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30"/>
  </p:handoutMasterIdLst>
  <p:sldIdLst>
    <p:sldId id="256" r:id="rId2"/>
    <p:sldId id="274" r:id="rId3"/>
    <p:sldId id="296" r:id="rId4"/>
    <p:sldId id="313" r:id="rId5"/>
    <p:sldId id="314" r:id="rId6"/>
    <p:sldId id="262" r:id="rId7"/>
    <p:sldId id="286" r:id="rId8"/>
    <p:sldId id="307" r:id="rId9"/>
    <p:sldId id="270" r:id="rId10"/>
    <p:sldId id="288" r:id="rId11"/>
    <p:sldId id="265" r:id="rId12"/>
    <p:sldId id="305" r:id="rId13"/>
    <p:sldId id="268" r:id="rId14"/>
    <p:sldId id="269" r:id="rId15"/>
    <p:sldId id="275" r:id="rId16"/>
    <p:sldId id="300" r:id="rId17"/>
    <p:sldId id="277" r:id="rId18"/>
    <p:sldId id="278" r:id="rId19"/>
    <p:sldId id="303" r:id="rId20"/>
    <p:sldId id="304" r:id="rId21"/>
    <p:sldId id="306" r:id="rId22"/>
    <p:sldId id="309" r:id="rId23"/>
    <p:sldId id="310" r:id="rId24"/>
    <p:sldId id="311" r:id="rId25"/>
    <p:sldId id="312" r:id="rId26"/>
    <p:sldId id="315" r:id="rId27"/>
    <p:sldId id="316" r:id="rId28"/>
    <p:sldId id="308" r:id="rId29"/>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1289" autoAdjust="0"/>
  </p:normalViewPr>
  <p:slideViewPr>
    <p:cSldViewPr>
      <p:cViewPr varScale="1">
        <p:scale>
          <a:sx n="69" d="100"/>
          <a:sy n="69" d="100"/>
        </p:scale>
        <p:origin x="-13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r>
              <a:rPr lang="it-IT"/>
              <a:t>C. Taylor</a:t>
            </a:r>
          </a:p>
        </p:txBody>
      </p:sp>
      <p:sp>
        <p:nvSpPr>
          <p:cNvPr id="184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D26AA4F3-2CFF-4F96-AAAC-CD98BE16782B}" type="datetime1">
              <a:rPr lang="it-IT"/>
              <a:pPr>
                <a:defRPr/>
              </a:pPr>
              <a:t>25/09/2015</a:t>
            </a:fld>
            <a:endParaRPr lang="it-IT"/>
          </a:p>
        </p:txBody>
      </p:sp>
      <p:sp>
        <p:nvSpPr>
          <p:cNvPr id="184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r>
              <a:rPr lang="it-IT"/>
              <a:t>Multimodal Texts: advertising</a:t>
            </a:r>
          </a:p>
        </p:txBody>
      </p:sp>
      <p:sp>
        <p:nvSpPr>
          <p:cNvPr id="184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8DA80029-5698-4DFA-9121-4B6034C853E9}" type="slidenum">
              <a:rPr lang="it-IT"/>
              <a:pPr>
                <a:defRPr/>
              </a:pPr>
              <a:t>‹N›</a:t>
            </a:fld>
            <a:endParaRPr lang="it-IT"/>
          </a:p>
        </p:txBody>
      </p:sp>
    </p:spTree>
    <p:extLst>
      <p:ext uri="{BB962C8B-B14F-4D97-AF65-F5344CB8AC3E}">
        <p14:creationId xmlns:p14="http://schemas.microsoft.com/office/powerpoint/2010/main" val="3568413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876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5" name="Arc 3"/>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it-IT"/>
          </a:p>
        </p:txBody>
      </p:sp>
      <p:sp>
        <p:nvSpPr>
          <p:cNvPr id="3076" name="Rectangle 4"/>
          <p:cNvSpPr>
            <a:spLocks noGrp="1" noChangeArrowheads="1"/>
          </p:cNvSpPr>
          <p:nvPr>
            <p:ph type="ctrTitle" sz="quarter"/>
          </p:nvPr>
        </p:nvSpPr>
        <p:spPr>
          <a:xfrm>
            <a:off x="2514600" y="228600"/>
            <a:ext cx="6627813" cy="1524000"/>
          </a:xfrm>
        </p:spPr>
        <p:txBody>
          <a:bodyPr anchor="b"/>
          <a:lstStyle>
            <a:lvl1pPr>
              <a:lnSpc>
                <a:spcPct val="80000"/>
              </a:lnSpc>
              <a:defRPr/>
            </a:lvl1pPr>
          </a:lstStyle>
          <a:p>
            <a:r>
              <a:rPr lang="it-IT"/>
              <a:t>Fare clic per modificare lo stile del titolo dello schema</a:t>
            </a:r>
          </a:p>
        </p:txBody>
      </p:sp>
      <p:sp>
        <p:nvSpPr>
          <p:cNvPr id="3077" name="Rectangle 5"/>
          <p:cNvSpPr>
            <a:spLocks noGrp="1" noChangeArrowheads="1"/>
          </p:cNvSpPr>
          <p:nvPr>
            <p:ph type="subTitle" sz="quarter" idx="1"/>
          </p:nvPr>
        </p:nvSpPr>
        <p:spPr>
          <a:xfrm>
            <a:off x="4191000" y="2133600"/>
            <a:ext cx="4572000" cy="1752600"/>
          </a:xfrm>
        </p:spPr>
        <p:txBody>
          <a:bodyPr/>
          <a:lstStyle>
            <a:lvl1pPr marL="0" indent="0">
              <a:buFont typeface="Monotype Sorts" charset="2"/>
              <a:buNone/>
              <a:defRPr sz="2400"/>
            </a:lvl1pPr>
          </a:lstStyle>
          <a:p>
            <a:r>
              <a:rPr lang="it-IT"/>
              <a:t>Fare clic per modificare lo stile del sottotitolo dello schema</a:t>
            </a:r>
          </a:p>
        </p:txBody>
      </p:sp>
      <p:sp>
        <p:nvSpPr>
          <p:cNvPr id="6" name="Rectangle 6"/>
          <p:cNvSpPr>
            <a:spLocks noGrp="1" noChangeArrowheads="1"/>
          </p:cNvSpPr>
          <p:nvPr>
            <p:ph type="dt" sz="quarter" idx="10"/>
          </p:nvPr>
        </p:nvSpPr>
        <p:spPr/>
        <p:txBody>
          <a:bodyPr/>
          <a:lstStyle>
            <a:lvl1pPr>
              <a:defRPr/>
            </a:lvl1pPr>
          </a:lstStyle>
          <a:p>
            <a:pPr>
              <a:defRPr/>
            </a:pPr>
            <a:endParaRPr lang="it-IT"/>
          </a:p>
        </p:txBody>
      </p:sp>
      <p:sp>
        <p:nvSpPr>
          <p:cNvPr id="7" name="Rectangle 7"/>
          <p:cNvSpPr>
            <a:spLocks noGrp="1" noChangeArrowheads="1"/>
          </p:cNvSpPr>
          <p:nvPr>
            <p:ph type="ftr" sz="quarter" idx="11"/>
          </p:nvPr>
        </p:nvSpPr>
        <p:spPr/>
        <p:txBody>
          <a:bodyPr/>
          <a:lstStyle>
            <a:lvl1pPr>
              <a:defRPr/>
            </a:lvl1pPr>
          </a:lstStyle>
          <a:p>
            <a:pPr>
              <a:defRPr/>
            </a:pPr>
            <a:endParaRPr lang="it-IT"/>
          </a:p>
        </p:txBody>
      </p:sp>
      <p:sp>
        <p:nvSpPr>
          <p:cNvPr id="8" name="Rectangle 8"/>
          <p:cNvSpPr>
            <a:spLocks noGrp="1" noChangeArrowheads="1"/>
          </p:cNvSpPr>
          <p:nvPr>
            <p:ph type="sldNum" sz="quarter" idx="12"/>
          </p:nvPr>
        </p:nvSpPr>
        <p:spPr/>
        <p:txBody>
          <a:bodyPr/>
          <a:lstStyle>
            <a:lvl1pPr>
              <a:defRPr/>
            </a:lvl1pPr>
          </a:lstStyle>
          <a:p>
            <a:pPr>
              <a:defRPr/>
            </a:pPr>
            <a:fld id="{BAAF8D8B-808C-4497-8121-40A8A7B09630}" type="slidenum">
              <a:rPr lang="it-IT"/>
              <a:pPr>
                <a:defRPr/>
              </a:pPr>
              <a:t>‹N›</a:t>
            </a:fld>
            <a:endParaRPr lang="it-IT"/>
          </a:p>
        </p:txBody>
      </p:sp>
    </p:spTree>
    <p:extLst>
      <p:ext uri="{BB962C8B-B14F-4D97-AF65-F5344CB8AC3E}">
        <p14:creationId xmlns:p14="http://schemas.microsoft.com/office/powerpoint/2010/main" val="36814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14BBE865-F48F-4A1F-AE97-1976E3FF8EDE}" type="slidenum">
              <a:rPr lang="it-IT"/>
              <a:pPr>
                <a:defRPr/>
              </a:pPr>
              <a:t>‹N›</a:t>
            </a:fld>
            <a:endParaRPr lang="it-IT"/>
          </a:p>
        </p:txBody>
      </p:sp>
    </p:spTree>
    <p:extLst>
      <p:ext uri="{BB962C8B-B14F-4D97-AF65-F5344CB8AC3E}">
        <p14:creationId xmlns:p14="http://schemas.microsoft.com/office/powerpoint/2010/main" val="318945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19950" y="609600"/>
            <a:ext cx="169545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133600" y="609600"/>
            <a:ext cx="493395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A8590B02-CC58-4A53-B1C9-E8CD2EE3BF96}" type="slidenum">
              <a:rPr lang="it-IT"/>
              <a:pPr>
                <a:defRPr/>
              </a:pPr>
              <a:t>‹N›</a:t>
            </a:fld>
            <a:endParaRPr lang="it-IT"/>
          </a:p>
        </p:txBody>
      </p:sp>
    </p:spTree>
    <p:extLst>
      <p:ext uri="{BB962C8B-B14F-4D97-AF65-F5344CB8AC3E}">
        <p14:creationId xmlns:p14="http://schemas.microsoft.com/office/powerpoint/2010/main" val="60070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CEBDBCBC-C00C-4436-A30D-EB3B1EFCB1C8}" type="slidenum">
              <a:rPr lang="it-IT"/>
              <a:pPr>
                <a:defRPr/>
              </a:pPr>
              <a:t>‹N›</a:t>
            </a:fld>
            <a:endParaRPr lang="it-IT"/>
          </a:p>
        </p:txBody>
      </p:sp>
    </p:spTree>
    <p:extLst>
      <p:ext uri="{BB962C8B-B14F-4D97-AF65-F5344CB8AC3E}">
        <p14:creationId xmlns:p14="http://schemas.microsoft.com/office/powerpoint/2010/main" val="359073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A190B049-D4DB-482A-9A81-F652254856AB}" type="slidenum">
              <a:rPr lang="it-IT"/>
              <a:pPr>
                <a:defRPr/>
              </a:pPr>
              <a:t>‹N›</a:t>
            </a:fld>
            <a:endParaRPr lang="it-IT"/>
          </a:p>
        </p:txBody>
      </p:sp>
    </p:spTree>
    <p:extLst>
      <p:ext uri="{BB962C8B-B14F-4D97-AF65-F5344CB8AC3E}">
        <p14:creationId xmlns:p14="http://schemas.microsoft.com/office/powerpoint/2010/main" val="148957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5"/>
          <p:cNvSpPr>
            <a:spLocks noGrp="1" noChangeArrowheads="1"/>
          </p:cNvSpPr>
          <p:nvPr>
            <p:ph type="dt" sz="half" idx="10"/>
          </p:nvPr>
        </p:nvSpPr>
        <p:spPr>
          <a:ln/>
        </p:spPr>
        <p:txBody>
          <a:bodyPr/>
          <a:lstStyle>
            <a:lvl1pPr>
              <a:defRPr/>
            </a:lvl1pPr>
          </a:lstStyle>
          <a:p>
            <a:pPr>
              <a:defRPr/>
            </a:pPr>
            <a:endParaRPr lang="it-IT"/>
          </a:p>
        </p:txBody>
      </p:sp>
      <p:sp>
        <p:nvSpPr>
          <p:cNvPr id="6" name="Rectangle 6"/>
          <p:cNvSpPr>
            <a:spLocks noGrp="1" noChangeArrowheads="1"/>
          </p:cNvSpPr>
          <p:nvPr>
            <p:ph type="ftr" sz="quarter" idx="11"/>
          </p:nvPr>
        </p:nvSpPr>
        <p:spPr>
          <a:ln/>
        </p:spPr>
        <p:txBody>
          <a:bodyPr/>
          <a:lstStyle>
            <a:lvl1pPr>
              <a:defRPr/>
            </a:lvl1pPr>
          </a:lstStyle>
          <a:p>
            <a:pPr>
              <a:defRPr/>
            </a:pPr>
            <a:endParaRPr lang="it-IT"/>
          </a:p>
        </p:txBody>
      </p:sp>
      <p:sp>
        <p:nvSpPr>
          <p:cNvPr id="7" name="Rectangle 7"/>
          <p:cNvSpPr>
            <a:spLocks noGrp="1" noChangeArrowheads="1"/>
          </p:cNvSpPr>
          <p:nvPr>
            <p:ph type="sldNum" sz="quarter" idx="12"/>
          </p:nvPr>
        </p:nvSpPr>
        <p:spPr>
          <a:ln/>
        </p:spPr>
        <p:txBody>
          <a:bodyPr/>
          <a:lstStyle>
            <a:lvl1pPr>
              <a:defRPr/>
            </a:lvl1pPr>
          </a:lstStyle>
          <a:p>
            <a:pPr>
              <a:defRPr/>
            </a:pPr>
            <a:fld id="{1E6FE458-B01B-440C-8C2E-198DDB292E47}" type="slidenum">
              <a:rPr lang="it-IT"/>
              <a:pPr>
                <a:defRPr/>
              </a:pPr>
              <a:t>‹N›</a:t>
            </a:fld>
            <a:endParaRPr lang="it-IT"/>
          </a:p>
        </p:txBody>
      </p:sp>
    </p:spTree>
    <p:extLst>
      <p:ext uri="{BB962C8B-B14F-4D97-AF65-F5344CB8AC3E}">
        <p14:creationId xmlns:p14="http://schemas.microsoft.com/office/powerpoint/2010/main" val="175623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dt" sz="half" idx="10"/>
          </p:nvPr>
        </p:nvSpPr>
        <p:spPr>
          <a:ln/>
        </p:spPr>
        <p:txBody>
          <a:bodyPr/>
          <a:lstStyle>
            <a:lvl1pPr>
              <a:defRPr/>
            </a:lvl1pPr>
          </a:lstStyle>
          <a:p>
            <a:pPr>
              <a:defRPr/>
            </a:pPr>
            <a:endParaRPr lang="it-IT"/>
          </a:p>
        </p:txBody>
      </p:sp>
      <p:sp>
        <p:nvSpPr>
          <p:cNvPr id="8" name="Rectangle 6"/>
          <p:cNvSpPr>
            <a:spLocks noGrp="1" noChangeArrowheads="1"/>
          </p:cNvSpPr>
          <p:nvPr>
            <p:ph type="ftr" sz="quarter" idx="11"/>
          </p:nvPr>
        </p:nvSpPr>
        <p:spPr>
          <a:ln/>
        </p:spPr>
        <p:txBody>
          <a:bodyPr/>
          <a:lstStyle>
            <a:lvl1pPr>
              <a:defRPr/>
            </a:lvl1pPr>
          </a:lstStyle>
          <a:p>
            <a:pPr>
              <a:defRPr/>
            </a:pPr>
            <a:endParaRPr lang="it-IT"/>
          </a:p>
        </p:txBody>
      </p:sp>
      <p:sp>
        <p:nvSpPr>
          <p:cNvPr id="9" name="Rectangle 7"/>
          <p:cNvSpPr>
            <a:spLocks noGrp="1" noChangeArrowheads="1"/>
          </p:cNvSpPr>
          <p:nvPr>
            <p:ph type="sldNum" sz="quarter" idx="12"/>
          </p:nvPr>
        </p:nvSpPr>
        <p:spPr>
          <a:ln/>
        </p:spPr>
        <p:txBody>
          <a:bodyPr/>
          <a:lstStyle>
            <a:lvl1pPr>
              <a:defRPr/>
            </a:lvl1pPr>
          </a:lstStyle>
          <a:p>
            <a:pPr>
              <a:defRPr/>
            </a:pPr>
            <a:fld id="{F330E3F3-15A5-4A5C-A6F1-25316B929EFF}" type="slidenum">
              <a:rPr lang="it-IT"/>
              <a:pPr>
                <a:defRPr/>
              </a:pPr>
              <a:t>‹N›</a:t>
            </a:fld>
            <a:endParaRPr lang="it-IT"/>
          </a:p>
        </p:txBody>
      </p:sp>
    </p:spTree>
    <p:extLst>
      <p:ext uri="{BB962C8B-B14F-4D97-AF65-F5344CB8AC3E}">
        <p14:creationId xmlns:p14="http://schemas.microsoft.com/office/powerpoint/2010/main" val="3211350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5"/>
          <p:cNvSpPr>
            <a:spLocks noGrp="1" noChangeArrowheads="1"/>
          </p:cNvSpPr>
          <p:nvPr>
            <p:ph type="dt" sz="half" idx="10"/>
          </p:nvPr>
        </p:nvSpPr>
        <p:spPr>
          <a:ln/>
        </p:spPr>
        <p:txBody>
          <a:bodyPr/>
          <a:lstStyle>
            <a:lvl1pPr>
              <a:defRPr/>
            </a:lvl1pPr>
          </a:lstStyle>
          <a:p>
            <a:pPr>
              <a:defRPr/>
            </a:pPr>
            <a:endParaRPr lang="it-IT"/>
          </a:p>
        </p:txBody>
      </p:sp>
      <p:sp>
        <p:nvSpPr>
          <p:cNvPr id="4" name="Rectangle 6"/>
          <p:cNvSpPr>
            <a:spLocks noGrp="1" noChangeArrowheads="1"/>
          </p:cNvSpPr>
          <p:nvPr>
            <p:ph type="ftr" sz="quarter" idx="11"/>
          </p:nvPr>
        </p:nvSpPr>
        <p:spPr>
          <a:ln/>
        </p:spPr>
        <p:txBody>
          <a:bodyPr/>
          <a:lstStyle>
            <a:lvl1pPr>
              <a:defRPr/>
            </a:lvl1pPr>
          </a:lstStyle>
          <a:p>
            <a:pPr>
              <a:defRPr/>
            </a:pPr>
            <a:endParaRPr lang="it-IT"/>
          </a:p>
        </p:txBody>
      </p:sp>
      <p:sp>
        <p:nvSpPr>
          <p:cNvPr id="5" name="Rectangle 7"/>
          <p:cNvSpPr>
            <a:spLocks noGrp="1" noChangeArrowheads="1"/>
          </p:cNvSpPr>
          <p:nvPr>
            <p:ph type="sldNum" sz="quarter" idx="12"/>
          </p:nvPr>
        </p:nvSpPr>
        <p:spPr>
          <a:ln/>
        </p:spPr>
        <p:txBody>
          <a:bodyPr/>
          <a:lstStyle>
            <a:lvl1pPr>
              <a:defRPr/>
            </a:lvl1pPr>
          </a:lstStyle>
          <a:p>
            <a:pPr>
              <a:defRPr/>
            </a:pPr>
            <a:fld id="{F9575E14-E533-44F5-A539-6681AE5CE0C8}" type="slidenum">
              <a:rPr lang="it-IT"/>
              <a:pPr>
                <a:defRPr/>
              </a:pPr>
              <a:t>‹N›</a:t>
            </a:fld>
            <a:endParaRPr lang="it-IT"/>
          </a:p>
        </p:txBody>
      </p:sp>
    </p:spTree>
    <p:extLst>
      <p:ext uri="{BB962C8B-B14F-4D97-AF65-F5344CB8AC3E}">
        <p14:creationId xmlns:p14="http://schemas.microsoft.com/office/powerpoint/2010/main" val="117918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it-IT"/>
          </a:p>
        </p:txBody>
      </p:sp>
      <p:sp>
        <p:nvSpPr>
          <p:cNvPr id="3" name="Rectangle 6"/>
          <p:cNvSpPr>
            <a:spLocks noGrp="1" noChangeArrowheads="1"/>
          </p:cNvSpPr>
          <p:nvPr>
            <p:ph type="ftr" sz="quarter" idx="11"/>
          </p:nvPr>
        </p:nvSpPr>
        <p:spPr>
          <a:ln/>
        </p:spPr>
        <p:txBody>
          <a:bodyPr/>
          <a:lstStyle>
            <a:lvl1pPr>
              <a:defRPr/>
            </a:lvl1pPr>
          </a:lstStyle>
          <a:p>
            <a:pPr>
              <a:defRPr/>
            </a:pPr>
            <a:endParaRPr lang="it-IT"/>
          </a:p>
        </p:txBody>
      </p:sp>
      <p:sp>
        <p:nvSpPr>
          <p:cNvPr id="4" name="Rectangle 7"/>
          <p:cNvSpPr>
            <a:spLocks noGrp="1" noChangeArrowheads="1"/>
          </p:cNvSpPr>
          <p:nvPr>
            <p:ph type="sldNum" sz="quarter" idx="12"/>
          </p:nvPr>
        </p:nvSpPr>
        <p:spPr>
          <a:ln/>
        </p:spPr>
        <p:txBody>
          <a:bodyPr/>
          <a:lstStyle>
            <a:lvl1pPr>
              <a:defRPr/>
            </a:lvl1pPr>
          </a:lstStyle>
          <a:p>
            <a:pPr>
              <a:defRPr/>
            </a:pPr>
            <a:fld id="{20466F54-74F3-4A73-8876-2F905A2A2A25}" type="slidenum">
              <a:rPr lang="it-IT"/>
              <a:pPr>
                <a:defRPr/>
              </a:pPr>
              <a:t>‹N›</a:t>
            </a:fld>
            <a:endParaRPr lang="it-IT"/>
          </a:p>
        </p:txBody>
      </p:sp>
    </p:spTree>
    <p:extLst>
      <p:ext uri="{BB962C8B-B14F-4D97-AF65-F5344CB8AC3E}">
        <p14:creationId xmlns:p14="http://schemas.microsoft.com/office/powerpoint/2010/main" val="294639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a:ln/>
        </p:spPr>
        <p:txBody>
          <a:bodyPr/>
          <a:lstStyle>
            <a:lvl1pPr>
              <a:defRPr/>
            </a:lvl1pPr>
          </a:lstStyle>
          <a:p>
            <a:pPr>
              <a:defRPr/>
            </a:pPr>
            <a:endParaRPr lang="it-IT"/>
          </a:p>
        </p:txBody>
      </p:sp>
      <p:sp>
        <p:nvSpPr>
          <p:cNvPr id="6" name="Rectangle 6"/>
          <p:cNvSpPr>
            <a:spLocks noGrp="1" noChangeArrowheads="1"/>
          </p:cNvSpPr>
          <p:nvPr>
            <p:ph type="ftr" sz="quarter" idx="11"/>
          </p:nvPr>
        </p:nvSpPr>
        <p:spPr>
          <a:ln/>
        </p:spPr>
        <p:txBody>
          <a:bodyPr/>
          <a:lstStyle>
            <a:lvl1pPr>
              <a:defRPr/>
            </a:lvl1pPr>
          </a:lstStyle>
          <a:p>
            <a:pPr>
              <a:defRPr/>
            </a:pPr>
            <a:endParaRPr lang="it-IT"/>
          </a:p>
        </p:txBody>
      </p:sp>
      <p:sp>
        <p:nvSpPr>
          <p:cNvPr id="7" name="Rectangle 7"/>
          <p:cNvSpPr>
            <a:spLocks noGrp="1" noChangeArrowheads="1"/>
          </p:cNvSpPr>
          <p:nvPr>
            <p:ph type="sldNum" sz="quarter" idx="12"/>
          </p:nvPr>
        </p:nvSpPr>
        <p:spPr>
          <a:ln/>
        </p:spPr>
        <p:txBody>
          <a:bodyPr/>
          <a:lstStyle>
            <a:lvl1pPr>
              <a:defRPr/>
            </a:lvl1pPr>
          </a:lstStyle>
          <a:p>
            <a:pPr>
              <a:defRPr/>
            </a:pPr>
            <a:fld id="{9F502AE6-1EEE-465B-AE29-4612BDD1382B}" type="slidenum">
              <a:rPr lang="it-IT"/>
              <a:pPr>
                <a:defRPr/>
              </a:pPr>
              <a:t>‹N›</a:t>
            </a:fld>
            <a:endParaRPr lang="it-IT"/>
          </a:p>
        </p:txBody>
      </p:sp>
    </p:spTree>
    <p:extLst>
      <p:ext uri="{BB962C8B-B14F-4D97-AF65-F5344CB8AC3E}">
        <p14:creationId xmlns:p14="http://schemas.microsoft.com/office/powerpoint/2010/main" val="2232102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a:ln/>
        </p:spPr>
        <p:txBody>
          <a:bodyPr/>
          <a:lstStyle>
            <a:lvl1pPr>
              <a:defRPr/>
            </a:lvl1pPr>
          </a:lstStyle>
          <a:p>
            <a:pPr>
              <a:defRPr/>
            </a:pPr>
            <a:endParaRPr lang="it-IT"/>
          </a:p>
        </p:txBody>
      </p:sp>
      <p:sp>
        <p:nvSpPr>
          <p:cNvPr id="6" name="Rectangle 6"/>
          <p:cNvSpPr>
            <a:spLocks noGrp="1" noChangeArrowheads="1"/>
          </p:cNvSpPr>
          <p:nvPr>
            <p:ph type="ftr" sz="quarter" idx="11"/>
          </p:nvPr>
        </p:nvSpPr>
        <p:spPr>
          <a:ln/>
        </p:spPr>
        <p:txBody>
          <a:bodyPr/>
          <a:lstStyle>
            <a:lvl1pPr>
              <a:defRPr/>
            </a:lvl1pPr>
          </a:lstStyle>
          <a:p>
            <a:pPr>
              <a:defRPr/>
            </a:pPr>
            <a:endParaRPr lang="it-IT"/>
          </a:p>
        </p:txBody>
      </p:sp>
      <p:sp>
        <p:nvSpPr>
          <p:cNvPr id="7" name="Rectangle 7"/>
          <p:cNvSpPr>
            <a:spLocks noGrp="1" noChangeArrowheads="1"/>
          </p:cNvSpPr>
          <p:nvPr>
            <p:ph type="sldNum" sz="quarter" idx="12"/>
          </p:nvPr>
        </p:nvSpPr>
        <p:spPr>
          <a:ln/>
        </p:spPr>
        <p:txBody>
          <a:bodyPr/>
          <a:lstStyle>
            <a:lvl1pPr>
              <a:defRPr/>
            </a:lvl1pPr>
          </a:lstStyle>
          <a:p>
            <a:pPr>
              <a:defRPr/>
            </a:pPr>
            <a:fld id="{EEC4F028-18B9-4774-A80D-B219DFD2384F}" type="slidenum">
              <a:rPr lang="it-IT"/>
              <a:pPr>
                <a:defRPr/>
              </a:pPr>
              <a:t>‹N›</a:t>
            </a:fld>
            <a:endParaRPr lang="it-IT"/>
          </a:p>
        </p:txBody>
      </p:sp>
    </p:spTree>
    <p:extLst>
      <p:ext uri="{BB962C8B-B14F-4D97-AF65-F5344CB8AC3E}">
        <p14:creationId xmlns:p14="http://schemas.microsoft.com/office/powerpoint/2010/main" val="333656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it-IT"/>
          </a:p>
        </p:txBody>
      </p:sp>
      <p:sp>
        <p:nvSpPr>
          <p:cNvPr id="1027" name="Rectangle 3"/>
          <p:cNvSpPr>
            <a:spLocks noGrp="1" noChangeArrowheads="1"/>
          </p:cNvSpPr>
          <p:nvPr>
            <p:ph type="title"/>
          </p:nvPr>
        </p:nvSpPr>
        <p:spPr bwMode="auto">
          <a:xfrm>
            <a:off x="2133600" y="6096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it-IT" altLang="it-IT" smtClean="0"/>
              <a:t>Fare clic per modificare lo stile del titolo dello schema</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it-IT"/>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it-IT"/>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B05135AB-574D-4511-A803-FFFF860CFC6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0" fontAlgn="base" hangingPunct="0">
        <a:lnSpc>
          <a:spcPct val="70000"/>
        </a:lnSpc>
        <a:spcBef>
          <a:spcPct val="0"/>
        </a:spcBef>
        <a:spcAft>
          <a:spcPct val="0"/>
        </a:spcAft>
        <a:defRPr kumimoji="1" sz="44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4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4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4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4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4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4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4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4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citroenad.av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ph type="ctrTitle"/>
          </p:nvPr>
        </p:nvSpPr>
        <p:spPr>
          <a:noFill/>
        </p:spPr>
        <p:txBody>
          <a:bodyPr/>
          <a:lstStyle/>
          <a:p>
            <a:r>
              <a:rPr lang="it-IT" altLang="it-IT" smtClean="0"/>
              <a:t>Lesson Two</a:t>
            </a:r>
          </a:p>
        </p:txBody>
      </p:sp>
      <p:sp>
        <p:nvSpPr>
          <p:cNvPr id="3075" name="Rectangle 3"/>
          <p:cNvSpPr>
            <a:spLocks noChangeArrowheads="1"/>
          </p:cNvSpPr>
          <p:nvPr>
            <p:ph type="subTitle" idx="1"/>
          </p:nvPr>
        </p:nvSpPr>
        <p:spPr>
          <a:noFill/>
        </p:spPr>
        <p:txBody>
          <a:bodyPr/>
          <a:lstStyle/>
          <a:p>
            <a:r>
              <a:rPr lang="it-IT" altLang="it-IT" sz="6600" dirty="0" err="1" smtClean="0"/>
              <a:t>Audiovisual</a:t>
            </a:r>
            <a:r>
              <a:rPr lang="it-IT" altLang="it-IT" sz="6600" dirty="0" smtClean="0"/>
              <a:t> </a:t>
            </a:r>
            <a:r>
              <a:rPr lang="it-IT" altLang="it-IT" sz="6600" dirty="0" err="1" smtClean="0"/>
              <a:t>Texts</a:t>
            </a:r>
            <a:r>
              <a:rPr lang="it-IT" altLang="it-IT" sz="6600" dirty="0" smtClean="0"/>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it-IT" altLang="it-IT" smtClean="0"/>
              <a:t>Linguistic Analysis</a:t>
            </a:r>
          </a:p>
        </p:txBody>
      </p:sp>
      <p:sp>
        <p:nvSpPr>
          <p:cNvPr id="12291" name="Rectangle 3"/>
          <p:cNvSpPr>
            <a:spLocks noGrp="1" noChangeArrowheads="1"/>
          </p:cNvSpPr>
          <p:nvPr>
            <p:ph type="body" idx="1"/>
          </p:nvPr>
        </p:nvSpPr>
        <p:spPr/>
        <p:txBody>
          <a:bodyPr/>
          <a:lstStyle/>
          <a:p>
            <a:r>
              <a:rPr lang="it-IT" altLang="it-IT" sz="3600" dirty="0" err="1" smtClean="0"/>
              <a:t>Theme</a:t>
            </a:r>
            <a:r>
              <a:rPr lang="it-IT" altLang="it-IT" sz="3600" dirty="0" smtClean="0"/>
              <a:t> and </a:t>
            </a:r>
            <a:r>
              <a:rPr lang="it-IT" altLang="it-IT" sz="3600" dirty="0" err="1" smtClean="0"/>
              <a:t>Rheme</a:t>
            </a:r>
            <a:endParaRPr lang="it-IT" altLang="it-IT" sz="3600" dirty="0" smtClean="0"/>
          </a:p>
          <a:p>
            <a:r>
              <a:rPr lang="it-IT" altLang="it-IT" sz="3600" dirty="0" smtClean="0"/>
              <a:t>Information </a:t>
            </a:r>
            <a:r>
              <a:rPr lang="it-IT" altLang="it-IT" sz="3600" dirty="0" err="1" smtClean="0"/>
              <a:t>Structure</a:t>
            </a:r>
            <a:endParaRPr lang="it-IT" altLang="it-IT" sz="3600" dirty="0" smtClean="0"/>
          </a:p>
          <a:p>
            <a:r>
              <a:rPr lang="it-IT" altLang="it-IT" sz="3600" dirty="0" err="1" smtClean="0"/>
              <a:t>Cohesion</a:t>
            </a:r>
            <a:endParaRPr lang="it-IT" altLang="it-IT"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Effect transition="in" filter="fade">
                                      <p:cBhvr>
                                        <p:cTn id="14" dur="1000"/>
                                        <p:tgtEl>
                                          <p:spTgt spid="12291">
                                            <p:txEl>
                                              <p:pRg st="1" end="1"/>
                                            </p:txEl>
                                          </p:spTgt>
                                        </p:tgtEl>
                                      </p:cBhvr>
                                    </p:animEffect>
                                    <p:anim calcmode="lin" valueType="num">
                                      <p:cBhvr>
                                        <p:cTn id="15"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Effect transition="in" filter="fade">
                                      <p:cBhvr>
                                        <p:cTn id="21" dur="1000"/>
                                        <p:tgtEl>
                                          <p:spTgt spid="12291">
                                            <p:txEl>
                                              <p:pRg st="2" end="2"/>
                                            </p:txEl>
                                          </p:spTgt>
                                        </p:tgtEl>
                                      </p:cBhvr>
                                    </p:animEffect>
                                    <p:anim calcmode="lin" valueType="num">
                                      <p:cBhvr>
                                        <p:cTn id="22"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it-IT" altLang="it-IT" smtClean="0"/>
              <a:t>Analysis of an ad.</a:t>
            </a:r>
            <a:endParaRPr lang="en-GB" altLang="it-IT" smtClean="0"/>
          </a:p>
        </p:txBody>
      </p:sp>
      <p:sp>
        <p:nvSpPr>
          <p:cNvPr id="13315" name="Rectangle 3"/>
          <p:cNvSpPr>
            <a:spLocks noGrp="1" noChangeArrowheads="1"/>
          </p:cNvSpPr>
          <p:nvPr>
            <p:ph type="body" idx="1"/>
          </p:nvPr>
        </p:nvSpPr>
        <p:spPr/>
        <p:txBody>
          <a:bodyPr/>
          <a:lstStyle/>
          <a:p>
            <a:pPr algn="just"/>
            <a:r>
              <a:rPr lang="en-GB" altLang="it-IT" b="1" dirty="0" smtClean="0">
                <a:cs typeface="Times New Roman" pitchFamily="18" charset="0"/>
              </a:rPr>
              <a:t>Analysis of an advertisement</a:t>
            </a:r>
            <a:endParaRPr lang="it-IT" altLang="it-IT" dirty="0" smtClean="0">
              <a:cs typeface="Times New Roman" pitchFamily="18" charset="0"/>
            </a:endParaRPr>
          </a:p>
          <a:p>
            <a:pPr algn="just"/>
            <a:r>
              <a:rPr lang="en-GB" altLang="it-IT" b="1" dirty="0" smtClean="0">
                <a:cs typeface="Times New Roman" pitchFamily="18" charset="0"/>
              </a:rPr>
              <a:t>	</a:t>
            </a:r>
            <a:r>
              <a:rPr lang="en-GB" altLang="it-IT" dirty="0" smtClean="0">
                <a:cs typeface="Times New Roman" pitchFamily="18" charset="0"/>
              </a:rPr>
              <a:t>There are a number of approaches to analysing any text;</a:t>
            </a:r>
            <a:endParaRPr lang="it-IT" altLang="it-IT" dirty="0" smtClean="0">
              <a:cs typeface="Times New Roman" pitchFamily="18" charset="0"/>
            </a:endParaRPr>
          </a:p>
          <a:p>
            <a:r>
              <a:rPr lang="en-GB" altLang="it-IT" dirty="0" smtClean="0">
                <a:cs typeface="Times New Roman" pitchFamily="18" charset="0"/>
              </a:rPr>
              <a:t>	(a) The ‘Mitsubishi’ text is analysed both in terms of its written text and its non-verbal features:</a:t>
            </a:r>
            <a:r>
              <a:rPr lang="en-GB" altLang="it-IT"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arn(inVertical)">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barn(inVertical)">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barn(inVertical)">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it-IT" altLang="it-IT" smtClean="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b="16000"/>
          <a:stretch>
            <a:fillRect/>
          </a:stretch>
        </p:blipFill>
        <p:spPr bwMode="auto">
          <a:xfrm>
            <a:off x="0" y="381000"/>
            <a:ext cx="91440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133600" y="0"/>
            <a:ext cx="6781800" cy="1219200"/>
          </a:xfrm>
        </p:spPr>
        <p:txBody>
          <a:bodyPr/>
          <a:lstStyle/>
          <a:p>
            <a:r>
              <a:rPr lang="it-IT" altLang="it-IT" smtClean="0"/>
              <a:t>Analysis of a ad. </a:t>
            </a:r>
            <a:endParaRPr lang="en-GB" altLang="it-IT" smtClean="0"/>
          </a:p>
        </p:txBody>
      </p:sp>
      <p:sp>
        <p:nvSpPr>
          <p:cNvPr id="15363" name="Rectangle 3"/>
          <p:cNvSpPr>
            <a:spLocks noGrp="1" noChangeArrowheads="1"/>
          </p:cNvSpPr>
          <p:nvPr>
            <p:ph type="body" idx="1"/>
          </p:nvPr>
        </p:nvSpPr>
        <p:spPr>
          <a:xfrm>
            <a:off x="609600" y="838200"/>
            <a:ext cx="8305800" cy="5257800"/>
          </a:xfrm>
        </p:spPr>
        <p:txBody>
          <a:bodyPr/>
          <a:lstStyle/>
          <a:p>
            <a:pPr algn="just">
              <a:lnSpc>
                <a:spcPct val="90000"/>
              </a:lnSpc>
            </a:pPr>
            <a:r>
              <a:rPr lang="en-GB" altLang="it-IT" sz="2400" dirty="0" smtClean="0">
                <a:cs typeface="Times New Roman" pitchFamily="18" charset="0"/>
              </a:rPr>
              <a:t>The grammar of visual design:</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in this case the </a:t>
            </a:r>
            <a:r>
              <a:rPr lang="en-GB" altLang="it-IT" sz="2400" b="1" dirty="0" smtClean="0">
                <a:cs typeface="Times New Roman" pitchFamily="18" charset="0"/>
              </a:rPr>
              <a:t>superimposed verbal text</a:t>
            </a:r>
            <a:r>
              <a:rPr lang="en-GB" altLang="it-IT" sz="2400" dirty="0" smtClean="0">
                <a:cs typeface="Times New Roman" pitchFamily="18" charset="0"/>
              </a:rPr>
              <a:t> blends in with the background;</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the four lines add to the sense of perspective, the punchline being foregrounded – </a:t>
            </a:r>
            <a:r>
              <a:rPr lang="en-GB" altLang="it-IT" sz="2400" b="1" dirty="0" smtClean="0">
                <a:cs typeface="Times New Roman" pitchFamily="18" charset="0"/>
              </a:rPr>
              <a:t>semantic hierarchy</a:t>
            </a:r>
            <a:r>
              <a:rPr lang="en-GB" altLang="it-IT" sz="2400" dirty="0" smtClean="0">
                <a:cs typeface="Times New Roman" pitchFamily="18" charset="0"/>
              </a:rPr>
              <a:t>;</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the (interested) reader gets the impression of being in the vehicle;</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b="1" dirty="0" smtClean="0">
                <a:cs typeface="Times New Roman" pitchFamily="18" charset="0"/>
              </a:rPr>
              <a:t>the promise</a:t>
            </a:r>
            <a:r>
              <a:rPr lang="en-GB" altLang="it-IT" sz="2400" dirty="0" smtClean="0">
                <a:cs typeface="Times New Roman" pitchFamily="18" charset="0"/>
              </a:rPr>
              <a:t> – “get away from it all” with the letters of  ‘So here I am’ of an exaggerated size;</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b="1" dirty="0" smtClean="0">
                <a:cs typeface="Times New Roman" pitchFamily="18" charset="0"/>
              </a:rPr>
              <a:t>a semiotic construct</a:t>
            </a:r>
            <a:r>
              <a:rPr lang="en-GB" altLang="it-IT" sz="2400" dirty="0" smtClean="0">
                <a:cs typeface="Times New Roman" pitchFamily="18" charset="0"/>
              </a:rPr>
              <a:t> - the background is surreal (and therefore tempting) while the product is real (and therefore attainable);</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two unequal halves – the picture and product are salient;</a:t>
            </a:r>
            <a:endParaRPr lang="it-IT" altLang="it-IT" sz="2400" dirty="0" smtClean="0">
              <a:cs typeface="Times New Roman" pitchFamily="18" charset="0"/>
            </a:endParaRPr>
          </a:p>
          <a:p>
            <a:pPr>
              <a:lnSpc>
                <a:spcPct val="90000"/>
              </a:lnSpc>
            </a:pPr>
            <a:r>
              <a:rPr lang="en-GB" altLang="it-IT" sz="2400" dirty="0" smtClean="0">
                <a:cs typeface="Times New Roman" pitchFamily="18" charset="0"/>
              </a:rPr>
              <a:t>sharp division of two parts of text – promise/information (two different kinds of meaning)</a:t>
            </a:r>
            <a:r>
              <a:rPr lang="en-GB" altLang="it-IT" sz="24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altLang="it-IT" smtClean="0"/>
              <a:t>Analysis of an ad. </a:t>
            </a:r>
            <a:endParaRPr lang="en-GB" altLang="it-IT" smtClean="0"/>
          </a:p>
        </p:txBody>
      </p:sp>
      <p:sp>
        <p:nvSpPr>
          <p:cNvPr id="16387" name="Rectangle 3"/>
          <p:cNvSpPr>
            <a:spLocks noGrp="1" noChangeArrowheads="1"/>
          </p:cNvSpPr>
          <p:nvPr>
            <p:ph type="body" idx="1"/>
          </p:nvPr>
        </p:nvSpPr>
        <p:spPr>
          <a:xfrm>
            <a:off x="609600" y="1752600"/>
            <a:ext cx="8305800" cy="4343400"/>
          </a:xfrm>
        </p:spPr>
        <p:txBody>
          <a:bodyPr/>
          <a:lstStyle/>
          <a:p>
            <a:pPr algn="just"/>
            <a:r>
              <a:rPr lang="en-GB" altLang="it-IT" dirty="0" smtClean="0">
                <a:cs typeface="Times New Roman" pitchFamily="18" charset="0"/>
              </a:rPr>
              <a:t>So this ‘ad’ is a semiotic unit, structured, not linguistically, but by principles of visual composition... verbal text becomes just one of the elements integrated by the codes of information value, salience and framing... reading is not necessarily linear, wholly or in part, but may go from centre to margin, or in circular fashion, or vertically,... (p 185)</a:t>
            </a:r>
            <a:endParaRPr lang="it-IT" altLang="it-IT" dirty="0" smtClean="0">
              <a:cs typeface="Times New Roman" pitchFamily="18" charset="0"/>
            </a:endParaRPr>
          </a:p>
          <a:p>
            <a:endParaRPr lang="en-GB" altLang="it-IT"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ircle(in)">
                                      <p:cBhvr>
                                        <p:cTn id="7" dur="20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it-IT" altLang="it-IT" smtClean="0">
                <a:hlinkClick r:id="rId2" action="ppaction://hlinkfile"/>
              </a:rPr>
              <a:t>Insert video </a:t>
            </a:r>
            <a:r>
              <a:rPr lang="it-IT" altLang="it-IT" smtClean="0"/>
              <a:t>Citroen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4"/>
          <p:cNvGraphicFramePr>
            <a:graphicFrameLocks noChangeAspect="1"/>
          </p:cNvGraphicFramePr>
          <p:nvPr/>
        </p:nvGraphicFramePr>
        <p:xfrm>
          <a:off x="2184400" y="0"/>
          <a:ext cx="4775200" cy="6858000"/>
        </p:xfrm>
        <a:graphic>
          <a:graphicData uri="http://schemas.openxmlformats.org/presentationml/2006/ole">
            <mc:AlternateContent xmlns:mc="http://schemas.openxmlformats.org/markup-compatibility/2006">
              <mc:Choice xmlns:v="urn:schemas-microsoft-com:vml" Requires="v">
                <p:oleObj spid="_x0000_s18436" name="Documento" r:id="rId3" imgW="6221163" imgH="8935706" progId="Word.Document.8">
                  <p:embed/>
                </p:oleObj>
              </mc:Choice>
              <mc:Fallback>
                <p:oleObj name="Documento" r:id="rId3" imgW="6221163" imgH="8935706"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00" y="0"/>
                        <a:ext cx="4775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ph type="title"/>
          </p:nvPr>
        </p:nvSpPr>
        <p:spPr>
          <a:xfrm>
            <a:off x="2667000" y="1027113"/>
            <a:ext cx="6096000" cy="1143000"/>
          </a:xfrm>
          <a:noFill/>
        </p:spPr>
        <p:txBody>
          <a:bodyPr/>
          <a:lstStyle/>
          <a:p>
            <a:r>
              <a:rPr lang="it-IT" altLang="it-IT" smtClean="0"/>
              <a:t>Multimodal transcription</a:t>
            </a:r>
          </a:p>
        </p:txBody>
      </p:sp>
      <p:sp>
        <p:nvSpPr>
          <p:cNvPr id="19459" name="Rectangle 3"/>
          <p:cNvSpPr>
            <a:spLocks noChangeArrowheads="1"/>
          </p:cNvSpPr>
          <p:nvPr>
            <p:ph type="body" idx="1"/>
          </p:nvPr>
        </p:nvSpPr>
        <p:spPr>
          <a:xfrm>
            <a:off x="2667000" y="1981200"/>
            <a:ext cx="6096000" cy="4114800"/>
          </a:xfrm>
          <a:noFill/>
        </p:spPr>
        <p:txBody>
          <a:bodyPr/>
          <a:lstStyle/>
          <a:p>
            <a:r>
              <a:rPr lang="it-IT" altLang="it-IT" dirty="0" err="1" smtClean="0"/>
              <a:t>analyse</a:t>
            </a:r>
            <a:r>
              <a:rPr lang="it-IT" altLang="it-IT" dirty="0" smtClean="0"/>
              <a:t> the </a:t>
            </a:r>
            <a:r>
              <a:rPr lang="it-IT" altLang="it-IT" dirty="0" err="1" smtClean="0"/>
              <a:t>various</a:t>
            </a:r>
            <a:r>
              <a:rPr lang="it-IT" altLang="it-IT" dirty="0" smtClean="0"/>
              <a:t> </a:t>
            </a:r>
            <a:r>
              <a:rPr lang="it-IT" altLang="it-IT" dirty="0" err="1" smtClean="0"/>
              <a:t>semiotic</a:t>
            </a:r>
            <a:r>
              <a:rPr lang="it-IT" altLang="it-IT" dirty="0" smtClean="0"/>
              <a:t> </a:t>
            </a:r>
            <a:r>
              <a:rPr lang="it-IT" altLang="it-IT" dirty="0" err="1" smtClean="0"/>
              <a:t>modalities</a:t>
            </a:r>
            <a:endParaRPr lang="it-IT" altLang="it-IT" dirty="0" smtClean="0"/>
          </a:p>
          <a:p>
            <a:r>
              <a:rPr lang="it-IT" altLang="it-IT" dirty="0" err="1" smtClean="0"/>
              <a:t>presentation</a:t>
            </a:r>
            <a:r>
              <a:rPr lang="it-IT" altLang="it-IT" dirty="0" smtClean="0"/>
              <a:t> in </a:t>
            </a:r>
            <a:r>
              <a:rPr lang="it-IT" altLang="it-IT" dirty="0" err="1" smtClean="0"/>
              <a:t>table</a:t>
            </a:r>
            <a:r>
              <a:rPr lang="it-IT" altLang="it-IT" dirty="0" smtClean="0"/>
              <a:t> </a:t>
            </a:r>
            <a:r>
              <a:rPr lang="it-IT" altLang="it-IT" dirty="0" err="1" smtClean="0"/>
              <a:t>form</a:t>
            </a:r>
            <a:endParaRPr lang="it-IT" altLang="it-IT" dirty="0" smtClean="0"/>
          </a:p>
          <a:p>
            <a:r>
              <a:rPr lang="it-IT" altLang="it-IT" dirty="0" err="1" smtClean="0"/>
              <a:t>assess</a:t>
            </a:r>
            <a:r>
              <a:rPr lang="it-IT" altLang="it-IT" dirty="0" smtClean="0"/>
              <a:t> </a:t>
            </a:r>
            <a:r>
              <a:rPr lang="it-IT" altLang="it-IT" dirty="0" err="1" smtClean="0"/>
              <a:t>how</a:t>
            </a:r>
            <a:r>
              <a:rPr lang="it-IT" altLang="it-IT" dirty="0" smtClean="0"/>
              <a:t> </a:t>
            </a:r>
            <a:r>
              <a:rPr lang="it-IT" altLang="it-IT" dirty="0" err="1" smtClean="0"/>
              <a:t>each</a:t>
            </a:r>
            <a:r>
              <a:rPr lang="it-IT" altLang="it-IT" dirty="0" smtClean="0"/>
              <a:t> </a:t>
            </a:r>
            <a:r>
              <a:rPr lang="it-IT" altLang="it-IT" dirty="0" err="1" smtClean="0"/>
              <a:t>modality</a:t>
            </a:r>
            <a:r>
              <a:rPr lang="it-IT" altLang="it-IT" dirty="0" smtClean="0"/>
              <a:t> </a:t>
            </a:r>
            <a:r>
              <a:rPr lang="it-IT" altLang="it-IT" dirty="0" err="1" smtClean="0"/>
              <a:t>works</a:t>
            </a:r>
            <a:r>
              <a:rPr lang="it-IT" altLang="it-IT" dirty="0" smtClean="0"/>
              <a:t> to </a:t>
            </a:r>
            <a:r>
              <a:rPr lang="it-IT" altLang="it-IT" dirty="0" err="1" smtClean="0"/>
              <a:t>give</a:t>
            </a:r>
            <a:r>
              <a:rPr lang="it-IT" altLang="it-IT" dirty="0" smtClean="0"/>
              <a:t> </a:t>
            </a:r>
            <a:r>
              <a:rPr lang="it-IT" altLang="it-IT" dirty="0" err="1" smtClean="0"/>
              <a:t>meaning</a:t>
            </a:r>
            <a:r>
              <a:rPr lang="it-IT" altLang="it-IT" dirty="0" smtClean="0"/>
              <a:t> and </a:t>
            </a:r>
            <a:r>
              <a:rPr lang="it-IT" altLang="it-IT" dirty="0" err="1" smtClean="0"/>
              <a:t>how</a:t>
            </a:r>
            <a:r>
              <a:rPr lang="it-IT" altLang="it-IT" dirty="0" smtClean="0"/>
              <a:t> </a:t>
            </a:r>
            <a:r>
              <a:rPr lang="it-IT" altLang="it-IT" dirty="0" err="1" smtClean="0"/>
              <a:t>they</a:t>
            </a:r>
            <a:r>
              <a:rPr lang="it-IT" altLang="it-IT" dirty="0" smtClean="0"/>
              <a:t> work </a:t>
            </a:r>
            <a:r>
              <a:rPr lang="it-IT" altLang="it-IT" dirty="0" err="1" smtClean="0"/>
              <a:t>together</a:t>
            </a:r>
            <a:r>
              <a:rPr lang="it-IT" altLang="it-IT" dirty="0" smtClean="0"/>
              <a:t>  </a:t>
            </a:r>
          </a:p>
          <a:p>
            <a:r>
              <a:rPr lang="it-IT" altLang="it-IT" dirty="0" smtClean="0"/>
              <a:t>(</a:t>
            </a:r>
            <a:r>
              <a:rPr lang="it-IT" altLang="it-IT" dirty="0" err="1" smtClean="0"/>
              <a:t>see</a:t>
            </a:r>
            <a:r>
              <a:rPr lang="it-IT" altLang="it-IT" dirty="0" smtClean="0"/>
              <a:t> </a:t>
            </a:r>
            <a:r>
              <a:rPr lang="it-IT" altLang="it-IT" dirty="0" err="1" smtClean="0"/>
              <a:t>next</a:t>
            </a:r>
            <a:r>
              <a:rPr lang="it-IT" altLang="it-IT" dirty="0" smtClean="0"/>
              <a:t> </a:t>
            </a:r>
            <a:r>
              <a:rPr lang="it-IT" altLang="it-IT" dirty="0" err="1" smtClean="0"/>
              <a:t>lesson</a:t>
            </a:r>
            <a:r>
              <a:rPr lang="it-IT" altLang="it-IT" dirty="0" smtClean="0"/>
              <a:t> for </a:t>
            </a:r>
            <a:r>
              <a:rPr lang="it-IT" altLang="it-IT" dirty="0" err="1" smtClean="0"/>
              <a:t>detailed</a:t>
            </a:r>
            <a:r>
              <a:rPr lang="it-IT" altLang="it-IT" dirty="0" smtClean="0"/>
              <a:t> </a:t>
            </a:r>
            <a:r>
              <a:rPr lang="it-IT" altLang="it-IT" dirty="0" err="1" smtClean="0"/>
              <a:t>explanation</a:t>
            </a:r>
            <a:r>
              <a:rPr lang="it-IT" altLang="it-IT" dirty="0" smtClean="0"/>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ph type="title"/>
          </p:nvPr>
        </p:nvSpPr>
        <p:spPr>
          <a:xfrm>
            <a:off x="2667000" y="1028700"/>
            <a:ext cx="6096000" cy="1143000"/>
          </a:xfrm>
          <a:noFill/>
        </p:spPr>
        <p:txBody>
          <a:bodyPr/>
          <a:lstStyle/>
          <a:p>
            <a:r>
              <a:rPr lang="it-IT" altLang="it-IT" smtClean="0"/>
              <a:t>Practical applications</a:t>
            </a:r>
          </a:p>
        </p:txBody>
      </p:sp>
      <p:sp>
        <p:nvSpPr>
          <p:cNvPr id="20483" name="Rectangle 3"/>
          <p:cNvSpPr>
            <a:spLocks noChangeArrowheads="1"/>
          </p:cNvSpPr>
          <p:nvPr>
            <p:ph type="body" idx="1"/>
          </p:nvPr>
        </p:nvSpPr>
        <p:spPr>
          <a:xfrm>
            <a:off x="2684463" y="1981200"/>
            <a:ext cx="6096000" cy="4114800"/>
          </a:xfrm>
          <a:noFill/>
        </p:spPr>
        <p:txBody>
          <a:bodyPr/>
          <a:lstStyle/>
          <a:p>
            <a:r>
              <a:rPr lang="it-IT" altLang="it-IT" smtClean="0"/>
              <a:t>analysis of advertisements to check most effective modalities</a:t>
            </a:r>
          </a:p>
          <a:p>
            <a:r>
              <a:rPr lang="it-IT" altLang="it-IT" smtClean="0"/>
              <a:t>use in deciding translation strategies for subtitling film, if (some of) the meaning is provided by the other semiotic modalities.</a:t>
            </a:r>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it-IT" altLang="it-IT" sz="3200" smtClean="0"/>
              <a:t>Application of multimodal transcription to film translation</a:t>
            </a:r>
          </a:p>
        </p:txBody>
      </p:sp>
      <p:sp>
        <p:nvSpPr>
          <p:cNvPr id="21507" name="Rectangle 3"/>
          <p:cNvSpPr>
            <a:spLocks noGrp="1" noChangeArrowheads="1"/>
          </p:cNvSpPr>
          <p:nvPr>
            <p:ph type="body" idx="1"/>
          </p:nvPr>
        </p:nvSpPr>
        <p:spPr/>
        <p:txBody>
          <a:bodyPr/>
          <a:lstStyle/>
          <a:p>
            <a:pPr>
              <a:lnSpc>
                <a:spcPct val="90000"/>
              </a:lnSpc>
              <a:buFont typeface="Wingdings" pitchFamily="2" charset="2"/>
              <a:buNone/>
            </a:pPr>
            <a:r>
              <a:rPr lang="it-IT" altLang="it-IT" smtClean="0"/>
              <a:t>	BY</a:t>
            </a:r>
          </a:p>
          <a:p>
            <a:pPr>
              <a:lnSpc>
                <a:spcPct val="90000"/>
              </a:lnSpc>
              <a:buFont typeface="Wingdings" pitchFamily="2" charset="2"/>
              <a:buNone/>
            </a:pPr>
            <a:r>
              <a:rPr lang="it-IT" altLang="it-IT" smtClean="0"/>
              <a:t>	- simplifying the descriptions</a:t>
            </a:r>
          </a:p>
          <a:p>
            <a:pPr>
              <a:lnSpc>
                <a:spcPct val="90000"/>
              </a:lnSpc>
              <a:buFont typeface="Wingdings" pitchFamily="2" charset="2"/>
              <a:buNone/>
            </a:pPr>
            <a:r>
              <a:rPr lang="it-IT" altLang="it-IT" smtClean="0"/>
              <a:t>	- doubling up some columns</a:t>
            </a:r>
          </a:p>
          <a:p>
            <a:pPr>
              <a:lnSpc>
                <a:spcPct val="90000"/>
              </a:lnSpc>
              <a:buFont typeface="Wingdings" pitchFamily="2" charset="2"/>
              <a:buNone/>
            </a:pPr>
            <a:r>
              <a:rPr lang="it-IT" altLang="it-IT" smtClean="0"/>
              <a:t> 	- eliminating other columns</a:t>
            </a:r>
          </a:p>
          <a:p>
            <a:pPr>
              <a:lnSpc>
                <a:spcPct val="90000"/>
              </a:lnSpc>
              <a:buFont typeface="Wingdings" pitchFamily="2" charset="2"/>
              <a:buNone/>
            </a:pPr>
            <a:r>
              <a:rPr lang="it-IT" altLang="it-IT" smtClean="0"/>
              <a:t>	- adding a translation column</a:t>
            </a:r>
          </a:p>
          <a:p>
            <a:pPr>
              <a:lnSpc>
                <a:spcPct val="90000"/>
              </a:lnSpc>
              <a:buFont typeface="Wingdings" pitchFamily="2" charset="2"/>
              <a:buNone/>
            </a:pPr>
            <a:endParaRPr lang="it-IT" altLang="it-IT" smtClean="0"/>
          </a:p>
          <a:p>
            <a:pPr>
              <a:lnSpc>
                <a:spcPct val="90000"/>
              </a:lnSpc>
              <a:buFont typeface="Wingdings" pitchFamily="2" charset="2"/>
              <a:buNone/>
            </a:pPr>
            <a:r>
              <a:rPr lang="it-IT" altLang="it-IT" smtClean="0"/>
              <a:t>	the MT proved useful in deciding translation strategies for subtitling film…. and not missing anything!</a:t>
            </a:r>
          </a:p>
          <a:p>
            <a:pPr>
              <a:lnSpc>
                <a:spcPct val="90000"/>
              </a:lnSpc>
              <a:buFont typeface="Wingdings" pitchFamily="2" charset="2"/>
              <a:buNone/>
            </a:pPr>
            <a:endParaRPr lang="it-IT" altLang="it-IT"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33600" y="0"/>
            <a:ext cx="6781800" cy="1371600"/>
          </a:xfrm>
        </p:spPr>
        <p:txBody>
          <a:bodyPr/>
          <a:lstStyle/>
          <a:p>
            <a:r>
              <a:rPr lang="it-IT" altLang="it-IT" smtClean="0"/>
              <a:t>Ivory Soap (1882 ) cf. 2000</a:t>
            </a:r>
            <a:endParaRPr lang="en-GB" altLang="it-IT" smtClean="0"/>
          </a:p>
        </p:txBody>
      </p:sp>
      <p:sp>
        <p:nvSpPr>
          <p:cNvPr id="4099" name="Rectangle 3"/>
          <p:cNvSpPr>
            <a:spLocks noGrp="1" noChangeArrowheads="1"/>
          </p:cNvSpPr>
          <p:nvPr>
            <p:ph type="body" idx="1"/>
          </p:nvPr>
        </p:nvSpPr>
        <p:spPr>
          <a:xfrm>
            <a:off x="1547664" y="1124744"/>
            <a:ext cx="7391400" cy="5029200"/>
          </a:xfrm>
        </p:spPr>
        <p:txBody>
          <a:bodyPr/>
          <a:lstStyle/>
          <a:p>
            <a:pPr>
              <a:lnSpc>
                <a:spcPct val="90000"/>
              </a:lnSpc>
              <a:buFont typeface="Monotype Sorts" charset="2"/>
              <a:buNone/>
            </a:pPr>
            <a:r>
              <a:rPr lang="it-IT" altLang="it-IT" sz="2400" dirty="0" smtClean="0"/>
              <a:t>	The ‘IVORY’ </a:t>
            </a:r>
            <a:r>
              <a:rPr lang="it-IT" altLang="it-IT" sz="2400" dirty="0" err="1" smtClean="0"/>
              <a:t>is</a:t>
            </a:r>
            <a:r>
              <a:rPr lang="it-IT" altLang="it-IT" sz="2400" dirty="0" smtClean="0"/>
              <a:t> a </a:t>
            </a:r>
            <a:r>
              <a:rPr lang="it-IT" altLang="it-IT" sz="2400" dirty="0" err="1" smtClean="0"/>
              <a:t>laundry</a:t>
            </a:r>
            <a:r>
              <a:rPr lang="it-IT" altLang="it-IT" sz="2400" dirty="0" smtClean="0"/>
              <a:t> soap, with </a:t>
            </a:r>
            <a:r>
              <a:rPr lang="it-IT" altLang="it-IT" sz="2400" dirty="0" err="1" smtClean="0"/>
              <a:t>all</a:t>
            </a:r>
            <a:r>
              <a:rPr lang="it-IT" altLang="it-IT" sz="2400" dirty="0" smtClean="0"/>
              <a:t> the fine </a:t>
            </a:r>
            <a:r>
              <a:rPr lang="it-IT" altLang="it-IT" sz="2400" dirty="0" err="1" smtClean="0"/>
              <a:t>qualities</a:t>
            </a:r>
            <a:r>
              <a:rPr lang="it-IT" altLang="it-IT" sz="2400" dirty="0" smtClean="0"/>
              <a:t> of a </a:t>
            </a:r>
            <a:r>
              <a:rPr lang="it-IT" altLang="it-IT" sz="2400" dirty="0" err="1" smtClean="0"/>
              <a:t>choice</a:t>
            </a:r>
            <a:r>
              <a:rPr lang="it-IT" altLang="it-IT" sz="2400" dirty="0" smtClean="0"/>
              <a:t> </a:t>
            </a:r>
            <a:r>
              <a:rPr lang="it-IT" altLang="it-IT" sz="2400" dirty="0" err="1" smtClean="0"/>
              <a:t>toilet</a:t>
            </a:r>
            <a:r>
              <a:rPr lang="it-IT" altLang="it-IT" sz="2400" dirty="0" smtClean="0"/>
              <a:t> soap, and </a:t>
            </a:r>
            <a:r>
              <a:rPr lang="it-IT" altLang="it-IT" sz="2400" dirty="0" err="1" smtClean="0"/>
              <a:t>is</a:t>
            </a:r>
            <a:r>
              <a:rPr lang="it-IT" altLang="it-IT" sz="2400" dirty="0" smtClean="0"/>
              <a:t> 99 44/100 per cent </a:t>
            </a:r>
            <a:r>
              <a:rPr lang="it-IT" altLang="it-IT" sz="2400" dirty="0" smtClean="0"/>
              <a:t>pure.</a:t>
            </a:r>
            <a:endParaRPr lang="it-IT" altLang="it-IT" sz="2400" dirty="0" smtClean="0"/>
          </a:p>
          <a:p>
            <a:pPr>
              <a:lnSpc>
                <a:spcPct val="90000"/>
              </a:lnSpc>
              <a:buFont typeface="Monotype Sorts" charset="2"/>
              <a:buNone/>
            </a:pPr>
            <a:r>
              <a:rPr lang="it-IT" altLang="it-IT" sz="2400" dirty="0" smtClean="0"/>
              <a:t>	Ladies </a:t>
            </a:r>
            <a:r>
              <a:rPr lang="it-IT" altLang="it-IT" sz="2400" dirty="0" err="1" smtClean="0"/>
              <a:t>will</a:t>
            </a:r>
            <a:r>
              <a:rPr lang="it-IT" altLang="it-IT" sz="2400" dirty="0" smtClean="0"/>
              <a:t> </a:t>
            </a:r>
            <a:r>
              <a:rPr lang="it-IT" altLang="it-IT" sz="2400" dirty="0" err="1" smtClean="0"/>
              <a:t>find</a:t>
            </a:r>
            <a:r>
              <a:rPr lang="it-IT" altLang="it-IT" sz="2400" dirty="0" smtClean="0"/>
              <a:t> </a:t>
            </a:r>
            <a:r>
              <a:rPr lang="it-IT" altLang="it-IT" sz="2400" dirty="0" err="1" smtClean="0"/>
              <a:t>this</a:t>
            </a:r>
            <a:r>
              <a:rPr lang="it-IT" altLang="it-IT" sz="2400" dirty="0" smtClean="0"/>
              <a:t> soap </a:t>
            </a:r>
            <a:r>
              <a:rPr lang="it-IT" altLang="it-IT" sz="2400" dirty="0" err="1" smtClean="0"/>
              <a:t>especially</a:t>
            </a:r>
            <a:r>
              <a:rPr lang="it-IT" altLang="it-IT" sz="2400" dirty="0" smtClean="0"/>
              <a:t> </a:t>
            </a:r>
            <a:r>
              <a:rPr lang="it-IT" altLang="it-IT" sz="2400" dirty="0" err="1" smtClean="0"/>
              <a:t>adapted</a:t>
            </a:r>
            <a:r>
              <a:rPr lang="it-IT" altLang="it-IT" sz="2400" dirty="0" smtClean="0"/>
              <a:t> for </a:t>
            </a:r>
            <a:r>
              <a:rPr lang="it-IT" altLang="it-IT" sz="2400" dirty="0" err="1" smtClean="0"/>
              <a:t>washing</a:t>
            </a:r>
            <a:r>
              <a:rPr lang="it-IT" altLang="it-IT" sz="2400" dirty="0" smtClean="0"/>
              <a:t> </a:t>
            </a:r>
            <a:r>
              <a:rPr lang="it-IT" altLang="it-IT" sz="2400" dirty="0" err="1" smtClean="0"/>
              <a:t>laces</a:t>
            </a:r>
            <a:r>
              <a:rPr lang="it-IT" altLang="it-IT" sz="2400" dirty="0" smtClean="0"/>
              <a:t>, </a:t>
            </a:r>
            <a:r>
              <a:rPr lang="it-IT" altLang="it-IT" sz="2400" dirty="0" err="1" smtClean="0"/>
              <a:t>infants</a:t>
            </a:r>
            <a:r>
              <a:rPr lang="it-IT" altLang="it-IT" sz="2400" dirty="0" smtClean="0"/>
              <a:t>’ </a:t>
            </a:r>
            <a:r>
              <a:rPr lang="it-IT" altLang="it-IT" sz="2400" dirty="0" err="1" smtClean="0"/>
              <a:t>clothing</a:t>
            </a:r>
            <a:r>
              <a:rPr lang="it-IT" altLang="it-IT" sz="2400" dirty="0" smtClean="0"/>
              <a:t>, </a:t>
            </a:r>
            <a:r>
              <a:rPr lang="it-IT" altLang="it-IT" sz="2400" dirty="0" err="1" smtClean="0"/>
              <a:t>silk</a:t>
            </a:r>
            <a:r>
              <a:rPr lang="it-IT" altLang="it-IT" sz="2400" dirty="0" smtClean="0"/>
              <a:t> </a:t>
            </a:r>
            <a:r>
              <a:rPr lang="it-IT" altLang="it-IT" sz="2400" dirty="0" err="1" smtClean="0"/>
              <a:t>hose</a:t>
            </a:r>
            <a:r>
              <a:rPr lang="it-IT" altLang="it-IT" sz="2400" dirty="0" smtClean="0"/>
              <a:t>, </a:t>
            </a:r>
            <a:r>
              <a:rPr lang="it-IT" altLang="it-IT" sz="2400" dirty="0" err="1" smtClean="0"/>
              <a:t>cleaning</a:t>
            </a:r>
            <a:r>
              <a:rPr lang="it-IT" altLang="it-IT" sz="2400" dirty="0" smtClean="0"/>
              <a:t> </a:t>
            </a:r>
            <a:r>
              <a:rPr lang="it-IT" altLang="it-IT" sz="2400" dirty="0" err="1" smtClean="0"/>
              <a:t>gloves</a:t>
            </a:r>
            <a:r>
              <a:rPr lang="it-IT" altLang="it-IT" sz="2400" dirty="0" smtClean="0"/>
              <a:t> and </a:t>
            </a:r>
            <a:r>
              <a:rPr lang="it-IT" altLang="it-IT" sz="2400" dirty="0" err="1" smtClean="0"/>
              <a:t>all</a:t>
            </a:r>
            <a:r>
              <a:rPr lang="it-IT" altLang="it-IT" sz="2400" dirty="0" smtClean="0"/>
              <a:t> </a:t>
            </a:r>
            <a:r>
              <a:rPr lang="it-IT" altLang="it-IT" sz="2400" dirty="0" err="1" smtClean="0"/>
              <a:t>articles</a:t>
            </a:r>
            <a:r>
              <a:rPr lang="it-IT" altLang="it-IT" sz="2400" dirty="0" smtClean="0"/>
              <a:t> of fine </a:t>
            </a:r>
            <a:r>
              <a:rPr lang="it-IT" altLang="it-IT" sz="2400" dirty="0" err="1" smtClean="0"/>
              <a:t>texture</a:t>
            </a:r>
            <a:r>
              <a:rPr lang="it-IT" altLang="it-IT" sz="2400" dirty="0" smtClean="0"/>
              <a:t> and delicate </a:t>
            </a:r>
            <a:r>
              <a:rPr lang="it-IT" altLang="it-IT" sz="2400" dirty="0" err="1" smtClean="0"/>
              <a:t>colour</a:t>
            </a:r>
            <a:r>
              <a:rPr lang="it-IT" altLang="it-IT" sz="2400" dirty="0" smtClean="0"/>
              <a:t>, and for the </a:t>
            </a:r>
            <a:r>
              <a:rPr lang="it-IT" altLang="it-IT" sz="2400" dirty="0" err="1" smtClean="0"/>
              <a:t>varied</a:t>
            </a:r>
            <a:r>
              <a:rPr lang="it-IT" altLang="it-IT" sz="2400" dirty="0" smtClean="0"/>
              <a:t> </a:t>
            </a:r>
            <a:r>
              <a:rPr lang="it-IT" altLang="it-IT" sz="2400" dirty="0" err="1" smtClean="0"/>
              <a:t>uses</a:t>
            </a:r>
            <a:r>
              <a:rPr lang="it-IT" altLang="it-IT" sz="2400" dirty="0" smtClean="0"/>
              <a:t> </a:t>
            </a:r>
            <a:r>
              <a:rPr lang="it-IT" altLang="it-IT" sz="2400" dirty="0" err="1" smtClean="0"/>
              <a:t>about</a:t>
            </a:r>
            <a:r>
              <a:rPr lang="it-IT" altLang="it-IT" sz="2400" dirty="0" smtClean="0"/>
              <a:t> the </a:t>
            </a:r>
            <a:r>
              <a:rPr lang="it-IT" altLang="it-IT" sz="2400" dirty="0" err="1" smtClean="0"/>
              <a:t>house</a:t>
            </a:r>
            <a:r>
              <a:rPr lang="it-IT" altLang="it-IT" sz="2400" dirty="0" smtClean="0"/>
              <a:t> </a:t>
            </a:r>
            <a:r>
              <a:rPr lang="it-IT" altLang="it-IT" sz="2400" dirty="0" err="1" smtClean="0"/>
              <a:t>that</a:t>
            </a:r>
            <a:r>
              <a:rPr lang="it-IT" altLang="it-IT" sz="2400" dirty="0" smtClean="0"/>
              <a:t> </a:t>
            </a:r>
            <a:r>
              <a:rPr lang="it-IT" altLang="it-IT" sz="2400" dirty="0" err="1" smtClean="0"/>
              <a:t>daily</a:t>
            </a:r>
            <a:r>
              <a:rPr lang="it-IT" altLang="it-IT" sz="2400" dirty="0" smtClean="0"/>
              <a:t> </a:t>
            </a:r>
            <a:r>
              <a:rPr lang="it-IT" altLang="it-IT" sz="2400" dirty="0" err="1" smtClean="0"/>
              <a:t>arise</a:t>
            </a:r>
            <a:r>
              <a:rPr lang="it-IT" altLang="it-IT" sz="2400" dirty="0" smtClean="0"/>
              <a:t>, </a:t>
            </a:r>
            <a:r>
              <a:rPr lang="it-IT" altLang="it-IT" sz="2400" dirty="0" err="1" smtClean="0"/>
              <a:t>requiring</a:t>
            </a:r>
            <a:r>
              <a:rPr lang="it-IT" altLang="it-IT" sz="2400" dirty="0" smtClean="0"/>
              <a:t> the use of soap </a:t>
            </a:r>
            <a:r>
              <a:rPr lang="it-IT" altLang="it-IT" sz="2400" dirty="0" err="1" smtClean="0"/>
              <a:t>that</a:t>
            </a:r>
            <a:r>
              <a:rPr lang="it-IT" altLang="it-IT" sz="2400" dirty="0" smtClean="0"/>
              <a:t> </a:t>
            </a:r>
            <a:r>
              <a:rPr lang="it-IT" altLang="it-IT" sz="2400" dirty="0" err="1" smtClean="0"/>
              <a:t>is</a:t>
            </a:r>
            <a:r>
              <a:rPr lang="it-IT" altLang="it-IT" sz="2400" dirty="0" smtClean="0"/>
              <a:t> </a:t>
            </a:r>
            <a:r>
              <a:rPr lang="it-IT" altLang="it-IT" sz="2400" dirty="0" err="1" smtClean="0"/>
              <a:t>above</a:t>
            </a:r>
            <a:r>
              <a:rPr lang="it-IT" altLang="it-IT" sz="2400" dirty="0" smtClean="0"/>
              <a:t> the </a:t>
            </a:r>
            <a:r>
              <a:rPr lang="it-IT" altLang="it-IT" sz="2400" dirty="0" err="1" smtClean="0"/>
              <a:t>ordinary</a:t>
            </a:r>
            <a:r>
              <a:rPr lang="it-IT" altLang="it-IT" sz="2400" dirty="0" smtClean="0"/>
              <a:t> in </a:t>
            </a:r>
            <a:r>
              <a:rPr lang="it-IT" altLang="it-IT" sz="2400" dirty="0" err="1" smtClean="0"/>
              <a:t>quality</a:t>
            </a:r>
            <a:r>
              <a:rPr lang="it-IT" altLang="it-IT" sz="2400" dirty="0" smtClean="0"/>
              <a:t>.</a:t>
            </a:r>
          </a:p>
          <a:p>
            <a:pPr>
              <a:lnSpc>
                <a:spcPct val="90000"/>
              </a:lnSpc>
              <a:buFont typeface="Monotype Sorts" charset="2"/>
              <a:buNone/>
            </a:pPr>
            <a:r>
              <a:rPr lang="it-IT" altLang="it-IT" sz="2400" dirty="0" smtClean="0"/>
              <a:t>	For the Bath, </a:t>
            </a:r>
            <a:r>
              <a:rPr lang="it-IT" altLang="it-IT" sz="2400" dirty="0" err="1" smtClean="0"/>
              <a:t>Toilet</a:t>
            </a:r>
            <a:r>
              <a:rPr lang="it-IT" altLang="it-IT" sz="2400" dirty="0" smtClean="0"/>
              <a:t> or Nursery </a:t>
            </a:r>
            <a:r>
              <a:rPr lang="it-IT" altLang="it-IT" sz="2400" dirty="0" err="1" smtClean="0"/>
              <a:t>it</a:t>
            </a:r>
            <a:r>
              <a:rPr lang="it-IT" altLang="it-IT" sz="2400" dirty="0" smtClean="0"/>
              <a:t> </a:t>
            </a:r>
            <a:r>
              <a:rPr lang="it-IT" altLang="it-IT" sz="2400" dirty="0" err="1" smtClean="0"/>
              <a:t>is</a:t>
            </a:r>
            <a:r>
              <a:rPr lang="it-IT" altLang="it-IT" sz="2400" dirty="0" smtClean="0"/>
              <a:t> </a:t>
            </a:r>
            <a:r>
              <a:rPr lang="it-IT" altLang="it-IT" sz="2400" dirty="0" err="1" smtClean="0"/>
              <a:t>preferred</a:t>
            </a:r>
            <a:r>
              <a:rPr lang="it-IT" altLang="it-IT" sz="2400" dirty="0" smtClean="0"/>
              <a:t> to </a:t>
            </a:r>
            <a:r>
              <a:rPr lang="it-IT" altLang="it-IT" sz="2400" dirty="0" err="1" smtClean="0"/>
              <a:t>most</a:t>
            </a:r>
            <a:r>
              <a:rPr lang="it-IT" altLang="it-IT" sz="2400" dirty="0" smtClean="0"/>
              <a:t> of the </a:t>
            </a:r>
            <a:r>
              <a:rPr lang="it-IT" altLang="it-IT" sz="2400" dirty="0" err="1" smtClean="0"/>
              <a:t>soaps</a:t>
            </a:r>
            <a:r>
              <a:rPr lang="it-IT" altLang="it-IT" sz="2400" dirty="0" smtClean="0"/>
              <a:t> </a:t>
            </a:r>
            <a:r>
              <a:rPr lang="it-IT" altLang="it-IT" sz="2400" dirty="0" err="1" smtClean="0"/>
              <a:t>sold</a:t>
            </a:r>
            <a:r>
              <a:rPr lang="it-IT" altLang="it-IT" sz="2400" dirty="0" smtClean="0"/>
              <a:t> for </a:t>
            </a:r>
            <a:r>
              <a:rPr lang="it-IT" altLang="it-IT" sz="2400" dirty="0" err="1" smtClean="0"/>
              <a:t>toilet</a:t>
            </a:r>
            <a:r>
              <a:rPr lang="it-IT" altLang="it-IT" sz="2400" dirty="0" smtClean="0"/>
              <a:t> use, </a:t>
            </a:r>
            <a:r>
              <a:rPr lang="it-IT" altLang="it-IT" sz="2400" dirty="0" err="1" smtClean="0"/>
              <a:t>being</a:t>
            </a:r>
            <a:r>
              <a:rPr lang="it-IT" altLang="it-IT" sz="2400" dirty="0" smtClean="0"/>
              <a:t> </a:t>
            </a:r>
            <a:r>
              <a:rPr lang="it-IT" altLang="it-IT" sz="2400" dirty="0" err="1" smtClean="0"/>
              <a:t>purer</a:t>
            </a:r>
            <a:r>
              <a:rPr lang="it-IT" altLang="it-IT" sz="2400" dirty="0" smtClean="0"/>
              <a:t> and </a:t>
            </a:r>
            <a:r>
              <a:rPr lang="it-IT" altLang="it-IT" sz="2400" dirty="0" err="1" smtClean="0"/>
              <a:t>much</a:t>
            </a:r>
            <a:r>
              <a:rPr lang="it-IT" altLang="it-IT" sz="2400" dirty="0" smtClean="0"/>
              <a:t> more </a:t>
            </a:r>
            <a:r>
              <a:rPr lang="it-IT" altLang="it-IT" sz="2400" dirty="0" err="1" smtClean="0"/>
              <a:t>pleasant</a:t>
            </a:r>
            <a:r>
              <a:rPr lang="it-IT" altLang="it-IT" sz="2400" dirty="0" smtClean="0"/>
              <a:t> and </a:t>
            </a:r>
            <a:r>
              <a:rPr lang="it-IT" altLang="it-IT" sz="2400" dirty="0" err="1" smtClean="0"/>
              <a:t>effective</a:t>
            </a:r>
            <a:r>
              <a:rPr lang="it-IT" altLang="it-IT" sz="2400" dirty="0" smtClean="0"/>
              <a:t> and </a:t>
            </a:r>
            <a:r>
              <a:rPr lang="it-IT" altLang="it-IT" sz="2400" dirty="0" err="1" smtClean="0"/>
              <a:t>possessing</a:t>
            </a:r>
            <a:r>
              <a:rPr lang="it-IT" altLang="it-IT" sz="2400" dirty="0" smtClean="0"/>
              <a:t> </a:t>
            </a:r>
            <a:r>
              <a:rPr lang="it-IT" altLang="it-IT" sz="2400" dirty="0" err="1" smtClean="0"/>
              <a:t>all</a:t>
            </a:r>
            <a:r>
              <a:rPr lang="it-IT" altLang="it-IT" sz="2400" dirty="0" smtClean="0"/>
              <a:t> the </a:t>
            </a:r>
            <a:r>
              <a:rPr lang="it-IT" altLang="it-IT" sz="2400" dirty="0" err="1" smtClean="0"/>
              <a:t>desirable</a:t>
            </a:r>
            <a:r>
              <a:rPr lang="it-IT" altLang="it-IT" sz="2400" dirty="0" smtClean="0"/>
              <a:t> </a:t>
            </a:r>
            <a:r>
              <a:rPr lang="it-IT" altLang="it-IT" sz="2400" dirty="0" err="1" smtClean="0"/>
              <a:t>properties</a:t>
            </a:r>
            <a:r>
              <a:rPr lang="it-IT" altLang="it-IT" sz="2400" dirty="0" smtClean="0"/>
              <a:t> of the </a:t>
            </a:r>
            <a:r>
              <a:rPr lang="it-IT" altLang="it-IT" sz="2400" dirty="0" err="1" smtClean="0"/>
              <a:t>finest</a:t>
            </a:r>
            <a:r>
              <a:rPr lang="it-IT" altLang="it-IT" sz="2400" dirty="0" smtClean="0"/>
              <a:t> </a:t>
            </a:r>
            <a:r>
              <a:rPr lang="it-IT" altLang="it-IT" sz="2400" dirty="0" err="1" smtClean="0"/>
              <a:t>unadulterated</a:t>
            </a:r>
            <a:r>
              <a:rPr lang="it-IT" altLang="it-IT" sz="2400" dirty="0" smtClean="0"/>
              <a:t> White </a:t>
            </a:r>
            <a:r>
              <a:rPr lang="it-IT" altLang="it-IT" sz="2400" dirty="0" err="1" smtClean="0"/>
              <a:t>Castile</a:t>
            </a:r>
            <a:r>
              <a:rPr lang="it-IT" altLang="it-IT" sz="2400" dirty="0" smtClean="0"/>
              <a:t> Soap. The Ivory Soap </a:t>
            </a:r>
            <a:r>
              <a:rPr lang="it-IT" altLang="it-IT" sz="2400" dirty="0" err="1" smtClean="0"/>
              <a:t>will</a:t>
            </a:r>
            <a:r>
              <a:rPr lang="it-IT" altLang="it-IT" sz="2400" dirty="0" smtClean="0"/>
              <a:t> ‘float’.</a:t>
            </a:r>
            <a:endParaRPr lang="en-GB" altLang="it-IT"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p:txBody>
          <a:bodyPr/>
          <a:lstStyle/>
          <a:p>
            <a:r>
              <a:rPr lang="it-IT" altLang="it-IT" smtClean="0"/>
              <a:t>Notting Hill</a:t>
            </a:r>
          </a:p>
        </p:txBody>
      </p:sp>
      <p:graphicFrame>
        <p:nvGraphicFramePr>
          <p:cNvPr id="22531" name="Object 4"/>
          <p:cNvGraphicFramePr>
            <a:graphicFrameLocks noGrp="1" noChangeAspect="1"/>
          </p:cNvGraphicFramePr>
          <p:nvPr>
            <p:ph idx="1"/>
          </p:nvPr>
        </p:nvGraphicFramePr>
        <p:xfrm>
          <a:off x="3333750" y="1827213"/>
          <a:ext cx="3386138" cy="4114800"/>
        </p:xfrm>
        <a:graphic>
          <a:graphicData uri="http://schemas.openxmlformats.org/presentationml/2006/ole">
            <mc:AlternateContent xmlns:mc="http://schemas.openxmlformats.org/markup-compatibility/2006">
              <mc:Choice xmlns:v="urn:schemas-microsoft-com:vml" Requires="v">
                <p:oleObj spid="_x0000_s22533" name="Documento" r:id="rId3" imgW="6939350" imgH="8432773" progId="Word.Document.8">
                  <p:embed/>
                </p:oleObj>
              </mc:Choice>
              <mc:Fallback>
                <p:oleObj name="Documento" r:id="rId3" imgW="6939350" imgH="8432773" progId="Word.Document.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827213"/>
                        <a:ext cx="3386138"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lstStyle/>
          <a:p>
            <a:r>
              <a:rPr lang="it-IT" altLang="it-IT" smtClean="0"/>
              <a:t>Notting Hill</a:t>
            </a:r>
          </a:p>
        </p:txBody>
      </p:sp>
      <p:graphicFrame>
        <p:nvGraphicFramePr>
          <p:cNvPr id="23555" name="Object 4"/>
          <p:cNvGraphicFramePr>
            <a:graphicFrameLocks noGrp="1" noChangeAspect="1"/>
          </p:cNvGraphicFramePr>
          <p:nvPr>
            <p:ph idx="1"/>
          </p:nvPr>
        </p:nvGraphicFramePr>
        <p:xfrm>
          <a:off x="3333750" y="1827213"/>
          <a:ext cx="3386138" cy="4114800"/>
        </p:xfrm>
        <a:graphic>
          <a:graphicData uri="http://schemas.openxmlformats.org/presentationml/2006/ole">
            <mc:AlternateContent xmlns:mc="http://schemas.openxmlformats.org/markup-compatibility/2006">
              <mc:Choice xmlns:v="urn:schemas-microsoft-com:vml" Requires="v">
                <p:oleObj spid="_x0000_s23557" name="Documento" r:id="rId3" imgW="6939350" imgH="8432773" progId="Word.Document.8">
                  <p:embed/>
                </p:oleObj>
              </mc:Choice>
              <mc:Fallback>
                <p:oleObj name="Documento" r:id="rId3" imgW="6939350" imgH="8432773" progId="Word.Document.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827213"/>
                        <a:ext cx="3386138"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p:txBody>
          <a:bodyPr/>
          <a:lstStyle/>
          <a:p>
            <a:r>
              <a:rPr lang="it-IT" altLang="it-IT" smtClean="0"/>
              <a:t>Notting Hill</a:t>
            </a:r>
          </a:p>
        </p:txBody>
      </p:sp>
      <p:sp>
        <p:nvSpPr>
          <p:cNvPr id="24579" name="Segnaposto contenuto 2"/>
          <p:cNvSpPr>
            <a:spLocks noGrp="1"/>
          </p:cNvSpPr>
          <p:nvPr>
            <p:ph idx="1"/>
          </p:nvPr>
        </p:nvSpPr>
        <p:spPr/>
        <p:txBody>
          <a:bodyPr/>
          <a:lstStyle/>
          <a:p>
            <a:r>
              <a:rPr lang="it-IT" altLang="it-IT" smtClean="0"/>
              <a:t>Some statistics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Taylor\Chris\IUSLIT\SSLMIT\SSLMIT 15-16\Notting Hill sheets\IMG_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531813"/>
            <a:ext cx="8713788"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Taylor\Chris\IUSLIT\SSLMIT\SSLMIT 15-16\Notting Hill sheets\IMG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819150"/>
            <a:ext cx="7559675" cy="959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aylor\Chris\IUSLIT\SSLMIT\SSLMIT 15-16\Notting Hill sheets\IMG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549275"/>
            <a:ext cx="7559675" cy="822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Taylor\Documents\My Dropbox\Lessons Trad Spec. 15-16\2015_09_18\which is the transl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1914525"/>
            <a:ext cx="7559675" cy="1068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heel(1)">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p:txBody>
          <a:bodyPr/>
          <a:lstStyle/>
          <a:p>
            <a:r>
              <a:rPr lang="it-IT" altLang="it-IT" smtClean="0"/>
              <a:t>Last exam</a:t>
            </a:r>
          </a:p>
        </p:txBody>
      </p:sp>
      <p:sp>
        <p:nvSpPr>
          <p:cNvPr id="30723" name="Segnaposto contenuto 2"/>
          <p:cNvSpPr>
            <a:spLocks noGrp="1"/>
          </p:cNvSpPr>
          <p:nvPr>
            <p:ph idx="1"/>
          </p:nvPr>
        </p:nvSpPr>
        <p:spPr/>
        <p:txBody>
          <a:bodyPr/>
          <a:lstStyle/>
          <a:p>
            <a:endParaRPr lang="it-IT" altLang="it-IT"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Immagine3"/>
          <p:cNvPicPr>
            <a:picLocks noChangeAspect="1" noChangeArrowheads="1"/>
          </p:cNvPicPr>
          <p:nvPr/>
        </p:nvPicPr>
        <p:blipFill>
          <a:blip r:embed="rId2">
            <a:extLst>
              <a:ext uri="{28A0092B-C50C-407E-A947-70E740481C1C}">
                <a14:useLocalDpi xmlns:a14="http://schemas.microsoft.com/office/drawing/2010/main" val="0"/>
              </a:ext>
            </a:extLst>
          </a:blip>
          <a:srcRect r="9195"/>
          <a:stretch>
            <a:fillRect/>
          </a:stretch>
        </p:blipFill>
        <p:spPr bwMode="auto">
          <a:xfrm>
            <a:off x="3203575" y="0"/>
            <a:ext cx="539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09713" y="542925"/>
          <a:ext cx="6124575" cy="5770563"/>
        </p:xfrm>
        <a:graphic>
          <a:graphicData uri="http://schemas.openxmlformats.org/presentationml/2006/ole">
            <mc:AlternateContent xmlns:mc="http://schemas.openxmlformats.org/markup-compatibility/2006">
              <mc:Choice xmlns:v="urn:schemas-microsoft-com:vml" Requires="v">
                <p:oleObj spid="_x0000_s6148" name="Document" r:id="rId3" imgW="6124645" imgH="5770223" progId="Word.Document.12">
                  <p:embed/>
                </p:oleObj>
              </mc:Choice>
              <mc:Fallback>
                <p:oleObj name="Document" r:id="rId3" imgW="6124645" imgH="5770223"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713" y="542925"/>
                        <a:ext cx="6124575" cy="577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509713" y="1181100"/>
          <a:ext cx="6124575" cy="4494213"/>
        </p:xfrm>
        <a:graphic>
          <a:graphicData uri="http://schemas.openxmlformats.org/presentationml/2006/ole">
            <mc:AlternateContent xmlns:mc="http://schemas.openxmlformats.org/markup-compatibility/2006">
              <mc:Choice xmlns:v="urn:schemas-microsoft-com:vml" Requires="v">
                <p:oleObj spid="_x0000_s7172" name="Document" r:id="rId3" imgW="6124645" imgH="4494469" progId="Word.Document.12">
                  <p:embed/>
                </p:oleObj>
              </mc:Choice>
              <mc:Fallback>
                <p:oleObj name="Document" r:id="rId3" imgW="6124645" imgH="4494469"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713" y="1181100"/>
                        <a:ext cx="6124575" cy="449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ph type="title"/>
          </p:nvPr>
        </p:nvSpPr>
        <p:spPr>
          <a:xfrm>
            <a:off x="2667000" y="1009650"/>
            <a:ext cx="6096000" cy="1143000"/>
          </a:xfrm>
          <a:noFill/>
        </p:spPr>
        <p:txBody>
          <a:bodyPr/>
          <a:lstStyle/>
          <a:p>
            <a:r>
              <a:rPr lang="it-IT" altLang="it-IT" smtClean="0"/>
              <a:t>What is a multimodal text?</a:t>
            </a:r>
          </a:p>
        </p:txBody>
      </p:sp>
      <p:sp>
        <p:nvSpPr>
          <p:cNvPr id="8195" name="Rectangle 3"/>
          <p:cNvSpPr>
            <a:spLocks noChangeArrowheads="1"/>
          </p:cNvSpPr>
          <p:nvPr>
            <p:ph type="body" idx="1"/>
          </p:nvPr>
        </p:nvSpPr>
        <p:spPr>
          <a:xfrm>
            <a:off x="2667000" y="1981200"/>
            <a:ext cx="6096000" cy="4114800"/>
          </a:xfrm>
          <a:noFill/>
        </p:spPr>
        <p:txBody>
          <a:bodyPr/>
          <a:lstStyle/>
          <a:p>
            <a:r>
              <a:rPr lang="it-IT" altLang="it-IT" dirty="0" err="1" smtClean="0"/>
              <a:t>Several</a:t>
            </a:r>
            <a:r>
              <a:rPr lang="it-IT" altLang="it-IT" dirty="0" smtClean="0"/>
              <a:t> </a:t>
            </a:r>
            <a:r>
              <a:rPr lang="it-IT" altLang="it-IT" dirty="0" err="1" smtClean="0"/>
              <a:t>semiotic</a:t>
            </a:r>
            <a:r>
              <a:rPr lang="it-IT" altLang="it-IT" dirty="0" smtClean="0"/>
              <a:t> </a:t>
            </a:r>
            <a:r>
              <a:rPr lang="it-IT" altLang="it-IT" dirty="0" err="1" smtClean="0"/>
              <a:t>modalities</a:t>
            </a:r>
            <a:r>
              <a:rPr lang="it-IT" altLang="it-IT" dirty="0" smtClean="0"/>
              <a:t> </a:t>
            </a:r>
          </a:p>
          <a:p>
            <a:pPr lvl="1"/>
            <a:r>
              <a:rPr lang="it-IT" altLang="it-IT" dirty="0" err="1" smtClean="0"/>
              <a:t>dialogue</a:t>
            </a:r>
            <a:endParaRPr lang="it-IT" altLang="it-IT" dirty="0" smtClean="0"/>
          </a:p>
          <a:p>
            <a:pPr lvl="1"/>
            <a:r>
              <a:rPr lang="it-IT" altLang="it-IT" dirty="0" err="1" smtClean="0"/>
              <a:t>pictures</a:t>
            </a:r>
            <a:r>
              <a:rPr lang="it-IT" altLang="it-IT" dirty="0" smtClean="0"/>
              <a:t>/design</a:t>
            </a:r>
          </a:p>
          <a:p>
            <a:pPr lvl="1"/>
            <a:r>
              <a:rPr lang="it-IT" altLang="it-IT" dirty="0" smtClean="0"/>
              <a:t>background </a:t>
            </a:r>
            <a:r>
              <a:rPr lang="it-IT" altLang="it-IT" dirty="0" err="1" smtClean="0"/>
              <a:t>noise</a:t>
            </a:r>
            <a:endParaRPr lang="it-IT" altLang="it-IT" dirty="0" smtClean="0"/>
          </a:p>
          <a:p>
            <a:pPr lvl="1"/>
            <a:r>
              <a:rPr lang="it-IT" altLang="it-IT" dirty="0" err="1" smtClean="0"/>
              <a:t>gesture</a:t>
            </a:r>
            <a:endParaRPr lang="it-IT" altLang="it-IT" dirty="0" smtClean="0"/>
          </a:p>
          <a:p>
            <a:pPr lvl="1"/>
            <a:r>
              <a:rPr lang="it-IT" altLang="it-IT" dirty="0" smtClean="0"/>
              <a:t>music</a:t>
            </a:r>
          </a:p>
          <a:p>
            <a:pPr lvl="1"/>
            <a:r>
              <a:rPr lang="it-IT" altLang="it-IT" dirty="0" err="1" smtClean="0"/>
              <a:t>colour</a:t>
            </a:r>
            <a:r>
              <a:rPr lang="it-IT" altLang="it-IT" dirty="0" smtClean="0"/>
              <a:t> &amp; light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idx="4294967295"/>
          </p:nvPr>
        </p:nvSpPr>
        <p:spPr>
          <a:xfrm>
            <a:off x="1476375" y="609600"/>
            <a:ext cx="7439025" cy="3540125"/>
          </a:xfrm>
        </p:spPr>
        <p:txBody>
          <a:bodyPr/>
          <a:lstStyle/>
          <a:p>
            <a:r>
              <a:rPr lang="it-IT" altLang="it-IT" sz="4000" dirty="0" smtClean="0"/>
              <a:t>“</a:t>
            </a:r>
            <a:r>
              <a:rPr lang="it-IT" altLang="it-IT" sz="4000" dirty="0" err="1" smtClean="0"/>
              <a:t>Multimodal</a:t>
            </a:r>
            <a:r>
              <a:rPr lang="it-IT" altLang="it-IT" sz="4000" dirty="0" smtClean="0"/>
              <a:t> </a:t>
            </a:r>
            <a:r>
              <a:rPr lang="it-IT" altLang="it-IT" sz="4000" dirty="0" err="1" smtClean="0"/>
              <a:t>texts</a:t>
            </a:r>
            <a:r>
              <a:rPr lang="it-IT" altLang="it-IT" sz="4000" dirty="0" smtClean="0"/>
              <a:t> are </a:t>
            </a:r>
            <a:r>
              <a:rPr lang="it-IT" altLang="it-IT" sz="4000" dirty="0" err="1" smtClean="0"/>
              <a:t>texts</a:t>
            </a:r>
            <a:r>
              <a:rPr lang="it-IT" altLang="it-IT" sz="4000" dirty="0" smtClean="0"/>
              <a:t> </a:t>
            </a:r>
            <a:r>
              <a:rPr lang="it-IT" altLang="it-IT" sz="4000" dirty="0" err="1" smtClean="0"/>
              <a:t>which</a:t>
            </a:r>
            <a:r>
              <a:rPr lang="it-IT" altLang="it-IT" sz="4000" dirty="0" smtClean="0"/>
              <a:t> combine and integrate the </a:t>
            </a:r>
            <a:r>
              <a:rPr lang="it-IT" altLang="it-IT" sz="4000" dirty="0" err="1" smtClean="0"/>
              <a:t>meaning-making</a:t>
            </a:r>
            <a:r>
              <a:rPr lang="it-IT" altLang="it-IT" sz="4000" dirty="0" smtClean="0"/>
              <a:t> </a:t>
            </a:r>
            <a:r>
              <a:rPr lang="it-IT" altLang="it-IT" sz="4000" dirty="0" err="1" smtClean="0"/>
              <a:t>resources</a:t>
            </a:r>
            <a:r>
              <a:rPr lang="it-IT" altLang="it-IT" sz="4000" dirty="0" smtClean="0"/>
              <a:t> of more </a:t>
            </a:r>
            <a:r>
              <a:rPr lang="it-IT" altLang="it-IT" sz="4000" dirty="0" err="1" smtClean="0"/>
              <a:t>than</a:t>
            </a:r>
            <a:r>
              <a:rPr lang="it-IT" altLang="it-IT" sz="4000" dirty="0" smtClean="0"/>
              <a:t> </a:t>
            </a:r>
            <a:r>
              <a:rPr lang="it-IT" altLang="it-IT" sz="4000" dirty="0" err="1" smtClean="0"/>
              <a:t>one</a:t>
            </a:r>
            <a:r>
              <a:rPr lang="it-IT" altLang="it-IT" sz="4000" dirty="0" smtClean="0"/>
              <a:t> </a:t>
            </a:r>
            <a:r>
              <a:rPr lang="it-IT" altLang="it-IT" sz="4000" dirty="0" err="1" smtClean="0"/>
              <a:t>semiotic</a:t>
            </a:r>
            <a:r>
              <a:rPr lang="it-IT" altLang="it-IT" sz="4000" dirty="0" smtClean="0"/>
              <a:t> </a:t>
            </a:r>
            <a:r>
              <a:rPr lang="it-IT" altLang="it-IT" sz="4000" dirty="0" err="1" smtClean="0"/>
              <a:t>modality</a:t>
            </a:r>
            <a:r>
              <a:rPr lang="it-IT" altLang="it-IT" sz="4000" dirty="0" smtClean="0"/>
              <a:t> – for </a:t>
            </a:r>
            <a:r>
              <a:rPr lang="it-IT" altLang="it-IT" sz="4000" dirty="0" err="1" smtClean="0"/>
              <a:t>example</a:t>
            </a:r>
            <a:r>
              <a:rPr lang="it-IT" altLang="it-IT" sz="4000" dirty="0" smtClean="0"/>
              <a:t>, </a:t>
            </a:r>
            <a:r>
              <a:rPr lang="it-IT" altLang="it-IT" sz="4000" dirty="0" err="1" smtClean="0"/>
              <a:t>language</a:t>
            </a:r>
            <a:r>
              <a:rPr lang="it-IT" altLang="it-IT" sz="4000" dirty="0" smtClean="0"/>
              <a:t>, </a:t>
            </a:r>
            <a:r>
              <a:rPr lang="it-IT" altLang="it-IT" sz="4000" dirty="0" err="1" smtClean="0"/>
              <a:t>gesture</a:t>
            </a:r>
            <a:r>
              <a:rPr lang="it-IT" altLang="it-IT" sz="4000" dirty="0" smtClean="0"/>
              <a:t>, </a:t>
            </a:r>
            <a:r>
              <a:rPr lang="it-IT" altLang="it-IT" sz="4000" dirty="0" err="1" smtClean="0"/>
              <a:t>movement</a:t>
            </a:r>
            <a:r>
              <a:rPr lang="it-IT" altLang="it-IT" sz="4000" dirty="0" smtClean="0"/>
              <a:t>, </a:t>
            </a:r>
            <a:r>
              <a:rPr lang="it-IT" altLang="it-IT" sz="4000" dirty="0" err="1" smtClean="0"/>
              <a:t>visual</a:t>
            </a:r>
            <a:r>
              <a:rPr lang="it-IT" altLang="it-IT" sz="4000" dirty="0" smtClean="0"/>
              <a:t> images, sound, and so on – in </a:t>
            </a:r>
            <a:r>
              <a:rPr lang="it-IT" altLang="it-IT" sz="4000" dirty="0" err="1" smtClean="0"/>
              <a:t>order</a:t>
            </a:r>
            <a:r>
              <a:rPr lang="it-IT" altLang="it-IT" sz="4000" dirty="0" smtClean="0"/>
              <a:t> to produce a text </a:t>
            </a:r>
            <a:r>
              <a:rPr lang="it-IT" altLang="it-IT" sz="4000" dirty="0" err="1" smtClean="0"/>
              <a:t>specific</a:t>
            </a:r>
            <a:r>
              <a:rPr lang="it-IT" altLang="it-IT" sz="4000" dirty="0" smtClean="0"/>
              <a:t> </a:t>
            </a:r>
            <a:r>
              <a:rPr lang="it-IT" altLang="it-IT" sz="4000" dirty="0" err="1" smtClean="0"/>
              <a:t>meaning</a:t>
            </a:r>
            <a:r>
              <a:rPr lang="it-IT" altLang="it-IT" sz="4000" dirty="0" smtClean="0"/>
              <a:t>.”</a:t>
            </a:r>
            <a:br>
              <a:rPr lang="it-IT" altLang="it-IT" sz="4000" dirty="0" smtClean="0"/>
            </a:br>
            <a:r>
              <a:rPr lang="it-IT" altLang="it-IT" sz="4000" dirty="0" err="1" smtClean="0"/>
              <a:t>Thibault</a:t>
            </a:r>
            <a:r>
              <a:rPr lang="it-IT" altLang="it-IT" sz="4000" dirty="0" smtClean="0"/>
              <a:t> 2000)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r>
              <a:rPr lang="it-IT" altLang="it-IT" smtClean="0"/>
              <a:t>Multimodality versus Multimediality</a:t>
            </a:r>
          </a:p>
        </p:txBody>
      </p:sp>
      <p:sp>
        <p:nvSpPr>
          <p:cNvPr id="10243" name="Segnaposto contenuto 2"/>
          <p:cNvSpPr>
            <a:spLocks noGrp="1"/>
          </p:cNvSpPr>
          <p:nvPr>
            <p:ph idx="1"/>
          </p:nvPr>
        </p:nvSpPr>
        <p:spPr/>
        <p:txBody>
          <a:bodyPr/>
          <a:lstStyle/>
          <a:p>
            <a:r>
              <a:rPr lang="it-IT" altLang="it-IT" dirty="0" smtClean="0"/>
              <a:t>Radio </a:t>
            </a:r>
            <a:r>
              <a:rPr lang="it-IT" altLang="it-IT" dirty="0" err="1" smtClean="0"/>
              <a:t>is</a:t>
            </a:r>
            <a:r>
              <a:rPr lang="it-IT" altLang="it-IT" dirty="0" smtClean="0"/>
              <a:t> </a:t>
            </a:r>
            <a:r>
              <a:rPr lang="it-IT" altLang="it-IT" dirty="0" err="1" smtClean="0"/>
              <a:t>multimodal</a:t>
            </a:r>
            <a:r>
              <a:rPr lang="it-IT" altLang="it-IT" dirty="0" smtClean="0"/>
              <a:t> </a:t>
            </a:r>
            <a:r>
              <a:rPr lang="it-IT" altLang="it-IT" dirty="0" err="1" smtClean="0"/>
              <a:t>because</a:t>
            </a:r>
            <a:r>
              <a:rPr lang="it-IT" altLang="it-IT" dirty="0" smtClean="0"/>
              <a:t> </a:t>
            </a:r>
            <a:r>
              <a:rPr lang="it-IT" altLang="it-IT" dirty="0" err="1" smtClean="0"/>
              <a:t>it</a:t>
            </a:r>
            <a:r>
              <a:rPr lang="it-IT" altLang="it-IT" dirty="0" smtClean="0"/>
              <a:t> </a:t>
            </a:r>
            <a:r>
              <a:rPr lang="it-IT" altLang="it-IT" dirty="0" err="1" smtClean="0"/>
              <a:t>involves</a:t>
            </a:r>
            <a:r>
              <a:rPr lang="it-IT" altLang="it-IT" dirty="0" smtClean="0"/>
              <a:t> </a:t>
            </a:r>
            <a:r>
              <a:rPr lang="it-IT" altLang="it-IT" dirty="0" err="1" smtClean="0"/>
              <a:t>speech</a:t>
            </a:r>
            <a:r>
              <a:rPr lang="it-IT" altLang="it-IT" dirty="0" smtClean="0"/>
              <a:t>, music, </a:t>
            </a:r>
            <a:r>
              <a:rPr lang="it-IT" altLang="it-IT" dirty="0" err="1" smtClean="0"/>
              <a:t>other</a:t>
            </a:r>
            <a:r>
              <a:rPr lang="it-IT" altLang="it-IT" dirty="0" smtClean="0"/>
              <a:t> </a:t>
            </a:r>
            <a:r>
              <a:rPr lang="it-IT" altLang="it-IT" dirty="0" err="1" smtClean="0"/>
              <a:t>sounds</a:t>
            </a:r>
            <a:r>
              <a:rPr lang="it-IT" altLang="it-IT" dirty="0" smtClean="0"/>
              <a:t>, etc. </a:t>
            </a:r>
            <a:r>
              <a:rPr lang="it-IT" altLang="it-IT" dirty="0" err="1" smtClean="0"/>
              <a:t>but</a:t>
            </a:r>
            <a:r>
              <a:rPr lang="it-IT" altLang="it-IT" dirty="0" smtClean="0"/>
              <a:t> </a:t>
            </a:r>
            <a:r>
              <a:rPr lang="it-IT" altLang="it-IT" dirty="0" err="1" smtClean="0"/>
              <a:t>it</a:t>
            </a:r>
            <a:r>
              <a:rPr lang="it-IT" altLang="it-IT" dirty="0" smtClean="0"/>
              <a:t> </a:t>
            </a:r>
            <a:r>
              <a:rPr lang="it-IT" altLang="it-IT" dirty="0" err="1" smtClean="0"/>
              <a:t>is</a:t>
            </a:r>
            <a:r>
              <a:rPr lang="it-IT" altLang="it-IT" dirty="0" smtClean="0"/>
              <a:t> </a:t>
            </a:r>
            <a:r>
              <a:rPr lang="it-IT" altLang="it-IT" dirty="0" err="1" smtClean="0"/>
              <a:t>monomedial</a:t>
            </a:r>
            <a:r>
              <a:rPr lang="it-IT" altLang="it-IT" dirty="0" smtClean="0"/>
              <a:t> </a:t>
            </a:r>
            <a:r>
              <a:rPr lang="it-IT" altLang="it-IT" dirty="0" err="1" smtClean="0"/>
              <a:t>since</a:t>
            </a:r>
            <a:r>
              <a:rPr lang="it-IT" altLang="it-IT" dirty="0" smtClean="0"/>
              <a:t> </a:t>
            </a:r>
            <a:r>
              <a:rPr lang="it-IT" altLang="it-IT" dirty="0" err="1" smtClean="0"/>
              <a:t>it</a:t>
            </a:r>
            <a:r>
              <a:rPr lang="it-IT" altLang="it-IT" dirty="0" smtClean="0"/>
              <a:t> can </a:t>
            </a:r>
            <a:r>
              <a:rPr lang="it-IT" altLang="it-IT" dirty="0" err="1" smtClean="0"/>
              <a:t>only</a:t>
            </a:r>
            <a:r>
              <a:rPr lang="it-IT" altLang="it-IT" dirty="0" smtClean="0"/>
              <a:t> be </a:t>
            </a:r>
            <a:r>
              <a:rPr lang="it-IT" altLang="it-IT" dirty="0" err="1" smtClean="0"/>
              <a:t>heard</a:t>
            </a:r>
            <a:r>
              <a:rPr lang="it-IT" altLang="it-IT" dirty="0" smtClean="0"/>
              <a:t>, </a:t>
            </a:r>
            <a:r>
              <a:rPr lang="it-IT" altLang="it-IT" dirty="0" err="1" smtClean="0"/>
              <a:t>not</a:t>
            </a:r>
            <a:r>
              <a:rPr lang="it-IT" altLang="it-IT" dirty="0" smtClean="0"/>
              <a:t> </a:t>
            </a:r>
            <a:r>
              <a:rPr lang="it-IT" altLang="it-IT" dirty="0" err="1" smtClean="0"/>
              <a:t>seen</a:t>
            </a:r>
            <a:r>
              <a:rPr lang="it-IT" altLang="it-IT" dirty="0" smtClean="0"/>
              <a:t>, </a:t>
            </a:r>
            <a:r>
              <a:rPr lang="it-IT" altLang="it-IT" dirty="0" err="1" smtClean="0"/>
              <a:t>smelled</a:t>
            </a:r>
            <a:r>
              <a:rPr lang="it-IT" altLang="it-IT" dirty="0" smtClean="0"/>
              <a:t>, </a:t>
            </a:r>
            <a:r>
              <a:rPr lang="it-IT" altLang="it-IT" dirty="0" err="1" smtClean="0"/>
              <a:t>touched</a:t>
            </a:r>
            <a:r>
              <a:rPr lang="it-IT" altLang="it-IT" dirty="0" smtClean="0"/>
              <a:t> or </a:t>
            </a:r>
            <a:r>
              <a:rPr lang="it-IT" altLang="it-IT" dirty="0" err="1" smtClean="0"/>
              <a:t>tasted</a:t>
            </a:r>
            <a:r>
              <a:rPr lang="it-IT" altLang="it-IT"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33600" y="0"/>
            <a:ext cx="6781800" cy="1066800"/>
          </a:xfrm>
        </p:spPr>
        <p:txBody>
          <a:bodyPr/>
          <a:lstStyle/>
          <a:p>
            <a:r>
              <a:rPr lang="it-IT" altLang="it-IT" smtClean="0"/>
              <a:t>ANALYSIS OF AN AD. (link)</a:t>
            </a:r>
          </a:p>
        </p:txBody>
      </p:sp>
      <p:pic>
        <p:nvPicPr>
          <p:cNvPr id="11267"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914400"/>
            <a:ext cx="7772400" cy="54102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TotalTime>
  <Words>316</Words>
  <Application>Microsoft Office PowerPoint</Application>
  <PresentationFormat>Presentazione su schermo (4:3)</PresentationFormat>
  <Paragraphs>59</Paragraphs>
  <Slides>28</Slides>
  <Notes>0</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3</vt:i4>
      </vt:variant>
      <vt:variant>
        <vt:lpstr>Titoli diapositive</vt:lpstr>
      </vt:variant>
      <vt:variant>
        <vt:i4>28</vt:i4>
      </vt:variant>
    </vt:vector>
  </HeadingPairs>
  <TitlesOfParts>
    <vt:vector size="39" baseType="lpstr">
      <vt:lpstr>Times New Roman</vt:lpstr>
      <vt:lpstr>Arial</vt:lpstr>
      <vt:lpstr>Arial Narrow</vt:lpstr>
      <vt:lpstr>Monotype Sorts</vt:lpstr>
      <vt:lpstr>Calibri</vt:lpstr>
      <vt:lpstr>Symbol</vt:lpstr>
      <vt:lpstr>Wingdings</vt:lpstr>
      <vt:lpstr>Default Design</vt:lpstr>
      <vt:lpstr>Microsoft Office Word Document</vt:lpstr>
      <vt:lpstr>Documento di Microsoft Word</vt:lpstr>
      <vt:lpstr>Documento</vt:lpstr>
      <vt:lpstr>Lesson Two</vt:lpstr>
      <vt:lpstr>Ivory Soap (1882 ) cf. 2000</vt:lpstr>
      <vt:lpstr>Presentazione standard di PowerPoint</vt:lpstr>
      <vt:lpstr>Presentazione standard di PowerPoint</vt:lpstr>
      <vt:lpstr>Presentazione standard di PowerPoint</vt:lpstr>
      <vt:lpstr>What is a multimodal text?</vt:lpstr>
      <vt:lpstr>“Multimodal texts are texts which combine and integrate the meaning-making resources of more than one semiotic modality – for example, language, gesture, movement, visual images, sound, and so on – in order to produce a text specific meaning.” Thibault 2000)</vt:lpstr>
      <vt:lpstr>Multimodality versus Multimediality</vt:lpstr>
      <vt:lpstr>ANALYSIS OF AN AD. (link)</vt:lpstr>
      <vt:lpstr>Linguistic Analysis</vt:lpstr>
      <vt:lpstr>Analysis of an ad.</vt:lpstr>
      <vt:lpstr>Presentazione standard di PowerPoint</vt:lpstr>
      <vt:lpstr>Analysis of a ad. </vt:lpstr>
      <vt:lpstr>Analysis of an ad. </vt:lpstr>
      <vt:lpstr>Insert video Citroen</vt:lpstr>
      <vt:lpstr>Presentazione standard di PowerPoint</vt:lpstr>
      <vt:lpstr>Multimodal transcription</vt:lpstr>
      <vt:lpstr>Practical applications</vt:lpstr>
      <vt:lpstr>Application of multimodal transcription to film translation</vt:lpstr>
      <vt:lpstr>Notting Hill</vt:lpstr>
      <vt:lpstr>Notting Hill</vt:lpstr>
      <vt:lpstr>Notting Hill</vt:lpstr>
      <vt:lpstr>Presentazione standard di PowerPoint</vt:lpstr>
      <vt:lpstr>Presentazione standard di PowerPoint</vt:lpstr>
      <vt:lpstr>Presentazione standard di PowerPoint</vt:lpstr>
      <vt:lpstr>Presentazione standard di PowerPoint</vt:lpstr>
      <vt:lpstr>Presentazione standard di PowerPoint</vt:lpstr>
      <vt:lpstr>Last exam</vt:lpstr>
    </vt:vector>
  </TitlesOfParts>
  <Company>univ.ts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Multimodal Texts: advertising</dc:title>
  <dc:creator>univ.ts</dc:creator>
  <cp:lastModifiedBy>Taylor</cp:lastModifiedBy>
  <cp:revision>61</cp:revision>
  <dcterms:created xsi:type="dcterms:W3CDTF">2001-01-21T09:17:20Z</dcterms:created>
  <dcterms:modified xsi:type="dcterms:W3CDTF">2015-09-25T11:11:57Z</dcterms:modified>
</cp:coreProperties>
</file>