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3" r:id="rId6"/>
    <p:sldId id="264" r:id="rId7"/>
    <p:sldId id="259" r:id="rId8"/>
    <p:sldId id="260" r:id="rId9"/>
    <p:sldId id="262" r:id="rId10"/>
    <p:sldId id="261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gallina@units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en.wikipedia.org/wiki/Sigmoid_function" TargetMode="Externa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it/books?hl=it&amp;lr=&amp;id=hbkxDQAAQBAJ&amp;oi=fnd&amp;pg=PP1&amp;dq=%22learning+curve%22+human+machine+interaction&amp;ots=Sp156c188P&amp;sig=Lfm29xz8_ZjcuEASd0oflakTR9Y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Human machine </a:t>
            </a:r>
            <a:r>
              <a:rPr lang="it-IT" dirty="0" err="1" smtClean="0"/>
              <a:t>interaction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Paolo Gallina</a:t>
            </a:r>
          </a:p>
          <a:p>
            <a:r>
              <a:rPr lang="it-IT" dirty="0" smtClean="0">
                <a:hlinkClick r:id="rId2"/>
              </a:rPr>
              <a:t>pgallina@units.it</a:t>
            </a:r>
            <a:endParaRPr lang="it-IT" dirty="0" smtClean="0"/>
          </a:p>
          <a:p>
            <a:r>
              <a:rPr lang="it-IT" dirty="0" smtClean="0"/>
              <a:t>040 5583829</a:t>
            </a:r>
          </a:p>
          <a:p>
            <a:r>
              <a:rPr lang="it-IT" dirty="0" smtClean="0"/>
              <a:t>Ed. C5, first </a:t>
            </a:r>
            <a:r>
              <a:rPr lang="it-IT" dirty="0" err="1" smtClean="0"/>
              <a:t>floor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19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60" y="1864894"/>
            <a:ext cx="2419935" cy="710310"/>
          </a:xfrm>
        </p:spPr>
        <p:txBody>
          <a:bodyPr/>
          <a:lstStyle/>
          <a:p>
            <a:r>
              <a:rPr lang="it-IT" dirty="0" err="1" smtClean="0"/>
              <a:t>Syllabus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291253"/>
              </p:ext>
            </p:extLst>
          </p:nvPr>
        </p:nvGraphicFramePr>
        <p:xfrm>
          <a:off x="3031958" y="0"/>
          <a:ext cx="9160042" cy="6857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1549"/>
                <a:gridCol w="6008493"/>
              </a:tblGrid>
              <a:tr h="231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ARGOMENTI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SUB-</a:t>
                      </a:r>
                      <a:r>
                        <a:rPr lang="en-US" sz="1400" b="1" u="none" strike="noStrike" dirty="0" err="1">
                          <a:effectLst/>
                        </a:rPr>
                        <a:t>ARGOMENTI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Introduzione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Esempi</a:t>
                      </a:r>
                      <a:r>
                        <a:rPr lang="en-US" sz="1200" u="none" strike="noStrike" dirty="0">
                          <a:effectLst/>
                        </a:rPr>
                        <a:t> di </a:t>
                      </a:r>
                      <a:r>
                        <a:rPr lang="en-US" sz="1200" u="none" strike="noStrike" dirty="0" err="1">
                          <a:effectLst/>
                        </a:rPr>
                        <a:t>macchine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interagenti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4333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Strategie di progettazione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Usabilità</a:t>
                      </a:r>
                      <a:r>
                        <a:rPr lang="en-US" sz="1200" u="none" strike="noStrike" dirty="0">
                          <a:effectLst/>
                        </a:rPr>
                        <a:t> e Human-centered interface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43336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Human-centered interface,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coadattamento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Interazione meccanica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Attuatori</a:t>
                      </a:r>
                      <a:r>
                        <a:rPr lang="en-US" sz="1200" u="none" strike="noStrike" dirty="0">
                          <a:effectLst/>
                        </a:rPr>
                        <a:t> e </a:t>
                      </a:r>
                      <a:r>
                        <a:rPr lang="en-US" sz="1200" u="none" strike="noStrike" dirty="0" err="1">
                          <a:effectLst/>
                        </a:rPr>
                        <a:t>riduttori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Sensori</a:t>
                      </a:r>
                      <a:r>
                        <a:rPr lang="en-US" sz="1200" u="none" strike="noStrike" dirty="0">
                          <a:effectLst/>
                        </a:rPr>
                        <a:t> di </a:t>
                      </a:r>
                      <a:r>
                        <a:rPr lang="en-US" sz="1200" u="none" strike="noStrike" dirty="0" err="1">
                          <a:effectLst/>
                        </a:rPr>
                        <a:t>forza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Sistemi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vibrotattili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Controlli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Interfacce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aptiche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Interazione visiva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visori</a:t>
                      </a:r>
                      <a:r>
                        <a:rPr lang="en-US" sz="1200" u="none" strike="noStrike" dirty="0">
                          <a:effectLst/>
                        </a:rPr>
                        <a:t> e </a:t>
                      </a:r>
                      <a:r>
                        <a:rPr lang="en-US" sz="1200" u="none" strike="noStrike" dirty="0" err="1">
                          <a:effectLst/>
                        </a:rPr>
                        <a:t>telecamere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realtà virtuale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realtà aumentata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Interazione sonora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sonificazione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4333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Interazione uomo computer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interfacce grafiche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tecnologia indossabile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Tecnologia persuasiva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Macchine anti-edonistiche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 tecnologia persuasiva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panoptico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Interazione uomo-robot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tamagotchi e Clifford Nass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cobot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uncanny valley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empatia artificiale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  <a:tr h="2315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affective computing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94" marR="6694" marT="669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12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FINAL</a:t>
            </a:r>
            <a:r>
              <a:rPr lang="it-IT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questions about the program in class</a:t>
            </a:r>
          </a:p>
          <a:p>
            <a:r>
              <a:rPr lang="en-US" dirty="0" smtClean="0"/>
              <a:t>Slide presentation about a topic chosen by the student</a:t>
            </a:r>
          </a:p>
          <a:p>
            <a:pPr lvl="1"/>
            <a:r>
              <a:rPr lang="en-US" dirty="0" smtClean="0"/>
              <a:t>15 </a:t>
            </a:r>
            <a:r>
              <a:rPr lang="en-US" dirty="0" err="1" smtClean="0"/>
              <a:t>mninutes</a:t>
            </a:r>
            <a:endParaRPr lang="en-US" dirty="0" smtClean="0"/>
          </a:p>
          <a:p>
            <a:pPr lvl="1"/>
            <a:r>
              <a:rPr lang="en-US" dirty="0" smtClean="0"/>
              <a:t>It will be evaluated: clarity, quality of the presentation, language skills, originality, scientific soundness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6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70" y="384564"/>
            <a:ext cx="8534400" cy="830626"/>
          </a:xfrm>
        </p:spPr>
        <p:txBody>
          <a:bodyPr/>
          <a:lstStyle/>
          <a:p>
            <a:r>
              <a:rPr lang="it-IT" dirty="0" err="1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96" y="1431758"/>
            <a:ext cx="8534400" cy="529389"/>
          </a:xfrm>
        </p:spPr>
        <p:txBody>
          <a:bodyPr/>
          <a:lstStyle/>
          <a:p>
            <a:r>
              <a:rPr lang="en-US" dirty="0" smtClean="0"/>
              <a:t>Examples of Interacting machines</a:t>
            </a:r>
            <a:endParaRPr lang="en-US" dirty="0"/>
          </a:p>
        </p:txBody>
      </p:sp>
      <p:sp>
        <p:nvSpPr>
          <p:cNvPr id="4" name="AutoShape 2" descr="Risultati immagini per ipad p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16" y="2285499"/>
            <a:ext cx="5925168" cy="2106028"/>
          </a:xfrm>
          <a:prstGeom prst="rect">
            <a:avLst/>
          </a:prstGeom>
        </p:spPr>
      </p:pic>
      <p:sp>
        <p:nvSpPr>
          <p:cNvPr id="6" name="AutoShape 4" descr="Risultati immagini per excavato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Risultati immagini per hamm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8317" y="2285246"/>
            <a:ext cx="2143125" cy="2143125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6557210" y="2586790"/>
            <a:ext cx="2762153" cy="336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0800000">
            <a:off x="6529136" y="3569369"/>
            <a:ext cx="2762153" cy="336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978314" y="1371601"/>
            <a:ext cx="1447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Output: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Video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Audio</a:t>
            </a:r>
          </a:p>
          <a:p>
            <a:pPr marL="285750" indent="-285750">
              <a:buFontTx/>
              <a:buChar char="-"/>
            </a:pPr>
            <a:r>
              <a:rPr lang="it-IT" dirty="0" err="1" smtClean="0"/>
              <a:t>vibration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118684" y="3846095"/>
            <a:ext cx="18469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Input: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Keyboard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Mouse</a:t>
            </a:r>
          </a:p>
          <a:p>
            <a:pPr marL="285750" indent="-285750">
              <a:buFontTx/>
              <a:buChar char="-"/>
            </a:pPr>
            <a:r>
              <a:rPr lang="it-IT" dirty="0" err="1" smtClean="0"/>
              <a:t>Eye</a:t>
            </a:r>
            <a:r>
              <a:rPr lang="it-IT" dirty="0" smtClean="0"/>
              <a:t> </a:t>
            </a:r>
            <a:r>
              <a:rPr lang="it-IT" dirty="0" err="1" smtClean="0"/>
              <a:t>tracking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Voice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056113" y="5991671"/>
            <a:ext cx="1799787" cy="529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Interface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764055" y="1164921"/>
            <a:ext cx="2204581" cy="4734838"/>
          </a:xfrm>
          <a:prstGeom prst="roundRect">
            <a:avLst/>
          </a:prstGeom>
          <a:solidFill>
            <a:srgbClr val="52570F">
              <a:alpha val="1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42" y="1311444"/>
            <a:ext cx="4287474" cy="273116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03738" y="661737"/>
            <a:ext cx="8534400" cy="529389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Interaction can be complex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281" y="2490537"/>
            <a:ext cx="1575004" cy="16104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8886" y="1564105"/>
            <a:ext cx="2816139" cy="2816139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4644190" y="1900990"/>
            <a:ext cx="4006515" cy="3047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4640180" y="3485147"/>
            <a:ext cx="1291388" cy="3047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0800000">
            <a:off x="7571875" y="3420978"/>
            <a:ext cx="1066799" cy="3047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804336" y="4146060"/>
            <a:ext cx="1711281" cy="529389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93716" y="4910148"/>
            <a:ext cx="8534400" cy="1127397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err="1" smtClean="0"/>
              <a:t>Concept</a:t>
            </a:r>
            <a:r>
              <a:rPr lang="it-IT" dirty="0" smtClean="0"/>
              <a:t>: - </a:t>
            </a:r>
            <a:r>
              <a:rPr lang="it-IT" dirty="0" err="1" smtClean="0"/>
              <a:t>Degree</a:t>
            </a:r>
            <a:r>
              <a:rPr lang="it-IT" dirty="0" smtClean="0"/>
              <a:t> of </a:t>
            </a:r>
            <a:r>
              <a:rPr lang="it-IT" dirty="0" err="1" smtClean="0"/>
              <a:t>freedom</a:t>
            </a:r>
            <a:r>
              <a:rPr lang="it-IT" dirty="0" smtClean="0"/>
              <a:t> (</a:t>
            </a:r>
            <a:r>
              <a:rPr lang="it-IT" dirty="0" err="1" smtClean="0"/>
              <a:t>DoF</a:t>
            </a:r>
            <a:r>
              <a:rPr lang="it-IT" dirty="0" smtClean="0"/>
              <a:t>) </a:t>
            </a:r>
          </a:p>
          <a:p>
            <a:r>
              <a:rPr lang="it-IT" dirty="0" err="1" smtClean="0"/>
              <a:t>DoFMapping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5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959" y="4210605"/>
            <a:ext cx="4328507" cy="1507067"/>
          </a:xfrm>
        </p:spPr>
        <p:txBody>
          <a:bodyPr/>
          <a:lstStyle/>
          <a:p>
            <a:r>
              <a:rPr lang="it-IT" dirty="0" smtClean="0"/>
              <a:t>In </a:t>
            </a: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day</a:t>
            </a:r>
            <a:r>
              <a:rPr lang="it-IT" dirty="0" smtClean="0"/>
              <a:t> life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365" y="0"/>
            <a:ext cx="5182635" cy="27427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6153" y="1840079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0679" y="3263816"/>
            <a:ext cx="2295525" cy="19907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925185"/>
            <a:ext cx="2995863" cy="193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515" y="515854"/>
            <a:ext cx="592455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8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Exoscheleton</a:t>
            </a:r>
            <a:r>
              <a:rPr lang="it-IT" dirty="0" smtClean="0"/>
              <a:t> </a:t>
            </a:r>
            <a:r>
              <a:rPr lang="it-IT" dirty="0" err="1" smtClean="0"/>
              <a:t>examples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3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68756" y="3244334"/>
            <a:ext cx="5854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https://www.youtube.com/watch?v=2Ysb-Oko3Bg</a:t>
            </a:r>
          </a:p>
        </p:txBody>
      </p:sp>
    </p:spTree>
    <p:extLst>
      <p:ext uri="{BB962C8B-B14F-4D97-AF65-F5344CB8AC3E}">
        <p14:creationId xmlns:p14="http://schemas.microsoft.com/office/powerpoint/2010/main" val="207744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08" y="1690805"/>
            <a:ext cx="4305189" cy="1946358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03738" y="661737"/>
            <a:ext cx="8534400" cy="529389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Even simple tools change the our brain (short term neuroplasticity phenomena) 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15196" y="1440438"/>
            <a:ext cx="5882448" cy="4121118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Citare da «L’anima delle macchine, Dedalo ed.»</a:t>
            </a:r>
          </a:p>
          <a:p>
            <a:r>
              <a:rPr lang="it-IT" dirty="0" smtClean="0"/>
              <a:t>Collaborazione con Carlo </a:t>
            </a:r>
            <a:r>
              <a:rPr lang="it-IT" dirty="0" err="1" smtClean="0"/>
              <a:t>Fantoni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0610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530" y="366269"/>
            <a:ext cx="2509925" cy="698443"/>
          </a:xfrm>
        </p:spPr>
        <p:txBody>
          <a:bodyPr/>
          <a:lstStyle/>
          <a:p>
            <a:r>
              <a:rPr lang="en-US" dirty="0" smtClean="0"/>
              <a:t>Training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88933" y="1263506"/>
            <a:ext cx="8304210" cy="457200"/>
          </a:xfrm>
        </p:spPr>
        <p:txBody>
          <a:bodyPr/>
          <a:lstStyle/>
          <a:p>
            <a:r>
              <a:rPr lang="en-US" dirty="0">
                <a:hlinkClick r:id="rId2" tooltip="Sigmoid function"/>
              </a:rPr>
              <a:t>S-Curve or Sigmoid function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234" y="1952155"/>
            <a:ext cx="7051962" cy="470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1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57" y="180474"/>
            <a:ext cx="5612732" cy="374182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96000" y="33857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-With </a:t>
            </a:r>
            <a:r>
              <a:rPr lang="en-US" dirty="0"/>
              <a:t>repetition of </a:t>
            </a:r>
            <a:r>
              <a:rPr lang="en-US" b="1" dirty="0">
                <a:solidFill>
                  <a:srgbClr val="FF0000"/>
                </a:solidFill>
              </a:rPr>
              <a:t>almost any motor task</a:t>
            </a:r>
            <a:r>
              <a:rPr lang="en-US" dirty="0"/>
              <a:t>, learning occurs, and a person becomes more efficient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0" y="162595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-measure </a:t>
            </a:r>
            <a:r>
              <a:rPr lang="en-US" dirty="0"/>
              <a:t>of </a:t>
            </a:r>
            <a:r>
              <a:rPr lang="en-US" dirty="0">
                <a:solidFill>
                  <a:srgbClr val="FF0000"/>
                </a:solidFill>
              </a:rPr>
              <a:t>skill</a:t>
            </a:r>
            <a:r>
              <a:rPr lang="en-US" dirty="0"/>
              <a:t> on the Y axis </a:t>
            </a:r>
            <a:endParaRPr lang="en-US" dirty="0" smtClean="0"/>
          </a:p>
          <a:p>
            <a:r>
              <a:rPr lang="en-US" dirty="0" smtClean="0"/>
              <a:t>and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number </a:t>
            </a:r>
            <a:r>
              <a:rPr lang="en-US" dirty="0">
                <a:solidFill>
                  <a:srgbClr val="FF0000"/>
                </a:solidFill>
              </a:rPr>
              <a:t>of trials </a:t>
            </a:r>
            <a:r>
              <a:rPr lang="en-US" dirty="0"/>
              <a:t>on the X-axis</a:t>
            </a:r>
          </a:p>
        </p:txBody>
      </p:sp>
      <p:sp>
        <p:nvSpPr>
          <p:cNvPr id="9" name="Rectangle 8"/>
          <p:cNvSpPr/>
          <p:nvPr/>
        </p:nvSpPr>
        <p:spPr>
          <a:xfrm>
            <a:off x="6224337" y="270264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An S-shaped curve of growth levels off because </a:t>
            </a:r>
            <a:r>
              <a:rPr lang="en-US" i="1" dirty="0"/>
              <a:t>stability</a:t>
            </a:r>
            <a:r>
              <a:rPr lang="en-US" dirty="0"/>
              <a:t> is attained, a </a:t>
            </a:r>
            <a:r>
              <a:rPr lang="en-US" i="1" dirty="0"/>
              <a:t>resource</a:t>
            </a:r>
            <a:r>
              <a:rPr lang="en-US" dirty="0"/>
              <a:t> needed for growth is limited, or a </a:t>
            </a:r>
            <a:r>
              <a:rPr lang="en-US" i="1" dirty="0">
                <a:solidFill>
                  <a:srgbClr val="FF0000"/>
                </a:solidFill>
              </a:rPr>
              <a:t>ceiling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performance is reached.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0126" y="4254170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S-shaped learning curve is most obvious when someone learns a highly complex task. The initial part of the curve rises slowly as a person becomes familiar with basic components of a skill. The steep ascending phase occurs when there is enough experience with rudiments or simple components to start "putting it all together."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47692" y="3930134"/>
            <a:ext cx="362589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Quantitative Assessment of Backhoe Operator </a:t>
            </a:r>
            <a:r>
              <a:rPr lang="en-US" dirty="0" smtClean="0">
                <a:solidFill>
                  <a:srgbClr val="FFC000"/>
                </a:solidFill>
              </a:rPr>
              <a:t>Skill</a:t>
            </a:r>
          </a:p>
          <a:p>
            <a:r>
              <a:rPr lang="it-IT" dirty="0" smtClean="0">
                <a:solidFill>
                  <a:srgbClr val="FFC000"/>
                </a:solidFill>
              </a:rPr>
              <a:t>(book)</a:t>
            </a:r>
          </a:p>
          <a:p>
            <a:endParaRPr lang="it-IT" dirty="0">
              <a:solidFill>
                <a:srgbClr val="FFC000"/>
              </a:solidFill>
            </a:endParaRPr>
          </a:p>
          <a:p>
            <a:r>
              <a:rPr lang="it-IT" dirty="0" err="1" smtClean="0">
                <a:solidFill>
                  <a:srgbClr val="FFC000"/>
                </a:solidFill>
              </a:rPr>
              <a:t>See</a:t>
            </a:r>
            <a:r>
              <a:rPr lang="it-IT" dirty="0" smtClean="0">
                <a:solidFill>
                  <a:srgbClr val="FFC000"/>
                </a:solidFill>
              </a:rPr>
              <a:t>: </a:t>
            </a:r>
            <a:r>
              <a:rPr lang="en-US" b="1" dirty="0">
                <a:hlinkClick r:id="rId3"/>
              </a:rPr>
              <a:t>Research methods in human-computer interaction</a:t>
            </a:r>
            <a:endParaRPr lang="en-US" b="1" dirty="0"/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0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253</TotalTime>
  <Words>335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 3</vt:lpstr>
      <vt:lpstr>Slice</vt:lpstr>
      <vt:lpstr>Human machine interaction</vt:lpstr>
      <vt:lpstr>INTRODUCtION</vt:lpstr>
      <vt:lpstr>PowerPoint Presentation</vt:lpstr>
      <vt:lpstr>In every day life</vt:lpstr>
      <vt:lpstr>Examples</vt:lpstr>
      <vt:lpstr>Exoscheleton examples</vt:lpstr>
      <vt:lpstr>PowerPoint Presentation</vt:lpstr>
      <vt:lpstr>Training </vt:lpstr>
      <vt:lpstr>PowerPoint Presentation</vt:lpstr>
      <vt:lpstr>Syllabus</vt:lpstr>
      <vt:lpstr>FINAL TEST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machine interaction</dc:title>
  <dc:creator>Paolo Gallina</dc:creator>
  <cp:lastModifiedBy>Paolo Gallina</cp:lastModifiedBy>
  <cp:revision>25</cp:revision>
  <dcterms:created xsi:type="dcterms:W3CDTF">2017-09-25T19:53:26Z</dcterms:created>
  <dcterms:modified xsi:type="dcterms:W3CDTF">2017-10-31T10:54:47Z</dcterms:modified>
</cp:coreProperties>
</file>