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5" r:id="rId12"/>
    <p:sldId id="268" r:id="rId13"/>
    <p:sldId id="267" r:id="rId1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C3F5342C-05FE-478F-A137-11B7EEBF306D}" type="datetimeFigureOut">
              <a:rPr lang="it-IT" smtClean="0"/>
              <a:t>31/10/2017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9EF7677-1E31-4113-BEF5-E5BC94FDB811}" type="slidenum">
              <a:rPr lang="it-IT" smtClean="0"/>
              <a:t>‹N›</a:t>
            </a:fld>
            <a:endParaRPr lang="it-IT"/>
          </a:p>
        </p:txBody>
      </p:sp>
    </p:spTree>
    <p:extLst>
      <p:ext uri="{BB962C8B-B14F-4D97-AF65-F5344CB8AC3E}">
        <p14:creationId xmlns:p14="http://schemas.microsoft.com/office/powerpoint/2010/main" val="4175129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3F5342C-05FE-478F-A137-11B7EEBF306D}" type="datetimeFigureOut">
              <a:rPr lang="it-IT" smtClean="0"/>
              <a:t>31/10/2017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9EF7677-1E31-4113-BEF5-E5BC94FDB811}" type="slidenum">
              <a:rPr lang="it-IT" smtClean="0"/>
              <a:t>‹N›</a:t>
            </a:fld>
            <a:endParaRPr lang="it-IT"/>
          </a:p>
        </p:txBody>
      </p:sp>
    </p:spTree>
    <p:extLst>
      <p:ext uri="{BB962C8B-B14F-4D97-AF65-F5344CB8AC3E}">
        <p14:creationId xmlns:p14="http://schemas.microsoft.com/office/powerpoint/2010/main" val="3407405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3F5342C-05FE-478F-A137-11B7EEBF306D}" type="datetimeFigureOut">
              <a:rPr lang="it-IT" smtClean="0"/>
              <a:t>31/10/2017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9EF7677-1E31-4113-BEF5-E5BC94FDB811}" type="slidenum">
              <a:rPr lang="it-IT" smtClean="0"/>
              <a:t>‹N›</a:t>
            </a:fld>
            <a:endParaRPr lang="it-IT"/>
          </a:p>
        </p:txBody>
      </p:sp>
    </p:spTree>
    <p:extLst>
      <p:ext uri="{BB962C8B-B14F-4D97-AF65-F5344CB8AC3E}">
        <p14:creationId xmlns:p14="http://schemas.microsoft.com/office/powerpoint/2010/main" val="2886330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3F5342C-05FE-478F-A137-11B7EEBF306D}" type="datetimeFigureOut">
              <a:rPr lang="it-IT" smtClean="0"/>
              <a:t>31/10/2017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9EF7677-1E31-4113-BEF5-E5BC94FDB811}" type="slidenum">
              <a:rPr lang="it-IT" smtClean="0"/>
              <a:t>‹N›</a:t>
            </a:fld>
            <a:endParaRPr lang="it-IT"/>
          </a:p>
        </p:txBody>
      </p:sp>
    </p:spTree>
    <p:extLst>
      <p:ext uri="{BB962C8B-B14F-4D97-AF65-F5344CB8AC3E}">
        <p14:creationId xmlns:p14="http://schemas.microsoft.com/office/powerpoint/2010/main" val="1466435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C3F5342C-05FE-478F-A137-11B7EEBF306D}" type="datetimeFigureOut">
              <a:rPr lang="it-IT" smtClean="0"/>
              <a:t>31/10/2017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9EF7677-1E31-4113-BEF5-E5BC94FDB811}" type="slidenum">
              <a:rPr lang="it-IT" smtClean="0"/>
              <a:t>‹N›</a:t>
            </a:fld>
            <a:endParaRPr lang="it-IT"/>
          </a:p>
        </p:txBody>
      </p:sp>
    </p:spTree>
    <p:extLst>
      <p:ext uri="{BB962C8B-B14F-4D97-AF65-F5344CB8AC3E}">
        <p14:creationId xmlns:p14="http://schemas.microsoft.com/office/powerpoint/2010/main" val="2683635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C3F5342C-05FE-478F-A137-11B7EEBF306D}" type="datetimeFigureOut">
              <a:rPr lang="it-IT" smtClean="0"/>
              <a:t>31/10/2017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9EF7677-1E31-4113-BEF5-E5BC94FDB811}" type="slidenum">
              <a:rPr lang="it-IT" smtClean="0"/>
              <a:t>‹N›</a:t>
            </a:fld>
            <a:endParaRPr lang="it-IT"/>
          </a:p>
        </p:txBody>
      </p:sp>
    </p:spTree>
    <p:extLst>
      <p:ext uri="{BB962C8B-B14F-4D97-AF65-F5344CB8AC3E}">
        <p14:creationId xmlns:p14="http://schemas.microsoft.com/office/powerpoint/2010/main" val="518633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C3F5342C-05FE-478F-A137-11B7EEBF306D}" type="datetimeFigureOut">
              <a:rPr lang="it-IT" smtClean="0"/>
              <a:t>31/10/2017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D9EF7677-1E31-4113-BEF5-E5BC94FDB811}" type="slidenum">
              <a:rPr lang="it-IT" smtClean="0"/>
              <a:t>‹N›</a:t>
            </a:fld>
            <a:endParaRPr lang="it-IT"/>
          </a:p>
        </p:txBody>
      </p:sp>
    </p:spTree>
    <p:extLst>
      <p:ext uri="{BB962C8B-B14F-4D97-AF65-F5344CB8AC3E}">
        <p14:creationId xmlns:p14="http://schemas.microsoft.com/office/powerpoint/2010/main" val="2756532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C3F5342C-05FE-478F-A137-11B7EEBF306D}" type="datetimeFigureOut">
              <a:rPr lang="it-IT" smtClean="0"/>
              <a:t>31/10/2017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D9EF7677-1E31-4113-BEF5-E5BC94FDB811}" type="slidenum">
              <a:rPr lang="it-IT" smtClean="0"/>
              <a:t>‹N›</a:t>
            </a:fld>
            <a:endParaRPr lang="it-IT"/>
          </a:p>
        </p:txBody>
      </p:sp>
    </p:spTree>
    <p:extLst>
      <p:ext uri="{BB962C8B-B14F-4D97-AF65-F5344CB8AC3E}">
        <p14:creationId xmlns:p14="http://schemas.microsoft.com/office/powerpoint/2010/main" val="1196581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3F5342C-05FE-478F-A137-11B7EEBF306D}" type="datetimeFigureOut">
              <a:rPr lang="it-IT" smtClean="0"/>
              <a:t>31/10/2017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D9EF7677-1E31-4113-BEF5-E5BC94FDB811}" type="slidenum">
              <a:rPr lang="it-IT" smtClean="0"/>
              <a:t>‹N›</a:t>
            </a:fld>
            <a:endParaRPr lang="it-IT"/>
          </a:p>
        </p:txBody>
      </p:sp>
    </p:spTree>
    <p:extLst>
      <p:ext uri="{BB962C8B-B14F-4D97-AF65-F5344CB8AC3E}">
        <p14:creationId xmlns:p14="http://schemas.microsoft.com/office/powerpoint/2010/main" val="1238185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C3F5342C-05FE-478F-A137-11B7EEBF306D}" type="datetimeFigureOut">
              <a:rPr lang="it-IT" smtClean="0"/>
              <a:t>31/10/2017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9EF7677-1E31-4113-BEF5-E5BC94FDB811}" type="slidenum">
              <a:rPr lang="it-IT" smtClean="0"/>
              <a:t>‹N›</a:t>
            </a:fld>
            <a:endParaRPr lang="it-IT"/>
          </a:p>
        </p:txBody>
      </p:sp>
    </p:spTree>
    <p:extLst>
      <p:ext uri="{BB962C8B-B14F-4D97-AF65-F5344CB8AC3E}">
        <p14:creationId xmlns:p14="http://schemas.microsoft.com/office/powerpoint/2010/main" val="1911539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C3F5342C-05FE-478F-A137-11B7EEBF306D}" type="datetimeFigureOut">
              <a:rPr lang="it-IT" smtClean="0"/>
              <a:t>31/10/2017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9EF7677-1E31-4113-BEF5-E5BC94FDB811}" type="slidenum">
              <a:rPr lang="it-IT" smtClean="0"/>
              <a:t>‹N›</a:t>
            </a:fld>
            <a:endParaRPr lang="it-IT"/>
          </a:p>
        </p:txBody>
      </p:sp>
    </p:spTree>
    <p:extLst>
      <p:ext uri="{BB962C8B-B14F-4D97-AF65-F5344CB8AC3E}">
        <p14:creationId xmlns:p14="http://schemas.microsoft.com/office/powerpoint/2010/main" val="176299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F5342C-05FE-478F-A137-11B7EEBF306D}" type="datetimeFigureOut">
              <a:rPr lang="it-IT" smtClean="0"/>
              <a:t>31/10/2017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F7677-1E31-4113-BEF5-E5BC94FDB811}" type="slidenum">
              <a:rPr lang="it-IT" smtClean="0"/>
              <a:t>‹N›</a:t>
            </a:fld>
            <a:endParaRPr lang="it-IT"/>
          </a:p>
        </p:txBody>
      </p:sp>
    </p:spTree>
    <p:extLst>
      <p:ext uri="{BB962C8B-B14F-4D97-AF65-F5344CB8AC3E}">
        <p14:creationId xmlns:p14="http://schemas.microsoft.com/office/powerpoint/2010/main" val="34363685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telrp.springeropen.com/articles/10.1186/s41039-016-0044-2#CR7"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err="1" smtClean="0"/>
              <a:t>Flipping</a:t>
            </a:r>
            <a:endParaRPr lang="it-IT" dirty="0"/>
          </a:p>
        </p:txBody>
      </p:sp>
      <p:sp>
        <p:nvSpPr>
          <p:cNvPr id="3" name="Sottotitolo 2"/>
          <p:cNvSpPr>
            <a:spLocks noGrp="1"/>
          </p:cNvSpPr>
          <p:nvPr>
            <p:ph type="subTitle" idx="1"/>
          </p:nvPr>
        </p:nvSpPr>
        <p:spPr/>
        <p:txBody>
          <a:bodyPr/>
          <a:lstStyle/>
          <a:p>
            <a:endParaRPr lang="it-IT"/>
          </a:p>
        </p:txBody>
      </p:sp>
    </p:spTree>
    <p:extLst>
      <p:ext uri="{BB962C8B-B14F-4D97-AF65-F5344CB8AC3E}">
        <p14:creationId xmlns:p14="http://schemas.microsoft.com/office/powerpoint/2010/main" val="34961785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De Bono </a:t>
            </a:r>
            <a:r>
              <a:rPr lang="it-IT" dirty="0" err="1" smtClean="0"/>
              <a:t>Six</a:t>
            </a:r>
            <a:r>
              <a:rPr lang="it-IT" dirty="0" smtClean="0"/>
              <a:t> </a:t>
            </a:r>
            <a:r>
              <a:rPr lang="it-IT" dirty="0" err="1" smtClean="0"/>
              <a:t>thinking</a:t>
            </a:r>
            <a:r>
              <a:rPr lang="it-IT" dirty="0" smtClean="0"/>
              <a:t> </a:t>
            </a:r>
            <a:r>
              <a:rPr lang="it-IT" dirty="0" err="1" smtClean="0"/>
              <a:t>hats</a:t>
            </a:r>
            <a:r>
              <a:rPr lang="it-IT" dirty="0" smtClean="0"/>
              <a:t> model</a:t>
            </a:r>
            <a:endParaRPr lang="it-IT" dirty="0"/>
          </a:p>
        </p:txBody>
      </p:sp>
      <p:sp>
        <p:nvSpPr>
          <p:cNvPr id="3" name="Segnaposto contenuto 2"/>
          <p:cNvSpPr>
            <a:spLocks noGrp="1"/>
          </p:cNvSpPr>
          <p:nvPr>
            <p:ph idx="1"/>
          </p:nvPr>
        </p:nvSpPr>
        <p:spPr/>
        <p:txBody>
          <a:bodyPr/>
          <a:lstStyle/>
          <a:p>
            <a:r>
              <a:rPr lang="it-IT" dirty="0" smtClean="0"/>
              <a:t>Cappello bianco, rosso, blu..</a:t>
            </a:r>
          </a:p>
          <a:p>
            <a:r>
              <a:rPr lang="it-IT" dirty="0" smtClean="0"/>
              <a:t>Per identificare tipi e funzioni</a:t>
            </a:r>
            <a:endParaRPr lang="it-IT" dirty="0"/>
          </a:p>
        </p:txBody>
      </p:sp>
    </p:spTree>
    <p:extLst>
      <p:ext uri="{BB962C8B-B14F-4D97-AF65-F5344CB8AC3E}">
        <p14:creationId xmlns:p14="http://schemas.microsoft.com/office/powerpoint/2010/main" val="855537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review</a:t>
            </a:r>
            <a:endParaRPr lang="it-IT" dirty="0"/>
          </a:p>
        </p:txBody>
      </p:sp>
      <p:sp>
        <p:nvSpPr>
          <p:cNvPr id="3" name="Segnaposto contenuto 2"/>
          <p:cNvSpPr>
            <a:spLocks noGrp="1"/>
          </p:cNvSpPr>
          <p:nvPr>
            <p:ph idx="1"/>
          </p:nvPr>
        </p:nvSpPr>
        <p:spPr/>
        <p:txBody>
          <a:bodyPr/>
          <a:lstStyle/>
          <a:p>
            <a:r>
              <a:rPr lang="it-IT" dirty="0" smtClean="0"/>
              <a:t>Cercano ricerche almeno quasi sperimentali, dal 1994 al 2016</a:t>
            </a:r>
          </a:p>
          <a:p>
            <a:r>
              <a:rPr lang="it-IT" dirty="0" smtClean="0"/>
              <a:t>K-12</a:t>
            </a:r>
          </a:p>
          <a:p>
            <a:r>
              <a:rPr lang="it-IT" dirty="0" smtClean="0"/>
              <a:t>Trovano 15 articoli</a:t>
            </a:r>
          </a:p>
          <a:p>
            <a:r>
              <a:rPr lang="it-IT" dirty="0" smtClean="0"/>
              <a:t>La maggior parte high </a:t>
            </a:r>
            <a:r>
              <a:rPr lang="it-IT" dirty="0" err="1" smtClean="0"/>
              <a:t>school</a:t>
            </a:r>
            <a:r>
              <a:rPr lang="it-IT" dirty="0" smtClean="0"/>
              <a:t>, </a:t>
            </a:r>
            <a:r>
              <a:rPr lang="it-IT" dirty="0" err="1" smtClean="0"/>
              <a:t>stem</a:t>
            </a:r>
            <a:endParaRPr lang="it-IT" dirty="0"/>
          </a:p>
        </p:txBody>
      </p:sp>
    </p:spTree>
    <p:extLst>
      <p:ext uri="{BB962C8B-B14F-4D97-AF65-F5344CB8AC3E}">
        <p14:creationId xmlns:p14="http://schemas.microsoft.com/office/powerpoint/2010/main" val="10068778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Effetti</a:t>
            </a:r>
            <a:br>
              <a:rPr lang="it-IT" dirty="0" smtClean="0"/>
            </a:br>
            <a:endParaRPr lang="it-IT" dirty="0"/>
          </a:p>
        </p:txBody>
      </p:sp>
      <p:sp>
        <p:nvSpPr>
          <p:cNvPr id="3" name="Segnaposto contenuto 2"/>
          <p:cNvSpPr>
            <a:spLocks noGrp="1"/>
          </p:cNvSpPr>
          <p:nvPr>
            <p:ph idx="1"/>
          </p:nvPr>
        </p:nvSpPr>
        <p:spPr/>
        <p:txBody>
          <a:bodyPr>
            <a:normAutofit lnSpcReduction="10000"/>
          </a:bodyPr>
          <a:lstStyle/>
          <a:p>
            <a:r>
              <a:rPr lang="it-IT" dirty="0" smtClean="0"/>
              <a:t>Opinioni </a:t>
            </a:r>
            <a:r>
              <a:rPr lang="it-IT" smtClean="0"/>
              <a:t>degli studenti</a:t>
            </a:r>
            <a:r>
              <a:rPr lang="it-IT" dirty="0" smtClean="0"/>
              <a:t>:</a:t>
            </a:r>
          </a:p>
          <a:p>
            <a:r>
              <a:rPr lang="it-IT" dirty="0" smtClean="0"/>
              <a:t>- guardare i video prima della </a:t>
            </a:r>
            <a:r>
              <a:rPr lang="it-IT" dirty="0" err="1" smtClean="0"/>
              <a:t>clase</a:t>
            </a:r>
            <a:r>
              <a:rPr lang="it-IT" dirty="0" smtClean="0"/>
              <a:t> è più facile che leggere, si può anche rivedere</a:t>
            </a:r>
          </a:p>
          <a:p>
            <a:r>
              <a:rPr lang="it-IT" dirty="0" smtClean="0"/>
              <a:t>Maggiori interazioni con i compagni e l’insegnante (che assiste </a:t>
            </a:r>
            <a:r>
              <a:rPr lang="it-IT" dirty="0" err="1" smtClean="0"/>
              <a:t>megio</a:t>
            </a:r>
            <a:r>
              <a:rPr lang="it-IT" dirty="0" smtClean="0"/>
              <a:t>)</a:t>
            </a:r>
          </a:p>
          <a:p>
            <a:r>
              <a:rPr lang="it-IT" dirty="0" smtClean="0"/>
              <a:t>Fare esperienza in classe è meglio che ascoltare le lezioni</a:t>
            </a:r>
          </a:p>
          <a:p>
            <a:r>
              <a:rPr lang="it-IT" dirty="0" smtClean="0"/>
              <a:t>Ci sono delle sfide /</a:t>
            </a:r>
            <a:r>
              <a:rPr lang="it-IT" dirty="0" err="1" smtClean="0"/>
              <a:t>challenge</a:t>
            </a:r>
            <a:r>
              <a:rPr lang="it-IT" dirty="0" smtClean="0"/>
              <a:t>, per insegnanti, studenti, istituzioni..</a:t>
            </a:r>
            <a:endParaRPr lang="it-IT" dirty="0"/>
          </a:p>
        </p:txBody>
      </p:sp>
    </p:spTree>
    <p:extLst>
      <p:ext uri="{BB962C8B-B14F-4D97-AF65-F5344CB8AC3E}">
        <p14:creationId xmlns:p14="http://schemas.microsoft.com/office/powerpoint/2010/main" val="40060044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a:p>
        </p:txBody>
      </p:sp>
    </p:spTree>
    <p:extLst>
      <p:ext uri="{BB962C8B-B14F-4D97-AF65-F5344CB8AC3E}">
        <p14:creationId xmlns:p14="http://schemas.microsoft.com/office/powerpoint/2010/main" val="1693998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3528" y="188640"/>
            <a:ext cx="8639599" cy="48574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186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92920" y="476672"/>
            <a:ext cx="9792290" cy="5505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0381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4624" y="-171400"/>
            <a:ext cx="13011150" cy="7315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94386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2616" y="2272"/>
            <a:ext cx="13011150" cy="7315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17886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46957" y="1600200"/>
            <a:ext cx="8050085"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71750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dirty="0" smtClean="0"/>
              <a:t>Abstract</a:t>
            </a:r>
            <a:br>
              <a:rPr lang="en-US" dirty="0" smtClean="0"/>
            </a:br>
            <a:endParaRPr lang="it-IT" dirty="0"/>
          </a:p>
        </p:txBody>
      </p:sp>
      <p:sp>
        <p:nvSpPr>
          <p:cNvPr id="3" name="Segnaposto contenuto 2"/>
          <p:cNvSpPr>
            <a:spLocks noGrp="1"/>
          </p:cNvSpPr>
          <p:nvPr>
            <p:ph idx="1"/>
          </p:nvPr>
        </p:nvSpPr>
        <p:spPr/>
        <p:txBody>
          <a:bodyPr>
            <a:normAutofit fontScale="55000" lnSpcReduction="20000"/>
          </a:bodyPr>
          <a:lstStyle/>
          <a:p>
            <a:r>
              <a:rPr lang="en-US" dirty="0" smtClean="0"/>
              <a:t>An </a:t>
            </a:r>
            <a:r>
              <a:rPr lang="en-US" dirty="0"/>
              <a:t>increasing number of teachers are using flipped classroom approach in their teaching. This instructional approach combines video-based learning outside the classroom and interactive group learning activities inside the classroom. The purpose of the present review is to provide an overview of flipped classroom studies in K-12 education. Particularly, we put emphasis on revealing and addressing the potential challenges of flipped classroom approach. Fifteen journal publications of K-12 flipped classrooms were analyzed in terms of their flipped learning activities, student achievement, student attitude, and challenges encountered. The results suggested that a variety of pre-class (e.g., online exercises) and in-class (e.g., brief review, individual practices) activities were provided in addition to instructional videos and small-group activities respectively. The use of flipped classroom approach in K-12 education yielded a neutral or positive impact on student achievement when compared to traditional classroom. Mixed results of student attitude toward flipped classroom approach were discovered. Challenges of implementing flipped classrooms were identified and categorized into student-related challenges, faculty challenges, and operational challenges. Based on the suggestions of previous studies together with relevant empirical supports, we propose a rudimentary flipped classroom model and a set of 10 guidelines to address these challenges. Finally, several recommendations of future research are provided.</a:t>
            </a:r>
          </a:p>
          <a:p>
            <a:endParaRPr lang="it-IT" dirty="0"/>
          </a:p>
        </p:txBody>
      </p:sp>
    </p:spTree>
    <p:extLst>
      <p:ext uri="{BB962C8B-B14F-4D97-AF65-F5344CB8AC3E}">
        <p14:creationId xmlns:p14="http://schemas.microsoft.com/office/powerpoint/2010/main" val="3021987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a:xfrm>
            <a:off x="395536" y="548680"/>
            <a:ext cx="8291264" cy="5577483"/>
          </a:xfrm>
        </p:spPr>
        <p:txBody>
          <a:bodyPr>
            <a:normAutofit fontScale="77500" lnSpcReduction="20000"/>
          </a:bodyPr>
          <a:lstStyle/>
          <a:p>
            <a:r>
              <a:rPr lang="en-US" dirty="0" err="1" smtClean="0"/>
              <a:t>FliThe</a:t>
            </a:r>
            <a:r>
              <a:rPr lang="en-US" dirty="0" smtClean="0"/>
              <a:t> </a:t>
            </a:r>
            <a:r>
              <a:rPr lang="en-US" dirty="0"/>
              <a:t>basic notion of flipped classroom approach is to deliver the teacher’s lectures before class through online videos, in order to free-up the in-class time for active learning and problem solving </a:t>
            </a:r>
            <a:r>
              <a:rPr lang="en-US" dirty="0" smtClean="0"/>
              <a:t>activities.</a:t>
            </a:r>
          </a:p>
          <a:p>
            <a:r>
              <a:rPr lang="en-US" dirty="0"/>
              <a:t>merely a re-ordering of the teaching and learning activities is </a:t>
            </a:r>
            <a:r>
              <a:rPr lang="en-US" dirty="0" smtClean="0"/>
              <a:t>insufficient</a:t>
            </a:r>
          </a:p>
          <a:p>
            <a:r>
              <a:rPr lang="en-US" dirty="0" smtClean="0"/>
              <a:t>Bishop </a:t>
            </a:r>
            <a:r>
              <a:rPr lang="en-US" dirty="0"/>
              <a:t>and </a:t>
            </a:r>
            <a:r>
              <a:rPr lang="en-US" dirty="0" err="1"/>
              <a:t>Verleger</a:t>
            </a:r>
            <a:r>
              <a:rPr lang="en-US" dirty="0"/>
              <a:t> (</a:t>
            </a:r>
            <a:r>
              <a:rPr lang="en-US" dirty="0">
                <a:hlinkClick r:id="rId2"/>
              </a:rPr>
              <a:t>2013</a:t>
            </a:r>
            <a:r>
              <a:rPr lang="en-US" dirty="0"/>
              <a:t>) </a:t>
            </a:r>
            <a:r>
              <a:rPr lang="en-US" dirty="0" smtClean="0"/>
              <a:t>:a </a:t>
            </a:r>
            <a:r>
              <a:rPr lang="en-US" dirty="0"/>
              <a:t>technology-supported pedagogy that consists of two components: (1) direct computer-based individual instruction outside the classroom through video lectures and (2) interactive group learning activities inside the classroom. </a:t>
            </a:r>
            <a:endParaRPr lang="en-US" dirty="0" smtClean="0"/>
          </a:p>
          <a:p>
            <a:r>
              <a:rPr lang="en-US" dirty="0" smtClean="0"/>
              <a:t>- requirement </a:t>
            </a:r>
            <a:r>
              <a:rPr lang="en-US" dirty="0"/>
              <a:t>of using instructional videos in the out-of-class learning component</a:t>
            </a:r>
            <a:r>
              <a:rPr lang="en-US" dirty="0" smtClean="0"/>
              <a:t>.</a:t>
            </a:r>
          </a:p>
          <a:p>
            <a:r>
              <a:rPr lang="en-US" dirty="0"/>
              <a:t>asking students to read text-based materials on their own does not involve the elements of lecturing such as teachers’ explanation and elaboration of concepts. </a:t>
            </a:r>
            <a:endParaRPr lang="it-IT" dirty="0"/>
          </a:p>
        </p:txBody>
      </p:sp>
    </p:spTree>
    <p:extLst>
      <p:ext uri="{BB962C8B-B14F-4D97-AF65-F5344CB8AC3E}">
        <p14:creationId xmlns:p14="http://schemas.microsoft.com/office/powerpoint/2010/main" val="1402990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Molto studiato</a:t>
            </a:r>
          </a:p>
          <a:p>
            <a:r>
              <a:rPr lang="it-IT" dirty="0" smtClean="0"/>
              <a:t>Può migliorare la performance (ma anche causare un </a:t>
            </a:r>
            <a:r>
              <a:rPr lang="it-IT" dirty="0" err="1" smtClean="0"/>
              <a:t>disengagement</a:t>
            </a:r>
            <a:r>
              <a:rPr lang="it-IT" dirty="0" smtClean="0"/>
              <a:t>, scarsa soddisfazione)</a:t>
            </a:r>
          </a:p>
          <a:p>
            <a:r>
              <a:rPr lang="it-IT" dirty="0" smtClean="0"/>
              <a:t>Chiede molto lavoro al docente</a:t>
            </a:r>
            <a:endParaRPr lang="it-IT" dirty="0"/>
          </a:p>
        </p:txBody>
      </p:sp>
    </p:spTree>
    <p:extLst>
      <p:ext uri="{BB962C8B-B14F-4D97-AF65-F5344CB8AC3E}">
        <p14:creationId xmlns:p14="http://schemas.microsoft.com/office/powerpoint/2010/main" val="89755559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TotalTime>
  <Words>475</Words>
  <Application>Microsoft Office PowerPoint</Application>
  <PresentationFormat>Presentazione su schermo (4:3)</PresentationFormat>
  <Paragraphs>25</Paragraphs>
  <Slides>13</Slides>
  <Notes>0</Notes>
  <HiddenSlides>0</HiddenSlides>
  <MMClips>0</MMClips>
  <ScaleCrop>false</ScaleCrop>
  <HeadingPairs>
    <vt:vector size="4" baseType="variant">
      <vt:variant>
        <vt:lpstr>Tema</vt:lpstr>
      </vt:variant>
      <vt:variant>
        <vt:i4>1</vt:i4>
      </vt:variant>
      <vt:variant>
        <vt:lpstr>Titoli diapositive</vt:lpstr>
      </vt:variant>
      <vt:variant>
        <vt:i4>13</vt:i4>
      </vt:variant>
    </vt:vector>
  </HeadingPairs>
  <TitlesOfParts>
    <vt:vector size="14" baseType="lpstr">
      <vt:lpstr>Tema di Office</vt:lpstr>
      <vt:lpstr>Flipping</vt:lpstr>
      <vt:lpstr>Presentazione standard di PowerPoint</vt:lpstr>
      <vt:lpstr>Presentazione standard di PowerPoint</vt:lpstr>
      <vt:lpstr>Presentazione standard di PowerPoint</vt:lpstr>
      <vt:lpstr>Presentazione standard di PowerPoint</vt:lpstr>
      <vt:lpstr>Presentazione standard di PowerPoint</vt:lpstr>
      <vt:lpstr>Abstract </vt:lpstr>
      <vt:lpstr>Presentazione standard di PowerPoint</vt:lpstr>
      <vt:lpstr>Presentazione standard di PowerPoint</vt:lpstr>
      <vt:lpstr>De Bono Six thinking hats model</vt:lpstr>
      <vt:lpstr>review</vt:lpstr>
      <vt:lpstr>Effetti </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Flipping</dc:title>
  <dc:creator>Gisella</dc:creator>
  <cp:lastModifiedBy>Gisella</cp:lastModifiedBy>
  <cp:revision>5</cp:revision>
  <dcterms:created xsi:type="dcterms:W3CDTF">2017-10-31T13:48:32Z</dcterms:created>
  <dcterms:modified xsi:type="dcterms:W3CDTF">2017-10-31T15:20:12Z</dcterms:modified>
</cp:coreProperties>
</file>