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6" r:id="rId5"/>
    <p:sldId id="307" r:id="rId6"/>
    <p:sldId id="309" r:id="rId7"/>
    <p:sldId id="310" r:id="rId8"/>
    <p:sldId id="311" r:id="rId9"/>
    <p:sldId id="301" r:id="rId10"/>
    <p:sldId id="296" r:id="rId11"/>
    <p:sldId id="302" r:id="rId12"/>
    <p:sldId id="295" r:id="rId13"/>
    <p:sldId id="257" r:id="rId14"/>
    <p:sldId id="328" r:id="rId15"/>
    <p:sldId id="256" r:id="rId16"/>
    <p:sldId id="258" r:id="rId17"/>
    <p:sldId id="263" r:id="rId18"/>
    <p:sldId id="265" r:id="rId19"/>
    <p:sldId id="266" r:id="rId20"/>
    <p:sldId id="267" r:id="rId21"/>
    <p:sldId id="269" r:id="rId22"/>
    <p:sldId id="270" r:id="rId23"/>
    <p:sldId id="271" r:id="rId24"/>
    <p:sldId id="272" r:id="rId25"/>
    <p:sldId id="273" r:id="rId26"/>
    <p:sldId id="274" r:id="rId27"/>
    <p:sldId id="275" r:id="rId28"/>
    <p:sldId id="298" r:id="rId29"/>
    <p:sldId id="299" r:id="rId30"/>
    <p:sldId id="300" r:id="rId31"/>
    <p:sldId id="276" r:id="rId32"/>
    <p:sldId id="278" r:id="rId33"/>
    <p:sldId id="277" r:id="rId34"/>
    <p:sldId id="279" r:id="rId35"/>
    <p:sldId id="280" r:id="rId36"/>
    <p:sldId id="281" r:id="rId37"/>
    <p:sldId id="282" r:id="rId38"/>
    <p:sldId id="283" r:id="rId39"/>
    <p:sldId id="313" r:id="rId40"/>
    <p:sldId id="284" r:id="rId41"/>
    <p:sldId id="321" r:id="rId42"/>
    <p:sldId id="285" r:id="rId43"/>
    <p:sldId id="286" r:id="rId44"/>
    <p:sldId id="322" r:id="rId45"/>
    <p:sldId id="323" r:id="rId46"/>
    <p:sldId id="287" r:id="rId47"/>
    <p:sldId id="325" r:id="rId48"/>
    <p:sldId id="326" r:id="rId49"/>
    <p:sldId id="327" r:id="rId50"/>
    <p:sldId id="288" r:id="rId51"/>
    <p:sldId id="290" r:id="rId52"/>
    <p:sldId id="291" r:id="rId53"/>
    <p:sldId id="289" r:id="rId54"/>
    <p:sldId id="292"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73703AB-C179-41A4-8630-94CD7A86E4D0}" type="datetimeFigureOut">
              <a:rPr lang="it-IT" smtClean="0"/>
              <a:t>01/11/2017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54314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3703AB-C179-41A4-8630-94CD7A86E4D0}" type="datetimeFigureOut">
              <a:rPr lang="it-IT" smtClean="0"/>
              <a:t>01/11/2017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90704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3703AB-C179-41A4-8630-94CD7A86E4D0}" type="datetimeFigureOut">
              <a:rPr lang="it-IT" smtClean="0"/>
              <a:t>01/11/2017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1952912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27AF95E-D61E-4B47-B77C-0D39BD5D1BC6}" type="slidenum">
              <a:rPr lang="it-IT"/>
              <a:pPr>
                <a:defRPr/>
              </a:pPr>
              <a:t>‹N›</a:t>
            </a:fld>
            <a:endParaRPr lang="it-IT"/>
          </a:p>
        </p:txBody>
      </p:sp>
    </p:spTree>
    <p:extLst>
      <p:ext uri="{BB962C8B-B14F-4D97-AF65-F5344CB8AC3E}">
        <p14:creationId xmlns:p14="http://schemas.microsoft.com/office/powerpoint/2010/main" val="205371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3703AB-C179-41A4-8630-94CD7A86E4D0}" type="datetimeFigureOut">
              <a:rPr lang="it-IT" smtClean="0"/>
              <a:t>01/11/2017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428714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73703AB-C179-41A4-8630-94CD7A86E4D0}" type="datetimeFigureOut">
              <a:rPr lang="it-IT" smtClean="0"/>
              <a:t>01/11/2017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344465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73703AB-C179-41A4-8630-94CD7A86E4D0}" type="datetimeFigureOut">
              <a:rPr lang="it-IT" smtClean="0"/>
              <a:t>01/11/2017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4067141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73703AB-C179-41A4-8630-94CD7A86E4D0}" type="datetimeFigureOut">
              <a:rPr lang="it-IT" smtClean="0"/>
              <a:t>01/11/2017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2320233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73703AB-C179-41A4-8630-94CD7A86E4D0}" type="datetimeFigureOut">
              <a:rPr lang="it-IT" smtClean="0"/>
              <a:t>01/11/2017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366718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73703AB-C179-41A4-8630-94CD7A86E4D0}" type="datetimeFigureOut">
              <a:rPr lang="it-IT" smtClean="0"/>
              <a:t>01/11/2017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4138954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73703AB-C179-41A4-8630-94CD7A86E4D0}" type="datetimeFigureOut">
              <a:rPr lang="it-IT" smtClean="0"/>
              <a:t>01/11/2017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38367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73703AB-C179-41A4-8630-94CD7A86E4D0}" type="datetimeFigureOut">
              <a:rPr lang="it-IT" smtClean="0"/>
              <a:t>01/11/2017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A584D8B-6D31-4C49-8F89-F2C4B5567B89}" type="slidenum">
              <a:rPr lang="it-IT" smtClean="0"/>
              <a:t>‹N›</a:t>
            </a:fld>
            <a:endParaRPr lang="it-IT"/>
          </a:p>
        </p:txBody>
      </p:sp>
    </p:spTree>
    <p:extLst>
      <p:ext uri="{BB962C8B-B14F-4D97-AF65-F5344CB8AC3E}">
        <p14:creationId xmlns:p14="http://schemas.microsoft.com/office/powerpoint/2010/main" val="211304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703AB-C179-41A4-8630-94CD7A86E4D0}" type="datetimeFigureOut">
              <a:rPr lang="it-IT" smtClean="0"/>
              <a:t>01/11/2017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84D8B-6D31-4C49-8F89-F2C4B5567B89}" type="slidenum">
              <a:rPr lang="it-IT" smtClean="0"/>
              <a:t>‹N›</a:t>
            </a:fld>
            <a:endParaRPr lang="it-IT"/>
          </a:p>
        </p:txBody>
      </p:sp>
    </p:spTree>
    <p:extLst>
      <p:ext uri="{BB962C8B-B14F-4D97-AF65-F5344CB8AC3E}">
        <p14:creationId xmlns:p14="http://schemas.microsoft.com/office/powerpoint/2010/main" val="1661335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423863" y="1700213"/>
            <a:ext cx="8262937" cy="2305050"/>
          </a:xfrm>
          <a:prstGeom prst="rect">
            <a:avLst/>
          </a:prstGeom>
          <a:solidFill>
            <a:srgbClr val="00FF00">
              <a:alpha val="0"/>
            </a:srgbClr>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00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5" name="Titolo 1"/>
          <p:cNvSpPr txBox="1">
            <a:spLocks/>
          </p:cNvSpPr>
          <p:nvPr/>
        </p:nvSpPr>
        <p:spPr bwMode="auto">
          <a:xfrm>
            <a:off x="684213" y="2133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it-IT" b="1" kern="0" dirty="0" smtClean="0"/>
              <a:t>STEREOCHIMICA ORGANICA</a:t>
            </a:r>
            <a:endParaRPr lang="it-IT" altLang="it-IT" kern="0" dirty="0" smtClean="0"/>
          </a:p>
        </p:txBody>
      </p:sp>
    </p:spTree>
    <p:extLst>
      <p:ext uri="{BB962C8B-B14F-4D97-AF65-F5344CB8AC3E}">
        <p14:creationId xmlns:p14="http://schemas.microsoft.com/office/powerpoint/2010/main" val="1760521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28983" cy="607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705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6"/>
            <a:ext cx="9055989" cy="603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080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
            <a:ext cx="8172450" cy="583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512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apps.units.it/SiteDirectory/FinanzRicercaAteneo/MostraImg.ashx?id=ART3Figur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2075"/>
            <a:ext cx="9143828" cy="336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620688"/>
            <a:ext cx="32385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60375" y="4401978"/>
            <a:ext cx="8080738" cy="646331"/>
          </a:xfrm>
          <a:prstGeom prst="rect">
            <a:avLst/>
          </a:prstGeom>
          <a:noFill/>
        </p:spPr>
        <p:txBody>
          <a:bodyPr wrap="none" rtlCol="0">
            <a:spAutoFit/>
          </a:bodyPr>
          <a:lstStyle/>
          <a:p>
            <a:r>
              <a:rPr lang="it-IT" b="1" dirty="0" smtClean="0">
                <a:solidFill>
                  <a:srgbClr val="FF0000"/>
                </a:solidFill>
              </a:rPr>
              <a:t>ISOMERI GEOMETRICI</a:t>
            </a:r>
          </a:p>
          <a:p>
            <a:r>
              <a:rPr lang="it-IT" dirty="0" smtClean="0"/>
              <a:t>SONO DIASTEREOISOMERI = STEREOISOMERI CHE NON SONO IMMAGINI SPECULARI)</a:t>
            </a:r>
            <a:endParaRPr lang="it-IT" dirty="0"/>
          </a:p>
        </p:txBody>
      </p:sp>
    </p:spTree>
    <p:extLst>
      <p:ext uri="{BB962C8B-B14F-4D97-AF65-F5344CB8AC3E}">
        <p14:creationId xmlns:p14="http://schemas.microsoft.com/office/powerpoint/2010/main" val="406093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8885152" cy="44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75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34431"/>
            <a:ext cx="8380834" cy="576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83568" y="600034"/>
            <a:ext cx="1944216" cy="461665"/>
          </a:xfrm>
          <a:prstGeom prst="rect">
            <a:avLst/>
          </a:prstGeom>
          <a:solidFill>
            <a:schemeClr val="bg1"/>
          </a:solidFill>
        </p:spPr>
        <p:txBody>
          <a:bodyPr wrap="square" rtlCol="0">
            <a:spAutoFit/>
          </a:bodyPr>
          <a:lstStyle/>
          <a:p>
            <a:r>
              <a:rPr lang="it-IT" sz="2400" dirty="0" err="1" smtClean="0">
                <a:solidFill>
                  <a:srgbClr val="C00000"/>
                </a:solidFill>
              </a:rPr>
              <a:t>Enantiomeri</a:t>
            </a:r>
            <a:r>
              <a:rPr lang="it-IT" sz="2400" dirty="0" smtClean="0">
                <a:solidFill>
                  <a:srgbClr val="C00000"/>
                </a:solidFill>
              </a:rPr>
              <a:t> </a:t>
            </a:r>
            <a:endParaRPr lang="it-IT" sz="2400" dirty="0">
              <a:solidFill>
                <a:srgbClr val="C00000"/>
              </a:solidFill>
            </a:endParaRPr>
          </a:p>
        </p:txBody>
      </p:sp>
    </p:spTree>
    <p:extLst>
      <p:ext uri="{BB962C8B-B14F-4D97-AF65-F5344CB8AC3E}">
        <p14:creationId xmlns:p14="http://schemas.microsoft.com/office/powerpoint/2010/main" val="4106030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85" y="1772816"/>
            <a:ext cx="818291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46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197912" cy="514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979712" y="292006"/>
            <a:ext cx="4051174" cy="369332"/>
          </a:xfrm>
          <a:prstGeom prst="rect">
            <a:avLst/>
          </a:prstGeom>
          <a:noFill/>
        </p:spPr>
        <p:txBody>
          <a:bodyPr wrap="none" rtlCol="0">
            <a:spAutoFit/>
          </a:bodyPr>
          <a:lstStyle/>
          <a:p>
            <a:r>
              <a:rPr lang="it-IT" dirty="0" smtClean="0"/>
              <a:t>ASSEGNAZIONE DELLA CONFIGURAZIONE</a:t>
            </a:r>
            <a:endParaRPr lang="it-IT" dirty="0"/>
          </a:p>
        </p:txBody>
      </p:sp>
    </p:spTree>
    <p:extLst>
      <p:ext uri="{BB962C8B-B14F-4D97-AF65-F5344CB8AC3E}">
        <p14:creationId xmlns:p14="http://schemas.microsoft.com/office/powerpoint/2010/main" val="1324548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19548"/>
            <a:ext cx="7714101" cy="46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979712" y="292006"/>
            <a:ext cx="4051174" cy="369332"/>
          </a:xfrm>
          <a:prstGeom prst="rect">
            <a:avLst/>
          </a:prstGeom>
          <a:noFill/>
        </p:spPr>
        <p:txBody>
          <a:bodyPr wrap="none" rtlCol="0">
            <a:spAutoFit/>
          </a:bodyPr>
          <a:lstStyle/>
          <a:p>
            <a:r>
              <a:rPr lang="it-IT" dirty="0" smtClean="0"/>
              <a:t>ASSEGNAZIONE DELLA CONFIGURAZIONE</a:t>
            </a:r>
            <a:endParaRPr lang="it-IT" dirty="0"/>
          </a:p>
        </p:txBody>
      </p:sp>
    </p:spTree>
    <p:extLst>
      <p:ext uri="{BB962C8B-B14F-4D97-AF65-F5344CB8AC3E}">
        <p14:creationId xmlns:p14="http://schemas.microsoft.com/office/powerpoint/2010/main" val="3094560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7740352" cy="556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226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title"/>
          </p:nvPr>
        </p:nvSpPr>
        <p:spPr/>
        <p:txBody>
          <a:bodyPr/>
          <a:lstStyle/>
          <a:p>
            <a:pPr eaLnBrk="1" hangingPunct="1"/>
            <a:r>
              <a:rPr lang="en-GB" altLang="it-IT" b="1" smtClean="0"/>
              <a:t>STEREOCHIMICA ORGANICA</a:t>
            </a:r>
            <a:endParaRPr lang="it-IT" altLang="it-IT" smtClean="0"/>
          </a:p>
        </p:txBody>
      </p:sp>
      <p:sp>
        <p:nvSpPr>
          <p:cNvPr id="3075" name="Segnaposto contenuto 2"/>
          <p:cNvSpPr>
            <a:spLocks noGrp="1"/>
          </p:cNvSpPr>
          <p:nvPr>
            <p:ph idx="1"/>
          </p:nvPr>
        </p:nvSpPr>
        <p:spPr>
          <a:xfrm>
            <a:off x="457200" y="1855788"/>
            <a:ext cx="8229600" cy="4525962"/>
          </a:xfrm>
        </p:spPr>
        <p:txBody>
          <a:bodyPr/>
          <a:lstStyle/>
          <a:p>
            <a:pPr eaLnBrk="1" hangingPunct="1"/>
            <a:r>
              <a:rPr lang="it-IT" altLang="it-IT" sz="2800" dirty="0" smtClean="0"/>
              <a:t>ffelluga@units.it</a:t>
            </a:r>
          </a:p>
          <a:p>
            <a:pPr eaLnBrk="1" hangingPunct="1"/>
            <a:r>
              <a:rPr lang="it-IT" altLang="it-IT" sz="2800" dirty="0" smtClean="0"/>
              <a:t>6 CFU</a:t>
            </a:r>
          </a:p>
          <a:p>
            <a:pPr eaLnBrk="1" hangingPunct="1"/>
            <a:r>
              <a:rPr lang="it-IT" altLang="it-IT" sz="2800" dirty="0" smtClean="0"/>
              <a:t>LEZIONI FRONTALI ALLA  LAVAGNA/POWER POINT</a:t>
            </a:r>
          </a:p>
          <a:p>
            <a:pPr eaLnBrk="1" hangingPunct="1"/>
            <a:r>
              <a:rPr lang="it-IT" altLang="it-IT" sz="2800" dirty="0" smtClean="0"/>
              <a:t>ESAME: </a:t>
            </a:r>
            <a:r>
              <a:rPr lang="it-IT" altLang="it-IT" sz="2800" dirty="0" smtClean="0">
                <a:solidFill>
                  <a:srgbClr val="FF0000"/>
                </a:solidFill>
              </a:rPr>
              <a:t>ORALE</a:t>
            </a:r>
          </a:p>
          <a:p>
            <a:pPr eaLnBrk="1" hangingPunct="1"/>
            <a:r>
              <a:rPr lang="it-IT" altLang="it-IT" sz="2800" dirty="0" smtClean="0"/>
              <a:t>RICEVIMENTO: SU APPUNTAMENTO PRESSO STUDIO DOCENTE</a:t>
            </a:r>
          </a:p>
          <a:p>
            <a:pPr eaLnBrk="1" hangingPunct="1"/>
            <a:endParaRPr lang="it-IT" altLang="it-IT" dirty="0" smtClean="0"/>
          </a:p>
        </p:txBody>
      </p:sp>
    </p:spTree>
    <p:extLst>
      <p:ext uri="{BB962C8B-B14F-4D97-AF65-F5344CB8AC3E}">
        <p14:creationId xmlns:p14="http://schemas.microsoft.com/office/powerpoint/2010/main" val="2038093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8032730" cy="562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9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55775" y="332656"/>
            <a:ext cx="3144643" cy="584775"/>
          </a:xfrm>
          <a:prstGeom prst="rect">
            <a:avLst/>
          </a:prstGeom>
          <a:noFill/>
        </p:spPr>
        <p:txBody>
          <a:bodyPr wrap="none" rtlCol="0">
            <a:spAutoFit/>
          </a:bodyPr>
          <a:lstStyle/>
          <a:p>
            <a:r>
              <a:rPr lang="it-IT" sz="3200" dirty="0" smtClean="0"/>
              <a:t>CONFORMAZIONI</a:t>
            </a:r>
            <a:endParaRPr lang="it-IT" sz="3200" dirty="0"/>
          </a:p>
        </p:txBody>
      </p:sp>
      <p:pic>
        <p:nvPicPr>
          <p:cNvPr id="14338" name="Picture 2" descr="http://podcast.federica.unina.it/mini/img.php?src=/files/_docenti/zampella-angela/img/zampella-77-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239" y="1329600"/>
            <a:ext cx="3143250"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043608" y="4456419"/>
            <a:ext cx="6768752" cy="369332"/>
          </a:xfrm>
          <a:prstGeom prst="rect">
            <a:avLst/>
          </a:prstGeom>
          <a:noFill/>
        </p:spPr>
        <p:txBody>
          <a:bodyPr wrap="square" rtlCol="0">
            <a:spAutoFit/>
          </a:bodyPr>
          <a:lstStyle/>
          <a:p>
            <a:r>
              <a:rPr lang="it-IT" dirty="0" smtClean="0"/>
              <a:t>ORBITALE </a:t>
            </a:r>
            <a:r>
              <a:rPr lang="it-IT" dirty="0" smtClean="0">
                <a:latin typeface="Symbol" pitchFamily="18" charset="2"/>
              </a:rPr>
              <a:t>s   </a:t>
            </a:r>
            <a:r>
              <a:rPr lang="it-IT" dirty="0" smtClean="0">
                <a:latin typeface="+mj-lt"/>
              </a:rPr>
              <a:t>SIMMETRIA CILINDRICA: LIBERTA’ DI ROTAZIONE</a:t>
            </a:r>
            <a:endParaRPr lang="it-IT" dirty="0">
              <a:latin typeface="Symbol" pitchFamily="18" charset="2"/>
            </a:endParaRPr>
          </a:p>
        </p:txBody>
      </p:sp>
    </p:spTree>
    <p:extLst>
      <p:ext uri="{BB962C8B-B14F-4D97-AF65-F5344CB8AC3E}">
        <p14:creationId xmlns:p14="http://schemas.microsoft.com/office/powerpoint/2010/main" val="54917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9439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339752" y="307205"/>
            <a:ext cx="3715889" cy="369332"/>
          </a:xfrm>
          <a:prstGeom prst="rect">
            <a:avLst/>
          </a:prstGeom>
          <a:noFill/>
        </p:spPr>
        <p:txBody>
          <a:bodyPr wrap="none" rtlCol="0">
            <a:spAutoFit/>
          </a:bodyPr>
          <a:lstStyle/>
          <a:p>
            <a:r>
              <a:rPr lang="it-IT" dirty="0" smtClean="0"/>
              <a:t>CONFORMAZIONI LIMITE DELL’ETANO</a:t>
            </a:r>
            <a:endParaRPr lang="it-IT" dirty="0"/>
          </a:p>
        </p:txBody>
      </p:sp>
      <p:sp>
        <p:nvSpPr>
          <p:cNvPr id="3" name="CasellaDiTesto 2"/>
          <p:cNvSpPr txBox="1"/>
          <p:nvPr/>
        </p:nvSpPr>
        <p:spPr>
          <a:xfrm>
            <a:off x="1691680" y="6446868"/>
            <a:ext cx="5686621" cy="369332"/>
          </a:xfrm>
          <a:prstGeom prst="rect">
            <a:avLst/>
          </a:prstGeom>
          <a:noFill/>
        </p:spPr>
        <p:txBody>
          <a:bodyPr wrap="none" rtlCol="0">
            <a:spAutoFit/>
          </a:bodyPr>
          <a:lstStyle/>
          <a:p>
            <a:r>
              <a:rPr lang="it-IT" dirty="0" smtClean="0"/>
              <a:t>TENSIONE TORSIONALE NELLA CONFORAZIONE ECLISSATA</a:t>
            </a:r>
            <a:endParaRPr lang="it-IT" dirty="0"/>
          </a:p>
        </p:txBody>
      </p:sp>
    </p:spTree>
    <p:extLst>
      <p:ext uri="{BB962C8B-B14F-4D97-AF65-F5344CB8AC3E}">
        <p14:creationId xmlns:p14="http://schemas.microsoft.com/office/powerpoint/2010/main" val="2832590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49225"/>
            <a:ext cx="8601075"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955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39700"/>
            <a:ext cx="8867775"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804248" y="4509120"/>
            <a:ext cx="2006190" cy="369332"/>
          </a:xfrm>
          <a:prstGeom prst="rect">
            <a:avLst/>
          </a:prstGeom>
          <a:noFill/>
        </p:spPr>
        <p:txBody>
          <a:bodyPr wrap="none" rtlCol="0">
            <a:spAutoFit/>
          </a:bodyPr>
          <a:lstStyle/>
          <a:p>
            <a:r>
              <a:rPr lang="it-IT" dirty="0" smtClean="0"/>
              <a:t>Tensione torsionale</a:t>
            </a:r>
            <a:endParaRPr lang="it-IT" dirty="0"/>
          </a:p>
        </p:txBody>
      </p:sp>
    </p:spTree>
    <p:extLst>
      <p:ext uri="{BB962C8B-B14F-4D97-AF65-F5344CB8AC3E}">
        <p14:creationId xmlns:p14="http://schemas.microsoft.com/office/powerpoint/2010/main" val="53518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34963"/>
            <a:ext cx="844867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090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95275"/>
            <a:ext cx="880110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71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57175"/>
            <a:ext cx="86106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020272" y="332656"/>
            <a:ext cx="2059090" cy="646331"/>
          </a:xfrm>
          <a:prstGeom prst="rect">
            <a:avLst/>
          </a:prstGeom>
          <a:noFill/>
        </p:spPr>
        <p:txBody>
          <a:bodyPr wrap="none" rtlCol="0">
            <a:spAutoFit/>
          </a:bodyPr>
          <a:lstStyle/>
          <a:p>
            <a:r>
              <a:rPr lang="it-IT" dirty="0" smtClean="0"/>
              <a:t>Tensione torsionale </a:t>
            </a:r>
          </a:p>
          <a:p>
            <a:r>
              <a:rPr lang="it-IT" dirty="0" smtClean="0"/>
              <a:t>+ tensione sterica</a:t>
            </a:r>
            <a:endParaRPr lang="it-IT" dirty="0"/>
          </a:p>
        </p:txBody>
      </p:sp>
    </p:spTree>
    <p:extLst>
      <p:ext uri="{BB962C8B-B14F-4D97-AF65-F5344CB8AC3E}">
        <p14:creationId xmlns:p14="http://schemas.microsoft.com/office/powerpoint/2010/main" val="3089241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35152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051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47648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421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a:xfrm>
            <a:off x="405807" y="-16443"/>
            <a:ext cx="8229600" cy="1143000"/>
          </a:xfrm>
        </p:spPr>
        <p:txBody>
          <a:bodyPr/>
          <a:lstStyle/>
          <a:p>
            <a:pPr eaLnBrk="1" hangingPunct="1"/>
            <a:r>
              <a:rPr lang="en-GB" altLang="it-IT" b="1" dirty="0" smtClean="0"/>
              <a:t>CORSO DI STEREOCHIMICA</a:t>
            </a:r>
            <a:endParaRPr lang="it-IT" altLang="it-IT" dirty="0" smtClean="0"/>
          </a:p>
        </p:txBody>
      </p:sp>
      <p:sp>
        <p:nvSpPr>
          <p:cNvPr id="6" name="Rettangolo 5"/>
          <p:cNvSpPr/>
          <p:nvPr/>
        </p:nvSpPr>
        <p:spPr>
          <a:xfrm>
            <a:off x="336573" y="836712"/>
            <a:ext cx="8280400" cy="5909310"/>
          </a:xfrm>
          <a:prstGeom prst="rect">
            <a:avLst/>
          </a:prstGeom>
        </p:spPr>
        <p:txBody>
          <a:bodyPr>
            <a:spAutoFit/>
          </a:bodyPr>
          <a:lstStyle/>
          <a:p>
            <a:pPr>
              <a:defRPr/>
            </a:pPr>
            <a:r>
              <a:rPr lang="it-IT" dirty="0"/>
              <a:t>Programma del corso di Stereochimica Organica – 6CFU – Prof. Fulvia </a:t>
            </a:r>
            <a:r>
              <a:rPr lang="it-IT" dirty="0" err="1"/>
              <a:t>Felluga</a:t>
            </a:r>
            <a:endParaRPr lang="it-IT" dirty="0"/>
          </a:p>
          <a:p>
            <a:pPr>
              <a:defRPr/>
            </a:pPr>
            <a:endParaRPr lang="it-IT" dirty="0"/>
          </a:p>
          <a:p>
            <a:pPr marL="285750" indent="-285750">
              <a:buFont typeface="Arial" panose="020B0604020202020204" pitchFamily="34" charset="0"/>
              <a:buChar char="•"/>
              <a:defRPr/>
            </a:pPr>
            <a:r>
              <a:rPr lang="it-IT" dirty="0" smtClean="0"/>
              <a:t>Ripasso </a:t>
            </a:r>
          </a:p>
          <a:p>
            <a:pPr marL="285750" indent="-285750">
              <a:buFont typeface="Arial" panose="020B0604020202020204" pitchFamily="34" charset="0"/>
              <a:buChar char="•"/>
              <a:defRPr/>
            </a:pPr>
            <a:endParaRPr lang="it-IT" dirty="0"/>
          </a:p>
          <a:p>
            <a:pPr marL="285750" indent="-285750">
              <a:buFont typeface="Arial" panose="020B0604020202020204" pitchFamily="34" charset="0"/>
              <a:buChar char="•"/>
              <a:defRPr/>
            </a:pPr>
            <a:r>
              <a:rPr lang="it-IT" dirty="0" smtClean="0"/>
              <a:t>Elementi </a:t>
            </a:r>
            <a:r>
              <a:rPr lang="it-IT" dirty="0"/>
              <a:t>e operazioni di simmetria. Gruppi puntuali chirali. </a:t>
            </a:r>
          </a:p>
          <a:p>
            <a:pPr marL="285750" indent="-285750">
              <a:buFont typeface="Arial" panose="020B0604020202020204" pitchFamily="34" charset="0"/>
              <a:buChar char="•"/>
              <a:defRPr/>
            </a:pPr>
            <a:endParaRPr lang="it-IT" dirty="0"/>
          </a:p>
          <a:p>
            <a:pPr marL="285750" indent="-285750">
              <a:buFont typeface="Arial" panose="020B0604020202020204" pitchFamily="34" charset="0"/>
              <a:buChar char="•"/>
              <a:defRPr/>
            </a:pPr>
            <a:r>
              <a:rPr lang="it-IT" dirty="0"/>
              <a:t>Stereoisomeria.</a:t>
            </a:r>
          </a:p>
          <a:p>
            <a:pPr marL="285750" indent="-285750">
              <a:buFont typeface="Arial" panose="020B0604020202020204" pitchFamily="34" charset="0"/>
              <a:buChar char="•"/>
              <a:defRPr/>
            </a:pPr>
            <a:endParaRPr lang="it-IT" dirty="0"/>
          </a:p>
          <a:p>
            <a:pPr marL="285750" indent="-285750">
              <a:buFont typeface="Arial" panose="020B0604020202020204" pitchFamily="34" charset="0"/>
              <a:buChar char="•"/>
              <a:defRPr/>
            </a:pPr>
            <a:r>
              <a:rPr lang="it-IT" dirty="0"/>
              <a:t>Polarimetria e CD</a:t>
            </a:r>
          </a:p>
          <a:p>
            <a:pPr marL="285750" indent="-285750">
              <a:buFont typeface="Arial" panose="020B0604020202020204" pitchFamily="34" charset="0"/>
              <a:buChar char="•"/>
              <a:defRPr/>
            </a:pPr>
            <a:endParaRPr lang="it-IT" dirty="0"/>
          </a:p>
          <a:p>
            <a:pPr marL="285750" indent="-285750">
              <a:buFont typeface="Arial" panose="020B0604020202020204" pitchFamily="34" charset="0"/>
              <a:buChar char="•"/>
              <a:defRPr/>
            </a:pPr>
            <a:r>
              <a:rPr lang="it-IT" dirty="0"/>
              <a:t>Conformazioni</a:t>
            </a:r>
          </a:p>
          <a:p>
            <a:pPr marL="285750" indent="-285750">
              <a:buFont typeface="Arial" panose="020B0604020202020204" pitchFamily="34" charset="0"/>
              <a:buChar char="•"/>
              <a:defRPr/>
            </a:pPr>
            <a:endParaRPr lang="it-IT" dirty="0"/>
          </a:p>
          <a:p>
            <a:pPr marL="285750" indent="-285750">
              <a:buFont typeface="Arial" panose="020B0604020202020204" pitchFamily="34" charset="0"/>
              <a:buChar char="•"/>
              <a:defRPr/>
            </a:pPr>
            <a:r>
              <a:rPr lang="it-IT" dirty="0"/>
              <a:t>Unità </a:t>
            </a:r>
            <a:r>
              <a:rPr lang="it-IT" dirty="0" err="1"/>
              <a:t>stereogeniche</a:t>
            </a:r>
            <a:r>
              <a:rPr lang="it-IT" dirty="0"/>
              <a:t>. </a:t>
            </a:r>
            <a:r>
              <a:rPr lang="it-IT" dirty="0" err="1"/>
              <a:t>Chiralità</a:t>
            </a:r>
            <a:r>
              <a:rPr lang="it-IT" dirty="0"/>
              <a:t> centrale. </a:t>
            </a:r>
            <a:r>
              <a:rPr lang="it-IT" dirty="0" err="1"/>
              <a:t>Chiralità</a:t>
            </a:r>
            <a:r>
              <a:rPr lang="it-IT" dirty="0"/>
              <a:t> assiale. Descrittori, </a:t>
            </a:r>
            <a:r>
              <a:rPr lang="it-IT" dirty="0" err="1"/>
              <a:t>aR</a:t>
            </a:r>
            <a:r>
              <a:rPr lang="it-IT" dirty="0"/>
              <a:t>, </a:t>
            </a:r>
            <a:r>
              <a:rPr lang="it-IT" dirty="0" err="1"/>
              <a:t>aS</a:t>
            </a:r>
            <a:r>
              <a:rPr lang="it-IT" dirty="0"/>
              <a:t>, M e P. </a:t>
            </a:r>
            <a:r>
              <a:rPr lang="it-IT" dirty="0" err="1"/>
              <a:t>Chiralità</a:t>
            </a:r>
            <a:r>
              <a:rPr lang="it-IT" dirty="0"/>
              <a:t> planare. Descrittori </a:t>
            </a:r>
            <a:r>
              <a:rPr lang="it-IT" dirty="0" err="1"/>
              <a:t>pR</a:t>
            </a:r>
            <a:r>
              <a:rPr lang="it-IT" dirty="0"/>
              <a:t>, </a:t>
            </a:r>
            <a:r>
              <a:rPr lang="it-IT" dirty="0" err="1"/>
              <a:t>pS</a:t>
            </a:r>
            <a:r>
              <a:rPr lang="it-IT" dirty="0"/>
              <a:t>. Molecole con </a:t>
            </a:r>
            <a:r>
              <a:rPr lang="it-IT" dirty="0" err="1"/>
              <a:t>chiralità</a:t>
            </a:r>
            <a:r>
              <a:rPr lang="it-IT" dirty="0"/>
              <a:t> inerente. </a:t>
            </a:r>
            <a:r>
              <a:rPr lang="it-IT" dirty="0" smtClean="0"/>
              <a:t>Descrittori </a:t>
            </a:r>
            <a:r>
              <a:rPr lang="it-IT" dirty="0"/>
              <a:t>Re, Si, pro-R, pro-S. Descrittori R*,S*. Scrittura tridimensionale corretta delle molecole.</a:t>
            </a:r>
          </a:p>
          <a:p>
            <a:pPr marL="285750" indent="-285750">
              <a:buFont typeface="Arial" panose="020B0604020202020204" pitchFamily="34" charset="0"/>
              <a:buChar char="•"/>
              <a:defRPr/>
            </a:pPr>
            <a:endParaRPr lang="it-IT" dirty="0"/>
          </a:p>
          <a:p>
            <a:pPr marL="285750" indent="-285750">
              <a:buFont typeface="Arial" panose="020B0604020202020204" pitchFamily="34" charset="0"/>
              <a:buChar char="•"/>
              <a:defRPr/>
            </a:pPr>
            <a:r>
              <a:rPr lang="it-IT" dirty="0"/>
              <a:t>La selettività. Selettività rispetto al substrato e al prodotto. </a:t>
            </a:r>
            <a:r>
              <a:rPr lang="it-IT" dirty="0" err="1"/>
              <a:t>Stereospecificità</a:t>
            </a:r>
            <a:r>
              <a:rPr lang="it-IT" dirty="0"/>
              <a:t> e stereo selettività. </a:t>
            </a:r>
            <a:r>
              <a:rPr lang="it-IT" dirty="0" err="1"/>
              <a:t>Topicità</a:t>
            </a:r>
            <a:r>
              <a:rPr lang="it-IT" dirty="0"/>
              <a:t>. Gruppi e facce omotopici, </a:t>
            </a:r>
            <a:r>
              <a:rPr lang="it-IT" dirty="0" err="1"/>
              <a:t>diastereotopici</a:t>
            </a:r>
            <a:r>
              <a:rPr lang="it-IT" dirty="0"/>
              <a:t>, </a:t>
            </a:r>
            <a:r>
              <a:rPr lang="it-IT" dirty="0" err="1"/>
              <a:t>enantiotopici</a:t>
            </a:r>
            <a:r>
              <a:rPr lang="it-IT" dirty="0"/>
              <a:t>. omotopiche. Molecole </a:t>
            </a:r>
            <a:r>
              <a:rPr lang="it-IT" dirty="0" err="1"/>
              <a:t>prochirali</a:t>
            </a:r>
            <a:r>
              <a:rPr lang="it-IT" dirty="0"/>
              <a:t>. </a:t>
            </a:r>
            <a:r>
              <a:rPr lang="it-IT" dirty="0" err="1"/>
              <a:t>Enantioselettività</a:t>
            </a:r>
            <a:r>
              <a:rPr lang="it-IT" dirty="0"/>
              <a:t> e </a:t>
            </a:r>
            <a:r>
              <a:rPr lang="it-IT" dirty="0" err="1"/>
              <a:t>diastereoselettività</a:t>
            </a:r>
            <a:r>
              <a:rPr lang="it-IT" dirty="0"/>
              <a:t>, profili cinetici. </a:t>
            </a:r>
            <a:r>
              <a:rPr lang="it-IT" dirty="0" smtClean="0"/>
              <a:t>     </a:t>
            </a:r>
            <a:r>
              <a:rPr lang="it-IT" dirty="0"/>
              <a:t>Controllo della stereochimica relativa. </a:t>
            </a:r>
          </a:p>
          <a:p>
            <a:pPr>
              <a:defRPr/>
            </a:pPr>
            <a:endParaRPr lang="it-IT" dirty="0"/>
          </a:p>
        </p:txBody>
      </p:sp>
    </p:spTree>
    <p:extLst>
      <p:ext uri="{BB962C8B-B14F-4D97-AF65-F5344CB8AC3E}">
        <p14:creationId xmlns:p14="http://schemas.microsoft.com/office/powerpoint/2010/main" val="2860213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816721" cy="580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842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46" y="260648"/>
            <a:ext cx="8696325"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673" y="-3155"/>
            <a:ext cx="1287835"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5887079"/>
            <a:ext cx="990773" cy="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999307"/>
            <a:ext cx="116205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063" y="1066450"/>
            <a:ext cx="1152128" cy="89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3756" y="5822505"/>
            <a:ext cx="108012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317" y="5877272"/>
            <a:ext cx="990773" cy="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944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77788"/>
            <a:ext cx="89439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844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104775"/>
            <a:ext cx="8848725"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757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63513"/>
            <a:ext cx="8905875"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531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295275"/>
            <a:ext cx="8601075"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846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620688"/>
            <a:ext cx="3038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35113"/>
            <a:ext cx="833437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675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38" y="476672"/>
            <a:ext cx="8362950"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537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57175"/>
            <a:ext cx="8639175"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097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it-IT" altLang="it-IT" smtClean="0"/>
              <a:t>CICLOPROPANO</a:t>
            </a:r>
          </a:p>
        </p:txBody>
      </p:sp>
      <p:pic>
        <p:nvPicPr>
          <p:cNvPr id="3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16113"/>
            <a:ext cx="7897812"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308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contenuto 2"/>
          <p:cNvSpPr>
            <a:spLocks noGrp="1"/>
          </p:cNvSpPr>
          <p:nvPr>
            <p:ph idx="1"/>
          </p:nvPr>
        </p:nvSpPr>
        <p:spPr/>
        <p:txBody>
          <a:bodyPr/>
          <a:lstStyle/>
          <a:p>
            <a:r>
              <a:rPr lang="it-IT" altLang="it-IT" sz="1800" smtClean="0"/>
              <a:t>Reazioni attraverso stati di transizione ciclici: cicloaddizioni di Diels-Alder, reazioni aldoliche. Controllo conformazionale nelle addizioni di nucleofili a cicloalcanoni e enolati esociclici. Reazioni con controllo del centro chirale.  Reazioni di composti aciclici lineari.  Addizioni al carbonile controllate da un centro chirale adiacente. Traiettoria di Burgi Dunitz. Modello di Felkin Ahn, anche per atomi elettronegativi adiacenti al C=O. Controllo per chelazione. </a:t>
            </a:r>
          </a:p>
          <a:p>
            <a:r>
              <a:rPr lang="it-IT" altLang="it-IT" sz="1800" smtClean="0"/>
              <a:t>Controllo della stereochimica assoluta. Risoluzione classica, cinetica, cinetica dinamica di racemi. Uso di enzimi. Pool chirale. Sintesi asimmetrica. Induzione asimmetrica basata sul substrato. Ausiliari chirali. Ossazolidinoni di Evans nelle alchilazione di enolati, nelle reazioni aldoliche. Uso di ausiliari chirali  (Evans, Oppolzer) nelle cicloaddizioni di Diels Alder. Induzione asimmetrica da reagenti e catalizzatori chirali. Riduzioni asimmetriche di chetoni prochirali. Ossidazioni di alcheni. Ossidazioni di Sharpless. Trasformazioni di substrati prochirali simmetrici e di composti con simmetria C2.</a:t>
            </a:r>
          </a:p>
          <a:p>
            <a:endParaRPr lang="it-IT" altLang="it-IT" sz="1800" smtClean="0"/>
          </a:p>
        </p:txBody>
      </p:sp>
      <p:sp>
        <p:nvSpPr>
          <p:cNvPr id="5123" name="Titolo 1"/>
          <p:cNvSpPr>
            <a:spLocks noGrp="1"/>
          </p:cNvSpPr>
          <p:nvPr>
            <p:ph type="title"/>
          </p:nvPr>
        </p:nvSpPr>
        <p:spPr/>
        <p:txBody>
          <a:bodyPr/>
          <a:lstStyle/>
          <a:p>
            <a:pPr eaLnBrk="1" hangingPunct="1"/>
            <a:r>
              <a:rPr lang="en-GB" altLang="it-IT" b="1" smtClean="0"/>
              <a:t>STEREOCHIMICA</a:t>
            </a:r>
            <a:endParaRPr lang="it-IT" altLang="it-IT" smtClean="0"/>
          </a:p>
        </p:txBody>
      </p:sp>
    </p:spTree>
    <p:extLst>
      <p:ext uri="{BB962C8B-B14F-4D97-AF65-F5344CB8AC3E}">
        <p14:creationId xmlns:p14="http://schemas.microsoft.com/office/powerpoint/2010/main" val="2173228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33363"/>
            <a:ext cx="9086850" cy="63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285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6988"/>
            <a:ext cx="8229600" cy="1143001"/>
          </a:xfrm>
        </p:spPr>
        <p:txBody>
          <a:bodyPr/>
          <a:lstStyle/>
          <a:p>
            <a:pPr eaLnBrk="1" hangingPunct="1"/>
            <a:r>
              <a:rPr lang="it-IT" altLang="it-IT" smtClean="0"/>
              <a:t>CICLOBUTANO</a:t>
            </a:r>
          </a:p>
        </p:txBody>
      </p:sp>
      <p:pic>
        <p:nvPicPr>
          <p:cNvPr id="40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908050"/>
            <a:ext cx="6337300" cy="56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764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52388"/>
            <a:ext cx="8734425"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995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200025"/>
            <a:ext cx="8696325"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082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it-IT" altLang="it-IT" smtClean="0"/>
              <a:t>CICLOESANO</a:t>
            </a:r>
          </a:p>
        </p:txBody>
      </p:sp>
      <p:pic>
        <p:nvPicPr>
          <p:cNvPr id="5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133600"/>
            <a:ext cx="8856662"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845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it-IT" altLang="it-IT" smtClean="0"/>
              <a:t>CICLOESANO</a:t>
            </a:r>
          </a:p>
        </p:txBody>
      </p:sp>
      <p:pic>
        <p:nvPicPr>
          <p:cNvPr id="61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133600"/>
            <a:ext cx="8867775"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85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04788"/>
            <a:ext cx="8610600"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677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it-IT" altLang="it-IT" smtClean="0"/>
              <a:t>CICLOESANO</a:t>
            </a:r>
          </a:p>
        </p:txBody>
      </p:sp>
      <p:pic>
        <p:nvPicPr>
          <p:cNvPr id="81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276475"/>
            <a:ext cx="878522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171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15888"/>
            <a:ext cx="8229600" cy="1143000"/>
          </a:xfrm>
        </p:spPr>
        <p:txBody>
          <a:bodyPr/>
          <a:lstStyle/>
          <a:p>
            <a:pPr eaLnBrk="1" hangingPunct="1"/>
            <a:r>
              <a:rPr lang="it-IT" altLang="it-IT" smtClean="0"/>
              <a:t>CICLOESANO</a:t>
            </a: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539750" y="981075"/>
            <a:ext cx="2487613"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3705497" y="1137752"/>
            <a:ext cx="3087687"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061001" y="1412776"/>
            <a:ext cx="1854482" cy="646331"/>
          </a:xfrm>
          <a:prstGeom prst="rect">
            <a:avLst/>
          </a:prstGeom>
          <a:noFill/>
        </p:spPr>
        <p:txBody>
          <a:bodyPr wrap="none" rtlCol="0">
            <a:spAutoFit/>
          </a:bodyPr>
          <a:lstStyle/>
          <a:p>
            <a:r>
              <a:rPr lang="it-IT" dirty="0" smtClean="0"/>
              <a:t>Barca ritorta =</a:t>
            </a:r>
          </a:p>
          <a:p>
            <a:r>
              <a:rPr lang="it-IT" dirty="0" err="1" smtClean="0"/>
              <a:t>Skew</a:t>
            </a:r>
            <a:r>
              <a:rPr lang="it-IT" dirty="0" smtClean="0"/>
              <a:t> boat = Twist</a:t>
            </a:r>
            <a:endParaRPr lang="it-IT" dirty="0"/>
          </a:p>
        </p:txBody>
      </p:sp>
    </p:spTree>
    <p:extLst>
      <p:ext uri="{BB962C8B-B14F-4D97-AF65-F5344CB8AC3E}">
        <p14:creationId xmlns:p14="http://schemas.microsoft.com/office/powerpoint/2010/main" val="3454421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it-IT" altLang="it-IT" smtClean="0"/>
              <a:t>CICLOESANO</a:t>
            </a:r>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val="0"/>
              </a:ext>
            </a:extLst>
          </a:blip>
          <a:srcRect r="3792"/>
          <a:stretch>
            <a:fillRect/>
          </a:stretch>
        </p:blipFill>
        <p:spPr bwMode="auto">
          <a:xfrm rot="60000">
            <a:off x="2484438" y="622300"/>
            <a:ext cx="6499225" cy="604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836613"/>
            <a:ext cx="2076450" cy="231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314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85725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01897" y="508030"/>
            <a:ext cx="8064896" cy="369332"/>
          </a:xfrm>
          <a:prstGeom prst="rect">
            <a:avLst/>
          </a:prstGeom>
          <a:noFill/>
        </p:spPr>
        <p:txBody>
          <a:bodyPr wrap="square" rtlCol="0">
            <a:spAutoFit/>
          </a:bodyPr>
          <a:lstStyle/>
          <a:p>
            <a:r>
              <a:rPr lang="it-IT" dirty="0" smtClean="0"/>
              <a:t>Stereoisomeria in natura</a:t>
            </a:r>
            <a:endParaRPr lang="it-IT" dirty="0"/>
          </a:p>
        </p:txBody>
      </p:sp>
    </p:spTree>
    <p:extLst>
      <p:ext uri="{BB962C8B-B14F-4D97-AF65-F5344CB8AC3E}">
        <p14:creationId xmlns:p14="http://schemas.microsoft.com/office/powerpoint/2010/main" val="2683204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261938"/>
            <a:ext cx="8867775"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851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871538"/>
            <a:ext cx="89058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030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261938"/>
            <a:ext cx="87058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285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14300"/>
            <a:ext cx="88011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310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 b="41942"/>
          <a:stretch/>
        </p:blipFill>
        <p:spPr bwMode="auto">
          <a:xfrm>
            <a:off x="107504" y="116632"/>
            <a:ext cx="8896350" cy="36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THPOH-hyperconjug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282427" y="4036614"/>
            <a:ext cx="4273252" cy="133888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59705" y="3667282"/>
            <a:ext cx="790601" cy="369332"/>
          </a:xfrm>
          <a:prstGeom prst="rect">
            <a:avLst/>
          </a:prstGeom>
          <a:noFill/>
        </p:spPr>
        <p:txBody>
          <a:bodyPr wrap="none" rtlCol="0">
            <a:spAutoFit/>
          </a:bodyPr>
          <a:lstStyle/>
          <a:p>
            <a:r>
              <a:rPr lang="it-IT" dirty="0" smtClean="0"/>
              <a:t>Motivi</a:t>
            </a:r>
            <a:endParaRPr lang="it-IT" dirty="0"/>
          </a:p>
        </p:txBody>
      </p:sp>
      <p:sp>
        <p:nvSpPr>
          <p:cNvPr id="6" name="CasellaDiTesto 5"/>
          <p:cNvSpPr txBox="1"/>
          <p:nvPr/>
        </p:nvSpPr>
        <p:spPr>
          <a:xfrm>
            <a:off x="379214" y="5764898"/>
            <a:ext cx="3891386" cy="646331"/>
          </a:xfrm>
          <a:prstGeom prst="rect">
            <a:avLst/>
          </a:prstGeom>
          <a:noFill/>
        </p:spPr>
        <p:txBody>
          <a:bodyPr wrap="none" rtlCol="0">
            <a:spAutoFit/>
          </a:bodyPr>
          <a:lstStyle/>
          <a:p>
            <a:r>
              <a:rPr lang="it-IT" dirty="0" smtClean="0"/>
              <a:t>Interazione stabilizzante fra  doppietto</a:t>
            </a:r>
          </a:p>
          <a:p>
            <a:r>
              <a:rPr lang="it-IT" dirty="0"/>
              <a:t>d</a:t>
            </a:r>
            <a:r>
              <a:rPr lang="it-IT" dirty="0" smtClean="0"/>
              <a:t>ell’eteroatomo e con </a:t>
            </a:r>
            <a:r>
              <a:rPr lang="it-IT" dirty="0" smtClean="0">
                <a:latin typeface="Symbol" panose="05050102010706020507" pitchFamily="18" charset="2"/>
              </a:rPr>
              <a:t>s</a:t>
            </a:r>
            <a:r>
              <a:rPr lang="it-IT" dirty="0" smtClean="0"/>
              <a:t>* del C-X</a:t>
            </a:r>
            <a:endParaRPr lang="it-IT" dirty="0"/>
          </a:p>
        </p:txBody>
      </p:sp>
      <p:pic>
        <p:nvPicPr>
          <p:cNvPr id="8" name="Picture 4" descr="THPOH-dipol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927" y="4415788"/>
            <a:ext cx="3969340" cy="120329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5652120" y="5895766"/>
            <a:ext cx="2550955" cy="369332"/>
          </a:xfrm>
          <a:prstGeom prst="rect">
            <a:avLst/>
          </a:prstGeom>
          <a:noFill/>
        </p:spPr>
        <p:txBody>
          <a:bodyPr wrap="none" rtlCol="0">
            <a:spAutoFit/>
          </a:bodyPr>
          <a:lstStyle/>
          <a:p>
            <a:r>
              <a:rPr lang="it-IT" dirty="0" smtClean="0"/>
              <a:t>Interazione dipolo-dipolo</a:t>
            </a:r>
            <a:endParaRPr lang="it-IT" dirty="0"/>
          </a:p>
        </p:txBody>
      </p:sp>
    </p:spTree>
    <p:extLst>
      <p:ext uri="{BB962C8B-B14F-4D97-AF65-F5344CB8AC3E}">
        <p14:creationId xmlns:p14="http://schemas.microsoft.com/office/powerpoint/2010/main" val="314857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1817"/>
            <a:ext cx="8483699" cy="562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588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4" y="548680"/>
            <a:ext cx="8069455" cy="56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53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577940" cy="454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35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89" y="746675"/>
            <a:ext cx="8100392" cy="550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3365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393</Words>
  <Application>Microsoft Office PowerPoint</Application>
  <PresentationFormat>Presentazione su schermo (4:3)</PresentationFormat>
  <Paragraphs>52</Paragraphs>
  <Slides>54</Slides>
  <Notes>0</Notes>
  <HiddenSlides>0</HiddenSlides>
  <MMClips>0</MMClips>
  <ScaleCrop>false</ScaleCrop>
  <HeadingPairs>
    <vt:vector size="4" baseType="variant">
      <vt:variant>
        <vt:lpstr>Tema</vt:lpstr>
      </vt:variant>
      <vt:variant>
        <vt:i4>1</vt:i4>
      </vt:variant>
      <vt:variant>
        <vt:lpstr>Titoli diapositive</vt:lpstr>
      </vt:variant>
      <vt:variant>
        <vt:i4>54</vt:i4>
      </vt:variant>
    </vt:vector>
  </HeadingPairs>
  <TitlesOfParts>
    <vt:vector size="55" baseType="lpstr">
      <vt:lpstr>Tema di Office</vt:lpstr>
      <vt:lpstr>Presentazione standard di PowerPoint</vt:lpstr>
      <vt:lpstr>STEREOCHIMICA ORGANICA</vt:lpstr>
      <vt:lpstr>CORSO DI STEREOCHIMICA</vt:lpstr>
      <vt:lpstr>STEREOCHIMICA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CICLOPROPANO</vt:lpstr>
      <vt:lpstr>Presentazione standard di PowerPoint</vt:lpstr>
      <vt:lpstr>CICLOBUTANO</vt:lpstr>
      <vt:lpstr>Presentazione standard di PowerPoint</vt:lpstr>
      <vt:lpstr>Presentazione standard di PowerPoint</vt:lpstr>
      <vt:lpstr>CICLOESANO</vt:lpstr>
      <vt:lpstr>CICLOESANO</vt:lpstr>
      <vt:lpstr>Presentazione standard di PowerPoint</vt:lpstr>
      <vt:lpstr>CICLOESANO</vt:lpstr>
      <vt:lpstr>CICLOESANO</vt:lpstr>
      <vt:lpstr>CICLOESANO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felluga</dc:creator>
  <cp:lastModifiedBy>felluga</cp:lastModifiedBy>
  <cp:revision>23</cp:revision>
  <dcterms:created xsi:type="dcterms:W3CDTF">2016-10-10T13:26:39Z</dcterms:created>
  <dcterms:modified xsi:type="dcterms:W3CDTF">2017-11-01T16:56:58Z</dcterms:modified>
</cp:coreProperties>
</file>