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9"/>
  </p:notesMasterIdLst>
  <p:handoutMasterIdLst>
    <p:handoutMasterId r:id="rId60"/>
  </p:handoutMasterIdLst>
  <p:sldIdLst>
    <p:sldId id="256" r:id="rId2"/>
    <p:sldId id="279" r:id="rId3"/>
    <p:sldId id="341" r:id="rId4"/>
    <p:sldId id="315" r:id="rId5"/>
    <p:sldId id="316" r:id="rId6"/>
    <p:sldId id="303" r:id="rId7"/>
    <p:sldId id="304" r:id="rId8"/>
    <p:sldId id="317" r:id="rId9"/>
    <p:sldId id="318" r:id="rId10"/>
    <p:sldId id="305" r:id="rId11"/>
    <p:sldId id="288" r:id="rId12"/>
    <p:sldId id="280" r:id="rId13"/>
    <p:sldId id="306" r:id="rId14"/>
    <p:sldId id="307" r:id="rId15"/>
    <p:sldId id="308" r:id="rId16"/>
    <p:sldId id="281" r:id="rId17"/>
    <p:sldId id="282" r:id="rId18"/>
    <p:sldId id="309" r:id="rId19"/>
    <p:sldId id="299" r:id="rId20"/>
    <p:sldId id="283" r:id="rId21"/>
    <p:sldId id="284" r:id="rId22"/>
    <p:sldId id="285" r:id="rId23"/>
    <p:sldId id="342" r:id="rId24"/>
    <p:sldId id="343" r:id="rId25"/>
    <p:sldId id="344" r:id="rId26"/>
    <p:sldId id="345" r:id="rId27"/>
    <p:sldId id="286" r:id="rId28"/>
    <p:sldId id="287" r:id="rId29"/>
    <p:sldId id="330" r:id="rId30"/>
    <p:sldId id="331" r:id="rId31"/>
    <p:sldId id="332" r:id="rId32"/>
    <p:sldId id="289" r:id="rId33"/>
    <p:sldId id="312" r:id="rId34"/>
    <p:sldId id="290" r:id="rId35"/>
    <p:sldId id="313" r:id="rId36"/>
    <p:sldId id="314" r:id="rId37"/>
    <p:sldId id="296" r:id="rId38"/>
    <p:sldId id="297" r:id="rId39"/>
    <p:sldId id="320" r:id="rId40"/>
    <p:sldId id="321" r:id="rId41"/>
    <p:sldId id="322" r:id="rId42"/>
    <p:sldId id="323" r:id="rId43"/>
    <p:sldId id="319" r:id="rId44"/>
    <p:sldId id="324" r:id="rId45"/>
    <p:sldId id="325" r:id="rId46"/>
    <p:sldId id="326" r:id="rId47"/>
    <p:sldId id="327" r:id="rId48"/>
    <p:sldId id="328" r:id="rId49"/>
    <p:sldId id="329" r:id="rId50"/>
    <p:sldId id="333" r:id="rId51"/>
    <p:sldId id="334" r:id="rId52"/>
    <p:sldId id="335" r:id="rId53"/>
    <p:sldId id="336" r:id="rId54"/>
    <p:sldId id="337" r:id="rId55"/>
    <p:sldId id="338" r:id="rId56"/>
    <p:sldId id="339" r:id="rId57"/>
    <p:sldId id="340" r:id="rId58"/>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FF5B"/>
    <a:srgbClr val="762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01"/>
  </p:normalViewPr>
  <p:slideViewPr>
    <p:cSldViewPr snapToGrid="0" snapToObjects="1">
      <p:cViewPr>
        <p:scale>
          <a:sx n="111" d="100"/>
          <a:sy n="111" d="100"/>
        </p:scale>
        <p:origin x="1144" y="-4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heme" Target="theme/theme1.xml"/><Relationship Id="rId64"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notesMaster" Target="notesMasters/notes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handoutMaster" Target="handoutMasters/handoutMaster1.xml"/><Relationship Id="rId61" Type="http://schemas.openxmlformats.org/officeDocument/2006/relationships/presProps" Target="presProps.xml"/><Relationship Id="rId62"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626195-81BE-ED43-9DFA-CA9A2667DA4C}"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it-IT"/>
        </a:p>
      </dgm:t>
    </dgm:pt>
    <dgm:pt modelId="{38129AEA-096C-AF46-8ED1-62507175A98D}">
      <dgm:prSet phldrT="[Testo]"/>
      <dgm:spPr/>
      <dgm:t>
        <a:bodyPr/>
        <a:lstStyle/>
        <a:p>
          <a:r>
            <a:rPr lang="it-IT" dirty="0" smtClean="0"/>
            <a:t>COMPETENZA</a:t>
          </a:r>
          <a:endParaRPr lang="it-IT" dirty="0"/>
        </a:p>
      </dgm:t>
    </dgm:pt>
    <dgm:pt modelId="{801F1423-7DE7-F047-9E7D-D21765F41CBD}" type="parTrans" cxnId="{5578947F-B80F-8C43-881A-E06D743B7430}">
      <dgm:prSet/>
      <dgm:spPr/>
      <dgm:t>
        <a:bodyPr/>
        <a:lstStyle/>
        <a:p>
          <a:endParaRPr lang="it-IT"/>
        </a:p>
      </dgm:t>
    </dgm:pt>
    <dgm:pt modelId="{2F60CDA9-9346-064E-AAB3-A228E995A288}" type="sibTrans" cxnId="{5578947F-B80F-8C43-881A-E06D743B7430}">
      <dgm:prSet/>
      <dgm:spPr/>
      <dgm:t>
        <a:bodyPr/>
        <a:lstStyle/>
        <a:p>
          <a:endParaRPr lang="it-IT"/>
        </a:p>
      </dgm:t>
    </dgm:pt>
    <dgm:pt modelId="{144546BE-346E-714E-9217-B780004041F7}">
      <dgm:prSet phldrT="[Testo]">
        <dgm:style>
          <a:lnRef idx="0">
            <a:schemeClr val="accent4"/>
          </a:lnRef>
          <a:fillRef idx="3">
            <a:schemeClr val="accent4"/>
          </a:fillRef>
          <a:effectRef idx="3">
            <a:schemeClr val="accent4"/>
          </a:effectRef>
          <a:fontRef idx="minor">
            <a:schemeClr val="lt1"/>
          </a:fontRef>
        </dgm:style>
      </dgm:prSet>
      <dgm:spPr/>
      <dgm:t>
        <a:bodyPr/>
        <a:lstStyle/>
        <a:p>
          <a:r>
            <a:rPr lang="it-IT" dirty="0" smtClean="0"/>
            <a:t>CONTENZIOSA – solo Stati</a:t>
          </a:r>
          <a:endParaRPr lang="it-IT" dirty="0"/>
        </a:p>
      </dgm:t>
    </dgm:pt>
    <dgm:pt modelId="{B6AC33D4-7D42-BA44-AA0C-81C44B415D48}" type="parTrans" cxnId="{336DB4DC-CA57-A249-BB56-C3D8CD126BFE}">
      <dgm:prSet/>
      <dgm:spPr/>
      <dgm:t>
        <a:bodyPr/>
        <a:lstStyle/>
        <a:p>
          <a:endParaRPr lang="it-IT"/>
        </a:p>
      </dgm:t>
    </dgm:pt>
    <dgm:pt modelId="{E5B6670A-A568-144A-9F9C-51198DCC2B4C}" type="sibTrans" cxnId="{336DB4DC-CA57-A249-BB56-C3D8CD126BFE}">
      <dgm:prSet/>
      <dgm:spPr/>
      <dgm:t>
        <a:bodyPr/>
        <a:lstStyle/>
        <a:p>
          <a:endParaRPr lang="it-IT"/>
        </a:p>
      </dgm:t>
    </dgm:pt>
    <dgm:pt modelId="{E960560E-E9DA-AD47-8AFA-A3B8F57AB533}">
      <dgm:prSet phldrT="[Testo]">
        <dgm:style>
          <a:lnRef idx="0">
            <a:schemeClr val="accent1"/>
          </a:lnRef>
          <a:fillRef idx="3">
            <a:schemeClr val="accent1"/>
          </a:fillRef>
          <a:effectRef idx="3">
            <a:schemeClr val="accent1"/>
          </a:effectRef>
          <a:fontRef idx="minor">
            <a:schemeClr val="lt1"/>
          </a:fontRef>
        </dgm:style>
      </dgm:prSet>
      <dgm:spPr/>
      <dgm:t>
        <a:bodyPr/>
        <a:lstStyle/>
        <a:p>
          <a:r>
            <a:rPr lang="it-IT" dirty="0" smtClean="0"/>
            <a:t>CONSULTIVA – no Stati solo organi Onu</a:t>
          </a:r>
          <a:endParaRPr lang="it-IT" dirty="0"/>
        </a:p>
      </dgm:t>
    </dgm:pt>
    <dgm:pt modelId="{313B70EF-4539-AC4A-B1BF-016BA1DD38C3}" type="parTrans" cxnId="{EA1E1700-A2E4-6240-B46C-AC5FAB1FD47D}">
      <dgm:prSet/>
      <dgm:spPr/>
      <dgm:t>
        <a:bodyPr/>
        <a:lstStyle/>
        <a:p>
          <a:endParaRPr lang="it-IT"/>
        </a:p>
      </dgm:t>
    </dgm:pt>
    <dgm:pt modelId="{F8C89C44-1073-894C-B254-3364CFE34714}" type="sibTrans" cxnId="{EA1E1700-A2E4-6240-B46C-AC5FAB1FD47D}">
      <dgm:prSet/>
      <dgm:spPr/>
      <dgm:t>
        <a:bodyPr/>
        <a:lstStyle/>
        <a:p>
          <a:endParaRPr lang="it-IT"/>
        </a:p>
      </dgm:t>
    </dgm:pt>
    <dgm:pt modelId="{13C753A8-FB0B-5547-8F24-1548C80AB328}" type="pres">
      <dgm:prSet presAssocID="{43626195-81BE-ED43-9DFA-CA9A2667DA4C}" presName="hierChild1" presStyleCnt="0">
        <dgm:presLayoutVars>
          <dgm:chPref val="1"/>
          <dgm:dir/>
          <dgm:animOne val="branch"/>
          <dgm:animLvl val="lvl"/>
          <dgm:resizeHandles/>
        </dgm:presLayoutVars>
      </dgm:prSet>
      <dgm:spPr/>
      <dgm:t>
        <a:bodyPr/>
        <a:lstStyle/>
        <a:p>
          <a:endParaRPr lang="it-IT"/>
        </a:p>
      </dgm:t>
    </dgm:pt>
    <dgm:pt modelId="{BC0412BD-B497-7F49-A14B-6B83603F805A}" type="pres">
      <dgm:prSet presAssocID="{38129AEA-096C-AF46-8ED1-62507175A98D}" presName="hierRoot1" presStyleCnt="0"/>
      <dgm:spPr/>
    </dgm:pt>
    <dgm:pt modelId="{9EC65C24-761A-2842-A7CA-EF071A57F5B4}" type="pres">
      <dgm:prSet presAssocID="{38129AEA-096C-AF46-8ED1-62507175A98D}" presName="composite" presStyleCnt="0"/>
      <dgm:spPr/>
    </dgm:pt>
    <dgm:pt modelId="{B7153644-3811-3A4A-956F-79E6447B2B1B}" type="pres">
      <dgm:prSet presAssocID="{38129AEA-096C-AF46-8ED1-62507175A98D}" presName="background" presStyleLbl="node0" presStyleIdx="0" presStyleCnt="1"/>
      <dgm:spPr/>
    </dgm:pt>
    <dgm:pt modelId="{98015D3C-78CE-D64F-98EF-950CA57379F8}" type="pres">
      <dgm:prSet presAssocID="{38129AEA-096C-AF46-8ED1-62507175A98D}" presName="text" presStyleLbl="fgAcc0" presStyleIdx="0" presStyleCnt="1">
        <dgm:presLayoutVars>
          <dgm:chPref val="3"/>
        </dgm:presLayoutVars>
      </dgm:prSet>
      <dgm:spPr/>
      <dgm:t>
        <a:bodyPr/>
        <a:lstStyle/>
        <a:p>
          <a:endParaRPr lang="it-IT"/>
        </a:p>
      </dgm:t>
    </dgm:pt>
    <dgm:pt modelId="{7E179CFB-BB5B-E644-8369-D91BCDD560C3}" type="pres">
      <dgm:prSet presAssocID="{38129AEA-096C-AF46-8ED1-62507175A98D}" presName="hierChild2" presStyleCnt="0"/>
      <dgm:spPr/>
    </dgm:pt>
    <dgm:pt modelId="{5AF8387D-31A9-4A4B-99B3-9ED45A21CF2F}" type="pres">
      <dgm:prSet presAssocID="{B6AC33D4-7D42-BA44-AA0C-81C44B415D48}" presName="Name10" presStyleLbl="parChTrans1D2" presStyleIdx="0" presStyleCnt="2"/>
      <dgm:spPr/>
      <dgm:t>
        <a:bodyPr/>
        <a:lstStyle/>
        <a:p>
          <a:endParaRPr lang="it-IT"/>
        </a:p>
      </dgm:t>
    </dgm:pt>
    <dgm:pt modelId="{45C52866-5096-0643-9796-16D149E210A6}" type="pres">
      <dgm:prSet presAssocID="{144546BE-346E-714E-9217-B780004041F7}" presName="hierRoot2" presStyleCnt="0"/>
      <dgm:spPr/>
    </dgm:pt>
    <dgm:pt modelId="{1E11842A-B63B-0744-BA5D-4DC4411EE469}" type="pres">
      <dgm:prSet presAssocID="{144546BE-346E-714E-9217-B780004041F7}" presName="composite2" presStyleCnt="0"/>
      <dgm:spPr/>
    </dgm:pt>
    <dgm:pt modelId="{F9882191-1FCE-6D49-8DFF-7AD67DDAA1CA}" type="pres">
      <dgm:prSet presAssocID="{144546BE-346E-714E-9217-B780004041F7}" presName="background2" presStyleLbl="node2" presStyleIdx="0" presStyleCnt="2"/>
      <dgm:spPr/>
    </dgm:pt>
    <dgm:pt modelId="{453C3CE3-8EC1-724A-A677-D6617F295A2E}" type="pres">
      <dgm:prSet presAssocID="{144546BE-346E-714E-9217-B780004041F7}" presName="text2" presStyleLbl="fgAcc2" presStyleIdx="0" presStyleCnt="2">
        <dgm:presLayoutVars>
          <dgm:chPref val="3"/>
        </dgm:presLayoutVars>
      </dgm:prSet>
      <dgm:spPr/>
      <dgm:t>
        <a:bodyPr/>
        <a:lstStyle/>
        <a:p>
          <a:endParaRPr lang="it-IT"/>
        </a:p>
      </dgm:t>
    </dgm:pt>
    <dgm:pt modelId="{69B3DFBE-019D-DA49-A958-B0DB9430759A}" type="pres">
      <dgm:prSet presAssocID="{144546BE-346E-714E-9217-B780004041F7}" presName="hierChild3" presStyleCnt="0"/>
      <dgm:spPr/>
    </dgm:pt>
    <dgm:pt modelId="{5E745974-082B-E842-B4F4-34D15A41F832}" type="pres">
      <dgm:prSet presAssocID="{313B70EF-4539-AC4A-B1BF-016BA1DD38C3}" presName="Name10" presStyleLbl="parChTrans1D2" presStyleIdx="1" presStyleCnt="2"/>
      <dgm:spPr/>
      <dgm:t>
        <a:bodyPr/>
        <a:lstStyle/>
        <a:p>
          <a:endParaRPr lang="it-IT"/>
        </a:p>
      </dgm:t>
    </dgm:pt>
    <dgm:pt modelId="{D82055CE-A371-244E-8B34-D1BCD3C2435B}" type="pres">
      <dgm:prSet presAssocID="{E960560E-E9DA-AD47-8AFA-A3B8F57AB533}" presName="hierRoot2" presStyleCnt="0"/>
      <dgm:spPr/>
    </dgm:pt>
    <dgm:pt modelId="{E6A9B4B0-B526-CC4D-81B3-8A1E91CC896E}" type="pres">
      <dgm:prSet presAssocID="{E960560E-E9DA-AD47-8AFA-A3B8F57AB533}" presName="composite2" presStyleCnt="0"/>
      <dgm:spPr/>
    </dgm:pt>
    <dgm:pt modelId="{F3D66149-E4AA-2841-AFC5-FEE804189F5C}" type="pres">
      <dgm:prSet presAssocID="{E960560E-E9DA-AD47-8AFA-A3B8F57AB533}" presName="background2" presStyleLbl="node2" presStyleIdx="1" presStyleCnt="2"/>
      <dgm:spPr/>
    </dgm:pt>
    <dgm:pt modelId="{9FC251D8-D4B9-9D4D-942F-595DF8E0CE26}" type="pres">
      <dgm:prSet presAssocID="{E960560E-E9DA-AD47-8AFA-A3B8F57AB533}" presName="text2" presStyleLbl="fgAcc2" presStyleIdx="1" presStyleCnt="2">
        <dgm:presLayoutVars>
          <dgm:chPref val="3"/>
        </dgm:presLayoutVars>
      </dgm:prSet>
      <dgm:spPr/>
      <dgm:t>
        <a:bodyPr/>
        <a:lstStyle/>
        <a:p>
          <a:endParaRPr lang="it-IT"/>
        </a:p>
      </dgm:t>
    </dgm:pt>
    <dgm:pt modelId="{DFB8C342-630C-DB44-9F6C-86FE2D5914D3}" type="pres">
      <dgm:prSet presAssocID="{E960560E-E9DA-AD47-8AFA-A3B8F57AB533}" presName="hierChild3" presStyleCnt="0"/>
      <dgm:spPr/>
    </dgm:pt>
  </dgm:ptLst>
  <dgm:cxnLst>
    <dgm:cxn modelId="{EA1E1700-A2E4-6240-B46C-AC5FAB1FD47D}" srcId="{38129AEA-096C-AF46-8ED1-62507175A98D}" destId="{E960560E-E9DA-AD47-8AFA-A3B8F57AB533}" srcOrd="1" destOrd="0" parTransId="{313B70EF-4539-AC4A-B1BF-016BA1DD38C3}" sibTransId="{F8C89C44-1073-894C-B254-3364CFE34714}"/>
    <dgm:cxn modelId="{A922F42B-D12A-2F4A-8591-5829D847E5AF}" type="presOf" srcId="{313B70EF-4539-AC4A-B1BF-016BA1DD38C3}" destId="{5E745974-082B-E842-B4F4-34D15A41F832}" srcOrd="0" destOrd="0" presId="urn:microsoft.com/office/officeart/2005/8/layout/hierarchy1"/>
    <dgm:cxn modelId="{115C1B8C-6A7C-9F4E-BD3B-1AA00741D4E1}" type="presOf" srcId="{38129AEA-096C-AF46-8ED1-62507175A98D}" destId="{98015D3C-78CE-D64F-98EF-950CA57379F8}" srcOrd="0" destOrd="0" presId="urn:microsoft.com/office/officeart/2005/8/layout/hierarchy1"/>
    <dgm:cxn modelId="{336DB4DC-CA57-A249-BB56-C3D8CD126BFE}" srcId="{38129AEA-096C-AF46-8ED1-62507175A98D}" destId="{144546BE-346E-714E-9217-B780004041F7}" srcOrd="0" destOrd="0" parTransId="{B6AC33D4-7D42-BA44-AA0C-81C44B415D48}" sibTransId="{E5B6670A-A568-144A-9F9C-51198DCC2B4C}"/>
    <dgm:cxn modelId="{5578947F-B80F-8C43-881A-E06D743B7430}" srcId="{43626195-81BE-ED43-9DFA-CA9A2667DA4C}" destId="{38129AEA-096C-AF46-8ED1-62507175A98D}" srcOrd="0" destOrd="0" parTransId="{801F1423-7DE7-F047-9E7D-D21765F41CBD}" sibTransId="{2F60CDA9-9346-064E-AAB3-A228E995A288}"/>
    <dgm:cxn modelId="{016E5C4C-6C20-AA4E-A951-DE9C508EC7FF}" type="presOf" srcId="{144546BE-346E-714E-9217-B780004041F7}" destId="{453C3CE3-8EC1-724A-A677-D6617F295A2E}" srcOrd="0" destOrd="0" presId="urn:microsoft.com/office/officeart/2005/8/layout/hierarchy1"/>
    <dgm:cxn modelId="{E9D69AB8-3CBA-7F47-918C-F615D9CE6DD5}" type="presOf" srcId="{E960560E-E9DA-AD47-8AFA-A3B8F57AB533}" destId="{9FC251D8-D4B9-9D4D-942F-595DF8E0CE26}" srcOrd="0" destOrd="0" presId="urn:microsoft.com/office/officeart/2005/8/layout/hierarchy1"/>
    <dgm:cxn modelId="{89563573-938A-034F-9F59-08074374190B}" type="presOf" srcId="{43626195-81BE-ED43-9DFA-CA9A2667DA4C}" destId="{13C753A8-FB0B-5547-8F24-1548C80AB328}" srcOrd="0" destOrd="0" presId="urn:microsoft.com/office/officeart/2005/8/layout/hierarchy1"/>
    <dgm:cxn modelId="{A65708D7-8CCD-AB48-9D45-A2F9F3256C53}" type="presOf" srcId="{B6AC33D4-7D42-BA44-AA0C-81C44B415D48}" destId="{5AF8387D-31A9-4A4B-99B3-9ED45A21CF2F}" srcOrd="0" destOrd="0" presId="urn:microsoft.com/office/officeart/2005/8/layout/hierarchy1"/>
    <dgm:cxn modelId="{7FD86AB8-011A-684C-9766-7FA5023FD29C}" type="presParOf" srcId="{13C753A8-FB0B-5547-8F24-1548C80AB328}" destId="{BC0412BD-B497-7F49-A14B-6B83603F805A}" srcOrd="0" destOrd="0" presId="urn:microsoft.com/office/officeart/2005/8/layout/hierarchy1"/>
    <dgm:cxn modelId="{48EAFBA7-80FD-FD4A-BFB5-00BB4D446340}" type="presParOf" srcId="{BC0412BD-B497-7F49-A14B-6B83603F805A}" destId="{9EC65C24-761A-2842-A7CA-EF071A57F5B4}" srcOrd="0" destOrd="0" presId="urn:microsoft.com/office/officeart/2005/8/layout/hierarchy1"/>
    <dgm:cxn modelId="{8F14D950-FBAD-2849-ADE8-2C487146F3B0}" type="presParOf" srcId="{9EC65C24-761A-2842-A7CA-EF071A57F5B4}" destId="{B7153644-3811-3A4A-956F-79E6447B2B1B}" srcOrd="0" destOrd="0" presId="urn:microsoft.com/office/officeart/2005/8/layout/hierarchy1"/>
    <dgm:cxn modelId="{E1570120-DF84-C44B-87B4-19F28A1F8F37}" type="presParOf" srcId="{9EC65C24-761A-2842-A7CA-EF071A57F5B4}" destId="{98015D3C-78CE-D64F-98EF-950CA57379F8}" srcOrd="1" destOrd="0" presId="urn:microsoft.com/office/officeart/2005/8/layout/hierarchy1"/>
    <dgm:cxn modelId="{F489ADBE-3A4E-2C4D-8238-E058411EA245}" type="presParOf" srcId="{BC0412BD-B497-7F49-A14B-6B83603F805A}" destId="{7E179CFB-BB5B-E644-8369-D91BCDD560C3}" srcOrd="1" destOrd="0" presId="urn:microsoft.com/office/officeart/2005/8/layout/hierarchy1"/>
    <dgm:cxn modelId="{40CE2F55-F528-004C-8DF2-E3EF7590FC4F}" type="presParOf" srcId="{7E179CFB-BB5B-E644-8369-D91BCDD560C3}" destId="{5AF8387D-31A9-4A4B-99B3-9ED45A21CF2F}" srcOrd="0" destOrd="0" presId="urn:microsoft.com/office/officeart/2005/8/layout/hierarchy1"/>
    <dgm:cxn modelId="{D67D9089-9531-CB48-8925-33E39014C823}" type="presParOf" srcId="{7E179CFB-BB5B-E644-8369-D91BCDD560C3}" destId="{45C52866-5096-0643-9796-16D149E210A6}" srcOrd="1" destOrd="0" presId="urn:microsoft.com/office/officeart/2005/8/layout/hierarchy1"/>
    <dgm:cxn modelId="{7E6759D3-9C84-2C41-A014-24370FFB7F9B}" type="presParOf" srcId="{45C52866-5096-0643-9796-16D149E210A6}" destId="{1E11842A-B63B-0744-BA5D-4DC4411EE469}" srcOrd="0" destOrd="0" presId="urn:microsoft.com/office/officeart/2005/8/layout/hierarchy1"/>
    <dgm:cxn modelId="{B3D209E0-F4A7-4745-BC2D-D7AC0174D909}" type="presParOf" srcId="{1E11842A-B63B-0744-BA5D-4DC4411EE469}" destId="{F9882191-1FCE-6D49-8DFF-7AD67DDAA1CA}" srcOrd="0" destOrd="0" presId="urn:microsoft.com/office/officeart/2005/8/layout/hierarchy1"/>
    <dgm:cxn modelId="{DAE16CB6-C528-6844-B565-67890E8223FC}" type="presParOf" srcId="{1E11842A-B63B-0744-BA5D-4DC4411EE469}" destId="{453C3CE3-8EC1-724A-A677-D6617F295A2E}" srcOrd="1" destOrd="0" presId="urn:microsoft.com/office/officeart/2005/8/layout/hierarchy1"/>
    <dgm:cxn modelId="{26F5821C-911B-124B-B25B-CB11C3509E4A}" type="presParOf" srcId="{45C52866-5096-0643-9796-16D149E210A6}" destId="{69B3DFBE-019D-DA49-A958-B0DB9430759A}" srcOrd="1" destOrd="0" presId="urn:microsoft.com/office/officeart/2005/8/layout/hierarchy1"/>
    <dgm:cxn modelId="{82A72ABE-25C3-B04F-9F31-D0EFBD0D9E28}" type="presParOf" srcId="{7E179CFB-BB5B-E644-8369-D91BCDD560C3}" destId="{5E745974-082B-E842-B4F4-34D15A41F832}" srcOrd="2" destOrd="0" presId="urn:microsoft.com/office/officeart/2005/8/layout/hierarchy1"/>
    <dgm:cxn modelId="{2C317C5A-FD2E-E94C-8F03-2644E8E1A59A}" type="presParOf" srcId="{7E179CFB-BB5B-E644-8369-D91BCDD560C3}" destId="{D82055CE-A371-244E-8B34-D1BCD3C2435B}" srcOrd="3" destOrd="0" presId="urn:microsoft.com/office/officeart/2005/8/layout/hierarchy1"/>
    <dgm:cxn modelId="{8FBD4AD3-4B61-6640-85BB-6F301B9B0F1B}" type="presParOf" srcId="{D82055CE-A371-244E-8B34-D1BCD3C2435B}" destId="{E6A9B4B0-B526-CC4D-81B3-8A1E91CC896E}" srcOrd="0" destOrd="0" presId="urn:microsoft.com/office/officeart/2005/8/layout/hierarchy1"/>
    <dgm:cxn modelId="{5C733DCE-CE34-B64D-93CD-1B0C3A600549}" type="presParOf" srcId="{E6A9B4B0-B526-CC4D-81B3-8A1E91CC896E}" destId="{F3D66149-E4AA-2841-AFC5-FEE804189F5C}" srcOrd="0" destOrd="0" presId="urn:microsoft.com/office/officeart/2005/8/layout/hierarchy1"/>
    <dgm:cxn modelId="{563E3345-4C73-2E4B-B57F-2F7C2A5EA4E1}" type="presParOf" srcId="{E6A9B4B0-B526-CC4D-81B3-8A1E91CC896E}" destId="{9FC251D8-D4B9-9D4D-942F-595DF8E0CE26}" srcOrd="1" destOrd="0" presId="urn:microsoft.com/office/officeart/2005/8/layout/hierarchy1"/>
    <dgm:cxn modelId="{23B8A9D9-FB26-834B-84A9-E4DEF9E14342}" type="presParOf" srcId="{D82055CE-A371-244E-8B34-D1BCD3C2435B}" destId="{DFB8C342-630C-DB44-9F6C-86FE2D5914D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8A2992-0BE9-4446-AEE1-DBA5462EDB0B}"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it-IT"/>
        </a:p>
      </dgm:t>
    </dgm:pt>
    <dgm:pt modelId="{C3367773-49E2-6141-A36F-36FD31FE87D3}">
      <dgm:prSet phldrT="[Testo]"/>
      <dgm:spPr/>
      <dgm:t>
        <a:bodyPr/>
        <a:lstStyle/>
        <a:p>
          <a:r>
            <a:rPr lang="it-IT" dirty="0" smtClean="0"/>
            <a:t>Giurisdizione consensuale</a:t>
          </a:r>
          <a:endParaRPr lang="it-IT" dirty="0"/>
        </a:p>
      </dgm:t>
    </dgm:pt>
    <dgm:pt modelId="{E64A0D2C-B568-134D-A345-2B4E151B9B1D}" type="parTrans" cxnId="{3A0EADE4-A2CA-CD46-B6AF-E3ABD0C06B81}">
      <dgm:prSet/>
      <dgm:spPr/>
      <dgm:t>
        <a:bodyPr/>
        <a:lstStyle/>
        <a:p>
          <a:endParaRPr lang="it-IT"/>
        </a:p>
      </dgm:t>
    </dgm:pt>
    <dgm:pt modelId="{9301BF12-C5A3-2A46-A6E5-9E21DE30F533}" type="sibTrans" cxnId="{3A0EADE4-A2CA-CD46-B6AF-E3ABD0C06B81}">
      <dgm:prSet/>
      <dgm:spPr/>
      <dgm:t>
        <a:bodyPr/>
        <a:lstStyle/>
        <a:p>
          <a:endParaRPr lang="it-IT"/>
        </a:p>
      </dgm:t>
    </dgm:pt>
    <dgm:pt modelId="{C19412A9-78CF-F247-AA4F-BE3B77195999}">
      <dgm:prSet phldrT="[Testo]"/>
      <dgm:spPr/>
      <dgm:t>
        <a:bodyPr/>
        <a:lstStyle/>
        <a:p>
          <a:r>
            <a:rPr lang="it-IT" dirty="0" smtClean="0"/>
            <a:t>Clausola compromissoria</a:t>
          </a:r>
          <a:endParaRPr lang="it-IT" dirty="0"/>
        </a:p>
      </dgm:t>
    </dgm:pt>
    <dgm:pt modelId="{6DD66928-1052-1F4A-BF88-D0A5ECD6D301}" type="parTrans" cxnId="{44FE6428-4C79-A242-8FDE-0B8C1789A140}">
      <dgm:prSet/>
      <dgm:spPr/>
      <dgm:t>
        <a:bodyPr/>
        <a:lstStyle/>
        <a:p>
          <a:endParaRPr lang="it-IT"/>
        </a:p>
      </dgm:t>
    </dgm:pt>
    <dgm:pt modelId="{03CC8B62-8A20-2E41-B589-6236D91EEF1E}" type="sibTrans" cxnId="{44FE6428-4C79-A242-8FDE-0B8C1789A140}">
      <dgm:prSet/>
      <dgm:spPr/>
      <dgm:t>
        <a:bodyPr/>
        <a:lstStyle/>
        <a:p>
          <a:endParaRPr lang="it-IT"/>
        </a:p>
      </dgm:t>
    </dgm:pt>
    <dgm:pt modelId="{98840594-4D31-E442-81E0-808AEBF604E6}">
      <dgm:prSet phldrT="[Testo]"/>
      <dgm:spPr/>
      <dgm:t>
        <a:bodyPr/>
        <a:lstStyle/>
        <a:p>
          <a:r>
            <a:rPr lang="it-IT" dirty="0" smtClean="0"/>
            <a:t>Trattato generale di arbitrato</a:t>
          </a:r>
          <a:endParaRPr lang="it-IT" dirty="0"/>
        </a:p>
      </dgm:t>
    </dgm:pt>
    <dgm:pt modelId="{E2FB7035-5D6F-094A-A375-CEBB13408817}" type="parTrans" cxnId="{3107A1BA-A8F7-B74E-9A9C-3D5F51A05D5E}">
      <dgm:prSet/>
      <dgm:spPr/>
      <dgm:t>
        <a:bodyPr/>
        <a:lstStyle/>
        <a:p>
          <a:endParaRPr lang="it-IT"/>
        </a:p>
      </dgm:t>
    </dgm:pt>
    <dgm:pt modelId="{67358B29-1BF7-624A-8AA3-842EBFDE1A4A}" type="sibTrans" cxnId="{3107A1BA-A8F7-B74E-9A9C-3D5F51A05D5E}">
      <dgm:prSet/>
      <dgm:spPr/>
      <dgm:t>
        <a:bodyPr/>
        <a:lstStyle/>
        <a:p>
          <a:endParaRPr lang="it-IT"/>
        </a:p>
      </dgm:t>
    </dgm:pt>
    <dgm:pt modelId="{18D6DD76-5929-2041-8A14-5CB00EB56460}">
      <dgm:prSet phldrT="[Testo]"/>
      <dgm:spPr/>
      <dgm:t>
        <a:bodyPr/>
        <a:lstStyle/>
        <a:p>
          <a:r>
            <a:rPr lang="it-IT" dirty="0" smtClean="0"/>
            <a:t>Manifestazione anteriore alla controversia</a:t>
          </a:r>
          <a:endParaRPr lang="it-IT" dirty="0"/>
        </a:p>
      </dgm:t>
    </dgm:pt>
    <dgm:pt modelId="{1657D7A1-6D0C-1247-888D-E5661CCC88AA}" type="parTrans" cxnId="{2D5BB03A-CBBD-C24F-8440-A6891399041E}">
      <dgm:prSet/>
      <dgm:spPr/>
      <dgm:t>
        <a:bodyPr/>
        <a:lstStyle/>
        <a:p>
          <a:endParaRPr lang="it-IT"/>
        </a:p>
      </dgm:t>
    </dgm:pt>
    <dgm:pt modelId="{72D3AAE0-D031-864C-BC79-FCB4F30BBDB6}" type="sibTrans" cxnId="{2D5BB03A-CBBD-C24F-8440-A6891399041E}">
      <dgm:prSet/>
      <dgm:spPr/>
      <dgm:t>
        <a:bodyPr/>
        <a:lstStyle/>
        <a:p>
          <a:endParaRPr lang="it-IT"/>
        </a:p>
      </dgm:t>
    </dgm:pt>
    <dgm:pt modelId="{90B97FE1-DE5F-074E-B938-F31F82AEEE53}">
      <dgm:prSet phldrT="[Testo]"/>
      <dgm:spPr/>
      <dgm:t>
        <a:bodyPr/>
        <a:lstStyle/>
        <a:p>
          <a:r>
            <a:rPr lang="it-IT" dirty="0" smtClean="0"/>
            <a:t>Compromesso</a:t>
          </a:r>
          <a:endParaRPr lang="it-IT" dirty="0"/>
        </a:p>
      </dgm:t>
    </dgm:pt>
    <dgm:pt modelId="{CD5C1226-E222-3442-897B-35E21F956CD1}" type="parTrans" cxnId="{5FCEE528-12D3-274C-AEC2-2615B1CE411F}">
      <dgm:prSet/>
      <dgm:spPr/>
      <dgm:t>
        <a:bodyPr/>
        <a:lstStyle/>
        <a:p>
          <a:endParaRPr lang="it-IT"/>
        </a:p>
      </dgm:t>
    </dgm:pt>
    <dgm:pt modelId="{A17DE5BD-B33C-DF40-B8E5-EF28F68EF580}" type="sibTrans" cxnId="{5FCEE528-12D3-274C-AEC2-2615B1CE411F}">
      <dgm:prSet/>
      <dgm:spPr/>
      <dgm:t>
        <a:bodyPr/>
        <a:lstStyle/>
        <a:p>
          <a:endParaRPr lang="it-IT"/>
        </a:p>
      </dgm:t>
    </dgm:pt>
    <dgm:pt modelId="{EC2D82AE-FFF1-EC4B-95AA-8D8294E43983}">
      <dgm:prSet phldrT="[Testo]"/>
      <dgm:spPr/>
      <dgm:t>
        <a:bodyPr/>
        <a:lstStyle/>
        <a:p>
          <a:r>
            <a:rPr lang="it-IT" dirty="0" smtClean="0"/>
            <a:t>Manifestazione posteriore alla controversia</a:t>
          </a:r>
          <a:endParaRPr lang="it-IT" dirty="0"/>
        </a:p>
      </dgm:t>
    </dgm:pt>
    <dgm:pt modelId="{7FCAD2E3-208B-A443-99FB-3AAABA27CA22}" type="parTrans" cxnId="{45010834-077A-8F41-82E5-5F9DD1053EAF}">
      <dgm:prSet/>
      <dgm:spPr/>
      <dgm:t>
        <a:bodyPr/>
        <a:lstStyle/>
        <a:p>
          <a:endParaRPr lang="it-IT"/>
        </a:p>
      </dgm:t>
    </dgm:pt>
    <dgm:pt modelId="{083198D9-F5CF-3A43-BBE4-80B4956117ED}" type="sibTrans" cxnId="{45010834-077A-8F41-82E5-5F9DD1053EAF}">
      <dgm:prSet/>
      <dgm:spPr/>
      <dgm:t>
        <a:bodyPr/>
        <a:lstStyle/>
        <a:p>
          <a:endParaRPr lang="it-IT"/>
        </a:p>
      </dgm:t>
    </dgm:pt>
    <dgm:pt modelId="{35CAB8BC-68B6-474D-AFF7-358A38A330AB}">
      <dgm:prSet phldrT="[Testo]"/>
      <dgm:spPr/>
      <dgm:t>
        <a:bodyPr/>
        <a:lstStyle/>
        <a:p>
          <a:r>
            <a:rPr lang="it-IT" dirty="0" smtClean="0"/>
            <a:t>Dichiarazione unilaterale di accettazione (art. 36 par. </a:t>
          </a:r>
          <a:r>
            <a:rPr lang="it-IT" dirty="0" err="1" smtClean="0"/>
            <a:t>2</a:t>
          </a:r>
          <a:r>
            <a:rPr lang="it-IT" dirty="0" smtClean="0"/>
            <a:t>)</a:t>
          </a:r>
          <a:endParaRPr lang="it-IT" dirty="0"/>
        </a:p>
      </dgm:t>
    </dgm:pt>
    <dgm:pt modelId="{FBD6CCE8-0FCA-3F4F-9E6E-E708FE59150D}" type="parTrans" cxnId="{C5689B41-10DA-9242-B979-B3C336D37890}">
      <dgm:prSet/>
      <dgm:spPr/>
      <dgm:t>
        <a:bodyPr/>
        <a:lstStyle/>
        <a:p>
          <a:endParaRPr lang="it-IT"/>
        </a:p>
      </dgm:t>
    </dgm:pt>
    <dgm:pt modelId="{97723160-5064-B747-94FD-E1EB390DF5FE}" type="sibTrans" cxnId="{C5689B41-10DA-9242-B979-B3C336D37890}">
      <dgm:prSet/>
      <dgm:spPr/>
      <dgm:t>
        <a:bodyPr/>
        <a:lstStyle/>
        <a:p>
          <a:endParaRPr lang="it-IT"/>
        </a:p>
      </dgm:t>
    </dgm:pt>
    <dgm:pt modelId="{F787C368-6A0B-204B-A131-B66F41A5E587}">
      <dgm:prSet phldrT="[Testo]"/>
      <dgm:spPr/>
      <dgm:t>
        <a:bodyPr/>
        <a:lstStyle/>
        <a:p>
          <a:r>
            <a:rPr lang="it-IT" dirty="0" smtClean="0"/>
            <a:t>Ricorso unilaterale</a:t>
          </a:r>
          <a:endParaRPr lang="it-IT" dirty="0"/>
        </a:p>
      </dgm:t>
    </dgm:pt>
    <dgm:pt modelId="{9CEEB0B9-8FCF-9F47-BE30-C71B458E9DA2}" type="parTrans" cxnId="{178CD922-69DE-0E47-AC78-0E3E77AA4EAA}">
      <dgm:prSet/>
      <dgm:spPr/>
      <dgm:t>
        <a:bodyPr/>
        <a:lstStyle/>
        <a:p>
          <a:endParaRPr lang="it-IT"/>
        </a:p>
      </dgm:t>
    </dgm:pt>
    <dgm:pt modelId="{95859EB2-29A0-5046-BFAD-025310C813C9}" type="sibTrans" cxnId="{178CD922-69DE-0E47-AC78-0E3E77AA4EAA}">
      <dgm:prSet/>
      <dgm:spPr/>
      <dgm:t>
        <a:bodyPr/>
        <a:lstStyle/>
        <a:p>
          <a:endParaRPr lang="it-IT"/>
        </a:p>
      </dgm:t>
    </dgm:pt>
    <dgm:pt modelId="{6B8720A3-9BD9-4041-AAE3-DFE51C7C49F0}">
      <dgm:prSet phldrT="[Testo]"/>
      <dgm:spPr/>
      <dgm:t>
        <a:bodyPr/>
        <a:lstStyle/>
        <a:p>
          <a:r>
            <a:rPr lang="it-IT" dirty="0" smtClean="0"/>
            <a:t>Dichiarazione unilaterale </a:t>
          </a:r>
          <a:r>
            <a:rPr lang="it-IT" dirty="0" err="1" smtClean="0"/>
            <a:t>–</a:t>
          </a:r>
          <a:r>
            <a:rPr lang="it-IT" dirty="0" smtClean="0"/>
            <a:t> forum </a:t>
          </a:r>
          <a:r>
            <a:rPr lang="it-IT" dirty="0" err="1" smtClean="0"/>
            <a:t>prorogatum</a:t>
          </a:r>
          <a:endParaRPr lang="it-IT" dirty="0"/>
        </a:p>
      </dgm:t>
    </dgm:pt>
    <dgm:pt modelId="{58425964-3DFC-2641-AF04-EE30643E3AAA}" type="parTrans" cxnId="{BB45BE69-09D7-4946-A683-B4E3262B2EED}">
      <dgm:prSet/>
      <dgm:spPr/>
      <dgm:t>
        <a:bodyPr/>
        <a:lstStyle/>
        <a:p>
          <a:endParaRPr lang="it-IT"/>
        </a:p>
      </dgm:t>
    </dgm:pt>
    <dgm:pt modelId="{39C42EE1-5924-3947-9291-378F7244ED7A}" type="sibTrans" cxnId="{BB45BE69-09D7-4946-A683-B4E3262B2EED}">
      <dgm:prSet/>
      <dgm:spPr/>
      <dgm:t>
        <a:bodyPr/>
        <a:lstStyle/>
        <a:p>
          <a:endParaRPr lang="it-IT"/>
        </a:p>
      </dgm:t>
    </dgm:pt>
    <dgm:pt modelId="{ED9C7D86-3328-7745-B141-1224D0730C90}" type="pres">
      <dgm:prSet presAssocID="{2C8A2992-0BE9-4446-AEE1-DBA5462EDB0B}" presName="diagram" presStyleCnt="0">
        <dgm:presLayoutVars>
          <dgm:chPref val="1"/>
          <dgm:dir/>
          <dgm:animOne val="branch"/>
          <dgm:animLvl val="lvl"/>
          <dgm:resizeHandles val="exact"/>
        </dgm:presLayoutVars>
      </dgm:prSet>
      <dgm:spPr/>
      <dgm:t>
        <a:bodyPr/>
        <a:lstStyle/>
        <a:p>
          <a:endParaRPr lang="it-IT"/>
        </a:p>
      </dgm:t>
    </dgm:pt>
    <dgm:pt modelId="{5346EDFF-E87A-864F-B46A-E345B8830855}" type="pres">
      <dgm:prSet presAssocID="{C3367773-49E2-6141-A36F-36FD31FE87D3}" presName="root1" presStyleCnt="0"/>
      <dgm:spPr/>
    </dgm:pt>
    <dgm:pt modelId="{F265867F-A79D-F348-A2B5-9220F3A916F2}" type="pres">
      <dgm:prSet presAssocID="{C3367773-49E2-6141-A36F-36FD31FE87D3}" presName="LevelOneTextNode" presStyleLbl="node0" presStyleIdx="0" presStyleCnt="1">
        <dgm:presLayoutVars>
          <dgm:chPref val="3"/>
        </dgm:presLayoutVars>
      </dgm:prSet>
      <dgm:spPr/>
      <dgm:t>
        <a:bodyPr/>
        <a:lstStyle/>
        <a:p>
          <a:endParaRPr lang="it-IT"/>
        </a:p>
      </dgm:t>
    </dgm:pt>
    <dgm:pt modelId="{73E3B01F-4117-024D-8D7F-7F9F864AA8FE}" type="pres">
      <dgm:prSet presAssocID="{C3367773-49E2-6141-A36F-36FD31FE87D3}" presName="level2hierChild" presStyleCnt="0"/>
      <dgm:spPr/>
    </dgm:pt>
    <dgm:pt modelId="{4DEA6017-518F-F44C-A7D6-20F95D619A3A}" type="pres">
      <dgm:prSet presAssocID="{1657D7A1-6D0C-1247-888D-E5661CCC88AA}" presName="conn2-1" presStyleLbl="parChTrans1D2" presStyleIdx="0" presStyleCnt="2"/>
      <dgm:spPr/>
      <dgm:t>
        <a:bodyPr/>
        <a:lstStyle/>
        <a:p>
          <a:endParaRPr lang="it-IT"/>
        </a:p>
      </dgm:t>
    </dgm:pt>
    <dgm:pt modelId="{695EE2CE-CA39-4546-85BD-183CB648C206}" type="pres">
      <dgm:prSet presAssocID="{1657D7A1-6D0C-1247-888D-E5661CCC88AA}" presName="connTx" presStyleLbl="parChTrans1D2" presStyleIdx="0" presStyleCnt="2"/>
      <dgm:spPr/>
      <dgm:t>
        <a:bodyPr/>
        <a:lstStyle/>
        <a:p>
          <a:endParaRPr lang="it-IT"/>
        </a:p>
      </dgm:t>
    </dgm:pt>
    <dgm:pt modelId="{304BD8A1-961E-774F-A4D3-5F00890B7CBE}" type="pres">
      <dgm:prSet presAssocID="{18D6DD76-5929-2041-8A14-5CB00EB56460}" presName="root2" presStyleCnt="0"/>
      <dgm:spPr/>
    </dgm:pt>
    <dgm:pt modelId="{37961473-6F44-9140-9375-04487EA820D7}" type="pres">
      <dgm:prSet presAssocID="{18D6DD76-5929-2041-8A14-5CB00EB56460}" presName="LevelTwoTextNode" presStyleLbl="node2" presStyleIdx="0" presStyleCnt="2">
        <dgm:presLayoutVars>
          <dgm:chPref val="3"/>
        </dgm:presLayoutVars>
      </dgm:prSet>
      <dgm:spPr/>
      <dgm:t>
        <a:bodyPr/>
        <a:lstStyle/>
        <a:p>
          <a:endParaRPr lang="it-IT"/>
        </a:p>
      </dgm:t>
    </dgm:pt>
    <dgm:pt modelId="{22887969-4958-7D47-86B9-F36DCD73A046}" type="pres">
      <dgm:prSet presAssocID="{18D6DD76-5929-2041-8A14-5CB00EB56460}" presName="level3hierChild" presStyleCnt="0"/>
      <dgm:spPr/>
    </dgm:pt>
    <dgm:pt modelId="{224306FB-43DB-FB41-AA91-4619FF641499}" type="pres">
      <dgm:prSet presAssocID="{6DD66928-1052-1F4A-BF88-D0A5ECD6D301}" presName="conn2-1" presStyleLbl="parChTrans1D3" presStyleIdx="0" presStyleCnt="5"/>
      <dgm:spPr/>
      <dgm:t>
        <a:bodyPr/>
        <a:lstStyle/>
        <a:p>
          <a:endParaRPr lang="it-IT"/>
        </a:p>
      </dgm:t>
    </dgm:pt>
    <dgm:pt modelId="{599CB86E-912F-8F48-88AF-CED1E129A2DB}" type="pres">
      <dgm:prSet presAssocID="{6DD66928-1052-1F4A-BF88-D0A5ECD6D301}" presName="connTx" presStyleLbl="parChTrans1D3" presStyleIdx="0" presStyleCnt="5"/>
      <dgm:spPr/>
      <dgm:t>
        <a:bodyPr/>
        <a:lstStyle/>
        <a:p>
          <a:endParaRPr lang="it-IT"/>
        </a:p>
      </dgm:t>
    </dgm:pt>
    <dgm:pt modelId="{EA2F19ED-BDAA-024C-B367-54D6FCACD8E1}" type="pres">
      <dgm:prSet presAssocID="{C19412A9-78CF-F247-AA4F-BE3B77195999}" presName="root2" presStyleCnt="0"/>
      <dgm:spPr/>
    </dgm:pt>
    <dgm:pt modelId="{69C3C51C-2076-0A4F-B47C-8FD13FFAAD14}" type="pres">
      <dgm:prSet presAssocID="{C19412A9-78CF-F247-AA4F-BE3B77195999}" presName="LevelTwoTextNode" presStyleLbl="node3" presStyleIdx="0" presStyleCnt="5">
        <dgm:presLayoutVars>
          <dgm:chPref val="3"/>
        </dgm:presLayoutVars>
      </dgm:prSet>
      <dgm:spPr/>
      <dgm:t>
        <a:bodyPr/>
        <a:lstStyle/>
        <a:p>
          <a:endParaRPr lang="it-IT"/>
        </a:p>
      </dgm:t>
    </dgm:pt>
    <dgm:pt modelId="{D8E0BD9D-D111-D046-B835-66632FF60F35}" type="pres">
      <dgm:prSet presAssocID="{C19412A9-78CF-F247-AA4F-BE3B77195999}" presName="level3hierChild" presStyleCnt="0"/>
      <dgm:spPr/>
    </dgm:pt>
    <dgm:pt modelId="{89355F42-D80D-2D47-BE9F-4AAF48EF9758}" type="pres">
      <dgm:prSet presAssocID="{E2FB7035-5D6F-094A-A375-CEBB13408817}" presName="conn2-1" presStyleLbl="parChTrans1D3" presStyleIdx="1" presStyleCnt="5"/>
      <dgm:spPr/>
      <dgm:t>
        <a:bodyPr/>
        <a:lstStyle/>
        <a:p>
          <a:endParaRPr lang="it-IT"/>
        </a:p>
      </dgm:t>
    </dgm:pt>
    <dgm:pt modelId="{87131A79-1E82-DA4A-868B-F2141F48E870}" type="pres">
      <dgm:prSet presAssocID="{E2FB7035-5D6F-094A-A375-CEBB13408817}" presName="connTx" presStyleLbl="parChTrans1D3" presStyleIdx="1" presStyleCnt="5"/>
      <dgm:spPr/>
      <dgm:t>
        <a:bodyPr/>
        <a:lstStyle/>
        <a:p>
          <a:endParaRPr lang="it-IT"/>
        </a:p>
      </dgm:t>
    </dgm:pt>
    <dgm:pt modelId="{F09DABA6-B861-0542-B361-53AE47010787}" type="pres">
      <dgm:prSet presAssocID="{98840594-4D31-E442-81E0-808AEBF604E6}" presName="root2" presStyleCnt="0"/>
      <dgm:spPr/>
    </dgm:pt>
    <dgm:pt modelId="{8CD69C9E-D8F9-464C-A8E7-69CAA51DA2A6}" type="pres">
      <dgm:prSet presAssocID="{98840594-4D31-E442-81E0-808AEBF604E6}" presName="LevelTwoTextNode" presStyleLbl="node3" presStyleIdx="1" presStyleCnt="5">
        <dgm:presLayoutVars>
          <dgm:chPref val="3"/>
        </dgm:presLayoutVars>
      </dgm:prSet>
      <dgm:spPr/>
      <dgm:t>
        <a:bodyPr/>
        <a:lstStyle/>
        <a:p>
          <a:endParaRPr lang="it-IT"/>
        </a:p>
      </dgm:t>
    </dgm:pt>
    <dgm:pt modelId="{4643D8E7-26E5-5D45-B218-84E06FD3545D}" type="pres">
      <dgm:prSet presAssocID="{98840594-4D31-E442-81E0-808AEBF604E6}" presName="level3hierChild" presStyleCnt="0"/>
      <dgm:spPr/>
    </dgm:pt>
    <dgm:pt modelId="{02566C8C-D607-1C46-A96D-C685AD08A621}" type="pres">
      <dgm:prSet presAssocID="{FBD6CCE8-0FCA-3F4F-9E6E-E708FE59150D}" presName="conn2-1" presStyleLbl="parChTrans1D3" presStyleIdx="2" presStyleCnt="5"/>
      <dgm:spPr/>
      <dgm:t>
        <a:bodyPr/>
        <a:lstStyle/>
        <a:p>
          <a:endParaRPr lang="it-IT"/>
        </a:p>
      </dgm:t>
    </dgm:pt>
    <dgm:pt modelId="{A75F4898-16E0-6948-A15A-5C99308835FE}" type="pres">
      <dgm:prSet presAssocID="{FBD6CCE8-0FCA-3F4F-9E6E-E708FE59150D}" presName="connTx" presStyleLbl="parChTrans1D3" presStyleIdx="2" presStyleCnt="5"/>
      <dgm:spPr/>
      <dgm:t>
        <a:bodyPr/>
        <a:lstStyle/>
        <a:p>
          <a:endParaRPr lang="it-IT"/>
        </a:p>
      </dgm:t>
    </dgm:pt>
    <dgm:pt modelId="{A42CB518-7772-764F-88C6-1FB36A5D5E17}" type="pres">
      <dgm:prSet presAssocID="{35CAB8BC-68B6-474D-AFF7-358A38A330AB}" presName="root2" presStyleCnt="0"/>
      <dgm:spPr/>
    </dgm:pt>
    <dgm:pt modelId="{7EB490CA-8BC0-D145-BE35-0781755A7D9F}" type="pres">
      <dgm:prSet presAssocID="{35CAB8BC-68B6-474D-AFF7-358A38A330AB}" presName="LevelTwoTextNode" presStyleLbl="node3" presStyleIdx="2" presStyleCnt="5">
        <dgm:presLayoutVars>
          <dgm:chPref val="3"/>
        </dgm:presLayoutVars>
      </dgm:prSet>
      <dgm:spPr/>
      <dgm:t>
        <a:bodyPr/>
        <a:lstStyle/>
        <a:p>
          <a:endParaRPr lang="it-IT"/>
        </a:p>
      </dgm:t>
    </dgm:pt>
    <dgm:pt modelId="{4AA7DAA1-FC32-A44A-9599-F33EF19338F6}" type="pres">
      <dgm:prSet presAssocID="{35CAB8BC-68B6-474D-AFF7-358A38A330AB}" presName="level3hierChild" presStyleCnt="0"/>
      <dgm:spPr/>
    </dgm:pt>
    <dgm:pt modelId="{7668970F-3B92-6D48-9D05-724716DD770D}" type="pres">
      <dgm:prSet presAssocID="{9CEEB0B9-8FCF-9F47-BE30-C71B458E9DA2}" presName="conn2-1" presStyleLbl="parChTrans1D4" presStyleIdx="0" presStyleCnt="1"/>
      <dgm:spPr/>
      <dgm:t>
        <a:bodyPr/>
        <a:lstStyle/>
        <a:p>
          <a:endParaRPr lang="it-IT"/>
        </a:p>
      </dgm:t>
    </dgm:pt>
    <dgm:pt modelId="{B9881268-666C-084E-BC47-E7FDCA08F116}" type="pres">
      <dgm:prSet presAssocID="{9CEEB0B9-8FCF-9F47-BE30-C71B458E9DA2}" presName="connTx" presStyleLbl="parChTrans1D4" presStyleIdx="0" presStyleCnt="1"/>
      <dgm:spPr/>
      <dgm:t>
        <a:bodyPr/>
        <a:lstStyle/>
        <a:p>
          <a:endParaRPr lang="it-IT"/>
        </a:p>
      </dgm:t>
    </dgm:pt>
    <dgm:pt modelId="{6C8D2F8A-718B-6C45-ADED-B802930E567D}" type="pres">
      <dgm:prSet presAssocID="{F787C368-6A0B-204B-A131-B66F41A5E587}" presName="root2" presStyleCnt="0"/>
      <dgm:spPr/>
    </dgm:pt>
    <dgm:pt modelId="{6FF4430B-46C9-3442-92F1-EE9B8F813597}" type="pres">
      <dgm:prSet presAssocID="{F787C368-6A0B-204B-A131-B66F41A5E587}" presName="LevelTwoTextNode" presStyleLbl="node4" presStyleIdx="0" presStyleCnt="1">
        <dgm:presLayoutVars>
          <dgm:chPref val="3"/>
        </dgm:presLayoutVars>
      </dgm:prSet>
      <dgm:spPr/>
      <dgm:t>
        <a:bodyPr/>
        <a:lstStyle/>
        <a:p>
          <a:endParaRPr lang="it-IT"/>
        </a:p>
      </dgm:t>
    </dgm:pt>
    <dgm:pt modelId="{6CDE82A3-BD35-7D4C-8859-F2422EC949F5}" type="pres">
      <dgm:prSet presAssocID="{F787C368-6A0B-204B-A131-B66F41A5E587}" presName="level3hierChild" presStyleCnt="0"/>
      <dgm:spPr/>
    </dgm:pt>
    <dgm:pt modelId="{FE77D021-3839-4D4E-8E3C-81816ED67184}" type="pres">
      <dgm:prSet presAssocID="{7FCAD2E3-208B-A443-99FB-3AAABA27CA22}" presName="conn2-1" presStyleLbl="parChTrans1D2" presStyleIdx="1" presStyleCnt="2"/>
      <dgm:spPr/>
      <dgm:t>
        <a:bodyPr/>
        <a:lstStyle/>
        <a:p>
          <a:endParaRPr lang="it-IT"/>
        </a:p>
      </dgm:t>
    </dgm:pt>
    <dgm:pt modelId="{CF28D561-F6F1-4740-9FCE-308B80A6B0FC}" type="pres">
      <dgm:prSet presAssocID="{7FCAD2E3-208B-A443-99FB-3AAABA27CA22}" presName="connTx" presStyleLbl="parChTrans1D2" presStyleIdx="1" presStyleCnt="2"/>
      <dgm:spPr/>
      <dgm:t>
        <a:bodyPr/>
        <a:lstStyle/>
        <a:p>
          <a:endParaRPr lang="it-IT"/>
        </a:p>
      </dgm:t>
    </dgm:pt>
    <dgm:pt modelId="{7426EAC3-FC1D-4641-8646-5550E2282B68}" type="pres">
      <dgm:prSet presAssocID="{EC2D82AE-FFF1-EC4B-95AA-8D8294E43983}" presName="root2" presStyleCnt="0"/>
      <dgm:spPr/>
    </dgm:pt>
    <dgm:pt modelId="{5E8B6DBC-390C-6349-A7F0-1661C4A12ECC}" type="pres">
      <dgm:prSet presAssocID="{EC2D82AE-FFF1-EC4B-95AA-8D8294E43983}" presName="LevelTwoTextNode" presStyleLbl="node2" presStyleIdx="1" presStyleCnt="2">
        <dgm:presLayoutVars>
          <dgm:chPref val="3"/>
        </dgm:presLayoutVars>
      </dgm:prSet>
      <dgm:spPr/>
      <dgm:t>
        <a:bodyPr/>
        <a:lstStyle/>
        <a:p>
          <a:endParaRPr lang="it-IT"/>
        </a:p>
      </dgm:t>
    </dgm:pt>
    <dgm:pt modelId="{396112B0-3F3F-DF42-8116-B7E515C87E23}" type="pres">
      <dgm:prSet presAssocID="{EC2D82AE-FFF1-EC4B-95AA-8D8294E43983}" presName="level3hierChild" presStyleCnt="0"/>
      <dgm:spPr/>
    </dgm:pt>
    <dgm:pt modelId="{A87D66F1-FC46-1047-A40E-ADE83561B203}" type="pres">
      <dgm:prSet presAssocID="{CD5C1226-E222-3442-897B-35E21F956CD1}" presName="conn2-1" presStyleLbl="parChTrans1D3" presStyleIdx="3" presStyleCnt="5"/>
      <dgm:spPr/>
      <dgm:t>
        <a:bodyPr/>
        <a:lstStyle/>
        <a:p>
          <a:endParaRPr lang="it-IT"/>
        </a:p>
      </dgm:t>
    </dgm:pt>
    <dgm:pt modelId="{43A32C85-F626-C840-9B10-CAE666592D52}" type="pres">
      <dgm:prSet presAssocID="{CD5C1226-E222-3442-897B-35E21F956CD1}" presName="connTx" presStyleLbl="parChTrans1D3" presStyleIdx="3" presStyleCnt="5"/>
      <dgm:spPr/>
      <dgm:t>
        <a:bodyPr/>
        <a:lstStyle/>
        <a:p>
          <a:endParaRPr lang="it-IT"/>
        </a:p>
      </dgm:t>
    </dgm:pt>
    <dgm:pt modelId="{AD3426AA-8263-8B46-919C-D3637E71513F}" type="pres">
      <dgm:prSet presAssocID="{90B97FE1-DE5F-074E-B938-F31F82AEEE53}" presName="root2" presStyleCnt="0"/>
      <dgm:spPr/>
    </dgm:pt>
    <dgm:pt modelId="{EC9D1434-2C85-8F4C-9378-FC640E66BB4A}" type="pres">
      <dgm:prSet presAssocID="{90B97FE1-DE5F-074E-B938-F31F82AEEE53}" presName="LevelTwoTextNode" presStyleLbl="node3" presStyleIdx="3" presStyleCnt="5">
        <dgm:presLayoutVars>
          <dgm:chPref val="3"/>
        </dgm:presLayoutVars>
      </dgm:prSet>
      <dgm:spPr/>
      <dgm:t>
        <a:bodyPr/>
        <a:lstStyle/>
        <a:p>
          <a:endParaRPr lang="it-IT"/>
        </a:p>
      </dgm:t>
    </dgm:pt>
    <dgm:pt modelId="{03AA37D2-2D0E-9747-A934-62810E54EC5D}" type="pres">
      <dgm:prSet presAssocID="{90B97FE1-DE5F-074E-B938-F31F82AEEE53}" presName="level3hierChild" presStyleCnt="0"/>
      <dgm:spPr/>
    </dgm:pt>
    <dgm:pt modelId="{739469DE-0BC8-0947-962D-F7E3D4BDE25E}" type="pres">
      <dgm:prSet presAssocID="{58425964-3DFC-2641-AF04-EE30643E3AAA}" presName="conn2-1" presStyleLbl="parChTrans1D3" presStyleIdx="4" presStyleCnt="5"/>
      <dgm:spPr/>
      <dgm:t>
        <a:bodyPr/>
        <a:lstStyle/>
        <a:p>
          <a:endParaRPr lang="it-IT"/>
        </a:p>
      </dgm:t>
    </dgm:pt>
    <dgm:pt modelId="{61CC603E-DBF4-524E-B12C-899667580B18}" type="pres">
      <dgm:prSet presAssocID="{58425964-3DFC-2641-AF04-EE30643E3AAA}" presName="connTx" presStyleLbl="parChTrans1D3" presStyleIdx="4" presStyleCnt="5"/>
      <dgm:spPr/>
      <dgm:t>
        <a:bodyPr/>
        <a:lstStyle/>
        <a:p>
          <a:endParaRPr lang="it-IT"/>
        </a:p>
      </dgm:t>
    </dgm:pt>
    <dgm:pt modelId="{FC7A6CFD-701F-BC40-B54C-BBEA8398B423}" type="pres">
      <dgm:prSet presAssocID="{6B8720A3-9BD9-4041-AAE3-DFE51C7C49F0}" presName="root2" presStyleCnt="0"/>
      <dgm:spPr/>
    </dgm:pt>
    <dgm:pt modelId="{97C133AC-AAEA-904B-9ED7-0CCC705D4907}" type="pres">
      <dgm:prSet presAssocID="{6B8720A3-9BD9-4041-AAE3-DFE51C7C49F0}" presName="LevelTwoTextNode" presStyleLbl="node3" presStyleIdx="4" presStyleCnt="5">
        <dgm:presLayoutVars>
          <dgm:chPref val="3"/>
        </dgm:presLayoutVars>
      </dgm:prSet>
      <dgm:spPr/>
      <dgm:t>
        <a:bodyPr/>
        <a:lstStyle/>
        <a:p>
          <a:endParaRPr lang="it-IT"/>
        </a:p>
      </dgm:t>
    </dgm:pt>
    <dgm:pt modelId="{11FDA6AF-7E97-EE42-910C-FD7ECBEA4A6D}" type="pres">
      <dgm:prSet presAssocID="{6B8720A3-9BD9-4041-AAE3-DFE51C7C49F0}" presName="level3hierChild" presStyleCnt="0"/>
      <dgm:spPr/>
    </dgm:pt>
  </dgm:ptLst>
  <dgm:cxnLst>
    <dgm:cxn modelId="{C5689B41-10DA-9242-B979-B3C336D37890}" srcId="{18D6DD76-5929-2041-8A14-5CB00EB56460}" destId="{35CAB8BC-68B6-474D-AFF7-358A38A330AB}" srcOrd="2" destOrd="0" parTransId="{FBD6CCE8-0FCA-3F4F-9E6E-E708FE59150D}" sibTransId="{97723160-5064-B747-94FD-E1EB390DF5FE}"/>
    <dgm:cxn modelId="{44FE6428-4C79-A242-8FDE-0B8C1789A140}" srcId="{18D6DD76-5929-2041-8A14-5CB00EB56460}" destId="{C19412A9-78CF-F247-AA4F-BE3B77195999}" srcOrd="0" destOrd="0" parTransId="{6DD66928-1052-1F4A-BF88-D0A5ECD6D301}" sibTransId="{03CC8B62-8A20-2E41-B589-6236D91EEF1E}"/>
    <dgm:cxn modelId="{099890CF-A4DE-4748-8737-56B27A552936}" type="presOf" srcId="{CD5C1226-E222-3442-897B-35E21F956CD1}" destId="{A87D66F1-FC46-1047-A40E-ADE83561B203}" srcOrd="0" destOrd="0" presId="urn:microsoft.com/office/officeart/2005/8/layout/hierarchy2"/>
    <dgm:cxn modelId="{9573AF82-706D-D24B-8A0C-FF196C4DF607}" type="presOf" srcId="{1657D7A1-6D0C-1247-888D-E5661CCC88AA}" destId="{695EE2CE-CA39-4546-85BD-183CB648C206}" srcOrd="1" destOrd="0" presId="urn:microsoft.com/office/officeart/2005/8/layout/hierarchy2"/>
    <dgm:cxn modelId="{D6128222-9430-B946-992B-D75C2431AA6B}" type="presOf" srcId="{9CEEB0B9-8FCF-9F47-BE30-C71B458E9DA2}" destId="{7668970F-3B92-6D48-9D05-724716DD770D}" srcOrd="0" destOrd="0" presId="urn:microsoft.com/office/officeart/2005/8/layout/hierarchy2"/>
    <dgm:cxn modelId="{43F3851C-2DD4-514B-B4E0-FA13DC580371}" type="presOf" srcId="{FBD6CCE8-0FCA-3F4F-9E6E-E708FE59150D}" destId="{A75F4898-16E0-6948-A15A-5C99308835FE}" srcOrd="1" destOrd="0" presId="urn:microsoft.com/office/officeart/2005/8/layout/hierarchy2"/>
    <dgm:cxn modelId="{8C2EB154-C911-3749-A4E5-AB3953D57F9D}" type="presOf" srcId="{18D6DD76-5929-2041-8A14-5CB00EB56460}" destId="{37961473-6F44-9140-9375-04487EA820D7}" srcOrd="0" destOrd="0" presId="urn:microsoft.com/office/officeart/2005/8/layout/hierarchy2"/>
    <dgm:cxn modelId="{64130E90-1045-0D4E-9A32-EC7633C2A8EC}" type="presOf" srcId="{35CAB8BC-68B6-474D-AFF7-358A38A330AB}" destId="{7EB490CA-8BC0-D145-BE35-0781755A7D9F}" srcOrd="0" destOrd="0" presId="urn:microsoft.com/office/officeart/2005/8/layout/hierarchy2"/>
    <dgm:cxn modelId="{CFE28D60-8D42-F44B-9403-E34B32A7FFE1}" type="presOf" srcId="{C19412A9-78CF-F247-AA4F-BE3B77195999}" destId="{69C3C51C-2076-0A4F-B47C-8FD13FFAAD14}" srcOrd="0" destOrd="0" presId="urn:microsoft.com/office/officeart/2005/8/layout/hierarchy2"/>
    <dgm:cxn modelId="{791470BE-EC9B-064B-A92A-1523ADFDC39A}" type="presOf" srcId="{7FCAD2E3-208B-A443-99FB-3AAABA27CA22}" destId="{CF28D561-F6F1-4740-9FCE-308B80A6B0FC}" srcOrd="1" destOrd="0" presId="urn:microsoft.com/office/officeart/2005/8/layout/hierarchy2"/>
    <dgm:cxn modelId="{B95D81F9-BCA7-594C-BFED-C8BFF0346A12}" type="presOf" srcId="{E2FB7035-5D6F-094A-A375-CEBB13408817}" destId="{87131A79-1E82-DA4A-868B-F2141F48E870}" srcOrd="1" destOrd="0" presId="urn:microsoft.com/office/officeart/2005/8/layout/hierarchy2"/>
    <dgm:cxn modelId="{341D09F4-7D77-DD4A-8FA6-8DCA58A9B6C9}" type="presOf" srcId="{2C8A2992-0BE9-4446-AEE1-DBA5462EDB0B}" destId="{ED9C7D86-3328-7745-B141-1224D0730C90}" srcOrd="0" destOrd="0" presId="urn:microsoft.com/office/officeart/2005/8/layout/hierarchy2"/>
    <dgm:cxn modelId="{B31B0B86-19CF-5343-A84B-DA4EB39752BD}" type="presOf" srcId="{90B97FE1-DE5F-074E-B938-F31F82AEEE53}" destId="{EC9D1434-2C85-8F4C-9378-FC640E66BB4A}" srcOrd="0" destOrd="0" presId="urn:microsoft.com/office/officeart/2005/8/layout/hierarchy2"/>
    <dgm:cxn modelId="{2D5BB03A-CBBD-C24F-8440-A6891399041E}" srcId="{C3367773-49E2-6141-A36F-36FD31FE87D3}" destId="{18D6DD76-5929-2041-8A14-5CB00EB56460}" srcOrd="0" destOrd="0" parTransId="{1657D7A1-6D0C-1247-888D-E5661CCC88AA}" sibTransId="{72D3AAE0-D031-864C-BC79-FCB4F30BBDB6}"/>
    <dgm:cxn modelId="{5FCEE528-12D3-274C-AEC2-2615B1CE411F}" srcId="{EC2D82AE-FFF1-EC4B-95AA-8D8294E43983}" destId="{90B97FE1-DE5F-074E-B938-F31F82AEEE53}" srcOrd="0" destOrd="0" parTransId="{CD5C1226-E222-3442-897B-35E21F956CD1}" sibTransId="{A17DE5BD-B33C-DF40-B8E5-EF28F68EF580}"/>
    <dgm:cxn modelId="{88B6AAFD-59AE-9D49-B032-78D0D5A077CC}" type="presOf" srcId="{7FCAD2E3-208B-A443-99FB-3AAABA27CA22}" destId="{FE77D021-3839-4D4E-8E3C-81816ED67184}" srcOrd="0" destOrd="0" presId="urn:microsoft.com/office/officeart/2005/8/layout/hierarchy2"/>
    <dgm:cxn modelId="{45010834-077A-8F41-82E5-5F9DD1053EAF}" srcId="{C3367773-49E2-6141-A36F-36FD31FE87D3}" destId="{EC2D82AE-FFF1-EC4B-95AA-8D8294E43983}" srcOrd="1" destOrd="0" parTransId="{7FCAD2E3-208B-A443-99FB-3AAABA27CA22}" sibTransId="{083198D9-F5CF-3A43-BBE4-80B4956117ED}"/>
    <dgm:cxn modelId="{3107A1BA-A8F7-B74E-9A9C-3D5F51A05D5E}" srcId="{18D6DD76-5929-2041-8A14-5CB00EB56460}" destId="{98840594-4D31-E442-81E0-808AEBF604E6}" srcOrd="1" destOrd="0" parTransId="{E2FB7035-5D6F-094A-A375-CEBB13408817}" sibTransId="{67358B29-1BF7-624A-8AA3-842EBFDE1A4A}"/>
    <dgm:cxn modelId="{C8490CED-CC2A-1E4D-ADB6-D1E2B14EF07B}" type="presOf" srcId="{58425964-3DFC-2641-AF04-EE30643E3AAA}" destId="{739469DE-0BC8-0947-962D-F7E3D4BDE25E}" srcOrd="0" destOrd="0" presId="urn:microsoft.com/office/officeart/2005/8/layout/hierarchy2"/>
    <dgm:cxn modelId="{3A0EADE4-A2CA-CD46-B6AF-E3ABD0C06B81}" srcId="{2C8A2992-0BE9-4446-AEE1-DBA5462EDB0B}" destId="{C3367773-49E2-6141-A36F-36FD31FE87D3}" srcOrd="0" destOrd="0" parTransId="{E64A0D2C-B568-134D-A345-2B4E151B9B1D}" sibTransId="{9301BF12-C5A3-2A46-A6E5-9E21DE30F533}"/>
    <dgm:cxn modelId="{C4B6B904-F2DC-8F47-8F0D-D7F212D8A2D8}" type="presOf" srcId="{9CEEB0B9-8FCF-9F47-BE30-C71B458E9DA2}" destId="{B9881268-666C-084E-BC47-E7FDCA08F116}" srcOrd="1" destOrd="0" presId="urn:microsoft.com/office/officeart/2005/8/layout/hierarchy2"/>
    <dgm:cxn modelId="{A11C76AB-C485-E14D-81F5-670FF5B1B2E6}" type="presOf" srcId="{1657D7A1-6D0C-1247-888D-E5661CCC88AA}" destId="{4DEA6017-518F-F44C-A7D6-20F95D619A3A}" srcOrd="0" destOrd="0" presId="urn:microsoft.com/office/officeart/2005/8/layout/hierarchy2"/>
    <dgm:cxn modelId="{2E369AE6-F567-AA4A-AD53-72A241CC8D7F}" type="presOf" srcId="{6DD66928-1052-1F4A-BF88-D0A5ECD6D301}" destId="{224306FB-43DB-FB41-AA91-4619FF641499}" srcOrd="0" destOrd="0" presId="urn:microsoft.com/office/officeart/2005/8/layout/hierarchy2"/>
    <dgm:cxn modelId="{9EEA4E9D-699C-834E-8E7C-9EAB10295B93}" type="presOf" srcId="{6DD66928-1052-1F4A-BF88-D0A5ECD6D301}" destId="{599CB86E-912F-8F48-88AF-CED1E129A2DB}" srcOrd="1" destOrd="0" presId="urn:microsoft.com/office/officeart/2005/8/layout/hierarchy2"/>
    <dgm:cxn modelId="{4A051EE7-E904-8F45-B628-A6CF59CCCCC5}" type="presOf" srcId="{F787C368-6A0B-204B-A131-B66F41A5E587}" destId="{6FF4430B-46C9-3442-92F1-EE9B8F813597}" srcOrd="0" destOrd="0" presId="urn:microsoft.com/office/officeart/2005/8/layout/hierarchy2"/>
    <dgm:cxn modelId="{DEED37BA-C161-704B-9100-9277E919F8C6}" type="presOf" srcId="{98840594-4D31-E442-81E0-808AEBF604E6}" destId="{8CD69C9E-D8F9-464C-A8E7-69CAA51DA2A6}" srcOrd="0" destOrd="0" presId="urn:microsoft.com/office/officeart/2005/8/layout/hierarchy2"/>
    <dgm:cxn modelId="{493B0651-95CB-7344-A4D9-C68DB2890931}" type="presOf" srcId="{6B8720A3-9BD9-4041-AAE3-DFE51C7C49F0}" destId="{97C133AC-AAEA-904B-9ED7-0CCC705D4907}" srcOrd="0" destOrd="0" presId="urn:microsoft.com/office/officeart/2005/8/layout/hierarchy2"/>
    <dgm:cxn modelId="{9D8A2471-5705-B844-A7C1-62C525DCC006}" type="presOf" srcId="{58425964-3DFC-2641-AF04-EE30643E3AAA}" destId="{61CC603E-DBF4-524E-B12C-899667580B18}" srcOrd="1" destOrd="0" presId="urn:microsoft.com/office/officeart/2005/8/layout/hierarchy2"/>
    <dgm:cxn modelId="{55564141-E826-CF4D-8A52-FDD8C26A0ACC}" type="presOf" srcId="{EC2D82AE-FFF1-EC4B-95AA-8D8294E43983}" destId="{5E8B6DBC-390C-6349-A7F0-1661C4A12ECC}" srcOrd="0" destOrd="0" presId="urn:microsoft.com/office/officeart/2005/8/layout/hierarchy2"/>
    <dgm:cxn modelId="{5F2F47E1-ED58-7440-85B1-62674A0C1DBF}" type="presOf" srcId="{CD5C1226-E222-3442-897B-35E21F956CD1}" destId="{43A32C85-F626-C840-9B10-CAE666592D52}" srcOrd="1" destOrd="0" presId="urn:microsoft.com/office/officeart/2005/8/layout/hierarchy2"/>
    <dgm:cxn modelId="{B151BEEB-87EB-BB46-9BB9-84B831D88FB5}" type="presOf" srcId="{FBD6CCE8-0FCA-3F4F-9E6E-E708FE59150D}" destId="{02566C8C-D607-1C46-A96D-C685AD08A621}" srcOrd="0" destOrd="0" presId="urn:microsoft.com/office/officeart/2005/8/layout/hierarchy2"/>
    <dgm:cxn modelId="{A4CDA2F9-2D58-3542-845B-600432E6EC48}" type="presOf" srcId="{C3367773-49E2-6141-A36F-36FD31FE87D3}" destId="{F265867F-A79D-F348-A2B5-9220F3A916F2}" srcOrd="0" destOrd="0" presId="urn:microsoft.com/office/officeart/2005/8/layout/hierarchy2"/>
    <dgm:cxn modelId="{58AF7C74-9DAC-234C-8741-4D7254FEB58B}" type="presOf" srcId="{E2FB7035-5D6F-094A-A375-CEBB13408817}" destId="{89355F42-D80D-2D47-BE9F-4AAF48EF9758}" srcOrd="0" destOrd="0" presId="urn:microsoft.com/office/officeart/2005/8/layout/hierarchy2"/>
    <dgm:cxn modelId="{178CD922-69DE-0E47-AC78-0E3E77AA4EAA}" srcId="{35CAB8BC-68B6-474D-AFF7-358A38A330AB}" destId="{F787C368-6A0B-204B-A131-B66F41A5E587}" srcOrd="0" destOrd="0" parTransId="{9CEEB0B9-8FCF-9F47-BE30-C71B458E9DA2}" sibTransId="{95859EB2-29A0-5046-BFAD-025310C813C9}"/>
    <dgm:cxn modelId="{BB45BE69-09D7-4946-A683-B4E3262B2EED}" srcId="{EC2D82AE-FFF1-EC4B-95AA-8D8294E43983}" destId="{6B8720A3-9BD9-4041-AAE3-DFE51C7C49F0}" srcOrd="1" destOrd="0" parTransId="{58425964-3DFC-2641-AF04-EE30643E3AAA}" sibTransId="{39C42EE1-5924-3947-9291-378F7244ED7A}"/>
    <dgm:cxn modelId="{41890CCF-7B11-EC44-94C9-2BBCAFFD44AC}" type="presParOf" srcId="{ED9C7D86-3328-7745-B141-1224D0730C90}" destId="{5346EDFF-E87A-864F-B46A-E345B8830855}" srcOrd="0" destOrd="0" presId="urn:microsoft.com/office/officeart/2005/8/layout/hierarchy2"/>
    <dgm:cxn modelId="{6A153A4D-1DFC-D64A-99BF-7EC3D51DE619}" type="presParOf" srcId="{5346EDFF-E87A-864F-B46A-E345B8830855}" destId="{F265867F-A79D-F348-A2B5-9220F3A916F2}" srcOrd="0" destOrd="0" presId="urn:microsoft.com/office/officeart/2005/8/layout/hierarchy2"/>
    <dgm:cxn modelId="{573C8877-D640-9043-8D78-1AA395D4DA9D}" type="presParOf" srcId="{5346EDFF-E87A-864F-B46A-E345B8830855}" destId="{73E3B01F-4117-024D-8D7F-7F9F864AA8FE}" srcOrd="1" destOrd="0" presId="urn:microsoft.com/office/officeart/2005/8/layout/hierarchy2"/>
    <dgm:cxn modelId="{B7BBF98B-9EC6-C34F-B257-58BF9B7CAEB0}" type="presParOf" srcId="{73E3B01F-4117-024D-8D7F-7F9F864AA8FE}" destId="{4DEA6017-518F-F44C-A7D6-20F95D619A3A}" srcOrd="0" destOrd="0" presId="urn:microsoft.com/office/officeart/2005/8/layout/hierarchy2"/>
    <dgm:cxn modelId="{FB9D8A8A-4B52-B44A-A690-C9540961B35F}" type="presParOf" srcId="{4DEA6017-518F-F44C-A7D6-20F95D619A3A}" destId="{695EE2CE-CA39-4546-85BD-183CB648C206}" srcOrd="0" destOrd="0" presId="urn:microsoft.com/office/officeart/2005/8/layout/hierarchy2"/>
    <dgm:cxn modelId="{FD8609E1-BC94-CE4E-B9AB-DD8973480660}" type="presParOf" srcId="{73E3B01F-4117-024D-8D7F-7F9F864AA8FE}" destId="{304BD8A1-961E-774F-A4D3-5F00890B7CBE}" srcOrd="1" destOrd="0" presId="urn:microsoft.com/office/officeart/2005/8/layout/hierarchy2"/>
    <dgm:cxn modelId="{77DFAA56-2DC9-9344-A871-2233E724C4D3}" type="presParOf" srcId="{304BD8A1-961E-774F-A4D3-5F00890B7CBE}" destId="{37961473-6F44-9140-9375-04487EA820D7}" srcOrd="0" destOrd="0" presId="urn:microsoft.com/office/officeart/2005/8/layout/hierarchy2"/>
    <dgm:cxn modelId="{17048861-E886-BC46-A4CE-95B74EAB090E}" type="presParOf" srcId="{304BD8A1-961E-774F-A4D3-5F00890B7CBE}" destId="{22887969-4958-7D47-86B9-F36DCD73A046}" srcOrd="1" destOrd="0" presId="urn:microsoft.com/office/officeart/2005/8/layout/hierarchy2"/>
    <dgm:cxn modelId="{70CCE0CF-46B6-104A-B3C4-773B8225FE74}" type="presParOf" srcId="{22887969-4958-7D47-86B9-F36DCD73A046}" destId="{224306FB-43DB-FB41-AA91-4619FF641499}" srcOrd="0" destOrd="0" presId="urn:microsoft.com/office/officeart/2005/8/layout/hierarchy2"/>
    <dgm:cxn modelId="{81C830C8-DC1A-464B-8B74-169546C189EB}" type="presParOf" srcId="{224306FB-43DB-FB41-AA91-4619FF641499}" destId="{599CB86E-912F-8F48-88AF-CED1E129A2DB}" srcOrd="0" destOrd="0" presId="urn:microsoft.com/office/officeart/2005/8/layout/hierarchy2"/>
    <dgm:cxn modelId="{7F438676-9578-D74A-90BB-5D9ADA3C6849}" type="presParOf" srcId="{22887969-4958-7D47-86B9-F36DCD73A046}" destId="{EA2F19ED-BDAA-024C-B367-54D6FCACD8E1}" srcOrd="1" destOrd="0" presId="urn:microsoft.com/office/officeart/2005/8/layout/hierarchy2"/>
    <dgm:cxn modelId="{8BA253FE-5FA8-A343-A8B9-5D60FFE0B21C}" type="presParOf" srcId="{EA2F19ED-BDAA-024C-B367-54D6FCACD8E1}" destId="{69C3C51C-2076-0A4F-B47C-8FD13FFAAD14}" srcOrd="0" destOrd="0" presId="urn:microsoft.com/office/officeart/2005/8/layout/hierarchy2"/>
    <dgm:cxn modelId="{A17BB8CC-59D8-1E41-B5C2-20B7652D639F}" type="presParOf" srcId="{EA2F19ED-BDAA-024C-B367-54D6FCACD8E1}" destId="{D8E0BD9D-D111-D046-B835-66632FF60F35}" srcOrd="1" destOrd="0" presId="urn:microsoft.com/office/officeart/2005/8/layout/hierarchy2"/>
    <dgm:cxn modelId="{CD8C11AC-F036-4640-8F47-09C8E104AA24}" type="presParOf" srcId="{22887969-4958-7D47-86B9-F36DCD73A046}" destId="{89355F42-D80D-2D47-BE9F-4AAF48EF9758}" srcOrd="2" destOrd="0" presId="urn:microsoft.com/office/officeart/2005/8/layout/hierarchy2"/>
    <dgm:cxn modelId="{2AC07C8D-7798-F946-806C-4A2D0A19D96C}" type="presParOf" srcId="{89355F42-D80D-2D47-BE9F-4AAF48EF9758}" destId="{87131A79-1E82-DA4A-868B-F2141F48E870}" srcOrd="0" destOrd="0" presId="urn:microsoft.com/office/officeart/2005/8/layout/hierarchy2"/>
    <dgm:cxn modelId="{310964FE-F2BA-434C-B620-3A0B1CC13C24}" type="presParOf" srcId="{22887969-4958-7D47-86B9-F36DCD73A046}" destId="{F09DABA6-B861-0542-B361-53AE47010787}" srcOrd="3" destOrd="0" presId="urn:microsoft.com/office/officeart/2005/8/layout/hierarchy2"/>
    <dgm:cxn modelId="{E7F59F6A-9D04-5242-BAEE-387B106F08E8}" type="presParOf" srcId="{F09DABA6-B861-0542-B361-53AE47010787}" destId="{8CD69C9E-D8F9-464C-A8E7-69CAA51DA2A6}" srcOrd="0" destOrd="0" presId="urn:microsoft.com/office/officeart/2005/8/layout/hierarchy2"/>
    <dgm:cxn modelId="{C6D4BB90-B3DB-874D-A17B-4C0D1C966102}" type="presParOf" srcId="{F09DABA6-B861-0542-B361-53AE47010787}" destId="{4643D8E7-26E5-5D45-B218-84E06FD3545D}" srcOrd="1" destOrd="0" presId="urn:microsoft.com/office/officeart/2005/8/layout/hierarchy2"/>
    <dgm:cxn modelId="{9B589B07-313A-974A-B532-85207FBEC5BF}" type="presParOf" srcId="{22887969-4958-7D47-86B9-F36DCD73A046}" destId="{02566C8C-D607-1C46-A96D-C685AD08A621}" srcOrd="4" destOrd="0" presId="urn:microsoft.com/office/officeart/2005/8/layout/hierarchy2"/>
    <dgm:cxn modelId="{9581A7FD-813D-A247-880E-044F29BC1DFC}" type="presParOf" srcId="{02566C8C-D607-1C46-A96D-C685AD08A621}" destId="{A75F4898-16E0-6948-A15A-5C99308835FE}" srcOrd="0" destOrd="0" presId="urn:microsoft.com/office/officeart/2005/8/layout/hierarchy2"/>
    <dgm:cxn modelId="{079CA838-C6D8-884B-BFC9-E67DC19B192B}" type="presParOf" srcId="{22887969-4958-7D47-86B9-F36DCD73A046}" destId="{A42CB518-7772-764F-88C6-1FB36A5D5E17}" srcOrd="5" destOrd="0" presId="urn:microsoft.com/office/officeart/2005/8/layout/hierarchy2"/>
    <dgm:cxn modelId="{A9CE2817-0995-5642-8597-FCBAE2E3559F}" type="presParOf" srcId="{A42CB518-7772-764F-88C6-1FB36A5D5E17}" destId="{7EB490CA-8BC0-D145-BE35-0781755A7D9F}" srcOrd="0" destOrd="0" presId="urn:microsoft.com/office/officeart/2005/8/layout/hierarchy2"/>
    <dgm:cxn modelId="{5D408270-7100-7C40-94B6-AE47008E134C}" type="presParOf" srcId="{A42CB518-7772-764F-88C6-1FB36A5D5E17}" destId="{4AA7DAA1-FC32-A44A-9599-F33EF19338F6}" srcOrd="1" destOrd="0" presId="urn:microsoft.com/office/officeart/2005/8/layout/hierarchy2"/>
    <dgm:cxn modelId="{DCF56F36-6838-724F-AA41-46B83103B4DC}" type="presParOf" srcId="{4AA7DAA1-FC32-A44A-9599-F33EF19338F6}" destId="{7668970F-3B92-6D48-9D05-724716DD770D}" srcOrd="0" destOrd="0" presId="urn:microsoft.com/office/officeart/2005/8/layout/hierarchy2"/>
    <dgm:cxn modelId="{30307B42-49FE-804F-8F5B-A6C68A40A385}" type="presParOf" srcId="{7668970F-3B92-6D48-9D05-724716DD770D}" destId="{B9881268-666C-084E-BC47-E7FDCA08F116}" srcOrd="0" destOrd="0" presId="urn:microsoft.com/office/officeart/2005/8/layout/hierarchy2"/>
    <dgm:cxn modelId="{B7DDD292-1C2A-D543-9810-DAA27BE670F8}" type="presParOf" srcId="{4AA7DAA1-FC32-A44A-9599-F33EF19338F6}" destId="{6C8D2F8A-718B-6C45-ADED-B802930E567D}" srcOrd="1" destOrd="0" presId="urn:microsoft.com/office/officeart/2005/8/layout/hierarchy2"/>
    <dgm:cxn modelId="{7DF8F520-CA26-7C4E-8DC0-C3C2D97CB9F4}" type="presParOf" srcId="{6C8D2F8A-718B-6C45-ADED-B802930E567D}" destId="{6FF4430B-46C9-3442-92F1-EE9B8F813597}" srcOrd="0" destOrd="0" presId="urn:microsoft.com/office/officeart/2005/8/layout/hierarchy2"/>
    <dgm:cxn modelId="{F97B62C6-DBE3-754E-8614-A03EA9E50F1B}" type="presParOf" srcId="{6C8D2F8A-718B-6C45-ADED-B802930E567D}" destId="{6CDE82A3-BD35-7D4C-8859-F2422EC949F5}" srcOrd="1" destOrd="0" presId="urn:microsoft.com/office/officeart/2005/8/layout/hierarchy2"/>
    <dgm:cxn modelId="{C3C52FA7-E316-4647-81B4-999D141E4FB3}" type="presParOf" srcId="{73E3B01F-4117-024D-8D7F-7F9F864AA8FE}" destId="{FE77D021-3839-4D4E-8E3C-81816ED67184}" srcOrd="2" destOrd="0" presId="urn:microsoft.com/office/officeart/2005/8/layout/hierarchy2"/>
    <dgm:cxn modelId="{6CD35CA0-CDA7-DE46-8F8B-8705B946FFFC}" type="presParOf" srcId="{FE77D021-3839-4D4E-8E3C-81816ED67184}" destId="{CF28D561-F6F1-4740-9FCE-308B80A6B0FC}" srcOrd="0" destOrd="0" presId="urn:microsoft.com/office/officeart/2005/8/layout/hierarchy2"/>
    <dgm:cxn modelId="{26BE7433-B63C-804B-9BE9-4F69B24AFE60}" type="presParOf" srcId="{73E3B01F-4117-024D-8D7F-7F9F864AA8FE}" destId="{7426EAC3-FC1D-4641-8646-5550E2282B68}" srcOrd="3" destOrd="0" presId="urn:microsoft.com/office/officeart/2005/8/layout/hierarchy2"/>
    <dgm:cxn modelId="{2BCC8CD0-8CCA-3041-B66A-58A755F3AEDA}" type="presParOf" srcId="{7426EAC3-FC1D-4641-8646-5550E2282B68}" destId="{5E8B6DBC-390C-6349-A7F0-1661C4A12ECC}" srcOrd="0" destOrd="0" presId="urn:microsoft.com/office/officeart/2005/8/layout/hierarchy2"/>
    <dgm:cxn modelId="{156DBE40-5654-B442-B09B-E02B9529CB21}" type="presParOf" srcId="{7426EAC3-FC1D-4641-8646-5550E2282B68}" destId="{396112B0-3F3F-DF42-8116-B7E515C87E23}" srcOrd="1" destOrd="0" presId="urn:microsoft.com/office/officeart/2005/8/layout/hierarchy2"/>
    <dgm:cxn modelId="{EF3A2024-E03F-D94E-870E-DA57EC12C78C}" type="presParOf" srcId="{396112B0-3F3F-DF42-8116-B7E515C87E23}" destId="{A87D66F1-FC46-1047-A40E-ADE83561B203}" srcOrd="0" destOrd="0" presId="urn:microsoft.com/office/officeart/2005/8/layout/hierarchy2"/>
    <dgm:cxn modelId="{B9492116-D976-A14D-B1D2-9439B4AC95CE}" type="presParOf" srcId="{A87D66F1-FC46-1047-A40E-ADE83561B203}" destId="{43A32C85-F626-C840-9B10-CAE666592D52}" srcOrd="0" destOrd="0" presId="urn:microsoft.com/office/officeart/2005/8/layout/hierarchy2"/>
    <dgm:cxn modelId="{D160BC6A-6F86-C24D-83F6-1D24586B4B11}" type="presParOf" srcId="{396112B0-3F3F-DF42-8116-B7E515C87E23}" destId="{AD3426AA-8263-8B46-919C-D3637E71513F}" srcOrd="1" destOrd="0" presId="urn:microsoft.com/office/officeart/2005/8/layout/hierarchy2"/>
    <dgm:cxn modelId="{E47D0923-3F0E-AD49-9377-F1503F0240DD}" type="presParOf" srcId="{AD3426AA-8263-8B46-919C-D3637E71513F}" destId="{EC9D1434-2C85-8F4C-9378-FC640E66BB4A}" srcOrd="0" destOrd="0" presId="urn:microsoft.com/office/officeart/2005/8/layout/hierarchy2"/>
    <dgm:cxn modelId="{F0E9D5CC-D191-4E4A-A184-37F4C14BD531}" type="presParOf" srcId="{AD3426AA-8263-8B46-919C-D3637E71513F}" destId="{03AA37D2-2D0E-9747-A934-62810E54EC5D}" srcOrd="1" destOrd="0" presId="urn:microsoft.com/office/officeart/2005/8/layout/hierarchy2"/>
    <dgm:cxn modelId="{B3527B60-2846-6044-AC75-07CAB217F547}" type="presParOf" srcId="{396112B0-3F3F-DF42-8116-B7E515C87E23}" destId="{739469DE-0BC8-0947-962D-F7E3D4BDE25E}" srcOrd="2" destOrd="0" presId="urn:microsoft.com/office/officeart/2005/8/layout/hierarchy2"/>
    <dgm:cxn modelId="{C0A7A066-D655-6B4A-A394-892E7FF1073D}" type="presParOf" srcId="{739469DE-0BC8-0947-962D-F7E3D4BDE25E}" destId="{61CC603E-DBF4-524E-B12C-899667580B18}" srcOrd="0" destOrd="0" presId="urn:microsoft.com/office/officeart/2005/8/layout/hierarchy2"/>
    <dgm:cxn modelId="{3431173B-3E99-F14A-B9C4-72717BF1D01C}" type="presParOf" srcId="{396112B0-3F3F-DF42-8116-B7E515C87E23}" destId="{FC7A6CFD-701F-BC40-B54C-BBEA8398B423}" srcOrd="3" destOrd="0" presId="urn:microsoft.com/office/officeart/2005/8/layout/hierarchy2"/>
    <dgm:cxn modelId="{D9B8DD25-BE73-4F45-AD1A-992FD1B943BB}" type="presParOf" srcId="{FC7A6CFD-701F-BC40-B54C-BBEA8398B423}" destId="{97C133AC-AAEA-904B-9ED7-0CCC705D4907}" srcOrd="0" destOrd="0" presId="urn:microsoft.com/office/officeart/2005/8/layout/hierarchy2"/>
    <dgm:cxn modelId="{46D4C9DD-093C-AC44-BE9A-82513EC77365}" type="presParOf" srcId="{FC7A6CFD-701F-BC40-B54C-BBEA8398B423}" destId="{11FDA6AF-7E97-EE42-910C-FD7ECBEA4A6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03C949-D540-5F48-B680-B0ED2E76B591}" type="doc">
      <dgm:prSet loTypeId="urn:microsoft.com/office/officeart/2005/8/layout/radial4" loCatId="" qsTypeId="urn:microsoft.com/office/officeart/2005/8/quickstyle/simple1" qsCatId="simple" csTypeId="urn:microsoft.com/office/officeart/2005/8/colors/colorful1" csCatId="colorful" phldr="1"/>
      <dgm:spPr/>
      <dgm:t>
        <a:bodyPr/>
        <a:lstStyle/>
        <a:p>
          <a:endParaRPr lang="it-IT"/>
        </a:p>
      </dgm:t>
    </dgm:pt>
    <dgm:pt modelId="{B8061BA6-6FCC-9849-83EC-B10693111CC6}">
      <dgm:prSet phldrT="[Testo]"/>
      <dgm:spPr/>
      <dgm:t>
        <a:bodyPr/>
        <a:lstStyle/>
        <a:p>
          <a:r>
            <a:rPr lang="it-IT" dirty="0" smtClean="0"/>
            <a:t>CIG</a:t>
          </a:r>
          <a:endParaRPr lang="it-IT" dirty="0"/>
        </a:p>
      </dgm:t>
    </dgm:pt>
    <dgm:pt modelId="{E7C9836B-9734-9B44-A8A2-27AB541BF673}" type="parTrans" cxnId="{ABA491AB-0207-B340-A17B-F441070C4557}">
      <dgm:prSet/>
      <dgm:spPr/>
      <dgm:t>
        <a:bodyPr/>
        <a:lstStyle/>
        <a:p>
          <a:endParaRPr lang="it-IT"/>
        </a:p>
      </dgm:t>
    </dgm:pt>
    <dgm:pt modelId="{FA1409F6-B101-DD4F-8B1C-F7AFD8EF655C}" type="sibTrans" cxnId="{ABA491AB-0207-B340-A17B-F441070C4557}">
      <dgm:prSet/>
      <dgm:spPr/>
      <dgm:t>
        <a:bodyPr/>
        <a:lstStyle/>
        <a:p>
          <a:endParaRPr lang="it-IT"/>
        </a:p>
      </dgm:t>
    </dgm:pt>
    <dgm:pt modelId="{A8A63CC0-41E1-9F41-A9F3-474A3E007AC2}">
      <dgm:prSet phldrT="[Testo]"/>
      <dgm:spPr/>
      <dgm:t>
        <a:bodyPr/>
        <a:lstStyle/>
        <a:p>
          <a:r>
            <a:rPr lang="it-IT" dirty="0" smtClean="0"/>
            <a:t>ASSEMBLEA GENERALE</a:t>
          </a:r>
          <a:endParaRPr lang="it-IT" dirty="0"/>
        </a:p>
      </dgm:t>
    </dgm:pt>
    <dgm:pt modelId="{F00B8EBD-766B-DA4F-97B1-A5EE67D3E15A}" type="parTrans" cxnId="{891E4A14-7D29-0749-A3F4-8647F3F64085}">
      <dgm:prSet/>
      <dgm:spPr/>
      <dgm:t>
        <a:bodyPr/>
        <a:lstStyle/>
        <a:p>
          <a:endParaRPr lang="it-IT"/>
        </a:p>
      </dgm:t>
    </dgm:pt>
    <dgm:pt modelId="{61C51D52-4EDB-F44D-B92B-D8B853F022C4}" type="sibTrans" cxnId="{891E4A14-7D29-0749-A3F4-8647F3F64085}">
      <dgm:prSet/>
      <dgm:spPr/>
      <dgm:t>
        <a:bodyPr/>
        <a:lstStyle/>
        <a:p>
          <a:endParaRPr lang="it-IT"/>
        </a:p>
      </dgm:t>
    </dgm:pt>
    <dgm:pt modelId="{3D8ABFA3-6CC7-E749-A293-45EF7B6795F3}">
      <dgm:prSet phldrT="[Testo]"/>
      <dgm:spPr/>
      <dgm:t>
        <a:bodyPr/>
        <a:lstStyle/>
        <a:p>
          <a:r>
            <a:rPr lang="it-IT" dirty="0" smtClean="0"/>
            <a:t>CONSIGLIO DI SICUREZZA</a:t>
          </a:r>
          <a:endParaRPr lang="it-IT" dirty="0"/>
        </a:p>
      </dgm:t>
    </dgm:pt>
    <dgm:pt modelId="{B73B6FB1-E7B9-3441-A5E4-0D96F6E90ECE}" type="parTrans" cxnId="{11171303-A5BD-1449-B2FB-F58789A16E73}">
      <dgm:prSet/>
      <dgm:spPr/>
      <dgm:t>
        <a:bodyPr/>
        <a:lstStyle/>
        <a:p>
          <a:endParaRPr lang="it-IT"/>
        </a:p>
      </dgm:t>
    </dgm:pt>
    <dgm:pt modelId="{7F050BBE-0096-BC43-819C-5E0828390E42}" type="sibTrans" cxnId="{11171303-A5BD-1449-B2FB-F58789A16E73}">
      <dgm:prSet/>
      <dgm:spPr/>
      <dgm:t>
        <a:bodyPr/>
        <a:lstStyle/>
        <a:p>
          <a:endParaRPr lang="it-IT"/>
        </a:p>
      </dgm:t>
    </dgm:pt>
    <dgm:pt modelId="{A13A5F50-E26B-3146-9CE3-FF517ACF25A6}">
      <dgm:prSet phldrT="[Testo]"/>
      <dgm:spPr/>
      <dgm:t>
        <a:bodyPr/>
        <a:lstStyle/>
        <a:p>
          <a:r>
            <a:rPr lang="it-IT" dirty="0" smtClean="0"/>
            <a:t>ALTRI ORGANI E ISTITUZIONI SPECIALIZZATE ONU</a:t>
          </a:r>
          <a:endParaRPr lang="it-IT" dirty="0"/>
        </a:p>
      </dgm:t>
    </dgm:pt>
    <dgm:pt modelId="{ADB2703B-8BC0-5B44-8793-C68BC4E505B9}" type="parTrans" cxnId="{53616F6A-158D-2D41-9BB1-CA9F1D1DA552}">
      <dgm:prSet/>
      <dgm:spPr/>
      <dgm:t>
        <a:bodyPr/>
        <a:lstStyle/>
        <a:p>
          <a:endParaRPr lang="it-IT"/>
        </a:p>
      </dgm:t>
    </dgm:pt>
    <dgm:pt modelId="{7D018688-30D8-3641-88BB-1003F9447689}" type="sibTrans" cxnId="{53616F6A-158D-2D41-9BB1-CA9F1D1DA552}">
      <dgm:prSet/>
      <dgm:spPr/>
      <dgm:t>
        <a:bodyPr/>
        <a:lstStyle/>
        <a:p>
          <a:endParaRPr lang="it-IT"/>
        </a:p>
      </dgm:t>
    </dgm:pt>
    <dgm:pt modelId="{992778EF-C763-9046-B057-695760803029}" type="pres">
      <dgm:prSet presAssocID="{3103C949-D540-5F48-B680-B0ED2E76B591}" presName="cycle" presStyleCnt="0">
        <dgm:presLayoutVars>
          <dgm:chMax val="1"/>
          <dgm:dir/>
          <dgm:animLvl val="ctr"/>
          <dgm:resizeHandles val="exact"/>
        </dgm:presLayoutVars>
      </dgm:prSet>
      <dgm:spPr/>
      <dgm:t>
        <a:bodyPr/>
        <a:lstStyle/>
        <a:p>
          <a:endParaRPr lang="it-IT"/>
        </a:p>
      </dgm:t>
    </dgm:pt>
    <dgm:pt modelId="{C815E42A-FDD4-7241-AD82-AED30C028D98}" type="pres">
      <dgm:prSet presAssocID="{B8061BA6-6FCC-9849-83EC-B10693111CC6}" presName="centerShape" presStyleLbl="node0" presStyleIdx="0" presStyleCnt="1"/>
      <dgm:spPr/>
      <dgm:t>
        <a:bodyPr/>
        <a:lstStyle/>
        <a:p>
          <a:endParaRPr lang="it-IT"/>
        </a:p>
      </dgm:t>
    </dgm:pt>
    <dgm:pt modelId="{301C2C91-458E-8044-AD8E-F37D9673656B}" type="pres">
      <dgm:prSet presAssocID="{F00B8EBD-766B-DA4F-97B1-A5EE67D3E15A}" presName="parTrans" presStyleLbl="bgSibTrans2D1" presStyleIdx="0" presStyleCnt="3"/>
      <dgm:spPr/>
      <dgm:t>
        <a:bodyPr/>
        <a:lstStyle/>
        <a:p>
          <a:endParaRPr lang="it-IT"/>
        </a:p>
      </dgm:t>
    </dgm:pt>
    <dgm:pt modelId="{73F6EA53-61B9-8543-B12F-312E56DCD8FB}" type="pres">
      <dgm:prSet presAssocID="{A8A63CC0-41E1-9F41-A9F3-474A3E007AC2}" presName="node" presStyleLbl="node1" presStyleIdx="0" presStyleCnt="3">
        <dgm:presLayoutVars>
          <dgm:bulletEnabled val="1"/>
        </dgm:presLayoutVars>
      </dgm:prSet>
      <dgm:spPr/>
      <dgm:t>
        <a:bodyPr/>
        <a:lstStyle/>
        <a:p>
          <a:endParaRPr lang="it-IT"/>
        </a:p>
      </dgm:t>
    </dgm:pt>
    <dgm:pt modelId="{AD4B258E-ADD7-824F-885B-AA66B7B45997}" type="pres">
      <dgm:prSet presAssocID="{B73B6FB1-E7B9-3441-A5E4-0D96F6E90ECE}" presName="parTrans" presStyleLbl="bgSibTrans2D1" presStyleIdx="1" presStyleCnt="3"/>
      <dgm:spPr/>
      <dgm:t>
        <a:bodyPr/>
        <a:lstStyle/>
        <a:p>
          <a:endParaRPr lang="it-IT"/>
        </a:p>
      </dgm:t>
    </dgm:pt>
    <dgm:pt modelId="{3FA6BD9F-C358-EF4A-9A82-2C245C29A3FF}" type="pres">
      <dgm:prSet presAssocID="{3D8ABFA3-6CC7-E749-A293-45EF7B6795F3}" presName="node" presStyleLbl="node1" presStyleIdx="1" presStyleCnt="3">
        <dgm:presLayoutVars>
          <dgm:bulletEnabled val="1"/>
        </dgm:presLayoutVars>
      </dgm:prSet>
      <dgm:spPr/>
      <dgm:t>
        <a:bodyPr/>
        <a:lstStyle/>
        <a:p>
          <a:endParaRPr lang="it-IT"/>
        </a:p>
      </dgm:t>
    </dgm:pt>
    <dgm:pt modelId="{2EB09D45-C6F7-9549-846E-8BBB75EB2077}" type="pres">
      <dgm:prSet presAssocID="{ADB2703B-8BC0-5B44-8793-C68BC4E505B9}" presName="parTrans" presStyleLbl="bgSibTrans2D1" presStyleIdx="2" presStyleCnt="3"/>
      <dgm:spPr/>
      <dgm:t>
        <a:bodyPr/>
        <a:lstStyle/>
        <a:p>
          <a:endParaRPr lang="it-IT"/>
        </a:p>
      </dgm:t>
    </dgm:pt>
    <dgm:pt modelId="{B4306A92-2F98-C746-A01F-23F61FFDFADF}" type="pres">
      <dgm:prSet presAssocID="{A13A5F50-E26B-3146-9CE3-FF517ACF25A6}" presName="node" presStyleLbl="node1" presStyleIdx="2" presStyleCnt="3">
        <dgm:presLayoutVars>
          <dgm:bulletEnabled val="1"/>
        </dgm:presLayoutVars>
      </dgm:prSet>
      <dgm:spPr/>
      <dgm:t>
        <a:bodyPr/>
        <a:lstStyle/>
        <a:p>
          <a:endParaRPr lang="it-IT"/>
        </a:p>
      </dgm:t>
    </dgm:pt>
  </dgm:ptLst>
  <dgm:cxnLst>
    <dgm:cxn modelId="{9394B852-0C92-9649-8483-35A0ABD1FB8E}" type="presOf" srcId="{B8061BA6-6FCC-9849-83EC-B10693111CC6}" destId="{C815E42A-FDD4-7241-AD82-AED30C028D98}" srcOrd="0" destOrd="0" presId="urn:microsoft.com/office/officeart/2005/8/layout/radial4"/>
    <dgm:cxn modelId="{0FB8DC93-BC8D-3E41-AAA3-7AE19387D01E}" type="presOf" srcId="{A8A63CC0-41E1-9F41-A9F3-474A3E007AC2}" destId="{73F6EA53-61B9-8543-B12F-312E56DCD8FB}" srcOrd="0" destOrd="0" presId="urn:microsoft.com/office/officeart/2005/8/layout/radial4"/>
    <dgm:cxn modelId="{D7273AB5-496D-614C-B0CC-4DC66C92C22A}" type="presOf" srcId="{3103C949-D540-5F48-B680-B0ED2E76B591}" destId="{992778EF-C763-9046-B057-695760803029}" srcOrd="0" destOrd="0" presId="urn:microsoft.com/office/officeart/2005/8/layout/radial4"/>
    <dgm:cxn modelId="{ABA491AB-0207-B340-A17B-F441070C4557}" srcId="{3103C949-D540-5F48-B680-B0ED2E76B591}" destId="{B8061BA6-6FCC-9849-83EC-B10693111CC6}" srcOrd="0" destOrd="0" parTransId="{E7C9836B-9734-9B44-A8A2-27AB541BF673}" sibTransId="{FA1409F6-B101-DD4F-8B1C-F7AFD8EF655C}"/>
    <dgm:cxn modelId="{891E4A14-7D29-0749-A3F4-8647F3F64085}" srcId="{B8061BA6-6FCC-9849-83EC-B10693111CC6}" destId="{A8A63CC0-41E1-9F41-A9F3-474A3E007AC2}" srcOrd="0" destOrd="0" parTransId="{F00B8EBD-766B-DA4F-97B1-A5EE67D3E15A}" sibTransId="{61C51D52-4EDB-F44D-B92B-D8B853F022C4}"/>
    <dgm:cxn modelId="{57E05EF3-2148-E846-BC0C-D82BD6AEA4A5}" type="presOf" srcId="{ADB2703B-8BC0-5B44-8793-C68BC4E505B9}" destId="{2EB09D45-C6F7-9549-846E-8BBB75EB2077}" srcOrd="0" destOrd="0" presId="urn:microsoft.com/office/officeart/2005/8/layout/radial4"/>
    <dgm:cxn modelId="{E5BF9732-4D6E-4D40-8C18-34778AADBA73}" type="presOf" srcId="{A13A5F50-E26B-3146-9CE3-FF517ACF25A6}" destId="{B4306A92-2F98-C746-A01F-23F61FFDFADF}" srcOrd="0" destOrd="0" presId="urn:microsoft.com/office/officeart/2005/8/layout/radial4"/>
    <dgm:cxn modelId="{53616F6A-158D-2D41-9BB1-CA9F1D1DA552}" srcId="{B8061BA6-6FCC-9849-83EC-B10693111CC6}" destId="{A13A5F50-E26B-3146-9CE3-FF517ACF25A6}" srcOrd="2" destOrd="0" parTransId="{ADB2703B-8BC0-5B44-8793-C68BC4E505B9}" sibTransId="{7D018688-30D8-3641-88BB-1003F9447689}"/>
    <dgm:cxn modelId="{11171303-A5BD-1449-B2FB-F58789A16E73}" srcId="{B8061BA6-6FCC-9849-83EC-B10693111CC6}" destId="{3D8ABFA3-6CC7-E749-A293-45EF7B6795F3}" srcOrd="1" destOrd="0" parTransId="{B73B6FB1-E7B9-3441-A5E4-0D96F6E90ECE}" sibTransId="{7F050BBE-0096-BC43-819C-5E0828390E42}"/>
    <dgm:cxn modelId="{0FF25213-32D9-9242-8AD3-ADF8DB14DCF6}" type="presOf" srcId="{3D8ABFA3-6CC7-E749-A293-45EF7B6795F3}" destId="{3FA6BD9F-C358-EF4A-9A82-2C245C29A3FF}" srcOrd="0" destOrd="0" presId="urn:microsoft.com/office/officeart/2005/8/layout/radial4"/>
    <dgm:cxn modelId="{2EB5A3E5-D486-764C-B61C-B536E7E64A5A}" type="presOf" srcId="{F00B8EBD-766B-DA4F-97B1-A5EE67D3E15A}" destId="{301C2C91-458E-8044-AD8E-F37D9673656B}" srcOrd="0" destOrd="0" presId="urn:microsoft.com/office/officeart/2005/8/layout/radial4"/>
    <dgm:cxn modelId="{36966302-AE63-904C-9AC1-57F0D16CDEF5}" type="presOf" srcId="{B73B6FB1-E7B9-3441-A5E4-0D96F6E90ECE}" destId="{AD4B258E-ADD7-824F-885B-AA66B7B45997}" srcOrd="0" destOrd="0" presId="urn:microsoft.com/office/officeart/2005/8/layout/radial4"/>
    <dgm:cxn modelId="{E5A40389-4D96-FF48-9666-B7D7E7D97796}" type="presParOf" srcId="{992778EF-C763-9046-B057-695760803029}" destId="{C815E42A-FDD4-7241-AD82-AED30C028D98}" srcOrd="0" destOrd="0" presId="urn:microsoft.com/office/officeart/2005/8/layout/radial4"/>
    <dgm:cxn modelId="{497FD260-DB9A-164A-82BA-F875589B6B91}" type="presParOf" srcId="{992778EF-C763-9046-B057-695760803029}" destId="{301C2C91-458E-8044-AD8E-F37D9673656B}" srcOrd="1" destOrd="0" presId="urn:microsoft.com/office/officeart/2005/8/layout/radial4"/>
    <dgm:cxn modelId="{44DBF3BC-469D-0E45-97AF-549FF0D11A0A}" type="presParOf" srcId="{992778EF-C763-9046-B057-695760803029}" destId="{73F6EA53-61B9-8543-B12F-312E56DCD8FB}" srcOrd="2" destOrd="0" presId="urn:microsoft.com/office/officeart/2005/8/layout/radial4"/>
    <dgm:cxn modelId="{F43B4C69-1116-DD46-85A2-637E073F125B}" type="presParOf" srcId="{992778EF-C763-9046-B057-695760803029}" destId="{AD4B258E-ADD7-824F-885B-AA66B7B45997}" srcOrd="3" destOrd="0" presId="urn:microsoft.com/office/officeart/2005/8/layout/radial4"/>
    <dgm:cxn modelId="{93FFA83D-382F-D044-97CC-A3937B8B2E0B}" type="presParOf" srcId="{992778EF-C763-9046-B057-695760803029}" destId="{3FA6BD9F-C358-EF4A-9A82-2C245C29A3FF}" srcOrd="4" destOrd="0" presId="urn:microsoft.com/office/officeart/2005/8/layout/radial4"/>
    <dgm:cxn modelId="{F42EFE1F-BCA7-0B4A-9628-F8AED0BC8AF6}" type="presParOf" srcId="{992778EF-C763-9046-B057-695760803029}" destId="{2EB09D45-C6F7-9549-846E-8BBB75EB2077}" srcOrd="5" destOrd="0" presId="urn:microsoft.com/office/officeart/2005/8/layout/radial4"/>
    <dgm:cxn modelId="{9466BF3B-824C-E148-92AB-92FD3489335F}" type="presParOf" srcId="{992778EF-C763-9046-B057-695760803029}" destId="{B4306A92-2F98-C746-A01F-23F61FFDFADF}"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0D6130-CC5E-094B-BBAB-DB24E63D0E4F}" type="doc">
      <dgm:prSet loTypeId="urn:microsoft.com/office/officeart/2005/8/layout/hierarchy3" loCatId="" qsTypeId="urn:microsoft.com/office/officeart/2005/8/quickstyle/3D3" qsCatId="3D" csTypeId="urn:microsoft.com/office/officeart/2005/8/colors/colorful2" csCatId="colorful" phldr="1"/>
      <dgm:spPr/>
      <dgm:t>
        <a:bodyPr/>
        <a:lstStyle/>
        <a:p>
          <a:endParaRPr lang="it-IT"/>
        </a:p>
      </dgm:t>
    </dgm:pt>
    <dgm:pt modelId="{B0C610C1-3358-664B-BD81-AA9DC96FF76C}">
      <dgm:prSet phldrT="[Testo]"/>
      <dgm:spPr/>
      <dgm:t>
        <a:bodyPr/>
        <a:lstStyle/>
        <a:p>
          <a:r>
            <a:rPr lang="it-IT" dirty="0" smtClean="0"/>
            <a:t>INCHIESTA</a:t>
          </a:r>
          <a:endParaRPr lang="it-IT" dirty="0"/>
        </a:p>
      </dgm:t>
    </dgm:pt>
    <dgm:pt modelId="{C26A416D-D92A-724A-AD00-442133CDAE72}" type="parTrans" cxnId="{6E79F32B-2037-3742-91A4-B5A939F8BE21}">
      <dgm:prSet/>
      <dgm:spPr/>
      <dgm:t>
        <a:bodyPr/>
        <a:lstStyle/>
        <a:p>
          <a:endParaRPr lang="it-IT"/>
        </a:p>
      </dgm:t>
    </dgm:pt>
    <dgm:pt modelId="{D8E1A518-0E7D-1F40-B743-50BE55B37351}" type="sibTrans" cxnId="{6E79F32B-2037-3742-91A4-B5A939F8BE21}">
      <dgm:prSet/>
      <dgm:spPr/>
      <dgm:t>
        <a:bodyPr/>
        <a:lstStyle/>
        <a:p>
          <a:endParaRPr lang="it-IT"/>
        </a:p>
      </dgm:t>
    </dgm:pt>
    <dgm:pt modelId="{6B885DA2-0D86-7049-ACBC-3265DF6B253F}">
      <dgm:prSet phldrT="[Testo]"/>
      <dgm:spPr/>
      <dgm:t>
        <a:bodyPr/>
        <a:lstStyle/>
        <a:p>
          <a:r>
            <a:rPr lang="it-IT" dirty="0" smtClean="0"/>
            <a:t>MERO ACCERTAMENTO DEI FATTI: es. inchiesta nel 1946 accertamento fatti in Spagna di Franco; 1975 delega al Segretario </a:t>
          </a:r>
          <a:r>
            <a:rPr lang="it-IT" dirty="0" err="1" smtClean="0"/>
            <a:t>gen</a:t>
          </a:r>
          <a:r>
            <a:rPr lang="it-IT" dirty="0" smtClean="0"/>
            <a:t> su Sahara occ.</a:t>
          </a:r>
          <a:endParaRPr lang="it-IT" dirty="0"/>
        </a:p>
      </dgm:t>
    </dgm:pt>
    <dgm:pt modelId="{6D43F383-BEDD-7044-BC7D-B0E200A58146}" type="parTrans" cxnId="{68C49FCC-3C61-E348-BCBA-CDF03CAFB3EF}">
      <dgm:prSet/>
      <dgm:spPr/>
      <dgm:t>
        <a:bodyPr/>
        <a:lstStyle/>
        <a:p>
          <a:endParaRPr lang="it-IT"/>
        </a:p>
      </dgm:t>
    </dgm:pt>
    <dgm:pt modelId="{07DB9427-B402-684C-A7A5-1D29565C1C6E}" type="sibTrans" cxnId="{68C49FCC-3C61-E348-BCBA-CDF03CAFB3EF}">
      <dgm:prSet/>
      <dgm:spPr/>
      <dgm:t>
        <a:bodyPr/>
        <a:lstStyle/>
        <a:p>
          <a:endParaRPr lang="it-IT"/>
        </a:p>
      </dgm:t>
    </dgm:pt>
    <dgm:pt modelId="{A6E4B5FD-BE96-9E4A-AE90-0BDCA4CDB59F}">
      <dgm:prSet phldrT="[Testo]"/>
      <dgm:spPr/>
      <dgm:t>
        <a:bodyPr/>
        <a:lstStyle/>
        <a:p>
          <a:r>
            <a:rPr lang="it-IT" dirty="0" smtClean="0"/>
            <a:t>INCHIESTA</a:t>
          </a:r>
          <a:endParaRPr lang="it-IT" dirty="0"/>
        </a:p>
      </dgm:t>
    </dgm:pt>
    <dgm:pt modelId="{532ECA82-E620-3741-AFC6-F3BA607D8BE9}" type="parTrans" cxnId="{B123A0C0-63AB-9A44-8C94-89BE51B5957A}">
      <dgm:prSet/>
      <dgm:spPr/>
      <dgm:t>
        <a:bodyPr/>
        <a:lstStyle/>
        <a:p>
          <a:endParaRPr lang="it-IT"/>
        </a:p>
      </dgm:t>
    </dgm:pt>
    <dgm:pt modelId="{D7D90CC1-2ED1-9042-8566-D6FEE05EE136}" type="sibTrans" cxnId="{B123A0C0-63AB-9A44-8C94-89BE51B5957A}">
      <dgm:prSet/>
      <dgm:spPr/>
      <dgm:t>
        <a:bodyPr/>
        <a:lstStyle/>
        <a:p>
          <a:endParaRPr lang="it-IT"/>
        </a:p>
      </dgm:t>
    </dgm:pt>
    <dgm:pt modelId="{9889418E-6D82-0846-94FC-2489EC29DFB8}">
      <dgm:prSet phldrT="[Testo]"/>
      <dgm:spPr/>
      <dgm:t>
        <a:bodyPr/>
        <a:lstStyle/>
        <a:p>
          <a:r>
            <a:rPr lang="it-IT" dirty="0" smtClean="0"/>
            <a:t>ACCERTAMENTO DEI FATTI FINALIZZATO A UNA DETERMINATA FUNZIONE: es. </a:t>
          </a:r>
          <a:r>
            <a:rPr lang="it-IT" dirty="0" err="1" smtClean="0"/>
            <a:t>ris</a:t>
          </a:r>
          <a:r>
            <a:rPr lang="it-IT" dirty="0" smtClean="0"/>
            <a:t>. 2004/1564 Commissione di inchiesta in </a:t>
          </a:r>
          <a:r>
            <a:rPr lang="it-IT" dirty="0" err="1" smtClean="0"/>
            <a:t>Darfur</a:t>
          </a:r>
          <a:r>
            <a:rPr lang="it-IT" dirty="0" smtClean="0"/>
            <a:t> se Sudan non rispetta altra </a:t>
          </a:r>
          <a:r>
            <a:rPr lang="it-IT" dirty="0" err="1" smtClean="0"/>
            <a:t>ris</a:t>
          </a:r>
          <a:r>
            <a:rPr lang="it-IT" dirty="0" smtClean="0"/>
            <a:t>.</a:t>
          </a:r>
          <a:endParaRPr lang="it-IT" dirty="0"/>
        </a:p>
      </dgm:t>
    </dgm:pt>
    <dgm:pt modelId="{D59F153C-81D0-7942-884D-EF3F02303065}" type="parTrans" cxnId="{B178BA6F-D882-1C4B-BD2E-3523C17E1987}">
      <dgm:prSet/>
      <dgm:spPr/>
      <dgm:t>
        <a:bodyPr/>
        <a:lstStyle/>
        <a:p>
          <a:endParaRPr lang="it-IT"/>
        </a:p>
      </dgm:t>
    </dgm:pt>
    <dgm:pt modelId="{F1DC95D5-D5F7-744F-8190-CD6FBE88F4CA}" type="sibTrans" cxnId="{B178BA6F-D882-1C4B-BD2E-3523C17E1987}">
      <dgm:prSet/>
      <dgm:spPr/>
      <dgm:t>
        <a:bodyPr/>
        <a:lstStyle/>
        <a:p>
          <a:endParaRPr lang="it-IT"/>
        </a:p>
      </dgm:t>
    </dgm:pt>
    <dgm:pt modelId="{D10B9456-0894-124D-A528-977FB65A099C}" type="pres">
      <dgm:prSet presAssocID="{810D6130-CC5E-094B-BBAB-DB24E63D0E4F}" presName="diagram" presStyleCnt="0">
        <dgm:presLayoutVars>
          <dgm:chPref val="1"/>
          <dgm:dir/>
          <dgm:animOne val="branch"/>
          <dgm:animLvl val="lvl"/>
          <dgm:resizeHandles/>
        </dgm:presLayoutVars>
      </dgm:prSet>
      <dgm:spPr/>
      <dgm:t>
        <a:bodyPr/>
        <a:lstStyle/>
        <a:p>
          <a:endParaRPr lang="it-IT"/>
        </a:p>
      </dgm:t>
    </dgm:pt>
    <dgm:pt modelId="{64B38979-4827-FF43-AB01-7F2089CEF146}" type="pres">
      <dgm:prSet presAssocID="{B0C610C1-3358-664B-BD81-AA9DC96FF76C}" presName="root" presStyleCnt="0"/>
      <dgm:spPr/>
    </dgm:pt>
    <dgm:pt modelId="{03A622C9-FF70-3945-93E2-D3128CEBCC29}" type="pres">
      <dgm:prSet presAssocID="{B0C610C1-3358-664B-BD81-AA9DC96FF76C}" presName="rootComposite" presStyleCnt="0"/>
      <dgm:spPr/>
    </dgm:pt>
    <dgm:pt modelId="{B604D144-5C05-E943-89A9-645E415BC40E}" type="pres">
      <dgm:prSet presAssocID="{B0C610C1-3358-664B-BD81-AA9DC96FF76C}" presName="rootText" presStyleLbl="node1" presStyleIdx="0" presStyleCnt="2"/>
      <dgm:spPr/>
      <dgm:t>
        <a:bodyPr/>
        <a:lstStyle/>
        <a:p>
          <a:endParaRPr lang="it-IT"/>
        </a:p>
      </dgm:t>
    </dgm:pt>
    <dgm:pt modelId="{0B37DDE2-BFEE-124C-BFAF-11030F083440}" type="pres">
      <dgm:prSet presAssocID="{B0C610C1-3358-664B-BD81-AA9DC96FF76C}" presName="rootConnector" presStyleLbl="node1" presStyleIdx="0" presStyleCnt="2"/>
      <dgm:spPr/>
      <dgm:t>
        <a:bodyPr/>
        <a:lstStyle/>
        <a:p>
          <a:endParaRPr lang="it-IT"/>
        </a:p>
      </dgm:t>
    </dgm:pt>
    <dgm:pt modelId="{287F8C5C-E076-2D4A-AD3B-4C2D6D0FB4A1}" type="pres">
      <dgm:prSet presAssocID="{B0C610C1-3358-664B-BD81-AA9DC96FF76C}" presName="childShape" presStyleCnt="0"/>
      <dgm:spPr/>
    </dgm:pt>
    <dgm:pt modelId="{83286300-F226-C44A-BA8B-07AED84D89E2}" type="pres">
      <dgm:prSet presAssocID="{6D43F383-BEDD-7044-BC7D-B0E200A58146}" presName="Name13" presStyleLbl="parChTrans1D2" presStyleIdx="0" presStyleCnt="2"/>
      <dgm:spPr/>
      <dgm:t>
        <a:bodyPr/>
        <a:lstStyle/>
        <a:p>
          <a:endParaRPr lang="it-IT"/>
        </a:p>
      </dgm:t>
    </dgm:pt>
    <dgm:pt modelId="{87C49B4B-F591-154C-8954-8665986B535B}" type="pres">
      <dgm:prSet presAssocID="{6B885DA2-0D86-7049-ACBC-3265DF6B253F}" presName="childText" presStyleLbl="bgAcc1" presStyleIdx="0" presStyleCnt="2">
        <dgm:presLayoutVars>
          <dgm:bulletEnabled val="1"/>
        </dgm:presLayoutVars>
      </dgm:prSet>
      <dgm:spPr/>
      <dgm:t>
        <a:bodyPr/>
        <a:lstStyle/>
        <a:p>
          <a:endParaRPr lang="it-IT"/>
        </a:p>
      </dgm:t>
    </dgm:pt>
    <dgm:pt modelId="{2CB0F1D6-3E5E-B448-A113-969820043536}" type="pres">
      <dgm:prSet presAssocID="{A6E4B5FD-BE96-9E4A-AE90-0BDCA4CDB59F}" presName="root" presStyleCnt="0"/>
      <dgm:spPr/>
    </dgm:pt>
    <dgm:pt modelId="{35AE242B-FAFC-9F49-BDAE-AFABFFDD18D4}" type="pres">
      <dgm:prSet presAssocID="{A6E4B5FD-BE96-9E4A-AE90-0BDCA4CDB59F}" presName="rootComposite" presStyleCnt="0"/>
      <dgm:spPr/>
    </dgm:pt>
    <dgm:pt modelId="{619AD6D5-E4F6-FA4C-BBBB-5E9474116B13}" type="pres">
      <dgm:prSet presAssocID="{A6E4B5FD-BE96-9E4A-AE90-0BDCA4CDB59F}" presName="rootText" presStyleLbl="node1" presStyleIdx="1" presStyleCnt="2"/>
      <dgm:spPr/>
      <dgm:t>
        <a:bodyPr/>
        <a:lstStyle/>
        <a:p>
          <a:endParaRPr lang="it-IT"/>
        </a:p>
      </dgm:t>
    </dgm:pt>
    <dgm:pt modelId="{EF12B120-1FA2-7347-871F-F6E3656BE71D}" type="pres">
      <dgm:prSet presAssocID="{A6E4B5FD-BE96-9E4A-AE90-0BDCA4CDB59F}" presName="rootConnector" presStyleLbl="node1" presStyleIdx="1" presStyleCnt="2"/>
      <dgm:spPr/>
      <dgm:t>
        <a:bodyPr/>
        <a:lstStyle/>
        <a:p>
          <a:endParaRPr lang="it-IT"/>
        </a:p>
      </dgm:t>
    </dgm:pt>
    <dgm:pt modelId="{D92F23C0-58D8-4E41-9368-9C66680CECB6}" type="pres">
      <dgm:prSet presAssocID="{A6E4B5FD-BE96-9E4A-AE90-0BDCA4CDB59F}" presName="childShape" presStyleCnt="0"/>
      <dgm:spPr/>
    </dgm:pt>
    <dgm:pt modelId="{6AFF6105-7AE2-3343-9775-229B54CB2B9C}" type="pres">
      <dgm:prSet presAssocID="{D59F153C-81D0-7942-884D-EF3F02303065}" presName="Name13" presStyleLbl="parChTrans1D2" presStyleIdx="1" presStyleCnt="2"/>
      <dgm:spPr/>
      <dgm:t>
        <a:bodyPr/>
        <a:lstStyle/>
        <a:p>
          <a:endParaRPr lang="it-IT"/>
        </a:p>
      </dgm:t>
    </dgm:pt>
    <dgm:pt modelId="{49903596-A7F3-A544-B737-11E7F2AF0238}" type="pres">
      <dgm:prSet presAssocID="{9889418E-6D82-0846-94FC-2489EC29DFB8}" presName="childText" presStyleLbl="bgAcc1" presStyleIdx="1" presStyleCnt="2">
        <dgm:presLayoutVars>
          <dgm:bulletEnabled val="1"/>
        </dgm:presLayoutVars>
      </dgm:prSet>
      <dgm:spPr/>
      <dgm:t>
        <a:bodyPr/>
        <a:lstStyle/>
        <a:p>
          <a:endParaRPr lang="it-IT"/>
        </a:p>
      </dgm:t>
    </dgm:pt>
  </dgm:ptLst>
  <dgm:cxnLst>
    <dgm:cxn modelId="{3FD335EF-6C5F-DC4F-8358-2C4625C4C3B7}" type="presOf" srcId="{B0C610C1-3358-664B-BD81-AA9DC96FF76C}" destId="{B604D144-5C05-E943-89A9-645E415BC40E}" srcOrd="0" destOrd="0" presId="urn:microsoft.com/office/officeart/2005/8/layout/hierarchy3"/>
    <dgm:cxn modelId="{B178BA6F-D882-1C4B-BD2E-3523C17E1987}" srcId="{A6E4B5FD-BE96-9E4A-AE90-0BDCA4CDB59F}" destId="{9889418E-6D82-0846-94FC-2489EC29DFB8}" srcOrd="0" destOrd="0" parTransId="{D59F153C-81D0-7942-884D-EF3F02303065}" sibTransId="{F1DC95D5-D5F7-744F-8190-CD6FBE88F4CA}"/>
    <dgm:cxn modelId="{2D798515-A796-8343-ABEE-C0A573270100}" type="presOf" srcId="{6B885DA2-0D86-7049-ACBC-3265DF6B253F}" destId="{87C49B4B-F591-154C-8954-8665986B535B}" srcOrd="0" destOrd="0" presId="urn:microsoft.com/office/officeart/2005/8/layout/hierarchy3"/>
    <dgm:cxn modelId="{68C49FCC-3C61-E348-BCBA-CDF03CAFB3EF}" srcId="{B0C610C1-3358-664B-BD81-AA9DC96FF76C}" destId="{6B885DA2-0D86-7049-ACBC-3265DF6B253F}" srcOrd="0" destOrd="0" parTransId="{6D43F383-BEDD-7044-BC7D-B0E200A58146}" sibTransId="{07DB9427-B402-684C-A7A5-1D29565C1C6E}"/>
    <dgm:cxn modelId="{13A39B27-47EB-454B-A546-1264CAD34128}" type="presOf" srcId="{B0C610C1-3358-664B-BD81-AA9DC96FF76C}" destId="{0B37DDE2-BFEE-124C-BFAF-11030F083440}" srcOrd="1" destOrd="0" presId="urn:microsoft.com/office/officeart/2005/8/layout/hierarchy3"/>
    <dgm:cxn modelId="{B123A0C0-63AB-9A44-8C94-89BE51B5957A}" srcId="{810D6130-CC5E-094B-BBAB-DB24E63D0E4F}" destId="{A6E4B5FD-BE96-9E4A-AE90-0BDCA4CDB59F}" srcOrd="1" destOrd="0" parTransId="{532ECA82-E620-3741-AFC6-F3BA607D8BE9}" sibTransId="{D7D90CC1-2ED1-9042-8566-D6FEE05EE136}"/>
    <dgm:cxn modelId="{C836CE5D-FD18-8649-866A-D6EB38FADA15}" type="presOf" srcId="{6D43F383-BEDD-7044-BC7D-B0E200A58146}" destId="{83286300-F226-C44A-BA8B-07AED84D89E2}" srcOrd="0" destOrd="0" presId="urn:microsoft.com/office/officeart/2005/8/layout/hierarchy3"/>
    <dgm:cxn modelId="{52FC8C21-9478-1042-9A8C-8174CE71F3D9}" type="presOf" srcId="{A6E4B5FD-BE96-9E4A-AE90-0BDCA4CDB59F}" destId="{619AD6D5-E4F6-FA4C-BBBB-5E9474116B13}" srcOrd="0" destOrd="0" presId="urn:microsoft.com/office/officeart/2005/8/layout/hierarchy3"/>
    <dgm:cxn modelId="{3849517A-8D02-D048-A8DE-7BED40D59A92}" type="presOf" srcId="{810D6130-CC5E-094B-BBAB-DB24E63D0E4F}" destId="{D10B9456-0894-124D-A528-977FB65A099C}" srcOrd="0" destOrd="0" presId="urn:microsoft.com/office/officeart/2005/8/layout/hierarchy3"/>
    <dgm:cxn modelId="{6E79F32B-2037-3742-91A4-B5A939F8BE21}" srcId="{810D6130-CC5E-094B-BBAB-DB24E63D0E4F}" destId="{B0C610C1-3358-664B-BD81-AA9DC96FF76C}" srcOrd="0" destOrd="0" parTransId="{C26A416D-D92A-724A-AD00-442133CDAE72}" sibTransId="{D8E1A518-0E7D-1F40-B743-50BE55B37351}"/>
    <dgm:cxn modelId="{0E5CC47A-D36B-0447-BDA7-7D9B60F15EB7}" type="presOf" srcId="{A6E4B5FD-BE96-9E4A-AE90-0BDCA4CDB59F}" destId="{EF12B120-1FA2-7347-871F-F6E3656BE71D}" srcOrd="1" destOrd="0" presId="urn:microsoft.com/office/officeart/2005/8/layout/hierarchy3"/>
    <dgm:cxn modelId="{EEB70536-08A8-974C-99E5-653F356078B1}" type="presOf" srcId="{D59F153C-81D0-7942-884D-EF3F02303065}" destId="{6AFF6105-7AE2-3343-9775-229B54CB2B9C}" srcOrd="0" destOrd="0" presId="urn:microsoft.com/office/officeart/2005/8/layout/hierarchy3"/>
    <dgm:cxn modelId="{E51EBC15-75B6-D247-BE76-612CCEEC817A}" type="presOf" srcId="{9889418E-6D82-0846-94FC-2489EC29DFB8}" destId="{49903596-A7F3-A544-B737-11E7F2AF0238}" srcOrd="0" destOrd="0" presId="urn:microsoft.com/office/officeart/2005/8/layout/hierarchy3"/>
    <dgm:cxn modelId="{41CCA1AA-EEA4-9C4D-8C77-D4B684CC9DB0}" type="presParOf" srcId="{D10B9456-0894-124D-A528-977FB65A099C}" destId="{64B38979-4827-FF43-AB01-7F2089CEF146}" srcOrd="0" destOrd="0" presId="urn:microsoft.com/office/officeart/2005/8/layout/hierarchy3"/>
    <dgm:cxn modelId="{5E3BB28F-B30C-D24C-8DC5-E3A0D64E0E67}" type="presParOf" srcId="{64B38979-4827-FF43-AB01-7F2089CEF146}" destId="{03A622C9-FF70-3945-93E2-D3128CEBCC29}" srcOrd="0" destOrd="0" presId="urn:microsoft.com/office/officeart/2005/8/layout/hierarchy3"/>
    <dgm:cxn modelId="{E628F4A8-21A4-D34A-A883-663A612B615D}" type="presParOf" srcId="{03A622C9-FF70-3945-93E2-D3128CEBCC29}" destId="{B604D144-5C05-E943-89A9-645E415BC40E}" srcOrd="0" destOrd="0" presId="urn:microsoft.com/office/officeart/2005/8/layout/hierarchy3"/>
    <dgm:cxn modelId="{264D18B1-77F1-1046-9D65-5D4C7727CBEE}" type="presParOf" srcId="{03A622C9-FF70-3945-93E2-D3128CEBCC29}" destId="{0B37DDE2-BFEE-124C-BFAF-11030F083440}" srcOrd="1" destOrd="0" presId="urn:microsoft.com/office/officeart/2005/8/layout/hierarchy3"/>
    <dgm:cxn modelId="{4C55AAD7-B1FF-314E-AF44-D0631FFFF0FD}" type="presParOf" srcId="{64B38979-4827-FF43-AB01-7F2089CEF146}" destId="{287F8C5C-E076-2D4A-AD3B-4C2D6D0FB4A1}" srcOrd="1" destOrd="0" presId="urn:microsoft.com/office/officeart/2005/8/layout/hierarchy3"/>
    <dgm:cxn modelId="{628C22A4-1A98-7B49-9E6D-3A557E7FDA03}" type="presParOf" srcId="{287F8C5C-E076-2D4A-AD3B-4C2D6D0FB4A1}" destId="{83286300-F226-C44A-BA8B-07AED84D89E2}" srcOrd="0" destOrd="0" presId="urn:microsoft.com/office/officeart/2005/8/layout/hierarchy3"/>
    <dgm:cxn modelId="{6FD9BC43-5EB2-A149-9B88-12D58D89C8B1}" type="presParOf" srcId="{287F8C5C-E076-2D4A-AD3B-4C2D6D0FB4A1}" destId="{87C49B4B-F591-154C-8954-8665986B535B}" srcOrd="1" destOrd="0" presId="urn:microsoft.com/office/officeart/2005/8/layout/hierarchy3"/>
    <dgm:cxn modelId="{FB417D82-815D-DF49-AF4F-B3B73DB92D5A}" type="presParOf" srcId="{D10B9456-0894-124D-A528-977FB65A099C}" destId="{2CB0F1D6-3E5E-B448-A113-969820043536}" srcOrd="1" destOrd="0" presId="urn:microsoft.com/office/officeart/2005/8/layout/hierarchy3"/>
    <dgm:cxn modelId="{377C6B7B-2F14-EF40-A50C-F51770CD5D86}" type="presParOf" srcId="{2CB0F1D6-3E5E-B448-A113-969820043536}" destId="{35AE242B-FAFC-9F49-BDAE-AFABFFDD18D4}" srcOrd="0" destOrd="0" presId="urn:microsoft.com/office/officeart/2005/8/layout/hierarchy3"/>
    <dgm:cxn modelId="{94626A53-B0EE-D04E-9350-F6C2F291A3E2}" type="presParOf" srcId="{35AE242B-FAFC-9F49-BDAE-AFABFFDD18D4}" destId="{619AD6D5-E4F6-FA4C-BBBB-5E9474116B13}" srcOrd="0" destOrd="0" presId="urn:microsoft.com/office/officeart/2005/8/layout/hierarchy3"/>
    <dgm:cxn modelId="{2A967FB7-140A-624D-B33B-DD4220715AA1}" type="presParOf" srcId="{35AE242B-FAFC-9F49-BDAE-AFABFFDD18D4}" destId="{EF12B120-1FA2-7347-871F-F6E3656BE71D}" srcOrd="1" destOrd="0" presId="urn:microsoft.com/office/officeart/2005/8/layout/hierarchy3"/>
    <dgm:cxn modelId="{6ED5BFE0-1A07-4F48-A77C-D56446F04657}" type="presParOf" srcId="{2CB0F1D6-3E5E-B448-A113-969820043536}" destId="{D92F23C0-58D8-4E41-9368-9C66680CECB6}" srcOrd="1" destOrd="0" presId="urn:microsoft.com/office/officeart/2005/8/layout/hierarchy3"/>
    <dgm:cxn modelId="{C84B68FE-8BCC-7C45-A874-BC33B83705C2}" type="presParOf" srcId="{D92F23C0-58D8-4E41-9368-9C66680CECB6}" destId="{6AFF6105-7AE2-3343-9775-229B54CB2B9C}" srcOrd="0" destOrd="0" presId="urn:microsoft.com/office/officeart/2005/8/layout/hierarchy3"/>
    <dgm:cxn modelId="{80C31DAD-2476-574F-B933-92EC2793524E}" type="presParOf" srcId="{D92F23C0-58D8-4E41-9368-9C66680CECB6}" destId="{49903596-A7F3-A544-B737-11E7F2AF0238}"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0D6130-CC5E-094B-BBAB-DB24E63D0E4F}" type="doc">
      <dgm:prSet loTypeId="urn:microsoft.com/office/officeart/2005/8/layout/hierarchy3" loCatId="" qsTypeId="urn:microsoft.com/office/officeart/2005/8/quickstyle/3D3" qsCatId="3D" csTypeId="urn:microsoft.com/office/officeart/2005/8/colors/colorful2" csCatId="colorful" phldr="1"/>
      <dgm:spPr/>
      <dgm:t>
        <a:bodyPr/>
        <a:lstStyle/>
        <a:p>
          <a:endParaRPr lang="it-IT"/>
        </a:p>
      </dgm:t>
    </dgm:pt>
    <dgm:pt modelId="{B0C610C1-3358-664B-BD81-AA9DC96FF76C}">
      <dgm:prSet phldrT="[Testo]"/>
      <dgm:spPr/>
      <dgm:t>
        <a:bodyPr/>
        <a:lstStyle/>
        <a:p>
          <a:r>
            <a:rPr lang="it-IT" dirty="0" smtClean="0"/>
            <a:t>ART. 33 par. 2</a:t>
          </a:r>
          <a:endParaRPr lang="it-IT" dirty="0"/>
        </a:p>
      </dgm:t>
    </dgm:pt>
    <dgm:pt modelId="{C26A416D-D92A-724A-AD00-442133CDAE72}" type="parTrans" cxnId="{6E79F32B-2037-3742-91A4-B5A939F8BE21}">
      <dgm:prSet/>
      <dgm:spPr/>
      <dgm:t>
        <a:bodyPr/>
        <a:lstStyle/>
        <a:p>
          <a:endParaRPr lang="it-IT"/>
        </a:p>
      </dgm:t>
    </dgm:pt>
    <dgm:pt modelId="{D8E1A518-0E7D-1F40-B743-50BE55B37351}" type="sibTrans" cxnId="{6E79F32B-2037-3742-91A4-B5A939F8BE21}">
      <dgm:prSet/>
      <dgm:spPr/>
      <dgm:t>
        <a:bodyPr/>
        <a:lstStyle/>
        <a:p>
          <a:endParaRPr lang="it-IT"/>
        </a:p>
      </dgm:t>
    </dgm:pt>
    <dgm:pt modelId="{6B885DA2-0D86-7049-ACBC-3265DF6B253F}">
      <dgm:prSet phldrT="[Testo]"/>
      <dgm:spPr/>
      <dgm:t>
        <a:bodyPr/>
        <a:lstStyle/>
        <a:p>
          <a:r>
            <a:rPr lang="it-IT" dirty="0" smtClean="0"/>
            <a:t>INVITO GENERICO DI SOLUZIONE</a:t>
          </a:r>
          <a:endParaRPr lang="it-IT" dirty="0"/>
        </a:p>
      </dgm:t>
    </dgm:pt>
    <dgm:pt modelId="{6D43F383-BEDD-7044-BC7D-B0E200A58146}" type="parTrans" cxnId="{68C49FCC-3C61-E348-BCBA-CDF03CAFB3EF}">
      <dgm:prSet/>
      <dgm:spPr/>
      <dgm:t>
        <a:bodyPr/>
        <a:lstStyle/>
        <a:p>
          <a:endParaRPr lang="it-IT"/>
        </a:p>
      </dgm:t>
    </dgm:pt>
    <dgm:pt modelId="{07DB9427-B402-684C-A7A5-1D29565C1C6E}" type="sibTrans" cxnId="{68C49FCC-3C61-E348-BCBA-CDF03CAFB3EF}">
      <dgm:prSet/>
      <dgm:spPr/>
      <dgm:t>
        <a:bodyPr/>
        <a:lstStyle/>
        <a:p>
          <a:endParaRPr lang="it-IT"/>
        </a:p>
      </dgm:t>
    </dgm:pt>
    <dgm:pt modelId="{A6E4B5FD-BE96-9E4A-AE90-0BDCA4CDB59F}">
      <dgm:prSet phldrT="[Testo]"/>
      <dgm:spPr/>
      <dgm:t>
        <a:bodyPr/>
        <a:lstStyle/>
        <a:p>
          <a:r>
            <a:rPr lang="it-IT" dirty="0" smtClean="0"/>
            <a:t>ART. 36</a:t>
          </a:r>
          <a:endParaRPr lang="it-IT" dirty="0"/>
        </a:p>
      </dgm:t>
    </dgm:pt>
    <dgm:pt modelId="{532ECA82-E620-3741-AFC6-F3BA607D8BE9}" type="parTrans" cxnId="{B123A0C0-63AB-9A44-8C94-89BE51B5957A}">
      <dgm:prSet/>
      <dgm:spPr/>
      <dgm:t>
        <a:bodyPr/>
        <a:lstStyle/>
        <a:p>
          <a:endParaRPr lang="it-IT"/>
        </a:p>
      </dgm:t>
    </dgm:pt>
    <dgm:pt modelId="{D7D90CC1-2ED1-9042-8566-D6FEE05EE136}" type="sibTrans" cxnId="{B123A0C0-63AB-9A44-8C94-89BE51B5957A}">
      <dgm:prSet/>
      <dgm:spPr/>
      <dgm:t>
        <a:bodyPr/>
        <a:lstStyle/>
        <a:p>
          <a:endParaRPr lang="it-IT"/>
        </a:p>
      </dgm:t>
    </dgm:pt>
    <dgm:pt modelId="{9889418E-6D82-0846-94FC-2489EC29DFB8}">
      <dgm:prSet phldrT="[Testo]"/>
      <dgm:spPr/>
      <dgm:t>
        <a:bodyPr/>
        <a:lstStyle/>
        <a:p>
          <a:r>
            <a:rPr lang="it-IT" dirty="0" smtClean="0"/>
            <a:t>INVITO SPECIFICO</a:t>
          </a:r>
          <a:endParaRPr lang="it-IT" dirty="0"/>
        </a:p>
      </dgm:t>
    </dgm:pt>
    <dgm:pt modelId="{D59F153C-81D0-7942-884D-EF3F02303065}" type="parTrans" cxnId="{B178BA6F-D882-1C4B-BD2E-3523C17E1987}">
      <dgm:prSet/>
      <dgm:spPr/>
      <dgm:t>
        <a:bodyPr/>
        <a:lstStyle/>
        <a:p>
          <a:endParaRPr lang="it-IT"/>
        </a:p>
      </dgm:t>
    </dgm:pt>
    <dgm:pt modelId="{F1DC95D5-D5F7-744F-8190-CD6FBE88F4CA}" type="sibTrans" cxnId="{B178BA6F-D882-1C4B-BD2E-3523C17E1987}">
      <dgm:prSet/>
      <dgm:spPr/>
      <dgm:t>
        <a:bodyPr/>
        <a:lstStyle/>
        <a:p>
          <a:endParaRPr lang="it-IT"/>
        </a:p>
      </dgm:t>
    </dgm:pt>
    <dgm:pt modelId="{D10B9456-0894-124D-A528-977FB65A099C}" type="pres">
      <dgm:prSet presAssocID="{810D6130-CC5E-094B-BBAB-DB24E63D0E4F}" presName="diagram" presStyleCnt="0">
        <dgm:presLayoutVars>
          <dgm:chPref val="1"/>
          <dgm:dir/>
          <dgm:animOne val="branch"/>
          <dgm:animLvl val="lvl"/>
          <dgm:resizeHandles/>
        </dgm:presLayoutVars>
      </dgm:prSet>
      <dgm:spPr/>
      <dgm:t>
        <a:bodyPr/>
        <a:lstStyle/>
        <a:p>
          <a:endParaRPr lang="it-IT"/>
        </a:p>
      </dgm:t>
    </dgm:pt>
    <dgm:pt modelId="{64B38979-4827-FF43-AB01-7F2089CEF146}" type="pres">
      <dgm:prSet presAssocID="{B0C610C1-3358-664B-BD81-AA9DC96FF76C}" presName="root" presStyleCnt="0"/>
      <dgm:spPr/>
    </dgm:pt>
    <dgm:pt modelId="{03A622C9-FF70-3945-93E2-D3128CEBCC29}" type="pres">
      <dgm:prSet presAssocID="{B0C610C1-3358-664B-BD81-AA9DC96FF76C}" presName="rootComposite" presStyleCnt="0"/>
      <dgm:spPr/>
    </dgm:pt>
    <dgm:pt modelId="{B604D144-5C05-E943-89A9-645E415BC40E}" type="pres">
      <dgm:prSet presAssocID="{B0C610C1-3358-664B-BD81-AA9DC96FF76C}" presName="rootText" presStyleLbl="node1" presStyleIdx="0" presStyleCnt="2" custLinFactNeighborX="-27" custLinFactNeighborY="5146"/>
      <dgm:spPr/>
      <dgm:t>
        <a:bodyPr/>
        <a:lstStyle/>
        <a:p>
          <a:endParaRPr lang="it-IT"/>
        </a:p>
      </dgm:t>
    </dgm:pt>
    <dgm:pt modelId="{0B37DDE2-BFEE-124C-BFAF-11030F083440}" type="pres">
      <dgm:prSet presAssocID="{B0C610C1-3358-664B-BD81-AA9DC96FF76C}" presName="rootConnector" presStyleLbl="node1" presStyleIdx="0" presStyleCnt="2"/>
      <dgm:spPr/>
      <dgm:t>
        <a:bodyPr/>
        <a:lstStyle/>
        <a:p>
          <a:endParaRPr lang="it-IT"/>
        </a:p>
      </dgm:t>
    </dgm:pt>
    <dgm:pt modelId="{287F8C5C-E076-2D4A-AD3B-4C2D6D0FB4A1}" type="pres">
      <dgm:prSet presAssocID="{B0C610C1-3358-664B-BD81-AA9DC96FF76C}" presName="childShape" presStyleCnt="0"/>
      <dgm:spPr/>
    </dgm:pt>
    <dgm:pt modelId="{83286300-F226-C44A-BA8B-07AED84D89E2}" type="pres">
      <dgm:prSet presAssocID="{6D43F383-BEDD-7044-BC7D-B0E200A58146}" presName="Name13" presStyleLbl="parChTrans1D2" presStyleIdx="0" presStyleCnt="2"/>
      <dgm:spPr/>
      <dgm:t>
        <a:bodyPr/>
        <a:lstStyle/>
        <a:p>
          <a:endParaRPr lang="it-IT"/>
        </a:p>
      </dgm:t>
    </dgm:pt>
    <dgm:pt modelId="{87C49B4B-F591-154C-8954-8665986B535B}" type="pres">
      <dgm:prSet presAssocID="{6B885DA2-0D86-7049-ACBC-3265DF6B253F}" presName="childText" presStyleLbl="bgAcc1" presStyleIdx="0" presStyleCnt="2">
        <dgm:presLayoutVars>
          <dgm:bulletEnabled val="1"/>
        </dgm:presLayoutVars>
      </dgm:prSet>
      <dgm:spPr/>
      <dgm:t>
        <a:bodyPr/>
        <a:lstStyle/>
        <a:p>
          <a:endParaRPr lang="it-IT"/>
        </a:p>
      </dgm:t>
    </dgm:pt>
    <dgm:pt modelId="{2CB0F1D6-3E5E-B448-A113-969820043536}" type="pres">
      <dgm:prSet presAssocID="{A6E4B5FD-BE96-9E4A-AE90-0BDCA4CDB59F}" presName="root" presStyleCnt="0"/>
      <dgm:spPr/>
    </dgm:pt>
    <dgm:pt modelId="{35AE242B-FAFC-9F49-BDAE-AFABFFDD18D4}" type="pres">
      <dgm:prSet presAssocID="{A6E4B5FD-BE96-9E4A-AE90-0BDCA4CDB59F}" presName="rootComposite" presStyleCnt="0"/>
      <dgm:spPr/>
    </dgm:pt>
    <dgm:pt modelId="{619AD6D5-E4F6-FA4C-BBBB-5E9474116B13}" type="pres">
      <dgm:prSet presAssocID="{A6E4B5FD-BE96-9E4A-AE90-0BDCA4CDB59F}" presName="rootText" presStyleLbl="node1" presStyleIdx="1" presStyleCnt="2"/>
      <dgm:spPr/>
      <dgm:t>
        <a:bodyPr/>
        <a:lstStyle/>
        <a:p>
          <a:endParaRPr lang="it-IT"/>
        </a:p>
      </dgm:t>
    </dgm:pt>
    <dgm:pt modelId="{EF12B120-1FA2-7347-871F-F6E3656BE71D}" type="pres">
      <dgm:prSet presAssocID="{A6E4B5FD-BE96-9E4A-AE90-0BDCA4CDB59F}" presName="rootConnector" presStyleLbl="node1" presStyleIdx="1" presStyleCnt="2"/>
      <dgm:spPr/>
      <dgm:t>
        <a:bodyPr/>
        <a:lstStyle/>
        <a:p>
          <a:endParaRPr lang="it-IT"/>
        </a:p>
      </dgm:t>
    </dgm:pt>
    <dgm:pt modelId="{D92F23C0-58D8-4E41-9368-9C66680CECB6}" type="pres">
      <dgm:prSet presAssocID="{A6E4B5FD-BE96-9E4A-AE90-0BDCA4CDB59F}" presName="childShape" presStyleCnt="0"/>
      <dgm:spPr/>
    </dgm:pt>
    <dgm:pt modelId="{6AFF6105-7AE2-3343-9775-229B54CB2B9C}" type="pres">
      <dgm:prSet presAssocID="{D59F153C-81D0-7942-884D-EF3F02303065}" presName="Name13" presStyleLbl="parChTrans1D2" presStyleIdx="1" presStyleCnt="2"/>
      <dgm:spPr/>
      <dgm:t>
        <a:bodyPr/>
        <a:lstStyle/>
        <a:p>
          <a:endParaRPr lang="it-IT"/>
        </a:p>
      </dgm:t>
    </dgm:pt>
    <dgm:pt modelId="{49903596-A7F3-A544-B737-11E7F2AF0238}" type="pres">
      <dgm:prSet presAssocID="{9889418E-6D82-0846-94FC-2489EC29DFB8}" presName="childText" presStyleLbl="bgAcc1" presStyleIdx="1" presStyleCnt="2">
        <dgm:presLayoutVars>
          <dgm:bulletEnabled val="1"/>
        </dgm:presLayoutVars>
      </dgm:prSet>
      <dgm:spPr/>
      <dgm:t>
        <a:bodyPr/>
        <a:lstStyle/>
        <a:p>
          <a:endParaRPr lang="it-IT"/>
        </a:p>
      </dgm:t>
    </dgm:pt>
  </dgm:ptLst>
  <dgm:cxnLst>
    <dgm:cxn modelId="{B178BA6F-D882-1C4B-BD2E-3523C17E1987}" srcId="{A6E4B5FD-BE96-9E4A-AE90-0BDCA4CDB59F}" destId="{9889418E-6D82-0846-94FC-2489EC29DFB8}" srcOrd="0" destOrd="0" parTransId="{D59F153C-81D0-7942-884D-EF3F02303065}" sibTransId="{F1DC95D5-D5F7-744F-8190-CD6FBE88F4CA}"/>
    <dgm:cxn modelId="{61029F13-073A-6045-9699-79FFCBF16F7E}" type="presOf" srcId="{B0C610C1-3358-664B-BD81-AA9DC96FF76C}" destId="{0B37DDE2-BFEE-124C-BFAF-11030F083440}" srcOrd="1" destOrd="0" presId="urn:microsoft.com/office/officeart/2005/8/layout/hierarchy3"/>
    <dgm:cxn modelId="{68C49FCC-3C61-E348-BCBA-CDF03CAFB3EF}" srcId="{B0C610C1-3358-664B-BD81-AA9DC96FF76C}" destId="{6B885DA2-0D86-7049-ACBC-3265DF6B253F}" srcOrd="0" destOrd="0" parTransId="{6D43F383-BEDD-7044-BC7D-B0E200A58146}" sibTransId="{07DB9427-B402-684C-A7A5-1D29565C1C6E}"/>
    <dgm:cxn modelId="{C7E55B60-3750-614F-92BB-D925FE3D74B2}" type="presOf" srcId="{D59F153C-81D0-7942-884D-EF3F02303065}" destId="{6AFF6105-7AE2-3343-9775-229B54CB2B9C}" srcOrd="0" destOrd="0" presId="urn:microsoft.com/office/officeart/2005/8/layout/hierarchy3"/>
    <dgm:cxn modelId="{C4172998-A22D-EA4F-9465-0321D583A1ED}" type="presOf" srcId="{B0C610C1-3358-664B-BD81-AA9DC96FF76C}" destId="{B604D144-5C05-E943-89A9-645E415BC40E}" srcOrd="0" destOrd="0" presId="urn:microsoft.com/office/officeart/2005/8/layout/hierarchy3"/>
    <dgm:cxn modelId="{0A32BADE-427F-1A42-9477-699FDFDDE386}" type="presOf" srcId="{6D43F383-BEDD-7044-BC7D-B0E200A58146}" destId="{83286300-F226-C44A-BA8B-07AED84D89E2}" srcOrd="0" destOrd="0" presId="urn:microsoft.com/office/officeart/2005/8/layout/hierarchy3"/>
    <dgm:cxn modelId="{B123A0C0-63AB-9A44-8C94-89BE51B5957A}" srcId="{810D6130-CC5E-094B-BBAB-DB24E63D0E4F}" destId="{A6E4B5FD-BE96-9E4A-AE90-0BDCA4CDB59F}" srcOrd="1" destOrd="0" parTransId="{532ECA82-E620-3741-AFC6-F3BA607D8BE9}" sibTransId="{D7D90CC1-2ED1-9042-8566-D6FEE05EE136}"/>
    <dgm:cxn modelId="{6E79F32B-2037-3742-91A4-B5A939F8BE21}" srcId="{810D6130-CC5E-094B-BBAB-DB24E63D0E4F}" destId="{B0C610C1-3358-664B-BD81-AA9DC96FF76C}" srcOrd="0" destOrd="0" parTransId="{C26A416D-D92A-724A-AD00-442133CDAE72}" sibTransId="{D8E1A518-0E7D-1F40-B743-50BE55B37351}"/>
    <dgm:cxn modelId="{082EF55B-4BFA-244D-8114-FE64AF66C689}" type="presOf" srcId="{9889418E-6D82-0846-94FC-2489EC29DFB8}" destId="{49903596-A7F3-A544-B737-11E7F2AF0238}" srcOrd="0" destOrd="0" presId="urn:microsoft.com/office/officeart/2005/8/layout/hierarchy3"/>
    <dgm:cxn modelId="{9852DB65-B22E-E547-A9B7-41B49F9FD92D}" type="presOf" srcId="{6B885DA2-0D86-7049-ACBC-3265DF6B253F}" destId="{87C49B4B-F591-154C-8954-8665986B535B}" srcOrd="0" destOrd="0" presId="urn:microsoft.com/office/officeart/2005/8/layout/hierarchy3"/>
    <dgm:cxn modelId="{DDCE9444-622F-9141-BC51-4F516AAEC318}" type="presOf" srcId="{A6E4B5FD-BE96-9E4A-AE90-0BDCA4CDB59F}" destId="{EF12B120-1FA2-7347-871F-F6E3656BE71D}" srcOrd="1" destOrd="0" presId="urn:microsoft.com/office/officeart/2005/8/layout/hierarchy3"/>
    <dgm:cxn modelId="{4D968694-9629-064D-BBAE-98851D23E8FA}" type="presOf" srcId="{A6E4B5FD-BE96-9E4A-AE90-0BDCA4CDB59F}" destId="{619AD6D5-E4F6-FA4C-BBBB-5E9474116B13}" srcOrd="0" destOrd="0" presId="urn:microsoft.com/office/officeart/2005/8/layout/hierarchy3"/>
    <dgm:cxn modelId="{6DD76B33-7249-2B48-A4B3-F749466CA348}" type="presOf" srcId="{810D6130-CC5E-094B-BBAB-DB24E63D0E4F}" destId="{D10B9456-0894-124D-A528-977FB65A099C}" srcOrd="0" destOrd="0" presId="urn:microsoft.com/office/officeart/2005/8/layout/hierarchy3"/>
    <dgm:cxn modelId="{24C08E0C-39C3-F847-886A-058C042EFEB5}" type="presParOf" srcId="{D10B9456-0894-124D-A528-977FB65A099C}" destId="{64B38979-4827-FF43-AB01-7F2089CEF146}" srcOrd="0" destOrd="0" presId="urn:microsoft.com/office/officeart/2005/8/layout/hierarchy3"/>
    <dgm:cxn modelId="{EE3844B2-4381-9646-80D2-B6E1883CE35C}" type="presParOf" srcId="{64B38979-4827-FF43-AB01-7F2089CEF146}" destId="{03A622C9-FF70-3945-93E2-D3128CEBCC29}" srcOrd="0" destOrd="0" presId="urn:microsoft.com/office/officeart/2005/8/layout/hierarchy3"/>
    <dgm:cxn modelId="{58BBC914-72D2-4848-8AC4-561F974F78F7}" type="presParOf" srcId="{03A622C9-FF70-3945-93E2-D3128CEBCC29}" destId="{B604D144-5C05-E943-89A9-645E415BC40E}" srcOrd="0" destOrd="0" presId="urn:microsoft.com/office/officeart/2005/8/layout/hierarchy3"/>
    <dgm:cxn modelId="{813652E0-B155-6242-A4E8-034A45252388}" type="presParOf" srcId="{03A622C9-FF70-3945-93E2-D3128CEBCC29}" destId="{0B37DDE2-BFEE-124C-BFAF-11030F083440}" srcOrd="1" destOrd="0" presId="urn:microsoft.com/office/officeart/2005/8/layout/hierarchy3"/>
    <dgm:cxn modelId="{CC0373C4-B9C7-FD43-A9F0-FBD4C64D995D}" type="presParOf" srcId="{64B38979-4827-FF43-AB01-7F2089CEF146}" destId="{287F8C5C-E076-2D4A-AD3B-4C2D6D0FB4A1}" srcOrd="1" destOrd="0" presId="urn:microsoft.com/office/officeart/2005/8/layout/hierarchy3"/>
    <dgm:cxn modelId="{98F7B924-A6D0-A54E-8F03-CDF9BB894652}" type="presParOf" srcId="{287F8C5C-E076-2D4A-AD3B-4C2D6D0FB4A1}" destId="{83286300-F226-C44A-BA8B-07AED84D89E2}" srcOrd="0" destOrd="0" presId="urn:microsoft.com/office/officeart/2005/8/layout/hierarchy3"/>
    <dgm:cxn modelId="{2A0508BD-2B43-C04E-ABF8-682019358660}" type="presParOf" srcId="{287F8C5C-E076-2D4A-AD3B-4C2D6D0FB4A1}" destId="{87C49B4B-F591-154C-8954-8665986B535B}" srcOrd="1" destOrd="0" presId="urn:microsoft.com/office/officeart/2005/8/layout/hierarchy3"/>
    <dgm:cxn modelId="{19C1C779-0A26-F447-B254-583B9A1D3206}" type="presParOf" srcId="{D10B9456-0894-124D-A528-977FB65A099C}" destId="{2CB0F1D6-3E5E-B448-A113-969820043536}" srcOrd="1" destOrd="0" presId="urn:microsoft.com/office/officeart/2005/8/layout/hierarchy3"/>
    <dgm:cxn modelId="{7F33DBA8-6339-3040-9165-0C89993D92FE}" type="presParOf" srcId="{2CB0F1D6-3E5E-B448-A113-969820043536}" destId="{35AE242B-FAFC-9F49-BDAE-AFABFFDD18D4}" srcOrd="0" destOrd="0" presId="urn:microsoft.com/office/officeart/2005/8/layout/hierarchy3"/>
    <dgm:cxn modelId="{B1A457BE-7D90-7749-BF69-887E2D106572}" type="presParOf" srcId="{35AE242B-FAFC-9F49-BDAE-AFABFFDD18D4}" destId="{619AD6D5-E4F6-FA4C-BBBB-5E9474116B13}" srcOrd="0" destOrd="0" presId="urn:microsoft.com/office/officeart/2005/8/layout/hierarchy3"/>
    <dgm:cxn modelId="{D26A59EB-C9DB-8E40-B99C-2E91D723301B}" type="presParOf" srcId="{35AE242B-FAFC-9F49-BDAE-AFABFFDD18D4}" destId="{EF12B120-1FA2-7347-871F-F6E3656BE71D}" srcOrd="1" destOrd="0" presId="urn:microsoft.com/office/officeart/2005/8/layout/hierarchy3"/>
    <dgm:cxn modelId="{CFB6D2A3-A175-2E44-8B12-7BB58FA05151}" type="presParOf" srcId="{2CB0F1D6-3E5E-B448-A113-969820043536}" destId="{D92F23C0-58D8-4E41-9368-9C66680CECB6}" srcOrd="1" destOrd="0" presId="urn:microsoft.com/office/officeart/2005/8/layout/hierarchy3"/>
    <dgm:cxn modelId="{107C3969-94CC-324F-85D2-2FF073627CA1}" type="presParOf" srcId="{D92F23C0-58D8-4E41-9368-9C66680CECB6}" destId="{6AFF6105-7AE2-3343-9775-229B54CB2B9C}" srcOrd="0" destOrd="0" presId="urn:microsoft.com/office/officeart/2005/8/layout/hierarchy3"/>
    <dgm:cxn modelId="{FD716E4F-6D40-3844-B6A9-B9CB962A1043}" type="presParOf" srcId="{D92F23C0-58D8-4E41-9368-9C66680CECB6}" destId="{49903596-A7F3-A544-B737-11E7F2AF0238}"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745974-082B-E842-B4F4-34D15A41F832}">
      <dsp:nvSpPr>
        <dsp:cNvPr id="0" name=""/>
        <dsp:cNvSpPr/>
      </dsp:nvSpPr>
      <dsp:spPr>
        <a:xfrm>
          <a:off x="3963910" y="1724683"/>
          <a:ext cx="1659783" cy="789905"/>
        </a:xfrm>
        <a:custGeom>
          <a:avLst/>
          <a:gdLst/>
          <a:ahLst/>
          <a:cxnLst/>
          <a:rect l="0" t="0" r="0" b="0"/>
          <a:pathLst>
            <a:path>
              <a:moveTo>
                <a:pt x="0" y="0"/>
              </a:moveTo>
              <a:lnTo>
                <a:pt x="0" y="538297"/>
              </a:lnTo>
              <a:lnTo>
                <a:pt x="1659783" y="538297"/>
              </a:lnTo>
              <a:lnTo>
                <a:pt x="1659783" y="789905"/>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AF8387D-31A9-4A4B-99B3-9ED45A21CF2F}">
      <dsp:nvSpPr>
        <dsp:cNvPr id="0" name=""/>
        <dsp:cNvSpPr/>
      </dsp:nvSpPr>
      <dsp:spPr>
        <a:xfrm>
          <a:off x="2304127" y="1724683"/>
          <a:ext cx="1659783" cy="789905"/>
        </a:xfrm>
        <a:custGeom>
          <a:avLst/>
          <a:gdLst/>
          <a:ahLst/>
          <a:cxnLst/>
          <a:rect l="0" t="0" r="0" b="0"/>
          <a:pathLst>
            <a:path>
              <a:moveTo>
                <a:pt x="1659783" y="0"/>
              </a:moveTo>
              <a:lnTo>
                <a:pt x="1659783" y="538297"/>
              </a:lnTo>
              <a:lnTo>
                <a:pt x="0" y="538297"/>
              </a:lnTo>
              <a:lnTo>
                <a:pt x="0" y="789905"/>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153644-3811-3A4A-956F-79E6447B2B1B}">
      <dsp:nvSpPr>
        <dsp:cNvPr id="0" name=""/>
        <dsp:cNvSpPr/>
      </dsp:nvSpPr>
      <dsp:spPr>
        <a:xfrm>
          <a:off x="2605906" y="17"/>
          <a:ext cx="2716009" cy="1724665"/>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8015D3C-78CE-D64F-98EF-950CA57379F8}">
      <dsp:nvSpPr>
        <dsp:cNvPr id="0" name=""/>
        <dsp:cNvSpPr/>
      </dsp:nvSpPr>
      <dsp:spPr>
        <a:xfrm>
          <a:off x="2907684" y="286707"/>
          <a:ext cx="2716009" cy="172466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it-IT" sz="3100" kern="1200" dirty="0" smtClean="0"/>
            <a:t>COMPETENZA</a:t>
          </a:r>
          <a:endParaRPr lang="it-IT" sz="3100" kern="1200" dirty="0"/>
        </a:p>
      </dsp:txBody>
      <dsp:txXfrm>
        <a:off x="2958198" y="337221"/>
        <a:ext cx="2614981" cy="1623637"/>
      </dsp:txXfrm>
    </dsp:sp>
    <dsp:sp modelId="{F9882191-1FCE-6D49-8DFF-7AD67DDAA1CA}">
      <dsp:nvSpPr>
        <dsp:cNvPr id="0" name=""/>
        <dsp:cNvSpPr/>
      </dsp:nvSpPr>
      <dsp:spPr>
        <a:xfrm>
          <a:off x="946122" y="2514589"/>
          <a:ext cx="2716009" cy="1724665"/>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53C3CE3-8EC1-724A-A677-D6617F295A2E}">
      <dsp:nvSpPr>
        <dsp:cNvPr id="0" name=""/>
        <dsp:cNvSpPr/>
      </dsp:nvSpPr>
      <dsp:spPr>
        <a:xfrm>
          <a:off x="1247901" y="2801279"/>
          <a:ext cx="2716009" cy="1724665"/>
        </a:xfrm>
        <a:prstGeom prst="roundRect">
          <a:avLst>
            <a:gd name="adj" fmla="val 10000"/>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it-IT" sz="3100" kern="1200" dirty="0" smtClean="0"/>
            <a:t>CONTENZIOSA – solo Stati</a:t>
          </a:r>
          <a:endParaRPr lang="it-IT" sz="3100" kern="1200" dirty="0"/>
        </a:p>
      </dsp:txBody>
      <dsp:txXfrm>
        <a:off x="1298415" y="2851793"/>
        <a:ext cx="2614981" cy="1623637"/>
      </dsp:txXfrm>
    </dsp:sp>
    <dsp:sp modelId="{F3D66149-E4AA-2841-AFC5-FEE804189F5C}">
      <dsp:nvSpPr>
        <dsp:cNvPr id="0" name=""/>
        <dsp:cNvSpPr/>
      </dsp:nvSpPr>
      <dsp:spPr>
        <a:xfrm>
          <a:off x="4265689" y="2514589"/>
          <a:ext cx="2716009" cy="1724665"/>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FC251D8-D4B9-9D4D-942F-595DF8E0CE26}">
      <dsp:nvSpPr>
        <dsp:cNvPr id="0" name=""/>
        <dsp:cNvSpPr/>
      </dsp:nvSpPr>
      <dsp:spPr>
        <a:xfrm>
          <a:off x="4567468" y="2801279"/>
          <a:ext cx="2716009" cy="1724665"/>
        </a:xfrm>
        <a:prstGeom prst="roundRect">
          <a:avLst>
            <a:gd name="adj" fmla="val 10000"/>
          </a:avLst>
        </a:prstGeom>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it-IT" sz="3100" kern="1200" dirty="0" smtClean="0"/>
            <a:t>CONSULTIVA – no Stati solo organi Onu</a:t>
          </a:r>
          <a:endParaRPr lang="it-IT" sz="3100" kern="1200" dirty="0"/>
        </a:p>
      </dsp:txBody>
      <dsp:txXfrm>
        <a:off x="4617982" y="2851793"/>
        <a:ext cx="2614981" cy="16236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65867F-A79D-F348-A2B5-9220F3A916F2}">
      <dsp:nvSpPr>
        <dsp:cNvPr id="0" name=""/>
        <dsp:cNvSpPr/>
      </dsp:nvSpPr>
      <dsp:spPr>
        <a:xfrm>
          <a:off x="770" y="2094860"/>
          <a:ext cx="1582319" cy="791159"/>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it-IT" sz="1300" kern="1200" dirty="0" smtClean="0"/>
            <a:t>Giurisdizione consensuale</a:t>
          </a:r>
          <a:endParaRPr lang="it-IT" sz="1300" kern="1200" dirty="0"/>
        </a:p>
      </dsp:txBody>
      <dsp:txXfrm>
        <a:off x="23942" y="2118032"/>
        <a:ext cx="1535975" cy="744815"/>
      </dsp:txXfrm>
    </dsp:sp>
    <dsp:sp modelId="{4DEA6017-518F-F44C-A7D6-20F95D619A3A}">
      <dsp:nvSpPr>
        <dsp:cNvPr id="0" name=""/>
        <dsp:cNvSpPr/>
      </dsp:nvSpPr>
      <dsp:spPr>
        <a:xfrm rot="17945813">
          <a:off x="1248778" y="1906061"/>
          <a:ext cx="1301549" cy="31464"/>
        </a:xfrm>
        <a:custGeom>
          <a:avLst/>
          <a:gdLst/>
          <a:ahLst/>
          <a:cxnLst/>
          <a:rect l="0" t="0" r="0" b="0"/>
          <a:pathLst>
            <a:path>
              <a:moveTo>
                <a:pt x="0" y="15732"/>
              </a:moveTo>
              <a:lnTo>
                <a:pt x="1301549" y="1573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1867014" y="1889255"/>
        <a:ext cx="65077" cy="65077"/>
      </dsp:txXfrm>
    </dsp:sp>
    <dsp:sp modelId="{37961473-6F44-9140-9375-04487EA820D7}">
      <dsp:nvSpPr>
        <dsp:cNvPr id="0" name=""/>
        <dsp:cNvSpPr/>
      </dsp:nvSpPr>
      <dsp:spPr>
        <a:xfrm>
          <a:off x="2216017" y="957568"/>
          <a:ext cx="1582319" cy="791159"/>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it-IT" sz="1300" kern="1200" dirty="0" smtClean="0"/>
            <a:t>Manifestazione anteriore alla controversia</a:t>
          </a:r>
          <a:endParaRPr lang="it-IT" sz="1300" kern="1200" dirty="0"/>
        </a:p>
      </dsp:txBody>
      <dsp:txXfrm>
        <a:off x="2239189" y="980740"/>
        <a:ext cx="1535975" cy="744815"/>
      </dsp:txXfrm>
    </dsp:sp>
    <dsp:sp modelId="{224306FB-43DB-FB41-AA91-4619FF641499}">
      <dsp:nvSpPr>
        <dsp:cNvPr id="0" name=""/>
        <dsp:cNvSpPr/>
      </dsp:nvSpPr>
      <dsp:spPr>
        <a:xfrm rot="18289469">
          <a:off x="3560635" y="882498"/>
          <a:ext cx="1108329" cy="31464"/>
        </a:xfrm>
        <a:custGeom>
          <a:avLst/>
          <a:gdLst/>
          <a:ahLst/>
          <a:cxnLst/>
          <a:rect l="0" t="0" r="0" b="0"/>
          <a:pathLst>
            <a:path>
              <a:moveTo>
                <a:pt x="0" y="15732"/>
              </a:moveTo>
              <a:lnTo>
                <a:pt x="1108329" y="15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087091" y="870523"/>
        <a:ext cx="55416" cy="55416"/>
      </dsp:txXfrm>
    </dsp:sp>
    <dsp:sp modelId="{69C3C51C-2076-0A4F-B47C-8FD13FFAAD14}">
      <dsp:nvSpPr>
        <dsp:cNvPr id="0" name=""/>
        <dsp:cNvSpPr/>
      </dsp:nvSpPr>
      <dsp:spPr>
        <a:xfrm>
          <a:off x="4431263" y="47734"/>
          <a:ext cx="1582319" cy="791159"/>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it-IT" sz="1300" kern="1200" dirty="0" smtClean="0"/>
            <a:t>Clausola compromissoria</a:t>
          </a:r>
          <a:endParaRPr lang="it-IT" sz="1300" kern="1200" dirty="0"/>
        </a:p>
      </dsp:txBody>
      <dsp:txXfrm>
        <a:off x="4454435" y="70906"/>
        <a:ext cx="1535975" cy="744815"/>
      </dsp:txXfrm>
    </dsp:sp>
    <dsp:sp modelId="{89355F42-D80D-2D47-BE9F-4AAF48EF9758}">
      <dsp:nvSpPr>
        <dsp:cNvPr id="0" name=""/>
        <dsp:cNvSpPr/>
      </dsp:nvSpPr>
      <dsp:spPr>
        <a:xfrm>
          <a:off x="3798336" y="1337415"/>
          <a:ext cx="632927" cy="31464"/>
        </a:xfrm>
        <a:custGeom>
          <a:avLst/>
          <a:gdLst/>
          <a:ahLst/>
          <a:cxnLst/>
          <a:rect l="0" t="0" r="0" b="0"/>
          <a:pathLst>
            <a:path>
              <a:moveTo>
                <a:pt x="0" y="15732"/>
              </a:moveTo>
              <a:lnTo>
                <a:pt x="632927" y="15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098976" y="1337324"/>
        <a:ext cx="31646" cy="31646"/>
      </dsp:txXfrm>
    </dsp:sp>
    <dsp:sp modelId="{8CD69C9E-D8F9-464C-A8E7-69CAA51DA2A6}">
      <dsp:nvSpPr>
        <dsp:cNvPr id="0" name=""/>
        <dsp:cNvSpPr/>
      </dsp:nvSpPr>
      <dsp:spPr>
        <a:xfrm>
          <a:off x="4431263" y="957568"/>
          <a:ext cx="1582319" cy="791159"/>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it-IT" sz="1300" kern="1200" dirty="0" smtClean="0"/>
            <a:t>Trattato generale di arbitrato</a:t>
          </a:r>
          <a:endParaRPr lang="it-IT" sz="1300" kern="1200" dirty="0"/>
        </a:p>
      </dsp:txBody>
      <dsp:txXfrm>
        <a:off x="4454435" y="980740"/>
        <a:ext cx="1535975" cy="744815"/>
      </dsp:txXfrm>
    </dsp:sp>
    <dsp:sp modelId="{02566C8C-D607-1C46-A96D-C685AD08A621}">
      <dsp:nvSpPr>
        <dsp:cNvPr id="0" name=""/>
        <dsp:cNvSpPr/>
      </dsp:nvSpPr>
      <dsp:spPr>
        <a:xfrm rot="3310531">
          <a:off x="3560635" y="1792332"/>
          <a:ext cx="1108329" cy="31464"/>
        </a:xfrm>
        <a:custGeom>
          <a:avLst/>
          <a:gdLst/>
          <a:ahLst/>
          <a:cxnLst/>
          <a:rect l="0" t="0" r="0" b="0"/>
          <a:pathLst>
            <a:path>
              <a:moveTo>
                <a:pt x="0" y="15732"/>
              </a:moveTo>
              <a:lnTo>
                <a:pt x="1108329" y="15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087091" y="1780356"/>
        <a:ext cx="55416" cy="55416"/>
      </dsp:txXfrm>
    </dsp:sp>
    <dsp:sp modelId="{7EB490CA-8BC0-D145-BE35-0781755A7D9F}">
      <dsp:nvSpPr>
        <dsp:cNvPr id="0" name=""/>
        <dsp:cNvSpPr/>
      </dsp:nvSpPr>
      <dsp:spPr>
        <a:xfrm>
          <a:off x="4431263" y="1867401"/>
          <a:ext cx="1582319" cy="791159"/>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it-IT" sz="1300" kern="1200" dirty="0" smtClean="0"/>
            <a:t>Dichiarazione unilaterale di accettazione (art. 36 par. </a:t>
          </a:r>
          <a:r>
            <a:rPr lang="it-IT" sz="1300" kern="1200" dirty="0" err="1" smtClean="0"/>
            <a:t>2</a:t>
          </a:r>
          <a:r>
            <a:rPr lang="it-IT" sz="1300" kern="1200" dirty="0" smtClean="0"/>
            <a:t>)</a:t>
          </a:r>
          <a:endParaRPr lang="it-IT" sz="1300" kern="1200" dirty="0"/>
        </a:p>
      </dsp:txBody>
      <dsp:txXfrm>
        <a:off x="4454435" y="1890573"/>
        <a:ext cx="1535975" cy="744815"/>
      </dsp:txXfrm>
    </dsp:sp>
    <dsp:sp modelId="{7668970F-3B92-6D48-9D05-724716DD770D}">
      <dsp:nvSpPr>
        <dsp:cNvPr id="0" name=""/>
        <dsp:cNvSpPr/>
      </dsp:nvSpPr>
      <dsp:spPr>
        <a:xfrm>
          <a:off x="6013582" y="2247249"/>
          <a:ext cx="632927" cy="31464"/>
        </a:xfrm>
        <a:custGeom>
          <a:avLst/>
          <a:gdLst/>
          <a:ahLst/>
          <a:cxnLst/>
          <a:rect l="0" t="0" r="0" b="0"/>
          <a:pathLst>
            <a:path>
              <a:moveTo>
                <a:pt x="0" y="15732"/>
              </a:moveTo>
              <a:lnTo>
                <a:pt x="632927" y="15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6314223" y="2247158"/>
        <a:ext cx="31646" cy="31646"/>
      </dsp:txXfrm>
    </dsp:sp>
    <dsp:sp modelId="{6FF4430B-46C9-3442-92F1-EE9B8F813597}">
      <dsp:nvSpPr>
        <dsp:cNvPr id="0" name=""/>
        <dsp:cNvSpPr/>
      </dsp:nvSpPr>
      <dsp:spPr>
        <a:xfrm>
          <a:off x="6646510" y="1867401"/>
          <a:ext cx="1582319" cy="791159"/>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it-IT" sz="1300" kern="1200" dirty="0" smtClean="0"/>
            <a:t>Ricorso unilaterale</a:t>
          </a:r>
          <a:endParaRPr lang="it-IT" sz="1300" kern="1200" dirty="0"/>
        </a:p>
      </dsp:txBody>
      <dsp:txXfrm>
        <a:off x="6669682" y="1890573"/>
        <a:ext cx="1535975" cy="744815"/>
      </dsp:txXfrm>
    </dsp:sp>
    <dsp:sp modelId="{FE77D021-3839-4D4E-8E3C-81816ED67184}">
      <dsp:nvSpPr>
        <dsp:cNvPr id="0" name=""/>
        <dsp:cNvSpPr/>
      </dsp:nvSpPr>
      <dsp:spPr>
        <a:xfrm rot="3654187">
          <a:off x="1248778" y="3043353"/>
          <a:ext cx="1301549" cy="31464"/>
        </a:xfrm>
        <a:custGeom>
          <a:avLst/>
          <a:gdLst/>
          <a:ahLst/>
          <a:cxnLst/>
          <a:rect l="0" t="0" r="0" b="0"/>
          <a:pathLst>
            <a:path>
              <a:moveTo>
                <a:pt x="0" y="15732"/>
              </a:moveTo>
              <a:lnTo>
                <a:pt x="1301549" y="1573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1867014" y="3026547"/>
        <a:ext cx="65077" cy="65077"/>
      </dsp:txXfrm>
    </dsp:sp>
    <dsp:sp modelId="{5E8B6DBC-390C-6349-A7F0-1661C4A12ECC}">
      <dsp:nvSpPr>
        <dsp:cNvPr id="0" name=""/>
        <dsp:cNvSpPr/>
      </dsp:nvSpPr>
      <dsp:spPr>
        <a:xfrm>
          <a:off x="2216017" y="3232151"/>
          <a:ext cx="1582319" cy="791159"/>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it-IT" sz="1300" kern="1200" dirty="0" smtClean="0"/>
            <a:t>Manifestazione posteriore alla controversia</a:t>
          </a:r>
          <a:endParaRPr lang="it-IT" sz="1300" kern="1200" dirty="0"/>
        </a:p>
      </dsp:txBody>
      <dsp:txXfrm>
        <a:off x="2239189" y="3255323"/>
        <a:ext cx="1535975" cy="744815"/>
      </dsp:txXfrm>
    </dsp:sp>
    <dsp:sp modelId="{A87D66F1-FC46-1047-A40E-ADE83561B203}">
      <dsp:nvSpPr>
        <dsp:cNvPr id="0" name=""/>
        <dsp:cNvSpPr/>
      </dsp:nvSpPr>
      <dsp:spPr>
        <a:xfrm rot="19457599">
          <a:off x="3725073" y="3384540"/>
          <a:ext cx="779452" cy="31464"/>
        </a:xfrm>
        <a:custGeom>
          <a:avLst/>
          <a:gdLst/>
          <a:ahLst/>
          <a:cxnLst/>
          <a:rect l="0" t="0" r="0" b="0"/>
          <a:pathLst>
            <a:path>
              <a:moveTo>
                <a:pt x="0" y="15732"/>
              </a:moveTo>
              <a:lnTo>
                <a:pt x="779452" y="15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095313" y="3380787"/>
        <a:ext cx="38972" cy="38972"/>
      </dsp:txXfrm>
    </dsp:sp>
    <dsp:sp modelId="{EC9D1434-2C85-8F4C-9378-FC640E66BB4A}">
      <dsp:nvSpPr>
        <dsp:cNvPr id="0" name=""/>
        <dsp:cNvSpPr/>
      </dsp:nvSpPr>
      <dsp:spPr>
        <a:xfrm>
          <a:off x="4431263" y="2777235"/>
          <a:ext cx="1582319" cy="791159"/>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it-IT" sz="1300" kern="1200" dirty="0" smtClean="0"/>
            <a:t>Compromesso</a:t>
          </a:r>
          <a:endParaRPr lang="it-IT" sz="1300" kern="1200" dirty="0"/>
        </a:p>
      </dsp:txBody>
      <dsp:txXfrm>
        <a:off x="4454435" y="2800407"/>
        <a:ext cx="1535975" cy="744815"/>
      </dsp:txXfrm>
    </dsp:sp>
    <dsp:sp modelId="{739469DE-0BC8-0947-962D-F7E3D4BDE25E}">
      <dsp:nvSpPr>
        <dsp:cNvPr id="0" name=""/>
        <dsp:cNvSpPr/>
      </dsp:nvSpPr>
      <dsp:spPr>
        <a:xfrm rot="2142401">
          <a:off x="3725073" y="3839457"/>
          <a:ext cx="779452" cy="31464"/>
        </a:xfrm>
        <a:custGeom>
          <a:avLst/>
          <a:gdLst/>
          <a:ahLst/>
          <a:cxnLst/>
          <a:rect l="0" t="0" r="0" b="0"/>
          <a:pathLst>
            <a:path>
              <a:moveTo>
                <a:pt x="0" y="15732"/>
              </a:moveTo>
              <a:lnTo>
                <a:pt x="779452" y="15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095313" y="3835703"/>
        <a:ext cx="38972" cy="38972"/>
      </dsp:txXfrm>
    </dsp:sp>
    <dsp:sp modelId="{97C133AC-AAEA-904B-9ED7-0CCC705D4907}">
      <dsp:nvSpPr>
        <dsp:cNvPr id="0" name=""/>
        <dsp:cNvSpPr/>
      </dsp:nvSpPr>
      <dsp:spPr>
        <a:xfrm>
          <a:off x="4431263" y="3687068"/>
          <a:ext cx="1582319" cy="791159"/>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it-IT" sz="1300" kern="1200" dirty="0" smtClean="0"/>
            <a:t>Dichiarazione unilaterale </a:t>
          </a:r>
          <a:r>
            <a:rPr lang="it-IT" sz="1300" kern="1200" dirty="0" err="1" smtClean="0"/>
            <a:t>–</a:t>
          </a:r>
          <a:r>
            <a:rPr lang="it-IT" sz="1300" kern="1200" dirty="0" smtClean="0"/>
            <a:t> forum </a:t>
          </a:r>
          <a:r>
            <a:rPr lang="it-IT" sz="1300" kern="1200" dirty="0" err="1" smtClean="0"/>
            <a:t>prorogatum</a:t>
          </a:r>
          <a:endParaRPr lang="it-IT" sz="1300" kern="1200" dirty="0"/>
        </a:p>
      </dsp:txBody>
      <dsp:txXfrm>
        <a:off x="4454435" y="3710240"/>
        <a:ext cx="1535975" cy="7448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15E42A-FDD4-7241-AD82-AED30C028D98}">
      <dsp:nvSpPr>
        <dsp:cNvPr id="0" name=""/>
        <dsp:cNvSpPr/>
      </dsp:nvSpPr>
      <dsp:spPr>
        <a:xfrm>
          <a:off x="3144607" y="2829765"/>
          <a:ext cx="2326147" cy="232614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it-IT" sz="6500" kern="1200" dirty="0" smtClean="0"/>
            <a:t>CIG</a:t>
          </a:r>
          <a:endParaRPr lang="it-IT" sz="6500" kern="1200" dirty="0"/>
        </a:p>
      </dsp:txBody>
      <dsp:txXfrm>
        <a:off x="3485263" y="3170421"/>
        <a:ext cx="1644835" cy="1644835"/>
      </dsp:txXfrm>
    </dsp:sp>
    <dsp:sp modelId="{301C2C91-458E-8044-AD8E-F37D9673656B}">
      <dsp:nvSpPr>
        <dsp:cNvPr id="0" name=""/>
        <dsp:cNvSpPr/>
      </dsp:nvSpPr>
      <dsp:spPr>
        <a:xfrm rot="12900000">
          <a:off x="1596439" y="2406085"/>
          <a:ext cx="1837037" cy="662952"/>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3F6EA53-61B9-8543-B12F-312E56DCD8FB}">
      <dsp:nvSpPr>
        <dsp:cNvPr id="0" name=""/>
        <dsp:cNvSpPr/>
      </dsp:nvSpPr>
      <dsp:spPr>
        <a:xfrm>
          <a:off x="657631" y="1326784"/>
          <a:ext cx="2209840" cy="176787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it-IT" sz="2600" kern="1200" dirty="0" smtClean="0"/>
            <a:t>ASSEMBLEA GENERALE</a:t>
          </a:r>
          <a:endParaRPr lang="it-IT" sz="2600" kern="1200" dirty="0"/>
        </a:p>
      </dsp:txBody>
      <dsp:txXfrm>
        <a:off x="709410" y="1378563"/>
        <a:ext cx="2106282" cy="1664314"/>
      </dsp:txXfrm>
    </dsp:sp>
    <dsp:sp modelId="{AD4B258E-ADD7-824F-885B-AA66B7B45997}">
      <dsp:nvSpPr>
        <dsp:cNvPr id="0" name=""/>
        <dsp:cNvSpPr/>
      </dsp:nvSpPr>
      <dsp:spPr>
        <a:xfrm rot="16200000">
          <a:off x="3389162" y="1472852"/>
          <a:ext cx="1837037" cy="662952"/>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FA6BD9F-C358-EF4A-9A82-2C245C29A3FF}">
      <dsp:nvSpPr>
        <dsp:cNvPr id="0" name=""/>
        <dsp:cNvSpPr/>
      </dsp:nvSpPr>
      <dsp:spPr>
        <a:xfrm>
          <a:off x="3202760" y="1874"/>
          <a:ext cx="2209840" cy="176787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it-IT" sz="2600" kern="1200" dirty="0" smtClean="0"/>
            <a:t>CONSIGLIO DI SICUREZZA</a:t>
          </a:r>
          <a:endParaRPr lang="it-IT" sz="2600" kern="1200" dirty="0"/>
        </a:p>
      </dsp:txBody>
      <dsp:txXfrm>
        <a:off x="3254539" y="53653"/>
        <a:ext cx="2106282" cy="1664314"/>
      </dsp:txXfrm>
    </dsp:sp>
    <dsp:sp modelId="{2EB09D45-C6F7-9549-846E-8BBB75EB2077}">
      <dsp:nvSpPr>
        <dsp:cNvPr id="0" name=""/>
        <dsp:cNvSpPr/>
      </dsp:nvSpPr>
      <dsp:spPr>
        <a:xfrm rot="19500000">
          <a:off x="5181884" y="2406085"/>
          <a:ext cx="1837037" cy="662952"/>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4306A92-2F98-C746-A01F-23F61FFDFADF}">
      <dsp:nvSpPr>
        <dsp:cNvPr id="0" name=""/>
        <dsp:cNvSpPr/>
      </dsp:nvSpPr>
      <dsp:spPr>
        <a:xfrm>
          <a:off x="5747889" y="1326784"/>
          <a:ext cx="2209840" cy="176787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it-IT" sz="2600" kern="1200" dirty="0" smtClean="0"/>
            <a:t>ALTRI ORGANI E ISTITUZIONI SPECIALIZZATE ONU</a:t>
          </a:r>
          <a:endParaRPr lang="it-IT" sz="2600" kern="1200" dirty="0"/>
        </a:p>
      </dsp:txBody>
      <dsp:txXfrm>
        <a:off x="5799668" y="1378563"/>
        <a:ext cx="2106282" cy="16643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04D144-5C05-E943-89A9-645E415BC40E}">
      <dsp:nvSpPr>
        <dsp:cNvPr id="0" name=""/>
        <dsp:cNvSpPr/>
      </dsp:nvSpPr>
      <dsp:spPr>
        <a:xfrm>
          <a:off x="1004" y="206083"/>
          <a:ext cx="3656707" cy="1828353"/>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6205" tIns="77470" rIns="116205" bIns="77470" numCol="1" spcCol="1270" anchor="ctr" anchorCtr="0">
          <a:noAutofit/>
        </a:bodyPr>
        <a:lstStyle/>
        <a:p>
          <a:pPr lvl="0" algn="ctr" defTabSz="2711450">
            <a:lnSpc>
              <a:spcPct val="90000"/>
            </a:lnSpc>
            <a:spcBef>
              <a:spcPct val="0"/>
            </a:spcBef>
            <a:spcAft>
              <a:spcPct val="35000"/>
            </a:spcAft>
          </a:pPr>
          <a:r>
            <a:rPr lang="it-IT" sz="6100" kern="1200" dirty="0" smtClean="0"/>
            <a:t>INCHIESTA</a:t>
          </a:r>
          <a:endParaRPr lang="it-IT" sz="6100" kern="1200" dirty="0"/>
        </a:p>
      </dsp:txBody>
      <dsp:txXfrm>
        <a:off x="54555" y="259634"/>
        <a:ext cx="3549605" cy="1721251"/>
      </dsp:txXfrm>
    </dsp:sp>
    <dsp:sp modelId="{83286300-F226-C44A-BA8B-07AED84D89E2}">
      <dsp:nvSpPr>
        <dsp:cNvPr id="0" name=""/>
        <dsp:cNvSpPr/>
      </dsp:nvSpPr>
      <dsp:spPr>
        <a:xfrm>
          <a:off x="366675" y="2034437"/>
          <a:ext cx="365670" cy="1371265"/>
        </a:xfrm>
        <a:custGeom>
          <a:avLst/>
          <a:gdLst/>
          <a:ahLst/>
          <a:cxnLst/>
          <a:rect l="0" t="0" r="0" b="0"/>
          <a:pathLst>
            <a:path>
              <a:moveTo>
                <a:pt x="0" y="0"/>
              </a:moveTo>
              <a:lnTo>
                <a:pt x="0" y="1371265"/>
              </a:lnTo>
              <a:lnTo>
                <a:pt x="365670" y="1371265"/>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7C49B4B-F591-154C-8954-8665986B535B}">
      <dsp:nvSpPr>
        <dsp:cNvPr id="0" name=""/>
        <dsp:cNvSpPr/>
      </dsp:nvSpPr>
      <dsp:spPr>
        <a:xfrm>
          <a:off x="732345" y="2491525"/>
          <a:ext cx="2925365" cy="182835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MERO ACCERTAMENTO DEI FATTI: es. inchiesta nel 1946 accertamento fatti in Spagna di Franco; 1975 delega al Segretario </a:t>
          </a:r>
          <a:r>
            <a:rPr lang="it-IT" sz="1800" kern="1200" dirty="0" err="1" smtClean="0"/>
            <a:t>gen</a:t>
          </a:r>
          <a:r>
            <a:rPr lang="it-IT" sz="1800" kern="1200" dirty="0" smtClean="0"/>
            <a:t> su Sahara occ.</a:t>
          </a:r>
          <a:endParaRPr lang="it-IT" sz="1800" kern="1200" dirty="0"/>
        </a:p>
      </dsp:txBody>
      <dsp:txXfrm>
        <a:off x="785896" y="2545076"/>
        <a:ext cx="2818263" cy="1721251"/>
      </dsp:txXfrm>
    </dsp:sp>
    <dsp:sp modelId="{619AD6D5-E4F6-FA4C-BBBB-5E9474116B13}">
      <dsp:nvSpPr>
        <dsp:cNvPr id="0" name=""/>
        <dsp:cNvSpPr/>
      </dsp:nvSpPr>
      <dsp:spPr>
        <a:xfrm>
          <a:off x="4571888" y="206083"/>
          <a:ext cx="3656707" cy="1828353"/>
        </a:xfrm>
        <a:prstGeom prst="roundRect">
          <a:avLst>
            <a:gd name="adj" fmla="val 10000"/>
          </a:avLst>
        </a:prstGeom>
        <a:solidFill>
          <a:schemeClr val="accent2">
            <a:hueOff val="4681520"/>
            <a:satOff val="-5839"/>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6205" tIns="77470" rIns="116205" bIns="77470" numCol="1" spcCol="1270" anchor="ctr" anchorCtr="0">
          <a:noAutofit/>
        </a:bodyPr>
        <a:lstStyle/>
        <a:p>
          <a:pPr lvl="0" algn="ctr" defTabSz="2711450">
            <a:lnSpc>
              <a:spcPct val="90000"/>
            </a:lnSpc>
            <a:spcBef>
              <a:spcPct val="0"/>
            </a:spcBef>
            <a:spcAft>
              <a:spcPct val="35000"/>
            </a:spcAft>
          </a:pPr>
          <a:r>
            <a:rPr lang="it-IT" sz="6100" kern="1200" dirty="0" smtClean="0"/>
            <a:t>INCHIESTA</a:t>
          </a:r>
          <a:endParaRPr lang="it-IT" sz="6100" kern="1200" dirty="0"/>
        </a:p>
      </dsp:txBody>
      <dsp:txXfrm>
        <a:off x="4625439" y="259634"/>
        <a:ext cx="3549605" cy="1721251"/>
      </dsp:txXfrm>
    </dsp:sp>
    <dsp:sp modelId="{6AFF6105-7AE2-3343-9775-229B54CB2B9C}">
      <dsp:nvSpPr>
        <dsp:cNvPr id="0" name=""/>
        <dsp:cNvSpPr/>
      </dsp:nvSpPr>
      <dsp:spPr>
        <a:xfrm>
          <a:off x="4937559" y="2034437"/>
          <a:ext cx="365670" cy="1371265"/>
        </a:xfrm>
        <a:custGeom>
          <a:avLst/>
          <a:gdLst/>
          <a:ahLst/>
          <a:cxnLst/>
          <a:rect l="0" t="0" r="0" b="0"/>
          <a:pathLst>
            <a:path>
              <a:moveTo>
                <a:pt x="0" y="0"/>
              </a:moveTo>
              <a:lnTo>
                <a:pt x="0" y="1371265"/>
              </a:lnTo>
              <a:lnTo>
                <a:pt x="365670" y="1371265"/>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9903596-A7F3-A544-B737-11E7F2AF0238}">
      <dsp:nvSpPr>
        <dsp:cNvPr id="0" name=""/>
        <dsp:cNvSpPr/>
      </dsp:nvSpPr>
      <dsp:spPr>
        <a:xfrm>
          <a:off x="5303229" y="2491525"/>
          <a:ext cx="2925365" cy="182835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ACCERTAMENTO DEI FATTI FINALIZZATO A UNA DETERMINATA FUNZIONE: es. </a:t>
          </a:r>
          <a:r>
            <a:rPr lang="it-IT" sz="1800" kern="1200" dirty="0" err="1" smtClean="0"/>
            <a:t>ris</a:t>
          </a:r>
          <a:r>
            <a:rPr lang="it-IT" sz="1800" kern="1200" dirty="0" smtClean="0"/>
            <a:t>. 2004/1564 Commissione di inchiesta in </a:t>
          </a:r>
          <a:r>
            <a:rPr lang="it-IT" sz="1800" kern="1200" dirty="0" err="1" smtClean="0"/>
            <a:t>Darfur</a:t>
          </a:r>
          <a:r>
            <a:rPr lang="it-IT" sz="1800" kern="1200" dirty="0" smtClean="0"/>
            <a:t> se Sudan non rispetta altra </a:t>
          </a:r>
          <a:r>
            <a:rPr lang="it-IT" sz="1800" kern="1200" dirty="0" err="1" smtClean="0"/>
            <a:t>ris</a:t>
          </a:r>
          <a:r>
            <a:rPr lang="it-IT" sz="1800" kern="1200" dirty="0" smtClean="0"/>
            <a:t>.</a:t>
          </a:r>
          <a:endParaRPr lang="it-IT" sz="1800" kern="1200" dirty="0"/>
        </a:p>
      </dsp:txBody>
      <dsp:txXfrm>
        <a:off x="5356780" y="2545076"/>
        <a:ext cx="2818263" cy="17212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04D144-5C05-E943-89A9-645E415BC40E}">
      <dsp:nvSpPr>
        <dsp:cNvPr id="0" name=""/>
        <dsp:cNvSpPr/>
      </dsp:nvSpPr>
      <dsp:spPr>
        <a:xfrm>
          <a:off x="17" y="300170"/>
          <a:ext cx="3656707" cy="1828353"/>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71120" rIns="106680" bIns="71120" numCol="1" spcCol="1270" anchor="ctr" anchorCtr="0">
          <a:noAutofit/>
        </a:bodyPr>
        <a:lstStyle/>
        <a:p>
          <a:pPr lvl="0" algn="ctr" defTabSz="2489200">
            <a:lnSpc>
              <a:spcPct val="90000"/>
            </a:lnSpc>
            <a:spcBef>
              <a:spcPct val="0"/>
            </a:spcBef>
            <a:spcAft>
              <a:spcPct val="35000"/>
            </a:spcAft>
          </a:pPr>
          <a:r>
            <a:rPr lang="it-IT" sz="5600" kern="1200" dirty="0" smtClean="0"/>
            <a:t>ART. 33 par. 2</a:t>
          </a:r>
          <a:endParaRPr lang="it-IT" sz="5600" kern="1200" dirty="0"/>
        </a:p>
      </dsp:txBody>
      <dsp:txXfrm>
        <a:off x="53568" y="353721"/>
        <a:ext cx="3549605" cy="1721251"/>
      </dsp:txXfrm>
    </dsp:sp>
    <dsp:sp modelId="{83286300-F226-C44A-BA8B-07AED84D89E2}">
      <dsp:nvSpPr>
        <dsp:cNvPr id="0" name=""/>
        <dsp:cNvSpPr/>
      </dsp:nvSpPr>
      <dsp:spPr>
        <a:xfrm>
          <a:off x="365687" y="2128524"/>
          <a:ext cx="366658" cy="1277178"/>
        </a:xfrm>
        <a:custGeom>
          <a:avLst/>
          <a:gdLst/>
          <a:ahLst/>
          <a:cxnLst/>
          <a:rect l="0" t="0" r="0" b="0"/>
          <a:pathLst>
            <a:path>
              <a:moveTo>
                <a:pt x="0" y="0"/>
              </a:moveTo>
              <a:lnTo>
                <a:pt x="0" y="1277178"/>
              </a:lnTo>
              <a:lnTo>
                <a:pt x="366658" y="1277178"/>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7C49B4B-F591-154C-8954-8665986B535B}">
      <dsp:nvSpPr>
        <dsp:cNvPr id="0" name=""/>
        <dsp:cNvSpPr/>
      </dsp:nvSpPr>
      <dsp:spPr>
        <a:xfrm>
          <a:off x="732345" y="2491525"/>
          <a:ext cx="2925365" cy="182835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2390" tIns="48260" rIns="72390" bIns="48260" numCol="1" spcCol="1270" anchor="ctr" anchorCtr="0">
          <a:noAutofit/>
        </a:bodyPr>
        <a:lstStyle/>
        <a:p>
          <a:pPr lvl="0" algn="ctr" defTabSz="1689100">
            <a:lnSpc>
              <a:spcPct val="90000"/>
            </a:lnSpc>
            <a:spcBef>
              <a:spcPct val="0"/>
            </a:spcBef>
            <a:spcAft>
              <a:spcPct val="35000"/>
            </a:spcAft>
          </a:pPr>
          <a:r>
            <a:rPr lang="it-IT" sz="3800" kern="1200" dirty="0" smtClean="0"/>
            <a:t>INVITO GENERICO DI SOLUZIONE</a:t>
          </a:r>
          <a:endParaRPr lang="it-IT" sz="3800" kern="1200" dirty="0"/>
        </a:p>
      </dsp:txBody>
      <dsp:txXfrm>
        <a:off x="785896" y="2545076"/>
        <a:ext cx="2818263" cy="1721251"/>
      </dsp:txXfrm>
    </dsp:sp>
    <dsp:sp modelId="{619AD6D5-E4F6-FA4C-BBBB-5E9474116B13}">
      <dsp:nvSpPr>
        <dsp:cNvPr id="0" name=""/>
        <dsp:cNvSpPr/>
      </dsp:nvSpPr>
      <dsp:spPr>
        <a:xfrm>
          <a:off x="4571888" y="206083"/>
          <a:ext cx="3656707" cy="1828353"/>
        </a:xfrm>
        <a:prstGeom prst="roundRect">
          <a:avLst>
            <a:gd name="adj" fmla="val 10000"/>
          </a:avLst>
        </a:prstGeom>
        <a:solidFill>
          <a:schemeClr val="accent2">
            <a:hueOff val="4681520"/>
            <a:satOff val="-5839"/>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71120" rIns="106680" bIns="71120" numCol="1" spcCol="1270" anchor="ctr" anchorCtr="0">
          <a:noAutofit/>
        </a:bodyPr>
        <a:lstStyle/>
        <a:p>
          <a:pPr lvl="0" algn="ctr" defTabSz="2489200">
            <a:lnSpc>
              <a:spcPct val="90000"/>
            </a:lnSpc>
            <a:spcBef>
              <a:spcPct val="0"/>
            </a:spcBef>
            <a:spcAft>
              <a:spcPct val="35000"/>
            </a:spcAft>
          </a:pPr>
          <a:r>
            <a:rPr lang="it-IT" sz="5600" kern="1200" dirty="0" smtClean="0"/>
            <a:t>ART. 36</a:t>
          </a:r>
          <a:endParaRPr lang="it-IT" sz="5600" kern="1200" dirty="0"/>
        </a:p>
      </dsp:txBody>
      <dsp:txXfrm>
        <a:off x="4625439" y="259634"/>
        <a:ext cx="3549605" cy="1721251"/>
      </dsp:txXfrm>
    </dsp:sp>
    <dsp:sp modelId="{6AFF6105-7AE2-3343-9775-229B54CB2B9C}">
      <dsp:nvSpPr>
        <dsp:cNvPr id="0" name=""/>
        <dsp:cNvSpPr/>
      </dsp:nvSpPr>
      <dsp:spPr>
        <a:xfrm>
          <a:off x="4937559" y="2034437"/>
          <a:ext cx="365670" cy="1371265"/>
        </a:xfrm>
        <a:custGeom>
          <a:avLst/>
          <a:gdLst/>
          <a:ahLst/>
          <a:cxnLst/>
          <a:rect l="0" t="0" r="0" b="0"/>
          <a:pathLst>
            <a:path>
              <a:moveTo>
                <a:pt x="0" y="0"/>
              </a:moveTo>
              <a:lnTo>
                <a:pt x="0" y="1371265"/>
              </a:lnTo>
              <a:lnTo>
                <a:pt x="365670" y="1371265"/>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9903596-A7F3-A544-B737-11E7F2AF0238}">
      <dsp:nvSpPr>
        <dsp:cNvPr id="0" name=""/>
        <dsp:cNvSpPr/>
      </dsp:nvSpPr>
      <dsp:spPr>
        <a:xfrm>
          <a:off x="5303229" y="2491525"/>
          <a:ext cx="2925365" cy="182835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2390" tIns="48260" rIns="72390" bIns="48260" numCol="1" spcCol="1270" anchor="ctr" anchorCtr="0">
          <a:noAutofit/>
        </a:bodyPr>
        <a:lstStyle/>
        <a:p>
          <a:pPr lvl="0" algn="ctr" defTabSz="1689100">
            <a:lnSpc>
              <a:spcPct val="90000"/>
            </a:lnSpc>
            <a:spcBef>
              <a:spcPct val="0"/>
            </a:spcBef>
            <a:spcAft>
              <a:spcPct val="35000"/>
            </a:spcAft>
          </a:pPr>
          <a:r>
            <a:rPr lang="it-IT" sz="3800" kern="1200" dirty="0" smtClean="0"/>
            <a:t>INVITO SPECIFICO</a:t>
          </a:r>
          <a:endParaRPr lang="it-IT" sz="3800" kern="1200" dirty="0"/>
        </a:p>
      </dsp:txBody>
      <dsp:txXfrm>
        <a:off x="5356780" y="2545076"/>
        <a:ext cx="2818263" cy="17212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6B8461-6193-1941-867B-E74C6629CF02}" type="datetimeFigureOut">
              <a:rPr lang="it-IT" smtClean="0"/>
              <a:pPr/>
              <a:t>26/10/17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5EE779D-2D3F-5445-91BB-317C16B31E9D}" type="slidenum">
              <a:rPr lang="it-IT" smtClean="0"/>
              <a:pPr/>
              <a:t>‹n.›</a:t>
            </a:fld>
            <a:endParaRPr lang="it-IT"/>
          </a:p>
        </p:txBody>
      </p:sp>
    </p:spTree>
    <p:extLst>
      <p:ext uri="{BB962C8B-B14F-4D97-AF65-F5344CB8AC3E}">
        <p14:creationId xmlns:p14="http://schemas.microsoft.com/office/powerpoint/2010/main" val="21305659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D7CFB3-4BAF-B846-830F-88604E4274C1}" type="datetimeFigureOut">
              <a:rPr lang="it-IT" smtClean="0"/>
              <a:pPr/>
              <a:t>26/10/17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22017F-072F-3A4C-9EDB-2B17EEE9AFF1}" type="slidenum">
              <a:rPr lang="it-IT" smtClean="0"/>
              <a:pPr/>
              <a:t>‹n.›</a:t>
            </a:fld>
            <a:endParaRPr lang="it-IT"/>
          </a:p>
        </p:txBody>
      </p:sp>
    </p:spTree>
    <p:extLst>
      <p:ext uri="{BB962C8B-B14F-4D97-AF65-F5344CB8AC3E}">
        <p14:creationId xmlns:p14="http://schemas.microsoft.com/office/powerpoint/2010/main" val="292015487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126154D-F501-1A49-B1BA-F4FC8B31852D}" type="datetime1">
              <a:rPr lang="it-IT" smtClean="0"/>
              <a:pPr/>
              <a:t>26/10/17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8B45446-6E4E-D746-9563-DBA614AAECA5}" type="datetime1">
              <a:rPr lang="it-IT" smtClean="0"/>
              <a:pPr/>
              <a:t>26/10/17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A74E34F-10C5-CC4B-BA18-A269C399BBE6}" type="datetime1">
              <a:rPr lang="it-IT" smtClean="0"/>
              <a:pPr/>
              <a:t>26/10/17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FB99B33-A61D-F642-A394-C1AF6174470C}" type="datetime1">
              <a:rPr lang="it-IT" smtClean="0"/>
              <a:pPr/>
              <a:t>26/10/17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EFBAD976-CA6A-E943-8886-F84A9BE0475E}" type="datetime1">
              <a:rPr lang="it-IT" smtClean="0"/>
              <a:pPr/>
              <a:t>26/10/17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86DB063-DF5B-E64F-A9D3-F3DB9F7F4539}" type="datetime1">
              <a:rPr lang="it-IT" smtClean="0"/>
              <a:pPr/>
              <a:t>26/10/17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936F67-622E-C142-8287-23FACB77C04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D62448C-B239-284E-BDD1-0D9798D04C60}" type="datetime1">
              <a:rPr lang="it-IT" smtClean="0"/>
              <a:pPr/>
              <a:t>26/10/17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2936F67-622E-C142-8287-23FACB77C04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11FB6401-22DC-7740-B4C1-6D7F436E8618}" type="datetime1">
              <a:rPr lang="it-IT" smtClean="0"/>
              <a:pPr/>
              <a:t>26/10/17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2936F67-622E-C142-8287-23FACB77C04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DFEF9CB-E570-8746-A8BD-9FDD1AEF1E1D}" type="datetime1">
              <a:rPr lang="it-IT" smtClean="0"/>
              <a:pPr/>
              <a:t>26/10/17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2936F67-622E-C142-8287-23FACB77C04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AF9582F-CCBB-1E4A-9CD6-2828CB2D27C8}" type="datetime1">
              <a:rPr lang="it-IT" smtClean="0"/>
              <a:pPr/>
              <a:t>26/10/17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936F67-622E-C142-8287-23FACB77C04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453DA12C-6C93-694C-B70C-E9C9D24837E7}" type="datetime1">
              <a:rPr lang="it-IT" smtClean="0"/>
              <a:pPr/>
              <a:t>26/10/17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936F67-622E-C142-8287-23FACB77C04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80974-6CCE-094E-A9CB-302DD84D2E27}" type="datetime1">
              <a:rPr lang="it-IT" smtClean="0"/>
              <a:pPr/>
              <a:t>26/10/17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36F67-622E-C142-8287-23FACB77C044}"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75577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it-IT" dirty="0" smtClean="0"/>
              <a:t>ORGANIZZAZIONI INTERNAZIONALI</a:t>
            </a:r>
            <a:endParaRPr lang="it-IT" dirty="0"/>
          </a:p>
        </p:txBody>
      </p:sp>
      <p:sp>
        <p:nvSpPr>
          <p:cNvPr id="3" name="Sottotitolo 2"/>
          <p:cNvSpPr>
            <a:spLocks noGrp="1"/>
          </p:cNvSpPr>
          <p:nvPr>
            <p:ph type="subTitle" idx="1"/>
          </p:nvPr>
        </p:nvSpPr>
        <p:spPr>
          <a:xfrm>
            <a:off x="1371600" y="4297951"/>
            <a:ext cx="6400800" cy="1752600"/>
          </a:xfrm>
        </p:spPr>
        <p:txBody>
          <a:bodyPr/>
          <a:lstStyle/>
          <a:p>
            <a:pPr>
              <a:buFontTx/>
              <a:buChar char="-"/>
            </a:pPr>
            <a:r>
              <a:rPr lang="it-IT" smtClean="0">
                <a:solidFill>
                  <a:srgbClr val="FFFF00"/>
                </a:solidFill>
              </a:rPr>
              <a:t>Trieste </a:t>
            </a:r>
            <a:r>
              <a:rPr lang="it-IT" smtClean="0">
                <a:solidFill>
                  <a:srgbClr val="FFFF00"/>
                </a:solidFill>
              </a:rPr>
              <a:t>6 novembre 2017 </a:t>
            </a:r>
            <a:r>
              <a:rPr lang="it-IT" dirty="0" smtClean="0">
                <a:solidFill>
                  <a:srgbClr val="FFFF00"/>
                </a:solidFill>
              </a:rPr>
              <a:t>–</a:t>
            </a:r>
          </a:p>
          <a:p>
            <a:pPr>
              <a:buFontTx/>
              <a:buChar char="-"/>
            </a:pPr>
            <a:r>
              <a:rPr lang="it-IT" dirty="0" smtClean="0">
                <a:solidFill>
                  <a:srgbClr val="FFFF00"/>
                </a:solidFill>
              </a:rPr>
              <a:t>- prof. Sara Tonolo –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6308"/>
            <a:ext cx="8229600" cy="1250461"/>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CORTE INTERNAZIONALE DI GIUSTIZIA</a:t>
            </a:r>
            <a:endParaRPr lang="it-IT" dirty="0"/>
          </a:p>
        </p:txBody>
      </p:sp>
      <p:sp>
        <p:nvSpPr>
          <p:cNvPr id="5" name="Segnaposto contenuto 4"/>
          <p:cNvSpPr>
            <a:spLocks noGrp="1"/>
          </p:cNvSpPr>
          <p:nvPr>
            <p:ph idx="1"/>
          </p:nvPr>
        </p:nvSpPr>
        <p:spPr>
          <a:xfrm>
            <a:off x="293077" y="1563077"/>
            <a:ext cx="8616461" cy="5158398"/>
          </a:xfrm>
        </p:spPr>
        <p:txBody>
          <a:bodyPr>
            <a:normAutofit fontScale="92500" lnSpcReduction="20000"/>
          </a:bodyPr>
          <a:lstStyle/>
          <a:p>
            <a:pPr algn="just"/>
            <a:r>
              <a:rPr lang="it-IT" dirty="0" smtClean="0"/>
              <a:t>CAMERE:</a:t>
            </a:r>
          </a:p>
          <a:p>
            <a:pPr lvl="1" algn="just"/>
            <a:r>
              <a:rPr lang="it-IT" dirty="0" smtClean="0"/>
              <a:t>La corte si articola in Camere (art. 26 – 28), le udienze sono sempre pubbliche.</a:t>
            </a:r>
          </a:p>
          <a:p>
            <a:pPr lvl="1" algn="just"/>
            <a:r>
              <a:rPr lang="it-IT" dirty="0" smtClean="0"/>
              <a:t>La Camera ha gli stessi poteri della Corte in composizione plenaria; non è previsto appello nei confronti delle sentenze della CIG;</a:t>
            </a:r>
          </a:p>
          <a:p>
            <a:pPr lvl="1" algn="just"/>
            <a:r>
              <a:rPr lang="it-IT" dirty="0" smtClean="0"/>
              <a:t>La CIG può formare Camere di 3 o più giudici per trattare particolari categorie di casi (</a:t>
            </a:r>
            <a:r>
              <a:rPr lang="it-IT" dirty="0" err="1" smtClean="0"/>
              <a:t>article</a:t>
            </a:r>
            <a:r>
              <a:rPr lang="it-IT" dirty="0" smtClean="0"/>
              <a:t> 26.1.);</a:t>
            </a:r>
          </a:p>
          <a:p>
            <a:pPr lvl="1" algn="just"/>
            <a:r>
              <a:rPr lang="it-IT" dirty="0" smtClean="0"/>
              <a:t>Nel 1993, la prima Camera composta da 7 giudici è stata costituita in materia ambientale: era orientamento dell’epoca discutere di una corte ambientale; ora è stata abolita, in quanto si è dimostrato che la CIG in composizione plenaria può decidere sui casi (</a:t>
            </a:r>
            <a:r>
              <a:rPr lang="it-IT" dirty="0" err="1" smtClean="0"/>
              <a:t>GabcikovoNagymaros</a:t>
            </a:r>
            <a:r>
              <a:rPr lang="it-IT" dirty="0" smtClean="0"/>
              <a:t> Project 1997).</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10</a:t>
            </a:fld>
            <a:endParaRPr lang="it-IT"/>
          </a:p>
        </p:txBody>
      </p:sp>
    </p:spTree>
    <p:extLst>
      <p:ext uri="{BB962C8B-B14F-4D97-AF65-F5344CB8AC3E}">
        <p14:creationId xmlns:p14="http://schemas.microsoft.com/office/powerpoint/2010/main" val="1509959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it-IT" dirty="0" smtClean="0"/>
              <a:t>CORTE INTERNAZIONALE </a:t>
            </a:r>
            <a:r>
              <a:rPr lang="it-IT" dirty="0" err="1" smtClean="0"/>
              <a:t>DI</a:t>
            </a:r>
            <a:r>
              <a:rPr lang="it-IT" dirty="0" smtClean="0"/>
              <a:t> GIUSTIZIA</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45616590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11</a:t>
            </a:fld>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COMPETENZA CONTENZIOSA</a:t>
            </a:r>
            <a:endParaRPr lang="it-IT" dirty="0"/>
          </a:p>
        </p:txBody>
      </p:sp>
      <p:sp>
        <p:nvSpPr>
          <p:cNvPr id="3" name="Segnaposto contenuto 2"/>
          <p:cNvSpPr>
            <a:spLocks noGrp="1"/>
          </p:cNvSpPr>
          <p:nvPr>
            <p:ph idx="1"/>
          </p:nvPr>
        </p:nvSpPr>
        <p:spPr/>
        <p:txBody>
          <a:bodyPr/>
          <a:lstStyle/>
          <a:p>
            <a:pPr algn="just"/>
            <a:r>
              <a:rPr lang="it-IT" dirty="0" smtClean="0"/>
              <a:t>Legittimazione ad adire la Corte: Stati</a:t>
            </a:r>
          </a:p>
          <a:p>
            <a:pPr algn="just"/>
            <a:endParaRPr lang="it-IT" dirty="0"/>
          </a:p>
          <a:p>
            <a:pPr algn="just"/>
            <a:r>
              <a:rPr lang="it-IT" dirty="0" smtClean="0"/>
              <a:t>Giurisdizione consensuale</a:t>
            </a:r>
          </a:p>
          <a:p>
            <a:pPr algn="just"/>
            <a:endParaRPr lang="it-IT" dirty="0"/>
          </a:p>
          <a:p>
            <a:pPr algn="just"/>
            <a:r>
              <a:rPr lang="it-IT" dirty="0" smtClean="0"/>
              <a:t>Giurisdizione consensuale anche in presenza di una violazione di una norma imperativa del diritto internazionale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COMPETENZA CONTENZIOSA</a:t>
            </a:r>
            <a:endParaRPr lang="it-IT" dirty="0"/>
          </a:p>
        </p:txBody>
      </p:sp>
      <p:sp>
        <p:nvSpPr>
          <p:cNvPr id="3" name="Segnaposto contenuto 2"/>
          <p:cNvSpPr>
            <a:spLocks noGrp="1"/>
          </p:cNvSpPr>
          <p:nvPr>
            <p:ph idx="1"/>
          </p:nvPr>
        </p:nvSpPr>
        <p:spPr/>
        <p:txBody>
          <a:bodyPr>
            <a:normAutofit/>
          </a:bodyPr>
          <a:lstStyle/>
          <a:p>
            <a:pPr algn="just"/>
            <a:r>
              <a:rPr lang="it-IT" dirty="0" smtClean="0"/>
              <a:t>GIURISDIZIONE: solo gli Stati</a:t>
            </a:r>
            <a:endParaRPr lang="it-IT" dirty="0"/>
          </a:p>
          <a:p>
            <a:pPr algn="just"/>
            <a:r>
              <a:rPr lang="it-IT" dirty="0" err="1" smtClean="0"/>
              <a:t>Benchè</a:t>
            </a:r>
            <a:r>
              <a:rPr lang="it-IT" dirty="0" smtClean="0"/>
              <a:t> la CIG riceva quasi 1000 ricorsi all’anno da parte degli individui, in realtà né loro né le organizzazioni possono essere parte delle controversie dinanzi alla CIG.  </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13</a:t>
            </a:fld>
            <a:endParaRPr lang="it-IT"/>
          </a:p>
        </p:txBody>
      </p:sp>
    </p:spTree>
    <p:extLst>
      <p:ext uri="{BB962C8B-B14F-4D97-AF65-F5344CB8AC3E}">
        <p14:creationId xmlns:p14="http://schemas.microsoft.com/office/powerpoint/2010/main" val="2182438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COMPETENZA CONTENZIOSA</a:t>
            </a:r>
            <a:endParaRPr lang="it-IT" dirty="0"/>
          </a:p>
        </p:txBody>
      </p:sp>
      <p:sp>
        <p:nvSpPr>
          <p:cNvPr id="3" name="Segnaposto contenuto 2"/>
          <p:cNvSpPr>
            <a:spLocks noGrp="1"/>
          </p:cNvSpPr>
          <p:nvPr>
            <p:ph idx="1"/>
          </p:nvPr>
        </p:nvSpPr>
        <p:spPr/>
        <p:txBody>
          <a:bodyPr>
            <a:normAutofit/>
          </a:bodyPr>
          <a:lstStyle/>
          <a:p>
            <a:pPr algn="just"/>
            <a:r>
              <a:rPr lang="it-IT" dirty="0" smtClean="0"/>
              <a:t>GIURISDIZIONE RISPETTO ALLE ORGANIZZAZIONI INTERNAZIONALI, la CIG può richiedere loro informazioni e può riceverne se inviate dalla OIG.</a:t>
            </a:r>
            <a:endParaRPr lang="it-IT" dirty="0"/>
          </a:p>
          <a:p>
            <a:pPr algn="just"/>
            <a:r>
              <a:rPr lang="it-IT" dirty="0" smtClean="0"/>
              <a:t>Se l’interpretazione di un trattato concernente l’istituzione di un’OIG, la CIG  deve notificare l’informazione all’OIG e anche tutte le osservazioni scritte </a:t>
            </a:r>
            <a:r>
              <a:rPr lang="it-IT" dirty="0"/>
              <a:t>(</a:t>
            </a:r>
            <a:r>
              <a:rPr lang="it-IT" dirty="0" err="1"/>
              <a:t>Article</a:t>
            </a:r>
            <a:r>
              <a:rPr lang="it-IT" dirty="0"/>
              <a:t> 34).</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14</a:t>
            </a:fld>
            <a:endParaRPr lang="it-IT"/>
          </a:p>
        </p:txBody>
      </p:sp>
    </p:spTree>
    <p:extLst>
      <p:ext uri="{BB962C8B-B14F-4D97-AF65-F5344CB8AC3E}">
        <p14:creationId xmlns:p14="http://schemas.microsoft.com/office/powerpoint/2010/main" val="2596076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COMPETENZA CONTENZIOSA</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FONDAMENTO: LA CIG ha piena giurisdizione secondo l’art. 36.1. La sua giurisdizione riguarda tutti i casi sottoposti ad essa nelle materie regolate dalla Carta delle Nazioni Unite.</a:t>
            </a:r>
            <a:endParaRPr lang="it-IT" dirty="0"/>
          </a:p>
          <a:p>
            <a:pPr algn="just"/>
            <a:r>
              <a:rPr lang="it-IT" dirty="0" smtClean="0"/>
              <a:t>Tutti gli Stati membri delle NU sono membri dello Statuto della CIG ma ciò non significa che essi abbiano accettato automaticamente la giurisdizione contenziosa della Corte: occorre un atto di accettazione autonomo.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15</a:t>
            </a:fld>
            <a:endParaRPr lang="it-IT"/>
          </a:p>
        </p:txBody>
      </p:sp>
    </p:spTree>
    <p:extLst>
      <p:ext uri="{BB962C8B-B14F-4D97-AF65-F5344CB8AC3E}">
        <p14:creationId xmlns:p14="http://schemas.microsoft.com/office/powerpoint/2010/main" val="2731444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it-IT" dirty="0" smtClean="0"/>
              <a:t>COMPETENZA CONTENZIOSA- ACCETTAZIONE DELLA GIURISDIZIONE</a:t>
            </a:r>
            <a:endParaRPr lang="it-IT" dirty="0"/>
          </a:p>
        </p:txBody>
      </p:sp>
      <p:graphicFrame>
        <p:nvGraphicFramePr>
          <p:cNvPr id="5" name="Segnaposto contenuto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16</a:t>
            </a:fld>
            <a:endParaRPr lang="it-I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it-IT" dirty="0" smtClean="0"/>
              <a:t>COMPETENZA CONTENZIOSA- ACCETTAZIONE DELLA GIURISDIZIONE</a:t>
            </a:r>
            <a:endParaRPr lang="it-IT" dirty="0"/>
          </a:p>
        </p:txBody>
      </p:sp>
      <p:sp>
        <p:nvSpPr>
          <p:cNvPr id="3" name="Segnaposto contenuto 2"/>
          <p:cNvSpPr>
            <a:spLocks noGrp="1"/>
          </p:cNvSpPr>
          <p:nvPr>
            <p:ph idx="1"/>
          </p:nvPr>
        </p:nvSpPr>
        <p:spPr/>
        <p:txBody>
          <a:bodyPr>
            <a:normAutofit fontScale="92500" lnSpcReduction="20000"/>
          </a:bodyPr>
          <a:lstStyle/>
          <a:p>
            <a:pPr lvl="1" algn="just"/>
            <a:r>
              <a:rPr lang="it-IT" dirty="0" smtClean="0"/>
              <a:t>Secondo l’Art. 36.2. dello Statuto l’accettazione della giurisdizione si fonda sulle dichiarazioni di accettazione (al momento solo 66). L’essenza di questo atto è la reciprocità perché occorre l’accettazione delle altre parti. L’art. 36.5</a:t>
            </a:r>
            <a:r>
              <a:rPr lang="it-IT" dirty="0"/>
              <a:t>. </a:t>
            </a:r>
            <a:r>
              <a:rPr lang="it-IT" dirty="0" smtClean="0"/>
              <a:t>ammette la possibilità di riserve, ad es. “la </a:t>
            </a:r>
            <a:r>
              <a:rPr lang="it-IT" dirty="0" err="1" smtClean="0"/>
              <a:t>dischiarazione</a:t>
            </a:r>
            <a:r>
              <a:rPr lang="it-IT" dirty="0" smtClean="0"/>
              <a:t> non riguarda le controversie anteriori al 1995</a:t>
            </a:r>
            <a:r>
              <a:rPr lang="it-IT" dirty="0"/>
              <a:t>”. </a:t>
            </a:r>
            <a:r>
              <a:rPr lang="it-IT" dirty="0" smtClean="0"/>
              <a:t>Solo UK ha fatto dichiarazione tra i membri permanenti del </a:t>
            </a:r>
            <a:r>
              <a:rPr lang="it-IT" dirty="0" err="1" smtClean="0"/>
              <a:t>CdS</a:t>
            </a:r>
            <a:r>
              <a:rPr lang="it-IT" dirty="0" smtClean="0"/>
              <a:t>, FRANCIA e USA l’hanno ritirata rispettivamente </a:t>
            </a:r>
            <a:r>
              <a:rPr lang="it-IT" dirty="0"/>
              <a:t>in 1974 and in 1985, </a:t>
            </a:r>
            <a:r>
              <a:rPr lang="it-IT" dirty="0" smtClean="0"/>
              <a:t>la Cina non ha riconosciuto la dichiarazione posta in essere dalla Republic of </a:t>
            </a:r>
            <a:r>
              <a:rPr lang="it-IT" dirty="0"/>
              <a:t>China </a:t>
            </a:r>
            <a:r>
              <a:rPr lang="it-IT" dirty="0" smtClean="0"/>
              <a:t>e la Russia, come il suo predecessore, ex URSS non ha mai effettuato la dichiarazione.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17</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it-IT" dirty="0" smtClean="0"/>
              <a:t>COMPETENZA CONTENZ	IOSA-SVOLGIMENTO DEL PROCESSO</a:t>
            </a:r>
            <a:endParaRPr lang="it-IT" dirty="0"/>
          </a:p>
        </p:txBody>
      </p:sp>
      <p:sp>
        <p:nvSpPr>
          <p:cNvPr id="3" name="Segnaposto contenuto 2"/>
          <p:cNvSpPr>
            <a:spLocks noGrp="1"/>
          </p:cNvSpPr>
          <p:nvPr>
            <p:ph idx="1"/>
          </p:nvPr>
        </p:nvSpPr>
        <p:spPr/>
        <p:txBody>
          <a:bodyPr/>
          <a:lstStyle/>
          <a:p>
            <a:pPr algn="just"/>
            <a:r>
              <a:rPr lang="it-IT" dirty="0" smtClean="0"/>
              <a:t>Regolamento di procedura regola la procedura</a:t>
            </a:r>
          </a:p>
          <a:p>
            <a:pPr algn="just"/>
            <a:r>
              <a:rPr lang="it-IT" dirty="0" smtClean="0"/>
              <a:t>Tutti gli Stati membri ONU e che hanno diritto a intervenire vengono informati del procedimento dal Cancelliere tramite il Segretario generale</a:t>
            </a:r>
          </a:p>
          <a:p>
            <a:pPr algn="just"/>
            <a:r>
              <a:rPr lang="it-IT" dirty="0" smtClean="0"/>
              <a:t>Fase scritta e fase orale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18</a:t>
            </a:fld>
            <a:endParaRPr lang="it-IT"/>
          </a:p>
        </p:txBody>
      </p:sp>
    </p:spTree>
    <p:extLst>
      <p:ext uri="{BB962C8B-B14F-4D97-AF65-F5344CB8AC3E}">
        <p14:creationId xmlns:p14="http://schemas.microsoft.com/office/powerpoint/2010/main" val="2878239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3538" y="410308"/>
            <a:ext cx="8550031" cy="1189892"/>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it-IT" dirty="0" smtClean="0"/>
              <a:t>COMPETENZA CONTENZIOSA – SVOLGIMENTO DEL PROCESSO</a:t>
            </a:r>
            <a:endParaRPr lang="it-IT" dirty="0"/>
          </a:p>
        </p:txBody>
      </p:sp>
      <p:sp>
        <p:nvSpPr>
          <p:cNvPr id="3" name="Segnaposto contenuto 2"/>
          <p:cNvSpPr>
            <a:spLocks noGrp="1"/>
          </p:cNvSpPr>
          <p:nvPr>
            <p:ph idx="1"/>
          </p:nvPr>
        </p:nvSpPr>
        <p:spPr/>
        <p:txBody>
          <a:bodyPr/>
          <a:lstStyle/>
          <a:p>
            <a:pPr algn="just"/>
            <a:r>
              <a:rPr lang="it-IT" dirty="0" smtClean="0"/>
              <a:t>Possibilità di intervento in causa di uno Stato terzo (artt. 62 e 63):</a:t>
            </a:r>
          </a:p>
          <a:p>
            <a:pPr algn="just"/>
            <a:r>
              <a:rPr lang="it-IT" dirty="0" smtClean="0"/>
              <a:t>A) Intervento in una controversia non avente ad oggetto l’interpretazione di una convenzione di cui il terzo sia parte (art. 62);</a:t>
            </a:r>
          </a:p>
          <a:p>
            <a:pPr algn="just"/>
            <a:r>
              <a:rPr lang="it-IT" dirty="0" smtClean="0"/>
              <a:t>B) Intervento in una controversia avente ad oggetto l’interpretazione di una controversia di cui il terzo sia parte (art. 63).</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19</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it-IT" dirty="0" smtClean="0"/>
              <a:t>CORTE INTERNAZIONALE </a:t>
            </a:r>
            <a:r>
              <a:rPr lang="it-IT" dirty="0" err="1" smtClean="0"/>
              <a:t>DI</a:t>
            </a:r>
            <a:r>
              <a:rPr lang="it-IT" dirty="0" smtClean="0"/>
              <a:t> GIUSTIZIA</a:t>
            </a:r>
            <a:endParaRPr lang="it-IT" dirty="0"/>
          </a:p>
        </p:txBody>
      </p:sp>
      <p:sp>
        <p:nvSpPr>
          <p:cNvPr id="3" name="Segnaposto contenuto 2"/>
          <p:cNvSpPr>
            <a:spLocks noGrp="1"/>
          </p:cNvSpPr>
          <p:nvPr>
            <p:ph idx="1"/>
          </p:nvPr>
        </p:nvSpPr>
        <p:spPr/>
        <p:txBody>
          <a:bodyPr>
            <a:normAutofit/>
          </a:bodyPr>
          <a:lstStyle/>
          <a:p>
            <a:pPr algn="just"/>
            <a:r>
              <a:rPr lang="it-IT" dirty="0" smtClean="0"/>
              <a:t>Succede alla Corte permanente di giustizia internazionale, ma ≠ perché organo ONU (art. </a:t>
            </a:r>
            <a:r>
              <a:rPr lang="it-IT" dirty="0" err="1" smtClean="0"/>
              <a:t>7</a:t>
            </a:r>
            <a:r>
              <a:rPr lang="it-IT" dirty="0" smtClean="0"/>
              <a:t> e art. 92 Carta)</a:t>
            </a:r>
          </a:p>
          <a:p>
            <a:pPr algn="just"/>
            <a:r>
              <a:rPr lang="it-IT" dirty="0" smtClean="0"/>
              <a:t>E’ </a:t>
            </a:r>
            <a:r>
              <a:rPr lang="it-IT" u="sng" dirty="0" smtClean="0"/>
              <a:t>il principale organo giudiziario </a:t>
            </a:r>
            <a:r>
              <a:rPr lang="it-IT" dirty="0" smtClean="0"/>
              <a:t>delle Nazioni Unite (art. 92).</a:t>
            </a:r>
          </a:p>
          <a:p>
            <a:pPr algn="just"/>
            <a:r>
              <a:rPr lang="it-IT" dirty="0" smtClean="0"/>
              <a:t>Sede: L’</a:t>
            </a:r>
            <a:r>
              <a:rPr lang="it-IT" dirty="0" err="1" smtClean="0"/>
              <a:t>Aja</a:t>
            </a:r>
            <a:endParaRPr lang="it-IT" dirty="0" smtClean="0"/>
          </a:p>
          <a:p>
            <a:pPr algn="just"/>
            <a:r>
              <a:rPr lang="it-IT" b="1" dirty="0" smtClean="0"/>
              <a:t>Corpo permanente </a:t>
            </a:r>
            <a:r>
              <a:rPr lang="it-IT" dirty="0" smtClean="0"/>
              <a:t>di giudici eletti da AG e </a:t>
            </a:r>
            <a:r>
              <a:rPr lang="it-IT" dirty="0" err="1" smtClean="0"/>
              <a:t>CdS</a:t>
            </a:r>
            <a:r>
              <a:rPr lang="it-IT" dirty="0" smtClean="0"/>
              <a:t> a maggioranza assoluta (8 su 15 in </a:t>
            </a:r>
            <a:r>
              <a:rPr lang="it-IT" dirty="0" err="1" smtClean="0"/>
              <a:t>CdS</a:t>
            </a:r>
            <a:r>
              <a:rPr lang="it-IT" dirty="0" smtClean="0"/>
              <a:t>)</a:t>
            </a:r>
            <a:endParaRPr lang="it-IT" dirty="0"/>
          </a:p>
          <a:p>
            <a:pPr marL="0" indent="0" algn="just">
              <a:buNone/>
            </a:pP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3"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3" nodeType="clickEffect">
                                  <p:stCondLst>
                                    <p:cond delay="0"/>
                                  </p:stCondLst>
                                  <p:childTnLst>
                                    <p:set>
                                      <p:cBhvr>
                                        <p:cTn id="5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3" nodeType="clickEffect">
                                  <p:stCondLst>
                                    <p:cond delay="0"/>
                                  </p:stCondLst>
                                  <p:childTnLst>
                                    <p:set>
                                      <p:cBhvr>
                                        <p:cTn id="6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3" nodeType="clickEffect">
                                  <p:stCondLst>
                                    <p:cond delay="0"/>
                                  </p:stCondLst>
                                  <p:childTnLst>
                                    <p:set>
                                      <p:cBhvr>
                                        <p:cTn id="6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it-IT" dirty="0" smtClean="0"/>
              <a:t>INTERVENTO DEL TERZO NEL PROCESSO DINANZI ALLA CIG</a:t>
            </a:r>
            <a:endParaRPr lang="it-IT" dirty="0"/>
          </a:p>
        </p:txBody>
      </p:sp>
      <p:sp>
        <p:nvSpPr>
          <p:cNvPr id="3" name="Segnaposto contenuto 2"/>
          <p:cNvSpPr>
            <a:spLocks noGrp="1"/>
          </p:cNvSpPr>
          <p:nvPr>
            <p:ph idx="1"/>
          </p:nvPr>
        </p:nvSpPr>
        <p:spPr/>
        <p:txBody>
          <a:bodyPr>
            <a:normAutofit lnSpcReduction="10000"/>
          </a:bodyPr>
          <a:lstStyle/>
          <a:p>
            <a:pPr marL="514350" indent="-514350" algn="just">
              <a:buAutoNum type="alphaUcParenR"/>
            </a:pPr>
            <a:r>
              <a:rPr lang="it-IT" dirty="0" smtClean="0"/>
              <a:t>Intervento in una controversia non avente ad oggetto l’interpretazione di una convenzione di cui il terzo sia parte (art. 62):</a:t>
            </a:r>
          </a:p>
          <a:p>
            <a:pPr marL="514350" indent="-514350" algn="just">
              <a:buNone/>
            </a:pPr>
            <a:r>
              <a:rPr lang="it-IT" dirty="0" smtClean="0">
                <a:latin typeface="Wingdings"/>
                <a:ea typeface="Wingdings"/>
                <a:cs typeface="Wingdings"/>
              </a:rPr>
              <a:t></a:t>
            </a:r>
            <a:endParaRPr lang="it-IT" dirty="0" smtClean="0"/>
          </a:p>
          <a:p>
            <a:pPr marL="514350" indent="-514350" algn="just">
              <a:buNone/>
            </a:pPr>
            <a:r>
              <a:rPr lang="it-IT" dirty="0" smtClean="0"/>
              <a:t>Il terzo informa la Corte dei suoi interessi giuridici coinvolti; però non diventa parte processuale e la sentenza non ha efficacia di cosa giudicata nei suoi confronti (CIG 13.9.1990, </a:t>
            </a:r>
            <a:r>
              <a:rPr lang="it-IT" dirty="0" err="1" smtClean="0"/>
              <a:t>El</a:t>
            </a:r>
            <a:r>
              <a:rPr lang="it-IT" dirty="0" smtClean="0"/>
              <a:t> Salvador c. Honduras).</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20</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it-IT" dirty="0" smtClean="0"/>
              <a:t>INTERVENTO DEL TERZO NEL PROCESSO DINANZI ALLA CIG</a:t>
            </a:r>
            <a:endParaRPr lang="it-IT" dirty="0"/>
          </a:p>
        </p:txBody>
      </p:sp>
      <p:sp>
        <p:nvSpPr>
          <p:cNvPr id="3" name="Segnaposto contenuto 2"/>
          <p:cNvSpPr>
            <a:spLocks noGrp="1"/>
          </p:cNvSpPr>
          <p:nvPr>
            <p:ph idx="1"/>
          </p:nvPr>
        </p:nvSpPr>
        <p:spPr/>
        <p:txBody>
          <a:bodyPr>
            <a:normAutofit/>
          </a:bodyPr>
          <a:lstStyle/>
          <a:p>
            <a:pPr marL="514350" indent="-514350" algn="just">
              <a:buNone/>
            </a:pPr>
            <a:r>
              <a:rPr lang="it-IT" dirty="0" err="1" smtClean="0"/>
              <a:t>B</a:t>
            </a:r>
            <a:r>
              <a:rPr lang="it-IT" dirty="0" smtClean="0"/>
              <a:t>) Intervento in una controversia avente ad oggetto l’interpretazione di una convenzione di cui il terzo sia parte (art. 63):</a:t>
            </a:r>
          </a:p>
          <a:p>
            <a:pPr marL="514350" indent="-514350" algn="just">
              <a:buNone/>
            </a:pPr>
            <a:r>
              <a:rPr lang="it-IT" dirty="0" smtClean="0">
                <a:latin typeface="Wingdings"/>
                <a:ea typeface="Wingdings"/>
                <a:cs typeface="Wingdings"/>
              </a:rPr>
              <a:t></a:t>
            </a:r>
            <a:endParaRPr lang="it-IT" dirty="0" smtClean="0"/>
          </a:p>
          <a:p>
            <a:pPr marL="514350" indent="-514350" algn="just">
              <a:buNone/>
            </a:pPr>
            <a:r>
              <a:rPr lang="it-IT" dirty="0" smtClean="0"/>
              <a:t>Il terzo è vincolato dall’interpretazione della convenzione resa nella sentenza della Corte.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21</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93078"/>
            <a:ext cx="8217877" cy="1680306"/>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COMPETENZA CONTENZIOSA – PROVVEDIMENTI ADOTTABILI DALLA CIG</a:t>
            </a:r>
            <a:endParaRPr lang="it-IT" dirty="0"/>
          </a:p>
        </p:txBody>
      </p:sp>
      <p:sp>
        <p:nvSpPr>
          <p:cNvPr id="3" name="Segnaposto contenuto 2"/>
          <p:cNvSpPr>
            <a:spLocks noGrp="1"/>
          </p:cNvSpPr>
          <p:nvPr>
            <p:ph idx="1"/>
          </p:nvPr>
        </p:nvSpPr>
        <p:spPr>
          <a:xfrm>
            <a:off x="445477" y="2195512"/>
            <a:ext cx="8229600" cy="4525963"/>
          </a:xfrm>
        </p:spPr>
        <p:txBody>
          <a:bodyPr/>
          <a:lstStyle/>
          <a:p>
            <a:pPr algn="just"/>
            <a:r>
              <a:rPr lang="it-IT" dirty="0" smtClean="0"/>
              <a:t>Corte può adottare </a:t>
            </a:r>
            <a:r>
              <a:rPr lang="it-IT" u="sng" dirty="0" smtClean="0"/>
              <a:t>misure cautelari </a:t>
            </a:r>
            <a:r>
              <a:rPr lang="it-IT" dirty="0" smtClean="0"/>
              <a:t>per la salvaguardia dei diritti delle parti (art. 41): tali misure sono vincolanti: CIG, 27.6.2001, La </a:t>
            </a:r>
            <a:r>
              <a:rPr lang="it-IT" dirty="0" err="1" smtClean="0"/>
              <a:t>Grand</a:t>
            </a:r>
            <a:r>
              <a:rPr lang="it-IT" dirty="0" smtClean="0"/>
              <a:t>; Avena</a:t>
            </a:r>
          </a:p>
          <a:p>
            <a:endParaRPr lang="it-IT" dirty="0" smtClean="0"/>
          </a:p>
          <a:p>
            <a:r>
              <a:rPr lang="it-IT" dirty="0" smtClean="0"/>
              <a:t>Corte può adottare </a:t>
            </a:r>
            <a:r>
              <a:rPr lang="it-IT" u="sng" dirty="0" smtClean="0"/>
              <a:t>sentenze.</a:t>
            </a:r>
            <a:endParaRPr lang="it-IT" u="sng"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93078"/>
            <a:ext cx="8217877" cy="168030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MISURE CAUTELARI</a:t>
            </a:r>
            <a:endParaRPr lang="it-IT" dirty="0"/>
          </a:p>
        </p:txBody>
      </p:sp>
      <p:sp>
        <p:nvSpPr>
          <p:cNvPr id="3" name="Segnaposto contenuto 2"/>
          <p:cNvSpPr>
            <a:spLocks noGrp="1"/>
          </p:cNvSpPr>
          <p:nvPr>
            <p:ph idx="1"/>
          </p:nvPr>
        </p:nvSpPr>
        <p:spPr>
          <a:xfrm>
            <a:off x="445477" y="2195512"/>
            <a:ext cx="8229600" cy="4525963"/>
          </a:xfrm>
        </p:spPr>
        <p:txBody>
          <a:bodyPr/>
          <a:lstStyle/>
          <a:p>
            <a:pPr algn="just"/>
            <a:r>
              <a:rPr lang="it-IT" u="sng" dirty="0"/>
              <a:t>La </a:t>
            </a:r>
            <a:r>
              <a:rPr lang="it-IT" u="sng" dirty="0" err="1"/>
              <a:t>Grand</a:t>
            </a:r>
            <a:r>
              <a:rPr lang="en-US" u="sng" dirty="0"/>
              <a:t>, </a:t>
            </a:r>
            <a:r>
              <a:rPr lang="en-US" dirty="0"/>
              <a:t>(</a:t>
            </a:r>
            <a:r>
              <a:rPr lang="it-IT" dirty="0"/>
              <a:t>Germany v. USA</a:t>
            </a:r>
            <a:r>
              <a:rPr lang="en-US" dirty="0"/>
              <a:t>), </a:t>
            </a:r>
            <a:r>
              <a:rPr lang="it-IT" dirty="0"/>
              <a:t>(27.6.2001)in questo caso, la Germania sostiene che il diritto di uno straniero ad essere informato del suo diritto di ottenere assistenza consolare dal proprio paese secondo le regole della Convenzione di Vienna del 1963 (art. 36.1.) era un “diritto fondamentale” collegato alle garanzie dell’equo processo.</a:t>
            </a:r>
            <a:endParaRPr lang="it-IT" u="sng"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23</a:t>
            </a:fld>
            <a:endParaRPr lang="it-IT"/>
          </a:p>
        </p:txBody>
      </p:sp>
    </p:spTree>
    <p:extLst>
      <p:ext uri="{BB962C8B-B14F-4D97-AF65-F5344CB8AC3E}">
        <p14:creationId xmlns:p14="http://schemas.microsoft.com/office/powerpoint/2010/main" val="1352432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93078"/>
            <a:ext cx="8217877" cy="168030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MISURE CAUTELARI</a:t>
            </a:r>
            <a:endParaRPr lang="it-IT" dirty="0"/>
          </a:p>
        </p:txBody>
      </p:sp>
      <p:sp>
        <p:nvSpPr>
          <p:cNvPr id="3" name="Segnaposto contenuto 2"/>
          <p:cNvSpPr>
            <a:spLocks noGrp="1"/>
          </p:cNvSpPr>
          <p:nvPr>
            <p:ph idx="1"/>
          </p:nvPr>
        </p:nvSpPr>
        <p:spPr>
          <a:xfrm>
            <a:off x="445477" y="2195512"/>
            <a:ext cx="8229600" cy="4525963"/>
          </a:xfrm>
        </p:spPr>
        <p:txBody>
          <a:bodyPr>
            <a:normAutofit fontScale="92500" lnSpcReduction="20000"/>
          </a:bodyPr>
          <a:lstStyle/>
          <a:p>
            <a:pPr algn="just"/>
            <a:r>
              <a:rPr lang="it-IT" u="sng" dirty="0"/>
              <a:t>Avena and </a:t>
            </a:r>
            <a:r>
              <a:rPr lang="it-IT" u="sng" dirty="0" err="1"/>
              <a:t>other</a:t>
            </a:r>
            <a:r>
              <a:rPr lang="it-IT" u="sng" dirty="0"/>
              <a:t> </a:t>
            </a:r>
            <a:r>
              <a:rPr lang="it-IT" u="sng" dirty="0" err="1"/>
              <a:t>mexican</a:t>
            </a:r>
            <a:r>
              <a:rPr lang="it-IT" u="sng" dirty="0"/>
              <a:t> </a:t>
            </a:r>
            <a:r>
              <a:rPr lang="it-IT" u="sng" dirty="0" err="1"/>
              <a:t>nationals</a:t>
            </a:r>
            <a:r>
              <a:rPr lang="en-US" u="sng" dirty="0"/>
              <a:t>, </a:t>
            </a:r>
            <a:r>
              <a:rPr lang="en-US" dirty="0"/>
              <a:t>(</a:t>
            </a:r>
            <a:r>
              <a:rPr lang="it-IT" dirty="0"/>
              <a:t>Mexico v. USA</a:t>
            </a:r>
            <a:r>
              <a:rPr lang="en-US" dirty="0"/>
              <a:t>), </a:t>
            </a:r>
            <a:r>
              <a:rPr lang="it-IT" dirty="0"/>
              <a:t>(31.3.2004)</a:t>
            </a:r>
            <a:r>
              <a:rPr lang="it-IT" u="sng" dirty="0"/>
              <a:t>:</a:t>
            </a:r>
            <a:r>
              <a:rPr lang="it-IT" dirty="0"/>
              <a:t> in questo caso il Messico richiama le argomentazioni tedesche nel caso La </a:t>
            </a:r>
            <a:r>
              <a:rPr lang="it-IT" dirty="0" err="1"/>
              <a:t>Grand</a:t>
            </a:r>
            <a:r>
              <a:rPr lang="it-IT" dirty="0"/>
              <a:t> con maggior intensità, affermando che l’art. 36 della Convezione di Vienna del 1963 fonda “….a </a:t>
            </a:r>
            <a:r>
              <a:rPr lang="it-IT" dirty="0" err="1"/>
              <a:t>fundamental</a:t>
            </a:r>
            <a:r>
              <a:rPr lang="it-IT" dirty="0"/>
              <a:t> right </a:t>
            </a:r>
            <a:r>
              <a:rPr lang="it-IT" dirty="0" err="1"/>
              <a:t>that</a:t>
            </a:r>
            <a:r>
              <a:rPr lang="it-IT" dirty="0"/>
              <a:t> </a:t>
            </a:r>
            <a:r>
              <a:rPr lang="it-IT" dirty="0" err="1"/>
              <a:t>constitutes</a:t>
            </a:r>
            <a:r>
              <a:rPr lang="it-IT" dirty="0"/>
              <a:t> part of due </a:t>
            </a:r>
            <a:r>
              <a:rPr lang="it-IT" dirty="0" err="1"/>
              <a:t>process</a:t>
            </a:r>
            <a:r>
              <a:rPr lang="it-IT" dirty="0"/>
              <a:t> in </a:t>
            </a:r>
            <a:r>
              <a:rPr lang="it-IT" dirty="0" err="1"/>
              <a:t>criminal</a:t>
            </a:r>
            <a:r>
              <a:rPr lang="it-IT" dirty="0"/>
              <a:t> </a:t>
            </a:r>
            <a:r>
              <a:rPr lang="it-IT" dirty="0" err="1"/>
              <a:t>proceedings</a:t>
            </a:r>
            <a:r>
              <a:rPr lang="it-IT" dirty="0"/>
              <a:t>…</a:t>
            </a:r>
            <a:r>
              <a:rPr lang="it-IT" dirty="0" err="1"/>
              <a:t>this</a:t>
            </a:r>
            <a:r>
              <a:rPr lang="it-IT" dirty="0"/>
              <a:t> right </a:t>
            </a:r>
            <a:r>
              <a:rPr lang="it-IT" dirty="0" err="1"/>
              <a:t>as</a:t>
            </a:r>
            <a:r>
              <a:rPr lang="it-IT" dirty="0"/>
              <a:t> </a:t>
            </a:r>
            <a:r>
              <a:rPr lang="it-IT" dirty="0" err="1"/>
              <a:t>such</a:t>
            </a:r>
            <a:r>
              <a:rPr lang="it-IT" dirty="0"/>
              <a:t> </a:t>
            </a:r>
            <a:r>
              <a:rPr lang="it-IT" dirty="0" err="1"/>
              <a:t>is</a:t>
            </a:r>
            <a:r>
              <a:rPr lang="it-IT" dirty="0"/>
              <a:t> so </a:t>
            </a:r>
            <a:r>
              <a:rPr lang="it-IT" dirty="0" err="1"/>
              <a:t>fundamental</a:t>
            </a:r>
            <a:r>
              <a:rPr lang="it-IT" dirty="0"/>
              <a:t> </a:t>
            </a:r>
            <a:r>
              <a:rPr lang="it-IT" dirty="0" err="1"/>
              <a:t>that</a:t>
            </a:r>
            <a:r>
              <a:rPr lang="it-IT" dirty="0"/>
              <a:t> </a:t>
            </a:r>
            <a:r>
              <a:rPr lang="it-IT" dirty="0" err="1"/>
              <a:t>its</a:t>
            </a:r>
            <a:r>
              <a:rPr lang="it-IT" dirty="0"/>
              <a:t> </a:t>
            </a:r>
            <a:r>
              <a:rPr lang="it-IT" dirty="0" err="1"/>
              <a:t>infringment</a:t>
            </a:r>
            <a:r>
              <a:rPr lang="it-IT" dirty="0"/>
              <a:t> </a:t>
            </a:r>
            <a:r>
              <a:rPr lang="it-IT" dirty="0" err="1"/>
              <a:t>will</a:t>
            </a:r>
            <a:r>
              <a:rPr lang="it-IT" dirty="0"/>
              <a:t> ipso facto produce the </a:t>
            </a:r>
            <a:r>
              <a:rPr lang="it-IT" dirty="0" err="1"/>
              <a:t>effect</a:t>
            </a:r>
            <a:r>
              <a:rPr lang="it-IT" dirty="0"/>
              <a:t> of </a:t>
            </a:r>
            <a:r>
              <a:rPr lang="it-IT" dirty="0" err="1"/>
              <a:t>vitiating</a:t>
            </a:r>
            <a:r>
              <a:rPr lang="it-IT" dirty="0"/>
              <a:t> the </a:t>
            </a:r>
            <a:r>
              <a:rPr lang="it-IT" dirty="0" err="1"/>
              <a:t>entire</a:t>
            </a:r>
            <a:r>
              <a:rPr lang="it-IT" dirty="0"/>
              <a:t> </a:t>
            </a:r>
            <a:r>
              <a:rPr lang="it-IT" dirty="0" err="1"/>
              <a:t>process</a:t>
            </a:r>
            <a:r>
              <a:rPr lang="it-IT" dirty="0"/>
              <a:t> of the </a:t>
            </a:r>
            <a:r>
              <a:rPr lang="it-IT" dirty="0" err="1"/>
              <a:t>criminal</a:t>
            </a:r>
            <a:r>
              <a:rPr lang="it-IT" dirty="0"/>
              <a:t> </a:t>
            </a:r>
            <a:r>
              <a:rPr lang="it-IT" dirty="0" err="1"/>
              <a:t>proceedings</a:t>
            </a:r>
            <a:r>
              <a:rPr lang="it-IT" dirty="0"/>
              <a:t> </a:t>
            </a:r>
            <a:r>
              <a:rPr lang="it-IT" dirty="0" err="1"/>
              <a:t>conducted</a:t>
            </a:r>
            <a:r>
              <a:rPr lang="it-IT" dirty="0"/>
              <a:t> in </a:t>
            </a:r>
            <a:r>
              <a:rPr lang="it-IT" dirty="0" err="1"/>
              <a:t>violation</a:t>
            </a:r>
            <a:r>
              <a:rPr lang="it-IT" dirty="0"/>
              <a:t> of </a:t>
            </a:r>
            <a:r>
              <a:rPr lang="it-IT" dirty="0" err="1"/>
              <a:t>this</a:t>
            </a:r>
            <a:r>
              <a:rPr lang="it-IT" dirty="0"/>
              <a:t> </a:t>
            </a:r>
            <a:r>
              <a:rPr lang="it-IT" dirty="0" err="1"/>
              <a:t>fundamental</a:t>
            </a:r>
            <a:r>
              <a:rPr lang="it-IT" dirty="0"/>
              <a:t> right”.</a:t>
            </a:r>
            <a:endParaRPr lang="it-IT" u="sng"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24</a:t>
            </a:fld>
            <a:endParaRPr lang="it-IT"/>
          </a:p>
        </p:txBody>
      </p:sp>
    </p:spTree>
    <p:extLst>
      <p:ext uri="{BB962C8B-B14F-4D97-AF65-F5344CB8AC3E}">
        <p14:creationId xmlns:p14="http://schemas.microsoft.com/office/powerpoint/2010/main" val="139858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93078"/>
            <a:ext cx="8217877" cy="168030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MISURE CAUTELARI</a:t>
            </a:r>
            <a:endParaRPr lang="it-IT" dirty="0"/>
          </a:p>
        </p:txBody>
      </p:sp>
      <p:sp>
        <p:nvSpPr>
          <p:cNvPr id="3" name="Segnaposto contenuto 2"/>
          <p:cNvSpPr>
            <a:spLocks noGrp="1"/>
          </p:cNvSpPr>
          <p:nvPr>
            <p:ph idx="1"/>
          </p:nvPr>
        </p:nvSpPr>
        <p:spPr>
          <a:xfrm>
            <a:off x="445477" y="2195512"/>
            <a:ext cx="8229600" cy="4525963"/>
          </a:xfrm>
        </p:spPr>
        <p:txBody>
          <a:bodyPr>
            <a:normAutofit lnSpcReduction="10000"/>
          </a:bodyPr>
          <a:lstStyle/>
          <a:p>
            <a:pPr algn="just"/>
            <a:r>
              <a:rPr lang="it-IT" u="sng" dirty="0"/>
              <a:t>Avena and </a:t>
            </a:r>
            <a:r>
              <a:rPr lang="it-IT" u="sng" dirty="0" err="1"/>
              <a:t>other</a:t>
            </a:r>
            <a:r>
              <a:rPr lang="it-IT" u="sng" dirty="0"/>
              <a:t> </a:t>
            </a:r>
            <a:r>
              <a:rPr lang="it-IT" u="sng" dirty="0" err="1"/>
              <a:t>mexican</a:t>
            </a:r>
            <a:r>
              <a:rPr lang="it-IT" u="sng" dirty="0"/>
              <a:t> </a:t>
            </a:r>
            <a:r>
              <a:rPr lang="it-IT" u="sng" dirty="0" err="1"/>
              <a:t>nationals</a:t>
            </a:r>
            <a:r>
              <a:rPr lang="en-US" u="sng" dirty="0"/>
              <a:t>, </a:t>
            </a:r>
            <a:r>
              <a:rPr lang="en-US" dirty="0"/>
              <a:t>(</a:t>
            </a:r>
            <a:r>
              <a:rPr lang="it-IT" dirty="0"/>
              <a:t>Messico c. USA</a:t>
            </a:r>
            <a:r>
              <a:rPr lang="en-US" dirty="0"/>
              <a:t>), </a:t>
            </a:r>
            <a:r>
              <a:rPr lang="it-IT" dirty="0"/>
              <a:t>(31.3.2004)</a:t>
            </a:r>
            <a:r>
              <a:rPr lang="it-IT" u="sng" dirty="0"/>
              <a:t>:</a:t>
            </a:r>
            <a:r>
              <a:rPr lang="it-IT" dirty="0"/>
              <a:t> la Corte risponde che non deve occuparsi del fatto che la Convenzione di Vienna del 1963 si occupi o meno dei diritti umani, </a:t>
            </a:r>
            <a:r>
              <a:rPr lang="it-IT" dirty="0" err="1"/>
              <a:t>affermando“that</a:t>
            </a:r>
            <a:r>
              <a:rPr lang="it-IT" dirty="0"/>
              <a:t> </a:t>
            </a:r>
            <a:r>
              <a:rPr lang="it-IT" dirty="0" err="1"/>
              <a:t>neither</a:t>
            </a:r>
            <a:r>
              <a:rPr lang="it-IT" dirty="0"/>
              <a:t> the text </a:t>
            </a:r>
            <a:r>
              <a:rPr lang="it-IT" dirty="0" err="1"/>
              <a:t>nor</a:t>
            </a:r>
            <a:r>
              <a:rPr lang="it-IT" dirty="0"/>
              <a:t> the </a:t>
            </a:r>
            <a:r>
              <a:rPr lang="it-IT" dirty="0" err="1"/>
              <a:t>object</a:t>
            </a:r>
            <a:r>
              <a:rPr lang="it-IT" dirty="0"/>
              <a:t> or the </a:t>
            </a:r>
            <a:r>
              <a:rPr lang="it-IT" dirty="0" err="1"/>
              <a:t>purpose</a:t>
            </a:r>
            <a:r>
              <a:rPr lang="it-IT" dirty="0"/>
              <a:t> of the Convention, </a:t>
            </a:r>
            <a:r>
              <a:rPr lang="it-IT" dirty="0" err="1"/>
              <a:t>nor</a:t>
            </a:r>
            <a:r>
              <a:rPr lang="it-IT" dirty="0"/>
              <a:t> </a:t>
            </a:r>
            <a:r>
              <a:rPr lang="it-IT" dirty="0" err="1"/>
              <a:t>any</a:t>
            </a:r>
            <a:r>
              <a:rPr lang="it-IT" dirty="0"/>
              <a:t> </a:t>
            </a:r>
            <a:r>
              <a:rPr lang="it-IT" dirty="0" err="1"/>
              <a:t>indication</a:t>
            </a:r>
            <a:r>
              <a:rPr lang="it-IT" dirty="0"/>
              <a:t> in the </a:t>
            </a:r>
            <a:r>
              <a:rPr lang="it-IT" dirty="0" err="1"/>
              <a:t>travaux</a:t>
            </a:r>
            <a:r>
              <a:rPr lang="it-IT" dirty="0"/>
              <a:t> </a:t>
            </a:r>
            <a:r>
              <a:rPr lang="it-IT" dirty="0" err="1"/>
              <a:t>préparatoires</a:t>
            </a:r>
            <a:r>
              <a:rPr lang="it-IT" dirty="0"/>
              <a:t>, </a:t>
            </a:r>
            <a:r>
              <a:rPr lang="it-IT" dirty="0" err="1"/>
              <a:t>support</a:t>
            </a:r>
            <a:r>
              <a:rPr lang="it-IT" dirty="0"/>
              <a:t> the </a:t>
            </a:r>
            <a:r>
              <a:rPr lang="it-IT" dirty="0" err="1"/>
              <a:t>conclusion</a:t>
            </a:r>
            <a:r>
              <a:rPr lang="it-IT" dirty="0"/>
              <a:t> </a:t>
            </a:r>
            <a:r>
              <a:rPr lang="it-IT" dirty="0" err="1"/>
              <a:t>that</a:t>
            </a:r>
            <a:r>
              <a:rPr lang="it-IT" dirty="0"/>
              <a:t> Mexico </a:t>
            </a:r>
            <a:r>
              <a:rPr lang="it-IT" dirty="0" err="1"/>
              <a:t>draws</a:t>
            </a:r>
            <a:r>
              <a:rPr lang="it-IT" dirty="0"/>
              <a:t> for </a:t>
            </a:r>
            <a:r>
              <a:rPr lang="it-IT" dirty="0" err="1"/>
              <a:t>its</a:t>
            </a:r>
            <a:r>
              <a:rPr lang="it-IT" dirty="0"/>
              <a:t> </a:t>
            </a:r>
            <a:r>
              <a:rPr lang="it-IT" dirty="0" err="1"/>
              <a:t>contention</a:t>
            </a:r>
            <a:r>
              <a:rPr lang="it-IT" dirty="0"/>
              <a:t> in </a:t>
            </a:r>
            <a:r>
              <a:rPr lang="it-IT" dirty="0" err="1"/>
              <a:t>this</a:t>
            </a:r>
            <a:r>
              <a:rPr lang="it-IT" dirty="0"/>
              <a:t> </a:t>
            </a:r>
            <a:r>
              <a:rPr lang="it-IT" dirty="0" err="1"/>
              <a:t>regard</a:t>
            </a:r>
            <a:r>
              <a:rPr lang="it-IT" dirty="0"/>
              <a:t>”.</a:t>
            </a:r>
            <a:endParaRPr lang="it-IT" u="sng"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25</a:t>
            </a:fld>
            <a:endParaRPr lang="it-IT"/>
          </a:p>
        </p:txBody>
      </p:sp>
    </p:spTree>
    <p:extLst>
      <p:ext uri="{BB962C8B-B14F-4D97-AF65-F5344CB8AC3E}">
        <p14:creationId xmlns:p14="http://schemas.microsoft.com/office/powerpoint/2010/main" val="77921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93078"/>
            <a:ext cx="8217877" cy="168030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MISURE CAUTELARI</a:t>
            </a:r>
            <a:endParaRPr lang="it-IT" dirty="0"/>
          </a:p>
        </p:txBody>
      </p:sp>
      <p:sp>
        <p:nvSpPr>
          <p:cNvPr id="3" name="Segnaposto contenuto 2"/>
          <p:cNvSpPr>
            <a:spLocks noGrp="1"/>
          </p:cNvSpPr>
          <p:nvPr>
            <p:ph idx="1"/>
          </p:nvPr>
        </p:nvSpPr>
        <p:spPr>
          <a:xfrm>
            <a:off x="445477" y="2195512"/>
            <a:ext cx="8229600" cy="4525963"/>
          </a:xfrm>
        </p:spPr>
        <p:txBody>
          <a:bodyPr>
            <a:normAutofit fontScale="92500" lnSpcReduction="10000"/>
          </a:bodyPr>
          <a:lstStyle/>
          <a:p>
            <a:pPr algn="just"/>
            <a:r>
              <a:rPr lang="it-IT" u="sng" dirty="0"/>
              <a:t>Avena and </a:t>
            </a:r>
            <a:r>
              <a:rPr lang="it-IT" u="sng" dirty="0" err="1"/>
              <a:t>other</a:t>
            </a:r>
            <a:r>
              <a:rPr lang="it-IT" u="sng" dirty="0"/>
              <a:t> </a:t>
            </a:r>
            <a:r>
              <a:rPr lang="it-IT" u="sng" dirty="0" err="1"/>
              <a:t>mexican</a:t>
            </a:r>
            <a:r>
              <a:rPr lang="it-IT" u="sng" dirty="0"/>
              <a:t> </a:t>
            </a:r>
            <a:r>
              <a:rPr lang="it-IT" u="sng" dirty="0" err="1"/>
              <a:t>nationals</a:t>
            </a:r>
            <a:r>
              <a:rPr lang="en-US" u="sng" dirty="0"/>
              <a:t>, </a:t>
            </a:r>
            <a:r>
              <a:rPr lang="en-US" dirty="0"/>
              <a:t>(</a:t>
            </a:r>
            <a:r>
              <a:rPr lang="it-IT" dirty="0"/>
              <a:t>Messico c. USA</a:t>
            </a:r>
            <a:r>
              <a:rPr lang="en-US" dirty="0"/>
              <a:t>), </a:t>
            </a:r>
            <a:r>
              <a:rPr lang="it-IT" dirty="0"/>
              <a:t>(31.3.2004)</a:t>
            </a:r>
            <a:r>
              <a:rPr lang="it-IT" u="sng" dirty="0"/>
              <a:t>:</a:t>
            </a:r>
            <a:r>
              <a:rPr lang="it-IT" dirty="0"/>
              <a:t> tuttavia la Corte riconosce che gli USA hanno violato l’art. 36 della Convenzione del 1963 adottando una legge che esclude l’operatività di questa Convenzione (in questo caso seguendo la sentenza CIG molte esecuzioni furono bloccate e la pena di morte trasformata in ergastolo</a:t>
            </a:r>
            <a:r>
              <a:rPr lang="it-IT" dirty="0" smtClean="0"/>
              <a:t>).</a:t>
            </a:r>
          </a:p>
          <a:p>
            <a:pPr algn="just"/>
            <a:r>
              <a:rPr lang="it-IT" dirty="0" smtClean="0"/>
              <a:t>Non sempre, come nel caso Medellin (Corte Suprema 2008</a:t>
            </a:r>
            <a:r>
              <a:rPr lang="mr-IN" dirty="0" smtClean="0"/>
              <a:t>…</a:t>
            </a:r>
            <a:r>
              <a:rPr lang="it-IT" dirty="0" smtClean="0"/>
              <a:t>.)</a:t>
            </a:r>
            <a:endParaRPr lang="it-IT" dirty="0"/>
          </a:p>
          <a:p>
            <a:pPr algn="just"/>
            <a:endParaRPr lang="it-IT" u="sng"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26</a:t>
            </a:fld>
            <a:endParaRPr lang="it-IT"/>
          </a:p>
        </p:txBody>
      </p:sp>
    </p:spTree>
    <p:extLst>
      <p:ext uri="{BB962C8B-B14F-4D97-AF65-F5344CB8AC3E}">
        <p14:creationId xmlns:p14="http://schemas.microsoft.com/office/powerpoint/2010/main" val="1367060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SENTENZE</a:t>
            </a:r>
            <a:endParaRPr lang="it-IT" dirty="0"/>
          </a:p>
        </p:txBody>
      </p:sp>
      <p:sp>
        <p:nvSpPr>
          <p:cNvPr id="3" name="Segnaposto contenuto 2"/>
          <p:cNvSpPr>
            <a:spLocks noGrp="1"/>
          </p:cNvSpPr>
          <p:nvPr>
            <p:ph idx="1"/>
          </p:nvPr>
        </p:nvSpPr>
        <p:spPr/>
        <p:txBody>
          <a:bodyPr/>
          <a:lstStyle/>
          <a:p>
            <a:r>
              <a:rPr lang="it-IT" dirty="0" smtClean="0"/>
              <a:t>Sentenze della Corte sono definitive e hanno efficacia di cosa giudicata:</a:t>
            </a:r>
          </a:p>
          <a:p>
            <a:pPr lvl="1"/>
            <a:r>
              <a:rPr lang="it-IT" b="1" dirty="0" smtClean="0"/>
              <a:t>In senso soggettivo</a:t>
            </a:r>
            <a:r>
              <a:rPr lang="it-IT" dirty="0" smtClean="0"/>
              <a:t>: tra le parti della lite – art. 94 Carta ONU;</a:t>
            </a:r>
          </a:p>
          <a:p>
            <a:pPr lvl="1"/>
            <a:r>
              <a:rPr lang="it-IT" b="1" dirty="0" smtClean="0"/>
              <a:t>In senso oggettivo</a:t>
            </a:r>
            <a:r>
              <a:rPr lang="it-IT" dirty="0" smtClean="0"/>
              <a:t>: rispetto al caso deciso </a:t>
            </a:r>
            <a:r>
              <a:rPr lang="mr-IN" dirty="0" smtClean="0"/>
              <a:t>–</a:t>
            </a:r>
            <a:r>
              <a:rPr lang="it-IT" dirty="0" smtClean="0"/>
              <a:t> art. 59 Statuto</a:t>
            </a:r>
          </a:p>
          <a:p>
            <a:pPr lvl="1">
              <a:buNone/>
            </a:pPr>
            <a:endParaRPr lang="it-IT" dirty="0" smtClean="0"/>
          </a:p>
          <a:p>
            <a:pPr lvl="1" algn="just">
              <a:buNone/>
            </a:pPr>
            <a:r>
              <a:rPr lang="it-IT" dirty="0" smtClean="0">
                <a:latin typeface="Zapf Dingbats"/>
                <a:ea typeface="Zapf Dingbats"/>
                <a:cs typeface="Zapf Dingbats"/>
              </a:rPr>
              <a:t>★ </a:t>
            </a:r>
            <a:r>
              <a:rPr lang="it-IT" dirty="0" smtClean="0">
                <a:ea typeface="Zapf Dingbats"/>
                <a:cs typeface="Zapf Dingbats"/>
              </a:rPr>
              <a:t>Non esiste doppio grado di giudizio, però…</a:t>
            </a:r>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27</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SENTENZE</a:t>
            </a:r>
            <a:endParaRPr lang="it-IT" dirty="0"/>
          </a:p>
        </p:txBody>
      </p:sp>
      <p:sp>
        <p:nvSpPr>
          <p:cNvPr id="3" name="Segnaposto contenuto 2"/>
          <p:cNvSpPr>
            <a:spLocks noGrp="1"/>
          </p:cNvSpPr>
          <p:nvPr>
            <p:ph idx="1"/>
          </p:nvPr>
        </p:nvSpPr>
        <p:spPr/>
        <p:txBody>
          <a:bodyPr>
            <a:normAutofit lnSpcReduction="10000"/>
          </a:bodyPr>
          <a:lstStyle/>
          <a:p>
            <a:r>
              <a:rPr lang="it-IT" dirty="0" smtClean="0"/>
              <a:t>Le sentenze della Corte sono soggette a due mezzi di gravame:</a:t>
            </a:r>
          </a:p>
          <a:p>
            <a:pPr algn="just">
              <a:buFontTx/>
              <a:buChar char="-"/>
            </a:pPr>
            <a:r>
              <a:rPr lang="it-IT" dirty="0" smtClean="0"/>
              <a:t>Interpretazione (art. 60 Statuto): in caso di contestazione sul significato e la portata della sentenza;</a:t>
            </a:r>
          </a:p>
          <a:p>
            <a:pPr algn="just">
              <a:buFontTx/>
              <a:buChar char="-"/>
            </a:pPr>
            <a:r>
              <a:rPr lang="it-IT" dirty="0" smtClean="0"/>
              <a:t>Revisione: in caso di scoperta di un fatto di natura tale da costituire evento decisivo per la decisione (art. 61 Statuto) – entro 6 mesi dalla scoperta di tale fatto.</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28</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6308"/>
            <a:ext cx="8229600" cy="1250461"/>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ESECUZIONE DELLE SENTENZE</a:t>
            </a:r>
            <a:endParaRPr lang="it-IT" dirty="0"/>
          </a:p>
        </p:txBody>
      </p:sp>
      <p:sp>
        <p:nvSpPr>
          <p:cNvPr id="5" name="Segnaposto contenuto 4"/>
          <p:cNvSpPr>
            <a:spLocks noGrp="1"/>
          </p:cNvSpPr>
          <p:nvPr>
            <p:ph idx="1"/>
          </p:nvPr>
        </p:nvSpPr>
        <p:spPr>
          <a:xfrm>
            <a:off x="293077" y="1563077"/>
            <a:ext cx="8616461" cy="5158398"/>
          </a:xfrm>
        </p:spPr>
        <p:txBody>
          <a:bodyPr>
            <a:normAutofit/>
          </a:bodyPr>
          <a:lstStyle/>
          <a:p>
            <a:pPr algn="just"/>
            <a:r>
              <a:rPr lang="it-IT" dirty="0" smtClean="0"/>
              <a:t>Ogni Stato membro ONU è obbligato a rispettare le sentenze della CIG nei casi nei quali è stato coinvolto, ma per essere coinvolto occorre esprimere consenso espresso.</a:t>
            </a:r>
          </a:p>
          <a:p>
            <a:pPr algn="just"/>
            <a:r>
              <a:rPr lang="it-IT" dirty="0" smtClean="0"/>
              <a:t>Ciò non significa che l’esecuzione ci sarà o sarà immediata, come nel caso Nicaragua/Stati Uniti (1986); o nel caso Medellin della Corte Suprema Federale USA (2008) esecuzione di condanna a morte nonostante </a:t>
            </a:r>
            <a:r>
              <a:rPr lang="it-IT" dirty="0" err="1" smtClean="0"/>
              <a:t>sent</a:t>
            </a:r>
            <a:r>
              <a:rPr lang="it-IT" dirty="0" smtClean="0"/>
              <a:t>. CIG in caso Avena</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29</a:t>
            </a:fld>
            <a:endParaRPr lang="it-IT"/>
          </a:p>
        </p:txBody>
      </p:sp>
    </p:spTree>
    <p:extLst>
      <p:ext uri="{BB962C8B-B14F-4D97-AF65-F5344CB8AC3E}">
        <p14:creationId xmlns:p14="http://schemas.microsoft.com/office/powerpoint/2010/main" val="287213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it-IT" dirty="0" smtClean="0"/>
              <a:t>CORTE INTERNAZIONALE </a:t>
            </a:r>
            <a:r>
              <a:rPr lang="it-IT" dirty="0" err="1" smtClean="0"/>
              <a:t>DI</a:t>
            </a:r>
            <a:r>
              <a:rPr lang="it-IT" dirty="0" smtClean="0"/>
              <a:t> GIUSTIZIA</a:t>
            </a:r>
            <a:endParaRPr lang="it-IT" dirty="0"/>
          </a:p>
        </p:txBody>
      </p:sp>
      <p:sp>
        <p:nvSpPr>
          <p:cNvPr id="3" name="Segnaposto contenuto 2"/>
          <p:cNvSpPr>
            <a:spLocks noGrp="1"/>
          </p:cNvSpPr>
          <p:nvPr>
            <p:ph idx="1"/>
          </p:nvPr>
        </p:nvSpPr>
        <p:spPr/>
        <p:txBody>
          <a:bodyPr>
            <a:normAutofit/>
          </a:bodyPr>
          <a:lstStyle/>
          <a:p>
            <a:pPr algn="just"/>
            <a:r>
              <a:rPr lang="it-IT" dirty="0" smtClean="0"/>
              <a:t>Competenza giurisdizionale (art. 92 Carta)</a:t>
            </a:r>
          </a:p>
          <a:p>
            <a:pPr lvl="1" algn="just"/>
            <a:r>
              <a:rPr lang="it-IT" dirty="0" smtClean="0"/>
              <a:t>Controversie tra Stati;</a:t>
            </a:r>
          </a:p>
          <a:p>
            <a:pPr lvl="1" algn="just"/>
            <a:r>
              <a:rPr lang="it-IT" dirty="0" smtClean="0"/>
              <a:t>non giudice esclusivo (art. 95 Carta);</a:t>
            </a:r>
          </a:p>
          <a:p>
            <a:pPr algn="just"/>
            <a:r>
              <a:rPr lang="it-IT" dirty="0" smtClean="0"/>
              <a:t>Competenza consultiva (art. 96</a:t>
            </a:r>
          </a:p>
          <a:p>
            <a:r>
              <a:rPr lang="it-IT" dirty="0" smtClean="0"/>
              <a:t>FUNZIONA in base a uno Statuto </a:t>
            </a:r>
            <a:r>
              <a:rPr lang="it-IT" dirty="0"/>
              <a:t>(art. 93 Carta)</a:t>
            </a:r>
          </a:p>
          <a:p>
            <a:pPr marL="0" indent="0" algn="just">
              <a:buNone/>
            </a:pP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a:t>
            </a:fld>
            <a:endParaRPr lang="it-IT"/>
          </a:p>
        </p:txBody>
      </p:sp>
    </p:spTree>
    <p:extLst>
      <p:ext uri="{BB962C8B-B14F-4D97-AF65-F5344CB8AC3E}">
        <p14:creationId xmlns:p14="http://schemas.microsoft.com/office/powerpoint/2010/main" val="150975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par>
                                <p:cTn id="39" presetID="1" presetClass="entr" presetSubtype="0" fill="hold" grpId="2"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childTnLst>
                                </p:cTn>
                              </p:par>
                              <p:par>
                                <p:cTn id="41" presetID="1" presetClass="entr" presetSubtype="0" fill="hold" grpId="2" nodeType="with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3"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par>
                                <p:cTn id="55" presetID="1" presetClass="entr" presetSubtype="0" fill="hold" grpId="3" nodeType="withEffect">
                                  <p:stCondLst>
                                    <p:cond delay="0"/>
                                  </p:stCondLst>
                                  <p:childTnLst>
                                    <p:set>
                                      <p:cBhvr>
                                        <p:cTn id="56" dur="1" fill="hold">
                                          <p:stCondLst>
                                            <p:cond delay="0"/>
                                          </p:stCondLst>
                                        </p:cTn>
                                        <p:tgtEl>
                                          <p:spTgt spid="3">
                                            <p:txEl>
                                              <p:pRg st="1" end="1"/>
                                            </p:txEl>
                                          </p:spTgt>
                                        </p:tgtEl>
                                        <p:attrNameLst>
                                          <p:attrName>style.visibility</p:attrName>
                                        </p:attrNameLst>
                                      </p:cBhvr>
                                      <p:to>
                                        <p:strVal val="visible"/>
                                      </p:to>
                                    </p:set>
                                  </p:childTnLst>
                                </p:cTn>
                              </p:par>
                              <p:par>
                                <p:cTn id="57" presetID="1" presetClass="entr" presetSubtype="0" fill="hold" grpId="3" nodeType="with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3" nodeType="clickEffect">
                                  <p:stCondLst>
                                    <p:cond delay="0"/>
                                  </p:stCondLst>
                                  <p:childTnLst>
                                    <p:set>
                                      <p:cBhvr>
                                        <p:cTn id="6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3" nodeType="clickEffect">
                                  <p:stCondLst>
                                    <p:cond delay="0"/>
                                  </p:stCondLst>
                                  <p:childTnLst>
                                    <p:set>
                                      <p:cBhvr>
                                        <p:cTn id="6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it-IT" dirty="0" smtClean="0"/>
              <a:t>ESECUZIONE DELLE SENTENZE</a:t>
            </a:r>
            <a:endParaRPr lang="it-IT" dirty="0"/>
          </a:p>
        </p:txBody>
      </p:sp>
      <p:sp>
        <p:nvSpPr>
          <p:cNvPr id="3" name="Segnaposto contenuto 2"/>
          <p:cNvSpPr>
            <a:spLocks noGrp="1"/>
          </p:cNvSpPr>
          <p:nvPr>
            <p:ph idx="1"/>
          </p:nvPr>
        </p:nvSpPr>
        <p:spPr/>
        <p:txBody>
          <a:bodyPr/>
          <a:lstStyle/>
          <a:p>
            <a:r>
              <a:rPr lang="it-IT" dirty="0" smtClean="0"/>
              <a:t>Manca organo competente a tale scopo</a:t>
            </a:r>
          </a:p>
          <a:p>
            <a:pPr algn="just"/>
            <a:r>
              <a:rPr lang="it-IT" dirty="0" smtClean="0"/>
              <a:t>Art. </a:t>
            </a:r>
            <a:r>
              <a:rPr lang="it-IT" dirty="0" err="1" smtClean="0"/>
              <a:t>2</a:t>
            </a:r>
            <a:r>
              <a:rPr lang="it-IT" dirty="0" smtClean="0"/>
              <a:t> par. </a:t>
            </a:r>
            <a:r>
              <a:rPr lang="it-IT" dirty="0" err="1" smtClean="0"/>
              <a:t>4</a:t>
            </a:r>
            <a:r>
              <a:rPr lang="it-IT" dirty="0" smtClean="0"/>
              <a:t> della Carta ONU esclude il ricorso alla forza armate per ottenere l’esecuzione</a:t>
            </a:r>
          </a:p>
          <a:p>
            <a:pPr algn="just"/>
            <a:r>
              <a:rPr lang="it-IT" dirty="0" smtClean="0"/>
              <a:t>Ma è ammissibile l’esercizio di una contromisura che non comporti l’uso della forza armata.</a:t>
            </a:r>
          </a:p>
          <a:p>
            <a:pPr algn="just"/>
            <a:r>
              <a:rPr lang="it-IT" dirty="0" smtClean="0"/>
              <a:t>Inadempimento costituisce comunque violazione della Carta ONU (art. 94, 1° </a:t>
            </a:r>
            <a:r>
              <a:rPr lang="it-IT" dirty="0" err="1" smtClean="0"/>
              <a:t>co</a:t>
            </a:r>
            <a:r>
              <a:rPr lang="it-IT" dirty="0" smtClean="0"/>
              <a:t>.).</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30</a:t>
            </a:fld>
            <a:endParaRPr lang="it-IT"/>
          </a:p>
        </p:txBody>
      </p:sp>
    </p:spTree>
    <p:extLst>
      <p:ext uri="{BB962C8B-B14F-4D97-AF65-F5344CB8AC3E}">
        <p14:creationId xmlns:p14="http://schemas.microsoft.com/office/powerpoint/2010/main" val="136798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3"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3" nodeType="clickEffect">
                                  <p:stCondLst>
                                    <p:cond delay="0"/>
                                  </p:stCondLst>
                                  <p:childTnLst>
                                    <p:set>
                                      <p:cBhvr>
                                        <p:cTn id="5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3" nodeType="clickEffect">
                                  <p:stCondLst>
                                    <p:cond delay="0"/>
                                  </p:stCondLst>
                                  <p:childTnLst>
                                    <p:set>
                                      <p:cBhvr>
                                        <p:cTn id="6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3" nodeType="clickEffect">
                                  <p:stCondLst>
                                    <p:cond delay="0"/>
                                  </p:stCondLst>
                                  <p:childTnLst>
                                    <p:set>
                                      <p:cBhvr>
                                        <p:cTn id="6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it-IT" dirty="0" smtClean="0"/>
              <a:t>ESECUZIONE DELLE SENTENZE</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In caso di inadempimento: l’altra parte può ricorrere al Consiglio di Sicurezza (art. 94 dello Statuto) che può decidere o raccomandare misure appropriate, anche secondo il capo VII della Carta.</a:t>
            </a:r>
          </a:p>
          <a:p>
            <a:pPr algn="just"/>
            <a:r>
              <a:rPr lang="it-IT" dirty="0" smtClean="0"/>
              <a:t>Occorre il voto positivo dei 5 membri permanenti per l’adozione di tali misure (caso Nicaragua 1986 mai attuata sentenza per veto USA)</a:t>
            </a:r>
          </a:p>
          <a:p>
            <a:pPr algn="just"/>
            <a:r>
              <a:rPr lang="it-IT" dirty="0" smtClean="0"/>
              <a:t>Lo Stato vittorioso può comunque porre in essere una contromisura non violenta nei confronti dello Stato soccombente: ad es. embargo esportazioni.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31</a:t>
            </a:fld>
            <a:endParaRPr lang="it-IT"/>
          </a:p>
        </p:txBody>
      </p:sp>
    </p:spTree>
    <p:extLst>
      <p:ext uri="{BB962C8B-B14F-4D97-AF65-F5344CB8AC3E}">
        <p14:creationId xmlns:p14="http://schemas.microsoft.com/office/powerpoint/2010/main" val="774625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smtClean="0"/>
              <a:t>COMPETENZA CONSULTIVA</a:t>
            </a:r>
            <a:endParaRPr lang="it-IT" dirty="0"/>
          </a:p>
        </p:txBody>
      </p:sp>
      <p:sp>
        <p:nvSpPr>
          <p:cNvPr id="3" name="Segnaposto contenuto 2"/>
          <p:cNvSpPr>
            <a:spLocks noGrp="1"/>
          </p:cNvSpPr>
          <p:nvPr>
            <p:ph idx="1"/>
          </p:nvPr>
        </p:nvSpPr>
        <p:spPr/>
        <p:style>
          <a:lnRef idx="0">
            <a:schemeClr val="accent1"/>
          </a:lnRef>
          <a:fillRef idx="3">
            <a:schemeClr val="accent1"/>
          </a:fillRef>
          <a:effectRef idx="3">
            <a:schemeClr val="accent1"/>
          </a:effectRef>
          <a:fontRef idx="minor">
            <a:schemeClr val="lt1"/>
          </a:fontRef>
        </p:style>
        <p:txBody>
          <a:bodyPr>
            <a:normAutofit fontScale="92500" lnSpcReduction="10000"/>
          </a:bodyPr>
          <a:lstStyle/>
          <a:p>
            <a:r>
              <a:rPr lang="it-IT" dirty="0" smtClean="0"/>
              <a:t>Corte ha competenza CONSULTIVA (artt. 65 </a:t>
            </a:r>
            <a:r>
              <a:rPr lang="it-IT" dirty="0" err="1" smtClean="0"/>
              <a:t>–</a:t>
            </a:r>
            <a:r>
              <a:rPr lang="it-IT" dirty="0" smtClean="0"/>
              <a:t> 68 dello Statuto).</a:t>
            </a:r>
          </a:p>
          <a:p>
            <a:pPr algn="just"/>
            <a:r>
              <a:rPr lang="it-IT" dirty="0" smtClean="0"/>
              <a:t>Può esserle richiesto un parere su questioni giuridiche dall’Assemblea Generale e dal Consiglio di Sicurezza (art. 96 par. </a:t>
            </a:r>
            <a:r>
              <a:rPr lang="it-IT" dirty="0" err="1" smtClean="0"/>
              <a:t>1</a:t>
            </a:r>
            <a:r>
              <a:rPr lang="it-IT" dirty="0" smtClean="0"/>
              <a:t> Carta ONU)</a:t>
            </a:r>
          </a:p>
          <a:p>
            <a:pPr algn="just"/>
            <a:r>
              <a:rPr lang="it-IT" dirty="0" smtClean="0"/>
              <a:t>Altri organi possono chiedere parere nelle questioni relative alla loro attività e previa autorizzazione dell’AG (art. 96 par. </a:t>
            </a:r>
            <a:r>
              <a:rPr lang="it-IT" dirty="0" err="1" smtClean="0"/>
              <a:t>2</a:t>
            </a:r>
            <a:r>
              <a:rPr lang="it-IT" dirty="0" smtClean="0"/>
              <a:t> Carta ONU).</a:t>
            </a:r>
          </a:p>
          <a:p>
            <a:pPr algn="just"/>
            <a:r>
              <a:rPr lang="it-IT" dirty="0" smtClean="0"/>
              <a:t>Stati possono presentare progetto di risoluzione a AG perché essa chieda parere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bg/>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3">
                                            <p:bg/>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2" nodeType="clickEffect">
                                  <p:stCondLst>
                                    <p:cond delay="0"/>
                                  </p:stCondLst>
                                  <p:childTnLst>
                                    <p:set>
                                      <p:cBhvr>
                                        <p:cTn id="5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2" nodeType="click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2" nodeType="clickEffect">
                                  <p:stCondLst>
                                    <p:cond delay="0"/>
                                  </p:stCondLst>
                                  <p:childTnLst>
                                    <p:set>
                                      <p:cBhvr>
                                        <p:cTn id="6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3" grpId="1" build="p" animBg="1"/>
      <p:bldP spid="3" grpId="2"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6308"/>
            <a:ext cx="8229600" cy="125046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COMPETENZA CONSULTIVA</a:t>
            </a:r>
            <a:endParaRPr lang="it-IT" dirty="0"/>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720992587"/>
              </p:ext>
            </p:extLst>
          </p:nvPr>
        </p:nvGraphicFramePr>
        <p:xfrm>
          <a:off x="293688" y="1563688"/>
          <a:ext cx="8615362" cy="5157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54ABE1B0-D900-014A-A4D4-83E7E081C2B0}" type="slidenum">
              <a:rPr lang="it-IT" smtClean="0"/>
              <a:pPr/>
              <a:t>33</a:t>
            </a:fld>
            <a:endParaRPr lang="it-IT"/>
          </a:p>
        </p:txBody>
      </p:sp>
    </p:spTree>
    <p:extLst>
      <p:ext uri="{BB962C8B-B14F-4D97-AF65-F5344CB8AC3E}">
        <p14:creationId xmlns:p14="http://schemas.microsoft.com/office/powerpoint/2010/main" val="11360488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smtClean="0"/>
              <a:t>COMPETENZA CONSULTIVA</a:t>
            </a:r>
            <a:endParaRPr lang="it-IT" dirty="0"/>
          </a:p>
        </p:txBody>
      </p:sp>
      <p:sp>
        <p:nvSpPr>
          <p:cNvPr id="3" name="Segnaposto contenuto 2"/>
          <p:cNvSpPr>
            <a:spLocks noGrp="1"/>
          </p:cNvSpPr>
          <p:nvPr>
            <p:ph idx="1"/>
          </p:nvPr>
        </p:nvSpPr>
        <p:spPr/>
        <p:style>
          <a:lnRef idx="0">
            <a:schemeClr val="accent1"/>
          </a:lnRef>
          <a:fillRef idx="3">
            <a:schemeClr val="accent1"/>
          </a:fillRef>
          <a:effectRef idx="3">
            <a:schemeClr val="accent1"/>
          </a:effectRef>
          <a:fontRef idx="minor">
            <a:schemeClr val="lt1"/>
          </a:fontRef>
        </p:style>
        <p:txBody>
          <a:bodyPr>
            <a:normAutofit/>
          </a:bodyPr>
          <a:lstStyle/>
          <a:p>
            <a:pPr algn="just"/>
            <a:r>
              <a:rPr lang="it-IT" dirty="0" smtClean="0"/>
              <a:t>Richiesta di parere da parte di OMS sulla legalità di uso o minaccia di armi nucleari, respinta perché non rientrava nelle competenze di OMS, in seguito formulata da AG perché rientrante nelle sue competenze e parere del 1996.</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34</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bg/>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3" grpId="1" build="p" animBg="1"/>
      <p:bldP spid="3" grpId="2"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smtClean="0"/>
              <a:t>COMPETENZA CONSULTIVA</a:t>
            </a:r>
            <a:endParaRPr lang="it-IT" dirty="0"/>
          </a:p>
        </p:txBody>
      </p:sp>
      <p:sp>
        <p:nvSpPr>
          <p:cNvPr id="3" name="Segnaposto contenuto 2"/>
          <p:cNvSpPr>
            <a:spLocks noGrp="1"/>
          </p:cNvSpPr>
          <p:nvPr>
            <p:ph idx="1"/>
          </p:nvPr>
        </p:nvSpPr>
        <p:spPr/>
        <p:style>
          <a:lnRef idx="0">
            <a:schemeClr val="accent1"/>
          </a:lnRef>
          <a:fillRef idx="3">
            <a:schemeClr val="accent1"/>
          </a:fillRef>
          <a:effectRef idx="3">
            <a:schemeClr val="accent1"/>
          </a:effectRef>
          <a:fontRef idx="minor">
            <a:schemeClr val="lt1"/>
          </a:fontRef>
        </p:style>
        <p:txBody>
          <a:bodyPr>
            <a:normAutofit/>
          </a:bodyPr>
          <a:lstStyle/>
          <a:p>
            <a:pPr algn="just"/>
            <a:r>
              <a:rPr lang="it-IT" dirty="0" smtClean="0"/>
              <a:t>Gli Stati possono intervenire nella procedura consultiva tramite memorie scritte e orali (art. 66 dello Statuto)</a:t>
            </a:r>
          </a:p>
          <a:p>
            <a:pPr algn="just"/>
            <a:r>
              <a:rPr lang="it-IT" dirty="0" smtClean="0"/>
              <a:t>Parere non vincolante, a meno che gli Stati non si accordino tramite trattato a ritenerlo tale: ad es. Convenzione di Vienna tra Stati e OIG: art. 66.</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35</a:t>
            </a:fld>
            <a:endParaRPr lang="it-IT"/>
          </a:p>
        </p:txBody>
      </p:sp>
    </p:spTree>
    <p:extLst>
      <p:ext uri="{BB962C8B-B14F-4D97-AF65-F5344CB8AC3E}">
        <p14:creationId xmlns:p14="http://schemas.microsoft.com/office/powerpoint/2010/main" val="252323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bg/>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3" grpId="1" build="p" animBg="1"/>
      <p:bldP spid="3" grpId="2" build="p"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smtClean="0"/>
              <a:t>COMPETENZA CONSULTIVA</a:t>
            </a:r>
            <a:endParaRPr lang="it-IT" dirty="0"/>
          </a:p>
        </p:txBody>
      </p:sp>
      <p:sp>
        <p:nvSpPr>
          <p:cNvPr id="3" name="Segnaposto contenuto 2"/>
          <p:cNvSpPr>
            <a:spLocks noGrp="1"/>
          </p:cNvSpPr>
          <p:nvPr>
            <p:ph idx="1"/>
          </p:nvPr>
        </p:nvSpPr>
        <p:spPr/>
        <p:style>
          <a:lnRef idx="0">
            <a:schemeClr val="accent1"/>
          </a:lnRef>
          <a:fillRef idx="3">
            <a:schemeClr val="accent1"/>
          </a:fillRef>
          <a:effectRef idx="3">
            <a:schemeClr val="accent1"/>
          </a:effectRef>
          <a:fontRef idx="minor">
            <a:schemeClr val="lt1"/>
          </a:fontRef>
        </p:style>
        <p:txBody>
          <a:bodyPr>
            <a:normAutofit/>
          </a:bodyPr>
          <a:lstStyle/>
          <a:p>
            <a:pPr algn="just"/>
            <a:r>
              <a:rPr lang="it-IT" dirty="0" smtClean="0"/>
              <a:t>Se il parere riguarda l’interpretazione di un trattato internazionale, prevista dallo stesso trattato, il tratto può stabilire l’obbligatorietà del parere della CIG.</a:t>
            </a:r>
          </a:p>
          <a:p>
            <a:pPr algn="just"/>
            <a:r>
              <a:rPr lang="it-IT" dirty="0" smtClean="0"/>
              <a:t>Negli altri casi il parere ha valore di soft law, e molto spesso la questione giuridica è solo un aspetto di una più controversa questione in cui rilevano anche aspetti politici.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36</a:t>
            </a:fld>
            <a:endParaRPr lang="it-IT"/>
          </a:p>
        </p:txBody>
      </p:sp>
    </p:spTree>
    <p:extLst>
      <p:ext uri="{BB962C8B-B14F-4D97-AF65-F5344CB8AC3E}">
        <p14:creationId xmlns:p14="http://schemas.microsoft.com/office/powerpoint/2010/main" val="1418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bg/>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3" grpId="1" build="p" animBg="1"/>
      <p:bldP spid="3" grpId="2" build="p"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202086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SOLUZIONE DELLE CONTROVERSIE E COMPETENZE DEL CONSIGLIO </a:t>
            </a:r>
            <a:r>
              <a:rPr lang="it-IT" dirty="0" err="1" smtClean="0"/>
              <a:t>DI</a:t>
            </a:r>
            <a:r>
              <a:rPr lang="it-IT" dirty="0" smtClean="0"/>
              <a:t> SICUREZZA</a:t>
            </a:r>
            <a:endParaRPr lang="it-IT" dirty="0"/>
          </a:p>
        </p:txBody>
      </p:sp>
      <p:sp>
        <p:nvSpPr>
          <p:cNvPr id="3" name="Segnaposto contenuto 2"/>
          <p:cNvSpPr>
            <a:spLocks noGrp="1"/>
          </p:cNvSpPr>
          <p:nvPr>
            <p:ph idx="1"/>
          </p:nvPr>
        </p:nvSpPr>
        <p:spPr>
          <a:xfrm>
            <a:off x="457200" y="2295497"/>
            <a:ext cx="8229600" cy="3830666"/>
          </a:xfrm>
        </p:spPr>
        <p:txBody>
          <a:bodyPr>
            <a:normAutofit/>
          </a:bodyPr>
          <a:lstStyle/>
          <a:p>
            <a:pPr algn="just">
              <a:buFontTx/>
              <a:buChar char="-"/>
            </a:pPr>
            <a:r>
              <a:rPr lang="it-IT" dirty="0" smtClean="0"/>
              <a:t>Consiglio di Sicurezza è organo politico</a:t>
            </a:r>
          </a:p>
          <a:p>
            <a:pPr algn="just">
              <a:buFontTx/>
              <a:buChar char="-"/>
            </a:pPr>
            <a:r>
              <a:rPr lang="it-IT" dirty="0" smtClean="0"/>
              <a:t>Esercita funzioni non giurisdizionali su iniziativa:</a:t>
            </a:r>
          </a:p>
          <a:p>
            <a:pPr lvl="1" algn="just">
              <a:buFontTx/>
              <a:buChar char="-"/>
            </a:pPr>
            <a:r>
              <a:rPr lang="it-IT" dirty="0" smtClean="0"/>
              <a:t>Propria</a:t>
            </a:r>
          </a:p>
          <a:p>
            <a:pPr lvl="1" algn="just">
              <a:buFontTx/>
              <a:buChar char="-"/>
            </a:pPr>
            <a:r>
              <a:rPr lang="it-IT" dirty="0" smtClean="0"/>
              <a:t>Degli Stati membri ONU</a:t>
            </a:r>
          </a:p>
          <a:p>
            <a:pPr lvl="1" algn="just">
              <a:buFontTx/>
              <a:buChar char="-"/>
            </a:pPr>
            <a:r>
              <a:rPr lang="it-IT" dirty="0" smtClean="0"/>
              <a:t>Del Segretario generale (art. 99)</a:t>
            </a:r>
          </a:p>
          <a:p>
            <a:pPr lvl="1" algn="just">
              <a:buFontTx/>
              <a:buChar char="-"/>
            </a:pPr>
            <a:r>
              <a:rPr lang="it-IT" dirty="0" smtClean="0"/>
              <a:t>Della AG</a:t>
            </a:r>
          </a:p>
          <a:p>
            <a:pPr algn="just">
              <a:buNone/>
            </a:pPr>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37</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par>
                                <p:cTn id="43" presetID="1" presetClass="entr" presetSubtype="0" fill="hold" grpId="2"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childTnLst>
                                </p:cTn>
                              </p:par>
                              <p:par>
                                <p:cTn id="45" presetID="1" presetClass="entr" presetSubtype="0" fill="hold" grpId="2"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3"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3" nodeType="clickEffect">
                                  <p:stCondLst>
                                    <p:cond delay="0"/>
                                  </p:stCondLst>
                                  <p:childTnLst>
                                    <p:set>
                                      <p:cBhvr>
                                        <p:cTn id="58" dur="1" fill="hold">
                                          <p:stCondLst>
                                            <p:cond delay="0"/>
                                          </p:stCondLst>
                                        </p:cTn>
                                        <p:tgtEl>
                                          <p:spTgt spid="3">
                                            <p:txEl>
                                              <p:pRg st="1" end="1"/>
                                            </p:txEl>
                                          </p:spTgt>
                                        </p:tgtEl>
                                        <p:attrNameLst>
                                          <p:attrName>style.visibility</p:attrName>
                                        </p:attrNameLst>
                                      </p:cBhvr>
                                      <p:to>
                                        <p:strVal val="visible"/>
                                      </p:to>
                                    </p:set>
                                  </p:childTnLst>
                                </p:cTn>
                              </p:par>
                              <p:par>
                                <p:cTn id="59" presetID="1" presetClass="entr" presetSubtype="0" fill="hold" grpId="3" nodeType="withEffect">
                                  <p:stCondLst>
                                    <p:cond delay="0"/>
                                  </p:stCondLst>
                                  <p:childTnLst>
                                    <p:set>
                                      <p:cBhvr>
                                        <p:cTn id="60" dur="1" fill="hold">
                                          <p:stCondLst>
                                            <p:cond delay="0"/>
                                          </p:stCondLst>
                                        </p:cTn>
                                        <p:tgtEl>
                                          <p:spTgt spid="3">
                                            <p:txEl>
                                              <p:pRg st="2" end="2"/>
                                            </p:txEl>
                                          </p:spTgt>
                                        </p:tgtEl>
                                        <p:attrNameLst>
                                          <p:attrName>style.visibility</p:attrName>
                                        </p:attrNameLst>
                                      </p:cBhvr>
                                      <p:to>
                                        <p:strVal val="visible"/>
                                      </p:to>
                                    </p:set>
                                  </p:childTnLst>
                                </p:cTn>
                              </p:par>
                              <p:par>
                                <p:cTn id="61" presetID="1" presetClass="entr" presetSubtype="0" fill="hold" grpId="3" nodeType="withEffect">
                                  <p:stCondLst>
                                    <p:cond delay="0"/>
                                  </p:stCondLst>
                                  <p:childTnLst>
                                    <p:set>
                                      <p:cBhvr>
                                        <p:cTn id="62" dur="1" fill="hold">
                                          <p:stCondLst>
                                            <p:cond delay="0"/>
                                          </p:stCondLst>
                                        </p:cTn>
                                        <p:tgtEl>
                                          <p:spTgt spid="3">
                                            <p:txEl>
                                              <p:pRg st="3" end="3"/>
                                            </p:txEl>
                                          </p:spTgt>
                                        </p:tgtEl>
                                        <p:attrNameLst>
                                          <p:attrName>style.visibility</p:attrName>
                                        </p:attrNameLst>
                                      </p:cBhvr>
                                      <p:to>
                                        <p:strVal val="visible"/>
                                      </p:to>
                                    </p:set>
                                  </p:childTnLst>
                                </p:cTn>
                              </p:par>
                              <p:par>
                                <p:cTn id="63" presetID="1" presetClass="entr" presetSubtype="0" fill="hold" grpId="3" nodeType="withEffect">
                                  <p:stCondLst>
                                    <p:cond delay="0"/>
                                  </p:stCondLst>
                                  <p:childTnLst>
                                    <p:set>
                                      <p:cBhvr>
                                        <p:cTn id="64" dur="1" fill="hold">
                                          <p:stCondLst>
                                            <p:cond delay="0"/>
                                          </p:stCondLst>
                                        </p:cTn>
                                        <p:tgtEl>
                                          <p:spTgt spid="3">
                                            <p:txEl>
                                              <p:pRg st="4" end="4"/>
                                            </p:txEl>
                                          </p:spTgt>
                                        </p:tgtEl>
                                        <p:attrNameLst>
                                          <p:attrName>style.visibility</p:attrName>
                                        </p:attrNameLst>
                                      </p:cBhvr>
                                      <p:to>
                                        <p:strVal val="visible"/>
                                      </p:to>
                                    </p:set>
                                  </p:childTnLst>
                                </p:cTn>
                              </p:par>
                              <p:par>
                                <p:cTn id="65" presetID="1" presetClass="entr" presetSubtype="0" fill="hold" grpId="3" nodeType="with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7090" y="0"/>
            <a:ext cx="8229600" cy="177474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SOLUZIONE DELLE CONTROVERSIE E COMPETENZE DEL CONSIGLIO </a:t>
            </a:r>
            <a:r>
              <a:rPr lang="it-IT" dirty="0" err="1" smtClean="0"/>
              <a:t>DI</a:t>
            </a:r>
            <a:r>
              <a:rPr lang="it-IT" dirty="0" smtClean="0"/>
              <a:t> SICUREZZA</a:t>
            </a:r>
            <a:endParaRPr lang="it-IT" dirty="0"/>
          </a:p>
        </p:txBody>
      </p:sp>
      <p:sp>
        <p:nvSpPr>
          <p:cNvPr id="3" name="Segnaposto contenuto 2"/>
          <p:cNvSpPr>
            <a:spLocks noGrp="1"/>
          </p:cNvSpPr>
          <p:nvPr>
            <p:ph idx="1"/>
          </p:nvPr>
        </p:nvSpPr>
        <p:spPr>
          <a:xfrm>
            <a:off x="197090" y="2034833"/>
            <a:ext cx="8489710" cy="4686642"/>
          </a:xfrm>
        </p:spPr>
        <p:txBody>
          <a:bodyPr>
            <a:normAutofit/>
          </a:bodyPr>
          <a:lstStyle/>
          <a:p>
            <a:pPr algn="just">
              <a:buFontTx/>
              <a:buChar char="-"/>
            </a:pPr>
            <a:r>
              <a:rPr lang="it-IT" dirty="0" smtClean="0"/>
              <a:t>Soluzione pacifica delle controversie è generalmente prevista da art. 2 par. 3 della Carta;</a:t>
            </a:r>
          </a:p>
          <a:p>
            <a:pPr algn="just">
              <a:buFontTx/>
              <a:buChar char="-"/>
            </a:pPr>
            <a:r>
              <a:rPr lang="it-IT" dirty="0" smtClean="0"/>
              <a:t>Artt. 33, 36 e 37 della Carta riguardano invece le controversie suscettibili di mettere in pericolo la pace e la sicurezza internazionale.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38</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7090" y="0"/>
            <a:ext cx="8229600" cy="177474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NOZIONE DI CONTROVERSIA</a:t>
            </a:r>
            <a:endParaRPr lang="it-IT" dirty="0"/>
          </a:p>
        </p:txBody>
      </p:sp>
      <p:sp>
        <p:nvSpPr>
          <p:cNvPr id="3" name="Segnaposto contenuto 2"/>
          <p:cNvSpPr>
            <a:spLocks noGrp="1"/>
          </p:cNvSpPr>
          <p:nvPr>
            <p:ph idx="1"/>
          </p:nvPr>
        </p:nvSpPr>
        <p:spPr>
          <a:xfrm>
            <a:off x="197090" y="2034833"/>
            <a:ext cx="8489710" cy="4686642"/>
          </a:xfrm>
        </p:spPr>
        <p:txBody>
          <a:bodyPr>
            <a:normAutofit/>
          </a:bodyPr>
          <a:lstStyle/>
          <a:p>
            <a:pPr algn="just">
              <a:buFontTx/>
              <a:buChar char="-"/>
            </a:pPr>
            <a:r>
              <a:rPr lang="it-IT" dirty="0" smtClean="0"/>
              <a:t>PRESUPPOSTO DI TALE COMPETENZA: NOZIONE DI CONTROVERSIA?</a:t>
            </a:r>
          </a:p>
          <a:p>
            <a:pPr lvl="1" algn="just">
              <a:buFontTx/>
              <a:buChar char="-"/>
            </a:pPr>
            <a:r>
              <a:rPr lang="it-IT" dirty="0" smtClean="0"/>
              <a:t>Controversia (art. 33) o Situazione (art. 36 par. 1)?</a:t>
            </a:r>
          </a:p>
          <a:p>
            <a:pPr marL="457200" lvl="1" indent="0" algn="just">
              <a:buNone/>
            </a:pPr>
            <a:r>
              <a:rPr lang="it-IT" dirty="0" smtClean="0"/>
              <a:t>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39</a:t>
            </a:fld>
            <a:endParaRPr lang="it-IT"/>
          </a:p>
        </p:txBody>
      </p:sp>
    </p:spTree>
    <p:extLst>
      <p:ext uri="{BB962C8B-B14F-4D97-AF65-F5344CB8AC3E}">
        <p14:creationId xmlns:p14="http://schemas.microsoft.com/office/powerpoint/2010/main" val="39821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COMPOSIZIONE DELLA CORTE INTERNAZIONALE DI GIUSTIZIA</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t>15 </a:t>
            </a:r>
            <a:r>
              <a:rPr lang="it-IT" dirty="0"/>
              <a:t>giudici per 9 anni eletti da Assemblea generale e Consiglio di sicurezza in lista di persone designate da </a:t>
            </a:r>
            <a:r>
              <a:rPr lang="it-IT" dirty="0" smtClean="0"/>
              <a:t>CPA; il loro mandato è rinnovabile. (art. 13 Statuto)</a:t>
            </a:r>
          </a:p>
          <a:p>
            <a:pPr algn="just"/>
            <a:r>
              <a:rPr lang="it-IT" dirty="0" smtClean="0"/>
              <a:t>Organo di individui e non di Stati: i giudici siedono a titolo personale.</a:t>
            </a:r>
          </a:p>
          <a:p>
            <a:pPr algn="just"/>
            <a:r>
              <a:rPr lang="it-IT" dirty="0" smtClean="0"/>
              <a:t>Art. 16 dello Statuto prevede che essi non possono esercitare alcuna funzione politica o amministrativa né dedicarsi ad alcuna altra occupazione di natura professionale.</a:t>
            </a:r>
            <a:endParaRPr lang="it-IT" dirty="0"/>
          </a:p>
          <a:p>
            <a:pPr marL="0" indent="0" algn="just">
              <a:buNone/>
            </a:pP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a:t>
            </a:fld>
            <a:endParaRPr lang="it-IT"/>
          </a:p>
        </p:txBody>
      </p:sp>
    </p:spTree>
    <p:extLst>
      <p:ext uri="{BB962C8B-B14F-4D97-AF65-F5344CB8AC3E}">
        <p14:creationId xmlns:p14="http://schemas.microsoft.com/office/powerpoint/2010/main" val="1844330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7090" y="0"/>
            <a:ext cx="8229600" cy="177474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NOZIONE DI CONTROVERSIA</a:t>
            </a:r>
            <a:endParaRPr lang="it-IT" dirty="0"/>
          </a:p>
        </p:txBody>
      </p:sp>
      <p:sp>
        <p:nvSpPr>
          <p:cNvPr id="3" name="Segnaposto contenuto 2"/>
          <p:cNvSpPr>
            <a:spLocks noGrp="1"/>
          </p:cNvSpPr>
          <p:nvPr>
            <p:ph idx="1"/>
          </p:nvPr>
        </p:nvSpPr>
        <p:spPr>
          <a:xfrm>
            <a:off x="197090" y="2034833"/>
            <a:ext cx="8489710" cy="4686642"/>
          </a:xfrm>
        </p:spPr>
        <p:txBody>
          <a:bodyPr>
            <a:normAutofit/>
          </a:bodyPr>
          <a:lstStyle/>
          <a:p>
            <a:pPr algn="just">
              <a:buFontTx/>
              <a:buChar char="-"/>
            </a:pPr>
            <a:r>
              <a:rPr lang="it-IT" dirty="0" smtClean="0"/>
              <a:t>TERMINI EQUIVALENTI per varie ragioni:</a:t>
            </a:r>
          </a:p>
          <a:p>
            <a:pPr lvl="1" algn="just">
              <a:buFontTx/>
              <a:buChar char="-"/>
            </a:pPr>
            <a:r>
              <a:rPr lang="it-IT" dirty="0" smtClean="0"/>
              <a:t>Nozione ampia di controversia internazionale che ricomprende anche situazione; </a:t>
            </a:r>
          </a:p>
          <a:p>
            <a:pPr lvl="1" algn="just">
              <a:buFontTx/>
              <a:buChar char="-"/>
            </a:pPr>
            <a:r>
              <a:rPr lang="it-IT" dirty="0" smtClean="0"/>
              <a:t>Analisi degli atti del </a:t>
            </a:r>
            <a:r>
              <a:rPr lang="it-IT" dirty="0" err="1" smtClean="0"/>
              <a:t>CdS</a:t>
            </a:r>
            <a:r>
              <a:rPr lang="it-IT" dirty="0" smtClean="0"/>
              <a:t> in cui si parla di controversia e situazione;</a:t>
            </a:r>
          </a:p>
          <a:p>
            <a:pPr lvl="1" algn="just">
              <a:buFontTx/>
              <a:buChar char="-"/>
            </a:pPr>
            <a:r>
              <a:rPr lang="it-IT" dirty="0" smtClean="0"/>
              <a:t>Prassi in cui non vi è differenza.</a:t>
            </a:r>
          </a:p>
          <a:p>
            <a:pPr lvl="1" algn="just">
              <a:buFontTx/>
              <a:buChar char="-"/>
            </a:pPr>
            <a:r>
              <a:rPr lang="it-IT" dirty="0" smtClean="0"/>
              <a:t>Unica differenza forse: maggior numero di Stati coinvolti in situazione.</a:t>
            </a:r>
          </a:p>
          <a:p>
            <a:pPr marL="457200" lvl="1" indent="0" algn="just">
              <a:buNone/>
            </a:pPr>
            <a:r>
              <a:rPr lang="it-IT" dirty="0" smtClean="0"/>
              <a:t>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40</a:t>
            </a:fld>
            <a:endParaRPr lang="it-IT"/>
          </a:p>
        </p:txBody>
      </p:sp>
    </p:spTree>
    <p:extLst>
      <p:ext uri="{BB962C8B-B14F-4D97-AF65-F5344CB8AC3E}">
        <p14:creationId xmlns:p14="http://schemas.microsoft.com/office/powerpoint/2010/main" val="360627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par>
                                <p:cTn id="39" presetID="1" presetClass="entr" presetSubtype="0" fill="hold" grpId="2" nodeType="with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childTnLst>
                                </p:cTn>
                              </p:par>
                              <p:par>
                                <p:cTn id="41" presetID="1" presetClass="entr" presetSubtype="0" fill="hold" grpId="2" nodeType="with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par>
                                <p:cTn id="43" presetID="1" presetClass="entr" presetSubtype="0" fill="hold" grpId="2" nodeType="with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3" nodeType="clickEffect">
                                  <p:stCondLst>
                                    <p:cond delay="0"/>
                                  </p:stCondLst>
                                  <p:childTnLst>
                                    <p:set>
                                      <p:cBhvr>
                                        <p:cTn id="48" dur="1" fill="hold">
                                          <p:stCondLst>
                                            <p:cond delay="0"/>
                                          </p:stCondLst>
                                        </p:cTn>
                                        <p:tgtEl>
                                          <p:spTgt spid="3">
                                            <p:txEl>
                                              <p:pRg st="0" end="0"/>
                                            </p:txEl>
                                          </p:spTgt>
                                        </p:tgtEl>
                                        <p:attrNameLst>
                                          <p:attrName>style.visibility</p:attrName>
                                        </p:attrNameLst>
                                      </p:cBhvr>
                                      <p:to>
                                        <p:strVal val="visible"/>
                                      </p:to>
                                    </p:set>
                                  </p:childTnLst>
                                </p:cTn>
                              </p:par>
                              <p:par>
                                <p:cTn id="49" presetID="1" presetClass="entr" presetSubtype="0" fill="hold" grpId="3" nodeType="with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childTnLst>
                                </p:cTn>
                              </p:par>
                              <p:par>
                                <p:cTn id="51" presetID="1" presetClass="entr" presetSubtype="0" fill="hold" grpId="3" nodeType="withEffect">
                                  <p:stCondLst>
                                    <p:cond delay="0"/>
                                  </p:stCondLst>
                                  <p:childTnLst>
                                    <p:set>
                                      <p:cBhvr>
                                        <p:cTn id="52" dur="1" fill="hold">
                                          <p:stCondLst>
                                            <p:cond delay="0"/>
                                          </p:stCondLst>
                                        </p:cTn>
                                        <p:tgtEl>
                                          <p:spTgt spid="3">
                                            <p:txEl>
                                              <p:pRg st="2" end="2"/>
                                            </p:txEl>
                                          </p:spTgt>
                                        </p:tgtEl>
                                        <p:attrNameLst>
                                          <p:attrName>style.visibility</p:attrName>
                                        </p:attrNameLst>
                                      </p:cBhvr>
                                      <p:to>
                                        <p:strVal val="visible"/>
                                      </p:to>
                                    </p:set>
                                  </p:childTnLst>
                                </p:cTn>
                              </p:par>
                              <p:par>
                                <p:cTn id="53" presetID="1" presetClass="entr" presetSubtype="0" fill="hold" grpId="3"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childTnLst>
                                </p:cTn>
                              </p:par>
                              <p:par>
                                <p:cTn id="55" presetID="1" presetClass="entr" presetSubtype="0" fill="hold" grpId="3" nodeType="with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childTnLst>
                                </p:cTn>
                              </p:par>
                              <p:par>
                                <p:cTn id="57" presetID="1" presetClass="entr" presetSubtype="0" fill="hold" grpId="3"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7090" y="0"/>
            <a:ext cx="8229600" cy="177474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smtClean="0"/>
              <a:t>NOZIONE DI CONTROVERSIA</a:t>
            </a:r>
            <a:endParaRPr lang="it-IT" dirty="0"/>
          </a:p>
        </p:txBody>
      </p:sp>
      <p:sp>
        <p:nvSpPr>
          <p:cNvPr id="3" name="Segnaposto contenuto 2"/>
          <p:cNvSpPr>
            <a:spLocks noGrp="1"/>
          </p:cNvSpPr>
          <p:nvPr>
            <p:ph idx="1"/>
          </p:nvPr>
        </p:nvSpPr>
        <p:spPr>
          <a:xfrm>
            <a:off x="197090" y="2034833"/>
            <a:ext cx="8489710" cy="4686642"/>
          </a:xfrm>
        </p:spPr>
        <p:txBody>
          <a:bodyPr>
            <a:normAutofit/>
          </a:bodyPr>
          <a:lstStyle/>
          <a:p>
            <a:pPr algn="just">
              <a:buFontTx/>
              <a:buChar char="-"/>
            </a:pPr>
            <a:r>
              <a:rPr lang="it-IT" dirty="0" smtClean="0"/>
              <a:t>Controversia e situazione devono essere comunque tali da porre in pericolo “la pace e la sicurezza internazionali”: termini oggetto di valutazione discrezionale da parte del </a:t>
            </a:r>
            <a:r>
              <a:rPr lang="it-IT" dirty="0" err="1" smtClean="0"/>
              <a:t>CdS</a:t>
            </a:r>
            <a:r>
              <a:rPr lang="it-IT" dirty="0" smtClean="0"/>
              <a:t>:</a:t>
            </a:r>
          </a:p>
          <a:p>
            <a:pPr lvl="1" algn="just">
              <a:buFontTx/>
              <a:buChar char="-"/>
            </a:pPr>
            <a:r>
              <a:rPr lang="it-IT" dirty="0" smtClean="0"/>
              <a:t>Oggetto della contesa; </a:t>
            </a:r>
          </a:p>
          <a:p>
            <a:pPr lvl="1" algn="just">
              <a:buFontTx/>
              <a:buChar char="-"/>
            </a:pPr>
            <a:r>
              <a:rPr lang="it-IT" dirty="0" smtClean="0"/>
              <a:t>Parti coinvolte</a:t>
            </a:r>
          </a:p>
          <a:p>
            <a:pPr marL="457200" lvl="1" indent="0" algn="just">
              <a:buNone/>
            </a:pPr>
            <a:r>
              <a:rPr lang="it-IT" dirty="0" smtClean="0"/>
              <a:t>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41</a:t>
            </a:fld>
            <a:endParaRPr lang="it-IT"/>
          </a:p>
        </p:txBody>
      </p:sp>
    </p:spTree>
    <p:extLst>
      <p:ext uri="{BB962C8B-B14F-4D97-AF65-F5344CB8AC3E}">
        <p14:creationId xmlns:p14="http://schemas.microsoft.com/office/powerpoint/2010/main" val="109295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3"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3"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par>
                                <p:cTn id="39" presetID="1" presetClass="entr" presetSubtype="0" fill="hold" grpId="3"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par>
                                <p:cTn id="41" presetID="1" presetClass="entr" presetSubtype="0" fill="hold" grpId="3" nodeType="with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7090" y="0"/>
            <a:ext cx="8229600" cy="177474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NOZIONE DI CONTROVERSIA: RUOLO DI ART. 38?</a:t>
            </a:r>
            <a:endParaRPr lang="it-IT" dirty="0"/>
          </a:p>
        </p:txBody>
      </p:sp>
      <p:sp>
        <p:nvSpPr>
          <p:cNvPr id="3" name="Segnaposto contenuto 2"/>
          <p:cNvSpPr>
            <a:spLocks noGrp="1"/>
          </p:cNvSpPr>
          <p:nvPr>
            <p:ph idx="1"/>
          </p:nvPr>
        </p:nvSpPr>
        <p:spPr>
          <a:xfrm>
            <a:off x="197090" y="2034833"/>
            <a:ext cx="8489710" cy="4686642"/>
          </a:xfrm>
        </p:spPr>
        <p:txBody>
          <a:bodyPr>
            <a:normAutofit/>
          </a:bodyPr>
          <a:lstStyle/>
          <a:p>
            <a:pPr algn="just">
              <a:buFontTx/>
              <a:buChar char="-"/>
            </a:pPr>
            <a:r>
              <a:rPr lang="it-IT" dirty="0" smtClean="0"/>
              <a:t>Discrezionalità è limitata da richiesta di tutte le parti ex art. 38 Carta, che dovrebbe stimolare raccomandazione di una soluzione pacifica della controversia?</a:t>
            </a:r>
          </a:p>
          <a:p>
            <a:pPr algn="just">
              <a:buFontTx/>
              <a:buChar char="-"/>
            </a:pPr>
            <a:endParaRPr lang="it-IT" dirty="0"/>
          </a:p>
          <a:p>
            <a:pPr algn="just">
              <a:buFontTx/>
              <a:buChar char="-"/>
            </a:pPr>
            <a:r>
              <a:rPr lang="it-IT" dirty="0" smtClean="0"/>
              <a:t>NO, rimane sempre e comunque discrezionalità del </a:t>
            </a:r>
            <a:r>
              <a:rPr lang="it-IT" dirty="0" err="1" smtClean="0"/>
              <a:t>CdS</a:t>
            </a:r>
            <a:r>
              <a:rPr lang="it-IT" dirty="0" smtClean="0"/>
              <a:t>.</a:t>
            </a:r>
          </a:p>
          <a:p>
            <a:pPr marL="457200" lvl="1" indent="0" algn="just">
              <a:buNone/>
            </a:pPr>
            <a:r>
              <a:rPr lang="it-IT" dirty="0" smtClean="0"/>
              <a:t>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42</a:t>
            </a:fld>
            <a:endParaRPr lang="it-IT"/>
          </a:p>
        </p:txBody>
      </p:sp>
    </p:spTree>
    <p:extLst>
      <p:ext uri="{BB962C8B-B14F-4D97-AF65-F5344CB8AC3E}">
        <p14:creationId xmlns:p14="http://schemas.microsoft.com/office/powerpoint/2010/main" val="3152065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3"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3"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par>
                                <p:cTn id="41" presetID="1" presetClass="entr" presetSubtype="0" fill="hold" grpId="3" nodeType="with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202086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AZIONE DEL </a:t>
            </a:r>
            <a:r>
              <a:rPr lang="it-IT" dirty="0" err="1" smtClean="0"/>
              <a:t>CdS</a:t>
            </a:r>
            <a:endParaRPr lang="it-IT" dirty="0"/>
          </a:p>
        </p:txBody>
      </p:sp>
      <p:sp>
        <p:nvSpPr>
          <p:cNvPr id="3" name="Segnaposto contenuto 2"/>
          <p:cNvSpPr>
            <a:spLocks noGrp="1"/>
          </p:cNvSpPr>
          <p:nvPr>
            <p:ph idx="1"/>
          </p:nvPr>
        </p:nvSpPr>
        <p:spPr>
          <a:xfrm>
            <a:off x="457200" y="2295497"/>
            <a:ext cx="8229600" cy="3830666"/>
          </a:xfrm>
        </p:spPr>
        <p:txBody>
          <a:bodyPr>
            <a:normAutofit/>
          </a:bodyPr>
          <a:lstStyle/>
          <a:p>
            <a:pPr algn="just">
              <a:buFontTx/>
              <a:buChar char="-"/>
            </a:pPr>
            <a:r>
              <a:rPr lang="it-IT" dirty="0" smtClean="0"/>
              <a:t>Consiglio di Sicurezza:</a:t>
            </a:r>
          </a:p>
          <a:p>
            <a:pPr lvl="1" algn="just">
              <a:buFontTx/>
              <a:buChar char="-"/>
            </a:pPr>
            <a:r>
              <a:rPr lang="it-IT" dirty="0" smtClean="0"/>
              <a:t>Ha potere di inchiesta (art. 34 Carta);</a:t>
            </a:r>
          </a:p>
          <a:p>
            <a:pPr lvl="1" algn="just">
              <a:buFontTx/>
              <a:buChar char="-"/>
            </a:pPr>
            <a:r>
              <a:rPr lang="it-IT" dirty="0" smtClean="0"/>
              <a:t>Può invitare le parti alla soluzione pacifica della controversia (art. 33 Carta);</a:t>
            </a:r>
          </a:p>
          <a:p>
            <a:pPr lvl="1" algn="just">
              <a:buFontTx/>
              <a:buChar char="-"/>
            </a:pPr>
            <a:r>
              <a:rPr lang="it-IT" dirty="0" smtClean="0"/>
              <a:t>Può suggerire un metodo specifico (art. 36 Carta);</a:t>
            </a:r>
          </a:p>
          <a:p>
            <a:pPr lvl="1" algn="just">
              <a:buFontTx/>
              <a:buChar char="-"/>
            </a:pPr>
            <a:r>
              <a:rPr lang="it-IT" dirty="0" smtClean="0"/>
              <a:t>Ha funzione conciliativa ex art. 37 Carta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43</a:t>
            </a:fld>
            <a:endParaRPr lang="it-IT"/>
          </a:p>
        </p:txBody>
      </p:sp>
    </p:spTree>
    <p:extLst>
      <p:ext uri="{BB962C8B-B14F-4D97-AF65-F5344CB8AC3E}">
        <p14:creationId xmlns:p14="http://schemas.microsoft.com/office/powerpoint/2010/main" val="177124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2"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par>
                                <p:cTn id="43" presetID="1" presetClass="entr" presetSubtype="0" fill="hold" grpId="3" nodeType="with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childTnLst>
                                </p:cTn>
                              </p:par>
                              <p:par>
                                <p:cTn id="45" presetID="1" presetClass="entr" presetSubtype="0" fill="hold" grpId="3" nodeType="with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par>
                                <p:cTn id="47" presetID="1" presetClass="entr" presetSubtype="0" fill="hold" grpId="3" nodeType="with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childTnLst>
                                </p:cTn>
                              </p:par>
                              <p:par>
                                <p:cTn id="49" presetID="1" presetClass="entr" presetSubtype="0" fill="hold" grpId="3" nodeType="with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INCHIESTA</a:t>
            </a:r>
            <a:endParaRPr lang="it-IT" dirty="0"/>
          </a:p>
        </p:txBody>
      </p:sp>
      <p:sp>
        <p:nvSpPr>
          <p:cNvPr id="3" name="Segnaposto contenuto 2"/>
          <p:cNvSpPr>
            <a:spLocks noGrp="1"/>
          </p:cNvSpPr>
          <p:nvPr>
            <p:ph idx="1"/>
          </p:nvPr>
        </p:nvSpPr>
        <p:spPr>
          <a:xfrm>
            <a:off x="457200" y="2332037"/>
            <a:ext cx="8229600" cy="4525963"/>
          </a:xfrm>
        </p:spPr>
        <p:txBody>
          <a:bodyPr>
            <a:normAutofit lnSpcReduction="10000"/>
          </a:bodyPr>
          <a:lstStyle/>
          <a:p>
            <a:pPr algn="just"/>
            <a:r>
              <a:rPr lang="it-IT" b="1" dirty="0" smtClean="0"/>
              <a:t>Nonostante la collocazione dell’art. 34 nel capo VI, </a:t>
            </a:r>
            <a:r>
              <a:rPr lang="it-IT" dirty="0" smtClean="0"/>
              <a:t>non si può ritenere che tale norma valga solo per l’esercizio della funzione conciliativa del </a:t>
            </a:r>
            <a:r>
              <a:rPr lang="it-IT" dirty="0" err="1" smtClean="0"/>
              <a:t>CdS</a:t>
            </a:r>
            <a:r>
              <a:rPr lang="it-IT" dirty="0" smtClean="0"/>
              <a:t>, dato che la norma definisce un </a:t>
            </a:r>
            <a:r>
              <a:rPr lang="it-IT" b="1" dirty="0" smtClean="0"/>
              <a:t>POTERE DI INCHIESTA GENERALE</a:t>
            </a:r>
            <a:r>
              <a:rPr lang="it-IT" dirty="0" smtClean="0"/>
              <a:t>.</a:t>
            </a:r>
          </a:p>
          <a:p>
            <a:pPr algn="just"/>
            <a:endParaRPr lang="it-IT" dirty="0"/>
          </a:p>
          <a:p>
            <a:pPr algn="just"/>
            <a:r>
              <a:rPr lang="it-IT" b="1" dirty="0" smtClean="0"/>
              <a:t>INCHIESTA</a:t>
            </a:r>
            <a:r>
              <a:rPr lang="it-IT" dirty="0" smtClean="0"/>
              <a:t> è acquisizione di informazioni che serve al </a:t>
            </a:r>
            <a:r>
              <a:rPr lang="it-IT" dirty="0" err="1" smtClean="0"/>
              <a:t>CdS</a:t>
            </a:r>
            <a:r>
              <a:rPr lang="it-IT" dirty="0" smtClean="0"/>
              <a:t> per esercitare ogni funzione di sua competenza (capo VI o capo VII).</a:t>
            </a:r>
            <a:endParaRPr lang="it-IT" b="1"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44</a:t>
            </a:fld>
            <a:endParaRPr lang="it-IT"/>
          </a:p>
        </p:txBody>
      </p:sp>
    </p:spTree>
    <p:extLst>
      <p:ext uri="{BB962C8B-B14F-4D97-AF65-F5344CB8AC3E}">
        <p14:creationId xmlns:p14="http://schemas.microsoft.com/office/powerpoint/2010/main" val="286749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INCHIESTA</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515346415"/>
              </p:ext>
            </p:extLst>
          </p:nvPr>
        </p:nvGraphicFramePr>
        <p:xfrm>
          <a:off x="457200" y="2332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45</a:t>
            </a:fld>
            <a:endParaRPr lang="it-IT"/>
          </a:p>
        </p:txBody>
      </p:sp>
    </p:spTree>
    <p:extLst>
      <p:ext uri="{BB962C8B-B14F-4D97-AF65-F5344CB8AC3E}">
        <p14:creationId xmlns:p14="http://schemas.microsoft.com/office/powerpoint/2010/main" val="36177315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0"/>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INCHIESTA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46</a:t>
            </a:fld>
            <a:endParaRPr lang="it-IT"/>
          </a:p>
        </p:txBody>
      </p:sp>
      <p:sp>
        <p:nvSpPr>
          <p:cNvPr id="3" name="Segnaposto contenuto 2"/>
          <p:cNvSpPr>
            <a:spLocks noGrp="1"/>
          </p:cNvSpPr>
          <p:nvPr>
            <p:ph idx="1"/>
          </p:nvPr>
        </p:nvSpPr>
        <p:spPr>
          <a:xfrm>
            <a:off x="181790" y="1830387"/>
            <a:ext cx="8386526" cy="4702499"/>
          </a:xfrm>
        </p:spPr>
        <p:txBody>
          <a:bodyPr/>
          <a:lstStyle/>
          <a:p>
            <a:pPr algn="just"/>
            <a:r>
              <a:rPr lang="it-IT" dirty="0" smtClean="0"/>
              <a:t>Rilevante la distinzione anche al fine dell’applicazione di art. 27 par. 3 della Carta perché se riguarda un membro delle Nazioni Unite, parte di una controversia ricorre un caso di astensione obbligatoria.</a:t>
            </a:r>
            <a:endParaRPr lang="it-IT" dirty="0"/>
          </a:p>
        </p:txBody>
      </p:sp>
    </p:spTree>
    <p:extLst>
      <p:ext uri="{BB962C8B-B14F-4D97-AF65-F5344CB8AC3E}">
        <p14:creationId xmlns:p14="http://schemas.microsoft.com/office/powerpoint/2010/main" val="29334282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0"/>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INCHIESTA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47</a:t>
            </a:fld>
            <a:endParaRPr lang="it-IT"/>
          </a:p>
        </p:txBody>
      </p:sp>
      <p:sp>
        <p:nvSpPr>
          <p:cNvPr id="3" name="Segnaposto contenuto 2"/>
          <p:cNvSpPr>
            <a:spLocks noGrp="1"/>
          </p:cNvSpPr>
          <p:nvPr>
            <p:ph idx="1"/>
          </p:nvPr>
        </p:nvSpPr>
        <p:spPr>
          <a:xfrm>
            <a:off x="181790" y="1830387"/>
            <a:ext cx="8386526" cy="4702499"/>
          </a:xfrm>
        </p:spPr>
        <p:txBody>
          <a:bodyPr/>
          <a:lstStyle/>
          <a:p>
            <a:pPr algn="just"/>
            <a:r>
              <a:rPr lang="it-IT" dirty="0" smtClean="0"/>
              <a:t>Inchiesta può essere svolta direttamente dal </a:t>
            </a:r>
            <a:r>
              <a:rPr lang="it-IT" dirty="0" err="1" smtClean="0"/>
              <a:t>CdS</a:t>
            </a:r>
            <a:r>
              <a:rPr lang="it-IT" dirty="0" smtClean="0"/>
              <a:t> oppure da un altro organo creato </a:t>
            </a:r>
            <a:r>
              <a:rPr lang="it-IT" i="1" dirty="0" smtClean="0"/>
              <a:t>ad hoc</a:t>
            </a:r>
            <a:r>
              <a:rPr lang="it-IT" dirty="0"/>
              <a:t> </a:t>
            </a:r>
            <a:r>
              <a:rPr lang="it-IT" dirty="0" smtClean="0"/>
              <a:t>secondo quanto prevede l’art. 29 della Carta (Commissione di inchiesta composta da alcuni membri del </a:t>
            </a:r>
            <a:r>
              <a:rPr lang="it-IT" dirty="0" err="1" smtClean="0"/>
              <a:t>CdS</a:t>
            </a:r>
            <a:r>
              <a:rPr lang="it-IT" dirty="0" smtClean="0"/>
              <a:t>, da personale ONU, ecc.) o anche dal Segretario generale.</a:t>
            </a:r>
          </a:p>
          <a:p>
            <a:pPr algn="just"/>
            <a:r>
              <a:rPr lang="it-IT" dirty="0" smtClean="0"/>
              <a:t>E’ delibera non procedurale (veto e doppio veto).</a:t>
            </a:r>
          </a:p>
          <a:p>
            <a:pPr algn="just"/>
            <a:r>
              <a:rPr lang="it-IT" dirty="0" smtClean="0"/>
              <a:t>Disposta con risoluzione operativa.</a:t>
            </a:r>
            <a:endParaRPr lang="it-IT" dirty="0"/>
          </a:p>
        </p:txBody>
      </p:sp>
    </p:spTree>
    <p:extLst>
      <p:ext uri="{BB962C8B-B14F-4D97-AF65-F5344CB8AC3E}">
        <p14:creationId xmlns:p14="http://schemas.microsoft.com/office/powerpoint/2010/main" val="954533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0"/>
            <a:ext cx="8229600" cy="169525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INDICAZIONE DI METODI DI SISTEMAZIONE DELLE CONTROVERSIE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48</a:t>
            </a:fld>
            <a:endParaRPr lang="it-IT"/>
          </a:p>
        </p:txBody>
      </p:sp>
      <p:sp>
        <p:nvSpPr>
          <p:cNvPr id="3" name="Segnaposto contenuto 2"/>
          <p:cNvSpPr>
            <a:spLocks noGrp="1"/>
          </p:cNvSpPr>
          <p:nvPr>
            <p:ph idx="1"/>
          </p:nvPr>
        </p:nvSpPr>
        <p:spPr>
          <a:xfrm>
            <a:off x="181790" y="1830387"/>
            <a:ext cx="8386526" cy="4702499"/>
          </a:xfrm>
        </p:spPr>
        <p:txBody>
          <a:bodyPr/>
          <a:lstStyle/>
          <a:p>
            <a:pPr algn="just"/>
            <a:r>
              <a:rPr lang="it-IT" dirty="0" smtClean="0"/>
              <a:t>Art. 33 par. 2 e art. 36 dà la facoltà al </a:t>
            </a:r>
            <a:r>
              <a:rPr lang="it-IT" dirty="0" err="1" smtClean="0"/>
              <a:t>CdS</a:t>
            </a:r>
            <a:r>
              <a:rPr lang="it-IT" dirty="0" smtClean="0"/>
              <a:t> di sollecitare le parti di una controversia  </a:t>
            </a:r>
            <a:r>
              <a:rPr lang="it-IT" dirty="0" err="1" smtClean="0"/>
              <a:t>affinchè</a:t>
            </a:r>
            <a:r>
              <a:rPr lang="it-IT" dirty="0" smtClean="0"/>
              <a:t> facciano ricorso a mezzi pacifici di soluzione delle controversie (negoziati, inchiesta, mediazione, conciliazione, arbitrato, regolamento giudiziale, ricorso a OIG o ad accordi regionali).</a:t>
            </a:r>
            <a:endParaRPr lang="it-IT" dirty="0"/>
          </a:p>
        </p:txBody>
      </p:sp>
    </p:spTree>
    <p:extLst>
      <p:ext uri="{BB962C8B-B14F-4D97-AF65-F5344CB8AC3E}">
        <p14:creationId xmlns:p14="http://schemas.microsoft.com/office/powerpoint/2010/main" val="2199466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SOLUZIONE DELLA CONTROVERSIA</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265600678"/>
              </p:ext>
            </p:extLst>
          </p:nvPr>
        </p:nvGraphicFramePr>
        <p:xfrm>
          <a:off x="457200" y="2332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49</a:t>
            </a:fld>
            <a:endParaRPr lang="it-IT"/>
          </a:p>
        </p:txBody>
      </p:sp>
    </p:spTree>
    <p:extLst>
      <p:ext uri="{BB962C8B-B14F-4D97-AF65-F5344CB8AC3E}">
        <p14:creationId xmlns:p14="http://schemas.microsoft.com/office/powerpoint/2010/main" val="317277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COMPOSIZIONE DELLA CORTE INTERNAZIONALE DI GIUSTIZIA</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Scelti tra “persone di levatura morale alta, che posseggano i requisiti richiesti nei loro paesi per la nomina alle più alte cariche giudiziarie </a:t>
            </a:r>
            <a:r>
              <a:rPr lang="it-IT" dirty="0" err="1" smtClean="0"/>
              <a:t>p</a:t>
            </a:r>
            <a:r>
              <a:rPr lang="it-IT" dirty="0" smtClean="0"/>
              <a:t> siano giureconsulti di riconosciuta competenza nel campo del diritto internazionale” (art. 2 Statuto).</a:t>
            </a:r>
          </a:p>
          <a:p>
            <a:pPr algn="just"/>
            <a:r>
              <a:rPr lang="it-IT" dirty="0" smtClean="0"/>
              <a:t>I giudici godono dei privilegi e delle immunità diplomatiche (art. 19 Statuto) – previsti da accordo tra Corte e governo olandese.</a:t>
            </a:r>
            <a:endParaRPr lang="it-IT" dirty="0"/>
          </a:p>
          <a:p>
            <a:pPr marL="0" indent="0" algn="just">
              <a:buNone/>
            </a:pP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a:t>
            </a:fld>
            <a:endParaRPr lang="it-IT"/>
          </a:p>
        </p:txBody>
      </p:sp>
    </p:spTree>
    <p:extLst>
      <p:ext uri="{BB962C8B-B14F-4D97-AF65-F5344CB8AC3E}">
        <p14:creationId xmlns:p14="http://schemas.microsoft.com/office/powerpoint/2010/main" val="3193533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0"/>
            <a:ext cx="8229600" cy="1695257"/>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INDICAZIONE SPECIFICA DEI METODI DI SISTEMAZIONE DELLE CONTROVERSIE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50</a:t>
            </a:fld>
            <a:endParaRPr lang="it-IT"/>
          </a:p>
        </p:txBody>
      </p:sp>
      <p:sp>
        <p:nvSpPr>
          <p:cNvPr id="3" name="Segnaposto contenuto 2"/>
          <p:cNvSpPr>
            <a:spLocks noGrp="1"/>
          </p:cNvSpPr>
          <p:nvPr>
            <p:ph idx="1"/>
          </p:nvPr>
        </p:nvSpPr>
        <p:spPr>
          <a:xfrm>
            <a:off x="181790" y="1830387"/>
            <a:ext cx="8386526" cy="4702499"/>
          </a:xfrm>
        </p:spPr>
        <p:txBody>
          <a:bodyPr>
            <a:normAutofit/>
          </a:bodyPr>
          <a:lstStyle/>
          <a:p>
            <a:pPr algn="just"/>
            <a:r>
              <a:rPr lang="it-IT" dirty="0" smtClean="0"/>
              <a:t>Art. 36 dà la facoltà al </a:t>
            </a:r>
            <a:r>
              <a:rPr lang="it-IT" dirty="0" err="1" smtClean="0"/>
              <a:t>CdS</a:t>
            </a:r>
            <a:r>
              <a:rPr lang="it-IT" dirty="0" smtClean="0"/>
              <a:t> di intervenire “in qualsiasi fase” di una controversia o situazione pericolosa con vari interventi:</a:t>
            </a:r>
          </a:p>
          <a:p>
            <a:pPr lvl="1" algn="just"/>
            <a:r>
              <a:rPr lang="it-IT" dirty="0" smtClean="0"/>
              <a:t>INVITO a ricorrere a metodo;</a:t>
            </a:r>
          </a:p>
          <a:p>
            <a:pPr lvl="1" algn="just"/>
            <a:r>
              <a:rPr lang="it-IT" dirty="0" smtClean="0"/>
              <a:t>PREDISPOSIZIONE DI METODO.</a:t>
            </a:r>
          </a:p>
        </p:txBody>
      </p:sp>
    </p:spTree>
    <p:extLst>
      <p:ext uri="{BB962C8B-B14F-4D97-AF65-F5344CB8AC3E}">
        <p14:creationId xmlns:p14="http://schemas.microsoft.com/office/powerpoint/2010/main" val="131905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0"/>
            <a:ext cx="8229600" cy="1695257"/>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INDICAZIONE SPECIFICA DEI METODI DI SISTEMAZIONE DELLE CONTROVERSIE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51</a:t>
            </a:fld>
            <a:endParaRPr lang="it-IT"/>
          </a:p>
        </p:txBody>
      </p:sp>
      <p:sp>
        <p:nvSpPr>
          <p:cNvPr id="3" name="Segnaposto contenuto 2"/>
          <p:cNvSpPr>
            <a:spLocks noGrp="1"/>
          </p:cNvSpPr>
          <p:nvPr>
            <p:ph idx="1"/>
          </p:nvPr>
        </p:nvSpPr>
        <p:spPr>
          <a:xfrm>
            <a:off x="181790" y="1830387"/>
            <a:ext cx="8386526" cy="4702499"/>
          </a:xfrm>
        </p:spPr>
        <p:txBody>
          <a:bodyPr>
            <a:normAutofit fontScale="92500" lnSpcReduction="10000"/>
          </a:bodyPr>
          <a:lstStyle/>
          <a:p>
            <a:pPr algn="just"/>
            <a:r>
              <a:rPr lang="it-IT" dirty="0" smtClean="0"/>
              <a:t>INVITO a risolvere una controversia da parte di </a:t>
            </a:r>
            <a:r>
              <a:rPr lang="it-IT" dirty="0" err="1" smtClean="0"/>
              <a:t>CdS</a:t>
            </a:r>
            <a:r>
              <a:rPr lang="it-IT" dirty="0" smtClean="0"/>
              <a:t> può avere vari oggetti:</a:t>
            </a:r>
          </a:p>
          <a:p>
            <a:pPr lvl="1" algn="just"/>
            <a:r>
              <a:rPr lang="it-IT" dirty="0" smtClean="0"/>
              <a:t>Indicazione del metodo o del procedimento da seguire per giungere ad un componimento: invito a negoziare, mediare o a rivolgersi ad arbitro;</a:t>
            </a:r>
          </a:p>
          <a:p>
            <a:pPr lvl="1" algn="just"/>
            <a:r>
              <a:rPr lang="it-IT" dirty="0" err="1" smtClean="0"/>
              <a:t>CdS</a:t>
            </a:r>
            <a:r>
              <a:rPr lang="it-IT" dirty="0" smtClean="0"/>
              <a:t> tiene conto delle procedure già avviate (art. 36 par. 2): </a:t>
            </a:r>
            <a:r>
              <a:rPr lang="it-IT" dirty="0" err="1" smtClean="0"/>
              <a:t>ris</a:t>
            </a:r>
            <a:r>
              <a:rPr lang="it-IT" dirty="0" smtClean="0"/>
              <a:t>. 1946 n.2 – proseguire negoziati tra URSS e Iran;</a:t>
            </a:r>
          </a:p>
          <a:p>
            <a:pPr lvl="1" algn="just"/>
            <a:r>
              <a:rPr lang="it-IT" dirty="0" err="1" smtClean="0"/>
              <a:t>CdS</a:t>
            </a:r>
            <a:r>
              <a:rPr lang="it-IT" dirty="0" smtClean="0"/>
              <a:t> considera opportunità di rivolgersi a CIG se divergenze riguardano punto di diritto (art. 36 par. 3): es. </a:t>
            </a:r>
            <a:r>
              <a:rPr lang="it-IT" dirty="0" err="1" smtClean="0"/>
              <a:t>ris</a:t>
            </a:r>
            <a:r>
              <a:rPr lang="it-IT" dirty="0" smtClean="0"/>
              <a:t>. 1947 n. 22 per questione di stretto di Corfù – rivolgersi a CIG</a:t>
            </a:r>
            <a:endParaRPr lang="it-IT" dirty="0"/>
          </a:p>
        </p:txBody>
      </p:sp>
    </p:spTree>
    <p:extLst>
      <p:ext uri="{BB962C8B-B14F-4D97-AF65-F5344CB8AC3E}">
        <p14:creationId xmlns:p14="http://schemas.microsoft.com/office/powerpoint/2010/main" val="219715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1"/>
            <a:ext cx="8817192" cy="1364152"/>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INDICAZIONE SPECIFICA DEI METODI DI SISTEMAZIONE DELLE CONTROVERSIE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52</a:t>
            </a:fld>
            <a:endParaRPr lang="it-IT"/>
          </a:p>
        </p:txBody>
      </p:sp>
      <p:sp>
        <p:nvSpPr>
          <p:cNvPr id="3" name="Segnaposto contenuto 2"/>
          <p:cNvSpPr>
            <a:spLocks noGrp="1"/>
          </p:cNvSpPr>
          <p:nvPr>
            <p:ph idx="1"/>
          </p:nvPr>
        </p:nvSpPr>
        <p:spPr>
          <a:xfrm>
            <a:off x="181790" y="1489591"/>
            <a:ext cx="8386526" cy="5043295"/>
          </a:xfrm>
        </p:spPr>
        <p:txBody>
          <a:bodyPr>
            <a:normAutofit/>
          </a:bodyPr>
          <a:lstStyle/>
          <a:p>
            <a:pPr algn="just"/>
            <a:r>
              <a:rPr lang="it-IT" dirty="0" smtClean="0"/>
              <a:t>PREDISPOSIZIONE DI UN METODO DI SOLUZIONE DA PARTE DEL CDS:</a:t>
            </a:r>
          </a:p>
          <a:p>
            <a:pPr lvl="1" algn="just"/>
            <a:r>
              <a:rPr lang="it-IT" dirty="0" smtClean="0"/>
              <a:t>Creazione di organi sussidiari ex art. 29 della Carta, composti da membri dell’organo, da funzionari del Segretariato, da Stati membri ONU: Commissione di buoni uffici, di mediazione, di conciliazione: es. </a:t>
            </a:r>
            <a:r>
              <a:rPr lang="it-IT" dirty="0" err="1" smtClean="0"/>
              <a:t>ris</a:t>
            </a:r>
            <a:r>
              <a:rPr lang="it-IT" dirty="0" smtClean="0"/>
              <a:t>. 1979 n. 457 – invito al Segretario generale per la questione del sequestro del personale USA a Teheran;</a:t>
            </a:r>
          </a:p>
        </p:txBody>
      </p:sp>
    </p:spTree>
    <p:extLst>
      <p:ext uri="{BB962C8B-B14F-4D97-AF65-F5344CB8AC3E}">
        <p14:creationId xmlns:p14="http://schemas.microsoft.com/office/powerpoint/2010/main" val="159460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1"/>
            <a:ext cx="8817192" cy="1364152"/>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POTERI DEL CDS NELL’AMBITO DELL’ART. 36 CARTA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53</a:t>
            </a:fld>
            <a:endParaRPr lang="it-IT"/>
          </a:p>
        </p:txBody>
      </p:sp>
      <p:sp>
        <p:nvSpPr>
          <p:cNvPr id="3" name="Segnaposto contenuto 2"/>
          <p:cNvSpPr>
            <a:spLocks noGrp="1"/>
          </p:cNvSpPr>
          <p:nvPr>
            <p:ph idx="1"/>
          </p:nvPr>
        </p:nvSpPr>
        <p:spPr>
          <a:xfrm>
            <a:off x="181790" y="1489591"/>
            <a:ext cx="8386526" cy="5043295"/>
          </a:xfrm>
        </p:spPr>
        <p:txBody>
          <a:bodyPr>
            <a:normAutofit/>
          </a:bodyPr>
          <a:lstStyle/>
          <a:p>
            <a:pPr algn="just"/>
            <a:r>
              <a:rPr lang="it-IT" dirty="0" err="1" smtClean="0"/>
              <a:t>CdS</a:t>
            </a:r>
            <a:r>
              <a:rPr lang="it-IT" dirty="0" smtClean="0"/>
              <a:t> agisce tramite RACCOMANDAZIONE; </a:t>
            </a:r>
          </a:p>
          <a:p>
            <a:pPr algn="just"/>
            <a:r>
              <a:rPr lang="it-IT" dirty="0" smtClean="0"/>
              <a:t>INDICA la soluzione di una controversia; </a:t>
            </a:r>
          </a:p>
          <a:p>
            <a:pPr algn="just"/>
            <a:r>
              <a:rPr lang="it-IT" dirty="0" smtClean="0"/>
              <a:t>NON decide nel merito della controversia (≠ art. 37 – TERMINI DI REGOLAMENTO).</a:t>
            </a:r>
          </a:p>
          <a:p>
            <a:pPr algn="just"/>
            <a:r>
              <a:rPr lang="it-IT" dirty="0" smtClean="0"/>
              <a:t>NON adotta mai misure sanzionatorie nel contesto del Capo VI, né le misure di </a:t>
            </a:r>
            <a:r>
              <a:rPr lang="it-IT" dirty="0" err="1" smtClean="0"/>
              <a:t>peace</a:t>
            </a:r>
            <a:r>
              <a:rPr lang="it-IT" dirty="0" smtClean="0"/>
              <a:t> </a:t>
            </a:r>
            <a:r>
              <a:rPr lang="it-IT" dirty="0" err="1" smtClean="0"/>
              <a:t>keeping</a:t>
            </a:r>
            <a:r>
              <a:rPr lang="it-IT" dirty="0"/>
              <a:t> </a:t>
            </a:r>
            <a:r>
              <a:rPr lang="it-IT" dirty="0" smtClean="0"/>
              <a:t>(tesi sostenuta per motivi politici).</a:t>
            </a:r>
          </a:p>
        </p:txBody>
      </p:sp>
    </p:spTree>
    <p:extLst>
      <p:ext uri="{BB962C8B-B14F-4D97-AF65-F5344CB8AC3E}">
        <p14:creationId xmlns:p14="http://schemas.microsoft.com/office/powerpoint/2010/main" val="14349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1"/>
            <a:ext cx="8817192" cy="136415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INDICAZIONE DEI “TERMINI DI REGOLAMENTO” – ART. 37 CARTA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54</a:t>
            </a:fld>
            <a:endParaRPr lang="it-IT"/>
          </a:p>
        </p:txBody>
      </p:sp>
      <p:sp>
        <p:nvSpPr>
          <p:cNvPr id="3" name="Segnaposto contenuto 2"/>
          <p:cNvSpPr>
            <a:spLocks noGrp="1"/>
          </p:cNvSpPr>
          <p:nvPr>
            <p:ph idx="1"/>
          </p:nvPr>
        </p:nvSpPr>
        <p:spPr>
          <a:xfrm>
            <a:off x="181790" y="1489591"/>
            <a:ext cx="8386526" cy="5043295"/>
          </a:xfrm>
        </p:spPr>
        <p:txBody>
          <a:bodyPr>
            <a:normAutofit/>
          </a:bodyPr>
          <a:lstStyle/>
          <a:p>
            <a:pPr algn="just"/>
            <a:r>
              <a:rPr lang="it-IT" dirty="0" smtClean="0"/>
              <a:t>Il </a:t>
            </a:r>
            <a:r>
              <a:rPr lang="it-IT" dirty="0" err="1" smtClean="0"/>
              <a:t>CdS</a:t>
            </a:r>
            <a:r>
              <a:rPr lang="it-IT" dirty="0" smtClean="0"/>
              <a:t> svolge la propria funzione conciliativa raccomandando “termini di regolamento” – ovvero suggerendo agli Stati come risolvere nel merito una determinata controversia (art. 37).</a:t>
            </a:r>
          </a:p>
          <a:p>
            <a:pPr algn="just"/>
            <a:endParaRPr lang="it-IT" dirty="0"/>
          </a:p>
          <a:p>
            <a:pPr algn="just"/>
            <a:r>
              <a:rPr lang="it-IT" dirty="0" smtClean="0"/>
              <a:t>Sono previste varie CONDIZIONI per l’esercizio di tale funzione…</a:t>
            </a:r>
          </a:p>
        </p:txBody>
      </p:sp>
    </p:spTree>
    <p:extLst>
      <p:ext uri="{BB962C8B-B14F-4D97-AF65-F5344CB8AC3E}">
        <p14:creationId xmlns:p14="http://schemas.microsoft.com/office/powerpoint/2010/main" val="1660622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1"/>
            <a:ext cx="8817192" cy="136415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INDICAZIONE DEI “TERMINI DI REGOLAMENTO” – ART. 37 CARTA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55</a:t>
            </a:fld>
            <a:endParaRPr lang="it-IT"/>
          </a:p>
        </p:txBody>
      </p:sp>
      <p:sp>
        <p:nvSpPr>
          <p:cNvPr id="3" name="Segnaposto contenuto 2"/>
          <p:cNvSpPr>
            <a:spLocks noGrp="1"/>
          </p:cNvSpPr>
          <p:nvPr>
            <p:ph idx="1"/>
          </p:nvPr>
        </p:nvSpPr>
        <p:spPr>
          <a:xfrm>
            <a:off x="181790" y="1489591"/>
            <a:ext cx="8386526" cy="5043295"/>
          </a:xfrm>
        </p:spPr>
        <p:txBody>
          <a:bodyPr>
            <a:normAutofit/>
          </a:bodyPr>
          <a:lstStyle/>
          <a:p>
            <a:pPr algn="just"/>
            <a:r>
              <a:rPr lang="it-IT" dirty="0" smtClean="0"/>
              <a:t>CONDIZIONI poste dal par. 1 di art. 37.” Se le parti di una controversia della natura indicata dall’art. 33 non riescono a regolarla con i mezzi indicati in tale articolo, esse </a:t>
            </a:r>
            <a:r>
              <a:rPr lang="it-IT" b="1" u="sng" dirty="0" smtClean="0"/>
              <a:t>devono</a:t>
            </a:r>
            <a:r>
              <a:rPr lang="it-IT" dirty="0" smtClean="0"/>
              <a:t> deferirla al </a:t>
            </a:r>
            <a:r>
              <a:rPr lang="it-IT" dirty="0" err="1" smtClean="0"/>
              <a:t>CdS</a:t>
            </a:r>
            <a:r>
              <a:rPr lang="it-IT" dirty="0" smtClean="0"/>
              <a:t>”.</a:t>
            </a:r>
          </a:p>
          <a:p>
            <a:pPr algn="just"/>
            <a:endParaRPr lang="it-IT" dirty="0"/>
          </a:p>
        </p:txBody>
      </p:sp>
    </p:spTree>
    <p:extLst>
      <p:ext uri="{BB962C8B-B14F-4D97-AF65-F5344CB8AC3E}">
        <p14:creationId xmlns:p14="http://schemas.microsoft.com/office/powerpoint/2010/main" val="911673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998982" cy="1803189"/>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CONDIZIONI PER INDICAZIONE DEI “TERMINI DI REGOLAMENTO” – ART. 37 CARTA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56</a:t>
            </a:fld>
            <a:endParaRPr lang="it-IT"/>
          </a:p>
        </p:txBody>
      </p:sp>
      <p:sp>
        <p:nvSpPr>
          <p:cNvPr id="3" name="Segnaposto contenuto 2"/>
          <p:cNvSpPr>
            <a:spLocks noGrp="1"/>
          </p:cNvSpPr>
          <p:nvPr>
            <p:ph idx="1"/>
          </p:nvPr>
        </p:nvSpPr>
        <p:spPr>
          <a:xfrm>
            <a:off x="181790" y="2132468"/>
            <a:ext cx="8386526" cy="4400417"/>
          </a:xfrm>
        </p:spPr>
        <p:txBody>
          <a:bodyPr>
            <a:normAutofit lnSpcReduction="10000"/>
          </a:bodyPr>
          <a:lstStyle/>
          <a:p>
            <a:pPr algn="just"/>
            <a:r>
              <a:rPr lang="it-IT" u="sng" dirty="0" smtClean="0"/>
              <a:t>RICORSO DELLE PARTI al CDS</a:t>
            </a:r>
            <a:r>
              <a:rPr lang="it-IT" dirty="0" smtClean="0"/>
              <a:t>: </a:t>
            </a:r>
            <a:r>
              <a:rPr lang="it-IT" b="1" u="sng" dirty="0" smtClean="0"/>
              <a:t>OBBLIGO </a:t>
            </a:r>
            <a:r>
              <a:rPr lang="it-IT" dirty="0" smtClean="0"/>
              <a:t>per</a:t>
            </a:r>
            <a:r>
              <a:rPr lang="it-IT" b="1" u="sng" dirty="0" smtClean="0"/>
              <a:t> gli Stati </a:t>
            </a:r>
            <a:r>
              <a:rPr lang="it-IT" dirty="0" smtClean="0"/>
              <a:t>sorge se gli stessi non riescono a risolvere la controversia con gli strumenti dell’art. 33 par. 2 e nonostante le sollecitazioni del </a:t>
            </a:r>
            <a:r>
              <a:rPr lang="it-IT" dirty="0" err="1" smtClean="0"/>
              <a:t>CdS</a:t>
            </a:r>
            <a:r>
              <a:rPr lang="it-IT" dirty="0" smtClean="0"/>
              <a:t> ex art. 33 par. 2 e art. 36 (basta anche il ricorso di una di esse – lavori preparatori);</a:t>
            </a:r>
          </a:p>
          <a:p>
            <a:pPr algn="just"/>
            <a:r>
              <a:rPr lang="it-IT" b="1" u="sng" dirty="0" smtClean="0"/>
              <a:t>ACCERTATA IMPOSSIBILITA’ DI INTESA </a:t>
            </a:r>
            <a:r>
              <a:rPr lang="it-IT" dirty="0" smtClean="0"/>
              <a:t> attraverso i mezzi di cui all’art. 33 par. 1 Carta (non tutte ma alcune).</a:t>
            </a:r>
            <a:endParaRPr lang="it-IT" b="1" u="sng" dirty="0" smtClean="0"/>
          </a:p>
        </p:txBody>
      </p:sp>
    </p:spTree>
    <p:extLst>
      <p:ext uri="{BB962C8B-B14F-4D97-AF65-F5344CB8AC3E}">
        <p14:creationId xmlns:p14="http://schemas.microsoft.com/office/powerpoint/2010/main" val="3050614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998982" cy="1803189"/>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CONDIZIONI PER INDICAZIONE DEI “TERMINI DI REGOLAMENTO” NELLA PRASSI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57</a:t>
            </a:fld>
            <a:endParaRPr lang="it-IT"/>
          </a:p>
        </p:txBody>
      </p:sp>
      <p:sp>
        <p:nvSpPr>
          <p:cNvPr id="3" name="Segnaposto contenuto 2"/>
          <p:cNvSpPr>
            <a:spLocks noGrp="1"/>
          </p:cNvSpPr>
          <p:nvPr>
            <p:ph idx="1"/>
          </p:nvPr>
        </p:nvSpPr>
        <p:spPr>
          <a:xfrm>
            <a:off x="181790" y="2132468"/>
            <a:ext cx="8386526" cy="4400417"/>
          </a:xfrm>
        </p:spPr>
        <p:txBody>
          <a:bodyPr>
            <a:normAutofit fontScale="92500" lnSpcReduction="20000"/>
          </a:bodyPr>
          <a:lstStyle/>
          <a:p>
            <a:pPr algn="just"/>
            <a:r>
              <a:rPr lang="it-IT" dirty="0" smtClean="0"/>
              <a:t>Tuttavia</a:t>
            </a:r>
            <a:r>
              <a:rPr lang="it-IT" u="sng" dirty="0" smtClean="0"/>
              <a:t> </a:t>
            </a:r>
            <a:r>
              <a:rPr lang="it-IT" dirty="0" smtClean="0"/>
              <a:t>nella prassi si è invece verificato un intervento del </a:t>
            </a:r>
            <a:r>
              <a:rPr lang="it-IT" dirty="0" err="1" smtClean="0"/>
              <a:t>CdS</a:t>
            </a:r>
            <a:r>
              <a:rPr lang="it-IT" dirty="0" smtClean="0"/>
              <a:t> ai fini di indicare i termini di regolamento indipendentemente da tali condizioni…anche all’inizio di una controversia, indipendentemente dal verificare l’insuccesso dei mezzi dell’art. 33: </a:t>
            </a:r>
            <a:r>
              <a:rPr lang="it-IT" dirty="0" err="1" smtClean="0"/>
              <a:t>ris</a:t>
            </a:r>
            <a:r>
              <a:rPr lang="it-IT" dirty="0" smtClean="0"/>
              <a:t>. 1979 n. 457 richiedente il rilascio degli ostaggi USA </a:t>
            </a:r>
            <a:r>
              <a:rPr lang="it-IT" smtClean="0"/>
              <a:t>a Teheran</a:t>
            </a:r>
            <a:endParaRPr lang="it-IT" dirty="0" smtClean="0"/>
          </a:p>
          <a:p>
            <a:pPr algn="just"/>
            <a:r>
              <a:rPr lang="it-IT" b="1" u="sng" dirty="0" smtClean="0"/>
              <a:t>Si è dunque formata una consuetudine che esclude l’operatività delle condizioni analogamente a quanto vale per art. 33 par. 2 e art. 36.</a:t>
            </a:r>
          </a:p>
        </p:txBody>
      </p:sp>
    </p:spTree>
    <p:extLst>
      <p:ext uri="{BB962C8B-B14F-4D97-AF65-F5344CB8AC3E}">
        <p14:creationId xmlns:p14="http://schemas.microsoft.com/office/powerpoint/2010/main" val="1663404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6308"/>
            <a:ext cx="8229600" cy="1250461"/>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COMPOSIZIONE DELLA CORTE INTERNAZIONALE DI GIUSTIZIA</a:t>
            </a:r>
            <a:endParaRPr lang="it-IT" dirty="0"/>
          </a:p>
        </p:txBody>
      </p:sp>
      <p:sp>
        <p:nvSpPr>
          <p:cNvPr id="5" name="Segnaposto contenuto 4"/>
          <p:cNvSpPr>
            <a:spLocks noGrp="1"/>
          </p:cNvSpPr>
          <p:nvPr>
            <p:ph idx="1"/>
          </p:nvPr>
        </p:nvSpPr>
        <p:spPr>
          <a:xfrm>
            <a:off x="293077" y="1563077"/>
            <a:ext cx="8616461" cy="5158398"/>
          </a:xfrm>
        </p:spPr>
        <p:txBody>
          <a:bodyPr>
            <a:normAutofit/>
          </a:bodyPr>
          <a:lstStyle/>
          <a:p>
            <a:pPr algn="just"/>
            <a:r>
              <a:rPr lang="it-IT" dirty="0" smtClean="0"/>
              <a:t>Individuata in base a un’equa ripartizione geografica 3 dall’Africa (</a:t>
            </a:r>
            <a:r>
              <a:rPr lang="it-IT" dirty="0" err="1" smtClean="0"/>
              <a:t>civil</a:t>
            </a:r>
            <a:r>
              <a:rPr lang="it-IT" dirty="0" smtClean="0"/>
              <a:t> law, common law, e </a:t>
            </a:r>
            <a:r>
              <a:rPr lang="it-IT" dirty="0" err="1" smtClean="0"/>
              <a:t>Islamic</a:t>
            </a:r>
            <a:r>
              <a:rPr lang="it-IT" dirty="0" smtClean="0"/>
              <a:t> law), 3 dall’Asia (</a:t>
            </a:r>
            <a:r>
              <a:rPr lang="it-IT" dirty="0" err="1" smtClean="0"/>
              <a:t>civil</a:t>
            </a:r>
            <a:r>
              <a:rPr lang="it-IT" dirty="0" smtClean="0"/>
              <a:t> law, common law e </a:t>
            </a:r>
            <a:r>
              <a:rPr lang="it-IT" dirty="0" err="1" smtClean="0"/>
              <a:t>islamic</a:t>
            </a:r>
            <a:r>
              <a:rPr lang="it-IT" dirty="0" smtClean="0"/>
              <a:t> law), 2 Europa dell’Est, 2 da America Latina e Caraibi e 5 da Europa occidentale e altri Stati occidentali. </a:t>
            </a:r>
          </a:p>
          <a:p>
            <a:pPr algn="just"/>
            <a:r>
              <a:rPr lang="it-IT" dirty="0" smtClean="0"/>
              <a:t>C’è sempre un giudice della stessa nazionalità dei membri del Consiglio di Sicurezza.</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a:t>
            </a:fld>
            <a:endParaRPr lang="it-IT"/>
          </a:p>
        </p:txBody>
      </p:sp>
    </p:spTree>
    <p:extLst>
      <p:ext uri="{BB962C8B-B14F-4D97-AF65-F5344CB8AC3E}">
        <p14:creationId xmlns:p14="http://schemas.microsoft.com/office/powerpoint/2010/main" val="42717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6308"/>
            <a:ext cx="8229600" cy="1250461"/>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COMPOSIZIONE DELLA CORTE INTERNAZIONALE DI GIUSTIZIA</a:t>
            </a:r>
            <a:endParaRPr lang="it-IT" dirty="0"/>
          </a:p>
        </p:txBody>
      </p:sp>
      <p:sp>
        <p:nvSpPr>
          <p:cNvPr id="5" name="Segnaposto contenuto 4"/>
          <p:cNvSpPr>
            <a:spLocks noGrp="1"/>
          </p:cNvSpPr>
          <p:nvPr>
            <p:ph idx="1"/>
          </p:nvPr>
        </p:nvSpPr>
        <p:spPr>
          <a:xfrm>
            <a:off x="293077" y="1563077"/>
            <a:ext cx="8616461" cy="5158398"/>
          </a:xfrm>
        </p:spPr>
        <p:txBody>
          <a:bodyPr>
            <a:normAutofit lnSpcReduction="10000"/>
          </a:bodyPr>
          <a:lstStyle/>
          <a:p>
            <a:pPr algn="just"/>
            <a:r>
              <a:rPr lang="it-IT" dirty="0" smtClean="0"/>
              <a:t>Giudice con cittadinanza di una delle parti della controversia può decidere (Art. 31.1. Statuto)</a:t>
            </a:r>
          </a:p>
          <a:p>
            <a:pPr algn="just"/>
            <a:r>
              <a:rPr lang="it-IT" dirty="0" smtClean="0"/>
              <a:t>Se la Corte non contiene un giudice di nazionalità di una delle parti della controversia, ciascuna parte può nominare un giudice ad hoc per il caso.</a:t>
            </a:r>
          </a:p>
          <a:p>
            <a:pPr algn="just"/>
            <a:r>
              <a:rPr lang="it-IT" dirty="0" smtClean="0"/>
              <a:t>Vi sono cause di ricusazione dei giudici (art. 24 Statuto) nel caso in cui un giudice sia stato consulente di parte nello stesso caso: ad es. </a:t>
            </a:r>
            <a:r>
              <a:rPr lang="it-IT" dirty="0" err="1" smtClean="0"/>
              <a:t>Rosalyn</a:t>
            </a:r>
            <a:r>
              <a:rPr lang="it-IT" dirty="0" smtClean="0"/>
              <a:t> </a:t>
            </a:r>
            <a:r>
              <a:rPr lang="it-IT" dirty="0" err="1" smtClean="0"/>
              <a:t>Higgins</a:t>
            </a:r>
            <a:r>
              <a:rPr lang="it-IT" dirty="0" smtClean="0"/>
              <a:t> (UK) nel caso Lockerbie.</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7</a:t>
            </a:fld>
            <a:endParaRPr lang="it-IT"/>
          </a:p>
        </p:txBody>
      </p:sp>
    </p:spTree>
    <p:extLst>
      <p:ext uri="{BB962C8B-B14F-4D97-AF65-F5344CB8AC3E}">
        <p14:creationId xmlns:p14="http://schemas.microsoft.com/office/powerpoint/2010/main" val="1588065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6308"/>
            <a:ext cx="8229600" cy="1250461"/>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ELEZIONE DELLA CORTE INTERNAZIONALE DI GIUSTIZIA</a:t>
            </a:r>
            <a:endParaRPr lang="it-IT" dirty="0"/>
          </a:p>
        </p:txBody>
      </p:sp>
      <p:sp>
        <p:nvSpPr>
          <p:cNvPr id="5" name="Segnaposto contenuto 4"/>
          <p:cNvSpPr>
            <a:spLocks noGrp="1"/>
          </p:cNvSpPr>
          <p:nvPr>
            <p:ph idx="1"/>
          </p:nvPr>
        </p:nvSpPr>
        <p:spPr>
          <a:xfrm>
            <a:off x="293077" y="1563077"/>
            <a:ext cx="8616461" cy="5158398"/>
          </a:xfrm>
        </p:spPr>
        <p:txBody>
          <a:bodyPr>
            <a:normAutofit/>
          </a:bodyPr>
          <a:lstStyle/>
          <a:p>
            <a:pPr algn="just"/>
            <a:r>
              <a:rPr lang="it-IT" dirty="0" smtClean="0"/>
              <a:t>Artt. 4 – 12 Statuto.</a:t>
            </a:r>
          </a:p>
          <a:p>
            <a:pPr algn="just"/>
            <a:r>
              <a:rPr lang="it-IT" dirty="0" smtClean="0"/>
              <a:t>Segretario generale forma una lista di candidati attenendosi alle designazioni dei gruppi della Corte permanente di arbitrato (irrilevanza dei condizionamenti politici);</a:t>
            </a:r>
          </a:p>
          <a:p>
            <a:pPr algn="just"/>
            <a:r>
              <a:rPr lang="it-IT" dirty="0" smtClean="0"/>
              <a:t>Elezione di AG e di </a:t>
            </a:r>
            <a:r>
              <a:rPr lang="it-IT" dirty="0" err="1" smtClean="0"/>
              <a:t>CdS</a:t>
            </a:r>
            <a:r>
              <a:rPr lang="it-IT" dirty="0" smtClean="0"/>
              <a:t> indipendentemente l’una dall’altro (art. 8 Statuto); nel </a:t>
            </a:r>
            <a:r>
              <a:rPr lang="it-IT" dirty="0" err="1" smtClean="0"/>
              <a:t>CdS</a:t>
            </a:r>
            <a:r>
              <a:rPr lang="it-IT" dirty="0" smtClean="0"/>
              <a:t> è esercitabile il diritto di veto (maggioranza 8 su 15).</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8</a:t>
            </a:fld>
            <a:endParaRPr lang="it-IT"/>
          </a:p>
        </p:txBody>
      </p:sp>
    </p:spTree>
    <p:extLst>
      <p:ext uri="{BB962C8B-B14F-4D97-AF65-F5344CB8AC3E}">
        <p14:creationId xmlns:p14="http://schemas.microsoft.com/office/powerpoint/2010/main" val="315994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6308"/>
            <a:ext cx="8229600" cy="1250461"/>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ELEZIONE DELLA CORTE INTERNAZIONALE DI GIUSTIZIA</a:t>
            </a:r>
            <a:endParaRPr lang="it-IT" dirty="0"/>
          </a:p>
        </p:txBody>
      </p:sp>
      <p:sp>
        <p:nvSpPr>
          <p:cNvPr id="5" name="Segnaposto contenuto 4"/>
          <p:cNvSpPr>
            <a:spLocks noGrp="1"/>
          </p:cNvSpPr>
          <p:nvPr>
            <p:ph idx="1"/>
          </p:nvPr>
        </p:nvSpPr>
        <p:spPr>
          <a:xfrm>
            <a:off x="293077" y="1563077"/>
            <a:ext cx="8616461" cy="5158398"/>
          </a:xfrm>
        </p:spPr>
        <p:txBody>
          <a:bodyPr>
            <a:normAutofit/>
          </a:bodyPr>
          <a:lstStyle/>
          <a:p>
            <a:pPr algn="just"/>
            <a:r>
              <a:rPr lang="it-IT" dirty="0" smtClean="0"/>
              <a:t>Se elezione da parte di AG e </a:t>
            </a:r>
            <a:r>
              <a:rPr lang="it-IT" dirty="0" err="1" smtClean="0"/>
              <a:t>CdS</a:t>
            </a:r>
            <a:r>
              <a:rPr lang="it-IT" dirty="0" smtClean="0"/>
              <a:t> non riesce per tre volte consecutive, a maggioranza assoluta degli aventi diritto, il compito passa a una Commissione di 6 membri di cui tre nominati da AG e 3 dal </a:t>
            </a:r>
            <a:r>
              <a:rPr lang="it-IT" dirty="0" err="1" smtClean="0"/>
              <a:t>CdS</a:t>
            </a:r>
            <a:r>
              <a:rPr lang="it-IT" dirty="0" smtClean="0"/>
              <a:t> (art. 12 par. 1 e 2);</a:t>
            </a:r>
          </a:p>
          <a:p>
            <a:pPr algn="just"/>
            <a:r>
              <a:rPr lang="it-IT" dirty="0" smtClean="0"/>
              <a:t>Se nemmeno Commissione ha successo allora si procede per cooptazione attingendo alla lista dei candidati formata dal Segretario generale (Art. 12 par. 3).</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9</a:t>
            </a:fld>
            <a:endParaRPr lang="it-IT"/>
          </a:p>
        </p:txBody>
      </p:sp>
    </p:spTree>
    <p:extLst>
      <p:ext uri="{BB962C8B-B14F-4D97-AF65-F5344CB8AC3E}">
        <p14:creationId xmlns:p14="http://schemas.microsoft.com/office/powerpoint/2010/main" val="352784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463</TotalTime>
  <Words>3465</Words>
  <Application>Microsoft Macintosh PowerPoint</Application>
  <PresentationFormat>Presentazione su schermo (4:3)</PresentationFormat>
  <Paragraphs>286</Paragraphs>
  <Slides>57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57</vt:i4>
      </vt:variant>
    </vt:vector>
  </HeadingPairs>
  <TitlesOfParts>
    <vt:vector size="63" baseType="lpstr">
      <vt:lpstr>Calibri</vt:lpstr>
      <vt:lpstr>Mangal</vt:lpstr>
      <vt:lpstr>Wingdings</vt:lpstr>
      <vt:lpstr>Zapf Dingbats</vt:lpstr>
      <vt:lpstr>Arial</vt:lpstr>
      <vt:lpstr>Tema di Office</vt:lpstr>
      <vt:lpstr>ORGANIZZAZIONI INTERNAZIONALI</vt:lpstr>
      <vt:lpstr>CORTE INTERNAZIONALE DI GIUSTIZIA</vt:lpstr>
      <vt:lpstr>CORTE INTERNAZIONALE DI GIUSTIZIA</vt:lpstr>
      <vt:lpstr>COMPOSIZIONE DELLA CORTE INTERNAZIONALE DI GIUSTIZIA</vt:lpstr>
      <vt:lpstr>COMPOSIZIONE DELLA CORTE INTERNAZIONALE DI GIUSTIZIA</vt:lpstr>
      <vt:lpstr>COMPOSIZIONE DELLA CORTE INTERNAZIONALE DI GIUSTIZIA</vt:lpstr>
      <vt:lpstr>COMPOSIZIONE DELLA CORTE INTERNAZIONALE DI GIUSTIZIA</vt:lpstr>
      <vt:lpstr>ELEZIONE DELLA CORTE INTERNAZIONALE DI GIUSTIZIA</vt:lpstr>
      <vt:lpstr>ELEZIONE DELLA CORTE INTERNAZIONALE DI GIUSTIZIA</vt:lpstr>
      <vt:lpstr>CORTE INTERNAZIONALE DI GIUSTIZIA</vt:lpstr>
      <vt:lpstr>CORTE INTERNAZIONALE DI GIUSTIZIA</vt:lpstr>
      <vt:lpstr>COMPETENZA CONTENZIOSA</vt:lpstr>
      <vt:lpstr>COMPETENZA CONTENZIOSA</vt:lpstr>
      <vt:lpstr>COMPETENZA CONTENZIOSA</vt:lpstr>
      <vt:lpstr>COMPETENZA CONTENZIOSA</vt:lpstr>
      <vt:lpstr>COMPETENZA CONTENZIOSA- ACCETTAZIONE DELLA GIURISDIZIONE</vt:lpstr>
      <vt:lpstr>COMPETENZA CONTENZIOSA- ACCETTAZIONE DELLA GIURISDIZIONE</vt:lpstr>
      <vt:lpstr>COMPETENZA CONTENZ IOSA-SVOLGIMENTO DEL PROCESSO</vt:lpstr>
      <vt:lpstr>COMPETENZA CONTENZIOSA – SVOLGIMENTO DEL PROCESSO</vt:lpstr>
      <vt:lpstr>INTERVENTO DEL TERZO NEL PROCESSO DINANZI ALLA CIG</vt:lpstr>
      <vt:lpstr>INTERVENTO DEL TERZO NEL PROCESSO DINANZI ALLA CIG</vt:lpstr>
      <vt:lpstr>COMPETENZA CONTENZIOSA – PROVVEDIMENTI ADOTTABILI DALLA CIG</vt:lpstr>
      <vt:lpstr>MISURE CAUTELARI</vt:lpstr>
      <vt:lpstr>MISURE CAUTELARI</vt:lpstr>
      <vt:lpstr>MISURE CAUTELARI</vt:lpstr>
      <vt:lpstr>MISURE CAUTELARI</vt:lpstr>
      <vt:lpstr>SENTENZE</vt:lpstr>
      <vt:lpstr>SENTENZE</vt:lpstr>
      <vt:lpstr>ESECUZIONE DELLE SENTENZE</vt:lpstr>
      <vt:lpstr>ESECUZIONE DELLE SENTENZE</vt:lpstr>
      <vt:lpstr>ESECUZIONE DELLE SENTENZE</vt:lpstr>
      <vt:lpstr>COMPETENZA CONSULTIVA</vt:lpstr>
      <vt:lpstr>COMPETENZA CONSULTIVA</vt:lpstr>
      <vt:lpstr>COMPETENZA CONSULTIVA</vt:lpstr>
      <vt:lpstr>COMPETENZA CONSULTIVA</vt:lpstr>
      <vt:lpstr>COMPETENZA CONSULTIVA</vt:lpstr>
      <vt:lpstr>SOLUZIONE DELLE CONTROVERSIE E COMPETENZE DEL CONSIGLIO DI SICUREZZA</vt:lpstr>
      <vt:lpstr>SOLUZIONE DELLE CONTROVERSIE E COMPETENZE DEL CONSIGLIO DI SICUREZZA</vt:lpstr>
      <vt:lpstr>NOZIONE DI CONTROVERSIA</vt:lpstr>
      <vt:lpstr>NOZIONE DI CONTROVERSIA</vt:lpstr>
      <vt:lpstr>NOZIONE DI CONTROVERSIA</vt:lpstr>
      <vt:lpstr>NOZIONE DI CONTROVERSIA: RUOLO DI ART. 38?</vt:lpstr>
      <vt:lpstr>AZIONE DEL CdS</vt:lpstr>
      <vt:lpstr>INCHIESTA</vt:lpstr>
      <vt:lpstr>INCHIESTA</vt:lpstr>
      <vt:lpstr>INCHIESTA</vt:lpstr>
      <vt:lpstr>INCHIESTA</vt:lpstr>
      <vt:lpstr>INDICAZIONE DI METODI DI SISTEMAZIONE DELLE CONTROVERSIE</vt:lpstr>
      <vt:lpstr>SOLUZIONE DELLA CONTROVERSIA</vt:lpstr>
      <vt:lpstr>INDICAZIONE SPECIFICA DEI METODI DI SISTEMAZIONE DELLE CONTROVERSIE</vt:lpstr>
      <vt:lpstr>INDICAZIONE SPECIFICA DEI METODI DI SISTEMAZIONE DELLE CONTROVERSIE</vt:lpstr>
      <vt:lpstr>INDICAZIONE SPECIFICA DEI METODI DI SISTEMAZIONE DELLE CONTROVERSIE</vt:lpstr>
      <vt:lpstr>POTERI DEL CDS NELL’AMBITO DELL’ART. 36 CARTA</vt:lpstr>
      <vt:lpstr>INDICAZIONE DEI “TERMINI DI REGOLAMENTO” – ART. 37 CARTA</vt:lpstr>
      <vt:lpstr>INDICAZIONE DEI “TERMINI DI REGOLAMENTO” – ART. 37 CARTA</vt:lpstr>
      <vt:lpstr>CONDIZIONI PER INDICAZIONE DEI “TERMINI DI REGOLAMENTO” – ART. 37 CARTA</vt:lpstr>
      <vt:lpstr>CONDIZIONI PER INDICAZIONE DEI “TERMINI DI REGOLAMENTO” NELLA PRASSI</vt:lpstr>
    </vt:vector>
  </TitlesOfParts>
  <Company>HAL 9000</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L’accertamento del diritto internazionale e la soluzione delle controversie internazionali</dc:title>
  <dc:creator>Giuseppe Sacco</dc:creator>
  <cp:lastModifiedBy>Giuseppe Sacco</cp:lastModifiedBy>
  <cp:revision>77</cp:revision>
  <dcterms:created xsi:type="dcterms:W3CDTF">2010-11-25T10:23:32Z</dcterms:created>
  <dcterms:modified xsi:type="dcterms:W3CDTF">2017-10-26T16:26:59Z</dcterms:modified>
</cp:coreProperties>
</file>