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301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2" r:id="rId37"/>
    <p:sldId id="293" r:id="rId38"/>
    <p:sldId id="294" r:id="rId39"/>
    <p:sldId id="290" r:id="rId40"/>
    <p:sldId id="291" r:id="rId41"/>
    <p:sldId id="295" r:id="rId42"/>
    <p:sldId id="296" r:id="rId43"/>
    <p:sldId id="297" r:id="rId44"/>
    <p:sldId id="298" r:id="rId45"/>
    <p:sldId id="299" r:id="rId46"/>
    <p:sldId id="300" r:id="rId4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7678F14C-3612-440F-8E76-3405DB89B2E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301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2"/>
            <p14:sldId id="293"/>
            <p14:sldId id="294"/>
            <p14:sldId id="290"/>
            <p14:sldId id="291"/>
            <p14:sldId id="295"/>
            <p14:sldId id="296"/>
            <p14:sldId id="297"/>
            <p14:sldId id="298"/>
            <p14:sldId id="299"/>
            <p14:sldId id="30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AC6"/>
    <a:srgbClr val="008000"/>
    <a:srgbClr val="0000FF"/>
    <a:srgbClr val="99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5" autoAdjust="0"/>
    <p:restoredTop sz="94691" autoAdjust="0"/>
  </p:normalViewPr>
  <p:slideViewPr>
    <p:cSldViewPr>
      <p:cViewPr>
        <p:scale>
          <a:sx n="70" d="100"/>
          <a:sy n="70" d="100"/>
        </p:scale>
        <p:origin x="-773" y="-1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4" Type="http://schemas.openxmlformats.org/officeDocument/2006/relationships/image" Target="../media/image4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5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94C3-D060-46DF-AAB1-1FBFEEDF43A7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01F4D-C73E-4D7F-A7DC-E73F4FE757D2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7461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7B591-3D5F-4E4D-833E-FE020D8C45E8}" type="datetimeFigureOut">
              <a:rPr lang="it-IT" smtClean="0"/>
              <a:pPr/>
              <a:t>07/11/2017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F0A4F-5E8A-4B85-B16C-3D99A9F181EF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5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11" Type="http://schemas.openxmlformats.org/officeDocument/2006/relationships/image" Target="../media/image36.pn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0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image" Target="../media/image5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6.png"/><Relationship Id="rId4" Type="http://schemas.openxmlformats.org/officeDocument/2006/relationships/image" Target="../media/image5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55.w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132440" cy="158417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70AC6"/>
                </a:solidFill>
              </a:rPr>
              <a:t>CARATTERIZZAZIONE DI</a:t>
            </a:r>
            <a:br>
              <a:rPr lang="en-US" b="1" dirty="0">
                <a:solidFill>
                  <a:srgbClr val="170AC6"/>
                </a:solidFill>
              </a:rPr>
            </a:br>
            <a:r>
              <a:rPr lang="en-US" b="1" dirty="0">
                <a:solidFill>
                  <a:srgbClr val="170AC6"/>
                </a:solidFill>
              </a:rPr>
              <a:t>MACROMOLECOLE IN SOLUZIONE</a:t>
            </a:r>
            <a:br>
              <a:rPr lang="en-US" b="1" dirty="0">
                <a:solidFill>
                  <a:srgbClr val="170AC6"/>
                </a:solidFill>
              </a:rPr>
            </a:br>
            <a:r>
              <a:rPr lang="en-US" b="1" dirty="0">
                <a:solidFill>
                  <a:srgbClr val="170AC6"/>
                </a:solidFill>
              </a:rPr>
              <a:t>DILUITA</a:t>
            </a:r>
            <a:endParaRPr lang="it-IT" dirty="0">
              <a:solidFill>
                <a:srgbClr val="170AC6"/>
              </a:solidFill>
              <a:latin typeface="Calibri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971600" y="299288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>
                <a:solidFill>
                  <a:srgbClr val="170AC6"/>
                </a:solidFill>
              </a:rPr>
              <a:t>L’importanza delle soluzioni molto diluite risiede nel fatto che </a:t>
            </a:r>
            <a:r>
              <a:rPr lang="it-IT" sz="2400" dirty="0" smtClean="0">
                <a:solidFill>
                  <a:srgbClr val="170AC6"/>
                </a:solidFill>
              </a:rPr>
              <a:t>esse coprono </a:t>
            </a:r>
            <a:r>
              <a:rPr lang="it-IT" sz="2400" dirty="0">
                <a:solidFill>
                  <a:srgbClr val="170AC6"/>
                </a:solidFill>
              </a:rPr>
              <a:t>il campo di concentrazioni in cui le catene macromolecolari</a:t>
            </a:r>
            <a:r>
              <a:rPr lang="it-IT" sz="2400" dirty="0" smtClean="0">
                <a:solidFill>
                  <a:srgbClr val="170AC6"/>
                </a:solidFill>
              </a:rPr>
              <a:t>, essendo molto distanti </a:t>
            </a:r>
            <a:r>
              <a:rPr lang="it-IT" sz="2400" dirty="0">
                <a:solidFill>
                  <a:srgbClr val="170AC6"/>
                </a:solidFill>
              </a:rPr>
              <a:t>l’una dall’altra, possono essere caratterizzate a livello molecolare, ad esempio </a:t>
            </a:r>
            <a:r>
              <a:rPr lang="it-IT" sz="2400" dirty="0" smtClean="0">
                <a:solidFill>
                  <a:srgbClr val="170AC6"/>
                </a:solidFill>
              </a:rPr>
              <a:t>per la </a:t>
            </a:r>
            <a:r>
              <a:rPr lang="it-IT" sz="2400" dirty="0">
                <a:solidFill>
                  <a:srgbClr val="170AC6"/>
                </a:solidFill>
              </a:rPr>
              <a:t>determinazione delle masse molecolari.</a:t>
            </a:r>
            <a:endParaRPr lang="en-US" sz="2400" dirty="0">
              <a:solidFill>
                <a:srgbClr val="170AC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76470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arenR"/>
            </a:pPr>
            <a:r>
              <a:rPr lang="en-US" sz="2000" dirty="0" smtClean="0">
                <a:solidFill>
                  <a:srgbClr val="170AC6"/>
                </a:solidFill>
              </a:rPr>
              <a:t>La </a:t>
            </a:r>
            <a:r>
              <a:rPr lang="en-US" sz="2000" dirty="0" err="1" smtClean="0">
                <a:solidFill>
                  <a:srgbClr val="170AC6"/>
                </a:solidFill>
              </a:rPr>
              <a:t>permeabilità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attraverso </a:t>
            </a:r>
            <a:r>
              <a:rPr lang="it-IT" sz="2000" dirty="0">
                <a:solidFill>
                  <a:srgbClr val="170AC6"/>
                </a:solidFill>
              </a:rPr>
              <a:t>la membrana è funzione del </a:t>
            </a:r>
            <a:r>
              <a:rPr lang="it-IT" sz="2000" b="1" i="1" dirty="0">
                <a:solidFill>
                  <a:srgbClr val="C00000"/>
                </a:solidFill>
              </a:rPr>
              <a:t>volume idrodinamico</a:t>
            </a:r>
            <a:r>
              <a:rPr lang="it-IT" sz="2000" dirty="0">
                <a:solidFill>
                  <a:srgbClr val="170AC6"/>
                </a:solidFill>
              </a:rPr>
              <a:t>, che </a:t>
            </a:r>
            <a:r>
              <a:rPr lang="it-IT" sz="2000" dirty="0" smtClean="0">
                <a:solidFill>
                  <a:srgbClr val="170AC6"/>
                </a:solidFill>
              </a:rPr>
              <a:t>dipende dalle condizioni </a:t>
            </a:r>
            <a:r>
              <a:rPr lang="it-IT" sz="2000" dirty="0">
                <a:solidFill>
                  <a:srgbClr val="170AC6"/>
                </a:solidFill>
              </a:rPr>
              <a:t>sperimentali di solvente e temperatura, cioè dalla </a:t>
            </a:r>
            <a:r>
              <a:rPr lang="it-IT" sz="2000" b="1" i="1" dirty="0">
                <a:solidFill>
                  <a:srgbClr val="C00000"/>
                </a:solidFill>
              </a:rPr>
              <a:t>“bontà” del </a:t>
            </a:r>
            <a:r>
              <a:rPr lang="it-IT" sz="2000" b="1" i="1" dirty="0" smtClean="0">
                <a:solidFill>
                  <a:srgbClr val="C00000"/>
                </a:solidFill>
              </a:rPr>
              <a:t>solvente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marL="457200" indent="-457200" algn="just">
              <a:buAutoNum type="arabicParenR"/>
            </a:pP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Nelle condizioni sperimentali si hanno catene polimeriche circondate da un eccesso di molecole di solvente, per cui si dovrebbe tener conto anche delle interazioni tra segmenti di catena e solvente. 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Se queste interazioni "miste" sono energeticamente favorevoli rispetto a quelle omologhe (segmento-segmento ovvero solvente-solvente) ci si attende un valore sperimentale di </a:t>
            </a:r>
            <a:r>
              <a:rPr lang="it-IT" sz="2000" b="1" i="1" dirty="0">
                <a:solidFill>
                  <a:srgbClr val="C00000"/>
                </a:solidFill>
              </a:rPr>
              <a:t>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i="1" dirty="0">
                <a:solidFill>
                  <a:srgbClr val="C00000"/>
                </a:solidFill>
              </a:rPr>
              <a:t>&gt; </a:t>
            </a:r>
            <a:r>
              <a:rPr lang="it-IT" sz="2000" dirty="0">
                <a:solidFill>
                  <a:srgbClr val="170AC6"/>
                </a:solidFill>
              </a:rPr>
              <a:t>superiore a quello, </a:t>
            </a:r>
            <a:r>
              <a:rPr lang="it-IT" sz="2000" b="1" i="1" dirty="0">
                <a:solidFill>
                  <a:srgbClr val="C00000"/>
                </a:solidFill>
              </a:rPr>
              <a:t>&lt;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g</a:t>
            </a:r>
            <a:r>
              <a:rPr lang="it-IT" sz="2000" b="1" i="1" dirty="0">
                <a:solidFill>
                  <a:srgbClr val="C00000"/>
                </a:solidFill>
              </a:rPr>
              <a:t>&gt;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, della catena isolata. In tal caso, che corrisponde alla maggior parte delle situazioni sperimentali, il solvente è definito </a:t>
            </a:r>
            <a:r>
              <a:rPr lang="en-US" sz="2000" b="1" i="1" dirty="0" err="1">
                <a:solidFill>
                  <a:srgbClr val="C00000"/>
                </a:solidFill>
              </a:rPr>
              <a:t>termodinamicamente</a:t>
            </a:r>
            <a:r>
              <a:rPr lang="en-US" sz="2000" b="1" i="1" dirty="0">
                <a:solidFill>
                  <a:srgbClr val="C00000"/>
                </a:solidFill>
              </a:rPr>
              <a:t> "</a:t>
            </a:r>
            <a:r>
              <a:rPr lang="en-US" sz="2000" b="1" i="1" dirty="0" err="1">
                <a:solidFill>
                  <a:srgbClr val="C00000"/>
                </a:solidFill>
              </a:rPr>
              <a:t>buono</a:t>
            </a:r>
            <a:r>
              <a:rPr lang="en-US" sz="2000" b="1" i="1" dirty="0">
                <a:solidFill>
                  <a:srgbClr val="C00000"/>
                </a:solidFill>
              </a:rPr>
              <a:t>"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di soluzioni di macromolecole, non </a:t>
            </a:r>
            <a:r>
              <a:rPr lang="it-IT" sz="2000" dirty="0" smtClean="0">
                <a:solidFill>
                  <a:srgbClr val="170AC6"/>
                </a:solidFill>
              </a:rPr>
              <a:t>è possibile </a:t>
            </a:r>
            <a:r>
              <a:rPr lang="it-IT" sz="2000" dirty="0">
                <a:solidFill>
                  <a:srgbClr val="170AC6"/>
                </a:solidFill>
              </a:rPr>
              <a:t>trascurare la non-idealità delle soluzioni, neanche in concentrazioni </a:t>
            </a:r>
            <a:r>
              <a:rPr lang="it-IT" sz="2000" dirty="0" smtClean="0">
                <a:solidFill>
                  <a:srgbClr val="170AC6"/>
                </a:solidFill>
              </a:rPr>
              <a:t>molto diluite.</a:t>
            </a:r>
          </a:p>
          <a:p>
            <a:pPr marL="457200" indent="-457200" algn="just">
              <a:buAutoNum type="arabicParenR" startAt="2"/>
            </a:pP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85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052736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In tali situazioni, l’espressione corretta della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>
                <a:solidFill>
                  <a:srgbClr val="170AC6"/>
                </a:solidFill>
              </a:rPr>
              <a:t> in funzione </a:t>
            </a:r>
            <a:r>
              <a:rPr lang="it-IT" sz="2000" dirty="0" smtClean="0">
                <a:solidFill>
                  <a:srgbClr val="170AC6"/>
                </a:solidFill>
              </a:rPr>
              <a:t>della concentrazione </a:t>
            </a:r>
            <a:r>
              <a:rPr lang="it-IT" sz="2000" dirty="0">
                <a:solidFill>
                  <a:srgbClr val="170AC6"/>
                </a:solidFill>
              </a:rPr>
              <a:t>di soluto macromolecolare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di massa molecolare </a:t>
            </a:r>
            <a:r>
              <a:rPr lang="it-IT" sz="2000" b="1" i="1" dirty="0">
                <a:solidFill>
                  <a:srgbClr val="C00000"/>
                </a:solidFill>
              </a:rPr>
              <a:t>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viene scritta </a:t>
            </a:r>
            <a:r>
              <a:rPr lang="it-IT" sz="2000" dirty="0" smtClean="0">
                <a:solidFill>
                  <a:srgbClr val="170AC6"/>
                </a:solidFill>
              </a:rPr>
              <a:t>nella forma </a:t>
            </a:r>
            <a:r>
              <a:rPr lang="it-IT" sz="2000" dirty="0">
                <a:solidFill>
                  <a:srgbClr val="170AC6"/>
                </a:solidFill>
              </a:rPr>
              <a:t>polinomiale, comunemente detta “</a:t>
            </a:r>
            <a:r>
              <a:rPr lang="it-IT" sz="2000" b="1" i="1" dirty="0">
                <a:solidFill>
                  <a:srgbClr val="C00000"/>
                </a:solidFill>
              </a:rPr>
              <a:t>equazione </a:t>
            </a:r>
            <a:r>
              <a:rPr lang="it-IT" sz="2000" b="1" i="1" dirty="0" err="1">
                <a:solidFill>
                  <a:srgbClr val="C00000"/>
                </a:solidFill>
              </a:rPr>
              <a:t>viriale</a:t>
            </a:r>
            <a:r>
              <a:rPr lang="it-IT" sz="2000" dirty="0">
                <a:solidFill>
                  <a:srgbClr val="170AC6"/>
                </a:solidFill>
              </a:rPr>
              <a:t>”: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224924"/>
              </p:ext>
            </p:extLst>
          </p:nvPr>
        </p:nvGraphicFramePr>
        <p:xfrm>
          <a:off x="1979712" y="2564904"/>
          <a:ext cx="4536504" cy="1098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name="Equazione" r:id="rId3" imgW="1993900" imgH="482600" progId="Equation.3">
                  <p:embed/>
                </p:oleObj>
              </mc:Choice>
              <mc:Fallback>
                <p:oleObj name="Equazione" r:id="rId3" imgW="1993900" imgH="4826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564904"/>
                        <a:ext cx="4536504" cy="10980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3717032"/>
            <a:ext cx="82809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, .. sono il secondo, terzo,.. coefficiente del </a:t>
            </a:r>
            <a:r>
              <a:rPr lang="it-IT" sz="2000" dirty="0" err="1" smtClean="0">
                <a:solidFill>
                  <a:srgbClr val="170AC6"/>
                </a:solidFill>
              </a:rPr>
              <a:t>viriale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soluzioni macromolecolari </a:t>
            </a:r>
            <a:r>
              <a:rPr lang="it-IT" sz="2000" dirty="0">
                <a:solidFill>
                  <a:srgbClr val="170AC6"/>
                </a:solidFill>
              </a:rPr>
              <a:t>diluite dell’ordine di </a:t>
            </a:r>
            <a:r>
              <a:rPr lang="it-IT" sz="2000" dirty="0" smtClean="0">
                <a:solidFill>
                  <a:srgbClr val="170AC6"/>
                </a:solidFill>
              </a:rPr>
              <a:t>0,01 </a:t>
            </a:r>
            <a:r>
              <a:rPr lang="it-IT" sz="2000" dirty="0">
                <a:solidFill>
                  <a:srgbClr val="170AC6"/>
                </a:solidFill>
              </a:rPr>
              <a:t>g/cm</a:t>
            </a:r>
            <a:r>
              <a:rPr lang="it-IT" sz="2000" baseline="30000" dirty="0">
                <a:solidFill>
                  <a:srgbClr val="170AC6"/>
                </a:solidFill>
              </a:rPr>
              <a:t>3</a:t>
            </a:r>
            <a:r>
              <a:rPr lang="it-IT" sz="2000" dirty="0">
                <a:solidFill>
                  <a:srgbClr val="170AC6"/>
                </a:solidFill>
              </a:rPr>
              <a:t> in genere i termini polinomiali </a:t>
            </a:r>
            <a:r>
              <a:rPr lang="it-IT" sz="2000" dirty="0" smtClean="0">
                <a:solidFill>
                  <a:srgbClr val="170AC6"/>
                </a:solidFill>
              </a:rPr>
              <a:t>superiori al </a:t>
            </a:r>
            <a:r>
              <a:rPr lang="it-IT" sz="2000" dirty="0">
                <a:solidFill>
                  <a:srgbClr val="170AC6"/>
                </a:solidFill>
              </a:rPr>
              <a:t>secondo possono essere trascurati, e quindi l’equazione è quella di una retta </a:t>
            </a:r>
            <a:r>
              <a:rPr lang="it-IT" sz="2000" dirty="0" smtClean="0">
                <a:solidFill>
                  <a:srgbClr val="170AC6"/>
                </a:solidFill>
              </a:rPr>
              <a:t>con intercetta </a:t>
            </a:r>
            <a:r>
              <a:rPr lang="it-IT" sz="2000" b="1" i="1" dirty="0">
                <a:solidFill>
                  <a:srgbClr val="C00000"/>
                </a:solidFill>
              </a:rPr>
              <a:t>1/M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e pendenza 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170AC6"/>
                </a:solidFill>
              </a:rPr>
              <a:t>.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059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248472" cy="40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47564" y="499158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>
                <a:solidFill>
                  <a:srgbClr val="170AC6"/>
                </a:solidFill>
              </a:rPr>
              <a:t>Diagramma della pressione osmotica ridotta per frazioni di acetato di </a:t>
            </a:r>
            <a:r>
              <a:rPr lang="it-IT" sz="2000" smtClean="0">
                <a:solidFill>
                  <a:srgbClr val="170AC6"/>
                </a:solidFill>
              </a:rPr>
              <a:t>cellulosa a diversa massa molecolare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2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2146" y="548680"/>
            <a:ext cx="82089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Il coefficiente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 dipende dalle </a:t>
            </a:r>
            <a:r>
              <a:rPr lang="it-IT" sz="2000" b="1" i="1" dirty="0">
                <a:solidFill>
                  <a:srgbClr val="C00000"/>
                </a:solidFill>
              </a:rPr>
              <a:t>dimensioni </a:t>
            </a:r>
            <a:r>
              <a:rPr lang="it-IT" sz="2000" b="1" i="1" dirty="0" smtClean="0">
                <a:solidFill>
                  <a:srgbClr val="C00000"/>
                </a:solidFill>
              </a:rPr>
              <a:t>della </a:t>
            </a:r>
            <a:r>
              <a:rPr lang="it-IT" sz="2000" b="1" i="1" dirty="0">
                <a:solidFill>
                  <a:srgbClr val="C00000"/>
                </a:solidFill>
              </a:rPr>
              <a:t>catena </a:t>
            </a:r>
            <a:r>
              <a:rPr lang="it-IT" sz="2000" b="1" i="1" dirty="0" smtClean="0">
                <a:solidFill>
                  <a:srgbClr val="C00000"/>
                </a:solidFill>
              </a:rPr>
              <a:t>macromolecolare e dalle </a:t>
            </a:r>
            <a:r>
              <a:rPr lang="it-IT" sz="2000" b="1" i="1" dirty="0">
                <a:solidFill>
                  <a:srgbClr val="C00000"/>
                </a:solidFill>
              </a:rPr>
              <a:t>interazioni tra catena e solvente</a:t>
            </a:r>
            <a:r>
              <a:rPr lang="it-IT" sz="2000" dirty="0">
                <a:solidFill>
                  <a:srgbClr val="170AC6"/>
                </a:solidFill>
              </a:rPr>
              <a:t>, cioè dipende, oltre che dalla massa del </a:t>
            </a:r>
            <a:r>
              <a:rPr lang="it-IT" sz="2000" dirty="0" smtClean="0">
                <a:solidFill>
                  <a:srgbClr val="170AC6"/>
                </a:solidFill>
              </a:rPr>
              <a:t>polimero, </a:t>
            </a:r>
            <a:r>
              <a:rPr lang="en-US" sz="2000" dirty="0" err="1" smtClean="0">
                <a:solidFill>
                  <a:srgbClr val="170AC6"/>
                </a:solidFill>
              </a:rPr>
              <a:t>dalla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bontà</a:t>
            </a:r>
            <a:r>
              <a:rPr lang="en-US" sz="2000" b="1" i="1" dirty="0">
                <a:solidFill>
                  <a:srgbClr val="C00000"/>
                </a:solidFill>
              </a:rPr>
              <a:t> del </a:t>
            </a:r>
            <a:r>
              <a:rPr lang="en-US" sz="2000" b="1" i="1" dirty="0" err="1">
                <a:solidFill>
                  <a:srgbClr val="C00000"/>
                </a:solidFill>
              </a:rPr>
              <a:t>solvente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02" y="1916832"/>
            <a:ext cx="3410496" cy="260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44600" y="4653136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</a:t>
            </a:r>
            <a:r>
              <a:rPr lang="it-IT" sz="2000" dirty="0">
                <a:solidFill>
                  <a:srgbClr val="170AC6"/>
                </a:solidFill>
              </a:rPr>
              <a:t>caso </a:t>
            </a:r>
            <a:r>
              <a:rPr lang="it-IT" sz="2000" b="1" i="1" dirty="0" smtClean="0">
                <a:solidFill>
                  <a:srgbClr val="C00000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 siamo </a:t>
            </a:r>
            <a:r>
              <a:rPr lang="it-IT" sz="2000" dirty="0">
                <a:solidFill>
                  <a:srgbClr val="170AC6"/>
                </a:solidFill>
              </a:rPr>
              <a:t>in condizioni di tendenza all’aggregazione tra le </a:t>
            </a:r>
            <a:r>
              <a:rPr lang="it-IT" sz="2000" dirty="0" smtClean="0">
                <a:solidFill>
                  <a:srgbClr val="170AC6"/>
                </a:solidFill>
              </a:rPr>
              <a:t>catene macromolecolari </a:t>
            </a:r>
            <a:r>
              <a:rPr lang="it-IT" sz="2000" dirty="0">
                <a:solidFill>
                  <a:srgbClr val="170AC6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 </a:t>
            </a:r>
            <a:r>
              <a:rPr lang="it-IT" sz="2000" b="1" i="1" dirty="0" smtClean="0">
                <a:solidFill>
                  <a:srgbClr val="C00000"/>
                </a:solidFill>
              </a:rPr>
              <a:t>&lt; 0</a:t>
            </a:r>
            <a:r>
              <a:rPr lang="it-IT" sz="2000" dirty="0">
                <a:solidFill>
                  <a:srgbClr val="170AC6"/>
                </a:solidFill>
              </a:rPr>
              <a:t>). Può anche capitare di trovare la condizione </a:t>
            </a:r>
            <a:r>
              <a:rPr lang="it-IT" sz="2000" dirty="0" smtClean="0">
                <a:solidFill>
                  <a:srgbClr val="170AC6"/>
                </a:solidFill>
              </a:rPr>
              <a:t>di solvente </a:t>
            </a:r>
            <a:r>
              <a:rPr lang="it-IT" sz="2000" dirty="0">
                <a:solidFill>
                  <a:srgbClr val="170AC6"/>
                </a:solidFill>
              </a:rPr>
              <a:t>e temperatura in cui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b="1" i="1" dirty="0">
                <a:solidFill>
                  <a:srgbClr val="C00000"/>
                </a:solidFill>
              </a:rPr>
              <a:t> = 0</a:t>
            </a:r>
            <a:r>
              <a:rPr lang="it-IT" sz="2000" dirty="0">
                <a:solidFill>
                  <a:srgbClr val="170AC6"/>
                </a:solidFill>
              </a:rPr>
              <a:t>, definita condizione </a:t>
            </a:r>
            <a:r>
              <a:rPr lang="it-IT" sz="2000" b="1" i="1" dirty="0" smtClean="0">
                <a:solidFill>
                  <a:srgbClr val="C00000"/>
                </a:solidFill>
              </a:rPr>
              <a:t>Θ</a:t>
            </a:r>
            <a:r>
              <a:rPr lang="it-IT" sz="2000" dirty="0" smtClean="0">
                <a:solidFill>
                  <a:srgbClr val="170AC6"/>
                </a:solidFill>
              </a:rPr>
              <a:t> che corrisponde alla compensazione </a:t>
            </a:r>
            <a:r>
              <a:rPr lang="it-IT" sz="2000" dirty="0">
                <a:solidFill>
                  <a:srgbClr val="170AC6"/>
                </a:solidFill>
              </a:rPr>
              <a:t>tra le interazioni attrattive e repulsive tra le </a:t>
            </a:r>
            <a:r>
              <a:rPr lang="it-IT" sz="2000" dirty="0" smtClean="0">
                <a:solidFill>
                  <a:srgbClr val="170AC6"/>
                </a:solidFill>
              </a:rPr>
              <a:t>molecole di </a:t>
            </a:r>
            <a:r>
              <a:rPr lang="it-IT" sz="2000" dirty="0">
                <a:solidFill>
                  <a:srgbClr val="170AC6"/>
                </a:solidFill>
              </a:rPr>
              <a:t>soluto e quelle di </a:t>
            </a:r>
            <a:r>
              <a:rPr lang="it-IT" sz="2000" dirty="0" smtClean="0">
                <a:solidFill>
                  <a:srgbClr val="170AC6"/>
                </a:solidFill>
              </a:rPr>
              <a:t>solvente.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211960" y="2405237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it-IT" sz="2000" dirty="0">
                <a:solidFill>
                  <a:srgbClr val="C00000"/>
                </a:solidFill>
              </a:rPr>
              <a:t>Diagramma della pressione osmotica ridotta di un campione di acetato </a:t>
            </a:r>
            <a:r>
              <a:rPr lang="it-IT" sz="2000" dirty="0" smtClean="0">
                <a:solidFill>
                  <a:srgbClr val="C00000"/>
                </a:solidFill>
              </a:rPr>
              <a:t>di cellulosa </a:t>
            </a:r>
            <a:r>
              <a:rPr lang="it-IT" sz="2000" dirty="0">
                <a:solidFill>
                  <a:srgbClr val="C00000"/>
                </a:solidFill>
              </a:rPr>
              <a:t>in tre diversi solventi, acetone (a), metanolo (b) e nitrobenzene (c).</a:t>
            </a:r>
          </a:p>
        </p:txBody>
      </p:sp>
    </p:spTree>
    <p:extLst>
      <p:ext uri="{BB962C8B-B14F-4D97-AF65-F5344CB8AC3E}">
        <p14:creationId xmlns:p14="http://schemas.microsoft.com/office/powerpoint/2010/main" val="98332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260648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b="1" dirty="0" smtClean="0">
                <a:solidFill>
                  <a:srgbClr val="170AC6"/>
                </a:solidFill>
              </a:rPr>
              <a:t>Viscosità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soluzione </a:t>
            </a:r>
            <a:r>
              <a:rPr lang="it-IT" sz="2000" dirty="0" smtClean="0">
                <a:solidFill>
                  <a:srgbClr val="170AC6"/>
                </a:solidFill>
              </a:rPr>
              <a:t>polimerica ha una viscosità considerevolmente </a:t>
            </a:r>
            <a:r>
              <a:rPr lang="it-IT" sz="2000" dirty="0">
                <a:solidFill>
                  <a:srgbClr val="170AC6"/>
                </a:solidFill>
              </a:rPr>
              <a:t>più alta di quella del solvente </a:t>
            </a:r>
            <a:r>
              <a:rPr lang="it-IT" sz="2000" dirty="0" smtClean="0">
                <a:solidFill>
                  <a:srgbClr val="170AC6"/>
                </a:solidFill>
              </a:rPr>
              <a:t>puro.    L’incremento di viscosità si </a:t>
            </a:r>
            <a:r>
              <a:rPr lang="it-IT" sz="2000" dirty="0">
                <a:solidFill>
                  <a:srgbClr val="170AC6"/>
                </a:solidFill>
              </a:rPr>
              <a:t>verifica anche a concentrazioni molto basse</a:t>
            </a:r>
            <a:r>
              <a:rPr lang="it-IT" sz="2000" dirty="0" smtClean="0">
                <a:solidFill>
                  <a:srgbClr val="170AC6"/>
                </a:solidFill>
              </a:rPr>
              <a:t>, soprattutto </a:t>
            </a:r>
            <a:r>
              <a:rPr lang="it-IT" sz="2000" dirty="0">
                <a:solidFill>
                  <a:srgbClr val="170AC6"/>
                </a:solidFill>
              </a:rPr>
              <a:t>quando il polimero è ad alta massa molecolare o è un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polielettrolita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Qualitativamente la </a:t>
            </a:r>
            <a:r>
              <a:rPr lang="it-IT" sz="2000" dirty="0">
                <a:solidFill>
                  <a:srgbClr val="170AC6"/>
                </a:solidFill>
              </a:rPr>
              <a:t>viscosità della soluzione di </a:t>
            </a:r>
            <a:r>
              <a:rPr lang="it-IT" sz="2000" dirty="0" smtClean="0">
                <a:solidFill>
                  <a:srgbClr val="170AC6"/>
                </a:solidFill>
              </a:rPr>
              <a:t>polimero aumenta </a:t>
            </a:r>
            <a:r>
              <a:rPr lang="it-IT" sz="2000" dirty="0">
                <a:solidFill>
                  <a:srgbClr val="170AC6"/>
                </a:solidFill>
              </a:rPr>
              <a:t>quanto maggiore è il “volume” occupato da ogni singola catena polimerica.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</a:t>
            </a:r>
            <a:r>
              <a:rPr lang="it-IT" sz="2000" dirty="0" smtClean="0">
                <a:solidFill>
                  <a:srgbClr val="170AC6"/>
                </a:solidFill>
              </a:rPr>
              <a:t>on </a:t>
            </a:r>
            <a:r>
              <a:rPr lang="it-IT" sz="2000" dirty="0">
                <a:solidFill>
                  <a:srgbClr val="170AC6"/>
                </a:solidFill>
              </a:rPr>
              <a:t>un esperimento </a:t>
            </a:r>
            <a:r>
              <a:rPr lang="it-IT" sz="2000" b="1" i="1" dirty="0">
                <a:solidFill>
                  <a:srgbClr val="C00000"/>
                </a:solidFill>
              </a:rPr>
              <a:t>di viscosimetria su soluzioni diluite </a:t>
            </a:r>
            <a:r>
              <a:rPr lang="it-IT" sz="2000" dirty="0">
                <a:solidFill>
                  <a:srgbClr val="170AC6"/>
                </a:solidFill>
              </a:rPr>
              <a:t>(a </a:t>
            </a:r>
            <a:r>
              <a:rPr lang="it-IT" sz="2000" dirty="0" smtClean="0">
                <a:solidFill>
                  <a:srgbClr val="170AC6"/>
                </a:solidFill>
              </a:rPr>
              <a:t>T </a:t>
            </a:r>
            <a:r>
              <a:rPr lang="it-IT" sz="2000" dirty="0">
                <a:solidFill>
                  <a:srgbClr val="170AC6"/>
                </a:solidFill>
              </a:rPr>
              <a:t>costante</a:t>
            </a:r>
            <a:r>
              <a:rPr lang="it-IT" sz="2000" dirty="0" smtClean="0">
                <a:solidFill>
                  <a:srgbClr val="170AC6"/>
                </a:solidFill>
              </a:rPr>
              <a:t>) si </a:t>
            </a:r>
            <a:r>
              <a:rPr lang="it-IT" sz="2000" dirty="0">
                <a:solidFill>
                  <a:srgbClr val="170AC6"/>
                </a:solidFill>
              </a:rPr>
              <a:t>può </a:t>
            </a:r>
            <a:r>
              <a:rPr lang="it-IT" sz="2000" dirty="0" smtClean="0">
                <a:solidFill>
                  <a:srgbClr val="170AC6"/>
                </a:solidFill>
              </a:rPr>
              <a:t>correlare l’aumento di </a:t>
            </a:r>
            <a:r>
              <a:rPr lang="it-IT" sz="2000" dirty="0">
                <a:solidFill>
                  <a:srgbClr val="170AC6"/>
                </a:solidFill>
              </a:rPr>
              <a:t>viscosità con la </a:t>
            </a:r>
            <a:r>
              <a:rPr lang="it-IT" sz="2000" b="1" i="1" dirty="0">
                <a:solidFill>
                  <a:srgbClr val="C00000"/>
                </a:solidFill>
              </a:rPr>
              <a:t>massa molecolare</a:t>
            </a:r>
            <a:r>
              <a:rPr lang="it-IT" sz="2000" dirty="0">
                <a:solidFill>
                  <a:srgbClr val="170AC6"/>
                </a:solidFill>
              </a:rPr>
              <a:t>, ma anche con le </a:t>
            </a:r>
            <a:r>
              <a:rPr lang="it-IT" sz="2000" b="1" i="1" dirty="0" smtClean="0">
                <a:solidFill>
                  <a:srgbClr val="C00000"/>
                </a:solidFill>
              </a:rPr>
              <a:t>dimensioni idrodinamiche della </a:t>
            </a:r>
            <a:r>
              <a:rPr lang="it-IT" sz="2000" b="1" i="1" dirty="0">
                <a:solidFill>
                  <a:srgbClr val="C00000"/>
                </a:solidFill>
              </a:rPr>
              <a:t>catena polimerica</a:t>
            </a:r>
            <a:r>
              <a:rPr lang="it-IT" sz="2000" dirty="0">
                <a:solidFill>
                  <a:srgbClr val="170AC6"/>
                </a:solidFill>
              </a:rPr>
              <a:t> che dipendono, oltre che dalla massa molecolare, dalla </a:t>
            </a:r>
            <a:r>
              <a:rPr lang="it-IT" sz="2000" dirty="0" smtClean="0">
                <a:solidFill>
                  <a:srgbClr val="170AC6"/>
                </a:solidFill>
              </a:rPr>
              <a:t>struttura del </a:t>
            </a:r>
            <a:r>
              <a:rPr lang="it-IT" sz="2000" dirty="0">
                <a:solidFill>
                  <a:srgbClr val="170AC6"/>
                </a:solidFill>
              </a:rPr>
              <a:t>polimero, dalla sua forma spaziale e dalle </a:t>
            </a:r>
            <a:r>
              <a:rPr lang="it-IT" sz="2000" b="1" i="1" dirty="0">
                <a:solidFill>
                  <a:srgbClr val="C00000"/>
                </a:solidFill>
              </a:rPr>
              <a:t>interazioni di solvatazione </a:t>
            </a:r>
            <a:r>
              <a:rPr lang="it-IT" sz="2000" dirty="0">
                <a:solidFill>
                  <a:srgbClr val="170AC6"/>
                </a:solidFill>
              </a:rPr>
              <a:t>(cioè dal </a:t>
            </a:r>
            <a:r>
              <a:rPr lang="it-IT" sz="2000" dirty="0" smtClean="0">
                <a:solidFill>
                  <a:srgbClr val="170AC6"/>
                </a:solidFill>
              </a:rPr>
              <a:t>solvente e dalla temperatura).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principale vantaggio di questa tecnica è senz’altro </a:t>
            </a:r>
            <a:r>
              <a:rPr lang="it-IT" sz="2000" dirty="0" smtClean="0">
                <a:solidFill>
                  <a:srgbClr val="170AC6"/>
                </a:solidFill>
              </a:rPr>
              <a:t>la semplicità</a:t>
            </a:r>
            <a:r>
              <a:rPr lang="it-IT" sz="2000" dirty="0">
                <a:solidFill>
                  <a:srgbClr val="170AC6"/>
                </a:solidFill>
              </a:rPr>
              <a:t>, la velocità e il basso costo della misura e della strumentazione da utilizzare. </a:t>
            </a:r>
            <a:r>
              <a:rPr lang="it-IT" sz="2000" dirty="0" smtClean="0">
                <a:solidFill>
                  <a:srgbClr val="170AC6"/>
                </a:solidFill>
              </a:rPr>
              <a:t>Lo svantaggio </a:t>
            </a:r>
            <a:r>
              <a:rPr lang="it-IT" sz="2000" dirty="0">
                <a:solidFill>
                  <a:srgbClr val="170AC6"/>
                </a:solidFill>
              </a:rPr>
              <a:t>è che la determinazione non è assoluta, si basa cioè sulla conoscenza </a:t>
            </a:r>
            <a:r>
              <a:rPr lang="it-IT" sz="2000" b="1" i="1" dirty="0">
                <a:solidFill>
                  <a:srgbClr val="170AC6"/>
                </a:solidFill>
              </a:rPr>
              <a:t>a </a:t>
            </a:r>
            <a:r>
              <a:rPr lang="it-IT" sz="2000" b="1" i="1" dirty="0" smtClean="0">
                <a:solidFill>
                  <a:srgbClr val="170AC6"/>
                </a:solidFill>
              </a:rPr>
              <a:t>priori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una “</a:t>
            </a:r>
            <a:r>
              <a:rPr lang="it-IT" sz="2000" b="1" i="1" dirty="0">
                <a:solidFill>
                  <a:srgbClr val="C00000"/>
                </a:solidFill>
              </a:rPr>
              <a:t>curva di calibrazione</a:t>
            </a:r>
            <a:r>
              <a:rPr lang="it-IT" sz="2000" dirty="0" smtClean="0">
                <a:solidFill>
                  <a:srgbClr val="170AC6"/>
                </a:solidFill>
              </a:rPr>
              <a:t>”.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004"/>
            <a:ext cx="1656184" cy="54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327040" y="3284984"/>
            <a:ext cx="64723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misura della viscosità di una soluzione diluita </a:t>
            </a:r>
            <a:r>
              <a:rPr lang="it-IT" sz="2000" dirty="0" smtClean="0">
                <a:solidFill>
                  <a:srgbClr val="170AC6"/>
                </a:solidFill>
              </a:rPr>
              <a:t>di polimero </a:t>
            </a:r>
            <a:r>
              <a:rPr lang="it-IT" sz="2000" dirty="0">
                <a:solidFill>
                  <a:srgbClr val="170AC6"/>
                </a:solidFill>
              </a:rPr>
              <a:t>in funzione della sua concentrazione viene effettuata mediante </a:t>
            </a:r>
            <a:r>
              <a:rPr lang="it-IT" sz="2000" b="1" i="1" dirty="0">
                <a:solidFill>
                  <a:srgbClr val="C00000"/>
                </a:solidFill>
              </a:rPr>
              <a:t>viscosimetri </a:t>
            </a:r>
            <a:r>
              <a:rPr lang="it-IT" sz="2000" b="1" i="1" dirty="0" smtClean="0">
                <a:solidFill>
                  <a:srgbClr val="C00000"/>
                </a:solidFill>
              </a:rPr>
              <a:t>a capillare </a:t>
            </a:r>
            <a:r>
              <a:rPr lang="it-IT" sz="2000" b="1" i="1" dirty="0">
                <a:solidFill>
                  <a:srgbClr val="C00000"/>
                </a:solidFill>
              </a:rPr>
              <a:t>del </a:t>
            </a:r>
            <a:r>
              <a:rPr lang="it-IT" sz="2000" b="1" i="1" dirty="0" smtClean="0">
                <a:solidFill>
                  <a:srgbClr val="C00000"/>
                </a:solidFill>
              </a:rPr>
              <a:t>tipo “</a:t>
            </a:r>
            <a:r>
              <a:rPr lang="it-IT" sz="2000" b="1" i="1" dirty="0" err="1" smtClean="0">
                <a:solidFill>
                  <a:srgbClr val="C00000"/>
                </a:solidFill>
              </a:rPr>
              <a:t>Ubbelohde</a:t>
            </a:r>
            <a:r>
              <a:rPr lang="it-IT" sz="2000" b="1" i="1" dirty="0">
                <a:solidFill>
                  <a:srgbClr val="C00000"/>
                </a:solidFill>
              </a:rPr>
              <a:t>”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(figura).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questo tipo </a:t>
            </a:r>
            <a:r>
              <a:rPr lang="it-IT" sz="2000" dirty="0" smtClean="0">
                <a:solidFill>
                  <a:srgbClr val="170AC6"/>
                </a:solidFill>
              </a:rPr>
              <a:t>di viscosimetro </a:t>
            </a:r>
            <a:r>
              <a:rPr lang="it-IT" sz="2000" dirty="0">
                <a:solidFill>
                  <a:srgbClr val="170AC6"/>
                </a:solidFill>
              </a:rPr>
              <a:t>si misura il </a:t>
            </a:r>
            <a:r>
              <a:rPr lang="it-IT" sz="2000" dirty="0" smtClean="0">
                <a:solidFill>
                  <a:srgbClr val="170AC6"/>
                </a:solidFill>
              </a:rPr>
              <a:t>tempo </a:t>
            </a:r>
            <a:r>
              <a:rPr lang="it-IT" sz="2000" dirty="0">
                <a:solidFill>
                  <a:srgbClr val="170AC6"/>
                </a:solidFill>
              </a:rPr>
              <a:t>di scorrimento attraverso un capillare a sezione definita </a:t>
            </a:r>
            <a:r>
              <a:rPr lang="it-IT" sz="2000" dirty="0" smtClean="0">
                <a:solidFill>
                  <a:srgbClr val="170AC6"/>
                </a:solidFill>
              </a:rPr>
              <a:t>di un </a:t>
            </a:r>
            <a:r>
              <a:rPr lang="it-IT" sz="2000" dirty="0">
                <a:solidFill>
                  <a:srgbClr val="170AC6"/>
                </a:solidFill>
              </a:rPr>
              <a:t>volume costante di soluzione. Il tempo di scorrimento è </a:t>
            </a:r>
            <a:r>
              <a:rPr lang="it-IT" sz="2000" dirty="0" smtClean="0">
                <a:solidFill>
                  <a:srgbClr val="170AC6"/>
                </a:solidFill>
              </a:rPr>
              <a:t> determinato </a:t>
            </a:r>
            <a:r>
              <a:rPr lang="it-IT" sz="2000" dirty="0">
                <a:solidFill>
                  <a:srgbClr val="170AC6"/>
                </a:solidFill>
              </a:rPr>
              <a:t>dal passaggio </a:t>
            </a:r>
            <a:r>
              <a:rPr lang="it-IT" sz="2000" dirty="0" smtClean="0">
                <a:solidFill>
                  <a:srgbClr val="170AC6"/>
                </a:solidFill>
              </a:rPr>
              <a:t>del menisco </a:t>
            </a:r>
            <a:r>
              <a:rPr lang="it-IT" sz="2000" dirty="0">
                <a:solidFill>
                  <a:srgbClr val="170AC6"/>
                </a:solidFill>
              </a:rPr>
              <a:t>di liquido a due livelli definiti </a:t>
            </a:r>
            <a:r>
              <a:rPr lang="it-IT" sz="2000" dirty="0" smtClean="0">
                <a:solidFill>
                  <a:srgbClr val="170AC6"/>
                </a:solidFill>
              </a:rPr>
              <a:t>mediante </a:t>
            </a:r>
            <a:r>
              <a:rPr lang="it-IT" sz="2000" dirty="0">
                <a:solidFill>
                  <a:srgbClr val="170AC6"/>
                </a:solidFill>
              </a:rPr>
              <a:t>due fotocellule oppure in modo manuale.</a:t>
            </a:r>
            <a:endParaRPr lang="en-US" sz="2000" dirty="0">
              <a:solidFill>
                <a:srgbClr val="170AC6"/>
              </a:solidFill>
            </a:endParaRPr>
          </a:p>
        </p:txBody>
      </p:sp>
      <p:cxnSp>
        <p:nvCxnSpPr>
          <p:cNvPr id="4" name="Connettore 2 3"/>
          <p:cNvCxnSpPr/>
          <p:nvPr/>
        </p:nvCxnSpPr>
        <p:spPr>
          <a:xfrm flipH="1">
            <a:off x="1540293" y="2708920"/>
            <a:ext cx="1519539" cy="78924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H="1">
            <a:off x="1517914" y="1916832"/>
            <a:ext cx="1469910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 flipH="1">
            <a:off x="1651788" y="1340768"/>
            <a:ext cx="1120012" cy="936104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H="1">
            <a:off x="1475656" y="836712"/>
            <a:ext cx="872480" cy="1008112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2432836" y="636657"/>
            <a:ext cx="125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Menisco 1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3059832" y="1644769"/>
            <a:ext cx="12565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Menisco 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2987824" y="1140713"/>
            <a:ext cx="1930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Volume costante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2508865"/>
            <a:ext cx="1094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Capillare</a:t>
            </a: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006"/>
            <a:ext cx="1945176" cy="2859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330032"/>
            <a:ext cx="81369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legge di </a:t>
            </a:r>
            <a:r>
              <a:rPr lang="it-IT" sz="2000" dirty="0" err="1">
                <a:solidFill>
                  <a:srgbClr val="170AC6"/>
                </a:solidFill>
              </a:rPr>
              <a:t>Hagen-Poiseuille</a:t>
            </a:r>
            <a:r>
              <a:rPr lang="it-IT" sz="2000" dirty="0">
                <a:solidFill>
                  <a:srgbClr val="170AC6"/>
                </a:solidFill>
              </a:rPr>
              <a:t> esprime il </a:t>
            </a:r>
            <a:r>
              <a:rPr lang="it-IT" sz="2000" dirty="0" smtClean="0">
                <a:solidFill>
                  <a:srgbClr val="170AC6"/>
                </a:solidFill>
              </a:rPr>
              <a:t>volume, </a:t>
            </a:r>
            <a:r>
              <a:rPr lang="it-IT" sz="2000" b="1" i="1" dirty="0" smtClean="0">
                <a:solidFill>
                  <a:srgbClr val="C00000"/>
                </a:solidFill>
              </a:rPr>
              <a:t>V</a:t>
            </a:r>
            <a:r>
              <a:rPr lang="it-IT" sz="2000" dirty="0" smtClean="0">
                <a:solidFill>
                  <a:srgbClr val="170AC6"/>
                </a:solidFill>
              </a:rPr>
              <a:t>, di </a:t>
            </a:r>
            <a:r>
              <a:rPr lang="it-IT" sz="2000" dirty="0">
                <a:solidFill>
                  <a:srgbClr val="170AC6"/>
                </a:solidFill>
              </a:rPr>
              <a:t>liquido con viscosità </a:t>
            </a:r>
            <a:r>
              <a:rPr lang="it-IT" sz="2000" b="1" i="1" dirty="0">
                <a:solidFill>
                  <a:srgbClr val="C00000"/>
                </a:solidFill>
              </a:rPr>
              <a:t>η</a:t>
            </a:r>
            <a:r>
              <a:rPr lang="it-IT" sz="2000" dirty="0">
                <a:solidFill>
                  <a:srgbClr val="170AC6"/>
                </a:solidFill>
              </a:rPr>
              <a:t> e densità </a:t>
            </a:r>
            <a:r>
              <a:rPr lang="it-IT" sz="2000" b="1" i="1" dirty="0">
                <a:solidFill>
                  <a:srgbClr val="C00000"/>
                </a:solidFill>
              </a:rPr>
              <a:t>ρ</a:t>
            </a:r>
            <a:r>
              <a:rPr lang="it-IT" sz="2000" dirty="0">
                <a:solidFill>
                  <a:srgbClr val="170AC6"/>
                </a:solidFill>
              </a:rPr>
              <a:t>, che fluisce </a:t>
            </a:r>
            <a:r>
              <a:rPr lang="it-IT" sz="2000" dirty="0" smtClean="0">
                <a:solidFill>
                  <a:srgbClr val="170AC6"/>
                </a:solidFill>
              </a:rPr>
              <a:t>per unità di tempo, </a:t>
            </a:r>
            <a:r>
              <a:rPr lang="it-IT" sz="2000" b="1" i="1" dirty="0" smtClean="0">
                <a:solidFill>
                  <a:srgbClr val="C00000"/>
                </a:solidFill>
              </a:rPr>
              <a:t>V/t</a:t>
            </a:r>
            <a:r>
              <a:rPr lang="it-IT" sz="2000" dirty="0" smtClean="0">
                <a:solidFill>
                  <a:srgbClr val="170AC6"/>
                </a:solidFill>
              </a:rPr>
              <a:t>, attraverso </a:t>
            </a:r>
            <a:r>
              <a:rPr lang="it-IT" sz="2000" dirty="0">
                <a:solidFill>
                  <a:srgbClr val="170AC6"/>
                </a:solidFill>
              </a:rPr>
              <a:t>un </a:t>
            </a:r>
            <a:r>
              <a:rPr lang="it-IT" sz="2000" dirty="0" smtClean="0">
                <a:solidFill>
                  <a:srgbClr val="170AC6"/>
                </a:solidFill>
              </a:rPr>
              <a:t>capillare (</a:t>
            </a:r>
            <a:r>
              <a:rPr lang="it-IT" sz="2000" dirty="0">
                <a:solidFill>
                  <a:srgbClr val="170AC6"/>
                </a:solidFill>
              </a:rPr>
              <a:t>verticale) di dimensioni definite (lunghezza </a:t>
            </a:r>
            <a:r>
              <a:rPr lang="it-IT" sz="2000" b="1" i="1" dirty="0">
                <a:solidFill>
                  <a:srgbClr val="C00000"/>
                </a:solidFill>
              </a:rPr>
              <a:t>l</a:t>
            </a:r>
            <a:r>
              <a:rPr lang="it-IT" sz="2000" dirty="0">
                <a:solidFill>
                  <a:srgbClr val="170AC6"/>
                </a:solidFill>
              </a:rPr>
              <a:t> e raggio </a:t>
            </a:r>
            <a:r>
              <a:rPr lang="it-IT" sz="2000" b="1" i="1" dirty="0">
                <a:solidFill>
                  <a:srgbClr val="C00000"/>
                </a:solidFill>
              </a:rPr>
              <a:t>r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h</a:t>
            </a:r>
            <a:r>
              <a:rPr lang="it-IT" sz="2000" dirty="0">
                <a:solidFill>
                  <a:srgbClr val="170AC6"/>
                </a:solidFill>
              </a:rPr>
              <a:t> e </a:t>
            </a:r>
            <a:r>
              <a:rPr lang="it-IT" sz="2000" b="1" i="1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 sono l’altezza della </a:t>
            </a:r>
            <a:r>
              <a:rPr lang="it-IT" sz="2000" dirty="0" smtClean="0">
                <a:solidFill>
                  <a:srgbClr val="170AC6"/>
                </a:solidFill>
              </a:rPr>
              <a:t>colonna </a:t>
            </a:r>
            <a:r>
              <a:rPr lang="en-US" sz="2000" dirty="0" smtClean="0">
                <a:solidFill>
                  <a:srgbClr val="170AC6"/>
                </a:solidFill>
              </a:rPr>
              <a:t>e </a:t>
            </a:r>
            <a:r>
              <a:rPr lang="en-US" sz="2000" dirty="0">
                <a:solidFill>
                  <a:srgbClr val="170AC6"/>
                </a:solidFill>
              </a:rPr>
              <a:t>la </a:t>
            </a:r>
            <a:r>
              <a:rPr lang="en-US" sz="2000" dirty="0" err="1">
                <a:solidFill>
                  <a:srgbClr val="170AC6"/>
                </a:solidFill>
              </a:rPr>
              <a:t>costante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gravitazionale</a:t>
            </a:r>
            <a:r>
              <a:rPr lang="en-US" sz="2000" dirty="0" smtClean="0">
                <a:solidFill>
                  <a:srgbClr val="170AC6"/>
                </a:solidFill>
              </a:rPr>
              <a:t> (</a:t>
            </a:r>
            <a:r>
              <a:rPr lang="en-US" sz="2000" b="1" i="1" dirty="0" smtClean="0">
                <a:solidFill>
                  <a:srgbClr val="C00000"/>
                </a:solidFill>
              </a:rPr>
              <a:t>h </a:t>
            </a:r>
            <a:r>
              <a:rPr lang="en-US" sz="2000" b="1" i="1" dirty="0">
                <a:solidFill>
                  <a:srgbClr val="C00000"/>
                </a:solidFill>
              </a:rPr>
              <a:t>g </a:t>
            </a:r>
            <a:r>
              <a:rPr lang="el-GR" sz="2000" b="1" i="1" dirty="0">
                <a:solidFill>
                  <a:srgbClr val="C00000"/>
                </a:solidFill>
              </a:rPr>
              <a:t>ρ = Δ</a:t>
            </a:r>
            <a:r>
              <a:rPr lang="en-US" sz="2000" b="1" i="1" dirty="0">
                <a:solidFill>
                  <a:srgbClr val="C00000"/>
                </a:solidFill>
              </a:rPr>
              <a:t>P</a:t>
            </a:r>
          </a:p>
          <a:p>
            <a:pPr algn="just"/>
            <a:r>
              <a:rPr lang="en-US" sz="2000" dirty="0">
                <a:solidFill>
                  <a:srgbClr val="170AC6"/>
                </a:solidFill>
              </a:rPr>
              <a:t>è la </a:t>
            </a:r>
            <a:r>
              <a:rPr lang="en-US" sz="2000" dirty="0" err="1">
                <a:solidFill>
                  <a:srgbClr val="170AC6"/>
                </a:solidFill>
              </a:rPr>
              <a:t>pressione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esercitata</a:t>
            </a:r>
            <a:r>
              <a:rPr lang="en-US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Da cui: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60621"/>
              </p:ext>
            </p:extLst>
          </p:nvPr>
        </p:nvGraphicFramePr>
        <p:xfrm>
          <a:off x="3564431" y="1531836"/>
          <a:ext cx="2087145" cy="107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8" name="Equazione" r:id="rId3" imgW="863225" imgH="444307" progId="Equation.3">
                  <p:embed/>
                </p:oleObj>
              </mc:Choice>
              <mc:Fallback>
                <p:oleObj name="Equazione" r:id="rId3" imgW="863225" imgH="444307" progId="Equation.3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4431" y="1531836"/>
                        <a:ext cx="2087145" cy="10742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733927"/>
              </p:ext>
            </p:extLst>
          </p:nvPr>
        </p:nvGraphicFramePr>
        <p:xfrm>
          <a:off x="2555776" y="3645024"/>
          <a:ext cx="3865692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59" name="Equazione" r:id="rId5" imgW="1523880" imgH="482400" progId="Equation.3">
                  <p:embed/>
                </p:oleObj>
              </mc:Choice>
              <mc:Fallback>
                <p:oleObj name="Equazione" r:id="rId5" imgW="1523880" imgH="482400" progId="Equation.3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645024"/>
                        <a:ext cx="3865692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539552" y="5357247"/>
            <a:ext cx="64087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 è una costante che contiene i </a:t>
            </a:r>
            <a:r>
              <a:rPr lang="it-IT" sz="2000" dirty="0">
                <a:solidFill>
                  <a:srgbClr val="170AC6"/>
                </a:solidFill>
              </a:rPr>
              <a:t>parametri </a:t>
            </a:r>
            <a:r>
              <a:rPr lang="it-IT" sz="2000" dirty="0" smtClean="0">
                <a:solidFill>
                  <a:srgbClr val="170AC6"/>
                </a:solidFill>
              </a:rPr>
              <a:t>strumentali.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8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620688"/>
            <a:ext cx="7920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Essendo i parametri strumentali di difficile determinazione si esegue una </a:t>
            </a:r>
            <a:r>
              <a:rPr lang="it-IT" sz="2000" b="1" i="1" dirty="0" smtClean="0">
                <a:solidFill>
                  <a:srgbClr val="C00000"/>
                </a:solidFill>
              </a:rPr>
              <a:t>misura relativa </a:t>
            </a:r>
            <a:r>
              <a:rPr lang="it-IT" sz="2000" dirty="0" smtClean="0">
                <a:solidFill>
                  <a:srgbClr val="170AC6"/>
                </a:solidFill>
              </a:rPr>
              <a:t>rispetto al solvente dove si elimina la costante </a:t>
            </a:r>
            <a:r>
              <a:rPr lang="it-IT" sz="2000" b="1" i="1" dirty="0" smtClean="0">
                <a:solidFill>
                  <a:srgbClr val="C00000"/>
                </a:solidFill>
              </a:rPr>
              <a:t>Q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67886"/>
              </p:ext>
            </p:extLst>
          </p:nvPr>
        </p:nvGraphicFramePr>
        <p:xfrm>
          <a:off x="683568" y="1556792"/>
          <a:ext cx="2951449" cy="948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zione" r:id="rId3" imgW="1422400" imgH="457200" progId="Equation.3">
                  <p:embed/>
                </p:oleObj>
              </mc:Choice>
              <mc:Fallback>
                <p:oleObj name="Equazione" r:id="rId3" imgW="1422400" imgH="457200" progId="Equation.3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556792"/>
                        <a:ext cx="2951449" cy="9486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898060" y="1484784"/>
            <a:ext cx="470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Ovvero la differenza tra la viscosità della soluzione polimerica e quella del solvente normalizzata per quella del solvente = </a:t>
            </a:r>
            <a:r>
              <a:rPr lang="it-IT" sz="2000" b="1" i="1" dirty="0" smtClean="0">
                <a:solidFill>
                  <a:srgbClr val="C00000"/>
                </a:solidFill>
              </a:rPr>
              <a:t>viscosità specifica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035540"/>
              </p:ext>
            </p:extLst>
          </p:nvPr>
        </p:nvGraphicFramePr>
        <p:xfrm>
          <a:off x="1619672" y="2996952"/>
          <a:ext cx="5375275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6" name="Equazione" r:id="rId5" imgW="2590800" imgH="482600" progId="Equation.3">
                  <p:embed/>
                </p:oleObj>
              </mc:Choice>
              <mc:Fallback>
                <p:oleObj name="Equazione" r:id="rId5" imgW="2590800" imgH="482600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996952"/>
                        <a:ext cx="5375275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681621" y="4653136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smtClean="0">
                <a:solidFill>
                  <a:srgbClr val="170AC6"/>
                </a:solidFill>
              </a:rPr>
              <a:t>Essendo la soluzione diluita, la densità della soluzione </a:t>
            </a:r>
            <a:r>
              <a:rPr lang="it-IT" sz="2000" b="1" i="1">
                <a:solidFill>
                  <a:srgbClr val="C00000"/>
                </a:solidFill>
              </a:rPr>
              <a:t>ρ</a:t>
            </a:r>
            <a:r>
              <a:rPr lang="it-IT" sz="2000">
                <a:solidFill>
                  <a:srgbClr val="170AC6"/>
                </a:solidFill>
              </a:rPr>
              <a:t> e la densità del solvente </a:t>
            </a:r>
            <a:r>
              <a:rPr lang="it-IT" sz="2000" b="1" i="1">
                <a:solidFill>
                  <a:srgbClr val="C00000"/>
                </a:solidFill>
              </a:rPr>
              <a:t>ρ</a:t>
            </a:r>
            <a:r>
              <a:rPr lang="it-IT" sz="2000" b="1" i="1" baseline="-25000">
                <a:solidFill>
                  <a:srgbClr val="C00000"/>
                </a:solidFill>
              </a:rPr>
              <a:t>o</a:t>
            </a:r>
            <a:r>
              <a:rPr lang="it-IT" sz="2000">
                <a:solidFill>
                  <a:srgbClr val="170AC6"/>
                </a:solidFill>
              </a:rPr>
              <a:t> sono sostanzialmente </a:t>
            </a:r>
            <a:r>
              <a:rPr lang="it-IT" sz="2000" smtClean="0">
                <a:solidFill>
                  <a:srgbClr val="170AC6"/>
                </a:solidFill>
              </a:rPr>
              <a:t>uguali.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2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548680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L’interpretazione empirica della variazione di viscosità dovuta alla presenza di </a:t>
            </a:r>
            <a:r>
              <a:rPr lang="it-IT" sz="2000" dirty="0" smtClean="0">
                <a:solidFill>
                  <a:srgbClr val="170AC6"/>
                </a:solidFill>
              </a:rPr>
              <a:t>un soluto </a:t>
            </a:r>
            <a:r>
              <a:rPr lang="it-IT" sz="2000" dirty="0">
                <a:solidFill>
                  <a:srgbClr val="170AC6"/>
                </a:solidFill>
              </a:rPr>
              <a:t>polimerico viene descritta dalla dipendenza della viscosità specifica </a:t>
            </a:r>
            <a:r>
              <a:rPr lang="it-IT" sz="2000" b="1" i="1" dirty="0" err="1">
                <a:solidFill>
                  <a:srgbClr val="C00000"/>
                </a:solidFill>
              </a:rPr>
              <a:t>η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sp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della soluzione </a:t>
            </a:r>
            <a:r>
              <a:rPr lang="it-IT" sz="2000" dirty="0">
                <a:solidFill>
                  <a:srgbClr val="170AC6"/>
                </a:solidFill>
              </a:rPr>
              <a:t>polimerica in funzione della concentrazione di polimero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9117"/>
              </p:ext>
            </p:extLst>
          </p:nvPr>
        </p:nvGraphicFramePr>
        <p:xfrm>
          <a:off x="1979712" y="1897068"/>
          <a:ext cx="4053794" cy="709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zione" r:id="rId3" imgW="1523339" imgH="266584" progId="Equation.3">
                  <p:embed/>
                </p:oleObj>
              </mc:Choice>
              <mc:Fallback>
                <p:oleObj name="Equazione" r:id="rId3" imgW="1523339" imgH="266584" progId="Equation.3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897068"/>
                        <a:ext cx="4053794" cy="7094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467544" y="2682786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k’</a:t>
            </a:r>
            <a:r>
              <a:rPr lang="it-IT" sz="2000" dirty="0">
                <a:solidFill>
                  <a:srgbClr val="170AC6"/>
                </a:solidFill>
              </a:rPr>
              <a:t> è una costante (</a:t>
            </a:r>
            <a:r>
              <a:rPr lang="it-IT" sz="2000" b="1" i="1" dirty="0">
                <a:solidFill>
                  <a:srgbClr val="C00000"/>
                </a:solidFill>
              </a:rPr>
              <a:t>costante di Huggins</a:t>
            </a:r>
            <a:r>
              <a:rPr lang="it-IT" sz="2000" dirty="0">
                <a:solidFill>
                  <a:srgbClr val="170AC6"/>
                </a:solidFill>
              </a:rPr>
              <a:t>, in genere con valore tra 0.2 e 0.5) </a:t>
            </a:r>
            <a:r>
              <a:rPr lang="it-IT" sz="2000" dirty="0" smtClean="0">
                <a:solidFill>
                  <a:srgbClr val="170AC6"/>
                </a:solidFill>
              </a:rPr>
              <a:t>che dipende </a:t>
            </a:r>
            <a:r>
              <a:rPr lang="it-IT" sz="2000" dirty="0">
                <a:solidFill>
                  <a:srgbClr val="170AC6"/>
                </a:solidFill>
              </a:rPr>
              <a:t>dalla solvatazione ed </a:t>
            </a:r>
            <a:r>
              <a:rPr lang="it-IT" sz="2000" b="1" i="1" dirty="0">
                <a:solidFill>
                  <a:srgbClr val="C00000"/>
                </a:solidFill>
              </a:rPr>
              <a:t>[η]</a:t>
            </a:r>
            <a:r>
              <a:rPr lang="it-IT" sz="2000" b="1" i="1" dirty="0">
                <a:solidFill>
                  <a:srgbClr val="FF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è definita come </a:t>
            </a:r>
            <a:r>
              <a:rPr lang="it-IT" sz="2000" b="1" i="1" dirty="0">
                <a:solidFill>
                  <a:srgbClr val="C00000"/>
                </a:solidFill>
              </a:rPr>
              <a:t>viscosità intrinseca</a:t>
            </a:r>
            <a:r>
              <a:rPr lang="it-IT" sz="2000" dirty="0">
                <a:solidFill>
                  <a:srgbClr val="170AC6"/>
                </a:solidFill>
              </a:rPr>
              <a:t> ed ha le </a:t>
            </a:r>
            <a:r>
              <a:rPr lang="it-IT" sz="2000" dirty="0" smtClean="0">
                <a:solidFill>
                  <a:srgbClr val="170AC6"/>
                </a:solidFill>
              </a:rPr>
              <a:t>dimensioni di </a:t>
            </a:r>
            <a:r>
              <a:rPr lang="it-IT" sz="2000" dirty="0">
                <a:solidFill>
                  <a:srgbClr val="170AC6"/>
                </a:solidFill>
              </a:rPr>
              <a:t>un inverso della concentrazione (secondo la IUPAC </a:t>
            </a:r>
            <a:r>
              <a:rPr lang="it-IT" sz="2000" b="1" i="1" dirty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 deve essere espressa in </a:t>
            </a:r>
            <a:r>
              <a:rPr lang="it-IT" sz="2000" b="1" i="1" dirty="0" smtClean="0">
                <a:solidFill>
                  <a:srgbClr val="C00000"/>
                </a:solidFill>
              </a:rPr>
              <a:t>g/</a:t>
            </a:r>
            <a:r>
              <a:rPr lang="it-IT" sz="2000" b="1" i="1" dirty="0" err="1" smtClean="0">
                <a:solidFill>
                  <a:srgbClr val="C00000"/>
                </a:solidFill>
              </a:rPr>
              <a:t>mL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dirty="0">
                <a:solidFill>
                  <a:srgbClr val="170AC6"/>
                </a:solidFill>
              </a:rPr>
              <a:t>ma </a:t>
            </a:r>
            <a:r>
              <a:rPr lang="it-IT" sz="2000" dirty="0" smtClean="0">
                <a:solidFill>
                  <a:srgbClr val="170AC6"/>
                </a:solidFill>
              </a:rPr>
              <a:t>è uso </a:t>
            </a:r>
            <a:r>
              <a:rPr lang="it-IT" sz="2000" dirty="0">
                <a:solidFill>
                  <a:srgbClr val="170AC6"/>
                </a:solidFill>
              </a:rPr>
              <a:t>comune </a:t>
            </a:r>
            <a:r>
              <a:rPr lang="it-IT" sz="2000" dirty="0" smtClean="0">
                <a:solidFill>
                  <a:srgbClr val="170AC6"/>
                </a:solidFill>
              </a:rPr>
              <a:t>esprimerla </a:t>
            </a:r>
            <a:r>
              <a:rPr lang="it-IT" sz="2000" dirty="0">
                <a:solidFill>
                  <a:srgbClr val="170AC6"/>
                </a:solidFill>
              </a:rPr>
              <a:t>concentrazione in </a:t>
            </a:r>
            <a:r>
              <a:rPr lang="it-IT" sz="2000" b="1" i="1" dirty="0" smtClean="0">
                <a:solidFill>
                  <a:srgbClr val="C00000"/>
                </a:solidFill>
              </a:rPr>
              <a:t>g/</a:t>
            </a:r>
            <a:r>
              <a:rPr lang="it-IT" sz="2000" b="1" i="1" dirty="0" err="1" smtClean="0">
                <a:solidFill>
                  <a:srgbClr val="C00000"/>
                </a:solidFill>
              </a:rPr>
              <a:t>dL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7544" y="4509120"/>
            <a:ext cx="2209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170AC6"/>
                </a:solidFill>
              </a:rPr>
              <a:t>In </a:t>
            </a:r>
            <a:r>
              <a:rPr lang="en-US" sz="2000" dirty="0" err="1">
                <a:solidFill>
                  <a:srgbClr val="170AC6"/>
                </a:solidFill>
              </a:rPr>
              <a:t>soluzione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</a:rPr>
              <a:t>diluita</a:t>
            </a:r>
            <a:r>
              <a:rPr lang="en-US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24864"/>
              </p:ext>
            </p:extLst>
          </p:nvPr>
        </p:nvGraphicFramePr>
        <p:xfrm>
          <a:off x="2843808" y="4186391"/>
          <a:ext cx="2789669" cy="104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zione" r:id="rId5" imgW="1117600" imgH="419100" progId="Equation.3">
                  <p:embed/>
                </p:oleObj>
              </mc:Choice>
              <mc:Fallback>
                <p:oleObj name="Equazione" r:id="rId5" imgW="1117600" imgH="419100" progId="Equation.3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186391"/>
                        <a:ext cx="2789669" cy="10455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6012160" y="4524509"/>
            <a:ext cx="24055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170AC6"/>
                </a:solidFill>
              </a:rPr>
              <a:t>equazione</a:t>
            </a:r>
            <a:r>
              <a:rPr lang="en-US" sz="2000" dirty="0">
                <a:solidFill>
                  <a:srgbClr val="170AC6"/>
                </a:solidFill>
              </a:rPr>
              <a:t> di Huggins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5445224"/>
            <a:ext cx="6527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Permette di ricavare </a:t>
            </a:r>
            <a:r>
              <a:rPr lang="it-IT" sz="2000" b="1" i="1" dirty="0">
                <a:solidFill>
                  <a:srgbClr val="C00000"/>
                </a:solidFill>
              </a:rPr>
              <a:t>[η</a:t>
            </a:r>
            <a:r>
              <a:rPr lang="it-IT" sz="2000" b="1" i="1" dirty="0" smtClean="0">
                <a:solidFill>
                  <a:srgbClr val="C00000"/>
                </a:solidFill>
              </a:rPr>
              <a:t>]</a:t>
            </a:r>
            <a:r>
              <a:rPr lang="it-IT" sz="2000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dall’intercetta e </a:t>
            </a:r>
            <a:r>
              <a:rPr lang="it-IT" sz="2000" b="1" i="1" dirty="0">
                <a:solidFill>
                  <a:srgbClr val="C00000"/>
                </a:solidFill>
              </a:rPr>
              <a:t>k’</a:t>
            </a:r>
            <a:r>
              <a:rPr lang="it-IT" sz="2000" dirty="0" smtClean="0">
                <a:solidFill>
                  <a:srgbClr val="170AC6"/>
                </a:solidFill>
              </a:rPr>
              <a:t>  dalla pendenza.   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453576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562364" y="1124743"/>
            <a:ext cx="29158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Esiste un'altra </a:t>
            </a:r>
            <a:r>
              <a:rPr lang="it-IT" sz="2000" dirty="0">
                <a:solidFill>
                  <a:srgbClr val="170AC6"/>
                </a:solidFill>
              </a:rPr>
              <a:t>equazione empirica, l’equazione di </a:t>
            </a:r>
            <a:r>
              <a:rPr lang="it-IT" sz="2000" dirty="0" err="1" smtClean="0">
                <a:solidFill>
                  <a:srgbClr val="170AC6"/>
                </a:solidFill>
              </a:rPr>
              <a:t>Kraemer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561433"/>
              </p:ext>
            </p:extLst>
          </p:nvPr>
        </p:nvGraphicFramePr>
        <p:xfrm>
          <a:off x="5529009" y="2564904"/>
          <a:ext cx="2982525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8" name="Equazione" r:id="rId4" imgW="1358310" imgH="393529" progId="Equation.3">
                  <p:embed/>
                </p:oleObj>
              </mc:Choice>
              <mc:Fallback>
                <p:oleObj name="Equazione" r:id="rId4" imgW="1358310" imgH="393529" progId="Equation.3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9009" y="2564904"/>
                        <a:ext cx="2982525" cy="8640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611560" y="4437112"/>
            <a:ext cx="78666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costante di </a:t>
            </a:r>
            <a:r>
              <a:rPr lang="it-IT" sz="2000" dirty="0" err="1">
                <a:solidFill>
                  <a:srgbClr val="170AC6"/>
                </a:solidFill>
              </a:rPr>
              <a:t>Kraemer</a:t>
            </a:r>
            <a:r>
              <a:rPr lang="it-IT" sz="2000" dirty="0">
                <a:solidFill>
                  <a:srgbClr val="170AC6"/>
                </a:solidFill>
              </a:rPr>
              <a:t> assume comunemente valori </a:t>
            </a:r>
            <a:r>
              <a:rPr lang="it-IT" sz="2000" dirty="0" smtClean="0">
                <a:solidFill>
                  <a:srgbClr val="170AC6"/>
                </a:solidFill>
              </a:rPr>
              <a:t> negativi </a:t>
            </a:r>
            <a:r>
              <a:rPr lang="it-IT" sz="2000" dirty="0">
                <a:solidFill>
                  <a:srgbClr val="170AC6"/>
                </a:solidFill>
              </a:rPr>
              <a:t>ed è correlata </a:t>
            </a:r>
            <a:r>
              <a:rPr lang="it-IT" sz="2000" dirty="0" smtClean="0">
                <a:solidFill>
                  <a:srgbClr val="170AC6"/>
                </a:solidFill>
              </a:rPr>
              <a:t>alla costante </a:t>
            </a:r>
            <a:r>
              <a:rPr lang="it-IT" sz="2000" dirty="0">
                <a:solidFill>
                  <a:srgbClr val="170AC6"/>
                </a:solidFill>
              </a:rPr>
              <a:t>di Huggins dalla </a:t>
            </a:r>
            <a:r>
              <a:rPr lang="it-IT" sz="2000" dirty="0" smtClean="0">
                <a:solidFill>
                  <a:srgbClr val="170AC6"/>
                </a:solidFill>
              </a:rPr>
              <a:t>relazione: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309860"/>
              </p:ext>
            </p:extLst>
          </p:nvPr>
        </p:nvGraphicFramePr>
        <p:xfrm>
          <a:off x="3897170" y="5301208"/>
          <a:ext cx="1665194" cy="101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9" name="Equazione" r:id="rId6" imgW="647419" imgH="393529" progId="Equation.3">
                  <p:embed/>
                </p:oleObj>
              </mc:Choice>
              <mc:Fallback>
                <p:oleObj name="Equazione" r:id="rId6" imgW="647419" imgH="393529" progId="Equation.3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7170" y="5301208"/>
                        <a:ext cx="1665194" cy="10121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141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23528" y="404664"/>
            <a:ext cx="856895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</a:t>
            </a:r>
            <a:r>
              <a:rPr lang="it-IT" sz="2000" dirty="0" smtClean="0">
                <a:solidFill>
                  <a:srgbClr val="170AC6"/>
                </a:solidFill>
              </a:rPr>
              <a:t>issoluzione </a:t>
            </a:r>
            <a:r>
              <a:rPr lang="it-IT" sz="2000" dirty="0">
                <a:solidFill>
                  <a:srgbClr val="170AC6"/>
                </a:solidFill>
              </a:rPr>
              <a:t>di un solido </a:t>
            </a:r>
            <a:r>
              <a:rPr lang="it-IT" sz="2000" dirty="0" smtClean="0">
                <a:solidFill>
                  <a:srgbClr val="170AC6"/>
                </a:solidFill>
              </a:rPr>
              <a:t>cristallino: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a) </a:t>
            </a:r>
            <a:r>
              <a:rPr lang="it-IT" sz="2000" dirty="0">
                <a:solidFill>
                  <a:srgbClr val="170AC6"/>
                </a:solidFill>
              </a:rPr>
              <a:t>rottura delle interazioni del reticolo cristallino e </a:t>
            </a:r>
            <a:r>
              <a:rPr lang="it-IT" sz="2000" dirty="0" smtClean="0">
                <a:solidFill>
                  <a:srgbClr val="170AC6"/>
                </a:solidFill>
              </a:rPr>
              <a:t>b) mescolamento casuale delle </a:t>
            </a:r>
            <a:r>
              <a:rPr lang="it-IT" sz="2000" dirty="0">
                <a:solidFill>
                  <a:srgbClr val="170AC6"/>
                </a:solidFill>
              </a:rPr>
              <a:t>molecole di soluto con il </a:t>
            </a:r>
            <a:r>
              <a:rPr lang="it-IT" sz="2000" dirty="0" smtClean="0">
                <a:solidFill>
                  <a:srgbClr val="170AC6"/>
                </a:solidFill>
              </a:rPr>
              <a:t>solvente.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a) </a:t>
            </a:r>
            <a:r>
              <a:rPr lang="it-IT" sz="2000" dirty="0">
                <a:solidFill>
                  <a:srgbClr val="170AC6"/>
                </a:solidFill>
              </a:rPr>
              <a:t>assimilabile </a:t>
            </a:r>
            <a:r>
              <a:rPr lang="it-IT" sz="2000" dirty="0" smtClean="0">
                <a:solidFill>
                  <a:srgbClr val="170AC6"/>
                </a:solidFill>
              </a:rPr>
              <a:t>alla fusione           b)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assimilabile a un </a:t>
            </a:r>
            <a:r>
              <a:rPr lang="it-IT" sz="2000" dirty="0">
                <a:solidFill>
                  <a:srgbClr val="170AC6"/>
                </a:solidFill>
              </a:rPr>
              <a:t>mescolamento di due liquidi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solidi cristallini </a:t>
            </a:r>
            <a:r>
              <a:rPr lang="it-IT" sz="2000" dirty="0">
                <a:solidFill>
                  <a:srgbClr val="170AC6"/>
                </a:solidFill>
              </a:rPr>
              <a:t>il primo stadio è </a:t>
            </a:r>
            <a:r>
              <a:rPr lang="it-IT" sz="2000" dirty="0" smtClean="0">
                <a:solidFill>
                  <a:srgbClr val="170AC6"/>
                </a:solidFill>
              </a:rPr>
              <a:t>cruciale </a:t>
            </a:r>
            <a:r>
              <a:rPr lang="it-IT" sz="2000" dirty="0">
                <a:solidFill>
                  <a:srgbClr val="170AC6"/>
                </a:solidFill>
              </a:rPr>
              <a:t>e la solubilità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in </a:t>
            </a:r>
            <a:r>
              <a:rPr lang="it-IT" sz="2000" dirty="0" smtClean="0">
                <a:solidFill>
                  <a:srgbClr val="170AC6"/>
                </a:solidFill>
              </a:rPr>
              <a:t>genere tanto minore </a:t>
            </a:r>
            <a:r>
              <a:rPr lang="it-IT" sz="2000" dirty="0">
                <a:solidFill>
                  <a:srgbClr val="170AC6"/>
                </a:solidFill>
              </a:rPr>
              <a:t>quanto più grande è il valore dell’entalpia di fusione (e quindi </a:t>
            </a:r>
            <a:r>
              <a:rPr lang="it-IT" sz="2000" dirty="0" smtClean="0">
                <a:solidFill>
                  <a:srgbClr val="170AC6"/>
                </a:solidFill>
              </a:rPr>
              <a:t>della temperatura </a:t>
            </a:r>
            <a:r>
              <a:rPr lang="it-IT" sz="2000" dirty="0">
                <a:solidFill>
                  <a:srgbClr val="170AC6"/>
                </a:solidFill>
              </a:rPr>
              <a:t>di fusione). Il secondo stadio deve garantire una sufficiente energia </a:t>
            </a:r>
            <a:r>
              <a:rPr lang="it-IT" sz="2000" dirty="0" smtClean="0">
                <a:solidFill>
                  <a:srgbClr val="170AC6"/>
                </a:solidFill>
              </a:rPr>
              <a:t>di scambio </a:t>
            </a:r>
            <a:r>
              <a:rPr lang="it-IT" sz="2000" dirty="0">
                <a:solidFill>
                  <a:srgbClr val="170AC6"/>
                </a:solidFill>
              </a:rPr>
              <a:t>per assicurare la perfetta miscibilità e l’assenza di forti interazioni </a:t>
            </a:r>
            <a:r>
              <a:rPr lang="it-IT" sz="2000" dirty="0" smtClean="0">
                <a:solidFill>
                  <a:srgbClr val="170AC6"/>
                </a:solidFill>
              </a:rPr>
              <a:t>omo-tattiche che </a:t>
            </a:r>
            <a:r>
              <a:rPr lang="it-IT" sz="2000" dirty="0">
                <a:solidFill>
                  <a:srgbClr val="170AC6"/>
                </a:solidFill>
              </a:rPr>
              <a:t>porterebbero ad una </a:t>
            </a:r>
            <a:r>
              <a:rPr lang="it-IT" sz="2000" dirty="0" err="1" smtClean="0">
                <a:solidFill>
                  <a:srgbClr val="170AC6"/>
                </a:solidFill>
              </a:rPr>
              <a:t>ri</a:t>
            </a:r>
            <a:r>
              <a:rPr lang="it-IT" sz="2000" dirty="0" smtClean="0">
                <a:solidFill>
                  <a:srgbClr val="170AC6"/>
                </a:solidFill>
              </a:rPr>
              <a:t>-associazione </a:t>
            </a:r>
            <a:r>
              <a:rPr lang="it-IT" sz="2000" dirty="0">
                <a:solidFill>
                  <a:srgbClr val="170AC6"/>
                </a:solidFill>
              </a:rPr>
              <a:t>delle molecole di </a:t>
            </a:r>
            <a:r>
              <a:rPr lang="it-IT" sz="2000" dirty="0" smtClean="0">
                <a:solidFill>
                  <a:srgbClr val="170AC6"/>
                </a:solidFill>
              </a:rPr>
              <a:t>soluto.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Entrambi </a:t>
            </a:r>
            <a:r>
              <a:rPr lang="it-IT" sz="2000" dirty="0">
                <a:solidFill>
                  <a:srgbClr val="170AC6"/>
                </a:solidFill>
              </a:rPr>
              <a:t>gli </a:t>
            </a:r>
            <a:r>
              <a:rPr lang="it-IT" sz="2000" dirty="0" smtClean="0">
                <a:solidFill>
                  <a:srgbClr val="170AC6"/>
                </a:solidFill>
              </a:rPr>
              <a:t>stadi coinvolgono aumento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dirty="0" smtClean="0">
                <a:solidFill>
                  <a:srgbClr val="170AC6"/>
                </a:solidFill>
              </a:rPr>
              <a:t>entropia.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Solido amorfo:  </a:t>
            </a:r>
            <a:r>
              <a:rPr lang="it-IT" sz="2000" dirty="0">
                <a:solidFill>
                  <a:srgbClr val="170AC6"/>
                </a:solidFill>
              </a:rPr>
              <a:t>la mancanza di struttura cristallina </a:t>
            </a:r>
            <a:r>
              <a:rPr lang="it-IT" sz="2000" dirty="0" smtClean="0">
                <a:solidFill>
                  <a:srgbClr val="170AC6"/>
                </a:solidFill>
              </a:rPr>
              <a:t>permette di </a:t>
            </a:r>
            <a:r>
              <a:rPr lang="it-IT" sz="2000" dirty="0">
                <a:solidFill>
                  <a:srgbClr val="170AC6"/>
                </a:solidFill>
              </a:rPr>
              <a:t>saltare il primo stadio</a:t>
            </a:r>
            <a:r>
              <a:rPr lang="it-IT" sz="2000" dirty="0" smtClean="0">
                <a:solidFill>
                  <a:srgbClr val="170AC6"/>
                </a:solidFill>
              </a:rPr>
              <a:t>.  Dal </a:t>
            </a:r>
            <a:r>
              <a:rPr lang="it-IT" sz="2000" dirty="0">
                <a:solidFill>
                  <a:srgbClr val="170AC6"/>
                </a:solidFill>
              </a:rPr>
              <a:t>punto di vista fisico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più corretto definire </a:t>
            </a:r>
            <a:r>
              <a:rPr lang="it-IT" sz="2000" dirty="0" smtClean="0">
                <a:solidFill>
                  <a:srgbClr val="170AC6"/>
                </a:solidFill>
              </a:rPr>
              <a:t>il “</a:t>
            </a:r>
            <a:r>
              <a:rPr lang="it-IT" sz="2000" dirty="0">
                <a:solidFill>
                  <a:srgbClr val="170AC6"/>
                </a:solidFill>
              </a:rPr>
              <a:t>solido amorfo” come un liquido sotto-raffreddato. 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processo di </a:t>
            </a:r>
            <a:r>
              <a:rPr lang="it-IT" sz="2000" dirty="0" smtClean="0">
                <a:solidFill>
                  <a:srgbClr val="170AC6"/>
                </a:solidFill>
              </a:rPr>
              <a:t>mescolamento avviene </a:t>
            </a:r>
            <a:r>
              <a:rPr lang="it-IT" sz="2000" dirty="0">
                <a:solidFill>
                  <a:srgbClr val="170AC6"/>
                </a:solidFill>
              </a:rPr>
              <a:t>tra due liquidi, di cui però quello sottoraffreddato è caratterizzato da una </a:t>
            </a:r>
            <a:r>
              <a:rPr lang="it-IT" sz="2000" dirty="0" smtClean="0">
                <a:solidFill>
                  <a:srgbClr val="170AC6"/>
                </a:solidFill>
              </a:rPr>
              <a:t>viscosità interna </a:t>
            </a:r>
            <a:r>
              <a:rPr lang="it-IT" sz="2000" dirty="0">
                <a:solidFill>
                  <a:srgbClr val="170AC6"/>
                </a:solidFill>
              </a:rPr>
              <a:t>e da forze di coesione molto grandi. Quindi il processo di dissoluzione, anche </a:t>
            </a:r>
            <a:r>
              <a:rPr lang="it-IT" sz="2000" dirty="0" smtClean="0">
                <a:solidFill>
                  <a:srgbClr val="170AC6"/>
                </a:solidFill>
              </a:rPr>
              <a:t>se </a:t>
            </a:r>
            <a:r>
              <a:rPr lang="it-IT" sz="2000" dirty="0" err="1" smtClean="0">
                <a:solidFill>
                  <a:srgbClr val="170AC6"/>
                </a:solidFill>
              </a:rPr>
              <a:t>termodinamicamente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favorito, può essere molto lento dal punto di vista cinetico.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405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9166" y="876782"/>
            <a:ext cx="4516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Capire il significato di viscosità intrinseca</a:t>
            </a:r>
            <a:endParaRPr lang="en-US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9166" y="1628800"/>
            <a:ext cx="79208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i="1" smtClean="0">
                <a:solidFill>
                  <a:srgbClr val="C00000"/>
                </a:solidFill>
              </a:rPr>
              <a:t>[η]</a:t>
            </a:r>
            <a:r>
              <a:rPr lang="it-IT" sz="2000" smtClean="0">
                <a:solidFill>
                  <a:srgbClr val="170AC6"/>
                </a:solidFill>
              </a:rPr>
              <a:t> deriva </a:t>
            </a:r>
            <a:r>
              <a:rPr lang="it-IT" sz="2000">
                <a:solidFill>
                  <a:srgbClr val="170AC6"/>
                </a:solidFill>
              </a:rPr>
              <a:t>dalla misura dell’aumento di viscosità  </a:t>
            </a:r>
            <a:r>
              <a:rPr lang="it-IT" sz="2000" smtClean="0">
                <a:solidFill>
                  <a:srgbClr val="170AC6"/>
                </a:solidFill>
              </a:rPr>
              <a:t>normalizzato </a:t>
            </a:r>
            <a:r>
              <a:rPr lang="it-IT" sz="2000">
                <a:solidFill>
                  <a:srgbClr val="170AC6"/>
                </a:solidFill>
              </a:rPr>
              <a:t>per la concentrazione e quindi ha le dimensione dell’inverso di </a:t>
            </a:r>
            <a:r>
              <a:rPr lang="it-IT" sz="2000" smtClean="0">
                <a:solidFill>
                  <a:srgbClr val="170AC6"/>
                </a:solidFill>
              </a:rPr>
              <a:t>una concentrazione</a:t>
            </a:r>
            <a:r>
              <a:rPr lang="it-IT" sz="2000">
                <a:solidFill>
                  <a:srgbClr val="170AC6"/>
                </a:solidFill>
              </a:rPr>
              <a:t>, cioè ha le dimensioni di un “</a:t>
            </a:r>
            <a:r>
              <a:rPr lang="it-IT" sz="2000" b="1" i="1">
                <a:solidFill>
                  <a:srgbClr val="C00000"/>
                </a:solidFill>
              </a:rPr>
              <a:t>volume specifico</a:t>
            </a:r>
            <a:r>
              <a:rPr lang="it-IT" sz="2000" smtClean="0">
                <a:solidFill>
                  <a:srgbClr val="170AC6"/>
                </a:solidFill>
              </a:rPr>
              <a:t>”.</a:t>
            </a:r>
          </a:p>
          <a:p>
            <a:pPr algn="just"/>
            <a:r>
              <a:rPr lang="it-IT" sz="2000">
                <a:solidFill>
                  <a:srgbClr val="170AC6"/>
                </a:solidFill>
              </a:rPr>
              <a:t>I</a:t>
            </a:r>
            <a:r>
              <a:rPr lang="it-IT" sz="2000" smtClean="0">
                <a:solidFill>
                  <a:srgbClr val="170AC6"/>
                </a:solidFill>
              </a:rPr>
              <a:t>l </a:t>
            </a:r>
            <a:r>
              <a:rPr lang="it-IT" sz="2000">
                <a:solidFill>
                  <a:srgbClr val="170AC6"/>
                </a:solidFill>
              </a:rPr>
              <a:t>suo </a:t>
            </a:r>
            <a:r>
              <a:rPr lang="it-IT" sz="2000" smtClean="0">
                <a:solidFill>
                  <a:srgbClr val="170AC6"/>
                </a:solidFill>
              </a:rPr>
              <a:t>valore numerico </a:t>
            </a:r>
            <a:r>
              <a:rPr lang="it-IT" sz="2000">
                <a:solidFill>
                  <a:srgbClr val="170AC6"/>
                </a:solidFill>
              </a:rPr>
              <a:t>è rappresentabile concettualmente come </a:t>
            </a:r>
            <a:r>
              <a:rPr lang="it-IT" sz="2000" b="1" i="1">
                <a:solidFill>
                  <a:srgbClr val="C00000"/>
                </a:solidFill>
              </a:rPr>
              <a:t>il rapporto tra il volume che </a:t>
            </a:r>
            <a:r>
              <a:rPr lang="it-IT" sz="2000" b="1" i="1" smtClean="0">
                <a:solidFill>
                  <a:srgbClr val="C00000"/>
                </a:solidFill>
              </a:rPr>
              <a:t>la macromolecola </a:t>
            </a:r>
            <a:r>
              <a:rPr lang="it-IT" sz="2000" b="1" i="1">
                <a:solidFill>
                  <a:srgbClr val="C00000"/>
                </a:solidFill>
              </a:rPr>
              <a:t>occupa</a:t>
            </a:r>
            <a:r>
              <a:rPr lang="it-IT" sz="2000">
                <a:solidFill>
                  <a:srgbClr val="170AC6"/>
                </a:solidFill>
              </a:rPr>
              <a:t> (a fini della misura della viscosità) </a:t>
            </a:r>
            <a:r>
              <a:rPr lang="it-IT" sz="2000" b="1" i="1">
                <a:solidFill>
                  <a:srgbClr val="C00000"/>
                </a:solidFill>
              </a:rPr>
              <a:t>e la massa molecolare </a:t>
            </a:r>
            <a:r>
              <a:rPr lang="it-IT" sz="2000" b="1" i="1" smtClean="0">
                <a:solidFill>
                  <a:srgbClr val="C00000"/>
                </a:solidFill>
              </a:rPr>
              <a:t>della stessa</a:t>
            </a:r>
            <a:r>
              <a:rPr lang="it-IT" sz="2000">
                <a:solidFill>
                  <a:srgbClr val="170AC6"/>
                </a:solidFill>
              </a:rPr>
              <a:t>. </a:t>
            </a:r>
            <a:r>
              <a:rPr lang="it-IT" sz="2000" smtClean="0">
                <a:solidFill>
                  <a:srgbClr val="170AC6"/>
                </a:solidFill>
              </a:rPr>
              <a:t>A </a:t>
            </a:r>
            <a:r>
              <a:rPr lang="it-IT" sz="2000">
                <a:solidFill>
                  <a:srgbClr val="170AC6"/>
                </a:solidFill>
              </a:rPr>
              <a:t>parità di </a:t>
            </a:r>
            <a:r>
              <a:rPr lang="it-IT" sz="2000" smtClean="0">
                <a:solidFill>
                  <a:srgbClr val="170AC6"/>
                </a:solidFill>
              </a:rPr>
              <a:t>massa, </a:t>
            </a:r>
            <a:r>
              <a:rPr lang="it-IT" sz="2000">
                <a:solidFill>
                  <a:srgbClr val="170AC6"/>
                </a:solidFill>
              </a:rPr>
              <a:t>la viscosità intrinseca sarà tanto più </a:t>
            </a:r>
            <a:r>
              <a:rPr lang="it-IT" sz="2000" smtClean="0">
                <a:solidFill>
                  <a:srgbClr val="170AC6"/>
                </a:solidFill>
              </a:rPr>
              <a:t>grande quanto maggiore </a:t>
            </a:r>
            <a:r>
              <a:rPr lang="it-IT" sz="2000">
                <a:solidFill>
                  <a:srgbClr val="170AC6"/>
                </a:solidFill>
              </a:rPr>
              <a:t>sarà il fattore di espansione (cioè la bontà del solvente</a:t>
            </a:r>
            <a:r>
              <a:rPr lang="it-IT" sz="2000" smtClean="0">
                <a:solidFill>
                  <a:srgbClr val="170AC6"/>
                </a:solidFill>
              </a:rPr>
              <a:t>).  </a:t>
            </a:r>
            <a:r>
              <a:rPr lang="it-IT" sz="2000" b="1" i="1" smtClean="0">
                <a:solidFill>
                  <a:srgbClr val="C00000"/>
                </a:solidFill>
              </a:rPr>
              <a:t>Quindi c’è una dipendenza dal solvente</a:t>
            </a:r>
            <a:r>
              <a:rPr lang="it-IT" sz="2000" smtClean="0">
                <a:solidFill>
                  <a:srgbClr val="170AC6"/>
                </a:solidFill>
              </a:rPr>
              <a:t>.</a:t>
            </a:r>
          </a:p>
          <a:p>
            <a:pPr algn="just"/>
            <a:r>
              <a:rPr lang="it-IT" sz="2000" smtClean="0">
                <a:solidFill>
                  <a:srgbClr val="170AC6"/>
                </a:solidFill>
              </a:rPr>
              <a:t>In condizioni definite il volume occupato da </a:t>
            </a:r>
            <a:r>
              <a:rPr lang="it-IT" sz="2000">
                <a:solidFill>
                  <a:srgbClr val="170AC6"/>
                </a:solidFill>
              </a:rPr>
              <a:t>una macromolecola dipenderà dalla massa molecolare, tuttavia la dipendenza sarà lineare solo nel caso di sfere compatte (</a:t>
            </a:r>
            <a:r>
              <a:rPr lang="it-IT" sz="2000" b="1" i="1">
                <a:solidFill>
                  <a:srgbClr val="C00000"/>
                </a:solidFill>
              </a:rPr>
              <a:t>non permeabili al solvente</a:t>
            </a:r>
            <a:r>
              <a:rPr lang="it-IT" sz="2000" smtClean="0">
                <a:solidFill>
                  <a:srgbClr val="170AC6"/>
                </a:solidFill>
              </a:rPr>
              <a:t>)</a:t>
            </a:r>
            <a:endParaRPr lang="it-IT" sz="20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757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39552" y="1412776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Nel caso di </a:t>
            </a:r>
            <a:r>
              <a:rPr lang="it-IT" sz="2000" dirty="0" smtClean="0">
                <a:solidFill>
                  <a:srgbClr val="170AC6"/>
                </a:solidFill>
              </a:rPr>
              <a:t>polimeri, </a:t>
            </a:r>
            <a:r>
              <a:rPr lang="it-IT" sz="2000" dirty="0">
                <a:solidFill>
                  <a:srgbClr val="170AC6"/>
                </a:solidFill>
              </a:rPr>
              <a:t>più o meno </a:t>
            </a:r>
            <a:r>
              <a:rPr lang="it-IT" sz="2000" dirty="0" smtClean="0">
                <a:solidFill>
                  <a:srgbClr val="170AC6"/>
                </a:solidFill>
              </a:rPr>
              <a:t>espansi </a:t>
            </a:r>
            <a:r>
              <a:rPr lang="it-IT" sz="2000" dirty="0">
                <a:solidFill>
                  <a:srgbClr val="170AC6"/>
                </a:solidFill>
              </a:rPr>
              <a:t>e con forme più </a:t>
            </a:r>
            <a:r>
              <a:rPr lang="it-IT" sz="2000" dirty="0" smtClean="0">
                <a:solidFill>
                  <a:srgbClr val="170AC6"/>
                </a:solidFill>
              </a:rPr>
              <a:t>o meno </a:t>
            </a:r>
            <a:r>
              <a:rPr lang="it-IT" sz="2000" dirty="0">
                <a:solidFill>
                  <a:srgbClr val="170AC6"/>
                </a:solidFill>
              </a:rPr>
              <a:t>raggomitolate, vale la legge empirica </a:t>
            </a:r>
            <a:r>
              <a:rPr lang="it-IT" sz="2000" dirty="0" smtClean="0">
                <a:solidFill>
                  <a:srgbClr val="170AC6"/>
                </a:solidFill>
              </a:rPr>
              <a:t>detta </a:t>
            </a:r>
            <a:r>
              <a:rPr lang="it-IT" sz="2000" dirty="0">
                <a:solidFill>
                  <a:srgbClr val="170AC6"/>
                </a:solidFill>
              </a:rPr>
              <a:t>di </a:t>
            </a:r>
            <a:r>
              <a:rPr lang="it-IT" sz="2000" b="1" i="1" dirty="0">
                <a:solidFill>
                  <a:srgbClr val="C00000"/>
                </a:solidFill>
              </a:rPr>
              <a:t>Mark-</a:t>
            </a:r>
            <a:r>
              <a:rPr lang="it-IT" sz="2000" b="1" i="1" dirty="0" err="1">
                <a:solidFill>
                  <a:srgbClr val="C00000"/>
                </a:solidFill>
              </a:rPr>
              <a:t>Houwink</a:t>
            </a:r>
            <a:r>
              <a:rPr lang="it-IT" sz="2000" dirty="0" smtClean="0">
                <a:solidFill>
                  <a:srgbClr val="170AC6"/>
                </a:solidFill>
              </a:rPr>
              <a:t>, secondo </a:t>
            </a:r>
            <a:r>
              <a:rPr lang="it-IT" sz="2000" dirty="0">
                <a:solidFill>
                  <a:srgbClr val="170AC6"/>
                </a:solidFill>
              </a:rPr>
              <a:t>cui la viscosità intrinseca </a:t>
            </a:r>
            <a:r>
              <a:rPr lang="it-IT" sz="2000" b="1" i="1" dirty="0">
                <a:solidFill>
                  <a:srgbClr val="C00000"/>
                </a:solidFill>
              </a:rPr>
              <a:t>[η]</a:t>
            </a:r>
            <a:r>
              <a:rPr lang="it-IT" sz="2000" dirty="0">
                <a:solidFill>
                  <a:srgbClr val="170AC6"/>
                </a:solidFill>
              </a:rPr>
              <a:t> varia con “una potenza” della massa molecolare: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314444"/>
              </p:ext>
            </p:extLst>
          </p:nvPr>
        </p:nvGraphicFramePr>
        <p:xfrm>
          <a:off x="3095579" y="3064797"/>
          <a:ext cx="2556541" cy="86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Equazione" r:id="rId3" imgW="672808" imgH="228501" progId="Equation.3">
                  <p:embed/>
                </p:oleObj>
              </mc:Choice>
              <mc:Fallback>
                <p:oleObj name="Equazione" r:id="rId3" imgW="672808" imgH="228501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5579" y="3064797"/>
                        <a:ext cx="2556541" cy="8682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539552" y="4357553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dove </a:t>
            </a:r>
            <a:r>
              <a:rPr lang="it-IT" sz="2000" b="1" i="1" dirty="0">
                <a:solidFill>
                  <a:srgbClr val="C00000"/>
                </a:solidFill>
              </a:rPr>
              <a:t>K</a:t>
            </a:r>
            <a:r>
              <a:rPr lang="it-IT" sz="2000" dirty="0">
                <a:solidFill>
                  <a:srgbClr val="170AC6"/>
                </a:solidFill>
              </a:rPr>
              <a:t> è una costante tipica del sistema polimero-solvente-temperatura ed il </a:t>
            </a:r>
            <a:r>
              <a:rPr lang="it-IT" sz="2000" dirty="0" smtClean="0">
                <a:solidFill>
                  <a:srgbClr val="170AC6"/>
                </a:solidFill>
              </a:rPr>
              <a:t>coefficiente “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” dipende dalle caratteristiche di espansione e di forma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catena polimerica </a:t>
            </a:r>
            <a:r>
              <a:rPr lang="it-IT" sz="2000" dirty="0" smtClean="0">
                <a:solidFill>
                  <a:srgbClr val="170AC6"/>
                </a:solidFill>
              </a:rPr>
              <a:t>nelle </a:t>
            </a:r>
            <a:r>
              <a:rPr lang="en-US" sz="2000" dirty="0" err="1" smtClean="0">
                <a:solidFill>
                  <a:srgbClr val="170AC6"/>
                </a:solidFill>
              </a:rPr>
              <a:t>condizioni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sperimentali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5318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94386" y="1340768"/>
            <a:ext cx="77048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</a:t>
            </a:r>
            <a:r>
              <a:rPr lang="it-IT" sz="2000" dirty="0">
                <a:solidFill>
                  <a:srgbClr val="170AC6"/>
                </a:solidFill>
              </a:rPr>
              <a:t>un polimero di forma sferica il coefficiente a varia da </a:t>
            </a:r>
            <a:r>
              <a:rPr lang="it-IT" sz="2000" b="1" i="1" dirty="0" smtClean="0">
                <a:solidFill>
                  <a:srgbClr val="C00000"/>
                </a:solidFill>
              </a:rPr>
              <a:t>0,5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(in </a:t>
            </a:r>
            <a:r>
              <a:rPr lang="it-IT" sz="2000" dirty="0" smtClean="0">
                <a:solidFill>
                  <a:srgbClr val="170AC6"/>
                </a:solidFill>
              </a:rPr>
              <a:t>un solvente </a:t>
            </a:r>
            <a:r>
              <a:rPr lang="it-IT" sz="2000" dirty="0">
                <a:solidFill>
                  <a:srgbClr val="170AC6"/>
                </a:solidFill>
              </a:rPr>
              <a:t>in condizioni "</a:t>
            </a:r>
            <a:r>
              <a:rPr lang="it-IT" sz="2000" b="1" i="1" dirty="0">
                <a:solidFill>
                  <a:srgbClr val="C00000"/>
                </a:solidFill>
              </a:rPr>
              <a:t>non-perturbate</a:t>
            </a:r>
            <a:r>
              <a:rPr lang="it-IT" sz="2000" dirty="0">
                <a:solidFill>
                  <a:srgbClr val="170AC6"/>
                </a:solidFill>
              </a:rPr>
              <a:t>", cioè in </a:t>
            </a:r>
            <a:r>
              <a:rPr lang="it-IT" sz="2000" b="1" i="1" dirty="0">
                <a:solidFill>
                  <a:srgbClr val="C00000"/>
                </a:solidFill>
              </a:rPr>
              <a:t>condizioni Θ</a:t>
            </a:r>
            <a:r>
              <a:rPr lang="it-IT" sz="2000" dirty="0">
                <a:solidFill>
                  <a:srgbClr val="170AC6"/>
                </a:solidFill>
              </a:rPr>
              <a:t>) a circa </a:t>
            </a:r>
            <a:r>
              <a:rPr lang="it-IT" sz="2000" b="1" i="1" dirty="0">
                <a:solidFill>
                  <a:srgbClr val="C00000"/>
                </a:solidFill>
              </a:rPr>
              <a:t>1 </a:t>
            </a:r>
            <a:r>
              <a:rPr lang="it-IT" sz="2000" b="1" i="1" dirty="0" smtClean="0">
                <a:solidFill>
                  <a:srgbClr val="C00000"/>
                </a:solidFill>
              </a:rPr>
              <a:t>per </a:t>
            </a:r>
            <a:r>
              <a:rPr lang="it-IT" sz="2000" b="1" i="1" dirty="0">
                <a:solidFill>
                  <a:srgbClr val="C00000"/>
                </a:solidFill>
              </a:rPr>
              <a:t>una </a:t>
            </a:r>
            <a:r>
              <a:rPr lang="it-IT" sz="2000" b="1" i="1" dirty="0" smtClean="0">
                <a:solidFill>
                  <a:srgbClr val="C00000"/>
                </a:solidFill>
              </a:rPr>
              <a:t>catena molto </a:t>
            </a:r>
            <a:r>
              <a:rPr lang="it-IT" sz="2000" b="1" i="1" dirty="0">
                <a:solidFill>
                  <a:srgbClr val="C00000"/>
                </a:solidFill>
              </a:rPr>
              <a:t>espansa</a:t>
            </a:r>
            <a:r>
              <a:rPr lang="it-IT" sz="2000" dirty="0">
                <a:solidFill>
                  <a:srgbClr val="170AC6"/>
                </a:solidFill>
              </a:rPr>
              <a:t>; l’ulteriore espansione di una catena deve necessariamente portare ad </a:t>
            </a:r>
            <a:r>
              <a:rPr lang="it-IT" sz="2000" dirty="0" smtClean="0">
                <a:solidFill>
                  <a:srgbClr val="170AC6"/>
                </a:solidFill>
              </a:rPr>
              <a:t>una asimmetria </a:t>
            </a:r>
            <a:r>
              <a:rPr lang="it-IT" sz="2000" dirty="0">
                <a:solidFill>
                  <a:srgbClr val="170AC6"/>
                </a:solidFill>
              </a:rPr>
              <a:t>spaziale della catena che, al limite, finisce con l’assumere la forma di </a:t>
            </a:r>
            <a:r>
              <a:rPr lang="it-IT" sz="2000" dirty="0" smtClean="0">
                <a:solidFill>
                  <a:srgbClr val="170AC6"/>
                </a:solidFill>
              </a:rPr>
              <a:t>una “</a:t>
            </a:r>
            <a:r>
              <a:rPr lang="it-IT" sz="2000" b="1" i="1" dirty="0">
                <a:solidFill>
                  <a:srgbClr val="C00000"/>
                </a:solidFill>
              </a:rPr>
              <a:t>bacchetta rigida</a:t>
            </a:r>
            <a:r>
              <a:rPr lang="it-IT" sz="2000" dirty="0">
                <a:solidFill>
                  <a:srgbClr val="170AC6"/>
                </a:solidFill>
              </a:rPr>
              <a:t>”, per la quale </a:t>
            </a:r>
            <a:r>
              <a:rPr lang="it-IT" sz="2000" b="1" i="1" dirty="0">
                <a:solidFill>
                  <a:srgbClr val="C00000"/>
                </a:solidFill>
              </a:rPr>
              <a:t>il coefficiente a vale al massimo </a:t>
            </a:r>
            <a:r>
              <a:rPr lang="it-IT" sz="2000" b="1" i="1" dirty="0" smtClean="0">
                <a:solidFill>
                  <a:srgbClr val="C00000"/>
                </a:solidFill>
              </a:rPr>
              <a:t>1.8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conoscenza di </a:t>
            </a:r>
            <a:r>
              <a:rPr lang="it-IT" sz="2000" b="1" i="1" dirty="0" smtClean="0">
                <a:solidFill>
                  <a:srgbClr val="C00000"/>
                </a:solidFill>
              </a:rPr>
              <a:t>K</a:t>
            </a:r>
            <a:r>
              <a:rPr lang="it-IT" sz="2000" dirty="0" smtClean="0">
                <a:solidFill>
                  <a:srgbClr val="170AC6"/>
                </a:solidFill>
              </a:rPr>
              <a:t> ed </a:t>
            </a:r>
            <a:r>
              <a:rPr lang="it-IT" sz="2000" b="1" i="1" dirty="0">
                <a:solidFill>
                  <a:srgbClr val="C00000"/>
                </a:solidFill>
              </a:rPr>
              <a:t>a</a:t>
            </a:r>
            <a:r>
              <a:rPr lang="it-IT" sz="2000" dirty="0">
                <a:solidFill>
                  <a:srgbClr val="170AC6"/>
                </a:solidFill>
              </a:rPr>
              <a:t> da misure di campioni polimerici a massa </a:t>
            </a:r>
            <a:r>
              <a:rPr lang="it-IT" sz="2000" dirty="0" smtClean="0">
                <a:solidFill>
                  <a:srgbClr val="170AC6"/>
                </a:solidFill>
              </a:rPr>
              <a:t>molecolare </a:t>
            </a:r>
            <a:r>
              <a:rPr lang="it-IT" sz="2000" dirty="0">
                <a:solidFill>
                  <a:srgbClr val="170AC6"/>
                </a:solidFill>
              </a:rPr>
              <a:t>definita (</a:t>
            </a:r>
            <a:r>
              <a:rPr lang="it-IT" sz="2000" dirty="0" err="1">
                <a:solidFill>
                  <a:srgbClr val="170AC6"/>
                </a:solidFill>
              </a:rPr>
              <a:t>monodispersa</a:t>
            </a:r>
            <a:r>
              <a:rPr lang="it-IT" sz="2000" dirty="0">
                <a:solidFill>
                  <a:srgbClr val="170AC6"/>
                </a:solidFill>
              </a:rPr>
              <a:t>), </a:t>
            </a:r>
            <a:r>
              <a:rPr lang="it-IT" sz="2000" dirty="0" smtClean="0">
                <a:solidFill>
                  <a:srgbClr val="170AC6"/>
                </a:solidFill>
              </a:rPr>
              <a:t>in condizioni </a:t>
            </a:r>
            <a:r>
              <a:rPr lang="it-IT" sz="2000" dirty="0">
                <a:solidFill>
                  <a:srgbClr val="170AC6"/>
                </a:solidFill>
              </a:rPr>
              <a:t>di solvente e temperatura definiti, permette di utilizzare questa calibrazione </a:t>
            </a:r>
            <a:r>
              <a:rPr lang="it-IT" sz="2000" dirty="0" smtClean="0">
                <a:solidFill>
                  <a:srgbClr val="170AC6"/>
                </a:solidFill>
              </a:rPr>
              <a:t>per ricavare </a:t>
            </a:r>
            <a:r>
              <a:rPr lang="it-IT" sz="2000" dirty="0">
                <a:solidFill>
                  <a:srgbClr val="170AC6"/>
                </a:solidFill>
              </a:rPr>
              <a:t>la massa molecolare incognita di un campione dello stesso polimero (nelle </a:t>
            </a:r>
            <a:r>
              <a:rPr lang="it-IT" sz="2000" dirty="0" smtClean="0">
                <a:solidFill>
                  <a:srgbClr val="170AC6"/>
                </a:solidFill>
              </a:rPr>
              <a:t>stesse condizioni </a:t>
            </a:r>
            <a:r>
              <a:rPr lang="it-IT" sz="2000" dirty="0">
                <a:solidFill>
                  <a:srgbClr val="170AC6"/>
                </a:solidFill>
              </a:rPr>
              <a:t>di solvente e temperatura).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764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27584" y="806208"/>
            <a:ext cx="389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rgbClr val="170AC6"/>
                </a:solidFill>
              </a:rPr>
              <a:t>Cromatografia</a:t>
            </a:r>
            <a:r>
              <a:rPr lang="en-US" sz="2000" b="1" dirty="0">
                <a:solidFill>
                  <a:srgbClr val="170AC6"/>
                </a:solidFill>
              </a:rPr>
              <a:t> di </a:t>
            </a:r>
            <a:r>
              <a:rPr lang="en-US" sz="2000" b="1" dirty="0" err="1">
                <a:solidFill>
                  <a:srgbClr val="170AC6"/>
                </a:solidFill>
              </a:rPr>
              <a:t>esclusione</a:t>
            </a:r>
            <a:r>
              <a:rPr lang="en-US" sz="2000" b="1" dirty="0">
                <a:solidFill>
                  <a:srgbClr val="170AC6"/>
                </a:solidFill>
              </a:rPr>
              <a:t> </a:t>
            </a:r>
            <a:r>
              <a:rPr lang="en-US" sz="2000" b="1" dirty="0" err="1">
                <a:solidFill>
                  <a:srgbClr val="170AC6"/>
                </a:solidFill>
              </a:rPr>
              <a:t>sterica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27584" y="1700808"/>
            <a:ext cx="73448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b="1" i="1" dirty="0">
                <a:solidFill>
                  <a:srgbClr val="C00000"/>
                </a:solidFill>
              </a:rPr>
              <a:t>cromatografia di esclusione sterica</a:t>
            </a:r>
            <a:r>
              <a:rPr lang="it-IT" sz="2000" dirty="0">
                <a:solidFill>
                  <a:srgbClr val="170AC6"/>
                </a:solidFill>
              </a:rPr>
              <a:t>, indicata con la sigla </a:t>
            </a:r>
            <a:r>
              <a:rPr lang="it-IT" sz="2000" b="1" i="1" dirty="0">
                <a:solidFill>
                  <a:srgbClr val="C00000"/>
                </a:solidFill>
              </a:rPr>
              <a:t>SEC</a:t>
            </a:r>
            <a:r>
              <a:rPr lang="it-IT" sz="2000" dirty="0">
                <a:solidFill>
                  <a:srgbClr val="170AC6"/>
                </a:solidFill>
              </a:rPr>
              <a:t> (</a:t>
            </a:r>
            <a:r>
              <a:rPr lang="it-IT" sz="2000" dirty="0" err="1">
                <a:solidFill>
                  <a:srgbClr val="170AC6"/>
                </a:solidFill>
              </a:rPr>
              <a:t>Size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err="1" smtClean="0">
                <a:solidFill>
                  <a:srgbClr val="170AC6"/>
                </a:solidFill>
              </a:rPr>
              <a:t>Exclusion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 err="1" smtClean="0">
                <a:solidFill>
                  <a:srgbClr val="170AC6"/>
                </a:solidFill>
              </a:rPr>
              <a:t>Chromatography</a:t>
            </a:r>
            <a:r>
              <a:rPr lang="it-IT" sz="2000" dirty="0">
                <a:solidFill>
                  <a:srgbClr val="170AC6"/>
                </a:solidFill>
              </a:rPr>
              <a:t>), anche chiamata </a:t>
            </a:r>
            <a:r>
              <a:rPr lang="it-IT" sz="2000" b="1" i="1" dirty="0" smtClean="0">
                <a:solidFill>
                  <a:srgbClr val="C00000"/>
                </a:solidFill>
              </a:rPr>
              <a:t>Cromatografia </a:t>
            </a:r>
            <a:r>
              <a:rPr lang="it-IT" sz="2000" b="1" i="1" dirty="0">
                <a:solidFill>
                  <a:srgbClr val="C00000"/>
                </a:solidFill>
              </a:rPr>
              <a:t>di </a:t>
            </a:r>
            <a:r>
              <a:rPr lang="it-IT" sz="2000" b="1" i="1" dirty="0" smtClean="0">
                <a:solidFill>
                  <a:srgbClr val="C00000"/>
                </a:solidFill>
              </a:rPr>
              <a:t>Permeazione </a:t>
            </a:r>
            <a:r>
              <a:rPr lang="it-IT" sz="2000" b="1" i="1" dirty="0">
                <a:solidFill>
                  <a:srgbClr val="C00000"/>
                </a:solidFill>
              </a:rPr>
              <a:t>su </a:t>
            </a:r>
            <a:r>
              <a:rPr lang="it-IT" sz="2000" b="1" i="1" dirty="0" smtClean="0">
                <a:solidFill>
                  <a:srgbClr val="C00000"/>
                </a:solidFill>
              </a:rPr>
              <a:t>Gel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</a:t>
            </a:r>
            <a:r>
              <a:rPr lang="it-IT" sz="2000" b="1" i="1" dirty="0">
                <a:solidFill>
                  <a:srgbClr val="C00000"/>
                </a:solidFill>
              </a:rPr>
              <a:t>GPC</a:t>
            </a:r>
            <a:r>
              <a:rPr lang="it-IT" sz="2000" dirty="0">
                <a:solidFill>
                  <a:srgbClr val="170AC6"/>
                </a:solidFill>
              </a:rPr>
              <a:t>), è </a:t>
            </a:r>
            <a:r>
              <a:rPr lang="it-IT" sz="2000" dirty="0" smtClean="0">
                <a:solidFill>
                  <a:srgbClr val="170AC6"/>
                </a:solidFill>
              </a:rPr>
              <a:t>un metodo </a:t>
            </a:r>
            <a:r>
              <a:rPr lang="it-IT" sz="2000" dirty="0">
                <a:solidFill>
                  <a:srgbClr val="170AC6"/>
                </a:solidFill>
              </a:rPr>
              <a:t>di separazione mediante cromatografia liquida in cui le molecole sono </a:t>
            </a:r>
            <a:r>
              <a:rPr lang="it-IT" sz="2000" dirty="0" smtClean="0">
                <a:solidFill>
                  <a:srgbClr val="170AC6"/>
                </a:solidFill>
              </a:rPr>
              <a:t>frazionate in </a:t>
            </a:r>
            <a:r>
              <a:rPr lang="it-IT" sz="2000" dirty="0">
                <a:solidFill>
                  <a:srgbClr val="170AC6"/>
                </a:solidFill>
              </a:rPr>
              <a:t>base alle loro dimensioni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  <a:r>
              <a:rPr lang="it-IT" sz="2000" dirty="0"/>
              <a:t> </a:t>
            </a:r>
            <a:endParaRPr lang="it-IT" sz="2000" dirty="0" smtClean="0"/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soluzione da esaminare viene iniettata in testa alla colonna o al sistema </a:t>
            </a:r>
            <a:r>
              <a:rPr lang="it-IT" sz="2000" dirty="0" smtClean="0">
                <a:solidFill>
                  <a:srgbClr val="170AC6"/>
                </a:solidFill>
              </a:rPr>
              <a:t>di colonne </a:t>
            </a:r>
            <a:r>
              <a:rPr lang="it-IT" sz="2000" dirty="0">
                <a:solidFill>
                  <a:srgbClr val="170AC6"/>
                </a:solidFill>
              </a:rPr>
              <a:t>e trascinata dall'eluente nelle colonne riempite di materiale poroso. Tale </a:t>
            </a:r>
            <a:r>
              <a:rPr lang="it-IT" sz="2000" dirty="0" smtClean="0">
                <a:solidFill>
                  <a:srgbClr val="170AC6"/>
                </a:solidFill>
              </a:rPr>
              <a:t>materiale è </a:t>
            </a:r>
            <a:r>
              <a:rPr lang="it-IT" sz="2000" dirty="0">
                <a:solidFill>
                  <a:srgbClr val="170AC6"/>
                </a:solidFill>
              </a:rPr>
              <a:t>costituito da polimeri reticolati semirigidi (spesso polistirene reticolato con </a:t>
            </a:r>
            <a:r>
              <a:rPr lang="it-IT" sz="2000" i="1" dirty="0" smtClean="0">
                <a:solidFill>
                  <a:srgbClr val="170AC6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-</a:t>
            </a:r>
            <a:r>
              <a:rPr lang="it-IT" sz="2000" dirty="0" err="1" smtClean="0">
                <a:solidFill>
                  <a:srgbClr val="170AC6"/>
                </a:solidFill>
              </a:rPr>
              <a:t>divinilbenzene</a:t>
            </a:r>
            <a:r>
              <a:rPr lang="it-IT" sz="2000" dirty="0" smtClean="0">
                <a:solidFill>
                  <a:srgbClr val="170AC6"/>
                </a:solidFill>
              </a:rPr>
              <a:t>).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Dopo la separazione i composti eluiti e frazionati sono determinati mediante sistemi ottici come l’indice di rifrazione o l’assorbimento della luce a determinate lunghezze d’onda.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09" y="260648"/>
            <a:ext cx="1905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098" y="260648"/>
            <a:ext cx="56673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13498"/>
            <a:ext cx="4152081" cy="27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12912" y="5043582"/>
            <a:ext cx="4191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Schema di funzionamento della cromatografia di esclusione di volume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Freccia curva 3"/>
          <p:cNvSpPr/>
          <p:nvPr/>
        </p:nvSpPr>
        <p:spPr>
          <a:xfrm rot="10800000" flipH="1">
            <a:off x="1115616" y="2060848"/>
            <a:ext cx="1950487" cy="77824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20688"/>
            <a:ext cx="76844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Il volume totale delle colonne, 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 è </a:t>
            </a:r>
            <a:r>
              <a:rPr lang="it-IT" sz="2000" dirty="0">
                <a:solidFill>
                  <a:srgbClr val="170AC6"/>
                </a:solidFill>
              </a:rPr>
              <a:t>dato dalla </a:t>
            </a:r>
            <a:r>
              <a:rPr lang="it-IT" sz="2000" dirty="0" smtClean="0">
                <a:solidFill>
                  <a:srgbClr val="170AC6"/>
                </a:solidFill>
              </a:rPr>
              <a:t>relazione: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ctr"/>
            <a:r>
              <a:rPr lang="en-US" sz="2000" b="1" i="1" dirty="0" err="1" smtClean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c</a:t>
            </a:r>
            <a:r>
              <a:rPr lang="en-US" sz="2000" b="1" i="1" dirty="0" smtClean="0">
                <a:solidFill>
                  <a:srgbClr val="C00000"/>
                </a:solidFill>
              </a:rPr>
              <a:t>=</a:t>
            </a:r>
            <a:r>
              <a:rPr lang="en-US" sz="2000" b="1" i="1" dirty="0" err="1" smtClean="0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m</a:t>
            </a:r>
            <a:r>
              <a:rPr lang="en-US" sz="2000" b="1" i="1" dirty="0" err="1" smtClean="0">
                <a:solidFill>
                  <a:srgbClr val="C00000"/>
                </a:solidFill>
              </a:rPr>
              <a:t>+V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o</a:t>
            </a:r>
            <a:r>
              <a:rPr lang="en-US" sz="2000" b="1" i="1" dirty="0" err="1" smtClean="0">
                <a:solidFill>
                  <a:srgbClr val="C00000"/>
                </a:solidFill>
              </a:rPr>
              <a:t>+V</a:t>
            </a:r>
            <a:r>
              <a:rPr lang="en-US" sz="2000" b="1" i="1" baseline="-25000" dirty="0" err="1" smtClean="0">
                <a:solidFill>
                  <a:srgbClr val="C00000"/>
                </a:solidFill>
              </a:rPr>
              <a:t>p</a:t>
            </a:r>
            <a:endParaRPr lang="en-US" sz="2000" b="1" i="1" baseline="-25000" dirty="0">
              <a:solidFill>
                <a:srgbClr val="C00000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</a:t>
            </a:r>
            <a:r>
              <a:rPr lang="it-IT" sz="2000" dirty="0">
                <a:solidFill>
                  <a:srgbClr val="170AC6"/>
                </a:solidFill>
              </a:rPr>
              <a:t>cui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m</a:t>
            </a:r>
            <a:r>
              <a:rPr lang="it-IT" sz="2000" dirty="0">
                <a:solidFill>
                  <a:srgbClr val="170AC6"/>
                </a:solidFill>
              </a:rPr>
              <a:t> è il volume della matrice solida che costituisce l'impaccamento poroso, </a:t>
            </a:r>
            <a:r>
              <a:rPr lang="it-IT" sz="2000" b="1" i="1" dirty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>
                <a:solidFill>
                  <a:srgbClr val="170AC6"/>
                </a:solidFill>
              </a:rPr>
              <a:t> è </a:t>
            </a:r>
            <a:r>
              <a:rPr lang="it-IT" sz="2000" dirty="0" smtClean="0">
                <a:solidFill>
                  <a:srgbClr val="170AC6"/>
                </a:solidFill>
              </a:rPr>
              <a:t>il volume </a:t>
            </a:r>
            <a:r>
              <a:rPr lang="it-IT" sz="2000" dirty="0">
                <a:solidFill>
                  <a:srgbClr val="170AC6"/>
                </a:solidFill>
              </a:rPr>
              <a:t>interstiziale tra le particelle dell'impaccamento 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 è il volume dei pori. </a:t>
            </a:r>
            <a:r>
              <a:rPr lang="it-IT" sz="2000" dirty="0" smtClean="0">
                <a:solidFill>
                  <a:srgbClr val="170AC6"/>
                </a:solidFill>
              </a:rPr>
              <a:t>       Il liquido nei </a:t>
            </a:r>
            <a:r>
              <a:rPr lang="it-IT" sz="2000" dirty="0">
                <a:solidFill>
                  <a:srgbClr val="170AC6"/>
                </a:solidFill>
              </a:rPr>
              <a:t>pori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la fase stazionaria, mentre la fase mobile è 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liquido </a:t>
            </a:r>
            <a:r>
              <a:rPr lang="it-IT" sz="2000" dirty="0" smtClean="0">
                <a:solidFill>
                  <a:srgbClr val="170AC6"/>
                </a:solidFill>
              </a:rPr>
              <a:t>negli interstizi.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Durante </a:t>
            </a:r>
            <a:r>
              <a:rPr lang="it-IT" sz="2000" dirty="0">
                <a:solidFill>
                  <a:srgbClr val="170AC6"/>
                </a:solidFill>
              </a:rPr>
              <a:t>l'eluizione, le molecole di soluto si distribuiscono tra la fase mobile</a:t>
            </a:r>
            <a:r>
              <a:rPr lang="it-IT" sz="2000" dirty="0" smtClean="0">
                <a:solidFill>
                  <a:srgbClr val="170AC6"/>
                </a:solidFill>
              </a:rPr>
              <a:t>, tutta </a:t>
            </a:r>
            <a:r>
              <a:rPr lang="it-IT" sz="2000" dirty="0">
                <a:solidFill>
                  <a:srgbClr val="170AC6"/>
                </a:solidFill>
              </a:rPr>
              <a:t>accessibile, e quella frazione di fase stazionaria che si trova nei pori di </a:t>
            </a:r>
            <a:r>
              <a:rPr lang="it-IT" sz="2000" dirty="0" smtClean="0">
                <a:solidFill>
                  <a:srgbClr val="170AC6"/>
                </a:solidFill>
              </a:rPr>
              <a:t>dimensioni maggiori </a:t>
            </a:r>
            <a:r>
              <a:rPr lang="it-IT" sz="2000" dirty="0">
                <a:solidFill>
                  <a:srgbClr val="170AC6"/>
                </a:solidFill>
              </a:rPr>
              <a:t>delle molecole </a:t>
            </a:r>
            <a:r>
              <a:rPr lang="it-IT" sz="2000" dirty="0" smtClean="0">
                <a:solidFill>
                  <a:srgbClr val="170AC6"/>
                </a:solidFill>
              </a:rPr>
              <a:t>stesse.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Le </a:t>
            </a:r>
            <a:r>
              <a:rPr lang="it-IT" sz="2000" dirty="0">
                <a:solidFill>
                  <a:srgbClr val="170AC6"/>
                </a:solidFill>
              </a:rPr>
              <a:t>molecole di soluto </a:t>
            </a:r>
            <a:r>
              <a:rPr lang="it-IT" sz="2000" dirty="0" smtClean="0">
                <a:solidFill>
                  <a:srgbClr val="170AC6"/>
                </a:solidFill>
              </a:rPr>
              <a:t>sono escluse </a:t>
            </a:r>
            <a:r>
              <a:rPr lang="it-IT" sz="2000" dirty="0">
                <a:solidFill>
                  <a:srgbClr val="170AC6"/>
                </a:solidFill>
              </a:rPr>
              <a:t>dai pori </a:t>
            </a:r>
            <a:r>
              <a:rPr lang="it-IT" sz="2000" dirty="0" smtClean="0">
                <a:solidFill>
                  <a:srgbClr val="170AC6"/>
                </a:solidFill>
              </a:rPr>
              <a:t>di dimensioni </a:t>
            </a:r>
            <a:r>
              <a:rPr lang="it-IT" sz="2000" dirty="0">
                <a:solidFill>
                  <a:srgbClr val="170AC6"/>
                </a:solidFill>
              </a:rPr>
              <a:t>minori delle </a:t>
            </a:r>
            <a:r>
              <a:rPr lang="it-IT" sz="2000" dirty="0" smtClean="0">
                <a:solidFill>
                  <a:srgbClr val="170AC6"/>
                </a:solidFill>
              </a:rPr>
              <a:t>proprie.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volume di ritenzione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dirty="0">
                <a:solidFill>
                  <a:srgbClr val="170AC6"/>
                </a:solidFill>
              </a:rPr>
              <a:t> di ogni soluto dipende </a:t>
            </a:r>
            <a:r>
              <a:rPr lang="it-IT" sz="2000" dirty="0" smtClean="0">
                <a:solidFill>
                  <a:srgbClr val="170AC6"/>
                </a:solidFill>
              </a:rPr>
              <a:t>pertanto dalle proprie dimensioni </a:t>
            </a:r>
            <a:r>
              <a:rPr lang="it-IT" sz="2000" dirty="0">
                <a:solidFill>
                  <a:srgbClr val="170AC6"/>
                </a:solidFill>
              </a:rPr>
              <a:t>molecolari </a:t>
            </a:r>
            <a:r>
              <a:rPr lang="it-IT" sz="2000" dirty="0" smtClean="0">
                <a:solidFill>
                  <a:srgbClr val="170AC6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</a:rPr>
              <a:t>volume </a:t>
            </a:r>
            <a:r>
              <a:rPr lang="it-IT" sz="2000" b="1" i="1" dirty="0">
                <a:solidFill>
                  <a:srgbClr val="C00000"/>
                </a:solidFill>
              </a:rPr>
              <a:t>idrodinamico</a:t>
            </a:r>
            <a:r>
              <a:rPr lang="it-IT" sz="2000" dirty="0">
                <a:solidFill>
                  <a:srgbClr val="170AC6"/>
                </a:solidFill>
              </a:rPr>
              <a:t>) e dalle caratteristiche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err="1" smtClean="0">
                <a:solidFill>
                  <a:srgbClr val="170AC6"/>
                </a:solidFill>
              </a:rPr>
              <a:t>porosità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della</a:t>
            </a:r>
            <a:r>
              <a:rPr lang="en-US" sz="2000" dirty="0">
                <a:solidFill>
                  <a:srgbClr val="170AC6"/>
                </a:solidFill>
              </a:rPr>
              <a:t> </a:t>
            </a:r>
            <a:r>
              <a:rPr lang="en-US" sz="2000" dirty="0" err="1">
                <a:solidFill>
                  <a:srgbClr val="170AC6"/>
                </a:solidFill>
              </a:rPr>
              <a:t>colonna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6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9221" y="1268760"/>
            <a:ext cx="79208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Le molecole così piccole da poter penetrare in tutti i pori dell'impaccamento hanno un volume di ritenzione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b="1" i="1" dirty="0">
                <a:solidFill>
                  <a:srgbClr val="C00000"/>
                </a:solidFill>
              </a:rPr>
              <a:t> =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b="1" i="1" dirty="0" err="1">
                <a:solidFill>
                  <a:srgbClr val="C00000"/>
                </a:solidFill>
              </a:rPr>
              <a:t>+V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, mentre le molecole di dimensioni maggiori di quelle dei pori passano solo nella fase mobile ed hanno </a:t>
            </a:r>
            <a:r>
              <a:rPr lang="it-IT" sz="2000" b="1" i="1" dirty="0" err="1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it-IT" sz="2000" b="1" i="1" dirty="0">
                <a:solidFill>
                  <a:srgbClr val="C00000"/>
                </a:solidFill>
              </a:rPr>
              <a:t> =V</a:t>
            </a:r>
            <a:r>
              <a:rPr lang="it-IT" sz="2000" b="1" i="1" baseline="-25000" dirty="0">
                <a:solidFill>
                  <a:srgbClr val="C00000"/>
                </a:solidFill>
              </a:rPr>
              <a:t>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Le molecole che permeano solo una parte dei pori dell'impaccamento hanno volumi di ritenzione intermedi, espressi dalla relazione: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r</a:t>
            </a:r>
            <a:r>
              <a:rPr lang="en-US" sz="2000" b="1" i="1" dirty="0">
                <a:solidFill>
                  <a:srgbClr val="C00000"/>
                </a:solidFill>
              </a:rPr>
              <a:t> =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en-US" sz="2000" b="1" i="1" dirty="0" err="1">
                <a:solidFill>
                  <a:srgbClr val="C00000"/>
                </a:solidFill>
              </a:rPr>
              <a:t>+K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en-US" sz="2000" b="1" i="1" dirty="0" err="1">
                <a:solidFill>
                  <a:srgbClr val="C00000"/>
                </a:solidFill>
              </a:rPr>
              <a:t>V</a:t>
            </a:r>
            <a:r>
              <a:rPr lang="en-US" sz="2000" b="1" i="1" baseline="-25000" dirty="0" err="1">
                <a:solidFill>
                  <a:srgbClr val="C00000"/>
                </a:solidFill>
              </a:rPr>
              <a:t>p</a:t>
            </a:r>
            <a:r>
              <a:rPr lang="en-US" sz="2000" b="1" i="1" baseline="-25000" dirty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in cui </a:t>
            </a:r>
            <a:r>
              <a:rPr lang="it-IT" sz="2000" b="1" i="1" dirty="0">
                <a:solidFill>
                  <a:srgbClr val="C00000"/>
                </a:solidFill>
              </a:rPr>
              <a:t>K</a:t>
            </a:r>
            <a:r>
              <a:rPr lang="it-IT" sz="2000" dirty="0">
                <a:solidFill>
                  <a:srgbClr val="170AC6"/>
                </a:solidFill>
              </a:rPr>
              <a:t> è il coefficiente di distribuzione del soluto nella fase stazionaria ed è compreso </a:t>
            </a:r>
            <a:r>
              <a:rPr lang="it-IT" sz="2000" dirty="0" smtClean="0">
                <a:solidFill>
                  <a:srgbClr val="170AC6"/>
                </a:solidFill>
              </a:rPr>
              <a:t>tra    0 </a:t>
            </a:r>
            <a:r>
              <a:rPr lang="it-IT" sz="2000" dirty="0">
                <a:solidFill>
                  <a:srgbClr val="170AC6"/>
                </a:solidFill>
              </a:rPr>
              <a:t>e 1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Nella tecnica SEC il volume disponibile per l'analisi, completamente predeterminato dalle colonne di separazione, è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t</a:t>
            </a:r>
            <a:r>
              <a:rPr lang="it-IT" sz="2000" b="1" i="1" dirty="0" smtClean="0">
                <a:solidFill>
                  <a:srgbClr val="C00000"/>
                </a:solidFill>
              </a:rPr>
              <a:t>=</a:t>
            </a:r>
            <a:r>
              <a:rPr lang="it-IT" sz="2000" b="1" i="1" dirty="0" err="1" smtClean="0">
                <a:solidFill>
                  <a:srgbClr val="C00000"/>
                </a:solidFill>
              </a:rPr>
              <a:t>V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o</a:t>
            </a:r>
            <a:r>
              <a:rPr lang="it-IT" sz="2000" b="1" i="1" dirty="0" err="1" smtClean="0">
                <a:solidFill>
                  <a:srgbClr val="C00000"/>
                </a:solidFill>
              </a:rPr>
              <a:t>+V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p</a:t>
            </a:r>
            <a:r>
              <a:rPr lang="it-IT" sz="2000" dirty="0">
                <a:solidFill>
                  <a:srgbClr val="170AC6"/>
                </a:solidFill>
              </a:rPr>
              <a:t>, ma il volume utile per la separazione </a:t>
            </a:r>
            <a:r>
              <a:rPr lang="en-US" sz="2000" dirty="0" err="1">
                <a:solidFill>
                  <a:srgbClr val="170AC6"/>
                </a:solidFill>
              </a:rPr>
              <a:t>cromatografica</a:t>
            </a:r>
            <a:r>
              <a:rPr lang="en-US" sz="2000" dirty="0">
                <a:solidFill>
                  <a:srgbClr val="170AC6"/>
                </a:solidFill>
              </a:rPr>
              <a:t> è solo </a:t>
            </a:r>
            <a:r>
              <a:rPr lang="en-US" sz="2000" i="1" dirty="0" err="1">
                <a:solidFill>
                  <a:srgbClr val="C00000"/>
                </a:solidFill>
              </a:rPr>
              <a:t>V</a:t>
            </a:r>
            <a:r>
              <a:rPr lang="en-US" sz="2000" i="1" baseline="-25000" dirty="0" err="1">
                <a:solidFill>
                  <a:srgbClr val="C00000"/>
                </a:solidFill>
              </a:rPr>
              <a:t>p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66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692696"/>
            <a:ext cx="792088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 principio, </a:t>
            </a:r>
            <a:r>
              <a:rPr lang="it-IT" sz="2000" b="1" i="1" dirty="0" smtClean="0">
                <a:solidFill>
                  <a:srgbClr val="C00000"/>
                </a:solidFill>
              </a:rPr>
              <a:t>conoscendo le morfologia dei pori ed i fenomeni di equilibrio </a:t>
            </a:r>
            <a:r>
              <a:rPr lang="it-IT" sz="2000" dirty="0" smtClean="0">
                <a:solidFill>
                  <a:srgbClr val="170AC6"/>
                </a:solidFill>
              </a:rPr>
              <a:t>nella colonna, può essere calcolato </a:t>
            </a:r>
            <a:r>
              <a:rPr lang="it-IT" sz="2000" dirty="0">
                <a:solidFill>
                  <a:srgbClr val="170AC6"/>
                </a:solidFill>
              </a:rPr>
              <a:t>il coefficiente </a:t>
            </a:r>
            <a:r>
              <a:rPr lang="it-IT" sz="2000" dirty="0" smtClean="0">
                <a:solidFill>
                  <a:srgbClr val="170AC6"/>
                </a:solidFill>
              </a:rPr>
              <a:t>di distribuzione </a:t>
            </a:r>
            <a:r>
              <a:rPr lang="it-IT" sz="2000" dirty="0">
                <a:solidFill>
                  <a:srgbClr val="170AC6"/>
                </a:solidFill>
              </a:rPr>
              <a:t>associato alla </a:t>
            </a:r>
            <a:r>
              <a:rPr lang="it-IT" sz="2000" dirty="0" smtClean="0">
                <a:solidFill>
                  <a:srgbClr val="170AC6"/>
                </a:solidFill>
              </a:rPr>
              <a:t>permeazione.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Tuttavia</a:t>
            </a:r>
            <a:r>
              <a:rPr lang="it-IT" sz="2000" dirty="0">
                <a:solidFill>
                  <a:srgbClr val="170AC6"/>
                </a:solidFill>
              </a:rPr>
              <a:t>, la relazione tra </a:t>
            </a:r>
            <a:r>
              <a:rPr lang="it-IT" sz="2000" dirty="0" smtClean="0">
                <a:solidFill>
                  <a:srgbClr val="170AC6"/>
                </a:solidFill>
              </a:rPr>
              <a:t>questo e le </a:t>
            </a:r>
            <a:r>
              <a:rPr lang="it-IT" sz="2000" dirty="0">
                <a:solidFill>
                  <a:srgbClr val="170AC6"/>
                </a:solidFill>
              </a:rPr>
              <a:t>dimensioni delle macromolecole </a:t>
            </a:r>
            <a:r>
              <a:rPr lang="it-IT" sz="2000" dirty="0" smtClean="0">
                <a:solidFill>
                  <a:srgbClr val="170AC6"/>
                </a:solidFill>
              </a:rPr>
              <a:t>non </a:t>
            </a:r>
            <a:r>
              <a:rPr lang="it-IT" sz="2000" dirty="0">
                <a:solidFill>
                  <a:srgbClr val="170AC6"/>
                </a:solidFill>
              </a:rPr>
              <a:t>può essere esplicitata quantitativamente </a:t>
            </a:r>
            <a:r>
              <a:rPr lang="it-IT" sz="2000" dirty="0" smtClean="0">
                <a:solidFill>
                  <a:srgbClr val="170AC6"/>
                </a:solidFill>
              </a:rPr>
              <a:t>a causa</a:t>
            </a:r>
            <a:r>
              <a:rPr lang="it-IT" sz="2000" dirty="0">
                <a:solidFill>
                  <a:srgbClr val="170AC6"/>
                </a:solidFill>
              </a:rPr>
              <a:t>, da un lato, della difficoltà di descrivere accuratamente le strutture porose reali e</a:t>
            </a:r>
            <a:r>
              <a:rPr lang="it-IT" sz="2000" dirty="0" smtClean="0">
                <a:solidFill>
                  <a:srgbClr val="170AC6"/>
                </a:solidFill>
              </a:rPr>
              <a:t>, dall'altro</a:t>
            </a:r>
            <a:r>
              <a:rPr lang="it-IT" sz="2000" dirty="0">
                <a:solidFill>
                  <a:srgbClr val="170AC6"/>
                </a:solidFill>
              </a:rPr>
              <a:t>, della complessità dei fenomeni operanti nella separazione. Pertanto, </a:t>
            </a:r>
            <a:r>
              <a:rPr lang="it-IT" sz="2000" dirty="0" smtClean="0">
                <a:solidFill>
                  <a:srgbClr val="170AC6"/>
                </a:solidFill>
              </a:rPr>
              <a:t>la cromatografia </a:t>
            </a:r>
            <a:r>
              <a:rPr lang="it-IT" sz="2000" dirty="0">
                <a:solidFill>
                  <a:srgbClr val="170AC6"/>
                </a:solidFill>
              </a:rPr>
              <a:t>di esclusione per la determinazione della massa e della </a:t>
            </a:r>
            <a:r>
              <a:rPr lang="it-IT" sz="2000" dirty="0" smtClean="0">
                <a:solidFill>
                  <a:srgbClr val="170AC6"/>
                </a:solidFill>
              </a:rPr>
              <a:t>dimensione delle macromolecole </a:t>
            </a:r>
            <a:r>
              <a:rPr lang="it-IT" sz="2000" dirty="0">
                <a:solidFill>
                  <a:srgbClr val="170AC6"/>
                </a:solidFill>
              </a:rPr>
              <a:t>necessita di taratura ed </a:t>
            </a:r>
            <a:r>
              <a:rPr lang="it-IT" sz="2000" b="1" i="1" dirty="0">
                <a:solidFill>
                  <a:srgbClr val="C00000"/>
                </a:solidFill>
              </a:rPr>
              <a:t>è un metodo relativo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Commercialmente sono disponibili </a:t>
            </a:r>
            <a:r>
              <a:rPr lang="it-IT" sz="2000" b="1" i="1" dirty="0">
                <a:solidFill>
                  <a:srgbClr val="C00000"/>
                </a:solidFill>
              </a:rPr>
              <a:t>standard di campioni polimerici </a:t>
            </a:r>
            <a:r>
              <a:rPr lang="it-IT" sz="2000" dirty="0" smtClean="0">
                <a:solidFill>
                  <a:srgbClr val="170AC6"/>
                </a:solidFill>
              </a:rPr>
              <a:t>a diversa </a:t>
            </a:r>
            <a:r>
              <a:rPr lang="it-IT" sz="2000" dirty="0">
                <a:solidFill>
                  <a:srgbClr val="170AC6"/>
                </a:solidFill>
              </a:rPr>
              <a:t>massa molecolare sia per solventi acquosi (es. </a:t>
            </a:r>
            <a:r>
              <a:rPr lang="it-IT" sz="2000" dirty="0" err="1">
                <a:solidFill>
                  <a:srgbClr val="170AC6"/>
                </a:solidFill>
              </a:rPr>
              <a:t>pullulani</a:t>
            </a:r>
            <a:r>
              <a:rPr lang="it-IT" sz="2000" dirty="0">
                <a:solidFill>
                  <a:srgbClr val="170AC6"/>
                </a:solidFill>
              </a:rPr>
              <a:t>) che organici (es</a:t>
            </a:r>
            <a:r>
              <a:rPr lang="it-IT" sz="2000" dirty="0" smtClean="0">
                <a:solidFill>
                  <a:srgbClr val="170AC6"/>
                </a:solidFill>
              </a:rPr>
              <a:t>. polistireni</a:t>
            </a:r>
            <a:r>
              <a:rPr lang="it-IT" sz="2000" dirty="0">
                <a:solidFill>
                  <a:srgbClr val="170AC6"/>
                </a:solidFill>
              </a:rPr>
              <a:t>) con basso indice di dispersione (anche minore di 1.1)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3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360672"/>
            <a:ext cx="2353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>
                <a:solidFill>
                  <a:srgbClr val="170AC6"/>
                </a:solidFill>
              </a:rPr>
              <a:t>Diffusione della luce</a:t>
            </a:r>
            <a:endParaRPr lang="en-US" sz="2000" b="1" dirty="0">
              <a:solidFill>
                <a:srgbClr val="170AC6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67544" y="126876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misura dell'intensità di una radiazione elettromagnetica diffusa da un sistema </a:t>
            </a:r>
            <a:r>
              <a:rPr lang="it-IT" sz="2000" dirty="0" smtClean="0">
                <a:solidFill>
                  <a:srgbClr val="170AC6"/>
                </a:solidFill>
              </a:rPr>
              <a:t>di particelle </a:t>
            </a:r>
            <a:r>
              <a:rPr lang="it-IT" sz="2000" dirty="0">
                <a:solidFill>
                  <a:srgbClr val="170AC6"/>
                </a:solidFill>
              </a:rPr>
              <a:t>è uno degli strumenti più potenti per studiare la termodinamica di un </a:t>
            </a:r>
            <a:r>
              <a:rPr lang="it-IT" sz="2000" dirty="0" smtClean="0">
                <a:solidFill>
                  <a:srgbClr val="170AC6"/>
                </a:solidFill>
              </a:rPr>
              <a:t>sistema non-cristallino </a:t>
            </a:r>
            <a:r>
              <a:rPr lang="it-IT" sz="2000" dirty="0">
                <a:solidFill>
                  <a:srgbClr val="170AC6"/>
                </a:solidFill>
              </a:rPr>
              <a:t>e le sue "configurazioni", oltre che per </a:t>
            </a:r>
            <a:r>
              <a:rPr lang="it-IT" sz="2000" b="1" i="1" dirty="0">
                <a:solidFill>
                  <a:srgbClr val="C00000"/>
                </a:solidFill>
              </a:rPr>
              <a:t>determinare in modo assoluto </a:t>
            </a:r>
            <a:r>
              <a:rPr lang="it-IT" sz="2000" b="1" i="1" dirty="0" smtClean="0">
                <a:solidFill>
                  <a:srgbClr val="C00000"/>
                </a:solidFill>
              </a:rPr>
              <a:t>la massa </a:t>
            </a:r>
            <a:r>
              <a:rPr lang="it-IT" sz="2000" b="1" i="1" dirty="0">
                <a:solidFill>
                  <a:srgbClr val="C00000"/>
                </a:solidFill>
              </a:rPr>
              <a:t>molecolare di una macromolecola in soluzione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Quando una radiazione elettromagnetica incide su una soluzione diluita </a:t>
            </a:r>
            <a:r>
              <a:rPr lang="it-IT" sz="2000" dirty="0" smtClean="0">
                <a:solidFill>
                  <a:srgbClr val="170AC6"/>
                </a:solidFill>
              </a:rPr>
              <a:t>di polimero</a:t>
            </a:r>
            <a:r>
              <a:rPr lang="it-IT" sz="2000" dirty="0">
                <a:solidFill>
                  <a:srgbClr val="170AC6"/>
                </a:solidFill>
              </a:rPr>
              <a:t>, una parte della radiazione verrà diffusa verso tutte le direzioni. </a:t>
            </a:r>
            <a:r>
              <a:rPr lang="it-IT" sz="2000" dirty="0" smtClean="0">
                <a:solidFill>
                  <a:srgbClr val="170AC6"/>
                </a:solidFill>
              </a:rPr>
              <a:t> L'intensità della radiazione </a:t>
            </a:r>
            <a:r>
              <a:rPr lang="it-IT" sz="2000" dirty="0">
                <a:solidFill>
                  <a:srgbClr val="170AC6"/>
                </a:solidFill>
              </a:rPr>
              <a:t>diffusa è una funzione complessa dell'angolo di diffusione, della sua frequenza</a:t>
            </a:r>
            <a:r>
              <a:rPr lang="it-IT" sz="2000" dirty="0" smtClean="0">
                <a:solidFill>
                  <a:srgbClr val="170AC6"/>
                </a:solidFill>
              </a:rPr>
              <a:t>, della </a:t>
            </a:r>
            <a:r>
              <a:rPr lang="it-IT" sz="2000" dirty="0">
                <a:solidFill>
                  <a:srgbClr val="170AC6"/>
                </a:solidFill>
              </a:rPr>
              <a:t>sua polarizzazione, di altre variabili (quali temperatura, concentrazione,..) </a:t>
            </a:r>
            <a:r>
              <a:rPr lang="it-IT" sz="2000" dirty="0" smtClean="0">
                <a:solidFill>
                  <a:srgbClr val="170AC6"/>
                </a:solidFill>
              </a:rPr>
              <a:t>e soprattutto </a:t>
            </a:r>
            <a:r>
              <a:rPr lang="it-IT" sz="2000" dirty="0">
                <a:solidFill>
                  <a:srgbClr val="170AC6"/>
                </a:solidFill>
              </a:rPr>
              <a:t>delle dimensioni e della forma delle macromolecole</a:t>
            </a:r>
            <a:r>
              <a:rPr lang="it-IT" sz="2000" dirty="0" smtClean="0">
                <a:solidFill>
                  <a:srgbClr val="170AC6"/>
                </a:solidFill>
              </a:rPr>
              <a:t>.  </a:t>
            </a:r>
            <a:r>
              <a:rPr lang="it-IT" sz="2000" dirty="0">
                <a:solidFill>
                  <a:srgbClr val="170AC6"/>
                </a:solidFill>
              </a:rPr>
              <a:t>L'esperimento </a:t>
            </a:r>
            <a:r>
              <a:rPr lang="it-IT" sz="2000" dirty="0" smtClean="0">
                <a:solidFill>
                  <a:srgbClr val="170AC6"/>
                </a:solidFill>
              </a:rPr>
              <a:t>più comune </a:t>
            </a:r>
            <a:r>
              <a:rPr lang="it-IT" sz="2000" dirty="0">
                <a:solidFill>
                  <a:srgbClr val="170AC6"/>
                </a:solidFill>
              </a:rPr>
              <a:t>a cui ci riferiamo è quello della misura dell'intensità della radiazione (mediata </a:t>
            </a:r>
            <a:r>
              <a:rPr lang="it-IT" sz="2000" dirty="0" smtClean="0">
                <a:solidFill>
                  <a:srgbClr val="170AC6"/>
                </a:solidFill>
              </a:rPr>
              <a:t>su tempi </a:t>
            </a:r>
            <a:r>
              <a:rPr lang="it-IT" sz="2000" dirty="0">
                <a:solidFill>
                  <a:srgbClr val="170AC6"/>
                </a:solidFill>
              </a:rPr>
              <a:t>lunghi) in funzione della concentrazione e dell'angolo tra la direzione </a:t>
            </a:r>
            <a:r>
              <a:rPr lang="it-IT" sz="2000" dirty="0" smtClean="0">
                <a:solidFill>
                  <a:srgbClr val="170AC6"/>
                </a:solidFill>
              </a:rPr>
              <a:t>della radiazione </a:t>
            </a:r>
            <a:r>
              <a:rPr lang="it-IT" sz="2000" dirty="0">
                <a:solidFill>
                  <a:srgbClr val="170AC6"/>
                </a:solidFill>
              </a:rPr>
              <a:t>incidente e quella della radiazione diffusa.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91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0688"/>
            <a:ext cx="5307848" cy="321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63369" y="4509120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C00000"/>
                </a:solidFill>
              </a:rPr>
              <a:t>Geometria di un esperimento di diffusione: </a:t>
            </a:r>
            <a:r>
              <a:rPr lang="it-IT" sz="2000" b="1" i="1" dirty="0" smtClean="0">
                <a:solidFill>
                  <a:srgbClr val="C00000"/>
                </a:solidFill>
              </a:rPr>
              <a:t>I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r>
              <a:rPr lang="it-IT" sz="2000" dirty="0" smtClean="0">
                <a:solidFill>
                  <a:srgbClr val="C00000"/>
                </a:solidFill>
              </a:rPr>
              <a:t>è l’intensità della radiazione incidente,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 è l’angolo di diffusione,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r </a:t>
            </a:r>
            <a:r>
              <a:rPr lang="it-IT" sz="2000" dirty="0" smtClean="0">
                <a:solidFill>
                  <a:srgbClr val="C00000"/>
                </a:solidFill>
                <a:sym typeface="Symbol"/>
              </a:rPr>
              <a:t>è la distanza del rivelatore dai centri di diffusione.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86408" y="620688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>
                <a:solidFill>
                  <a:srgbClr val="170AC6"/>
                </a:solidFill>
              </a:rPr>
              <a:t>Per un polimero amorfo </a:t>
            </a:r>
            <a:r>
              <a:rPr lang="it-IT" sz="2200" dirty="0" smtClean="0">
                <a:solidFill>
                  <a:srgbClr val="170AC6"/>
                </a:solidFill>
              </a:rPr>
              <a:t>(liquido </a:t>
            </a:r>
            <a:r>
              <a:rPr lang="it-IT" sz="2200" dirty="0">
                <a:solidFill>
                  <a:srgbClr val="170AC6"/>
                </a:solidFill>
              </a:rPr>
              <a:t>sottoraffreddato), la </a:t>
            </a:r>
            <a:r>
              <a:rPr lang="it-IT" sz="2200" dirty="0" smtClean="0">
                <a:solidFill>
                  <a:srgbClr val="170AC6"/>
                </a:solidFill>
              </a:rPr>
              <a:t>viscosità e </a:t>
            </a:r>
            <a:r>
              <a:rPr lang="it-IT" sz="2200" dirty="0">
                <a:solidFill>
                  <a:srgbClr val="170AC6"/>
                </a:solidFill>
              </a:rPr>
              <a:t>le forze di coesione sono molto elevate </a:t>
            </a:r>
            <a:r>
              <a:rPr lang="it-IT" sz="2200" dirty="0" smtClean="0">
                <a:solidFill>
                  <a:srgbClr val="170AC6"/>
                </a:solidFill>
              </a:rPr>
              <a:t>e queste </a:t>
            </a:r>
            <a:r>
              <a:rPr lang="it-IT" sz="2200" dirty="0">
                <a:solidFill>
                  <a:srgbClr val="170AC6"/>
                </a:solidFill>
              </a:rPr>
              <a:t>ultime possono assumere </a:t>
            </a:r>
            <a:r>
              <a:rPr lang="it-IT" sz="2200" dirty="0" smtClean="0">
                <a:solidFill>
                  <a:srgbClr val="170AC6"/>
                </a:solidFill>
              </a:rPr>
              <a:t>un carattere </a:t>
            </a:r>
            <a:r>
              <a:rPr lang="it-IT" sz="2200" dirty="0">
                <a:solidFill>
                  <a:srgbClr val="170AC6"/>
                </a:solidFill>
              </a:rPr>
              <a:t>cooperativo su scala di segmenti polimerici. Soprattutto nel caso di polimeri </a:t>
            </a:r>
            <a:r>
              <a:rPr lang="it-IT" sz="2200" dirty="0" smtClean="0">
                <a:solidFill>
                  <a:srgbClr val="170AC6"/>
                </a:solidFill>
              </a:rPr>
              <a:t>con interazioni </a:t>
            </a:r>
            <a:r>
              <a:rPr lang="it-IT" sz="2200" dirty="0">
                <a:solidFill>
                  <a:srgbClr val="170AC6"/>
                </a:solidFill>
              </a:rPr>
              <a:t>intermolecolari medio-forti, come per i biopolimeri </a:t>
            </a:r>
            <a:r>
              <a:rPr lang="it-IT" sz="2200" dirty="0" err="1">
                <a:solidFill>
                  <a:srgbClr val="170AC6"/>
                </a:solidFill>
              </a:rPr>
              <a:t>idrofilici</a:t>
            </a:r>
            <a:r>
              <a:rPr lang="it-IT" sz="2200" dirty="0">
                <a:solidFill>
                  <a:srgbClr val="170AC6"/>
                </a:solidFill>
              </a:rPr>
              <a:t>, o </a:t>
            </a:r>
            <a:r>
              <a:rPr lang="it-IT" sz="2200" dirty="0" smtClean="0">
                <a:solidFill>
                  <a:srgbClr val="170AC6"/>
                </a:solidFill>
              </a:rPr>
              <a:t>nel caso </a:t>
            </a:r>
            <a:r>
              <a:rPr lang="it-IT" sz="2200" dirty="0">
                <a:solidFill>
                  <a:srgbClr val="170AC6"/>
                </a:solidFill>
              </a:rPr>
              <a:t>di interazioni polari, la pratica suggerisce che per ottenere un </a:t>
            </a:r>
            <a:r>
              <a:rPr lang="it-IT" sz="2200" b="1" i="1" dirty="0">
                <a:solidFill>
                  <a:srgbClr val="C00000"/>
                </a:solidFill>
              </a:rPr>
              <a:t>facile processo </a:t>
            </a:r>
            <a:r>
              <a:rPr lang="it-IT" sz="2200" b="1" i="1" dirty="0" smtClean="0">
                <a:solidFill>
                  <a:srgbClr val="C00000"/>
                </a:solidFill>
              </a:rPr>
              <a:t>di dissoluzione </a:t>
            </a:r>
            <a:r>
              <a:rPr lang="it-IT" sz="2200" b="1" i="1" dirty="0">
                <a:solidFill>
                  <a:srgbClr val="C00000"/>
                </a:solidFill>
              </a:rPr>
              <a:t>è necessario che nel solido amorfo le catene possano essere disperse e </a:t>
            </a:r>
            <a:r>
              <a:rPr lang="it-IT" sz="2200" b="1" i="1" dirty="0" smtClean="0">
                <a:solidFill>
                  <a:srgbClr val="C00000"/>
                </a:solidFill>
              </a:rPr>
              <a:t>non compatte</a:t>
            </a:r>
            <a:r>
              <a:rPr lang="it-IT" sz="2200" dirty="0">
                <a:solidFill>
                  <a:srgbClr val="170AC6"/>
                </a:solidFill>
              </a:rPr>
              <a:t>. Un tale arrangiamento viene realizzato attraverso il comune processo </a:t>
            </a:r>
            <a:r>
              <a:rPr lang="it-IT" sz="2200" dirty="0" smtClean="0">
                <a:solidFill>
                  <a:srgbClr val="170AC6"/>
                </a:solidFill>
              </a:rPr>
              <a:t>di </a:t>
            </a:r>
            <a:r>
              <a:rPr lang="it-IT" sz="2200" b="1" i="1" dirty="0" smtClean="0">
                <a:solidFill>
                  <a:srgbClr val="C00000"/>
                </a:solidFill>
              </a:rPr>
              <a:t>liofilizzazione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200" dirty="0">
              <a:solidFill>
                <a:srgbClr val="170AC6"/>
              </a:solidFill>
            </a:endParaRPr>
          </a:p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In </a:t>
            </a:r>
            <a:r>
              <a:rPr lang="it-IT" sz="2200" dirty="0">
                <a:solidFill>
                  <a:srgbClr val="170AC6"/>
                </a:solidFill>
              </a:rPr>
              <a:t>ogni caso, l’aggiunta di un polimero amorfo in un solvente </a:t>
            </a:r>
            <a:r>
              <a:rPr lang="it-IT" sz="2200" dirty="0" smtClean="0">
                <a:solidFill>
                  <a:srgbClr val="170AC6"/>
                </a:solidFill>
              </a:rPr>
              <a:t>comporta </a:t>
            </a:r>
            <a:r>
              <a:rPr lang="it-IT" sz="2200" dirty="0">
                <a:solidFill>
                  <a:srgbClr val="170AC6"/>
                </a:solidFill>
              </a:rPr>
              <a:t>una serie di </a:t>
            </a:r>
            <a:r>
              <a:rPr lang="it-IT" sz="2200" dirty="0" err="1">
                <a:solidFill>
                  <a:srgbClr val="170AC6"/>
                </a:solidFill>
              </a:rPr>
              <a:t>microstadi</a:t>
            </a:r>
            <a:r>
              <a:rPr lang="it-IT" sz="2200" dirty="0">
                <a:solidFill>
                  <a:srgbClr val="170AC6"/>
                </a:solidFill>
              </a:rPr>
              <a:t>, da quello della migrazione del solvente dalla </a:t>
            </a:r>
            <a:r>
              <a:rPr lang="it-IT" sz="2200" dirty="0" smtClean="0">
                <a:solidFill>
                  <a:srgbClr val="170AC6"/>
                </a:solidFill>
              </a:rPr>
              <a:t>superficie verso </a:t>
            </a:r>
            <a:r>
              <a:rPr lang="it-IT" sz="2200" dirty="0">
                <a:solidFill>
                  <a:srgbClr val="170AC6"/>
                </a:solidFill>
              </a:rPr>
              <a:t>l’interno del polimero amorfo, a quello della </a:t>
            </a:r>
            <a:r>
              <a:rPr lang="it-IT" sz="2200" b="1" i="1" dirty="0">
                <a:solidFill>
                  <a:srgbClr val="C00000"/>
                </a:solidFill>
              </a:rPr>
              <a:t>solvatazione microscopica di </a:t>
            </a:r>
            <a:r>
              <a:rPr lang="it-IT" sz="2200" b="1" i="1" dirty="0" smtClean="0">
                <a:solidFill>
                  <a:srgbClr val="C00000"/>
                </a:solidFill>
              </a:rPr>
              <a:t>segmenti di </a:t>
            </a:r>
            <a:r>
              <a:rPr lang="it-IT" sz="2200" b="1" i="1" dirty="0">
                <a:solidFill>
                  <a:srgbClr val="C00000"/>
                </a:solidFill>
              </a:rPr>
              <a:t>catena (rigonfiamento) </a:t>
            </a:r>
            <a:r>
              <a:rPr lang="it-IT" sz="2200" dirty="0">
                <a:solidFill>
                  <a:srgbClr val="170AC6"/>
                </a:solidFill>
              </a:rPr>
              <a:t>prima di arrivare alla dispersione di </a:t>
            </a:r>
            <a:r>
              <a:rPr lang="it-IT" sz="2200" dirty="0" err="1">
                <a:solidFill>
                  <a:srgbClr val="170AC6"/>
                </a:solidFill>
              </a:rPr>
              <a:t>microaggregati</a:t>
            </a:r>
            <a:r>
              <a:rPr lang="it-IT" sz="2200" dirty="0">
                <a:solidFill>
                  <a:srgbClr val="170AC6"/>
                </a:solidFill>
              </a:rPr>
              <a:t> solubili </a:t>
            </a:r>
            <a:r>
              <a:rPr lang="it-IT" sz="2200" dirty="0" smtClean="0">
                <a:solidFill>
                  <a:srgbClr val="170AC6"/>
                </a:solidFill>
              </a:rPr>
              <a:t>e infine </a:t>
            </a:r>
            <a:r>
              <a:rPr lang="it-IT" sz="2200" dirty="0">
                <a:solidFill>
                  <a:srgbClr val="170AC6"/>
                </a:solidFill>
              </a:rPr>
              <a:t>alla vera e propria soluzione omogenea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  <a:endParaRPr lang="it-IT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724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9592" y="736463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Ci sono </a:t>
            </a:r>
            <a:r>
              <a:rPr lang="it-IT" sz="2000" b="1" i="1" dirty="0" smtClean="0">
                <a:solidFill>
                  <a:srgbClr val="C00000"/>
                </a:solidFill>
              </a:rPr>
              <a:t>due possibilità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caso in cui </a:t>
            </a:r>
            <a:r>
              <a:rPr lang="it-IT" sz="2000" dirty="0" smtClean="0">
                <a:solidFill>
                  <a:srgbClr val="170AC6"/>
                </a:solidFill>
              </a:rPr>
              <a:t>la lunghezza </a:t>
            </a:r>
            <a:r>
              <a:rPr lang="it-IT" sz="2000" dirty="0">
                <a:solidFill>
                  <a:srgbClr val="170AC6"/>
                </a:solidFill>
              </a:rPr>
              <a:t>d'onda, </a:t>
            </a:r>
            <a:r>
              <a:rPr lang="it-IT" sz="2000" b="1" i="1" dirty="0">
                <a:solidFill>
                  <a:srgbClr val="C00000"/>
                </a:solidFill>
              </a:rPr>
              <a:t>λ</a:t>
            </a:r>
            <a:r>
              <a:rPr lang="it-IT" sz="2000" dirty="0">
                <a:solidFill>
                  <a:srgbClr val="170AC6"/>
                </a:solidFill>
              </a:rPr>
              <a:t>, della radiazione sia molto maggiore delle dimensione </a:t>
            </a:r>
            <a:r>
              <a:rPr lang="it-IT" sz="2000" dirty="0" smtClean="0">
                <a:solidFill>
                  <a:srgbClr val="170AC6"/>
                </a:solidFill>
              </a:rPr>
              <a:t>della macromolecola ;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quello </a:t>
            </a:r>
            <a:r>
              <a:rPr lang="it-IT" sz="2000" dirty="0">
                <a:solidFill>
                  <a:srgbClr val="170AC6"/>
                </a:solidFill>
              </a:rPr>
              <a:t>in cui le dimensioni </a:t>
            </a:r>
            <a:r>
              <a:rPr lang="it-IT" sz="2000" dirty="0" smtClean="0">
                <a:solidFill>
                  <a:srgbClr val="170AC6"/>
                </a:solidFill>
              </a:rPr>
              <a:t>della macromolecola siano </a:t>
            </a:r>
            <a:r>
              <a:rPr lang="it-IT" sz="2000" dirty="0">
                <a:solidFill>
                  <a:srgbClr val="170AC6"/>
                </a:solidFill>
              </a:rPr>
              <a:t>maggiori della lunghezza </a:t>
            </a:r>
            <a:r>
              <a:rPr lang="it-IT" sz="2000" dirty="0" smtClean="0">
                <a:solidFill>
                  <a:srgbClr val="170AC6"/>
                </a:solidFill>
              </a:rPr>
              <a:t>d'onda utilizzata</a:t>
            </a:r>
            <a:r>
              <a:rPr lang="it-IT" sz="2000" dirty="0">
                <a:solidFill>
                  <a:srgbClr val="170AC6"/>
                </a:solidFill>
              </a:rPr>
              <a:t>. In quest'ultimo caso è evidente che vi saranno fenomeni di </a:t>
            </a:r>
            <a:r>
              <a:rPr lang="it-IT" sz="2000" dirty="0" smtClean="0">
                <a:solidFill>
                  <a:srgbClr val="170AC6"/>
                </a:solidFill>
              </a:rPr>
              <a:t>interferenza intramolecolare</a:t>
            </a:r>
            <a:r>
              <a:rPr lang="it-IT" sz="2000" dirty="0">
                <a:solidFill>
                  <a:srgbClr val="170AC6"/>
                </a:solidFill>
              </a:rPr>
              <a:t>, in aggiunta a quelli </a:t>
            </a:r>
            <a:r>
              <a:rPr lang="it-IT" sz="2000" dirty="0" smtClean="0">
                <a:solidFill>
                  <a:srgbClr val="170AC6"/>
                </a:solidFill>
              </a:rPr>
              <a:t>intermolecolari.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Non è una complicazione</a:t>
            </a:r>
            <a:r>
              <a:rPr lang="it-IT" sz="2000" dirty="0">
                <a:solidFill>
                  <a:srgbClr val="170AC6"/>
                </a:solidFill>
              </a:rPr>
              <a:t>, ci riferiremo innanzitutto proprio al caso in cui </a:t>
            </a:r>
            <a:r>
              <a:rPr lang="it-IT" sz="2000" b="1" i="1" dirty="0">
                <a:solidFill>
                  <a:srgbClr val="C00000"/>
                </a:solidFill>
              </a:rPr>
              <a:t>λ&lt;&lt;R</a:t>
            </a:r>
            <a:r>
              <a:rPr lang="it-IT" sz="2000" b="1" i="1" baseline="-25000" dirty="0">
                <a:solidFill>
                  <a:srgbClr val="C00000"/>
                </a:solidFill>
              </a:rPr>
              <a:t>g</a:t>
            </a:r>
            <a:r>
              <a:rPr lang="it-IT" sz="2000" dirty="0">
                <a:solidFill>
                  <a:srgbClr val="170AC6"/>
                </a:solidFill>
              </a:rPr>
              <a:t>, ma nel limite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en-US" sz="2000" dirty="0" smtClean="0">
                <a:solidFill>
                  <a:srgbClr val="170AC6"/>
                </a:solidFill>
              </a:rPr>
              <a:t>diluizione  </a:t>
            </a:r>
            <a:r>
              <a:rPr lang="en-US" sz="2000" dirty="0">
                <a:solidFill>
                  <a:srgbClr val="170AC6"/>
                </a:solidFill>
              </a:rPr>
              <a:t>infinita.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catena polimerica è un insieme topologicamente definito di centri di </a:t>
            </a:r>
            <a:r>
              <a:rPr lang="it-IT" sz="2000" dirty="0" smtClean="0">
                <a:solidFill>
                  <a:srgbClr val="170AC6"/>
                </a:solidFill>
              </a:rPr>
              <a:t>diffusione della </a:t>
            </a:r>
            <a:r>
              <a:rPr lang="it-IT" sz="2000" dirty="0">
                <a:solidFill>
                  <a:srgbClr val="170AC6"/>
                </a:solidFill>
              </a:rPr>
              <a:t>radiazione. I centri di diffusione sono rappresentati dagli atomi costituenti </a:t>
            </a:r>
            <a:r>
              <a:rPr lang="it-IT" sz="2000" dirty="0" smtClean="0">
                <a:solidFill>
                  <a:srgbClr val="170AC6"/>
                </a:solidFill>
              </a:rPr>
              <a:t>la molecola </a:t>
            </a:r>
            <a:r>
              <a:rPr lang="it-IT" sz="2000" dirty="0">
                <a:solidFill>
                  <a:srgbClr val="170AC6"/>
                </a:solidFill>
              </a:rPr>
              <a:t>e, </a:t>
            </a:r>
            <a:r>
              <a:rPr lang="it-IT" sz="2000" dirty="0" smtClean="0">
                <a:solidFill>
                  <a:srgbClr val="170AC6"/>
                </a:solidFill>
              </a:rPr>
              <a:t>per semplicità, </a:t>
            </a:r>
            <a:r>
              <a:rPr lang="it-IT" sz="2000" dirty="0">
                <a:solidFill>
                  <a:srgbClr val="170AC6"/>
                </a:solidFill>
              </a:rPr>
              <a:t>possono essere immaginati come una serie </a:t>
            </a:r>
            <a:r>
              <a:rPr lang="it-IT" sz="2000" dirty="0" smtClean="0">
                <a:solidFill>
                  <a:srgbClr val="170AC6"/>
                </a:solidFill>
              </a:rPr>
              <a:t>di “</a:t>
            </a:r>
            <a:r>
              <a:rPr lang="it-IT" sz="2000" dirty="0">
                <a:solidFill>
                  <a:srgbClr val="170AC6"/>
                </a:solidFill>
              </a:rPr>
              <a:t>perle” ciascuna con numero di elettroni </a:t>
            </a:r>
            <a:r>
              <a:rPr lang="it-IT" sz="2000" dirty="0" smtClean="0">
                <a:solidFill>
                  <a:srgbClr val="170AC6"/>
                </a:solidFill>
              </a:rPr>
              <a:t>costante.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3" name="CasellaDiTesto 5"/>
          <p:cNvSpPr txBox="1"/>
          <p:nvPr/>
        </p:nvSpPr>
        <p:spPr>
          <a:xfrm>
            <a:off x="899592" y="40050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 smtClean="0">
                <a:solidFill>
                  <a:srgbClr val="170AC6"/>
                </a:solidFill>
              </a:rPr>
              <a:t>Una catena ideale di 10</a:t>
            </a:r>
            <a:r>
              <a:rPr lang="it-IT" sz="2000" baseline="30000" dirty="0" smtClean="0">
                <a:solidFill>
                  <a:srgbClr val="170AC6"/>
                </a:solidFill>
              </a:rPr>
              <a:t>6</a:t>
            </a:r>
            <a:r>
              <a:rPr lang="it-IT" sz="2000" dirty="0" smtClean="0">
                <a:solidFill>
                  <a:srgbClr val="170AC6"/>
                </a:solidFill>
              </a:rPr>
              <a:t> monomeri ciascuno lungo 6 Å ha una distanza testa coda di 600 nm ed una lunghezza di catena di 600 micron.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1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485401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Per descrivere quantitativamente l’intensità diffusa in funzione delle variabili del sistema (</a:t>
            </a:r>
            <a:r>
              <a:rPr lang="it-IT" sz="2000" b="1" i="1" dirty="0" smtClean="0">
                <a:solidFill>
                  <a:srgbClr val="C00000"/>
                </a:solidFill>
              </a:rPr>
              <a:t>λ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, </a:t>
            </a:r>
            <a:r>
              <a:rPr lang="it-IT" sz="2000" b="1" i="1" dirty="0" smtClean="0">
                <a:solidFill>
                  <a:srgbClr val="C00000"/>
                </a:solidFill>
              </a:rPr>
              <a:t>θ</a:t>
            </a:r>
            <a:r>
              <a:rPr lang="it-IT" sz="2000" dirty="0" smtClean="0">
                <a:solidFill>
                  <a:srgbClr val="170AC6"/>
                </a:solidFill>
              </a:rPr>
              <a:t>) è opportuno porre delle condizioni semplificative:</a:t>
            </a: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La soluzione polimerica è infinitamente diluita (cioè le distanze tra centri di una stessa catena sono molto più piccole di quelle tra catene diverse).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L'orientazione della catena è statistica rispetto alla radiazione incidente.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La radiazione è monocromatica e polarizzata.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Non esiste alcun fenomeno di assorbimento della radiazione.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L'indice di rifrazione del mezzo è omogeneo (quello del solvente).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it-IT" sz="2000" b="1" dirty="0" smtClean="0">
                <a:solidFill>
                  <a:srgbClr val="170AC6"/>
                </a:solidFill>
              </a:rPr>
              <a:t>Non si hanno fenomeni di diffusione multipla (cioè la radiazione diffusa  viene integralmente misurata).</a:t>
            </a:r>
            <a:endParaRPr lang="it-IT" sz="2000" b="1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5786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692696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Una </a:t>
            </a:r>
            <a:r>
              <a:rPr lang="it-IT" sz="2000" dirty="0">
                <a:solidFill>
                  <a:srgbClr val="170AC6"/>
                </a:solidFill>
              </a:rPr>
              <a:t>sola molecola </a:t>
            </a:r>
            <a:r>
              <a:rPr lang="it-IT" sz="2000" dirty="0" smtClean="0">
                <a:solidFill>
                  <a:srgbClr val="170AC6"/>
                </a:solidFill>
              </a:rPr>
              <a:t>polimerica è costituita </a:t>
            </a:r>
            <a:r>
              <a:rPr lang="it-IT" sz="2000" dirty="0">
                <a:solidFill>
                  <a:srgbClr val="170AC6"/>
                </a:solidFill>
              </a:rPr>
              <a:t>da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centri diffondenti </a:t>
            </a:r>
            <a:r>
              <a:rPr lang="it-IT" sz="2000" dirty="0">
                <a:solidFill>
                  <a:srgbClr val="170AC6"/>
                </a:solidFill>
              </a:rPr>
              <a:t>connessi da </a:t>
            </a:r>
            <a:r>
              <a:rPr lang="it-IT" sz="2000" dirty="0" smtClean="0">
                <a:solidFill>
                  <a:srgbClr val="170AC6"/>
                </a:solidFill>
              </a:rPr>
              <a:t>legami, la massa molecolare </a:t>
            </a:r>
            <a:r>
              <a:rPr lang="it-IT" sz="2000" dirty="0">
                <a:solidFill>
                  <a:srgbClr val="170AC6"/>
                </a:solidFill>
              </a:rPr>
              <a:t>è perciò proporzionale ad </a:t>
            </a:r>
            <a:r>
              <a:rPr lang="it-IT" sz="2000" b="1" i="1" dirty="0" smtClean="0">
                <a:solidFill>
                  <a:srgbClr val="C00000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Un </a:t>
            </a:r>
            <a:r>
              <a:rPr lang="it-IT" sz="2000" dirty="0">
                <a:solidFill>
                  <a:srgbClr val="170AC6"/>
                </a:solidFill>
              </a:rPr>
              <a:t>campo elettrico oscillante che </a:t>
            </a:r>
            <a:r>
              <a:rPr lang="it-IT" sz="2000" dirty="0" smtClean="0">
                <a:solidFill>
                  <a:srgbClr val="170AC6"/>
                </a:solidFill>
              </a:rPr>
              <a:t>incide </a:t>
            </a:r>
            <a:r>
              <a:rPr lang="it-IT" sz="2000" dirty="0">
                <a:solidFill>
                  <a:srgbClr val="170AC6"/>
                </a:solidFill>
              </a:rPr>
              <a:t>su </a:t>
            </a:r>
            <a:r>
              <a:rPr lang="it-IT" sz="2000" dirty="0" smtClean="0">
                <a:solidFill>
                  <a:srgbClr val="170AC6"/>
                </a:solidFill>
              </a:rPr>
              <a:t>un singolo </a:t>
            </a:r>
            <a:r>
              <a:rPr lang="it-IT" sz="2000" dirty="0">
                <a:solidFill>
                  <a:srgbClr val="170AC6"/>
                </a:solidFill>
              </a:rPr>
              <a:t>centro </a:t>
            </a:r>
            <a:r>
              <a:rPr lang="it-IT" sz="2000" dirty="0" smtClean="0">
                <a:solidFill>
                  <a:srgbClr val="170AC6"/>
                </a:solidFill>
              </a:rPr>
              <a:t>induce </a:t>
            </a:r>
            <a:r>
              <a:rPr lang="it-IT" sz="2000" dirty="0">
                <a:solidFill>
                  <a:srgbClr val="170AC6"/>
                </a:solidFill>
              </a:rPr>
              <a:t>un dipolo elettrico oscillante in quell'elemento. A sua volta </a:t>
            </a:r>
            <a:r>
              <a:rPr lang="it-IT" sz="2000" dirty="0" smtClean="0">
                <a:solidFill>
                  <a:srgbClr val="170AC6"/>
                </a:solidFill>
              </a:rPr>
              <a:t>il momento </a:t>
            </a:r>
            <a:r>
              <a:rPr lang="it-IT" sz="2000" dirty="0">
                <a:solidFill>
                  <a:srgbClr val="170AC6"/>
                </a:solidFill>
              </a:rPr>
              <a:t>di dipolo oscillante emetterà una radiazione elettromagnetica con simmetria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sferica, cioè in tutte le direzioni. Ciascuno degli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 centri diffondenti diffonderà </a:t>
            </a:r>
            <a:r>
              <a:rPr lang="it-IT" sz="2000" dirty="0" smtClean="0">
                <a:solidFill>
                  <a:srgbClr val="170AC6"/>
                </a:solidFill>
              </a:rPr>
              <a:t>la radiazione.</a:t>
            </a:r>
            <a:endParaRPr lang="it-IT" sz="2000" dirty="0">
              <a:solidFill>
                <a:srgbClr val="170AC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68" y="1772816"/>
            <a:ext cx="3298687" cy="215551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753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92757" y="5157192"/>
            <a:ext cx="68407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C00000"/>
                </a:solidFill>
              </a:rPr>
              <a:t>Diffusione da parte di due centri della macromolecola:</a:t>
            </a:r>
          </a:p>
          <a:p>
            <a:pPr algn="ctr"/>
            <a:r>
              <a:rPr lang="it-IT" sz="2000" b="1" dirty="0" smtClean="0">
                <a:solidFill>
                  <a:srgbClr val="C00000"/>
                </a:solidFill>
              </a:rPr>
              <a:t>la differenza di cammino della radiazione causa fenomeni di interferenza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92756" y="404664"/>
            <a:ext cx="68407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l </a:t>
            </a:r>
            <a:r>
              <a:rPr lang="it-IT" sz="2000" dirty="0">
                <a:solidFill>
                  <a:srgbClr val="170AC6"/>
                </a:solidFill>
              </a:rPr>
              <a:t>fenomeno di interferenza tra due qualsiasi centri della macromolecola è definito, oltre che dalla lunghezza d'onda e dalla </a:t>
            </a:r>
            <a:r>
              <a:rPr lang="it-IT" sz="2000" dirty="0" smtClean="0">
                <a:solidFill>
                  <a:srgbClr val="170AC6"/>
                </a:solidFill>
              </a:rPr>
              <a:t>distanza 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tra </a:t>
            </a:r>
            <a:r>
              <a:rPr lang="it-IT" sz="2000" dirty="0">
                <a:solidFill>
                  <a:srgbClr val="170AC6"/>
                </a:solidFill>
              </a:rPr>
              <a:t>i due centri, anche dall'angolo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</a:rPr>
              <a:t>   a </a:t>
            </a:r>
            <a:r>
              <a:rPr lang="it-IT" sz="2000" dirty="0">
                <a:solidFill>
                  <a:srgbClr val="170AC6"/>
                </a:solidFill>
              </a:rPr>
              <a:t>cui viene osservato il fenomeno.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1581386" y="2060848"/>
            <a:ext cx="5882557" cy="2808312"/>
            <a:chOff x="1581386" y="2196155"/>
            <a:chExt cx="5882557" cy="2808312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386" y="2196155"/>
              <a:ext cx="5882557" cy="2808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5" name="Connettore 1 4"/>
            <p:cNvCxnSpPr/>
            <p:nvPr/>
          </p:nvCxnSpPr>
          <p:spPr>
            <a:xfrm>
              <a:off x="4788024" y="2535408"/>
              <a:ext cx="2304256" cy="0"/>
            </a:xfrm>
            <a:prstGeom prst="line">
              <a:avLst/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Arco 6"/>
            <p:cNvSpPr/>
            <p:nvPr/>
          </p:nvSpPr>
          <p:spPr>
            <a:xfrm rot="5801193">
              <a:off x="5456302" y="2358596"/>
              <a:ext cx="967700" cy="720080"/>
            </a:xfrm>
            <a:prstGeom prst="arc">
              <a:avLst>
                <a:gd name="adj1" fmla="val 13998387"/>
                <a:gd name="adj2" fmla="val 0"/>
              </a:avLst>
            </a:prstGeom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ttangolo 7"/>
            <p:cNvSpPr/>
            <p:nvPr/>
          </p:nvSpPr>
          <p:spPr>
            <a:xfrm>
              <a:off x="6228184" y="2761764"/>
              <a:ext cx="3722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2800" b="1" i="1" dirty="0">
                  <a:solidFill>
                    <a:srgbClr val="C00000"/>
                  </a:solidFill>
                  <a:sym typeface="Symbol"/>
                </a:rPr>
                <a:t></a:t>
              </a:r>
              <a:endParaRPr lang="en-US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21074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548680"/>
            <a:ext cx="75608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L'intensità luminosa, registrata su un arco di tempo sufficientemente lungo, sarà la </a:t>
            </a:r>
            <a:r>
              <a:rPr lang="it-IT" sz="2000" dirty="0" smtClean="0">
                <a:solidFill>
                  <a:srgbClr val="170AC6"/>
                </a:solidFill>
              </a:rPr>
              <a:t>media temporale </a:t>
            </a:r>
            <a:r>
              <a:rPr lang="it-IT" sz="2000" dirty="0">
                <a:solidFill>
                  <a:srgbClr val="170AC6"/>
                </a:solidFill>
              </a:rPr>
              <a:t>su tutte le possibili orientazioni e su tutte le possibili conformazioni della </a:t>
            </a:r>
            <a:r>
              <a:rPr lang="it-IT" sz="2000" dirty="0" smtClean="0">
                <a:solidFill>
                  <a:srgbClr val="170AC6"/>
                </a:solidFill>
              </a:rPr>
              <a:t>catena polimerica</a:t>
            </a:r>
            <a:r>
              <a:rPr lang="it-IT" sz="2000" dirty="0">
                <a:solidFill>
                  <a:srgbClr val="170AC6"/>
                </a:solidFill>
              </a:rPr>
              <a:t>, a causa delle fluttuazioni termiche.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Si definisce </a:t>
            </a:r>
            <a:r>
              <a:rPr lang="it-IT" sz="2000" dirty="0">
                <a:solidFill>
                  <a:srgbClr val="170AC6"/>
                </a:solidFill>
              </a:rPr>
              <a:t>una funzione di diffusione "relativa" </a:t>
            </a:r>
            <a:r>
              <a:rPr lang="it-IT" sz="2000" b="1" i="1" dirty="0">
                <a:solidFill>
                  <a:srgbClr val="C00000"/>
                </a:solidFill>
              </a:rPr>
              <a:t>P</a:t>
            </a:r>
            <a:r>
              <a:rPr lang="it-IT" sz="2000" b="1" i="1" dirty="0" smtClean="0">
                <a:solidFill>
                  <a:srgbClr val="C00000"/>
                </a:solidFill>
              </a:rPr>
              <a:t>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</a:t>
            </a:r>
            <a:r>
              <a:rPr lang="it-IT" sz="2000" b="1" i="1" dirty="0" smtClean="0">
                <a:solidFill>
                  <a:srgbClr val="C00000"/>
                </a:solidFill>
              </a:rPr>
              <a:t>)</a:t>
            </a:r>
            <a:r>
              <a:rPr lang="it-IT" sz="2000" dirty="0" smtClean="0">
                <a:solidFill>
                  <a:srgbClr val="170AC6"/>
                </a:solidFill>
              </a:rPr>
              <a:t> come</a:t>
            </a:r>
            <a:r>
              <a:rPr lang="en-US" sz="2000" dirty="0">
                <a:solidFill>
                  <a:srgbClr val="170AC6"/>
                </a:solidFill>
              </a:rPr>
              <a:t>:</a:t>
            </a: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00035"/>
              </p:ext>
            </p:extLst>
          </p:nvPr>
        </p:nvGraphicFramePr>
        <p:xfrm>
          <a:off x="2339752" y="2492896"/>
          <a:ext cx="2337155" cy="10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9" name="Equazione" r:id="rId3" imgW="977900" imgH="419100" progId="Equation.3">
                  <p:embed/>
                </p:oleObj>
              </mc:Choice>
              <mc:Fallback>
                <p:oleObj name="Equazione" r:id="rId3" imgW="977900" imgH="419100" progId="Equation.3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492896"/>
                        <a:ext cx="2337155" cy="10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148064" y="2708920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 smtClean="0">
                <a:solidFill>
                  <a:srgbClr val="C00000"/>
                </a:solidFill>
              </a:rPr>
              <a:t>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=0)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è l’intensità della radiazione ad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angolo   0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494217"/>
              </p:ext>
            </p:extLst>
          </p:nvPr>
        </p:nvGraphicFramePr>
        <p:xfrm>
          <a:off x="1979712" y="3573016"/>
          <a:ext cx="533859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0" name="Equazione" r:id="rId5" imgW="1993900" imgH="457200" progId="Equation.3">
                  <p:embed/>
                </p:oleObj>
              </mc:Choice>
              <mc:Fallback>
                <p:oleObj name="Equazione" r:id="rId5" imgW="1993900" imgH="457200" progId="Equation.3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573016"/>
                        <a:ext cx="5338594" cy="1224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755576" y="5013175"/>
            <a:ext cx="7560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Dove </a:t>
            </a:r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b="1" i="1" baseline="30000" dirty="0" smtClean="0">
                <a:solidFill>
                  <a:srgbClr val="C00000"/>
                </a:solidFill>
              </a:rPr>
              <a:t>2 </a:t>
            </a:r>
            <a:r>
              <a:rPr lang="it-IT" sz="2000" dirty="0" smtClean="0">
                <a:solidFill>
                  <a:srgbClr val="170AC6"/>
                </a:solidFill>
              </a:rPr>
              <a:t> è il quadrato dell’ampiezza che definisce l’intensità della radiazione, e il divisore </a:t>
            </a:r>
            <a:r>
              <a:rPr lang="it-IT" sz="2000" b="1" i="1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dipende dal fatto che nella doppia sommatoria i contributi di due centri di diffusione </a:t>
            </a:r>
            <a:r>
              <a:rPr lang="it-IT" sz="2000" b="1" i="1" dirty="0" smtClean="0">
                <a:solidFill>
                  <a:srgbClr val="C00000"/>
                </a:solidFill>
              </a:rPr>
              <a:t>i</a:t>
            </a:r>
            <a:r>
              <a:rPr lang="it-IT" sz="2000" dirty="0" smtClean="0">
                <a:solidFill>
                  <a:srgbClr val="170AC6"/>
                </a:solidFill>
              </a:rPr>
              <a:t> e </a:t>
            </a:r>
            <a:r>
              <a:rPr lang="it-IT" sz="2000" b="1" i="1" dirty="0" smtClean="0">
                <a:solidFill>
                  <a:srgbClr val="C00000"/>
                </a:solidFill>
              </a:rPr>
              <a:t>j</a:t>
            </a:r>
            <a:r>
              <a:rPr lang="it-IT" sz="2000" dirty="0" smtClean="0">
                <a:solidFill>
                  <a:srgbClr val="170AC6"/>
                </a:solidFill>
              </a:rPr>
              <a:t> sono contati due volte.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357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93065" y="167087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Lo sviluppo del calcolo della differenza di fase tra centri diversi in termini </a:t>
            </a:r>
            <a:r>
              <a:rPr lang="it-IT" sz="2000" dirty="0" smtClean="0">
                <a:solidFill>
                  <a:srgbClr val="170AC6"/>
                </a:solidFill>
              </a:rPr>
              <a:t>delle distanze </a:t>
            </a:r>
            <a:r>
              <a:rPr lang="it-IT" sz="2000" dirty="0">
                <a:solidFill>
                  <a:srgbClr val="170AC6"/>
                </a:solidFill>
              </a:rPr>
              <a:t>tra i centri stessi conduce all'espressione: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663369"/>
              </p:ext>
            </p:extLst>
          </p:nvPr>
        </p:nvGraphicFramePr>
        <p:xfrm>
          <a:off x="2638630" y="2492896"/>
          <a:ext cx="3779986" cy="1079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" name="Equazione" r:id="rId3" imgW="1511300" imgH="431800" progId="Equation.3">
                  <p:embed/>
                </p:oleObj>
              </mc:Choice>
              <mc:Fallback>
                <p:oleObj name="Equazione" r:id="rId3" imgW="1511300" imgH="431800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630" y="2492896"/>
                        <a:ext cx="3779986" cy="1079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893065" y="3717032"/>
            <a:ext cx="677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170AC6"/>
                </a:solidFill>
              </a:rPr>
              <a:t>d</a:t>
            </a:r>
            <a:r>
              <a:rPr lang="it-IT" sz="2000" dirty="0" smtClean="0">
                <a:solidFill>
                  <a:srgbClr val="170AC6"/>
                </a:solidFill>
              </a:rPr>
              <a:t>ove:    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dirty="0" smtClean="0">
                <a:solidFill>
                  <a:srgbClr val="170AC6"/>
                </a:solidFill>
              </a:rPr>
              <a:t>      è la distanza tra i due centri di diffusione 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008163"/>
              </p:ext>
            </p:extLst>
          </p:nvPr>
        </p:nvGraphicFramePr>
        <p:xfrm>
          <a:off x="3131840" y="4293096"/>
          <a:ext cx="237858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4" name="Equazione" r:id="rId5" imgW="812447" imgH="393529" progId="Equation.3">
                  <p:embed/>
                </p:oleObj>
              </mc:Choice>
              <mc:Fallback>
                <p:oleObj name="Equazione" r:id="rId5" imgW="812447" imgH="393529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293096"/>
                        <a:ext cx="2378588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863588" y="5589240"/>
            <a:ext cx="7092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è definito </a:t>
            </a:r>
            <a:r>
              <a:rPr lang="it-IT" sz="2000" dirty="0">
                <a:solidFill>
                  <a:srgbClr val="170AC6"/>
                </a:solidFill>
              </a:rPr>
              <a:t>come </a:t>
            </a:r>
            <a:r>
              <a:rPr lang="it-IT" sz="2000" b="1" i="1" dirty="0">
                <a:solidFill>
                  <a:srgbClr val="C00000"/>
                </a:solidFill>
              </a:rPr>
              <a:t>vettore di </a:t>
            </a:r>
            <a:r>
              <a:rPr lang="it-IT" sz="2000" b="1" i="1" dirty="0" err="1">
                <a:solidFill>
                  <a:srgbClr val="C00000"/>
                </a:solidFill>
              </a:rPr>
              <a:t>scattering</a:t>
            </a:r>
            <a:r>
              <a:rPr lang="it-IT" sz="2000" b="1" i="1" dirty="0">
                <a:solidFill>
                  <a:srgbClr val="C00000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e contiene due </a:t>
            </a:r>
            <a:r>
              <a:rPr lang="it-IT" sz="2000" dirty="0" smtClean="0">
                <a:solidFill>
                  <a:srgbClr val="170AC6"/>
                </a:solidFill>
              </a:rPr>
              <a:t>parametri caratterizzanti</a:t>
            </a:r>
            <a:r>
              <a:rPr lang="it-IT" sz="2000" dirty="0">
                <a:solidFill>
                  <a:srgbClr val="170AC6"/>
                </a:solidFill>
              </a:rPr>
              <a:t>: l'</a:t>
            </a:r>
            <a:r>
              <a:rPr lang="it-IT" sz="2000" b="1" i="1" dirty="0">
                <a:solidFill>
                  <a:srgbClr val="C00000"/>
                </a:solidFill>
              </a:rPr>
              <a:t>angolo di diffusione </a:t>
            </a:r>
            <a:r>
              <a:rPr lang="it-IT" sz="2000" dirty="0">
                <a:solidFill>
                  <a:srgbClr val="170AC6"/>
                </a:solidFill>
              </a:rPr>
              <a:t>e la </a:t>
            </a:r>
            <a:r>
              <a:rPr lang="it-IT" sz="2000" b="1" i="1" dirty="0">
                <a:solidFill>
                  <a:srgbClr val="C00000"/>
                </a:solidFill>
              </a:rPr>
              <a:t>lunghezza d'onda</a:t>
            </a:r>
            <a:r>
              <a:rPr lang="it-IT" sz="2000" dirty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897290"/>
              </p:ext>
            </p:extLst>
          </p:nvPr>
        </p:nvGraphicFramePr>
        <p:xfrm>
          <a:off x="893065" y="476672"/>
          <a:ext cx="2882900" cy="1144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5" name="Equazione" r:id="rId7" imgW="1054100" imgH="419100" progId="Equation.3">
                  <p:embed/>
                </p:oleObj>
              </mc:Choice>
              <mc:Fallback>
                <p:oleObj name="Equazione" r:id="rId7" imgW="1054100" imgH="419100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3065" y="476672"/>
                        <a:ext cx="2882900" cy="1144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267817" y="332656"/>
            <a:ext cx="43527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Poiché ciascuna </a:t>
            </a:r>
            <a:r>
              <a:rPr lang="it-IT" sz="2000" dirty="0">
                <a:solidFill>
                  <a:srgbClr val="170AC6"/>
                </a:solidFill>
              </a:rPr>
              <a:t>sommatoria dell’equazione </a:t>
            </a:r>
            <a:r>
              <a:rPr lang="it-IT" sz="2000" dirty="0" smtClean="0">
                <a:solidFill>
                  <a:srgbClr val="170AC6"/>
                </a:solidFill>
              </a:rPr>
              <a:t>precedente è </a:t>
            </a:r>
            <a:r>
              <a:rPr lang="it-IT" sz="2000" dirty="0">
                <a:solidFill>
                  <a:srgbClr val="170AC6"/>
                </a:solidFill>
              </a:rPr>
              <a:t>eguale a </a:t>
            </a:r>
            <a:r>
              <a:rPr lang="it-IT" sz="2000" b="1" i="1" dirty="0">
                <a:solidFill>
                  <a:srgbClr val="C00000"/>
                </a:solidFill>
              </a:rPr>
              <a:t>N</a:t>
            </a:r>
            <a:r>
              <a:rPr lang="it-IT" sz="2000" dirty="0">
                <a:solidFill>
                  <a:srgbClr val="170AC6"/>
                </a:solidFill>
              </a:rPr>
              <a:t>, quando la differenza di </a:t>
            </a:r>
            <a:r>
              <a:rPr lang="it-IT" sz="2000" dirty="0" smtClean="0">
                <a:solidFill>
                  <a:srgbClr val="170AC6"/>
                </a:solidFill>
              </a:rPr>
              <a:t>fase </a:t>
            </a:r>
            <a:r>
              <a:rPr lang="en-US" sz="2000" dirty="0" smtClean="0">
                <a:solidFill>
                  <a:srgbClr val="170AC6"/>
                </a:solidFill>
              </a:rPr>
              <a:t>è </a:t>
            </a:r>
            <a:r>
              <a:rPr lang="en-US" sz="2000" dirty="0" err="1">
                <a:solidFill>
                  <a:srgbClr val="170AC6"/>
                </a:solidFill>
              </a:rPr>
              <a:t>nulla</a:t>
            </a:r>
            <a:r>
              <a:rPr lang="en-US" sz="2000" dirty="0">
                <a:solidFill>
                  <a:srgbClr val="170AC6"/>
                </a:solidFill>
              </a:rPr>
              <a:t>.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</a:p>
          <a:p>
            <a:pPr algn="just"/>
            <a:r>
              <a:rPr lang="it-IT" sz="2000" b="1" i="1" dirty="0" smtClean="0">
                <a:solidFill>
                  <a:srgbClr val="C00000"/>
                </a:solidFill>
              </a:rPr>
              <a:t>A</a:t>
            </a:r>
            <a:r>
              <a:rPr lang="it-IT" sz="2000" dirty="0" smtClean="0">
                <a:solidFill>
                  <a:srgbClr val="170AC6"/>
                </a:solidFill>
              </a:rPr>
              <a:t> è l’ampiezza della radiazione.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691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55157"/>
            <a:ext cx="3746946" cy="324291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788024" y="999343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Consideriamo due raggi nella direzione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  ed in fase.  Dopo la diffusione ci sarà una differenza di fase proporzionale alla differenza di cammino ottico: 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 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 – </a:t>
            </a:r>
            <a:r>
              <a:rPr lang="it-IT" sz="2000" b="1" i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  <a:sym typeface="Symbol"/>
              </a:rPr>
              <a:t>ij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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, dove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ed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sono i versori nella direzione della diffusione e nella direzione incidente, ovvero: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b="1" i="1" baseline="-25000" dirty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 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(S </a:t>
            </a:r>
            <a:r>
              <a:rPr lang="it-IT" sz="2000" b="1" i="1" dirty="0">
                <a:solidFill>
                  <a:srgbClr val="C00000"/>
                </a:solidFill>
                <a:sym typeface="Symbol"/>
              </a:rPr>
              <a:t>–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)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.</a:t>
            </a:r>
            <a:endParaRPr lang="en-US" sz="2000" baseline="-25000" dirty="0">
              <a:solidFill>
                <a:srgbClr val="170AC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/>
              <p:cNvSpPr txBox="1"/>
              <p:nvPr/>
            </p:nvSpPr>
            <p:spPr>
              <a:xfrm>
                <a:off x="827584" y="4365104"/>
                <a:ext cx="745434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2000" dirty="0" smtClean="0">
                    <a:solidFill>
                      <a:srgbClr val="170AC6"/>
                    </a:solidFill>
                  </a:rPr>
                  <a:t>Definiamo un «</a:t>
                </a:r>
                <a:r>
                  <a:rPr lang="it-IT" sz="2000" b="1" i="1" dirty="0" smtClean="0">
                    <a:solidFill>
                      <a:srgbClr val="C00000"/>
                    </a:solidFill>
                  </a:rPr>
                  <a:t>vettore di </a:t>
                </a:r>
                <a:r>
                  <a:rPr lang="it-IT" sz="2000" b="1" i="1" dirty="0" err="1" smtClean="0">
                    <a:solidFill>
                      <a:srgbClr val="C00000"/>
                    </a:solidFill>
                  </a:rPr>
                  <a:t>scattering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» </a:t>
                </a:r>
                <a:r>
                  <a:rPr lang="it-IT" sz="2000" b="1" i="1" dirty="0" smtClean="0">
                    <a:solidFill>
                      <a:srgbClr val="C00000"/>
                    </a:solidFill>
                  </a:rPr>
                  <a:t>h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:</a:t>
                </a:r>
              </a:p>
              <a:p>
                <a:endParaRPr lang="it-IT" sz="2000" dirty="0">
                  <a:solidFill>
                    <a:srgbClr val="170AC6"/>
                  </a:solidFill>
                </a:endParaRPr>
              </a:p>
              <a:p>
                <a:endParaRPr lang="it-IT" sz="2000" dirty="0" smtClean="0">
                  <a:solidFill>
                    <a:srgbClr val="170AC6"/>
                  </a:solidFill>
                </a:endParaRPr>
              </a:p>
              <a:p>
                <a:r>
                  <a:rPr lang="it-IT" sz="2000" dirty="0" smtClean="0">
                    <a:solidFill>
                      <a:srgbClr val="170AC6"/>
                    </a:solidFill>
                  </a:rPr>
                  <a:t>e ricordiamo che la fase sarà un multiplo intero o frazionario di </a:t>
                </a:r>
                <a14:m>
                  <m:oMath xmlns:m="http://schemas.openxmlformats.org/officeDocument/2006/math"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it-IT" sz="2000" b="1" i="1" dirty="0" smtClean="0">
                        <a:solidFill>
                          <a:srgbClr val="C00000"/>
                        </a:solidFill>
                        <a:latin typeface="Cambria Math"/>
                        <a:sym typeface="Symbol"/>
                      </a:rPr>
                      <m:t>/</m:t>
                    </m:r>
                  </m:oMath>
                </a14:m>
                <a:r>
                  <a:rPr lang="it-IT" sz="2000" dirty="0" smtClean="0">
                    <a:solidFill>
                      <a:srgbClr val="170AC6"/>
                    </a:solidFill>
                    <a:sym typeface="Symbol"/>
                  </a:rPr>
                  <a:t>.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</a:t>
                </a:r>
                <a:endParaRPr lang="en-US" sz="2000" dirty="0">
                  <a:solidFill>
                    <a:srgbClr val="170AC6"/>
                  </a:solidFill>
                </a:endParaRPr>
              </a:p>
            </p:txBody>
          </p:sp>
        </mc:Choice>
        <mc:Fallback xmlns="">
          <p:sp>
            <p:nvSpPr>
              <p:cNvPr id="3" name="CasellaDiTes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65104"/>
                <a:ext cx="7454348" cy="132343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899" t="-2304"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729219"/>
              </p:ext>
            </p:extLst>
          </p:nvPr>
        </p:nvGraphicFramePr>
        <p:xfrm>
          <a:off x="5480589" y="4040490"/>
          <a:ext cx="3087688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zione" r:id="rId5" imgW="1269449" imgH="431613" progId="Equation.3">
                  <p:embed/>
                </p:oleObj>
              </mc:Choice>
              <mc:Fallback>
                <p:oleObj name="Equazione" r:id="rId5" imgW="1269449" imgH="431613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589" y="4040490"/>
                        <a:ext cx="3087688" cy="1049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80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6508" y="836712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Il modulo di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2000" dirty="0" smtClean="0">
                <a:solidFill>
                  <a:srgbClr val="170AC6"/>
                </a:solidFill>
              </a:rPr>
              <a:t> è dato dalla radice quadrata di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1400" b="1" i="1" dirty="0" smtClean="0">
                <a:solidFill>
                  <a:srgbClr val="C00000"/>
                </a:solidFill>
                <a:sym typeface="Symbol"/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</a:t>
            </a:r>
            <a:r>
              <a:rPr lang="it-IT" sz="2000" dirty="0" smtClean="0">
                <a:solidFill>
                  <a:srgbClr val="170AC6"/>
                </a:solidFill>
              </a:rPr>
              <a:t>  </a:t>
            </a:r>
            <a:r>
              <a:rPr lang="it-IT" sz="2000" b="1" i="1" dirty="0" smtClean="0">
                <a:solidFill>
                  <a:srgbClr val="C00000"/>
                </a:solidFill>
              </a:rPr>
              <a:t>h</a:t>
            </a:r>
            <a:r>
              <a:rPr lang="it-IT" sz="2000" dirty="0" smtClean="0">
                <a:solidFill>
                  <a:srgbClr val="170AC6"/>
                </a:solidFill>
              </a:rPr>
              <a:t>: 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Poiché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dirty="0" smtClean="0">
                <a:solidFill>
                  <a:srgbClr val="170AC6"/>
                </a:solidFill>
              </a:rPr>
              <a:t> ed </a:t>
            </a:r>
            <a:r>
              <a:rPr lang="it-IT" sz="2000" b="1" i="1" dirty="0" smtClean="0">
                <a:solidFill>
                  <a:srgbClr val="C00000"/>
                </a:solidFill>
              </a:rPr>
              <a:t>S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 sono versori: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 è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l’angolo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di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diffusione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che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conviene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scrivere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come </a:t>
            </a:r>
            <a:r>
              <a:rPr lang="en-US" sz="2000" b="1" i="1" dirty="0" smtClean="0">
                <a:solidFill>
                  <a:srgbClr val="C00000"/>
                </a:solidFill>
                <a:sym typeface="Symbol"/>
              </a:rPr>
              <a:t>2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 </a:t>
            </a:r>
            <a:r>
              <a:rPr lang="en-US" sz="2000" dirty="0" err="1" smtClean="0">
                <a:solidFill>
                  <a:srgbClr val="170AC6"/>
                </a:solidFill>
                <a:sym typeface="Symbol"/>
              </a:rPr>
              <a:t>poichè</a:t>
            </a:r>
            <a:r>
              <a:rPr lang="en-US" sz="2000" dirty="0" smtClean="0">
                <a:solidFill>
                  <a:srgbClr val="170AC6"/>
                </a:solidFill>
                <a:sym typeface="Symbol"/>
              </a:rPr>
              <a:t>:</a:t>
            </a:r>
            <a:endParaRPr lang="it-IT" sz="2000" dirty="0" smtClean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7435627"/>
              </p:ext>
            </p:extLst>
          </p:nvPr>
        </p:nvGraphicFramePr>
        <p:xfrm>
          <a:off x="5940152" y="620688"/>
          <a:ext cx="2844505" cy="848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0" name="Equazione" r:id="rId3" imgW="1447800" imgH="431800" progId="Equation.3">
                  <p:embed/>
                </p:oleObj>
              </mc:Choice>
              <mc:Fallback>
                <p:oleObj name="Equazione" r:id="rId3" imgW="1447800" imgH="431800" progId="Equation.3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620688"/>
                        <a:ext cx="2844505" cy="8483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792605"/>
              </p:ext>
            </p:extLst>
          </p:nvPr>
        </p:nvGraphicFramePr>
        <p:xfrm>
          <a:off x="594790" y="2048091"/>
          <a:ext cx="5431794" cy="100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1" name="Equazione" r:id="rId5" imgW="2120900" imgH="393700" progId="Equation.3">
                  <p:embed/>
                </p:oleObj>
              </mc:Choice>
              <mc:Fallback>
                <p:oleObj name="Equazione" r:id="rId5" imgW="2120900" imgH="393700" progId="Equation.3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90" y="2048091"/>
                        <a:ext cx="5431794" cy="10081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7323158"/>
              </p:ext>
            </p:extLst>
          </p:nvPr>
        </p:nvGraphicFramePr>
        <p:xfrm>
          <a:off x="1475656" y="3699034"/>
          <a:ext cx="6156684" cy="54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2" name="Equazione" r:id="rId7" imgW="2298700" imgH="203200" progId="Equation.3">
                  <p:embed/>
                </p:oleObj>
              </mc:Choice>
              <mc:Fallback>
                <p:oleObj name="Equazione" r:id="rId7" imgW="2298700" imgH="203200" progId="Equation.3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99034"/>
                        <a:ext cx="6156684" cy="54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97649" y="4437112"/>
            <a:ext cx="5244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Poiché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=/2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si  ha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cos = 1 - 2 sin</a:t>
            </a:r>
            <a:r>
              <a:rPr lang="it-IT" sz="2000" b="1" i="1" baseline="30000" dirty="0" smtClean="0">
                <a:solidFill>
                  <a:srgbClr val="C00000"/>
                </a:solidFill>
                <a:sym typeface="Symbol"/>
              </a:rPr>
              <a:t>2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/2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quindi: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87573"/>
              </p:ext>
            </p:extLst>
          </p:nvPr>
        </p:nvGraphicFramePr>
        <p:xfrm>
          <a:off x="1568450" y="4837113"/>
          <a:ext cx="5919788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3" name="Equazione" r:id="rId9" imgW="2413000" imgH="609600" progId="Equation.3">
                  <p:embed/>
                </p:oleObj>
              </mc:Choice>
              <mc:Fallback>
                <p:oleObj name="Equazione" r:id="rId9" imgW="2413000" imgH="609600" progId="Equation.3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4837113"/>
                        <a:ext cx="5919788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77" name="Picture 19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85513"/>
            <a:ext cx="2221557" cy="106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919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1909034"/>
              </p:ext>
            </p:extLst>
          </p:nvPr>
        </p:nvGraphicFramePr>
        <p:xfrm>
          <a:off x="1907704" y="404664"/>
          <a:ext cx="5295900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Equazione" r:id="rId3" imgW="2159000" imgH="609600" progId="Equation.3">
                  <p:embed/>
                </p:oleObj>
              </mc:Choice>
              <mc:Fallback>
                <p:oleObj name="Equazione" r:id="rId3" imgW="2159000" imgH="60960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04664"/>
                        <a:ext cx="5295900" cy="1495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755576" y="2016145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Moltiplicando per </a:t>
            </a:r>
            <a:r>
              <a:rPr lang="it-IT" sz="2000" b="1" i="1" dirty="0" smtClean="0">
                <a:solidFill>
                  <a:srgbClr val="C00000"/>
                </a:solidFill>
              </a:rPr>
              <a:t>2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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per avere il valore angolare della fase si ha il vettore di </a:t>
            </a:r>
            <a:r>
              <a:rPr lang="it-IT" sz="2000" dirty="0" err="1" smtClean="0">
                <a:solidFill>
                  <a:srgbClr val="170AC6"/>
                </a:solidFill>
                <a:sym typeface="Symbol"/>
              </a:rPr>
              <a:t>scattering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193270"/>
              </p:ext>
            </p:extLst>
          </p:nvPr>
        </p:nvGraphicFramePr>
        <p:xfrm>
          <a:off x="3428127" y="2636912"/>
          <a:ext cx="1993900" cy="1401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0" name="Equazione" r:id="rId5" imgW="812447" imgH="571252" progId="Equation.3">
                  <p:embed/>
                </p:oleObj>
              </mc:Choice>
              <mc:Fallback>
                <p:oleObj name="Equazione" r:id="rId5" imgW="812447" imgH="571252" progId="Equation.3">
                  <p:embed/>
                  <p:pic>
                    <p:nvPicPr>
                      <p:cNvPr id="0" name="Picture 1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8127" y="2636912"/>
                        <a:ext cx="1993900" cy="1401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55576" y="4221088"/>
            <a:ext cx="7992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Inserendo adesso la differenza di cammino ottico,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b="1" i="1" baseline="-25000" dirty="0">
                <a:solidFill>
                  <a:srgbClr val="C00000"/>
                </a:solidFill>
              </a:rPr>
              <a:t> </a:t>
            </a:r>
            <a:r>
              <a:rPr lang="it-IT" sz="1400" b="1" i="1" dirty="0">
                <a:solidFill>
                  <a:srgbClr val="C00000"/>
                </a:solidFill>
                <a:sym typeface="Symbol"/>
              </a:rPr>
              <a:t>  </a:t>
            </a:r>
            <a:r>
              <a:rPr lang="it-IT" sz="2000" b="1" i="1" dirty="0">
                <a:solidFill>
                  <a:srgbClr val="C00000"/>
                </a:solidFill>
                <a:sym typeface="Symbol"/>
              </a:rPr>
              <a:t>(S – S</a:t>
            </a:r>
            <a:r>
              <a:rPr lang="it-IT" sz="2000" b="1" i="1" baseline="-25000" dirty="0">
                <a:solidFill>
                  <a:srgbClr val="C00000"/>
                </a:solidFill>
                <a:sym typeface="Symbol"/>
              </a:rPr>
              <a:t>0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otteniamo il termine: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2 (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- 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j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) = </a:t>
            </a:r>
            <a:r>
              <a:rPr lang="it-IT" sz="2000" b="1" i="1" dirty="0" err="1" smtClean="0">
                <a:solidFill>
                  <a:srgbClr val="C00000"/>
                </a:solidFill>
                <a:sym typeface="Symbol"/>
              </a:rPr>
              <a:t>r</a:t>
            </a:r>
            <a:r>
              <a:rPr lang="it-IT" sz="2000" b="1" i="1" baseline="-25000" dirty="0" err="1" smtClean="0">
                <a:solidFill>
                  <a:srgbClr val="C00000"/>
                </a:solidFill>
                <a:sym typeface="Symbol"/>
              </a:rPr>
              <a:t>ij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 h 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da inserire nella funzione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cos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dell’espressione di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P ()</a:t>
            </a:r>
            <a:r>
              <a:rPr lang="it-IT" sz="2000" dirty="0">
                <a:solidFill>
                  <a:srgbClr val="170AC6"/>
                </a:solidFill>
                <a:sym typeface="Symbol"/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188224"/>
              </p:ext>
            </p:extLst>
          </p:nvPr>
        </p:nvGraphicFramePr>
        <p:xfrm>
          <a:off x="2699792" y="5236751"/>
          <a:ext cx="377983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Equazione" r:id="rId7" imgW="1511300" imgH="431800" progId="Equation.3">
                  <p:embed/>
                </p:oleObj>
              </mc:Choice>
              <mc:Fallback>
                <p:oleObj name="Equazione" r:id="rId7" imgW="1511300" imgH="431800" progId="Equation.3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5236751"/>
                        <a:ext cx="3779838" cy="1081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82661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764704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Si deve poi integrare l’equazione precedente </a:t>
            </a:r>
            <a:r>
              <a:rPr lang="it-IT" sz="2000" dirty="0">
                <a:solidFill>
                  <a:srgbClr val="170AC6"/>
                </a:solidFill>
              </a:rPr>
              <a:t>su </a:t>
            </a:r>
            <a:r>
              <a:rPr lang="it-IT" sz="2000" dirty="0" smtClean="0">
                <a:solidFill>
                  <a:srgbClr val="170AC6"/>
                </a:solidFill>
              </a:rPr>
              <a:t>tutte le </a:t>
            </a:r>
            <a:r>
              <a:rPr lang="it-IT" sz="2000" dirty="0">
                <a:solidFill>
                  <a:srgbClr val="170AC6"/>
                </a:solidFill>
              </a:rPr>
              <a:t>orientazioni della macromolecola rispetto alla direzione della </a:t>
            </a:r>
            <a:r>
              <a:rPr lang="it-IT" sz="2000" dirty="0" smtClean="0">
                <a:solidFill>
                  <a:srgbClr val="170AC6"/>
                </a:solidFill>
              </a:rPr>
              <a:t> radiazione incidente: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701628"/>
              </p:ext>
            </p:extLst>
          </p:nvPr>
        </p:nvGraphicFramePr>
        <p:xfrm>
          <a:off x="1259632" y="4581128"/>
          <a:ext cx="3772161" cy="115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6" name="Equazione" r:id="rId3" imgW="1663700" imgH="508000" progId="Equation.3">
                  <p:embed/>
                </p:oleObj>
              </mc:Choice>
              <mc:Fallback>
                <p:oleObj name="Equazione" r:id="rId3" imgW="1663700" imgH="508000" progId="Equation.3">
                  <p:embed/>
                  <p:pic>
                    <p:nvPicPr>
                      <p:cNvPr id="0" name="Picture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581128"/>
                        <a:ext cx="3772161" cy="115180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919089"/>
              </p:ext>
            </p:extLst>
          </p:nvPr>
        </p:nvGraphicFramePr>
        <p:xfrm>
          <a:off x="2627784" y="1700808"/>
          <a:ext cx="2833612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7" name="Equazione" r:id="rId5" imgW="1155700" imgH="469900" progId="Equation.3">
                  <p:embed/>
                </p:oleObj>
              </mc:Choice>
              <mc:Fallback>
                <p:oleObj name="Equazione" r:id="rId5" imgW="1155700" imgH="469900" progId="Equation.3">
                  <p:embed/>
                  <p:pic>
                    <p:nvPicPr>
                      <p:cNvPr id="0" name="Picture 1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00808"/>
                        <a:ext cx="2833612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ttangolo 4"/>
          <p:cNvSpPr/>
          <p:nvPr/>
        </p:nvSpPr>
        <p:spPr>
          <a:xfrm>
            <a:off x="683568" y="2924944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Infine l'espressione deve essere estesa a tutte le possibili </a:t>
            </a:r>
            <a:r>
              <a:rPr lang="it-IT" sz="2000" dirty="0" smtClean="0">
                <a:solidFill>
                  <a:srgbClr val="170AC6"/>
                </a:solidFill>
              </a:rPr>
              <a:t>conformazioni spaziali della </a:t>
            </a:r>
            <a:r>
              <a:rPr lang="it-IT" sz="2000" dirty="0">
                <a:solidFill>
                  <a:srgbClr val="170AC6"/>
                </a:solidFill>
              </a:rPr>
              <a:t>macromolecola, che fin qui è stata assunta come un sistema di centri diffondenti </a:t>
            </a:r>
            <a:r>
              <a:rPr lang="it-IT" sz="2000" dirty="0" smtClean="0">
                <a:solidFill>
                  <a:srgbClr val="170AC6"/>
                </a:solidFill>
              </a:rPr>
              <a:t>che si </a:t>
            </a:r>
            <a:r>
              <a:rPr lang="it-IT" sz="2000" dirty="0">
                <a:solidFill>
                  <a:srgbClr val="170AC6"/>
                </a:solidFill>
              </a:rPr>
              <a:t>trovino a distanze definite </a:t>
            </a:r>
            <a:r>
              <a:rPr lang="it-IT" sz="2000" b="1" i="1" dirty="0" err="1">
                <a:solidFill>
                  <a:srgbClr val="C00000"/>
                </a:solidFill>
              </a:rPr>
              <a:t>r</a:t>
            </a:r>
            <a:r>
              <a:rPr lang="it-IT" sz="2000" b="1" i="1" baseline="-25000" dirty="0" err="1">
                <a:solidFill>
                  <a:srgbClr val="C00000"/>
                </a:solidFill>
              </a:rPr>
              <a:t>ij</a:t>
            </a:r>
            <a:r>
              <a:rPr lang="it-IT" sz="2000" dirty="0">
                <a:solidFill>
                  <a:srgbClr val="170AC6"/>
                </a:solidFill>
              </a:rPr>
              <a:t> l'uno dall'altro.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64088" y="4941168"/>
            <a:ext cx="20780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C00000"/>
                </a:solidFill>
              </a:rPr>
              <a:t>funzione</a:t>
            </a:r>
            <a:r>
              <a:rPr lang="en-US" sz="2000" b="1" i="1" dirty="0">
                <a:solidFill>
                  <a:srgbClr val="C00000"/>
                </a:solidFill>
              </a:rPr>
              <a:t> di Debye</a:t>
            </a:r>
            <a:endParaRPr lang="en-US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14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755576" y="1052736"/>
            <a:ext cx="76411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>
                <a:solidFill>
                  <a:srgbClr val="170AC6"/>
                </a:solidFill>
              </a:rPr>
              <a:t>Q</a:t>
            </a:r>
            <a:r>
              <a:rPr lang="it-IT" sz="2200" smtClean="0">
                <a:solidFill>
                  <a:srgbClr val="170AC6"/>
                </a:solidFill>
              </a:rPr>
              <a:t>uando </a:t>
            </a:r>
            <a:r>
              <a:rPr lang="it-IT" sz="2200">
                <a:solidFill>
                  <a:srgbClr val="170AC6"/>
                </a:solidFill>
              </a:rPr>
              <a:t>ci riferiremo ad una soluzione di polimero </a:t>
            </a:r>
            <a:r>
              <a:rPr lang="it-IT" sz="2200" smtClean="0">
                <a:solidFill>
                  <a:srgbClr val="170AC6"/>
                </a:solidFill>
              </a:rPr>
              <a:t>intenderemo una </a:t>
            </a:r>
            <a:r>
              <a:rPr lang="it-IT" sz="2200">
                <a:solidFill>
                  <a:srgbClr val="170AC6"/>
                </a:solidFill>
              </a:rPr>
              <a:t>soluzione omogenea in cui le catene polimeriche sono </a:t>
            </a:r>
            <a:r>
              <a:rPr lang="it-IT" sz="2200" smtClean="0">
                <a:solidFill>
                  <a:srgbClr val="170AC6"/>
                </a:solidFill>
              </a:rPr>
              <a:t>distribuite statisticamente </a:t>
            </a:r>
            <a:r>
              <a:rPr lang="it-IT" sz="2200">
                <a:solidFill>
                  <a:srgbClr val="170AC6"/>
                </a:solidFill>
              </a:rPr>
              <a:t>e separatamente in tutto il volume di soluzione a disposizione. </a:t>
            </a:r>
            <a:r>
              <a:rPr lang="it-IT" sz="2200" smtClean="0">
                <a:solidFill>
                  <a:srgbClr val="170AC6"/>
                </a:solidFill>
              </a:rPr>
              <a:t>Questa condizione </a:t>
            </a:r>
            <a:r>
              <a:rPr lang="it-IT" sz="2200">
                <a:solidFill>
                  <a:srgbClr val="170AC6"/>
                </a:solidFill>
              </a:rPr>
              <a:t>permette anche di definire correttamente una qualsiasi operazione </a:t>
            </a:r>
            <a:r>
              <a:rPr lang="it-IT" sz="2200" smtClean="0">
                <a:solidFill>
                  <a:srgbClr val="170AC6"/>
                </a:solidFill>
              </a:rPr>
              <a:t>di diluizione</a:t>
            </a:r>
            <a:r>
              <a:rPr lang="it-IT" sz="2200">
                <a:solidFill>
                  <a:srgbClr val="170AC6"/>
                </a:solidFill>
              </a:rPr>
              <a:t>, fino a diluizioni molto spinte</a:t>
            </a:r>
            <a:r>
              <a:rPr lang="it-IT" sz="220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200" smtClean="0">
              <a:solidFill>
                <a:srgbClr val="170AC6"/>
              </a:solidFill>
            </a:endParaRPr>
          </a:p>
          <a:p>
            <a:pPr algn="just"/>
            <a:r>
              <a:rPr lang="it-IT" sz="2200" smtClean="0">
                <a:solidFill>
                  <a:srgbClr val="170AC6"/>
                </a:solidFill>
              </a:rPr>
              <a:t>Le soluzioni con queste caratteristiche saranno </a:t>
            </a:r>
            <a:r>
              <a:rPr lang="it-IT" sz="2200">
                <a:solidFill>
                  <a:srgbClr val="170AC6"/>
                </a:solidFill>
              </a:rPr>
              <a:t>utilizzate per lo studio delle </a:t>
            </a:r>
            <a:r>
              <a:rPr lang="it-IT" sz="2200" b="1" i="1">
                <a:solidFill>
                  <a:srgbClr val="C00000"/>
                </a:solidFill>
              </a:rPr>
              <a:t>proprietà medie delle </a:t>
            </a:r>
            <a:r>
              <a:rPr lang="it-IT" sz="2200" b="1" i="1" smtClean="0">
                <a:solidFill>
                  <a:srgbClr val="C00000"/>
                </a:solidFill>
              </a:rPr>
              <a:t>catene “</a:t>
            </a:r>
            <a:r>
              <a:rPr lang="it-IT" sz="2200" b="1" i="1">
                <a:solidFill>
                  <a:srgbClr val="C00000"/>
                </a:solidFill>
              </a:rPr>
              <a:t>separate”</a:t>
            </a:r>
            <a:r>
              <a:rPr lang="it-IT" sz="2200">
                <a:solidFill>
                  <a:srgbClr val="170AC6"/>
                </a:solidFill>
              </a:rPr>
              <a:t>, cioè per la determinazione delle masse molecolari medie </a:t>
            </a:r>
            <a:r>
              <a:rPr lang="it-IT" sz="2200" smtClean="0">
                <a:solidFill>
                  <a:srgbClr val="170AC6"/>
                </a:solidFill>
              </a:rPr>
              <a:t>e delle dimensioni molecolari medie.</a:t>
            </a:r>
            <a:endParaRPr lang="it-IT" sz="220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348625"/>
            <a:ext cx="4321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170AC6"/>
                </a:solidFill>
              </a:rPr>
              <a:t>Utilizzo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pratico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della</a:t>
            </a:r>
            <a:r>
              <a:rPr lang="en-US" sz="2000" b="1" dirty="0" smtClean="0">
                <a:solidFill>
                  <a:srgbClr val="170AC6"/>
                </a:solidFill>
              </a:rPr>
              <a:t> </a:t>
            </a:r>
            <a:r>
              <a:rPr lang="en-US" sz="2000" b="1" dirty="0" err="1" smtClean="0">
                <a:solidFill>
                  <a:srgbClr val="170AC6"/>
                </a:solidFill>
              </a:rPr>
              <a:t>funzione</a:t>
            </a:r>
            <a:r>
              <a:rPr lang="en-US" sz="2000" b="1" dirty="0" smtClean="0">
                <a:solidFill>
                  <a:srgbClr val="170AC6"/>
                </a:solidFill>
              </a:rPr>
              <a:t> di Debye</a:t>
            </a:r>
            <a:endParaRPr lang="en-US" sz="2000" b="1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56312"/>
              </p:ext>
            </p:extLst>
          </p:nvPr>
        </p:nvGraphicFramePr>
        <p:xfrm>
          <a:off x="5863764" y="620688"/>
          <a:ext cx="3029356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0" name="Equazione" r:id="rId3" imgW="1269449" imgH="482391" progId="Equation.3">
                  <p:embed/>
                </p:oleObj>
              </mc:Choice>
              <mc:Fallback>
                <p:oleObj name="Equazione" r:id="rId3" imgW="1269449" imgH="482391" progId="Equation.3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3764" y="620688"/>
                        <a:ext cx="3029356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95537" y="996697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Ricordiamo l’espressione per il </a:t>
            </a:r>
            <a:r>
              <a:rPr lang="it-IT" sz="2000" b="1" i="1" dirty="0" smtClean="0">
                <a:solidFill>
                  <a:srgbClr val="C00000"/>
                </a:solidFill>
              </a:rPr>
              <a:t>raggio di girazione</a:t>
            </a:r>
            <a:r>
              <a:rPr lang="it-IT" sz="2000" dirty="0" smtClean="0">
                <a:solidFill>
                  <a:srgbClr val="170AC6"/>
                </a:solidFill>
              </a:rPr>
              <a:t>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Che riscriviamo (trascurando </a:t>
            </a:r>
            <a:r>
              <a:rPr lang="it-IT" sz="2000" b="1" i="1" dirty="0" smtClean="0">
                <a:solidFill>
                  <a:srgbClr val="C00000"/>
                </a:solidFill>
              </a:rPr>
              <a:t>1</a:t>
            </a:r>
            <a:r>
              <a:rPr lang="it-IT" sz="2000" dirty="0" smtClean="0">
                <a:solidFill>
                  <a:srgbClr val="170AC6"/>
                </a:solidFill>
              </a:rPr>
              <a:t> rispetto ad </a:t>
            </a:r>
            <a:r>
              <a:rPr lang="it-IT" sz="2000" b="1" i="1" dirty="0" smtClean="0">
                <a:solidFill>
                  <a:srgbClr val="C00000"/>
                </a:solidFill>
              </a:rPr>
              <a:t>n</a:t>
            </a:r>
            <a:r>
              <a:rPr lang="it-IT" sz="2000" dirty="0" smtClean="0">
                <a:solidFill>
                  <a:srgbClr val="170AC6"/>
                </a:solidFill>
              </a:rPr>
              <a:t>):</a:t>
            </a: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Nell’espressione:                                                                       consideriamo </a:t>
            </a:r>
            <a:r>
              <a:rPr lang="it-IT" sz="2000" b="1" i="1" dirty="0" smtClean="0">
                <a:solidFill>
                  <a:srgbClr val="C00000"/>
                </a:solidFill>
              </a:rPr>
              <a:t>x =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hr</a:t>
            </a:r>
            <a:r>
              <a:rPr lang="it-IT" sz="2000" b="1" i="1" baseline="-25000" dirty="0" err="1" smtClean="0">
                <a:solidFill>
                  <a:srgbClr val="C00000"/>
                </a:solidFill>
              </a:rPr>
              <a:t>ij</a:t>
            </a:r>
            <a:r>
              <a:rPr lang="it-IT" sz="2000" b="1" i="1" dirty="0" smtClean="0">
                <a:solidFill>
                  <a:srgbClr val="C00000"/>
                </a:solidFill>
              </a:rPr>
              <a:t> </a:t>
            </a:r>
          </a:p>
          <a:p>
            <a:endParaRPr lang="it-IT" sz="2000" b="1" i="1" dirty="0">
              <a:solidFill>
                <a:srgbClr val="C00000"/>
              </a:solidFill>
            </a:endParaRPr>
          </a:p>
          <a:p>
            <a:endParaRPr lang="it-IT" sz="2000" b="1" i="1" dirty="0" smtClean="0">
              <a:solidFill>
                <a:srgbClr val="C00000"/>
              </a:solidFill>
            </a:endParaRPr>
          </a:p>
          <a:p>
            <a:endParaRPr lang="it-IT" sz="2000" dirty="0">
              <a:solidFill>
                <a:srgbClr val="170AC6"/>
              </a:solidFill>
            </a:endParaRPr>
          </a:p>
          <a:p>
            <a:r>
              <a:rPr lang="it-IT" sz="2000" dirty="0" smtClean="0">
                <a:solidFill>
                  <a:srgbClr val="170AC6"/>
                </a:solidFill>
              </a:rPr>
              <a:t>Per </a:t>
            </a:r>
            <a:r>
              <a:rPr lang="it-IT" sz="2000" b="1" i="1" dirty="0" smtClean="0">
                <a:solidFill>
                  <a:srgbClr val="C00000"/>
                </a:solidFill>
              </a:rPr>
              <a:t>x</a:t>
            </a:r>
            <a:r>
              <a:rPr lang="it-IT" sz="2000" dirty="0" smtClean="0">
                <a:solidFill>
                  <a:srgbClr val="170AC6"/>
                </a:solidFill>
              </a:rPr>
              <a:t> molto piccolo: </a:t>
            </a: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05520"/>
              </p:ext>
            </p:extLst>
          </p:nvPr>
        </p:nvGraphicFramePr>
        <p:xfrm>
          <a:off x="2882403" y="2564904"/>
          <a:ext cx="3669787" cy="1180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1" name="Equazione" r:id="rId5" imgW="1384300" imgH="444500" progId="Equation.3">
                  <p:embed/>
                </p:oleObj>
              </mc:Choice>
              <mc:Fallback>
                <p:oleObj name="Equazione" r:id="rId5" imgW="1384300" imgH="444500" progId="Equation.3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403" y="2564904"/>
                        <a:ext cx="3669787" cy="11803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000188"/>
              </p:ext>
            </p:extLst>
          </p:nvPr>
        </p:nvGraphicFramePr>
        <p:xfrm>
          <a:off x="2411760" y="4005064"/>
          <a:ext cx="3773487" cy="1150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2" name="Equazione" r:id="rId7" imgW="1663700" imgH="508000" progId="Equation.3">
                  <p:embed/>
                </p:oleObj>
              </mc:Choice>
              <mc:Fallback>
                <p:oleObj name="Equazione" r:id="rId7" imgW="1663700" imgH="508000" progId="Equation.3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005064"/>
                        <a:ext cx="3773487" cy="1150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266180"/>
              </p:ext>
            </p:extLst>
          </p:nvPr>
        </p:nvGraphicFramePr>
        <p:xfrm>
          <a:off x="2824575" y="5258676"/>
          <a:ext cx="4462463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3" name="Equazione" r:id="rId9" imgW="1968500" imgH="469900" progId="Equation.3">
                  <p:embed/>
                </p:oleObj>
              </mc:Choice>
              <mc:Fallback>
                <p:oleObj name="Equazione" r:id="rId9" imgW="1968500" imgH="469900" progId="Equation.3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4575" y="5258676"/>
                        <a:ext cx="4462463" cy="1065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119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27584" y="548680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L’approssimazione è valida quando:</a:t>
            </a: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170AC6"/>
                </a:solidFill>
              </a:rPr>
              <a:t>il valore di:                                                                      è piccolo;</a:t>
            </a:r>
          </a:p>
          <a:p>
            <a:pPr marL="342900" indent="-342900">
              <a:buAutoNum type="alphaLcParenR"/>
            </a:pPr>
            <a:endParaRPr lang="it-IT" sz="2000" dirty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endParaRPr lang="it-IT" sz="2000" dirty="0" smtClean="0">
              <a:solidFill>
                <a:srgbClr val="170AC6"/>
              </a:solidFill>
            </a:endParaRPr>
          </a:p>
          <a:p>
            <a:pPr marL="342900" indent="-342900">
              <a:buAutoNum type="alphaLcParenR"/>
            </a:pPr>
            <a:r>
              <a:rPr lang="it-IT" sz="2000" dirty="0" smtClean="0">
                <a:solidFill>
                  <a:srgbClr val="170AC6"/>
                </a:solidFill>
              </a:rPr>
              <a:t>Il valore di                                          è piccolo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 piccolo o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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grande.  </a:t>
            </a:r>
          </a:p>
          <a:p>
            <a:pPr marL="342900" indent="-342900">
              <a:buAutoNum type="alphaLcParenR"/>
            </a:pPr>
            <a:endParaRPr lang="it-IT" sz="2000" dirty="0">
              <a:solidFill>
                <a:srgbClr val="170AC6"/>
              </a:solidFill>
              <a:sym typeface="Symbol"/>
            </a:endParaRPr>
          </a:p>
          <a:p>
            <a:pPr>
              <a:tabLst>
                <a:tab pos="354013" algn="l"/>
              </a:tabLst>
            </a:pPr>
            <a:r>
              <a:rPr lang="it-IT" sz="2000" dirty="0">
                <a:solidFill>
                  <a:srgbClr val="170AC6"/>
                </a:solidFill>
                <a:sym typeface="Symbol"/>
              </a:rPr>
              <a:t>	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La prima condizione è interessante).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921711"/>
              </p:ext>
            </p:extLst>
          </p:nvPr>
        </p:nvGraphicFramePr>
        <p:xfrm>
          <a:off x="2555776" y="1124744"/>
          <a:ext cx="367030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1" name="Equazione" r:id="rId3" imgW="1384300" imgH="444500" progId="Equation.3">
                  <p:embed/>
                </p:oleObj>
              </mc:Choice>
              <mc:Fallback>
                <p:oleObj name="Equazione" r:id="rId3" imgW="1384300" imgH="444500" progId="Equation.3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70300" cy="1179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018850"/>
              </p:ext>
            </p:extLst>
          </p:nvPr>
        </p:nvGraphicFramePr>
        <p:xfrm>
          <a:off x="2578100" y="2391971"/>
          <a:ext cx="19939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2" name="Equazione" r:id="rId5" imgW="812447" imgH="393529" progId="Equation.3">
                  <p:embed/>
                </p:oleObj>
              </mc:Choice>
              <mc:Fallback>
                <p:oleObj name="Equazione" r:id="rId5" imgW="812447" imgH="393529" progId="Equation.3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2391971"/>
                        <a:ext cx="199390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4273027"/>
              </p:ext>
            </p:extLst>
          </p:nvPr>
        </p:nvGraphicFramePr>
        <p:xfrm>
          <a:off x="539552" y="3718779"/>
          <a:ext cx="7776864" cy="1325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3" name="Equazione" r:id="rId7" imgW="3721100" imgH="635000" progId="Equation.3">
                  <p:embed/>
                </p:oleObj>
              </mc:Choice>
              <mc:Fallback>
                <p:oleObj name="Equazione" r:id="rId7" imgW="3721100" imgH="635000" progId="Equation.3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8779"/>
                        <a:ext cx="7776864" cy="13254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6409"/>
              </p:ext>
            </p:extLst>
          </p:nvPr>
        </p:nvGraphicFramePr>
        <p:xfrm>
          <a:off x="244599" y="5013176"/>
          <a:ext cx="8654801" cy="1027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4" name="Equazione" r:id="rId9" imgW="4064000" imgH="482600" progId="Equation.3">
                  <p:embed/>
                </p:oleObj>
              </mc:Choice>
              <mc:Fallback>
                <p:oleObj name="Equazione" r:id="rId9" imgW="4064000" imgH="482600" progId="Equation.3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599" y="5013176"/>
                        <a:ext cx="8654801" cy="10270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2998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7628951"/>
              </p:ext>
            </p:extLst>
          </p:nvPr>
        </p:nvGraphicFramePr>
        <p:xfrm>
          <a:off x="2843809" y="404665"/>
          <a:ext cx="2520280" cy="1037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Equazione" r:id="rId3" imgW="1016000" imgH="419100" progId="Equation.3">
                  <p:embed/>
                </p:oleObj>
              </mc:Choice>
              <mc:Fallback>
                <p:oleObj name="Equazione" r:id="rId3" imgW="1016000" imgH="419100" progId="Equation.3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9" y="404665"/>
                        <a:ext cx="2520280" cy="103732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251520" y="1484784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Importante:  in questa </a:t>
            </a:r>
            <a:r>
              <a:rPr lang="it-IT" sz="2000" dirty="0">
                <a:solidFill>
                  <a:srgbClr val="170AC6"/>
                </a:solidFill>
              </a:rPr>
              <a:t>equazione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dirty="0">
                <a:solidFill>
                  <a:srgbClr val="170AC6"/>
                </a:solidFill>
              </a:rPr>
              <a:t>dipendenza </a:t>
            </a:r>
            <a:r>
              <a:rPr lang="it-IT" sz="2000" dirty="0" smtClean="0">
                <a:solidFill>
                  <a:srgbClr val="170AC6"/>
                </a:solidFill>
              </a:rPr>
              <a:t>angolare, nella </a:t>
            </a:r>
            <a:r>
              <a:rPr lang="it-IT" sz="2000" dirty="0">
                <a:solidFill>
                  <a:srgbClr val="170AC6"/>
                </a:solidFill>
              </a:rPr>
              <a:t>condizione </a:t>
            </a:r>
            <a:r>
              <a:rPr lang="it-IT" sz="2000" dirty="0" smtClean="0">
                <a:solidFill>
                  <a:srgbClr val="170AC6"/>
                </a:solidFill>
              </a:rPr>
              <a:t>limite, </a:t>
            </a:r>
            <a:r>
              <a:rPr lang="it-IT" sz="2000" dirty="0">
                <a:solidFill>
                  <a:srgbClr val="170AC6"/>
                </a:solidFill>
              </a:rPr>
              <a:t>è funzione esclusivamente del raggio di girazione ed </a:t>
            </a:r>
            <a:r>
              <a:rPr lang="it-IT" sz="2000" dirty="0" smtClean="0">
                <a:solidFill>
                  <a:srgbClr val="170AC6"/>
                </a:solidFill>
              </a:rPr>
              <a:t>è indipendente </a:t>
            </a:r>
            <a:r>
              <a:rPr lang="it-IT" sz="2000" dirty="0">
                <a:solidFill>
                  <a:srgbClr val="170AC6"/>
                </a:solidFill>
              </a:rPr>
              <a:t>da qualsiasi assunzione sulla forma della macromolecola, un risultato </a:t>
            </a:r>
            <a:r>
              <a:rPr lang="it-IT" sz="2000" dirty="0" smtClean="0">
                <a:solidFill>
                  <a:srgbClr val="170AC6"/>
                </a:solidFill>
              </a:rPr>
              <a:t>che non </a:t>
            </a:r>
            <a:r>
              <a:rPr lang="it-IT" sz="2000" dirty="0">
                <a:solidFill>
                  <a:srgbClr val="170AC6"/>
                </a:solidFill>
              </a:rPr>
              <a:t>è ottenibile da nessun altro esperimento</a:t>
            </a:r>
            <a:r>
              <a:rPr lang="it-IT" sz="2000" dirty="0" smtClean="0">
                <a:solidFill>
                  <a:srgbClr val="170AC6"/>
                </a:solidFill>
              </a:rPr>
              <a:t>. La condizione limite è data da un angolo di diffusione basso.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raggio di girazione può essere ottenuto sperimentalmente da «</a:t>
            </a:r>
            <a:r>
              <a:rPr lang="it-IT" sz="2000" b="1" i="1" dirty="0" smtClean="0">
                <a:solidFill>
                  <a:srgbClr val="C00000"/>
                </a:solidFill>
              </a:rPr>
              <a:t>grafico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Guinier</a:t>
            </a:r>
            <a:r>
              <a:rPr lang="it-IT" sz="2000" dirty="0" smtClean="0">
                <a:solidFill>
                  <a:srgbClr val="170AC6"/>
                </a:solidFill>
              </a:rPr>
              <a:t>» (un fisico francese, circa 1950).  Utilizzando i logaritmi: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397493"/>
              </p:ext>
            </p:extLst>
          </p:nvPr>
        </p:nvGraphicFramePr>
        <p:xfrm>
          <a:off x="2195736" y="3716996"/>
          <a:ext cx="4104456" cy="1159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3" name="Equazione" r:id="rId5" imgW="1612900" imgH="457200" progId="Equation.3">
                  <p:embed/>
                </p:oleObj>
              </mc:Choice>
              <mc:Fallback>
                <p:oleObj name="Equazione" r:id="rId5" imgW="1612900" imgH="457200" progId="Equation.3">
                  <p:embed/>
                  <p:pic>
                    <p:nvPicPr>
                      <p:cNvPr id="0" name="Picture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3716996"/>
                        <a:ext cx="4104456" cy="1159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3889360"/>
              </p:ext>
            </p:extLst>
          </p:nvPr>
        </p:nvGraphicFramePr>
        <p:xfrm>
          <a:off x="2411350" y="5013176"/>
          <a:ext cx="4105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4" name="Equazione" r:id="rId7" imgW="1612900" imgH="482600" progId="Equation.3">
                  <p:embed/>
                </p:oleObj>
              </mc:Choice>
              <mc:Fallback>
                <p:oleObj name="Equazione" r:id="rId7" imgW="1612900" imgH="482600" progId="Equation.3">
                  <p:embed/>
                  <p:pic>
                    <p:nvPicPr>
                      <p:cNvPr id="0" name="Picture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350" y="5013176"/>
                        <a:ext cx="4105275" cy="122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832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823834"/>
              </p:ext>
            </p:extLst>
          </p:nvPr>
        </p:nvGraphicFramePr>
        <p:xfrm>
          <a:off x="323528" y="548680"/>
          <a:ext cx="8437563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" name="Equazione" r:id="rId3" imgW="3314700" imgH="482600" progId="Equation.3">
                  <p:embed/>
                </p:oleObj>
              </mc:Choice>
              <mc:Fallback>
                <p:oleObj name="Equazione" r:id="rId3" imgW="3314700" imgH="4826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48680"/>
                        <a:ext cx="8437563" cy="122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582608" y="2579023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valore di </a:t>
            </a:r>
            <a:r>
              <a:rPr lang="it-IT" sz="2000" b="1" i="1" dirty="0" smtClean="0">
                <a:solidFill>
                  <a:srgbClr val="C00000"/>
                </a:solidFill>
              </a:rPr>
              <a:t>R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G</a:t>
            </a:r>
            <a:r>
              <a:rPr lang="it-IT" sz="2000" dirty="0" smtClean="0">
                <a:solidFill>
                  <a:srgbClr val="170AC6"/>
                </a:solidFill>
              </a:rPr>
              <a:t> è dato dalla pendenza di </a:t>
            </a:r>
            <a:r>
              <a:rPr lang="it-IT" sz="2000" b="1" i="1" dirty="0" smtClean="0">
                <a:solidFill>
                  <a:srgbClr val="C00000"/>
                </a:solidFill>
              </a:rPr>
              <a:t>ln 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)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in funzione di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</a:t>
            </a:r>
            <a:r>
              <a:rPr lang="it-IT" sz="2000" b="1" i="1" baseline="30000" dirty="0" smtClean="0">
                <a:solidFill>
                  <a:srgbClr val="C00000"/>
                </a:solidFill>
                <a:sym typeface="Symbol"/>
              </a:rPr>
              <a:t>2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.  Poiché     </a:t>
            </a:r>
            <a:r>
              <a:rPr lang="it-IT" sz="2000" b="1" i="1" dirty="0" smtClean="0">
                <a:solidFill>
                  <a:srgbClr val="C00000"/>
                </a:solidFill>
              </a:rPr>
              <a:t>ln I (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) </a:t>
            </a:r>
            <a:r>
              <a:rPr lang="it-IT" sz="2000" b="1" i="1" baseline="-25000" dirty="0" smtClean="0">
                <a:solidFill>
                  <a:srgbClr val="C00000"/>
                </a:solidFill>
                <a:sym typeface="Symbol"/>
              </a:rPr>
              <a:t>=0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 compare come intercetta il suo valore può anche essere valutato con  molta approssimazione. </a:t>
            </a:r>
            <a:endParaRPr lang="en-US" sz="2000" dirty="0">
              <a:solidFill>
                <a:srgbClr val="170AC6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259632" y="1839732"/>
            <a:ext cx="3687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Si ricordi che  </a:t>
            </a:r>
            <a:r>
              <a:rPr lang="it-IT" sz="2000" b="1" i="1" dirty="0" smtClean="0">
                <a:solidFill>
                  <a:srgbClr val="C00000"/>
                </a:solidFill>
              </a:rPr>
              <a:t>ln (1-x</a:t>
            </a:r>
            <a:r>
              <a:rPr lang="it-IT" sz="2000" b="1" i="1" dirty="0">
                <a:solidFill>
                  <a:srgbClr val="C00000"/>
                </a:solidFill>
              </a:rPr>
              <a:t>) ≈ -x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 e che 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7419863"/>
              </p:ext>
            </p:extLst>
          </p:nvPr>
        </p:nvGraphicFramePr>
        <p:xfrm>
          <a:off x="4844100" y="1679188"/>
          <a:ext cx="1489844" cy="72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0" name="Equazione" r:id="rId5" imgW="812447" imgH="393529" progId="Equation.3">
                  <p:embed/>
                </p:oleObj>
              </mc:Choice>
              <mc:Fallback>
                <p:oleObj name="Equazione" r:id="rId5" imgW="812447" imgH="393529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100" y="1679188"/>
                        <a:ext cx="1489844" cy="7211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3681318" cy="257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6012160" y="4878815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 err="1" smtClean="0">
                <a:solidFill>
                  <a:srgbClr val="C00000"/>
                </a:solidFill>
              </a:rPr>
              <a:t>Guinier</a:t>
            </a:r>
            <a:r>
              <a:rPr lang="it-IT" sz="2000" b="1" i="1" dirty="0" smtClean="0">
                <a:solidFill>
                  <a:srgbClr val="C00000"/>
                </a:solidFill>
              </a:rPr>
              <a:t> plot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9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3528" y="751344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Per la determinazione della massa </a:t>
            </a:r>
            <a:r>
              <a:rPr lang="it-IT" sz="2000" dirty="0" smtClean="0">
                <a:solidFill>
                  <a:srgbClr val="170AC6"/>
                </a:solidFill>
              </a:rPr>
              <a:t>molecolare è </a:t>
            </a:r>
            <a:r>
              <a:rPr lang="it-IT" sz="2000" dirty="0">
                <a:solidFill>
                  <a:srgbClr val="170AC6"/>
                </a:solidFill>
              </a:rPr>
              <a:t>invece necessaria la determinazione dell’intercetta.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Tuttavia, nella situazione reale il fenomeno della diffusione è causato </a:t>
            </a:r>
            <a:r>
              <a:rPr lang="it-IT" sz="2000" dirty="0" smtClean="0">
                <a:solidFill>
                  <a:srgbClr val="170AC6"/>
                </a:solidFill>
              </a:rPr>
              <a:t>dalla presenza </a:t>
            </a:r>
            <a:r>
              <a:rPr lang="it-IT" sz="2000" dirty="0">
                <a:solidFill>
                  <a:srgbClr val="170AC6"/>
                </a:solidFill>
              </a:rPr>
              <a:t>contemporanea </a:t>
            </a:r>
            <a:r>
              <a:rPr lang="it-IT" sz="2000" dirty="0" smtClean="0">
                <a:solidFill>
                  <a:srgbClr val="170AC6"/>
                </a:solidFill>
              </a:rPr>
              <a:t>di </a:t>
            </a:r>
            <a:r>
              <a:rPr lang="it-IT" sz="2000" dirty="0">
                <a:solidFill>
                  <a:srgbClr val="170AC6"/>
                </a:solidFill>
              </a:rPr>
              <a:t>molte catene </a:t>
            </a:r>
            <a:r>
              <a:rPr lang="it-IT" sz="2000" dirty="0" smtClean="0">
                <a:solidFill>
                  <a:srgbClr val="170AC6"/>
                </a:solidFill>
              </a:rPr>
              <a:t>polimeriche che </a:t>
            </a:r>
            <a:r>
              <a:rPr lang="it-IT" sz="2000" dirty="0">
                <a:solidFill>
                  <a:srgbClr val="170AC6"/>
                </a:solidFill>
              </a:rPr>
              <a:t>si comportano </a:t>
            </a:r>
            <a:r>
              <a:rPr lang="it-IT" sz="2000" dirty="0" smtClean="0">
                <a:solidFill>
                  <a:srgbClr val="170AC6"/>
                </a:solidFill>
              </a:rPr>
              <a:t>ciascuna come un </a:t>
            </a:r>
            <a:r>
              <a:rPr lang="en-US" sz="2000" dirty="0" err="1" smtClean="0">
                <a:solidFill>
                  <a:srgbClr val="170AC6"/>
                </a:solidFill>
              </a:rPr>
              <a:t>centro</a:t>
            </a:r>
            <a:r>
              <a:rPr lang="en-US" sz="2000" dirty="0" smtClean="0">
                <a:solidFill>
                  <a:srgbClr val="170AC6"/>
                </a:solidFill>
              </a:rPr>
              <a:t> di </a:t>
            </a:r>
            <a:r>
              <a:rPr lang="en-US" sz="2000" dirty="0" err="1" smtClean="0">
                <a:solidFill>
                  <a:srgbClr val="170AC6"/>
                </a:solidFill>
              </a:rPr>
              <a:t>diffusione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erciò</a:t>
            </a:r>
            <a:r>
              <a:rPr lang="it-IT" sz="2000" dirty="0">
                <a:solidFill>
                  <a:srgbClr val="170AC6"/>
                </a:solidFill>
              </a:rPr>
              <a:t>, </a:t>
            </a:r>
            <a:r>
              <a:rPr lang="it-IT" sz="2000" dirty="0" smtClean="0">
                <a:solidFill>
                  <a:srgbClr val="170AC6"/>
                </a:solidFill>
              </a:rPr>
              <a:t>oltre a valutare la funzione di diffusione ad angolo basso ed estrapolare ad angolo </a:t>
            </a:r>
            <a:r>
              <a:rPr lang="it-IT" sz="2000" b="1" i="1" dirty="0" smtClean="0">
                <a:solidFill>
                  <a:srgbClr val="C00000"/>
                </a:solidFill>
              </a:rPr>
              <a:t>0</a:t>
            </a:r>
            <a:r>
              <a:rPr lang="it-IT" sz="2000" dirty="0" smtClean="0">
                <a:solidFill>
                  <a:srgbClr val="170AC6"/>
                </a:solidFill>
              </a:rPr>
              <a:t>, si devono estrapolare a concentrazione </a:t>
            </a:r>
            <a:r>
              <a:rPr lang="it-IT" sz="2000" b="1" i="1" dirty="0">
                <a:solidFill>
                  <a:srgbClr val="C00000"/>
                </a:solidFill>
              </a:rPr>
              <a:t>c = 0</a:t>
            </a:r>
            <a:r>
              <a:rPr lang="it-IT" sz="2000" dirty="0">
                <a:solidFill>
                  <a:srgbClr val="170AC6"/>
                </a:solidFill>
              </a:rPr>
              <a:t> i dati </a:t>
            </a:r>
            <a:r>
              <a:rPr lang="it-IT" sz="2000" dirty="0" smtClean="0">
                <a:solidFill>
                  <a:srgbClr val="170AC6"/>
                </a:solidFill>
              </a:rPr>
              <a:t>ottenuti ad </a:t>
            </a:r>
            <a:r>
              <a:rPr lang="it-IT" sz="2000" dirty="0">
                <a:solidFill>
                  <a:srgbClr val="170AC6"/>
                </a:solidFill>
              </a:rPr>
              <a:t>ogni </a:t>
            </a:r>
            <a:r>
              <a:rPr lang="it-IT" sz="2000" dirty="0" smtClean="0">
                <a:solidFill>
                  <a:srgbClr val="170AC6"/>
                </a:solidFill>
              </a:rPr>
              <a:t>angolo.</a:t>
            </a: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Senza entrare nei dettagli </a:t>
            </a:r>
            <a:r>
              <a:rPr lang="it-IT" sz="2000" dirty="0" smtClean="0">
                <a:solidFill>
                  <a:srgbClr val="170AC6"/>
                </a:solidFill>
              </a:rPr>
              <a:t>del </a:t>
            </a:r>
            <a:r>
              <a:rPr lang="it-IT" sz="2000" dirty="0">
                <a:solidFill>
                  <a:srgbClr val="170AC6"/>
                </a:solidFill>
              </a:rPr>
              <a:t>trattamento "termodinamico</a:t>
            </a:r>
            <a:r>
              <a:rPr lang="it-IT" sz="2000" dirty="0" smtClean="0">
                <a:solidFill>
                  <a:srgbClr val="170AC6"/>
                </a:solidFill>
              </a:rPr>
              <a:t>", </a:t>
            </a:r>
            <a:r>
              <a:rPr lang="it-IT" sz="2000" dirty="0">
                <a:solidFill>
                  <a:srgbClr val="170AC6"/>
                </a:solidFill>
              </a:rPr>
              <a:t>si può scrivere </a:t>
            </a:r>
            <a:r>
              <a:rPr lang="it-IT" sz="2000" dirty="0" smtClean="0">
                <a:solidFill>
                  <a:srgbClr val="170AC6"/>
                </a:solidFill>
              </a:rPr>
              <a:t>che l'intensità </a:t>
            </a:r>
            <a:r>
              <a:rPr lang="it-IT" sz="2000" dirty="0">
                <a:solidFill>
                  <a:srgbClr val="170AC6"/>
                </a:solidFill>
              </a:rPr>
              <a:t>della radiazione diffusa ad ogni angolo per un sistema </a:t>
            </a:r>
            <a:r>
              <a:rPr lang="it-IT" sz="2000" dirty="0" smtClean="0">
                <a:solidFill>
                  <a:srgbClr val="170AC6"/>
                </a:solidFill>
              </a:rPr>
              <a:t>statisticamente disordinato </a:t>
            </a:r>
            <a:r>
              <a:rPr lang="it-IT" sz="2000" dirty="0">
                <a:solidFill>
                  <a:srgbClr val="170AC6"/>
                </a:solidFill>
              </a:rPr>
              <a:t>di centri diffondenti molto più piccoli della lunghezza d'onda della </a:t>
            </a:r>
            <a:r>
              <a:rPr lang="it-IT" sz="2000" dirty="0" smtClean="0">
                <a:solidFill>
                  <a:srgbClr val="170AC6"/>
                </a:solidFill>
              </a:rPr>
              <a:t>radiazione </a:t>
            </a:r>
            <a:r>
              <a:rPr lang="en-US" sz="2000" dirty="0" err="1" smtClean="0">
                <a:solidFill>
                  <a:srgbClr val="170AC6"/>
                </a:solidFill>
              </a:rPr>
              <a:t>incidente</a:t>
            </a:r>
            <a:r>
              <a:rPr lang="en-US" sz="2000" dirty="0" smtClean="0">
                <a:solidFill>
                  <a:srgbClr val="170AC6"/>
                </a:solidFill>
              </a:rPr>
              <a:t> </a:t>
            </a:r>
            <a:r>
              <a:rPr lang="en-US" sz="2000" dirty="0">
                <a:solidFill>
                  <a:srgbClr val="170AC6"/>
                </a:solidFill>
              </a:rPr>
              <a:t>è data da:</a:t>
            </a:r>
            <a:endParaRPr lang="it-IT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9582281"/>
              </p:ext>
            </p:extLst>
          </p:nvPr>
        </p:nvGraphicFramePr>
        <p:xfrm>
          <a:off x="657225" y="4652963"/>
          <a:ext cx="4302125" cy="189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zione" r:id="rId3" imgW="1993900" imgH="876300" progId="Equation.3">
                  <p:embed/>
                </p:oleObj>
              </mc:Choice>
              <mc:Fallback>
                <p:oleObj name="Equazione" r:id="rId3" imgW="1993900" imgH="876300" progId="Equation.3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4652963"/>
                        <a:ext cx="4302125" cy="189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/>
              <p:cNvSpPr txBox="1"/>
              <p:nvPr/>
            </p:nvSpPr>
            <p:spPr>
              <a:xfrm>
                <a:off x="4960640" y="4570419"/>
                <a:ext cx="4003848" cy="2083776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54013" indent="-354013"/>
                <a:r>
                  <a:rPr lang="it-IT" sz="2000" b="1" i="1" dirty="0" smtClean="0">
                    <a:solidFill>
                      <a:srgbClr val="C00000"/>
                    </a:solidFill>
                  </a:rPr>
                  <a:t>r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= distanza del rivelatore dal centro diffondente;</a:t>
                </a:r>
              </a:p>
              <a:p>
                <a:pPr marL="354013" indent="-354013"/>
                <a:r>
                  <a:rPr lang="it-IT" sz="2000" b="1" i="1" dirty="0" smtClean="0">
                    <a:solidFill>
                      <a:srgbClr val="C00000"/>
                    </a:solidFill>
                  </a:rPr>
                  <a:t>N</a:t>
                </a:r>
                <a:r>
                  <a:rPr lang="it-IT" sz="2000" dirty="0" smtClean="0">
                    <a:solidFill>
                      <a:srgbClr val="170AC6"/>
                    </a:solidFill>
                  </a:rPr>
                  <a:t> = numero di particelle nel centro diffondente;</a:t>
                </a:r>
              </a:p>
              <a:p>
                <a:pPr marL="354013" indent="-354013"/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it-IT" sz="20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den>
                    </m:f>
                  </m:oMath>
                </a14:m>
                <a:r>
                  <a:rPr lang="en-US" sz="20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=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incremento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dell’indice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di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rifrazione</a:t>
                </a:r>
                <a:r>
                  <a:rPr lang="en-US" sz="2000" dirty="0" smtClean="0">
                    <a:solidFill>
                      <a:srgbClr val="170AC6"/>
                    </a:solidFill>
                  </a:rPr>
                  <a:t> con la </a:t>
                </a:r>
                <a:r>
                  <a:rPr lang="en-US" sz="2000" dirty="0" err="1" smtClean="0">
                    <a:solidFill>
                      <a:srgbClr val="170AC6"/>
                    </a:solidFill>
                  </a:rPr>
                  <a:t>concentrazione</a:t>
                </a:r>
                <a:endParaRPr lang="en-US" sz="2000" dirty="0">
                  <a:solidFill>
                    <a:srgbClr val="170AC6"/>
                  </a:solidFill>
                </a:endParaRPr>
              </a:p>
            </p:txBody>
          </p:sp>
        </mc:Choice>
        <mc:Fallback xmlns="">
          <p:sp>
            <p:nvSpPr>
              <p:cNvPr id="4" name="CasellaDiTes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640" y="4570419"/>
                <a:ext cx="4003848" cy="208377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362" t="-867" b="-346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05034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L’espressione precedente  viene generalmente riportata come: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42347"/>
              </p:ext>
            </p:extLst>
          </p:nvPr>
        </p:nvGraphicFramePr>
        <p:xfrm>
          <a:off x="2771775" y="1196975"/>
          <a:ext cx="3608388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7" name="Equazione" r:id="rId3" imgW="1701800" imgH="444500" progId="Equation.3">
                  <p:embed/>
                </p:oleObj>
              </mc:Choice>
              <mc:Fallback>
                <p:oleObj name="Equazione" r:id="rId3" imgW="1701800" imgH="444500" progId="Equation.3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196975"/>
                        <a:ext cx="3608388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755576" y="2492896"/>
            <a:ext cx="762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dove: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56896"/>
              </p:ext>
            </p:extLst>
          </p:nvPr>
        </p:nvGraphicFramePr>
        <p:xfrm>
          <a:off x="5026025" y="2795588"/>
          <a:ext cx="2543175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8" name="Equazione" r:id="rId5" imgW="1117440" imgH="444240" progId="Equation.3">
                  <p:embed/>
                </p:oleObj>
              </mc:Choice>
              <mc:Fallback>
                <p:oleObj name="Equazione" r:id="rId5" imgW="1117440" imgH="444240" progId="Equation.3">
                  <p:embed/>
                  <p:pic>
                    <p:nvPicPr>
                      <p:cNvPr id="0" name="Picture 1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2795588"/>
                        <a:ext cx="2543175" cy="1011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840049"/>
              </p:ext>
            </p:extLst>
          </p:nvPr>
        </p:nvGraphicFramePr>
        <p:xfrm>
          <a:off x="1835696" y="2510312"/>
          <a:ext cx="2427932" cy="134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59" name="Equazione" r:id="rId7" imgW="1168200" imgH="647640" progId="Equation.3">
                  <p:embed/>
                </p:oleObj>
              </mc:Choice>
              <mc:Fallback>
                <p:oleObj name="Equazione" r:id="rId7" imgW="1168200" imgH="647640" progId="Equation.3">
                  <p:embed/>
                  <p:pic>
                    <p:nvPicPr>
                      <p:cNvPr id="0" name="Picture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510312"/>
                        <a:ext cx="2427932" cy="13461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251520" y="4509120"/>
            <a:ext cx="8676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L‘equazione </a:t>
            </a:r>
            <a:r>
              <a:rPr lang="it-IT" sz="2000" dirty="0">
                <a:solidFill>
                  <a:srgbClr val="170AC6"/>
                </a:solidFill>
              </a:rPr>
              <a:t>complessiva del fenomeno </a:t>
            </a:r>
            <a:r>
              <a:rPr lang="it-IT" sz="2000" dirty="0" smtClean="0">
                <a:solidFill>
                  <a:srgbClr val="170AC6"/>
                </a:solidFill>
              </a:rPr>
              <a:t>della diffusione identifica due </a:t>
            </a:r>
            <a:r>
              <a:rPr lang="it-IT" sz="2000" dirty="0">
                <a:solidFill>
                  <a:srgbClr val="170AC6"/>
                </a:solidFill>
              </a:rPr>
              <a:t>“</a:t>
            </a:r>
            <a:r>
              <a:rPr lang="it-IT" sz="2000" b="1" i="1" dirty="0">
                <a:solidFill>
                  <a:srgbClr val="C00000"/>
                </a:solidFill>
              </a:rPr>
              <a:t>variabili</a:t>
            </a:r>
            <a:r>
              <a:rPr lang="it-IT" sz="2000" dirty="0">
                <a:solidFill>
                  <a:srgbClr val="170AC6"/>
                </a:solidFill>
              </a:rPr>
              <a:t>” sperimentali, l’</a:t>
            </a:r>
            <a:r>
              <a:rPr lang="it-IT" sz="2000" b="1" i="1" dirty="0">
                <a:solidFill>
                  <a:srgbClr val="C00000"/>
                </a:solidFill>
              </a:rPr>
              <a:t>angolo di diffusione </a:t>
            </a:r>
            <a:r>
              <a:rPr lang="it-IT" sz="2000" dirty="0">
                <a:solidFill>
                  <a:srgbClr val="170AC6"/>
                </a:solidFill>
              </a:rPr>
              <a:t>e </a:t>
            </a:r>
            <a:r>
              <a:rPr lang="it-IT" sz="2000" dirty="0" smtClean="0">
                <a:solidFill>
                  <a:srgbClr val="170AC6"/>
                </a:solidFill>
              </a:rPr>
              <a:t>la </a:t>
            </a:r>
            <a:r>
              <a:rPr lang="it-IT" sz="2000" b="1" i="1" dirty="0" smtClean="0">
                <a:solidFill>
                  <a:srgbClr val="C00000"/>
                </a:solidFill>
              </a:rPr>
              <a:t>concentrazione </a:t>
            </a:r>
            <a:r>
              <a:rPr lang="it-IT" sz="2000" b="1" i="1" dirty="0">
                <a:solidFill>
                  <a:srgbClr val="C00000"/>
                </a:solidFill>
              </a:rPr>
              <a:t>di polimero</a:t>
            </a:r>
            <a:r>
              <a:rPr lang="it-IT" sz="2000" dirty="0">
                <a:solidFill>
                  <a:srgbClr val="170AC6"/>
                </a:solidFill>
              </a:rPr>
              <a:t>, da cui dipende l’intensità di diffusione. </a:t>
            </a:r>
            <a:r>
              <a:rPr lang="it-IT" sz="2000" dirty="0" smtClean="0">
                <a:solidFill>
                  <a:srgbClr val="170AC6"/>
                </a:solidFill>
              </a:rPr>
              <a:t> L’equazione permette </a:t>
            </a:r>
            <a:r>
              <a:rPr lang="it-IT" sz="2000" dirty="0">
                <a:solidFill>
                  <a:srgbClr val="170AC6"/>
                </a:solidFill>
              </a:rPr>
              <a:t>di identificare che la dipendenza dell’intensità di diffusione “</a:t>
            </a:r>
            <a:r>
              <a:rPr lang="it-IT" sz="2000" dirty="0" smtClean="0">
                <a:solidFill>
                  <a:srgbClr val="170AC6"/>
                </a:solidFill>
              </a:rPr>
              <a:t>ad angolo </a:t>
            </a:r>
            <a:r>
              <a:rPr lang="it-IT" sz="2000" dirty="0">
                <a:solidFill>
                  <a:srgbClr val="170AC6"/>
                </a:solidFill>
              </a:rPr>
              <a:t>zero” fornisce il valore </a:t>
            </a:r>
            <a:r>
              <a:rPr lang="it-IT" sz="2000" dirty="0" smtClean="0">
                <a:solidFill>
                  <a:srgbClr val="170AC6"/>
                </a:solidFill>
              </a:rPr>
              <a:t>del secondo coefficiente </a:t>
            </a:r>
            <a:r>
              <a:rPr lang="it-IT" sz="2000" dirty="0" err="1" smtClean="0">
                <a:solidFill>
                  <a:srgbClr val="170AC6"/>
                </a:solidFill>
              </a:rPr>
              <a:t>viriale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(pendenza). La stessa equazione se </a:t>
            </a:r>
            <a:r>
              <a:rPr lang="it-IT" sz="2000" dirty="0" smtClean="0">
                <a:solidFill>
                  <a:srgbClr val="170AC6"/>
                </a:solidFill>
              </a:rPr>
              <a:t>estrapolata anche </a:t>
            </a:r>
            <a:r>
              <a:rPr lang="it-IT" sz="2000" dirty="0">
                <a:solidFill>
                  <a:srgbClr val="170AC6"/>
                </a:solidFill>
              </a:rPr>
              <a:t>“a </a:t>
            </a:r>
            <a:r>
              <a:rPr lang="it-IT" sz="2000" dirty="0" smtClean="0">
                <a:solidFill>
                  <a:srgbClr val="170AC6"/>
                </a:solidFill>
              </a:rPr>
              <a:t>concentrazione zero</a:t>
            </a:r>
            <a:r>
              <a:rPr lang="it-IT" sz="2000" dirty="0">
                <a:solidFill>
                  <a:srgbClr val="170AC6"/>
                </a:solidFill>
              </a:rPr>
              <a:t>” fornisce il valore </a:t>
            </a:r>
            <a:r>
              <a:rPr lang="it-IT" sz="2000" dirty="0" smtClean="0">
                <a:solidFill>
                  <a:srgbClr val="170AC6"/>
                </a:solidFill>
              </a:rPr>
              <a:t>della </a:t>
            </a:r>
            <a:r>
              <a:rPr lang="it-IT" sz="2000" dirty="0">
                <a:solidFill>
                  <a:srgbClr val="170AC6"/>
                </a:solidFill>
              </a:rPr>
              <a:t>massa </a:t>
            </a:r>
            <a:r>
              <a:rPr lang="it-IT" sz="2000" dirty="0" smtClean="0">
                <a:solidFill>
                  <a:srgbClr val="170AC6"/>
                </a:solidFill>
              </a:rPr>
              <a:t>molecolare </a:t>
            </a:r>
            <a:r>
              <a:rPr lang="en-US" sz="2000" dirty="0" smtClean="0">
                <a:solidFill>
                  <a:srgbClr val="170AC6"/>
                </a:solidFill>
              </a:rPr>
              <a:t>come </a:t>
            </a:r>
            <a:r>
              <a:rPr lang="en-US" sz="2000" dirty="0" err="1" smtClean="0">
                <a:solidFill>
                  <a:srgbClr val="170AC6"/>
                </a:solidFill>
              </a:rPr>
              <a:t>intercetta</a:t>
            </a:r>
            <a:r>
              <a:rPr lang="en-US" sz="2000" dirty="0" smtClean="0">
                <a:solidFill>
                  <a:srgbClr val="170AC6"/>
                </a:solidFill>
              </a:rPr>
              <a:t>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667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548680"/>
            <a:ext cx="6748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rgbClr val="170AC6"/>
                </a:solidFill>
              </a:rPr>
              <a:t>La doppia estrapolazione viene riportata come </a:t>
            </a:r>
            <a:r>
              <a:rPr lang="it-IT" sz="2000" b="1" i="1" dirty="0" smtClean="0">
                <a:solidFill>
                  <a:srgbClr val="C00000"/>
                </a:solidFill>
              </a:rPr>
              <a:t>grafico di </a:t>
            </a:r>
            <a:r>
              <a:rPr lang="it-IT" sz="2000" b="1" i="1" dirty="0" err="1" smtClean="0">
                <a:solidFill>
                  <a:srgbClr val="C00000"/>
                </a:solidFill>
              </a:rPr>
              <a:t>Zimm</a:t>
            </a:r>
            <a:r>
              <a:rPr lang="it-IT" sz="2000" dirty="0">
                <a:solidFill>
                  <a:srgbClr val="170AC6"/>
                </a:solidFill>
              </a:rPr>
              <a:t>:</a:t>
            </a:r>
            <a:endParaRPr lang="en-US" sz="2000" dirty="0">
              <a:solidFill>
                <a:srgbClr val="170AC6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74" y="1268760"/>
            <a:ext cx="382905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5373216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Nel diagramma, i punti sperimentali sono rappresentati da triangoli, i punti estrapolati a </a:t>
            </a:r>
            <a:r>
              <a:rPr lang="it-IT" sz="2000" b="1" i="1" dirty="0" smtClean="0">
                <a:solidFill>
                  <a:srgbClr val="C00000"/>
                </a:solidFill>
              </a:rPr>
              <a:t>c = 0 </a:t>
            </a:r>
            <a:r>
              <a:rPr lang="it-IT" sz="2000" dirty="0" smtClean="0">
                <a:solidFill>
                  <a:srgbClr val="170AC6"/>
                </a:solidFill>
              </a:rPr>
              <a:t>da cerchi ed i punti estrapolati a </a:t>
            </a:r>
            <a:r>
              <a:rPr lang="it-IT" sz="2000" b="1" i="1" dirty="0" smtClean="0">
                <a:solidFill>
                  <a:srgbClr val="C00000"/>
                </a:solidFill>
                <a:sym typeface="Symbol"/>
              </a:rPr>
              <a:t> = 0 </a:t>
            </a:r>
            <a:r>
              <a:rPr lang="it-IT" sz="2000" dirty="0" smtClean="0">
                <a:solidFill>
                  <a:srgbClr val="170AC6"/>
                </a:solidFill>
                <a:sym typeface="Symbol"/>
              </a:rPr>
              <a:t>da quadrati.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528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561313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55576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rgbClr val="170AC6"/>
                </a:solidFill>
              </a:rPr>
              <a:t>Sono a disposizione diverse metodologie sperimentali per la determinazione della massa molecolare</a:t>
            </a:r>
            <a:endParaRPr lang="it-IT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1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188640"/>
            <a:ext cx="1779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170AC6"/>
                </a:solidFill>
              </a:rPr>
              <a:t>Osmometria</a:t>
            </a:r>
            <a:endParaRPr lang="en-US" sz="2400" dirty="0">
              <a:solidFill>
                <a:srgbClr val="170AC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282" y="1939522"/>
            <a:ext cx="4841155" cy="401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1815547" y="6239396"/>
            <a:ext cx="56166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C00000"/>
                </a:solidFill>
              </a:rPr>
              <a:t>Schema del principio di un osmometro a membrana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83568" y="908720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La pressione osmotica è il fenomeno </a:t>
            </a:r>
            <a:r>
              <a:rPr lang="it-IT" sz="2000" dirty="0" smtClean="0">
                <a:solidFill>
                  <a:srgbClr val="170AC6"/>
                </a:solidFill>
              </a:rPr>
              <a:t>che </a:t>
            </a:r>
            <a:r>
              <a:rPr lang="it-IT" sz="2000" dirty="0">
                <a:solidFill>
                  <a:srgbClr val="170AC6"/>
                </a:solidFill>
              </a:rPr>
              <a:t>coinvolge due soluzioni a </a:t>
            </a:r>
            <a:r>
              <a:rPr lang="it-IT" sz="2000" dirty="0" smtClean="0">
                <a:solidFill>
                  <a:srgbClr val="170AC6"/>
                </a:solidFill>
              </a:rPr>
              <a:t>diversa concentrazione separate da una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membrana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>
                <a:solidFill>
                  <a:srgbClr val="C00000"/>
                </a:solidFill>
              </a:rPr>
              <a:t>“</a:t>
            </a:r>
            <a:r>
              <a:rPr lang="en-US" sz="2000" b="1" i="1" dirty="0" err="1">
                <a:solidFill>
                  <a:srgbClr val="C00000"/>
                </a:solidFill>
              </a:rPr>
              <a:t>semipermeabile</a:t>
            </a:r>
            <a:r>
              <a:rPr lang="en-US" sz="2000" b="1" i="1" dirty="0">
                <a:solidFill>
                  <a:srgbClr val="C00000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9159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8389" y="610136"/>
            <a:ext cx="81369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Poiché il potenziale chimico </a:t>
            </a:r>
            <a:r>
              <a:rPr lang="it-IT" sz="2000" b="1" i="1" dirty="0">
                <a:solidFill>
                  <a:srgbClr val="C00000"/>
                </a:solidFill>
              </a:rPr>
              <a:t>μ</a:t>
            </a:r>
            <a:r>
              <a:rPr lang="it-IT" sz="2000" b="1" i="1" baseline="-25000" dirty="0">
                <a:solidFill>
                  <a:srgbClr val="C00000"/>
                </a:solidFill>
              </a:rPr>
              <a:t>1</a:t>
            </a:r>
            <a:r>
              <a:rPr lang="it-IT" sz="2000" dirty="0">
                <a:solidFill>
                  <a:srgbClr val="170AC6"/>
                </a:solidFill>
              </a:rPr>
              <a:t> del solvente nella soluzione è minore di </a:t>
            </a:r>
            <a:r>
              <a:rPr lang="it-IT" sz="2000" dirty="0" smtClean="0">
                <a:solidFill>
                  <a:srgbClr val="170AC6"/>
                </a:solidFill>
              </a:rPr>
              <a:t>quello </a:t>
            </a:r>
            <a:r>
              <a:rPr lang="it-IT" sz="2000" b="1" i="1" dirty="0" smtClean="0">
                <a:solidFill>
                  <a:srgbClr val="C00000"/>
                </a:solidFill>
              </a:rPr>
              <a:t>μ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it-IT" sz="2000" b="1" i="1" dirty="0">
                <a:solidFill>
                  <a:srgbClr val="C00000"/>
                </a:solidFill>
              </a:rPr>
              <a:t>° </a:t>
            </a:r>
            <a:r>
              <a:rPr lang="it-IT" sz="2000" dirty="0">
                <a:solidFill>
                  <a:srgbClr val="170AC6"/>
                </a:solidFill>
              </a:rPr>
              <a:t>del solvente puro, si avrà passaggio di molecole di solvente </a:t>
            </a:r>
            <a:r>
              <a:rPr lang="it-IT" sz="2000" dirty="0" smtClean="0">
                <a:solidFill>
                  <a:srgbClr val="170AC6"/>
                </a:solidFill>
              </a:rPr>
              <a:t> attraverso </a:t>
            </a:r>
            <a:r>
              <a:rPr lang="it-IT" sz="2000" dirty="0">
                <a:solidFill>
                  <a:srgbClr val="170AC6"/>
                </a:solidFill>
              </a:rPr>
              <a:t>la </a:t>
            </a:r>
            <a:r>
              <a:rPr lang="it-IT" sz="2000" dirty="0" smtClean="0">
                <a:solidFill>
                  <a:srgbClr val="170AC6"/>
                </a:solidFill>
              </a:rPr>
              <a:t>membrana dal comparto </a:t>
            </a:r>
            <a:r>
              <a:rPr lang="it-IT" sz="2000" dirty="0">
                <a:solidFill>
                  <a:srgbClr val="170AC6"/>
                </a:solidFill>
              </a:rPr>
              <a:t>contenente il solvente puro a quello contenente la soluzione, mentre </a:t>
            </a:r>
            <a:r>
              <a:rPr lang="it-IT" sz="2000" dirty="0" smtClean="0">
                <a:solidFill>
                  <a:srgbClr val="170AC6"/>
                </a:solidFill>
              </a:rPr>
              <a:t>il passaggio </a:t>
            </a:r>
            <a:r>
              <a:rPr lang="it-IT" sz="2000" dirty="0">
                <a:solidFill>
                  <a:srgbClr val="170AC6"/>
                </a:solidFill>
              </a:rPr>
              <a:t>in direzione inversa di molecole di soluto è impedito dall'impermeabilità </a:t>
            </a:r>
            <a:r>
              <a:rPr lang="it-IT" sz="2000" dirty="0" smtClean="0">
                <a:solidFill>
                  <a:srgbClr val="170AC6"/>
                </a:solidFill>
              </a:rPr>
              <a:t>della membrana </a:t>
            </a:r>
            <a:r>
              <a:rPr lang="it-IT" sz="2000" dirty="0">
                <a:solidFill>
                  <a:srgbClr val="170AC6"/>
                </a:solidFill>
              </a:rPr>
              <a:t>ad esse. </a:t>
            </a:r>
            <a:endParaRPr lang="it-IT" sz="2000" dirty="0" smtClean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passaggio delle molecole di solvente dovrebbe determinare </a:t>
            </a:r>
            <a:r>
              <a:rPr lang="it-IT" sz="2000" dirty="0" smtClean="0">
                <a:solidFill>
                  <a:srgbClr val="170AC6"/>
                </a:solidFill>
              </a:rPr>
              <a:t>un aumento </a:t>
            </a:r>
            <a:r>
              <a:rPr lang="it-IT" sz="2000" dirty="0">
                <a:solidFill>
                  <a:srgbClr val="170AC6"/>
                </a:solidFill>
              </a:rPr>
              <a:t>del livello del liquido nel capillare sovrastante la soluzione </a:t>
            </a:r>
            <a:r>
              <a:rPr lang="it-IT" sz="2000" dirty="0" smtClean="0">
                <a:solidFill>
                  <a:srgbClr val="170AC6"/>
                </a:solidFill>
              </a:rPr>
              <a:t>e una </a:t>
            </a:r>
            <a:r>
              <a:rPr lang="it-IT" sz="2000" dirty="0">
                <a:solidFill>
                  <a:srgbClr val="170AC6"/>
                </a:solidFill>
              </a:rPr>
              <a:t>diminuzione nel capillare sovrastante il solvente </a:t>
            </a:r>
            <a:r>
              <a:rPr lang="it-IT" sz="2000" dirty="0" smtClean="0">
                <a:solidFill>
                  <a:srgbClr val="170AC6"/>
                </a:solidFill>
              </a:rPr>
              <a:t>puro.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Tale fenomeno </a:t>
            </a:r>
            <a:r>
              <a:rPr lang="it-IT" sz="2000" dirty="0">
                <a:solidFill>
                  <a:srgbClr val="170AC6"/>
                </a:solidFill>
              </a:rPr>
              <a:t>dovrebbe continuare finché l’aumento del battente idrostatico </a:t>
            </a:r>
            <a:r>
              <a:rPr lang="it-IT" sz="2000" b="1" i="1" dirty="0" err="1">
                <a:solidFill>
                  <a:srgbClr val="C00000"/>
                </a:solidFill>
              </a:rPr>
              <a:t>Δh</a:t>
            </a:r>
            <a:r>
              <a:rPr lang="it-IT" sz="2000" dirty="0">
                <a:solidFill>
                  <a:srgbClr val="170AC6"/>
                </a:solidFill>
              </a:rPr>
              <a:t> </a:t>
            </a:r>
            <a:r>
              <a:rPr lang="it-IT" sz="2000" dirty="0" smtClean="0">
                <a:solidFill>
                  <a:srgbClr val="170AC6"/>
                </a:solidFill>
              </a:rPr>
              <a:t>determina sulla </a:t>
            </a:r>
            <a:r>
              <a:rPr lang="it-IT" sz="2000" dirty="0">
                <a:solidFill>
                  <a:srgbClr val="170AC6"/>
                </a:solidFill>
              </a:rPr>
              <a:t>soluzione una sovrappressione che innalza il potenziale chimico del solvente </a:t>
            </a:r>
            <a:r>
              <a:rPr lang="it-IT" sz="2000" dirty="0" smtClean="0">
                <a:solidFill>
                  <a:srgbClr val="170AC6"/>
                </a:solidFill>
              </a:rPr>
              <a:t>nella soluzione </a:t>
            </a:r>
            <a:r>
              <a:rPr lang="it-IT" sz="2000" dirty="0">
                <a:solidFill>
                  <a:srgbClr val="170AC6"/>
                </a:solidFill>
              </a:rPr>
              <a:t>al valore che esso ha, alla temperatura d'esperienza, nel solvente </a:t>
            </a:r>
            <a:r>
              <a:rPr lang="it-IT" sz="2000" dirty="0" smtClean="0">
                <a:solidFill>
                  <a:srgbClr val="170AC6"/>
                </a:solidFill>
              </a:rPr>
              <a:t>puro.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Tale sovrappressione </a:t>
            </a:r>
            <a:r>
              <a:rPr lang="it-IT" sz="2000" dirty="0">
                <a:solidFill>
                  <a:srgbClr val="170AC6"/>
                </a:solidFill>
              </a:rPr>
              <a:t>viene definita 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 smtClean="0">
                <a:solidFill>
                  <a:srgbClr val="170AC6"/>
                </a:solidFill>
              </a:rPr>
              <a:t>.</a:t>
            </a:r>
          </a:p>
          <a:p>
            <a:pPr algn="just"/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Negli apparecchi moderni il livello del liquido nei due rami viene mantenuto uguale applicando due pressioni diverse. </a:t>
            </a:r>
            <a:endParaRPr lang="en-US" sz="20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99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83568" y="40466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L’equazione termodinamica che correla la pressione osmotica </a:t>
            </a:r>
            <a:r>
              <a:rPr lang="it-IT" sz="2000" b="1" i="1" dirty="0">
                <a:solidFill>
                  <a:srgbClr val="C00000"/>
                </a:solidFill>
              </a:rPr>
              <a:t>π</a:t>
            </a:r>
            <a:r>
              <a:rPr lang="it-IT" sz="2000" dirty="0">
                <a:solidFill>
                  <a:srgbClr val="170AC6"/>
                </a:solidFill>
              </a:rPr>
              <a:t> e la </a:t>
            </a:r>
            <a:r>
              <a:rPr lang="it-IT" sz="2000" dirty="0" smtClean="0">
                <a:solidFill>
                  <a:srgbClr val="170AC6"/>
                </a:solidFill>
              </a:rPr>
              <a:t>concentrazione </a:t>
            </a:r>
            <a:r>
              <a:rPr lang="it-IT" sz="2000" b="1" i="1" dirty="0" smtClean="0">
                <a:solidFill>
                  <a:srgbClr val="C00000"/>
                </a:solidFill>
              </a:rPr>
              <a:t>c</a:t>
            </a:r>
            <a:r>
              <a:rPr lang="it-IT" sz="2000" b="1" i="1" baseline="-25000" dirty="0" smtClean="0">
                <a:solidFill>
                  <a:srgbClr val="C00000"/>
                </a:solidFill>
              </a:rPr>
              <a:t>2</a:t>
            </a:r>
            <a:r>
              <a:rPr lang="it-IT" sz="2000" dirty="0" smtClean="0">
                <a:solidFill>
                  <a:srgbClr val="170AC6"/>
                </a:solidFill>
              </a:rPr>
              <a:t> </a:t>
            </a:r>
            <a:r>
              <a:rPr lang="it-IT" sz="2000" dirty="0">
                <a:solidFill>
                  <a:srgbClr val="170AC6"/>
                </a:solidFill>
              </a:rPr>
              <a:t>di soluto, di massa molecolare </a:t>
            </a:r>
            <a:r>
              <a:rPr lang="it-IT" sz="2000" b="1" i="1" dirty="0">
                <a:solidFill>
                  <a:srgbClr val="C00000"/>
                </a:solidFill>
              </a:rPr>
              <a:t>M</a:t>
            </a:r>
            <a:r>
              <a:rPr lang="it-IT" sz="2000" b="1" i="1" baseline="-25000" dirty="0">
                <a:solidFill>
                  <a:srgbClr val="C00000"/>
                </a:solidFill>
              </a:rPr>
              <a:t>2</a:t>
            </a:r>
            <a:r>
              <a:rPr lang="it-IT" sz="2000" dirty="0">
                <a:solidFill>
                  <a:srgbClr val="170AC6"/>
                </a:solidFill>
              </a:rPr>
              <a:t>, nella soluzione infinitamente diluita (quindi </a:t>
            </a:r>
            <a:r>
              <a:rPr lang="it-IT" sz="2000" dirty="0" smtClean="0">
                <a:solidFill>
                  <a:srgbClr val="170AC6"/>
                </a:solidFill>
              </a:rPr>
              <a:t>come limite </a:t>
            </a:r>
            <a:r>
              <a:rPr lang="it-IT" sz="2000" dirty="0">
                <a:solidFill>
                  <a:srgbClr val="170AC6"/>
                </a:solidFill>
              </a:rPr>
              <a:t>a concentrazione tendente a zero) </a:t>
            </a:r>
            <a:r>
              <a:rPr lang="it-IT" sz="2000" dirty="0" smtClean="0">
                <a:solidFill>
                  <a:srgbClr val="170AC6"/>
                </a:solidFill>
              </a:rPr>
              <a:t>è:</a:t>
            </a:r>
            <a:endParaRPr lang="en-US" sz="2000" dirty="0">
              <a:solidFill>
                <a:srgbClr val="170AC6"/>
              </a:solidFill>
            </a:endParaRPr>
          </a:p>
        </p:txBody>
      </p:sp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329357"/>
              </p:ext>
            </p:extLst>
          </p:nvPr>
        </p:nvGraphicFramePr>
        <p:xfrm>
          <a:off x="3203848" y="1728103"/>
          <a:ext cx="220259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" name="Equazione" r:id="rId3" imgW="825500" imgH="431800" progId="Equation.3">
                  <p:embed/>
                </p:oleObj>
              </mc:Choice>
              <mc:Fallback>
                <p:oleObj name="Equazione" r:id="rId3" imgW="825500" imgH="4318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728103"/>
                        <a:ext cx="2202598" cy="1152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ttangolo 3"/>
          <p:cNvSpPr/>
          <p:nvPr/>
        </p:nvSpPr>
        <p:spPr>
          <a:xfrm>
            <a:off x="683568" y="3212976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dirty="0">
                <a:solidFill>
                  <a:srgbClr val="170AC6"/>
                </a:solidFill>
              </a:rPr>
              <a:t>L</a:t>
            </a:r>
            <a:r>
              <a:rPr lang="it-IT" sz="2000" dirty="0" smtClean="0">
                <a:solidFill>
                  <a:srgbClr val="170AC6"/>
                </a:solidFill>
              </a:rPr>
              <a:t>a </a:t>
            </a:r>
            <a:r>
              <a:rPr lang="it-IT" sz="2000" dirty="0">
                <a:solidFill>
                  <a:srgbClr val="170AC6"/>
                </a:solidFill>
              </a:rPr>
              <a:t>pressione osmotica ridotta </a:t>
            </a:r>
            <a:r>
              <a:rPr lang="it-IT" sz="2000" dirty="0" smtClean="0">
                <a:solidFill>
                  <a:srgbClr val="170AC6"/>
                </a:solidFill>
              </a:rPr>
              <a:t>è </a:t>
            </a:r>
            <a:r>
              <a:rPr lang="it-IT" sz="2000" dirty="0">
                <a:solidFill>
                  <a:srgbClr val="170AC6"/>
                </a:solidFill>
              </a:rPr>
              <a:t>inversamente proporzionale alla massa molecolare del soluto. </a:t>
            </a:r>
            <a:r>
              <a:rPr lang="it-IT" sz="2000" dirty="0" smtClean="0">
                <a:solidFill>
                  <a:srgbClr val="170AC6"/>
                </a:solidFill>
              </a:rPr>
              <a:t>C’è </a:t>
            </a:r>
            <a:r>
              <a:rPr lang="it-IT" sz="2000" dirty="0">
                <a:solidFill>
                  <a:srgbClr val="170AC6"/>
                </a:solidFill>
              </a:rPr>
              <a:t>un valore delle masse molecolari al di sopra del quale la </a:t>
            </a:r>
            <a:r>
              <a:rPr lang="it-IT" sz="2000" dirty="0" smtClean="0">
                <a:solidFill>
                  <a:srgbClr val="170AC6"/>
                </a:solidFill>
              </a:rPr>
              <a:t>pressione osmotica </a:t>
            </a:r>
            <a:r>
              <a:rPr lang="it-IT" sz="2000" dirty="0">
                <a:solidFill>
                  <a:srgbClr val="170AC6"/>
                </a:solidFill>
              </a:rPr>
              <a:t>diventa troppo piccola per poter essere </a:t>
            </a:r>
            <a:r>
              <a:rPr lang="it-IT" sz="2000" dirty="0" smtClean="0">
                <a:solidFill>
                  <a:srgbClr val="170AC6"/>
                </a:solidFill>
              </a:rPr>
              <a:t>misurata.</a:t>
            </a:r>
          </a:p>
          <a:p>
            <a:pPr algn="just"/>
            <a:r>
              <a:rPr lang="it-IT" sz="2000" dirty="0" smtClean="0">
                <a:solidFill>
                  <a:srgbClr val="170AC6"/>
                </a:solidFill>
              </a:rPr>
              <a:t>Il </a:t>
            </a:r>
            <a:r>
              <a:rPr lang="it-IT" sz="2000" dirty="0">
                <a:solidFill>
                  <a:srgbClr val="170AC6"/>
                </a:solidFill>
              </a:rPr>
              <a:t>limite superiore delle </a:t>
            </a:r>
            <a:r>
              <a:rPr lang="it-IT" sz="2000" dirty="0" smtClean="0">
                <a:solidFill>
                  <a:srgbClr val="170AC6"/>
                </a:solidFill>
              </a:rPr>
              <a:t>masse molecolari </a:t>
            </a:r>
            <a:r>
              <a:rPr lang="it-IT" sz="2000" dirty="0">
                <a:solidFill>
                  <a:srgbClr val="170AC6"/>
                </a:solidFill>
              </a:rPr>
              <a:t>è determinato dalla minima differenza di pressione che può essere </a:t>
            </a:r>
            <a:r>
              <a:rPr lang="it-IT" sz="2000" dirty="0" smtClean="0">
                <a:solidFill>
                  <a:srgbClr val="170AC6"/>
                </a:solidFill>
              </a:rPr>
              <a:t>apprezzata.</a:t>
            </a:r>
            <a:endParaRPr lang="it-IT" sz="2000" dirty="0">
              <a:solidFill>
                <a:srgbClr val="170AC6"/>
              </a:solidFill>
            </a:endParaRPr>
          </a:p>
          <a:p>
            <a:pPr algn="just"/>
            <a:r>
              <a:rPr lang="it-IT" sz="2000" dirty="0">
                <a:solidFill>
                  <a:srgbClr val="170AC6"/>
                </a:solidFill>
              </a:rPr>
              <a:t>P</a:t>
            </a:r>
            <a:r>
              <a:rPr lang="it-IT" sz="2000" dirty="0" smtClean="0">
                <a:solidFill>
                  <a:srgbClr val="170AC6"/>
                </a:solidFill>
              </a:rPr>
              <a:t>er </a:t>
            </a:r>
            <a:r>
              <a:rPr lang="it-IT" sz="2000" dirty="0">
                <a:solidFill>
                  <a:srgbClr val="170AC6"/>
                </a:solidFill>
              </a:rPr>
              <a:t>gli osmometri ad </a:t>
            </a:r>
            <a:r>
              <a:rPr lang="it-IT" sz="2000" dirty="0" err="1">
                <a:solidFill>
                  <a:srgbClr val="170AC6"/>
                </a:solidFill>
              </a:rPr>
              <a:t>equilibrazione</a:t>
            </a:r>
            <a:r>
              <a:rPr lang="it-IT" sz="2000" dirty="0">
                <a:solidFill>
                  <a:srgbClr val="170AC6"/>
                </a:solidFill>
              </a:rPr>
              <a:t> rapida </a:t>
            </a:r>
            <a:r>
              <a:rPr lang="it-IT" sz="2000" dirty="0" smtClean="0">
                <a:solidFill>
                  <a:srgbClr val="170AC6"/>
                </a:solidFill>
              </a:rPr>
              <a:t>il limite superiore </a:t>
            </a:r>
            <a:r>
              <a:rPr lang="it-IT" sz="2000" dirty="0">
                <a:solidFill>
                  <a:srgbClr val="170AC6"/>
                </a:solidFill>
              </a:rPr>
              <a:t>della massa molecolare determinabile </a:t>
            </a:r>
            <a:r>
              <a:rPr lang="it-IT" sz="2000" dirty="0" smtClean="0">
                <a:solidFill>
                  <a:srgbClr val="170AC6"/>
                </a:solidFill>
              </a:rPr>
              <a:t>può arrivare </a:t>
            </a:r>
            <a:r>
              <a:rPr lang="it-IT" sz="2000" dirty="0">
                <a:solidFill>
                  <a:srgbClr val="170AC6"/>
                </a:solidFill>
              </a:rPr>
              <a:t>all’ordine </a:t>
            </a:r>
            <a:r>
              <a:rPr lang="it-IT" sz="2000" dirty="0" smtClean="0">
                <a:solidFill>
                  <a:srgbClr val="170AC6"/>
                </a:solidFill>
              </a:rPr>
              <a:t>delle </a:t>
            </a:r>
            <a:r>
              <a:rPr lang="it-IT" sz="2000" b="1" i="1" dirty="0" smtClean="0">
                <a:solidFill>
                  <a:srgbClr val="C00000"/>
                </a:solidFill>
              </a:rPr>
              <a:t>centinaia o al massimo migliaia di </a:t>
            </a:r>
            <a:r>
              <a:rPr lang="en-US" sz="2000" b="1" i="1" dirty="0" smtClean="0">
                <a:solidFill>
                  <a:srgbClr val="C00000"/>
                </a:solidFill>
              </a:rPr>
              <a:t>Dalton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565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196752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Negli </a:t>
            </a:r>
            <a:r>
              <a:rPr lang="it-IT" sz="2200" dirty="0">
                <a:solidFill>
                  <a:srgbClr val="170AC6"/>
                </a:solidFill>
              </a:rPr>
              <a:t>osmometri a membrana esiste </a:t>
            </a:r>
            <a:r>
              <a:rPr lang="it-IT" sz="2200" dirty="0" smtClean="0">
                <a:solidFill>
                  <a:srgbClr val="170AC6"/>
                </a:solidFill>
              </a:rPr>
              <a:t>anche un </a:t>
            </a:r>
            <a:r>
              <a:rPr lang="it-IT" sz="2200" dirty="0">
                <a:solidFill>
                  <a:srgbClr val="170AC6"/>
                </a:solidFill>
              </a:rPr>
              <a:t>limite inferiore di </a:t>
            </a:r>
            <a:r>
              <a:rPr lang="it-IT" sz="2200" dirty="0" smtClean="0">
                <a:solidFill>
                  <a:srgbClr val="170AC6"/>
                </a:solidFill>
              </a:rPr>
              <a:t> determinazione delle </a:t>
            </a:r>
            <a:r>
              <a:rPr lang="it-IT" sz="2200" dirty="0">
                <a:solidFill>
                  <a:srgbClr val="170AC6"/>
                </a:solidFill>
              </a:rPr>
              <a:t>masse molecolari, determinato </a:t>
            </a:r>
            <a:r>
              <a:rPr lang="it-IT" sz="2200" dirty="0" smtClean="0">
                <a:solidFill>
                  <a:srgbClr val="170AC6"/>
                </a:solidFill>
              </a:rPr>
              <a:t>dalla </a:t>
            </a:r>
            <a:r>
              <a:rPr lang="it-IT" sz="2200" dirty="0">
                <a:solidFill>
                  <a:srgbClr val="170AC6"/>
                </a:solidFill>
              </a:rPr>
              <a:t>permeabilità della </a:t>
            </a:r>
            <a:r>
              <a:rPr lang="it-IT" sz="2200" dirty="0" smtClean="0">
                <a:solidFill>
                  <a:srgbClr val="170AC6"/>
                </a:solidFill>
              </a:rPr>
              <a:t>membrana stessa </a:t>
            </a:r>
            <a:r>
              <a:rPr lang="it-IT" sz="2200" dirty="0">
                <a:solidFill>
                  <a:srgbClr val="170AC6"/>
                </a:solidFill>
              </a:rPr>
              <a:t>verso le molecole di soluto con dimensioni più piccole. </a:t>
            </a:r>
            <a:r>
              <a:rPr lang="it-IT" sz="2200" dirty="0" smtClean="0">
                <a:solidFill>
                  <a:srgbClr val="170AC6"/>
                </a:solidFill>
              </a:rPr>
              <a:t>Queste possono fluire </a:t>
            </a:r>
            <a:r>
              <a:rPr lang="it-IT" sz="2200" dirty="0">
                <a:solidFill>
                  <a:srgbClr val="170AC6"/>
                </a:solidFill>
              </a:rPr>
              <a:t>attraverso la membrana distribuendosi uniformemente nei due scomparti della </a:t>
            </a:r>
            <a:r>
              <a:rPr lang="it-IT" sz="2200" dirty="0" smtClean="0">
                <a:solidFill>
                  <a:srgbClr val="170AC6"/>
                </a:solidFill>
              </a:rPr>
              <a:t>cella.</a:t>
            </a:r>
          </a:p>
          <a:p>
            <a:pPr algn="just"/>
            <a:r>
              <a:rPr lang="it-IT" sz="2200" dirty="0" smtClean="0">
                <a:solidFill>
                  <a:srgbClr val="170AC6"/>
                </a:solidFill>
              </a:rPr>
              <a:t>In </a:t>
            </a:r>
            <a:r>
              <a:rPr lang="it-IT" sz="2200" dirty="0">
                <a:solidFill>
                  <a:srgbClr val="170AC6"/>
                </a:solidFill>
              </a:rPr>
              <a:t>un polimero </a:t>
            </a:r>
            <a:r>
              <a:rPr lang="it-IT" sz="2200" dirty="0" err="1">
                <a:solidFill>
                  <a:srgbClr val="170AC6"/>
                </a:solidFill>
              </a:rPr>
              <a:t>polidisperso</a:t>
            </a:r>
            <a:r>
              <a:rPr lang="it-IT" sz="2200" dirty="0">
                <a:solidFill>
                  <a:srgbClr val="170AC6"/>
                </a:solidFill>
              </a:rPr>
              <a:t> può accadere </a:t>
            </a:r>
            <a:r>
              <a:rPr lang="it-IT" sz="2200" dirty="0" smtClean="0">
                <a:solidFill>
                  <a:srgbClr val="170AC6"/>
                </a:solidFill>
              </a:rPr>
              <a:t>che una </a:t>
            </a:r>
            <a:r>
              <a:rPr lang="it-IT" sz="2200" dirty="0">
                <a:solidFill>
                  <a:srgbClr val="170AC6"/>
                </a:solidFill>
              </a:rPr>
              <a:t>frazione significativa di molecole con massa molecolare inferiore al limite </a:t>
            </a:r>
            <a:r>
              <a:rPr lang="it-IT" sz="2200" dirty="0" smtClean="0">
                <a:solidFill>
                  <a:srgbClr val="170AC6"/>
                </a:solidFill>
              </a:rPr>
              <a:t>di permeabilità </a:t>
            </a:r>
            <a:r>
              <a:rPr lang="it-IT" sz="2200" dirty="0">
                <a:solidFill>
                  <a:srgbClr val="170AC6"/>
                </a:solidFill>
              </a:rPr>
              <a:t>fluisca attraverso la membrana, falsando così la determinazione sperimentale.</a:t>
            </a:r>
          </a:p>
          <a:p>
            <a:pPr algn="just"/>
            <a:r>
              <a:rPr lang="it-IT" sz="2200" dirty="0">
                <a:solidFill>
                  <a:srgbClr val="170AC6"/>
                </a:solidFill>
              </a:rPr>
              <a:t>In tali condizioni, l'equilibrio osmotico viene raggiunto con valori di pressione </a:t>
            </a:r>
            <a:r>
              <a:rPr lang="it-IT" sz="2200" dirty="0" smtClean="0">
                <a:solidFill>
                  <a:srgbClr val="170AC6"/>
                </a:solidFill>
              </a:rPr>
              <a:t>osmotica inferiori</a:t>
            </a:r>
            <a:r>
              <a:rPr lang="it-IT" sz="2200" dirty="0">
                <a:solidFill>
                  <a:srgbClr val="170AC6"/>
                </a:solidFill>
              </a:rPr>
              <a:t>, e si ottengono quindi pesi molecolari errati per eccesso</a:t>
            </a:r>
            <a:r>
              <a:rPr lang="it-IT" sz="2200" dirty="0" smtClean="0">
                <a:solidFill>
                  <a:srgbClr val="170AC6"/>
                </a:solidFill>
              </a:rPr>
              <a:t>.</a:t>
            </a:r>
            <a:endParaRPr lang="en-US" sz="2200" dirty="0">
              <a:solidFill>
                <a:srgbClr val="170AC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08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pertin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3643</TotalTime>
  <Words>4130</Words>
  <Application>Microsoft Office PowerPoint</Application>
  <PresentationFormat>Presentazione su schermo (4:3)</PresentationFormat>
  <Paragraphs>227</Paragraphs>
  <Slides>46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8" baseType="lpstr">
      <vt:lpstr>Tema di Office</vt:lpstr>
      <vt:lpstr>Equazione</vt:lpstr>
      <vt:lpstr>CARATTERIZZAZIONE DI MACROMOLECOLE IN SOLUZIONE DILUITA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CHIMICA DELLE MACROMOLECOLE</dc:title>
  <dc:creator>Rizzo</dc:creator>
  <cp:lastModifiedBy>Roberto Rizzo</cp:lastModifiedBy>
  <cp:revision>382</cp:revision>
  <dcterms:created xsi:type="dcterms:W3CDTF">2013-03-06T13:40:11Z</dcterms:created>
  <dcterms:modified xsi:type="dcterms:W3CDTF">2017-11-07T10:03:41Z</dcterms:modified>
</cp:coreProperties>
</file>