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05" r:id="rId6"/>
    <p:sldId id="306" r:id="rId7"/>
    <p:sldId id="260" r:id="rId8"/>
    <p:sldId id="261" r:id="rId9"/>
    <p:sldId id="307" r:id="rId10"/>
    <p:sldId id="269" r:id="rId11"/>
    <p:sldId id="262" r:id="rId12"/>
    <p:sldId id="263" r:id="rId13"/>
    <p:sldId id="264" r:id="rId14"/>
    <p:sldId id="265" r:id="rId15"/>
    <p:sldId id="267" r:id="rId16"/>
    <p:sldId id="268" r:id="rId17"/>
    <p:sldId id="310" r:id="rId18"/>
    <p:sldId id="272" r:id="rId19"/>
    <p:sldId id="271" r:id="rId20"/>
    <p:sldId id="273" r:id="rId21"/>
    <p:sldId id="270" r:id="rId22"/>
    <p:sldId id="309" r:id="rId23"/>
    <p:sldId id="277" r:id="rId24"/>
    <p:sldId id="278" r:id="rId25"/>
    <p:sldId id="279" r:id="rId26"/>
    <p:sldId id="280" r:id="rId27"/>
    <p:sldId id="284" r:id="rId28"/>
    <p:sldId id="285" r:id="rId29"/>
    <p:sldId id="286" r:id="rId30"/>
    <p:sldId id="287" r:id="rId31"/>
    <p:sldId id="288" r:id="rId32"/>
    <p:sldId id="289" r:id="rId33"/>
    <p:sldId id="314" r:id="rId34"/>
    <p:sldId id="294" r:id="rId35"/>
    <p:sldId id="298" r:id="rId36"/>
    <p:sldId id="297" r:id="rId37"/>
    <p:sldId id="296" r:id="rId38"/>
    <p:sldId id="292" r:id="rId39"/>
    <p:sldId id="312" r:id="rId40"/>
    <p:sldId id="299" r:id="rId41"/>
    <p:sldId id="300" r:id="rId42"/>
    <p:sldId id="304" r:id="rId43"/>
    <p:sldId id="301" r:id="rId44"/>
    <p:sldId id="302" r:id="rId45"/>
    <p:sldId id="313" r:id="rId46"/>
    <p:sldId id="303"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it-IT" smtClean="0"/>
              <a:t>Fare clic per modificare lo stile del titolo</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18/10/2016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it-IT" smtClean="0"/>
              <a:t>Fare clic sull'icona per inserire un'immagine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7F49D355-16BD-4E45-BD9A-5EA878CF7CBD}" type="datetimeFigureOut">
              <a:rPr lang="it-IT" smtClean="0"/>
              <a:pPr/>
              <a:t>18/10/2016</a:t>
            </a:fld>
            <a:endParaRPr lang="it-IT"/>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it-IT"/>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E7A41E1B-4F70-4964-A407-84C68BE8251C}" type="slidenum">
              <a:rPr lang="it-IT" smtClean="0"/>
              <a:pPr/>
              <a:t>‹N›</a:t>
            </a:fld>
            <a:endParaRPr lang="it-IT"/>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b="1" dirty="0" err="1" smtClean="0"/>
              <a:t>Lesson</a:t>
            </a:r>
            <a:r>
              <a:rPr lang="it-IT" b="1" dirty="0" smtClean="0"/>
              <a:t> Three</a:t>
            </a:r>
            <a:r>
              <a:rPr lang="it-IT" dirty="0"/>
              <a:t/>
            </a:r>
            <a:br>
              <a:rPr lang="it-IT" dirty="0"/>
            </a:br>
            <a:endParaRPr lang="it-IT" dirty="0"/>
          </a:p>
        </p:txBody>
      </p:sp>
      <p:sp>
        <p:nvSpPr>
          <p:cNvPr id="3" name="Sottotitolo 2"/>
          <p:cNvSpPr>
            <a:spLocks noGrp="1"/>
          </p:cNvSpPr>
          <p:nvPr>
            <p:ph type="subTitle" idx="1"/>
          </p:nvPr>
        </p:nvSpPr>
        <p:spPr/>
        <p:txBody>
          <a:bodyPr>
            <a:normAutofit fontScale="92500" lnSpcReduction="10000"/>
          </a:bodyPr>
          <a:lstStyle/>
          <a:p>
            <a:r>
              <a:rPr lang="en-US" sz="2200" dirty="0"/>
              <a:t>Chris Taylor</a:t>
            </a:r>
            <a:endParaRPr lang="it-IT" sz="2200" dirty="0"/>
          </a:p>
          <a:p>
            <a:r>
              <a:rPr lang="en-US" sz="2200" dirty="0"/>
              <a:t>University of Trieste</a:t>
            </a:r>
            <a:endParaRPr lang="it-IT" sz="2200" dirty="0"/>
          </a:p>
          <a:p>
            <a:endParaRPr lang="it-IT" dirty="0"/>
          </a:p>
        </p:txBody>
      </p:sp>
    </p:spTree>
    <p:extLst>
      <p:ext uri="{BB962C8B-B14F-4D97-AF65-F5344CB8AC3E}">
        <p14:creationId xmlns:p14="http://schemas.microsoft.com/office/powerpoint/2010/main" xmlns="" val="48156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 </a:t>
            </a:r>
            <a:r>
              <a:rPr lang="it-IT" dirty="0" err="1" smtClean="0"/>
              <a:t>what</a:t>
            </a:r>
            <a:r>
              <a:rPr lang="it-IT" dirty="0" smtClean="0"/>
              <a:t> to </a:t>
            </a:r>
            <a:r>
              <a:rPr lang="it-IT" dirty="0" err="1" smtClean="0"/>
              <a:t>describe</a:t>
            </a:r>
            <a:r>
              <a:rPr lang="it-IT" dirty="0" smtClean="0"/>
              <a:t>?</a:t>
            </a:r>
            <a:endParaRPr lang="it-IT" dirty="0"/>
          </a:p>
        </p:txBody>
      </p:sp>
      <p:sp>
        <p:nvSpPr>
          <p:cNvPr id="3" name="Segnaposto contenuto 2"/>
          <p:cNvSpPr>
            <a:spLocks noGrp="1"/>
          </p:cNvSpPr>
          <p:nvPr>
            <p:ph idx="1"/>
          </p:nvPr>
        </p:nvSpPr>
        <p:spPr/>
        <p:txBody>
          <a:bodyPr/>
          <a:lstStyle/>
          <a:p>
            <a:pPr marL="0" indent="0">
              <a:buNone/>
            </a:pPr>
            <a:r>
              <a:rPr lang="it-IT" dirty="0" err="1" smtClean="0"/>
              <a:t>Where</a:t>
            </a:r>
            <a:r>
              <a:rPr lang="it-IT" dirty="0" smtClean="0"/>
              <a:t> to focus </a:t>
            </a:r>
            <a:r>
              <a:rPr lang="it-IT" dirty="0" err="1" smtClean="0"/>
              <a:t>among</a:t>
            </a:r>
            <a:r>
              <a:rPr lang="it-IT" dirty="0" smtClean="0"/>
              <a:t> the </a:t>
            </a:r>
            <a:r>
              <a:rPr lang="it-IT" dirty="0" err="1" smtClean="0"/>
              <a:t>semiotic</a:t>
            </a:r>
            <a:r>
              <a:rPr lang="it-IT" dirty="0" smtClean="0"/>
              <a:t> </a:t>
            </a:r>
            <a:r>
              <a:rPr lang="it-IT" dirty="0" err="1" smtClean="0"/>
              <a:t>modalities</a:t>
            </a:r>
            <a:r>
              <a:rPr lang="it-IT" dirty="0" smtClean="0"/>
              <a:t> of a </a:t>
            </a:r>
            <a:r>
              <a:rPr lang="it-IT" dirty="0" err="1" smtClean="0"/>
              <a:t>multimodal</a:t>
            </a:r>
            <a:r>
              <a:rPr lang="it-IT" dirty="0" smtClean="0"/>
              <a:t> text?</a:t>
            </a:r>
          </a:p>
          <a:p>
            <a:pPr marL="0" indent="0">
              <a:buNone/>
            </a:pPr>
            <a:r>
              <a:rPr lang="it-IT" dirty="0" err="1" smtClean="0"/>
              <a:t>Which</a:t>
            </a:r>
            <a:r>
              <a:rPr lang="it-IT" dirty="0" smtClean="0"/>
              <a:t> are the </a:t>
            </a:r>
            <a:r>
              <a:rPr lang="it-IT" dirty="0" err="1" smtClean="0"/>
              <a:t>salient</a:t>
            </a:r>
            <a:r>
              <a:rPr lang="it-IT" dirty="0" smtClean="0"/>
              <a:t> </a:t>
            </a:r>
            <a:r>
              <a:rPr lang="it-IT" dirty="0" err="1" smtClean="0"/>
              <a:t>images</a:t>
            </a:r>
            <a:r>
              <a:rPr lang="it-IT" dirty="0" smtClean="0"/>
              <a:t>/</a:t>
            </a:r>
            <a:r>
              <a:rPr lang="it-IT" dirty="0" err="1" smtClean="0"/>
              <a:t>sounds</a:t>
            </a:r>
            <a:r>
              <a:rPr lang="it-IT" dirty="0" smtClean="0"/>
              <a:t>/</a:t>
            </a:r>
            <a:r>
              <a:rPr lang="it-IT" dirty="0" err="1" smtClean="0"/>
              <a:t>symbols</a:t>
            </a:r>
            <a:r>
              <a:rPr lang="it-IT" dirty="0" smtClean="0"/>
              <a:t>?</a:t>
            </a:r>
          </a:p>
          <a:p>
            <a:pPr marL="0" indent="0">
              <a:buNone/>
            </a:pPr>
            <a:r>
              <a:rPr lang="it-IT" dirty="0" err="1" smtClean="0"/>
              <a:t>What</a:t>
            </a:r>
            <a:r>
              <a:rPr lang="it-IT" dirty="0" smtClean="0"/>
              <a:t> </a:t>
            </a:r>
            <a:r>
              <a:rPr lang="it-IT" dirty="0" err="1" smtClean="0"/>
              <a:t>lies</a:t>
            </a:r>
            <a:r>
              <a:rPr lang="it-IT" dirty="0" smtClean="0"/>
              <a:t> </a:t>
            </a:r>
            <a:r>
              <a:rPr lang="it-IT" dirty="0" err="1" smtClean="0"/>
              <a:t>behind</a:t>
            </a:r>
            <a:r>
              <a:rPr lang="it-IT" dirty="0" smtClean="0"/>
              <a:t> the immediate </a:t>
            </a:r>
            <a:r>
              <a:rPr lang="it-IT" dirty="0" err="1" smtClean="0"/>
              <a:t>visuals</a:t>
            </a:r>
            <a:r>
              <a:rPr lang="it-IT" dirty="0" smtClean="0"/>
              <a:t>?</a:t>
            </a:r>
          </a:p>
          <a:p>
            <a:pPr marL="0" indent="0">
              <a:buNone/>
            </a:pPr>
            <a:endParaRPr lang="it-IT" dirty="0"/>
          </a:p>
          <a:p>
            <a:pPr marL="0" indent="0">
              <a:buNone/>
            </a:pPr>
            <a:r>
              <a:rPr lang="it-IT" dirty="0" smtClean="0"/>
              <a:t>A </a:t>
            </a:r>
            <a:r>
              <a:rPr lang="it-IT" dirty="0" err="1" smtClean="0"/>
              <a:t>good</a:t>
            </a:r>
            <a:r>
              <a:rPr lang="it-IT" dirty="0" smtClean="0"/>
              <a:t> </a:t>
            </a:r>
            <a:r>
              <a:rPr lang="it-IT" dirty="0" err="1" smtClean="0"/>
              <a:t>stab</a:t>
            </a:r>
            <a:r>
              <a:rPr lang="it-IT" dirty="0" smtClean="0"/>
              <a:t>…</a:t>
            </a:r>
            <a:endParaRPr lang="it-IT" dirty="0"/>
          </a:p>
        </p:txBody>
      </p:sp>
    </p:spTree>
    <p:extLst>
      <p:ext uri="{BB962C8B-B14F-4D97-AF65-F5344CB8AC3E}">
        <p14:creationId xmlns:p14="http://schemas.microsoft.com/office/powerpoint/2010/main" xmlns="" val="291330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Little </a:t>
            </a:r>
            <a:r>
              <a:rPr lang="it-IT" dirty="0" err="1" smtClean="0"/>
              <a:t>Dorrit</a:t>
            </a:r>
            <a:r>
              <a:rPr lang="it-IT" dirty="0" smtClean="0"/>
              <a:t> </a:t>
            </a:r>
            <a:r>
              <a:rPr lang="it-IT" dirty="0" err="1" smtClean="0"/>
              <a:t>by</a:t>
            </a:r>
            <a:r>
              <a:rPr lang="it-IT" dirty="0" smtClean="0"/>
              <a:t> Charles Dickens </a:t>
            </a:r>
            <a:endParaRPr lang="it-IT" dirty="0"/>
          </a:p>
        </p:txBody>
      </p:sp>
      <p:sp>
        <p:nvSpPr>
          <p:cNvPr id="3" name="Segnaposto contenuto 2"/>
          <p:cNvSpPr>
            <a:spLocks noGrp="1"/>
          </p:cNvSpPr>
          <p:nvPr>
            <p:ph idx="1"/>
          </p:nvPr>
        </p:nvSpPr>
        <p:spPr/>
        <p:txBody>
          <a:bodyPr/>
          <a:lstStyle/>
          <a:p>
            <a:r>
              <a:rPr lang="it-IT" dirty="0" smtClean="0"/>
              <a:t>SERIAL - 1855-57</a:t>
            </a:r>
          </a:p>
          <a:p>
            <a:r>
              <a:rPr lang="it-IT" dirty="0" smtClean="0"/>
              <a:t>NOVEL - 1857	</a:t>
            </a:r>
          </a:p>
          <a:p>
            <a:r>
              <a:rPr lang="it-IT" dirty="0" smtClean="0"/>
              <a:t>BBC SERIES – 2008</a:t>
            </a:r>
          </a:p>
          <a:p>
            <a:r>
              <a:rPr lang="it-IT" dirty="0" smtClean="0"/>
              <a:t>DVD </a:t>
            </a:r>
            <a:r>
              <a:rPr lang="it-IT" dirty="0" err="1" smtClean="0"/>
              <a:t>with</a:t>
            </a:r>
            <a:r>
              <a:rPr lang="it-IT" dirty="0" smtClean="0"/>
              <a:t> audio </a:t>
            </a:r>
            <a:r>
              <a:rPr lang="it-IT" dirty="0" err="1" smtClean="0"/>
              <a:t>description</a:t>
            </a:r>
            <a:r>
              <a:rPr lang="it-IT" dirty="0" smtClean="0"/>
              <a:t> - 2009</a:t>
            </a:r>
            <a:endParaRPr lang="it-IT" dirty="0"/>
          </a:p>
        </p:txBody>
      </p:sp>
    </p:spTree>
    <p:extLst>
      <p:ext uri="{BB962C8B-B14F-4D97-AF65-F5344CB8AC3E}">
        <p14:creationId xmlns:p14="http://schemas.microsoft.com/office/powerpoint/2010/main" xmlns="" val="421948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Adaptation</a:t>
            </a:r>
            <a:r>
              <a:rPr lang="it-IT" dirty="0" smtClean="0"/>
              <a:t> (Andrew </a:t>
            </a:r>
            <a:r>
              <a:rPr lang="it-IT" dirty="0" err="1" smtClean="0"/>
              <a:t>Davies</a:t>
            </a:r>
            <a:r>
              <a:rPr lang="it-IT" dirty="0" smtClean="0"/>
              <a:t>, BBC)</a:t>
            </a:r>
            <a:endParaRPr lang="it-IT" dirty="0"/>
          </a:p>
        </p:txBody>
      </p:sp>
      <p:sp>
        <p:nvSpPr>
          <p:cNvPr id="3" name="Segnaposto contenuto 2"/>
          <p:cNvSpPr>
            <a:spLocks noGrp="1"/>
          </p:cNvSpPr>
          <p:nvPr>
            <p:ph idx="1"/>
          </p:nvPr>
        </p:nvSpPr>
        <p:spPr/>
        <p:txBody>
          <a:bodyPr/>
          <a:lstStyle/>
          <a:p>
            <a:pPr>
              <a:buNone/>
            </a:pPr>
            <a:r>
              <a:rPr lang="it-IT" dirty="0" smtClean="0"/>
              <a:t>	</a:t>
            </a:r>
            <a:r>
              <a:rPr lang="it-IT" dirty="0" err="1" smtClean="0"/>
              <a:t>Whilst</a:t>
            </a:r>
            <a:r>
              <a:rPr lang="it-IT" dirty="0" smtClean="0"/>
              <a:t> </a:t>
            </a:r>
            <a:r>
              <a:rPr lang="it-IT" dirty="0" err="1" smtClean="0"/>
              <a:t>adapting</a:t>
            </a:r>
            <a:r>
              <a:rPr lang="it-IT" dirty="0" smtClean="0"/>
              <a:t> the story, </a:t>
            </a:r>
            <a:r>
              <a:rPr lang="it-IT" dirty="0" err="1" smtClean="0"/>
              <a:t>one</a:t>
            </a:r>
            <a:r>
              <a:rPr lang="it-IT" dirty="0" smtClean="0"/>
              <a:t> image </a:t>
            </a:r>
            <a:r>
              <a:rPr lang="it-IT" dirty="0" err="1" smtClean="0"/>
              <a:t>was</a:t>
            </a:r>
            <a:r>
              <a:rPr lang="it-IT" dirty="0" smtClean="0"/>
              <a:t> </a:t>
            </a:r>
            <a:r>
              <a:rPr lang="it-IT" dirty="0" err="1" smtClean="0"/>
              <a:t>dominant</a:t>
            </a:r>
            <a:r>
              <a:rPr lang="it-IT" dirty="0" smtClean="0"/>
              <a:t> in </a:t>
            </a:r>
            <a:r>
              <a:rPr lang="it-IT" dirty="0" err="1" smtClean="0"/>
              <a:t>my</a:t>
            </a:r>
            <a:r>
              <a:rPr lang="it-IT" dirty="0" smtClean="0"/>
              <a:t> mind: Little </a:t>
            </a:r>
            <a:r>
              <a:rPr lang="it-IT" dirty="0" err="1" smtClean="0"/>
              <a:t>Dorrit</a:t>
            </a:r>
            <a:r>
              <a:rPr lang="it-IT" dirty="0" smtClean="0"/>
              <a:t> </a:t>
            </a:r>
            <a:r>
              <a:rPr lang="it-IT" dirty="0" err="1" smtClean="0"/>
              <a:t>going</a:t>
            </a:r>
            <a:r>
              <a:rPr lang="it-IT" dirty="0" smtClean="0"/>
              <a:t> out in the </a:t>
            </a:r>
            <a:r>
              <a:rPr lang="it-IT" dirty="0" err="1" smtClean="0"/>
              <a:t>early</a:t>
            </a:r>
            <a:r>
              <a:rPr lang="it-IT" dirty="0" smtClean="0"/>
              <a:t> </a:t>
            </a:r>
            <a:r>
              <a:rPr lang="it-IT" dirty="0" err="1" smtClean="0"/>
              <a:t>morning</a:t>
            </a:r>
            <a:r>
              <a:rPr lang="it-IT" dirty="0" smtClean="0"/>
              <a:t>, </a:t>
            </a:r>
            <a:r>
              <a:rPr lang="it-IT" dirty="0" err="1" smtClean="0"/>
              <a:t>emerging</a:t>
            </a:r>
            <a:r>
              <a:rPr lang="it-IT" dirty="0" smtClean="0"/>
              <a:t> from the </a:t>
            </a:r>
            <a:r>
              <a:rPr lang="it-IT" dirty="0" err="1" smtClean="0"/>
              <a:t>gates</a:t>
            </a:r>
            <a:r>
              <a:rPr lang="it-IT" dirty="0" smtClean="0"/>
              <a:t> of the </a:t>
            </a:r>
            <a:r>
              <a:rPr lang="it-IT" dirty="0" err="1" smtClean="0"/>
              <a:t>Marshalsea</a:t>
            </a:r>
            <a:r>
              <a:rPr lang="it-IT" dirty="0" smtClean="0"/>
              <a:t> … </a:t>
            </a:r>
            <a:r>
              <a:rPr lang="it-IT" dirty="0" err="1" smtClean="0"/>
              <a:t>hurrying</a:t>
            </a:r>
            <a:r>
              <a:rPr lang="it-IT" dirty="0" smtClean="0"/>
              <a:t> </a:t>
            </a:r>
            <a:r>
              <a:rPr lang="it-IT" dirty="0" err="1" smtClean="0"/>
              <a:t>through</a:t>
            </a:r>
            <a:r>
              <a:rPr lang="it-IT" dirty="0" smtClean="0"/>
              <a:t> the </a:t>
            </a:r>
            <a:r>
              <a:rPr lang="it-IT" dirty="0" err="1" smtClean="0"/>
              <a:t>mean</a:t>
            </a:r>
            <a:r>
              <a:rPr lang="it-IT" dirty="0" smtClean="0"/>
              <a:t> </a:t>
            </a:r>
            <a:r>
              <a:rPr lang="it-IT" dirty="0" err="1" smtClean="0"/>
              <a:t>streets</a:t>
            </a:r>
            <a:r>
              <a:rPr lang="it-IT" dirty="0" smtClean="0"/>
              <a:t>, with the dark, </a:t>
            </a:r>
            <a:r>
              <a:rPr lang="it-IT" dirty="0" err="1" smtClean="0"/>
              <a:t>gloomy</a:t>
            </a:r>
            <a:r>
              <a:rPr lang="it-IT" dirty="0" smtClean="0"/>
              <a:t> </a:t>
            </a:r>
            <a:r>
              <a:rPr lang="it-IT" dirty="0" err="1" smtClean="0"/>
              <a:t>buildings</a:t>
            </a:r>
            <a:r>
              <a:rPr lang="it-IT" dirty="0" smtClean="0"/>
              <a:t> </a:t>
            </a:r>
            <a:r>
              <a:rPr lang="it-IT" dirty="0" err="1" smtClean="0"/>
              <a:t>looming</a:t>
            </a:r>
            <a:r>
              <a:rPr lang="it-IT" dirty="0" smtClean="0"/>
              <a:t> over </a:t>
            </a:r>
            <a:r>
              <a:rPr lang="it-IT" dirty="0" err="1" smtClean="0"/>
              <a:t>her</a:t>
            </a:r>
            <a:r>
              <a:rPr lang="it-IT" dirty="0" smtClean="0"/>
              <a:t>.</a:t>
            </a:r>
            <a:endParaRPr lang="it-IT" dirty="0"/>
          </a:p>
        </p:txBody>
      </p:sp>
    </p:spTree>
    <p:extLst>
      <p:ext uri="{BB962C8B-B14F-4D97-AF65-F5344CB8AC3E}">
        <p14:creationId xmlns:p14="http://schemas.microsoft.com/office/powerpoint/2010/main" xmlns="" val="363610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from</a:t>
            </a:r>
            <a:r>
              <a:rPr lang="it-IT" dirty="0" smtClean="0"/>
              <a:t> the </a:t>
            </a:r>
            <a:r>
              <a:rPr lang="it-IT" dirty="0" err="1" smtClean="0"/>
              <a:t>novel</a:t>
            </a:r>
            <a:endParaRPr lang="it-IT" dirty="0"/>
          </a:p>
        </p:txBody>
      </p:sp>
      <p:sp>
        <p:nvSpPr>
          <p:cNvPr id="3" name="Segnaposto contenuto 2"/>
          <p:cNvSpPr>
            <a:spLocks noGrp="1"/>
          </p:cNvSpPr>
          <p:nvPr>
            <p:ph idx="1"/>
          </p:nvPr>
        </p:nvSpPr>
        <p:spPr/>
        <p:txBody>
          <a:bodyPr>
            <a:normAutofit/>
          </a:bodyPr>
          <a:lstStyle/>
          <a:p>
            <a:r>
              <a:rPr lang="it-IT" dirty="0" smtClean="0"/>
              <a:t>An </a:t>
            </a:r>
            <a:r>
              <a:rPr lang="it-IT" dirty="0" err="1" smtClean="0"/>
              <a:t>oblong</a:t>
            </a:r>
            <a:r>
              <a:rPr lang="it-IT" dirty="0" smtClean="0"/>
              <a:t> pile </a:t>
            </a:r>
            <a:r>
              <a:rPr lang="it-IT" dirty="0" err="1" smtClean="0"/>
              <a:t>of</a:t>
            </a:r>
            <a:r>
              <a:rPr lang="it-IT" dirty="0" smtClean="0"/>
              <a:t> </a:t>
            </a:r>
            <a:r>
              <a:rPr lang="it-IT" dirty="0" err="1" smtClean="0"/>
              <a:t>barrack</a:t>
            </a:r>
            <a:r>
              <a:rPr lang="it-IT" dirty="0" smtClean="0"/>
              <a:t> building, </a:t>
            </a:r>
            <a:r>
              <a:rPr lang="it-IT" dirty="0" err="1" smtClean="0"/>
              <a:t>partitioned</a:t>
            </a:r>
            <a:r>
              <a:rPr lang="it-IT" dirty="0" smtClean="0"/>
              <a:t> </a:t>
            </a:r>
            <a:r>
              <a:rPr lang="it-IT" dirty="0" err="1" smtClean="0"/>
              <a:t>into</a:t>
            </a:r>
            <a:r>
              <a:rPr lang="it-IT" dirty="0" smtClean="0"/>
              <a:t> </a:t>
            </a:r>
            <a:r>
              <a:rPr lang="it-IT" dirty="0" err="1" smtClean="0"/>
              <a:t>squallid</a:t>
            </a:r>
            <a:r>
              <a:rPr lang="it-IT" dirty="0" smtClean="0"/>
              <a:t> </a:t>
            </a:r>
            <a:r>
              <a:rPr lang="it-IT" dirty="0" err="1" smtClean="0"/>
              <a:t>houses</a:t>
            </a:r>
            <a:r>
              <a:rPr lang="it-IT" dirty="0" smtClean="0"/>
              <a:t> standing back </a:t>
            </a:r>
            <a:r>
              <a:rPr lang="it-IT" dirty="0" err="1" smtClean="0"/>
              <a:t>to</a:t>
            </a:r>
            <a:r>
              <a:rPr lang="it-IT" dirty="0" smtClean="0"/>
              <a:t> back … </a:t>
            </a:r>
            <a:r>
              <a:rPr lang="it-IT" dirty="0" err="1" smtClean="0"/>
              <a:t>hemmed</a:t>
            </a:r>
            <a:r>
              <a:rPr lang="it-IT" dirty="0" smtClean="0"/>
              <a:t> in </a:t>
            </a:r>
            <a:r>
              <a:rPr lang="it-IT" dirty="0" err="1" smtClean="0"/>
              <a:t>by</a:t>
            </a:r>
            <a:r>
              <a:rPr lang="it-IT" dirty="0" smtClean="0"/>
              <a:t> the high </a:t>
            </a:r>
            <a:r>
              <a:rPr lang="it-IT" dirty="0" err="1" smtClean="0"/>
              <a:t>walls</a:t>
            </a:r>
            <a:r>
              <a:rPr lang="it-IT" dirty="0" smtClean="0"/>
              <a:t> </a:t>
            </a:r>
            <a:r>
              <a:rPr lang="it-IT" dirty="0" err="1" smtClean="0"/>
              <a:t>duly</a:t>
            </a:r>
            <a:r>
              <a:rPr lang="it-IT" dirty="0" smtClean="0"/>
              <a:t> </a:t>
            </a:r>
            <a:r>
              <a:rPr lang="it-IT" dirty="0" err="1" smtClean="0"/>
              <a:t>spiked</a:t>
            </a:r>
            <a:r>
              <a:rPr lang="it-IT" dirty="0" smtClean="0"/>
              <a:t> at top.</a:t>
            </a:r>
          </a:p>
          <a:p>
            <a:endParaRPr lang="it-IT" dirty="0" smtClean="0"/>
          </a:p>
          <a:p>
            <a:r>
              <a:rPr lang="it-IT" dirty="0" err="1" smtClean="0"/>
              <a:t>She</a:t>
            </a:r>
            <a:r>
              <a:rPr lang="it-IT" dirty="0" smtClean="0"/>
              <a:t> </a:t>
            </a:r>
            <a:r>
              <a:rPr lang="it-IT" dirty="0" err="1" smtClean="0"/>
              <a:t>had</a:t>
            </a:r>
            <a:r>
              <a:rPr lang="it-IT" dirty="0" smtClean="0"/>
              <a:t> </a:t>
            </a:r>
            <a:r>
              <a:rPr lang="it-IT" dirty="0" err="1" smtClean="0"/>
              <a:t>begun</a:t>
            </a:r>
            <a:r>
              <a:rPr lang="it-IT" dirty="0" smtClean="0"/>
              <a:t> </a:t>
            </a:r>
            <a:r>
              <a:rPr lang="it-IT" dirty="0" err="1" smtClean="0"/>
              <a:t>to</a:t>
            </a:r>
            <a:r>
              <a:rPr lang="it-IT" dirty="0" smtClean="0"/>
              <a:t> work </a:t>
            </a:r>
            <a:r>
              <a:rPr lang="it-IT" dirty="0" err="1" smtClean="0"/>
              <a:t>beyond</a:t>
            </a:r>
            <a:r>
              <a:rPr lang="it-IT" dirty="0" smtClean="0"/>
              <a:t> the </a:t>
            </a:r>
            <a:r>
              <a:rPr lang="it-IT" dirty="0" err="1" smtClean="0"/>
              <a:t>walls</a:t>
            </a:r>
            <a:r>
              <a:rPr lang="it-IT" dirty="0" smtClean="0"/>
              <a:t> … </a:t>
            </a:r>
            <a:r>
              <a:rPr lang="it-IT" dirty="0" err="1" smtClean="0"/>
              <a:t>to</a:t>
            </a:r>
            <a:r>
              <a:rPr lang="it-IT" dirty="0" smtClean="0"/>
              <a:t> come and go </a:t>
            </a:r>
            <a:r>
              <a:rPr lang="it-IT" dirty="0" err="1" smtClean="0"/>
              <a:t>as</a:t>
            </a:r>
            <a:r>
              <a:rPr lang="it-IT" dirty="0" smtClean="0"/>
              <a:t> </a:t>
            </a:r>
            <a:r>
              <a:rPr lang="it-IT" dirty="0" err="1" smtClean="0"/>
              <a:t>secretly</a:t>
            </a:r>
            <a:r>
              <a:rPr lang="it-IT" dirty="0" smtClean="0"/>
              <a:t> </a:t>
            </a:r>
            <a:r>
              <a:rPr lang="it-IT" dirty="0" err="1" smtClean="0"/>
              <a:t>as</a:t>
            </a:r>
            <a:r>
              <a:rPr lang="it-IT" dirty="0" smtClean="0"/>
              <a:t> </a:t>
            </a:r>
            <a:r>
              <a:rPr lang="it-IT" dirty="0" err="1" smtClean="0"/>
              <a:t>she</a:t>
            </a:r>
            <a:r>
              <a:rPr lang="it-IT" dirty="0" smtClean="0"/>
              <a:t> </a:t>
            </a:r>
            <a:r>
              <a:rPr lang="it-IT" dirty="0" err="1" smtClean="0"/>
              <a:t>could</a:t>
            </a:r>
            <a:r>
              <a:rPr lang="it-IT" dirty="0" smtClean="0"/>
              <a:t> </a:t>
            </a:r>
            <a:r>
              <a:rPr lang="it-IT" dirty="0" err="1" smtClean="0"/>
              <a:t>between</a:t>
            </a:r>
            <a:r>
              <a:rPr lang="it-IT" dirty="0" smtClean="0"/>
              <a:t> the free city and the </a:t>
            </a:r>
            <a:r>
              <a:rPr lang="it-IT" dirty="0" err="1" smtClean="0"/>
              <a:t>iron</a:t>
            </a:r>
            <a:r>
              <a:rPr lang="it-IT" dirty="0" smtClean="0"/>
              <a:t> </a:t>
            </a:r>
            <a:r>
              <a:rPr lang="it-IT" dirty="0" err="1" smtClean="0"/>
              <a:t>gates</a:t>
            </a:r>
            <a:r>
              <a:rPr lang="it-IT" dirty="0" smtClean="0"/>
              <a:t>. </a:t>
            </a:r>
            <a:r>
              <a:rPr lang="it-IT" dirty="0" err="1" smtClean="0"/>
              <a:t>Her</a:t>
            </a:r>
            <a:r>
              <a:rPr lang="it-IT" dirty="0" smtClean="0"/>
              <a:t> </a:t>
            </a:r>
            <a:r>
              <a:rPr lang="it-IT" dirty="0" err="1" smtClean="0"/>
              <a:t>original</a:t>
            </a:r>
            <a:r>
              <a:rPr lang="it-IT" dirty="0" smtClean="0"/>
              <a:t> </a:t>
            </a:r>
            <a:r>
              <a:rPr lang="it-IT" dirty="0" err="1" smtClean="0"/>
              <a:t>timidity</a:t>
            </a:r>
            <a:r>
              <a:rPr lang="it-IT" dirty="0" smtClean="0"/>
              <a:t> </a:t>
            </a:r>
            <a:r>
              <a:rPr lang="it-IT" dirty="0" err="1" smtClean="0"/>
              <a:t>had</a:t>
            </a:r>
            <a:r>
              <a:rPr lang="it-IT" dirty="0" smtClean="0"/>
              <a:t> </a:t>
            </a:r>
            <a:r>
              <a:rPr lang="it-IT" dirty="0" err="1" smtClean="0"/>
              <a:t>grown…</a:t>
            </a:r>
            <a:r>
              <a:rPr lang="it-IT" dirty="0" smtClean="0"/>
              <a:t> and </a:t>
            </a:r>
            <a:r>
              <a:rPr lang="it-IT" dirty="0" err="1" smtClean="0"/>
              <a:t>her</a:t>
            </a:r>
            <a:r>
              <a:rPr lang="it-IT" dirty="0" smtClean="0"/>
              <a:t> light </a:t>
            </a:r>
            <a:r>
              <a:rPr lang="it-IT" dirty="0" err="1" smtClean="0"/>
              <a:t>step</a:t>
            </a:r>
            <a:r>
              <a:rPr lang="it-IT" dirty="0" smtClean="0"/>
              <a:t> and </a:t>
            </a:r>
            <a:r>
              <a:rPr lang="it-IT" dirty="0" err="1" smtClean="0"/>
              <a:t>her</a:t>
            </a:r>
            <a:r>
              <a:rPr lang="it-IT" dirty="0" smtClean="0"/>
              <a:t> </a:t>
            </a:r>
            <a:r>
              <a:rPr lang="it-IT" dirty="0" err="1" smtClean="0"/>
              <a:t>little</a:t>
            </a:r>
            <a:r>
              <a:rPr lang="it-IT" dirty="0" smtClean="0"/>
              <a:t> figure </a:t>
            </a:r>
            <a:r>
              <a:rPr lang="it-IT" dirty="0" err="1" smtClean="0"/>
              <a:t>shunned</a:t>
            </a:r>
            <a:r>
              <a:rPr lang="it-IT" dirty="0" smtClean="0"/>
              <a:t> the </a:t>
            </a:r>
            <a:r>
              <a:rPr lang="it-IT" dirty="0" err="1" smtClean="0"/>
              <a:t>thronged</a:t>
            </a:r>
            <a:r>
              <a:rPr lang="it-IT" dirty="0" smtClean="0"/>
              <a:t> </a:t>
            </a:r>
            <a:r>
              <a:rPr lang="it-IT" dirty="0" err="1" smtClean="0"/>
              <a:t>streets</a:t>
            </a:r>
            <a:r>
              <a:rPr lang="it-IT" dirty="0" smtClean="0"/>
              <a:t> </a:t>
            </a:r>
            <a:r>
              <a:rPr lang="it-IT" dirty="0" err="1" smtClean="0"/>
              <a:t>while</a:t>
            </a:r>
            <a:r>
              <a:rPr lang="it-IT" dirty="0" smtClean="0"/>
              <a:t> </a:t>
            </a:r>
            <a:r>
              <a:rPr lang="it-IT" dirty="0" err="1" smtClean="0"/>
              <a:t>they</a:t>
            </a:r>
            <a:r>
              <a:rPr lang="it-IT" dirty="0" smtClean="0"/>
              <a:t> </a:t>
            </a:r>
            <a:r>
              <a:rPr lang="it-IT" dirty="0" err="1" smtClean="0"/>
              <a:t>passed</a:t>
            </a:r>
            <a:r>
              <a:rPr lang="it-IT" dirty="0" smtClean="0"/>
              <a:t> </a:t>
            </a:r>
            <a:r>
              <a:rPr lang="it-IT" dirty="0" err="1" smtClean="0"/>
              <a:t>along</a:t>
            </a:r>
            <a:r>
              <a:rPr lang="it-IT" dirty="0" smtClean="0"/>
              <a:t> </a:t>
            </a:r>
            <a:r>
              <a:rPr lang="it-IT" dirty="0" err="1" smtClean="0"/>
              <a:t>them</a:t>
            </a:r>
            <a:r>
              <a:rPr lang="it-IT" dirty="0" smtClean="0"/>
              <a:t>.</a:t>
            </a:r>
          </a:p>
          <a:p>
            <a:r>
              <a:rPr lang="it-IT" dirty="0" err="1" smtClean="0"/>
              <a:t>This</a:t>
            </a:r>
            <a:r>
              <a:rPr lang="it-IT" dirty="0" smtClean="0"/>
              <a:t> </a:t>
            </a:r>
            <a:r>
              <a:rPr lang="it-IT" dirty="0" err="1" smtClean="0"/>
              <a:t>was</a:t>
            </a:r>
            <a:r>
              <a:rPr lang="it-IT" dirty="0" smtClean="0"/>
              <a:t> the life </a:t>
            </a:r>
            <a:r>
              <a:rPr lang="it-IT" dirty="0" err="1" smtClean="0"/>
              <a:t>of</a:t>
            </a:r>
            <a:r>
              <a:rPr lang="it-IT" dirty="0" smtClean="0"/>
              <a:t> Little </a:t>
            </a:r>
            <a:r>
              <a:rPr lang="it-IT" dirty="0" err="1" smtClean="0"/>
              <a:t>Dorrit</a:t>
            </a:r>
            <a:r>
              <a:rPr lang="it-IT" dirty="0" smtClean="0"/>
              <a:t>, </a:t>
            </a:r>
            <a:r>
              <a:rPr lang="it-IT" dirty="0" err="1" smtClean="0"/>
              <a:t>turning</a:t>
            </a:r>
            <a:r>
              <a:rPr lang="it-IT" dirty="0" smtClean="0"/>
              <a:t> at the end </a:t>
            </a:r>
            <a:r>
              <a:rPr lang="it-IT" dirty="0" err="1" smtClean="0"/>
              <a:t>of</a:t>
            </a:r>
            <a:r>
              <a:rPr lang="it-IT" dirty="0" smtClean="0"/>
              <a:t> London Bridge …</a:t>
            </a:r>
            <a:endParaRPr lang="it-IT" dirty="0"/>
          </a:p>
        </p:txBody>
      </p:sp>
    </p:spTree>
    <p:extLst>
      <p:ext uri="{BB962C8B-B14F-4D97-AF65-F5344CB8AC3E}">
        <p14:creationId xmlns:p14="http://schemas.microsoft.com/office/powerpoint/2010/main" xmlns="" val="355774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Video Little </a:t>
            </a:r>
            <a:r>
              <a:rPr lang="it-IT" dirty="0" err="1" smtClean="0"/>
              <a:t>Dorrit</a:t>
            </a:r>
            <a:endParaRPr lang="it-IT" dirty="0"/>
          </a:p>
        </p:txBody>
      </p:sp>
      <p:sp>
        <p:nvSpPr>
          <p:cNvPr id="3" name="Segnaposto contenuto 2"/>
          <p:cNvSpPr>
            <a:spLocks noGrp="1"/>
          </p:cNvSpPr>
          <p:nvPr>
            <p:ph idx="1"/>
          </p:nvPr>
        </p:nvSpPr>
        <p:spPr/>
        <p:txBody>
          <a:bodyPr/>
          <a:lstStyle/>
          <a:p>
            <a:endParaRPr lang="it-IT" dirty="0"/>
          </a:p>
        </p:txBody>
      </p:sp>
    </p:spTree>
    <p:extLst>
      <p:ext uri="{BB962C8B-B14F-4D97-AF65-F5344CB8AC3E}">
        <p14:creationId xmlns:p14="http://schemas.microsoft.com/office/powerpoint/2010/main" xmlns="" val="130561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Little </a:t>
            </a:r>
            <a:r>
              <a:rPr lang="it-IT" dirty="0" err="1" smtClean="0"/>
              <a:t>Dorrit</a:t>
            </a:r>
            <a:endParaRPr lang="it-IT" dirty="0"/>
          </a:p>
        </p:txBody>
      </p:sp>
      <p:sp>
        <p:nvSpPr>
          <p:cNvPr id="4" name="Segnaposto contenuto 3"/>
          <p:cNvSpPr>
            <a:spLocks noGrp="1"/>
          </p:cNvSpPr>
          <p:nvPr>
            <p:ph idx="1"/>
          </p:nvPr>
        </p:nvSpPr>
        <p:spPr/>
        <p:txBody>
          <a:bodyPr>
            <a:normAutofit/>
          </a:bodyPr>
          <a:lstStyle/>
          <a:p>
            <a:r>
              <a:rPr lang="it-IT" dirty="0" smtClean="0"/>
              <a:t>1808 </a:t>
            </a:r>
            <a:r>
              <a:rPr lang="it-IT" dirty="0" err="1" smtClean="0"/>
              <a:t>Marshalsea</a:t>
            </a:r>
            <a:r>
              <a:rPr lang="it-IT" dirty="0" smtClean="0"/>
              <a:t> </a:t>
            </a:r>
            <a:r>
              <a:rPr lang="it-IT" dirty="0" err="1" smtClean="0"/>
              <a:t>Debtors</a:t>
            </a:r>
            <a:r>
              <a:rPr lang="it-IT" dirty="0" smtClean="0"/>
              <a:t> </a:t>
            </a:r>
            <a:r>
              <a:rPr lang="it-IT" dirty="0" err="1" smtClean="0"/>
              <a:t>Prison</a:t>
            </a:r>
            <a:r>
              <a:rPr lang="it-IT" dirty="0" smtClean="0"/>
              <a:t> (+ </a:t>
            </a:r>
            <a:r>
              <a:rPr lang="it-IT" dirty="0" err="1" smtClean="0"/>
              <a:t>subtitle</a:t>
            </a:r>
            <a:r>
              <a:rPr lang="it-IT" dirty="0" smtClean="0"/>
              <a:t>)</a:t>
            </a:r>
          </a:p>
          <a:p>
            <a:endParaRPr lang="it-IT" dirty="0" smtClean="0"/>
          </a:p>
          <a:p>
            <a:r>
              <a:rPr lang="it-IT" dirty="0" smtClean="0"/>
              <a:t>The </a:t>
            </a:r>
            <a:r>
              <a:rPr lang="it-IT" dirty="0" err="1" smtClean="0"/>
              <a:t>doctor</a:t>
            </a:r>
            <a:r>
              <a:rPr lang="it-IT" dirty="0" smtClean="0"/>
              <a:t> </a:t>
            </a:r>
            <a:r>
              <a:rPr lang="it-IT" dirty="0" err="1" smtClean="0"/>
              <a:t>shows</a:t>
            </a:r>
            <a:r>
              <a:rPr lang="it-IT" dirty="0" smtClean="0"/>
              <a:t> the baby </a:t>
            </a:r>
            <a:r>
              <a:rPr lang="it-IT" dirty="0" err="1" smtClean="0"/>
              <a:t>to</a:t>
            </a:r>
            <a:r>
              <a:rPr lang="it-IT" dirty="0" smtClean="0"/>
              <a:t> a boy and girl</a:t>
            </a:r>
          </a:p>
          <a:p>
            <a:endParaRPr lang="it-IT" dirty="0" smtClean="0"/>
          </a:p>
          <a:p>
            <a:r>
              <a:rPr lang="it-IT" dirty="0" err="1" smtClean="0"/>
              <a:t>Old</a:t>
            </a:r>
            <a:r>
              <a:rPr lang="it-IT" dirty="0" smtClean="0"/>
              <a:t> </a:t>
            </a:r>
            <a:r>
              <a:rPr lang="it-IT" dirty="0" err="1" smtClean="0"/>
              <a:t>discs</a:t>
            </a:r>
            <a:r>
              <a:rPr lang="it-IT" dirty="0" smtClean="0"/>
              <a:t> spinning on </a:t>
            </a:r>
            <a:r>
              <a:rPr lang="it-IT" dirty="0" err="1" smtClean="0"/>
              <a:t>lengths</a:t>
            </a:r>
            <a:r>
              <a:rPr lang="it-IT" dirty="0" smtClean="0"/>
              <a:t> </a:t>
            </a:r>
            <a:r>
              <a:rPr lang="it-IT" dirty="0" err="1" smtClean="0"/>
              <a:t>of</a:t>
            </a:r>
            <a:r>
              <a:rPr lang="it-IT" dirty="0" smtClean="0"/>
              <a:t> </a:t>
            </a:r>
            <a:r>
              <a:rPr lang="it-IT" dirty="0" err="1" smtClean="0"/>
              <a:t>thread</a:t>
            </a:r>
            <a:r>
              <a:rPr lang="it-IT" dirty="0" smtClean="0"/>
              <a:t> in the </a:t>
            </a:r>
            <a:r>
              <a:rPr lang="it-IT" dirty="0" err="1" smtClean="0"/>
              <a:t>darkness</a:t>
            </a:r>
            <a:r>
              <a:rPr lang="it-IT" dirty="0" smtClean="0"/>
              <a:t> – (</a:t>
            </a:r>
            <a:r>
              <a:rPr lang="it-IT" dirty="0" err="1" smtClean="0"/>
              <a:t>list</a:t>
            </a:r>
            <a:r>
              <a:rPr lang="it-IT" dirty="0" smtClean="0"/>
              <a:t> </a:t>
            </a:r>
            <a:r>
              <a:rPr lang="it-IT" dirty="0" err="1" smtClean="0"/>
              <a:t>of</a:t>
            </a:r>
            <a:r>
              <a:rPr lang="it-IT" dirty="0" smtClean="0"/>
              <a:t> </a:t>
            </a:r>
            <a:r>
              <a:rPr lang="it-IT" dirty="0" err="1" smtClean="0"/>
              <a:t>names</a:t>
            </a:r>
            <a:r>
              <a:rPr lang="it-IT" dirty="0" smtClean="0"/>
              <a:t>) BBC Little </a:t>
            </a:r>
            <a:r>
              <a:rPr lang="it-IT" dirty="0" err="1" smtClean="0"/>
              <a:t>Dorrit</a:t>
            </a:r>
            <a:r>
              <a:rPr lang="it-IT" dirty="0" smtClean="0"/>
              <a:t> </a:t>
            </a:r>
            <a:r>
              <a:rPr lang="it-IT" dirty="0" err="1" smtClean="0"/>
              <a:t>by</a:t>
            </a:r>
            <a:r>
              <a:rPr lang="it-IT" dirty="0" smtClean="0"/>
              <a:t> Charles Dickens</a:t>
            </a:r>
          </a:p>
          <a:p>
            <a:endParaRPr lang="it-IT" dirty="0" smtClean="0"/>
          </a:p>
          <a:p>
            <a:r>
              <a:rPr lang="it-IT" dirty="0" smtClean="0"/>
              <a:t>21 </a:t>
            </a:r>
            <a:r>
              <a:rPr lang="it-IT" dirty="0" err="1" smtClean="0"/>
              <a:t>years</a:t>
            </a:r>
            <a:r>
              <a:rPr lang="it-IT" dirty="0" smtClean="0"/>
              <a:t> </a:t>
            </a:r>
            <a:r>
              <a:rPr lang="it-IT" dirty="0" err="1" smtClean="0"/>
              <a:t>later</a:t>
            </a:r>
            <a:endParaRPr lang="it-IT" dirty="0"/>
          </a:p>
        </p:txBody>
      </p:sp>
    </p:spTree>
    <p:extLst>
      <p:ext uri="{BB962C8B-B14F-4D97-AF65-F5344CB8AC3E}">
        <p14:creationId xmlns:p14="http://schemas.microsoft.com/office/powerpoint/2010/main" xmlns="" val="109644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Little </a:t>
            </a:r>
            <a:r>
              <a:rPr lang="it-IT" dirty="0" err="1" smtClean="0"/>
              <a:t>Dorrit</a:t>
            </a:r>
            <a:r>
              <a:rPr lang="it-IT" dirty="0" smtClean="0"/>
              <a:t> (</a:t>
            </a:r>
            <a:r>
              <a:rPr lang="it-IT" dirty="0" err="1" smtClean="0"/>
              <a:t>cont</a:t>
            </a:r>
            <a:r>
              <a:rPr lang="it-IT" dirty="0" smtClean="0"/>
              <a:t>.)</a:t>
            </a:r>
            <a:endParaRPr lang="it-IT" dirty="0"/>
          </a:p>
        </p:txBody>
      </p:sp>
      <p:sp>
        <p:nvSpPr>
          <p:cNvPr id="3" name="Segnaposto contenuto 2"/>
          <p:cNvSpPr>
            <a:spLocks noGrp="1"/>
          </p:cNvSpPr>
          <p:nvPr>
            <p:ph idx="1"/>
          </p:nvPr>
        </p:nvSpPr>
        <p:spPr/>
        <p:txBody>
          <a:bodyPr>
            <a:normAutofit/>
          </a:bodyPr>
          <a:lstStyle/>
          <a:p>
            <a:r>
              <a:rPr lang="it-IT" dirty="0" smtClean="0"/>
              <a:t>A </a:t>
            </a:r>
            <a:r>
              <a:rPr lang="it-IT" dirty="0" err="1" smtClean="0"/>
              <a:t>neatly</a:t>
            </a:r>
            <a:r>
              <a:rPr lang="it-IT" dirty="0" smtClean="0"/>
              <a:t> </a:t>
            </a:r>
            <a:r>
              <a:rPr lang="it-IT" dirty="0" err="1" smtClean="0"/>
              <a:t>dressed</a:t>
            </a:r>
            <a:r>
              <a:rPr lang="it-IT" dirty="0" smtClean="0"/>
              <a:t> man in </a:t>
            </a:r>
            <a:r>
              <a:rPr lang="it-IT" dirty="0" err="1" smtClean="0"/>
              <a:t>his</a:t>
            </a:r>
            <a:r>
              <a:rPr lang="it-IT" dirty="0" smtClean="0"/>
              <a:t> 20s </a:t>
            </a:r>
            <a:r>
              <a:rPr lang="it-IT" dirty="0" err="1" smtClean="0"/>
              <a:t>with</a:t>
            </a:r>
            <a:r>
              <a:rPr lang="it-IT" dirty="0" smtClean="0"/>
              <a:t> short </a:t>
            </a:r>
            <a:r>
              <a:rPr lang="it-IT" dirty="0" err="1" smtClean="0"/>
              <a:t>brown</a:t>
            </a:r>
            <a:r>
              <a:rPr lang="it-IT" dirty="0" smtClean="0"/>
              <a:t> </a:t>
            </a:r>
            <a:r>
              <a:rPr lang="it-IT" dirty="0" err="1" smtClean="0"/>
              <a:t>hair</a:t>
            </a:r>
            <a:r>
              <a:rPr lang="it-IT" dirty="0" smtClean="0"/>
              <a:t> </a:t>
            </a:r>
            <a:r>
              <a:rPr lang="it-IT" dirty="0" err="1" smtClean="0"/>
              <a:t>unlocks</a:t>
            </a:r>
            <a:r>
              <a:rPr lang="it-IT" dirty="0" smtClean="0"/>
              <a:t> a </a:t>
            </a:r>
            <a:r>
              <a:rPr lang="it-IT" dirty="0" err="1" smtClean="0"/>
              <a:t>small</a:t>
            </a:r>
            <a:r>
              <a:rPr lang="it-IT" dirty="0" smtClean="0"/>
              <a:t> </a:t>
            </a:r>
            <a:r>
              <a:rPr lang="it-IT" dirty="0" err="1" smtClean="0"/>
              <a:t>wooden</a:t>
            </a:r>
            <a:r>
              <a:rPr lang="it-IT" dirty="0" smtClean="0"/>
              <a:t> </a:t>
            </a:r>
            <a:r>
              <a:rPr lang="it-IT" dirty="0" err="1" smtClean="0"/>
              <a:t>door</a:t>
            </a:r>
            <a:r>
              <a:rPr lang="it-IT" dirty="0" smtClean="0"/>
              <a:t>.</a:t>
            </a:r>
          </a:p>
          <a:p>
            <a:r>
              <a:rPr lang="it-IT" dirty="0" err="1" smtClean="0"/>
              <a:t>Wearing</a:t>
            </a:r>
            <a:r>
              <a:rPr lang="it-IT" dirty="0" smtClean="0"/>
              <a:t> a </a:t>
            </a:r>
            <a:r>
              <a:rPr lang="it-IT" dirty="0" err="1" smtClean="0"/>
              <a:t>smart</a:t>
            </a:r>
            <a:r>
              <a:rPr lang="it-IT" dirty="0" smtClean="0"/>
              <a:t> </a:t>
            </a:r>
            <a:r>
              <a:rPr lang="it-IT" dirty="0" err="1" smtClean="0"/>
              <a:t>grey</a:t>
            </a:r>
            <a:r>
              <a:rPr lang="it-IT" dirty="0" smtClean="0"/>
              <a:t> </a:t>
            </a:r>
            <a:r>
              <a:rPr lang="it-IT" dirty="0" err="1" smtClean="0"/>
              <a:t>dress</a:t>
            </a:r>
            <a:r>
              <a:rPr lang="it-IT" dirty="0" smtClean="0"/>
              <a:t> and </a:t>
            </a:r>
            <a:r>
              <a:rPr lang="it-IT" dirty="0" err="1" smtClean="0"/>
              <a:t>white</a:t>
            </a:r>
            <a:r>
              <a:rPr lang="it-IT" dirty="0" smtClean="0"/>
              <a:t> </a:t>
            </a:r>
            <a:r>
              <a:rPr lang="it-IT" dirty="0" err="1" smtClean="0"/>
              <a:t>pinafore</a:t>
            </a:r>
            <a:r>
              <a:rPr lang="it-IT" dirty="0" smtClean="0"/>
              <a:t>, a </a:t>
            </a:r>
            <a:r>
              <a:rPr lang="it-IT" dirty="0" err="1" smtClean="0"/>
              <a:t>straw</a:t>
            </a:r>
            <a:r>
              <a:rPr lang="it-IT" dirty="0" smtClean="0"/>
              <a:t> </a:t>
            </a:r>
            <a:r>
              <a:rPr lang="it-IT" dirty="0" err="1" smtClean="0"/>
              <a:t>bonnet</a:t>
            </a:r>
            <a:r>
              <a:rPr lang="it-IT" dirty="0" smtClean="0"/>
              <a:t> and light </a:t>
            </a:r>
            <a:r>
              <a:rPr lang="it-IT" dirty="0" err="1" smtClean="0"/>
              <a:t>blue</a:t>
            </a:r>
            <a:r>
              <a:rPr lang="it-IT" dirty="0" smtClean="0"/>
              <a:t> </a:t>
            </a:r>
            <a:r>
              <a:rPr lang="it-IT" dirty="0" err="1" smtClean="0"/>
              <a:t>cape</a:t>
            </a:r>
            <a:r>
              <a:rPr lang="it-IT" dirty="0" smtClean="0"/>
              <a:t>, Amy </a:t>
            </a:r>
            <a:r>
              <a:rPr lang="it-IT" dirty="0" err="1" smtClean="0"/>
              <a:t>climbs</a:t>
            </a:r>
            <a:r>
              <a:rPr lang="it-IT" dirty="0" smtClean="0"/>
              <a:t> </a:t>
            </a:r>
            <a:r>
              <a:rPr lang="it-IT" dirty="0" err="1" smtClean="0"/>
              <a:t>through</a:t>
            </a:r>
            <a:r>
              <a:rPr lang="it-IT" dirty="0" smtClean="0"/>
              <a:t> the </a:t>
            </a:r>
            <a:r>
              <a:rPr lang="it-IT" dirty="0" err="1" smtClean="0"/>
              <a:t>door</a:t>
            </a:r>
            <a:r>
              <a:rPr lang="it-IT" dirty="0" smtClean="0"/>
              <a:t> </a:t>
            </a:r>
            <a:r>
              <a:rPr lang="it-IT" dirty="0" err="1" smtClean="0"/>
              <a:t>carrying</a:t>
            </a:r>
            <a:r>
              <a:rPr lang="it-IT" dirty="0" smtClean="0"/>
              <a:t> a </a:t>
            </a:r>
            <a:r>
              <a:rPr lang="it-IT" dirty="0" err="1" smtClean="0"/>
              <a:t>wicker</a:t>
            </a:r>
            <a:r>
              <a:rPr lang="it-IT" dirty="0" smtClean="0"/>
              <a:t> basket and </a:t>
            </a:r>
            <a:r>
              <a:rPr lang="it-IT" dirty="0" err="1" smtClean="0"/>
              <a:t>walks</a:t>
            </a:r>
            <a:r>
              <a:rPr lang="it-IT" dirty="0" smtClean="0"/>
              <a:t> </a:t>
            </a:r>
            <a:r>
              <a:rPr lang="it-IT" dirty="0" err="1" smtClean="0"/>
              <a:t>into</a:t>
            </a:r>
            <a:r>
              <a:rPr lang="it-IT" dirty="0" smtClean="0"/>
              <a:t> the </a:t>
            </a:r>
            <a:r>
              <a:rPr lang="it-IT" dirty="0" err="1" smtClean="0"/>
              <a:t>busy</a:t>
            </a:r>
            <a:r>
              <a:rPr lang="it-IT" dirty="0" smtClean="0"/>
              <a:t> </a:t>
            </a:r>
            <a:r>
              <a:rPr lang="it-IT" dirty="0" err="1" smtClean="0"/>
              <a:t>streets</a:t>
            </a:r>
            <a:r>
              <a:rPr lang="it-IT" dirty="0" smtClean="0"/>
              <a:t> </a:t>
            </a:r>
            <a:r>
              <a:rPr lang="it-IT" dirty="0" err="1" smtClean="0"/>
              <a:t>outside</a:t>
            </a:r>
            <a:r>
              <a:rPr lang="it-IT" dirty="0" smtClean="0"/>
              <a:t>.</a:t>
            </a:r>
          </a:p>
          <a:p>
            <a:r>
              <a:rPr lang="it-IT" dirty="0" err="1" smtClean="0"/>
              <a:t>She</a:t>
            </a:r>
            <a:r>
              <a:rPr lang="it-IT" dirty="0" smtClean="0"/>
              <a:t> </a:t>
            </a:r>
            <a:r>
              <a:rPr lang="it-IT" dirty="0" err="1" smtClean="0"/>
              <a:t>passes</a:t>
            </a:r>
            <a:r>
              <a:rPr lang="it-IT" dirty="0" smtClean="0"/>
              <a:t> a </a:t>
            </a:r>
            <a:r>
              <a:rPr lang="it-IT" dirty="0" err="1" smtClean="0"/>
              <a:t>horse-drawn</a:t>
            </a:r>
            <a:r>
              <a:rPr lang="it-IT" dirty="0" smtClean="0"/>
              <a:t> </a:t>
            </a:r>
            <a:r>
              <a:rPr lang="it-IT" dirty="0" err="1" smtClean="0"/>
              <a:t>carriage</a:t>
            </a:r>
            <a:r>
              <a:rPr lang="it-IT" dirty="0" smtClean="0"/>
              <a:t> and </a:t>
            </a:r>
            <a:r>
              <a:rPr lang="it-IT" dirty="0" err="1" smtClean="0"/>
              <a:t>two</a:t>
            </a:r>
            <a:r>
              <a:rPr lang="it-IT" dirty="0" smtClean="0"/>
              <a:t> </a:t>
            </a:r>
            <a:r>
              <a:rPr lang="it-IT" dirty="0" err="1" smtClean="0"/>
              <a:t>men</a:t>
            </a:r>
            <a:r>
              <a:rPr lang="it-IT" dirty="0" smtClean="0"/>
              <a:t> in top </a:t>
            </a:r>
            <a:r>
              <a:rPr lang="it-IT" dirty="0" err="1" smtClean="0"/>
              <a:t>hats</a:t>
            </a:r>
            <a:r>
              <a:rPr lang="it-IT" dirty="0" smtClean="0"/>
              <a:t> on </a:t>
            </a:r>
            <a:r>
              <a:rPr lang="it-IT" dirty="0" err="1" smtClean="0"/>
              <a:t>their</a:t>
            </a:r>
            <a:r>
              <a:rPr lang="it-IT" dirty="0" smtClean="0"/>
              <a:t> way </a:t>
            </a:r>
            <a:r>
              <a:rPr lang="it-IT" dirty="0" err="1" smtClean="0"/>
              <a:t>across</a:t>
            </a:r>
            <a:r>
              <a:rPr lang="it-IT" dirty="0" smtClean="0"/>
              <a:t> a bridge.</a:t>
            </a:r>
          </a:p>
          <a:p>
            <a:r>
              <a:rPr lang="it-IT" u="sng" dirty="0" smtClean="0"/>
              <a:t>A </a:t>
            </a:r>
            <a:r>
              <a:rPr lang="it-IT" u="sng" dirty="0" err="1" smtClean="0"/>
              <a:t>tiny</a:t>
            </a:r>
            <a:r>
              <a:rPr lang="it-IT" u="sng" dirty="0" smtClean="0"/>
              <a:t> figure </a:t>
            </a:r>
            <a:r>
              <a:rPr lang="it-IT" u="sng" dirty="0" err="1" smtClean="0"/>
              <a:t>dwarfed</a:t>
            </a:r>
            <a:r>
              <a:rPr lang="it-IT" u="sng" dirty="0" smtClean="0"/>
              <a:t> </a:t>
            </a:r>
            <a:r>
              <a:rPr lang="it-IT" u="sng" dirty="0" err="1" smtClean="0"/>
              <a:t>by</a:t>
            </a:r>
            <a:r>
              <a:rPr lang="it-IT" u="sng" dirty="0" smtClean="0"/>
              <a:t> </a:t>
            </a:r>
            <a:r>
              <a:rPr lang="it-IT" u="sng" dirty="0" err="1" smtClean="0"/>
              <a:t>its</a:t>
            </a:r>
            <a:r>
              <a:rPr lang="it-IT" u="sng" dirty="0" smtClean="0"/>
              <a:t> </a:t>
            </a:r>
            <a:r>
              <a:rPr lang="it-IT" u="sng" dirty="0" err="1" smtClean="0"/>
              <a:t>enormity</a:t>
            </a:r>
            <a:r>
              <a:rPr lang="it-IT" dirty="0" smtClean="0"/>
              <a:t>.</a:t>
            </a:r>
            <a:endParaRPr lang="it-IT" dirty="0"/>
          </a:p>
        </p:txBody>
      </p:sp>
    </p:spTree>
    <p:extLst>
      <p:ext uri="{BB962C8B-B14F-4D97-AF65-F5344CB8AC3E}">
        <p14:creationId xmlns:p14="http://schemas.microsoft.com/office/powerpoint/2010/main" xmlns="" val="1411328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a:t>
            </a:r>
            <a:r>
              <a:rPr lang="it-IT" dirty="0" err="1" smtClean="0"/>
              <a:t>functional</a:t>
            </a:r>
            <a:r>
              <a:rPr lang="it-IT" dirty="0" smtClean="0"/>
              <a:t> </a:t>
            </a:r>
            <a:r>
              <a:rPr lang="it-IT" dirty="0" err="1" smtClean="0"/>
              <a:t>unit</a:t>
            </a:r>
            <a:r>
              <a:rPr lang="it-IT" dirty="0" smtClean="0"/>
              <a:t> of </a:t>
            </a:r>
            <a:r>
              <a:rPr lang="it-IT" dirty="0" err="1" smtClean="0"/>
              <a:t>discourse</a:t>
            </a:r>
            <a:r>
              <a:rPr lang="it-IT" dirty="0" smtClean="0"/>
              <a:t> (</a:t>
            </a:r>
            <a:r>
              <a:rPr lang="it-IT" dirty="0" err="1" smtClean="0"/>
              <a:t>Bateman</a:t>
            </a:r>
            <a:r>
              <a:rPr lang="it-IT" dirty="0" smtClean="0"/>
              <a:t>, 2013)</a:t>
            </a:r>
            <a:endParaRPr lang="it-IT" dirty="0"/>
          </a:p>
        </p:txBody>
      </p:sp>
      <p:sp>
        <p:nvSpPr>
          <p:cNvPr id="3" name="Segnaposto contenuto 2"/>
          <p:cNvSpPr>
            <a:spLocks noGrp="1"/>
          </p:cNvSpPr>
          <p:nvPr>
            <p:ph idx="1"/>
          </p:nvPr>
        </p:nvSpPr>
        <p:spPr/>
        <p:txBody>
          <a:bodyPr/>
          <a:lstStyle/>
          <a:p>
            <a:r>
              <a:rPr lang="it-IT" dirty="0" smtClean="0">
                <a:solidFill>
                  <a:srgbClr val="FFFF00"/>
                </a:solidFill>
              </a:rPr>
              <a:t>«A </a:t>
            </a:r>
            <a:r>
              <a:rPr lang="it-IT" dirty="0" err="1">
                <a:solidFill>
                  <a:srgbClr val="FFFF00"/>
                </a:solidFill>
              </a:rPr>
              <a:t>neatly</a:t>
            </a:r>
            <a:r>
              <a:rPr lang="it-IT" dirty="0">
                <a:solidFill>
                  <a:srgbClr val="FFFF00"/>
                </a:solidFill>
              </a:rPr>
              <a:t> </a:t>
            </a:r>
            <a:r>
              <a:rPr lang="it-IT" dirty="0" err="1">
                <a:solidFill>
                  <a:srgbClr val="FFFF00"/>
                </a:solidFill>
              </a:rPr>
              <a:t>dressed</a:t>
            </a:r>
            <a:r>
              <a:rPr lang="it-IT" dirty="0">
                <a:solidFill>
                  <a:srgbClr val="FFFF00"/>
                </a:solidFill>
              </a:rPr>
              <a:t> man in </a:t>
            </a:r>
            <a:r>
              <a:rPr lang="it-IT" dirty="0" err="1">
                <a:solidFill>
                  <a:srgbClr val="FFFF00"/>
                </a:solidFill>
              </a:rPr>
              <a:t>his</a:t>
            </a:r>
            <a:r>
              <a:rPr lang="it-IT" dirty="0">
                <a:solidFill>
                  <a:srgbClr val="FFFF00"/>
                </a:solidFill>
              </a:rPr>
              <a:t> 20s with short </a:t>
            </a:r>
            <a:r>
              <a:rPr lang="it-IT" dirty="0" err="1">
                <a:solidFill>
                  <a:srgbClr val="FFFF00"/>
                </a:solidFill>
              </a:rPr>
              <a:t>brown</a:t>
            </a:r>
            <a:r>
              <a:rPr lang="it-IT" dirty="0">
                <a:solidFill>
                  <a:srgbClr val="FFFF00"/>
                </a:solidFill>
              </a:rPr>
              <a:t> </a:t>
            </a:r>
            <a:r>
              <a:rPr lang="it-IT" dirty="0" err="1">
                <a:solidFill>
                  <a:srgbClr val="FFFF00"/>
                </a:solidFill>
              </a:rPr>
              <a:t>hair</a:t>
            </a:r>
            <a:r>
              <a:rPr lang="it-IT" dirty="0">
                <a:solidFill>
                  <a:srgbClr val="FFFF00"/>
                </a:solidFill>
              </a:rPr>
              <a:t> </a:t>
            </a:r>
            <a:r>
              <a:rPr lang="it-IT" dirty="0" err="1">
                <a:solidFill>
                  <a:srgbClr val="FFFF00"/>
                </a:solidFill>
              </a:rPr>
              <a:t>unlocks</a:t>
            </a:r>
            <a:r>
              <a:rPr lang="it-IT" dirty="0">
                <a:solidFill>
                  <a:srgbClr val="FFFF00"/>
                </a:solidFill>
              </a:rPr>
              <a:t> a small </a:t>
            </a:r>
            <a:r>
              <a:rPr lang="it-IT" dirty="0" err="1">
                <a:solidFill>
                  <a:srgbClr val="FFFF00"/>
                </a:solidFill>
              </a:rPr>
              <a:t>wooden</a:t>
            </a:r>
            <a:r>
              <a:rPr lang="it-IT" dirty="0">
                <a:solidFill>
                  <a:srgbClr val="FFFF00"/>
                </a:solidFill>
              </a:rPr>
              <a:t> </a:t>
            </a:r>
            <a:r>
              <a:rPr lang="it-IT" dirty="0" err="1" smtClean="0">
                <a:solidFill>
                  <a:srgbClr val="FFFF00"/>
                </a:solidFill>
              </a:rPr>
              <a:t>door</a:t>
            </a:r>
            <a:r>
              <a:rPr lang="it-IT" dirty="0" smtClean="0">
                <a:solidFill>
                  <a:srgbClr val="FFFF00"/>
                </a:solidFill>
              </a:rPr>
              <a:t>».</a:t>
            </a:r>
            <a:endParaRPr lang="it-IT" dirty="0">
              <a:solidFill>
                <a:srgbClr val="FFFF00"/>
              </a:solidFill>
            </a:endParaRPr>
          </a:p>
          <a:p>
            <a:r>
              <a:rPr lang="it-IT" dirty="0" smtClean="0"/>
              <a:t>The image </a:t>
            </a:r>
            <a:r>
              <a:rPr lang="it-IT" dirty="0" err="1" smtClean="0"/>
              <a:t>has</a:t>
            </a:r>
            <a:r>
              <a:rPr lang="it-IT" dirty="0" smtClean="0"/>
              <a:t> </a:t>
            </a:r>
            <a:r>
              <a:rPr lang="it-IT" dirty="0" err="1" smtClean="0"/>
              <a:t>gone</a:t>
            </a:r>
            <a:r>
              <a:rPr lang="it-IT" dirty="0" smtClean="0"/>
              <a:t> from the </a:t>
            </a:r>
            <a:r>
              <a:rPr lang="it-IT" dirty="0" err="1" smtClean="0"/>
              <a:t>verbal</a:t>
            </a:r>
            <a:r>
              <a:rPr lang="it-IT" dirty="0" smtClean="0"/>
              <a:t> (</a:t>
            </a:r>
            <a:r>
              <a:rPr lang="it-IT" dirty="0" err="1" smtClean="0"/>
              <a:t>this</a:t>
            </a:r>
            <a:r>
              <a:rPr lang="it-IT" dirty="0" smtClean="0"/>
              <a:t> </a:t>
            </a:r>
            <a:r>
              <a:rPr lang="it-IT" dirty="0" err="1" smtClean="0"/>
              <a:t>was</a:t>
            </a:r>
            <a:r>
              <a:rPr lang="it-IT" dirty="0" smtClean="0"/>
              <a:t> </a:t>
            </a:r>
            <a:r>
              <a:rPr lang="it-IT" dirty="0" err="1" smtClean="0"/>
              <a:t>scripted</a:t>
            </a:r>
            <a:r>
              <a:rPr lang="it-IT" dirty="0" smtClean="0"/>
              <a:t>) to the </a:t>
            </a:r>
            <a:r>
              <a:rPr lang="it-IT" dirty="0" err="1" smtClean="0"/>
              <a:t>visual</a:t>
            </a:r>
            <a:r>
              <a:rPr lang="it-IT" dirty="0" smtClean="0"/>
              <a:t>, back to the </a:t>
            </a:r>
            <a:r>
              <a:rPr lang="it-IT" dirty="0" err="1" smtClean="0"/>
              <a:t>verbal</a:t>
            </a:r>
            <a:r>
              <a:rPr lang="it-IT" dirty="0" smtClean="0"/>
              <a:t> </a:t>
            </a:r>
            <a:r>
              <a:rPr lang="it-IT" dirty="0" err="1" smtClean="0"/>
              <a:t>as</a:t>
            </a:r>
            <a:r>
              <a:rPr lang="it-IT" dirty="0" smtClean="0"/>
              <a:t> a </a:t>
            </a:r>
            <a:r>
              <a:rPr lang="it-IT" dirty="0" err="1" smtClean="0"/>
              <a:t>sentence</a:t>
            </a:r>
            <a:r>
              <a:rPr lang="it-IT" dirty="0" smtClean="0"/>
              <a:t>.  </a:t>
            </a:r>
          </a:p>
          <a:p>
            <a:r>
              <a:rPr lang="en-US" dirty="0"/>
              <a:t> Specific kinds of relations must be present to create ‘</a:t>
            </a:r>
            <a:r>
              <a:rPr lang="en-US" dirty="0" err="1"/>
              <a:t>intersemiotic</a:t>
            </a:r>
            <a:r>
              <a:rPr lang="en-US" dirty="0"/>
              <a:t> texture</a:t>
            </a:r>
            <a:r>
              <a:rPr lang="en-US" dirty="0" smtClean="0"/>
              <a:t>’. This gives us the basic visual message without unnecessary detail.</a:t>
            </a:r>
            <a:endParaRPr lang="it-IT" dirty="0" smtClean="0"/>
          </a:p>
          <a:p>
            <a:r>
              <a:rPr lang="it-IT" dirty="0" err="1" smtClean="0"/>
              <a:t>Is</a:t>
            </a:r>
            <a:r>
              <a:rPr lang="it-IT" dirty="0" smtClean="0"/>
              <a:t> </a:t>
            </a:r>
            <a:r>
              <a:rPr lang="it-IT" dirty="0" err="1" smtClean="0"/>
              <a:t>this</a:t>
            </a:r>
            <a:r>
              <a:rPr lang="it-IT" dirty="0" smtClean="0"/>
              <a:t> </a:t>
            </a:r>
            <a:r>
              <a:rPr lang="it-IT" dirty="0" err="1" smtClean="0"/>
              <a:t>always</a:t>
            </a:r>
            <a:r>
              <a:rPr lang="it-IT" dirty="0" smtClean="0"/>
              <a:t> </a:t>
            </a:r>
            <a:r>
              <a:rPr lang="it-IT" dirty="0" err="1" smtClean="0"/>
              <a:t>enough</a:t>
            </a:r>
            <a:r>
              <a:rPr lang="it-IT" dirty="0" smtClean="0"/>
              <a:t>? </a:t>
            </a:r>
            <a:r>
              <a:rPr lang="it-IT" dirty="0" err="1" smtClean="0"/>
              <a:t>What</a:t>
            </a:r>
            <a:r>
              <a:rPr lang="it-IT" dirty="0" smtClean="0"/>
              <a:t> </a:t>
            </a:r>
            <a:r>
              <a:rPr lang="it-IT" dirty="0" err="1" smtClean="0"/>
              <a:t>about</a:t>
            </a:r>
            <a:r>
              <a:rPr lang="it-IT" dirty="0" smtClean="0"/>
              <a:t> the </a:t>
            </a:r>
            <a:r>
              <a:rPr lang="it-IT" dirty="0" err="1" smtClean="0"/>
              <a:t>fact</a:t>
            </a:r>
            <a:r>
              <a:rPr lang="it-IT" dirty="0" smtClean="0"/>
              <a:t> </a:t>
            </a:r>
            <a:r>
              <a:rPr lang="it-IT" dirty="0" err="1" smtClean="0"/>
              <a:t>that</a:t>
            </a:r>
            <a:r>
              <a:rPr lang="it-IT" dirty="0" smtClean="0"/>
              <a:t> </a:t>
            </a:r>
            <a:r>
              <a:rPr lang="it-IT" dirty="0" err="1" smtClean="0"/>
              <a:t>it</a:t>
            </a:r>
            <a:r>
              <a:rPr lang="it-IT" dirty="0" smtClean="0"/>
              <a:t> </a:t>
            </a:r>
            <a:r>
              <a:rPr lang="it-IT" dirty="0" err="1" smtClean="0"/>
              <a:t>is</a:t>
            </a:r>
            <a:r>
              <a:rPr lang="it-IT" dirty="0" smtClean="0"/>
              <a:t> </a:t>
            </a:r>
            <a:r>
              <a:rPr lang="it-IT" dirty="0" err="1" smtClean="0"/>
              <a:t>clear</a:t>
            </a:r>
            <a:r>
              <a:rPr lang="it-IT" dirty="0" smtClean="0"/>
              <a:t> </a:t>
            </a:r>
            <a:r>
              <a:rPr lang="it-IT" dirty="0" err="1" smtClean="0"/>
              <a:t>from</a:t>
            </a:r>
            <a:r>
              <a:rPr lang="it-IT" dirty="0" smtClean="0"/>
              <a:t> the body </a:t>
            </a:r>
            <a:r>
              <a:rPr lang="it-IT" dirty="0" err="1" smtClean="0"/>
              <a:t>language</a:t>
            </a:r>
            <a:r>
              <a:rPr lang="it-IT" dirty="0" smtClean="0"/>
              <a:t> </a:t>
            </a:r>
            <a:r>
              <a:rPr lang="it-IT" dirty="0" err="1" smtClean="0"/>
              <a:t>that</a:t>
            </a:r>
            <a:r>
              <a:rPr lang="it-IT" dirty="0" smtClean="0"/>
              <a:t> </a:t>
            </a:r>
            <a:r>
              <a:rPr lang="it-IT" dirty="0" err="1" smtClean="0"/>
              <a:t>he</a:t>
            </a:r>
            <a:r>
              <a:rPr lang="it-IT" dirty="0" smtClean="0"/>
              <a:t> </a:t>
            </a:r>
            <a:r>
              <a:rPr lang="it-IT" dirty="0" err="1" smtClean="0"/>
              <a:t>fancies</a:t>
            </a:r>
            <a:r>
              <a:rPr lang="it-IT" dirty="0" smtClean="0"/>
              <a:t> Amy. </a:t>
            </a:r>
            <a:endParaRPr lang="it-IT" dirty="0"/>
          </a:p>
        </p:txBody>
      </p:sp>
    </p:spTree>
    <p:extLst>
      <p:ext uri="{BB962C8B-B14F-4D97-AF65-F5344CB8AC3E}">
        <p14:creationId xmlns:p14="http://schemas.microsoft.com/office/powerpoint/2010/main" xmlns="" val="224160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Shining</a:t>
            </a:r>
            <a:r>
              <a:rPr lang="it-IT" dirty="0" smtClean="0"/>
              <a:t> video</a:t>
            </a: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xmlns="" val="93333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Shining</a:t>
            </a:r>
            <a:endParaRPr lang="it-IT" dirty="0"/>
          </a:p>
        </p:txBody>
      </p:sp>
      <p:sp>
        <p:nvSpPr>
          <p:cNvPr id="3" name="Segnaposto contenuto 2"/>
          <p:cNvSpPr>
            <a:spLocks noGrp="1"/>
          </p:cNvSpPr>
          <p:nvPr>
            <p:ph idx="1"/>
          </p:nvPr>
        </p:nvSpPr>
        <p:spPr/>
        <p:txBody>
          <a:bodyPr/>
          <a:lstStyle/>
          <a:p>
            <a:r>
              <a:rPr lang="it-IT" dirty="0" smtClean="0"/>
              <a:t>A </a:t>
            </a:r>
            <a:r>
              <a:rPr lang="it-IT" dirty="0" err="1" smtClean="0"/>
              <a:t>classic</a:t>
            </a:r>
            <a:r>
              <a:rPr lang="it-IT" dirty="0" smtClean="0"/>
              <a:t> </a:t>
            </a:r>
            <a:r>
              <a:rPr lang="it-IT" dirty="0" err="1" smtClean="0"/>
              <a:t>threatening</a:t>
            </a:r>
            <a:r>
              <a:rPr lang="it-IT" dirty="0" smtClean="0"/>
              <a:t> </a:t>
            </a:r>
            <a:r>
              <a:rPr lang="it-IT" dirty="0" err="1" smtClean="0"/>
              <a:t>confrontation</a:t>
            </a:r>
            <a:r>
              <a:rPr lang="it-IT" dirty="0" smtClean="0"/>
              <a:t> scene, </a:t>
            </a:r>
            <a:r>
              <a:rPr lang="it-IT" dirty="0" err="1" smtClean="0"/>
              <a:t>easily</a:t>
            </a:r>
            <a:r>
              <a:rPr lang="it-IT" dirty="0" smtClean="0"/>
              <a:t> </a:t>
            </a:r>
            <a:r>
              <a:rPr lang="it-IT" dirty="0" err="1" smtClean="0"/>
              <a:t>imaginable</a:t>
            </a:r>
            <a:r>
              <a:rPr lang="it-IT" dirty="0" smtClean="0"/>
              <a:t>, «</a:t>
            </a:r>
            <a:r>
              <a:rPr lang="it-IT" dirty="0" err="1" smtClean="0"/>
              <a:t>visualisable</a:t>
            </a:r>
            <a:r>
              <a:rPr lang="it-IT" dirty="0" smtClean="0"/>
              <a:t>» by a </a:t>
            </a:r>
            <a:r>
              <a:rPr lang="it-IT" dirty="0" err="1" smtClean="0"/>
              <a:t>blind</a:t>
            </a:r>
            <a:r>
              <a:rPr lang="it-IT" dirty="0" smtClean="0"/>
              <a:t> audience.</a:t>
            </a:r>
          </a:p>
          <a:p>
            <a:r>
              <a:rPr lang="it-IT" dirty="0" smtClean="0"/>
              <a:t>The </a:t>
            </a:r>
            <a:r>
              <a:rPr lang="it-IT" dirty="0" err="1" smtClean="0"/>
              <a:t>visuals</a:t>
            </a:r>
            <a:r>
              <a:rPr lang="it-IT" dirty="0" smtClean="0"/>
              <a:t> are </a:t>
            </a:r>
            <a:r>
              <a:rPr lang="it-IT" dirty="0" err="1" smtClean="0"/>
              <a:t>accompanied</a:t>
            </a:r>
            <a:r>
              <a:rPr lang="it-IT" dirty="0" smtClean="0"/>
              <a:t> by </a:t>
            </a:r>
            <a:r>
              <a:rPr lang="it-IT" dirty="0" err="1" smtClean="0"/>
              <a:t>gestures</a:t>
            </a:r>
            <a:r>
              <a:rPr lang="it-IT" dirty="0" smtClean="0"/>
              <a:t>, </a:t>
            </a:r>
            <a:r>
              <a:rPr lang="it-IT" dirty="0" err="1" smtClean="0"/>
              <a:t>facial</a:t>
            </a:r>
            <a:r>
              <a:rPr lang="it-IT" dirty="0" smtClean="0"/>
              <a:t> </a:t>
            </a:r>
            <a:r>
              <a:rPr lang="it-IT" dirty="0" err="1" smtClean="0"/>
              <a:t>expressions</a:t>
            </a:r>
            <a:r>
              <a:rPr lang="it-IT" dirty="0" smtClean="0"/>
              <a:t>, </a:t>
            </a:r>
            <a:r>
              <a:rPr lang="it-IT" dirty="0" err="1" smtClean="0"/>
              <a:t>sounds</a:t>
            </a:r>
            <a:r>
              <a:rPr lang="it-IT" dirty="0" smtClean="0"/>
              <a:t>/music </a:t>
            </a:r>
            <a:r>
              <a:rPr lang="it-IT" dirty="0" err="1" smtClean="0"/>
              <a:t>which</a:t>
            </a:r>
            <a:r>
              <a:rPr lang="it-IT" dirty="0" smtClean="0"/>
              <a:t> </a:t>
            </a:r>
            <a:r>
              <a:rPr lang="it-IT" dirty="0" err="1" smtClean="0"/>
              <a:t>sometimes</a:t>
            </a:r>
            <a:r>
              <a:rPr lang="it-IT" dirty="0" smtClean="0"/>
              <a:t> </a:t>
            </a:r>
            <a:r>
              <a:rPr lang="it-IT" dirty="0" err="1" smtClean="0"/>
              <a:t>also</a:t>
            </a:r>
            <a:r>
              <a:rPr lang="it-IT" dirty="0" smtClean="0"/>
              <a:t> </a:t>
            </a:r>
            <a:r>
              <a:rPr lang="it-IT" dirty="0" err="1" smtClean="0"/>
              <a:t>need</a:t>
            </a:r>
            <a:r>
              <a:rPr lang="it-IT" dirty="0" smtClean="0"/>
              <a:t> </a:t>
            </a:r>
            <a:r>
              <a:rPr lang="it-IT" dirty="0" err="1" smtClean="0"/>
              <a:t>explaining</a:t>
            </a:r>
            <a:r>
              <a:rPr lang="it-IT" dirty="0" smtClean="0"/>
              <a:t>. In </a:t>
            </a:r>
            <a:r>
              <a:rPr lang="it-IT" dirty="0" err="1" smtClean="0"/>
              <a:t>this</a:t>
            </a:r>
            <a:r>
              <a:rPr lang="it-IT" dirty="0" smtClean="0"/>
              <a:t> case </a:t>
            </a:r>
            <a:r>
              <a:rPr lang="it-IT" dirty="0" err="1" smtClean="0"/>
              <a:t>they</a:t>
            </a:r>
            <a:r>
              <a:rPr lang="it-IT" dirty="0" smtClean="0"/>
              <a:t> </a:t>
            </a:r>
            <a:r>
              <a:rPr lang="it-IT" dirty="0" err="1" smtClean="0"/>
              <a:t>augment</a:t>
            </a:r>
            <a:r>
              <a:rPr lang="it-IT" dirty="0" smtClean="0"/>
              <a:t> the </a:t>
            </a:r>
            <a:r>
              <a:rPr lang="it-IT" dirty="0" err="1" smtClean="0"/>
              <a:t>sense</a:t>
            </a:r>
            <a:r>
              <a:rPr lang="it-IT" dirty="0" smtClean="0"/>
              <a:t> of </a:t>
            </a:r>
            <a:r>
              <a:rPr lang="it-IT" dirty="0" err="1" smtClean="0"/>
              <a:t>irrational</a:t>
            </a:r>
            <a:r>
              <a:rPr lang="it-IT" dirty="0" smtClean="0"/>
              <a:t> </a:t>
            </a:r>
            <a:r>
              <a:rPr lang="it-IT" dirty="0" err="1" smtClean="0"/>
              <a:t>madness</a:t>
            </a:r>
            <a:r>
              <a:rPr lang="it-IT" dirty="0" smtClean="0"/>
              <a:t>.</a:t>
            </a:r>
          </a:p>
          <a:p>
            <a:r>
              <a:rPr lang="it-IT" dirty="0" err="1" smtClean="0"/>
              <a:t>This</a:t>
            </a:r>
            <a:r>
              <a:rPr lang="it-IT" dirty="0" smtClean="0"/>
              <a:t> </a:t>
            </a:r>
            <a:r>
              <a:rPr lang="it-IT" dirty="0" err="1" smtClean="0"/>
              <a:t>again</a:t>
            </a:r>
            <a:r>
              <a:rPr lang="it-IT" dirty="0" smtClean="0"/>
              <a:t> </a:t>
            </a:r>
            <a:r>
              <a:rPr lang="it-IT" dirty="0" err="1" smtClean="0"/>
              <a:t>is</a:t>
            </a:r>
            <a:r>
              <a:rPr lang="it-IT" dirty="0" smtClean="0"/>
              <a:t> part </a:t>
            </a:r>
            <a:r>
              <a:rPr lang="it-IT" dirty="0" err="1" smtClean="0"/>
              <a:t>of</a:t>
            </a:r>
            <a:r>
              <a:rPr lang="it-IT" dirty="0" smtClean="0"/>
              <a:t> </a:t>
            </a:r>
            <a:r>
              <a:rPr lang="it-IT" dirty="0" err="1" smtClean="0"/>
              <a:t>that</a:t>
            </a:r>
            <a:r>
              <a:rPr lang="it-IT" dirty="0" smtClean="0"/>
              <a:t> </a:t>
            </a:r>
            <a:r>
              <a:rPr lang="it-IT" dirty="0" err="1" smtClean="0"/>
              <a:t>broader</a:t>
            </a:r>
            <a:r>
              <a:rPr lang="it-IT" dirty="0" smtClean="0"/>
              <a:t> </a:t>
            </a:r>
            <a:r>
              <a:rPr lang="it-IT" dirty="0" err="1" smtClean="0"/>
              <a:t>controversial</a:t>
            </a:r>
            <a:r>
              <a:rPr lang="it-IT" dirty="0" smtClean="0"/>
              <a:t> </a:t>
            </a:r>
            <a:r>
              <a:rPr lang="it-IT" dirty="0" err="1" smtClean="0"/>
              <a:t>issue</a:t>
            </a:r>
            <a:r>
              <a:rPr lang="it-IT" dirty="0" smtClean="0"/>
              <a:t>.</a:t>
            </a:r>
            <a:endParaRPr lang="it-IT" dirty="0"/>
          </a:p>
        </p:txBody>
      </p:sp>
    </p:spTree>
    <p:extLst>
      <p:ext uri="{BB962C8B-B14F-4D97-AF65-F5344CB8AC3E}">
        <p14:creationId xmlns:p14="http://schemas.microsoft.com/office/powerpoint/2010/main" xmlns="" val="3325989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Audio Description (AD) </a:t>
            </a:r>
            <a:endParaRPr lang="it-IT" dirty="0"/>
          </a:p>
        </p:txBody>
      </p:sp>
      <p:sp>
        <p:nvSpPr>
          <p:cNvPr id="3" name="Segnaposto contenuto 2"/>
          <p:cNvSpPr>
            <a:spLocks noGrp="1"/>
          </p:cNvSpPr>
          <p:nvPr>
            <p:ph idx="1"/>
          </p:nvPr>
        </p:nvSpPr>
        <p:spPr/>
        <p:txBody>
          <a:bodyPr>
            <a:normAutofit/>
          </a:bodyPr>
          <a:lstStyle/>
          <a:p>
            <a:r>
              <a:rPr lang="en-GB" dirty="0" smtClean="0"/>
              <a:t>the </a:t>
            </a:r>
            <a:r>
              <a:rPr lang="en-GB" dirty="0"/>
              <a:t>insertion of short verbal descriptions illustrating the essential visual elements of an audiovisual product (including films, television programmes, </a:t>
            </a:r>
            <a:r>
              <a:rPr lang="en-GB" dirty="0" smtClean="0"/>
              <a:t>etc</a:t>
            </a:r>
            <a:r>
              <a:rPr lang="en-GB" dirty="0"/>
              <a:t>.) principally for the blind and visually impaired </a:t>
            </a:r>
            <a:r>
              <a:rPr lang="en-GB" dirty="0" smtClean="0"/>
              <a:t>community.</a:t>
            </a:r>
            <a:endParaRPr lang="it-IT" dirty="0"/>
          </a:p>
        </p:txBody>
      </p:sp>
    </p:spTree>
    <p:extLst>
      <p:ext uri="{BB962C8B-B14F-4D97-AF65-F5344CB8AC3E}">
        <p14:creationId xmlns:p14="http://schemas.microsoft.com/office/powerpoint/2010/main" xmlns="" val="137077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548680"/>
            <a:ext cx="7125113" cy="1584176"/>
          </a:xfrm>
        </p:spPr>
        <p:txBody>
          <a:bodyPr/>
          <a:lstStyle/>
          <a:p>
            <a:r>
              <a:rPr lang="it-IT" sz="2400" dirty="0" smtClean="0"/>
              <a:t>So </a:t>
            </a:r>
            <a:r>
              <a:rPr lang="it-IT" sz="2400" dirty="0" err="1" smtClean="0"/>
              <a:t>how</a:t>
            </a:r>
            <a:r>
              <a:rPr lang="it-IT" sz="2400" dirty="0" smtClean="0"/>
              <a:t> do </a:t>
            </a:r>
            <a:r>
              <a:rPr lang="it-IT" sz="2400" dirty="0" err="1" smtClean="0"/>
              <a:t>we</a:t>
            </a:r>
            <a:r>
              <a:rPr lang="it-IT" sz="2400" dirty="0" smtClean="0"/>
              <a:t> </a:t>
            </a:r>
            <a:r>
              <a:rPr lang="it-IT" sz="2400" dirty="0" err="1" smtClean="0"/>
              <a:t>know</a:t>
            </a:r>
            <a:r>
              <a:rPr lang="it-IT" sz="2400" dirty="0" smtClean="0"/>
              <a:t> </a:t>
            </a:r>
            <a:r>
              <a:rPr lang="it-IT" sz="2400" dirty="0" err="1" smtClean="0"/>
              <a:t>what</a:t>
            </a:r>
            <a:r>
              <a:rPr lang="it-IT" sz="2400" dirty="0" smtClean="0"/>
              <a:t> </a:t>
            </a:r>
            <a:r>
              <a:rPr lang="it-IT" sz="2400" dirty="0" err="1" smtClean="0"/>
              <a:t>to</a:t>
            </a:r>
            <a:r>
              <a:rPr lang="it-IT" sz="2400" dirty="0" smtClean="0"/>
              <a:t> </a:t>
            </a:r>
            <a:r>
              <a:rPr lang="it-IT" sz="2400" dirty="0" err="1" smtClean="0"/>
              <a:t>describe</a:t>
            </a:r>
            <a:r>
              <a:rPr lang="it-IT" sz="2400" dirty="0" smtClean="0"/>
              <a:t>? </a:t>
            </a:r>
            <a:r>
              <a:rPr lang="it-IT" sz="2400" dirty="0" err="1" smtClean="0"/>
              <a:t>How</a:t>
            </a:r>
            <a:r>
              <a:rPr lang="it-IT" sz="2400" dirty="0" smtClean="0"/>
              <a:t> do </a:t>
            </a:r>
            <a:r>
              <a:rPr lang="it-IT" sz="2400" dirty="0" err="1" smtClean="0"/>
              <a:t>we</a:t>
            </a:r>
            <a:r>
              <a:rPr lang="it-IT" sz="2400" dirty="0" smtClean="0"/>
              <a:t> </a:t>
            </a:r>
            <a:r>
              <a:rPr lang="it-IT" sz="2400" dirty="0" err="1" smtClean="0"/>
              <a:t>handle</a:t>
            </a:r>
            <a:r>
              <a:rPr lang="it-IT" sz="2400" dirty="0" smtClean="0"/>
              <a:t> a </a:t>
            </a:r>
            <a:r>
              <a:rPr lang="it-IT" sz="2400" dirty="0" err="1" smtClean="0"/>
              <a:t>multimodal</a:t>
            </a:r>
            <a:r>
              <a:rPr lang="it-IT" sz="2400" dirty="0" smtClean="0"/>
              <a:t> text?</a:t>
            </a: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lstStyle/>
          <a:p>
            <a:pPr>
              <a:buNone/>
            </a:pPr>
            <a:r>
              <a:rPr lang="it-IT" dirty="0" smtClean="0"/>
              <a:t>1. </a:t>
            </a:r>
            <a:r>
              <a:rPr lang="it-IT" dirty="0" err="1" smtClean="0"/>
              <a:t>Multimodal</a:t>
            </a:r>
            <a:r>
              <a:rPr lang="it-IT" dirty="0" smtClean="0"/>
              <a:t> </a:t>
            </a:r>
            <a:r>
              <a:rPr lang="it-IT" dirty="0" err="1" smtClean="0"/>
              <a:t>transcription</a:t>
            </a:r>
            <a:r>
              <a:rPr lang="it-IT" dirty="0" smtClean="0"/>
              <a:t> </a:t>
            </a:r>
          </a:p>
          <a:p>
            <a:endParaRPr lang="it-IT" dirty="0" smtClean="0"/>
          </a:p>
          <a:p>
            <a:pPr>
              <a:buNone/>
            </a:pPr>
            <a:r>
              <a:rPr lang="it-IT" dirty="0" smtClean="0"/>
              <a:t>	The </a:t>
            </a:r>
            <a:r>
              <a:rPr lang="it-IT" dirty="0" err="1" smtClean="0"/>
              <a:t>multimodal</a:t>
            </a:r>
            <a:r>
              <a:rPr lang="it-IT" dirty="0" smtClean="0"/>
              <a:t> </a:t>
            </a:r>
            <a:r>
              <a:rPr lang="it-IT" dirty="0" err="1" smtClean="0"/>
              <a:t>transcription</a:t>
            </a:r>
            <a:r>
              <a:rPr lang="it-IT" dirty="0" smtClean="0"/>
              <a:t>, </a:t>
            </a:r>
            <a:r>
              <a:rPr lang="it-IT" dirty="0" err="1" smtClean="0"/>
              <a:t>as</a:t>
            </a:r>
            <a:r>
              <a:rPr lang="it-IT" dirty="0" smtClean="0"/>
              <a:t> </a:t>
            </a:r>
            <a:r>
              <a:rPr lang="it-IT" dirty="0" err="1" smtClean="0"/>
              <a:t>devised</a:t>
            </a:r>
            <a:r>
              <a:rPr lang="it-IT" dirty="0" smtClean="0"/>
              <a:t> by </a:t>
            </a:r>
            <a:r>
              <a:rPr lang="it-IT" dirty="0" err="1" smtClean="0"/>
              <a:t>Thibault</a:t>
            </a:r>
            <a:r>
              <a:rPr lang="it-IT" dirty="0" smtClean="0"/>
              <a:t> and </a:t>
            </a:r>
            <a:r>
              <a:rPr lang="it-IT" dirty="0" err="1" smtClean="0"/>
              <a:t>adapted</a:t>
            </a:r>
            <a:r>
              <a:rPr lang="it-IT" dirty="0" smtClean="0"/>
              <a:t> by Taylor, can assist in </a:t>
            </a:r>
            <a:r>
              <a:rPr lang="it-IT" dirty="0" err="1" smtClean="0"/>
              <a:t>identifying</a:t>
            </a:r>
            <a:r>
              <a:rPr lang="it-IT" dirty="0" smtClean="0"/>
              <a:t> </a:t>
            </a:r>
            <a:r>
              <a:rPr lang="it-IT" dirty="0" err="1" smtClean="0"/>
              <a:t>relevant</a:t>
            </a:r>
            <a:r>
              <a:rPr lang="it-IT" dirty="0" smtClean="0"/>
              <a:t> </a:t>
            </a:r>
            <a:r>
              <a:rPr lang="it-IT" dirty="0" err="1" smtClean="0"/>
              <a:t>elements</a:t>
            </a:r>
            <a:r>
              <a:rPr lang="it-IT" dirty="0" smtClean="0"/>
              <a:t> to </a:t>
            </a:r>
            <a:r>
              <a:rPr lang="it-IT" dirty="0" err="1" smtClean="0"/>
              <a:t>describe</a:t>
            </a:r>
            <a:r>
              <a:rPr lang="it-IT" dirty="0" smtClean="0"/>
              <a:t>.</a:t>
            </a:r>
            <a:endParaRPr lang="it-IT" dirty="0"/>
          </a:p>
        </p:txBody>
      </p:sp>
    </p:spTree>
    <p:extLst>
      <p:ext uri="{BB962C8B-B14F-4D97-AF65-F5344CB8AC3E}">
        <p14:creationId xmlns:p14="http://schemas.microsoft.com/office/powerpoint/2010/main" xmlns="" val="3794359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ggetto 11"/>
          <p:cNvGraphicFramePr>
            <a:graphicFrameLocks noChangeAspect="1"/>
          </p:cNvGraphicFramePr>
          <p:nvPr>
            <p:extLst>
              <p:ext uri="{D42A27DB-BD31-4B8C-83A1-F6EECF244321}">
                <p14:modId xmlns:p14="http://schemas.microsoft.com/office/powerpoint/2010/main" xmlns="" val="415159627"/>
              </p:ext>
            </p:extLst>
          </p:nvPr>
        </p:nvGraphicFramePr>
        <p:xfrm>
          <a:off x="1115616" y="1052736"/>
          <a:ext cx="7320136" cy="4536504"/>
        </p:xfrm>
        <a:graphic>
          <a:graphicData uri="http://schemas.openxmlformats.org/presentationml/2006/ole">
            <p:oleObj spid="_x0000_s2097" name="Document" r:id="rId3" imgW="9834642" imgH="6018335" progId="Word.Document.8">
              <p:embed/>
            </p:oleObj>
          </a:graphicData>
        </a:graphic>
      </p:graphicFrame>
    </p:spTree>
    <p:extLst>
      <p:ext uri="{BB962C8B-B14F-4D97-AF65-F5344CB8AC3E}">
        <p14:creationId xmlns:p14="http://schemas.microsoft.com/office/powerpoint/2010/main" xmlns="" val="2898802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Notation</a:t>
            </a:r>
            <a:endParaRPr lang="it-IT" dirty="0"/>
          </a:p>
        </p:txBody>
      </p:sp>
      <p:sp>
        <p:nvSpPr>
          <p:cNvPr id="3" name="Segnaposto contenuto 2"/>
          <p:cNvSpPr>
            <a:spLocks noGrp="1"/>
          </p:cNvSpPr>
          <p:nvPr>
            <p:ph idx="1"/>
          </p:nvPr>
        </p:nvSpPr>
        <p:spPr/>
        <p:txBody>
          <a:bodyPr/>
          <a:lstStyle/>
          <a:p>
            <a:r>
              <a:rPr lang="it-IT" dirty="0" smtClean="0"/>
              <a:t>RG = </a:t>
            </a:r>
            <a:r>
              <a:rPr lang="it-IT" dirty="0" err="1" smtClean="0"/>
              <a:t>rhythm</a:t>
            </a:r>
            <a:r>
              <a:rPr lang="it-IT" dirty="0" smtClean="0"/>
              <a:t> </a:t>
            </a:r>
            <a:r>
              <a:rPr lang="it-IT" dirty="0" err="1" smtClean="0"/>
              <a:t>group</a:t>
            </a:r>
            <a:endParaRPr lang="it-IT" dirty="0" smtClean="0"/>
          </a:p>
          <a:p>
            <a:r>
              <a:rPr lang="it-IT" dirty="0" smtClean="0"/>
              <a:t>(p) = soft</a:t>
            </a:r>
          </a:p>
          <a:p>
            <a:r>
              <a:rPr lang="it-IT" dirty="0" smtClean="0"/>
              <a:t>SI = </a:t>
            </a:r>
            <a:r>
              <a:rPr lang="it-IT" dirty="0" err="1" smtClean="0"/>
              <a:t>simultaneous</a:t>
            </a:r>
            <a:endParaRPr lang="it-IT" dirty="0" smtClean="0"/>
          </a:p>
          <a:p>
            <a:r>
              <a:rPr lang="it-IT" dirty="0" smtClean="0"/>
              <a:t>R = </a:t>
            </a:r>
            <a:r>
              <a:rPr lang="it-IT" dirty="0" err="1" smtClean="0"/>
              <a:t>respond</a:t>
            </a:r>
            <a:endParaRPr lang="it-IT" dirty="0" smtClean="0"/>
          </a:p>
          <a:p>
            <a:r>
              <a:rPr lang="it-IT" dirty="0" smtClean="0"/>
              <a:t>NA = </a:t>
            </a:r>
            <a:r>
              <a:rPr lang="it-IT" dirty="0" err="1" smtClean="0"/>
              <a:t>nuclear</a:t>
            </a:r>
            <a:r>
              <a:rPr lang="it-IT" dirty="0" smtClean="0"/>
              <a:t> </a:t>
            </a:r>
            <a:r>
              <a:rPr lang="it-IT" dirty="0" err="1" smtClean="0"/>
              <a:t>accent</a:t>
            </a:r>
            <a:endParaRPr lang="it-IT" dirty="0" smtClean="0"/>
          </a:p>
          <a:p>
            <a:r>
              <a:rPr lang="it-IT" dirty="0" err="1" smtClean="0"/>
              <a:t>Vol</a:t>
            </a:r>
            <a:r>
              <a:rPr lang="it-IT" dirty="0" smtClean="0"/>
              <a:t> n = </a:t>
            </a:r>
            <a:r>
              <a:rPr lang="it-IT" dirty="0" err="1" smtClean="0"/>
              <a:t>normal</a:t>
            </a:r>
            <a:endParaRPr lang="it-IT" dirty="0" smtClean="0"/>
          </a:p>
          <a:p>
            <a:r>
              <a:rPr lang="it-IT" dirty="0" smtClean="0"/>
              <a:t>Tempo M = medium</a:t>
            </a:r>
            <a:endParaRPr lang="it-IT" dirty="0"/>
          </a:p>
        </p:txBody>
      </p:sp>
    </p:spTree>
    <p:extLst>
      <p:ext uri="{BB962C8B-B14F-4D97-AF65-F5344CB8AC3E}">
        <p14:creationId xmlns:p14="http://schemas.microsoft.com/office/powerpoint/2010/main" xmlns="" val="593705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 </a:t>
            </a:r>
            <a:r>
              <a:rPr lang="it-IT" dirty="0" err="1" smtClean="0"/>
              <a:t>Eye-tracking</a:t>
            </a:r>
            <a:endParaRPr lang="it-IT" dirty="0"/>
          </a:p>
        </p:txBody>
      </p:sp>
      <p:sp>
        <p:nvSpPr>
          <p:cNvPr id="3" name="Segnaposto contenuto 2"/>
          <p:cNvSpPr>
            <a:spLocks noGrp="1"/>
          </p:cNvSpPr>
          <p:nvPr>
            <p:ph idx="1"/>
          </p:nvPr>
        </p:nvSpPr>
        <p:spPr/>
        <p:txBody>
          <a:bodyPr/>
          <a:lstStyle/>
          <a:p>
            <a:pPr marL="0" indent="0">
              <a:buNone/>
            </a:pPr>
            <a:r>
              <a:rPr lang="it-IT" dirty="0" smtClean="0"/>
              <a:t>The </a:t>
            </a:r>
            <a:r>
              <a:rPr lang="it-IT" dirty="0" err="1" smtClean="0"/>
              <a:t>practice</a:t>
            </a:r>
            <a:r>
              <a:rPr lang="it-IT" dirty="0" smtClean="0"/>
              <a:t> of </a:t>
            </a:r>
            <a:r>
              <a:rPr lang="it-IT" dirty="0" err="1" smtClean="0"/>
              <a:t>eye-tracking</a:t>
            </a:r>
            <a:r>
              <a:rPr lang="it-IT" dirty="0" smtClean="0"/>
              <a:t> </a:t>
            </a:r>
            <a:r>
              <a:rPr lang="it-IT" dirty="0" err="1" smtClean="0"/>
              <a:t>has</a:t>
            </a:r>
            <a:r>
              <a:rPr lang="it-IT" dirty="0" smtClean="0"/>
              <a:t> </a:t>
            </a:r>
            <a:r>
              <a:rPr lang="it-IT" dirty="0" err="1" smtClean="0"/>
              <a:t>been</a:t>
            </a:r>
            <a:r>
              <a:rPr lang="it-IT" dirty="0" smtClean="0"/>
              <a:t> </a:t>
            </a:r>
            <a:r>
              <a:rPr lang="it-IT" dirty="0" err="1" smtClean="0"/>
              <a:t>seen</a:t>
            </a:r>
            <a:r>
              <a:rPr lang="it-IT" dirty="0" smtClean="0"/>
              <a:t> to </a:t>
            </a:r>
            <a:r>
              <a:rPr lang="it-IT" dirty="0" err="1" smtClean="0"/>
              <a:t>identify</a:t>
            </a:r>
            <a:r>
              <a:rPr lang="it-IT" dirty="0" smtClean="0"/>
              <a:t> the </a:t>
            </a:r>
            <a:r>
              <a:rPr lang="it-IT" dirty="0" err="1" smtClean="0"/>
              <a:t>seemingly</a:t>
            </a:r>
            <a:r>
              <a:rPr lang="it-IT" dirty="0" smtClean="0"/>
              <a:t> </a:t>
            </a:r>
            <a:r>
              <a:rPr lang="it-IT" dirty="0" err="1" smtClean="0"/>
              <a:t>most</a:t>
            </a:r>
            <a:r>
              <a:rPr lang="it-IT" dirty="0" smtClean="0"/>
              <a:t> </a:t>
            </a:r>
            <a:r>
              <a:rPr lang="it-IT" dirty="0" err="1" smtClean="0"/>
              <a:t>salient</a:t>
            </a:r>
            <a:r>
              <a:rPr lang="it-IT" dirty="0" smtClean="0"/>
              <a:t> </a:t>
            </a:r>
            <a:r>
              <a:rPr lang="it-IT" dirty="0" err="1" smtClean="0"/>
              <a:t>visible</a:t>
            </a:r>
            <a:r>
              <a:rPr lang="it-IT" dirty="0" smtClean="0"/>
              <a:t> </a:t>
            </a:r>
            <a:r>
              <a:rPr lang="it-IT" dirty="0" err="1" smtClean="0"/>
              <a:t>elements</a:t>
            </a:r>
            <a:r>
              <a:rPr lang="it-IT" dirty="0" smtClean="0"/>
              <a:t> in a video.</a:t>
            </a:r>
          </a:p>
          <a:p>
            <a:pPr marL="0" indent="0">
              <a:buNone/>
            </a:pPr>
            <a:r>
              <a:rPr lang="it-IT" dirty="0" err="1" smtClean="0"/>
              <a:t>Fixations</a:t>
            </a:r>
            <a:r>
              <a:rPr lang="it-IT" dirty="0" smtClean="0"/>
              <a:t> and </a:t>
            </a:r>
            <a:r>
              <a:rPr lang="it-IT" dirty="0" err="1" smtClean="0"/>
              <a:t>saccades</a:t>
            </a:r>
            <a:r>
              <a:rPr lang="it-IT" dirty="0" smtClean="0"/>
              <a:t> </a:t>
            </a:r>
            <a:r>
              <a:rPr lang="it-IT" dirty="0" err="1" smtClean="0"/>
              <a:t>respectively</a:t>
            </a:r>
            <a:r>
              <a:rPr lang="it-IT" dirty="0" smtClean="0"/>
              <a:t> </a:t>
            </a:r>
            <a:r>
              <a:rPr lang="it-IT" dirty="0" err="1" smtClean="0"/>
              <a:t>track</a:t>
            </a:r>
            <a:r>
              <a:rPr lang="it-IT" dirty="0" smtClean="0"/>
              <a:t> the </a:t>
            </a:r>
            <a:r>
              <a:rPr lang="it-IT" dirty="0" err="1" smtClean="0"/>
              <a:t>eyes</a:t>
            </a:r>
            <a:r>
              <a:rPr lang="it-IT" dirty="0" smtClean="0"/>
              <a:t>’ </a:t>
            </a:r>
            <a:r>
              <a:rPr lang="it-IT" dirty="0" err="1" smtClean="0"/>
              <a:t>route</a:t>
            </a:r>
            <a:r>
              <a:rPr lang="it-IT" dirty="0" smtClean="0"/>
              <a:t> up and down and </a:t>
            </a:r>
            <a:r>
              <a:rPr lang="it-IT" dirty="0" err="1" smtClean="0"/>
              <a:t>around</a:t>
            </a:r>
            <a:r>
              <a:rPr lang="it-IT" dirty="0" smtClean="0"/>
              <a:t> the image…</a:t>
            </a:r>
          </a:p>
          <a:p>
            <a:pPr marL="0" indent="0">
              <a:buNone/>
            </a:pPr>
            <a:r>
              <a:rPr lang="it-IT" dirty="0" smtClean="0"/>
              <a:t>… and the </a:t>
            </a:r>
            <a:r>
              <a:rPr lang="it-IT" dirty="0" err="1" smtClean="0"/>
              <a:t>saccades</a:t>
            </a:r>
            <a:r>
              <a:rPr lang="it-IT" dirty="0" smtClean="0"/>
              <a:t> indicate </a:t>
            </a:r>
            <a:r>
              <a:rPr lang="it-IT" dirty="0" err="1" smtClean="0"/>
              <a:t>what</a:t>
            </a:r>
            <a:r>
              <a:rPr lang="it-IT" dirty="0" smtClean="0"/>
              <a:t> </a:t>
            </a:r>
            <a:r>
              <a:rPr lang="it-IT" dirty="0" err="1" smtClean="0"/>
              <a:t>appears</a:t>
            </a:r>
            <a:r>
              <a:rPr lang="it-IT" dirty="0" smtClean="0"/>
              <a:t> to </a:t>
            </a:r>
            <a:r>
              <a:rPr lang="it-IT" dirty="0" err="1" smtClean="0"/>
              <a:t>arouse</a:t>
            </a:r>
            <a:r>
              <a:rPr lang="it-IT" dirty="0" smtClean="0"/>
              <a:t> </a:t>
            </a:r>
            <a:r>
              <a:rPr lang="it-IT" dirty="0" err="1" smtClean="0"/>
              <a:t>most</a:t>
            </a:r>
            <a:r>
              <a:rPr lang="it-IT" dirty="0" smtClean="0"/>
              <a:t> </a:t>
            </a:r>
            <a:r>
              <a:rPr lang="it-IT" dirty="0" err="1" smtClean="0"/>
              <a:t>interest</a:t>
            </a:r>
            <a:r>
              <a:rPr lang="it-IT" dirty="0" smtClean="0"/>
              <a:t>.</a:t>
            </a:r>
            <a:endParaRPr lang="it-IT" dirty="0"/>
          </a:p>
        </p:txBody>
      </p:sp>
    </p:spTree>
    <p:extLst>
      <p:ext uri="{BB962C8B-B14F-4D97-AF65-F5344CB8AC3E}">
        <p14:creationId xmlns:p14="http://schemas.microsoft.com/office/powerpoint/2010/main" xmlns="" val="1142458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ue persone 01 - plai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1484784"/>
            <a:ext cx="4032448" cy="3312368"/>
          </a:xfrm>
          <a:prstGeom prst="rect">
            <a:avLst/>
          </a:prstGeom>
          <a:noFill/>
          <a:ln>
            <a:noFill/>
          </a:ln>
        </p:spPr>
      </p:pic>
    </p:spTree>
    <p:extLst>
      <p:ext uri="{BB962C8B-B14F-4D97-AF65-F5344CB8AC3E}">
        <p14:creationId xmlns:p14="http://schemas.microsoft.com/office/powerpoint/2010/main" xmlns="" val="1307951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ue persone 01 - gaze plot - 3 prs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1628800"/>
            <a:ext cx="3960440" cy="3312368"/>
          </a:xfrm>
          <a:prstGeom prst="rect">
            <a:avLst/>
          </a:prstGeom>
          <a:noFill/>
          <a:ln>
            <a:noFill/>
          </a:ln>
        </p:spPr>
      </p:pic>
    </p:spTree>
    <p:extLst>
      <p:ext uri="{BB962C8B-B14F-4D97-AF65-F5344CB8AC3E}">
        <p14:creationId xmlns:p14="http://schemas.microsoft.com/office/powerpoint/2010/main" xmlns="" val="336295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ue persone 01 heatmap - 3 prs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628800"/>
            <a:ext cx="3960440" cy="3456384"/>
          </a:xfrm>
          <a:prstGeom prst="rect">
            <a:avLst/>
          </a:prstGeom>
          <a:noFill/>
          <a:ln>
            <a:noFill/>
          </a:ln>
        </p:spPr>
      </p:pic>
    </p:spTree>
    <p:extLst>
      <p:ext uri="{BB962C8B-B14F-4D97-AF65-F5344CB8AC3E}">
        <p14:creationId xmlns:p14="http://schemas.microsoft.com/office/powerpoint/2010/main" xmlns="" val="310458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The </a:t>
            </a:r>
            <a:r>
              <a:rPr lang="it-IT" dirty="0" err="1" smtClean="0"/>
              <a:t>time</a:t>
            </a:r>
            <a:r>
              <a:rPr lang="it-IT" dirty="0" smtClean="0"/>
              <a:t> </a:t>
            </a:r>
            <a:r>
              <a:rPr lang="it-IT" dirty="0" err="1" smtClean="0"/>
              <a:t>factor</a:t>
            </a:r>
            <a:endParaRPr lang="it-IT" dirty="0"/>
          </a:p>
        </p:txBody>
      </p:sp>
      <p:sp>
        <p:nvSpPr>
          <p:cNvPr id="3" name="Segnaposto contenuto 2"/>
          <p:cNvSpPr>
            <a:spLocks noGrp="1"/>
          </p:cNvSpPr>
          <p:nvPr>
            <p:ph idx="1"/>
          </p:nvPr>
        </p:nvSpPr>
        <p:spPr/>
        <p:txBody>
          <a:bodyPr/>
          <a:lstStyle/>
          <a:p>
            <a:pPr marL="0" indent="0">
              <a:buNone/>
            </a:pPr>
            <a:r>
              <a:rPr lang="it-IT" dirty="0" err="1" smtClean="0"/>
              <a:t>Student</a:t>
            </a:r>
            <a:r>
              <a:rPr lang="it-IT" dirty="0" smtClean="0"/>
              <a:t> test:</a:t>
            </a:r>
          </a:p>
          <a:p>
            <a:pPr marL="0" indent="0">
              <a:buNone/>
            </a:pPr>
            <a:r>
              <a:rPr lang="it-IT" dirty="0" smtClean="0"/>
              <a:t>Audio </a:t>
            </a:r>
            <a:r>
              <a:rPr lang="it-IT" dirty="0" err="1" smtClean="0"/>
              <a:t>describe</a:t>
            </a:r>
            <a:r>
              <a:rPr lang="it-IT" dirty="0" smtClean="0"/>
              <a:t> an </a:t>
            </a:r>
            <a:r>
              <a:rPr lang="it-IT" dirty="0" err="1" smtClean="0"/>
              <a:t>advertisement</a:t>
            </a:r>
            <a:r>
              <a:rPr lang="it-IT" dirty="0" smtClean="0"/>
              <a:t> for Martini</a:t>
            </a:r>
            <a:endParaRPr lang="it-IT" dirty="0"/>
          </a:p>
        </p:txBody>
      </p:sp>
    </p:spTree>
    <p:extLst>
      <p:ext uri="{BB962C8B-B14F-4D97-AF65-F5344CB8AC3E}">
        <p14:creationId xmlns:p14="http://schemas.microsoft.com/office/powerpoint/2010/main" xmlns="" val="2392189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Martini video</a:t>
            </a:r>
            <a:endParaRPr lang="it-IT" dirty="0"/>
          </a:p>
        </p:txBody>
      </p:sp>
      <p:sp>
        <p:nvSpPr>
          <p:cNvPr id="3" name="Segnaposto contenuto 2"/>
          <p:cNvSpPr>
            <a:spLocks noGrp="1"/>
          </p:cNvSpPr>
          <p:nvPr>
            <p:ph idx="1"/>
          </p:nvPr>
        </p:nvSpPr>
        <p:spPr/>
        <p:txBody>
          <a:bodyPr/>
          <a:lstStyle/>
          <a:p>
            <a:pPr marL="0" indent="0">
              <a:buNone/>
            </a:pPr>
            <a:r>
              <a:rPr lang="it-IT" dirty="0"/>
              <a:t>A </a:t>
            </a:r>
            <a:r>
              <a:rPr lang="it-IT" dirty="0" err="1"/>
              <a:t>student</a:t>
            </a:r>
            <a:r>
              <a:rPr lang="it-IT" dirty="0"/>
              <a:t> in Trieste </a:t>
            </a:r>
            <a:r>
              <a:rPr lang="it-IT" dirty="0" err="1"/>
              <a:t>audiodescribed</a:t>
            </a:r>
            <a:r>
              <a:rPr lang="it-IT" dirty="0"/>
              <a:t> a short </a:t>
            </a:r>
            <a:r>
              <a:rPr lang="it-IT" dirty="0" err="1"/>
              <a:t>advertisement</a:t>
            </a:r>
            <a:r>
              <a:rPr lang="it-IT" dirty="0"/>
              <a:t> </a:t>
            </a:r>
            <a:r>
              <a:rPr lang="it-IT" dirty="0" smtClean="0"/>
              <a:t>for Martini.</a:t>
            </a:r>
          </a:p>
          <a:p>
            <a:endParaRPr lang="it-IT" dirty="0"/>
          </a:p>
          <a:p>
            <a:endParaRPr lang="it-IT" dirty="0"/>
          </a:p>
        </p:txBody>
      </p:sp>
      <p:pic>
        <p:nvPicPr>
          <p:cNvPr id="4" name="Picture 1" descr="C:\Documents and Settings\taylor.PC-TAYLOR\Impostazioni locali\Temporary Internet Files\Content.IE5\2JU6LSLD\MC900351486[1].wmf"/>
          <p:cNvPicPr>
            <a:picLocks noChangeAspect="1" noChangeArrowheads="1"/>
          </p:cNvPicPr>
          <p:nvPr/>
        </p:nvPicPr>
        <p:blipFill>
          <a:blip r:embed="rId2" cstate="print"/>
          <a:srcRect/>
          <a:stretch>
            <a:fillRect/>
          </a:stretch>
        </p:blipFill>
        <p:spPr bwMode="auto">
          <a:xfrm>
            <a:off x="2771800" y="3645024"/>
            <a:ext cx="3096344" cy="2736304"/>
          </a:xfrm>
          <a:prstGeom prst="rect">
            <a:avLst/>
          </a:prstGeom>
          <a:noFill/>
        </p:spPr>
      </p:pic>
    </p:spTree>
    <p:extLst>
      <p:ext uri="{BB962C8B-B14F-4D97-AF65-F5344CB8AC3E}">
        <p14:creationId xmlns:p14="http://schemas.microsoft.com/office/powerpoint/2010/main" xmlns="" val="1943399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it-IT" sz="1700" b="0" smtClean="0"/>
              <a:t>Version 1</a:t>
            </a:r>
            <a:r>
              <a:rPr lang="it-IT" sz="1700" smtClean="0"/>
              <a:t>: reading time 60 seconds</a:t>
            </a:r>
            <a:br>
              <a:rPr lang="it-IT" sz="1700" smtClean="0"/>
            </a:br>
            <a:endParaRPr lang="it-IT" sz="1700" smtClean="0"/>
          </a:p>
        </p:txBody>
      </p:sp>
      <p:sp>
        <p:nvSpPr>
          <p:cNvPr id="74755" name="Rectangle 3"/>
          <p:cNvSpPr>
            <a:spLocks noGrp="1" noChangeArrowheads="1"/>
          </p:cNvSpPr>
          <p:nvPr>
            <p:ph idx="1"/>
          </p:nvPr>
        </p:nvSpPr>
        <p:spPr/>
        <p:txBody>
          <a:bodyPr>
            <a:normAutofit fontScale="62500" lnSpcReduction="20000"/>
          </a:bodyPr>
          <a:lstStyle/>
          <a:p>
            <a:pPr eaLnBrk="1" hangingPunct="1">
              <a:lnSpc>
                <a:spcPct val="80000"/>
              </a:lnSpc>
            </a:pPr>
            <a:r>
              <a:rPr lang="it-IT" sz="1100" dirty="0" smtClean="0"/>
              <a:t>Gwyneth Paltrow è seduta su un letto, di spalle, nuda. Si infila una camicia bianca maschile.</a:t>
            </a:r>
          </a:p>
          <a:p>
            <a:pPr eaLnBrk="1" hangingPunct="1">
              <a:lnSpc>
                <a:spcPct val="80000"/>
              </a:lnSpc>
            </a:pPr>
            <a:r>
              <a:rPr lang="it-IT" sz="1100" dirty="0" smtClean="0"/>
              <a:t>(</a:t>
            </a:r>
            <a:r>
              <a:rPr lang="it-IT" sz="1100" i="1" dirty="0" err="1" smtClean="0"/>
              <a:t>Where</a:t>
            </a:r>
            <a:r>
              <a:rPr lang="it-IT" sz="1100" i="1" dirty="0" smtClean="0"/>
              <a:t> are </a:t>
            </a:r>
            <a:r>
              <a:rPr lang="it-IT" sz="1100" i="1" dirty="0" err="1" smtClean="0"/>
              <a:t>you</a:t>
            </a:r>
            <a:r>
              <a:rPr lang="it-IT" sz="1100" i="1" dirty="0" smtClean="0"/>
              <a:t> </a:t>
            </a:r>
            <a:r>
              <a:rPr lang="it-IT" sz="1100" i="1" dirty="0" err="1" smtClean="0"/>
              <a:t>going</a:t>
            </a:r>
            <a:r>
              <a:rPr lang="it-IT" sz="1100" i="1" dirty="0" smtClean="0"/>
              <a:t>?)</a:t>
            </a:r>
            <a:endParaRPr lang="it-IT" sz="1100" dirty="0" smtClean="0"/>
          </a:p>
          <a:p>
            <a:pPr eaLnBrk="1" hangingPunct="1">
              <a:lnSpc>
                <a:spcPct val="80000"/>
              </a:lnSpc>
            </a:pPr>
            <a:r>
              <a:rPr lang="it-IT" sz="1100" dirty="0" smtClean="0"/>
              <a:t>Si gira verso l’uomo che giace sul letto, e gli lancia uno sguardo complice e un sorriso ammiccante.</a:t>
            </a:r>
          </a:p>
          <a:p>
            <a:pPr eaLnBrk="1" hangingPunct="1">
              <a:lnSpc>
                <a:spcPct val="80000"/>
              </a:lnSpc>
            </a:pPr>
            <a:r>
              <a:rPr lang="it-IT" sz="1100" dirty="0" smtClean="0"/>
              <a:t>Si affaccia sul corridoio, è in un albergo.</a:t>
            </a:r>
          </a:p>
          <a:p>
            <a:pPr eaLnBrk="1" hangingPunct="1">
              <a:lnSpc>
                <a:spcPct val="80000"/>
              </a:lnSpc>
            </a:pPr>
            <a:r>
              <a:rPr lang="it-IT" sz="1100" dirty="0" smtClean="0"/>
              <a:t>Percorre il corridoio di soppiatto, con addosso solo la camicia bianca.</a:t>
            </a:r>
          </a:p>
          <a:p>
            <a:pPr eaLnBrk="1" hangingPunct="1">
              <a:lnSpc>
                <a:spcPct val="80000"/>
              </a:lnSpc>
            </a:pPr>
            <a:r>
              <a:rPr lang="it-IT" sz="1100" dirty="0" smtClean="0"/>
              <a:t>Si trova al bar dell’albergo. Scende tre scalini.</a:t>
            </a:r>
          </a:p>
          <a:p>
            <a:pPr eaLnBrk="1" hangingPunct="1">
              <a:lnSpc>
                <a:spcPct val="80000"/>
              </a:lnSpc>
            </a:pPr>
            <a:r>
              <a:rPr lang="it-IT" sz="1100" dirty="0" smtClean="0"/>
              <a:t>Scavalca il bancone del bar. Ha ai piedi un paio di sandali neri con il tacco alto.</a:t>
            </a:r>
          </a:p>
          <a:p>
            <a:pPr eaLnBrk="1" hangingPunct="1">
              <a:lnSpc>
                <a:spcPct val="80000"/>
              </a:lnSpc>
            </a:pPr>
            <a:r>
              <a:rPr lang="it-IT" sz="1100" dirty="0" smtClean="0"/>
              <a:t>Appoggia due bicchieri vuoti sopra il bancone.</a:t>
            </a:r>
          </a:p>
          <a:p>
            <a:pPr eaLnBrk="1" hangingPunct="1">
              <a:lnSpc>
                <a:spcPct val="80000"/>
              </a:lnSpc>
            </a:pPr>
            <a:r>
              <a:rPr lang="it-IT" sz="1100" dirty="0" smtClean="0"/>
              <a:t>Prende la bottiglia di Martini da dietro le sue spalle.</a:t>
            </a:r>
          </a:p>
          <a:p>
            <a:pPr eaLnBrk="1" hangingPunct="1">
              <a:lnSpc>
                <a:spcPct val="80000"/>
              </a:lnSpc>
            </a:pPr>
            <a:r>
              <a:rPr lang="it-IT" sz="1100" dirty="0" smtClean="0"/>
              <a:t>I bicchieri sono ora pieni di ghiaccio. Versa il Martini nei bicchieri.</a:t>
            </a:r>
          </a:p>
          <a:p>
            <a:pPr eaLnBrk="1" hangingPunct="1">
              <a:lnSpc>
                <a:spcPct val="80000"/>
              </a:lnSpc>
            </a:pPr>
            <a:r>
              <a:rPr lang="it-IT" sz="1100" dirty="0" smtClean="0"/>
              <a:t>Aggiunge uno spicchio di limone in ciascun bicchiere.</a:t>
            </a:r>
          </a:p>
          <a:p>
            <a:pPr eaLnBrk="1" hangingPunct="1">
              <a:lnSpc>
                <a:spcPct val="80000"/>
              </a:lnSpc>
            </a:pPr>
            <a:r>
              <a:rPr lang="it-IT" sz="1100" dirty="0" smtClean="0"/>
              <a:t>Afferra la bottiglia e si volta per rimetterla al suo posto.</a:t>
            </a:r>
          </a:p>
          <a:p>
            <a:pPr eaLnBrk="1" hangingPunct="1">
              <a:lnSpc>
                <a:spcPct val="80000"/>
              </a:lnSpc>
            </a:pPr>
            <a:r>
              <a:rPr lang="it-IT" sz="1100" dirty="0" smtClean="0"/>
              <a:t>Un uomo e una donna, giovani ed eleganti, si avvicinano al bancone.</a:t>
            </a:r>
          </a:p>
          <a:p>
            <a:pPr eaLnBrk="1" hangingPunct="1">
              <a:lnSpc>
                <a:spcPct val="80000"/>
              </a:lnSpc>
            </a:pPr>
            <a:r>
              <a:rPr lang="it-IT" sz="1100" dirty="0" smtClean="0"/>
              <a:t>Gwyneth Paltrow si gira verso di loro.</a:t>
            </a:r>
          </a:p>
          <a:p>
            <a:pPr eaLnBrk="1" hangingPunct="1">
              <a:lnSpc>
                <a:spcPct val="80000"/>
              </a:lnSpc>
            </a:pPr>
            <a:r>
              <a:rPr lang="it-IT" sz="1100" dirty="0" smtClean="0"/>
              <a:t>I due giovani hanno preso i due bicchieri che erano sul banco, si voltano e fanno per andarsene.</a:t>
            </a:r>
          </a:p>
          <a:p>
            <a:pPr eaLnBrk="1" hangingPunct="1">
              <a:lnSpc>
                <a:spcPct val="80000"/>
              </a:lnSpc>
            </a:pPr>
            <a:r>
              <a:rPr lang="it-IT" sz="1100" i="1" dirty="0" smtClean="0"/>
              <a:t>(</a:t>
            </a:r>
            <a:r>
              <a:rPr lang="it-IT" sz="1100" i="1" dirty="0" err="1" smtClean="0"/>
              <a:t>Good</a:t>
            </a:r>
            <a:r>
              <a:rPr lang="it-IT" sz="1100" i="1" dirty="0" smtClean="0"/>
              <a:t> night!)</a:t>
            </a:r>
            <a:endParaRPr lang="it-IT" sz="1100" dirty="0" smtClean="0"/>
          </a:p>
          <a:p>
            <a:pPr eaLnBrk="1" hangingPunct="1">
              <a:lnSpc>
                <a:spcPct val="80000"/>
              </a:lnSpc>
            </a:pPr>
            <a:r>
              <a:rPr lang="it-IT" sz="1100" dirty="0" smtClean="0"/>
              <a:t>Gwyneth Paltrow abbassa lo sguardo con un’aria di ironica rassegnazione.</a:t>
            </a:r>
          </a:p>
          <a:p>
            <a:pPr eaLnBrk="1" hangingPunct="1">
              <a:lnSpc>
                <a:spcPct val="80000"/>
              </a:lnSpc>
            </a:pPr>
            <a:r>
              <a:rPr lang="it-IT" sz="1100" dirty="0" smtClean="0"/>
              <a:t>I due giovani si voltano verso di lei e l’uomo si avvicina di nuovo al bancone. Gwyneth ha un’aria interrogativa.</a:t>
            </a:r>
          </a:p>
          <a:p>
            <a:pPr eaLnBrk="1" hangingPunct="1">
              <a:lnSpc>
                <a:spcPct val="80000"/>
              </a:lnSpc>
            </a:pPr>
            <a:r>
              <a:rPr lang="it-IT" sz="1100" dirty="0" smtClean="0"/>
              <a:t>Lui porge una banconota.</a:t>
            </a:r>
          </a:p>
          <a:p>
            <a:pPr eaLnBrk="1" hangingPunct="1">
              <a:lnSpc>
                <a:spcPct val="80000"/>
              </a:lnSpc>
            </a:pPr>
            <a:r>
              <a:rPr lang="it-IT" sz="1100" dirty="0" smtClean="0"/>
              <a:t>Gwyneth Paltrow sorride stupita.</a:t>
            </a:r>
          </a:p>
          <a:p>
            <a:pPr eaLnBrk="1" hangingPunct="1">
              <a:lnSpc>
                <a:spcPct val="80000"/>
              </a:lnSpc>
            </a:pPr>
            <a:r>
              <a:rPr lang="it-IT" sz="1100" dirty="0" smtClean="0"/>
              <a:t>Bottiglia di Martini in primo piano, logo in sovraimpressione. La mano di Gwyneth afferra un bicchiere e lo solleva.</a:t>
            </a:r>
          </a:p>
          <a:p>
            <a:pPr eaLnBrk="1" hangingPunct="1">
              <a:lnSpc>
                <a:spcPct val="80000"/>
              </a:lnSpc>
            </a:pPr>
            <a:r>
              <a:rPr lang="it-IT" sz="1100" i="1" dirty="0" smtClean="0"/>
              <a:t>(My Martini, </a:t>
            </a:r>
            <a:r>
              <a:rPr lang="it-IT" sz="1100" i="1" dirty="0" err="1" smtClean="0"/>
              <a:t>please</a:t>
            </a:r>
            <a:r>
              <a:rPr lang="it-IT" sz="1100" i="1" dirty="0" smtClean="0"/>
              <a:t>)</a:t>
            </a:r>
            <a:endParaRPr lang="it-IT" sz="1100" dirty="0" smtClean="0"/>
          </a:p>
          <a:p>
            <a:pPr eaLnBrk="1" hangingPunct="1">
              <a:lnSpc>
                <a:spcPct val="80000"/>
              </a:lnSpc>
            </a:pPr>
            <a:r>
              <a:rPr lang="it-IT" sz="1100" dirty="0" smtClean="0"/>
              <a:t>Sorride, guarda avanti a sé e si avvicina il bicchiere alle labbra. Beve.</a:t>
            </a:r>
          </a:p>
          <a:p>
            <a:pPr eaLnBrk="1" hangingPunct="1">
              <a:lnSpc>
                <a:spcPct val="80000"/>
              </a:lnSpc>
            </a:pPr>
            <a:endParaRPr lang="it-IT" sz="1100" dirty="0" smtClean="0"/>
          </a:p>
        </p:txBody>
      </p:sp>
    </p:spTree>
    <p:extLst>
      <p:ext uri="{BB962C8B-B14F-4D97-AF65-F5344CB8AC3E}">
        <p14:creationId xmlns:p14="http://schemas.microsoft.com/office/powerpoint/2010/main" xmlns="" val="3786171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 </a:t>
            </a:r>
            <a:r>
              <a:rPr lang="en-US" sz="4900" dirty="0"/>
              <a:t>Snyder </a:t>
            </a:r>
            <a:br>
              <a:rPr lang="en-US" sz="4900" dirty="0"/>
            </a:br>
            <a:r>
              <a:rPr lang="en-US" sz="4900" dirty="0"/>
              <a:t>“the visual made verbal”</a:t>
            </a:r>
            <a:r>
              <a:rPr lang="it-IT" dirty="0"/>
              <a:t/>
            </a:r>
            <a:br>
              <a:rPr lang="it-IT" dirty="0"/>
            </a:br>
            <a:endParaRPr lang="it-IT" dirty="0"/>
          </a:p>
        </p:txBody>
      </p:sp>
      <p:sp>
        <p:nvSpPr>
          <p:cNvPr id="3" name="Segnaposto contenuto 2"/>
          <p:cNvSpPr>
            <a:spLocks noGrp="1"/>
          </p:cNvSpPr>
          <p:nvPr>
            <p:ph idx="1"/>
          </p:nvPr>
        </p:nvSpPr>
        <p:spPr/>
        <p:txBody>
          <a:bodyPr>
            <a:normAutofit/>
          </a:bodyPr>
          <a:lstStyle/>
          <a:p>
            <a:pPr marL="0" indent="0">
              <a:buNone/>
            </a:pPr>
            <a:endParaRPr lang="en-US" dirty="0" smtClean="0"/>
          </a:p>
          <a:p>
            <a:r>
              <a:rPr lang="en-US" dirty="0"/>
              <a:t>In this provision of a verbal version of a visual text for the blind and sight-impaired, the principal focus of the audio describer is clearly on the non-verbal features of an audiovisual text. </a:t>
            </a:r>
            <a:endParaRPr lang="it-IT" dirty="0"/>
          </a:p>
        </p:txBody>
      </p:sp>
    </p:spTree>
    <p:extLst>
      <p:ext uri="{BB962C8B-B14F-4D97-AF65-F5344CB8AC3E}">
        <p14:creationId xmlns:p14="http://schemas.microsoft.com/office/powerpoint/2010/main" xmlns="" val="2689381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it-IT" sz="1700" b="0" smtClean="0"/>
              <a:t>Version 2</a:t>
            </a:r>
            <a:r>
              <a:rPr lang="it-IT" sz="1700" smtClean="0"/>
              <a:t>: reading time 45 seconds.</a:t>
            </a:r>
            <a:br>
              <a:rPr lang="it-IT" sz="1700" smtClean="0"/>
            </a:br>
            <a:endParaRPr lang="it-IT" sz="1700" smtClean="0"/>
          </a:p>
        </p:txBody>
      </p:sp>
      <p:sp>
        <p:nvSpPr>
          <p:cNvPr id="75779" name="Rectangle 3"/>
          <p:cNvSpPr>
            <a:spLocks noGrp="1" noChangeArrowheads="1"/>
          </p:cNvSpPr>
          <p:nvPr>
            <p:ph idx="1"/>
          </p:nvPr>
        </p:nvSpPr>
        <p:spPr/>
        <p:txBody>
          <a:bodyPr>
            <a:normAutofit fontScale="77500" lnSpcReduction="20000"/>
          </a:bodyPr>
          <a:lstStyle/>
          <a:p>
            <a:pPr eaLnBrk="1" hangingPunct="1">
              <a:lnSpc>
                <a:spcPct val="80000"/>
              </a:lnSpc>
            </a:pPr>
            <a:r>
              <a:rPr lang="it-IT" sz="1500" smtClean="0"/>
              <a:t>Gwyneth Paltrow è seduta su un letto, di spalle, nuda. Si infila una camicia bianca.</a:t>
            </a:r>
          </a:p>
          <a:p>
            <a:pPr eaLnBrk="1" hangingPunct="1">
              <a:lnSpc>
                <a:spcPct val="80000"/>
              </a:lnSpc>
            </a:pPr>
            <a:r>
              <a:rPr lang="it-IT" sz="1500" i="1" smtClean="0"/>
              <a:t>(Where are you going?)</a:t>
            </a:r>
            <a:endParaRPr lang="it-IT" sz="1500" smtClean="0"/>
          </a:p>
          <a:p>
            <a:pPr eaLnBrk="1" hangingPunct="1">
              <a:lnSpc>
                <a:spcPct val="80000"/>
              </a:lnSpc>
            </a:pPr>
            <a:r>
              <a:rPr lang="it-IT" sz="1500" smtClean="0"/>
              <a:t>Si volta verso l’uomo che giace sul letto, sorride.</a:t>
            </a:r>
          </a:p>
          <a:p>
            <a:pPr eaLnBrk="1" hangingPunct="1">
              <a:lnSpc>
                <a:spcPct val="80000"/>
              </a:lnSpc>
            </a:pPr>
            <a:r>
              <a:rPr lang="it-IT" sz="1500" smtClean="0"/>
              <a:t>Si affaccia sul corridoio dell’albergo, lo percorre di soppiatto.</a:t>
            </a:r>
          </a:p>
          <a:p>
            <a:pPr eaLnBrk="1" hangingPunct="1">
              <a:lnSpc>
                <a:spcPct val="80000"/>
              </a:lnSpc>
            </a:pPr>
            <a:r>
              <a:rPr lang="it-IT" sz="1500" smtClean="0"/>
              <a:t>E’ al bar dell’albergo, l’arredamento è molto ricercato. </a:t>
            </a:r>
          </a:p>
          <a:p>
            <a:pPr eaLnBrk="1" hangingPunct="1">
              <a:lnSpc>
                <a:spcPct val="80000"/>
              </a:lnSpc>
            </a:pPr>
            <a:r>
              <a:rPr lang="it-IT" sz="1500" smtClean="0"/>
              <a:t>Scavalca il bancone del bar. Ha ai piedi una paio di sandali neri con il tacco alto.</a:t>
            </a:r>
          </a:p>
          <a:p>
            <a:pPr eaLnBrk="1" hangingPunct="1">
              <a:lnSpc>
                <a:spcPct val="80000"/>
              </a:lnSpc>
            </a:pPr>
            <a:r>
              <a:rPr lang="it-IT" sz="1500" smtClean="0"/>
              <a:t>Appoggia due bicchieri sul bancone. Si volta e prende una bottiglia di Martini.</a:t>
            </a:r>
          </a:p>
          <a:p>
            <a:pPr eaLnBrk="1" hangingPunct="1">
              <a:lnSpc>
                <a:spcPct val="80000"/>
              </a:lnSpc>
            </a:pPr>
            <a:r>
              <a:rPr lang="it-IT" sz="1500" smtClean="0"/>
              <a:t>Riempie i bicchieri. Aggiunge una fetta di limone in ciascun bicchiere. Si volta per rimettere a posto la bottiglia.</a:t>
            </a:r>
          </a:p>
          <a:p>
            <a:pPr eaLnBrk="1" hangingPunct="1">
              <a:lnSpc>
                <a:spcPct val="80000"/>
              </a:lnSpc>
            </a:pPr>
            <a:r>
              <a:rPr lang="it-IT" sz="1500" smtClean="0"/>
              <a:t>Un uomo e una donna, giovani ed eleganti, si avvicinano al bancone e afferrano i due bicchieri. Si voltano per andarsene.</a:t>
            </a:r>
          </a:p>
          <a:p>
            <a:pPr eaLnBrk="1" hangingPunct="1">
              <a:lnSpc>
                <a:spcPct val="80000"/>
              </a:lnSpc>
            </a:pPr>
            <a:r>
              <a:rPr lang="it-IT" sz="1500" i="1" smtClean="0"/>
              <a:t>(Good night!)</a:t>
            </a:r>
            <a:endParaRPr lang="it-IT" sz="1500" smtClean="0"/>
          </a:p>
          <a:p>
            <a:pPr eaLnBrk="1" hangingPunct="1">
              <a:lnSpc>
                <a:spcPct val="80000"/>
              </a:lnSpc>
            </a:pPr>
            <a:r>
              <a:rPr lang="it-IT" sz="1500" smtClean="0"/>
              <a:t>Gwyneth ha un’aria di ironica rassegnazione.</a:t>
            </a:r>
          </a:p>
          <a:p>
            <a:pPr eaLnBrk="1" hangingPunct="1">
              <a:lnSpc>
                <a:spcPct val="80000"/>
              </a:lnSpc>
            </a:pPr>
            <a:r>
              <a:rPr lang="it-IT" sz="1500" smtClean="0"/>
              <a:t>L’uomo torna al bancone, e le porge una banconota.</a:t>
            </a:r>
          </a:p>
          <a:p>
            <a:pPr eaLnBrk="1" hangingPunct="1">
              <a:lnSpc>
                <a:spcPct val="80000"/>
              </a:lnSpc>
            </a:pPr>
            <a:r>
              <a:rPr lang="it-IT" sz="1500" smtClean="0"/>
              <a:t>Gwyneth sorride stupita.</a:t>
            </a:r>
          </a:p>
          <a:p>
            <a:pPr eaLnBrk="1" hangingPunct="1">
              <a:lnSpc>
                <a:spcPct val="80000"/>
              </a:lnSpc>
            </a:pPr>
            <a:r>
              <a:rPr lang="it-IT" sz="1500" smtClean="0"/>
              <a:t>Bottiglia in primo piano e logo del Martini. Una mano in secondo piano afferra un bicchiere.</a:t>
            </a:r>
          </a:p>
          <a:p>
            <a:pPr eaLnBrk="1" hangingPunct="1">
              <a:lnSpc>
                <a:spcPct val="80000"/>
              </a:lnSpc>
            </a:pPr>
            <a:r>
              <a:rPr lang="en-GB" sz="1500" i="1" smtClean="0"/>
              <a:t>(My Martini, please)</a:t>
            </a:r>
            <a:endParaRPr lang="it-IT" sz="1500" smtClean="0"/>
          </a:p>
          <a:p>
            <a:pPr eaLnBrk="1" hangingPunct="1">
              <a:lnSpc>
                <a:spcPct val="80000"/>
              </a:lnSpc>
            </a:pPr>
            <a:r>
              <a:rPr lang="en-GB" sz="1500" smtClean="0"/>
              <a:t>Gwyneth sorride, e beve.</a:t>
            </a:r>
            <a:endParaRPr lang="it-IT" sz="1500" smtClean="0"/>
          </a:p>
          <a:p>
            <a:pPr eaLnBrk="1" hangingPunct="1">
              <a:lnSpc>
                <a:spcPct val="80000"/>
              </a:lnSpc>
            </a:pPr>
            <a:endParaRPr lang="it-IT" sz="1500" smtClean="0"/>
          </a:p>
        </p:txBody>
      </p:sp>
    </p:spTree>
    <p:extLst>
      <p:ext uri="{BB962C8B-B14F-4D97-AF65-F5344CB8AC3E}">
        <p14:creationId xmlns:p14="http://schemas.microsoft.com/office/powerpoint/2010/main" xmlns="" val="626506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it-IT" sz="1700" b="0" smtClean="0"/>
              <a:t>Version 3</a:t>
            </a:r>
            <a:r>
              <a:rPr lang="it-IT" sz="1700" smtClean="0"/>
              <a:t>: reading time 35 seconds</a:t>
            </a:r>
            <a:br>
              <a:rPr lang="it-IT" sz="1700" smtClean="0"/>
            </a:br>
            <a:endParaRPr lang="it-IT" sz="1700" smtClean="0"/>
          </a:p>
        </p:txBody>
      </p:sp>
      <p:sp>
        <p:nvSpPr>
          <p:cNvPr id="76803" name="Rectangle 3"/>
          <p:cNvSpPr>
            <a:spLocks noGrp="1" noChangeArrowheads="1"/>
          </p:cNvSpPr>
          <p:nvPr>
            <p:ph idx="1"/>
          </p:nvPr>
        </p:nvSpPr>
        <p:spPr/>
        <p:txBody>
          <a:bodyPr>
            <a:normAutofit fontScale="85000" lnSpcReduction="20000"/>
          </a:bodyPr>
          <a:lstStyle/>
          <a:p>
            <a:pPr eaLnBrk="1" hangingPunct="1">
              <a:lnSpc>
                <a:spcPct val="80000"/>
              </a:lnSpc>
            </a:pPr>
            <a:r>
              <a:rPr lang="it-IT" sz="1500" smtClean="0"/>
              <a:t>Gwyneth Paltrow è seduta su un letto, di spalle, nuda. Si infila una camicia bianca.</a:t>
            </a:r>
          </a:p>
          <a:p>
            <a:pPr eaLnBrk="1" hangingPunct="1">
              <a:lnSpc>
                <a:spcPct val="80000"/>
              </a:lnSpc>
            </a:pPr>
            <a:r>
              <a:rPr lang="it-IT" sz="1500" i="1" smtClean="0"/>
              <a:t>(Where are you going?)</a:t>
            </a:r>
            <a:endParaRPr lang="it-IT" sz="1500" smtClean="0"/>
          </a:p>
          <a:p>
            <a:pPr eaLnBrk="1" hangingPunct="1">
              <a:lnSpc>
                <a:spcPct val="80000"/>
              </a:lnSpc>
            </a:pPr>
            <a:r>
              <a:rPr lang="it-IT" sz="1500" smtClean="0"/>
              <a:t>Si volta verso l’uomo che giace sul letto, sorride.</a:t>
            </a:r>
          </a:p>
          <a:p>
            <a:pPr eaLnBrk="1" hangingPunct="1">
              <a:lnSpc>
                <a:spcPct val="80000"/>
              </a:lnSpc>
            </a:pPr>
            <a:r>
              <a:rPr lang="it-IT" sz="1500" smtClean="0"/>
              <a:t>Esce di soppiatto dalla stanza.</a:t>
            </a:r>
          </a:p>
          <a:p>
            <a:pPr eaLnBrk="1" hangingPunct="1">
              <a:lnSpc>
                <a:spcPct val="80000"/>
              </a:lnSpc>
            </a:pPr>
            <a:r>
              <a:rPr lang="it-IT" sz="1500" smtClean="0"/>
              <a:t>E’ al bar dell’albergo. </a:t>
            </a:r>
          </a:p>
          <a:p>
            <a:pPr eaLnBrk="1" hangingPunct="1">
              <a:lnSpc>
                <a:spcPct val="80000"/>
              </a:lnSpc>
            </a:pPr>
            <a:r>
              <a:rPr lang="it-IT" sz="1500" smtClean="0"/>
              <a:t>Scavalca il bancone. </a:t>
            </a:r>
          </a:p>
          <a:p>
            <a:pPr eaLnBrk="1" hangingPunct="1">
              <a:lnSpc>
                <a:spcPct val="80000"/>
              </a:lnSpc>
            </a:pPr>
            <a:r>
              <a:rPr lang="it-IT" sz="1500" smtClean="0"/>
              <a:t>Appoggia due bicchieri sul bancone. Si volta e prende una bottiglia di Martini.</a:t>
            </a:r>
          </a:p>
          <a:p>
            <a:pPr eaLnBrk="1" hangingPunct="1">
              <a:lnSpc>
                <a:spcPct val="80000"/>
              </a:lnSpc>
            </a:pPr>
            <a:r>
              <a:rPr lang="it-IT" sz="1500" smtClean="0"/>
              <a:t>Riempie i bicchieri. Si volta per rimettere a posto la bottiglia.</a:t>
            </a:r>
          </a:p>
          <a:p>
            <a:pPr eaLnBrk="1" hangingPunct="1">
              <a:lnSpc>
                <a:spcPct val="80000"/>
              </a:lnSpc>
            </a:pPr>
            <a:r>
              <a:rPr lang="it-IT" sz="1500" smtClean="0"/>
              <a:t>Un uomo e una donna, giovani ed eleganti, si avvicinano al bancone e afferrano i due bicchieri. Si allontanano.</a:t>
            </a:r>
          </a:p>
          <a:p>
            <a:pPr eaLnBrk="1" hangingPunct="1">
              <a:lnSpc>
                <a:spcPct val="80000"/>
              </a:lnSpc>
            </a:pPr>
            <a:r>
              <a:rPr lang="it-IT" sz="1500" i="1" smtClean="0"/>
              <a:t>(Good night!)</a:t>
            </a:r>
            <a:endParaRPr lang="it-IT" sz="1500" smtClean="0"/>
          </a:p>
          <a:p>
            <a:pPr eaLnBrk="1" hangingPunct="1">
              <a:lnSpc>
                <a:spcPct val="80000"/>
              </a:lnSpc>
            </a:pPr>
            <a:r>
              <a:rPr lang="it-IT" sz="1500" smtClean="0"/>
              <a:t>Gwyneth ha un’aria di ironica rassegnazione.</a:t>
            </a:r>
          </a:p>
          <a:p>
            <a:pPr eaLnBrk="1" hangingPunct="1">
              <a:lnSpc>
                <a:spcPct val="80000"/>
              </a:lnSpc>
            </a:pPr>
            <a:r>
              <a:rPr lang="it-IT" sz="1500" smtClean="0"/>
              <a:t>L’uomo torna al bancone, e le porge una banconota.</a:t>
            </a:r>
          </a:p>
          <a:p>
            <a:pPr eaLnBrk="1" hangingPunct="1">
              <a:lnSpc>
                <a:spcPct val="80000"/>
              </a:lnSpc>
            </a:pPr>
            <a:r>
              <a:rPr lang="it-IT" sz="1500" smtClean="0"/>
              <a:t>Gwyneth sorride stupita.</a:t>
            </a:r>
          </a:p>
          <a:p>
            <a:pPr eaLnBrk="1" hangingPunct="1">
              <a:lnSpc>
                <a:spcPct val="80000"/>
              </a:lnSpc>
            </a:pPr>
            <a:r>
              <a:rPr lang="it-IT" sz="1500" smtClean="0"/>
              <a:t>Bottiglia e logo del Martini. Una mano afferra un bicchiere.</a:t>
            </a:r>
          </a:p>
          <a:p>
            <a:pPr eaLnBrk="1" hangingPunct="1">
              <a:lnSpc>
                <a:spcPct val="80000"/>
              </a:lnSpc>
            </a:pPr>
            <a:r>
              <a:rPr lang="en-GB" sz="1500" i="1" smtClean="0"/>
              <a:t>(My Martini, please)</a:t>
            </a:r>
            <a:endParaRPr lang="it-IT" sz="1500" smtClean="0"/>
          </a:p>
          <a:p>
            <a:pPr eaLnBrk="1" hangingPunct="1">
              <a:lnSpc>
                <a:spcPct val="80000"/>
              </a:lnSpc>
            </a:pPr>
            <a:r>
              <a:rPr lang="en-GB" sz="1500" smtClean="0"/>
              <a:t>Gwyneth sorride, e beve.</a:t>
            </a:r>
            <a:endParaRPr lang="it-IT" sz="1500" smtClean="0"/>
          </a:p>
          <a:p>
            <a:pPr eaLnBrk="1" hangingPunct="1">
              <a:lnSpc>
                <a:spcPct val="80000"/>
              </a:lnSpc>
            </a:pPr>
            <a:endParaRPr lang="it-IT" sz="1500" smtClean="0"/>
          </a:p>
        </p:txBody>
      </p:sp>
    </p:spTree>
    <p:extLst>
      <p:ext uri="{BB962C8B-B14F-4D97-AF65-F5344CB8AC3E}">
        <p14:creationId xmlns:p14="http://schemas.microsoft.com/office/powerpoint/2010/main" xmlns="" val="161231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it-IT" sz="1700" b="0" smtClean="0"/>
              <a:t>Version 4</a:t>
            </a:r>
            <a:r>
              <a:rPr lang="it-IT" sz="1700" smtClean="0"/>
              <a:t>: reading time 30 seconds</a:t>
            </a:r>
            <a:r>
              <a:rPr lang="it-IT" sz="1700" b="0" smtClean="0"/>
              <a:t/>
            </a:r>
            <a:br>
              <a:rPr lang="it-IT" sz="1700" b="0" smtClean="0"/>
            </a:br>
            <a:endParaRPr lang="it-IT" sz="1700" b="0" smtClean="0"/>
          </a:p>
        </p:txBody>
      </p:sp>
      <p:sp>
        <p:nvSpPr>
          <p:cNvPr id="77827" name="Rectangle 3"/>
          <p:cNvSpPr>
            <a:spLocks noGrp="1" noChangeArrowheads="1"/>
          </p:cNvSpPr>
          <p:nvPr>
            <p:ph idx="1"/>
          </p:nvPr>
        </p:nvSpPr>
        <p:spPr/>
        <p:txBody>
          <a:bodyPr>
            <a:normAutofit fontScale="77500" lnSpcReduction="20000"/>
          </a:bodyPr>
          <a:lstStyle/>
          <a:p>
            <a:pPr eaLnBrk="1" hangingPunct="1">
              <a:lnSpc>
                <a:spcPct val="80000"/>
              </a:lnSpc>
            </a:pPr>
            <a:r>
              <a:rPr lang="it-IT" sz="1500" b="1" smtClean="0"/>
              <a:t>(DEFINITIVE VERSION)</a:t>
            </a:r>
            <a:endParaRPr lang="it-IT" sz="1500" smtClean="0"/>
          </a:p>
          <a:p>
            <a:pPr eaLnBrk="1" hangingPunct="1">
              <a:lnSpc>
                <a:spcPct val="80000"/>
              </a:lnSpc>
            </a:pPr>
            <a:r>
              <a:rPr lang="it-IT" sz="1500" smtClean="0"/>
              <a:t>Gwyneth Paltrow è seduta su un letto di albergo, di spalle, nuda. Si infila una camicia bianca.</a:t>
            </a:r>
          </a:p>
          <a:p>
            <a:pPr eaLnBrk="1" hangingPunct="1">
              <a:lnSpc>
                <a:spcPct val="80000"/>
              </a:lnSpc>
            </a:pPr>
            <a:r>
              <a:rPr lang="it-IT" sz="1500" i="1" smtClean="0"/>
              <a:t>(Where are you going?)</a:t>
            </a:r>
            <a:endParaRPr lang="it-IT" sz="1500" smtClean="0"/>
          </a:p>
          <a:p>
            <a:pPr eaLnBrk="1" hangingPunct="1">
              <a:lnSpc>
                <a:spcPct val="80000"/>
              </a:lnSpc>
            </a:pPr>
            <a:r>
              <a:rPr lang="it-IT" sz="1500" smtClean="0"/>
              <a:t>Sorride complice all’uomo che giace accanto a lei.</a:t>
            </a:r>
          </a:p>
          <a:p>
            <a:pPr eaLnBrk="1" hangingPunct="1">
              <a:lnSpc>
                <a:spcPct val="80000"/>
              </a:lnSpc>
            </a:pPr>
            <a:r>
              <a:rPr lang="it-IT" sz="1500" smtClean="0"/>
              <a:t>Esce di soppiatto dalla stanza.</a:t>
            </a:r>
          </a:p>
          <a:p>
            <a:pPr eaLnBrk="1" hangingPunct="1">
              <a:lnSpc>
                <a:spcPct val="80000"/>
              </a:lnSpc>
            </a:pPr>
            <a:r>
              <a:rPr lang="it-IT" sz="1500" smtClean="0"/>
              <a:t>E’ al bar.</a:t>
            </a:r>
          </a:p>
          <a:p>
            <a:pPr eaLnBrk="1" hangingPunct="1">
              <a:lnSpc>
                <a:spcPct val="80000"/>
              </a:lnSpc>
            </a:pPr>
            <a:r>
              <a:rPr lang="it-IT" sz="1500" smtClean="0"/>
              <a:t>Scavalca il bancone. </a:t>
            </a:r>
          </a:p>
          <a:p>
            <a:pPr eaLnBrk="1" hangingPunct="1">
              <a:lnSpc>
                <a:spcPct val="80000"/>
              </a:lnSpc>
            </a:pPr>
            <a:r>
              <a:rPr lang="it-IT" sz="1500" smtClean="0"/>
              <a:t>Appoggia due bicchieri sul bancone. Prende una bottiglia di Martini e li riempie. </a:t>
            </a:r>
          </a:p>
          <a:p>
            <a:pPr eaLnBrk="1" hangingPunct="1">
              <a:lnSpc>
                <a:spcPct val="80000"/>
              </a:lnSpc>
            </a:pPr>
            <a:r>
              <a:rPr lang="it-IT" sz="1500" smtClean="0"/>
              <a:t>Si volta per rimettere a posto la bottiglia.</a:t>
            </a:r>
          </a:p>
          <a:p>
            <a:pPr eaLnBrk="1" hangingPunct="1">
              <a:lnSpc>
                <a:spcPct val="80000"/>
              </a:lnSpc>
            </a:pPr>
            <a:r>
              <a:rPr lang="it-IT" sz="1500" smtClean="0"/>
              <a:t>Una coppia giovane ed elegante si avvicina, afferra i due bicchieri e si allontana.</a:t>
            </a:r>
          </a:p>
          <a:p>
            <a:pPr eaLnBrk="1" hangingPunct="1">
              <a:lnSpc>
                <a:spcPct val="80000"/>
              </a:lnSpc>
            </a:pPr>
            <a:r>
              <a:rPr lang="it-IT" sz="1500" i="1" smtClean="0"/>
              <a:t>(Good night!)</a:t>
            </a:r>
            <a:endParaRPr lang="it-IT" sz="1500" smtClean="0"/>
          </a:p>
          <a:p>
            <a:pPr eaLnBrk="1" hangingPunct="1">
              <a:lnSpc>
                <a:spcPct val="80000"/>
              </a:lnSpc>
            </a:pPr>
            <a:r>
              <a:rPr lang="it-IT" sz="1500" smtClean="0"/>
              <a:t>Gwyneth ha un’aria seccata, ma ironica.</a:t>
            </a:r>
          </a:p>
          <a:p>
            <a:pPr eaLnBrk="1" hangingPunct="1">
              <a:lnSpc>
                <a:spcPct val="80000"/>
              </a:lnSpc>
            </a:pPr>
            <a:r>
              <a:rPr lang="it-IT" sz="1500" smtClean="0"/>
              <a:t>L’uomo torna al bancone, e le porge una banconota.</a:t>
            </a:r>
          </a:p>
          <a:p>
            <a:pPr eaLnBrk="1" hangingPunct="1">
              <a:lnSpc>
                <a:spcPct val="80000"/>
              </a:lnSpc>
            </a:pPr>
            <a:r>
              <a:rPr lang="it-IT" sz="1500" smtClean="0"/>
              <a:t>Gwyneth sorride stupita.</a:t>
            </a:r>
          </a:p>
          <a:p>
            <a:pPr eaLnBrk="1" hangingPunct="1">
              <a:lnSpc>
                <a:spcPct val="80000"/>
              </a:lnSpc>
            </a:pPr>
            <a:r>
              <a:rPr lang="it-IT" sz="1500" smtClean="0"/>
              <a:t>Bottiglia e logo del Martini. Una mano afferra un bicchiere.</a:t>
            </a:r>
          </a:p>
          <a:p>
            <a:pPr eaLnBrk="1" hangingPunct="1">
              <a:lnSpc>
                <a:spcPct val="80000"/>
              </a:lnSpc>
            </a:pPr>
            <a:r>
              <a:rPr lang="it-IT" sz="1500" i="1" smtClean="0"/>
              <a:t>(My Martini, please)</a:t>
            </a:r>
            <a:endParaRPr lang="it-IT" sz="1500" smtClean="0"/>
          </a:p>
          <a:p>
            <a:pPr eaLnBrk="1" hangingPunct="1">
              <a:lnSpc>
                <a:spcPct val="80000"/>
              </a:lnSpc>
            </a:pPr>
            <a:r>
              <a:rPr lang="it-IT" sz="1500" smtClean="0"/>
              <a:t>Gwyneth sorride, e beve.</a:t>
            </a:r>
          </a:p>
          <a:p>
            <a:pPr eaLnBrk="1" hangingPunct="1">
              <a:lnSpc>
                <a:spcPct val="80000"/>
              </a:lnSpc>
            </a:pPr>
            <a:endParaRPr lang="it-IT" sz="1500" smtClean="0"/>
          </a:p>
        </p:txBody>
      </p:sp>
    </p:spTree>
    <p:extLst>
      <p:ext uri="{BB962C8B-B14F-4D97-AF65-F5344CB8AC3E}">
        <p14:creationId xmlns:p14="http://schemas.microsoft.com/office/powerpoint/2010/main" xmlns="" val="3203157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ADLAB case </a:t>
            </a:r>
            <a:r>
              <a:rPr lang="it-IT" dirty="0" err="1" smtClean="0"/>
              <a:t>study</a:t>
            </a:r>
            <a:endParaRPr lang="it-IT" dirty="0"/>
          </a:p>
        </p:txBody>
      </p:sp>
      <p:sp>
        <p:nvSpPr>
          <p:cNvPr id="3" name="Segnaposto contenuto 2"/>
          <p:cNvSpPr>
            <a:spLocks noGrp="1"/>
          </p:cNvSpPr>
          <p:nvPr>
            <p:ph idx="1"/>
          </p:nvPr>
        </p:nvSpPr>
        <p:spPr/>
        <p:txBody>
          <a:bodyPr/>
          <a:lstStyle/>
          <a:p>
            <a:pPr marL="0" indent="0">
              <a:buNone/>
            </a:pPr>
            <a:r>
              <a:rPr lang="it-IT" dirty="0" err="1" smtClean="0"/>
              <a:t>Taking</a:t>
            </a:r>
            <a:r>
              <a:rPr lang="it-IT" dirty="0" smtClean="0"/>
              <a:t> </a:t>
            </a:r>
            <a:r>
              <a:rPr lang="it-IT" dirty="0" err="1" smtClean="0"/>
              <a:t>all</a:t>
            </a:r>
            <a:r>
              <a:rPr lang="it-IT" dirty="0" smtClean="0"/>
              <a:t> </a:t>
            </a:r>
            <a:r>
              <a:rPr lang="it-IT" dirty="0" err="1" smtClean="0"/>
              <a:t>these</a:t>
            </a:r>
            <a:r>
              <a:rPr lang="it-IT" dirty="0" smtClean="0"/>
              <a:t> </a:t>
            </a:r>
            <a:r>
              <a:rPr lang="it-IT" dirty="0" err="1" smtClean="0"/>
              <a:t>factors</a:t>
            </a:r>
            <a:r>
              <a:rPr lang="it-IT" dirty="0" smtClean="0"/>
              <a:t>, and </a:t>
            </a:r>
            <a:r>
              <a:rPr lang="it-IT" dirty="0" err="1" smtClean="0"/>
              <a:t>many</a:t>
            </a:r>
            <a:r>
              <a:rPr lang="it-IT" dirty="0" smtClean="0"/>
              <a:t> </a:t>
            </a:r>
            <a:r>
              <a:rPr lang="it-IT" dirty="0" err="1" smtClean="0"/>
              <a:t>others</a:t>
            </a:r>
            <a:r>
              <a:rPr lang="it-IT" dirty="0" smtClean="0"/>
              <a:t>, </a:t>
            </a:r>
            <a:r>
              <a:rPr lang="it-IT" dirty="0" err="1" smtClean="0"/>
              <a:t>into</a:t>
            </a:r>
            <a:r>
              <a:rPr lang="it-IT" dirty="0" smtClean="0"/>
              <a:t> </a:t>
            </a:r>
            <a:r>
              <a:rPr lang="it-IT" dirty="0" err="1" smtClean="0"/>
              <a:t>consideration</a:t>
            </a:r>
            <a:r>
              <a:rPr lang="it-IT" dirty="0" smtClean="0"/>
              <a:t> the ADLAB project </a:t>
            </a:r>
            <a:r>
              <a:rPr lang="it-IT" dirty="0" err="1" smtClean="0"/>
              <a:t>produced</a:t>
            </a:r>
            <a:r>
              <a:rPr lang="it-IT" dirty="0" smtClean="0"/>
              <a:t> a book and a </a:t>
            </a:r>
            <a:r>
              <a:rPr lang="it-IT" dirty="0" err="1" smtClean="0"/>
              <a:t>manual</a:t>
            </a:r>
            <a:r>
              <a:rPr lang="it-IT" dirty="0" smtClean="0"/>
              <a:t> on </a:t>
            </a:r>
            <a:r>
              <a:rPr lang="it-IT" dirty="0" err="1" smtClean="0"/>
              <a:t>how</a:t>
            </a:r>
            <a:r>
              <a:rPr lang="it-IT" dirty="0" smtClean="0"/>
              <a:t> to create </a:t>
            </a:r>
            <a:r>
              <a:rPr lang="it-IT" dirty="0" err="1" smtClean="0"/>
              <a:t>valid</a:t>
            </a:r>
            <a:r>
              <a:rPr lang="it-IT" dirty="0" smtClean="0"/>
              <a:t> audio </a:t>
            </a:r>
            <a:r>
              <a:rPr lang="it-IT" dirty="0" err="1" smtClean="0"/>
              <a:t>descriptions</a:t>
            </a:r>
            <a:r>
              <a:rPr lang="it-IT" dirty="0" smtClean="0"/>
              <a:t> in </a:t>
            </a:r>
            <a:r>
              <a:rPr lang="it-IT" dirty="0" err="1" smtClean="0"/>
              <a:t>any</a:t>
            </a:r>
            <a:r>
              <a:rPr lang="it-IT" dirty="0" smtClean="0"/>
              <a:t> </a:t>
            </a:r>
            <a:r>
              <a:rPr lang="it-IT" dirty="0" err="1" smtClean="0"/>
              <a:t>European</a:t>
            </a:r>
            <a:r>
              <a:rPr lang="it-IT" dirty="0" smtClean="0"/>
              <a:t> </a:t>
            </a:r>
            <a:r>
              <a:rPr lang="it-IT" dirty="0" err="1" smtClean="0"/>
              <a:t>context</a:t>
            </a:r>
            <a:r>
              <a:rPr lang="it-IT" dirty="0" smtClean="0"/>
              <a:t>.</a:t>
            </a:r>
          </a:p>
          <a:p>
            <a:pPr marL="0" indent="0">
              <a:buNone/>
            </a:pPr>
            <a:r>
              <a:rPr lang="it-IT" dirty="0" err="1" smtClean="0"/>
              <a:t>To</a:t>
            </a:r>
            <a:r>
              <a:rPr lang="it-IT" dirty="0" smtClean="0"/>
              <a:t> </a:t>
            </a:r>
            <a:r>
              <a:rPr lang="it-IT" dirty="0" err="1" smtClean="0"/>
              <a:t>this</a:t>
            </a:r>
            <a:r>
              <a:rPr lang="it-IT" dirty="0" smtClean="0"/>
              <a:t> end </a:t>
            </a:r>
            <a:r>
              <a:rPr lang="it-IT" dirty="0" err="1" smtClean="0"/>
              <a:t>it</a:t>
            </a:r>
            <a:r>
              <a:rPr lang="it-IT" dirty="0" smtClean="0"/>
              <a:t> </a:t>
            </a:r>
            <a:r>
              <a:rPr lang="it-IT" dirty="0" err="1" smtClean="0"/>
              <a:t>was</a:t>
            </a:r>
            <a:r>
              <a:rPr lang="it-IT" dirty="0" smtClean="0"/>
              <a:t> </a:t>
            </a:r>
            <a:r>
              <a:rPr lang="it-IT" dirty="0" err="1" smtClean="0"/>
              <a:t>decided</a:t>
            </a:r>
            <a:r>
              <a:rPr lang="it-IT" dirty="0" smtClean="0"/>
              <a:t> </a:t>
            </a:r>
            <a:r>
              <a:rPr lang="it-IT" dirty="0" err="1" smtClean="0"/>
              <a:t>to</a:t>
            </a:r>
            <a:r>
              <a:rPr lang="it-IT" dirty="0" smtClean="0"/>
              <a:t> </a:t>
            </a:r>
            <a:r>
              <a:rPr lang="it-IT" dirty="0" err="1" smtClean="0"/>
              <a:t>use</a:t>
            </a:r>
            <a:r>
              <a:rPr lang="it-IT" dirty="0" smtClean="0"/>
              <a:t> a single film </a:t>
            </a:r>
            <a:r>
              <a:rPr lang="it-IT" dirty="0" err="1" smtClean="0"/>
              <a:t>vehicle</a:t>
            </a:r>
            <a:r>
              <a:rPr lang="it-IT" dirty="0" smtClean="0"/>
              <a:t> </a:t>
            </a:r>
            <a:r>
              <a:rPr lang="it-IT" dirty="0" err="1" smtClean="0"/>
              <a:t>for</a:t>
            </a:r>
            <a:r>
              <a:rPr lang="it-IT" dirty="0" smtClean="0"/>
              <a:t> the </a:t>
            </a:r>
            <a:r>
              <a:rPr lang="it-IT" dirty="0" err="1" smtClean="0"/>
              <a:t>various</a:t>
            </a:r>
            <a:r>
              <a:rPr lang="it-IT" dirty="0" smtClean="0"/>
              <a:t> </a:t>
            </a:r>
            <a:r>
              <a:rPr lang="it-IT" dirty="0" err="1" smtClean="0"/>
              <a:t>stages</a:t>
            </a:r>
            <a:r>
              <a:rPr lang="it-IT" dirty="0" smtClean="0"/>
              <a:t> </a:t>
            </a:r>
            <a:r>
              <a:rPr lang="it-IT" dirty="0" err="1" smtClean="0"/>
              <a:t>of</a:t>
            </a:r>
            <a:r>
              <a:rPr lang="it-IT" dirty="0" smtClean="0"/>
              <a:t> </a:t>
            </a:r>
            <a:r>
              <a:rPr lang="it-IT" dirty="0" err="1" smtClean="0"/>
              <a:t>analysis</a:t>
            </a:r>
            <a:r>
              <a:rPr lang="it-IT" dirty="0" smtClean="0"/>
              <a:t>, </a:t>
            </a:r>
            <a:r>
              <a:rPr lang="it-IT" dirty="0" err="1" smtClean="0"/>
              <a:t>testing</a:t>
            </a:r>
            <a:r>
              <a:rPr lang="it-IT" dirty="0" smtClean="0"/>
              <a:t> and </a:t>
            </a:r>
            <a:r>
              <a:rPr lang="it-IT" dirty="0" err="1" smtClean="0"/>
              <a:t>describing</a:t>
            </a:r>
            <a:r>
              <a:rPr lang="it-IT" dirty="0" smtClean="0"/>
              <a:t>. </a:t>
            </a:r>
            <a:endParaRPr lang="it-IT" dirty="0"/>
          </a:p>
        </p:txBody>
      </p:sp>
    </p:spTree>
    <p:extLst>
      <p:ext uri="{BB962C8B-B14F-4D97-AF65-F5344CB8AC3E}">
        <p14:creationId xmlns:p14="http://schemas.microsoft.com/office/powerpoint/2010/main" xmlns="" val="1513619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Inglourious</a:t>
            </a:r>
            <a:r>
              <a:rPr lang="it-IT" dirty="0" smtClean="0"/>
              <a:t> </a:t>
            </a:r>
            <a:r>
              <a:rPr lang="it-IT" dirty="0" err="1" smtClean="0"/>
              <a:t>Bsterds</a:t>
            </a:r>
            <a:endParaRPr lang="it-IT" dirty="0"/>
          </a:p>
        </p:txBody>
      </p:sp>
      <p:sp>
        <p:nvSpPr>
          <p:cNvPr id="3" name="Segnaposto contenuto 2"/>
          <p:cNvSpPr>
            <a:spLocks noGrp="1"/>
          </p:cNvSpPr>
          <p:nvPr>
            <p:ph idx="1"/>
          </p:nvPr>
        </p:nvSpPr>
        <p:spPr/>
        <p:txBody>
          <a:bodyPr/>
          <a:lstStyle/>
          <a:p>
            <a:pPr marL="0" indent="0">
              <a:buNone/>
            </a:pPr>
            <a:r>
              <a:rPr lang="it-IT" dirty="0" smtClean="0"/>
              <a:t>The </a:t>
            </a:r>
            <a:r>
              <a:rPr lang="it-IT" dirty="0" err="1" smtClean="0"/>
              <a:t>choice</a:t>
            </a:r>
            <a:r>
              <a:rPr lang="it-IT" dirty="0" smtClean="0"/>
              <a:t> </a:t>
            </a:r>
            <a:r>
              <a:rPr lang="it-IT" dirty="0" err="1" smtClean="0"/>
              <a:t>fell</a:t>
            </a:r>
            <a:r>
              <a:rPr lang="it-IT" dirty="0" smtClean="0"/>
              <a:t> on ‘</a:t>
            </a:r>
            <a:r>
              <a:rPr lang="it-IT" dirty="0" err="1" smtClean="0"/>
              <a:t>Inglourious</a:t>
            </a:r>
            <a:r>
              <a:rPr lang="it-IT" dirty="0" smtClean="0"/>
              <a:t> </a:t>
            </a:r>
            <a:r>
              <a:rPr lang="it-IT" dirty="0" err="1" smtClean="0"/>
              <a:t>Basterds</a:t>
            </a:r>
            <a:r>
              <a:rPr lang="it-IT" dirty="0" smtClean="0"/>
              <a:t>’ </a:t>
            </a:r>
            <a:r>
              <a:rPr lang="it-IT" dirty="0" err="1" smtClean="0"/>
              <a:t>because</a:t>
            </a:r>
            <a:r>
              <a:rPr lang="it-IT" dirty="0" smtClean="0"/>
              <a:t> </a:t>
            </a:r>
            <a:r>
              <a:rPr lang="it-IT" dirty="0" err="1" smtClean="0"/>
              <a:t>of</a:t>
            </a:r>
            <a:r>
              <a:rPr lang="it-IT" dirty="0" smtClean="0"/>
              <a:t> </a:t>
            </a:r>
            <a:r>
              <a:rPr lang="it-IT" dirty="0" err="1" smtClean="0"/>
              <a:t>its</a:t>
            </a:r>
            <a:r>
              <a:rPr lang="it-IT" dirty="0" smtClean="0"/>
              <a:t> </a:t>
            </a:r>
            <a:r>
              <a:rPr lang="it-IT" dirty="0" err="1" smtClean="0"/>
              <a:t>extreme</a:t>
            </a:r>
            <a:r>
              <a:rPr lang="it-IT" dirty="0" smtClean="0"/>
              <a:t> </a:t>
            </a:r>
            <a:r>
              <a:rPr lang="it-IT" dirty="0" err="1" smtClean="0"/>
              <a:t>difficulty</a:t>
            </a:r>
            <a:r>
              <a:rPr lang="it-IT" dirty="0" smtClean="0"/>
              <a:t> </a:t>
            </a:r>
            <a:r>
              <a:rPr lang="it-IT" dirty="0" err="1" smtClean="0"/>
              <a:t>for</a:t>
            </a:r>
            <a:r>
              <a:rPr lang="it-IT" dirty="0" smtClean="0"/>
              <a:t> a </a:t>
            </a:r>
            <a:r>
              <a:rPr lang="it-IT" dirty="0" err="1" smtClean="0"/>
              <a:t>host</a:t>
            </a:r>
            <a:r>
              <a:rPr lang="it-IT" dirty="0" smtClean="0"/>
              <a:t> </a:t>
            </a:r>
            <a:r>
              <a:rPr lang="it-IT" dirty="0" err="1" smtClean="0"/>
              <a:t>of</a:t>
            </a:r>
            <a:r>
              <a:rPr lang="it-IT" dirty="0" smtClean="0"/>
              <a:t> </a:t>
            </a:r>
            <a:r>
              <a:rPr lang="it-IT" dirty="0" err="1" smtClean="0"/>
              <a:t>reasons</a:t>
            </a:r>
            <a:r>
              <a:rPr lang="it-IT" dirty="0" smtClean="0"/>
              <a:t>.</a:t>
            </a:r>
          </a:p>
          <a:p>
            <a:pPr marL="0" indent="0">
              <a:buNone/>
            </a:pPr>
            <a:r>
              <a:rPr lang="it-IT" dirty="0" smtClean="0"/>
              <a:t>The </a:t>
            </a:r>
            <a:r>
              <a:rPr lang="it-IT" dirty="0" err="1" smtClean="0"/>
              <a:t>individual</a:t>
            </a:r>
            <a:r>
              <a:rPr lang="it-IT" dirty="0" smtClean="0"/>
              <a:t> </a:t>
            </a:r>
            <a:r>
              <a:rPr lang="it-IT" dirty="0" err="1" smtClean="0"/>
              <a:t>members</a:t>
            </a:r>
            <a:r>
              <a:rPr lang="it-IT" dirty="0" smtClean="0"/>
              <a:t> of the project </a:t>
            </a:r>
            <a:r>
              <a:rPr lang="it-IT" dirty="0" err="1" smtClean="0"/>
              <a:t>worked</a:t>
            </a:r>
            <a:r>
              <a:rPr lang="it-IT" dirty="0" smtClean="0"/>
              <a:t> on </a:t>
            </a:r>
            <a:r>
              <a:rPr lang="it-IT" dirty="0" err="1" smtClean="0"/>
              <a:t>creating</a:t>
            </a:r>
            <a:r>
              <a:rPr lang="it-IT" dirty="0" smtClean="0"/>
              <a:t> a </a:t>
            </a:r>
            <a:r>
              <a:rPr lang="it-IT" dirty="0" err="1" smtClean="0"/>
              <a:t>matrix</a:t>
            </a:r>
            <a:r>
              <a:rPr lang="it-IT" dirty="0" smtClean="0"/>
              <a:t> of </a:t>
            </a:r>
            <a:r>
              <a:rPr lang="it-IT" dirty="0" err="1" smtClean="0"/>
              <a:t>all</a:t>
            </a:r>
            <a:r>
              <a:rPr lang="it-IT" dirty="0" smtClean="0"/>
              <a:t> the </a:t>
            </a:r>
            <a:r>
              <a:rPr lang="it-IT" dirty="0" err="1" smtClean="0"/>
              <a:t>critical</a:t>
            </a:r>
            <a:r>
              <a:rPr lang="it-IT" dirty="0" smtClean="0"/>
              <a:t> </a:t>
            </a:r>
            <a:r>
              <a:rPr lang="it-IT" dirty="0" err="1" smtClean="0"/>
              <a:t>points</a:t>
            </a:r>
            <a:r>
              <a:rPr lang="it-IT" dirty="0" smtClean="0"/>
              <a:t> </a:t>
            </a:r>
            <a:r>
              <a:rPr lang="it-IT" dirty="0" err="1" smtClean="0"/>
              <a:t>encountered</a:t>
            </a:r>
            <a:r>
              <a:rPr lang="it-IT" dirty="0" smtClean="0"/>
              <a:t> in </a:t>
            </a:r>
            <a:r>
              <a:rPr lang="it-IT" dirty="0" err="1" smtClean="0"/>
              <a:t>writing</a:t>
            </a:r>
            <a:r>
              <a:rPr lang="it-IT" dirty="0" smtClean="0"/>
              <a:t> </a:t>
            </a:r>
            <a:r>
              <a:rPr lang="it-IT" dirty="0" err="1" smtClean="0"/>
              <a:t>an</a:t>
            </a:r>
            <a:r>
              <a:rPr lang="it-IT" dirty="0" smtClean="0"/>
              <a:t> audio </a:t>
            </a:r>
            <a:r>
              <a:rPr lang="it-IT" dirty="0" err="1" smtClean="0"/>
              <a:t>description</a:t>
            </a:r>
            <a:r>
              <a:rPr lang="it-IT" dirty="0" smtClean="0"/>
              <a:t> </a:t>
            </a:r>
            <a:r>
              <a:rPr lang="it-IT" dirty="0" err="1" smtClean="0"/>
              <a:t>of</a:t>
            </a:r>
            <a:r>
              <a:rPr lang="it-IT" dirty="0" smtClean="0"/>
              <a:t> </a:t>
            </a:r>
            <a:r>
              <a:rPr lang="it-IT" dirty="0" err="1" smtClean="0"/>
              <a:t>this</a:t>
            </a:r>
            <a:r>
              <a:rPr lang="it-IT" dirty="0" smtClean="0"/>
              <a:t> film, and </a:t>
            </a:r>
            <a:r>
              <a:rPr lang="it-IT" dirty="0" err="1" smtClean="0"/>
              <a:t>this</a:t>
            </a:r>
            <a:r>
              <a:rPr lang="it-IT" dirty="0" smtClean="0"/>
              <a:t> led to the </a:t>
            </a:r>
            <a:r>
              <a:rPr lang="it-IT" dirty="0" err="1" smtClean="0"/>
              <a:t>structuring</a:t>
            </a:r>
            <a:r>
              <a:rPr lang="it-IT" dirty="0" smtClean="0"/>
              <a:t> </a:t>
            </a:r>
            <a:r>
              <a:rPr lang="it-IT" dirty="0" err="1" smtClean="0"/>
              <a:t>of</a:t>
            </a:r>
            <a:r>
              <a:rPr lang="it-IT" dirty="0" smtClean="0"/>
              <a:t> a volume </a:t>
            </a:r>
            <a:r>
              <a:rPr lang="it-IT" dirty="0" err="1" smtClean="0"/>
              <a:t>conssiting</a:t>
            </a:r>
            <a:r>
              <a:rPr lang="it-IT" dirty="0" smtClean="0"/>
              <a:t> </a:t>
            </a:r>
            <a:r>
              <a:rPr lang="it-IT" dirty="0" err="1" smtClean="0"/>
              <a:t>of</a:t>
            </a:r>
            <a:r>
              <a:rPr lang="it-IT" dirty="0" smtClean="0"/>
              <a:t>  the </a:t>
            </a:r>
            <a:r>
              <a:rPr lang="it-IT" dirty="0" err="1" smtClean="0"/>
              <a:t>following</a:t>
            </a:r>
            <a:r>
              <a:rPr lang="it-IT" dirty="0" smtClean="0"/>
              <a:t> </a:t>
            </a:r>
            <a:r>
              <a:rPr lang="it-IT" dirty="0" err="1" smtClean="0"/>
              <a:t>chapters</a:t>
            </a:r>
            <a:r>
              <a:rPr lang="it-IT" dirty="0" smtClean="0"/>
              <a:t>:</a:t>
            </a:r>
            <a:endParaRPr lang="it-IT" dirty="0"/>
          </a:p>
        </p:txBody>
      </p:sp>
    </p:spTree>
    <p:extLst>
      <p:ext uri="{BB962C8B-B14F-4D97-AF65-F5344CB8AC3E}">
        <p14:creationId xmlns:p14="http://schemas.microsoft.com/office/powerpoint/2010/main" xmlns="" val="295181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WP2 </a:t>
            </a:r>
            <a:r>
              <a:rPr lang="it-IT" sz="2000" dirty="0" err="1" smtClean="0"/>
              <a:t>principal</a:t>
            </a:r>
            <a:r>
              <a:rPr lang="it-IT" sz="2000" dirty="0" smtClean="0"/>
              <a:t> </a:t>
            </a:r>
            <a:r>
              <a:rPr lang="it-IT" sz="2000" dirty="0" err="1" smtClean="0"/>
              <a:t>features</a:t>
            </a:r>
            <a:r>
              <a:rPr lang="it-IT" sz="2000" dirty="0" smtClean="0"/>
              <a:t> </a:t>
            </a:r>
            <a:r>
              <a:rPr lang="it-IT" sz="2000" dirty="0" err="1" smtClean="0"/>
              <a:t>emerging</a:t>
            </a:r>
            <a:r>
              <a:rPr lang="it-IT" sz="2000" dirty="0" smtClean="0"/>
              <a:t> from the </a:t>
            </a:r>
            <a:r>
              <a:rPr lang="it-IT" sz="2000" dirty="0" err="1" smtClean="0"/>
              <a:t>matrix</a:t>
            </a:r>
            <a:endParaRPr lang="it-IT" sz="2000" dirty="0"/>
          </a:p>
        </p:txBody>
      </p:sp>
      <p:sp>
        <p:nvSpPr>
          <p:cNvPr id="3" name="Segnaposto contenuto 2"/>
          <p:cNvSpPr>
            <a:spLocks noGrp="1"/>
          </p:cNvSpPr>
          <p:nvPr>
            <p:ph idx="1"/>
          </p:nvPr>
        </p:nvSpPr>
        <p:spPr/>
        <p:txBody>
          <a:bodyPr>
            <a:normAutofit fontScale="92500" lnSpcReduction="20000"/>
          </a:bodyPr>
          <a:lstStyle/>
          <a:p>
            <a:r>
              <a:rPr lang="it-IT" dirty="0" smtClean="0"/>
              <a:t>Audio </a:t>
            </a:r>
            <a:r>
              <a:rPr lang="it-IT" dirty="0" err="1" smtClean="0"/>
              <a:t>Introductions</a:t>
            </a:r>
            <a:endParaRPr lang="it-IT" dirty="0" smtClean="0"/>
          </a:p>
          <a:p>
            <a:r>
              <a:rPr lang="it-IT" dirty="0" smtClean="0"/>
              <a:t>Text-on Screen</a:t>
            </a:r>
          </a:p>
          <a:p>
            <a:r>
              <a:rPr lang="it-IT" dirty="0"/>
              <a:t>S</a:t>
            </a:r>
            <a:r>
              <a:rPr lang="it-IT" dirty="0" smtClean="0"/>
              <a:t>ound </a:t>
            </a:r>
            <a:r>
              <a:rPr lang="it-IT" dirty="0"/>
              <a:t>in audio </a:t>
            </a:r>
            <a:r>
              <a:rPr lang="it-IT" dirty="0" err="1" smtClean="0"/>
              <a:t>description</a:t>
            </a:r>
            <a:endParaRPr lang="it-IT" dirty="0" smtClean="0"/>
          </a:p>
          <a:p>
            <a:r>
              <a:rPr lang="it-IT" dirty="0" err="1" smtClean="0"/>
              <a:t>Textual</a:t>
            </a:r>
            <a:r>
              <a:rPr lang="it-IT" dirty="0" smtClean="0"/>
              <a:t> </a:t>
            </a:r>
            <a:r>
              <a:rPr lang="it-IT" dirty="0" err="1" smtClean="0"/>
              <a:t>Cohesion</a:t>
            </a:r>
            <a:endParaRPr lang="it-IT" dirty="0" smtClean="0"/>
          </a:p>
          <a:p>
            <a:r>
              <a:rPr lang="it-IT" dirty="0" err="1" smtClean="0"/>
              <a:t>Intertextual</a:t>
            </a:r>
            <a:r>
              <a:rPr lang="it-IT" dirty="0" smtClean="0"/>
              <a:t> Relations</a:t>
            </a:r>
          </a:p>
          <a:p>
            <a:r>
              <a:rPr lang="it-IT" dirty="0" smtClean="0"/>
              <a:t>Cultural </a:t>
            </a:r>
            <a:r>
              <a:rPr lang="it-IT" dirty="0" err="1" smtClean="0"/>
              <a:t>References</a:t>
            </a:r>
            <a:endParaRPr lang="it-IT" dirty="0"/>
          </a:p>
          <a:p>
            <a:r>
              <a:rPr lang="it-IT" dirty="0" err="1" smtClean="0"/>
              <a:t>Secondary</a:t>
            </a:r>
            <a:r>
              <a:rPr lang="it-IT" dirty="0" smtClean="0"/>
              <a:t> </a:t>
            </a:r>
            <a:r>
              <a:rPr lang="it-IT" dirty="0" err="1" smtClean="0"/>
              <a:t>Elements</a:t>
            </a:r>
            <a:endParaRPr lang="it-IT" dirty="0"/>
          </a:p>
          <a:p>
            <a:r>
              <a:rPr lang="it-IT" dirty="0" err="1" smtClean="0"/>
              <a:t>Gestures</a:t>
            </a:r>
            <a:r>
              <a:rPr lang="it-IT" dirty="0" smtClean="0"/>
              <a:t> </a:t>
            </a:r>
            <a:r>
              <a:rPr lang="it-IT" dirty="0"/>
              <a:t>and </a:t>
            </a:r>
            <a:r>
              <a:rPr lang="it-IT" dirty="0" err="1"/>
              <a:t>facial</a:t>
            </a:r>
            <a:r>
              <a:rPr lang="it-IT" dirty="0"/>
              <a:t> </a:t>
            </a:r>
            <a:r>
              <a:rPr lang="it-IT" dirty="0" err="1" smtClean="0"/>
              <a:t>expressions</a:t>
            </a:r>
            <a:endParaRPr lang="it-IT" dirty="0"/>
          </a:p>
          <a:p>
            <a:r>
              <a:rPr lang="it-IT" dirty="0" smtClean="0"/>
              <a:t>Film Language and Tools</a:t>
            </a:r>
          </a:p>
          <a:p>
            <a:r>
              <a:rPr lang="it-IT" dirty="0" err="1" smtClean="0"/>
              <a:t>Character</a:t>
            </a:r>
            <a:r>
              <a:rPr lang="it-IT" dirty="0" smtClean="0"/>
              <a:t> </a:t>
            </a:r>
            <a:r>
              <a:rPr lang="it-IT" dirty="0" err="1"/>
              <a:t>Fixation</a:t>
            </a:r>
            <a:r>
              <a:rPr lang="it-IT" dirty="0"/>
              <a:t> and </a:t>
            </a:r>
            <a:r>
              <a:rPr lang="it-IT" dirty="0" err="1"/>
              <a:t>Character</a:t>
            </a:r>
            <a:r>
              <a:rPr lang="it-IT" dirty="0"/>
              <a:t> </a:t>
            </a:r>
            <a:r>
              <a:rPr lang="it-IT" dirty="0" err="1" smtClean="0"/>
              <a:t>Description</a:t>
            </a:r>
            <a:endParaRPr lang="it-IT" dirty="0"/>
          </a:p>
          <a:p>
            <a:r>
              <a:rPr lang="it-IT" dirty="0" err="1" smtClean="0"/>
              <a:t>Spatio-temporal</a:t>
            </a:r>
            <a:r>
              <a:rPr lang="it-IT" dirty="0" smtClean="0"/>
              <a:t> </a:t>
            </a:r>
            <a:r>
              <a:rPr lang="it-IT" dirty="0" err="1" smtClean="0"/>
              <a:t>features</a:t>
            </a:r>
            <a:endParaRPr lang="it-IT" dirty="0" smtClean="0"/>
          </a:p>
          <a:p>
            <a:r>
              <a:rPr lang="it-IT" dirty="0" smtClean="0"/>
              <a:t>Audio </a:t>
            </a:r>
            <a:r>
              <a:rPr lang="it-IT" dirty="0" err="1" smtClean="0"/>
              <a:t>subtitles</a:t>
            </a:r>
            <a:endParaRPr lang="it-IT" dirty="0"/>
          </a:p>
        </p:txBody>
      </p:sp>
    </p:spTree>
    <p:extLst>
      <p:ext uri="{BB962C8B-B14F-4D97-AF65-F5344CB8AC3E}">
        <p14:creationId xmlns:p14="http://schemas.microsoft.com/office/powerpoint/2010/main" xmlns="" val="975907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benjamins.com/covers/3d_flat_225x300/btl_112_hb.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4438" y="1052513"/>
            <a:ext cx="4319587" cy="525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1277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Multimodal</a:t>
            </a:r>
            <a:r>
              <a:rPr lang="it-IT" dirty="0" smtClean="0"/>
              <a:t> and </a:t>
            </a:r>
            <a:r>
              <a:rPr lang="it-IT" dirty="0" err="1" smtClean="0"/>
              <a:t>multilingual</a:t>
            </a:r>
            <a:endParaRPr lang="it-IT" dirty="0"/>
          </a:p>
        </p:txBody>
      </p:sp>
      <p:sp>
        <p:nvSpPr>
          <p:cNvPr id="3" name="Segnaposto contenuto 2"/>
          <p:cNvSpPr>
            <a:spLocks noGrp="1"/>
          </p:cNvSpPr>
          <p:nvPr>
            <p:ph idx="1"/>
          </p:nvPr>
        </p:nvSpPr>
        <p:spPr/>
        <p:txBody>
          <a:bodyPr>
            <a:normAutofit/>
          </a:bodyPr>
          <a:lstStyle/>
          <a:p>
            <a:pPr marL="0" indent="0">
              <a:buNone/>
            </a:pPr>
            <a:r>
              <a:rPr lang="it-IT" dirty="0" err="1" smtClean="0"/>
              <a:t>Apart</a:t>
            </a:r>
            <a:r>
              <a:rPr lang="it-IT" dirty="0" smtClean="0"/>
              <a:t> </a:t>
            </a:r>
            <a:r>
              <a:rPr lang="it-IT" dirty="0" err="1" smtClean="0"/>
              <a:t>from</a:t>
            </a:r>
            <a:r>
              <a:rPr lang="it-IT" dirty="0" smtClean="0"/>
              <a:t> </a:t>
            </a:r>
            <a:r>
              <a:rPr lang="it-IT" dirty="0" err="1" smtClean="0"/>
              <a:t>all</a:t>
            </a:r>
            <a:r>
              <a:rPr lang="it-IT" dirty="0" smtClean="0"/>
              <a:t> the </a:t>
            </a:r>
            <a:r>
              <a:rPr lang="it-IT" dirty="0" err="1" smtClean="0"/>
              <a:t>other</a:t>
            </a:r>
            <a:r>
              <a:rPr lang="it-IT" dirty="0" smtClean="0"/>
              <a:t> </a:t>
            </a:r>
            <a:r>
              <a:rPr lang="it-IT" dirty="0" err="1" smtClean="0"/>
              <a:t>difficulties</a:t>
            </a:r>
            <a:r>
              <a:rPr lang="it-IT" dirty="0" smtClean="0"/>
              <a:t>, in the </a:t>
            </a:r>
            <a:r>
              <a:rPr lang="it-IT" dirty="0" err="1" smtClean="0"/>
              <a:t>multilingual</a:t>
            </a:r>
            <a:r>
              <a:rPr lang="it-IT" dirty="0" smtClean="0"/>
              <a:t> production of Tarantino’s film ‘</a:t>
            </a:r>
            <a:r>
              <a:rPr lang="it-IT" dirty="0" err="1" smtClean="0"/>
              <a:t>Inglourious</a:t>
            </a:r>
            <a:r>
              <a:rPr lang="it-IT" dirty="0" smtClean="0"/>
              <a:t> </a:t>
            </a:r>
            <a:r>
              <a:rPr lang="it-IT" dirty="0" err="1" smtClean="0"/>
              <a:t>Basterds</a:t>
            </a:r>
            <a:r>
              <a:rPr lang="it-IT" dirty="0" smtClean="0"/>
              <a:t>’  French, </a:t>
            </a:r>
            <a:r>
              <a:rPr lang="it-IT" dirty="0" err="1"/>
              <a:t>G</a:t>
            </a:r>
            <a:r>
              <a:rPr lang="it-IT" dirty="0" err="1" smtClean="0"/>
              <a:t>erman</a:t>
            </a:r>
            <a:r>
              <a:rPr lang="it-IT" dirty="0" smtClean="0"/>
              <a:t> and </a:t>
            </a:r>
            <a:r>
              <a:rPr lang="it-IT" dirty="0" err="1" smtClean="0"/>
              <a:t>Italian</a:t>
            </a:r>
            <a:r>
              <a:rPr lang="it-IT" dirty="0" smtClean="0"/>
              <a:t> are </a:t>
            </a:r>
            <a:r>
              <a:rPr lang="it-IT" dirty="0" err="1" smtClean="0"/>
              <a:t>used</a:t>
            </a:r>
            <a:r>
              <a:rPr lang="it-IT" dirty="0" smtClean="0"/>
              <a:t> </a:t>
            </a:r>
            <a:r>
              <a:rPr lang="it-IT" dirty="0" err="1" smtClean="0"/>
              <a:t>as</a:t>
            </a:r>
            <a:r>
              <a:rPr lang="it-IT" dirty="0" smtClean="0"/>
              <a:t> </a:t>
            </a:r>
            <a:r>
              <a:rPr lang="it-IT" dirty="0" err="1" smtClean="0"/>
              <a:t>well</a:t>
            </a:r>
            <a:r>
              <a:rPr lang="it-IT" dirty="0" smtClean="0"/>
              <a:t> </a:t>
            </a:r>
            <a:r>
              <a:rPr lang="it-IT" dirty="0" err="1" smtClean="0"/>
              <a:t>as</a:t>
            </a:r>
            <a:r>
              <a:rPr lang="it-IT" dirty="0" smtClean="0"/>
              <a:t> English. For the </a:t>
            </a:r>
            <a:r>
              <a:rPr lang="it-IT" dirty="0" err="1" smtClean="0"/>
              <a:t>various</a:t>
            </a:r>
            <a:r>
              <a:rPr lang="it-IT" dirty="0" smtClean="0"/>
              <a:t> </a:t>
            </a:r>
            <a:r>
              <a:rPr lang="it-IT" dirty="0" err="1" smtClean="0"/>
              <a:t>foreign</a:t>
            </a:r>
            <a:r>
              <a:rPr lang="it-IT" dirty="0" smtClean="0"/>
              <a:t> </a:t>
            </a:r>
            <a:r>
              <a:rPr lang="it-IT" dirty="0" err="1" smtClean="0"/>
              <a:t>audiences</a:t>
            </a:r>
            <a:r>
              <a:rPr lang="it-IT" dirty="0" smtClean="0"/>
              <a:t> </a:t>
            </a:r>
            <a:r>
              <a:rPr lang="it-IT" dirty="0" err="1" smtClean="0"/>
              <a:t>subtitles</a:t>
            </a:r>
            <a:r>
              <a:rPr lang="it-IT" dirty="0" smtClean="0"/>
              <a:t> are </a:t>
            </a:r>
            <a:r>
              <a:rPr lang="it-IT" dirty="0" err="1" smtClean="0"/>
              <a:t>used</a:t>
            </a:r>
            <a:r>
              <a:rPr lang="it-IT" dirty="0" smtClean="0"/>
              <a:t>. </a:t>
            </a:r>
            <a:r>
              <a:rPr lang="it-IT" dirty="0" err="1" smtClean="0"/>
              <a:t>Normally</a:t>
            </a:r>
            <a:r>
              <a:rPr lang="it-IT" dirty="0" smtClean="0"/>
              <a:t> </a:t>
            </a:r>
            <a:r>
              <a:rPr lang="it-IT" dirty="0" err="1" smtClean="0"/>
              <a:t>subtitles</a:t>
            </a:r>
            <a:r>
              <a:rPr lang="it-IT" dirty="0" smtClean="0"/>
              <a:t> </a:t>
            </a:r>
            <a:r>
              <a:rPr lang="it-IT" dirty="0" err="1" smtClean="0"/>
              <a:t>form</a:t>
            </a:r>
            <a:r>
              <a:rPr lang="it-IT" dirty="0" smtClean="0"/>
              <a:t> part of the audio </a:t>
            </a:r>
            <a:r>
              <a:rPr lang="it-IT" dirty="0" err="1" smtClean="0"/>
              <a:t>description</a:t>
            </a:r>
            <a:r>
              <a:rPr lang="it-IT" dirty="0" smtClean="0"/>
              <a:t>, </a:t>
            </a:r>
            <a:r>
              <a:rPr lang="it-IT" dirty="0" err="1" smtClean="0"/>
              <a:t>read</a:t>
            </a:r>
            <a:r>
              <a:rPr lang="it-IT" dirty="0" smtClean="0"/>
              <a:t> by a </a:t>
            </a:r>
            <a:r>
              <a:rPr lang="it-IT" dirty="0" err="1" smtClean="0"/>
              <a:t>second</a:t>
            </a:r>
            <a:r>
              <a:rPr lang="it-IT" dirty="0" smtClean="0"/>
              <a:t> voice talent. </a:t>
            </a:r>
            <a:r>
              <a:rPr lang="it-IT" dirty="0" err="1" smtClean="0"/>
              <a:t>These</a:t>
            </a:r>
            <a:r>
              <a:rPr lang="it-IT" dirty="0" smtClean="0"/>
              <a:t> are </a:t>
            </a:r>
            <a:r>
              <a:rPr lang="it-IT" dirty="0" err="1" smtClean="0"/>
              <a:t>known</a:t>
            </a:r>
            <a:r>
              <a:rPr lang="it-IT" dirty="0" smtClean="0"/>
              <a:t> </a:t>
            </a:r>
            <a:r>
              <a:rPr lang="it-IT" dirty="0" err="1" smtClean="0"/>
              <a:t>as</a:t>
            </a:r>
            <a:r>
              <a:rPr lang="it-IT" dirty="0" smtClean="0"/>
              <a:t> </a:t>
            </a:r>
            <a:r>
              <a:rPr lang="it-IT" dirty="0" err="1" smtClean="0"/>
              <a:t>audiosubtitles</a:t>
            </a:r>
            <a:r>
              <a:rPr lang="it-IT" dirty="0" smtClean="0"/>
              <a:t>.</a:t>
            </a:r>
          </a:p>
          <a:p>
            <a:pPr marL="0" indent="0">
              <a:buNone/>
            </a:pPr>
            <a:r>
              <a:rPr lang="it-IT" dirty="0" err="1" smtClean="0"/>
              <a:t>However</a:t>
            </a:r>
            <a:r>
              <a:rPr lang="it-IT" dirty="0" smtClean="0"/>
              <a:t> in the </a:t>
            </a:r>
            <a:r>
              <a:rPr lang="it-IT" dirty="0" err="1" smtClean="0"/>
              <a:t>Italian</a:t>
            </a:r>
            <a:r>
              <a:rPr lang="it-IT" dirty="0" smtClean="0"/>
              <a:t> audio </a:t>
            </a:r>
            <a:r>
              <a:rPr lang="it-IT" dirty="0" err="1" smtClean="0"/>
              <a:t>description</a:t>
            </a:r>
            <a:r>
              <a:rPr lang="it-IT" dirty="0" smtClean="0"/>
              <a:t> of IB a </a:t>
            </a:r>
            <a:r>
              <a:rPr lang="it-IT" dirty="0" err="1" smtClean="0"/>
              <a:t>different</a:t>
            </a:r>
            <a:r>
              <a:rPr lang="it-IT" dirty="0" smtClean="0"/>
              <a:t> </a:t>
            </a:r>
            <a:r>
              <a:rPr lang="it-IT" dirty="0" err="1" smtClean="0"/>
              <a:t>approach</a:t>
            </a:r>
            <a:r>
              <a:rPr lang="it-IT" dirty="0" smtClean="0"/>
              <a:t> </a:t>
            </a:r>
            <a:r>
              <a:rPr lang="it-IT" dirty="0" err="1" smtClean="0"/>
              <a:t>is</a:t>
            </a:r>
            <a:r>
              <a:rPr lang="it-IT" dirty="0" smtClean="0"/>
              <a:t> </a:t>
            </a:r>
            <a:r>
              <a:rPr lang="it-IT" dirty="0" err="1" smtClean="0"/>
              <a:t>used</a:t>
            </a:r>
            <a:r>
              <a:rPr lang="it-IT" dirty="0" smtClean="0"/>
              <a:t>.</a:t>
            </a:r>
            <a:endParaRPr lang="it-IT" dirty="0"/>
          </a:p>
        </p:txBody>
      </p:sp>
    </p:spTree>
    <p:extLst>
      <p:ext uri="{BB962C8B-B14F-4D97-AF65-F5344CB8AC3E}">
        <p14:creationId xmlns:p14="http://schemas.microsoft.com/office/powerpoint/2010/main" xmlns="" val="406740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Inglourious</a:t>
            </a:r>
            <a:r>
              <a:rPr lang="it-IT" dirty="0" smtClean="0"/>
              <a:t> </a:t>
            </a:r>
            <a:r>
              <a:rPr lang="it-IT" dirty="0" err="1" smtClean="0"/>
              <a:t>Basterds</a:t>
            </a:r>
            <a:r>
              <a:rPr lang="it-IT" dirty="0" smtClean="0"/>
              <a:t> video</a:t>
            </a:r>
            <a:endParaRPr lang="it-IT" dirty="0"/>
          </a:p>
        </p:txBody>
      </p:sp>
      <p:sp>
        <p:nvSpPr>
          <p:cNvPr id="3" name="Segnaposto contenuto 2"/>
          <p:cNvSpPr>
            <a:spLocks noGrp="1"/>
          </p:cNvSpPr>
          <p:nvPr>
            <p:ph idx="1"/>
          </p:nvPr>
        </p:nvSpPr>
        <p:spPr/>
        <p:txBody>
          <a:bodyPr/>
          <a:lstStyle/>
          <a:p>
            <a:endParaRPr lang="it-IT" dirty="0"/>
          </a:p>
        </p:txBody>
      </p:sp>
    </p:spTree>
    <p:extLst>
      <p:ext uri="{BB962C8B-B14F-4D97-AF65-F5344CB8AC3E}">
        <p14:creationId xmlns:p14="http://schemas.microsoft.com/office/powerpoint/2010/main" xmlns="" val="258614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Multimodality</a:t>
            </a:r>
            <a:endParaRPr lang="it-IT" dirty="0"/>
          </a:p>
        </p:txBody>
      </p:sp>
      <p:sp>
        <p:nvSpPr>
          <p:cNvPr id="3" name="Segnaposto contenuto 2"/>
          <p:cNvSpPr>
            <a:spLocks noGrp="1"/>
          </p:cNvSpPr>
          <p:nvPr>
            <p:ph idx="1"/>
          </p:nvPr>
        </p:nvSpPr>
        <p:spPr/>
        <p:txBody>
          <a:bodyPr/>
          <a:lstStyle/>
          <a:p>
            <a:r>
              <a:rPr lang="en-US" dirty="0"/>
              <a:t>Faced with numerous temporal and spatial constraints, the describer generally has to identify the most salient items for the description. This task would clearly seem to require a certain knowledge of and a sensitivity towards what is now known as multimodal studies.</a:t>
            </a:r>
            <a:endParaRPr lang="it-IT" dirty="0"/>
          </a:p>
        </p:txBody>
      </p:sp>
    </p:spTree>
    <p:extLst>
      <p:ext uri="{BB962C8B-B14F-4D97-AF65-F5344CB8AC3E}">
        <p14:creationId xmlns:p14="http://schemas.microsoft.com/office/powerpoint/2010/main" xmlns="" val="2270335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and </a:t>
            </a:r>
            <a:r>
              <a:rPr lang="it-IT" dirty="0" err="1" smtClean="0"/>
              <a:t>finally</a:t>
            </a:r>
            <a:r>
              <a:rPr lang="it-IT" dirty="0" smtClean="0"/>
              <a:t>, the Manual</a:t>
            </a:r>
            <a:endParaRPr lang="it-IT" dirty="0"/>
          </a:p>
        </p:txBody>
      </p:sp>
      <p:sp>
        <p:nvSpPr>
          <p:cNvPr id="3" name="Segnaposto contenuto 2"/>
          <p:cNvSpPr>
            <a:spLocks noGrp="1"/>
          </p:cNvSpPr>
          <p:nvPr>
            <p:ph idx="1"/>
          </p:nvPr>
        </p:nvSpPr>
        <p:spPr/>
        <p:txBody>
          <a:bodyPr/>
          <a:lstStyle/>
          <a:p>
            <a:pPr marL="0" indent="0">
              <a:buNone/>
            </a:pPr>
            <a:r>
              <a:rPr lang="it-IT" dirty="0" smtClean="0"/>
              <a:t>The </a:t>
            </a:r>
            <a:r>
              <a:rPr lang="it-IT" dirty="0" err="1" smtClean="0"/>
              <a:t>manual</a:t>
            </a:r>
            <a:r>
              <a:rPr lang="it-IT" dirty="0" smtClean="0"/>
              <a:t>, </a:t>
            </a:r>
            <a:r>
              <a:rPr lang="it-IT" dirty="0" err="1" smtClean="0"/>
              <a:t>coordinated</a:t>
            </a:r>
            <a:r>
              <a:rPr lang="it-IT" dirty="0" smtClean="0"/>
              <a:t> by the </a:t>
            </a:r>
            <a:r>
              <a:rPr lang="it-IT" dirty="0" err="1" smtClean="0"/>
              <a:t>University</a:t>
            </a:r>
            <a:r>
              <a:rPr lang="it-IT" dirty="0" smtClean="0"/>
              <a:t> of Antwerp </a:t>
            </a:r>
            <a:r>
              <a:rPr lang="it-IT" dirty="0" err="1" smtClean="0"/>
              <a:t>colleagues</a:t>
            </a:r>
            <a:r>
              <a:rPr lang="it-IT" dirty="0" smtClean="0"/>
              <a:t>,  </a:t>
            </a:r>
            <a:r>
              <a:rPr lang="it-IT" dirty="0" err="1" smtClean="0"/>
              <a:t>consists</a:t>
            </a:r>
            <a:r>
              <a:rPr lang="it-IT" dirty="0" smtClean="0"/>
              <a:t> of 100 </a:t>
            </a:r>
            <a:r>
              <a:rPr lang="it-IT" dirty="0" err="1" smtClean="0"/>
              <a:t>pages</a:t>
            </a:r>
            <a:r>
              <a:rPr lang="it-IT" dirty="0" smtClean="0"/>
              <a:t> of ‘</a:t>
            </a:r>
            <a:r>
              <a:rPr lang="it-IT" dirty="0" err="1" smtClean="0"/>
              <a:t>advice</a:t>
            </a:r>
            <a:r>
              <a:rPr lang="it-IT" dirty="0" smtClean="0"/>
              <a:t>’ in the </a:t>
            </a:r>
            <a:r>
              <a:rPr lang="it-IT" dirty="0" err="1" smtClean="0"/>
              <a:t>sense</a:t>
            </a:r>
            <a:r>
              <a:rPr lang="it-IT" dirty="0" smtClean="0"/>
              <a:t> </a:t>
            </a:r>
            <a:r>
              <a:rPr lang="it-IT" dirty="0" err="1" smtClean="0"/>
              <a:t>that</a:t>
            </a:r>
            <a:r>
              <a:rPr lang="it-IT" dirty="0" smtClean="0"/>
              <a:t> </a:t>
            </a:r>
            <a:r>
              <a:rPr lang="it-IT" dirty="0" err="1" smtClean="0"/>
              <a:t>prescriptive</a:t>
            </a:r>
            <a:r>
              <a:rPr lang="it-IT" dirty="0" smtClean="0"/>
              <a:t> </a:t>
            </a:r>
            <a:r>
              <a:rPr lang="it-IT" dirty="0" err="1" smtClean="0"/>
              <a:t>rules</a:t>
            </a:r>
            <a:r>
              <a:rPr lang="it-IT" dirty="0" smtClean="0"/>
              <a:t> </a:t>
            </a:r>
            <a:r>
              <a:rPr lang="it-IT" dirty="0" err="1" smtClean="0"/>
              <a:t>were</a:t>
            </a:r>
            <a:r>
              <a:rPr lang="it-IT" dirty="0" smtClean="0"/>
              <a:t> </a:t>
            </a:r>
            <a:r>
              <a:rPr lang="it-IT" dirty="0" err="1" smtClean="0"/>
              <a:t>ruled</a:t>
            </a:r>
            <a:r>
              <a:rPr lang="it-IT" dirty="0" smtClean="0"/>
              <a:t> out (</a:t>
            </a:r>
            <a:r>
              <a:rPr lang="it-IT" dirty="0" err="1" smtClean="0"/>
              <a:t>they</a:t>
            </a:r>
            <a:r>
              <a:rPr lang="it-IT" dirty="0" smtClean="0"/>
              <a:t> </a:t>
            </a:r>
            <a:r>
              <a:rPr lang="it-IT" dirty="0" err="1" smtClean="0"/>
              <a:t>already</a:t>
            </a:r>
            <a:r>
              <a:rPr lang="it-IT" dirty="0" smtClean="0"/>
              <a:t> </a:t>
            </a:r>
            <a:r>
              <a:rPr lang="it-IT" dirty="0" err="1" smtClean="0"/>
              <a:t>exist</a:t>
            </a:r>
            <a:r>
              <a:rPr lang="it-IT" dirty="0" smtClean="0"/>
              <a:t>) and ‘</a:t>
            </a:r>
            <a:r>
              <a:rPr lang="it-IT" dirty="0" err="1" smtClean="0"/>
              <a:t>strategic</a:t>
            </a:r>
            <a:r>
              <a:rPr lang="it-IT" dirty="0" smtClean="0"/>
              <a:t> </a:t>
            </a:r>
            <a:r>
              <a:rPr lang="it-IT" dirty="0" err="1" smtClean="0"/>
              <a:t>guidelines</a:t>
            </a:r>
            <a:r>
              <a:rPr lang="it-IT" dirty="0" smtClean="0"/>
              <a:t>’ </a:t>
            </a:r>
            <a:r>
              <a:rPr lang="it-IT" dirty="0" err="1" smtClean="0"/>
              <a:t>proposed</a:t>
            </a:r>
            <a:r>
              <a:rPr lang="it-IT" dirty="0" smtClean="0"/>
              <a:t>.</a:t>
            </a:r>
            <a:endParaRPr lang="it-IT" dirty="0"/>
          </a:p>
        </p:txBody>
      </p:sp>
    </p:spTree>
    <p:extLst>
      <p:ext uri="{BB962C8B-B14F-4D97-AF65-F5344CB8AC3E}">
        <p14:creationId xmlns:p14="http://schemas.microsoft.com/office/powerpoint/2010/main" xmlns="" val="2521917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for </a:t>
            </a:r>
            <a:r>
              <a:rPr lang="it-IT" dirty="0" err="1" smtClean="0"/>
              <a:t>example</a:t>
            </a:r>
            <a:endParaRPr lang="it-IT" dirty="0"/>
          </a:p>
        </p:txBody>
      </p:sp>
      <p:sp>
        <p:nvSpPr>
          <p:cNvPr id="3" name="Segnaposto contenuto 2"/>
          <p:cNvSpPr>
            <a:spLocks noGrp="1"/>
          </p:cNvSpPr>
          <p:nvPr>
            <p:ph idx="1"/>
          </p:nvPr>
        </p:nvSpPr>
        <p:spPr/>
        <p:txBody>
          <a:bodyPr>
            <a:normAutofit fontScale="92500" lnSpcReduction="10000"/>
          </a:bodyPr>
          <a:lstStyle/>
          <a:p>
            <a:r>
              <a:rPr lang="en-US" dirty="0"/>
              <a:t>A</a:t>
            </a:r>
            <a:r>
              <a:rPr lang="en-US" dirty="0" smtClean="0"/>
              <a:t>lternatives for introducing a character, </a:t>
            </a:r>
            <a:r>
              <a:rPr lang="en-US" dirty="0"/>
              <a:t>depending, for instance, on whether the audience can be expected to know </a:t>
            </a:r>
            <a:r>
              <a:rPr lang="en-US" dirty="0" smtClean="0"/>
              <a:t>a historical </a:t>
            </a:r>
            <a:r>
              <a:rPr lang="en-US" dirty="0"/>
              <a:t>character or not, but also on the space available, are</a:t>
            </a:r>
            <a:r>
              <a:rPr lang="en-US" dirty="0" smtClean="0"/>
              <a:t>:</a:t>
            </a:r>
          </a:p>
          <a:p>
            <a:endParaRPr lang="it-IT" dirty="0"/>
          </a:p>
          <a:p>
            <a:pPr lvl="0"/>
            <a:r>
              <a:rPr lang="en-US" dirty="0"/>
              <a:t>Virginia Woolf (name the character)</a:t>
            </a:r>
            <a:endParaRPr lang="it-IT" dirty="0"/>
          </a:p>
          <a:p>
            <a:pPr lvl="0"/>
            <a:r>
              <a:rPr lang="en-US" dirty="0"/>
              <a:t>the English writer Virginia Woolf (give a gloss + name the character)</a:t>
            </a:r>
            <a:endParaRPr lang="it-IT" dirty="0"/>
          </a:p>
          <a:p>
            <a:pPr lvl="0"/>
            <a:r>
              <a:rPr lang="en-US" dirty="0"/>
              <a:t>a middle-aged woman with a slightly hooked nose and hair pulled back in a bun (describe the character)</a:t>
            </a:r>
            <a:endParaRPr lang="it-IT" dirty="0"/>
          </a:p>
          <a:p>
            <a:pPr lvl="0"/>
            <a:r>
              <a:rPr lang="en-US" dirty="0"/>
              <a:t>a middle-aged woman with a slightly hooked nose and hair pulled back in a bun, Virginia Wolf (describe and name the character)</a:t>
            </a:r>
            <a:endParaRPr lang="it-IT" dirty="0"/>
          </a:p>
          <a:p>
            <a:endParaRPr lang="it-IT" dirty="0"/>
          </a:p>
        </p:txBody>
      </p:sp>
    </p:spTree>
    <p:extLst>
      <p:ext uri="{BB962C8B-B14F-4D97-AF65-F5344CB8AC3E}">
        <p14:creationId xmlns:p14="http://schemas.microsoft.com/office/powerpoint/2010/main" xmlns="" val="356254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isultati immagini per hitchcock movie"/>
          <p:cNvPicPr>
            <a:picLocks noChangeAspect="1" noChangeArrowheads="1"/>
          </p:cNvPicPr>
          <p:nvPr/>
        </p:nvPicPr>
        <p:blipFill>
          <a:blip r:embed="rId2" cstate="print"/>
          <a:srcRect/>
          <a:stretch>
            <a:fillRect/>
          </a:stretch>
        </p:blipFill>
        <p:spPr bwMode="auto">
          <a:xfrm>
            <a:off x="2483768" y="2276872"/>
            <a:ext cx="3735338" cy="256373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and</a:t>
            </a:r>
            <a:endParaRPr lang="it-IT" dirty="0"/>
          </a:p>
        </p:txBody>
      </p:sp>
      <p:sp>
        <p:nvSpPr>
          <p:cNvPr id="3" name="Segnaposto contenuto 2"/>
          <p:cNvSpPr>
            <a:spLocks noGrp="1"/>
          </p:cNvSpPr>
          <p:nvPr>
            <p:ph idx="1"/>
          </p:nvPr>
        </p:nvSpPr>
        <p:spPr/>
        <p:txBody>
          <a:bodyPr>
            <a:normAutofit fontScale="92500" lnSpcReduction="10000"/>
          </a:bodyPr>
          <a:lstStyle/>
          <a:p>
            <a:r>
              <a:rPr lang="en-GB" dirty="0" smtClean="0"/>
              <a:t>as </a:t>
            </a:r>
            <a:r>
              <a:rPr lang="en-GB" dirty="0"/>
              <a:t>regards the question of verbal or visual intertextuality, the allusion to other texts (books, films, sayings, etc.) is exemplified by a scene from the film Hitchcock (</a:t>
            </a:r>
            <a:r>
              <a:rPr lang="en-GB" dirty="0" err="1"/>
              <a:t>Gervasi</a:t>
            </a:r>
            <a:r>
              <a:rPr lang="en-GB" dirty="0"/>
              <a:t>, 2012). At the end of the film, which has focused on the story behind Hitchcock’s highly successful </a:t>
            </a:r>
            <a:r>
              <a:rPr lang="en-GB" i="1" dirty="0"/>
              <a:t>Psycho</a:t>
            </a:r>
            <a:r>
              <a:rPr lang="en-GB" dirty="0"/>
              <a:t>, the famous director says "Unfortunately I find myself once again bereft of all inspiration. I do hope something comes along soon." At this point a bird lands on his arm. The important question here for the audio describer is to decide how much help the audience requires in perceiving the connection to his next film </a:t>
            </a:r>
            <a:r>
              <a:rPr lang="en-GB" i="1" dirty="0"/>
              <a:t>The Birds</a:t>
            </a:r>
            <a:r>
              <a:rPr lang="en-GB" dirty="0"/>
              <a:t>. Prescriptive rules such as  ‘Do not refer to intertextual ties’ or ‘Make intertextual ties explicit’ or ‘Omit intertextual references’ are not helpful. Thus the ADLAB guidelines engage in a kind of conversation:</a:t>
            </a:r>
            <a:endParaRPr lang="it-IT" dirty="0"/>
          </a:p>
          <a:p>
            <a:endParaRPr lang="it-IT" dirty="0"/>
          </a:p>
        </p:txBody>
      </p:sp>
    </p:spTree>
    <p:extLst>
      <p:ext uri="{BB962C8B-B14F-4D97-AF65-F5344CB8AC3E}">
        <p14:creationId xmlns:p14="http://schemas.microsoft.com/office/powerpoint/2010/main" xmlns="" val="606597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ADLAB </a:t>
            </a:r>
            <a:r>
              <a:rPr lang="it-IT" dirty="0" err="1" smtClean="0"/>
              <a:t>guidelines</a:t>
            </a:r>
            <a:endParaRPr lang="it-IT" dirty="0"/>
          </a:p>
        </p:txBody>
      </p:sp>
      <p:sp>
        <p:nvSpPr>
          <p:cNvPr id="3" name="Segnaposto contenuto 2"/>
          <p:cNvSpPr>
            <a:spLocks noGrp="1"/>
          </p:cNvSpPr>
          <p:nvPr>
            <p:ph idx="1"/>
          </p:nvPr>
        </p:nvSpPr>
        <p:spPr/>
        <p:txBody>
          <a:bodyPr>
            <a:normAutofit fontScale="92500" lnSpcReduction="10000"/>
          </a:bodyPr>
          <a:lstStyle/>
          <a:p>
            <a:r>
              <a:rPr lang="en-GB" dirty="0"/>
              <a:t>Use a simple description if you can assume the audience sees the connection with Hitchcock’s </a:t>
            </a:r>
            <a:r>
              <a:rPr lang="en-GB" i="1" dirty="0"/>
              <a:t>The Birds</a:t>
            </a:r>
            <a:r>
              <a:rPr lang="en-GB" dirty="0"/>
              <a:t> such as  </a:t>
            </a:r>
            <a:r>
              <a:rPr lang="fr-FR" dirty="0"/>
              <a:t>“A </a:t>
            </a:r>
            <a:r>
              <a:rPr lang="fr-FR" dirty="0" err="1"/>
              <a:t>bird</a:t>
            </a:r>
            <a:r>
              <a:rPr lang="fr-FR" dirty="0"/>
              <a:t> lands on </a:t>
            </a:r>
            <a:r>
              <a:rPr lang="fr-FR" dirty="0" err="1"/>
              <a:t>his</a:t>
            </a:r>
            <a:r>
              <a:rPr lang="fr-FR" dirty="0"/>
              <a:t> arm”. </a:t>
            </a:r>
            <a:endParaRPr lang="it-IT" dirty="0"/>
          </a:p>
          <a:p>
            <a:r>
              <a:rPr lang="en-GB" dirty="0"/>
              <a:t>If you are not certain, but think the audience will realise the connection you can use an enhanced description such  </a:t>
            </a:r>
            <a:r>
              <a:rPr lang="en-US" dirty="0"/>
              <a:t>As “A bird lands on his arm, as a sign of things to come”.</a:t>
            </a:r>
            <a:endParaRPr lang="it-IT" dirty="0"/>
          </a:p>
          <a:p>
            <a:r>
              <a:rPr lang="en-GB" dirty="0"/>
              <a:t>If you are certain that the audience will not make the connection, and you consider this scene important, then you can make it explicit... </a:t>
            </a:r>
            <a:r>
              <a:rPr lang="fr-FR" dirty="0"/>
              <a:t>“A </a:t>
            </a:r>
            <a:r>
              <a:rPr lang="fr-FR" dirty="0" err="1"/>
              <a:t>bird</a:t>
            </a:r>
            <a:r>
              <a:rPr lang="fr-FR" dirty="0"/>
              <a:t> lands on </a:t>
            </a:r>
            <a:r>
              <a:rPr lang="fr-FR" dirty="0" err="1"/>
              <a:t>his</a:t>
            </a:r>
            <a:r>
              <a:rPr lang="fr-FR" dirty="0"/>
              <a:t> arm, </a:t>
            </a:r>
            <a:r>
              <a:rPr lang="fr-FR" dirty="0" err="1"/>
              <a:t>alluding</a:t>
            </a:r>
            <a:r>
              <a:rPr lang="fr-FR" dirty="0"/>
              <a:t> to </a:t>
            </a:r>
            <a:r>
              <a:rPr lang="fr-FR" dirty="0" err="1"/>
              <a:t>his</a:t>
            </a:r>
            <a:r>
              <a:rPr lang="fr-FR" dirty="0"/>
              <a:t> </a:t>
            </a:r>
            <a:r>
              <a:rPr lang="fr-FR" dirty="0" err="1"/>
              <a:t>next</a:t>
            </a:r>
            <a:r>
              <a:rPr lang="fr-FR" dirty="0"/>
              <a:t> film </a:t>
            </a:r>
            <a:r>
              <a:rPr lang="fr-FR" i="1" dirty="0"/>
              <a:t>The </a:t>
            </a:r>
            <a:r>
              <a:rPr lang="fr-FR" i="1" dirty="0" err="1"/>
              <a:t>Birds</a:t>
            </a:r>
            <a:r>
              <a:rPr lang="fr-FR" dirty="0"/>
              <a:t> (AD </a:t>
            </a:r>
            <a:r>
              <a:rPr lang="fr-FR" dirty="0" err="1"/>
              <a:t>linking</a:t>
            </a:r>
            <a:r>
              <a:rPr lang="fr-FR" dirty="0"/>
              <a:t> marker and </a:t>
            </a:r>
            <a:r>
              <a:rPr lang="fr-FR" dirty="0" err="1"/>
              <a:t>marked</a:t>
            </a:r>
            <a:r>
              <a:rPr lang="fr-FR" dirty="0"/>
              <a:t>).</a:t>
            </a:r>
            <a:endParaRPr lang="it-IT" dirty="0"/>
          </a:p>
          <a:p>
            <a:r>
              <a:rPr lang="en-GB" dirty="0"/>
              <a:t>But your knowledge of the particular situation (who is likely to make up most of the audience, the likelihood that blind patrons are familiar with 1960s films, etc.) will affect your judgement here rather than hard and fast rules.</a:t>
            </a:r>
            <a:endParaRPr lang="it-IT" dirty="0"/>
          </a:p>
          <a:p>
            <a:endParaRPr lang="it-IT" dirty="0"/>
          </a:p>
        </p:txBody>
      </p:sp>
    </p:spTree>
    <p:extLst>
      <p:ext uri="{BB962C8B-B14F-4D97-AF65-F5344CB8AC3E}">
        <p14:creationId xmlns:p14="http://schemas.microsoft.com/office/powerpoint/2010/main" xmlns="" val="785526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ffensive or satirical? The Taz's cover Thursday featured a picture of the White House with the headline &quot;Uncle Barack's Cabin.&quo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1052736"/>
            <a:ext cx="302895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2011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endParaRPr lang="it-IT" dirty="0"/>
          </a:p>
        </p:txBody>
      </p:sp>
      <p:sp>
        <p:nvSpPr>
          <p:cNvPr id="3" name="Segnaposto contenuto 2"/>
          <p:cNvSpPr>
            <a:spLocks noGrp="1"/>
          </p:cNvSpPr>
          <p:nvPr>
            <p:ph idx="1"/>
          </p:nvPr>
        </p:nvSpPr>
        <p:spPr/>
        <p:txBody>
          <a:bodyPr/>
          <a:lstStyle/>
          <a:p>
            <a:pPr marL="0" indent="0">
              <a:buNone/>
            </a:pPr>
            <a:r>
              <a:rPr lang="en-US"/>
              <a:t>Audio description involves the study of all the semiotic resources in a text and how they interact, providing a vehicle that, in addition to providing an essential tool in promoting the social inclusion of the blind community, makes a contribution to harnessing our understanding of multimodality.</a:t>
            </a:r>
            <a:endParaRPr lang="it-IT" dirty="0"/>
          </a:p>
        </p:txBody>
      </p:sp>
    </p:spTree>
    <p:extLst>
      <p:ext uri="{BB962C8B-B14F-4D97-AF65-F5344CB8AC3E}">
        <p14:creationId xmlns:p14="http://schemas.microsoft.com/office/powerpoint/2010/main" xmlns="" val="25492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New </a:t>
            </a:r>
            <a:r>
              <a:rPr lang="it-IT" dirty="0" err="1" smtClean="0"/>
              <a:t>genre</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t>For a </a:t>
            </a:r>
            <a:r>
              <a:rPr lang="it-IT" dirty="0" err="1" smtClean="0"/>
              <a:t>number</a:t>
            </a:r>
            <a:r>
              <a:rPr lang="it-IT" dirty="0" smtClean="0"/>
              <a:t> of </a:t>
            </a:r>
            <a:r>
              <a:rPr lang="it-IT" dirty="0" err="1" smtClean="0"/>
              <a:t>reasons</a:t>
            </a:r>
            <a:r>
              <a:rPr lang="it-IT" dirty="0" smtClean="0"/>
              <a:t>, audio </a:t>
            </a:r>
            <a:r>
              <a:rPr lang="it-IT" dirty="0" err="1" smtClean="0"/>
              <a:t>description</a:t>
            </a:r>
            <a:r>
              <a:rPr lang="it-IT" dirty="0" smtClean="0"/>
              <a:t> </a:t>
            </a:r>
            <a:r>
              <a:rPr lang="it-IT" dirty="0" err="1" smtClean="0"/>
              <a:t>represents</a:t>
            </a:r>
            <a:r>
              <a:rPr lang="it-IT" dirty="0" smtClean="0"/>
              <a:t> a new </a:t>
            </a:r>
            <a:r>
              <a:rPr lang="it-IT" dirty="0" err="1" smtClean="0"/>
              <a:t>language</a:t>
            </a:r>
            <a:r>
              <a:rPr lang="it-IT" dirty="0" smtClean="0"/>
              <a:t> </a:t>
            </a:r>
            <a:r>
              <a:rPr lang="it-IT" dirty="0" err="1" smtClean="0"/>
              <a:t>type</a:t>
            </a:r>
            <a:r>
              <a:rPr lang="it-IT" dirty="0" smtClean="0"/>
              <a:t> </a:t>
            </a:r>
            <a:r>
              <a:rPr lang="it-IT" dirty="0" err="1" smtClean="0"/>
              <a:t>eg</a:t>
            </a:r>
            <a:r>
              <a:rPr lang="it-IT" dirty="0" smtClean="0"/>
              <a:t>.</a:t>
            </a:r>
          </a:p>
          <a:p>
            <a:pPr algn="just">
              <a:buNone/>
            </a:pPr>
            <a:r>
              <a:rPr lang="it-IT" dirty="0" smtClean="0"/>
              <a:t>	- </a:t>
            </a:r>
            <a:r>
              <a:rPr lang="it-IT" dirty="0" err="1" smtClean="0"/>
              <a:t>exclusive</a:t>
            </a:r>
            <a:r>
              <a:rPr lang="it-IT" dirty="0" smtClean="0"/>
              <a:t> use of </a:t>
            </a:r>
            <a:r>
              <a:rPr lang="it-IT" dirty="0" err="1" smtClean="0"/>
              <a:t>present</a:t>
            </a:r>
            <a:r>
              <a:rPr lang="it-IT" dirty="0" smtClean="0"/>
              <a:t> </a:t>
            </a:r>
            <a:r>
              <a:rPr lang="it-IT" dirty="0" err="1" smtClean="0"/>
              <a:t>tenses</a:t>
            </a:r>
            <a:endParaRPr lang="it-IT" dirty="0" smtClean="0"/>
          </a:p>
          <a:p>
            <a:pPr algn="just">
              <a:buNone/>
            </a:pPr>
            <a:r>
              <a:rPr lang="it-IT" dirty="0" smtClean="0"/>
              <a:t>	- </a:t>
            </a:r>
            <a:r>
              <a:rPr lang="it-IT" dirty="0" err="1" smtClean="0"/>
              <a:t>exclusive</a:t>
            </a:r>
            <a:r>
              <a:rPr lang="it-IT" dirty="0" smtClean="0"/>
              <a:t> use of </a:t>
            </a:r>
            <a:r>
              <a:rPr lang="it-IT" dirty="0" err="1" smtClean="0"/>
              <a:t>third</a:t>
            </a:r>
            <a:r>
              <a:rPr lang="it-IT" dirty="0" smtClean="0"/>
              <a:t> </a:t>
            </a:r>
            <a:r>
              <a:rPr lang="it-IT" dirty="0" err="1" smtClean="0"/>
              <a:t>person</a:t>
            </a:r>
            <a:r>
              <a:rPr lang="it-IT" dirty="0" smtClean="0"/>
              <a:t> </a:t>
            </a:r>
            <a:r>
              <a:rPr lang="it-IT" dirty="0" err="1" smtClean="0"/>
              <a:t>pronouns</a:t>
            </a:r>
            <a:endParaRPr lang="it-IT" dirty="0" smtClean="0"/>
          </a:p>
          <a:p>
            <a:pPr algn="just">
              <a:buNone/>
            </a:pPr>
            <a:r>
              <a:rPr lang="it-IT" dirty="0" smtClean="0"/>
              <a:t>	- </a:t>
            </a:r>
            <a:r>
              <a:rPr lang="it-IT" dirty="0" err="1" smtClean="0"/>
              <a:t>exclusive</a:t>
            </a:r>
            <a:r>
              <a:rPr lang="it-IT" dirty="0" smtClean="0"/>
              <a:t> use of </a:t>
            </a:r>
            <a:r>
              <a:rPr lang="it-IT" dirty="0" err="1" smtClean="0"/>
              <a:t>declarative</a:t>
            </a:r>
            <a:r>
              <a:rPr lang="it-IT" dirty="0" smtClean="0"/>
              <a:t> </a:t>
            </a:r>
            <a:r>
              <a:rPr lang="it-IT" dirty="0" err="1" smtClean="0"/>
              <a:t>sentences</a:t>
            </a:r>
            <a:endParaRPr lang="it-IT" dirty="0" smtClean="0"/>
          </a:p>
          <a:p>
            <a:pPr algn="just">
              <a:buNone/>
            </a:pPr>
            <a:r>
              <a:rPr lang="it-IT" dirty="0" smtClean="0"/>
              <a:t>	- more </a:t>
            </a:r>
            <a:r>
              <a:rPr lang="it-IT" dirty="0" err="1" smtClean="0"/>
              <a:t>than</a:t>
            </a:r>
            <a:r>
              <a:rPr lang="it-IT" dirty="0" smtClean="0"/>
              <a:t> </a:t>
            </a:r>
            <a:r>
              <a:rPr lang="it-IT" dirty="0" err="1" smtClean="0"/>
              <a:t>usual</a:t>
            </a:r>
            <a:r>
              <a:rPr lang="it-IT" dirty="0" smtClean="0"/>
              <a:t> use of non-finite </a:t>
            </a:r>
            <a:r>
              <a:rPr lang="it-IT" dirty="0" err="1" smtClean="0"/>
              <a:t>clauses</a:t>
            </a:r>
            <a:r>
              <a:rPr lang="it-IT" dirty="0" smtClean="0"/>
              <a:t> in </a:t>
            </a:r>
            <a:r>
              <a:rPr lang="it-IT" dirty="0" err="1" smtClean="0"/>
              <a:t>theme</a:t>
            </a:r>
            <a:r>
              <a:rPr lang="it-IT" dirty="0" smtClean="0"/>
              <a:t> 		position (</a:t>
            </a:r>
            <a:r>
              <a:rPr lang="it-IT" dirty="0" err="1" smtClean="0"/>
              <a:t>point</a:t>
            </a:r>
            <a:r>
              <a:rPr lang="it-IT" dirty="0" smtClean="0"/>
              <a:t> of </a:t>
            </a:r>
            <a:r>
              <a:rPr lang="it-IT" dirty="0" err="1" smtClean="0"/>
              <a:t>departure</a:t>
            </a:r>
            <a:r>
              <a:rPr lang="it-IT" dirty="0" smtClean="0"/>
              <a:t>) </a:t>
            </a:r>
          </a:p>
          <a:p>
            <a:pPr algn="just">
              <a:buNone/>
            </a:pPr>
            <a:r>
              <a:rPr lang="it-IT" dirty="0" smtClean="0"/>
              <a:t>			“</a:t>
            </a:r>
            <a:r>
              <a:rPr lang="it-IT" dirty="0" err="1" smtClean="0"/>
              <a:t>Seated</a:t>
            </a:r>
            <a:r>
              <a:rPr lang="it-IT" dirty="0" smtClean="0"/>
              <a:t> </a:t>
            </a:r>
            <a:r>
              <a:rPr lang="it-IT" dirty="0" err="1" smtClean="0"/>
              <a:t>behind</a:t>
            </a:r>
            <a:r>
              <a:rPr lang="it-IT" dirty="0" smtClean="0"/>
              <a:t> the </a:t>
            </a:r>
            <a:r>
              <a:rPr lang="it-IT" dirty="0" err="1" smtClean="0"/>
              <a:t>pilot</a:t>
            </a:r>
            <a:r>
              <a:rPr lang="it-IT" dirty="0" smtClean="0"/>
              <a:t>, …”</a:t>
            </a:r>
          </a:p>
          <a:p>
            <a:pPr algn="just">
              <a:buNone/>
            </a:pPr>
            <a:r>
              <a:rPr lang="it-IT" dirty="0" smtClean="0"/>
              <a:t>			“Forcing open a </a:t>
            </a:r>
            <a:r>
              <a:rPr lang="it-IT" dirty="0" err="1" smtClean="0"/>
              <a:t>door</a:t>
            </a:r>
            <a:r>
              <a:rPr lang="it-IT" dirty="0" smtClean="0"/>
              <a:t>, …”</a:t>
            </a:r>
          </a:p>
          <a:p>
            <a:pPr algn="just">
              <a:buNone/>
            </a:pPr>
            <a:r>
              <a:rPr lang="it-IT" dirty="0" smtClean="0"/>
              <a:t>			“</a:t>
            </a:r>
            <a:r>
              <a:rPr lang="it-IT" dirty="0" err="1" smtClean="0"/>
              <a:t>Wearing</a:t>
            </a:r>
            <a:r>
              <a:rPr lang="it-IT" dirty="0" smtClean="0"/>
              <a:t> a </a:t>
            </a:r>
            <a:r>
              <a:rPr lang="it-IT" dirty="0" err="1" smtClean="0"/>
              <a:t>simple</a:t>
            </a:r>
            <a:r>
              <a:rPr lang="it-IT" dirty="0" smtClean="0"/>
              <a:t> </a:t>
            </a:r>
            <a:r>
              <a:rPr lang="it-IT" dirty="0" err="1" smtClean="0"/>
              <a:t>skirt</a:t>
            </a:r>
            <a:r>
              <a:rPr lang="it-IT" dirty="0" smtClean="0"/>
              <a:t>, …”</a:t>
            </a:r>
          </a:p>
          <a:p>
            <a:pPr algn="just">
              <a:buNone/>
            </a:pPr>
            <a:r>
              <a:rPr lang="it-IT" dirty="0" smtClean="0"/>
              <a:t>	- </a:t>
            </a:r>
            <a:r>
              <a:rPr lang="it-IT" dirty="0" err="1" smtClean="0"/>
              <a:t>etc.</a:t>
            </a:r>
            <a:endParaRPr lang="it-IT" dirty="0"/>
          </a:p>
        </p:txBody>
      </p:sp>
    </p:spTree>
    <p:extLst>
      <p:ext uri="{BB962C8B-B14F-4D97-AF65-F5344CB8AC3E}">
        <p14:creationId xmlns:p14="http://schemas.microsoft.com/office/powerpoint/2010/main" xmlns="" val="15736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and the film </a:t>
            </a:r>
            <a:r>
              <a:rPr lang="it-IT" dirty="0" err="1" smtClean="0"/>
              <a:t>genre</a:t>
            </a:r>
            <a:endParaRPr lang="it-IT" dirty="0"/>
          </a:p>
        </p:txBody>
      </p:sp>
      <p:sp>
        <p:nvSpPr>
          <p:cNvPr id="3" name="Segnaposto contenuto 2"/>
          <p:cNvSpPr>
            <a:spLocks noGrp="1"/>
          </p:cNvSpPr>
          <p:nvPr>
            <p:ph idx="1"/>
          </p:nvPr>
        </p:nvSpPr>
        <p:spPr/>
        <p:txBody>
          <a:bodyPr/>
          <a:lstStyle/>
          <a:p>
            <a:r>
              <a:rPr lang="it-IT" dirty="0" smtClean="0"/>
              <a:t>and film </a:t>
            </a:r>
            <a:r>
              <a:rPr lang="it-IT" dirty="0" err="1" smtClean="0"/>
              <a:t>is</a:t>
            </a:r>
            <a:r>
              <a:rPr lang="it-IT" dirty="0" smtClean="0"/>
              <a:t> a </a:t>
            </a:r>
            <a:r>
              <a:rPr lang="it-IT" dirty="0" err="1" smtClean="0"/>
              <a:t>complex</a:t>
            </a:r>
            <a:r>
              <a:rPr lang="it-IT" dirty="0" smtClean="0"/>
              <a:t> </a:t>
            </a:r>
            <a:r>
              <a:rPr lang="it-IT" dirty="0" err="1" smtClean="0"/>
              <a:t>semiotic</a:t>
            </a:r>
            <a:r>
              <a:rPr lang="it-IT" dirty="0" smtClean="0"/>
              <a:t> mode </a:t>
            </a:r>
            <a:r>
              <a:rPr lang="it-IT" dirty="0" err="1" smtClean="0"/>
              <a:t>making</a:t>
            </a:r>
            <a:r>
              <a:rPr lang="it-IT" dirty="0" smtClean="0"/>
              <a:t> </a:t>
            </a:r>
            <a:r>
              <a:rPr lang="it-IT" dirty="0" err="1" smtClean="0"/>
              <a:t>meaning</a:t>
            </a:r>
            <a:r>
              <a:rPr lang="it-IT" dirty="0" smtClean="0"/>
              <a:t> in </a:t>
            </a:r>
            <a:r>
              <a:rPr lang="it-IT" dirty="0" err="1" smtClean="0"/>
              <a:t>various</a:t>
            </a:r>
            <a:r>
              <a:rPr lang="it-IT" dirty="0" smtClean="0"/>
              <a:t> ways … </a:t>
            </a:r>
            <a:r>
              <a:rPr lang="it-IT" dirty="0" err="1" smtClean="0"/>
              <a:t>which</a:t>
            </a:r>
            <a:r>
              <a:rPr lang="it-IT" dirty="0" smtClean="0"/>
              <a:t> </a:t>
            </a:r>
            <a:r>
              <a:rPr lang="it-IT" dirty="0" err="1" smtClean="0"/>
              <a:t>need</a:t>
            </a:r>
            <a:r>
              <a:rPr lang="it-IT" dirty="0" smtClean="0"/>
              <a:t> to be </a:t>
            </a:r>
            <a:r>
              <a:rPr lang="it-IT" dirty="0" err="1" smtClean="0"/>
              <a:t>captured</a:t>
            </a:r>
            <a:r>
              <a:rPr lang="it-IT" dirty="0" smtClean="0"/>
              <a:t> </a:t>
            </a:r>
            <a:r>
              <a:rPr lang="it-IT" dirty="0" err="1" smtClean="0"/>
              <a:t>also</a:t>
            </a:r>
            <a:r>
              <a:rPr lang="it-IT" dirty="0" smtClean="0"/>
              <a:t> in audio </a:t>
            </a:r>
            <a:r>
              <a:rPr lang="it-IT" dirty="0" err="1" smtClean="0"/>
              <a:t>description</a:t>
            </a:r>
            <a:r>
              <a:rPr lang="it-IT" dirty="0" smtClean="0"/>
              <a:t> in </a:t>
            </a:r>
            <a:r>
              <a:rPr lang="it-IT" dirty="0" err="1" smtClean="0"/>
              <a:t>spite</a:t>
            </a:r>
            <a:r>
              <a:rPr lang="it-IT" dirty="0" smtClean="0"/>
              <a:t> of </a:t>
            </a:r>
            <a:r>
              <a:rPr lang="it-IT" dirty="0" err="1" smtClean="0"/>
              <a:t>its</a:t>
            </a:r>
            <a:r>
              <a:rPr lang="it-IT" dirty="0" smtClean="0"/>
              <a:t> </a:t>
            </a:r>
            <a:r>
              <a:rPr lang="it-IT" dirty="0" err="1" smtClean="0"/>
              <a:t>rather</a:t>
            </a:r>
            <a:r>
              <a:rPr lang="it-IT" dirty="0" smtClean="0"/>
              <a:t> </a:t>
            </a:r>
            <a:r>
              <a:rPr lang="it-IT" dirty="0" err="1" smtClean="0"/>
              <a:t>restricted</a:t>
            </a:r>
            <a:r>
              <a:rPr lang="it-IT" dirty="0" smtClean="0"/>
              <a:t> </a:t>
            </a:r>
            <a:r>
              <a:rPr lang="it-IT" dirty="0" err="1" smtClean="0"/>
              <a:t>genre</a:t>
            </a:r>
            <a:r>
              <a:rPr lang="it-IT" dirty="0" smtClean="0"/>
              <a:t> </a:t>
            </a:r>
            <a:r>
              <a:rPr lang="it-IT" dirty="0" err="1" smtClean="0"/>
              <a:t>structure</a:t>
            </a:r>
            <a:r>
              <a:rPr lang="it-IT" dirty="0" smtClean="0"/>
              <a:t>.</a:t>
            </a:r>
            <a:endParaRPr lang="it-IT" dirty="0"/>
          </a:p>
        </p:txBody>
      </p:sp>
    </p:spTree>
    <p:extLst>
      <p:ext uri="{BB962C8B-B14F-4D97-AF65-F5344CB8AC3E}">
        <p14:creationId xmlns:p14="http://schemas.microsoft.com/office/powerpoint/2010/main" xmlns="" val="134212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ADLAB</a:t>
            </a:r>
            <a:endParaRPr lang="it-IT" dirty="0"/>
          </a:p>
        </p:txBody>
      </p:sp>
      <p:sp>
        <p:nvSpPr>
          <p:cNvPr id="3" name="Segnaposto contenuto 2"/>
          <p:cNvSpPr>
            <a:spLocks noGrp="1"/>
          </p:cNvSpPr>
          <p:nvPr>
            <p:ph idx="1"/>
          </p:nvPr>
        </p:nvSpPr>
        <p:spPr/>
        <p:txBody>
          <a:bodyPr/>
          <a:lstStyle/>
          <a:p>
            <a:r>
              <a:rPr lang="en-US" dirty="0"/>
              <a:t>A European Lifelong Learning project (ADLAB: Audio Description - lifelong access for the </a:t>
            </a:r>
            <a:r>
              <a:rPr lang="en-US" dirty="0" smtClean="0"/>
              <a:t>blind - 2011-2014) </a:t>
            </a:r>
            <a:r>
              <a:rPr lang="en-US" dirty="0"/>
              <a:t>coordinated by the University of </a:t>
            </a:r>
            <a:r>
              <a:rPr lang="en-US" dirty="0" smtClean="0"/>
              <a:t>Trieste, studied </a:t>
            </a:r>
            <a:r>
              <a:rPr lang="en-US" dirty="0"/>
              <a:t>AD in depth and produced a set of strategic guidelines for the profession. </a:t>
            </a:r>
            <a:endParaRPr lang="it-IT" dirty="0"/>
          </a:p>
        </p:txBody>
      </p:sp>
    </p:spTree>
    <p:extLst>
      <p:ext uri="{BB962C8B-B14F-4D97-AF65-F5344CB8AC3E}">
        <p14:creationId xmlns:p14="http://schemas.microsoft.com/office/powerpoint/2010/main" xmlns="" val="63258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ADLAB </a:t>
            </a:r>
            <a:r>
              <a:rPr lang="it-IT" dirty="0" err="1" smtClean="0"/>
              <a:t>premiss</a:t>
            </a:r>
            <a:endParaRPr lang="it-IT" dirty="0"/>
          </a:p>
        </p:txBody>
      </p:sp>
      <p:sp>
        <p:nvSpPr>
          <p:cNvPr id="3" name="Segnaposto contenuto 2"/>
          <p:cNvSpPr>
            <a:spLocks noGrp="1"/>
          </p:cNvSpPr>
          <p:nvPr>
            <p:ph idx="1"/>
          </p:nvPr>
        </p:nvSpPr>
        <p:spPr/>
        <p:txBody>
          <a:bodyPr>
            <a:normAutofit/>
          </a:bodyPr>
          <a:lstStyle/>
          <a:p>
            <a:r>
              <a:rPr lang="en-US" dirty="0" smtClean="0"/>
              <a:t>Audio </a:t>
            </a:r>
            <a:r>
              <a:rPr lang="en-US" dirty="0"/>
              <a:t>description involves the study of all the semiotic resources in a text and how they interact, providing a vehicle that, in addition to providing an essential tool in promoting the social inclusion of the blind community, makes a contribution to harnessing our understanding </a:t>
            </a:r>
            <a:r>
              <a:rPr lang="en-US"/>
              <a:t>of </a:t>
            </a:r>
            <a:r>
              <a:rPr lang="en-US" smtClean="0"/>
              <a:t>how </a:t>
            </a:r>
            <a:r>
              <a:rPr lang="en-US" dirty="0"/>
              <a:t>multimodality impacts on the analysis of texts such as film and television products. </a:t>
            </a:r>
            <a:endParaRPr lang="it-IT" dirty="0"/>
          </a:p>
        </p:txBody>
      </p:sp>
    </p:spTree>
    <p:extLst>
      <p:ext uri="{BB962C8B-B14F-4D97-AF65-F5344CB8AC3E}">
        <p14:creationId xmlns:p14="http://schemas.microsoft.com/office/powerpoint/2010/main" xmlns="" val="196261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film </a:t>
            </a:r>
            <a:r>
              <a:rPr lang="it-IT" dirty="0" err="1" smtClean="0"/>
              <a:t>genre</a:t>
            </a:r>
            <a:endParaRPr lang="it-IT" dirty="0"/>
          </a:p>
        </p:txBody>
      </p:sp>
      <p:sp>
        <p:nvSpPr>
          <p:cNvPr id="3" name="Segnaposto contenuto 2"/>
          <p:cNvSpPr>
            <a:spLocks noGrp="1"/>
          </p:cNvSpPr>
          <p:nvPr>
            <p:ph idx="1"/>
          </p:nvPr>
        </p:nvSpPr>
        <p:spPr/>
        <p:txBody>
          <a:bodyPr/>
          <a:lstStyle/>
          <a:p>
            <a:r>
              <a:rPr lang="it-IT" dirty="0" err="1" smtClean="0"/>
              <a:t>All</a:t>
            </a:r>
            <a:r>
              <a:rPr lang="it-IT" dirty="0" smtClean="0"/>
              <a:t> </a:t>
            </a:r>
            <a:r>
              <a:rPr lang="it-IT" dirty="0" err="1" smtClean="0"/>
              <a:t>films</a:t>
            </a:r>
            <a:r>
              <a:rPr lang="it-IT" dirty="0" smtClean="0"/>
              <a:t> are to some </a:t>
            </a:r>
            <a:r>
              <a:rPr lang="it-IT" dirty="0" err="1" smtClean="0"/>
              <a:t>extent</a:t>
            </a:r>
            <a:r>
              <a:rPr lang="it-IT" dirty="0" smtClean="0"/>
              <a:t> </a:t>
            </a:r>
            <a:r>
              <a:rPr lang="it-IT" dirty="0" err="1" smtClean="0"/>
              <a:t>dependent</a:t>
            </a:r>
            <a:r>
              <a:rPr lang="it-IT" dirty="0" smtClean="0"/>
              <a:t> on an (</a:t>
            </a:r>
            <a:r>
              <a:rPr lang="it-IT" dirty="0" err="1" smtClean="0"/>
              <a:t>undefined</a:t>
            </a:r>
            <a:r>
              <a:rPr lang="it-IT" dirty="0" smtClean="0"/>
              <a:t>) </a:t>
            </a:r>
            <a:r>
              <a:rPr lang="it-IT" dirty="0" err="1" smtClean="0"/>
              <a:t>number</a:t>
            </a:r>
            <a:r>
              <a:rPr lang="it-IT" dirty="0" smtClean="0"/>
              <a:t> of </a:t>
            </a:r>
            <a:r>
              <a:rPr lang="it-IT" dirty="0" err="1" smtClean="0"/>
              <a:t>structures</a:t>
            </a:r>
            <a:r>
              <a:rPr lang="it-IT" dirty="0" smtClean="0"/>
              <a:t>/</a:t>
            </a:r>
            <a:r>
              <a:rPr lang="it-IT" dirty="0" err="1" smtClean="0"/>
              <a:t>conventions</a:t>
            </a:r>
            <a:r>
              <a:rPr lang="it-IT" dirty="0" smtClean="0"/>
              <a:t>/</a:t>
            </a:r>
            <a:r>
              <a:rPr lang="it-IT" dirty="0" err="1" smtClean="0"/>
              <a:t>frames</a:t>
            </a:r>
            <a:r>
              <a:rPr lang="it-IT" dirty="0" smtClean="0"/>
              <a:t>, </a:t>
            </a:r>
            <a:r>
              <a:rPr lang="it-IT" dirty="0" err="1" smtClean="0"/>
              <a:t>even</a:t>
            </a:r>
            <a:r>
              <a:rPr lang="it-IT" dirty="0" smtClean="0"/>
              <a:t> to the </a:t>
            </a:r>
            <a:r>
              <a:rPr lang="it-IT" dirty="0" err="1" smtClean="0"/>
              <a:t>point</a:t>
            </a:r>
            <a:r>
              <a:rPr lang="it-IT" dirty="0" smtClean="0"/>
              <a:t> of cliché.</a:t>
            </a:r>
          </a:p>
          <a:p>
            <a:r>
              <a:rPr lang="it-IT" dirty="0" err="1" smtClean="0"/>
              <a:t>There</a:t>
            </a:r>
            <a:r>
              <a:rPr lang="it-IT" dirty="0" smtClean="0"/>
              <a:t> </a:t>
            </a:r>
            <a:r>
              <a:rPr lang="it-IT" dirty="0" err="1" smtClean="0"/>
              <a:t>is</a:t>
            </a:r>
            <a:r>
              <a:rPr lang="it-IT" dirty="0" smtClean="0"/>
              <a:t> </a:t>
            </a:r>
            <a:r>
              <a:rPr lang="it-IT" dirty="0" err="1" smtClean="0"/>
              <a:t>often</a:t>
            </a:r>
            <a:r>
              <a:rPr lang="it-IT" dirty="0" smtClean="0"/>
              <a:t> a more or </a:t>
            </a:r>
            <a:r>
              <a:rPr lang="it-IT" dirty="0" err="1" smtClean="0"/>
              <a:t>less</a:t>
            </a:r>
            <a:r>
              <a:rPr lang="it-IT" dirty="0" smtClean="0"/>
              <a:t> </a:t>
            </a:r>
            <a:r>
              <a:rPr lang="it-IT" dirty="0" err="1" smtClean="0"/>
              <a:t>explicit</a:t>
            </a:r>
            <a:r>
              <a:rPr lang="it-IT" dirty="0" smtClean="0"/>
              <a:t> </a:t>
            </a:r>
            <a:r>
              <a:rPr lang="it-IT" dirty="0" err="1" smtClean="0"/>
              <a:t>intertextuality</a:t>
            </a:r>
            <a:r>
              <a:rPr lang="it-IT" dirty="0" smtClean="0"/>
              <a:t> </a:t>
            </a:r>
            <a:r>
              <a:rPr lang="it-IT" dirty="0" err="1" smtClean="0"/>
              <a:t>present</a:t>
            </a:r>
            <a:r>
              <a:rPr lang="it-IT" dirty="0" smtClean="0"/>
              <a:t>, </a:t>
            </a:r>
            <a:r>
              <a:rPr lang="it-IT" dirty="0" err="1" smtClean="0"/>
              <a:t>both</a:t>
            </a:r>
            <a:r>
              <a:rPr lang="it-IT" dirty="0" smtClean="0"/>
              <a:t> </a:t>
            </a:r>
            <a:r>
              <a:rPr lang="it-IT" dirty="0" err="1" smtClean="0"/>
              <a:t>verbal</a:t>
            </a:r>
            <a:r>
              <a:rPr lang="it-IT" dirty="0" smtClean="0"/>
              <a:t> and </a:t>
            </a:r>
            <a:r>
              <a:rPr lang="it-IT" dirty="0" err="1" smtClean="0"/>
              <a:t>visual</a:t>
            </a:r>
            <a:r>
              <a:rPr lang="it-IT" dirty="0" smtClean="0"/>
              <a:t>.</a:t>
            </a:r>
          </a:p>
          <a:p>
            <a:r>
              <a:rPr lang="it-IT" dirty="0" err="1" smtClean="0"/>
              <a:t>These</a:t>
            </a:r>
            <a:r>
              <a:rPr lang="it-IT" dirty="0" smtClean="0"/>
              <a:t> </a:t>
            </a:r>
            <a:r>
              <a:rPr lang="it-IT" dirty="0" err="1" smtClean="0"/>
              <a:t>aspects</a:t>
            </a:r>
            <a:r>
              <a:rPr lang="it-IT" dirty="0" smtClean="0"/>
              <a:t> </a:t>
            </a:r>
            <a:r>
              <a:rPr lang="it-IT" dirty="0" err="1" smtClean="0"/>
              <a:t>also</a:t>
            </a:r>
            <a:r>
              <a:rPr lang="it-IT" dirty="0" smtClean="0"/>
              <a:t> </a:t>
            </a:r>
            <a:r>
              <a:rPr lang="it-IT" dirty="0" err="1" smtClean="0"/>
              <a:t>need</a:t>
            </a:r>
            <a:r>
              <a:rPr lang="it-IT" dirty="0" smtClean="0"/>
              <a:t> </a:t>
            </a:r>
            <a:r>
              <a:rPr lang="it-IT" dirty="0" err="1" smtClean="0"/>
              <a:t>to</a:t>
            </a:r>
            <a:r>
              <a:rPr lang="it-IT" dirty="0" smtClean="0"/>
              <a:t> </a:t>
            </a:r>
            <a:r>
              <a:rPr lang="it-IT" dirty="0" err="1" smtClean="0"/>
              <a:t>be</a:t>
            </a:r>
            <a:r>
              <a:rPr lang="it-IT" dirty="0" smtClean="0"/>
              <a:t> </a:t>
            </a:r>
            <a:r>
              <a:rPr lang="it-IT" dirty="0" err="1" smtClean="0"/>
              <a:t>handled</a:t>
            </a:r>
            <a:r>
              <a:rPr lang="it-IT" dirty="0" smtClean="0"/>
              <a:t> (or </a:t>
            </a:r>
            <a:r>
              <a:rPr lang="it-IT" dirty="0" err="1" smtClean="0"/>
              <a:t>not</a:t>
            </a:r>
            <a:r>
              <a:rPr lang="it-IT" dirty="0" smtClean="0"/>
              <a:t>) </a:t>
            </a:r>
            <a:r>
              <a:rPr lang="it-IT" dirty="0" err="1" smtClean="0"/>
              <a:t>by</a:t>
            </a:r>
            <a:r>
              <a:rPr lang="it-IT" dirty="0" smtClean="0"/>
              <a:t> the audio </a:t>
            </a:r>
            <a:r>
              <a:rPr lang="it-IT" dirty="0" err="1" smtClean="0"/>
              <a:t>describer</a:t>
            </a:r>
            <a:r>
              <a:rPr lang="it-IT" dirty="0" smtClean="0"/>
              <a:t>, </a:t>
            </a:r>
            <a:r>
              <a:rPr lang="it-IT" dirty="0" err="1" smtClean="0"/>
              <a:t>as</a:t>
            </a:r>
            <a:r>
              <a:rPr lang="it-IT" dirty="0" smtClean="0"/>
              <a:t> </a:t>
            </a:r>
            <a:r>
              <a:rPr lang="it-IT" dirty="0" err="1" smtClean="0"/>
              <a:t>they</a:t>
            </a:r>
            <a:r>
              <a:rPr lang="it-IT" dirty="0" smtClean="0"/>
              <a:t> </a:t>
            </a:r>
            <a:r>
              <a:rPr lang="it-IT" dirty="0" err="1" smtClean="0"/>
              <a:t>may</a:t>
            </a:r>
            <a:r>
              <a:rPr lang="it-IT" dirty="0" smtClean="0"/>
              <a:t> </a:t>
            </a:r>
            <a:r>
              <a:rPr lang="it-IT" dirty="0" err="1" smtClean="0"/>
              <a:t>be</a:t>
            </a:r>
            <a:r>
              <a:rPr lang="it-IT" dirty="0" smtClean="0"/>
              <a:t> </a:t>
            </a:r>
            <a:r>
              <a:rPr lang="it-IT" dirty="0" err="1" smtClean="0"/>
              <a:t>important</a:t>
            </a:r>
            <a:r>
              <a:rPr lang="it-IT" dirty="0" smtClean="0"/>
              <a:t> </a:t>
            </a:r>
            <a:r>
              <a:rPr lang="it-IT" dirty="0" err="1" smtClean="0"/>
              <a:t>to</a:t>
            </a:r>
            <a:r>
              <a:rPr lang="it-IT" dirty="0" smtClean="0"/>
              <a:t> the </a:t>
            </a:r>
            <a:r>
              <a:rPr lang="it-IT" dirty="0" err="1" smtClean="0"/>
              <a:t>understanding</a:t>
            </a:r>
            <a:r>
              <a:rPr lang="it-IT" dirty="0" smtClean="0"/>
              <a:t> </a:t>
            </a:r>
            <a:r>
              <a:rPr lang="it-IT" dirty="0" err="1" smtClean="0"/>
              <a:t>of</a:t>
            </a:r>
            <a:r>
              <a:rPr lang="it-IT" dirty="0" smtClean="0"/>
              <a:t> the text. </a:t>
            </a:r>
            <a:r>
              <a:rPr lang="it-IT" dirty="0" err="1" smtClean="0"/>
              <a:t>There</a:t>
            </a:r>
            <a:r>
              <a:rPr lang="it-IT" dirty="0" smtClean="0"/>
              <a:t> </a:t>
            </a:r>
            <a:r>
              <a:rPr lang="it-IT" dirty="0" err="1" smtClean="0"/>
              <a:t>is</a:t>
            </a:r>
            <a:r>
              <a:rPr lang="it-IT" dirty="0" smtClean="0"/>
              <a:t> a fine </a:t>
            </a:r>
            <a:r>
              <a:rPr lang="it-IT" dirty="0" err="1" smtClean="0"/>
              <a:t>line</a:t>
            </a:r>
            <a:r>
              <a:rPr lang="it-IT" dirty="0" smtClean="0"/>
              <a:t> </a:t>
            </a:r>
            <a:r>
              <a:rPr lang="it-IT" dirty="0" err="1" smtClean="0"/>
              <a:t>between</a:t>
            </a:r>
            <a:r>
              <a:rPr lang="it-IT" dirty="0" smtClean="0"/>
              <a:t> </a:t>
            </a:r>
            <a:r>
              <a:rPr lang="it-IT" dirty="0" err="1" smtClean="0"/>
              <a:t>judicious</a:t>
            </a:r>
            <a:r>
              <a:rPr lang="it-IT" dirty="0" smtClean="0"/>
              <a:t> </a:t>
            </a:r>
            <a:r>
              <a:rPr lang="it-IT" dirty="0" err="1" smtClean="0"/>
              <a:t>intervention</a:t>
            </a:r>
            <a:r>
              <a:rPr lang="it-IT" dirty="0" smtClean="0"/>
              <a:t> and </a:t>
            </a:r>
            <a:r>
              <a:rPr lang="it-IT" dirty="0" err="1" smtClean="0"/>
              <a:t>unwanted</a:t>
            </a:r>
            <a:r>
              <a:rPr lang="it-IT" dirty="0" smtClean="0"/>
              <a:t> </a:t>
            </a:r>
            <a:r>
              <a:rPr lang="it-IT" dirty="0" err="1" smtClean="0"/>
              <a:t>interpretation</a:t>
            </a:r>
            <a:r>
              <a:rPr lang="it-IT" dirty="0" smtClean="0"/>
              <a:t>. </a:t>
            </a:r>
            <a:r>
              <a:rPr lang="it-IT" dirty="0" err="1" smtClean="0"/>
              <a:t>This</a:t>
            </a:r>
            <a:r>
              <a:rPr lang="it-IT" dirty="0" smtClean="0"/>
              <a:t> </a:t>
            </a:r>
            <a:r>
              <a:rPr lang="it-IT" dirty="0" err="1" smtClean="0"/>
              <a:t>is</a:t>
            </a:r>
            <a:r>
              <a:rPr lang="it-IT" dirty="0" smtClean="0"/>
              <a:t> a </a:t>
            </a:r>
            <a:r>
              <a:rPr lang="it-IT" dirty="0" err="1" smtClean="0"/>
              <a:t>controversial</a:t>
            </a:r>
            <a:r>
              <a:rPr lang="it-IT" dirty="0" smtClean="0"/>
              <a:t> </a:t>
            </a:r>
            <a:r>
              <a:rPr lang="it-IT" dirty="0" err="1" smtClean="0"/>
              <a:t>issue</a:t>
            </a:r>
            <a:r>
              <a:rPr lang="it-IT" dirty="0" smtClean="0"/>
              <a:t> </a:t>
            </a:r>
            <a:r>
              <a:rPr lang="it-IT" dirty="0" err="1" smtClean="0"/>
              <a:t>among</a:t>
            </a:r>
            <a:r>
              <a:rPr lang="it-IT" dirty="0" smtClean="0"/>
              <a:t> </a:t>
            </a:r>
            <a:r>
              <a:rPr lang="it-IT" dirty="0" err="1" smtClean="0"/>
              <a:t>different</a:t>
            </a:r>
            <a:r>
              <a:rPr lang="it-IT" dirty="0" smtClean="0"/>
              <a:t> AD </a:t>
            </a:r>
            <a:r>
              <a:rPr lang="it-IT" dirty="0" err="1" smtClean="0"/>
              <a:t>schools</a:t>
            </a:r>
            <a:r>
              <a:rPr lang="it-IT" dirty="0" smtClean="0"/>
              <a:t>.</a:t>
            </a:r>
          </a:p>
          <a:p>
            <a:endParaRPr lang="it-IT" dirty="0" smtClean="0"/>
          </a:p>
          <a:p>
            <a:pPr>
              <a:buNone/>
            </a:pPr>
            <a:endParaRPr lang="it-IT" dirty="0" smtClean="0"/>
          </a:p>
          <a:p>
            <a:endParaRPr lang="it-IT" dirty="0"/>
          </a:p>
        </p:txBody>
      </p:sp>
    </p:spTree>
    <p:extLst>
      <p:ext uri="{BB962C8B-B14F-4D97-AF65-F5344CB8AC3E}">
        <p14:creationId xmlns:p14="http://schemas.microsoft.com/office/powerpoint/2010/main" xmlns="" val="2124953757"/>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Autunno</Template>
  <TotalTime>519</TotalTime>
  <Words>2517</Words>
  <Application>Microsoft Office PowerPoint</Application>
  <PresentationFormat>Presentazione su schermo (4:3)</PresentationFormat>
  <Paragraphs>211</Paragraphs>
  <Slides>46</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46</vt:i4>
      </vt:variant>
    </vt:vector>
  </HeadingPairs>
  <TitlesOfParts>
    <vt:vector size="48" baseType="lpstr">
      <vt:lpstr>Autumn</vt:lpstr>
      <vt:lpstr>Document</vt:lpstr>
      <vt:lpstr>Lesson Three </vt:lpstr>
      <vt:lpstr>Audio Description (AD) </vt:lpstr>
      <vt:lpstr> Snyder  “the visual made verbal” </vt:lpstr>
      <vt:lpstr>Multimodality</vt:lpstr>
      <vt:lpstr>New genre</vt:lpstr>
      <vt:lpstr>and the film genre</vt:lpstr>
      <vt:lpstr>ADLAB</vt:lpstr>
      <vt:lpstr>ADLAB premiss</vt:lpstr>
      <vt:lpstr>the film genre</vt:lpstr>
      <vt:lpstr>So what to describe?</vt:lpstr>
      <vt:lpstr>Little Dorrit by Charles Dickens </vt:lpstr>
      <vt:lpstr>Adaptation (Andrew Davies, BBC)</vt:lpstr>
      <vt:lpstr>from the novel</vt:lpstr>
      <vt:lpstr>Video Little Dorrit</vt:lpstr>
      <vt:lpstr>Little Dorrit</vt:lpstr>
      <vt:lpstr>Little Dorrit (cont.)</vt:lpstr>
      <vt:lpstr>A functional unit of discourse (Bateman, 2013)</vt:lpstr>
      <vt:lpstr>The Shining video</vt:lpstr>
      <vt:lpstr>The Shining</vt:lpstr>
      <vt:lpstr>So how do we know what to describe? How do we handle a multimodal text?  </vt:lpstr>
      <vt:lpstr>Diapositiva 21</vt:lpstr>
      <vt:lpstr>Notation</vt:lpstr>
      <vt:lpstr>2. Eye-tracking</vt:lpstr>
      <vt:lpstr>Diapositiva 24</vt:lpstr>
      <vt:lpstr>Diapositiva 25</vt:lpstr>
      <vt:lpstr>Diapositiva 26</vt:lpstr>
      <vt:lpstr>3. The time factor</vt:lpstr>
      <vt:lpstr>Martini video</vt:lpstr>
      <vt:lpstr>Version 1: reading time 60 seconds </vt:lpstr>
      <vt:lpstr>Version 2: reading time 45 seconds. </vt:lpstr>
      <vt:lpstr>Version 3: reading time 35 seconds </vt:lpstr>
      <vt:lpstr>Version 4: reading time 30 seconds </vt:lpstr>
      <vt:lpstr>Diapositiva 33</vt:lpstr>
      <vt:lpstr>An ADLAB case study</vt:lpstr>
      <vt:lpstr>Inglourious Bsterds</vt:lpstr>
      <vt:lpstr>WP2 principal features emerging from the matrix</vt:lpstr>
      <vt:lpstr>Diapositiva 37</vt:lpstr>
      <vt:lpstr>Multimodal and multilingual</vt:lpstr>
      <vt:lpstr>Inglourious Basterds video</vt:lpstr>
      <vt:lpstr>… and finally, the Manual</vt:lpstr>
      <vt:lpstr>… for example</vt:lpstr>
      <vt:lpstr>Diapositiva 42</vt:lpstr>
      <vt:lpstr>.. and</vt:lpstr>
      <vt:lpstr>The ADLAB guidelines</vt:lpstr>
      <vt:lpstr>Diapositiva 45</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International Symposium on the Theory and Practice of Multimodal Research Bremen 21-22 September 2015 </dc:title>
  <dc:creator>Taylor</dc:creator>
  <cp:lastModifiedBy>3256</cp:lastModifiedBy>
  <cp:revision>53</cp:revision>
  <dcterms:created xsi:type="dcterms:W3CDTF">2015-06-19T15:34:16Z</dcterms:created>
  <dcterms:modified xsi:type="dcterms:W3CDTF">2016-10-18T16:04:09Z</dcterms:modified>
</cp:coreProperties>
</file>