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0"/>
  </p:notesMasterIdLst>
  <p:handoutMasterIdLst>
    <p:handoutMasterId r:id="rId71"/>
  </p:handoutMasterIdLst>
  <p:sldIdLst>
    <p:sldId id="256" r:id="rId2"/>
    <p:sldId id="566" r:id="rId3"/>
    <p:sldId id="567" r:id="rId4"/>
    <p:sldId id="456" r:id="rId5"/>
    <p:sldId id="553" r:id="rId6"/>
    <p:sldId id="518" r:id="rId7"/>
    <p:sldId id="457" r:id="rId8"/>
    <p:sldId id="458" r:id="rId9"/>
    <p:sldId id="530" r:id="rId10"/>
    <p:sldId id="529" r:id="rId11"/>
    <p:sldId id="558" r:id="rId12"/>
    <p:sldId id="559" r:id="rId13"/>
    <p:sldId id="560" r:id="rId14"/>
    <p:sldId id="565" r:id="rId15"/>
    <p:sldId id="519" r:id="rId16"/>
    <p:sldId id="257" r:id="rId17"/>
    <p:sldId id="453" r:id="rId18"/>
    <p:sldId id="454" r:id="rId19"/>
    <p:sldId id="455" r:id="rId20"/>
    <p:sldId id="520" r:id="rId21"/>
    <p:sldId id="524" r:id="rId22"/>
    <p:sldId id="523" r:id="rId23"/>
    <p:sldId id="521" r:id="rId24"/>
    <p:sldId id="561" r:id="rId25"/>
    <p:sldId id="568" r:id="rId26"/>
    <p:sldId id="569" r:id="rId27"/>
    <p:sldId id="570" r:id="rId28"/>
    <p:sldId id="522" r:id="rId29"/>
    <p:sldId id="571" r:id="rId30"/>
    <p:sldId id="562" r:id="rId31"/>
    <p:sldId id="572" r:id="rId32"/>
    <p:sldId id="573" r:id="rId33"/>
    <p:sldId id="563" r:id="rId34"/>
    <p:sldId id="564" r:id="rId35"/>
    <p:sldId id="574" r:id="rId36"/>
    <p:sldId id="525" r:id="rId37"/>
    <p:sldId id="526" r:id="rId38"/>
    <p:sldId id="528" r:id="rId39"/>
    <p:sldId id="527" r:id="rId40"/>
    <p:sldId id="459" r:id="rId41"/>
    <p:sldId id="460" r:id="rId42"/>
    <p:sldId id="531" r:id="rId43"/>
    <p:sldId id="461" r:id="rId44"/>
    <p:sldId id="462" r:id="rId45"/>
    <p:sldId id="533" r:id="rId46"/>
    <p:sldId id="534" r:id="rId47"/>
    <p:sldId id="535" r:id="rId48"/>
    <p:sldId id="536" r:id="rId49"/>
    <p:sldId id="537" r:id="rId50"/>
    <p:sldId id="538" r:id="rId51"/>
    <p:sldId id="539" r:id="rId52"/>
    <p:sldId id="540" r:id="rId53"/>
    <p:sldId id="541" r:id="rId54"/>
    <p:sldId id="532" r:id="rId55"/>
    <p:sldId id="542" r:id="rId56"/>
    <p:sldId id="544" r:id="rId57"/>
    <p:sldId id="545" r:id="rId58"/>
    <p:sldId id="546" r:id="rId59"/>
    <p:sldId id="547" r:id="rId60"/>
    <p:sldId id="548" r:id="rId61"/>
    <p:sldId id="549" r:id="rId62"/>
    <p:sldId id="550" r:id="rId63"/>
    <p:sldId id="551" r:id="rId64"/>
    <p:sldId id="557" r:id="rId65"/>
    <p:sldId id="552" r:id="rId66"/>
    <p:sldId id="554" r:id="rId67"/>
    <p:sldId id="555" r:id="rId68"/>
    <p:sldId id="556" r:id="rId69"/>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FF5B"/>
    <a:srgbClr val="762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01"/>
  </p:normalViewPr>
  <p:slideViewPr>
    <p:cSldViewPr snapToGrid="0" snapToObjects="1">
      <p:cViewPr varScale="1">
        <p:scale>
          <a:sx n="95" d="100"/>
          <a:sy n="95" d="100"/>
        </p:scale>
        <p:origin x="158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notesMaster" Target="notesMasters/notesMaster1.xml"/><Relationship Id="rId71" Type="http://schemas.openxmlformats.org/officeDocument/2006/relationships/handoutMaster" Target="handoutMasters/handoutMaster1.xml"/><Relationship Id="rId72"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viewProps" Target="viewProps.xml"/><Relationship Id="rId74" Type="http://schemas.openxmlformats.org/officeDocument/2006/relationships/theme" Target="theme/theme1.xml"/><Relationship Id="rId75"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3834B9-749D-5842-AED5-8DE615670019}" type="doc">
      <dgm:prSet loTypeId="urn:microsoft.com/office/officeart/2005/8/layout/chart3" loCatId="" qsTypeId="urn:microsoft.com/office/officeart/2005/8/quickstyle/simple1" qsCatId="simple" csTypeId="urn:microsoft.com/office/officeart/2005/8/colors/colorful2" csCatId="colorful" phldr="1"/>
      <dgm:spPr/>
      <dgm:t>
        <a:bodyPr/>
        <a:lstStyle/>
        <a:p>
          <a:endParaRPr lang="it-IT"/>
        </a:p>
      </dgm:t>
    </dgm:pt>
    <dgm:pt modelId="{2638BABF-3529-714F-B0AD-B0812082EF18}">
      <dgm:prSet phldrT="[Testo]"/>
      <dgm:spPr/>
      <dgm:t>
        <a:bodyPr/>
        <a:lstStyle/>
        <a:p>
          <a:r>
            <a:rPr lang="it-IT" dirty="0" smtClean="0"/>
            <a:t>APPARTENENZA</a:t>
          </a:r>
          <a:endParaRPr lang="it-IT" dirty="0"/>
        </a:p>
      </dgm:t>
    </dgm:pt>
    <dgm:pt modelId="{C93B6471-890E-D94A-8109-F16546BA0167}" type="parTrans" cxnId="{9BADEB3C-A10B-AB49-85E5-40771D2DDC0B}">
      <dgm:prSet/>
      <dgm:spPr/>
      <dgm:t>
        <a:bodyPr/>
        <a:lstStyle/>
        <a:p>
          <a:endParaRPr lang="it-IT"/>
        </a:p>
      </dgm:t>
    </dgm:pt>
    <dgm:pt modelId="{3BF63303-5480-994B-A7CB-7AEB6BDE95F2}" type="sibTrans" cxnId="{9BADEB3C-A10B-AB49-85E5-40771D2DDC0B}">
      <dgm:prSet/>
      <dgm:spPr/>
      <dgm:t>
        <a:bodyPr/>
        <a:lstStyle/>
        <a:p>
          <a:endParaRPr lang="it-IT"/>
        </a:p>
      </dgm:t>
    </dgm:pt>
    <dgm:pt modelId="{B3E69979-1ABF-234F-83FB-387D8478447E}">
      <dgm:prSet phldrT="[Testo]"/>
      <dgm:spPr/>
      <dgm:t>
        <a:bodyPr/>
        <a:lstStyle/>
        <a:p>
          <a:r>
            <a:rPr lang="it-IT" dirty="0" smtClean="0"/>
            <a:t>ORGANI</a:t>
          </a:r>
          <a:endParaRPr lang="it-IT" dirty="0"/>
        </a:p>
      </dgm:t>
    </dgm:pt>
    <dgm:pt modelId="{CE17F5F7-FA1D-C946-86BA-FF31E2A864A0}" type="parTrans" cxnId="{F180A9E4-0A2D-4C42-8C36-AC0DDCF3847F}">
      <dgm:prSet/>
      <dgm:spPr/>
      <dgm:t>
        <a:bodyPr/>
        <a:lstStyle/>
        <a:p>
          <a:endParaRPr lang="it-IT"/>
        </a:p>
      </dgm:t>
    </dgm:pt>
    <dgm:pt modelId="{E7416902-7651-3A42-B4B3-415517F2A873}" type="sibTrans" cxnId="{F180A9E4-0A2D-4C42-8C36-AC0DDCF3847F}">
      <dgm:prSet/>
      <dgm:spPr/>
      <dgm:t>
        <a:bodyPr/>
        <a:lstStyle/>
        <a:p>
          <a:endParaRPr lang="it-IT"/>
        </a:p>
      </dgm:t>
    </dgm:pt>
    <dgm:pt modelId="{1CA11678-9D3D-E349-9578-CB311D93372E}">
      <dgm:prSet phldrT="[Testo]"/>
      <dgm:spPr/>
      <dgm:t>
        <a:bodyPr/>
        <a:lstStyle/>
        <a:p>
          <a:r>
            <a:rPr lang="it-IT" dirty="0" smtClean="0"/>
            <a:t>FUNZIONI</a:t>
          </a:r>
          <a:endParaRPr lang="it-IT" dirty="0"/>
        </a:p>
      </dgm:t>
    </dgm:pt>
    <dgm:pt modelId="{B0384F16-DB46-D345-8BD3-7A0D8EB57D8E}" type="parTrans" cxnId="{477C5EB5-64B2-8845-84C0-2D5AAAE243B3}">
      <dgm:prSet/>
      <dgm:spPr/>
      <dgm:t>
        <a:bodyPr/>
        <a:lstStyle/>
        <a:p>
          <a:endParaRPr lang="it-IT"/>
        </a:p>
      </dgm:t>
    </dgm:pt>
    <dgm:pt modelId="{2E98DCE6-5276-024A-BCBB-5DEA0C4ACC5A}" type="sibTrans" cxnId="{477C5EB5-64B2-8845-84C0-2D5AAAE243B3}">
      <dgm:prSet/>
      <dgm:spPr/>
      <dgm:t>
        <a:bodyPr/>
        <a:lstStyle/>
        <a:p>
          <a:endParaRPr lang="it-IT"/>
        </a:p>
      </dgm:t>
    </dgm:pt>
    <dgm:pt modelId="{A64AA634-72B3-8E4C-B4B6-566605ADF68D}">
      <dgm:prSet phldrT="[Testo]"/>
      <dgm:spPr/>
      <dgm:t>
        <a:bodyPr/>
        <a:lstStyle/>
        <a:p>
          <a:r>
            <a:rPr lang="it-IT" dirty="0" smtClean="0"/>
            <a:t>AMMISSIONE</a:t>
          </a:r>
          <a:endParaRPr lang="it-IT" dirty="0"/>
        </a:p>
      </dgm:t>
    </dgm:pt>
    <dgm:pt modelId="{640E534C-046F-F748-9627-79C1D2E36E46}" type="parTrans" cxnId="{40EF3576-B1E0-904B-8E22-F123623B24E6}">
      <dgm:prSet/>
      <dgm:spPr/>
    </dgm:pt>
    <dgm:pt modelId="{9BBEB38E-C7D3-7E45-B426-292456885E64}" type="sibTrans" cxnId="{40EF3576-B1E0-904B-8E22-F123623B24E6}">
      <dgm:prSet/>
      <dgm:spPr/>
    </dgm:pt>
    <dgm:pt modelId="{6EDC3137-D7B2-6F4F-985C-A064CFA9E0E2}">
      <dgm:prSet phldrT="[Testo]"/>
      <dgm:spPr/>
      <dgm:t>
        <a:bodyPr/>
        <a:lstStyle/>
        <a:p>
          <a:r>
            <a:rPr lang="it-IT" dirty="0" smtClean="0"/>
            <a:t>PARTECIPAZIONE</a:t>
          </a:r>
          <a:endParaRPr lang="it-IT" dirty="0"/>
        </a:p>
      </dgm:t>
    </dgm:pt>
    <dgm:pt modelId="{005CCB2D-8847-494C-9D63-54342E1A973A}" type="parTrans" cxnId="{69D012EC-6A92-D346-BA3B-2CD22D804668}">
      <dgm:prSet/>
      <dgm:spPr/>
    </dgm:pt>
    <dgm:pt modelId="{4270D227-AFE3-6043-AD38-E98853C1E25C}" type="sibTrans" cxnId="{69D012EC-6A92-D346-BA3B-2CD22D804668}">
      <dgm:prSet/>
      <dgm:spPr/>
    </dgm:pt>
    <dgm:pt modelId="{F6F4CCA7-CA29-C943-9932-F497FB10D39C}">
      <dgm:prSet phldrT="[Testo]"/>
      <dgm:spPr/>
      <dgm:t>
        <a:bodyPr/>
        <a:lstStyle/>
        <a:p>
          <a:r>
            <a:rPr lang="it-IT" dirty="0" smtClean="0"/>
            <a:t>Consiglio di Sicurezza</a:t>
          </a:r>
          <a:endParaRPr lang="it-IT" dirty="0"/>
        </a:p>
      </dgm:t>
    </dgm:pt>
    <dgm:pt modelId="{1C7D61C2-F44D-8F4E-8A4B-96A774CE060B}" type="parTrans" cxnId="{0181EDA1-E087-2E4F-B6D6-B59AAA32400E}">
      <dgm:prSet/>
      <dgm:spPr/>
    </dgm:pt>
    <dgm:pt modelId="{DD63E908-B9E4-EC4C-A0AD-04FFF2449B87}" type="sibTrans" cxnId="{0181EDA1-E087-2E4F-B6D6-B59AAA32400E}">
      <dgm:prSet/>
      <dgm:spPr/>
    </dgm:pt>
    <dgm:pt modelId="{772DB415-DB17-2C4C-84F6-76EE60F833E0}">
      <dgm:prSet phldrT="[Testo]"/>
      <dgm:spPr/>
      <dgm:t>
        <a:bodyPr/>
        <a:lstStyle/>
        <a:p>
          <a:r>
            <a:rPr lang="it-IT" dirty="0" smtClean="0"/>
            <a:t>Assemblea generale</a:t>
          </a:r>
          <a:endParaRPr lang="it-IT" dirty="0"/>
        </a:p>
      </dgm:t>
    </dgm:pt>
    <dgm:pt modelId="{B0F67CAF-C513-3E40-883C-C1B7BCA04424}" type="parTrans" cxnId="{8E367F68-E156-994A-B796-A8D4263BBC90}">
      <dgm:prSet/>
      <dgm:spPr/>
    </dgm:pt>
    <dgm:pt modelId="{57A132F8-4C9E-1347-8F9B-22C4852E0763}" type="sibTrans" cxnId="{8E367F68-E156-994A-B796-A8D4263BBC90}">
      <dgm:prSet/>
      <dgm:spPr/>
    </dgm:pt>
    <dgm:pt modelId="{831A74C2-9ADC-9047-B433-66A3A9F8A094}">
      <dgm:prSet phldrT="[Testo]"/>
      <dgm:spPr/>
      <dgm:t>
        <a:bodyPr/>
        <a:lstStyle/>
        <a:p>
          <a:r>
            <a:rPr lang="it-IT" dirty="0" smtClean="0"/>
            <a:t>Segretariato</a:t>
          </a:r>
          <a:endParaRPr lang="it-IT" dirty="0"/>
        </a:p>
      </dgm:t>
    </dgm:pt>
    <dgm:pt modelId="{943016EB-3125-6E47-A6C8-7746819E17E3}" type="parTrans" cxnId="{DB050B92-32C5-9B4B-B81B-26FDD9891BA9}">
      <dgm:prSet/>
      <dgm:spPr/>
    </dgm:pt>
    <dgm:pt modelId="{7C2D0400-ED3D-1B4B-B9F7-EAB8A1467EAC}" type="sibTrans" cxnId="{DB050B92-32C5-9B4B-B81B-26FDD9891BA9}">
      <dgm:prSet/>
      <dgm:spPr/>
    </dgm:pt>
    <dgm:pt modelId="{40111194-2A9E-C44A-A626-9BB0F18FE0DE}">
      <dgm:prSet phldrT="[Testo]"/>
      <dgm:spPr/>
      <dgm:t>
        <a:bodyPr/>
        <a:lstStyle/>
        <a:p>
          <a:r>
            <a:rPr lang="it-IT" dirty="0" smtClean="0"/>
            <a:t>Consiglio economico e sociale e Consiglio di amministrazione fiduciaria</a:t>
          </a:r>
          <a:endParaRPr lang="it-IT" dirty="0"/>
        </a:p>
      </dgm:t>
    </dgm:pt>
    <dgm:pt modelId="{280E670F-1AB7-9442-9321-C63FCA22C552}" type="parTrans" cxnId="{A9534F70-8AE6-4343-8711-8C00F15AAA50}">
      <dgm:prSet/>
      <dgm:spPr/>
    </dgm:pt>
    <dgm:pt modelId="{58B3D2D0-7B53-B24C-8B61-CF44D30A925C}" type="sibTrans" cxnId="{A9534F70-8AE6-4343-8711-8C00F15AAA50}">
      <dgm:prSet/>
      <dgm:spPr/>
    </dgm:pt>
    <dgm:pt modelId="{3389B332-86A4-7240-945D-2F0180C920BD}">
      <dgm:prSet phldrT="[Testo]"/>
      <dgm:spPr/>
      <dgm:t>
        <a:bodyPr/>
        <a:lstStyle/>
        <a:p>
          <a:r>
            <a:rPr lang="it-IT" dirty="0" smtClean="0"/>
            <a:t>Corte internazionale di giustizia</a:t>
          </a:r>
          <a:endParaRPr lang="it-IT" dirty="0"/>
        </a:p>
      </dgm:t>
    </dgm:pt>
    <dgm:pt modelId="{F03F9A86-8E5D-8B44-B59B-412C8DB0AA41}" type="parTrans" cxnId="{5413960C-A527-E543-A551-CA668074B3E6}">
      <dgm:prSet/>
      <dgm:spPr/>
    </dgm:pt>
    <dgm:pt modelId="{90C04526-1E2B-0648-8C85-3FFEEE659FE3}" type="sibTrans" cxnId="{5413960C-A527-E543-A551-CA668074B3E6}">
      <dgm:prSet/>
      <dgm:spPr/>
    </dgm:pt>
    <dgm:pt modelId="{9C5B6520-5420-6C41-8146-724F50F1C1D2}">
      <dgm:prSet phldrT="[Testo]"/>
      <dgm:spPr/>
      <dgm:t>
        <a:bodyPr/>
        <a:lstStyle/>
        <a:p>
          <a:r>
            <a:rPr lang="it-IT" dirty="0" smtClean="0"/>
            <a:t>ATTI</a:t>
          </a:r>
          <a:endParaRPr lang="it-IT" dirty="0"/>
        </a:p>
      </dgm:t>
    </dgm:pt>
    <dgm:pt modelId="{858BDD07-ABA1-3640-BE6B-5CDFAD3643FF}" type="parTrans" cxnId="{A32F082B-1449-534E-92D2-984D7D3B4692}">
      <dgm:prSet/>
      <dgm:spPr/>
    </dgm:pt>
    <dgm:pt modelId="{F9C5230A-73FD-CC44-8FFD-D30CFD5F5A25}" type="sibTrans" cxnId="{A32F082B-1449-534E-92D2-984D7D3B4692}">
      <dgm:prSet/>
      <dgm:spPr/>
    </dgm:pt>
    <dgm:pt modelId="{9D59DD16-DBCB-434F-9AEC-DDDF1B065B93}" type="pres">
      <dgm:prSet presAssocID="{9C3834B9-749D-5842-AED5-8DE615670019}" presName="compositeShape" presStyleCnt="0">
        <dgm:presLayoutVars>
          <dgm:chMax val="7"/>
          <dgm:dir/>
          <dgm:resizeHandles val="exact"/>
        </dgm:presLayoutVars>
      </dgm:prSet>
      <dgm:spPr/>
      <dgm:t>
        <a:bodyPr/>
        <a:lstStyle/>
        <a:p>
          <a:endParaRPr lang="it-IT"/>
        </a:p>
      </dgm:t>
    </dgm:pt>
    <dgm:pt modelId="{A2E27164-5A2E-3E43-85F8-36C6C479559C}" type="pres">
      <dgm:prSet presAssocID="{9C3834B9-749D-5842-AED5-8DE615670019}" presName="wedge1" presStyleLbl="node1" presStyleIdx="0" presStyleCnt="4" custLinFactNeighborX="-3720" custLinFactNeighborY="6399"/>
      <dgm:spPr/>
      <dgm:t>
        <a:bodyPr/>
        <a:lstStyle/>
        <a:p>
          <a:endParaRPr lang="it-IT"/>
        </a:p>
      </dgm:t>
    </dgm:pt>
    <dgm:pt modelId="{8CB18A55-2036-A748-950A-A655EB9EC850}" type="pres">
      <dgm:prSet presAssocID="{9C3834B9-749D-5842-AED5-8DE615670019}" presName="wedge1Tx" presStyleLbl="node1" presStyleIdx="0" presStyleCnt="4">
        <dgm:presLayoutVars>
          <dgm:chMax val="0"/>
          <dgm:chPref val="0"/>
          <dgm:bulletEnabled val="1"/>
        </dgm:presLayoutVars>
      </dgm:prSet>
      <dgm:spPr/>
      <dgm:t>
        <a:bodyPr/>
        <a:lstStyle/>
        <a:p>
          <a:endParaRPr lang="it-IT"/>
        </a:p>
      </dgm:t>
    </dgm:pt>
    <dgm:pt modelId="{39140162-AE90-D84F-9812-3EA659AF4AD4}" type="pres">
      <dgm:prSet presAssocID="{9C3834B9-749D-5842-AED5-8DE615670019}" presName="wedge2" presStyleLbl="node1" presStyleIdx="1" presStyleCnt="4"/>
      <dgm:spPr/>
      <dgm:t>
        <a:bodyPr/>
        <a:lstStyle/>
        <a:p>
          <a:endParaRPr lang="it-IT"/>
        </a:p>
      </dgm:t>
    </dgm:pt>
    <dgm:pt modelId="{6F6F6C4B-9CAE-0E42-9F17-719ACA70DA4A}" type="pres">
      <dgm:prSet presAssocID="{9C3834B9-749D-5842-AED5-8DE615670019}" presName="wedge2Tx" presStyleLbl="node1" presStyleIdx="1" presStyleCnt="4">
        <dgm:presLayoutVars>
          <dgm:chMax val="0"/>
          <dgm:chPref val="0"/>
          <dgm:bulletEnabled val="1"/>
        </dgm:presLayoutVars>
      </dgm:prSet>
      <dgm:spPr/>
      <dgm:t>
        <a:bodyPr/>
        <a:lstStyle/>
        <a:p>
          <a:endParaRPr lang="it-IT"/>
        </a:p>
      </dgm:t>
    </dgm:pt>
    <dgm:pt modelId="{4793F5B1-57B2-0F49-8E3B-1C8B6DB66338}" type="pres">
      <dgm:prSet presAssocID="{9C3834B9-749D-5842-AED5-8DE615670019}" presName="wedge3" presStyleLbl="node1" presStyleIdx="2" presStyleCnt="4" custLinFactNeighborX="-8862" custLinFactNeighborY="7417"/>
      <dgm:spPr/>
      <dgm:t>
        <a:bodyPr/>
        <a:lstStyle/>
        <a:p>
          <a:endParaRPr lang="it-IT"/>
        </a:p>
      </dgm:t>
    </dgm:pt>
    <dgm:pt modelId="{F34F4CF6-A1B6-264F-87BA-A2154BC8058D}" type="pres">
      <dgm:prSet presAssocID="{9C3834B9-749D-5842-AED5-8DE615670019}" presName="wedge3Tx" presStyleLbl="node1" presStyleIdx="2" presStyleCnt="4">
        <dgm:presLayoutVars>
          <dgm:chMax val="0"/>
          <dgm:chPref val="0"/>
          <dgm:bulletEnabled val="1"/>
        </dgm:presLayoutVars>
      </dgm:prSet>
      <dgm:spPr/>
      <dgm:t>
        <a:bodyPr/>
        <a:lstStyle/>
        <a:p>
          <a:endParaRPr lang="it-IT"/>
        </a:p>
      </dgm:t>
    </dgm:pt>
    <dgm:pt modelId="{B183A966-45F4-784D-B10D-E8EF029B8753}" type="pres">
      <dgm:prSet presAssocID="{9C3834B9-749D-5842-AED5-8DE615670019}" presName="wedge4" presStyleLbl="node1" presStyleIdx="3" presStyleCnt="4"/>
      <dgm:spPr/>
      <dgm:t>
        <a:bodyPr/>
        <a:lstStyle/>
        <a:p>
          <a:endParaRPr lang="it-IT"/>
        </a:p>
      </dgm:t>
    </dgm:pt>
    <dgm:pt modelId="{6D0A9056-2A66-9443-8FD7-7706C55401D6}" type="pres">
      <dgm:prSet presAssocID="{9C3834B9-749D-5842-AED5-8DE615670019}" presName="wedge4Tx" presStyleLbl="node1" presStyleIdx="3" presStyleCnt="4">
        <dgm:presLayoutVars>
          <dgm:chMax val="0"/>
          <dgm:chPref val="0"/>
          <dgm:bulletEnabled val="1"/>
        </dgm:presLayoutVars>
      </dgm:prSet>
      <dgm:spPr/>
      <dgm:t>
        <a:bodyPr/>
        <a:lstStyle/>
        <a:p>
          <a:endParaRPr lang="it-IT"/>
        </a:p>
      </dgm:t>
    </dgm:pt>
  </dgm:ptLst>
  <dgm:cxnLst>
    <dgm:cxn modelId="{F7FE8B23-BA5D-EF49-BF68-F05B34A6EB86}" type="presOf" srcId="{2638BABF-3529-714F-B0AD-B0812082EF18}" destId="{A2E27164-5A2E-3E43-85F8-36C6C479559C}" srcOrd="0" destOrd="0" presId="urn:microsoft.com/office/officeart/2005/8/layout/chart3"/>
    <dgm:cxn modelId="{A050D230-E783-F148-B2E2-8DF8D4AC1213}" type="presOf" srcId="{831A74C2-9ADC-9047-B433-66A3A9F8A094}" destId="{39140162-AE90-D84F-9812-3EA659AF4AD4}" srcOrd="0" destOrd="3" presId="urn:microsoft.com/office/officeart/2005/8/layout/chart3"/>
    <dgm:cxn modelId="{B3228B1B-A9EA-9147-AC8E-F115D2431683}" type="presOf" srcId="{2638BABF-3529-714F-B0AD-B0812082EF18}" destId="{8CB18A55-2036-A748-950A-A655EB9EC850}" srcOrd="1" destOrd="0" presId="urn:microsoft.com/office/officeart/2005/8/layout/chart3"/>
    <dgm:cxn modelId="{3A57A339-C65C-0348-9BDE-62BE68308EF6}" type="presOf" srcId="{9C5B6520-5420-6C41-8146-724F50F1C1D2}" destId="{6D0A9056-2A66-9443-8FD7-7706C55401D6}" srcOrd="1" destOrd="0" presId="urn:microsoft.com/office/officeart/2005/8/layout/chart3"/>
    <dgm:cxn modelId="{55ECAB51-E6DF-6844-823F-CA8564915E8B}" type="presOf" srcId="{772DB415-DB17-2C4C-84F6-76EE60F833E0}" destId="{6F6F6C4B-9CAE-0E42-9F17-719ACA70DA4A}" srcOrd="1" destOrd="2" presId="urn:microsoft.com/office/officeart/2005/8/layout/chart3"/>
    <dgm:cxn modelId="{7CE492F7-E1A1-0D44-AC9E-1986C31B6A29}" type="presOf" srcId="{40111194-2A9E-C44A-A626-9BB0F18FE0DE}" destId="{6F6F6C4B-9CAE-0E42-9F17-719ACA70DA4A}" srcOrd="1" destOrd="4" presId="urn:microsoft.com/office/officeart/2005/8/layout/chart3"/>
    <dgm:cxn modelId="{8E367F68-E156-994A-B796-A8D4263BBC90}" srcId="{B3E69979-1ABF-234F-83FB-387D8478447E}" destId="{772DB415-DB17-2C4C-84F6-76EE60F833E0}" srcOrd="1" destOrd="0" parTransId="{B0F67CAF-C513-3E40-883C-C1B7BCA04424}" sibTransId="{57A132F8-4C9E-1347-8F9B-22C4852E0763}"/>
    <dgm:cxn modelId="{A6C03D00-CFDF-194E-B6D2-D150AEA66A85}" type="presOf" srcId="{6EDC3137-D7B2-6F4F-985C-A064CFA9E0E2}" destId="{A2E27164-5A2E-3E43-85F8-36C6C479559C}" srcOrd="0" destOrd="2" presId="urn:microsoft.com/office/officeart/2005/8/layout/chart3"/>
    <dgm:cxn modelId="{84188242-E05A-0946-995C-F1DAD0293526}" type="presOf" srcId="{A64AA634-72B3-8E4C-B4B6-566605ADF68D}" destId="{8CB18A55-2036-A748-950A-A655EB9EC850}" srcOrd="1" destOrd="1" presId="urn:microsoft.com/office/officeart/2005/8/layout/chart3"/>
    <dgm:cxn modelId="{477C5EB5-64B2-8845-84C0-2D5AAAE243B3}" srcId="{9C3834B9-749D-5842-AED5-8DE615670019}" destId="{1CA11678-9D3D-E349-9578-CB311D93372E}" srcOrd="2" destOrd="0" parTransId="{B0384F16-DB46-D345-8BD3-7A0D8EB57D8E}" sibTransId="{2E98DCE6-5276-024A-BCBB-5DEA0C4ACC5A}"/>
    <dgm:cxn modelId="{10FB4078-BC13-2A4B-9C41-73E682051415}" type="presOf" srcId="{F6F4CCA7-CA29-C943-9932-F497FB10D39C}" destId="{6F6F6C4B-9CAE-0E42-9F17-719ACA70DA4A}" srcOrd="1" destOrd="1" presId="urn:microsoft.com/office/officeart/2005/8/layout/chart3"/>
    <dgm:cxn modelId="{A9534F70-8AE6-4343-8711-8C00F15AAA50}" srcId="{B3E69979-1ABF-234F-83FB-387D8478447E}" destId="{40111194-2A9E-C44A-A626-9BB0F18FE0DE}" srcOrd="3" destOrd="0" parTransId="{280E670F-1AB7-9442-9321-C63FCA22C552}" sibTransId="{58B3D2D0-7B53-B24C-8B61-CF44D30A925C}"/>
    <dgm:cxn modelId="{A6EC6AB0-B8EE-1348-846D-B8612F1BCC9D}" type="presOf" srcId="{6EDC3137-D7B2-6F4F-985C-A064CFA9E0E2}" destId="{8CB18A55-2036-A748-950A-A655EB9EC850}" srcOrd="1" destOrd="2" presId="urn:microsoft.com/office/officeart/2005/8/layout/chart3"/>
    <dgm:cxn modelId="{C1D083A8-776B-E84D-A226-52CE2C63C1D3}" type="presOf" srcId="{9C5B6520-5420-6C41-8146-724F50F1C1D2}" destId="{B183A966-45F4-784D-B10D-E8EF029B8753}" srcOrd="0" destOrd="0" presId="urn:microsoft.com/office/officeart/2005/8/layout/chart3"/>
    <dgm:cxn modelId="{D739B43D-4DB4-EC40-9261-3B0D5E684CA2}" type="presOf" srcId="{A64AA634-72B3-8E4C-B4B6-566605ADF68D}" destId="{A2E27164-5A2E-3E43-85F8-36C6C479559C}" srcOrd="0" destOrd="1" presId="urn:microsoft.com/office/officeart/2005/8/layout/chart3"/>
    <dgm:cxn modelId="{EA1DCB9E-2889-B44B-9137-EE9ADB96F638}" type="presOf" srcId="{1CA11678-9D3D-E349-9578-CB311D93372E}" destId="{4793F5B1-57B2-0F49-8E3B-1C8B6DB66338}" srcOrd="0" destOrd="0" presId="urn:microsoft.com/office/officeart/2005/8/layout/chart3"/>
    <dgm:cxn modelId="{24B7D1FA-DB01-1242-B2DA-165F901C2615}" type="presOf" srcId="{3389B332-86A4-7240-945D-2F0180C920BD}" destId="{39140162-AE90-D84F-9812-3EA659AF4AD4}" srcOrd="0" destOrd="5" presId="urn:microsoft.com/office/officeart/2005/8/layout/chart3"/>
    <dgm:cxn modelId="{5413960C-A527-E543-A551-CA668074B3E6}" srcId="{B3E69979-1ABF-234F-83FB-387D8478447E}" destId="{3389B332-86A4-7240-945D-2F0180C920BD}" srcOrd="4" destOrd="0" parTransId="{F03F9A86-8E5D-8B44-B59B-412C8DB0AA41}" sibTransId="{90C04526-1E2B-0648-8C85-3FFEEE659FE3}"/>
    <dgm:cxn modelId="{69D012EC-6A92-D346-BA3B-2CD22D804668}" srcId="{2638BABF-3529-714F-B0AD-B0812082EF18}" destId="{6EDC3137-D7B2-6F4F-985C-A064CFA9E0E2}" srcOrd="1" destOrd="0" parTransId="{005CCB2D-8847-494C-9D63-54342E1A973A}" sibTransId="{4270D227-AFE3-6043-AD38-E98853C1E25C}"/>
    <dgm:cxn modelId="{F180A9E4-0A2D-4C42-8C36-AC0DDCF3847F}" srcId="{9C3834B9-749D-5842-AED5-8DE615670019}" destId="{B3E69979-1ABF-234F-83FB-387D8478447E}" srcOrd="1" destOrd="0" parTransId="{CE17F5F7-FA1D-C946-86BA-FF31E2A864A0}" sibTransId="{E7416902-7651-3A42-B4B3-415517F2A873}"/>
    <dgm:cxn modelId="{35D2FF1E-7225-9846-8DC2-451957D04644}" type="presOf" srcId="{772DB415-DB17-2C4C-84F6-76EE60F833E0}" destId="{39140162-AE90-D84F-9812-3EA659AF4AD4}" srcOrd="0" destOrd="2" presId="urn:microsoft.com/office/officeart/2005/8/layout/chart3"/>
    <dgm:cxn modelId="{0181EDA1-E087-2E4F-B6D6-B59AAA32400E}" srcId="{B3E69979-1ABF-234F-83FB-387D8478447E}" destId="{F6F4CCA7-CA29-C943-9932-F497FB10D39C}" srcOrd="0" destOrd="0" parTransId="{1C7D61C2-F44D-8F4E-8A4B-96A774CE060B}" sibTransId="{DD63E908-B9E4-EC4C-A0AD-04FFF2449B87}"/>
    <dgm:cxn modelId="{BD50E702-1397-504D-97FE-AD6A83FE57AA}" type="presOf" srcId="{40111194-2A9E-C44A-A626-9BB0F18FE0DE}" destId="{39140162-AE90-D84F-9812-3EA659AF4AD4}" srcOrd="0" destOrd="4" presId="urn:microsoft.com/office/officeart/2005/8/layout/chart3"/>
    <dgm:cxn modelId="{22F37B82-8514-1246-A0F4-3513C11F9BA8}" type="presOf" srcId="{1CA11678-9D3D-E349-9578-CB311D93372E}" destId="{F34F4CF6-A1B6-264F-87BA-A2154BC8058D}" srcOrd="1" destOrd="0" presId="urn:microsoft.com/office/officeart/2005/8/layout/chart3"/>
    <dgm:cxn modelId="{40EF3576-B1E0-904B-8E22-F123623B24E6}" srcId="{2638BABF-3529-714F-B0AD-B0812082EF18}" destId="{A64AA634-72B3-8E4C-B4B6-566605ADF68D}" srcOrd="0" destOrd="0" parTransId="{640E534C-046F-F748-9627-79C1D2E36E46}" sibTransId="{9BBEB38E-C7D3-7E45-B426-292456885E64}"/>
    <dgm:cxn modelId="{DB050B92-32C5-9B4B-B81B-26FDD9891BA9}" srcId="{B3E69979-1ABF-234F-83FB-387D8478447E}" destId="{831A74C2-9ADC-9047-B433-66A3A9F8A094}" srcOrd="2" destOrd="0" parTransId="{943016EB-3125-6E47-A6C8-7746819E17E3}" sibTransId="{7C2D0400-ED3D-1B4B-B9F7-EAB8A1467EAC}"/>
    <dgm:cxn modelId="{3922198A-B89D-6343-A155-2FD53087BFF6}" type="presOf" srcId="{F6F4CCA7-CA29-C943-9932-F497FB10D39C}" destId="{39140162-AE90-D84F-9812-3EA659AF4AD4}" srcOrd="0" destOrd="1" presId="urn:microsoft.com/office/officeart/2005/8/layout/chart3"/>
    <dgm:cxn modelId="{7C8002FD-F137-F54C-B017-85170835658E}" type="presOf" srcId="{B3E69979-1ABF-234F-83FB-387D8478447E}" destId="{6F6F6C4B-9CAE-0E42-9F17-719ACA70DA4A}" srcOrd="1" destOrd="0" presId="urn:microsoft.com/office/officeart/2005/8/layout/chart3"/>
    <dgm:cxn modelId="{7D5500D6-9719-BC46-89D5-FA33BF22B34D}" type="presOf" srcId="{9C3834B9-749D-5842-AED5-8DE615670019}" destId="{9D59DD16-DBCB-434F-9AEC-DDDF1B065B93}" srcOrd="0" destOrd="0" presId="urn:microsoft.com/office/officeart/2005/8/layout/chart3"/>
    <dgm:cxn modelId="{A32F082B-1449-534E-92D2-984D7D3B4692}" srcId="{9C3834B9-749D-5842-AED5-8DE615670019}" destId="{9C5B6520-5420-6C41-8146-724F50F1C1D2}" srcOrd="3" destOrd="0" parTransId="{858BDD07-ABA1-3640-BE6B-5CDFAD3643FF}" sibTransId="{F9C5230A-73FD-CC44-8FFD-D30CFD5F5A25}"/>
    <dgm:cxn modelId="{9BADEB3C-A10B-AB49-85E5-40771D2DDC0B}" srcId="{9C3834B9-749D-5842-AED5-8DE615670019}" destId="{2638BABF-3529-714F-B0AD-B0812082EF18}" srcOrd="0" destOrd="0" parTransId="{C93B6471-890E-D94A-8109-F16546BA0167}" sibTransId="{3BF63303-5480-994B-A7CB-7AEB6BDE95F2}"/>
    <dgm:cxn modelId="{D3D186FA-D410-644D-B56C-037ED5FC7562}" type="presOf" srcId="{831A74C2-9ADC-9047-B433-66A3A9F8A094}" destId="{6F6F6C4B-9CAE-0E42-9F17-719ACA70DA4A}" srcOrd="1" destOrd="3" presId="urn:microsoft.com/office/officeart/2005/8/layout/chart3"/>
    <dgm:cxn modelId="{FE2D773E-604A-E44A-887F-EF1629AF655A}" type="presOf" srcId="{3389B332-86A4-7240-945D-2F0180C920BD}" destId="{6F6F6C4B-9CAE-0E42-9F17-719ACA70DA4A}" srcOrd="1" destOrd="5" presId="urn:microsoft.com/office/officeart/2005/8/layout/chart3"/>
    <dgm:cxn modelId="{1CC37A45-9CDC-9144-AC46-ABA5F35085BD}" type="presOf" srcId="{B3E69979-1ABF-234F-83FB-387D8478447E}" destId="{39140162-AE90-D84F-9812-3EA659AF4AD4}" srcOrd="0" destOrd="0" presId="urn:microsoft.com/office/officeart/2005/8/layout/chart3"/>
    <dgm:cxn modelId="{99E792C4-3F02-964D-9A90-BA7C1409EFFC}" type="presParOf" srcId="{9D59DD16-DBCB-434F-9AEC-DDDF1B065B93}" destId="{A2E27164-5A2E-3E43-85F8-36C6C479559C}" srcOrd="0" destOrd="0" presId="urn:microsoft.com/office/officeart/2005/8/layout/chart3"/>
    <dgm:cxn modelId="{48AF2AAD-72A5-CA46-AB97-CF25F1C1E2BA}" type="presParOf" srcId="{9D59DD16-DBCB-434F-9AEC-DDDF1B065B93}" destId="{8CB18A55-2036-A748-950A-A655EB9EC850}" srcOrd="1" destOrd="0" presId="urn:microsoft.com/office/officeart/2005/8/layout/chart3"/>
    <dgm:cxn modelId="{9B0B831E-7370-7645-9B8D-AF1CA4E83B17}" type="presParOf" srcId="{9D59DD16-DBCB-434F-9AEC-DDDF1B065B93}" destId="{39140162-AE90-D84F-9812-3EA659AF4AD4}" srcOrd="2" destOrd="0" presId="urn:microsoft.com/office/officeart/2005/8/layout/chart3"/>
    <dgm:cxn modelId="{750C078A-E187-1845-882C-0AE774760A44}" type="presParOf" srcId="{9D59DD16-DBCB-434F-9AEC-DDDF1B065B93}" destId="{6F6F6C4B-9CAE-0E42-9F17-719ACA70DA4A}" srcOrd="3" destOrd="0" presId="urn:microsoft.com/office/officeart/2005/8/layout/chart3"/>
    <dgm:cxn modelId="{9471393D-76B7-EA42-885C-9442AF5F9B1E}" type="presParOf" srcId="{9D59DD16-DBCB-434F-9AEC-DDDF1B065B93}" destId="{4793F5B1-57B2-0F49-8E3B-1C8B6DB66338}" srcOrd="4" destOrd="0" presId="urn:microsoft.com/office/officeart/2005/8/layout/chart3"/>
    <dgm:cxn modelId="{C22F6232-9108-754F-B548-DCF3793B260F}" type="presParOf" srcId="{9D59DD16-DBCB-434F-9AEC-DDDF1B065B93}" destId="{F34F4CF6-A1B6-264F-87BA-A2154BC8058D}" srcOrd="5" destOrd="0" presId="urn:microsoft.com/office/officeart/2005/8/layout/chart3"/>
    <dgm:cxn modelId="{A98E8749-EC3C-5A48-B388-BE2F141AEFA2}" type="presParOf" srcId="{9D59DD16-DBCB-434F-9AEC-DDDF1B065B93}" destId="{B183A966-45F4-784D-B10D-E8EF029B8753}" srcOrd="6" destOrd="0" presId="urn:microsoft.com/office/officeart/2005/8/layout/chart3"/>
    <dgm:cxn modelId="{097BDBD4-63D1-524C-8540-437D2618A35B}" type="presParOf" srcId="{9D59DD16-DBCB-434F-9AEC-DDDF1B065B93}" destId="{6D0A9056-2A66-9443-8FD7-7706C55401D6}" srcOrd="7"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4E5974-F3FB-7642-91E5-65EAFF7CA7DD}" type="doc">
      <dgm:prSet loTypeId="urn:microsoft.com/office/officeart/2005/8/layout/funnel1" loCatId="" qsTypeId="urn:microsoft.com/office/officeart/2009/2/quickstyle/3D8" qsCatId="3D" csTypeId="urn:microsoft.com/office/officeart/2005/8/colors/colorful1" csCatId="colorful" phldr="1"/>
      <dgm:spPr/>
      <dgm:t>
        <a:bodyPr/>
        <a:lstStyle/>
        <a:p>
          <a:endParaRPr lang="it-IT"/>
        </a:p>
      </dgm:t>
    </dgm:pt>
    <dgm:pt modelId="{CE51F634-F5B7-8B42-96A6-F342F6DB9A1C}">
      <dgm:prSet phldrT="[Testo]"/>
      <dgm:spPr/>
      <dgm:t>
        <a:bodyPr/>
        <a:lstStyle/>
        <a:p>
          <a:r>
            <a:rPr lang="it-IT" dirty="0" smtClean="0"/>
            <a:t>CAP. VII CARTA:CDS</a:t>
          </a:r>
          <a:endParaRPr lang="it-IT" dirty="0"/>
        </a:p>
      </dgm:t>
    </dgm:pt>
    <dgm:pt modelId="{03E4152B-9658-6C4A-BA4C-EC6EDD1A6926}" type="parTrans" cxnId="{61376A5F-3BEE-DB4C-929B-D4627CEF25B9}">
      <dgm:prSet/>
      <dgm:spPr/>
      <dgm:t>
        <a:bodyPr/>
        <a:lstStyle/>
        <a:p>
          <a:endParaRPr lang="it-IT"/>
        </a:p>
      </dgm:t>
    </dgm:pt>
    <dgm:pt modelId="{49BE4608-5F00-EC41-98E7-D4BFD7C6425F}" type="sibTrans" cxnId="{61376A5F-3BEE-DB4C-929B-D4627CEF25B9}">
      <dgm:prSet/>
      <dgm:spPr/>
      <dgm:t>
        <a:bodyPr/>
        <a:lstStyle/>
        <a:p>
          <a:endParaRPr lang="it-IT"/>
        </a:p>
      </dgm:t>
    </dgm:pt>
    <dgm:pt modelId="{3D2B6037-2839-FD44-B242-B30C99D3AAC5}">
      <dgm:prSet phldrT="[Testo]"/>
      <dgm:spPr/>
      <dgm:t>
        <a:bodyPr/>
        <a:lstStyle/>
        <a:p>
          <a:r>
            <a:rPr lang="it-IT" dirty="0" smtClean="0"/>
            <a:t>CAP.VI CARTA: FUNZIONE CONCILIATIVA – CONTROVERSIE INTERNAZIONALI</a:t>
          </a:r>
          <a:endParaRPr lang="it-IT" dirty="0"/>
        </a:p>
      </dgm:t>
    </dgm:pt>
    <dgm:pt modelId="{2879E23E-FF74-344B-8E72-1DFE7891FE19}" type="parTrans" cxnId="{44ED8BD6-C98E-C943-996C-B71352BBD346}">
      <dgm:prSet/>
      <dgm:spPr/>
      <dgm:t>
        <a:bodyPr/>
        <a:lstStyle/>
        <a:p>
          <a:endParaRPr lang="it-IT"/>
        </a:p>
      </dgm:t>
    </dgm:pt>
    <dgm:pt modelId="{FDF4C066-CD9A-D643-A007-36E42D13BFB5}" type="sibTrans" cxnId="{44ED8BD6-C98E-C943-996C-B71352BBD346}">
      <dgm:prSet/>
      <dgm:spPr/>
      <dgm:t>
        <a:bodyPr/>
        <a:lstStyle/>
        <a:p>
          <a:endParaRPr lang="it-IT"/>
        </a:p>
      </dgm:t>
    </dgm:pt>
    <dgm:pt modelId="{C4A3A624-FB56-CE4C-A634-87DCAD14273A}">
      <dgm:prSet phldrT="[Testo]"/>
      <dgm:spPr/>
      <dgm:t>
        <a:bodyPr/>
        <a:lstStyle/>
        <a:p>
          <a:r>
            <a:rPr lang="it-IT" dirty="0" smtClean="0"/>
            <a:t>CAP. VIII: ORGANIZZAZIONI REGIONALI DI DIFESA</a:t>
          </a:r>
          <a:endParaRPr lang="it-IT" dirty="0"/>
        </a:p>
      </dgm:t>
    </dgm:pt>
    <dgm:pt modelId="{59C0FCCD-B82A-674F-906D-72EB61185D6D}" type="parTrans" cxnId="{BAAD768A-476E-8247-A1F0-53D0BA8142FC}">
      <dgm:prSet/>
      <dgm:spPr/>
      <dgm:t>
        <a:bodyPr/>
        <a:lstStyle/>
        <a:p>
          <a:endParaRPr lang="it-IT"/>
        </a:p>
      </dgm:t>
    </dgm:pt>
    <dgm:pt modelId="{D8DBEC9C-70E4-954B-8921-9C844AA000D9}" type="sibTrans" cxnId="{BAAD768A-476E-8247-A1F0-53D0BA8142FC}">
      <dgm:prSet/>
      <dgm:spPr/>
      <dgm:t>
        <a:bodyPr/>
        <a:lstStyle/>
        <a:p>
          <a:endParaRPr lang="it-IT"/>
        </a:p>
      </dgm:t>
    </dgm:pt>
    <dgm:pt modelId="{A6710D69-5C91-574E-B41F-BB5BBBDE2BFC}">
      <dgm:prSet phldrT="[Testo]"/>
      <dgm:spPr/>
      <dgm:t>
        <a:bodyPr/>
        <a:lstStyle/>
        <a:p>
          <a:r>
            <a:rPr lang="it-IT" dirty="0" smtClean="0"/>
            <a:t>SISTEMA DI SICUREZZA COLLETTIVA</a:t>
          </a:r>
          <a:endParaRPr lang="it-IT" dirty="0"/>
        </a:p>
      </dgm:t>
    </dgm:pt>
    <dgm:pt modelId="{92770C3B-3E86-ED4E-9217-AD8D4BAF53BE}" type="parTrans" cxnId="{E3940052-D833-0C44-BAE1-E7D323EAE23E}">
      <dgm:prSet/>
      <dgm:spPr/>
      <dgm:t>
        <a:bodyPr/>
        <a:lstStyle/>
        <a:p>
          <a:endParaRPr lang="it-IT"/>
        </a:p>
      </dgm:t>
    </dgm:pt>
    <dgm:pt modelId="{0E213D7F-DCBD-B148-95BA-C83755A451EE}" type="sibTrans" cxnId="{E3940052-D833-0C44-BAE1-E7D323EAE23E}">
      <dgm:prSet/>
      <dgm:spPr/>
      <dgm:t>
        <a:bodyPr/>
        <a:lstStyle/>
        <a:p>
          <a:endParaRPr lang="it-IT"/>
        </a:p>
      </dgm:t>
    </dgm:pt>
    <dgm:pt modelId="{99052BA4-B329-9F43-8418-AC7652E004AE}" type="pres">
      <dgm:prSet presAssocID="{7F4E5974-F3FB-7642-91E5-65EAFF7CA7DD}" presName="Name0" presStyleCnt="0">
        <dgm:presLayoutVars>
          <dgm:chMax val="4"/>
          <dgm:resizeHandles val="exact"/>
        </dgm:presLayoutVars>
      </dgm:prSet>
      <dgm:spPr/>
      <dgm:t>
        <a:bodyPr/>
        <a:lstStyle/>
        <a:p>
          <a:endParaRPr lang="it-IT"/>
        </a:p>
      </dgm:t>
    </dgm:pt>
    <dgm:pt modelId="{06691252-DD9E-C140-97FF-96A231DE1170}" type="pres">
      <dgm:prSet presAssocID="{7F4E5974-F3FB-7642-91E5-65EAFF7CA7DD}" presName="ellipse" presStyleLbl="trBgShp" presStyleIdx="0" presStyleCnt="1"/>
      <dgm:spPr/>
      <dgm:t>
        <a:bodyPr/>
        <a:lstStyle/>
        <a:p>
          <a:endParaRPr lang="it-IT"/>
        </a:p>
      </dgm:t>
    </dgm:pt>
    <dgm:pt modelId="{F51A9FE9-5776-B946-95AB-C6932BC02307}" type="pres">
      <dgm:prSet presAssocID="{7F4E5974-F3FB-7642-91E5-65EAFF7CA7DD}" presName="arrow1" presStyleLbl="fgShp" presStyleIdx="0" presStyleCnt="1"/>
      <dgm:spPr/>
      <dgm:t>
        <a:bodyPr/>
        <a:lstStyle/>
        <a:p>
          <a:endParaRPr lang="it-IT"/>
        </a:p>
      </dgm:t>
    </dgm:pt>
    <dgm:pt modelId="{356266A9-CDC0-A24A-9F60-220AB3DD0023}" type="pres">
      <dgm:prSet presAssocID="{7F4E5974-F3FB-7642-91E5-65EAFF7CA7DD}" presName="rectangle" presStyleLbl="revTx" presStyleIdx="0" presStyleCnt="1">
        <dgm:presLayoutVars>
          <dgm:bulletEnabled val="1"/>
        </dgm:presLayoutVars>
      </dgm:prSet>
      <dgm:spPr/>
      <dgm:t>
        <a:bodyPr/>
        <a:lstStyle/>
        <a:p>
          <a:endParaRPr lang="it-IT"/>
        </a:p>
      </dgm:t>
    </dgm:pt>
    <dgm:pt modelId="{B00CB1F2-9887-DD41-BAE2-CFC5939149AC}" type="pres">
      <dgm:prSet presAssocID="{3D2B6037-2839-FD44-B242-B30C99D3AAC5}" presName="item1" presStyleLbl="node1" presStyleIdx="0" presStyleCnt="3">
        <dgm:presLayoutVars>
          <dgm:bulletEnabled val="1"/>
        </dgm:presLayoutVars>
      </dgm:prSet>
      <dgm:spPr/>
      <dgm:t>
        <a:bodyPr/>
        <a:lstStyle/>
        <a:p>
          <a:endParaRPr lang="it-IT"/>
        </a:p>
      </dgm:t>
    </dgm:pt>
    <dgm:pt modelId="{32ED85BF-8AF0-B946-8084-A2B2A72144BD}" type="pres">
      <dgm:prSet presAssocID="{C4A3A624-FB56-CE4C-A634-87DCAD14273A}" presName="item2" presStyleLbl="node1" presStyleIdx="1" presStyleCnt="3">
        <dgm:presLayoutVars>
          <dgm:bulletEnabled val="1"/>
        </dgm:presLayoutVars>
      </dgm:prSet>
      <dgm:spPr/>
      <dgm:t>
        <a:bodyPr/>
        <a:lstStyle/>
        <a:p>
          <a:endParaRPr lang="it-IT"/>
        </a:p>
      </dgm:t>
    </dgm:pt>
    <dgm:pt modelId="{35929DBA-3824-FC44-AB5E-255884830FBA}" type="pres">
      <dgm:prSet presAssocID="{A6710D69-5C91-574E-B41F-BB5BBBDE2BFC}" presName="item3" presStyleLbl="node1" presStyleIdx="2" presStyleCnt="3" custLinFactNeighborX="-15520" custLinFactNeighborY="2217">
        <dgm:presLayoutVars>
          <dgm:bulletEnabled val="1"/>
        </dgm:presLayoutVars>
      </dgm:prSet>
      <dgm:spPr/>
      <dgm:t>
        <a:bodyPr/>
        <a:lstStyle/>
        <a:p>
          <a:endParaRPr lang="it-IT"/>
        </a:p>
      </dgm:t>
    </dgm:pt>
    <dgm:pt modelId="{5C8ABFCE-8A35-8F46-911D-B669D9C26E0A}" type="pres">
      <dgm:prSet presAssocID="{7F4E5974-F3FB-7642-91E5-65EAFF7CA7DD}" presName="funnel" presStyleLbl="trAlignAcc1" presStyleIdx="0" presStyleCnt="1" custLinFactNeighborX="28" custLinFactNeighborY="-893"/>
      <dgm:spPr/>
      <dgm:t>
        <a:bodyPr/>
        <a:lstStyle/>
        <a:p>
          <a:endParaRPr lang="it-IT"/>
        </a:p>
      </dgm:t>
    </dgm:pt>
  </dgm:ptLst>
  <dgm:cxnLst>
    <dgm:cxn modelId="{F64BE522-D800-FE4D-92C4-7642A90C03FE}" type="presOf" srcId="{7F4E5974-F3FB-7642-91E5-65EAFF7CA7DD}" destId="{99052BA4-B329-9F43-8418-AC7652E004AE}" srcOrd="0" destOrd="0" presId="urn:microsoft.com/office/officeart/2005/8/layout/funnel1"/>
    <dgm:cxn modelId="{483E1FD6-9A8A-7B4D-ADC4-97C683C009A2}" type="presOf" srcId="{3D2B6037-2839-FD44-B242-B30C99D3AAC5}" destId="{32ED85BF-8AF0-B946-8084-A2B2A72144BD}" srcOrd="0" destOrd="0" presId="urn:microsoft.com/office/officeart/2005/8/layout/funnel1"/>
    <dgm:cxn modelId="{61376A5F-3BEE-DB4C-929B-D4627CEF25B9}" srcId="{7F4E5974-F3FB-7642-91E5-65EAFF7CA7DD}" destId="{CE51F634-F5B7-8B42-96A6-F342F6DB9A1C}" srcOrd="0" destOrd="0" parTransId="{03E4152B-9658-6C4A-BA4C-EC6EDD1A6926}" sibTransId="{49BE4608-5F00-EC41-98E7-D4BFD7C6425F}"/>
    <dgm:cxn modelId="{44ED8BD6-C98E-C943-996C-B71352BBD346}" srcId="{7F4E5974-F3FB-7642-91E5-65EAFF7CA7DD}" destId="{3D2B6037-2839-FD44-B242-B30C99D3AAC5}" srcOrd="1" destOrd="0" parTransId="{2879E23E-FF74-344B-8E72-1DFE7891FE19}" sibTransId="{FDF4C066-CD9A-D643-A007-36E42D13BFB5}"/>
    <dgm:cxn modelId="{D0B34E9D-2727-A345-9A00-41B2879A00BE}" type="presOf" srcId="{CE51F634-F5B7-8B42-96A6-F342F6DB9A1C}" destId="{35929DBA-3824-FC44-AB5E-255884830FBA}" srcOrd="0" destOrd="0" presId="urn:microsoft.com/office/officeart/2005/8/layout/funnel1"/>
    <dgm:cxn modelId="{BAAD768A-476E-8247-A1F0-53D0BA8142FC}" srcId="{7F4E5974-F3FB-7642-91E5-65EAFF7CA7DD}" destId="{C4A3A624-FB56-CE4C-A634-87DCAD14273A}" srcOrd="2" destOrd="0" parTransId="{59C0FCCD-B82A-674F-906D-72EB61185D6D}" sibTransId="{D8DBEC9C-70E4-954B-8921-9C844AA000D9}"/>
    <dgm:cxn modelId="{AAC4667C-0F20-3B42-9828-C65A13F32062}" type="presOf" srcId="{C4A3A624-FB56-CE4C-A634-87DCAD14273A}" destId="{B00CB1F2-9887-DD41-BAE2-CFC5939149AC}" srcOrd="0" destOrd="0" presId="urn:microsoft.com/office/officeart/2005/8/layout/funnel1"/>
    <dgm:cxn modelId="{E3940052-D833-0C44-BAE1-E7D323EAE23E}" srcId="{7F4E5974-F3FB-7642-91E5-65EAFF7CA7DD}" destId="{A6710D69-5C91-574E-B41F-BB5BBBDE2BFC}" srcOrd="3" destOrd="0" parTransId="{92770C3B-3E86-ED4E-9217-AD8D4BAF53BE}" sibTransId="{0E213D7F-DCBD-B148-95BA-C83755A451EE}"/>
    <dgm:cxn modelId="{926DCDDE-65FF-E34E-87A9-689D2DED521A}" type="presOf" srcId="{A6710D69-5C91-574E-B41F-BB5BBBDE2BFC}" destId="{356266A9-CDC0-A24A-9F60-220AB3DD0023}" srcOrd="0" destOrd="0" presId="urn:microsoft.com/office/officeart/2005/8/layout/funnel1"/>
    <dgm:cxn modelId="{EF4D9181-8542-0744-8793-B45BFB8BBB8D}" type="presParOf" srcId="{99052BA4-B329-9F43-8418-AC7652E004AE}" destId="{06691252-DD9E-C140-97FF-96A231DE1170}" srcOrd="0" destOrd="0" presId="urn:microsoft.com/office/officeart/2005/8/layout/funnel1"/>
    <dgm:cxn modelId="{FEED3EF1-F9E4-9140-8410-EDF74ED44E2F}" type="presParOf" srcId="{99052BA4-B329-9F43-8418-AC7652E004AE}" destId="{F51A9FE9-5776-B946-95AB-C6932BC02307}" srcOrd="1" destOrd="0" presId="urn:microsoft.com/office/officeart/2005/8/layout/funnel1"/>
    <dgm:cxn modelId="{5E992A65-EB4D-0041-935E-E0B863B5D9B6}" type="presParOf" srcId="{99052BA4-B329-9F43-8418-AC7652E004AE}" destId="{356266A9-CDC0-A24A-9F60-220AB3DD0023}" srcOrd="2" destOrd="0" presId="urn:microsoft.com/office/officeart/2005/8/layout/funnel1"/>
    <dgm:cxn modelId="{AB0B870A-0783-5741-9841-344DB683B167}" type="presParOf" srcId="{99052BA4-B329-9F43-8418-AC7652E004AE}" destId="{B00CB1F2-9887-DD41-BAE2-CFC5939149AC}" srcOrd="3" destOrd="0" presId="urn:microsoft.com/office/officeart/2005/8/layout/funnel1"/>
    <dgm:cxn modelId="{2F70F09E-B161-074F-85E1-0C095214426B}" type="presParOf" srcId="{99052BA4-B329-9F43-8418-AC7652E004AE}" destId="{32ED85BF-8AF0-B946-8084-A2B2A72144BD}" srcOrd="4" destOrd="0" presId="urn:microsoft.com/office/officeart/2005/8/layout/funnel1"/>
    <dgm:cxn modelId="{8E199612-D707-2342-9907-385AE8D021A9}" type="presParOf" srcId="{99052BA4-B329-9F43-8418-AC7652E004AE}" destId="{35929DBA-3824-FC44-AB5E-255884830FBA}" srcOrd="5" destOrd="0" presId="urn:microsoft.com/office/officeart/2005/8/layout/funnel1"/>
    <dgm:cxn modelId="{31D64A6F-CED4-6D46-BA07-D72AFDB64D5F}" type="presParOf" srcId="{99052BA4-B329-9F43-8418-AC7652E004AE}" destId="{5C8ABFCE-8A35-8F46-911D-B669D9C26E0A}"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D633E81-3366-AB49-A6DE-366BB6745E2E}" type="doc">
      <dgm:prSet loTypeId="urn:microsoft.com/office/officeart/2005/8/layout/radial5" loCatId="" qsTypeId="urn:microsoft.com/office/officeart/2005/8/quickstyle/simple1" qsCatId="simple" csTypeId="urn:microsoft.com/office/officeart/2005/8/colors/colorful1" csCatId="colorful" phldr="1"/>
      <dgm:spPr/>
      <dgm:t>
        <a:bodyPr/>
        <a:lstStyle/>
        <a:p>
          <a:endParaRPr lang="it-IT"/>
        </a:p>
      </dgm:t>
    </dgm:pt>
    <dgm:pt modelId="{A8ABE32A-A000-ED41-8486-B97BADC20386}">
      <dgm:prSet phldrT="[Testo]"/>
      <dgm:spPr/>
      <dgm:t>
        <a:bodyPr/>
        <a:lstStyle/>
        <a:p>
          <a:r>
            <a:rPr lang="it-IT" dirty="0" smtClean="0"/>
            <a:t>DISTINZIONE TRA CAPO VI e CAPO VII CARTA</a:t>
          </a:r>
          <a:endParaRPr lang="it-IT" dirty="0"/>
        </a:p>
      </dgm:t>
    </dgm:pt>
    <dgm:pt modelId="{88F8A6FE-062D-2E40-85EE-AB3FDA125B5B}" type="parTrans" cxnId="{F64BF3D3-FE4C-DD4E-9784-0FA61A2916BC}">
      <dgm:prSet/>
      <dgm:spPr/>
      <dgm:t>
        <a:bodyPr/>
        <a:lstStyle/>
        <a:p>
          <a:endParaRPr lang="it-IT"/>
        </a:p>
      </dgm:t>
    </dgm:pt>
    <dgm:pt modelId="{A0F68CC6-CA68-164C-9B45-1F402B9EAD60}" type="sibTrans" cxnId="{F64BF3D3-FE4C-DD4E-9784-0FA61A2916BC}">
      <dgm:prSet/>
      <dgm:spPr/>
      <dgm:t>
        <a:bodyPr/>
        <a:lstStyle/>
        <a:p>
          <a:endParaRPr lang="it-IT"/>
        </a:p>
      </dgm:t>
    </dgm:pt>
    <dgm:pt modelId="{C1A591CA-4687-1448-ABB0-B5D5E15BB4F3}">
      <dgm:prSet phldrT="[Testo]"/>
      <dgm:spPr/>
      <dgm:t>
        <a:bodyPr/>
        <a:lstStyle/>
        <a:p>
          <a:r>
            <a:rPr lang="it-IT" dirty="0" smtClean="0"/>
            <a:t>APPLICABILITA’ ART. 2 par. 7</a:t>
          </a:r>
          <a:endParaRPr lang="it-IT" dirty="0"/>
        </a:p>
      </dgm:t>
    </dgm:pt>
    <dgm:pt modelId="{AA0248CA-AE9D-3B4B-A409-588E1AC405CC}" type="parTrans" cxnId="{1291EB74-2111-C84A-9795-797058152A9D}">
      <dgm:prSet/>
      <dgm:spPr/>
      <dgm:t>
        <a:bodyPr/>
        <a:lstStyle/>
        <a:p>
          <a:endParaRPr lang="it-IT"/>
        </a:p>
      </dgm:t>
    </dgm:pt>
    <dgm:pt modelId="{C28D5BCF-4B14-094F-8036-4B23703403A1}" type="sibTrans" cxnId="{1291EB74-2111-C84A-9795-797058152A9D}">
      <dgm:prSet/>
      <dgm:spPr/>
      <dgm:t>
        <a:bodyPr/>
        <a:lstStyle/>
        <a:p>
          <a:endParaRPr lang="it-IT"/>
        </a:p>
      </dgm:t>
    </dgm:pt>
    <dgm:pt modelId="{1B94F198-1E24-5749-9524-D800D390F8B1}">
      <dgm:prSet phldrT="[Testo]"/>
      <dgm:spPr/>
      <dgm:t>
        <a:bodyPr/>
        <a:lstStyle/>
        <a:p>
          <a:r>
            <a:rPr lang="it-IT" dirty="0" smtClean="0"/>
            <a:t>APPLICABILITA’ ART. 27 par. 3.</a:t>
          </a:r>
          <a:endParaRPr lang="it-IT" dirty="0"/>
        </a:p>
      </dgm:t>
    </dgm:pt>
    <dgm:pt modelId="{8CA4B703-3908-9E45-B191-C14E73602ACF}" type="parTrans" cxnId="{063934D6-7A96-B34D-996B-83C26D8910A7}">
      <dgm:prSet/>
      <dgm:spPr/>
      <dgm:t>
        <a:bodyPr/>
        <a:lstStyle/>
        <a:p>
          <a:endParaRPr lang="it-IT"/>
        </a:p>
      </dgm:t>
    </dgm:pt>
    <dgm:pt modelId="{C471A855-38B0-D848-A5B9-D01712F44F24}" type="sibTrans" cxnId="{063934D6-7A96-B34D-996B-83C26D8910A7}">
      <dgm:prSet/>
      <dgm:spPr/>
      <dgm:t>
        <a:bodyPr/>
        <a:lstStyle/>
        <a:p>
          <a:endParaRPr lang="it-IT"/>
        </a:p>
      </dgm:t>
    </dgm:pt>
    <dgm:pt modelId="{A1AC0BBF-82CF-BB45-A2B5-2D9188B61896}" type="pres">
      <dgm:prSet presAssocID="{FD633E81-3366-AB49-A6DE-366BB6745E2E}" presName="Name0" presStyleCnt="0">
        <dgm:presLayoutVars>
          <dgm:chMax val="1"/>
          <dgm:dir/>
          <dgm:animLvl val="ctr"/>
          <dgm:resizeHandles val="exact"/>
        </dgm:presLayoutVars>
      </dgm:prSet>
      <dgm:spPr/>
      <dgm:t>
        <a:bodyPr/>
        <a:lstStyle/>
        <a:p>
          <a:endParaRPr lang="it-IT"/>
        </a:p>
      </dgm:t>
    </dgm:pt>
    <dgm:pt modelId="{AC17223B-B9CA-5D4A-817B-6CC490C1A554}" type="pres">
      <dgm:prSet presAssocID="{A8ABE32A-A000-ED41-8486-B97BADC20386}" presName="centerShape" presStyleLbl="node0" presStyleIdx="0" presStyleCnt="1"/>
      <dgm:spPr/>
      <dgm:t>
        <a:bodyPr/>
        <a:lstStyle/>
        <a:p>
          <a:endParaRPr lang="it-IT"/>
        </a:p>
      </dgm:t>
    </dgm:pt>
    <dgm:pt modelId="{2AA702AF-9228-7A40-A231-6D0FF17105B0}" type="pres">
      <dgm:prSet presAssocID="{AA0248CA-AE9D-3B4B-A409-588E1AC405CC}" presName="parTrans" presStyleLbl="sibTrans2D1" presStyleIdx="0" presStyleCnt="2"/>
      <dgm:spPr/>
      <dgm:t>
        <a:bodyPr/>
        <a:lstStyle/>
        <a:p>
          <a:endParaRPr lang="it-IT"/>
        </a:p>
      </dgm:t>
    </dgm:pt>
    <dgm:pt modelId="{188DC8CB-19AE-6347-B34C-8D90D75CC091}" type="pres">
      <dgm:prSet presAssocID="{AA0248CA-AE9D-3B4B-A409-588E1AC405CC}" presName="connectorText" presStyleLbl="sibTrans2D1" presStyleIdx="0" presStyleCnt="2"/>
      <dgm:spPr/>
      <dgm:t>
        <a:bodyPr/>
        <a:lstStyle/>
        <a:p>
          <a:endParaRPr lang="it-IT"/>
        </a:p>
      </dgm:t>
    </dgm:pt>
    <dgm:pt modelId="{B8CEA021-AAB5-0E4F-AC76-7CFF27732D40}" type="pres">
      <dgm:prSet presAssocID="{C1A591CA-4687-1448-ABB0-B5D5E15BB4F3}" presName="node" presStyleLbl="node1" presStyleIdx="0" presStyleCnt="2">
        <dgm:presLayoutVars>
          <dgm:bulletEnabled val="1"/>
        </dgm:presLayoutVars>
      </dgm:prSet>
      <dgm:spPr/>
      <dgm:t>
        <a:bodyPr/>
        <a:lstStyle/>
        <a:p>
          <a:endParaRPr lang="it-IT"/>
        </a:p>
      </dgm:t>
    </dgm:pt>
    <dgm:pt modelId="{DC76BC78-67DC-E64A-9829-8C1471A18147}" type="pres">
      <dgm:prSet presAssocID="{8CA4B703-3908-9E45-B191-C14E73602ACF}" presName="parTrans" presStyleLbl="sibTrans2D1" presStyleIdx="1" presStyleCnt="2"/>
      <dgm:spPr/>
      <dgm:t>
        <a:bodyPr/>
        <a:lstStyle/>
        <a:p>
          <a:endParaRPr lang="it-IT"/>
        </a:p>
      </dgm:t>
    </dgm:pt>
    <dgm:pt modelId="{850B0164-6137-7344-B695-F16BB908F43C}" type="pres">
      <dgm:prSet presAssocID="{8CA4B703-3908-9E45-B191-C14E73602ACF}" presName="connectorText" presStyleLbl="sibTrans2D1" presStyleIdx="1" presStyleCnt="2"/>
      <dgm:spPr/>
      <dgm:t>
        <a:bodyPr/>
        <a:lstStyle/>
        <a:p>
          <a:endParaRPr lang="it-IT"/>
        </a:p>
      </dgm:t>
    </dgm:pt>
    <dgm:pt modelId="{68228DC7-E288-C54C-AD1E-F0C343FF359E}" type="pres">
      <dgm:prSet presAssocID="{1B94F198-1E24-5749-9524-D800D390F8B1}" presName="node" presStyleLbl="node1" presStyleIdx="1" presStyleCnt="2">
        <dgm:presLayoutVars>
          <dgm:bulletEnabled val="1"/>
        </dgm:presLayoutVars>
      </dgm:prSet>
      <dgm:spPr/>
      <dgm:t>
        <a:bodyPr/>
        <a:lstStyle/>
        <a:p>
          <a:endParaRPr lang="it-IT"/>
        </a:p>
      </dgm:t>
    </dgm:pt>
  </dgm:ptLst>
  <dgm:cxnLst>
    <dgm:cxn modelId="{FA2EE6A6-B94E-1649-ACA5-309C9694D3FF}" type="presOf" srcId="{AA0248CA-AE9D-3B4B-A409-588E1AC405CC}" destId="{188DC8CB-19AE-6347-B34C-8D90D75CC091}" srcOrd="1" destOrd="0" presId="urn:microsoft.com/office/officeart/2005/8/layout/radial5"/>
    <dgm:cxn modelId="{2FC39A9D-3BFF-B74F-9493-DDC60331485A}" type="presOf" srcId="{8CA4B703-3908-9E45-B191-C14E73602ACF}" destId="{850B0164-6137-7344-B695-F16BB908F43C}" srcOrd="1" destOrd="0" presId="urn:microsoft.com/office/officeart/2005/8/layout/radial5"/>
    <dgm:cxn modelId="{737F0F98-4D94-A446-B6FC-45995A315F88}" type="presOf" srcId="{FD633E81-3366-AB49-A6DE-366BB6745E2E}" destId="{A1AC0BBF-82CF-BB45-A2B5-2D9188B61896}" srcOrd="0" destOrd="0" presId="urn:microsoft.com/office/officeart/2005/8/layout/radial5"/>
    <dgm:cxn modelId="{96E57380-9C49-594C-A6A2-9C3CA3FA28E3}" type="presOf" srcId="{A8ABE32A-A000-ED41-8486-B97BADC20386}" destId="{AC17223B-B9CA-5D4A-817B-6CC490C1A554}" srcOrd="0" destOrd="0" presId="urn:microsoft.com/office/officeart/2005/8/layout/radial5"/>
    <dgm:cxn modelId="{063934D6-7A96-B34D-996B-83C26D8910A7}" srcId="{A8ABE32A-A000-ED41-8486-B97BADC20386}" destId="{1B94F198-1E24-5749-9524-D800D390F8B1}" srcOrd="1" destOrd="0" parTransId="{8CA4B703-3908-9E45-B191-C14E73602ACF}" sibTransId="{C471A855-38B0-D848-A5B9-D01712F44F24}"/>
    <dgm:cxn modelId="{F64BF3D3-FE4C-DD4E-9784-0FA61A2916BC}" srcId="{FD633E81-3366-AB49-A6DE-366BB6745E2E}" destId="{A8ABE32A-A000-ED41-8486-B97BADC20386}" srcOrd="0" destOrd="0" parTransId="{88F8A6FE-062D-2E40-85EE-AB3FDA125B5B}" sibTransId="{A0F68CC6-CA68-164C-9B45-1F402B9EAD60}"/>
    <dgm:cxn modelId="{291A4D7D-FC3D-BC4A-875C-981B8AEC0A74}" type="presOf" srcId="{1B94F198-1E24-5749-9524-D800D390F8B1}" destId="{68228DC7-E288-C54C-AD1E-F0C343FF359E}" srcOrd="0" destOrd="0" presId="urn:microsoft.com/office/officeart/2005/8/layout/radial5"/>
    <dgm:cxn modelId="{4594375A-1141-AB43-AE41-A1ED9543BF2F}" type="presOf" srcId="{8CA4B703-3908-9E45-B191-C14E73602ACF}" destId="{DC76BC78-67DC-E64A-9829-8C1471A18147}" srcOrd="0" destOrd="0" presId="urn:microsoft.com/office/officeart/2005/8/layout/radial5"/>
    <dgm:cxn modelId="{731DA078-F1E4-6D4F-9F89-EDA8DA4DF60E}" type="presOf" srcId="{AA0248CA-AE9D-3B4B-A409-588E1AC405CC}" destId="{2AA702AF-9228-7A40-A231-6D0FF17105B0}" srcOrd="0" destOrd="0" presId="urn:microsoft.com/office/officeart/2005/8/layout/radial5"/>
    <dgm:cxn modelId="{259785B2-C832-E94E-92F8-24A3B611FBF3}" type="presOf" srcId="{C1A591CA-4687-1448-ABB0-B5D5E15BB4F3}" destId="{B8CEA021-AAB5-0E4F-AC76-7CFF27732D40}" srcOrd="0" destOrd="0" presId="urn:microsoft.com/office/officeart/2005/8/layout/radial5"/>
    <dgm:cxn modelId="{1291EB74-2111-C84A-9795-797058152A9D}" srcId="{A8ABE32A-A000-ED41-8486-B97BADC20386}" destId="{C1A591CA-4687-1448-ABB0-B5D5E15BB4F3}" srcOrd="0" destOrd="0" parTransId="{AA0248CA-AE9D-3B4B-A409-588E1AC405CC}" sibTransId="{C28D5BCF-4B14-094F-8036-4B23703403A1}"/>
    <dgm:cxn modelId="{44104DE7-3757-6F43-AEC0-99F65573A375}" type="presParOf" srcId="{A1AC0BBF-82CF-BB45-A2B5-2D9188B61896}" destId="{AC17223B-B9CA-5D4A-817B-6CC490C1A554}" srcOrd="0" destOrd="0" presId="urn:microsoft.com/office/officeart/2005/8/layout/radial5"/>
    <dgm:cxn modelId="{9E60501D-AEFA-F444-996E-27C5750837E8}" type="presParOf" srcId="{A1AC0BBF-82CF-BB45-A2B5-2D9188B61896}" destId="{2AA702AF-9228-7A40-A231-6D0FF17105B0}" srcOrd="1" destOrd="0" presId="urn:microsoft.com/office/officeart/2005/8/layout/radial5"/>
    <dgm:cxn modelId="{29B5D93A-FEC7-5B41-9A08-ED514A796AC8}" type="presParOf" srcId="{2AA702AF-9228-7A40-A231-6D0FF17105B0}" destId="{188DC8CB-19AE-6347-B34C-8D90D75CC091}" srcOrd="0" destOrd="0" presId="urn:microsoft.com/office/officeart/2005/8/layout/radial5"/>
    <dgm:cxn modelId="{A94E7E25-E0A7-D748-9C24-A7AA8DAB815A}" type="presParOf" srcId="{A1AC0BBF-82CF-BB45-A2B5-2D9188B61896}" destId="{B8CEA021-AAB5-0E4F-AC76-7CFF27732D40}" srcOrd="2" destOrd="0" presId="urn:microsoft.com/office/officeart/2005/8/layout/radial5"/>
    <dgm:cxn modelId="{BFBDC95B-F0C1-F646-9240-E5E3CE177D39}" type="presParOf" srcId="{A1AC0BBF-82CF-BB45-A2B5-2D9188B61896}" destId="{DC76BC78-67DC-E64A-9829-8C1471A18147}" srcOrd="3" destOrd="0" presId="urn:microsoft.com/office/officeart/2005/8/layout/radial5"/>
    <dgm:cxn modelId="{A7B1823A-B579-5C47-94CA-6F721CA115A4}" type="presParOf" srcId="{DC76BC78-67DC-E64A-9829-8C1471A18147}" destId="{850B0164-6137-7344-B695-F16BB908F43C}" srcOrd="0" destOrd="0" presId="urn:microsoft.com/office/officeart/2005/8/layout/radial5"/>
    <dgm:cxn modelId="{3C18901F-54ED-A64A-AFAB-EDF7113ED915}" type="presParOf" srcId="{A1AC0BBF-82CF-BB45-A2B5-2D9188B61896}" destId="{68228DC7-E288-C54C-AD1E-F0C343FF359E}" srcOrd="4"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249C820-FF2B-1942-87E0-15C3F036AE93}" type="doc">
      <dgm:prSet loTypeId="urn:microsoft.com/office/officeart/2005/8/layout/arrow4" loCatId="" qsTypeId="urn:microsoft.com/office/officeart/2005/8/quickstyle/simple2" qsCatId="simple" csTypeId="urn:microsoft.com/office/officeart/2005/8/colors/colorful3" csCatId="colorful" phldr="1"/>
      <dgm:spPr/>
      <dgm:t>
        <a:bodyPr/>
        <a:lstStyle/>
        <a:p>
          <a:endParaRPr lang="it-IT"/>
        </a:p>
      </dgm:t>
    </dgm:pt>
    <dgm:pt modelId="{B37DC4BE-A3DD-844F-B615-D6AAC46F832B}">
      <dgm:prSet phldrT="[Testo]"/>
      <dgm:spPr/>
      <dgm:t>
        <a:bodyPr/>
        <a:lstStyle/>
        <a:p>
          <a:r>
            <a:rPr lang="it-IT" dirty="0" smtClean="0"/>
            <a:t>COMPETENZE ONU SEMPRE MAGGIORI – TESI CONTRARIE A NOZIONE GIURIDICA</a:t>
          </a:r>
          <a:endParaRPr lang="it-IT" dirty="0"/>
        </a:p>
      </dgm:t>
    </dgm:pt>
    <dgm:pt modelId="{D4CA7A1B-DF25-B047-B3AE-56E831758425}" type="parTrans" cxnId="{D2F20802-BDA5-2941-8673-871BC99A85F5}">
      <dgm:prSet/>
      <dgm:spPr/>
      <dgm:t>
        <a:bodyPr/>
        <a:lstStyle/>
        <a:p>
          <a:endParaRPr lang="it-IT"/>
        </a:p>
      </dgm:t>
    </dgm:pt>
    <dgm:pt modelId="{05EFB073-C572-734D-B10E-8AE39E93496E}" type="sibTrans" cxnId="{D2F20802-BDA5-2941-8673-871BC99A85F5}">
      <dgm:prSet/>
      <dgm:spPr/>
      <dgm:t>
        <a:bodyPr/>
        <a:lstStyle/>
        <a:p>
          <a:endParaRPr lang="it-IT"/>
        </a:p>
      </dgm:t>
    </dgm:pt>
    <dgm:pt modelId="{B8CE2258-BC4D-A440-8406-03DEF50D486C}">
      <dgm:prSet phldrT="[Testo]"/>
      <dgm:spPr/>
      <dgm:t>
        <a:bodyPr/>
        <a:lstStyle/>
        <a:p>
          <a:r>
            <a:rPr lang="it-IT" dirty="0" smtClean="0"/>
            <a:t>COMPETENZE ONU RIDOTTE SE SI ADOTTA NOZIONE GIURIDICA DI DOMESTIC JURISDICTION</a:t>
          </a:r>
          <a:endParaRPr lang="it-IT" dirty="0"/>
        </a:p>
      </dgm:t>
    </dgm:pt>
    <dgm:pt modelId="{FAA627B6-E96B-8842-95C8-F722DCE64EE1}" type="parTrans" cxnId="{12BEBFE6-6D2F-9A48-A587-82C3FBCACF1D}">
      <dgm:prSet/>
      <dgm:spPr/>
      <dgm:t>
        <a:bodyPr/>
        <a:lstStyle/>
        <a:p>
          <a:endParaRPr lang="it-IT"/>
        </a:p>
      </dgm:t>
    </dgm:pt>
    <dgm:pt modelId="{1A363156-1D0C-564E-9377-DBD151094551}" type="sibTrans" cxnId="{12BEBFE6-6D2F-9A48-A587-82C3FBCACF1D}">
      <dgm:prSet/>
      <dgm:spPr/>
      <dgm:t>
        <a:bodyPr/>
        <a:lstStyle/>
        <a:p>
          <a:endParaRPr lang="it-IT"/>
        </a:p>
      </dgm:t>
    </dgm:pt>
    <dgm:pt modelId="{A6145D46-F548-8C4B-B640-790E7BDC6A4D}" type="pres">
      <dgm:prSet presAssocID="{9249C820-FF2B-1942-87E0-15C3F036AE93}" presName="compositeShape" presStyleCnt="0">
        <dgm:presLayoutVars>
          <dgm:chMax val="2"/>
          <dgm:dir/>
          <dgm:resizeHandles val="exact"/>
        </dgm:presLayoutVars>
      </dgm:prSet>
      <dgm:spPr/>
      <dgm:t>
        <a:bodyPr/>
        <a:lstStyle/>
        <a:p>
          <a:endParaRPr lang="it-IT"/>
        </a:p>
      </dgm:t>
    </dgm:pt>
    <dgm:pt modelId="{CCF61F4E-57D8-7B4C-873E-AC9CFC136D6F}" type="pres">
      <dgm:prSet presAssocID="{B37DC4BE-A3DD-844F-B615-D6AAC46F832B}" presName="upArrow" presStyleLbl="node1" presStyleIdx="0" presStyleCnt="2"/>
      <dgm:spPr/>
    </dgm:pt>
    <dgm:pt modelId="{2FBE2D40-1534-A044-B465-44FDA031DA8A}" type="pres">
      <dgm:prSet presAssocID="{B37DC4BE-A3DD-844F-B615-D6AAC46F832B}" presName="upArrowText" presStyleLbl="revTx" presStyleIdx="0" presStyleCnt="2">
        <dgm:presLayoutVars>
          <dgm:chMax val="0"/>
          <dgm:bulletEnabled val="1"/>
        </dgm:presLayoutVars>
      </dgm:prSet>
      <dgm:spPr/>
      <dgm:t>
        <a:bodyPr/>
        <a:lstStyle/>
        <a:p>
          <a:endParaRPr lang="it-IT"/>
        </a:p>
      </dgm:t>
    </dgm:pt>
    <dgm:pt modelId="{8462605A-7BFC-7649-8D75-9043CCFBE265}" type="pres">
      <dgm:prSet presAssocID="{B8CE2258-BC4D-A440-8406-03DEF50D486C}" presName="downArrow" presStyleLbl="node1" presStyleIdx="1" presStyleCnt="2"/>
      <dgm:spPr/>
    </dgm:pt>
    <dgm:pt modelId="{2BFEF86E-63D0-CE4E-B2C8-86D096C5C17F}" type="pres">
      <dgm:prSet presAssocID="{B8CE2258-BC4D-A440-8406-03DEF50D486C}" presName="downArrowText" presStyleLbl="revTx" presStyleIdx="1" presStyleCnt="2">
        <dgm:presLayoutVars>
          <dgm:chMax val="0"/>
          <dgm:bulletEnabled val="1"/>
        </dgm:presLayoutVars>
      </dgm:prSet>
      <dgm:spPr/>
      <dgm:t>
        <a:bodyPr/>
        <a:lstStyle/>
        <a:p>
          <a:endParaRPr lang="it-IT"/>
        </a:p>
      </dgm:t>
    </dgm:pt>
  </dgm:ptLst>
  <dgm:cxnLst>
    <dgm:cxn modelId="{D2F20802-BDA5-2941-8673-871BC99A85F5}" srcId="{9249C820-FF2B-1942-87E0-15C3F036AE93}" destId="{B37DC4BE-A3DD-844F-B615-D6AAC46F832B}" srcOrd="0" destOrd="0" parTransId="{D4CA7A1B-DF25-B047-B3AE-56E831758425}" sibTransId="{05EFB073-C572-734D-B10E-8AE39E93496E}"/>
    <dgm:cxn modelId="{1F39083D-32DC-EF4E-AABF-F90D09DFA79E}" type="presOf" srcId="{B8CE2258-BC4D-A440-8406-03DEF50D486C}" destId="{2BFEF86E-63D0-CE4E-B2C8-86D096C5C17F}" srcOrd="0" destOrd="0" presId="urn:microsoft.com/office/officeart/2005/8/layout/arrow4"/>
    <dgm:cxn modelId="{64C47A32-CE9B-D04D-805D-6B40D96E9D0F}" type="presOf" srcId="{B37DC4BE-A3DD-844F-B615-D6AAC46F832B}" destId="{2FBE2D40-1534-A044-B465-44FDA031DA8A}" srcOrd="0" destOrd="0" presId="urn:microsoft.com/office/officeart/2005/8/layout/arrow4"/>
    <dgm:cxn modelId="{FB227BDC-67FD-434D-AEBA-C4469491CF20}" type="presOf" srcId="{9249C820-FF2B-1942-87E0-15C3F036AE93}" destId="{A6145D46-F548-8C4B-B640-790E7BDC6A4D}" srcOrd="0" destOrd="0" presId="urn:microsoft.com/office/officeart/2005/8/layout/arrow4"/>
    <dgm:cxn modelId="{12BEBFE6-6D2F-9A48-A587-82C3FBCACF1D}" srcId="{9249C820-FF2B-1942-87E0-15C3F036AE93}" destId="{B8CE2258-BC4D-A440-8406-03DEF50D486C}" srcOrd="1" destOrd="0" parTransId="{FAA627B6-E96B-8842-95C8-F722DCE64EE1}" sibTransId="{1A363156-1D0C-564E-9377-DBD151094551}"/>
    <dgm:cxn modelId="{9ED4D089-9D73-BF4D-857F-D4E7C24818C0}" type="presParOf" srcId="{A6145D46-F548-8C4B-B640-790E7BDC6A4D}" destId="{CCF61F4E-57D8-7B4C-873E-AC9CFC136D6F}" srcOrd="0" destOrd="0" presId="urn:microsoft.com/office/officeart/2005/8/layout/arrow4"/>
    <dgm:cxn modelId="{74CC95E0-7FFC-6B47-8EF7-7828C7A7C177}" type="presParOf" srcId="{A6145D46-F548-8C4B-B640-790E7BDC6A4D}" destId="{2FBE2D40-1534-A044-B465-44FDA031DA8A}" srcOrd="1" destOrd="0" presId="urn:microsoft.com/office/officeart/2005/8/layout/arrow4"/>
    <dgm:cxn modelId="{3C12E05C-61E1-F248-8B5C-42D5F471CDB1}" type="presParOf" srcId="{A6145D46-F548-8C4B-B640-790E7BDC6A4D}" destId="{8462605A-7BFC-7649-8D75-9043CCFBE265}" srcOrd="2" destOrd="0" presId="urn:microsoft.com/office/officeart/2005/8/layout/arrow4"/>
    <dgm:cxn modelId="{32ED930A-9408-264B-9710-88A9DE908889}" type="presParOf" srcId="{A6145D46-F548-8C4B-B640-790E7BDC6A4D}" destId="{2BFEF86E-63D0-CE4E-B2C8-86D096C5C17F}" srcOrd="3" destOrd="0" presId="urn:microsoft.com/office/officeart/2005/8/layout/arrow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249C820-FF2B-1942-87E0-15C3F036AE93}" type="doc">
      <dgm:prSet loTypeId="urn:microsoft.com/office/officeart/2005/8/layout/arrow4" loCatId="" qsTypeId="urn:microsoft.com/office/officeart/2005/8/quickstyle/simple2" qsCatId="simple" csTypeId="urn:microsoft.com/office/officeart/2005/8/colors/colorful3" csCatId="colorful" phldr="1"/>
      <dgm:spPr/>
      <dgm:t>
        <a:bodyPr/>
        <a:lstStyle/>
        <a:p>
          <a:endParaRPr lang="it-IT"/>
        </a:p>
      </dgm:t>
    </dgm:pt>
    <dgm:pt modelId="{B37DC4BE-A3DD-844F-B615-D6AAC46F832B}">
      <dgm:prSet phldrT="[Testo]"/>
      <dgm:spPr/>
      <dgm:t>
        <a:bodyPr/>
        <a:lstStyle/>
        <a:p>
          <a:r>
            <a:rPr lang="it-IT" dirty="0" smtClean="0"/>
            <a:t>COMPETENZE ONU SEMPRE MAGGIORI – ANALISI DELLA PRASSI: INDIPENDENTE DA SUPERAMENTO DI NOZIONE GIURIDICA.</a:t>
          </a:r>
          <a:endParaRPr lang="it-IT" dirty="0"/>
        </a:p>
      </dgm:t>
    </dgm:pt>
    <dgm:pt modelId="{D4CA7A1B-DF25-B047-B3AE-56E831758425}" type="parTrans" cxnId="{D2F20802-BDA5-2941-8673-871BC99A85F5}">
      <dgm:prSet/>
      <dgm:spPr/>
      <dgm:t>
        <a:bodyPr/>
        <a:lstStyle/>
        <a:p>
          <a:endParaRPr lang="it-IT"/>
        </a:p>
      </dgm:t>
    </dgm:pt>
    <dgm:pt modelId="{05EFB073-C572-734D-B10E-8AE39E93496E}" type="sibTrans" cxnId="{D2F20802-BDA5-2941-8673-871BC99A85F5}">
      <dgm:prSet/>
      <dgm:spPr/>
      <dgm:t>
        <a:bodyPr/>
        <a:lstStyle/>
        <a:p>
          <a:endParaRPr lang="it-IT"/>
        </a:p>
      </dgm:t>
    </dgm:pt>
    <dgm:pt modelId="{A6145D46-F548-8C4B-B640-790E7BDC6A4D}" type="pres">
      <dgm:prSet presAssocID="{9249C820-FF2B-1942-87E0-15C3F036AE93}" presName="compositeShape" presStyleCnt="0">
        <dgm:presLayoutVars>
          <dgm:chMax val="2"/>
          <dgm:dir/>
          <dgm:resizeHandles val="exact"/>
        </dgm:presLayoutVars>
      </dgm:prSet>
      <dgm:spPr/>
      <dgm:t>
        <a:bodyPr/>
        <a:lstStyle/>
        <a:p>
          <a:endParaRPr lang="it-IT"/>
        </a:p>
      </dgm:t>
    </dgm:pt>
    <dgm:pt modelId="{CCF61F4E-57D8-7B4C-873E-AC9CFC136D6F}" type="pres">
      <dgm:prSet presAssocID="{B37DC4BE-A3DD-844F-B615-D6AAC46F832B}" presName="upArrow" presStyleLbl="node1" presStyleIdx="0" presStyleCnt="1"/>
      <dgm:spPr/>
    </dgm:pt>
    <dgm:pt modelId="{2FBE2D40-1534-A044-B465-44FDA031DA8A}" type="pres">
      <dgm:prSet presAssocID="{B37DC4BE-A3DD-844F-B615-D6AAC46F832B}" presName="upArrowText" presStyleLbl="revTx" presStyleIdx="0" presStyleCnt="1">
        <dgm:presLayoutVars>
          <dgm:chMax val="0"/>
          <dgm:bulletEnabled val="1"/>
        </dgm:presLayoutVars>
      </dgm:prSet>
      <dgm:spPr/>
      <dgm:t>
        <a:bodyPr/>
        <a:lstStyle/>
        <a:p>
          <a:endParaRPr lang="it-IT"/>
        </a:p>
      </dgm:t>
    </dgm:pt>
  </dgm:ptLst>
  <dgm:cxnLst>
    <dgm:cxn modelId="{D2F20802-BDA5-2941-8673-871BC99A85F5}" srcId="{9249C820-FF2B-1942-87E0-15C3F036AE93}" destId="{B37DC4BE-A3DD-844F-B615-D6AAC46F832B}" srcOrd="0" destOrd="0" parTransId="{D4CA7A1B-DF25-B047-B3AE-56E831758425}" sibTransId="{05EFB073-C572-734D-B10E-8AE39E93496E}"/>
    <dgm:cxn modelId="{99D8A72B-BC7C-3342-9659-3CC4C01B12A2}" type="presOf" srcId="{9249C820-FF2B-1942-87E0-15C3F036AE93}" destId="{A6145D46-F548-8C4B-B640-790E7BDC6A4D}" srcOrd="0" destOrd="0" presId="urn:microsoft.com/office/officeart/2005/8/layout/arrow4"/>
    <dgm:cxn modelId="{01D9B103-49B6-C644-906F-229677F143C7}" type="presOf" srcId="{B37DC4BE-A3DD-844F-B615-D6AAC46F832B}" destId="{2FBE2D40-1534-A044-B465-44FDA031DA8A}" srcOrd="0" destOrd="0" presId="urn:microsoft.com/office/officeart/2005/8/layout/arrow4"/>
    <dgm:cxn modelId="{288612B1-3C6E-1C4B-A140-AF8ECAC6C621}" type="presParOf" srcId="{A6145D46-F548-8C4B-B640-790E7BDC6A4D}" destId="{CCF61F4E-57D8-7B4C-873E-AC9CFC136D6F}" srcOrd="0" destOrd="0" presId="urn:microsoft.com/office/officeart/2005/8/layout/arrow4"/>
    <dgm:cxn modelId="{6E556AD1-7EA0-DC49-8AA7-6898D2714679}" type="presParOf" srcId="{A6145D46-F548-8C4B-B640-790E7BDC6A4D}" destId="{2FBE2D40-1534-A044-B465-44FDA031DA8A}" srcOrd="1" destOrd="0" presId="urn:microsoft.com/office/officeart/2005/8/layout/arrow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0636506-A386-1746-AD9C-EFB63E79F8AC}" type="doc">
      <dgm:prSet loTypeId="urn:microsoft.com/office/officeart/2005/8/layout/hierarchy2" loCatId="" qsTypeId="urn:microsoft.com/office/officeart/2005/8/quickstyle/simple4" qsCatId="simple" csTypeId="urn:microsoft.com/office/officeart/2005/8/colors/accent1_2" csCatId="accent1" phldr="1"/>
      <dgm:spPr/>
      <dgm:t>
        <a:bodyPr/>
        <a:lstStyle/>
        <a:p>
          <a:endParaRPr lang="it-IT"/>
        </a:p>
      </dgm:t>
    </dgm:pt>
    <dgm:pt modelId="{33616305-2C07-844B-A14F-1079FF80869D}">
      <dgm:prSet phldrT="[Testo]"/>
      <dgm:spPr/>
      <dgm:t>
        <a:bodyPr/>
        <a:lstStyle/>
        <a:p>
          <a:r>
            <a:rPr lang="it-IT" dirty="0" smtClean="0"/>
            <a:t>MATERIE DI DOMESTIC JURISDICTION</a:t>
          </a:r>
          <a:endParaRPr lang="it-IT" dirty="0"/>
        </a:p>
      </dgm:t>
    </dgm:pt>
    <dgm:pt modelId="{B24F6D79-23DD-C747-9B77-AEE37A0B225C}" type="parTrans" cxnId="{0B490FC0-F9B8-004C-8BAC-6DAE7CDDDF9A}">
      <dgm:prSet/>
      <dgm:spPr/>
      <dgm:t>
        <a:bodyPr/>
        <a:lstStyle/>
        <a:p>
          <a:endParaRPr lang="it-IT"/>
        </a:p>
      </dgm:t>
    </dgm:pt>
    <dgm:pt modelId="{8C11E860-C8C9-7A45-BF16-FA1B9DF63919}" type="sibTrans" cxnId="{0B490FC0-F9B8-004C-8BAC-6DAE7CDDDF9A}">
      <dgm:prSet/>
      <dgm:spPr/>
      <dgm:t>
        <a:bodyPr/>
        <a:lstStyle/>
        <a:p>
          <a:endParaRPr lang="it-IT"/>
        </a:p>
      </dgm:t>
    </dgm:pt>
    <dgm:pt modelId="{ED7DFD5A-44ED-5147-BD80-802E440C0F22}">
      <dgm:prSet phldrT="[Testo]">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it-IT" dirty="0" smtClean="0"/>
            <a:t>RISOLUZIONI GENERALI E ASTRATTE</a:t>
          </a:r>
          <a:endParaRPr lang="it-IT" dirty="0"/>
        </a:p>
      </dgm:t>
    </dgm:pt>
    <dgm:pt modelId="{D99F86EF-95B3-C941-9152-94B41FAC7BFE}" type="parTrans" cxnId="{646D242A-1A19-FC4F-901D-910C8D84B649}">
      <dgm:prSet/>
      <dgm:spPr/>
      <dgm:t>
        <a:bodyPr/>
        <a:lstStyle/>
        <a:p>
          <a:endParaRPr lang="it-IT"/>
        </a:p>
      </dgm:t>
    </dgm:pt>
    <dgm:pt modelId="{4368D0FA-9451-CB4D-89B3-13971301DC0E}" type="sibTrans" cxnId="{646D242A-1A19-FC4F-901D-910C8D84B649}">
      <dgm:prSet/>
      <dgm:spPr/>
      <dgm:t>
        <a:bodyPr/>
        <a:lstStyle/>
        <a:p>
          <a:endParaRPr lang="it-IT"/>
        </a:p>
      </dgm:t>
    </dgm:pt>
    <dgm:pt modelId="{BBD5565D-E58C-3442-B287-F33D6B767F6E}">
      <dgm:prSet phldrT="[Testo]">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it-IT" dirty="0" smtClean="0"/>
            <a:t>NO AZIONI NEI CONFRONTI DEI SINGOLI STATI</a:t>
          </a:r>
          <a:endParaRPr lang="it-IT" dirty="0"/>
        </a:p>
      </dgm:t>
    </dgm:pt>
    <dgm:pt modelId="{1A870238-3DAA-9042-AA9C-E6D88973EDAD}" type="parTrans" cxnId="{02A64314-74C3-CF4D-BE8C-85BC759BD583}">
      <dgm:prSet/>
      <dgm:spPr/>
      <dgm:t>
        <a:bodyPr/>
        <a:lstStyle/>
        <a:p>
          <a:endParaRPr lang="it-IT"/>
        </a:p>
      </dgm:t>
    </dgm:pt>
    <dgm:pt modelId="{3EF30498-09CD-C546-8A32-EB69659CEB95}" type="sibTrans" cxnId="{02A64314-74C3-CF4D-BE8C-85BC759BD583}">
      <dgm:prSet/>
      <dgm:spPr/>
      <dgm:t>
        <a:bodyPr/>
        <a:lstStyle/>
        <a:p>
          <a:endParaRPr lang="it-IT"/>
        </a:p>
      </dgm:t>
    </dgm:pt>
    <dgm:pt modelId="{13C25126-A46D-8F4E-A15B-5931C0F7DA7E}" type="pres">
      <dgm:prSet presAssocID="{50636506-A386-1746-AD9C-EFB63E79F8AC}" presName="diagram" presStyleCnt="0">
        <dgm:presLayoutVars>
          <dgm:chPref val="1"/>
          <dgm:dir/>
          <dgm:animOne val="branch"/>
          <dgm:animLvl val="lvl"/>
          <dgm:resizeHandles val="exact"/>
        </dgm:presLayoutVars>
      </dgm:prSet>
      <dgm:spPr/>
      <dgm:t>
        <a:bodyPr/>
        <a:lstStyle/>
        <a:p>
          <a:endParaRPr lang="it-IT"/>
        </a:p>
      </dgm:t>
    </dgm:pt>
    <dgm:pt modelId="{A0D1A4B1-772F-7242-9FCB-F414F263819B}" type="pres">
      <dgm:prSet presAssocID="{33616305-2C07-844B-A14F-1079FF80869D}" presName="root1" presStyleCnt="0"/>
      <dgm:spPr/>
    </dgm:pt>
    <dgm:pt modelId="{71644BEF-7851-AA4E-A2BC-953E0E96553F}" type="pres">
      <dgm:prSet presAssocID="{33616305-2C07-844B-A14F-1079FF80869D}" presName="LevelOneTextNode" presStyleLbl="node0" presStyleIdx="0" presStyleCnt="1">
        <dgm:presLayoutVars>
          <dgm:chPref val="3"/>
        </dgm:presLayoutVars>
      </dgm:prSet>
      <dgm:spPr/>
      <dgm:t>
        <a:bodyPr/>
        <a:lstStyle/>
        <a:p>
          <a:endParaRPr lang="it-IT"/>
        </a:p>
      </dgm:t>
    </dgm:pt>
    <dgm:pt modelId="{3229281D-5085-6543-94E2-35372A0CD517}" type="pres">
      <dgm:prSet presAssocID="{33616305-2C07-844B-A14F-1079FF80869D}" presName="level2hierChild" presStyleCnt="0"/>
      <dgm:spPr/>
    </dgm:pt>
    <dgm:pt modelId="{EA6D1B1C-811A-EA47-BE1E-73BA2B7959F3}" type="pres">
      <dgm:prSet presAssocID="{D99F86EF-95B3-C941-9152-94B41FAC7BFE}" presName="conn2-1" presStyleLbl="parChTrans1D2" presStyleIdx="0" presStyleCnt="2"/>
      <dgm:spPr/>
      <dgm:t>
        <a:bodyPr/>
        <a:lstStyle/>
        <a:p>
          <a:endParaRPr lang="it-IT"/>
        </a:p>
      </dgm:t>
    </dgm:pt>
    <dgm:pt modelId="{C04AC21D-98CF-6349-BC20-FA9CF3F1B56C}" type="pres">
      <dgm:prSet presAssocID="{D99F86EF-95B3-C941-9152-94B41FAC7BFE}" presName="connTx" presStyleLbl="parChTrans1D2" presStyleIdx="0" presStyleCnt="2"/>
      <dgm:spPr/>
      <dgm:t>
        <a:bodyPr/>
        <a:lstStyle/>
        <a:p>
          <a:endParaRPr lang="it-IT"/>
        </a:p>
      </dgm:t>
    </dgm:pt>
    <dgm:pt modelId="{3699E2AA-A488-1048-84DB-F2722806B417}" type="pres">
      <dgm:prSet presAssocID="{ED7DFD5A-44ED-5147-BD80-802E440C0F22}" presName="root2" presStyleCnt="0"/>
      <dgm:spPr/>
    </dgm:pt>
    <dgm:pt modelId="{E2E6651E-7D4F-1348-9970-B2B7C332AFFC}" type="pres">
      <dgm:prSet presAssocID="{ED7DFD5A-44ED-5147-BD80-802E440C0F22}" presName="LevelTwoTextNode" presStyleLbl="node2" presStyleIdx="0" presStyleCnt="2">
        <dgm:presLayoutVars>
          <dgm:chPref val="3"/>
        </dgm:presLayoutVars>
      </dgm:prSet>
      <dgm:spPr/>
      <dgm:t>
        <a:bodyPr/>
        <a:lstStyle/>
        <a:p>
          <a:endParaRPr lang="it-IT"/>
        </a:p>
      </dgm:t>
    </dgm:pt>
    <dgm:pt modelId="{08616605-3D80-DB44-B1B2-CDEC512E61C1}" type="pres">
      <dgm:prSet presAssocID="{ED7DFD5A-44ED-5147-BD80-802E440C0F22}" presName="level3hierChild" presStyleCnt="0"/>
      <dgm:spPr/>
    </dgm:pt>
    <dgm:pt modelId="{F12B899E-775E-0B4A-8D3C-6602581CB26F}" type="pres">
      <dgm:prSet presAssocID="{1A870238-3DAA-9042-AA9C-E6D88973EDAD}" presName="conn2-1" presStyleLbl="parChTrans1D2" presStyleIdx="1" presStyleCnt="2"/>
      <dgm:spPr/>
      <dgm:t>
        <a:bodyPr/>
        <a:lstStyle/>
        <a:p>
          <a:endParaRPr lang="it-IT"/>
        </a:p>
      </dgm:t>
    </dgm:pt>
    <dgm:pt modelId="{2DB826FB-8BD3-B04F-9A43-B4C70B905E9F}" type="pres">
      <dgm:prSet presAssocID="{1A870238-3DAA-9042-AA9C-E6D88973EDAD}" presName="connTx" presStyleLbl="parChTrans1D2" presStyleIdx="1" presStyleCnt="2"/>
      <dgm:spPr/>
      <dgm:t>
        <a:bodyPr/>
        <a:lstStyle/>
        <a:p>
          <a:endParaRPr lang="it-IT"/>
        </a:p>
      </dgm:t>
    </dgm:pt>
    <dgm:pt modelId="{FF9271E6-C8E6-994A-9BA4-E4FE39F37CE7}" type="pres">
      <dgm:prSet presAssocID="{BBD5565D-E58C-3442-B287-F33D6B767F6E}" presName="root2" presStyleCnt="0"/>
      <dgm:spPr/>
    </dgm:pt>
    <dgm:pt modelId="{47AC4B5E-9EB1-294B-9181-F628CC10001B}" type="pres">
      <dgm:prSet presAssocID="{BBD5565D-E58C-3442-B287-F33D6B767F6E}" presName="LevelTwoTextNode" presStyleLbl="node2" presStyleIdx="1" presStyleCnt="2">
        <dgm:presLayoutVars>
          <dgm:chPref val="3"/>
        </dgm:presLayoutVars>
      </dgm:prSet>
      <dgm:spPr/>
      <dgm:t>
        <a:bodyPr/>
        <a:lstStyle/>
        <a:p>
          <a:endParaRPr lang="it-IT"/>
        </a:p>
      </dgm:t>
    </dgm:pt>
    <dgm:pt modelId="{780EEC4C-0199-414F-A197-4E87608356DC}" type="pres">
      <dgm:prSet presAssocID="{BBD5565D-E58C-3442-B287-F33D6B767F6E}" presName="level3hierChild" presStyleCnt="0"/>
      <dgm:spPr/>
    </dgm:pt>
  </dgm:ptLst>
  <dgm:cxnLst>
    <dgm:cxn modelId="{558D1048-F865-E743-B823-79D573B2C5A5}" type="presOf" srcId="{ED7DFD5A-44ED-5147-BD80-802E440C0F22}" destId="{E2E6651E-7D4F-1348-9970-B2B7C332AFFC}" srcOrd="0" destOrd="0" presId="urn:microsoft.com/office/officeart/2005/8/layout/hierarchy2"/>
    <dgm:cxn modelId="{95AC18DB-BBA8-DB49-BEA0-4A0AEB37C5A3}" type="presOf" srcId="{BBD5565D-E58C-3442-B287-F33D6B767F6E}" destId="{47AC4B5E-9EB1-294B-9181-F628CC10001B}" srcOrd="0" destOrd="0" presId="urn:microsoft.com/office/officeart/2005/8/layout/hierarchy2"/>
    <dgm:cxn modelId="{7485A509-4BCD-E44D-B9C6-E3F00A033AD4}" type="presOf" srcId="{50636506-A386-1746-AD9C-EFB63E79F8AC}" destId="{13C25126-A46D-8F4E-A15B-5931C0F7DA7E}" srcOrd="0" destOrd="0" presId="urn:microsoft.com/office/officeart/2005/8/layout/hierarchy2"/>
    <dgm:cxn modelId="{62CE9EF8-B6CD-7C4A-9C46-CFD619CE3185}" type="presOf" srcId="{1A870238-3DAA-9042-AA9C-E6D88973EDAD}" destId="{2DB826FB-8BD3-B04F-9A43-B4C70B905E9F}" srcOrd="1" destOrd="0" presId="urn:microsoft.com/office/officeart/2005/8/layout/hierarchy2"/>
    <dgm:cxn modelId="{02A64314-74C3-CF4D-BE8C-85BC759BD583}" srcId="{33616305-2C07-844B-A14F-1079FF80869D}" destId="{BBD5565D-E58C-3442-B287-F33D6B767F6E}" srcOrd="1" destOrd="0" parTransId="{1A870238-3DAA-9042-AA9C-E6D88973EDAD}" sibTransId="{3EF30498-09CD-C546-8A32-EB69659CEB95}"/>
    <dgm:cxn modelId="{0B490FC0-F9B8-004C-8BAC-6DAE7CDDDF9A}" srcId="{50636506-A386-1746-AD9C-EFB63E79F8AC}" destId="{33616305-2C07-844B-A14F-1079FF80869D}" srcOrd="0" destOrd="0" parTransId="{B24F6D79-23DD-C747-9B77-AEE37A0B225C}" sibTransId="{8C11E860-C8C9-7A45-BF16-FA1B9DF63919}"/>
    <dgm:cxn modelId="{9D6D6714-4D57-6A4F-8A32-0C1425071AAE}" type="presOf" srcId="{D99F86EF-95B3-C941-9152-94B41FAC7BFE}" destId="{C04AC21D-98CF-6349-BC20-FA9CF3F1B56C}" srcOrd="1" destOrd="0" presId="urn:microsoft.com/office/officeart/2005/8/layout/hierarchy2"/>
    <dgm:cxn modelId="{646D242A-1A19-FC4F-901D-910C8D84B649}" srcId="{33616305-2C07-844B-A14F-1079FF80869D}" destId="{ED7DFD5A-44ED-5147-BD80-802E440C0F22}" srcOrd="0" destOrd="0" parTransId="{D99F86EF-95B3-C941-9152-94B41FAC7BFE}" sibTransId="{4368D0FA-9451-CB4D-89B3-13971301DC0E}"/>
    <dgm:cxn modelId="{23D060C1-0701-8040-BEB1-178CF2CBC01E}" type="presOf" srcId="{33616305-2C07-844B-A14F-1079FF80869D}" destId="{71644BEF-7851-AA4E-A2BC-953E0E96553F}" srcOrd="0" destOrd="0" presId="urn:microsoft.com/office/officeart/2005/8/layout/hierarchy2"/>
    <dgm:cxn modelId="{0A3961AC-18AD-254E-9F4D-E41149C87F3B}" type="presOf" srcId="{1A870238-3DAA-9042-AA9C-E6D88973EDAD}" destId="{F12B899E-775E-0B4A-8D3C-6602581CB26F}" srcOrd="0" destOrd="0" presId="urn:microsoft.com/office/officeart/2005/8/layout/hierarchy2"/>
    <dgm:cxn modelId="{36F47FE0-B11D-1642-85C2-6388E35609D3}" type="presOf" srcId="{D99F86EF-95B3-C941-9152-94B41FAC7BFE}" destId="{EA6D1B1C-811A-EA47-BE1E-73BA2B7959F3}" srcOrd="0" destOrd="0" presId="urn:microsoft.com/office/officeart/2005/8/layout/hierarchy2"/>
    <dgm:cxn modelId="{F9A48704-9904-ED46-B464-ED3FD67C81EB}" type="presParOf" srcId="{13C25126-A46D-8F4E-A15B-5931C0F7DA7E}" destId="{A0D1A4B1-772F-7242-9FCB-F414F263819B}" srcOrd="0" destOrd="0" presId="urn:microsoft.com/office/officeart/2005/8/layout/hierarchy2"/>
    <dgm:cxn modelId="{BFBC6AF3-6410-C343-9C96-A991F68EFDE5}" type="presParOf" srcId="{A0D1A4B1-772F-7242-9FCB-F414F263819B}" destId="{71644BEF-7851-AA4E-A2BC-953E0E96553F}" srcOrd="0" destOrd="0" presId="urn:microsoft.com/office/officeart/2005/8/layout/hierarchy2"/>
    <dgm:cxn modelId="{B550A421-1C36-574D-A89A-8CC8361D2A94}" type="presParOf" srcId="{A0D1A4B1-772F-7242-9FCB-F414F263819B}" destId="{3229281D-5085-6543-94E2-35372A0CD517}" srcOrd="1" destOrd="0" presId="urn:microsoft.com/office/officeart/2005/8/layout/hierarchy2"/>
    <dgm:cxn modelId="{413E217A-9E6A-1744-862D-64B75F253A71}" type="presParOf" srcId="{3229281D-5085-6543-94E2-35372A0CD517}" destId="{EA6D1B1C-811A-EA47-BE1E-73BA2B7959F3}" srcOrd="0" destOrd="0" presId="urn:microsoft.com/office/officeart/2005/8/layout/hierarchy2"/>
    <dgm:cxn modelId="{E4F93AD3-1C0F-204B-A33C-2DBA8F09E4FA}" type="presParOf" srcId="{EA6D1B1C-811A-EA47-BE1E-73BA2B7959F3}" destId="{C04AC21D-98CF-6349-BC20-FA9CF3F1B56C}" srcOrd="0" destOrd="0" presId="urn:microsoft.com/office/officeart/2005/8/layout/hierarchy2"/>
    <dgm:cxn modelId="{D2AE580D-AA58-E642-A369-F23AB6590996}" type="presParOf" srcId="{3229281D-5085-6543-94E2-35372A0CD517}" destId="{3699E2AA-A488-1048-84DB-F2722806B417}" srcOrd="1" destOrd="0" presId="urn:microsoft.com/office/officeart/2005/8/layout/hierarchy2"/>
    <dgm:cxn modelId="{029DA5A5-95C7-4744-8A1B-F4610B064C70}" type="presParOf" srcId="{3699E2AA-A488-1048-84DB-F2722806B417}" destId="{E2E6651E-7D4F-1348-9970-B2B7C332AFFC}" srcOrd="0" destOrd="0" presId="urn:microsoft.com/office/officeart/2005/8/layout/hierarchy2"/>
    <dgm:cxn modelId="{C4D71ACA-7D30-E74F-AFB3-B4B26B9677BA}" type="presParOf" srcId="{3699E2AA-A488-1048-84DB-F2722806B417}" destId="{08616605-3D80-DB44-B1B2-CDEC512E61C1}" srcOrd="1" destOrd="0" presId="urn:microsoft.com/office/officeart/2005/8/layout/hierarchy2"/>
    <dgm:cxn modelId="{2529F2C6-D6E9-6642-9620-D45E8C9A7502}" type="presParOf" srcId="{3229281D-5085-6543-94E2-35372A0CD517}" destId="{F12B899E-775E-0B4A-8D3C-6602581CB26F}" srcOrd="2" destOrd="0" presId="urn:microsoft.com/office/officeart/2005/8/layout/hierarchy2"/>
    <dgm:cxn modelId="{CBB06F19-331D-D242-BF8F-AC7CC8625514}" type="presParOf" srcId="{F12B899E-775E-0B4A-8D3C-6602581CB26F}" destId="{2DB826FB-8BD3-B04F-9A43-B4C70B905E9F}" srcOrd="0" destOrd="0" presId="urn:microsoft.com/office/officeart/2005/8/layout/hierarchy2"/>
    <dgm:cxn modelId="{C7C4E2DA-2767-E240-A64B-78FB1CED531A}" type="presParOf" srcId="{3229281D-5085-6543-94E2-35372A0CD517}" destId="{FF9271E6-C8E6-994A-9BA4-E4FE39F37CE7}" srcOrd="3" destOrd="0" presId="urn:microsoft.com/office/officeart/2005/8/layout/hierarchy2"/>
    <dgm:cxn modelId="{E19543D6-3CC3-D643-AB39-B6C95375CD8C}" type="presParOf" srcId="{FF9271E6-C8E6-994A-9BA4-E4FE39F37CE7}" destId="{47AC4B5E-9EB1-294B-9181-F628CC10001B}" srcOrd="0" destOrd="0" presId="urn:microsoft.com/office/officeart/2005/8/layout/hierarchy2"/>
    <dgm:cxn modelId="{1B238918-A5C7-3243-9D53-FCFEB5E97280}" type="presParOf" srcId="{FF9271E6-C8E6-994A-9BA4-E4FE39F37CE7}" destId="{780EEC4C-0199-414F-A197-4E87608356D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10D6130-CC5E-094B-BBAB-DB24E63D0E4F}" type="doc">
      <dgm:prSet loTypeId="urn:microsoft.com/office/officeart/2005/8/layout/hierarchy3" loCatId="" qsTypeId="urn:microsoft.com/office/officeart/2005/8/quickstyle/3D3" qsCatId="3D" csTypeId="urn:microsoft.com/office/officeart/2005/8/colors/colorful2" csCatId="colorful" phldr="1"/>
      <dgm:spPr/>
      <dgm:t>
        <a:bodyPr/>
        <a:lstStyle/>
        <a:p>
          <a:endParaRPr lang="it-IT"/>
        </a:p>
      </dgm:t>
    </dgm:pt>
    <dgm:pt modelId="{B0C610C1-3358-664B-BD81-AA9DC96FF76C}">
      <dgm:prSet phldrT="[Testo]"/>
      <dgm:spPr/>
      <dgm:t>
        <a:bodyPr/>
        <a:lstStyle/>
        <a:p>
          <a:r>
            <a:rPr lang="it-IT" dirty="0" smtClean="0"/>
            <a:t>INCHIESTA</a:t>
          </a:r>
          <a:endParaRPr lang="it-IT" dirty="0"/>
        </a:p>
      </dgm:t>
    </dgm:pt>
    <dgm:pt modelId="{C26A416D-D92A-724A-AD00-442133CDAE72}" type="parTrans" cxnId="{6E79F32B-2037-3742-91A4-B5A939F8BE21}">
      <dgm:prSet/>
      <dgm:spPr/>
      <dgm:t>
        <a:bodyPr/>
        <a:lstStyle/>
        <a:p>
          <a:endParaRPr lang="it-IT"/>
        </a:p>
      </dgm:t>
    </dgm:pt>
    <dgm:pt modelId="{D8E1A518-0E7D-1F40-B743-50BE55B37351}" type="sibTrans" cxnId="{6E79F32B-2037-3742-91A4-B5A939F8BE21}">
      <dgm:prSet/>
      <dgm:spPr/>
      <dgm:t>
        <a:bodyPr/>
        <a:lstStyle/>
        <a:p>
          <a:endParaRPr lang="it-IT"/>
        </a:p>
      </dgm:t>
    </dgm:pt>
    <dgm:pt modelId="{6B885DA2-0D86-7049-ACBC-3265DF6B253F}">
      <dgm:prSet phldrT="[Testo]"/>
      <dgm:spPr/>
      <dgm:t>
        <a:bodyPr/>
        <a:lstStyle/>
        <a:p>
          <a:r>
            <a:rPr lang="it-IT" dirty="0" smtClean="0"/>
            <a:t>MERO ACCERTAMENTO DEI FATTI: es. inchiesta nel 1946 accertamento fatti in Spagna di Franco; 1975 delega al Segretario </a:t>
          </a:r>
          <a:r>
            <a:rPr lang="it-IT" dirty="0" err="1" smtClean="0"/>
            <a:t>gen</a:t>
          </a:r>
          <a:r>
            <a:rPr lang="it-IT" dirty="0" smtClean="0"/>
            <a:t> su Sahara occ.</a:t>
          </a:r>
          <a:endParaRPr lang="it-IT" dirty="0"/>
        </a:p>
      </dgm:t>
    </dgm:pt>
    <dgm:pt modelId="{6D43F383-BEDD-7044-BC7D-B0E200A58146}" type="parTrans" cxnId="{68C49FCC-3C61-E348-BCBA-CDF03CAFB3EF}">
      <dgm:prSet/>
      <dgm:spPr/>
      <dgm:t>
        <a:bodyPr/>
        <a:lstStyle/>
        <a:p>
          <a:endParaRPr lang="it-IT"/>
        </a:p>
      </dgm:t>
    </dgm:pt>
    <dgm:pt modelId="{07DB9427-B402-684C-A7A5-1D29565C1C6E}" type="sibTrans" cxnId="{68C49FCC-3C61-E348-BCBA-CDF03CAFB3EF}">
      <dgm:prSet/>
      <dgm:spPr/>
      <dgm:t>
        <a:bodyPr/>
        <a:lstStyle/>
        <a:p>
          <a:endParaRPr lang="it-IT"/>
        </a:p>
      </dgm:t>
    </dgm:pt>
    <dgm:pt modelId="{A6E4B5FD-BE96-9E4A-AE90-0BDCA4CDB59F}">
      <dgm:prSet phldrT="[Testo]"/>
      <dgm:spPr/>
      <dgm:t>
        <a:bodyPr/>
        <a:lstStyle/>
        <a:p>
          <a:r>
            <a:rPr lang="it-IT" dirty="0" smtClean="0"/>
            <a:t>INCHIESTA</a:t>
          </a:r>
          <a:endParaRPr lang="it-IT" dirty="0"/>
        </a:p>
      </dgm:t>
    </dgm:pt>
    <dgm:pt modelId="{532ECA82-E620-3741-AFC6-F3BA607D8BE9}" type="parTrans" cxnId="{B123A0C0-63AB-9A44-8C94-89BE51B5957A}">
      <dgm:prSet/>
      <dgm:spPr/>
      <dgm:t>
        <a:bodyPr/>
        <a:lstStyle/>
        <a:p>
          <a:endParaRPr lang="it-IT"/>
        </a:p>
      </dgm:t>
    </dgm:pt>
    <dgm:pt modelId="{D7D90CC1-2ED1-9042-8566-D6FEE05EE136}" type="sibTrans" cxnId="{B123A0C0-63AB-9A44-8C94-89BE51B5957A}">
      <dgm:prSet/>
      <dgm:spPr/>
      <dgm:t>
        <a:bodyPr/>
        <a:lstStyle/>
        <a:p>
          <a:endParaRPr lang="it-IT"/>
        </a:p>
      </dgm:t>
    </dgm:pt>
    <dgm:pt modelId="{9889418E-6D82-0846-94FC-2489EC29DFB8}">
      <dgm:prSet phldrT="[Testo]"/>
      <dgm:spPr/>
      <dgm:t>
        <a:bodyPr/>
        <a:lstStyle/>
        <a:p>
          <a:r>
            <a:rPr lang="it-IT" dirty="0" smtClean="0"/>
            <a:t>ACCERTAMENTO DEI FATTI FINALIZZATO A UNA DETERMINATA FUNZIONE: es. </a:t>
          </a:r>
          <a:r>
            <a:rPr lang="it-IT" dirty="0" err="1" smtClean="0"/>
            <a:t>ris</a:t>
          </a:r>
          <a:r>
            <a:rPr lang="it-IT" dirty="0" smtClean="0"/>
            <a:t>. 2004/1564 Commissione di inchiesta in </a:t>
          </a:r>
          <a:r>
            <a:rPr lang="it-IT" dirty="0" err="1" smtClean="0"/>
            <a:t>Darfur</a:t>
          </a:r>
          <a:r>
            <a:rPr lang="it-IT" dirty="0" smtClean="0"/>
            <a:t> se Sudan non rispetta altra </a:t>
          </a:r>
          <a:r>
            <a:rPr lang="it-IT" dirty="0" err="1" smtClean="0"/>
            <a:t>ris</a:t>
          </a:r>
          <a:r>
            <a:rPr lang="it-IT" dirty="0" smtClean="0"/>
            <a:t>.</a:t>
          </a:r>
          <a:endParaRPr lang="it-IT" dirty="0"/>
        </a:p>
      </dgm:t>
    </dgm:pt>
    <dgm:pt modelId="{D59F153C-81D0-7942-884D-EF3F02303065}" type="parTrans" cxnId="{B178BA6F-D882-1C4B-BD2E-3523C17E1987}">
      <dgm:prSet/>
      <dgm:spPr/>
      <dgm:t>
        <a:bodyPr/>
        <a:lstStyle/>
        <a:p>
          <a:endParaRPr lang="it-IT"/>
        </a:p>
      </dgm:t>
    </dgm:pt>
    <dgm:pt modelId="{F1DC95D5-D5F7-744F-8190-CD6FBE88F4CA}" type="sibTrans" cxnId="{B178BA6F-D882-1C4B-BD2E-3523C17E1987}">
      <dgm:prSet/>
      <dgm:spPr/>
      <dgm:t>
        <a:bodyPr/>
        <a:lstStyle/>
        <a:p>
          <a:endParaRPr lang="it-IT"/>
        </a:p>
      </dgm:t>
    </dgm:pt>
    <dgm:pt modelId="{D10B9456-0894-124D-A528-977FB65A099C}" type="pres">
      <dgm:prSet presAssocID="{810D6130-CC5E-094B-BBAB-DB24E63D0E4F}" presName="diagram" presStyleCnt="0">
        <dgm:presLayoutVars>
          <dgm:chPref val="1"/>
          <dgm:dir/>
          <dgm:animOne val="branch"/>
          <dgm:animLvl val="lvl"/>
          <dgm:resizeHandles/>
        </dgm:presLayoutVars>
      </dgm:prSet>
      <dgm:spPr/>
      <dgm:t>
        <a:bodyPr/>
        <a:lstStyle/>
        <a:p>
          <a:endParaRPr lang="it-IT"/>
        </a:p>
      </dgm:t>
    </dgm:pt>
    <dgm:pt modelId="{64B38979-4827-FF43-AB01-7F2089CEF146}" type="pres">
      <dgm:prSet presAssocID="{B0C610C1-3358-664B-BD81-AA9DC96FF76C}" presName="root" presStyleCnt="0"/>
      <dgm:spPr/>
    </dgm:pt>
    <dgm:pt modelId="{03A622C9-FF70-3945-93E2-D3128CEBCC29}" type="pres">
      <dgm:prSet presAssocID="{B0C610C1-3358-664B-BD81-AA9DC96FF76C}" presName="rootComposite" presStyleCnt="0"/>
      <dgm:spPr/>
    </dgm:pt>
    <dgm:pt modelId="{B604D144-5C05-E943-89A9-645E415BC40E}" type="pres">
      <dgm:prSet presAssocID="{B0C610C1-3358-664B-BD81-AA9DC96FF76C}" presName="rootText" presStyleLbl="node1" presStyleIdx="0" presStyleCnt="2"/>
      <dgm:spPr/>
      <dgm:t>
        <a:bodyPr/>
        <a:lstStyle/>
        <a:p>
          <a:endParaRPr lang="it-IT"/>
        </a:p>
      </dgm:t>
    </dgm:pt>
    <dgm:pt modelId="{0B37DDE2-BFEE-124C-BFAF-11030F083440}" type="pres">
      <dgm:prSet presAssocID="{B0C610C1-3358-664B-BD81-AA9DC96FF76C}" presName="rootConnector" presStyleLbl="node1" presStyleIdx="0" presStyleCnt="2"/>
      <dgm:spPr/>
      <dgm:t>
        <a:bodyPr/>
        <a:lstStyle/>
        <a:p>
          <a:endParaRPr lang="it-IT"/>
        </a:p>
      </dgm:t>
    </dgm:pt>
    <dgm:pt modelId="{287F8C5C-E076-2D4A-AD3B-4C2D6D0FB4A1}" type="pres">
      <dgm:prSet presAssocID="{B0C610C1-3358-664B-BD81-AA9DC96FF76C}" presName="childShape" presStyleCnt="0"/>
      <dgm:spPr/>
    </dgm:pt>
    <dgm:pt modelId="{83286300-F226-C44A-BA8B-07AED84D89E2}" type="pres">
      <dgm:prSet presAssocID="{6D43F383-BEDD-7044-BC7D-B0E200A58146}" presName="Name13" presStyleLbl="parChTrans1D2" presStyleIdx="0" presStyleCnt="2"/>
      <dgm:spPr/>
      <dgm:t>
        <a:bodyPr/>
        <a:lstStyle/>
        <a:p>
          <a:endParaRPr lang="it-IT"/>
        </a:p>
      </dgm:t>
    </dgm:pt>
    <dgm:pt modelId="{87C49B4B-F591-154C-8954-8665986B535B}" type="pres">
      <dgm:prSet presAssocID="{6B885DA2-0D86-7049-ACBC-3265DF6B253F}" presName="childText" presStyleLbl="bgAcc1" presStyleIdx="0" presStyleCnt="2">
        <dgm:presLayoutVars>
          <dgm:bulletEnabled val="1"/>
        </dgm:presLayoutVars>
      </dgm:prSet>
      <dgm:spPr/>
      <dgm:t>
        <a:bodyPr/>
        <a:lstStyle/>
        <a:p>
          <a:endParaRPr lang="it-IT"/>
        </a:p>
      </dgm:t>
    </dgm:pt>
    <dgm:pt modelId="{2CB0F1D6-3E5E-B448-A113-969820043536}" type="pres">
      <dgm:prSet presAssocID="{A6E4B5FD-BE96-9E4A-AE90-0BDCA4CDB59F}" presName="root" presStyleCnt="0"/>
      <dgm:spPr/>
    </dgm:pt>
    <dgm:pt modelId="{35AE242B-FAFC-9F49-BDAE-AFABFFDD18D4}" type="pres">
      <dgm:prSet presAssocID="{A6E4B5FD-BE96-9E4A-AE90-0BDCA4CDB59F}" presName="rootComposite" presStyleCnt="0"/>
      <dgm:spPr/>
    </dgm:pt>
    <dgm:pt modelId="{619AD6D5-E4F6-FA4C-BBBB-5E9474116B13}" type="pres">
      <dgm:prSet presAssocID="{A6E4B5FD-BE96-9E4A-AE90-0BDCA4CDB59F}" presName="rootText" presStyleLbl="node1" presStyleIdx="1" presStyleCnt="2"/>
      <dgm:spPr/>
      <dgm:t>
        <a:bodyPr/>
        <a:lstStyle/>
        <a:p>
          <a:endParaRPr lang="it-IT"/>
        </a:p>
      </dgm:t>
    </dgm:pt>
    <dgm:pt modelId="{EF12B120-1FA2-7347-871F-F6E3656BE71D}" type="pres">
      <dgm:prSet presAssocID="{A6E4B5FD-BE96-9E4A-AE90-0BDCA4CDB59F}" presName="rootConnector" presStyleLbl="node1" presStyleIdx="1" presStyleCnt="2"/>
      <dgm:spPr/>
      <dgm:t>
        <a:bodyPr/>
        <a:lstStyle/>
        <a:p>
          <a:endParaRPr lang="it-IT"/>
        </a:p>
      </dgm:t>
    </dgm:pt>
    <dgm:pt modelId="{D92F23C0-58D8-4E41-9368-9C66680CECB6}" type="pres">
      <dgm:prSet presAssocID="{A6E4B5FD-BE96-9E4A-AE90-0BDCA4CDB59F}" presName="childShape" presStyleCnt="0"/>
      <dgm:spPr/>
    </dgm:pt>
    <dgm:pt modelId="{6AFF6105-7AE2-3343-9775-229B54CB2B9C}" type="pres">
      <dgm:prSet presAssocID="{D59F153C-81D0-7942-884D-EF3F02303065}" presName="Name13" presStyleLbl="parChTrans1D2" presStyleIdx="1" presStyleCnt="2"/>
      <dgm:spPr/>
      <dgm:t>
        <a:bodyPr/>
        <a:lstStyle/>
        <a:p>
          <a:endParaRPr lang="it-IT"/>
        </a:p>
      </dgm:t>
    </dgm:pt>
    <dgm:pt modelId="{49903596-A7F3-A544-B737-11E7F2AF0238}" type="pres">
      <dgm:prSet presAssocID="{9889418E-6D82-0846-94FC-2489EC29DFB8}" presName="childText" presStyleLbl="bgAcc1" presStyleIdx="1" presStyleCnt="2">
        <dgm:presLayoutVars>
          <dgm:bulletEnabled val="1"/>
        </dgm:presLayoutVars>
      </dgm:prSet>
      <dgm:spPr/>
      <dgm:t>
        <a:bodyPr/>
        <a:lstStyle/>
        <a:p>
          <a:endParaRPr lang="it-IT"/>
        </a:p>
      </dgm:t>
    </dgm:pt>
  </dgm:ptLst>
  <dgm:cxnLst>
    <dgm:cxn modelId="{B178BA6F-D882-1C4B-BD2E-3523C17E1987}" srcId="{A6E4B5FD-BE96-9E4A-AE90-0BDCA4CDB59F}" destId="{9889418E-6D82-0846-94FC-2489EC29DFB8}" srcOrd="0" destOrd="0" parTransId="{D59F153C-81D0-7942-884D-EF3F02303065}" sibTransId="{F1DC95D5-D5F7-744F-8190-CD6FBE88F4CA}"/>
    <dgm:cxn modelId="{68C49FCC-3C61-E348-BCBA-CDF03CAFB3EF}" srcId="{B0C610C1-3358-664B-BD81-AA9DC96FF76C}" destId="{6B885DA2-0D86-7049-ACBC-3265DF6B253F}" srcOrd="0" destOrd="0" parTransId="{6D43F383-BEDD-7044-BC7D-B0E200A58146}" sibTransId="{07DB9427-B402-684C-A7A5-1D29565C1C6E}"/>
    <dgm:cxn modelId="{6BB30A2B-747F-F84B-B06C-710C0408348E}" type="presOf" srcId="{B0C610C1-3358-664B-BD81-AA9DC96FF76C}" destId="{0B37DDE2-BFEE-124C-BFAF-11030F083440}" srcOrd="1" destOrd="0" presId="urn:microsoft.com/office/officeart/2005/8/layout/hierarchy3"/>
    <dgm:cxn modelId="{B123A0C0-63AB-9A44-8C94-89BE51B5957A}" srcId="{810D6130-CC5E-094B-BBAB-DB24E63D0E4F}" destId="{A6E4B5FD-BE96-9E4A-AE90-0BDCA4CDB59F}" srcOrd="1" destOrd="0" parTransId="{532ECA82-E620-3741-AFC6-F3BA607D8BE9}" sibTransId="{D7D90CC1-2ED1-9042-8566-D6FEE05EE136}"/>
    <dgm:cxn modelId="{39943142-1882-B348-A630-B8EAB9CD9A1D}" type="presOf" srcId="{810D6130-CC5E-094B-BBAB-DB24E63D0E4F}" destId="{D10B9456-0894-124D-A528-977FB65A099C}" srcOrd="0" destOrd="0" presId="urn:microsoft.com/office/officeart/2005/8/layout/hierarchy3"/>
    <dgm:cxn modelId="{BCB3CDE5-F534-1A49-8683-20D7196B6486}" type="presOf" srcId="{A6E4B5FD-BE96-9E4A-AE90-0BDCA4CDB59F}" destId="{EF12B120-1FA2-7347-871F-F6E3656BE71D}" srcOrd="1" destOrd="0" presId="urn:microsoft.com/office/officeart/2005/8/layout/hierarchy3"/>
    <dgm:cxn modelId="{6E79F32B-2037-3742-91A4-B5A939F8BE21}" srcId="{810D6130-CC5E-094B-BBAB-DB24E63D0E4F}" destId="{B0C610C1-3358-664B-BD81-AA9DC96FF76C}" srcOrd="0" destOrd="0" parTransId="{C26A416D-D92A-724A-AD00-442133CDAE72}" sibTransId="{D8E1A518-0E7D-1F40-B743-50BE55B37351}"/>
    <dgm:cxn modelId="{043A6771-CAA0-554D-8DEF-C622D38EBA34}" type="presOf" srcId="{A6E4B5FD-BE96-9E4A-AE90-0BDCA4CDB59F}" destId="{619AD6D5-E4F6-FA4C-BBBB-5E9474116B13}" srcOrd="0" destOrd="0" presId="urn:microsoft.com/office/officeart/2005/8/layout/hierarchy3"/>
    <dgm:cxn modelId="{4474A50A-9061-324F-AAB5-E2F6AF6662CB}" type="presOf" srcId="{6B885DA2-0D86-7049-ACBC-3265DF6B253F}" destId="{87C49B4B-F591-154C-8954-8665986B535B}" srcOrd="0" destOrd="0" presId="urn:microsoft.com/office/officeart/2005/8/layout/hierarchy3"/>
    <dgm:cxn modelId="{B51DFBEA-192D-6346-99A9-B18FF7EDFA78}" type="presOf" srcId="{D59F153C-81D0-7942-884D-EF3F02303065}" destId="{6AFF6105-7AE2-3343-9775-229B54CB2B9C}" srcOrd="0" destOrd="0" presId="urn:microsoft.com/office/officeart/2005/8/layout/hierarchy3"/>
    <dgm:cxn modelId="{29B5C8D4-BEB6-A441-9B8E-E4FD03886157}" type="presOf" srcId="{6D43F383-BEDD-7044-BC7D-B0E200A58146}" destId="{83286300-F226-C44A-BA8B-07AED84D89E2}" srcOrd="0" destOrd="0" presId="urn:microsoft.com/office/officeart/2005/8/layout/hierarchy3"/>
    <dgm:cxn modelId="{A6463473-B434-D848-911F-85ABA7B30ECB}" type="presOf" srcId="{B0C610C1-3358-664B-BD81-AA9DC96FF76C}" destId="{B604D144-5C05-E943-89A9-645E415BC40E}" srcOrd="0" destOrd="0" presId="urn:microsoft.com/office/officeart/2005/8/layout/hierarchy3"/>
    <dgm:cxn modelId="{F709AE5C-E1D4-6749-8E5F-1C60323E2EDD}" type="presOf" srcId="{9889418E-6D82-0846-94FC-2489EC29DFB8}" destId="{49903596-A7F3-A544-B737-11E7F2AF0238}" srcOrd="0" destOrd="0" presId="urn:microsoft.com/office/officeart/2005/8/layout/hierarchy3"/>
    <dgm:cxn modelId="{ABBBF061-9894-6E44-BBB2-0A92D90FA3B0}" type="presParOf" srcId="{D10B9456-0894-124D-A528-977FB65A099C}" destId="{64B38979-4827-FF43-AB01-7F2089CEF146}" srcOrd="0" destOrd="0" presId="urn:microsoft.com/office/officeart/2005/8/layout/hierarchy3"/>
    <dgm:cxn modelId="{1916C39A-9B61-2246-93AC-34E7771FF19D}" type="presParOf" srcId="{64B38979-4827-FF43-AB01-7F2089CEF146}" destId="{03A622C9-FF70-3945-93E2-D3128CEBCC29}" srcOrd="0" destOrd="0" presId="urn:microsoft.com/office/officeart/2005/8/layout/hierarchy3"/>
    <dgm:cxn modelId="{40A5A77D-5DC9-2445-A74E-0A3E6E23379E}" type="presParOf" srcId="{03A622C9-FF70-3945-93E2-D3128CEBCC29}" destId="{B604D144-5C05-E943-89A9-645E415BC40E}" srcOrd="0" destOrd="0" presId="urn:microsoft.com/office/officeart/2005/8/layout/hierarchy3"/>
    <dgm:cxn modelId="{6D590BE6-6729-204C-97D9-694E837BC837}" type="presParOf" srcId="{03A622C9-FF70-3945-93E2-D3128CEBCC29}" destId="{0B37DDE2-BFEE-124C-BFAF-11030F083440}" srcOrd="1" destOrd="0" presId="urn:microsoft.com/office/officeart/2005/8/layout/hierarchy3"/>
    <dgm:cxn modelId="{9C0472C7-CE17-7346-BFC5-4E61F2C84D27}" type="presParOf" srcId="{64B38979-4827-FF43-AB01-7F2089CEF146}" destId="{287F8C5C-E076-2D4A-AD3B-4C2D6D0FB4A1}" srcOrd="1" destOrd="0" presId="urn:microsoft.com/office/officeart/2005/8/layout/hierarchy3"/>
    <dgm:cxn modelId="{EB6A73C6-1953-4045-B902-AAE370F1447E}" type="presParOf" srcId="{287F8C5C-E076-2D4A-AD3B-4C2D6D0FB4A1}" destId="{83286300-F226-C44A-BA8B-07AED84D89E2}" srcOrd="0" destOrd="0" presId="urn:microsoft.com/office/officeart/2005/8/layout/hierarchy3"/>
    <dgm:cxn modelId="{F61A7447-23F2-934A-BF8C-76C8E876CE48}" type="presParOf" srcId="{287F8C5C-E076-2D4A-AD3B-4C2D6D0FB4A1}" destId="{87C49B4B-F591-154C-8954-8665986B535B}" srcOrd="1" destOrd="0" presId="urn:microsoft.com/office/officeart/2005/8/layout/hierarchy3"/>
    <dgm:cxn modelId="{3BD29D71-AE28-634B-8E2A-B5CADAECD910}" type="presParOf" srcId="{D10B9456-0894-124D-A528-977FB65A099C}" destId="{2CB0F1D6-3E5E-B448-A113-969820043536}" srcOrd="1" destOrd="0" presId="urn:microsoft.com/office/officeart/2005/8/layout/hierarchy3"/>
    <dgm:cxn modelId="{2E16D043-F887-3C4B-AB93-A603B299AD06}" type="presParOf" srcId="{2CB0F1D6-3E5E-B448-A113-969820043536}" destId="{35AE242B-FAFC-9F49-BDAE-AFABFFDD18D4}" srcOrd="0" destOrd="0" presId="urn:microsoft.com/office/officeart/2005/8/layout/hierarchy3"/>
    <dgm:cxn modelId="{2F6536E9-9966-2A41-A4D8-56D857C1EFDD}" type="presParOf" srcId="{35AE242B-FAFC-9F49-BDAE-AFABFFDD18D4}" destId="{619AD6D5-E4F6-FA4C-BBBB-5E9474116B13}" srcOrd="0" destOrd="0" presId="urn:microsoft.com/office/officeart/2005/8/layout/hierarchy3"/>
    <dgm:cxn modelId="{7157D563-B29C-3940-BA1F-34FE61957C59}" type="presParOf" srcId="{35AE242B-FAFC-9F49-BDAE-AFABFFDD18D4}" destId="{EF12B120-1FA2-7347-871F-F6E3656BE71D}" srcOrd="1" destOrd="0" presId="urn:microsoft.com/office/officeart/2005/8/layout/hierarchy3"/>
    <dgm:cxn modelId="{DE9E1ADB-1BCB-2F45-A423-E0EEE888992C}" type="presParOf" srcId="{2CB0F1D6-3E5E-B448-A113-969820043536}" destId="{D92F23C0-58D8-4E41-9368-9C66680CECB6}" srcOrd="1" destOrd="0" presId="urn:microsoft.com/office/officeart/2005/8/layout/hierarchy3"/>
    <dgm:cxn modelId="{F4403130-FB67-1C4B-96D3-1A5F99B08152}" type="presParOf" srcId="{D92F23C0-58D8-4E41-9368-9C66680CECB6}" destId="{6AFF6105-7AE2-3343-9775-229B54CB2B9C}" srcOrd="0" destOrd="0" presId="urn:microsoft.com/office/officeart/2005/8/layout/hierarchy3"/>
    <dgm:cxn modelId="{E47D55F7-03E5-7B4E-9EE4-04A6B1DF6590}" type="presParOf" srcId="{D92F23C0-58D8-4E41-9368-9C66680CECB6}" destId="{49903596-A7F3-A544-B737-11E7F2AF0238}"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D633E81-3366-AB49-A6DE-366BB6745E2E}" type="doc">
      <dgm:prSet loTypeId="urn:microsoft.com/office/officeart/2005/8/layout/radial5" loCatId="" qsTypeId="urn:microsoft.com/office/officeart/2005/8/quickstyle/simple1" qsCatId="simple" csTypeId="urn:microsoft.com/office/officeart/2005/8/colors/colorful1" csCatId="colorful" phldr="1"/>
      <dgm:spPr/>
      <dgm:t>
        <a:bodyPr/>
        <a:lstStyle/>
        <a:p>
          <a:endParaRPr lang="it-IT"/>
        </a:p>
      </dgm:t>
    </dgm:pt>
    <dgm:pt modelId="{A8ABE32A-A000-ED41-8486-B97BADC20386}">
      <dgm:prSet phldrT="[Testo]"/>
      <dgm:spPr/>
      <dgm:t>
        <a:bodyPr/>
        <a:lstStyle/>
        <a:p>
          <a:r>
            <a:rPr lang="it-IT" dirty="0" smtClean="0"/>
            <a:t>DISTINZIONE TRA CAPO VI e CAPO VII CARTA</a:t>
          </a:r>
          <a:endParaRPr lang="it-IT" dirty="0"/>
        </a:p>
      </dgm:t>
    </dgm:pt>
    <dgm:pt modelId="{88F8A6FE-062D-2E40-85EE-AB3FDA125B5B}" type="parTrans" cxnId="{F64BF3D3-FE4C-DD4E-9784-0FA61A2916BC}">
      <dgm:prSet/>
      <dgm:spPr/>
      <dgm:t>
        <a:bodyPr/>
        <a:lstStyle/>
        <a:p>
          <a:endParaRPr lang="it-IT"/>
        </a:p>
      </dgm:t>
    </dgm:pt>
    <dgm:pt modelId="{A0F68CC6-CA68-164C-9B45-1F402B9EAD60}" type="sibTrans" cxnId="{F64BF3D3-FE4C-DD4E-9784-0FA61A2916BC}">
      <dgm:prSet/>
      <dgm:spPr/>
      <dgm:t>
        <a:bodyPr/>
        <a:lstStyle/>
        <a:p>
          <a:endParaRPr lang="it-IT"/>
        </a:p>
      </dgm:t>
    </dgm:pt>
    <dgm:pt modelId="{C1A591CA-4687-1448-ABB0-B5D5E15BB4F3}">
      <dgm:prSet phldrT="[Testo]"/>
      <dgm:spPr/>
      <dgm:t>
        <a:bodyPr/>
        <a:lstStyle/>
        <a:p>
          <a:r>
            <a:rPr lang="it-IT" dirty="0" smtClean="0"/>
            <a:t>APPLICABILITA’ ART. 2 par. 7</a:t>
          </a:r>
          <a:endParaRPr lang="it-IT" dirty="0"/>
        </a:p>
      </dgm:t>
    </dgm:pt>
    <dgm:pt modelId="{AA0248CA-AE9D-3B4B-A409-588E1AC405CC}" type="parTrans" cxnId="{1291EB74-2111-C84A-9795-797058152A9D}">
      <dgm:prSet/>
      <dgm:spPr/>
      <dgm:t>
        <a:bodyPr/>
        <a:lstStyle/>
        <a:p>
          <a:endParaRPr lang="it-IT"/>
        </a:p>
      </dgm:t>
    </dgm:pt>
    <dgm:pt modelId="{C28D5BCF-4B14-094F-8036-4B23703403A1}" type="sibTrans" cxnId="{1291EB74-2111-C84A-9795-797058152A9D}">
      <dgm:prSet/>
      <dgm:spPr/>
      <dgm:t>
        <a:bodyPr/>
        <a:lstStyle/>
        <a:p>
          <a:endParaRPr lang="it-IT"/>
        </a:p>
      </dgm:t>
    </dgm:pt>
    <dgm:pt modelId="{1B94F198-1E24-5749-9524-D800D390F8B1}">
      <dgm:prSet phldrT="[Testo]"/>
      <dgm:spPr/>
      <dgm:t>
        <a:bodyPr/>
        <a:lstStyle/>
        <a:p>
          <a:r>
            <a:rPr lang="it-IT" dirty="0" smtClean="0"/>
            <a:t>APPLICABILITA’ ART. 27 par. 3.</a:t>
          </a:r>
          <a:endParaRPr lang="it-IT" dirty="0"/>
        </a:p>
      </dgm:t>
    </dgm:pt>
    <dgm:pt modelId="{8CA4B703-3908-9E45-B191-C14E73602ACF}" type="parTrans" cxnId="{063934D6-7A96-B34D-996B-83C26D8910A7}">
      <dgm:prSet/>
      <dgm:spPr/>
      <dgm:t>
        <a:bodyPr/>
        <a:lstStyle/>
        <a:p>
          <a:endParaRPr lang="it-IT"/>
        </a:p>
      </dgm:t>
    </dgm:pt>
    <dgm:pt modelId="{C471A855-38B0-D848-A5B9-D01712F44F24}" type="sibTrans" cxnId="{063934D6-7A96-B34D-996B-83C26D8910A7}">
      <dgm:prSet/>
      <dgm:spPr/>
      <dgm:t>
        <a:bodyPr/>
        <a:lstStyle/>
        <a:p>
          <a:endParaRPr lang="it-IT"/>
        </a:p>
      </dgm:t>
    </dgm:pt>
    <dgm:pt modelId="{A1AC0BBF-82CF-BB45-A2B5-2D9188B61896}" type="pres">
      <dgm:prSet presAssocID="{FD633E81-3366-AB49-A6DE-366BB6745E2E}" presName="Name0" presStyleCnt="0">
        <dgm:presLayoutVars>
          <dgm:chMax val="1"/>
          <dgm:dir/>
          <dgm:animLvl val="ctr"/>
          <dgm:resizeHandles val="exact"/>
        </dgm:presLayoutVars>
      </dgm:prSet>
      <dgm:spPr/>
      <dgm:t>
        <a:bodyPr/>
        <a:lstStyle/>
        <a:p>
          <a:endParaRPr lang="it-IT"/>
        </a:p>
      </dgm:t>
    </dgm:pt>
    <dgm:pt modelId="{AC17223B-B9CA-5D4A-817B-6CC490C1A554}" type="pres">
      <dgm:prSet presAssocID="{A8ABE32A-A000-ED41-8486-B97BADC20386}" presName="centerShape" presStyleLbl="node0" presStyleIdx="0" presStyleCnt="1"/>
      <dgm:spPr/>
      <dgm:t>
        <a:bodyPr/>
        <a:lstStyle/>
        <a:p>
          <a:endParaRPr lang="it-IT"/>
        </a:p>
      </dgm:t>
    </dgm:pt>
    <dgm:pt modelId="{2AA702AF-9228-7A40-A231-6D0FF17105B0}" type="pres">
      <dgm:prSet presAssocID="{AA0248CA-AE9D-3B4B-A409-588E1AC405CC}" presName="parTrans" presStyleLbl="sibTrans2D1" presStyleIdx="0" presStyleCnt="2"/>
      <dgm:spPr/>
      <dgm:t>
        <a:bodyPr/>
        <a:lstStyle/>
        <a:p>
          <a:endParaRPr lang="it-IT"/>
        </a:p>
      </dgm:t>
    </dgm:pt>
    <dgm:pt modelId="{188DC8CB-19AE-6347-B34C-8D90D75CC091}" type="pres">
      <dgm:prSet presAssocID="{AA0248CA-AE9D-3B4B-A409-588E1AC405CC}" presName="connectorText" presStyleLbl="sibTrans2D1" presStyleIdx="0" presStyleCnt="2"/>
      <dgm:spPr/>
      <dgm:t>
        <a:bodyPr/>
        <a:lstStyle/>
        <a:p>
          <a:endParaRPr lang="it-IT"/>
        </a:p>
      </dgm:t>
    </dgm:pt>
    <dgm:pt modelId="{B8CEA021-AAB5-0E4F-AC76-7CFF27732D40}" type="pres">
      <dgm:prSet presAssocID="{C1A591CA-4687-1448-ABB0-B5D5E15BB4F3}" presName="node" presStyleLbl="node1" presStyleIdx="0" presStyleCnt="2">
        <dgm:presLayoutVars>
          <dgm:bulletEnabled val="1"/>
        </dgm:presLayoutVars>
      </dgm:prSet>
      <dgm:spPr/>
      <dgm:t>
        <a:bodyPr/>
        <a:lstStyle/>
        <a:p>
          <a:endParaRPr lang="it-IT"/>
        </a:p>
      </dgm:t>
    </dgm:pt>
    <dgm:pt modelId="{DC76BC78-67DC-E64A-9829-8C1471A18147}" type="pres">
      <dgm:prSet presAssocID="{8CA4B703-3908-9E45-B191-C14E73602ACF}" presName="parTrans" presStyleLbl="sibTrans2D1" presStyleIdx="1" presStyleCnt="2"/>
      <dgm:spPr/>
      <dgm:t>
        <a:bodyPr/>
        <a:lstStyle/>
        <a:p>
          <a:endParaRPr lang="it-IT"/>
        </a:p>
      </dgm:t>
    </dgm:pt>
    <dgm:pt modelId="{850B0164-6137-7344-B695-F16BB908F43C}" type="pres">
      <dgm:prSet presAssocID="{8CA4B703-3908-9E45-B191-C14E73602ACF}" presName="connectorText" presStyleLbl="sibTrans2D1" presStyleIdx="1" presStyleCnt="2"/>
      <dgm:spPr/>
      <dgm:t>
        <a:bodyPr/>
        <a:lstStyle/>
        <a:p>
          <a:endParaRPr lang="it-IT"/>
        </a:p>
      </dgm:t>
    </dgm:pt>
    <dgm:pt modelId="{68228DC7-E288-C54C-AD1E-F0C343FF359E}" type="pres">
      <dgm:prSet presAssocID="{1B94F198-1E24-5749-9524-D800D390F8B1}" presName="node" presStyleLbl="node1" presStyleIdx="1" presStyleCnt="2">
        <dgm:presLayoutVars>
          <dgm:bulletEnabled val="1"/>
        </dgm:presLayoutVars>
      </dgm:prSet>
      <dgm:spPr/>
      <dgm:t>
        <a:bodyPr/>
        <a:lstStyle/>
        <a:p>
          <a:endParaRPr lang="it-IT"/>
        </a:p>
      </dgm:t>
    </dgm:pt>
  </dgm:ptLst>
  <dgm:cxnLst>
    <dgm:cxn modelId="{7AE9C5E6-EFAF-CA47-8E4E-702EF3D8B59E}" type="presOf" srcId="{AA0248CA-AE9D-3B4B-A409-588E1AC405CC}" destId="{2AA702AF-9228-7A40-A231-6D0FF17105B0}" srcOrd="0" destOrd="0" presId="urn:microsoft.com/office/officeart/2005/8/layout/radial5"/>
    <dgm:cxn modelId="{90F9D825-36D8-9742-910B-40D204D093AD}" type="presOf" srcId="{A8ABE32A-A000-ED41-8486-B97BADC20386}" destId="{AC17223B-B9CA-5D4A-817B-6CC490C1A554}" srcOrd="0" destOrd="0" presId="urn:microsoft.com/office/officeart/2005/8/layout/radial5"/>
    <dgm:cxn modelId="{A37EFC97-6A2E-5C48-8828-631A8DFA24CF}" type="presOf" srcId="{1B94F198-1E24-5749-9524-D800D390F8B1}" destId="{68228DC7-E288-C54C-AD1E-F0C343FF359E}" srcOrd="0" destOrd="0" presId="urn:microsoft.com/office/officeart/2005/8/layout/radial5"/>
    <dgm:cxn modelId="{1A6CD9DB-311F-6C4B-900C-0F78113A9438}" type="presOf" srcId="{8CA4B703-3908-9E45-B191-C14E73602ACF}" destId="{DC76BC78-67DC-E64A-9829-8C1471A18147}" srcOrd="0" destOrd="0" presId="urn:microsoft.com/office/officeart/2005/8/layout/radial5"/>
    <dgm:cxn modelId="{8C6B8E34-0C03-FC40-A1E7-350A6673B01A}" type="presOf" srcId="{C1A591CA-4687-1448-ABB0-B5D5E15BB4F3}" destId="{B8CEA021-AAB5-0E4F-AC76-7CFF27732D40}" srcOrd="0" destOrd="0" presId="urn:microsoft.com/office/officeart/2005/8/layout/radial5"/>
    <dgm:cxn modelId="{E4DAE465-0225-9D43-ABE5-F1C8677477F7}" type="presOf" srcId="{8CA4B703-3908-9E45-B191-C14E73602ACF}" destId="{850B0164-6137-7344-B695-F16BB908F43C}" srcOrd="1" destOrd="0" presId="urn:microsoft.com/office/officeart/2005/8/layout/radial5"/>
    <dgm:cxn modelId="{14FD69A4-06D2-B448-829A-1763D70D27FF}" type="presOf" srcId="{FD633E81-3366-AB49-A6DE-366BB6745E2E}" destId="{A1AC0BBF-82CF-BB45-A2B5-2D9188B61896}" srcOrd="0" destOrd="0" presId="urn:microsoft.com/office/officeart/2005/8/layout/radial5"/>
    <dgm:cxn modelId="{EC2C8F8A-546B-1441-B062-32492BD127B5}" type="presOf" srcId="{AA0248CA-AE9D-3B4B-A409-588E1AC405CC}" destId="{188DC8CB-19AE-6347-B34C-8D90D75CC091}" srcOrd="1" destOrd="0" presId="urn:microsoft.com/office/officeart/2005/8/layout/radial5"/>
    <dgm:cxn modelId="{063934D6-7A96-B34D-996B-83C26D8910A7}" srcId="{A8ABE32A-A000-ED41-8486-B97BADC20386}" destId="{1B94F198-1E24-5749-9524-D800D390F8B1}" srcOrd="1" destOrd="0" parTransId="{8CA4B703-3908-9E45-B191-C14E73602ACF}" sibTransId="{C471A855-38B0-D848-A5B9-D01712F44F24}"/>
    <dgm:cxn modelId="{F64BF3D3-FE4C-DD4E-9784-0FA61A2916BC}" srcId="{FD633E81-3366-AB49-A6DE-366BB6745E2E}" destId="{A8ABE32A-A000-ED41-8486-B97BADC20386}" srcOrd="0" destOrd="0" parTransId="{88F8A6FE-062D-2E40-85EE-AB3FDA125B5B}" sibTransId="{A0F68CC6-CA68-164C-9B45-1F402B9EAD60}"/>
    <dgm:cxn modelId="{1291EB74-2111-C84A-9795-797058152A9D}" srcId="{A8ABE32A-A000-ED41-8486-B97BADC20386}" destId="{C1A591CA-4687-1448-ABB0-B5D5E15BB4F3}" srcOrd="0" destOrd="0" parTransId="{AA0248CA-AE9D-3B4B-A409-588E1AC405CC}" sibTransId="{C28D5BCF-4B14-094F-8036-4B23703403A1}"/>
    <dgm:cxn modelId="{EF909929-4287-D949-A05C-1755F6412661}" type="presParOf" srcId="{A1AC0BBF-82CF-BB45-A2B5-2D9188B61896}" destId="{AC17223B-B9CA-5D4A-817B-6CC490C1A554}" srcOrd="0" destOrd="0" presId="urn:microsoft.com/office/officeart/2005/8/layout/radial5"/>
    <dgm:cxn modelId="{C87CB261-1D7C-DA4C-AB1D-D531F955BF82}" type="presParOf" srcId="{A1AC0BBF-82CF-BB45-A2B5-2D9188B61896}" destId="{2AA702AF-9228-7A40-A231-6D0FF17105B0}" srcOrd="1" destOrd="0" presId="urn:microsoft.com/office/officeart/2005/8/layout/radial5"/>
    <dgm:cxn modelId="{9F02D3D6-FBDA-0844-8125-8F82019A393E}" type="presParOf" srcId="{2AA702AF-9228-7A40-A231-6D0FF17105B0}" destId="{188DC8CB-19AE-6347-B34C-8D90D75CC091}" srcOrd="0" destOrd="0" presId="urn:microsoft.com/office/officeart/2005/8/layout/radial5"/>
    <dgm:cxn modelId="{904BBAE7-8296-1142-BF51-3EBAF710C235}" type="presParOf" srcId="{A1AC0BBF-82CF-BB45-A2B5-2D9188B61896}" destId="{B8CEA021-AAB5-0E4F-AC76-7CFF27732D40}" srcOrd="2" destOrd="0" presId="urn:microsoft.com/office/officeart/2005/8/layout/radial5"/>
    <dgm:cxn modelId="{1835B166-8BAF-E847-8831-A3588807ABF2}" type="presParOf" srcId="{A1AC0BBF-82CF-BB45-A2B5-2D9188B61896}" destId="{DC76BC78-67DC-E64A-9829-8C1471A18147}" srcOrd="3" destOrd="0" presId="urn:microsoft.com/office/officeart/2005/8/layout/radial5"/>
    <dgm:cxn modelId="{0FEFACA0-6C48-774E-91E9-8926724D31AC}" type="presParOf" srcId="{DC76BC78-67DC-E64A-9829-8C1471A18147}" destId="{850B0164-6137-7344-B695-F16BB908F43C}" srcOrd="0" destOrd="0" presId="urn:microsoft.com/office/officeart/2005/8/layout/radial5"/>
    <dgm:cxn modelId="{0ACED454-D65E-C743-9804-B21998F86E61}" type="presParOf" srcId="{A1AC0BBF-82CF-BB45-A2B5-2D9188B61896}" destId="{68228DC7-E288-C54C-AD1E-F0C343FF359E}" srcOrd="4"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E27164-5A2E-3E43-85F8-36C6C479559C}">
      <dsp:nvSpPr>
        <dsp:cNvPr id="0" name=""/>
        <dsp:cNvSpPr/>
      </dsp:nvSpPr>
      <dsp:spPr>
        <a:xfrm>
          <a:off x="2001514" y="565681"/>
          <a:ext cx="4094493" cy="4094493"/>
        </a:xfrm>
        <a:prstGeom prst="pie">
          <a:avLst>
            <a:gd name="adj1" fmla="val 16200000"/>
            <a:gd name="adj2" fmla="val 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t" anchorCtr="0">
          <a:noAutofit/>
        </a:bodyPr>
        <a:lstStyle/>
        <a:p>
          <a:pPr lvl="0" algn="l" defTabSz="444500">
            <a:lnSpc>
              <a:spcPct val="90000"/>
            </a:lnSpc>
            <a:spcBef>
              <a:spcPct val="0"/>
            </a:spcBef>
            <a:spcAft>
              <a:spcPct val="35000"/>
            </a:spcAft>
          </a:pPr>
          <a:r>
            <a:rPr lang="it-IT" sz="1000" kern="1200" dirty="0" smtClean="0"/>
            <a:t>APPARTENENZA</a:t>
          </a:r>
          <a:endParaRPr lang="it-IT" sz="1000" kern="1200" dirty="0"/>
        </a:p>
        <a:p>
          <a:pPr marL="57150" lvl="1" indent="-57150" algn="l" defTabSz="355600">
            <a:lnSpc>
              <a:spcPct val="90000"/>
            </a:lnSpc>
            <a:spcBef>
              <a:spcPct val="0"/>
            </a:spcBef>
            <a:spcAft>
              <a:spcPct val="15000"/>
            </a:spcAft>
            <a:buChar char="••"/>
          </a:pPr>
          <a:r>
            <a:rPr lang="it-IT" sz="800" kern="1200" dirty="0" smtClean="0"/>
            <a:t>AMMISSIONE</a:t>
          </a:r>
          <a:endParaRPr lang="it-IT" sz="800" kern="1200" dirty="0"/>
        </a:p>
        <a:p>
          <a:pPr marL="57150" lvl="1" indent="-57150" algn="l" defTabSz="355600">
            <a:lnSpc>
              <a:spcPct val="90000"/>
            </a:lnSpc>
            <a:spcBef>
              <a:spcPct val="0"/>
            </a:spcBef>
            <a:spcAft>
              <a:spcPct val="15000"/>
            </a:spcAft>
            <a:buChar char="••"/>
          </a:pPr>
          <a:r>
            <a:rPr lang="it-IT" sz="800" kern="1200" dirty="0" smtClean="0"/>
            <a:t>PARTECIPAZIONE</a:t>
          </a:r>
          <a:endParaRPr lang="it-IT" sz="800" kern="1200" dirty="0"/>
        </a:p>
      </dsp:txBody>
      <dsp:txXfrm>
        <a:off x="4095555" y="1323162"/>
        <a:ext cx="1511063" cy="1218599"/>
      </dsp:txXfrm>
    </dsp:sp>
    <dsp:sp modelId="{39140162-AE90-D84F-9812-3EA659AF4AD4}">
      <dsp:nvSpPr>
        <dsp:cNvPr id="0" name=""/>
        <dsp:cNvSpPr/>
      </dsp:nvSpPr>
      <dsp:spPr>
        <a:xfrm>
          <a:off x="1981276" y="476228"/>
          <a:ext cx="4094493" cy="4094493"/>
        </a:xfrm>
        <a:prstGeom prst="pie">
          <a:avLst>
            <a:gd name="adj1" fmla="val 0"/>
            <a:gd name="adj2" fmla="val 5400000"/>
          </a:avLst>
        </a:prstGeom>
        <a:solidFill>
          <a:schemeClr val="accent2">
            <a:hueOff val="1560507"/>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t" anchorCtr="0">
          <a:noAutofit/>
        </a:bodyPr>
        <a:lstStyle/>
        <a:p>
          <a:pPr lvl="0" algn="l" defTabSz="444500">
            <a:lnSpc>
              <a:spcPct val="90000"/>
            </a:lnSpc>
            <a:spcBef>
              <a:spcPct val="0"/>
            </a:spcBef>
            <a:spcAft>
              <a:spcPct val="35000"/>
            </a:spcAft>
          </a:pPr>
          <a:r>
            <a:rPr lang="it-IT" sz="1000" kern="1200" dirty="0" smtClean="0"/>
            <a:t>ORGANI</a:t>
          </a:r>
          <a:endParaRPr lang="it-IT" sz="1000" kern="1200" dirty="0"/>
        </a:p>
        <a:p>
          <a:pPr marL="57150" lvl="1" indent="-57150" algn="l" defTabSz="355600">
            <a:lnSpc>
              <a:spcPct val="90000"/>
            </a:lnSpc>
            <a:spcBef>
              <a:spcPct val="0"/>
            </a:spcBef>
            <a:spcAft>
              <a:spcPct val="15000"/>
            </a:spcAft>
            <a:buChar char="••"/>
          </a:pPr>
          <a:r>
            <a:rPr lang="it-IT" sz="800" kern="1200" dirty="0" smtClean="0"/>
            <a:t>Consiglio di Sicurezza</a:t>
          </a:r>
          <a:endParaRPr lang="it-IT" sz="800" kern="1200" dirty="0"/>
        </a:p>
        <a:p>
          <a:pPr marL="57150" lvl="1" indent="-57150" algn="l" defTabSz="355600">
            <a:lnSpc>
              <a:spcPct val="90000"/>
            </a:lnSpc>
            <a:spcBef>
              <a:spcPct val="0"/>
            </a:spcBef>
            <a:spcAft>
              <a:spcPct val="15000"/>
            </a:spcAft>
            <a:buChar char="••"/>
          </a:pPr>
          <a:r>
            <a:rPr lang="it-IT" sz="800" kern="1200" dirty="0" smtClean="0"/>
            <a:t>Assemblea generale</a:t>
          </a:r>
          <a:endParaRPr lang="it-IT" sz="800" kern="1200" dirty="0"/>
        </a:p>
        <a:p>
          <a:pPr marL="57150" lvl="1" indent="-57150" algn="l" defTabSz="355600">
            <a:lnSpc>
              <a:spcPct val="90000"/>
            </a:lnSpc>
            <a:spcBef>
              <a:spcPct val="0"/>
            </a:spcBef>
            <a:spcAft>
              <a:spcPct val="15000"/>
            </a:spcAft>
            <a:buChar char="••"/>
          </a:pPr>
          <a:r>
            <a:rPr lang="it-IT" sz="800" kern="1200" dirty="0" smtClean="0"/>
            <a:t>Segretariato</a:t>
          </a:r>
          <a:endParaRPr lang="it-IT" sz="800" kern="1200" dirty="0"/>
        </a:p>
        <a:p>
          <a:pPr marL="57150" lvl="1" indent="-57150" algn="l" defTabSz="355600">
            <a:lnSpc>
              <a:spcPct val="90000"/>
            </a:lnSpc>
            <a:spcBef>
              <a:spcPct val="0"/>
            </a:spcBef>
            <a:spcAft>
              <a:spcPct val="15000"/>
            </a:spcAft>
            <a:buChar char="••"/>
          </a:pPr>
          <a:r>
            <a:rPr lang="it-IT" sz="800" kern="1200" dirty="0" smtClean="0"/>
            <a:t>Consiglio economico e sociale e Consiglio di amministrazione fiduciaria</a:t>
          </a:r>
          <a:endParaRPr lang="it-IT" sz="800" kern="1200" dirty="0"/>
        </a:p>
        <a:p>
          <a:pPr marL="57150" lvl="1" indent="-57150" algn="l" defTabSz="355600">
            <a:lnSpc>
              <a:spcPct val="90000"/>
            </a:lnSpc>
            <a:spcBef>
              <a:spcPct val="0"/>
            </a:spcBef>
            <a:spcAft>
              <a:spcPct val="15000"/>
            </a:spcAft>
            <a:buChar char="••"/>
          </a:pPr>
          <a:r>
            <a:rPr lang="it-IT" sz="800" kern="1200" dirty="0" smtClean="0"/>
            <a:t>Corte internazionale di giustizia</a:t>
          </a:r>
          <a:endParaRPr lang="it-IT" sz="800" kern="1200" dirty="0"/>
        </a:p>
      </dsp:txBody>
      <dsp:txXfrm>
        <a:off x="4101639" y="2596591"/>
        <a:ext cx="1511063" cy="1218599"/>
      </dsp:txXfrm>
    </dsp:sp>
    <dsp:sp modelId="{4793F5B1-57B2-0F49-8E3B-1C8B6DB66338}">
      <dsp:nvSpPr>
        <dsp:cNvPr id="0" name=""/>
        <dsp:cNvSpPr/>
      </dsp:nvSpPr>
      <dsp:spPr>
        <a:xfrm>
          <a:off x="1618422" y="779917"/>
          <a:ext cx="4094493" cy="4094493"/>
        </a:xfrm>
        <a:prstGeom prst="pie">
          <a:avLst>
            <a:gd name="adj1" fmla="val 5400000"/>
            <a:gd name="adj2" fmla="val 10800000"/>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it-IT" sz="1000" kern="1200" dirty="0" smtClean="0"/>
            <a:t>FUNZIONI</a:t>
          </a:r>
          <a:endParaRPr lang="it-IT" sz="1000" kern="1200" dirty="0"/>
        </a:p>
      </dsp:txBody>
      <dsp:txXfrm>
        <a:off x="2081490" y="2900279"/>
        <a:ext cx="1511063" cy="1218599"/>
      </dsp:txXfrm>
    </dsp:sp>
    <dsp:sp modelId="{B183A966-45F4-784D-B10D-E8EF029B8753}">
      <dsp:nvSpPr>
        <dsp:cNvPr id="0" name=""/>
        <dsp:cNvSpPr/>
      </dsp:nvSpPr>
      <dsp:spPr>
        <a:xfrm>
          <a:off x="1981276" y="476228"/>
          <a:ext cx="4094493" cy="4094493"/>
        </a:xfrm>
        <a:prstGeom prst="pie">
          <a:avLst>
            <a:gd name="adj1" fmla="val 10800000"/>
            <a:gd name="adj2" fmla="val 16200000"/>
          </a:avLst>
        </a:prstGeom>
        <a:solidFill>
          <a:schemeClr val="accent2">
            <a:hueOff val="4681520"/>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it-IT" sz="1000" kern="1200" dirty="0" smtClean="0"/>
            <a:t>ATTI</a:t>
          </a:r>
          <a:endParaRPr lang="it-IT" sz="1000" kern="1200" dirty="0"/>
        </a:p>
      </dsp:txBody>
      <dsp:txXfrm>
        <a:off x="2444344" y="1231760"/>
        <a:ext cx="1511063" cy="12185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691252-DD9E-C140-97FF-96A231DE1170}">
      <dsp:nvSpPr>
        <dsp:cNvPr id="0" name=""/>
        <dsp:cNvSpPr/>
      </dsp:nvSpPr>
      <dsp:spPr>
        <a:xfrm>
          <a:off x="2164021" y="211262"/>
          <a:ext cx="4192750" cy="1456087"/>
        </a:xfrm>
        <a:prstGeom prst="ellipse">
          <a:avLst/>
        </a:prstGeom>
        <a:solidFill>
          <a:schemeClr val="accent1">
            <a:tint val="50000"/>
            <a:alpha val="40000"/>
            <a:hueOff val="0"/>
            <a:satOff val="0"/>
            <a:lumOff val="0"/>
            <a:alphaOff val="0"/>
          </a:schemeClr>
        </a:solidFill>
        <a:ln>
          <a:noFill/>
        </a:ln>
        <a:effectLst/>
        <a:sp3d z="-152400" prstMaterial="matte"/>
      </dsp:spPr>
      <dsp:style>
        <a:lnRef idx="0">
          <a:scrgbClr r="0" g="0" b="0"/>
        </a:lnRef>
        <a:fillRef idx="1">
          <a:scrgbClr r="0" g="0" b="0"/>
        </a:fillRef>
        <a:effectRef idx="0">
          <a:scrgbClr r="0" g="0" b="0"/>
        </a:effectRef>
        <a:fontRef idx="minor"/>
      </dsp:style>
    </dsp:sp>
    <dsp:sp modelId="{F51A9FE9-5776-B946-95AB-C6932BC02307}">
      <dsp:nvSpPr>
        <dsp:cNvPr id="0" name=""/>
        <dsp:cNvSpPr/>
      </dsp:nvSpPr>
      <dsp:spPr>
        <a:xfrm>
          <a:off x="3860622" y="3776725"/>
          <a:ext cx="812548" cy="520031"/>
        </a:xfrm>
        <a:prstGeom prst="downArrow">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356266A9-CDC0-A24A-9F60-220AB3DD0023}">
      <dsp:nvSpPr>
        <dsp:cNvPr id="0" name=""/>
        <dsp:cNvSpPr/>
      </dsp:nvSpPr>
      <dsp:spPr>
        <a:xfrm>
          <a:off x="2316780" y="4192750"/>
          <a:ext cx="3900233" cy="9750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it-IT" sz="2300" kern="1200" dirty="0" smtClean="0"/>
            <a:t>SISTEMA DI SICUREZZA COLLETTIVA</a:t>
          </a:r>
          <a:endParaRPr lang="it-IT" sz="2300" kern="1200" dirty="0"/>
        </a:p>
      </dsp:txBody>
      <dsp:txXfrm>
        <a:off x="2316780" y="4192750"/>
        <a:ext cx="3900233" cy="975058"/>
      </dsp:txXfrm>
    </dsp:sp>
    <dsp:sp modelId="{B00CB1F2-9887-DD41-BAE2-CFC5939149AC}">
      <dsp:nvSpPr>
        <dsp:cNvPr id="0" name=""/>
        <dsp:cNvSpPr/>
      </dsp:nvSpPr>
      <dsp:spPr>
        <a:xfrm>
          <a:off x="3688362" y="1779806"/>
          <a:ext cx="1462587" cy="1462587"/>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it-IT" sz="1100" kern="1200" dirty="0" smtClean="0"/>
            <a:t>CAP. VIII: ORGANIZZAZIONI REGIONALI DI DIFESA</a:t>
          </a:r>
          <a:endParaRPr lang="it-IT" sz="1100" kern="1200" dirty="0"/>
        </a:p>
      </dsp:txBody>
      <dsp:txXfrm>
        <a:off x="3902553" y="1993997"/>
        <a:ext cx="1034205" cy="1034205"/>
      </dsp:txXfrm>
    </dsp:sp>
    <dsp:sp modelId="{32ED85BF-8AF0-B946-8084-A2B2A72144BD}">
      <dsp:nvSpPr>
        <dsp:cNvPr id="0" name=""/>
        <dsp:cNvSpPr/>
      </dsp:nvSpPr>
      <dsp:spPr>
        <a:xfrm>
          <a:off x="2641799" y="682540"/>
          <a:ext cx="1462587" cy="1462587"/>
        </a:xfrm>
        <a:prstGeom prst="ellipse">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it-IT" sz="1100" kern="1200" dirty="0" smtClean="0"/>
            <a:t>CAP.VI CARTA: FUNZIONE CONCILIATIVA – CONTROVERSIE INTERNAZIONALI</a:t>
          </a:r>
          <a:endParaRPr lang="it-IT" sz="1100" kern="1200" dirty="0"/>
        </a:p>
      </dsp:txBody>
      <dsp:txXfrm>
        <a:off x="2855990" y="896731"/>
        <a:ext cx="1034205" cy="1034205"/>
      </dsp:txXfrm>
    </dsp:sp>
    <dsp:sp modelId="{35929DBA-3824-FC44-AB5E-255884830FBA}">
      <dsp:nvSpPr>
        <dsp:cNvPr id="0" name=""/>
        <dsp:cNvSpPr/>
      </dsp:nvSpPr>
      <dsp:spPr>
        <a:xfrm>
          <a:off x="3909895" y="361345"/>
          <a:ext cx="1462587" cy="1462587"/>
        </a:xfrm>
        <a:prstGeom prst="ellipse">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it-IT" sz="1100" kern="1200" dirty="0" smtClean="0"/>
            <a:t>CAP. VII CARTA:CDS</a:t>
          </a:r>
          <a:endParaRPr lang="it-IT" sz="1100" kern="1200" dirty="0"/>
        </a:p>
      </dsp:txBody>
      <dsp:txXfrm>
        <a:off x="4124086" y="575536"/>
        <a:ext cx="1034205" cy="1034205"/>
      </dsp:txXfrm>
    </dsp:sp>
    <dsp:sp modelId="{5C8ABFCE-8A35-8F46-911D-B669D9C26E0A}">
      <dsp:nvSpPr>
        <dsp:cNvPr id="0" name=""/>
        <dsp:cNvSpPr/>
      </dsp:nvSpPr>
      <dsp:spPr>
        <a:xfrm>
          <a:off x="1993035" y="0"/>
          <a:ext cx="4550272" cy="3640217"/>
        </a:xfrm>
        <a:prstGeom prst="funnel">
          <a:avLst/>
        </a:prstGeom>
        <a:solidFill>
          <a:schemeClr val="lt1">
            <a:alpha val="40000"/>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a:bevelB w="120650" h="57150" prst="relaxedInset"/>
          <a:contourClr>
            <a:schemeClr val="bg1"/>
          </a:contourClr>
        </a:sp3d>
      </dsp:spPr>
      <dsp:style>
        <a:lnRef idx="0">
          <a:scrgbClr r="0" g="0" b="0"/>
        </a:lnRef>
        <a:fillRef idx="1">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17223B-B9CA-5D4A-817B-6CC490C1A554}">
      <dsp:nvSpPr>
        <dsp:cNvPr id="0" name=""/>
        <dsp:cNvSpPr/>
      </dsp:nvSpPr>
      <dsp:spPr>
        <a:xfrm>
          <a:off x="3633312" y="1752055"/>
          <a:ext cx="1249568" cy="124956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it-IT" sz="1200" kern="1200" dirty="0" smtClean="0"/>
            <a:t>DISTINZIONE TRA CAPO VI e CAPO VII CARTA</a:t>
          </a:r>
          <a:endParaRPr lang="it-IT" sz="1200" kern="1200" dirty="0"/>
        </a:p>
      </dsp:txBody>
      <dsp:txXfrm>
        <a:off x="3816307" y="1935050"/>
        <a:ext cx="883578" cy="883578"/>
      </dsp:txXfrm>
    </dsp:sp>
    <dsp:sp modelId="{2AA702AF-9228-7A40-A231-6D0FF17105B0}">
      <dsp:nvSpPr>
        <dsp:cNvPr id="0" name=""/>
        <dsp:cNvSpPr/>
      </dsp:nvSpPr>
      <dsp:spPr>
        <a:xfrm rot="16200000">
          <a:off x="4125586" y="1297108"/>
          <a:ext cx="265021" cy="424853"/>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it-IT" sz="900" kern="1200"/>
        </a:p>
      </dsp:txBody>
      <dsp:txXfrm>
        <a:off x="4165339" y="1421832"/>
        <a:ext cx="185515" cy="254911"/>
      </dsp:txXfrm>
    </dsp:sp>
    <dsp:sp modelId="{B8CEA021-AAB5-0E4F-AC76-7CFF27732D40}">
      <dsp:nvSpPr>
        <dsp:cNvPr id="0" name=""/>
        <dsp:cNvSpPr/>
      </dsp:nvSpPr>
      <dsp:spPr>
        <a:xfrm>
          <a:off x="3633312" y="2446"/>
          <a:ext cx="1249568" cy="124956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it-IT" sz="1000" kern="1200" dirty="0" smtClean="0"/>
            <a:t>APPLICABILITA’ ART. 2 par. 7</a:t>
          </a:r>
          <a:endParaRPr lang="it-IT" sz="1000" kern="1200" dirty="0"/>
        </a:p>
      </dsp:txBody>
      <dsp:txXfrm>
        <a:off x="3816307" y="185441"/>
        <a:ext cx="883578" cy="883578"/>
      </dsp:txXfrm>
    </dsp:sp>
    <dsp:sp modelId="{DC76BC78-67DC-E64A-9829-8C1471A18147}">
      <dsp:nvSpPr>
        <dsp:cNvPr id="0" name=""/>
        <dsp:cNvSpPr/>
      </dsp:nvSpPr>
      <dsp:spPr>
        <a:xfrm rot="5400000">
          <a:off x="4125586" y="3031716"/>
          <a:ext cx="265021" cy="424853"/>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it-IT" sz="900" kern="1200"/>
        </a:p>
      </dsp:txBody>
      <dsp:txXfrm>
        <a:off x="4165339" y="3076934"/>
        <a:ext cx="185515" cy="254911"/>
      </dsp:txXfrm>
    </dsp:sp>
    <dsp:sp modelId="{68228DC7-E288-C54C-AD1E-F0C343FF359E}">
      <dsp:nvSpPr>
        <dsp:cNvPr id="0" name=""/>
        <dsp:cNvSpPr/>
      </dsp:nvSpPr>
      <dsp:spPr>
        <a:xfrm>
          <a:off x="3633312" y="3501664"/>
          <a:ext cx="1249568" cy="1249568"/>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it-IT" sz="1000" kern="1200" dirty="0" smtClean="0"/>
            <a:t>APPLICABILITA’ ART. 27 par. 3.</a:t>
          </a:r>
          <a:endParaRPr lang="it-IT" sz="1000" kern="1200" dirty="0"/>
        </a:p>
      </dsp:txBody>
      <dsp:txXfrm>
        <a:off x="3816307" y="3684659"/>
        <a:ext cx="883578" cy="8835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F61F4E-57D8-7B4C-873E-AC9CFC136D6F}">
      <dsp:nvSpPr>
        <dsp:cNvPr id="0" name=""/>
        <dsp:cNvSpPr/>
      </dsp:nvSpPr>
      <dsp:spPr>
        <a:xfrm>
          <a:off x="4647" y="0"/>
          <a:ext cx="2788678" cy="2505114"/>
        </a:xfrm>
        <a:prstGeom prst="upArrow">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FBE2D40-1534-A044-B465-44FDA031DA8A}">
      <dsp:nvSpPr>
        <dsp:cNvPr id="0" name=""/>
        <dsp:cNvSpPr/>
      </dsp:nvSpPr>
      <dsp:spPr>
        <a:xfrm>
          <a:off x="2876986" y="0"/>
          <a:ext cx="4732302" cy="25051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0" rIns="227584" bIns="227584" numCol="1" spcCol="1270" anchor="ctr" anchorCtr="0">
          <a:noAutofit/>
        </a:bodyPr>
        <a:lstStyle/>
        <a:p>
          <a:pPr lvl="0" algn="l" defTabSz="1422400">
            <a:lnSpc>
              <a:spcPct val="90000"/>
            </a:lnSpc>
            <a:spcBef>
              <a:spcPct val="0"/>
            </a:spcBef>
            <a:spcAft>
              <a:spcPct val="35000"/>
            </a:spcAft>
          </a:pPr>
          <a:r>
            <a:rPr lang="it-IT" sz="3200" kern="1200" dirty="0" smtClean="0"/>
            <a:t>COMPETENZE ONU SEMPRE MAGGIORI – TESI CONTRARIE A NOZIONE GIURIDICA</a:t>
          </a:r>
          <a:endParaRPr lang="it-IT" sz="3200" kern="1200" dirty="0"/>
        </a:p>
      </dsp:txBody>
      <dsp:txXfrm>
        <a:off x="2876986" y="0"/>
        <a:ext cx="4732302" cy="2505114"/>
      </dsp:txXfrm>
    </dsp:sp>
    <dsp:sp modelId="{8462605A-7BFC-7649-8D75-9043CCFBE265}">
      <dsp:nvSpPr>
        <dsp:cNvPr id="0" name=""/>
        <dsp:cNvSpPr/>
      </dsp:nvSpPr>
      <dsp:spPr>
        <a:xfrm>
          <a:off x="841251" y="2713873"/>
          <a:ext cx="2788678" cy="2505114"/>
        </a:xfrm>
        <a:prstGeom prst="downArrow">
          <a:avLst/>
        </a:prstGeom>
        <a:solidFill>
          <a:schemeClr val="accent3">
            <a:hueOff val="11250266"/>
            <a:satOff val="-16880"/>
            <a:lumOff val="-274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BFEF86E-63D0-CE4E-B2C8-86D096C5C17F}">
      <dsp:nvSpPr>
        <dsp:cNvPr id="0" name=""/>
        <dsp:cNvSpPr/>
      </dsp:nvSpPr>
      <dsp:spPr>
        <a:xfrm>
          <a:off x="3713589" y="2713873"/>
          <a:ext cx="4732302" cy="25051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0" rIns="227584" bIns="227584" numCol="1" spcCol="1270" anchor="ctr" anchorCtr="0">
          <a:noAutofit/>
        </a:bodyPr>
        <a:lstStyle/>
        <a:p>
          <a:pPr lvl="0" algn="l" defTabSz="1422400">
            <a:lnSpc>
              <a:spcPct val="90000"/>
            </a:lnSpc>
            <a:spcBef>
              <a:spcPct val="0"/>
            </a:spcBef>
            <a:spcAft>
              <a:spcPct val="35000"/>
            </a:spcAft>
          </a:pPr>
          <a:r>
            <a:rPr lang="it-IT" sz="3200" kern="1200" dirty="0" smtClean="0"/>
            <a:t>COMPETENZE ONU RIDOTTE SE SI ADOTTA NOZIONE GIURIDICA DI DOMESTIC JURISDICTION</a:t>
          </a:r>
          <a:endParaRPr lang="it-IT" sz="3200" kern="1200" dirty="0"/>
        </a:p>
      </dsp:txBody>
      <dsp:txXfrm>
        <a:off x="3713589" y="2713873"/>
        <a:ext cx="4732302" cy="250511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F61F4E-57D8-7B4C-873E-AC9CFC136D6F}">
      <dsp:nvSpPr>
        <dsp:cNvPr id="0" name=""/>
        <dsp:cNvSpPr/>
      </dsp:nvSpPr>
      <dsp:spPr>
        <a:xfrm>
          <a:off x="422949" y="0"/>
          <a:ext cx="2788678" cy="5218988"/>
        </a:xfrm>
        <a:prstGeom prst="upArrow">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FBE2D40-1534-A044-B465-44FDA031DA8A}">
      <dsp:nvSpPr>
        <dsp:cNvPr id="0" name=""/>
        <dsp:cNvSpPr/>
      </dsp:nvSpPr>
      <dsp:spPr>
        <a:xfrm>
          <a:off x="3295288" y="0"/>
          <a:ext cx="4732302" cy="52189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4480" tIns="0" rIns="284480" bIns="284480" numCol="1" spcCol="1270" anchor="ctr" anchorCtr="0">
          <a:noAutofit/>
        </a:bodyPr>
        <a:lstStyle/>
        <a:p>
          <a:pPr lvl="0" algn="l" defTabSz="1778000">
            <a:lnSpc>
              <a:spcPct val="90000"/>
            </a:lnSpc>
            <a:spcBef>
              <a:spcPct val="0"/>
            </a:spcBef>
            <a:spcAft>
              <a:spcPct val="35000"/>
            </a:spcAft>
          </a:pPr>
          <a:r>
            <a:rPr lang="it-IT" sz="4000" kern="1200" dirty="0" smtClean="0"/>
            <a:t>COMPETENZE ONU SEMPRE MAGGIORI – ANALISI DELLA PRASSI: INDIPENDENTE DA SUPERAMENTO DI NOZIONE GIURIDICA.</a:t>
          </a:r>
          <a:endParaRPr lang="it-IT" sz="4000" kern="1200" dirty="0"/>
        </a:p>
      </dsp:txBody>
      <dsp:txXfrm>
        <a:off x="3295288" y="0"/>
        <a:ext cx="4732302" cy="52189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644BEF-7851-AA4E-A2BC-953E0E96553F}">
      <dsp:nvSpPr>
        <dsp:cNvPr id="0" name=""/>
        <dsp:cNvSpPr/>
      </dsp:nvSpPr>
      <dsp:spPr>
        <a:xfrm>
          <a:off x="974" y="1565482"/>
          <a:ext cx="3520245" cy="1760122"/>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it-IT" sz="3800" kern="1200" dirty="0" smtClean="0"/>
            <a:t>MATERIE DI DOMESTIC JURISDICTION</a:t>
          </a:r>
          <a:endParaRPr lang="it-IT" sz="3800" kern="1200" dirty="0"/>
        </a:p>
      </dsp:txBody>
      <dsp:txXfrm>
        <a:off x="52526" y="1617034"/>
        <a:ext cx="3417141" cy="1657018"/>
      </dsp:txXfrm>
    </dsp:sp>
    <dsp:sp modelId="{EA6D1B1C-811A-EA47-BE1E-73BA2B7959F3}">
      <dsp:nvSpPr>
        <dsp:cNvPr id="0" name=""/>
        <dsp:cNvSpPr/>
      </dsp:nvSpPr>
      <dsp:spPr>
        <a:xfrm rot="19457599">
          <a:off x="3358230" y="1907120"/>
          <a:ext cx="1734078" cy="64775"/>
        </a:xfrm>
        <a:custGeom>
          <a:avLst/>
          <a:gdLst/>
          <a:ahLst/>
          <a:cxnLst/>
          <a:rect l="0" t="0" r="0" b="0"/>
          <a:pathLst>
            <a:path>
              <a:moveTo>
                <a:pt x="0" y="32387"/>
              </a:moveTo>
              <a:lnTo>
                <a:pt x="1734078" y="3238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t-IT" sz="600" kern="1200"/>
        </a:p>
      </dsp:txBody>
      <dsp:txXfrm>
        <a:off x="4181918" y="1896156"/>
        <a:ext cx="86703" cy="86703"/>
      </dsp:txXfrm>
    </dsp:sp>
    <dsp:sp modelId="{E2E6651E-7D4F-1348-9970-B2B7C332AFFC}">
      <dsp:nvSpPr>
        <dsp:cNvPr id="0" name=""/>
        <dsp:cNvSpPr/>
      </dsp:nvSpPr>
      <dsp:spPr>
        <a:xfrm>
          <a:off x="4929319" y="553411"/>
          <a:ext cx="3520245" cy="1760122"/>
        </a:xfrm>
        <a:prstGeom prst="roundRect">
          <a:avLst>
            <a:gd name="adj" fmla="val 10000"/>
          </a:avLst>
        </a:prstGeom>
        <a:solidFill>
          <a:schemeClr val="accent3"/>
        </a:solidFill>
        <a:ln w="254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it-IT" sz="3800" kern="1200" dirty="0" smtClean="0"/>
            <a:t>RISOLUZIONI GENERALI E ASTRATTE</a:t>
          </a:r>
          <a:endParaRPr lang="it-IT" sz="3800" kern="1200" dirty="0"/>
        </a:p>
      </dsp:txBody>
      <dsp:txXfrm>
        <a:off x="4980871" y="604963"/>
        <a:ext cx="3417141" cy="1657018"/>
      </dsp:txXfrm>
    </dsp:sp>
    <dsp:sp modelId="{F12B899E-775E-0B4A-8D3C-6602581CB26F}">
      <dsp:nvSpPr>
        <dsp:cNvPr id="0" name=""/>
        <dsp:cNvSpPr/>
      </dsp:nvSpPr>
      <dsp:spPr>
        <a:xfrm rot="2142401">
          <a:off x="3358230" y="2919191"/>
          <a:ext cx="1734078" cy="64775"/>
        </a:xfrm>
        <a:custGeom>
          <a:avLst/>
          <a:gdLst/>
          <a:ahLst/>
          <a:cxnLst/>
          <a:rect l="0" t="0" r="0" b="0"/>
          <a:pathLst>
            <a:path>
              <a:moveTo>
                <a:pt x="0" y="32387"/>
              </a:moveTo>
              <a:lnTo>
                <a:pt x="1734078" y="3238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t-IT" sz="600" kern="1200"/>
        </a:p>
      </dsp:txBody>
      <dsp:txXfrm>
        <a:off x="4181918" y="2908227"/>
        <a:ext cx="86703" cy="86703"/>
      </dsp:txXfrm>
    </dsp:sp>
    <dsp:sp modelId="{47AC4B5E-9EB1-294B-9181-F628CC10001B}">
      <dsp:nvSpPr>
        <dsp:cNvPr id="0" name=""/>
        <dsp:cNvSpPr/>
      </dsp:nvSpPr>
      <dsp:spPr>
        <a:xfrm>
          <a:off x="4929319" y="2577553"/>
          <a:ext cx="3520245" cy="1760122"/>
        </a:xfrm>
        <a:prstGeom prst="roundRect">
          <a:avLst>
            <a:gd name="adj" fmla="val 10000"/>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it-IT" sz="3800" kern="1200" dirty="0" smtClean="0"/>
            <a:t>NO AZIONI NEI CONFRONTI DEI SINGOLI STATI</a:t>
          </a:r>
          <a:endParaRPr lang="it-IT" sz="3800" kern="1200" dirty="0"/>
        </a:p>
      </dsp:txBody>
      <dsp:txXfrm>
        <a:off x="4980871" y="2629105"/>
        <a:ext cx="3417141" cy="165701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04D144-5C05-E943-89A9-645E415BC40E}">
      <dsp:nvSpPr>
        <dsp:cNvPr id="0" name=""/>
        <dsp:cNvSpPr/>
      </dsp:nvSpPr>
      <dsp:spPr>
        <a:xfrm>
          <a:off x="1004" y="206083"/>
          <a:ext cx="3656707" cy="1828353"/>
        </a:xfrm>
        <a:prstGeom prst="roundRect">
          <a:avLst>
            <a:gd name="adj" fmla="val 10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6205" tIns="77470" rIns="116205" bIns="77470" numCol="1" spcCol="1270" anchor="ctr" anchorCtr="0">
          <a:noAutofit/>
        </a:bodyPr>
        <a:lstStyle/>
        <a:p>
          <a:pPr lvl="0" algn="ctr" defTabSz="2711450">
            <a:lnSpc>
              <a:spcPct val="90000"/>
            </a:lnSpc>
            <a:spcBef>
              <a:spcPct val="0"/>
            </a:spcBef>
            <a:spcAft>
              <a:spcPct val="35000"/>
            </a:spcAft>
          </a:pPr>
          <a:r>
            <a:rPr lang="it-IT" sz="6100" kern="1200" dirty="0" smtClean="0"/>
            <a:t>INCHIESTA</a:t>
          </a:r>
          <a:endParaRPr lang="it-IT" sz="6100" kern="1200" dirty="0"/>
        </a:p>
      </dsp:txBody>
      <dsp:txXfrm>
        <a:off x="54555" y="259634"/>
        <a:ext cx="3549605" cy="1721251"/>
      </dsp:txXfrm>
    </dsp:sp>
    <dsp:sp modelId="{83286300-F226-C44A-BA8B-07AED84D89E2}">
      <dsp:nvSpPr>
        <dsp:cNvPr id="0" name=""/>
        <dsp:cNvSpPr/>
      </dsp:nvSpPr>
      <dsp:spPr>
        <a:xfrm>
          <a:off x="366675" y="2034437"/>
          <a:ext cx="365670" cy="1371265"/>
        </a:xfrm>
        <a:custGeom>
          <a:avLst/>
          <a:gdLst/>
          <a:ahLst/>
          <a:cxnLst/>
          <a:rect l="0" t="0" r="0" b="0"/>
          <a:pathLst>
            <a:path>
              <a:moveTo>
                <a:pt x="0" y="0"/>
              </a:moveTo>
              <a:lnTo>
                <a:pt x="0" y="1371265"/>
              </a:lnTo>
              <a:lnTo>
                <a:pt x="365670" y="1371265"/>
              </a:lnTo>
            </a:path>
          </a:pathLst>
        </a:custGeom>
        <a:noFill/>
        <a:ln w="25400"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7C49B4B-F591-154C-8954-8665986B535B}">
      <dsp:nvSpPr>
        <dsp:cNvPr id="0" name=""/>
        <dsp:cNvSpPr/>
      </dsp:nvSpPr>
      <dsp:spPr>
        <a:xfrm>
          <a:off x="732345" y="2491525"/>
          <a:ext cx="2925365" cy="182835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kern="1200" dirty="0" smtClean="0"/>
            <a:t>MERO ACCERTAMENTO DEI FATTI: es. inchiesta nel 1946 accertamento fatti in Spagna di Franco; 1975 delega al Segretario </a:t>
          </a:r>
          <a:r>
            <a:rPr lang="it-IT" sz="1800" kern="1200" dirty="0" err="1" smtClean="0"/>
            <a:t>gen</a:t>
          </a:r>
          <a:r>
            <a:rPr lang="it-IT" sz="1800" kern="1200" dirty="0" smtClean="0"/>
            <a:t> su Sahara occ.</a:t>
          </a:r>
          <a:endParaRPr lang="it-IT" sz="1800" kern="1200" dirty="0"/>
        </a:p>
      </dsp:txBody>
      <dsp:txXfrm>
        <a:off x="785896" y="2545076"/>
        <a:ext cx="2818263" cy="1721251"/>
      </dsp:txXfrm>
    </dsp:sp>
    <dsp:sp modelId="{619AD6D5-E4F6-FA4C-BBBB-5E9474116B13}">
      <dsp:nvSpPr>
        <dsp:cNvPr id="0" name=""/>
        <dsp:cNvSpPr/>
      </dsp:nvSpPr>
      <dsp:spPr>
        <a:xfrm>
          <a:off x="4571888" y="206083"/>
          <a:ext cx="3656707" cy="1828353"/>
        </a:xfrm>
        <a:prstGeom prst="roundRect">
          <a:avLst>
            <a:gd name="adj" fmla="val 10000"/>
          </a:avLst>
        </a:prstGeom>
        <a:solidFill>
          <a:schemeClr val="accent2">
            <a:hueOff val="4681520"/>
            <a:satOff val="-5839"/>
            <a:lumOff val="137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6205" tIns="77470" rIns="116205" bIns="77470" numCol="1" spcCol="1270" anchor="ctr" anchorCtr="0">
          <a:noAutofit/>
        </a:bodyPr>
        <a:lstStyle/>
        <a:p>
          <a:pPr lvl="0" algn="ctr" defTabSz="2711450">
            <a:lnSpc>
              <a:spcPct val="90000"/>
            </a:lnSpc>
            <a:spcBef>
              <a:spcPct val="0"/>
            </a:spcBef>
            <a:spcAft>
              <a:spcPct val="35000"/>
            </a:spcAft>
          </a:pPr>
          <a:r>
            <a:rPr lang="it-IT" sz="6100" kern="1200" dirty="0" smtClean="0"/>
            <a:t>INCHIESTA</a:t>
          </a:r>
          <a:endParaRPr lang="it-IT" sz="6100" kern="1200" dirty="0"/>
        </a:p>
      </dsp:txBody>
      <dsp:txXfrm>
        <a:off x="4625439" y="259634"/>
        <a:ext cx="3549605" cy="1721251"/>
      </dsp:txXfrm>
    </dsp:sp>
    <dsp:sp modelId="{6AFF6105-7AE2-3343-9775-229B54CB2B9C}">
      <dsp:nvSpPr>
        <dsp:cNvPr id="0" name=""/>
        <dsp:cNvSpPr/>
      </dsp:nvSpPr>
      <dsp:spPr>
        <a:xfrm>
          <a:off x="4937559" y="2034437"/>
          <a:ext cx="365670" cy="1371265"/>
        </a:xfrm>
        <a:custGeom>
          <a:avLst/>
          <a:gdLst/>
          <a:ahLst/>
          <a:cxnLst/>
          <a:rect l="0" t="0" r="0" b="0"/>
          <a:pathLst>
            <a:path>
              <a:moveTo>
                <a:pt x="0" y="0"/>
              </a:moveTo>
              <a:lnTo>
                <a:pt x="0" y="1371265"/>
              </a:lnTo>
              <a:lnTo>
                <a:pt x="365670" y="1371265"/>
              </a:lnTo>
            </a:path>
          </a:pathLst>
        </a:custGeom>
        <a:noFill/>
        <a:ln w="25400"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9903596-A7F3-A544-B737-11E7F2AF0238}">
      <dsp:nvSpPr>
        <dsp:cNvPr id="0" name=""/>
        <dsp:cNvSpPr/>
      </dsp:nvSpPr>
      <dsp:spPr>
        <a:xfrm>
          <a:off x="5303229" y="2491525"/>
          <a:ext cx="2925365" cy="182835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kern="1200" dirty="0" smtClean="0"/>
            <a:t>ACCERTAMENTO DEI FATTI FINALIZZATO A UNA DETERMINATA FUNZIONE: es. </a:t>
          </a:r>
          <a:r>
            <a:rPr lang="it-IT" sz="1800" kern="1200" dirty="0" err="1" smtClean="0"/>
            <a:t>ris</a:t>
          </a:r>
          <a:r>
            <a:rPr lang="it-IT" sz="1800" kern="1200" dirty="0" smtClean="0"/>
            <a:t>. 2004/1564 Commissione di inchiesta in </a:t>
          </a:r>
          <a:r>
            <a:rPr lang="it-IT" sz="1800" kern="1200" dirty="0" err="1" smtClean="0"/>
            <a:t>Darfur</a:t>
          </a:r>
          <a:r>
            <a:rPr lang="it-IT" sz="1800" kern="1200" dirty="0" smtClean="0"/>
            <a:t> se Sudan non rispetta altra </a:t>
          </a:r>
          <a:r>
            <a:rPr lang="it-IT" sz="1800" kern="1200" dirty="0" err="1" smtClean="0"/>
            <a:t>ris</a:t>
          </a:r>
          <a:r>
            <a:rPr lang="it-IT" sz="1800" kern="1200" dirty="0" smtClean="0"/>
            <a:t>.</a:t>
          </a:r>
          <a:endParaRPr lang="it-IT" sz="1800" kern="1200" dirty="0"/>
        </a:p>
      </dsp:txBody>
      <dsp:txXfrm>
        <a:off x="5356780" y="2545076"/>
        <a:ext cx="2818263" cy="172125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17223B-B9CA-5D4A-817B-6CC490C1A554}">
      <dsp:nvSpPr>
        <dsp:cNvPr id="0" name=""/>
        <dsp:cNvSpPr/>
      </dsp:nvSpPr>
      <dsp:spPr>
        <a:xfrm>
          <a:off x="3633312" y="1752055"/>
          <a:ext cx="1249568" cy="124956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it-IT" sz="1200" kern="1200" dirty="0" smtClean="0"/>
            <a:t>DISTINZIONE TRA CAPO VI e CAPO VII CARTA</a:t>
          </a:r>
          <a:endParaRPr lang="it-IT" sz="1200" kern="1200" dirty="0"/>
        </a:p>
      </dsp:txBody>
      <dsp:txXfrm>
        <a:off x="3816307" y="1935050"/>
        <a:ext cx="883578" cy="883578"/>
      </dsp:txXfrm>
    </dsp:sp>
    <dsp:sp modelId="{2AA702AF-9228-7A40-A231-6D0FF17105B0}">
      <dsp:nvSpPr>
        <dsp:cNvPr id="0" name=""/>
        <dsp:cNvSpPr/>
      </dsp:nvSpPr>
      <dsp:spPr>
        <a:xfrm rot="16200000">
          <a:off x="4125586" y="1297108"/>
          <a:ext cx="265021" cy="424853"/>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it-IT" sz="900" kern="1200"/>
        </a:p>
      </dsp:txBody>
      <dsp:txXfrm>
        <a:off x="4165339" y="1421832"/>
        <a:ext cx="185515" cy="254911"/>
      </dsp:txXfrm>
    </dsp:sp>
    <dsp:sp modelId="{B8CEA021-AAB5-0E4F-AC76-7CFF27732D40}">
      <dsp:nvSpPr>
        <dsp:cNvPr id="0" name=""/>
        <dsp:cNvSpPr/>
      </dsp:nvSpPr>
      <dsp:spPr>
        <a:xfrm>
          <a:off x="3633312" y="2446"/>
          <a:ext cx="1249568" cy="124956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it-IT" sz="1000" kern="1200" dirty="0" smtClean="0"/>
            <a:t>APPLICABILITA’ ART. 2 par. 7</a:t>
          </a:r>
          <a:endParaRPr lang="it-IT" sz="1000" kern="1200" dirty="0"/>
        </a:p>
      </dsp:txBody>
      <dsp:txXfrm>
        <a:off x="3816307" y="185441"/>
        <a:ext cx="883578" cy="883578"/>
      </dsp:txXfrm>
    </dsp:sp>
    <dsp:sp modelId="{DC76BC78-67DC-E64A-9829-8C1471A18147}">
      <dsp:nvSpPr>
        <dsp:cNvPr id="0" name=""/>
        <dsp:cNvSpPr/>
      </dsp:nvSpPr>
      <dsp:spPr>
        <a:xfrm rot="5400000">
          <a:off x="4125586" y="3031716"/>
          <a:ext cx="265021" cy="424853"/>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it-IT" sz="900" kern="1200"/>
        </a:p>
      </dsp:txBody>
      <dsp:txXfrm>
        <a:off x="4165339" y="3076934"/>
        <a:ext cx="185515" cy="254911"/>
      </dsp:txXfrm>
    </dsp:sp>
    <dsp:sp modelId="{68228DC7-E288-C54C-AD1E-F0C343FF359E}">
      <dsp:nvSpPr>
        <dsp:cNvPr id="0" name=""/>
        <dsp:cNvSpPr/>
      </dsp:nvSpPr>
      <dsp:spPr>
        <a:xfrm>
          <a:off x="3633312" y="3501664"/>
          <a:ext cx="1249568" cy="1249568"/>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it-IT" sz="1000" kern="1200" dirty="0" smtClean="0"/>
            <a:t>APPLICABILITA’ ART. 27 par. 3.</a:t>
          </a:r>
          <a:endParaRPr lang="it-IT" sz="1000" kern="1200" dirty="0"/>
        </a:p>
      </dsp:txBody>
      <dsp:txXfrm>
        <a:off x="3816307" y="3684659"/>
        <a:ext cx="883578" cy="883578"/>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76B8461-6193-1941-867B-E74C6629CF02}" type="datetimeFigureOut">
              <a:rPr lang="it-IT" smtClean="0"/>
              <a:pPr/>
              <a:t>31/10/17</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5EE779D-2D3F-5445-91BB-317C16B31E9D}" type="slidenum">
              <a:rPr lang="it-IT" smtClean="0"/>
              <a:pPr/>
              <a:t>‹n.›</a:t>
            </a:fld>
            <a:endParaRPr lang="it-IT"/>
          </a:p>
        </p:txBody>
      </p:sp>
    </p:spTree>
    <p:extLst>
      <p:ext uri="{BB962C8B-B14F-4D97-AF65-F5344CB8AC3E}">
        <p14:creationId xmlns:p14="http://schemas.microsoft.com/office/powerpoint/2010/main" val="21305659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D7CFB3-4BAF-B846-830F-88604E4274C1}" type="datetimeFigureOut">
              <a:rPr lang="it-IT" smtClean="0"/>
              <a:pPr/>
              <a:t>31/10/17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22017F-072F-3A4C-9EDB-2B17EEE9AFF1}" type="slidenum">
              <a:rPr lang="it-IT" smtClean="0"/>
              <a:pPr/>
              <a:t>‹n.›</a:t>
            </a:fld>
            <a:endParaRPr lang="it-IT"/>
          </a:p>
        </p:txBody>
      </p:sp>
    </p:spTree>
    <p:extLst>
      <p:ext uri="{BB962C8B-B14F-4D97-AF65-F5344CB8AC3E}">
        <p14:creationId xmlns:p14="http://schemas.microsoft.com/office/powerpoint/2010/main" val="292015487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126154D-F501-1A49-B1BA-F4FC8B31852D}" type="datetime1">
              <a:rPr lang="it-IT" smtClean="0"/>
              <a:pPr/>
              <a:t>31/10/17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4221670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8B45446-6E4E-D746-9563-DBA614AAECA5}" type="datetime1">
              <a:rPr lang="it-IT" smtClean="0"/>
              <a:pPr/>
              <a:t>31/10/17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171480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A74E34F-10C5-CC4B-BA18-A269C399BBE6}" type="datetime1">
              <a:rPr lang="it-IT" smtClean="0"/>
              <a:pPr/>
              <a:t>31/10/17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2940209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FB99B33-A61D-F642-A394-C1AF6174470C}" type="datetime1">
              <a:rPr lang="it-IT" smtClean="0"/>
              <a:pPr/>
              <a:t>31/10/17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3306405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EFBAD976-CA6A-E943-8886-F84A9BE0475E}" type="datetime1">
              <a:rPr lang="it-IT" smtClean="0"/>
              <a:pPr/>
              <a:t>31/10/17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1455653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86DB063-DF5B-E64F-A9D3-F3DB9F7F4539}" type="datetime1">
              <a:rPr lang="it-IT" smtClean="0"/>
              <a:pPr/>
              <a:t>31/10/17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1956467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D62448C-B239-284E-BDD1-0D9798D04C60}" type="datetime1">
              <a:rPr lang="it-IT" smtClean="0"/>
              <a:pPr/>
              <a:t>31/10/17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1122910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11FB6401-22DC-7740-B4C1-6D7F436E8618}" type="datetime1">
              <a:rPr lang="it-IT" smtClean="0"/>
              <a:pPr/>
              <a:t>31/10/17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2476864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DFEF9CB-E570-8746-A8BD-9FDD1AEF1E1D}" type="datetime1">
              <a:rPr lang="it-IT" smtClean="0"/>
              <a:pPr/>
              <a:t>31/10/17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2310458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3AF9582F-CCBB-1E4A-9CD6-2828CB2D27C8}" type="datetime1">
              <a:rPr lang="it-IT" smtClean="0"/>
              <a:pPr/>
              <a:t>31/10/17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3804159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453DA12C-6C93-694C-B70C-E9C9D24837E7}" type="datetime1">
              <a:rPr lang="it-IT" smtClean="0"/>
              <a:pPr/>
              <a:t>31/10/17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936F67-622E-C142-8287-23FACB77C044}" type="slidenum">
              <a:rPr lang="it-IT" smtClean="0"/>
              <a:pPr/>
              <a:t>‹n.›</a:t>
            </a:fld>
            <a:endParaRPr lang="it-IT"/>
          </a:p>
        </p:txBody>
      </p:sp>
    </p:spTree>
    <p:extLst>
      <p:ext uri="{BB962C8B-B14F-4D97-AF65-F5344CB8AC3E}">
        <p14:creationId xmlns:p14="http://schemas.microsoft.com/office/powerpoint/2010/main" val="14213435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180974-6CCE-094E-A9CB-302DD84D2E27}" type="datetime1">
              <a:rPr lang="it-IT" smtClean="0"/>
              <a:pPr/>
              <a:t>31/10/17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936F67-622E-C142-8287-23FACB77C044}" type="slidenum">
              <a:rPr lang="it-IT" smtClean="0"/>
              <a:pPr/>
              <a:t>‹n.›</a:t>
            </a:fld>
            <a:endParaRPr lang="it-IT"/>
          </a:p>
        </p:txBody>
      </p:sp>
    </p:spTree>
    <p:extLst>
      <p:ext uri="{BB962C8B-B14F-4D97-AF65-F5344CB8AC3E}">
        <p14:creationId xmlns:p14="http://schemas.microsoft.com/office/powerpoint/2010/main" val="165989680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diagramData" Target="../diagrams/data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diagramData" Target="../diagrams/data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415266"/>
            <a:ext cx="8686799" cy="2981223"/>
          </a:xfrm>
        </p:spPr>
        <p:txBody>
          <a:bodyPr>
            <a:normAutofit/>
          </a:bodyPr>
          <a:lstStyle/>
          <a:p>
            <a:pPr algn="just"/>
            <a:r>
              <a:rPr lang="it-IT" dirty="0" smtClean="0"/>
              <a:t>ORGANIZZAZIONI INTERNAZIONALI – prof. Sara Tonolo</a:t>
            </a:r>
            <a:r>
              <a:rPr lang="it-IT" smtClean="0"/>
              <a:t/>
            </a:r>
            <a:br>
              <a:rPr lang="it-IT" smtClean="0"/>
            </a:br>
            <a:r>
              <a:rPr lang="it-IT" smtClean="0"/>
              <a:t>9 novembre 2017</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a:t>
            </a:fld>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207" y="74111"/>
            <a:ext cx="8850298" cy="1423560"/>
          </a:xfrm>
        </p:spPr>
        <p:style>
          <a:lnRef idx="2">
            <a:schemeClr val="dk1"/>
          </a:lnRef>
          <a:fillRef idx="1">
            <a:schemeClr val="lt1"/>
          </a:fillRef>
          <a:effectRef idx="0">
            <a:schemeClr val="dk1"/>
          </a:effectRef>
          <a:fontRef idx="minor">
            <a:schemeClr val="dk1"/>
          </a:fontRef>
        </p:style>
        <p:txBody>
          <a:bodyPr>
            <a:normAutofit/>
          </a:bodyPr>
          <a:lstStyle/>
          <a:p>
            <a:pPr algn="just"/>
            <a:r>
              <a:rPr lang="it-IT" dirty="0" smtClean="0"/>
              <a:t>SISTEMA DI SICUREZZA COLLETTIVA</a:t>
            </a:r>
            <a:endParaRPr lang="it-IT" dirty="0"/>
          </a:p>
        </p:txBody>
      </p:sp>
      <p:sp>
        <p:nvSpPr>
          <p:cNvPr id="3" name="Segnaposto contenuto 2"/>
          <p:cNvSpPr>
            <a:spLocks noGrp="1"/>
          </p:cNvSpPr>
          <p:nvPr>
            <p:ph idx="1"/>
          </p:nvPr>
        </p:nvSpPr>
        <p:spPr>
          <a:xfrm>
            <a:off x="21207" y="1649333"/>
            <a:ext cx="8665593" cy="5208668"/>
          </a:xfrm>
        </p:spPr>
        <p:txBody>
          <a:bodyPr>
            <a:normAutofit/>
          </a:bodyPr>
          <a:lstStyle/>
          <a:p>
            <a:pPr algn="just"/>
            <a:r>
              <a:rPr lang="it-IT" dirty="0" smtClean="0"/>
              <a:t>Anche AG e Segretario generale possono provocare l’azione del </a:t>
            </a:r>
            <a:r>
              <a:rPr lang="it-IT" dirty="0" err="1" smtClean="0"/>
              <a:t>CdS</a:t>
            </a:r>
            <a:r>
              <a:rPr lang="it-IT" dirty="0" smtClean="0"/>
              <a:t>:</a:t>
            </a:r>
          </a:p>
          <a:p>
            <a:pPr lvl="1" algn="just"/>
            <a:r>
              <a:rPr lang="it-IT" dirty="0" smtClean="0"/>
              <a:t>Art. 11 par. 3 per AG – assorbe regola di art. 11 par. 2</a:t>
            </a:r>
          </a:p>
          <a:p>
            <a:pPr lvl="1" algn="just"/>
            <a:r>
              <a:rPr lang="it-IT" dirty="0" smtClean="0"/>
              <a:t>Art. 99 per Segretario generale: ad es. nel caso dell’ambasciata USA a Teheran</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10</a:t>
            </a:fld>
            <a:endParaRPr lang="it-IT"/>
          </a:p>
        </p:txBody>
      </p:sp>
    </p:spTree>
    <p:extLst>
      <p:ext uri="{BB962C8B-B14F-4D97-AF65-F5344CB8AC3E}">
        <p14:creationId xmlns:p14="http://schemas.microsoft.com/office/powerpoint/2010/main" val="2026648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207" y="74111"/>
            <a:ext cx="8850298" cy="1423560"/>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PROBLEMA PER STATI NON MEMBRI ONU</a:t>
            </a:r>
            <a:endParaRPr lang="it-IT" dirty="0"/>
          </a:p>
        </p:txBody>
      </p:sp>
      <p:sp>
        <p:nvSpPr>
          <p:cNvPr id="3" name="Segnaposto contenuto 2"/>
          <p:cNvSpPr>
            <a:spLocks noGrp="1"/>
          </p:cNvSpPr>
          <p:nvPr>
            <p:ph idx="1"/>
          </p:nvPr>
        </p:nvSpPr>
        <p:spPr>
          <a:xfrm>
            <a:off x="21207" y="1649333"/>
            <a:ext cx="8665593" cy="5208668"/>
          </a:xfrm>
        </p:spPr>
        <p:txBody>
          <a:bodyPr>
            <a:normAutofit/>
          </a:bodyPr>
          <a:lstStyle/>
          <a:p>
            <a:pPr algn="just"/>
            <a:r>
              <a:rPr lang="it-IT" dirty="0" smtClean="0"/>
              <a:t>Rilevanza limitata attualmente (Santa Sede, Taiwan, Repubblica Turca Cipro Nord, Kosovo, Palestina)</a:t>
            </a:r>
          </a:p>
          <a:p>
            <a:pPr algn="just"/>
            <a:r>
              <a:rPr lang="it-IT" dirty="0" smtClean="0"/>
              <a:t>Varie norme nella Carta:</a:t>
            </a:r>
          </a:p>
          <a:p>
            <a:pPr lvl="1" algn="just"/>
            <a:r>
              <a:rPr lang="it-IT" dirty="0" smtClean="0"/>
              <a:t>Art. 2 par. 6;</a:t>
            </a:r>
          </a:p>
          <a:p>
            <a:pPr lvl="1" algn="just"/>
            <a:r>
              <a:rPr lang="it-IT" dirty="0" smtClean="0"/>
              <a:t>Art. 32;</a:t>
            </a:r>
          </a:p>
          <a:p>
            <a:pPr lvl="1" algn="just"/>
            <a:r>
              <a:rPr lang="it-IT" dirty="0" smtClean="0"/>
              <a:t>Art. 35 par. 2;</a:t>
            </a:r>
          </a:p>
          <a:p>
            <a:pPr lvl="1" algn="just"/>
            <a:r>
              <a:rPr lang="it-IT" dirty="0" smtClean="0"/>
              <a:t>Art. 102 e art. 103.</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11</a:t>
            </a:fld>
            <a:endParaRPr lang="it-IT"/>
          </a:p>
        </p:txBody>
      </p:sp>
    </p:spTree>
    <p:extLst>
      <p:ext uri="{BB962C8B-B14F-4D97-AF65-F5344CB8AC3E}">
        <p14:creationId xmlns:p14="http://schemas.microsoft.com/office/powerpoint/2010/main" val="3949766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207" y="74111"/>
            <a:ext cx="8850298" cy="1423560"/>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PROBLEMA PER STATI NON MEMBRI ONU</a:t>
            </a:r>
            <a:endParaRPr lang="it-IT" dirty="0"/>
          </a:p>
        </p:txBody>
      </p:sp>
      <p:sp>
        <p:nvSpPr>
          <p:cNvPr id="3" name="Segnaposto contenuto 2"/>
          <p:cNvSpPr>
            <a:spLocks noGrp="1"/>
          </p:cNvSpPr>
          <p:nvPr>
            <p:ph idx="1"/>
          </p:nvPr>
        </p:nvSpPr>
        <p:spPr>
          <a:xfrm>
            <a:off x="21207" y="1649333"/>
            <a:ext cx="8665593" cy="5208668"/>
          </a:xfrm>
        </p:spPr>
        <p:txBody>
          <a:bodyPr>
            <a:normAutofit/>
          </a:bodyPr>
          <a:lstStyle/>
          <a:p>
            <a:pPr algn="just"/>
            <a:r>
              <a:rPr lang="it-IT" dirty="0" smtClean="0"/>
              <a:t>Fondamento giuridico: norme della Carta+ norme del diritto internazionale;</a:t>
            </a:r>
          </a:p>
          <a:p>
            <a:pPr algn="just"/>
            <a:r>
              <a:rPr lang="it-IT" dirty="0" smtClean="0"/>
              <a:t>Carta regola i rapporti tra Organizzazione e Stati non membri (superamento di teoria di </a:t>
            </a:r>
            <a:r>
              <a:rPr lang="it-IT" dirty="0" err="1" smtClean="0"/>
              <a:t>Kelsen</a:t>
            </a:r>
            <a:r>
              <a:rPr lang="it-IT" dirty="0" smtClean="0"/>
              <a:t>: art. 2 par. 6 Carta imposto dalle sanzioni nei confronti degli Stati terzi e tentativi di individuare diritto globale).</a:t>
            </a:r>
          </a:p>
          <a:p>
            <a:pPr algn="just"/>
            <a:r>
              <a:rPr lang="it-IT" dirty="0" smtClean="0"/>
              <a:t>Art. 41 ad es. consente al </a:t>
            </a:r>
            <a:r>
              <a:rPr lang="it-IT" dirty="0" err="1" smtClean="0"/>
              <a:t>CdS</a:t>
            </a:r>
            <a:r>
              <a:rPr lang="it-IT" dirty="0" smtClean="0"/>
              <a:t> di adottare misure nei confronti degli Stati terzi perché così prevede la Carta.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12</a:t>
            </a:fld>
            <a:endParaRPr lang="it-IT"/>
          </a:p>
        </p:txBody>
      </p:sp>
    </p:spTree>
    <p:extLst>
      <p:ext uri="{BB962C8B-B14F-4D97-AF65-F5344CB8AC3E}">
        <p14:creationId xmlns:p14="http://schemas.microsoft.com/office/powerpoint/2010/main" val="3839345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207" y="74111"/>
            <a:ext cx="8850298" cy="1423560"/>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PROBLEMA PER STATI NON MEMBRI ONU</a:t>
            </a:r>
            <a:endParaRPr lang="it-IT" dirty="0"/>
          </a:p>
        </p:txBody>
      </p:sp>
      <p:sp>
        <p:nvSpPr>
          <p:cNvPr id="3" name="Segnaposto contenuto 2"/>
          <p:cNvSpPr>
            <a:spLocks noGrp="1"/>
          </p:cNvSpPr>
          <p:nvPr>
            <p:ph idx="1"/>
          </p:nvPr>
        </p:nvSpPr>
        <p:spPr>
          <a:xfrm>
            <a:off x="21207" y="1649333"/>
            <a:ext cx="8665593" cy="5208668"/>
          </a:xfrm>
        </p:spPr>
        <p:txBody>
          <a:bodyPr>
            <a:normAutofit/>
          </a:bodyPr>
          <a:lstStyle/>
          <a:p>
            <a:pPr algn="just"/>
            <a:r>
              <a:rPr lang="it-IT" dirty="0" smtClean="0"/>
              <a:t>Stato terzo può rifiutarsi in base alle norme del diritto internazionale: ad es. Svizzera contro le sanzioni nei confronti della Rhodesia del Sud</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13</a:t>
            </a:fld>
            <a:endParaRPr lang="it-IT"/>
          </a:p>
        </p:txBody>
      </p:sp>
    </p:spTree>
    <p:extLst>
      <p:ext uri="{BB962C8B-B14F-4D97-AF65-F5344CB8AC3E}">
        <p14:creationId xmlns:p14="http://schemas.microsoft.com/office/powerpoint/2010/main" val="3830956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260" y="89570"/>
            <a:ext cx="8450540" cy="1056657"/>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MISURE COERCITIVE DEL CDS</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14</a:t>
            </a:fld>
            <a:endParaRPr lang="it-IT"/>
          </a:p>
        </p:txBody>
      </p:sp>
      <p:sp>
        <p:nvSpPr>
          <p:cNvPr id="3" name="Segnaposto contenuto 2"/>
          <p:cNvSpPr>
            <a:spLocks noGrp="1"/>
          </p:cNvSpPr>
          <p:nvPr>
            <p:ph idx="1"/>
          </p:nvPr>
        </p:nvSpPr>
        <p:spPr>
          <a:xfrm>
            <a:off x="236260" y="1830387"/>
            <a:ext cx="8450540" cy="4891088"/>
          </a:xfrm>
        </p:spPr>
        <p:txBody>
          <a:bodyPr>
            <a:normAutofit lnSpcReduction="10000"/>
          </a:bodyPr>
          <a:lstStyle/>
          <a:p>
            <a:r>
              <a:rPr lang="it-IT" dirty="0" smtClean="0"/>
              <a:t>Sono realmente misure coercitive nei confronti degli Stati terzi?</a:t>
            </a:r>
          </a:p>
          <a:p>
            <a:pPr lvl="1" algn="just"/>
            <a:r>
              <a:rPr lang="it-IT" dirty="0" smtClean="0"/>
              <a:t>Nella prassi gli Stati terzi si sono dichiarati spontaneamente disponibili ad attuarle ma non in forza di un obbligo; sembra pertanto che esse assumano il carattere di RACCOMANDAZIONI (mai eccepita circostanza di estraneità a ONU, </a:t>
            </a:r>
            <a:r>
              <a:rPr lang="it-IT" dirty="0" err="1" smtClean="0"/>
              <a:t>vd</a:t>
            </a:r>
            <a:r>
              <a:rPr lang="it-IT" dirty="0" smtClean="0"/>
              <a:t>. Serbia Montenegro tra 1992 e 2000 misure ex art. 41 Carta): es. Svizzera prima di ingresso in ONU dichiara ad es. di applicare in maniera indipendente  l’embargo nei confronti dell’Iraq.</a:t>
            </a:r>
            <a:endParaRPr lang="it-IT" dirty="0"/>
          </a:p>
        </p:txBody>
      </p:sp>
    </p:spTree>
    <p:extLst>
      <p:ext uri="{BB962C8B-B14F-4D97-AF65-F5344CB8AC3E}">
        <p14:creationId xmlns:p14="http://schemas.microsoft.com/office/powerpoint/2010/main" val="1178961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dk1"/>
          </a:lnRef>
          <a:fillRef idx="1">
            <a:schemeClr val="lt1"/>
          </a:fillRef>
          <a:effectRef idx="0">
            <a:schemeClr val="dk1"/>
          </a:effectRef>
          <a:fontRef idx="minor">
            <a:schemeClr val="dk1"/>
          </a:fontRef>
        </p:style>
        <p:txBody>
          <a:bodyPr>
            <a:normAutofit/>
          </a:bodyPr>
          <a:lstStyle/>
          <a:p>
            <a:pPr algn="just"/>
            <a:r>
              <a:rPr lang="it-IT" dirty="0" smtClean="0"/>
              <a:t>FONTI DEL SISTEMA DI SICUREZZA COLLETTIVA</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Capo VI Carta: soluzione pacifica delle controversie eccetto artt. 34 e 35 che riguardano anche esercizio di altre competenze del </a:t>
            </a:r>
            <a:r>
              <a:rPr lang="it-IT" dirty="0" err="1" smtClean="0"/>
              <a:t>CdS</a:t>
            </a:r>
            <a:r>
              <a:rPr lang="it-IT" dirty="0" smtClean="0"/>
              <a:t> (es. potere di inchiesta).</a:t>
            </a:r>
          </a:p>
          <a:p>
            <a:pPr algn="just"/>
            <a:r>
              <a:rPr lang="it-IT" dirty="0" smtClean="0"/>
              <a:t>Capo VII Carta: azione a tutela della pace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15</a:t>
            </a:fld>
            <a:endParaRPr lang="it-IT"/>
          </a:p>
        </p:txBody>
      </p:sp>
    </p:spTree>
    <p:extLst>
      <p:ext uri="{BB962C8B-B14F-4D97-AF65-F5344CB8AC3E}">
        <p14:creationId xmlns:p14="http://schemas.microsoft.com/office/powerpoint/2010/main" val="4168548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3006" y="274638"/>
            <a:ext cx="8533794" cy="1025820"/>
          </a:xfrm>
        </p:spPr>
        <p:style>
          <a:lnRef idx="2">
            <a:schemeClr val="accent1"/>
          </a:lnRef>
          <a:fillRef idx="1">
            <a:schemeClr val="lt1"/>
          </a:fillRef>
          <a:effectRef idx="0">
            <a:schemeClr val="accent1"/>
          </a:effectRef>
          <a:fontRef idx="minor">
            <a:schemeClr val="dk1"/>
          </a:fontRef>
        </p:style>
        <p:txBody>
          <a:bodyPr>
            <a:normAutofit/>
          </a:bodyPr>
          <a:lstStyle/>
          <a:p>
            <a:pPr algn="just"/>
            <a:r>
              <a:rPr lang="it-IT" dirty="0" smtClean="0"/>
              <a:t>SISTEMA DI SICUREZZA COLLETTIVA</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478939598"/>
              </p:ext>
            </p:extLst>
          </p:nvPr>
        </p:nvGraphicFramePr>
        <p:xfrm>
          <a:off x="153006" y="1521164"/>
          <a:ext cx="8533794" cy="52003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16</a:t>
            </a:fld>
            <a:endParaRPr lang="it-IT"/>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CAP. VII CARTA</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Carta ONU vieta la minaccia e l’uso della forza unilaterale da parte degli Stati (art. 2 par. 4), eccetto in legittima difesa (art. 51) e consente al Consiglio di adottare misure coercitive sia pacifiche (art. 41) che militari (art. 42), nel caso di minaccia alla pace, di violazione della pace o di aggressione (art. 39).</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17</a:t>
            </a:fld>
            <a:endParaRPr lang="it-IT"/>
          </a:p>
        </p:txBody>
      </p:sp>
    </p:spTree>
    <p:extLst>
      <p:ext uri="{BB962C8B-B14F-4D97-AF65-F5344CB8AC3E}">
        <p14:creationId xmlns:p14="http://schemas.microsoft.com/office/powerpoint/2010/main" val="674311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CAP. VI CARTA</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Cap. VI della Carta disciplina la funzione conciliativa delle Nazioni Unite nella soluzione delle controversie internazionali “la cui continuazione sia suscettibile di </a:t>
            </a:r>
            <a:r>
              <a:rPr lang="it-IT" dirty="0" err="1" smtClean="0"/>
              <a:t>metttere</a:t>
            </a:r>
            <a:r>
              <a:rPr lang="it-IT" dirty="0" smtClean="0"/>
              <a:t> in pericolo la pace e la sicurezza internazionale” attraverso il ricorso a mezzi diplomatici (non coercitivi di componimento)</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18</a:t>
            </a:fld>
            <a:endParaRPr lang="it-IT"/>
          </a:p>
        </p:txBody>
      </p:sp>
    </p:spTree>
    <p:extLst>
      <p:ext uri="{BB962C8B-B14F-4D97-AF65-F5344CB8AC3E}">
        <p14:creationId xmlns:p14="http://schemas.microsoft.com/office/powerpoint/2010/main" val="3034754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smtClean="0"/>
              <a:t>CAP. VIII CARTA</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Cap. VIII della Carta disciplina l’intervento militare delle organizzazioni regionali di difesa su autorizzazione e sotto la direzione del Consiglio di Sicurezza (art. 53).</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19</a:t>
            </a:fld>
            <a:endParaRPr lang="it-IT"/>
          </a:p>
        </p:txBody>
      </p:sp>
    </p:spTree>
    <p:extLst>
      <p:ext uri="{BB962C8B-B14F-4D97-AF65-F5344CB8AC3E}">
        <p14:creationId xmlns:p14="http://schemas.microsoft.com/office/powerpoint/2010/main" val="900638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txBody>
          <a:bodyPr>
            <a:normAutofit/>
          </a:bodyPr>
          <a:lstStyle/>
          <a:p>
            <a:r>
              <a:rPr lang="it-IT" dirty="0" smtClean="0"/>
              <a:t>IL SISTEMA DELLE NAZIONI UNITE – CARTA DI S. FRANCISCO 26.6.1945</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2482631530"/>
              </p:ext>
            </p:extLst>
          </p:nvPr>
        </p:nvGraphicFramePr>
        <p:xfrm>
          <a:off x="457200" y="1847078"/>
          <a:ext cx="8229600" cy="48743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54ABE1B0-D900-014A-A4D4-83E7E081C2B0}" type="slidenum">
              <a:rPr lang="it-IT" smtClean="0"/>
              <a:pPr/>
              <a:t>2</a:t>
            </a:fld>
            <a:endParaRPr lang="it-IT"/>
          </a:p>
        </p:txBody>
      </p:sp>
    </p:spTree>
    <p:extLst>
      <p:ext uri="{BB962C8B-B14F-4D97-AF65-F5344CB8AC3E}">
        <p14:creationId xmlns:p14="http://schemas.microsoft.com/office/powerpoint/2010/main" val="12882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NECESSITA’ DI DISTINGUERE TRA CAPO VI e CAPO VII della CARTA</a:t>
            </a:r>
            <a:endParaRPr lang="it-IT" dirty="0"/>
          </a:p>
        </p:txBody>
      </p:sp>
      <p:sp>
        <p:nvSpPr>
          <p:cNvPr id="3" name="Segnaposto contenuto 2"/>
          <p:cNvSpPr>
            <a:spLocks noGrp="1"/>
          </p:cNvSpPr>
          <p:nvPr>
            <p:ph idx="1"/>
          </p:nvPr>
        </p:nvSpPr>
        <p:spPr>
          <a:xfrm>
            <a:off x="170606" y="2104321"/>
            <a:ext cx="8516194" cy="4753679"/>
          </a:xfrm>
        </p:spPr>
        <p:txBody>
          <a:bodyPr>
            <a:normAutofit/>
          </a:bodyPr>
          <a:lstStyle/>
          <a:p>
            <a:pPr algn="just"/>
            <a:r>
              <a:rPr lang="it-IT" dirty="0" smtClean="0"/>
              <a:t>La distinzione rileva a vari fini:</a:t>
            </a:r>
          </a:p>
          <a:p>
            <a:pPr lvl="1" algn="just"/>
            <a:r>
              <a:rPr lang="it-IT" dirty="0" smtClean="0"/>
              <a:t>Operatività del limite di art. 2 par. 7 della Carta;</a:t>
            </a:r>
          </a:p>
          <a:p>
            <a:pPr lvl="1" algn="just"/>
            <a:r>
              <a:rPr lang="it-IT" dirty="0" smtClean="0"/>
              <a:t>Operatività dell’art. 27 par. 3 della Carta per obbligo di astensione del membro di una controversia dalla delibera concernente il capo VI.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20</a:t>
            </a:fld>
            <a:endParaRPr lang="it-IT"/>
          </a:p>
        </p:txBody>
      </p:sp>
    </p:spTree>
    <p:extLst>
      <p:ext uri="{BB962C8B-B14F-4D97-AF65-F5344CB8AC3E}">
        <p14:creationId xmlns:p14="http://schemas.microsoft.com/office/powerpoint/2010/main" val="1240672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NECESSITA’ DI DISTINGUERE TRA CAPO VI e CAPO VII della CARTA</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573677987"/>
              </p:ext>
            </p:extLst>
          </p:nvPr>
        </p:nvGraphicFramePr>
        <p:xfrm>
          <a:off x="170606" y="2104321"/>
          <a:ext cx="8516194" cy="4753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21</a:t>
            </a:fld>
            <a:endParaRPr lang="it-IT"/>
          </a:p>
        </p:txBody>
      </p:sp>
    </p:spTree>
    <p:extLst>
      <p:ext uri="{BB962C8B-B14F-4D97-AF65-F5344CB8AC3E}">
        <p14:creationId xmlns:p14="http://schemas.microsoft.com/office/powerpoint/2010/main" val="17263936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NECESSITA’ DI DISTINGUERE TRA CAPO VI e CAPO VII della CARTA</a:t>
            </a:r>
            <a:endParaRPr lang="it-IT" dirty="0"/>
          </a:p>
        </p:txBody>
      </p:sp>
      <p:sp>
        <p:nvSpPr>
          <p:cNvPr id="3" name="Segnaposto contenuto 2"/>
          <p:cNvSpPr>
            <a:spLocks noGrp="1"/>
          </p:cNvSpPr>
          <p:nvPr>
            <p:ph idx="1"/>
          </p:nvPr>
        </p:nvSpPr>
        <p:spPr>
          <a:xfrm>
            <a:off x="170606" y="2104321"/>
            <a:ext cx="8516194" cy="4753679"/>
          </a:xfrm>
        </p:spPr>
        <p:txBody>
          <a:bodyPr>
            <a:normAutofit/>
          </a:bodyPr>
          <a:lstStyle/>
          <a:p>
            <a:pPr algn="just"/>
            <a:r>
              <a:rPr lang="it-IT" dirty="0" smtClean="0"/>
              <a:t>La distinzione rileva innanzitutto per escludere operatività del limite della </a:t>
            </a:r>
            <a:r>
              <a:rPr lang="it-IT" dirty="0" err="1" smtClean="0"/>
              <a:t>c.d.</a:t>
            </a:r>
            <a:r>
              <a:rPr lang="it-IT" i="1" dirty="0" err="1" smtClean="0"/>
              <a:t>domestic</a:t>
            </a:r>
            <a:r>
              <a:rPr lang="it-IT" i="1" dirty="0" smtClean="0"/>
              <a:t> </a:t>
            </a:r>
            <a:r>
              <a:rPr lang="it-IT" i="1" dirty="0" err="1" smtClean="0"/>
              <a:t>jurisdiction</a:t>
            </a:r>
            <a:r>
              <a:rPr lang="it-IT" dirty="0" smtClean="0"/>
              <a:t> di cui all’art. 2 par. 7 della Carta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22</a:t>
            </a:fld>
            <a:endParaRPr lang="it-IT"/>
          </a:p>
        </p:txBody>
      </p:sp>
    </p:spTree>
    <p:extLst>
      <p:ext uri="{BB962C8B-B14F-4D97-AF65-F5344CB8AC3E}">
        <p14:creationId xmlns:p14="http://schemas.microsoft.com/office/powerpoint/2010/main" val="163800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260" y="89570"/>
            <a:ext cx="8450540" cy="1056657"/>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LIMITI OGGETTIVI DELL’AZIONE ONU: COMPETENZA DOMESTICA</a:t>
            </a:r>
            <a:endParaRPr lang="it-IT" dirty="0"/>
          </a:p>
        </p:txBody>
      </p:sp>
      <p:sp>
        <p:nvSpPr>
          <p:cNvPr id="3" name="Segnaposto contenuto 2"/>
          <p:cNvSpPr>
            <a:spLocks noGrp="1"/>
          </p:cNvSpPr>
          <p:nvPr>
            <p:ph idx="1"/>
          </p:nvPr>
        </p:nvSpPr>
        <p:spPr>
          <a:xfrm>
            <a:off x="236260" y="1830387"/>
            <a:ext cx="8450540" cy="4891088"/>
          </a:xfrm>
        </p:spPr>
        <p:txBody>
          <a:bodyPr>
            <a:normAutofit lnSpcReduction="10000"/>
          </a:bodyPr>
          <a:lstStyle/>
          <a:p>
            <a:pPr algn="just"/>
            <a:r>
              <a:rPr lang="it-IT" dirty="0" smtClean="0"/>
              <a:t>Art. 2 par. 7 della Carta prevede che “nessuna disposizione del presente Statuto autorizza </a:t>
            </a:r>
            <a:r>
              <a:rPr lang="it-IT" b="1" dirty="0" smtClean="0"/>
              <a:t>le Nazioni Unite</a:t>
            </a:r>
            <a:r>
              <a:rPr lang="it-IT" dirty="0" smtClean="0"/>
              <a:t> ad intervenire in questioni che appartengono essenzialmente alla competenza interna di uno Stato né obbliga i membri a sottoporre tali questioni ad una procedura di regolamento in applicazione del presente Statuto: questo principio non pregiudica l’applicazione di misure coercitive a norma del cap. VII”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23</a:t>
            </a:fld>
            <a:endParaRPr lang="it-IT"/>
          </a:p>
        </p:txBody>
      </p:sp>
    </p:spTree>
    <p:extLst>
      <p:ext uri="{BB962C8B-B14F-4D97-AF65-F5344CB8AC3E}">
        <p14:creationId xmlns:p14="http://schemas.microsoft.com/office/powerpoint/2010/main" val="2390448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260" y="89570"/>
            <a:ext cx="8450540" cy="1056657"/>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NOZIONE DI COMPETENZA DOMESTICA/DOMESTIC JURISDICTION</a:t>
            </a:r>
            <a:endParaRPr lang="it-IT" dirty="0"/>
          </a:p>
        </p:txBody>
      </p:sp>
      <p:sp>
        <p:nvSpPr>
          <p:cNvPr id="3" name="Segnaposto contenuto 2"/>
          <p:cNvSpPr>
            <a:spLocks noGrp="1"/>
          </p:cNvSpPr>
          <p:nvPr>
            <p:ph idx="1"/>
          </p:nvPr>
        </p:nvSpPr>
        <p:spPr>
          <a:xfrm>
            <a:off x="236260" y="1830387"/>
            <a:ext cx="8450540" cy="4891088"/>
          </a:xfrm>
        </p:spPr>
        <p:txBody>
          <a:bodyPr>
            <a:normAutofit fontScale="85000" lnSpcReduction="10000"/>
          </a:bodyPr>
          <a:lstStyle/>
          <a:p>
            <a:pPr algn="just"/>
            <a:r>
              <a:rPr lang="it-IT" dirty="0" smtClean="0"/>
              <a:t>NOZIONE GIURIDICA: parere della Corte permanente di giustizia internazionale del 1923 – giurisdizione domestica = materie in cui lo Stato è libero da obblighi internazionali di qualsiasi genere: ad es. decisione sull’attribuzione della cittadinanza.</a:t>
            </a:r>
          </a:p>
          <a:p>
            <a:pPr algn="just"/>
            <a:r>
              <a:rPr lang="it-IT" dirty="0" smtClean="0"/>
              <a:t>NO NOZIONE DI CARATTERE MORALE…(Sperduti)</a:t>
            </a:r>
          </a:p>
          <a:p>
            <a:pPr algn="just"/>
            <a:r>
              <a:rPr lang="it-IT" dirty="0" smtClean="0"/>
              <a:t>NO NOZIONE DI CARATTERE POLITICO…(</a:t>
            </a:r>
            <a:r>
              <a:rPr lang="it-IT" dirty="0" err="1" smtClean="0"/>
              <a:t>Ross</a:t>
            </a:r>
            <a:r>
              <a:rPr lang="it-IT" dirty="0" smtClean="0"/>
              <a:t>)</a:t>
            </a:r>
          </a:p>
          <a:p>
            <a:pPr algn="just"/>
            <a:r>
              <a:rPr lang="it-IT" dirty="0" smtClean="0"/>
              <a:t>NO NOZIONE </a:t>
            </a:r>
            <a:r>
              <a:rPr lang="it-IT" dirty="0"/>
              <a:t>RESTRITTIVA (</a:t>
            </a:r>
            <a:r>
              <a:rPr lang="it-IT" dirty="0" err="1"/>
              <a:t>Arangio</a:t>
            </a:r>
            <a:r>
              <a:rPr lang="it-IT" dirty="0"/>
              <a:t> </a:t>
            </a:r>
            <a:r>
              <a:rPr lang="it-IT" dirty="0" err="1"/>
              <a:t>Ruiz</a:t>
            </a:r>
            <a:r>
              <a:rPr lang="it-IT" dirty="0"/>
              <a:t>), secondo la quale il dominio riservato va inteso come divieto per l’ONU </a:t>
            </a:r>
            <a:r>
              <a:rPr lang="it-IT" b="1" dirty="0"/>
              <a:t>di ingerirsi nelle funzioni di governo esercitate dagli Stati </a:t>
            </a:r>
            <a:r>
              <a:rPr lang="it-IT" dirty="0"/>
              <a:t>nell’ambito delle proprie comunità territoriali.</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24</a:t>
            </a:fld>
            <a:endParaRPr lang="it-IT"/>
          </a:p>
        </p:txBody>
      </p:sp>
    </p:spTree>
    <p:extLst>
      <p:ext uri="{BB962C8B-B14F-4D97-AF65-F5344CB8AC3E}">
        <p14:creationId xmlns:p14="http://schemas.microsoft.com/office/powerpoint/2010/main" val="3866116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260" y="89570"/>
            <a:ext cx="8450540" cy="1056657"/>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NOZIONE DI COMPETENZA DOMESTICA/DOMESTIC JURISDICTION</a:t>
            </a:r>
            <a:endParaRPr lang="it-IT" dirty="0"/>
          </a:p>
        </p:txBody>
      </p:sp>
      <p:sp>
        <p:nvSpPr>
          <p:cNvPr id="3" name="Segnaposto contenuto 2"/>
          <p:cNvSpPr>
            <a:spLocks noGrp="1"/>
          </p:cNvSpPr>
          <p:nvPr>
            <p:ph idx="1"/>
          </p:nvPr>
        </p:nvSpPr>
        <p:spPr>
          <a:xfrm>
            <a:off x="236260" y="1830387"/>
            <a:ext cx="8450540" cy="4891088"/>
          </a:xfrm>
        </p:spPr>
        <p:txBody>
          <a:bodyPr>
            <a:normAutofit/>
          </a:bodyPr>
          <a:lstStyle/>
          <a:p>
            <a:pPr algn="just"/>
            <a:r>
              <a:rPr lang="it-IT" dirty="0" smtClean="0"/>
              <a:t>NOZIONE VARIABILE: se esistono impegni internazionalmente validi (trattati e altro) la nozione si restringe.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25</a:t>
            </a:fld>
            <a:endParaRPr lang="it-IT"/>
          </a:p>
        </p:txBody>
      </p:sp>
    </p:spTree>
    <p:extLst>
      <p:ext uri="{BB962C8B-B14F-4D97-AF65-F5344CB8AC3E}">
        <p14:creationId xmlns:p14="http://schemas.microsoft.com/office/powerpoint/2010/main" val="1915344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260" y="89570"/>
            <a:ext cx="8450540" cy="1056657"/>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PRASSI E NOZIONE DI DOMESTIC JURISDICTION</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26</a:t>
            </a:fld>
            <a:endParaRPr lang="it-IT"/>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929008159"/>
              </p:ext>
            </p:extLst>
          </p:nvPr>
        </p:nvGraphicFramePr>
        <p:xfrm>
          <a:off x="236260" y="1502487"/>
          <a:ext cx="8450540" cy="5218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47769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260" y="89570"/>
            <a:ext cx="8450540" cy="1056657"/>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PRASSI E NOZIONE DI DOMESTIC JURISDICTION</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27</a:t>
            </a:fld>
            <a:endParaRPr lang="it-IT"/>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256153736"/>
              </p:ext>
            </p:extLst>
          </p:nvPr>
        </p:nvGraphicFramePr>
        <p:xfrm>
          <a:off x="236260" y="1502487"/>
          <a:ext cx="8450540" cy="5218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87775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260" y="89570"/>
            <a:ext cx="8450540" cy="1056657"/>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EVOLUZIONE DELLA NOZIONE DI COMPETENZA DOMESTICA</a:t>
            </a:r>
            <a:endParaRPr lang="it-IT" dirty="0"/>
          </a:p>
        </p:txBody>
      </p:sp>
      <p:sp>
        <p:nvSpPr>
          <p:cNvPr id="3" name="Segnaposto contenuto 2"/>
          <p:cNvSpPr>
            <a:spLocks noGrp="1"/>
          </p:cNvSpPr>
          <p:nvPr>
            <p:ph idx="1"/>
          </p:nvPr>
        </p:nvSpPr>
        <p:spPr>
          <a:xfrm>
            <a:off x="236260" y="1830387"/>
            <a:ext cx="8450540" cy="4891088"/>
          </a:xfrm>
        </p:spPr>
        <p:txBody>
          <a:bodyPr>
            <a:normAutofit fontScale="92500" lnSpcReduction="10000"/>
          </a:bodyPr>
          <a:lstStyle/>
          <a:p>
            <a:pPr algn="just"/>
            <a:r>
              <a:rPr lang="it-IT" dirty="0" smtClean="0"/>
              <a:t>L’estensione del diritto internazionale ha eroso sempre di più la nozione di competenza domestica, ad es. in seguito all’adozione dei trattati in tema di tutela dei diritti umani o di cooperazione economica e dunque in molti casi gli Stati non possono eccepire tale limite…forse anche per il capo VI della Carta? (condanna apartheid in Sud Africa, condanna del regime di Franco in Spagna, del governo di Kadar in Ungheria nel l1956, dei Governi fantoccio – Cambogia 1979, Afghanistan 1980</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28</a:t>
            </a:fld>
            <a:endParaRPr lang="it-IT"/>
          </a:p>
        </p:txBody>
      </p:sp>
    </p:spTree>
    <p:extLst>
      <p:ext uri="{BB962C8B-B14F-4D97-AF65-F5344CB8AC3E}">
        <p14:creationId xmlns:p14="http://schemas.microsoft.com/office/powerpoint/2010/main" val="4068181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260" y="89570"/>
            <a:ext cx="8450540" cy="1056657"/>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PRASSI E NOZIONE DI DOMESTIC JURISDICTION</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29</a:t>
            </a:fld>
            <a:endParaRPr lang="it-IT"/>
          </a:p>
        </p:txBody>
      </p:sp>
      <p:sp>
        <p:nvSpPr>
          <p:cNvPr id="3" name="Segnaposto contenuto 2"/>
          <p:cNvSpPr>
            <a:spLocks noGrp="1"/>
          </p:cNvSpPr>
          <p:nvPr>
            <p:ph idx="1"/>
          </p:nvPr>
        </p:nvSpPr>
        <p:spPr>
          <a:xfrm>
            <a:off x="236260" y="1146228"/>
            <a:ext cx="8450540" cy="5575248"/>
          </a:xfrm>
        </p:spPr>
        <p:txBody>
          <a:bodyPr>
            <a:normAutofit/>
          </a:bodyPr>
          <a:lstStyle/>
          <a:p>
            <a:pPr algn="just"/>
            <a:r>
              <a:rPr lang="it-IT" dirty="0" smtClean="0"/>
              <a:t>Come si conciliano tali materie con la prassi ONU di intervenire in tali questioni all’interno degli </a:t>
            </a:r>
            <a:r>
              <a:rPr lang="it-IT" dirty="0" err="1" smtClean="0"/>
              <a:t>StatI</a:t>
            </a:r>
            <a:r>
              <a:rPr lang="it-IT" dirty="0" smtClean="0"/>
              <a:t>?</a:t>
            </a:r>
          </a:p>
          <a:p>
            <a:pPr algn="just"/>
            <a:endParaRPr lang="it-IT" dirty="0"/>
          </a:p>
          <a:p>
            <a:pPr algn="just"/>
            <a:r>
              <a:rPr lang="it-IT" dirty="0" smtClean="0"/>
              <a:t>Con la prassi dell’ONU di adottare in tutte queste materie RISOLUZIONI DI CARATTERE GENERALE E ASTRATTO (progetti di convenzioni, raccomandazioni) restando precluse invece le risoluzioni nei confronti dei singoli Stati</a:t>
            </a:r>
            <a:endParaRPr lang="it-IT" dirty="0"/>
          </a:p>
        </p:txBody>
      </p:sp>
    </p:spTree>
    <p:extLst>
      <p:ext uri="{BB962C8B-B14F-4D97-AF65-F5344CB8AC3E}">
        <p14:creationId xmlns:p14="http://schemas.microsoft.com/office/powerpoint/2010/main" val="3384939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398176"/>
          </a:xfrm>
        </p:spPr>
        <p:style>
          <a:lnRef idx="1">
            <a:schemeClr val="accent3"/>
          </a:lnRef>
          <a:fillRef idx="2">
            <a:schemeClr val="accent3"/>
          </a:fillRef>
          <a:effectRef idx="1">
            <a:schemeClr val="accent3"/>
          </a:effectRef>
          <a:fontRef idx="minor">
            <a:schemeClr val="dk1"/>
          </a:fontRef>
        </p:style>
        <p:txBody>
          <a:bodyPr>
            <a:normAutofit/>
          </a:bodyPr>
          <a:lstStyle/>
          <a:p>
            <a:r>
              <a:rPr lang="it-IT" dirty="0" smtClean="0"/>
              <a:t>FUNZIONI O.N.U.</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a:t>
            </a:fld>
            <a:endParaRPr lang="it-IT"/>
          </a:p>
        </p:txBody>
      </p:sp>
      <p:sp>
        <p:nvSpPr>
          <p:cNvPr id="3" name="Segnaposto contenuto 2"/>
          <p:cNvSpPr>
            <a:spLocks noGrp="1"/>
          </p:cNvSpPr>
          <p:nvPr>
            <p:ph idx="1"/>
          </p:nvPr>
        </p:nvSpPr>
        <p:spPr>
          <a:xfrm>
            <a:off x="457200" y="2195512"/>
            <a:ext cx="8229600" cy="4525963"/>
          </a:xfrm>
        </p:spPr>
        <p:txBody>
          <a:bodyPr>
            <a:normAutofit/>
          </a:bodyPr>
          <a:lstStyle/>
          <a:p>
            <a:pPr algn="just"/>
            <a:r>
              <a:rPr lang="it-IT" dirty="0" smtClean="0"/>
              <a:t>ART. 1  della CARTA utilizza una formulazione assai ampia ed elastica delle funzioni dell’ONU con la conclusione che non vi è settore in cui ONU non possa agire.</a:t>
            </a:r>
          </a:p>
          <a:p>
            <a:pPr algn="just"/>
            <a:endParaRPr lang="it-IT" dirty="0" smtClean="0"/>
          </a:p>
        </p:txBody>
      </p:sp>
    </p:spTree>
    <p:extLst>
      <p:ext uri="{BB962C8B-B14F-4D97-AF65-F5344CB8AC3E}">
        <p14:creationId xmlns:p14="http://schemas.microsoft.com/office/powerpoint/2010/main" val="1179971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260" y="89570"/>
            <a:ext cx="8450540" cy="1056657"/>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EVOLUZIONE DELLA NOZIONE DI COMPETENZA DOMESTICA</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553716286"/>
              </p:ext>
            </p:extLst>
          </p:nvPr>
        </p:nvGraphicFramePr>
        <p:xfrm>
          <a:off x="236260" y="1830387"/>
          <a:ext cx="8450540" cy="4891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54ABE1B0-D900-014A-A4D4-83E7E081C2B0}" type="slidenum">
              <a:rPr lang="it-IT" smtClean="0"/>
              <a:pPr/>
              <a:t>30</a:t>
            </a:fld>
            <a:endParaRPr lang="it-IT"/>
          </a:p>
        </p:txBody>
      </p:sp>
    </p:spTree>
    <p:extLst>
      <p:ext uri="{BB962C8B-B14F-4D97-AF65-F5344CB8AC3E}">
        <p14:creationId xmlns:p14="http://schemas.microsoft.com/office/powerpoint/2010/main" val="9187796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260" y="89570"/>
            <a:ext cx="8450540" cy="1056657"/>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RIDUZIONE DELLA NOZIONE DI DOMESTIC JURISDICTION NELLA PRASSI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31</a:t>
            </a:fld>
            <a:endParaRPr lang="it-IT"/>
          </a:p>
        </p:txBody>
      </p:sp>
      <p:sp>
        <p:nvSpPr>
          <p:cNvPr id="3" name="Segnaposto contenuto 2"/>
          <p:cNvSpPr>
            <a:spLocks noGrp="1"/>
          </p:cNvSpPr>
          <p:nvPr>
            <p:ph idx="1"/>
          </p:nvPr>
        </p:nvSpPr>
        <p:spPr>
          <a:xfrm>
            <a:off x="236260" y="1146228"/>
            <a:ext cx="8450540" cy="5575248"/>
          </a:xfrm>
        </p:spPr>
        <p:txBody>
          <a:bodyPr>
            <a:normAutofit/>
          </a:bodyPr>
          <a:lstStyle/>
          <a:p>
            <a:pPr algn="just"/>
            <a:r>
              <a:rPr lang="it-IT" dirty="0" smtClean="0"/>
              <a:t>Tale prassi può definire una nuova regola consuetudinaria in deroga ad art. 2 par. 7 della Carta?</a:t>
            </a:r>
            <a:endParaRPr lang="it-IT" dirty="0"/>
          </a:p>
        </p:txBody>
      </p:sp>
    </p:spTree>
    <p:extLst>
      <p:ext uri="{BB962C8B-B14F-4D97-AF65-F5344CB8AC3E}">
        <p14:creationId xmlns:p14="http://schemas.microsoft.com/office/powerpoint/2010/main" val="2704705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260" y="89570"/>
            <a:ext cx="8450540" cy="1056657"/>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RIDUZIONE DELLA NOZIONE DI DOMESTIC JURISDICTION NELLA PRASSI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32</a:t>
            </a:fld>
            <a:endParaRPr lang="it-IT"/>
          </a:p>
        </p:txBody>
      </p:sp>
      <p:sp>
        <p:nvSpPr>
          <p:cNvPr id="3" name="Segnaposto contenuto 2"/>
          <p:cNvSpPr>
            <a:spLocks noGrp="1"/>
          </p:cNvSpPr>
          <p:nvPr>
            <p:ph idx="1"/>
          </p:nvPr>
        </p:nvSpPr>
        <p:spPr>
          <a:xfrm>
            <a:off x="236260" y="1146228"/>
            <a:ext cx="8450540" cy="5575248"/>
          </a:xfrm>
        </p:spPr>
        <p:txBody>
          <a:bodyPr>
            <a:normAutofit fontScale="92500" lnSpcReduction="10000"/>
          </a:bodyPr>
          <a:lstStyle/>
          <a:p>
            <a:pPr algn="just"/>
            <a:r>
              <a:rPr lang="it-IT" dirty="0" smtClean="0"/>
              <a:t>Certamente per quanto riguarda evoluzione dell’ambito della tutela dei </a:t>
            </a:r>
            <a:r>
              <a:rPr lang="it-IT" b="1" dirty="0" smtClean="0"/>
              <a:t>DIRITTI UMANI</a:t>
            </a:r>
            <a:r>
              <a:rPr lang="it-IT" dirty="0" smtClean="0"/>
              <a:t>, non solo in seguito alla ratifica dei Patti ‘</a:t>
            </a:r>
            <a:r>
              <a:rPr lang="fr-FR" dirty="0" smtClean="0"/>
              <a:t>’</a:t>
            </a:r>
            <a:r>
              <a:rPr lang="it-IT" dirty="0" smtClean="0"/>
              <a:t>66, ma anche per effetto della nuova concezione dei diritti umani che va al di là del singolo diritto, del singolo aspetto (ambiti strettamente statali) e riguarda invece tutti gli ambiti in cui viene in rilievo la persona umana e la sua dignità: es. tutela delle minoranze ormai sotto ambito ONU, </a:t>
            </a:r>
            <a:r>
              <a:rPr lang="it-IT" dirty="0" err="1" smtClean="0"/>
              <a:t>vd</a:t>
            </a:r>
            <a:r>
              <a:rPr lang="it-IT" dirty="0" smtClean="0"/>
              <a:t>. </a:t>
            </a:r>
            <a:r>
              <a:rPr lang="it-IT" dirty="0" err="1" smtClean="0"/>
              <a:t>Ris</a:t>
            </a:r>
            <a:r>
              <a:rPr lang="it-IT" dirty="0" smtClean="0"/>
              <a:t>. 1991/688 del </a:t>
            </a:r>
            <a:r>
              <a:rPr lang="it-IT" dirty="0" err="1" smtClean="0"/>
              <a:t>CdS</a:t>
            </a:r>
            <a:r>
              <a:rPr lang="it-IT" dirty="0" smtClean="0"/>
              <a:t>  condanna la repressione delle popolazioni civili irachene nei territori abitati dai Curdi (definendola come una minaccia alla pace).</a:t>
            </a:r>
            <a:endParaRPr lang="it-IT" b="1" dirty="0"/>
          </a:p>
        </p:txBody>
      </p:sp>
    </p:spTree>
    <p:extLst>
      <p:ext uri="{BB962C8B-B14F-4D97-AF65-F5344CB8AC3E}">
        <p14:creationId xmlns:p14="http://schemas.microsoft.com/office/powerpoint/2010/main" val="983486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260" y="89570"/>
            <a:ext cx="8450540" cy="1056657"/>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just"/>
            <a:r>
              <a:rPr lang="it-IT" dirty="0" smtClean="0"/>
              <a:t>COSA SIGNIFICA INTERVENIRE NELLA DOMESTIC JURISDICTION DEGLI STATI?</a:t>
            </a:r>
            <a:endParaRPr lang="it-IT" dirty="0"/>
          </a:p>
        </p:txBody>
      </p:sp>
      <p:sp>
        <p:nvSpPr>
          <p:cNvPr id="3" name="Segnaposto contenuto 2"/>
          <p:cNvSpPr>
            <a:spLocks noGrp="1"/>
          </p:cNvSpPr>
          <p:nvPr>
            <p:ph idx="1"/>
          </p:nvPr>
        </p:nvSpPr>
        <p:spPr>
          <a:xfrm>
            <a:off x="236260" y="1830387"/>
            <a:ext cx="8450540" cy="4891088"/>
          </a:xfrm>
        </p:spPr>
        <p:txBody>
          <a:bodyPr>
            <a:normAutofit/>
          </a:bodyPr>
          <a:lstStyle/>
          <a:p>
            <a:pPr algn="just"/>
            <a:r>
              <a:rPr lang="it-IT" dirty="0" smtClean="0"/>
              <a:t>NON certo intervenire con la forza visto che l’unico caso in cui ciò può avvenire è il Capitolo VII quindi nei settori di </a:t>
            </a:r>
            <a:r>
              <a:rPr lang="it-IT" dirty="0" err="1" smtClean="0"/>
              <a:t>domestic</a:t>
            </a:r>
            <a:r>
              <a:rPr lang="it-IT" dirty="0" smtClean="0"/>
              <a:t> </a:t>
            </a:r>
            <a:r>
              <a:rPr lang="it-IT" dirty="0" err="1" smtClean="0"/>
              <a:t>jurisdiction</a:t>
            </a:r>
            <a:r>
              <a:rPr lang="it-IT" dirty="0" smtClean="0"/>
              <a:t> non si può intervenire con i normali poteri.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33</a:t>
            </a:fld>
            <a:endParaRPr lang="it-IT"/>
          </a:p>
        </p:txBody>
      </p:sp>
    </p:spTree>
    <p:extLst>
      <p:ext uri="{BB962C8B-B14F-4D97-AF65-F5344CB8AC3E}">
        <p14:creationId xmlns:p14="http://schemas.microsoft.com/office/powerpoint/2010/main" val="2682240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260" y="89570"/>
            <a:ext cx="8450540" cy="1056657"/>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smtClean="0"/>
              <a:t>PRASSI RILEVANTE</a:t>
            </a:r>
            <a:endParaRPr lang="it-IT" dirty="0"/>
          </a:p>
        </p:txBody>
      </p:sp>
      <p:sp>
        <p:nvSpPr>
          <p:cNvPr id="3" name="Segnaposto contenuto 2"/>
          <p:cNvSpPr>
            <a:spLocks noGrp="1"/>
          </p:cNvSpPr>
          <p:nvPr>
            <p:ph idx="1"/>
          </p:nvPr>
        </p:nvSpPr>
        <p:spPr>
          <a:xfrm>
            <a:off x="236260" y="1830387"/>
            <a:ext cx="8450540" cy="4891088"/>
          </a:xfrm>
        </p:spPr>
        <p:txBody>
          <a:bodyPr>
            <a:normAutofit/>
          </a:bodyPr>
          <a:lstStyle/>
          <a:p>
            <a:pPr algn="just"/>
            <a:r>
              <a:rPr lang="it-IT" dirty="0" smtClean="0"/>
              <a:t>Casi di intervento ONU bloccato perché entro </a:t>
            </a:r>
            <a:r>
              <a:rPr lang="it-IT" dirty="0" err="1" smtClean="0"/>
              <a:t>domestic</a:t>
            </a:r>
            <a:r>
              <a:rPr lang="it-IT" dirty="0" smtClean="0"/>
              <a:t> </a:t>
            </a:r>
            <a:r>
              <a:rPr lang="it-IT" dirty="0" err="1" smtClean="0"/>
              <a:t>jurisdiction</a:t>
            </a:r>
            <a:r>
              <a:rPr lang="it-IT" dirty="0" smtClean="0"/>
              <a:t>:</a:t>
            </a:r>
          </a:p>
          <a:p>
            <a:pPr lvl="1" algn="just"/>
            <a:r>
              <a:rPr lang="it-IT" dirty="0" smtClean="0"/>
              <a:t>12.1.2007 progetto di risoluzione che invitava Myanmar a cessare gli attacchi militari contro i civili – art. 40 Carta (veto Russia e Cina)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34</a:t>
            </a:fld>
            <a:endParaRPr lang="it-IT"/>
          </a:p>
        </p:txBody>
      </p:sp>
    </p:spTree>
    <p:extLst>
      <p:ext uri="{BB962C8B-B14F-4D97-AF65-F5344CB8AC3E}">
        <p14:creationId xmlns:p14="http://schemas.microsoft.com/office/powerpoint/2010/main" val="703761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260" y="89570"/>
            <a:ext cx="8450540" cy="10566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ECCCEZIONE DI ART. 2 PAR. 7 CARTA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35</a:t>
            </a:fld>
            <a:endParaRPr lang="it-IT"/>
          </a:p>
        </p:txBody>
      </p:sp>
      <p:sp>
        <p:nvSpPr>
          <p:cNvPr id="3" name="Segnaposto contenuto 2"/>
          <p:cNvSpPr>
            <a:spLocks noGrp="1"/>
          </p:cNvSpPr>
          <p:nvPr>
            <p:ph idx="1"/>
          </p:nvPr>
        </p:nvSpPr>
        <p:spPr>
          <a:xfrm>
            <a:off x="236260" y="1146228"/>
            <a:ext cx="8450540" cy="5575248"/>
          </a:xfrm>
        </p:spPr>
        <p:txBody>
          <a:bodyPr>
            <a:normAutofit lnSpcReduction="10000"/>
          </a:bodyPr>
          <a:lstStyle/>
          <a:p>
            <a:pPr algn="just"/>
            <a:r>
              <a:rPr lang="it-IT" dirty="0" smtClean="0"/>
              <a:t>Dinanzi a una </a:t>
            </a:r>
            <a:r>
              <a:rPr lang="it-IT" b="1" dirty="0" smtClean="0"/>
              <a:t>MINACCIA alla PACE, a una VIOLAZIONE della PACE o a un ATTO DI AGGRESSIONE, </a:t>
            </a:r>
            <a:r>
              <a:rPr lang="it-IT" dirty="0" smtClean="0"/>
              <a:t>l’intervento del </a:t>
            </a:r>
            <a:r>
              <a:rPr lang="it-IT" dirty="0" err="1" smtClean="0"/>
              <a:t>CdS</a:t>
            </a:r>
            <a:r>
              <a:rPr lang="it-IT" dirty="0" smtClean="0"/>
              <a:t> è sempre possibile: tale possibilità deriva dalla stessa previsione dell’ultima parte dell’art. 2 par. 7 della </a:t>
            </a:r>
            <a:r>
              <a:rPr lang="it-IT" dirty="0" err="1" smtClean="0"/>
              <a:t>Carta:ART</a:t>
            </a:r>
            <a:r>
              <a:rPr lang="it-IT" dirty="0" smtClean="0"/>
              <a:t>. 42: misure di carattere </a:t>
            </a:r>
            <a:r>
              <a:rPr lang="it-IT" dirty="0" err="1" smtClean="0"/>
              <a:t>militare;ART</a:t>
            </a:r>
            <a:r>
              <a:rPr lang="it-IT" dirty="0" smtClean="0"/>
              <a:t>. 41: misure non implicanti l’uso della forza.</a:t>
            </a:r>
          </a:p>
          <a:p>
            <a:pPr algn="just"/>
            <a:r>
              <a:rPr lang="it-IT" dirty="0" smtClean="0"/>
              <a:t>Tale eccezione si estende anche alle misure del </a:t>
            </a:r>
            <a:r>
              <a:rPr lang="it-IT" dirty="0" err="1" smtClean="0"/>
              <a:t>CdS</a:t>
            </a:r>
            <a:r>
              <a:rPr lang="it-IT" dirty="0" smtClean="0"/>
              <a:t> preparatorie di queste ultime (Commissione di inchiesta, misure preparatorie).</a:t>
            </a:r>
          </a:p>
          <a:p>
            <a:pPr marL="457200" lvl="1" indent="0" algn="just">
              <a:buNone/>
            </a:pPr>
            <a:endParaRPr lang="it-IT" dirty="0"/>
          </a:p>
        </p:txBody>
      </p:sp>
    </p:spTree>
    <p:extLst>
      <p:ext uri="{BB962C8B-B14F-4D97-AF65-F5344CB8AC3E}">
        <p14:creationId xmlns:p14="http://schemas.microsoft.com/office/powerpoint/2010/main" val="4286083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260" y="89570"/>
            <a:ext cx="8450540" cy="1056657"/>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just"/>
            <a:r>
              <a:rPr lang="it-IT" dirty="0" smtClean="0"/>
              <a:t>DISTINZIONE RILEVANTE PER ASTENSIONE OBBLIGATORIA</a:t>
            </a:r>
            <a:endParaRPr lang="it-IT" dirty="0"/>
          </a:p>
        </p:txBody>
      </p:sp>
      <p:sp>
        <p:nvSpPr>
          <p:cNvPr id="3" name="Segnaposto contenuto 2"/>
          <p:cNvSpPr>
            <a:spLocks noGrp="1"/>
          </p:cNvSpPr>
          <p:nvPr>
            <p:ph idx="1"/>
          </p:nvPr>
        </p:nvSpPr>
        <p:spPr>
          <a:xfrm>
            <a:off x="236260" y="1830387"/>
            <a:ext cx="8450540" cy="4891088"/>
          </a:xfrm>
        </p:spPr>
        <p:txBody>
          <a:bodyPr>
            <a:normAutofit/>
          </a:bodyPr>
          <a:lstStyle/>
          <a:p>
            <a:pPr algn="just"/>
            <a:r>
              <a:rPr lang="it-IT" dirty="0" smtClean="0"/>
              <a:t>La distinzione tra i due Capi è inoltre rilevante ai fini dell’operatività dell’astensione obbligatoria prevista per il membro di una controversia dall’art. 27 par. 3 della Carta. </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36</a:t>
            </a:fld>
            <a:endParaRPr lang="it-IT"/>
          </a:p>
        </p:txBody>
      </p:sp>
    </p:spTree>
    <p:extLst>
      <p:ext uri="{BB962C8B-B14F-4D97-AF65-F5344CB8AC3E}">
        <p14:creationId xmlns:p14="http://schemas.microsoft.com/office/powerpoint/2010/main" val="3849558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260" y="89570"/>
            <a:ext cx="8450540" cy="1199563"/>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dirty="0" smtClean="0"/>
              <a:t>DIFFICILE DISTINZIONE</a:t>
            </a:r>
            <a:endParaRPr lang="it-IT" dirty="0"/>
          </a:p>
        </p:txBody>
      </p:sp>
      <p:sp>
        <p:nvSpPr>
          <p:cNvPr id="3" name="Segnaposto contenuto 2"/>
          <p:cNvSpPr>
            <a:spLocks noGrp="1"/>
          </p:cNvSpPr>
          <p:nvPr>
            <p:ph idx="1"/>
          </p:nvPr>
        </p:nvSpPr>
        <p:spPr>
          <a:xfrm>
            <a:off x="236260" y="1478712"/>
            <a:ext cx="8450540" cy="5242763"/>
          </a:xfrm>
        </p:spPr>
        <p:txBody>
          <a:bodyPr>
            <a:normAutofit/>
          </a:bodyPr>
          <a:lstStyle/>
          <a:p>
            <a:pPr algn="just"/>
            <a:r>
              <a:rPr lang="it-IT" dirty="0" smtClean="0"/>
              <a:t>Capo VII può rivolgersi anche contro una MINACCIA alla pace internazionale; difficile distinzione;</a:t>
            </a:r>
          </a:p>
          <a:p>
            <a:pPr algn="just"/>
            <a:r>
              <a:rPr lang="it-IT" dirty="0" smtClean="0"/>
              <a:t>Capo VII prevede anche una funzione conciliativa (art. 39) – ma per questa NON vale il limite della </a:t>
            </a:r>
            <a:r>
              <a:rPr lang="it-IT" dirty="0" err="1" smtClean="0"/>
              <a:t>domestic</a:t>
            </a:r>
            <a:r>
              <a:rPr lang="it-IT" dirty="0" smtClean="0"/>
              <a:t> </a:t>
            </a:r>
            <a:r>
              <a:rPr lang="it-IT" dirty="0" err="1" smtClean="0"/>
              <a:t>jurisdiction</a:t>
            </a:r>
            <a:r>
              <a:rPr lang="it-IT" dirty="0" smtClean="0"/>
              <a:t>.</a:t>
            </a:r>
          </a:p>
          <a:p>
            <a:pPr algn="just"/>
            <a:r>
              <a:rPr lang="it-IT" dirty="0" smtClean="0"/>
              <a:t>Difficile collocazione della risoluzione del </a:t>
            </a:r>
            <a:r>
              <a:rPr lang="it-IT" dirty="0" err="1" smtClean="0"/>
              <a:t>CdS</a:t>
            </a:r>
            <a:r>
              <a:rPr lang="it-IT" dirty="0" smtClean="0"/>
              <a:t> in una o nell’altra categoria-delicata opera interpretativa.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37</a:t>
            </a:fld>
            <a:endParaRPr lang="it-IT"/>
          </a:p>
        </p:txBody>
      </p:sp>
    </p:spTree>
    <p:extLst>
      <p:ext uri="{BB962C8B-B14F-4D97-AF65-F5344CB8AC3E}">
        <p14:creationId xmlns:p14="http://schemas.microsoft.com/office/powerpoint/2010/main" val="3444433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260" y="89570"/>
            <a:ext cx="8450540" cy="1199563"/>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CRITERI DISTINTIVI TRA CAPO VI e CAPO VII</a:t>
            </a:r>
            <a:endParaRPr lang="it-IT" dirty="0"/>
          </a:p>
        </p:txBody>
      </p:sp>
      <p:sp>
        <p:nvSpPr>
          <p:cNvPr id="3" name="Segnaposto contenuto 2"/>
          <p:cNvSpPr>
            <a:spLocks noGrp="1"/>
          </p:cNvSpPr>
          <p:nvPr>
            <p:ph idx="1"/>
          </p:nvPr>
        </p:nvSpPr>
        <p:spPr>
          <a:xfrm>
            <a:off x="236260" y="1478712"/>
            <a:ext cx="8450540" cy="5242763"/>
          </a:xfrm>
        </p:spPr>
        <p:txBody>
          <a:bodyPr>
            <a:normAutofit/>
          </a:bodyPr>
          <a:lstStyle/>
          <a:p>
            <a:pPr algn="just"/>
            <a:r>
              <a:rPr lang="it-IT" b="1" dirty="0" smtClean="0"/>
              <a:t>AMBITO DI APPLICAZIONE:</a:t>
            </a:r>
          </a:p>
          <a:p>
            <a:pPr lvl="1" algn="just"/>
            <a:r>
              <a:rPr lang="it-IT" b="1" dirty="0" smtClean="0"/>
              <a:t>OGGETTIVO: </a:t>
            </a:r>
            <a:r>
              <a:rPr lang="it-IT" dirty="0" smtClean="0"/>
              <a:t>capo VI riguarda questioni solo potenzialmente idonee a turbare la pace (art. 33, 36 e 37); il capo VII riguarda invece le questioni che determinano una minaccia alla pace (art. 39);</a:t>
            </a:r>
          </a:p>
          <a:p>
            <a:pPr lvl="1" algn="just"/>
            <a:r>
              <a:rPr lang="it-IT" b="1" dirty="0" smtClean="0"/>
              <a:t>SOGGETTIVO</a:t>
            </a:r>
            <a:r>
              <a:rPr lang="it-IT" dirty="0" smtClean="0"/>
              <a:t>: capo VI principalmente riguarda gli Stati; capo VII riguarda invece </a:t>
            </a:r>
            <a:r>
              <a:rPr lang="it-IT" dirty="0" err="1" smtClean="0"/>
              <a:t>CdS</a:t>
            </a:r>
            <a:r>
              <a:rPr lang="it-IT" dirty="0" smtClean="0"/>
              <a:t> – Stati hanno ruolo collaborativo.</a:t>
            </a:r>
            <a:endParaRPr lang="it-IT" b="1"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38</a:t>
            </a:fld>
            <a:endParaRPr lang="it-IT"/>
          </a:p>
        </p:txBody>
      </p:sp>
    </p:spTree>
    <p:extLst>
      <p:ext uri="{BB962C8B-B14F-4D97-AF65-F5344CB8AC3E}">
        <p14:creationId xmlns:p14="http://schemas.microsoft.com/office/powerpoint/2010/main" val="2346695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260" y="89570"/>
            <a:ext cx="8450540" cy="1199563"/>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just"/>
            <a:r>
              <a:rPr lang="it-IT" dirty="0" smtClean="0"/>
              <a:t>CRITERI DISTINTIVI TRA CAPO VI e CAPO VII</a:t>
            </a:r>
            <a:endParaRPr lang="it-IT" dirty="0"/>
          </a:p>
        </p:txBody>
      </p:sp>
      <p:sp>
        <p:nvSpPr>
          <p:cNvPr id="3" name="Segnaposto contenuto 2"/>
          <p:cNvSpPr>
            <a:spLocks noGrp="1"/>
          </p:cNvSpPr>
          <p:nvPr>
            <p:ph idx="1"/>
          </p:nvPr>
        </p:nvSpPr>
        <p:spPr>
          <a:xfrm>
            <a:off x="236260" y="1478712"/>
            <a:ext cx="8450540" cy="5242763"/>
          </a:xfrm>
        </p:spPr>
        <p:txBody>
          <a:bodyPr>
            <a:normAutofit/>
          </a:bodyPr>
          <a:lstStyle/>
          <a:p>
            <a:pPr algn="just"/>
            <a:r>
              <a:rPr lang="it-IT" b="1" dirty="0" smtClean="0"/>
              <a:t>STRUMENTI DI AZIONE:</a:t>
            </a:r>
          </a:p>
          <a:p>
            <a:pPr lvl="1" algn="just"/>
            <a:r>
              <a:rPr lang="it-IT" dirty="0" smtClean="0"/>
              <a:t> nell’ambito del capo VI lo strumento tipico è la </a:t>
            </a:r>
            <a:r>
              <a:rPr lang="it-IT" b="1" dirty="0" smtClean="0"/>
              <a:t>RACCOMANDAZIONE</a:t>
            </a:r>
            <a:r>
              <a:rPr lang="it-IT" dirty="0" smtClean="0"/>
              <a:t>, che è priva di forza vincolante, mentre nel capo VII lo strumento adottato principalmente è la </a:t>
            </a:r>
            <a:r>
              <a:rPr lang="it-IT" b="1" dirty="0" smtClean="0"/>
              <a:t>RISOLUZIONE</a:t>
            </a:r>
            <a:r>
              <a:rPr lang="it-IT" dirty="0" smtClean="0"/>
              <a:t> con la quale il </a:t>
            </a:r>
            <a:r>
              <a:rPr lang="it-IT" dirty="0" err="1" smtClean="0"/>
              <a:t>CdS</a:t>
            </a:r>
            <a:r>
              <a:rPr lang="it-IT" dirty="0" smtClean="0"/>
              <a:t> si impegna anche ad agire direttamente o tramite delega agli Stati;</a:t>
            </a:r>
          </a:p>
          <a:p>
            <a:pPr lvl="1" algn="just"/>
            <a:r>
              <a:rPr lang="it-IT" dirty="0" smtClean="0"/>
              <a:t>Solo nell’ambito del capo VII il </a:t>
            </a:r>
            <a:r>
              <a:rPr lang="it-IT" dirty="0" err="1" smtClean="0"/>
              <a:t>CdS</a:t>
            </a:r>
            <a:r>
              <a:rPr lang="it-IT" dirty="0" smtClean="0"/>
              <a:t> adotta </a:t>
            </a:r>
            <a:r>
              <a:rPr lang="it-IT" b="1" dirty="0" smtClean="0"/>
              <a:t>SANZIONI</a:t>
            </a:r>
            <a:r>
              <a:rPr lang="it-IT" dirty="0" smtClean="0"/>
              <a:t> nei confronti di uno o più Stati: potere sanzionatorio indipendente da un illecito internazionale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39</a:t>
            </a:fld>
            <a:endParaRPr lang="it-IT"/>
          </a:p>
        </p:txBody>
      </p:sp>
    </p:spTree>
    <p:extLst>
      <p:ext uri="{BB962C8B-B14F-4D97-AF65-F5344CB8AC3E}">
        <p14:creationId xmlns:p14="http://schemas.microsoft.com/office/powerpoint/2010/main" val="3966440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dk1"/>
          </a:lnRef>
          <a:fillRef idx="1">
            <a:schemeClr val="lt1"/>
          </a:fillRef>
          <a:effectRef idx="0">
            <a:schemeClr val="dk1"/>
          </a:effectRef>
          <a:fontRef idx="minor">
            <a:schemeClr val="dk1"/>
          </a:fontRef>
        </p:style>
        <p:txBody>
          <a:bodyPr>
            <a:normAutofit/>
          </a:bodyPr>
          <a:lstStyle/>
          <a:p>
            <a:pPr algn="just"/>
            <a:r>
              <a:rPr lang="it-IT" dirty="0" smtClean="0"/>
              <a:t>SISTEMA DI SICUREZZA COLLETTIVA</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Carta ONU vieta la minaccia e l’uso della forza unilaterale da parte degli Stati (art. 2 par. 4), eccetto in legittima difesa (art. 51).</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a:t>
            </a:fld>
            <a:endParaRPr lang="it-IT"/>
          </a:p>
        </p:txBody>
      </p:sp>
    </p:spTree>
    <p:extLst>
      <p:ext uri="{BB962C8B-B14F-4D97-AF65-F5344CB8AC3E}">
        <p14:creationId xmlns:p14="http://schemas.microsoft.com/office/powerpoint/2010/main" val="3740601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CAP. VII CARTA</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Art. 39 fissa i presupposti </a:t>
            </a:r>
            <a:r>
              <a:rPr lang="it-IT" dirty="0" err="1" smtClean="0"/>
              <a:t>affinchè</a:t>
            </a:r>
            <a:r>
              <a:rPr lang="it-IT" dirty="0" smtClean="0"/>
              <a:t> il </a:t>
            </a:r>
            <a:r>
              <a:rPr lang="it-IT" dirty="0" err="1" smtClean="0"/>
              <a:t>CdS</a:t>
            </a:r>
            <a:r>
              <a:rPr lang="it-IT" dirty="0" smtClean="0"/>
              <a:t> possa adottare misure pacifiche o armate previste nelle disposizioni successive. </a:t>
            </a:r>
            <a:r>
              <a:rPr lang="it-IT" dirty="0" err="1" smtClean="0"/>
              <a:t>CdS</a:t>
            </a:r>
            <a:r>
              <a:rPr lang="it-IT" dirty="0" smtClean="0"/>
              <a:t> deve constatare l’esistenza di una “minaccia alla pace, di una violazione della pace o un atto di aggressione”.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40</a:t>
            </a:fld>
            <a:endParaRPr lang="it-IT"/>
          </a:p>
        </p:txBody>
      </p:sp>
    </p:spTree>
    <p:extLst>
      <p:ext uri="{BB962C8B-B14F-4D97-AF65-F5344CB8AC3E}">
        <p14:creationId xmlns:p14="http://schemas.microsoft.com/office/powerpoint/2010/main" val="107952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ACCERTAMENTO DEI PRESUPPOSTI: MINACCIA ALLA PACE</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Mentre se vi è richiesta di Stati, Segretario, AG il </a:t>
            </a:r>
            <a:r>
              <a:rPr lang="it-IT" dirty="0" err="1" smtClean="0"/>
              <a:t>CdS</a:t>
            </a:r>
            <a:r>
              <a:rPr lang="it-IT" dirty="0" smtClean="0"/>
              <a:t> </a:t>
            </a:r>
            <a:r>
              <a:rPr lang="it-IT" b="1" dirty="0" smtClean="0"/>
              <a:t>DEVE </a:t>
            </a:r>
            <a:r>
              <a:rPr lang="it-IT" dirty="0" smtClean="0"/>
              <a:t>essere convocato, vi è invece discrezionalità sull’accertamento dei requisiti per l’esercizio delle sue funzioni.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41</a:t>
            </a:fld>
            <a:endParaRPr lang="it-IT"/>
          </a:p>
        </p:txBody>
      </p:sp>
    </p:spTree>
    <p:extLst>
      <p:ext uri="{BB962C8B-B14F-4D97-AF65-F5344CB8AC3E}">
        <p14:creationId xmlns:p14="http://schemas.microsoft.com/office/powerpoint/2010/main" val="11244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ACCERTAMENTO DEI PRESUPPOSTI: MINACCIA ALLA PACE</a:t>
            </a:r>
            <a:endParaRPr lang="it-IT" dirty="0"/>
          </a:p>
        </p:txBody>
      </p:sp>
      <p:sp>
        <p:nvSpPr>
          <p:cNvPr id="3" name="Segnaposto contenuto 2"/>
          <p:cNvSpPr>
            <a:spLocks noGrp="1"/>
          </p:cNvSpPr>
          <p:nvPr>
            <p:ph idx="1"/>
          </p:nvPr>
        </p:nvSpPr>
        <p:spPr>
          <a:xfrm>
            <a:off x="457200" y="2332037"/>
            <a:ext cx="8229600" cy="4525963"/>
          </a:xfrm>
        </p:spPr>
        <p:txBody>
          <a:bodyPr>
            <a:normAutofit fontScale="85000" lnSpcReduction="10000"/>
          </a:bodyPr>
          <a:lstStyle/>
          <a:p>
            <a:pPr algn="just"/>
            <a:r>
              <a:rPr lang="it-IT" dirty="0" smtClean="0"/>
              <a:t>Il </a:t>
            </a:r>
            <a:r>
              <a:rPr lang="it-IT" dirty="0" err="1" smtClean="0"/>
              <a:t>CdS</a:t>
            </a:r>
            <a:r>
              <a:rPr lang="it-IT" dirty="0" smtClean="0"/>
              <a:t> può anche decidere di non poter esaminare una questione oppure può decidere di esaminarla sulla base di una valutazione autonoma (valutazione preliminare già operata dal presidente del </a:t>
            </a:r>
            <a:r>
              <a:rPr lang="it-IT" dirty="0" err="1" smtClean="0"/>
              <a:t>CdS</a:t>
            </a:r>
            <a:r>
              <a:rPr lang="it-IT" dirty="0" smtClean="0"/>
              <a:t>).</a:t>
            </a:r>
          </a:p>
          <a:p>
            <a:pPr algn="just"/>
            <a:r>
              <a:rPr lang="it-IT" dirty="0" smtClean="0"/>
              <a:t>Prassi eterogenea in cui il </a:t>
            </a:r>
            <a:r>
              <a:rPr lang="it-IT" dirty="0" err="1" smtClean="0"/>
              <a:t>CdS</a:t>
            </a:r>
            <a:r>
              <a:rPr lang="it-IT" dirty="0" smtClean="0"/>
              <a:t> ha considerato minaccia alla pace situazioni eterogenee e anche di carattere </a:t>
            </a:r>
            <a:r>
              <a:rPr lang="it-IT" dirty="0" err="1" smtClean="0"/>
              <a:t>interno,a</a:t>
            </a:r>
            <a:r>
              <a:rPr lang="it-IT" dirty="0" smtClean="0"/>
              <a:t> d es. apartheid (Rhodesia del Sud, Sud Africa) guerra civile (Liberia, Angola, Timor Est), la commissione di crimini internazionali, la proliferazione nucleare, il terrorismo internazionale.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42</a:t>
            </a:fld>
            <a:endParaRPr lang="it-IT"/>
          </a:p>
        </p:txBody>
      </p:sp>
    </p:spTree>
    <p:extLst>
      <p:ext uri="{BB962C8B-B14F-4D97-AF65-F5344CB8AC3E}">
        <p14:creationId xmlns:p14="http://schemas.microsoft.com/office/powerpoint/2010/main" val="2216130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ACCERTAMENTO DEI PRESUPPOSTI: MINACCIA ALLA PACE</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Delibera erronea del </a:t>
            </a:r>
            <a:r>
              <a:rPr lang="it-IT" dirty="0" err="1" smtClean="0"/>
              <a:t>CdS</a:t>
            </a:r>
            <a:r>
              <a:rPr lang="it-IT" dirty="0" smtClean="0"/>
              <a:t> (ad es. </a:t>
            </a:r>
            <a:r>
              <a:rPr lang="it-IT" dirty="0" err="1" smtClean="0"/>
              <a:t>ris</a:t>
            </a:r>
            <a:r>
              <a:rPr lang="it-IT" dirty="0" smtClean="0"/>
              <a:t> 1441/2002 per Iraq – dava per certo possesso di armi di distruzione di massa) può essere avallata da acquiescenza degli Stati, ma può anche subire reazione avversa.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43</a:t>
            </a:fld>
            <a:endParaRPr lang="it-IT"/>
          </a:p>
        </p:txBody>
      </p:sp>
    </p:spTree>
    <p:extLst>
      <p:ext uri="{BB962C8B-B14F-4D97-AF65-F5344CB8AC3E}">
        <p14:creationId xmlns:p14="http://schemas.microsoft.com/office/powerpoint/2010/main" val="3040784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AZIONE DEL CONSIGLIO DI SICUREZZA</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b="1" dirty="0" smtClean="0"/>
              <a:t>Art. 34 </a:t>
            </a:r>
            <a:r>
              <a:rPr lang="it-IT" dirty="0" smtClean="0"/>
              <a:t>della Carta prevede che “il </a:t>
            </a:r>
            <a:r>
              <a:rPr lang="it-IT" dirty="0" err="1" smtClean="0"/>
              <a:t>CdS</a:t>
            </a:r>
            <a:r>
              <a:rPr lang="it-IT" dirty="0" smtClean="0"/>
              <a:t> può fare indagini su qualsiasi controversia o qualsiasi situazione che possa portare a un attrito internazionale o dar luogo a una controversia allo scopo di determinare se la continuazione della controversia sia suscettibile di mettere in pericolo il mantenimento della pace e della sicurezza internazionale”.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44</a:t>
            </a:fld>
            <a:endParaRPr lang="it-IT"/>
          </a:p>
        </p:txBody>
      </p:sp>
    </p:spTree>
    <p:extLst>
      <p:ext uri="{BB962C8B-B14F-4D97-AF65-F5344CB8AC3E}">
        <p14:creationId xmlns:p14="http://schemas.microsoft.com/office/powerpoint/2010/main" val="4092394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INCHIESTA</a:t>
            </a:r>
            <a:endParaRPr lang="it-IT" dirty="0"/>
          </a:p>
        </p:txBody>
      </p:sp>
      <p:sp>
        <p:nvSpPr>
          <p:cNvPr id="3" name="Segnaposto contenuto 2"/>
          <p:cNvSpPr>
            <a:spLocks noGrp="1"/>
          </p:cNvSpPr>
          <p:nvPr>
            <p:ph idx="1"/>
          </p:nvPr>
        </p:nvSpPr>
        <p:spPr>
          <a:xfrm>
            <a:off x="457200" y="2332037"/>
            <a:ext cx="8229600" cy="4525963"/>
          </a:xfrm>
        </p:spPr>
        <p:txBody>
          <a:bodyPr>
            <a:normAutofit lnSpcReduction="10000"/>
          </a:bodyPr>
          <a:lstStyle/>
          <a:p>
            <a:pPr algn="just"/>
            <a:r>
              <a:rPr lang="it-IT" b="1" dirty="0" smtClean="0"/>
              <a:t>Nonostante la collocazione dell’art. 34 nel capo VI, </a:t>
            </a:r>
            <a:r>
              <a:rPr lang="it-IT" dirty="0" smtClean="0"/>
              <a:t>non si può ritenere che tale norma valga solo per l’esercizio della funzione conciliativa del </a:t>
            </a:r>
            <a:r>
              <a:rPr lang="it-IT" dirty="0" err="1" smtClean="0"/>
              <a:t>CdS</a:t>
            </a:r>
            <a:r>
              <a:rPr lang="it-IT" dirty="0" smtClean="0"/>
              <a:t>, dato che la norma definisce un </a:t>
            </a:r>
            <a:r>
              <a:rPr lang="it-IT" b="1" dirty="0" smtClean="0"/>
              <a:t>POTERE DI INCHIESTA GENERALE</a:t>
            </a:r>
            <a:r>
              <a:rPr lang="it-IT" dirty="0" smtClean="0"/>
              <a:t>.</a:t>
            </a:r>
          </a:p>
          <a:p>
            <a:pPr algn="just"/>
            <a:endParaRPr lang="it-IT" dirty="0"/>
          </a:p>
          <a:p>
            <a:pPr algn="just"/>
            <a:r>
              <a:rPr lang="it-IT" b="1" dirty="0" smtClean="0"/>
              <a:t>INCHIESTA</a:t>
            </a:r>
            <a:r>
              <a:rPr lang="it-IT" dirty="0" smtClean="0"/>
              <a:t> è acquisizione di informazioni che serve al </a:t>
            </a:r>
            <a:r>
              <a:rPr lang="it-IT" dirty="0" err="1" smtClean="0"/>
              <a:t>CdS</a:t>
            </a:r>
            <a:r>
              <a:rPr lang="it-IT" dirty="0" smtClean="0"/>
              <a:t> per esercitare ogni funzione di sua competenza (capo VI o capo VII).</a:t>
            </a:r>
            <a:endParaRPr lang="it-IT" b="1"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45</a:t>
            </a:fld>
            <a:endParaRPr lang="it-IT"/>
          </a:p>
        </p:txBody>
      </p:sp>
    </p:spTree>
    <p:extLst>
      <p:ext uri="{BB962C8B-B14F-4D97-AF65-F5344CB8AC3E}">
        <p14:creationId xmlns:p14="http://schemas.microsoft.com/office/powerpoint/2010/main" val="328131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INCHIESTA</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2978693231"/>
              </p:ext>
            </p:extLst>
          </p:nvPr>
        </p:nvGraphicFramePr>
        <p:xfrm>
          <a:off x="457200" y="23320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46</a:t>
            </a:fld>
            <a:endParaRPr lang="it-IT"/>
          </a:p>
        </p:txBody>
      </p:sp>
    </p:spTree>
    <p:extLst>
      <p:ext uri="{BB962C8B-B14F-4D97-AF65-F5344CB8AC3E}">
        <p14:creationId xmlns:p14="http://schemas.microsoft.com/office/powerpoint/2010/main" val="9184407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1790" y="0"/>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INCHIESTA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47</a:t>
            </a:fld>
            <a:endParaRPr lang="it-IT"/>
          </a:p>
        </p:txBody>
      </p:sp>
      <p:sp>
        <p:nvSpPr>
          <p:cNvPr id="3" name="Segnaposto contenuto 2"/>
          <p:cNvSpPr>
            <a:spLocks noGrp="1"/>
          </p:cNvSpPr>
          <p:nvPr>
            <p:ph idx="1"/>
          </p:nvPr>
        </p:nvSpPr>
        <p:spPr>
          <a:xfrm>
            <a:off x="181790" y="1830387"/>
            <a:ext cx="8386526" cy="4702499"/>
          </a:xfrm>
        </p:spPr>
        <p:txBody>
          <a:bodyPr/>
          <a:lstStyle/>
          <a:p>
            <a:pPr algn="just"/>
            <a:r>
              <a:rPr lang="it-IT" dirty="0" smtClean="0"/>
              <a:t>Rilevante la distinzione tra inchiesta generica e inchiesta finalizzata ad es all’adozione di misure ex cap. VII perché nel secondo caso non potrà essere eccepita l’eccezione di dominio riservato, nell’altro caso sì.</a:t>
            </a:r>
            <a:endParaRPr lang="it-IT" dirty="0"/>
          </a:p>
        </p:txBody>
      </p:sp>
    </p:spTree>
    <p:extLst>
      <p:ext uri="{BB962C8B-B14F-4D97-AF65-F5344CB8AC3E}">
        <p14:creationId xmlns:p14="http://schemas.microsoft.com/office/powerpoint/2010/main" val="415484134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1790" y="0"/>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INCHIESTA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48</a:t>
            </a:fld>
            <a:endParaRPr lang="it-IT"/>
          </a:p>
        </p:txBody>
      </p:sp>
      <p:sp>
        <p:nvSpPr>
          <p:cNvPr id="3" name="Segnaposto contenuto 2"/>
          <p:cNvSpPr>
            <a:spLocks noGrp="1"/>
          </p:cNvSpPr>
          <p:nvPr>
            <p:ph idx="1"/>
          </p:nvPr>
        </p:nvSpPr>
        <p:spPr>
          <a:xfrm>
            <a:off x="181790" y="1830387"/>
            <a:ext cx="8386526" cy="4702499"/>
          </a:xfrm>
        </p:spPr>
        <p:txBody>
          <a:bodyPr/>
          <a:lstStyle/>
          <a:p>
            <a:pPr algn="just"/>
            <a:r>
              <a:rPr lang="it-IT" dirty="0" smtClean="0"/>
              <a:t>Rilevante la distinzione anche al fine dell’applicazione di art. 27 par. 3 della Carta perché se riguarda un membro delle Nazioni Unite, parte di una controversia ricorre un caso di astensione obbligatoria.</a:t>
            </a:r>
            <a:endParaRPr lang="it-IT" dirty="0"/>
          </a:p>
        </p:txBody>
      </p:sp>
    </p:spTree>
    <p:extLst>
      <p:ext uri="{BB962C8B-B14F-4D97-AF65-F5344CB8AC3E}">
        <p14:creationId xmlns:p14="http://schemas.microsoft.com/office/powerpoint/2010/main" val="162286121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INCHIESTA E DISTINZIONE TRA CAPO VI e CAPO VII della CARTA</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04586359"/>
              </p:ext>
            </p:extLst>
          </p:nvPr>
        </p:nvGraphicFramePr>
        <p:xfrm>
          <a:off x="170606" y="2104321"/>
          <a:ext cx="8516194" cy="4753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49</a:t>
            </a:fld>
            <a:endParaRPr lang="it-IT"/>
          </a:p>
        </p:txBody>
      </p:sp>
    </p:spTree>
    <p:extLst>
      <p:ext uri="{BB962C8B-B14F-4D97-AF65-F5344CB8AC3E}">
        <p14:creationId xmlns:p14="http://schemas.microsoft.com/office/powerpoint/2010/main" val="61599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dk1"/>
          </a:lnRef>
          <a:fillRef idx="1">
            <a:schemeClr val="lt1"/>
          </a:fillRef>
          <a:effectRef idx="0">
            <a:schemeClr val="dk1"/>
          </a:effectRef>
          <a:fontRef idx="minor">
            <a:schemeClr val="dk1"/>
          </a:fontRef>
        </p:style>
        <p:txBody>
          <a:bodyPr>
            <a:normAutofit/>
          </a:bodyPr>
          <a:lstStyle/>
          <a:p>
            <a:pPr algn="just"/>
            <a:r>
              <a:rPr lang="it-IT" dirty="0" smtClean="0"/>
              <a:t>SISTEMA DI SICUREZZA COLLETTIVA</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Art. 51 circoscrive i requisiti della legittima difesa: risposta ad un attacco armato sferrato da uno Stato (con forze armate regolari o irregolari) contro un altro Stato; la reazione può provenire anche da altri Stati </a:t>
            </a:r>
            <a:r>
              <a:rPr lang="it-IT" dirty="0" err="1" smtClean="0"/>
              <a:t>purchè</a:t>
            </a:r>
            <a:r>
              <a:rPr lang="it-IT" dirty="0" smtClean="0"/>
              <a:t> vi sia richiesta di aiuto o consenso dello Stato attaccato (legittima difesa collettiva).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a:t>
            </a:fld>
            <a:endParaRPr lang="it-IT"/>
          </a:p>
        </p:txBody>
      </p:sp>
    </p:spTree>
    <p:extLst>
      <p:ext uri="{BB962C8B-B14F-4D97-AF65-F5344CB8AC3E}">
        <p14:creationId xmlns:p14="http://schemas.microsoft.com/office/powerpoint/2010/main" val="3449322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1790" y="0"/>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INCHIESTA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50</a:t>
            </a:fld>
            <a:endParaRPr lang="it-IT"/>
          </a:p>
        </p:txBody>
      </p:sp>
      <p:sp>
        <p:nvSpPr>
          <p:cNvPr id="3" name="Segnaposto contenuto 2"/>
          <p:cNvSpPr>
            <a:spLocks noGrp="1"/>
          </p:cNvSpPr>
          <p:nvPr>
            <p:ph idx="1"/>
          </p:nvPr>
        </p:nvSpPr>
        <p:spPr>
          <a:xfrm>
            <a:off x="181790" y="1830387"/>
            <a:ext cx="8386526" cy="4702499"/>
          </a:xfrm>
        </p:spPr>
        <p:txBody>
          <a:bodyPr/>
          <a:lstStyle/>
          <a:p>
            <a:pPr algn="just"/>
            <a:r>
              <a:rPr lang="it-IT" dirty="0" smtClean="0"/>
              <a:t>Inchiesta può essere svolta direttamente dal </a:t>
            </a:r>
            <a:r>
              <a:rPr lang="it-IT" dirty="0" err="1" smtClean="0"/>
              <a:t>CdS</a:t>
            </a:r>
            <a:r>
              <a:rPr lang="it-IT" dirty="0" smtClean="0"/>
              <a:t> oppure da un altro organo creato </a:t>
            </a:r>
            <a:r>
              <a:rPr lang="it-IT" i="1" dirty="0" smtClean="0"/>
              <a:t>ad hoc</a:t>
            </a:r>
            <a:r>
              <a:rPr lang="it-IT" dirty="0"/>
              <a:t> </a:t>
            </a:r>
            <a:r>
              <a:rPr lang="it-IT" dirty="0" smtClean="0"/>
              <a:t>secondo quanto prevede l’art. 29 della Carta (Commissione di inchiesta composta da alcuni membri del </a:t>
            </a:r>
            <a:r>
              <a:rPr lang="it-IT" dirty="0" err="1" smtClean="0"/>
              <a:t>CdS</a:t>
            </a:r>
            <a:r>
              <a:rPr lang="it-IT" dirty="0" smtClean="0"/>
              <a:t>, da personale ONU, ecc.) o anche dal Segretario generale.</a:t>
            </a:r>
          </a:p>
          <a:p>
            <a:pPr algn="just"/>
            <a:r>
              <a:rPr lang="it-IT" dirty="0" smtClean="0"/>
              <a:t>E’ delibera non procedurale (veto e doppio veto).</a:t>
            </a:r>
            <a:endParaRPr lang="it-IT" dirty="0"/>
          </a:p>
        </p:txBody>
      </p:sp>
    </p:spTree>
    <p:extLst>
      <p:ext uri="{BB962C8B-B14F-4D97-AF65-F5344CB8AC3E}">
        <p14:creationId xmlns:p14="http://schemas.microsoft.com/office/powerpoint/2010/main" val="1979050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1790" y="0"/>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INCHIESTA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51</a:t>
            </a:fld>
            <a:endParaRPr lang="it-IT"/>
          </a:p>
        </p:txBody>
      </p:sp>
      <p:sp>
        <p:nvSpPr>
          <p:cNvPr id="3" name="Segnaposto contenuto 2"/>
          <p:cNvSpPr>
            <a:spLocks noGrp="1"/>
          </p:cNvSpPr>
          <p:nvPr>
            <p:ph idx="1"/>
          </p:nvPr>
        </p:nvSpPr>
        <p:spPr>
          <a:xfrm>
            <a:off x="181790" y="1830387"/>
            <a:ext cx="8386526" cy="4702499"/>
          </a:xfrm>
        </p:spPr>
        <p:txBody>
          <a:bodyPr/>
          <a:lstStyle/>
          <a:p>
            <a:pPr algn="just"/>
            <a:r>
              <a:rPr lang="it-IT" dirty="0" smtClean="0"/>
              <a:t>Inchiesta può essere svolta dal </a:t>
            </a:r>
            <a:r>
              <a:rPr lang="it-IT" dirty="0" err="1" smtClean="0"/>
              <a:t>CdS</a:t>
            </a:r>
            <a:r>
              <a:rPr lang="it-IT" dirty="0" smtClean="0"/>
              <a:t> anche in ordine a situazioni controverse su cui il </a:t>
            </a:r>
            <a:r>
              <a:rPr lang="it-IT" dirty="0" err="1" smtClean="0"/>
              <a:t>CdS</a:t>
            </a:r>
            <a:r>
              <a:rPr lang="it-IT" dirty="0" smtClean="0"/>
              <a:t> sia già intervenuto a tutela della pace ma rispetto alle quali intenda intervenire per seguire gli sviluppi di ulteriori interventi: v. ad es. commissioni di tregua o corpi di osservatori per </a:t>
            </a:r>
            <a:r>
              <a:rPr lang="it-IT" dirty="0" err="1" smtClean="0"/>
              <a:t>sosrvegliare</a:t>
            </a:r>
            <a:r>
              <a:rPr lang="it-IT" dirty="0" smtClean="0"/>
              <a:t> il rispetto del cessate il fuoco.</a:t>
            </a:r>
          </a:p>
          <a:p>
            <a:pPr algn="just"/>
            <a:r>
              <a:rPr lang="it-IT" dirty="0" smtClean="0"/>
              <a:t>Inchiesta tramite gruppi di osservatori militari ≠missioni </a:t>
            </a:r>
            <a:r>
              <a:rPr lang="it-IT" dirty="0" err="1" smtClean="0"/>
              <a:t>peace</a:t>
            </a:r>
            <a:r>
              <a:rPr lang="it-IT" dirty="0" smtClean="0"/>
              <a:t> </a:t>
            </a:r>
            <a:r>
              <a:rPr lang="it-IT" dirty="0" err="1" smtClean="0"/>
              <a:t>keeping</a:t>
            </a:r>
            <a:r>
              <a:rPr lang="it-IT" dirty="0" smtClean="0"/>
              <a:t>.</a:t>
            </a:r>
            <a:r>
              <a:rPr lang="it-IT" dirty="0" smtClean="0">
                <a:latin typeface="Wingdings"/>
                <a:ea typeface="Wingdings"/>
                <a:cs typeface="Wingdings"/>
                <a:sym typeface="Wingdings"/>
              </a:rPr>
              <a:t></a:t>
            </a:r>
            <a:endParaRPr lang="it-IT" dirty="0" smtClean="0"/>
          </a:p>
        </p:txBody>
      </p:sp>
    </p:spTree>
    <p:extLst>
      <p:ext uri="{BB962C8B-B14F-4D97-AF65-F5344CB8AC3E}">
        <p14:creationId xmlns:p14="http://schemas.microsoft.com/office/powerpoint/2010/main" val="4285572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1790" y="0"/>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NATURA DELLA DELIBERA ISTITUTIVA DELL’INCHIESTA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52</a:t>
            </a:fld>
            <a:endParaRPr lang="it-IT"/>
          </a:p>
        </p:txBody>
      </p:sp>
      <p:sp>
        <p:nvSpPr>
          <p:cNvPr id="3" name="Segnaposto contenuto 2"/>
          <p:cNvSpPr>
            <a:spLocks noGrp="1"/>
          </p:cNvSpPr>
          <p:nvPr>
            <p:ph idx="1"/>
          </p:nvPr>
        </p:nvSpPr>
        <p:spPr>
          <a:xfrm>
            <a:off x="181790" y="1830387"/>
            <a:ext cx="8386526" cy="4702499"/>
          </a:xfrm>
        </p:spPr>
        <p:txBody>
          <a:bodyPr/>
          <a:lstStyle/>
          <a:p>
            <a:pPr algn="just"/>
            <a:r>
              <a:rPr lang="it-IT" dirty="0" smtClean="0"/>
              <a:t>Risoluzione? In base ad art. 25 Carta e interpretazione funzionale.</a:t>
            </a:r>
          </a:p>
          <a:p>
            <a:pPr algn="just"/>
            <a:r>
              <a:rPr lang="it-IT" dirty="0" smtClean="0"/>
              <a:t>Raccomandazione? In base a sua appartenenza a Capo VI</a:t>
            </a:r>
          </a:p>
          <a:p>
            <a:pPr algn="just"/>
            <a:r>
              <a:rPr lang="it-IT" u="sng" dirty="0" smtClean="0"/>
              <a:t>Risoluzione operativa?</a:t>
            </a:r>
            <a:r>
              <a:rPr lang="it-IT" dirty="0" smtClean="0"/>
              <a:t> Preferibile perché non è atto normativo.</a:t>
            </a:r>
            <a:r>
              <a:rPr lang="it-IT" dirty="0" smtClean="0">
                <a:latin typeface="Wingdings"/>
                <a:ea typeface="Wingdings"/>
                <a:cs typeface="Wingdings"/>
                <a:sym typeface="Wingdings"/>
              </a:rPr>
              <a:t></a:t>
            </a:r>
            <a:endParaRPr lang="it-IT" u="sng" dirty="0" smtClean="0"/>
          </a:p>
        </p:txBody>
      </p:sp>
    </p:spTree>
    <p:extLst>
      <p:ext uri="{BB962C8B-B14F-4D97-AF65-F5344CB8AC3E}">
        <p14:creationId xmlns:p14="http://schemas.microsoft.com/office/powerpoint/2010/main" val="3942303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1790" y="0"/>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RISOLUZIONE OPERATIVA ISTITUTIVA DELL’INCHIESTA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53</a:t>
            </a:fld>
            <a:endParaRPr lang="it-IT"/>
          </a:p>
        </p:txBody>
      </p:sp>
      <p:sp>
        <p:nvSpPr>
          <p:cNvPr id="3" name="Segnaposto contenuto 2"/>
          <p:cNvSpPr>
            <a:spLocks noGrp="1"/>
          </p:cNvSpPr>
          <p:nvPr>
            <p:ph idx="1"/>
          </p:nvPr>
        </p:nvSpPr>
        <p:spPr>
          <a:xfrm>
            <a:off x="181790" y="1830387"/>
            <a:ext cx="8386526" cy="4702499"/>
          </a:xfrm>
        </p:spPr>
        <p:txBody>
          <a:bodyPr>
            <a:normAutofit fontScale="92500" lnSpcReduction="20000"/>
          </a:bodyPr>
          <a:lstStyle/>
          <a:p>
            <a:pPr algn="just"/>
            <a:r>
              <a:rPr lang="it-IT" dirty="0" smtClean="0"/>
              <a:t>Dato che si tratta di una risoluzione operativa, gli Stati sono obbligati a rispettarla? Possono opporsi all’ingresso degli addetti all’inchiesta nel loro territorio?</a:t>
            </a:r>
          </a:p>
          <a:p>
            <a:pPr algn="just"/>
            <a:r>
              <a:rPr lang="it-IT" dirty="0" smtClean="0"/>
              <a:t>Stati devono collaborare secondo quanto prevede art. 2 par. 5 ma possono rifiutarsi di farli entrare perché laddove la Carta ha voluto che si superasse tale limite lo ha espressamente previsto come per art. 43 par. 1.</a:t>
            </a:r>
          </a:p>
          <a:p>
            <a:pPr algn="just"/>
            <a:r>
              <a:rPr lang="it-IT" dirty="0" smtClean="0"/>
              <a:t>Rifiuto degli Stati può però configurarsi come minaccia alla pace.</a:t>
            </a:r>
          </a:p>
        </p:txBody>
      </p:sp>
    </p:spTree>
    <p:extLst>
      <p:ext uri="{BB962C8B-B14F-4D97-AF65-F5344CB8AC3E}">
        <p14:creationId xmlns:p14="http://schemas.microsoft.com/office/powerpoint/2010/main" val="2890779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AZIONE DEL CONSIGLIO DI SICUREZZA PER IL MANTENIMENTO DELLA PACE (CAP. VII)</a:t>
            </a:r>
            <a:endParaRPr lang="it-IT" dirty="0"/>
          </a:p>
        </p:txBody>
      </p:sp>
      <p:sp>
        <p:nvSpPr>
          <p:cNvPr id="3" name="Segnaposto contenuto 2"/>
          <p:cNvSpPr>
            <a:spLocks noGrp="1"/>
          </p:cNvSpPr>
          <p:nvPr>
            <p:ph idx="1"/>
          </p:nvPr>
        </p:nvSpPr>
        <p:spPr>
          <a:xfrm>
            <a:off x="457200" y="2332037"/>
            <a:ext cx="8229600" cy="4525963"/>
          </a:xfrm>
        </p:spPr>
        <p:txBody>
          <a:bodyPr>
            <a:normAutofit fontScale="92500"/>
          </a:bodyPr>
          <a:lstStyle/>
          <a:p>
            <a:pPr algn="just"/>
            <a:r>
              <a:rPr lang="it-IT" dirty="0" smtClean="0"/>
              <a:t>Azione più importante del </a:t>
            </a:r>
            <a:r>
              <a:rPr lang="it-IT" dirty="0" err="1" smtClean="0"/>
              <a:t>CdS</a:t>
            </a:r>
            <a:r>
              <a:rPr lang="it-IT" dirty="0" smtClean="0"/>
              <a:t>.</a:t>
            </a:r>
          </a:p>
          <a:p>
            <a:pPr algn="just"/>
            <a:r>
              <a:rPr lang="it-IT" dirty="0" smtClean="0"/>
              <a:t>Bloccata dal diritto di veto fino alla guerra del Golfo del 1991- poi molto più intenso.</a:t>
            </a:r>
          </a:p>
          <a:p>
            <a:pPr algn="just"/>
            <a:r>
              <a:rPr lang="it-IT" dirty="0" smtClean="0"/>
              <a:t>Si caratterizza per intervento in affari interni degli Stati: deroga al c.d. dominio riservato per:</a:t>
            </a:r>
          </a:p>
          <a:p>
            <a:pPr lvl="1" algn="just"/>
            <a:r>
              <a:rPr lang="it-IT" dirty="0" smtClean="0"/>
              <a:t>Guerre civili;</a:t>
            </a:r>
          </a:p>
          <a:p>
            <a:pPr lvl="1" algn="just"/>
            <a:r>
              <a:rPr lang="it-IT" dirty="0" smtClean="0"/>
              <a:t>Violazioni diritti umani;</a:t>
            </a:r>
          </a:p>
          <a:p>
            <a:pPr lvl="1" algn="just"/>
            <a:r>
              <a:rPr lang="it-IT" dirty="0" smtClean="0"/>
              <a:t>Situazioni post – conflittuali;</a:t>
            </a:r>
          </a:p>
          <a:p>
            <a:pPr lvl="1" algn="just"/>
            <a:r>
              <a:rPr lang="it-IT" dirty="0" smtClean="0"/>
              <a:t>Sostituzione di autorità locali.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54</a:t>
            </a:fld>
            <a:endParaRPr lang="it-IT"/>
          </a:p>
        </p:txBody>
      </p:sp>
    </p:spTree>
    <p:extLst>
      <p:ext uri="{BB962C8B-B14F-4D97-AF65-F5344CB8AC3E}">
        <p14:creationId xmlns:p14="http://schemas.microsoft.com/office/powerpoint/2010/main" val="968364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AZIONE DEL CONSIGLIO DI SICUREZZA PER IL MANTENIMENTO DELLA PACE (CAP. VII)</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A) Accertamento della minaccia alla pace, della violazione della pace o di un atto di aggressione;</a:t>
            </a:r>
          </a:p>
          <a:p>
            <a:pPr algn="just"/>
            <a:r>
              <a:rPr lang="it-IT" dirty="0" smtClean="0"/>
              <a:t>B) Scelta della misura da adottare.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55</a:t>
            </a:fld>
            <a:endParaRPr lang="it-IT"/>
          </a:p>
        </p:txBody>
      </p:sp>
    </p:spTree>
    <p:extLst>
      <p:ext uri="{BB962C8B-B14F-4D97-AF65-F5344CB8AC3E}">
        <p14:creationId xmlns:p14="http://schemas.microsoft.com/office/powerpoint/2010/main" val="3650423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A) ACCERTAMENTO DEI PRESUPPOSTI PER ADOZIONE DI MISURE</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Art. 39 Carta prevede che il </a:t>
            </a:r>
            <a:r>
              <a:rPr lang="it-IT" dirty="0" err="1" smtClean="0"/>
              <a:t>CdS</a:t>
            </a:r>
            <a:r>
              <a:rPr lang="it-IT" dirty="0" smtClean="0"/>
              <a:t> constata l’</a:t>
            </a:r>
            <a:r>
              <a:rPr lang="it-IT" dirty="0" err="1" smtClean="0"/>
              <a:t>esitenza</a:t>
            </a:r>
            <a:r>
              <a:rPr lang="it-IT" dirty="0" smtClean="0"/>
              <a:t> di una:</a:t>
            </a:r>
          </a:p>
          <a:p>
            <a:pPr lvl="1" algn="just"/>
            <a:r>
              <a:rPr lang="it-IT" dirty="0" smtClean="0"/>
              <a:t>Minaccia alla pace (caso più frequente);</a:t>
            </a:r>
          </a:p>
          <a:p>
            <a:pPr lvl="1" algn="just"/>
            <a:r>
              <a:rPr lang="it-IT" dirty="0" smtClean="0"/>
              <a:t>Violazione della pace (più raramente – es. guerra di Corea 1950, </a:t>
            </a:r>
            <a:r>
              <a:rPr lang="it-IT" dirty="0" err="1" smtClean="0"/>
              <a:t>Falklands</a:t>
            </a:r>
            <a:r>
              <a:rPr lang="it-IT" dirty="0" smtClean="0"/>
              <a:t>, guerra del Golfo);</a:t>
            </a:r>
          </a:p>
          <a:p>
            <a:pPr lvl="1" algn="just"/>
            <a:r>
              <a:rPr lang="it-IT" dirty="0" smtClean="0"/>
              <a:t>Atto di aggressione (MAI).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56</a:t>
            </a:fld>
            <a:endParaRPr lang="it-IT"/>
          </a:p>
        </p:txBody>
      </p:sp>
    </p:spTree>
    <p:extLst>
      <p:ext uri="{BB962C8B-B14F-4D97-AF65-F5344CB8AC3E}">
        <p14:creationId xmlns:p14="http://schemas.microsoft.com/office/powerpoint/2010/main" val="392271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A) ACCERTAMENTO DEI PRESUPPOSTI PER ADOZIONE DI MISURE</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Valutazione discrezionale anche perché condizionata dal diritto di veto, ma comunque suscettibile di essere ancorata a elementi interpretativi giuridici.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57</a:t>
            </a:fld>
            <a:endParaRPr lang="it-IT"/>
          </a:p>
        </p:txBody>
      </p:sp>
    </p:spTree>
    <p:extLst>
      <p:ext uri="{BB962C8B-B14F-4D97-AF65-F5344CB8AC3E}">
        <p14:creationId xmlns:p14="http://schemas.microsoft.com/office/powerpoint/2010/main" val="147554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A) NOZIONE DI PACE</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Ad es. NOZIONE DI PACE si presta a due interpretazioni:</a:t>
            </a:r>
          </a:p>
          <a:p>
            <a:pPr lvl="1" algn="just"/>
            <a:r>
              <a:rPr lang="it-IT" dirty="0" smtClean="0"/>
              <a:t>Assenza di conflitti di carattere inter-statale o interno;</a:t>
            </a:r>
          </a:p>
          <a:p>
            <a:pPr marL="457200" lvl="1" indent="0" algn="just">
              <a:buNone/>
            </a:pPr>
            <a:r>
              <a:rPr lang="it-IT" dirty="0"/>
              <a:t>o</a:t>
            </a:r>
            <a:endParaRPr lang="it-IT" dirty="0" smtClean="0"/>
          </a:p>
          <a:p>
            <a:pPr lvl="1" algn="just"/>
            <a:r>
              <a:rPr lang="it-IT" dirty="0" smtClean="0"/>
              <a:t>Circostanze politiche, economiche e sociali che impediscono il sorgere di conflitti futuri?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58</a:t>
            </a:fld>
            <a:endParaRPr lang="it-IT"/>
          </a:p>
        </p:txBody>
      </p:sp>
    </p:spTree>
    <p:extLst>
      <p:ext uri="{BB962C8B-B14F-4D97-AF65-F5344CB8AC3E}">
        <p14:creationId xmlns:p14="http://schemas.microsoft.com/office/powerpoint/2010/main" val="3507453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A) INTERPRETAZIONE DELLA NOZIONE DI PACE</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lvl="1" algn="just"/>
            <a:r>
              <a:rPr lang="it-IT" dirty="0" smtClean="0"/>
              <a:t>Assenza di conflitti di carattere inter-statale o interno si presta meglio ad essere considerata in caso di violazione con delle azioni dirette rispetto a</a:t>
            </a:r>
          </a:p>
          <a:p>
            <a:pPr marL="457200" lvl="1" indent="0" algn="just">
              <a:buNone/>
            </a:pPr>
            <a:endParaRPr lang="it-IT" dirty="0" smtClean="0"/>
          </a:p>
          <a:p>
            <a:pPr lvl="1" algn="just"/>
            <a:r>
              <a:rPr lang="it-IT" dirty="0" smtClean="0"/>
              <a:t>Circostanze politiche, economiche e sociali che impediscono il sorgere di conflitti futuri, che richiederebbero un’azione più indeterminata del </a:t>
            </a:r>
            <a:r>
              <a:rPr lang="it-IT" dirty="0" err="1" smtClean="0"/>
              <a:t>CdS</a:t>
            </a:r>
            <a:r>
              <a:rPr lang="it-IT" dirty="0" smtClean="0"/>
              <a:t>.</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59</a:t>
            </a:fld>
            <a:endParaRPr lang="it-IT"/>
          </a:p>
        </p:txBody>
      </p:sp>
    </p:spTree>
    <p:extLst>
      <p:ext uri="{BB962C8B-B14F-4D97-AF65-F5344CB8AC3E}">
        <p14:creationId xmlns:p14="http://schemas.microsoft.com/office/powerpoint/2010/main" val="2723147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dk1"/>
          </a:lnRef>
          <a:fillRef idx="1">
            <a:schemeClr val="lt1"/>
          </a:fillRef>
          <a:effectRef idx="0">
            <a:schemeClr val="dk1"/>
          </a:effectRef>
          <a:fontRef idx="minor">
            <a:schemeClr val="dk1"/>
          </a:fontRef>
        </p:style>
        <p:txBody>
          <a:bodyPr>
            <a:normAutofit/>
          </a:bodyPr>
          <a:lstStyle/>
          <a:p>
            <a:pPr algn="just"/>
            <a:r>
              <a:rPr lang="it-IT" dirty="0" smtClean="0"/>
              <a:t>SISTEMA DI SICUREZZA COLLETTIVA</a:t>
            </a:r>
            <a:endParaRPr lang="it-IT" dirty="0"/>
          </a:p>
        </p:txBody>
      </p:sp>
      <p:sp>
        <p:nvSpPr>
          <p:cNvPr id="3" name="Segnaposto contenuto 2"/>
          <p:cNvSpPr>
            <a:spLocks noGrp="1"/>
          </p:cNvSpPr>
          <p:nvPr>
            <p:ph idx="1"/>
          </p:nvPr>
        </p:nvSpPr>
        <p:spPr>
          <a:xfrm>
            <a:off x="457200" y="2332037"/>
            <a:ext cx="8229600" cy="4525963"/>
          </a:xfrm>
        </p:spPr>
        <p:txBody>
          <a:bodyPr>
            <a:normAutofit lnSpcReduction="10000"/>
          </a:bodyPr>
          <a:lstStyle/>
          <a:p>
            <a:pPr algn="just"/>
            <a:r>
              <a:rPr lang="it-IT" dirty="0" smtClean="0"/>
              <a:t>Principio generale: sottrarre il ricorso alla forza militare agli Stati, tranne che per reagire immediatamente a un attacco armato e di accentrarla nel Consiglio di Sicurezza al quale gli Stati membri ex art. 24 della Carta conferiscono la responsabilità principale nel mantenimento della pace e della sicurezza internazionale, riconoscendo che </a:t>
            </a:r>
            <a:r>
              <a:rPr lang="it-IT" b="1" dirty="0" smtClean="0"/>
              <a:t>il Consiglio nell’adempiere tali compiti agisce in loro nome</a:t>
            </a:r>
            <a:r>
              <a:rPr lang="it-IT" dirty="0" smtClean="0"/>
              <a:t>.</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a:t>
            </a:fld>
            <a:endParaRPr lang="it-IT"/>
          </a:p>
        </p:txBody>
      </p:sp>
    </p:spTree>
    <p:extLst>
      <p:ext uri="{BB962C8B-B14F-4D97-AF65-F5344CB8AC3E}">
        <p14:creationId xmlns:p14="http://schemas.microsoft.com/office/powerpoint/2010/main" val="209068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A) NOZIONE DI AGGRESSIONE</a:t>
            </a:r>
            <a:endParaRPr lang="it-IT" dirty="0"/>
          </a:p>
        </p:txBody>
      </p:sp>
      <p:sp>
        <p:nvSpPr>
          <p:cNvPr id="3" name="Segnaposto contenuto 2"/>
          <p:cNvSpPr>
            <a:spLocks noGrp="1"/>
          </p:cNvSpPr>
          <p:nvPr>
            <p:ph idx="1"/>
          </p:nvPr>
        </p:nvSpPr>
        <p:spPr>
          <a:xfrm>
            <a:off x="290711" y="2096031"/>
            <a:ext cx="8396089" cy="4761969"/>
          </a:xfrm>
        </p:spPr>
        <p:txBody>
          <a:bodyPr>
            <a:normAutofit/>
          </a:bodyPr>
          <a:lstStyle/>
          <a:p>
            <a:pPr lvl="1" algn="just"/>
            <a:r>
              <a:rPr lang="it-IT" dirty="0" smtClean="0"/>
              <a:t>NOZIONE DI AGGRESSIONE: Dichiarazione di principi AG 1974/3314:</a:t>
            </a:r>
          </a:p>
          <a:p>
            <a:pPr lvl="2" algn="just"/>
            <a:r>
              <a:rPr lang="it-IT" dirty="0" smtClean="0"/>
              <a:t>Invasione militare;</a:t>
            </a:r>
          </a:p>
          <a:p>
            <a:pPr lvl="2" algn="just"/>
            <a:r>
              <a:rPr lang="it-IT" dirty="0" smtClean="0"/>
              <a:t>Bombardamento di forze aeree, terrestri, navali;</a:t>
            </a:r>
          </a:p>
          <a:p>
            <a:pPr lvl="2" algn="just"/>
            <a:r>
              <a:rPr lang="it-IT" dirty="0" smtClean="0"/>
              <a:t>Blocco dei porti o delle coste;</a:t>
            </a:r>
          </a:p>
          <a:p>
            <a:pPr lvl="2" algn="just"/>
            <a:r>
              <a:rPr lang="it-IT" dirty="0" smtClean="0"/>
              <a:t>Invio di bande armate </a:t>
            </a:r>
            <a:r>
              <a:rPr lang="it-IT" dirty="0" err="1" smtClean="0"/>
              <a:t>irregolario</a:t>
            </a:r>
            <a:r>
              <a:rPr lang="it-IT" dirty="0" smtClean="0"/>
              <a:t> di mercenari (aggressione indiretta).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60</a:t>
            </a:fld>
            <a:endParaRPr lang="it-IT"/>
          </a:p>
        </p:txBody>
      </p:sp>
    </p:spTree>
    <p:extLst>
      <p:ext uri="{BB962C8B-B14F-4D97-AF65-F5344CB8AC3E}">
        <p14:creationId xmlns:p14="http://schemas.microsoft.com/office/powerpoint/2010/main" val="34326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A) NOZIONE DI AGGRESSIONE</a:t>
            </a:r>
            <a:endParaRPr lang="it-IT" dirty="0"/>
          </a:p>
        </p:txBody>
      </p:sp>
      <p:sp>
        <p:nvSpPr>
          <p:cNvPr id="3" name="Segnaposto contenuto 2"/>
          <p:cNvSpPr>
            <a:spLocks noGrp="1"/>
          </p:cNvSpPr>
          <p:nvPr>
            <p:ph idx="1"/>
          </p:nvPr>
        </p:nvSpPr>
        <p:spPr>
          <a:xfrm>
            <a:off x="290711" y="2096031"/>
            <a:ext cx="8396089" cy="4761969"/>
          </a:xfrm>
        </p:spPr>
        <p:txBody>
          <a:bodyPr>
            <a:normAutofit/>
          </a:bodyPr>
          <a:lstStyle/>
          <a:p>
            <a:pPr lvl="1" algn="just"/>
            <a:r>
              <a:rPr lang="it-IT" dirty="0" smtClean="0"/>
              <a:t>NOZIONE DI AGGRESSIONE: art. 2 Dichiarazione di principi AG 1974/3314 prevede inoltre che </a:t>
            </a:r>
            <a:r>
              <a:rPr lang="it-IT" dirty="0" err="1" smtClean="0"/>
              <a:t>CdS</a:t>
            </a:r>
            <a:r>
              <a:rPr lang="it-IT" dirty="0" smtClean="0"/>
              <a:t> possa stabilire che la commissione di uno di tali atti elencati </a:t>
            </a:r>
            <a:r>
              <a:rPr lang="it-IT" u="sng" dirty="0" smtClean="0"/>
              <a:t>non giustifichi il suo intervento</a:t>
            </a:r>
            <a:r>
              <a:rPr lang="it-IT" dirty="0" smtClean="0"/>
              <a:t> e art. 4 prevede che il </a:t>
            </a:r>
            <a:r>
              <a:rPr lang="it-IT" dirty="0" err="1" smtClean="0"/>
              <a:t>CdS</a:t>
            </a:r>
            <a:r>
              <a:rPr lang="it-IT" dirty="0" smtClean="0"/>
              <a:t> possa considerare come </a:t>
            </a:r>
            <a:r>
              <a:rPr lang="it-IT" u="sng" dirty="0" smtClean="0"/>
              <a:t>aggressione atti non elencati </a:t>
            </a:r>
            <a:r>
              <a:rPr lang="it-IT" dirty="0" smtClean="0"/>
              <a:t> (Conferma della massima discrezionalità del </a:t>
            </a:r>
            <a:r>
              <a:rPr lang="it-IT" dirty="0" err="1" smtClean="0"/>
              <a:t>CdS</a:t>
            </a:r>
            <a:r>
              <a:rPr lang="it-IT" dirty="0" smtClean="0"/>
              <a:t> nell’accertamento dei presupposti della sua azione).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61</a:t>
            </a:fld>
            <a:endParaRPr lang="it-IT"/>
          </a:p>
        </p:txBody>
      </p:sp>
    </p:spTree>
    <p:extLst>
      <p:ext uri="{BB962C8B-B14F-4D97-AF65-F5344CB8AC3E}">
        <p14:creationId xmlns:p14="http://schemas.microsoft.com/office/powerpoint/2010/main" val="2614580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A) NOZIONE DI AGGRESSIONE</a:t>
            </a:r>
            <a:endParaRPr lang="it-IT" dirty="0"/>
          </a:p>
        </p:txBody>
      </p:sp>
      <p:sp>
        <p:nvSpPr>
          <p:cNvPr id="3" name="Segnaposto contenuto 2"/>
          <p:cNvSpPr>
            <a:spLocks noGrp="1"/>
          </p:cNvSpPr>
          <p:nvPr>
            <p:ph idx="1"/>
          </p:nvPr>
        </p:nvSpPr>
        <p:spPr>
          <a:xfrm>
            <a:off x="290711" y="2096031"/>
            <a:ext cx="8396089" cy="4761969"/>
          </a:xfrm>
        </p:spPr>
        <p:txBody>
          <a:bodyPr>
            <a:normAutofit lnSpcReduction="10000"/>
          </a:bodyPr>
          <a:lstStyle/>
          <a:p>
            <a:pPr lvl="1" algn="just"/>
            <a:r>
              <a:rPr lang="it-IT" dirty="0" smtClean="0"/>
              <a:t>NOZIONE DI AGGRESSIONE: ormai riconosciuta come crimine internazionale codificato in art. 8 bis par. 1 dello Statuto della Corte penale internazionale (rivisto nella Conferenza di Kampala del 2010): pianificazione, preparazione, scatenamento o esecuzione, da parte di una persona che sia nella posizione di esercitare un controllo effettivo o di dirigere l’azione politica e militare dello Stato di un atto di aggressione che, per carattere, gravità e portata costituisca una manifesta violazione della Carta delle Nazioni Unite.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62</a:t>
            </a:fld>
            <a:endParaRPr lang="it-IT"/>
          </a:p>
        </p:txBody>
      </p:sp>
    </p:spTree>
    <p:extLst>
      <p:ext uri="{BB962C8B-B14F-4D97-AF65-F5344CB8AC3E}">
        <p14:creationId xmlns:p14="http://schemas.microsoft.com/office/powerpoint/2010/main" val="58583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906" y="0"/>
            <a:ext cx="8660121"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A) PRASSI IN MATERIA DI MINACCIA ALLA PACE</a:t>
            </a:r>
            <a:endParaRPr lang="it-IT" dirty="0"/>
          </a:p>
        </p:txBody>
      </p:sp>
      <p:sp>
        <p:nvSpPr>
          <p:cNvPr id="3" name="Segnaposto contenuto 2"/>
          <p:cNvSpPr>
            <a:spLocks noGrp="1"/>
          </p:cNvSpPr>
          <p:nvPr>
            <p:ph idx="1"/>
          </p:nvPr>
        </p:nvSpPr>
        <p:spPr>
          <a:xfrm>
            <a:off x="0" y="1695258"/>
            <a:ext cx="9012033" cy="5026218"/>
          </a:xfrm>
        </p:spPr>
        <p:txBody>
          <a:bodyPr>
            <a:normAutofit fontScale="92500" lnSpcReduction="10000"/>
          </a:bodyPr>
          <a:lstStyle/>
          <a:p>
            <a:pPr lvl="1" algn="just">
              <a:buFont typeface="Arial"/>
              <a:buChar char="•"/>
            </a:pPr>
            <a:r>
              <a:rPr lang="it-IT" dirty="0" smtClean="0"/>
              <a:t>La nozione di MINACCIA ALLA PACE è il presupposto più utilizzato dal </a:t>
            </a:r>
            <a:r>
              <a:rPr lang="it-IT" dirty="0" err="1" smtClean="0"/>
              <a:t>CdS</a:t>
            </a:r>
            <a:r>
              <a:rPr lang="it-IT" dirty="0" smtClean="0"/>
              <a:t>, che gli ha consentito di estendere il suo ambito di azione:</a:t>
            </a:r>
          </a:p>
          <a:p>
            <a:pPr lvl="2" algn="just"/>
            <a:r>
              <a:rPr lang="it-IT" dirty="0" smtClean="0"/>
              <a:t>Situazioni interne, ad es. apartheid in Sud Africa (1977), Rhodesia del Sud (1966);</a:t>
            </a:r>
          </a:p>
          <a:p>
            <a:pPr lvl="2" algn="just"/>
            <a:r>
              <a:rPr lang="it-IT" dirty="0" smtClean="0"/>
              <a:t>Oppressione di una minoranza: curdi in Iraq (1991);</a:t>
            </a:r>
          </a:p>
          <a:p>
            <a:pPr lvl="2" algn="just"/>
            <a:r>
              <a:rPr lang="it-IT" dirty="0" smtClean="0"/>
              <a:t>Violazione dei diritti umani e del diritto umanitario (Bosnia, Croazia 1993, Albania 1997, Kosovo 1999);</a:t>
            </a:r>
          </a:p>
          <a:p>
            <a:pPr lvl="2" algn="just"/>
            <a:r>
              <a:rPr lang="it-IT" dirty="0" smtClean="0"/>
              <a:t>Genocidio e uccisione dei civili in Ruanda (1994);</a:t>
            </a:r>
          </a:p>
          <a:p>
            <a:pPr lvl="2" algn="just"/>
            <a:r>
              <a:rPr lang="it-IT" dirty="0" smtClean="0"/>
              <a:t>Guerra civile (Congo 1960, Somalia 1992);</a:t>
            </a:r>
          </a:p>
          <a:p>
            <a:pPr lvl="2" algn="just"/>
            <a:r>
              <a:rPr lang="it-IT" dirty="0" smtClean="0"/>
              <a:t>Commissione di attentati terroristici (Istanbul 2003, Madrid 2004, Londra e Iraq 2005)</a:t>
            </a:r>
          </a:p>
          <a:p>
            <a:pPr lvl="2" algn="just"/>
            <a:r>
              <a:rPr lang="it-IT" dirty="0" smtClean="0"/>
              <a:t>Terrorismo internazionale e proliferazione di armi nucleari a favore di entità non statali.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63</a:t>
            </a:fld>
            <a:endParaRPr lang="it-IT"/>
          </a:p>
        </p:txBody>
      </p:sp>
    </p:spTree>
    <p:extLst>
      <p:ext uri="{BB962C8B-B14F-4D97-AF65-F5344CB8AC3E}">
        <p14:creationId xmlns:p14="http://schemas.microsoft.com/office/powerpoint/2010/main" val="1353230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906" y="0"/>
            <a:ext cx="8660121" cy="16952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A) PRASSI IN MATERIA DI MINACCIA ALLA PACE</a:t>
            </a:r>
            <a:endParaRPr lang="it-IT" dirty="0"/>
          </a:p>
        </p:txBody>
      </p:sp>
      <p:sp>
        <p:nvSpPr>
          <p:cNvPr id="3" name="Segnaposto contenuto 2"/>
          <p:cNvSpPr>
            <a:spLocks noGrp="1"/>
          </p:cNvSpPr>
          <p:nvPr>
            <p:ph idx="1"/>
          </p:nvPr>
        </p:nvSpPr>
        <p:spPr>
          <a:xfrm>
            <a:off x="0" y="1695258"/>
            <a:ext cx="9012033" cy="5026218"/>
          </a:xfrm>
        </p:spPr>
        <p:txBody>
          <a:bodyPr>
            <a:normAutofit/>
          </a:bodyPr>
          <a:lstStyle/>
          <a:p>
            <a:pPr lvl="1" algn="just">
              <a:buFont typeface="Arial"/>
              <a:buChar char="•"/>
            </a:pPr>
            <a:r>
              <a:rPr lang="it-IT" dirty="0" smtClean="0"/>
              <a:t>AMPIA DISCREZIONALITA’ anche nel riconoscere come minaccia alla pace situazioni non implicanti l’uso della forza bellica:</a:t>
            </a:r>
          </a:p>
          <a:p>
            <a:pPr lvl="2" algn="just"/>
            <a:r>
              <a:rPr lang="it-IT" dirty="0" smtClean="0"/>
              <a:t>CASI DUBBI:</a:t>
            </a:r>
          </a:p>
          <a:p>
            <a:pPr lvl="3" algn="just"/>
            <a:r>
              <a:rPr lang="it-IT" dirty="0" smtClean="0"/>
              <a:t> </a:t>
            </a:r>
            <a:r>
              <a:rPr lang="it-IT" dirty="0" err="1" smtClean="0"/>
              <a:t>ris</a:t>
            </a:r>
            <a:r>
              <a:rPr lang="it-IT" dirty="0" smtClean="0"/>
              <a:t>. 1991 n. 687 che pone fine a guerra del Golfo e impone sanzioni all’Iraq per rifiuto di provvedere a risarcimento danni di guerra (minaccia alla pace);</a:t>
            </a:r>
          </a:p>
          <a:p>
            <a:pPr lvl="3" algn="just"/>
            <a:r>
              <a:rPr lang="it-IT" dirty="0" err="1" smtClean="0"/>
              <a:t>Ris</a:t>
            </a:r>
            <a:r>
              <a:rPr lang="it-IT" dirty="0" smtClean="0"/>
              <a:t>. 1992 n. 748 che impone sanzioni alla Libia per rifiuto di estradare cittadini libici colpevoli di terrorismo ma in coerenza con obblighi internazionali vale principio aut </a:t>
            </a:r>
            <a:r>
              <a:rPr lang="it-IT" dirty="0" err="1" smtClean="0"/>
              <a:t>dedere</a:t>
            </a:r>
            <a:r>
              <a:rPr lang="it-IT" dirty="0" smtClean="0"/>
              <a:t> </a:t>
            </a:r>
            <a:r>
              <a:rPr lang="it-IT" smtClean="0"/>
              <a:t>aut iudicare.</a:t>
            </a:r>
            <a:endParaRPr lang="it-IT" dirty="0" smtClean="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64</a:t>
            </a:fld>
            <a:endParaRPr lang="it-IT"/>
          </a:p>
        </p:txBody>
      </p:sp>
    </p:spTree>
    <p:extLst>
      <p:ext uri="{BB962C8B-B14F-4D97-AF65-F5344CB8AC3E}">
        <p14:creationId xmlns:p14="http://schemas.microsoft.com/office/powerpoint/2010/main" val="506132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906" y="0"/>
            <a:ext cx="8660121" cy="1695257"/>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A) LIMITI ALLA DISREZIONALITA’ DEL CDS IN MATERIA DI MINACCIA ALLA PACE.</a:t>
            </a:r>
            <a:endParaRPr lang="it-IT" dirty="0"/>
          </a:p>
        </p:txBody>
      </p:sp>
      <p:sp>
        <p:nvSpPr>
          <p:cNvPr id="3" name="Segnaposto contenuto 2"/>
          <p:cNvSpPr>
            <a:spLocks noGrp="1"/>
          </p:cNvSpPr>
          <p:nvPr>
            <p:ph idx="1"/>
          </p:nvPr>
        </p:nvSpPr>
        <p:spPr>
          <a:xfrm>
            <a:off x="0" y="1695258"/>
            <a:ext cx="9012033" cy="5026218"/>
          </a:xfrm>
        </p:spPr>
        <p:txBody>
          <a:bodyPr>
            <a:normAutofit/>
          </a:bodyPr>
          <a:lstStyle/>
          <a:p>
            <a:pPr lvl="1" algn="just">
              <a:buFont typeface="Arial"/>
              <a:buChar char="•"/>
            </a:pPr>
            <a:r>
              <a:rPr lang="it-IT" u="sng" dirty="0" smtClean="0"/>
              <a:t>Nelle situazioni in cui il </a:t>
            </a:r>
            <a:r>
              <a:rPr lang="it-IT" u="sng" dirty="0" err="1" smtClean="0"/>
              <a:t>CdS</a:t>
            </a:r>
            <a:r>
              <a:rPr lang="it-IT" u="sng" dirty="0" smtClean="0"/>
              <a:t> debba considerare come minaccia alla pace le situazioni in cui venga in gioco la violenza bellica, </a:t>
            </a:r>
            <a:r>
              <a:rPr lang="it-IT" dirty="0" smtClean="0"/>
              <a:t> vi è </a:t>
            </a:r>
            <a:r>
              <a:rPr lang="it-IT" u="sng" dirty="0" smtClean="0"/>
              <a:t>il limite dell’art. 51 </a:t>
            </a:r>
            <a:r>
              <a:rPr lang="it-IT" dirty="0" smtClean="0"/>
              <a:t>quindi il </a:t>
            </a:r>
            <a:r>
              <a:rPr lang="it-IT" dirty="0" err="1" smtClean="0"/>
              <a:t>CdS</a:t>
            </a:r>
            <a:r>
              <a:rPr lang="it-IT" dirty="0" smtClean="0"/>
              <a:t> non può considerare minaccia alla pace il caso in cui lo Stato abbia agito in legittima difesa individuale o collettiva.</a:t>
            </a:r>
            <a:endParaRPr lang="it-IT" u="sng" dirty="0" smtClean="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65</a:t>
            </a:fld>
            <a:endParaRPr lang="it-IT"/>
          </a:p>
        </p:txBody>
      </p:sp>
    </p:spTree>
    <p:extLst>
      <p:ext uri="{BB962C8B-B14F-4D97-AF65-F5344CB8AC3E}">
        <p14:creationId xmlns:p14="http://schemas.microsoft.com/office/powerpoint/2010/main" val="593955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906" y="0"/>
            <a:ext cx="8660121" cy="1695257"/>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A) LIMITI ALLA DISREZIONALITA’ DEL CDS IN MATERIA DI MINACCIA ALLA PACE.</a:t>
            </a:r>
            <a:endParaRPr lang="it-IT" dirty="0"/>
          </a:p>
        </p:txBody>
      </p:sp>
      <p:sp>
        <p:nvSpPr>
          <p:cNvPr id="3" name="Segnaposto contenuto 2"/>
          <p:cNvSpPr>
            <a:spLocks noGrp="1"/>
          </p:cNvSpPr>
          <p:nvPr>
            <p:ph idx="1"/>
          </p:nvPr>
        </p:nvSpPr>
        <p:spPr>
          <a:xfrm>
            <a:off x="0" y="1695258"/>
            <a:ext cx="9012033" cy="5026218"/>
          </a:xfrm>
        </p:spPr>
        <p:txBody>
          <a:bodyPr>
            <a:normAutofit/>
          </a:bodyPr>
          <a:lstStyle/>
          <a:p>
            <a:pPr lvl="1" algn="just">
              <a:buFont typeface="Arial"/>
              <a:buChar char="•"/>
            </a:pPr>
            <a:r>
              <a:rPr lang="it-IT" u="sng" dirty="0" smtClean="0"/>
              <a:t>Tale limite potrebbe ritenersi ampliabile , accettando altre ipotesi di legittima difesa, ad es. la legittima difesa preventiva, la legittima difesa per motivi umanitari, per la tutela dei diritti umani, ecc.</a:t>
            </a:r>
          </a:p>
          <a:p>
            <a:pPr lvl="1" algn="just">
              <a:buFont typeface="Arial"/>
              <a:buChar char="•"/>
            </a:pPr>
            <a:endParaRPr lang="it-IT" u="sng" dirty="0"/>
          </a:p>
          <a:p>
            <a:pPr lvl="1" algn="just">
              <a:buFont typeface="Arial"/>
              <a:buChar char="•"/>
            </a:pPr>
            <a:r>
              <a:rPr lang="it-IT" dirty="0" smtClean="0"/>
              <a:t>Si tratta di tesi sostenute da Stati c.d. forti ma non condivise da Stati deboli.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66</a:t>
            </a:fld>
            <a:endParaRPr lang="it-IT"/>
          </a:p>
        </p:txBody>
      </p:sp>
    </p:spTree>
    <p:extLst>
      <p:ext uri="{BB962C8B-B14F-4D97-AF65-F5344CB8AC3E}">
        <p14:creationId xmlns:p14="http://schemas.microsoft.com/office/powerpoint/2010/main" val="2631850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906" y="0"/>
            <a:ext cx="8660121" cy="1695257"/>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A) LIMITI ALLA DISREZIONALITA’ DEL CDS IN MATERIA DI MINACCIA ALLA PACE.</a:t>
            </a:r>
            <a:endParaRPr lang="it-IT" dirty="0"/>
          </a:p>
        </p:txBody>
      </p:sp>
      <p:sp>
        <p:nvSpPr>
          <p:cNvPr id="3" name="Segnaposto contenuto 2"/>
          <p:cNvSpPr>
            <a:spLocks noGrp="1"/>
          </p:cNvSpPr>
          <p:nvPr>
            <p:ph idx="1"/>
          </p:nvPr>
        </p:nvSpPr>
        <p:spPr>
          <a:xfrm>
            <a:off x="0" y="1695258"/>
            <a:ext cx="9012033" cy="5026218"/>
          </a:xfrm>
        </p:spPr>
        <p:txBody>
          <a:bodyPr>
            <a:normAutofit/>
          </a:bodyPr>
          <a:lstStyle/>
          <a:p>
            <a:pPr lvl="1" algn="just">
              <a:buFont typeface="Arial"/>
              <a:buChar char="•"/>
            </a:pPr>
            <a:r>
              <a:rPr lang="it-IT" dirty="0" smtClean="0"/>
              <a:t>Dal punto di vista giuridico, la teoria della legittima difesa preventiva non pare fondata sull’art. 51 della Carta che autorizza la legittima difesa individuale o collettiva a un attacco già sferrato.</a:t>
            </a:r>
          </a:p>
          <a:p>
            <a:pPr lvl="1" algn="just">
              <a:buFont typeface="Arial"/>
              <a:buChar char="•"/>
            </a:pPr>
            <a:endParaRPr lang="it-IT" dirty="0"/>
          </a:p>
          <a:p>
            <a:pPr lvl="1" algn="just">
              <a:buFont typeface="Arial"/>
              <a:buChar char="•"/>
            </a:pPr>
            <a:r>
              <a:rPr lang="it-IT" dirty="0" smtClean="0"/>
              <a:t>Tra l’altro politicamente dottrina c.d. Bush rivista da Barack Obama già nel 2006.</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67</a:t>
            </a:fld>
            <a:endParaRPr lang="it-IT"/>
          </a:p>
        </p:txBody>
      </p:sp>
    </p:spTree>
    <p:extLst>
      <p:ext uri="{BB962C8B-B14F-4D97-AF65-F5344CB8AC3E}">
        <p14:creationId xmlns:p14="http://schemas.microsoft.com/office/powerpoint/2010/main" val="379453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906" y="0"/>
            <a:ext cx="8660121" cy="1695257"/>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A) LIMITI ALLA DISREZIONALITA’ DEL CDS IN MATERIA DI MINACCIA ALLA PACE.</a:t>
            </a:r>
            <a:endParaRPr lang="it-IT" dirty="0"/>
          </a:p>
        </p:txBody>
      </p:sp>
      <p:sp>
        <p:nvSpPr>
          <p:cNvPr id="3" name="Segnaposto contenuto 2"/>
          <p:cNvSpPr>
            <a:spLocks noGrp="1"/>
          </p:cNvSpPr>
          <p:nvPr>
            <p:ph idx="1"/>
          </p:nvPr>
        </p:nvSpPr>
        <p:spPr>
          <a:xfrm>
            <a:off x="0" y="1695258"/>
            <a:ext cx="9012033" cy="5026218"/>
          </a:xfrm>
        </p:spPr>
        <p:txBody>
          <a:bodyPr>
            <a:normAutofit/>
          </a:bodyPr>
          <a:lstStyle/>
          <a:p>
            <a:pPr lvl="1" algn="just">
              <a:buFont typeface="Arial"/>
              <a:buChar char="•"/>
            </a:pPr>
            <a:r>
              <a:rPr lang="it-IT" dirty="0" smtClean="0"/>
              <a:t>In ogni caso non vale dire che poiché </a:t>
            </a:r>
            <a:r>
              <a:rPr lang="it-IT" dirty="0" err="1" smtClean="0"/>
              <a:t>CdS</a:t>
            </a:r>
            <a:r>
              <a:rPr lang="it-IT" dirty="0" smtClean="0"/>
              <a:t> bloccato dal diritto di veto allora si può superare limite della sola legittima difesa estendendola ad altri casi; se </a:t>
            </a:r>
            <a:r>
              <a:rPr lang="it-IT" dirty="0" err="1" smtClean="0"/>
              <a:t>CdS</a:t>
            </a:r>
            <a:r>
              <a:rPr lang="it-IT" dirty="0" smtClean="0"/>
              <a:t> è bloccato allora la Carta ha esaurito la sua funzione compreso accertamento di minaccia della pace; semmai si discuterà delle modalità di legittima difesa nel dir. </a:t>
            </a:r>
            <a:r>
              <a:rPr lang="it-IT" dirty="0" err="1" smtClean="0"/>
              <a:t>int</a:t>
            </a:r>
            <a:r>
              <a:rPr lang="it-IT" dirty="0" smtClean="0"/>
              <a:t>. generale.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68</a:t>
            </a:fld>
            <a:endParaRPr lang="it-IT"/>
          </a:p>
        </p:txBody>
      </p:sp>
    </p:spTree>
    <p:extLst>
      <p:ext uri="{BB962C8B-B14F-4D97-AF65-F5344CB8AC3E}">
        <p14:creationId xmlns:p14="http://schemas.microsoft.com/office/powerpoint/2010/main" val="2699532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dk1"/>
          </a:lnRef>
          <a:fillRef idx="1">
            <a:schemeClr val="lt1"/>
          </a:fillRef>
          <a:effectRef idx="0">
            <a:schemeClr val="dk1"/>
          </a:effectRef>
          <a:fontRef idx="minor">
            <a:schemeClr val="dk1"/>
          </a:fontRef>
        </p:style>
        <p:txBody>
          <a:bodyPr>
            <a:normAutofit/>
          </a:bodyPr>
          <a:lstStyle/>
          <a:p>
            <a:pPr algn="just"/>
            <a:r>
              <a:rPr lang="it-IT" dirty="0" smtClean="0"/>
              <a:t>SISTEMA DI SICUREZZA COLLETTIVA</a:t>
            </a:r>
            <a:endParaRPr lang="it-IT" dirty="0"/>
          </a:p>
        </p:txBody>
      </p:sp>
      <p:sp>
        <p:nvSpPr>
          <p:cNvPr id="3" name="Segnaposto contenuto 2"/>
          <p:cNvSpPr>
            <a:spLocks noGrp="1"/>
          </p:cNvSpPr>
          <p:nvPr>
            <p:ph idx="1"/>
          </p:nvPr>
        </p:nvSpPr>
        <p:spPr>
          <a:xfrm>
            <a:off x="457200" y="2332037"/>
            <a:ext cx="8229600" cy="4525963"/>
          </a:xfrm>
        </p:spPr>
        <p:txBody>
          <a:bodyPr>
            <a:normAutofit lnSpcReduction="10000"/>
          </a:bodyPr>
          <a:lstStyle/>
          <a:p>
            <a:pPr algn="just"/>
            <a:r>
              <a:rPr lang="it-IT" dirty="0" smtClean="0"/>
              <a:t>E’ la collettività degli Stati che legittima l’intervento del Consiglio di Sicurezza: il suo ruolo e cruciale nel senso che non è pensabile l’eliminazione totale dell’uso della forza, né la limitazione della forza all’unico caso della legittima difesa ad attacchi armati esterni. La forza deve poter essere impiegata nei confronti dei trasgressori e contro gravi minacce al sistema a protezione della vittime-per garantire la sicurezza collettiva.</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7</a:t>
            </a:fld>
            <a:endParaRPr lang="it-IT"/>
          </a:p>
        </p:txBody>
      </p:sp>
    </p:spTree>
    <p:extLst>
      <p:ext uri="{BB962C8B-B14F-4D97-AF65-F5344CB8AC3E}">
        <p14:creationId xmlns:p14="http://schemas.microsoft.com/office/powerpoint/2010/main" val="1952102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207" y="74111"/>
            <a:ext cx="8850298" cy="1423560"/>
          </a:xfrm>
        </p:spPr>
        <p:style>
          <a:lnRef idx="2">
            <a:schemeClr val="dk1"/>
          </a:lnRef>
          <a:fillRef idx="1">
            <a:schemeClr val="lt1"/>
          </a:fillRef>
          <a:effectRef idx="0">
            <a:schemeClr val="dk1"/>
          </a:effectRef>
          <a:fontRef idx="minor">
            <a:schemeClr val="dk1"/>
          </a:fontRef>
        </p:style>
        <p:txBody>
          <a:bodyPr>
            <a:normAutofit/>
          </a:bodyPr>
          <a:lstStyle/>
          <a:p>
            <a:pPr algn="just"/>
            <a:r>
              <a:rPr lang="it-IT" dirty="0" smtClean="0"/>
              <a:t>SISTEMA DI SICUREZZA COLLETTIVA</a:t>
            </a:r>
            <a:endParaRPr lang="it-IT" dirty="0"/>
          </a:p>
        </p:txBody>
      </p:sp>
      <p:sp>
        <p:nvSpPr>
          <p:cNvPr id="3" name="Segnaposto contenuto 2"/>
          <p:cNvSpPr>
            <a:spLocks noGrp="1"/>
          </p:cNvSpPr>
          <p:nvPr>
            <p:ph idx="1"/>
          </p:nvPr>
        </p:nvSpPr>
        <p:spPr>
          <a:xfrm>
            <a:off x="21207" y="1649333"/>
            <a:ext cx="8665593" cy="5208668"/>
          </a:xfrm>
        </p:spPr>
        <p:txBody>
          <a:bodyPr>
            <a:normAutofit/>
          </a:bodyPr>
          <a:lstStyle/>
          <a:p>
            <a:pPr algn="just"/>
            <a:r>
              <a:rPr lang="it-IT" dirty="0" smtClean="0"/>
              <a:t>Alcuni compiti possono essere delegati anche ad AG e a Segretario generale ma sono meno significativi: nel primo caso perché attuati tramite atti non vincolanti, nel secondo perché solo su delega del </a:t>
            </a:r>
            <a:r>
              <a:rPr lang="it-IT" dirty="0" err="1" smtClean="0"/>
              <a:t>CdS</a:t>
            </a:r>
            <a:r>
              <a:rPr lang="it-IT" dirty="0" smtClean="0"/>
              <a:t>.</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8</a:t>
            </a:fld>
            <a:endParaRPr lang="it-IT"/>
          </a:p>
        </p:txBody>
      </p:sp>
    </p:spTree>
    <p:extLst>
      <p:ext uri="{BB962C8B-B14F-4D97-AF65-F5344CB8AC3E}">
        <p14:creationId xmlns:p14="http://schemas.microsoft.com/office/powerpoint/2010/main" val="3456507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207" y="74111"/>
            <a:ext cx="8850298" cy="1423560"/>
          </a:xfrm>
        </p:spPr>
        <p:style>
          <a:lnRef idx="2">
            <a:schemeClr val="dk1"/>
          </a:lnRef>
          <a:fillRef idx="1">
            <a:schemeClr val="lt1"/>
          </a:fillRef>
          <a:effectRef idx="0">
            <a:schemeClr val="dk1"/>
          </a:effectRef>
          <a:fontRef idx="minor">
            <a:schemeClr val="dk1"/>
          </a:fontRef>
        </p:style>
        <p:txBody>
          <a:bodyPr>
            <a:normAutofit/>
          </a:bodyPr>
          <a:lstStyle/>
          <a:p>
            <a:pPr algn="just"/>
            <a:r>
              <a:rPr lang="it-IT" dirty="0" smtClean="0"/>
              <a:t>SISTEMA DI SICUREZZA COLLETTIVA</a:t>
            </a:r>
            <a:endParaRPr lang="it-IT" dirty="0"/>
          </a:p>
        </p:txBody>
      </p:sp>
      <p:sp>
        <p:nvSpPr>
          <p:cNvPr id="3" name="Segnaposto contenuto 2"/>
          <p:cNvSpPr>
            <a:spLocks noGrp="1"/>
          </p:cNvSpPr>
          <p:nvPr>
            <p:ph idx="1"/>
          </p:nvPr>
        </p:nvSpPr>
        <p:spPr>
          <a:xfrm>
            <a:off x="21207" y="1649333"/>
            <a:ext cx="8665593" cy="5208668"/>
          </a:xfrm>
        </p:spPr>
        <p:txBody>
          <a:bodyPr>
            <a:normAutofit/>
          </a:bodyPr>
          <a:lstStyle/>
          <a:p>
            <a:pPr algn="just"/>
            <a:r>
              <a:rPr lang="it-IT" dirty="0" smtClean="0"/>
              <a:t>Art. 35 Carta prevede per tutti gli Stati la possibilità di adire sia </a:t>
            </a:r>
            <a:r>
              <a:rPr lang="it-IT" dirty="0" err="1" smtClean="0"/>
              <a:t>CdS</a:t>
            </a:r>
            <a:r>
              <a:rPr lang="it-IT" dirty="0" smtClean="0"/>
              <a:t> sia AG:</a:t>
            </a:r>
          </a:p>
          <a:p>
            <a:pPr lvl="1" algn="just"/>
            <a:r>
              <a:rPr lang="it-IT" dirty="0" smtClean="0"/>
              <a:t>Stati membri (art. 35 ma obbligo per art. 37 e art. 38);</a:t>
            </a:r>
          </a:p>
          <a:p>
            <a:pPr lvl="1" algn="just"/>
            <a:r>
              <a:rPr lang="it-IT" u="sng" dirty="0" smtClean="0"/>
              <a:t>Stati non membri </a:t>
            </a:r>
            <a:r>
              <a:rPr lang="it-IT" dirty="0" smtClean="0"/>
              <a:t>(art. 35 par. 2) </a:t>
            </a:r>
            <a:r>
              <a:rPr lang="it-IT" b="1" dirty="0" smtClean="0"/>
              <a:t>SOLO </a:t>
            </a:r>
            <a:r>
              <a:rPr lang="it-IT" dirty="0" smtClean="0"/>
              <a:t>per sottoporre al </a:t>
            </a:r>
            <a:r>
              <a:rPr lang="it-IT" dirty="0" err="1" smtClean="0"/>
              <a:t>CdS</a:t>
            </a:r>
            <a:r>
              <a:rPr lang="it-IT" dirty="0" smtClean="0"/>
              <a:t> una controversia di cui siano parti e dichiarando di volerla regolare in maniera pacifica (rari casi Siam 1946, Kuwait 1961)</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9</a:t>
            </a:fld>
            <a:endParaRPr lang="it-IT"/>
          </a:p>
        </p:txBody>
      </p:sp>
    </p:spTree>
    <p:extLst>
      <p:ext uri="{BB962C8B-B14F-4D97-AF65-F5344CB8AC3E}">
        <p14:creationId xmlns:p14="http://schemas.microsoft.com/office/powerpoint/2010/main" val="362238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1491</TotalTime>
  <Words>3898</Words>
  <Application>Microsoft Macintosh PowerPoint</Application>
  <PresentationFormat>Presentazione su schermo (4:3)</PresentationFormat>
  <Paragraphs>296</Paragraphs>
  <Slides>68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68</vt:i4>
      </vt:variant>
    </vt:vector>
  </HeadingPairs>
  <TitlesOfParts>
    <vt:vector size="72" baseType="lpstr">
      <vt:lpstr>Calibri</vt:lpstr>
      <vt:lpstr>Wingdings</vt:lpstr>
      <vt:lpstr>Arial</vt:lpstr>
      <vt:lpstr>Tema di Office</vt:lpstr>
      <vt:lpstr>ORGANIZZAZIONI INTERNAZIONALI – prof. Sara Tonolo 9 novembre 2017</vt:lpstr>
      <vt:lpstr>IL SISTEMA DELLE NAZIONI UNITE – CARTA DI S. FRANCISCO 26.6.1945</vt:lpstr>
      <vt:lpstr>FUNZIONI O.N.U.</vt:lpstr>
      <vt:lpstr>SISTEMA DI SICUREZZA COLLETTIVA</vt:lpstr>
      <vt:lpstr>SISTEMA DI SICUREZZA COLLETTIVA</vt:lpstr>
      <vt:lpstr>SISTEMA DI SICUREZZA COLLETTIVA</vt:lpstr>
      <vt:lpstr>SISTEMA DI SICUREZZA COLLETTIVA</vt:lpstr>
      <vt:lpstr>SISTEMA DI SICUREZZA COLLETTIVA</vt:lpstr>
      <vt:lpstr>SISTEMA DI SICUREZZA COLLETTIVA</vt:lpstr>
      <vt:lpstr>SISTEMA DI SICUREZZA COLLETTIVA</vt:lpstr>
      <vt:lpstr>PROBLEMA PER STATI NON MEMBRI ONU</vt:lpstr>
      <vt:lpstr>PROBLEMA PER STATI NON MEMBRI ONU</vt:lpstr>
      <vt:lpstr>PROBLEMA PER STATI NON MEMBRI ONU</vt:lpstr>
      <vt:lpstr>MISURE COERCITIVE DEL CDS</vt:lpstr>
      <vt:lpstr>FONTI DEL SISTEMA DI SICUREZZA COLLETTIVA</vt:lpstr>
      <vt:lpstr>SISTEMA DI SICUREZZA COLLETTIVA</vt:lpstr>
      <vt:lpstr>CAP. VII CARTA</vt:lpstr>
      <vt:lpstr>CAP. VI CARTA</vt:lpstr>
      <vt:lpstr>CAP. VIII CARTA</vt:lpstr>
      <vt:lpstr>NECESSITA’ DI DISTINGUERE TRA CAPO VI e CAPO VII della CARTA</vt:lpstr>
      <vt:lpstr>NECESSITA’ DI DISTINGUERE TRA CAPO VI e CAPO VII della CARTA</vt:lpstr>
      <vt:lpstr>NECESSITA’ DI DISTINGUERE TRA CAPO VI e CAPO VII della CARTA</vt:lpstr>
      <vt:lpstr>LIMITI OGGETTIVI DELL’AZIONE ONU: COMPETENZA DOMESTICA</vt:lpstr>
      <vt:lpstr>NOZIONE DI COMPETENZA DOMESTICA/DOMESTIC JURISDICTION</vt:lpstr>
      <vt:lpstr>NOZIONE DI COMPETENZA DOMESTICA/DOMESTIC JURISDICTION</vt:lpstr>
      <vt:lpstr>PRASSI E NOZIONE DI DOMESTIC JURISDICTION</vt:lpstr>
      <vt:lpstr>PRASSI E NOZIONE DI DOMESTIC JURISDICTION</vt:lpstr>
      <vt:lpstr>EVOLUZIONE DELLA NOZIONE DI COMPETENZA DOMESTICA</vt:lpstr>
      <vt:lpstr>PRASSI E NOZIONE DI DOMESTIC JURISDICTION</vt:lpstr>
      <vt:lpstr>EVOLUZIONE DELLA NOZIONE DI COMPETENZA DOMESTICA</vt:lpstr>
      <vt:lpstr>RIDUZIONE DELLA NOZIONE DI DOMESTIC JURISDICTION NELLA PRASSI</vt:lpstr>
      <vt:lpstr>RIDUZIONE DELLA NOZIONE DI DOMESTIC JURISDICTION NELLA PRASSI</vt:lpstr>
      <vt:lpstr>COSA SIGNIFICA INTERVENIRE NELLA DOMESTIC JURISDICTION DEGLI STATI?</vt:lpstr>
      <vt:lpstr>PRASSI RILEVANTE</vt:lpstr>
      <vt:lpstr>ECCCEZIONE DI ART. 2 PAR. 7 CARTA</vt:lpstr>
      <vt:lpstr>DISTINZIONE RILEVANTE PER ASTENSIONE OBBLIGATORIA</vt:lpstr>
      <vt:lpstr>DIFFICILE DISTINZIONE</vt:lpstr>
      <vt:lpstr>CRITERI DISTINTIVI TRA CAPO VI e CAPO VII</vt:lpstr>
      <vt:lpstr>CRITERI DISTINTIVI TRA CAPO VI e CAPO VII</vt:lpstr>
      <vt:lpstr>CAP. VII CARTA</vt:lpstr>
      <vt:lpstr>ACCERTAMENTO DEI PRESUPPOSTI: MINACCIA ALLA PACE</vt:lpstr>
      <vt:lpstr>ACCERTAMENTO DEI PRESUPPOSTI: MINACCIA ALLA PACE</vt:lpstr>
      <vt:lpstr>ACCERTAMENTO DEI PRESUPPOSTI: MINACCIA ALLA PACE</vt:lpstr>
      <vt:lpstr>AZIONE DEL CONSIGLIO DI SICUREZZA</vt:lpstr>
      <vt:lpstr>INCHIESTA</vt:lpstr>
      <vt:lpstr>INCHIESTA</vt:lpstr>
      <vt:lpstr>INCHIESTA</vt:lpstr>
      <vt:lpstr>INCHIESTA</vt:lpstr>
      <vt:lpstr>INCHIESTA E DISTINZIONE TRA CAPO VI e CAPO VII della CARTA</vt:lpstr>
      <vt:lpstr>INCHIESTA</vt:lpstr>
      <vt:lpstr>INCHIESTA</vt:lpstr>
      <vt:lpstr>NATURA DELLA DELIBERA ISTITUTIVA DELL’INCHIESTA</vt:lpstr>
      <vt:lpstr>RISOLUZIONE OPERATIVA ISTITUTIVA DELL’INCHIESTA</vt:lpstr>
      <vt:lpstr>AZIONE DEL CONSIGLIO DI SICUREZZA PER IL MANTENIMENTO DELLA PACE (CAP. VII)</vt:lpstr>
      <vt:lpstr>AZIONE DEL CONSIGLIO DI SICUREZZA PER IL MANTENIMENTO DELLA PACE (CAP. VII)</vt:lpstr>
      <vt:lpstr>A) ACCERTAMENTO DEI PRESUPPOSTI PER ADOZIONE DI MISURE</vt:lpstr>
      <vt:lpstr>A) ACCERTAMENTO DEI PRESUPPOSTI PER ADOZIONE DI MISURE</vt:lpstr>
      <vt:lpstr>A) NOZIONE DI PACE</vt:lpstr>
      <vt:lpstr>A) INTERPRETAZIONE DELLA NOZIONE DI PACE</vt:lpstr>
      <vt:lpstr>A) NOZIONE DI AGGRESSIONE</vt:lpstr>
      <vt:lpstr>A) NOZIONE DI AGGRESSIONE</vt:lpstr>
      <vt:lpstr>A) NOZIONE DI AGGRESSIONE</vt:lpstr>
      <vt:lpstr>A) PRASSI IN MATERIA DI MINACCIA ALLA PACE</vt:lpstr>
      <vt:lpstr>A) PRASSI IN MATERIA DI MINACCIA ALLA PACE</vt:lpstr>
      <vt:lpstr>A) LIMITI ALLA DISREZIONALITA’ DEL CDS IN MATERIA DI MINACCIA ALLA PACE.</vt:lpstr>
      <vt:lpstr>A) LIMITI ALLA DISREZIONALITA’ DEL CDS IN MATERIA DI MINACCIA ALLA PACE.</vt:lpstr>
      <vt:lpstr>A) LIMITI ALLA DISREZIONALITA’ DEL CDS IN MATERIA DI MINACCIA ALLA PACE.</vt:lpstr>
      <vt:lpstr>A) LIMITI ALLA DISREZIONALITA’ DEL CDS IN MATERIA DI MINACCIA ALLA PACE.</vt:lpstr>
    </vt:vector>
  </TitlesOfParts>
  <Company>HAL 9000</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L’accertamento del diritto internazionale e la soluzione delle controversie internazionali</dc:title>
  <dc:creator>Giuseppe Sacco</dc:creator>
  <cp:lastModifiedBy>Giuseppe Sacco</cp:lastModifiedBy>
  <cp:revision>180</cp:revision>
  <dcterms:created xsi:type="dcterms:W3CDTF">2010-11-25T10:23:32Z</dcterms:created>
  <dcterms:modified xsi:type="dcterms:W3CDTF">2017-10-31T21:28:12Z</dcterms:modified>
</cp:coreProperties>
</file>