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6"/>
  </p:notesMasterIdLst>
  <p:sldIdLst>
    <p:sldId id="256" r:id="rId2"/>
    <p:sldId id="277" r:id="rId3"/>
    <p:sldId id="278" r:id="rId4"/>
    <p:sldId id="279" r:id="rId5"/>
    <p:sldId id="280" r:id="rId6"/>
    <p:sldId id="349" r:id="rId7"/>
    <p:sldId id="352" r:id="rId8"/>
    <p:sldId id="358" r:id="rId9"/>
    <p:sldId id="356" r:id="rId10"/>
    <p:sldId id="359" r:id="rId11"/>
    <p:sldId id="361" r:id="rId12"/>
    <p:sldId id="362" r:id="rId13"/>
    <p:sldId id="355" r:id="rId14"/>
    <p:sldId id="298" r:id="rId15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8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0" autoAdjust="0"/>
    <p:restoredTop sz="94595" autoAdjust="0"/>
  </p:normalViewPr>
  <p:slideViewPr>
    <p:cSldViewPr>
      <p:cViewPr varScale="1">
        <p:scale>
          <a:sx n="115" d="100"/>
          <a:sy n="115" d="100"/>
        </p:scale>
        <p:origin x="13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notesViewPr>
    <p:cSldViewPr>
      <p:cViewPr varScale="1">
        <p:scale>
          <a:sx n="60" d="100"/>
          <a:sy n="60" d="100"/>
        </p:scale>
        <p:origin x="-1104" y="-84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871" cy="51222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738" y="0"/>
            <a:ext cx="3076870" cy="51222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38" y="4861193"/>
            <a:ext cx="5678425" cy="46050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736"/>
            <a:ext cx="3076871" cy="51222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66" tIns="47983" rIns="95966" bIns="4798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5876A0E-848B-4F43-A00E-B3025148462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62548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E07E4D7-DDCE-4F0A-97B5-A449D4F4F047}" type="slidenum">
              <a:rPr lang="it-IT" altLang="it-IT" smtClean="0">
                <a:latin typeface="Arial" charset="0"/>
                <a:cs typeface="Arial" charset="0"/>
              </a:rPr>
              <a:pPr/>
              <a:t>1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2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9E6C3F-6375-41FC-9CDE-1DEE336DA2FE}" type="slidenum">
              <a:rPr lang="it-IT" altLang="it-IT" smtClean="0">
                <a:latin typeface="Arial" charset="0"/>
                <a:cs typeface="Arial" charset="0"/>
              </a:rPr>
              <a:pPr/>
              <a:t>10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098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71D326-D999-4EE8-8E65-0036B0C34C3E}" type="slidenum">
              <a:rPr lang="it-IT" altLang="it-IT" smtClean="0">
                <a:latin typeface="Arial" charset="0"/>
                <a:cs typeface="Arial" charset="0"/>
              </a:rPr>
              <a:pPr/>
              <a:t>11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266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66" tIns="47983" rIns="95966" bIns="47983" anchor="b"/>
          <a:lstStyle/>
          <a:p>
            <a:pPr algn="r"/>
            <a:fld id="{5EB68ED8-A2A5-426F-A069-32AA36A460D1}" type="slidenum">
              <a:rPr lang="it-IT" altLang="it-IT" sz="1300"/>
              <a:pPr algn="r"/>
              <a:t>12</a:t>
            </a:fld>
            <a:endParaRPr lang="it-IT" altLang="it-IT" sz="13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738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 txBox="1">
            <a:spLocks noGrp="1" noChangeArrowheads="1"/>
          </p:cNvSpPr>
          <p:nvPr/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66" tIns="47983" rIns="95966" bIns="47983" anchor="b"/>
          <a:lstStyle/>
          <a:p>
            <a:pPr algn="r"/>
            <a:fld id="{D03A40D3-4B0B-4092-AC4B-016F5C5BE1A8}" type="slidenum">
              <a:rPr lang="it-IT" altLang="it-IT" sz="1300"/>
              <a:pPr algn="r"/>
              <a:t>13</a:t>
            </a:fld>
            <a:endParaRPr lang="it-IT" altLang="it-IT" sz="13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65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DFEF1E5-2F6B-4B2C-812D-AB97A35DF40D}" type="slidenum">
              <a:rPr lang="it-IT" altLang="it-IT" smtClean="0">
                <a:latin typeface="Arial" charset="0"/>
                <a:cs typeface="Arial" charset="0"/>
              </a:rPr>
              <a:pPr/>
              <a:t>14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39916" indent="-239916" eaLnBrk="1" hangingPunct="1">
              <a:buFontTx/>
              <a:buAutoNum type="arabicPeriod"/>
            </a:pPr>
            <a:r>
              <a:rPr lang="it-IT" altLang="it-IT" smtClean="0">
                <a:latin typeface="Arial" charset="0"/>
                <a:cs typeface="Arial" charset="0"/>
              </a:rPr>
              <a:t>C’e’ l’edizione successiva</a:t>
            </a:r>
          </a:p>
          <a:p>
            <a:pPr marL="239916" indent="-239916" eaLnBrk="1" hangingPunct="1">
              <a:buFontTx/>
              <a:buAutoNum type="arabicPeriod"/>
            </a:pPr>
            <a:r>
              <a:rPr lang="it-IT" altLang="it-IT" b="1" smtClean="0">
                <a:latin typeface="Arial" charset="0"/>
                <a:cs typeface="Arial" charset="0"/>
              </a:rPr>
              <a:t> Nature e’ online</a:t>
            </a:r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71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61CDCA2-AF14-4D82-BCDB-40744718C7F2}" type="slidenum">
              <a:rPr lang="it-IT" altLang="it-IT" smtClean="0">
                <a:latin typeface="Arial" charset="0"/>
                <a:cs typeface="Arial" charset="0"/>
              </a:rPr>
              <a:pPr/>
              <a:t>2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06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E709209-286E-4AA5-822C-033E03EE9378}" type="slidenum">
              <a:rPr lang="it-IT" altLang="it-IT" smtClean="0">
                <a:latin typeface="Arial" charset="0"/>
                <a:cs typeface="Arial" charset="0"/>
              </a:rPr>
              <a:pPr/>
              <a:t>3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849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B0CA4E9-F3B8-4E91-81EE-99F3C192391F}" type="slidenum">
              <a:rPr lang="it-IT" altLang="it-IT" smtClean="0">
                <a:latin typeface="Arial" charset="0"/>
                <a:cs typeface="Arial" charset="0"/>
              </a:rPr>
              <a:pPr/>
              <a:t>4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563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F947D4-AF83-4EF7-B1FD-00498CB44626}" type="slidenum">
              <a:rPr lang="it-IT" altLang="it-IT" smtClean="0">
                <a:latin typeface="Arial" charset="0"/>
                <a:cs typeface="Arial" charset="0"/>
              </a:rPr>
              <a:pPr/>
              <a:t>5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3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BA45DC-0FE3-483A-9C5C-8659AD13AA7F}" type="slidenum">
              <a:rPr lang="it-IT" altLang="it-IT" smtClean="0">
                <a:latin typeface="Arial" charset="0"/>
                <a:cs typeface="Arial" charset="0"/>
              </a:rPr>
              <a:pPr/>
              <a:t>6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08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6E93A3-9D84-4EFD-9F83-CAC4B646E76D}" type="slidenum">
              <a:rPr lang="it-IT" altLang="it-IT" smtClean="0">
                <a:latin typeface="Arial" charset="0"/>
                <a:cs typeface="Arial" charset="0"/>
              </a:rPr>
              <a:pPr/>
              <a:t>7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654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66" tIns="47983" rIns="95966" bIns="47983" anchor="b"/>
          <a:lstStyle/>
          <a:p>
            <a:pPr algn="r"/>
            <a:fld id="{5EB68ED8-A2A5-426F-A069-32AA36A460D1}" type="slidenum">
              <a:rPr lang="it-IT" altLang="it-IT" sz="1300"/>
              <a:pPr algn="r"/>
              <a:t>8</a:t>
            </a:fld>
            <a:endParaRPr lang="it-IT" altLang="it-IT" sz="13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01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66" tIns="47983" rIns="95966" bIns="47983" anchor="b"/>
          <a:lstStyle/>
          <a:p>
            <a:pPr algn="r"/>
            <a:fld id="{697A0C29-E27B-4602-A820-3C574B107FB3}" type="slidenum">
              <a:rPr lang="it-IT" altLang="it-IT" sz="1300"/>
              <a:pPr algn="r"/>
              <a:t>9</a:t>
            </a:fld>
            <a:endParaRPr lang="it-IT" altLang="it-IT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57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38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 smtClean="0"/>
              <a:t>Fare clic per modificare lo stile del titolo</a:t>
            </a:r>
          </a:p>
        </p:txBody>
      </p:sp>
      <p:sp>
        <p:nvSpPr>
          <p:cNvPr id="138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it-IT" altLang="it-IT" noProof="0" smtClean="0"/>
              <a:t>Fare clic per modificare lo stile del sottotitolo dello schema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E291D-7B64-4DBE-8992-6282F24F5F38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C09D8-D532-48B3-98B7-AF249D25C206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4D99C-664B-4529-B197-85DD138FB9B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F0ADB-8EB5-4C9E-A86E-F17E7795FC1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B306B-7081-4755-9621-AAA8D934F374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FA483-FF41-476D-B746-4B29A3E14AD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5355B-F170-454D-9CB9-CE988EDECBA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D977E-5FAC-405D-8C0D-4117AE76876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43441-C980-42EC-98AE-A5421EF15E3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8A808-3D51-4918-AF14-324829F08ED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74E3F-DB4E-4610-A1BF-BF13B5DBA84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B2F4F-9109-47FF-A282-2C96FCAC6DF3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C9FB54-FC0F-448D-80E5-50F42AB4664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37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regresso.units.it/JOpac2/preg_images/paramSearch(1)?cocoon-view=xhtml&amp;left=1&amp;JID=32629&amp;right=6525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hyperlink" Target="http://kvk.bibliothek.kit.edu/?digitalOnly=0&amp;embedFulltitle=0&amp;newTab=0" TargetMode="External"/><Relationship Id="rId4" Type="http://schemas.openxmlformats.org/officeDocument/2006/relationships/hyperlink" Target="https://www.biblioest.it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est.it/SebinaOpac/Opac" TargetMode="External"/><Relationship Id="rId7" Type="http://schemas.openxmlformats.org/officeDocument/2006/relationships/hyperlink" Target="http://www.biblio.units.it/images/page591/CatalogoPeriodiciElettronici/story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biblio.units.it/images/page591/CataloghiRetrospettivi/story.html" TargetMode="External"/><Relationship Id="rId5" Type="http://schemas.openxmlformats.org/officeDocument/2006/relationships/hyperlink" Target="http://www.sbn.it/opacsbn/opac/iccu/free.jsp" TargetMode="External"/><Relationship Id="rId4" Type="http://schemas.openxmlformats.org/officeDocument/2006/relationships/hyperlink" Target="http://www.biblioest.it/SebinaOpac/.d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.units.it/images/page591/BiblioEstComeRegistrarsi/story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F21E04-149C-447E-9E17-939A42480078}" type="slidenum">
              <a:rPr lang="it-IT" altLang="it-IT" smtClean="0">
                <a:cs typeface="Arial" charset="0"/>
              </a:rPr>
              <a:pPr/>
              <a:t>1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it-IT" smtClean="0">
                <a:solidFill>
                  <a:schemeClr val="bg1"/>
                </a:solidFill>
              </a:rPr>
              <a:t>Corso sulle ricerche bibliografiche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Gli strumenti di base</a:t>
            </a:r>
          </a:p>
          <a:p>
            <a:pPr eaLnBrk="1" hangingPunct="1"/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8A3181-9E41-4EB5-BF36-AB588E0F36EF}" type="slidenum">
              <a:rPr lang="it-IT" altLang="it-IT" smtClean="0">
                <a:cs typeface="Arial" charset="0"/>
              </a:rPr>
              <a:pPr/>
              <a:t>10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Alcuni identificativi univoci utili per le ricerche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229600" cy="46164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altLang="it-IT" sz="2400" b="1" dirty="0" smtClean="0"/>
              <a:t>LIBRI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ISBN = International Standard Book </a:t>
            </a:r>
            <a:r>
              <a:rPr lang="it-IT" altLang="it-IT" sz="1800" dirty="0" err="1" smtClean="0"/>
              <a:t>Number</a:t>
            </a:r>
            <a:r>
              <a:rPr lang="it-IT" altLang="it-IT" sz="1800" dirty="0" smtClean="0"/>
              <a:t> (10/13 caratteri)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Es. 0-8218-2905-X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altLang="it-IT" sz="1800" b="1" dirty="0" smtClean="0"/>
              <a:t>PERIODICI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ISSN = International Standard Serial </a:t>
            </a:r>
            <a:r>
              <a:rPr lang="it-IT" altLang="it-IT" sz="1800" dirty="0" err="1" smtClean="0"/>
              <a:t>Number</a:t>
            </a:r>
            <a:r>
              <a:rPr lang="it-IT" altLang="it-IT" sz="1800" dirty="0" smtClean="0"/>
              <a:t> (8 caratteri)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Es. 0004-9727</a:t>
            </a:r>
          </a:p>
          <a:p>
            <a:pPr marL="342900" lvl="1" indent="-342900" algn="ctr" eaLnBrk="1" hangingPunct="1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it-IT" altLang="it-IT" sz="1800" b="1" dirty="0">
                <a:ea typeface="+mn-ea"/>
              </a:rPr>
              <a:t>DOCUMENTI ELETTRONICI IN </a:t>
            </a:r>
            <a:r>
              <a:rPr lang="it-IT" altLang="it-IT" sz="1800" b="1" dirty="0" smtClean="0">
                <a:ea typeface="+mn-ea"/>
              </a:rPr>
              <a:t>RETE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it-IT" altLang="it-IT" sz="1800" dirty="0">
                <a:ea typeface="+mn-ea"/>
              </a:rPr>
              <a:t>DOI = Digital Object </a:t>
            </a:r>
            <a:r>
              <a:rPr lang="it-IT" altLang="it-IT" sz="1800" dirty="0" err="1" smtClean="0">
                <a:ea typeface="+mn-ea"/>
              </a:rPr>
              <a:t>Identifier</a:t>
            </a:r>
            <a:r>
              <a:rPr lang="it-IT" altLang="it-IT" sz="1800" dirty="0" smtClean="0">
                <a:ea typeface="+mn-ea"/>
              </a:rPr>
              <a:t> (utilizzato per identificare le risorse digitali in Web)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Es</a:t>
            </a:r>
            <a:r>
              <a:rPr lang="it-IT" altLang="it-IT" sz="1800" dirty="0"/>
              <a:t>. </a:t>
            </a:r>
            <a:r>
              <a:rPr lang="it-IT" sz="1800" dirty="0" smtClean="0"/>
              <a:t>10.1021/ol203101s</a:t>
            </a:r>
            <a:endParaRPr lang="it-IT" altLang="it-IT" sz="1800" dirty="0"/>
          </a:p>
          <a:p>
            <a:pPr marL="457200" lvl="1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altLang="it-IT" sz="1800" dirty="0"/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it-IT" altLang="it-IT" sz="1600" b="1" dirty="0" smtClean="0"/>
              <a:t>Trovate in OPAC: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600" b="1" dirty="0" smtClean="0"/>
              <a:t>l’ISSN di </a:t>
            </a:r>
            <a:r>
              <a:rPr lang="it-IT" sz="1600" i="1" dirty="0"/>
              <a:t>Cognitive science</a:t>
            </a:r>
            <a:r>
              <a:rPr lang="it-IT" altLang="it-IT" sz="1600" i="1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600" b="1" dirty="0" smtClean="0"/>
              <a:t>l’ISBN di </a:t>
            </a:r>
            <a:r>
              <a:rPr lang="en-US" sz="1600" i="1" dirty="0"/>
              <a:t>A </a:t>
            </a:r>
            <a:r>
              <a:rPr lang="en-US" sz="1600" i="1" dirty="0" smtClean="0"/>
              <a:t>companion </a:t>
            </a:r>
            <a:r>
              <a:rPr lang="en-US" sz="1600" i="1" dirty="0"/>
              <a:t>to cognitive </a:t>
            </a:r>
            <a:r>
              <a:rPr lang="en-US" sz="1600" i="1" dirty="0" smtClean="0"/>
              <a:t>science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en-US" sz="1600" b="1" dirty="0" err="1" smtClean="0"/>
              <a:t>Trovate</a:t>
            </a:r>
            <a:r>
              <a:rPr lang="en-US" sz="1600" b="1" dirty="0" smtClean="0"/>
              <a:t> in Web:</a:t>
            </a:r>
          </a:p>
          <a:p>
            <a:pPr lvl="1"/>
            <a:r>
              <a:rPr lang="it-IT" altLang="it-IT" sz="1600" b="1" dirty="0"/>
              <a:t>Il DOI di </a:t>
            </a:r>
            <a:r>
              <a:rPr lang="en-US" sz="1600" i="1" dirty="0"/>
              <a:t>Representations of faces and body parts in macaque temporal cortex: A functional MRI study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altLang="it-IT" sz="1600" b="1" i="1" dirty="0"/>
          </a:p>
        </p:txBody>
      </p:sp>
    </p:spTree>
    <p:extLst>
      <p:ext uri="{BB962C8B-B14F-4D97-AF65-F5344CB8AC3E}">
        <p14:creationId xmlns:p14="http://schemas.microsoft.com/office/powerpoint/2010/main" val="425866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59E683-E9C9-4F7B-96DE-D3F63D60930C}" type="slidenum">
              <a:rPr lang="it-IT" altLang="it-IT" smtClean="0">
                <a:cs typeface="Arial" charset="0"/>
              </a:rPr>
              <a:pPr/>
              <a:t>11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3000" smtClean="0"/>
              <a:t>In BiblioEst dove trovo l’indicazione delle annate di un periodico possedute da una biblioteca?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229600" cy="461645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it-IT" altLang="it-IT" sz="1600" b="1" i="1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20875"/>
            <a:ext cx="7010400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4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2F5400-766E-4616-A84B-1E0086D219B7}" type="slidenum">
              <a:rPr lang="it-IT" altLang="it-IT" sz="1200">
                <a:latin typeface="Arial Black" pitchFamily="34" charset="0"/>
              </a:rPr>
              <a:pPr algn="r"/>
              <a:t>12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CATALOGHI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52292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t-IT" altLang="it-IT" b="1" smtClean="0"/>
              <a:t>	</a:t>
            </a:r>
            <a:r>
              <a:rPr lang="it-IT" altLang="it-IT" sz="2800" b="1" smtClean="0"/>
              <a:t>Nell’OPAC di ateneo non troviamo le descrizioni dei singoli articoli/contributi pubblicati nei periodici o nei libri (monografie).</a:t>
            </a:r>
          </a:p>
          <a:p>
            <a:pPr algn="just" eaLnBrk="1" hangingPunct="1">
              <a:buFont typeface="Wingdings" pitchFamily="2" charset="2"/>
              <a:buNone/>
            </a:pPr>
            <a:endParaRPr lang="it-IT" altLang="it-IT" sz="1100" b="1" smtClean="0"/>
          </a:p>
          <a:p>
            <a:pPr algn="just" eaLnBrk="1" hangingPunct="1">
              <a:buFont typeface="Wingdings" pitchFamily="2" charset="2"/>
              <a:buNone/>
            </a:pPr>
            <a:r>
              <a:rPr lang="it-IT" altLang="it-IT" sz="2800" b="1" smtClean="0"/>
              <a:t>	Importante:</a:t>
            </a:r>
          </a:p>
          <a:p>
            <a:pPr algn="just" eaLnBrk="1" hangingPunct="1">
              <a:buFont typeface="Wingdings" pitchFamily="2" charset="2"/>
              <a:buNone/>
            </a:pPr>
            <a:endParaRPr lang="it-IT" altLang="it-IT" sz="1100" b="1" smtClean="0"/>
          </a:p>
          <a:p>
            <a:pPr algn="just" eaLnBrk="1" hangingPunct="1">
              <a:buFont typeface="Wingdings" pitchFamily="2" charset="2"/>
              <a:buNone/>
            </a:pPr>
            <a:r>
              <a:rPr lang="it-IT" altLang="it-IT" sz="2800" smtClean="0"/>
              <a:t>	</a:t>
            </a:r>
            <a:r>
              <a:rPr lang="it-IT" altLang="it-IT" sz="2800" smtClean="0">
                <a:solidFill>
                  <a:srgbClr val="CC0000"/>
                </a:solidFill>
              </a:rPr>
              <a:t>Nell’OPAC di ateneo non devo mai impostare una ricerca partendo dall’autore o dal titolo del singolo articolo/contributo pubblicato in un periodico o in una monografia.</a:t>
            </a:r>
          </a:p>
        </p:txBody>
      </p:sp>
    </p:spTree>
    <p:extLst>
      <p:ext uri="{BB962C8B-B14F-4D97-AF65-F5344CB8AC3E}">
        <p14:creationId xmlns:p14="http://schemas.microsoft.com/office/powerpoint/2010/main" val="150923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egnaposto numero diapositiva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0F7B22-9827-4863-9E3D-76DACCEB7AED}" type="slidenum">
              <a:rPr lang="it-IT" altLang="it-IT" sz="1200">
                <a:latin typeface="Arial Black" pitchFamily="34" charset="0"/>
              </a:rPr>
              <a:pPr algn="r"/>
              <a:t>13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6563" y="171450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4000" smtClean="0"/>
              <a:t>Cerchiamo nei cataloghi: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38895" y="1098550"/>
            <a:ext cx="8424936" cy="5192393"/>
          </a:xfrm>
        </p:spPr>
        <p:txBody>
          <a:bodyPr/>
          <a:lstStyle/>
          <a:p>
            <a:pPr algn="just"/>
            <a:r>
              <a:rPr lang="en-US" sz="1800" dirty="0" smtClean="0"/>
              <a:t>Argyle, M., Cook, </a:t>
            </a:r>
            <a:r>
              <a:rPr lang="en-US" sz="1800" dirty="0"/>
              <a:t>M. </a:t>
            </a:r>
            <a:r>
              <a:rPr lang="en-US" sz="1800" dirty="0" smtClean="0"/>
              <a:t>(1976). </a:t>
            </a:r>
            <a:r>
              <a:rPr lang="en-US" sz="1800" i="1" dirty="0"/>
              <a:t>Gaze and Mutual Gaze</a:t>
            </a:r>
            <a:r>
              <a:rPr lang="en-US" sz="1800" dirty="0"/>
              <a:t>. </a:t>
            </a:r>
            <a:r>
              <a:rPr lang="en-US" sz="1800" dirty="0" smtClean="0"/>
              <a:t>Cambridge: University </a:t>
            </a:r>
            <a:r>
              <a:rPr lang="it-IT" sz="1800" dirty="0" smtClean="0"/>
              <a:t>Press</a:t>
            </a:r>
          </a:p>
          <a:p>
            <a:pPr algn="just"/>
            <a:r>
              <a:rPr lang="it-IT" sz="1800" dirty="0" err="1"/>
              <a:t>Hogue</a:t>
            </a:r>
            <a:r>
              <a:rPr lang="it-IT" sz="1800" dirty="0"/>
              <a:t>, C. W. V. (2001). </a:t>
            </a:r>
            <a:r>
              <a:rPr lang="it-IT" sz="1800" dirty="0" err="1"/>
              <a:t>Structure</a:t>
            </a:r>
            <a:r>
              <a:rPr lang="it-IT" sz="1800" dirty="0"/>
              <a:t> </a:t>
            </a:r>
            <a:r>
              <a:rPr lang="it-IT" sz="1800" dirty="0" err="1"/>
              <a:t>databases</a:t>
            </a:r>
            <a:r>
              <a:rPr lang="it-IT" sz="1800" dirty="0"/>
              <a:t>. In A. D. </a:t>
            </a:r>
            <a:r>
              <a:rPr lang="it-IT" sz="1800" dirty="0" err="1"/>
              <a:t>Baxevanis</a:t>
            </a:r>
            <a:r>
              <a:rPr lang="it-IT" sz="1800" dirty="0"/>
              <a:t> &amp; B. F. F. </a:t>
            </a:r>
            <a:r>
              <a:rPr lang="it-IT" sz="1800" dirty="0" err="1"/>
              <a:t>Ouellette</a:t>
            </a:r>
            <a:r>
              <a:rPr lang="it-IT" sz="1800" dirty="0"/>
              <a:t> (</a:t>
            </a:r>
            <a:r>
              <a:rPr lang="it-IT" sz="1800" dirty="0" err="1"/>
              <a:t>Eds</a:t>
            </a:r>
            <a:r>
              <a:rPr lang="it-IT" sz="1800" dirty="0"/>
              <a:t>.), </a:t>
            </a:r>
            <a:r>
              <a:rPr lang="it-IT" sz="1800" i="1" dirty="0" err="1"/>
              <a:t>Bioinformatics</a:t>
            </a:r>
            <a:r>
              <a:rPr lang="it-IT" sz="1800" dirty="0"/>
              <a:t> (2nd ed., pp. 83–109). New York, NY: </a:t>
            </a:r>
            <a:r>
              <a:rPr lang="it-IT" sz="1800" dirty="0" err="1"/>
              <a:t>Wiley-Interscience</a:t>
            </a:r>
            <a:r>
              <a:rPr lang="it-IT" sz="1800" dirty="0"/>
              <a:t>.</a:t>
            </a:r>
            <a:endParaRPr lang="it-IT" sz="1800" dirty="0" smtClean="0"/>
          </a:p>
          <a:p>
            <a:pPr algn="just"/>
            <a:r>
              <a:rPr lang="en-US" sz="1800" dirty="0" smtClean="0"/>
              <a:t>Barlow, H.B</a:t>
            </a:r>
            <a:r>
              <a:rPr lang="en-US" sz="1800" dirty="0"/>
              <a:t>. </a:t>
            </a:r>
            <a:r>
              <a:rPr lang="en-US" sz="1800" dirty="0" smtClean="0"/>
              <a:t>(1986). </a:t>
            </a:r>
            <a:r>
              <a:rPr lang="en-US" sz="1800" dirty="0"/>
              <a:t>Why have multiple cortical areas? </a:t>
            </a:r>
            <a:r>
              <a:rPr lang="en-US" sz="1800" i="1" dirty="0"/>
              <a:t>Vision Res</a:t>
            </a:r>
            <a:r>
              <a:rPr lang="en-US" sz="1800" i="1" dirty="0" smtClean="0"/>
              <a:t>., 26</a:t>
            </a:r>
            <a:r>
              <a:rPr lang="en-US" sz="1800" dirty="0" smtClean="0"/>
              <a:t>(1), 81–90.</a:t>
            </a:r>
          </a:p>
          <a:p>
            <a:pPr algn="just"/>
            <a:r>
              <a:rPr lang="en-US" sz="1800" dirty="0" smtClean="0"/>
              <a:t>Magnuson</a:t>
            </a:r>
            <a:r>
              <a:rPr lang="en-US" sz="1800" dirty="0"/>
              <a:t>, J. S., </a:t>
            </a:r>
            <a:r>
              <a:rPr lang="en-US" sz="1800" dirty="0" err="1"/>
              <a:t>Tanenhaus</a:t>
            </a:r>
            <a:r>
              <a:rPr lang="en-US" sz="1800" dirty="0"/>
              <a:t>, M. K., </a:t>
            </a:r>
            <a:r>
              <a:rPr lang="en-US" sz="1800" dirty="0" err="1"/>
              <a:t>Aslin</a:t>
            </a:r>
            <a:r>
              <a:rPr lang="en-US" sz="1800" dirty="0"/>
              <a:t>, R. N., &amp; </a:t>
            </a:r>
            <a:r>
              <a:rPr lang="en-US" sz="1800" dirty="0" err="1"/>
              <a:t>Dahan</a:t>
            </a:r>
            <a:r>
              <a:rPr lang="en-US" sz="1800" dirty="0"/>
              <a:t>, D. (2003). The time course of spoken word learning and recognition: Studies with artificial lexicons. </a:t>
            </a:r>
            <a:r>
              <a:rPr lang="en-US" sz="1800" i="1" dirty="0"/>
              <a:t>J. Exp. Psychol. </a:t>
            </a:r>
            <a:r>
              <a:rPr lang="it-IT" sz="1800" i="1" dirty="0"/>
              <a:t>Gen</a:t>
            </a:r>
            <a:r>
              <a:rPr lang="it-IT" sz="1800" i="1" dirty="0" smtClean="0"/>
              <a:t>.</a:t>
            </a:r>
            <a:r>
              <a:rPr lang="en-US" sz="1800" dirty="0" smtClean="0"/>
              <a:t>, </a:t>
            </a:r>
            <a:r>
              <a:rPr lang="en-US" sz="1800" i="1" dirty="0"/>
              <a:t>132</a:t>
            </a:r>
            <a:r>
              <a:rPr lang="en-US" sz="1800" dirty="0"/>
              <a:t>(2), </a:t>
            </a:r>
            <a:r>
              <a:rPr lang="en-US" sz="1800" dirty="0" smtClean="0"/>
              <a:t>202-227.</a:t>
            </a:r>
            <a:endParaRPr lang="it-IT" sz="1800" dirty="0" smtClean="0"/>
          </a:p>
          <a:p>
            <a:pPr algn="just"/>
            <a:r>
              <a:rPr lang="en-US" sz="1800" dirty="0" smtClean="0"/>
              <a:t>Albert, M.K. (1992). The role of genericity in the perception of illusory contours. In </a:t>
            </a:r>
            <a:r>
              <a:rPr lang="en-US" sz="1800" i="1" dirty="0" smtClean="0"/>
              <a:t>Ann. Conf. </a:t>
            </a:r>
            <a:r>
              <a:rPr lang="en-US" sz="1800" i="1" dirty="0" err="1" smtClean="0"/>
              <a:t>Cogn</a:t>
            </a:r>
            <a:r>
              <a:rPr lang="en-US" sz="1800" i="1" dirty="0" smtClean="0"/>
              <a:t>. Sci. Soc., 14. </a:t>
            </a:r>
            <a:r>
              <a:rPr lang="en-US" sz="1800" dirty="0" smtClean="0"/>
              <a:t>(pp. </a:t>
            </a:r>
            <a:r>
              <a:rPr lang="it-IT" sz="1800" dirty="0" smtClean="0"/>
              <a:t>289-294)</a:t>
            </a:r>
            <a:r>
              <a:rPr lang="en-US" sz="1800" i="1" dirty="0" smtClean="0"/>
              <a:t>.</a:t>
            </a:r>
            <a:r>
              <a:rPr lang="it-IT" sz="1800" dirty="0" smtClean="0"/>
              <a:t> </a:t>
            </a:r>
            <a:r>
              <a:rPr lang="it-IT" sz="1800" dirty="0" err="1"/>
              <a:t>Hillsdale</a:t>
            </a:r>
            <a:r>
              <a:rPr lang="it-IT" sz="1800" dirty="0"/>
              <a:t> (</a:t>
            </a:r>
            <a:r>
              <a:rPr lang="it-IT" sz="1800" dirty="0" smtClean="0"/>
              <a:t>N.J.): </a:t>
            </a:r>
            <a:r>
              <a:rPr lang="it-IT" sz="1800" dirty="0" err="1" smtClean="0"/>
              <a:t>Erlbaum</a:t>
            </a:r>
            <a:r>
              <a:rPr lang="it-IT" sz="1800" dirty="0" smtClean="0"/>
              <a:t>.</a:t>
            </a:r>
          </a:p>
          <a:p>
            <a:pPr algn="just"/>
            <a:r>
              <a:rPr lang="it-IT" sz="1800" dirty="0" err="1" smtClean="0"/>
              <a:t>Afraz</a:t>
            </a:r>
            <a:r>
              <a:rPr lang="it-IT" sz="1800" dirty="0" smtClean="0"/>
              <a:t>, S.R., </a:t>
            </a:r>
            <a:r>
              <a:rPr lang="it-IT" sz="1800" dirty="0" err="1" smtClean="0"/>
              <a:t>Kiani</a:t>
            </a:r>
            <a:r>
              <a:rPr lang="it-IT" sz="1800" dirty="0" smtClean="0"/>
              <a:t>, R., </a:t>
            </a:r>
            <a:r>
              <a:rPr lang="it-IT" sz="1800" dirty="0" err="1" smtClean="0"/>
              <a:t>Esteky</a:t>
            </a:r>
            <a:r>
              <a:rPr lang="it-IT" sz="1800" dirty="0" smtClean="0"/>
              <a:t>, </a:t>
            </a:r>
            <a:r>
              <a:rPr lang="it-IT" sz="1800" dirty="0"/>
              <a:t>H. </a:t>
            </a:r>
            <a:r>
              <a:rPr lang="it-IT" sz="1800" dirty="0" smtClean="0"/>
              <a:t>(2006). </a:t>
            </a:r>
            <a:r>
              <a:rPr lang="it-IT" sz="1800" dirty="0" err="1"/>
              <a:t>Microstimulation</a:t>
            </a:r>
            <a:r>
              <a:rPr lang="it-IT" sz="1800" dirty="0"/>
              <a:t> of </a:t>
            </a:r>
            <a:r>
              <a:rPr lang="it-IT" sz="1800" dirty="0" err="1"/>
              <a:t>inferotemporal</a:t>
            </a:r>
            <a:r>
              <a:rPr lang="it-IT" sz="1800" dirty="0"/>
              <a:t> </a:t>
            </a:r>
            <a:r>
              <a:rPr lang="it-IT" sz="1800" dirty="0" err="1"/>
              <a:t>cortex</a:t>
            </a:r>
            <a:r>
              <a:rPr lang="it-IT" sz="1800" dirty="0"/>
              <a:t> </a:t>
            </a:r>
            <a:r>
              <a:rPr lang="it-IT" sz="1800" dirty="0" err="1"/>
              <a:t>influences</a:t>
            </a:r>
            <a:r>
              <a:rPr lang="it-IT" sz="1800" dirty="0"/>
              <a:t> face </a:t>
            </a:r>
            <a:r>
              <a:rPr lang="it-IT" sz="1800" dirty="0" err="1"/>
              <a:t>categorization</a:t>
            </a:r>
            <a:r>
              <a:rPr lang="it-IT" sz="1800" dirty="0"/>
              <a:t>. </a:t>
            </a:r>
            <a:r>
              <a:rPr lang="it-IT" sz="1800" i="1" dirty="0"/>
              <a:t>Nature </a:t>
            </a:r>
            <a:r>
              <a:rPr lang="it-IT" sz="1800" i="1" dirty="0" smtClean="0"/>
              <a:t>442</a:t>
            </a:r>
            <a:r>
              <a:rPr lang="it-IT" sz="1800" dirty="0" smtClean="0"/>
              <a:t>(7103</a:t>
            </a:r>
            <a:r>
              <a:rPr lang="it-IT" sz="1800" dirty="0"/>
              <a:t>), 692–95. DOI: </a:t>
            </a:r>
            <a:r>
              <a:rPr lang="it-IT" sz="1800" dirty="0" smtClean="0"/>
              <a:t>10.1038/nature04982.</a:t>
            </a:r>
          </a:p>
          <a:p>
            <a:pPr algn="just"/>
            <a:r>
              <a:rPr lang="it-IT" sz="1800" dirty="0" err="1" smtClean="0"/>
              <a:t>Sidnell</a:t>
            </a:r>
            <a:r>
              <a:rPr lang="it-IT" sz="1800" dirty="0" smtClean="0"/>
              <a:t>, J., </a:t>
            </a:r>
            <a:r>
              <a:rPr lang="it-IT" sz="1800" dirty="0" err="1" smtClean="0"/>
              <a:t>Stivers</a:t>
            </a:r>
            <a:r>
              <a:rPr lang="it-IT" sz="1800" dirty="0" smtClean="0"/>
              <a:t>, T. (</a:t>
            </a:r>
            <a:r>
              <a:rPr lang="it-IT" sz="1800" dirty="0" err="1" smtClean="0"/>
              <a:t>Eds</a:t>
            </a:r>
            <a:r>
              <a:rPr lang="it-IT" sz="1800" dirty="0" smtClean="0"/>
              <a:t>.), (2012). </a:t>
            </a:r>
            <a:r>
              <a:rPr lang="en-US" sz="1800" i="1" dirty="0"/>
              <a:t>The Handbook of Conversation </a:t>
            </a:r>
            <a:r>
              <a:rPr lang="en-US" sz="1800" i="1" dirty="0" smtClean="0"/>
              <a:t>Analysis. </a:t>
            </a:r>
            <a:r>
              <a:rPr lang="en-US" sz="1800" dirty="0" err="1" smtClean="0"/>
              <a:t>Chichester</a:t>
            </a:r>
            <a:r>
              <a:rPr lang="en-US" sz="1800" dirty="0" smtClean="0"/>
              <a:t>: Wiley-Blackwell. </a:t>
            </a:r>
            <a:r>
              <a:rPr lang="it-IT" sz="1800" dirty="0"/>
              <a:t>DOI: </a:t>
            </a:r>
            <a:r>
              <a:rPr lang="it-IT" sz="1800" dirty="0" smtClean="0"/>
              <a:t>10.1002/9781118325001.</a:t>
            </a:r>
            <a:endParaRPr lang="it-IT" sz="1800" dirty="0"/>
          </a:p>
          <a:p>
            <a:endParaRPr lang="en-US" sz="2000" b="1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796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33797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33798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70E94E-515F-438D-A001-10946BE8E76A}" type="slidenum">
              <a:rPr lang="it-IT" altLang="it-IT" smtClean="0">
                <a:cs typeface="Arial" charset="0"/>
              </a:rPr>
              <a:pPr/>
              <a:t>14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Un ultimo esercizio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Cercate in OPAC un testo che aiuti gli studenti ad utilizzare le biblioteche universitarie.</a:t>
            </a:r>
          </a:p>
          <a:p>
            <a:pPr lvl="1" eaLnBrk="1" hangingPunct="1"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it-IT" altLang="it-IT" sz="3200" smtClean="0"/>
          </a:p>
          <a:p>
            <a:pPr eaLnBrk="1" hangingPunct="1"/>
            <a:endParaRPr lang="it-IT" altLang="it-IT" b="1" smtClean="0"/>
          </a:p>
          <a:p>
            <a:pPr eaLnBrk="1" hangingPunct="1"/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05706F-078B-47F7-B852-452B16F3951C}" type="slidenum">
              <a:rPr lang="it-IT" altLang="it-IT" smtClean="0">
                <a:cs typeface="Arial" charset="0"/>
              </a:rPr>
              <a:pPr/>
              <a:t>2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Qual è la domanda?</a:t>
            </a:r>
            <a:br>
              <a:rPr lang="it-IT" altLang="it-IT" smtClean="0"/>
            </a:br>
            <a:r>
              <a:rPr lang="it-IT" altLang="it-IT" sz="2800" smtClean="0"/>
              <a:t>Avere le idee chiare sui bisogni reali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825750"/>
            <a:ext cx="8002588" cy="4032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400" dirty="0" smtClean="0"/>
          </a:p>
          <a:p>
            <a:pPr lvl="1" eaLnBrk="1" hangingPunct="1">
              <a:lnSpc>
                <a:spcPct val="90000"/>
              </a:lnSpc>
            </a:pPr>
            <a:endParaRPr lang="it-IT" altLang="it-IT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Mi serve uno specifico documento (articolo, libro…)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Cerco cosa c’è all’università di un certo autore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Cerco l’edizione più recente di un’opera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Cerco la traduzione in italiano di una determinata opera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Cerco un manuale su una certa disciplina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Devo compilare una bibliografia per una tesi/tesina partendo da un argomento specifico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…</a:t>
            </a:r>
          </a:p>
        </p:txBody>
      </p:sp>
      <p:pic>
        <p:nvPicPr>
          <p:cNvPr id="17412" name="Picture 4" descr="domande bibliotech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916238" y="2005013"/>
            <a:ext cx="3105150" cy="1268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732464F-316C-4EDE-B1E5-E88D51961D82}" type="slidenum">
              <a:rPr lang="it-IT" altLang="it-IT" smtClean="0">
                <a:cs typeface="Arial" charset="0"/>
              </a:rPr>
              <a:pPr/>
              <a:t>3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smtClean="0"/>
              <a:t>Catalogo o banca dati?</a:t>
            </a:r>
            <a:br>
              <a:rPr lang="it-IT" altLang="it-IT" sz="4000" smtClean="0"/>
            </a:br>
            <a:r>
              <a:rPr lang="it-IT" altLang="it-IT" sz="4000" smtClean="0"/>
              <a:t>Questo è il problema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b="1" smtClean="0"/>
              <a:t>Cataloghi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smtClean="0"/>
              <a:t>	Servono a localizzare documenti (</a:t>
            </a:r>
            <a:r>
              <a:rPr lang="it-IT" altLang="it-IT" sz="2400" smtClean="0">
                <a:solidFill>
                  <a:srgbClr val="FF3300"/>
                </a:solidFill>
              </a:rPr>
              <a:t>sapere dove</a:t>
            </a:r>
            <a:r>
              <a:rPr lang="it-IT" altLang="it-IT" sz="24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b="1" smtClean="0"/>
              <a:t>Banche dati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smtClean="0"/>
              <a:t>	Servono a trovare citazioni bibliografiche di documenti su un determinato argomento (</a:t>
            </a:r>
            <a:r>
              <a:rPr lang="it-IT" altLang="it-IT" sz="2400" smtClean="0">
                <a:solidFill>
                  <a:srgbClr val="FF3300"/>
                </a:solidFill>
              </a:rPr>
              <a:t>sapere cosa</a:t>
            </a:r>
            <a:r>
              <a:rPr lang="it-IT" altLang="it-IT" sz="2400" smtClean="0"/>
              <a:t>)</a:t>
            </a:r>
          </a:p>
        </p:txBody>
      </p:sp>
      <p:pic>
        <p:nvPicPr>
          <p:cNvPr id="19460" name="Picture 4" descr="domande bibliotech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95963" y="404813"/>
            <a:ext cx="3105150" cy="1476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B361B5-E53A-430A-8092-24661835F9CE}" type="slidenum">
              <a:rPr lang="it-IT" altLang="it-IT" smtClean="0">
                <a:cs typeface="Arial" charset="0"/>
              </a:rPr>
              <a:pPr/>
              <a:t>4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…ma ci sono gli ibridi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91513" cy="3886200"/>
          </a:xfrm>
        </p:spPr>
        <p:txBody>
          <a:bodyPr/>
          <a:lstStyle/>
          <a:p>
            <a:pPr eaLnBrk="1" hangingPunct="1"/>
            <a:r>
              <a:rPr lang="it-IT" altLang="it-IT" sz="2800" dirty="0" smtClean="0"/>
              <a:t>Banche dati integrate con risorse elettroniche</a:t>
            </a:r>
          </a:p>
          <a:p>
            <a:pPr eaLnBrk="1" hangingPunct="1"/>
            <a:r>
              <a:rPr lang="it-IT" altLang="it-IT" sz="2800" dirty="0" smtClean="0"/>
              <a:t>Archivi aperti</a:t>
            </a:r>
          </a:p>
          <a:p>
            <a:pPr eaLnBrk="1" hangingPunct="1"/>
            <a:r>
              <a:rPr lang="it-IT" altLang="it-IT" sz="2800" dirty="0" smtClean="0"/>
              <a:t>Portali di associazioni scientifiche/editori (</a:t>
            </a:r>
            <a:r>
              <a:rPr lang="it-IT" altLang="it-IT" sz="2800" dirty="0" err="1" smtClean="0"/>
              <a:t>PsycINFO</a:t>
            </a:r>
            <a:r>
              <a:rPr lang="it-IT" altLang="it-IT" sz="2800" dirty="0" smtClean="0"/>
              <a:t>, </a:t>
            </a:r>
            <a:r>
              <a:rPr lang="it-IT" altLang="it-IT" sz="2800" dirty="0" err="1" smtClean="0"/>
              <a:t>Springer</a:t>
            </a:r>
            <a:r>
              <a:rPr lang="it-IT" altLang="it-IT" sz="2800" dirty="0" smtClean="0"/>
              <a:t> LINK…)</a:t>
            </a:r>
          </a:p>
          <a:p>
            <a:pPr eaLnBrk="1" hangingPunct="1"/>
            <a:r>
              <a:rPr lang="it-IT" altLang="it-IT" sz="2800" dirty="0" smtClean="0"/>
              <a:t>Ecc.</a:t>
            </a:r>
          </a:p>
        </p:txBody>
      </p:sp>
      <p:pic>
        <p:nvPicPr>
          <p:cNvPr id="21508" name="Picture 4" descr="librop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84663" y="3922713"/>
            <a:ext cx="4038600" cy="1903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EA6D199-9B69-4129-9464-19CF93897D63}" type="slidenum">
              <a:rPr lang="it-IT" altLang="it-IT" smtClean="0">
                <a:cs typeface="Arial" charset="0"/>
              </a:rPr>
              <a:pPr/>
              <a:t>5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I cataloghi si possono presentare in formati diversi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147050" cy="5192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/>
              <a:t>Cartacei (a schede)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>
                <a:hlinkClick r:id="rId3"/>
              </a:rPr>
              <a:t>Digitalizzati</a:t>
            </a:r>
            <a:r>
              <a:rPr lang="it-IT" altLang="it-IT" sz="2400" b="1" dirty="0" smtClean="0"/>
              <a:t> (schede in formato immagine)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>
                <a:hlinkClick r:id="rId4"/>
              </a:rPr>
              <a:t>OPAC</a:t>
            </a:r>
            <a:r>
              <a:rPr lang="it-IT" altLang="it-IT" sz="2400" b="1" dirty="0" smtClean="0"/>
              <a:t> (Online Public Access </a:t>
            </a:r>
            <a:r>
              <a:rPr lang="it-IT" altLang="it-IT" sz="2400" b="1" dirty="0" err="1" smtClean="0"/>
              <a:t>Catalog</a:t>
            </a:r>
            <a:r>
              <a:rPr lang="it-IT" altLang="it-IT" sz="2400" b="1" dirty="0" smtClean="0"/>
              <a:t> – cataloghi elettronici)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>
                <a:hlinkClick r:id="rId5"/>
              </a:rPr>
              <a:t>MetaOpac</a:t>
            </a:r>
            <a:r>
              <a:rPr lang="it-IT" altLang="it-IT" sz="2400" b="1" dirty="0" smtClean="0"/>
              <a:t> (interrogazione cumulativa di più OPAC)</a:t>
            </a:r>
            <a:endParaRPr lang="it-IT" altLang="it-IT" sz="20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altLang="it-IT" sz="2000" dirty="0" smtClean="0"/>
              <a:t>		</a:t>
            </a:r>
            <a:endParaRPr lang="it-IT" altLang="it-IT" sz="1600" dirty="0" smtClean="0"/>
          </a:p>
        </p:txBody>
      </p:sp>
      <p:pic>
        <p:nvPicPr>
          <p:cNvPr id="23556" name="Picture 4" descr="catalogo a schede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/>
          <a:srcRect/>
          <a:stretch>
            <a:fillRect/>
          </a:stretch>
        </p:blipFill>
        <p:spPr>
          <a:xfrm>
            <a:off x="2987675" y="1951038"/>
            <a:ext cx="2828925" cy="1657350"/>
          </a:xfrm>
        </p:spPr>
      </p:pic>
      <p:sp>
        <p:nvSpPr>
          <p:cNvPr id="23557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3558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3559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19D875D-B6B7-419D-BF29-4536ACFABEBA}" type="slidenum">
              <a:rPr lang="it-IT" altLang="it-IT" smtClean="0">
                <a:cs typeface="Arial" charset="0"/>
              </a:rPr>
              <a:pPr/>
              <a:t>6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171450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4000" smtClean="0"/>
              <a:t>I cataloghi dell’Università di Trieste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06575"/>
            <a:ext cx="8085138" cy="48625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altLang="it-IT" sz="2000" dirty="0" smtClean="0"/>
              <a:t>L’OPAC dell’Università di Trieste è aggiornato correntemente dal 1993. Il recupero dei dati bibliografici storici è ancora in atto. Si presenta in due versioni: </a:t>
            </a:r>
            <a:r>
              <a:rPr lang="it-IT" altLang="it-IT" sz="2000" dirty="0" smtClean="0">
                <a:hlinkClick r:id="rId3"/>
              </a:rPr>
              <a:t>OPAC accessibile</a:t>
            </a:r>
            <a:r>
              <a:rPr lang="it-IT" altLang="it-IT" sz="2000" dirty="0" smtClean="0"/>
              <a:t> e </a:t>
            </a:r>
            <a:r>
              <a:rPr lang="it-IT" altLang="it-IT" sz="2000" dirty="0" err="1" smtClean="0">
                <a:hlinkClick r:id="rId4"/>
              </a:rPr>
              <a:t>Biblioest</a:t>
            </a:r>
            <a:r>
              <a:rPr lang="it-IT" altLang="it-IT" sz="2000" dirty="0" smtClean="0"/>
              <a:t>. È condiviso con altre biblioteche (civiche, statali</a:t>
            </a:r>
            <a:r>
              <a:rPr lang="it-IT" altLang="it-IT" sz="2000" dirty="0"/>
              <a:t> </a:t>
            </a:r>
            <a:r>
              <a:rPr lang="it-IT" altLang="it-IT" sz="2000" dirty="0" smtClean="0"/>
              <a:t>…). I record bibliografici dell’OPAC dell’Università di Trieste sono visibili anche nel catalogo elettronico del </a:t>
            </a:r>
            <a:r>
              <a:rPr lang="it-IT" altLang="it-IT" sz="2000" dirty="0" smtClean="0">
                <a:hlinkClick r:id="rId5"/>
              </a:rPr>
              <a:t>Servizio Bibliotecario Nazionale</a:t>
            </a:r>
            <a:r>
              <a:rPr lang="it-IT" altLang="it-IT" sz="2000" b="1" dirty="0" smtClean="0"/>
              <a:t>.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it-IT" altLang="it-IT" sz="20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altLang="it-IT" sz="2000" dirty="0" smtClean="0"/>
              <a:t>I dati bibliografici non ancora inseriti nell’OPAC sono ricercabili nei </a:t>
            </a:r>
            <a:r>
              <a:rPr lang="it-IT" altLang="it-IT" sz="2000" dirty="0" smtClean="0">
                <a:hlinkClick r:id="rId6"/>
              </a:rPr>
              <a:t>Cataloghi retrospettivi del Sistema Bibliotecario di Ateneo</a:t>
            </a:r>
            <a:r>
              <a:rPr lang="it-IT" altLang="it-IT" sz="2000" dirty="0" smtClean="0"/>
              <a:t>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0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altLang="it-IT" sz="2000" dirty="0" smtClean="0"/>
              <a:t>I titoli dei periodici in formato elettronico sono ricercabili del </a:t>
            </a:r>
            <a:r>
              <a:rPr lang="it-IT" altLang="it-IT" sz="2000" dirty="0" smtClean="0">
                <a:hlinkClick r:id="rId7"/>
              </a:rPr>
              <a:t>Catalogo dei periodici elettronici</a:t>
            </a:r>
            <a:r>
              <a:rPr lang="it-IT" altLang="it-IT" sz="2000" dirty="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dirty="0" smtClean="0"/>
              <a:t>		</a:t>
            </a:r>
            <a:endParaRPr lang="it-IT" altLang="it-IT" sz="1600" dirty="0" smtClean="0"/>
          </a:p>
        </p:txBody>
      </p:sp>
      <p:sp>
        <p:nvSpPr>
          <p:cNvPr id="25604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5606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8A7BCA-3A80-4587-9F6C-0075B76739F2}" type="slidenum">
              <a:rPr lang="it-IT" altLang="it-IT" smtClean="0">
                <a:cs typeface="Arial" charset="0"/>
              </a:rPr>
              <a:pPr/>
              <a:t>7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188913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mtClean="0"/>
              <a:t>CATALOGHI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50" y="1196975"/>
            <a:ext cx="8435975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altLang="it-IT" sz="2800" b="1" smtClean="0"/>
              <a:t>Nel catalogo BiblioEst troviamo le descrizioni di:</a:t>
            </a:r>
          </a:p>
          <a:p>
            <a:pPr eaLnBrk="1" hangingPunct="1">
              <a:buFont typeface="Wingdings" pitchFamily="2" charset="2"/>
              <a:buNone/>
            </a:pPr>
            <a:endParaRPr lang="it-IT" altLang="it-IT" sz="2800" b="1" smtClean="0"/>
          </a:p>
          <a:p>
            <a:pPr eaLnBrk="1" hangingPunct="1"/>
            <a:r>
              <a:rPr lang="it-IT" altLang="it-IT" sz="2800" smtClean="0"/>
              <a:t>Libri</a:t>
            </a:r>
          </a:p>
          <a:p>
            <a:pPr eaLnBrk="1" hangingPunct="1"/>
            <a:r>
              <a:rPr lang="it-IT" altLang="it-IT" sz="2800" smtClean="0"/>
              <a:t>Periodici</a:t>
            </a:r>
          </a:p>
          <a:p>
            <a:pPr eaLnBrk="1" hangingPunct="1"/>
            <a:r>
              <a:rPr lang="it-IT" altLang="it-IT" sz="2800" smtClean="0"/>
              <a:t>Libri digitali</a:t>
            </a:r>
          </a:p>
          <a:p>
            <a:pPr eaLnBrk="1" hangingPunct="1"/>
            <a:r>
              <a:rPr lang="it-IT" altLang="it-IT" sz="2800" smtClean="0"/>
              <a:t>Filmati </a:t>
            </a:r>
          </a:p>
          <a:p>
            <a:pPr eaLnBrk="1" hangingPunct="1"/>
            <a:r>
              <a:rPr lang="it-IT" altLang="it-IT" sz="2800" smtClean="0"/>
              <a:t>Slide di corsi</a:t>
            </a:r>
          </a:p>
          <a:p>
            <a:pPr eaLnBrk="1" hangingPunct="1"/>
            <a:r>
              <a:rPr lang="it-IT" altLang="it-IT" sz="280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altLang="it-IT" sz="2400" smtClean="0"/>
              <a:t>	Il pieno utilizzo dei servizi e delle informazioni presenti nel catalogo richiede la </a:t>
            </a:r>
            <a:r>
              <a:rPr lang="it-IT" altLang="it-IT" sz="2400" smtClean="0">
                <a:hlinkClick r:id="rId3"/>
              </a:rPr>
              <a:t>registrazione ai servizi personalizzati</a:t>
            </a:r>
            <a:r>
              <a:rPr lang="it-IT" altLang="it-IT" sz="2400" smtClean="0"/>
              <a:t>.</a:t>
            </a:r>
          </a:p>
        </p:txBody>
      </p:sp>
      <p:pic>
        <p:nvPicPr>
          <p:cNvPr id="27652" name="Picture 4" descr="cataloghi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500563" y="2132013"/>
            <a:ext cx="4038600" cy="28622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2F5400-766E-4616-A84B-1E0086D219B7}" type="slidenum">
              <a:rPr lang="it-IT" altLang="it-IT" sz="1200">
                <a:latin typeface="Arial Black" pitchFamily="34" charset="0"/>
              </a:rPr>
              <a:pPr algn="r"/>
              <a:t>8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 smtClean="0"/>
              <a:t>OPERATORI LOGICI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52292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t-IT" altLang="it-IT" b="1" dirty="0" smtClean="0"/>
              <a:t>	</a:t>
            </a:r>
            <a:endParaRPr lang="it-IT" altLang="it-IT" sz="2800" dirty="0" smtClean="0">
              <a:solidFill>
                <a:srgbClr val="CC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1828800"/>
            <a:ext cx="4086225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05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C7428F-EF10-4795-A0C5-8E52115798F1}" type="slidenum">
              <a:rPr lang="it-IT" altLang="it-IT" sz="1200">
                <a:latin typeface="Arial Black" pitchFamily="34" charset="0"/>
              </a:rPr>
              <a:pPr algn="r"/>
              <a:t>9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smtClean="0"/>
              <a:t/>
            </a:r>
            <a:br>
              <a:rPr lang="it-IT" altLang="it-IT" sz="4000" smtClean="0"/>
            </a:br>
            <a:r>
              <a:rPr lang="it-IT" altLang="it-IT" sz="4000" smtClean="0"/>
              <a:t>La Ricerca avanzata in BiblioEst</a:t>
            </a:r>
            <a:br>
              <a:rPr lang="it-IT" altLang="it-IT" sz="4000" smtClean="0"/>
            </a:br>
            <a:endParaRPr lang="it-IT" altLang="it-IT" sz="3200" smtClean="0"/>
          </a:p>
        </p:txBody>
      </p:sp>
      <p:sp>
        <p:nvSpPr>
          <p:cNvPr id="1269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18488" cy="4688160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/>
          </a:p>
          <a:p>
            <a:pPr eaLnBrk="1" hangingPunct="1">
              <a:defRPr/>
            </a:pPr>
            <a:endParaRPr lang="it-IT" altLang="it-IT" dirty="0" smtClean="0"/>
          </a:p>
          <a:p>
            <a:pPr eaLnBrk="1" hangingPunct="1">
              <a:defRPr/>
            </a:pPr>
            <a:endParaRPr lang="it-IT" altLang="it-IT" dirty="0" smtClean="0"/>
          </a:p>
          <a:p>
            <a:pPr eaLnBrk="1" hangingPunct="1">
              <a:defRPr/>
            </a:pPr>
            <a:endParaRPr lang="it-IT" altLang="it-IT" dirty="0" smtClean="0"/>
          </a:p>
          <a:p>
            <a:pPr eaLnBrk="1" hangingPunct="1">
              <a:defRPr/>
            </a:pPr>
            <a:endParaRPr lang="it-IT" altLang="it-IT" sz="2400" dirty="0" smtClean="0"/>
          </a:p>
          <a:p>
            <a:pPr eaLnBrk="1" hangingPunct="1">
              <a:defRPr/>
            </a:pPr>
            <a:r>
              <a:rPr lang="it-IT" altLang="it-IT" sz="2400" dirty="0" smtClean="0"/>
              <a:t>ESERCIZIO: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altLang="it-IT" sz="2400" dirty="0" smtClean="0"/>
              <a:t>Cerchiamo le monografie in italiano e in inglese che contengono nel titolo le </a:t>
            </a:r>
            <a:r>
              <a:rPr lang="it-IT" altLang="it-IT" sz="2400" smtClean="0"/>
              <a:t>parole </a:t>
            </a:r>
            <a:r>
              <a:rPr lang="it-IT" altLang="it-IT" sz="2400" i="1" smtClean="0">
                <a:solidFill>
                  <a:srgbClr val="FF0000"/>
                </a:solidFill>
              </a:rPr>
              <a:t>interazione/i </a:t>
            </a:r>
            <a:r>
              <a:rPr lang="it-IT" altLang="it-IT" sz="2400" i="1" dirty="0" smtClean="0">
                <a:solidFill>
                  <a:srgbClr val="FF0000"/>
                </a:solidFill>
              </a:rPr>
              <a:t>sociale/i</a:t>
            </a:r>
            <a:r>
              <a:rPr lang="it-IT" altLang="it-IT" sz="2400" dirty="0" smtClean="0"/>
              <a:t> e in qualsiasi punto della descrizione la parola </a:t>
            </a:r>
            <a:r>
              <a:rPr lang="it-IT" altLang="it-IT" sz="2400" i="1" dirty="0" smtClean="0">
                <a:solidFill>
                  <a:srgbClr val="FF0000"/>
                </a:solidFill>
              </a:rPr>
              <a:t>psicologia</a:t>
            </a:r>
            <a:r>
              <a:rPr lang="it-IT" altLang="it-IT" sz="2400" dirty="0" smtClean="0"/>
              <a:t>.</a:t>
            </a:r>
          </a:p>
        </p:txBody>
      </p:sp>
      <p:pic>
        <p:nvPicPr>
          <p:cNvPr id="31748" name="Picture 5" descr="biblioest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913" y="2133600"/>
            <a:ext cx="3748087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6" descr="biblioest_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05038"/>
            <a:ext cx="5292725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4840</TotalTime>
  <Words>695</Words>
  <Application>Microsoft Office PowerPoint</Application>
  <PresentationFormat>On-screen Show (4:3)</PresentationFormat>
  <Paragraphs>132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Times New Roman</vt:lpstr>
      <vt:lpstr>Wingdings</vt:lpstr>
      <vt:lpstr>Pixel</vt:lpstr>
      <vt:lpstr>Corso sulle ricerche bibliografiche</vt:lpstr>
      <vt:lpstr>Qual è la domanda? Avere le idee chiare sui bisogni reali</vt:lpstr>
      <vt:lpstr>Catalogo o banca dati? Questo è il problema</vt:lpstr>
      <vt:lpstr>…ma ci sono gli ibridi</vt:lpstr>
      <vt:lpstr>I cataloghi si possono presentare in formati diversi</vt:lpstr>
      <vt:lpstr>I cataloghi dell’Università di Trieste</vt:lpstr>
      <vt:lpstr>CATALOGHI</vt:lpstr>
      <vt:lpstr>OPERATORI LOGICI</vt:lpstr>
      <vt:lpstr> La Ricerca avanzata in BiblioEst </vt:lpstr>
      <vt:lpstr>Alcuni identificativi univoci utili per le ricerche</vt:lpstr>
      <vt:lpstr>In BiblioEst dove trovo l’indicazione delle annate di un periodico possedute da una biblioteca?</vt:lpstr>
      <vt:lpstr>CATALOGHI</vt:lpstr>
      <vt:lpstr>Cerchiamo nei cataloghi:</vt:lpstr>
      <vt:lpstr>Un ultimo esercizio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sulle ricerche bibliografiche</dc:title>
  <dc:creator>AliceTuttoIncluso</dc:creator>
  <cp:lastModifiedBy>COCEVER CRISTINA</cp:lastModifiedBy>
  <cp:revision>405</cp:revision>
  <cp:lastPrinted>2017-04-12T15:05:03Z</cp:lastPrinted>
  <dcterms:created xsi:type="dcterms:W3CDTF">2008-05-11T18:38:40Z</dcterms:created>
  <dcterms:modified xsi:type="dcterms:W3CDTF">2017-11-10T09:20:31Z</dcterms:modified>
</cp:coreProperties>
</file>