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sldIdLst>
    <p:sldId id="262" r:id="rId3"/>
    <p:sldId id="263" r:id="rId4"/>
    <p:sldId id="264" r:id="rId5"/>
    <p:sldId id="265" r:id="rId6"/>
    <p:sldId id="266" r:id="rId7"/>
    <p:sldId id="280" r:id="rId8"/>
    <p:sldId id="267" r:id="rId9"/>
    <p:sldId id="270" r:id="rId10"/>
    <p:sldId id="271" r:id="rId11"/>
    <p:sldId id="287" r:id="rId12"/>
    <p:sldId id="288" r:id="rId13"/>
    <p:sldId id="289" r:id="rId14"/>
    <p:sldId id="293" r:id="rId15"/>
    <p:sldId id="298" r:id="rId16"/>
    <p:sldId id="299" r:id="rId17"/>
    <p:sldId id="301" r:id="rId18"/>
    <p:sldId id="302" r:id="rId19"/>
    <p:sldId id="303" r:id="rId20"/>
    <p:sldId id="304" r:id="rId21"/>
    <p:sldId id="314" r:id="rId22"/>
    <p:sldId id="315" r:id="rId23"/>
    <p:sldId id="316" r:id="rId24"/>
    <p:sldId id="318" r:id="rId25"/>
    <p:sldId id="320" r:id="rId26"/>
    <p:sldId id="319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30" r:id="rId36"/>
    <p:sldId id="331" r:id="rId37"/>
    <p:sldId id="332" r:id="rId38"/>
    <p:sldId id="333" r:id="rId39"/>
    <p:sldId id="334" r:id="rId40"/>
    <p:sldId id="335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204" autoAdjust="0"/>
    <p:restoredTop sz="94939" autoAdjust="0"/>
  </p:normalViewPr>
  <p:slideViewPr>
    <p:cSldViewPr snapToGrid="0">
      <p:cViewPr varScale="1">
        <p:scale>
          <a:sx n="82" d="100"/>
          <a:sy n="82" d="100"/>
        </p:scale>
        <p:origin x="51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E099C-4282-4A80-90AC-A7AEF8B7ECAC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EDED6-A16B-4C55-97B1-275C8C1C15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11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C57B0E-4449-41C0-A566-E2D1D3F4E12A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it-IT" altLang="it-IT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18702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253229-4795-43C6-ADE4-7B1E50BB8BBD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it-IT" altLang="it-IT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844920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3BBD5E-E663-4C3B-835B-AC0DBF50F532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it-IT" altLang="it-IT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141426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3EB169-E7E3-4498-BAD1-6971FF2B6D86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it-IT" altLang="it-IT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70549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99ACBC-4226-42EC-A7CE-F7348EA85165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it-IT" altLang="it-IT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8066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D34DE2-5D33-4AEE-97E2-A660630A6EE6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it-IT" altLang="it-IT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36167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C02F32-A264-409F-A818-AF8C2D816038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it-IT" altLang="it-IT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98255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DD3622-FD2C-496D-817F-73B77A0EDD79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it-IT" altLang="it-IT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4517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A3D4A0-27A9-4C90-B8D0-C650F901123B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it-IT" altLang="it-IT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913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D0FF57-2451-454A-8B96-D6D33E3336EF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it-IT" altLang="it-IT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0596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F289CA-4475-4607-8288-6BC26EA51E63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it-IT" altLang="it-IT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25087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FDF077-9D43-45E0-82D3-28FCD746D505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it-IT" altLang="it-IT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8C19D8A-202C-4824-B63D-66A3FB47084A}" type="slidenum">
              <a:rPr lang="it-IT" altLang="it-IT" smtClean="0">
                <a:ea typeface="Microsoft YaHei" panose="020B0503020204020204" pitchFamily="34" charset="-122"/>
              </a:rPr>
              <a:pPr algn="r"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26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it-IT" altLang="it-IT" smtClean="0">
              <a:ea typeface="Microsoft YaHei" panose="020B0503020204020204" pitchFamily="34" charset="-122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it-IT" altLang="it-IT" smtClean="0">
              <a:ea typeface="Microsoft YaHei" panose="020B0503020204020204" pitchFamily="34" charset="-122"/>
            </a:endParaRP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it-IT" altLang="it-IT" smtClean="0">
              <a:ea typeface="Microsoft YaHei" panose="020B0503020204020204" pitchFamily="34" charset="-122"/>
            </a:endParaRPr>
          </a:p>
        </p:txBody>
      </p:sp>
      <p:sp>
        <p:nvSpPr>
          <p:cNvPr id="3994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83098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840672-F346-4B11-A022-D940E93887C6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it-IT" altLang="it-IT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27017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2AB45B-D4FE-4BC5-9FEB-5BF288209CD7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it-IT" altLang="it-IT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14083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AC0EB4-2803-4479-A5FF-F9675D9A07C5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it-IT" altLang="it-IT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618019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803BA7-B50F-4F54-BE7D-35372C0B234F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it-IT" altLang="it-IT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75879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2B73A5-ECFE-4F24-9D38-37E39F95F0E4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it-IT" altLang="it-IT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96612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6EFD5-B14D-48A9-9C1E-ED33FECCA2B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4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15E05-A668-4F55-B015-B53B447472F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6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CD3BD-D5CB-429B-BC3F-A6CA99748C6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0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D008E-504F-461C-89C1-92158D4227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877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A6A39-D883-4839-AFD1-80D4B5F8F5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530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0844-7D1C-4C67-97C0-976B54DB2C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5495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5065184" cy="4092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2785" y="1981201"/>
            <a:ext cx="5065183" cy="4092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F7D-2667-4FEC-A7A8-0A2154B42C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69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2C356-DD50-4198-8D68-0B2BBE69BF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935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60F2E-AC0C-48D4-9D0C-0BC1D39182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5348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CB12-39A9-40E2-9754-135E5E45D2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1875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8282F-1F53-4101-9A7E-0BC6DD1930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67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A1C69-8D5B-4FA2-8515-4AD9A3C5A673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62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65F7E-84BE-43AE-9AF9-459DF8D3A7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5266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4561-9AC7-4955-AD58-14A10157DA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1509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65634" y="609601"/>
            <a:ext cx="2582333" cy="54641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1" y="609601"/>
            <a:ext cx="7548033" cy="54641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7409D-5DA1-484D-9845-EA55EA777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654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A82A6-BFD2-4B1D-BB6B-303E13656F0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8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641FE-32A4-45E8-89E0-DF31E564446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0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F2D0B-C7FE-4B1A-9C8E-9C4285C443F4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2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3447A-5C4F-4927-BE5E-503AEB3FEA1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3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04DD7-A1D6-46A7-87FF-206B8488B9A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5066C-88E2-42D4-830A-1644D584DD3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6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1A679-6087-4D50-965D-8F484B734F3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455932-E63A-4978-9D19-50E6DC70E662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5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1214100" y="3176"/>
            <a:ext cx="23361651" cy="13668375"/>
            <a:chOff x="-5298" y="2"/>
            <a:chExt cx="11037" cy="8610"/>
          </a:xfrm>
        </p:grpSpPr>
        <p:sp>
          <p:nvSpPr>
            <p:cNvPr id="1032" name="Freeform 2"/>
            <p:cNvSpPr>
              <a:spLocks noChangeArrowheads="1"/>
            </p:cNvSpPr>
            <p:nvPr/>
          </p:nvSpPr>
          <p:spPr bwMode="auto">
            <a:xfrm>
              <a:off x="3394" y="999"/>
              <a:ext cx="2345" cy="3300"/>
            </a:xfrm>
            <a:custGeom>
              <a:avLst/>
              <a:gdLst>
                <a:gd name="T0" fmla="*/ 1850 w 2359"/>
                <a:gd name="T1" fmla="*/ 3242 h 3314"/>
                <a:gd name="T2" fmla="*/ 2288 w 2359"/>
                <a:gd name="T3" fmla="*/ 3243 h 3314"/>
                <a:gd name="T4" fmla="*/ 2288 w 2359"/>
                <a:gd name="T5" fmla="*/ 1407 h 3314"/>
                <a:gd name="T6" fmla="*/ 0 w 2359"/>
                <a:gd name="T7" fmla="*/ 0 h 3314"/>
                <a:gd name="T8" fmla="*/ 196 w 2359"/>
                <a:gd name="T9" fmla="*/ 145 h 3314"/>
                <a:gd name="T10" fmla="*/ 356 w 2359"/>
                <a:gd name="T11" fmla="*/ 274 h 3314"/>
                <a:gd name="T12" fmla="*/ 537 w 2359"/>
                <a:gd name="T13" fmla="*/ 431 h 3314"/>
                <a:gd name="T14" fmla="*/ 712 w 2359"/>
                <a:gd name="T15" fmla="*/ 597 h 3314"/>
                <a:gd name="T16" fmla="*/ 966 w 2359"/>
                <a:gd name="T17" fmla="*/ 883 h 3314"/>
                <a:gd name="T18" fmla="*/ 1195 w 2359"/>
                <a:gd name="T19" fmla="*/ 1187 h 3314"/>
                <a:gd name="T20" fmla="*/ 1360 w 2359"/>
                <a:gd name="T21" fmla="*/ 1452 h 3314"/>
                <a:gd name="T22" fmla="*/ 1503 w 2359"/>
                <a:gd name="T23" fmla="*/ 1726 h 3314"/>
                <a:gd name="T24" fmla="*/ 1615 w 2359"/>
                <a:gd name="T25" fmla="*/ 1996 h 3314"/>
                <a:gd name="T26" fmla="*/ 1701 w 2359"/>
                <a:gd name="T27" fmla="*/ 2245 h 3314"/>
                <a:gd name="T28" fmla="*/ 1755 w 2359"/>
                <a:gd name="T29" fmla="*/ 2458 h 3314"/>
                <a:gd name="T30" fmla="*/ 1808 w 2359"/>
                <a:gd name="T31" fmla="*/ 2718 h 3314"/>
                <a:gd name="T32" fmla="*/ 1835 w 2359"/>
                <a:gd name="T33" fmla="*/ 2947 h 3314"/>
                <a:gd name="T34" fmla="*/ 1850 w 2359"/>
                <a:gd name="T35" fmla="*/ 3242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19327E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AutoShape 3"/>
            <p:cNvSpPr>
              <a:spLocks noChangeArrowheads="1"/>
            </p:cNvSpPr>
            <p:nvPr/>
          </p:nvSpPr>
          <p:spPr bwMode="auto">
            <a:xfrm>
              <a:off x="-5298" y="2"/>
              <a:ext cx="10582" cy="86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0 h 21600"/>
                <a:gd name="T20" fmla="*/ 21600 w 21600"/>
                <a:gd name="T21" fmla="*/ 108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809" y="0"/>
                  </a:moveTo>
                  <a:cubicBezTo>
                    <a:pt x="16770" y="5"/>
                    <a:pt x="21600" y="4839"/>
                    <a:pt x="21600" y="10800"/>
                  </a:cubicBezTo>
                  <a:lnTo>
                    <a:pt x="10800" y="10800"/>
                  </a:lnTo>
                  <a:lnTo>
                    <a:pt x="10809" y="0"/>
                  </a:lnTo>
                  <a:close/>
                </a:path>
                <a:path w="21600" h="21600" fill="none">
                  <a:moveTo>
                    <a:pt x="10809" y="0"/>
                  </a:moveTo>
                  <a:cubicBezTo>
                    <a:pt x="16770" y="5"/>
                    <a:pt x="21600" y="4839"/>
                    <a:pt x="21600" y="10800"/>
                  </a:cubicBezTo>
                </a:path>
              </a:pathLst>
            </a:custGeom>
            <a:noFill/>
            <a:ln w="12600" cap="rnd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09601"/>
            <a:ext cx="10333567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914401" y="6248401"/>
            <a:ext cx="251036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2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3116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240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51036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5A29EFCF-2D2B-4B60-A902-2C162F2D0A88}" type="slidenum">
              <a:rPr lang="it-IT" altLang="it-IT" sz="2400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 sz="2400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33567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228065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47999" y="2036762"/>
            <a:ext cx="6868357" cy="296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it-IT" sz="4400" b="1" dirty="0">
                <a:solidFill>
                  <a:srgbClr val="FF6600"/>
                </a:solidFill>
              </a:rPr>
              <a:t>Sistemi vascolari </a:t>
            </a:r>
            <a:r>
              <a:rPr lang="it-IT" altLang="it-IT" sz="4400" b="1" dirty="0" smtClean="0">
                <a:solidFill>
                  <a:srgbClr val="FF6600"/>
                </a:solidFill>
              </a:rPr>
              <a:t>SANGUIGNO E LINFATICO</a:t>
            </a:r>
            <a:endParaRPr lang="it-IT" altLang="it-IT" sz="4400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it-IT" altLang="it-IT" dirty="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it-IT" altLang="it-IT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665414"/>
            <a:ext cx="91440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992314" y="44451"/>
            <a:ext cx="8675687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3600" b="1">
                <a:latin typeface="Times New Roman" panose="02020603050405020304" pitchFamily="18" charset="0"/>
              </a:rPr>
              <a:t>Forma di Cono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b="1">
                <a:latin typeface="Times New Roman" panose="02020603050405020304" pitchFamily="18" charset="0"/>
              </a:rPr>
              <a:t>Base: </a:t>
            </a:r>
            <a:r>
              <a:rPr lang="it-IT" altLang="it-IT" sz="2000" b="1">
                <a:latin typeface="Times New Roman" panose="02020603050405020304" pitchFamily="18" charset="0"/>
              </a:rPr>
              <a:t>in alto , a destra , indietro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b="1">
                <a:latin typeface="Times New Roman" panose="02020603050405020304" pitchFamily="18" charset="0"/>
              </a:rPr>
              <a:t>Apice</a:t>
            </a:r>
            <a:r>
              <a:rPr lang="it-IT" altLang="it-IT" sz="2000" b="1">
                <a:latin typeface="Times New Roman" panose="02020603050405020304" pitchFamily="18" charset="0"/>
              </a:rPr>
              <a:t>: in basso, a sinistra, in avanti (5° spazio intercostale -&gt; itto cardiaco)</a:t>
            </a:r>
            <a:endParaRPr lang="it-IT" altLang="it-IT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209800" y="13493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3300"/>
                </a:solidFill>
              </a:rPr>
              <a:t>A livello della </a:t>
            </a:r>
            <a:r>
              <a:rPr lang="it-IT" altLang="it-IT" b="1" i="1" u="sng">
                <a:solidFill>
                  <a:srgbClr val="FF3300"/>
                </a:solidFill>
              </a:rPr>
              <a:t>superficie esterna</a:t>
            </a:r>
            <a:r>
              <a:rPr lang="it-IT" altLang="it-IT" b="1">
                <a:solidFill>
                  <a:srgbClr val="FF3300"/>
                </a:solidFill>
              </a:rPr>
              <a:t> del Cuore si notano solchi che segnano i limiti fra le cavità interne che lo costituiscono:</a:t>
            </a:r>
            <a:r>
              <a:rPr lang="it-IT" altLang="it-IT" b="1"/>
              <a:t/>
            </a:r>
            <a:br>
              <a:rPr lang="it-IT" altLang="it-IT" b="1"/>
            </a:br>
            <a:endParaRPr lang="it-IT" altLang="it-IT" b="1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209800" y="3565525"/>
            <a:ext cx="77724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/>
              <a:t>Solco Coronario o Atrioventricolare</a:t>
            </a:r>
          </a:p>
          <a:p>
            <a:pPr eaLnBrk="1" hangingPunct="1"/>
            <a:r>
              <a:rPr lang="it-IT" altLang="it-IT" sz="2800" b="1"/>
              <a:t>Solchi Longitudinali Anteriore e Posteriore o solchi Interventricolari </a:t>
            </a:r>
          </a:p>
          <a:p>
            <a:pPr eaLnBrk="1" hangingPunct="1"/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14493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139" y="248930"/>
            <a:ext cx="6306343" cy="643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3287713" y="2492376"/>
            <a:ext cx="792162" cy="3603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ttangolo arrotondato 3"/>
          <p:cNvSpPr/>
          <p:nvPr/>
        </p:nvSpPr>
        <p:spPr>
          <a:xfrm>
            <a:off x="3287714" y="4149726"/>
            <a:ext cx="504825" cy="3587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4583113" y="2852738"/>
            <a:ext cx="1008062" cy="3603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4367214" y="5630863"/>
            <a:ext cx="720725" cy="3603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2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209800" y="-26988"/>
            <a:ext cx="7772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/>
              <a:t>Conformazione Interna del Cuore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774824" y="1268413"/>
            <a:ext cx="9100321" cy="502585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it-IT" altLang="it-IT" sz="2400" b="1"/>
              <a:t>ATRI</a:t>
            </a:r>
            <a:r>
              <a:rPr lang="it-IT" altLang="it-IT" sz="2400"/>
              <a:t>: 2 Cavità Cuboidi (situate postero-superiormente)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it-IT" altLang="it-IT" sz="2400">
                <a:sym typeface="Wingdings" panose="05000000000000000000" pitchFamily="2" charset="2"/>
              </a:rPr>
              <a:t>Deputati a raccogliere il sangue refluo dalla circolazione sistemica e polmonare (convogliarlo ai rispettivi ventricoli)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2400"/>
          </a:p>
          <a:p>
            <a:pPr eaLnBrk="1" hangingPunct="1">
              <a:lnSpc>
                <a:spcPct val="80000"/>
              </a:lnSpc>
            </a:pPr>
            <a:r>
              <a:rPr lang="it-IT" altLang="it-IT" sz="2400" b="1"/>
              <a:t>VENTRICOLI</a:t>
            </a:r>
            <a:r>
              <a:rPr lang="it-IT" altLang="it-IT" sz="2400"/>
              <a:t>: 2 Cavità Conoidi (situate antero-inferiormente)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/>
              <a:t>Comunicazione A –V dx. :Valvola Tricuspide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/>
              <a:t>Comunicazione A –V sx. :Valvola Bicuspide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400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8885238" y="3756026"/>
            <a:ext cx="1674812" cy="5365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Tramite orifizi atrio-ventricolari</a:t>
            </a:r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7896226" y="4057650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9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natomia2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2585" b="51259"/>
          <a:stretch>
            <a:fillRect/>
          </a:stretch>
        </p:blipFill>
        <p:spPr bwMode="auto">
          <a:xfrm>
            <a:off x="2351088" y="1239838"/>
            <a:ext cx="7620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524000" y="-26988"/>
            <a:ext cx="914400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b="1">
                <a:latin typeface="Times New Roman" panose="02020603050405020304" pitchFamily="18" charset="0"/>
              </a:rPr>
              <a:t>Valvole: </a:t>
            </a:r>
            <a:r>
              <a:rPr lang="it-IT" altLang="it-IT" sz="2800" b="1">
                <a:latin typeface="Times New Roman" panose="02020603050405020304" pitchFamily="18" charset="0"/>
              </a:rPr>
              <a:t>Bicuspide e Tricuspide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>
                <a:latin typeface="Times New Roman" panose="02020603050405020304" pitchFamily="18" charset="0"/>
              </a:rPr>
              <a:t>                 Aortica e Polmonare</a:t>
            </a:r>
          </a:p>
        </p:txBody>
      </p:sp>
    </p:spTree>
    <p:extLst>
      <p:ext uri="{BB962C8B-B14F-4D97-AF65-F5344CB8AC3E}">
        <p14:creationId xmlns:p14="http://schemas.microsoft.com/office/powerpoint/2010/main" val="41719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208213" y="2698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FF3300"/>
                </a:solidFill>
              </a:rPr>
              <a:t>Scheletro fibroso del Cuore</a:t>
            </a:r>
            <a:br>
              <a:rPr lang="it-IT" altLang="it-IT" sz="3600" b="1">
                <a:solidFill>
                  <a:srgbClr val="FF3300"/>
                </a:solidFill>
              </a:rPr>
            </a:br>
            <a:endParaRPr lang="it-IT" altLang="it-IT" sz="3600" b="1">
              <a:solidFill>
                <a:srgbClr val="FF3300"/>
              </a:solidFill>
            </a:endParaRPr>
          </a:p>
        </p:txBody>
      </p:sp>
      <p:pic>
        <p:nvPicPr>
          <p:cNvPr id="25603" name="Picture 5" descr="5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1628776"/>
            <a:ext cx="905192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5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792538" y="1290639"/>
            <a:ext cx="4856162" cy="5286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3300"/>
                </a:solidFill>
              </a:rPr>
              <a:t>MUSCOLATURA CARDIACA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583113" y="2838451"/>
            <a:ext cx="32496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000">
                <a:solidFill>
                  <a:schemeClr val="accent2"/>
                </a:solidFill>
              </a:rPr>
              <a:t> MIOCARDIO COMUNE</a:t>
            </a:r>
          </a:p>
          <a:p>
            <a:pPr eaLnBrk="1" hangingPunct="1">
              <a:spcBef>
                <a:spcPct val="0"/>
              </a:spcBef>
            </a:pPr>
            <a:endParaRPr lang="it-IT" altLang="it-IT" sz="20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it-IT" altLang="it-IT" sz="20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2000">
                <a:solidFill>
                  <a:schemeClr val="accent2"/>
                </a:solidFill>
              </a:rPr>
              <a:t> MIOCARDIO SPECIFICO</a:t>
            </a:r>
          </a:p>
        </p:txBody>
      </p:sp>
    </p:spTree>
    <p:extLst>
      <p:ext uri="{BB962C8B-B14F-4D97-AF65-F5344CB8AC3E}">
        <p14:creationId xmlns:p14="http://schemas.microsoft.com/office/powerpoint/2010/main" val="31913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1524000" y="1844676"/>
            <a:ext cx="4572000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altLang="it-IT" sz="1800" b="1"/>
              <a:t>Muscolo striato involontario (costituito da fibre muscolari cardiache)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b="1" u="sng"/>
              <a:t>Controllato</a:t>
            </a:r>
            <a:r>
              <a:rPr lang="it-IT" altLang="it-IT" sz="1800" b="1"/>
              <a:t> dal sistema nervoso autonomo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b="1"/>
              <a:t>Organizzato in modo da formare 2 sistemi distinti di fibre, tra loro indipendenti, 1 per atri, 1 per ventricoli, separati dallo scheletro fibroso del cuore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b="1"/>
              <a:t>Tutte le fibre, degli atri e dei ventricoli, originano e terminano sullo scheletro fibroso che funziona da isolante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800" b="1"/>
              <a:t>La connessione funzionale fra i 2 sistemi muscolari è assicurata dal Sistema di Conduzione del cuore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800" b="1"/>
              <a:t>	( </a:t>
            </a:r>
            <a:r>
              <a:rPr lang="it-IT" altLang="it-IT" sz="2400" b="1">
                <a:solidFill>
                  <a:srgbClr val="FF3300"/>
                </a:solidFill>
              </a:rPr>
              <a:t>Miocardio Specifico</a:t>
            </a:r>
            <a:r>
              <a:rPr lang="it-IT" altLang="it-IT" sz="1800" b="1"/>
              <a:t>)</a:t>
            </a:r>
          </a:p>
        </p:txBody>
      </p:sp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2209800" y="1158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MUSCOLATURA CARDIACA</a:t>
            </a:r>
            <a:br>
              <a:rPr lang="it-IT" altLang="it-IT" sz="2800" b="1"/>
            </a:br>
            <a:r>
              <a:rPr lang="it-IT" altLang="it-IT" sz="2400" b="1">
                <a:solidFill>
                  <a:schemeClr val="accent2"/>
                </a:solidFill>
              </a:rPr>
              <a:t>Miocardio Comune e Miocardio Specifico</a:t>
            </a:r>
          </a:p>
        </p:txBody>
      </p:sp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1774826" y="1196975"/>
            <a:ext cx="374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FF3300"/>
                </a:solidFill>
              </a:rPr>
              <a:t>Miocardio Comune</a:t>
            </a:r>
          </a:p>
        </p:txBody>
      </p:sp>
      <p:pic>
        <p:nvPicPr>
          <p:cNvPr id="28677" name="Picture 12" descr="Senza tito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844675"/>
            <a:ext cx="3887788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0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765425" y="317501"/>
            <a:ext cx="69455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3300"/>
                </a:solidFill>
              </a:rPr>
              <a:t>SISTEMA DI CONDUZIONE DEL CUORE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424113" y="1412876"/>
            <a:ext cx="7416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FF0000"/>
                </a:solidFill>
              </a:rPr>
              <a:t> Particolare tessuto miocardico (MIOCARDIO SPECIFICO)</a:t>
            </a:r>
          </a:p>
          <a:p>
            <a:pPr eaLnBrk="1" hangingPunct="1">
              <a:spcBef>
                <a:spcPct val="0"/>
              </a:spcBef>
            </a:pPr>
            <a:endParaRPr lang="it-IT" altLang="it-IT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FF0000"/>
                </a:solidFill>
              </a:rPr>
              <a:t> Peculiari proprietà delle cellule miocardiche</a:t>
            </a:r>
          </a:p>
          <a:p>
            <a:pPr eaLnBrk="1" hangingPunct="1">
              <a:spcBef>
                <a:spcPct val="0"/>
              </a:spcBef>
            </a:pPr>
            <a:endParaRPr lang="it-IT" altLang="it-IT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FF0000"/>
                </a:solidFill>
              </a:rPr>
              <a:t> Fibre capaci di autoeccitarsi e di trasmettere l’eccitazione con velocità di conduzione dello stimolo maggiore rispetto alle fibre del miocardio comune</a:t>
            </a:r>
          </a:p>
          <a:p>
            <a:pPr eaLnBrk="1" hangingPunct="1">
              <a:spcBef>
                <a:spcPct val="0"/>
              </a:spcBef>
            </a:pPr>
            <a:endParaRPr lang="it-IT" altLang="it-IT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FF0000"/>
                </a:solidFill>
              </a:rPr>
              <a:t> Permette inoltre di collegare muscolatura atriale e ventricolare</a:t>
            </a:r>
          </a:p>
          <a:p>
            <a:pPr eaLnBrk="1" hangingPunct="1">
              <a:spcBef>
                <a:spcPct val="0"/>
              </a:spcBef>
            </a:pPr>
            <a:endParaRPr lang="it-IT" altLang="it-IT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it-IT" altLang="it-IT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it-IT" altLang="it-IT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FF0000"/>
                </a:solidFill>
              </a:rPr>
              <a:t> 2 settori 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851400" y="4600576"/>
            <a:ext cx="240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- Sistema seno-atriale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4837113" y="5726113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- Sistema atrio-ventricolare</a:t>
            </a:r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 flipV="1">
            <a:off x="3719514" y="4797425"/>
            <a:ext cx="1152525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>
            <a:off x="3719514" y="5373689"/>
            <a:ext cx="1081087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7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istema condu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28601"/>
            <a:ext cx="5243512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5"/>
          <p:cNvSpPr>
            <a:spLocks noChangeShapeType="1"/>
          </p:cNvSpPr>
          <p:nvPr/>
        </p:nvSpPr>
        <p:spPr bwMode="auto">
          <a:xfrm>
            <a:off x="5664201" y="5229225"/>
            <a:ext cx="11525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1774826" y="5445125"/>
            <a:ext cx="7921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5" name="AutoShape 7"/>
          <p:cNvSpPr>
            <a:spLocks noChangeArrowheads="1"/>
          </p:cNvSpPr>
          <p:nvPr/>
        </p:nvSpPr>
        <p:spPr bwMode="auto">
          <a:xfrm>
            <a:off x="1917700" y="1177926"/>
            <a:ext cx="433388" cy="3603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0726" name="AutoShape 8"/>
          <p:cNvSpPr>
            <a:spLocks noChangeArrowheads="1"/>
          </p:cNvSpPr>
          <p:nvPr/>
        </p:nvSpPr>
        <p:spPr bwMode="auto">
          <a:xfrm>
            <a:off x="1558925" y="2205038"/>
            <a:ext cx="433388" cy="36036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0727" name="AutoShape 9"/>
          <p:cNvSpPr>
            <a:spLocks noChangeArrowheads="1"/>
          </p:cNvSpPr>
          <p:nvPr/>
        </p:nvSpPr>
        <p:spPr bwMode="auto">
          <a:xfrm>
            <a:off x="6240464" y="4365626"/>
            <a:ext cx="433387" cy="3603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0728" name="AutoShape 10"/>
          <p:cNvSpPr>
            <a:spLocks noChangeArrowheads="1"/>
          </p:cNvSpPr>
          <p:nvPr/>
        </p:nvSpPr>
        <p:spPr bwMode="auto">
          <a:xfrm>
            <a:off x="6743700" y="3141663"/>
            <a:ext cx="433388" cy="36036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>
            <a:off x="3143251" y="5876925"/>
            <a:ext cx="11525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6923088" y="333376"/>
            <a:ext cx="3852862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Nodo seno-atriale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 (pacemaker)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Nodo atrio-ventricolare</a:t>
            </a:r>
          </a:p>
          <a:p>
            <a:pPr eaLnBrk="1" hangingPunct="1">
              <a:spcBef>
                <a:spcPct val="0"/>
              </a:spcBef>
            </a:pPr>
            <a:endParaRPr lang="it-IT" altLang="it-IT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Fascio atrio-ventricolare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(di His)       - tronco comune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- rami dx e </a:t>
            </a:r>
            <a:r>
              <a:rPr lang="it-IT" altLang="it-IT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sn</a:t>
            </a:r>
            <a:endParaRPr lang="it-IT" altLang="it-IT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- fibre del </a:t>
            </a:r>
            <a:r>
              <a:rPr lang="it-IT" altLang="it-IT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Purkinje</a:t>
            </a:r>
            <a:endParaRPr lang="it-IT" altLang="it-IT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V="1">
            <a:off x="3071813" y="2420938"/>
            <a:ext cx="863600" cy="2303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2547939" y="4699001"/>
            <a:ext cx="1189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/>
              <a:t>Fasci internodali</a:t>
            </a:r>
          </a:p>
        </p:txBody>
      </p:sp>
    </p:spTree>
    <p:extLst>
      <p:ext uri="{BB962C8B-B14F-4D97-AF65-F5344CB8AC3E}">
        <p14:creationId xmlns:p14="http://schemas.microsoft.com/office/powerpoint/2010/main" val="571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35188" y="328613"/>
            <a:ext cx="79248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it-IT" altLang="it-IT" sz="4000" dirty="0"/>
          </a:p>
          <a:p>
            <a:pPr algn="just">
              <a:lnSpc>
                <a:spcPct val="90000"/>
              </a:lnSpc>
            </a:pPr>
            <a:r>
              <a:rPr lang="it-IT" altLang="it-IT" dirty="0">
                <a:solidFill>
                  <a:srgbClr val="FF0000"/>
                </a:solidFill>
              </a:rPr>
              <a:t>Il principale sistema di trasporto dell’organismo è rappresentato dal SISTEMA VASCOLARE, in cui le sostanze sono sciolte o sospese in un liquido e trasportate da un punto all’altro dell’organismo grazie ad un sistema di tubi (= vasi).</a:t>
            </a:r>
          </a:p>
          <a:p>
            <a:pPr algn="just">
              <a:lnSpc>
                <a:spcPct val="90000"/>
              </a:lnSpc>
            </a:pPr>
            <a:endParaRPr lang="it-IT" altLang="it-IT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it-IT" altLang="it-IT" dirty="0">
                <a:solidFill>
                  <a:srgbClr val="FF0000"/>
                </a:solidFill>
              </a:rPr>
              <a:t>Ci sono due principali sistemi vascolari:</a:t>
            </a:r>
          </a:p>
          <a:p>
            <a:pPr algn="just">
              <a:lnSpc>
                <a:spcPct val="90000"/>
              </a:lnSpc>
            </a:pPr>
            <a:r>
              <a:rPr lang="it-IT" altLang="it-IT" dirty="0">
                <a:solidFill>
                  <a:srgbClr val="FF0000"/>
                </a:solidFill>
              </a:rPr>
              <a:t>Il </a:t>
            </a:r>
            <a:r>
              <a:rPr lang="it-IT" altLang="it-IT" dirty="0" err="1">
                <a:solidFill>
                  <a:srgbClr val="FF0000"/>
                </a:solidFill>
              </a:rPr>
              <a:t>sist</a:t>
            </a:r>
            <a:r>
              <a:rPr lang="it-IT" altLang="it-IT" dirty="0">
                <a:solidFill>
                  <a:srgbClr val="FF0000"/>
                </a:solidFill>
              </a:rPr>
              <a:t>. </a:t>
            </a:r>
            <a:r>
              <a:rPr lang="it-IT" altLang="it-IT" u="sng" dirty="0">
                <a:solidFill>
                  <a:srgbClr val="FF0000"/>
                </a:solidFill>
              </a:rPr>
              <a:t>SANGUIGNO</a:t>
            </a:r>
            <a:r>
              <a:rPr lang="it-IT" altLang="it-IT" dirty="0">
                <a:solidFill>
                  <a:srgbClr val="FF0000"/>
                </a:solidFill>
              </a:rPr>
              <a:t> e quello </a:t>
            </a:r>
            <a:r>
              <a:rPr lang="it-IT" altLang="it-IT" u="sng" dirty="0">
                <a:solidFill>
                  <a:srgbClr val="FF0000"/>
                </a:solidFill>
              </a:rPr>
              <a:t>LINFATICO</a:t>
            </a:r>
            <a:endParaRPr lang="it-IT" altLang="it-IT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it-IT" altLang="it-IT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it-IT" alt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2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190500"/>
            <a:ext cx="5624512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524001" y="2060575"/>
            <a:ext cx="2987675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3200" b="1" dirty="0" smtClean="0">
                <a:solidFill>
                  <a:srgbClr val="F44D4D"/>
                </a:solidFill>
                <a:latin typeface="Times New Roman" panose="02020603050405020304" pitchFamily="18" charset="0"/>
              </a:rPr>
              <a:t>ARTERIE</a:t>
            </a:r>
            <a:endParaRPr lang="it-IT" altLang="it-IT" sz="3200" b="1" dirty="0">
              <a:solidFill>
                <a:srgbClr val="F44D4D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F44D4D"/>
                </a:solidFill>
                <a:latin typeface="Times New Roman" panose="02020603050405020304" pitchFamily="18" charset="0"/>
              </a:rPr>
              <a:t>del Circolo Sistemico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b="1" dirty="0">
                <a:solidFill>
                  <a:srgbClr val="F44D4D"/>
                </a:solidFill>
                <a:latin typeface="Times New Roman" panose="02020603050405020304" pitchFamily="18" charset="0"/>
              </a:rPr>
              <a:t>che inizia con l’Aorta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b="1" dirty="0">
                <a:solidFill>
                  <a:srgbClr val="F44D4D"/>
                </a:solidFill>
                <a:latin typeface="Times New Roman" panose="02020603050405020304" pitchFamily="18" charset="0"/>
              </a:rPr>
              <a:t>(origina dal ventricolo </a:t>
            </a:r>
            <a:r>
              <a:rPr lang="it-IT" altLang="it-IT" b="1" dirty="0" err="1">
                <a:solidFill>
                  <a:srgbClr val="F44D4D"/>
                </a:solidFill>
                <a:latin typeface="Times New Roman" panose="02020603050405020304" pitchFamily="18" charset="0"/>
              </a:rPr>
              <a:t>sx</a:t>
            </a:r>
            <a:r>
              <a:rPr lang="it-IT" altLang="it-IT" b="1" dirty="0">
                <a:solidFill>
                  <a:srgbClr val="F44D4D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12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4143476" y="107089"/>
            <a:ext cx="50005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Decorso e tratti dell’Aorta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087488" y="876299"/>
            <a:ext cx="31321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b="1" i="1" dirty="0">
                <a:solidFill>
                  <a:srgbClr val="FF0000"/>
                </a:solidFill>
              </a:rPr>
              <a:t>AORTA ASCENDENTE</a:t>
            </a:r>
            <a:r>
              <a:rPr lang="it-IT" altLang="it-IT" dirty="0">
                <a:solidFill>
                  <a:srgbClr val="FF0000"/>
                </a:solidFill>
              </a:rPr>
              <a:t>: origina a livello della </a:t>
            </a:r>
            <a:r>
              <a:rPr lang="it-IT" altLang="it-IT" dirty="0" err="1">
                <a:solidFill>
                  <a:srgbClr val="FF0000"/>
                </a:solidFill>
              </a:rPr>
              <a:t>valv</a:t>
            </a:r>
            <a:r>
              <a:rPr lang="it-IT" altLang="it-IT" dirty="0">
                <a:solidFill>
                  <a:srgbClr val="FF0000"/>
                </a:solidFill>
              </a:rPr>
              <a:t> semilunare del vs. </a:t>
            </a:r>
            <a:r>
              <a:rPr lang="it-IT" altLang="it-IT" dirty="0">
                <a:solidFill>
                  <a:srgbClr val="FF0000"/>
                </a:solidFill>
                <a:sym typeface="Wingdings" panose="05000000000000000000" pitchFamily="2" charset="2"/>
              </a:rPr>
              <a:t> alla sua base coronarie dx e </a:t>
            </a:r>
            <a:r>
              <a:rPr lang="it-IT" altLang="it-IT" dirty="0" err="1">
                <a:solidFill>
                  <a:srgbClr val="FF0000"/>
                </a:solidFill>
                <a:sym typeface="Wingdings" panose="05000000000000000000" pitchFamily="2" charset="2"/>
              </a:rPr>
              <a:t>sx</a:t>
            </a:r>
            <a:endParaRPr lang="it-IT" altLang="it-IT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051770" y="2476855"/>
            <a:ext cx="3203575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b="1" i="1" dirty="0">
                <a:solidFill>
                  <a:srgbClr val="FF0000"/>
                </a:solidFill>
              </a:rPr>
              <a:t>ARCO AORTICO</a:t>
            </a:r>
            <a:r>
              <a:rPr lang="it-IT" altLang="it-IT" dirty="0">
                <a:solidFill>
                  <a:srgbClr val="FF0000"/>
                </a:solidFill>
              </a:rPr>
              <a:t>: </a:t>
            </a:r>
            <a:r>
              <a:rPr lang="it-IT" altLang="it-IT" dirty="0">
                <a:solidFill>
                  <a:srgbClr val="FF0000"/>
                </a:solidFill>
                <a:sym typeface="Wingdings" panose="05000000000000000000" pitchFamily="2" charset="2"/>
              </a:rPr>
              <a:t>connette aorta ascendente a discendente e origina 3 arterie elastiche: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FF0000"/>
                </a:solidFill>
                <a:sym typeface="Wingdings" panose="05000000000000000000" pitchFamily="2" charset="2"/>
              </a:rPr>
              <a:t>-tronco brachiocefalico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FF0000"/>
                </a:solidFill>
                <a:sym typeface="Wingdings" panose="05000000000000000000" pitchFamily="2" charset="2"/>
              </a:rPr>
              <a:t>-carotide comune sinistra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FF0000"/>
                </a:solidFill>
                <a:sym typeface="Wingdings" panose="05000000000000000000" pitchFamily="2" charset="2"/>
              </a:rPr>
              <a:t>-succlavia di sinistra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b="1" i="1" dirty="0">
                <a:solidFill>
                  <a:srgbClr val="FF0000"/>
                </a:solidFill>
                <a:sym typeface="Wingdings" panose="05000000000000000000" pitchFamily="2" charset="2"/>
              </a:rPr>
              <a:t>AORTA DISCENDENTE</a:t>
            </a:r>
            <a:r>
              <a:rPr lang="it-IT" altLang="it-IT" dirty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FF0000"/>
                </a:solidFill>
                <a:sym typeface="Wingdings" panose="05000000000000000000" pitchFamily="2" charset="2"/>
              </a:rPr>
              <a:t>-toracica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FF0000"/>
                </a:solidFill>
                <a:sym typeface="Wingdings" panose="05000000000000000000" pitchFamily="2" charset="2"/>
              </a:rPr>
              <a:t>-addominale</a:t>
            </a:r>
          </a:p>
        </p:txBody>
      </p:sp>
      <p:pic>
        <p:nvPicPr>
          <p:cNvPr id="105479" name="Picture 7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836613"/>
            <a:ext cx="7704137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8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Circolazione cor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4768"/>
            <a:ext cx="8382000" cy="5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2209800" y="124288"/>
            <a:ext cx="77724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 smtClean="0">
                <a:latin typeface="Arial Black" panose="020B0A04020102020204" pitchFamily="34" charset="0"/>
              </a:rPr>
              <a:t>AORTA ASCENDENTE: CIRCOLAZIONE CORONARICA</a:t>
            </a:r>
            <a:endParaRPr lang="it-IT" altLang="it-IT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2780" r="1970" b="10455"/>
          <a:stretch>
            <a:fillRect/>
          </a:stretch>
        </p:blipFill>
        <p:spPr bwMode="auto">
          <a:xfrm>
            <a:off x="2927351" y="115889"/>
            <a:ext cx="6226175" cy="66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16" t="2780" r="1970" b="104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979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08213" y="1"/>
            <a:ext cx="7772400" cy="836613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ARCO AORTICO e DIRAMAZIONI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313114"/>
            <a:ext cx="5003800" cy="354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0714"/>
            <a:ext cx="3995738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34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1445" r="3740" b="3781"/>
          <a:stretch>
            <a:fillRect/>
          </a:stretch>
        </p:blipFill>
        <p:spPr bwMode="auto">
          <a:xfrm>
            <a:off x="3575050" y="115888"/>
            <a:ext cx="5437188" cy="646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32" t="1445" r="3740" b="37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00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391477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3076576"/>
            <a:ext cx="52927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6008688" y="1052514"/>
            <a:ext cx="4132262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800">
                <a:latin typeface="Arial Black" panose="020B0A04020102020204" pitchFamily="34" charset="0"/>
              </a:rPr>
              <a:t>ARTERIA CAROTIDE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800">
                <a:latin typeface="Arial Black" panose="020B0A04020102020204" pitchFamily="34" charset="0"/>
              </a:rPr>
              <a:t>INTERNA</a:t>
            </a:r>
          </a:p>
        </p:txBody>
      </p:sp>
    </p:spTree>
    <p:extLst>
      <p:ext uri="{BB962C8B-B14F-4D97-AF65-F5344CB8AC3E}">
        <p14:creationId xmlns:p14="http://schemas.microsoft.com/office/powerpoint/2010/main" val="807562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772400" cy="11430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ARTERIE PROFONDE DELLA REGIONE CEFALO-CERVICALE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44973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1"/>
            <a:ext cx="4495800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1889126" y="1420814"/>
            <a:ext cx="4060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400">
                <a:latin typeface="Arial Black" panose="020B0A04020102020204" pitchFamily="34" charset="0"/>
              </a:rPr>
              <a:t>ARTERIA VERTEBRALE</a:t>
            </a: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6183313" y="1371601"/>
            <a:ext cx="44878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400">
                <a:latin typeface="Arial Black" panose="020B0A04020102020204" pitchFamily="34" charset="0"/>
              </a:rPr>
              <a:t>ART. CAROTIDE INTERNA</a:t>
            </a:r>
          </a:p>
        </p:txBody>
      </p:sp>
    </p:spTree>
    <p:extLst>
      <p:ext uri="{BB962C8B-B14F-4D97-AF65-F5344CB8AC3E}">
        <p14:creationId xmlns:p14="http://schemas.microsoft.com/office/powerpoint/2010/main" val="1286735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1443" r="1591" b="6448"/>
          <a:stretch>
            <a:fillRect/>
          </a:stretch>
        </p:blipFill>
        <p:spPr bwMode="auto">
          <a:xfrm>
            <a:off x="3648076" y="260350"/>
            <a:ext cx="5292725" cy="63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81" t="1443" r="1591" b="64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491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1443" b="10455"/>
          <a:stretch>
            <a:fillRect/>
          </a:stretch>
        </p:blipFill>
        <p:spPr bwMode="auto">
          <a:xfrm>
            <a:off x="3575051" y="188913"/>
            <a:ext cx="5681663" cy="650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31" t="1443" b="104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192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336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3200">
                <a:solidFill>
                  <a:srgbClr val="F44D4D"/>
                </a:solidFill>
              </a:rPr>
              <a:t>Sistema Vascolare Sanguigno</a:t>
            </a:r>
            <a:br>
              <a:rPr lang="it-IT" altLang="it-IT" sz="3200">
                <a:solidFill>
                  <a:srgbClr val="F44D4D"/>
                </a:solidFill>
              </a:rPr>
            </a:br>
            <a:r>
              <a:rPr lang="it-IT" altLang="it-IT" sz="3200">
                <a:solidFill>
                  <a:srgbClr val="F44D4D"/>
                </a:solidFill>
              </a:rPr>
              <a:t>(SANGUE)</a:t>
            </a:r>
            <a:endParaRPr lang="it-IT" altLang="it-IT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09800" y="1143000"/>
            <a:ext cx="784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400" dirty="0"/>
              <a:t>Principale mezzo di trasporto di </a:t>
            </a:r>
            <a:r>
              <a:rPr lang="it-IT" altLang="it-IT" sz="2400" dirty="0">
                <a:solidFill>
                  <a:srgbClr val="F44D4D"/>
                </a:solidFill>
              </a:rPr>
              <a:t>ossigeno</a:t>
            </a:r>
            <a:r>
              <a:rPr lang="it-IT" altLang="it-IT" sz="2400" dirty="0"/>
              <a:t> e </a:t>
            </a:r>
            <a:r>
              <a:rPr lang="it-IT" altLang="it-IT" sz="2400" dirty="0">
                <a:solidFill>
                  <a:srgbClr val="F44D4D"/>
                </a:solidFill>
              </a:rPr>
              <a:t>anidride carbonica</a:t>
            </a:r>
            <a:r>
              <a:rPr lang="it-IT" altLang="it-IT" sz="2400" dirty="0"/>
              <a:t>, dei nutrienti e </a:t>
            </a:r>
            <a:r>
              <a:rPr lang="it-IT" altLang="it-IT" sz="2400" dirty="0" err="1"/>
              <a:t>protodotti</a:t>
            </a:r>
            <a:r>
              <a:rPr lang="it-IT" altLang="it-IT" sz="2400" dirty="0"/>
              <a:t> catabolici, delle cellule dei sistemi di difesa, di ormoni e altre sostanze (ad es. fattori della coagulazione)</a:t>
            </a:r>
            <a:endParaRPr lang="it-IT" altLang="it-IT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133601" y="3276600"/>
            <a:ext cx="80549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>
                <a:solidFill>
                  <a:srgbClr val="F44D4D"/>
                </a:solidFill>
              </a:rPr>
              <a:t>Sistema Vascolare Linfatico</a:t>
            </a:r>
          </a:p>
          <a:p>
            <a:pPr algn="ctr"/>
            <a:r>
              <a:rPr lang="it-IT" altLang="it-IT" sz="3200">
                <a:solidFill>
                  <a:srgbClr val="F44D4D"/>
                </a:solidFill>
              </a:rPr>
              <a:t>(LINFA)</a:t>
            </a:r>
          </a:p>
          <a:p>
            <a:pPr algn="ctr"/>
            <a:endParaRPr lang="it-IT" altLang="it-IT" sz="3200">
              <a:solidFill>
                <a:srgbClr val="F44D4D"/>
              </a:solidFill>
            </a:endParaRPr>
          </a:p>
          <a:p>
            <a:pPr algn="ctr"/>
            <a:r>
              <a:rPr lang="it-IT" altLang="it-IT" sz="2400"/>
              <a:t>Drena </a:t>
            </a:r>
            <a:r>
              <a:rPr lang="it-IT" altLang="it-IT" sz="2400">
                <a:solidFill>
                  <a:srgbClr val="F44D4D"/>
                </a:solidFill>
              </a:rPr>
              <a:t>il liquido extracellulare dai tessuti</a:t>
            </a:r>
            <a:r>
              <a:rPr lang="it-IT" altLang="it-IT" sz="2400"/>
              <a:t>, riportandolo </a:t>
            </a:r>
          </a:p>
          <a:p>
            <a:pPr algn="ctr"/>
            <a:r>
              <a:rPr lang="it-IT" altLang="it-IT" sz="2400"/>
              <a:t>al sistema ematico dopo il passaggio attraversoi linfonodi, trasporta sostanze (</a:t>
            </a:r>
            <a:r>
              <a:rPr lang="it-IT" altLang="it-IT" sz="2400">
                <a:solidFill>
                  <a:srgbClr val="F44D4D"/>
                </a:solidFill>
              </a:rPr>
              <a:t>lipidi</a:t>
            </a:r>
            <a:r>
              <a:rPr lang="it-IT" altLang="it-IT" sz="2400"/>
              <a:t>) assorbite dall’apparato digerente, </a:t>
            </a:r>
            <a:r>
              <a:rPr lang="it-IT" altLang="it-IT" sz="2400">
                <a:solidFill>
                  <a:srgbClr val="F44D4D"/>
                </a:solidFill>
              </a:rPr>
              <a:t>e cellule dei sistemi di difesa</a:t>
            </a:r>
            <a:r>
              <a:rPr lang="it-IT" altLang="it-IT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8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9" y="188914"/>
            <a:ext cx="5037137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148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>
          <a:xfrm>
            <a:off x="1774825" y="2349500"/>
            <a:ext cx="3924300" cy="11430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400" b="1"/>
              <a:t>SCHEMA DELLE RAMIFICAZIONI DELL’ AORTA DISCENDENTE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0"/>
            <a:ext cx="38338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5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t="2782" r="4399" b="8789"/>
          <a:stretch>
            <a:fillRect/>
          </a:stretch>
        </p:blipFill>
        <p:spPr bwMode="auto">
          <a:xfrm>
            <a:off x="3648075" y="188914"/>
            <a:ext cx="5291138" cy="65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153" t="2782" r="4399" b="878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997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TRIPODE CELIACO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6" y="1981200"/>
            <a:ext cx="66214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274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ARTERIA MESENTERICA SUPERIORE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765176"/>
            <a:ext cx="5308600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16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xfrm>
            <a:off x="2208213" y="0"/>
            <a:ext cx="7772400" cy="11430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ARTERIE MESENTERICHE SUPERIORE ed INFERIORE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6975"/>
            <a:ext cx="4586288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7997825" y="2057401"/>
            <a:ext cx="25019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000">
                <a:latin typeface="Arial Black" panose="020B0A04020102020204" pitchFamily="34" charset="0"/>
              </a:rPr>
              <a:t>ARCATA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000">
                <a:latin typeface="Arial Black" panose="020B0A04020102020204" pitchFamily="34" charset="0"/>
              </a:rPr>
              <a:t>ANASTOMOTICA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000">
                <a:latin typeface="Arial Black" panose="020B0A04020102020204" pitchFamily="34" charset="0"/>
              </a:rPr>
              <a:t>Di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000">
                <a:latin typeface="Arial Black" panose="020B0A04020102020204" pitchFamily="34" charset="0"/>
              </a:rPr>
              <a:t>RIOLANO</a:t>
            </a:r>
          </a:p>
        </p:txBody>
      </p:sp>
      <p:sp>
        <p:nvSpPr>
          <p:cNvPr id="59397" name="Line 4"/>
          <p:cNvSpPr>
            <a:spLocks noChangeShapeType="1"/>
          </p:cNvSpPr>
          <p:nvPr/>
        </p:nvSpPr>
        <p:spPr bwMode="auto">
          <a:xfrm flipH="1" flipV="1">
            <a:off x="5845175" y="2035175"/>
            <a:ext cx="2559050" cy="273050"/>
          </a:xfrm>
          <a:prstGeom prst="line">
            <a:avLst/>
          </a:prstGeom>
          <a:noFill/>
          <a:ln w="76320" cap="sq">
            <a:solidFill>
              <a:srgbClr val="66FF33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6" y="5495925"/>
            <a:ext cx="27336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9" name="Line 6"/>
          <p:cNvSpPr>
            <a:spLocks noChangeShapeType="1"/>
          </p:cNvSpPr>
          <p:nvPr/>
        </p:nvSpPr>
        <p:spPr bwMode="auto">
          <a:xfrm>
            <a:off x="9191626" y="3357564"/>
            <a:ext cx="144463" cy="2879725"/>
          </a:xfrm>
          <a:prstGeom prst="line">
            <a:avLst/>
          </a:prstGeom>
          <a:noFill/>
          <a:ln w="76320" cap="sq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65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772400" cy="11430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SCHEMATIZZAZIONE ARTERIA ILIACA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1"/>
            <a:ext cx="70104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476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1443" r="3865" b="3781"/>
          <a:stretch>
            <a:fillRect/>
          </a:stretch>
        </p:blipFill>
        <p:spPr bwMode="auto">
          <a:xfrm>
            <a:off x="3432176" y="90488"/>
            <a:ext cx="5616575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42" t="1443" r="3865" b="37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953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1445" r="7211" b="3781"/>
          <a:stretch>
            <a:fillRect/>
          </a:stretch>
        </p:blipFill>
        <p:spPr bwMode="auto">
          <a:xfrm>
            <a:off x="3719513" y="71438"/>
            <a:ext cx="547211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03" t="1445" r="7211" b="37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650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3738" r="8348" b="7787"/>
          <a:stretch>
            <a:fillRect/>
          </a:stretch>
        </p:blipFill>
        <p:spPr bwMode="auto">
          <a:xfrm>
            <a:off x="4403726" y="71438"/>
            <a:ext cx="3959225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399" t="3738" r="8348" b="77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873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832275"/>
              </p:ext>
            </p:extLst>
          </p:nvPr>
        </p:nvGraphicFramePr>
        <p:xfrm>
          <a:off x="4143362" y="686517"/>
          <a:ext cx="3848100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magine bitmap" r:id="rId3" imgW="3134162" imgH="4809524" progId="Paint.Picture">
                  <p:embed/>
                </p:oleObj>
              </mc:Choice>
              <mc:Fallback>
                <p:oleObj name="Immagine bitmap" r:id="rId3" imgW="3134162" imgH="4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62" y="686517"/>
                        <a:ext cx="3848100" cy="590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855914" y="130176"/>
            <a:ext cx="6580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800">
                <a:solidFill>
                  <a:srgbClr val="FF6600"/>
                </a:solidFill>
              </a:rPr>
              <a:t>Schema rappresentativo dei due Sistemi</a:t>
            </a:r>
          </a:p>
        </p:txBody>
      </p:sp>
    </p:spTree>
    <p:extLst>
      <p:ext uri="{BB962C8B-B14F-4D97-AF65-F5344CB8AC3E}">
        <p14:creationId xmlns:p14="http://schemas.microsoft.com/office/powerpoint/2010/main" val="2534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057400" y="685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>
                <a:solidFill>
                  <a:srgbClr val="F44D4D"/>
                </a:solidFill>
              </a:rPr>
              <a:t>Sistema Circolatorio ematico</a:t>
            </a:r>
            <a:endParaRPr lang="it-IT" altLang="it-IT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362200" y="1828800"/>
            <a:ext cx="784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altLang="it-IT" dirty="0"/>
          </a:p>
          <a:p>
            <a:pPr algn="just"/>
            <a:r>
              <a:rPr lang="it-IT" altLang="it-IT" dirty="0">
                <a:solidFill>
                  <a:srgbClr val="FF0000"/>
                </a:solidFill>
              </a:rPr>
              <a:t>2 circuiti: </a:t>
            </a:r>
          </a:p>
          <a:p>
            <a:pPr algn="just">
              <a:buFontTx/>
              <a:buChar char="-"/>
            </a:pPr>
            <a:r>
              <a:rPr lang="it-IT" altLang="it-IT" dirty="0">
                <a:solidFill>
                  <a:srgbClr val="FF0000"/>
                </a:solidFill>
              </a:rPr>
              <a:t> circolazione polmonare</a:t>
            </a:r>
          </a:p>
          <a:p>
            <a:pPr algn="just">
              <a:buFontTx/>
              <a:buChar char="-"/>
            </a:pPr>
            <a:r>
              <a:rPr lang="it-IT" altLang="it-IT" dirty="0">
                <a:solidFill>
                  <a:srgbClr val="FF0000"/>
                </a:solidFill>
              </a:rPr>
              <a:t> circolazione sistemica</a:t>
            </a:r>
          </a:p>
          <a:p>
            <a:pPr algn="just"/>
            <a:r>
              <a:rPr lang="it-IT" altLang="it-IT" dirty="0">
                <a:solidFill>
                  <a:srgbClr val="FF0000"/>
                </a:solidFill>
              </a:rPr>
              <a:t>entrambi iniziano e terminano al cuore. </a:t>
            </a:r>
          </a:p>
        </p:txBody>
      </p:sp>
    </p:spTree>
    <p:extLst>
      <p:ext uri="{BB962C8B-B14F-4D97-AF65-F5344CB8AC3E}">
        <p14:creationId xmlns:p14="http://schemas.microsoft.com/office/powerpoint/2010/main" val="345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ircolazione sist e pol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965201"/>
            <a:ext cx="475297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 rot="10800000" flipH="1" flipV="1">
            <a:off x="3144838" y="6405563"/>
            <a:ext cx="5688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dirty="0">
                <a:solidFill>
                  <a:srgbClr val="F44D4D"/>
                </a:solidFill>
              </a:rPr>
              <a:t>SANGUE ARTERIOSO: ricco di O</a:t>
            </a:r>
            <a:r>
              <a:rPr lang="it-IT" altLang="it-IT" sz="1600" baseline="-25000" dirty="0">
                <a:solidFill>
                  <a:srgbClr val="F44D4D"/>
                </a:solidFill>
              </a:rPr>
              <a:t>2</a:t>
            </a:r>
            <a:r>
              <a:rPr lang="it-IT" altLang="it-IT" sz="1600" dirty="0">
                <a:solidFill>
                  <a:srgbClr val="F44D4D"/>
                </a:solidFill>
              </a:rPr>
              <a:t>, VENOSO: ricco di CO</a:t>
            </a:r>
            <a:r>
              <a:rPr lang="it-IT" altLang="it-IT" sz="1600" baseline="-25000" dirty="0">
                <a:solidFill>
                  <a:srgbClr val="F44D4D"/>
                </a:solidFill>
              </a:rPr>
              <a:t>2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1846263" y="404814"/>
            <a:ext cx="3529012" cy="614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u="sng">
                <a:solidFill>
                  <a:srgbClr val="F44D4D"/>
                </a:solidFill>
              </a:rPr>
              <a:t>CIRCOLAZIONE SISTEMICA:</a:t>
            </a:r>
            <a:r>
              <a:rPr lang="it-IT" altLang="it-IT" sz="180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Deputata a trasportare e distribuire il sangue OSSIGENATO a tutti gli organi-(cuore incluso)-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Arterie: s. arterioso,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Vene: s. venoso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u="sng">
                <a:solidFill>
                  <a:srgbClr val="F44D4D"/>
                </a:solidFill>
              </a:rPr>
              <a:t>CIRCOLAZIONE POLMONARE: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Deputata all’ossigenazione del sangue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Arterie: s. venoso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Vene: s. arterioso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 u="sng">
              <a:solidFill>
                <a:srgbClr val="F44D4D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31807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31951" y="441326"/>
            <a:ext cx="4322763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it-IT" altLang="it-IT" sz="2000"/>
              <a:t>Rete costituita da due tipi principali di vasi ematici deputati al </a:t>
            </a:r>
            <a:r>
              <a:rPr lang="it-IT" altLang="it-IT" sz="2000" u="sng"/>
              <a:t>trasporto/distribuzione</a:t>
            </a:r>
            <a:r>
              <a:rPr lang="it-IT" altLang="it-IT" sz="2000"/>
              <a:t>:</a:t>
            </a:r>
          </a:p>
          <a:p>
            <a:pPr algn="just">
              <a:buFontTx/>
              <a:buChar char="-"/>
            </a:pPr>
            <a:r>
              <a:rPr lang="it-IT" altLang="it-IT" sz="2000"/>
              <a:t> </a:t>
            </a:r>
            <a:r>
              <a:rPr lang="it-IT" altLang="it-IT" sz="2000" i="1">
                <a:solidFill>
                  <a:srgbClr val="F44D4D"/>
                </a:solidFill>
              </a:rPr>
              <a:t>ARTERIE</a:t>
            </a:r>
            <a:r>
              <a:rPr lang="it-IT" altLang="it-IT" sz="2000"/>
              <a:t>, che trasportano il sangue dal cuore verso la periferia (ad una pressione relativamente alta)</a:t>
            </a:r>
          </a:p>
          <a:p>
            <a:pPr algn="just">
              <a:buFontTx/>
              <a:buChar char="-"/>
            </a:pPr>
            <a:r>
              <a:rPr lang="it-IT" altLang="it-IT" sz="2000"/>
              <a:t> </a:t>
            </a:r>
            <a:r>
              <a:rPr lang="it-IT" altLang="it-IT" sz="2000" i="1">
                <a:solidFill>
                  <a:srgbClr val="F44D4D"/>
                </a:solidFill>
              </a:rPr>
              <a:t>VENE</a:t>
            </a:r>
            <a:r>
              <a:rPr lang="it-IT" altLang="it-IT" sz="2000"/>
              <a:t>, che trasportano il sangue dalla periferia verso il cuore (ad una pressione relativamente bassa)</a:t>
            </a:r>
          </a:p>
          <a:p>
            <a:pPr algn="just">
              <a:buFontTx/>
              <a:buChar char="-"/>
            </a:pPr>
            <a:endParaRPr lang="it-IT" altLang="it-IT" sz="2000"/>
          </a:p>
          <a:p>
            <a:pPr algn="just"/>
            <a:r>
              <a:rPr lang="it-IT" altLang="it-IT" sz="2000"/>
              <a:t>-Da diametri di 2-3cm, ramificazioni successive fino a miliardi di </a:t>
            </a:r>
            <a:r>
              <a:rPr lang="it-IT" altLang="it-IT" sz="2000" i="1">
                <a:solidFill>
                  <a:srgbClr val="F44D4D"/>
                </a:solidFill>
              </a:rPr>
              <a:t>CAPILLARI</a:t>
            </a:r>
            <a:r>
              <a:rPr lang="it-IT" altLang="it-IT" sz="2000" i="1"/>
              <a:t> </a:t>
            </a:r>
            <a:r>
              <a:rPr lang="it-IT" altLang="it-IT" sz="2000"/>
              <a:t>(9-12 micron) che rappresentano la </a:t>
            </a:r>
            <a:r>
              <a:rPr lang="it-IT" altLang="it-IT" sz="2000" u="sng"/>
              <a:t>sede di scambio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456364" y="836613"/>
          <a:ext cx="3602037" cy="467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Immagine bitmap" r:id="rId3" imgW="3285714" imgH="4266667" progId="Paint.Picture">
                  <p:embed/>
                </p:oleObj>
              </mc:Choice>
              <mc:Fallback>
                <p:oleObj name="Immagine bitmap" r:id="rId3" imgW="3285714" imgH="42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836613"/>
                        <a:ext cx="3602037" cy="467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2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2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66739"/>
            <a:ext cx="82296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55913" y="4992688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847850" y="4992689"/>
            <a:ext cx="33845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it-IT" altLang="it-IT" sz="1400"/>
              <a:t>Parete più spessa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altLang="it-IT" sz="1400"/>
              <a:t>Più muscolo liscio e fibre elastiche (resistenza alla pressione)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altLang="it-IT" sz="1400"/>
              <a:t> lume minore (se contratte), ma ben definito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it-IT" altLang="it-IT" sz="1400"/>
          </a:p>
          <a:p>
            <a:pPr>
              <a:spcBef>
                <a:spcPct val="50000"/>
              </a:spcBef>
              <a:buFontTx/>
              <a:buChar char="-"/>
            </a:pPr>
            <a:endParaRPr lang="it-IT" altLang="it-IT" sz="140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175500" y="4848225"/>
            <a:ext cx="338455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it-IT" altLang="it-IT" sz="1400"/>
              <a:t>Parete più sottile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altLang="it-IT" sz="1400"/>
              <a:t>Meno muscolatura, + connettivo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altLang="it-IT" sz="1400"/>
              <a:t>Prevale la tonaca avventizia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altLang="it-IT" sz="1400"/>
              <a:t>Tendono a collassare in sezione, necessitano di maggior sostegno(&lt;&lt; pressione)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087688" y="115888"/>
            <a:ext cx="1210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 dirty="0" smtClean="0">
                <a:solidFill>
                  <a:srgbClr val="FF6600"/>
                </a:solidFill>
              </a:rPr>
              <a:t>ARTERIA</a:t>
            </a:r>
            <a:endParaRPr lang="it-IT" altLang="it-IT" b="1" dirty="0">
              <a:solidFill>
                <a:srgbClr val="FF6600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8516938" y="136526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>
                <a:solidFill>
                  <a:srgbClr val="FF6600"/>
                </a:solidFill>
              </a:rPr>
              <a:t>VENA</a:t>
            </a:r>
          </a:p>
        </p:txBody>
      </p:sp>
    </p:spTree>
    <p:extLst>
      <p:ext uri="{BB962C8B-B14F-4D97-AF65-F5344CB8AC3E}">
        <p14:creationId xmlns:p14="http://schemas.microsoft.com/office/powerpoint/2010/main" val="13227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631951" y="1409700"/>
            <a:ext cx="3241675" cy="386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 b="1">
                <a:latin typeface="Times New Roman" panose="02020603050405020304" pitchFamily="18" charset="0"/>
              </a:rPr>
              <a:t>Capillari continui  </a:t>
            </a:r>
          </a:p>
          <a:p>
            <a:pPr algn="ctr">
              <a:spcBef>
                <a:spcPct val="50000"/>
              </a:spcBef>
            </a:pPr>
            <a:r>
              <a:rPr lang="it-IT" altLang="it-IT" sz="1400" b="1">
                <a:latin typeface="Times New Roman" panose="02020603050405020304" pitchFamily="18" charset="0"/>
              </a:rPr>
              <a:t>Parete del lume (endotelio) continuo, assenti discontinuità intercellulari o intracitoplasmatiche</a:t>
            </a:r>
          </a:p>
          <a:p>
            <a:pPr>
              <a:spcBef>
                <a:spcPct val="50000"/>
              </a:spcBef>
            </a:pPr>
            <a:r>
              <a:rPr lang="it-IT" altLang="it-IT" sz="2400" b="1">
                <a:latin typeface="Times New Roman" panose="02020603050405020304" pitchFamily="18" charset="0"/>
              </a:rPr>
              <a:t>   Capillari fenestrati </a:t>
            </a:r>
          </a:p>
          <a:p>
            <a:pPr>
              <a:spcBef>
                <a:spcPct val="50000"/>
              </a:spcBef>
            </a:pPr>
            <a:r>
              <a:rPr lang="it-IT" altLang="it-IT" sz="1400" b="1">
                <a:latin typeface="Times New Roman" panose="02020603050405020304" pitchFamily="18" charset="0"/>
              </a:rPr>
              <a:t>lume discontinuo, presenti fenestrazioni intracitoplasmatiche</a:t>
            </a:r>
          </a:p>
          <a:p>
            <a:pPr>
              <a:spcBef>
                <a:spcPct val="50000"/>
              </a:spcBef>
            </a:pPr>
            <a:endParaRPr lang="it-IT" altLang="it-IT" sz="14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altLang="it-IT" sz="2400" b="1">
                <a:latin typeface="Times New Roman" panose="02020603050405020304" pitchFamily="18" charset="0"/>
              </a:rPr>
              <a:t>  Capillari sinusoidi</a:t>
            </a:r>
          </a:p>
          <a:p>
            <a:pPr>
              <a:spcBef>
                <a:spcPct val="50000"/>
              </a:spcBef>
            </a:pPr>
            <a:r>
              <a:rPr lang="it-IT" altLang="it-IT" sz="1400" b="1">
                <a:latin typeface="Times New Roman" panose="02020603050405020304" pitchFamily="18" charset="0"/>
              </a:rPr>
              <a:t>Pori più grandi dei cap. fenestrati e LB più sottile (fegato: no LB). Lume irregolare.</a:t>
            </a:r>
          </a:p>
        </p:txBody>
      </p:sp>
      <p:pic>
        <p:nvPicPr>
          <p:cNvPr id="11270" name="Picture 6" descr="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865189"/>
            <a:ext cx="50768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ap s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4362450"/>
            <a:ext cx="3400425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235576" y="206375"/>
            <a:ext cx="4938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/>
              <a:t>Capillare continuo                        Capillare fenestrato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104064" y="3789363"/>
            <a:ext cx="1895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/>
              <a:t>Capillare sinusoide</a:t>
            </a:r>
          </a:p>
        </p:txBody>
      </p:sp>
    </p:spTree>
    <p:extLst>
      <p:ext uri="{BB962C8B-B14F-4D97-AF65-F5344CB8AC3E}">
        <p14:creationId xmlns:p14="http://schemas.microsoft.com/office/powerpoint/2010/main" val="881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854</Words>
  <Application>Microsoft Office PowerPoint</Application>
  <PresentationFormat>Widescreen</PresentationFormat>
  <Paragraphs>158</Paragraphs>
  <Slides>39</Slides>
  <Notes>17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9" baseType="lpstr">
      <vt:lpstr>Microsoft YaHei</vt:lpstr>
      <vt:lpstr>Arial</vt:lpstr>
      <vt:lpstr>Arial Black</vt:lpstr>
      <vt:lpstr>Calibri</vt:lpstr>
      <vt:lpstr>Comic Sans MS</vt:lpstr>
      <vt:lpstr>Times New Roman</vt:lpstr>
      <vt:lpstr>Wingdings</vt:lpstr>
      <vt:lpstr>Struttura predefinita</vt:lpstr>
      <vt:lpstr>Tema di Office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ARCO AORTICO e DIRAMAZIONI</vt:lpstr>
      <vt:lpstr>Presentazione standard di PowerPoint</vt:lpstr>
      <vt:lpstr>Presentazione standard di PowerPoint</vt:lpstr>
      <vt:lpstr>ARTERIE PROFONDE DELLA REGIONE CEFALO-CERVICALE</vt:lpstr>
      <vt:lpstr>Presentazione standard di PowerPoint</vt:lpstr>
      <vt:lpstr>Presentazione standard di PowerPoint</vt:lpstr>
      <vt:lpstr>Presentazione standard di PowerPoint</vt:lpstr>
      <vt:lpstr>SCHEMA DELLE RAMIFICAZIONI DELL’ AORTA DISCENDENTE</vt:lpstr>
      <vt:lpstr>Presentazione standard di PowerPoint</vt:lpstr>
      <vt:lpstr>TRIPODE CELIACO</vt:lpstr>
      <vt:lpstr>ARTERIA MESENTERICA SUPERIORE</vt:lpstr>
      <vt:lpstr>ARTERIE MESENTERICHE SUPERIORE ed INFERIORE</vt:lpstr>
      <vt:lpstr>SCHEMATIZZAZIONE ARTERIA ILIACA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</dc:creator>
  <cp:lastModifiedBy>Annalisa</cp:lastModifiedBy>
  <cp:revision>17</cp:revision>
  <dcterms:created xsi:type="dcterms:W3CDTF">2017-11-08T21:54:33Z</dcterms:created>
  <dcterms:modified xsi:type="dcterms:W3CDTF">2017-11-09T00:07:46Z</dcterms:modified>
</cp:coreProperties>
</file>