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1" r:id="rId12"/>
    <p:sldId id="272" r:id="rId13"/>
    <p:sldId id="257" r:id="rId14"/>
    <p:sldId id="268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1" d="100"/>
          <a:sy n="121" d="100"/>
        </p:scale>
        <p:origin x="-80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08/11/17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new </a:t>
            </a:r>
            <a:r>
              <a:rPr lang="it-IT" dirty="0" err="1" smtClean="0"/>
              <a:t>literatures</a:t>
            </a:r>
            <a:r>
              <a:rPr lang="it-IT" dirty="0" smtClean="0"/>
              <a:t> in English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main</a:t>
            </a:r>
            <a:r>
              <a:rPr lang="it-IT" dirty="0" smtClean="0"/>
              <a:t> </a:t>
            </a:r>
            <a:r>
              <a:rPr lang="it-IT" dirty="0" err="1" smtClean="0"/>
              <a:t>distiction</a:t>
            </a:r>
            <a:r>
              <a:rPr lang="it-IT" dirty="0" smtClean="0"/>
              <a:t> in the </a:t>
            </a:r>
            <a:r>
              <a:rPr lang="it-IT" dirty="0" err="1" smtClean="0"/>
              <a:t>consideration</a:t>
            </a:r>
            <a:r>
              <a:rPr lang="it-IT" dirty="0" smtClean="0"/>
              <a:t> of the </a:t>
            </a:r>
            <a:r>
              <a:rPr lang="it-IT" dirty="0" err="1" smtClean="0"/>
              <a:t>literature</a:t>
            </a:r>
            <a:r>
              <a:rPr lang="it-IT" dirty="0" smtClean="0"/>
              <a:t> of the </a:t>
            </a:r>
            <a:r>
              <a:rPr lang="it-IT" dirty="0" err="1" smtClean="0"/>
              <a:t>countries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were</a:t>
            </a:r>
            <a:r>
              <a:rPr lang="it-IT" dirty="0" smtClean="0"/>
              <a:t> </a:t>
            </a:r>
            <a:r>
              <a:rPr lang="it-IT" dirty="0" err="1" smtClean="0"/>
              <a:t>formerly</a:t>
            </a:r>
            <a:r>
              <a:rPr lang="it-IT" dirty="0" smtClean="0"/>
              <a:t> part of the </a:t>
            </a:r>
            <a:r>
              <a:rPr lang="it-IT" dirty="0" err="1" smtClean="0"/>
              <a:t>British</a:t>
            </a:r>
            <a:r>
              <a:rPr lang="it-IT" dirty="0" smtClean="0"/>
              <a:t> Empire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historical</a:t>
            </a:r>
            <a:r>
              <a:rPr lang="it-IT" dirty="0" smtClean="0"/>
              <a:t> and </a:t>
            </a:r>
            <a:r>
              <a:rPr lang="it-IT" dirty="0" err="1" smtClean="0"/>
              <a:t>linguistic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the:</a:t>
            </a:r>
          </a:p>
          <a:p>
            <a:r>
              <a:rPr lang="it-IT" b="1" dirty="0" err="1" smtClean="0"/>
              <a:t>settler</a:t>
            </a:r>
            <a:r>
              <a:rPr lang="it-IT" b="1" dirty="0" smtClean="0"/>
              <a:t> </a:t>
            </a:r>
            <a:r>
              <a:rPr lang="it-IT" b="1" dirty="0" err="1" smtClean="0"/>
              <a:t>colonies</a:t>
            </a:r>
            <a:r>
              <a:rPr lang="it-IT" b="1" dirty="0" smtClean="0"/>
              <a:t> </a:t>
            </a:r>
            <a:r>
              <a:rPr lang="it-IT" dirty="0" smtClean="0"/>
              <a:t>(Canada, Australia, New Zealand) </a:t>
            </a:r>
            <a:r>
              <a:rPr lang="it-IT" dirty="0" err="1" smtClean="0"/>
              <a:t>where</a:t>
            </a:r>
            <a:r>
              <a:rPr lang="it-IT" dirty="0" smtClean="0"/>
              <a:t> English </a:t>
            </a:r>
            <a:r>
              <a:rPr lang="it-IT" dirty="0" err="1" smtClean="0"/>
              <a:t>is</a:t>
            </a:r>
            <a:r>
              <a:rPr lang="it-IT" dirty="0" smtClean="0"/>
              <a:t> the </a:t>
            </a:r>
            <a:r>
              <a:rPr lang="it-IT" dirty="0" err="1" smtClean="0"/>
              <a:t>national</a:t>
            </a:r>
            <a:r>
              <a:rPr lang="it-IT" dirty="0" smtClean="0"/>
              <a:t> </a:t>
            </a:r>
            <a:r>
              <a:rPr lang="it-IT" dirty="0" err="1" smtClean="0"/>
              <a:t>language</a:t>
            </a:r>
            <a:r>
              <a:rPr lang="it-IT" dirty="0" smtClean="0"/>
              <a:t> </a:t>
            </a:r>
            <a:r>
              <a:rPr lang="it-IT" dirty="0" err="1" smtClean="0"/>
              <a:t>spoken</a:t>
            </a:r>
            <a:r>
              <a:rPr lang="it-IT" dirty="0" smtClean="0"/>
              <a:t> by a </a:t>
            </a:r>
            <a:r>
              <a:rPr lang="it-IT" dirty="0" err="1" smtClean="0"/>
              <a:t>population</a:t>
            </a:r>
            <a:r>
              <a:rPr lang="it-IT" dirty="0"/>
              <a:t> </a:t>
            </a:r>
            <a:r>
              <a:rPr lang="it-IT" dirty="0" err="1" smtClean="0"/>
              <a:t>mostly</a:t>
            </a:r>
            <a:r>
              <a:rPr lang="it-IT" dirty="0" smtClean="0"/>
              <a:t> of </a:t>
            </a:r>
            <a:r>
              <a:rPr lang="it-IT" dirty="0" err="1" smtClean="0"/>
              <a:t>European</a:t>
            </a:r>
            <a:r>
              <a:rPr lang="it-IT" dirty="0" smtClean="0"/>
              <a:t> </a:t>
            </a:r>
            <a:r>
              <a:rPr lang="it-IT" dirty="0" err="1" smtClean="0"/>
              <a:t>origin</a:t>
            </a:r>
            <a:endParaRPr lang="it-IT" dirty="0" smtClean="0"/>
          </a:p>
          <a:p>
            <a:r>
              <a:rPr lang="it-IT" b="1" dirty="0" err="1" smtClean="0"/>
              <a:t>Invaded</a:t>
            </a:r>
            <a:r>
              <a:rPr lang="it-IT" b="1" dirty="0" smtClean="0"/>
              <a:t> </a:t>
            </a:r>
            <a:r>
              <a:rPr lang="it-IT" b="1" dirty="0" err="1" smtClean="0"/>
              <a:t>colonies</a:t>
            </a:r>
            <a:r>
              <a:rPr lang="it-IT" b="1" dirty="0" smtClean="0"/>
              <a:t> </a:t>
            </a:r>
            <a:r>
              <a:rPr lang="it-IT" dirty="0" smtClean="0"/>
              <a:t>(India, Nigeria and West Africa) </a:t>
            </a:r>
            <a:r>
              <a:rPr lang="it-IT" dirty="0" err="1" smtClean="0"/>
              <a:t>where</a:t>
            </a:r>
            <a:r>
              <a:rPr lang="it-IT" dirty="0" smtClean="0"/>
              <a:t> English </a:t>
            </a:r>
            <a:r>
              <a:rPr lang="it-IT" dirty="0" err="1" smtClean="0"/>
              <a:t>had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enforced</a:t>
            </a:r>
            <a:r>
              <a:rPr lang="it-IT" dirty="0" smtClean="0"/>
              <a:t> on the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populations</a:t>
            </a:r>
            <a:endParaRPr lang="it-IT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72312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The new </a:t>
            </a:r>
            <a:r>
              <a:rPr lang="it-IT" sz="2800" b="1" dirty="0" err="1" smtClean="0"/>
              <a:t>literatures</a:t>
            </a:r>
            <a:r>
              <a:rPr lang="it-IT" sz="2800" b="1" dirty="0" smtClean="0"/>
              <a:t> in English: </a:t>
            </a:r>
            <a:r>
              <a:rPr lang="it-IT" sz="2800" b="1" dirty="0" err="1" smtClean="0"/>
              <a:t>recurring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themes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tropes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The </a:t>
            </a:r>
            <a:r>
              <a:rPr lang="it-IT" sz="2800" dirty="0" err="1" smtClean="0"/>
              <a:t>sense</a:t>
            </a:r>
            <a:r>
              <a:rPr lang="it-IT" sz="2800" dirty="0" smtClean="0"/>
              <a:t> of and </a:t>
            </a:r>
            <a:r>
              <a:rPr lang="it-IT" sz="2800" dirty="0" err="1" smtClean="0"/>
              <a:t>relationship</a:t>
            </a:r>
            <a:r>
              <a:rPr lang="it-IT" sz="2800" dirty="0" smtClean="0"/>
              <a:t> with </a:t>
            </a:r>
            <a:r>
              <a:rPr lang="it-IT" sz="2800" dirty="0" err="1" smtClean="0"/>
              <a:t>history</a:t>
            </a:r>
            <a:r>
              <a:rPr lang="it-IT" sz="2800" dirty="0" smtClean="0"/>
              <a:t>:</a:t>
            </a:r>
          </a:p>
          <a:p>
            <a:r>
              <a:rPr lang="it-IT" sz="2800" dirty="0" err="1" smtClean="0"/>
              <a:t>Roots</a:t>
            </a:r>
            <a:r>
              <a:rPr lang="it-IT" sz="2800" dirty="0" smtClean="0"/>
              <a:t>, </a:t>
            </a:r>
            <a:r>
              <a:rPr lang="it-IT" sz="2800" dirty="0" err="1" smtClean="0"/>
              <a:t>displaced</a:t>
            </a:r>
            <a:r>
              <a:rPr lang="it-IT" sz="2800" dirty="0" smtClean="0"/>
              <a:t> and </a:t>
            </a:r>
            <a:r>
              <a:rPr lang="it-IT" sz="2800" dirty="0" err="1" smtClean="0"/>
              <a:t>forgotten</a:t>
            </a:r>
            <a:r>
              <a:rPr lang="it-IT" sz="2800" dirty="0" smtClean="0"/>
              <a:t> </a:t>
            </a:r>
            <a:r>
              <a:rPr lang="it-IT" sz="2800" dirty="0" err="1" smtClean="0"/>
              <a:t>histories</a:t>
            </a:r>
            <a:endParaRPr lang="it-IT" sz="2800" dirty="0" smtClean="0"/>
          </a:p>
          <a:p>
            <a:r>
              <a:rPr lang="it-IT" sz="2800" b="1" dirty="0" err="1" smtClean="0"/>
              <a:t>H</a:t>
            </a:r>
            <a:r>
              <a:rPr lang="it-IT" sz="2800" dirty="0" err="1" smtClean="0"/>
              <a:t>istory</a:t>
            </a:r>
            <a:r>
              <a:rPr lang="it-IT" sz="2800" dirty="0" smtClean="0"/>
              <a:t>/</a:t>
            </a:r>
            <a:r>
              <a:rPr lang="it-IT" sz="2800" dirty="0" err="1" smtClean="0"/>
              <a:t>herstory</a:t>
            </a:r>
            <a:r>
              <a:rPr lang="it-IT" sz="2800" dirty="0" smtClean="0"/>
              <a:t>/</a:t>
            </a:r>
            <a:r>
              <a:rPr lang="it-IT" sz="2800" dirty="0" err="1" smtClean="0"/>
              <a:t>histories</a:t>
            </a:r>
            <a:r>
              <a:rPr lang="it-IT" sz="2800" dirty="0" smtClean="0"/>
              <a:t>: </a:t>
            </a:r>
            <a:r>
              <a:rPr lang="it-IT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sz="2800" b="1" dirty="0" err="1" smtClean="0"/>
              <a:t>retrieval</a:t>
            </a:r>
            <a:r>
              <a:rPr lang="it-IT" sz="2800" b="1" dirty="0" smtClean="0"/>
              <a:t> </a:t>
            </a:r>
            <a:r>
              <a:rPr lang="it-IT" sz="2800" b="1" dirty="0" smtClean="0"/>
              <a:t>and </a:t>
            </a:r>
            <a:r>
              <a:rPr lang="it-IT" sz="2800" b="1" dirty="0" err="1" smtClean="0"/>
              <a:t>memory</a:t>
            </a:r>
            <a:r>
              <a:rPr lang="it-IT" sz="2800" b="1" dirty="0" err="1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sz="2800" b="1" dirty="0" err="1" smtClean="0">
                <a:sym typeface="Wingdings"/>
              </a:rPr>
              <a:t>the</a:t>
            </a:r>
            <a:r>
              <a:rPr lang="it-IT" sz="2800" b="1" dirty="0" smtClean="0">
                <a:sym typeface="Wingdings"/>
              </a:rPr>
              <a:t> </a:t>
            </a:r>
            <a:r>
              <a:rPr lang="it-IT" sz="2800" b="1" dirty="0" err="1" smtClean="0">
                <a:sym typeface="Wingdings"/>
              </a:rPr>
              <a:t>importance</a:t>
            </a:r>
            <a:r>
              <a:rPr lang="it-IT" sz="2800" b="1" dirty="0" smtClean="0">
                <a:sym typeface="Wingdings"/>
              </a:rPr>
              <a:t> of </a:t>
            </a:r>
            <a:r>
              <a:rPr lang="it-IT" sz="2800" b="1" dirty="0" err="1" smtClean="0">
                <a:sym typeface="Wingdings"/>
              </a:rPr>
              <a:t>retrieved</a:t>
            </a:r>
            <a:r>
              <a:rPr lang="it-IT" sz="2800" b="1" dirty="0" smtClean="0">
                <a:sym typeface="Wingdings"/>
              </a:rPr>
              <a:t> </a:t>
            </a:r>
            <a:r>
              <a:rPr lang="it-IT" sz="2800" b="1" dirty="0" err="1" smtClean="0">
                <a:sym typeface="Wingdings"/>
              </a:rPr>
              <a:t>collective</a:t>
            </a:r>
            <a:r>
              <a:rPr lang="it-IT" sz="2800" b="1" dirty="0" smtClean="0">
                <a:sym typeface="Wingdings"/>
              </a:rPr>
              <a:t> </a:t>
            </a:r>
            <a:r>
              <a:rPr lang="it-IT" sz="2800" b="1" dirty="0" err="1" smtClean="0">
                <a:sym typeface="Wingdings"/>
              </a:rPr>
              <a:t>memory</a:t>
            </a:r>
            <a:r>
              <a:rPr lang="it-IT" sz="2800" b="1" dirty="0" smtClean="0">
                <a:sym typeface="Wingdings"/>
              </a:rPr>
              <a:t>/</a:t>
            </a:r>
            <a:r>
              <a:rPr lang="it-IT" sz="2800" b="1" dirty="0" err="1" smtClean="0">
                <a:sym typeface="Wingdings"/>
              </a:rPr>
              <a:t>ies</a:t>
            </a:r>
            <a:r>
              <a:rPr lang="it-IT" sz="2800" b="1" dirty="0" smtClean="0">
                <a:sym typeface="Wingdings"/>
              </a:rPr>
              <a:t> </a:t>
            </a:r>
            <a:r>
              <a:rPr lang="it-IT" sz="2800" dirty="0" smtClean="0">
                <a:sym typeface="Wingdings"/>
              </a:rPr>
              <a:t>(</a:t>
            </a:r>
            <a:r>
              <a:rPr lang="it-IT" sz="2800" dirty="0" err="1" smtClean="0">
                <a:sym typeface="Wingdings"/>
              </a:rPr>
              <a:t>slavery</a:t>
            </a:r>
            <a:r>
              <a:rPr lang="it-IT" sz="2800" dirty="0" smtClean="0">
                <a:sym typeface="Wingdings"/>
              </a:rPr>
              <a:t>, </a:t>
            </a:r>
            <a:r>
              <a:rPr lang="it-IT" sz="2800" dirty="0" err="1" smtClean="0">
                <a:sym typeface="Wingdings"/>
              </a:rPr>
              <a:t>exile</a:t>
            </a:r>
            <a:r>
              <a:rPr lang="it-IT" sz="2800" dirty="0" smtClean="0">
                <a:sym typeface="Wingdings"/>
              </a:rPr>
              <a:t>, diaspora)</a:t>
            </a:r>
            <a:endParaRPr lang="it-IT" sz="2800" dirty="0" smtClean="0"/>
          </a:p>
          <a:p>
            <a:r>
              <a:rPr lang="it-IT" dirty="0" smtClean="0"/>
              <a:t>The </a:t>
            </a:r>
            <a:r>
              <a:rPr lang="it-IT" dirty="0" err="1" smtClean="0"/>
              <a:t>definining</a:t>
            </a:r>
            <a:r>
              <a:rPr lang="it-IT" dirty="0" smtClean="0"/>
              <a:t> </a:t>
            </a:r>
            <a:r>
              <a:rPr lang="it-IT" dirty="0" err="1" smtClean="0"/>
              <a:t>category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b="1" dirty="0" smtClean="0"/>
              <a:t>the </a:t>
            </a:r>
            <a:r>
              <a:rPr lang="it-IT" b="1" dirty="0" err="1" smtClean="0"/>
              <a:t>relationship</a:t>
            </a:r>
            <a:r>
              <a:rPr lang="it-IT" b="1" dirty="0" smtClean="0"/>
              <a:t> with the </a:t>
            </a:r>
            <a:r>
              <a:rPr lang="it-IT" b="1" dirty="0" err="1" smtClean="0"/>
              <a:t>imperial</a:t>
            </a:r>
            <a:r>
              <a:rPr lang="it-IT" b="1" dirty="0" smtClean="0"/>
              <a:t> </a:t>
            </a:r>
            <a:r>
              <a:rPr lang="it-IT" b="1" dirty="0" err="1" smtClean="0"/>
              <a:t>power</a:t>
            </a:r>
            <a:r>
              <a:rPr lang="it-IT" dirty="0" smtClean="0"/>
              <a:t>, the </a:t>
            </a:r>
            <a:r>
              <a:rPr lang="it-IT" dirty="0" err="1" smtClean="0"/>
              <a:t>imperial</a:t>
            </a:r>
            <a:r>
              <a:rPr lang="it-IT" dirty="0" smtClean="0"/>
              <a:t> </a:t>
            </a:r>
            <a:r>
              <a:rPr lang="it-IT" dirty="0" err="1" smtClean="0"/>
              <a:t>history</a:t>
            </a:r>
            <a:r>
              <a:rPr lang="it-IT" dirty="0" smtClean="0"/>
              <a:t> of the </a:t>
            </a:r>
            <a:r>
              <a:rPr lang="it-IT" dirty="0" err="1" smtClean="0"/>
              <a:t>nation</a:t>
            </a:r>
            <a:endParaRPr lang="it-IT" dirty="0" smtClean="0"/>
          </a:p>
          <a:p>
            <a:r>
              <a:rPr lang="it-IT" dirty="0" err="1" smtClean="0"/>
              <a:t>After</a:t>
            </a:r>
            <a:r>
              <a:rPr lang="it-IT" dirty="0" smtClean="0"/>
              <a:t> </a:t>
            </a:r>
            <a:r>
              <a:rPr lang="it-IT" dirty="0" err="1" smtClean="0"/>
              <a:t>centuries</a:t>
            </a:r>
            <a:r>
              <a:rPr lang="it-IT" dirty="0" smtClean="0"/>
              <a:t> of </a:t>
            </a:r>
            <a:r>
              <a:rPr lang="it-IT" dirty="0" err="1" smtClean="0"/>
              <a:t>colonial</a:t>
            </a:r>
            <a:r>
              <a:rPr lang="it-IT" dirty="0" smtClean="0"/>
              <a:t> and </a:t>
            </a:r>
            <a:r>
              <a:rPr lang="it-IT" dirty="0" err="1" smtClean="0"/>
              <a:t>imperial</a:t>
            </a:r>
            <a:r>
              <a:rPr lang="it-IT" dirty="0" smtClean="0"/>
              <a:t> cultural </a:t>
            </a:r>
            <a:r>
              <a:rPr lang="it-IT" dirty="0" err="1" smtClean="0"/>
              <a:t>dominance</a:t>
            </a:r>
            <a:r>
              <a:rPr lang="it-IT" dirty="0" smtClean="0"/>
              <a:t>, the Empire </a:t>
            </a:r>
            <a:r>
              <a:rPr lang="it-IT" dirty="0" err="1" smtClean="0"/>
              <a:t>began</a:t>
            </a:r>
            <a:r>
              <a:rPr lang="it-IT" dirty="0" smtClean="0"/>
              <a:t> to </a:t>
            </a:r>
            <a:r>
              <a:rPr lang="it-IT" dirty="0" err="1" smtClean="0"/>
              <a:t>write</a:t>
            </a:r>
            <a:r>
              <a:rPr lang="it-IT" dirty="0" smtClean="0"/>
              <a:t> back</a:t>
            </a:r>
            <a:r>
              <a:rPr lang="is-IS" dirty="0" smtClean="0"/>
              <a:t>…</a:t>
            </a:r>
            <a:r>
              <a:rPr lang="it-I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725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The new </a:t>
            </a:r>
            <a:r>
              <a:rPr lang="it-IT" sz="2800" b="1" dirty="0" err="1" smtClean="0"/>
              <a:t>literatures</a:t>
            </a:r>
            <a:r>
              <a:rPr lang="it-IT" sz="2800" b="1" dirty="0" smtClean="0"/>
              <a:t> in English: </a:t>
            </a:r>
            <a:r>
              <a:rPr lang="it-IT" sz="2800" b="1" dirty="0" err="1" smtClean="0"/>
              <a:t>recurring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themes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tropes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The </a:t>
            </a:r>
            <a:r>
              <a:rPr lang="it-IT" sz="2800" dirty="0" err="1" smtClean="0"/>
              <a:t>sense</a:t>
            </a:r>
            <a:r>
              <a:rPr lang="it-IT" sz="2800" dirty="0" smtClean="0"/>
              <a:t> of and </a:t>
            </a:r>
            <a:r>
              <a:rPr lang="it-IT" sz="2800" dirty="0" err="1" smtClean="0"/>
              <a:t>relationship</a:t>
            </a:r>
            <a:r>
              <a:rPr lang="it-IT" sz="2800" dirty="0" smtClean="0"/>
              <a:t> with </a:t>
            </a:r>
            <a:r>
              <a:rPr lang="it-IT" sz="2800" dirty="0" err="1" smtClean="0"/>
              <a:t>history</a:t>
            </a:r>
            <a:r>
              <a:rPr lang="it-IT" sz="2800" dirty="0" smtClean="0"/>
              <a:t>:</a:t>
            </a:r>
          </a:p>
          <a:p>
            <a:r>
              <a:rPr lang="it-IT" sz="2800" dirty="0" err="1" smtClean="0"/>
              <a:t>Roots</a:t>
            </a:r>
            <a:r>
              <a:rPr lang="it-IT" sz="2800" dirty="0" smtClean="0"/>
              <a:t>, </a:t>
            </a:r>
            <a:r>
              <a:rPr lang="it-IT" sz="2800" dirty="0" err="1" smtClean="0"/>
              <a:t>displaced</a:t>
            </a:r>
            <a:r>
              <a:rPr lang="it-IT" sz="2800" dirty="0" smtClean="0"/>
              <a:t> and </a:t>
            </a:r>
            <a:r>
              <a:rPr lang="it-IT" sz="2800" dirty="0" err="1" smtClean="0"/>
              <a:t>forgotten</a:t>
            </a:r>
            <a:r>
              <a:rPr lang="it-IT" sz="2800" dirty="0" smtClean="0"/>
              <a:t> </a:t>
            </a:r>
            <a:r>
              <a:rPr lang="it-IT" sz="2800" dirty="0" err="1" smtClean="0"/>
              <a:t>histories</a:t>
            </a:r>
            <a:endParaRPr lang="it-IT" sz="2800" dirty="0" smtClean="0"/>
          </a:p>
          <a:p>
            <a:r>
              <a:rPr lang="it-IT" sz="2800" b="1" dirty="0" err="1" smtClean="0"/>
              <a:t>H</a:t>
            </a:r>
            <a:r>
              <a:rPr lang="it-IT" sz="2800" dirty="0" err="1" smtClean="0"/>
              <a:t>istory</a:t>
            </a:r>
            <a:r>
              <a:rPr lang="it-IT" sz="2800" dirty="0" smtClean="0"/>
              <a:t>/</a:t>
            </a:r>
            <a:r>
              <a:rPr lang="it-IT" sz="2800" dirty="0" err="1" smtClean="0"/>
              <a:t>herstory</a:t>
            </a:r>
            <a:r>
              <a:rPr lang="it-IT" sz="2800" dirty="0" smtClean="0"/>
              <a:t>/</a:t>
            </a:r>
            <a:r>
              <a:rPr lang="it-IT" sz="2800" dirty="0" err="1" smtClean="0"/>
              <a:t>histories</a:t>
            </a:r>
            <a:r>
              <a:rPr lang="it-IT" sz="2800" dirty="0" smtClean="0"/>
              <a:t>: </a:t>
            </a:r>
            <a:r>
              <a:rPr lang="it-IT" sz="2800" b="1" dirty="0" err="1" smtClean="0"/>
              <a:t>retrieval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memory</a:t>
            </a:r>
            <a:endParaRPr lang="it-IT" sz="2800" b="1" dirty="0" smtClean="0"/>
          </a:p>
          <a:p>
            <a:r>
              <a:rPr lang="it-IT" dirty="0" smtClean="0"/>
              <a:t>The </a:t>
            </a:r>
            <a:r>
              <a:rPr lang="it-IT" dirty="0" err="1" smtClean="0"/>
              <a:t>definining</a:t>
            </a:r>
            <a:r>
              <a:rPr lang="it-IT" dirty="0" smtClean="0"/>
              <a:t> </a:t>
            </a:r>
            <a:r>
              <a:rPr lang="it-IT" dirty="0" err="1" smtClean="0"/>
              <a:t>category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the </a:t>
            </a:r>
            <a:r>
              <a:rPr lang="it-IT" dirty="0" err="1" smtClean="0"/>
              <a:t>relationship</a:t>
            </a:r>
            <a:r>
              <a:rPr lang="it-IT" dirty="0" smtClean="0"/>
              <a:t> with the </a:t>
            </a:r>
            <a:r>
              <a:rPr lang="it-IT" dirty="0" err="1" smtClean="0"/>
              <a:t>imperial</a:t>
            </a:r>
            <a:r>
              <a:rPr lang="it-IT" dirty="0" smtClean="0"/>
              <a:t> </a:t>
            </a:r>
            <a:r>
              <a:rPr lang="it-IT" dirty="0" err="1" smtClean="0"/>
              <a:t>power</a:t>
            </a:r>
            <a:r>
              <a:rPr lang="it-IT" dirty="0" smtClean="0"/>
              <a:t>, the </a:t>
            </a:r>
            <a:r>
              <a:rPr lang="it-IT" dirty="0" err="1" smtClean="0"/>
              <a:t>imperial</a:t>
            </a:r>
            <a:r>
              <a:rPr lang="it-IT" dirty="0" smtClean="0"/>
              <a:t> </a:t>
            </a:r>
            <a:r>
              <a:rPr lang="it-IT" dirty="0" err="1" smtClean="0"/>
              <a:t>history</a:t>
            </a:r>
            <a:r>
              <a:rPr lang="it-IT" dirty="0" smtClean="0"/>
              <a:t> of the </a:t>
            </a:r>
            <a:r>
              <a:rPr lang="it-IT" dirty="0" err="1" smtClean="0"/>
              <a:t>nation</a:t>
            </a:r>
            <a:endParaRPr lang="it-IT" dirty="0" smtClean="0"/>
          </a:p>
          <a:p>
            <a:r>
              <a:rPr lang="it-IT" dirty="0" err="1" smtClean="0"/>
              <a:t>After</a:t>
            </a:r>
            <a:r>
              <a:rPr lang="it-IT" dirty="0" smtClean="0"/>
              <a:t> </a:t>
            </a:r>
            <a:r>
              <a:rPr lang="it-IT" dirty="0" err="1" smtClean="0"/>
              <a:t>centuries</a:t>
            </a:r>
            <a:r>
              <a:rPr lang="it-IT" dirty="0" smtClean="0"/>
              <a:t> of </a:t>
            </a:r>
            <a:r>
              <a:rPr lang="it-IT" dirty="0" err="1" smtClean="0"/>
              <a:t>colonial</a:t>
            </a:r>
            <a:r>
              <a:rPr lang="it-IT" dirty="0" smtClean="0"/>
              <a:t> and </a:t>
            </a:r>
            <a:r>
              <a:rPr lang="it-IT" dirty="0" err="1" smtClean="0"/>
              <a:t>imperial</a:t>
            </a:r>
            <a:r>
              <a:rPr lang="it-IT" dirty="0" smtClean="0"/>
              <a:t> cultural </a:t>
            </a:r>
            <a:r>
              <a:rPr lang="it-IT" dirty="0" err="1" smtClean="0"/>
              <a:t>dominance</a:t>
            </a:r>
            <a:r>
              <a:rPr lang="it-IT" dirty="0" smtClean="0"/>
              <a:t>, the Empire </a:t>
            </a:r>
            <a:r>
              <a:rPr lang="it-IT" dirty="0" err="1" smtClean="0"/>
              <a:t>began</a:t>
            </a:r>
            <a:r>
              <a:rPr lang="it-IT" dirty="0" smtClean="0"/>
              <a:t> to </a:t>
            </a:r>
            <a:r>
              <a:rPr lang="it-IT" dirty="0" err="1" smtClean="0"/>
              <a:t>write</a:t>
            </a:r>
            <a:r>
              <a:rPr lang="it-IT" dirty="0" smtClean="0"/>
              <a:t> back</a:t>
            </a:r>
            <a:r>
              <a:rPr lang="is-IS" dirty="0" smtClean="0"/>
              <a:t>…</a:t>
            </a:r>
            <a:r>
              <a:rPr lang="it-I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2586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err="1" smtClean="0"/>
              <a:t>Postcolonialism</a:t>
            </a:r>
            <a:r>
              <a:rPr lang="it-IT" sz="2800" b="1" dirty="0" smtClean="0"/>
              <a:t>: </a:t>
            </a:r>
            <a:r>
              <a:rPr lang="it-IT" sz="2800" b="1" dirty="0" err="1" smtClean="0"/>
              <a:t>literature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theory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1989 </a:t>
            </a:r>
            <a:r>
              <a:rPr lang="it-IT" dirty="0" err="1" smtClean="0"/>
              <a:t>B.Ashcroft</a:t>
            </a:r>
            <a:r>
              <a:rPr lang="it-IT" dirty="0" smtClean="0"/>
              <a:t>, </a:t>
            </a:r>
            <a:r>
              <a:rPr lang="it-IT" dirty="0" err="1" smtClean="0"/>
              <a:t>G.Griffiths</a:t>
            </a:r>
            <a:r>
              <a:rPr lang="it-IT" dirty="0" smtClean="0"/>
              <a:t>, </a:t>
            </a:r>
            <a:r>
              <a:rPr lang="it-IT" dirty="0" err="1" smtClean="0"/>
              <a:t>H.Tiffin</a:t>
            </a:r>
            <a:r>
              <a:rPr lang="it-IT" dirty="0" smtClean="0"/>
              <a:t>: </a:t>
            </a:r>
            <a:r>
              <a:rPr lang="it-IT" i="1" dirty="0" smtClean="0"/>
              <a:t>The Empire </a:t>
            </a:r>
            <a:r>
              <a:rPr lang="it-IT" i="1" dirty="0" err="1" smtClean="0"/>
              <a:t>Writes</a:t>
            </a:r>
            <a:r>
              <a:rPr lang="it-IT" i="1" dirty="0" smtClean="0"/>
              <a:t> Back</a:t>
            </a:r>
            <a:r>
              <a:rPr lang="is-IS" dirty="0" smtClean="0"/>
              <a:t>.</a:t>
            </a:r>
            <a:r>
              <a:rPr lang="it-IT" dirty="0" smtClean="0"/>
              <a:t> A </a:t>
            </a:r>
            <a:r>
              <a:rPr lang="it-IT" dirty="0" err="1" smtClean="0"/>
              <a:t>seminal</a:t>
            </a:r>
            <a:r>
              <a:rPr lang="it-IT" dirty="0" smtClean="0"/>
              <a:t> text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influenced</a:t>
            </a:r>
            <a:r>
              <a:rPr lang="it-IT" dirty="0" smtClean="0"/>
              <a:t> the </a:t>
            </a:r>
            <a:r>
              <a:rPr lang="it-IT" dirty="0" err="1" smtClean="0"/>
              <a:t>growing</a:t>
            </a:r>
            <a:r>
              <a:rPr lang="it-IT" dirty="0" smtClean="0"/>
              <a:t> body of </a:t>
            </a:r>
            <a:r>
              <a:rPr lang="it-IT" dirty="0" err="1" smtClean="0"/>
              <a:t>criticism</a:t>
            </a:r>
            <a:r>
              <a:rPr lang="it-IT" dirty="0" smtClean="0"/>
              <a:t> of </a:t>
            </a:r>
            <a:r>
              <a:rPr lang="it-IT" dirty="0" err="1" smtClean="0"/>
              <a:t>Postcolonialism</a:t>
            </a:r>
            <a:endParaRPr lang="it-IT" dirty="0" smtClean="0"/>
          </a:p>
          <a:p>
            <a:r>
              <a:rPr lang="it-IT" dirty="0" err="1" smtClean="0"/>
              <a:t>Overall</a:t>
            </a:r>
            <a:r>
              <a:rPr lang="it-IT" dirty="0" smtClean="0"/>
              <a:t>, the </a:t>
            </a:r>
            <a:r>
              <a:rPr lang="it-IT" b="1" dirty="0" smtClean="0"/>
              <a:t>use and </a:t>
            </a:r>
            <a:r>
              <a:rPr lang="it-IT" b="1" dirty="0" err="1" smtClean="0"/>
              <a:t>enrichment</a:t>
            </a:r>
            <a:r>
              <a:rPr lang="it-IT" b="1" dirty="0" smtClean="0"/>
              <a:t> of English </a:t>
            </a:r>
            <a:r>
              <a:rPr lang="it-IT" b="1" dirty="0" err="1" smtClean="0"/>
              <a:t>as</a:t>
            </a:r>
            <a:r>
              <a:rPr lang="it-IT" b="1" dirty="0" smtClean="0"/>
              <a:t> the </a:t>
            </a:r>
            <a:r>
              <a:rPr lang="it-IT" b="1" dirty="0" err="1" smtClean="0"/>
              <a:t>literary</a:t>
            </a:r>
            <a:r>
              <a:rPr lang="it-IT" b="1" dirty="0" smtClean="0"/>
              <a:t> </a:t>
            </a:r>
            <a:r>
              <a:rPr lang="it-IT" b="1" dirty="0" err="1" smtClean="0"/>
              <a:t>language</a:t>
            </a:r>
            <a:r>
              <a:rPr lang="it-IT" dirty="0" smtClean="0"/>
              <a:t> and the </a:t>
            </a:r>
            <a:r>
              <a:rPr lang="it-IT" b="1" dirty="0" err="1" smtClean="0"/>
              <a:t>awareness</a:t>
            </a:r>
            <a:r>
              <a:rPr lang="it-IT" b="1" dirty="0" smtClean="0"/>
              <a:t> of a cultural and </a:t>
            </a:r>
            <a:r>
              <a:rPr lang="it-IT" b="1" dirty="0" err="1" smtClean="0"/>
              <a:t>national</a:t>
            </a:r>
            <a:r>
              <a:rPr lang="it-IT" b="1" dirty="0" smtClean="0"/>
              <a:t> </a:t>
            </a:r>
            <a:r>
              <a:rPr lang="it-IT" b="1" dirty="0" err="1" smtClean="0"/>
              <a:t>specificity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the </a:t>
            </a:r>
            <a:r>
              <a:rPr lang="it-IT" dirty="0" err="1" smtClean="0"/>
              <a:t>defining</a:t>
            </a:r>
            <a:r>
              <a:rPr lang="it-IT" dirty="0" smtClean="0"/>
              <a:t> trait of </a:t>
            </a:r>
            <a:r>
              <a:rPr lang="it-IT" dirty="0" err="1" smtClean="0"/>
              <a:t>many</a:t>
            </a:r>
            <a:r>
              <a:rPr lang="it-IT" dirty="0" smtClean="0"/>
              <a:t> diverse </a:t>
            </a:r>
            <a:r>
              <a:rPr lang="it-IT" dirty="0" err="1" smtClean="0"/>
              <a:t>literary</a:t>
            </a:r>
            <a:r>
              <a:rPr lang="it-IT" dirty="0" smtClean="0"/>
              <a:t> productions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cropped</a:t>
            </a:r>
            <a:r>
              <a:rPr lang="it-IT" dirty="0" smtClean="0"/>
              <a:t> over the </a:t>
            </a:r>
            <a:r>
              <a:rPr lang="it-IT" dirty="0" err="1" smtClean="0"/>
              <a:t>past</a:t>
            </a:r>
            <a:r>
              <a:rPr lang="it-IT" dirty="0" smtClean="0"/>
              <a:t> 50 </a:t>
            </a:r>
            <a:r>
              <a:rPr lang="it-IT" dirty="0" err="1" smtClean="0"/>
              <a:t>years</a:t>
            </a:r>
            <a:r>
              <a:rPr lang="is-IS" dirty="0" smtClean="0"/>
              <a:t>…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6019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err="1" smtClean="0"/>
              <a:t>Introducing</a:t>
            </a:r>
            <a:r>
              <a:rPr lang="it-IT" sz="2400" dirty="0" smtClean="0"/>
              <a:t> </a:t>
            </a:r>
            <a:r>
              <a:rPr lang="it-IT" sz="2400" dirty="0" err="1" smtClean="0"/>
              <a:t>Postcolonial</a:t>
            </a:r>
            <a:r>
              <a:rPr lang="it-IT" sz="2400" dirty="0" smtClean="0"/>
              <a:t> </a:t>
            </a:r>
            <a:r>
              <a:rPr lang="it-IT" sz="2400" dirty="0" err="1" smtClean="0"/>
              <a:t>literature</a:t>
            </a:r>
            <a:r>
              <a:rPr lang="it-IT" sz="2400" dirty="0" smtClean="0"/>
              <a:t>: the </a:t>
            </a:r>
            <a:r>
              <a:rPr lang="it-IT" sz="2400" dirty="0" err="1" smtClean="0"/>
              <a:t>role</a:t>
            </a:r>
            <a:r>
              <a:rPr lang="it-IT" sz="2400" dirty="0" smtClean="0"/>
              <a:t> of </a:t>
            </a:r>
            <a:r>
              <a:rPr lang="it-IT" sz="2400" dirty="0" err="1" smtClean="0"/>
              <a:t>literature</a:t>
            </a:r>
            <a:endParaRPr lang="it-IT" sz="2400" dirty="0"/>
          </a:p>
        </p:txBody>
      </p:sp>
      <p:sp>
        <p:nvSpPr>
          <p:cNvPr id="5" name="Segnaposto testo verticale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To </a:t>
            </a:r>
            <a:r>
              <a:rPr lang="it-IT" dirty="0" err="1" smtClean="0"/>
              <a:t>understand</a:t>
            </a:r>
            <a:r>
              <a:rPr lang="it-IT" dirty="0" smtClean="0"/>
              <a:t> </a:t>
            </a:r>
            <a:r>
              <a:rPr lang="it-IT" b="1" dirty="0" err="1" smtClean="0"/>
              <a:t>why</a:t>
            </a:r>
            <a:r>
              <a:rPr lang="it-IT" b="1" dirty="0" smtClean="0"/>
              <a:t> so </a:t>
            </a:r>
            <a:r>
              <a:rPr lang="it-IT" b="1" dirty="0" err="1" smtClean="0"/>
              <a:t>many</a:t>
            </a:r>
            <a:r>
              <a:rPr lang="it-IT" b="1" dirty="0" smtClean="0"/>
              <a:t> “</a:t>
            </a:r>
            <a:r>
              <a:rPr lang="it-IT" b="1" dirty="0" err="1" smtClean="0"/>
              <a:t>postcolonial</a:t>
            </a:r>
            <a:r>
              <a:rPr lang="it-IT" b="1" dirty="0" smtClean="0"/>
              <a:t> </a:t>
            </a:r>
            <a:r>
              <a:rPr lang="it-IT" b="1" dirty="0" err="1" smtClean="0"/>
              <a:t>writers</a:t>
            </a:r>
            <a:r>
              <a:rPr lang="it-IT" b="1" dirty="0" smtClean="0"/>
              <a:t>” </a:t>
            </a:r>
            <a:r>
              <a:rPr lang="it-IT" b="1" dirty="0" err="1" smtClean="0"/>
              <a:t>wanted</a:t>
            </a:r>
            <a:r>
              <a:rPr lang="it-IT" b="1" dirty="0" smtClean="0"/>
              <a:t> to appropriate and </a:t>
            </a:r>
            <a:r>
              <a:rPr lang="it-IT" b="1" dirty="0" err="1" smtClean="0"/>
              <a:t>rewrite</a:t>
            </a:r>
            <a:r>
              <a:rPr lang="it-IT" b="1" dirty="0" smtClean="0"/>
              <a:t> the English </a:t>
            </a:r>
            <a:r>
              <a:rPr lang="it-IT" b="1" dirty="0" err="1" smtClean="0"/>
              <a:t>canon</a:t>
            </a:r>
            <a:r>
              <a:rPr lang="it-IT" dirty="0" smtClean="0"/>
              <a:t> (the </a:t>
            </a:r>
            <a:r>
              <a:rPr lang="it-IT" dirty="0" err="1" smtClean="0"/>
              <a:t>most</a:t>
            </a:r>
            <a:r>
              <a:rPr lang="it-IT" dirty="0" smtClean="0"/>
              <a:t> </a:t>
            </a:r>
            <a:r>
              <a:rPr lang="it-IT" dirty="0" err="1" smtClean="0"/>
              <a:t>important</a:t>
            </a:r>
            <a:r>
              <a:rPr lang="it-IT" dirty="0" smtClean="0"/>
              <a:t> </a:t>
            </a:r>
            <a:r>
              <a:rPr lang="it-IT" dirty="0" err="1" smtClean="0"/>
              <a:t>literary</a:t>
            </a:r>
            <a:r>
              <a:rPr lang="it-IT" dirty="0" smtClean="0"/>
              <a:t> </a:t>
            </a:r>
            <a:r>
              <a:rPr lang="it-IT" dirty="0" err="1" smtClean="0"/>
              <a:t>texts</a:t>
            </a:r>
            <a:r>
              <a:rPr lang="it-IT" dirty="0" smtClean="0"/>
              <a:t> of </a:t>
            </a:r>
            <a:r>
              <a:rPr lang="it-IT" dirty="0" err="1" smtClean="0"/>
              <a:t>British</a:t>
            </a:r>
            <a:r>
              <a:rPr lang="it-IT" dirty="0" smtClean="0"/>
              <a:t> </a:t>
            </a:r>
            <a:r>
              <a:rPr lang="it-IT" dirty="0" err="1" smtClean="0"/>
              <a:t>literature</a:t>
            </a:r>
            <a:r>
              <a:rPr lang="it-IT" dirty="0" smtClean="0"/>
              <a:t>), </a:t>
            </a:r>
            <a:r>
              <a:rPr lang="it-IT" dirty="0" err="1" smtClean="0"/>
              <a:t>one</a:t>
            </a:r>
            <a:r>
              <a:rPr lang="it-IT" dirty="0" smtClean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to </a:t>
            </a:r>
            <a:r>
              <a:rPr lang="it-IT" dirty="0" err="1" smtClean="0"/>
              <a:t>remember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: </a:t>
            </a:r>
          </a:p>
          <a:p>
            <a:r>
              <a:rPr lang="it-IT" dirty="0" smtClean="0"/>
              <a:t>In the </a:t>
            </a:r>
            <a:r>
              <a:rPr lang="it-IT" dirty="0" err="1" smtClean="0"/>
              <a:t>British</a:t>
            </a:r>
            <a:r>
              <a:rPr lang="it-IT" dirty="0" smtClean="0"/>
              <a:t> Empire </a:t>
            </a:r>
            <a:r>
              <a:rPr lang="it-IT" b="1" dirty="0" smtClean="0"/>
              <a:t>the </a:t>
            </a:r>
            <a:r>
              <a:rPr lang="it-IT" b="1" dirty="0" err="1" smtClean="0"/>
              <a:t>study</a:t>
            </a:r>
            <a:r>
              <a:rPr lang="it-IT" b="1" dirty="0" smtClean="0"/>
              <a:t> of English </a:t>
            </a:r>
            <a:r>
              <a:rPr lang="it-IT" b="1" dirty="0" err="1" smtClean="0"/>
              <a:t>literature</a:t>
            </a:r>
            <a:r>
              <a:rPr lang="it-IT" b="1" dirty="0" smtClean="0"/>
              <a:t> </a:t>
            </a:r>
            <a:r>
              <a:rPr lang="it-IT" b="1" dirty="0" err="1" smtClean="0"/>
              <a:t>had</a:t>
            </a:r>
            <a:r>
              <a:rPr lang="it-IT" b="1" dirty="0" smtClean="0"/>
              <a:t> </a:t>
            </a:r>
            <a:r>
              <a:rPr lang="it-IT" b="1" dirty="0" err="1" smtClean="0"/>
              <a:t>become</a:t>
            </a:r>
            <a:r>
              <a:rPr lang="it-IT" b="1" dirty="0" smtClean="0"/>
              <a:t> the source of moral </a:t>
            </a:r>
            <a:r>
              <a:rPr lang="it-IT" b="1" dirty="0" err="1" smtClean="0"/>
              <a:t>values</a:t>
            </a:r>
            <a:r>
              <a:rPr lang="it-IT" b="1" dirty="0" smtClean="0"/>
              <a:t> and </a:t>
            </a:r>
            <a:r>
              <a:rPr lang="it-IT" b="1" dirty="0" err="1" smtClean="0"/>
              <a:t>held</a:t>
            </a:r>
            <a:r>
              <a:rPr lang="it-IT" b="1" dirty="0" smtClean="0"/>
              <a:t> an </a:t>
            </a:r>
            <a:r>
              <a:rPr lang="it-IT" b="1" dirty="0" err="1" smtClean="0"/>
              <a:t>almost</a:t>
            </a:r>
            <a:r>
              <a:rPr lang="it-IT" b="1" dirty="0" smtClean="0"/>
              <a:t> </a:t>
            </a:r>
            <a:r>
              <a:rPr lang="it-IT" b="1" dirty="0" err="1" smtClean="0"/>
              <a:t>religious</a:t>
            </a:r>
            <a:r>
              <a:rPr lang="it-IT" b="1" dirty="0" smtClean="0"/>
              <a:t> </a:t>
            </a:r>
            <a:r>
              <a:rPr lang="it-IT" b="1" dirty="0" err="1" smtClean="0"/>
              <a:t>value</a:t>
            </a:r>
            <a:r>
              <a:rPr lang="it-IT" b="1" dirty="0" smtClean="0"/>
              <a:t> and </a:t>
            </a:r>
            <a:r>
              <a:rPr lang="it-IT" b="1" dirty="0" err="1" smtClean="0"/>
              <a:t>function</a:t>
            </a:r>
            <a:endParaRPr lang="it-IT" b="1" dirty="0" smtClean="0"/>
          </a:p>
          <a:p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became</a:t>
            </a:r>
            <a:r>
              <a:rPr lang="it-IT" dirty="0" smtClean="0"/>
              <a:t> the </a:t>
            </a:r>
            <a:r>
              <a:rPr lang="it-IT" dirty="0" err="1" smtClean="0"/>
              <a:t>study</a:t>
            </a:r>
            <a:r>
              <a:rPr lang="it-IT" dirty="0" smtClean="0"/>
              <a:t> of </a:t>
            </a:r>
            <a:r>
              <a:rPr lang="it-IT" dirty="0" err="1" smtClean="0"/>
              <a:t>models</a:t>
            </a:r>
            <a:r>
              <a:rPr lang="it-IT" dirty="0" smtClean="0"/>
              <a:t> of moral </a:t>
            </a:r>
            <a:r>
              <a:rPr lang="it-IT" dirty="0" err="1" smtClean="0"/>
              <a:t>worth</a:t>
            </a:r>
            <a:endParaRPr lang="it-IT" dirty="0" smtClean="0"/>
          </a:p>
          <a:p>
            <a:r>
              <a:rPr lang="it-IT" b="1" dirty="0" smtClean="0"/>
              <a:t>English </a:t>
            </a:r>
            <a:r>
              <a:rPr lang="it-IT" b="1" dirty="0" err="1" smtClean="0"/>
              <a:t>literature</a:t>
            </a:r>
            <a:r>
              <a:rPr lang="it-IT" b="1" dirty="0" smtClean="0"/>
              <a:t> </a:t>
            </a:r>
            <a:r>
              <a:rPr lang="it-IT" b="1" dirty="0" err="1" smtClean="0"/>
              <a:t>became</a:t>
            </a:r>
            <a:r>
              <a:rPr lang="it-IT" b="1" dirty="0" smtClean="0"/>
              <a:t> a </a:t>
            </a:r>
            <a:r>
              <a:rPr lang="it-IT" b="1" dirty="0" err="1" smtClean="0"/>
              <a:t>synonym</a:t>
            </a:r>
            <a:r>
              <a:rPr lang="it-IT" b="1" dirty="0" smtClean="0"/>
              <a:t> of </a:t>
            </a:r>
            <a:r>
              <a:rPr lang="it-IT" b="1" dirty="0" err="1" smtClean="0"/>
              <a:t>morality</a:t>
            </a:r>
            <a:r>
              <a:rPr lang="it-IT" b="1" dirty="0" smtClean="0"/>
              <a:t> and </a:t>
            </a:r>
            <a:r>
              <a:rPr lang="it-IT" b="1" dirty="0" err="1" smtClean="0"/>
              <a:t>civilization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08646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Introducing</a:t>
            </a:r>
            <a:r>
              <a:rPr lang="it-IT" dirty="0" smtClean="0"/>
              <a:t> </a:t>
            </a:r>
            <a:r>
              <a:rPr lang="it-IT" dirty="0" err="1" smtClean="0"/>
              <a:t>Postcolonial</a:t>
            </a:r>
            <a:r>
              <a:rPr lang="it-IT" dirty="0" smtClean="0"/>
              <a:t> </a:t>
            </a:r>
            <a:r>
              <a:rPr lang="it-IT" dirty="0" err="1" smtClean="0"/>
              <a:t>literature</a:t>
            </a:r>
            <a:endParaRPr lang="it-IT" dirty="0"/>
          </a:p>
        </p:txBody>
      </p:sp>
      <p:sp>
        <p:nvSpPr>
          <p:cNvPr id="5" name="Segnaposto testo verticale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err="1" smtClean="0">
                <a:solidFill>
                  <a:srgbClr val="FF0000"/>
                </a:solidFill>
              </a:rPr>
              <a:t>Orientalism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/>
              <a:t>created</a:t>
            </a:r>
            <a:r>
              <a:rPr lang="it-IT" dirty="0" smtClean="0"/>
              <a:t> a </a:t>
            </a:r>
            <a:r>
              <a:rPr lang="it-IT" dirty="0" err="1" smtClean="0"/>
              <a:t>hierarchy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a </a:t>
            </a:r>
            <a:r>
              <a:rPr lang="it-IT" dirty="0" err="1" smtClean="0"/>
              <a:t>civilised</a:t>
            </a:r>
            <a:r>
              <a:rPr lang="it-IT" dirty="0" smtClean="0"/>
              <a:t>, </a:t>
            </a:r>
            <a:r>
              <a:rPr lang="it-IT" dirty="0" err="1" smtClean="0"/>
              <a:t>cultured</a:t>
            </a:r>
            <a:r>
              <a:rPr lang="it-IT" dirty="0" smtClean="0"/>
              <a:t> West, and an </a:t>
            </a:r>
            <a:r>
              <a:rPr lang="it-IT" dirty="0" err="1" smtClean="0"/>
              <a:t>ignorant</a:t>
            </a:r>
            <a:r>
              <a:rPr lang="it-IT" dirty="0" smtClean="0"/>
              <a:t>, </a:t>
            </a:r>
            <a:r>
              <a:rPr lang="it-IT" dirty="0" err="1" smtClean="0"/>
              <a:t>savage</a:t>
            </a:r>
            <a:r>
              <a:rPr lang="it-IT" dirty="0" smtClean="0"/>
              <a:t> East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should</a:t>
            </a:r>
            <a:r>
              <a:rPr lang="it-IT" dirty="0" smtClean="0"/>
              <a:t> </a:t>
            </a:r>
            <a:r>
              <a:rPr lang="it-IT" dirty="0" err="1" smtClean="0"/>
              <a:t>acknowledge</a:t>
            </a:r>
            <a:r>
              <a:rPr lang="it-IT" dirty="0" smtClean="0"/>
              <a:t> Western </a:t>
            </a:r>
            <a:r>
              <a:rPr lang="it-IT" dirty="0" err="1" smtClean="0"/>
              <a:t>supremacy</a:t>
            </a:r>
            <a:endParaRPr lang="it-IT" dirty="0" smtClean="0"/>
          </a:p>
          <a:p>
            <a:r>
              <a:rPr lang="it-IT" dirty="0" err="1" smtClean="0"/>
              <a:t>Education</a:t>
            </a:r>
            <a:r>
              <a:rPr lang="it-IT" dirty="0" smtClean="0"/>
              <a:t> </a:t>
            </a:r>
            <a:r>
              <a:rPr lang="it-IT" dirty="0" err="1" smtClean="0"/>
              <a:t>was</a:t>
            </a:r>
            <a:r>
              <a:rPr lang="it-IT" dirty="0" smtClean="0"/>
              <a:t> </a:t>
            </a:r>
            <a:r>
              <a:rPr lang="it-IT" dirty="0" err="1" smtClean="0"/>
              <a:t>aimed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only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intellectual</a:t>
            </a:r>
            <a:r>
              <a:rPr lang="it-IT" dirty="0" smtClean="0"/>
              <a:t> </a:t>
            </a:r>
            <a:r>
              <a:rPr lang="it-IT" dirty="0" err="1" smtClean="0"/>
              <a:t>advancement</a:t>
            </a:r>
            <a:r>
              <a:rPr lang="it-IT" dirty="0" smtClean="0"/>
              <a:t> of the </a:t>
            </a:r>
            <a:r>
              <a:rPr lang="it-IT" dirty="0" err="1" smtClean="0"/>
              <a:t>colonised</a:t>
            </a:r>
            <a:r>
              <a:rPr lang="it-IT" dirty="0" smtClean="0"/>
              <a:t> </a:t>
            </a:r>
            <a:r>
              <a:rPr lang="it-IT" dirty="0" err="1" smtClean="0"/>
              <a:t>countries</a:t>
            </a:r>
            <a:r>
              <a:rPr lang="it-IT" dirty="0" smtClean="0"/>
              <a:t> </a:t>
            </a:r>
            <a:r>
              <a:rPr lang="it-IT" dirty="0" err="1" smtClean="0"/>
              <a:t>but</a:t>
            </a:r>
            <a:r>
              <a:rPr lang="it-IT" dirty="0" smtClean="0"/>
              <a:t> to consolidate </a:t>
            </a:r>
            <a:r>
              <a:rPr lang="it-IT" dirty="0" err="1" smtClean="0"/>
              <a:t>power</a:t>
            </a:r>
            <a:endParaRPr lang="it-IT" dirty="0" smtClean="0"/>
          </a:p>
          <a:p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was</a:t>
            </a:r>
            <a:r>
              <a:rPr lang="it-IT" dirty="0" smtClean="0"/>
              <a:t> </a:t>
            </a:r>
            <a:r>
              <a:rPr lang="it-IT" dirty="0" err="1" smtClean="0"/>
              <a:t>judged</a:t>
            </a:r>
            <a:r>
              <a:rPr lang="it-IT" dirty="0" smtClean="0"/>
              <a:t> and </a:t>
            </a:r>
            <a:r>
              <a:rPr lang="it-IT" dirty="0" err="1" smtClean="0"/>
              <a:t>presented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morally</a:t>
            </a:r>
            <a:r>
              <a:rPr lang="it-IT" dirty="0" smtClean="0"/>
              <a:t> </a:t>
            </a:r>
            <a:r>
              <a:rPr lang="it-IT" dirty="0" err="1" smtClean="0"/>
              <a:t>legitimated</a:t>
            </a:r>
            <a:r>
              <a:rPr lang="it-IT" dirty="0" smtClean="0"/>
              <a:t> by moral and educational </a:t>
            </a:r>
            <a:r>
              <a:rPr lang="it-IT" dirty="0" err="1" smtClean="0"/>
              <a:t>purposes</a:t>
            </a:r>
            <a:endParaRPr lang="it-IT" dirty="0" smtClean="0"/>
          </a:p>
          <a:p>
            <a:r>
              <a:rPr lang="it-IT" dirty="0" smtClean="0"/>
              <a:t>And Culture – and LITERATURE!!!! – </a:t>
            </a:r>
            <a:r>
              <a:rPr lang="it-IT" dirty="0" err="1" smtClean="0"/>
              <a:t>played</a:t>
            </a:r>
            <a:r>
              <a:rPr lang="it-IT" dirty="0" smtClean="0"/>
              <a:t> a </a:t>
            </a:r>
            <a:r>
              <a:rPr lang="it-IT" dirty="0" err="1" smtClean="0"/>
              <a:t>crucial</a:t>
            </a:r>
            <a:r>
              <a:rPr lang="it-IT" dirty="0" smtClean="0"/>
              <a:t> </a:t>
            </a:r>
            <a:r>
              <a:rPr lang="it-IT" dirty="0" err="1" smtClean="0"/>
              <a:t>role</a:t>
            </a:r>
            <a:r>
              <a:rPr lang="it-IT" dirty="0" smtClean="0"/>
              <a:t> in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process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3278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Edward Said in </a:t>
            </a:r>
            <a:r>
              <a:rPr lang="it-IT" dirty="0" err="1" smtClean="0"/>
              <a:t>Orientalism</a:t>
            </a:r>
            <a:r>
              <a:rPr lang="it-IT" dirty="0" smtClean="0"/>
              <a:t> (1987) and Culture and </a:t>
            </a:r>
            <a:r>
              <a:rPr lang="it-IT" dirty="0" err="1" smtClean="0"/>
              <a:t>Imperialism</a:t>
            </a:r>
            <a:r>
              <a:rPr lang="it-IT" dirty="0" smtClean="0"/>
              <a:t> (1989) </a:t>
            </a:r>
            <a:r>
              <a:rPr lang="it-IT" dirty="0" err="1" smtClean="0"/>
              <a:t>argued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Western culture </a:t>
            </a:r>
            <a:r>
              <a:rPr lang="it-IT" dirty="0" err="1" smtClean="0"/>
              <a:t>was</a:t>
            </a:r>
            <a:r>
              <a:rPr lang="it-IT" dirty="0" smtClean="0"/>
              <a:t> </a:t>
            </a:r>
            <a:r>
              <a:rPr lang="it-IT" dirty="0" err="1" smtClean="0"/>
              <a:t>essential</a:t>
            </a:r>
            <a:r>
              <a:rPr lang="it-IT" dirty="0" smtClean="0"/>
              <a:t> to the </a:t>
            </a:r>
            <a:r>
              <a:rPr lang="it-IT" dirty="0" err="1" smtClean="0"/>
              <a:t>achievement</a:t>
            </a:r>
            <a:r>
              <a:rPr lang="it-IT" dirty="0" smtClean="0"/>
              <a:t> of </a:t>
            </a:r>
            <a:r>
              <a:rPr lang="it-IT" dirty="0" err="1" smtClean="0"/>
              <a:t>Imperialism</a:t>
            </a:r>
            <a:endParaRPr lang="it-IT" dirty="0" smtClean="0"/>
          </a:p>
          <a:p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/>
              <a:t>concern</a:t>
            </a:r>
            <a:r>
              <a:rPr lang="it-IT" dirty="0"/>
              <a:t> with the </a:t>
            </a:r>
            <a:r>
              <a:rPr lang="it-IT" dirty="0" err="1" smtClean="0"/>
              <a:t>relationship</a:t>
            </a:r>
            <a:r>
              <a:rPr lang="it-IT" dirty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</a:t>
            </a:r>
            <a:r>
              <a:rPr lang="it-IT" dirty="0"/>
              <a:t>culture and </a:t>
            </a:r>
            <a:r>
              <a:rPr lang="it-IT" dirty="0" err="1"/>
              <a:t>power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smtClean="0"/>
              <a:t>the </a:t>
            </a:r>
            <a:r>
              <a:rPr lang="it-IT" dirty="0" err="1" smtClean="0"/>
              <a:t>dominant</a:t>
            </a:r>
            <a:r>
              <a:rPr lang="it-IT" dirty="0" smtClean="0"/>
              <a:t> </a:t>
            </a:r>
            <a:r>
              <a:rPr lang="it-IT" dirty="0" err="1"/>
              <a:t>feature</a:t>
            </a:r>
            <a:r>
              <a:rPr lang="it-IT" dirty="0"/>
              <a:t> of </a:t>
            </a:r>
            <a:r>
              <a:rPr lang="it-IT" dirty="0" err="1"/>
              <a:t>postcolonialism</a:t>
            </a:r>
            <a:r>
              <a:rPr lang="it-IT" dirty="0" err="1" smtClean="0"/>
              <a:t>,which</a:t>
            </a:r>
            <a:r>
              <a:rPr lang="it-IT" dirty="0" smtClean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broadened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a </a:t>
            </a:r>
            <a:r>
              <a:rPr lang="it-IT" dirty="0" err="1" smtClean="0"/>
              <a:t>disciplinary</a:t>
            </a:r>
            <a:r>
              <a:rPr lang="it-IT" dirty="0" smtClean="0"/>
              <a:t> sub</a:t>
            </a:r>
            <a:r>
              <a:rPr lang="it-IT" dirty="0"/>
              <a:t>-</a:t>
            </a:r>
            <a:r>
              <a:rPr lang="it-IT" dirty="0" err="1"/>
              <a:t>field</a:t>
            </a:r>
            <a:r>
              <a:rPr lang="it-IT" dirty="0"/>
              <a:t> in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own</a:t>
            </a:r>
            <a:r>
              <a:rPr lang="it-IT" dirty="0"/>
              <a:t> right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206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new </a:t>
            </a:r>
            <a:r>
              <a:rPr lang="it-IT" dirty="0" err="1" smtClean="0"/>
              <a:t>literatures</a:t>
            </a:r>
            <a:r>
              <a:rPr lang="it-IT" dirty="0" smtClean="0"/>
              <a:t> in English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In </a:t>
            </a:r>
            <a:r>
              <a:rPr lang="it-IT" sz="2800" dirty="0" err="1" smtClean="0"/>
              <a:t>both</a:t>
            </a:r>
            <a:r>
              <a:rPr lang="it-IT" sz="2800" dirty="0" smtClean="0"/>
              <a:t> </a:t>
            </a:r>
            <a:r>
              <a:rPr lang="it-IT" sz="2800" dirty="0" err="1" smtClean="0"/>
              <a:t>cases</a:t>
            </a:r>
            <a:r>
              <a:rPr lang="it-IT" sz="2800" dirty="0" smtClean="0"/>
              <a:t> (</a:t>
            </a:r>
            <a:r>
              <a:rPr lang="it-IT" sz="2800" dirty="0" err="1" smtClean="0"/>
              <a:t>D.E.S.Maxwell</a:t>
            </a:r>
            <a:r>
              <a:rPr lang="it-IT" sz="2800" dirty="0" smtClean="0"/>
              <a:t>, </a:t>
            </a:r>
            <a:r>
              <a:rPr lang="it-IT" sz="2800" dirty="0" err="1" smtClean="0"/>
              <a:t>Landscape</a:t>
            </a:r>
            <a:r>
              <a:rPr lang="it-IT" sz="2800" dirty="0" smtClean="0"/>
              <a:t> and </a:t>
            </a:r>
            <a:r>
              <a:rPr lang="it-IT" sz="2800" dirty="0" err="1" smtClean="0"/>
              <a:t>Theme</a:t>
            </a:r>
            <a:r>
              <a:rPr lang="it-IT" sz="2800" dirty="0" smtClean="0"/>
              <a:t>, 1965) </a:t>
            </a:r>
            <a:r>
              <a:rPr lang="it-IT" sz="2800" dirty="0" err="1" smtClean="0"/>
              <a:t>there</a:t>
            </a:r>
            <a:r>
              <a:rPr lang="it-IT" sz="2800" dirty="0" smtClean="0"/>
              <a:t> </a:t>
            </a:r>
            <a:r>
              <a:rPr lang="it-IT" sz="2800" dirty="0" err="1" smtClean="0"/>
              <a:t>occurred</a:t>
            </a:r>
            <a:endParaRPr lang="it-IT" sz="2800" dirty="0" smtClean="0"/>
          </a:p>
          <a:p>
            <a:r>
              <a:rPr lang="it-IT" sz="2800" dirty="0" smtClean="0"/>
              <a:t> a </a:t>
            </a:r>
            <a:r>
              <a:rPr lang="it-IT" sz="2800" b="1" dirty="0" err="1" smtClean="0"/>
              <a:t>separation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between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place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language</a:t>
            </a:r>
            <a:r>
              <a:rPr lang="it-IT" sz="2800" dirty="0" smtClean="0"/>
              <a:t>, in the first case </a:t>
            </a:r>
            <a:r>
              <a:rPr lang="it-IT" sz="2800" dirty="0" err="1" smtClean="0"/>
              <a:t>as</a:t>
            </a:r>
            <a:r>
              <a:rPr lang="it-IT" sz="2800" dirty="0" smtClean="0"/>
              <a:t> </a:t>
            </a:r>
            <a:r>
              <a:rPr lang="it-IT" sz="2800" dirty="0" err="1" smtClean="0"/>
              <a:t>imported</a:t>
            </a:r>
            <a:r>
              <a:rPr lang="it-IT" sz="2800" dirty="0" smtClean="0"/>
              <a:t> in an </a:t>
            </a:r>
            <a:r>
              <a:rPr lang="it-IT" sz="2800" dirty="0" err="1" smtClean="0"/>
              <a:t>alien</a:t>
            </a:r>
            <a:r>
              <a:rPr lang="it-IT" sz="2800" dirty="0" smtClean="0"/>
              <a:t> </a:t>
            </a:r>
            <a:r>
              <a:rPr lang="it-IT" sz="2800" dirty="0" err="1" smtClean="0"/>
              <a:t>environment</a:t>
            </a:r>
            <a:r>
              <a:rPr lang="it-IT" sz="2800" dirty="0" smtClean="0"/>
              <a:t>, in the </a:t>
            </a:r>
            <a:r>
              <a:rPr lang="it-IT" sz="2800" dirty="0" err="1" smtClean="0"/>
              <a:t>second</a:t>
            </a:r>
            <a:r>
              <a:rPr lang="it-IT" sz="2800" dirty="0" smtClean="0"/>
              <a:t> the </a:t>
            </a:r>
            <a:r>
              <a:rPr lang="it-IT" sz="2800" dirty="0" err="1" smtClean="0"/>
              <a:t>postcolonial</a:t>
            </a:r>
            <a:r>
              <a:rPr lang="it-IT" sz="2800" dirty="0" smtClean="0"/>
              <a:t> </a:t>
            </a:r>
            <a:r>
              <a:rPr lang="it-IT" sz="2800" dirty="0" err="1" smtClean="0"/>
              <a:t>writer</a:t>
            </a:r>
            <a:r>
              <a:rPr lang="it-IT" sz="2800" dirty="0" smtClean="0"/>
              <a:t> </a:t>
            </a:r>
            <a:r>
              <a:rPr lang="it-IT" sz="2800" dirty="0" err="1" smtClean="0"/>
              <a:t>would</a:t>
            </a:r>
            <a:r>
              <a:rPr lang="it-IT" sz="2800" dirty="0" smtClean="0"/>
              <a:t> </a:t>
            </a:r>
            <a:r>
              <a:rPr lang="it-IT" sz="2800" dirty="0" err="1" smtClean="0"/>
              <a:t>write</a:t>
            </a:r>
            <a:r>
              <a:rPr lang="it-IT" sz="2800" dirty="0" smtClean="0"/>
              <a:t> in an </a:t>
            </a:r>
            <a:r>
              <a:rPr lang="it-IT" sz="2800" dirty="0" err="1" smtClean="0"/>
              <a:t>alien</a:t>
            </a:r>
            <a:r>
              <a:rPr lang="it-IT" sz="2800" dirty="0" smtClean="0"/>
              <a:t> </a:t>
            </a:r>
            <a:r>
              <a:rPr lang="it-IT" sz="2800" dirty="0" err="1" smtClean="0"/>
              <a:t>language</a:t>
            </a:r>
            <a:r>
              <a:rPr lang="it-IT" sz="2800" dirty="0" smtClean="0"/>
              <a:t>, an </a:t>
            </a:r>
            <a:r>
              <a:rPr lang="it-IT" sz="2800" dirty="0" err="1" smtClean="0"/>
              <a:t>acquired</a:t>
            </a:r>
            <a:r>
              <a:rPr lang="it-IT" sz="2800" dirty="0" smtClean="0"/>
              <a:t> and </a:t>
            </a:r>
            <a:r>
              <a:rPr lang="it-IT" sz="2800" dirty="0" err="1" smtClean="0"/>
              <a:t>imposed</a:t>
            </a:r>
            <a:r>
              <a:rPr lang="it-IT" sz="2800" dirty="0" smtClean="0"/>
              <a:t> </a:t>
            </a:r>
            <a:r>
              <a:rPr lang="it-IT" sz="2800" dirty="0" err="1" smtClean="0"/>
              <a:t>language</a:t>
            </a:r>
            <a:r>
              <a:rPr lang="it-IT" dirty="0"/>
              <a:t>.</a:t>
            </a:r>
            <a:r>
              <a:rPr lang="it-I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2774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new </a:t>
            </a:r>
            <a:r>
              <a:rPr lang="it-IT" dirty="0" err="1" smtClean="0"/>
              <a:t>literatures</a:t>
            </a:r>
            <a:r>
              <a:rPr lang="it-IT" dirty="0" smtClean="0"/>
              <a:t> in English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err="1" smtClean="0"/>
              <a:t>Other</a:t>
            </a:r>
            <a:r>
              <a:rPr lang="it-IT" sz="2800" dirty="0" smtClean="0"/>
              <a:t> </a:t>
            </a:r>
            <a:r>
              <a:rPr lang="it-IT" sz="2800" dirty="0" err="1" smtClean="0"/>
              <a:t>specific</a:t>
            </a:r>
            <a:r>
              <a:rPr lang="it-IT" sz="2800" dirty="0" smtClean="0"/>
              <a:t> </a:t>
            </a:r>
            <a:r>
              <a:rPr lang="it-IT" sz="2800" dirty="0" err="1" smtClean="0"/>
              <a:t>conditions</a:t>
            </a:r>
            <a:r>
              <a:rPr lang="it-IT" sz="2800" dirty="0" smtClean="0"/>
              <a:t> </a:t>
            </a:r>
            <a:r>
              <a:rPr lang="it-IT" sz="2800" dirty="0" err="1" smtClean="0"/>
              <a:t>were</a:t>
            </a:r>
            <a:r>
              <a:rPr lang="it-IT" sz="2800" dirty="0" smtClean="0"/>
              <a:t> </a:t>
            </a:r>
            <a:r>
              <a:rPr lang="it-IT" sz="2800" dirty="0" err="1" smtClean="0"/>
              <a:t>those</a:t>
            </a:r>
            <a:r>
              <a:rPr lang="it-IT" sz="2800" dirty="0" smtClean="0"/>
              <a:t> of South Africa (</a:t>
            </a:r>
            <a:r>
              <a:rPr lang="it-IT" sz="2800" dirty="0" err="1" smtClean="0"/>
              <a:t>both</a:t>
            </a:r>
            <a:r>
              <a:rPr lang="it-IT" sz="2800" dirty="0" smtClean="0"/>
              <a:t> </a:t>
            </a:r>
            <a:r>
              <a:rPr lang="it-IT" sz="2800" dirty="0" err="1" smtClean="0"/>
              <a:t>white</a:t>
            </a:r>
            <a:r>
              <a:rPr lang="it-IT" sz="2800" dirty="0" smtClean="0"/>
              <a:t> and </a:t>
            </a:r>
            <a:r>
              <a:rPr lang="it-IT" sz="2800" dirty="0" err="1" smtClean="0"/>
              <a:t>black</a:t>
            </a:r>
            <a:r>
              <a:rPr lang="it-IT" sz="2800" dirty="0" smtClean="0"/>
              <a:t> </a:t>
            </a:r>
            <a:r>
              <a:rPr lang="it-IT" sz="2800" dirty="0" err="1" smtClean="0"/>
              <a:t>writers</a:t>
            </a:r>
            <a:r>
              <a:rPr lang="it-IT" sz="2800" dirty="0" smtClean="0"/>
              <a:t>) and the West </a:t>
            </a:r>
            <a:r>
              <a:rPr lang="it-IT" sz="2800" dirty="0" err="1" smtClean="0"/>
              <a:t>Indies</a:t>
            </a:r>
            <a:r>
              <a:rPr lang="it-IT" sz="2800" dirty="0" smtClean="0"/>
              <a:t>  </a:t>
            </a:r>
            <a:r>
              <a:rPr lang="it-IT" sz="2800" dirty="0" err="1" smtClean="0"/>
              <a:t>where</a:t>
            </a:r>
            <a:r>
              <a:rPr lang="it-IT" sz="2800" dirty="0" smtClean="0"/>
              <a:t> English </a:t>
            </a:r>
            <a:r>
              <a:rPr lang="it-IT" sz="2800" dirty="0" err="1" smtClean="0"/>
              <a:t>had</a:t>
            </a:r>
            <a:r>
              <a:rPr lang="it-IT" sz="2800" dirty="0" smtClean="0"/>
              <a:t> </a:t>
            </a:r>
            <a:r>
              <a:rPr lang="it-IT" sz="2800" dirty="0" err="1" smtClean="0"/>
              <a:t>been</a:t>
            </a:r>
            <a:r>
              <a:rPr lang="it-IT" sz="2800" dirty="0" smtClean="0"/>
              <a:t> </a:t>
            </a:r>
            <a:r>
              <a:rPr lang="it-IT" sz="2800" dirty="0" err="1" smtClean="0"/>
              <a:t>enforced</a:t>
            </a:r>
            <a:r>
              <a:rPr lang="it-IT" sz="2800" dirty="0" smtClean="0"/>
              <a:t> first on </a:t>
            </a:r>
            <a:r>
              <a:rPr lang="it-IT" sz="2800" dirty="0" err="1" smtClean="0"/>
              <a:t>African</a:t>
            </a:r>
            <a:r>
              <a:rPr lang="it-IT" sz="2800" dirty="0" smtClean="0"/>
              <a:t> </a:t>
            </a:r>
            <a:r>
              <a:rPr lang="it-IT" sz="2800" dirty="0" err="1" smtClean="0"/>
              <a:t>slaves</a:t>
            </a:r>
            <a:r>
              <a:rPr lang="it-IT" sz="2800" dirty="0" smtClean="0"/>
              <a:t>  and </a:t>
            </a:r>
            <a:r>
              <a:rPr lang="it-IT" sz="2800" dirty="0" err="1" smtClean="0"/>
              <a:t>then</a:t>
            </a:r>
            <a:r>
              <a:rPr lang="it-IT" sz="2800" dirty="0" smtClean="0"/>
              <a:t> on </a:t>
            </a:r>
            <a:r>
              <a:rPr lang="it-IT" sz="2800" dirty="0" err="1" smtClean="0"/>
              <a:t>Indian</a:t>
            </a:r>
            <a:r>
              <a:rPr lang="it-IT" sz="2800" dirty="0" smtClean="0"/>
              <a:t> </a:t>
            </a:r>
            <a:r>
              <a:rPr lang="it-IT" sz="2800" dirty="0" err="1" smtClean="0"/>
              <a:t>Indentured</a:t>
            </a:r>
            <a:r>
              <a:rPr lang="it-IT" sz="2800" dirty="0" smtClean="0"/>
              <a:t> </a:t>
            </a:r>
            <a:r>
              <a:rPr lang="it-IT" sz="2800" dirty="0" err="1" smtClean="0"/>
              <a:t>labourers</a:t>
            </a:r>
            <a:r>
              <a:rPr lang="it-IT" sz="2800" dirty="0" smtClean="0"/>
              <a:t> and </a:t>
            </a:r>
            <a:r>
              <a:rPr lang="it-IT" sz="2800" dirty="0" err="1" smtClean="0"/>
              <a:t>where</a:t>
            </a:r>
            <a:r>
              <a:rPr lang="it-IT" sz="2800" dirty="0" smtClean="0"/>
              <a:t> the native </a:t>
            </a:r>
            <a:r>
              <a:rPr lang="it-IT" sz="2800" dirty="0" err="1" smtClean="0"/>
              <a:t>languages</a:t>
            </a:r>
            <a:r>
              <a:rPr lang="it-IT" sz="2800" dirty="0" smtClean="0"/>
              <a:t> </a:t>
            </a:r>
            <a:r>
              <a:rPr lang="it-IT" sz="2800" dirty="0" err="1" smtClean="0"/>
              <a:t>had</a:t>
            </a:r>
            <a:r>
              <a:rPr lang="it-IT" sz="2800" dirty="0" smtClean="0"/>
              <a:t> </a:t>
            </a:r>
            <a:r>
              <a:rPr lang="it-IT" sz="2800" dirty="0" err="1" smtClean="0"/>
              <a:t>been</a:t>
            </a:r>
            <a:r>
              <a:rPr lang="it-IT" sz="2800" dirty="0" smtClean="0"/>
              <a:t> </a:t>
            </a:r>
            <a:r>
              <a:rPr lang="it-IT" sz="2800" dirty="0" err="1" smtClean="0"/>
              <a:t>erased</a:t>
            </a:r>
            <a:r>
              <a:rPr lang="is-IS" sz="2800" dirty="0" smtClean="0"/>
              <a:t>….</a:t>
            </a:r>
            <a:r>
              <a:rPr lang="it-IT" sz="2800" dirty="0" smtClean="0"/>
              <a:t> 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62277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The new </a:t>
            </a:r>
            <a:r>
              <a:rPr lang="it-IT" sz="2400" dirty="0" err="1" smtClean="0"/>
              <a:t>literatures</a:t>
            </a:r>
            <a:r>
              <a:rPr lang="it-IT" sz="2400" dirty="0" smtClean="0"/>
              <a:t> in English: the </a:t>
            </a:r>
            <a:r>
              <a:rPr lang="it-IT" sz="2400" dirty="0" err="1" smtClean="0"/>
              <a:t>choice</a:t>
            </a:r>
            <a:r>
              <a:rPr lang="it-IT" sz="2400" dirty="0" smtClean="0"/>
              <a:t> of English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 the </a:t>
            </a:r>
            <a:r>
              <a:rPr lang="it-IT" sz="2800" dirty="0" err="1" smtClean="0"/>
              <a:t>differences</a:t>
            </a:r>
            <a:r>
              <a:rPr lang="it-IT" sz="2800" dirty="0" smtClean="0"/>
              <a:t> </a:t>
            </a:r>
            <a:r>
              <a:rPr lang="it-IT" sz="2800" dirty="0" err="1" smtClean="0"/>
              <a:t>between</a:t>
            </a:r>
            <a:r>
              <a:rPr lang="it-IT" sz="2800" dirty="0" smtClean="0"/>
              <a:t> the </a:t>
            </a:r>
            <a:r>
              <a:rPr lang="it-IT" sz="2800" dirty="0" err="1" smtClean="0"/>
              <a:t>literatures</a:t>
            </a:r>
            <a:r>
              <a:rPr lang="it-IT" sz="2800" dirty="0" smtClean="0"/>
              <a:t> of </a:t>
            </a:r>
            <a:r>
              <a:rPr lang="it-IT" sz="2800" dirty="0" err="1" smtClean="0"/>
              <a:t>settler</a:t>
            </a:r>
            <a:r>
              <a:rPr lang="it-IT" sz="2800" dirty="0" smtClean="0"/>
              <a:t> and </a:t>
            </a:r>
            <a:r>
              <a:rPr lang="it-IT" sz="2800" dirty="0" err="1" smtClean="0"/>
              <a:t>invaded</a:t>
            </a:r>
            <a:r>
              <a:rPr lang="it-IT" sz="2800" dirty="0" smtClean="0"/>
              <a:t> </a:t>
            </a:r>
            <a:r>
              <a:rPr lang="it-IT" sz="2800" dirty="0" err="1" smtClean="0"/>
              <a:t>colonies</a:t>
            </a:r>
            <a:r>
              <a:rPr lang="it-IT" sz="2800" dirty="0" smtClean="0"/>
              <a:t> </a:t>
            </a:r>
            <a:r>
              <a:rPr lang="it-IT" sz="2800" dirty="0" err="1" smtClean="0"/>
              <a:t>were</a:t>
            </a:r>
            <a:r>
              <a:rPr lang="it-IT" sz="2800" dirty="0" smtClean="0"/>
              <a:t> </a:t>
            </a:r>
            <a:r>
              <a:rPr lang="it-IT" sz="2800" dirty="0" err="1" smtClean="0"/>
              <a:t>important</a:t>
            </a:r>
            <a:r>
              <a:rPr lang="it-IT" sz="2800" dirty="0" smtClean="0"/>
              <a:t> </a:t>
            </a:r>
            <a:r>
              <a:rPr lang="it-IT" sz="2800" dirty="0" err="1" smtClean="0"/>
              <a:t>regarding</a:t>
            </a:r>
            <a:r>
              <a:rPr lang="it-IT" sz="2800" dirty="0" smtClean="0"/>
              <a:t> </a:t>
            </a:r>
            <a:r>
              <a:rPr lang="it-IT" sz="2800" dirty="0" smtClean="0"/>
              <a:t>the use of </a:t>
            </a:r>
          </a:p>
          <a:p>
            <a:r>
              <a:rPr lang="it-IT" sz="2800" dirty="0" smtClean="0"/>
              <a:t>Language (in </a:t>
            </a:r>
            <a:r>
              <a:rPr lang="it-IT" sz="2800" dirty="0" err="1" smtClean="0"/>
              <a:t>s.c.their</a:t>
            </a:r>
            <a:r>
              <a:rPr lang="it-IT" sz="2800" dirty="0" smtClean="0"/>
              <a:t> </a:t>
            </a:r>
            <a:r>
              <a:rPr lang="it-IT" sz="2800" dirty="0" err="1" smtClean="0"/>
              <a:t>own</a:t>
            </a:r>
            <a:r>
              <a:rPr lang="it-IT" sz="2800" dirty="0" smtClean="0"/>
              <a:t> native </a:t>
            </a:r>
            <a:r>
              <a:rPr lang="it-IT" sz="2800" dirty="0" err="1" smtClean="0"/>
              <a:t>language</a:t>
            </a:r>
            <a:r>
              <a:rPr lang="it-IT" sz="2800" dirty="0" smtClean="0"/>
              <a:t>, </a:t>
            </a:r>
            <a:r>
              <a:rPr lang="it-IT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sz="2800" dirty="0" err="1" smtClean="0"/>
              <a:t>creation</a:t>
            </a:r>
            <a:r>
              <a:rPr lang="it-IT" sz="2800" dirty="0" smtClean="0"/>
              <a:t> </a:t>
            </a:r>
            <a:r>
              <a:rPr lang="it-IT" sz="2800" dirty="0" smtClean="0"/>
              <a:t>of a </a:t>
            </a:r>
            <a:r>
              <a:rPr lang="it-IT" sz="2800" dirty="0" err="1" smtClean="0"/>
              <a:t>national</a:t>
            </a:r>
            <a:r>
              <a:rPr lang="it-IT" sz="2800" dirty="0" smtClean="0"/>
              <a:t> </a:t>
            </a:r>
            <a:r>
              <a:rPr lang="it-IT" sz="2800" dirty="0" err="1" smtClean="0"/>
              <a:t>literature</a:t>
            </a:r>
            <a:r>
              <a:rPr lang="it-IT" sz="2800" dirty="0" smtClean="0"/>
              <a:t> and </a:t>
            </a:r>
            <a:r>
              <a:rPr lang="it-IT" sz="2800" dirty="0" err="1" smtClean="0"/>
              <a:t>its</a:t>
            </a:r>
            <a:r>
              <a:rPr lang="it-IT" sz="2800" dirty="0" smtClean="0"/>
              <a:t> </a:t>
            </a:r>
            <a:r>
              <a:rPr lang="it-IT" sz="2800" dirty="0" err="1" smtClean="0"/>
              <a:t>canon</a:t>
            </a:r>
            <a:r>
              <a:rPr lang="it-IT" sz="28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13213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The new </a:t>
            </a:r>
            <a:r>
              <a:rPr lang="it-IT" sz="2400" dirty="0" err="1" smtClean="0"/>
              <a:t>literatures</a:t>
            </a:r>
            <a:r>
              <a:rPr lang="it-IT" sz="2400" dirty="0" smtClean="0"/>
              <a:t> in English: the </a:t>
            </a:r>
            <a:r>
              <a:rPr lang="it-IT" sz="2400" dirty="0" err="1" smtClean="0"/>
              <a:t>choice</a:t>
            </a:r>
            <a:r>
              <a:rPr lang="it-IT" sz="2400" dirty="0" smtClean="0"/>
              <a:t> of English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In I.C. an </a:t>
            </a:r>
            <a:r>
              <a:rPr lang="it-IT" sz="2800" dirty="0" err="1" smtClean="0"/>
              <a:t>historically</a:t>
            </a:r>
            <a:r>
              <a:rPr lang="it-IT" sz="2800" dirty="0" smtClean="0"/>
              <a:t> </a:t>
            </a:r>
            <a:r>
              <a:rPr lang="it-IT" sz="2800" dirty="0" err="1" smtClean="0"/>
              <a:t>imposed</a:t>
            </a:r>
            <a:r>
              <a:rPr lang="it-IT" sz="2800" dirty="0" smtClean="0"/>
              <a:t> </a:t>
            </a:r>
            <a:r>
              <a:rPr lang="it-IT" sz="2800" dirty="0" err="1" smtClean="0"/>
              <a:t>language</a:t>
            </a:r>
            <a:r>
              <a:rPr lang="it-IT" sz="2800" dirty="0" smtClean="0"/>
              <a:t> </a:t>
            </a:r>
            <a:r>
              <a:rPr lang="it-IT" sz="2800" dirty="0" err="1" smtClean="0"/>
              <a:t>is</a:t>
            </a:r>
            <a:r>
              <a:rPr lang="it-IT" sz="2800" dirty="0" smtClean="0"/>
              <a:t> </a:t>
            </a:r>
            <a:r>
              <a:rPr lang="it-IT" sz="2800" dirty="0" err="1" smtClean="0"/>
              <a:t>chosen</a:t>
            </a:r>
            <a:r>
              <a:rPr lang="it-IT" sz="2800" dirty="0" smtClean="0"/>
              <a:t> and </a:t>
            </a:r>
            <a:r>
              <a:rPr lang="it-IT" sz="2800" dirty="0" err="1" smtClean="0"/>
              <a:t>appropriated</a:t>
            </a:r>
            <a:r>
              <a:rPr lang="it-IT" sz="2800" dirty="0" smtClean="0"/>
              <a:t>, </a:t>
            </a:r>
            <a:r>
              <a:rPr lang="it-IT" sz="2800" dirty="0" err="1" smtClean="0"/>
              <a:t>revitalized</a:t>
            </a:r>
            <a:r>
              <a:rPr lang="it-IT" sz="2800" dirty="0" smtClean="0"/>
              <a:t> and </a:t>
            </a:r>
            <a:r>
              <a:rPr lang="it-IT" sz="2800" dirty="0" err="1" smtClean="0"/>
              <a:t>reinvented</a:t>
            </a:r>
            <a:r>
              <a:rPr lang="it-IT" sz="2800" dirty="0" smtClean="0"/>
              <a:t> by </a:t>
            </a:r>
            <a:r>
              <a:rPr lang="it-IT" sz="2800" dirty="0" err="1" smtClean="0"/>
              <a:t>writers</a:t>
            </a:r>
            <a:r>
              <a:rPr lang="it-IT" sz="2800" dirty="0" smtClean="0"/>
              <a:t> (</a:t>
            </a:r>
            <a:r>
              <a:rPr lang="it-IT" sz="2800" dirty="0" err="1" smtClean="0"/>
              <a:t>see</a:t>
            </a:r>
            <a:r>
              <a:rPr lang="it-IT" sz="2800" dirty="0" smtClean="0"/>
              <a:t> </a:t>
            </a:r>
            <a:r>
              <a:rPr lang="it-IT" sz="2800" dirty="0" err="1" smtClean="0"/>
              <a:t>Salman</a:t>
            </a:r>
            <a:r>
              <a:rPr lang="it-IT" sz="2800" dirty="0" smtClean="0"/>
              <a:t> </a:t>
            </a:r>
            <a:r>
              <a:rPr lang="it-IT" sz="2800" dirty="0" err="1" smtClean="0"/>
              <a:t>Rushdie’s</a:t>
            </a:r>
            <a:r>
              <a:rPr lang="it-IT" sz="2800" dirty="0" smtClean="0"/>
              <a:t> style, for ex.)</a:t>
            </a:r>
            <a:endParaRPr lang="it-IT" sz="28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32131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The new </a:t>
            </a:r>
            <a:r>
              <a:rPr lang="it-IT" sz="2400" dirty="0" err="1" smtClean="0"/>
              <a:t>literatures</a:t>
            </a:r>
            <a:r>
              <a:rPr lang="it-IT" sz="2400" dirty="0" smtClean="0"/>
              <a:t> in English: </a:t>
            </a:r>
            <a:r>
              <a:rPr lang="it-IT" sz="2400" dirty="0" err="1" smtClean="0"/>
              <a:t>differences</a:t>
            </a:r>
            <a:r>
              <a:rPr lang="it-IT" sz="2400" dirty="0"/>
              <a:t>/</a:t>
            </a:r>
            <a:r>
              <a:rPr lang="it-IT" sz="2400" dirty="0" err="1" smtClean="0"/>
              <a:t>connections</a:t>
            </a:r>
            <a:r>
              <a:rPr lang="it-IT" sz="2400" dirty="0" smtClean="0"/>
              <a:t>/</a:t>
            </a:r>
            <a:r>
              <a:rPr lang="it-IT" sz="2400" dirty="0" err="1" smtClean="0"/>
              <a:t>continuity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err="1" smtClean="0"/>
              <a:t>There</a:t>
            </a:r>
            <a:r>
              <a:rPr lang="it-IT" sz="2800" dirty="0" smtClean="0"/>
              <a:t> are </a:t>
            </a:r>
            <a:r>
              <a:rPr lang="it-IT" sz="2800" dirty="0" err="1" smtClean="0"/>
              <a:t>also</a:t>
            </a:r>
            <a:r>
              <a:rPr lang="it-IT" sz="2800" dirty="0" smtClean="0"/>
              <a:t> </a:t>
            </a:r>
            <a:r>
              <a:rPr lang="it-IT" sz="2800" dirty="0" err="1" smtClean="0"/>
              <a:t>important</a:t>
            </a:r>
            <a:r>
              <a:rPr lang="it-IT" sz="2800" dirty="0" smtClean="0"/>
              <a:t> </a:t>
            </a:r>
            <a:r>
              <a:rPr lang="it-IT" sz="2800" dirty="0" err="1" smtClean="0"/>
              <a:t>thematic</a:t>
            </a:r>
            <a:r>
              <a:rPr lang="it-IT" sz="2800" dirty="0" smtClean="0"/>
              <a:t> </a:t>
            </a:r>
            <a:r>
              <a:rPr lang="it-IT" sz="2800" dirty="0" err="1" smtClean="0"/>
              <a:t>differences</a:t>
            </a:r>
            <a:r>
              <a:rPr lang="it-IT" sz="2800" dirty="0" smtClean="0"/>
              <a:t> </a:t>
            </a:r>
            <a:r>
              <a:rPr lang="it-IT" sz="2800" dirty="0" err="1" smtClean="0"/>
              <a:t>between</a:t>
            </a:r>
            <a:r>
              <a:rPr lang="it-IT" sz="2800" dirty="0" smtClean="0"/>
              <a:t> </a:t>
            </a:r>
            <a:r>
              <a:rPr lang="it-IT" sz="2800" b="1" dirty="0" err="1" smtClean="0"/>
              <a:t>national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literatures</a:t>
            </a:r>
            <a:r>
              <a:rPr lang="it-IT" sz="2800" b="1" dirty="0" smtClean="0"/>
              <a:t> </a:t>
            </a:r>
            <a:r>
              <a:rPr lang="it-IT" sz="2800" dirty="0" smtClean="0"/>
              <a:t>in “</a:t>
            </a:r>
            <a:r>
              <a:rPr lang="it-IT" sz="2800" dirty="0" err="1" smtClean="0"/>
              <a:t>postcolonial</a:t>
            </a:r>
            <a:r>
              <a:rPr lang="it-IT" sz="2800" dirty="0" smtClean="0"/>
              <a:t>” </a:t>
            </a:r>
            <a:r>
              <a:rPr lang="it-IT" sz="2800" dirty="0" err="1" smtClean="0"/>
              <a:t>literatures</a:t>
            </a:r>
            <a:r>
              <a:rPr lang="it-IT" sz="2800" dirty="0" smtClean="0"/>
              <a:t> in English</a:t>
            </a:r>
          </a:p>
          <a:p>
            <a:r>
              <a:rPr lang="it-IT" sz="2800" dirty="0" err="1" smtClean="0"/>
              <a:t>But</a:t>
            </a:r>
            <a:r>
              <a:rPr lang="it-IT" sz="2800" dirty="0" smtClean="0"/>
              <a:t> </a:t>
            </a:r>
            <a:r>
              <a:rPr lang="it-IT" sz="2800" dirty="0" err="1" smtClean="0"/>
              <a:t>also</a:t>
            </a:r>
            <a:r>
              <a:rPr lang="it-IT" sz="2800" dirty="0" smtClean="0"/>
              <a:t> </a:t>
            </a:r>
            <a:r>
              <a:rPr lang="it-IT" sz="2800" b="1" dirty="0" err="1" smtClean="0"/>
              <a:t>unifying</a:t>
            </a:r>
            <a:r>
              <a:rPr lang="it-IT" sz="2800" b="1" dirty="0" smtClean="0"/>
              <a:t> traits, </a:t>
            </a:r>
            <a:r>
              <a:rPr lang="it-IT" sz="2800" b="1" dirty="0" err="1" smtClean="0"/>
              <a:t>themes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recurring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structuring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patterns</a:t>
            </a:r>
            <a:r>
              <a:rPr lang="it-IT" sz="2800" dirty="0" smtClean="0"/>
              <a:t>, </a:t>
            </a:r>
            <a:r>
              <a:rPr lang="it-IT" sz="2800" dirty="0" err="1" smtClean="0"/>
              <a:t>among</a:t>
            </a:r>
            <a:r>
              <a:rPr lang="it-IT" sz="2800" dirty="0" smtClean="0"/>
              <a:t> </a:t>
            </a:r>
            <a:r>
              <a:rPr lang="it-IT" sz="2800" dirty="0" err="1" smtClean="0"/>
              <a:t>which</a:t>
            </a:r>
            <a:endParaRPr lang="it-IT" sz="28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6194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The new </a:t>
            </a:r>
            <a:r>
              <a:rPr lang="it-IT" sz="2800" b="1" dirty="0" err="1" smtClean="0"/>
              <a:t>literatures</a:t>
            </a:r>
            <a:r>
              <a:rPr lang="it-IT" sz="2800" b="1" dirty="0" smtClean="0"/>
              <a:t> in English: </a:t>
            </a:r>
            <a:r>
              <a:rPr lang="it-IT" sz="2800" b="1" dirty="0" err="1" smtClean="0"/>
              <a:t>recurring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themes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tropes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The </a:t>
            </a:r>
            <a:r>
              <a:rPr lang="it-IT" sz="2800" dirty="0" err="1" smtClean="0"/>
              <a:t>paramount</a:t>
            </a:r>
            <a:r>
              <a:rPr lang="it-IT" sz="2800" dirty="0" smtClean="0"/>
              <a:t> </a:t>
            </a:r>
            <a:r>
              <a:rPr lang="it-IT" sz="2800" dirty="0" err="1" smtClean="0"/>
              <a:t>theme</a:t>
            </a:r>
            <a:r>
              <a:rPr lang="it-IT" sz="2800" dirty="0" smtClean="0"/>
              <a:t> of IDENTITY</a:t>
            </a:r>
          </a:p>
          <a:p>
            <a:r>
              <a:rPr lang="it-IT" sz="2800" dirty="0" smtClean="0"/>
              <a:t>EXILE, DISPLACEMENT (</a:t>
            </a:r>
            <a:r>
              <a:rPr lang="it-IT" sz="2800" dirty="0" err="1" smtClean="0"/>
              <a:t>geographical</a:t>
            </a:r>
            <a:r>
              <a:rPr lang="it-IT" sz="2800" dirty="0" smtClean="0"/>
              <a:t>, cultural, social, </a:t>
            </a:r>
            <a:r>
              <a:rPr lang="it-IT" sz="2800" dirty="0" err="1" smtClean="0"/>
              <a:t>linguistic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RACIALIDENTITY AND CONFLICTS</a:t>
            </a:r>
          </a:p>
          <a:p>
            <a:r>
              <a:rPr lang="it-IT" sz="2800" dirty="0" smtClean="0"/>
              <a:t>MIGRANCY, DIFFERENCE, ALIENATION</a:t>
            </a:r>
          </a:p>
          <a:p>
            <a:r>
              <a:rPr lang="it-IT" sz="2800" dirty="0" smtClean="0"/>
              <a:t>ROOTEDNESS, UN</a:t>
            </a:r>
            <a:r>
              <a:rPr lang="it-IT" sz="2800" b="1" dirty="0" smtClean="0"/>
              <a:t>/</a:t>
            </a:r>
            <a:r>
              <a:rPr lang="it-IT" sz="2800" dirty="0" smtClean="0"/>
              <a:t>BELONGING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727958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The new </a:t>
            </a:r>
            <a:r>
              <a:rPr lang="it-IT" sz="2800" b="1" dirty="0" err="1" smtClean="0"/>
              <a:t>literatures</a:t>
            </a:r>
            <a:r>
              <a:rPr lang="it-IT" sz="2800" b="1" dirty="0" smtClean="0"/>
              <a:t> in English: </a:t>
            </a:r>
            <a:r>
              <a:rPr lang="it-IT" sz="2800" b="1" dirty="0" err="1" smtClean="0"/>
              <a:t>recurring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themes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tropes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800" i="1" dirty="0" smtClean="0"/>
              <a:t>EXILE</a:t>
            </a:r>
            <a:r>
              <a:rPr lang="it-IT" sz="2800" dirty="0" smtClean="0"/>
              <a:t> </a:t>
            </a:r>
            <a:r>
              <a:rPr lang="it-IT" sz="2800" dirty="0" err="1" smtClean="0"/>
              <a:t>as</a:t>
            </a:r>
            <a:r>
              <a:rPr lang="it-IT" sz="2800" dirty="0" smtClean="0"/>
              <a:t> </a:t>
            </a:r>
            <a:r>
              <a:rPr lang="it-IT" sz="2800" dirty="0" smtClean="0"/>
              <a:t>the </a:t>
            </a:r>
            <a:r>
              <a:rPr lang="it-IT" sz="2800" dirty="0" err="1" smtClean="0"/>
              <a:t>unifying</a:t>
            </a:r>
            <a:r>
              <a:rPr lang="it-IT" sz="2800" dirty="0" smtClean="0"/>
              <a:t>, </a:t>
            </a:r>
            <a:r>
              <a:rPr lang="it-IT" sz="2800" dirty="0" err="1" smtClean="0"/>
              <a:t>crucial</a:t>
            </a:r>
            <a:r>
              <a:rPr lang="it-IT" sz="2800" dirty="0" smtClean="0"/>
              <a:t> </a:t>
            </a:r>
            <a:r>
              <a:rPr lang="it-IT" sz="2800" dirty="0" err="1" smtClean="0"/>
              <a:t>dimension</a:t>
            </a:r>
            <a:r>
              <a:rPr lang="it-IT" sz="2800" dirty="0" smtClean="0"/>
              <a:t>/</a:t>
            </a:r>
            <a:r>
              <a:rPr lang="it-IT" sz="2800" dirty="0" err="1" smtClean="0"/>
              <a:t>experience</a:t>
            </a:r>
            <a:r>
              <a:rPr lang="it-IT" sz="2800" dirty="0"/>
              <a:t> </a:t>
            </a:r>
            <a:r>
              <a:rPr lang="it-IT" sz="2800" dirty="0" err="1" smtClean="0"/>
              <a:t>at</a:t>
            </a:r>
            <a:r>
              <a:rPr lang="it-IT" sz="2800" dirty="0" smtClean="0"/>
              <a:t> the centre of </a:t>
            </a:r>
            <a:r>
              <a:rPr lang="it-IT" sz="2800" dirty="0" err="1" smtClean="0"/>
              <a:t>postcolonial</a:t>
            </a:r>
            <a:r>
              <a:rPr lang="it-IT" sz="2800" dirty="0" smtClean="0"/>
              <a:t> </a:t>
            </a:r>
            <a:r>
              <a:rPr lang="it-IT" sz="2800" dirty="0" err="1" smtClean="0"/>
              <a:t>literatures</a:t>
            </a:r>
            <a:r>
              <a:rPr lang="is-IS" sz="2800" dirty="0" smtClean="0"/>
              <a:t>….</a:t>
            </a:r>
          </a:p>
          <a:p>
            <a:r>
              <a:rPr lang="it-IT" sz="2800" dirty="0" smtClean="0"/>
              <a:t> </a:t>
            </a:r>
            <a:r>
              <a:rPr lang="it-IT" sz="2800" dirty="0" err="1" smtClean="0"/>
              <a:t>different</a:t>
            </a:r>
            <a:r>
              <a:rPr lang="it-IT" sz="2800" dirty="0"/>
              <a:t> </a:t>
            </a:r>
            <a:r>
              <a:rPr lang="it-IT" sz="2800" dirty="0" err="1" smtClean="0"/>
              <a:t>stages</a:t>
            </a:r>
            <a:r>
              <a:rPr lang="it-IT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sz="2800" dirty="0" smtClean="0"/>
              <a:t>:</a:t>
            </a:r>
            <a:endParaRPr lang="it-IT" sz="2800" dirty="0" smtClean="0"/>
          </a:p>
          <a:p>
            <a:r>
              <a:rPr lang="it-IT" sz="2800" dirty="0" err="1" smtClean="0"/>
              <a:t>Decolonisation</a:t>
            </a:r>
            <a:r>
              <a:rPr lang="it-IT" sz="2800" dirty="0" smtClean="0"/>
              <a:t> (“</a:t>
            </a:r>
            <a:r>
              <a:rPr lang="it-IT" sz="2800" dirty="0" err="1" smtClean="0"/>
              <a:t>decolonising</a:t>
            </a:r>
            <a:r>
              <a:rPr lang="it-IT" sz="2800" dirty="0" smtClean="0"/>
              <a:t> the </a:t>
            </a:r>
            <a:r>
              <a:rPr lang="it-IT" sz="2800" dirty="0" err="1" smtClean="0"/>
              <a:t>mind</a:t>
            </a:r>
            <a:r>
              <a:rPr lang="it-IT" sz="2800" dirty="0" smtClean="0"/>
              <a:t>, </a:t>
            </a:r>
            <a:r>
              <a:rPr lang="it-IT" sz="2800" dirty="0" err="1" smtClean="0"/>
              <a:t>Ngugi</a:t>
            </a:r>
            <a:r>
              <a:rPr lang="it-IT" sz="2800" dirty="0" smtClean="0"/>
              <a:t> </a:t>
            </a:r>
            <a:r>
              <a:rPr lang="it-IT" sz="2800" dirty="0" err="1" smtClean="0"/>
              <a:t>Wa</a:t>
            </a:r>
            <a:r>
              <a:rPr lang="it-IT" sz="2800" dirty="0" smtClean="0"/>
              <a:t>’ </a:t>
            </a:r>
            <a:r>
              <a:rPr lang="it-IT" sz="2800" dirty="0" err="1" smtClean="0"/>
              <a:t>Thiongo</a:t>
            </a:r>
            <a:r>
              <a:rPr lang="is-IS" sz="2800" dirty="0" smtClean="0"/>
              <a:t>…)</a:t>
            </a:r>
          </a:p>
          <a:p>
            <a:r>
              <a:rPr lang="it-IT" sz="2800" dirty="0" smtClean="0"/>
              <a:t>T</a:t>
            </a:r>
            <a:r>
              <a:rPr lang="is-IS" sz="2800" dirty="0" smtClean="0"/>
              <a:t>he search for an independent identity</a:t>
            </a:r>
          </a:p>
          <a:p>
            <a:r>
              <a:rPr lang="is-IS" sz="2800" dirty="0" smtClean="0"/>
              <a:t>imagining the nation (nation building through literature and culture</a:t>
            </a:r>
            <a:r>
              <a:rPr lang="is-IS" sz="2800" dirty="0" smtClean="0"/>
              <a:t>)</a:t>
            </a:r>
            <a:r>
              <a:rPr lang="is-IS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sz="2800" dirty="0" smtClean="0">
                <a:sym typeface="Wingdings"/>
              </a:rPr>
              <a:t>”</a:t>
            </a:r>
            <a:r>
              <a:rPr lang="it-IT" sz="2800" dirty="0" err="1" smtClean="0">
                <a:sym typeface="Wingdings"/>
              </a:rPr>
              <a:t>imagined</a:t>
            </a:r>
            <a:r>
              <a:rPr lang="it-IT" sz="2800" dirty="0" smtClean="0">
                <a:sym typeface="Wingdings"/>
              </a:rPr>
              <a:t> </a:t>
            </a:r>
            <a:r>
              <a:rPr lang="it-IT" sz="2800" dirty="0" err="1" smtClean="0">
                <a:sym typeface="Wingdings"/>
              </a:rPr>
              <a:t>communities</a:t>
            </a:r>
            <a:r>
              <a:rPr lang="it-IT" sz="2800" dirty="0" smtClean="0">
                <a:sym typeface="Wingdings"/>
              </a:rPr>
              <a:t>” (</a:t>
            </a:r>
            <a:r>
              <a:rPr lang="it-IT" sz="2800" dirty="0" err="1" smtClean="0">
                <a:sym typeface="Wingdings"/>
              </a:rPr>
              <a:t>B.Anderson</a:t>
            </a:r>
            <a:r>
              <a:rPr lang="it-IT" sz="2800" dirty="0" smtClean="0">
                <a:sym typeface="Wingdings"/>
              </a:rPr>
              <a:t>)</a:t>
            </a:r>
            <a:endParaRPr lang="it-IT" sz="28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776342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The new </a:t>
            </a:r>
            <a:r>
              <a:rPr lang="it-IT" sz="2800" b="1" dirty="0" err="1" smtClean="0"/>
              <a:t>literatures</a:t>
            </a:r>
            <a:r>
              <a:rPr lang="it-IT" sz="2800" b="1" dirty="0" smtClean="0"/>
              <a:t> in English: </a:t>
            </a:r>
            <a:r>
              <a:rPr lang="it-IT" sz="2800" b="1" dirty="0" err="1" smtClean="0"/>
              <a:t>recurring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themes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tropes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EXILE </a:t>
            </a:r>
            <a:r>
              <a:rPr lang="it-IT" sz="2800" dirty="0" err="1" smtClean="0"/>
              <a:t>as</a:t>
            </a:r>
            <a:r>
              <a:rPr lang="it-IT" sz="2800" dirty="0" smtClean="0"/>
              <a:t> the </a:t>
            </a:r>
            <a:r>
              <a:rPr lang="it-IT" sz="2800" dirty="0" err="1" smtClean="0"/>
              <a:t>pivotal</a:t>
            </a:r>
            <a:r>
              <a:rPr lang="it-IT" sz="2800" dirty="0" smtClean="0"/>
              <a:t>, </a:t>
            </a:r>
            <a:r>
              <a:rPr lang="it-IT" sz="2800" dirty="0" err="1" smtClean="0"/>
              <a:t>unifying</a:t>
            </a:r>
            <a:r>
              <a:rPr lang="it-IT" sz="2800" dirty="0" smtClean="0"/>
              <a:t>, </a:t>
            </a:r>
            <a:r>
              <a:rPr lang="it-IT" sz="2800" dirty="0" err="1" smtClean="0"/>
              <a:t>crucial</a:t>
            </a:r>
            <a:r>
              <a:rPr lang="it-IT" sz="2800" dirty="0" smtClean="0"/>
              <a:t> </a:t>
            </a:r>
            <a:r>
              <a:rPr lang="it-IT" sz="2800" dirty="0" err="1" smtClean="0"/>
              <a:t>dimension</a:t>
            </a:r>
            <a:r>
              <a:rPr lang="it-IT" sz="2800" dirty="0" smtClean="0"/>
              <a:t>/</a:t>
            </a:r>
            <a:r>
              <a:rPr lang="it-IT" sz="2800" dirty="0" err="1" smtClean="0"/>
              <a:t>experience</a:t>
            </a:r>
            <a:r>
              <a:rPr lang="it-IT" sz="2800" dirty="0"/>
              <a:t> </a:t>
            </a:r>
            <a:r>
              <a:rPr lang="it-IT" sz="2800" dirty="0" err="1" smtClean="0"/>
              <a:t>at</a:t>
            </a:r>
            <a:r>
              <a:rPr lang="it-IT" sz="2800" dirty="0" smtClean="0"/>
              <a:t> the centre of </a:t>
            </a:r>
            <a:r>
              <a:rPr lang="it-IT" sz="2800" dirty="0" err="1" smtClean="0"/>
              <a:t>postcolonial</a:t>
            </a:r>
            <a:r>
              <a:rPr lang="it-IT" sz="2800" dirty="0" smtClean="0"/>
              <a:t> </a:t>
            </a:r>
            <a:r>
              <a:rPr lang="it-IT" sz="2800" dirty="0" err="1" smtClean="0"/>
              <a:t>literatures</a:t>
            </a:r>
            <a:r>
              <a:rPr lang="is-IS" sz="2800" dirty="0" smtClean="0"/>
              <a:t>….</a:t>
            </a:r>
          </a:p>
          <a:p>
            <a:r>
              <a:rPr lang="it-IT" sz="2800" dirty="0" smtClean="0"/>
              <a:t> </a:t>
            </a:r>
            <a:r>
              <a:rPr lang="it-IT" sz="2800" dirty="0" err="1" smtClean="0"/>
              <a:t>different</a:t>
            </a:r>
            <a:r>
              <a:rPr lang="it-IT" sz="2800" dirty="0"/>
              <a:t> </a:t>
            </a:r>
            <a:r>
              <a:rPr lang="it-IT" sz="2800" dirty="0" err="1" smtClean="0"/>
              <a:t>stages</a:t>
            </a:r>
            <a:r>
              <a:rPr lang="it-IT" sz="2800" dirty="0" smtClean="0"/>
              <a:t>:</a:t>
            </a:r>
          </a:p>
          <a:p>
            <a:r>
              <a:rPr lang="it-IT" sz="2800" dirty="0" err="1" smtClean="0"/>
              <a:t>Decolonisation</a:t>
            </a:r>
            <a:r>
              <a:rPr lang="it-IT" sz="2800" dirty="0" smtClean="0"/>
              <a:t> (“</a:t>
            </a:r>
            <a:r>
              <a:rPr lang="it-IT" sz="2800" dirty="0" err="1" smtClean="0"/>
              <a:t>decolonising</a:t>
            </a:r>
            <a:r>
              <a:rPr lang="it-IT" sz="2800" dirty="0" smtClean="0"/>
              <a:t> the </a:t>
            </a:r>
            <a:r>
              <a:rPr lang="it-IT" sz="2800" dirty="0" err="1" smtClean="0"/>
              <a:t>mind</a:t>
            </a:r>
            <a:r>
              <a:rPr lang="it-IT" sz="2800" dirty="0" smtClean="0"/>
              <a:t>, </a:t>
            </a:r>
            <a:r>
              <a:rPr lang="it-IT" sz="2800" dirty="0" err="1" smtClean="0"/>
              <a:t>Ngugi</a:t>
            </a:r>
            <a:r>
              <a:rPr lang="it-IT" sz="2800" dirty="0" smtClean="0"/>
              <a:t> </a:t>
            </a:r>
            <a:r>
              <a:rPr lang="it-IT" sz="2800" dirty="0" err="1" smtClean="0"/>
              <a:t>Wa</a:t>
            </a:r>
            <a:r>
              <a:rPr lang="it-IT" sz="2800" dirty="0" smtClean="0"/>
              <a:t>’ </a:t>
            </a:r>
            <a:r>
              <a:rPr lang="it-IT" sz="2800" dirty="0" err="1" smtClean="0"/>
              <a:t>Thiongo</a:t>
            </a:r>
            <a:r>
              <a:rPr lang="is-IS" sz="2800" dirty="0" smtClean="0"/>
              <a:t>…)</a:t>
            </a:r>
          </a:p>
          <a:p>
            <a:r>
              <a:rPr lang="it-IT" sz="2800" dirty="0" smtClean="0"/>
              <a:t>T</a:t>
            </a:r>
            <a:r>
              <a:rPr lang="is-IS" sz="2800" dirty="0" smtClean="0"/>
              <a:t>he search for an independent identity</a:t>
            </a:r>
          </a:p>
          <a:p>
            <a:r>
              <a:rPr lang="is-IS" sz="2800" dirty="0" smtClean="0"/>
              <a:t>imagining the nation (nation building through literature and culture)</a:t>
            </a:r>
            <a:endParaRPr lang="it-IT" sz="28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919748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438</TotalTime>
  <Words>903</Words>
  <Application>Microsoft Macintosh PowerPoint</Application>
  <PresentationFormat>Presentazione su schermo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Brezza</vt:lpstr>
      <vt:lpstr>The new literatures in English</vt:lpstr>
      <vt:lpstr>The new literatures in English</vt:lpstr>
      <vt:lpstr>The new literatures in English</vt:lpstr>
      <vt:lpstr>The new literatures in English: the choice of English</vt:lpstr>
      <vt:lpstr>The new literatures in English: the choice of English</vt:lpstr>
      <vt:lpstr>The new literatures in English: differences/connections/continuity</vt:lpstr>
      <vt:lpstr>The new literatures in English: recurring themes and tropes</vt:lpstr>
      <vt:lpstr>The new literatures in English: recurring themes and tropes</vt:lpstr>
      <vt:lpstr>The new literatures in English: recurring themes and tropes</vt:lpstr>
      <vt:lpstr>The new literatures in English: recurring themes and tropes</vt:lpstr>
      <vt:lpstr>The new literatures in English: recurring themes and tropes</vt:lpstr>
      <vt:lpstr>Postcolonialism: literature and theory</vt:lpstr>
      <vt:lpstr>Introducing Postcolonial literature: the role of literature</vt:lpstr>
      <vt:lpstr>Introducing Postcolonial literature</vt:lpstr>
      <vt:lpstr>Presentazione di PowerPoint</vt:lpstr>
    </vt:vector>
  </TitlesOfParts>
  <Company>università di trieste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Postcolonial literature</dc:title>
  <dc:creator>Roberta Gefter</dc:creator>
  <cp:lastModifiedBy>Roberta Gefter</cp:lastModifiedBy>
  <cp:revision>18</cp:revision>
  <dcterms:created xsi:type="dcterms:W3CDTF">2017-04-20T16:00:26Z</dcterms:created>
  <dcterms:modified xsi:type="dcterms:W3CDTF">2017-11-08T08:22:06Z</dcterms:modified>
</cp:coreProperties>
</file>