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4"/>
  </p:notesMasterIdLst>
  <p:handoutMasterIdLst>
    <p:handoutMasterId r:id="rId55"/>
  </p:handoutMasterIdLst>
  <p:sldIdLst>
    <p:sldId id="256" r:id="rId2"/>
    <p:sldId id="456" r:id="rId3"/>
    <p:sldId id="532" r:id="rId4"/>
    <p:sldId id="533" r:id="rId5"/>
    <p:sldId id="535" r:id="rId6"/>
    <p:sldId id="536" r:id="rId7"/>
    <p:sldId id="537" r:id="rId8"/>
    <p:sldId id="538" r:id="rId9"/>
    <p:sldId id="540" r:id="rId10"/>
    <p:sldId id="539" r:id="rId11"/>
    <p:sldId id="541" r:id="rId12"/>
    <p:sldId id="542" r:id="rId13"/>
    <p:sldId id="534" r:id="rId14"/>
    <p:sldId id="554" r:id="rId15"/>
    <p:sldId id="555" r:id="rId16"/>
    <p:sldId id="550" r:id="rId17"/>
    <p:sldId id="549" r:id="rId18"/>
    <p:sldId id="551" r:id="rId19"/>
    <p:sldId id="552" r:id="rId20"/>
    <p:sldId id="553" r:id="rId21"/>
    <p:sldId id="556" r:id="rId22"/>
    <p:sldId id="545" r:id="rId23"/>
    <p:sldId id="544" r:id="rId24"/>
    <p:sldId id="546" r:id="rId25"/>
    <p:sldId id="547" r:id="rId26"/>
    <p:sldId id="548" r:id="rId27"/>
    <p:sldId id="557" r:id="rId28"/>
    <p:sldId id="463" r:id="rId29"/>
    <p:sldId id="559" r:id="rId30"/>
    <p:sldId id="560" r:id="rId31"/>
    <p:sldId id="561" r:id="rId32"/>
    <p:sldId id="565" r:id="rId33"/>
    <p:sldId id="564" r:id="rId34"/>
    <p:sldId id="562" r:id="rId35"/>
    <p:sldId id="580" r:id="rId36"/>
    <p:sldId id="581" r:id="rId37"/>
    <p:sldId id="582" r:id="rId38"/>
    <p:sldId id="563" r:id="rId39"/>
    <p:sldId id="566" r:id="rId40"/>
    <p:sldId id="567" r:id="rId41"/>
    <p:sldId id="568" r:id="rId42"/>
    <p:sldId id="569" r:id="rId43"/>
    <p:sldId id="570" r:id="rId44"/>
    <p:sldId id="571" r:id="rId45"/>
    <p:sldId id="572" r:id="rId46"/>
    <p:sldId id="573" r:id="rId47"/>
    <p:sldId id="574" r:id="rId48"/>
    <p:sldId id="575" r:id="rId49"/>
    <p:sldId id="576" r:id="rId50"/>
    <p:sldId id="577" r:id="rId51"/>
    <p:sldId id="578" r:id="rId52"/>
    <p:sldId id="579" r:id="rId53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FF5B"/>
    <a:srgbClr val="762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01"/>
  </p:normalViewPr>
  <p:slideViewPr>
    <p:cSldViewPr snapToGrid="0" snapToObjects="1">
      <p:cViewPr varScale="1">
        <p:scale>
          <a:sx n="95" d="100"/>
          <a:sy n="95" d="100"/>
        </p:scale>
        <p:origin x="158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notesMaster" Target="notesMasters/notesMaster1.xml"/><Relationship Id="rId55" Type="http://schemas.openxmlformats.org/officeDocument/2006/relationships/handoutMaster" Target="handoutMasters/handoutMaster1.xml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7EEE15-E472-4243-8440-E3CC65BEA2CF}" type="doc">
      <dgm:prSet loTypeId="urn:microsoft.com/office/officeart/2005/8/layout/arrow1" loCatId="" qsTypeId="urn:microsoft.com/office/officeart/2005/8/quickstyle/3D4" qsCatId="3D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E21A2D94-3D65-0E49-A8DF-E7DA76FE11CB}">
      <dgm:prSet phldrT="[Testo]"/>
      <dgm:spPr/>
      <dgm:t>
        <a:bodyPr/>
        <a:lstStyle/>
        <a:p>
          <a:r>
            <a:rPr lang="it-IT" dirty="0" smtClean="0"/>
            <a:t>MISURE PROVVISORIE= RACCOMANDAZIONI?</a:t>
          </a:r>
          <a:endParaRPr lang="it-IT" dirty="0"/>
        </a:p>
      </dgm:t>
    </dgm:pt>
    <dgm:pt modelId="{EB85FFF2-F7EE-5741-AC53-E10032773FAA}" type="parTrans" cxnId="{3E7A85B3-11A5-4D4E-B217-8222730CCB54}">
      <dgm:prSet/>
      <dgm:spPr/>
      <dgm:t>
        <a:bodyPr/>
        <a:lstStyle/>
        <a:p>
          <a:endParaRPr lang="it-IT"/>
        </a:p>
      </dgm:t>
    </dgm:pt>
    <dgm:pt modelId="{64622170-4AC0-414E-BDC8-C4AADAABB344}" type="sibTrans" cxnId="{3E7A85B3-11A5-4D4E-B217-8222730CCB54}">
      <dgm:prSet/>
      <dgm:spPr/>
      <dgm:t>
        <a:bodyPr/>
        <a:lstStyle/>
        <a:p>
          <a:endParaRPr lang="it-IT"/>
        </a:p>
      </dgm:t>
    </dgm:pt>
    <dgm:pt modelId="{495D2DC7-B85E-5C44-8B77-488E5B8F96EE}">
      <dgm:prSet phldrT="[Testo]"/>
      <dgm:spPr/>
      <dgm:t>
        <a:bodyPr/>
        <a:lstStyle/>
        <a:p>
          <a:r>
            <a:rPr lang="it-IT" dirty="0" smtClean="0"/>
            <a:t>MISURE PROVVISORIE= RISOLUZIONI?</a:t>
          </a:r>
          <a:endParaRPr lang="it-IT" dirty="0"/>
        </a:p>
      </dgm:t>
    </dgm:pt>
    <dgm:pt modelId="{24E3A501-A5D6-0A4B-92AF-2C7BCF295560}" type="parTrans" cxnId="{3E2735C4-F7DB-7841-BA50-3720421EF974}">
      <dgm:prSet/>
      <dgm:spPr/>
      <dgm:t>
        <a:bodyPr/>
        <a:lstStyle/>
        <a:p>
          <a:endParaRPr lang="it-IT"/>
        </a:p>
      </dgm:t>
    </dgm:pt>
    <dgm:pt modelId="{AFDF1951-3C69-FD4E-9E50-8593769C343A}" type="sibTrans" cxnId="{3E2735C4-F7DB-7841-BA50-3720421EF974}">
      <dgm:prSet/>
      <dgm:spPr/>
      <dgm:t>
        <a:bodyPr/>
        <a:lstStyle/>
        <a:p>
          <a:endParaRPr lang="it-IT"/>
        </a:p>
      </dgm:t>
    </dgm:pt>
    <dgm:pt modelId="{7DA1B0E6-C111-6143-9605-B1EAF7B9C3E2}" type="pres">
      <dgm:prSet presAssocID="{D07EEE15-E472-4243-8440-E3CC65BEA2C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3B2FB87-A0C9-E344-9D63-8A3967742A13}" type="pres">
      <dgm:prSet presAssocID="{E21A2D94-3D65-0E49-A8DF-E7DA76FE11CB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CBC1DF1-402B-3648-A70F-3FFA001FC95C}" type="pres">
      <dgm:prSet presAssocID="{495D2DC7-B85E-5C44-8B77-488E5B8F96EE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08E5028-504F-F845-99C3-F1905F691BB5}" type="presOf" srcId="{E21A2D94-3D65-0E49-A8DF-E7DA76FE11CB}" destId="{03B2FB87-A0C9-E344-9D63-8A3967742A13}" srcOrd="0" destOrd="0" presId="urn:microsoft.com/office/officeart/2005/8/layout/arrow1"/>
    <dgm:cxn modelId="{3E7A85B3-11A5-4D4E-B217-8222730CCB54}" srcId="{D07EEE15-E472-4243-8440-E3CC65BEA2CF}" destId="{E21A2D94-3D65-0E49-A8DF-E7DA76FE11CB}" srcOrd="0" destOrd="0" parTransId="{EB85FFF2-F7EE-5741-AC53-E10032773FAA}" sibTransId="{64622170-4AC0-414E-BDC8-C4AADAABB344}"/>
    <dgm:cxn modelId="{3E2735C4-F7DB-7841-BA50-3720421EF974}" srcId="{D07EEE15-E472-4243-8440-E3CC65BEA2CF}" destId="{495D2DC7-B85E-5C44-8B77-488E5B8F96EE}" srcOrd="1" destOrd="0" parTransId="{24E3A501-A5D6-0A4B-92AF-2C7BCF295560}" sibTransId="{AFDF1951-3C69-FD4E-9E50-8593769C343A}"/>
    <dgm:cxn modelId="{B4C4AC11-BEDE-F54C-ACE7-FC314E042773}" type="presOf" srcId="{D07EEE15-E472-4243-8440-E3CC65BEA2CF}" destId="{7DA1B0E6-C111-6143-9605-B1EAF7B9C3E2}" srcOrd="0" destOrd="0" presId="urn:microsoft.com/office/officeart/2005/8/layout/arrow1"/>
    <dgm:cxn modelId="{1AF6FBF1-4789-DC41-AF3D-6C27F5D5777D}" type="presOf" srcId="{495D2DC7-B85E-5C44-8B77-488E5B8F96EE}" destId="{9CBC1DF1-402B-3648-A70F-3FFA001FC95C}" srcOrd="0" destOrd="0" presId="urn:microsoft.com/office/officeart/2005/8/layout/arrow1"/>
    <dgm:cxn modelId="{C191C2B8-BFBF-F34A-B8B8-BC86FEDC48DF}" type="presParOf" srcId="{7DA1B0E6-C111-6143-9605-B1EAF7B9C3E2}" destId="{03B2FB87-A0C9-E344-9D63-8A3967742A13}" srcOrd="0" destOrd="0" presId="urn:microsoft.com/office/officeart/2005/8/layout/arrow1"/>
    <dgm:cxn modelId="{A2B04FE1-DE42-E448-97E5-B0DD08C36093}" type="presParOf" srcId="{7DA1B0E6-C111-6143-9605-B1EAF7B9C3E2}" destId="{9CBC1DF1-402B-3648-A70F-3FFA001FC95C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A6E12A-9426-E64D-BE15-D4EE1194C693}" type="doc">
      <dgm:prSet loTypeId="urn:microsoft.com/office/officeart/2005/8/layout/hierarchy2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F0BE83ED-711D-ED40-B196-C473A259FD3B}">
      <dgm:prSet phldrT="[Testo]"/>
      <dgm:spPr/>
      <dgm:t>
        <a:bodyPr/>
        <a:lstStyle/>
        <a:p>
          <a:r>
            <a:rPr lang="it-IT" dirty="0" smtClean="0"/>
            <a:t>PROVVISORIE</a:t>
          </a:r>
          <a:endParaRPr lang="it-IT" dirty="0"/>
        </a:p>
      </dgm:t>
    </dgm:pt>
    <dgm:pt modelId="{7235E3C1-8A0D-AD4F-BA64-99D47D94C1CE}" type="parTrans" cxnId="{F95749EE-A756-B84E-B644-9EB36908F72C}">
      <dgm:prSet/>
      <dgm:spPr/>
      <dgm:t>
        <a:bodyPr/>
        <a:lstStyle/>
        <a:p>
          <a:endParaRPr lang="it-IT"/>
        </a:p>
      </dgm:t>
    </dgm:pt>
    <dgm:pt modelId="{B255A07D-AE39-0D48-AEB6-E2DFF826493A}" type="sibTrans" cxnId="{F95749EE-A756-B84E-B644-9EB36908F72C}">
      <dgm:prSet/>
      <dgm:spPr/>
      <dgm:t>
        <a:bodyPr/>
        <a:lstStyle/>
        <a:p>
          <a:endParaRPr lang="it-IT"/>
        </a:p>
      </dgm:t>
    </dgm:pt>
    <dgm:pt modelId="{432F641B-8608-834E-9244-CE2C984BDB20}">
      <dgm:prSet phldrT="[Testo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dirty="0" err="1" smtClean="0"/>
            <a:t>SCOPO:prevenire</a:t>
          </a:r>
          <a:r>
            <a:rPr lang="it-IT" dirty="0" smtClean="0"/>
            <a:t> aggravarsi di situazione</a:t>
          </a:r>
          <a:endParaRPr lang="it-IT" dirty="0"/>
        </a:p>
      </dgm:t>
    </dgm:pt>
    <dgm:pt modelId="{ED7EBAAA-DDB5-1540-BF7E-54C229CBA540}" type="parTrans" cxnId="{6C31CE98-0023-CE4A-A164-D0540836DB0E}">
      <dgm:prSet/>
      <dgm:spPr/>
      <dgm:t>
        <a:bodyPr/>
        <a:lstStyle/>
        <a:p>
          <a:endParaRPr lang="it-IT"/>
        </a:p>
      </dgm:t>
    </dgm:pt>
    <dgm:pt modelId="{148E437E-DF81-AD47-B8C5-F376D641A390}" type="sibTrans" cxnId="{6C31CE98-0023-CE4A-A164-D0540836DB0E}">
      <dgm:prSet/>
      <dgm:spPr/>
      <dgm:t>
        <a:bodyPr/>
        <a:lstStyle/>
        <a:p>
          <a:endParaRPr lang="it-IT"/>
        </a:p>
      </dgm:t>
    </dgm:pt>
    <dgm:pt modelId="{65BDA014-1717-AF46-BD72-7056DDF61ECB}">
      <dgm:prSet phldrT="[Testo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 smtClean="0"/>
            <a:t>LIMITI: non pregiudicare diritti, pretese o posizione di parti interessate</a:t>
          </a:r>
          <a:endParaRPr lang="it-IT" dirty="0"/>
        </a:p>
      </dgm:t>
    </dgm:pt>
    <dgm:pt modelId="{7682498A-9D92-4F41-B44B-58B1CC038367}" type="parTrans" cxnId="{029FF173-6432-0644-8BA2-E6D99E2D5F9E}">
      <dgm:prSet/>
      <dgm:spPr/>
      <dgm:t>
        <a:bodyPr/>
        <a:lstStyle/>
        <a:p>
          <a:endParaRPr lang="it-IT"/>
        </a:p>
      </dgm:t>
    </dgm:pt>
    <dgm:pt modelId="{E4593F34-A891-FB4A-AA5A-6AB2BA68A248}" type="sibTrans" cxnId="{029FF173-6432-0644-8BA2-E6D99E2D5F9E}">
      <dgm:prSet/>
      <dgm:spPr/>
      <dgm:t>
        <a:bodyPr/>
        <a:lstStyle/>
        <a:p>
          <a:endParaRPr lang="it-IT"/>
        </a:p>
      </dgm:t>
    </dgm:pt>
    <dgm:pt modelId="{6CA7283A-1C80-C64A-B3F6-39BBAB4CE12F}" type="pres">
      <dgm:prSet presAssocID="{89A6E12A-9426-E64D-BE15-D4EE1194C69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FC29ACFA-338C-6445-ACFF-5956AED8CCE2}" type="pres">
      <dgm:prSet presAssocID="{F0BE83ED-711D-ED40-B196-C473A259FD3B}" presName="root1" presStyleCnt="0"/>
      <dgm:spPr/>
    </dgm:pt>
    <dgm:pt modelId="{5E9002A9-3F7C-2E42-AD15-67BEDF58D30C}" type="pres">
      <dgm:prSet presAssocID="{F0BE83ED-711D-ED40-B196-C473A259FD3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0767FC1-DC58-FE40-A55E-C0E78854AE9B}" type="pres">
      <dgm:prSet presAssocID="{F0BE83ED-711D-ED40-B196-C473A259FD3B}" presName="level2hierChild" presStyleCnt="0"/>
      <dgm:spPr/>
    </dgm:pt>
    <dgm:pt modelId="{1E447F46-C916-7C46-91F2-C9F08716E558}" type="pres">
      <dgm:prSet presAssocID="{ED7EBAAA-DDB5-1540-BF7E-54C229CBA540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B256B4BB-F6C8-394D-8563-FC1DBB5901BB}" type="pres">
      <dgm:prSet presAssocID="{ED7EBAAA-DDB5-1540-BF7E-54C229CBA540}" presName="connTx" presStyleLbl="parChTrans1D2" presStyleIdx="0" presStyleCnt="2"/>
      <dgm:spPr/>
      <dgm:t>
        <a:bodyPr/>
        <a:lstStyle/>
        <a:p>
          <a:endParaRPr lang="it-IT"/>
        </a:p>
      </dgm:t>
    </dgm:pt>
    <dgm:pt modelId="{5067B0B5-90E3-584D-93BA-96808592140E}" type="pres">
      <dgm:prSet presAssocID="{432F641B-8608-834E-9244-CE2C984BDB20}" presName="root2" presStyleCnt="0"/>
      <dgm:spPr/>
    </dgm:pt>
    <dgm:pt modelId="{C25A5471-E4F5-D844-AAD9-23C013B7D5CC}" type="pres">
      <dgm:prSet presAssocID="{432F641B-8608-834E-9244-CE2C984BDB20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6CA5480-F918-1E4C-9B75-25FC37A05C0A}" type="pres">
      <dgm:prSet presAssocID="{432F641B-8608-834E-9244-CE2C984BDB20}" presName="level3hierChild" presStyleCnt="0"/>
      <dgm:spPr/>
    </dgm:pt>
    <dgm:pt modelId="{4389B791-D0FE-8740-AC28-59E9E018D51B}" type="pres">
      <dgm:prSet presAssocID="{7682498A-9D92-4F41-B44B-58B1CC038367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C42F89DF-0B05-AE4D-900A-A724B69706BA}" type="pres">
      <dgm:prSet presAssocID="{7682498A-9D92-4F41-B44B-58B1CC038367}" presName="connTx" presStyleLbl="parChTrans1D2" presStyleIdx="1" presStyleCnt="2"/>
      <dgm:spPr/>
      <dgm:t>
        <a:bodyPr/>
        <a:lstStyle/>
        <a:p>
          <a:endParaRPr lang="it-IT"/>
        </a:p>
      </dgm:t>
    </dgm:pt>
    <dgm:pt modelId="{1AED0FD9-6376-074D-BF95-F93BD5EA1E4E}" type="pres">
      <dgm:prSet presAssocID="{65BDA014-1717-AF46-BD72-7056DDF61ECB}" presName="root2" presStyleCnt="0"/>
      <dgm:spPr/>
    </dgm:pt>
    <dgm:pt modelId="{14C99B28-755E-3244-85F4-FA49FA7FDFCF}" type="pres">
      <dgm:prSet presAssocID="{65BDA014-1717-AF46-BD72-7056DDF61ECB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2DFD0A1-9993-9B46-AC38-5262146F34DC}" type="pres">
      <dgm:prSet presAssocID="{65BDA014-1717-AF46-BD72-7056DDF61ECB}" presName="level3hierChild" presStyleCnt="0"/>
      <dgm:spPr/>
    </dgm:pt>
  </dgm:ptLst>
  <dgm:cxnLst>
    <dgm:cxn modelId="{A024E503-7760-BF43-93B0-4269E4D561EA}" type="presOf" srcId="{ED7EBAAA-DDB5-1540-BF7E-54C229CBA540}" destId="{B256B4BB-F6C8-394D-8563-FC1DBB5901BB}" srcOrd="1" destOrd="0" presId="urn:microsoft.com/office/officeart/2005/8/layout/hierarchy2"/>
    <dgm:cxn modelId="{84D0286B-5813-6C49-8B98-CC96B43AEF30}" type="presOf" srcId="{ED7EBAAA-DDB5-1540-BF7E-54C229CBA540}" destId="{1E447F46-C916-7C46-91F2-C9F08716E558}" srcOrd="0" destOrd="0" presId="urn:microsoft.com/office/officeart/2005/8/layout/hierarchy2"/>
    <dgm:cxn modelId="{6C31CE98-0023-CE4A-A164-D0540836DB0E}" srcId="{F0BE83ED-711D-ED40-B196-C473A259FD3B}" destId="{432F641B-8608-834E-9244-CE2C984BDB20}" srcOrd="0" destOrd="0" parTransId="{ED7EBAAA-DDB5-1540-BF7E-54C229CBA540}" sibTransId="{148E437E-DF81-AD47-B8C5-F376D641A390}"/>
    <dgm:cxn modelId="{3BF44E67-08AA-094A-8131-384E7E794370}" type="presOf" srcId="{89A6E12A-9426-E64D-BE15-D4EE1194C693}" destId="{6CA7283A-1C80-C64A-B3F6-39BBAB4CE12F}" srcOrd="0" destOrd="0" presId="urn:microsoft.com/office/officeart/2005/8/layout/hierarchy2"/>
    <dgm:cxn modelId="{6054E48B-F2F9-C342-A44C-10D76C37AD10}" type="presOf" srcId="{7682498A-9D92-4F41-B44B-58B1CC038367}" destId="{4389B791-D0FE-8740-AC28-59E9E018D51B}" srcOrd="0" destOrd="0" presId="urn:microsoft.com/office/officeart/2005/8/layout/hierarchy2"/>
    <dgm:cxn modelId="{6A492872-DA67-3641-A0EB-4604EA748C42}" type="presOf" srcId="{65BDA014-1717-AF46-BD72-7056DDF61ECB}" destId="{14C99B28-755E-3244-85F4-FA49FA7FDFCF}" srcOrd="0" destOrd="0" presId="urn:microsoft.com/office/officeart/2005/8/layout/hierarchy2"/>
    <dgm:cxn modelId="{CF92C681-B730-4141-BF76-CF0D09B8A776}" type="presOf" srcId="{432F641B-8608-834E-9244-CE2C984BDB20}" destId="{C25A5471-E4F5-D844-AAD9-23C013B7D5CC}" srcOrd="0" destOrd="0" presId="urn:microsoft.com/office/officeart/2005/8/layout/hierarchy2"/>
    <dgm:cxn modelId="{029FF173-6432-0644-8BA2-E6D99E2D5F9E}" srcId="{F0BE83ED-711D-ED40-B196-C473A259FD3B}" destId="{65BDA014-1717-AF46-BD72-7056DDF61ECB}" srcOrd="1" destOrd="0" parTransId="{7682498A-9D92-4F41-B44B-58B1CC038367}" sibTransId="{E4593F34-A891-FB4A-AA5A-6AB2BA68A248}"/>
    <dgm:cxn modelId="{F67B0DA5-0734-2C4E-8443-B2E8735EB559}" type="presOf" srcId="{7682498A-9D92-4F41-B44B-58B1CC038367}" destId="{C42F89DF-0B05-AE4D-900A-A724B69706BA}" srcOrd="1" destOrd="0" presId="urn:microsoft.com/office/officeart/2005/8/layout/hierarchy2"/>
    <dgm:cxn modelId="{0F0B54F0-A266-4045-8044-94F0280D4CF9}" type="presOf" srcId="{F0BE83ED-711D-ED40-B196-C473A259FD3B}" destId="{5E9002A9-3F7C-2E42-AD15-67BEDF58D30C}" srcOrd="0" destOrd="0" presId="urn:microsoft.com/office/officeart/2005/8/layout/hierarchy2"/>
    <dgm:cxn modelId="{F95749EE-A756-B84E-B644-9EB36908F72C}" srcId="{89A6E12A-9426-E64D-BE15-D4EE1194C693}" destId="{F0BE83ED-711D-ED40-B196-C473A259FD3B}" srcOrd="0" destOrd="0" parTransId="{7235E3C1-8A0D-AD4F-BA64-99D47D94C1CE}" sibTransId="{B255A07D-AE39-0D48-AEB6-E2DFF826493A}"/>
    <dgm:cxn modelId="{FD134FB4-DE82-6B4B-836B-8ED58F6483CE}" type="presParOf" srcId="{6CA7283A-1C80-C64A-B3F6-39BBAB4CE12F}" destId="{FC29ACFA-338C-6445-ACFF-5956AED8CCE2}" srcOrd="0" destOrd="0" presId="urn:microsoft.com/office/officeart/2005/8/layout/hierarchy2"/>
    <dgm:cxn modelId="{7F26EB77-CE2D-D44C-9B41-19D077ADA41F}" type="presParOf" srcId="{FC29ACFA-338C-6445-ACFF-5956AED8CCE2}" destId="{5E9002A9-3F7C-2E42-AD15-67BEDF58D30C}" srcOrd="0" destOrd="0" presId="urn:microsoft.com/office/officeart/2005/8/layout/hierarchy2"/>
    <dgm:cxn modelId="{CF28866A-D20F-A84C-AEC3-57BE3E8C796D}" type="presParOf" srcId="{FC29ACFA-338C-6445-ACFF-5956AED8CCE2}" destId="{00767FC1-DC58-FE40-A55E-C0E78854AE9B}" srcOrd="1" destOrd="0" presId="urn:microsoft.com/office/officeart/2005/8/layout/hierarchy2"/>
    <dgm:cxn modelId="{B8B92127-E9DB-4C44-AA2A-89EC86BB87AB}" type="presParOf" srcId="{00767FC1-DC58-FE40-A55E-C0E78854AE9B}" destId="{1E447F46-C916-7C46-91F2-C9F08716E558}" srcOrd="0" destOrd="0" presId="urn:microsoft.com/office/officeart/2005/8/layout/hierarchy2"/>
    <dgm:cxn modelId="{503B24A6-6A2A-0A44-B35C-4B5ED00161F1}" type="presParOf" srcId="{1E447F46-C916-7C46-91F2-C9F08716E558}" destId="{B256B4BB-F6C8-394D-8563-FC1DBB5901BB}" srcOrd="0" destOrd="0" presId="urn:microsoft.com/office/officeart/2005/8/layout/hierarchy2"/>
    <dgm:cxn modelId="{373741E5-A655-8D48-8503-9D2639FFBA57}" type="presParOf" srcId="{00767FC1-DC58-FE40-A55E-C0E78854AE9B}" destId="{5067B0B5-90E3-584D-93BA-96808592140E}" srcOrd="1" destOrd="0" presId="urn:microsoft.com/office/officeart/2005/8/layout/hierarchy2"/>
    <dgm:cxn modelId="{3B644556-F113-634F-BD01-820B3312D084}" type="presParOf" srcId="{5067B0B5-90E3-584D-93BA-96808592140E}" destId="{C25A5471-E4F5-D844-AAD9-23C013B7D5CC}" srcOrd="0" destOrd="0" presId="urn:microsoft.com/office/officeart/2005/8/layout/hierarchy2"/>
    <dgm:cxn modelId="{D6C15D5B-09CC-AB48-B0A8-143B479126DF}" type="presParOf" srcId="{5067B0B5-90E3-584D-93BA-96808592140E}" destId="{96CA5480-F918-1E4C-9B75-25FC37A05C0A}" srcOrd="1" destOrd="0" presId="urn:microsoft.com/office/officeart/2005/8/layout/hierarchy2"/>
    <dgm:cxn modelId="{7B9428CD-C7BE-4849-838A-8F9588ACAABA}" type="presParOf" srcId="{00767FC1-DC58-FE40-A55E-C0E78854AE9B}" destId="{4389B791-D0FE-8740-AC28-59E9E018D51B}" srcOrd="2" destOrd="0" presId="urn:microsoft.com/office/officeart/2005/8/layout/hierarchy2"/>
    <dgm:cxn modelId="{F2554B14-42A2-8B42-895B-19105D73A401}" type="presParOf" srcId="{4389B791-D0FE-8740-AC28-59E9E018D51B}" destId="{C42F89DF-0B05-AE4D-900A-A724B69706BA}" srcOrd="0" destOrd="0" presId="urn:microsoft.com/office/officeart/2005/8/layout/hierarchy2"/>
    <dgm:cxn modelId="{D976F7D5-86B7-7D4B-B8FB-EB4AE7516FCA}" type="presParOf" srcId="{00767FC1-DC58-FE40-A55E-C0E78854AE9B}" destId="{1AED0FD9-6376-074D-BF95-F93BD5EA1E4E}" srcOrd="3" destOrd="0" presId="urn:microsoft.com/office/officeart/2005/8/layout/hierarchy2"/>
    <dgm:cxn modelId="{982CE826-FDF5-5148-902B-B25C567F019D}" type="presParOf" srcId="{1AED0FD9-6376-074D-BF95-F93BD5EA1E4E}" destId="{14C99B28-755E-3244-85F4-FA49FA7FDFCF}" srcOrd="0" destOrd="0" presId="urn:microsoft.com/office/officeart/2005/8/layout/hierarchy2"/>
    <dgm:cxn modelId="{3B7FA595-CFE4-224F-AA89-7560D656821B}" type="presParOf" srcId="{1AED0FD9-6376-074D-BF95-F93BD5EA1E4E}" destId="{62DFD0A1-9993-9B46-AC38-5262146F34D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0E0F58-0913-2347-9F60-9176D9D41C07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4FFAD019-24E4-8C48-8FA9-2F84768669DB}">
      <dgm:prSet phldrT="[Testo]"/>
      <dgm:spPr/>
      <dgm:t>
        <a:bodyPr/>
        <a:lstStyle/>
        <a:p>
          <a:r>
            <a:rPr lang="it-IT" dirty="0" smtClean="0"/>
            <a:t>Violazione di un trattato/di una norma consuetudinaria </a:t>
          </a:r>
          <a:endParaRPr lang="it-IT" dirty="0"/>
        </a:p>
      </dgm:t>
    </dgm:pt>
    <dgm:pt modelId="{E02C8AA1-24D8-5E4C-9071-64538EFB02C6}" type="parTrans" cxnId="{553619A9-7937-6041-B113-8C3007F17AAA}">
      <dgm:prSet/>
      <dgm:spPr/>
    </dgm:pt>
    <dgm:pt modelId="{6AD6B60E-603E-1649-86F5-86141E7177B9}" type="sibTrans" cxnId="{553619A9-7937-6041-B113-8C3007F17AAA}">
      <dgm:prSet/>
      <dgm:spPr/>
      <dgm:t>
        <a:bodyPr/>
        <a:lstStyle/>
        <a:p>
          <a:endParaRPr lang="it-IT"/>
        </a:p>
      </dgm:t>
    </dgm:pt>
    <dgm:pt modelId="{3887AC70-269A-DD4A-BDE6-3692A1263208}">
      <dgm:prSet phldrT="[Testo]"/>
      <dgm:spPr/>
      <dgm:t>
        <a:bodyPr/>
        <a:lstStyle/>
        <a:p>
          <a:r>
            <a:rPr lang="it-IT" dirty="0" smtClean="0"/>
            <a:t>Illecito</a:t>
          </a:r>
          <a:endParaRPr lang="it-IT" dirty="0"/>
        </a:p>
      </dgm:t>
    </dgm:pt>
    <dgm:pt modelId="{ACEC3353-7060-A543-875E-42F0AE68BD3D}" type="parTrans" cxnId="{FDF6811F-354F-2848-936E-FBB55B076BE4}">
      <dgm:prSet/>
      <dgm:spPr/>
    </dgm:pt>
    <dgm:pt modelId="{4C687291-9E22-C843-A4AE-B8C4324CF5F2}" type="sibTrans" cxnId="{FDF6811F-354F-2848-936E-FBB55B076BE4}">
      <dgm:prSet/>
      <dgm:spPr/>
      <dgm:t>
        <a:bodyPr/>
        <a:lstStyle/>
        <a:p>
          <a:endParaRPr lang="it-IT"/>
        </a:p>
      </dgm:t>
    </dgm:pt>
    <dgm:pt modelId="{0868E31F-76D0-FD48-A314-9487EE56016F}">
      <dgm:prSet phldrT="[Testo]"/>
      <dgm:spPr/>
      <dgm:t>
        <a:bodyPr/>
        <a:lstStyle/>
        <a:p>
          <a:r>
            <a:rPr lang="it-IT" dirty="0" smtClean="0"/>
            <a:t>Responsabilità internazionale</a:t>
          </a:r>
          <a:endParaRPr lang="it-IT" dirty="0"/>
        </a:p>
      </dgm:t>
    </dgm:pt>
    <dgm:pt modelId="{0D11DD8A-B2EB-D94B-A0FA-1B6E11548FD7}" type="parTrans" cxnId="{5DD140C5-A919-1D42-AD87-7214CE5A2794}">
      <dgm:prSet/>
      <dgm:spPr/>
    </dgm:pt>
    <dgm:pt modelId="{70481CA0-B11A-8046-BFF5-23F6CC8F5BE1}" type="sibTrans" cxnId="{5DD140C5-A919-1D42-AD87-7214CE5A2794}">
      <dgm:prSet/>
      <dgm:spPr/>
    </dgm:pt>
    <dgm:pt modelId="{2F03DC33-E66D-5740-905A-D56CA420937B}" type="pres">
      <dgm:prSet presAssocID="{D70E0F58-0913-2347-9F60-9176D9D41C07}" presName="Name0" presStyleCnt="0">
        <dgm:presLayoutVars>
          <dgm:dir/>
          <dgm:resizeHandles val="exact"/>
        </dgm:presLayoutVars>
      </dgm:prSet>
      <dgm:spPr/>
    </dgm:pt>
    <dgm:pt modelId="{05B5B3CA-9831-364F-B061-86E4D23E1201}" type="pres">
      <dgm:prSet presAssocID="{4FFAD019-24E4-8C48-8FA9-2F84768669D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CB26684-7C61-A24F-8F93-8EC9B88DA97B}" type="pres">
      <dgm:prSet presAssocID="{6AD6B60E-603E-1649-86F5-86141E7177B9}" presName="sibTrans" presStyleLbl="sibTrans2D1" presStyleIdx="0" presStyleCnt="2"/>
      <dgm:spPr/>
      <dgm:t>
        <a:bodyPr/>
        <a:lstStyle/>
        <a:p>
          <a:endParaRPr lang="it-IT"/>
        </a:p>
      </dgm:t>
    </dgm:pt>
    <dgm:pt modelId="{32D564F8-AFCC-B84F-87DF-FB4134CB1925}" type="pres">
      <dgm:prSet presAssocID="{6AD6B60E-603E-1649-86F5-86141E7177B9}" presName="connectorText" presStyleLbl="sibTrans2D1" presStyleIdx="0" presStyleCnt="2"/>
      <dgm:spPr/>
      <dgm:t>
        <a:bodyPr/>
        <a:lstStyle/>
        <a:p>
          <a:endParaRPr lang="it-IT"/>
        </a:p>
      </dgm:t>
    </dgm:pt>
    <dgm:pt modelId="{072158D7-8828-7740-98E5-AD9A3AC1E7A0}" type="pres">
      <dgm:prSet presAssocID="{3887AC70-269A-DD4A-BDE6-3692A126320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77EF530-D1C8-B54A-A217-3EEFE238BFBF}" type="pres">
      <dgm:prSet presAssocID="{4C687291-9E22-C843-A4AE-B8C4324CF5F2}" presName="sibTrans" presStyleLbl="sibTrans2D1" presStyleIdx="1" presStyleCnt="2"/>
      <dgm:spPr/>
      <dgm:t>
        <a:bodyPr/>
        <a:lstStyle/>
        <a:p>
          <a:endParaRPr lang="it-IT"/>
        </a:p>
      </dgm:t>
    </dgm:pt>
    <dgm:pt modelId="{F4DDE2D4-9DA6-A743-9C37-3D69312EDA04}" type="pres">
      <dgm:prSet presAssocID="{4C687291-9E22-C843-A4AE-B8C4324CF5F2}" presName="connectorText" presStyleLbl="sibTrans2D1" presStyleIdx="1" presStyleCnt="2"/>
      <dgm:spPr/>
      <dgm:t>
        <a:bodyPr/>
        <a:lstStyle/>
        <a:p>
          <a:endParaRPr lang="it-IT"/>
        </a:p>
      </dgm:t>
    </dgm:pt>
    <dgm:pt modelId="{3B8E5E95-B1DC-0A4A-90B0-3B4C2142ADCA}" type="pres">
      <dgm:prSet presAssocID="{0868E31F-76D0-FD48-A314-9487EE56016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DD140C5-A919-1D42-AD87-7214CE5A2794}" srcId="{D70E0F58-0913-2347-9F60-9176D9D41C07}" destId="{0868E31F-76D0-FD48-A314-9487EE56016F}" srcOrd="2" destOrd="0" parTransId="{0D11DD8A-B2EB-D94B-A0FA-1B6E11548FD7}" sibTransId="{70481CA0-B11A-8046-BFF5-23F6CC8F5BE1}"/>
    <dgm:cxn modelId="{DFE614D8-92AA-1544-AD1A-7D5457D8B2ED}" type="presOf" srcId="{4C687291-9E22-C843-A4AE-B8C4324CF5F2}" destId="{F4DDE2D4-9DA6-A743-9C37-3D69312EDA04}" srcOrd="1" destOrd="0" presId="urn:microsoft.com/office/officeart/2005/8/layout/process1"/>
    <dgm:cxn modelId="{ED0D0D6B-9690-4F4C-BD9B-BBE1BFE15C2B}" type="presOf" srcId="{6AD6B60E-603E-1649-86F5-86141E7177B9}" destId="{7CB26684-7C61-A24F-8F93-8EC9B88DA97B}" srcOrd="0" destOrd="0" presId="urn:microsoft.com/office/officeart/2005/8/layout/process1"/>
    <dgm:cxn modelId="{95CD7FBE-DDB8-AC4E-B42C-080C1723D105}" type="presOf" srcId="{0868E31F-76D0-FD48-A314-9487EE56016F}" destId="{3B8E5E95-B1DC-0A4A-90B0-3B4C2142ADCA}" srcOrd="0" destOrd="0" presId="urn:microsoft.com/office/officeart/2005/8/layout/process1"/>
    <dgm:cxn modelId="{8BE35A07-3A3B-2047-B0C0-8D18D2338AEE}" type="presOf" srcId="{4FFAD019-24E4-8C48-8FA9-2F84768669DB}" destId="{05B5B3CA-9831-364F-B061-86E4D23E1201}" srcOrd="0" destOrd="0" presId="urn:microsoft.com/office/officeart/2005/8/layout/process1"/>
    <dgm:cxn modelId="{54247A61-9181-0A42-A84A-67840563D2EC}" type="presOf" srcId="{D70E0F58-0913-2347-9F60-9176D9D41C07}" destId="{2F03DC33-E66D-5740-905A-D56CA420937B}" srcOrd="0" destOrd="0" presId="urn:microsoft.com/office/officeart/2005/8/layout/process1"/>
    <dgm:cxn modelId="{FDF6811F-354F-2848-936E-FBB55B076BE4}" srcId="{D70E0F58-0913-2347-9F60-9176D9D41C07}" destId="{3887AC70-269A-DD4A-BDE6-3692A1263208}" srcOrd="1" destOrd="0" parTransId="{ACEC3353-7060-A543-875E-42F0AE68BD3D}" sibTransId="{4C687291-9E22-C843-A4AE-B8C4324CF5F2}"/>
    <dgm:cxn modelId="{873784C4-F873-2747-86A3-7552F29C704A}" type="presOf" srcId="{3887AC70-269A-DD4A-BDE6-3692A1263208}" destId="{072158D7-8828-7740-98E5-AD9A3AC1E7A0}" srcOrd="0" destOrd="0" presId="urn:microsoft.com/office/officeart/2005/8/layout/process1"/>
    <dgm:cxn modelId="{553619A9-7937-6041-B113-8C3007F17AAA}" srcId="{D70E0F58-0913-2347-9F60-9176D9D41C07}" destId="{4FFAD019-24E4-8C48-8FA9-2F84768669DB}" srcOrd="0" destOrd="0" parTransId="{E02C8AA1-24D8-5E4C-9071-64538EFB02C6}" sibTransId="{6AD6B60E-603E-1649-86F5-86141E7177B9}"/>
    <dgm:cxn modelId="{60AB3889-0424-8D44-A9E2-92720CAD45B2}" type="presOf" srcId="{4C687291-9E22-C843-A4AE-B8C4324CF5F2}" destId="{177EF530-D1C8-B54A-A217-3EEFE238BFBF}" srcOrd="0" destOrd="0" presId="urn:microsoft.com/office/officeart/2005/8/layout/process1"/>
    <dgm:cxn modelId="{266BED62-3D81-614A-AEBE-C543B1DA7D46}" type="presOf" srcId="{6AD6B60E-603E-1649-86F5-86141E7177B9}" destId="{32D564F8-AFCC-B84F-87DF-FB4134CB1925}" srcOrd="1" destOrd="0" presId="urn:microsoft.com/office/officeart/2005/8/layout/process1"/>
    <dgm:cxn modelId="{D8C2504E-E3B1-2B42-B40A-1796D67B6CD4}" type="presParOf" srcId="{2F03DC33-E66D-5740-905A-D56CA420937B}" destId="{05B5B3CA-9831-364F-B061-86E4D23E1201}" srcOrd="0" destOrd="0" presId="urn:microsoft.com/office/officeart/2005/8/layout/process1"/>
    <dgm:cxn modelId="{3C315F95-A8E2-3545-A487-062A6F176A47}" type="presParOf" srcId="{2F03DC33-E66D-5740-905A-D56CA420937B}" destId="{7CB26684-7C61-A24F-8F93-8EC9B88DA97B}" srcOrd="1" destOrd="0" presId="urn:microsoft.com/office/officeart/2005/8/layout/process1"/>
    <dgm:cxn modelId="{15E2379C-A7F1-0244-BB71-8A5C20477FD9}" type="presParOf" srcId="{7CB26684-7C61-A24F-8F93-8EC9B88DA97B}" destId="{32D564F8-AFCC-B84F-87DF-FB4134CB1925}" srcOrd="0" destOrd="0" presId="urn:microsoft.com/office/officeart/2005/8/layout/process1"/>
    <dgm:cxn modelId="{7E734D39-77D8-2448-8D6D-B0568C14B426}" type="presParOf" srcId="{2F03DC33-E66D-5740-905A-D56CA420937B}" destId="{072158D7-8828-7740-98E5-AD9A3AC1E7A0}" srcOrd="2" destOrd="0" presId="urn:microsoft.com/office/officeart/2005/8/layout/process1"/>
    <dgm:cxn modelId="{085B7002-E84D-1C41-BCDB-1B030E3939C3}" type="presParOf" srcId="{2F03DC33-E66D-5740-905A-D56CA420937B}" destId="{177EF530-D1C8-B54A-A217-3EEFE238BFBF}" srcOrd="3" destOrd="0" presId="urn:microsoft.com/office/officeart/2005/8/layout/process1"/>
    <dgm:cxn modelId="{4585CB8D-8274-324B-A503-86E67C9437CD}" type="presParOf" srcId="{177EF530-D1C8-B54A-A217-3EEFE238BFBF}" destId="{F4DDE2D4-9DA6-A743-9C37-3D69312EDA04}" srcOrd="0" destOrd="0" presId="urn:microsoft.com/office/officeart/2005/8/layout/process1"/>
    <dgm:cxn modelId="{F9C63D7E-5A89-5F43-BE12-139DE7581763}" type="presParOf" srcId="{2F03DC33-E66D-5740-905A-D56CA420937B}" destId="{3B8E5E95-B1DC-0A4A-90B0-3B4C2142ADC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04C2974-362F-B045-A083-48EEEC52B338}" type="doc">
      <dgm:prSet loTypeId="urn:microsoft.com/office/officeart/2009/3/layout/DescendingProcess" loCatId="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6D1F2026-08F1-DE43-AC06-936A10266125}">
      <dgm:prSet phldrT="[Testo]"/>
      <dgm:spPr/>
      <dgm:t>
        <a:bodyPr/>
        <a:lstStyle/>
        <a:p>
          <a:r>
            <a:rPr lang="it-IT" dirty="0" err="1" smtClean="0"/>
            <a:t>Ris</a:t>
          </a:r>
          <a:r>
            <a:rPr lang="it-IT" dirty="0" smtClean="0"/>
            <a:t>. 1966 n. 231 e </a:t>
          </a:r>
          <a:r>
            <a:rPr lang="it-IT" dirty="0" err="1" smtClean="0"/>
            <a:t>Ris</a:t>
          </a:r>
          <a:r>
            <a:rPr lang="it-IT" dirty="0" smtClean="0"/>
            <a:t>. 1968n. 253 c. Rhodesia del Sud</a:t>
          </a:r>
          <a:endParaRPr lang="it-IT" dirty="0"/>
        </a:p>
      </dgm:t>
    </dgm:pt>
    <dgm:pt modelId="{A2C1E2ED-92CB-E44F-A4B4-362200972754}" type="parTrans" cxnId="{104B88D6-6896-834E-8754-60F4CD655152}">
      <dgm:prSet/>
      <dgm:spPr/>
      <dgm:t>
        <a:bodyPr/>
        <a:lstStyle/>
        <a:p>
          <a:endParaRPr lang="it-IT"/>
        </a:p>
      </dgm:t>
    </dgm:pt>
    <dgm:pt modelId="{85B280CE-DB62-9A4F-A331-81C48318E997}" type="sibTrans" cxnId="{104B88D6-6896-834E-8754-60F4CD655152}">
      <dgm:prSet/>
      <dgm:spPr/>
      <dgm:t>
        <a:bodyPr/>
        <a:lstStyle/>
        <a:p>
          <a:endParaRPr lang="it-IT"/>
        </a:p>
      </dgm:t>
    </dgm:pt>
    <dgm:pt modelId="{C218B18D-7596-F643-8AC8-2C0E863ABF1E}">
      <dgm:prSet phldrT="[Testo]"/>
      <dgm:spPr/>
      <dgm:t>
        <a:bodyPr/>
        <a:lstStyle/>
        <a:p>
          <a:r>
            <a:rPr lang="it-IT" dirty="0" smtClean="0"/>
            <a:t>Risoluzione 1977 n. 418 c. Sud Africa per apartheid</a:t>
          </a:r>
          <a:endParaRPr lang="it-IT" dirty="0"/>
        </a:p>
      </dgm:t>
    </dgm:pt>
    <dgm:pt modelId="{6DE64286-8E7B-8945-89AE-EC7C3BF3627C}" type="parTrans" cxnId="{BD23595D-4145-E845-B719-09DCDBD4ED83}">
      <dgm:prSet/>
      <dgm:spPr/>
      <dgm:t>
        <a:bodyPr/>
        <a:lstStyle/>
        <a:p>
          <a:endParaRPr lang="it-IT"/>
        </a:p>
      </dgm:t>
    </dgm:pt>
    <dgm:pt modelId="{F35FF7AA-3278-7345-AE87-581A9825A7C5}" type="sibTrans" cxnId="{BD23595D-4145-E845-B719-09DCDBD4ED83}">
      <dgm:prSet/>
      <dgm:spPr/>
      <dgm:t>
        <a:bodyPr/>
        <a:lstStyle/>
        <a:p>
          <a:endParaRPr lang="it-IT"/>
        </a:p>
      </dgm:t>
    </dgm:pt>
    <dgm:pt modelId="{8EDBF2F5-D044-CA40-9D0D-73FDEF0DABE8}">
      <dgm:prSet phldrT="[Testo]"/>
      <dgm:spPr/>
      <dgm:t>
        <a:bodyPr/>
        <a:lstStyle/>
        <a:p>
          <a:r>
            <a:rPr lang="it-IT" dirty="0" smtClean="0"/>
            <a:t>1989</a:t>
          </a:r>
          <a:endParaRPr lang="it-IT" dirty="0"/>
        </a:p>
      </dgm:t>
    </dgm:pt>
    <dgm:pt modelId="{626BC9C8-D54F-B645-8AD7-A77D650E1801}" type="parTrans" cxnId="{46FB430E-1DC1-F945-9F97-D9FB8673E230}">
      <dgm:prSet/>
      <dgm:spPr/>
      <dgm:t>
        <a:bodyPr/>
        <a:lstStyle/>
        <a:p>
          <a:endParaRPr lang="it-IT"/>
        </a:p>
      </dgm:t>
    </dgm:pt>
    <dgm:pt modelId="{AA3EF50F-BE19-414F-8288-E524E58D2A99}" type="sibTrans" cxnId="{46FB430E-1DC1-F945-9F97-D9FB8673E230}">
      <dgm:prSet/>
      <dgm:spPr/>
      <dgm:t>
        <a:bodyPr/>
        <a:lstStyle/>
        <a:p>
          <a:endParaRPr lang="it-IT"/>
        </a:p>
      </dgm:t>
    </dgm:pt>
    <dgm:pt modelId="{6B6D26D9-AE36-8C43-8DF1-591F6DDBFF02}">
      <dgm:prSet phldrT="[Testo]"/>
      <dgm:spPr/>
      <dgm:t>
        <a:bodyPr/>
        <a:lstStyle/>
        <a:p>
          <a:r>
            <a:rPr lang="it-IT" dirty="0" smtClean="0"/>
            <a:t>Guerra del Golfo 1990 varie risoluzioni</a:t>
          </a:r>
          <a:endParaRPr lang="it-IT" dirty="0"/>
        </a:p>
      </dgm:t>
    </dgm:pt>
    <dgm:pt modelId="{2AC0EFE1-178B-E348-90E7-922519C9E41D}" type="parTrans" cxnId="{D3A05EB2-F9D7-574B-81F7-5BD7B9588FE1}">
      <dgm:prSet/>
      <dgm:spPr/>
      <dgm:t>
        <a:bodyPr/>
        <a:lstStyle/>
        <a:p>
          <a:endParaRPr lang="it-IT"/>
        </a:p>
      </dgm:t>
    </dgm:pt>
    <dgm:pt modelId="{ADCA0444-A841-CB4E-9077-8F1A0E98C5AF}" type="sibTrans" cxnId="{D3A05EB2-F9D7-574B-81F7-5BD7B9588FE1}">
      <dgm:prSet/>
      <dgm:spPr/>
      <dgm:t>
        <a:bodyPr/>
        <a:lstStyle/>
        <a:p>
          <a:endParaRPr lang="it-IT"/>
        </a:p>
      </dgm:t>
    </dgm:pt>
    <dgm:pt modelId="{F0CF59B4-644A-0542-9984-D50AF133128A}">
      <dgm:prSet phldrT="[Testo]"/>
      <dgm:spPr/>
      <dgm:t>
        <a:bodyPr/>
        <a:lstStyle/>
        <a:p>
          <a:r>
            <a:rPr lang="it-IT" dirty="0" smtClean="0"/>
            <a:t>Ex Jugoslavia</a:t>
          </a:r>
          <a:endParaRPr lang="it-IT" dirty="0"/>
        </a:p>
      </dgm:t>
    </dgm:pt>
    <dgm:pt modelId="{D1000ECA-9467-FC47-AD8E-41FB0EE0C770}" type="parTrans" cxnId="{A42CDFFB-0BB3-DA4F-BAF9-D4123607C5DF}">
      <dgm:prSet/>
      <dgm:spPr/>
      <dgm:t>
        <a:bodyPr/>
        <a:lstStyle/>
        <a:p>
          <a:endParaRPr lang="it-IT"/>
        </a:p>
      </dgm:t>
    </dgm:pt>
    <dgm:pt modelId="{6ABE6307-4855-EB48-A7B6-C2FED8C4B571}" type="sibTrans" cxnId="{A42CDFFB-0BB3-DA4F-BAF9-D4123607C5DF}">
      <dgm:prSet/>
      <dgm:spPr/>
      <dgm:t>
        <a:bodyPr/>
        <a:lstStyle/>
        <a:p>
          <a:endParaRPr lang="it-IT"/>
        </a:p>
      </dgm:t>
    </dgm:pt>
    <dgm:pt modelId="{03FB07DE-B497-9941-A316-5972E7B904D4}">
      <dgm:prSet phldrT="[Testo]"/>
      <dgm:spPr/>
      <dgm:t>
        <a:bodyPr/>
        <a:lstStyle/>
        <a:p>
          <a:r>
            <a:rPr lang="it-IT" dirty="0" smtClean="0"/>
            <a:t>Somalia 1992</a:t>
          </a:r>
          <a:endParaRPr lang="it-IT" dirty="0"/>
        </a:p>
      </dgm:t>
    </dgm:pt>
    <dgm:pt modelId="{FDE95719-9785-C344-8E0B-D6E88121C054}" type="parTrans" cxnId="{8BAEA630-D12D-3B46-B70F-D54DEB0B484F}">
      <dgm:prSet/>
      <dgm:spPr/>
    </dgm:pt>
    <dgm:pt modelId="{BA8ABCD4-F718-FF4C-84C2-59842A39E2EF}" type="sibTrans" cxnId="{8BAEA630-D12D-3B46-B70F-D54DEB0B484F}">
      <dgm:prSet/>
      <dgm:spPr/>
    </dgm:pt>
    <dgm:pt modelId="{10BC379F-5ED8-3540-A92A-4312F07769D4}">
      <dgm:prSet phldrT="[Testo]"/>
      <dgm:spPr/>
      <dgm:t>
        <a:bodyPr/>
        <a:lstStyle/>
        <a:p>
          <a:r>
            <a:rPr lang="it-IT" dirty="0" smtClean="0"/>
            <a:t>Libia 1992;Liberia 1992; Haiti 1992; Angola 1993; Ruanda 1994; Sudan 1996; Sierra Leone 1997; Afghanistan, AL Qaeda, Talebani 1999, Congo 2003, Costa d’Avorio 2004; Libano 2006; Corea del Nord Iran 2006; Eritrea 2009; Libia e Costa d’Avorio 2011</a:t>
          </a:r>
          <a:endParaRPr lang="it-IT" dirty="0"/>
        </a:p>
      </dgm:t>
    </dgm:pt>
    <dgm:pt modelId="{4DBB3F2C-CB70-574A-B690-C96DB529E8AF}" type="parTrans" cxnId="{66E0571E-B8D4-AC44-8658-A0C665DD2070}">
      <dgm:prSet/>
      <dgm:spPr/>
    </dgm:pt>
    <dgm:pt modelId="{BA829912-CB5C-7249-BA0E-6B27C11D55CD}" type="sibTrans" cxnId="{66E0571E-B8D4-AC44-8658-A0C665DD2070}">
      <dgm:prSet/>
      <dgm:spPr/>
    </dgm:pt>
    <dgm:pt modelId="{1BF3E99E-4A88-DA44-9B80-3BD8D860C3B6}">
      <dgm:prSet phldrT="[Testo]"/>
      <dgm:spPr/>
      <dgm:t>
        <a:bodyPr/>
        <a:lstStyle/>
        <a:p>
          <a:endParaRPr lang="it-IT" dirty="0"/>
        </a:p>
      </dgm:t>
    </dgm:pt>
    <dgm:pt modelId="{DFAA7214-7240-5F41-87DB-F5BC7B1634AB}" type="parTrans" cxnId="{D4C61DD1-2D28-3544-A7C4-81336BBA7C6B}">
      <dgm:prSet/>
      <dgm:spPr/>
    </dgm:pt>
    <dgm:pt modelId="{E0B50FD2-B449-ED44-BC52-3BEFE84A82CB}" type="sibTrans" cxnId="{D4C61DD1-2D28-3544-A7C4-81336BBA7C6B}">
      <dgm:prSet/>
      <dgm:spPr/>
    </dgm:pt>
    <dgm:pt modelId="{C1341445-21A0-BD41-86EA-3273D0FCFAC6}">
      <dgm:prSet phldrT="[Testo]"/>
      <dgm:spPr/>
      <dgm:t>
        <a:bodyPr/>
        <a:lstStyle/>
        <a:p>
          <a:endParaRPr lang="it-IT" dirty="0"/>
        </a:p>
      </dgm:t>
    </dgm:pt>
    <dgm:pt modelId="{5E256EE2-A894-214D-8F14-3BCB3801E8EA}" type="parTrans" cxnId="{FE0451DB-6C0B-954F-BF92-25AD08D15CE0}">
      <dgm:prSet/>
      <dgm:spPr/>
    </dgm:pt>
    <dgm:pt modelId="{38386BF2-EC1E-5649-BDC5-150659A16653}" type="sibTrans" cxnId="{FE0451DB-6C0B-954F-BF92-25AD08D15CE0}">
      <dgm:prSet/>
      <dgm:spPr/>
    </dgm:pt>
    <dgm:pt modelId="{09BEDB7B-8A60-6E46-A763-85DB216AA9B4}" type="pres">
      <dgm:prSet presAssocID="{104C2974-362F-B045-A083-48EEEC52B338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it-IT"/>
        </a:p>
      </dgm:t>
    </dgm:pt>
    <dgm:pt modelId="{35476901-E304-D44B-A9DD-66566B0B1945}" type="pres">
      <dgm:prSet presAssocID="{104C2974-362F-B045-A083-48EEEC52B338}" presName="arrowNode" presStyleLbl="node1" presStyleIdx="0" presStyleCnt="1"/>
      <dgm:spPr/>
    </dgm:pt>
    <dgm:pt modelId="{72671595-21BD-B04E-894C-CD70D8419AB8}" type="pres">
      <dgm:prSet presAssocID="{6D1F2026-08F1-DE43-AC06-936A10266125}" presName="txNode1" presStyleLbl="revTx" presStyleIdx="0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73A724C-9232-9D42-A142-B43BCE48AC96}" type="pres">
      <dgm:prSet presAssocID="{C218B18D-7596-F643-8AC8-2C0E863ABF1E}" presName="txNode2" presStyleLbl="revTx" presStyleIdx="1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0F22032-11FB-8845-B758-DEEC8A7F3DB5}" type="pres">
      <dgm:prSet presAssocID="{F35FF7AA-3278-7345-AE87-581A9825A7C5}" presName="dotNode2" presStyleCnt="0"/>
      <dgm:spPr/>
    </dgm:pt>
    <dgm:pt modelId="{E3C55229-F915-6E48-AD6F-D26D4D71C533}" type="pres">
      <dgm:prSet presAssocID="{F35FF7AA-3278-7345-AE87-581A9825A7C5}" presName="dotRepeatNode" presStyleLbl="fgShp" presStyleIdx="0" presStyleCnt="5"/>
      <dgm:spPr/>
      <dgm:t>
        <a:bodyPr/>
        <a:lstStyle/>
        <a:p>
          <a:endParaRPr lang="it-IT"/>
        </a:p>
      </dgm:t>
    </dgm:pt>
    <dgm:pt modelId="{EFEA7499-D969-D14A-8FF6-FCB8CD55BD93}" type="pres">
      <dgm:prSet presAssocID="{8EDBF2F5-D044-CA40-9D0D-73FDEF0DABE8}" presName="txNode3" presStyleLbl="revTx" presStyleIdx="2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38743BC-F7CE-AB4F-9782-9D0DB4AF9188}" type="pres">
      <dgm:prSet presAssocID="{AA3EF50F-BE19-414F-8288-E524E58D2A99}" presName="dotNode3" presStyleCnt="0"/>
      <dgm:spPr/>
    </dgm:pt>
    <dgm:pt modelId="{4D97FC99-95B4-CB4D-BBF1-C6FF7E1CBB3C}" type="pres">
      <dgm:prSet presAssocID="{AA3EF50F-BE19-414F-8288-E524E58D2A99}" presName="dotRepeatNode" presStyleLbl="fgShp" presStyleIdx="1" presStyleCnt="5"/>
      <dgm:spPr/>
      <dgm:t>
        <a:bodyPr/>
        <a:lstStyle/>
        <a:p>
          <a:endParaRPr lang="it-IT"/>
        </a:p>
      </dgm:t>
    </dgm:pt>
    <dgm:pt modelId="{9C4C2868-692B-3D43-AC42-CBC16E6E80E4}" type="pres">
      <dgm:prSet presAssocID="{6B6D26D9-AE36-8C43-8DF1-591F6DDBFF02}" presName="txNode4" presStyleLbl="revTx" presStyleIdx="3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3E096EB-3085-FF4F-B44F-5EB49A0411E5}" type="pres">
      <dgm:prSet presAssocID="{ADCA0444-A841-CB4E-9077-8F1A0E98C5AF}" presName="dotNode4" presStyleCnt="0"/>
      <dgm:spPr/>
    </dgm:pt>
    <dgm:pt modelId="{029888EB-D064-CC46-9167-853C7CCCE44A}" type="pres">
      <dgm:prSet presAssocID="{ADCA0444-A841-CB4E-9077-8F1A0E98C5AF}" presName="dotRepeatNode" presStyleLbl="fgShp" presStyleIdx="2" presStyleCnt="5"/>
      <dgm:spPr/>
      <dgm:t>
        <a:bodyPr/>
        <a:lstStyle/>
        <a:p>
          <a:endParaRPr lang="it-IT"/>
        </a:p>
      </dgm:t>
    </dgm:pt>
    <dgm:pt modelId="{A0F0CA8D-844C-1E49-B51D-D0BF01B8008C}" type="pres">
      <dgm:prSet presAssocID="{F0CF59B4-644A-0542-9984-D50AF133128A}" presName="txNode5" presStyleLbl="revTx" presStyleIdx="4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D158466-C1A1-204C-B3C7-E64DEA19B27D}" type="pres">
      <dgm:prSet presAssocID="{6ABE6307-4855-EB48-A7B6-C2FED8C4B571}" presName="dotNode5" presStyleCnt="0"/>
      <dgm:spPr/>
    </dgm:pt>
    <dgm:pt modelId="{E6848AE2-5869-5E4D-876B-0C2B6249EAC6}" type="pres">
      <dgm:prSet presAssocID="{6ABE6307-4855-EB48-A7B6-C2FED8C4B571}" presName="dotRepeatNode" presStyleLbl="fgShp" presStyleIdx="3" presStyleCnt="5"/>
      <dgm:spPr/>
      <dgm:t>
        <a:bodyPr/>
        <a:lstStyle/>
        <a:p>
          <a:endParaRPr lang="it-IT"/>
        </a:p>
      </dgm:t>
    </dgm:pt>
    <dgm:pt modelId="{DC8CA792-2538-9347-A188-80D43A98B16C}" type="pres">
      <dgm:prSet presAssocID="{03FB07DE-B497-9941-A316-5972E7B904D4}" presName="txNode6" presStyleLbl="revTx" presStyleIdx="5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BC572E1-011A-5742-815A-E1C96639C0E6}" type="pres">
      <dgm:prSet presAssocID="{BA8ABCD4-F718-FF4C-84C2-59842A39E2EF}" presName="dotNode6" presStyleCnt="0"/>
      <dgm:spPr/>
    </dgm:pt>
    <dgm:pt modelId="{3156BCF0-4E27-F847-A0CD-2F327878F020}" type="pres">
      <dgm:prSet presAssocID="{BA8ABCD4-F718-FF4C-84C2-59842A39E2EF}" presName="dotRepeatNode" presStyleLbl="fgShp" presStyleIdx="4" presStyleCnt="5"/>
      <dgm:spPr/>
    </dgm:pt>
    <dgm:pt modelId="{46B23AF1-3740-2C44-8663-2D6F7F860549}" type="pres">
      <dgm:prSet presAssocID="{10BC379F-5ED8-3540-A92A-4312F07769D4}" presName="txNode7" presStyleLbl="revTx" presStyleIdx="6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42CDFFB-0BB3-DA4F-BAF9-D4123607C5DF}" srcId="{104C2974-362F-B045-A083-48EEEC52B338}" destId="{F0CF59B4-644A-0542-9984-D50AF133128A}" srcOrd="4" destOrd="0" parTransId="{D1000ECA-9467-FC47-AD8E-41FB0EE0C770}" sibTransId="{6ABE6307-4855-EB48-A7B6-C2FED8C4B571}"/>
    <dgm:cxn modelId="{5C1D724C-5D91-6C40-94FC-DE05FDCAC7AF}" type="presOf" srcId="{6B6D26D9-AE36-8C43-8DF1-591F6DDBFF02}" destId="{9C4C2868-692B-3D43-AC42-CBC16E6E80E4}" srcOrd="0" destOrd="0" presId="urn:microsoft.com/office/officeart/2009/3/layout/DescendingProcess"/>
    <dgm:cxn modelId="{1094FFB2-C1B4-2448-9E9A-7AD2C8CCD470}" type="presOf" srcId="{F35FF7AA-3278-7345-AE87-581A9825A7C5}" destId="{E3C55229-F915-6E48-AD6F-D26D4D71C533}" srcOrd="0" destOrd="0" presId="urn:microsoft.com/office/officeart/2009/3/layout/DescendingProcess"/>
    <dgm:cxn modelId="{BD23595D-4145-E845-B719-09DCDBD4ED83}" srcId="{104C2974-362F-B045-A083-48EEEC52B338}" destId="{C218B18D-7596-F643-8AC8-2C0E863ABF1E}" srcOrd="1" destOrd="0" parTransId="{6DE64286-8E7B-8945-89AE-EC7C3BF3627C}" sibTransId="{F35FF7AA-3278-7345-AE87-581A9825A7C5}"/>
    <dgm:cxn modelId="{1CB0A343-968F-BA49-95A3-711117BD3DF6}" type="presOf" srcId="{6ABE6307-4855-EB48-A7B6-C2FED8C4B571}" destId="{E6848AE2-5869-5E4D-876B-0C2B6249EAC6}" srcOrd="0" destOrd="0" presId="urn:microsoft.com/office/officeart/2009/3/layout/DescendingProcess"/>
    <dgm:cxn modelId="{33A2F8DD-3275-8449-A054-0EA9DE5AE34E}" type="presOf" srcId="{BA8ABCD4-F718-FF4C-84C2-59842A39E2EF}" destId="{3156BCF0-4E27-F847-A0CD-2F327878F020}" srcOrd="0" destOrd="0" presId="urn:microsoft.com/office/officeart/2009/3/layout/DescendingProcess"/>
    <dgm:cxn modelId="{C91FAEA5-F7A8-8345-94D2-84451808B3AC}" type="presOf" srcId="{8EDBF2F5-D044-CA40-9D0D-73FDEF0DABE8}" destId="{EFEA7499-D969-D14A-8FF6-FCB8CD55BD93}" srcOrd="0" destOrd="0" presId="urn:microsoft.com/office/officeart/2009/3/layout/DescendingProcess"/>
    <dgm:cxn modelId="{6CCB505F-8D64-DA42-B368-DF4CCE543919}" type="presOf" srcId="{6D1F2026-08F1-DE43-AC06-936A10266125}" destId="{72671595-21BD-B04E-894C-CD70D8419AB8}" srcOrd="0" destOrd="0" presId="urn:microsoft.com/office/officeart/2009/3/layout/DescendingProcess"/>
    <dgm:cxn modelId="{D3A05EB2-F9D7-574B-81F7-5BD7B9588FE1}" srcId="{104C2974-362F-B045-A083-48EEEC52B338}" destId="{6B6D26D9-AE36-8C43-8DF1-591F6DDBFF02}" srcOrd="3" destOrd="0" parTransId="{2AC0EFE1-178B-E348-90E7-922519C9E41D}" sibTransId="{ADCA0444-A841-CB4E-9077-8F1A0E98C5AF}"/>
    <dgm:cxn modelId="{FE0451DB-6C0B-954F-BF92-25AD08D15CE0}" srcId="{104C2974-362F-B045-A083-48EEEC52B338}" destId="{C1341445-21A0-BD41-86EA-3273D0FCFAC6}" srcOrd="7" destOrd="0" parTransId="{5E256EE2-A894-214D-8F14-3BCB3801E8EA}" sibTransId="{38386BF2-EC1E-5649-BDC5-150659A16653}"/>
    <dgm:cxn modelId="{6FAABF88-9D85-A942-AE52-AD23B7E5F9CF}" type="presOf" srcId="{C218B18D-7596-F643-8AC8-2C0E863ABF1E}" destId="{173A724C-9232-9D42-A142-B43BCE48AC96}" srcOrd="0" destOrd="0" presId="urn:microsoft.com/office/officeart/2009/3/layout/DescendingProcess"/>
    <dgm:cxn modelId="{D4C61DD1-2D28-3544-A7C4-81336BBA7C6B}" srcId="{104C2974-362F-B045-A083-48EEEC52B338}" destId="{1BF3E99E-4A88-DA44-9B80-3BD8D860C3B6}" srcOrd="8" destOrd="0" parTransId="{DFAA7214-7240-5F41-87DB-F5BC7B1634AB}" sibTransId="{E0B50FD2-B449-ED44-BC52-3BEFE84A82CB}"/>
    <dgm:cxn modelId="{66E0571E-B8D4-AC44-8658-A0C665DD2070}" srcId="{104C2974-362F-B045-A083-48EEEC52B338}" destId="{10BC379F-5ED8-3540-A92A-4312F07769D4}" srcOrd="6" destOrd="0" parTransId="{4DBB3F2C-CB70-574A-B690-C96DB529E8AF}" sibTransId="{BA829912-CB5C-7249-BA0E-6B27C11D55CD}"/>
    <dgm:cxn modelId="{46FB430E-1DC1-F945-9F97-D9FB8673E230}" srcId="{104C2974-362F-B045-A083-48EEEC52B338}" destId="{8EDBF2F5-D044-CA40-9D0D-73FDEF0DABE8}" srcOrd="2" destOrd="0" parTransId="{626BC9C8-D54F-B645-8AD7-A77D650E1801}" sibTransId="{AA3EF50F-BE19-414F-8288-E524E58D2A99}"/>
    <dgm:cxn modelId="{104B88D6-6896-834E-8754-60F4CD655152}" srcId="{104C2974-362F-B045-A083-48EEEC52B338}" destId="{6D1F2026-08F1-DE43-AC06-936A10266125}" srcOrd="0" destOrd="0" parTransId="{A2C1E2ED-92CB-E44F-A4B4-362200972754}" sibTransId="{85B280CE-DB62-9A4F-A331-81C48318E997}"/>
    <dgm:cxn modelId="{1E94F276-6BA0-E942-A3FA-73ED57F93136}" type="presOf" srcId="{104C2974-362F-B045-A083-48EEEC52B338}" destId="{09BEDB7B-8A60-6E46-A763-85DB216AA9B4}" srcOrd="0" destOrd="0" presId="urn:microsoft.com/office/officeart/2009/3/layout/DescendingProcess"/>
    <dgm:cxn modelId="{0703A3E5-9CBD-754A-82F5-62BA5314EF4D}" type="presOf" srcId="{03FB07DE-B497-9941-A316-5972E7B904D4}" destId="{DC8CA792-2538-9347-A188-80D43A98B16C}" srcOrd="0" destOrd="0" presId="urn:microsoft.com/office/officeart/2009/3/layout/DescendingProcess"/>
    <dgm:cxn modelId="{8BAEA630-D12D-3B46-B70F-D54DEB0B484F}" srcId="{104C2974-362F-B045-A083-48EEEC52B338}" destId="{03FB07DE-B497-9941-A316-5972E7B904D4}" srcOrd="5" destOrd="0" parTransId="{FDE95719-9785-C344-8E0B-D6E88121C054}" sibTransId="{BA8ABCD4-F718-FF4C-84C2-59842A39E2EF}"/>
    <dgm:cxn modelId="{37C2B43A-8B3E-C341-ACF5-DA76D51406DC}" type="presOf" srcId="{F0CF59B4-644A-0542-9984-D50AF133128A}" destId="{A0F0CA8D-844C-1E49-B51D-D0BF01B8008C}" srcOrd="0" destOrd="0" presId="urn:microsoft.com/office/officeart/2009/3/layout/DescendingProcess"/>
    <dgm:cxn modelId="{FE00A64E-CDC6-B942-98D8-03D915BE7F3B}" type="presOf" srcId="{10BC379F-5ED8-3540-A92A-4312F07769D4}" destId="{46B23AF1-3740-2C44-8663-2D6F7F860549}" srcOrd="0" destOrd="0" presId="urn:microsoft.com/office/officeart/2009/3/layout/DescendingProcess"/>
    <dgm:cxn modelId="{48804497-9A85-004F-9DBB-334C4FBD1184}" type="presOf" srcId="{ADCA0444-A841-CB4E-9077-8F1A0E98C5AF}" destId="{029888EB-D064-CC46-9167-853C7CCCE44A}" srcOrd="0" destOrd="0" presId="urn:microsoft.com/office/officeart/2009/3/layout/DescendingProcess"/>
    <dgm:cxn modelId="{7298AE57-5A90-9C40-AB8B-E7C349AF6BAD}" type="presOf" srcId="{AA3EF50F-BE19-414F-8288-E524E58D2A99}" destId="{4D97FC99-95B4-CB4D-BBF1-C6FF7E1CBB3C}" srcOrd="0" destOrd="0" presId="urn:microsoft.com/office/officeart/2009/3/layout/DescendingProcess"/>
    <dgm:cxn modelId="{7ED272DF-CFB4-DC4B-BC5B-4C1CFBEABFF2}" type="presParOf" srcId="{09BEDB7B-8A60-6E46-A763-85DB216AA9B4}" destId="{35476901-E304-D44B-A9DD-66566B0B1945}" srcOrd="0" destOrd="0" presId="urn:microsoft.com/office/officeart/2009/3/layout/DescendingProcess"/>
    <dgm:cxn modelId="{DC45EFFA-F811-244D-9220-2C46B95FC21B}" type="presParOf" srcId="{09BEDB7B-8A60-6E46-A763-85DB216AA9B4}" destId="{72671595-21BD-B04E-894C-CD70D8419AB8}" srcOrd="1" destOrd="0" presId="urn:microsoft.com/office/officeart/2009/3/layout/DescendingProcess"/>
    <dgm:cxn modelId="{1BE12AE6-A693-5F48-A975-B43B5008C732}" type="presParOf" srcId="{09BEDB7B-8A60-6E46-A763-85DB216AA9B4}" destId="{173A724C-9232-9D42-A142-B43BCE48AC96}" srcOrd="2" destOrd="0" presId="urn:microsoft.com/office/officeart/2009/3/layout/DescendingProcess"/>
    <dgm:cxn modelId="{2FFFD9C5-B236-3E49-81B0-7C77F7FC04D2}" type="presParOf" srcId="{09BEDB7B-8A60-6E46-A763-85DB216AA9B4}" destId="{D0F22032-11FB-8845-B758-DEEC8A7F3DB5}" srcOrd="3" destOrd="0" presId="urn:microsoft.com/office/officeart/2009/3/layout/DescendingProcess"/>
    <dgm:cxn modelId="{FD2A35FB-1CED-0D40-B1E2-44C497BBEB9A}" type="presParOf" srcId="{D0F22032-11FB-8845-B758-DEEC8A7F3DB5}" destId="{E3C55229-F915-6E48-AD6F-D26D4D71C533}" srcOrd="0" destOrd="0" presId="urn:microsoft.com/office/officeart/2009/3/layout/DescendingProcess"/>
    <dgm:cxn modelId="{4A444E6B-27E3-BE44-B9AE-C227B6A47BF6}" type="presParOf" srcId="{09BEDB7B-8A60-6E46-A763-85DB216AA9B4}" destId="{EFEA7499-D969-D14A-8FF6-FCB8CD55BD93}" srcOrd="4" destOrd="0" presId="urn:microsoft.com/office/officeart/2009/3/layout/DescendingProcess"/>
    <dgm:cxn modelId="{ECC3149F-A656-8C4A-BE60-0470B99CCF57}" type="presParOf" srcId="{09BEDB7B-8A60-6E46-A763-85DB216AA9B4}" destId="{138743BC-F7CE-AB4F-9782-9D0DB4AF9188}" srcOrd="5" destOrd="0" presId="urn:microsoft.com/office/officeart/2009/3/layout/DescendingProcess"/>
    <dgm:cxn modelId="{E8BE86C3-B447-6141-A1B8-FA7F35265DAC}" type="presParOf" srcId="{138743BC-F7CE-AB4F-9782-9D0DB4AF9188}" destId="{4D97FC99-95B4-CB4D-BBF1-C6FF7E1CBB3C}" srcOrd="0" destOrd="0" presId="urn:microsoft.com/office/officeart/2009/3/layout/DescendingProcess"/>
    <dgm:cxn modelId="{B4139AE5-FF96-C34E-9951-CC5A7B44B20E}" type="presParOf" srcId="{09BEDB7B-8A60-6E46-A763-85DB216AA9B4}" destId="{9C4C2868-692B-3D43-AC42-CBC16E6E80E4}" srcOrd="6" destOrd="0" presId="urn:microsoft.com/office/officeart/2009/3/layout/DescendingProcess"/>
    <dgm:cxn modelId="{FA47E147-45A1-674F-8F9F-CFC274ABF551}" type="presParOf" srcId="{09BEDB7B-8A60-6E46-A763-85DB216AA9B4}" destId="{23E096EB-3085-FF4F-B44F-5EB49A0411E5}" srcOrd="7" destOrd="0" presId="urn:microsoft.com/office/officeart/2009/3/layout/DescendingProcess"/>
    <dgm:cxn modelId="{B4F0B1A3-777C-2F4C-8032-7545F855C764}" type="presParOf" srcId="{23E096EB-3085-FF4F-B44F-5EB49A0411E5}" destId="{029888EB-D064-CC46-9167-853C7CCCE44A}" srcOrd="0" destOrd="0" presId="urn:microsoft.com/office/officeart/2009/3/layout/DescendingProcess"/>
    <dgm:cxn modelId="{F8E8222E-0DD2-DA44-BB8E-CB5AE3762885}" type="presParOf" srcId="{09BEDB7B-8A60-6E46-A763-85DB216AA9B4}" destId="{A0F0CA8D-844C-1E49-B51D-D0BF01B8008C}" srcOrd="8" destOrd="0" presId="urn:microsoft.com/office/officeart/2009/3/layout/DescendingProcess"/>
    <dgm:cxn modelId="{363A9C26-C8F1-9E4E-A63D-600D6B1D8B40}" type="presParOf" srcId="{09BEDB7B-8A60-6E46-A763-85DB216AA9B4}" destId="{FD158466-C1A1-204C-B3C7-E64DEA19B27D}" srcOrd="9" destOrd="0" presId="urn:microsoft.com/office/officeart/2009/3/layout/DescendingProcess"/>
    <dgm:cxn modelId="{572C50EF-0033-AF41-A554-23458ED4B93A}" type="presParOf" srcId="{FD158466-C1A1-204C-B3C7-E64DEA19B27D}" destId="{E6848AE2-5869-5E4D-876B-0C2B6249EAC6}" srcOrd="0" destOrd="0" presId="urn:microsoft.com/office/officeart/2009/3/layout/DescendingProcess"/>
    <dgm:cxn modelId="{726B7DA3-160D-344A-ADDC-4454C1375E70}" type="presParOf" srcId="{09BEDB7B-8A60-6E46-A763-85DB216AA9B4}" destId="{DC8CA792-2538-9347-A188-80D43A98B16C}" srcOrd="10" destOrd="0" presId="urn:microsoft.com/office/officeart/2009/3/layout/DescendingProcess"/>
    <dgm:cxn modelId="{026E1128-9C3E-1B47-B36D-FF3B18F5BBE3}" type="presParOf" srcId="{09BEDB7B-8A60-6E46-A763-85DB216AA9B4}" destId="{ABC572E1-011A-5742-815A-E1C96639C0E6}" srcOrd="11" destOrd="0" presId="urn:microsoft.com/office/officeart/2009/3/layout/DescendingProcess"/>
    <dgm:cxn modelId="{918CFB8E-596D-B749-B3C1-3F1AF76D41AD}" type="presParOf" srcId="{ABC572E1-011A-5742-815A-E1C96639C0E6}" destId="{3156BCF0-4E27-F847-A0CD-2F327878F020}" srcOrd="0" destOrd="0" presId="urn:microsoft.com/office/officeart/2009/3/layout/DescendingProcess"/>
    <dgm:cxn modelId="{7CC2DE0E-096C-A04E-98B8-FF751C9EC48B}" type="presParOf" srcId="{09BEDB7B-8A60-6E46-A763-85DB216AA9B4}" destId="{46B23AF1-3740-2C44-8663-2D6F7F860549}" srcOrd="12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B2FB87-A0C9-E344-9D63-8A3967742A13}">
      <dsp:nvSpPr>
        <dsp:cNvPr id="0" name=""/>
        <dsp:cNvSpPr/>
      </dsp:nvSpPr>
      <dsp:spPr>
        <a:xfrm rot="16200000">
          <a:off x="342" y="304031"/>
          <a:ext cx="3917900" cy="3917900"/>
        </a:xfrm>
        <a:prstGeom prst="up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MISURE PROVVISORIE= RACCOMANDAZIONI?</a:t>
          </a:r>
          <a:endParaRPr lang="it-IT" sz="2500" kern="1200" dirty="0"/>
        </a:p>
      </dsp:txBody>
      <dsp:txXfrm rot="5400000">
        <a:off x="685976" y="1283506"/>
        <a:ext cx="3232267" cy="1958950"/>
      </dsp:txXfrm>
    </dsp:sp>
    <dsp:sp modelId="{9CBC1DF1-402B-3648-A70F-3FFA001FC95C}">
      <dsp:nvSpPr>
        <dsp:cNvPr id="0" name=""/>
        <dsp:cNvSpPr/>
      </dsp:nvSpPr>
      <dsp:spPr>
        <a:xfrm rot="5400000">
          <a:off x="4311357" y="304031"/>
          <a:ext cx="3917900" cy="3917900"/>
        </a:xfrm>
        <a:prstGeom prst="upArrow">
          <a:avLst>
            <a:gd name="adj1" fmla="val 50000"/>
            <a:gd name="adj2" fmla="val 35000"/>
          </a:avLst>
        </a:prstGeom>
        <a:solidFill>
          <a:schemeClr val="accent3">
            <a:hueOff val="11250266"/>
            <a:satOff val="-16880"/>
            <a:lumOff val="-274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MISURE PROVVISORIE= RISOLUZIONI?</a:t>
          </a:r>
          <a:endParaRPr lang="it-IT" sz="2500" kern="1200" dirty="0"/>
        </a:p>
      </dsp:txBody>
      <dsp:txXfrm rot="-5400000">
        <a:off x="4311358" y="1283506"/>
        <a:ext cx="3232267" cy="19589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9002A9-3F7C-2E42-AD15-67BEDF58D30C}">
      <dsp:nvSpPr>
        <dsp:cNvPr id="0" name=""/>
        <dsp:cNvSpPr/>
      </dsp:nvSpPr>
      <dsp:spPr>
        <a:xfrm>
          <a:off x="5046" y="1308801"/>
          <a:ext cx="3589239" cy="17946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900" kern="1200" dirty="0" smtClean="0"/>
            <a:t>PROVVISORIE</a:t>
          </a:r>
          <a:endParaRPr lang="it-IT" sz="2900" kern="1200" dirty="0"/>
        </a:p>
      </dsp:txBody>
      <dsp:txXfrm>
        <a:off x="57609" y="1361364"/>
        <a:ext cx="3484113" cy="1689493"/>
      </dsp:txXfrm>
    </dsp:sp>
    <dsp:sp modelId="{1E447F46-C916-7C46-91F2-C9F08716E558}">
      <dsp:nvSpPr>
        <dsp:cNvPr id="0" name=""/>
        <dsp:cNvSpPr/>
      </dsp:nvSpPr>
      <dsp:spPr>
        <a:xfrm rot="19457599">
          <a:off x="3428101" y="1653551"/>
          <a:ext cx="1768065" cy="73212"/>
        </a:xfrm>
        <a:custGeom>
          <a:avLst/>
          <a:gdLst/>
          <a:ahLst/>
          <a:cxnLst/>
          <a:rect l="0" t="0" r="0" b="0"/>
          <a:pathLst>
            <a:path>
              <a:moveTo>
                <a:pt x="0" y="36606"/>
              </a:moveTo>
              <a:lnTo>
                <a:pt x="1768065" y="36606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600" kern="1200"/>
        </a:p>
      </dsp:txBody>
      <dsp:txXfrm>
        <a:off x="4267932" y="1645956"/>
        <a:ext cx="88403" cy="88403"/>
      </dsp:txXfrm>
    </dsp:sp>
    <dsp:sp modelId="{C25A5471-E4F5-D844-AAD9-23C013B7D5CC}">
      <dsp:nvSpPr>
        <dsp:cNvPr id="0" name=""/>
        <dsp:cNvSpPr/>
      </dsp:nvSpPr>
      <dsp:spPr>
        <a:xfrm>
          <a:off x="5029982" y="276895"/>
          <a:ext cx="3589239" cy="179461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900" kern="1200" dirty="0" err="1" smtClean="0"/>
            <a:t>SCOPO:prevenire</a:t>
          </a:r>
          <a:r>
            <a:rPr lang="it-IT" sz="2900" kern="1200" dirty="0" smtClean="0"/>
            <a:t> aggravarsi di situazione</a:t>
          </a:r>
          <a:endParaRPr lang="it-IT" sz="2900" kern="1200" dirty="0"/>
        </a:p>
      </dsp:txBody>
      <dsp:txXfrm>
        <a:off x="5082545" y="329458"/>
        <a:ext cx="3484113" cy="1689493"/>
      </dsp:txXfrm>
    </dsp:sp>
    <dsp:sp modelId="{4389B791-D0FE-8740-AC28-59E9E018D51B}">
      <dsp:nvSpPr>
        <dsp:cNvPr id="0" name=""/>
        <dsp:cNvSpPr/>
      </dsp:nvSpPr>
      <dsp:spPr>
        <a:xfrm rot="2142401">
          <a:off x="3428101" y="2685458"/>
          <a:ext cx="1768065" cy="73212"/>
        </a:xfrm>
        <a:custGeom>
          <a:avLst/>
          <a:gdLst/>
          <a:ahLst/>
          <a:cxnLst/>
          <a:rect l="0" t="0" r="0" b="0"/>
          <a:pathLst>
            <a:path>
              <a:moveTo>
                <a:pt x="0" y="36606"/>
              </a:moveTo>
              <a:lnTo>
                <a:pt x="1768065" y="36606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600" kern="1200"/>
        </a:p>
      </dsp:txBody>
      <dsp:txXfrm>
        <a:off x="4267932" y="2677863"/>
        <a:ext cx="88403" cy="88403"/>
      </dsp:txXfrm>
    </dsp:sp>
    <dsp:sp modelId="{14C99B28-755E-3244-85F4-FA49FA7FDFCF}">
      <dsp:nvSpPr>
        <dsp:cNvPr id="0" name=""/>
        <dsp:cNvSpPr/>
      </dsp:nvSpPr>
      <dsp:spPr>
        <a:xfrm>
          <a:off x="5029982" y="2340707"/>
          <a:ext cx="3589239" cy="1794619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900" kern="1200" dirty="0" smtClean="0"/>
            <a:t>LIMITI: non pregiudicare diritti, pretese o posizione di parti interessate</a:t>
          </a:r>
          <a:endParaRPr lang="it-IT" sz="2900" kern="1200" dirty="0"/>
        </a:p>
      </dsp:txBody>
      <dsp:txXfrm>
        <a:off x="5082545" y="2393270"/>
        <a:ext cx="3484113" cy="16894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B5B3CA-9831-364F-B061-86E4D23E1201}">
      <dsp:nvSpPr>
        <dsp:cNvPr id="0" name=""/>
        <dsp:cNvSpPr/>
      </dsp:nvSpPr>
      <dsp:spPr>
        <a:xfrm>
          <a:off x="7233" y="1614418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Violazione di un trattato/di una norma consuetudinaria </a:t>
          </a:r>
          <a:endParaRPr lang="it-IT" sz="1900" kern="1200" dirty="0"/>
        </a:p>
      </dsp:txBody>
      <dsp:txXfrm>
        <a:off x="45225" y="1652410"/>
        <a:ext cx="2085893" cy="1221142"/>
      </dsp:txXfrm>
    </dsp:sp>
    <dsp:sp modelId="{7CB26684-7C61-A24F-8F93-8EC9B88DA97B}">
      <dsp:nvSpPr>
        <dsp:cNvPr id="0" name=""/>
        <dsp:cNvSpPr/>
      </dsp:nvSpPr>
      <dsp:spPr>
        <a:xfrm>
          <a:off x="2385298" y="1994908"/>
          <a:ext cx="458317" cy="5361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2385298" y="2102137"/>
        <a:ext cx="320822" cy="321687"/>
      </dsp:txXfrm>
    </dsp:sp>
    <dsp:sp modelId="{072158D7-8828-7740-98E5-AD9A3AC1E7A0}">
      <dsp:nvSpPr>
        <dsp:cNvPr id="0" name=""/>
        <dsp:cNvSpPr/>
      </dsp:nvSpPr>
      <dsp:spPr>
        <a:xfrm>
          <a:off x="3033861" y="1614418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Illecito</a:t>
          </a:r>
          <a:endParaRPr lang="it-IT" sz="1900" kern="1200" dirty="0"/>
        </a:p>
      </dsp:txBody>
      <dsp:txXfrm>
        <a:off x="3071853" y="1652410"/>
        <a:ext cx="2085893" cy="1221142"/>
      </dsp:txXfrm>
    </dsp:sp>
    <dsp:sp modelId="{177EF530-D1C8-B54A-A217-3EEFE238BFBF}">
      <dsp:nvSpPr>
        <dsp:cNvPr id="0" name=""/>
        <dsp:cNvSpPr/>
      </dsp:nvSpPr>
      <dsp:spPr>
        <a:xfrm>
          <a:off x="5411926" y="1994908"/>
          <a:ext cx="458317" cy="5361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5411926" y="2102137"/>
        <a:ext cx="320822" cy="321687"/>
      </dsp:txXfrm>
    </dsp:sp>
    <dsp:sp modelId="{3B8E5E95-B1DC-0A4A-90B0-3B4C2142ADCA}">
      <dsp:nvSpPr>
        <dsp:cNvPr id="0" name=""/>
        <dsp:cNvSpPr/>
      </dsp:nvSpPr>
      <dsp:spPr>
        <a:xfrm>
          <a:off x="6060489" y="1614418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Responsabilità internazionale</a:t>
          </a:r>
          <a:endParaRPr lang="it-IT" sz="1900" kern="1200" dirty="0"/>
        </a:p>
      </dsp:txBody>
      <dsp:txXfrm>
        <a:off x="6098481" y="1652410"/>
        <a:ext cx="2085893" cy="12211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476901-E304-D44B-A9DD-66566B0B1945}">
      <dsp:nvSpPr>
        <dsp:cNvPr id="0" name=""/>
        <dsp:cNvSpPr/>
      </dsp:nvSpPr>
      <dsp:spPr>
        <a:xfrm rot="4396374">
          <a:off x="1800463" y="935799"/>
          <a:ext cx="4059646" cy="2831097"/>
        </a:xfrm>
        <a:prstGeom prst="swooshArrow">
          <a:avLst>
            <a:gd name="adj1" fmla="val 16310"/>
            <a:gd name="adj2" fmla="val 313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3C55229-F915-6E48-AD6F-D26D4D71C533}">
      <dsp:nvSpPr>
        <dsp:cNvPr id="0" name=""/>
        <dsp:cNvSpPr/>
      </dsp:nvSpPr>
      <dsp:spPr>
        <a:xfrm>
          <a:off x="3184136" y="1215176"/>
          <a:ext cx="102518" cy="102518"/>
        </a:xfrm>
        <a:prstGeom prst="ellipse">
          <a:avLst/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4D97FC99-95B4-CB4D-BBF1-C6FF7E1CBB3C}">
      <dsp:nvSpPr>
        <dsp:cNvPr id="0" name=""/>
        <dsp:cNvSpPr/>
      </dsp:nvSpPr>
      <dsp:spPr>
        <a:xfrm>
          <a:off x="3675568" y="1558944"/>
          <a:ext cx="102518" cy="102518"/>
        </a:xfrm>
        <a:prstGeom prst="ellipse">
          <a:avLst/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029888EB-D064-CC46-9167-853C7CCCE44A}">
      <dsp:nvSpPr>
        <dsp:cNvPr id="0" name=""/>
        <dsp:cNvSpPr/>
      </dsp:nvSpPr>
      <dsp:spPr>
        <a:xfrm>
          <a:off x="4089405" y="1959613"/>
          <a:ext cx="102518" cy="102518"/>
        </a:xfrm>
        <a:prstGeom prst="ellipse">
          <a:avLst/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72671595-21BD-B04E-894C-CD70D8419AB8}">
      <dsp:nvSpPr>
        <dsp:cNvPr id="0" name=""/>
        <dsp:cNvSpPr/>
      </dsp:nvSpPr>
      <dsp:spPr>
        <a:xfrm>
          <a:off x="1528316" y="0"/>
          <a:ext cx="1913997" cy="752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b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err="1" smtClean="0"/>
            <a:t>Ris</a:t>
          </a:r>
          <a:r>
            <a:rPr lang="it-IT" sz="900" kern="1200" dirty="0" smtClean="0"/>
            <a:t>. 1966 n. 231 e </a:t>
          </a:r>
          <a:r>
            <a:rPr lang="it-IT" sz="900" kern="1200" dirty="0" err="1" smtClean="0"/>
            <a:t>Ris</a:t>
          </a:r>
          <a:r>
            <a:rPr lang="it-IT" sz="900" kern="1200" dirty="0" smtClean="0"/>
            <a:t>. 1968n. 253 c. Rhodesia del Sud</a:t>
          </a:r>
          <a:endParaRPr lang="it-IT" sz="900" kern="1200" dirty="0"/>
        </a:p>
      </dsp:txBody>
      <dsp:txXfrm>
        <a:off x="1528316" y="0"/>
        <a:ext cx="1913997" cy="752431"/>
      </dsp:txXfrm>
    </dsp:sp>
    <dsp:sp modelId="{173A724C-9232-9D42-A142-B43BCE48AC96}">
      <dsp:nvSpPr>
        <dsp:cNvPr id="0" name=""/>
        <dsp:cNvSpPr/>
      </dsp:nvSpPr>
      <dsp:spPr>
        <a:xfrm>
          <a:off x="3804421" y="890220"/>
          <a:ext cx="2896861" cy="752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smtClean="0"/>
            <a:t>Risoluzione 1977 n. 418 c. Sud Africa per apartheid</a:t>
          </a:r>
          <a:endParaRPr lang="it-IT" sz="900" kern="1200" dirty="0"/>
        </a:p>
      </dsp:txBody>
      <dsp:txXfrm>
        <a:off x="3804421" y="890220"/>
        <a:ext cx="2896861" cy="752431"/>
      </dsp:txXfrm>
    </dsp:sp>
    <dsp:sp modelId="{EFEA7499-D969-D14A-8FF6-FCB8CD55BD93}">
      <dsp:nvSpPr>
        <dsp:cNvPr id="0" name=""/>
        <dsp:cNvSpPr/>
      </dsp:nvSpPr>
      <dsp:spPr>
        <a:xfrm>
          <a:off x="1528316" y="1233987"/>
          <a:ext cx="1707079" cy="752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smtClean="0"/>
            <a:t>1989</a:t>
          </a:r>
          <a:endParaRPr lang="it-IT" sz="900" kern="1200" dirty="0"/>
        </a:p>
      </dsp:txBody>
      <dsp:txXfrm>
        <a:off x="1528316" y="1233987"/>
        <a:ext cx="1707079" cy="752431"/>
      </dsp:txXfrm>
    </dsp:sp>
    <dsp:sp modelId="{E6848AE2-5869-5E4D-876B-0C2B6249EAC6}">
      <dsp:nvSpPr>
        <dsp:cNvPr id="0" name=""/>
        <dsp:cNvSpPr/>
      </dsp:nvSpPr>
      <dsp:spPr>
        <a:xfrm>
          <a:off x="4447374" y="2402607"/>
          <a:ext cx="102518" cy="102518"/>
        </a:xfrm>
        <a:prstGeom prst="ellipse">
          <a:avLst/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9C4C2868-692B-3D43-AC42-CBC16E6E80E4}">
      <dsp:nvSpPr>
        <dsp:cNvPr id="0" name=""/>
        <dsp:cNvSpPr/>
      </dsp:nvSpPr>
      <dsp:spPr>
        <a:xfrm>
          <a:off x="4683826" y="1634657"/>
          <a:ext cx="2017457" cy="752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smtClean="0"/>
            <a:t>Guerra del Golfo 1990 varie risoluzioni</a:t>
          </a:r>
          <a:endParaRPr lang="it-IT" sz="900" kern="1200" dirty="0"/>
        </a:p>
      </dsp:txBody>
      <dsp:txXfrm>
        <a:off x="4683826" y="1634657"/>
        <a:ext cx="2017457" cy="752431"/>
      </dsp:txXfrm>
    </dsp:sp>
    <dsp:sp modelId="{A0F0CA8D-844C-1E49-B51D-D0BF01B8008C}">
      <dsp:nvSpPr>
        <dsp:cNvPr id="0" name=""/>
        <dsp:cNvSpPr/>
      </dsp:nvSpPr>
      <dsp:spPr>
        <a:xfrm>
          <a:off x="1528316" y="2077651"/>
          <a:ext cx="2586483" cy="752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smtClean="0"/>
            <a:t>Ex Jugoslavia</a:t>
          </a:r>
          <a:endParaRPr lang="it-IT" sz="900" kern="1200" dirty="0"/>
        </a:p>
      </dsp:txBody>
      <dsp:txXfrm>
        <a:off x="1528316" y="2077651"/>
        <a:ext cx="2586483" cy="752431"/>
      </dsp:txXfrm>
    </dsp:sp>
    <dsp:sp modelId="{3156BCF0-4E27-F847-A0CD-2F327878F020}">
      <dsp:nvSpPr>
        <dsp:cNvPr id="0" name=""/>
        <dsp:cNvSpPr/>
      </dsp:nvSpPr>
      <dsp:spPr>
        <a:xfrm>
          <a:off x="4736026" y="2854537"/>
          <a:ext cx="102518" cy="102518"/>
        </a:xfrm>
        <a:prstGeom prst="ellipse">
          <a:avLst/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DC8CA792-2538-9347-A188-80D43A98B16C}">
      <dsp:nvSpPr>
        <dsp:cNvPr id="0" name=""/>
        <dsp:cNvSpPr/>
      </dsp:nvSpPr>
      <dsp:spPr>
        <a:xfrm>
          <a:off x="5201123" y="2529580"/>
          <a:ext cx="1500160" cy="752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smtClean="0"/>
            <a:t>Somalia 1992</a:t>
          </a:r>
          <a:endParaRPr lang="it-IT" sz="900" kern="1200" dirty="0"/>
        </a:p>
      </dsp:txBody>
      <dsp:txXfrm>
        <a:off x="5201123" y="2529580"/>
        <a:ext cx="1500160" cy="752431"/>
      </dsp:txXfrm>
    </dsp:sp>
    <dsp:sp modelId="{46B23AF1-3740-2C44-8663-2D6F7F860549}">
      <dsp:nvSpPr>
        <dsp:cNvPr id="0" name=""/>
        <dsp:cNvSpPr/>
      </dsp:nvSpPr>
      <dsp:spPr>
        <a:xfrm>
          <a:off x="4114800" y="3950265"/>
          <a:ext cx="2586483" cy="752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smtClean="0"/>
            <a:t>Libia 1992;Liberia 1992; Haiti 1992; Angola 1993; Ruanda 1994; Sudan 1996; Sierra Leone 1997; Afghanistan, AL Qaeda, Talebani 1999, Congo 2003, Costa d’Avorio 2004; Libano 2006; Corea del Nord Iran 2006; Eritrea 2009; Libia e Costa d’Avorio 2011</a:t>
          </a:r>
          <a:endParaRPr lang="it-IT" sz="900" kern="1200" dirty="0"/>
        </a:p>
      </dsp:txBody>
      <dsp:txXfrm>
        <a:off x="4114800" y="3950265"/>
        <a:ext cx="2586483" cy="752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B8461-6193-1941-867B-E74C6629CF02}" type="datetimeFigureOut">
              <a:rPr lang="it-IT" smtClean="0"/>
              <a:pPr/>
              <a:t>10/11/17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E779D-2D3F-5445-91BB-317C16B31E9D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0565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7CFB3-4BAF-B846-830F-88604E4274C1}" type="datetimeFigureOut">
              <a:rPr lang="it-IT" smtClean="0"/>
              <a:pPr/>
              <a:t>10/11/17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2017F-072F-3A4C-9EDB-2B17EEE9AFF1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01548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154D-F501-1A49-B1BA-F4FC8B31852D}" type="datetime1">
              <a:rPr lang="it-IT" smtClean="0"/>
              <a:pPr/>
              <a:t>10/11/17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1670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45446-6E4E-D746-9563-DBA614AAECA5}" type="datetime1">
              <a:rPr lang="it-IT" smtClean="0"/>
              <a:pPr/>
              <a:t>10/11/17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480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4E34F-10C5-CC4B-BA18-A269C399BBE6}" type="datetime1">
              <a:rPr lang="it-IT" smtClean="0"/>
              <a:pPr/>
              <a:t>10/11/17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020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9B33-A61D-F642-A394-C1AF6174470C}" type="datetime1">
              <a:rPr lang="it-IT" smtClean="0"/>
              <a:pPr/>
              <a:t>10/11/17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6405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AD976-CA6A-E943-8886-F84A9BE0475E}" type="datetime1">
              <a:rPr lang="it-IT" smtClean="0"/>
              <a:pPr/>
              <a:t>10/11/17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565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B063-DF5B-E64F-A9D3-F3DB9F7F4539}" type="datetime1">
              <a:rPr lang="it-IT" smtClean="0"/>
              <a:pPr/>
              <a:t>10/11/17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467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448C-B239-284E-BDD1-0D9798D04C60}" type="datetime1">
              <a:rPr lang="it-IT" smtClean="0"/>
              <a:pPr/>
              <a:t>10/11/17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291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B6401-22DC-7740-B4C1-6D7F436E8618}" type="datetime1">
              <a:rPr lang="it-IT" smtClean="0"/>
              <a:pPr/>
              <a:t>10/11/17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686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F9CB-E570-8746-A8BD-9FDD1AEF1E1D}" type="datetime1">
              <a:rPr lang="it-IT" smtClean="0"/>
              <a:pPr/>
              <a:t>10/11/17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0458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9582F-CCBB-1E4A-9CD6-2828CB2D27C8}" type="datetime1">
              <a:rPr lang="it-IT" smtClean="0"/>
              <a:pPr/>
              <a:t>10/11/17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4159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A12C-6C93-694C-B70C-E9C9D24837E7}" type="datetime1">
              <a:rPr lang="it-IT" smtClean="0"/>
              <a:pPr/>
              <a:t>10/11/17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1343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80974-6CCE-094E-A9CB-302DD84D2E27}" type="datetime1">
              <a:rPr lang="it-IT" smtClean="0"/>
              <a:pPr/>
              <a:t>10/11/17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36F67-622E-C142-8287-23FACB77C044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98968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415266"/>
            <a:ext cx="8686799" cy="3990989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ORGANIZZAZIONI INTERNAZIONALI- </a:t>
            </a:r>
            <a:r>
              <a:rPr lang="it-IT" dirty="0" smtClean="0"/>
              <a:t>13 novembre 2017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prof. Sara Tonolo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0125" y="230926"/>
            <a:ext cx="8638940" cy="205908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CRITERI INTERPRETATIVI PER DECIDERE SE RACCOMANDAZIONE CDS VALE AI SENSI DI ART. 39 o CAPO 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0125" y="2790347"/>
            <a:ext cx="8436675" cy="4067653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CRITERIO DEL DISPOSITIVO: atti del </a:t>
            </a:r>
            <a:r>
              <a:rPr lang="it-IT" dirty="0" err="1" smtClean="0"/>
              <a:t>CdS</a:t>
            </a:r>
            <a:r>
              <a:rPr lang="it-IT" dirty="0" smtClean="0"/>
              <a:t> vanno identificati preferibilmente in base al dispositivo: rientrano nell’art. 39 le risoluzioni che contemporaneamente ai mezzi di soluzione di una controversia adottano contemporaneamente un’altra misura prevista dal capitolo VII.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704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8638940" cy="205908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CRITERI INTERPRETATIVI PER DECIDERE SE RACCOMANDAZIONE CDS VALE AI SENSI DI ART. 39 o CAPO 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" y="2309253"/>
            <a:ext cx="8686800" cy="4548747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Raccomandazione di far ricorso a mezzi pacifici di soluzione delle controversie accompagnata ad es. a cessate il fuoco: </a:t>
            </a:r>
            <a:r>
              <a:rPr lang="it-IT" dirty="0" err="1" smtClean="0"/>
              <a:t>ris</a:t>
            </a:r>
            <a:r>
              <a:rPr lang="it-IT" dirty="0" smtClean="0"/>
              <a:t>. N. 502 del 1982 nella guerra Falkland; o ad altre decisioni di condanna di violazioni di pace, es. </a:t>
            </a:r>
            <a:r>
              <a:rPr lang="it-IT" dirty="0" err="1" smtClean="0"/>
              <a:t>ris</a:t>
            </a:r>
            <a:r>
              <a:rPr lang="it-IT" dirty="0" smtClean="0"/>
              <a:t>. N. 660 del 1990 nella guerra del Golfo condanna invasione del Kuwait e impegna le parti a ricorrere ai negoziati.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586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8638940" cy="205908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CRITERI INTERPRETATIVI PER DECIDERE SE RACCOMANDAZIONE CDS VALE AI SENSI DI ART. 39 o CAPO 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" y="2309253"/>
            <a:ext cx="8686800" cy="4548747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Da NON confondersi con DELEGA agli Stati a utilizzare la forza armata per far fronte a crisi internazionali</a:t>
            </a:r>
            <a:r>
              <a:rPr lang="it-IT" dirty="0" smtClean="0">
                <a:latin typeface="Wingdings"/>
                <a:ea typeface="Wingdings"/>
                <a:cs typeface="Wingdings"/>
                <a:sym typeface="Wingdings"/>
              </a:rPr>
              <a:t></a:t>
            </a:r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550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B) AZIONE DEL CONSIGLIO DI SICUREZZA/AZIONI TIPICHE/MISURE PROVVISORIE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69895"/>
            <a:ext cx="8229600" cy="488810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Art. 40: il </a:t>
            </a:r>
            <a:r>
              <a:rPr lang="it-IT" dirty="0" err="1" smtClean="0"/>
              <a:t>CdS</a:t>
            </a:r>
            <a:r>
              <a:rPr lang="it-IT" dirty="0" smtClean="0"/>
              <a:t> può adottare misure provvisorie e di urgenza che esso consideri necessarie o desiderabili, al fine di prevenire l’aggravarsi di una situazione, e che non pregiudichino “i diritti, le pretese, la posizione delle parti interessate”</a:t>
            </a:r>
          </a:p>
          <a:p>
            <a:pPr algn="just"/>
            <a:r>
              <a:rPr lang="it-IT" dirty="0" smtClean="0"/>
              <a:t>Il </a:t>
            </a:r>
            <a:r>
              <a:rPr lang="it-IT" dirty="0" err="1" smtClean="0"/>
              <a:t>CdS</a:t>
            </a:r>
            <a:r>
              <a:rPr lang="it-IT" dirty="0" smtClean="0"/>
              <a:t> prende in debito conto il mancato ottemperamento a tali misure provvisorie.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7502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B) AZIONE DEL CONSIGLIO DI SICUREZZA/AZIONI TIPICHE/MISURE PROVVISORIE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69895"/>
            <a:ext cx="8229600" cy="488810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Sono anch’esse conseguenti ad accertamento di requisiti per tutte misure di cap. VII?</a:t>
            </a:r>
          </a:p>
          <a:p>
            <a:pPr algn="just"/>
            <a:r>
              <a:rPr lang="it-IT" dirty="0" smtClean="0"/>
              <a:t>In passato si è cercato di evitare tale condizione affermando che fossero simili a quelle del cap. VI e quindi potessero prescindere da tale accertamento; in realtà la collocazione sistematica fa ritenere il contrario.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779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B) AZIONE DEL CONSIGLIO DI SICUREZZA/AZIONI TIPICHE/MISURE PROVVISORIE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69895"/>
            <a:ext cx="8229600" cy="488810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Il </a:t>
            </a:r>
            <a:r>
              <a:rPr lang="it-IT" dirty="0" err="1" smtClean="0"/>
              <a:t>CdS</a:t>
            </a:r>
            <a:r>
              <a:rPr lang="it-IT" dirty="0" smtClean="0"/>
              <a:t> ha spesso superato il problema accertando l’esistenza di una violazione della pace e richiamando gli artt. 39 e 40 insieme es. con </a:t>
            </a:r>
            <a:r>
              <a:rPr lang="it-IT" dirty="0" err="1" smtClean="0"/>
              <a:t>ris</a:t>
            </a:r>
            <a:r>
              <a:rPr lang="it-IT" dirty="0" smtClean="0"/>
              <a:t>. 660/1990 nella Guerra del Golfo “chiedendo” all’Iraq il ritiro dal territorio del Kuwait.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8765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7075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B) NATURA DI MISURE PROVVISORIE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16</a:t>
            </a:fld>
            <a:endParaRPr lang="it-IT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4628566"/>
              </p:ext>
            </p:extLst>
          </p:nvPr>
        </p:nvGraphicFramePr>
        <p:xfrm>
          <a:off x="207075" y="219551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238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MISURE PROVVISORIE = RACCOMANDAZIONI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69895"/>
            <a:ext cx="8229600" cy="488810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A favore della loro natura di raccomandazioni: art. 40 prevede espressamente che </a:t>
            </a:r>
            <a:r>
              <a:rPr lang="it-IT" dirty="0" err="1" smtClean="0"/>
              <a:t>CdS</a:t>
            </a:r>
            <a:r>
              <a:rPr lang="it-IT" dirty="0" smtClean="0"/>
              <a:t> “ può invitare le parti interessate” a quelle misure provvisorie.</a:t>
            </a:r>
          </a:p>
          <a:p>
            <a:pPr algn="just"/>
            <a:r>
              <a:rPr lang="it-IT" dirty="0" smtClean="0"/>
              <a:t>Inoltre esse possono essere messe in alternativa con misure vincolanti: </a:t>
            </a:r>
            <a:r>
              <a:rPr lang="it-IT" dirty="0" err="1" smtClean="0"/>
              <a:t>CdS</a:t>
            </a:r>
            <a:r>
              <a:rPr lang="it-IT" dirty="0" smtClean="0"/>
              <a:t> “fa raccomandazioni o decide quali misure debbano essere adottate in conformità agli artt. 41 e 42”.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660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MISURE PROVVISORIE = RISOLUZIONI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69895"/>
            <a:ext cx="8229600" cy="4888106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A favore della loro natura di risoluzioni: frase finale di art. 40:” il Consiglio prende in debito conto la mancata esecuzione di tali misure provvisorie”;</a:t>
            </a:r>
          </a:p>
          <a:p>
            <a:pPr algn="just"/>
            <a:r>
              <a:rPr lang="it-IT" dirty="0" smtClean="0"/>
              <a:t>Si tratta tuttavia di un argomento che “prova troppo” perché in realtà il </a:t>
            </a:r>
            <a:r>
              <a:rPr lang="it-IT" dirty="0" err="1" smtClean="0"/>
              <a:t>CdS</a:t>
            </a:r>
            <a:r>
              <a:rPr lang="it-IT" dirty="0" smtClean="0"/>
              <a:t> può sempre tenere in considerazione il comportamento di uno Stato ritenendolo una minaccia alla pace, una violazione della pace o un atto di aggressione e adottare misure di capitolo VII.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196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MISURE PROVVISORIE = RISOLUZIONI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69895"/>
            <a:ext cx="8229600" cy="488810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A favore della loro natura di risoluzioni: analisi di prassi in cui </a:t>
            </a:r>
            <a:r>
              <a:rPr lang="it-IT" dirty="0" err="1" smtClean="0"/>
              <a:t>CdS</a:t>
            </a:r>
            <a:r>
              <a:rPr lang="it-IT" dirty="0" smtClean="0"/>
              <a:t> utilizza termini quali “il </a:t>
            </a:r>
            <a:r>
              <a:rPr lang="it-IT" dirty="0" err="1" smtClean="0"/>
              <a:t>CdS</a:t>
            </a:r>
            <a:r>
              <a:rPr lang="it-IT" dirty="0" smtClean="0"/>
              <a:t> impegna vivamente….”; il </a:t>
            </a:r>
            <a:r>
              <a:rPr lang="it-IT" dirty="0" err="1" smtClean="0"/>
              <a:t>CdS</a:t>
            </a:r>
            <a:r>
              <a:rPr lang="it-IT" dirty="0" smtClean="0"/>
              <a:t> “domanda con insistenza…”; “il Consiglio esige….”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745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SISTEMA DI SICUREZZA COLLETTIVA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Carta ONU vieta la minaccia e l’uso della forza unilaterale da parte degli Stati (art. 2 par. 4), eccetto in legittima difesa (art. 51).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060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MISURE PROVVISORIE = RISOLUZIONI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69895"/>
            <a:ext cx="8229600" cy="488810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Tuttavia poi nella prassi il </a:t>
            </a:r>
            <a:r>
              <a:rPr lang="it-IT" dirty="0" err="1" smtClean="0"/>
              <a:t>CdS</a:t>
            </a:r>
            <a:r>
              <a:rPr lang="it-IT" dirty="0" smtClean="0"/>
              <a:t> non ha mai reagito con misure coercitive all’</a:t>
            </a:r>
            <a:r>
              <a:rPr lang="it-IT" dirty="0" err="1" smtClean="0"/>
              <a:t>inesecuzione</a:t>
            </a:r>
            <a:r>
              <a:rPr lang="it-IT" dirty="0" smtClean="0"/>
              <a:t> di proprie misure provvisorie.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E’ pensabile che si stia formando una norma consuetudinaria in deroga a Carta ONU?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881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AMBITO DI OPERATIVITA’ DI MISURE PROVVISORIE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69895"/>
            <a:ext cx="8229600" cy="488810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Non opera il limite della </a:t>
            </a:r>
            <a:r>
              <a:rPr lang="it-IT" i="1" dirty="0" err="1" smtClean="0"/>
              <a:t>domestic</a:t>
            </a:r>
            <a:r>
              <a:rPr lang="it-IT" i="1" dirty="0" smtClean="0"/>
              <a:t> </a:t>
            </a:r>
            <a:r>
              <a:rPr lang="it-IT" i="1" dirty="0" err="1" smtClean="0"/>
              <a:t>jurisdiction</a:t>
            </a:r>
            <a:r>
              <a:rPr lang="it-IT" dirty="0" smtClean="0"/>
              <a:t>, trattandosi di misure coercitive adottate secondo quanto prevede il cap. VII (art. 2 par. 7 Carta).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La prassi ha dimostrato che infatti tali misure provvisorie possono essere adottate in molti settori di competenza interna degli Stati….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0627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B) AZIONE DEL CONSIGLIO DI SICUREZZA/AZIONI TIPICHE/MISURE PROVVISORIE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69895"/>
            <a:ext cx="8229600" cy="4888106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….Esemplificazione della prassi:</a:t>
            </a:r>
          </a:p>
          <a:p>
            <a:pPr lvl="1" algn="just"/>
            <a:r>
              <a:rPr lang="it-IT" dirty="0" smtClean="0"/>
              <a:t>Cessate il fuoco;</a:t>
            </a:r>
          </a:p>
          <a:p>
            <a:pPr lvl="1" algn="just"/>
            <a:r>
              <a:rPr lang="it-IT" dirty="0" smtClean="0"/>
              <a:t>Cessate le ostilità;</a:t>
            </a:r>
          </a:p>
          <a:p>
            <a:pPr lvl="1" algn="just"/>
            <a:r>
              <a:rPr lang="it-IT" dirty="0" smtClean="0"/>
              <a:t>Ritiro delle truppe;</a:t>
            </a:r>
          </a:p>
          <a:p>
            <a:pPr lvl="1" algn="just"/>
            <a:r>
              <a:rPr lang="it-IT" dirty="0" smtClean="0"/>
              <a:t>Istituzione di zone smilitarizzate o corridoi umanitari atti a garantire l’assistenza umanitaria e la protezione dei civili;</a:t>
            </a:r>
          </a:p>
          <a:p>
            <a:pPr lvl="1" algn="just"/>
            <a:r>
              <a:rPr lang="it-IT" dirty="0" smtClean="0"/>
              <a:t>Conclusione di tregue e armistizi;</a:t>
            </a:r>
          </a:p>
          <a:p>
            <a:pPr lvl="1" algn="just"/>
            <a:r>
              <a:rPr lang="it-IT" dirty="0" smtClean="0"/>
              <a:t>Liberazione di prigionieri  politici: </a:t>
            </a:r>
            <a:r>
              <a:rPr lang="it-IT" dirty="0" err="1" smtClean="0"/>
              <a:t>ris</a:t>
            </a:r>
            <a:r>
              <a:rPr lang="it-IT" dirty="0" smtClean="0"/>
              <a:t>. 1948/63 guerra in Indonesia;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966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B) AZIONE DEL CONSIGLIO DI SICUREZZA/AZIONI TIPICHE/MISURE PROVVISORIE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3075518"/>
              </p:ext>
            </p:extLst>
          </p:nvPr>
        </p:nvGraphicFramePr>
        <p:xfrm>
          <a:off x="245555" y="2309252"/>
          <a:ext cx="8624269" cy="4412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086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B) MOMENTO DI ADOZIONE DI MISURE PROVVISORIE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69895"/>
            <a:ext cx="8229600" cy="488810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Quando vengono adottate?</a:t>
            </a:r>
          </a:p>
          <a:p>
            <a:pPr algn="just"/>
            <a:r>
              <a:rPr lang="it-IT" dirty="0" smtClean="0"/>
              <a:t>Art. 40 prevede che il </a:t>
            </a:r>
            <a:r>
              <a:rPr lang="it-IT" dirty="0" err="1" smtClean="0"/>
              <a:t>CdS</a:t>
            </a:r>
            <a:r>
              <a:rPr lang="it-IT" dirty="0" smtClean="0"/>
              <a:t> vi ricorra “prima di fare le raccomandazioni o di decidere sulle misure da prendere in conformità all’art. 39”,</a:t>
            </a:r>
            <a:r>
              <a:rPr lang="it-IT" dirty="0"/>
              <a:t> </a:t>
            </a:r>
            <a:r>
              <a:rPr lang="it-IT" dirty="0" smtClean="0"/>
              <a:t>ma in realtà….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10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B) MOMENTO DI ADOZIONE DI MISURE PROVVISORIE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69895"/>
            <a:ext cx="8229600" cy="488810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La prassi ha evidenziato che il </a:t>
            </a:r>
            <a:r>
              <a:rPr lang="it-IT" dirty="0" err="1" smtClean="0"/>
              <a:t>CdS</a:t>
            </a:r>
            <a:r>
              <a:rPr lang="it-IT" dirty="0" smtClean="0"/>
              <a:t> non è vincolato a rispettare tale ordine cronologico, dato che una crisi internazionale, qualificabile come minaccia alla pace o atto di aggressione può svilupparsi su lunghi periodi e con fasi alterne per cui le misure provvisorie possono ritornare nuovamente necessarie anche dopo le misure di art. 41 e 42.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24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B) MOMENTO DI ADOZIONE  DI MISURE PROVVISORIE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69895"/>
            <a:ext cx="8229600" cy="488810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Inoltre, la prassi ha evidenziato che non occorre che l’adozione di misure provvisorie preceda quella delle misure di cui all’art. 41 e 42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76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B) GARANZIA DI ATTUAZIONE DI MISURE PROVVISORIE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69895"/>
            <a:ext cx="8229600" cy="488810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Misure provvisorie non possono MAI consistere in misure di carattere militare…</a:t>
            </a:r>
            <a:endParaRPr lang="it-IT" dirty="0"/>
          </a:p>
          <a:p>
            <a:pPr algn="just"/>
            <a:r>
              <a:rPr lang="it-IT" dirty="0" smtClean="0"/>
              <a:t>…quindi il potere del </a:t>
            </a:r>
            <a:r>
              <a:rPr lang="it-IT" dirty="0" err="1" smtClean="0"/>
              <a:t>CdS</a:t>
            </a:r>
            <a:r>
              <a:rPr lang="it-IT" dirty="0" smtClean="0"/>
              <a:t> di raccomandare misure provvisorie non include il potere di assicurare con la forza che tali misure vengano rispettate</a:t>
            </a:r>
          </a:p>
          <a:p>
            <a:pPr algn="just"/>
            <a:r>
              <a:rPr lang="it-IT" dirty="0" smtClean="0"/>
              <a:t>L’attuazione coercitiva di tali misure è fondata su norma consuetudinaria ad hoc integrativa o in deroga al cap. VII della Carta</a:t>
            </a:r>
            <a:r>
              <a:rPr lang="it-IT" dirty="0" smtClean="0">
                <a:latin typeface="Wingdings"/>
                <a:ea typeface="Wingdings"/>
                <a:cs typeface="Wingdings"/>
                <a:sym typeface="Wingdings"/>
              </a:rPr>
              <a:t></a:t>
            </a:r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022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B)AZIONE DEL CONSIGLIO DI SICUREZZA/MISURE NON IMPLICANTI L’USO DELLA FORZA (ART. 41)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55303"/>
            <a:ext cx="8229600" cy="4702697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b="1" dirty="0" smtClean="0"/>
              <a:t>Ex art. 41, </a:t>
            </a:r>
            <a:r>
              <a:rPr lang="it-IT" dirty="0" smtClean="0"/>
              <a:t>il </a:t>
            </a:r>
            <a:r>
              <a:rPr lang="it-IT" dirty="0" err="1" smtClean="0"/>
              <a:t>CdS</a:t>
            </a:r>
            <a:r>
              <a:rPr lang="it-IT" dirty="0" smtClean="0"/>
              <a:t> può decidere quali misure non implicanti l’uso della forza “debbano essere adottate” per dare effetto alle sue decisioni e “può invitare” i membri delle Nazioni Unite ad applicare tali misure. Queste possono comprendere un’interruzione totale o parziale delle relazioni economiche e delle comunicazioni ferroviarie, marittime, aeree, postali, telegrafiche, radio e altre e la rottura delle relazioni diplomatiche”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3870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B)AZIONE DEL CONSIGLIO DI SICUREZZA/MISURE NON IMPLICANTI L’USO DELLA FORZA (ART. 41)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55303"/>
            <a:ext cx="8229600" cy="4702697"/>
          </a:xfrm>
        </p:spPr>
        <p:txBody>
          <a:bodyPr>
            <a:normAutofit/>
          </a:bodyPr>
          <a:lstStyle/>
          <a:p>
            <a:pPr algn="just"/>
            <a:r>
              <a:rPr lang="it-IT" b="1" dirty="0" smtClean="0"/>
              <a:t>TALI MISURE SONO SANZIONI</a:t>
            </a:r>
            <a:r>
              <a:rPr lang="it-IT" dirty="0" smtClean="0"/>
              <a:t>, perché vengono disposte nei confronti di uno Stato che a giudizio del </a:t>
            </a:r>
            <a:r>
              <a:rPr lang="it-IT" dirty="0" err="1" smtClean="0"/>
              <a:t>CdS</a:t>
            </a:r>
            <a:r>
              <a:rPr lang="it-IT" dirty="0" smtClean="0"/>
              <a:t> turbi o minacci la pace o sia da considerare come aggressore, a prescindere dal fatto che la minaccia costituisca un </a:t>
            </a:r>
            <a:r>
              <a:rPr lang="it-IT" smtClean="0"/>
              <a:t>illecito internazionale…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413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AZIONE DEL CONSIGLIO DI SICUREZZA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2542" y="1969895"/>
            <a:ext cx="8574258" cy="488810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/>
              <a:t>A) ACCERTAMENTO DI MINACCIA DELLA PACE, VIOLAZIONE DELLA PACE, AGGRESSIONE;</a:t>
            </a:r>
          </a:p>
          <a:p>
            <a:pPr algn="just"/>
            <a:r>
              <a:rPr lang="it-IT" dirty="0" smtClean="0"/>
              <a:t>B) AZIONE CONSEGUENTE:</a:t>
            </a:r>
          </a:p>
          <a:p>
            <a:pPr lvl="1" algn="just"/>
            <a:r>
              <a:rPr lang="it-IT" dirty="0" smtClean="0"/>
              <a:t>RACCOMANDAZIONI PER SOLUZIONE PACIFICA CONTROVERSIE (art. 39);</a:t>
            </a:r>
          </a:p>
          <a:p>
            <a:pPr lvl="1" algn="just"/>
            <a:r>
              <a:rPr lang="it-IT" dirty="0" smtClean="0"/>
              <a:t>MISURE TIPICHE DEL CAP. VII:</a:t>
            </a:r>
          </a:p>
          <a:p>
            <a:pPr lvl="2" algn="just"/>
            <a:r>
              <a:rPr lang="it-IT" dirty="0" smtClean="0"/>
              <a:t>MISURE PROVVISORIE (art. 40);</a:t>
            </a:r>
          </a:p>
          <a:p>
            <a:pPr lvl="2" algn="just"/>
            <a:r>
              <a:rPr lang="it-IT" dirty="0" smtClean="0"/>
              <a:t>MISURE NON IMPLICANTI USO DELLA FORZA (ART. 41);</a:t>
            </a:r>
          </a:p>
          <a:p>
            <a:pPr lvl="2" algn="just"/>
            <a:r>
              <a:rPr lang="it-IT" dirty="0" smtClean="0"/>
              <a:t>MISURE IMPLICANTI USO DELLA FORZA (ART. 42);</a:t>
            </a:r>
          </a:p>
          <a:p>
            <a:pPr lvl="1" algn="just"/>
            <a:r>
              <a:rPr lang="it-IT" dirty="0" smtClean="0"/>
              <a:t>ALTRE MISURE RIFERIBILI AL CAP. VII:</a:t>
            </a:r>
          </a:p>
          <a:p>
            <a:pPr lvl="2" algn="just"/>
            <a:r>
              <a:rPr lang="it-IT" dirty="0" smtClean="0"/>
              <a:t>AMMINISTRAZIONE TERRITORI;</a:t>
            </a:r>
          </a:p>
          <a:p>
            <a:pPr lvl="2" algn="just"/>
            <a:r>
              <a:rPr lang="it-IT" dirty="0" err="1" smtClean="0"/>
              <a:t>TRIBUNALi</a:t>
            </a:r>
            <a:r>
              <a:rPr lang="it-IT" dirty="0" smtClean="0"/>
              <a:t> AD HOC.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8364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rgbClr val="FFFF00"/>
                </a:solidFill>
              </a:rPr>
              <a:t>RESPONSABILITA’ INTERNAZIONALE</a:t>
            </a:r>
            <a:endParaRPr lang="it-IT" dirty="0">
              <a:solidFill>
                <a:srgbClr val="FFFF00"/>
              </a:solidFill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682811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0E6E-237E-2241-9871-B965D11E25C6}" type="slidenum">
              <a:rPr lang="it-IT" smtClean="0"/>
              <a:pPr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009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B)AZIONE DEL CONSIGLIO DI SICUREZZA/MISURE NON IMPLICANTI L’USO DELLA FORZA (ART. 41)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55303"/>
            <a:ext cx="8229600" cy="470269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b="1" dirty="0" smtClean="0"/>
              <a:t>TALI MISURE SONO DISPOSTE dal </a:t>
            </a:r>
            <a:r>
              <a:rPr lang="it-IT" b="1" dirty="0" err="1" smtClean="0"/>
              <a:t>CdS</a:t>
            </a:r>
            <a:r>
              <a:rPr lang="it-IT" b="1" dirty="0" smtClean="0"/>
              <a:t> generalmente con un ATTO VINCOLANTE: </a:t>
            </a:r>
            <a:r>
              <a:rPr lang="it-IT" dirty="0" smtClean="0"/>
              <a:t>art. 41 parla di decisione del </a:t>
            </a:r>
            <a:r>
              <a:rPr lang="it-IT" dirty="0" err="1" smtClean="0"/>
              <a:t>CdS</a:t>
            </a:r>
            <a:r>
              <a:rPr lang="it-IT" dirty="0" smtClean="0"/>
              <a:t>, salva la possibilità di segnalare all’ONU le proprie “particolari” difficoltà economiche, ex art. 50, tra le quali quelle relative a rapporti commerciali con Stati terzi.</a:t>
            </a:r>
          </a:p>
          <a:p>
            <a:pPr algn="just"/>
            <a:r>
              <a:rPr lang="it-IT" dirty="0" smtClean="0"/>
              <a:t>Si può anche ammettere che nella discrezionalità il </a:t>
            </a:r>
            <a:r>
              <a:rPr lang="it-IT" dirty="0" err="1" smtClean="0"/>
              <a:t>CdS</a:t>
            </a:r>
            <a:r>
              <a:rPr lang="it-IT" dirty="0" smtClean="0"/>
              <a:t> adotti anche </a:t>
            </a:r>
            <a:r>
              <a:rPr lang="it-IT" b="1" dirty="0" smtClean="0"/>
              <a:t>RACCOMANDAZIONI </a:t>
            </a:r>
            <a:r>
              <a:rPr lang="it-IT" dirty="0" smtClean="0"/>
              <a:t>se riscontra l’opportunità di agire in maniera più blanda.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117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B)AZIONE DEL CONSIGLIO DI SICUREZZA/MISURE NON IMPLICANTI L’USO DELLA FORZA (ART. 41)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55303"/>
            <a:ext cx="8229600" cy="4702697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Ciò, indipendentemente dal tenore letterale della norma dell’art, 41 che stabilisce, da un alto, che tali misure “debbano essere adottate” per dare effetto alle sue decisioni e dall’altro “può invitare” i membri delle Nazioni Unite ad applicare tali misure.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115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B)AZIONE DEL CONSIGLIO DI SICUREZZA/MISURE NON IMPLICANTI L’USO DELLA FORZA (ART. 41)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55303"/>
            <a:ext cx="8229600" cy="4702697"/>
          </a:xfrm>
        </p:spPr>
        <p:txBody>
          <a:bodyPr>
            <a:normAutofit/>
          </a:bodyPr>
          <a:lstStyle/>
          <a:p>
            <a:pPr algn="just"/>
            <a:r>
              <a:rPr lang="it-IT" b="1" dirty="0" smtClean="0"/>
              <a:t>TALI MISURE SONO POI CONCRETAMENTE ATTUATE DAGLI STATI MEMBRI ONU</a:t>
            </a:r>
            <a:r>
              <a:rPr lang="it-IT" dirty="0" smtClean="0"/>
              <a:t> (tutti o anche solo alcuni – art. 48 par. 1) su richiesta del </a:t>
            </a:r>
            <a:r>
              <a:rPr lang="it-IT" dirty="0" err="1" smtClean="0"/>
              <a:t>CdS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311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B)AZIONE DEL CONSIGLIO DI SICUREZZA/MISURE NON IMPLICANTI L’USO DELLA FORZA (ART. 41)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55303"/>
            <a:ext cx="8229600" cy="4702697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Indicazione dei casi dell’art. 41 è solo </a:t>
            </a:r>
            <a:r>
              <a:rPr lang="it-IT" u="sng" dirty="0" smtClean="0"/>
              <a:t>esemplificativa</a:t>
            </a:r>
            <a:r>
              <a:rPr lang="it-IT" dirty="0" smtClean="0"/>
              <a:t>, potendo il </a:t>
            </a:r>
            <a:r>
              <a:rPr lang="it-IT" dirty="0" err="1" smtClean="0"/>
              <a:t>CdS</a:t>
            </a:r>
            <a:r>
              <a:rPr lang="it-IT" dirty="0" smtClean="0"/>
              <a:t> decretare una qualsiasi altra misura che abbia carattere sanzionatorio e non comporti l’impiego di forze armate.</a:t>
            </a:r>
          </a:p>
          <a:p>
            <a:pPr algn="just"/>
            <a:r>
              <a:rPr lang="it-IT" dirty="0" smtClean="0"/>
              <a:t>Talvolta il </a:t>
            </a:r>
            <a:r>
              <a:rPr lang="it-IT" dirty="0" err="1" smtClean="0"/>
              <a:t>CdS</a:t>
            </a:r>
            <a:r>
              <a:rPr lang="it-IT" dirty="0" smtClean="0"/>
              <a:t> può disporre congiuntamente misure di art. 41 e art. 42 per garantire con la forza l’attuazione delle misure dell’art. 41.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006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MISURE ATIPICHE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55303"/>
            <a:ext cx="8229600" cy="4702697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Si individuano dunque misure non espressamente previste da art. 41, ad es. dichiarare che si ritengono invalidi certi atti statali interni: ad es. </a:t>
            </a:r>
            <a:r>
              <a:rPr lang="it-IT" dirty="0" err="1" smtClean="0"/>
              <a:t>ris</a:t>
            </a:r>
            <a:r>
              <a:rPr lang="it-IT" dirty="0" smtClean="0"/>
              <a:t>. 1968/252 presa contro Israele per dichiarare invalidi espropriazioni e atti simili posti in essere per modificare lo </a:t>
            </a:r>
            <a:r>
              <a:rPr lang="it-IT" i="1" dirty="0" smtClean="0"/>
              <a:t>status </a:t>
            </a:r>
            <a:r>
              <a:rPr lang="it-IT" dirty="0" smtClean="0"/>
              <a:t>di Gerusalemme; </a:t>
            </a:r>
            <a:r>
              <a:rPr lang="it-IT" dirty="0" err="1" smtClean="0"/>
              <a:t>ris</a:t>
            </a:r>
            <a:r>
              <a:rPr lang="it-IT" dirty="0" smtClean="0"/>
              <a:t>. 1970 n. 276 su Namibia per dichiarare illegittima presenza di </a:t>
            </a:r>
            <a:r>
              <a:rPr lang="it-IT" dirty="0" err="1" smtClean="0"/>
              <a:t>autorià</a:t>
            </a:r>
            <a:r>
              <a:rPr lang="it-IT" dirty="0" smtClean="0"/>
              <a:t> Sudafricane.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6291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MISURE ATIPICHE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55303"/>
            <a:ext cx="8229600" cy="4702697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Esse non possono avere effetto all’interno degli Stati, però sono un invito a altri Stati a non riconoscerle come efficaci…dunque ammissibili stante il carattere non esaustivo dell’art. 41 Carta, stabilendo caso per caso se sono state oggetto di risoluzioni o raccomandazioni…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0832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MISURE ATIPICHE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55303"/>
            <a:ext cx="8229600" cy="4702697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Tra le misure atipiche di cui all’art. 41 Carta si potrebbe anche considerare l’istituzione del tribunale per il Ruanda e del tribunale per la ex Jugoslavia…</a:t>
            </a:r>
            <a:r>
              <a:rPr lang="it-IT" dirty="0" smtClean="0">
                <a:latin typeface="Wingdings"/>
                <a:ea typeface="Wingdings"/>
                <a:cs typeface="Wingdings"/>
                <a:sym typeface="Wingdings"/>
              </a:rPr>
              <a:t>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37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B) AMBITO DI OPERATIVITA’ DI MISURE NON IMPLICANTI L’USO DELLA FORZA (ART. 41)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55303"/>
            <a:ext cx="8229600" cy="4702697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Per tali misure </a:t>
            </a:r>
            <a:r>
              <a:rPr lang="it-IT" b="1" dirty="0" smtClean="0"/>
              <a:t>NON vale </a:t>
            </a:r>
            <a:r>
              <a:rPr lang="it-IT" dirty="0" smtClean="0"/>
              <a:t>il limite della </a:t>
            </a:r>
            <a:r>
              <a:rPr lang="it-IT" dirty="0" err="1" smtClean="0"/>
              <a:t>domestic</a:t>
            </a:r>
            <a:r>
              <a:rPr lang="it-IT" dirty="0" smtClean="0"/>
              <a:t> </a:t>
            </a:r>
            <a:r>
              <a:rPr lang="it-IT" dirty="0" err="1" smtClean="0"/>
              <a:t>jurisdiction</a:t>
            </a:r>
            <a:r>
              <a:rPr lang="it-IT" b="1" dirty="0" smtClean="0"/>
              <a:t>- quindi esse possono essere </a:t>
            </a:r>
            <a:r>
              <a:rPr lang="it-IT" dirty="0" smtClean="0"/>
              <a:t>adottate nelle competenze interne degli Stati: molto spesso il loro campo più diffuso è quello delle guerre civili.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734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B) PRASSI RELATIVA ALLE MISURE NON IMPLICANTI L’USO DELLA FORZA (ART. 41)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1239513"/>
              </p:ext>
            </p:extLst>
          </p:nvPr>
        </p:nvGraphicFramePr>
        <p:xfrm>
          <a:off x="457200" y="2155303"/>
          <a:ext cx="8229600" cy="47026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847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B)</a:t>
            </a:r>
            <a:r>
              <a:rPr lang="it-IT" dirty="0"/>
              <a:t> </a:t>
            </a:r>
            <a:r>
              <a:rPr lang="it-IT" dirty="0" smtClean="0"/>
              <a:t>AZIONE DEL CONSIGLIO DI SICUREZZA/RACCOMANDAZIONI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Innanzitutto ex art. 39 il </a:t>
            </a:r>
            <a:r>
              <a:rPr lang="it-IT" dirty="0" err="1" smtClean="0"/>
              <a:t>CdS</a:t>
            </a:r>
            <a:r>
              <a:rPr lang="it-IT" dirty="0" smtClean="0"/>
              <a:t> può fare </a:t>
            </a:r>
            <a:r>
              <a:rPr lang="it-IT" b="1" u="sng" dirty="0" smtClean="0"/>
              <a:t>raccomandazioni</a:t>
            </a:r>
            <a:r>
              <a:rPr lang="it-IT" dirty="0" smtClean="0"/>
              <a:t> per facilitare la soluzione amichevole di una controversia, alternativamente o contemporaneamente rispetto alle misure coercitive di cui agli artt. 41 e 42.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345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B) NUOVE TENDENZE DELLA PRASSI – RIS. 1540/2004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55303"/>
            <a:ext cx="8229600" cy="4702697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Mutamento del ruolo del </a:t>
            </a:r>
            <a:r>
              <a:rPr lang="it-IT" dirty="0" err="1" smtClean="0"/>
              <a:t>CdS</a:t>
            </a:r>
            <a:r>
              <a:rPr lang="it-IT" dirty="0" smtClean="0"/>
              <a:t> al termine di questa evoluzione della prassi?</a:t>
            </a:r>
          </a:p>
          <a:p>
            <a:pPr algn="just"/>
            <a:r>
              <a:rPr lang="it-IT" dirty="0" err="1" smtClean="0"/>
              <a:t>Ris</a:t>
            </a:r>
            <a:r>
              <a:rPr lang="it-IT" dirty="0" smtClean="0"/>
              <a:t>. 1540/2004, adottata all’unanimità  per contrastare la proliferazione nucleare tra entità non statali (non parte dei trattati </a:t>
            </a:r>
            <a:r>
              <a:rPr lang="it-IT" dirty="0" err="1" smtClean="0"/>
              <a:t>int</a:t>
            </a:r>
            <a:r>
              <a:rPr lang="it-IT" dirty="0" smtClean="0"/>
              <a:t>. in materia).</a:t>
            </a:r>
          </a:p>
          <a:p>
            <a:pPr algn="just"/>
            <a:r>
              <a:rPr lang="it-IT" dirty="0" smtClean="0"/>
              <a:t>Estensione degli obblighi pattizi – possibile ai sensi dell’art. 41 Carta? Critiche da parte di molti Stati (Giappone, Svizzera).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6649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B) CONTROLLO SULL’ADOZIONE DELLE SANZIONI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55303"/>
            <a:ext cx="8229600" cy="4702697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Spesso il </a:t>
            </a:r>
            <a:r>
              <a:rPr lang="it-IT" dirty="0" err="1" smtClean="0"/>
              <a:t>CdS</a:t>
            </a:r>
            <a:r>
              <a:rPr lang="it-IT" dirty="0" smtClean="0"/>
              <a:t> istituisce un Comitato di controllo sulle sanzioni, composto dai membri del </a:t>
            </a:r>
            <a:r>
              <a:rPr lang="it-IT" dirty="0" err="1" smtClean="0"/>
              <a:t>CdS</a:t>
            </a:r>
            <a:r>
              <a:rPr lang="it-IT" dirty="0" smtClean="0"/>
              <a:t> destinato a controllare che le sanzioni che siano eseguite, oltre a svolgere altre funzioni, ad es. rinnovare le sanzioni.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033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B) CONTROLLO SULL’ADOZIONE DELLE SANZIONI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55303"/>
            <a:ext cx="8229600" cy="4702697"/>
          </a:xfrm>
        </p:spPr>
        <p:txBody>
          <a:bodyPr>
            <a:normAutofit fontScale="92500"/>
          </a:bodyPr>
          <a:lstStyle/>
          <a:p>
            <a:pPr algn="just"/>
            <a:r>
              <a:rPr lang="it-IT" dirty="0" smtClean="0"/>
              <a:t>Ad es.:</a:t>
            </a:r>
            <a:endParaRPr lang="it-IT" dirty="0"/>
          </a:p>
          <a:p>
            <a:pPr lvl="1" algn="just"/>
            <a:r>
              <a:rPr lang="it-IT" dirty="0" smtClean="0"/>
              <a:t>Comitato sulle sanzioni contro l’Iraq (</a:t>
            </a:r>
            <a:r>
              <a:rPr lang="it-IT" dirty="0" err="1" smtClean="0"/>
              <a:t>ris</a:t>
            </a:r>
            <a:r>
              <a:rPr lang="it-IT" dirty="0" smtClean="0"/>
              <a:t>. 661/1990 e poi </a:t>
            </a:r>
            <a:r>
              <a:rPr lang="it-IT" dirty="0" err="1" smtClean="0"/>
              <a:t>ris</a:t>
            </a:r>
            <a:r>
              <a:rPr lang="it-IT" dirty="0" smtClean="0"/>
              <a:t>. 1518/2003)</a:t>
            </a:r>
          </a:p>
          <a:p>
            <a:pPr lvl="1" algn="just"/>
            <a:r>
              <a:rPr lang="it-IT" dirty="0" smtClean="0"/>
              <a:t>Comitato sulle sanzioni contro la Somalia (</a:t>
            </a:r>
            <a:r>
              <a:rPr lang="it-IT" dirty="0" err="1" smtClean="0"/>
              <a:t>ris</a:t>
            </a:r>
            <a:r>
              <a:rPr lang="it-IT" dirty="0" smtClean="0"/>
              <a:t>. 751/1992);</a:t>
            </a:r>
          </a:p>
          <a:p>
            <a:pPr lvl="1" algn="just"/>
            <a:r>
              <a:rPr lang="it-IT" dirty="0" smtClean="0"/>
              <a:t>Comitato sulle sanzioni contro Al Qaeda e i Talebani (</a:t>
            </a:r>
            <a:r>
              <a:rPr lang="it-IT" dirty="0" err="1" smtClean="0"/>
              <a:t>ris</a:t>
            </a:r>
            <a:r>
              <a:rPr lang="it-IT" dirty="0" smtClean="0"/>
              <a:t>. 1267/1999 e 1988/2011);</a:t>
            </a:r>
          </a:p>
          <a:p>
            <a:pPr lvl="1" algn="just"/>
            <a:r>
              <a:rPr lang="it-IT" dirty="0" smtClean="0"/>
              <a:t>Comitato contro la proliferazioni di armi di distruzione di massa tra gruppi terroristici (</a:t>
            </a:r>
            <a:r>
              <a:rPr lang="it-IT" dirty="0" err="1" smtClean="0"/>
              <a:t>ris</a:t>
            </a:r>
            <a:r>
              <a:rPr lang="it-IT" dirty="0" smtClean="0"/>
              <a:t>. 1540/2004);</a:t>
            </a:r>
          </a:p>
          <a:p>
            <a:pPr lvl="1" algn="just"/>
            <a:r>
              <a:rPr lang="it-IT" dirty="0" smtClean="0"/>
              <a:t>Comitato sanzioni contro la Libia (</a:t>
            </a:r>
            <a:r>
              <a:rPr lang="it-IT" dirty="0" err="1" smtClean="0"/>
              <a:t>ris</a:t>
            </a:r>
            <a:r>
              <a:rPr lang="it-IT" dirty="0" smtClean="0"/>
              <a:t>. 1970/2011).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569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B) ELEMENTI COMUNI AI COMITATI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55303"/>
            <a:ext cx="8229600" cy="470269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Gestione di liste di persone singolarmente indicate e rese pubbliche su internet…</a:t>
            </a:r>
          </a:p>
          <a:p>
            <a:pPr lvl="1" algn="just"/>
            <a:r>
              <a:rPr lang="it-IT" dirty="0" smtClean="0"/>
              <a:t>Ad es. Comitato 1518 Iraq identifica gli ex funzionari del regime di </a:t>
            </a:r>
            <a:r>
              <a:rPr lang="it-IT" dirty="0" err="1" smtClean="0"/>
              <a:t>Saddan</a:t>
            </a:r>
            <a:r>
              <a:rPr lang="it-IT" dirty="0" smtClean="0"/>
              <a:t> Hussein e gli enti da essi controllati nei cui confronti gli Stati devono procedere al congelamento delle risorse finanziarie;</a:t>
            </a:r>
          </a:p>
          <a:p>
            <a:pPr lvl="1" algn="just"/>
            <a:r>
              <a:rPr lang="it-IT" dirty="0" smtClean="0"/>
              <a:t>Comitato 751 sulla Somalia controlla il rispetto dell’embargo di armi imposto alla Somalia e controlla la lista di persone cui è imposto il divieto di ingresso e transito in Somalia perché responsabili di violazioni della pace o di violare embargo di armi;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2693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B) ELEMENTI COMUNI AI COMITATI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55303"/>
            <a:ext cx="8229600" cy="4702697"/>
          </a:xfrm>
        </p:spPr>
        <p:txBody>
          <a:bodyPr>
            <a:normAutofit/>
          </a:bodyPr>
          <a:lstStyle/>
          <a:p>
            <a:pPr lvl="1" algn="just"/>
            <a:r>
              <a:rPr lang="it-IT" dirty="0" smtClean="0"/>
              <a:t>Ad es. Comitato 1267 su Al Qaeda e i Talebani assistito da un </a:t>
            </a:r>
            <a:r>
              <a:rPr lang="it-IT" dirty="0" err="1" smtClean="0"/>
              <a:t>Monitoring</a:t>
            </a:r>
            <a:r>
              <a:rPr lang="it-IT" dirty="0" smtClean="0"/>
              <a:t> team composto da esperti indipendenti controlla sul rispetto delle sanzioni con visite nei singoli Stati e nella lista identifica i destinatari delle sanzioni economiche;</a:t>
            </a:r>
          </a:p>
          <a:p>
            <a:pPr lvl="1" algn="just"/>
            <a:r>
              <a:rPr lang="it-IT" dirty="0" smtClean="0"/>
              <a:t>Comitato 1988 si occupa solo di sanzioni nei confronti dei Talebani avendo scisso tale gruppo da Al Qaeda;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6304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PROCEDURA DI LISTING E DELISTING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55303"/>
            <a:ext cx="8229600" cy="4702697"/>
          </a:xfrm>
        </p:spPr>
        <p:txBody>
          <a:bodyPr>
            <a:normAutofit/>
          </a:bodyPr>
          <a:lstStyle/>
          <a:p>
            <a:pPr lvl="1" algn="just">
              <a:buFont typeface="Arial"/>
              <a:buChar char="•"/>
            </a:pPr>
            <a:r>
              <a:rPr lang="it-IT" dirty="0" smtClean="0"/>
              <a:t>La prassi del </a:t>
            </a:r>
            <a:r>
              <a:rPr lang="it-IT" dirty="0" err="1" smtClean="0"/>
              <a:t>CdS</a:t>
            </a:r>
            <a:r>
              <a:rPr lang="it-IT" dirty="0" smtClean="0"/>
              <a:t> ha determinato la formazione di regole in materia di LISTING e DELISTING…necessarie anche perché inserire dei nominativi resi pubblici via internet poteva ritenersi lesivo dei diritti fondamentali di difesa…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681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PROCEDURA DI LISTING E DELISTING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55303"/>
            <a:ext cx="8229600" cy="4702697"/>
          </a:xfrm>
        </p:spPr>
        <p:txBody>
          <a:bodyPr>
            <a:normAutofit lnSpcReduction="10000"/>
          </a:bodyPr>
          <a:lstStyle/>
          <a:p>
            <a:pPr lvl="1" algn="just">
              <a:buFont typeface="Arial"/>
              <a:buChar char="•"/>
            </a:pPr>
            <a:r>
              <a:rPr lang="it-IT" b="1" u="sng" dirty="0" err="1" smtClean="0"/>
              <a:t>Ris</a:t>
            </a:r>
            <a:r>
              <a:rPr lang="it-IT" b="1" u="sng" dirty="0" smtClean="0"/>
              <a:t>. 1735 del 2006 </a:t>
            </a:r>
            <a:r>
              <a:rPr lang="it-IT" dirty="0" smtClean="0"/>
              <a:t>prevede che nell’inserire nella lista una persona o un ente occorre rendere note tutte le informazioni rilevanti sui motivi dell’inserimento, specificando che esse possono essere rese pubbliche per notificare l’inserimento agli interessati.</a:t>
            </a:r>
          </a:p>
          <a:p>
            <a:pPr lvl="1" algn="just">
              <a:buFont typeface="Arial"/>
              <a:buChar char="•"/>
            </a:pPr>
            <a:r>
              <a:rPr lang="it-IT" dirty="0" smtClean="0"/>
              <a:t>Entro 2 settimane il Segretario generale dovrà dare notizia alla missione permanente nello Stato o negli Stati in cui si presume che l’interessato si trovi, fornendo alla missione le informazioni rese pubbliche.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31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PROCEDURA DI LISTING E DELISTING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55303"/>
            <a:ext cx="8229600" cy="4702697"/>
          </a:xfrm>
        </p:spPr>
        <p:txBody>
          <a:bodyPr>
            <a:normAutofit lnSpcReduction="10000"/>
          </a:bodyPr>
          <a:lstStyle/>
          <a:p>
            <a:pPr lvl="1" algn="just">
              <a:buFont typeface="Arial"/>
              <a:buChar char="•"/>
            </a:pPr>
            <a:r>
              <a:rPr lang="it-IT" b="1" u="sng" dirty="0" err="1" smtClean="0"/>
              <a:t>Ris</a:t>
            </a:r>
            <a:r>
              <a:rPr lang="it-IT" b="1" u="sng" dirty="0" smtClean="0"/>
              <a:t>. 1730 del 2006 </a:t>
            </a:r>
            <a:r>
              <a:rPr lang="it-IT" dirty="0" smtClean="0"/>
              <a:t>prevede che le richieste di </a:t>
            </a:r>
            <a:r>
              <a:rPr lang="it-IT" dirty="0" err="1" smtClean="0"/>
              <a:t>delisting</a:t>
            </a:r>
            <a:r>
              <a:rPr lang="it-IT" dirty="0" smtClean="0"/>
              <a:t> da parte del singolo o di un ente vadano indirizzate al Segretario generale direttamente o tramite le autorità del proprio Stato di cittadinanza o di residenza e sono istruite dal </a:t>
            </a:r>
            <a:r>
              <a:rPr lang="it-IT" dirty="0" err="1" smtClean="0"/>
              <a:t>Focal</a:t>
            </a:r>
            <a:r>
              <a:rPr lang="it-IT" dirty="0" smtClean="0"/>
              <a:t> Point, che valuta se la richiesta e nuova o no, informa l’interessato e lo Stato di cittadinanza che può raccomandare o respingere la procedura di </a:t>
            </a:r>
            <a:r>
              <a:rPr lang="it-IT" dirty="0" err="1" smtClean="0"/>
              <a:t>delisting</a:t>
            </a:r>
            <a:r>
              <a:rPr lang="it-IT" dirty="0" smtClean="0"/>
              <a:t> informandone il Comitato. </a:t>
            </a:r>
          </a:p>
          <a:p>
            <a:pPr lvl="1" algn="just">
              <a:buFont typeface="Arial"/>
              <a:buChar char="•"/>
            </a:pPr>
            <a:r>
              <a:rPr lang="it-IT" dirty="0" smtClean="0"/>
              <a:t>Se entro 3 mesi non pervengono osservazioni il Comitato propone il </a:t>
            </a:r>
            <a:r>
              <a:rPr lang="it-IT" dirty="0" err="1" smtClean="0"/>
              <a:t>delisting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129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PROCEDURA DI LISTING E DELISTING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55303"/>
            <a:ext cx="8229600" cy="4702697"/>
          </a:xfrm>
        </p:spPr>
        <p:txBody>
          <a:bodyPr>
            <a:normAutofit/>
          </a:bodyPr>
          <a:lstStyle/>
          <a:p>
            <a:pPr lvl="1" algn="just">
              <a:buFont typeface="Arial"/>
              <a:buChar char="•"/>
            </a:pPr>
            <a:r>
              <a:rPr lang="it-IT" b="1" u="sng" dirty="0" err="1" smtClean="0"/>
              <a:t>Ris</a:t>
            </a:r>
            <a:r>
              <a:rPr lang="it-IT" b="1" u="sng" dirty="0" smtClean="0"/>
              <a:t>. 1904 del 2009: </a:t>
            </a:r>
            <a:r>
              <a:rPr lang="it-IT" dirty="0" smtClean="0"/>
              <a:t> </a:t>
            </a:r>
            <a:r>
              <a:rPr lang="it-IT" dirty="0" err="1" smtClean="0"/>
              <a:t>CdS</a:t>
            </a:r>
            <a:r>
              <a:rPr lang="it-IT" dirty="0" smtClean="0"/>
              <a:t> al fine di uniformare il procedimento invita gli Stati a fornire tutte le informazioni in loro possesso utili al listing e al </a:t>
            </a:r>
            <a:r>
              <a:rPr lang="it-IT" dirty="0" err="1" smtClean="0"/>
              <a:t>delisting</a:t>
            </a:r>
            <a:r>
              <a:rPr lang="it-IT" dirty="0" smtClean="0"/>
              <a:t>.</a:t>
            </a:r>
          </a:p>
          <a:p>
            <a:pPr lvl="1" algn="just">
              <a:buFont typeface="Arial"/>
              <a:buChar char="•"/>
            </a:pPr>
            <a:r>
              <a:rPr lang="it-IT" dirty="0" smtClean="0"/>
              <a:t>Istituisce l’ufficio dell’</a:t>
            </a:r>
            <a:r>
              <a:rPr lang="it-IT" dirty="0" err="1" smtClean="0"/>
              <a:t>Ombudsperson</a:t>
            </a:r>
            <a:r>
              <a:rPr lang="it-IT" dirty="0" smtClean="0"/>
              <a:t> per assistere il Comitato 1267 nei procedimenti di </a:t>
            </a:r>
            <a:r>
              <a:rPr lang="it-IT" dirty="0" err="1" smtClean="0"/>
              <a:t>delisting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889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PROBLEMA: COMPATIBILITA’ DI TALI PROCEDURE CON I DIRITTI FONDAMENTALI?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55303"/>
            <a:ext cx="8229600" cy="4702697"/>
          </a:xfrm>
        </p:spPr>
        <p:txBody>
          <a:bodyPr>
            <a:normAutofit/>
          </a:bodyPr>
          <a:lstStyle/>
          <a:p>
            <a:pPr lvl="1" algn="just">
              <a:buFont typeface="Arial"/>
              <a:buChar char="•"/>
            </a:pPr>
            <a:r>
              <a:rPr lang="it-IT" dirty="0" smtClean="0"/>
              <a:t>Ci si può chiedere in linea generale se l’inserimento di nomi di persone cui si limitano diritti fondamentali sia compatibile con i principi generali del diritto internazionale a tutela dei diritti umani?</a:t>
            </a:r>
          </a:p>
          <a:p>
            <a:pPr lvl="1" algn="just">
              <a:buFont typeface="Arial"/>
              <a:buChar char="•"/>
            </a:pPr>
            <a:r>
              <a:rPr lang="it-IT" dirty="0" smtClean="0"/>
              <a:t>In generale le norme della Carta devono prevalere su alte norme di diritto internazionale secondo quanto prevede l’art. 103 della Carta- quindi anche risoluzioni del </a:t>
            </a:r>
            <a:r>
              <a:rPr lang="it-IT" dirty="0" err="1" smtClean="0"/>
              <a:t>CdS</a:t>
            </a:r>
            <a:r>
              <a:rPr lang="it-IT" dirty="0" smtClean="0"/>
              <a:t> dovrebbero prevalere…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034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B)AZIONE DEL CONSIGLIO DI SICUREZZA/RACCOMANDAZIONI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Si tratta di </a:t>
            </a:r>
            <a:r>
              <a:rPr lang="it-IT" b="1" u="sng" dirty="0" smtClean="0"/>
              <a:t>RACCOMANDAZIONI</a:t>
            </a:r>
            <a:r>
              <a:rPr lang="it-IT" dirty="0" smtClean="0"/>
              <a:t> in tutto e per tutto identiche a quelle previste dal capitolo VI.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UNICA DIFFERENZA rispetto alla funzione del capitolo VI è che quando adotta queste raccomandazioni il membro permanente che sia anche parte di una controversia non deve astenersi essendo l’obbligo di astensione </a:t>
            </a:r>
            <a:r>
              <a:rPr lang="it-IT" dirty="0" err="1" smtClean="0"/>
              <a:t>obbligatora</a:t>
            </a:r>
            <a:r>
              <a:rPr lang="it-IT" dirty="0" smtClean="0"/>
              <a:t> previsto solo per il capitolo VI della Carta.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3500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PROBLEMA: COMPATIBILITA’ DI TALI PROCEDURE CON I DIRITTI FONDAMENTALI?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55303"/>
            <a:ext cx="8229600" cy="4702697"/>
          </a:xfrm>
        </p:spPr>
        <p:txBody>
          <a:bodyPr>
            <a:normAutofit/>
          </a:bodyPr>
          <a:lstStyle/>
          <a:p>
            <a:pPr lvl="1" algn="just">
              <a:buFont typeface="Arial"/>
              <a:buChar char="•"/>
            </a:pPr>
            <a:r>
              <a:rPr lang="it-IT" dirty="0" smtClean="0"/>
              <a:t>…però siccome in molte occasioni il </a:t>
            </a:r>
            <a:r>
              <a:rPr lang="it-IT" dirty="0" err="1" smtClean="0"/>
              <a:t>CdS</a:t>
            </a:r>
            <a:r>
              <a:rPr lang="it-IT" dirty="0" smtClean="0"/>
              <a:t> ha derogato alle proprie sanzioni prevedendo delle eccezioni per motivi umanitari, ad es. Somalia, ex Jugoslavia (per consentire la circolazione di cibo e medicinali)…ci si è chiesti se sia possibile individuare la possibilità di una deroga più ampia consentita in base ai principi generali del diritto internazionale….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890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PROBLEMA: COMPATIBILITA’ DI TALI PROCEDURE CON I DIRITTI FONDAMENTALI?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55303"/>
            <a:ext cx="8229600" cy="4702697"/>
          </a:xfrm>
        </p:spPr>
        <p:txBody>
          <a:bodyPr>
            <a:normAutofit/>
          </a:bodyPr>
          <a:lstStyle/>
          <a:p>
            <a:pPr lvl="1" algn="just">
              <a:buFont typeface="Arial"/>
              <a:buChar char="•"/>
            </a:pPr>
            <a:r>
              <a:rPr lang="it-IT" dirty="0" smtClean="0"/>
              <a:t>…la risposta pare debba essere negativa al di là dei singoli casi eccezionali, dato che altrimenti i limiti delle competenze del </a:t>
            </a:r>
            <a:r>
              <a:rPr lang="it-IT" dirty="0" err="1" smtClean="0"/>
              <a:t>CdS</a:t>
            </a:r>
            <a:r>
              <a:rPr lang="it-IT" dirty="0" smtClean="0"/>
              <a:t> diventerebbero troppo indeterminati e vaghi…si pensi solo all’incerta definizione della categoria </a:t>
            </a:r>
            <a:r>
              <a:rPr lang="it-IT" dirty="0" err="1" smtClean="0"/>
              <a:t>ius</a:t>
            </a:r>
            <a:r>
              <a:rPr lang="it-IT" dirty="0" smtClean="0"/>
              <a:t> </a:t>
            </a:r>
            <a:r>
              <a:rPr lang="it-IT" dirty="0" err="1" smtClean="0"/>
              <a:t>cogens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438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PROBLEMA: COMPATIBILITA’ DI TALI PROCEDURE CON I DIRITTI FONDAMENTALI?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55303"/>
            <a:ext cx="8229600" cy="4702697"/>
          </a:xfrm>
        </p:spPr>
        <p:txBody>
          <a:bodyPr>
            <a:normAutofit fontScale="92500" lnSpcReduction="10000"/>
          </a:bodyPr>
          <a:lstStyle/>
          <a:p>
            <a:pPr lvl="1" algn="just">
              <a:buFont typeface="Arial"/>
              <a:buChar char="•"/>
            </a:pPr>
            <a:r>
              <a:rPr lang="it-IT" dirty="0" smtClean="0"/>
              <a:t>Sorprende pertanto che nella sentenza </a:t>
            </a:r>
            <a:r>
              <a:rPr lang="it-IT" dirty="0" err="1" smtClean="0"/>
              <a:t>Kadi</a:t>
            </a:r>
            <a:r>
              <a:rPr lang="it-IT" dirty="0" smtClean="0"/>
              <a:t> e Yusuf la Corte di giustizia UE nella </a:t>
            </a:r>
            <a:r>
              <a:rPr lang="it-IT" dirty="0" err="1" smtClean="0"/>
              <a:t>sent</a:t>
            </a:r>
            <a:r>
              <a:rPr lang="it-IT" dirty="0" smtClean="0"/>
              <a:t>. 2008 ha ritenuto che alcuni regolamenti comunitari che recepivano le risoluzioni del </a:t>
            </a:r>
            <a:r>
              <a:rPr lang="it-IT" dirty="0" err="1" smtClean="0"/>
              <a:t>CdS</a:t>
            </a:r>
            <a:r>
              <a:rPr lang="it-IT" dirty="0" smtClean="0"/>
              <a:t> sull’iscrizione di presunti terroristi fossero incompatibili con i diritti fondamentali garantiti dall’ordinamento comunitario (</a:t>
            </a:r>
            <a:r>
              <a:rPr lang="it-IT" dirty="0" err="1" smtClean="0"/>
              <a:t>trib</a:t>
            </a:r>
            <a:r>
              <a:rPr lang="it-IT" dirty="0" smtClean="0"/>
              <a:t> di primo grado nel 2005 aveva negato di potersi pronunciare su tali aspetti, restando la competenza al </a:t>
            </a:r>
            <a:r>
              <a:rPr lang="it-IT" dirty="0" err="1" smtClean="0"/>
              <a:t>CdS</a:t>
            </a:r>
            <a:r>
              <a:rPr lang="it-IT" dirty="0" smtClean="0"/>
              <a:t>).</a:t>
            </a:r>
          </a:p>
          <a:p>
            <a:pPr lvl="1" algn="just">
              <a:buFont typeface="Arial"/>
              <a:buChar char="•"/>
            </a:pPr>
            <a:r>
              <a:rPr lang="it-IT" dirty="0" smtClean="0"/>
              <a:t>Intervento della Commissione europea per garantire diritti di difesa…insufficiente, nuovo ricorso nuova sentenza </a:t>
            </a:r>
            <a:r>
              <a:rPr lang="it-IT" dirty="0" err="1" smtClean="0"/>
              <a:t>Kadi</a:t>
            </a:r>
            <a:r>
              <a:rPr lang="it-IT" dirty="0" smtClean="0"/>
              <a:t> 2010 in cui si ribadisce violazione dei diritti di difesa.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817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B) AZIONE DEL CONSIGLIO DI SICUREZZA/RACCOMANDAZIONI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PROBLEMA: azione con contenuto analogo, ma procedura differente: rilevato già in sede di lavori preparatori della Carta, ma non risolto…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7834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B) AZIONE DEL CONSIGLIO DI SICUREZZA/RACCOMANDAZIONI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….NECESSITA’ di risolverlo ora in via interpretativa, con vari criteri…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4687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RACCOMANDAZIONE CDS AI SENSI DI ART. 39 o CAPO VI?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b="1" dirty="0" smtClean="0"/>
              <a:t>DISTINZIONE RILEVANTE per applicazione di eccezione di art. 2 par. 7 Carta:</a:t>
            </a:r>
          </a:p>
          <a:p>
            <a:pPr algn="just"/>
            <a:r>
              <a:rPr lang="it-IT" dirty="0" smtClean="0"/>
              <a:t>Intervento </a:t>
            </a:r>
            <a:r>
              <a:rPr lang="it-IT" dirty="0"/>
              <a:t>del </a:t>
            </a:r>
            <a:r>
              <a:rPr lang="it-IT" dirty="0" err="1"/>
              <a:t>CdS</a:t>
            </a:r>
            <a:r>
              <a:rPr lang="it-IT" dirty="0"/>
              <a:t> sempre possibile riguarda solo le </a:t>
            </a:r>
            <a:r>
              <a:rPr lang="it-IT" b="1" dirty="0"/>
              <a:t>MISURE COERCITIVE</a:t>
            </a:r>
            <a:r>
              <a:rPr lang="it-IT" dirty="0"/>
              <a:t> che il </a:t>
            </a:r>
            <a:r>
              <a:rPr lang="it-IT" dirty="0" err="1"/>
              <a:t>CdS</a:t>
            </a:r>
            <a:r>
              <a:rPr lang="it-IT" dirty="0"/>
              <a:t> esercita nell’ambito di tali competenze.</a:t>
            </a:r>
          </a:p>
          <a:p>
            <a:pPr algn="just"/>
            <a:endParaRPr lang="it-IT" dirty="0"/>
          </a:p>
          <a:p>
            <a:pPr algn="just"/>
            <a:r>
              <a:rPr lang="it-IT" b="1" u="sng" dirty="0"/>
              <a:t>Non riguarda le mere RACCOMANDAZIONI </a:t>
            </a:r>
            <a:r>
              <a:rPr lang="it-IT" dirty="0"/>
              <a:t>che il </a:t>
            </a:r>
            <a:r>
              <a:rPr lang="it-IT" dirty="0" err="1"/>
              <a:t>CdS</a:t>
            </a:r>
            <a:r>
              <a:rPr lang="it-IT" dirty="0"/>
              <a:t> può adottare ex art. 39 Carta perché altrimenti si sarebbe introdotta distinzione ingiusta rispetto a raccomandazioni di cui al capo VI (per le quali vale il limite del dominio riservato)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8222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632" y="0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RACCOMANDAZIONE CDS AI SENSI DI ART. 39 o CAPO VI?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0125" y="1847403"/>
            <a:ext cx="8436675" cy="5010598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L’eccezione del DOMINIO RISERVATO/DOMESTIC JURISDICTION vale sempre per le raccomandazioni ai sensi dell’art. 39 Carta anche se  anche a tali fini vi è stata un’erosione del c.d. “dominio riservato” in seguito alla prassi del </a:t>
            </a:r>
            <a:r>
              <a:rPr lang="it-IT" dirty="0" err="1" smtClean="0"/>
              <a:t>CdS</a:t>
            </a:r>
            <a:r>
              <a:rPr lang="it-IT" dirty="0" smtClean="0"/>
              <a:t>:</a:t>
            </a:r>
          </a:p>
          <a:p>
            <a:pPr lvl="1" algn="just"/>
            <a:r>
              <a:rPr lang="it-IT" dirty="0" smtClean="0"/>
              <a:t>Intervento in caso di guerra civile: procedimenti di riconciliazione nazionale successivi al conflitto;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535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1504</TotalTime>
  <Words>3089</Words>
  <Application>Microsoft Macintosh PowerPoint</Application>
  <PresentationFormat>Presentazione su schermo (4:3)</PresentationFormat>
  <Paragraphs>215</Paragraphs>
  <Slides>52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52</vt:i4>
      </vt:variant>
    </vt:vector>
  </HeadingPairs>
  <TitlesOfParts>
    <vt:vector size="56" baseType="lpstr">
      <vt:lpstr>Calibri</vt:lpstr>
      <vt:lpstr>Wingdings</vt:lpstr>
      <vt:lpstr>Arial</vt:lpstr>
      <vt:lpstr>Tema di Office</vt:lpstr>
      <vt:lpstr>ORGANIZZAZIONI INTERNAZIONALI- 13 novembre 2017 prof. Sara Tonolo</vt:lpstr>
      <vt:lpstr>SISTEMA DI SICUREZZA COLLETTIVA</vt:lpstr>
      <vt:lpstr>AZIONE DEL CONSIGLIO DI SICUREZZA</vt:lpstr>
      <vt:lpstr>B) AZIONE DEL CONSIGLIO DI SICUREZZA/RACCOMANDAZIONI</vt:lpstr>
      <vt:lpstr>B)AZIONE DEL CONSIGLIO DI SICUREZZA/RACCOMANDAZIONI</vt:lpstr>
      <vt:lpstr>B) AZIONE DEL CONSIGLIO DI SICUREZZA/RACCOMANDAZIONI</vt:lpstr>
      <vt:lpstr>B) AZIONE DEL CONSIGLIO DI SICUREZZA/RACCOMANDAZIONI</vt:lpstr>
      <vt:lpstr>RACCOMANDAZIONE CDS AI SENSI DI ART. 39 o CAPO VI?</vt:lpstr>
      <vt:lpstr>RACCOMANDAZIONE CDS AI SENSI DI ART. 39 o CAPO VI?</vt:lpstr>
      <vt:lpstr>CRITERI INTERPRETATIVI PER DECIDERE SE RACCOMANDAZIONE CDS VALE AI SENSI DI ART. 39 o CAPO VI</vt:lpstr>
      <vt:lpstr>CRITERI INTERPRETATIVI PER DECIDERE SE RACCOMANDAZIONE CDS VALE AI SENSI DI ART. 39 o CAPO VI</vt:lpstr>
      <vt:lpstr>CRITERI INTERPRETATIVI PER DECIDERE SE RACCOMANDAZIONE CDS VALE AI SENSI DI ART. 39 o CAPO VI</vt:lpstr>
      <vt:lpstr>B) AZIONE DEL CONSIGLIO DI SICUREZZA/AZIONI TIPICHE/MISURE PROVVISORIE</vt:lpstr>
      <vt:lpstr>B) AZIONE DEL CONSIGLIO DI SICUREZZA/AZIONI TIPICHE/MISURE PROVVISORIE</vt:lpstr>
      <vt:lpstr>B) AZIONE DEL CONSIGLIO DI SICUREZZA/AZIONI TIPICHE/MISURE PROVVISORIE</vt:lpstr>
      <vt:lpstr>B) NATURA DI MISURE PROVVISORIE</vt:lpstr>
      <vt:lpstr>MISURE PROVVISORIE = RACCOMANDAZIONI</vt:lpstr>
      <vt:lpstr>MISURE PROVVISORIE = RISOLUZIONI</vt:lpstr>
      <vt:lpstr>MISURE PROVVISORIE = RISOLUZIONI</vt:lpstr>
      <vt:lpstr>MISURE PROVVISORIE = RISOLUZIONI</vt:lpstr>
      <vt:lpstr>AMBITO DI OPERATIVITA’ DI MISURE PROVVISORIE</vt:lpstr>
      <vt:lpstr>B) AZIONE DEL CONSIGLIO DI SICUREZZA/AZIONI TIPICHE/MISURE PROVVISORIE</vt:lpstr>
      <vt:lpstr>B) AZIONE DEL CONSIGLIO DI SICUREZZA/AZIONI TIPICHE/MISURE PROVVISORIE</vt:lpstr>
      <vt:lpstr>B) MOMENTO DI ADOZIONE DI MISURE PROVVISORIE</vt:lpstr>
      <vt:lpstr>B) MOMENTO DI ADOZIONE DI MISURE PROVVISORIE</vt:lpstr>
      <vt:lpstr>B) MOMENTO DI ADOZIONE  DI MISURE PROVVISORIE</vt:lpstr>
      <vt:lpstr>B) GARANZIA DI ATTUAZIONE DI MISURE PROVVISORIE</vt:lpstr>
      <vt:lpstr>B)AZIONE DEL CONSIGLIO DI SICUREZZA/MISURE NON IMPLICANTI L’USO DELLA FORZA (ART. 41)</vt:lpstr>
      <vt:lpstr>B)AZIONE DEL CONSIGLIO DI SICUREZZA/MISURE NON IMPLICANTI L’USO DELLA FORZA (ART. 41)</vt:lpstr>
      <vt:lpstr>RESPONSABILITA’ INTERNAZIONALE</vt:lpstr>
      <vt:lpstr>B)AZIONE DEL CONSIGLIO DI SICUREZZA/MISURE NON IMPLICANTI L’USO DELLA FORZA (ART. 41)</vt:lpstr>
      <vt:lpstr>B)AZIONE DEL CONSIGLIO DI SICUREZZA/MISURE NON IMPLICANTI L’USO DELLA FORZA (ART. 41)</vt:lpstr>
      <vt:lpstr>B)AZIONE DEL CONSIGLIO DI SICUREZZA/MISURE NON IMPLICANTI L’USO DELLA FORZA (ART. 41)</vt:lpstr>
      <vt:lpstr>B)AZIONE DEL CONSIGLIO DI SICUREZZA/MISURE NON IMPLICANTI L’USO DELLA FORZA (ART. 41)</vt:lpstr>
      <vt:lpstr>MISURE ATIPICHE</vt:lpstr>
      <vt:lpstr>MISURE ATIPICHE</vt:lpstr>
      <vt:lpstr>MISURE ATIPICHE</vt:lpstr>
      <vt:lpstr>B) AMBITO DI OPERATIVITA’ DI MISURE NON IMPLICANTI L’USO DELLA FORZA (ART. 41)</vt:lpstr>
      <vt:lpstr>B) PRASSI RELATIVA ALLE MISURE NON IMPLICANTI L’USO DELLA FORZA (ART. 41)</vt:lpstr>
      <vt:lpstr>B) NUOVE TENDENZE DELLA PRASSI – RIS. 1540/2004</vt:lpstr>
      <vt:lpstr>B) CONTROLLO SULL’ADOZIONE DELLE SANZIONI</vt:lpstr>
      <vt:lpstr>B) CONTROLLO SULL’ADOZIONE DELLE SANZIONI</vt:lpstr>
      <vt:lpstr>B) ELEMENTI COMUNI AI COMITATI</vt:lpstr>
      <vt:lpstr>B) ELEMENTI COMUNI AI COMITATI</vt:lpstr>
      <vt:lpstr>PROCEDURA DI LISTING E DELISTING</vt:lpstr>
      <vt:lpstr>PROCEDURA DI LISTING E DELISTING</vt:lpstr>
      <vt:lpstr>PROCEDURA DI LISTING E DELISTING</vt:lpstr>
      <vt:lpstr>PROCEDURA DI LISTING E DELISTING</vt:lpstr>
      <vt:lpstr>PROBLEMA: COMPATIBILITA’ DI TALI PROCEDURE CON I DIRITTI FONDAMENTALI?</vt:lpstr>
      <vt:lpstr>PROBLEMA: COMPATIBILITA’ DI TALI PROCEDURE CON I DIRITTI FONDAMENTALI?</vt:lpstr>
      <vt:lpstr>PROBLEMA: COMPATIBILITA’ DI TALI PROCEDURE CON I DIRITTI FONDAMENTALI?</vt:lpstr>
      <vt:lpstr>PROBLEMA: COMPATIBILITA’ DI TALI PROCEDURE CON I DIRITTI FONDAMENTALI?</vt:lpstr>
    </vt:vector>
  </TitlesOfParts>
  <Company>HAL 9000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L’accertamento del diritto internazionale e la soluzione delle controversie internazionali</dc:title>
  <dc:creator>Giuseppe Sacco</dc:creator>
  <cp:lastModifiedBy>Giuseppe Sacco</cp:lastModifiedBy>
  <cp:revision>184</cp:revision>
  <dcterms:created xsi:type="dcterms:W3CDTF">2010-11-25T10:23:32Z</dcterms:created>
  <dcterms:modified xsi:type="dcterms:W3CDTF">2017-11-10T18:49:14Z</dcterms:modified>
</cp:coreProperties>
</file>