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6"/>
  </p:notesMasterIdLst>
  <p:handoutMasterIdLst>
    <p:handoutMasterId r:id="rId77"/>
  </p:handoutMasterIdLst>
  <p:sldIdLst>
    <p:sldId id="256" r:id="rId2"/>
    <p:sldId id="563" r:id="rId3"/>
    <p:sldId id="533" r:id="rId4"/>
    <p:sldId id="596" r:id="rId5"/>
    <p:sldId id="617" r:id="rId6"/>
    <p:sldId id="597" r:id="rId7"/>
    <p:sldId id="618" r:id="rId8"/>
    <p:sldId id="598" r:id="rId9"/>
    <p:sldId id="535" r:id="rId10"/>
    <p:sldId id="549" r:id="rId11"/>
    <p:sldId id="599" r:id="rId12"/>
    <p:sldId id="619" r:id="rId13"/>
    <p:sldId id="600" r:id="rId14"/>
    <p:sldId id="620" r:id="rId15"/>
    <p:sldId id="601" r:id="rId16"/>
    <p:sldId id="621" r:id="rId17"/>
    <p:sldId id="602" r:id="rId18"/>
    <p:sldId id="603" r:id="rId19"/>
    <p:sldId id="609" r:id="rId20"/>
    <p:sldId id="610" r:id="rId21"/>
    <p:sldId id="611" r:id="rId22"/>
    <p:sldId id="643" r:id="rId23"/>
    <p:sldId id="644" r:id="rId24"/>
    <p:sldId id="646" r:id="rId25"/>
    <p:sldId id="604" r:id="rId26"/>
    <p:sldId id="538" r:id="rId27"/>
    <p:sldId id="539" r:id="rId28"/>
    <p:sldId id="540" r:id="rId29"/>
    <p:sldId id="541" r:id="rId30"/>
    <p:sldId id="545" r:id="rId31"/>
    <p:sldId id="614" r:id="rId32"/>
    <p:sldId id="615" r:id="rId33"/>
    <p:sldId id="616" r:id="rId34"/>
    <p:sldId id="565" r:id="rId35"/>
    <p:sldId id="594" r:id="rId36"/>
    <p:sldId id="595" r:id="rId37"/>
    <p:sldId id="546" r:id="rId38"/>
    <p:sldId id="547" r:id="rId39"/>
    <p:sldId id="542" r:id="rId40"/>
    <p:sldId id="622" r:id="rId41"/>
    <p:sldId id="543" r:id="rId42"/>
    <p:sldId id="623" r:id="rId43"/>
    <p:sldId id="624" r:id="rId44"/>
    <p:sldId id="625" r:id="rId45"/>
    <p:sldId id="548" r:id="rId46"/>
    <p:sldId id="627" r:id="rId47"/>
    <p:sldId id="630" r:id="rId48"/>
    <p:sldId id="631" r:id="rId49"/>
    <p:sldId id="632" r:id="rId50"/>
    <p:sldId id="634" r:id="rId51"/>
    <p:sldId id="635" r:id="rId52"/>
    <p:sldId id="636" r:id="rId53"/>
    <p:sldId id="637" r:id="rId54"/>
    <p:sldId id="629" r:id="rId55"/>
    <p:sldId id="628" r:id="rId56"/>
    <p:sldId id="638" r:id="rId57"/>
    <p:sldId id="640" r:id="rId58"/>
    <p:sldId id="639" r:id="rId59"/>
    <p:sldId id="641" r:id="rId60"/>
    <p:sldId id="645" r:id="rId61"/>
    <p:sldId id="647" r:id="rId62"/>
    <p:sldId id="648" r:id="rId63"/>
    <p:sldId id="649" r:id="rId64"/>
    <p:sldId id="650" r:id="rId65"/>
    <p:sldId id="651" r:id="rId66"/>
    <p:sldId id="652" r:id="rId67"/>
    <p:sldId id="653" r:id="rId68"/>
    <p:sldId id="654" r:id="rId69"/>
    <p:sldId id="657" r:id="rId70"/>
    <p:sldId id="658" r:id="rId71"/>
    <p:sldId id="660" r:id="rId72"/>
    <p:sldId id="655" r:id="rId73"/>
    <p:sldId id="656" r:id="rId74"/>
    <p:sldId id="659" r:id="rId7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FF5B"/>
    <a:srgbClr val="762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01"/>
  </p:normalViewPr>
  <p:slideViewPr>
    <p:cSldViewPr snapToGrid="0" snapToObjects="1">
      <p:cViewPr varScale="1">
        <p:scale>
          <a:sx n="95" d="100"/>
          <a:sy n="95" d="100"/>
        </p:scale>
        <p:origin x="158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theme" Target="theme/theme1.xml"/><Relationship Id="rId81"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notesMaster" Target="notesMasters/notesMaster1.xml"/><Relationship Id="rId77" Type="http://schemas.openxmlformats.org/officeDocument/2006/relationships/handoutMaster" Target="handoutMasters/handoutMaster1.xml"/><Relationship Id="rId78" Type="http://schemas.openxmlformats.org/officeDocument/2006/relationships/presProps" Target="presProps.xml"/><Relationship Id="rId79" Type="http://schemas.openxmlformats.org/officeDocument/2006/relationships/viewProps" Target="view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F93995-D870-5A49-AF3A-627CD117284E}" type="doc">
      <dgm:prSet loTypeId="urn:microsoft.com/office/officeart/2005/8/layout/process2" loCatId="" qsTypeId="urn:microsoft.com/office/officeart/2005/8/quickstyle/simple4" qsCatId="simple" csTypeId="urn:microsoft.com/office/officeart/2005/8/colors/accent1_2" csCatId="accent1" phldr="1"/>
      <dgm:spPr/>
    </dgm:pt>
    <dgm:pt modelId="{F4F6DBDB-74CA-834D-94EE-7BDBF8C19219}">
      <dgm:prSet phldrT="[Testo]"/>
      <dgm:spPr>
        <a:solidFill>
          <a:srgbClr val="333399"/>
        </a:solidFill>
      </dgm:spPr>
      <dgm:t>
        <a:bodyPr/>
        <a:lstStyle/>
        <a:p>
          <a:r>
            <a:rPr lang="it-IT" dirty="0" smtClean="0"/>
            <a:t>STATI obbligati a stipulare ACCORDO SPECIALE con il </a:t>
          </a:r>
          <a:r>
            <a:rPr lang="it-IT" dirty="0" err="1" smtClean="0"/>
            <a:t>CdS</a:t>
          </a:r>
          <a:r>
            <a:rPr lang="it-IT" dirty="0" smtClean="0"/>
            <a:t> per regolare preparazione di forze armate</a:t>
          </a:r>
          <a:endParaRPr lang="it-IT" dirty="0"/>
        </a:p>
      </dgm:t>
    </dgm:pt>
    <dgm:pt modelId="{782CE957-FA9B-EF46-AB86-9FB98760DF1C}" type="parTrans" cxnId="{C3990202-9204-FE46-BE67-28850AEF8C57}">
      <dgm:prSet/>
      <dgm:spPr/>
    </dgm:pt>
    <dgm:pt modelId="{30C48A15-57C3-054D-8570-38345833E67F}" type="sibTrans" cxnId="{C3990202-9204-FE46-BE67-28850AEF8C57}">
      <dgm:prSet/>
      <dgm:spPr/>
      <dgm:t>
        <a:bodyPr/>
        <a:lstStyle/>
        <a:p>
          <a:endParaRPr lang="it-IT"/>
        </a:p>
      </dgm:t>
    </dgm:pt>
    <dgm:pt modelId="{729A2162-A8BD-894F-A4FD-A345E10A0A22}">
      <dgm:prSet phldrT="[Testo]"/>
      <dgm:spPr/>
      <dgm:t>
        <a:bodyPr/>
        <a:lstStyle/>
        <a:p>
          <a:r>
            <a:rPr lang="it-IT" dirty="0" smtClean="0"/>
            <a:t>Consiglio di Sicurezza</a:t>
          </a:r>
          <a:endParaRPr lang="it-IT" dirty="0"/>
        </a:p>
      </dgm:t>
    </dgm:pt>
    <dgm:pt modelId="{68F92E41-9B35-0148-89BD-8162C59BB257}" type="parTrans" cxnId="{3CE15EBA-C0FD-EA4D-8516-1608CB4636DB}">
      <dgm:prSet/>
      <dgm:spPr/>
    </dgm:pt>
    <dgm:pt modelId="{D03A3AA8-B0FA-0C4D-8D98-5ABAE4100980}" type="sibTrans" cxnId="{3CE15EBA-C0FD-EA4D-8516-1608CB4636DB}">
      <dgm:prSet/>
      <dgm:spPr/>
      <dgm:t>
        <a:bodyPr/>
        <a:lstStyle/>
        <a:p>
          <a:endParaRPr lang="it-IT"/>
        </a:p>
      </dgm:t>
    </dgm:pt>
    <dgm:pt modelId="{040201EF-8B58-CE42-98B8-C94123498FC4}">
      <dgm:prSet phldrT="[Testo]"/>
      <dgm:spPr>
        <a:solidFill>
          <a:schemeClr val="accent2"/>
        </a:solidFill>
      </dgm:spPr>
      <dgm:t>
        <a:bodyPr/>
        <a:lstStyle/>
        <a:p>
          <a:r>
            <a:rPr lang="it-IT" dirty="0" smtClean="0"/>
            <a:t>Comitato di Stato Maggiore (artt. 46 e 47)- capi di stato maggiore dei 5 membri permanenti del </a:t>
          </a:r>
          <a:r>
            <a:rPr lang="it-IT" dirty="0" err="1" smtClean="0"/>
            <a:t>CdS</a:t>
          </a:r>
          <a:r>
            <a:rPr lang="it-IT" dirty="0" smtClean="0"/>
            <a:t>.</a:t>
          </a:r>
          <a:endParaRPr lang="it-IT" dirty="0"/>
        </a:p>
      </dgm:t>
    </dgm:pt>
    <dgm:pt modelId="{85BFC016-AFC5-0F42-8BA9-AC07488B1000}" type="parTrans" cxnId="{A9895FB2-EFBB-6349-B627-6E16210454DF}">
      <dgm:prSet/>
      <dgm:spPr/>
    </dgm:pt>
    <dgm:pt modelId="{E69EA754-7495-604E-9BD5-1F1CD02FB412}" type="sibTrans" cxnId="{A9895FB2-EFBB-6349-B627-6E16210454DF}">
      <dgm:prSet/>
      <dgm:spPr/>
    </dgm:pt>
    <dgm:pt modelId="{6777DC72-F3D5-FA47-9AAB-D11AC137BDCB}" type="pres">
      <dgm:prSet presAssocID="{C9F93995-D870-5A49-AF3A-627CD117284E}" presName="linearFlow" presStyleCnt="0">
        <dgm:presLayoutVars>
          <dgm:resizeHandles val="exact"/>
        </dgm:presLayoutVars>
      </dgm:prSet>
      <dgm:spPr/>
    </dgm:pt>
    <dgm:pt modelId="{75BBE755-087D-D04B-99FB-E54E1D700E28}" type="pres">
      <dgm:prSet presAssocID="{F4F6DBDB-74CA-834D-94EE-7BDBF8C19219}" presName="node" presStyleLbl="node1" presStyleIdx="0" presStyleCnt="3">
        <dgm:presLayoutVars>
          <dgm:bulletEnabled val="1"/>
        </dgm:presLayoutVars>
      </dgm:prSet>
      <dgm:spPr/>
      <dgm:t>
        <a:bodyPr/>
        <a:lstStyle/>
        <a:p>
          <a:endParaRPr lang="it-IT"/>
        </a:p>
      </dgm:t>
    </dgm:pt>
    <dgm:pt modelId="{6920B150-F79E-9C41-B427-6E317A9B166F}" type="pres">
      <dgm:prSet presAssocID="{30C48A15-57C3-054D-8570-38345833E67F}" presName="sibTrans" presStyleLbl="sibTrans2D1" presStyleIdx="0" presStyleCnt="2"/>
      <dgm:spPr/>
      <dgm:t>
        <a:bodyPr/>
        <a:lstStyle/>
        <a:p>
          <a:endParaRPr lang="it-IT"/>
        </a:p>
      </dgm:t>
    </dgm:pt>
    <dgm:pt modelId="{8B6FD289-524B-0C4D-BDE1-D7207ABE5C23}" type="pres">
      <dgm:prSet presAssocID="{30C48A15-57C3-054D-8570-38345833E67F}" presName="connectorText" presStyleLbl="sibTrans2D1" presStyleIdx="0" presStyleCnt="2"/>
      <dgm:spPr/>
      <dgm:t>
        <a:bodyPr/>
        <a:lstStyle/>
        <a:p>
          <a:endParaRPr lang="it-IT"/>
        </a:p>
      </dgm:t>
    </dgm:pt>
    <dgm:pt modelId="{94F4FEA8-239F-B64D-A88F-2B992F98E6CB}" type="pres">
      <dgm:prSet presAssocID="{729A2162-A8BD-894F-A4FD-A345E10A0A22}" presName="node" presStyleLbl="node1" presStyleIdx="1" presStyleCnt="3">
        <dgm:presLayoutVars>
          <dgm:bulletEnabled val="1"/>
        </dgm:presLayoutVars>
      </dgm:prSet>
      <dgm:spPr/>
      <dgm:t>
        <a:bodyPr/>
        <a:lstStyle/>
        <a:p>
          <a:endParaRPr lang="it-IT"/>
        </a:p>
      </dgm:t>
    </dgm:pt>
    <dgm:pt modelId="{2029D424-5F2A-E14A-B0E5-54798A237140}" type="pres">
      <dgm:prSet presAssocID="{D03A3AA8-B0FA-0C4D-8D98-5ABAE4100980}" presName="sibTrans" presStyleLbl="sibTrans2D1" presStyleIdx="1" presStyleCnt="2"/>
      <dgm:spPr/>
      <dgm:t>
        <a:bodyPr/>
        <a:lstStyle/>
        <a:p>
          <a:endParaRPr lang="it-IT"/>
        </a:p>
      </dgm:t>
    </dgm:pt>
    <dgm:pt modelId="{517CD810-C80F-C64E-9EF0-811D848692C8}" type="pres">
      <dgm:prSet presAssocID="{D03A3AA8-B0FA-0C4D-8D98-5ABAE4100980}" presName="connectorText" presStyleLbl="sibTrans2D1" presStyleIdx="1" presStyleCnt="2"/>
      <dgm:spPr/>
      <dgm:t>
        <a:bodyPr/>
        <a:lstStyle/>
        <a:p>
          <a:endParaRPr lang="it-IT"/>
        </a:p>
      </dgm:t>
    </dgm:pt>
    <dgm:pt modelId="{B459D760-6F8C-2949-BCB8-052AFF80E43C}" type="pres">
      <dgm:prSet presAssocID="{040201EF-8B58-CE42-98B8-C94123498FC4}" presName="node" presStyleLbl="node1" presStyleIdx="2" presStyleCnt="3">
        <dgm:presLayoutVars>
          <dgm:bulletEnabled val="1"/>
        </dgm:presLayoutVars>
      </dgm:prSet>
      <dgm:spPr/>
      <dgm:t>
        <a:bodyPr/>
        <a:lstStyle/>
        <a:p>
          <a:endParaRPr lang="it-IT"/>
        </a:p>
      </dgm:t>
    </dgm:pt>
  </dgm:ptLst>
  <dgm:cxnLst>
    <dgm:cxn modelId="{A9895FB2-EFBB-6349-B627-6E16210454DF}" srcId="{C9F93995-D870-5A49-AF3A-627CD117284E}" destId="{040201EF-8B58-CE42-98B8-C94123498FC4}" srcOrd="2" destOrd="0" parTransId="{85BFC016-AFC5-0F42-8BA9-AC07488B1000}" sibTransId="{E69EA754-7495-604E-9BD5-1F1CD02FB412}"/>
    <dgm:cxn modelId="{709584DF-F6CA-6D4E-87BB-BE5F680F1ABF}" type="presOf" srcId="{D03A3AA8-B0FA-0C4D-8D98-5ABAE4100980}" destId="{2029D424-5F2A-E14A-B0E5-54798A237140}" srcOrd="0" destOrd="0" presId="urn:microsoft.com/office/officeart/2005/8/layout/process2"/>
    <dgm:cxn modelId="{29B58A0F-15DD-BE47-BEAE-B5310CC82D85}" type="presOf" srcId="{D03A3AA8-B0FA-0C4D-8D98-5ABAE4100980}" destId="{517CD810-C80F-C64E-9EF0-811D848692C8}" srcOrd="1" destOrd="0" presId="urn:microsoft.com/office/officeart/2005/8/layout/process2"/>
    <dgm:cxn modelId="{2EBA4FE0-9648-C441-8E70-9D660FDAD1F7}" type="presOf" srcId="{F4F6DBDB-74CA-834D-94EE-7BDBF8C19219}" destId="{75BBE755-087D-D04B-99FB-E54E1D700E28}" srcOrd="0" destOrd="0" presId="urn:microsoft.com/office/officeart/2005/8/layout/process2"/>
    <dgm:cxn modelId="{4CC0F1D8-6C2C-4243-896A-6E416C33C6CC}" type="presOf" srcId="{040201EF-8B58-CE42-98B8-C94123498FC4}" destId="{B459D760-6F8C-2949-BCB8-052AFF80E43C}" srcOrd="0" destOrd="0" presId="urn:microsoft.com/office/officeart/2005/8/layout/process2"/>
    <dgm:cxn modelId="{86D12782-57C8-3945-BAB6-EFFB2CBFF678}" type="presOf" srcId="{C9F93995-D870-5A49-AF3A-627CD117284E}" destId="{6777DC72-F3D5-FA47-9AAB-D11AC137BDCB}" srcOrd="0" destOrd="0" presId="urn:microsoft.com/office/officeart/2005/8/layout/process2"/>
    <dgm:cxn modelId="{AC9C29DC-526B-D14A-8D91-6E357E9C431A}" type="presOf" srcId="{30C48A15-57C3-054D-8570-38345833E67F}" destId="{8B6FD289-524B-0C4D-BDE1-D7207ABE5C23}" srcOrd="1" destOrd="0" presId="urn:microsoft.com/office/officeart/2005/8/layout/process2"/>
    <dgm:cxn modelId="{3CE15EBA-C0FD-EA4D-8516-1608CB4636DB}" srcId="{C9F93995-D870-5A49-AF3A-627CD117284E}" destId="{729A2162-A8BD-894F-A4FD-A345E10A0A22}" srcOrd="1" destOrd="0" parTransId="{68F92E41-9B35-0148-89BD-8162C59BB257}" sibTransId="{D03A3AA8-B0FA-0C4D-8D98-5ABAE4100980}"/>
    <dgm:cxn modelId="{240AE3DB-BA5A-C54B-A146-70853C63580A}" type="presOf" srcId="{30C48A15-57C3-054D-8570-38345833E67F}" destId="{6920B150-F79E-9C41-B427-6E317A9B166F}" srcOrd="0" destOrd="0" presId="urn:microsoft.com/office/officeart/2005/8/layout/process2"/>
    <dgm:cxn modelId="{C3990202-9204-FE46-BE67-28850AEF8C57}" srcId="{C9F93995-D870-5A49-AF3A-627CD117284E}" destId="{F4F6DBDB-74CA-834D-94EE-7BDBF8C19219}" srcOrd="0" destOrd="0" parTransId="{782CE957-FA9B-EF46-AB86-9FB98760DF1C}" sibTransId="{30C48A15-57C3-054D-8570-38345833E67F}"/>
    <dgm:cxn modelId="{FD7643B3-B8B6-4648-86E1-3BE49D2F8D99}" type="presOf" srcId="{729A2162-A8BD-894F-A4FD-A345E10A0A22}" destId="{94F4FEA8-239F-B64D-A88F-2B992F98E6CB}" srcOrd="0" destOrd="0" presId="urn:microsoft.com/office/officeart/2005/8/layout/process2"/>
    <dgm:cxn modelId="{3821C473-4751-E948-AC6B-32CA6BBAEE98}" type="presParOf" srcId="{6777DC72-F3D5-FA47-9AAB-D11AC137BDCB}" destId="{75BBE755-087D-D04B-99FB-E54E1D700E28}" srcOrd="0" destOrd="0" presId="urn:microsoft.com/office/officeart/2005/8/layout/process2"/>
    <dgm:cxn modelId="{A4D0B359-A33C-7248-B7A9-17EC73B8A0D9}" type="presParOf" srcId="{6777DC72-F3D5-FA47-9AAB-D11AC137BDCB}" destId="{6920B150-F79E-9C41-B427-6E317A9B166F}" srcOrd="1" destOrd="0" presId="urn:microsoft.com/office/officeart/2005/8/layout/process2"/>
    <dgm:cxn modelId="{E3EE7EE3-AFC1-D646-BC3B-3A75FD253C71}" type="presParOf" srcId="{6920B150-F79E-9C41-B427-6E317A9B166F}" destId="{8B6FD289-524B-0C4D-BDE1-D7207ABE5C23}" srcOrd="0" destOrd="0" presId="urn:microsoft.com/office/officeart/2005/8/layout/process2"/>
    <dgm:cxn modelId="{31462C5D-0B1B-C541-B99B-0CBAEEC552A5}" type="presParOf" srcId="{6777DC72-F3D5-FA47-9AAB-D11AC137BDCB}" destId="{94F4FEA8-239F-B64D-A88F-2B992F98E6CB}" srcOrd="2" destOrd="0" presId="urn:microsoft.com/office/officeart/2005/8/layout/process2"/>
    <dgm:cxn modelId="{DA4390A6-21DD-6A45-B7B2-0A3E3A6EE584}" type="presParOf" srcId="{6777DC72-F3D5-FA47-9AAB-D11AC137BDCB}" destId="{2029D424-5F2A-E14A-B0E5-54798A237140}" srcOrd="3" destOrd="0" presId="urn:microsoft.com/office/officeart/2005/8/layout/process2"/>
    <dgm:cxn modelId="{63400C04-4D77-2F4D-9F48-BC7B9758B9D5}" type="presParOf" srcId="{2029D424-5F2A-E14A-B0E5-54798A237140}" destId="{517CD810-C80F-C64E-9EF0-811D848692C8}" srcOrd="0" destOrd="0" presId="urn:microsoft.com/office/officeart/2005/8/layout/process2"/>
    <dgm:cxn modelId="{43648C1F-DA72-3343-870B-8B6D29122518}" type="presParOf" srcId="{6777DC72-F3D5-FA47-9AAB-D11AC137BDCB}" destId="{B459D760-6F8C-2949-BCB8-052AFF80E43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9FE068-E337-3347-AD18-D9B26A33F3F5}" type="doc">
      <dgm:prSet loTypeId="urn:microsoft.com/office/officeart/2005/8/layout/cycle7" loCatId="" qsTypeId="urn:microsoft.com/office/officeart/2005/8/quickstyle/simple2" qsCatId="simple" csTypeId="urn:microsoft.com/office/officeart/2005/8/colors/colorful4" csCatId="colorful" phldr="1"/>
      <dgm:spPr/>
      <dgm:t>
        <a:bodyPr/>
        <a:lstStyle/>
        <a:p>
          <a:endParaRPr lang="it-IT"/>
        </a:p>
      </dgm:t>
    </dgm:pt>
    <dgm:pt modelId="{1F84D16D-2EFE-F944-A9D3-8EAC1C3A342D}">
      <dgm:prSet phldrT="[Testo]"/>
      <dgm:spPr/>
      <dgm:t>
        <a:bodyPr/>
        <a:lstStyle/>
        <a:p>
          <a:r>
            <a:rPr lang="it-IT" dirty="0" smtClean="0"/>
            <a:t>MISURE ALTERNATIVE A ART. 43</a:t>
          </a:r>
          <a:endParaRPr lang="it-IT" dirty="0"/>
        </a:p>
      </dgm:t>
    </dgm:pt>
    <dgm:pt modelId="{5A3D38B6-748F-FE4A-B7AF-8B490E4F9227}" type="parTrans" cxnId="{334F329B-B92F-984E-A697-8F8215F1E5B9}">
      <dgm:prSet/>
      <dgm:spPr/>
      <dgm:t>
        <a:bodyPr/>
        <a:lstStyle/>
        <a:p>
          <a:endParaRPr lang="it-IT"/>
        </a:p>
      </dgm:t>
    </dgm:pt>
    <dgm:pt modelId="{79CF6662-1266-934A-9BB1-8647F8493838}" type="sibTrans" cxnId="{334F329B-B92F-984E-A697-8F8215F1E5B9}">
      <dgm:prSet/>
      <dgm:spPr/>
      <dgm:t>
        <a:bodyPr/>
        <a:lstStyle/>
        <a:p>
          <a:endParaRPr lang="it-IT"/>
        </a:p>
      </dgm:t>
    </dgm:pt>
    <dgm:pt modelId="{B5A36B2C-F7F0-7B4B-B6E7-98C6FC737170}">
      <dgm:prSet phldrT="[Testo]"/>
      <dgm:spPr/>
      <dgm:t>
        <a:bodyPr/>
        <a:lstStyle/>
        <a:p>
          <a:r>
            <a:rPr lang="it-IT" dirty="0" smtClean="0"/>
            <a:t>PEACE KEEPING OPERATIONS</a:t>
          </a:r>
          <a:endParaRPr lang="it-IT" dirty="0"/>
        </a:p>
      </dgm:t>
    </dgm:pt>
    <dgm:pt modelId="{11914078-0D4E-5B4B-8E61-883A2D3B7EA4}" type="parTrans" cxnId="{398054C5-5D27-8540-BBDF-B456FF335476}">
      <dgm:prSet/>
      <dgm:spPr/>
      <dgm:t>
        <a:bodyPr/>
        <a:lstStyle/>
        <a:p>
          <a:endParaRPr lang="it-IT"/>
        </a:p>
      </dgm:t>
    </dgm:pt>
    <dgm:pt modelId="{5C3A7F72-C8E6-4940-8578-3D7F559DDBAD}" type="sibTrans" cxnId="{398054C5-5D27-8540-BBDF-B456FF335476}">
      <dgm:prSet/>
      <dgm:spPr/>
      <dgm:t>
        <a:bodyPr/>
        <a:lstStyle/>
        <a:p>
          <a:endParaRPr lang="it-IT"/>
        </a:p>
      </dgm:t>
    </dgm:pt>
    <dgm:pt modelId="{765CFFD3-6F72-7449-A9BD-D827AF6DB368}">
      <dgm:prSet phldrT="[Testo]"/>
      <dgm:spPr/>
      <dgm:t>
        <a:bodyPr/>
        <a:lstStyle/>
        <a:p>
          <a:r>
            <a:rPr lang="it-IT" dirty="0" smtClean="0"/>
            <a:t>DELEGA AGLI STATI DELL’USO DELLA FORZA</a:t>
          </a:r>
          <a:endParaRPr lang="it-IT" dirty="0"/>
        </a:p>
      </dgm:t>
    </dgm:pt>
    <dgm:pt modelId="{B241A4CB-63C6-C747-BEE3-B8305E4617CA}" type="parTrans" cxnId="{A8B90D9A-C083-8443-BB88-C62DA1AE2DE8}">
      <dgm:prSet/>
      <dgm:spPr/>
      <dgm:t>
        <a:bodyPr/>
        <a:lstStyle/>
        <a:p>
          <a:endParaRPr lang="it-IT"/>
        </a:p>
      </dgm:t>
    </dgm:pt>
    <dgm:pt modelId="{595EC522-F29C-F645-B5FC-76EE60958BFD}" type="sibTrans" cxnId="{A8B90D9A-C083-8443-BB88-C62DA1AE2DE8}">
      <dgm:prSet/>
      <dgm:spPr/>
      <dgm:t>
        <a:bodyPr/>
        <a:lstStyle/>
        <a:p>
          <a:endParaRPr lang="it-IT"/>
        </a:p>
      </dgm:t>
    </dgm:pt>
    <dgm:pt modelId="{64FE80FF-CBAE-2C42-A034-1803FE1A17D4}" type="pres">
      <dgm:prSet presAssocID="{639FE068-E337-3347-AD18-D9B26A33F3F5}" presName="Name0" presStyleCnt="0">
        <dgm:presLayoutVars>
          <dgm:dir/>
          <dgm:resizeHandles val="exact"/>
        </dgm:presLayoutVars>
      </dgm:prSet>
      <dgm:spPr/>
      <dgm:t>
        <a:bodyPr/>
        <a:lstStyle/>
        <a:p>
          <a:endParaRPr lang="it-IT"/>
        </a:p>
      </dgm:t>
    </dgm:pt>
    <dgm:pt modelId="{98CE3B9D-6CE4-B148-8241-BDD083EEA4B2}" type="pres">
      <dgm:prSet presAssocID="{1F84D16D-2EFE-F944-A9D3-8EAC1C3A342D}" presName="node" presStyleLbl="node1" presStyleIdx="0" presStyleCnt="3">
        <dgm:presLayoutVars>
          <dgm:bulletEnabled val="1"/>
        </dgm:presLayoutVars>
      </dgm:prSet>
      <dgm:spPr/>
      <dgm:t>
        <a:bodyPr/>
        <a:lstStyle/>
        <a:p>
          <a:endParaRPr lang="it-IT"/>
        </a:p>
      </dgm:t>
    </dgm:pt>
    <dgm:pt modelId="{FC428541-388A-A341-9105-1E88B760B8C8}" type="pres">
      <dgm:prSet presAssocID="{79CF6662-1266-934A-9BB1-8647F8493838}" presName="sibTrans" presStyleLbl="sibTrans2D1" presStyleIdx="0" presStyleCnt="3"/>
      <dgm:spPr/>
      <dgm:t>
        <a:bodyPr/>
        <a:lstStyle/>
        <a:p>
          <a:endParaRPr lang="it-IT"/>
        </a:p>
      </dgm:t>
    </dgm:pt>
    <dgm:pt modelId="{CC73E722-579C-224B-BA82-E0BCE0E38637}" type="pres">
      <dgm:prSet presAssocID="{79CF6662-1266-934A-9BB1-8647F8493838}" presName="connectorText" presStyleLbl="sibTrans2D1" presStyleIdx="0" presStyleCnt="3"/>
      <dgm:spPr/>
      <dgm:t>
        <a:bodyPr/>
        <a:lstStyle/>
        <a:p>
          <a:endParaRPr lang="it-IT"/>
        </a:p>
      </dgm:t>
    </dgm:pt>
    <dgm:pt modelId="{ECB1FB9E-DD4C-0041-8822-90DEF242DAC9}" type="pres">
      <dgm:prSet presAssocID="{B5A36B2C-F7F0-7B4B-B6E7-98C6FC737170}" presName="node" presStyleLbl="node1" presStyleIdx="1" presStyleCnt="3">
        <dgm:presLayoutVars>
          <dgm:bulletEnabled val="1"/>
        </dgm:presLayoutVars>
      </dgm:prSet>
      <dgm:spPr/>
      <dgm:t>
        <a:bodyPr/>
        <a:lstStyle/>
        <a:p>
          <a:endParaRPr lang="it-IT"/>
        </a:p>
      </dgm:t>
    </dgm:pt>
    <dgm:pt modelId="{F2BAC9D7-51C1-1F46-BFF9-DA978CDFA142}" type="pres">
      <dgm:prSet presAssocID="{5C3A7F72-C8E6-4940-8578-3D7F559DDBAD}" presName="sibTrans" presStyleLbl="sibTrans2D1" presStyleIdx="1" presStyleCnt="3"/>
      <dgm:spPr/>
      <dgm:t>
        <a:bodyPr/>
        <a:lstStyle/>
        <a:p>
          <a:endParaRPr lang="it-IT"/>
        </a:p>
      </dgm:t>
    </dgm:pt>
    <dgm:pt modelId="{B861A4A5-2490-6446-982F-E774B2C6EC8D}" type="pres">
      <dgm:prSet presAssocID="{5C3A7F72-C8E6-4940-8578-3D7F559DDBAD}" presName="connectorText" presStyleLbl="sibTrans2D1" presStyleIdx="1" presStyleCnt="3"/>
      <dgm:spPr/>
      <dgm:t>
        <a:bodyPr/>
        <a:lstStyle/>
        <a:p>
          <a:endParaRPr lang="it-IT"/>
        </a:p>
      </dgm:t>
    </dgm:pt>
    <dgm:pt modelId="{B7CEC091-78C0-CB48-9E32-F96D1AD44A92}" type="pres">
      <dgm:prSet presAssocID="{765CFFD3-6F72-7449-A9BD-D827AF6DB368}" presName="node" presStyleLbl="node1" presStyleIdx="2" presStyleCnt="3">
        <dgm:presLayoutVars>
          <dgm:bulletEnabled val="1"/>
        </dgm:presLayoutVars>
      </dgm:prSet>
      <dgm:spPr/>
      <dgm:t>
        <a:bodyPr/>
        <a:lstStyle/>
        <a:p>
          <a:endParaRPr lang="it-IT"/>
        </a:p>
      </dgm:t>
    </dgm:pt>
    <dgm:pt modelId="{B1A3F6E9-FA9A-814C-AF3D-B39340E59B97}" type="pres">
      <dgm:prSet presAssocID="{595EC522-F29C-F645-B5FC-76EE60958BFD}" presName="sibTrans" presStyleLbl="sibTrans2D1" presStyleIdx="2" presStyleCnt="3"/>
      <dgm:spPr/>
      <dgm:t>
        <a:bodyPr/>
        <a:lstStyle/>
        <a:p>
          <a:endParaRPr lang="it-IT"/>
        </a:p>
      </dgm:t>
    </dgm:pt>
    <dgm:pt modelId="{89DA6CF6-6AEB-5F44-876A-12F567878EB6}" type="pres">
      <dgm:prSet presAssocID="{595EC522-F29C-F645-B5FC-76EE60958BFD}" presName="connectorText" presStyleLbl="sibTrans2D1" presStyleIdx="2" presStyleCnt="3"/>
      <dgm:spPr/>
      <dgm:t>
        <a:bodyPr/>
        <a:lstStyle/>
        <a:p>
          <a:endParaRPr lang="it-IT"/>
        </a:p>
      </dgm:t>
    </dgm:pt>
  </dgm:ptLst>
  <dgm:cxnLst>
    <dgm:cxn modelId="{334F329B-B92F-984E-A697-8F8215F1E5B9}" srcId="{639FE068-E337-3347-AD18-D9B26A33F3F5}" destId="{1F84D16D-2EFE-F944-A9D3-8EAC1C3A342D}" srcOrd="0" destOrd="0" parTransId="{5A3D38B6-748F-FE4A-B7AF-8B490E4F9227}" sibTransId="{79CF6662-1266-934A-9BB1-8647F8493838}"/>
    <dgm:cxn modelId="{5ADA652D-489C-1746-9042-D61478AB011F}" type="presOf" srcId="{595EC522-F29C-F645-B5FC-76EE60958BFD}" destId="{89DA6CF6-6AEB-5F44-876A-12F567878EB6}" srcOrd="1" destOrd="0" presId="urn:microsoft.com/office/officeart/2005/8/layout/cycle7"/>
    <dgm:cxn modelId="{570F74EF-4594-EA45-9ED1-146782FD1EE1}" type="presOf" srcId="{5C3A7F72-C8E6-4940-8578-3D7F559DDBAD}" destId="{B861A4A5-2490-6446-982F-E774B2C6EC8D}" srcOrd="1" destOrd="0" presId="urn:microsoft.com/office/officeart/2005/8/layout/cycle7"/>
    <dgm:cxn modelId="{3B56DB94-1AC8-A54D-80D6-8678349D3AA0}" type="presOf" srcId="{5C3A7F72-C8E6-4940-8578-3D7F559DDBAD}" destId="{F2BAC9D7-51C1-1F46-BFF9-DA978CDFA142}" srcOrd="0" destOrd="0" presId="urn:microsoft.com/office/officeart/2005/8/layout/cycle7"/>
    <dgm:cxn modelId="{A4F7F254-FF58-014E-A116-16F071891F4E}" type="presOf" srcId="{639FE068-E337-3347-AD18-D9B26A33F3F5}" destId="{64FE80FF-CBAE-2C42-A034-1803FE1A17D4}" srcOrd="0" destOrd="0" presId="urn:microsoft.com/office/officeart/2005/8/layout/cycle7"/>
    <dgm:cxn modelId="{A4C63344-A9A5-FB46-8D5F-5ED2E0EBDABD}" type="presOf" srcId="{B5A36B2C-F7F0-7B4B-B6E7-98C6FC737170}" destId="{ECB1FB9E-DD4C-0041-8822-90DEF242DAC9}" srcOrd="0" destOrd="0" presId="urn:microsoft.com/office/officeart/2005/8/layout/cycle7"/>
    <dgm:cxn modelId="{EBD1369E-D61D-BB4C-8F33-3E8ACB6E0FBB}" type="presOf" srcId="{765CFFD3-6F72-7449-A9BD-D827AF6DB368}" destId="{B7CEC091-78C0-CB48-9E32-F96D1AD44A92}" srcOrd="0" destOrd="0" presId="urn:microsoft.com/office/officeart/2005/8/layout/cycle7"/>
    <dgm:cxn modelId="{A8B90D9A-C083-8443-BB88-C62DA1AE2DE8}" srcId="{639FE068-E337-3347-AD18-D9B26A33F3F5}" destId="{765CFFD3-6F72-7449-A9BD-D827AF6DB368}" srcOrd="2" destOrd="0" parTransId="{B241A4CB-63C6-C747-BEE3-B8305E4617CA}" sibTransId="{595EC522-F29C-F645-B5FC-76EE60958BFD}"/>
    <dgm:cxn modelId="{D8BF3024-5C24-5947-8A4F-8DFCFE4276F8}" type="presOf" srcId="{595EC522-F29C-F645-B5FC-76EE60958BFD}" destId="{B1A3F6E9-FA9A-814C-AF3D-B39340E59B97}" srcOrd="0" destOrd="0" presId="urn:microsoft.com/office/officeart/2005/8/layout/cycle7"/>
    <dgm:cxn modelId="{CA72CB00-83B5-CC4E-A87C-5F3E3CD04F9B}" type="presOf" srcId="{1F84D16D-2EFE-F944-A9D3-8EAC1C3A342D}" destId="{98CE3B9D-6CE4-B148-8241-BDD083EEA4B2}" srcOrd="0" destOrd="0" presId="urn:microsoft.com/office/officeart/2005/8/layout/cycle7"/>
    <dgm:cxn modelId="{80F4415E-825E-274D-AFB4-F2C057C38617}" type="presOf" srcId="{79CF6662-1266-934A-9BB1-8647F8493838}" destId="{FC428541-388A-A341-9105-1E88B760B8C8}" srcOrd="0" destOrd="0" presId="urn:microsoft.com/office/officeart/2005/8/layout/cycle7"/>
    <dgm:cxn modelId="{622E0F78-C672-2242-BAFF-E25AFFBAE83E}" type="presOf" srcId="{79CF6662-1266-934A-9BB1-8647F8493838}" destId="{CC73E722-579C-224B-BA82-E0BCE0E38637}" srcOrd="1" destOrd="0" presId="urn:microsoft.com/office/officeart/2005/8/layout/cycle7"/>
    <dgm:cxn modelId="{398054C5-5D27-8540-BBDF-B456FF335476}" srcId="{639FE068-E337-3347-AD18-D9B26A33F3F5}" destId="{B5A36B2C-F7F0-7B4B-B6E7-98C6FC737170}" srcOrd="1" destOrd="0" parTransId="{11914078-0D4E-5B4B-8E61-883A2D3B7EA4}" sibTransId="{5C3A7F72-C8E6-4940-8578-3D7F559DDBAD}"/>
    <dgm:cxn modelId="{5F2254B7-B312-7A44-BB13-D890733580B9}" type="presParOf" srcId="{64FE80FF-CBAE-2C42-A034-1803FE1A17D4}" destId="{98CE3B9D-6CE4-B148-8241-BDD083EEA4B2}" srcOrd="0" destOrd="0" presId="urn:microsoft.com/office/officeart/2005/8/layout/cycle7"/>
    <dgm:cxn modelId="{77ECC523-E766-DC40-83BF-607263D6CD55}" type="presParOf" srcId="{64FE80FF-CBAE-2C42-A034-1803FE1A17D4}" destId="{FC428541-388A-A341-9105-1E88B760B8C8}" srcOrd="1" destOrd="0" presId="urn:microsoft.com/office/officeart/2005/8/layout/cycle7"/>
    <dgm:cxn modelId="{C3E86B37-CF43-4448-A126-1DB08ECE686A}" type="presParOf" srcId="{FC428541-388A-A341-9105-1E88B760B8C8}" destId="{CC73E722-579C-224B-BA82-E0BCE0E38637}" srcOrd="0" destOrd="0" presId="urn:microsoft.com/office/officeart/2005/8/layout/cycle7"/>
    <dgm:cxn modelId="{134006C6-F1B4-A04D-B136-36252A95EA80}" type="presParOf" srcId="{64FE80FF-CBAE-2C42-A034-1803FE1A17D4}" destId="{ECB1FB9E-DD4C-0041-8822-90DEF242DAC9}" srcOrd="2" destOrd="0" presId="urn:microsoft.com/office/officeart/2005/8/layout/cycle7"/>
    <dgm:cxn modelId="{DC836509-D1B6-7346-A122-6354B7609934}" type="presParOf" srcId="{64FE80FF-CBAE-2C42-A034-1803FE1A17D4}" destId="{F2BAC9D7-51C1-1F46-BFF9-DA978CDFA142}" srcOrd="3" destOrd="0" presId="urn:microsoft.com/office/officeart/2005/8/layout/cycle7"/>
    <dgm:cxn modelId="{02DBCD70-C096-744F-82EE-F5206E775235}" type="presParOf" srcId="{F2BAC9D7-51C1-1F46-BFF9-DA978CDFA142}" destId="{B861A4A5-2490-6446-982F-E774B2C6EC8D}" srcOrd="0" destOrd="0" presId="urn:microsoft.com/office/officeart/2005/8/layout/cycle7"/>
    <dgm:cxn modelId="{16E45FEC-EA94-D348-9F54-6C0DEB73E2C6}" type="presParOf" srcId="{64FE80FF-CBAE-2C42-A034-1803FE1A17D4}" destId="{B7CEC091-78C0-CB48-9E32-F96D1AD44A92}" srcOrd="4" destOrd="0" presId="urn:microsoft.com/office/officeart/2005/8/layout/cycle7"/>
    <dgm:cxn modelId="{CA9D5BF1-BFBF-BC4F-9FE2-06945B270074}" type="presParOf" srcId="{64FE80FF-CBAE-2C42-A034-1803FE1A17D4}" destId="{B1A3F6E9-FA9A-814C-AF3D-B39340E59B97}" srcOrd="5" destOrd="0" presId="urn:microsoft.com/office/officeart/2005/8/layout/cycle7"/>
    <dgm:cxn modelId="{F92136ED-1DB5-E84F-9FDA-79273B63C836}" type="presParOf" srcId="{B1A3F6E9-FA9A-814C-AF3D-B39340E59B97}" destId="{89DA6CF6-6AEB-5F44-876A-12F567878EB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FE1805-A9C4-3C43-9431-4F6B751128AB}" type="doc">
      <dgm:prSet loTypeId="urn:microsoft.com/office/officeart/2005/8/layout/arrow2" loCatId="" qsTypeId="urn:microsoft.com/office/officeart/2005/8/quickstyle/simple4" qsCatId="simple" csTypeId="urn:microsoft.com/office/officeart/2005/8/colors/colorful1" csCatId="colorful" phldr="1"/>
      <dgm:spPr/>
    </dgm:pt>
    <dgm:pt modelId="{6673CC71-8B5C-2547-B057-DAC298FAB579}">
      <dgm:prSet phldrT="[Testo]"/>
      <dgm:spPr/>
      <dgm:t>
        <a:bodyPr/>
        <a:lstStyle/>
        <a:p>
          <a:r>
            <a:rPr lang="it-IT" dirty="0" smtClean="0"/>
            <a:t>INTERPOSIZIONE</a:t>
          </a:r>
          <a:endParaRPr lang="it-IT" dirty="0"/>
        </a:p>
      </dgm:t>
    </dgm:pt>
    <dgm:pt modelId="{B59888C0-890E-E749-8C1B-20205B9B5B50}" type="parTrans" cxnId="{DB3B7F99-A929-194A-8055-E2D01FCCB85B}">
      <dgm:prSet/>
      <dgm:spPr/>
    </dgm:pt>
    <dgm:pt modelId="{8C86782A-5FF0-EC40-A181-F9E5ABFE003F}" type="sibTrans" cxnId="{DB3B7F99-A929-194A-8055-E2D01FCCB85B}">
      <dgm:prSet/>
      <dgm:spPr/>
    </dgm:pt>
    <dgm:pt modelId="{35219483-3066-404C-8D54-525FC6948A63}">
      <dgm:prSet phldrT="[Testo]"/>
      <dgm:spPr/>
      <dgm:t>
        <a:bodyPr/>
        <a:lstStyle/>
        <a:p>
          <a:r>
            <a:rPr lang="it-IT" dirty="0" smtClean="0"/>
            <a:t>FUNZIONI CIVILI: rifugiati, diritti umani, assistenza umanitaria</a:t>
          </a:r>
          <a:endParaRPr lang="it-IT" dirty="0"/>
        </a:p>
      </dgm:t>
    </dgm:pt>
    <dgm:pt modelId="{7EEC45F0-F86C-9245-8210-02D3E867FC84}" type="parTrans" cxnId="{36CEB6ED-5505-1249-8F73-6305068B6B74}">
      <dgm:prSet/>
      <dgm:spPr/>
    </dgm:pt>
    <dgm:pt modelId="{9B9F3039-2514-2945-BFB1-57DD818D9194}" type="sibTrans" cxnId="{36CEB6ED-5505-1249-8F73-6305068B6B74}">
      <dgm:prSet/>
      <dgm:spPr/>
    </dgm:pt>
    <dgm:pt modelId="{DB04BEFF-E3BB-C649-95BC-65A2EFA70177}">
      <dgm:prSet phldrT="[Testo]"/>
      <dgm:spPr/>
      <dgm:t>
        <a:bodyPr/>
        <a:lstStyle/>
        <a:p>
          <a:r>
            <a:rPr lang="it-IT" dirty="0" smtClean="0"/>
            <a:t>FUNZIONI AMMINISTRATIVE: referendum, assistenza amministrativa elettorale </a:t>
          </a:r>
          <a:endParaRPr lang="it-IT" dirty="0"/>
        </a:p>
      </dgm:t>
    </dgm:pt>
    <dgm:pt modelId="{2D5456FC-D2A7-874E-AAAD-A4253EEDACBC}" type="parTrans" cxnId="{10883E88-34FB-9447-BD84-C0DDBEF134FC}">
      <dgm:prSet/>
      <dgm:spPr/>
    </dgm:pt>
    <dgm:pt modelId="{8A8CF843-9516-0D4C-9F5B-91B8CD21EA98}" type="sibTrans" cxnId="{10883E88-34FB-9447-BD84-C0DDBEF134FC}">
      <dgm:prSet/>
      <dgm:spPr/>
    </dgm:pt>
    <dgm:pt modelId="{7B0F5B72-61C7-1642-82B5-97CFD6F566CF}" type="pres">
      <dgm:prSet presAssocID="{93FE1805-A9C4-3C43-9431-4F6B751128AB}" presName="arrowDiagram" presStyleCnt="0">
        <dgm:presLayoutVars>
          <dgm:chMax val="5"/>
          <dgm:dir/>
          <dgm:resizeHandles val="exact"/>
        </dgm:presLayoutVars>
      </dgm:prSet>
      <dgm:spPr/>
    </dgm:pt>
    <dgm:pt modelId="{E42E5884-3CA4-F14B-90F9-4BC4945DDD03}" type="pres">
      <dgm:prSet presAssocID="{93FE1805-A9C4-3C43-9431-4F6B751128AB}" presName="arrow" presStyleLbl="bgShp" presStyleIdx="0" presStyleCnt="1"/>
      <dgm:spPr/>
    </dgm:pt>
    <dgm:pt modelId="{9A4C88FB-91F7-D442-84E8-CC2D4717C306}" type="pres">
      <dgm:prSet presAssocID="{93FE1805-A9C4-3C43-9431-4F6B751128AB}" presName="arrowDiagram3" presStyleCnt="0"/>
      <dgm:spPr/>
    </dgm:pt>
    <dgm:pt modelId="{D67657D3-C13C-6A45-8828-EAB42C846DFF}" type="pres">
      <dgm:prSet presAssocID="{6673CC71-8B5C-2547-B057-DAC298FAB579}" presName="bullet3a" presStyleLbl="node1" presStyleIdx="0" presStyleCnt="3"/>
      <dgm:spPr/>
    </dgm:pt>
    <dgm:pt modelId="{2568AD91-4A3B-A44E-B3D3-2F753C7921C6}" type="pres">
      <dgm:prSet presAssocID="{6673CC71-8B5C-2547-B057-DAC298FAB579}" presName="textBox3a" presStyleLbl="revTx" presStyleIdx="0" presStyleCnt="3">
        <dgm:presLayoutVars>
          <dgm:bulletEnabled val="1"/>
        </dgm:presLayoutVars>
      </dgm:prSet>
      <dgm:spPr/>
      <dgm:t>
        <a:bodyPr/>
        <a:lstStyle/>
        <a:p>
          <a:endParaRPr lang="it-IT"/>
        </a:p>
      </dgm:t>
    </dgm:pt>
    <dgm:pt modelId="{C6BE9A1F-8EAC-CB44-BB8D-0A002548B0C4}" type="pres">
      <dgm:prSet presAssocID="{35219483-3066-404C-8D54-525FC6948A63}" presName="bullet3b" presStyleLbl="node1" presStyleIdx="1" presStyleCnt="3"/>
      <dgm:spPr/>
    </dgm:pt>
    <dgm:pt modelId="{D6732C8F-E406-9042-90C2-F76BB6D8BF20}" type="pres">
      <dgm:prSet presAssocID="{35219483-3066-404C-8D54-525FC6948A63}" presName="textBox3b" presStyleLbl="revTx" presStyleIdx="1" presStyleCnt="3">
        <dgm:presLayoutVars>
          <dgm:bulletEnabled val="1"/>
        </dgm:presLayoutVars>
      </dgm:prSet>
      <dgm:spPr/>
      <dgm:t>
        <a:bodyPr/>
        <a:lstStyle/>
        <a:p>
          <a:endParaRPr lang="it-IT"/>
        </a:p>
      </dgm:t>
    </dgm:pt>
    <dgm:pt modelId="{AC013FB4-4725-DD45-AC8F-39D83CFCE100}" type="pres">
      <dgm:prSet presAssocID="{DB04BEFF-E3BB-C649-95BC-65A2EFA70177}" presName="bullet3c" presStyleLbl="node1" presStyleIdx="2" presStyleCnt="3"/>
      <dgm:spPr/>
    </dgm:pt>
    <dgm:pt modelId="{D1DACEC9-B0C3-8841-9A3A-1209C771DC6F}" type="pres">
      <dgm:prSet presAssocID="{DB04BEFF-E3BB-C649-95BC-65A2EFA70177}" presName="textBox3c" presStyleLbl="revTx" presStyleIdx="2" presStyleCnt="3">
        <dgm:presLayoutVars>
          <dgm:bulletEnabled val="1"/>
        </dgm:presLayoutVars>
      </dgm:prSet>
      <dgm:spPr/>
      <dgm:t>
        <a:bodyPr/>
        <a:lstStyle/>
        <a:p>
          <a:endParaRPr lang="it-IT"/>
        </a:p>
      </dgm:t>
    </dgm:pt>
  </dgm:ptLst>
  <dgm:cxnLst>
    <dgm:cxn modelId="{1C609723-3625-D141-9083-9994208064CD}" type="presOf" srcId="{93FE1805-A9C4-3C43-9431-4F6B751128AB}" destId="{7B0F5B72-61C7-1642-82B5-97CFD6F566CF}" srcOrd="0" destOrd="0" presId="urn:microsoft.com/office/officeart/2005/8/layout/arrow2"/>
    <dgm:cxn modelId="{10883E88-34FB-9447-BD84-C0DDBEF134FC}" srcId="{93FE1805-A9C4-3C43-9431-4F6B751128AB}" destId="{DB04BEFF-E3BB-C649-95BC-65A2EFA70177}" srcOrd="2" destOrd="0" parTransId="{2D5456FC-D2A7-874E-AAAD-A4253EEDACBC}" sibTransId="{8A8CF843-9516-0D4C-9F5B-91B8CD21EA98}"/>
    <dgm:cxn modelId="{DB3B7F99-A929-194A-8055-E2D01FCCB85B}" srcId="{93FE1805-A9C4-3C43-9431-4F6B751128AB}" destId="{6673CC71-8B5C-2547-B057-DAC298FAB579}" srcOrd="0" destOrd="0" parTransId="{B59888C0-890E-E749-8C1B-20205B9B5B50}" sibTransId="{8C86782A-5FF0-EC40-A181-F9E5ABFE003F}"/>
    <dgm:cxn modelId="{D239FCFE-7B02-4E48-A367-1806F6830C06}" type="presOf" srcId="{6673CC71-8B5C-2547-B057-DAC298FAB579}" destId="{2568AD91-4A3B-A44E-B3D3-2F753C7921C6}" srcOrd="0" destOrd="0" presId="urn:microsoft.com/office/officeart/2005/8/layout/arrow2"/>
    <dgm:cxn modelId="{0D868DF3-E34B-9348-9F89-5FF9F2CDB6FE}" type="presOf" srcId="{35219483-3066-404C-8D54-525FC6948A63}" destId="{D6732C8F-E406-9042-90C2-F76BB6D8BF20}" srcOrd="0" destOrd="0" presId="urn:microsoft.com/office/officeart/2005/8/layout/arrow2"/>
    <dgm:cxn modelId="{36CEB6ED-5505-1249-8F73-6305068B6B74}" srcId="{93FE1805-A9C4-3C43-9431-4F6B751128AB}" destId="{35219483-3066-404C-8D54-525FC6948A63}" srcOrd="1" destOrd="0" parTransId="{7EEC45F0-F86C-9245-8210-02D3E867FC84}" sibTransId="{9B9F3039-2514-2945-BFB1-57DD818D9194}"/>
    <dgm:cxn modelId="{21B37550-F664-684E-878E-E43E22D5D790}" type="presOf" srcId="{DB04BEFF-E3BB-C649-95BC-65A2EFA70177}" destId="{D1DACEC9-B0C3-8841-9A3A-1209C771DC6F}" srcOrd="0" destOrd="0" presId="urn:microsoft.com/office/officeart/2005/8/layout/arrow2"/>
    <dgm:cxn modelId="{E2494F85-555F-7C43-8247-93D526F6C3FC}" type="presParOf" srcId="{7B0F5B72-61C7-1642-82B5-97CFD6F566CF}" destId="{E42E5884-3CA4-F14B-90F9-4BC4945DDD03}" srcOrd="0" destOrd="0" presId="urn:microsoft.com/office/officeart/2005/8/layout/arrow2"/>
    <dgm:cxn modelId="{808C2854-643A-CA44-BE7F-E9A5A6D61A7C}" type="presParOf" srcId="{7B0F5B72-61C7-1642-82B5-97CFD6F566CF}" destId="{9A4C88FB-91F7-D442-84E8-CC2D4717C306}" srcOrd="1" destOrd="0" presId="urn:microsoft.com/office/officeart/2005/8/layout/arrow2"/>
    <dgm:cxn modelId="{338376D1-24A5-784F-9127-9E30F9F5D338}" type="presParOf" srcId="{9A4C88FB-91F7-D442-84E8-CC2D4717C306}" destId="{D67657D3-C13C-6A45-8828-EAB42C846DFF}" srcOrd="0" destOrd="0" presId="urn:microsoft.com/office/officeart/2005/8/layout/arrow2"/>
    <dgm:cxn modelId="{58C0B7F0-B074-DA45-AED9-5141944B6772}" type="presParOf" srcId="{9A4C88FB-91F7-D442-84E8-CC2D4717C306}" destId="{2568AD91-4A3B-A44E-B3D3-2F753C7921C6}" srcOrd="1" destOrd="0" presId="urn:microsoft.com/office/officeart/2005/8/layout/arrow2"/>
    <dgm:cxn modelId="{589DB465-87AA-974D-A810-9DFC8AFF5F94}" type="presParOf" srcId="{9A4C88FB-91F7-D442-84E8-CC2D4717C306}" destId="{C6BE9A1F-8EAC-CB44-BB8D-0A002548B0C4}" srcOrd="2" destOrd="0" presId="urn:microsoft.com/office/officeart/2005/8/layout/arrow2"/>
    <dgm:cxn modelId="{355FCB3F-375F-3E43-BF6C-770846A4CE66}" type="presParOf" srcId="{9A4C88FB-91F7-D442-84E8-CC2D4717C306}" destId="{D6732C8F-E406-9042-90C2-F76BB6D8BF20}" srcOrd="3" destOrd="0" presId="urn:microsoft.com/office/officeart/2005/8/layout/arrow2"/>
    <dgm:cxn modelId="{2667C0BE-A3EB-8D41-9763-15688370D10C}" type="presParOf" srcId="{9A4C88FB-91F7-D442-84E8-CC2D4717C306}" destId="{AC013FB4-4725-DD45-AC8F-39D83CFCE100}" srcOrd="4" destOrd="0" presId="urn:microsoft.com/office/officeart/2005/8/layout/arrow2"/>
    <dgm:cxn modelId="{6FF93AA6-D4C7-7D44-A190-D37251E44331}" type="presParOf" srcId="{9A4C88FB-91F7-D442-84E8-CC2D4717C306}" destId="{D1DACEC9-B0C3-8841-9A3A-1209C771DC6F}"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7D46E1-323E-CC4A-9FE7-D9F7219F1597}"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A34FF57F-1F36-BD44-A87F-9EAEF913BC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it-IT" dirty="0" smtClean="0"/>
            <a:t>Comando di operazioni di </a:t>
          </a:r>
          <a:r>
            <a:rPr lang="it-IT" dirty="0" err="1" smtClean="0"/>
            <a:t>peace</a:t>
          </a:r>
          <a:r>
            <a:rPr lang="it-IT" dirty="0" smtClean="0"/>
            <a:t> </a:t>
          </a:r>
          <a:r>
            <a:rPr lang="it-IT" dirty="0" err="1" smtClean="0"/>
            <a:t>keeping</a:t>
          </a:r>
          <a:endParaRPr lang="it-IT" dirty="0"/>
        </a:p>
      </dgm:t>
    </dgm:pt>
    <dgm:pt modelId="{9107CDBA-2EDC-E14B-9196-D196D4280808}" type="parTrans" cxnId="{308A670E-3CDB-A845-92CD-E009F42E9D5E}">
      <dgm:prSet/>
      <dgm:spPr/>
      <dgm:t>
        <a:bodyPr/>
        <a:lstStyle/>
        <a:p>
          <a:endParaRPr lang="it-IT"/>
        </a:p>
      </dgm:t>
    </dgm:pt>
    <dgm:pt modelId="{38CA5DB8-ED9C-E245-9219-D6EB49B2FCC9}" type="sibTrans" cxnId="{308A670E-3CDB-A845-92CD-E009F42E9D5E}">
      <dgm:prSet/>
      <dgm:spPr/>
      <dgm:t>
        <a:bodyPr/>
        <a:lstStyle/>
        <a:p>
          <a:endParaRPr lang="it-IT"/>
        </a:p>
      </dgm:t>
    </dgm:pt>
    <dgm:pt modelId="{DEFEE392-4877-5C45-A481-6D358F7C26CD}">
      <dgm:prSet>
        <dgm:style>
          <a:lnRef idx="2">
            <a:schemeClr val="accent6">
              <a:shade val="50000"/>
            </a:schemeClr>
          </a:lnRef>
          <a:fillRef idx="1">
            <a:schemeClr val="accent6"/>
          </a:fillRef>
          <a:effectRef idx="0">
            <a:schemeClr val="accent6"/>
          </a:effectRef>
          <a:fontRef idx="minor">
            <a:schemeClr val="lt1"/>
          </a:fontRef>
        </dgm:style>
      </dgm:prSet>
      <dgm:spPr/>
      <dgm:t>
        <a:bodyPr/>
        <a:lstStyle/>
        <a:p>
          <a:pPr rtl="0"/>
          <a:r>
            <a:rPr lang="it-IT" dirty="0" smtClean="0"/>
            <a:t>Organo comune di una coalizione di Stati</a:t>
          </a:r>
          <a:endParaRPr lang="it-IT" dirty="0"/>
        </a:p>
      </dgm:t>
    </dgm:pt>
    <dgm:pt modelId="{A47FC182-4324-EE4F-B072-1661C96FFCA2}" type="parTrans" cxnId="{EF4A3F03-A7D9-F34C-A154-FCA7ABADED79}">
      <dgm:prSet/>
      <dgm:spPr/>
    </dgm:pt>
    <dgm:pt modelId="{FE584C0E-40D7-3444-B1D9-2373C52E91E7}" type="sibTrans" cxnId="{EF4A3F03-A7D9-F34C-A154-FCA7ABADED79}">
      <dgm:prSet/>
      <dgm:spPr/>
    </dgm:pt>
    <dgm:pt modelId="{97795559-A8BE-694E-B739-019DA6273B1C}">
      <dgm:prSet>
        <dgm:style>
          <a:lnRef idx="1">
            <a:schemeClr val="accent2"/>
          </a:lnRef>
          <a:fillRef idx="2">
            <a:schemeClr val="accent2"/>
          </a:fillRef>
          <a:effectRef idx="1">
            <a:schemeClr val="accent2"/>
          </a:effectRef>
          <a:fontRef idx="minor">
            <a:schemeClr val="dk1"/>
          </a:fontRef>
        </dgm:style>
      </dgm:prSet>
      <dgm:spPr/>
      <dgm:t>
        <a:bodyPr/>
        <a:lstStyle/>
        <a:p>
          <a:pPr rtl="0"/>
          <a:r>
            <a:rPr lang="it-IT" dirty="0" smtClean="0"/>
            <a:t>Organo di un’organizzazione internazionale dotata di personalità giuridica propria</a:t>
          </a:r>
          <a:endParaRPr lang="it-IT" dirty="0"/>
        </a:p>
      </dgm:t>
    </dgm:pt>
    <dgm:pt modelId="{E7A6B7DB-1914-AE42-8C01-1571FF2FE34E}" type="parTrans" cxnId="{4B50B2CF-9610-314B-8DF2-849228165723}">
      <dgm:prSet/>
      <dgm:spPr/>
    </dgm:pt>
    <dgm:pt modelId="{43550403-01B1-0A45-811A-FBFA9E1C37A2}" type="sibTrans" cxnId="{4B50B2CF-9610-314B-8DF2-849228165723}">
      <dgm:prSet/>
      <dgm:spPr/>
    </dgm:pt>
    <dgm:pt modelId="{F01B62DB-9E5C-7045-9573-B4CF3C021CE7}" type="pres">
      <dgm:prSet presAssocID="{607D46E1-323E-CC4A-9FE7-D9F7219F1597}" presName="hierChild1" presStyleCnt="0">
        <dgm:presLayoutVars>
          <dgm:chPref val="1"/>
          <dgm:dir/>
          <dgm:animOne val="branch"/>
          <dgm:animLvl val="lvl"/>
          <dgm:resizeHandles/>
        </dgm:presLayoutVars>
      </dgm:prSet>
      <dgm:spPr/>
      <dgm:t>
        <a:bodyPr/>
        <a:lstStyle/>
        <a:p>
          <a:endParaRPr lang="it-IT"/>
        </a:p>
      </dgm:t>
    </dgm:pt>
    <dgm:pt modelId="{95508076-80B1-B344-A4F6-547072C10C21}" type="pres">
      <dgm:prSet presAssocID="{A34FF57F-1F36-BD44-A87F-9EAEF913BCCC}" presName="hierRoot1" presStyleCnt="0"/>
      <dgm:spPr/>
    </dgm:pt>
    <dgm:pt modelId="{1DCBCC78-F8E1-7044-A4A9-71664C20D764}" type="pres">
      <dgm:prSet presAssocID="{A34FF57F-1F36-BD44-A87F-9EAEF913BCCC}" presName="composite" presStyleCnt="0"/>
      <dgm:spPr/>
    </dgm:pt>
    <dgm:pt modelId="{B940AE0B-12F2-D14E-ADBC-9DE76E0BEB07}" type="pres">
      <dgm:prSet presAssocID="{A34FF57F-1F36-BD44-A87F-9EAEF913BCCC}" presName="background" presStyleLbl="node0" presStyleIdx="0" presStyleCnt="1"/>
      <dgm:spPr/>
    </dgm:pt>
    <dgm:pt modelId="{D887FDF3-9226-9944-B323-8E454AAEA436}" type="pres">
      <dgm:prSet presAssocID="{A34FF57F-1F36-BD44-A87F-9EAEF913BCCC}" presName="text" presStyleLbl="fgAcc0" presStyleIdx="0" presStyleCnt="1">
        <dgm:presLayoutVars>
          <dgm:chPref val="3"/>
        </dgm:presLayoutVars>
      </dgm:prSet>
      <dgm:spPr/>
      <dgm:t>
        <a:bodyPr/>
        <a:lstStyle/>
        <a:p>
          <a:endParaRPr lang="it-IT"/>
        </a:p>
      </dgm:t>
    </dgm:pt>
    <dgm:pt modelId="{9BF35819-E754-7D41-93A8-2B6705D7CA80}" type="pres">
      <dgm:prSet presAssocID="{A34FF57F-1F36-BD44-A87F-9EAEF913BCCC}" presName="hierChild2" presStyleCnt="0"/>
      <dgm:spPr/>
    </dgm:pt>
    <dgm:pt modelId="{42D3E918-9836-8B45-80A4-81885F320F40}" type="pres">
      <dgm:prSet presAssocID="{A47FC182-4324-EE4F-B072-1661C96FFCA2}" presName="Name10" presStyleLbl="parChTrans1D2" presStyleIdx="0" presStyleCnt="2"/>
      <dgm:spPr/>
    </dgm:pt>
    <dgm:pt modelId="{CD3D88DA-94D6-6143-8A0B-16D562BC33AB}" type="pres">
      <dgm:prSet presAssocID="{DEFEE392-4877-5C45-A481-6D358F7C26CD}" presName="hierRoot2" presStyleCnt="0"/>
      <dgm:spPr/>
    </dgm:pt>
    <dgm:pt modelId="{A6370E14-F68C-BB48-83BB-15CAF2EEB56B}" type="pres">
      <dgm:prSet presAssocID="{DEFEE392-4877-5C45-A481-6D358F7C26CD}" presName="composite2" presStyleCnt="0"/>
      <dgm:spPr/>
    </dgm:pt>
    <dgm:pt modelId="{85992D1C-203B-C94C-A8E8-B069CACE3972}" type="pres">
      <dgm:prSet presAssocID="{DEFEE392-4877-5C45-A481-6D358F7C26CD}" presName="background2" presStyleLbl="node2" presStyleIdx="0" presStyleCnt="2"/>
      <dgm:spPr/>
    </dgm:pt>
    <dgm:pt modelId="{B2ED4E9D-A789-9A40-9D22-92A2C0CDCF9E}" type="pres">
      <dgm:prSet presAssocID="{DEFEE392-4877-5C45-A481-6D358F7C26CD}" presName="text2" presStyleLbl="fgAcc2" presStyleIdx="0" presStyleCnt="2">
        <dgm:presLayoutVars>
          <dgm:chPref val="3"/>
        </dgm:presLayoutVars>
      </dgm:prSet>
      <dgm:spPr/>
      <dgm:t>
        <a:bodyPr/>
        <a:lstStyle/>
        <a:p>
          <a:endParaRPr lang="it-IT"/>
        </a:p>
      </dgm:t>
    </dgm:pt>
    <dgm:pt modelId="{21E11AFE-B693-D848-B6F5-908805BCC14F}" type="pres">
      <dgm:prSet presAssocID="{DEFEE392-4877-5C45-A481-6D358F7C26CD}" presName="hierChild3" presStyleCnt="0"/>
      <dgm:spPr/>
    </dgm:pt>
    <dgm:pt modelId="{14D48C4C-E2C5-0448-9977-BC2A00B06B51}" type="pres">
      <dgm:prSet presAssocID="{E7A6B7DB-1914-AE42-8C01-1571FF2FE34E}" presName="Name10" presStyleLbl="parChTrans1D2" presStyleIdx="1" presStyleCnt="2"/>
      <dgm:spPr/>
    </dgm:pt>
    <dgm:pt modelId="{B721523E-8B59-2540-A0DF-5EA1150AC779}" type="pres">
      <dgm:prSet presAssocID="{97795559-A8BE-694E-B739-019DA6273B1C}" presName="hierRoot2" presStyleCnt="0"/>
      <dgm:spPr/>
    </dgm:pt>
    <dgm:pt modelId="{4B63F646-5C4A-FD4B-AAB0-5DD1095B438B}" type="pres">
      <dgm:prSet presAssocID="{97795559-A8BE-694E-B739-019DA6273B1C}" presName="composite2" presStyleCnt="0"/>
      <dgm:spPr/>
    </dgm:pt>
    <dgm:pt modelId="{61B45335-F5B8-8247-8DC4-D3702020EE61}" type="pres">
      <dgm:prSet presAssocID="{97795559-A8BE-694E-B739-019DA6273B1C}" presName="background2" presStyleLbl="node2" presStyleIdx="1" presStyleCnt="2"/>
      <dgm:spPr/>
    </dgm:pt>
    <dgm:pt modelId="{9FA28C0B-9AD9-194C-81BA-DF16F91BE01E}" type="pres">
      <dgm:prSet presAssocID="{97795559-A8BE-694E-B739-019DA6273B1C}" presName="text2" presStyleLbl="fgAcc2" presStyleIdx="1" presStyleCnt="2">
        <dgm:presLayoutVars>
          <dgm:chPref val="3"/>
        </dgm:presLayoutVars>
      </dgm:prSet>
      <dgm:spPr/>
      <dgm:t>
        <a:bodyPr/>
        <a:lstStyle/>
        <a:p>
          <a:endParaRPr lang="it-IT"/>
        </a:p>
      </dgm:t>
    </dgm:pt>
    <dgm:pt modelId="{BA8370AF-E0F4-C04D-AF1E-2B1731279DCA}" type="pres">
      <dgm:prSet presAssocID="{97795559-A8BE-694E-B739-019DA6273B1C}" presName="hierChild3" presStyleCnt="0"/>
      <dgm:spPr/>
    </dgm:pt>
  </dgm:ptLst>
  <dgm:cxnLst>
    <dgm:cxn modelId="{4B50B2CF-9610-314B-8DF2-849228165723}" srcId="{A34FF57F-1F36-BD44-A87F-9EAEF913BCCC}" destId="{97795559-A8BE-694E-B739-019DA6273B1C}" srcOrd="1" destOrd="0" parTransId="{E7A6B7DB-1914-AE42-8C01-1571FF2FE34E}" sibTransId="{43550403-01B1-0A45-811A-FBFA9E1C37A2}"/>
    <dgm:cxn modelId="{F6AEFA40-7C72-A44C-865A-B25373DDA4F2}" type="presOf" srcId="{A34FF57F-1F36-BD44-A87F-9EAEF913BCCC}" destId="{D887FDF3-9226-9944-B323-8E454AAEA436}" srcOrd="0" destOrd="0" presId="urn:microsoft.com/office/officeart/2005/8/layout/hierarchy1"/>
    <dgm:cxn modelId="{308A670E-3CDB-A845-92CD-E009F42E9D5E}" srcId="{607D46E1-323E-CC4A-9FE7-D9F7219F1597}" destId="{A34FF57F-1F36-BD44-A87F-9EAEF913BCCC}" srcOrd="0" destOrd="0" parTransId="{9107CDBA-2EDC-E14B-9196-D196D4280808}" sibTransId="{38CA5DB8-ED9C-E245-9219-D6EB49B2FCC9}"/>
    <dgm:cxn modelId="{EF4A3F03-A7D9-F34C-A154-FCA7ABADED79}" srcId="{A34FF57F-1F36-BD44-A87F-9EAEF913BCCC}" destId="{DEFEE392-4877-5C45-A481-6D358F7C26CD}" srcOrd="0" destOrd="0" parTransId="{A47FC182-4324-EE4F-B072-1661C96FFCA2}" sibTransId="{FE584C0E-40D7-3444-B1D9-2373C52E91E7}"/>
    <dgm:cxn modelId="{5A5B7A45-8AB0-FD40-B445-A64BDF7EC941}" type="presOf" srcId="{97795559-A8BE-694E-B739-019DA6273B1C}" destId="{9FA28C0B-9AD9-194C-81BA-DF16F91BE01E}" srcOrd="0" destOrd="0" presId="urn:microsoft.com/office/officeart/2005/8/layout/hierarchy1"/>
    <dgm:cxn modelId="{78005DE5-B4EF-804E-9A3D-4F877B4B1755}" type="presOf" srcId="{DEFEE392-4877-5C45-A481-6D358F7C26CD}" destId="{B2ED4E9D-A789-9A40-9D22-92A2C0CDCF9E}" srcOrd="0" destOrd="0" presId="urn:microsoft.com/office/officeart/2005/8/layout/hierarchy1"/>
    <dgm:cxn modelId="{4FF827B2-D531-964E-8AFA-FE236F3F5097}" type="presOf" srcId="{607D46E1-323E-CC4A-9FE7-D9F7219F1597}" destId="{F01B62DB-9E5C-7045-9573-B4CF3C021CE7}" srcOrd="0" destOrd="0" presId="urn:microsoft.com/office/officeart/2005/8/layout/hierarchy1"/>
    <dgm:cxn modelId="{E70743DE-CFC4-2844-B31B-38A3204C95B2}" type="presOf" srcId="{A47FC182-4324-EE4F-B072-1661C96FFCA2}" destId="{42D3E918-9836-8B45-80A4-81885F320F40}" srcOrd="0" destOrd="0" presId="urn:microsoft.com/office/officeart/2005/8/layout/hierarchy1"/>
    <dgm:cxn modelId="{A60CF788-15DC-294B-B98B-5871D107F217}" type="presOf" srcId="{E7A6B7DB-1914-AE42-8C01-1571FF2FE34E}" destId="{14D48C4C-E2C5-0448-9977-BC2A00B06B51}" srcOrd="0" destOrd="0" presId="urn:microsoft.com/office/officeart/2005/8/layout/hierarchy1"/>
    <dgm:cxn modelId="{B55C14C3-E357-9042-A3AE-EC0F7F2E1AB4}" type="presParOf" srcId="{F01B62DB-9E5C-7045-9573-B4CF3C021CE7}" destId="{95508076-80B1-B344-A4F6-547072C10C21}" srcOrd="0" destOrd="0" presId="urn:microsoft.com/office/officeart/2005/8/layout/hierarchy1"/>
    <dgm:cxn modelId="{D6B8CF39-A06C-9646-AC01-76D1D1E7DA98}" type="presParOf" srcId="{95508076-80B1-B344-A4F6-547072C10C21}" destId="{1DCBCC78-F8E1-7044-A4A9-71664C20D764}" srcOrd="0" destOrd="0" presId="urn:microsoft.com/office/officeart/2005/8/layout/hierarchy1"/>
    <dgm:cxn modelId="{0BF56B2E-F325-7E40-B732-C4DB1C815360}" type="presParOf" srcId="{1DCBCC78-F8E1-7044-A4A9-71664C20D764}" destId="{B940AE0B-12F2-D14E-ADBC-9DE76E0BEB07}" srcOrd="0" destOrd="0" presId="urn:microsoft.com/office/officeart/2005/8/layout/hierarchy1"/>
    <dgm:cxn modelId="{E83D9C0D-C2CE-5E42-818B-272D3F2DA0D9}" type="presParOf" srcId="{1DCBCC78-F8E1-7044-A4A9-71664C20D764}" destId="{D887FDF3-9226-9944-B323-8E454AAEA436}" srcOrd="1" destOrd="0" presId="urn:microsoft.com/office/officeart/2005/8/layout/hierarchy1"/>
    <dgm:cxn modelId="{7409446B-E2F5-274F-81F0-12B0CE83B850}" type="presParOf" srcId="{95508076-80B1-B344-A4F6-547072C10C21}" destId="{9BF35819-E754-7D41-93A8-2B6705D7CA80}" srcOrd="1" destOrd="0" presId="urn:microsoft.com/office/officeart/2005/8/layout/hierarchy1"/>
    <dgm:cxn modelId="{74E4C2BF-281E-124F-BA89-9677F7F144CC}" type="presParOf" srcId="{9BF35819-E754-7D41-93A8-2B6705D7CA80}" destId="{42D3E918-9836-8B45-80A4-81885F320F40}" srcOrd="0" destOrd="0" presId="urn:microsoft.com/office/officeart/2005/8/layout/hierarchy1"/>
    <dgm:cxn modelId="{4C54A002-B804-7547-A39D-DB1BE17A7889}" type="presParOf" srcId="{9BF35819-E754-7D41-93A8-2B6705D7CA80}" destId="{CD3D88DA-94D6-6143-8A0B-16D562BC33AB}" srcOrd="1" destOrd="0" presId="urn:microsoft.com/office/officeart/2005/8/layout/hierarchy1"/>
    <dgm:cxn modelId="{F76D03CF-09B0-9F4A-8781-88BE78FDF0B5}" type="presParOf" srcId="{CD3D88DA-94D6-6143-8A0B-16D562BC33AB}" destId="{A6370E14-F68C-BB48-83BB-15CAF2EEB56B}" srcOrd="0" destOrd="0" presId="urn:microsoft.com/office/officeart/2005/8/layout/hierarchy1"/>
    <dgm:cxn modelId="{37EDBD32-0C36-6A4A-A54C-6B6E97240F65}" type="presParOf" srcId="{A6370E14-F68C-BB48-83BB-15CAF2EEB56B}" destId="{85992D1C-203B-C94C-A8E8-B069CACE3972}" srcOrd="0" destOrd="0" presId="urn:microsoft.com/office/officeart/2005/8/layout/hierarchy1"/>
    <dgm:cxn modelId="{888ECCD0-927C-7D42-88A0-408D5BE7CBCF}" type="presParOf" srcId="{A6370E14-F68C-BB48-83BB-15CAF2EEB56B}" destId="{B2ED4E9D-A789-9A40-9D22-92A2C0CDCF9E}" srcOrd="1" destOrd="0" presId="urn:microsoft.com/office/officeart/2005/8/layout/hierarchy1"/>
    <dgm:cxn modelId="{EF226243-0E7C-784F-AD3C-EF654CC94237}" type="presParOf" srcId="{CD3D88DA-94D6-6143-8A0B-16D562BC33AB}" destId="{21E11AFE-B693-D848-B6F5-908805BCC14F}" srcOrd="1" destOrd="0" presId="urn:microsoft.com/office/officeart/2005/8/layout/hierarchy1"/>
    <dgm:cxn modelId="{522BD103-64AE-714A-9A4E-91291EEC7980}" type="presParOf" srcId="{9BF35819-E754-7D41-93A8-2B6705D7CA80}" destId="{14D48C4C-E2C5-0448-9977-BC2A00B06B51}" srcOrd="2" destOrd="0" presId="urn:microsoft.com/office/officeart/2005/8/layout/hierarchy1"/>
    <dgm:cxn modelId="{CB1B6F3E-995D-8D4C-A78E-5730FC5C510D}" type="presParOf" srcId="{9BF35819-E754-7D41-93A8-2B6705D7CA80}" destId="{B721523E-8B59-2540-A0DF-5EA1150AC779}" srcOrd="3" destOrd="0" presId="urn:microsoft.com/office/officeart/2005/8/layout/hierarchy1"/>
    <dgm:cxn modelId="{97BD7BA3-FFD8-8244-8711-CE1EB2CC6CAF}" type="presParOf" srcId="{B721523E-8B59-2540-A0DF-5EA1150AC779}" destId="{4B63F646-5C4A-FD4B-AAB0-5DD1095B438B}" srcOrd="0" destOrd="0" presId="urn:microsoft.com/office/officeart/2005/8/layout/hierarchy1"/>
    <dgm:cxn modelId="{0123E494-7163-244C-9E8A-EEFBDCB382C4}" type="presParOf" srcId="{4B63F646-5C4A-FD4B-AAB0-5DD1095B438B}" destId="{61B45335-F5B8-8247-8DC4-D3702020EE61}" srcOrd="0" destOrd="0" presId="urn:microsoft.com/office/officeart/2005/8/layout/hierarchy1"/>
    <dgm:cxn modelId="{4C403802-237D-AE47-AD5A-71F00C5D90E7}" type="presParOf" srcId="{4B63F646-5C4A-FD4B-AAB0-5DD1095B438B}" destId="{9FA28C0B-9AD9-194C-81BA-DF16F91BE01E}" srcOrd="1" destOrd="0" presId="urn:microsoft.com/office/officeart/2005/8/layout/hierarchy1"/>
    <dgm:cxn modelId="{B6AA1179-7EC9-1045-A71F-2AE3C521BDA5}" type="presParOf" srcId="{B721523E-8B59-2540-A0DF-5EA1150AC779}" destId="{BA8370AF-E0F4-C04D-AF1E-2B1731279DC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A70969-DA52-9147-BABF-E283014A8FDA}" type="doc">
      <dgm:prSet loTypeId="urn:microsoft.com/office/officeart/2005/8/layout/gear1" loCatId="" qsTypeId="urn:microsoft.com/office/officeart/2005/8/quickstyle/simple1" qsCatId="simple" csTypeId="urn:microsoft.com/office/officeart/2005/8/colors/colorful2" csCatId="colorful" phldr="1"/>
      <dgm:spPr/>
    </dgm:pt>
    <dgm:pt modelId="{DCF54FBF-AC21-F44D-8C52-80FDE3780214}">
      <dgm:prSet phldrT="[Testo]"/>
      <dgm:spPr/>
      <dgm:t>
        <a:bodyPr/>
        <a:lstStyle/>
        <a:p>
          <a:r>
            <a:rPr lang="it-IT" dirty="0" smtClean="0"/>
            <a:t>RESPONSABILITA’ ONU</a:t>
          </a:r>
          <a:endParaRPr lang="it-IT" dirty="0"/>
        </a:p>
      </dgm:t>
    </dgm:pt>
    <dgm:pt modelId="{F2A130E0-5523-4B48-B404-4CA4B11255A3}" type="parTrans" cxnId="{FF86D76B-1CC1-4B43-83E4-D9054DFD3569}">
      <dgm:prSet/>
      <dgm:spPr/>
      <dgm:t>
        <a:bodyPr/>
        <a:lstStyle/>
        <a:p>
          <a:endParaRPr lang="it-IT"/>
        </a:p>
      </dgm:t>
    </dgm:pt>
    <dgm:pt modelId="{31E3FCF2-E44C-D747-9B6D-46A412B6794B}" type="sibTrans" cxnId="{FF86D76B-1CC1-4B43-83E4-D9054DFD3569}">
      <dgm:prSet/>
      <dgm:spPr/>
      <dgm:t>
        <a:bodyPr/>
        <a:lstStyle/>
        <a:p>
          <a:endParaRPr lang="it-IT"/>
        </a:p>
      </dgm:t>
    </dgm:pt>
    <dgm:pt modelId="{7161BA1D-1758-174E-9E26-D8DA56127ECB}">
      <dgm:prSet phldrT="[Testo]"/>
      <dgm:spPr/>
      <dgm:t>
        <a:bodyPr/>
        <a:lstStyle/>
        <a:p>
          <a:r>
            <a:rPr lang="it-IT" dirty="0" smtClean="0"/>
            <a:t>RESPONSABILITA’ STATO INVIO</a:t>
          </a:r>
          <a:endParaRPr lang="it-IT" dirty="0"/>
        </a:p>
      </dgm:t>
    </dgm:pt>
    <dgm:pt modelId="{AA8B1617-0873-0B48-829F-6D067D3AA11F}" type="parTrans" cxnId="{EC4C0E7C-7800-6947-B911-442EA36989FB}">
      <dgm:prSet/>
      <dgm:spPr/>
      <dgm:t>
        <a:bodyPr/>
        <a:lstStyle/>
        <a:p>
          <a:endParaRPr lang="it-IT"/>
        </a:p>
      </dgm:t>
    </dgm:pt>
    <dgm:pt modelId="{30A48123-0E2E-8F42-AECA-CB390C95B31C}" type="sibTrans" cxnId="{EC4C0E7C-7800-6947-B911-442EA36989FB}">
      <dgm:prSet/>
      <dgm:spPr/>
      <dgm:t>
        <a:bodyPr/>
        <a:lstStyle/>
        <a:p>
          <a:endParaRPr lang="it-IT"/>
        </a:p>
      </dgm:t>
    </dgm:pt>
    <dgm:pt modelId="{372A1A2A-643A-E042-8C7E-1AB2C640B6D3}">
      <dgm:prSet phldrT="[Testo]"/>
      <dgm:spPr/>
      <dgm:t>
        <a:bodyPr/>
        <a:lstStyle/>
        <a:p>
          <a:r>
            <a:rPr lang="it-IT" dirty="0" smtClean="0"/>
            <a:t>RESPONSABILITA’ PENALE DEL SINGOLO</a:t>
          </a:r>
          <a:endParaRPr lang="it-IT" dirty="0"/>
        </a:p>
      </dgm:t>
    </dgm:pt>
    <dgm:pt modelId="{F0F6FB78-F419-5541-B610-6385CB2D000F}" type="parTrans" cxnId="{6861D5A1-02FE-C647-BFC1-0BFB416E07DF}">
      <dgm:prSet/>
      <dgm:spPr/>
      <dgm:t>
        <a:bodyPr/>
        <a:lstStyle/>
        <a:p>
          <a:endParaRPr lang="it-IT"/>
        </a:p>
      </dgm:t>
    </dgm:pt>
    <dgm:pt modelId="{6B7C295A-A5E1-0640-B251-94461A0C7C69}" type="sibTrans" cxnId="{6861D5A1-02FE-C647-BFC1-0BFB416E07DF}">
      <dgm:prSet/>
      <dgm:spPr/>
      <dgm:t>
        <a:bodyPr/>
        <a:lstStyle/>
        <a:p>
          <a:endParaRPr lang="it-IT"/>
        </a:p>
      </dgm:t>
    </dgm:pt>
    <dgm:pt modelId="{9666BF7A-0A68-E54A-A908-708765CF58BE}" type="pres">
      <dgm:prSet presAssocID="{23A70969-DA52-9147-BABF-E283014A8FDA}" presName="composite" presStyleCnt="0">
        <dgm:presLayoutVars>
          <dgm:chMax val="3"/>
          <dgm:animLvl val="lvl"/>
          <dgm:resizeHandles val="exact"/>
        </dgm:presLayoutVars>
      </dgm:prSet>
      <dgm:spPr/>
    </dgm:pt>
    <dgm:pt modelId="{D6EFA877-EA54-8645-BB0C-A5A5AFECA9A5}" type="pres">
      <dgm:prSet presAssocID="{DCF54FBF-AC21-F44D-8C52-80FDE3780214}" presName="gear1" presStyleLbl="node1" presStyleIdx="0" presStyleCnt="3">
        <dgm:presLayoutVars>
          <dgm:chMax val="1"/>
          <dgm:bulletEnabled val="1"/>
        </dgm:presLayoutVars>
      </dgm:prSet>
      <dgm:spPr/>
      <dgm:t>
        <a:bodyPr/>
        <a:lstStyle/>
        <a:p>
          <a:endParaRPr lang="it-IT"/>
        </a:p>
      </dgm:t>
    </dgm:pt>
    <dgm:pt modelId="{97039DC3-8164-354A-9984-7ADBEB1E5C92}" type="pres">
      <dgm:prSet presAssocID="{DCF54FBF-AC21-F44D-8C52-80FDE3780214}" presName="gear1srcNode" presStyleLbl="node1" presStyleIdx="0" presStyleCnt="3"/>
      <dgm:spPr/>
      <dgm:t>
        <a:bodyPr/>
        <a:lstStyle/>
        <a:p>
          <a:endParaRPr lang="it-IT"/>
        </a:p>
      </dgm:t>
    </dgm:pt>
    <dgm:pt modelId="{779E38B2-8DEE-E847-A335-B3CA3551D113}" type="pres">
      <dgm:prSet presAssocID="{DCF54FBF-AC21-F44D-8C52-80FDE3780214}" presName="gear1dstNode" presStyleLbl="node1" presStyleIdx="0" presStyleCnt="3"/>
      <dgm:spPr/>
      <dgm:t>
        <a:bodyPr/>
        <a:lstStyle/>
        <a:p>
          <a:endParaRPr lang="it-IT"/>
        </a:p>
      </dgm:t>
    </dgm:pt>
    <dgm:pt modelId="{6FE2ED22-0170-BF4D-9B63-B3EA5A27C220}" type="pres">
      <dgm:prSet presAssocID="{7161BA1D-1758-174E-9E26-D8DA56127ECB}" presName="gear2" presStyleLbl="node1" presStyleIdx="1" presStyleCnt="3">
        <dgm:presLayoutVars>
          <dgm:chMax val="1"/>
          <dgm:bulletEnabled val="1"/>
        </dgm:presLayoutVars>
      </dgm:prSet>
      <dgm:spPr/>
      <dgm:t>
        <a:bodyPr/>
        <a:lstStyle/>
        <a:p>
          <a:endParaRPr lang="it-IT"/>
        </a:p>
      </dgm:t>
    </dgm:pt>
    <dgm:pt modelId="{16F58004-5821-9F4B-A825-A1F642C853F6}" type="pres">
      <dgm:prSet presAssocID="{7161BA1D-1758-174E-9E26-D8DA56127ECB}" presName="gear2srcNode" presStyleLbl="node1" presStyleIdx="1" presStyleCnt="3"/>
      <dgm:spPr/>
      <dgm:t>
        <a:bodyPr/>
        <a:lstStyle/>
        <a:p>
          <a:endParaRPr lang="it-IT"/>
        </a:p>
      </dgm:t>
    </dgm:pt>
    <dgm:pt modelId="{4082C0EE-B0FF-E248-930D-0CFFC072243D}" type="pres">
      <dgm:prSet presAssocID="{7161BA1D-1758-174E-9E26-D8DA56127ECB}" presName="gear2dstNode" presStyleLbl="node1" presStyleIdx="1" presStyleCnt="3"/>
      <dgm:spPr/>
      <dgm:t>
        <a:bodyPr/>
        <a:lstStyle/>
        <a:p>
          <a:endParaRPr lang="it-IT"/>
        </a:p>
      </dgm:t>
    </dgm:pt>
    <dgm:pt modelId="{0B75FDA6-1184-704D-9DC3-EAB2F815374D}" type="pres">
      <dgm:prSet presAssocID="{372A1A2A-643A-E042-8C7E-1AB2C640B6D3}" presName="gear3" presStyleLbl="node1" presStyleIdx="2" presStyleCnt="3"/>
      <dgm:spPr/>
      <dgm:t>
        <a:bodyPr/>
        <a:lstStyle/>
        <a:p>
          <a:endParaRPr lang="it-IT"/>
        </a:p>
      </dgm:t>
    </dgm:pt>
    <dgm:pt modelId="{BAFD538E-5C70-6A4E-9DB0-F4716D636007}" type="pres">
      <dgm:prSet presAssocID="{372A1A2A-643A-E042-8C7E-1AB2C640B6D3}" presName="gear3tx" presStyleLbl="node1" presStyleIdx="2" presStyleCnt="3">
        <dgm:presLayoutVars>
          <dgm:chMax val="1"/>
          <dgm:bulletEnabled val="1"/>
        </dgm:presLayoutVars>
      </dgm:prSet>
      <dgm:spPr/>
      <dgm:t>
        <a:bodyPr/>
        <a:lstStyle/>
        <a:p>
          <a:endParaRPr lang="it-IT"/>
        </a:p>
      </dgm:t>
    </dgm:pt>
    <dgm:pt modelId="{564457F3-6361-074F-9E4A-BCF78EC20882}" type="pres">
      <dgm:prSet presAssocID="{372A1A2A-643A-E042-8C7E-1AB2C640B6D3}" presName="gear3srcNode" presStyleLbl="node1" presStyleIdx="2" presStyleCnt="3"/>
      <dgm:spPr/>
      <dgm:t>
        <a:bodyPr/>
        <a:lstStyle/>
        <a:p>
          <a:endParaRPr lang="it-IT"/>
        </a:p>
      </dgm:t>
    </dgm:pt>
    <dgm:pt modelId="{7DC84DB2-1812-4A4D-9745-EEF3B79D303C}" type="pres">
      <dgm:prSet presAssocID="{372A1A2A-643A-E042-8C7E-1AB2C640B6D3}" presName="gear3dstNode" presStyleLbl="node1" presStyleIdx="2" presStyleCnt="3"/>
      <dgm:spPr/>
      <dgm:t>
        <a:bodyPr/>
        <a:lstStyle/>
        <a:p>
          <a:endParaRPr lang="it-IT"/>
        </a:p>
      </dgm:t>
    </dgm:pt>
    <dgm:pt modelId="{96BD4090-398E-374C-977E-AD786720781F}" type="pres">
      <dgm:prSet presAssocID="{31E3FCF2-E44C-D747-9B6D-46A412B6794B}" presName="connector1" presStyleLbl="sibTrans2D1" presStyleIdx="0" presStyleCnt="3"/>
      <dgm:spPr/>
      <dgm:t>
        <a:bodyPr/>
        <a:lstStyle/>
        <a:p>
          <a:endParaRPr lang="it-IT"/>
        </a:p>
      </dgm:t>
    </dgm:pt>
    <dgm:pt modelId="{371A2211-1EB8-9D41-A468-814523F1B40C}" type="pres">
      <dgm:prSet presAssocID="{30A48123-0E2E-8F42-AECA-CB390C95B31C}" presName="connector2" presStyleLbl="sibTrans2D1" presStyleIdx="1" presStyleCnt="3"/>
      <dgm:spPr/>
      <dgm:t>
        <a:bodyPr/>
        <a:lstStyle/>
        <a:p>
          <a:endParaRPr lang="it-IT"/>
        </a:p>
      </dgm:t>
    </dgm:pt>
    <dgm:pt modelId="{43B27696-AF52-0D4B-BF89-D6A7ABF0CE07}" type="pres">
      <dgm:prSet presAssocID="{6B7C295A-A5E1-0640-B251-94461A0C7C69}" presName="connector3" presStyleLbl="sibTrans2D1" presStyleIdx="2" presStyleCnt="3"/>
      <dgm:spPr/>
      <dgm:t>
        <a:bodyPr/>
        <a:lstStyle/>
        <a:p>
          <a:endParaRPr lang="it-IT"/>
        </a:p>
      </dgm:t>
    </dgm:pt>
  </dgm:ptLst>
  <dgm:cxnLst>
    <dgm:cxn modelId="{248A144E-3C0E-114B-BD2C-B2375BE35869}" type="presOf" srcId="{23A70969-DA52-9147-BABF-E283014A8FDA}" destId="{9666BF7A-0A68-E54A-A908-708765CF58BE}" srcOrd="0" destOrd="0" presId="urn:microsoft.com/office/officeart/2005/8/layout/gear1"/>
    <dgm:cxn modelId="{1326F1E7-DE15-1E40-8788-115767EDCD88}" type="presOf" srcId="{7161BA1D-1758-174E-9E26-D8DA56127ECB}" destId="{6FE2ED22-0170-BF4D-9B63-B3EA5A27C220}" srcOrd="0" destOrd="0" presId="urn:microsoft.com/office/officeart/2005/8/layout/gear1"/>
    <dgm:cxn modelId="{3B6445AF-4D9E-5A41-A3EB-8543FB34A703}" type="presOf" srcId="{6B7C295A-A5E1-0640-B251-94461A0C7C69}" destId="{43B27696-AF52-0D4B-BF89-D6A7ABF0CE07}" srcOrd="0" destOrd="0" presId="urn:microsoft.com/office/officeart/2005/8/layout/gear1"/>
    <dgm:cxn modelId="{EC4C0E7C-7800-6947-B911-442EA36989FB}" srcId="{23A70969-DA52-9147-BABF-E283014A8FDA}" destId="{7161BA1D-1758-174E-9E26-D8DA56127ECB}" srcOrd="1" destOrd="0" parTransId="{AA8B1617-0873-0B48-829F-6D067D3AA11F}" sibTransId="{30A48123-0E2E-8F42-AECA-CB390C95B31C}"/>
    <dgm:cxn modelId="{FF86D76B-1CC1-4B43-83E4-D9054DFD3569}" srcId="{23A70969-DA52-9147-BABF-E283014A8FDA}" destId="{DCF54FBF-AC21-F44D-8C52-80FDE3780214}" srcOrd="0" destOrd="0" parTransId="{F2A130E0-5523-4B48-B404-4CA4B11255A3}" sibTransId="{31E3FCF2-E44C-D747-9B6D-46A412B6794B}"/>
    <dgm:cxn modelId="{6861D5A1-02FE-C647-BFC1-0BFB416E07DF}" srcId="{23A70969-DA52-9147-BABF-E283014A8FDA}" destId="{372A1A2A-643A-E042-8C7E-1AB2C640B6D3}" srcOrd="2" destOrd="0" parTransId="{F0F6FB78-F419-5541-B610-6385CB2D000F}" sibTransId="{6B7C295A-A5E1-0640-B251-94461A0C7C69}"/>
    <dgm:cxn modelId="{22F376A1-44E8-1843-92A0-E0594D44F711}" type="presOf" srcId="{31E3FCF2-E44C-D747-9B6D-46A412B6794B}" destId="{96BD4090-398E-374C-977E-AD786720781F}" srcOrd="0" destOrd="0" presId="urn:microsoft.com/office/officeart/2005/8/layout/gear1"/>
    <dgm:cxn modelId="{6D4C8C63-288A-8A4C-804D-1F6C461B4797}" type="presOf" srcId="{7161BA1D-1758-174E-9E26-D8DA56127ECB}" destId="{16F58004-5821-9F4B-A825-A1F642C853F6}" srcOrd="1" destOrd="0" presId="urn:microsoft.com/office/officeart/2005/8/layout/gear1"/>
    <dgm:cxn modelId="{12A55268-CC4F-AB4A-85AF-D269AE2F11F3}" type="presOf" srcId="{DCF54FBF-AC21-F44D-8C52-80FDE3780214}" destId="{97039DC3-8164-354A-9984-7ADBEB1E5C92}" srcOrd="1" destOrd="0" presId="urn:microsoft.com/office/officeart/2005/8/layout/gear1"/>
    <dgm:cxn modelId="{D38A5960-C775-FE40-88EA-52F3BE140371}" type="presOf" srcId="{372A1A2A-643A-E042-8C7E-1AB2C640B6D3}" destId="{7DC84DB2-1812-4A4D-9745-EEF3B79D303C}" srcOrd="3" destOrd="0" presId="urn:microsoft.com/office/officeart/2005/8/layout/gear1"/>
    <dgm:cxn modelId="{5617E056-07D4-5C4C-9F58-06AF9F368ABA}" type="presOf" srcId="{DCF54FBF-AC21-F44D-8C52-80FDE3780214}" destId="{779E38B2-8DEE-E847-A335-B3CA3551D113}" srcOrd="2" destOrd="0" presId="urn:microsoft.com/office/officeart/2005/8/layout/gear1"/>
    <dgm:cxn modelId="{DCF3C93C-70FE-4444-9A81-180B4D00DAD7}" type="presOf" srcId="{372A1A2A-643A-E042-8C7E-1AB2C640B6D3}" destId="{BAFD538E-5C70-6A4E-9DB0-F4716D636007}" srcOrd="1" destOrd="0" presId="urn:microsoft.com/office/officeart/2005/8/layout/gear1"/>
    <dgm:cxn modelId="{4332A286-71C3-0349-AB16-6BCE266BDD47}" type="presOf" srcId="{7161BA1D-1758-174E-9E26-D8DA56127ECB}" destId="{4082C0EE-B0FF-E248-930D-0CFFC072243D}" srcOrd="2" destOrd="0" presId="urn:microsoft.com/office/officeart/2005/8/layout/gear1"/>
    <dgm:cxn modelId="{D3027B6E-25C2-1148-B69E-C007126DEAC4}" type="presOf" srcId="{372A1A2A-643A-E042-8C7E-1AB2C640B6D3}" destId="{564457F3-6361-074F-9E4A-BCF78EC20882}" srcOrd="2" destOrd="0" presId="urn:microsoft.com/office/officeart/2005/8/layout/gear1"/>
    <dgm:cxn modelId="{9B0F5C16-E4E2-374D-8A61-E186AD45B95F}" type="presOf" srcId="{DCF54FBF-AC21-F44D-8C52-80FDE3780214}" destId="{D6EFA877-EA54-8645-BB0C-A5A5AFECA9A5}" srcOrd="0" destOrd="0" presId="urn:microsoft.com/office/officeart/2005/8/layout/gear1"/>
    <dgm:cxn modelId="{370712BB-5C58-F94E-8F22-DA6F4D2134B5}" type="presOf" srcId="{30A48123-0E2E-8F42-AECA-CB390C95B31C}" destId="{371A2211-1EB8-9D41-A468-814523F1B40C}" srcOrd="0" destOrd="0" presId="urn:microsoft.com/office/officeart/2005/8/layout/gear1"/>
    <dgm:cxn modelId="{8210CD5F-4CCA-D944-AFAB-2652DC392F02}" type="presOf" srcId="{372A1A2A-643A-E042-8C7E-1AB2C640B6D3}" destId="{0B75FDA6-1184-704D-9DC3-EAB2F815374D}" srcOrd="0" destOrd="0" presId="urn:microsoft.com/office/officeart/2005/8/layout/gear1"/>
    <dgm:cxn modelId="{B42921CB-64CE-214C-9F5A-39E461FAEF75}" type="presParOf" srcId="{9666BF7A-0A68-E54A-A908-708765CF58BE}" destId="{D6EFA877-EA54-8645-BB0C-A5A5AFECA9A5}" srcOrd="0" destOrd="0" presId="urn:microsoft.com/office/officeart/2005/8/layout/gear1"/>
    <dgm:cxn modelId="{FD2E849A-5DFC-4E49-A495-BC34B7175455}" type="presParOf" srcId="{9666BF7A-0A68-E54A-A908-708765CF58BE}" destId="{97039DC3-8164-354A-9984-7ADBEB1E5C92}" srcOrd="1" destOrd="0" presId="urn:microsoft.com/office/officeart/2005/8/layout/gear1"/>
    <dgm:cxn modelId="{A34F4FC0-9EE1-8047-9198-A26F95C6241B}" type="presParOf" srcId="{9666BF7A-0A68-E54A-A908-708765CF58BE}" destId="{779E38B2-8DEE-E847-A335-B3CA3551D113}" srcOrd="2" destOrd="0" presId="urn:microsoft.com/office/officeart/2005/8/layout/gear1"/>
    <dgm:cxn modelId="{58BCC00F-9587-D844-8D0A-BED5D44867EF}" type="presParOf" srcId="{9666BF7A-0A68-E54A-A908-708765CF58BE}" destId="{6FE2ED22-0170-BF4D-9B63-B3EA5A27C220}" srcOrd="3" destOrd="0" presId="urn:microsoft.com/office/officeart/2005/8/layout/gear1"/>
    <dgm:cxn modelId="{338A4DCF-1FBD-344D-B27E-8A68B31457FA}" type="presParOf" srcId="{9666BF7A-0A68-E54A-A908-708765CF58BE}" destId="{16F58004-5821-9F4B-A825-A1F642C853F6}" srcOrd="4" destOrd="0" presId="urn:microsoft.com/office/officeart/2005/8/layout/gear1"/>
    <dgm:cxn modelId="{45D9D171-7A23-8E44-B20D-8A789A9126C2}" type="presParOf" srcId="{9666BF7A-0A68-E54A-A908-708765CF58BE}" destId="{4082C0EE-B0FF-E248-930D-0CFFC072243D}" srcOrd="5" destOrd="0" presId="urn:microsoft.com/office/officeart/2005/8/layout/gear1"/>
    <dgm:cxn modelId="{2C5DB8FC-026F-1848-856F-244631EFE5CA}" type="presParOf" srcId="{9666BF7A-0A68-E54A-A908-708765CF58BE}" destId="{0B75FDA6-1184-704D-9DC3-EAB2F815374D}" srcOrd="6" destOrd="0" presId="urn:microsoft.com/office/officeart/2005/8/layout/gear1"/>
    <dgm:cxn modelId="{F34C27C0-18DA-6841-9051-0CB06F36F140}" type="presParOf" srcId="{9666BF7A-0A68-E54A-A908-708765CF58BE}" destId="{BAFD538E-5C70-6A4E-9DB0-F4716D636007}" srcOrd="7" destOrd="0" presId="urn:microsoft.com/office/officeart/2005/8/layout/gear1"/>
    <dgm:cxn modelId="{6111235A-94C4-C244-9523-CB7C4C46E585}" type="presParOf" srcId="{9666BF7A-0A68-E54A-A908-708765CF58BE}" destId="{564457F3-6361-074F-9E4A-BCF78EC20882}" srcOrd="8" destOrd="0" presId="urn:microsoft.com/office/officeart/2005/8/layout/gear1"/>
    <dgm:cxn modelId="{A9B11993-7671-EF4F-A009-C100A0C77819}" type="presParOf" srcId="{9666BF7A-0A68-E54A-A908-708765CF58BE}" destId="{7DC84DB2-1812-4A4D-9745-EEF3B79D303C}" srcOrd="9" destOrd="0" presId="urn:microsoft.com/office/officeart/2005/8/layout/gear1"/>
    <dgm:cxn modelId="{5B5ACBD8-4B82-AD42-AEDE-382C199D35EC}" type="presParOf" srcId="{9666BF7A-0A68-E54A-A908-708765CF58BE}" destId="{96BD4090-398E-374C-977E-AD786720781F}" srcOrd="10" destOrd="0" presId="urn:microsoft.com/office/officeart/2005/8/layout/gear1"/>
    <dgm:cxn modelId="{73533FD7-601D-F045-AAC7-116571E990FB}" type="presParOf" srcId="{9666BF7A-0A68-E54A-A908-708765CF58BE}" destId="{371A2211-1EB8-9D41-A468-814523F1B40C}" srcOrd="11" destOrd="0" presId="urn:microsoft.com/office/officeart/2005/8/layout/gear1"/>
    <dgm:cxn modelId="{8D69CD8A-FFA4-F84C-A521-4A578C400599}" type="presParOf" srcId="{9666BF7A-0A68-E54A-A908-708765CF58BE}" destId="{43B27696-AF52-0D4B-BF89-D6A7ABF0CE07}"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BBE755-087D-D04B-99FB-E54E1D700E28}">
      <dsp:nvSpPr>
        <dsp:cNvPr id="0" name=""/>
        <dsp:cNvSpPr/>
      </dsp:nvSpPr>
      <dsp:spPr>
        <a:xfrm>
          <a:off x="2318558" y="0"/>
          <a:ext cx="3592483" cy="1131490"/>
        </a:xfrm>
        <a:prstGeom prst="roundRect">
          <a:avLst>
            <a:gd name="adj" fmla="val 10000"/>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STATI obbligati a stipulare ACCORDO SPECIALE con il </a:t>
          </a:r>
          <a:r>
            <a:rPr lang="it-IT" sz="1800" kern="1200" dirty="0" err="1" smtClean="0"/>
            <a:t>CdS</a:t>
          </a:r>
          <a:r>
            <a:rPr lang="it-IT" sz="1800" kern="1200" dirty="0" smtClean="0"/>
            <a:t> per regolare preparazione di forze armate</a:t>
          </a:r>
          <a:endParaRPr lang="it-IT" sz="1800" kern="1200" dirty="0"/>
        </a:p>
      </dsp:txBody>
      <dsp:txXfrm>
        <a:off x="2351698" y="33140"/>
        <a:ext cx="3526203" cy="1065210"/>
      </dsp:txXfrm>
    </dsp:sp>
    <dsp:sp modelId="{6920B150-F79E-9C41-B427-6E317A9B166F}">
      <dsp:nvSpPr>
        <dsp:cNvPr id="0" name=""/>
        <dsp:cNvSpPr/>
      </dsp:nvSpPr>
      <dsp:spPr>
        <a:xfrm rot="5400000">
          <a:off x="3902645" y="1159778"/>
          <a:ext cx="424309" cy="509170"/>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it-IT" sz="1400" kern="1200"/>
        </a:p>
      </dsp:txBody>
      <dsp:txXfrm rot="-5400000">
        <a:off x="3962049" y="1202209"/>
        <a:ext cx="305502" cy="297016"/>
      </dsp:txXfrm>
    </dsp:sp>
    <dsp:sp modelId="{94F4FEA8-239F-B64D-A88F-2B992F98E6CB}">
      <dsp:nvSpPr>
        <dsp:cNvPr id="0" name=""/>
        <dsp:cNvSpPr/>
      </dsp:nvSpPr>
      <dsp:spPr>
        <a:xfrm>
          <a:off x="2318558" y="1697236"/>
          <a:ext cx="3592483" cy="113149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Consiglio di Sicurezza</a:t>
          </a:r>
          <a:endParaRPr lang="it-IT" sz="1800" kern="1200" dirty="0"/>
        </a:p>
      </dsp:txBody>
      <dsp:txXfrm>
        <a:off x="2351698" y="1730376"/>
        <a:ext cx="3526203" cy="1065210"/>
      </dsp:txXfrm>
    </dsp:sp>
    <dsp:sp modelId="{2029D424-5F2A-E14A-B0E5-54798A237140}">
      <dsp:nvSpPr>
        <dsp:cNvPr id="0" name=""/>
        <dsp:cNvSpPr/>
      </dsp:nvSpPr>
      <dsp:spPr>
        <a:xfrm rot="5400000">
          <a:off x="3902645" y="2857014"/>
          <a:ext cx="424309" cy="509170"/>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it-IT" sz="1400" kern="1200"/>
        </a:p>
      </dsp:txBody>
      <dsp:txXfrm rot="-5400000">
        <a:off x="3962049" y="2899445"/>
        <a:ext cx="305502" cy="297016"/>
      </dsp:txXfrm>
    </dsp:sp>
    <dsp:sp modelId="{B459D760-6F8C-2949-BCB8-052AFF80E43C}">
      <dsp:nvSpPr>
        <dsp:cNvPr id="0" name=""/>
        <dsp:cNvSpPr/>
      </dsp:nvSpPr>
      <dsp:spPr>
        <a:xfrm>
          <a:off x="2318558" y="3394472"/>
          <a:ext cx="3592483" cy="1131490"/>
        </a:xfrm>
        <a:prstGeom prst="roundRect">
          <a:avLst>
            <a:gd name="adj" fmla="val 10000"/>
          </a:avLst>
        </a:prstGeom>
        <a:solidFill>
          <a:schemeClr val="accent2"/>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Comitato di Stato Maggiore (artt. 46 e 47)- capi di stato maggiore dei 5 membri permanenti del </a:t>
          </a:r>
          <a:r>
            <a:rPr lang="it-IT" sz="1800" kern="1200" dirty="0" err="1" smtClean="0"/>
            <a:t>CdS</a:t>
          </a:r>
          <a:r>
            <a:rPr lang="it-IT" sz="1800" kern="1200" dirty="0" smtClean="0"/>
            <a:t>.</a:t>
          </a:r>
          <a:endParaRPr lang="it-IT" sz="1800" kern="1200" dirty="0"/>
        </a:p>
      </dsp:txBody>
      <dsp:txXfrm>
        <a:off x="2351698" y="3427612"/>
        <a:ext cx="3526203" cy="10652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CE3B9D-6CE4-B148-8241-BDD083EEA4B2}">
      <dsp:nvSpPr>
        <dsp:cNvPr id="0" name=""/>
        <dsp:cNvSpPr/>
      </dsp:nvSpPr>
      <dsp:spPr>
        <a:xfrm>
          <a:off x="2943448" y="1529"/>
          <a:ext cx="2342703" cy="1171351"/>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t-IT" sz="2200" kern="1200" dirty="0" smtClean="0"/>
            <a:t>MISURE ALTERNATIVE A ART. 43</a:t>
          </a:r>
          <a:endParaRPr lang="it-IT" sz="2200" kern="1200" dirty="0"/>
        </a:p>
      </dsp:txBody>
      <dsp:txXfrm>
        <a:off x="2977756" y="35837"/>
        <a:ext cx="2274087" cy="1102735"/>
      </dsp:txXfrm>
    </dsp:sp>
    <dsp:sp modelId="{FC428541-388A-A341-9105-1E88B760B8C8}">
      <dsp:nvSpPr>
        <dsp:cNvPr id="0" name=""/>
        <dsp:cNvSpPr/>
      </dsp:nvSpPr>
      <dsp:spPr>
        <a:xfrm rot="3600000">
          <a:off x="4471375" y="2057994"/>
          <a:ext cx="1221869" cy="409973"/>
        </a:xfrm>
        <a:prstGeom prst="leftRightArrow">
          <a:avLst>
            <a:gd name="adj1" fmla="val 60000"/>
            <a:gd name="adj2" fmla="val 5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it-IT" sz="1700" kern="1200"/>
        </a:p>
      </dsp:txBody>
      <dsp:txXfrm>
        <a:off x="4594367" y="2139989"/>
        <a:ext cx="975885" cy="245983"/>
      </dsp:txXfrm>
    </dsp:sp>
    <dsp:sp modelId="{ECB1FB9E-DD4C-0041-8822-90DEF242DAC9}">
      <dsp:nvSpPr>
        <dsp:cNvPr id="0" name=""/>
        <dsp:cNvSpPr/>
      </dsp:nvSpPr>
      <dsp:spPr>
        <a:xfrm>
          <a:off x="4878468" y="3353082"/>
          <a:ext cx="2342703" cy="1171351"/>
        </a:xfrm>
        <a:prstGeom prst="roundRect">
          <a:avLst>
            <a:gd name="adj" fmla="val 10000"/>
          </a:avLst>
        </a:prstGeom>
        <a:solidFill>
          <a:schemeClr val="accent4">
            <a:hueOff val="-2232386"/>
            <a:satOff val="13449"/>
            <a:lumOff val="10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t-IT" sz="2200" kern="1200" dirty="0" smtClean="0"/>
            <a:t>PEACE KEEPING OPERATIONS</a:t>
          </a:r>
          <a:endParaRPr lang="it-IT" sz="2200" kern="1200" dirty="0"/>
        </a:p>
      </dsp:txBody>
      <dsp:txXfrm>
        <a:off x="4912776" y="3387390"/>
        <a:ext cx="2274087" cy="1102735"/>
      </dsp:txXfrm>
    </dsp:sp>
    <dsp:sp modelId="{F2BAC9D7-51C1-1F46-BFF9-DA978CDFA142}">
      <dsp:nvSpPr>
        <dsp:cNvPr id="0" name=""/>
        <dsp:cNvSpPr/>
      </dsp:nvSpPr>
      <dsp:spPr>
        <a:xfrm rot="10800000">
          <a:off x="3503865" y="3733771"/>
          <a:ext cx="1221869" cy="409973"/>
        </a:xfrm>
        <a:prstGeom prst="leftRightArrow">
          <a:avLst>
            <a:gd name="adj1" fmla="val 60000"/>
            <a:gd name="adj2" fmla="val 50000"/>
          </a:avLst>
        </a:prstGeom>
        <a:solidFill>
          <a:schemeClr val="accent4">
            <a:hueOff val="-2232386"/>
            <a:satOff val="13449"/>
            <a:lumOff val="1078"/>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it-IT" sz="1700" kern="1200"/>
        </a:p>
      </dsp:txBody>
      <dsp:txXfrm rot="10800000">
        <a:off x="3626857" y="3815766"/>
        <a:ext cx="975885" cy="245983"/>
      </dsp:txXfrm>
    </dsp:sp>
    <dsp:sp modelId="{B7CEC091-78C0-CB48-9E32-F96D1AD44A92}">
      <dsp:nvSpPr>
        <dsp:cNvPr id="0" name=""/>
        <dsp:cNvSpPr/>
      </dsp:nvSpPr>
      <dsp:spPr>
        <a:xfrm>
          <a:off x="1008428" y="3353082"/>
          <a:ext cx="2342703" cy="1171351"/>
        </a:xfrm>
        <a:prstGeom prst="roundRect">
          <a:avLst>
            <a:gd name="adj" fmla="val 10000"/>
          </a:avLst>
        </a:prstGeom>
        <a:solidFill>
          <a:schemeClr val="accent4">
            <a:hueOff val="-4464771"/>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t-IT" sz="2200" kern="1200" dirty="0" smtClean="0"/>
            <a:t>DELEGA AGLI STATI DELL’USO DELLA FORZA</a:t>
          </a:r>
          <a:endParaRPr lang="it-IT" sz="2200" kern="1200" dirty="0"/>
        </a:p>
      </dsp:txBody>
      <dsp:txXfrm>
        <a:off x="1042736" y="3387390"/>
        <a:ext cx="2274087" cy="1102735"/>
      </dsp:txXfrm>
    </dsp:sp>
    <dsp:sp modelId="{B1A3F6E9-FA9A-814C-AF3D-B39340E59B97}">
      <dsp:nvSpPr>
        <dsp:cNvPr id="0" name=""/>
        <dsp:cNvSpPr/>
      </dsp:nvSpPr>
      <dsp:spPr>
        <a:xfrm rot="18000000">
          <a:off x="2536355" y="2057994"/>
          <a:ext cx="1221869" cy="409973"/>
        </a:xfrm>
        <a:prstGeom prst="leftRightArrow">
          <a:avLst>
            <a:gd name="adj1" fmla="val 60000"/>
            <a:gd name="adj2" fmla="val 50000"/>
          </a:avLst>
        </a:prstGeom>
        <a:solidFill>
          <a:schemeClr val="accent4">
            <a:hueOff val="-4464771"/>
            <a:satOff val="26899"/>
            <a:lumOff val="2156"/>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it-IT" sz="1700" kern="1200"/>
        </a:p>
      </dsp:txBody>
      <dsp:txXfrm>
        <a:off x="2659347" y="2139989"/>
        <a:ext cx="975885" cy="2459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2E5884-3CA4-F14B-90F9-4BC4945DDD03}">
      <dsp:nvSpPr>
        <dsp:cNvPr id="0" name=""/>
        <dsp:cNvSpPr/>
      </dsp:nvSpPr>
      <dsp:spPr>
        <a:xfrm>
          <a:off x="204315" y="0"/>
          <a:ext cx="7820969" cy="4888105"/>
        </a:xfrm>
        <a:prstGeom prst="swooshArrow">
          <a:avLst>
            <a:gd name="adj1" fmla="val 25000"/>
            <a:gd name="adj2" fmla="val 2500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67657D3-C13C-6A45-8828-EAB42C846DFF}">
      <dsp:nvSpPr>
        <dsp:cNvPr id="0" name=""/>
        <dsp:cNvSpPr/>
      </dsp:nvSpPr>
      <dsp:spPr>
        <a:xfrm>
          <a:off x="1197578" y="3373770"/>
          <a:ext cx="203345" cy="203345"/>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568AD91-4A3B-A44E-B3D3-2F753C7921C6}">
      <dsp:nvSpPr>
        <dsp:cNvPr id="0" name=""/>
        <dsp:cNvSpPr/>
      </dsp:nvSpPr>
      <dsp:spPr>
        <a:xfrm>
          <a:off x="1299250" y="3475443"/>
          <a:ext cx="1822285" cy="1412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748" tIns="0" rIns="0" bIns="0" numCol="1" spcCol="1270" anchor="t" anchorCtr="0">
          <a:noAutofit/>
        </a:bodyPr>
        <a:lstStyle/>
        <a:p>
          <a:pPr lvl="0" algn="l" defTabSz="711200">
            <a:lnSpc>
              <a:spcPct val="90000"/>
            </a:lnSpc>
            <a:spcBef>
              <a:spcPct val="0"/>
            </a:spcBef>
            <a:spcAft>
              <a:spcPct val="35000"/>
            </a:spcAft>
          </a:pPr>
          <a:r>
            <a:rPr lang="it-IT" sz="1600" kern="1200" dirty="0" smtClean="0"/>
            <a:t>INTERPOSIZIONE</a:t>
          </a:r>
          <a:endParaRPr lang="it-IT" sz="1600" kern="1200" dirty="0"/>
        </a:p>
      </dsp:txBody>
      <dsp:txXfrm>
        <a:off x="1299250" y="3475443"/>
        <a:ext cx="1822285" cy="1412662"/>
      </dsp:txXfrm>
    </dsp:sp>
    <dsp:sp modelId="{C6BE9A1F-8EAC-CB44-BB8D-0A002548B0C4}">
      <dsp:nvSpPr>
        <dsp:cNvPr id="0" name=""/>
        <dsp:cNvSpPr/>
      </dsp:nvSpPr>
      <dsp:spPr>
        <a:xfrm>
          <a:off x="2992490" y="2045183"/>
          <a:ext cx="367585" cy="367585"/>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6732C8F-E406-9042-90C2-F76BB6D8BF20}">
      <dsp:nvSpPr>
        <dsp:cNvPr id="0" name=""/>
        <dsp:cNvSpPr/>
      </dsp:nvSpPr>
      <dsp:spPr>
        <a:xfrm>
          <a:off x="3176283" y="2228976"/>
          <a:ext cx="1877032" cy="2659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776" tIns="0" rIns="0" bIns="0" numCol="1" spcCol="1270" anchor="t" anchorCtr="0">
          <a:noAutofit/>
        </a:bodyPr>
        <a:lstStyle/>
        <a:p>
          <a:pPr lvl="0" algn="l" defTabSz="711200">
            <a:lnSpc>
              <a:spcPct val="90000"/>
            </a:lnSpc>
            <a:spcBef>
              <a:spcPct val="0"/>
            </a:spcBef>
            <a:spcAft>
              <a:spcPct val="35000"/>
            </a:spcAft>
          </a:pPr>
          <a:r>
            <a:rPr lang="it-IT" sz="1600" kern="1200" dirty="0" smtClean="0"/>
            <a:t>FUNZIONI CIVILI: rifugiati, diritti umani, assistenza umanitaria</a:t>
          </a:r>
          <a:endParaRPr lang="it-IT" sz="1600" kern="1200" dirty="0"/>
        </a:p>
      </dsp:txBody>
      <dsp:txXfrm>
        <a:off x="3176283" y="2228976"/>
        <a:ext cx="1877032" cy="2659129"/>
      </dsp:txXfrm>
    </dsp:sp>
    <dsp:sp modelId="{AC013FB4-4725-DD45-AC8F-39D83CFCE100}">
      <dsp:nvSpPr>
        <dsp:cNvPr id="0" name=""/>
        <dsp:cNvSpPr/>
      </dsp:nvSpPr>
      <dsp:spPr>
        <a:xfrm>
          <a:off x="5151078" y="1236690"/>
          <a:ext cx="508363" cy="508363"/>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1DACEC9-B0C3-8841-9A3A-1209C771DC6F}">
      <dsp:nvSpPr>
        <dsp:cNvPr id="0" name=""/>
        <dsp:cNvSpPr/>
      </dsp:nvSpPr>
      <dsp:spPr>
        <a:xfrm>
          <a:off x="5405259" y="1490872"/>
          <a:ext cx="1877032" cy="3397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371" tIns="0" rIns="0" bIns="0" numCol="1" spcCol="1270" anchor="t" anchorCtr="0">
          <a:noAutofit/>
        </a:bodyPr>
        <a:lstStyle/>
        <a:p>
          <a:pPr lvl="0" algn="l" defTabSz="711200">
            <a:lnSpc>
              <a:spcPct val="90000"/>
            </a:lnSpc>
            <a:spcBef>
              <a:spcPct val="0"/>
            </a:spcBef>
            <a:spcAft>
              <a:spcPct val="35000"/>
            </a:spcAft>
          </a:pPr>
          <a:r>
            <a:rPr lang="it-IT" sz="1600" kern="1200" dirty="0" smtClean="0"/>
            <a:t>FUNZIONI AMMINISTRATIVE: referendum, assistenza amministrativa elettorale </a:t>
          </a:r>
          <a:endParaRPr lang="it-IT" sz="1600" kern="1200" dirty="0"/>
        </a:p>
      </dsp:txBody>
      <dsp:txXfrm>
        <a:off x="5405259" y="1490872"/>
        <a:ext cx="1877032" cy="33972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48C4C-E2C5-0448-9977-BC2A00B06B51}">
      <dsp:nvSpPr>
        <dsp:cNvPr id="0" name=""/>
        <dsp:cNvSpPr/>
      </dsp:nvSpPr>
      <dsp:spPr>
        <a:xfrm>
          <a:off x="4118188" y="1756007"/>
          <a:ext cx="1688657" cy="803647"/>
        </a:xfrm>
        <a:custGeom>
          <a:avLst/>
          <a:gdLst/>
          <a:ahLst/>
          <a:cxnLst/>
          <a:rect l="0" t="0" r="0" b="0"/>
          <a:pathLst>
            <a:path>
              <a:moveTo>
                <a:pt x="0" y="0"/>
              </a:moveTo>
              <a:lnTo>
                <a:pt x="0" y="547662"/>
              </a:lnTo>
              <a:lnTo>
                <a:pt x="1688657" y="547662"/>
              </a:lnTo>
              <a:lnTo>
                <a:pt x="1688657" y="80364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2D3E918-9836-8B45-80A4-81885F320F40}">
      <dsp:nvSpPr>
        <dsp:cNvPr id="0" name=""/>
        <dsp:cNvSpPr/>
      </dsp:nvSpPr>
      <dsp:spPr>
        <a:xfrm>
          <a:off x="2429530" y="1756007"/>
          <a:ext cx="1688657" cy="803647"/>
        </a:xfrm>
        <a:custGeom>
          <a:avLst/>
          <a:gdLst/>
          <a:ahLst/>
          <a:cxnLst/>
          <a:rect l="0" t="0" r="0" b="0"/>
          <a:pathLst>
            <a:path>
              <a:moveTo>
                <a:pt x="1688657" y="0"/>
              </a:moveTo>
              <a:lnTo>
                <a:pt x="1688657" y="547662"/>
              </a:lnTo>
              <a:lnTo>
                <a:pt x="0" y="547662"/>
              </a:lnTo>
              <a:lnTo>
                <a:pt x="0" y="80364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940AE0B-12F2-D14E-ADBC-9DE76E0BEB07}">
      <dsp:nvSpPr>
        <dsp:cNvPr id="0" name=""/>
        <dsp:cNvSpPr/>
      </dsp:nvSpPr>
      <dsp:spPr>
        <a:xfrm>
          <a:off x="2736559" y="1338"/>
          <a:ext cx="2763257" cy="1754668"/>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887FDF3-9226-9944-B323-8E454AAEA436}">
      <dsp:nvSpPr>
        <dsp:cNvPr id="0" name=""/>
        <dsp:cNvSpPr/>
      </dsp:nvSpPr>
      <dsp:spPr>
        <a:xfrm>
          <a:off x="3043588" y="293015"/>
          <a:ext cx="2763257" cy="1754668"/>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kern="1200" dirty="0" smtClean="0"/>
            <a:t>Comando di operazioni di </a:t>
          </a:r>
          <a:r>
            <a:rPr lang="it-IT" sz="2100" kern="1200" dirty="0" err="1" smtClean="0"/>
            <a:t>peace</a:t>
          </a:r>
          <a:r>
            <a:rPr lang="it-IT" sz="2100" kern="1200" dirty="0" smtClean="0"/>
            <a:t> </a:t>
          </a:r>
          <a:r>
            <a:rPr lang="it-IT" sz="2100" kern="1200" dirty="0" err="1" smtClean="0"/>
            <a:t>keeping</a:t>
          </a:r>
          <a:endParaRPr lang="it-IT" sz="2100" kern="1200" dirty="0"/>
        </a:p>
      </dsp:txBody>
      <dsp:txXfrm>
        <a:off x="3094980" y="344407"/>
        <a:ext cx="2660473" cy="1651884"/>
      </dsp:txXfrm>
    </dsp:sp>
    <dsp:sp modelId="{85992D1C-203B-C94C-A8E8-B069CACE3972}">
      <dsp:nvSpPr>
        <dsp:cNvPr id="0" name=""/>
        <dsp:cNvSpPr/>
      </dsp:nvSpPr>
      <dsp:spPr>
        <a:xfrm>
          <a:off x="1047902" y="2559654"/>
          <a:ext cx="2763257" cy="1754668"/>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2ED4E9D-A789-9A40-9D22-92A2C0CDCF9E}">
      <dsp:nvSpPr>
        <dsp:cNvPr id="0" name=""/>
        <dsp:cNvSpPr/>
      </dsp:nvSpPr>
      <dsp:spPr>
        <a:xfrm>
          <a:off x="1354930" y="2851331"/>
          <a:ext cx="2763257" cy="1754668"/>
        </a:xfrm>
        <a:prstGeom prst="roundRect">
          <a:avLst>
            <a:gd name="adj" fmla="val 10000"/>
          </a:avLst>
        </a:prstGeom>
        <a:solidFill>
          <a:schemeClr val="accent6"/>
        </a:solidFill>
        <a:ln w="25400" cap="flat"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kern="1200" dirty="0" smtClean="0"/>
            <a:t>Organo comune di una coalizione di Stati</a:t>
          </a:r>
          <a:endParaRPr lang="it-IT" sz="2100" kern="1200" dirty="0"/>
        </a:p>
      </dsp:txBody>
      <dsp:txXfrm>
        <a:off x="1406322" y="2902723"/>
        <a:ext cx="2660473" cy="1651884"/>
      </dsp:txXfrm>
    </dsp:sp>
    <dsp:sp modelId="{61B45335-F5B8-8247-8DC4-D3702020EE61}">
      <dsp:nvSpPr>
        <dsp:cNvPr id="0" name=""/>
        <dsp:cNvSpPr/>
      </dsp:nvSpPr>
      <dsp:spPr>
        <a:xfrm>
          <a:off x="4425216" y="2559654"/>
          <a:ext cx="2763257" cy="1754668"/>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FA28C0B-9AD9-194C-81BA-DF16F91BE01E}">
      <dsp:nvSpPr>
        <dsp:cNvPr id="0" name=""/>
        <dsp:cNvSpPr/>
      </dsp:nvSpPr>
      <dsp:spPr>
        <a:xfrm>
          <a:off x="4732245" y="2851331"/>
          <a:ext cx="2763257" cy="1754668"/>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kern="1200" dirty="0" smtClean="0"/>
            <a:t>Organo di un’organizzazione internazionale dotata di personalità giuridica propria</a:t>
          </a:r>
          <a:endParaRPr lang="it-IT" sz="2100" kern="1200" dirty="0"/>
        </a:p>
      </dsp:txBody>
      <dsp:txXfrm>
        <a:off x="4783637" y="2902723"/>
        <a:ext cx="2660473" cy="16518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FA877-EA54-8645-BB0C-A5A5AFECA9A5}">
      <dsp:nvSpPr>
        <dsp:cNvPr id="0" name=""/>
        <dsp:cNvSpPr/>
      </dsp:nvSpPr>
      <dsp:spPr>
        <a:xfrm>
          <a:off x="4076148" y="2133957"/>
          <a:ext cx="2608169" cy="2608169"/>
        </a:xfrm>
        <a:prstGeom prst="gear9">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RESPONSABILITA’ ONU</a:t>
          </a:r>
          <a:endParaRPr lang="it-IT" sz="1000" kern="1200" dirty="0"/>
        </a:p>
      </dsp:txBody>
      <dsp:txXfrm>
        <a:off x="4600506" y="2744908"/>
        <a:ext cx="1559453" cy="1340653"/>
      </dsp:txXfrm>
    </dsp:sp>
    <dsp:sp modelId="{6FE2ED22-0170-BF4D-9B63-B3EA5A27C220}">
      <dsp:nvSpPr>
        <dsp:cNvPr id="0" name=""/>
        <dsp:cNvSpPr/>
      </dsp:nvSpPr>
      <dsp:spPr>
        <a:xfrm>
          <a:off x="2558668" y="1517480"/>
          <a:ext cx="1896850" cy="1896850"/>
        </a:xfrm>
        <a:prstGeom prst="gear6">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RESPONSABILITA’ STATO INVIO</a:t>
          </a:r>
          <a:endParaRPr lang="it-IT" sz="1000" kern="1200" dirty="0"/>
        </a:p>
      </dsp:txBody>
      <dsp:txXfrm>
        <a:off x="3036206" y="1997904"/>
        <a:ext cx="941774" cy="936002"/>
      </dsp:txXfrm>
    </dsp:sp>
    <dsp:sp modelId="{0B75FDA6-1184-704D-9DC3-EAB2F815374D}">
      <dsp:nvSpPr>
        <dsp:cNvPr id="0" name=""/>
        <dsp:cNvSpPr/>
      </dsp:nvSpPr>
      <dsp:spPr>
        <a:xfrm rot="20700000">
          <a:off x="3621098" y="208847"/>
          <a:ext cx="1858526" cy="1858526"/>
        </a:xfrm>
        <a:prstGeom prst="gear6">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RESPONSABILITA’ PENALE DEL SINGOLO</a:t>
          </a:r>
          <a:endParaRPr lang="it-IT" sz="1000" kern="1200" dirty="0"/>
        </a:p>
      </dsp:txBody>
      <dsp:txXfrm rot="-20700000">
        <a:off x="4028727" y="616476"/>
        <a:ext cx="1043267" cy="1043267"/>
      </dsp:txXfrm>
    </dsp:sp>
    <dsp:sp modelId="{96BD4090-398E-374C-977E-AD786720781F}">
      <dsp:nvSpPr>
        <dsp:cNvPr id="0" name=""/>
        <dsp:cNvSpPr/>
      </dsp:nvSpPr>
      <dsp:spPr>
        <a:xfrm>
          <a:off x="3881655" y="1736935"/>
          <a:ext cx="3338457" cy="3338457"/>
        </a:xfrm>
        <a:prstGeom prst="circularArrow">
          <a:avLst>
            <a:gd name="adj1" fmla="val 4688"/>
            <a:gd name="adj2" fmla="val 299029"/>
            <a:gd name="adj3" fmla="val 2527860"/>
            <a:gd name="adj4" fmla="val 15836311"/>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1A2211-1EB8-9D41-A468-814523F1B40C}">
      <dsp:nvSpPr>
        <dsp:cNvPr id="0" name=""/>
        <dsp:cNvSpPr/>
      </dsp:nvSpPr>
      <dsp:spPr>
        <a:xfrm>
          <a:off x="2222739" y="1095428"/>
          <a:ext cx="2425597" cy="2425597"/>
        </a:xfrm>
        <a:prstGeom prst="leftCircularArrow">
          <a:avLst>
            <a:gd name="adj1" fmla="val 6452"/>
            <a:gd name="adj2" fmla="val 429999"/>
            <a:gd name="adj3" fmla="val 10489124"/>
            <a:gd name="adj4" fmla="val 14837806"/>
            <a:gd name="adj5" fmla="val 7527"/>
          </a:avLst>
        </a:prstGeom>
        <a:solidFill>
          <a:schemeClr val="accent2">
            <a:hueOff val="2340760"/>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B27696-AF52-0D4B-BF89-D6A7ABF0CE07}">
      <dsp:nvSpPr>
        <dsp:cNvPr id="0" name=""/>
        <dsp:cNvSpPr/>
      </dsp:nvSpPr>
      <dsp:spPr>
        <a:xfrm>
          <a:off x="3191201" y="-200591"/>
          <a:ext cx="2615283" cy="2615283"/>
        </a:xfrm>
        <a:prstGeom prst="circularArrow">
          <a:avLst>
            <a:gd name="adj1" fmla="val 5984"/>
            <a:gd name="adj2" fmla="val 394124"/>
            <a:gd name="adj3" fmla="val 13313824"/>
            <a:gd name="adj4" fmla="val 10508221"/>
            <a:gd name="adj5" fmla="val 6981"/>
          </a:avLst>
        </a:prstGeom>
        <a:solidFill>
          <a:schemeClr val="accent2">
            <a:hueOff val="4681520"/>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6B8461-6193-1941-867B-E74C6629CF02}" type="datetimeFigureOut">
              <a:rPr lang="it-IT" smtClean="0"/>
              <a:pPr/>
              <a:t>10/11/17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5EE779D-2D3F-5445-91BB-317C16B31E9D}" type="slidenum">
              <a:rPr lang="it-IT" smtClean="0"/>
              <a:pPr/>
              <a:t>‹n.›</a:t>
            </a:fld>
            <a:endParaRPr lang="it-IT"/>
          </a:p>
        </p:txBody>
      </p:sp>
    </p:spTree>
    <p:extLst>
      <p:ext uri="{BB962C8B-B14F-4D97-AF65-F5344CB8AC3E}">
        <p14:creationId xmlns:p14="http://schemas.microsoft.com/office/powerpoint/2010/main" val="21305659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D7CFB3-4BAF-B846-830F-88604E4274C1}" type="datetimeFigureOut">
              <a:rPr lang="it-IT" smtClean="0"/>
              <a:pPr/>
              <a:t>10/11/17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22017F-072F-3A4C-9EDB-2B17EEE9AFF1}" type="slidenum">
              <a:rPr lang="it-IT" smtClean="0"/>
              <a:pPr/>
              <a:t>‹n.›</a:t>
            </a:fld>
            <a:endParaRPr lang="it-IT"/>
          </a:p>
        </p:txBody>
      </p:sp>
    </p:spTree>
    <p:extLst>
      <p:ext uri="{BB962C8B-B14F-4D97-AF65-F5344CB8AC3E}">
        <p14:creationId xmlns:p14="http://schemas.microsoft.com/office/powerpoint/2010/main" val="29201548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126154D-F501-1A49-B1BA-F4FC8B31852D}" type="datetime1">
              <a:rPr lang="it-IT" smtClean="0"/>
              <a:pPr/>
              <a:t>10/11/17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4221670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8B45446-6E4E-D746-9563-DBA614AAECA5}" type="datetime1">
              <a:rPr lang="it-IT" smtClean="0"/>
              <a:pPr/>
              <a:t>10/11/17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7148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A74E34F-10C5-CC4B-BA18-A269C399BBE6}" type="datetime1">
              <a:rPr lang="it-IT" smtClean="0"/>
              <a:pPr/>
              <a:t>10/11/17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294020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B99B33-A61D-F642-A394-C1AF6174470C}" type="datetime1">
              <a:rPr lang="it-IT" smtClean="0"/>
              <a:pPr/>
              <a:t>10/11/17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3306405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FBAD976-CA6A-E943-8886-F84A9BE0475E}" type="datetime1">
              <a:rPr lang="it-IT" smtClean="0"/>
              <a:pPr/>
              <a:t>10/11/17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45565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86DB063-DF5B-E64F-A9D3-F3DB9F7F4539}" type="datetime1">
              <a:rPr lang="it-IT" smtClean="0"/>
              <a:pPr/>
              <a:t>10/11/17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956467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D62448C-B239-284E-BDD1-0D9798D04C60}" type="datetime1">
              <a:rPr lang="it-IT" smtClean="0"/>
              <a:pPr/>
              <a:t>10/11/17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12291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11FB6401-22DC-7740-B4C1-6D7F436E8618}" type="datetime1">
              <a:rPr lang="it-IT" smtClean="0"/>
              <a:pPr/>
              <a:t>10/11/17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247686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FEF9CB-E570-8746-A8BD-9FDD1AEF1E1D}" type="datetime1">
              <a:rPr lang="it-IT" smtClean="0"/>
              <a:pPr/>
              <a:t>10/11/17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2310458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AF9582F-CCBB-1E4A-9CD6-2828CB2D27C8}" type="datetime1">
              <a:rPr lang="it-IT" smtClean="0"/>
              <a:pPr/>
              <a:t>10/11/17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3804159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453DA12C-6C93-694C-B70C-E9C9D24837E7}" type="datetime1">
              <a:rPr lang="it-IT" smtClean="0"/>
              <a:pPr/>
              <a:t>10/11/17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4213435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80974-6CCE-094E-A9CB-302DD84D2E27}" type="datetime1">
              <a:rPr lang="it-IT" smtClean="0"/>
              <a:pPr/>
              <a:t>10/11/17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36F67-622E-C142-8287-23FACB77C044}" type="slidenum">
              <a:rPr lang="it-IT" smtClean="0"/>
              <a:pPr/>
              <a:t>‹n.›</a:t>
            </a:fld>
            <a:endParaRPr lang="it-IT"/>
          </a:p>
        </p:txBody>
      </p:sp>
    </p:spTree>
    <p:extLst>
      <p:ext uri="{BB962C8B-B14F-4D97-AF65-F5344CB8AC3E}">
        <p14:creationId xmlns:p14="http://schemas.microsoft.com/office/powerpoint/2010/main" val="165989680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415266"/>
            <a:ext cx="8686799" cy="3990989"/>
          </a:xfrm>
        </p:spPr>
        <p:txBody>
          <a:bodyPr>
            <a:normAutofit/>
          </a:bodyPr>
          <a:lstStyle/>
          <a:p>
            <a:pPr algn="just"/>
            <a:r>
              <a:rPr lang="it-IT" dirty="0" smtClean="0"/>
              <a:t>ORGANIZZAZIONI INTERNAZIONALI</a:t>
            </a:r>
            <a:br>
              <a:rPr lang="it-IT" dirty="0" smtClean="0"/>
            </a:br>
            <a:r>
              <a:rPr lang="it-IT" dirty="0"/>
              <a:t/>
            </a:r>
            <a:br>
              <a:rPr lang="it-IT" dirty="0"/>
            </a:br>
            <a:r>
              <a:rPr lang="it-IT" dirty="0" smtClean="0"/>
              <a:t>15 novembre 2017</a:t>
            </a:r>
            <a:r>
              <a:rPr lang="it-IT" dirty="0" smtClean="0"/>
              <a:t/>
            </a:r>
            <a:br>
              <a:rPr lang="it-IT" dirty="0" smtClean="0"/>
            </a:br>
            <a:r>
              <a:rPr lang="it-IT" dirty="0" smtClean="0"/>
              <a:t>prof. Sara Tonolo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MISURE ALTERNATIVE</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487770912"/>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10</a:t>
            </a:fld>
            <a:endParaRPr lang="it-IT"/>
          </a:p>
        </p:txBody>
      </p:sp>
    </p:spTree>
    <p:extLst>
      <p:ext uri="{BB962C8B-B14F-4D97-AF65-F5344CB8AC3E}">
        <p14:creationId xmlns:p14="http://schemas.microsoft.com/office/powerpoint/2010/main" val="876544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PEACE KEEPING OPERATIONS</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E’ una prassi intrapresa dal </a:t>
            </a:r>
            <a:r>
              <a:rPr lang="it-IT" dirty="0" err="1" smtClean="0"/>
              <a:t>CdS</a:t>
            </a:r>
            <a:r>
              <a:rPr lang="it-IT" dirty="0" smtClean="0"/>
              <a:t> in aree di crisi iniziata durante la guerra fredda ma continuata fino ai giorni nostri;</a:t>
            </a:r>
          </a:p>
          <a:p>
            <a:pPr algn="just"/>
            <a:r>
              <a:rPr lang="it-IT" dirty="0" smtClean="0"/>
              <a:t>Elemento comune: delega dal </a:t>
            </a:r>
            <a:r>
              <a:rPr lang="it-IT" dirty="0" err="1" smtClean="0"/>
              <a:t>CdS</a:t>
            </a:r>
            <a:r>
              <a:rPr lang="it-IT" dirty="0" smtClean="0"/>
              <a:t> al Segretario generale in ordine al reperimento di forze tramite accordi con Stati membri (art. 98 – rapporto </a:t>
            </a:r>
            <a:r>
              <a:rPr lang="it-IT" dirty="0" err="1" smtClean="0"/>
              <a:t>interorganico</a:t>
            </a:r>
            <a:r>
              <a:rPr lang="it-IT" dirty="0" smtClean="0"/>
              <a:t>) e al comando delle forze internazionali;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11</a:t>
            </a:fld>
            <a:endParaRPr lang="it-IT"/>
          </a:p>
        </p:txBody>
      </p:sp>
    </p:spTree>
    <p:extLst>
      <p:ext uri="{BB962C8B-B14F-4D97-AF65-F5344CB8AC3E}">
        <p14:creationId xmlns:p14="http://schemas.microsoft.com/office/powerpoint/2010/main" val="180837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PEACE KEEPING OPERATIONS</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L’evoluzione si suddivide in quattro fasi…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12</a:t>
            </a:fld>
            <a:endParaRPr lang="it-IT"/>
          </a:p>
        </p:txBody>
      </p:sp>
    </p:spTree>
    <p:extLst>
      <p:ext uri="{BB962C8B-B14F-4D97-AF65-F5344CB8AC3E}">
        <p14:creationId xmlns:p14="http://schemas.microsoft.com/office/powerpoint/2010/main" val="35643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1) PEACE KEEPING OPERATIONS – PRIMA GENERAZIONE</a:t>
            </a:r>
            <a:endParaRPr lang="it-IT" dirty="0"/>
          </a:p>
        </p:txBody>
      </p:sp>
      <p:sp>
        <p:nvSpPr>
          <p:cNvPr id="3" name="Segnaposto contenuto 2"/>
          <p:cNvSpPr>
            <a:spLocks noGrp="1"/>
          </p:cNvSpPr>
          <p:nvPr>
            <p:ph idx="1"/>
          </p:nvPr>
        </p:nvSpPr>
        <p:spPr>
          <a:xfrm>
            <a:off x="457200" y="2332037"/>
            <a:ext cx="8229600" cy="4525963"/>
          </a:xfrm>
        </p:spPr>
        <p:txBody>
          <a:bodyPr>
            <a:normAutofit fontScale="92500" lnSpcReduction="20000"/>
          </a:bodyPr>
          <a:lstStyle/>
          <a:p>
            <a:pPr algn="just"/>
            <a:r>
              <a:rPr lang="it-IT" dirty="0" smtClean="0"/>
              <a:t>Sono finalizzate all’interposizione tra parti in conflitto per sorvegliare e garantire l’attuazione di misure quali il cessate il fuoco e per prevenire la difesa delle ostilità. Si fondano:</a:t>
            </a:r>
          </a:p>
          <a:p>
            <a:pPr lvl="1" algn="just"/>
            <a:r>
              <a:rPr lang="it-IT" dirty="0" smtClean="0"/>
              <a:t>Sul consenso dello Stato territoriale; </a:t>
            </a:r>
          </a:p>
          <a:p>
            <a:pPr lvl="1" algn="just"/>
            <a:r>
              <a:rPr lang="it-IT" dirty="0" smtClean="0"/>
              <a:t>Sulla neutralità da mantenere tra le parti in conflitto;</a:t>
            </a:r>
          </a:p>
          <a:p>
            <a:pPr lvl="1" algn="just"/>
            <a:r>
              <a:rPr lang="it-IT" dirty="0" smtClean="0"/>
              <a:t>Uso della forza circoscritto a legittima difesa;</a:t>
            </a:r>
          </a:p>
          <a:p>
            <a:pPr lvl="1" algn="just"/>
            <a:r>
              <a:rPr lang="it-IT" dirty="0" smtClean="0"/>
              <a:t>Reperimento di militari tramite accordi tra Nazioni Unite e Stati membri e la direzione è affidata a un Commander in </a:t>
            </a:r>
            <a:r>
              <a:rPr lang="it-IT" dirty="0" err="1" smtClean="0"/>
              <a:t>Chief</a:t>
            </a:r>
            <a:r>
              <a:rPr lang="it-IT" dirty="0" smtClean="0"/>
              <a:t> nominato dal Segretario generale</a:t>
            </a:r>
          </a:p>
          <a:p>
            <a:pPr marL="457200" lvl="1" indent="0" algn="just">
              <a:buNone/>
            </a:pPr>
            <a:r>
              <a:rPr lang="it-IT" dirty="0" smtClean="0"/>
              <a:t>Es. UNEF – Crisi di Suez 1952; ONUC in Congo anni’ 60</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13</a:t>
            </a:fld>
            <a:endParaRPr lang="it-IT"/>
          </a:p>
        </p:txBody>
      </p:sp>
    </p:spTree>
    <p:extLst>
      <p:ext uri="{BB962C8B-B14F-4D97-AF65-F5344CB8AC3E}">
        <p14:creationId xmlns:p14="http://schemas.microsoft.com/office/powerpoint/2010/main" val="47593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1) PEACE KEEPING OPERATIONS – PRIMA GENERAZIONE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DIFFERENZA RISPETTO A MODELLO DI ART. 43 CARTA:</a:t>
            </a:r>
          </a:p>
          <a:p>
            <a:pPr lvl="1" algn="just"/>
            <a:r>
              <a:rPr lang="it-IT" dirty="0" smtClean="0"/>
              <a:t>Contingenti armati reperiti di volta in volta, anziché essere disposti permanentemente;</a:t>
            </a:r>
          </a:p>
          <a:p>
            <a:pPr lvl="1" algn="just"/>
            <a:r>
              <a:rPr lang="it-IT" dirty="0" smtClean="0"/>
              <a:t>Non hanno carattere coercitivo perché presuppongono il consenso dello Stato di dislocamento;</a:t>
            </a:r>
          </a:p>
          <a:p>
            <a:pPr lvl="1" algn="just"/>
            <a:r>
              <a:rPr lang="it-IT" dirty="0" smtClean="0"/>
              <a:t>Uso della forza limitato alla legittima difesa.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14</a:t>
            </a:fld>
            <a:endParaRPr lang="it-IT"/>
          </a:p>
        </p:txBody>
      </p:sp>
    </p:spTree>
    <p:extLst>
      <p:ext uri="{BB962C8B-B14F-4D97-AF65-F5344CB8AC3E}">
        <p14:creationId xmlns:p14="http://schemas.microsoft.com/office/powerpoint/2010/main" val="204164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2) PEACE KEEPING OPERATIONS – SECONDA GENERAZIONE – POST 1989</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256781072"/>
              </p:ext>
            </p:extLst>
          </p:nvPr>
        </p:nvGraphicFramePr>
        <p:xfrm>
          <a:off x="457200" y="1969895"/>
          <a:ext cx="8229600" cy="4888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15</a:t>
            </a:fld>
            <a:endParaRPr lang="it-IT" dirty="0"/>
          </a:p>
        </p:txBody>
      </p:sp>
    </p:spTree>
    <p:extLst>
      <p:ext uri="{BB962C8B-B14F-4D97-AF65-F5344CB8AC3E}">
        <p14:creationId xmlns:p14="http://schemas.microsoft.com/office/powerpoint/2010/main" val="39522837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2) PEACE KEEPING OPERATIONS – SECONDA GENERAZIONE – POST 1989</a:t>
            </a:r>
            <a:endParaRPr lang="it-IT" dirty="0"/>
          </a:p>
        </p:txBody>
      </p:sp>
      <p:sp>
        <p:nvSpPr>
          <p:cNvPr id="3" name="Segnaposto contenuto 2"/>
          <p:cNvSpPr>
            <a:spLocks noGrp="1"/>
          </p:cNvSpPr>
          <p:nvPr>
            <p:ph idx="1"/>
          </p:nvPr>
        </p:nvSpPr>
        <p:spPr>
          <a:xfrm>
            <a:off x="457200" y="1969895"/>
            <a:ext cx="8229600" cy="4888106"/>
          </a:xfrm>
        </p:spPr>
        <p:txBody>
          <a:bodyPr>
            <a:normAutofit fontScale="92500" lnSpcReduction="10000"/>
          </a:bodyPr>
          <a:lstStyle/>
          <a:p>
            <a:pPr algn="just"/>
            <a:r>
              <a:rPr lang="it-IT" dirty="0" smtClean="0"/>
              <a:t>Evoluzione fino a diventare amministrazione territoriale con esercizio di funzioni sovrane che variano caso per caso, tra le quali rimpatrio dei rifugiati (UNTAG in Namibia, UNPROFOR ex </a:t>
            </a:r>
            <a:r>
              <a:rPr lang="it-IT" dirty="0" err="1" smtClean="0"/>
              <a:t>Jugo</a:t>
            </a:r>
            <a:r>
              <a:rPr lang="it-IT" dirty="0" smtClean="0"/>
              <a:t>, UNTAC in Cambogia), assistenza umanitaria (UNPROFOR, UNTAC, UNOSOMI in Somalia)controllo sul rispetto dei diritti umani (UNAMIR in Ruanda), controllo elezioni (UNTAC, UNTAG).</a:t>
            </a:r>
          </a:p>
          <a:p>
            <a:pPr algn="just"/>
            <a:r>
              <a:rPr lang="it-IT" dirty="0" smtClean="0"/>
              <a:t>Si parla di </a:t>
            </a:r>
            <a:r>
              <a:rPr lang="it-IT" u="sng" dirty="0" smtClean="0"/>
              <a:t>missioni di </a:t>
            </a:r>
            <a:r>
              <a:rPr lang="it-IT" u="sng" dirty="0" err="1" smtClean="0"/>
              <a:t>peace</a:t>
            </a:r>
            <a:r>
              <a:rPr lang="it-IT" u="sng" dirty="0" smtClean="0"/>
              <a:t> </a:t>
            </a:r>
            <a:r>
              <a:rPr lang="it-IT" u="sng" dirty="0" err="1" smtClean="0"/>
              <a:t>keeping</a:t>
            </a:r>
            <a:r>
              <a:rPr lang="it-IT" u="sng" dirty="0" smtClean="0"/>
              <a:t> multidimensionali o multifunzionali</a:t>
            </a:r>
            <a:r>
              <a:rPr lang="it-IT" dirty="0" smtClean="0"/>
              <a:t>.</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16</a:t>
            </a:fld>
            <a:endParaRPr lang="it-IT" dirty="0"/>
          </a:p>
        </p:txBody>
      </p:sp>
    </p:spTree>
    <p:extLst>
      <p:ext uri="{BB962C8B-B14F-4D97-AF65-F5344CB8AC3E}">
        <p14:creationId xmlns:p14="http://schemas.microsoft.com/office/powerpoint/2010/main" val="270824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3) PEACE KEEPING OPERATIONS – TERZA GENERAZIONE – POST 1989</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dirty="0" smtClean="0"/>
              <a:t>Evoluzione fino ad estendersi al </a:t>
            </a:r>
            <a:r>
              <a:rPr lang="it-IT" u="sng" dirty="0" err="1" smtClean="0"/>
              <a:t>peace</a:t>
            </a:r>
            <a:r>
              <a:rPr lang="it-IT" u="sng" dirty="0" smtClean="0"/>
              <a:t> </a:t>
            </a:r>
            <a:r>
              <a:rPr lang="it-IT" u="sng" dirty="0" err="1" smtClean="0"/>
              <a:t>enforcement</a:t>
            </a:r>
            <a:r>
              <a:rPr lang="it-IT" u="sng" dirty="0" smtClean="0"/>
              <a:t> </a:t>
            </a:r>
            <a:r>
              <a:rPr lang="it-IT" dirty="0" smtClean="0"/>
              <a:t>ovvero all’imposizione della pace come fasi ulteriori di altri missioni: ad es. UNOSOM II in Somalia (dopo attentato a caschi blu pakistani da parte di commando somalo), UNPROFOR in Bosnia e in Croazia) raggiunta attraverso l’uso della forza militare.</a:t>
            </a:r>
          </a:p>
          <a:p>
            <a:pPr algn="just"/>
            <a:r>
              <a:rPr lang="it-IT" dirty="0" smtClean="0"/>
              <a:t>Vengono a cadere i requisiti di: consenso di Stato di dislocamento e imparzialità.</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17</a:t>
            </a:fld>
            <a:endParaRPr lang="it-IT"/>
          </a:p>
        </p:txBody>
      </p:sp>
    </p:spTree>
    <p:extLst>
      <p:ext uri="{BB962C8B-B14F-4D97-AF65-F5344CB8AC3E}">
        <p14:creationId xmlns:p14="http://schemas.microsoft.com/office/powerpoint/2010/main" val="163565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4) PEACE KEEPING OPERATIONS – QUARTA GENERAZIONE – FUTURO</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dirty="0" smtClean="0"/>
              <a:t>Previsione di un’evoluzione ulteriore tramite esercito delle Nazioni Unite</a:t>
            </a:r>
            <a:r>
              <a:rPr lang="it-IT" dirty="0"/>
              <a:t> </a:t>
            </a:r>
            <a:r>
              <a:rPr lang="it-IT" dirty="0" smtClean="0"/>
              <a:t>(forse), ma comunque come forze di assistenza alle autorità amministrative del paese, ad es. </a:t>
            </a:r>
            <a:r>
              <a:rPr lang="it-IT" dirty="0" err="1" smtClean="0"/>
              <a:t>ris</a:t>
            </a:r>
            <a:r>
              <a:rPr lang="it-IT" dirty="0" smtClean="0"/>
              <a:t>. 2009 del 2011 istitutiva del UNSMIL in Libia con compiti di ripristino di sicurezza, ordine pubblico e della legalità, nonché assistenza ai processi elettorali e di formazione della costituzione, nonché protezione dei diritti umani.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18</a:t>
            </a:fld>
            <a:endParaRPr lang="it-IT"/>
          </a:p>
        </p:txBody>
      </p:sp>
    </p:spTree>
    <p:extLst>
      <p:ext uri="{BB962C8B-B14F-4D97-AF65-F5344CB8AC3E}">
        <p14:creationId xmlns:p14="http://schemas.microsoft.com/office/powerpoint/2010/main" val="88053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FONDAMENTO NORMATIVO?</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u="sng" dirty="0" smtClean="0"/>
              <a:t>Cap. VI </a:t>
            </a:r>
            <a:r>
              <a:rPr lang="it-IT" dirty="0" smtClean="0"/>
              <a:t>della Carta e mezzo alternativo di soluzione delle controversie? NO perché non sono un mezzo pacifico di soluzione delle controversie;</a:t>
            </a:r>
          </a:p>
          <a:p>
            <a:pPr algn="just"/>
            <a:r>
              <a:rPr lang="it-IT" u="sng" dirty="0" smtClean="0"/>
              <a:t>Norma consuetudinaria non scritta nella Carta </a:t>
            </a:r>
            <a:r>
              <a:rPr lang="it-IT" dirty="0" smtClean="0"/>
              <a:t>ONU- conseguenza: Stati hanno obbligo di partecipare al finanziamento sulla base della prassi? Cap. VI e ½ è troppo impreciso per imporre obblighi così gravosi agli Stati.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19</a:t>
            </a:fld>
            <a:endParaRPr lang="it-IT"/>
          </a:p>
        </p:txBody>
      </p:sp>
    </p:spTree>
    <p:extLst>
      <p:ext uri="{BB962C8B-B14F-4D97-AF65-F5344CB8AC3E}">
        <p14:creationId xmlns:p14="http://schemas.microsoft.com/office/powerpoint/2010/main" val="166109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AZIONE DEL CONSIGLIO DI SICUREZZA</a:t>
            </a:r>
            <a:endParaRPr lang="it-IT" dirty="0"/>
          </a:p>
        </p:txBody>
      </p:sp>
      <p:sp>
        <p:nvSpPr>
          <p:cNvPr id="3" name="Segnaposto contenuto 2"/>
          <p:cNvSpPr>
            <a:spLocks noGrp="1"/>
          </p:cNvSpPr>
          <p:nvPr>
            <p:ph idx="1"/>
          </p:nvPr>
        </p:nvSpPr>
        <p:spPr>
          <a:xfrm>
            <a:off x="112542" y="1969895"/>
            <a:ext cx="8574258" cy="4888106"/>
          </a:xfrm>
        </p:spPr>
        <p:txBody>
          <a:bodyPr>
            <a:normAutofit fontScale="92500" lnSpcReduction="20000"/>
          </a:bodyPr>
          <a:lstStyle/>
          <a:p>
            <a:pPr algn="just"/>
            <a:r>
              <a:rPr lang="it-IT" dirty="0" smtClean="0"/>
              <a:t>A) ACCERTAMENTO DI MINACCIA DELLA PACE, VIOLAZIONE DELLA PACE, AGGRESSIONE;</a:t>
            </a:r>
          </a:p>
          <a:p>
            <a:pPr algn="just"/>
            <a:r>
              <a:rPr lang="it-IT" dirty="0" smtClean="0"/>
              <a:t>B) AZIONE CONSEGUENTE:</a:t>
            </a:r>
          </a:p>
          <a:p>
            <a:pPr lvl="1" algn="just"/>
            <a:r>
              <a:rPr lang="it-IT" dirty="0" smtClean="0"/>
              <a:t>RACCOMANDAZIONI PER SOLUZIONE PACIFICA CONTROVERSIE (art. 39);</a:t>
            </a:r>
          </a:p>
          <a:p>
            <a:pPr lvl="1" algn="just"/>
            <a:r>
              <a:rPr lang="it-IT" dirty="0" smtClean="0"/>
              <a:t>MISURE TIPICHE DEL CAP. VII:</a:t>
            </a:r>
          </a:p>
          <a:p>
            <a:pPr lvl="2" algn="just"/>
            <a:r>
              <a:rPr lang="it-IT" dirty="0" smtClean="0"/>
              <a:t>MISURE PROVVISORIE (art. 40);</a:t>
            </a:r>
          </a:p>
          <a:p>
            <a:pPr lvl="2" algn="just"/>
            <a:r>
              <a:rPr lang="it-IT" dirty="0" smtClean="0"/>
              <a:t>MISURE NON IMPLICANTI USO DELLA FORZA (ART. 41);</a:t>
            </a:r>
          </a:p>
          <a:p>
            <a:pPr lvl="2" algn="just"/>
            <a:r>
              <a:rPr lang="it-IT" dirty="0" smtClean="0"/>
              <a:t>MISURE IMPLICANTI USO DELLA FORZA (ART. 42);</a:t>
            </a:r>
          </a:p>
          <a:p>
            <a:pPr lvl="1" algn="just"/>
            <a:r>
              <a:rPr lang="it-IT" dirty="0" smtClean="0"/>
              <a:t>ALTRE MISURE RIFERIBILI AL CAP. VII:</a:t>
            </a:r>
          </a:p>
          <a:p>
            <a:pPr lvl="2" algn="just"/>
            <a:r>
              <a:rPr lang="it-IT" dirty="0" smtClean="0"/>
              <a:t>AMMINISTRAZIONE TERRITORI;</a:t>
            </a:r>
          </a:p>
          <a:p>
            <a:pPr lvl="2" algn="just"/>
            <a:r>
              <a:rPr lang="it-IT" dirty="0" err="1" smtClean="0"/>
              <a:t>TRIBUNALi</a:t>
            </a:r>
            <a:r>
              <a:rPr lang="it-IT" dirty="0" smtClean="0"/>
              <a:t> AD HOC.</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a:t>
            </a:fld>
            <a:endParaRPr lang="it-IT"/>
          </a:p>
        </p:txBody>
      </p:sp>
    </p:spTree>
    <p:extLst>
      <p:ext uri="{BB962C8B-B14F-4D97-AF65-F5344CB8AC3E}">
        <p14:creationId xmlns:p14="http://schemas.microsoft.com/office/powerpoint/2010/main" val="317105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FONDAMENTO NORMATIVO?</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u="sng" dirty="0" smtClean="0"/>
              <a:t>Cap. VII e </a:t>
            </a:r>
            <a:r>
              <a:rPr lang="it-IT" dirty="0" smtClean="0"/>
              <a:t>art. 42 perché svolgono funzioni di polizia internazionale? No </a:t>
            </a:r>
            <a:r>
              <a:rPr lang="it-IT" dirty="0" err="1" smtClean="0"/>
              <a:t>perchè</a:t>
            </a:r>
            <a:r>
              <a:rPr lang="it-IT" dirty="0" smtClean="0"/>
              <a:t> così si trascura il fatto che per le stesse occorre il consenso dello Stato territoriale…</a:t>
            </a:r>
          </a:p>
          <a:p>
            <a:pPr algn="just"/>
            <a:r>
              <a:rPr lang="it-IT" u="sng" dirty="0" smtClean="0"/>
              <a:t>Art. 24 Carta </a:t>
            </a:r>
            <a:r>
              <a:rPr lang="it-IT" dirty="0" smtClean="0"/>
              <a:t>perché il </a:t>
            </a:r>
            <a:r>
              <a:rPr lang="it-IT" dirty="0" err="1" smtClean="0"/>
              <a:t>CdS</a:t>
            </a:r>
            <a:r>
              <a:rPr lang="it-IT" dirty="0" smtClean="0"/>
              <a:t> ha responsabilità principale nel mantenimento della pace?  No perché è norma TROPPO VAGA per desumere fondamento di </a:t>
            </a:r>
            <a:r>
              <a:rPr lang="it-IT" dirty="0" err="1" smtClean="0"/>
              <a:t>peace</a:t>
            </a:r>
            <a:r>
              <a:rPr lang="it-IT" dirty="0" smtClean="0"/>
              <a:t> </a:t>
            </a:r>
            <a:r>
              <a:rPr lang="it-IT" dirty="0" err="1" smtClean="0"/>
              <a:t>keeping</a:t>
            </a:r>
            <a:r>
              <a:rPr lang="it-IT" dirty="0" smtClean="0"/>
              <a:t> </a:t>
            </a:r>
            <a:r>
              <a:rPr lang="it-IT" dirty="0" err="1" smtClean="0"/>
              <a:t>operations</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20</a:t>
            </a:fld>
            <a:endParaRPr lang="it-IT"/>
          </a:p>
        </p:txBody>
      </p:sp>
    </p:spTree>
    <p:extLst>
      <p:ext uri="{BB962C8B-B14F-4D97-AF65-F5344CB8AC3E}">
        <p14:creationId xmlns:p14="http://schemas.microsoft.com/office/powerpoint/2010/main" val="82703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FONDAMENTO NORMATIVO?</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Piuttosto migliore la soluzione che riconduce tale competenza a </a:t>
            </a:r>
            <a:r>
              <a:rPr lang="it-IT" u="sng" dirty="0" smtClean="0"/>
              <a:t>norma consuetudinaria particolare riconducibile al cap. VII, e alle </a:t>
            </a:r>
            <a:r>
              <a:rPr lang="it-IT" dirty="0" smtClean="0"/>
              <a:t>competenze generali del </a:t>
            </a:r>
            <a:r>
              <a:rPr lang="it-IT" dirty="0" err="1" smtClean="0"/>
              <a:t>CdS</a:t>
            </a:r>
            <a:r>
              <a:rPr lang="it-IT" dirty="0" smtClean="0"/>
              <a:t> in tema di pace e sicurezza internazionali e acquiescenza degli Stati all’esercizio delle stesse.</a:t>
            </a:r>
          </a:p>
          <a:p>
            <a:pPr algn="just"/>
            <a:r>
              <a:rPr lang="it-IT" dirty="0" err="1" smtClean="0"/>
              <a:t>Boutros</a:t>
            </a:r>
            <a:r>
              <a:rPr lang="it-IT" dirty="0" smtClean="0"/>
              <a:t> </a:t>
            </a:r>
            <a:r>
              <a:rPr lang="it-IT" dirty="0" err="1" smtClean="0"/>
              <a:t>Ghali</a:t>
            </a:r>
            <a:r>
              <a:rPr lang="it-IT" dirty="0" smtClean="0"/>
              <a:t>: le missioni di pace devono considerarsi “l’invenzione delle Nazioni Unite”.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21</a:t>
            </a:fld>
            <a:endParaRPr lang="it-IT"/>
          </a:p>
        </p:txBody>
      </p:sp>
    </p:spTree>
    <p:extLst>
      <p:ext uri="{BB962C8B-B14F-4D97-AF65-F5344CB8AC3E}">
        <p14:creationId xmlns:p14="http://schemas.microsoft.com/office/powerpoint/2010/main" val="264634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FONDAMENTO NORMATIVO?</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Poteri delegati dal </a:t>
            </a:r>
            <a:r>
              <a:rPr lang="it-IT" dirty="0" err="1" smtClean="0"/>
              <a:t>CdS</a:t>
            </a:r>
            <a:r>
              <a:rPr lang="it-IT" dirty="0" smtClean="0"/>
              <a:t> al Segretario generale ex art. 98 della Carta: potere di istituire la missione, di costituire la forza della missione e di esercitare il comando.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22</a:t>
            </a:fld>
            <a:endParaRPr lang="it-IT"/>
          </a:p>
        </p:txBody>
      </p:sp>
    </p:spTree>
    <p:extLst>
      <p:ext uri="{BB962C8B-B14F-4D97-AF65-F5344CB8AC3E}">
        <p14:creationId xmlns:p14="http://schemas.microsoft.com/office/powerpoint/2010/main" val="182776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ATTUAZIONE PEACE KEEPING OPERATIONS</a:t>
            </a:r>
            <a:endParaRPr lang="it-IT" dirty="0"/>
          </a:p>
        </p:txBody>
      </p:sp>
      <p:sp>
        <p:nvSpPr>
          <p:cNvPr id="3" name="Segnaposto contenuto 2"/>
          <p:cNvSpPr>
            <a:spLocks noGrp="1"/>
          </p:cNvSpPr>
          <p:nvPr>
            <p:ph idx="1"/>
          </p:nvPr>
        </p:nvSpPr>
        <p:spPr>
          <a:xfrm>
            <a:off x="335666" y="1969895"/>
            <a:ext cx="8351134" cy="4888106"/>
          </a:xfrm>
        </p:spPr>
        <p:txBody>
          <a:bodyPr>
            <a:normAutofit/>
          </a:bodyPr>
          <a:lstStyle/>
          <a:p>
            <a:pPr algn="just"/>
            <a:r>
              <a:rPr lang="it-IT" dirty="0" smtClean="0"/>
              <a:t>POTERE DI COSTITUIRE LA FORZA: negoziazione e stipulazione di accordi bilaterali con gli Stati contributori (</a:t>
            </a:r>
            <a:r>
              <a:rPr lang="it-IT" dirty="0" err="1" smtClean="0"/>
              <a:t>MoU</a:t>
            </a:r>
            <a:r>
              <a:rPr lang="it-IT" dirty="0" smtClean="0"/>
              <a:t>) e con lo Stato ospite della missione (Status of Force Agreement </a:t>
            </a:r>
            <a:r>
              <a:rPr lang="mr-IN" dirty="0" smtClean="0"/>
              <a:t>–</a:t>
            </a:r>
            <a:r>
              <a:rPr lang="it-IT" dirty="0" smtClean="0"/>
              <a:t> SOFA);</a:t>
            </a:r>
          </a:p>
          <a:p>
            <a:pPr algn="just"/>
            <a:r>
              <a:rPr lang="it-IT" dirty="0" smtClean="0"/>
              <a:t>Il Segretario generale ha il potere di scegliere la composizione della forza, selezionando i Paesi contributori.</a:t>
            </a:r>
          </a:p>
          <a:p>
            <a:pPr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23</a:t>
            </a:fld>
            <a:endParaRPr lang="it-IT"/>
          </a:p>
        </p:txBody>
      </p:sp>
    </p:spTree>
    <p:extLst>
      <p:ext uri="{BB962C8B-B14F-4D97-AF65-F5344CB8AC3E}">
        <p14:creationId xmlns:p14="http://schemas.microsoft.com/office/powerpoint/2010/main" val="172093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ATTUAZIONE PEACE KEEPING OPERATIONS</a:t>
            </a:r>
            <a:endParaRPr lang="it-IT" dirty="0"/>
          </a:p>
        </p:txBody>
      </p:sp>
      <p:sp>
        <p:nvSpPr>
          <p:cNvPr id="3" name="Segnaposto contenuto 2"/>
          <p:cNvSpPr>
            <a:spLocks noGrp="1"/>
          </p:cNvSpPr>
          <p:nvPr>
            <p:ph idx="1"/>
          </p:nvPr>
        </p:nvSpPr>
        <p:spPr>
          <a:xfrm>
            <a:off x="335666" y="1969895"/>
            <a:ext cx="8351134" cy="4888106"/>
          </a:xfrm>
        </p:spPr>
        <p:txBody>
          <a:bodyPr>
            <a:normAutofit/>
          </a:bodyPr>
          <a:lstStyle/>
          <a:p>
            <a:pPr algn="just"/>
            <a:r>
              <a:rPr lang="it-IT" dirty="0" smtClean="0"/>
              <a:t>Da </a:t>
            </a:r>
            <a:r>
              <a:rPr lang="it-IT" dirty="0"/>
              <a:t>tale </a:t>
            </a:r>
            <a:r>
              <a:rPr lang="it-IT" dirty="0" smtClean="0"/>
              <a:t>potere </a:t>
            </a:r>
            <a:r>
              <a:rPr lang="it-IT" dirty="0"/>
              <a:t>discende anche obbligo di contribuzione alle spese (art. 17</a:t>
            </a:r>
            <a:r>
              <a:rPr lang="it-IT" dirty="0" smtClean="0"/>
              <a:t>);</a:t>
            </a:r>
          </a:p>
          <a:p>
            <a:pPr algn="just"/>
            <a:r>
              <a:rPr lang="it-IT" dirty="0" smtClean="0"/>
              <a:t>Ogni Stato che fornisce le proprie forze ad una missione di </a:t>
            </a:r>
            <a:r>
              <a:rPr lang="it-IT" dirty="0" err="1" smtClean="0"/>
              <a:t>peace</a:t>
            </a:r>
            <a:r>
              <a:rPr lang="it-IT" dirty="0" smtClean="0"/>
              <a:t> </a:t>
            </a:r>
            <a:r>
              <a:rPr lang="it-IT" dirty="0" err="1" smtClean="0"/>
              <a:t>keeping</a:t>
            </a:r>
            <a:r>
              <a:rPr lang="it-IT" dirty="0" smtClean="0"/>
              <a:t> usufruisce di un rimborso spese mensile dall’Organizzazione per ogni persona impiegata in missione (1300 dollari al mese per ogni soldato impiegato in missione).</a:t>
            </a:r>
            <a:endParaRPr lang="it-IT" dirty="0"/>
          </a:p>
          <a:p>
            <a:pPr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24</a:t>
            </a:fld>
            <a:endParaRPr lang="it-IT"/>
          </a:p>
        </p:txBody>
      </p:sp>
    </p:spTree>
    <p:extLst>
      <p:ext uri="{BB962C8B-B14F-4D97-AF65-F5344CB8AC3E}">
        <p14:creationId xmlns:p14="http://schemas.microsoft.com/office/powerpoint/2010/main" val="204466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DISCIPLINA DELLE PEACE KEEPING OPERATIONS</a:t>
            </a:r>
            <a:endParaRPr lang="it-IT" dirty="0"/>
          </a:p>
        </p:txBody>
      </p:sp>
      <p:sp>
        <p:nvSpPr>
          <p:cNvPr id="3" name="Segnaposto contenuto 2"/>
          <p:cNvSpPr>
            <a:spLocks noGrp="1"/>
          </p:cNvSpPr>
          <p:nvPr>
            <p:ph idx="1"/>
          </p:nvPr>
        </p:nvSpPr>
        <p:spPr>
          <a:xfrm>
            <a:off x="457200" y="2332037"/>
            <a:ext cx="8229600" cy="4525963"/>
          </a:xfrm>
        </p:spPr>
        <p:txBody>
          <a:bodyPr>
            <a:normAutofit fontScale="92500" lnSpcReduction="10000"/>
          </a:bodyPr>
          <a:lstStyle/>
          <a:p>
            <a:pPr algn="just"/>
            <a:r>
              <a:rPr lang="it-IT" dirty="0" smtClean="0"/>
              <a:t>Il </a:t>
            </a:r>
            <a:r>
              <a:rPr lang="it-IT" dirty="0" err="1" smtClean="0"/>
              <a:t>CdS</a:t>
            </a:r>
            <a:r>
              <a:rPr lang="it-IT" dirty="0" smtClean="0"/>
              <a:t> detta una disciplina autonoma tramite la </a:t>
            </a:r>
            <a:r>
              <a:rPr lang="it-IT" dirty="0" err="1" smtClean="0"/>
              <a:t>ris</a:t>
            </a:r>
            <a:r>
              <a:rPr lang="it-IT" dirty="0" smtClean="0"/>
              <a:t>. 1327/2000 per disciplinare chiaramente funzioni di tali missioni e rafforzare capacità di deterrenza;</a:t>
            </a:r>
          </a:p>
          <a:p>
            <a:pPr algn="just"/>
            <a:r>
              <a:rPr lang="it-IT" dirty="0" smtClean="0"/>
              <a:t>Esse devono essere rese operative entro 30 g da risoluzione che le istituisce (non più tardi di 90 gg);</a:t>
            </a:r>
          </a:p>
          <a:p>
            <a:pPr algn="just"/>
            <a:r>
              <a:rPr lang="it-IT" dirty="0" smtClean="0"/>
              <a:t>Missioni di </a:t>
            </a:r>
            <a:r>
              <a:rPr lang="it-IT" dirty="0" err="1" smtClean="0"/>
              <a:t>peace</a:t>
            </a:r>
            <a:r>
              <a:rPr lang="it-IT" dirty="0" smtClean="0"/>
              <a:t> </a:t>
            </a:r>
            <a:r>
              <a:rPr lang="it-IT" dirty="0" err="1" smtClean="0"/>
              <a:t>keeping</a:t>
            </a:r>
            <a:r>
              <a:rPr lang="it-IT" dirty="0" smtClean="0"/>
              <a:t> devono osservare norme generali di diritto internazionale su diritto umanitario e tutela dei diritti umani.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25</a:t>
            </a:fld>
            <a:endParaRPr lang="it-IT"/>
          </a:p>
        </p:txBody>
      </p:sp>
    </p:spTree>
    <p:extLst>
      <p:ext uri="{BB962C8B-B14F-4D97-AF65-F5344CB8AC3E}">
        <p14:creationId xmlns:p14="http://schemas.microsoft.com/office/powerpoint/2010/main" val="4531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0810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RESPONSABILITA’ DELLE PEACE KEEPING OPERATIONS</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26</a:t>
            </a:fld>
            <a:endParaRPr lang="it-IT"/>
          </a:p>
        </p:txBody>
      </p:sp>
      <p:sp>
        <p:nvSpPr>
          <p:cNvPr id="3" name="Segnaposto contenuto 2"/>
          <p:cNvSpPr>
            <a:spLocks noGrp="1"/>
          </p:cNvSpPr>
          <p:nvPr>
            <p:ph idx="1"/>
          </p:nvPr>
        </p:nvSpPr>
        <p:spPr>
          <a:xfrm>
            <a:off x="457200" y="2195512"/>
            <a:ext cx="8229600" cy="4525963"/>
          </a:xfrm>
        </p:spPr>
        <p:txBody>
          <a:bodyPr>
            <a:normAutofit/>
          </a:bodyPr>
          <a:lstStyle/>
          <a:p>
            <a:pPr algn="just"/>
            <a:r>
              <a:rPr lang="it-IT" dirty="0" smtClean="0"/>
              <a:t>Casi in cui </a:t>
            </a:r>
            <a:r>
              <a:rPr lang="it-IT" b="1" i="1" dirty="0" err="1" smtClean="0"/>
              <a:t>peace</a:t>
            </a:r>
            <a:r>
              <a:rPr lang="it-IT" b="1" i="1" dirty="0" smtClean="0"/>
              <a:t> </a:t>
            </a:r>
            <a:r>
              <a:rPr lang="it-IT" b="1" i="1" dirty="0" err="1" smtClean="0"/>
              <a:t>keeping</a:t>
            </a:r>
            <a:r>
              <a:rPr lang="it-IT" b="1" i="1" dirty="0" smtClean="0"/>
              <a:t> </a:t>
            </a:r>
            <a:r>
              <a:rPr lang="it-IT" b="1" i="1" dirty="0" err="1" smtClean="0"/>
              <a:t>operations</a:t>
            </a:r>
            <a:r>
              <a:rPr lang="it-IT" b="1" i="1" dirty="0" smtClean="0"/>
              <a:t> </a:t>
            </a:r>
            <a:r>
              <a:rPr lang="it-IT" dirty="0" smtClean="0"/>
              <a:t>si rendono responsabili di violazioni del diritto internazionale umanitario o dei diritti umani fondamentali, ad es. UNOSOM II (che sostituiva forza multinazionale sotto comando USA– attacco contro quartieri del generale somalo che aveva ordinato attacco contro caschi blu pakistani (in servizio ex </a:t>
            </a:r>
            <a:r>
              <a:rPr lang="it-IT" dirty="0" err="1" smtClean="0"/>
              <a:t>ris</a:t>
            </a:r>
            <a:r>
              <a:rPr lang="it-IT" dirty="0" smtClean="0"/>
              <a:t>. 814/1993 sotto comando USA).</a:t>
            </a:r>
            <a:endParaRPr lang="it-IT" dirty="0"/>
          </a:p>
          <a:p>
            <a:endParaRPr lang="it-IT" dirty="0"/>
          </a:p>
        </p:txBody>
      </p:sp>
    </p:spTree>
    <p:extLst>
      <p:ext uri="{BB962C8B-B14F-4D97-AF65-F5344CB8AC3E}">
        <p14:creationId xmlns:p14="http://schemas.microsoft.com/office/powerpoint/2010/main" val="792239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0810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RESPONSABILITA’ </a:t>
            </a:r>
            <a:r>
              <a:rPr lang="it-IT" smtClean="0"/>
              <a:t>DELLE PEACE KEEPING OPERATIONS</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27</a:t>
            </a:fld>
            <a:endParaRPr lang="it-IT"/>
          </a:p>
        </p:txBody>
      </p:sp>
      <p:sp>
        <p:nvSpPr>
          <p:cNvPr id="3" name="Segnaposto contenuto 2"/>
          <p:cNvSpPr>
            <a:spLocks noGrp="1"/>
          </p:cNvSpPr>
          <p:nvPr>
            <p:ph idx="1"/>
          </p:nvPr>
        </p:nvSpPr>
        <p:spPr>
          <a:xfrm>
            <a:off x="457200" y="2195512"/>
            <a:ext cx="8229600" cy="4525963"/>
          </a:xfrm>
        </p:spPr>
        <p:txBody>
          <a:bodyPr>
            <a:normAutofit/>
          </a:bodyPr>
          <a:lstStyle/>
          <a:p>
            <a:pPr algn="just"/>
            <a:r>
              <a:rPr lang="it-IT" dirty="0" smtClean="0"/>
              <a:t>CASO PROBLEMATICO DI AIUTO: operazione di </a:t>
            </a:r>
            <a:r>
              <a:rPr lang="it-IT" i="1" dirty="0" err="1" smtClean="0"/>
              <a:t>peace</a:t>
            </a:r>
            <a:r>
              <a:rPr lang="it-IT" i="1" dirty="0" smtClean="0"/>
              <a:t> </a:t>
            </a:r>
            <a:r>
              <a:rPr lang="it-IT" i="1" dirty="0" err="1" smtClean="0"/>
              <a:t>keeping</a:t>
            </a:r>
            <a:endParaRPr lang="it-IT" i="1" dirty="0" smtClean="0"/>
          </a:p>
          <a:p>
            <a:pPr algn="just"/>
            <a:r>
              <a:rPr lang="it-IT" dirty="0"/>
              <a:t>Per le operazioni di </a:t>
            </a:r>
            <a:r>
              <a:rPr lang="it-IT" i="1" dirty="0" err="1"/>
              <a:t>peace</a:t>
            </a:r>
            <a:r>
              <a:rPr lang="it-IT" i="1" dirty="0"/>
              <a:t> </a:t>
            </a:r>
            <a:r>
              <a:rPr lang="it-IT" i="1" dirty="0" err="1"/>
              <a:t>Keeping</a:t>
            </a:r>
            <a:r>
              <a:rPr lang="it-IT" dirty="0"/>
              <a:t>…si crea una forza militare multinazionale in cui ogni contingente militare mantiene il proprio carattere nazionale sotto un ufficiale militare nazionale ma anche sotto un comando unificato che può essere….</a:t>
            </a:r>
          </a:p>
          <a:p>
            <a:endParaRPr lang="it-IT" dirty="0"/>
          </a:p>
        </p:txBody>
      </p:sp>
    </p:spTree>
    <p:extLst>
      <p:ext uri="{BB962C8B-B14F-4D97-AF65-F5344CB8AC3E}">
        <p14:creationId xmlns:p14="http://schemas.microsoft.com/office/powerpoint/2010/main" val="265790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INDIRETTA – PEACE KEEPING OPERATIONS</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341131401"/>
              </p:ext>
            </p:extLst>
          </p:nvPr>
        </p:nvGraphicFramePr>
        <p:xfrm>
          <a:off x="143395" y="1600200"/>
          <a:ext cx="8543405" cy="4607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91DE0E6E-237E-2241-9871-B965D11E25C6}" type="slidenum">
              <a:rPr lang="it-IT" smtClean="0"/>
              <a:pPr/>
              <a:t>28</a:t>
            </a:fld>
            <a:endParaRPr lang="it-IT"/>
          </a:p>
        </p:txBody>
      </p:sp>
    </p:spTree>
    <p:extLst>
      <p:ext uri="{BB962C8B-B14F-4D97-AF65-F5344CB8AC3E}">
        <p14:creationId xmlns:p14="http://schemas.microsoft.com/office/powerpoint/2010/main" val="12798577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lnSpcReduction="10000"/>
          </a:bodyPr>
          <a:lstStyle/>
          <a:p>
            <a:pPr algn="just"/>
            <a:r>
              <a:rPr lang="it-IT" dirty="0" smtClean="0"/>
              <a:t>Chi risponde per comportamento illecito dei membri di un contingente nazionale?</a:t>
            </a:r>
          </a:p>
          <a:p>
            <a:pPr algn="just"/>
            <a:r>
              <a:rPr lang="it-IT" dirty="0" smtClean="0"/>
              <a:t>Il singolo Stato?</a:t>
            </a:r>
          </a:p>
          <a:p>
            <a:pPr algn="just"/>
            <a:r>
              <a:rPr lang="it-IT" dirty="0" smtClean="0"/>
              <a:t>L’OIG o  la coalizione di Stati da cui dipende il comando unificato?</a:t>
            </a:r>
          </a:p>
          <a:p>
            <a:pPr algn="just"/>
            <a:r>
              <a:rPr lang="it-IT" dirty="0" smtClean="0"/>
              <a:t>Art. 6 Progetto di articoli su </a:t>
            </a:r>
            <a:r>
              <a:rPr lang="it-IT" dirty="0" err="1" smtClean="0"/>
              <a:t>resp</a:t>
            </a:r>
            <a:r>
              <a:rPr lang="it-IT" dirty="0" smtClean="0"/>
              <a:t>. </a:t>
            </a:r>
            <a:r>
              <a:rPr lang="it-IT" dirty="0" err="1" smtClean="0"/>
              <a:t>int</a:t>
            </a:r>
            <a:r>
              <a:rPr lang="it-IT" dirty="0" smtClean="0"/>
              <a:t>. di OIG del 2011: risponde chi esercita il controllo effettivo sull’organo in questione: CEDU, 31.5.2007, </a:t>
            </a:r>
            <a:r>
              <a:rPr lang="it-IT" dirty="0" err="1" smtClean="0"/>
              <a:t>Behrami</a:t>
            </a:r>
            <a:r>
              <a:rPr lang="it-IT" dirty="0" smtClean="0"/>
              <a:t> c. Francia.</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29</a:t>
            </a:fld>
            <a:endParaRPr lang="it-IT"/>
          </a:p>
        </p:txBody>
      </p:sp>
    </p:spTree>
    <p:extLst>
      <p:ext uri="{BB962C8B-B14F-4D97-AF65-F5344CB8AC3E}">
        <p14:creationId xmlns:p14="http://schemas.microsoft.com/office/powerpoint/2010/main" val="1071326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MISURE IMPLICANTI USO DELLA FORZA (ART. 42 CARTA)</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dirty="0" smtClean="0"/>
              <a:t>Art. 42 e ss. riguardano l’uso della forza da parte del </a:t>
            </a:r>
            <a:r>
              <a:rPr lang="it-IT" dirty="0" err="1" smtClean="0"/>
              <a:t>CdS</a:t>
            </a:r>
            <a:r>
              <a:rPr lang="it-IT" dirty="0" smtClean="0"/>
              <a:t>:</a:t>
            </a:r>
          </a:p>
          <a:p>
            <a:pPr lvl="1" algn="just"/>
            <a:r>
              <a:rPr lang="it-IT" dirty="0" smtClean="0"/>
              <a:t>CONTRO uno Stato colpevole di aggressione, di minaccia alla pace o di violazione della pace;</a:t>
            </a:r>
          </a:p>
          <a:p>
            <a:pPr lvl="1" algn="just"/>
            <a:r>
              <a:rPr lang="it-IT" dirty="0" smtClean="0"/>
              <a:t>ALL’INTERNO DI uno Stato ad es. intervenendo in una guerra civile se essa costituisce una minaccia alla pace.</a:t>
            </a:r>
          </a:p>
          <a:p>
            <a:pPr marL="457200" lvl="1" indent="0" algn="just">
              <a:buNone/>
            </a:pPr>
            <a:r>
              <a:rPr lang="it-IT" dirty="0" smtClean="0">
                <a:latin typeface="Zapf Dingbats"/>
                <a:ea typeface="Zapf Dingbats"/>
                <a:cs typeface="Zapf Dingbats"/>
                <a:sym typeface="Zapf Dingbats"/>
              </a:rPr>
              <a:t>★</a:t>
            </a:r>
            <a:r>
              <a:rPr lang="it-IT" dirty="0">
                <a:sym typeface="Zapf Dingbats"/>
              </a:rPr>
              <a:t> </a:t>
            </a:r>
            <a:r>
              <a:rPr lang="it-IT" u="sng" dirty="0" smtClean="0">
                <a:sym typeface="Zapf Dingbats"/>
              </a:rPr>
              <a:t>Carattere interno non è problema perché non vale il limite della competenza domestica (art. 2 par. 7).</a:t>
            </a:r>
            <a:endParaRPr lang="it-IT" u="sng"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a:t>
            </a:fld>
            <a:endParaRPr lang="it-IT"/>
          </a:p>
        </p:txBody>
      </p:sp>
    </p:spTree>
    <p:extLst>
      <p:ext uri="{BB962C8B-B14F-4D97-AF65-F5344CB8AC3E}">
        <p14:creationId xmlns:p14="http://schemas.microsoft.com/office/powerpoint/2010/main" val="295345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fontScale="92500" lnSpcReduction="10000"/>
          </a:bodyPr>
          <a:lstStyle/>
          <a:p>
            <a:pPr algn="just"/>
            <a:r>
              <a:rPr lang="it-IT" dirty="0" smtClean="0"/>
              <a:t>E’ ipotizzabile una responsabilità concorrente dell’Onu e dello Stato di invio dei </a:t>
            </a:r>
            <a:r>
              <a:rPr lang="it-IT" i="1" dirty="0" err="1" smtClean="0"/>
              <a:t>peace</a:t>
            </a:r>
            <a:r>
              <a:rPr lang="it-IT" i="1" dirty="0" smtClean="0"/>
              <a:t> </a:t>
            </a:r>
            <a:r>
              <a:rPr lang="it-IT" i="1" dirty="0" err="1" smtClean="0"/>
              <a:t>keepers</a:t>
            </a:r>
            <a:r>
              <a:rPr lang="it-IT" dirty="0" smtClean="0"/>
              <a:t>, per la parte in cui ciascuno esercita un controllo nei loro confronti.</a:t>
            </a:r>
          </a:p>
          <a:p>
            <a:pPr algn="just"/>
            <a:r>
              <a:rPr lang="it-IT" dirty="0" smtClean="0"/>
              <a:t>Tuttavia Corte europea ha escluso tale possibilità nel caso </a:t>
            </a:r>
            <a:r>
              <a:rPr lang="it-IT" dirty="0" err="1" smtClean="0"/>
              <a:t>Behrami</a:t>
            </a:r>
            <a:r>
              <a:rPr lang="it-IT" dirty="0" smtClean="0"/>
              <a:t> c. Francia 2007 – ritenendo che la responsabilità fosse solo del </a:t>
            </a:r>
            <a:r>
              <a:rPr lang="it-IT" dirty="0" err="1" smtClean="0"/>
              <a:t>CdS</a:t>
            </a:r>
            <a:r>
              <a:rPr lang="it-IT" dirty="0" smtClean="0"/>
              <a:t>, la Corte ha respinto come inammissibili i ricorsi contro Francia per responsabilità missione UNMIK in Kosovo.</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30</a:t>
            </a:fld>
            <a:endParaRPr lang="it-IT"/>
          </a:p>
        </p:txBody>
      </p:sp>
    </p:spTree>
    <p:extLst>
      <p:ext uri="{BB962C8B-B14F-4D97-AF65-F5344CB8AC3E}">
        <p14:creationId xmlns:p14="http://schemas.microsoft.com/office/powerpoint/2010/main" val="56318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CASI BEHRAMI E SARAMATI (2007)</a:t>
            </a:r>
            <a:endParaRPr lang="it-IT" dirty="0"/>
          </a:p>
        </p:txBody>
      </p:sp>
      <p:sp>
        <p:nvSpPr>
          <p:cNvPr id="4" name="Segnaposto contenuto 3"/>
          <p:cNvSpPr>
            <a:spLocks noGrp="1"/>
          </p:cNvSpPr>
          <p:nvPr>
            <p:ph idx="1"/>
          </p:nvPr>
        </p:nvSpPr>
        <p:spPr/>
        <p:txBody>
          <a:bodyPr>
            <a:normAutofit/>
          </a:bodyPr>
          <a:lstStyle/>
          <a:p>
            <a:pPr algn="just"/>
            <a:r>
              <a:rPr lang="it-IT" dirty="0" smtClean="0"/>
              <a:t>Caso </a:t>
            </a:r>
            <a:r>
              <a:rPr lang="it-IT" dirty="0" err="1" smtClean="0"/>
              <a:t>Behrami</a:t>
            </a:r>
            <a:r>
              <a:rPr lang="it-IT" dirty="0" smtClean="0"/>
              <a:t> e </a:t>
            </a:r>
            <a:r>
              <a:rPr lang="it-IT" dirty="0" err="1" smtClean="0"/>
              <a:t>Saramati</a:t>
            </a:r>
            <a:r>
              <a:rPr lang="it-IT" dirty="0" smtClean="0"/>
              <a:t> c. Francia 2007:</a:t>
            </a:r>
          </a:p>
          <a:p>
            <a:pPr lvl="1" algn="just"/>
            <a:r>
              <a:rPr lang="it-IT" dirty="0" smtClean="0"/>
              <a:t>nel primo si tratta di violazione di art. 2 per incidente occorso in un campo minato a due ragazzini uno morto e uno ferito per mancato sminamento attribuito al contingente francese UNMIK.</a:t>
            </a:r>
          </a:p>
          <a:p>
            <a:pPr lvl="1" algn="just"/>
            <a:r>
              <a:rPr lang="it-IT" dirty="0" smtClean="0"/>
              <a:t>Nel secondo di violazione di art. 5 </a:t>
            </a:r>
            <a:r>
              <a:rPr lang="it-IT" dirty="0" err="1" smtClean="0"/>
              <a:t>Cedu</a:t>
            </a:r>
            <a:r>
              <a:rPr lang="it-IT" dirty="0" smtClean="0"/>
              <a:t> per detenzione ingiusta e arbitraria sotto responsabilità KFOR.</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31</a:t>
            </a:fld>
            <a:endParaRPr lang="it-IT"/>
          </a:p>
        </p:txBody>
      </p:sp>
    </p:spTree>
    <p:extLst>
      <p:ext uri="{BB962C8B-B14F-4D97-AF65-F5344CB8AC3E}">
        <p14:creationId xmlns:p14="http://schemas.microsoft.com/office/powerpoint/2010/main" val="3819995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CASI BEHRAMI E SARAMATI (2007)</a:t>
            </a:r>
            <a:endParaRPr lang="it-IT" dirty="0"/>
          </a:p>
        </p:txBody>
      </p:sp>
      <p:sp>
        <p:nvSpPr>
          <p:cNvPr id="4" name="Segnaposto contenuto 3"/>
          <p:cNvSpPr>
            <a:spLocks noGrp="1"/>
          </p:cNvSpPr>
          <p:nvPr>
            <p:ph idx="1"/>
          </p:nvPr>
        </p:nvSpPr>
        <p:spPr/>
        <p:txBody>
          <a:bodyPr>
            <a:normAutofit/>
          </a:bodyPr>
          <a:lstStyle/>
          <a:p>
            <a:pPr algn="just"/>
            <a:r>
              <a:rPr lang="it-IT" dirty="0" smtClean="0"/>
              <a:t>Corte europea esclude che vi possa essere responsabilità Stato affermando responsabilità </a:t>
            </a:r>
            <a:r>
              <a:rPr lang="it-IT" dirty="0" err="1" smtClean="0"/>
              <a:t>CdS</a:t>
            </a:r>
            <a:r>
              <a:rPr lang="it-IT" dirty="0" smtClean="0"/>
              <a:t> che dunque rende di fatto impunibili gli atti:</a:t>
            </a:r>
          </a:p>
          <a:p>
            <a:pPr lvl="1" algn="just"/>
            <a:r>
              <a:rPr lang="it-IT" dirty="0" smtClean="0"/>
              <a:t>Qualifica UNMIK come organo sussidiario dell’ONU;</a:t>
            </a:r>
          </a:p>
          <a:p>
            <a:pPr lvl="1" algn="just"/>
            <a:r>
              <a:rPr lang="it-IT" dirty="0" smtClean="0"/>
              <a:t>Qualifica KFOR come missione sotto il controllo del </a:t>
            </a:r>
            <a:r>
              <a:rPr lang="it-IT" dirty="0" err="1" smtClean="0"/>
              <a:t>CdS</a:t>
            </a:r>
            <a:r>
              <a:rPr lang="it-IT" dirty="0" smtClean="0"/>
              <a:t>.</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32</a:t>
            </a:fld>
            <a:endParaRPr lang="it-IT"/>
          </a:p>
        </p:txBody>
      </p:sp>
    </p:spTree>
    <p:extLst>
      <p:ext uri="{BB962C8B-B14F-4D97-AF65-F5344CB8AC3E}">
        <p14:creationId xmlns:p14="http://schemas.microsoft.com/office/powerpoint/2010/main" val="282135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CASI BEHRAMI </a:t>
            </a:r>
            <a:r>
              <a:rPr lang="it-IT" smtClean="0"/>
              <a:t>E SARAMATI (2007)</a:t>
            </a:r>
            <a:endParaRPr lang="it-IT" dirty="0"/>
          </a:p>
        </p:txBody>
      </p:sp>
      <p:sp>
        <p:nvSpPr>
          <p:cNvPr id="4" name="Segnaposto contenuto 3"/>
          <p:cNvSpPr>
            <a:spLocks noGrp="1"/>
          </p:cNvSpPr>
          <p:nvPr>
            <p:ph idx="1"/>
          </p:nvPr>
        </p:nvSpPr>
        <p:spPr/>
        <p:txBody>
          <a:bodyPr>
            <a:normAutofit/>
          </a:bodyPr>
          <a:lstStyle/>
          <a:p>
            <a:pPr algn="just"/>
            <a:r>
              <a:rPr lang="it-IT" dirty="0" smtClean="0"/>
              <a:t>Fondamentale nel ragionamento della Corte è la funzione del </a:t>
            </a:r>
            <a:r>
              <a:rPr lang="it-IT" dirty="0" err="1" smtClean="0"/>
              <a:t>CdS</a:t>
            </a:r>
            <a:r>
              <a:rPr lang="it-IT" dirty="0" smtClean="0"/>
              <a:t> nell’ambito del Capo VII della Carta che non può ricevere interferenze di alcun genere.</a:t>
            </a:r>
          </a:p>
          <a:p>
            <a:pPr algn="just"/>
            <a:endParaRPr lang="it-IT" dirty="0" smtClean="0"/>
          </a:p>
          <a:p>
            <a:pPr algn="just"/>
            <a:r>
              <a:rPr lang="it-IT" dirty="0" smtClean="0"/>
              <a:t>Ciò vale ad escludere la competenza della Corte trattandosi di atto di OIG, ma soprattutto di atti del </a:t>
            </a:r>
            <a:r>
              <a:rPr lang="it-IT" dirty="0" err="1" smtClean="0"/>
              <a:t>CdS</a:t>
            </a:r>
            <a:endParaRPr lang="it-IT" dirty="0"/>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33</a:t>
            </a:fld>
            <a:endParaRPr lang="it-IT"/>
          </a:p>
        </p:txBody>
      </p:sp>
    </p:spTree>
    <p:extLst>
      <p:ext uri="{BB962C8B-B14F-4D97-AF65-F5344CB8AC3E}">
        <p14:creationId xmlns:p14="http://schemas.microsoft.com/office/powerpoint/2010/main" val="1753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a:bodyPr>
          <a:lstStyle/>
          <a:p>
            <a:pPr algn="just"/>
            <a:r>
              <a:rPr lang="it-IT" dirty="0" smtClean="0"/>
              <a:t>Diverso invece il caso Al </a:t>
            </a:r>
            <a:r>
              <a:rPr lang="it-IT" dirty="0" err="1" smtClean="0"/>
              <a:t>Jedda</a:t>
            </a:r>
            <a:r>
              <a:rPr lang="it-IT" dirty="0" smtClean="0"/>
              <a:t> c. Regno Unito del 2011 (Corte europea 7.7.2011) in questo caso si trattava di illeciti posti in essere in seguito all’occupazione inglese dell’Iraq e si affermò che </a:t>
            </a:r>
            <a:r>
              <a:rPr lang="it-IT" dirty="0" err="1" smtClean="0"/>
              <a:t>ris</a:t>
            </a:r>
            <a:r>
              <a:rPr lang="it-IT" dirty="0" smtClean="0"/>
              <a:t>. 1511/2003 che autorizzava intervento ex post non fosse sufficiente ad attribuire responsabilità all’ONU.</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34</a:t>
            </a:fld>
            <a:endParaRPr lang="it-IT"/>
          </a:p>
        </p:txBody>
      </p:sp>
    </p:spTree>
    <p:extLst>
      <p:ext uri="{BB962C8B-B14F-4D97-AF65-F5344CB8AC3E}">
        <p14:creationId xmlns:p14="http://schemas.microsoft.com/office/powerpoint/2010/main" val="346299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a:bodyPr>
          <a:lstStyle/>
          <a:p>
            <a:pPr algn="just"/>
            <a:r>
              <a:rPr lang="it-IT" dirty="0" smtClean="0"/>
              <a:t>Al </a:t>
            </a:r>
            <a:r>
              <a:rPr lang="it-IT" dirty="0" err="1" smtClean="0"/>
              <a:t>Jedda</a:t>
            </a:r>
            <a:r>
              <a:rPr lang="it-IT" dirty="0" smtClean="0"/>
              <a:t> era cittadino iracheno, che aveva chiesto asilo politico in Inghilterra e ne aveva acquistato la cittadinanza; tornato a Baghdad era stato arrestato nel 2004 perché sospettato di far parte di organizzazioni terroristiche, in applicazione delle </a:t>
            </a:r>
            <a:r>
              <a:rPr lang="it-IT" dirty="0" err="1" smtClean="0"/>
              <a:t>ris</a:t>
            </a:r>
            <a:r>
              <a:rPr lang="it-IT" dirty="0" smtClean="0"/>
              <a:t>. del </a:t>
            </a:r>
            <a:r>
              <a:rPr lang="it-IT" dirty="0" err="1" smtClean="0"/>
              <a:t>CdS</a:t>
            </a:r>
            <a:r>
              <a:rPr lang="it-IT" dirty="0" smtClean="0"/>
              <a:t> , ma in violazione di art. 5 </a:t>
            </a:r>
            <a:r>
              <a:rPr lang="it-IT" dirty="0" err="1" smtClean="0"/>
              <a:t>Cedu</a:t>
            </a:r>
            <a:r>
              <a:rPr lang="it-IT" dirty="0" smtClean="0"/>
              <a:t>.</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35</a:t>
            </a:fld>
            <a:endParaRPr lang="it-IT"/>
          </a:p>
        </p:txBody>
      </p:sp>
    </p:spTree>
    <p:extLst>
      <p:ext uri="{BB962C8B-B14F-4D97-AF65-F5344CB8AC3E}">
        <p14:creationId xmlns:p14="http://schemas.microsoft.com/office/powerpoint/2010/main" val="402210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fontScale="92500" lnSpcReduction="10000"/>
          </a:bodyPr>
          <a:lstStyle/>
          <a:p>
            <a:pPr algn="just"/>
            <a:r>
              <a:rPr lang="it-IT" dirty="0" smtClean="0"/>
              <a:t>I giudici inglesi cui si era rivolto avevano attribuito responsabilità all’ONU; invece Corte di Strasburgo la attribuisce a Regno Unito perché risoluzione </a:t>
            </a:r>
            <a:r>
              <a:rPr lang="it-IT" dirty="0" err="1" smtClean="0"/>
              <a:t>CdS</a:t>
            </a:r>
            <a:r>
              <a:rPr lang="it-IT" dirty="0" smtClean="0"/>
              <a:t> non rileva nel contesto dell’occupazione inglese dell’Iraq.</a:t>
            </a:r>
          </a:p>
          <a:p>
            <a:pPr algn="just"/>
            <a:endParaRPr lang="it-IT" dirty="0"/>
          </a:p>
          <a:p>
            <a:pPr algn="just"/>
            <a:r>
              <a:rPr lang="it-IT" dirty="0" smtClean="0"/>
              <a:t>Una detenzione attuata senza possibilità di difesa (tutela del contraddittorio) rientrava nelle competenze esplicate dagli Stati e quindi si ricollegava alla loro responsabilità.</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36</a:t>
            </a:fld>
            <a:endParaRPr lang="it-IT"/>
          </a:p>
        </p:txBody>
      </p:sp>
    </p:spTree>
    <p:extLst>
      <p:ext uri="{BB962C8B-B14F-4D97-AF65-F5344CB8AC3E}">
        <p14:creationId xmlns:p14="http://schemas.microsoft.com/office/powerpoint/2010/main" val="93788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4675"/>
            <a:ext cx="8922936" cy="1687876"/>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DEI SINGOLI PER CRIMINI COMMESSI NELLE PEACE KEEPING OPERATIONS</a:t>
            </a:r>
            <a:endParaRPr lang="it-IT" dirty="0"/>
          </a:p>
        </p:txBody>
      </p:sp>
      <p:sp>
        <p:nvSpPr>
          <p:cNvPr id="4" name="Segnaposto contenuto 3"/>
          <p:cNvSpPr>
            <a:spLocks noGrp="1"/>
          </p:cNvSpPr>
          <p:nvPr>
            <p:ph idx="1"/>
          </p:nvPr>
        </p:nvSpPr>
        <p:spPr>
          <a:xfrm>
            <a:off x="457200" y="2137976"/>
            <a:ext cx="8229600" cy="3988187"/>
          </a:xfrm>
        </p:spPr>
        <p:txBody>
          <a:bodyPr>
            <a:normAutofit/>
          </a:bodyPr>
          <a:lstStyle/>
          <a:p>
            <a:pPr algn="just"/>
            <a:r>
              <a:rPr lang="it-IT" dirty="0" smtClean="0"/>
              <a:t>Problema collegato è la responsabilità dei singoli per crimini commessi nell’ambito delle </a:t>
            </a:r>
            <a:r>
              <a:rPr lang="it-IT" dirty="0" err="1" smtClean="0"/>
              <a:t>peace</a:t>
            </a:r>
            <a:r>
              <a:rPr lang="it-IT" dirty="0" smtClean="0"/>
              <a:t> </a:t>
            </a:r>
            <a:r>
              <a:rPr lang="it-IT" dirty="0" err="1" smtClean="0"/>
              <a:t>keeping</a:t>
            </a:r>
            <a:r>
              <a:rPr lang="it-IT" dirty="0" smtClean="0"/>
              <a:t> </a:t>
            </a:r>
            <a:r>
              <a:rPr lang="it-IT" dirty="0" err="1" smtClean="0"/>
              <a:t>operations</a:t>
            </a:r>
            <a:r>
              <a:rPr lang="it-IT" dirty="0" smtClean="0"/>
              <a:t>…cui può ricollegarsi responsabilità di ONU….</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37</a:t>
            </a:fld>
            <a:endParaRPr lang="it-IT"/>
          </a:p>
        </p:txBody>
      </p:sp>
    </p:spTree>
    <p:extLst>
      <p:ext uri="{BB962C8B-B14F-4D97-AF65-F5344CB8AC3E}">
        <p14:creationId xmlns:p14="http://schemas.microsoft.com/office/powerpoint/2010/main" val="16237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4675"/>
            <a:ext cx="8922936" cy="1687876"/>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DEI SINGOLI PER CRIMINI COMMESSI NELLE PEACE KEEPING OPERATIONS</a:t>
            </a:r>
            <a:endParaRPr lang="it-IT" dirty="0"/>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2801866473"/>
              </p:ext>
            </p:extLst>
          </p:nvPr>
        </p:nvGraphicFramePr>
        <p:xfrm>
          <a:off x="296426" y="1979348"/>
          <a:ext cx="8626510" cy="4742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numero diapositiva 4"/>
          <p:cNvSpPr>
            <a:spLocks noGrp="1"/>
          </p:cNvSpPr>
          <p:nvPr>
            <p:ph type="sldNum" sz="quarter" idx="12"/>
          </p:nvPr>
        </p:nvSpPr>
        <p:spPr/>
        <p:txBody>
          <a:bodyPr/>
          <a:lstStyle/>
          <a:p>
            <a:fld id="{91DE0E6E-237E-2241-9871-B965D11E25C6}" type="slidenum">
              <a:rPr lang="it-IT" smtClean="0"/>
              <a:pPr/>
              <a:t>38</a:t>
            </a:fld>
            <a:endParaRPr lang="it-IT"/>
          </a:p>
        </p:txBody>
      </p:sp>
    </p:spTree>
    <p:extLst>
      <p:ext uri="{BB962C8B-B14F-4D97-AF65-F5344CB8AC3E}">
        <p14:creationId xmlns:p14="http://schemas.microsoft.com/office/powerpoint/2010/main" val="33655968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err="1" smtClean="0"/>
              <a:t>Ris</a:t>
            </a:r>
            <a:r>
              <a:rPr lang="it-IT" dirty="0" smtClean="0"/>
              <a:t>. 1422/2002 e 1487/2003 affrontano il problema della responsabilità penale dei componenti delle missioni, chiedendo alla Corte penale internazionale di non procedere (in base a immunità) contro funzionari ONU appartenenti a Stati non aderenti allo Statuto.</a:t>
            </a:r>
          </a:p>
        </p:txBody>
      </p:sp>
      <p:sp>
        <p:nvSpPr>
          <p:cNvPr id="5" name="Segnaposto numero diapositiva 4"/>
          <p:cNvSpPr>
            <a:spLocks noGrp="1"/>
          </p:cNvSpPr>
          <p:nvPr>
            <p:ph type="sldNum" sz="quarter" idx="12"/>
          </p:nvPr>
        </p:nvSpPr>
        <p:spPr/>
        <p:txBody>
          <a:bodyPr/>
          <a:lstStyle/>
          <a:p>
            <a:fld id="{91DE0E6E-237E-2241-9871-B965D11E25C6}" type="slidenum">
              <a:rPr lang="it-IT" smtClean="0"/>
              <a:pPr/>
              <a:t>39</a:t>
            </a:fld>
            <a:endParaRPr lang="it-IT"/>
          </a:p>
        </p:txBody>
      </p:sp>
    </p:spTree>
    <p:extLst>
      <p:ext uri="{BB962C8B-B14F-4D97-AF65-F5344CB8AC3E}">
        <p14:creationId xmlns:p14="http://schemas.microsoft.com/office/powerpoint/2010/main" val="414564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MISURE IMPLICANTI USO DELLA FORZA (ART. 42 CARTA)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La risoluzione con cui il </a:t>
            </a:r>
            <a:r>
              <a:rPr lang="it-IT" dirty="0" err="1" smtClean="0"/>
              <a:t>CdS</a:t>
            </a:r>
            <a:r>
              <a:rPr lang="it-IT" dirty="0" smtClean="0"/>
              <a:t> decide di intervenire in tali situazioni dispone </a:t>
            </a:r>
            <a:r>
              <a:rPr lang="it-IT" u="sng" dirty="0" smtClean="0"/>
              <a:t>un’azione di polizia internazionale</a:t>
            </a:r>
            <a:r>
              <a:rPr lang="it-IT" dirty="0" smtClean="0"/>
              <a:t>, quindi rientra nel genere delle delibere operative, attraverso le quali il </a:t>
            </a:r>
            <a:r>
              <a:rPr lang="it-IT" dirty="0" err="1" smtClean="0"/>
              <a:t>CdS</a:t>
            </a:r>
            <a:r>
              <a:rPr lang="it-IT" dirty="0" smtClean="0"/>
              <a:t> non ordina o raccomanda un comportamento ma agisce direttamente.</a:t>
            </a:r>
            <a:endParaRPr lang="it-IT" u="sng"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a:t>
            </a:fld>
            <a:endParaRPr lang="it-IT"/>
          </a:p>
        </p:txBody>
      </p:sp>
    </p:spTree>
    <p:extLst>
      <p:ext uri="{BB962C8B-B14F-4D97-AF65-F5344CB8AC3E}">
        <p14:creationId xmlns:p14="http://schemas.microsoft.com/office/powerpoint/2010/main" val="1616561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Art. 16 dello Statuto della CPI </a:t>
            </a:r>
            <a:r>
              <a:rPr lang="it-IT" dirty="0" smtClean="0"/>
              <a:t>prevede che “nessuna indagine o procedimento penale possono essere iniziati o proseguiti per un periodo di 12 mesi dopo una richiesta in tal senso da parte del </a:t>
            </a:r>
            <a:r>
              <a:rPr lang="it-IT" dirty="0" err="1" smtClean="0"/>
              <a:t>CdS</a:t>
            </a:r>
            <a:r>
              <a:rPr lang="it-IT" dirty="0" smtClean="0"/>
              <a:t>, richiesta che può essere rinnovata alle stesse condizioni”.</a:t>
            </a:r>
          </a:p>
          <a:p>
            <a:pPr algn="just"/>
            <a:r>
              <a:rPr lang="it-IT" dirty="0" smtClean="0"/>
              <a:t>Immunità durava 12 mesi poi rinnovabili; in seguito a Iraq e gravi crimini commessi da forze USA non venne rinnovata la richiesta (non avrebbe incontrato maggioranza in </a:t>
            </a:r>
            <a:r>
              <a:rPr lang="it-IT" dirty="0" err="1" smtClean="0"/>
              <a:t>CdS</a:t>
            </a:r>
            <a:r>
              <a:rPr lang="it-IT" dirty="0" smtClean="0"/>
              <a:t>). </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40</a:t>
            </a:fld>
            <a:endParaRPr lang="it-IT"/>
          </a:p>
        </p:txBody>
      </p:sp>
    </p:spTree>
    <p:extLst>
      <p:ext uri="{BB962C8B-B14F-4D97-AF65-F5344CB8AC3E}">
        <p14:creationId xmlns:p14="http://schemas.microsoft.com/office/powerpoint/2010/main" val="27300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Dibattito su legittimità di tali risoluzioni…</a:t>
            </a:r>
          </a:p>
          <a:p>
            <a:pPr algn="just"/>
            <a:r>
              <a:rPr lang="it-IT" dirty="0" smtClean="0"/>
              <a:t>Dubbi sulla possibilità di ricondurle al capo VII della Carta perché l’attività della CPI non può configurarsi minaccia alla pace…che costituisce il presupposto delle risoluzioni adottate in base al Capo VII.</a:t>
            </a:r>
          </a:p>
          <a:p>
            <a:pPr algn="just"/>
            <a:r>
              <a:rPr lang="it-IT" dirty="0" smtClean="0"/>
              <a:t>Legittimità di richiesta è contestata sulla base del fatto che </a:t>
            </a:r>
            <a:r>
              <a:rPr lang="it-IT" dirty="0" err="1" smtClean="0"/>
              <a:t>CdS</a:t>
            </a:r>
            <a:r>
              <a:rPr lang="it-IT" dirty="0" smtClean="0"/>
              <a:t> può occuparsi solo di singoli casi concreti…</a:t>
            </a:r>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41</a:t>
            </a:fld>
            <a:endParaRPr lang="it-IT"/>
          </a:p>
        </p:txBody>
      </p:sp>
    </p:spTree>
    <p:extLst>
      <p:ext uri="{BB962C8B-B14F-4D97-AF65-F5344CB8AC3E}">
        <p14:creationId xmlns:p14="http://schemas.microsoft.com/office/powerpoint/2010/main" val="429484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In realtà </a:t>
            </a:r>
            <a:r>
              <a:rPr lang="it-IT" dirty="0" err="1" smtClean="0"/>
              <a:t>CdS</a:t>
            </a:r>
            <a:r>
              <a:rPr lang="it-IT" dirty="0" smtClean="0"/>
              <a:t> ha il potere di istituire forze di pace e di disciplinarne status e funzionamento e l’immunità rientra in tale status (minaccia alla pace è presupposto per la costituzione di tali forze);</a:t>
            </a:r>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42</a:t>
            </a:fld>
            <a:endParaRPr lang="it-IT"/>
          </a:p>
        </p:txBody>
      </p:sp>
    </p:spTree>
    <p:extLst>
      <p:ext uri="{BB962C8B-B14F-4D97-AF65-F5344CB8AC3E}">
        <p14:creationId xmlns:p14="http://schemas.microsoft.com/office/powerpoint/2010/main" val="27434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Più in generale il </a:t>
            </a:r>
            <a:r>
              <a:rPr lang="it-IT" dirty="0" err="1" smtClean="0"/>
              <a:t>CdS</a:t>
            </a:r>
            <a:r>
              <a:rPr lang="it-IT" dirty="0" smtClean="0"/>
              <a:t> deve osservare il diritto internazionale umanitario e le norme poste a tutela dei diritti umani…la richiesta generale di immunità si considera in possibile contrasto con tali aspetti…</a:t>
            </a:r>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43</a:t>
            </a:fld>
            <a:endParaRPr lang="it-IT"/>
          </a:p>
        </p:txBody>
      </p:sp>
    </p:spTree>
    <p:extLst>
      <p:ext uri="{BB962C8B-B14F-4D97-AF65-F5344CB8AC3E}">
        <p14:creationId xmlns:p14="http://schemas.microsoft.com/office/powerpoint/2010/main" val="328608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…possibile soluzione: solo considerando che nel caso il </a:t>
            </a:r>
            <a:r>
              <a:rPr lang="it-IT" dirty="0" err="1" smtClean="0"/>
              <a:t>CdS</a:t>
            </a:r>
            <a:r>
              <a:rPr lang="it-IT" dirty="0" smtClean="0"/>
              <a:t> si riferisca all’assenza di giurisdizione penale internazionale, non immunità assoluta dalla giurisdizione perché rimane la possibilità di perseguire i crimini nell’ambito di corti penali nazionali.</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44</a:t>
            </a:fld>
            <a:endParaRPr lang="it-IT"/>
          </a:p>
        </p:txBody>
      </p:sp>
    </p:spTree>
    <p:extLst>
      <p:ext uri="{BB962C8B-B14F-4D97-AF65-F5344CB8AC3E}">
        <p14:creationId xmlns:p14="http://schemas.microsoft.com/office/powerpoint/2010/main" val="209956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Repressione penale nazionale spesso inefficace: ad es. </a:t>
            </a:r>
            <a:r>
              <a:rPr lang="it-IT" dirty="0" err="1" smtClean="0"/>
              <a:t>sent</a:t>
            </a:r>
            <a:r>
              <a:rPr lang="it-IT" dirty="0" smtClean="0"/>
              <a:t>. </a:t>
            </a:r>
            <a:r>
              <a:rPr lang="it-IT" dirty="0" err="1" smtClean="0"/>
              <a:t>Trib</a:t>
            </a:r>
            <a:r>
              <a:rPr lang="it-IT" dirty="0" smtClean="0"/>
              <a:t>. Livorno 1996 per atti di tortura commessi da </a:t>
            </a:r>
            <a:r>
              <a:rPr lang="it-IT" i="1" dirty="0" err="1" smtClean="0"/>
              <a:t>peace</a:t>
            </a:r>
            <a:r>
              <a:rPr lang="it-IT" i="1" dirty="0" smtClean="0"/>
              <a:t> </a:t>
            </a:r>
            <a:r>
              <a:rPr lang="it-IT" i="1" dirty="0" err="1" smtClean="0"/>
              <a:t>keepers</a:t>
            </a:r>
            <a:r>
              <a:rPr lang="it-IT" i="1" dirty="0" smtClean="0"/>
              <a:t> </a:t>
            </a:r>
            <a:r>
              <a:rPr lang="it-IT" dirty="0" smtClean="0"/>
              <a:t>italiani a Mogadiscio nel corso di UNOSOM II (1993 – 1995) e tentato stupro- condanna pena lieve poi reato prescritto nel corso del processo di appello;</a:t>
            </a:r>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45</a:t>
            </a:fld>
            <a:endParaRPr lang="it-IT"/>
          </a:p>
        </p:txBody>
      </p:sp>
    </p:spTree>
    <p:extLst>
      <p:ext uri="{BB962C8B-B14F-4D97-AF65-F5344CB8AC3E}">
        <p14:creationId xmlns:p14="http://schemas.microsoft.com/office/powerpoint/2010/main" val="1248211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dirty="0" smtClean="0"/>
              <a:t>Problema</a:t>
            </a:r>
            <a:r>
              <a:rPr lang="it-IT" dirty="0" smtClean="0"/>
              <a:t> molto grave: abusi illeciti di </a:t>
            </a:r>
            <a:r>
              <a:rPr lang="it-IT" dirty="0" err="1" smtClean="0"/>
              <a:t>peace</a:t>
            </a:r>
            <a:r>
              <a:rPr lang="it-IT" dirty="0" smtClean="0"/>
              <a:t> </a:t>
            </a:r>
            <a:r>
              <a:rPr lang="it-IT" dirty="0" err="1" smtClean="0"/>
              <a:t>keepers</a:t>
            </a:r>
            <a:r>
              <a:rPr lang="it-IT" dirty="0" smtClean="0"/>
              <a:t>.</a:t>
            </a:r>
          </a:p>
          <a:p>
            <a:pPr algn="just"/>
            <a:endParaRPr lang="it-IT" dirty="0" smtClean="0"/>
          </a:p>
          <a:p>
            <a:pPr algn="just"/>
            <a:r>
              <a:rPr lang="it-IT" dirty="0" smtClean="0"/>
              <a:t>Studio iniziato nel 2001/2002 sui crimini c.d. “</a:t>
            </a:r>
            <a:r>
              <a:rPr lang="it-IT" b="1" i="1" dirty="0" smtClean="0"/>
              <a:t>Sex for </a:t>
            </a:r>
            <a:r>
              <a:rPr lang="it-IT" b="1" i="1" dirty="0" err="1" smtClean="0"/>
              <a:t>food</a:t>
            </a:r>
            <a:r>
              <a:rPr lang="it-IT" dirty="0" smtClean="0"/>
              <a:t>”: dai Balcani alla Sierra Leone i </a:t>
            </a:r>
            <a:r>
              <a:rPr lang="it-IT" dirty="0" err="1" smtClean="0"/>
              <a:t>peace</a:t>
            </a:r>
            <a:r>
              <a:rPr lang="it-IT" dirty="0" smtClean="0"/>
              <a:t> </a:t>
            </a:r>
            <a:r>
              <a:rPr lang="it-IT" dirty="0" err="1" smtClean="0"/>
              <a:t>keepers</a:t>
            </a:r>
            <a:r>
              <a:rPr lang="it-IT" dirty="0" smtClean="0"/>
              <a:t> inducevano le vittime a prestazioni sessuali in cambio di derrate alimentari o beni di prima necessità.</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46</a:t>
            </a:fld>
            <a:endParaRPr lang="it-IT"/>
          </a:p>
        </p:txBody>
      </p:sp>
    </p:spTree>
    <p:extLst>
      <p:ext uri="{BB962C8B-B14F-4D97-AF65-F5344CB8AC3E}">
        <p14:creationId xmlns:p14="http://schemas.microsoft.com/office/powerpoint/2010/main" val="1964207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CRIMINI E PEACE KEEPING OPERATIONS</a:t>
            </a:r>
            <a:endParaRPr lang="it-IT" dirty="0"/>
          </a:p>
        </p:txBody>
      </p:sp>
      <p:sp>
        <p:nvSpPr>
          <p:cNvPr id="4" name="Segnaposto contenuto 3"/>
          <p:cNvSpPr>
            <a:spLocks noGrp="1"/>
          </p:cNvSpPr>
          <p:nvPr>
            <p:ph idx="1"/>
          </p:nvPr>
        </p:nvSpPr>
        <p:spPr>
          <a:xfrm>
            <a:off x="248194" y="1417638"/>
            <a:ext cx="8690820" cy="5189190"/>
          </a:xfrm>
        </p:spPr>
        <p:txBody>
          <a:bodyPr>
            <a:normAutofit lnSpcReduction="10000"/>
          </a:bodyPr>
          <a:lstStyle/>
          <a:p>
            <a:pPr algn="just"/>
            <a:r>
              <a:rPr lang="it-IT" dirty="0" smtClean="0"/>
              <a:t>Rapporto dell’Alto Commissariato delle Nazioni Unite per i rifugiati (2002);</a:t>
            </a:r>
          </a:p>
          <a:p>
            <a:pPr algn="just"/>
            <a:r>
              <a:rPr lang="it-IT" dirty="0" smtClean="0"/>
              <a:t>Assemblea Generale delle Nazioni Unite istituisce una Commissione di inchiesta sugli abusi sessuali subiti dai rifugiati nell’Africa occidentale (2003);</a:t>
            </a:r>
          </a:p>
          <a:p>
            <a:pPr algn="just"/>
            <a:r>
              <a:rPr lang="it-IT" dirty="0" smtClean="0"/>
              <a:t>Segretario Generale pubblica un Bollettino sulle misure speciali per la protezione degli abusi e lo sfruttamento sessuale (2003) </a:t>
            </a:r>
            <a:r>
              <a:rPr lang="mr-IN" dirty="0" smtClean="0"/>
              <a:t>–</a:t>
            </a:r>
            <a:r>
              <a:rPr lang="it-IT" dirty="0" smtClean="0"/>
              <a:t> </a:t>
            </a:r>
            <a:r>
              <a:rPr lang="it-IT" u="sng" dirty="0" smtClean="0"/>
              <a:t>che si applica a tutto il personale delle Nazioni Unite </a:t>
            </a:r>
            <a:r>
              <a:rPr lang="it-IT" dirty="0" smtClean="0"/>
              <a:t>nonché degli enti e dei programmi amministrati dalle Nazioni Unite.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47</a:t>
            </a:fld>
            <a:endParaRPr lang="it-IT"/>
          </a:p>
        </p:txBody>
      </p:sp>
    </p:spTree>
    <p:extLst>
      <p:ext uri="{BB962C8B-B14F-4D97-AF65-F5344CB8AC3E}">
        <p14:creationId xmlns:p14="http://schemas.microsoft.com/office/powerpoint/2010/main" val="1085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BOLLETTINO 2003</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Bollettino del Segretario Generale (2003) sanziona:</a:t>
            </a:r>
          </a:p>
          <a:p>
            <a:pPr lvl="1" algn="just"/>
            <a:r>
              <a:rPr lang="it-IT" dirty="0" smtClean="0"/>
              <a:t>A) </a:t>
            </a:r>
            <a:r>
              <a:rPr lang="it-IT" u="sng" dirty="0" smtClean="0"/>
              <a:t>sfruttamento sessuale</a:t>
            </a:r>
            <a:r>
              <a:rPr lang="it-IT" dirty="0" smtClean="0"/>
              <a:t>: condotta atta a ricavare vantaggio economico, sociale e politico dallo sfruttamento sessuale di un’altra persona, approfittando della sua vulnerabilità, fiducia o della propria posizione di potere;</a:t>
            </a:r>
          </a:p>
          <a:p>
            <a:pPr lvl="1" algn="just"/>
            <a:r>
              <a:rPr lang="it-IT" dirty="0" smtClean="0"/>
              <a:t>B) </a:t>
            </a:r>
            <a:r>
              <a:rPr lang="it-IT" u="sng" dirty="0" smtClean="0"/>
              <a:t>abuso sessuale</a:t>
            </a:r>
            <a:r>
              <a:rPr lang="it-IT" dirty="0" smtClean="0"/>
              <a:t>: intrusione attuata o minacciata, di natura sessuale, compiuta con la forza in condizioni di disuguaglianza o di costrizione della vittima.</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48</a:t>
            </a:fld>
            <a:endParaRPr lang="it-IT"/>
          </a:p>
        </p:txBody>
      </p:sp>
    </p:spTree>
    <p:extLst>
      <p:ext uri="{BB962C8B-B14F-4D97-AF65-F5344CB8AC3E}">
        <p14:creationId xmlns:p14="http://schemas.microsoft.com/office/powerpoint/2010/main" val="170480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BOLLETTINO 2003</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Conseguenze di tali crimini:</a:t>
            </a:r>
          </a:p>
          <a:p>
            <a:pPr lvl="1" algn="just"/>
            <a:r>
              <a:rPr lang="it-IT" dirty="0" smtClean="0"/>
              <a:t>misure disciplinari a carico dei </a:t>
            </a:r>
            <a:r>
              <a:rPr lang="it-IT" dirty="0" err="1" smtClean="0"/>
              <a:t>peace</a:t>
            </a:r>
            <a:r>
              <a:rPr lang="it-IT" dirty="0" smtClean="0"/>
              <a:t> </a:t>
            </a:r>
            <a:r>
              <a:rPr lang="it-IT" dirty="0" err="1" smtClean="0"/>
              <a:t>keepers</a:t>
            </a:r>
            <a:r>
              <a:rPr lang="it-IT" dirty="0" smtClean="0"/>
              <a:t> responsabili;</a:t>
            </a:r>
          </a:p>
          <a:p>
            <a:pPr lvl="1" algn="just"/>
            <a:r>
              <a:rPr lang="it-IT" dirty="0" smtClean="0"/>
              <a:t>qualora le accuse risultino fondate, il caso viene deferito allo Stato di invio per l’esercizio della giurisdizione penale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49</a:t>
            </a:fld>
            <a:endParaRPr lang="it-IT"/>
          </a:p>
        </p:txBody>
      </p:sp>
    </p:spTree>
    <p:extLst>
      <p:ext uri="{BB962C8B-B14F-4D97-AF65-F5344CB8AC3E}">
        <p14:creationId xmlns:p14="http://schemas.microsoft.com/office/powerpoint/2010/main" val="149736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MISURE IMPLICANTI USO DELLA FORZA (ART. 42 CARTA)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OBIETTIVI:</a:t>
            </a:r>
          </a:p>
          <a:p>
            <a:pPr lvl="1" algn="just"/>
            <a:r>
              <a:rPr lang="it-IT" dirty="0" smtClean="0"/>
              <a:t>1. GARANTIRE L’OBIETTIVITA’ e L’IMPARZIALITA’ DELL’AZIONE;</a:t>
            </a:r>
          </a:p>
          <a:p>
            <a:pPr lvl="1" algn="just"/>
            <a:r>
              <a:rPr lang="it-IT" dirty="0" smtClean="0"/>
              <a:t>2. CONTROLLARE CHE L’AZIONE SIA CONTENUTA NEI LIMITI INDISPENSABILI AL MANTENIMENTO DELLA PACE.</a:t>
            </a:r>
          </a:p>
          <a:p>
            <a:pPr lvl="1" algn="just"/>
            <a:r>
              <a:rPr lang="it-IT" dirty="0" smtClean="0"/>
              <a:t>3. TOGLIERE INIZIATIVA DI CARATTERE MILITARE AI SINGOLI STATI – NON GIUSTIFICATA SECONDO QUANTO PREVEDE L’ART. 51.</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Tree>
    <p:extLst>
      <p:ext uri="{BB962C8B-B14F-4D97-AF65-F5344CB8AC3E}">
        <p14:creationId xmlns:p14="http://schemas.microsoft.com/office/powerpoint/2010/main" val="9888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OBBLIGATORIETA’ BOLLETTINO 2003</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Come rendere obbligatorio tale Bollettino, dato che il Segretario generale non ha un potere normativo in base al quale può imporre obblighi o sanzionare comportamenti degli Stati e dei singoli?</a:t>
            </a:r>
          </a:p>
          <a:p>
            <a:pPr lvl="1" algn="just"/>
            <a:r>
              <a:rPr lang="it-IT" dirty="0" smtClean="0"/>
              <a:t>richiamo del Bollettino nell’accordo tra Nazioni Unite e Stato di invio (MOU);</a:t>
            </a:r>
          </a:p>
          <a:p>
            <a:pPr lvl="1" algn="just"/>
            <a:r>
              <a:rPr lang="it-IT" dirty="0" smtClean="0"/>
              <a:t>incorporazione del Bollettino nella legislazione nazionale.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50</a:t>
            </a:fld>
            <a:endParaRPr lang="it-IT"/>
          </a:p>
        </p:txBody>
      </p:sp>
    </p:spTree>
    <p:extLst>
      <p:ext uri="{BB962C8B-B14F-4D97-AF65-F5344CB8AC3E}">
        <p14:creationId xmlns:p14="http://schemas.microsoft.com/office/powerpoint/2010/main" val="129691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9487" y="274638"/>
            <a:ext cx="8229600" cy="1143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POSSIBILE CONVENZIONE ONU?</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endParaRPr lang="it-IT" dirty="0" smtClean="0"/>
          </a:p>
          <a:p>
            <a:pPr algn="just"/>
            <a:r>
              <a:rPr lang="it-IT"/>
              <a:t>Progetto di Convenzione iniziato nel 2006: contrasti tra competenza di Stato territoriale, Stato di invio, Stato di nazionalità della vittima.</a:t>
            </a:r>
          </a:p>
          <a:p>
            <a:pPr algn="just"/>
            <a:endParaRPr lang="it-IT"/>
          </a:p>
          <a:p>
            <a:pPr algn="just"/>
            <a:r>
              <a:rPr lang="it-IT" dirty="0" smtClean="0"/>
              <a:t>AG ha approvato progetto con </a:t>
            </a:r>
            <a:r>
              <a:rPr lang="it-IT" dirty="0" err="1" smtClean="0"/>
              <a:t>ris</a:t>
            </a:r>
            <a:r>
              <a:rPr lang="it-IT" dirty="0" smtClean="0"/>
              <a:t>. 6.12.2007/ n. 62/63 ma il progetto incontra molte critiche degli Stati anche per l’estensione della responsabilità da esso prevista…</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51</a:t>
            </a:fld>
            <a:endParaRPr lang="it-IT"/>
          </a:p>
        </p:txBody>
      </p:sp>
    </p:spTree>
    <p:extLst>
      <p:ext uri="{BB962C8B-B14F-4D97-AF65-F5344CB8AC3E}">
        <p14:creationId xmlns:p14="http://schemas.microsoft.com/office/powerpoint/2010/main" val="53711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9487" y="274638"/>
            <a:ext cx="8229600" cy="1143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SITUAZIONE ATTUALE</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endParaRPr lang="it-IT" dirty="0" smtClean="0"/>
          </a:p>
          <a:p>
            <a:pPr algn="just"/>
            <a:r>
              <a:rPr lang="it-IT" dirty="0" smtClean="0"/>
              <a:t>Nonostante il rapporto annuale del Segretario Generale all’AG sulle misure per la protezione dagli abusi e dallo sfruttamento sessuale nel contesto delle missioni ONU, che dal 2016 reca anche i nomi e i paesi d’origine dei responsabili delle violenze, le violenze sono andate aumentando: 69 denunce nel 2015, rispetto a 66 del 2013 e 55 del 2014.</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52</a:t>
            </a:fld>
            <a:endParaRPr lang="it-IT"/>
          </a:p>
        </p:txBody>
      </p:sp>
    </p:spTree>
    <p:extLst>
      <p:ext uri="{BB962C8B-B14F-4D97-AF65-F5344CB8AC3E}">
        <p14:creationId xmlns:p14="http://schemas.microsoft.com/office/powerpoint/2010/main" val="38933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9487" y="274638"/>
            <a:ext cx="8229600" cy="1143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SITUAZIONE ATTUALE</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endParaRPr lang="it-IT" dirty="0" smtClean="0"/>
          </a:p>
          <a:p>
            <a:pPr algn="just"/>
            <a:r>
              <a:rPr lang="mr-IN" dirty="0" smtClean="0"/>
              <a:t>…</a:t>
            </a:r>
            <a:r>
              <a:rPr lang="it-IT" dirty="0" smtClean="0"/>
              <a:t>evidente dunque il fallimento delle misure intraprese  (solo 26 inchieste intraprese nel 2016/rispetto a 69 denunce, e solo 3 militari condannati ad alcuni giorni di reclusione, 1 sanzione amministrativa per un ufficiale di polizia)</a:t>
            </a:r>
            <a:r>
              <a:rPr lang="mr-IN" dirty="0" smtClean="0"/>
              <a:t>…</a:t>
            </a:r>
            <a:r>
              <a:rPr lang="it-IT" dirty="0" smtClean="0"/>
              <a:t>.</a:t>
            </a:r>
          </a:p>
          <a:p>
            <a:pPr algn="just"/>
            <a:r>
              <a:rPr lang="it-IT" dirty="0" err="1" smtClean="0"/>
              <a:t>Ban</a:t>
            </a:r>
            <a:r>
              <a:rPr lang="it-IT" dirty="0" smtClean="0"/>
              <a:t> </a:t>
            </a:r>
            <a:r>
              <a:rPr lang="it-IT" dirty="0" err="1" smtClean="0"/>
              <a:t>Ki</a:t>
            </a:r>
            <a:r>
              <a:rPr lang="it-IT" dirty="0" smtClean="0"/>
              <a:t> Moon si è scusato per non aver considerato la questione</a:t>
            </a:r>
            <a:r>
              <a:rPr lang="mr-IN" dirty="0" smtClean="0"/>
              <a:t>…</a:t>
            </a:r>
            <a:r>
              <a:rPr lang="it-IT" dirty="0" smtClean="0"/>
              <a:t>e così si è giunti alla </a:t>
            </a:r>
            <a:r>
              <a:rPr lang="mr-IN" dirty="0" smtClean="0"/>
              <a:t>…</a:t>
            </a:r>
            <a:r>
              <a:rPr lang="it-IT" dirty="0" smtClean="0"/>
              <a:t>.</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53</a:t>
            </a:fld>
            <a:endParaRPr lang="it-IT"/>
          </a:p>
        </p:txBody>
      </p:sp>
    </p:spTree>
    <p:extLst>
      <p:ext uri="{BB962C8B-B14F-4D97-AF65-F5344CB8AC3E}">
        <p14:creationId xmlns:p14="http://schemas.microsoft.com/office/powerpoint/2010/main" val="62636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RISOLUZIONE 2272 dell’11.3.2016</a:t>
            </a:r>
            <a:endParaRPr lang="it-IT" dirty="0"/>
          </a:p>
        </p:txBody>
      </p:sp>
      <p:sp>
        <p:nvSpPr>
          <p:cNvPr id="4" name="Segnaposto contenuto 3"/>
          <p:cNvSpPr>
            <a:spLocks noGrp="1"/>
          </p:cNvSpPr>
          <p:nvPr>
            <p:ph idx="1"/>
          </p:nvPr>
        </p:nvSpPr>
        <p:spPr>
          <a:xfrm>
            <a:off x="248194" y="1417638"/>
            <a:ext cx="8690820" cy="5189190"/>
          </a:xfrm>
        </p:spPr>
        <p:txBody>
          <a:bodyPr>
            <a:normAutofit fontScale="92500" lnSpcReduction="10000"/>
          </a:bodyPr>
          <a:lstStyle/>
          <a:p>
            <a:pPr algn="just"/>
            <a:endParaRPr lang="it-IT" dirty="0"/>
          </a:p>
          <a:p>
            <a:pPr algn="just"/>
            <a:r>
              <a:rPr lang="it-IT" b="1" dirty="0" smtClean="0"/>
              <a:t>Soluzione: </a:t>
            </a:r>
            <a:r>
              <a:rPr lang="it-IT" b="1" i="1" dirty="0" smtClean="0"/>
              <a:t>Risoluzione 2272 del </a:t>
            </a:r>
            <a:r>
              <a:rPr lang="it-IT" b="1" i="1" dirty="0" err="1" smtClean="0"/>
              <a:t>CdS</a:t>
            </a:r>
            <a:r>
              <a:rPr lang="it-IT" b="1" i="1" dirty="0" smtClean="0"/>
              <a:t> adottata l’11 marzo 2016 </a:t>
            </a:r>
            <a:r>
              <a:rPr lang="it-IT" dirty="0" smtClean="0"/>
              <a:t>contro gli abusi sessuali commessi dai caschi blu nel corso delle missioni di pace ONU.</a:t>
            </a:r>
          </a:p>
          <a:p>
            <a:pPr algn="just"/>
            <a:endParaRPr lang="it-IT" b="1" dirty="0"/>
          </a:p>
          <a:p>
            <a:pPr algn="just"/>
            <a:r>
              <a:rPr lang="it-IT" b="1" dirty="0" smtClean="0"/>
              <a:t>(Reazione </a:t>
            </a:r>
            <a:r>
              <a:rPr lang="it-IT" dirty="0" smtClean="0"/>
              <a:t>a rimpatrio del contingente delle Repubblica Democratica del Congo </a:t>
            </a:r>
            <a:r>
              <a:rPr lang="mr-IN" dirty="0" smtClean="0"/>
              <a:t>–</a:t>
            </a:r>
            <a:r>
              <a:rPr lang="it-IT" dirty="0" smtClean="0"/>
              <a:t> febbraio 2016 </a:t>
            </a:r>
            <a:r>
              <a:rPr lang="mr-IN" dirty="0" smtClean="0"/>
              <a:t>–</a:t>
            </a:r>
            <a:r>
              <a:rPr lang="it-IT" dirty="0" smtClean="0"/>
              <a:t> 120 elementi per abusi e sfruttamento sessuale compiuti a danno di donne e minori stanziati in un campo profughi vicino all’</a:t>
            </a:r>
            <a:r>
              <a:rPr lang="it-IT" dirty="0" err="1" smtClean="0"/>
              <a:t>aereoporto</a:t>
            </a:r>
            <a:r>
              <a:rPr lang="it-IT" dirty="0" smtClean="0"/>
              <a:t> di Bambari ove i militari avevano la loro base).</a:t>
            </a:r>
            <a:endParaRPr lang="it-IT" b="1"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54</a:t>
            </a:fld>
            <a:endParaRPr lang="it-IT"/>
          </a:p>
        </p:txBody>
      </p:sp>
    </p:spTree>
    <p:extLst>
      <p:ext uri="{BB962C8B-B14F-4D97-AF65-F5344CB8AC3E}">
        <p14:creationId xmlns:p14="http://schemas.microsoft.com/office/powerpoint/2010/main" val="59445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b="1" i="1" dirty="0"/>
              <a:t>Risoluzione 2272 del </a:t>
            </a:r>
            <a:r>
              <a:rPr lang="it-IT" b="1" i="1" dirty="0" err="1"/>
              <a:t>CdS</a:t>
            </a:r>
            <a:r>
              <a:rPr lang="it-IT" b="1" i="1" dirty="0"/>
              <a:t> adottata l’11 marzo 2016</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dirty="0" smtClean="0"/>
              <a:t>NOVITA’: </a:t>
            </a:r>
          </a:p>
          <a:p>
            <a:pPr lvl="1" algn="just"/>
            <a:r>
              <a:rPr lang="it-IT" dirty="0" smtClean="0"/>
              <a:t>si accentua la responsabilità internazionale dello Stato di invio;</a:t>
            </a:r>
          </a:p>
          <a:p>
            <a:pPr lvl="1" algn="just"/>
            <a:r>
              <a:rPr lang="it-IT" b="1" dirty="0" smtClean="0"/>
              <a:t>si conferisce al Segretario generale </a:t>
            </a:r>
            <a:r>
              <a:rPr lang="it-IT" dirty="0" smtClean="0"/>
              <a:t>il potere di escludere dalla partecipazione ad una missione di pace ONU lo Stato di appartenenza del personale coinvolto nei reati in questione, rimpatriandone tutte le unità militari e di polizia e sostituendole con il contingente di un altro Stato;</a:t>
            </a:r>
          </a:p>
          <a:p>
            <a:pPr lvl="1" algn="just"/>
            <a:r>
              <a:rPr lang="it-IT" dirty="0" smtClean="0"/>
              <a:t>STATO DI INVIO: ha il dovere di indagine e di punizione.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55</a:t>
            </a:fld>
            <a:endParaRPr lang="it-IT"/>
          </a:p>
        </p:txBody>
      </p:sp>
    </p:spTree>
    <p:extLst>
      <p:ext uri="{BB962C8B-B14F-4D97-AF65-F5344CB8AC3E}">
        <p14:creationId xmlns:p14="http://schemas.microsoft.com/office/powerpoint/2010/main" val="88947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i="1" dirty="0" smtClean="0"/>
              <a:t>Risoluzione 2272/2016</a:t>
            </a:r>
            <a:endParaRPr lang="it-IT" dirty="0"/>
          </a:p>
        </p:txBody>
      </p:sp>
      <p:sp>
        <p:nvSpPr>
          <p:cNvPr id="4" name="Segnaposto contenuto 3"/>
          <p:cNvSpPr>
            <a:spLocks noGrp="1"/>
          </p:cNvSpPr>
          <p:nvPr>
            <p:ph idx="1"/>
          </p:nvPr>
        </p:nvSpPr>
        <p:spPr>
          <a:xfrm>
            <a:off x="248194" y="1417638"/>
            <a:ext cx="8690820" cy="5189190"/>
          </a:xfrm>
        </p:spPr>
        <p:txBody>
          <a:bodyPr>
            <a:normAutofit lnSpcReduction="10000"/>
          </a:bodyPr>
          <a:lstStyle/>
          <a:p>
            <a:pPr algn="just"/>
            <a:r>
              <a:rPr lang="it-IT" dirty="0" smtClean="0"/>
              <a:t>Era già presente l’obbligo di condurre indagini, reprimere, informare entro il Modello di Accordo (Model </a:t>
            </a:r>
            <a:r>
              <a:rPr lang="it-IT" dirty="0" err="1" smtClean="0"/>
              <a:t>MoU</a:t>
            </a:r>
            <a:r>
              <a:rPr lang="it-IT" dirty="0" smtClean="0"/>
              <a:t>) adottato dal 2007: si prevede che lo Stato parte si impegni a far rispettare alle proprie forze impegnate in una missione i codici di condotta delle Nazioni Unite che vengono richiamati e inseriti entro il Model </a:t>
            </a:r>
            <a:r>
              <a:rPr lang="it-IT" dirty="0" err="1" smtClean="0"/>
              <a:t>MoU</a:t>
            </a:r>
            <a:r>
              <a:rPr lang="it-IT" dirty="0" smtClean="0"/>
              <a:t>.</a:t>
            </a:r>
          </a:p>
          <a:p>
            <a:pPr algn="just"/>
            <a:r>
              <a:rPr lang="it-IT" dirty="0" smtClean="0"/>
              <a:t>Nel Model Mou si prevede l’obbligo per lo Stato inviante di perseguire penalmente o di adottare sanzioni disciplinari nei confronti dei responsabili degli illeciti.</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56</a:t>
            </a:fld>
            <a:endParaRPr lang="it-IT"/>
          </a:p>
        </p:txBody>
      </p:sp>
    </p:spTree>
    <p:extLst>
      <p:ext uri="{BB962C8B-B14F-4D97-AF65-F5344CB8AC3E}">
        <p14:creationId xmlns:p14="http://schemas.microsoft.com/office/powerpoint/2010/main" val="134592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i="1" dirty="0" smtClean="0"/>
              <a:t>Risoluzione 2272/2016</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Per le missioni NON a guida ONU, ma solo autorizzate NON si prevede il potere di rimpatrio in capo al Segretario generale, ma solo si invitano gli Stati ad adottare le misure appropriate per prevenire le impunità del personale ONU in materia di abusi e sfruttamento sessuale.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57</a:t>
            </a:fld>
            <a:endParaRPr lang="it-IT"/>
          </a:p>
        </p:txBody>
      </p:sp>
    </p:spTree>
    <p:extLst>
      <p:ext uri="{BB962C8B-B14F-4D97-AF65-F5344CB8AC3E}">
        <p14:creationId xmlns:p14="http://schemas.microsoft.com/office/powerpoint/2010/main" val="120530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b="1" i="1" dirty="0" smtClean="0"/>
              <a:t>Ordine di rimpatrio da parte del Segretario generale</a:t>
            </a:r>
            <a:endParaRPr lang="it-IT" dirty="0"/>
          </a:p>
        </p:txBody>
      </p:sp>
      <p:sp>
        <p:nvSpPr>
          <p:cNvPr id="4" name="Segnaposto contenuto 3"/>
          <p:cNvSpPr>
            <a:spLocks noGrp="1"/>
          </p:cNvSpPr>
          <p:nvPr>
            <p:ph idx="1"/>
          </p:nvPr>
        </p:nvSpPr>
        <p:spPr>
          <a:xfrm>
            <a:off x="248194" y="1417638"/>
            <a:ext cx="8690820" cy="5189190"/>
          </a:xfrm>
        </p:spPr>
        <p:txBody>
          <a:bodyPr>
            <a:normAutofit fontScale="92500" lnSpcReduction="10000"/>
          </a:bodyPr>
          <a:lstStyle/>
          <a:p>
            <a:pPr algn="just"/>
            <a:r>
              <a:rPr lang="it-IT" b="1" dirty="0" smtClean="0"/>
              <a:t>Fondamento giuridico?</a:t>
            </a:r>
          </a:p>
          <a:p>
            <a:pPr algn="just"/>
            <a:endParaRPr lang="it-IT" b="1" dirty="0"/>
          </a:p>
          <a:p>
            <a:pPr algn="just"/>
            <a:r>
              <a:rPr lang="it-IT" b="1" dirty="0" smtClean="0"/>
              <a:t>Potere del </a:t>
            </a:r>
            <a:r>
              <a:rPr lang="it-IT" b="1" dirty="0" err="1" smtClean="0"/>
              <a:t>CdS</a:t>
            </a:r>
            <a:r>
              <a:rPr lang="it-IT" b="1" dirty="0" smtClean="0"/>
              <a:t> </a:t>
            </a:r>
            <a:r>
              <a:rPr lang="it-IT" dirty="0" smtClean="0"/>
              <a:t>(delegabile al Segretario): </a:t>
            </a:r>
          </a:p>
          <a:p>
            <a:pPr lvl="1" algn="just"/>
            <a:r>
              <a:rPr lang="it-IT" b="1" dirty="0" smtClean="0"/>
              <a:t>SANZIONE ATIPICA (art. 41 Carta)</a:t>
            </a:r>
            <a:r>
              <a:rPr lang="it-IT" dirty="0" smtClean="0"/>
              <a:t>: si potrebbe dedurre dal fatto che nella </a:t>
            </a:r>
            <a:r>
              <a:rPr lang="it-IT" dirty="0" err="1" smtClean="0"/>
              <a:t>ris</a:t>
            </a:r>
            <a:r>
              <a:rPr lang="it-IT" dirty="0" smtClean="0"/>
              <a:t>. 2272/2016 si fa riferimento al </a:t>
            </a:r>
            <a:r>
              <a:rPr lang="it-IT" dirty="0" err="1" smtClean="0"/>
              <a:t>CdS</a:t>
            </a:r>
            <a:r>
              <a:rPr lang="it-IT" dirty="0" smtClean="0"/>
              <a:t> e alla sua “</a:t>
            </a:r>
            <a:r>
              <a:rPr lang="it-IT" i="1" dirty="0" err="1" smtClean="0"/>
              <a:t>primarily</a:t>
            </a:r>
            <a:r>
              <a:rPr lang="it-IT" i="1" dirty="0" smtClean="0"/>
              <a:t> </a:t>
            </a:r>
            <a:r>
              <a:rPr lang="it-IT" i="1" dirty="0" err="1" smtClean="0"/>
              <a:t>responsibility</a:t>
            </a:r>
            <a:r>
              <a:rPr lang="it-IT" i="1" dirty="0" smtClean="0"/>
              <a:t> under the Charter for the </a:t>
            </a:r>
            <a:r>
              <a:rPr lang="it-IT" i="1" dirty="0" err="1" smtClean="0"/>
              <a:t>maintenance</a:t>
            </a:r>
            <a:r>
              <a:rPr lang="it-IT" i="1" dirty="0" smtClean="0"/>
              <a:t> of </a:t>
            </a:r>
            <a:r>
              <a:rPr lang="it-IT" i="1" dirty="0" err="1" smtClean="0"/>
              <a:t>international</a:t>
            </a:r>
            <a:r>
              <a:rPr lang="it-IT" i="1" dirty="0" smtClean="0"/>
              <a:t> </a:t>
            </a:r>
            <a:r>
              <a:rPr lang="it-IT" i="1" dirty="0" err="1" smtClean="0"/>
              <a:t>peace</a:t>
            </a:r>
            <a:r>
              <a:rPr lang="it-IT" i="1" dirty="0" smtClean="0"/>
              <a:t> and security</a:t>
            </a:r>
            <a:r>
              <a:rPr lang="it-IT" dirty="0" smtClean="0"/>
              <a:t>”; in realtà NON lo è perché la </a:t>
            </a:r>
            <a:r>
              <a:rPr lang="it-IT" dirty="0" err="1" smtClean="0"/>
              <a:t>ris</a:t>
            </a:r>
            <a:r>
              <a:rPr lang="it-IT" dirty="0" smtClean="0"/>
              <a:t>. 2272/2016 regola anche caso di missioni non a guida ONU e qui NON si prevede potere di rimpatrio del Segretario Generale ONU; inoltre occorrerebbe che il </a:t>
            </a:r>
            <a:r>
              <a:rPr lang="it-IT" dirty="0" err="1" smtClean="0"/>
              <a:t>CdS</a:t>
            </a:r>
            <a:r>
              <a:rPr lang="it-IT" dirty="0" smtClean="0"/>
              <a:t> che gli abusi costituiscono una minaccia della pace.</a:t>
            </a:r>
            <a:endParaRPr lang="it-IT" b="1"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58</a:t>
            </a:fld>
            <a:endParaRPr lang="it-IT"/>
          </a:p>
        </p:txBody>
      </p:sp>
    </p:spTree>
    <p:extLst>
      <p:ext uri="{BB962C8B-B14F-4D97-AF65-F5344CB8AC3E}">
        <p14:creationId xmlns:p14="http://schemas.microsoft.com/office/powerpoint/2010/main" val="205838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b="1" i="1" dirty="0" smtClean="0"/>
              <a:t>Ordine di rimpatrio da parte del Segretario generale</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dirty="0" smtClean="0"/>
              <a:t>Fondamento giuridico?</a:t>
            </a:r>
          </a:p>
          <a:p>
            <a:pPr algn="just"/>
            <a:endParaRPr lang="it-IT" b="1" dirty="0"/>
          </a:p>
          <a:p>
            <a:pPr algn="just"/>
            <a:r>
              <a:rPr lang="it-IT" b="1" dirty="0" smtClean="0"/>
              <a:t>Potere del </a:t>
            </a:r>
            <a:r>
              <a:rPr lang="it-IT" b="1" dirty="0" err="1" smtClean="0"/>
              <a:t>CdS</a:t>
            </a:r>
            <a:r>
              <a:rPr lang="it-IT" b="1" dirty="0" smtClean="0"/>
              <a:t> </a:t>
            </a:r>
            <a:r>
              <a:rPr lang="it-IT" dirty="0" smtClean="0"/>
              <a:t>(delegabile al Segretario): </a:t>
            </a:r>
          </a:p>
          <a:p>
            <a:pPr lvl="1" algn="just"/>
            <a:r>
              <a:rPr lang="it-IT" b="1" dirty="0" smtClean="0"/>
              <a:t>POTERE DI ISTITUIRE le </a:t>
            </a:r>
            <a:r>
              <a:rPr lang="it-IT" b="1" dirty="0" err="1" smtClean="0"/>
              <a:t>peace</a:t>
            </a:r>
            <a:r>
              <a:rPr lang="it-IT" b="1" dirty="0" smtClean="0"/>
              <a:t> </a:t>
            </a:r>
            <a:r>
              <a:rPr lang="mr-IN" b="1" dirty="0" smtClean="0"/>
              <a:t>–</a:t>
            </a:r>
            <a:r>
              <a:rPr lang="it-IT" b="1" dirty="0" smtClean="0"/>
              <a:t> </a:t>
            </a:r>
            <a:r>
              <a:rPr lang="it-IT" b="1" dirty="0" err="1" smtClean="0"/>
              <a:t>keeping</a:t>
            </a:r>
            <a:r>
              <a:rPr lang="it-IT" b="1" dirty="0" smtClean="0"/>
              <a:t> </a:t>
            </a:r>
            <a:r>
              <a:rPr lang="it-IT" b="1" dirty="0" err="1" smtClean="0"/>
              <a:t>operations</a:t>
            </a:r>
            <a:r>
              <a:rPr lang="it-IT" b="1" dirty="0" smtClean="0"/>
              <a:t>= potere di rimpatriare i contingenti che violino le regole. (art. 98 Carta).</a:t>
            </a:r>
            <a:endParaRPr lang="it-IT" b="1"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59</a:t>
            </a:fld>
            <a:endParaRPr lang="it-IT"/>
          </a:p>
        </p:txBody>
      </p:sp>
    </p:spTree>
    <p:extLst>
      <p:ext uri="{BB962C8B-B14F-4D97-AF65-F5344CB8AC3E}">
        <p14:creationId xmlns:p14="http://schemas.microsoft.com/office/powerpoint/2010/main" val="39302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ATTUAZIONE DELLE MISURE IMPLICANTI USO DELLA FORZA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Nel disegno originario della Carta, il </a:t>
            </a:r>
            <a:r>
              <a:rPr lang="it-IT" dirty="0" err="1" smtClean="0"/>
              <a:t>CdS</a:t>
            </a:r>
            <a:r>
              <a:rPr lang="it-IT" dirty="0" smtClean="0"/>
              <a:t> avrebbe dovuto intraprendere le operazioni servendosi dei contingenti militari messi a disposizione dagli Stati membri sulla base di </a:t>
            </a:r>
            <a:r>
              <a:rPr lang="it-IT" u="sng" dirty="0" smtClean="0"/>
              <a:t>accordi speciali </a:t>
            </a:r>
            <a:r>
              <a:rPr lang="it-IT" dirty="0" smtClean="0"/>
              <a:t>da negoziare al più presto (art. 43), ma questi accordi non vennero mai conclusi e le norme della Carta non hanno mai avuto attuazione.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a:t>
            </a:fld>
            <a:endParaRPr lang="it-IT"/>
          </a:p>
        </p:txBody>
      </p:sp>
    </p:spTree>
    <p:extLst>
      <p:ext uri="{BB962C8B-B14F-4D97-AF65-F5344CB8AC3E}">
        <p14:creationId xmlns:p14="http://schemas.microsoft.com/office/powerpoint/2010/main" val="77096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b="1" i="1" dirty="0" smtClean="0"/>
              <a:t>Ordine di rimpatrio da parte del Segretario generale</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dirty="0" smtClean="0"/>
              <a:t>Attuazione del potere del Segretario generale: </a:t>
            </a:r>
            <a:r>
              <a:rPr lang="it-IT" dirty="0" smtClean="0"/>
              <a:t>inadempimento del </a:t>
            </a:r>
            <a:r>
              <a:rPr lang="it-IT" dirty="0" err="1" smtClean="0"/>
              <a:t>MoU</a:t>
            </a:r>
            <a:r>
              <a:rPr lang="it-IT" dirty="0" smtClean="0"/>
              <a:t> da parte dello Stato di invio che non fa rispettare le regole ai propri contingenti e quindi si applica causa di estinzione (</a:t>
            </a:r>
            <a:r>
              <a:rPr lang="it-IT" i="1" dirty="0" err="1" smtClean="0"/>
              <a:t>inadimplenti</a:t>
            </a:r>
            <a:r>
              <a:rPr lang="it-IT" i="1" dirty="0" smtClean="0"/>
              <a:t> non est </a:t>
            </a:r>
            <a:r>
              <a:rPr lang="it-IT" i="1" dirty="0" err="1" smtClean="0"/>
              <a:t>adimplendum</a:t>
            </a:r>
            <a:r>
              <a:rPr lang="it-IT" dirty="0" smtClean="0"/>
              <a:t>).</a:t>
            </a:r>
          </a:p>
          <a:p>
            <a:pPr algn="just"/>
            <a:endParaRPr lang="it-IT" b="1" dirty="0"/>
          </a:p>
          <a:p>
            <a:pPr algn="just"/>
            <a:r>
              <a:rPr lang="it-IT" b="1" dirty="0" smtClean="0"/>
              <a:t>Art. 60 Convenzione di Vienna sul diritto dei trattati tra Stati e OIG del 1986 </a:t>
            </a:r>
            <a:r>
              <a:rPr lang="it-IT" dirty="0" smtClean="0"/>
              <a:t>(non in vigore ma con carattere di norma consuetudinaria).</a:t>
            </a:r>
            <a:endParaRPr lang="it-IT" b="1"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60</a:t>
            </a:fld>
            <a:endParaRPr lang="it-IT"/>
          </a:p>
        </p:txBody>
      </p:sp>
    </p:spTree>
    <p:extLst>
      <p:ext uri="{BB962C8B-B14F-4D97-AF65-F5344CB8AC3E}">
        <p14:creationId xmlns:p14="http://schemas.microsoft.com/office/powerpoint/2010/main" val="1370677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i="1" dirty="0" smtClean="0"/>
              <a:t>Responsabilità dello Stato di invio</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dirty="0" smtClean="0"/>
              <a:t>NON per l’abuso in sé e per sé considerato</a:t>
            </a:r>
            <a:r>
              <a:rPr lang="mr-IN" b="1" dirty="0" smtClean="0"/>
              <a:t>…</a:t>
            </a:r>
            <a:endParaRPr lang="it-IT" b="1" dirty="0" smtClean="0"/>
          </a:p>
          <a:p>
            <a:pPr algn="just"/>
            <a:endParaRPr lang="it-IT" b="1" dirty="0"/>
          </a:p>
          <a:p>
            <a:pPr algn="just"/>
            <a:r>
              <a:rPr lang="it-IT" dirty="0" smtClean="0"/>
              <a:t>Ma per aver omesso di esercitare i doveri incombenti sullo Stato di invio dei </a:t>
            </a:r>
            <a:r>
              <a:rPr lang="it-IT" dirty="0" err="1" smtClean="0"/>
              <a:t>peace</a:t>
            </a:r>
            <a:r>
              <a:rPr lang="it-IT" dirty="0" smtClean="0"/>
              <a:t> </a:t>
            </a:r>
            <a:r>
              <a:rPr lang="mr-IN" dirty="0" smtClean="0"/>
              <a:t>–</a:t>
            </a:r>
            <a:r>
              <a:rPr lang="it-IT" dirty="0" smtClean="0"/>
              <a:t> </a:t>
            </a:r>
            <a:r>
              <a:rPr lang="it-IT" dirty="0" err="1" smtClean="0"/>
              <a:t>keepers</a:t>
            </a:r>
            <a:r>
              <a:rPr lang="it-IT" dirty="0" smtClean="0"/>
              <a:t> ovvero controllare, informare, indagare e reprimere se necessario.</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61</a:t>
            </a:fld>
            <a:endParaRPr lang="it-IT"/>
          </a:p>
        </p:txBody>
      </p:sp>
    </p:spTree>
    <p:extLst>
      <p:ext uri="{BB962C8B-B14F-4D97-AF65-F5344CB8AC3E}">
        <p14:creationId xmlns:p14="http://schemas.microsoft.com/office/powerpoint/2010/main" val="21500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b="1" dirty="0" smtClean="0"/>
              <a:t>Responsabilità dell’Organizzazione: CASO COLERA HAITI</a:t>
            </a:r>
            <a:endParaRPr lang="it-IT" dirty="0"/>
          </a:p>
        </p:txBody>
      </p:sp>
      <p:sp>
        <p:nvSpPr>
          <p:cNvPr id="4" name="Segnaposto contenuto 3"/>
          <p:cNvSpPr>
            <a:spLocks noGrp="1"/>
          </p:cNvSpPr>
          <p:nvPr>
            <p:ph idx="1"/>
          </p:nvPr>
        </p:nvSpPr>
        <p:spPr>
          <a:xfrm>
            <a:off x="248194" y="1417638"/>
            <a:ext cx="8690820" cy="5189190"/>
          </a:xfrm>
        </p:spPr>
        <p:txBody>
          <a:bodyPr>
            <a:normAutofit lnSpcReduction="10000"/>
          </a:bodyPr>
          <a:lstStyle/>
          <a:p>
            <a:pPr algn="just"/>
            <a:r>
              <a:rPr lang="it-IT" b="1" dirty="0" smtClean="0"/>
              <a:t>CASO: </a:t>
            </a:r>
            <a:r>
              <a:rPr lang="it-IT" u="sng" dirty="0" smtClean="0"/>
              <a:t>diffusione del colera ad Haiti a partire dall’ottobre 2010 </a:t>
            </a:r>
            <a:r>
              <a:rPr lang="it-IT" dirty="0" smtClean="0"/>
              <a:t>per negligenze nel dispiegamento dei </a:t>
            </a:r>
            <a:r>
              <a:rPr lang="it-IT" dirty="0" err="1" smtClean="0"/>
              <a:t>peace</a:t>
            </a:r>
            <a:r>
              <a:rPr lang="it-IT" dirty="0" smtClean="0"/>
              <a:t> </a:t>
            </a:r>
            <a:r>
              <a:rPr lang="mr-IN" dirty="0" smtClean="0"/>
              <a:t>–</a:t>
            </a:r>
            <a:r>
              <a:rPr lang="it-IT" dirty="0" smtClean="0"/>
              <a:t> </a:t>
            </a:r>
            <a:r>
              <a:rPr lang="it-IT" dirty="0" err="1" smtClean="0"/>
              <a:t>keepers</a:t>
            </a:r>
            <a:r>
              <a:rPr lang="it-IT" dirty="0" smtClean="0"/>
              <a:t> nepalesi portatori del batterio all’origine della malattia presso una base della Missione di stabilizzazione delle Nazioni Unite ad Haiti (MINUSTAH a guida brasiliana e argentina già stanziata nel 2004). </a:t>
            </a:r>
          </a:p>
          <a:p>
            <a:pPr lvl="1" algn="just"/>
            <a:r>
              <a:rPr lang="it-IT" dirty="0" smtClean="0"/>
              <a:t>ORIGINE: terremoto ad Haiti gennaio 2010- 250.000 vittime: </a:t>
            </a:r>
            <a:r>
              <a:rPr lang="it-IT" dirty="0" err="1" smtClean="0"/>
              <a:t>ris</a:t>
            </a:r>
            <a:r>
              <a:rPr lang="it-IT" dirty="0" smtClean="0"/>
              <a:t> </a:t>
            </a:r>
            <a:r>
              <a:rPr lang="it-IT" dirty="0" err="1" smtClean="0"/>
              <a:t>CdS</a:t>
            </a:r>
            <a:r>
              <a:rPr lang="it-IT" dirty="0" smtClean="0"/>
              <a:t> missione di stabilizzazione per gestione di  impianti igienico </a:t>
            </a:r>
            <a:r>
              <a:rPr lang="mr-IN" dirty="0" smtClean="0"/>
              <a:t>–</a:t>
            </a:r>
            <a:r>
              <a:rPr lang="it-IT" dirty="0" smtClean="0"/>
              <a:t> sanitari, funzioni di polizia, controllo militare in seguito alla situazione di disordine entro il paese.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62</a:t>
            </a:fld>
            <a:endParaRPr lang="it-IT"/>
          </a:p>
        </p:txBody>
      </p:sp>
    </p:spTree>
    <p:extLst>
      <p:ext uri="{BB962C8B-B14F-4D97-AF65-F5344CB8AC3E}">
        <p14:creationId xmlns:p14="http://schemas.microsoft.com/office/powerpoint/2010/main" val="34040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CONTESTO STORICO-POLITICO</a:t>
            </a:r>
            <a:endParaRPr lang="it-IT" dirty="0"/>
          </a:p>
        </p:txBody>
      </p:sp>
      <p:sp>
        <p:nvSpPr>
          <p:cNvPr id="4" name="Segnaposto contenuto 3"/>
          <p:cNvSpPr>
            <a:spLocks noGrp="1"/>
          </p:cNvSpPr>
          <p:nvPr>
            <p:ph idx="1"/>
          </p:nvPr>
        </p:nvSpPr>
        <p:spPr>
          <a:xfrm>
            <a:off x="248194" y="1417638"/>
            <a:ext cx="8690820" cy="5189190"/>
          </a:xfrm>
        </p:spPr>
        <p:txBody>
          <a:bodyPr>
            <a:normAutofit lnSpcReduction="10000"/>
          </a:bodyPr>
          <a:lstStyle/>
          <a:p>
            <a:pPr algn="just"/>
            <a:r>
              <a:rPr lang="it-IT" dirty="0" smtClean="0"/>
              <a:t>Haiti, ex colonia francese, dal 2000 Presidente Aristide</a:t>
            </a:r>
            <a:r>
              <a:rPr lang="mr-IN" dirty="0" smtClean="0"/>
              <a:t>…</a:t>
            </a:r>
            <a:r>
              <a:rPr lang="it-IT" dirty="0" smtClean="0"/>
              <a:t>politica anti </a:t>
            </a:r>
            <a:r>
              <a:rPr lang="mr-IN" dirty="0" smtClean="0"/>
              <a:t>–</a:t>
            </a:r>
            <a:r>
              <a:rPr lang="it-IT" dirty="0" smtClean="0"/>
              <a:t> francese</a:t>
            </a:r>
          </a:p>
          <a:p>
            <a:pPr algn="just"/>
            <a:endParaRPr lang="it-IT" dirty="0"/>
          </a:p>
          <a:p>
            <a:pPr algn="just"/>
            <a:r>
              <a:rPr lang="it-IT" dirty="0" smtClean="0"/>
              <a:t>Colpo di Stato 2004 supportato dagli USA che hanno forti interessi economici e politici.</a:t>
            </a:r>
          </a:p>
          <a:p>
            <a:pPr algn="just"/>
            <a:endParaRPr lang="it-IT" dirty="0"/>
          </a:p>
          <a:p>
            <a:pPr algn="just"/>
            <a:r>
              <a:rPr lang="it-IT" dirty="0" smtClean="0"/>
              <a:t>Dal 2004 viene disposta la missione MINUSTAH (</a:t>
            </a:r>
            <a:r>
              <a:rPr lang="it-IT" dirty="0" err="1" smtClean="0"/>
              <a:t>Mission</a:t>
            </a:r>
            <a:r>
              <a:rPr lang="it-IT" dirty="0" smtClean="0"/>
              <a:t> </a:t>
            </a:r>
            <a:r>
              <a:rPr lang="it-IT" dirty="0" err="1" smtClean="0"/>
              <a:t>des</a:t>
            </a:r>
            <a:r>
              <a:rPr lang="it-IT" dirty="0" smtClean="0"/>
              <a:t> Nations </a:t>
            </a:r>
            <a:r>
              <a:rPr lang="it-IT" dirty="0" err="1" smtClean="0"/>
              <a:t>Unies</a:t>
            </a:r>
            <a:r>
              <a:rPr lang="it-IT" dirty="0" smtClean="0"/>
              <a:t> pour la </a:t>
            </a:r>
            <a:r>
              <a:rPr lang="it-IT" dirty="0" err="1" smtClean="0"/>
              <a:t>Stabilisation</a:t>
            </a:r>
            <a:r>
              <a:rPr lang="it-IT" dirty="0" smtClean="0"/>
              <a:t> en Haiti)</a:t>
            </a:r>
            <a:r>
              <a:rPr lang="mr-IN" dirty="0" smtClean="0"/>
              <a:t>…</a:t>
            </a:r>
            <a:r>
              <a:rPr lang="it-IT" dirty="0" smtClean="0"/>
              <a:t>i cui compiti vengono accresciuti in seguito al terremoto del 2010</a:t>
            </a:r>
            <a:r>
              <a:rPr lang="mr-IN" dirty="0" smtClean="0"/>
              <a:t>…</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63</a:t>
            </a:fld>
            <a:endParaRPr lang="it-IT"/>
          </a:p>
        </p:txBody>
      </p:sp>
    </p:spTree>
    <p:extLst>
      <p:ext uri="{BB962C8B-B14F-4D97-AF65-F5344CB8AC3E}">
        <p14:creationId xmlns:p14="http://schemas.microsoft.com/office/powerpoint/2010/main" val="49724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EPIDEMIA DI COLERA</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dirty="0" smtClean="0"/>
              <a:t>Ha sinora causato più di 9000 decessi e colpito circa 800.000 persone</a:t>
            </a:r>
            <a:r>
              <a:rPr lang="mr-IN" dirty="0" smtClean="0"/>
              <a:t>…</a:t>
            </a:r>
            <a:r>
              <a:rPr lang="it-IT" dirty="0" smtClean="0"/>
              <a:t>.</a:t>
            </a:r>
          </a:p>
          <a:p>
            <a:pPr algn="just"/>
            <a:endParaRPr lang="it-IT" dirty="0"/>
          </a:p>
          <a:p>
            <a:pPr algn="just"/>
            <a:r>
              <a:rPr lang="it-IT" dirty="0" smtClean="0"/>
              <a:t>Varie azioni-</a:t>
            </a:r>
            <a:r>
              <a:rPr lang="it-IT" dirty="0" err="1" smtClean="0"/>
              <a:t>class</a:t>
            </a:r>
            <a:r>
              <a:rPr lang="it-IT" dirty="0" smtClean="0"/>
              <a:t> </a:t>
            </a:r>
            <a:r>
              <a:rPr lang="it-IT" dirty="0" err="1" smtClean="0"/>
              <a:t>actions</a:t>
            </a:r>
            <a:r>
              <a:rPr lang="it-IT" dirty="0" smtClean="0"/>
              <a:t> intraprese dalle vittime dinanzi ai giudici statunitensi per avere risarcimento dei danni</a:t>
            </a:r>
            <a:r>
              <a:rPr lang="mr-IN" dirty="0" smtClean="0"/>
              <a:t>…</a:t>
            </a:r>
            <a:r>
              <a:rPr lang="it-IT" dirty="0" smtClean="0"/>
              <a:t>.</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64</a:t>
            </a:fld>
            <a:endParaRPr lang="it-IT"/>
          </a:p>
        </p:txBody>
      </p:sp>
    </p:spTree>
    <p:extLst>
      <p:ext uri="{BB962C8B-B14F-4D97-AF65-F5344CB8AC3E}">
        <p14:creationId xmlns:p14="http://schemas.microsoft.com/office/powerpoint/2010/main" val="146943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b="1" dirty="0" smtClean="0"/>
              <a:t>EPIDEMIA DI COLERA: CONSEGUENZE/RESPONSABILITA’ ONU</a:t>
            </a:r>
            <a:endParaRPr lang="it-IT" dirty="0"/>
          </a:p>
        </p:txBody>
      </p:sp>
      <p:sp>
        <p:nvSpPr>
          <p:cNvPr id="4" name="Segnaposto contenuto 3"/>
          <p:cNvSpPr>
            <a:spLocks noGrp="1"/>
          </p:cNvSpPr>
          <p:nvPr>
            <p:ph idx="1"/>
          </p:nvPr>
        </p:nvSpPr>
        <p:spPr>
          <a:xfrm>
            <a:off x="219919" y="2095018"/>
            <a:ext cx="8719095" cy="4511810"/>
          </a:xfrm>
        </p:spPr>
        <p:txBody>
          <a:bodyPr>
            <a:normAutofit/>
          </a:bodyPr>
          <a:lstStyle/>
          <a:p>
            <a:pPr algn="just"/>
            <a:r>
              <a:rPr lang="it-IT" dirty="0" smtClean="0"/>
              <a:t>Class </a:t>
            </a:r>
            <a:r>
              <a:rPr lang="it-IT" dirty="0" err="1" smtClean="0"/>
              <a:t>actions</a:t>
            </a:r>
            <a:r>
              <a:rPr lang="it-IT" dirty="0" smtClean="0"/>
              <a:t> contro ONU (ad es. </a:t>
            </a:r>
            <a:r>
              <a:rPr lang="it-IT" dirty="0" err="1" smtClean="0"/>
              <a:t>sent</a:t>
            </a:r>
            <a:r>
              <a:rPr lang="it-IT" dirty="0" smtClean="0"/>
              <a:t>. Court of </a:t>
            </a:r>
            <a:r>
              <a:rPr lang="it-IT" dirty="0" err="1" smtClean="0"/>
              <a:t>App</a:t>
            </a:r>
            <a:r>
              <a:rPr lang="it-IT" dirty="0" smtClean="0"/>
              <a:t>. USA nel caso Georges 18.8.2016):</a:t>
            </a:r>
          </a:p>
          <a:p>
            <a:pPr lvl="1" algn="just"/>
            <a:r>
              <a:rPr lang="it-IT" dirty="0" smtClean="0"/>
              <a:t>Immunità: carenza di giurisdizione tribunali USA per immunità assoluta ONU;</a:t>
            </a:r>
          </a:p>
          <a:p>
            <a:pPr lvl="1" algn="just"/>
            <a:r>
              <a:rPr lang="it-IT" dirty="0" smtClean="0"/>
              <a:t>Responsabilità ONU: da far valere entro il sistema ONU non dinanzi ai giudici nazionali anche se non si può escludere giurisprudenza di qualche Stato diversa</a:t>
            </a:r>
            <a:r>
              <a:rPr lang="mr-IN" dirty="0" smtClean="0"/>
              <a:t>…</a:t>
            </a:r>
            <a:r>
              <a:rPr lang="it-IT" dirty="0" smtClean="0"/>
              <a:t>quindi forse per questo motivo</a:t>
            </a:r>
            <a:r>
              <a:rPr lang="mr-IN" dirty="0" smtClean="0"/>
              <a:t>…</a:t>
            </a:r>
            <a:r>
              <a:rPr lang="it-IT" dirty="0" smtClean="0"/>
              <a:t>.</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65</a:t>
            </a:fld>
            <a:endParaRPr lang="it-IT"/>
          </a:p>
        </p:txBody>
      </p:sp>
    </p:spTree>
    <p:extLst>
      <p:ext uri="{BB962C8B-B14F-4D97-AF65-F5344CB8AC3E}">
        <p14:creationId xmlns:p14="http://schemas.microsoft.com/office/powerpoint/2010/main" val="2066890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DICHIARAZIONE DEL SEGRETARIO GENERALE 19.8.2016</a:t>
            </a:r>
            <a:endParaRPr lang="it-IT" dirty="0"/>
          </a:p>
        </p:txBody>
      </p:sp>
      <p:sp>
        <p:nvSpPr>
          <p:cNvPr id="4" name="Segnaposto contenuto 3"/>
          <p:cNvSpPr>
            <a:spLocks noGrp="1"/>
          </p:cNvSpPr>
          <p:nvPr>
            <p:ph idx="1"/>
          </p:nvPr>
        </p:nvSpPr>
        <p:spPr>
          <a:xfrm>
            <a:off x="219919" y="2095018"/>
            <a:ext cx="8719095" cy="4511810"/>
          </a:xfrm>
        </p:spPr>
        <p:txBody>
          <a:bodyPr>
            <a:normAutofit/>
          </a:bodyPr>
          <a:lstStyle/>
          <a:p>
            <a:pPr algn="just"/>
            <a:r>
              <a:rPr lang="it-IT" dirty="0" smtClean="0"/>
              <a:t>Un giorno dopo la sentenza USA, il Segretario Generale ONU</a:t>
            </a:r>
            <a:r>
              <a:rPr lang="mr-IN" dirty="0" smtClean="0"/>
              <a:t>…</a:t>
            </a:r>
            <a:r>
              <a:rPr lang="it-IT" dirty="0" smtClean="0"/>
              <a:t>annuncia un nuovo </a:t>
            </a:r>
            <a:r>
              <a:rPr lang="it-IT" b="1" i="1" dirty="0" smtClean="0"/>
              <a:t>approccio al caso Colera</a:t>
            </a:r>
            <a:r>
              <a:rPr lang="mr-IN" b="1" i="1" dirty="0" smtClean="0"/>
              <a:t>…</a:t>
            </a:r>
            <a:endParaRPr lang="it-IT" dirty="0" smtClean="0"/>
          </a:p>
          <a:p>
            <a:pPr algn="just"/>
            <a:endParaRPr lang="it-IT" dirty="0"/>
          </a:p>
          <a:p>
            <a:pPr algn="just"/>
            <a:r>
              <a:rPr lang="it-IT" dirty="0" smtClean="0"/>
              <a:t>Rapporto all’Assemblea Generale (25.11.2016)</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66</a:t>
            </a:fld>
            <a:endParaRPr lang="it-IT"/>
          </a:p>
        </p:txBody>
      </p:sp>
    </p:spTree>
    <p:extLst>
      <p:ext uri="{BB962C8B-B14F-4D97-AF65-F5344CB8AC3E}">
        <p14:creationId xmlns:p14="http://schemas.microsoft.com/office/powerpoint/2010/main" val="34768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RAPPORTO ALL’ASSEMBLEA GENERALE 25.11.2016</a:t>
            </a:r>
            <a:endParaRPr lang="it-IT" dirty="0"/>
          </a:p>
        </p:txBody>
      </p:sp>
      <p:sp>
        <p:nvSpPr>
          <p:cNvPr id="4" name="Segnaposto contenuto 3"/>
          <p:cNvSpPr>
            <a:spLocks noGrp="1"/>
          </p:cNvSpPr>
          <p:nvPr>
            <p:ph idx="1"/>
          </p:nvPr>
        </p:nvSpPr>
        <p:spPr>
          <a:xfrm>
            <a:off x="219919" y="2095018"/>
            <a:ext cx="8719095" cy="4511810"/>
          </a:xfrm>
        </p:spPr>
        <p:txBody>
          <a:bodyPr>
            <a:normAutofit/>
          </a:bodyPr>
          <a:lstStyle/>
          <a:p>
            <a:pPr algn="just"/>
            <a:r>
              <a:rPr lang="it-IT" dirty="0" smtClean="0"/>
              <a:t>AZIONE SU DUE LIVELLI:</a:t>
            </a:r>
          </a:p>
          <a:p>
            <a:pPr lvl="1" algn="just"/>
            <a:r>
              <a:rPr lang="it-IT" dirty="0" smtClean="0"/>
              <a:t>Intensificazione delle azioni di contrasto immediato alla diffusione dell’epidemia e potenziamento dei sistemi e servizi idrici, sanitari e igienici di Haiti;</a:t>
            </a:r>
          </a:p>
          <a:p>
            <a:pPr lvl="1" algn="just"/>
            <a:r>
              <a:rPr lang="it-IT" dirty="0" smtClean="0"/>
              <a:t>Pacchetto di misure di supporto materiale (package of </a:t>
            </a:r>
            <a:r>
              <a:rPr lang="it-IT" dirty="0" err="1" smtClean="0"/>
              <a:t>material</a:t>
            </a:r>
            <a:r>
              <a:rPr lang="it-IT" dirty="0" smtClean="0"/>
              <a:t> </a:t>
            </a:r>
            <a:r>
              <a:rPr lang="it-IT" dirty="0" err="1" smtClean="0"/>
              <a:t>assistance</a:t>
            </a:r>
            <a:r>
              <a:rPr lang="it-IT" dirty="0" smtClean="0"/>
              <a:t> and </a:t>
            </a:r>
            <a:r>
              <a:rPr lang="it-IT" dirty="0" err="1" smtClean="0"/>
              <a:t>support</a:t>
            </a:r>
            <a:r>
              <a:rPr lang="it-IT" dirty="0" smtClean="0"/>
              <a:t>) a sostegno delle comunità o degli individui colpiti dal colera.</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67</a:t>
            </a:fld>
            <a:endParaRPr lang="it-IT"/>
          </a:p>
        </p:txBody>
      </p:sp>
    </p:spTree>
    <p:extLst>
      <p:ext uri="{BB962C8B-B14F-4D97-AF65-F5344CB8AC3E}">
        <p14:creationId xmlns:p14="http://schemas.microsoft.com/office/powerpoint/2010/main" val="21388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RAPPORTO ALL’ASSEMBLEA GENERALE 25.11.2016</a:t>
            </a:r>
            <a:endParaRPr lang="it-IT" dirty="0"/>
          </a:p>
        </p:txBody>
      </p:sp>
      <p:sp>
        <p:nvSpPr>
          <p:cNvPr id="4" name="Segnaposto contenuto 3"/>
          <p:cNvSpPr>
            <a:spLocks noGrp="1"/>
          </p:cNvSpPr>
          <p:nvPr>
            <p:ph idx="1"/>
          </p:nvPr>
        </p:nvSpPr>
        <p:spPr>
          <a:xfrm>
            <a:off x="219919" y="2095018"/>
            <a:ext cx="8719095" cy="4511810"/>
          </a:xfrm>
        </p:spPr>
        <p:txBody>
          <a:bodyPr>
            <a:normAutofit/>
          </a:bodyPr>
          <a:lstStyle/>
          <a:p>
            <a:pPr algn="just"/>
            <a:r>
              <a:rPr lang="it-IT" dirty="0" smtClean="0"/>
              <a:t>Ad esso si accompagna il lancio di un’iniziativa volta a reperire le risorse per finanziare il nuovo approccio e l’istituzione di un fondo fiduciario amministrato dalle Nazioni Unite (occorrono 400 milioni di dollari).</a:t>
            </a:r>
          </a:p>
          <a:p>
            <a:pPr algn="just"/>
            <a:r>
              <a:rPr lang="it-IT" dirty="0" smtClean="0"/>
              <a:t>Se non verranno reperiti, il Segretario ha previsto l’utilizzo di contributi obbligatori degli Stati membri nel bilancio ONU.</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68</a:t>
            </a:fld>
            <a:endParaRPr lang="it-IT"/>
          </a:p>
        </p:txBody>
      </p:sp>
    </p:spTree>
    <p:extLst>
      <p:ext uri="{BB962C8B-B14F-4D97-AF65-F5344CB8AC3E}">
        <p14:creationId xmlns:p14="http://schemas.microsoft.com/office/powerpoint/2010/main" val="98781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POSIZIONE DEL CONSIGLIO DI SICUREZZA SUL CASO COLERA</a:t>
            </a:r>
            <a:endParaRPr lang="it-IT" dirty="0"/>
          </a:p>
        </p:txBody>
      </p:sp>
      <p:sp>
        <p:nvSpPr>
          <p:cNvPr id="4" name="Segnaposto contenuto 3"/>
          <p:cNvSpPr>
            <a:spLocks noGrp="1"/>
          </p:cNvSpPr>
          <p:nvPr>
            <p:ph idx="1"/>
          </p:nvPr>
        </p:nvSpPr>
        <p:spPr>
          <a:xfrm>
            <a:off x="219919" y="2095018"/>
            <a:ext cx="8719095" cy="4511810"/>
          </a:xfrm>
        </p:spPr>
        <p:txBody>
          <a:bodyPr>
            <a:normAutofit lnSpcReduction="10000"/>
          </a:bodyPr>
          <a:lstStyle/>
          <a:p>
            <a:pPr lvl="1" algn="just"/>
            <a:r>
              <a:rPr lang="it-IT" dirty="0" smtClean="0"/>
              <a:t>Nella </a:t>
            </a:r>
            <a:r>
              <a:rPr lang="it-IT" dirty="0" err="1" smtClean="0"/>
              <a:t>ris</a:t>
            </a:r>
            <a:r>
              <a:rPr lang="it-IT" dirty="0" smtClean="0"/>
              <a:t>. </a:t>
            </a:r>
            <a:r>
              <a:rPr lang="it-IT" dirty="0"/>
              <a:t>2313 del </a:t>
            </a:r>
            <a:r>
              <a:rPr lang="it-IT" dirty="0" smtClean="0"/>
              <a:t>13.10.2016, il </a:t>
            </a:r>
            <a:r>
              <a:rPr lang="it-IT" dirty="0" err="1" smtClean="0"/>
              <a:t>CdS</a:t>
            </a:r>
            <a:r>
              <a:rPr lang="it-IT" dirty="0" smtClean="0"/>
              <a:t> si limita nel preambolo a  </a:t>
            </a:r>
            <a:r>
              <a:rPr lang="it-IT" dirty="0"/>
              <a:t>“prendere nota dell’intenzione del Segretario Generale</a:t>
            </a:r>
            <a:r>
              <a:rPr lang="it-IT" dirty="0" smtClean="0"/>
              <a:t>” di elaborare un pacchetto di misure di assistenza materiale a favore degli haitiani direttamente colpiti dal colera</a:t>
            </a:r>
            <a:r>
              <a:rPr lang="mr-IN" dirty="0" smtClean="0"/>
              <a:t>…</a:t>
            </a:r>
            <a:r>
              <a:rPr lang="it-IT" dirty="0" smtClean="0"/>
              <a:t>NON senza esprimere volontà di considerare il RITIRO della MINUSTAH da Haiti nel 2017</a:t>
            </a:r>
            <a:r>
              <a:rPr lang="mr-IN" dirty="0" smtClean="0"/>
              <a:t>…</a:t>
            </a:r>
            <a:endParaRPr lang="it-IT" dirty="0" smtClean="0"/>
          </a:p>
          <a:p>
            <a:pPr lvl="1" algn="just"/>
            <a:endParaRPr lang="it-IT" dirty="0"/>
          </a:p>
          <a:p>
            <a:pPr lvl="1" algn="just"/>
            <a:r>
              <a:rPr lang="it-IT" dirty="0" err="1" smtClean="0"/>
              <a:t>Ris</a:t>
            </a:r>
            <a:r>
              <a:rPr lang="it-IT" dirty="0" smtClean="0"/>
              <a:t>. 13.4.2017: deciso ritiro MINUSTAH da Haiti entro il 15.10.2017 (anche in seguito a richiesta di crimini sessuali su minori).</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69</a:t>
            </a:fld>
            <a:endParaRPr lang="it-IT"/>
          </a:p>
        </p:txBody>
      </p:sp>
    </p:spTree>
    <p:extLst>
      <p:ext uri="{BB962C8B-B14F-4D97-AF65-F5344CB8AC3E}">
        <p14:creationId xmlns:p14="http://schemas.microsoft.com/office/powerpoint/2010/main" val="213321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ATTUAZIONE DELLE MISURE IMPLICANTI USO DELLA FORZA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940348879"/>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7</a:t>
            </a:fld>
            <a:endParaRPr lang="it-IT"/>
          </a:p>
        </p:txBody>
      </p:sp>
    </p:spTree>
    <p:extLst>
      <p:ext uri="{BB962C8B-B14F-4D97-AF65-F5344CB8AC3E}">
        <p14:creationId xmlns:p14="http://schemas.microsoft.com/office/powerpoint/2010/main" val="261179709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SCUSE DEL SEGRETARIO GENERALE</a:t>
            </a:r>
            <a:endParaRPr lang="it-IT" dirty="0"/>
          </a:p>
        </p:txBody>
      </p:sp>
      <p:sp>
        <p:nvSpPr>
          <p:cNvPr id="4" name="Segnaposto contenuto 3"/>
          <p:cNvSpPr>
            <a:spLocks noGrp="1"/>
          </p:cNvSpPr>
          <p:nvPr>
            <p:ph idx="1"/>
          </p:nvPr>
        </p:nvSpPr>
        <p:spPr>
          <a:xfrm>
            <a:off x="219919" y="2095018"/>
            <a:ext cx="8719095" cy="4511810"/>
          </a:xfrm>
        </p:spPr>
        <p:txBody>
          <a:bodyPr>
            <a:normAutofit/>
          </a:bodyPr>
          <a:lstStyle/>
          <a:p>
            <a:pPr marL="457200" lvl="1" indent="-457200" algn="just" defTabSz="914400">
              <a:spcBef>
                <a:spcPts val="0"/>
              </a:spcBef>
            </a:pPr>
            <a:r>
              <a:rPr lang="it-IT" dirty="0" smtClean="0"/>
              <a:t>Il 1° dicembre 2016, il Segretario generale ha presentato delle scuse ad Haiti dinanzi all’Assemblea generale (in seguito al Rapporto </a:t>
            </a:r>
            <a:r>
              <a:rPr lang="it-IT" dirty="0" err="1" smtClean="0"/>
              <a:t>Alston</a:t>
            </a:r>
            <a:r>
              <a:rPr lang="it-IT" dirty="0" smtClean="0"/>
              <a:t> </a:t>
            </a:r>
            <a:r>
              <a:rPr lang="mr-IN" dirty="0" smtClean="0"/>
              <a:t>–</a:t>
            </a:r>
            <a:r>
              <a:rPr lang="it-IT" dirty="0" smtClean="0"/>
              <a:t> Consiglio dei diritti umani - rapporto su responsabilità Nazioni Unite in relazione al colera ad Haiti):</a:t>
            </a:r>
          </a:p>
          <a:p>
            <a:pPr marL="857250" lvl="2" indent="-457200" algn="just" defTabSz="914400">
              <a:spcBef>
                <a:spcPts val="0"/>
              </a:spcBef>
            </a:pPr>
            <a:r>
              <a:rPr lang="it-IT" dirty="0" smtClean="0"/>
              <a:t> </a:t>
            </a:r>
            <a:r>
              <a:rPr lang="it-IT" b="1" i="1" dirty="0" smtClean="0"/>
              <a:t>“</a:t>
            </a:r>
            <a:r>
              <a:rPr lang="mr-IN" b="1" i="1" dirty="0" smtClean="0"/>
              <a:t>…</a:t>
            </a:r>
            <a:r>
              <a:rPr lang="it-IT" b="1" i="1" dirty="0" err="1" smtClean="0"/>
              <a:t>We</a:t>
            </a:r>
            <a:r>
              <a:rPr lang="it-IT" b="1" i="1" dirty="0" smtClean="0"/>
              <a:t> </a:t>
            </a:r>
            <a:r>
              <a:rPr lang="it-IT" b="1" i="1" dirty="0" err="1" smtClean="0"/>
              <a:t>simply</a:t>
            </a:r>
            <a:r>
              <a:rPr lang="it-IT" b="1" i="1" dirty="0" smtClean="0"/>
              <a:t> </a:t>
            </a:r>
            <a:r>
              <a:rPr lang="it-IT" b="1" i="1" dirty="0" err="1" smtClean="0"/>
              <a:t>did</a:t>
            </a:r>
            <a:r>
              <a:rPr lang="it-IT" b="1" i="1" dirty="0" smtClean="0"/>
              <a:t> </a:t>
            </a:r>
            <a:r>
              <a:rPr lang="it-IT" b="1" i="1" dirty="0" err="1" smtClean="0"/>
              <a:t>not</a:t>
            </a:r>
            <a:r>
              <a:rPr lang="it-IT" b="1" i="1" dirty="0" smtClean="0"/>
              <a:t> </a:t>
            </a:r>
            <a:r>
              <a:rPr lang="it-IT" b="1" i="1" dirty="0" err="1" smtClean="0"/>
              <a:t>enough</a:t>
            </a:r>
            <a:r>
              <a:rPr lang="it-IT" b="1" i="1" dirty="0" smtClean="0"/>
              <a:t> with </a:t>
            </a:r>
            <a:r>
              <a:rPr lang="it-IT" b="1" i="1" dirty="0" err="1" smtClean="0"/>
              <a:t>regard</a:t>
            </a:r>
            <a:r>
              <a:rPr lang="it-IT" b="1" i="1" dirty="0" smtClean="0"/>
              <a:t> to the </a:t>
            </a:r>
            <a:r>
              <a:rPr lang="it-IT" b="1" i="1" dirty="0" err="1" smtClean="0"/>
              <a:t>cholera</a:t>
            </a:r>
            <a:r>
              <a:rPr lang="it-IT" b="1" i="1" dirty="0" smtClean="0"/>
              <a:t> </a:t>
            </a:r>
            <a:r>
              <a:rPr lang="it-IT" b="1" i="1" dirty="0" err="1" smtClean="0"/>
              <a:t>outbreak</a:t>
            </a:r>
            <a:r>
              <a:rPr lang="it-IT" b="1" i="1" dirty="0" smtClean="0"/>
              <a:t> and </a:t>
            </a:r>
            <a:r>
              <a:rPr lang="it-IT" b="1" i="1" dirty="0" err="1" smtClean="0"/>
              <a:t>its</a:t>
            </a:r>
            <a:r>
              <a:rPr lang="it-IT" b="1" i="1" dirty="0" smtClean="0"/>
              <a:t> spread in Haiti. </a:t>
            </a:r>
            <a:r>
              <a:rPr lang="it-IT" b="1" i="1" dirty="0" err="1" smtClean="0"/>
              <a:t>We</a:t>
            </a:r>
            <a:r>
              <a:rPr lang="it-IT" b="1" i="1" dirty="0" smtClean="0"/>
              <a:t> are </a:t>
            </a:r>
            <a:r>
              <a:rPr lang="it-IT" b="1" i="1" dirty="0" err="1" smtClean="0"/>
              <a:t>profoundly</a:t>
            </a:r>
            <a:r>
              <a:rPr lang="it-IT" b="1" i="1" dirty="0" smtClean="0"/>
              <a:t> </a:t>
            </a:r>
            <a:r>
              <a:rPr lang="it-IT" b="1" i="1" dirty="0" err="1" smtClean="0"/>
              <a:t>sorry</a:t>
            </a:r>
            <a:r>
              <a:rPr lang="it-IT" b="1" i="1" dirty="0" smtClean="0"/>
              <a:t> for </a:t>
            </a:r>
            <a:r>
              <a:rPr lang="it-IT" b="1" i="1" dirty="0" err="1" smtClean="0"/>
              <a:t>our</a:t>
            </a:r>
            <a:r>
              <a:rPr lang="it-IT" b="1" i="1" dirty="0" smtClean="0"/>
              <a:t> </a:t>
            </a:r>
            <a:r>
              <a:rPr lang="it-IT" b="1" i="1" dirty="0" err="1" smtClean="0"/>
              <a:t>role</a:t>
            </a:r>
            <a:r>
              <a:rPr lang="it-IT" b="1" i="1" dirty="0" smtClean="0"/>
              <a:t>”.</a:t>
            </a:r>
            <a:endParaRPr lang="it-IT" b="1" i="1"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70</a:t>
            </a:fld>
            <a:endParaRPr lang="it-IT"/>
          </a:p>
        </p:txBody>
      </p:sp>
    </p:spTree>
    <p:extLst>
      <p:ext uri="{BB962C8B-B14F-4D97-AF65-F5344CB8AC3E}">
        <p14:creationId xmlns:p14="http://schemas.microsoft.com/office/powerpoint/2010/main" val="50447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SCUSE DEL SEGRETARIO GENERALE</a:t>
            </a:r>
            <a:endParaRPr lang="it-IT" dirty="0"/>
          </a:p>
        </p:txBody>
      </p:sp>
      <p:sp>
        <p:nvSpPr>
          <p:cNvPr id="4" name="Segnaposto contenuto 3"/>
          <p:cNvSpPr>
            <a:spLocks noGrp="1"/>
          </p:cNvSpPr>
          <p:nvPr>
            <p:ph idx="1"/>
          </p:nvPr>
        </p:nvSpPr>
        <p:spPr>
          <a:xfrm>
            <a:off x="219919" y="2095018"/>
            <a:ext cx="8719095" cy="4511810"/>
          </a:xfrm>
        </p:spPr>
        <p:txBody>
          <a:bodyPr>
            <a:normAutofit/>
          </a:bodyPr>
          <a:lstStyle/>
          <a:p>
            <a:pPr marL="457200" lvl="1" indent="-457200" algn="just" defTabSz="914400">
              <a:spcBef>
                <a:spcPts val="0"/>
              </a:spcBef>
            </a:pPr>
            <a:r>
              <a:rPr lang="it-IT" dirty="0" smtClean="0"/>
              <a:t>Scuse del Segretario generale- come per </a:t>
            </a:r>
            <a:r>
              <a:rPr lang="it-IT" dirty="0" err="1" smtClean="0"/>
              <a:t>Srebreniça</a:t>
            </a:r>
            <a:r>
              <a:rPr lang="it-IT" dirty="0" smtClean="0"/>
              <a:t> e per Ruanda, ma senza riconoscimento effettivo di responsabilità  e di assunzione di obbligo di riparazione</a:t>
            </a:r>
            <a:r>
              <a:rPr lang="mr-IN" dirty="0" smtClean="0"/>
              <a:t>…</a:t>
            </a:r>
            <a:endParaRPr lang="it-IT" b="1" i="1"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71</a:t>
            </a:fld>
            <a:endParaRPr lang="it-IT"/>
          </a:p>
        </p:txBody>
      </p:sp>
    </p:spTree>
    <p:extLst>
      <p:ext uri="{BB962C8B-B14F-4D97-AF65-F5344CB8AC3E}">
        <p14:creationId xmlns:p14="http://schemas.microsoft.com/office/powerpoint/2010/main" val="52093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FONDAMENTO GIURIDICO RESPONSABILITA’</a:t>
            </a:r>
            <a:endParaRPr lang="it-IT" dirty="0"/>
          </a:p>
        </p:txBody>
      </p:sp>
      <p:sp>
        <p:nvSpPr>
          <p:cNvPr id="4" name="Segnaposto contenuto 3"/>
          <p:cNvSpPr>
            <a:spLocks noGrp="1"/>
          </p:cNvSpPr>
          <p:nvPr>
            <p:ph idx="1"/>
          </p:nvPr>
        </p:nvSpPr>
        <p:spPr>
          <a:xfrm>
            <a:off x="219919" y="2095018"/>
            <a:ext cx="8719095" cy="4511810"/>
          </a:xfrm>
        </p:spPr>
        <p:txBody>
          <a:bodyPr>
            <a:normAutofit/>
          </a:bodyPr>
          <a:lstStyle/>
          <a:p>
            <a:pPr algn="just"/>
            <a:r>
              <a:rPr lang="it-IT" dirty="0" smtClean="0"/>
              <a:t>Sez. 29 </a:t>
            </a:r>
            <a:r>
              <a:rPr lang="it-IT" dirty="0" err="1" smtClean="0"/>
              <a:t>lett</a:t>
            </a:r>
            <a:r>
              <a:rPr lang="it-IT" dirty="0" smtClean="0"/>
              <a:t>. a) </a:t>
            </a:r>
            <a:r>
              <a:rPr lang="it-IT" dirty="0" err="1" smtClean="0"/>
              <a:t>Conv</a:t>
            </a:r>
            <a:r>
              <a:rPr lang="it-IT" dirty="0" smtClean="0"/>
              <a:t>. Nazioni Unite del 1946 sui privilegi:</a:t>
            </a:r>
          </a:p>
          <a:p>
            <a:pPr lvl="1" algn="just"/>
            <a:r>
              <a:rPr lang="it-IT" dirty="0" smtClean="0"/>
              <a:t>Le Nazioni Unite hanno l’obbligo di istituire appropriati mezzi di risoluzione delle controversie di diritto privato di cui l’Organizzazione sia parte: tutela del diritto effettivo alla difesa.</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72</a:t>
            </a:fld>
            <a:endParaRPr lang="it-IT"/>
          </a:p>
        </p:txBody>
      </p:sp>
    </p:spTree>
    <p:extLst>
      <p:ext uri="{BB962C8B-B14F-4D97-AF65-F5344CB8AC3E}">
        <p14:creationId xmlns:p14="http://schemas.microsoft.com/office/powerpoint/2010/main" val="47352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FONDAMENTO GIURIDICO RESPONSABILITA’</a:t>
            </a:r>
            <a:endParaRPr lang="it-IT" dirty="0"/>
          </a:p>
        </p:txBody>
      </p:sp>
      <p:sp>
        <p:nvSpPr>
          <p:cNvPr id="4" name="Segnaposto contenuto 3"/>
          <p:cNvSpPr>
            <a:spLocks noGrp="1"/>
          </p:cNvSpPr>
          <p:nvPr>
            <p:ph idx="1"/>
          </p:nvPr>
        </p:nvSpPr>
        <p:spPr>
          <a:xfrm>
            <a:off x="219919" y="2095018"/>
            <a:ext cx="8719095" cy="4511810"/>
          </a:xfrm>
        </p:spPr>
        <p:txBody>
          <a:bodyPr>
            <a:normAutofit lnSpcReduction="10000"/>
          </a:bodyPr>
          <a:lstStyle/>
          <a:p>
            <a:pPr algn="just"/>
            <a:r>
              <a:rPr lang="it-IT" dirty="0" smtClean="0"/>
              <a:t>Legittimazione a far valere tale norma:</a:t>
            </a:r>
          </a:p>
          <a:p>
            <a:pPr lvl="1" algn="just"/>
            <a:r>
              <a:rPr lang="it-IT" dirty="0" smtClean="0"/>
              <a:t>Stato leso: mai fatto nulla;</a:t>
            </a:r>
          </a:p>
          <a:p>
            <a:pPr lvl="1" algn="just"/>
            <a:r>
              <a:rPr lang="it-IT" dirty="0" smtClean="0"/>
              <a:t>Altri Stati: nulla;</a:t>
            </a:r>
          </a:p>
          <a:p>
            <a:pPr lvl="1" algn="just"/>
            <a:r>
              <a:rPr lang="it-IT" dirty="0" smtClean="0"/>
              <a:t>Membri del </a:t>
            </a:r>
            <a:r>
              <a:rPr lang="it-IT" dirty="0" err="1" smtClean="0"/>
              <a:t>CdS</a:t>
            </a:r>
            <a:r>
              <a:rPr lang="it-IT" dirty="0" smtClean="0"/>
              <a:t>: mai si è parlato del caso “colera”: </a:t>
            </a:r>
            <a:r>
              <a:rPr lang="it-IT" dirty="0" err="1" smtClean="0"/>
              <a:t>ris</a:t>
            </a:r>
            <a:r>
              <a:rPr lang="it-IT" dirty="0" smtClean="0"/>
              <a:t> 2313 del 13.10.2016 “prendere nota dell’intenzione del Segretario Generale”;</a:t>
            </a:r>
          </a:p>
          <a:p>
            <a:pPr lvl="1" algn="just"/>
            <a:r>
              <a:rPr lang="it-IT" dirty="0" smtClean="0"/>
              <a:t>Vittime individuali reclamano il rispetto da parte dell’ONU dell’obbligo previsto dall’art. 29 </a:t>
            </a:r>
            <a:r>
              <a:rPr lang="it-IT" dirty="0" err="1" smtClean="0"/>
              <a:t>Conv</a:t>
            </a:r>
            <a:r>
              <a:rPr lang="it-IT" dirty="0" smtClean="0"/>
              <a:t>. 1946 che </a:t>
            </a:r>
            <a:r>
              <a:rPr lang="it-IT" dirty="0" err="1" smtClean="0"/>
              <a:t>prevederebbe</a:t>
            </a:r>
            <a:r>
              <a:rPr lang="it-IT" dirty="0" smtClean="0"/>
              <a:t> il ricorso dinanzi a un organo imparziale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73</a:t>
            </a:fld>
            <a:endParaRPr lang="it-IT"/>
          </a:p>
        </p:txBody>
      </p:sp>
    </p:spTree>
    <p:extLst>
      <p:ext uri="{BB962C8B-B14F-4D97-AF65-F5344CB8AC3E}">
        <p14:creationId xmlns:p14="http://schemas.microsoft.com/office/powerpoint/2010/main" val="181955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919" y="274637"/>
            <a:ext cx="8466881" cy="1600461"/>
          </a:xfrm>
          <a:solidFill>
            <a:schemeClr val="accent3"/>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b="1" dirty="0" smtClean="0"/>
              <a:t>FONDAMENTO GIURIDICO RESPONSABILITA’</a:t>
            </a:r>
            <a:endParaRPr lang="it-IT" dirty="0"/>
          </a:p>
        </p:txBody>
      </p:sp>
      <p:sp>
        <p:nvSpPr>
          <p:cNvPr id="4" name="Segnaposto contenuto 3"/>
          <p:cNvSpPr>
            <a:spLocks noGrp="1"/>
          </p:cNvSpPr>
          <p:nvPr>
            <p:ph idx="1"/>
          </p:nvPr>
        </p:nvSpPr>
        <p:spPr>
          <a:xfrm>
            <a:off x="219919" y="2095018"/>
            <a:ext cx="8719095" cy="4511810"/>
          </a:xfrm>
        </p:spPr>
        <p:txBody>
          <a:bodyPr>
            <a:normAutofit/>
          </a:bodyPr>
          <a:lstStyle/>
          <a:p>
            <a:pPr algn="just"/>
            <a:r>
              <a:rPr lang="it-IT" dirty="0" smtClean="0"/>
              <a:t>Evidente che si tratta di una forma di </a:t>
            </a:r>
            <a:r>
              <a:rPr lang="it-IT" b="1" dirty="0" smtClean="0"/>
              <a:t>RIPARAZIONE (da illecito) verso entità non statali </a:t>
            </a:r>
            <a:r>
              <a:rPr lang="it-IT" dirty="0" smtClean="0"/>
              <a:t>(non verso uno Stato).</a:t>
            </a:r>
          </a:p>
          <a:p>
            <a:pPr algn="just"/>
            <a:endParaRPr lang="it-IT" dirty="0"/>
          </a:p>
          <a:p>
            <a:pPr algn="just"/>
            <a:r>
              <a:rPr lang="it-IT" dirty="0" smtClean="0"/>
              <a:t>Si tratta tuttavia di una forma di riparazione ancora allo stato “virtuale”</a:t>
            </a:r>
            <a:r>
              <a:rPr lang="mr-IN" dirty="0" smtClean="0"/>
              <a:t>…</a:t>
            </a:r>
            <a:r>
              <a:rPr lang="it-IT" dirty="0" smtClean="0"/>
              <a:t>.</a:t>
            </a:r>
            <a:r>
              <a:rPr lang="it-IT" b="1" u="sng" dirty="0" smtClean="0"/>
              <a:t>MOLTO CRITICABILE</a:t>
            </a:r>
            <a:r>
              <a:rPr lang="mr-IN" b="1" u="sng" dirty="0" smtClean="0"/>
              <a:t>…</a:t>
            </a:r>
            <a:r>
              <a:rPr lang="it-IT" b="1" u="sng" dirty="0" smtClean="0"/>
              <a:t>.</a:t>
            </a:r>
            <a:endParaRPr lang="it-IT" b="1" u="sng"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74</a:t>
            </a:fld>
            <a:endParaRPr lang="it-IT"/>
          </a:p>
        </p:txBody>
      </p:sp>
    </p:spTree>
    <p:extLst>
      <p:ext uri="{BB962C8B-B14F-4D97-AF65-F5344CB8AC3E}">
        <p14:creationId xmlns:p14="http://schemas.microsoft.com/office/powerpoint/2010/main" val="30267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ATTUAZIONE DELLE MISURE IMPLICANTI USO DELLA FORZA – ACCORDI SPECIALI</a:t>
            </a:r>
            <a:endParaRPr lang="it-IT" dirty="0"/>
          </a:p>
        </p:txBody>
      </p:sp>
      <p:sp>
        <p:nvSpPr>
          <p:cNvPr id="3" name="Segnaposto contenuto 2"/>
          <p:cNvSpPr>
            <a:spLocks noGrp="1"/>
          </p:cNvSpPr>
          <p:nvPr>
            <p:ph idx="1"/>
          </p:nvPr>
        </p:nvSpPr>
        <p:spPr>
          <a:xfrm>
            <a:off x="457200" y="2332037"/>
            <a:ext cx="8229600" cy="4525963"/>
          </a:xfrm>
        </p:spPr>
        <p:txBody>
          <a:bodyPr>
            <a:normAutofit fontScale="92500" lnSpcReduction="20000"/>
          </a:bodyPr>
          <a:lstStyle/>
          <a:p>
            <a:pPr algn="just"/>
            <a:r>
              <a:rPr lang="it-IT" dirty="0" smtClean="0"/>
              <a:t>Art. 43 prevede per gli Stati membri un </a:t>
            </a:r>
            <a:r>
              <a:rPr lang="it-IT" i="1" dirty="0" smtClean="0"/>
              <a:t>obbligo de </a:t>
            </a:r>
            <a:r>
              <a:rPr lang="it-IT" i="1" dirty="0" err="1" smtClean="0"/>
              <a:t>contrahendo</a:t>
            </a:r>
            <a:r>
              <a:rPr lang="it-IT" i="1" dirty="0" smtClean="0"/>
              <a:t>;</a:t>
            </a:r>
          </a:p>
          <a:p>
            <a:pPr algn="just"/>
            <a:endParaRPr lang="it-IT" i="1" dirty="0" smtClean="0"/>
          </a:p>
          <a:p>
            <a:pPr algn="just"/>
            <a:r>
              <a:rPr lang="it-IT" dirty="0" smtClean="0"/>
              <a:t>E’  abrogato per desuetudine?</a:t>
            </a:r>
          </a:p>
          <a:p>
            <a:pPr algn="just"/>
            <a:endParaRPr lang="it-IT" dirty="0"/>
          </a:p>
          <a:p>
            <a:pPr algn="just"/>
            <a:r>
              <a:rPr lang="it-IT" dirty="0" smtClean="0"/>
              <a:t>Nuova prassi del </a:t>
            </a:r>
            <a:r>
              <a:rPr lang="it-IT" dirty="0" err="1" smtClean="0"/>
              <a:t>CdS</a:t>
            </a:r>
            <a:r>
              <a:rPr lang="it-IT" dirty="0" smtClean="0"/>
              <a:t> dopo il 1989 fa pensare a diversa conclusione forse anche il seguito al Rapporto del Segretario generale </a:t>
            </a:r>
            <a:r>
              <a:rPr lang="it-IT" dirty="0" err="1" smtClean="0"/>
              <a:t>Boutros</a:t>
            </a:r>
            <a:r>
              <a:rPr lang="it-IT" dirty="0" smtClean="0"/>
              <a:t> </a:t>
            </a:r>
            <a:r>
              <a:rPr lang="it-IT" dirty="0" err="1" smtClean="0"/>
              <a:t>Ghali</a:t>
            </a:r>
            <a:r>
              <a:rPr lang="it-IT" dirty="0" smtClean="0"/>
              <a:t> nel 1992 – forse gli accordi dell’art. 43 verranno conclusi in futuro?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8</a:t>
            </a:fld>
            <a:endParaRPr lang="it-IT"/>
          </a:p>
        </p:txBody>
      </p:sp>
    </p:spTree>
    <p:extLst>
      <p:ext uri="{BB962C8B-B14F-4D97-AF65-F5344CB8AC3E}">
        <p14:creationId xmlns:p14="http://schemas.microsoft.com/office/powerpoint/2010/main" val="413597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MISURE ALTERNATIVE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…tuttavia per colmare lacuna derivante dalla mancata attuazione di art. 43 Carta, il </a:t>
            </a:r>
            <a:r>
              <a:rPr lang="it-IT" dirty="0" err="1" smtClean="0"/>
              <a:t>CdS</a:t>
            </a:r>
            <a:r>
              <a:rPr lang="it-IT" dirty="0" smtClean="0"/>
              <a:t> ha  utilizzato strumenti alternativi:</a:t>
            </a:r>
          </a:p>
          <a:p>
            <a:pPr lvl="1" algn="just"/>
            <a:r>
              <a:rPr lang="it-IT" dirty="0" smtClean="0"/>
              <a:t>istituito missioni militari ad hoc per il mantenimento della pace (</a:t>
            </a:r>
            <a:r>
              <a:rPr lang="it-IT" i="1" dirty="0" err="1" smtClean="0"/>
              <a:t>peace</a:t>
            </a:r>
            <a:r>
              <a:rPr lang="it-IT" i="1" dirty="0" smtClean="0"/>
              <a:t> </a:t>
            </a:r>
            <a:r>
              <a:rPr lang="it-IT" i="1" dirty="0" err="1" smtClean="0"/>
              <a:t>keeping</a:t>
            </a:r>
            <a:r>
              <a:rPr lang="it-IT" i="1" dirty="0" smtClean="0"/>
              <a:t> </a:t>
            </a:r>
            <a:r>
              <a:rPr lang="it-IT" i="1" dirty="0" err="1" smtClean="0"/>
              <a:t>operations</a:t>
            </a:r>
            <a:r>
              <a:rPr lang="it-IT" dirty="0" smtClean="0"/>
              <a:t>);</a:t>
            </a:r>
          </a:p>
          <a:p>
            <a:pPr lvl="1" algn="just"/>
            <a:r>
              <a:rPr lang="it-IT" dirty="0" smtClean="0"/>
              <a:t>Autorizzazione all’uso della forza da parte di Stati membri sia singolarmente sia nell’ambito di organizzazioni regionali.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9</a:t>
            </a:fld>
            <a:endParaRPr lang="it-IT"/>
          </a:p>
        </p:txBody>
      </p:sp>
    </p:spTree>
    <p:extLst>
      <p:ext uri="{BB962C8B-B14F-4D97-AF65-F5344CB8AC3E}">
        <p14:creationId xmlns:p14="http://schemas.microsoft.com/office/powerpoint/2010/main" val="189707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1868</TotalTime>
  <Words>4407</Words>
  <Application>Microsoft Macintosh PowerPoint</Application>
  <PresentationFormat>Presentazione su schermo (4:3)</PresentationFormat>
  <Paragraphs>343</Paragraphs>
  <Slides>74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74</vt:i4>
      </vt:variant>
    </vt:vector>
  </HeadingPairs>
  <TitlesOfParts>
    <vt:vector size="79" baseType="lpstr">
      <vt:lpstr>Calibri</vt:lpstr>
      <vt:lpstr>Mangal</vt:lpstr>
      <vt:lpstr>Zapf Dingbats</vt:lpstr>
      <vt:lpstr>Arial</vt:lpstr>
      <vt:lpstr>Tema di Office</vt:lpstr>
      <vt:lpstr>ORGANIZZAZIONI INTERNAZIONALI  15 novembre 2017 prof. Sara Tonolo</vt:lpstr>
      <vt:lpstr>AZIONE DEL CONSIGLIO DI SICUREZZA</vt:lpstr>
      <vt:lpstr>MISURE IMPLICANTI USO DELLA FORZA (ART. 42 CARTA)</vt:lpstr>
      <vt:lpstr>MISURE IMPLICANTI USO DELLA FORZA (ART. 42 CARTA)</vt:lpstr>
      <vt:lpstr>MISURE IMPLICANTI USO DELLA FORZA (ART. 42 CARTA)</vt:lpstr>
      <vt:lpstr>ATTUAZIONE DELLE MISURE IMPLICANTI USO DELLA FORZA</vt:lpstr>
      <vt:lpstr>ATTUAZIONE DELLE MISURE IMPLICANTI USO DELLA FORZA</vt:lpstr>
      <vt:lpstr>ATTUAZIONE DELLE MISURE IMPLICANTI USO DELLA FORZA – ACCORDI SPECIALI</vt:lpstr>
      <vt:lpstr>MISURE ALTERNATIVE</vt:lpstr>
      <vt:lpstr>MISURE ALTERNATIVE</vt:lpstr>
      <vt:lpstr>PEACE KEEPING OPERATIONS</vt:lpstr>
      <vt:lpstr>PEACE KEEPING OPERATIONS</vt:lpstr>
      <vt:lpstr>1) PEACE KEEPING OPERATIONS – PRIMA GENERAZIONE</vt:lpstr>
      <vt:lpstr>1) PEACE KEEPING OPERATIONS – PRIMA GENERAZIONE</vt:lpstr>
      <vt:lpstr>2) PEACE KEEPING OPERATIONS – SECONDA GENERAZIONE – POST 1989</vt:lpstr>
      <vt:lpstr>2) PEACE KEEPING OPERATIONS – SECONDA GENERAZIONE – POST 1989</vt:lpstr>
      <vt:lpstr>3) PEACE KEEPING OPERATIONS – TERZA GENERAZIONE – POST 1989</vt:lpstr>
      <vt:lpstr>4) PEACE KEEPING OPERATIONS – QUARTA GENERAZIONE – FUTURO</vt:lpstr>
      <vt:lpstr>FONDAMENTO NORMATIVO?</vt:lpstr>
      <vt:lpstr>FONDAMENTO NORMATIVO?</vt:lpstr>
      <vt:lpstr>FONDAMENTO NORMATIVO?</vt:lpstr>
      <vt:lpstr>FONDAMENTO NORMATIVO?</vt:lpstr>
      <vt:lpstr>ATTUAZIONE PEACE KEEPING OPERATIONS</vt:lpstr>
      <vt:lpstr>ATTUAZIONE PEACE KEEPING OPERATIONS</vt:lpstr>
      <vt:lpstr>DISCIPLINA DELLE PEACE KEEPING OPERATIONS</vt:lpstr>
      <vt:lpstr>RESPONSABILITA’ DELLE PEACE KEEPING OPERATIONS</vt:lpstr>
      <vt:lpstr>RESPONSABILITA’ DELLE PEACE KEEPING OPERATIONS</vt:lpstr>
      <vt:lpstr>RESPONSABILITA’ INDIRETTA – PEACE KEEPING OPERATIONS</vt:lpstr>
      <vt:lpstr>RESPONSABILITA’ PER PEACE KEEPING OPERATIONS</vt:lpstr>
      <vt:lpstr>RESPONSABILITA’ PER PEACE KEEPING OPERATIONS</vt:lpstr>
      <vt:lpstr>CASI BEHRAMI E SARAMATI (2007)</vt:lpstr>
      <vt:lpstr>CASI BEHRAMI E SARAMATI (2007)</vt:lpstr>
      <vt:lpstr>CASI BEHRAMI E SARAMATI (2007)</vt:lpstr>
      <vt:lpstr>RESPONSABILITA’ PER PEACE KEEPING OPERATIONS</vt:lpstr>
      <vt:lpstr>RESPONSABILITA’ PER PEACE KEEPING OPERATIONS</vt:lpstr>
      <vt:lpstr>RESPONSABILITA’ PER PEACE KEEPING OPERATIONS</vt:lpstr>
      <vt:lpstr>RESPONSABILITA’ DEI SINGOLI PER CRIMINI COMMESSI NELLE PEACE KEEPING OPERATIONS</vt:lpstr>
      <vt:lpstr>RESPONSABILITA’ DEI SINGOLI PER CRIMINI COMMESSI NELLE PEACE KEEPING OPERATIONS</vt:lpstr>
      <vt:lpstr>RESPONSABILITA’ PER CRIMINI E PEACE KEEPING OPERATIONS</vt:lpstr>
      <vt:lpstr>RESPONSABILITA’ PER CRIMINI E PEACE KEEPING OPERATIONS</vt:lpstr>
      <vt:lpstr>RESPONSABILITA’ PER CRIMINI E PEACE KEEPING OPERATIONS</vt:lpstr>
      <vt:lpstr>RESPONSABILITA’ PER CRIMINI E PEACE KEEPING OPERATIONS</vt:lpstr>
      <vt:lpstr>RESPONSABILITA’ PER CRIMINI E PEACE KEEPING OPERATIONS</vt:lpstr>
      <vt:lpstr>RESPONSABILITA’ PER CRIMINI E PEACE KEEPING OPERATIONS</vt:lpstr>
      <vt:lpstr>RESPONSABILITA’ PER CRIMINI E PEACE KEEPING OPERATIONS</vt:lpstr>
      <vt:lpstr>RESPONSABILITA’ PER CRIMINI E PEACE KEEPING OPERATIONS</vt:lpstr>
      <vt:lpstr>RESPONSABILITA’ PER CRIMINI E PEACE KEEPING OPERATIONS</vt:lpstr>
      <vt:lpstr>BOLLETTINO 2003</vt:lpstr>
      <vt:lpstr>BOLLETTINO 2003</vt:lpstr>
      <vt:lpstr>OBBLIGATORIETA’ BOLLETTINO 2003</vt:lpstr>
      <vt:lpstr>POSSIBILE CONVENZIONE ONU?</vt:lpstr>
      <vt:lpstr>SITUAZIONE ATTUALE</vt:lpstr>
      <vt:lpstr>SITUAZIONE ATTUALE</vt:lpstr>
      <vt:lpstr>RISOLUZIONE 2272 dell’11.3.2016</vt:lpstr>
      <vt:lpstr>Risoluzione 2272 del CdS adottata l’11 marzo 2016</vt:lpstr>
      <vt:lpstr>Risoluzione 2272/2016</vt:lpstr>
      <vt:lpstr>Risoluzione 2272/2016</vt:lpstr>
      <vt:lpstr>Ordine di rimpatrio da parte del Segretario generale</vt:lpstr>
      <vt:lpstr>Ordine di rimpatrio da parte del Segretario generale</vt:lpstr>
      <vt:lpstr>Ordine di rimpatrio da parte del Segretario generale</vt:lpstr>
      <vt:lpstr>Responsabilità dello Stato di invio</vt:lpstr>
      <vt:lpstr>Responsabilità dell’Organizzazione: CASO COLERA HAITI</vt:lpstr>
      <vt:lpstr>CONTESTO STORICO-POLITICO</vt:lpstr>
      <vt:lpstr>EPIDEMIA DI COLERA</vt:lpstr>
      <vt:lpstr>EPIDEMIA DI COLERA: CONSEGUENZE/RESPONSABILITA’ ONU</vt:lpstr>
      <vt:lpstr>DICHIARAZIONE DEL SEGRETARIO GENERALE 19.8.2016</vt:lpstr>
      <vt:lpstr>RAPPORTO ALL’ASSEMBLEA GENERALE 25.11.2016</vt:lpstr>
      <vt:lpstr>RAPPORTO ALL’ASSEMBLEA GENERALE 25.11.2016</vt:lpstr>
      <vt:lpstr>POSIZIONE DEL CONSIGLIO DI SICUREZZA SUL CASO COLERA</vt:lpstr>
      <vt:lpstr>SCUSE DEL SEGRETARIO GENERALE</vt:lpstr>
      <vt:lpstr>SCUSE DEL SEGRETARIO GENERALE</vt:lpstr>
      <vt:lpstr>FONDAMENTO GIURIDICO RESPONSABILITA’</vt:lpstr>
      <vt:lpstr>FONDAMENTO GIURIDICO RESPONSABILITA’</vt:lpstr>
      <vt:lpstr>FONDAMENTO GIURIDICO RESPONSABILITA’</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L’accertamento del diritto internazionale e la soluzione delle controversie internazionali</dc:title>
  <dc:creator>Giuseppe Sacco</dc:creator>
  <cp:lastModifiedBy>Giuseppe Sacco</cp:lastModifiedBy>
  <cp:revision>234</cp:revision>
  <dcterms:created xsi:type="dcterms:W3CDTF">2010-11-25T10:23:32Z</dcterms:created>
  <dcterms:modified xsi:type="dcterms:W3CDTF">2017-11-10T18:50:06Z</dcterms:modified>
</cp:coreProperties>
</file>