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2" r:id="rId39"/>
    <p:sldId id="293" r:id="rId40"/>
    <p:sldId id="294" r:id="rId41"/>
    <p:sldId id="290" r:id="rId42"/>
    <p:sldId id="291" r:id="rId43"/>
    <p:sldId id="295" r:id="rId44"/>
    <p:sldId id="296" r:id="rId45"/>
    <p:sldId id="297" r:id="rId46"/>
    <p:sldId id="298" r:id="rId47"/>
    <p:sldId id="304" r:id="rId48"/>
    <p:sldId id="299" r:id="rId49"/>
    <p:sldId id="300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678F14C-3612-440F-8E76-3405DB89B2E1}">
          <p14:sldIdLst>
            <p14:sldId id="256"/>
            <p14:sldId id="257"/>
            <p14:sldId id="258"/>
            <p14:sldId id="259"/>
            <p14:sldId id="260"/>
            <p14:sldId id="302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03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1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2"/>
            <p14:sldId id="293"/>
            <p14:sldId id="294"/>
            <p14:sldId id="290"/>
            <p14:sldId id="291"/>
            <p14:sldId id="295"/>
            <p14:sldId id="296"/>
            <p14:sldId id="297"/>
            <p14:sldId id="298"/>
            <p14:sldId id="304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77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2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14/11/2017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png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2440" cy="15841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0AC6"/>
                </a:solidFill>
              </a:rPr>
              <a:t>CARATTERIZZAZIONE DI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MACROMOLECOLE IN SOLUZIONE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DILUITA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299288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L’importanza delle soluzioni molto diluite risiede nel fatto che </a:t>
            </a:r>
            <a:r>
              <a:rPr lang="it-IT" sz="2400" dirty="0" smtClean="0">
                <a:solidFill>
                  <a:srgbClr val="170AC6"/>
                </a:solidFill>
              </a:rPr>
              <a:t>esse coprono </a:t>
            </a:r>
            <a:r>
              <a:rPr lang="it-IT" sz="2400" dirty="0">
                <a:solidFill>
                  <a:srgbClr val="170AC6"/>
                </a:solidFill>
              </a:rPr>
              <a:t>il campo di concentrazioni in cui le catene macromolecolari</a:t>
            </a:r>
            <a:r>
              <a:rPr lang="it-IT" sz="2400" dirty="0" smtClean="0">
                <a:solidFill>
                  <a:srgbClr val="170AC6"/>
                </a:solidFill>
              </a:rPr>
              <a:t>, essendo molto distanti </a:t>
            </a:r>
            <a:r>
              <a:rPr lang="it-IT" sz="2400" dirty="0">
                <a:solidFill>
                  <a:srgbClr val="170AC6"/>
                </a:solidFill>
              </a:rPr>
              <a:t>l’una dall’altra, possono essere caratterizzate a livello molecolare, ad esempio </a:t>
            </a:r>
            <a:r>
              <a:rPr lang="it-IT" sz="2400" dirty="0" smtClean="0">
                <a:solidFill>
                  <a:srgbClr val="170AC6"/>
                </a:solidFill>
              </a:rPr>
              <a:t>per la </a:t>
            </a:r>
            <a:r>
              <a:rPr lang="it-IT" sz="2400" dirty="0">
                <a:solidFill>
                  <a:srgbClr val="170AC6"/>
                </a:solidFill>
              </a:rPr>
              <a:t>determinazione delle masse molecolari.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9675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Negli </a:t>
            </a:r>
            <a:r>
              <a:rPr lang="it-IT" sz="2200" dirty="0">
                <a:solidFill>
                  <a:srgbClr val="170AC6"/>
                </a:solidFill>
              </a:rPr>
              <a:t>osmometri a membrana esiste </a:t>
            </a:r>
            <a:r>
              <a:rPr lang="it-IT" sz="2200" dirty="0" smtClean="0">
                <a:solidFill>
                  <a:srgbClr val="170AC6"/>
                </a:solidFill>
              </a:rPr>
              <a:t>anche un </a:t>
            </a:r>
            <a:r>
              <a:rPr lang="it-IT" sz="2200" dirty="0">
                <a:solidFill>
                  <a:srgbClr val="170AC6"/>
                </a:solidFill>
              </a:rPr>
              <a:t>limite inferiore di </a:t>
            </a:r>
            <a:r>
              <a:rPr lang="it-IT" sz="2200" dirty="0" smtClean="0">
                <a:solidFill>
                  <a:srgbClr val="170AC6"/>
                </a:solidFill>
              </a:rPr>
              <a:t> determinazione delle </a:t>
            </a:r>
            <a:r>
              <a:rPr lang="it-IT" sz="2200" dirty="0">
                <a:solidFill>
                  <a:srgbClr val="170AC6"/>
                </a:solidFill>
              </a:rPr>
              <a:t>masse molecolari, determinato </a:t>
            </a:r>
            <a:r>
              <a:rPr lang="it-IT" sz="2200" dirty="0" smtClean="0">
                <a:solidFill>
                  <a:srgbClr val="170AC6"/>
                </a:solidFill>
              </a:rPr>
              <a:t>dalla </a:t>
            </a:r>
            <a:r>
              <a:rPr lang="it-IT" sz="2200" dirty="0">
                <a:solidFill>
                  <a:srgbClr val="170AC6"/>
                </a:solidFill>
              </a:rPr>
              <a:t>permeabilità della </a:t>
            </a:r>
            <a:r>
              <a:rPr lang="it-IT" sz="2200" dirty="0" smtClean="0">
                <a:solidFill>
                  <a:srgbClr val="170AC6"/>
                </a:solidFill>
              </a:rPr>
              <a:t>membrana stessa </a:t>
            </a:r>
            <a:r>
              <a:rPr lang="it-IT" sz="2200" dirty="0">
                <a:solidFill>
                  <a:srgbClr val="170AC6"/>
                </a:solidFill>
              </a:rPr>
              <a:t>verso le molecole di soluto con dimensioni più piccole. </a:t>
            </a:r>
            <a:r>
              <a:rPr lang="it-IT" sz="2200" dirty="0" smtClean="0">
                <a:solidFill>
                  <a:srgbClr val="170AC6"/>
                </a:solidFill>
              </a:rPr>
              <a:t>Queste possono fluire </a:t>
            </a:r>
            <a:r>
              <a:rPr lang="it-IT" sz="2200" dirty="0">
                <a:solidFill>
                  <a:srgbClr val="170AC6"/>
                </a:solidFill>
              </a:rPr>
              <a:t>attraverso la membrana distribuendosi uniformemente nei due scomparti della </a:t>
            </a:r>
            <a:r>
              <a:rPr lang="it-IT" sz="2200" dirty="0" smtClean="0">
                <a:solidFill>
                  <a:srgbClr val="170AC6"/>
                </a:solidFill>
              </a:rPr>
              <a:t>cella.</a:t>
            </a: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un polimero </a:t>
            </a:r>
            <a:r>
              <a:rPr lang="it-IT" sz="2200" dirty="0" err="1">
                <a:solidFill>
                  <a:srgbClr val="170AC6"/>
                </a:solidFill>
              </a:rPr>
              <a:t>polidisperso</a:t>
            </a:r>
            <a:r>
              <a:rPr lang="it-IT" sz="2200" dirty="0">
                <a:solidFill>
                  <a:srgbClr val="170AC6"/>
                </a:solidFill>
              </a:rPr>
              <a:t> può accadere </a:t>
            </a:r>
            <a:r>
              <a:rPr lang="it-IT" sz="2200" dirty="0" smtClean="0">
                <a:solidFill>
                  <a:srgbClr val="170AC6"/>
                </a:solidFill>
              </a:rPr>
              <a:t>che una </a:t>
            </a:r>
            <a:r>
              <a:rPr lang="it-IT" sz="2200" dirty="0">
                <a:solidFill>
                  <a:srgbClr val="170AC6"/>
                </a:solidFill>
              </a:rPr>
              <a:t>frazione significativa di molecole con massa molecolare inferiore al limite </a:t>
            </a:r>
            <a:r>
              <a:rPr lang="it-IT" sz="2200" dirty="0" smtClean="0">
                <a:solidFill>
                  <a:srgbClr val="170AC6"/>
                </a:solidFill>
              </a:rPr>
              <a:t>di permeabilità </a:t>
            </a:r>
            <a:r>
              <a:rPr lang="it-IT" sz="2200" dirty="0">
                <a:solidFill>
                  <a:srgbClr val="170AC6"/>
                </a:solidFill>
              </a:rPr>
              <a:t>fluisca attraverso la membrana, falsando così la determinazione sperimentale.</a:t>
            </a:r>
          </a:p>
          <a:p>
            <a:pPr algn="just"/>
            <a:r>
              <a:rPr lang="it-IT" sz="2200" dirty="0">
                <a:solidFill>
                  <a:srgbClr val="170AC6"/>
                </a:solidFill>
              </a:rPr>
              <a:t>In tali condizioni, l'equilibrio osmotico viene raggiunto con valori di pressione </a:t>
            </a:r>
            <a:r>
              <a:rPr lang="it-IT" sz="2200" dirty="0" smtClean="0">
                <a:solidFill>
                  <a:srgbClr val="170AC6"/>
                </a:solidFill>
              </a:rPr>
              <a:t>osmotica inferiori</a:t>
            </a:r>
            <a:r>
              <a:rPr lang="it-IT" sz="2200" dirty="0">
                <a:solidFill>
                  <a:srgbClr val="170AC6"/>
                </a:solidFill>
              </a:rPr>
              <a:t>, e si ottengono quindi pesi molecolari errati per eccesso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en-US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000" dirty="0" smtClean="0">
                <a:solidFill>
                  <a:srgbClr val="170AC6"/>
                </a:solidFill>
              </a:rPr>
              <a:t>La </a:t>
            </a:r>
            <a:r>
              <a:rPr lang="en-US" sz="2000" dirty="0" err="1" smtClean="0">
                <a:solidFill>
                  <a:srgbClr val="170AC6"/>
                </a:solidFill>
              </a:rPr>
              <a:t>permeabilità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attraverso </a:t>
            </a:r>
            <a:r>
              <a:rPr lang="it-IT" sz="2000" dirty="0">
                <a:solidFill>
                  <a:srgbClr val="170AC6"/>
                </a:solidFill>
              </a:rPr>
              <a:t>la membrana è funzione del </a:t>
            </a:r>
            <a:r>
              <a:rPr lang="it-IT" sz="2000" b="1" i="1" dirty="0">
                <a:solidFill>
                  <a:srgbClr val="C00000"/>
                </a:solidFill>
              </a:rPr>
              <a:t>volume idrodinamico</a:t>
            </a:r>
            <a:r>
              <a:rPr lang="it-IT" sz="2000" dirty="0">
                <a:solidFill>
                  <a:srgbClr val="170AC6"/>
                </a:solidFill>
              </a:rPr>
              <a:t>, che </a:t>
            </a:r>
            <a:r>
              <a:rPr lang="it-IT" sz="2000" dirty="0" smtClean="0">
                <a:solidFill>
                  <a:srgbClr val="170AC6"/>
                </a:solidFill>
              </a:rPr>
              <a:t>dipende dalle condizioni </a:t>
            </a:r>
            <a:r>
              <a:rPr lang="it-IT" sz="2000" dirty="0">
                <a:solidFill>
                  <a:srgbClr val="170AC6"/>
                </a:solidFill>
              </a:rPr>
              <a:t>sperimentali di solvente e temperatura, cioè dalla </a:t>
            </a:r>
            <a:r>
              <a:rPr lang="it-IT" sz="2000" b="1" i="1" dirty="0">
                <a:solidFill>
                  <a:srgbClr val="C00000"/>
                </a:solidFill>
              </a:rPr>
              <a:t>“bontà” del </a:t>
            </a:r>
            <a:r>
              <a:rPr lang="it-IT" sz="2000" b="1" i="1" dirty="0" smtClean="0">
                <a:solidFill>
                  <a:srgbClr val="C00000"/>
                </a:solidFill>
              </a:rPr>
              <a:t>solvente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marL="457200" indent="-457200" algn="just">
              <a:buAutoNum type="arabicParenR"/>
            </a:pP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Nelle condizioni sperimentali si hanno catene polimeriche circondate da un eccesso di molecole di solvente, per cui si dovrebbe tener conto anche delle interazioni tra segmenti di catena e solvente. 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 queste interazioni "miste" sono energeticamente favorevoli rispetto a quelle omologhe (segmento-segmento ovvero solvente-solvente) ci si attende un valore sperimentale di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 </a:t>
            </a:r>
            <a:r>
              <a:rPr lang="it-IT" sz="2000" dirty="0">
                <a:solidFill>
                  <a:srgbClr val="170AC6"/>
                </a:solidFill>
              </a:rPr>
              <a:t>superiore a quello,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, della catena isolata. In tal caso, che corrisponde alla maggior parte delle situazioni sperimentali, il solvente è definito </a:t>
            </a:r>
            <a:r>
              <a:rPr lang="en-US" sz="2000" b="1" i="1" dirty="0" err="1">
                <a:solidFill>
                  <a:srgbClr val="C00000"/>
                </a:solidFill>
              </a:rPr>
              <a:t>termodinamicamente</a:t>
            </a:r>
            <a:r>
              <a:rPr lang="en-US" sz="2000" b="1" i="1" dirty="0">
                <a:solidFill>
                  <a:srgbClr val="C00000"/>
                </a:solidFill>
              </a:rPr>
              <a:t> "</a:t>
            </a:r>
            <a:r>
              <a:rPr lang="en-US" sz="2000" b="1" i="1" dirty="0" err="1">
                <a:solidFill>
                  <a:srgbClr val="C00000"/>
                </a:solidFill>
              </a:rPr>
              <a:t>buono</a:t>
            </a:r>
            <a:r>
              <a:rPr lang="en-US" sz="2000" b="1" i="1" dirty="0">
                <a:solidFill>
                  <a:srgbClr val="C00000"/>
                </a:solidFill>
              </a:rPr>
              <a:t>"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di soluzioni di macromolecole, non </a:t>
            </a:r>
            <a:r>
              <a:rPr lang="it-IT" sz="2000" dirty="0" smtClean="0">
                <a:solidFill>
                  <a:srgbClr val="170AC6"/>
                </a:solidFill>
              </a:rPr>
              <a:t>è possibile </a:t>
            </a:r>
            <a:r>
              <a:rPr lang="it-IT" sz="2000" dirty="0">
                <a:solidFill>
                  <a:srgbClr val="170AC6"/>
                </a:solidFill>
              </a:rPr>
              <a:t>trascurare la non-idealità delle soluzioni, neanche in concentrazioni </a:t>
            </a:r>
            <a:r>
              <a:rPr lang="it-IT" sz="2000" dirty="0" smtClean="0">
                <a:solidFill>
                  <a:srgbClr val="170AC6"/>
                </a:solidFill>
              </a:rPr>
              <a:t>molto diluite.</a:t>
            </a:r>
          </a:p>
          <a:p>
            <a:pPr marL="457200" indent="-457200" algn="just">
              <a:buAutoNum type="arabicParenR" startAt="2"/>
            </a:pP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 tali situazioni, l’espressione corretta della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in funzione </a:t>
            </a:r>
            <a:r>
              <a:rPr lang="it-IT" sz="2000" dirty="0" smtClean="0">
                <a:solidFill>
                  <a:srgbClr val="170AC6"/>
                </a:solidFill>
              </a:rPr>
              <a:t>della concentrazione </a:t>
            </a:r>
            <a:r>
              <a:rPr lang="it-IT" sz="2000" dirty="0">
                <a:solidFill>
                  <a:srgbClr val="170AC6"/>
                </a:solidFill>
              </a:rPr>
              <a:t>di soluto macromolecolare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viene scritta </a:t>
            </a:r>
            <a:r>
              <a:rPr lang="it-IT" sz="2000" dirty="0" smtClean="0">
                <a:solidFill>
                  <a:srgbClr val="170AC6"/>
                </a:solidFill>
              </a:rPr>
              <a:t>nella forma </a:t>
            </a:r>
            <a:r>
              <a:rPr lang="it-IT" sz="2000" dirty="0">
                <a:solidFill>
                  <a:srgbClr val="170AC6"/>
                </a:solidFill>
              </a:rPr>
              <a:t>polinomiale, comunemente detta “</a:t>
            </a:r>
            <a:r>
              <a:rPr lang="it-IT" sz="2000" b="1" i="1" dirty="0">
                <a:solidFill>
                  <a:srgbClr val="C00000"/>
                </a:solidFill>
              </a:rPr>
              <a:t>equazione </a:t>
            </a:r>
            <a:r>
              <a:rPr lang="it-IT" sz="2000" b="1" i="1" dirty="0" err="1">
                <a:solidFill>
                  <a:srgbClr val="C00000"/>
                </a:solidFill>
              </a:rPr>
              <a:t>viriale</a:t>
            </a:r>
            <a:r>
              <a:rPr lang="it-IT" sz="2000" dirty="0">
                <a:solidFill>
                  <a:srgbClr val="170AC6"/>
                </a:solidFill>
              </a:rPr>
              <a:t>”: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24924"/>
              </p:ext>
            </p:extLst>
          </p:nvPr>
        </p:nvGraphicFramePr>
        <p:xfrm>
          <a:off x="1979712" y="2564904"/>
          <a:ext cx="4536504" cy="109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zione" r:id="rId3" imgW="1993900" imgH="482600" progId="Equation.3">
                  <p:embed/>
                </p:oleObj>
              </mc:Choice>
              <mc:Fallback>
                <p:oleObj name="Equazione" r:id="rId3" imgW="1993900" imgH="4826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64904"/>
                        <a:ext cx="4536504" cy="1098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371703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, .. sono il secondo, terzo,.. coefficiente del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soluzioni macromolecolari </a:t>
            </a:r>
            <a:r>
              <a:rPr lang="it-IT" sz="2000" dirty="0">
                <a:solidFill>
                  <a:srgbClr val="170AC6"/>
                </a:solidFill>
              </a:rPr>
              <a:t>diluite dell’ordine di </a:t>
            </a:r>
            <a:r>
              <a:rPr lang="it-IT" sz="2000" dirty="0" smtClean="0">
                <a:solidFill>
                  <a:srgbClr val="170AC6"/>
                </a:solidFill>
              </a:rPr>
              <a:t>0,01 </a:t>
            </a:r>
            <a:r>
              <a:rPr lang="it-IT" sz="2000" dirty="0">
                <a:solidFill>
                  <a:srgbClr val="170AC6"/>
                </a:solidFill>
              </a:rPr>
              <a:t>g/cm</a:t>
            </a:r>
            <a:r>
              <a:rPr lang="it-IT" sz="2000" baseline="30000" dirty="0">
                <a:solidFill>
                  <a:srgbClr val="170AC6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 in genere i termini polinomiali </a:t>
            </a:r>
            <a:r>
              <a:rPr lang="it-IT" sz="2000" dirty="0" smtClean="0">
                <a:solidFill>
                  <a:srgbClr val="170AC6"/>
                </a:solidFill>
              </a:rPr>
              <a:t>superiori al </a:t>
            </a:r>
            <a:r>
              <a:rPr lang="it-IT" sz="2000" dirty="0">
                <a:solidFill>
                  <a:srgbClr val="170AC6"/>
                </a:solidFill>
              </a:rPr>
              <a:t>secondo possono essere trascurati, e quindi l’equazione è quella di una retta </a:t>
            </a:r>
            <a:r>
              <a:rPr lang="it-IT" sz="2000" dirty="0" smtClean="0">
                <a:solidFill>
                  <a:srgbClr val="170AC6"/>
                </a:solidFill>
              </a:rPr>
              <a:t>con intercetta </a:t>
            </a:r>
            <a:r>
              <a:rPr lang="it-IT" sz="2000" b="1" i="1" dirty="0">
                <a:solidFill>
                  <a:srgbClr val="C00000"/>
                </a:solidFill>
              </a:rPr>
              <a:t>1/M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e pendenza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170AC6"/>
                </a:solidFill>
              </a:rPr>
              <a:t>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248472" cy="40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7564" y="49915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>
                <a:solidFill>
                  <a:srgbClr val="170AC6"/>
                </a:solidFill>
              </a:rPr>
              <a:t>Diagramma della pressione osmotica ridotta per frazioni di acetato di </a:t>
            </a:r>
            <a:r>
              <a:rPr lang="it-IT" sz="2000" smtClean="0">
                <a:solidFill>
                  <a:srgbClr val="170AC6"/>
                </a:solidFill>
              </a:rPr>
              <a:t>cellulosa a diversa massa molecolare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2146" y="54868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dipende dalle </a:t>
            </a:r>
            <a:r>
              <a:rPr lang="it-IT" sz="2000" b="1" i="1" dirty="0">
                <a:solidFill>
                  <a:srgbClr val="C00000"/>
                </a:solidFill>
              </a:rPr>
              <a:t>dimensioni </a:t>
            </a:r>
            <a:r>
              <a:rPr lang="it-IT" sz="2000" b="1" i="1" dirty="0" smtClean="0">
                <a:solidFill>
                  <a:srgbClr val="C00000"/>
                </a:solidFill>
              </a:rPr>
              <a:t>della </a:t>
            </a:r>
            <a:r>
              <a:rPr lang="it-IT" sz="2000" b="1" i="1" dirty="0">
                <a:solidFill>
                  <a:srgbClr val="C00000"/>
                </a:solidFill>
              </a:rPr>
              <a:t>catena </a:t>
            </a:r>
            <a:r>
              <a:rPr lang="it-IT" sz="2000" b="1" i="1" dirty="0" smtClean="0">
                <a:solidFill>
                  <a:srgbClr val="C00000"/>
                </a:solidFill>
              </a:rPr>
              <a:t>macromolecolare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tra catena e solvente</a:t>
            </a:r>
            <a:r>
              <a:rPr lang="it-IT" sz="2000" dirty="0">
                <a:solidFill>
                  <a:srgbClr val="170AC6"/>
                </a:solidFill>
              </a:rPr>
              <a:t>, cioè dipende, oltre che dalla massa del </a:t>
            </a:r>
            <a:r>
              <a:rPr lang="it-IT" sz="2000" dirty="0" smtClean="0">
                <a:solidFill>
                  <a:srgbClr val="170AC6"/>
                </a:solidFill>
              </a:rPr>
              <a:t>polimero, </a:t>
            </a:r>
            <a:r>
              <a:rPr lang="en-US" sz="2000" dirty="0" err="1" smtClean="0">
                <a:solidFill>
                  <a:srgbClr val="170AC6"/>
                </a:solidFill>
              </a:rPr>
              <a:t>dalla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bontà</a:t>
            </a:r>
            <a:r>
              <a:rPr lang="en-US" sz="2000" b="1" i="1" dirty="0">
                <a:solidFill>
                  <a:srgbClr val="C00000"/>
                </a:solidFill>
              </a:rPr>
              <a:t> del </a:t>
            </a:r>
            <a:r>
              <a:rPr lang="en-US" sz="2000" b="1" i="1" dirty="0" err="1">
                <a:solidFill>
                  <a:srgbClr val="C00000"/>
                </a:solidFill>
              </a:rPr>
              <a:t>solvente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" y="1916832"/>
            <a:ext cx="3410496" cy="26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4600" y="465313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siamo </a:t>
            </a:r>
            <a:r>
              <a:rPr lang="it-IT" sz="2000" dirty="0">
                <a:solidFill>
                  <a:srgbClr val="170AC6"/>
                </a:solidFill>
              </a:rPr>
              <a:t>in condizioni di tendenza all’aggregazione tra le </a:t>
            </a:r>
            <a:r>
              <a:rPr lang="it-IT" sz="2000" dirty="0" smtClean="0">
                <a:solidFill>
                  <a:srgbClr val="170AC6"/>
                </a:solidFill>
              </a:rPr>
              <a:t>catene macromolecolari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</a:rPr>
              <a:t>&lt; 0</a:t>
            </a:r>
            <a:r>
              <a:rPr lang="it-IT" sz="2000" dirty="0">
                <a:solidFill>
                  <a:srgbClr val="170AC6"/>
                </a:solidFill>
              </a:rPr>
              <a:t>). Può anche capitare di trovare la condizione </a:t>
            </a:r>
            <a:r>
              <a:rPr lang="it-IT" sz="2000" dirty="0" smtClean="0">
                <a:solidFill>
                  <a:srgbClr val="170AC6"/>
                </a:solidFill>
              </a:rPr>
              <a:t>di solvente </a:t>
            </a:r>
            <a:r>
              <a:rPr lang="it-IT" sz="2000" dirty="0">
                <a:solidFill>
                  <a:srgbClr val="170AC6"/>
                </a:solidFill>
              </a:rPr>
              <a:t>e temperatura in cui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b="1" i="1" dirty="0">
                <a:solidFill>
                  <a:srgbClr val="C00000"/>
                </a:solidFill>
              </a:rPr>
              <a:t> = 0</a:t>
            </a:r>
            <a:r>
              <a:rPr lang="it-IT" sz="2000" dirty="0">
                <a:solidFill>
                  <a:srgbClr val="170AC6"/>
                </a:solidFill>
              </a:rPr>
              <a:t>, definita condizione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 che corrisponde alla compensazione </a:t>
            </a:r>
            <a:r>
              <a:rPr lang="it-IT" sz="2000" dirty="0">
                <a:solidFill>
                  <a:srgbClr val="170AC6"/>
                </a:solidFill>
              </a:rPr>
              <a:t>tra le interazioni attrattive e repulsive tra le </a:t>
            </a:r>
            <a:r>
              <a:rPr lang="it-IT" sz="2000" dirty="0" smtClean="0">
                <a:solidFill>
                  <a:srgbClr val="170AC6"/>
                </a:solidFill>
              </a:rPr>
              <a:t>molecole di </a:t>
            </a:r>
            <a:r>
              <a:rPr lang="it-IT" sz="2000" dirty="0">
                <a:solidFill>
                  <a:srgbClr val="170AC6"/>
                </a:solidFill>
              </a:rPr>
              <a:t>soluto e quelle di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11960" y="2405237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>
                <a:solidFill>
                  <a:srgbClr val="C00000"/>
                </a:solidFill>
              </a:rPr>
              <a:t>Diagramma della pressione osmotica ridotta di un campione di acetato </a:t>
            </a:r>
            <a:r>
              <a:rPr lang="it-IT" sz="2000" dirty="0" smtClean="0">
                <a:solidFill>
                  <a:srgbClr val="C00000"/>
                </a:solidFill>
              </a:rPr>
              <a:t>di cellulosa </a:t>
            </a:r>
            <a:r>
              <a:rPr lang="it-IT" sz="2000" dirty="0">
                <a:solidFill>
                  <a:srgbClr val="C00000"/>
                </a:solidFill>
              </a:rPr>
              <a:t>in tre diversi solventi, acetone (a), metanolo (b) e nitrobenzene (c).</a:t>
            </a:r>
          </a:p>
        </p:txBody>
      </p:sp>
    </p:spTree>
    <p:extLst>
      <p:ext uri="{BB962C8B-B14F-4D97-AF65-F5344CB8AC3E}">
        <p14:creationId xmlns:p14="http://schemas.microsoft.com/office/powerpoint/2010/main" val="9833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170AC6"/>
                </a:solidFill>
              </a:rPr>
              <a:t>Viscosità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soluzione </a:t>
            </a:r>
            <a:r>
              <a:rPr lang="it-IT" sz="2000" dirty="0" smtClean="0">
                <a:solidFill>
                  <a:srgbClr val="170AC6"/>
                </a:solidFill>
              </a:rPr>
              <a:t>polimerica ha una viscosità considerevolmente </a:t>
            </a:r>
            <a:r>
              <a:rPr lang="it-IT" sz="2000" dirty="0">
                <a:solidFill>
                  <a:srgbClr val="170AC6"/>
                </a:solidFill>
              </a:rPr>
              <a:t>più alta di quella del solvente </a:t>
            </a:r>
            <a:r>
              <a:rPr lang="it-IT" sz="2000" dirty="0" smtClean="0">
                <a:solidFill>
                  <a:srgbClr val="170AC6"/>
                </a:solidFill>
              </a:rPr>
              <a:t>puro.    L’incremento di viscosità si </a:t>
            </a:r>
            <a:r>
              <a:rPr lang="it-IT" sz="2000" dirty="0">
                <a:solidFill>
                  <a:srgbClr val="170AC6"/>
                </a:solidFill>
              </a:rPr>
              <a:t>verifica anche a concentrazioni molto basse</a:t>
            </a:r>
            <a:r>
              <a:rPr lang="it-IT" sz="2000" dirty="0" smtClean="0">
                <a:solidFill>
                  <a:srgbClr val="170AC6"/>
                </a:solidFill>
              </a:rPr>
              <a:t>, soprattutto </a:t>
            </a:r>
            <a:r>
              <a:rPr lang="it-IT" sz="2000" dirty="0">
                <a:solidFill>
                  <a:srgbClr val="170AC6"/>
                </a:solidFill>
              </a:rPr>
              <a:t>quando il polimero è ad alta massa molecolare o è un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polielettrolita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Qualitativamente la </a:t>
            </a:r>
            <a:r>
              <a:rPr lang="it-IT" sz="2000" dirty="0">
                <a:solidFill>
                  <a:srgbClr val="170AC6"/>
                </a:solidFill>
              </a:rPr>
              <a:t>viscosità della soluzione di </a:t>
            </a:r>
            <a:r>
              <a:rPr lang="it-IT" sz="2000" dirty="0" smtClean="0">
                <a:solidFill>
                  <a:srgbClr val="170AC6"/>
                </a:solidFill>
              </a:rPr>
              <a:t>polimero aumenta </a:t>
            </a:r>
            <a:r>
              <a:rPr lang="it-IT" sz="2000" dirty="0">
                <a:solidFill>
                  <a:srgbClr val="170AC6"/>
                </a:solidFill>
              </a:rPr>
              <a:t>quanto maggiore è il “volume” occupato da ogni singola catena polimerica.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on </a:t>
            </a:r>
            <a:r>
              <a:rPr lang="it-IT" sz="2000" dirty="0">
                <a:solidFill>
                  <a:srgbClr val="170AC6"/>
                </a:solidFill>
              </a:rPr>
              <a:t>un esperimento </a:t>
            </a:r>
            <a:r>
              <a:rPr lang="it-IT" sz="2000" b="1" i="1" dirty="0">
                <a:solidFill>
                  <a:srgbClr val="C00000"/>
                </a:solidFill>
              </a:rPr>
              <a:t>di viscosimetria su soluzioni diluite </a:t>
            </a:r>
            <a:r>
              <a:rPr lang="it-IT" sz="2000" dirty="0">
                <a:solidFill>
                  <a:srgbClr val="170AC6"/>
                </a:solidFill>
              </a:rPr>
              <a:t>(a </a:t>
            </a:r>
            <a:r>
              <a:rPr lang="it-IT" sz="2000" dirty="0" smtClean="0">
                <a:solidFill>
                  <a:srgbClr val="170AC6"/>
                </a:solidFill>
              </a:rPr>
              <a:t>T </a:t>
            </a:r>
            <a:r>
              <a:rPr lang="it-IT" sz="2000" dirty="0">
                <a:solidFill>
                  <a:srgbClr val="170AC6"/>
                </a:solidFill>
              </a:rPr>
              <a:t>costante</a:t>
            </a:r>
            <a:r>
              <a:rPr lang="it-IT" sz="2000" dirty="0" smtClean="0">
                <a:solidFill>
                  <a:srgbClr val="170AC6"/>
                </a:solidFill>
              </a:rPr>
              <a:t>) si </a:t>
            </a:r>
            <a:r>
              <a:rPr lang="it-IT" sz="2000" dirty="0">
                <a:solidFill>
                  <a:srgbClr val="170AC6"/>
                </a:solidFill>
              </a:rPr>
              <a:t>può </a:t>
            </a:r>
            <a:r>
              <a:rPr lang="it-IT" sz="2000" dirty="0" smtClean="0">
                <a:solidFill>
                  <a:srgbClr val="170AC6"/>
                </a:solidFill>
              </a:rPr>
              <a:t>correlare l’aumento di </a:t>
            </a:r>
            <a:r>
              <a:rPr lang="it-IT" sz="2000" dirty="0">
                <a:solidFill>
                  <a:srgbClr val="170AC6"/>
                </a:solidFill>
              </a:rPr>
              <a:t>viscosità con la </a:t>
            </a:r>
            <a:r>
              <a:rPr lang="it-IT" sz="2000" b="1" i="1" dirty="0">
                <a:solidFill>
                  <a:srgbClr val="C00000"/>
                </a:solidFill>
              </a:rPr>
              <a:t>massa molecolare</a:t>
            </a:r>
            <a:r>
              <a:rPr lang="it-IT" sz="2000" dirty="0">
                <a:solidFill>
                  <a:srgbClr val="170AC6"/>
                </a:solidFill>
              </a:rPr>
              <a:t>, ma anche con le </a:t>
            </a:r>
            <a:r>
              <a:rPr lang="it-IT" sz="2000" b="1" i="1" dirty="0" smtClean="0">
                <a:solidFill>
                  <a:srgbClr val="C00000"/>
                </a:solidFill>
              </a:rPr>
              <a:t>dimensioni idrodinamiche della </a:t>
            </a:r>
            <a:r>
              <a:rPr lang="it-IT" sz="2000" b="1" i="1" dirty="0">
                <a:solidFill>
                  <a:srgbClr val="C00000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 che dipendono, oltre che dalla massa molecolare, dalla </a:t>
            </a:r>
            <a:r>
              <a:rPr lang="it-IT" sz="2000" dirty="0" smtClean="0">
                <a:solidFill>
                  <a:srgbClr val="170AC6"/>
                </a:solidFill>
              </a:rPr>
              <a:t>struttura del </a:t>
            </a:r>
            <a:r>
              <a:rPr lang="it-IT" sz="2000" dirty="0">
                <a:solidFill>
                  <a:srgbClr val="170AC6"/>
                </a:solidFill>
              </a:rPr>
              <a:t>polimero, dalla sua forma spaziale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di solvatazione </a:t>
            </a:r>
            <a:r>
              <a:rPr lang="it-IT" sz="2000" dirty="0">
                <a:solidFill>
                  <a:srgbClr val="170AC6"/>
                </a:solidFill>
              </a:rPr>
              <a:t>(cioè dal </a:t>
            </a:r>
            <a:r>
              <a:rPr lang="it-IT" sz="2000" dirty="0" smtClean="0">
                <a:solidFill>
                  <a:srgbClr val="170AC6"/>
                </a:solidFill>
              </a:rPr>
              <a:t>solvente e dalla temperatura).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principale vantaggio di questa tecnica è senz’altro </a:t>
            </a:r>
            <a:r>
              <a:rPr lang="it-IT" sz="2000" dirty="0" smtClean="0">
                <a:solidFill>
                  <a:srgbClr val="170AC6"/>
                </a:solidFill>
              </a:rPr>
              <a:t>la semplicità</a:t>
            </a:r>
            <a:r>
              <a:rPr lang="it-IT" sz="2000" dirty="0">
                <a:solidFill>
                  <a:srgbClr val="170AC6"/>
                </a:solidFill>
              </a:rPr>
              <a:t>, la velocità e il basso costo della misura e della strumentazione da utilizzare. </a:t>
            </a:r>
            <a:r>
              <a:rPr lang="it-IT" sz="2000" dirty="0" smtClean="0">
                <a:solidFill>
                  <a:srgbClr val="170AC6"/>
                </a:solidFill>
              </a:rPr>
              <a:t>Lo svantaggio </a:t>
            </a:r>
            <a:r>
              <a:rPr lang="it-IT" sz="2000" dirty="0">
                <a:solidFill>
                  <a:srgbClr val="170AC6"/>
                </a:solidFill>
              </a:rPr>
              <a:t>è che la determinazione non è assoluta, si basa cioè sulla conoscenza </a:t>
            </a:r>
            <a:r>
              <a:rPr lang="it-IT" sz="2000" b="1" i="1" dirty="0">
                <a:solidFill>
                  <a:srgbClr val="170AC6"/>
                </a:solidFill>
              </a:rPr>
              <a:t>a </a:t>
            </a:r>
            <a:r>
              <a:rPr lang="it-IT" sz="2000" b="1" i="1" dirty="0" smtClean="0">
                <a:solidFill>
                  <a:srgbClr val="170AC6"/>
                </a:solidFill>
              </a:rPr>
              <a:t>priori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curva di calibrazione</a:t>
            </a:r>
            <a:r>
              <a:rPr lang="it-IT" sz="2000" dirty="0" smtClean="0">
                <a:solidFill>
                  <a:srgbClr val="170AC6"/>
                </a:solidFill>
              </a:rPr>
              <a:t>”.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004"/>
            <a:ext cx="1656184" cy="54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27040" y="3284984"/>
            <a:ext cx="6472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misura della viscosità di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 </a:t>
            </a:r>
            <a:r>
              <a:rPr lang="it-IT" sz="2000" dirty="0">
                <a:solidFill>
                  <a:srgbClr val="170AC6"/>
                </a:solidFill>
              </a:rPr>
              <a:t>in funzione della sua concentrazione viene effettuata mediante </a:t>
            </a:r>
            <a:r>
              <a:rPr lang="it-IT" sz="2000" b="1" i="1" dirty="0">
                <a:solidFill>
                  <a:srgbClr val="C00000"/>
                </a:solidFill>
              </a:rPr>
              <a:t>viscosimetri </a:t>
            </a:r>
            <a:r>
              <a:rPr lang="it-IT" sz="2000" b="1" i="1" dirty="0" smtClean="0">
                <a:solidFill>
                  <a:srgbClr val="C00000"/>
                </a:solidFill>
              </a:rPr>
              <a:t>a capillare </a:t>
            </a:r>
            <a:r>
              <a:rPr lang="it-IT" sz="2000" b="1" i="1" dirty="0">
                <a:solidFill>
                  <a:srgbClr val="C00000"/>
                </a:solidFill>
              </a:rPr>
              <a:t>del </a:t>
            </a:r>
            <a:r>
              <a:rPr lang="it-IT" sz="2000" b="1" i="1" dirty="0" smtClean="0">
                <a:solidFill>
                  <a:srgbClr val="C00000"/>
                </a:solidFill>
              </a:rPr>
              <a:t>tipo “</a:t>
            </a:r>
            <a:r>
              <a:rPr lang="it-IT" sz="2000" b="1" i="1" dirty="0" err="1" smtClean="0">
                <a:solidFill>
                  <a:srgbClr val="C00000"/>
                </a:solidFill>
              </a:rPr>
              <a:t>Ubbelohde</a:t>
            </a:r>
            <a:r>
              <a:rPr lang="it-IT" sz="2000" b="1" i="1" dirty="0">
                <a:solidFill>
                  <a:srgbClr val="C00000"/>
                </a:solidFill>
              </a:rPr>
              <a:t>”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(figura).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questo tipo </a:t>
            </a:r>
            <a:r>
              <a:rPr lang="it-IT" sz="2000" dirty="0" smtClean="0">
                <a:solidFill>
                  <a:srgbClr val="170AC6"/>
                </a:solidFill>
              </a:rPr>
              <a:t>di viscosimetro </a:t>
            </a:r>
            <a:r>
              <a:rPr lang="it-IT" sz="2000" dirty="0">
                <a:solidFill>
                  <a:srgbClr val="170AC6"/>
                </a:solidFill>
              </a:rPr>
              <a:t>si misura il </a:t>
            </a:r>
            <a:r>
              <a:rPr lang="it-IT" sz="2000" dirty="0" smtClean="0">
                <a:solidFill>
                  <a:srgbClr val="170AC6"/>
                </a:solidFill>
              </a:rPr>
              <a:t>tempo </a:t>
            </a:r>
            <a:r>
              <a:rPr lang="it-IT" sz="2000" dirty="0">
                <a:solidFill>
                  <a:srgbClr val="170AC6"/>
                </a:solidFill>
              </a:rPr>
              <a:t>di scorrimento attraverso un capillare a sezione definita </a:t>
            </a:r>
            <a:r>
              <a:rPr lang="it-IT" sz="2000" dirty="0" smtClean="0">
                <a:solidFill>
                  <a:srgbClr val="170AC6"/>
                </a:solidFill>
              </a:rPr>
              <a:t>di un </a:t>
            </a:r>
            <a:r>
              <a:rPr lang="it-IT" sz="2000" dirty="0">
                <a:solidFill>
                  <a:srgbClr val="170AC6"/>
                </a:solidFill>
              </a:rPr>
              <a:t>volume costante di soluzione. Il tempo di scorrimento è </a:t>
            </a:r>
            <a:r>
              <a:rPr lang="it-IT" sz="2000" dirty="0" smtClean="0">
                <a:solidFill>
                  <a:srgbClr val="170AC6"/>
                </a:solidFill>
              </a:rPr>
              <a:t> determinato </a:t>
            </a:r>
            <a:r>
              <a:rPr lang="it-IT" sz="2000" dirty="0">
                <a:solidFill>
                  <a:srgbClr val="170AC6"/>
                </a:solidFill>
              </a:rPr>
              <a:t>dal passaggio </a:t>
            </a:r>
            <a:r>
              <a:rPr lang="it-IT" sz="2000" dirty="0" smtClean="0">
                <a:solidFill>
                  <a:srgbClr val="170AC6"/>
                </a:solidFill>
              </a:rPr>
              <a:t>del menisco </a:t>
            </a:r>
            <a:r>
              <a:rPr lang="it-IT" sz="2000" dirty="0">
                <a:solidFill>
                  <a:srgbClr val="170AC6"/>
                </a:solidFill>
              </a:rPr>
              <a:t>di liquido a due livelli definiti </a:t>
            </a:r>
            <a:r>
              <a:rPr lang="it-IT" sz="2000" dirty="0" smtClean="0">
                <a:solidFill>
                  <a:srgbClr val="170AC6"/>
                </a:solidFill>
              </a:rPr>
              <a:t>mediante </a:t>
            </a:r>
            <a:r>
              <a:rPr lang="it-IT" sz="2000" dirty="0">
                <a:solidFill>
                  <a:srgbClr val="170AC6"/>
                </a:solidFill>
              </a:rPr>
              <a:t>due fotocellule oppure in modo manuale.</a:t>
            </a:r>
            <a:endParaRPr lang="en-US" sz="2000" dirty="0">
              <a:solidFill>
                <a:srgbClr val="170AC6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1540293" y="2708920"/>
            <a:ext cx="1519539" cy="7892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1517914" y="1916832"/>
            <a:ext cx="1469910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1651788" y="1340768"/>
            <a:ext cx="1120012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475656" y="836712"/>
            <a:ext cx="872480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32836" y="636657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1644769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87824" y="1140713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Volume costante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2508865"/>
            <a:ext cx="1094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Capillare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006"/>
            <a:ext cx="1945176" cy="28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556104" cy="48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Risultati immagini per ubbelohde visc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224136" cy="40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227381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Funzionamento del viscosimetro di </a:t>
            </a:r>
            <a:r>
              <a:rPr lang="it-IT" sz="2400" b="1" dirty="0" err="1" smtClean="0">
                <a:solidFill>
                  <a:srgbClr val="C00000"/>
                </a:solidFill>
              </a:rPr>
              <a:t>Ubbelohde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7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003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legge di </a:t>
            </a:r>
            <a:r>
              <a:rPr lang="it-IT" sz="2000" dirty="0" err="1">
                <a:solidFill>
                  <a:srgbClr val="170AC6"/>
                </a:solidFill>
              </a:rPr>
              <a:t>Hagen-Poiseuille</a:t>
            </a:r>
            <a:r>
              <a:rPr lang="it-IT" sz="2000" dirty="0">
                <a:solidFill>
                  <a:srgbClr val="170AC6"/>
                </a:solidFill>
              </a:rPr>
              <a:t> esprime il </a:t>
            </a:r>
            <a:r>
              <a:rPr lang="it-IT" sz="2000" dirty="0" smtClean="0">
                <a:solidFill>
                  <a:srgbClr val="170AC6"/>
                </a:solidFill>
              </a:rPr>
              <a:t>volume, </a:t>
            </a:r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dirty="0" smtClean="0">
                <a:solidFill>
                  <a:srgbClr val="170AC6"/>
                </a:solidFill>
              </a:rPr>
              <a:t>, di </a:t>
            </a:r>
            <a:r>
              <a:rPr lang="it-IT" sz="2000" dirty="0">
                <a:solidFill>
                  <a:srgbClr val="170AC6"/>
                </a:solidFill>
              </a:rPr>
              <a:t>liquido con viscosità </a:t>
            </a:r>
            <a:r>
              <a:rPr lang="it-IT" sz="2000" b="1" i="1" dirty="0">
                <a:solidFill>
                  <a:srgbClr val="C00000"/>
                </a:solidFill>
              </a:rPr>
              <a:t>η</a:t>
            </a:r>
            <a:r>
              <a:rPr lang="it-IT" sz="2000" dirty="0">
                <a:solidFill>
                  <a:srgbClr val="170AC6"/>
                </a:solidFill>
              </a:rPr>
              <a:t> e densità </a:t>
            </a:r>
            <a:r>
              <a:rPr lang="it-IT" sz="2000" b="1" i="1" dirty="0">
                <a:solidFill>
                  <a:srgbClr val="C00000"/>
                </a:solidFill>
              </a:rPr>
              <a:t>ρ</a:t>
            </a:r>
            <a:r>
              <a:rPr lang="it-IT" sz="2000" dirty="0">
                <a:solidFill>
                  <a:srgbClr val="170AC6"/>
                </a:solidFill>
              </a:rPr>
              <a:t>, che fluisce </a:t>
            </a:r>
            <a:r>
              <a:rPr lang="it-IT" sz="2000" dirty="0" smtClean="0">
                <a:solidFill>
                  <a:srgbClr val="170AC6"/>
                </a:solidFill>
              </a:rPr>
              <a:t>per unità di tempo, </a:t>
            </a:r>
            <a:r>
              <a:rPr lang="it-IT" sz="2000" b="1" i="1" dirty="0" smtClean="0">
                <a:solidFill>
                  <a:srgbClr val="C00000"/>
                </a:solidFill>
              </a:rPr>
              <a:t>V/t</a:t>
            </a:r>
            <a:r>
              <a:rPr lang="it-IT" sz="2000" dirty="0" smtClean="0">
                <a:solidFill>
                  <a:srgbClr val="170AC6"/>
                </a:solidFill>
              </a:rPr>
              <a:t>, attraverso </a:t>
            </a:r>
            <a:r>
              <a:rPr lang="it-IT" sz="2000" dirty="0">
                <a:solidFill>
                  <a:srgbClr val="170AC6"/>
                </a:solidFill>
              </a:rPr>
              <a:t>un </a:t>
            </a:r>
            <a:r>
              <a:rPr lang="it-IT" sz="2000" dirty="0" smtClean="0">
                <a:solidFill>
                  <a:srgbClr val="170AC6"/>
                </a:solidFill>
              </a:rPr>
              <a:t>capillare (</a:t>
            </a:r>
            <a:r>
              <a:rPr lang="it-IT" sz="2000" dirty="0">
                <a:solidFill>
                  <a:srgbClr val="170AC6"/>
                </a:solidFill>
              </a:rPr>
              <a:t>verticale) di dimensioni definite (lunghezza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e raggio </a:t>
            </a:r>
            <a:r>
              <a:rPr lang="it-IT" sz="2000" b="1" i="1" dirty="0">
                <a:solidFill>
                  <a:srgbClr val="C00000"/>
                </a:solidFill>
              </a:rPr>
              <a:t>r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 sono l’altezza della </a:t>
            </a:r>
            <a:r>
              <a:rPr lang="it-IT" sz="2000" dirty="0" smtClean="0">
                <a:solidFill>
                  <a:srgbClr val="170AC6"/>
                </a:solidFill>
              </a:rPr>
              <a:t>colonna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>
                <a:solidFill>
                  <a:srgbClr val="170AC6"/>
                </a:solidFill>
              </a:rPr>
              <a:t>la </a:t>
            </a:r>
            <a:r>
              <a:rPr lang="en-US" sz="2000" dirty="0" err="1">
                <a:solidFill>
                  <a:srgbClr val="170AC6"/>
                </a:solidFill>
              </a:rPr>
              <a:t>costante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gravitazionale</a:t>
            </a:r>
            <a:r>
              <a:rPr lang="en-US" sz="2000" dirty="0" smtClean="0">
                <a:solidFill>
                  <a:srgbClr val="170AC6"/>
                </a:solidFill>
              </a:rPr>
              <a:t> (</a:t>
            </a:r>
            <a:r>
              <a:rPr lang="en-US" sz="2000" b="1" i="1" dirty="0" smtClean="0">
                <a:solidFill>
                  <a:srgbClr val="C00000"/>
                </a:solidFill>
              </a:rPr>
              <a:t>h </a:t>
            </a:r>
            <a:r>
              <a:rPr lang="en-US" sz="2000" b="1" i="1" dirty="0">
                <a:solidFill>
                  <a:srgbClr val="C00000"/>
                </a:solidFill>
              </a:rPr>
              <a:t>g </a:t>
            </a:r>
            <a:r>
              <a:rPr lang="el-GR" sz="2000" b="1" i="1" dirty="0">
                <a:solidFill>
                  <a:srgbClr val="C00000"/>
                </a:solidFill>
              </a:rPr>
              <a:t>ρ = Δ</a:t>
            </a:r>
            <a:r>
              <a:rPr lang="en-US" sz="2000" b="1" i="1" dirty="0">
                <a:solidFill>
                  <a:srgbClr val="C00000"/>
                </a:solidFill>
              </a:rPr>
              <a:t>P</a:t>
            </a:r>
          </a:p>
          <a:p>
            <a:pPr algn="just"/>
            <a:r>
              <a:rPr lang="en-US" sz="2000" dirty="0">
                <a:solidFill>
                  <a:srgbClr val="170AC6"/>
                </a:solidFill>
              </a:rPr>
              <a:t>è la </a:t>
            </a:r>
            <a:r>
              <a:rPr lang="en-US" sz="2000" dirty="0" err="1">
                <a:solidFill>
                  <a:srgbClr val="170AC6"/>
                </a:solidFill>
              </a:rPr>
              <a:t>pressione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esercitata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Da cui: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60621"/>
              </p:ext>
            </p:extLst>
          </p:nvPr>
        </p:nvGraphicFramePr>
        <p:xfrm>
          <a:off x="3564431" y="1531836"/>
          <a:ext cx="2087145" cy="107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zione" r:id="rId3" imgW="863225" imgH="444307" progId="Equation.3">
                  <p:embed/>
                </p:oleObj>
              </mc:Choice>
              <mc:Fallback>
                <p:oleObj name="Equazione" r:id="rId3" imgW="863225" imgH="444307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431" y="1531836"/>
                        <a:ext cx="2087145" cy="1074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33927"/>
              </p:ext>
            </p:extLst>
          </p:nvPr>
        </p:nvGraphicFramePr>
        <p:xfrm>
          <a:off x="2555776" y="3645024"/>
          <a:ext cx="386569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zione" r:id="rId5" imgW="1523880" imgH="482400" progId="Equation.3">
                  <p:embed/>
                </p:oleObj>
              </mc:Choice>
              <mc:Fallback>
                <p:oleObj name="Equazione" r:id="rId5" imgW="1523880" imgH="48240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645024"/>
                        <a:ext cx="3865692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539552" y="5357247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 è una costante che contiene i </a:t>
            </a:r>
            <a:r>
              <a:rPr lang="it-IT" sz="2000" dirty="0">
                <a:solidFill>
                  <a:srgbClr val="170AC6"/>
                </a:solidFill>
              </a:rPr>
              <a:t>parametri </a:t>
            </a:r>
            <a:r>
              <a:rPr lang="it-IT" sz="2000" dirty="0" smtClean="0">
                <a:solidFill>
                  <a:srgbClr val="170AC6"/>
                </a:solidFill>
              </a:rPr>
              <a:t>strumentali.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Essendo i parametri strumentali di difficile determinazione si esegue una </a:t>
            </a:r>
            <a:r>
              <a:rPr lang="it-IT" sz="2000" b="1" i="1" dirty="0" smtClean="0">
                <a:solidFill>
                  <a:srgbClr val="C00000"/>
                </a:solidFill>
              </a:rPr>
              <a:t>misura relativa </a:t>
            </a:r>
            <a:r>
              <a:rPr lang="it-IT" sz="2000" dirty="0" smtClean="0">
                <a:solidFill>
                  <a:srgbClr val="170AC6"/>
                </a:solidFill>
              </a:rPr>
              <a:t>rispetto al solvente dove si elimina la costante </a:t>
            </a:r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67886"/>
              </p:ext>
            </p:extLst>
          </p:nvPr>
        </p:nvGraphicFramePr>
        <p:xfrm>
          <a:off x="683568" y="1556792"/>
          <a:ext cx="2951449" cy="9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Equazione" r:id="rId3" imgW="1422400" imgH="457200" progId="Equation.3">
                  <p:embed/>
                </p:oleObj>
              </mc:Choice>
              <mc:Fallback>
                <p:oleObj name="Equazione" r:id="rId3" imgW="1422400" imgH="45720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6792"/>
                        <a:ext cx="2951449" cy="94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898060" y="1484784"/>
            <a:ext cx="470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Ovvero la differenza tra la viscosità della soluzione polimerica e quella del solvente normalizzata per quella del solvente = </a:t>
            </a:r>
            <a:r>
              <a:rPr lang="it-IT" sz="2000" b="1" i="1" dirty="0" smtClean="0">
                <a:solidFill>
                  <a:srgbClr val="C00000"/>
                </a:solidFill>
              </a:rPr>
              <a:t>viscosità specifica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35540"/>
              </p:ext>
            </p:extLst>
          </p:nvPr>
        </p:nvGraphicFramePr>
        <p:xfrm>
          <a:off x="1619672" y="2996952"/>
          <a:ext cx="53752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Equazione" r:id="rId5" imgW="2590800" imgH="482600" progId="Equation.3">
                  <p:embed/>
                </p:oleObj>
              </mc:Choice>
              <mc:Fallback>
                <p:oleObj name="Equazione" r:id="rId5" imgW="2590800" imgH="482600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96952"/>
                        <a:ext cx="537527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81621" y="465313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mtClean="0">
                <a:solidFill>
                  <a:srgbClr val="170AC6"/>
                </a:solidFill>
              </a:rPr>
              <a:t>Essendo la soluzione diluita, la densità della soluzione </a:t>
            </a:r>
            <a:r>
              <a:rPr lang="it-IT" sz="2000" b="1" i="1">
                <a:solidFill>
                  <a:srgbClr val="C00000"/>
                </a:solidFill>
              </a:rPr>
              <a:t>ρ</a:t>
            </a:r>
            <a:r>
              <a:rPr lang="it-IT" sz="2000">
                <a:solidFill>
                  <a:srgbClr val="170AC6"/>
                </a:solidFill>
              </a:rPr>
              <a:t> e la densità del solvente </a:t>
            </a:r>
            <a:r>
              <a:rPr lang="it-IT" sz="2000" b="1" i="1">
                <a:solidFill>
                  <a:srgbClr val="C00000"/>
                </a:solidFill>
              </a:rPr>
              <a:t>ρ</a:t>
            </a:r>
            <a:r>
              <a:rPr lang="it-IT" sz="2000" b="1" i="1" baseline="-25000">
                <a:solidFill>
                  <a:srgbClr val="C00000"/>
                </a:solidFill>
              </a:rPr>
              <a:t>o</a:t>
            </a:r>
            <a:r>
              <a:rPr lang="it-IT" sz="2000">
                <a:solidFill>
                  <a:srgbClr val="170AC6"/>
                </a:solidFill>
              </a:rPr>
              <a:t> sono sostanzialmente </a:t>
            </a:r>
            <a:r>
              <a:rPr lang="it-IT" sz="2000" smtClean="0">
                <a:solidFill>
                  <a:srgbClr val="170AC6"/>
                </a:solidFill>
              </a:rPr>
              <a:t>uguali.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404664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issoluzione </a:t>
            </a:r>
            <a:r>
              <a:rPr lang="it-IT" sz="2000" dirty="0">
                <a:solidFill>
                  <a:srgbClr val="170AC6"/>
                </a:solidFill>
              </a:rPr>
              <a:t>di un solido </a:t>
            </a:r>
            <a:r>
              <a:rPr lang="it-IT" sz="2000" dirty="0" smtClean="0">
                <a:solidFill>
                  <a:srgbClr val="170AC6"/>
                </a:solidFill>
              </a:rPr>
              <a:t>cristallino: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rottura delle interazioni del reticolo cristallino e </a:t>
            </a:r>
            <a:r>
              <a:rPr lang="it-IT" sz="2000" dirty="0" smtClean="0">
                <a:solidFill>
                  <a:srgbClr val="170AC6"/>
                </a:solidFill>
              </a:rPr>
              <a:t>b) mescolamento casuale delle </a:t>
            </a:r>
            <a:r>
              <a:rPr lang="it-IT" sz="2000" dirty="0">
                <a:solidFill>
                  <a:srgbClr val="170AC6"/>
                </a:solidFill>
              </a:rPr>
              <a:t>molecole di soluto con il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assimilabile </a:t>
            </a:r>
            <a:r>
              <a:rPr lang="it-IT" sz="2000" dirty="0" smtClean="0">
                <a:solidFill>
                  <a:srgbClr val="170AC6"/>
                </a:solidFill>
              </a:rPr>
              <a:t>alla fusione           b)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assimilabile a un </a:t>
            </a:r>
            <a:r>
              <a:rPr lang="it-IT" sz="2000" dirty="0">
                <a:solidFill>
                  <a:srgbClr val="170AC6"/>
                </a:solidFill>
              </a:rPr>
              <a:t>mescolamento di due liquidi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solidi cristallini </a:t>
            </a:r>
            <a:r>
              <a:rPr lang="it-IT" sz="2000" dirty="0">
                <a:solidFill>
                  <a:srgbClr val="170AC6"/>
                </a:solidFill>
              </a:rPr>
              <a:t>il primo stadio è </a:t>
            </a:r>
            <a:r>
              <a:rPr lang="it-IT" sz="2000" dirty="0" smtClean="0">
                <a:solidFill>
                  <a:srgbClr val="170AC6"/>
                </a:solidFill>
              </a:rPr>
              <a:t>cruciale </a:t>
            </a:r>
            <a:r>
              <a:rPr lang="it-IT" sz="2000" dirty="0">
                <a:solidFill>
                  <a:srgbClr val="170AC6"/>
                </a:solidFill>
              </a:rPr>
              <a:t>e la solubilità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 </a:t>
            </a:r>
            <a:r>
              <a:rPr lang="it-IT" sz="2000" dirty="0" smtClean="0">
                <a:solidFill>
                  <a:srgbClr val="170AC6"/>
                </a:solidFill>
              </a:rPr>
              <a:t>genere tanto minore </a:t>
            </a:r>
            <a:r>
              <a:rPr lang="it-IT" sz="2000" dirty="0">
                <a:solidFill>
                  <a:srgbClr val="170AC6"/>
                </a:solidFill>
              </a:rPr>
              <a:t>quanto più grande è il valore dell’entalpia di fusione (e quindi </a:t>
            </a:r>
            <a:r>
              <a:rPr lang="it-IT" sz="2000" dirty="0" smtClean="0">
                <a:solidFill>
                  <a:srgbClr val="170AC6"/>
                </a:solidFill>
              </a:rPr>
              <a:t>della temperatura </a:t>
            </a:r>
            <a:r>
              <a:rPr lang="it-IT" sz="2000" dirty="0">
                <a:solidFill>
                  <a:srgbClr val="170AC6"/>
                </a:solidFill>
              </a:rPr>
              <a:t>di fusione). Il secondo stadio deve garantire una sufficiente energia </a:t>
            </a:r>
            <a:r>
              <a:rPr lang="it-IT" sz="2000" dirty="0" smtClean="0">
                <a:solidFill>
                  <a:srgbClr val="170AC6"/>
                </a:solidFill>
              </a:rPr>
              <a:t>di scambio </a:t>
            </a:r>
            <a:r>
              <a:rPr lang="it-IT" sz="2000" dirty="0">
                <a:solidFill>
                  <a:srgbClr val="170AC6"/>
                </a:solidFill>
              </a:rPr>
              <a:t>per assicurare la perfetta miscibilità e l’assenza di forti interazioni </a:t>
            </a:r>
            <a:r>
              <a:rPr lang="it-IT" sz="2000" dirty="0" smtClean="0">
                <a:solidFill>
                  <a:srgbClr val="170AC6"/>
                </a:solidFill>
              </a:rPr>
              <a:t>omo-tattiche che </a:t>
            </a:r>
            <a:r>
              <a:rPr lang="it-IT" sz="2000" dirty="0">
                <a:solidFill>
                  <a:srgbClr val="170AC6"/>
                </a:solidFill>
              </a:rPr>
              <a:t>porterebbero ad una </a:t>
            </a:r>
            <a:r>
              <a:rPr lang="it-IT" sz="2000" dirty="0" err="1" smtClean="0">
                <a:solidFill>
                  <a:srgbClr val="170AC6"/>
                </a:solidFill>
              </a:rPr>
              <a:t>ri</a:t>
            </a:r>
            <a:r>
              <a:rPr lang="it-IT" sz="2000" dirty="0" smtClean="0">
                <a:solidFill>
                  <a:srgbClr val="170AC6"/>
                </a:solidFill>
              </a:rPr>
              <a:t>-associazione </a:t>
            </a:r>
            <a:r>
              <a:rPr lang="it-IT" sz="2000" dirty="0">
                <a:solidFill>
                  <a:srgbClr val="170AC6"/>
                </a:solidFill>
              </a:rPr>
              <a:t>delle molecole di </a:t>
            </a:r>
            <a:r>
              <a:rPr lang="it-IT" sz="2000" dirty="0" smtClean="0">
                <a:solidFill>
                  <a:srgbClr val="170AC6"/>
                </a:solidFill>
              </a:rPr>
              <a:t>soluto.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Entrambi </a:t>
            </a:r>
            <a:r>
              <a:rPr lang="it-IT" sz="2000" dirty="0">
                <a:solidFill>
                  <a:srgbClr val="170AC6"/>
                </a:solidFill>
              </a:rPr>
              <a:t>gli </a:t>
            </a:r>
            <a:r>
              <a:rPr lang="it-IT" sz="2000" dirty="0" smtClean="0">
                <a:solidFill>
                  <a:srgbClr val="170AC6"/>
                </a:solidFill>
              </a:rPr>
              <a:t>stadi coinvolgono aumento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entropia.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Solido amorfo:  </a:t>
            </a:r>
            <a:r>
              <a:rPr lang="it-IT" sz="2000" dirty="0">
                <a:solidFill>
                  <a:srgbClr val="170AC6"/>
                </a:solidFill>
              </a:rPr>
              <a:t>la mancanza di struttura cristallina </a:t>
            </a:r>
            <a:r>
              <a:rPr lang="it-IT" sz="2000" dirty="0" smtClean="0">
                <a:solidFill>
                  <a:srgbClr val="170AC6"/>
                </a:solidFill>
              </a:rPr>
              <a:t>permette di </a:t>
            </a:r>
            <a:r>
              <a:rPr lang="it-IT" sz="2000" dirty="0">
                <a:solidFill>
                  <a:srgbClr val="170AC6"/>
                </a:solidFill>
              </a:rPr>
              <a:t>saltare il primo stadio</a:t>
            </a:r>
            <a:r>
              <a:rPr lang="it-IT" sz="2000" dirty="0" smtClean="0">
                <a:solidFill>
                  <a:srgbClr val="170AC6"/>
                </a:solidFill>
              </a:rPr>
              <a:t>.  Dal </a:t>
            </a:r>
            <a:r>
              <a:rPr lang="it-IT" sz="2000" dirty="0">
                <a:solidFill>
                  <a:srgbClr val="170AC6"/>
                </a:solidFill>
              </a:rPr>
              <a:t>punto di vista fisico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più corretto definire </a:t>
            </a:r>
            <a:r>
              <a:rPr lang="it-IT" sz="2000" dirty="0" smtClean="0">
                <a:solidFill>
                  <a:srgbClr val="170AC6"/>
                </a:solidFill>
              </a:rPr>
              <a:t>il “</a:t>
            </a:r>
            <a:r>
              <a:rPr lang="it-IT" sz="2000" dirty="0">
                <a:solidFill>
                  <a:srgbClr val="170AC6"/>
                </a:solidFill>
              </a:rPr>
              <a:t>solido amorfo” come un liquido sotto-raffreddato.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processo di </a:t>
            </a:r>
            <a:r>
              <a:rPr lang="it-IT" sz="2000" dirty="0" smtClean="0">
                <a:solidFill>
                  <a:srgbClr val="170AC6"/>
                </a:solidFill>
              </a:rPr>
              <a:t>mescolamento avviene </a:t>
            </a:r>
            <a:r>
              <a:rPr lang="it-IT" sz="2000" dirty="0">
                <a:solidFill>
                  <a:srgbClr val="170AC6"/>
                </a:solidFill>
              </a:rPr>
              <a:t>tra due liquidi, di cui però quello sottoraffreddato è caratterizzato da una </a:t>
            </a:r>
            <a:r>
              <a:rPr lang="it-IT" sz="2000" dirty="0" smtClean="0">
                <a:solidFill>
                  <a:srgbClr val="170AC6"/>
                </a:solidFill>
              </a:rPr>
              <a:t>viscosità interna </a:t>
            </a:r>
            <a:r>
              <a:rPr lang="it-IT" sz="2000" dirty="0">
                <a:solidFill>
                  <a:srgbClr val="170AC6"/>
                </a:solidFill>
              </a:rPr>
              <a:t>e da forze di coesione molto grandi. Quindi il processo di dissoluzione, anche </a:t>
            </a:r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 err="1" smtClean="0">
                <a:solidFill>
                  <a:srgbClr val="170AC6"/>
                </a:solidFill>
              </a:rPr>
              <a:t>termodinamicamente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favorito, può essere molto lento dal punto di vista cinetico.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0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L’interpretazione empirica della variazione di viscosità dovuta alla presenza di </a:t>
            </a:r>
            <a:r>
              <a:rPr lang="it-IT" sz="2000" dirty="0" smtClean="0">
                <a:solidFill>
                  <a:srgbClr val="170AC6"/>
                </a:solidFill>
              </a:rPr>
              <a:t>un soluto </a:t>
            </a:r>
            <a:r>
              <a:rPr lang="it-IT" sz="2000" dirty="0">
                <a:solidFill>
                  <a:srgbClr val="170AC6"/>
                </a:solidFill>
              </a:rPr>
              <a:t>polimerico viene descritta dalla dipendenza della viscosità specifica </a:t>
            </a:r>
            <a:r>
              <a:rPr lang="it-IT" sz="2000" b="1" i="1" dirty="0" err="1">
                <a:solidFill>
                  <a:srgbClr val="C00000"/>
                </a:solidFill>
              </a:rPr>
              <a:t>η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sp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della soluzione </a:t>
            </a:r>
            <a:r>
              <a:rPr lang="it-IT" sz="2000" dirty="0">
                <a:solidFill>
                  <a:srgbClr val="170AC6"/>
                </a:solidFill>
              </a:rPr>
              <a:t>polimerica in funzione della concentrazione di polimero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9117"/>
              </p:ext>
            </p:extLst>
          </p:nvPr>
        </p:nvGraphicFramePr>
        <p:xfrm>
          <a:off x="1979712" y="1897068"/>
          <a:ext cx="4053794" cy="70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zione" r:id="rId3" imgW="1523339" imgH="266584" progId="Equation.3">
                  <p:embed/>
                </p:oleObj>
              </mc:Choice>
              <mc:Fallback>
                <p:oleObj name="Equazione" r:id="rId3" imgW="1523339" imgH="266584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97068"/>
                        <a:ext cx="4053794" cy="709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467544" y="268278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>
                <a:solidFill>
                  <a:srgbClr val="170AC6"/>
                </a:solidFill>
              </a:rPr>
              <a:t> è una costante (</a:t>
            </a:r>
            <a:r>
              <a:rPr lang="it-IT" sz="2000" b="1" i="1" dirty="0">
                <a:solidFill>
                  <a:srgbClr val="C00000"/>
                </a:solidFill>
              </a:rPr>
              <a:t>costante di Huggins</a:t>
            </a:r>
            <a:r>
              <a:rPr lang="it-IT" sz="2000" dirty="0">
                <a:solidFill>
                  <a:srgbClr val="170AC6"/>
                </a:solidFill>
              </a:rPr>
              <a:t>, in genere con valore tra 0.2 e 0.5) </a:t>
            </a:r>
            <a:r>
              <a:rPr lang="it-IT" sz="2000" dirty="0" smtClean="0">
                <a:solidFill>
                  <a:srgbClr val="170AC6"/>
                </a:solidFill>
              </a:rPr>
              <a:t>che dipende </a:t>
            </a:r>
            <a:r>
              <a:rPr lang="it-IT" sz="2000" dirty="0">
                <a:solidFill>
                  <a:srgbClr val="170AC6"/>
                </a:solidFill>
              </a:rPr>
              <a:t>dalla solvatazione ed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definita come </a:t>
            </a:r>
            <a:r>
              <a:rPr lang="it-IT" sz="2000" b="1" i="1" dirty="0">
                <a:solidFill>
                  <a:srgbClr val="C00000"/>
                </a:solidFill>
              </a:rPr>
              <a:t>viscosità intrinseca</a:t>
            </a:r>
            <a:r>
              <a:rPr lang="it-IT" sz="2000" dirty="0">
                <a:solidFill>
                  <a:srgbClr val="170AC6"/>
                </a:solidFill>
              </a:rPr>
              <a:t> ed ha le </a:t>
            </a:r>
            <a:r>
              <a:rPr lang="it-IT" sz="2000" dirty="0" smtClean="0">
                <a:solidFill>
                  <a:srgbClr val="170AC6"/>
                </a:solidFill>
              </a:rPr>
              <a:t>dimensioni di </a:t>
            </a:r>
            <a:r>
              <a:rPr lang="it-IT" sz="2000" dirty="0">
                <a:solidFill>
                  <a:srgbClr val="170AC6"/>
                </a:solidFill>
              </a:rPr>
              <a:t>un inverso della concentrazione (secondo la IUPAC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deve essere espressa in </a:t>
            </a:r>
            <a:r>
              <a:rPr lang="it-IT" sz="2000" b="1" i="1" dirty="0" smtClean="0">
                <a:solidFill>
                  <a:srgbClr val="C00000"/>
                </a:solidFill>
              </a:rPr>
              <a:t>g/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mL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dirty="0">
                <a:solidFill>
                  <a:srgbClr val="170AC6"/>
                </a:solidFill>
              </a:rPr>
              <a:t>ma </a:t>
            </a:r>
            <a:r>
              <a:rPr lang="it-IT" sz="2000" dirty="0" smtClean="0">
                <a:solidFill>
                  <a:srgbClr val="170AC6"/>
                </a:solidFill>
              </a:rPr>
              <a:t>è uso </a:t>
            </a:r>
            <a:r>
              <a:rPr lang="it-IT" sz="2000" dirty="0">
                <a:solidFill>
                  <a:srgbClr val="170AC6"/>
                </a:solidFill>
              </a:rPr>
              <a:t>comune </a:t>
            </a:r>
            <a:r>
              <a:rPr lang="it-IT" sz="2000" dirty="0" smtClean="0">
                <a:solidFill>
                  <a:srgbClr val="170AC6"/>
                </a:solidFill>
              </a:rPr>
              <a:t>esprimerla </a:t>
            </a:r>
            <a:r>
              <a:rPr lang="it-IT" sz="2000" dirty="0">
                <a:solidFill>
                  <a:srgbClr val="170AC6"/>
                </a:solidFill>
              </a:rPr>
              <a:t>concentrazione in </a:t>
            </a:r>
            <a:r>
              <a:rPr lang="it-IT" sz="2000" b="1" i="1" dirty="0" smtClean="0">
                <a:solidFill>
                  <a:srgbClr val="C00000"/>
                </a:solidFill>
              </a:rPr>
              <a:t>g/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dL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509120"/>
            <a:ext cx="220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soluzione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diluita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24864"/>
              </p:ext>
            </p:extLst>
          </p:nvPr>
        </p:nvGraphicFramePr>
        <p:xfrm>
          <a:off x="2843808" y="4186391"/>
          <a:ext cx="2789669" cy="104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zione" r:id="rId5" imgW="1117600" imgH="419100" progId="Equation.3">
                  <p:embed/>
                </p:oleObj>
              </mc:Choice>
              <mc:Fallback>
                <p:oleObj name="Equazione" r:id="rId5" imgW="1117600" imgH="41910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186391"/>
                        <a:ext cx="2789669" cy="10455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6012160" y="4524509"/>
            <a:ext cx="240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170AC6"/>
                </a:solidFill>
              </a:rPr>
              <a:t>equazione</a:t>
            </a:r>
            <a:r>
              <a:rPr lang="en-US" sz="2000" dirty="0">
                <a:solidFill>
                  <a:srgbClr val="170AC6"/>
                </a:solidFill>
              </a:rPr>
              <a:t> di Huggins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445224"/>
            <a:ext cx="652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Permette di ricavare </a:t>
            </a:r>
            <a:r>
              <a:rPr lang="it-IT" sz="2000" b="1" i="1" dirty="0">
                <a:solidFill>
                  <a:srgbClr val="C00000"/>
                </a:solidFill>
              </a:rPr>
              <a:t>[η</a:t>
            </a:r>
            <a:r>
              <a:rPr lang="it-IT" sz="2000" b="1" i="1" dirty="0" smtClean="0">
                <a:solidFill>
                  <a:srgbClr val="C00000"/>
                </a:solidFill>
              </a:rPr>
              <a:t>]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dall’intercetta 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 smtClean="0">
                <a:solidFill>
                  <a:srgbClr val="170AC6"/>
                </a:solidFill>
              </a:rPr>
              <a:t>  dalla pendenza.  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357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62364" y="1124743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Esiste un'altra </a:t>
            </a:r>
            <a:r>
              <a:rPr lang="it-IT" sz="2000" dirty="0">
                <a:solidFill>
                  <a:srgbClr val="170AC6"/>
                </a:solidFill>
              </a:rPr>
              <a:t>equazione empirica, l’equazione di </a:t>
            </a:r>
            <a:r>
              <a:rPr lang="it-IT" sz="2000" dirty="0" err="1" smtClean="0">
                <a:solidFill>
                  <a:srgbClr val="170AC6"/>
                </a:solidFill>
              </a:rPr>
              <a:t>Kraemer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61433"/>
              </p:ext>
            </p:extLst>
          </p:nvPr>
        </p:nvGraphicFramePr>
        <p:xfrm>
          <a:off x="5529009" y="2564904"/>
          <a:ext cx="298252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zione" r:id="rId4" imgW="1358310" imgH="393529" progId="Equation.3">
                  <p:embed/>
                </p:oleObj>
              </mc:Choice>
              <mc:Fallback>
                <p:oleObj name="Equazione" r:id="rId4" imgW="1358310" imgH="393529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09" y="2564904"/>
                        <a:ext cx="2982525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611560" y="4437112"/>
            <a:ext cx="786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costante di </a:t>
            </a:r>
            <a:r>
              <a:rPr lang="it-IT" sz="2000" dirty="0" err="1">
                <a:solidFill>
                  <a:srgbClr val="170AC6"/>
                </a:solidFill>
              </a:rPr>
              <a:t>Kraemer</a:t>
            </a:r>
            <a:r>
              <a:rPr lang="it-IT" sz="2000" dirty="0">
                <a:solidFill>
                  <a:srgbClr val="170AC6"/>
                </a:solidFill>
              </a:rPr>
              <a:t> assume comunemente valori </a:t>
            </a:r>
            <a:r>
              <a:rPr lang="it-IT" sz="2000" dirty="0" smtClean="0">
                <a:solidFill>
                  <a:srgbClr val="170AC6"/>
                </a:solidFill>
              </a:rPr>
              <a:t> negativi </a:t>
            </a:r>
            <a:r>
              <a:rPr lang="it-IT" sz="2000" dirty="0">
                <a:solidFill>
                  <a:srgbClr val="170AC6"/>
                </a:solidFill>
              </a:rPr>
              <a:t>ed è correlata </a:t>
            </a:r>
            <a:r>
              <a:rPr lang="it-IT" sz="2000" dirty="0" smtClean="0">
                <a:solidFill>
                  <a:srgbClr val="170AC6"/>
                </a:solidFill>
              </a:rPr>
              <a:t>alla costante </a:t>
            </a:r>
            <a:r>
              <a:rPr lang="it-IT" sz="2000" dirty="0">
                <a:solidFill>
                  <a:srgbClr val="170AC6"/>
                </a:solidFill>
              </a:rPr>
              <a:t>di Huggins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09860"/>
              </p:ext>
            </p:extLst>
          </p:nvPr>
        </p:nvGraphicFramePr>
        <p:xfrm>
          <a:off x="3897170" y="5301208"/>
          <a:ext cx="1665194" cy="101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zione" r:id="rId6" imgW="647419" imgH="393529" progId="Equation.3">
                  <p:embed/>
                </p:oleObj>
              </mc:Choice>
              <mc:Fallback>
                <p:oleObj name="Equazione" r:id="rId6" imgW="647419" imgH="393529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170" y="5301208"/>
                        <a:ext cx="1665194" cy="1012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41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9166" y="876782"/>
            <a:ext cx="451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Capire il significato di viscosità intrinseca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9166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smtClean="0">
                <a:solidFill>
                  <a:srgbClr val="C00000"/>
                </a:solidFill>
              </a:rPr>
              <a:t>[η]</a:t>
            </a:r>
            <a:r>
              <a:rPr lang="it-IT" sz="2000" smtClean="0">
                <a:solidFill>
                  <a:srgbClr val="170AC6"/>
                </a:solidFill>
              </a:rPr>
              <a:t> deriva </a:t>
            </a:r>
            <a:r>
              <a:rPr lang="it-IT" sz="2000">
                <a:solidFill>
                  <a:srgbClr val="170AC6"/>
                </a:solidFill>
              </a:rPr>
              <a:t>dalla misura dell’aumento di viscosità  </a:t>
            </a:r>
            <a:r>
              <a:rPr lang="it-IT" sz="2000" smtClean="0">
                <a:solidFill>
                  <a:srgbClr val="170AC6"/>
                </a:solidFill>
              </a:rPr>
              <a:t>normalizzato </a:t>
            </a:r>
            <a:r>
              <a:rPr lang="it-IT" sz="2000">
                <a:solidFill>
                  <a:srgbClr val="170AC6"/>
                </a:solidFill>
              </a:rPr>
              <a:t>per la concentrazione e quindi ha le dimensione dell’inverso di </a:t>
            </a:r>
            <a:r>
              <a:rPr lang="it-IT" sz="2000" smtClean="0">
                <a:solidFill>
                  <a:srgbClr val="170AC6"/>
                </a:solidFill>
              </a:rPr>
              <a:t>una concentrazione</a:t>
            </a:r>
            <a:r>
              <a:rPr lang="it-IT" sz="2000">
                <a:solidFill>
                  <a:srgbClr val="170AC6"/>
                </a:solidFill>
              </a:rPr>
              <a:t>, cioè ha le dimensioni di un “</a:t>
            </a:r>
            <a:r>
              <a:rPr lang="it-IT" sz="2000" b="1" i="1">
                <a:solidFill>
                  <a:srgbClr val="C00000"/>
                </a:solidFill>
              </a:rPr>
              <a:t>volume specifico</a:t>
            </a:r>
            <a:r>
              <a:rPr lang="it-IT" sz="2000" smtClean="0">
                <a:solidFill>
                  <a:srgbClr val="170AC6"/>
                </a:solidFill>
              </a:rPr>
              <a:t>”.</a:t>
            </a:r>
          </a:p>
          <a:p>
            <a:pPr algn="just"/>
            <a:r>
              <a:rPr lang="it-IT" sz="2000">
                <a:solidFill>
                  <a:srgbClr val="170AC6"/>
                </a:solidFill>
              </a:rPr>
              <a:t>I</a:t>
            </a:r>
            <a:r>
              <a:rPr lang="it-IT" sz="2000" smtClean="0">
                <a:solidFill>
                  <a:srgbClr val="170AC6"/>
                </a:solidFill>
              </a:rPr>
              <a:t>l </a:t>
            </a:r>
            <a:r>
              <a:rPr lang="it-IT" sz="2000">
                <a:solidFill>
                  <a:srgbClr val="170AC6"/>
                </a:solidFill>
              </a:rPr>
              <a:t>suo </a:t>
            </a:r>
            <a:r>
              <a:rPr lang="it-IT" sz="2000" smtClean="0">
                <a:solidFill>
                  <a:srgbClr val="170AC6"/>
                </a:solidFill>
              </a:rPr>
              <a:t>valore numerico </a:t>
            </a:r>
            <a:r>
              <a:rPr lang="it-IT" sz="2000">
                <a:solidFill>
                  <a:srgbClr val="170AC6"/>
                </a:solidFill>
              </a:rPr>
              <a:t>è rappresentabile concettualmente come </a:t>
            </a:r>
            <a:r>
              <a:rPr lang="it-IT" sz="2000" b="1" i="1">
                <a:solidFill>
                  <a:srgbClr val="C00000"/>
                </a:solidFill>
              </a:rPr>
              <a:t>il rapporto tra il volume che </a:t>
            </a:r>
            <a:r>
              <a:rPr lang="it-IT" sz="2000" b="1" i="1" smtClean="0">
                <a:solidFill>
                  <a:srgbClr val="C00000"/>
                </a:solidFill>
              </a:rPr>
              <a:t>la macromolecola </a:t>
            </a:r>
            <a:r>
              <a:rPr lang="it-IT" sz="2000" b="1" i="1">
                <a:solidFill>
                  <a:srgbClr val="C00000"/>
                </a:solidFill>
              </a:rPr>
              <a:t>occupa</a:t>
            </a:r>
            <a:r>
              <a:rPr lang="it-IT" sz="2000">
                <a:solidFill>
                  <a:srgbClr val="170AC6"/>
                </a:solidFill>
              </a:rPr>
              <a:t> (a fini della misura della viscosità) </a:t>
            </a:r>
            <a:r>
              <a:rPr lang="it-IT" sz="2000" b="1" i="1">
                <a:solidFill>
                  <a:srgbClr val="C00000"/>
                </a:solidFill>
              </a:rPr>
              <a:t>e la massa molecolare </a:t>
            </a:r>
            <a:r>
              <a:rPr lang="it-IT" sz="2000" b="1" i="1" smtClean="0">
                <a:solidFill>
                  <a:srgbClr val="C00000"/>
                </a:solidFill>
              </a:rPr>
              <a:t>della stessa</a:t>
            </a:r>
            <a:r>
              <a:rPr lang="it-IT" sz="2000">
                <a:solidFill>
                  <a:srgbClr val="170AC6"/>
                </a:solidFill>
              </a:rPr>
              <a:t>. </a:t>
            </a:r>
            <a:r>
              <a:rPr lang="it-IT" sz="2000" smtClean="0">
                <a:solidFill>
                  <a:srgbClr val="170AC6"/>
                </a:solidFill>
              </a:rPr>
              <a:t>A </a:t>
            </a:r>
            <a:r>
              <a:rPr lang="it-IT" sz="2000">
                <a:solidFill>
                  <a:srgbClr val="170AC6"/>
                </a:solidFill>
              </a:rPr>
              <a:t>parità di </a:t>
            </a:r>
            <a:r>
              <a:rPr lang="it-IT" sz="2000" smtClean="0">
                <a:solidFill>
                  <a:srgbClr val="170AC6"/>
                </a:solidFill>
              </a:rPr>
              <a:t>massa, </a:t>
            </a:r>
            <a:r>
              <a:rPr lang="it-IT" sz="2000">
                <a:solidFill>
                  <a:srgbClr val="170AC6"/>
                </a:solidFill>
              </a:rPr>
              <a:t>la viscosità intrinseca sarà tanto più </a:t>
            </a:r>
            <a:r>
              <a:rPr lang="it-IT" sz="2000" smtClean="0">
                <a:solidFill>
                  <a:srgbClr val="170AC6"/>
                </a:solidFill>
              </a:rPr>
              <a:t>grande quanto maggiore </a:t>
            </a:r>
            <a:r>
              <a:rPr lang="it-IT" sz="2000">
                <a:solidFill>
                  <a:srgbClr val="170AC6"/>
                </a:solidFill>
              </a:rPr>
              <a:t>sarà il fattore di espansione (cioè la bontà del solvente</a:t>
            </a:r>
            <a:r>
              <a:rPr lang="it-IT" sz="2000" smtClean="0">
                <a:solidFill>
                  <a:srgbClr val="170AC6"/>
                </a:solidFill>
              </a:rPr>
              <a:t>).  </a:t>
            </a:r>
            <a:r>
              <a:rPr lang="it-IT" sz="2000" b="1" i="1" smtClean="0">
                <a:solidFill>
                  <a:srgbClr val="C00000"/>
                </a:solidFill>
              </a:rPr>
              <a:t>Quindi c’è una dipendenza dal solvente</a:t>
            </a:r>
            <a:r>
              <a:rPr lang="it-IT" sz="200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smtClean="0">
                <a:solidFill>
                  <a:srgbClr val="170AC6"/>
                </a:solidFill>
              </a:rPr>
              <a:t>In condizioni definite il volume occupato da </a:t>
            </a:r>
            <a:r>
              <a:rPr lang="it-IT" sz="2000">
                <a:solidFill>
                  <a:srgbClr val="170AC6"/>
                </a:solidFill>
              </a:rPr>
              <a:t>una macromolecola dipenderà dalla massa molecolare, tuttavia la dipendenza sarà lineare solo nel caso di sfere compatte (</a:t>
            </a:r>
            <a:r>
              <a:rPr lang="it-IT" sz="2000" b="1" i="1">
                <a:solidFill>
                  <a:srgbClr val="C00000"/>
                </a:solidFill>
              </a:rPr>
              <a:t>non permeabili al solvente</a:t>
            </a:r>
            <a:r>
              <a:rPr lang="it-IT" sz="2000" smtClean="0">
                <a:solidFill>
                  <a:srgbClr val="170AC6"/>
                </a:solidFill>
              </a:rPr>
              <a:t>)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57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4127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di </a:t>
            </a:r>
            <a:r>
              <a:rPr lang="it-IT" sz="2000" dirty="0" smtClean="0">
                <a:solidFill>
                  <a:srgbClr val="170AC6"/>
                </a:solidFill>
              </a:rPr>
              <a:t>polimeri, </a:t>
            </a:r>
            <a:r>
              <a:rPr lang="it-IT" sz="2000" dirty="0">
                <a:solidFill>
                  <a:srgbClr val="170AC6"/>
                </a:solidFill>
              </a:rPr>
              <a:t>più o meno </a:t>
            </a:r>
            <a:r>
              <a:rPr lang="it-IT" sz="2000" dirty="0" smtClean="0">
                <a:solidFill>
                  <a:srgbClr val="170AC6"/>
                </a:solidFill>
              </a:rPr>
              <a:t>espansi </a:t>
            </a:r>
            <a:r>
              <a:rPr lang="it-IT" sz="2000" dirty="0">
                <a:solidFill>
                  <a:srgbClr val="170AC6"/>
                </a:solidFill>
              </a:rPr>
              <a:t>e con forme più </a:t>
            </a:r>
            <a:r>
              <a:rPr lang="it-IT" sz="2000" dirty="0" smtClean="0">
                <a:solidFill>
                  <a:srgbClr val="170AC6"/>
                </a:solidFill>
              </a:rPr>
              <a:t>o meno </a:t>
            </a:r>
            <a:r>
              <a:rPr lang="it-IT" sz="2000" dirty="0">
                <a:solidFill>
                  <a:srgbClr val="170AC6"/>
                </a:solidFill>
              </a:rPr>
              <a:t>raggomitolate, vale la legge empirica </a:t>
            </a:r>
            <a:r>
              <a:rPr lang="it-IT" sz="2000" dirty="0" smtClean="0">
                <a:solidFill>
                  <a:srgbClr val="170AC6"/>
                </a:solidFill>
              </a:rPr>
              <a:t>detta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Mark-</a:t>
            </a:r>
            <a:r>
              <a:rPr lang="it-IT" sz="2000" b="1" i="1" dirty="0" err="1">
                <a:solidFill>
                  <a:srgbClr val="C00000"/>
                </a:solidFill>
              </a:rPr>
              <a:t>Houwink</a:t>
            </a:r>
            <a:r>
              <a:rPr lang="it-IT" sz="2000" dirty="0" smtClean="0">
                <a:solidFill>
                  <a:srgbClr val="170AC6"/>
                </a:solidFill>
              </a:rPr>
              <a:t>, secondo </a:t>
            </a:r>
            <a:r>
              <a:rPr lang="it-IT" sz="2000" dirty="0">
                <a:solidFill>
                  <a:srgbClr val="170AC6"/>
                </a:solidFill>
              </a:rPr>
              <a:t>cui la viscosità intrinseca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dirty="0">
                <a:solidFill>
                  <a:srgbClr val="170AC6"/>
                </a:solidFill>
              </a:rPr>
              <a:t> varia con “una potenza” della massa molecolare: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14444"/>
              </p:ext>
            </p:extLst>
          </p:nvPr>
        </p:nvGraphicFramePr>
        <p:xfrm>
          <a:off x="3095579" y="3064797"/>
          <a:ext cx="2556541" cy="86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zione" r:id="rId3" imgW="672808" imgH="228501" progId="Equation.3">
                  <p:embed/>
                </p:oleObj>
              </mc:Choice>
              <mc:Fallback>
                <p:oleObj name="Equazione" r:id="rId3" imgW="672808" imgH="228501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579" y="3064797"/>
                        <a:ext cx="2556541" cy="868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4357553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una costante tipica del sistema polimero-solvente-temperatura ed il </a:t>
            </a:r>
            <a:r>
              <a:rPr lang="it-IT" sz="2000" dirty="0" smtClean="0">
                <a:solidFill>
                  <a:srgbClr val="170AC6"/>
                </a:solidFill>
              </a:rPr>
              <a:t>coefficiente “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” dipende dalle caratteristiche di espansione e di forma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catena polimerica </a:t>
            </a:r>
            <a:r>
              <a:rPr lang="it-IT" sz="2000" dirty="0" smtClean="0">
                <a:solidFill>
                  <a:srgbClr val="170AC6"/>
                </a:solidFill>
              </a:rPr>
              <a:t>nelle </a:t>
            </a:r>
            <a:r>
              <a:rPr lang="en-US" sz="2000" dirty="0" err="1" smtClean="0">
                <a:solidFill>
                  <a:srgbClr val="170AC6"/>
                </a:solidFill>
              </a:rPr>
              <a:t>condizioni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sperimentali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31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4386" y="134076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un polimero di forma sferica il coefficiente a varia da </a:t>
            </a:r>
            <a:r>
              <a:rPr lang="it-IT" sz="2000" b="1" i="1" dirty="0" smtClean="0">
                <a:solidFill>
                  <a:srgbClr val="C00000"/>
                </a:solidFill>
              </a:rPr>
              <a:t>0,5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(in </a:t>
            </a:r>
            <a:r>
              <a:rPr lang="it-IT" sz="2000" dirty="0" smtClean="0">
                <a:solidFill>
                  <a:srgbClr val="170AC6"/>
                </a:solidFill>
              </a:rPr>
              <a:t>un solvente </a:t>
            </a:r>
            <a:r>
              <a:rPr lang="it-IT" sz="2000" dirty="0">
                <a:solidFill>
                  <a:srgbClr val="170AC6"/>
                </a:solidFill>
              </a:rPr>
              <a:t>in condizioni "</a:t>
            </a:r>
            <a:r>
              <a:rPr lang="it-IT" sz="2000" b="1" i="1" dirty="0">
                <a:solidFill>
                  <a:srgbClr val="C00000"/>
                </a:solidFill>
              </a:rPr>
              <a:t>non-perturbate</a:t>
            </a:r>
            <a:r>
              <a:rPr lang="it-IT" sz="2000" dirty="0">
                <a:solidFill>
                  <a:srgbClr val="170AC6"/>
                </a:solidFill>
              </a:rPr>
              <a:t>", cioè in </a:t>
            </a:r>
            <a:r>
              <a:rPr lang="it-IT" sz="2000" b="1" i="1" dirty="0">
                <a:solidFill>
                  <a:srgbClr val="C00000"/>
                </a:solidFill>
              </a:rPr>
              <a:t>condizioni Θ</a:t>
            </a:r>
            <a:r>
              <a:rPr lang="it-IT" sz="2000" dirty="0">
                <a:solidFill>
                  <a:srgbClr val="170AC6"/>
                </a:solidFill>
              </a:rPr>
              <a:t>) a circa </a:t>
            </a:r>
            <a:r>
              <a:rPr lang="it-IT" sz="2000" b="1" i="1" dirty="0">
                <a:solidFill>
                  <a:srgbClr val="C00000"/>
                </a:solidFill>
              </a:rPr>
              <a:t>1 </a:t>
            </a:r>
            <a:r>
              <a:rPr lang="it-IT" sz="2000" b="1" i="1" dirty="0" smtClean="0">
                <a:solidFill>
                  <a:srgbClr val="C00000"/>
                </a:solidFill>
              </a:rPr>
              <a:t>per </a:t>
            </a:r>
            <a:r>
              <a:rPr lang="it-IT" sz="2000" b="1" i="1" dirty="0">
                <a:solidFill>
                  <a:srgbClr val="C00000"/>
                </a:solidFill>
              </a:rPr>
              <a:t>una </a:t>
            </a:r>
            <a:r>
              <a:rPr lang="it-IT" sz="2000" b="1" i="1" dirty="0" smtClean="0">
                <a:solidFill>
                  <a:srgbClr val="C00000"/>
                </a:solidFill>
              </a:rPr>
              <a:t>catena molto </a:t>
            </a:r>
            <a:r>
              <a:rPr lang="it-IT" sz="2000" b="1" i="1" dirty="0">
                <a:solidFill>
                  <a:srgbClr val="C00000"/>
                </a:solidFill>
              </a:rPr>
              <a:t>espansa</a:t>
            </a:r>
            <a:r>
              <a:rPr lang="it-IT" sz="2000" dirty="0">
                <a:solidFill>
                  <a:srgbClr val="170AC6"/>
                </a:solidFill>
              </a:rPr>
              <a:t>; l’ulteriore espansione di una catena deve necessariamente portare ad </a:t>
            </a:r>
            <a:r>
              <a:rPr lang="it-IT" sz="2000" dirty="0" smtClean="0">
                <a:solidFill>
                  <a:srgbClr val="170AC6"/>
                </a:solidFill>
              </a:rPr>
              <a:t>una asimmetria </a:t>
            </a:r>
            <a:r>
              <a:rPr lang="it-IT" sz="2000" dirty="0">
                <a:solidFill>
                  <a:srgbClr val="170AC6"/>
                </a:solidFill>
              </a:rPr>
              <a:t>spaziale della catena che, al limite, finisce con l’assumere la forma di </a:t>
            </a:r>
            <a:r>
              <a:rPr lang="it-IT" sz="2000" dirty="0" smtClean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bacchetta rigida</a:t>
            </a:r>
            <a:r>
              <a:rPr lang="it-IT" sz="2000" dirty="0">
                <a:solidFill>
                  <a:srgbClr val="170AC6"/>
                </a:solidFill>
              </a:rPr>
              <a:t>”, per la quale </a:t>
            </a:r>
            <a:r>
              <a:rPr lang="it-IT" sz="2000" b="1" i="1" dirty="0">
                <a:solidFill>
                  <a:srgbClr val="C00000"/>
                </a:solidFill>
              </a:rPr>
              <a:t>il coefficiente a vale al massimo </a:t>
            </a:r>
            <a:r>
              <a:rPr lang="it-IT" sz="2000" b="1" i="1" dirty="0" smtClean="0">
                <a:solidFill>
                  <a:srgbClr val="C00000"/>
                </a:solidFill>
              </a:rPr>
              <a:t>1.8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conoscenza di </a:t>
            </a:r>
            <a:r>
              <a:rPr lang="it-IT" sz="2000" b="1" i="1" dirty="0" smtClean="0">
                <a:solidFill>
                  <a:srgbClr val="C00000"/>
                </a:solidFill>
              </a:rPr>
              <a:t>K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da misure di campioni polimerici a 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it-IT" sz="2000" dirty="0">
                <a:solidFill>
                  <a:srgbClr val="170AC6"/>
                </a:solidFill>
              </a:rPr>
              <a:t>definita (</a:t>
            </a:r>
            <a:r>
              <a:rPr lang="it-IT" sz="2000" dirty="0" err="1">
                <a:solidFill>
                  <a:srgbClr val="170AC6"/>
                </a:solidFill>
              </a:rPr>
              <a:t>monodispersa</a:t>
            </a:r>
            <a:r>
              <a:rPr lang="it-IT" sz="2000" dirty="0">
                <a:solidFill>
                  <a:srgbClr val="170AC6"/>
                </a:solidFill>
              </a:rPr>
              <a:t>), </a:t>
            </a:r>
            <a:r>
              <a:rPr lang="it-IT" sz="2000" dirty="0" smtClean="0">
                <a:solidFill>
                  <a:srgbClr val="170AC6"/>
                </a:solidFill>
              </a:rPr>
              <a:t>in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 definiti, permette di utilizzare questa calibrazione </a:t>
            </a:r>
            <a:r>
              <a:rPr lang="it-IT" sz="2000" dirty="0" smtClean="0">
                <a:solidFill>
                  <a:srgbClr val="170AC6"/>
                </a:solidFill>
              </a:rPr>
              <a:t>per ricavare </a:t>
            </a:r>
            <a:r>
              <a:rPr lang="it-IT" sz="2000" dirty="0">
                <a:solidFill>
                  <a:srgbClr val="170AC6"/>
                </a:solidFill>
              </a:rPr>
              <a:t>la massa molecolare incognita di un campione dello stesso polimero (nelle </a:t>
            </a:r>
            <a:r>
              <a:rPr lang="it-IT" sz="2000" dirty="0" smtClean="0">
                <a:solidFill>
                  <a:srgbClr val="170AC6"/>
                </a:solidFill>
              </a:rPr>
              <a:t>stesse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temperatura).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806208"/>
            <a:ext cx="389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70AC6"/>
                </a:solidFill>
              </a:rPr>
              <a:t>Cromatografia</a:t>
            </a:r>
            <a:r>
              <a:rPr lang="en-US" sz="2000" b="1" dirty="0">
                <a:solidFill>
                  <a:srgbClr val="170AC6"/>
                </a:solidFill>
              </a:rPr>
              <a:t> di </a:t>
            </a:r>
            <a:r>
              <a:rPr lang="en-US" sz="2000" b="1" dirty="0" err="1">
                <a:solidFill>
                  <a:srgbClr val="170AC6"/>
                </a:solidFill>
              </a:rPr>
              <a:t>esclusione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sterica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70080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cromatografia di esclusione sterica</a:t>
            </a:r>
            <a:r>
              <a:rPr lang="it-IT" sz="2000" dirty="0">
                <a:solidFill>
                  <a:srgbClr val="170AC6"/>
                </a:solidFill>
              </a:rPr>
              <a:t>, indicata con la sigla </a:t>
            </a:r>
            <a:r>
              <a:rPr lang="it-IT" sz="2000" b="1" i="1" dirty="0">
                <a:solidFill>
                  <a:srgbClr val="C00000"/>
                </a:solidFill>
              </a:rPr>
              <a:t>SEC</a:t>
            </a:r>
            <a:r>
              <a:rPr lang="it-IT" sz="2000" dirty="0">
                <a:solidFill>
                  <a:srgbClr val="170AC6"/>
                </a:solidFill>
              </a:rPr>
              <a:t> (</a:t>
            </a:r>
            <a:r>
              <a:rPr lang="it-IT" sz="2000" dirty="0" err="1">
                <a:solidFill>
                  <a:srgbClr val="170AC6"/>
                </a:solidFill>
              </a:rPr>
              <a:t>Size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Exclusion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Chromatography</a:t>
            </a:r>
            <a:r>
              <a:rPr lang="it-IT" sz="2000" dirty="0">
                <a:solidFill>
                  <a:srgbClr val="170AC6"/>
                </a:solidFill>
              </a:rPr>
              <a:t>), anche chiamata </a:t>
            </a:r>
            <a:r>
              <a:rPr lang="it-IT" sz="2000" b="1" i="1" dirty="0" smtClean="0">
                <a:solidFill>
                  <a:srgbClr val="C00000"/>
                </a:solidFill>
              </a:rPr>
              <a:t>Cromatografia </a:t>
            </a:r>
            <a:r>
              <a:rPr lang="it-IT" sz="2000" b="1" i="1" dirty="0">
                <a:solidFill>
                  <a:srgbClr val="C00000"/>
                </a:solidFill>
              </a:rPr>
              <a:t>di </a:t>
            </a:r>
            <a:r>
              <a:rPr lang="it-IT" sz="2000" b="1" i="1" dirty="0" smtClean="0">
                <a:solidFill>
                  <a:srgbClr val="C00000"/>
                </a:solidFill>
              </a:rPr>
              <a:t>Permeazione </a:t>
            </a:r>
            <a:r>
              <a:rPr lang="it-IT" sz="2000" b="1" i="1" dirty="0">
                <a:solidFill>
                  <a:srgbClr val="C00000"/>
                </a:solidFill>
              </a:rPr>
              <a:t>su </a:t>
            </a:r>
            <a:r>
              <a:rPr lang="it-IT" sz="2000" b="1" i="1" dirty="0" smtClean="0">
                <a:solidFill>
                  <a:srgbClr val="C00000"/>
                </a:solidFill>
              </a:rPr>
              <a:t>Gel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>
                <a:solidFill>
                  <a:srgbClr val="C00000"/>
                </a:solidFill>
              </a:rPr>
              <a:t>GPC</a:t>
            </a:r>
            <a:r>
              <a:rPr lang="it-IT" sz="2000" dirty="0">
                <a:solidFill>
                  <a:srgbClr val="170AC6"/>
                </a:solidFill>
              </a:rPr>
              <a:t>), è </a:t>
            </a:r>
            <a:r>
              <a:rPr lang="it-IT" sz="2000" dirty="0" smtClean="0">
                <a:solidFill>
                  <a:srgbClr val="170AC6"/>
                </a:solidFill>
              </a:rPr>
              <a:t>un metodo </a:t>
            </a:r>
            <a:r>
              <a:rPr lang="it-IT" sz="2000" dirty="0">
                <a:solidFill>
                  <a:srgbClr val="170AC6"/>
                </a:solidFill>
              </a:rPr>
              <a:t>di separazione mediante cromatografia liquida in cui le molecole sono </a:t>
            </a:r>
            <a:r>
              <a:rPr lang="it-IT" sz="2000" dirty="0" smtClean="0">
                <a:solidFill>
                  <a:srgbClr val="170AC6"/>
                </a:solidFill>
              </a:rPr>
              <a:t>frazionate in </a:t>
            </a:r>
            <a:r>
              <a:rPr lang="it-IT" sz="2000" dirty="0">
                <a:solidFill>
                  <a:srgbClr val="170AC6"/>
                </a:solidFill>
              </a:rPr>
              <a:t>base alle loro dimensioni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soluzione da esaminare viene iniettata in testa alla colonna o al sistema </a:t>
            </a:r>
            <a:r>
              <a:rPr lang="it-IT" sz="2000" dirty="0" smtClean="0">
                <a:solidFill>
                  <a:srgbClr val="170AC6"/>
                </a:solidFill>
              </a:rPr>
              <a:t>di colonne </a:t>
            </a:r>
            <a:r>
              <a:rPr lang="it-IT" sz="2000" dirty="0">
                <a:solidFill>
                  <a:srgbClr val="170AC6"/>
                </a:solidFill>
              </a:rPr>
              <a:t>e trascinata dall'eluente nelle colonne riempite di materiale poroso. Tale </a:t>
            </a:r>
            <a:r>
              <a:rPr lang="it-IT" sz="2000" dirty="0" smtClean="0">
                <a:solidFill>
                  <a:srgbClr val="170AC6"/>
                </a:solidFill>
              </a:rPr>
              <a:t>materiale è </a:t>
            </a:r>
            <a:r>
              <a:rPr lang="it-IT" sz="2000" dirty="0">
                <a:solidFill>
                  <a:srgbClr val="170AC6"/>
                </a:solidFill>
              </a:rPr>
              <a:t>costituito da polimeri reticolati semirigidi (spesso polistirene reticolato con </a:t>
            </a:r>
            <a:r>
              <a:rPr lang="it-IT" sz="2000" i="1" dirty="0" smtClean="0">
                <a:solidFill>
                  <a:srgbClr val="170AC6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-</a:t>
            </a:r>
            <a:r>
              <a:rPr lang="it-IT" sz="2000" dirty="0" err="1" smtClean="0">
                <a:solidFill>
                  <a:srgbClr val="170AC6"/>
                </a:solidFill>
              </a:rPr>
              <a:t>divinilbenzene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Dopo la separazione i composti eluiti e frazionati sono determinati mediante sistemi ottici come l’indice di rifrazione o l’assorbimento della luce a determinate lunghezze d’onda.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9" y="260648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98" y="260648"/>
            <a:ext cx="56673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3498"/>
            <a:ext cx="4152081" cy="27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912" y="5043582"/>
            <a:ext cx="419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Schema di funzionamento della cromatografia di esclusione di volume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Freccia curva 3"/>
          <p:cNvSpPr/>
          <p:nvPr/>
        </p:nvSpPr>
        <p:spPr>
          <a:xfrm rot="10800000" flipH="1">
            <a:off x="1115616" y="2060848"/>
            <a:ext cx="1950487" cy="7782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20688"/>
            <a:ext cx="7684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volume totale delle colonne, 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 è </a:t>
            </a:r>
            <a:r>
              <a:rPr lang="it-IT" sz="2000" dirty="0">
                <a:solidFill>
                  <a:srgbClr val="170AC6"/>
                </a:solidFill>
              </a:rPr>
              <a:t>dato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=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o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p</a:t>
            </a:r>
            <a:endParaRPr lang="en-US" sz="2000" b="1" i="1" baseline="-25000" dirty="0">
              <a:solidFill>
                <a:srgbClr val="C00000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cui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m</a:t>
            </a:r>
            <a:r>
              <a:rPr lang="it-IT" sz="2000" dirty="0">
                <a:solidFill>
                  <a:srgbClr val="170AC6"/>
                </a:solidFill>
              </a:rPr>
              <a:t> è il volume della matrice solida che costituisce l'impaccamento poroso,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 è </a:t>
            </a:r>
            <a:r>
              <a:rPr lang="it-IT" sz="2000" dirty="0" smtClean="0">
                <a:solidFill>
                  <a:srgbClr val="170AC6"/>
                </a:solidFill>
              </a:rPr>
              <a:t>il volume </a:t>
            </a:r>
            <a:r>
              <a:rPr lang="it-IT" sz="2000" dirty="0">
                <a:solidFill>
                  <a:srgbClr val="170AC6"/>
                </a:solidFill>
              </a:rPr>
              <a:t>interstiziale tra le particelle dell'impaccamento 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è il volume dei pori. </a:t>
            </a:r>
            <a:r>
              <a:rPr lang="it-IT" sz="2000" dirty="0" smtClean="0">
                <a:solidFill>
                  <a:srgbClr val="170AC6"/>
                </a:solidFill>
              </a:rPr>
              <a:t>       Il liquido nei </a:t>
            </a:r>
            <a:r>
              <a:rPr lang="it-IT" sz="2000" dirty="0">
                <a:solidFill>
                  <a:srgbClr val="170AC6"/>
                </a:solidFill>
              </a:rPr>
              <a:t>pori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la fase stazionaria, mentre la fase mobile è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liquido </a:t>
            </a:r>
            <a:r>
              <a:rPr lang="it-IT" sz="2000" dirty="0" smtClean="0">
                <a:solidFill>
                  <a:srgbClr val="170AC6"/>
                </a:solidFill>
              </a:rPr>
              <a:t>negli interstizi.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Durante </a:t>
            </a:r>
            <a:r>
              <a:rPr lang="it-IT" sz="2000" dirty="0">
                <a:solidFill>
                  <a:srgbClr val="170AC6"/>
                </a:solidFill>
              </a:rPr>
              <a:t>l'eluizione, le molecole di soluto si distribuiscono tra la fase mobile</a:t>
            </a:r>
            <a:r>
              <a:rPr lang="it-IT" sz="2000" dirty="0" smtClean="0">
                <a:solidFill>
                  <a:srgbClr val="170AC6"/>
                </a:solidFill>
              </a:rPr>
              <a:t>, tutta </a:t>
            </a:r>
            <a:r>
              <a:rPr lang="it-IT" sz="2000" dirty="0">
                <a:solidFill>
                  <a:srgbClr val="170AC6"/>
                </a:solidFill>
              </a:rPr>
              <a:t>accessibile, e quella frazione di fase stazionaria che si trova nei pori di </a:t>
            </a:r>
            <a:r>
              <a:rPr lang="it-IT" sz="2000" dirty="0" smtClean="0">
                <a:solidFill>
                  <a:srgbClr val="170AC6"/>
                </a:solidFill>
              </a:rPr>
              <a:t>dimensioni maggiori </a:t>
            </a:r>
            <a:r>
              <a:rPr lang="it-IT" sz="2000" dirty="0">
                <a:solidFill>
                  <a:srgbClr val="170AC6"/>
                </a:solidFill>
              </a:rPr>
              <a:t>delle molecole </a:t>
            </a:r>
            <a:r>
              <a:rPr lang="it-IT" sz="2000" dirty="0" smtClean="0">
                <a:solidFill>
                  <a:srgbClr val="170AC6"/>
                </a:solidFill>
              </a:rPr>
              <a:t>stesse.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molecole di soluto </a:t>
            </a:r>
            <a:r>
              <a:rPr lang="it-IT" sz="2000" dirty="0" smtClean="0">
                <a:solidFill>
                  <a:srgbClr val="170AC6"/>
                </a:solidFill>
              </a:rPr>
              <a:t>sono escluse </a:t>
            </a:r>
            <a:r>
              <a:rPr lang="it-IT" sz="2000" dirty="0">
                <a:solidFill>
                  <a:srgbClr val="170AC6"/>
                </a:solidFill>
              </a:rPr>
              <a:t>dai pori </a:t>
            </a:r>
            <a:r>
              <a:rPr lang="it-IT" sz="2000" dirty="0" smtClean="0">
                <a:solidFill>
                  <a:srgbClr val="170AC6"/>
                </a:solidFill>
              </a:rPr>
              <a:t>di dimensioni </a:t>
            </a:r>
            <a:r>
              <a:rPr lang="it-IT" sz="2000" dirty="0">
                <a:solidFill>
                  <a:srgbClr val="170AC6"/>
                </a:solidFill>
              </a:rPr>
              <a:t>minori delle </a:t>
            </a:r>
            <a:r>
              <a:rPr lang="it-IT" sz="2000" dirty="0" smtClean="0">
                <a:solidFill>
                  <a:srgbClr val="170AC6"/>
                </a:solidFill>
              </a:rPr>
              <a:t>proprie.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dirty="0">
                <a:solidFill>
                  <a:srgbClr val="170AC6"/>
                </a:solidFill>
              </a:rPr>
              <a:t> di ogni soluto dipende </a:t>
            </a:r>
            <a:r>
              <a:rPr lang="it-IT" sz="2000" dirty="0" smtClean="0">
                <a:solidFill>
                  <a:srgbClr val="170AC6"/>
                </a:solidFill>
              </a:rPr>
              <a:t>pertanto dalle proprie dimensioni </a:t>
            </a:r>
            <a:r>
              <a:rPr lang="it-IT" sz="2000" dirty="0">
                <a:solidFill>
                  <a:srgbClr val="170AC6"/>
                </a:solidFill>
              </a:rPr>
              <a:t>molecolari </a:t>
            </a:r>
            <a:r>
              <a:rPr lang="it-IT" sz="2000" dirty="0" smtClean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volume </a:t>
            </a:r>
            <a:r>
              <a:rPr lang="it-IT" sz="2000" b="1" i="1" dirty="0">
                <a:solidFill>
                  <a:srgbClr val="C00000"/>
                </a:solidFill>
              </a:rPr>
              <a:t>idrodinamico</a:t>
            </a:r>
            <a:r>
              <a:rPr lang="it-IT" sz="2000" dirty="0">
                <a:solidFill>
                  <a:srgbClr val="170AC6"/>
                </a:solidFill>
              </a:rPr>
              <a:t>) e dalle caratteristiche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porosità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della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colonna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9221" y="126876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così piccole da poter penetrare in tutti i pori dell'impaccamento hanno un 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mentre le molecole di dimensioni maggiori di quelle dei pori passano solo nella fase mobile ed hanno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che permeano solo una parte dei pori dell'impaccamento hanno volumi di ritenzione intermedi, espressi dalla relazione: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en-US" sz="2000" b="1" i="1" dirty="0">
                <a:solidFill>
                  <a:srgbClr val="C00000"/>
                </a:solidFill>
              </a:rPr>
              <a:t> =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en-US" sz="2000" b="1" i="1" dirty="0" err="1">
                <a:solidFill>
                  <a:srgbClr val="C00000"/>
                </a:solidFill>
              </a:rPr>
              <a:t>+K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b="1" i="1" baseline="-25000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in cui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il coefficiente di distribuzione del soluto nella fase stazionaria ed è compreso </a:t>
            </a:r>
            <a:r>
              <a:rPr lang="it-IT" sz="2000" dirty="0" smtClean="0">
                <a:solidFill>
                  <a:srgbClr val="170AC6"/>
                </a:solidFill>
              </a:rPr>
              <a:t>tra    0 </a:t>
            </a:r>
            <a:r>
              <a:rPr lang="it-IT" sz="2000" dirty="0">
                <a:solidFill>
                  <a:srgbClr val="170AC6"/>
                </a:solidFill>
              </a:rPr>
              <a:t>e 1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Nella tecnica SEC il volume disponibile per l'analisi, completamente predeterminato dalle colonne di separazione, è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dirty="0" smtClean="0">
                <a:solidFill>
                  <a:srgbClr val="C00000"/>
                </a:solidFill>
              </a:rPr>
              <a:t>=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 smtClean="0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ma il volume utile per la separazione </a:t>
            </a:r>
            <a:r>
              <a:rPr lang="en-US" sz="2000" dirty="0" err="1">
                <a:solidFill>
                  <a:srgbClr val="170AC6"/>
                </a:solidFill>
              </a:rPr>
              <a:t>cromatografica</a:t>
            </a:r>
            <a:r>
              <a:rPr lang="en-US" sz="2000" dirty="0">
                <a:solidFill>
                  <a:srgbClr val="170AC6"/>
                </a:solidFill>
              </a:rPr>
              <a:t> è solo </a:t>
            </a:r>
            <a:r>
              <a:rPr lang="en-US" sz="2000" i="1" dirty="0" err="1">
                <a:solidFill>
                  <a:srgbClr val="C00000"/>
                </a:solidFill>
              </a:rPr>
              <a:t>V</a:t>
            </a:r>
            <a:r>
              <a:rPr lang="en-US" sz="2000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6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principio, </a:t>
            </a:r>
            <a:r>
              <a:rPr lang="it-IT" sz="2000" b="1" i="1" dirty="0" smtClean="0">
                <a:solidFill>
                  <a:srgbClr val="C00000"/>
                </a:solidFill>
              </a:rPr>
              <a:t>conoscendo le morfologia dei pori ed i fenomeni di equilibrio </a:t>
            </a:r>
            <a:r>
              <a:rPr lang="it-IT" sz="2000" dirty="0" smtClean="0">
                <a:solidFill>
                  <a:srgbClr val="170AC6"/>
                </a:solidFill>
              </a:rPr>
              <a:t>nella colonna, può essere calcolato </a:t>
            </a:r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dirty="0" smtClean="0">
                <a:solidFill>
                  <a:srgbClr val="170AC6"/>
                </a:solidFill>
              </a:rPr>
              <a:t>di distribuzione </a:t>
            </a:r>
            <a:r>
              <a:rPr lang="it-IT" sz="2000" dirty="0">
                <a:solidFill>
                  <a:srgbClr val="170AC6"/>
                </a:solidFill>
              </a:rPr>
              <a:t>associato alla </a:t>
            </a:r>
            <a:r>
              <a:rPr lang="it-IT" sz="2000" dirty="0" smtClean="0">
                <a:solidFill>
                  <a:srgbClr val="170AC6"/>
                </a:solidFill>
              </a:rPr>
              <a:t>permeazione.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Tuttavia</a:t>
            </a:r>
            <a:r>
              <a:rPr lang="it-IT" sz="2000" dirty="0">
                <a:solidFill>
                  <a:srgbClr val="170AC6"/>
                </a:solidFill>
              </a:rPr>
              <a:t>, la relazione tra </a:t>
            </a:r>
            <a:r>
              <a:rPr lang="it-IT" sz="2000" dirty="0" smtClean="0">
                <a:solidFill>
                  <a:srgbClr val="170AC6"/>
                </a:solidFill>
              </a:rPr>
              <a:t>questo e le </a:t>
            </a:r>
            <a:r>
              <a:rPr lang="it-IT" sz="2000" dirty="0">
                <a:solidFill>
                  <a:srgbClr val="170AC6"/>
                </a:solidFill>
              </a:rPr>
              <a:t>dimensioni delle macromolecole </a:t>
            </a:r>
            <a:r>
              <a:rPr lang="it-IT" sz="2000" dirty="0" smtClean="0">
                <a:solidFill>
                  <a:srgbClr val="170AC6"/>
                </a:solidFill>
              </a:rPr>
              <a:t>non </a:t>
            </a:r>
            <a:r>
              <a:rPr lang="it-IT" sz="2000" dirty="0">
                <a:solidFill>
                  <a:srgbClr val="170AC6"/>
                </a:solidFill>
              </a:rPr>
              <a:t>può essere esplicitata quantitativamente </a:t>
            </a:r>
            <a:r>
              <a:rPr lang="it-IT" sz="2000" dirty="0" smtClean="0">
                <a:solidFill>
                  <a:srgbClr val="170AC6"/>
                </a:solidFill>
              </a:rPr>
              <a:t>a causa</a:t>
            </a:r>
            <a:r>
              <a:rPr lang="it-IT" sz="2000" dirty="0">
                <a:solidFill>
                  <a:srgbClr val="170AC6"/>
                </a:solidFill>
              </a:rPr>
              <a:t>, da un lato, della difficoltà di descrivere accuratamente le strutture porose reali e</a:t>
            </a:r>
            <a:r>
              <a:rPr lang="it-IT" sz="2000" dirty="0" smtClean="0">
                <a:solidFill>
                  <a:srgbClr val="170AC6"/>
                </a:solidFill>
              </a:rPr>
              <a:t>, dall'altro</a:t>
            </a:r>
            <a:r>
              <a:rPr lang="it-IT" sz="2000" dirty="0">
                <a:solidFill>
                  <a:srgbClr val="170AC6"/>
                </a:solidFill>
              </a:rPr>
              <a:t>, della complessità dei fenomeni operanti nella separazione. Pertanto, </a:t>
            </a:r>
            <a:r>
              <a:rPr lang="it-IT" sz="2000" dirty="0" smtClean="0">
                <a:solidFill>
                  <a:srgbClr val="170AC6"/>
                </a:solidFill>
              </a:rPr>
              <a:t>la cromatografia </a:t>
            </a:r>
            <a:r>
              <a:rPr lang="it-IT" sz="2000" dirty="0">
                <a:solidFill>
                  <a:srgbClr val="170AC6"/>
                </a:solidFill>
              </a:rPr>
              <a:t>di esclusione per la determinazione della massa e della </a:t>
            </a:r>
            <a:r>
              <a:rPr lang="it-IT" sz="2000" dirty="0" smtClean="0">
                <a:solidFill>
                  <a:srgbClr val="170AC6"/>
                </a:solidFill>
              </a:rPr>
              <a:t>dimensione delle macromolecole </a:t>
            </a:r>
            <a:r>
              <a:rPr lang="it-IT" sz="2000" dirty="0">
                <a:solidFill>
                  <a:srgbClr val="170AC6"/>
                </a:solidFill>
              </a:rPr>
              <a:t>necessita di taratura ed </a:t>
            </a:r>
            <a:r>
              <a:rPr lang="it-IT" sz="2000" b="1" i="1" dirty="0">
                <a:solidFill>
                  <a:srgbClr val="C00000"/>
                </a:solidFill>
              </a:rPr>
              <a:t>è un metodo relativo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Commercialmente sono disponibili </a:t>
            </a:r>
            <a:r>
              <a:rPr lang="it-IT" sz="2000" b="1" i="1" dirty="0">
                <a:solidFill>
                  <a:srgbClr val="C00000"/>
                </a:solidFill>
              </a:rPr>
              <a:t>standard di campioni polimerici </a:t>
            </a:r>
            <a:r>
              <a:rPr lang="it-IT" sz="2000" dirty="0" smtClean="0">
                <a:solidFill>
                  <a:srgbClr val="170AC6"/>
                </a:solidFill>
              </a:rPr>
              <a:t>a diversa </a:t>
            </a:r>
            <a:r>
              <a:rPr lang="it-IT" sz="2000" dirty="0">
                <a:solidFill>
                  <a:srgbClr val="170AC6"/>
                </a:solidFill>
              </a:rPr>
              <a:t>massa molecolare sia per solventi acquosi (es. </a:t>
            </a:r>
            <a:r>
              <a:rPr lang="it-IT" sz="2000" dirty="0" err="1">
                <a:solidFill>
                  <a:srgbClr val="170AC6"/>
                </a:solidFill>
              </a:rPr>
              <a:t>pullulani</a:t>
            </a:r>
            <a:r>
              <a:rPr lang="it-IT" sz="2000" dirty="0">
                <a:solidFill>
                  <a:srgbClr val="170AC6"/>
                </a:solidFill>
              </a:rPr>
              <a:t>) che organici (es</a:t>
            </a:r>
            <a:r>
              <a:rPr lang="it-IT" sz="2000" dirty="0" smtClean="0">
                <a:solidFill>
                  <a:srgbClr val="170AC6"/>
                </a:solidFill>
              </a:rPr>
              <a:t>. polistireni</a:t>
            </a:r>
            <a:r>
              <a:rPr lang="it-IT" sz="2000" dirty="0">
                <a:solidFill>
                  <a:srgbClr val="170AC6"/>
                </a:solidFill>
              </a:rPr>
              <a:t>) con basso indice di dispersione (anche minore di 1.1)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408" y="62068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170AC6"/>
                </a:solidFill>
              </a:rPr>
              <a:t>Per un polimero amorfo </a:t>
            </a:r>
            <a:r>
              <a:rPr lang="it-IT" sz="2200" dirty="0" smtClean="0">
                <a:solidFill>
                  <a:srgbClr val="170AC6"/>
                </a:solidFill>
              </a:rPr>
              <a:t>(liquido </a:t>
            </a:r>
            <a:r>
              <a:rPr lang="it-IT" sz="2200" dirty="0">
                <a:solidFill>
                  <a:srgbClr val="170AC6"/>
                </a:solidFill>
              </a:rPr>
              <a:t>sottoraffreddato), la </a:t>
            </a:r>
            <a:r>
              <a:rPr lang="it-IT" sz="2200" dirty="0" smtClean="0">
                <a:solidFill>
                  <a:srgbClr val="170AC6"/>
                </a:solidFill>
              </a:rPr>
              <a:t>viscosità e </a:t>
            </a:r>
            <a:r>
              <a:rPr lang="it-IT" sz="2200" dirty="0">
                <a:solidFill>
                  <a:srgbClr val="170AC6"/>
                </a:solidFill>
              </a:rPr>
              <a:t>le forze di coesione sono molto elevate </a:t>
            </a:r>
            <a:r>
              <a:rPr lang="it-IT" sz="2200" dirty="0" smtClean="0">
                <a:solidFill>
                  <a:srgbClr val="170AC6"/>
                </a:solidFill>
              </a:rPr>
              <a:t>e queste </a:t>
            </a:r>
            <a:r>
              <a:rPr lang="it-IT" sz="2200" dirty="0">
                <a:solidFill>
                  <a:srgbClr val="170AC6"/>
                </a:solidFill>
              </a:rPr>
              <a:t>ultime possono assumere </a:t>
            </a:r>
            <a:r>
              <a:rPr lang="it-IT" sz="2200" dirty="0" smtClean="0">
                <a:solidFill>
                  <a:srgbClr val="170AC6"/>
                </a:solidFill>
              </a:rPr>
              <a:t>un carattere </a:t>
            </a:r>
            <a:r>
              <a:rPr lang="it-IT" sz="2200" dirty="0">
                <a:solidFill>
                  <a:srgbClr val="170AC6"/>
                </a:solidFill>
              </a:rPr>
              <a:t>cooperativo su scala di segmenti polimerici. Soprattutto nel caso di polimeri </a:t>
            </a:r>
            <a:r>
              <a:rPr lang="it-IT" sz="2200" dirty="0" smtClean="0">
                <a:solidFill>
                  <a:srgbClr val="170AC6"/>
                </a:solidFill>
              </a:rPr>
              <a:t>con interazioni </a:t>
            </a:r>
            <a:r>
              <a:rPr lang="it-IT" sz="2200" dirty="0">
                <a:solidFill>
                  <a:srgbClr val="170AC6"/>
                </a:solidFill>
              </a:rPr>
              <a:t>intermolecolari medio-forti, come per i biopolimeri </a:t>
            </a:r>
            <a:r>
              <a:rPr lang="it-IT" sz="2200" dirty="0" err="1">
                <a:solidFill>
                  <a:srgbClr val="170AC6"/>
                </a:solidFill>
              </a:rPr>
              <a:t>idrofilici</a:t>
            </a:r>
            <a:r>
              <a:rPr lang="it-IT" sz="2200" dirty="0">
                <a:solidFill>
                  <a:srgbClr val="170AC6"/>
                </a:solidFill>
              </a:rPr>
              <a:t>, o </a:t>
            </a:r>
            <a:r>
              <a:rPr lang="it-IT" sz="2200" dirty="0" smtClean="0">
                <a:solidFill>
                  <a:srgbClr val="170AC6"/>
                </a:solidFill>
              </a:rPr>
              <a:t>nel caso </a:t>
            </a:r>
            <a:r>
              <a:rPr lang="it-IT" sz="2200" dirty="0">
                <a:solidFill>
                  <a:srgbClr val="170AC6"/>
                </a:solidFill>
              </a:rPr>
              <a:t>di interazioni polari, la pratica suggerisce che per ottenere un </a:t>
            </a:r>
            <a:r>
              <a:rPr lang="it-IT" sz="2200" b="1" i="1" dirty="0">
                <a:solidFill>
                  <a:srgbClr val="C00000"/>
                </a:solidFill>
              </a:rPr>
              <a:t>facile processo </a:t>
            </a:r>
            <a:r>
              <a:rPr lang="it-IT" sz="2200" b="1" i="1" dirty="0" smtClean="0">
                <a:solidFill>
                  <a:srgbClr val="C00000"/>
                </a:solidFill>
              </a:rPr>
              <a:t>di dissoluzione </a:t>
            </a:r>
            <a:r>
              <a:rPr lang="it-IT" sz="2200" b="1" i="1" dirty="0">
                <a:solidFill>
                  <a:srgbClr val="C00000"/>
                </a:solidFill>
              </a:rPr>
              <a:t>è necessario che nel solido amorfo le catene possano essere disperse e </a:t>
            </a:r>
            <a:r>
              <a:rPr lang="it-IT" sz="2200" b="1" i="1" dirty="0" smtClean="0">
                <a:solidFill>
                  <a:srgbClr val="C00000"/>
                </a:solidFill>
              </a:rPr>
              <a:t>non compatte</a:t>
            </a:r>
            <a:r>
              <a:rPr lang="it-IT" sz="2200" dirty="0">
                <a:solidFill>
                  <a:srgbClr val="170AC6"/>
                </a:solidFill>
              </a:rPr>
              <a:t>. Un tale arrangiamento viene realizzato attraverso il comune processo </a:t>
            </a:r>
            <a:r>
              <a:rPr lang="it-IT" sz="2200" dirty="0" smtClean="0">
                <a:solidFill>
                  <a:srgbClr val="170AC6"/>
                </a:solidFill>
              </a:rPr>
              <a:t>di </a:t>
            </a:r>
            <a:r>
              <a:rPr lang="it-IT" sz="2200" b="1" i="1" dirty="0" smtClean="0">
                <a:solidFill>
                  <a:srgbClr val="C00000"/>
                </a:solidFill>
              </a:rPr>
              <a:t>liofilizzazione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dirty="0">
              <a:solidFill>
                <a:srgbClr val="170AC6"/>
              </a:solidFill>
            </a:endParaRP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ogni caso, l’aggiunta di un polimero amorfo in un solvente </a:t>
            </a:r>
            <a:r>
              <a:rPr lang="it-IT" sz="2200" dirty="0" smtClean="0">
                <a:solidFill>
                  <a:srgbClr val="170AC6"/>
                </a:solidFill>
              </a:rPr>
              <a:t>comporta </a:t>
            </a:r>
            <a:r>
              <a:rPr lang="it-IT" sz="2200" dirty="0">
                <a:solidFill>
                  <a:srgbClr val="170AC6"/>
                </a:solidFill>
              </a:rPr>
              <a:t>una serie di </a:t>
            </a:r>
            <a:r>
              <a:rPr lang="it-IT" sz="2200" dirty="0" err="1">
                <a:solidFill>
                  <a:srgbClr val="170AC6"/>
                </a:solidFill>
              </a:rPr>
              <a:t>microstadi</a:t>
            </a:r>
            <a:r>
              <a:rPr lang="it-IT" sz="2200" dirty="0">
                <a:solidFill>
                  <a:srgbClr val="170AC6"/>
                </a:solidFill>
              </a:rPr>
              <a:t>, da quello della migrazione del solvente dalla </a:t>
            </a:r>
            <a:r>
              <a:rPr lang="it-IT" sz="2200" dirty="0" smtClean="0">
                <a:solidFill>
                  <a:srgbClr val="170AC6"/>
                </a:solidFill>
              </a:rPr>
              <a:t>superficie verso </a:t>
            </a:r>
            <a:r>
              <a:rPr lang="it-IT" sz="2200" dirty="0">
                <a:solidFill>
                  <a:srgbClr val="170AC6"/>
                </a:solidFill>
              </a:rPr>
              <a:t>l’interno del polimero amorfo, a quello della </a:t>
            </a:r>
            <a:r>
              <a:rPr lang="it-IT" sz="2200" b="1" i="1" dirty="0">
                <a:solidFill>
                  <a:srgbClr val="C00000"/>
                </a:solidFill>
              </a:rPr>
              <a:t>solvatazione microscopica di </a:t>
            </a:r>
            <a:r>
              <a:rPr lang="it-IT" sz="2200" b="1" i="1" dirty="0" smtClean="0">
                <a:solidFill>
                  <a:srgbClr val="C00000"/>
                </a:solidFill>
              </a:rPr>
              <a:t>segmenti di </a:t>
            </a:r>
            <a:r>
              <a:rPr lang="it-IT" sz="2200" b="1" i="1" dirty="0">
                <a:solidFill>
                  <a:srgbClr val="C00000"/>
                </a:solidFill>
              </a:rPr>
              <a:t>catena (rigonfiamento) </a:t>
            </a:r>
            <a:r>
              <a:rPr lang="it-IT" sz="2200" dirty="0">
                <a:solidFill>
                  <a:srgbClr val="170AC6"/>
                </a:solidFill>
              </a:rPr>
              <a:t>prima di arrivare alla dispersione di </a:t>
            </a:r>
            <a:r>
              <a:rPr lang="it-IT" sz="2200" dirty="0" err="1">
                <a:solidFill>
                  <a:srgbClr val="170AC6"/>
                </a:solidFill>
              </a:rPr>
              <a:t>microaggregati</a:t>
            </a:r>
            <a:r>
              <a:rPr lang="it-IT" sz="2200" dirty="0">
                <a:solidFill>
                  <a:srgbClr val="170AC6"/>
                </a:solidFill>
              </a:rPr>
              <a:t> solubili </a:t>
            </a:r>
            <a:r>
              <a:rPr lang="it-IT" sz="2200" dirty="0" smtClean="0">
                <a:solidFill>
                  <a:srgbClr val="170AC6"/>
                </a:solidFill>
              </a:rPr>
              <a:t>e infine </a:t>
            </a:r>
            <a:r>
              <a:rPr lang="it-IT" sz="2200" dirty="0">
                <a:solidFill>
                  <a:srgbClr val="170AC6"/>
                </a:solidFill>
              </a:rPr>
              <a:t>alla vera e propria soluzione omogenea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it-IT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4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60672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Diffusione della luce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26876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misura dell'intensità di una radiazione elettromagnetica diffusa da un sistema </a:t>
            </a:r>
            <a:r>
              <a:rPr lang="it-IT" sz="2000" dirty="0" smtClean="0">
                <a:solidFill>
                  <a:srgbClr val="170AC6"/>
                </a:solidFill>
              </a:rPr>
              <a:t>di particelle </a:t>
            </a:r>
            <a:r>
              <a:rPr lang="it-IT" sz="2000" dirty="0">
                <a:solidFill>
                  <a:srgbClr val="170AC6"/>
                </a:solidFill>
              </a:rPr>
              <a:t>è uno degli strumenti più potenti per studiare la termodinamica di un </a:t>
            </a:r>
            <a:r>
              <a:rPr lang="it-IT" sz="2000" dirty="0" smtClean="0">
                <a:solidFill>
                  <a:srgbClr val="170AC6"/>
                </a:solidFill>
              </a:rPr>
              <a:t>sistema non-cristallino </a:t>
            </a:r>
            <a:r>
              <a:rPr lang="it-IT" sz="2000" dirty="0">
                <a:solidFill>
                  <a:srgbClr val="170AC6"/>
                </a:solidFill>
              </a:rPr>
              <a:t>e le sue "configurazioni", oltre che per </a:t>
            </a:r>
            <a:r>
              <a:rPr lang="it-IT" sz="2000" b="1" i="1" dirty="0">
                <a:solidFill>
                  <a:srgbClr val="C00000"/>
                </a:solidFill>
              </a:rPr>
              <a:t>determinare in modo assoluto </a:t>
            </a:r>
            <a:r>
              <a:rPr lang="it-IT" sz="2000" b="1" i="1" dirty="0" smtClean="0">
                <a:solidFill>
                  <a:srgbClr val="C00000"/>
                </a:solidFill>
              </a:rPr>
              <a:t>la massa </a:t>
            </a:r>
            <a:r>
              <a:rPr lang="it-IT" sz="2000" b="1" i="1" dirty="0">
                <a:solidFill>
                  <a:srgbClr val="C00000"/>
                </a:solidFill>
              </a:rPr>
              <a:t>molecolare di una macromolecola in soluzione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Quando una radiazione elettromagnetica incide su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una parte della radiazione verrà diffusa verso tutte le direzioni. </a:t>
            </a:r>
            <a:r>
              <a:rPr lang="it-IT" sz="2000" dirty="0" smtClean="0">
                <a:solidFill>
                  <a:srgbClr val="170AC6"/>
                </a:solidFill>
              </a:rPr>
              <a:t> L'intensità della radiazione </a:t>
            </a:r>
            <a:r>
              <a:rPr lang="it-IT" sz="2000" dirty="0">
                <a:solidFill>
                  <a:srgbClr val="170AC6"/>
                </a:solidFill>
              </a:rPr>
              <a:t>diffusa è una funzione complessa dell'angolo di diffusione, della sua frequenza</a:t>
            </a:r>
            <a:r>
              <a:rPr lang="it-IT" sz="2000" dirty="0" smtClean="0">
                <a:solidFill>
                  <a:srgbClr val="170AC6"/>
                </a:solidFill>
              </a:rPr>
              <a:t>, della </a:t>
            </a:r>
            <a:r>
              <a:rPr lang="it-IT" sz="2000" dirty="0">
                <a:solidFill>
                  <a:srgbClr val="170AC6"/>
                </a:solidFill>
              </a:rPr>
              <a:t>sua polarizzazione, di altre variabili (quali temperatura, concentrazione,..) </a:t>
            </a:r>
            <a:r>
              <a:rPr lang="it-IT" sz="2000" dirty="0" smtClean="0">
                <a:solidFill>
                  <a:srgbClr val="170AC6"/>
                </a:solidFill>
              </a:rPr>
              <a:t>e soprattutto </a:t>
            </a:r>
            <a:r>
              <a:rPr lang="it-IT" sz="2000" dirty="0">
                <a:solidFill>
                  <a:srgbClr val="170AC6"/>
                </a:solidFill>
              </a:rPr>
              <a:t>delle dimensioni e della forma delle macromolecole</a:t>
            </a:r>
            <a:r>
              <a:rPr lang="it-IT" sz="2000" dirty="0" smtClean="0">
                <a:solidFill>
                  <a:srgbClr val="170AC6"/>
                </a:solidFill>
              </a:rPr>
              <a:t>.  </a:t>
            </a:r>
            <a:r>
              <a:rPr lang="it-IT" sz="2000" dirty="0">
                <a:solidFill>
                  <a:srgbClr val="170AC6"/>
                </a:solidFill>
              </a:rPr>
              <a:t>L'esperimento </a:t>
            </a:r>
            <a:r>
              <a:rPr lang="it-IT" sz="2000" dirty="0" smtClean="0">
                <a:solidFill>
                  <a:srgbClr val="170AC6"/>
                </a:solidFill>
              </a:rPr>
              <a:t>più comune </a:t>
            </a:r>
            <a:r>
              <a:rPr lang="it-IT" sz="2000" dirty="0">
                <a:solidFill>
                  <a:srgbClr val="170AC6"/>
                </a:solidFill>
              </a:rPr>
              <a:t>a cui ci riferiamo è quello della misura dell'intensità della radiazione (mediata </a:t>
            </a:r>
            <a:r>
              <a:rPr lang="it-IT" sz="2000" dirty="0" smtClean="0">
                <a:solidFill>
                  <a:srgbClr val="170AC6"/>
                </a:solidFill>
              </a:rPr>
              <a:t>su tempi </a:t>
            </a:r>
            <a:r>
              <a:rPr lang="it-IT" sz="2000" dirty="0">
                <a:solidFill>
                  <a:srgbClr val="170AC6"/>
                </a:solidFill>
              </a:rPr>
              <a:t>lunghi) in funzione della concentrazione e dell'angolo tra la direzione </a:t>
            </a:r>
            <a:r>
              <a:rPr lang="it-IT" sz="2000" dirty="0" smtClean="0">
                <a:solidFill>
                  <a:srgbClr val="170AC6"/>
                </a:solidFill>
              </a:rPr>
              <a:t>della radiazione </a:t>
            </a:r>
            <a:r>
              <a:rPr lang="it-IT" sz="2000" dirty="0">
                <a:solidFill>
                  <a:srgbClr val="170AC6"/>
                </a:solidFill>
              </a:rPr>
              <a:t>incidente e quella della radiazione diffusa.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307848" cy="32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63369" y="450912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Geometria di un esperimento di diffusione: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è l’intensità della radiazione incidente,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è l’angolo di diffusione,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r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è la distanza del rivelatore dai centri di diffusione.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736463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Ci sono </a:t>
            </a:r>
            <a:r>
              <a:rPr lang="it-IT" sz="2000" b="1" i="1" dirty="0" smtClean="0">
                <a:solidFill>
                  <a:srgbClr val="C00000"/>
                </a:solidFill>
              </a:rPr>
              <a:t>due possibilità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caso in cui </a:t>
            </a:r>
            <a:r>
              <a:rPr lang="it-IT" sz="2000" dirty="0" smtClean="0">
                <a:solidFill>
                  <a:srgbClr val="170AC6"/>
                </a:solidFill>
              </a:rPr>
              <a:t>la lunghezza </a:t>
            </a:r>
            <a:r>
              <a:rPr lang="it-IT" sz="2000" dirty="0">
                <a:solidFill>
                  <a:srgbClr val="170AC6"/>
                </a:solidFill>
              </a:rPr>
              <a:t>d'onda, </a:t>
            </a:r>
            <a:r>
              <a:rPr lang="it-IT" sz="2000" b="1" i="1" dirty="0">
                <a:solidFill>
                  <a:srgbClr val="C00000"/>
                </a:solidFill>
              </a:rPr>
              <a:t>λ</a:t>
            </a:r>
            <a:r>
              <a:rPr lang="it-IT" sz="2000" dirty="0">
                <a:solidFill>
                  <a:srgbClr val="170AC6"/>
                </a:solidFill>
              </a:rPr>
              <a:t>, della radiazione sia molto maggiore delle dimensione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;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dirty="0">
                <a:solidFill>
                  <a:srgbClr val="170AC6"/>
                </a:solidFill>
              </a:rPr>
              <a:t>in cui le dimensioni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siano </a:t>
            </a:r>
            <a:r>
              <a:rPr lang="it-IT" sz="2000" dirty="0">
                <a:solidFill>
                  <a:srgbClr val="170AC6"/>
                </a:solidFill>
              </a:rPr>
              <a:t>maggiori della lunghezza </a:t>
            </a:r>
            <a:r>
              <a:rPr lang="it-IT" sz="2000" dirty="0" smtClean="0">
                <a:solidFill>
                  <a:srgbClr val="170AC6"/>
                </a:solidFill>
              </a:rPr>
              <a:t>d'onda utilizzata</a:t>
            </a:r>
            <a:r>
              <a:rPr lang="it-IT" sz="2000" dirty="0">
                <a:solidFill>
                  <a:srgbClr val="170AC6"/>
                </a:solidFill>
              </a:rPr>
              <a:t>. In quest'ultimo caso è evidente che vi saranno fenomeni di </a:t>
            </a:r>
            <a:r>
              <a:rPr lang="it-IT" sz="2000" dirty="0" smtClean="0">
                <a:solidFill>
                  <a:srgbClr val="170AC6"/>
                </a:solidFill>
              </a:rPr>
              <a:t>interferenza intramolecolare</a:t>
            </a:r>
            <a:r>
              <a:rPr lang="it-IT" sz="2000" dirty="0">
                <a:solidFill>
                  <a:srgbClr val="170AC6"/>
                </a:solidFill>
              </a:rPr>
              <a:t>, in aggiunta a quelli </a:t>
            </a:r>
            <a:r>
              <a:rPr lang="it-IT" sz="2000" dirty="0" smtClean="0">
                <a:solidFill>
                  <a:srgbClr val="170AC6"/>
                </a:solidFill>
              </a:rPr>
              <a:t>intermolecolari.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Non è una complicazione</a:t>
            </a:r>
            <a:r>
              <a:rPr lang="it-IT" sz="2000" dirty="0">
                <a:solidFill>
                  <a:srgbClr val="170AC6"/>
                </a:solidFill>
              </a:rPr>
              <a:t>, ci riferiremo innanzitutto proprio al caso in cui </a:t>
            </a:r>
            <a:r>
              <a:rPr lang="it-IT" sz="2000" b="1" i="1" dirty="0">
                <a:solidFill>
                  <a:srgbClr val="C00000"/>
                </a:solidFill>
              </a:rPr>
              <a:t>λ&lt;&lt;R</a:t>
            </a:r>
            <a:r>
              <a:rPr lang="it-IT" sz="2000" b="1" i="1" baseline="-25000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, ma nel limite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smtClean="0">
                <a:solidFill>
                  <a:srgbClr val="170AC6"/>
                </a:solidFill>
              </a:rPr>
              <a:t>diluizione  </a:t>
            </a:r>
            <a:r>
              <a:rPr lang="en-US" sz="2000" dirty="0">
                <a:solidFill>
                  <a:srgbClr val="170AC6"/>
                </a:solidFill>
              </a:rPr>
              <a:t>infinita.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catena polimerica è un insieme topologicamente definito di centri di </a:t>
            </a:r>
            <a:r>
              <a:rPr lang="it-IT" sz="2000" dirty="0" smtClean="0">
                <a:solidFill>
                  <a:srgbClr val="170AC6"/>
                </a:solidFill>
              </a:rPr>
              <a:t>diffusione della </a:t>
            </a:r>
            <a:r>
              <a:rPr lang="it-IT" sz="2000" dirty="0">
                <a:solidFill>
                  <a:srgbClr val="170AC6"/>
                </a:solidFill>
              </a:rPr>
              <a:t>radiazione. I centri di diffusione sono rappresentati dagli atomi costituenti </a:t>
            </a:r>
            <a:r>
              <a:rPr lang="it-IT" sz="2000" dirty="0" smtClean="0">
                <a:solidFill>
                  <a:srgbClr val="170AC6"/>
                </a:solidFill>
              </a:rPr>
              <a:t>la molecola </a:t>
            </a:r>
            <a:r>
              <a:rPr lang="it-IT" sz="2000" dirty="0">
                <a:solidFill>
                  <a:srgbClr val="170AC6"/>
                </a:solidFill>
              </a:rPr>
              <a:t>e, </a:t>
            </a:r>
            <a:r>
              <a:rPr lang="it-IT" sz="2000" dirty="0" smtClean="0">
                <a:solidFill>
                  <a:srgbClr val="170AC6"/>
                </a:solidFill>
              </a:rPr>
              <a:t>per semplicità, </a:t>
            </a:r>
            <a:r>
              <a:rPr lang="it-IT" sz="2000" dirty="0">
                <a:solidFill>
                  <a:srgbClr val="170AC6"/>
                </a:solidFill>
              </a:rPr>
              <a:t>possono essere immaginati come una serie </a:t>
            </a:r>
            <a:r>
              <a:rPr lang="it-IT" sz="2000" dirty="0" smtClean="0">
                <a:solidFill>
                  <a:srgbClr val="170AC6"/>
                </a:solidFill>
              </a:rPr>
              <a:t>di “</a:t>
            </a:r>
            <a:r>
              <a:rPr lang="it-IT" sz="2000" dirty="0">
                <a:solidFill>
                  <a:srgbClr val="170AC6"/>
                </a:solidFill>
              </a:rPr>
              <a:t>perle” ciascuna con numero di elettroni </a:t>
            </a:r>
            <a:r>
              <a:rPr lang="it-IT" sz="2000" dirty="0" smtClean="0">
                <a:solidFill>
                  <a:srgbClr val="170AC6"/>
                </a:solidFill>
              </a:rPr>
              <a:t>costante.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899592" y="40050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170AC6"/>
                </a:solidFill>
              </a:rPr>
              <a:t>Una catena ideale di 10</a:t>
            </a:r>
            <a:r>
              <a:rPr lang="it-IT" sz="2000" baseline="30000" dirty="0" smtClean="0">
                <a:solidFill>
                  <a:srgbClr val="170AC6"/>
                </a:solidFill>
              </a:rPr>
              <a:t>6</a:t>
            </a:r>
            <a:r>
              <a:rPr lang="it-IT" sz="2000" dirty="0" smtClean="0">
                <a:solidFill>
                  <a:srgbClr val="170AC6"/>
                </a:solidFill>
              </a:rPr>
              <a:t> monomeri ciascuno lungo 6 Å ha una distanza testa coda di 600 nm ed una lunghezza di catena di 600 micron.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7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85401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descrivere quantitativamente l’intensità diffusa in funzione delle variabili del sistema (</a:t>
            </a:r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) è opportuno porre delle condizioni semplificative: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soluzione polimerica è infinitamente diluita (cioè le distanze tra centri di una stessa catena sono molto più piccole di quelle tra catene diverse).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L'orientazione della catena è statistica rispetto alla radiazione incidente.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radiazione è monocromatica e polarizzata.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esiste alcun fenomeno di assorbimento della radiazione.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L'indice di rifrazione del mezzo è omogeneo (quello del solvente).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si hanno fenomeni di diffusione multipla (cioè la radiazione diffusa  viene integralmente misurata).</a:t>
            </a:r>
            <a:endParaRPr lang="it-IT" sz="2000" b="1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sola molecola </a:t>
            </a:r>
            <a:r>
              <a:rPr lang="it-IT" sz="2000" dirty="0" smtClean="0">
                <a:solidFill>
                  <a:srgbClr val="170AC6"/>
                </a:solidFill>
              </a:rPr>
              <a:t>polimerica è costituita </a:t>
            </a:r>
            <a:r>
              <a:rPr lang="it-IT" sz="2000" dirty="0">
                <a:solidFill>
                  <a:srgbClr val="170AC6"/>
                </a:solidFill>
              </a:rPr>
              <a:t>da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centri diffondenti </a:t>
            </a:r>
            <a:r>
              <a:rPr lang="it-IT" sz="2000" dirty="0">
                <a:solidFill>
                  <a:srgbClr val="170AC6"/>
                </a:solidFill>
              </a:rPr>
              <a:t>connessi da </a:t>
            </a:r>
            <a:r>
              <a:rPr lang="it-IT" sz="2000" dirty="0" smtClean="0">
                <a:solidFill>
                  <a:srgbClr val="170AC6"/>
                </a:solidFill>
              </a:rPr>
              <a:t>legami, la massa molecolare </a:t>
            </a:r>
            <a:r>
              <a:rPr lang="it-IT" sz="2000" dirty="0">
                <a:solidFill>
                  <a:srgbClr val="170AC6"/>
                </a:solidFill>
              </a:rPr>
              <a:t>è perciò proporzionale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campo elettrico oscillante che </a:t>
            </a:r>
            <a:r>
              <a:rPr lang="it-IT" sz="2000" dirty="0" smtClean="0">
                <a:solidFill>
                  <a:srgbClr val="170AC6"/>
                </a:solidFill>
              </a:rPr>
              <a:t>incide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un singolo </a:t>
            </a:r>
            <a:r>
              <a:rPr lang="it-IT" sz="2000" dirty="0">
                <a:solidFill>
                  <a:srgbClr val="170AC6"/>
                </a:solidFill>
              </a:rPr>
              <a:t>centro </a:t>
            </a:r>
            <a:r>
              <a:rPr lang="it-IT" sz="2000" dirty="0" smtClean="0">
                <a:solidFill>
                  <a:srgbClr val="170AC6"/>
                </a:solidFill>
              </a:rPr>
              <a:t>induce </a:t>
            </a:r>
            <a:r>
              <a:rPr lang="it-IT" sz="2000" dirty="0">
                <a:solidFill>
                  <a:srgbClr val="170AC6"/>
                </a:solidFill>
              </a:rPr>
              <a:t>un dipolo elettrico oscillante in quell'elemento. A sua volta </a:t>
            </a:r>
            <a:r>
              <a:rPr lang="it-IT" sz="2000" dirty="0" smtClean="0">
                <a:solidFill>
                  <a:srgbClr val="170AC6"/>
                </a:solidFill>
              </a:rPr>
              <a:t>il momento </a:t>
            </a:r>
            <a:r>
              <a:rPr lang="it-IT" sz="2000" dirty="0">
                <a:solidFill>
                  <a:srgbClr val="170AC6"/>
                </a:solidFill>
              </a:rPr>
              <a:t>di dipolo oscillante emetterà una radiazione elettromagnetica con simmetria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sferica, cioè in tutte le direzioni. Ciascuno degli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centri diffondenti diffonderà </a:t>
            </a:r>
            <a:r>
              <a:rPr lang="it-IT" sz="2000" dirty="0" smtClean="0">
                <a:solidFill>
                  <a:srgbClr val="170AC6"/>
                </a:solidFill>
              </a:rPr>
              <a:t>la radiazione.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68" y="1772816"/>
            <a:ext cx="3298687" cy="215551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53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2757" y="5157192"/>
            <a:ext cx="6840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Diffusione da parte di due centri della macromolecola: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la differenza di cammino della radiazione causa fenomeni di interferenza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2756" y="404664"/>
            <a:ext cx="6840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fenomeno di interferenza tra due qualsiasi centri della macromolecola è definito, oltre che dalla lunghezza d'onda e dalla </a:t>
            </a:r>
            <a:r>
              <a:rPr lang="it-IT" sz="2000" dirty="0" smtClean="0">
                <a:solidFill>
                  <a:srgbClr val="170AC6"/>
                </a:solidFill>
              </a:rPr>
              <a:t>distanza 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tra </a:t>
            </a:r>
            <a:r>
              <a:rPr lang="it-IT" sz="2000" dirty="0">
                <a:solidFill>
                  <a:srgbClr val="170AC6"/>
                </a:solidFill>
              </a:rPr>
              <a:t>i due centri, anche dall'angolo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</a:rPr>
              <a:t>   a </a:t>
            </a:r>
            <a:r>
              <a:rPr lang="it-IT" sz="2000" dirty="0">
                <a:solidFill>
                  <a:srgbClr val="170AC6"/>
                </a:solidFill>
              </a:rPr>
              <a:t>cui viene osservato il fenomeno.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81386" y="2060848"/>
            <a:ext cx="5882557" cy="2808312"/>
            <a:chOff x="1581386" y="2196155"/>
            <a:chExt cx="5882557" cy="2808312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386" y="2196155"/>
              <a:ext cx="5882557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Connettore 1 4"/>
            <p:cNvCxnSpPr/>
            <p:nvPr/>
          </p:nvCxnSpPr>
          <p:spPr>
            <a:xfrm>
              <a:off x="4788024" y="2535408"/>
              <a:ext cx="2304256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5801193">
              <a:off x="5456302" y="2358596"/>
              <a:ext cx="967700" cy="720080"/>
            </a:xfrm>
            <a:prstGeom prst="arc">
              <a:avLst>
                <a:gd name="adj1" fmla="val 13998387"/>
                <a:gd name="adj2" fmla="val 0"/>
              </a:avLst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228184" y="2761764"/>
              <a:ext cx="372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i="1" dirty="0">
                  <a:solidFill>
                    <a:srgbClr val="C00000"/>
                  </a:solidFill>
                  <a:sym typeface="Symbol"/>
                </a:rPr>
                <a:t>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074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4868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L'intensità luminosa, registrata su un arco di tempo sufficientemente lungo, sarà la </a:t>
            </a:r>
            <a:r>
              <a:rPr lang="it-IT" sz="2000" dirty="0" smtClean="0">
                <a:solidFill>
                  <a:srgbClr val="170AC6"/>
                </a:solidFill>
              </a:rPr>
              <a:t>media temporale </a:t>
            </a:r>
            <a:r>
              <a:rPr lang="it-IT" sz="2000" dirty="0">
                <a:solidFill>
                  <a:srgbClr val="170AC6"/>
                </a:solidFill>
              </a:rPr>
              <a:t>su tutte le possibili orientazioni e su tutte le possibili conformazioni della </a:t>
            </a:r>
            <a:r>
              <a:rPr lang="it-IT" sz="2000" dirty="0" smtClean="0">
                <a:solidFill>
                  <a:srgbClr val="170AC6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, a causa delle fluttuazioni termiche.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definisce </a:t>
            </a:r>
            <a:r>
              <a:rPr lang="it-IT" sz="2000" dirty="0">
                <a:solidFill>
                  <a:srgbClr val="170AC6"/>
                </a:solidFill>
              </a:rPr>
              <a:t>una funzione di diffusione "relativa"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dirty="0" smtClean="0">
                <a:solidFill>
                  <a:srgbClr val="C00000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dirty="0" smtClean="0">
                <a:solidFill>
                  <a:srgbClr val="C00000"/>
                </a:solidFill>
              </a:rPr>
              <a:t>)</a:t>
            </a:r>
            <a:r>
              <a:rPr lang="it-IT" sz="2000" dirty="0" smtClean="0">
                <a:solidFill>
                  <a:srgbClr val="170AC6"/>
                </a:solidFill>
              </a:rPr>
              <a:t> come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0035"/>
              </p:ext>
            </p:extLst>
          </p:nvPr>
        </p:nvGraphicFramePr>
        <p:xfrm>
          <a:off x="2339752" y="2492896"/>
          <a:ext cx="2337155" cy="10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zione" r:id="rId3" imgW="977900" imgH="419100" progId="Equation.3">
                  <p:embed/>
                </p:oleObj>
              </mc:Choice>
              <mc:Fallback>
                <p:oleObj name="Equazione" r:id="rId3" imgW="977900" imgH="41910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92896"/>
                        <a:ext cx="2337155" cy="10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148064" y="27089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=0)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è l’intensità della radiazione ad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angolo   0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94217"/>
              </p:ext>
            </p:extLst>
          </p:nvPr>
        </p:nvGraphicFramePr>
        <p:xfrm>
          <a:off x="1979712" y="3573016"/>
          <a:ext cx="533859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Equazione" r:id="rId5" imgW="1993900" imgH="457200" progId="Equation.3">
                  <p:embed/>
                </p:oleObj>
              </mc:Choice>
              <mc:Fallback>
                <p:oleObj name="Equazione" r:id="rId5" imgW="1993900" imgH="4572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3016"/>
                        <a:ext cx="533859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5576" y="5013175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 </a:t>
            </a:r>
            <a:r>
              <a:rPr lang="it-IT" sz="2000" dirty="0" smtClean="0">
                <a:solidFill>
                  <a:srgbClr val="170AC6"/>
                </a:solidFill>
              </a:rPr>
              <a:t> è il quadrato dell’ampiezza che definisce l’intensità della radiazione, e il divisore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dipende dal fatto che nella doppia sommatoria i contributi di due centri di diffusione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smtClean="0">
                <a:solidFill>
                  <a:srgbClr val="C00000"/>
                </a:solidFill>
              </a:rPr>
              <a:t>j</a:t>
            </a:r>
            <a:r>
              <a:rPr lang="it-IT" sz="2000" dirty="0" smtClean="0">
                <a:solidFill>
                  <a:srgbClr val="170AC6"/>
                </a:solidFill>
              </a:rPr>
              <a:t> sono contati due volte.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57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3065" y="167087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Lo sviluppo del calcolo della differenza di fase tra centri diversi in termini </a:t>
            </a:r>
            <a:r>
              <a:rPr lang="it-IT" sz="2000" dirty="0" smtClean="0">
                <a:solidFill>
                  <a:srgbClr val="170AC6"/>
                </a:solidFill>
              </a:rPr>
              <a:t>delle distanze </a:t>
            </a:r>
            <a:r>
              <a:rPr lang="it-IT" sz="2000" dirty="0">
                <a:solidFill>
                  <a:srgbClr val="170AC6"/>
                </a:solidFill>
              </a:rPr>
              <a:t>tra i centri stessi conduce all'espressione: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63369"/>
              </p:ext>
            </p:extLst>
          </p:nvPr>
        </p:nvGraphicFramePr>
        <p:xfrm>
          <a:off x="2638630" y="2492896"/>
          <a:ext cx="3779986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Equazione" r:id="rId3" imgW="1511300" imgH="431800" progId="Equation.3">
                  <p:embed/>
                </p:oleObj>
              </mc:Choice>
              <mc:Fallback>
                <p:oleObj name="Equazione" r:id="rId3" imgW="1511300" imgH="4318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630" y="2492896"/>
                        <a:ext cx="3779986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93065" y="3717032"/>
            <a:ext cx="677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ove: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dirty="0" smtClean="0">
                <a:solidFill>
                  <a:srgbClr val="170AC6"/>
                </a:solidFill>
              </a:rPr>
              <a:t>      è la distanza tra i due centri di diffusione 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08163"/>
              </p:ext>
            </p:extLst>
          </p:nvPr>
        </p:nvGraphicFramePr>
        <p:xfrm>
          <a:off x="3131840" y="4293096"/>
          <a:ext cx="23785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293096"/>
                        <a:ext cx="2378588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863588" y="5589240"/>
            <a:ext cx="709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è definito </a:t>
            </a:r>
            <a:r>
              <a:rPr lang="it-IT" sz="2000" dirty="0">
                <a:solidFill>
                  <a:srgbClr val="170AC6"/>
                </a:solidFill>
              </a:rPr>
              <a:t>come </a:t>
            </a:r>
            <a:r>
              <a:rPr lang="it-IT" sz="2000" b="1" i="1" dirty="0">
                <a:solidFill>
                  <a:srgbClr val="C00000"/>
                </a:solidFill>
              </a:rPr>
              <a:t>vettore di </a:t>
            </a:r>
            <a:r>
              <a:rPr lang="it-IT" sz="2000" b="1" i="1" dirty="0" err="1">
                <a:solidFill>
                  <a:srgbClr val="C00000"/>
                </a:solidFill>
              </a:rPr>
              <a:t>scattering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contiene due </a:t>
            </a:r>
            <a:r>
              <a:rPr lang="it-IT" sz="2000" dirty="0" smtClean="0">
                <a:solidFill>
                  <a:srgbClr val="170AC6"/>
                </a:solidFill>
              </a:rPr>
              <a:t>parametri caratterizzanti</a:t>
            </a:r>
            <a:r>
              <a:rPr lang="it-IT" sz="2000" dirty="0">
                <a:solidFill>
                  <a:srgbClr val="170AC6"/>
                </a:solidFill>
              </a:rPr>
              <a:t>: l'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la </a:t>
            </a:r>
            <a:r>
              <a:rPr lang="it-IT" sz="2000" b="1" i="1" dirty="0">
                <a:solidFill>
                  <a:srgbClr val="C00000"/>
                </a:solidFill>
              </a:rPr>
              <a:t>lunghezza d'onda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97290"/>
              </p:ext>
            </p:extLst>
          </p:nvPr>
        </p:nvGraphicFramePr>
        <p:xfrm>
          <a:off x="893065" y="476672"/>
          <a:ext cx="28829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Equazione" r:id="rId7" imgW="1054100" imgH="419100" progId="Equation.3">
                  <p:embed/>
                </p:oleObj>
              </mc:Choice>
              <mc:Fallback>
                <p:oleObj name="Equazione" r:id="rId7" imgW="1054100" imgH="41910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65" y="476672"/>
                        <a:ext cx="288290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267817" y="332656"/>
            <a:ext cx="4352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Poiché ciascuna </a:t>
            </a:r>
            <a:r>
              <a:rPr lang="it-IT" sz="2000" dirty="0">
                <a:solidFill>
                  <a:srgbClr val="170AC6"/>
                </a:solidFill>
              </a:rPr>
              <a:t>sommatoria dell’equazione </a:t>
            </a:r>
            <a:r>
              <a:rPr lang="it-IT" sz="2000" dirty="0" smtClean="0">
                <a:solidFill>
                  <a:srgbClr val="170AC6"/>
                </a:solidFill>
              </a:rPr>
              <a:t>precedente è </a:t>
            </a:r>
            <a:r>
              <a:rPr lang="it-IT" sz="2000" dirty="0">
                <a:solidFill>
                  <a:srgbClr val="170AC6"/>
                </a:solidFill>
              </a:rPr>
              <a:t>eguale 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, quando la differenza di </a:t>
            </a:r>
            <a:r>
              <a:rPr lang="it-IT" sz="2000" dirty="0" smtClean="0">
                <a:solidFill>
                  <a:srgbClr val="170AC6"/>
                </a:solidFill>
              </a:rPr>
              <a:t>fase </a:t>
            </a:r>
            <a:r>
              <a:rPr lang="en-US" sz="2000" dirty="0" smtClean="0">
                <a:solidFill>
                  <a:srgbClr val="170AC6"/>
                </a:solidFill>
              </a:rPr>
              <a:t>è </a:t>
            </a:r>
            <a:r>
              <a:rPr lang="en-US" sz="2000" dirty="0" err="1">
                <a:solidFill>
                  <a:srgbClr val="170AC6"/>
                </a:solidFill>
              </a:rPr>
              <a:t>nulla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è l’ampiezza della radiazione.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9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5157"/>
            <a:ext cx="3746946" cy="324291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88024" y="999343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Consideriamo due raggi nella direzione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 ed in fase.  Dopo la diffusione ci sarà una differenza di fase proporzionale alla differenza di cammino ottico: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 –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, dove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sono i versori nella direzione della diffusione e nella direzione incidente, ovvero: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(S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–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.</a:t>
            </a:r>
            <a:endParaRPr lang="en-US" sz="2000" baseline="-25000" dirty="0">
              <a:solidFill>
                <a:srgbClr val="170AC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Definiamo un «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vettore di </a:t>
                </a:r>
                <a:r>
                  <a:rPr lang="it-IT" sz="2000" b="1" i="1" dirty="0" err="1" smtClean="0">
                    <a:solidFill>
                      <a:srgbClr val="C00000"/>
                    </a:solidFill>
                  </a:rPr>
                  <a:t>scattering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» 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:</a:t>
                </a:r>
              </a:p>
              <a:p>
                <a:endParaRPr lang="it-IT" sz="2000" dirty="0">
                  <a:solidFill>
                    <a:srgbClr val="170AC6"/>
                  </a:solidFill>
                </a:endParaRPr>
              </a:p>
              <a:p>
                <a:endParaRPr lang="it-IT" sz="2000" dirty="0" smtClean="0">
                  <a:solidFill>
                    <a:srgbClr val="170AC6"/>
                  </a:solidFill>
                </a:endParaRPr>
              </a:p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e ricordiamo che la fase sarà un multiplo intero o frazionario di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/</m:t>
                    </m:r>
                  </m:oMath>
                </a14:m>
                <a:r>
                  <a:rPr lang="it-IT" sz="2000" dirty="0" smtClean="0">
                    <a:solidFill>
                      <a:srgbClr val="170AC6"/>
                    </a:solidFill>
                    <a:sym typeface="Symbol"/>
                  </a:rPr>
                  <a:t>.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899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29219"/>
              </p:ext>
            </p:extLst>
          </p:nvPr>
        </p:nvGraphicFramePr>
        <p:xfrm>
          <a:off x="5480589" y="4040490"/>
          <a:ext cx="30876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zione" r:id="rId5" imgW="1269449" imgH="431613" progId="Equation.3">
                  <p:embed/>
                </p:oleObj>
              </mc:Choice>
              <mc:Fallback>
                <p:oleObj name="Equazione" r:id="rId5" imgW="1269449" imgH="431613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589" y="4040490"/>
                        <a:ext cx="3087688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8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6508" y="83671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Il modulo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 è dato dalla radice quadrata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dirty="0" smtClean="0">
                <a:solidFill>
                  <a:srgbClr val="170AC6"/>
                </a:solidFill>
              </a:rPr>
              <a:t> 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sono versori: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 è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l’angolo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che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conviene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scrivere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come 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2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poichè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it-IT" sz="2000" dirty="0" smtClean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35627"/>
              </p:ext>
            </p:extLst>
          </p:nvPr>
        </p:nvGraphicFramePr>
        <p:xfrm>
          <a:off x="5940152" y="620688"/>
          <a:ext cx="2844505" cy="84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Equazione" r:id="rId3" imgW="1447800" imgH="431800" progId="Equation.3">
                  <p:embed/>
                </p:oleObj>
              </mc:Choice>
              <mc:Fallback>
                <p:oleObj name="Equazione" r:id="rId3" imgW="1447800" imgH="43180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620688"/>
                        <a:ext cx="2844505" cy="848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92605"/>
              </p:ext>
            </p:extLst>
          </p:nvPr>
        </p:nvGraphicFramePr>
        <p:xfrm>
          <a:off x="594790" y="2048091"/>
          <a:ext cx="5431794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1" name="Equazione" r:id="rId5" imgW="2120900" imgH="393700" progId="Equation.3">
                  <p:embed/>
                </p:oleObj>
              </mc:Choice>
              <mc:Fallback>
                <p:oleObj name="Equazione" r:id="rId5" imgW="2120900" imgH="393700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90" y="2048091"/>
                        <a:ext cx="5431794" cy="1008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323158"/>
              </p:ext>
            </p:extLst>
          </p:nvPr>
        </p:nvGraphicFramePr>
        <p:xfrm>
          <a:off x="1475656" y="3699034"/>
          <a:ext cx="6156684" cy="54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2" name="Equazione" r:id="rId7" imgW="2298700" imgH="203200" progId="Equation.3">
                  <p:embed/>
                </p:oleObj>
              </mc:Choice>
              <mc:Fallback>
                <p:oleObj name="Equazione" r:id="rId7" imgW="2298700" imgH="20320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99034"/>
                        <a:ext cx="6156684" cy="54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97649" y="4437112"/>
            <a:ext cx="524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=/2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si  ha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cos = 1 - 2 sin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/2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quindi: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7573"/>
              </p:ext>
            </p:extLst>
          </p:nvPr>
        </p:nvGraphicFramePr>
        <p:xfrm>
          <a:off x="1568450" y="4837113"/>
          <a:ext cx="59197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" name="Equazione" r:id="rId9" imgW="2413000" imgH="609600" progId="Equation.3">
                  <p:embed/>
                </p:oleObj>
              </mc:Choice>
              <mc:Fallback>
                <p:oleObj name="Equazione" r:id="rId9" imgW="2413000" imgH="60960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837113"/>
                        <a:ext cx="5919788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7" name="Picture 19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85513"/>
            <a:ext cx="2221557" cy="10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052736"/>
            <a:ext cx="76411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>
                <a:solidFill>
                  <a:srgbClr val="170AC6"/>
                </a:solidFill>
              </a:rPr>
              <a:t>Q</a:t>
            </a:r>
            <a:r>
              <a:rPr lang="it-IT" sz="2200" smtClean="0">
                <a:solidFill>
                  <a:srgbClr val="170AC6"/>
                </a:solidFill>
              </a:rPr>
              <a:t>uando </a:t>
            </a:r>
            <a:r>
              <a:rPr lang="it-IT" sz="2200">
                <a:solidFill>
                  <a:srgbClr val="170AC6"/>
                </a:solidFill>
              </a:rPr>
              <a:t>ci riferiremo ad una soluzione di polimero </a:t>
            </a:r>
            <a:r>
              <a:rPr lang="it-IT" sz="2200" smtClean="0">
                <a:solidFill>
                  <a:srgbClr val="170AC6"/>
                </a:solidFill>
              </a:rPr>
              <a:t>intenderemo una </a:t>
            </a:r>
            <a:r>
              <a:rPr lang="it-IT" sz="2200">
                <a:solidFill>
                  <a:srgbClr val="170AC6"/>
                </a:solidFill>
              </a:rPr>
              <a:t>soluzione omogenea in cui le catene polimeriche sono </a:t>
            </a:r>
            <a:r>
              <a:rPr lang="it-IT" sz="2200" smtClean="0">
                <a:solidFill>
                  <a:srgbClr val="170AC6"/>
                </a:solidFill>
              </a:rPr>
              <a:t>distribuite statisticamente </a:t>
            </a:r>
            <a:r>
              <a:rPr lang="it-IT" sz="2200">
                <a:solidFill>
                  <a:srgbClr val="170AC6"/>
                </a:solidFill>
              </a:rPr>
              <a:t>e separatamente in tutto il volume di soluzione a disposizione. </a:t>
            </a:r>
            <a:r>
              <a:rPr lang="it-IT" sz="2200" smtClean="0">
                <a:solidFill>
                  <a:srgbClr val="170AC6"/>
                </a:solidFill>
              </a:rPr>
              <a:t>Questa condizione </a:t>
            </a:r>
            <a:r>
              <a:rPr lang="it-IT" sz="2200">
                <a:solidFill>
                  <a:srgbClr val="170AC6"/>
                </a:solidFill>
              </a:rPr>
              <a:t>permette anche di definire correttamente una qualsiasi operazione </a:t>
            </a:r>
            <a:r>
              <a:rPr lang="it-IT" sz="2200" smtClean="0">
                <a:solidFill>
                  <a:srgbClr val="170AC6"/>
                </a:solidFill>
              </a:rPr>
              <a:t>di diluizione</a:t>
            </a:r>
            <a:r>
              <a:rPr lang="it-IT" sz="2200">
                <a:solidFill>
                  <a:srgbClr val="170AC6"/>
                </a:solidFill>
              </a:rPr>
              <a:t>, fino a diluizioni molto spinte</a:t>
            </a:r>
            <a:r>
              <a:rPr lang="it-IT" sz="220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smtClean="0">
              <a:solidFill>
                <a:srgbClr val="170AC6"/>
              </a:solidFill>
            </a:endParaRPr>
          </a:p>
          <a:p>
            <a:pPr algn="just"/>
            <a:r>
              <a:rPr lang="it-IT" sz="2200" smtClean="0">
                <a:solidFill>
                  <a:srgbClr val="170AC6"/>
                </a:solidFill>
              </a:rPr>
              <a:t>Le soluzioni con queste caratteristiche saranno </a:t>
            </a:r>
            <a:r>
              <a:rPr lang="it-IT" sz="2200">
                <a:solidFill>
                  <a:srgbClr val="170AC6"/>
                </a:solidFill>
              </a:rPr>
              <a:t>utilizzate per lo studio delle </a:t>
            </a:r>
            <a:r>
              <a:rPr lang="it-IT" sz="2200" b="1" i="1">
                <a:solidFill>
                  <a:srgbClr val="C00000"/>
                </a:solidFill>
              </a:rPr>
              <a:t>proprietà medie delle </a:t>
            </a:r>
            <a:r>
              <a:rPr lang="it-IT" sz="2200" b="1" i="1" smtClean="0">
                <a:solidFill>
                  <a:srgbClr val="C00000"/>
                </a:solidFill>
              </a:rPr>
              <a:t>catene “</a:t>
            </a:r>
            <a:r>
              <a:rPr lang="it-IT" sz="2200" b="1" i="1">
                <a:solidFill>
                  <a:srgbClr val="C00000"/>
                </a:solidFill>
              </a:rPr>
              <a:t>separate”</a:t>
            </a:r>
            <a:r>
              <a:rPr lang="it-IT" sz="2200">
                <a:solidFill>
                  <a:srgbClr val="170AC6"/>
                </a:solidFill>
              </a:rPr>
              <a:t>, cioè per la determinazione delle masse molecolari medie </a:t>
            </a:r>
            <a:r>
              <a:rPr lang="it-IT" sz="2200" smtClean="0">
                <a:solidFill>
                  <a:srgbClr val="170AC6"/>
                </a:solidFill>
              </a:rPr>
              <a:t>e delle dimensioni molecolari medie.</a:t>
            </a:r>
            <a:endParaRPr lang="it-IT" sz="22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09034"/>
              </p:ext>
            </p:extLst>
          </p:nvPr>
        </p:nvGraphicFramePr>
        <p:xfrm>
          <a:off x="1907704" y="404664"/>
          <a:ext cx="52959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zione" r:id="rId3" imgW="2159000" imgH="609600" progId="Equation.3">
                  <p:embed/>
                </p:oleObj>
              </mc:Choice>
              <mc:Fallback>
                <p:oleObj name="Equazione" r:id="rId3" imgW="2159000" imgH="6096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4664"/>
                        <a:ext cx="5295900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55576" y="201614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Moltiplicando per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per avere il valore angolare della fase si ha il vettore di </a:t>
            </a:r>
            <a:r>
              <a:rPr lang="it-IT" sz="2000" dirty="0" err="1" smtClean="0">
                <a:solidFill>
                  <a:srgbClr val="170AC6"/>
                </a:solidFill>
                <a:sym typeface="Symbol"/>
              </a:rPr>
              <a:t>scattering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93270"/>
              </p:ext>
            </p:extLst>
          </p:nvPr>
        </p:nvGraphicFramePr>
        <p:xfrm>
          <a:off x="3428127" y="2636912"/>
          <a:ext cx="19939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Equazione" r:id="rId5" imgW="812447" imgH="571252" progId="Equation.3">
                  <p:embed/>
                </p:oleObj>
              </mc:Choice>
              <mc:Fallback>
                <p:oleObj name="Equazione" r:id="rId5" imgW="812447" imgH="571252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127" y="2636912"/>
                        <a:ext cx="1993900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5576" y="4221088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Inserendo adesso la differenza di cammino ottico,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(S – S</a:t>
            </a:r>
            <a:r>
              <a:rPr lang="it-IT" sz="2000" b="1" i="1" baseline="-25000" dirty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otteniamo il termine: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2 (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- 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) =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h 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inserire nella funzione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dell’espressione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P ()</a:t>
            </a:r>
            <a:r>
              <a:rPr lang="it-IT" sz="2000" dirty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88224"/>
              </p:ext>
            </p:extLst>
          </p:nvPr>
        </p:nvGraphicFramePr>
        <p:xfrm>
          <a:off x="2699792" y="5236751"/>
          <a:ext cx="37798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Equazione" r:id="rId7" imgW="1511300" imgH="431800" progId="Equation.3">
                  <p:embed/>
                </p:oleObj>
              </mc:Choice>
              <mc:Fallback>
                <p:oleObj name="Equazione" r:id="rId7" imgW="1511300" imgH="4318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36751"/>
                        <a:ext cx="377983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66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deve poi integrare l’equazione precedente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tutte le </a:t>
            </a:r>
            <a:r>
              <a:rPr lang="it-IT" sz="2000" dirty="0">
                <a:solidFill>
                  <a:srgbClr val="170AC6"/>
                </a:solidFill>
              </a:rPr>
              <a:t>orientazioni della macromolecola rispetto alla direzione della </a:t>
            </a:r>
            <a:r>
              <a:rPr lang="it-IT" sz="2000" dirty="0" smtClean="0">
                <a:solidFill>
                  <a:srgbClr val="170AC6"/>
                </a:solidFill>
              </a:rPr>
              <a:t> radiazione incidente: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01628"/>
              </p:ext>
            </p:extLst>
          </p:nvPr>
        </p:nvGraphicFramePr>
        <p:xfrm>
          <a:off x="1259632" y="4581128"/>
          <a:ext cx="3772161" cy="115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zione" r:id="rId3" imgW="1663700" imgH="508000" progId="Equation.3">
                  <p:embed/>
                </p:oleObj>
              </mc:Choice>
              <mc:Fallback>
                <p:oleObj name="Equazione" r:id="rId3" imgW="1663700" imgH="5080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581128"/>
                        <a:ext cx="3772161" cy="1151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19089"/>
              </p:ext>
            </p:extLst>
          </p:nvPr>
        </p:nvGraphicFramePr>
        <p:xfrm>
          <a:off x="2627784" y="1700808"/>
          <a:ext cx="283361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zione" r:id="rId5" imgW="1155700" imgH="469900" progId="Equation.3">
                  <p:embed/>
                </p:oleObj>
              </mc:Choice>
              <mc:Fallback>
                <p:oleObj name="Equazione" r:id="rId5" imgW="1155700" imgH="4699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00808"/>
                        <a:ext cx="283361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683568" y="292494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Infine l'espressione deve essere estesa a tutte le possibili </a:t>
            </a:r>
            <a:r>
              <a:rPr lang="it-IT" sz="2000" dirty="0" smtClean="0">
                <a:solidFill>
                  <a:srgbClr val="170AC6"/>
                </a:solidFill>
              </a:rPr>
              <a:t>conformazioni spaziali della </a:t>
            </a:r>
            <a:r>
              <a:rPr lang="it-IT" sz="2000" dirty="0">
                <a:solidFill>
                  <a:srgbClr val="170AC6"/>
                </a:solidFill>
              </a:rPr>
              <a:t>macromolecola, che fin qui è stata assunta come un sistema di centri diffondenti </a:t>
            </a:r>
            <a:r>
              <a:rPr lang="it-IT" sz="2000" dirty="0" smtClean="0">
                <a:solidFill>
                  <a:srgbClr val="170AC6"/>
                </a:solidFill>
              </a:rPr>
              <a:t>che si </a:t>
            </a:r>
            <a:r>
              <a:rPr lang="it-IT" sz="2000" dirty="0">
                <a:solidFill>
                  <a:srgbClr val="170AC6"/>
                </a:solidFill>
              </a:rPr>
              <a:t>trovino a distanze definite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l'uno dall'altro.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088" y="4941168"/>
            <a:ext cx="2078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funzione</a:t>
            </a:r>
            <a:r>
              <a:rPr lang="en-US" sz="2000" b="1" i="1" dirty="0">
                <a:solidFill>
                  <a:srgbClr val="C00000"/>
                </a:solidFill>
              </a:rPr>
              <a:t> di Debye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4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48625"/>
            <a:ext cx="4321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70AC6"/>
                </a:solidFill>
              </a:rPr>
              <a:t>Utilizzo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pratico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della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funzione</a:t>
            </a:r>
            <a:r>
              <a:rPr lang="en-US" sz="2000" b="1" dirty="0" smtClean="0">
                <a:solidFill>
                  <a:srgbClr val="170AC6"/>
                </a:solidFill>
              </a:rPr>
              <a:t> di Debye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6312"/>
              </p:ext>
            </p:extLst>
          </p:nvPr>
        </p:nvGraphicFramePr>
        <p:xfrm>
          <a:off x="5863764" y="620688"/>
          <a:ext cx="302935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" name="Equazione" r:id="rId3" imgW="1269449" imgH="482391" progId="Equation.3">
                  <p:embed/>
                </p:oleObj>
              </mc:Choice>
              <mc:Fallback>
                <p:oleObj name="Equazione" r:id="rId3" imgW="1269449" imgH="482391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764" y="620688"/>
                        <a:ext cx="302935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95537" y="996697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Ricordiamo l’espressione per il </a:t>
            </a:r>
            <a:r>
              <a:rPr lang="it-IT" sz="2000" b="1" i="1" dirty="0" smtClean="0">
                <a:solidFill>
                  <a:srgbClr val="C00000"/>
                </a:solidFill>
              </a:rPr>
              <a:t>raggio di girazione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Che riscriviamo (trascurando </a:t>
            </a:r>
            <a:r>
              <a:rPr lang="it-IT" sz="2000" b="1" i="1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 rispetto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Nell’espressione:                                                                       consideriamo </a:t>
            </a:r>
            <a:r>
              <a:rPr lang="it-IT" sz="2000" b="1" i="1" dirty="0" smtClean="0">
                <a:solidFill>
                  <a:srgbClr val="C00000"/>
                </a:solidFill>
              </a:rPr>
              <a:t>x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hr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</a:p>
          <a:p>
            <a:endParaRPr lang="it-IT" sz="2000" b="1" i="1" dirty="0">
              <a:solidFill>
                <a:srgbClr val="C00000"/>
              </a:solidFill>
            </a:endParaRPr>
          </a:p>
          <a:p>
            <a:endParaRPr lang="it-IT" sz="2000" b="1" i="1" dirty="0" smtClean="0">
              <a:solidFill>
                <a:srgbClr val="C00000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Per </a:t>
            </a:r>
            <a:r>
              <a:rPr lang="it-IT" sz="2000" b="1" i="1" dirty="0" smtClean="0">
                <a:solidFill>
                  <a:srgbClr val="C00000"/>
                </a:solidFill>
              </a:rPr>
              <a:t>x</a:t>
            </a:r>
            <a:r>
              <a:rPr lang="it-IT" sz="2000" dirty="0" smtClean="0">
                <a:solidFill>
                  <a:srgbClr val="170AC6"/>
                </a:solidFill>
              </a:rPr>
              <a:t> molto piccolo: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05520"/>
              </p:ext>
            </p:extLst>
          </p:nvPr>
        </p:nvGraphicFramePr>
        <p:xfrm>
          <a:off x="2882403" y="2564904"/>
          <a:ext cx="3669787" cy="118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" name="Equazione" r:id="rId5" imgW="1384300" imgH="444500" progId="Equation.3">
                  <p:embed/>
                </p:oleObj>
              </mc:Choice>
              <mc:Fallback>
                <p:oleObj name="Equazione" r:id="rId5" imgW="1384300" imgH="4445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403" y="2564904"/>
                        <a:ext cx="3669787" cy="1180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00188"/>
              </p:ext>
            </p:extLst>
          </p:nvPr>
        </p:nvGraphicFramePr>
        <p:xfrm>
          <a:off x="2411760" y="4005064"/>
          <a:ext cx="37734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" name="Equazione" r:id="rId7" imgW="1663700" imgH="508000" progId="Equation.3">
                  <p:embed/>
                </p:oleObj>
              </mc:Choice>
              <mc:Fallback>
                <p:oleObj name="Equazione" r:id="rId7" imgW="1663700" imgH="508000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5064"/>
                        <a:ext cx="3773487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66180"/>
              </p:ext>
            </p:extLst>
          </p:nvPr>
        </p:nvGraphicFramePr>
        <p:xfrm>
          <a:off x="2824575" y="5258676"/>
          <a:ext cx="44624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" name="Equazione" r:id="rId9" imgW="1968500" imgH="469900" progId="Equation.3">
                  <p:embed/>
                </p:oleObj>
              </mc:Choice>
              <mc:Fallback>
                <p:oleObj name="Equazione" r:id="rId9" imgW="1968500" imgH="469900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575" y="5258676"/>
                        <a:ext cx="44624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119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54868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L’approssimazione è valida quando: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di:                                                                      è piccolo;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                                          è piccolo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 piccolo 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grande.  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  <a:sym typeface="Symbol"/>
            </a:endParaRPr>
          </a:p>
          <a:p>
            <a:pPr>
              <a:tabLst>
                <a:tab pos="354013" algn="l"/>
              </a:tabLst>
            </a:pPr>
            <a:r>
              <a:rPr lang="it-IT" sz="2000" dirty="0">
                <a:solidFill>
                  <a:srgbClr val="170AC6"/>
                </a:solidFill>
                <a:sym typeface="Symbol"/>
              </a:rPr>
              <a:t>	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La prima condizione è interessante).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21711"/>
              </p:ext>
            </p:extLst>
          </p:nvPr>
        </p:nvGraphicFramePr>
        <p:xfrm>
          <a:off x="2555776" y="1124744"/>
          <a:ext cx="36703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" name="Equazione" r:id="rId3" imgW="1384300" imgH="444500" progId="Equation.3">
                  <p:embed/>
                </p:oleObj>
              </mc:Choice>
              <mc:Fallback>
                <p:oleObj name="Equazione" r:id="rId3" imgW="1384300" imgH="44450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703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18850"/>
              </p:ext>
            </p:extLst>
          </p:nvPr>
        </p:nvGraphicFramePr>
        <p:xfrm>
          <a:off x="2578100" y="2391971"/>
          <a:ext cx="1993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391971"/>
                        <a:ext cx="1993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73027"/>
              </p:ext>
            </p:extLst>
          </p:nvPr>
        </p:nvGraphicFramePr>
        <p:xfrm>
          <a:off x="539552" y="3718779"/>
          <a:ext cx="7776864" cy="132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Equazione" r:id="rId7" imgW="3721100" imgH="635000" progId="Equation.3">
                  <p:embed/>
                </p:oleObj>
              </mc:Choice>
              <mc:Fallback>
                <p:oleObj name="Equazione" r:id="rId7" imgW="3721100" imgH="635000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8779"/>
                        <a:ext cx="7776864" cy="1325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6409"/>
              </p:ext>
            </p:extLst>
          </p:nvPr>
        </p:nvGraphicFramePr>
        <p:xfrm>
          <a:off x="244599" y="5013176"/>
          <a:ext cx="8654801" cy="102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Equazione" r:id="rId9" imgW="4064000" imgH="482600" progId="Equation.3">
                  <p:embed/>
                </p:oleObj>
              </mc:Choice>
              <mc:Fallback>
                <p:oleObj name="Equazione" r:id="rId9" imgW="4064000" imgH="482600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99" y="5013176"/>
                        <a:ext cx="8654801" cy="1027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998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28951"/>
              </p:ext>
            </p:extLst>
          </p:nvPr>
        </p:nvGraphicFramePr>
        <p:xfrm>
          <a:off x="2843809" y="404665"/>
          <a:ext cx="2520280" cy="1037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Equazione" r:id="rId3" imgW="1016000" imgH="419100" progId="Equation.3">
                  <p:embed/>
                </p:oleObj>
              </mc:Choice>
              <mc:Fallback>
                <p:oleObj name="Equazione" r:id="rId3" imgW="1016000" imgH="41910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9" y="404665"/>
                        <a:ext cx="2520280" cy="1037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1520" y="148478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Importante:  in questa </a:t>
            </a:r>
            <a:r>
              <a:rPr lang="it-IT" sz="2000" dirty="0">
                <a:solidFill>
                  <a:srgbClr val="170AC6"/>
                </a:solidFill>
              </a:rPr>
              <a:t>equazione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dipendenza </a:t>
            </a:r>
            <a:r>
              <a:rPr lang="it-IT" sz="2000" dirty="0" smtClean="0">
                <a:solidFill>
                  <a:srgbClr val="170AC6"/>
                </a:solidFill>
              </a:rPr>
              <a:t>angolare, nella </a:t>
            </a:r>
            <a:r>
              <a:rPr lang="it-IT" sz="2000" dirty="0">
                <a:solidFill>
                  <a:srgbClr val="170AC6"/>
                </a:solidFill>
              </a:rPr>
              <a:t>condizione </a:t>
            </a:r>
            <a:r>
              <a:rPr lang="it-IT" sz="2000" dirty="0" smtClean="0">
                <a:solidFill>
                  <a:srgbClr val="170AC6"/>
                </a:solidFill>
              </a:rPr>
              <a:t>limite, </a:t>
            </a:r>
            <a:r>
              <a:rPr lang="it-IT" sz="2000" dirty="0">
                <a:solidFill>
                  <a:srgbClr val="170AC6"/>
                </a:solidFill>
              </a:rPr>
              <a:t>è funzione esclusivamente del raggio di girazione ed </a:t>
            </a:r>
            <a:r>
              <a:rPr lang="it-IT" sz="2000" dirty="0" smtClean="0">
                <a:solidFill>
                  <a:srgbClr val="170AC6"/>
                </a:solidFill>
              </a:rPr>
              <a:t>è indipendente </a:t>
            </a:r>
            <a:r>
              <a:rPr lang="it-IT" sz="2000" dirty="0">
                <a:solidFill>
                  <a:srgbClr val="170AC6"/>
                </a:solidFill>
              </a:rPr>
              <a:t>da qualsiasi assunzione sulla forma della macromolecola, un risultato </a:t>
            </a:r>
            <a:r>
              <a:rPr lang="it-IT" sz="2000" dirty="0" smtClean="0">
                <a:solidFill>
                  <a:srgbClr val="170AC6"/>
                </a:solidFill>
              </a:rPr>
              <a:t>che non </a:t>
            </a:r>
            <a:r>
              <a:rPr lang="it-IT" sz="2000" dirty="0">
                <a:solidFill>
                  <a:srgbClr val="170AC6"/>
                </a:solidFill>
              </a:rPr>
              <a:t>è ottenibile da nessun altro esperimento</a:t>
            </a:r>
            <a:r>
              <a:rPr lang="it-IT" sz="2000" dirty="0" smtClean="0">
                <a:solidFill>
                  <a:srgbClr val="170AC6"/>
                </a:solidFill>
              </a:rPr>
              <a:t>. La condizione limite è data da un angolo di diffusione basso.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raggio di girazione può essere ottenuto sperimentalmente da «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dirty="0" smtClean="0">
                <a:solidFill>
                  <a:srgbClr val="170AC6"/>
                </a:solidFill>
              </a:rPr>
              <a:t>» (un fisico francese, circa 1950).  Utilizzando i logaritmi: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97493"/>
              </p:ext>
            </p:extLst>
          </p:nvPr>
        </p:nvGraphicFramePr>
        <p:xfrm>
          <a:off x="2195736" y="3716996"/>
          <a:ext cx="4104456" cy="115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Equazione" r:id="rId5" imgW="1612900" imgH="457200" progId="Equation.3">
                  <p:embed/>
                </p:oleObj>
              </mc:Choice>
              <mc:Fallback>
                <p:oleObj name="Equazione" r:id="rId5" imgW="1612900" imgH="45720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16996"/>
                        <a:ext cx="4104456" cy="1159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89360"/>
              </p:ext>
            </p:extLst>
          </p:nvPr>
        </p:nvGraphicFramePr>
        <p:xfrm>
          <a:off x="2411350" y="5013176"/>
          <a:ext cx="4105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Equazione" r:id="rId7" imgW="1612900" imgH="482600" progId="Equation.3">
                  <p:embed/>
                </p:oleObj>
              </mc:Choice>
              <mc:Fallback>
                <p:oleObj name="Equazione" r:id="rId7" imgW="1612900" imgH="48260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350" y="5013176"/>
                        <a:ext cx="4105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23834"/>
              </p:ext>
            </p:extLst>
          </p:nvPr>
        </p:nvGraphicFramePr>
        <p:xfrm>
          <a:off x="323528" y="548680"/>
          <a:ext cx="84375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Equazione" r:id="rId3" imgW="3314700" imgH="482600" progId="Equation.3">
                  <p:embed/>
                </p:oleObj>
              </mc:Choice>
              <mc:Fallback>
                <p:oleObj name="Equazione" r:id="rId3" imgW="3314700" imgH="482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680"/>
                        <a:ext cx="8437563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2608" y="2579023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valore di </a:t>
            </a:r>
            <a:r>
              <a:rPr lang="it-IT" sz="2000" b="1" i="1" dirty="0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 è dato dalla pendenza di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in funzione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.  Poiché    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 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=0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compare come intercetta il suo valore può anche essere valutato con  molta approssimazione. 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839732"/>
            <a:ext cx="3687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Si ricordi che  </a:t>
            </a:r>
            <a:r>
              <a:rPr lang="it-IT" sz="2000" b="1" i="1" dirty="0" smtClean="0">
                <a:solidFill>
                  <a:srgbClr val="C00000"/>
                </a:solidFill>
              </a:rPr>
              <a:t>ln (1-x</a:t>
            </a:r>
            <a:r>
              <a:rPr lang="it-IT" sz="2000" b="1" i="1" dirty="0">
                <a:solidFill>
                  <a:srgbClr val="C00000"/>
                </a:solidFill>
              </a:rPr>
              <a:t>) ≈ -x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e che 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19863"/>
              </p:ext>
            </p:extLst>
          </p:nvPr>
        </p:nvGraphicFramePr>
        <p:xfrm>
          <a:off x="4844100" y="1679188"/>
          <a:ext cx="1489844" cy="72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100" y="1679188"/>
                        <a:ext cx="1489844" cy="721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3681318" cy="25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4878815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b="1" i="1" dirty="0" smtClean="0">
                <a:solidFill>
                  <a:srgbClr val="C00000"/>
                </a:solidFill>
              </a:rPr>
              <a:t> plot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75134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Per la determinazione della massa </a:t>
            </a:r>
            <a:r>
              <a:rPr lang="it-IT" sz="2000" dirty="0" smtClean="0">
                <a:solidFill>
                  <a:srgbClr val="170AC6"/>
                </a:solidFill>
              </a:rPr>
              <a:t>molecolare è </a:t>
            </a:r>
            <a:r>
              <a:rPr lang="it-IT" sz="2000" dirty="0">
                <a:solidFill>
                  <a:srgbClr val="170AC6"/>
                </a:solidFill>
              </a:rPr>
              <a:t>invece necessaria la determinazione dell’intercetta.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Tuttavia, nella situazione reale il fenomeno della diffusione è causato </a:t>
            </a:r>
            <a:r>
              <a:rPr lang="it-IT" sz="2000" dirty="0" smtClean="0">
                <a:solidFill>
                  <a:srgbClr val="170AC6"/>
                </a:solidFill>
              </a:rPr>
              <a:t>dalla presenza </a:t>
            </a:r>
            <a:r>
              <a:rPr lang="it-IT" sz="2000" dirty="0">
                <a:solidFill>
                  <a:srgbClr val="170AC6"/>
                </a:solidFill>
              </a:rPr>
              <a:t>contemporanea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molte catene </a:t>
            </a:r>
            <a:r>
              <a:rPr lang="it-IT" sz="2000" dirty="0" smtClean="0">
                <a:solidFill>
                  <a:srgbClr val="170AC6"/>
                </a:solidFill>
              </a:rPr>
              <a:t>polimeriche che </a:t>
            </a:r>
            <a:r>
              <a:rPr lang="it-IT" sz="2000" dirty="0">
                <a:solidFill>
                  <a:srgbClr val="170AC6"/>
                </a:solidFill>
              </a:rPr>
              <a:t>si comportano </a:t>
            </a:r>
            <a:r>
              <a:rPr lang="it-IT" sz="2000" dirty="0" smtClean="0">
                <a:solidFill>
                  <a:srgbClr val="170AC6"/>
                </a:solidFill>
              </a:rPr>
              <a:t>ciascuna come un </a:t>
            </a:r>
            <a:r>
              <a:rPr lang="en-US" sz="2000" dirty="0" err="1" smtClean="0">
                <a:solidFill>
                  <a:srgbClr val="170AC6"/>
                </a:solidFill>
              </a:rPr>
              <a:t>centro</a:t>
            </a:r>
            <a:r>
              <a:rPr lang="en-US" sz="2000" dirty="0" smtClean="0">
                <a:solidFill>
                  <a:srgbClr val="170AC6"/>
                </a:solidFill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erciò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oltre a valutare la funzione di diffusione ad angolo basso ed estrapolare ad angolo </a:t>
            </a:r>
            <a:r>
              <a:rPr lang="it-IT" sz="2000" b="1" i="1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, si devono estrapolare a concentrazione </a:t>
            </a:r>
            <a:r>
              <a:rPr lang="it-IT" sz="2000" b="1" i="1" dirty="0">
                <a:solidFill>
                  <a:srgbClr val="C00000"/>
                </a:solidFill>
              </a:rPr>
              <a:t>c = 0</a:t>
            </a:r>
            <a:r>
              <a:rPr lang="it-IT" sz="2000" dirty="0">
                <a:solidFill>
                  <a:srgbClr val="170AC6"/>
                </a:solidFill>
              </a:rPr>
              <a:t> i dati </a:t>
            </a:r>
            <a:r>
              <a:rPr lang="it-IT" sz="2000" dirty="0" smtClean="0">
                <a:solidFill>
                  <a:srgbClr val="170AC6"/>
                </a:solidFill>
              </a:rPr>
              <a:t>ottenuti ad </a:t>
            </a:r>
            <a:r>
              <a:rPr lang="it-IT" sz="2000" dirty="0">
                <a:solidFill>
                  <a:srgbClr val="170AC6"/>
                </a:solidFill>
              </a:rPr>
              <a:t>ogni </a:t>
            </a:r>
            <a:r>
              <a:rPr lang="it-IT" sz="2000" dirty="0" smtClean="0">
                <a:solidFill>
                  <a:srgbClr val="170AC6"/>
                </a:solidFill>
              </a:rPr>
              <a:t>angolo.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Senza entrare nei dettagli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it-IT" sz="2000" dirty="0">
                <a:solidFill>
                  <a:srgbClr val="170AC6"/>
                </a:solidFill>
              </a:rPr>
              <a:t>trattamento "termodinamico</a:t>
            </a:r>
            <a:r>
              <a:rPr lang="it-IT" sz="2000" dirty="0" smtClean="0">
                <a:solidFill>
                  <a:srgbClr val="170AC6"/>
                </a:solidFill>
              </a:rPr>
              <a:t>", </a:t>
            </a:r>
            <a:r>
              <a:rPr lang="it-IT" sz="2000" dirty="0">
                <a:solidFill>
                  <a:srgbClr val="170AC6"/>
                </a:solidFill>
              </a:rPr>
              <a:t>si può scrivere </a:t>
            </a:r>
            <a:r>
              <a:rPr lang="it-IT" sz="2000" dirty="0" smtClean="0">
                <a:solidFill>
                  <a:srgbClr val="170AC6"/>
                </a:solidFill>
              </a:rPr>
              <a:t>che l'intensità </a:t>
            </a:r>
            <a:r>
              <a:rPr lang="it-IT" sz="2000" dirty="0">
                <a:solidFill>
                  <a:srgbClr val="170AC6"/>
                </a:solidFill>
              </a:rPr>
              <a:t>della radiazione diffusa ad ogni angolo per un sistema </a:t>
            </a:r>
            <a:r>
              <a:rPr lang="it-IT" sz="2000" dirty="0" smtClean="0">
                <a:solidFill>
                  <a:srgbClr val="170AC6"/>
                </a:solidFill>
              </a:rPr>
              <a:t>statisticamente disordinato </a:t>
            </a:r>
            <a:r>
              <a:rPr lang="it-IT" sz="2000" dirty="0">
                <a:solidFill>
                  <a:srgbClr val="170AC6"/>
                </a:solidFill>
              </a:rPr>
              <a:t>di centri diffondenti molto più piccoli della lunghezza d'onda della </a:t>
            </a:r>
            <a:r>
              <a:rPr lang="it-IT" sz="2000" dirty="0" smtClean="0">
                <a:solidFill>
                  <a:srgbClr val="170AC6"/>
                </a:solidFill>
              </a:rPr>
              <a:t>radiazione </a:t>
            </a:r>
            <a:r>
              <a:rPr lang="en-US" sz="2000" dirty="0" err="1" smtClean="0">
                <a:solidFill>
                  <a:srgbClr val="170AC6"/>
                </a:solidFill>
              </a:rPr>
              <a:t>incidente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è data da:</a:t>
            </a:r>
            <a:endParaRPr lang="it-IT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96284"/>
              </p:ext>
            </p:extLst>
          </p:nvPr>
        </p:nvGraphicFramePr>
        <p:xfrm>
          <a:off x="643508" y="4681238"/>
          <a:ext cx="40005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zione" r:id="rId3" imgW="1854000" imgH="863280" progId="Equation.3">
                  <p:embed/>
                </p:oleObj>
              </mc:Choice>
              <mc:Fallback>
                <p:oleObj name="Equazione" r:id="rId3" imgW="1854000" imgH="86328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08" y="4681238"/>
                        <a:ext cx="4000500" cy="186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distanza del rivelatore dal centro diffondente;</a:t>
                </a:r>
              </a:p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numero di particelle nel centro diffondente;</a:t>
                </a:r>
              </a:p>
              <a:p>
                <a:pPr marL="354013" indent="-354013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=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incremento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dell’indice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rifrazione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con la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concentrazione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62" t="-867" b="-346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03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59656"/>
              </p:ext>
            </p:extLst>
          </p:nvPr>
        </p:nvGraphicFramePr>
        <p:xfrm>
          <a:off x="3275856" y="359043"/>
          <a:ext cx="25209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zione" r:id="rId3" imgW="1016000" imgH="419100" progId="Equation.3">
                  <p:embed/>
                </p:oleObj>
              </mc:Choice>
              <mc:Fallback>
                <p:oleObj name="Equazione" r:id="rId3" imgW="1016000" imgH="4191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9043"/>
                        <a:ext cx="25209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27584" y="692696"/>
            <a:ext cx="212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Considerando che:</a:t>
            </a:r>
            <a:endParaRPr lang="en-GB" sz="2000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556792"/>
            <a:ext cx="536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e raggruppando i due termini nei valori </a:t>
            </a:r>
            <a:r>
              <a:rPr lang="it-IT" sz="2000" smtClean="0">
                <a:solidFill>
                  <a:srgbClr val="170AC6"/>
                </a:solidFill>
              </a:rPr>
              <a:t>di </a:t>
            </a:r>
            <a:r>
              <a:rPr lang="it-IT" sz="2000" i="1" smtClean="0">
                <a:solidFill>
                  <a:srgbClr val="170AC6"/>
                </a:solidFill>
              </a:rPr>
              <a:t>K</a:t>
            </a:r>
            <a:r>
              <a:rPr lang="it-IT" sz="200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e </a:t>
            </a:r>
            <a:r>
              <a:rPr lang="it-IT" sz="2000" i="1" dirty="0" smtClean="0">
                <a:solidFill>
                  <a:srgbClr val="170AC6"/>
                </a:solidFill>
              </a:rPr>
              <a:t>R</a:t>
            </a:r>
            <a:r>
              <a:rPr lang="it-IT" sz="2000" i="1" baseline="-25000" dirty="0" smtClean="0">
                <a:solidFill>
                  <a:srgbClr val="170AC6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endParaRPr lang="en-GB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554016"/>
              </p:ext>
            </p:extLst>
          </p:nvPr>
        </p:nvGraphicFramePr>
        <p:xfrm>
          <a:off x="1819275" y="2076450"/>
          <a:ext cx="240188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zione" r:id="rId5" imgW="1155600" imgH="634680" progId="Equation.3">
                  <p:embed/>
                </p:oleObj>
              </mc:Choice>
              <mc:Fallback>
                <p:oleObj name="Equazione" r:id="rId5" imgW="1155600" imgH="6346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076450"/>
                        <a:ext cx="2401888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72808"/>
              </p:ext>
            </p:extLst>
          </p:nvPr>
        </p:nvGraphicFramePr>
        <p:xfrm>
          <a:off x="4781550" y="2162175"/>
          <a:ext cx="2976563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zione" r:id="rId7" imgW="1307880" imgH="609480" progId="Equation.3">
                  <p:embed/>
                </p:oleObj>
              </mc:Choice>
              <mc:Fallback>
                <p:oleObj name="Equazione" r:id="rId7" imgW="1307880" imgH="6094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162175"/>
                        <a:ext cx="2976563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71600" y="3645024"/>
            <a:ext cx="338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Si ottiene l’equazione di </a:t>
            </a:r>
            <a:r>
              <a:rPr lang="it-IT" sz="2000" dirty="0" err="1" smtClean="0">
                <a:solidFill>
                  <a:srgbClr val="170AC6"/>
                </a:solidFill>
              </a:rPr>
              <a:t>Zimm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en-GB" sz="2000" dirty="0">
              <a:solidFill>
                <a:srgbClr val="170AC6"/>
              </a:solidFill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04437"/>
              </p:ext>
            </p:extLst>
          </p:nvPr>
        </p:nvGraphicFramePr>
        <p:xfrm>
          <a:off x="2717800" y="4292600"/>
          <a:ext cx="373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Equazione" r:id="rId9" imgW="2197080" imgH="482400" progId="Equation.3">
                  <p:embed/>
                </p:oleObj>
              </mc:Choice>
              <mc:Fallback>
                <p:oleObj name="Equazione" r:id="rId9" imgW="21970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17800" y="4292600"/>
                        <a:ext cx="373856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43608" y="5154555"/>
            <a:ext cx="4444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Dove è stata utilizzata l’approssimazione:</a:t>
            </a:r>
            <a:endParaRPr lang="en-GB" sz="2000" dirty="0">
              <a:solidFill>
                <a:srgbClr val="170AC6"/>
              </a:solidFill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99362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zione" r:id="rId11" imgW="914400" imgH="215640" progId="Equation.3">
                  <p:embed/>
                </p:oleObj>
              </mc:Choice>
              <mc:Fallback>
                <p:oleObj name="Equazione" r:id="rId11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34309"/>
              </p:ext>
            </p:extLst>
          </p:nvPr>
        </p:nvGraphicFramePr>
        <p:xfrm>
          <a:off x="1331640" y="5554665"/>
          <a:ext cx="6575312" cy="104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zione" r:id="rId13" imgW="3924000" imgH="622080" progId="Equation.3">
                  <p:embed/>
                </p:oleObj>
              </mc:Choice>
              <mc:Fallback>
                <p:oleObj name="Equazione" r:id="rId13" imgW="392400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5554665"/>
                        <a:ext cx="6575312" cy="104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362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51520" y="3068960"/>
            <a:ext cx="86764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L‘equazione </a:t>
            </a:r>
            <a:r>
              <a:rPr lang="it-IT" sz="2000" dirty="0">
                <a:solidFill>
                  <a:srgbClr val="170AC6"/>
                </a:solidFill>
              </a:rPr>
              <a:t>complessiva del fenomeno </a:t>
            </a:r>
            <a:r>
              <a:rPr lang="it-IT" sz="2000" dirty="0" smtClean="0">
                <a:solidFill>
                  <a:srgbClr val="170AC6"/>
                </a:solidFill>
              </a:rPr>
              <a:t>della diffusione identifica due </a:t>
            </a:r>
            <a:r>
              <a:rPr lang="it-IT" sz="2000" dirty="0">
                <a:solidFill>
                  <a:srgbClr val="170AC6"/>
                </a:solidFill>
              </a:rPr>
              <a:t>“</a:t>
            </a:r>
            <a:r>
              <a:rPr lang="it-IT" sz="2000" b="1" i="1" dirty="0">
                <a:solidFill>
                  <a:srgbClr val="C00000"/>
                </a:solidFill>
              </a:rPr>
              <a:t>variabili</a:t>
            </a:r>
            <a:r>
              <a:rPr lang="it-IT" sz="2000" dirty="0">
                <a:solidFill>
                  <a:srgbClr val="170AC6"/>
                </a:solidFill>
              </a:rPr>
              <a:t>” sperimentali, l’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smtClean="0">
                <a:solidFill>
                  <a:srgbClr val="C00000"/>
                </a:solidFill>
              </a:rPr>
              <a:t>concentrazione </a:t>
            </a:r>
            <a:r>
              <a:rPr lang="it-IT" sz="2000" b="1" i="1" dirty="0">
                <a:solidFill>
                  <a:srgbClr val="C00000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da cui dipende l’intensità di diffusione. </a:t>
            </a:r>
            <a:r>
              <a:rPr lang="it-IT" sz="2000" dirty="0" smtClean="0">
                <a:solidFill>
                  <a:srgbClr val="170AC6"/>
                </a:solidFill>
              </a:rPr>
              <a:t> L’equazione permette </a:t>
            </a:r>
            <a:r>
              <a:rPr lang="it-IT" sz="2000" dirty="0">
                <a:solidFill>
                  <a:srgbClr val="170AC6"/>
                </a:solidFill>
              </a:rPr>
              <a:t>di identificare che la dipendenza dell’intensità di diffusione “</a:t>
            </a:r>
            <a:r>
              <a:rPr lang="it-IT" sz="2000" dirty="0" smtClean="0">
                <a:solidFill>
                  <a:srgbClr val="170AC6"/>
                </a:solidFill>
              </a:rPr>
              <a:t>ad angolo </a:t>
            </a:r>
            <a:r>
              <a:rPr lang="it-IT" sz="2000" dirty="0">
                <a:solidFill>
                  <a:srgbClr val="170AC6"/>
                </a:solidFill>
              </a:rPr>
              <a:t>zero”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 secondo coefficiente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(pendenza). La stessa equazione se </a:t>
            </a:r>
            <a:r>
              <a:rPr lang="it-IT" sz="2000" dirty="0" smtClean="0">
                <a:solidFill>
                  <a:srgbClr val="170AC6"/>
                </a:solidFill>
              </a:rPr>
              <a:t>estrapolata anche </a:t>
            </a:r>
            <a:r>
              <a:rPr lang="it-IT" sz="2000" dirty="0">
                <a:solidFill>
                  <a:srgbClr val="170AC6"/>
                </a:solidFill>
              </a:rPr>
              <a:t>“a </a:t>
            </a:r>
            <a:r>
              <a:rPr lang="it-IT" sz="2000" dirty="0" smtClean="0">
                <a:solidFill>
                  <a:srgbClr val="170AC6"/>
                </a:solidFill>
              </a:rPr>
              <a:t>concentrazione zero</a:t>
            </a:r>
            <a:r>
              <a:rPr lang="it-IT" sz="2000" dirty="0">
                <a:solidFill>
                  <a:srgbClr val="170AC6"/>
                </a:solidFill>
              </a:rPr>
              <a:t>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en-US" sz="2000" dirty="0" smtClean="0">
                <a:solidFill>
                  <a:srgbClr val="170AC6"/>
                </a:solidFill>
              </a:rPr>
              <a:t>come </a:t>
            </a:r>
            <a:r>
              <a:rPr lang="en-US" sz="2000" dirty="0" err="1" smtClean="0">
                <a:solidFill>
                  <a:srgbClr val="170AC6"/>
                </a:solidFill>
              </a:rPr>
              <a:t>intercetta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04114"/>
              </p:ext>
            </p:extLst>
          </p:nvPr>
        </p:nvGraphicFramePr>
        <p:xfrm>
          <a:off x="1619672" y="1100606"/>
          <a:ext cx="605215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Equazione" r:id="rId3" imgW="2133360" imgH="482400" progId="Equation.3">
                  <p:embed/>
                </p:oleObj>
              </mc:Choice>
              <mc:Fallback>
                <p:oleObj name="Equazione" r:id="rId3" imgW="2133360" imgH="48240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00606"/>
                        <a:ext cx="6052151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66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674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La doppia estrapolazione viene riportata come 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Zimm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74" y="1268760"/>
            <a:ext cx="3829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537321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diagramma, i punti sperimentali sono rappresentati da triangoli, i punti estrapolati a </a:t>
            </a:r>
            <a:r>
              <a:rPr lang="it-IT" sz="2000" b="1" i="1" dirty="0" smtClean="0">
                <a:solidFill>
                  <a:srgbClr val="C00000"/>
                </a:solidFill>
              </a:rPr>
              <a:t>c = 0 </a:t>
            </a:r>
            <a:r>
              <a:rPr lang="it-IT" sz="2000" dirty="0" smtClean="0">
                <a:solidFill>
                  <a:srgbClr val="170AC6"/>
                </a:solidFill>
              </a:rPr>
              <a:t>da cerchi ed i punti estrapolati 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 0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quadrati.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613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70AC6"/>
                </a:solidFill>
              </a:rPr>
              <a:t>Sono a disposizione diverse metodologie sperimentali per la determinazione della massa molecolare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133475"/>
            <a:ext cx="6223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5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88640"/>
            <a:ext cx="177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70AC6"/>
                </a:solidFill>
              </a:rPr>
              <a:t>Osmometria</a:t>
            </a:r>
            <a:endParaRPr lang="en-US" sz="2400" dirty="0">
              <a:solidFill>
                <a:srgbClr val="170AC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82" y="1939522"/>
            <a:ext cx="4841155" cy="40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15547" y="623939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Schema del principio di un osmometro a membrana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pressione osmotica è il fenomeno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coinvolge due soluzioni a </a:t>
            </a:r>
            <a:r>
              <a:rPr lang="it-IT" sz="2000" dirty="0" smtClean="0">
                <a:solidFill>
                  <a:srgbClr val="170AC6"/>
                </a:solidFill>
              </a:rPr>
              <a:t>diversa concentrazione separate da una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membrana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</a:rPr>
              <a:t>semipermeabile</a:t>
            </a:r>
            <a:r>
              <a:rPr lang="en-US" sz="2000" b="1" i="1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15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8389" y="61013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Poiché il potenziale chimico </a:t>
            </a:r>
            <a:r>
              <a:rPr lang="it-IT" sz="2000" b="1" i="1" dirty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>
                <a:solidFill>
                  <a:srgbClr val="C00000"/>
                </a:solidFill>
              </a:rPr>
              <a:t>1</a:t>
            </a:r>
            <a:r>
              <a:rPr lang="it-IT" sz="2000" dirty="0">
                <a:solidFill>
                  <a:srgbClr val="170AC6"/>
                </a:solidFill>
              </a:rPr>
              <a:t> del solvente nella soluzione è minore di </a:t>
            </a:r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b="1" i="1" dirty="0" smtClean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b="1" i="1" dirty="0">
                <a:solidFill>
                  <a:srgbClr val="C00000"/>
                </a:solidFill>
              </a:rPr>
              <a:t>° </a:t>
            </a:r>
            <a:r>
              <a:rPr lang="it-IT" sz="2000" dirty="0">
                <a:solidFill>
                  <a:srgbClr val="170AC6"/>
                </a:solidFill>
              </a:rPr>
              <a:t>del solvente puro, si avrà passaggio di molecole di solvente </a:t>
            </a:r>
            <a:r>
              <a:rPr lang="it-IT" sz="2000" dirty="0" smtClean="0">
                <a:solidFill>
                  <a:srgbClr val="170AC6"/>
                </a:solidFill>
              </a:rPr>
              <a:t> attraverso </a:t>
            </a:r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dirty="0" smtClean="0">
                <a:solidFill>
                  <a:srgbClr val="170AC6"/>
                </a:solidFill>
              </a:rPr>
              <a:t>membrana dal comparto </a:t>
            </a:r>
            <a:r>
              <a:rPr lang="it-IT" sz="2000" dirty="0">
                <a:solidFill>
                  <a:srgbClr val="170AC6"/>
                </a:solidFill>
              </a:rPr>
              <a:t>contenente il solvente puro a quello contenente la soluzione, mentre </a:t>
            </a:r>
            <a:r>
              <a:rPr lang="it-IT" sz="2000" dirty="0" smtClean="0">
                <a:solidFill>
                  <a:srgbClr val="170AC6"/>
                </a:solidFill>
              </a:rPr>
              <a:t>il passaggio </a:t>
            </a:r>
            <a:r>
              <a:rPr lang="it-IT" sz="2000" dirty="0">
                <a:solidFill>
                  <a:srgbClr val="170AC6"/>
                </a:solidFill>
              </a:rPr>
              <a:t>in direzione inversa di molecole di soluto è impedito dall'impermeabilità </a:t>
            </a:r>
            <a:r>
              <a:rPr lang="it-IT" sz="2000" dirty="0" smtClean="0">
                <a:solidFill>
                  <a:srgbClr val="170AC6"/>
                </a:solidFill>
              </a:rPr>
              <a:t>della membrana </a:t>
            </a:r>
            <a:r>
              <a:rPr lang="it-IT" sz="2000" dirty="0">
                <a:solidFill>
                  <a:srgbClr val="170AC6"/>
                </a:solidFill>
              </a:rPr>
              <a:t>ad esse.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passaggio delle molecole di solvente dovrebbe determinare </a:t>
            </a:r>
            <a:r>
              <a:rPr lang="it-IT" sz="2000" dirty="0" smtClean="0">
                <a:solidFill>
                  <a:srgbClr val="170AC6"/>
                </a:solidFill>
              </a:rPr>
              <a:t>un aumento </a:t>
            </a:r>
            <a:r>
              <a:rPr lang="it-IT" sz="2000" dirty="0">
                <a:solidFill>
                  <a:srgbClr val="170AC6"/>
                </a:solidFill>
              </a:rPr>
              <a:t>del livello del liquido nel capillare sovrastante la soluzione </a:t>
            </a:r>
            <a:r>
              <a:rPr lang="it-IT" sz="2000" dirty="0" smtClean="0">
                <a:solidFill>
                  <a:srgbClr val="170AC6"/>
                </a:solidFill>
              </a:rPr>
              <a:t>e una </a:t>
            </a:r>
            <a:r>
              <a:rPr lang="it-IT" sz="2000" dirty="0">
                <a:solidFill>
                  <a:srgbClr val="170AC6"/>
                </a:solidFill>
              </a:rPr>
              <a:t>diminuzione nel capillare sovrastante il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fenomeno </a:t>
            </a:r>
            <a:r>
              <a:rPr lang="it-IT" sz="2000" dirty="0">
                <a:solidFill>
                  <a:srgbClr val="170AC6"/>
                </a:solidFill>
              </a:rPr>
              <a:t>dovrebbe continuare finché l’aumento del battente idrostatico </a:t>
            </a:r>
            <a:r>
              <a:rPr lang="it-IT" sz="2000" b="1" i="1" dirty="0" err="1">
                <a:solidFill>
                  <a:srgbClr val="C00000"/>
                </a:solidFill>
              </a:rPr>
              <a:t>Δh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determina sulla </a:t>
            </a:r>
            <a:r>
              <a:rPr lang="it-IT" sz="2000" dirty="0">
                <a:solidFill>
                  <a:srgbClr val="170AC6"/>
                </a:solidFill>
              </a:rPr>
              <a:t>soluzione una sovrappressione che innalza il potenziale chimico del solvente </a:t>
            </a:r>
            <a:r>
              <a:rPr lang="it-IT" sz="2000" dirty="0" smtClean="0">
                <a:solidFill>
                  <a:srgbClr val="170AC6"/>
                </a:solidFill>
              </a:rPr>
              <a:t>nella soluzione </a:t>
            </a:r>
            <a:r>
              <a:rPr lang="it-IT" sz="2000" dirty="0">
                <a:solidFill>
                  <a:srgbClr val="170AC6"/>
                </a:solidFill>
              </a:rPr>
              <a:t>al valore che esso ha, alla temperatura d'esperienza, nel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sovrappressione </a:t>
            </a:r>
            <a:r>
              <a:rPr lang="it-IT" sz="2000" dirty="0">
                <a:solidFill>
                  <a:srgbClr val="170AC6"/>
                </a:solidFill>
              </a:rPr>
              <a:t>viene definita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Negli apparecchi moderni il livello del liquido nei due rami viene mantenuto uguale applicando due pressioni diverse.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9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0466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L’equazione termodinamica che correla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e la </a:t>
            </a:r>
            <a:r>
              <a:rPr lang="it-IT" sz="2000" dirty="0" smtClean="0">
                <a:solidFill>
                  <a:srgbClr val="170AC6"/>
                </a:solidFill>
              </a:rPr>
              <a:t>concentrazione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di soluto,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nella soluzione infinitamente diluita (quindi </a:t>
            </a:r>
            <a:r>
              <a:rPr lang="it-IT" sz="2000" dirty="0" smtClean="0">
                <a:solidFill>
                  <a:srgbClr val="170AC6"/>
                </a:solidFill>
              </a:rPr>
              <a:t>come limite </a:t>
            </a:r>
            <a:r>
              <a:rPr lang="it-IT" sz="2000" dirty="0">
                <a:solidFill>
                  <a:srgbClr val="170AC6"/>
                </a:solidFill>
              </a:rPr>
              <a:t>a concentrazione tendente a zero) </a:t>
            </a:r>
            <a:r>
              <a:rPr lang="it-IT" sz="2000" dirty="0" smtClean="0">
                <a:solidFill>
                  <a:srgbClr val="170AC6"/>
                </a:solidFill>
              </a:rPr>
              <a:t>è: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29357"/>
              </p:ext>
            </p:extLst>
          </p:nvPr>
        </p:nvGraphicFramePr>
        <p:xfrm>
          <a:off x="3203848" y="1728103"/>
          <a:ext cx="220259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zione" r:id="rId3" imgW="825500" imgH="431800" progId="Equation.3">
                  <p:embed/>
                </p:oleObj>
              </mc:Choice>
              <mc:Fallback>
                <p:oleObj name="Equazione" r:id="rId3" imgW="825500" imgH="4318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728103"/>
                        <a:ext cx="2202598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683568" y="321297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pressione osmotica ridotta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inversamente proporzionale alla massa molecolare del soluto. </a:t>
            </a:r>
            <a:r>
              <a:rPr lang="it-IT" sz="2000" dirty="0" smtClean="0">
                <a:solidFill>
                  <a:srgbClr val="170AC6"/>
                </a:solidFill>
              </a:rPr>
              <a:t>C’è </a:t>
            </a:r>
            <a:r>
              <a:rPr lang="it-IT" sz="2000" dirty="0">
                <a:solidFill>
                  <a:srgbClr val="170AC6"/>
                </a:solidFill>
              </a:rPr>
              <a:t>un valore delle masse molecolari al di sopra del quale la </a:t>
            </a:r>
            <a:r>
              <a:rPr lang="it-IT" sz="2000" dirty="0" smtClean="0">
                <a:solidFill>
                  <a:srgbClr val="170AC6"/>
                </a:solidFill>
              </a:rPr>
              <a:t>pressione osmotica </a:t>
            </a:r>
            <a:r>
              <a:rPr lang="it-IT" sz="2000" dirty="0">
                <a:solidFill>
                  <a:srgbClr val="170AC6"/>
                </a:solidFill>
              </a:rPr>
              <a:t>diventa troppo piccola per poter essere </a:t>
            </a:r>
            <a:r>
              <a:rPr lang="it-IT" sz="2000" dirty="0" smtClean="0">
                <a:solidFill>
                  <a:srgbClr val="170AC6"/>
                </a:solidFill>
              </a:rPr>
              <a:t>misurata.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limite superiore delle </a:t>
            </a:r>
            <a:r>
              <a:rPr lang="it-IT" sz="2000" dirty="0" smtClean="0">
                <a:solidFill>
                  <a:srgbClr val="170AC6"/>
                </a:solidFill>
              </a:rPr>
              <a:t>masse molecolari </a:t>
            </a:r>
            <a:r>
              <a:rPr lang="it-IT" sz="2000" dirty="0">
                <a:solidFill>
                  <a:srgbClr val="170AC6"/>
                </a:solidFill>
              </a:rPr>
              <a:t>è determinato dalla minima differenza di pressione che può essere </a:t>
            </a:r>
            <a:r>
              <a:rPr lang="it-IT" sz="2000" dirty="0" smtClean="0">
                <a:solidFill>
                  <a:srgbClr val="170AC6"/>
                </a:solidFill>
              </a:rPr>
              <a:t>apprezzata.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gli osmometri ad </a:t>
            </a:r>
            <a:r>
              <a:rPr lang="it-IT" sz="2000" dirty="0" err="1">
                <a:solidFill>
                  <a:srgbClr val="170AC6"/>
                </a:solidFill>
              </a:rPr>
              <a:t>equilibrazione</a:t>
            </a:r>
            <a:r>
              <a:rPr lang="it-IT" sz="2000" dirty="0">
                <a:solidFill>
                  <a:srgbClr val="170AC6"/>
                </a:solidFill>
              </a:rPr>
              <a:t> rapida </a:t>
            </a:r>
            <a:r>
              <a:rPr lang="it-IT" sz="2000" dirty="0" smtClean="0">
                <a:solidFill>
                  <a:srgbClr val="170AC6"/>
                </a:solidFill>
              </a:rPr>
              <a:t>il limite superiore </a:t>
            </a:r>
            <a:r>
              <a:rPr lang="it-IT" sz="2000" dirty="0">
                <a:solidFill>
                  <a:srgbClr val="170AC6"/>
                </a:solidFill>
              </a:rPr>
              <a:t>della massa molecolare determinabile </a:t>
            </a:r>
            <a:r>
              <a:rPr lang="it-IT" sz="2000" dirty="0" smtClean="0">
                <a:solidFill>
                  <a:srgbClr val="170AC6"/>
                </a:solidFill>
              </a:rPr>
              <a:t>può arrivare </a:t>
            </a:r>
            <a:r>
              <a:rPr lang="it-IT" sz="2000" dirty="0">
                <a:solidFill>
                  <a:srgbClr val="170AC6"/>
                </a:solidFill>
              </a:rPr>
              <a:t>all’ordine </a:t>
            </a:r>
            <a:r>
              <a:rPr lang="it-IT" sz="2000" dirty="0" smtClean="0">
                <a:solidFill>
                  <a:srgbClr val="170AC6"/>
                </a:solidFill>
              </a:rPr>
              <a:t>delle </a:t>
            </a:r>
            <a:r>
              <a:rPr lang="it-IT" sz="2000" b="1" i="1" dirty="0" smtClean="0">
                <a:solidFill>
                  <a:srgbClr val="C00000"/>
                </a:solidFill>
              </a:rPr>
              <a:t>centinaia o al massimo migliaia di </a:t>
            </a:r>
            <a:r>
              <a:rPr lang="en-US" sz="2000" b="1" i="1" dirty="0" smtClean="0">
                <a:solidFill>
                  <a:srgbClr val="C00000"/>
                </a:solidFill>
              </a:rPr>
              <a:t>Dalton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657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4153</Words>
  <Application>Microsoft Office PowerPoint</Application>
  <PresentationFormat>Presentazione su schermo (4:3)</PresentationFormat>
  <Paragraphs>230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1" baseType="lpstr">
      <vt:lpstr>Tema di Office</vt:lpstr>
      <vt:lpstr>Equazione</vt:lpstr>
      <vt:lpstr>CARATTERIZZAZIONE DI MACROMOLECOLE IN SOLUZIONE DILUITA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389</cp:revision>
  <dcterms:created xsi:type="dcterms:W3CDTF">2013-03-06T13:40:11Z</dcterms:created>
  <dcterms:modified xsi:type="dcterms:W3CDTF">2017-11-14T09:47:12Z</dcterms:modified>
</cp:coreProperties>
</file>