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E8085-93F2-4244-8C1B-BDB85B8467E6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97B9-41C9-42CE-89DA-7D1BA32399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4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003CAC-141D-4D7A-A8DE-C902FB6E8A63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it-IT" altLang="it-IT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27219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C3E73-DBA3-4681-88E7-92A236D89DEC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it-IT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26722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F16B0-BBDD-4EB7-BD7D-0F60704DDEC1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it-IT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794599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CF34B5D-239F-4329-9B75-7350706CE858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it-IT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48617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A3CAD8E-A582-4CE3-9E56-F15DB5DCE974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it-IT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33163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91C88EA-A238-4624-8B2E-16F46026C4AE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it-IT" smtClean="0"/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76724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664325-6349-4BDC-A8D7-C4528BF0BC32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it-IT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39151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9D468F-BE32-4CAE-9C2F-3CD0F13519C2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it-IT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00739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0EB664-EB8F-42DC-B372-476269C4BACF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it-IT" smtClean="0"/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159329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7695D5-0D38-4509-9772-A5C48D815EE3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it-IT" smtClean="0"/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42668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23D806-0F88-4496-B648-3770EF2D492A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it-IT" altLang="it-IT" smtClean="0"/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9012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290C4B5-92BF-4BE0-9487-A609B8CDDE02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it-IT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516329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661AD-5D91-425E-B6B9-3B5825E76C7F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it-IT" altLang="it-IT" smtClean="0"/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91083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F24AF3-7512-4905-9E90-BC649DD96399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it-IT" altLang="it-IT" smtClean="0"/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4289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B0A902-D0EB-4700-BBD9-457536043778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it-IT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2331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AD576B-BFA0-45B3-B2DC-CD187973C052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it-IT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6403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2C4787-F13C-46C0-B253-331C963DE446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it-IT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0329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C97B2B-6D05-4104-80F9-E1E20C2FA385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it-IT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7311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B6DCE5-02F5-49A9-91D7-4EB5423572F6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it-IT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08535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B9C0474-E41B-4836-8CC7-D83008401EAF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it-IT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533369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37CD9A-DA8D-4BCD-867D-8DEF6BE68E84}" type="slidenum">
              <a:rPr lang="it-IT" altLang="it-IT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it-IT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9473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24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69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1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30DF0-2E15-4FF9-A482-093B6703F2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21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F068-DF98-4FDF-B44B-D9F655F450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371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FD3D-CCB4-427A-880B-5E247BF9E0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910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065184" cy="4092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2785" y="1981201"/>
            <a:ext cx="5065183" cy="4092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89A5-3702-494A-88E2-184CD7588A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882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339C-3F41-4BF8-8021-28A61A7116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786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7407-AD6A-4280-998A-46F36F8C6C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636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0521-DC53-423C-960C-6A6A3B0119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4326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2AB2E-B9EC-4DB4-BE55-6F2CAE776D3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607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42AD-205B-45B6-A1CF-4B059FBDF2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72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A732-0803-4FDC-A4B4-F8C262C70D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600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65634" y="609601"/>
            <a:ext cx="2582333" cy="5464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1"/>
            <a:ext cx="7548033" cy="5464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15F8-E3F6-453C-A153-AE19ACEB25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04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6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40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49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55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3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EB3D-30FA-422C-9F22-25099FE19C09}" type="datetimeFigureOut">
              <a:rPr lang="it-IT" smtClean="0"/>
              <a:t>14/11/2017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3427-C029-42D4-856B-0C71AEA042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-11214100" y="3176"/>
            <a:ext cx="23361651" cy="13668375"/>
            <a:chOff x="-5298" y="2"/>
            <a:chExt cx="11037" cy="8610"/>
          </a:xfrm>
        </p:grpSpPr>
        <p:sp>
          <p:nvSpPr>
            <p:cNvPr id="1032" name="Freeform 2"/>
            <p:cNvSpPr>
              <a:spLocks noChangeArrowheads="1"/>
            </p:cNvSpPr>
            <p:nvPr/>
          </p:nvSpPr>
          <p:spPr bwMode="auto">
            <a:xfrm>
              <a:off x="3394" y="999"/>
              <a:ext cx="2345" cy="3300"/>
            </a:xfrm>
            <a:custGeom>
              <a:avLst/>
              <a:gdLst>
                <a:gd name="T0" fmla="*/ 1850 w 2359"/>
                <a:gd name="T1" fmla="*/ 3242 h 3314"/>
                <a:gd name="T2" fmla="*/ 2288 w 2359"/>
                <a:gd name="T3" fmla="*/ 3243 h 3314"/>
                <a:gd name="T4" fmla="*/ 2288 w 2359"/>
                <a:gd name="T5" fmla="*/ 1407 h 3314"/>
                <a:gd name="T6" fmla="*/ 0 w 2359"/>
                <a:gd name="T7" fmla="*/ 0 h 3314"/>
                <a:gd name="T8" fmla="*/ 196 w 2359"/>
                <a:gd name="T9" fmla="*/ 145 h 3314"/>
                <a:gd name="T10" fmla="*/ 356 w 2359"/>
                <a:gd name="T11" fmla="*/ 274 h 3314"/>
                <a:gd name="T12" fmla="*/ 537 w 2359"/>
                <a:gd name="T13" fmla="*/ 431 h 3314"/>
                <a:gd name="T14" fmla="*/ 712 w 2359"/>
                <a:gd name="T15" fmla="*/ 597 h 3314"/>
                <a:gd name="T16" fmla="*/ 966 w 2359"/>
                <a:gd name="T17" fmla="*/ 883 h 3314"/>
                <a:gd name="T18" fmla="*/ 1195 w 2359"/>
                <a:gd name="T19" fmla="*/ 1187 h 3314"/>
                <a:gd name="T20" fmla="*/ 1360 w 2359"/>
                <a:gd name="T21" fmla="*/ 1452 h 3314"/>
                <a:gd name="T22" fmla="*/ 1503 w 2359"/>
                <a:gd name="T23" fmla="*/ 1726 h 3314"/>
                <a:gd name="T24" fmla="*/ 1615 w 2359"/>
                <a:gd name="T25" fmla="*/ 1996 h 3314"/>
                <a:gd name="T26" fmla="*/ 1701 w 2359"/>
                <a:gd name="T27" fmla="*/ 2245 h 3314"/>
                <a:gd name="T28" fmla="*/ 1755 w 2359"/>
                <a:gd name="T29" fmla="*/ 2458 h 3314"/>
                <a:gd name="T30" fmla="*/ 1808 w 2359"/>
                <a:gd name="T31" fmla="*/ 2718 h 3314"/>
                <a:gd name="T32" fmla="*/ 1835 w 2359"/>
                <a:gd name="T33" fmla="*/ 2947 h 3314"/>
                <a:gd name="T34" fmla="*/ 1850 w 2359"/>
                <a:gd name="T35" fmla="*/ 3242 h 33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19327E"/>
                </a:gs>
                <a:gs pos="100000">
                  <a:srgbClr val="3366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FF"/>
                </a:solidFill>
              </a:endParaRPr>
            </a:p>
          </p:txBody>
        </p:sp>
        <p:sp>
          <p:nvSpPr>
            <p:cNvPr id="1033" name="AutoShape 3"/>
            <p:cNvSpPr>
              <a:spLocks noChangeArrowheads="1"/>
            </p:cNvSpPr>
            <p:nvPr/>
          </p:nvSpPr>
          <p:spPr bwMode="auto">
            <a:xfrm>
              <a:off x="-5298" y="2"/>
              <a:ext cx="10582" cy="86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800 w 21600"/>
                <a:gd name="T19" fmla="*/ 0 h 21600"/>
                <a:gd name="T20" fmla="*/ 21600 w 21600"/>
                <a:gd name="T21" fmla="*/ 108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809" y="0"/>
                  </a:moveTo>
                  <a:cubicBezTo>
                    <a:pt x="16770" y="5"/>
                    <a:pt x="21600" y="4839"/>
                    <a:pt x="21600" y="10800"/>
                  </a:cubicBezTo>
                  <a:lnTo>
                    <a:pt x="10800" y="10800"/>
                  </a:lnTo>
                  <a:lnTo>
                    <a:pt x="10809" y="0"/>
                  </a:lnTo>
                  <a:close/>
                </a:path>
                <a:path w="21600" h="21600" fill="none">
                  <a:moveTo>
                    <a:pt x="10809" y="0"/>
                  </a:moveTo>
                  <a:cubicBezTo>
                    <a:pt x="16770" y="5"/>
                    <a:pt x="21600" y="4839"/>
                    <a:pt x="21600" y="10800"/>
                  </a:cubicBezTo>
                </a:path>
              </a:pathLst>
            </a:custGeom>
            <a:noFill/>
            <a:ln w="12600" cap="rnd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1"/>
            <a:ext cx="1033356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 titolo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103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311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1036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00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DBC6E419-B00C-438E-8566-33542E8B9973}" type="slidenum">
              <a:rPr lang="it-IT" altLang="it-IT" sz="2400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sz="2400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33567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Fate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  <p:extLst>
      <p:ext uri="{BB962C8B-B14F-4D97-AF65-F5344CB8AC3E}">
        <p14:creationId xmlns:p14="http://schemas.microsoft.com/office/powerpoint/2010/main" val="44896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916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CIRCOLAZIONE VENOSA SISTEMICA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1524001" y="1628776"/>
            <a:ext cx="9109075" cy="5330825"/>
          </a:xfrm>
        </p:spPr>
        <p:txBody>
          <a:bodyPr/>
          <a:lstStyle/>
          <a:p>
            <a:pPr marL="320675" indent="-320675" eaLnBrk="1" hangingPunct="1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r>
              <a:rPr lang="it-IT" altLang="it-IT" sz="2000" dirty="0">
                <a:latin typeface="Arial Black" panose="020B0A04020102020204" pitchFamily="34" charset="0"/>
              </a:rPr>
              <a:t>Occupano una superficie MAGGIORE (</a:t>
            </a:r>
            <a:r>
              <a:rPr lang="it-IT" altLang="it-IT" sz="2000" baseline="30000" dirty="0">
                <a:latin typeface="Arial Black" panose="020B0A04020102020204" pitchFamily="34" charset="0"/>
              </a:rPr>
              <a:t>2</a:t>
            </a:r>
            <a:r>
              <a:rPr lang="it-IT" altLang="it-IT" sz="2000" dirty="0">
                <a:latin typeface="Arial Black" panose="020B0A04020102020204" pitchFamily="34" charset="0"/>
              </a:rPr>
              <a:t>/</a:t>
            </a:r>
            <a:r>
              <a:rPr lang="it-IT" altLang="it-IT" sz="2000" baseline="-25000" dirty="0">
                <a:latin typeface="Arial Black" panose="020B0A04020102020204" pitchFamily="34" charset="0"/>
              </a:rPr>
              <a:t>3</a:t>
            </a:r>
            <a:r>
              <a:rPr lang="it-IT" altLang="it-IT" sz="2000" dirty="0">
                <a:latin typeface="Arial Black" panose="020B0A04020102020204" pitchFamily="34" charset="0"/>
              </a:rPr>
              <a:t>) rispetto al distretto ARTERIOSO (</a:t>
            </a:r>
            <a:r>
              <a:rPr lang="it-IT" altLang="it-IT" sz="2000" baseline="30000" dirty="0">
                <a:latin typeface="Arial Black" panose="020B0A04020102020204" pitchFamily="34" charset="0"/>
              </a:rPr>
              <a:t>1</a:t>
            </a:r>
            <a:r>
              <a:rPr lang="it-IT" altLang="it-IT" sz="2000" dirty="0">
                <a:latin typeface="Arial Black" panose="020B0A04020102020204" pitchFamily="34" charset="0"/>
              </a:rPr>
              <a:t>/</a:t>
            </a:r>
            <a:r>
              <a:rPr lang="it-IT" altLang="it-IT" sz="2000" baseline="-25000" dirty="0">
                <a:latin typeface="Arial Black" panose="020B0A04020102020204" pitchFamily="34" charset="0"/>
              </a:rPr>
              <a:t>3</a:t>
            </a:r>
            <a:r>
              <a:rPr lang="it-IT" altLang="it-IT" sz="2000" dirty="0">
                <a:latin typeface="Arial Black" panose="020B0A04020102020204" pitchFamily="34" charset="0"/>
              </a:rPr>
              <a:t>)</a:t>
            </a:r>
          </a:p>
          <a:p>
            <a:pPr marL="0" indent="0" eaLnBrk="1" hangingPunct="1">
              <a:spcBef>
                <a:spcPts val="700"/>
              </a:spcBef>
              <a:buClr>
                <a:srgbClr val="3366FF"/>
              </a:buClr>
              <a:buSzPct val="80000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endParaRPr lang="it-IT" altLang="it-IT" sz="2000" dirty="0">
              <a:latin typeface="Arial Black" panose="020B0A04020102020204" pitchFamily="34" charset="0"/>
            </a:endParaRPr>
          </a:p>
          <a:p>
            <a:pPr marL="320675" indent="-320675" eaLnBrk="1" hangingPunct="1">
              <a:spcBef>
                <a:spcPts val="700"/>
              </a:spcBef>
              <a:buClr>
                <a:srgbClr val="3366FF"/>
              </a:buClr>
              <a:buSzPct val="80000"/>
              <a:buFont typeface="Wingdings" panose="05000000000000000000" pitchFamily="2" charset="2"/>
              <a:buChar char="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r>
              <a:rPr lang="it-IT" altLang="it-IT" sz="2000" dirty="0">
                <a:latin typeface="Arial Black" panose="020B0A04020102020204" pitchFamily="34" charset="0"/>
              </a:rPr>
              <a:t>Infatti, a ciascuna arteria, corrisponde un CIRCOLO VENOSO REFLUO duplice:</a:t>
            </a:r>
          </a:p>
          <a:p>
            <a:pPr marL="320675" indent="-298450" eaLnBrk="1" hangingPunct="1">
              <a:spcBef>
                <a:spcPts val="700"/>
              </a:spcBef>
              <a:buClrTx/>
              <a:buSzPct val="80000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r>
              <a:rPr lang="it-IT" altLang="it-IT" sz="2000" dirty="0">
                <a:latin typeface="Arial Black" panose="020B0A04020102020204" pitchFamily="34" charset="0"/>
              </a:rPr>
              <a:t>   - PROFONDO, corrispondente al decorso della rispettiva arteria</a:t>
            </a:r>
          </a:p>
          <a:p>
            <a:pPr marL="320675" indent="-298450" eaLnBrk="1" hangingPunct="1">
              <a:spcBef>
                <a:spcPts val="700"/>
              </a:spcBef>
              <a:buClrTx/>
              <a:buSzPct val="80000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r>
              <a:rPr lang="it-IT" altLang="it-IT" sz="2000" dirty="0">
                <a:latin typeface="Arial Black" panose="020B0A04020102020204" pitchFamily="34" charset="0"/>
              </a:rPr>
              <a:t>   - SUPERFICIALE, ossia vasi venosi che drenano sempre dal medesimo distretto, ma situati più superficialmente (nel SOTTOCUTANEO)</a:t>
            </a:r>
          </a:p>
          <a:p>
            <a:pPr marL="341313" indent="-320675" eaLnBrk="1" hangingPunct="1">
              <a:spcBef>
                <a:spcPts val="700"/>
              </a:spcBef>
              <a:buClrTx/>
              <a:buSzPct val="80000"/>
              <a:tabLst>
                <a:tab pos="320675" algn="l"/>
                <a:tab pos="425450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</a:tabLst>
              <a:defRPr/>
            </a:pPr>
            <a:endParaRPr lang="it-IT" altLang="it-IT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6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2782" r="2431" b="5748"/>
          <a:stretch>
            <a:fillRect/>
          </a:stretch>
        </p:blipFill>
        <p:spPr bwMode="auto">
          <a:xfrm>
            <a:off x="3648075" y="188913"/>
            <a:ext cx="597535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35" t="2782" r="2431" b="57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343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762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VENE SUPERFICIALI ARTO SUPERIORE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19200"/>
            <a:ext cx="404336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6" name="Picture 3"/>
          <p:cNvPicPr>
            <a:picLocks noChangeAspect="1" noChangeArrowheads="1"/>
          </p:cNvPicPr>
          <p:nvPr/>
        </p:nvPicPr>
        <p:blipFill>
          <a:blip r:embed="rId4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43000"/>
            <a:ext cx="3570288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93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991600" cy="762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VV. CEFALICA e BASILICA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762000"/>
            <a:ext cx="5816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05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VENE ARTO SUPERIORE: VENA ASCELLARE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2050"/>
            <a:ext cx="86868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764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5447" r="7959" b="13126"/>
          <a:stretch>
            <a:fillRect/>
          </a:stretch>
        </p:blipFill>
        <p:spPr bwMode="auto">
          <a:xfrm>
            <a:off x="3359151" y="261938"/>
            <a:ext cx="6048375" cy="633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355" t="5447" r="7959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15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400" dirty="0">
                <a:latin typeface="Arial Black" panose="020B0A04020102020204" pitchFamily="34" charset="0"/>
              </a:rPr>
              <a:t>SCHEMATIZZAZIONE VENA CAVA INFERIORE, VENA PORTA, VENE ILIACHE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052513"/>
            <a:ext cx="405288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152525"/>
            <a:ext cx="4683125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163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782" r="6116" b="10454"/>
          <a:stretch>
            <a:fillRect/>
          </a:stretch>
        </p:blipFill>
        <p:spPr bwMode="auto">
          <a:xfrm>
            <a:off x="3143251" y="260351"/>
            <a:ext cx="6264275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04" t="2782" r="6116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36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915400" cy="8382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VENE  SAFENE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81100"/>
            <a:ext cx="8915400" cy="548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25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762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COMUNICAZIONE TRA CIRCOLI VENOSI PROFONDO e SUPERFICIALE dell’ ARTO INFERIORE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1497013"/>
            <a:ext cx="75438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42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6784" r="11119" b="25134"/>
          <a:stretch>
            <a:fillRect/>
          </a:stretch>
        </p:blipFill>
        <p:spPr bwMode="auto">
          <a:xfrm>
            <a:off x="3000375" y="406400"/>
            <a:ext cx="6408738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647" t="6784" r="11119" b="251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58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2782" r="3302" b="3781"/>
          <a:stretch>
            <a:fillRect/>
          </a:stretch>
        </p:blipFill>
        <p:spPr bwMode="auto">
          <a:xfrm>
            <a:off x="3287714" y="66676"/>
            <a:ext cx="56165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59" t="2782" r="3302" b="37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362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>
                <a:latin typeface="Arial Black" panose="020B0A04020102020204" pitchFamily="34" charset="0"/>
              </a:rPr>
              <a:t>SCHEMA VENA PORTA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7925"/>
            <a:ext cx="82296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10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VENA PORTA ed ANASTOMOSI con il SISTEMA della V. CAVA INFERIORE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4" y="1144588"/>
            <a:ext cx="5768975" cy="564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67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2438400"/>
            <a:ext cx="25146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3200">
                <a:latin typeface="Arial Black" panose="020B0A04020102020204" pitchFamily="34" charset="0"/>
              </a:rPr>
              <a:t>SISTEMI VENOSI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64"/>
            <a:ext cx="6629400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24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1736725" y="811213"/>
            <a:ext cx="18494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0000"/>
                </a:solidFill>
                <a:latin typeface="Arial Black" panose="020B0A04020102020204" pitchFamily="34" charset="0"/>
              </a:rPr>
              <a:t>V. CAVA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0000"/>
                </a:solidFill>
                <a:latin typeface="Arial Black" panose="020B0A04020102020204" pitchFamily="34" charset="0"/>
              </a:rPr>
              <a:t>SUPERIORE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1812925" y="4087813"/>
            <a:ext cx="1747838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C000"/>
                </a:solidFill>
                <a:latin typeface="Arial Black" panose="020B0A04020102020204" pitchFamily="34" charset="0"/>
              </a:rPr>
              <a:t>V. CAVA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C000"/>
                </a:solidFill>
                <a:latin typeface="Arial Black" panose="020B0A04020102020204" pitchFamily="34" charset="0"/>
              </a:rPr>
              <a:t>INFERIORE</a:t>
            </a:r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>
            <a:off x="3810000" y="1295400"/>
            <a:ext cx="3276600" cy="838200"/>
          </a:xfrm>
          <a:prstGeom prst="line">
            <a:avLst/>
          </a:prstGeom>
          <a:noFill/>
          <a:ln w="38160" cap="sq">
            <a:solidFill>
              <a:srgbClr val="FF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 flipV="1">
            <a:off x="3429000" y="3940175"/>
            <a:ext cx="3810000" cy="501650"/>
          </a:xfrm>
          <a:prstGeom prst="line">
            <a:avLst/>
          </a:prstGeom>
          <a:noFill/>
          <a:ln w="38160" cap="sq">
            <a:solidFill>
              <a:srgbClr val="FF99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8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t="2632" r="5800" b="20216"/>
          <a:stretch>
            <a:fillRect/>
          </a:stretch>
        </p:blipFill>
        <p:spPr bwMode="auto">
          <a:xfrm>
            <a:off x="1524000" y="360364"/>
            <a:ext cx="9144000" cy="640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6" t="2632" r="5800" b="202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3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762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VENE CAVA SUPERIORE ed ANONIME 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066800"/>
            <a:ext cx="559593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79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163513"/>
            <a:ext cx="9144000" cy="5334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SISTEMA DELLA V. CAVA SUPERIORE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8593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4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9" y="989014"/>
            <a:ext cx="4249737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3503613" y="593726"/>
            <a:ext cx="2405062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0000"/>
                </a:solidFill>
                <a:latin typeface="Arial Black" panose="020B0A04020102020204" pitchFamily="34" charset="0"/>
              </a:rPr>
              <a:t>SISTEMA  della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it-IT" altLang="it-IT" sz="2000">
                <a:solidFill>
                  <a:srgbClr val="FF0000"/>
                </a:solidFill>
                <a:latin typeface="Arial Black" panose="020B0A04020102020204" pitchFamily="34" charset="0"/>
              </a:rPr>
              <a:t>VENA  AZYGOS</a:t>
            </a:r>
          </a:p>
        </p:txBody>
      </p:sp>
      <p:sp>
        <p:nvSpPr>
          <p:cNvPr id="79878" name="Line 5"/>
          <p:cNvSpPr>
            <a:spLocks noChangeShapeType="1"/>
          </p:cNvSpPr>
          <p:nvPr/>
        </p:nvSpPr>
        <p:spPr bwMode="auto">
          <a:xfrm>
            <a:off x="5791200" y="914400"/>
            <a:ext cx="2057400" cy="1905000"/>
          </a:xfrm>
          <a:prstGeom prst="line">
            <a:avLst/>
          </a:prstGeom>
          <a:noFill/>
          <a:ln w="38160" cap="sq">
            <a:solidFill>
              <a:srgbClr val="FF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780" r="5499" b="2448"/>
          <a:stretch>
            <a:fillRect/>
          </a:stretch>
        </p:blipFill>
        <p:spPr bwMode="auto">
          <a:xfrm>
            <a:off x="3359151" y="46038"/>
            <a:ext cx="5903913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24" t="2780" r="5499" b="2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33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SENI VENOSI della DURA MADRE: PROIEZIONE TRASVERSA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3839"/>
            <a:ext cx="91440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243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800" dirty="0">
                <a:latin typeface="Arial Black" panose="020B0A04020102020204" pitchFamily="34" charset="0"/>
              </a:rPr>
              <a:t>VENE  DEL  COLLO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92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172</Words>
  <Application>Microsoft Office PowerPoint</Application>
  <PresentationFormat>Widescreen</PresentationFormat>
  <Paragraphs>46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Microsoft YaHei</vt:lpstr>
      <vt:lpstr>Arial</vt:lpstr>
      <vt:lpstr>Arial Black</vt:lpstr>
      <vt:lpstr>Calibri</vt:lpstr>
      <vt:lpstr>Calibri Light</vt:lpstr>
      <vt:lpstr>Times New Roman</vt:lpstr>
      <vt:lpstr>Wingdings</vt:lpstr>
      <vt:lpstr>Tema di Office</vt:lpstr>
      <vt:lpstr>1_Tema di Office</vt:lpstr>
      <vt:lpstr>CIRCOLAZIONE VENOSA SISTEMICA</vt:lpstr>
      <vt:lpstr>Presentazione standard di PowerPoint</vt:lpstr>
      <vt:lpstr>SISTEMI VENOSI</vt:lpstr>
      <vt:lpstr>Presentazione standard di PowerPoint</vt:lpstr>
      <vt:lpstr>VENE CAVA SUPERIORE ed ANONIME </vt:lpstr>
      <vt:lpstr>SISTEMA DELLA V. CAVA SUPERIORE</vt:lpstr>
      <vt:lpstr>Presentazione standard di PowerPoint</vt:lpstr>
      <vt:lpstr>SENI VENOSI della DURA MADRE: PROIEZIONE TRASVERSA</vt:lpstr>
      <vt:lpstr>VENE  DEL  COLLO</vt:lpstr>
      <vt:lpstr>Presentazione standard di PowerPoint</vt:lpstr>
      <vt:lpstr>VENE SUPERFICIALI ARTO SUPERIORE</vt:lpstr>
      <vt:lpstr>VV. CEFALICA e BASILICA</vt:lpstr>
      <vt:lpstr>VENE ARTO SUPERIORE: VENA ASCELLARE</vt:lpstr>
      <vt:lpstr>Presentazione standard di PowerPoint</vt:lpstr>
      <vt:lpstr>SCHEMATIZZAZIONE VENA CAVA INFERIORE, VENA PORTA, VENE ILIACHE</vt:lpstr>
      <vt:lpstr>Presentazione standard di PowerPoint</vt:lpstr>
      <vt:lpstr>VENE  SAFENE</vt:lpstr>
      <vt:lpstr>COMUNICAZIONE TRA CIRCOLI VENOSI PROFONDO e SUPERFICIALE dell’ ARTO INFERIORE</vt:lpstr>
      <vt:lpstr>Presentazione standard di PowerPoint</vt:lpstr>
      <vt:lpstr>SCHEMA VENA PORTA</vt:lpstr>
      <vt:lpstr>VENA PORTA ed ANASTOMOSI con il SISTEMA della V. CAVA INFERIORE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CIRCOLAZIONE VENOSA SISTEMICA</dc:title>
  <dc:creator>Annalisa</dc:creator>
  <cp:lastModifiedBy>Annalisa</cp:lastModifiedBy>
  <cp:revision>2</cp:revision>
  <dcterms:created xsi:type="dcterms:W3CDTF">2017-11-09T00:08:50Z</dcterms:created>
  <dcterms:modified xsi:type="dcterms:W3CDTF">2017-11-13T23:05:41Z</dcterms:modified>
</cp:coreProperties>
</file>