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9" r:id="rId14"/>
    <p:sldId id="286" r:id="rId15"/>
    <p:sldId id="28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8" r:id="rId33"/>
    <p:sldId id="289" r:id="rId34"/>
    <p:sldId id="290" r:id="rId35"/>
    <p:sldId id="291" r:id="rId36"/>
    <p:sldId id="292" r:id="rId37"/>
    <p:sldId id="293" r:id="rId3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03/02/2016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F49D355-16BD-4E45-BD9A-5EA878CF7CBD}" type="datetimeFigureOut">
              <a:rPr lang="it-IT" smtClean="0"/>
              <a:pPr/>
              <a:t>03/02/2016</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3600" dirty="0" err="1" smtClean="0"/>
              <a:t>LezIone</a:t>
            </a:r>
            <a:r>
              <a:rPr lang="it-IT" sz="3600" smtClean="0"/>
              <a:t> 5</a:t>
            </a:r>
            <a:endParaRPr lang="it-IT" sz="3600" dirty="0"/>
          </a:p>
        </p:txBody>
      </p:sp>
      <p:sp>
        <p:nvSpPr>
          <p:cNvPr id="3" name="Sottotitolo 2"/>
          <p:cNvSpPr>
            <a:spLocks noGrp="1"/>
          </p:cNvSpPr>
          <p:nvPr>
            <p:ph type="subTitle" idx="1"/>
          </p:nvPr>
        </p:nvSpPr>
        <p:spPr/>
        <p:txBody>
          <a:bodyPr/>
          <a:lstStyle/>
          <a:p>
            <a:r>
              <a:rPr lang="it-IT" sz="4000" dirty="0" err="1" smtClean="0"/>
              <a:t>Intertextual</a:t>
            </a:r>
            <a:r>
              <a:rPr lang="it-IT" sz="4000" dirty="0" smtClean="0"/>
              <a:t> </a:t>
            </a:r>
            <a:r>
              <a:rPr lang="it-IT" sz="4000" dirty="0" err="1" smtClean="0"/>
              <a:t>References</a:t>
            </a:r>
            <a:r>
              <a:rPr lang="it-IT" sz="4000" dirty="0" smtClean="0"/>
              <a:t> in AD</a:t>
            </a:r>
          </a:p>
          <a:p>
            <a:endParaRPr lang="it-IT" dirty="0"/>
          </a:p>
        </p:txBody>
      </p:sp>
    </p:spTree>
    <p:extLst>
      <p:ext uri="{BB962C8B-B14F-4D97-AF65-F5344CB8AC3E}">
        <p14:creationId xmlns:p14="http://schemas.microsoft.com/office/powerpoint/2010/main" val="2128539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Musical allusions </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Some </a:t>
            </a:r>
            <a:r>
              <a:rPr lang="en-US" dirty="0"/>
              <a:t>musical accompaniments re-occur in a series of films, </a:t>
            </a:r>
            <a:r>
              <a:rPr lang="en-US" dirty="0" err="1"/>
              <a:t>eg</a:t>
            </a:r>
            <a:r>
              <a:rPr lang="en-US" dirty="0"/>
              <a:t>., the James Bond theme, and do not present problems. But the connection may be between two films of different type and separated in time. In these cases a mention of the allusion may be beneficial. Tarantino’s </a:t>
            </a:r>
            <a:r>
              <a:rPr lang="en-US" i="1" dirty="0" err="1"/>
              <a:t>Inglourious</a:t>
            </a:r>
            <a:r>
              <a:rPr lang="en-US" i="1" dirty="0"/>
              <a:t> </a:t>
            </a:r>
            <a:r>
              <a:rPr lang="en-US" i="1" dirty="0" err="1"/>
              <a:t>Basterds</a:t>
            </a:r>
            <a:r>
              <a:rPr lang="en-US" dirty="0"/>
              <a:t> begins with the tune </a:t>
            </a:r>
            <a:r>
              <a:rPr lang="en-US" i="1" dirty="0"/>
              <a:t>The Green Leaves of Summer</a:t>
            </a:r>
            <a:r>
              <a:rPr lang="en-US" dirty="0"/>
              <a:t> which was, famously, the theme music to the 1960 classic </a:t>
            </a:r>
            <a:r>
              <a:rPr lang="en-US" i="1" dirty="0"/>
              <a:t>The Alamo</a:t>
            </a:r>
            <a:r>
              <a:rPr lang="en-US" dirty="0"/>
              <a:t> and provides the first link that Tarantino creates with western formats.</a:t>
            </a:r>
            <a:endParaRPr lang="it-IT" dirty="0"/>
          </a:p>
          <a:p>
            <a:endParaRPr lang="it-IT" dirty="0"/>
          </a:p>
        </p:txBody>
      </p:sp>
    </p:spTree>
    <p:extLst>
      <p:ext uri="{BB962C8B-B14F-4D97-AF65-F5344CB8AC3E}">
        <p14:creationId xmlns:p14="http://schemas.microsoft.com/office/powerpoint/2010/main" val="269861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Visual </a:t>
            </a:r>
            <a:r>
              <a:rPr lang="it-IT" dirty="0" err="1" smtClean="0"/>
              <a:t>Intertextuality</a:t>
            </a:r>
            <a:endParaRPr lang="it-IT" dirty="0"/>
          </a:p>
        </p:txBody>
      </p:sp>
      <p:sp>
        <p:nvSpPr>
          <p:cNvPr id="3" name="Segnaposto contenuto 2"/>
          <p:cNvSpPr>
            <a:spLocks noGrp="1"/>
          </p:cNvSpPr>
          <p:nvPr>
            <p:ph idx="1"/>
          </p:nvPr>
        </p:nvSpPr>
        <p:spPr/>
        <p:txBody>
          <a:bodyPr/>
          <a:lstStyle/>
          <a:p>
            <a:r>
              <a:rPr lang="en-US" dirty="0"/>
              <a:t>The fundamental point in dealing with visual reference is to determine what the </a:t>
            </a:r>
            <a:r>
              <a:rPr lang="en-US" u="sng" dirty="0"/>
              <a:t>marker</a:t>
            </a:r>
            <a:r>
              <a:rPr lang="en-US" dirty="0"/>
              <a:t> is and how it refers to the </a:t>
            </a:r>
            <a:r>
              <a:rPr lang="en-US" u="sng" dirty="0"/>
              <a:t>marked</a:t>
            </a:r>
            <a:r>
              <a:rPr lang="en-US" dirty="0"/>
              <a:t>. For example </a:t>
            </a:r>
            <a:r>
              <a:rPr lang="en-US" u="sng" dirty="0"/>
              <a:t>visual intertextuality</a:t>
            </a:r>
            <a:r>
              <a:rPr lang="en-US" dirty="0"/>
              <a:t> can be seen in parodies. In the film </a:t>
            </a:r>
            <a:r>
              <a:rPr lang="en-US" i="1" dirty="0"/>
              <a:t>Love Actually</a:t>
            </a:r>
            <a:r>
              <a:rPr lang="en-US" dirty="0"/>
              <a:t>, Hugh Grant is clearly meant to represent Tony Blair as his car pulls up outside No. 10 Downing Street and his clothes and mannerisms ape the erstwhile Prime Minister. </a:t>
            </a:r>
            <a:endParaRPr lang="it-IT" dirty="0"/>
          </a:p>
          <a:p>
            <a:endParaRPr lang="it-IT" dirty="0"/>
          </a:p>
        </p:txBody>
      </p:sp>
    </p:spTree>
    <p:extLst>
      <p:ext uri="{BB962C8B-B14F-4D97-AF65-F5344CB8AC3E}">
        <p14:creationId xmlns:p14="http://schemas.microsoft.com/office/powerpoint/2010/main" val="1461028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Irony</a:t>
            </a:r>
            <a:r>
              <a:rPr lang="it-IT" dirty="0" smtClean="0"/>
              <a:t> or </a:t>
            </a:r>
            <a:r>
              <a:rPr lang="it-IT" dirty="0" err="1" smtClean="0"/>
              <a:t>spoof</a:t>
            </a:r>
            <a:endParaRPr lang="it-IT" dirty="0"/>
          </a:p>
        </p:txBody>
      </p:sp>
      <p:sp>
        <p:nvSpPr>
          <p:cNvPr id="3" name="Segnaposto contenuto 2"/>
          <p:cNvSpPr>
            <a:spLocks noGrp="1"/>
          </p:cNvSpPr>
          <p:nvPr>
            <p:ph idx="1"/>
          </p:nvPr>
        </p:nvSpPr>
        <p:spPr/>
        <p:txBody>
          <a:bodyPr/>
          <a:lstStyle/>
          <a:p>
            <a:r>
              <a:rPr lang="en-US" dirty="0"/>
              <a:t>Where there is irony or spoof the description can easily include the visible manifestations – ‘a mysterious-looking castle looms out of the darkness’ in </a:t>
            </a:r>
            <a:r>
              <a:rPr lang="en-US" i="1" dirty="0"/>
              <a:t>Young Frankenstein. ‘</a:t>
            </a:r>
            <a:r>
              <a:rPr lang="en-US" dirty="0"/>
              <a:t>A man dressed exactly like a Bond villain’ in </a:t>
            </a:r>
            <a:r>
              <a:rPr lang="en-US" i="1" dirty="0"/>
              <a:t>Austin Powers</a:t>
            </a:r>
            <a:r>
              <a:rPr lang="en-US" dirty="0"/>
              <a:t>. </a:t>
            </a:r>
            <a:endParaRPr lang="it-IT" dirty="0"/>
          </a:p>
          <a:p>
            <a:endParaRPr lang="it-IT" dirty="0"/>
          </a:p>
        </p:txBody>
      </p:sp>
    </p:spTree>
    <p:extLst>
      <p:ext uri="{BB962C8B-B14F-4D97-AF65-F5344CB8AC3E}">
        <p14:creationId xmlns:p14="http://schemas.microsoft.com/office/powerpoint/2010/main" val="1751420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Copying</a:t>
            </a:r>
            <a:r>
              <a:rPr lang="it-IT" dirty="0" smtClean="0"/>
              <a:t> </a:t>
            </a:r>
            <a:r>
              <a:rPr lang="it-IT" dirty="0" err="1" smtClean="0"/>
              <a:t>scenes</a:t>
            </a:r>
            <a:endParaRPr lang="it-IT" dirty="0"/>
          </a:p>
        </p:txBody>
      </p:sp>
      <p:sp>
        <p:nvSpPr>
          <p:cNvPr id="3" name="Segnaposto contenuto 2"/>
          <p:cNvSpPr>
            <a:spLocks noGrp="1"/>
          </p:cNvSpPr>
          <p:nvPr>
            <p:ph idx="1"/>
          </p:nvPr>
        </p:nvSpPr>
        <p:spPr/>
        <p:txBody>
          <a:bodyPr/>
          <a:lstStyle/>
          <a:p>
            <a:r>
              <a:rPr lang="en-US" u="sng" dirty="0"/>
              <a:t>Non-verbal intertextuality</a:t>
            </a:r>
            <a:r>
              <a:rPr lang="en-US" dirty="0"/>
              <a:t> in copying scenes from previous movies is quite common. For example, in the cartoon series </a:t>
            </a:r>
            <a:r>
              <a:rPr lang="en-US" i="1" dirty="0"/>
              <a:t>The Simpsons</a:t>
            </a:r>
            <a:r>
              <a:rPr lang="en-US" dirty="0"/>
              <a:t> the </a:t>
            </a:r>
            <a:r>
              <a:rPr lang="en-US" dirty="0" err="1"/>
              <a:t>aeroplane</a:t>
            </a:r>
            <a:r>
              <a:rPr lang="en-US" dirty="0"/>
              <a:t> scene from Hitchcock’s  </a:t>
            </a:r>
            <a:r>
              <a:rPr lang="en-US" i="1" dirty="0"/>
              <a:t>North by Northwest</a:t>
            </a:r>
            <a:r>
              <a:rPr lang="en-US" dirty="0"/>
              <a:t> is re-evoked in animated form. </a:t>
            </a:r>
            <a:endParaRPr lang="it-IT" dirty="0"/>
          </a:p>
          <a:p>
            <a:endParaRPr lang="it-IT" dirty="0"/>
          </a:p>
        </p:txBody>
      </p:sp>
    </p:spTree>
    <p:extLst>
      <p:ext uri="{BB962C8B-B14F-4D97-AF65-F5344CB8AC3E}">
        <p14:creationId xmlns:p14="http://schemas.microsoft.com/office/powerpoint/2010/main" val="2012793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E:\TAYLOR\ADLAB\WP4\images.jpg"/>
          <p:cNvPicPr/>
          <p:nvPr/>
        </p:nvPicPr>
        <p:blipFill>
          <a:blip r:embed="rId2" cstate="print"/>
          <a:srcRect/>
          <a:stretch>
            <a:fillRect/>
          </a:stretch>
        </p:blipFill>
        <p:spPr bwMode="auto">
          <a:xfrm>
            <a:off x="1475656" y="1052736"/>
            <a:ext cx="6192688" cy="5040560"/>
          </a:xfrm>
          <a:prstGeom prst="rect">
            <a:avLst/>
          </a:prstGeom>
          <a:noFill/>
          <a:ln w="9525">
            <a:noFill/>
            <a:miter lim="800000"/>
            <a:headEnd/>
            <a:tailEnd/>
          </a:ln>
        </p:spPr>
      </p:pic>
    </p:spTree>
    <p:extLst>
      <p:ext uri="{BB962C8B-B14F-4D97-AF65-F5344CB8AC3E}">
        <p14:creationId xmlns:p14="http://schemas.microsoft.com/office/powerpoint/2010/main" val="13379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TAYLOR\ADLAB\WP4\index.jpg"/>
          <p:cNvPicPr/>
          <p:nvPr/>
        </p:nvPicPr>
        <p:blipFill>
          <a:blip r:embed="rId2" cstate="print"/>
          <a:srcRect/>
          <a:stretch>
            <a:fillRect/>
          </a:stretch>
        </p:blipFill>
        <p:spPr bwMode="auto">
          <a:xfrm>
            <a:off x="1115616" y="1052736"/>
            <a:ext cx="6840760" cy="4896544"/>
          </a:xfrm>
          <a:prstGeom prst="rect">
            <a:avLst/>
          </a:prstGeom>
          <a:noFill/>
          <a:ln w="9525">
            <a:noFill/>
            <a:miter lim="800000"/>
            <a:headEnd/>
            <a:tailEnd/>
          </a:ln>
        </p:spPr>
      </p:pic>
    </p:spTree>
    <p:extLst>
      <p:ext uri="{BB962C8B-B14F-4D97-AF65-F5344CB8AC3E}">
        <p14:creationId xmlns:p14="http://schemas.microsoft.com/office/powerpoint/2010/main" val="1116736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Real life </a:t>
            </a:r>
            <a:r>
              <a:rPr lang="it-IT" dirty="0" err="1" smtClean="0"/>
              <a:t>scenarios</a:t>
            </a:r>
            <a:endParaRPr lang="it-IT" dirty="0"/>
          </a:p>
        </p:txBody>
      </p:sp>
      <p:sp>
        <p:nvSpPr>
          <p:cNvPr id="3" name="Segnaposto contenuto 2"/>
          <p:cNvSpPr>
            <a:spLocks noGrp="1"/>
          </p:cNvSpPr>
          <p:nvPr>
            <p:ph idx="1"/>
          </p:nvPr>
        </p:nvSpPr>
        <p:spPr/>
        <p:txBody>
          <a:bodyPr/>
          <a:lstStyle/>
          <a:p>
            <a:r>
              <a:rPr lang="en-US" u="sng" dirty="0"/>
              <a:t>Non-verbal intertextuality</a:t>
            </a:r>
            <a:r>
              <a:rPr lang="en-US" dirty="0"/>
              <a:t> referring to real life scenarios is also common. Films set in eastern countries often contain scenes of busy bazaar life, crime films often begin with overviews of New York or other big city. </a:t>
            </a:r>
            <a:endParaRPr lang="it-IT" dirty="0"/>
          </a:p>
          <a:p>
            <a:endParaRPr lang="it-IT" dirty="0"/>
          </a:p>
        </p:txBody>
      </p:sp>
    </p:spTree>
    <p:extLst>
      <p:ext uri="{BB962C8B-B14F-4D97-AF65-F5344CB8AC3E}">
        <p14:creationId xmlns:p14="http://schemas.microsoft.com/office/powerpoint/2010/main" val="272822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Visual/verbal referents </a:t>
            </a:r>
            <a:r>
              <a:rPr lang="it-IT" dirty="0"/>
              <a:t/>
            </a:r>
            <a:br>
              <a:rPr lang="it-IT" dirty="0"/>
            </a:br>
            <a:endParaRPr lang="it-IT" dirty="0"/>
          </a:p>
        </p:txBody>
      </p:sp>
      <p:sp>
        <p:nvSpPr>
          <p:cNvPr id="3" name="Segnaposto contenuto 2"/>
          <p:cNvSpPr>
            <a:spLocks noGrp="1"/>
          </p:cNvSpPr>
          <p:nvPr>
            <p:ph idx="1"/>
          </p:nvPr>
        </p:nvSpPr>
        <p:spPr/>
        <p:txBody>
          <a:bodyPr/>
          <a:lstStyle/>
          <a:p>
            <a:r>
              <a:rPr lang="en-US" dirty="0" smtClean="0"/>
              <a:t>Intertextuality </a:t>
            </a:r>
            <a:r>
              <a:rPr lang="en-US" dirty="0"/>
              <a:t>involving both verbal and visual referents can again be identified in many film products. </a:t>
            </a:r>
            <a:endParaRPr lang="it-IT" dirty="0"/>
          </a:p>
          <a:p>
            <a:endParaRPr lang="it-IT" dirty="0"/>
          </a:p>
        </p:txBody>
      </p:sp>
    </p:spTree>
    <p:extLst>
      <p:ext uri="{BB962C8B-B14F-4D97-AF65-F5344CB8AC3E}">
        <p14:creationId xmlns:p14="http://schemas.microsoft.com/office/powerpoint/2010/main" val="2276833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Genre</a:t>
            </a:r>
            <a:endParaRPr lang="it-IT" dirty="0"/>
          </a:p>
        </p:txBody>
      </p:sp>
      <p:sp>
        <p:nvSpPr>
          <p:cNvPr id="3" name="Segnaposto contenuto 2"/>
          <p:cNvSpPr>
            <a:spLocks noGrp="1"/>
          </p:cNvSpPr>
          <p:nvPr>
            <p:ph idx="1"/>
          </p:nvPr>
        </p:nvSpPr>
        <p:spPr/>
        <p:txBody>
          <a:bodyPr>
            <a:normAutofit/>
          </a:bodyPr>
          <a:lstStyle/>
          <a:p>
            <a:r>
              <a:rPr lang="en-US" dirty="0"/>
              <a:t>Verbal intertextuality with reference to a genre links whole series of films. For example the language used in westerns has become a recognizable language variety and needs no explanations. But the language of westerns may appear in other contexts such as satires or parodies.  In an episode of the comedy series </a:t>
            </a:r>
            <a:r>
              <a:rPr lang="en-US" i="1" dirty="0"/>
              <a:t>Friends,</a:t>
            </a:r>
            <a:r>
              <a:rPr lang="en-US" dirty="0"/>
              <a:t> Chandler finds his pal Joey dressed in a cowboy outfit, and greets him with ‘Howdy’, harking back to hundreds of classic westerns. </a:t>
            </a:r>
            <a:endParaRPr lang="it-IT" dirty="0"/>
          </a:p>
          <a:p>
            <a:endParaRPr lang="it-IT" dirty="0"/>
          </a:p>
        </p:txBody>
      </p:sp>
    </p:spTree>
    <p:extLst>
      <p:ext uri="{BB962C8B-B14F-4D97-AF65-F5344CB8AC3E}">
        <p14:creationId xmlns:p14="http://schemas.microsoft.com/office/powerpoint/2010/main" val="3957260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Genre</a:t>
            </a:r>
            <a:r>
              <a:rPr lang="it-IT" dirty="0" smtClean="0"/>
              <a:t> and </a:t>
            </a:r>
            <a:r>
              <a:rPr lang="it-IT" dirty="0" err="1" smtClean="0"/>
              <a:t>repetition</a:t>
            </a:r>
            <a:endParaRPr lang="it-IT" dirty="0"/>
          </a:p>
        </p:txBody>
      </p:sp>
      <p:sp>
        <p:nvSpPr>
          <p:cNvPr id="3" name="Segnaposto contenuto 2"/>
          <p:cNvSpPr>
            <a:spLocks noGrp="1"/>
          </p:cNvSpPr>
          <p:nvPr>
            <p:ph idx="1"/>
          </p:nvPr>
        </p:nvSpPr>
        <p:spPr/>
        <p:txBody>
          <a:bodyPr/>
          <a:lstStyle/>
          <a:p>
            <a:r>
              <a:rPr lang="en-US" dirty="0"/>
              <a:t>Particular sequences are often repeated, for example, in TV series of a similar </a:t>
            </a:r>
            <a:r>
              <a:rPr lang="en-US" u="sng" dirty="0"/>
              <a:t>genre</a:t>
            </a:r>
            <a:r>
              <a:rPr lang="en-US" dirty="0"/>
              <a:t>. American crime </a:t>
            </a:r>
            <a:r>
              <a:rPr lang="en-US" dirty="0" err="1"/>
              <a:t>programmes</a:t>
            </a:r>
            <a:r>
              <a:rPr lang="en-US" dirty="0"/>
              <a:t> invariably begin with the main actors being shown individually, and then together, accompanied by a striking musical background.</a:t>
            </a:r>
            <a:endParaRPr lang="it-IT" dirty="0"/>
          </a:p>
          <a:p>
            <a:endParaRPr lang="it-IT" dirty="0"/>
          </a:p>
        </p:txBody>
      </p:sp>
    </p:spTree>
    <p:extLst>
      <p:ext uri="{BB962C8B-B14F-4D97-AF65-F5344CB8AC3E}">
        <p14:creationId xmlns:p14="http://schemas.microsoft.com/office/powerpoint/2010/main" val="1249971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What are </a:t>
            </a:r>
            <a:r>
              <a:rPr lang="en-US" b="1" dirty="0" err="1"/>
              <a:t>intertextual</a:t>
            </a:r>
            <a:r>
              <a:rPr lang="en-US" b="1" dirty="0"/>
              <a:t> references?</a:t>
            </a:r>
            <a:r>
              <a:rPr lang="it-IT" dirty="0"/>
              <a:t/>
            </a:r>
            <a:br>
              <a:rPr lang="it-IT" dirty="0"/>
            </a:br>
            <a:endParaRPr lang="it-IT" dirty="0"/>
          </a:p>
        </p:txBody>
      </p:sp>
      <p:sp>
        <p:nvSpPr>
          <p:cNvPr id="3" name="Segnaposto contenuto 2"/>
          <p:cNvSpPr>
            <a:spLocks noGrp="1"/>
          </p:cNvSpPr>
          <p:nvPr>
            <p:ph idx="1"/>
          </p:nvPr>
        </p:nvSpPr>
        <p:spPr/>
        <p:txBody>
          <a:bodyPr/>
          <a:lstStyle/>
          <a:p>
            <a:r>
              <a:rPr lang="en-US" u="sng" dirty="0" err="1" smtClean="0"/>
              <a:t>Intertextual</a:t>
            </a:r>
            <a:r>
              <a:rPr lang="en-US" u="sng" dirty="0" smtClean="0"/>
              <a:t> </a:t>
            </a:r>
            <a:r>
              <a:rPr lang="en-US" u="sng" dirty="0"/>
              <a:t>reference</a:t>
            </a:r>
            <a:r>
              <a:rPr lang="en-US" dirty="0"/>
              <a:t> refers to the fact that practically all texts, and here a film or a television </a:t>
            </a:r>
            <a:r>
              <a:rPr lang="en-US" dirty="0" err="1"/>
              <a:t>programme</a:t>
            </a:r>
            <a:r>
              <a:rPr lang="en-US" dirty="0"/>
              <a:t> are regarded as ‘texts’, contain elements that can be traced to other texts. Text receivers’ understanding of one text will most often depend on their knowledge of others. </a:t>
            </a:r>
            <a:endParaRPr lang="it-IT" dirty="0"/>
          </a:p>
        </p:txBody>
      </p:sp>
    </p:spTree>
    <p:extLst>
      <p:ext uri="{BB962C8B-B14F-4D97-AF65-F5344CB8AC3E}">
        <p14:creationId xmlns:p14="http://schemas.microsoft.com/office/powerpoint/2010/main" val="1551773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Target Text </a:t>
            </a:r>
            <a:r>
              <a:rPr lang="en-US" b="1" dirty="0"/>
              <a:t>Creation</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en-US" dirty="0" smtClean="0"/>
              <a:t>Having </a:t>
            </a:r>
            <a:r>
              <a:rPr lang="en-US" dirty="0" err="1"/>
              <a:t>analysed</a:t>
            </a:r>
            <a:r>
              <a:rPr lang="en-US" dirty="0"/>
              <a:t> and identified significant elements of intertextuality in a film text, first determine whether an </a:t>
            </a:r>
            <a:r>
              <a:rPr lang="en-US" dirty="0" err="1"/>
              <a:t>intertextual</a:t>
            </a:r>
            <a:r>
              <a:rPr lang="en-US" dirty="0"/>
              <a:t> link is crucial to the understanding or enjoyment of the film and, if so, at least identify the </a:t>
            </a:r>
            <a:r>
              <a:rPr lang="en-US" u="sng" dirty="0"/>
              <a:t>marker</a:t>
            </a:r>
            <a:r>
              <a:rPr lang="en-US" dirty="0"/>
              <a:t>. Then decide whether making an explicit link between the </a:t>
            </a:r>
            <a:r>
              <a:rPr lang="en-US" u="sng" dirty="0"/>
              <a:t>marker</a:t>
            </a:r>
            <a:r>
              <a:rPr lang="en-US" dirty="0"/>
              <a:t> and the </a:t>
            </a:r>
            <a:r>
              <a:rPr lang="en-US" u="sng" dirty="0"/>
              <a:t>marked</a:t>
            </a:r>
            <a:r>
              <a:rPr lang="en-US" dirty="0"/>
              <a:t> can be helpful. Limited research indicates that AD tends to explicate the </a:t>
            </a:r>
            <a:r>
              <a:rPr lang="en-US" u="sng" dirty="0"/>
              <a:t>marker</a:t>
            </a:r>
            <a:r>
              <a:rPr lang="en-US" dirty="0"/>
              <a:t> in order to enhance its </a:t>
            </a:r>
            <a:r>
              <a:rPr lang="en-US" dirty="0" err="1"/>
              <a:t>recognisability</a:t>
            </a:r>
            <a:r>
              <a:rPr lang="en-US" dirty="0"/>
              <a:t> rather than to make the link explicit unless the film or scene become incomprehensible without it. </a:t>
            </a:r>
            <a:endParaRPr lang="it-IT" dirty="0"/>
          </a:p>
          <a:p>
            <a:endParaRPr lang="it-IT" dirty="0"/>
          </a:p>
        </p:txBody>
      </p:sp>
    </p:spTree>
    <p:extLst>
      <p:ext uri="{BB962C8B-B14F-4D97-AF65-F5344CB8AC3E}">
        <p14:creationId xmlns:p14="http://schemas.microsoft.com/office/powerpoint/2010/main" val="2715601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In cases of </a:t>
            </a:r>
            <a:r>
              <a:rPr lang="en-US" u="sng" dirty="0"/>
              <a:t>verbal intertextuality</a:t>
            </a:r>
            <a:r>
              <a:rPr lang="en-US" dirty="0"/>
              <a:t>, the screenplay writer, director and even the actors will have consciously or subconsciously included references that will mostly be appreciated by both sighted and non-sighted audiences, such as the famous James Bond line </a:t>
            </a:r>
            <a:r>
              <a:rPr lang="en-US" b="1" dirty="0"/>
              <a:t>shaken not stirred</a:t>
            </a:r>
            <a:r>
              <a:rPr lang="en-US" dirty="0"/>
              <a:t> which appeared in all the books and films. </a:t>
            </a:r>
            <a:endParaRPr lang="it-IT" dirty="0"/>
          </a:p>
          <a:p>
            <a:endParaRPr lang="it-IT" dirty="0"/>
          </a:p>
        </p:txBody>
      </p:sp>
    </p:spTree>
    <p:extLst>
      <p:ext uri="{BB962C8B-B14F-4D97-AF65-F5344CB8AC3E}">
        <p14:creationId xmlns:p14="http://schemas.microsoft.com/office/powerpoint/2010/main" val="1219108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More </a:t>
            </a:r>
            <a:r>
              <a:rPr lang="it-IT" dirty="0" err="1" smtClean="0"/>
              <a:t>obscure</a:t>
            </a:r>
            <a:r>
              <a:rPr lang="it-IT" dirty="0" smtClean="0"/>
              <a:t> </a:t>
            </a:r>
            <a:r>
              <a:rPr lang="it-IT" dirty="0" err="1" smtClean="0"/>
              <a:t>citings</a:t>
            </a:r>
            <a:endParaRPr lang="it-IT" dirty="0"/>
          </a:p>
        </p:txBody>
      </p:sp>
      <p:sp>
        <p:nvSpPr>
          <p:cNvPr id="3" name="Segnaposto contenuto 2"/>
          <p:cNvSpPr>
            <a:spLocks noGrp="1"/>
          </p:cNvSpPr>
          <p:nvPr>
            <p:ph idx="1"/>
          </p:nvPr>
        </p:nvSpPr>
        <p:spPr/>
        <p:txBody>
          <a:bodyPr>
            <a:normAutofit/>
          </a:bodyPr>
          <a:lstStyle/>
          <a:p>
            <a:r>
              <a:rPr lang="en-US" dirty="0"/>
              <a:t>But with more obscure </a:t>
            </a:r>
            <a:r>
              <a:rPr lang="en-US" dirty="0" err="1"/>
              <a:t>citings</a:t>
            </a:r>
            <a:r>
              <a:rPr lang="en-US" dirty="0"/>
              <a:t>, determine whether explicating this adds some useful extra information. For example those who recognize the quote ‘no country for old men’ in the film of the same name can be satisfied at </a:t>
            </a:r>
            <a:r>
              <a:rPr lang="en-US" dirty="0" err="1"/>
              <a:t>recognising</a:t>
            </a:r>
            <a:r>
              <a:rPr lang="en-US" dirty="0"/>
              <a:t> it, but those who don’t (the majority) may be pleased to know that it comes from Yeats. There is time during the title sequence to give this information. Cf. </a:t>
            </a:r>
            <a:r>
              <a:rPr lang="en-US" i="1" dirty="0"/>
              <a:t>The Grapes of Wrath, If</a:t>
            </a:r>
            <a:r>
              <a:rPr lang="en-US" dirty="0"/>
              <a:t>. You will, of course, probably be giving the blind audience an edge over the sighted audience with this information, and so decide if this is justified or may result in accusations of pandering. </a:t>
            </a:r>
            <a:endParaRPr lang="it-IT" dirty="0"/>
          </a:p>
        </p:txBody>
      </p:sp>
    </p:spTree>
    <p:extLst>
      <p:ext uri="{BB962C8B-B14F-4D97-AF65-F5344CB8AC3E}">
        <p14:creationId xmlns:p14="http://schemas.microsoft.com/office/powerpoint/2010/main" val="2982651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Verbal</a:t>
            </a:r>
            <a:r>
              <a:rPr lang="it-IT" dirty="0" smtClean="0"/>
              <a:t> </a:t>
            </a:r>
            <a:r>
              <a:rPr lang="it-IT" dirty="0" err="1" smtClean="0"/>
              <a:t>dexterity</a:t>
            </a:r>
            <a:endParaRPr lang="it-IT" dirty="0"/>
          </a:p>
        </p:txBody>
      </p:sp>
      <p:sp>
        <p:nvSpPr>
          <p:cNvPr id="3" name="Segnaposto contenuto 2"/>
          <p:cNvSpPr>
            <a:spLocks noGrp="1"/>
          </p:cNvSpPr>
          <p:nvPr>
            <p:ph idx="1"/>
          </p:nvPr>
        </p:nvSpPr>
        <p:spPr/>
        <p:txBody>
          <a:bodyPr/>
          <a:lstStyle/>
          <a:p>
            <a:r>
              <a:rPr lang="en-US" dirty="0"/>
              <a:t>In cases of verbal dexterity such as the  play on words in the Italian version of </a:t>
            </a:r>
            <a:r>
              <a:rPr lang="en-US" i="1" dirty="0"/>
              <a:t>Blazing Saddles (</a:t>
            </a:r>
            <a:r>
              <a:rPr lang="en-US" i="1" dirty="0" err="1"/>
              <a:t>Mezzogiorno</a:t>
            </a:r>
            <a:r>
              <a:rPr lang="en-US" i="1" dirty="0"/>
              <a:t> e mezzo di </a:t>
            </a:r>
            <a:r>
              <a:rPr lang="en-US" i="1" dirty="0" err="1"/>
              <a:t>fuoco</a:t>
            </a:r>
            <a:r>
              <a:rPr lang="en-US" i="1" dirty="0"/>
              <a:t>) </a:t>
            </a:r>
            <a:r>
              <a:rPr lang="en-US" dirty="0"/>
              <a:t>determine whether this would amuse viewers as a way of explaining an otherwise impenetrable title. It is a case in which the relation between the </a:t>
            </a:r>
            <a:r>
              <a:rPr lang="en-US" u="sng" dirty="0"/>
              <a:t>marker</a:t>
            </a:r>
            <a:r>
              <a:rPr lang="en-US" dirty="0"/>
              <a:t> and the </a:t>
            </a:r>
            <a:r>
              <a:rPr lang="en-US" u="sng" dirty="0"/>
              <a:t>marked</a:t>
            </a:r>
            <a:r>
              <a:rPr lang="en-US" dirty="0"/>
              <a:t> is strong, but decide whether the audience is likely to have seen (or heard of) </a:t>
            </a:r>
            <a:r>
              <a:rPr lang="en-US" i="1" dirty="0"/>
              <a:t>High Noon</a:t>
            </a:r>
            <a:r>
              <a:rPr lang="en-US" dirty="0"/>
              <a:t>.</a:t>
            </a:r>
            <a:endParaRPr lang="it-IT" dirty="0"/>
          </a:p>
          <a:p>
            <a:endParaRPr lang="it-IT" dirty="0"/>
          </a:p>
        </p:txBody>
      </p:sp>
    </p:spTree>
    <p:extLst>
      <p:ext uri="{BB962C8B-B14F-4D97-AF65-F5344CB8AC3E}">
        <p14:creationId xmlns:p14="http://schemas.microsoft.com/office/powerpoint/2010/main" val="358306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In cases of </a:t>
            </a:r>
            <a:r>
              <a:rPr lang="en-US" i="1" dirty="0"/>
              <a:t>visual intertextuality</a:t>
            </a:r>
            <a:r>
              <a:rPr lang="en-US" dirty="0"/>
              <a:t>, first determine whether the </a:t>
            </a:r>
            <a:r>
              <a:rPr lang="en-US" u="sng" dirty="0"/>
              <a:t>allusion</a:t>
            </a:r>
            <a:r>
              <a:rPr lang="en-US" dirty="0"/>
              <a:t> is retrievable from the verbal input. If not, determine whether an enhanced description is required to identify the visual as a </a:t>
            </a:r>
            <a:r>
              <a:rPr lang="en-US" u="sng" dirty="0"/>
              <a:t>marker</a:t>
            </a:r>
            <a:r>
              <a:rPr lang="en-US" dirty="0"/>
              <a:t>, and whether it is important to point out the relation with the element ‘alluded to’. In the case of Hugh Grant/Tony Blair in </a:t>
            </a:r>
            <a:r>
              <a:rPr lang="en-US" i="1" dirty="0"/>
              <a:t>Love Actually</a:t>
            </a:r>
            <a:r>
              <a:rPr lang="en-US" dirty="0"/>
              <a:t> determine whether the description of appearance and clothing is sufficient to make the link to the politician or add something along the lines of …</a:t>
            </a:r>
            <a:r>
              <a:rPr lang="en-US" b="1" dirty="0"/>
              <a:t>evidently based on Tony Blair</a:t>
            </a:r>
            <a:r>
              <a:rPr lang="en-US" dirty="0"/>
              <a:t>.</a:t>
            </a:r>
            <a:endParaRPr lang="it-IT" dirty="0"/>
          </a:p>
        </p:txBody>
      </p:sp>
    </p:spTree>
    <p:extLst>
      <p:ext uri="{BB962C8B-B14F-4D97-AF65-F5344CB8AC3E}">
        <p14:creationId xmlns:p14="http://schemas.microsoft.com/office/powerpoint/2010/main" val="1927757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Link </a:t>
            </a:r>
            <a:r>
              <a:rPr lang="it-IT" dirty="0" err="1" smtClean="0"/>
              <a:t>between</a:t>
            </a:r>
            <a:r>
              <a:rPr lang="it-IT" dirty="0" smtClean="0"/>
              <a:t> </a:t>
            </a:r>
            <a:r>
              <a:rPr lang="it-IT" dirty="0" err="1" smtClean="0"/>
              <a:t>films</a:t>
            </a:r>
            <a:endParaRPr lang="it-IT" dirty="0"/>
          </a:p>
        </p:txBody>
      </p:sp>
      <p:sp>
        <p:nvSpPr>
          <p:cNvPr id="3" name="Segnaposto contenuto 2"/>
          <p:cNvSpPr>
            <a:spLocks noGrp="1"/>
          </p:cNvSpPr>
          <p:nvPr>
            <p:ph idx="1"/>
          </p:nvPr>
        </p:nvSpPr>
        <p:spPr/>
        <p:txBody>
          <a:bodyPr/>
          <a:lstStyle/>
          <a:p>
            <a:r>
              <a:rPr lang="en-US" dirty="0"/>
              <a:t>Where there is a link between films, determine first whether the audience are likely to have seen the original ‘referred to’ item, e.g., the </a:t>
            </a:r>
            <a:r>
              <a:rPr lang="en-US" dirty="0" err="1"/>
              <a:t>aeroplane</a:t>
            </a:r>
            <a:r>
              <a:rPr lang="en-US" dirty="0"/>
              <a:t> scene in </a:t>
            </a:r>
            <a:r>
              <a:rPr lang="en-US" i="1" dirty="0"/>
              <a:t>North by Northwest</a:t>
            </a:r>
            <a:r>
              <a:rPr lang="en-US" dirty="0"/>
              <a:t> or at least are familiar with it. Then decide whether it serves any purpose to inform the audience.</a:t>
            </a:r>
            <a:endParaRPr lang="it-IT" dirty="0"/>
          </a:p>
          <a:p>
            <a:endParaRPr lang="it-IT" dirty="0"/>
          </a:p>
        </p:txBody>
      </p:sp>
    </p:spTree>
    <p:extLst>
      <p:ext uri="{BB962C8B-B14F-4D97-AF65-F5344CB8AC3E}">
        <p14:creationId xmlns:p14="http://schemas.microsoft.com/office/powerpoint/2010/main" val="141374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Real life relation</a:t>
            </a:r>
            <a:endParaRPr lang="it-IT" dirty="0"/>
          </a:p>
        </p:txBody>
      </p:sp>
      <p:sp>
        <p:nvSpPr>
          <p:cNvPr id="3" name="Segnaposto contenuto 2"/>
          <p:cNvSpPr>
            <a:spLocks noGrp="1"/>
          </p:cNvSpPr>
          <p:nvPr>
            <p:ph idx="1"/>
          </p:nvPr>
        </p:nvSpPr>
        <p:spPr/>
        <p:txBody>
          <a:bodyPr/>
          <a:lstStyle/>
          <a:p>
            <a:r>
              <a:rPr lang="en-US" dirty="0"/>
              <a:t>Where the relation is between a </a:t>
            </a:r>
            <a:r>
              <a:rPr lang="en-US" u="sng" dirty="0"/>
              <a:t>marked</a:t>
            </a:r>
            <a:r>
              <a:rPr lang="en-US" dirty="0"/>
              <a:t> referent in real life, determine whether the </a:t>
            </a:r>
            <a:r>
              <a:rPr lang="en-US" u="sng" dirty="0"/>
              <a:t>marker</a:t>
            </a:r>
            <a:r>
              <a:rPr lang="en-US" dirty="0"/>
              <a:t>, (</a:t>
            </a:r>
            <a:r>
              <a:rPr lang="en-US" dirty="0" err="1"/>
              <a:t>e.g.,an</a:t>
            </a:r>
            <a:r>
              <a:rPr lang="en-US" dirty="0"/>
              <a:t> eastern souk, a city skyline) is sufficiently recognizable as to require a mere signpost (the Istanbul bazaar, the Chicago skyline) or needs a more detailed description. </a:t>
            </a:r>
            <a:endParaRPr lang="it-IT" dirty="0"/>
          </a:p>
          <a:p>
            <a:endParaRPr lang="it-IT" dirty="0"/>
          </a:p>
        </p:txBody>
      </p:sp>
    </p:spTree>
    <p:extLst>
      <p:ext uri="{BB962C8B-B14F-4D97-AF65-F5344CB8AC3E}">
        <p14:creationId xmlns:p14="http://schemas.microsoft.com/office/powerpoint/2010/main" val="1228043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u="sng" dirty="0" smtClean="0"/>
              <a:t>Verbal/visual </a:t>
            </a:r>
            <a:r>
              <a:rPr lang="en-US" u="sng" dirty="0"/>
              <a:t>intertextuality</a:t>
            </a:r>
            <a:endParaRPr lang="it-IT" dirty="0"/>
          </a:p>
        </p:txBody>
      </p:sp>
      <p:sp>
        <p:nvSpPr>
          <p:cNvPr id="3" name="Segnaposto contenuto 2"/>
          <p:cNvSpPr>
            <a:spLocks noGrp="1"/>
          </p:cNvSpPr>
          <p:nvPr>
            <p:ph idx="1"/>
          </p:nvPr>
        </p:nvSpPr>
        <p:spPr/>
        <p:txBody>
          <a:bodyPr>
            <a:normAutofit/>
          </a:bodyPr>
          <a:lstStyle/>
          <a:p>
            <a:r>
              <a:rPr lang="en-US" dirty="0" smtClean="0"/>
              <a:t>Determine </a:t>
            </a:r>
            <a:r>
              <a:rPr lang="en-US" dirty="0"/>
              <a:t>whether sufficient information is provided by the verbal input or just by a description of the visual, or whether the relation between the two is important. In the ‘cowboy’ scene in </a:t>
            </a:r>
            <a:r>
              <a:rPr lang="en-US" i="1" dirty="0"/>
              <a:t>Friends</a:t>
            </a:r>
            <a:r>
              <a:rPr lang="en-US" dirty="0"/>
              <a:t>, the need to describe the appearance of the character is paramount even if other elements have to be sacrificed. You might also decide to link the visual with the verbal by describing the character and then adding </a:t>
            </a:r>
            <a:r>
              <a:rPr lang="en-US" b="1" dirty="0"/>
              <a:t>so…</a:t>
            </a:r>
            <a:r>
              <a:rPr lang="en-US" dirty="0"/>
              <a:t> before the ‘Howdy’.</a:t>
            </a:r>
            <a:endParaRPr lang="it-IT" dirty="0"/>
          </a:p>
          <a:p>
            <a:endParaRPr lang="it-IT" dirty="0"/>
          </a:p>
        </p:txBody>
      </p:sp>
    </p:spTree>
    <p:extLst>
      <p:ext uri="{BB962C8B-B14F-4D97-AF65-F5344CB8AC3E}">
        <p14:creationId xmlns:p14="http://schemas.microsoft.com/office/powerpoint/2010/main" val="2187660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Repetition</a:t>
            </a:r>
            <a:endParaRPr lang="it-IT" dirty="0"/>
          </a:p>
        </p:txBody>
      </p:sp>
      <p:sp>
        <p:nvSpPr>
          <p:cNvPr id="3" name="Segnaposto contenuto 2"/>
          <p:cNvSpPr>
            <a:spLocks noGrp="1"/>
          </p:cNvSpPr>
          <p:nvPr>
            <p:ph idx="1"/>
          </p:nvPr>
        </p:nvSpPr>
        <p:spPr/>
        <p:txBody>
          <a:bodyPr/>
          <a:lstStyle/>
          <a:p>
            <a:r>
              <a:rPr lang="en-US" dirty="0"/>
              <a:t>Where there is repetition and therefore inbuilt </a:t>
            </a:r>
            <a:r>
              <a:rPr lang="en-US" u="sng" dirty="0"/>
              <a:t>intertextuality</a:t>
            </a:r>
            <a:r>
              <a:rPr lang="en-US" dirty="0"/>
              <a:t> as in the TV crime series, determine whether simply to describe the opening sequences or add something along the lines of </a:t>
            </a:r>
            <a:r>
              <a:rPr lang="en-US" b="1" dirty="0"/>
              <a:t>as in other similar crime series</a:t>
            </a:r>
            <a:r>
              <a:rPr lang="en-US" dirty="0"/>
              <a:t>, thereby creating a link between the established format/genre and the current example.</a:t>
            </a:r>
            <a:endParaRPr lang="it-IT" dirty="0"/>
          </a:p>
          <a:p>
            <a:endParaRPr lang="it-IT" dirty="0"/>
          </a:p>
        </p:txBody>
      </p:sp>
    </p:spTree>
    <p:extLst>
      <p:ext uri="{BB962C8B-B14F-4D97-AF65-F5344CB8AC3E}">
        <p14:creationId xmlns:p14="http://schemas.microsoft.com/office/powerpoint/2010/main" val="881557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92696"/>
            <a:ext cx="8229600" cy="1224136"/>
          </a:xfrm>
        </p:spPr>
        <p:txBody>
          <a:bodyPr>
            <a:normAutofit fontScale="90000"/>
          </a:bodyPr>
          <a:lstStyle/>
          <a:p>
            <a:r>
              <a:rPr lang="en-US" b="1" dirty="0" smtClean="0"/>
              <a:t>Examples</a:t>
            </a:r>
            <a:r>
              <a:rPr lang="en-US" dirty="0" smtClean="0"/>
              <a:t> - verbal </a:t>
            </a:r>
            <a:r>
              <a:rPr lang="en-US" dirty="0"/>
              <a:t>intertextuality</a:t>
            </a:r>
            <a:r>
              <a:rPr lang="it-IT" dirty="0"/>
              <a:t/>
            </a:r>
            <a:br>
              <a:rPr lang="it-IT" dirty="0"/>
            </a:b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en-US" dirty="0"/>
              <a:t>	(from </a:t>
            </a:r>
            <a:r>
              <a:rPr lang="en-US" dirty="0" err="1"/>
              <a:t>Inglourious</a:t>
            </a:r>
            <a:r>
              <a:rPr lang="en-US" dirty="0"/>
              <a:t> </a:t>
            </a:r>
            <a:r>
              <a:rPr lang="en-US" dirty="0" err="1"/>
              <a:t>Basterds</a:t>
            </a:r>
            <a:r>
              <a:rPr lang="en-US" dirty="0"/>
              <a:t>)</a:t>
            </a:r>
            <a:endParaRPr lang="it-IT" dirty="0"/>
          </a:p>
          <a:p>
            <a:r>
              <a:rPr lang="en-US" dirty="0"/>
              <a:t>“Lt. Raines, I presume”  (leave it as it is as the audience will know the original quote)</a:t>
            </a:r>
            <a:endParaRPr lang="it-IT" dirty="0"/>
          </a:p>
          <a:p>
            <a:r>
              <a:rPr lang="en-US" dirty="0"/>
              <a:t>“Lt. Raines, I presume” (describe facial expression: AD - smiling arrogantly).</a:t>
            </a:r>
            <a:endParaRPr lang="it-IT" dirty="0"/>
          </a:p>
          <a:p>
            <a:r>
              <a:rPr lang="en-US" dirty="0"/>
              <a:t> “Lt. Raines, I presume”  (explain the quote: AD - making obvious reference to “Dr. Livingstone, I presume”).                 </a:t>
            </a:r>
            <a:endParaRPr lang="it-IT" dirty="0"/>
          </a:p>
          <a:p>
            <a:endParaRPr lang="it-IT" dirty="0"/>
          </a:p>
        </p:txBody>
      </p:sp>
    </p:spTree>
    <p:extLst>
      <p:ext uri="{BB962C8B-B14F-4D97-AF65-F5344CB8AC3E}">
        <p14:creationId xmlns:p14="http://schemas.microsoft.com/office/powerpoint/2010/main" val="35779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err="1"/>
              <a:t>I</a:t>
            </a:r>
            <a:r>
              <a:rPr lang="en-US" b="1" dirty="0" err="1" smtClean="0"/>
              <a:t>ntertextual</a:t>
            </a:r>
            <a:r>
              <a:rPr lang="en-US" b="1" dirty="0" smtClean="0"/>
              <a:t> </a:t>
            </a:r>
            <a:r>
              <a:rPr lang="en-US" b="1" dirty="0"/>
              <a:t>references?</a:t>
            </a:r>
            <a:endParaRPr lang="it-IT" dirty="0"/>
          </a:p>
        </p:txBody>
      </p:sp>
      <p:sp>
        <p:nvSpPr>
          <p:cNvPr id="3" name="Segnaposto contenuto 2"/>
          <p:cNvSpPr>
            <a:spLocks noGrp="1"/>
          </p:cNvSpPr>
          <p:nvPr>
            <p:ph idx="1"/>
          </p:nvPr>
        </p:nvSpPr>
        <p:spPr/>
        <p:txBody>
          <a:bodyPr/>
          <a:lstStyle/>
          <a:p>
            <a:r>
              <a:rPr lang="en-US" dirty="0"/>
              <a:t>The connections may be banal, as in the case of everyday expressions, or more pregnant with meaning when created deliberately by the text producer.</a:t>
            </a:r>
            <a:endParaRPr lang="it-IT" dirty="0"/>
          </a:p>
        </p:txBody>
      </p:sp>
    </p:spTree>
    <p:extLst>
      <p:ext uri="{BB962C8B-B14F-4D97-AF65-F5344CB8AC3E}">
        <p14:creationId xmlns:p14="http://schemas.microsoft.com/office/powerpoint/2010/main" val="2049094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Examples</a:t>
            </a:r>
            <a:r>
              <a:rPr lang="it-IT" dirty="0" smtClean="0"/>
              <a:t> - </a:t>
            </a:r>
            <a:r>
              <a:rPr lang="en-US" dirty="0"/>
              <a:t>n</a:t>
            </a:r>
            <a:r>
              <a:rPr lang="en-US" dirty="0" smtClean="0"/>
              <a:t>on-verbal </a:t>
            </a:r>
            <a:r>
              <a:rPr lang="en-US" dirty="0"/>
              <a:t>intertextuality</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en-US" dirty="0" smtClean="0"/>
              <a:t>(</a:t>
            </a:r>
            <a:r>
              <a:rPr lang="en-US" dirty="0"/>
              <a:t>from Stand Up Guys)</a:t>
            </a:r>
            <a:endParaRPr lang="it-IT" dirty="0"/>
          </a:p>
          <a:p>
            <a:r>
              <a:rPr lang="en-US" dirty="0"/>
              <a:t>Al Pacino and Christopher </a:t>
            </a:r>
            <a:r>
              <a:rPr lang="en-US" dirty="0" err="1"/>
              <a:t>Walken</a:t>
            </a:r>
            <a:r>
              <a:rPr lang="en-US" dirty="0"/>
              <a:t> come out with their guns ready (simple description) </a:t>
            </a:r>
            <a:endParaRPr lang="it-IT" dirty="0"/>
          </a:p>
          <a:p>
            <a:r>
              <a:rPr lang="en-US" dirty="0"/>
              <a:t>Al Pacino and Christopher </a:t>
            </a:r>
            <a:r>
              <a:rPr lang="en-US" dirty="0" err="1"/>
              <a:t>Walken</a:t>
            </a:r>
            <a:r>
              <a:rPr lang="en-US" dirty="0"/>
              <a:t> come out with their guns ready to face impossible odds (enhanced description)</a:t>
            </a:r>
            <a:endParaRPr lang="it-IT" dirty="0"/>
          </a:p>
          <a:p>
            <a:r>
              <a:rPr lang="en-US" dirty="0"/>
              <a:t>Al Pacino and Christopher </a:t>
            </a:r>
            <a:r>
              <a:rPr lang="en-US" dirty="0" err="1"/>
              <a:t>Walken</a:t>
            </a:r>
            <a:r>
              <a:rPr lang="en-US" dirty="0"/>
              <a:t> come out with their guns ready to face impossible odds, as in the final scene from </a:t>
            </a:r>
            <a:r>
              <a:rPr lang="en-US" i="1" dirty="0"/>
              <a:t>Butch Cassidy and The Sundance Kid</a:t>
            </a:r>
            <a:r>
              <a:rPr lang="en-US" dirty="0"/>
              <a:t>. (description with relation between </a:t>
            </a:r>
            <a:r>
              <a:rPr lang="en-US" u="sng" dirty="0"/>
              <a:t>marker</a:t>
            </a:r>
            <a:r>
              <a:rPr lang="en-US" dirty="0"/>
              <a:t> and </a:t>
            </a:r>
            <a:r>
              <a:rPr lang="en-US" u="sng" dirty="0"/>
              <a:t>marked</a:t>
            </a:r>
            <a:r>
              <a:rPr lang="en-US" dirty="0"/>
              <a:t>) </a:t>
            </a:r>
            <a:endParaRPr lang="it-IT" dirty="0"/>
          </a:p>
          <a:p>
            <a:endParaRPr lang="it-IT" dirty="0"/>
          </a:p>
        </p:txBody>
      </p:sp>
    </p:spTree>
    <p:extLst>
      <p:ext uri="{BB962C8B-B14F-4D97-AF65-F5344CB8AC3E}">
        <p14:creationId xmlns:p14="http://schemas.microsoft.com/office/powerpoint/2010/main" val="7079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Examples - verbal/visual </a:t>
            </a:r>
            <a:r>
              <a:rPr lang="en-US" dirty="0"/>
              <a:t>intertextuality</a:t>
            </a:r>
            <a:r>
              <a:rPr lang="it-IT" dirty="0"/>
              <a:t/>
            </a:r>
            <a:br>
              <a:rPr lang="it-IT" dirty="0"/>
            </a:br>
            <a:endParaRPr lang="it-IT" dirty="0"/>
          </a:p>
        </p:txBody>
      </p:sp>
      <p:sp>
        <p:nvSpPr>
          <p:cNvPr id="3" name="Segnaposto contenuto 2"/>
          <p:cNvSpPr>
            <a:spLocks noGrp="1"/>
          </p:cNvSpPr>
          <p:nvPr>
            <p:ph idx="1"/>
          </p:nvPr>
        </p:nvSpPr>
        <p:spPr/>
        <p:txBody>
          <a:bodyPr>
            <a:normAutofit lnSpcReduction="10000"/>
          </a:bodyPr>
          <a:lstStyle/>
          <a:p>
            <a:r>
              <a:rPr lang="en-US" dirty="0" smtClean="0"/>
              <a:t> (</a:t>
            </a:r>
            <a:r>
              <a:rPr lang="en-US" dirty="0"/>
              <a:t>from Hitchcock)</a:t>
            </a:r>
            <a:endParaRPr lang="it-IT" dirty="0"/>
          </a:p>
          <a:p>
            <a:r>
              <a:rPr lang="en-US" dirty="0"/>
              <a:t>“Unfortunately I find myself once again </a:t>
            </a:r>
            <a:endParaRPr lang="it-IT" dirty="0"/>
          </a:p>
          <a:p>
            <a:r>
              <a:rPr lang="en-US" dirty="0"/>
              <a:t>bereft of all inspiration. I do hope </a:t>
            </a:r>
            <a:endParaRPr lang="it-IT" dirty="0"/>
          </a:p>
          <a:p>
            <a:r>
              <a:rPr lang="en-US" dirty="0"/>
              <a:t>something comes along soon..”</a:t>
            </a:r>
            <a:endParaRPr lang="it-IT" dirty="0"/>
          </a:p>
          <a:p>
            <a:r>
              <a:rPr lang="en-US" dirty="0"/>
              <a:t>A BIRD LANDS ON HIS ARM</a:t>
            </a:r>
            <a:endParaRPr lang="it-IT" dirty="0"/>
          </a:p>
          <a:p>
            <a:r>
              <a:rPr lang="en-US" dirty="0"/>
              <a:t> </a:t>
            </a:r>
            <a:endParaRPr lang="it-IT" dirty="0"/>
          </a:p>
          <a:p>
            <a:r>
              <a:rPr lang="en-US" dirty="0"/>
              <a:t>A bird lands on his arm (simple description assuming audience sees the connection with ‘The Birds’)</a:t>
            </a:r>
            <a:endParaRPr lang="it-IT" dirty="0"/>
          </a:p>
          <a:p>
            <a:r>
              <a:rPr lang="en-US" dirty="0"/>
              <a:t>A bird lands on his arm, an obvious pointer to his next film (partial explanation)</a:t>
            </a:r>
            <a:endParaRPr lang="it-IT" dirty="0"/>
          </a:p>
          <a:p>
            <a:r>
              <a:rPr lang="en-US" dirty="0"/>
              <a:t>A bird lands on his arm obviously alluding to his next film ‘The Birds’ (full explanation risking over assistance)</a:t>
            </a:r>
            <a:endParaRPr lang="it-IT" dirty="0"/>
          </a:p>
          <a:p>
            <a:endParaRPr lang="it-IT" dirty="0"/>
          </a:p>
        </p:txBody>
      </p:sp>
    </p:spTree>
    <p:extLst>
      <p:ext uri="{BB962C8B-B14F-4D97-AF65-F5344CB8AC3E}">
        <p14:creationId xmlns:p14="http://schemas.microsoft.com/office/powerpoint/2010/main" val="23250463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King’s</a:t>
            </a:r>
            <a:r>
              <a:rPr lang="it-IT" dirty="0" smtClean="0"/>
              <a:t> Speech</a:t>
            </a:r>
            <a:endParaRPr lang="it-IT" dirty="0"/>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769633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To </a:t>
            </a:r>
            <a:r>
              <a:rPr lang="it-IT" dirty="0" err="1" smtClean="0"/>
              <a:t>translate</a:t>
            </a:r>
            <a:r>
              <a:rPr lang="it-IT" dirty="0" smtClean="0"/>
              <a:t> or </a:t>
            </a:r>
            <a:r>
              <a:rPr lang="it-IT" dirty="0" err="1" smtClean="0"/>
              <a:t>not</a:t>
            </a:r>
            <a:r>
              <a:rPr lang="it-IT" dirty="0" smtClean="0"/>
              <a:t> to </a:t>
            </a:r>
            <a:r>
              <a:rPr lang="it-IT" dirty="0" err="1" smtClean="0"/>
              <a:t>translate</a:t>
            </a:r>
            <a:endParaRPr lang="it-IT" dirty="0"/>
          </a:p>
        </p:txBody>
      </p:sp>
      <p:sp>
        <p:nvSpPr>
          <p:cNvPr id="3" name="Segnaposto contenuto 2"/>
          <p:cNvSpPr>
            <a:spLocks noGrp="1"/>
          </p:cNvSpPr>
          <p:nvPr>
            <p:ph idx="1"/>
          </p:nvPr>
        </p:nvSpPr>
        <p:spPr/>
        <p:txBody>
          <a:bodyPr/>
          <a:lstStyle/>
          <a:p>
            <a:endParaRPr lang="it-IT" dirty="0" smtClean="0"/>
          </a:p>
          <a:p>
            <a:r>
              <a:rPr lang="it-IT" dirty="0" smtClean="0"/>
              <a:t>The </a:t>
            </a:r>
            <a:r>
              <a:rPr lang="it-IT" dirty="0" err="1" smtClean="0"/>
              <a:t>King’s</a:t>
            </a:r>
            <a:r>
              <a:rPr lang="it-IT" dirty="0" smtClean="0"/>
              <a:t> Speech</a:t>
            </a:r>
          </a:p>
          <a:p>
            <a:endParaRPr lang="it-IT" dirty="0"/>
          </a:p>
          <a:p>
            <a:r>
              <a:rPr lang="it-IT" dirty="0" smtClean="0"/>
              <a:t>AND</a:t>
            </a:r>
          </a:p>
          <a:p>
            <a:endParaRPr lang="it-IT" dirty="0"/>
          </a:p>
          <a:p>
            <a:r>
              <a:rPr lang="it-IT" dirty="0" smtClean="0"/>
              <a:t>Il discorso del Re</a:t>
            </a:r>
            <a:endParaRPr lang="it-IT" dirty="0"/>
          </a:p>
        </p:txBody>
      </p:sp>
    </p:spTree>
    <p:extLst>
      <p:ext uri="{BB962C8B-B14F-4D97-AF65-F5344CB8AC3E}">
        <p14:creationId xmlns:p14="http://schemas.microsoft.com/office/powerpoint/2010/main" val="2757205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KING’S SPEECH</a:t>
            </a:r>
            <a:endParaRPr lang="it-IT" dirty="0"/>
          </a:p>
        </p:txBody>
      </p:sp>
      <p:sp>
        <p:nvSpPr>
          <p:cNvPr id="3" name="Segnaposto contenuto 2"/>
          <p:cNvSpPr>
            <a:spLocks noGrp="1"/>
          </p:cNvSpPr>
          <p:nvPr>
            <p:ph idx="1"/>
          </p:nvPr>
        </p:nvSpPr>
        <p:spPr/>
        <p:txBody>
          <a:bodyPr>
            <a:normAutofit/>
          </a:bodyPr>
          <a:lstStyle/>
          <a:p>
            <a:pPr marL="0" indent="0">
              <a:buNone/>
            </a:pPr>
            <a:r>
              <a:rPr lang="it-IT" dirty="0"/>
              <a:t>T</a:t>
            </a:r>
            <a:r>
              <a:rPr lang="it-IT" dirty="0" smtClean="0"/>
              <a:t>he UK Film </a:t>
            </a:r>
            <a:r>
              <a:rPr lang="it-IT" dirty="0" err="1" smtClean="0"/>
              <a:t>Council</a:t>
            </a:r>
            <a:r>
              <a:rPr lang="it-IT" dirty="0" smtClean="0"/>
              <a:t> </a:t>
            </a:r>
            <a:r>
              <a:rPr lang="it-IT" dirty="0" err="1" smtClean="0"/>
              <a:t>awarding</a:t>
            </a:r>
            <a:r>
              <a:rPr lang="it-IT" dirty="0" smtClean="0"/>
              <a:t> funds by the National </a:t>
            </a:r>
            <a:r>
              <a:rPr lang="it-IT" dirty="0" err="1" smtClean="0"/>
              <a:t>Lottery</a:t>
            </a:r>
            <a:r>
              <a:rPr lang="it-IT" dirty="0" smtClean="0"/>
              <a:t>.</a:t>
            </a:r>
          </a:p>
          <a:p>
            <a:pPr marL="0" indent="0">
              <a:buNone/>
            </a:pPr>
            <a:r>
              <a:rPr lang="it-IT" dirty="0" err="1" smtClean="0"/>
              <a:t>Caption</a:t>
            </a:r>
            <a:r>
              <a:rPr lang="it-IT" dirty="0" smtClean="0"/>
              <a:t>: in 1925 King George V </a:t>
            </a:r>
            <a:r>
              <a:rPr lang="it-IT" dirty="0" err="1" smtClean="0"/>
              <a:t>reigns</a:t>
            </a:r>
            <a:r>
              <a:rPr lang="it-IT" dirty="0" smtClean="0"/>
              <a:t> over a </a:t>
            </a:r>
            <a:r>
              <a:rPr lang="it-IT" dirty="0" err="1" smtClean="0"/>
              <a:t>quarter</a:t>
            </a:r>
            <a:r>
              <a:rPr lang="it-IT" dirty="0" smtClean="0"/>
              <a:t> of the </a:t>
            </a:r>
            <a:r>
              <a:rPr lang="it-IT" dirty="0" err="1" smtClean="0"/>
              <a:t>world’s</a:t>
            </a:r>
            <a:r>
              <a:rPr lang="it-IT" dirty="0" smtClean="0"/>
              <a:t> </a:t>
            </a:r>
            <a:r>
              <a:rPr lang="it-IT" dirty="0" err="1" smtClean="0"/>
              <a:t>people</a:t>
            </a:r>
            <a:r>
              <a:rPr lang="it-IT" dirty="0" smtClean="0"/>
              <a:t>. He </a:t>
            </a:r>
            <a:r>
              <a:rPr lang="it-IT" dirty="0" err="1" smtClean="0"/>
              <a:t>asks</a:t>
            </a:r>
            <a:r>
              <a:rPr lang="it-IT" dirty="0" smtClean="0"/>
              <a:t> </a:t>
            </a:r>
            <a:r>
              <a:rPr lang="it-IT" dirty="0" err="1" smtClean="0"/>
              <a:t>his</a:t>
            </a:r>
            <a:r>
              <a:rPr lang="it-IT" dirty="0" smtClean="0"/>
              <a:t> </a:t>
            </a:r>
            <a:r>
              <a:rPr lang="it-IT" dirty="0" err="1" smtClean="0"/>
              <a:t>second</a:t>
            </a:r>
            <a:r>
              <a:rPr lang="it-IT" dirty="0" smtClean="0"/>
              <a:t> son, the Duke of </a:t>
            </a:r>
            <a:r>
              <a:rPr lang="it-IT" dirty="0"/>
              <a:t>Y</a:t>
            </a:r>
            <a:r>
              <a:rPr lang="it-IT" dirty="0" smtClean="0"/>
              <a:t>ork, to </a:t>
            </a:r>
            <a:r>
              <a:rPr lang="it-IT" dirty="0" err="1" smtClean="0"/>
              <a:t>give</a:t>
            </a:r>
            <a:r>
              <a:rPr lang="it-IT" dirty="0" smtClean="0"/>
              <a:t> the </a:t>
            </a:r>
            <a:r>
              <a:rPr lang="it-IT" dirty="0" err="1" smtClean="0"/>
              <a:t>closing</a:t>
            </a:r>
            <a:r>
              <a:rPr lang="it-IT" dirty="0" smtClean="0"/>
              <a:t> </a:t>
            </a:r>
            <a:r>
              <a:rPr lang="it-IT" dirty="0" err="1" smtClean="0"/>
              <a:t>speech</a:t>
            </a:r>
            <a:r>
              <a:rPr lang="it-IT" dirty="0" smtClean="0"/>
              <a:t> </a:t>
            </a:r>
            <a:r>
              <a:rPr lang="it-IT" dirty="0" err="1" smtClean="0"/>
              <a:t>at</a:t>
            </a:r>
            <a:r>
              <a:rPr lang="it-IT" dirty="0" smtClean="0"/>
              <a:t> the Empire </a:t>
            </a:r>
            <a:r>
              <a:rPr lang="it-IT" dirty="0" err="1" smtClean="0"/>
              <a:t>Exhibition</a:t>
            </a:r>
            <a:r>
              <a:rPr lang="it-IT" dirty="0" smtClean="0"/>
              <a:t> in Wembley, </a:t>
            </a:r>
            <a:r>
              <a:rPr lang="it-IT" dirty="0" err="1" smtClean="0"/>
              <a:t>London</a:t>
            </a:r>
            <a:r>
              <a:rPr lang="it-IT" dirty="0" smtClean="0"/>
              <a:t>. </a:t>
            </a:r>
          </a:p>
          <a:p>
            <a:pPr marL="0" indent="0">
              <a:buNone/>
            </a:pPr>
            <a:r>
              <a:rPr lang="it-IT" dirty="0" smtClean="0"/>
              <a:t>A large </a:t>
            </a:r>
            <a:r>
              <a:rPr lang="it-IT" dirty="0" err="1" smtClean="0"/>
              <a:t>grey</a:t>
            </a:r>
            <a:r>
              <a:rPr lang="it-IT" dirty="0" smtClean="0"/>
              <a:t>, </a:t>
            </a:r>
            <a:r>
              <a:rPr lang="it-IT" dirty="0" err="1" smtClean="0"/>
              <a:t>oval</a:t>
            </a:r>
            <a:r>
              <a:rPr lang="it-IT" dirty="0" smtClean="0"/>
              <a:t> </a:t>
            </a:r>
            <a:r>
              <a:rPr lang="it-IT" dirty="0" err="1" smtClean="0"/>
              <a:t>microphone</a:t>
            </a:r>
            <a:r>
              <a:rPr lang="it-IT" dirty="0" smtClean="0"/>
              <a:t> </a:t>
            </a:r>
            <a:r>
              <a:rPr lang="it-IT" dirty="0" err="1" smtClean="0"/>
              <a:t>stands</a:t>
            </a:r>
            <a:r>
              <a:rPr lang="it-IT" dirty="0" smtClean="0"/>
              <a:t> on a desk in an </a:t>
            </a:r>
            <a:r>
              <a:rPr lang="it-IT" dirty="0" err="1" smtClean="0"/>
              <a:t>empty</a:t>
            </a:r>
            <a:r>
              <a:rPr lang="it-IT" dirty="0" smtClean="0"/>
              <a:t> </a:t>
            </a:r>
            <a:r>
              <a:rPr lang="it-IT" dirty="0" err="1" smtClean="0"/>
              <a:t>wood-pannelled</a:t>
            </a:r>
            <a:r>
              <a:rPr lang="it-IT" dirty="0" smtClean="0"/>
              <a:t> art </a:t>
            </a:r>
            <a:r>
              <a:rPr lang="it-IT" dirty="0" err="1" smtClean="0"/>
              <a:t>deco</a:t>
            </a:r>
            <a:r>
              <a:rPr lang="it-IT" dirty="0" smtClean="0"/>
              <a:t> room.</a:t>
            </a:r>
          </a:p>
        </p:txBody>
      </p:sp>
    </p:spTree>
    <p:extLst>
      <p:ext uri="{BB962C8B-B14F-4D97-AF65-F5344CB8AC3E}">
        <p14:creationId xmlns:p14="http://schemas.microsoft.com/office/powerpoint/2010/main" val="29426336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DISCORSO DEL RE</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Su fondo nero a centro schermi compare una luce blu che si espande formando la scritta UK Film </a:t>
            </a:r>
            <a:r>
              <a:rPr lang="it-IT" dirty="0" err="1" smtClean="0"/>
              <a:t>Council</a:t>
            </a:r>
            <a:r>
              <a:rPr lang="it-IT" dirty="0" smtClean="0"/>
              <a:t> che diventa di colore bianco.</a:t>
            </a:r>
          </a:p>
          <a:p>
            <a:pPr marL="0" indent="0">
              <a:buNone/>
            </a:pPr>
            <a:r>
              <a:rPr lang="it-IT" dirty="0" smtClean="0"/>
              <a:t>1925 Re Giorgio V regna su un quarto della popolazione mondiale. Ha chiesto al suo secondo figlio, il duca di York, di tenere il discorso di chiusura all’Empire </a:t>
            </a:r>
            <a:r>
              <a:rPr lang="it-IT" dirty="0" err="1" smtClean="0"/>
              <a:t>Exhibition</a:t>
            </a:r>
            <a:r>
              <a:rPr lang="it-IT" dirty="0" smtClean="0"/>
              <a:t> a Wembley, Londra.</a:t>
            </a:r>
          </a:p>
          <a:p>
            <a:pPr marL="0" indent="0">
              <a:buNone/>
            </a:pPr>
            <a:r>
              <a:rPr lang="it-IT" dirty="0" smtClean="0"/>
              <a:t>In primo piano un tecnologico microfono degli anni ’20 è poggiato su un tavolo nello studio della BBC </a:t>
            </a:r>
            <a:r>
              <a:rPr lang="it-IT" dirty="0" err="1" smtClean="0"/>
              <a:t>Broadcasting</a:t>
            </a:r>
            <a:r>
              <a:rPr lang="it-IT" dirty="0" smtClean="0"/>
              <a:t> House.</a:t>
            </a:r>
            <a:endParaRPr lang="it-IT" dirty="0"/>
          </a:p>
        </p:txBody>
      </p:sp>
    </p:spTree>
    <p:extLst>
      <p:ext uri="{BB962C8B-B14F-4D97-AF65-F5344CB8AC3E}">
        <p14:creationId xmlns:p14="http://schemas.microsoft.com/office/powerpoint/2010/main" val="35405947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comparison</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The UK Film </a:t>
            </a:r>
            <a:r>
              <a:rPr lang="it-IT" dirty="0" err="1"/>
              <a:t>Council</a:t>
            </a:r>
            <a:r>
              <a:rPr lang="it-IT" dirty="0"/>
              <a:t> </a:t>
            </a:r>
            <a:r>
              <a:rPr lang="it-IT" dirty="0" err="1"/>
              <a:t>awarding</a:t>
            </a:r>
            <a:r>
              <a:rPr lang="it-IT" dirty="0"/>
              <a:t> funds by the National </a:t>
            </a:r>
            <a:r>
              <a:rPr lang="it-IT" dirty="0" err="1"/>
              <a:t>Lottery</a:t>
            </a:r>
            <a:r>
              <a:rPr lang="it-IT" dirty="0"/>
              <a:t>.</a:t>
            </a:r>
          </a:p>
          <a:p>
            <a:pPr marL="0" indent="0">
              <a:buNone/>
            </a:pPr>
            <a:r>
              <a:rPr lang="it-IT" dirty="0" err="1"/>
              <a:t>Caption</a:t>
            </a:r>
            <a:r>
              <a:rPr lang="it-IT" dirty="0"/>
              <a:t>: in 1925 King George V </a:t>
            </a:r>
            <a:r>
              <a:rPr lang="it-IT" dirty="0" err="1"/>
              <a:t>reigns</a:t>
            </a:r>
            <a:r>
              <a:rPr lang="it-IT" dirty="0"/>
              <a:t> over a </a:t>
            </a:r>
            <a:r>
              <a:rPr lang="it-IT" dirty="0" err="1"/>
              <a:t>quarter</a:t>
            </a:r>
            <a:r>
              <a:rPr lang="it-IT" dirty="0"/>
              <a:t> of the </a:t>
            </a:r>
            <a:r>
              <a:rPr lang="it-IT" dirty="0" err="1"/>
              <a:t>world’s</a:t>
            </a:r>
            <a:r>
              <a:rPr lang="it-IT" dirty="0"/>
              <a:t> </a:t>
            </a:r>
            <a:r>
              <a:rPr lang="it-IT" dirty="0" err="1"/>
              <a:t>people</a:t>
            </a:r>
            <a:r>
              <a:rPr lang="it-IT" dirty="0"/>
              <a:t>. He </a:t>
            </a:r>
            <a:r>
              <a:rPr lang="it-IT" dirty="0" err="1"/>
              <a:t>asks</a:t>
            </a:r>
            <a:r>
              <a:rPr lang="it-IT" dirty="0"/>
              <a:t> </a:t>
            </a:r>
            <a:r>
              <a:rPr lang="it-IT" dirty="0" err="1"/>
              <a:t>his</a:t>
            </a:r>
            <a:r>
              <a:rPr lang="it-IT" dirty="0"/>
              <a:t> </a:t>
            </a:r>
            <a:r>
              <a:rPr lang="it-IT" dirty="0" err="1"/>
              <a:t>second</a:t>
            </a:r>
            <a:r>
              <a:rPr lang="it-IT" dirty="0"/>
              <a:t> son, the Duke of York, to </a:t>
            </a:r>
            <a:r>
              <a:rPr lang="it-IT" dirty="0" err="1"/>
              <a:t>give</a:t>
            </a:r>
            <a:r>
              <a:rPr lang="it-IT" dirty="0"/>
              <a:t> the </a:t>
            </a:r>
            <a:r>
              <a:rPr lang="it-IT" dirty="0" err="1"/>
              <a:t>closing</a:t>
            </a:r>
            <a:r>
              <a:rPr lang="it-IT" dirty="0"/>
              <a:t> </a:t>
            </a:r>
            <a:r>
              <a:rPr lang="it-IT" dirty="0" err="1"/>
              <a:t>speech</a:t>
            </a:r>
            <a:r>
              <a:rPr lang="it-IT" dirty="0"/>
              <a:t> </a:t>
            </a:r>
            <a:r>
              <a:rPr lang="it-IT" dirty="0" err="1"/>
              <a:t>at</a:t>
            </a:r>
            <a:r>
              <a:rPr lang="it-IT" dirty="0"/>
              <a:t> the Empire </a:t>
            </a:r>
            <a:r>
              <a:rPr lang="it-IT" dirty="0" err="1"/>
              <a:t>Exhibition</a:t>
            </a:r>
            <a:r>
              <a:rPr lang="it-IT" dirty="0"/>
              <a:t> in Wembley, </a:t>
            </a:r>
            <a:r>
              <a:rPr lang="it-IT" dirty="0" err="1"/>
              <a:t>London</a:t>
            </a:r>
            <a:r>
              <a:rPr lang="it-IT" dirty="0"/>
              <a:t>. </a:t>
            </a:r>
          </a:p>
          <a:p>
            <a:pPr marL="0" indent="0">
              <a:buNone/>
            </a:pPr>
            <a:r>
              <a:rPr lang="it-IT" dirty="0"/>
              <a:t>A large </a:t>
            </a:r>
            <a:r>
              <a:rPr lang="it-IT" dirty="0" err="1"/>
              <a:t>grey</a:t>
            </a:r>
            <a:r>
              <a:rPr lang="it-IT" dirty="0"/>
              <a:t>, </a:t>
            </a:r>
            <a:r>
              <a:rPr lang="it-IT" dirty="0" err="1"/>
              <a:t>oval</a:t>
            </a:r>
            <a:r>
              <a:rPr lang="it-IT" dirty="0"/>
              <a:t> </a:t>
            </a:r>
            <a:r>
              <a:rPr lang="it-IT" dirty="0" err="1"/>
              <a:t>microphone</a:t>
            </a:r>
            <a:r>
              <a:rPr lang="it-IT" dirty="0"/>
              <a:t> </a:t>
            </a:r>
            <a:r>
              <a:rPr lang="it-IT" dirty="0" err="1"/>
              <a:t>stands</a:t>
            </a:r>
            <a:r>
              <a:rPr lang="it-IT" dirty="0"/>
              <a:t> on a desk in an </a:t>
            </a:r>
            <a:r>
              <a:rPr lang="it-IT" dirty="0" err="1"/>
              <a:t>empty</a:t>
            </a:r>
            <a:r>
              <a:rPr lang="it-IT" dirty="0"/>
              <a:t> </a:t>
            </a:r>
            <a:r>
              <a:rPr lang="it-IT" dirty="0" err="1"/>
              <a:t>wood-pannelled</a:t>
            </a:r>
            <a:r>
              <a:rPr lang="it-IT" dirty="0"/>
              <a:t> art </a:t>
            </a:r>
            <a:r>
              <a:rPr lang="it-IT" dirty="0" err="1"/>
              <a:t>deco</a:t>
            </a:r>
            <a:r>
              <a:rPr lang="it-IT" dirty="0"/>
              <a:t> room</a:t>
            </a:r>
            <a:r>
              <a:rPr lang="it-IT" dirty="0" smtClean="0"/>
              <a:t>.</a:t>
            </a:r>
          </a:p>
          <a:p>
            <a:pPr marL="0" indent="0">
              <a:buNone/>
            </a:pPr>
            <a:endParaRPr lang="it-IT" dirty="0" smtClean="0"/>
          </a:p>
          <a:p>
            <a:pPr marL="0" indent="0">
              <a:buNone/>
            </a:pPr>
            <a:r>
              <a:rPr lang="it-IT" dirty="0" smtClean="0">
                <a:solidFill>
                  <a:srgbClr val="FF0000"/>
                </a:solidFill>
              </a:rPr>
              <a:t>A blue light </a:t>
            </a:r>
            <a:r>
              <a:rPr lang="it-IT" dirty="0" err="1" smtClean="0">
                <a:solidFill>
                  <a:srgbClr val="FF0000"/>
                </a:solidFill>
              </a:rPr>
              <a:t>appears</a:t>
            </a:r>
            <a:r>
              <a:rPr lang="it-IT" dirty="0" smtClean="0">
                <a:solidFill>
                  <a:srgbClr val="FF0000"/>
                </a:solidFill>
              </a:rPr>
              <a:t> on a </a:t>
            </a:r>
            <a:r>
              <a:rPr lang="it-IT" dirty="0" err="1" smtClean="0">
                <a:solidFill>
                  <a:srgbClr val="FF0000"/>
                </a:solidFill>
              </a:rPr>
              <a:t>black</a:t>
            </a:r>
            <a:r>
              <a:rPr lang="it-IT" dirty="0" smtClean="0">
                <a:solidFill>
                  <a:srgbClr val="FF0000"/>
                </a:solidFill>
              </a:rPr>
              <a:t> background in the middle of the screen and </a:t>
            </a:r>
            <a:r>
              <a:rPr lang="it-IT" dirty="0" err="1" smtClean="0">
                <a:solidFill>
                  <a:srgbClr val="FF0000"/>
                </a:solidFill>
              </a:rPr>
              <a:t>expands</a:t>
            </a:r>
            <a:r>
              <a:rPr lang="it-IT" dirty="0" smtClean="0">
                <a:solidFill>
                  <a:srgbClr val="FF0000"/>
                </a:solidFill>
              </a:rPr>
              <a:t> to </a:t>
            </a:r>
            <a:r>
              <a:rPr lang="it-IT" dirty="0" err="1" smtClean="0">
                <a:solidFill>
                  <a:srgbClr val="FF0000"/>
                </a:solidFill>
              </a:rPr>
              <a:t>form</a:t>
            </a:r>
            <a:r>
              <a:rPr lang="it-IT" dirty="0" smtClean="0">
                <a:solidFill>
                  <a:srgbClr val="FF0000"/>
                </a:solidFill>
              </a:rPr>
              <a:t> the </a:t>
            </a:r>
            <a:r>
              <a:rPr lang="it-IT" dirty="0" err="1" smtClean="0">
                <a:solidFill>
                  <a:srgbClr val="FF0000"/>
                </a:solidFill>
              </a:rPr>
              <a:t>words</a:t>
            </a:r>
            <a:r>
              <a:rPr lang="it-IT" dirty="0" smtClean="0">
                <a:solidFill>
                  <a:srgbClr val="FF0000"/>
                </a:solidFill>
              </a:rPr>
              <a:t> UK </a:t>
            </a:r>
            <a:r>
              <a:rPr lang="it-IT" dirty="0">
                <a:solidFill>
                  <a:srgbClr val="FF0000"/>
                </a:solidFill>
              </a:rPr>
              <a:t>Film </a:t>
            </a:r>
            <a:r>
              <a:rPr lang="it-IT" dirty="0" err="1">
                <a:solidFill>
                  <a:srgbClr val="FF0000"/>
                </a:solidFill>
              </a:rPr>
              <a:t>Council</a:t>
            </a:r>
            <a:r>
              <a:rPr lang="it-IT" dirty="0">
                <a:solidFill>
                  <a:srgbClr val="FF0000"/>
                </a:solidFill>
              </a:rPr>
              <a:t> </a:t>
            </a:r>
            <a:r>
              <a:rPr lang="it-IT" dirty="0" err="1" smtClean="0">
                <a:solidFill>
                  <a:srgbClr val="FF0000"/>
                </a:solidFill>
              </a:rPr>
              <a:t>which</a:t>
            </a:r>
            <a:r>
              <a:rPr lang="it-IT" dirty="0" smtClean="0">
                <a:solidFill>
                  <a:srgbClr val="FF0000"/>
                </a:solidFill>
              </a:rPr>
              <a:t> </a:t>
            </a:r>
            <a:r>
              <a:rPr lang="it-IT" dirty="0" err="1" smtClean="0">
                <a:solidFill>
                  <a:srgbClr val="FF0000"/>
                </a:solidFill>
              </a:rPr>
              <a:t>then</a:t>
            </a:r>
            <a:r>
              <a:rPr lang="it-IT" dirty="0" smtClean="0">
                <a:solidFill>
                  <a:srgbClr val="FF0000"/>
                </a:solidFill>
              </a:rPr>
              <a:t> </a:t>
            </a:r>
            <a:r>
              <a:rPr lang="it-IT" dirty="0" err="1" smtClean="0">
                <a:solidFill>
                  <a:srgbClr val="FF0000"/>
                </a:solidFill>
              </a:rPr>
              <a:t>turns</a:t>
            </a:r>
            <a:r>
              <a:rPr lang="it-IT" dirty="0" smtClean="0">
                <a:solidFill>
                  <a:srgbClr val="FF0000"/>
                </a:solidFill>
              </a:rPr>
              <a:t> </a:t>
            </a:r>
            <a:r>
              <a:rPr lang="it-IT" dirty="0" err="1" smtClean="0">
                <a:solidFill>
                  <a:srgbClr val="FF0000"/>
                </a:solidFill>
              </a:rPr>
              <a:t>white</a:t>
            </a:r>
            <a:r>
              <a:rPr lang="it-IT" dirty="0" smtClean="0">
                <a:solidFill>
                  <a:srgbClr val="FF0000"/>
                </a:solidFill>
              </a:rPr>
              <a:t>.</a:t>
            </a:r>
          </a:p>
          <a:p>
            <a:pPr marL="0" indent="0">
              <a:buNone/>
            </a:pPr>
            <a:r>
              <a:rPr lang="it-IT" dirty="0" smtClean="0">
                <a:solidFill>
                  <a:srgbClr val="FF0000"/>
                </a:solidFill>
              </a:rPr>
              <a:t>In </a:t>
            </a:r>
            <a:r>
              <a:rPr lang="it-IT" dirty="0">
                <a:solidFill>
                  <a:srgbClr val="FF0000"/>
                </a:solidFill>
              </a:rPr>
              <a:t>1925 King George V </a:t>
            </a:r>
            <a:r>
              <a:rPr lang="it-IT" dirty="0" err="1">
                <a:solidFill>
                  <a:srgbClr val="FF0000"/>
                </a:solidFill>
              </a:rPr>
              <a:t>reigns</a:t>
            </a:r>
            <a:r>
              <a:rPr lang="it-IT" dirty="0">
                <a:solidFill>
                  <a:srgbClr val="FF0000"/>
                </a:solidFill>
              </a:rPr>
              <a:t> over a </a:t>
            </a:r>
            <a:r>
              <a:rPr lang="it-IT" dirty="0" err="1">
                <a:solidFill>
                  <a:srgbClr val="FF0000"/>
                </a:solidFill>
              </a:rPr>
              <a:t>quarter</a:t>
            </a:r>
            <a:r>
              <a:rPr lang="it-IT" dirty="0">
                <a:solidFill>
                  <a:srgbClr val="FF0000"/>
                </a:solidFill>
              </a:rPr>
              <a:t> of the </a:t>
            </a:r>
            <a:r>
              <a:rPr lang="it-IT" dirty="0" err="1">
                <a:solidFill>
                  <a:srgbClr val="FF0000"/>
                </a:solidFill>
              </a:rPr>
              <a:t>world’s</a:t>
            </a:r>
            <a:r>
              <a:rPr lang="it-IT" dirty="0">
                <a:solidFill>
                  <a:srgbClr val="FF0000"/>
                </a:solidFill>
              </a:rPr>
              <a:t> </a:t>
            </a:r>
            <a:r>
              <a:rPr lang="it-IT" dirty="0" err="1">
                <a:solidFill>
                  <a:srgbClr val="FF0000"/>
                </a:solidFill>
              </a:rPr>
              <a:t>people</a:t>
            </a:r>
            <a:r>
              <a:rPr lang="it-IT" dirty="0">
                <a:solidFill>
                  <a:srgbClr val="FF0000"/>
                </a:solidFill>
              </a:rPr>
              <a:t>. He </a:t>
            </a:r>
            <a:r>
              <a:rPr lang="it-IT" dirty="0" err="1">
                <a:solidFill>
                  <a:srgbClr val="FF0000"/>
                </a:solidFill>
              </a:rPr>
              <a:t>asks</a:t>
            </a:r>
            <a:r>
              <a:rPr lang="it-IT" dirty="0">
                <a:solidFill>
                  <a:srgbClr val="FF0000"/>
                </a:solidFill>
              </a:rPr>
              <a:t> </a:t>
            </a:r>
            <a:r>
              <a:rPr lang="it-IT" dirty="0" err="1">
                <a:solidFill>
                  <a:srgbClr val="FF0000"/>
                </a:solidFill>
              </a:rPr>
              <a:t>his</a:t>
            </a:r>
            <a:r>
              <a:rPr lang="it-IT" dirty="0">
                <a:solidFill>
                  <a:srgbClr val="FF0000"/>
                </a:solidFill>
              </a:rPr>
              <a:t> </a:t>
            </a:r>
            <a:r>
              <a:rPr lang="it-IT" dirty="0" err="1">
                <a:solidFill>
                  <a:srgbClr val="FF0000"/>
                </a:solidFill>
              </a:rPr>
              <a:t>second</a:t>
            </a:r>
            <a:r>
              <a:rPr lang="it-IT" dirty="0">
                <a:solidFill>
                  <a:srgbClr val="FF0000"/>
                </a:solidFill>
              </a:rPr>
              <a:t> son, the Duke of York, to </a:t>
            </a:r>
            <a:r>
              <a:rPr lang="it-IT" dirty="0" err="1">
                <a:solidFill>
                  <a:srgbClr val="FF0000"/>
                </a:solidFill>
              </a:rPr>
              <a:t>give</a:t>
            </a:r>
            <a:r>
              <a:rPr lang="it-IT" dirty="0">
                <a:solidFill>
                  <a:srgbClr val="FF0000"/>
                </a:solidFill>
              </a:rPr>
              <a:t> the </a:t>
            </a:r>
            <a:r>
              <a:rPr lang="it-IT" dirty="0" err="1">
                <a:solidFill>
                  <a:srgbClr val="FF0000"/>
                </a:solidFill>
              </a:rPr>
              <a:t>closing</a:t>
            </a:r>
            <a:r>
              <a:rPr lang="it-IT" dirty="0">
                <a:solidFill>
                  <a:srgbClr val="FF0000"/>
                </a:solidFill>
              </a:rPr>
              <a:t> </a:t>
            </a:r>
            <a:r>
              <a:rPr lang="it-IT" dirty="0" err="1">
                <a:solidFill>
                  <a:srgbClr val="FF0000"/>
                </a:solidFill>
              </a:rPr>
              <a:t>speech</a:t>
            </a:r>
            <a:r>
              <a:rPr lang="it-IT" dirty="0">
                <a:solidFill>
                  <a:srgbClr val="FF0000"/>
                </a:solidFill>
              </a:rPr>
              <a:t> </a:t>
            </a:r>
            <a:r>
              <a:rPr lang="it-IT" dirty="0" err="1">
                <a:solidFill>
                  <a:srgbClr val="FF0000"/>
                </a:solidFill>
              </a:rPr>
              <a:t>at</a:t>
            </a:r>
            <a:r>
              <a:rPr lang="it-IT" dirty="0">
                <a:solidFill>
                  <a:srgbClr val="FF0000"/>
                </a:solidFill>
              </a:rPr>
              <a:t> the Empire </a:t>
            </a:r>
            <a:r>
              <a:rPr lang="it-IT" dirty="0" err="1">
                <a:solidFill>
                  <a:srgbClr val="FF0000"/>
                </a:solidFill>
              </a:rPr>
              <a:t>Exhibition</a:t>
            </a:r>
            <a:r>
              <a:rPr lang="it-IT" dirty="0">
                <a:solidFill>
                  <a:srgbClr val="FF0000"/>
                </a:solidFill>
              </a:rPr>
              <a:t> in Wembley, </a:t>
            </a:r>
            <a:r>
              <a:rPr lang="it-IT" dirty="0" err="1">
                <a:solidFill>
                  <a:srgbClr val="FF0000"/>
                </a:solidFill>
              </a:rPr>
              <a:t>London</a:t>
            </a:r>
            <a:r>
              <a:rPr lang="it-IT" dirty="0">
                <a:solidFill>
                  <a:srgbClr val="FF0000"/>
                </a:solidFill>
              </a:rPr>
              <a:t>. </a:t>
            </a:r>
          </a:p>
          <a:p>
            <a:pPr marL="0" indent="0">
              <a:buNone/>
            </a:pPr>
            <a:r>
              <a:rPr lang="it-IT" dirty="0" smtClean="0">
                <a:solidFill>
                  <a:srgbClr val="FF0000"/>
                </a:solidFill>
              </a:rPr>
              <a:t>In the </a:t>
            </a:r>
            <a:r>
              <a:rPr lang="it-IT" dirty="0" err="1" smtClean="0">
                <a:solidFill>
                  <a:srgbClr val="FF0000"/>
                </a:solidFill>
              </a:rPr>
              <a:t>foreground</a:t>
            </a:r>
            <a:r>
              <a:rPr lang="it-IT" dirty="0" smtClean="0">
                <a:solidFill>
                  <a:srgbClr val="FF0000"/>
                </a:solidFill>
              </a:rPr>
              <a:t> a 1920s </a:t>
            </a:r>
            <a:r>
              <a:rPr lang="it-IT" dirty="0" err="1" smtClean="0">
                <a:solidFill>
                  <a:srgbClr val="FF0000"/>
                </a:solidFill>
              </a:rPr>
              <a:t>technological</a:t>
            </a:r>
            <a:r>
              <a:rPr lang="it-IT" dirty="0" smtClean="0">
                <a:solidFill>
                  <a:srgbClr val="FF0000"/>
                </a:solidFill>
              </a:rPr>
              <a:t> </a:t>
            </a:r>
            <a:r>
              <a:rPr lang="it-IT" dirty="0" err="1" smtClean="0">
                <a:solidFill>
                  <a:srgbClr val="FF0000"/>
                </a:solidFill>
              </a:rPr>
              <a:t>microphone</a:t>
            </a:r>
            <a:r>
              <a:rPr lang="it-IT" dirty="0" smtClean="0">
                <a:solidFill>
                  <a:srgbClr val="FF0000"/>
                </a:solidFill>
              </a:rPr>
              <a:t> </a:t>
            </a:r>
            <a:r>
              <a:rPr lang="it-IT" dirty="0" err="1" smtClean="0">
                <a:solidFill>
                  <a:srgbClr val="FF0000"/>
                </a:solidFill>
              </a:rPr>
              <a:t>stands</a:t>
            </a:r>
            <a:r>
              <a:rPr lang="it-IT" dirty="0" smtClean="0">
                <a:solidFill>
                  <a:srgbClr val="FF0000"/>
                </a:solidFill>
              </a:rPr>
              <a:t> on a </a:t>
            </a:r>
            <a:r>
              <a:rPr lang="it-IT" dirty="0" err="1" smtClean="0">
                <a:solidFill>
                  <a:srgbClr val="FF0000"/>
                </a:solidFill>
              </a:rPr>
              <a:t>table</a:t>
            </a:r>
            <a:r>
              <a:rPr lang="it-IT" dirty="0" smtClean="0">
                <a:solidFill>
                  <a:srgbClr val="FF0000"/>
                </a:solidFill>
              </a:rPr>
              <a:t> in a studio </a:t>
            </a:r>
            <a:r>
              <a:rPr lang="it-IT" dirty="0" err="1" smtClean="0">
                <a:solidFill>
                  <a:srgbClr val="FF0000"/>
                </a:solidFill>
              </a:rPr>
              <a:t>at</a:t>
            </a:r>
            <a:r>
              <a:rPr lang="it-IT" dirty="0" smtClean="0">
                <a:solidFill>
                  <a:srgbClr val="FF0000"/>
                </a:solidFill>
              </a:rPr>
              <a:t> </a:t>
            </a:r>
            <a:r>
              <a:rPr lang="it-IT" dirty="0">
                <a:solidFill>
                  <a:srgbClr val="FF0000"/>
                </a:solidFill>
              </a:rPr>
              <a:t>BBC </a:t>
            </a:r>
            <a:r>
              <a:rPr lang="it-IT" dirty="0" err="1">
                <a:solidFill>
                  <a:srgbClr val="FF0000"/>
                </a:solidFill>
              </a:rPr>
              <a:t>Broadcasting</a:t>
            </a:r>
            <a:r>
              <a:rPr lang="it-IT" dirty="0">
                <a:solidFill>
                  <a:srgbClr val="FF0000"/>
                </a:solidFill>
              </a:rPr>
              <a:t> House.</a:t>
            </a:r>
          </a:p>
          <a:p>
            <a:pPr marL="0" indent="0">
              <a:buNone/>
            </a:pPr>
            <a:endParaRPr lang="it-IT" dirty="0" smtClean="0"/>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11752511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Analysis</a:t>
            </a:r>
            <a:endParaRPr lang="it-IT" dirty="0"/>
          </a:p>
        </p:txBody>
      </p:sp>
      <p:sp>
        <p:nvSpPr>
          <p:cNvPr id="3" name="Segnaposto contenuto 2"/>
          <p:cNvSpPr>
            <a:spLocks noGrp="1"/>
          </p:cNvSpPr>
          <p:nvPr>
            <p:ph idx="1"/>
          </p:nvPr>
        </p:nvSpPr>
        <p:spPr/>
        <p:txBody>
          <a:bodyPr>
            <a:normAutofit/>
          </a:bodyPr>
          <a:lstStyle/>
          <a:p>
            <a:pPr marL="0" indent="0">
              <a:buNone/>
            </a:pPr>
            <a:r>
              <a:rPr lang="it-IT" dirty="0">
                <a:solidFill>
                  <a:schemeClr val="tx2"/>
                </a:solidFill>
              </a:rPr>
              <a:t>A blue light </a:t>
            </a:r>
            <a:r>
              <a:rPr lang="it-IT" dirty="0" err="1">
                <a:solidFill>
                  <a:schemeClr val="tx2"/>
                </a:solidFill>
              </a:rPr>
              <a:t>appears</a:t>
            </a:r>
            <a:r>
              <a:rPr lang="it-IT" dirty="0">
                <a:solidFill>
                  <a:schemeClr val="tx2"/>
                </a:solidFill>
              </a:rPr>
              <a:t> on a </a:t>
            </a:r>
            <a:r>
              <a:rPr lang="it-IT" dirty="0" err="1">
                <a:solidFill>
                  <a:schemeClr val="tx2"/>
                </a:solidFill>
              </a:rPr>
              <a:t>black</a:t>
            </a:r>
            <a:r>
              <a:rPr lang="it-IT" dirty="0">
                <a:solidFill>
                  <a:schemeClr val="tx2"/>
                </a:solidFill>
              </a:rPr>
              <a:t> background in the middle of the screen and </a:t>
            </a:r>
            <a:r>
              <a:rPr lang="it-IT" dirty="0" err="1">
                <a:solidFill>
                  <a:schemeClr val="tx2"/>
                </a:solidFill>
              </a:rPr>
              <a:t>expands</a:t>
            </a:r>
            <a:r>
              <a:rPr lang="it-IT" dirty="0">
                <a:solidFill>
                  <a:schemeClr val="tx2"/>
                </a:solidFill>
              </a:rPr>
              <a:t> to </a:t>
            </a:r>
            <a:r>
              <a:rPr lang="it-IT" dirty="0" err="1">
                <a:solidFill>
                  <a:schemeClr val="tx2"/>
                </a:solidFill>
              </a:rPr>
              <a:t>form</a:t>
            </a:r>
            <a:r>
              <a:rPr lang="it-IT" dirty="0">
                <a:solidFill>
                  <a:schemeClr val="tx2"/>
                </a:solidFill>
              </a:rPr>
              <a:t> the </a:t>
            </a:r>
            <a:r>
              <a:rPr lang="it-IT" dirty="0" err="1">
                <a:solidFill>
                  <a:schemeClr val="tx2"/>
                </a:solidFill>
              </a:rPr>
              <a:t>words</a:t>
            </a:r>
            <a:r>
              <a:rPr lang="it-IT" dirty="0">
                <a:solidFill>
                  <a:schemeClr val="tx2"/>
                </a:solidFill>
              </a:rPr>
              <a:t> UK Film </a:t>
            </a:r>
            <a:r>
              <a:rPr lang="it-IT" dirty="0" err="1">
                <a:solidFill>
                  <a:schemeClr val="tx2"/>
                </a:solidFill>
              </a:rPr>
              <a:t>Council</a:t>
            </a:r>
            <a:r>
              <a:rPr lang="it-IT" dirty="0">
                <a:solidFill>
                  <a:schemeClr val="tx2"/>
                </a:solidFill>
              </a:rPr>
              <a:t> </a:t>
            </a:r>
            <a:r>
              <a:rPr lang="it-IT" dirty="0" err="1">
                <a:solidFill>
                  <a:schemeClr val="tx2"/>
                </a:solidFill>
              </a:rPr>
              <a:t>which</a:t>
            </a:r>
            <a:r>
              <a:rPr lang="it-IT" dirty="0">
                <a:solidFill>
                  <a:schemeClr val="tx2"/>
                </a:solidFill>
              </a:rPr>
              <a:t> </a:t>
            </a:r>
            <a:r>
              <a:rPr lang="it-IT" dirty="0" err="1">
                <a:solidFill>
                  <a:schemeClr val="tx2"/>
                </a:solidFill>
              </a:rPr>
              <a:t>then</a:t>
            </a:r>
            <a:r>
              <a:rPr lang="it-IT" dirty="0">
                <a:solidFill>
                  <a:schemeClr val="tx2"/>
                </a:solidFill>
              </a:rPr>
              <a:t> </a:t>
            </a:r>
            <a:r>
              <a:rPr lang="it-IT" dirty="0" err="1">
                <a:solidFill>
                  <a:schemeClr val="tx2"/>
                </a:solidFill>
              </a:rPr>
              <a:t>turns</a:t>
            </a:r>
            <a:r>
              <a:rPr lang="it-IT" dirty="0">
                <a:solidFill>
                  <a:schemeClr val="tx2"/>
                </a:solidFill>
              </a:rPr>
              <a:t> </a:t>
            </a:r>
            <a:r>
              <a:rPr lang="it-IT" dirty="0" err="1">
                <a:solidFill>
                  <a:schemeClr val="tx2"/>
                </a:solidFill>
              </a:rPr>
              <a:t>white</a:t>
            </a:r>
            <a:r>
              <a:rPr lang="it-IT" dirty="0" smtClean="0">
                <a:solidFill>
                  <a:schemeClr val="tx2"/>
                </a:solidFill>
              </a:rPr>
              <a:t>.</a:t>
            </a:r>
          </a:p>
          <a:p>
            <a:pPr marL="0" indent="0">
              <a:buNone/>
            </a:pPr>
            <a:r>
              <a:rPr lang="it-IT" dirty="0" smtClean="0">
                <a:solidFill>
                  <a:schemeClr val="tx2"/>
                </a:solidFill>
              </a:rPr>
              <a:t>(</a:t>
            </a:r>
            <a:r>
              <a:rPr lang="it-IT" dirty="0" err="1" smtClean="0">
                <a:solidFill>
                  <a:schemeClr val="tx2"/>
                </a:solidFill>
              </a:rPr>
              <a:t>not</a:t>
            </a:r>
            <a:r>
              <a:rPr lang="it-IT" dirty="0" smtClean="0">
                <a:solidFill>
                  <a:schemeClr val="tx2"/>
                </a:solidFill>
              </a:rPr>
              <a:t> in the </a:t>
            </a:r>
            <a:r>
              <a:rPr lang="it-IT" dirty="0" err="1" smtClean="0">
                <a:solidFill>
                  <a:schemeClr val="tx2"/>
                </a:solidFill>
              </a:rPr>
              <a:t>original</a:t>
            </a:r>
            <a:r>
              <a:rPr lang="it-IT" dirty="0" smtClean="0">
                <a:solidFill>
                  <a:schemeClr val="tx2"/>
                </a:solidFill>
              </a:rPr>
              <a:t>)</a:t>
            </a:r>
            <a:endParaRPr lang="it-IT" dirty="0">
              <a:solidFill>
                <a:schemeClr val="tx2"/>
              </a:solidFill>
            </a:endParaRPr>
          </a:p>
          <a:p>
            <a:pPr marL="0" indent="0">
              <a:buNone/>
            </a:pPr>
            <a:r>
              <a:rPr lang="it-IT" dirty="0" smtClean="0"/>
              <a:t>In </a:t>
            </a:r>
            <a:r>
              <a:rPr lang="it-IT" dirty="0"/>
              <a:t>1925 King George V </a:t>
            </a:r>
            <a:r>
              <a:rPr lang="it-IT" dirty="0" err="1"/>
              <a:t>reigns</a:t>
            </a:r>
            <a:r>
              <a:rPr lang="it-IT" dirty="0"/>
              <a:t> over a </a:t>
            </a:r>
            <a:r>
              <a:rPr lang="it-IT" dirty="0" err="1"/>
              <a:t>quarter</a:t>
            </a:r>
            <a:r>
              <a:rPr lang="it-IT" dirty="0"/>
              <a:t> of the </a:t>
            </a:r>
            <a:r>
              <a:rPr lang="it-IT" dirty="0" err="1"/>
              <a:t>world’s</a:t>
            </a:r>
            <a:r>
              <a:rPr lang="it-IT" dirty="0"/>
              <a:t> </a:t>
            </a:r>
            <a:r>
              <a:rPr lang="it-IT" dirty="0" err="1"/>
              <a:t>people</a:t>
            </a:r>
            <a:r>
              <a:rPr lang="it-IT" dirty="0"/>
              <a:t>. He </a:t>
            </a:r>
            <a:r>
              <a:rPr lang="it-IT" dirty="0" err="1"/>
              <a:t>asks</a:t>
            </a:r>
            <a:r>
              <a:rPr lang="it-IT" dirty="0"/>
              <a:t> </a:t>
            </a:r>
            <a:r>
              <a:rPr lang="it-IT" dirty="0" err="1"/>
              <a:t>his</a:t>
            </a:r>
            <a:r>
              <a:rPr lang="it-IT" dirty="0"/>
              <a:t> </a:t>
            </a:r>
            <a:r>
              <a:rPr lang="it-IT" dirty="0" err="1"/>
              <a:t>second</a:t>
            </a:r>
            <a:r>
              <a:rPr lang="it-IT" dirty="0"/>
              <a:t> son, the Duke of York, to </a:t>
            </a:r>
            <a:r>
              <a:rPr lang="it-IT" dirty="0" err="1"/>
              <a:t>give</a:t>
            </a:r>
            <a:r>
              <a:rPr lang="it-IT" dirty="0"/>
              <a:t> the </a:t>
            </a:r>
            <a:r>
              <a:rPr lang="it-IT" dirty="0" err="1"/>
              <a:t>closing</a:t>
            </a:r>
            <a:r>
              <a:rPr lang="it-IT" dirty="0"/>
              <a:t> </a:t>
            </a:r>
            <a:r>
              <a:rPr lang="it-IT" dirty="0" err="1"/>
              <a:t>speech</a:t>
            </a:r>
            <a:r>
              <a:rPr lang="it-IT" dirty="0"/>
              <a:t> </a:t>
            </a:r>
            <a:r>
              <a:rPr lang="it-IT" dirty="0" err="1"/>
              <a:t>at</a:t>
            </a:r>
            <a:r>
              <a:rPr lang="it-IT" dirty="0"/>
              <a:t> the Empire </a:t>
            </a:r>
            <a:r>
              <a:rPr lang="it-IT" dirty="0" err="1"/>
              <a:t>Exhibition</a:t>
            </a:r>
            <a:r>
              <a:rPr lang="it-IT" dirty="0"/>
              <a:t> in Wembley, </a:t>
            </a:r>
            <a:r>
              <a:rPr lang="it-IT" dirty="0" err="1"/>
              <a:t>London</a:t>
            </a:r>
            <a:r>
              <a:rPr lang="it-IT" dirty="0" smtClean="0"/>
              <a:t>.</a:t>
            </a:r>
          </a:p>
          <a:p>
            <a:pPr marL="0" indent="0">
              <a:buNone/>
            </a:pPr>
            <a:r>
              <a:rPr lang="it-IT" dirty="0" smtClean="0"/>
              <a:t>(</a:t>
            </a:r>
            <a:r>
              <a:rPr lang="it-IT" dirty="0" err="1" smtClean="0"/>
              <a:t>exact</a:t>
            </a:r>
            <a:r>
              <a:rPr lang="it-IT" dirty="0" smtClean="0"/>
              <a:t> </a:t>
            </a:r>
            <a:r>
              <a:rPr lang="it-IT" dirty="0" err="1" smtClean="0"/>
              <a:t>translation</a:t>
            </a:r>
            <a:r>
              <a:rPr lang="it-IT" dirty="0" smtClean="0"/>
              <a:t>) </a:t>
            </a:r>
            <a:endParaRPr lang="it-IT" dirty="0"/>
          </a:p>
          <a:p>
            <a:pPr marL="0" indent="0">
              <a:buNone/>
            </a:pPr>
            <a:r>
              <a:rPr lang="it-IT" dirty="0">
                <a:solidFill>
                  <a:srgbClr val="FF0000"/>
                </a:solidFill>
              </a:rPr>
              <a:t>In the </a:t>
            </a:r>
            <a:r>
              <a:rPr lang="it-IT" dirty="0" err="1">
                <a:solidFill>
                  <a:srgbClr val="FF0000"/>
                </a:solidFill>
              </a:rPr>
              <a:t>foreground</a:t>
            </a:r>
            <a:r>
              <a:rPr lang="it-IT" dirty="0">
                <a:solidFill>
                  <a:srgbClr val="FF0000"/>
                </a:solidFill>
              </a:rPr>
              <a:t> a 1920s </a:t>
            </a:r>
            <a:r>
              <a:rPr lang="it-IT" dirty="0" err="1">
                <a:solidFill>
                  <a:srgbClr val="FF0000"/>
                </a:solidFill>
              </a:rPr>
              <a:t>technological</a:t>
            </a:r>
            <a:r>
              <a:rPr lang="it-IT" dirty="0">
                <a:solidFill>
                  <a:srgbClr val="FF0000"/>
                </a:solidFill>
              </a:rPr>
              <a:t> </a:t>
            </a:r>
            <a:r>
              <a:rPr lang="it-IT" dirty="0" err="1">
                <a:solidFill>
                  <a:srgbClr val="FF0000"/>
                </a:solidFill>
              </a:rPr>
              <a:t>microphone</a:t>
            </a:r>
            <a:r>
              <a:rPr lang="it-IT" dirty="0">
                <a:solidFill>
                  <a:srgbClr val="FF0000"/>
                </a:solidFill>
              </a:rPr>
              <a:t> </a:t>
            </a:r>
            <a:r>
              <a:rPr lang="it-IT" dirty="0" err="1">
                <a:solidFill>
                  <a:srgbClr val="FF0000"/>
                </a:solidFill>
              </a:rPr>
              <a:t>stands</a:t>
            </a:r>
            <a:r>
              <a:rPr lang="it-IT" dirty="0">
                <a:solidFill>
                  <a:srgbClr val="FF0000"/>
                </a:solidFill>
              </a:rPr>
              <a:t> on a </a:t>
            </a:r>
            <a:r>
              <a:rPr lang="it-IT" dirty="0" err="1">
                <a:solidFill>
                  <a:srgbClr val="FF0000"/>
                </a:solidFill>
              </a:rPr>
              <a:t>table</a:t>
            </a:r>
            <a:r>
              <a:rPr lang="it-IT" dirty="0">
                <a:solidFill>
                  <a:srgbClr val="FF0000"/>
                </a:solidFill>
              </a:rPr>
              <a:t> in a studio </a:t>
            </a:r>
            <a:r>
              <a:rPr lang="it-IT" dirty="0" err="1">
                <a:solidFill>
                  <a:srgbClr val="FF0000"/>
                </a:solidFill>
              </a:rPr>
              <a:t>at</a:t>
            </a:r>
            <a:r>
              <a:rPr lang="it-IT" dirty="0">
                <a:solidFill>
                  <a:srgbClr val="FF0000"/>
                </a:solidFill>
              </a:rPr>
              <a:t> BBC </a:t>
            </a:r>
            <a:r>
              <a:rPr lang="it-IT" dirty="0" err="1">
                <a:solidFill>
                  <a:srgbClr val="FF0000"/>
                </a:solidFill>
              </a:rPr>
              <a:t>Broadcasting</a:t>
            </a:r>
            <a:r>
              <a:rPr lang="it-IT" dirty="0">
                <a:solidFill>
                  <a:srgbClr val="FF0000"/>
                </a:solidFill>
              </a:rPr>
              <a:t> House</a:t>
            </a:r>
            <a:r>
              <a:rPr lang="it-IT" dirty="0" smtClean="0">
                <a:solidFill>
                  <a:srgbClr val="FF0000"/>
                </a:solidFill>
              </a:rPr>
              <a:t>.</a:t>
            </a:r>
          </a:p>
          <a:p>
            <a:pPr marL="0" indent="0">
              <a:buNone/>
            </a:pPr>
            <a:r>
              <a:rPr lang="it-IT" dirty="0" smtClean="0">
                <a:solidFill>
                  <a:srgbClr val="FF0000"/>
                </a:solidFill>
              </a:rPr>
              <a:t>(</a:t>
            </a:r>
            <a:r>
              <a:rPr lang="it-IT" dirty="0" err="1" smtClean="0">
                <a:solidFill>
                  <a:srgbClr val="FF0000"/>
                </a:solidFill>
              </a:rPr>
              <a:t>different</a:t>
            </a:r>
            <a:r>
              <a:rPr lang="it-IT" dirty="0" smtClean="0">
                <a:solidFill>
                  <a:srgbClr val="FF0000"/>
                </a:solidFill>
              </a:rPr>
              <a:t> </a:t>
            </a:r>
            <a:r>
              <a:rPr lang="it-IT" dirty="0" err="1" smtClean="0">
                <a:solidFill>
                  <a:srgbClr val="FF0000"/>
                </a:solidFill>
              </a:rPr>
              <a:t>emphases</a:t>
            </a:r>
            <a:r>
              <a:rPr lang="it-IT" dirty="0" smtClean="0">
                <a:solidFill>
                  <a:srgbClr val="FF0000"/>
                </a:solidFill>
              </a:rPr>
              <a:t>)</a:t>
            </a:r>
            <a:endParaRPr lang="it-IT" dirty="0">
              <a:solidFill>
                <a:srgbClr val="FF0000"/>
              </a:solidFill>
            </a:endParaRPr>
          </a:p>
          <a:p>
            <a:endParaRPr lang="it-IT" dirty="0"/>
          </a:p>
        </p:txBody>
      </p:sp>
    </p:spTree>
    <p:extLst>
      <p:ext uri="{BB962C8B-B14F-4D97-AF65-F5344CB8AC3E}">
        <p14:creationId xmlns:p14="http://schemas.microsoft.com/office/powerpoint/2010/main" val="325204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Allusion</a:t>
            </a:r>
            <a:endParaRPr lang="it-IT" dirty="0"/>
          </a:p>
        </p:txBody>
      </p:sp>
      <p:sp>
        <p:nvSpPr>
          <p:cNvPr id="3" name="Segnaposto contenuto 2"/>
          <p:cNvSpPr>
            <a:spLocks noGrp="1"/>
          </p:cNvSpPr>
          <p:nvPr>
            <p:ph idx="1"/>
          </p:nvPr>
        </p:nvSpPr>
        <p:spPr/>
        <p:txBody>
          <a:bodyPr/>
          <a:lstStyle/>
          <a:p>
            <a:r>
              <a:rPr lang="en-US" dirty="0"/>
              <a:t>For the sighted film-goer, the </a:t>
            </a:r>
            <a:r>
              <a:rPr lang="en-US" u="sng" dirty="0" err="1"/>
              <a:t>intertextual</a:t>
            </a:r>
            <a:r>
              <a:rPr lang="en-US" dirty="0"/>
              <a:t> references, inserted consciously or subconsciously by the text creator, will function as planned when recognized by the viewer. They are not always recognized, but noticing the reference, that is linking the </a:t>
            </a:r>
            <a:r>
              <a:rPr lang="en-US" u="sng" dirty="0"/>
              <a:t>alluding element</a:t>
            </a:r>
            <a:r>
              <a:rPr lang="en-US" dirty="0"/>
              <a:t> with the </a:t>
            </a:r>
            <a:r>
              <a:rPr lang="en-US" u="sng" dirty="0"/>
              <a:t>‘alluded to’</a:t>
            </a:r>
            <a:r>
              <a:rPr lang="en-US" dirty="0"/>
              <a:t> element, is part of the ‘intellectual’ pleasure viewers derive from the process.</a:t>
            </a:r>
            <a:endParaRPr lang="it-IT" dirty="0"/>
          </a:p>
        </p:txBody>
      </p:sp>
    </p:spTree>
    <p:extLst>
      <p:ext uri="{BB962C8B-B14F-4D97-AF65-F5344CB8AC3E}">
        <p14:creationId xmlns:p14="http://schemas.microsoft.com/office/powerpoint/2010/main" val="222763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 the </a:t>
            </a:r>
            <a:r>
              <a:rPr lang="it-IT" dirty="0" err="1" smtClean="0"/>
              <a:t>blind</a:t>
            </a:r>
            <a:r>
              <a:rPr lang="it-IT" dirty="0" smtClean="0"/>
              <a:t> …</a:t>
            </a:r>
            <a:endParaRPr lang="it-IT" dirty="0"/>
          </a:p>
        </p:txBody>
      </p:sp>
      <p:sp>
        <p:nvSpPr>
          <p:cNvPr id="3" name="Segnaposto contenuto 2"/>
          <p:cNvSpPr>
            <a:spLocks noGrp="1"/>
          </p:cNvSpPr>
          <p:nvPr>
            <p:ph idx="1"/>
          </p:nvPr>
        </p:nvSpPr>
        <p:spPr/>
        <p:txBody>
          <a:bodyPr/>
          <a:lstStyle/>
          <a:p>
            <a:r>
              <a:rPr lang="en-US" dirty="0"/>
              <a:t>For the blind and sight-impaired audience, these links, especially the visual links, may not be immediately accessible and thus require assistance.</a:t>
            </a:r>
            <a:endParaRPr lang="it-IT" dirty="0"/>
          </a:p>
        </p:txBody>
      </p:sp>
    </p:spTree>
    <p:extLst>
      <p:ext uri="{BB962C8B-B14F-4D97-AF65-F5344CB8AC3E}">
        <p14:creationId xmlns:p14="http://schemas.microsoft.com/office/powerpoint/2010/main" val="82902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Intertextual</a:t>
            </a:r>
            <a:r>
              <a:rPr lang="it-IT" dirty="0" smtClean="0"/>
              <a:t> connection</a:t>
            </a:r>
            <a:endParaRPr lang="it-IT" dirty="0"/>
          </a:p>
        </p:txBody>
      </p:sp>
      <p:sp>
        <p:nvSpPr>
          <p:cNvPr id="3" name="Segnaposto contenuto 2"/>
          <p:cNvSpPr>
            <a:spLocks noGrp="1"/>
          </p:cNvSpPr>
          <p:nvPr>
            <p:ph idx="1"/>
          </p:nvPr>
        </p:nvSpPr>
        <p:spPr/>
        <p:txBody>
          <a:bodyPr/>
          <a:lstStyle/>
          <a:p>
            <a:r>
              <a:rPr lang="en-US" dirty="0"/>
              <a:t>So, when analyzing a </a:t>
            </a:r>
            <a:r>
              <a:rPr lang="en-US" u="sng" dirty="0"/>
              <a:t>source text</a:t>
            </a:r>
            <a:r>
              <a:rPr lang="en-US" dirty="0"/>
              <a:t>, you need to identify examples of </a:t>
            </a:r>
            <a:r>
              <a:rPr lang="en-US" u="sng" dirty="0"/>
              <a:t>intertextuality</a:t>
            </a:r>
            <a:r>
              <a:rPr lang="en-US" dirty="0"/>
              <a:t> and decide whether or not they need to be mentioned in the description. The following checklist of types of </a:t>
            </a:r>
            <a:r>
              <a:rPr lang="en-US" u="sng" dirty="0" err="1"/>
              <a:t>intertextual</a:t>
            </a:r>
            <a:r>
              <a:rPr lang="en-US" dirty="0"/>
              <a:t> connection can be useful:</a:t>
            </a:r>
            <a:endParaRPr lang="it-IT" dirty="0"/>
          </a:p>
          <a:p>
            <a:endParaRPr lang="it-IT" dirty="0"/>
          </a:p>
        </p:txBody>
      </p:sp>
    </p:spTree>
    <p:extLst>
      <p:ext uri="{BB962C8B-B14F-4D97-AF65-F5344CB8AC3E}">
        <p14:creationId xmlns:p14="http://schemas.microsoft.com/office/powerpoint/2010/main" val="2942076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Verbal referents</a:t>
            </a:r>
            <a:r>
              <a:rPr lang="it-IT" dirty="0"/>
              <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en-US" u="sng" dirty="0" smtClean="0"/>
              <a:t>Verbal </a:t>
            </a:r>
            <a:r>
              <a:rPr lang="en-US" u="sng" dirty="0"/>
              <a:t>reference</a:t>
            </a:r>
            <a:r>
              <a:rPr lang="en-US" dirty="0"/>
              <a:t> may be to another film, to a </a:t>
            </a:r>
            <a:r>
              <a:rPr lang="en-US" u="sng" dirty="0"/>
              <a:t>film genre</a:t>
            </a:r>
            <a:r>
              <a:rPr lang="en-US" dirty="0"/>
              <a:t>, or to some other outside source (a book, a historical fact, etc.). As no sensorial deficit is involved, the blind audience may well recognize such referents. For example, verbal intertextuality with reference to another film can be seen in the famous line “The name is Bond, James Bond” which appears in all the 007 books and films. </a:t>
            </a:r>
            <a:endParaRPr lang="it-IT" dirty="0"/>
          </a:p>
          <a:p>
            <a:endParaRPr lang="it-IT" dirty="0"/>
          </a:p>
        </p:txBody>
      </p:sp>
    </p:spTree>
    <p:extLst>
      <p:ext uri="{BB962C8B-B14F-4D97-AF65-F5344CB8AC3E}">
        <p14:creationId xmlns:p14="http://schemas.microsoft.com/office/powerpoint/2010/main" val="375765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Famous</a:t>
            </a:r>
            <a:r>
              <a:rPr lang="it-IT" dirty="0" smtClean="0"/>
              <a:t> </a:t>
            </a:r>
            <a:r>
              <a:rPr lang="it-IT" dirty="0" err="1" smtClean="0"/>
              <a:t>sayings</a:t>
            </a:r>
            <a:endParaRPr lang="it-IT" dirty="0"/>
          </a:p>
        </p:txBody>
      </p:sp>
      <p:sp>
        <p:nvSpPr>
          <p:cNvPr id="3" name="Segnaposto contenuto 2"/>
          <p:cNvSpPr>
            <a:spLocks noGrp="1"/>
          </p:cNvSpPr>
          <p:nvPr>
            <p:ph idx="1"/>
          </p:nvPr>
        </p:nvSpPr>
        <p:spPr/>
        <p:txBody>
          <a:bodyPr/>
          <a:lstStyle/>
          <a:p>
            <a:r>
              <a:rPr lang="en-US" dirty="0"/>
              <a:t>An example of </a:t>
            </a:r>
            <a:r>
              <a:rPr lang="en-US" u="sng" dirty="0"/>
              <a:t>verbal intertextuality</a:t>
            </a:r>
            <a:r>
              <a:rPr lang="en-US" dirty="0"/>
              <a:t> involving famous sayings appears in Colonel </a:t>
            </a:r>
            <a:r>
              <a:rPr lang="en-US" dirty="0" err="1"/>
              <a:t>Landa’s</a:t>
            </a:r>
            <a:r>
              <a:rPr lang="en-US" dirty="0"/>
              <a:t> comment to Aldo Raines in Tarantino’s </a:t>
            </a:r>
            <a:r>
              <a:rPr lang="en-US" i="1" dirty="0" err="1"/>
              <a:t>Inglourious</a:t>
            </a:r>
            <a:r>
              <a:rPr lang="en-US" i="1" dirty="0"/>
              <a:t> </a:t>
            </a:r>
            <a:r>
              <a:rPr lang="en-US" i="1" dirty="0" err="1"/>
              <a:t>Basterds</a:t>
            </a:r>
            <a:r>
              <a:rPr lang="en-US" dirty="0"/>
              <a:t> “Lt. Raines, I presume.” Again, this is a well-known line with which the audience are presumably familiar.</a:t>
            </a:r>
            <a:endParaRPr lang="it-IT" dirty="0"/>
          </a:p>
          <a:p>
            <a:endParaRPr lang="it-IT" dirty="0"/>
          </a:p>
        </p:txBody>
      </p:sp>
    </p:spTree>
    <p:extLst>
      <p:ext uri="{BB962C8B-B14F-4D97-AF65-F5344CB8AC3E}">
        <p14:creationId xmlns:p14="http://schemas.microsoft.com/office/powerpoint/2010/main" val="2619008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Literary</a:t>
            </a:r>
            <a:r>
              <a:rPr lang="it-IT" dirty="0" smtClean="0"/>
              <a:t> </a:t>
            </a:r>
            <a:r>
              <a:rPr lang="it-IT" dirty="0" err="1" smtClean="0"/>
              <a:t>links</a:t>
            </a:r>
            <a:endParaRPr lang="it-IT" dirty="0"/>
          </a:p>
        </p:txBody>
      </p:sp>
      <p:sp>
        <p:nvSpPr>
          <p:cNvPr id="3" name="Segnaposto contenuto 2"/>
          <p:cNvSpPr>
            <a:spLocks noGrp="1"/>
          </p:cNvSpPr>
          <p:nvPr>
            <p:ph idx="1"/>
          </p:nvPr>
        </p:nvSpPr>
        <p:spPr/>
        <p:txBody>
          <a:bodyPr/>
          <a:lstStyle/>
          <a:p>
            <a:endParaRPr lang="it-IT" dirty="0"/>
          </a:p>
        </p:txBody>
      </p:sp>
      <p:sp>
        <p:nvSpPr>
          <p:cNvPr id="4" name="Rettangolo 3"/>
          <p:cNvSpPr/>
          <p:nvPr/>
        </p:nvSpPr>
        <p:spPr>
          <a:xfrm>
            <a:off x="1331640" y="2274838"/>
            <a:ext cx="6984776" cy="1477328"/>
          </a:xfrm>
          <a:prstGeom prst="rect">
            <a:avLst/>
          </a:prstGeom>
        </p:spPr>
        <p:txBody>
          <a:bodyPr wrap="square">
            <a:spAutoFit/>
          </a:bodyPr>
          <a:lstStyle/>
          <a:p>
            <a:r>
              <a:rPr lang="en-US" dirty="0"/>
              <a:t>Where </a:t>
            </a:r>
            <a:r>
              <a:rPr lang="en-US" u="sng" dirty="0"/>
              <a:t>verbal reference</a:t>
            </a:r>
            <a:r>
              <a:rPr lang="en-US" dirty="0"/>
              <a:t> may not be clear, it is equally possible that it is not clear to a sighted audience either. For instance </a:t>
            </a:r>
            <a:r>
              <a:rPr lang="en-US" u="sng" dirty="0"/>
              <a:t>verbal intertextuality</a:t>
            </a:r>
            <a:r>
              <a:rPr lang="en-US" dirty="0"/>
              <a:t> linking literary texts to films can be seen in the title of the </a:t>
            </a:r>
            <a:r>
              <a:rPr lang="en-US" dirty="0" err="1"/>
              <a:t>Coen</a:t>
            </a:r>
            <a:r>
              <a:rPr lang="en-US" dirty="0"/>
              <a:t> Brothers’ film </a:t>
            </a:r>
            <a:r>
              <a:rPr lang="en-US" i="1" dirty="0"/>
              <a:t>No Country for Old Men </a:t>
            </a:r>
            <a:r>
              <a:rPr lang="en-US" dirty="0"/>
              <a:t>which comes from a poem by W. B. Yeats (Sailing for Byzantium) bemoaning the desperation of old age. </a:t>
            </a:r>
            <a:endParaRPr lang="it-IT" dirty="0"/>
          </a:p>
        </p:txBody>
      </p:sp>
    </p:spTree>
    <p:extLst>
      <p:ext uri="{BB962C8B-B14F-4D97-AF65-F5344CB8AC3E}">
        <p14:creationId xmlns:p14="http://schemas.microsoft.com/office/powerpoint/2010/main" val="33284582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25</TotalTime>
  <Words>2115</Words>
  <Application>Microsoft Office PowerPoint</Application>
  <PresentationFormat>Presentazione su schermo (4:3)</PresentationFormat>
  <Paragraphs>103</Paragraphs>
  <Slides>37</Slides>
  <Notes>0</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Chiaro</vt:lpstr>
      <vt:lpstr>LezIone 5</vt:lpstr>
      <vt:lpstr>What are intertextual references? </vt:lpstr>
      <vt:lpstr>Intertextual references?</vt:lpstr>
      <vt:lpstr>Allusion</vt:lpstr>
      <vt:lpstr>For the blind …</vt:lpstr>
      <vt:lpstr>Intertextual connection</vt:lpstr>
      <vt:lpstr>Verbal referents </vt:lpstr>
      <vt:lpstr>Famous sayings</vt:lpstr>
      <vt:lpstr>Literary links</vt:lpstr>
      <vt:lpstr>Musical allusions </vt:lpstr>
      <vt:lpstr>Visual Intertextuality</vt:lpstr>
      <vt:lpstr>Irony or spoof</vt:lpstr>
      <vt:lpstr>Copying scenes</vt:lpstr>
      <vt:lpstr>Presentazione standard di PowerPoint</vt:lpstr>
      <vt:lpstr>Presentazione standard di PowerPoint</vt:lpstr>
      <vt:lpstr>Real life scenarios</vt:lpstr>
      <vt:lpstr>Visual/verbal referents  </vt:lpstr>
      <vt:lpstr>Genre</vt:lpstr>
      <vt:lpstr>Genre and repetition</vt:lpstr>
      <vt:lpstr>Target Text Creation </vt:lpstr>
      <vt:lpstr>Presentazione standard di PowerPoint</vt:lpstr>
      <vt:lpstr>More obscure citings</vt:lpstr>
      <vt:lpstr>Verbal dexterity</vt:lpstr>
      <vt:lpstr>Presentazione standard di PowerPoint</vt:lpstr>
      <vt:lpstr>Link between films</vt:lpstr>
      <vt:lpstr>Real life relation</vt:lpstr>
      <vt:lpstr>Verbal/visual intertextuality</vt:lpstr>
      <vt:lpstr>Repetition</vt:lpstr>
      <vt:lpstr>Examples - verbal intertextuality  </vt:lpstr>
      <vt:lpstr>Examples - non-verbal intertextuality </vt:lpstr>
      <vt:lpstr>Examples - verbal/visual intertextuality </vt:lpstr>
      <vt:lpstr>The King’s Speech</vt:lpstr>
      <vt:lpstr>To translate or not to translate</vt:lpstr>
      <vt:lpstr>THE KING’S SPEECH</vt:lpstr>
      <vt:lpstr>IL DISCORSO DEL RE</vt:lpstr>
      <vt:lpstr>comparison</vt:lpstr>
      <vt:lpstr>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Intertextual References in AD</dc:title>
  <dc:creator>Taylor</dc:creator>
  <cp:lastModifiedBy>Taylor</cp:lastModifiedBy>
  <cp:revision>13</cp:revision>
  <dcterms:created xsi:type="dcterms:W3CDTF">2014-05-16T14:07:17Z</dcterms:created>
  <dcterms:modified xsi:type="dcterms:W3CDTF">2016-02-03T11:15:26Z</dcterms:modified>
</cp:coreProperties>
</file>