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3"/>
  </p:notesMasterIdLst>
  <p:handoutMasterIdLst>
    <p:handoutMasterId r:id="rId64"/>
  </p:handoutMasterIdLst>
  <p:sldIdLst>
    <p:sldId id="256" r:id="rId2"/>
    <p:sldId id="590" r:id="rId3"/>
    <p:sldId id="591" r:id="rId4"/>
    <p:sldId id="610" r:id="rId5"/>
    <p:sldId id="611" r:id="rId6"/>
    <p:sldId id="612" r:id="rId7"/>
    <p:sldId id="613" r:id="rId8"/>
    <p:sldId id="614" r:id="rId9"/>
    <p:sldId id="615" r:id="rId10"/>
    <p:sldId id="616" r:id="rId11"/>
    <p:sldId id="617" r:id="rId12"/>
    <p:sldId id="618" r:id="rId13"/>
    <p:sldId id="619" r:id="rId14"/>
    <p:sldId id="620" r:id="rId15"/>
    <p:sldId id="621" r:id="rId16"/>
    <p:sldId id="478" r:id="rId17"/>
    <p:sldId id="566" r:id="rId18"/>
    <p:sldId id="567" r:id="rId19"/>
    <p:sldId id="568" r:id="rId20"/>
    <p:sldId id="609" r:id="rId21"/>
    <p:sldId id="569" r:id="rId22"/>
    <p:sldId id="570" r:id="rId23"/>
    <p:sldId id="592" r:id="rId24"/>
    <p:sldId id="479" r:id="rId25"/>
    <p:sldId id="580" r:id="rId26"/>
    <p:sldId id="581" r:id="rId27"/>
    <p:sldId id="582" r:id="rId28"/>
    <p:sldId id="583" r:id="rId29"/>
    <p:sldId id="584" r:id="rId30"/>
    <p:sldId id="585" r:id="rId31"/>
    <p:sldId id="586" r:id="rId32"/>
    <p:sldId id="587" r:id="rId33"/>
    <p:sldId id="588" r:id="rId34"/>
    <p:sldId id="589" r:id="rId35"/>
    <p:sldId id="593" r:id="rId36"/>
    <p:sldId id="600" r:id="rId37"/>
    <p:sldId id="473" r:id="rId38"/>
    <p:sldId id="597" r:id="rId39"/>
    <p:sldId id="553" r:id="rId40"/>
    <p:sldId id="571" r:id="rId41"/>
    <p:sldId id="562" r:id="rId42"/>
    <p:sldId id="598" r:id="rId43"/>
    <p:sldId id="599" r:id="rId44"/>
    <p:sldId id="601" r:id="rId45"/>
    <p:sldId id="607" r:id="rId46"/>
    <p:sldId id="606" r:id="rId47"/>
    <p:sldId id="602" r:id="rId48"/>
    <p:sldId id="603" r:id="rId49"/>
    <p:sldId id="604" r:id="rId50"/>
    <p:sldId id="608" r:id="rId51"/>
    <p:sldId id="605" r:id="rId52"/>
    <p:sldId id="572" r:id="rId53"/>
    <p:sldId id="594" r:id="rId54"/>
    <p:sldId id="595" r:id="rId55"/>
    <p:sldId id="557" r:id="rId56"/>
    <p:sldId id="561" r:id="rId57"/>
    <p:sldId id="476" r:id="rId58"/>
    <p:sldId id="559" r:id="rId59"/>
    <p:sldId id="558" r:id="rId60"/>
    <p:sldId id="477" r:id="rId61"/>
    <p:sldId id="560" r:id="rId6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FF5B"/>
    <a:srgbClr val="762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15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CCE009-A7BE-D64D-8080-43697D07BC1D}" type="doc">
      <dgm:prSet loTypeId="urn:microsoft.com/office/officeart/2005/8/layout/hierarchy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1DBD283-CDBD-604D-8802-82103F23EF2E}">
      <dgm:prSet phldrT="[Testo]"/>
      <dgm:spPr/>
      <dgm:t>
        <a:bodyPr/>
        <a:lstStyle/>
        <a:p>
          <a:r>
            <a:rPr lang="it-IT" dirty="0" err="1" smtClean="0"/>
            <a:t>CdS</a:t>
          </a:r>
          <a:r>
            <a:rPr lang="it-IT" dirty="0" smtClean="0"/>
            <a:t> </a:t>
          </a:r>
        </a:p>
        <a:p>
          <a:r>
            <a:rPr lang="it-IT" dirty="0" smtClean="0"/>
            <a:t>Delega</a:t>
          </a:r>
          <a:endParaRPr lang="it-IT" dirty="0"/>
        </a:p>
      </dgm:t>
    </dgm:pt>
    <dgm:pt modelId="{229A0EAC-E170-CB44-B7D6-A93EF7BE4F9F}" type="parTrans" cxnId="{D95C1C9D-0E41-0C4B-B710-6A1D2D8D0E8A}">
      <dgm:prSet/>
      <dgm:spPr/>
      <dgm:t>
        <a:bodyPr/>
        <a:lstStyle/>
        <a:p>
          <a:endParaRPr lang="it-IT"/>
        </a:p>
      </dgm:t>
    </dgm:pt>
    <dgm:pt modelId="{9F51E32D-34A1-DE45-BB33-2CC826DF71ED}" type="sibTrans" cxnId="{D95C1C9D-0E41-0C4B-B710-6A1D2D8D0E8A}">
      <dgm:prSet/>
      <dgm:spPr/>
      <dgm:t>
        <a:bodyPr/>
        <a:lstStyle/>
        <a:p>
          <a:endParaRPr lang="it-IT"/>
        </a:p>
      </dgm:t>
    </dgm:pt>
    <dgm:pt modelId="{36E17555-4C65-F242-9CF8-6C12487D8504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STATI </a:t>
          </a:r>
        </a:p>
        <a:p>
          <a:r>
            <a:rPr lang="it-IT" dirty="0" smtClean="0"/>
            <a:t>Cap. VII</a:t>
          </a:r>
          <a:endParaRPr lang="it-IT" dirty="0"/>
        </a:p>
      </dgm:t>
    </dgm:pt>
    <dgm:pt modelId="{48157AE2-63FF-E44D-96AD-BB94DF7D5FE2}" type="parTrans" cxnId="{EC236AAC-712B-0949-BC7A-F9F3032F68D8}">
      <dgm:prSet/>
      <dgm:spPr/>
      <dgm:t>
        <a:bodyPr/>
        <a:lstStyle/>
        <a:p>
          <a:endParaRPr lang="it-IT"/>
        </a:p>
      </dgm:t>
    </dgm:pt>
    <dgm:pt modelId="{D5E15747-A658-0340-ACCE-C342B49D13B2}" type="sibTrans" cxnId="{EC236AAC-712B-0949-BC7A-F9F3032F68D8}">
      <dgm:prSet/>
      <dgm:spPr/>
      <dgm:t>
        <a:bodyPr/>
        <a:lstStyle/>
        <a:p>
          <a:endParaRPr lang="it-IT"/>
        </a:p>
      </dgm:t>
    </dgm:pt>
    <dgm:pt modelId="{F1CDC580-C762-8047-BEA1-ABA5DE750DBB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STATI/OIG</a:t>
          </a:r>
        </a:p>
        <a:p>
          <a:r>
            <a:rPr lang="it-IT" dirty="0" smtClean="0"/>
            <a:t>Cap. VIII-direzione delle operazioni</a:t>
          </a:r>
          <a:endParaRPr lang="it-IT" dirty="0"/>
        </a:p>
      </dgm:t>
    </dgm:pt>
    <dgm:pt modelId="{567B3F06-4251-8A4B-BD4E-1D419875BB4A}" type="parTrans" cxnId="{8088147B-DB76-704E-AB5D-FBD5756385CE}">
      <dgm:prSet/>
      <dgm:spPr/>
      <dgm:t>
        <a:bodyPr/>
        <a:lstStyle/>
        <a:p>
          <a:endParaRPr lang="it-IT"/>
        </a:p>
      </dgm:t>
    </dgm:pt>
    <dgm:pt modelId="{8658965D-36F5-C248-A5C9-9DEFBB0821DD}" type="sibTrans" cxnId="{8088147B-DB76-704E-AB5D-FBD5756385CE}">
      <dgm:prSet/>
      <dgm:spPr/>
      <dgm:t>
        <a:bodyPr/>
        <a:lstStyle/>
        <a:p>
          <a:endParaRPr lang="it-IT"/>
        </a:p>
      </dgm:t>
    </dgm:pt>
    <dgm:pt modelId="{BF15F507-F2B1-9A44-9416-C8FD49CD8A19}" type="pres">
      <dgm:prSet presAssocID="{1DCCE009-A7BE-D64D-8080-43697D07BC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2C01FADA-38F3-264C-A913-B4448A90B4CB}" type="pres">
      <dgm:prSet presAssocID="{B1DBD283-CDBD-604D-8802-82103F23EF2E}" presName="hierRoot1" presStyleCnt="0"/>
      <dgm:spPr/>
    </dgm:pt>
    <dgm:pt modelId="{FA0A2635-0257-0941-8C5E-67A30BF7EC9D}" type="pres">
      <dgm:prSet presAssocID="{B1DBD283-CDBD-604D-8802-82103F23EF2E}" presName="composite" presStyleCnt="0"/>
      <dgm:spPr/>
    </dgm:pt>
    <dgm:pt modelId="{DF9CCB98-404A-4F4D-90DB-A5074923B269}" type="pres">
      <dgm:prSet presAssocID="{B1DBD283-CDBD-604D-8802-82103F23EF2E}" presName="background" presStyleLbl="node0" presStyleIdx="0" presStyleCnt="1"/>
      <dgm:spPr/>
    </dgm:pt>
    <dgm:pt modelId="{31571123-510D-8545-84FD-CD1C6430C883}" type="pres">
      <dgm:prSet presAssocID="{B1DBD283-CDBD-604D-8802-82103F23EF2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CFF686-19A1-E043-A707-FEEDB831EF8C}" type="pres">
      <dgm:prSet presAssocID="{B1DBD283-CDBD-604D-8802-82103F23EF2E}" presName="hierChild2" presStyleCnt="0"/>
      <dgm:spPr/>
    </dgm:pt>
    <dgm:pt modelId="{E81423BB-9833-674A-BBB7-C1497BC8CBA5}" type="pres">
      <dgm:prSet presAssocID="{48157AE2-63FF-E44D-96AD-BB94DF7D5FE2}" presName="Name10" presStyleLbl="parChTrans1D2" presStyleIdx="0" presStyleCnt="2"/>
      <dgm:spPr/>
      <dgm:t>
        <a:bodyPr/>
        <a:lstStyle/>
        <a:p>
          <a:endParaRPr lang="it-IT"/>
        </a:p>
      </dgm:t>
    </dgm:pt>
    <dgm:pt modelId="{9A8141E5-4435-4746-916B-B18C9BC2EDB8}" type="pres">
      <dgm:prSet presAssocID="{36E17555-4C65-F242-9CF8-6C12487D8504}" presName="hierRoot2" presStyleCnt="0"/>
      <dgm:spPr/>
    </dgm:pt>
    <dgm:pt modelId="{4A6630DA-8A33-EF4C-92A6-AC63F3F99BD3}" type="pres">
      <dgm:prSet presAssocID="{36E17555-4C65-F242-9CF8-6C12487D8504}" presName="composite2" presStyleCnt="0"/>
      <dgm:spPr/>
    </dgm:pt>
    <dgm:pt modelId="{A6B32ABA-ADC3-D64F-8FCD-CB1A498F995B}" type="pres">
      <dgm:prSet presAssocID="{36E17555-4C65-F242-9CF8-6C12487D8504}" presName="background2" presStyleLbl="node2" presStyleIdx="0" presStyleCnt="2"/>
      <dgm:spPr/>
    </dgm:pt>
    <dgm:pt modelId="{E171EDEB-C4FB-B948-868F-C8E477DA9370}" type="pres">
      <dgm:prSet presAssocID="{36E17555-4C65-F242-9CF8-6C12487D850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3019D7B-F38B-704E-89F4-6F42824E66FC}" type="pres">
      <dgm:prSet presAssocID="{36E17555-4C65-F242-9CF8-6C12487D8504}" presName="hierChild3" presStyleCnt="0"/>
      <dgm:spPr/>
    </dgm:pt>
    <dgm:pt modelId="{800D3ACC-BAE3-8449-9DA2-F3DB0BB1305F}" type="pres">
      <dgm:prSet presAssocID="{567B3F06-4251-8A4B-BD4E-1D419875BB4A}" presName="Name10" presStyleLbl="parChTrans1D2" presStyleIdx="1" presStyleCnt="2"/>
      <dgm:spPr/>
      <dgm:t>
        <a:bodyPr/>
        <a:lstStyle/>
        <a:p>
          <a:endParaRPr lang="it-IT"/>
        </a:p>
      </dgm:t>
    </dgm:pt>
    <dgm:pt modelId="{3A514DEA-C09A-7A47-AF99-4505CCAC695E}" type="pres">
      <dgm:prSet presAssocID="{F1CDC580-C762-8047-BEA1-ABA5DE750DBB}" presName="hierRoot2" presStyleCnt="0"/>
      <dgm:spPr/>
    </dgm:pt>
    <dgm:pt modelId="{11A53753-F382-EE40-B3ED-DA0A023400A2}" type="pres">
      <dgm:prSet presAssocID="{F1CDC580-C762-8047-BEA1-ABA5DE750DBB}" presName="composite2" presStyleCnt="0"/>
      <dgm:spPr/>
    </dgm:pt>
    <dgm:pt modelId="{88934969-FAF7-764A-A90F-6D19E32298BF}" type="pres">
      <dgm:prSet presAssocID="{F1CDC580-C762-8047-BEA1-ABA5DE750DBB}" presName="background2" presStyleLbl="node2" presStyleIdx="1" presStyleCnt="2"/>
      <dgm:spPr/>
    </dgm:pt>
    <dgm:pt modelId="{21BDF670-9792-C145-B079-B7149637153E}" type="pres">
      <dgm:prSet presAssocID="{F1CDC580-C762-8047-BEA1-ABA5DE750DB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7D3CB46-60CB-9243-85AE-712C3FBB0686}" type="pres">
      <dgm:prSet presAssocID="{F1CDC580-C762-8047-BEA1-ABA5DE750DBB}" presName="hierChild3" presStyleCnt="0"/>
      <dgm:spPr/>
    </dgm:pt>
  </dgm:ptLst>
  <dgm:cxnLst>
    <dgm:cxn modelId="{62B0D751-54AF-6E4B-9FFF-51FB2713AC8E}" type="presOf" srcId="{B1DBD283-CDBD-604D-8802-82103F23EF2E}" destId="{31571123-510D-8545-84FD-CD1C6430C883}" srcOrd="0" destOrd="0" presId="urn:microsoft.com/office/officeart/2005/8/layout/hierarchy1"/>
    <dgm:cxn modelId="{8C8BD151-6BD4-CC4E-B2B6-5E141095B020}" type="presOf" srcId="{F1CDC580-C762-8047-BEA1-ABA5DE750DBB}" destId="{21BDF670-9792-C145-B079-B7149637153E}" srcOrd="0" destOrd="0" presId="urn:microsoft.com/office/officeart/2005/8/layout/hierarchy1"/>
    <dgm:cxn modelId="{787B69D5-B2DD-1444-A991-F7A9FF00D877}" type="presOf" srcId="{1DCCE009-A7BE-D64D-8080-43697D07BC1D}" destId="{BF15F507-F2B1-9A44-9416-C8FD49CD8A19}" srcOrd="0" destOrd="0" presId="urn:microsoft.com/office/officeart/2005/8/layout/hierarchy1"/>
    <dgm:cxn modelId="{EC236AAC-712B-0949-BC7A-F9F3032F68D8}" srcId="{B1DBD283-CDBD-604D-8802-82103F23EF2E}" destId="{36E17555-4C65-F242-9CF8-6C12487D8504}" srcOrd="0" destOrd="0" parTransId="{48157AE2-63FF-E44D-96AD-BB94DF7D5FE2}" sibTransId="{D5E15747-A658-0340-ACCE-C342B49D13B2}"/>
    <dgm:cxn modelId="{68D7A4E9-4F21-BD4D-B04A-10C9E098397F}" type="presOf" srcId="{48157AE2-63FF-E44D-96AD-BB94DF7D5FE2}" destId="{E81423BB-9833-674A-BBB7-C1497BC8CBA5}" srcOrd="0" destOrd="0" presId="urn:microsoft.com/office/officeart/2005/8/layout/hierarchy1"/>
    <dgm:cxn modelId="{D95C1C9D-0E41-0C4B-B710-6A1D2D8D0E8A}" srcId="{1DCCE009-A7BE-D64D-8080-43697D07BC1D}" destId="{B1DBD283-CDBD-604D-8802-82103F23EF2E}" srcOrd="0" destOrd="0" parTransId="{229A0EAC-E170-CB44-B7D6-A93EF7BE4F9F}" sibTransId="{9F51E32D-34A1-DE45-BB33-2CC826DF71ED}"/>
    <dgm:cxn modelId="{8088147B-DB76-704E-AB5D-FBD5756385CE}" srcId="{B1DBD283-CDBD-604D-8802-82103F23EF2E}" destId="{F1CDC580-C762-8047-BEA1-ABA5DE750DBB}" srcOrd="1" destOrd="0" parTransId="{567B3F06-4251-8A4B-BD4E-1D419875BB4A}" sibTransId="{8658965D-36F5-C248-A5C9-9DEFBB0821DD}"/>
    <dgm:cxn modelId="{2BC3F4D8-B3AD-8247-A6B6-111DB7CDD2B0}" type="presOf" srcId="{36E17555-4C65-F242-9CF8-6C12487D8504}" destId="{E171EDEB-C4FB-B948-868F-C8E477DA9370}" srcOrd="0" destOrd="0" presId="urn:microsoft.com/office/officeart/2005/8/layout/hierarchy1"/>
    <dgm:cxn modelId="{94671D0C-37B1-D24C-BD44-CEAA52EE3D63}" type="presOf" srcId="{567B3F06-4251-8A4B-BD4E-1D419875BB4A}" destId="{800D3ACC-BAE3-8449-9DA2-F3DB0BB1305F}" srcOrd="0" destOrd="0" presId="urn:microsoft.com/office/officeart/2005/8/layout/hierarchy1"/>
    <dgm:cxn modelId="{23142175-EB70-DB45-8AA3-A60C76B6E233}" type="presParOf" srcId="{BF15F507-F2B1-9A44-9416-C8FD49CD8A19}" destId="{2C01FADA-38F3-264C-A913-B4448A90B4CB}" srcOrd="0" destOrd="0" presId="urn:microsoft.com/office/officeart/2005/8/layout/hierarchy1"/>
    <dgm:cxn modelId="{B3500F49-B376-2444-AC7C-7AD7FB4D9054}" type="presParOf" srcId="{2C01FADA-38F3-264C-A913-B4448A90B4CB}" destId="{FA0A2635-0257-0941-8C5E-67A30BF7EC9D}" srcOrd="0" destOrd="0" presId="urn:microsoft.com/office/officeart/2005/8/layout/hierarchy1"/>
    <dgm:cxn modelId="{5A9614BE-99FD-C042-8091-FB7E5514F021}" type="presParOf" srcId="{FA0A2635-0257-0941-8C5E-67A30BF7EC9D}" destId="{DF9CCB98-404A-4F4D-90DB-A5074923B269}" srcOrd="0" destOrd="0" presId="urn:microsoft.com/office/officeart/2005/8/layout/hierarchy1"/>
    <dgm:cxn modelId="{3FCC65B0-6689-824F-876C-28A144A85F73}" type="presParOf" srcId="{FA0A2635-0257-0941-8C5E-67A30BF7EC9D}" destId="{31571123-510D-8545-84FD-CD1C6430C883}" srcOrd="1" destOrd="0" presId="urn:microsoft.com/office/officeart/2005/8/layout/hierarchy1"/>
    <dgm:cxn modelId="{2BD645A4-6C18-2D47-B552-F36F62E315BF}" type="presParOf" srcId="{2C01FADA-38F3-264C-A913-B4448A90B4CB}" destId="{44CFF686-19A1-E043-A707-FEEDB831EF8C}" srcOrd="1" destOrd="0" presId="urn:microsoft.com/office/officeart/2005/8/layout/hierarchy1"/>
    <dgm:cxn modelId="{4F5B8EBF-CFC5-5248-8D3A-90B35B95E226}" type="presParOf" srcId="{44CFF686-19A1-E043-A707-FEEDB831EF8C}" destId="{E81423BB-9833-674A-BBB7-C1497BC8CBA5}" srcOrd="0" destOrd="0" presId="urn:microsoft.com/office/officeart/2005/8/layout/hierarchy1"/>
    <dgm:cxn modelId="{343E39EB-6C97-0542-8ABE-5FF31A75F01B}" type="presParOf" srcId="{44CFF686-19A1-E043-A707-FEEDB831EF8C}" destId="{9A8141E5-4435-4746-916B-B18C9BC2EDB8}" srcOrd="1" destOrd="0" presId="urn:microsoft.com/office/officeart/2005/8/layout/hierarchy1"/>
    <dgm:cxn modelId="{8F55ED93-212A-E640-9EB2-3DC40F6F3428}" type="presParOf" srcId="{9A8141E5-4435-4746-916B-B18C9BC2EDB8}" destId="{4A6630DA-8A33-EF4C-92A6-AC63F3F99BD3}" srcOrd="0" destOrd="0" presId="urn:microsoft.com/office/officeart/2005/8/layout/hierarchy1"/>
    <dgm:cxn modelId="{47AAD7D1-1F62-874B-B720-EA8592A0E531}" type="presParOf" srcId="{4A6630DA-8A33-EF4C-92A6-AC63F3F99BD3}" destId="{A6B32ABA-ADC3-D64F-8FCD-CB1A498F995B}" srcOrd="0" destOrd="0" presId="urn:microsoft.com/office/officeart/2005/8/layout/hierarchy1"/>
    <dgm:cxn modelId="{4C8F2857-A3D1-8240-A7D3-43D40D697631}" type="presParOf" srcId="{4A6630DA-8A33-EF4C-92A6-AC63F3F99BD3}" destId="{E171EDEB-C4FB-B948-868F-C8E477DA9370}" srcOrd="1" destOrd="0" presId="urn:microsoft.com/office/officeart/2005/8/layout/hierarchy1"/>
    <dgm:cxn modelId="{4F621776-4E4A-4447-9C94-F8F10A7472EE}" type="presParOf" srcId="{9A8141E5-4435-4746-916B-B18C9BC2EDB8}" destId="{63019D7B-F38B-704E-89F4-6F42824E66FC}" srcOrd="1" destOrd="0" presId="urn:microsoft.com/office/officeart/2005/8/layout/hierarchy1"/>
    <dgm:cxn modelId="{B727274D-1582-5846-A321-DE7EAA29B4BE}" type="presParOf" srcId="{44CFF686-19A1-E043-A707-FEEDB831EF8C}" destId="{800D3ACC-BAE3-8449-9DA2-F3DB0BB1305F}" srcOrd="2" destOrd="0" presId="urn:microsoft.com/office/officeart/2005/8/layout/hierarchy1"/>
    <dgm:cxn modelId="{1392FAEF-A5D1-994F-B754-572EA61E23D1}" type="presParOf" srcId="{44CFF686-19A1-E043-A707-FEEDB831EF8C}" destId="{3A514DEA-C09A-7A47-AF99-4505CCAC695E}" srcOrd="3" destOrd="0" presId="urn:microsoft.com/office/officeart/2005/8/layout/hierarchy1"/>
    <dgm:cxn modelId="{9732ED35-EB23-5E46-AA7B-766529DBCBB6}" type="presParOf" srcId="{3A514DEA-C09A-7A47-AF99-4505CCAC695E}" destId="{11A53753-F382-EE40-B3ED-DA0A023400A2}" srcOrd="0" destOrd="0" presId="urn:microsoft.com/office/officeart/2005/8/layout/hierarchy1"/>
    <dgm:cxn modelId="{08BC8F76-0522-9E41-8977-66A98F0018F6}" type="presParOf" srcId="{11A53753-F382-EE40-B3ED-DA0A023400A2}" destId="{88934969-FAF7-764A-A90F-6D19E32298BF}" srcOrd="0" destOrd="0" presId="urn:microsoft.com/office/officeart/2005/8/layout/hierarchy1"/>
    <dgm:cxn modelId="{7A939459-F65C-5248-B9C0-435B216D14FE}" type="presParOf" srcId="{11A53753-F382-EE40-B3ED-DA0A023400A2}" destId="{21BDF670-9792-C145-B079-B7149637153E}" srcOrd="1" destOrd="0" presId="urn:microsoft.com/office/officeart/2005/8/layout/hierarchy1"/>
    <dgm:cxn modelId="{8E27D802-86C1-3C4A-BD1E-DB65171A2114}" type="presParOf" srcId="{3A514DEA-C09A-7A47-AF99-4505CCAC695E}" destId="{07D3CB46-60CB-9243-85AE-712C3FBB06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68F921-8DDD-1549-A913-30D2584BED82}" type="doc">
      <dgm:prSet loTypeId="urn:microsoft.com/office/officeart/2005/8/layout/arrow1" loCatId="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A9EA4158-A374-8241-9F25-DFC10B764DFD}">
      <dgm:prSet phldrT="[Testo]"/>
      <dgm:spPr/>
      <dgm:t>
        <a:bodyPr/>
        <a:lstStyle/>
        <a:p>
          <a:r>
            <a:rPr lang="it-IT" dirty="0" smtClean="0"/>
            <a:t>DELEGA A ORGANIZZAZIONI REGIONALI/SISTEMA DI SICUREZZA COLLETTIVA</a:t>
          </a:r>
          <a:endParaRPr lang="it-IT" dirty="0"/>
        </a:p>
      </dgm:t>
    </dgm:pt>
    <dgm:pt modelId="{9F05A78E-605E-E941-84D4-93022B78DAE4}" type="parTrans" cxnId="{D841DD09-4176-394F-8A9A-398D65CBFD74}">
      <dgm:prSet/>
      <dgm:spPr/>
      <dgm:t>
        <a:bodyPr/>
        <a:lstStyle/>
        <a:p>
          <a:endParaRPr lang="it-IT"/>
        </a:p>
      </dgm:t>
    </dgm:pt>
    <dgm:pt modelId="{2A3D32A8-179D-2542-B3E6-7B4A31DE51EB}" type="sibTrans" cxnId="{D841DD09-4176-394F-8A9A-398D65CBFD74}">
      <dgm:prSet/>
      <dgm:spPr/>
      <dgm:t>
        <a:bodyPr/>
        <a:lstStyle/>
        <a:p>
          <a:endParaRPr lang="it-IT"/>
        </a:p>
      </dgm:t>
    </dgm:pt>
    <dgm:pt modelId="{7B2F1A75-C35C-BD48-8490-CB3B3EAA9786}">
      <dgm:prSet phldrT="[Testo]"/>
      <dgm:spPr/>
      <dgm:t>
        <a:bodyPr/>
        <a:lstStyle/>
        <a:p>
          <a:r>
            <a:rPr lang="it-IT" dirty="0" smtClean="0"/>
            <a:t>AZIONE DI ORGANIZZAZIONI REGIONALI/LEGITTIMA DIFESA COLLETTIVA</a:t>
          </a:r>
          <a:endParaRPr lang="it-IT" dirty="0"/>
        </a:p>
      </dgm:t>
    </dgm:pt>
    <dgm:pt modelId="{529B2010-D6E2-CF44-8BF9-DF8874ACDF54}" type="parTrans" cxnId="{B8BBB389-F767-CF41-AC41-2AE118F2B662}">
      <dgm:prSet/>
      <dgm:spPr/>
      <dgm:t>
        <a:bodyPr/>
        <a:lstStyle/>
        <a:p>
          <a:endParaRPr lang="it-IT"/>
        </a:p>
      </dgm:t>
    </dgm:pt>
    <dgm:pt modelId="{5148065B-847A-AB4E-A22C-7C170AAAA504}" type="sibTrans" cxnId="{B8BBB389-F767-CF41-AC41-2AE118F2B662}">
      <dgm:prSet/>
      <dgm:spPr/>
      <dgm:t>
        <a:bodyPr/>
        <a:lstStyle/>
        <a:p>
          <a:endParaRPr lang="it-IT"/>
        </a:p>
      </dgm:t>
    </dgm:pt>
    <dgm:pt modelId="{7B21EB6D-1F20-DC41-BEE6-5D1C091EFE61}" type="pres">
      <dgm:prSet presAssocID="{E268F921-8DDD-1549-A913-30D2584BED8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9A45AEB-7C68-D241-8BFE-085B941A545E}" type="pres">
      <dgm:prSet presAssocID="{A9EA4158-A374-8241-9F25-DFC10B764DF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C70D6C-26B6-E84A-853E-72BEB3CE61BD}" type="pres">
      <dgm:prSet presAssocID="{7B2F1A75-C35C-BD48-8490-CB3B3EAA978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841DD09-4176-394F-8A9A-398D65CBFD74}" srcId="{E268F921-8DDD-1549-A913-30D2584BED82}" destId="{A9EA4158-A374-8241-9F25-DFC10B764DFD}" srcOrd="0" destOrd="0" parTransId="{9F05A78E-605E-E941-84D4-93022B78DAE4}" sibTransId="{2A3D32A8-179D-2542-B3E6-7B4A31DE51EB}"/>
    <dgm:cxn modelId="{77A15DCA-4E07-3E49-A9F5-4FB830B17E42}" type="presOf" srcId="{E268F921-8DDD-1549-A913-30D2584BED82}" destId="{7B21EB6D-1F20-DC41-BEE6-5D1C091EFE61}" srcOrd="0" destOrd="0" presId="urn:microsoft.com/office/officeart/2005/8/layout/arrow1"/>
    <dgm:cxn modelId="{327C983C-B463-D44E-BA97-2610B664A4AA}" type="presOf" srcId="{A9EA4158-A374-8241-9F25-DFC10B764DFD}" destId="{19A45AEB-7C68-D241-8BFE-085B941A545E}" srcOrd="0" destOrd="0" presId="urn:microsoft.com/office/officeart/2005/8/layout/arrow1"/>
    <dgm:cxn modelId="{B8BBB389-F767-CF41-AC41-2AE118F2B662}" srcId="{E268F921-8DDD-1549-A913-30D2584BED82}" destId="{7B2F1A75-C35C-BD48-8490-CB3B3EAA9786}" srcOrd="1" destOrd="0" parTransId="{529B2010-D6E2-CF44-8BF9-DF8874ACDF54}" sibTransId="{5148065B-847A-AB4E-A22C-7C170AAAA504}"/>
    <dgm:cxn modelId="{E97543F9-EE76-EC43-BE9D-9DD3581A9778}" type="presOf" srcId="{7B2F1A75-C35C-BD48-8490-CB3B3EAA9786}" destId="{35C70D6C-26B6-E84A-853E-72BEB3CE61BD}" srcOrd="0" destOrd="0" presId="urn:microsoft.com/office/officeart/2005/8/layout/arrow1"/>
    <dgm:cxn modelId="{90F7AC71-CD6D-A247-A75E-174C065D7B42}" type="presParOf" srcId="{7B21EB6D-1F20-DC41-BEE6-5D1C091EFE61}" destId="{19A45AEB-7C68-D241-8BFE-085B941A545E}" srcOrd="0" destOrd="0" presId="urn:microsoft.com/office/officeart/2005/8/layout/arrow1"/>
    <dgm:cxn modelId="{0DD3B2CB-7F40-444D-AD13-9203DC870D22}" type="presParOf" srcId="{7B21EB6D-1F20-DC41-BEE6-5D1C091EFE61}" destId="{35C70D6C-26B6-E84A-853E-72BEB3CE61BD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9C0785-E7AB-7E4C-A2F3-66C7F0CCB751}" type="doc">
      <dgm:prSet loTypeId="urn:microsoft.com/office/officeart/2005/8/layout/cycle7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135187E1-A3C4-E94C-BFE5-6C0EB0198C9B}">
      <dgm:prSet phldrT="[Testo]"/>
      <dgm:spPr/>
      <dgm:t>
        <a:bodyPr/>
        <a:lstStyle/>
        <a:p>
          <a:r>
            <a:rPr lang="it-IT" dirty="0" smtClean="0"/>
            <a:t>DELEGA ALL’USO DELLA FORZA</a:t>
          </a:r>
          <a:endParaRPr lang="it-IT" dirty="0"/>
        </a:p>
      </dgm:t>
    </dgm:pt>
    <dgm:pt modelId="{10714F24-3593-D142-BD18-D629385AE6CE}" type="parTrans" cxnId="{D46E1354-93E4-134C-AA73-80EFEA8FAB17}">
      <dgm:prSet/>
      <dgm:spPr/>
      <dgm:t>
        <a:bodyPr/>
        <a:lstStyle/>
        <a:p>
          <a:endParaRPr lang="it-IT"/>
        </a:p>
      </dgm:t>
    </dgm:pt>
    <dgm:pt modelId="{5430EDF6-F362-D24D-842B-5D9EE453DAE4}" type="sibTrans" cxnId="{D46E1354-93E4-134C-AA73-80EFEA8FAB17}">
      <dgm:prSet/>
      <dgm:spPr/>
      <dgm:t>
        <a:bodyPr/>
        <a:lstStyle/>
        <a:p>
          <a:endParaRPr lang="it-IT"/>
        </a:p>
      </dgm:t>
    </dgm:pt>
    <dgm:pt modelId="{55F02658-E6F6-824E-9C92-1340454EC0AB}">
      <dgm:prSet phldrT="[Testo]"/>
      <dgm:spPr/>
      <dgm:t>
        <a:bodyPr/>
        <a:lstStyle/>
        <a:p>
          <a:r>
            <a:rPr lang="it-IT" dirty="0" smtClean="0"/>
            <a:t>CONTRO UNO STATO</a:t>
          </a:r>
          <a:endParaRPr lang="it-IT" dirty="0"/>
        </a:p>
      </dgm:t>
    </dgm:pt>
    <dgm:pt modelId="{A10A3CF5-7454-C041-9408-89297641B362}" type="parTrans" cxnId="{FB63EF88-499C-D444-973E-864599DAB7DF}">
      <dgm:prSet/>
      <dgm:spPr/>
      <dgm:t>
        <a:bodyPr/>
        <a:lstStyle/>
        <a:p>
          <a:endParaRPr lang="it-IT"/>
        </a:p>
      </dgm:t>
    </dgm:pt>
    <dgm:pt modelId="{0C8CBEED-8F43-504B-A75D-06D91D2E10E0}" type="sibTrans" cxnId="{FB63EF88-499C-D444-973E-864599DAB7DF}">
      <dgm:prSet/>
      <dgm:spPr/>
      <dgm:t>
        <a:bodyPr/>
        <a:lstStyle/>
        <a:p>
          <a:endParaRPr lang="it-IT"/>
        </a:p>
      </dgm:t>
    </dgm:pt>
    <dgm:pt modelId="{6326FE94-BFF3-DC46-B9BE-CBD6B826E053}">
      <dgm:prSet phldrT="[Testo]"/>
      <dgm:spPr/>
      <dgm:t>
        <a:bodyPr/>
        <a:lstStyle/>
        <a:p>
          <a:r>
            <a:rPr lang="it-IT" dirty="0" smtClean="0"/>
            <a:t>DENTRO UNO STATO</a:t>
          </a:r>
          <a:endParaRPr lang="it-IT" dirty="0"/>
        </a:p>
      </dgm:t>
    </dgm:pt>
    <dgm:pt modelId="{FE1B777B-B4F3-AF44-B4CD-844F82A15071}" type="parTrans" cxnId="{0251258A-8C96-634C-A3D1-8AB32008064A}">
      <dgm:prSet/>
      <dgm:spPr/>
      <dgm:t>
        <a:bodyPr/>
        <a:lstStyle/>
        <a:p>
          <a:endParaRPr lang="it-IT"/>
        </a:p>
      </dgm:t>
    </dgm:pt>
    <dgm:pt modelId="{42FD7D58-6B26-2040-85B2-27A9D88B1A22}" type="sibTrans" cxnId="{0251258A-8C96-634C-A3D1-8AB32008064A}">
      <dgm:prSet/>
      <dgm:spPr/>
      <dgm:t>
        <a:bodyPr/>
        <a:lstStyle/>
        <a:p>
          <a:endParaRPr lang="it-IT"/>
        </a:p>
      </dgm:t>
    </dgm:pt>
    <dgm:pt modelId="{A0A06BA1-6CF8-6F45-BC0E-8062C149A74F}" type="pres">
      <dgm:prSet presAssocID="{0B9C0785-E7AB-7E4C-A2F3-66C7F0CCB7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414B916-83ED-E044-A0D0-4547FB5A7FEF}" type="pres">
      <dgm:prSet presAssocID="{135187E1-A3C4-E94C-BFE5-6C0EB0198C9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656F2FD-2CF6-DA42-B739-35EA75F38E7B}" type="pres">
      <dgm:prSet presAssocID="{5430EDF6-F362-D24D-842B-5D9EE453DAE4}" presName="sibTrans" presStyleLbl="sibTrans2D1" presStyleIdx="0" presStyleCnt="3"/>
      <dgm:spPr/>
      <dgm:t>
        <a:bodyPr/>
        <a:lstStyle/>
        <a:p>
          <a:endParaRPr lang="it-IT"/>
        </a:p>
      </dgm:t>
    </dgm:pt>
    <dgm:pt modelId="{357ECD6A-D271-1940-AD8A-158F8C1E5CD6}" type="pres">
      <dgm:prSet presAssocID="{5430EDF6-F362-D24D-842B-5D9EE453DAE4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4BEEC4ED-209C-9442-9B70-5D953E91D3FC}" type="pres">
      <dgm:prSet presAssocID="{55F02658-E6F6-824E-9C92-1340454EC0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AE4070-D8EA-6B48-9E50-A961E125D063}" type="pres">
      <dgm:prSet presAssocID="{0C8CBEED-8F43-504B-A75D-06D91D2E10E0}" presName="sibTrans" presStyleLbl="sibTrans2D1" presStyleIdx="1" presStyleCnt="3"/>
      <dgm:spPr/>
      <dgm:t>
        <a:bodyPr/>
        <a:lstStyle/>
        <a:p>
          <a:endParaRPr lang="it-IT"/>
        </a:p>
      </dgm:t>
    </dgm:pt>
    <dgm:pt modelId="{98451621-9308-C041-92CD-5B578C3E06AB}" type="pres">
      <dgm:prSet presAssocID="{0C8CBEED-8F43-504B-A75D-06D91D2E10E0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BE1FEC09-1B1D-654C-9E94-3FDE6BA640BB}" type="pres">
      <dgm:prSet presAssocID="{6326FE94-BFF3-DC46-B9BE-CBD6B826E05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056E03-29D7-A64A-8695-AD8F339BFA3E}" type="pres">
      <dgm:prSet presAssocID="{42FD7D58-6B26-2040-85B2-27A9D88B1A22}" presName="sibTrans" presStyleLbl="sibTrans2D1" presStyleIdx="2" presStyleCnt="3"/>
      <dgm:spPr/>
      <dgm:t>
        <a:bodyPr/>
        <a:lstStyle/>
        <a:p>
          <a:endParaRPr lang="it-IT"/>
        </a:p>
      </dgm:t>
    </dgm:pt>
    <dgm:pt modelId="{A9A93E52-E1BB-5942-BE98-F4141D652950}" type="pres">
      <dgm:prSet presAssocID="{42FD7D58-6B26-2040-85B2-27A9D88B1A22}" presName="connectorText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EE2DC712-28DD-5143-A274-9BC9BF2C3C6F}" type="presOf" srcId="{135187E1-A3C4-E94C-BFE5-6C0EB0198C9B}" destId="{B414B916-83ED-E044-A0D0-4547FB5A7FEF}" srcOrd="0" destOrd="0" presId="urn:microsoft.com/office/officeart/2005/8/layout/cycle7"/>
    <dgm:cxn modelId="{0030DDD9-2BA9-C04F-A27C-0001CDC141E9}" type="presOf" srcId="{0C8CBEED-8F43-504B-A75D-06D91D2E10E0}" destId="{72AE4070-D8EA-6B48-9E50-A961E125D063}" srcOrd="0" destOrd="0" presId="urn:microsoft.com/office/officeart/2005/8/layout/cycle7"/>
    <dgm:cxn modelId="{7ED0B29F-149F-4945-82A6-5E68D05DB693}" type="presOf" srcId="{42FD7D58-6B26-2040-85B2-27A9D88B1A22}" destId="{C1056E03-29D7-A64A-8695-AD8F339BFA3E}" srcOrd="0" destOrd="0" presId="urn:microsoft.com/office/officeart/2005/8/layout/cycle7"/>
    <dgm:cxn modelId="{BDD2812C-B15C-CC4F-B727-93EF4528D893}" type="presOf" srcId="{0C8CBEED-8F43-504B-A75D-06D91D2E10E0}" destId="{98451621-9308-C041-92CD-5B578C3E06AB}" srcOrd="1" destOrd="0" presId="urn:microsoft.com/office/officeart/2005/8/layout/cycle7"/>
    <dgm:cxn modelId="{6F7B2D1E-8448-7143-83B6-E8CFA8E634BE}" type="presOf" srcId="{6326FE94-BFF3-DC46-B9BE-CBD6B826E053}" destId="{BE1FEC09-1B1D-654C-9E94-3FDE6BA640BB}" srcOrd="0" destOrd="0" presId="urn:microsoft.com/office/officeart/2005/8/layout/cycle7"/>
    <dgm:cxn modelId="{17CA67CD-5480-2A47-B024-BE8422E17EF2}" type="presOf" srcId="{42FD7D58-6B26-2040-85B2-27A9D88B1A22}" destId="{A9A93E52-E1BB-5942-BE98-F4141D652950}" srcOrd="1" destOrd="0" presId="urn:microsoft.com/office/officeart/2005/8/layout/cycle7"/>
    <dgm:cxn modelId="{FB63EF88-499C-D444-973E-864599DAB7DF}" srcId="{0B9C0785-E7AB-7E4C-A2F3-66C7F0CCB751}" destId="{55F02658-E6F6-824E-9C92-1340454EC0AB}" srcOrd="1" destOrd="0" parTransId="{A10A3CF5-7454-C041-9408-89297641B362}" sibTransId="{0C8CBEED-8F43-504B-A75D-06D91D2E10E0}"/>
    <dgm:cxn modelId="{4180E844-0736-9846-AEAD-5AFD447A4C24}" type="presOf" srcId="{55F02658-E6F6-824E-9C92-1340454EC0AB}" destId="{4BEEC4ED-209C-9442-9B70-5D953E91D3FC}" srcOrd="0" destOrd="0" presId="urn:microsoft.com/office/officeart/2005/8/layout/cycle7"/>
    <dgm:cxn modelId="{0251258A-8C96-634C-A3D1-8AB32008064A}" srcId="{0B9C0785-E7AB-7E4C-A2F3-66C7F0CCB751}" destId="{6326FE94-BFF3-DC46-B9BE-CBD6B826E053}" srcOrd="2" destOrd="0" parTransId="{FE1B777B-B4F3-AF44-B4CD-844F82A15071}" sibTransId="{42FD7D58-6B26-2040-85B2-27A9D88B1A22}"/>
    <dgm:cxn modelId="{F4A3B232-91AF-5640-B8D5-15F0D21158C9}" type="presOf" srcId="{5430EDF6-F362-D24D-842B-5D9EE453DAE4}" destId="{B656F2FD-2CF6-DA42-B739-35EA75F38E7B}" srcOrd="0" destOrd="0" presId="urn:microsoft.com/office/officeart/2005/8/layout/cycle7"/>
    <dgm:cxn modelId="{F5FAFF24-DE21-F943-9316-12EF2ED3C4C8}" type="presOf" srcId="{0B9C0785-E7AB-7E4C-A2F3-66C7F0CCB751}" destId="{A0A06BA1-6CF8-6F45-BC0E-8062C149A74F}" srcOrd="0" destOrd="0" presId="urn:microsoft.com/office/officeart/2005/8/layout/cycle7"/>
    <dgm:cxn modelId="{060378B8-C9F6-A740-BCE2-78A2003B043A}" type="presOf" srcId="{5430EDF6-F362-D24D-842B-5D9EE453DAE4}" destId="{357ECD6A-D271-1940-AD8A-158F8C1E5CD6}" srcOrd="1" destOrd="0" presId="urn:microsoft.com/office/officeart/2005/8/layout/cycle7"/>
    <dgm:cxn modelId="{D46E1354-93E4-134C-AA73-80EFEA8FAB17}" srcId="{0B9C0785-E7AB-7E4C-A2F3-66C7F0CCB751}" destId="{135187E1-A3C4-E94C-BFE5-6C0EB0198C9B}" srcOrd="0" destOrd="0" parTransId="{10714F24-3593-D142-BD18-D629385AE6CE}" sibTransId="{5430EDF6-F362-D24D-842B-5D9EE453DAE4}"/>
    <dgm:cxn modelId="{E7B7B6ED-2998-894B-8AB5-751CB8D6C589}" type="presParOf" srcId="{A0A06BA1-6CF8-6F45-BC0E-8062C149A74F}" destId="{B414B916-83ED-E044-A0D0-4547FB5A7FEF}" srcOrd="0" destOrd="0" presId="urn:microsoft.com/office/officeart/2005/8/layout/cycle7"/>
    <dgm:cxn modelId="{049605D6-11A0-4A4F-B91A-14611661E7D6}" type="presParOf" srcId="{A0A06BA1-6CF8-6F45-BC0E-8062C149A74F}" destId="{B656F2FD-2CF6-DA42-B739-35EA75F38E7B}" srcOrd="1" destOrd="0" presId="urn:microsoft.com/office/officeart/2005/8/layout/cycle7"/>
    <dgm:cxn modelId="{92A4E005-D362-EB45-9BE1-1DB3E1879E6F}" type="presParOf" srcId="{B656F2FD-2CF6-DA42-B739-35EA75F38E7B}" destId="{357ECD6A-D271-1940-AD8A-158F8C1E5CD6}" srcOrd="0" destOrd="0" presId="urn:microsoft.com/office/officeart/2005/8/layout/cycle7"/>
    <dgm:cxn modelId="{45FCEE2D-A898-5049-8468-F381DC6923FB}" type="presParOf" srcId="{A0A06BA1-6CF8-6F45-BC0E-8062C149A74F}" destId="{4BEEC4ED-209C-9442-9B70-5D953E91D3FC}" srcOrd="2" destOrd="0" presId="urn:microsoft.com/office/officeart/2005/8/layout/cycle7"/>
    <dgm:cxn modelId="{F38A6154-66CE-F84A-8042-B930C620DB8F}" type="presParOf" srcId="{A0A06BA1-6CF8-6F45-BC0E-8062C149A74F}" destId="{72AE4070-D8EA-6B48-9E50-A961E125D063}" srcOrd="3" destOrd="0" presId="urn:microsoft.com/office/officeart/2005/8/layout/cycle7"/>
    <dgm:cxn modelId="{E527C461-3D63-AA40-B3F8-398F466AD144}" type="presParOf" srcId="{72AE4070-D8EA-6B48-9E50-A961E125D063}" destId="{98451621-9308-C041-92CD-5B578C3E06AB}" srcOrd="0" destOrd="0" presId="urn:microsoft.com/office/officeart/2005/8/layout/cycle7"/>
    <dgm:cxn modelId="{94A812DD-FC50-1C4E-8B8E-3062F649E557}" type="presParOf" srcId="{A0A06BA1-6CF8-6F45-BC0E-8062C149A74F}" destId="{BE1FEC09-1B1D-654C-9E94-3FDE6BA640BB}" srcOrd="4" destOrd="0" presId="urn:microsoft.com/office/officeart/2005/8/layout/cycle7"/>
    <dgm:cxn modelId="{D3F7F028-7BCE-AD45-A8C0-4328DD23F442}" type="presParOf" srcId="{A0A06BA1-6CF8-6F45-BC0E-8062C149A74F}" destId="{C1056E03-29D7-A64A-8695-AD8F339BFA3E}" srcOrd="5" destOrd="0" presId="urn:microsoft.com/office/officeart/2005/8/layout/cycle7"/>
    <dgm:cxn modelId="{E402BAD9-807D-3D41-92B0-65D8BC35665E}" type="presParOf" srcId="{C1056E03-29D7-A64A-8695-AD8F339BFA3E}" destId="{A9A93E52-E1BB-5942-BE98-F4141D65295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B4B4B9-DF49-4E45-BD93-AA852689E904}" type="doc">
      <dgm:prSet loTypeId="urn:microsoft.com/office/officeart/2009/3/layout/CircleRelationship" loCatId="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0F1DFFB8-D0F4-3647-B347-03AB7B4FB6FA}">
      <dgm:prSet phldrT="[Testo]" custT="1"/>
      <dgm:spPr/>
      <dgm:t>
        <a:bodyPr/>
        <a:lstStyle/>
        <a:p>
          <a:r>
            <a:rPr lang="it-IT" sz="2800" dirty="0" smtClean="0"/>
            <a:t>DELEGA</a:t>
          </a:r>
          <a:endParaRPr lang="it-IT" sz="2800" dirty="0"/>
        </a:p>
      </dgm:t>
    </dgm:pt>
    <dgm:pt modelId="{B83C7500-CDD9-B144-BFE3-DDF84F7715E8}" type="parTrans" cxnId="{8FB641DF-52FA-3C47-92DB-B3471D851816}">
      <dgm:prSet/>
      <dgm:spPr/>
      <dgm:t>
        <a:bodyPr/>
        <a:lstStyle/>
        <a:p>
          <a:endParaRPr lang="it-IT"/>
        </a:p>
      </dgm:t>
    </dgm:pt>
    <dgm:pt modelId="{F8F61310-F1A3-A047-9DAD-E7B61C7B9B1B}" type="sibTrans" cxnId="{8FB641DF-52FA-3C47-92DB-B3471D851816}">
      <dgm:prSet/>
      <dgm:spPr/>
      <dgm:t>
        <a:bodyPr/>
        <a:lstStyle/>
        <a:p>
          <a:endParaRPr lang="it-IT"/>
        </a:p>
      </dgm:t>
    </dgm:pt>
    <dgm:pt modelId="{00C18C9D-8505-B14F-835B-A0F094E32C90}">
      <dgm:prSet phldrT="[Testo]" custT="1"/>
      <dgm:spPr/>
      <dgm:t>
        <a:bodyPr/>
        <a:lstStyle/>
        <a:p>
          <a:r>
            <a:rPr lang="it-IT" sz="2800" dirty="0" smtClean="0"/>
            <a:t>AUTORIZZAZIONE</a:t>
          </a:r>
          <a:endParaRPr lang="it-IT" sz="2800" dirty="0"/>
        </a:p>
      </dgm:t>
    </dgm:pt>
    <dgm:pt modelId="{1CE2577B-5D1A-2A45-A2B8-E148DD7FBFB5}" type="parTrans" cxnId="{8F1C2EFD-80C7-4E48-95F1-83D12512D0B9}">
      <dgm:prSet/>
      <dgm:spPr/>
      <dgm:t>
        <a:bodyPr/>
        <a:lstStyle/>
        <a:p>
          <a:endParaRPr lang="it-IT"/>
        </a:p>
      </dgm:t>
    </dgm:pt>
    <dgm:pt modelId="{2D5EB759-A311-4D4F-AF9F-B7FD73EF6B18}" type="sibTrans" cxnId="{8F1C2EFD-80C7-4E48-95F1-83D12512D0B9}">
      <dgm:prSet/>
      <dgm:spPr/>
      <dgm:t>
        <a:bodyPr/>
        <a:lstStyle/>
        <a:p>
          <a:endParaRPr lang="it-IT"/>
        </a:p>
      </dgm:t>
    </dgm:pt>
    <dgm:pt modelId="{4ED99E3D-F24B-A644-BC86-5BFE06A613EC}">
      <dgm:prSet phldrT="[Testo]" custT="1"/>
      <dgm:spPr/>
      <dgm:t>
        <a:bodyPr/>
        <a:lstStyle/>
        <a:p>
          <a:r>
            <a:rPr lang="it-IT" sz="2000" dirty="0" smtClean="0"/>
            <a:t>RACCOMANDAZIONE</a:t>
          </a:r>
          <a:endParaRPr lang="it-IT" sz="2000" dirty="0"/>
        </a:p>
      </dgm:t>
    </dgm:pt>
    <dgm:pt modelId="{82D8830F-5296-3545-877E-26197339BE2F}" type="parTrans" cxnId="{CC842BFE-7AC9-2E42-AFBC-FBD2E5470C3D}">
      <dgm:prSet/>
      <dgm:spPr/>
      <dgm:t>
        <a:bodyPr/>
        <a:lstStyle/>
        <a:p>
          <a:endParaRPr lang="it-IT"/>
        </a:p>
      </dgm:t>
    </dgm:pt>
    <dgm:pt modelId="{BF353AE9-23F1-1E43-8DF9-BDF6D9AA586E}" type="sibTrans" cxnId="{CC842BFE-7AC9-2E42-AFBC-FBD2E5470C3D}">
      <dgm:prSet/>
      <dgm:spPr/>
      <dgm:t>
        <a:bodyPr/>
        <a:lstStyle/>
        <a:p>
          <a:endParaRPr lang="it-IT"/>
        </a:p>
      </dgm:t>
    </dgm:pt>
    <dgm:pt modelId="{63DA661E-200A-574B-9542-65148B912960}" type="pres">
      <dgm:prSet presAssocID="{BEB4B4B9-DF49-4E45-BD93-AA852689E904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  <dgm:pt modelId="{5DA4B7FE-ABFE-5441-9731-1E4D91F6432E}" type="pres">
      <dgm:prSet presAssocID="{0F1DFFB8-D0F4-3647-B347-03AB7B4FB6FA}" presName="Parent" presStyleLbl="node0" presStyleIdx="0" presStyleCnt="1" custLinFactNeighborX="28596" custLinFactNeighborY="7149">
        <dgm:presLayoutVars>
          <dgm:chMax val="5"/>
          <dgm:chPref val="5"/>
        </dgm:presLayoutVars>
      </dgm:prSet>
      <dgm:spPr/>
      <dgm:t>
        <a:bodyPr/>
        <a:lstStyle/>
        <a:p>
          <a:endParaRPr lang="it-IT"/>
        </a:p>
      </dgm:t>
    </dgm:pt>
    <dgm:pt modelId="{084203D1-AE05-3447-A9E7-6F956614CF6F}" type="pres">
      <dgm:prSet presAssocID="{0F1DFFB8-D0F4-3647-B347-03AB7B4FB6FA}" presName="Accent1" presStyleLbl="node1" presStyleIdx="0" presStyleCnt="13"/>
      <dgm:spPr/>
    </dgm:pt>
    <dgm:pt modelId="{BD6CE363-2FA3-0047-8AF4-6B28E478C97B}" type="pres">
      <dgm:prSet presAssocID="{0F1DFFB8-D0F4-3647-B347-03AB7B4FB6FA}" presName="Accent2" presStyleLbl="node1" presStyleIdx="1" presStyleCnt="13"/>
      <dgm:spPr/>
    </dgm:pt>
    <dgm:pt modelId="{ABCE90B9-2E14-4442-AB52-10C9FB0FD3F2}" type="pres">
      <dgm:prSet presAssocID="{0F1DFFB8-D0F4-3647-B347-03AB7B4FB6FA}" presName="Accent3" presStyleLbl="node1" presStyleIdx="2" presStyleCnt="13"/>
      <dgm:spPr/>
    </dgm:pt>
    <dgm:pt modelId="{1F4861B0-93EC-D64E-88B4-80776CE606E4}" type="pres">
      <dgm:prSet presAssocID="{0F1DFFB8-D0F4-3647-B347-03AB7B4FB6FA}" presName="Accent4" presStyleLbl="node1" presStyleIdx="3" presStyleCnt="13"/>
      <dgm:spPr/>
    </dgm:pt>
    <dgm:pt modelId="{3373766F-D3EB-8241-91C1-2EEECAC69F97}" type="pres">
      <dgm:prSet presAssocID="{0F1DFFB8-D0F4-3647-B347-03AB7B4FB6FA}" presName="Accent5" presStyleLbl="node1" presStyleIdx="4" presStyleCnt="13"/>
      <dgm:spPr/>
    </dgm:pt>
    <dgm:pt modelId="{4AAE84CB-5C07-C149-9C36-80EB221B76B7}" type="pres">
      <dgm:prSet presAssocID="{0F1DFFB8-D0F4-3647-B347-03AB7B4FB6FA}" presName="Accent6" presStyleLbl="node1" presStyleIdx="5" presStyleCnt="13"/>
      <dgm:spPr/>
    </dgm:pt>
    <dgm:pt modelId="{B6956F03-D5A4-C94E-B92C-8DCAB3A357AD}" type="pres">
      <dgm:prSet presAssocID="{00C18C9D-8505-B14F-835B-A0F094E32C90}" presName="Child1" presStyleLbl="node1" presStyleIdx="6" presStyleCnt="13" custScaleX="268221" custScaleY="187787" custLinFactNeighborX="-67" custLinFactNeighborY="22449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85076B40-0309-C44F-B1BE-6DF8BABA2880}" type="pres">
      <dgm:prSet presAssocID="{00C18C9D-8505-B14F-835B-A0F094E32C90}" presName="Accent7" presStyleCnt="0"/>
      <dgm:spPr/>
    </dgm:pt>
    <dgm:pt modelId="{F6671DFD-A927-FC41-BABB-AC63FA43B66A}" type="pres">
      <dgm:prSet presAssocID="{00C18C9D-8505-B14F-835B-A0F094E32C90}" presName="AccentHold1" presStyleLbl="node1" presStyleIdx="7" presStyleCnt="13"/>
      <dgm:spPr/>
    </dgm:pt>
    <dgm:pt modelId="{F183A17F-E110-8F4B-80E8-747FF0307E88}" type="pres">
      <dgm:prSet presAssocID="{00C18C9D-8505-B14F-835B-A0F094E32C90}" presName="Accent8" presStyleCnt="0"/>
      <dgm:spPr/>
    </dgm:pt>
    <dgm:pt modelId="{763B4BD6-697A-1648-9351-D37960E0C2C0}" type="pres">
      <dgm:prSet presAssocID="{00C18C9D-8505-B14F-835B-A0F094E32C90}" presName="AccentHold2" presStyleLbl="node1" presStyleIdx="8" presStyleCnt="13"/>
      <dgm:spPr/>
    </dgm:pt>
    <dgm:pt modelId="{C90685CB-C48F-E74D-8FFC-84BF945B8543}" type="pres">
      <dgm:prSet presAssocID="{4ED99E3D-F24B-A644-BC86-5BFE06A613EC}" presName="Child2" presStyleLbl="node1" presStyleIdx="9" presStyleCnt="13" custScaleX="233830" custScaleY="65176" custLinFactNeighborX="-44873" custLinFactNeighborY="3350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93A7F497-4F1F-2941-A1D0-5A25369F0B85}" type="pres">
      <dgm:prSet presAssocID="{4ED99E3D-F24B-A644-BC86-5BFE06A613EC}" presName="Accent9" presStyleCnt="0"/>
      <dgm:spPr/>
    </dgm:pt>
    <dgm:pt modelId="{3145817C-BC52-674A-98D0-CB85093FC0C3}" type="pres">
      <dgm:prSet presAssocID="{4ED99E3D-F24B-A644-BC86-5BFE06A613EC}" presName="AccentHold1" presStyleLbl="node1" presStyleIdx="10" presStyleCnt="13"/>
      <dgm:spPr/>
    </dgm:pt>
    <dgm:pt modelId="{F925ECF3-6F07-7F4F-9C6A-8094D3BF1988}" type="pres">
      <dgm:prSet presAssocID="{4ED99E3D-F24B-A644-BC86-5BFE06A613EC}" presName="Accent10" presStyleCnt="0"/>
      <dgm:spPr/>
    </dgm:pt>
    <dgm:pt modelId="{CF071916-6CB5-7247-8E00-D0048F0E670B}" type="pres">
      <dgm:prSet presAssocID="{4ED99E3D-F24B-A644-BC86-5BFE06A613EC}" presName="AccentHold2" presStyleLbl="node1" presStyleIdx="11" presStyleCnt="13"/>
      <dgm:spPr/>
    </dgm:pt>
    <dgm:pt modelId="{2B4FED1E-D64C-7845-A738-3DCC3A6D33E1}" type="pres">
      <dgm:prSet presAssocID="{4ED99E3D-F24B-A644-BC86-5BFE06A613EC}" presName="Accent11" presStyleCnt="0"/>
      <dgm:spPr/>
    </dgm:pt>
    <dgm:pt modelId="{3C1430C0-26A8-6B45-A73E-D2F133AA8AAB}" type="pres">
      <dgm:prSet presAssocID="{4ED99E3D-F24B-A644-BC86-5BFE06A613EC}" presName="AccentHold3" presStyleLbl="node1" presStyleIdx="12" presStyleCnt="13"/>
      <dgm:spPr/>
    </dgm:pt>
  </dgm:ptLst>
  <dgm:cxnLst>
    <dgm:cxn modelId="{3D291BA4-7362-214B-86E5-D2DEA99B3FCF}" type="presOf" srcId="{0F1DFFB8-D0F4-3647-B347-03AB7B4FB6FA}" destId="{5DA4B7FE-ABFE-5441-9731-1E4D91F6432E}" srcOrd="0" destOrd="0" presId="urn:microsoft.com/office/officeart/2009/3/layout/CircleRelationship"/>
    <dgm:cxn modelId="{E77B615A-266B-574D-9996-E62548D385AB}" type="presOf" srcId="{BEB4B4B9-DF49-4E45-BD93-AA852689E904}" destId="{63DA661E-200A-574B-9542-65148B912960}" srcOrd="0" destOrd="0" presId="urn:microsoft.com/office/officeart/2009/3/layout/CircleRelationship"/>
    <dgm:cxn modelId="{CC842BFE-7AC9-2E42-AFBC-FBD2E5470C3D}" srcId="{0F1DFFB8-D0F4-3647-B347-03AB7B4FB6FA}" destId="{4ED99E3D-F24B-A644-BC86-5BFE06A613EC}" srcOrd="1" destOrd="0" parTransId="{82D8830F-5296-3545-877E-26197339BE2F}" sibTransId="{BF353AE9-23F1-1E43-8DF9-BDF6D9AA586E}"/>
    <dgm:cxn modelId="{F98639F9-9886-C141-AFFE-3215CF4EF5E9}" type="presOf" srcId="{4ED99E3D-F24B-A644-BC86-5BFE06A613EC}" destId="{C90685CB-C48F-E74D-8FFC-84BF945B8543}" srcOrd="0" destOrd="0" presId="urn:microsoft.com/office/officeart/2009/3/layout/CircleRelationship"/>
    <dgm:cxn modelId="{8FB641DF-52FA-3C47-92DB-B3471D851816}" srcId="{BEB4B4B9-DF49-4E45-BD93-AA852689E904}" destId="{0F1DFFB8-D0F4-3647-B347-03AB7B4FB6FA}" srcOrd="0" destOrd="0" parTransId="{B83C7500-CDD9-B144-BFE3-DDF84F7715E8}" sibTransId="{F8F61310-F1A3-A047-9DAD-E7B61C7B9B1B}"/>
    <dgm:cxn modelId="{8F1C2EFD-80C7-4E48-95F1-83D12512D0B9}" srcId="{0F1DFFB8-D0F4-3647-B347-03AB7B4FB6FA}" destId="{00C18C9D-8505-B14F-835B-A0F094E32C90}" srcOrd="0" destOrd="0" parTransId="{1CE2577B-5D1A-2A45-A2B8-E148DD7FBFB5}" sibTransId="{2D5EB759-A311-4D4F-AF9F-B7FD73EF6B18}"/>
    <dgm:cxn modelId="{0D2AC71A-EC3A-1C4A-A3E2-170457DD8C79}" type="presOf" srcId="{00C18C9D-8505-B14F-835B-A0F094E32C90}" destId="{B6956F03-D5A4-C94E-B92C-8DCAB3A357AD}" srcOrd="0" destOrd="0" presId="urn:microsoft.com/office/officeart/2009/3/layout/CircleRelationship"/>
    <dgm:cxn modelId="{44A4E6BA-D559-A845-A12F-F69914070D9A}" type="presParOf" srcId="{63DA661E-200A-574B-9542-65148B912960}" destId="{5DA4B7FE-ABFE-5441-9731-1E4D91F6432E}" srcOrd="0" destOrd="0" presId="urn:microsoft.com/office/officeart/2009/3/layout/CircleRelationship"/>
    <dgm:cxn modelId="{AA35B7EB-3FF2-2341-BAB0-8D4B9EB3349D}" type="presParOf" srcId="{63DA661E-200A-574B-9542-65148B912960}" destId="{084203D1-AE05-3447-A9E7-6F956614CF6F}" srcOrd="1" destOrd="0" presId="urn:microsoft.com/office/officeart/2009/3/layout/CircleRelationship"/>
    <dgm:cxn modelId="{AD60A289-9C07-7A4D-8D2C-1AC6B579F276}" type="presParOf" srcId="{63DA661E-200A-574B-9542-65148B912960}" destId="{BD6CE363-2FA3-0047-8AF4-6B28E478C97B}" srcOrd="2" destOrd="0" presId="urn:microsoft.com/office/officeart/2009/3/layout/CircleRelationship"/>
    <dgm:cxn modelId="{F84D5D7B-093E-D64E-879B-C822370E7A48}" type="presParOf" srcId="{63DA661E-200A-574B-9542-65148B912960}" destId="{ABCE90B9-2E14-4442-AB52-10C9FB0FD3F2}" srcOrd="3" destOrd="0" presId="urn:microsoft.com/office/officeart/2009/3/layout/CircleRelationship"/>
    <dgm:cxn modelId="{772B03E8-5463-9549-AF2F-C74C11BEF517}" type="presParOf" srcId="{63DA661E-200A-574B-9542-65148B912960}" destId="{1F4861B0-93EC-D64E-88B4-80776CE606E4}" srcOrd="4" destOrd="0" presId="urn:microsoft.com/office/officeart/2009/3/layout/CircleRelationship"/>
    <dgm:cxn modelId="{ACCBDC76-6D80-A544-B29A-544AA01AB067}" type="presParOf" srcId="{63DA661E-200A-574B-9542-65148B912960}" destId="{3373766F-D3EB-8241-91C1-2EEECAC69F97}" srcOrd="5" destOrd="0" presId="urn:microsoft.com/office/officeart/2009/3/layout/CircleRelationship"/>
    <dgm:cxn modelId="{CC477390-B055-464B-9282-F830DF1D9BD3}" type="presParOf" srcId="{63DA661E-200A-574B-9542-65148B912960}" destId="{4AAE84CB-5C07-C149-9C36-80EB221B76B7}" srcOrd="6" destOrd="0" presId="urn:microsoft.com/office/officeart/2009/3/layout/CircleRelationship"/>
    <dgm:cxn modelId="{7F56C011-0A24-5847-8D49-8C0D6DA37467}" type="presParOf" srcId="{63DA661E-200A-574B-9542-65148B912960}" destId="{B6956F03-D5A4-C94E-B92C-8DCAB3A357AD}" srcOrd="7" destOrd="0" presId="urn:microsoft.com/office/officeart/2009/3/layout/CircleRelationship"/>
    <dgm:cxn modelId="{C2D68ADF-BADC-8F47-90B8-3A967C2CF473}" type="presParOf" srcId="{63DA661E-200A-574B-9542-65148B912960}" destId="{85076B40-0309-C44F-B1BE-6DF8BABA2880}" srcOrd="8" destOrd="0" presId="urn:microsoft.com/office/officeart/2009/3/layout/CircleRelationship"/>
    <dgm:cxn modelId="{A7C973E1-5892-D142-87CA-CC00C6F12EBC}" type="presParOf" srcId="{85076B40-0309-C44F-B1BE-6DF8BABA2880}" destId="{F6671DFD-A927-FC41-BABB-AC63FA43B66A}" srcOrd="0" destOrd="0" presId="urn:microsoft.com/office/officeart/2009/3/layout/CircleRelationship"/>
    <dgm:cxn modelId="{156CDD86-3BCE-5843-92A8-D1710C8D32A6}" type="presParOf" srcId="{63DA661E-200A-574B-9542-65148B912960}" destId="{F183A17F-E110-8F4B-80E8-747FF0307E88}" srcOrd="9" destOrd="0" presId="urn:microsoft.com/office/officeart/2009/3/layout/CircleRelationship"/>
    <dgm:cxn modelId="{4C806E4A-6966-DD49-8545-15FAA918C89A}" type="presParOf" srcId="{F183A17F-E110-8F4B-80E8-747FF0307E88}" destId="{763B4BD6-697A-1648-9351-D37960E0C2C0}" srcOrd="0" destOrd="0" presId="urn:microsoft.com/office/officeart/2009/3/layout/CircleRelationship"/>
    <dgm:cxn modelId="{78178A60-3434-7D40-B17E-DAAE8A1C832D}" type="presParOf" srcId="{63DA661E-200A-574B-9542-65148B912960}" destId="{C90685CB-C48F-E74D-8FFC-84BF945B8543}" srcOrd="10" destOrd="0" presId="urn:microsoft.com/office/officeart/2009/3/layout/CircleRelationship"/>
    <dgm:cxn modelId="{B18A95CA-EDB3-544B-B449-17AD89556621}" type="presParOf" srcId="{63DA661E-200A-574B-9542-65148B912960}" destId="{93A7F497-4F1F-2941-A1D0-5A25369F0B85}" srcOrd="11" destOrd="0" presId="urn:microsoft.com/office/officeart/2009/3/layout/CircleRelationship"/>
    <dgm:cxn modelId="{D27827D3-B417-ED4D-BA7F-E09C8493BFAA}" type="presParOf" srcId="{93A7F497-4F1F-2941-A1D0-5A25369F0B85}" destId="{3145817C-BC52-674A-98D0-CB85093FC0C3}" srcOrd="0" destOrd="0" presId="urn:microsoft.com/office/officeart/2009/3/layout/CircleRelationship"/>
    <dgm:cxn modelId="{DD2AE898-C139-D549-A14C-BE9B65A01B11}" type="presParOf" srcId="{63DA661E-200A-574B-9542-65148B912960}" destId="{F925ECF3-6F07-7F4F-9C6A-8094D3BF1988}" srcOrd="12" destOrd="0" presId="urn:microsoft.com/office/officeart/2009/3/layout/CircleRelationship"/>
    <dgm:cxn modelId="{E2E29AA4-1DD6-914B-BC0F-3F25D17633A0}" type="presParOf" srcId="{F925ECF3-6F07-7F4F-9C6A-8094D3BF1988}" destId="{CF071916-6CB5-7247-8E00-D0048F0E670B}" srcOrd="0" destOrd="0" presId="urn:microsoft.com/office/officeart/2009/3/layout/CircleRelationship"/>
    <dgm:cxn modelId="{98EE3F39-1E7E-6F4A-A594-4C04DB1ADE01}" type="presParOf" srcId="{63DA661E-200A-574B-9542-65148B912960}" destId="{2B4FED1E-D64C-7845-A738-3DCC3A6D33E1}" srcOrd="13" destOrd="0" presId="urn:microsoft.com/office/officeart/2009/3/layout/CircleRelationship"/>
    <dgm:cxn modelId="{39FC09B2-A9A0-7846-A723-07E32172C866}" type="presParOf" srcId="{2B4FED1E-D64C-7845-A738-3DCC3A6D33E1}" destId="{3C1430C0-26A8-6B45-A73E-D2F133AA8AA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CB7F05-F5A4-4142-B379-51D148B51CC6}" type="doc">
      <dgm:prSet loTypeId="urn:microsoft.com/office/officeart/2005/8/layout/chevron1" loCatId="" qsTypeId="urn:microsoft.com/office/officeart/2005/8/quickstyle/simple4" qsCatId="simple" csTypeId="urn:microsoft.com/office/officeart/2005/8/colors/colorful1" csCatId="colorful" phldr="1"/>
      <dgm:spPr/>
    </dgm:pt>
    <dgm:pt modelId="{2AA55A05-D827-764F-97BB-9C00EEBD7B3B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COMPETENZA</a:t>
          </a:r>
          <a:endParaRPr lang="it-IT" dirty="0"/>
        </a:p>
      </dgm:t>
    </dgm:pt>
    <dgm:pt modelId="{0B8DF2E5-0925-BB4E-B1EE-F407CB0EF327}" type="parTrans" cxnId="{BDB72837-9F6D-F84F-A76D-8D0802C8D26E}">
      <dgm:prSet/>
      <dgm:spPr/>
    </dgm:pt>
    <dgm:pt modelId="{3A2106EB-F2E1-114A-98F1-F7D149FFE63C}" type="sibTrans" cxnId="{BDB72837-9F6D-F84F-A76D-8D0802C8D26E}">
      <dgm:prSet/>
      <dgm:spPr/>
    </dgm:pt>
    <dgm:pt modelId="{3C19355C-7554-FD44-A909-2044B63CD69E}">
      <dgm:prSet phldrT="[Testo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DELEGA</a:t>
          </a:r>
          <a:endParaRPr lang="it-IT" dirty="0"/>
        </a:p>
      </dgm:t>
    </dgm:pt>
    <dgm:pt modelId="{F7D10C87-C297-4949-B233-E66C3AD22A14}" type="parTrans" cxnId="{62C24A8A-5559-4A49-86DD-CB14A4FBB007}">
      <dgm:prSet/>
      <dgm:spPr/>
    </dgm:pt>
    <dgm:pt modelId="{3C08F402-FCD3-AD42-A15A-4C10D7D75C3C}" type="sibTrans" cxnId="{62C24A8A-5559-4A49-86DD-CB14A4FBB007}">
      <dgm:prSet/>
      <dgm:spPr/>
    </dgm:pt>
    <dgm:pt modelId="{4DDD455A-ECC1-DA4C-959B-104AC0B080A6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COMPETENZA</a:t>
          </a:r>
          <a:endParaRPr lang="it-IT" dirty="0"/>
        </a:p>
      </dgm:t>
    </dgm:pt>
    <dgm:pt modelId="{628B9E24-A7A6-314F-A938-731FAFCE430C}" type="parTrans" cxnId="{57323905-A3C9-3D4E-89F3-0156783D8A9C}">
      <dgm:prSet/>
      <dgm:spPr/>
    </dgm:pt>
    <dgm:pt modelId="{7B250E29-80F3-4040-AEE0-68E9345CB589}" type="sibTrans" cxnId="{57323905-A3C9-3D4E-89F3-0156783D8A9C}">
      <dgm:prSet/>
      <dgm:spPr/>
    </dgm:pt>
    <dgm:pt modelId="{7019D837-F7C1-094D-910A-9F492C4930FF}" type="pres">
      <dgm:prSet presAssocID="{A0CB7F05-F5A4-4142-B379-51D148B51CC6}" presName="Name0" presStyleCnt="0">
        <dgm:presLayoutVars>
          <dgm:dir/>
          <dgm:animLvl val="lvl"/>
          <dgm:resizeHandles val="exact"/>
        </dgm:presLayoutVars>
      </dgm:prSet>
      <dgm:spPr/>
    </dgm:pt>
    <dgm:pt modelId="{F5A10E98-9332-6541-B49F-9E0B637D4B88}" type="pres">
      <dgm:prSet presAssocID="{2AA55A05-D827-764F-97BB-9C00EEBD7B3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0F6D505-DCAA-E542-8E9F-7B5A509248DC}" type="pres">
      <dgm:prSet presAssocID="{3A2106EB-F2E1-114A-98F1-F7D149FFE63C}" presName="parTxOnlySpace" presStyleCnt="0"/>
      <dgm:spPr/>
    </dgm:pt>
    <dgm:pt modelId="{203DB94E-30ED-3944-95C1-0C47F733FED6}" type="pres">
      <dgm:prSet presAssocID="{3C19355C-7554-FD44-A909-2044B63CD69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513831-78A0-CB42-B479-98E157824838}" type="pres">
      <dgm:prSet presAssocID="{3C08F402-FCD3-AD42-A15A-4C10D7D75C3C}" presName="parTxOnlySpace" presStyleCnt="0"/>
      <dgm:spPr/>
    </dgm:pt>
    <dgm:pt modelId="{99C55075-8B52-8D4A-B0BD-7FF8015EA852}" type="pres">
      <dgm:prSet presAssocID="{4DDD455A-ECC1-DA4C-959B-104AC0B080A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DB72837-9F6D-F84F-A76D-8D0802C8D26E}" srcId="{A0CB7F05-F5A4-4142-B379-51D148B51CC6}" destId="{2AA55A05-D827-764F-97BB-9C00EEBD7B3B}" srcOrd="0" destOrd="0" parTransId="{0B8DF2E5-0925-BB4E-B1EE-F407CB0EF327}" sibTransId="{3A2106EB-F2E1-114A-98F1-F7D149FFE63C}"/>
    <dgm:cxn modelId="{57323905-A3C9-3D4E-89F3-0156783D8A9C}" srcId="{A0CB7F05-F5A4-4142-B379-51D148B51CC6}" destId="{4DDD455A-ECC1-DA4C-959B-104AC0B080A6}" srcOrd="2" destOrd="0" parTransId="{628B9E24-A7A6-314F-A938-731FAFCE430C}" sibTransId="{7B250E29-80F3-4040-AEE0-68E9345CB589}"/>
    <dgm:cxn modelId="{AC5F144D-27EB-A844-9337-E7548DDC11AB}" type="presOf" srcId="{A0CB7F05-F5A4-4142-B379-51D148B51CC6}" destId="{7019D837-F7C1-094D-910A-9F492C4930FF}" srcOrd="0" destOrd="0" presId="urn:microsoft.com/office/officeart/2005/8/layout/chevron1"/>
    <dgm:cxn modelId="{AC9F1900-FE9B-9949-9DAF-2921D28CB9D9}" type="presOf" srcId="{3C19355C-7554-FD44-A909-2044B63CD69E}" destId="{203DB94E-30ED-3944-95C1-0C47F733FED6}" srcOrd="0" destOrd="0" presId="urn:microsoft.com/office/officeart/2005/8/layout/chevron1"/>
    <dgm:cxn modelId="{62C24A8A-5559-4A49-86DD-CB14A4FBB007}" srcId="{A0CB7F05-F5A4-4142-B379-51D148B51CC6}" destId="{3C19355C-7554-FD44-A909-2044B63CD69E}" srcOrd="1" destOrd="0" parTransId="{F7D10C87-C297-4949-B233-E66C3AD22A14}" sibTransId="{3C08F402-FCD3-AD42-A15A-4C10D7D75C3C}"/>
    <dgm:cxn modelId="{BBFBEE55-64A5-C841-9970-05A4BC98E06B}" type="presOf" srcId="{4DDD455A-ECC1-DA4C-959B-104AC0B080A6}" destId="{99C55075-8B52-8D4A-B0BD-7FF8015EA852}" srcOrd="0" destOrd="0" presId="urn:microsoft.com/office/officeart/2005/8/layout/chevron1"/>
    <dgm:cxn modelId="{38A12E9D-9BB7-C44D-94A6-9B74459A41F4}" type="presOf" srcId="{2AA55A05-D827-764F-97BB-9C00EEBD7B3B}" destId="{F5A10E98-9332-6541-B49F-9E0B637D4B88}" srcOrd="0" destOrd="0" presId="urn:microsoft.com/office/officeart/2005/8/layout/chevron1"/>
    <dgm:cxn modelId="{84825EEF-92F9-7941-BB45-B121D41A9BA7}" type="presParOf" srcId="{7019D837-F7C1-094D-910A-9F492C4930FF}" destId="{F5A10E98-9332-6541-B49F-9E0B637D4B88}" srcOrd="0" destOrd="0" presId="urn:microsoft.com/office/officeart/2005/8/layout/chevron1"/>
    <dgm:cxn modelId="{D4CD75DD-57FC-9045-9B8B-F1C9E6F3E374}" type="presParOf" srcId="{7019D837-F7C1-094D-910A-9F492C4930FF}" destId="{50F6D505-DCAA-E542-8E9F-7B5A509248DC}" srcOrd="1" destOrd="0" presId="urn:microsoft.com/office/officeart/2005/8/layout/chevron1"/>
    <dgm:cxn modelId="{5FBC6B66-190D-1A42-B5F3-438D73621F84}" type="presParOf" srcId="{7019D837-F7C1-094D-910A-9F492C4930FF}" destId="{203DB94E-30ED-3944-95C1-0C47F733FED6}" srcOrd="2" destOrd="0" presId="urn:microsoft.com/office/officeart/2005/8/layout/chevron1"/>
    <dgm:cxn modelId="{6DA99AFB-6797-AC41-B300-370CCC4CF373}" type="presParOf" srcId="{7019D837-F7C1-094D-910A-9F492C4930FF}" destId="{75513831-78A0-CB42-B479-98E157824838}" srcOrd="3" destOrd="0" presId="urn:microsoft.com/office/officeart/2005/8/layout/chevron1"/>
    <dgm:cxn modelId="{247B56B5-3FBE-EA4D-84CD-5151AE1EA071}" type="presParOf" srcId="{7019D837-F7C1-094D-910A-9F492C4930FF}" destId="{99C55075-8B52-8D4A-B0BD-7FF8015EA85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D3ACC-BAE3-8449-9DA2-F3DB0BB1305F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423BB-9833-674A-BBB7-C1497BC8CBA5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CCB98-404A-4F4D-90DB-A5074923B269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71123-510D-8545-84FD-CD1C6430C883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err="1" smtClean="0"/>
            <a:t>CdS</a:t>
          </a:r>
          <a:r>
            <a:rPr lang="it-IT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Delega</a:t>
          </a:r>
          <a:endParaRPr lang="it-IT" sz="2500" kern="1200" dirty="0"/>
        </a:p>
      </dsp:txBody>
      <dsp:txXfrm>
        <a:off x="2958198" y="337221"/>
        <a:ext cx="2614981" cy="1623637"/>
      </dsp:txXfrm>
    </dsp:sp>
    <dsp:sp modelId="{A6B32ABA-ADC3-D64F-8FCD-CB1A498F995B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71EDEB-C4FB-B948-868F-C8E477DA9370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STATI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Cap. VII</a:t>
          </a:r>
          <a:endParaRPr lang="it-IT" sz="2500" kern="1200" dirty="0"/>
        </a:p>
      </dsp:txBody>
      <dsp:txXfrm>
        <a:off x="1298415" y="2851793"/>
        <a:ext cx="2614981" cy="1623637"/>
      </dsp:txXfrm>
    </dsp:sp>
    <dsp:sp modelId="{88934969-FAF7-764A-A90F-6D19E32298BF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BDF670-9792-C145-B079-B7149637153E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STATI/OIG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Cap. VIII-direzione delle operazioni</a:t>
          </a:r>
          <a:endParaRPr lang="it-IT" sz="2500" kern="1200" dirty="0"/>
        </a:p>
      </dsp:txBody>
      <dsp:txXfrm>
        <a:off x="4617982" y="2851793"/>
        <a:ext cx="2614981" cy="1623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45AEB-7C68-D241-8BFE-085B941A545E}">
      <dsp:nvSpPr>
        <dsp:cNvPr id="0" name=""/>
        <dsp:cNvSpPr/>
      </dsp:nvSpPr>
      <dsp:spPr>
        <a:xfrm rot="16200000">
          <a:off x="350" y="255662"/>
          <a:ext cx="4014638" cy="4014638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DELEGA A ORGANIZZAZIONI REGIONALI/SISTEMA DI SICUREZZA COLLETTIVA</a:t>
          </a:r>
          <a:endParaRPr lang="it-IT" sz="2400" kern="1200" dirty="0"/>
        </a:p>
      </dsp:txBody>
      <dsp:txXfrm rot="5400000">
        <a:off x="702913" y="1259321"/>
        <a:ext cx="3312076" cy="2007319"/>
      </dsp:txXfrm>
    </dsp:sp>
    <dsp:sp modelId="{35C70D6C-26B6-E84A-853E-72BEB3CE61BD}">
      <dsp:nvSpPr>
        <dsp:cNvPr id="0" name=""/>
        <dsp:cNvSpPr/>
      </dsp:nvSpPr>
      <dsp:spPr>
        <a:xfrm rot="5400000">
          <a:off x="4417810" y="255662"/>
          <a:ext cx="4014638" cy="4014638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AZIONE DI ORGANIZZAZIONI REGIONALI/LEGITTIMA DIFESA COLLETTIVA</a:t>
          </a:r>
          <a:endParaRPr lang="it-IT" sz="2400" kern="1200" dirty="0"/>
        </a:p>
      </dsp:txBody>
      <dsp:txXfrm rot="-5400000">
        <a:off x="4417811" y="1259322"/>
        <a:ext cx="3312076" cy="2007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4B916-83ED-E044-A0D0-4547FB5A7FEF}">
      <dsp:nvSpPr>
        <dsp:cNvPr id="0" name=""/>
        <dsp:cNvSpPr/>
      </dsp:nvSpPr>
      <dsp:spPr>
        <a:xfrm>
          <a:off x="3077098" y="1084"/>
          <a:ext cx="2402351" cy="12011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DELEGA ALL’USO DELLA FORZA</a:t>
          </a:r>
          <a:endParaRPr lang="it-IT" sz="2400" kern="1200" dirty="0"/>
        </a:p>
      </dsp:txBody>
      <dsp:txXfrm>
        <a:off x="3112279" y="36265"/>
        <a:ext cx="2331989" cy="1130813"/>
      </dsp:txXfrm>
    </dsp:sp>
    <dsp:sp modelId="{B656F2FD-2CF6-DA42-B739-35EA75F38E7B}">
      <dsp:nvSpPr>
        <dsp:cNvPr id="0" name=""/>
        <dsp:cNvSpPr/>
      </dsp:nvSpPr>
      <dsp:spPr>
        <a:xfrm rot="3600000">
          <a:off x="4644380" y="2108604"/>
          <a:ext cx="1250568" cy="4204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4770503" y="2192686"/>
        <a:ext cx="998322" cy="252247"/>
      </dsp:txXfrm>
    </dsp:sp>
    <dsp:sp modelId="{4BEEC4ED-209C-9442-9B70-5D953E91D3FC}">
      <dsp:nvSpPr>
        <dsp:cNvPr id="0" name=""/>
        <dsp:cNvSpPr/>
      </dsp:nvSpPr>
      <dsp:spPr>
        <a:xfrm>
          <a:off x="5059879" y="3435361"/>
          <a:ext cx="2402351" cy="12011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CONTRO UNO STATO</a:t>
          </a:r>
          <a:endParaRPr lang="it-IT" sz="2400" kern="1200" dirty="0"/>
        </a:p>
      </dsp:txBody>
      <dsp:txXfrm>
        <a:off x="5095060" y="3470542"/>
        <a:ext cx="2331989" cy="1130813"/>
      </dsp:txXfrm>
    </dsp:sp>
    <dsp:sp modelId="{72AE4070-D8EA-6B48-9E50-A961E125D063}">
      <dsp:nvSpPr>
        <dsp:cNvPr id="0" name=""/>
        <dsp:cNvSpPr/>
      </dsp:nvSpPr>
      <dsp:spPr>
        <a:xfrm rot="10800000">
          <a:off x="3652990" y="3825743"/>
          <a:ext cx="1250568" cy="4204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 rot="10800000">
        <a:off x="3779113" y="3909825"/>
        <a:ext cx="998322" cy="252247"/>
      </dsp:txXfrm>
    </dsp:sp>
    <dsp:sp modelId="{BE1FEC09-1B1D-654C-9E94-3FDE6BA640BB}">
      <dsp:nvSpPr>
        <dsp:cNvPr id="0" name=""/>
        <dsp:cNvSpPr/>
      </dsp:nvSpPr>
      <dsp:spPr>
        <a:xfrm>
          <a:off x="1094318" y="3435361"/>
          <a:ext cx="2402351" cy="12011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DENTRO UNO STATO</a:t>
          </a:r>
          <a:endParaRPr lang="it-IT" sz="2400" kern="1200" dirty="0"/>
        </a:p>
      </dsp:txBody>
      <dsp:txXfrm>
        <a:off x="1129499" y="3470542"/>
        <a:ext cx="2331989" cy="1130813"/>
      </dsp:txXfrm>
    </dsp:sp>
    <dsp:sp modelId="{C1056E03-29D7-A64A-8695-AD8F339BFA3E}">
      <dsp:nvSpPr>
        <dsp:cNvPr id="0" name=""/>
        <dsp:cNvSpPr/>
      </dsp:nvSpPr>
      <dsp:spPr>
        <a:xfrm rot="18000000">
          <a:off x="2661600" y="2108604"/>
          <a:ext cx="1250568" cy="42041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2787723" y="2192686"/>
        <a:ext cx="998322" cy="2522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4B7FE-ABFE-5441-9731-1E4D91F6432E}">
      <dsp:nvSpPr>
        <dsp:cNvPr id="0" name=""/>
        <dsp:cNvSpPr/>
      </dsp:nvSpPr>
      <dsp:spPr>
        <a:xfrm>
          <a:off x="3358193" y="454817"/>
          <a:ext cx="3885726" cy="388564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DELEGA</a:t>
          </a:r>
          <a:endParaRPr lang="it-IT" sz="2800" kern="1200" dirty="0"/>
        </a:p>
      </dsp:txBody>
      <dsp:txXfrm>
        <a:off x="3927244" y="1023856"/>
        <a:ext cx="2747624" cy="2747565"/>
      </dsp:txXfrm>
    </dsp:sp>
    <dsp:sp modelId="{084203D1-AE05-3447-A9E7-6F956614CF6F}">
      <dsp:nvSpPr>
        <dsp:cNvPr id="0" name=""/>
        <dsp:cNvSpPr/>
      </dsp:nvSpPr>
      <dsp:spPr>
        <a:xfrm>
          <a:off x="4464142" y="0"/>
          <a:ext cx="432148" cy="432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6CE363-2FA3-0047-8AF4-6B28E478C97B}">
      <dsp:nvSpPr>
        <dsp:cNvPr id="0" name=""/>
        <dsp:cNvSpPr/>
      </dsp:nvSpPr>
      <dsp:spPr>
        <a:xfrm>
          <a:off x="3440860" y="3773976"/>
          <a:ext cx="312910" cy="313211"/>
        </a:xfrm>
        <a:prstGeom prst="ellipse">
          <a:avLst/>
        </a:prstGeom>
        <a:solidFill>
          <a:schemeClr val="accent3">
            <a:hueOff val="937522"/>
            <a:satOff val="-1407"/>
            <a:lumOff val="-2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CE90B9-2E14-4442-AB52-10C9FB0FD3F2}">
      <dsp:nvSpPr>
        <dsp:cNvPr id="0" name=""/>
        <dsp:cNvSpPr/>
      </dsp:nvSpPr>
      <dsp:spPr>
        <a:xfrm>
          <a:off x="6382797" y="1753986"/>
          <a:ext cx="312910" cy="313211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4861B0-93EC-D64E-88B4-80776CE606E4}">
      <dsp:nvSpPr>
        <dsp:cNvPr id="0" name=""/>
        <dsp:cNvSpPr/>
      </dsp:nvSpPr>
      <dsp:spPr>
        <a:xfrm>
          <a:off x="4885451" y="4107161"/>
          <a:ext cx="432148" cy="432141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73766F-D3EB-8241-91C1-2EEECAC69F97}">
      <dsp:nvSpPr>
        <dsp:cNvPr id="0" name=""/>
        <dsp:cNvSpPr/>
      </dsp:nvSpPr>
      <dsp:spPr>
        <a:xfrm>
          <a:off x="3529747" y="614167"/>
          <a:ext cx="312910" cy="313211"/>
        </a:xfrm>
        <a:prstGeom prst="ellipse">
          <a:avLst/>
        </a:prstGeom>
        <a:solidFill>
          <a:schemeClr val="accent3">
            <a:hueOff val="3750089"/>
            <a:satOff val="-5627"/>
            <a:lumOff val="-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AE84CB-5C07-C149-9C36-80EB221B76B7}">
      <dsp:nvSpPr>
        <dsp:cNvPr id="0" name=""/>
        <dsp:cNvSpPr/>
      </dsp:nvSpPr>
      <dsp:spPr>
        <a:xfrm>
          <a:off x="2543320" y="2405830"/>
          <a:ext cx="312910" cy="313211"/>
        </a:xfrm>
        <a:prstGeom prst="ellipse">
          <a:avLst/>
        </a:prstGeom>
        <a:solidFill>
          <a:schemeClr val="accent3">
            <a:hueOff val="4687610"/>
            <a:satOff val="-7033"/>
            <a:lumOff val="-114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956F03-D5A4-C94E-B92C-8DCAB3A357AD}">
      <dsp:nvSpPr>
        <dsp:cNvPr id="0" name=""/>
        <dsp:cNvSpPr/>
      </dsp:nvSpPr>
      <dsp:spPr>
        <a:xfrm>
          <a:off x="-295750" y="539698"/>
          <a:ext cx="4237163" cy="2965576"/>
        </a:xfrm>
        <a:prstGeom prst="ellipse">
          <a:avLst/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AUTORIZZAZIONE</a:t>
          </a:r>
          <a:endParaRPr lang="it-IT" sz="2800" kern="1200" dirty="0"/>
        </a:p>
      </dsp:txBody>
      <dsp:txXfrm>
        <a:off x="324768" y="973997"/>
        <a:ext cx="2996127" cy="2096978"/>
      </dsp:txXfrm>
    </dsp:sp>
    <dsp:sp modelId="{F6671DFD-A927-FC41-BABB-AC63FA43B66A}">
      <dsp:nvSpPr>
        <dsp:cNvPr id="0" name=""/>
        <dsp:cNvSpPr/>
      </dsp:nvSpPr>
      <dsp:spPr>
        <a:xfrm>
          <a:off x="4026935" y="627785"/>
          <a:ext cx="432148" cy="432141"/>
        </a:xfrm>
        <a:prstGeom prst="ellipse">
          <a:avLst/>
        </a:prstGeom>
        <a:solidFill>
          <a:schemeClr val="accent3">
            <a:hueOff val="6562655"/>
            <a:satOff val="-9847"/>
            <a:lumOff val="-160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3B4BD6-697A-1648-9351-D37960E0C2C0}">
      <dsp:nvSpPr>
        <dsp:cNvPr id="0" name=""/>
        <dsp:cNvSpPr/>
      </dsp:nvSpPr>
      <dsp:spPr>
        <a:xfrm>
          <a:off x="1181111" y="2920587"/>
          <a:ext cx="781192" cy="781214"/>
        </a:xfrm>
        <a:prstGeom prst="ellipse">
          <a:avLst/>
        </a:prstGeom>
        <a:solidFill>
          <a:schemeClr val="accent3">
            <a:hueOff val="7500177"/>
            <a:satOff val="-11253"/>
            <a:lumOff val="-18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0685CB-C48F-E74D-8FFC-84BF945B8543}">
      <dsp:nvSpPr>
        <dsp:cNvPr id="0" name=""/>
        <dsp:cNvSpPr/>
      </dsp:nvSpPr>
      <dsp:spPr>
        <a:xfrm>
          <a:off x="4764995" y="463149"/>
          <a:ext cx="3693878" cy="1029274"/>
        </a:xfrm>
        <a:prstGeom prst="ellipse">
          <a:avLst/>
        </a:prstGeom>
        <a:solidFill>
          <a:schemeClr val="accent3">
            <a:hueOff val="8437700"/>
            <a:satOff val="-12660"/>
            <a:lumOff val="-205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RACCOMANDAZIONE</a:t>
          </a:r>
          <a:endParaRPr lang="it-IT" sz="2000" kern="1200" dirty="0"/>
        </a:p>
      </dsp:txBody>
      <dsp:txXfrm>
        <a:off x="5305951" y="613883"/>
        <a:ext cx="2611966" cy="727806"/>
      </dsp:txXfrm>
    </dsp:sp>
    <dsp:sp modelId="{3145817C-BC52-674A-98D0-CB85093FC0C3}">
      <dsp:nvSpPr>
        <dsp:cNvPr id="0" name=""/>
        <dsp:cNvSpPr/>
      </dsp:nvSpPr>
      <dsp:spPr>
        <a:xfrm>
          <a:off x="5826351" y="1225611"/>
          <a:ext cx="432148" cy="432141"/>
        </a:xfrm>
        <a:prstGeom prst="ellipse">
          <a:avLst/>
        </a:prstGeom>
        <a:solidFill>
          <a:schemeClr val="accent3">
            <a:hueOff val="9375221"/>
            <a:satOff val="-14067"/>
            <a:lumOff val="-22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071916-6CB5-7247-8E00-D0048F0E670B}">
      <dsp:nvSpPr>
        <dsp:cNvPr id="0" name=""/>
        <dsp:cNvSpPr/>
      </dsp:nvSpPr>
      <dsp:spPr>
        <a:xfrm>
          <a:off x="884099" y="3850236"/>
          <a:ext cx="312910" cy="313211"/>
        </a:xfrm>
        <a:prstGeom prst="ellipse">
          <a:avLst/>
        </a:prstGeom>
        <a:solidFill>
          <a:schemeClr val="accent3">
            <a:hueOff val="10312744"/>
            <a:satOff val="-15473"/>
            <a:lumOff val="-251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1430C0-26A8-6B45-A73E-D2F133AA8AAB}">
      <dsp:nvSpPr>
        <dsp:cNvPr id="0" name=""/>
        <dsp:cNvSpPr/>
      </dsp:nvSpPr>
      <dsp:spPr>
        <a:xfrm>
          <a:off x="4004532" y="3404477"/>
          <a:ext cx="312910" cy="313211"/>
        </a:xfrm>
        <a:prstGeom prst="ellipse">
          <a:avLst/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10E98-9332-6541-B49F-9E0B637D4B88}">
      <dsp:nvSpPr>
        <dsp:cNvPr id="0" name=""/>
        <dsp:cNvSpPr/>
      </dsp:nvSpPr>
      <dsp:spPr>
        <a:xfrm>
          <a:off x="2411" y="1796640"/>
          <a:ext cx="2937420" cy="1174968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COMPETENZA</a:t>
          </a:r>
          <a:endParaRPr lang="it-IT" sz="2200" kern="1200" dirty="0"/>
        </a:p>
      </dsp:txBody>
      <dsp:txXfrm>
        <a:off x="589895" y="1796640"/>
        <a:ext cx="1762452" cy="1174968"/>
      </dsp:txXfrm>
    </dsp:sp>
    <dsp:sp modelId="{203DB94E-30ED-3944-95C1-0C47F733FED6}">
      <dsp:nvSpPr>
        <dsp:cNvPr id="0" name=""/>
        <dsp:cNvSpPr/>
      </dsp:nvSpPr>
      <dsp:spPr>
        <a:xfrm>
          <a:off x="2646089" y="1796640"/>
          <a:ext cx="2937420" cy="1174968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DELEGA</a:t>
          </a:r>
          <a:endParaRPr lang="it-IT" sz="2200" kern="1200" dirty="0"/>
        </a:p>
      </dsp:txBody>
      <dsp:txXfrm>
        <a:off x="3233573" y="1796640"/>
        <a:ext cx="1762452" cy="1174968"/>
      </dsp:txXfrm>
    </dsp:sp>
    <dsp:sp modelId="{99C55075-8B52-8D4A-B0BD-7FF8015EA852}">
      <dsp:nvSpPr>
        <dsp:cNvPr id="0" name=""/>
        <dsp:cNvSpPr/>
      </dsp:nvSpPr>
      <dsp:spPr>
        <a:xfrm>
          <a:off x="5289768" y="1796640"/>
          <a:ext cx="2937420" cy="1174968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COMPETENZA</a:t>
          </a:r>
          <a:endParaRPr lang="it-IT" sz="2200" kern="1200" dirty="0"/>
        </a:p>
      </dsp:txBody>
      <dsp:txXfrm>
        <a:off x="5877252" y="1796640"/>
        <a:ext cx="1762452" cy="1174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B8461-6193-1941-867B-E74C6629CF02}" type="datetimeFigureOut">
              <a:rPr lang="it-IT" smtClean="0"/>
              <a:pPr/>
              <a:t>10/11/17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E779D-2D3F-5445-91BB-317C16B31E9D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565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7CFB3-4BAF-B846-830F-88604E4274C1}" type="datetimeFigureOut">
              <a:rPr lang="it-IT" smtClean="0"/>
              <a:pPr/>
              <a:t>10/11/17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2017F-072F-3A4C-9EDB-2B17EEE9AFF1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154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154D-F501-1A49-B1BA-F4FC8B31852D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6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5446-6E4E-D746-9563-DBA614AAECA5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34F-10C5-CC4B-BA18-A269C399BBE6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20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9B33-A61D-F642-A394-C1AF6174470C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40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D976-CA6A-E943-8886-F84A9BE0475E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65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B063-DF5B-E64F-A9D3-F3DB9F7F4539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46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8C-B239-284E-BDD1-0D9798D04C60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91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6401-22DC-7740-B4C1-6D7F436E8618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86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F9CB-E570-8746-A8BD-9FDD1AEF1E1D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45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582F-CCBB-1E4A-9CD6-2828CB2D27C8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415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A12C-6C93-694C-B70C-E9C9D24837E7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34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80974-6CCE-094E-A9CB-302DD84D2E27}" type="datetime1">
              <a:rPr lang="it-IT" smtClean="0"/>
              <a:pPr/>
              <a:t>10/11/17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36F67-622E-C142-8287-23FACB77C044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896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15266"/>
            <a:ext cx="8686799" cy="399098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ORGANIZZAZIONI INTERNAZIONALI </a:t>
            </a:r>
            <a:r>
              <a:rPr lang="it-IT" smtClean="0"/>
              <a:t>– </a:t>
            </a:r>
            <a:r>
              <a:rPr lang="it-IT" smtClean="0"/>
              <a:t>16 novembre 2017 </a:t>
            </a:r>
            <a:r>
              <a:rPr lang="it-IT" dirty="0" smtClean="0"/>
              <a:t>-</a:t>
            </a:r>
            <a:br>
              <a:rPr lang="it-IT" dirty="0" smtClean="0"/>
            </a:br>
            <a:r>
              <a:rPr lang="it-IT" dirty="0" smtClean="0"/>
              <a:t>prof. Sara Tonolo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RHODESIA DEL SUD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forse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facile </a:t>
            </a:r>
            <a:r>
              <a:rPr lang="en-US" dirty="0" err="1" smtClean="0"/>
              <a:t>parlare</a:t>
            </a:r>
            <a:r>
              <a:rPr lang="en-US" dirty="0" smtClean="0"/>
              <a:t> di </a:t>
            </a:r>
            <a:r>
              <a:rPr lang="en-US" dirty="0" err="1" smtClean="0"/>
              <a:t>autorizzazione</a:t>
            </a:r>
            <a:r>
              <a:rPr lang="en-US" dirty="0" smtClean="0"/>
              <a:t> </a:t>
            </a:r>
            <a:r>
              <a:rPr lang="en-US" dirty="0" err="1" smtClean="0"/>
              <a:t>all’uso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forza</a:t>
            </a:r>
            <a:r>
              <a:rPr lang="en-US" dirty="0" smtClean="0"/>
              <a:t> da parte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tratta</a:t>
            </a:r>
            <a:r>
              <a:rPr lang="en-US" dirty="0" smtClean="0"/>
              <a:t> di </a:t>
            </a:r>
            <a:r>
              <a:rPr lang="en-US" dirty="0" err="1" smtClean="0"/>
              <a:t>autorizzare</a:t>
            </a:r>
            <a:r>
              <a:rPr lang="en-US" dirty="0" smtClean="0"/>
              <a:t> un </a:t>
            </a:r>
            <a:r>
              <a:rPr lang="en-US" dirty="0" err="1" smtClean="0"/>
              <a:t>comportamento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altrimenti</a:t>
            </a:r>
            <a:r>
              <a:rPr lang="en-US" dirty="0" smtClean="0"/>
              <a:t> </a:t>
            </a:r>
            <a:r>
              <a:rPr lang="en-US" dirty="0" err="1" smtClean="0"/>
              <a:t>sarebbe</a:t>
            </a:r>
            <a:r>
              <a:rPr lang="en-US" dirty="0" smtClean="0"/>
              <a:t> </a:t>
            </a:r>
            <a:r>
              <a:rPr lang="en-US" dirty="0" err="1" smtClean="0"/>
              <a:t>illecito</a:t>
            </a:r>
            <a:r>
              <a:rPr lang="en-US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37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7"/>
            <a:ext cx="8686800" cy="106033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RHODESIA DEL SUD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532" y="1448931"/>
            <a:ext cx="8540268" cy="54090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Con </a:t>
            </a:r>
            <a:r>
              <a:rPr lang="en-US" dirty="0" err="1" smtClean="0"/>
              <a:t>ris</a:t>
            </a:r>
            <a:r>
              <a:rPr lang="en-US" dirty="0" smtClean="0"/>
              <a:t>. 9.4.1966 n. 221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CdS</a:t>
            </a:r>
            <a:r>
              <a:rPr lang="en-US" dirty="0" smtClean="0"/>
              <a:t> </a:t>
            </a:r>
            <a:r>
              <a:rPr lang="en-US" dirty="0" err="1" smtClean="0"/>
              <a:t>invita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a fare del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meglio</a:t>
            </a:r>
            <a:r>
              <a:rPr lang="en-US" dirty="0" smtClean="0"/>
              <a:t> per </a:t>
            </a:r>
            <a:r>
              <a:rPr lang="en-US" dirty="0" err="1" smtClean="0"/>
              <a:t>attuare</a:t>
            </a:r>
            <a:r>
              <a:rPr lang="en-US" dirty="0" smtClean="0"/>
              <a:t> le </a:t>
            </a:r>
            <a:r>
              <a:rPr lang="en-US" dirty="0" err="1" smtClean="0"/>
              <a:t>sanzioni</a:t>
            </a:r>
            <a:r>
              <a:rPr lang="en-US" dirty="0" smtClean="0"/>
              <a:t> </a:t>
            </a:r>
            <a:r>
              <a:rPr lang="en-US" dirty="0" err="1" smtClean="0"/>
              <a:t>decise</a:t>
            </a:r>
            <a:r>
              <a:rPr lang="en-US" dirty="0" smtClean="0"/>
              <a:t> </a:t>
            </a:r>
            <a:r>
              <a:rPr lang="en-US" dirty="0" err="1" smtClean="0"/>
              <a:t>contro</a:t>
            </a:r>
            <a:r>
              <a:rPr lang="en-US" dirty="0" smtClean="0"/>
              <a:t> la Rhodesia del </a:t>
            </a:r>
            <a:r>
              <a:rPr lang="en-US" dirty="0" err="1" smtClean="0"/>
              <a:t>Sud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cui </a:t>
            </a:r>
            <a:r>
              <a:rPr lang="en-US" dirty="0" err="1" smtClean="0"/>
              <a:t>l’embargo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petrolio</a:t>
            </a:r>
            <a:r>
              <a:rPr lang="en-US" dirty="0" smtClean="0"/>
              <a:t> e I </a:t>
            </a:r>
            <a:r>
              <a:rPr lang="en-US" dirty="0" err="1" smtClean="0"/>
              <a:t>prodotti</a:t>
            </a:r>
            <a:r>
              <a:rPr lang="en-US" dirty="0" smtClean="0"/>
              <a:t> </a:t>
            </a:r>
            <a:r>
              <a:rPr lang="en-US" dirty="0" err="1" smtClean="0"/>
              <a:t>petroliferi</a:t>
            </a:r>
            <a:r>
              <a:rPr lang="en-US" dirty="0" smtClean="0"/>
              <a:t> e </a:t>
            </a:r>
            <a:r>
              <a:rPr lang="en-US" dirty="0" err="1" smtClean="0"/>
              <a:t>dopo</a:t>
            </a:r>
            <a:r>
              <a:rPr lang="en-US" dirty="0" smtClean="0"/>
              <a:t> aver </a:t>
            </a:r>
            <a:r>
              <a:rPr lang="en-US" dirty="0" err="1" smtClean="0"/>
              <a:t>constatato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</a:t>
            </a:r>
            <a:r>
              <a:rPr lang="en-US" dirty="0" err="1" smtClean="0"/>
              <a:t>l’approvigionamento</a:t>
            </a:r>
            <a:r>
              <a:rPr lang="en-US" dirty="0" smtClean="0"/>
              <a:t> di </a:t>
            </a:r>
            <a:r>
              <a:rPr lang="en-US" dirty="0" err="1" smtClean="0"/>
              <a:t>petrolio</a:t>
            </a:r>
            <a:r>
              <a:rPr lang="en-US" dirty="0" smtClean="0"/>
              <a:t> </a:t>
            </a:r>
            <a:r>
              <a:rPr lang="en-US" dirty="0" err="1" smtClean="0"/>
              <a:t>continuava</a:t>
            </a:r>
            <a:r>
              <a:rPr lang="en-US" dirty="0" smtClean="0"/>
              <a:t> ad </a:t>
            </a:r>
            <a:r>
              <a:rPr lang="en-US" dirty="0" err="1" smtClean="0"/>
              <a:t>avvenire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porto</a:t>
            </a:r>
            <a:r>
              <a:rPr lang="en-US" dirty="0" smtClean="0"/>
              <a:t> di Beira (</a:t>
            </a:r>
            <a:r>
              <a:rPr lang="en-US" dirty="0" err="1" smtClean="0"/>
              <a:t>Mozambico</a:t>
            </a:r>
            <a:r>
              <a:rPr lang="en-US" dirty="0" smtClean="0"/>
              <a:t>), </a:t>
            </a:r>
            <a:r>
              <a:rPr lang="en-US" dirty="0" err="1" smtClean="0"/>
              <a:t>invitava</a:t>
            </a:r>
            <a:r>
              <a:rPr lang="en-US" dirty="0" smtClean="0"/>
              <a:t> e </a:t>
            </a:r>
            <a:r>
              <a:rPr lang="en-US" dirty="0" err="1" smtClean="0"/>
              <a:t>abilitava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Regno</a:t>
            </a:r>
            <a:r>
              <a:rPr lang="en-US" dirty="0" smtClean="0"/>
              <a:t> </a:t>
            </a:r>
            <a:r>
              <a:rPr lang="en-US" dirty="0" err="1" smtClean="0"/>
              <a:t>unito</a:t>
            </a:r>
            <a:r>
              <a:rPr lang="en-US" dirty="0" smtClean="0"/>
              <a:t> a </a:t>
            </a:r>
            <a:r>
              <a:rPr lang="en-US" dirty="0" err="1" smtClean="0"/>
              <a:t>impedire</a:t>
            </a:r>
            <a:r>
              <a:rPr lang="en-US" dirty="0" smtClean="0"/>
              <a:t> con </a:t>
            </a:r>
            <a:r>
              <a:rPr lang="en-US" dirty="0" err="1" smtClean="0"/>
              <a:t>qualsiasi</a:t>
            </a:r>
            <a:r>
              <a:rPr lang="en-US" dirty="0" smtClean="0"/>
              <a:t> mezzo  e </a:t>
            </a:r>
            <a:r>
              <a:rPr lang="en-US" dirty="0" err="1" smtClean="0"/>
              <a:t>anche</a:t>
            </a:r>
            <a:r>
              <a:rPr lang="en-US" dirty="0" smtClean="0"/>
              <a:t> con </a:t>
            </a:r>
            <a:r>
              <a:rPr lang="en-US" dirty="0" err="1" smtClean="0"/>
              <a:t>l’uso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forza</a:t>
            </a:r>
            <a:r>
              <a:rPr lang="en-US" dirty="0" smtClean="0"/>
              <a:t> se </a:t>
            </a:r>
            <a:r>
              <a:rPr lang="en-US" dirty="0" err="1" smtClean="0"/>
              <a:t>necessario</a:t>
            </a:r>
            <a:r>
              <a:rPr lang="en-US" dirty="0" smtClean="0"/>
              <a:t> </a:t>
            </a:r>
            <a:r>
              <a:rPr lang="en-US" dirty="0" err="1" smtClean="0"/>
              <a:t>l’arrivo</a:t>
            </a:r>
            <a:r>
              <a:rPr lang="en-US" dirty="0" smtClean="0"/>
              <a:t> di </a:t>
            </a:r>
            <a:r>
              <a:rPr lang="en-US" dirty="0" err="1" smtClean="0"/>
              <a:t>petrolio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porto</a:t>
            </a:r>
            <a:r>
              <a:rPr lang="en-US" dirty="0" smtClean="0"/>
              <a:t> di Beira se poi </a:t>
            </a:r>
            <a:r>
              <a:rPr lang="en-US" dirty="0" err="1" smtClean="0"/>
              <a:t>esso</a:t>
            </a:r>
            <a:r>
              <a:rPr lang="en-US" dirty="0" smtClean="0"/>
              <a:t> era </a:t>
            </a:r>
            <a:r>
              <a:rPr lang="en-US" dirty="0" err="1" smtClean="0"/>
              <a:t>destinato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Rhodesia del </a:t>
            </a:r>
            <a:r>
              <a:rPr lang="en-US" dirty="0" err="1" smtClean="0"/>
              <a:t>Sud</a:t>
            </a:r>
            <a:r>
              <a:rPr lang="en-US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77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DELEGA/AUTORIZZAZIONE DELL’USO DELLA FORZA DA PARTE DEGLI STATI MEMBRI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GUERRA DEL GOLFO: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/>
              <a:t>1991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Consiglio</a:t>
            </a:r>
            <a:r>
              <a:rPr lang="en-US" dirty="0"/>
              <a:t> ha </a:t>
            </a:r>
            <a:r>
              <a:rPr lang="en-US" dirty="0" err="1"/>
              <a:t>autorizzato</a:t>
            </a:r>
            <a:r>
              <a:rPr lang="en-US" dirty="0"/>
              <a:t> </a:t>
            </a:r>
            <a:r>
              <a:rPr lang="en-US" dirty="0" err="1"/>
              <a:t>mediante</a:t>
            </a:r>
            <a:r>
              <a:rPr lang="en-US" dirty="0"/>
              <a:t> </a:t>
            </a:r>
            <a:r>
              <a:rPr lang="en-US" dirty="0" err="1"/>
              <a:t>risoluzione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membri</a:t>
            </a:r>
            <a:r>
              <a:rPr lang="en-US" dirty="0"/>
              <a:t> ad </a:t>
            </a:r>
            <a:r>
              <a:rPr lang="en-US" dirty="0" err="1"/>
              <a:t>utilizzare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mezzi</a:t>
            </a:r>
            <a:r>
              <a:rPr lang="en-US" dirty="0"/>
              <a:t> </a:t>
            </a:r>
            <a:r>
              <a:rPr lang="en-US" dirty="0" err="1"/>
              <a:t>necessari</a:t>
            </a:r>
            <a:r>
              <a:rPr lang="en-US" dirty="0"/>
              <a:t> per </a:t>
            </a:r>
            <a:r>
              <a:rPr lang="en-US" dirty="0" err="1"/>
              <a:t>assicurare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da parte </a:t>
            </a:r>
            <a:r>
              <a:rPr lang="en-US" dirty="0" err="1"/>
              <a:t>irakena</a:t>
            </a:r>
            <a:r>
              <a:rPr lang="en-US" dirty="0"/>
              <a:t> di </a:t>
            </a:r>
            <a:r>
              <a:rPr lang="en-US" dirty="0" err="1"/>
              <a:t>alcune</a:t>
            </a:r>
            <a:r>
              <a:rPr lang="en-US" dirty="0"/>
              <a:t> sue </a:t>
            </a:r>
            <a:r>
              <a:rPr lang="en-US" dirty="0" err="1"/>
              <a:t>precedenti</a:t>
            </a:r>
            <a:r>
              <a:rPr lang="en-US" dirty="0"/>
              <a:t> </a:t>
            </a:r>
            <a:r>
              <a:rPr lang="en-US" dirty="0" err="1"/>
              <a:t>risoluzioni</a:t>
            </a:r>
            <a:r>
              <a:rPr lang="en-US" dirty="0"/>
              <a:t>.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coalizione</a:t>
            </a:r>
            <a:r>
              <a:rPr lang="en-US" dirty="0"/>
              <a:t> di </a:t>
            </a:r>
            <a:r>
              <a:rPr lang="en-US" dirty="0" err="1"/>
              <a:t>Stati</a:t>
            </a:r>
            <a:r>
              <a:rPr lang="en-US" dirty="0"/>
              <a:t> a </a:t>
            </a:r>
            <a:r>
              <a:rPr lang="en-US" dirty="0" err="1"/>
              <a:t>guida</a:t>
            </a:r>
            <a:r>
              <a:rPr lang="en-US" dirty="0"/>
              <a:t> </a:t>
            </a:r>
            <a:r>
              <a:rPr lang="en-US" dirty="0" err="1"/>
              <a:t>statunitense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dunque</a:t>
            </a:r>
            <a:r>
              <a:rPr lang="en-US" dirty="0"/>
              <a:t> </a:t>
            </a:r>
            <a:r>
              <a:rPr lang="en-US" dirty="0" err="1"/>
              <a:t>intervenuta</a:t>
            </a:r>
            <a:r>
              <a:rPr lang="en-US" dirty="0"/>
              <a:t> </a:t>
            </a:r>
            <a:r>
              <a:rPr lang="en-US" dirty="0" err="1"/>
              <a:t>militarmente</a:t>
            </a:r>
            <a:r>
              <a:rPr lang="en-US" dirty="0"/>
              <a:t> (</a:t>
            </a:r>
            <a:r>
              <a:rPr lang="en-US" dirty="0" err="1"/>
              <a:t>operazione</a:t>
            </a:r>
            <a:r>
              <a:rPr lang="en-US" dirty="0"/>
              <a:t> </a:t>
            </a:r>
            <a:r>
              <a:rPr lang="en-US" i="1" dirty="0"/>
              <a:t>Desert Storm</a:t>
            </a:r>
            <a:r>
              <a:rPr lang="en-US" dirty="0"/>
              <a:t>) </a:t>
            </a:r>
            <a:r>
              <a:rPr lang="en-US" dirty="0" err="1"/>
              <a:t>liberando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Kuwait </a:t>
            </a:r>
            <a:r>
              <a:rPr lang="en-US" dirty="0" err="1"/>
              <a:t>dalle</a:t>
            </a:r>
            <a:r>
              <a:rPr lang="en-US" dirty="0"/>
              <a:t> </a:t>
            </a:r>
            <a:r>
              <a:rPr lang="en-US" dirty="0" err="1"/>
              <a:t>truppe</a:t>
            </a:r>
            <a:r>
              <a:rPr lang="en-US" dirty="0"/>
              <a:t> di </a:t>
            </a:r>
            <a:r>
              <a:rPr lang="en-US" dirty="0" err="1"/>
              <a:t>occupazione</a:t>
            </a:r>
            <a:r>
              <a:rPr lang="en-US" dirty="0"/>
              <a:t> di Baghdad.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21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DISCIPLINA DELLE OPERAZIONI MILITARI DEGLI STATI AUTORIZZATE DAL 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CONTRO IRAQ per LIBERARE KUWAIT (</a:t>
            </a:r>
            <a:r>
              <a:rPr lang="it-IT" dirty="0" err="1" smtClean="0"/>
              <a:t>ris</a:t>
            </a:r>
            <a:r>
              <a:rPr lang="it-IT" dirty="0" smtClean="0"/>
              <a:t>.. 678/1990) </a:t>
            </a:r>
            <a:r>
              <a:rPr lang="it-IT" dirty="0" err="1" smtClean="0"/>
              <a:t>CdS</a:t>
            </a:r>
            <a:r>
              <a:rPr lang="it-IT" dirty="0" smtClean="0"/>
              <a:t> autorizza gli Stati a utilizzare mezzi necessari per far rispettare </a:t>
            </a:r>
            <a:r>
              <a:rPr lang="it-IT" dirty="0" err="1" smtClean="0"/>
              <a:t>ris</a:t>
            </a:r>
            <a:r>
              <a:rPr lang="it-IT" dirty="0" smtClean="0"/>
              <a:t>. 660 che aveva ordinato ritiro delle truppe irachene.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4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DISCIPLINA DELLE OPERAZIONI MILITARI DEGLI STATI AUTORIZZATE DAL 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DOPO IRAQ estensione dei casi di autorizzazione all’uso della forza:</a:t>
            </a:r>
          </a:p>
          <a:p>
            <a:pPr lvl="1" algn="just"/>
            <a:r>
              <a:rPr lang="it-IT" dirty="0" smtClean="0"/>
              <a:t>Motivi umanitari: Bosnia, Somalia, Ruanda, Congo, Haiti, Ciad, Repubblica Centro Africana</a:t>
            </a:r>
          </a:p>
          <a:p>
            <a:pPr lvl="1" algn="just"/>
            <a:r>
              <a:rPr lang="it-IT" dirty="0" smtClean="0"/>
              <a:t>Attuazione accordi di pace: ex Jugoslavia, Costa d’Avorio, Liberia;</a:t>
            </a:r>
          </a:p>
          <a:p>
            <a:pPr lvl="1" algn="just"/>
            <a:r>
              <a:rPr lang="it-IT" dirty="0" smtClean="0"/>
              <a:t>Assistere amministrazioni transitorie: Kosovo, Timor Est;</a:t>
            </a:r>
          </a:p>
          <a:p>
            <a:pPr lvl="1" algn="just"/>
            <a:r>
              <a:rPr lang="it-IT" dirty="0" smtClean="0"/>
              <a:t>Occupazione militare di un territorio in un conflitto internazionale (Afghanistan)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19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DELEGA/AUTORIZZAZIONE DELL’USO DELLA FORZA DA PARTE DEGLI STATI MEMBRI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/>
              <a:t>venti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err="1"/>
              <a:t>successivi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Consiglio</a:t>
            </a:r>
            <a:r>
              <a:rPr lang="en-US" dirty="0"/>
              <a:t> di </a:t>
            </a:r>
            <a:r>
              <a:rPr lang="en-US" dirty="0" err="1"/>
              <a:t>Sicurezza</a:t>
            </a:r>
            <a:r>
              <a:rPr lang="en-US" dirty="0"/>
              <a:t> ha </a:t>
            </a:r>
            <a:r>
              <a:rPr lang="en-US" dirty="0" err="1"/>
              <a:t>creato</a:t>
            </a:r>
            <a:r>
              <a:rPr lang="en-US" dirty="0"/>
              <a:t> no-fly zones </a:t>
            </a:r>
            <a:r>
              <a:rPr lang="en-US" dirty="0" err="1"/>
              <a:t>sulla</a:t>
            </a:r>
            <a:r>
              <a:rPr lang="en-US" dirty="0"/>
              <a:t> Bosnia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’90 e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Libia</a:t>
            </a:r>
            <a:r>
              <a:rPr lang="en-US" dirty="0"/>
              <a:t>  </a:t>
            </a:r>
            <a:r>
              <a:rPr lang="en-US" dirty="0" err="1"/>
              <a:t>nel</a:t>
            </a:r>
            <a:r>
              <a:rPr lang="en-US" dirty="0"/>
              <a:t> 2011 (</a:t>
            </a:r>
            <a:r>
              <a:rPr lang="en-US" dirty="0" err="1"/>
              <a:t>ris</a:t>
            </a:r>
            <a:r>
              <a:rPr lang="en-US" dirty="0"/>
              <a:t>. 1973 (2011)) </a:t>
            </a:r>
            <a:r>
              <a:rPr lang="en-US" dirty="0" err="1"/>
              <a:t>autorizzando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smtClean="0"/>
              <a:t>Stati</a:t>
            </a:r>
            <a:r>
              <a:rPr lang="en-US" dirty="0" smtClean="0"/>
              <a:t> </a:t>
            </a:r>
            <a:r>
              <a:rPr lang="en-US" dirty="0" err="1"/>
              <a:t>membri</a:t>
            </a:r>
            <a:r>
              <a:rPr lang="en-US" dirty="0"/>
              <a:t> ad </a:t>
            </a:r>
            <a:r>
              <a:rPr lang="en-US" dirty="0" err="1"/>
              <a:t>utilizzare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mezzi</a:t>
            </a:r>
            <a:r>
              <a:rPr lang="en-US" dirty="0"/>
              <a:t> </a:t>
            </a:r>
            <a:r>
              <a:rPr lang="en-US" dirty="0" err="1"/>
              <a:t>necessari</a:t>
            </a:r>
            <a:r>
              <a:rPr lang="en-US" dirty="0"/>
              <a:t> per </a:t>
            </a:r>
            <a:r>
              <a:rPr lang="en-US" dirty="0" err="1"/>
              <a:t>farle</a:t>
            </a:r>
            <a:r>
              <a:rPr lang="en-US" dirty="0"/>
              <a:t> </a:t>
            </a:r>
            <a:r>
              <a:rPr lang="en-US" dirty="0" err="1"/>
              <a:t>rispettare</a:t>
            </a:r>
            <a:r>
              <a:rPr lang="en-US" dirty="0"/>
              <a:t>. In </a:t>
            </a:r>
            <a:r>
              <a:rPr lang="en-US" dirty="0" err="1"/>
              <a:t>entrambi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 la NATO ha </a:t>
            </a:r>
            <a:r>
              <a:rPr lang="en-US" dirty="0" err="1"/>
              <a:t>organizzato</a:t>
            </a:r>
            <a:r>
              <a:rPr lang="en-US" dirty="0"/>
              <a:t> </a:t>
            </a:r>
            <a:r>
              <a:rPr lang="en-US" dirty="0" err="1"/>
              <a:t>operazioni</a:t>
            </a:r>
            <a:r>
              <a:rPr lang="en-US" dirty="0"/>
              <a:t> </a:t>
            </a:r>
            <a:r>
              <a:rPr lang="en-US" dirty="0" err="1"/>
              <a:t>militari</a:t>
            </a:r>
            <a:r>
              <a:rPr lang="en-US" dirty="0"/>
              <a:t> </a:t>
            </a:r>
            <a:r>
              <a:rPr lang="en-US" dirty="0" err="1"/>
              <a:t>aeree</a:t>
            </a:r>
            <a:r>
              <a:rPr lang="en-US" dirty="0"/>
              <a:t> (</a:t>
            </a:r>
            <a:r>
              <a:rPr lang="en-US" i="1" dirty="0"/>
              <a:t>Deny Flight</a:t>
            </a:r>
            <a:r>
              <a:rPr lang="en-US" dirty="0"/>
              <a:t> e </a:t>
            </a:r>
            <a:r>
              <a:rPr lang="en-US" i="1" dirty="0"/>
              <a:t>Unified Protector</a:t>
            </a:r>
            <a:r>
              <a:rPr lang="en-US" dirty="0"/>
              <a:t> </a:t>
            </a:r>
            <a:r>
              <a:rPr lang="en-US" dirty="0" err="1"/>
              <a:t>rispettivamente</a:t>
            </a:r>
            <a:r>
              <a:rPr lang="en-US" dirty="0"/>
              <a:t>)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colpito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obiettivi</a:t>
            </a:r>
            <a:r>
              <a:rPr lang="en-US" dirty="0"/>
              <a:t> </a:t>
            </a:r>
            <a:r>
              <a:rPr lang="en-US" dirty="0" err="1"/>
              <a:t>terrestri</a:t>
            </a: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18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TRAMITE 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Testualmente tale possibilità è prevista solo nel CAPO </a:t>
            </a:r>
            <a:r>
              <a:rPr lang="it-IT" dirty="0"/>
              <a:t>VIII </a:t>
            </a:r>
            <a:r>
              <a:rPr lang="it-IT" dirty="0" smtClean="0"/>
              <a:t>- INTERVENTO </a:t>
            </a:r>
            <a:r>
              <a:rPr lang="it-IT" dirty="0"/>
              <a:t>DI ORGANIZZAZIONI REGIONALI NEL SISTEMA DI SICUREZZA </a:t>
            </a:r>
            <a:r>
              <a:rPr lang="it-IT" dirty="0" smtClean="0"/>
              <a:t>COLLETTIVA:</a:t>
            </a:r>
          </a:p>
          <a:p>
            <a:pPr lvl="1" algn="just"/>
            <a:r>
              <a:rPr lang="it-IT" dirty="0" smtClean="0"/>
              <a:t>Art. 52 richiama il principio di soluzione pacifica delle controversie (art. 33) tramite intervento di organizzazioni regionali.</a:t>
            </a:r>
          </a:p>
          <a:p>
            <a:pPr lvl="1" algn="just"/>
            <a:r>
              <a:rPr lang="it-IT" dirty="0" smtClean="0"/>
              <a:t>Art. 53 </a:t>
            </a:r>
            <a:r>
              <a:rPr lang="it-IT" u="sng" dirty="0" smtClean="0"/>
              <a:t>prevede azioni coercitive sotto il comando del </a:t>
            </a:r>
            <a:r>
              <a:rPr lang="it-IT" u="sng" dirty="0" err="1" smtClean="0"/>
              <a:t>CdS</a:t>
            </a:r>
            <a:r>
              <a:rPr lang="it-IT" u="sng" dirty="0"/>
              <a:t> </a:t>
            </a:r>
            <a:r>
              <a:rPr lang="it-IT" u="sng" dirty="0" smtClean="0"/>
              <a:t>e con la sua autorizzazione</a:t>
            </a:r>
            <a:r>
              <a:rPr lang="it-IT" dirty="0" smtClean="0"/>
              <a:t>- che non siano inquadrabili come legittima difesa 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1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/OIG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Forse disposizione di art. 52 Carta superflua perché già nell’art. 33 della Carta è previsto il ricorso alle organizzazioni regionali come mezzo di regolamento pacifico delle controversie??</a:t>
            </a:r>
          </a:p>
          <a:p>
            <a:pPr algn="just"/>
            <a:r>
              <a:rPr lang="it-IT" dirty="0" smtClean="0"/>
              <a:t>Probabile, anche se espressamente richiamata nell’art. 27 par. 3 per l’astensione obbligatoria di una parte della controversia.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8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in 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54 della Carta prevede inoltre obbligo delle organizzazioni regionali di informare il </a:t>
            </a:r>
            <a:r>
              <a:rPr lang="it-IT" dirty="0" err="1" smtClean="0"/>
              <a:t>CdS</a:t>
            </a:r>
            <a:r>
              <a:rPr lang="it-IT" dirty="0" smtClean="0"/>
              <a:t> delle azioni da esse intraprese o progettate per il mantenimento della pace e della sicurezza internazionale.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19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 IN 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it-IT" b="1" u="sng" dirty="0" smtClean="0"/>
              <a:t>Norma più importante è art. 53, par. 1 </a:t>
            </a:r>
            <a:r>
              <a:rPr lang="it-IT" dirty="0" smtClean="0"/>
              <a:t>della Carta, che si occupa delle organizzazioni regionali che perseguono scopi di mutua assistenza e difesa tra i membri e prevede che il </a:t>
            </a:r>
            <a:r>
              <a:rPr lang="it-IT" dirty="0" err="1" smtClean="0"/>
              <a:t>CdS</a:t>
            </a:r>
            <a:r>
              <a:rPr lang="it-IT" dirty="0" smtClean="0"/>
              <a:t> utilizzi gli accordi o le organizzazioni regionali per azioni coercitive sotto la sua direzione.</a:t>
            </a:r>
          </a:p>
          <a:p>
            <a:pPr algn="just"/>
            <a:r>
              <a:rPr lang="it-IT" dirty="0" smtClean="0"/>
              <a:t>Inoltre art. 53 prevede che “ nessuna azione coercitiva potrà essere intrapresa in base ad accordi regionali senza l’autorizzazione del </a:t>
            </a:r>
            <a:r>
              <a:rPr lang="it-IT" dirty="0" err="1" smtClean="0"/>
              <a:t>CdS</a:t>
            </a:r>
            <a:r>
              <a:rPr lang="it-IT" dirty="0" smtClean="0"/>
              <a:t>”.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61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DELEGA/AUTORIZZAZIONE DELL’USO DELLA FORZA DA PARTE DEGLI STATI MEMBRI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Insuccesso delle missioni di </a:t>
            </a:r>
            <a:r>
              <a:rPr lang="it-IT" i="1" dirty="0" err="1" smtClean="0"/>
              <a:t>peace</a:t>
            </a:r>
            <a:r>
              <a:rPr lang="it-IT" i="1" dirty="0" smtClean="0"/>
              <a:t> </a:t>
            </a:r>
            <a:r>
              <a:rPr lang="it-IT" i="1" dirty="0" err="1" smtClean="0"/>
              <a:t>enforcement</a:t>
            </a:r>
            <a:r>
              <a:rPr lang="it-IT" dirty="0" smtClean="0"/>
              <a:t> (Somalia, ex Jugoslavia) ha evidenziato la necessità di ricorrere a strumenti alternativi quale la delega agli Stati di utilizzare la forza da sé o tramite le organizzazioni regionali.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92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 IN 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/>
          </a:bodyPr>
          <a:lstStyle/>
          <a:p>
            <a:pPr algn="just"/>
            <a:r>
              <a:rPr lang="it-IT" b="1" u="sng" dirty="0" smtClean="0"/>
              <a:t>Molto spesso comunque il </a:t>
            </a:r>
            <a:r>
              <a:rPr lang="it-IT" b="1" u="sng" dirty="0" err="1" smtClean="0"/>
              <a:t>CdS</a:t>
            </a:r>
            <a:r>
              <a:rPr lang="it-IT" b="1" u="sng" dirty="0" smtClean="0"/>
              <a:t> richiama anche in questo ambito il capo VII</a:t>
            </a:r>
            <a:r>
              <a:rPr lang="it-IT" dirty="0" smtClean="0"/>
              <a:t> per evitare la direzione delle operazioni di cui al capo VIII: ad es. intervento NATO in Libia del 2011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41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/OIG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65364"/>
              </p:ext>
            </p:extLst>
          </p:nvPr>
        </p:nvGraphicFramePr>
        <p:xfrm>
          <a:off x="254000" y="2332037"/>
          <a:ext cx="843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6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/>
              <a:t>DELEGA/AUTORIZZAZIONE DELL’USO DELLA FORZA DA PARTE DEGLI STATI MEMBRI </a:t>
            </a:r>
            <a:r>
              <a:rPr lang="it-IT" dirty="0" smtClean="0"/>
              <a:t>/OIG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Previsione antica di art. 53 par.1  Carta che disponeva altro caso di intervento di organizzazioni regionali senza autorizzazione </a:t>
            </a:r>
            <a:r>
              <a:rPr lang="it-IT" dirty="0" err="1" smtClean="0"/>
              <a:t>CdS</a:t>
            </a:r>
            <a:r>
              <a:rPr lang="it-IT" u="sng" dirty="0" smtClean="0"/>
              <a:t>: guerra contro un paese “nemico” </a:t>
            </a:r>
            <a:r>
              <a:rPr lang="it-IT" dirty="0" smtClean="0"/>
              <a:t>di uno dei firmatari della Carta durante la seconda guerra mondiale – abrogato per operatività di principio </a:t>
            </a:r>
            <a:r>
              <a:rPr lang="it-IT" i="1" dirty="0" smtClean="0"/>
              <a:t>rebus sic </a:t>
            </a:r>
            <a:r>
              <a:rPr lang="it-IT" i="1" dirty="0" err="1" smtClean="0"/>
              <a:t>stantibus</a:t>
            </a:r>
            <a:r>
              <a:rPr lang="it-IT" dirty="0" smtClean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56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274637"/>
            <a:ext cx="84328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ABROGAZIONE NOZIONE DI PAESE NEMICO E DI PARTE ART. 53 PAR. 1 CARTA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332037"/>
            <a:ext cx="84328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…abrogato per operatività di principio </a:t>
            </a:r>
            <a:r>
              <a:rPr lang="it-IT" i="1" dirty="0" smtClean="0"/>
              <a:t>rebus sic </a:t>
            </a:r>
            <a:r>
              <a:rPr lang="it-IT" i="1" dirty="0" err="1" smtClean="0"/>
              <a:t>stantibus</a:t>
            </a:r>
            <a:r>
              <a:rPr lang="it-IT" dirty="0" smtClean="0"/>
              <a:t>;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62 Convenzione di Vienna del 1969 sul diritto dei trattati…causa di estinzione dei trattati…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08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226657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APPLICAZIONE DEL CAPO VIII – INTERVENTO DI ORGANIZZAZIONI REGIONALI NEL SISTEMA DI SICUREZZA COLLETTIVA.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555926"/>
            <a:ext cx="8432800" cy="4302074"/>
          </a:xfrm>
        </p:spPr>
        <p:txBody>
          <a:bodyPr>
            <a:normAutofit/>
          </a:bodyPr>
          <a:lstStyle/>
          <a:p>
            <a:pPr algn="just"/>
            <a:endParaRPr lang="it-IT" dirty="0"/>
          </a:p>
          <a:p>
            <a:pPr algn="just"/>
            <a:r>
              <a:rPr lang="it-IT" dirty="0" smtClean="0"/>
              <a:t>Quali organizzazioni regionali di difesa?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1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INDIVIDUAZIONE DI ORGANIZZAZIONI REGIONALI DI DIFESA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NATO- Organizzazione del Trattato dell’Atlantico del Nord- costituita nel 1949 per esigenze difensive degli Stati occidentali.</a:t>
            </a:r>
          </a:p>
          <a:p>
            <a:pPr algn="just"/>
            <a:r>
              <a:rPr lang="it-IT" dirty="0" smtClean="0"/>
              <a:t>Dopo la fine della guerra fredda vi entrano anche paesi di Europa orientale: Albania, Bulgaria, Repubblica Ceca, Estonia, Lettonia, Lituania, Romania, Slovacchia, Slovenia, Turchia, Ungheria.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91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NATO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5 del Trattato prevede il diritto di legittima difesa collettiva in caso di attacco a uno dei membri della Nato.</a:t>
            </a:r>
          </a:p>
          <a:p>
            <a:pPr algn="just"/>
            <a:r>
              <a:rPr lang="it-IT" dirty="0" smtClean="0"/>
              <a:t>Art. 7 del Trattato prevede inoltre che il trattato non pregiudica obblighi di Carta ONU né posizione preminente del </a:t>
            </a:r>
            <a:r>
              <a:rPr lang="it-IT" dirty="0" err="1" smtClean="0"/>
              <a:t>CdS</a:t>
            </a:r>
            <a:r>
              <a:rPr lang="it-IT" dirty="0" smtClean="0"/>
              <a:t> per responsabilità in termini di mantenimento della pace.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62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NATO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Dal 1999 definizione di nuovo “concetto strategico” per lotta al terrorismo, sicurezza globale, ecc.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Organizzazione decide di partecipare con azioni militari al mantenimento della pace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32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NATO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ORGANI:</a:t>
            </a:r>
          </a:p>
          <a:p>
            <a:pPr lvl="1" algn="just"/>
            <a:r>
              <a:rPr lang="it-IT" dirty="0" smtClean="0"/>
              <a:t>CONSIGLIO (ministri degli Esteri e Capi di Stato e di governo dei membri);</a:t>
            </a:r>
          </a:p>
          <a:p>
            <a:pPr lvl="1" algn="just"/>
            <a:r>
              <a:rPr lang="it-IT" dirty="0" smtClean="0"/>
              <a:t>COMITATO DI STATO MAGGIORE (Capi di Stato maggiore dei membri).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81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UNIONE EUROPEA OCCIDENTALE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Creata nel 1948 ha cessato la sua attività nel 2011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Con il Trattato di Amsterdam (1996) si pensava di inserirla in ambito UE.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Trattato di Nizza (2001) abbandona tale ipotesi avendo UE deciso di creare propria forza militare.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5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DELEGA/AUTORIZZAZIONE DELL’USO DELLA FORZA DA PARTE DEGLI STATI MEMBRI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588974"/>
              </p:ext>
            </p:extLst>
          </p:nvPr>
        </p:nvGraphicFramePr>
        <p:xfrm>
          <a:off x="457200" y="23320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4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ORGANIZZAZIONE STATI AMERICANI (OAS o OSA)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Creata nel 1948 con la Carta di </a:t>
            </a:r>
            <a:r>
              <a:rPr lang="it-IT" dirty="0" err="1" smtClean="0"/>
              <a:t>Bogotà</a:t>
            </a:r>
            <a:r>
              <a:rPr lang="it-IT" dirty="0" smtClean="0"/>
              <a:t>, riunisce USA e paesi di America latina con scopi anche difensivi.</a:t>
            </a:r>
          </a:p>
          <a:p>
            <a:pPr algn="just"/>
            <a:r>
              <a:rPr lang="it-IT" dirty="0" smtClean="0"/>
              <a:t>Organi:</a:t>
            </a:r>
          </a:p>
          <a:p>
            <a:pPr lvl="1" algn="just"/>
            <a:r>
              <a:rPr lang="it-IT" dirty="0" smtClean="0"/>
              <a:t>Assemblea generale;</a:t>
            </a:r>
          </a:p>
          <a:p>
            <a:pPr lvl="1" algn="just"/>
            <a:r>
              <a:rPr lang="it-IT" dirty="0" smtClean="0"/>
              <a:t>Organo di consultazione (ministri degli esteri);</a:t>
            </a:r>
          </a:p>
          <a:p>
            <a:pPr lvl="1" algn="just"/>
            <a:r>
              <a:rPr lang="it-IT" dirty="0" smtClean="0"/>
              <a:t>Consiglio permanente (un rappresentante di ciascun membro)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60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LEGA DEGLI STATI ARABI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Creata nel 1945 con scopi anche difensivi.</a:t>
            </a:r>
          </a:p>
          <a:p>
            <a:pPr algn="just"/>
            <a:r>
              <a:rPr lang="it-IT" dirty="0" smtClean="0"/>
              <a:t>Organo principale è Consiglio che decide in caso di aggressione contro uno dei membri le misure necessarie per respingerla.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2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UNIONE AFRICANA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Creata nel 2000 per sostituire l’Organizzazione per l’Unità africana (OUA) del 1963.</a:t>
            </a:r>
          </a:p>
          <a:p>
            <a:pPr algn="just"/>
            <a:r>
              <a:rPr lang="it-IT" dirty="0" smtClean="0"/>
              <a:t>Organi:</a:t>
            </a:r>
          </a:p>
          <a:p>
            <a:pPr lvl="1" algn="just"/>
            <a:r>
              <a:rPr lang="it-IT" dirty="0" smtClean="0"/>
              <a:t>Assemblea;</a:t>
            </a:r>
          </a:p>
          <a:p>
            <a:pPr lvl="1" algn="just"/>
            <a:r>
              <a:rPr lang="it-IT" dirty="0" smtClean="0"/>
              <a:t>Consiglio di pace e sicurezza dell’UA (2003)</a:t>
            </a:r>
          </a:p>
          <a:p>
            <a:pPr lvl="1" algn="just"/>
            <a:r>
              <a:rPr lang="it-IT" dirty="0" smtClean="0"/>
              <a:t>Corte di giustizia/Corte Africana di giustizia e dei diritti umani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44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123893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UNIONE AFRICANA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1562892"/>
            <a:ext cx="8556549" cy="515858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Consiglio raccomanda a Assemblea intervento da adottare in caso di minaccia alla pace e alla sicurezza nel continente africano;</a:t>
            </a:r>
          </a:p>
          <a:p>
            <a:pPr algn="just"/>
            <a:r>
              <a:rPr lang="it-IT" dirty="0" smtClean="0"/>
              <a:t>Assemblea agisce concretamente.</a:t>
            </a:r>
          </a:p>
          <a:p>
            <a:pPr algn="just"/>
            <a:r>
              <a:rPr lang="it-IT" dirty="0" smtClean="0"/>
              <a:t>Il Consiglio collabora con il </a:t>
            </a:r>
            <a:r>
              <a:rPr lang="it-IT" dirty="0" err="1" smtClean="0"/>
              <a:t>CdS</a:t>
            </a:r>
            <a:r>
              <a:rPr lang="it-IT" dirty="0" smtClean="0"/>
              <a:t> chiedendo ad es. l’intervento dell’Assemblea per far rispettare l’embargo verso paesi africani, istituendo missioni di </a:t>
            </a:r>
            <a:r>
              <a:rPr lang="it-IT" dirty="0" err="1" smtClean="0"/>
              <a:t>peace</a:t>
            </a:r>
            <a:r>
              <a:rPr lang="it-IT" dirty="0" smtClean="0"/>
              <a:t> </a:t>
            </a:r>
            <a:r>
              <a:rPr lang="it-IT" dirty="0" err="1" smtClean="0"/>
              <a:t>keeping</a:t>
            </a:r>
            <a:r>
              <a:rPr lang="it-IT" dirty="0" smtClean="0"/>
              <a:t>, di </a:t>
            </a:r>
            <a:r>
              <a:rPr lang="it-IT" dirty="0" err="1" smtClean="0"/>
              <a:t>peace</a:t>
            </a:r>
            <a:r>
              <a:rPr lang="it-IT" dirty="0" smtClean="0"/>
              <a:t> </a:t>
            </a:r>
            <a:r>
              <a:rPr lang="it-IT" dirty="0" err="1" smtClean="0"/>
              <a:t>enforcement</a:t>
            </a:r>
            <a:r>
              <a:rPr lang="it-IT" dirty="0" smtClean="0"/>
              <a:t>, di </a:t>
            </a:r>
            <a:r>
              <a:rPr lang="it-IT" dirty="0" err="1" smtClean="0"/>
              <a:t>peace</a:t>
            </a:r>
            <a:r>
              <a:rPr lang="it-IT" dirty="0" smtClean="0"/>
              <a:t> building.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49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0251" y="130241"/>
            <a:ext cx="8432800" cy="164429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OSCE (ORGANIZZAZIONE PER LA SICUREZZA E LA COOPERAZIONE IN EUROPA)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251" y="2083854"/>
            <a:ext cx="8556549" cy="46376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Ha membri provenienti da Asia centrale, America del Nord </a:t>
            </a:r>
            <a:r>
              <a:rPr lang="it-IT" dirty="0" err="1" smtClean="0"/>
              <a:t>oltrechè</a:t>
            </a:r>
            <a:r>
              <a:rPr lang="it-IT" dirty="0" smtClean="0"/>
              <a:t> europei.</a:t>
            </a:r>
          </a:p>
          <a:p>
            <a:pPr algn="just"/>
            <a:r>
              <a:rPr lang="it-IT" dirty="0" smtClean="0"/>
              <a:t>E’ l’evoluzione della Conferenza per la sicurezza e la cooperazione in Europa istituita con l’Atto di Helsinki del 1975 e ha sede a Vienna (≠ OCSE con sede a Parigi).</a:t>
            </a:r>
          </a:p>
          <a:p>
            <a:pPr algn="just"/>
            <a:r>
              <a:rPr lang="it-IT" dirty="0" smtClean="0"/>
              <a:t>No trattato istitutivo, norme contenute in Dichiarazioni di Capi di Stato e di governo, ad es. Dichiarazione di Istanbul del 1991- cooperazione con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78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0251" y="130241"/>
            <a:ext cx="8432800" cy="164429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DELEGA DI USO DELLA FORZA AGLI STATI DA PARTE DEL CDS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319959"/>
              </p:ext>
            </p:extLst>
          </p:nvPr>
        </p:nvGraphicFramePr>
        <p:xfrm>
          <a:off x="130251" y="2083854"/>
          <a:ext cx="8556549" cy="4637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8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0251" y="130241"/>
            <a:ext cx="8432800" cy="164429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DELEGA DI USO DELLA FORZA AGLI STATI DA PARTE DEL CDS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36</a:t>
            </a:fld>
            <a:endParaRPr lang="it-IT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422337"/>
              </p:ext>
            </p:extLst>
          </p:nvPr>
        </p:nvGraphicFramePr>
        <p:xfrm>
          <a:off x="272004" y="2182171"/>
          <a:ext cx="8871995" cy="4539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29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PROCEDIMENTO GIURIDICO DI TRASFERIMENTO DI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Raccomandazioni, autorizzazioni, o deleghe?</a:t>
            </a:r>
          </a:p>
          <a:p>
            <a:pPr algn="just"/>
            <a:r>
              <a:rPr lang="it-IT" u="sng" dirty="0" smtClean="0"/>
              <a:t>Raccomandazioni</a:t>
            </a:r>
            <a:r>
              <a:rPr lang="it-IT" dirty="0" smtClean="0"/>
              <a:t>: esortazioni a tenere un determinato comportamento;</a:t>
            </a:r>
          </a:p>
          <a:p>
            <a:pPr algn="just"/>
            <a:r>
              <a:rPr lang="it-IT" u="sng" dirty="0" smtClean="0"/>
              <a:t>Autorizzazioni</a:t>
            </a:r>
            <a:r>
              <a:rPr lang="it-IT" dirty="0" smtClean="0"/>
              <a:t>: atti che rendono lecito un precedente comportamento illecito;</a:t>
            </a:r>
          </a:p>
          <a:p>
            <a:pPr algn="just"/>
            <a:r>
              <a:rPr lang="it-IT" u="sng" dirty="0" smtClean="0"/>
              <a:t>Deleghe</a:t>
            </a:r>
            <a:r>
              <a:rPr lang="it-IT" dirty="0" smtClean="0"/>
              <a:t>: trasferimenti ampi di competenze già appartenenti al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77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DELEGA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363229"/>
              </p:ext>
            </p:extLst>
          </p:nvPr>
        </p:nvGraphicFramePr>
        <p:xfrm>
          <a:off x="457200" y="2089751"/>
          <a:ext cx="8229600" cy="4768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88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PROCEDIMENTO GIURIDICO DI TRASFERIMENTO DI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u="sng" dirty="0" smtClean="0"/>
              <a:t>Preferibile concetto di delega</a:t>
            </a:r>
            <a:r>
              <a:rPr lang="it-IT" dirty="0" smtClean="0"/>
              <a:t>= trasferimento ampio di competenze dal </a:t>
            </a:r>
            <a:r>
              <a:rPr lang="it-IT" dirty="0" err="1" smtClean="0"/>
              <a:t>CdS</a:t>
            </a:r>
            <a:r>
              <a:rPr lang="it-IT" dirty="0" smtClean="0"/>
              <a:t> agli Stati;</a:t>
            </a:r>
          </a:p>
          <a:p>
            <a:pPr algn="just"/>
            <a:r>
              <a:rPr lang="it-IT" dirty="0" smtClean="0"/>
              <a:t>Si deduce tale conclusione da interpretazione sistematica della Carta, e da parere CIG sul ricorso per riesame di sentenza del </a:t>
            </a:r>
            <a:r>
              <a:rPr lang="it-IT" dirty="0" err="1" smtClean="0"/>
              <a:t>trib</a:t>
            </a:r>
            <a:r>
              <a:rPr lang="it-IT" dirty="0" smtClean="0"/>
              <a:t>. </a:t>
            </a:r>
            <a:r>
              <a:rPr lang="it-IT" dirty="0" err="1" smtClean="0"/>
              <a:t>Amm</a:t>
            </a:r>
            <a:r>
              <a:rPr lang="it-IT" dirty="0" smtClean="0"/>
              <a:t>. Nazioni Unite n. 158 – in cui Corte si deve pronunciare su legittimità di richiedere parere da parte di organo sussidiario di AG (comitato)  in base a par.1 o par. 2 di art. 96 Carta– </a:t>
            </a:r>
            <a:r>
              <a:rPr lang="it-IT" dirty="0" err="1" smtClean="0"/>
              <a:t>Cig</a:t>
            </a:r>
            <a:r>
              <a:rPr lang="it-IT" dirty="0" smtClean="0"/>
              <a:t> ritiene possa farlo per autorizzazione (Delega avrebbe avuto effetti per competenza del delegante).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68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DELEGA/AUTORIZZAZIONE DELL’USO DELLA FORZA DA PARTE DEGLI STATI MEMBRI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FONTE: tale possibilità non è prevista dal capo VII della Carta, che anzi vieta l’uso della forza agli Stati membri delle Nazioni Unite (salvo legittima difesa) e la accentra in capo al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Si è formata però una norma consuetudinaria in deroga, in seguito all’ampia prassi del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23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NOZIONE DI DELEGA?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Dal parere CIG del 1973 sulla sentenza del </a:t>
            </a:r>
            <a:r>
              <a:rPr lang="it-IT" dirty="0" err="1" smtClean="0"/>
              <a:t>trib</a:t>
            </a:r>
            <a:r>
              <a:rPr lang="it-IT" dirty="0" smtClean="0"/>
              <a:t>. </a:t>
            </a:r>
            <a:r>
              <a:rPr lang="it-IT" dirty="0" err="1" smtClean="0"/>
              <a:t>Amm</a:t>
            </a:r>
            <a:r>
              <a:rPr lang="it-IT" dirty="0" smtClean="0"/>
              <a:t>. 158 che configura Comitato come organo sussidiario di Nazioni Unite si deduce la natura di Organizzazioni regionali come “organi decentrati delle Nazioni Unite”.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5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PROCEDIMENTO GIURIDICO DI TRASFERIMENTO DI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Quali competenze vengono trasferite?</a:t>
            </a:r>
          </a:p>
          <a:p>
            <a:pPr algn="just"/>
            <a:r>
              <a:rPr lang="it-IT" dirty="0" smtClean="0"/>
              <a:t>Tutte?</a:t>
            </a:r>
          </a:p>
          <a:p>
            <a:pPr algn="just"/>
            <a:r>
              <a:rPr lang="it-IT" dirty="0" smtClean="0"/>
              <a:t>1) Quelle che non possono essere efficacemente esercitate dal </a:t>
            </a:r>
            <a:r>
              <a:rPr lang="it-IT" dirty="0" err="1" smtClean="0"/>
              <a:t>CdS</a:t>
            </a:r>
            <a:r>
              <a:rPr lang="it-IT" dirty="0" smtClean="0"/>
              <a:t>, ad es. accertamento della minaccia, della violazione della pace, dell’aggressione sempre attuabile dal </a:t>
            </a:r>
            <a:r>
              <a:rPr lang="it-IT" dirty="0" err="1" smtClean="0"/>
              <a:t>CdS</a:t>
            </a:r>
            <a:r>
              <a:rPr lang="it-IT" dirty="0" smtClean="0"/>
              <a:t>- ad es. caso Iraq non spetta a Stati decidere intervento una volta accertato infondato possesso di armi di distruzione di massa: accertamento art. 39 di competenza del </a:t>
            </a:r>
            <a:r>
              <a:rPr lang="it-IT" dirty="0" err="1" smtClean="0"/>
              <a:t>CdS</a:t>
            </a:r>
            <a:r>
              <a:rPr lang="it-IT" dirty="0" smtClean="0"/>
              <a:t> anche ai fini delle misure conseguenti all’accertamento della minaccia </a:t>
            </a:r>
            <a:r>
              <a:rPr lang="it-IT" smtClean="0"/>
              <a:t>della pace.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0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PROCEDIMENTO GIURIDICO DI TRASFERIMENTO DI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2) Quelle che già non sono esercitabili dagli Stati a titolo di legittima difesa…art. 51 – l’intervento del </a:t>
            </a:r>
            <a:r>
              <a:rPr lang="it-IT" dirty="0" err="1" smtClean="0"/>
              <a:t>CdS</a:t>
            </a:r>
            <a:r>
              <a:rPr lang="it-IT" dirty="0" smtClean="0"/>
              <a:t> semmai varrebbe a far cessare la legittima difesa degli Stati.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NON è ammessa la delega per OBBLIGARE gli Stati ad usare la forza- rispetto alla Carta sarebbe illegittimo.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49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AUTORIZZAZIONE A SVOLGERE UNA GUERRA CONTRO UNO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it-IT" dirty="0"/>
              <a:t>CASO COREA (</a:t>
            </a:r>
            <a:r>
              <a:rPr lang="it-IT" dirty="0" err="1"/>
              <a:t>ris</a:t>
            </a:r>
            <a:r>
              <a:rPr lang="it-IT" dirty="0"/>
              <a:t>. </a:t>
            </a:r>
            <a:r>
              <a:rPr lang="it-IT" dirty="0" smtClean="0"/>
              <a:t>83 </a:t>
            </a:r>
            <a:r>
              <a:rPr lang="it-IT" dirty="0"/>
              <a:t>e </a:t>
            </a:r>
            <a:r>
              <a:rPr lang="it-IT" dirty="0" smtClean="0"/>
              <a:t>84</a:t>
            </a:r>
            <a:r>
              <a:rPr lang="it-IT" dirty="0"/>
              <a:t>/1950)- autorizzazione a favore di Corea del Sud di svolgere guerra contro aggressione da parte di Corea del Nord e uso bandiera NU da parte di Stati che agivano sotto il comando USA (Corea del Nord non parte ONU all’epoca)</a:t>
            </a:r>
            <a:r>
              <a:rPr lang="it-IT" dirty="0" smtClean="0"/>
              <a:t>;</a:t>
            </a:r>
          </a:p>
          <a:p>
            <a:pPr marL="342900" lvl="1" indent="-342900" algn="just">
              <a:buFont typeface="Arial"/>
              <a:buChar char="•"/>
            </a:pPr>
            <a:r>
              <a:rPr lang="it-IT" dirty="0" smtClean="0"/>
              <a:t>GUERRA DEL GOLFO – RIS. CONTRO </a:t>
            </a:r>
            <a:r>
              <a:rPr lang="it-IT" dirty="0"/>
              <a:t>IRAQ per LIBERARE KUWAIT (</a:t>
            </a:r>
            <a:r>
              <a:rPr lang="it-IT" dirty="0" err="1"/>
              <a:t>ris</a:t>
            </a:r>
            <a:r>
              <a:rPr lang="it-IT" dirty="0"/>
              <a:t>.. 678/1990) </a:t>
            </a:r>
            <a:r>
              <a:rPr lang="it-IT" dirty="0" err="1"/>
              <a:t>CdS</a:t>
            </a:r>
            <a:r>
              <a:rPr lang="it-IT" dirty="0"/>
              <a:t> autorizza una coalizione di Stati membri a utilizzare mezzi necessari per aiutare Kuwait a riconquistare il proprio territorio occupato dall’Iraq.</a:t>
            </a:r>
          </a:p>
          <a:p>
            <a:pPr marL="342900" lvl="1" indent="-342900" algn="just">
              <a:buFont typeface="Arial"/>
              <a:buChar char="•"/>
            </a:pP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32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COREA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it-IT" dirty="0"/>
              <a:t>CASO COREA (</a:t>
            </a:r>
            <a:r>
              <a:rPr lang="it-IT" dirty="0" err="1"/>
              <a:t>ris</a:t>
            </a:r>
            <a:r>
              <a:rPr lang="it-IT" dirty="0"/>
              <a:t>. </a:t>
            </a:r>
            <a:r>
              <a:rPr lang="it-IT" dirty="0" smtClean="0"/>
              <a:t>83 </a:t>
            </a:r>
            <a:r>
              <a:rPr lang="it-IT" dirty="0"/>
              <a:t>e </a:t>
            </a:r>
            <a:r>
              <a:rPr lang="it-IT" dirty="0" smtClean="0"/>
              <a:t>84</a:t>
            </a:r>
            <a:r>
              <a:rPr lang="it-IT" dirty="0"/>
              <a:t>/1950)- </a:t>
            </a:r>
            <a:r>
              <a:rPr lang="it-IT" dirty="0" smtClean="0"/>
              <a:t>RACCOMANDAZIONE agli Stati a partecipare alla legittima difesa collettiva contro la Corea del Nord (non delega perché potere autonomo).</a:t>
            </a:r>
          </a:p>
          <a:p>
            <a:pPr marL="342900" lvl="1" indent="-342900" algn="just">
              <a:buFont typeface="Arial"/>
              <a:buChar char="•"/>
            </a:pPr>
            <a:r>
              <a:rPr lang="it-IT" dirty="0" smtClean="0"/>
              <a:t> In realtà in questo caso la REAZIONE COLLETTIVA era già legittima a titolo di legittima difesa collettiva e lo scopo dell’atto del </a:t>
            </a:r>
            <a:r>
              <a:rPr lang="it-IT" dirty="0" err="1" smtClean="0"/>
              <a:t>CdS</a:t>
            </a:r>
            <a:r>
              <a:rPr lang="it-IT" dirty="0" smtClean="0"/>
              <a:t> era di RACCOMANDARE agli Stati di agire secondo quanto già prescrive il dir. </a:t>
            </a:r>
            <a:r>
              <a:rPr lang="it-IT" dirty="0" err="1" smtClean="0"/>
              <a:t>int</a:t>
            </a:r>
            <a:r>
              <a:rPr lang="it-IT" dirty="0" smtClean="0"/>
              <a:t>. generale.</a:t>
            </a: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70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smtClean="0"/>
              <a:t>CASO COREA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it-IT" dirty="0" smtClean="0"/>
              <a:t>Non rileva che nella </a:t>
            </a:r>
            <a:r>
              <a:rPr lang="it-IT" dirty="0" err="1" smtClean="0"/>
              <a:t>ris</a:t>
            </a:r>
            <a:r>
              <a:rPr lang="it-IT" dirty="0" smtClean="0"/>
              <a:t>. 83 si indichi quale fine “ristabilire la pace e la sicurezza internazionale nella regione”…</a:t>
            </a:r>
          </a:p>
          <a:p>
            <a:pPr marL="342900" lvl="1" indent="-342900" algn="just">
              <a:buFont typeface="Arial"/>
              <a:buChar char="•"/>
            </a:pPr>
            <a:endParaRPr lang="it-IT" dirty="0"/>
          </a:p>
          <a:p>
            <a:pPr marL="342900" lvl="1" indent="-342900" algn="just">
              <a:buFont typeface="Arial"/>
              <a:buChar char="•"/>
            </a:pPr>
            <a:r>
              <a:rPr lang="it-IT" dirty="0" smtClean="0"/>
              <a:t>…si tratta di un fine coincidente con il respingimento dell’ATTACCO…</a:t>
            </a:r>
          </a:p>
          <a:p>
            <a:pPr marL="342900" lvl="1" indent="-342900" algn="just">
              <a:buFont typeface="Arial"/>
              <a:buChar char="•"/>
            </a:pPr>
            <a:endParaRPr lang="it-IT" dirty="0"/>
          </a:p>
          <a:p>
            <a:pPr marL="342900" lvl="1" indent="-342900" algn="just">
              <a:buFont typeface="Arial"/>
              <a:buChar char="•"/>
            </a:pPr>
            <a:r>
              <a:rPr lang="it-IT" dirty="0" smtClean="0"/>
              <a:t>L’autorizzazione all’uso della bandiera ONU è solo un fatto simbolico della raccomandazione a rispondere all’attacco</a:t>
            </a: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2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GUERRA DEL GOLFO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it-IT" dirty="0" smtClean="0"/>
              <a:t>GUERRA DEL GOLFO – RIS. CONTRO </a:t>
            </a:r>
            <a:r>
              <a:rPr lang="it-IT" dirty="0"/>
              <a:t>IRAQ per LIBERARE KUWAIT (</a:t>
            </a:r>
            <a:r>
              <a:rPr lang="it-IT" dirty="0" err="1"/>
              <a:t>ris</a:t>
            </a:r>
            <a:r>
              <a:rPr lang="it-IT" dirty="0"/>
              <a:t>.. 678/1990) </a:t>
            </a:r>
            <a:r>
              <a:rPr lang="it-IT" dirty="0" err="1"/>
              <a:t>CdS</a:t>
            </a:r>
            <a:r>
              <a:rPr lang="it-IT" dirty="0"/>
              <a:t> </a:t>
            </a:r>
            <a:r>
              <a:rPr lang="it-IT" dirty="0" smtClean="0"/>
              <a:t>AUTORIZZA anche per assicurare il suo controllo sulle operazioni militari quindi si fa riferimento a una delega – qui vale DELEGA (come nel caso del Segretario generale ex art. 98 Carta).</a:t>
            </a:r>
            <a:endParaRPr lang="it-IT" dirty="0"/>
          </a:p>
          <a:p>
            <a:pPr marL="342900" lvl="1" indent="-342900" algn="just">
              <a:buFont typeface="Arial"/>
              <a:buChar char="•"/>
            </a:pP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52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AUTORIZZAZIONE A USARE LA FORZA IN CRISI INTERNE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it-IT" dirty="0"/>
              <a:t>Ad es. Timor Est : INTERFET è forza multinazionale guidata da Australia e incaricata dal </a:t>
            </a:r>
            <a:r>
              <a:rPr lang="it-IT" dirty="0" err="1"/>
              <a:t>CdS</a:t>
            </a:r>
            <a:r>
              <a:rPr lang="it-IT" dirty="0"/>
              <a:t> di ristabilire pace e sicurezza a Timor Est dopo il referendum a favore dell’indipendenza </a:t>
            </a:r>
            <a:r>
              <a:rPr lang="it-IT" dirty="0" smtClean="0"/>
              <a:t>dall’Indonesia (</a:t>
            </a:r>
            <a:r>
              <a:rPr lang="it-IT" dirty="0" err="1" smtClean="0"/>
              <a:t>ris</a:t>
            </a:r>
            <a:r>
              <a:rPr lang="it-IT" dirty="0" smtClean="0"/>
              <a:t>. 1264/1999) poi </a:t>
            </a:r>
            <a:r>
              <a:rPr lang="it-IT" dirty="0" err="1" smtClean="0"/>
              <a:t>sostitutita</a:t>
            </a:r>
            <a:r>
              <a:rPr lang="it-IT" dirty="0" smtClean="0"/>
              <a:t> da UNTAET </a:t>
            </a:r>
            <a:r>
              <a:rPr lang="it-IT" dirty="0" err="1" smtClean="0"/>
              <a:t>ris</a:t>
            </a:r>
            <a:r>
              <a:rPr lang="it-IT" dirty="0" smtClean="0"/>
              <a:t>. 1272/1999 missione sovrapposta al </a:t>
            </a:r>
            <a:r>
              <a:rPr lang="it-IT" dirty="0" err="1" smtClean="0"/>
              <a:t>peace</a:t>
            </a:r>
            <a:r>
              <a:rPr lang="it-IT" dirty="0" smtClean="0"/>
              <a:t> </a:t>
            </a:r>
            <a:r>
              <a:rPr lang="it-IT" dirty="0" err="1" smtClean="0"/>
              <a:t>keeping</a:t>
            </a:r>
            <a:r>
              <a:rPr lang="it-IT" dirty="0" smtClean="0"/>
              <a:t> e allo State building.</a:t>
            </a: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7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575" y="24818"/>
            <a:ext cx="8229600" cy="13897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AUTORIZZAZIONE A USARE LA FORZA IN CRISI INTERNE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575" y="1559277"/>
            <a:ext cx="8567225" cy="529872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DOPO IRAQ estensione dei casi di autorizzazione all’uso della forza in crisi interne:</a:t>
            </a:r>
          </a:p>
          <a:p>
            <a:pPr lvl="1" algn="just"/>
            <a:r>
              <a:rPr lang="it-IT" dirty="0" smtClean="0"/>
              <a:t>Motivi umanitari: Bosnia, Somalia, Ruanda, Congo, Haiti, Ciad, Repubblica Centro Africana, Libia (2011/1973)</a:t>
            </a:r>
          </a:p>
          <a:p>
            <a:pPr lvl="1" algn="just"/>
            <a:r>
              <a:rPr lang="it-IT" dirty="0" smtClean="0"/>
              <a:t>Attuazione accordi di pace: ex Jugoslavia, Costa d’Avorio, Liberia;</a:t>
            </a:r>
          </a:p>
          <a:p>
            <a:pPr lvl="1" algn="just"/>
            <a:r>
              <a:rPr lang="it-IT" dirty="0" smtClean="0"/>
              <a:t>Assistere amministrazioni transitorie: Kosovo, Timor Est ;</a:t>
            </a:r>
          </a:p>
          <a:p>
            <a:pPr lvl="1" algn="just"/>
            <a:r>
              <a:rPr lang="it-IT" dirty="0" smtClean="0"/>
              <a:t>Occupazione militare di un territorio in un conflitto internazionale (Afghanistan);</a:t>
            </a:r>
          </a:p>
          <a:p>
            <a:pPr lvl="1" algn="just"/>
            <a:r>
              <a:rPr lang="it-IT" dirty="0" smtClean="0"/>
              <a:t>Repressione pirateria al largo coste Somalia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6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575" y="24818"/>
            <a:ext cx="8229600" cy="13897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AUTORIZZAZIONE A USARE LA FORZA IN CRISI INTERNE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575" y="1559277"/>
            <a:ext cx="8567225" cy="529872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CASO PIRATERIA in Somalia: </a:t>
            </a:r>
            <a:r>
              <a:rPr lang="it-IT" dirty="0" err="1" smtClean="0"/>
              <a:t>ris</a:t>
            </a:r>
            <a:r>
              <a:rPr lang="it-IT" dirty="0" smtClean="0"/>
              <a:t> 1816/2008 : </a:t>
            </a:r>
            <a:r>
              <a:rPr lang="it-IT" dirty="0" err="1" smtClean="0"/>
              <a:t>CdS</a:t>
            </a:r>
            <a:r>
              <a:rPr lang="it-IT" dirty="0" smtClean="0"/>
              <a:t> decide che gli Stati che cooperano con il governo federale transitorio possono entrare nel mare territoriale somalo ed esercitare ogni atto necessario per reprimere atti di pirateria e di rapina del mare (con assenso di governo transitorio somalo).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6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DISCIPLINA DELLE OPERAZIONI MILITARI DEGLI STATI AUTORIZZATE DAL 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Nell’impossibilità di disporre di un proprio esercito, il </a:t>
            </a:r>
            <a:r>
              <a:rPr lang="it-IT" dirty="0" err="1" smtClean="0"/>
              <a:t>CdS</a:t>
            </a:r>
            <a:r>
              <a:rPr lang="it-IT" dirty="0" smtClean="0"/>
              <a:t> ha autorizzato le operazioni militari da parte dei singoli Stati, nei casi in cui avrebbe dovuto provvedervi direttamente in presenza dei presupposti dell’art. 39 Carta.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76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575" y="24818"/>
            <a:ext cx="8229600" cy="13897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PIRATERIA SOMALIA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575" y="1559277"/>
            <a:ext cx="8567225" cy="529872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EFFETTO DI LICEITA’ DELLE RACCOMANDAZIONI del </a:t>
            </a:r>
            <a:r>
              <a:rPr lang="it-IT" dirty="0" err="1" smtClean="0"/>
              <a:t>CdS</a:t>
            </a:r>
            <a:r>
              <a:rPr lang="it-IT" dirty="0" smtClean="0"/>
              <a:t>: rendere lecito un comportamento altrimenti illecito e conferire un effetto di liceità a un suo atto…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Effetto generalmente riconosciuto da una norma consuetudinaria che va al di là dell’ambito del </a:t>
            </a:r>
            <a:r>
              <a:rPr lang="it-IT" dirty="0" err="1" smtClean="0"/>
              <a:t>CdS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54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28600"/>
            <a:ext cx="8686800" cy="110805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AUTORIZZAZIONE A USARE LA FORZA IN CRISI INTERNE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1554174"/>
            <a:ext cx="8432800" cy="5303826"/>
          </a:xfrm>
        </p:spPr>
        <p:txBody>
          <a:bodyPr>
            <a:normAutofit/>
          </a:bodyPr>
          <a:lstStyle/>
          <a:p>
            <a:pPr algn="just"/>
            <a:endParaRPr lang="it-IT" dirty="0"/>
          </a:p>
          <a:p>
            <a:pPr algn="just"/>
            <a:r>
              <a:rPr lang="it-IT" dirty="0" err="1" smtClean="0"/>
              <a:t>Ris</a:t>
            </a:r>
            <a:r>
              <a:rPr lang="it-IT" dirty="0" smtClean="0"/>
              <a:t>. 1973 del 17.3.2011 (astensione Cina e Russia) </a:t>
            </a:r>
            <a:r>
              <a:rPr lang="it-IT" dirty="0" err="1" smtClean="0"/>
              <a:t>CdS</a:t>
            </a:r>
            <a:r>
              <a:rPr lang="it-IT" dirty="0" smtClean="0"/>
              <a:t> autorizza gli Stati sia singolarmente sia nell’ambito di organizzazioni regionali a intraprendere misure necessarie per proteggere popolazione civile e per rispettare interdizione dei voli sui cieli libici.</a:t>
            </a:r>
          </a:p>
          <a:p>
            <a:pPr algn="just"/>
            <a:r>
              <a:rPr lang="it-IT" dirty="0" smtClean="0"/>
              <a:t>La NATO unifica poi l’azione così autorizzata in base al cap. VII.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392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PROCEDIMENTO GIURIDICO DI TRASFERIMENTO DI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9751"/>
            <a:ext cx="8229600" cy="476824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 ogni caso </a:t>
            </a:r>
            <a:r>
              <a:rPr lang="it-IT" b="1" dirty="0" smtClean="0"/>
              <a:t>l’autorizzazione deve essere data prima </a:t>
            </a:r>
            <a:r>
              <a:rPr lang="it-IT" dirty="0" smtClean="0"/>
              <a:t>dell’esercizio delle funzioni: “</a:t>
            </a:r>
            <a:r>
              <a:rPr lang="it-IT" dirty="0" err="1" smtClean="0"/>
              <a:t>CdS</a:t>
            </a:r>
            <a:r>
              <a:rPr lang="it-IT" dirty="0" smtClean="0"/>
              <a:t> utilizza organizzazioni sotto la sua direzione”.</a:t>
            </a:r>
          </a:p>
          <a:p>
            <a:pPr algn="just"/>
            <a:endParaRPr lang="it-IT" dirty="0"/>
          </a:p>
          <a:p>
            <a:pPr algn="just"/>
            <a:r>
              <a:rPr lang="it-IT" dirty="0" err="1" smtClean="0"/>
              <a:t>CdS</a:t>
            </a:r>
            <a:r>
              <a:rPr lang="it-IT" dirty="0" smtClean="0"/>
              <a:t> deve poter esercitare un controllo effettivo su di essa decidendo anche di revocare </a:t>
            </a:r>
            <a:r>
              <a:rPr lang="it-IT" smtClean="0"/>
              <a:t>l’autorizzazione data.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61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128600"/>
            <a:ext cx="8432800" cy="226657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APPLICAZIONE DEL CAPO VIII – INTERVENTO DI ORGANIZZAZIONI REGIONALI NEL SISTEMA DI SICUREZZA COLLETTIVA.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2555926"/>
            <a:ext cx="8432800" cy="4302074"/>
          </a:xfrm>
        </p:spPr>
        <p:txBody>
          <a:bodyPr>
            <a:normAutofit/>
          </a:bodyPr>
          <a:lstStyle/>
          <a:p>
            <a:pPr algn="just"/>
            <a:endParaRPr lang="it-IT" dirty="0"/>
          </a:p>
          <a:p>
            <a:pPr algn="just"/>
            <a:r>
              <a:rPr lang="it-IT" dirty="0" smtClean="0"/>
              <a:t>Problema: azione senza autorizzazione, ad es. NATO in Kosovo- OAS 1962 per impedire che Cuba ricevesse missili da ex URSS - fondamento normativo? Non esiste- quindi è probabile violazione della Carta 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0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28600"/>
            <a:ext cx="8686800" cy="110805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KOSOVO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1554174"/>
            <a:ext cx="8432800" cy="5303826"/>
          </a:xfrm>
        </p:spPr>
        <p:txBody>
          <a:bodyPr>
            <a:normAutofit/>
          </a:bodyPr>
          <a:lstStyle/>
          <a:p>
            <a:pPr algn="just"/>
            <a:endParaRPr lang="it-IT" dirty="0"/>
          </a:p>
          <a:p>
            <a:pPr algn="just"/>
            <a:r>
              <a:rPr lang="it-IT" dirty="0" smtClean="0"/>
              <a:t>Ad es. nel caso Kosovo vi erano state risoluzioni che qualificavano la situazione in Kosovo come minaccia alla pace (</a:t>
            </a:r>
            <a:r>
              <a:rPr lang="it-IT" dirty="0" err="1" smtClean="0"/>
              <a:t>ris</a:t>
            </a:r>
            <a:r>
              <a:rPr lang="it-IT" dirty="0" smtClean="0"/>
              <a:t>. 1998/1160, </a:t>
            </a:r>
            <a:r>
              <a:rPr lang="it-IT" dirty="0" err="1" smtClean="0"/>
              <a:t>ris</a:t>
            </a:r>
            <a:r>
              <a:rPr lang="it-IT" dirty="0" smtClean="0"/>
              <a:t>. 1998/1199 e 1998/1203); la Nato è organizzazione regionale ex art. 53 Carta ma mancava autorizzazione del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</a:p>
          <a:p>
            <a:pPr algn="just"/>
            <a:r>
              <a:rPr lang="it-IT" dirty="0" err="1" smtClean="0"/>
              <a:t>Ris</a:t>
            </a:r>
            <a:r>
              <a:rPr lang="it-IT" dirty="0" smtClean="0"/>
              <a:t>. 1244/1999 dubbia natura – no autorizzazione ex post (opposizione Russia e Cina)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5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PRASSI SUCCESSIVA AUTORIZZAZIONE POSTERIORE A INTERVENTO?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La </a:t>
            </a:r>
            <a:r>
              <a:rPr lang="it-IT" dirty="0" err="1" smtClean="0"/>
              <a:t>ris</a:t>
            </a:r>
            <a:r>
              <a:rPr lang="it-IT" dirty="0" smtClean="0"/>
              <a:t>. 1244/1999 istituì l’UNMIK, l’amministrazione provvisoria del Kosovo attribuendo alla NATO la responsabilità della sicurezza esterna del paese.</a:t>
            </a:r>
          </a:p>
          <a:p>
            <a:pPr algn="just"/>
            <a:r>
              <a:rPr lang="it-IT" dirty="0" smtClean="0"/>
              <a:t>Non contiene sanatoria della illegittimità della guerra aerea.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5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PRASSI SUCCESSIVA AUTORIZZAZIONE POSTERIORE A INTERVENTO?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Caso Iraq 2003 – guerra di coalizione guidata da USA non autorizzata dal </a:t>
            </a:r>
            <a:r>
              <a:rPr lang="it-IT" dirty="0" err="1" smtClean="0"/>
              <a:t>CdS</a:t>
            </a:r>
            <a:r>
              <a:rPr lang="it-IT" dirty="0" smtClean="0"/>
              <a:t>- autorizzazione una forza multinazionale sotto comando unificato a forza occupante con </a:t>
            </a:r>
            <a:r>
              <a:rPr lang="it-IT" dirty="0" err="1" smtClean="0"/>
              <a:t>ris</a:t>
            </a:r>
            <a:r>
              <a:rPr lang="it-IT" dirty="0" smtClean="0"/>
              <a:t>. 16.10.2003 n. 1511 – poi reiterata con </a:t>
            </a:r>
            <a:r>
              <a:rPr lang="it-IT" dirty="0" err="1" smtClean="0"/>
              <a:t>ris</a:t>
            </a:r>
            <a:r>
              <a:rPr lang="it-IT" dirty="0" smtClean="0"/>
              <a:t>. 1546/2004 – che dovrebbe essere riesaminata entro 12 mesi e </a:t>
            </a:r>
            <a:r>
              <a:rPr lang="it-IT" dirty="0" err="1" smtClean="0"/>
              <a:t>cmque</a:t>
            </a:r>
            <a:r>
              <a:rPr lang="it-IT" dirty="0" smtClean="0"/>
              <a:t> entro 12 mesi da legittimo governo iracheno.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5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FONDAMENTO GENERALE DELLA DELEGA ALL’USO DELLA FORZA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it-IT" u="sng" dirty="0" smtClean="0"/>
              <a:t>Problema preliminare</a:t>
            </a:r>
            <a:r>
              <a:rPr lang="it-IT" dirty="0" smtClean="0"/>
              <a:t>: </a:t>
            </a:r>
            <a:r>
              <a:rPr lang="it-IT" dirty="0" err="1" smtClean="0"/>
              <a:t>CdS</a:t>
            </a:r>
            <a:r>
              <a:rPr lang="it-IT" dirty="0" smtClean="0"/>
              <a:t> è delegato da Stati a responsabilità di pace e sicurezza internazionale ex art. 24 Carta- vale principio </a:t>
            </a:r>
            <a:r>
              <a:rPr lang="it-IT" i="1" dirty="0" err="1" smtClean="0"/>
              <a:t>delegatus</a:t>
            </a:r>
            <a:r>
              <a:rPr lang="it-IT" i="1" dirty="0" smtClean="0"/>
              <a:t> delegare non </a:t>
            </a:r>
            <a:r>
              <a:rPr lang="it-IT" i="1" dirty="0" err="1" smtClean="0"/>
              <a:t>potest</a:t>
            </a:r>
            <a:r>
              <a:rPr lang="it-IT" dirty="0" smtClean="0"/>
              <a:t>- non potrebbe nuovamente delegare sue competenze agli Stati.</a:t>
            </a:r>
          </a:p>
          <a:p>
            <a:pPr algn="just"/>
            <a:r>
              <a:rPr lang="it-IT" dirty="0" smtClean="0"/>
              <a:t>Modo errato di intendere la norma perché allora Stati potrebbero sempre revocare delega al </a:t>
            </a:r>
            <a:r>
              <a:rPr lang="it-IT" dirty="0" err="1" smtClean="0"/>
              <a:t>CdS</a:t>
            </a:r>
            <a:r>
              <a:rPr lang="it-IT" dirty="0" smtClean="0"/>
              <a:t> che quindi non sarebbe più responsabile e Stati userebbero di nuovo la forza.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04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FONDAMENTO NORMATIVO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 realtà, al di là dell’interpretazione dell’art. 24 della Carta, il </a:t>
            </a:r>
            <a:r>
              <a:rPr lang="it-IT" dirty="0" err="1" smtClean="0"/>
              <a:t>CdS</a:t>
            </a:r>
            <a:r>
              <a:rPr lang="it-IT" dirty="0" smtClean="0"/>
              <a:t> non può delegare poteri su uso della forza perché ONU concentra nelle sue mani poteri di polizia internazionale per imparzialità ed efficienza.</a:t>
            </a:r>
          </a:p>
          <a:p>
            <a:pPr algn="just"/>
            <a:r>
              <a:rPr lang="it-IT" dirty="0" smtClean="0"/>
              <a:t>Ma su quale norma si fonda in positivo tale competenza?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22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FONDAMENTO NORMATIVO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Art. 42 perché si tratta solo di una modalità organizzativa del sistema di sicurezza collettiva (Marchisio);</a:t>
            </a:r>
          </a:p>
          <a:p>
            <a:pPr algn="just"/>
            <a:r>
              <a:rPr lang="it-IT" dirty="0" smtClean="0"/>
              <a:t>Norma consuetudinaria ad hoc formatasi nel sistema delle Nazioni Unite e fondata su una prassi non contestata (Conforti; </a:t>
            </a:r>
            <a:r>
              <a:rPr lang="it-IT" dirty="0" err="1" smtClean="0"/>
              <a:t>Focarelli</a:t>
            </a:r>
            <a:r>
              <a:rPr lang="it-IT" dirty="0" smtClean="0"/>
              <a:t>) – forse c.d. responsabilità di proteggere;</a:t>
            </a:r>
          </a:p>
          <a:p>
            <a:pPr algn="just"/>
            <a:r>
              <a:rPr lang="it-IT" dirty="0" smtClean="0"/>
              <a:t>Fondamento diverso a seconda del tipo di intervento: 42 per quelli sotto controllo </a:t>
            </a:r>
            <a:r>
              <a:rPr lang="it-IT" dirty="0" err="1" smtClean="0"/>
              <a:t>CdS</a:t>
            </a:r>
            <a:r>
              <a:rPr lang="it-IT" dirty="0" smtClean="0"/>
              <a:t> norma consuetudinaria per altri casi (</a:t>
            </a:r>
            <a:r>
              <a:rPr lang="it-IT" dirty="0" err="1" smtClean="0"/>
              <a:t>Picone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21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DISCIPLINA DELLE OPERAZIONI MILITARI DEGLI STATI AUTORIZZATE DAL 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Prassi significativa dopo guerra in Iraq (1991)</a:t>
            </a:r>
          </a:p>
          <a:p>
            <a:pPr algn="just"/>
            <a:r>
              <a:rPr lang="it-IT" dirty="0" smtClean="0"/>
              <a:t>PRIMA: </a:t>
            </a:r>
          </a:p>
          <a:p>
            <a:pPr lvl="1" algn="just"/>
            <a:r>
              <a:rPr lang="it-IT" dirty="0" smtClean="0"/>
              <a:t>CASO COREA (</a:t>
            </a:r>
            <a:r>
              <a:rPr lang="it-IT" dirty="0" err="1" smtClean="0"/>
              <a:t>ris</a:t>
            </a:r>
            <a:r>
              <a:rPr lang="it-IT" dirty="0" smtClean="0"/>
              <a:t>. 53 e 54/1950)-a favore di Corea del Sud contro Corea del Nord e uso bandiera NU da parte di Stati che agivano sotto il comando USA (Corea del Sud non parte ONU all’epoca);</a:t>
            </a:r>
          </a:p>
          <a:p>
            <a:pPr lvl="1" algn="just"/>
            <a:r>
              <a:rPr lang="it-IT" dirty="0" smtClean="0"/>
              <a:t>CONTRO RODHESIA del SUD (</a:t>
            </a:r>
            <a:r>
              <a:rPr lang="it-IT" dirty="0" err="1" smtClean="0"/>
              <a:t>ris</a:t>
            </a:r>
            <a:r>
              <a:rPr lang="it-IT" dirty="0" smtClean="0"/>
              <a:t>. 221/1966) si autorizza Gran Bretagna a fermare arrivo in Mozambico di petrolio destinato a Rhodesia per politica di apartheid</a:t>
            </a:r>
          </a:p>
          <a:p>
            <a:pPr lvl="1" algn="just"/>
            <a:r>
              <a:rPr lang="it-IT" dirty="0" smtClean="0"/>
              <a:t>CONTRO SUD AFRICA che invade Angola (</a:t>
            </a:r>
            <a:r>
              <a:rPr lang="it-IT" dirty="0" err="1" smtClean="0"/>
              <a:t>ris</a:t>
            </a:r>
            <a:r>
              <a:rPr lang="it-IT" dirty="0" smtClean="0"/>
              <a:t> 546/1984) si autorizza intervento militare.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FONDAMENTO NORMATIVO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Prassi troppo diversificata per essere ricondotta ad unità (ad es. pirateria in Somalia </a:t>
            </a:r>
            <a:r>
              <a:rPr lang="it-IT" dirty="0" err="1" smtClean="0"/>
              <a:t>ris</a:t>
            </a:r>
            <a:r>
              <a:rPr lang="it-IT" dirty="0" smtClean="0"/>
              <a:t>. 1816/2008): accertamento dei poteri caso per caso del </a:t>
            </a:r>
            <a:r>
              <a:rPr lang="it-IT" dirty="0" err="1" smtClean="0"/>
              <a:t>CdS</a:t>
            </a:r>
            <a:r>
              <a:rPr lang="it-IT" dirty="0" smtClean="0"/>
              <a:t> e dei limiti desumibili dalla prassi:</a:t>
            </a:r>
          </a:p>
          <a:p>
            <a:pPr lvl="1" algn="just"/>
            <a:r>
              <a:rPr lang="it-IT" dirty="0" smtClean="0"/>
              <a:t>Intervento autorizzato ex ante (prima di essere posto in essere);</a:t>
            </a:r>
          </a:p>
          <a:p>
            <a:pPr lvl="1" algn="just"/>
            <a:r>
              <a:rPr lang="it-IT" dirty="0" smtClean="0"/>
              <a:t>Autorizzazioni espresse;</a:t>
            </a:r>
          </a:p>
          <a:p>
            <a:pPr lvl="1" algn="just"/>
            <a:r>
              <a:rPr lang="it-IT" dirty="0" smtClean="0"/>
              <a:t>Devono stabilire la durata;</a:t>
            </a:r>
          </a:p>
          <a:p>
            <a:pPr lvl="1" algn="just"/>
            <a:r>
              <a:rPr lang="it-IT" dirty="0" smtClean="0"/>
              <a:t>Devono essere accompagnate dal Controllo effettivo del Consiglio di Sicurezza;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03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FONDAMENTO NORMATIVO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Nuova tendenza a riconoscere nuova norma “responsabilità di proteggere”: </a:t>
            </a:r>
            <a:r>
              <a:rPr lang="it-IT" dirty="0" err="1" smtClean="0"/>
              <a:t>ris</a:t>
            </a:r>
            <a:r>
              <a:rPr lang="it-IT" dirty="0" smtClean="0"/>
              <a:t>. AG 1950/377: in caso di inerzia del </a:t>
            </a:r>
            <a:r>
              <a:rPr lang="it-IT" dirty="0" err="1" smtClean="0"/>
              <a:t>CdS</a:t>
            </a:r>
            <a:r>
              <a:rPr lang="it-IT" dirty="0" smtClean="0"/>
              <a:t> in situazioni di crisi internazionale può intervenire AG a scopi protettivi su richiesta del </a:t>
            </a:r>
            <a:r>
              <a:rPr lang="it-IT" dirty="0" err="1" smtClean="0"/>
              <a:t>CdS</a:t>
            </a:r>
            <a:r>
              <a:rPr lang="it-IT" dirty="0" smtClean="0"/>
              <a:t> o di 2/3 di membri ONU.</a:t>
            </a:r>
          </a:p>
          <a:p>
            <a:pPr algn="just"/>
            <a:r>
              <a:rPr lang="it-IT" dirty="0" smtClean="0"/>
              <a:t>Rapporto di Commissione nel 2001</a:t>
            </a:r>
          </a:p>
          <a:p>
            <a:pPr algn="just"/>
            <a:r>
              <a:rPr lang="it-IT" dirty="0" err="1" smtClean="0"/>
              <a:t>Ris</a:t>
            </a:r>
            <a:r>
              <a:rPr lang="it-IT" dirty="0" smtClean="0"/>
              <a:t> AG 2005/60</a:t>
            </a:r>
          </a:p>
          <a:p>
            <a:pPr algn="just"/>
            <a:r>
              <a:rPr lang="it-IT" dirty="0" smtClean="0"/>
              <a:t>Profili problematici per competenza AG fondata su norma consuetudinaria????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54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DELEGA/AUTORIZZAZIONE DELL’USO DELLA FORZA DA PARTE DEGLI STATI MEMBRI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CASO COREA : grazie </a:t>
            </a:r>
            <a:r>
              <a:rPr lang="en-US" dirty="0" err="1"/>
              <a:t>all’assenza</a:t>
            </a:r>
            <a:r>
              <a:rPr lang="en-US" dirty="0"/>
              <a:t> del </a:t>
            </a:r>
            <a:r>
              <a:rPr lang="en-US" dirty="0" err="1"/>
              <a:t>rappresentante</a:t>
            </a:r>
            <a:r>
              <a:rPr lang="en-US" dirty="0"/>
              <a:t> </a:t>
            </a:r>
            <a:r>
              <a:rPr lang="en-US" dirty="0" err="1"/>
              <a:t>sovietico</a:t>
            </a:r>
            <a:r>
              <a:rPr lang="en-US" dirty="0"/>
              <a:t>, </a:t>
            </a:r>
            <a:r>
              <a:rPr lang="en-US" dirty="0" err="1"/>
              <a:t>poté</a:t>
            </a:r>
            <a:r>
              <a:rPr lang="en-US" dirty="0"/>
              <a:t> </a:t>
            </a:r>
            <a:r>
              <a:rPr lang="en-US" dirty="0" err="1"/>
              <a:t>autorizzare</a:t>
            </a:r>
            <a:r>
              <a:rPr lang="en-US" dirty="0"/>
              <a:t> un </a:t>
            </a:r>
            <a:r>
              <a:rPr lang="en-US" dirty="0" err="1"/>
              <a:t>intervento</a:t>
            </a:r>
            <a:r>
              <a:rPr lang="en-US" dirty="0"/>
              <a:t> </a:t>
            </a:r>
            <a:r>
              <a:rPr lang="en-US" dirty="0" err="1"/>
              <a:t>militare</a:t>
            </a:r>
            <a:r>
              <a:rPr lang="en-US" dirty="0"/>
              <a:t> in </a:t>
            </a:r>
            <a:r>
              <a:rPr lang="en-US" dirty="0" err="1"/>
              <a:t>aiuto</a:t>
            </a:r>
            <a:r>
              <a:rPr lang="en-US" dirty="0"/>
              <a:t> al </a:t>
            </a:r>
            <a:r>
              <a:rPr lang="en-US" dirty="0" err="1"/>
              <a:t>governo</a:t>
            </a:r>
            <a:r>
              <a:rPr lang="en-US" dirty="0"/>
              <a:t> </a:t>
            </a:r>
            <a:r>
              <a:rPr lang="en-US" dirty="0" err="1"/>
              <a:t>sudcoreano</a:t>
            </a:r>
            <a:r>
              <a:rPr lang="en-US" dirty="0"/>
              <a:t> </a:t>
            </a: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l’invasione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forze</a:t>
            </a:r>
            <a:r>
              <a:rPr lang="en-US" dirty="0"/>
              <a:t> </a:t>
            </a:r>
            <a:r>
              <a:rPr lang="en-US" dirty="0" err="1"/>
              <a:t>nordcoreane</a:t>
            </a:r>
            <a:r>
              <a:rPr lang="en-US" dirty="0"/>
              <a:t> (1950).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27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COREA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Dal </a:t>
            </a:r>
            <a:r>
              <a:rPr lang="en-US" dirty="0" err="1" smtClean="0"/>
              <a:t>punto</a:t>
            </a:r>
            <a:r>
              <a:rPr lang="en-US" dirty="0" smtClean="0"/>
              <a:t> di vista </a:t>
            </a:r>
            <a:r>
              <a:rPr lang="en-US" dirty="0" err="1" smtClean="0"/>
              <a:t>tecnico</a:t>
            </a:r>
            <a:r>
              <a:rPr lang="en-US" dirty="0" smtClean="0"/>
              <a:t> la </a:t>
            </a:r>
            <a:r>
              <a:rPr lang="en-US" dirty="0" err="1" smtClean="0"/>
              <a:t>ris</a:t>
            </a:r>
            <a:r>
              <a:rPr lang="en-US" dirty="0" smtClean="0"/>
              <a:t>. 27.6.1950 n. 83 </a:t>
            </a:r>
            <a:r>
              <a:rPr lang="en-US" dirty="0" err="1" smtClean="0"/>
              <a:t>adottata</a:t>
            </a:r>
            <a:r>
              <a:rPr lang="en-US" dirty="0" smtClean="0"/>
              <a:t> dal </a:t>
            </a:r>
            <a:r>
              <a:rPr lang="en-US" dirty="0" err="1" smtClean="0"/>
              <a:t>CdS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mera</a:t>
            </a:r>
            <a:r>
              <a:rPr lang="en-US" dirty="0" smtClean="0"/>
              <a:t> </a:t>
            </a:r>
            <a:r>
              <a:rPr lang="en-US" b="1" dirty="0" smtClean="0"/>
              <a:t>RACCOMANDAZIONE</a:t>
            </a:r>
            <a:r>
              <a:rPr lang="en-US" dirty="0" smtClean="0"/>
              <a:t>,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senso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raccomanda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membri</a:t>
            </a:r>
            <a:r>
              <a:rPr lang="en-US" dirty="0" smtClean="0"/>
              <a:t> di </a:t>
            </a:r>
            <a:r>
              <a:rPr lang="en-US" dirty="0" err="1" smtClean="0"/>
              <a:t>fornire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repubblica</a:t>
            </a:r>
            <a:r>
              <a:rPr lang="en-US" dirty="0" smtClean="0"/>
              <a:t> di </a:t>
            </a:r>
            <a:r>
              <a:rPr lang="en-US" dirty="0" err="1" smtClean="0"/>
              <a:t>Corea</a:t>
            </a:r>
            <a:r>
              <a:rPr lang="en-US" dirty="0" smtClean="0"/>
              <a:t> </a:t>
            </a:r>
            <a:r>
              <a:rPr lang="en-US" dirty="0" err="1" smtClean="0"/>
              <a:t>l’assistenza</a:t>
            </a:r>
            <a:r>
              <a:rPr lang="en-US" dirty="0" smtClean="0"/>
              <a:t> </a:t>
            </a:r>
            <a:r>
              <a:rPr lang="en-US" dirty="0" err="1" smtClean="0"/>
              <a:t>necessaria</a:t>
            </a:r>
            <a:r>
              <a:rPr lang="en-US" dirty="0" smtClean="0"/>
              <a:t> per </a:t>
            </a:r>
            <a:r>
              <a:rPr lang="en-US" dirty="0" err="1" smtClean="0"/>
              <a:t>respingere</a:t>
            </a:r>
            <a:r>
              <a:rPr lang="en-US" dirty="0" smtClean="0"/>
              <a:t> </a:t>
            </a:r>
            <a:r>
              <a:rPr lang="en-US" dirty="0" err="1" smtClean="0"/>
              <a:t>l’attacco</a:t>
            </a:r>
            <a:r>
              <a:rPr lang="en-US" dirty="0" smtClean="0"/>
              <a:t> </a:t>
            </a:r>
            <a:r>
              <a:rPr lang="en-US" dirty="0" err="1" smtClean="0"/>
              <a:t>armato</a:t>
            </a:r>
            <a:r>
              <a:rPr lang="en-US" dirty="0" smtClean="0"/>
              <a:t> </a:t>
            </a:r>
            <a:r>
              <a:rPr lang="en-US" dirty="0" err="1" smtClean="0"/>
              <a:t>subito</a:t>
            </a:r>
            <a:r>
              <a:rPr lang="en-US" dirty="0" smtClean="0"/>
              <a:t> e </a:t>
            </a:r>
            <a:r>
              <a:rPr lang="en-US" dirty="0" err="1" smtClean="0"/>
              <a:t>ristabilire</a:t>
            </a:r>
            <a:r>
              <a:rPr lang="en-US" dirty="0" smtClean="0"/>
              <a:t> la pace e la </a:t>
            </a:r>
            <a:r>
              <a:rPr lang="en-US" dirty="0" err="1" smtClean="0"/>
              <a:t>sicurezza</a:t>
            </a:r>
            <a:r>
              <a:rPr lang="en-US" dirty="0" smtClean="0"/>
              <a:t> </a:t>
            </a:r>
            <a:r>
              <a:rPr lang="en-US" dirty="0" err="1" smtClean="0"/>
              <a:t>internazionale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regione</a:t>
            </a:r>
            <a:r>
              <a:rPr lang="en-US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82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9525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COREA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La </a:t>
            </a:r>
            <a:r>
              <a:rPr lang="en-US" dirty="0" err="1" smtClean="0"/>
              <a:t>reazione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r>
              <a:rPr lang="en-US" dirty="0" smtClean="0"/>
              <a:t> era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legittima</a:t>
            </a:r>
            <a:r>
              <a:rPr lang="en-US" dirty="0" smtClean="0"/>
              <a:t> a </a:t>
            </a:r>
            <a:r>
              <a:rPr lang="en-US" dirty="0" err="1" smtClean="0"/>
              <a:t>titolo</a:t>
            </a:r>
            <a:r>
              <a:rPr lang="en-US" dirty="0" smtClean="0"/>
              <a:t> di </a:t>
            </a:r>
            <a:r>
              <a:rPr lang="en-US" dirty="0" err="1" smtClean="0"/>
              <a:t>legittima</a:t>
            </a:r>
            <a:r>
              <a:rPr lang="en-US" dirty="0" smtClean="0"/>
              <a:t> </a:t>
            </a:r>
            <a:r>
              <a:rPr lang="en-US" dirty="0" err="1" smtClean="0"/>
              <a:t>difesa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r>
              <a:rPr lang="en-US" dirty="0" smtClean="0"/>
              <a:t> e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discute</a:t>
            </a:r>
            <a:r>
              <a:rPr lang="en-US" dirty="0" smtClean="0"/>
              <a:t> se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parla</a:t>
            </a:r>
            <a:r>
              <a:rPr lang="en-US" dirty="0" smtClean="0"/>
              <a:t> di AUTORIZZAZIONE – </a:t>
            </a:r>
            <a:r>
              <a:rPr lang="en-US" dirty="0" err="1" smtClean="0"/>
              <a:t>forse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da </a:t>
            </a:r>
            <a:r>
              <a:rPr lang="en-US" dirty="0" err="1" smtClean="0"/>
              <a:t>giustificare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parte in cui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parla</a:t>
            </a:r>
            <a:r>
              <a:rPr lang="en-US" dirty="0" smtClean="0"/>
              <a:t> di “</a:t>
            </a:r>
            <a:r>
              <a:rPr lang="en-US" dirty="0" err="1" smtClean="0"/>
              <a:t>ristabilire</a:t>
            </a:r>
            <a:r>
              <a:rPr lang="en-US" dirty="0" smtClean="0"/>
              <a:t> la pace la </a:t>
            </a:r>
            <a:r>
              <a:rPr lang="en-US" dirty="0" err="1" smtClean="0"/>
              <a:t>sicurezza</a:t>
            </a:r>
            <a:r>
              <a:rPr lang="en-US" dirty="0" smtClean="0"/>
              <a:t> </a:t>
            </a:r>
            <a:r>
              <a:rPr lang="en-US" dirty="0" err="1" smtClean="0"/>
              <a:t>internazionale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regione</a:t>
            </a:r>
            <a:r>
              <a:rPr lang="en-US" dirty="0" smtClean="0"/>
              <a:t>”.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38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3368</Words>
  <Application>Microsoft Macintosh PowerPoint</Application>
  <PresentationFormat>Presentazione su schermo (4:3)</PresentationFormat>
  <Paragraphs>274</Paragraphs>
  <Slides>61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61</vt:i4>
      </vt:variant>
    </vt:vector>
  </HeadingPairs>
  <TitlesOfParts>
    <vt:vector size="64" baseType="lpstr">
      <vt:lpstr>Calibri</vt:lpstr>
      <vt:lpstr>Arial</vt:lpstr>
      <vt:lpstr>Tema di Office</vt:lpstr>
      <vt:lpstr>ORGANIZZAZIONI INTERNAZIONALI – 16 novembre 2017 - prof. Sara Tonolo</vt:lpstr>
      <vt:lpstr>DELEGA/AUTORIZZAZIONE DELL’USO DELLA FORZA DA PARTE DEGLI STATI MEMBRI</vt:lpstr>
      <vt:lpstr>DELEGA/AUTORIZZAZIONE DELL’USO DELLA FORZA DA PARTE DEGLI STATI MEMBRI</vt:lpstr>
      <vt:lpstr>DELEGA/AUTORIZZAZIONE DELL’USO DELLA FORZA DA PARTE DEGLI STATI MEMBRI</vt:lpstr>
      <vt:lpstr>DISCIPLINA DELLE OPERAZIONI MILITARI DEGLI STATI AUTORIZZATE DAL CDS</vt:lpstr>
      <vt:lpstr>DISCIPLINA DELLE OPERAZIONI MILITARI DEGLI STATI AUTORIZZATE DAL CDS</vt:lpstr>
      <vt:lpstr>DELEGA/AUTORIZZAZIONE DELL’USO DELLA FORZA DA PARTE DEGLI STATI MEMBRI</vt:lpstr>
      <vt:lpstr>CASO COREA</vt:lpstr>
      <vt:lpstr>CASO COREA</vt:lpstr>
      <vt:lpstr>CASO RHODESIA DEL SUD</vt:lpstr>
      <vt:lpstr>CASO RHODESIA DEL SUD</vt:lpstr>
      <vt:lpstr>DELEGA/AUTORIZZAZIONE DELL’USO DELLA FORZA DA PARTE DEGLI STATI MEMBRI</vt:lpstr>
      <vt:lpstr>DISCIPLINA DELLE OPERAZIONI MILITARI DEGLI STATI AUTORIZZATE DAL CDS</vt:lpstr>
      <vt:lpstr>DISCIPLINA DELLE OPERAZIONI MILITARI DEGLI STATI AUTORIZZATE DAL CDS</vt:lpstr>
      <vt:lpstr>DELEGA/AUTORIZZAZIONE DELL’USO DELLA FORZA DA PARTE DEGLI STATI MEMBRI</vt:lpstr>
      <vt:lpstr>DELEGA/AUTORIZZAZIONE DELL’USO DELLA FORZA DA PARTE DEGLI STATI MEMBRI TRAMITE OIG</vt:lpstr>
      <vt:lpstr>DELEGA/AUTORIZZAZIONE DELL’USO DELLA FORZA DA PARTE DEGLI STATI MEMBRI /OIG</vt:lpstr>
      <vt:lpstr>DELEGA/AUTORIZZAZIONE DELL’USO DELLA FORZA DA PARTE DEGLI STATI MEMBRI in OIG</vt:lpstr>
      <vt:lpstr>DELEGA/AUTORIZZAZIONE DELL’USO DELLA FORZA DA PARTE DEGLI STATI MEMBRI  IN OIG</vt:lpstr>
      <vt:lpstr>DELEGA/AUTORIZZAZIONE DELL’USO DELLA FORZA DA PARTE DEGLI STATI MEMBRI  IN OIG</vt:lpstr>
      <vt:lpstr>DELEGA/AUTORIZZAZIONE DELL’USO DELLA FORZA DA PARTE DEGLI STATI MEMBRI /OIG</vt:lpstr>
      <vt:lpstr>DELEGA/AUTORIZZAZIONE DELL’USO DELLA FORZA DA PARTE DEGLI STATI MEMBRI /OIG</vt:lpstr>
      <vt:lpstr>ABROGAZIONE NOZIONE DI PAESE NEMICO E DI PARTE ART. 53 PAR. 1 CARTA</vt:lpstr>
      <vt:lpstr>APPLICAZIONE DEL CAPO VIII – INTERVENTO DI ORGANIZZAZIONI REGIONALI NEL SISTEMA DI SICUREZZA COLLETTIVA.</vt:lpstr>
      <vt:lpstr>INDIVIDUAZIONE DI ORGANIZZAZIONI REGIONALI DI DIFESA</vt:lpstr>
      <vt:lpstr>NATO</vt:lpstr>
      <vt:lpstr>NATO</vt:lpstr>
      <vt:lpstr>NATO</vt:lpstr>
      <vt:lpstr>UNIONE EUROPEA OCCIDENTALE</vt:lpstr>
      <vt:lpstr>ORGANIZZAZIONE STATI AMERICANI (OAS o OSA)</vt:lpstr>
      <vt:lpstr>LEGA DEGLI STATI ARABI</vt:lpstr>
      <vt:lpstr>UNIONE AFRICANA</vt:lpstr>
      <vt:lpstr>UNIONE AFRICANA</vt:lpstr>
      <vt:lpstr>OSCE (ORGANIZZAZIONE PER LA SICUREZZA E LA COOPERAZIONE IN EUROPA)</vt:lpstr>
      <vt:lpstr>DELEGA DI USO DELLA FORZA AGLI STATI DA PARTE DEL CDS</vt:lpstr>
      <vt:lpstr>DELEGA DI USO DELLA FORZA AGLI STATI DA PARTE DEL CDS</vt:lpstr>
      <vt:lpstr>PROCEDIMENTO GIURIDICO DI TRASFERIMENTO DI COMPETENZE</vt:lpstr>
      <vt:lpstr>DELEGA</vt:lpstr>
      <vt:lpstr>PROCEDIMENTO GIURIDICO DI TRASFERIMENTO DI COMPETENZE</vt:lpstr>
      <vt:lpstr>EFFETTI DELLA NOZIONE DI DELEGA?</vt:lpstr>
      <vt:lpstr>PROCEDIMENTO GIURIDICO DI TRASFERIMENTO DI COMPETENZE</vt:lpstr>
      <vt:lpstr>PROCEDIMENTO GIURIDICO DI TRASFERIMENTO DI COMPETENZE</vt:lpstr>
      <vt:lpstr>AUTORIZZAZIONE A SVOLGERE UNA GUERRA CONTRO UNO STATO</vt:lpstr>
      <vt:lpstr>CASO COREA</vt:lpstr>
      <vt:lpstr>CASO COREA</vt:lpstr>
      <vt:lpstr>GUERRA DEL GOLFO</vt:lpstr>
      <vt:lpstr>AUTORIZZAZIONE A USARE LA FORZA IN CRISI INTERNE</vt:lpstr>
      <vt:lpstr>AUTORIZZAZIONE A USARE LA FORZA IN CRISI INTERNE</vt:lpstr>
      <vt:lpstr>AUTORIZZAZIONE A USARE LA FORZA IN CRISI INTERNE</vt:lpstr>
      <vt:lpstr>CASO PIRATERIA SOMALIA</vt:lpstr>
      <vt:lpstr>AUTORIZZAZIONE A USARE LA FORZA IN CRISI INTERNE</vt:lpstr>
      <vt:lpstr>PROCEDIMENTO GIURIDICO DI TRASFERIMENTO DI COMPETENZE</vt:lpstr>
      <vt:lpstr>APPLICAZIONE DEL CAPO VIII – INTERVENTO DI ORGANIZZAZIONI REGIONALI NEL SISTEMA DI SICUREZZA COLLETTIVA.</vt:lpstr>
      <vt:lpstr>CASO KOSOVO</vt:lpstr>
      <vt:lpstr>PRASSI SUCCESSIVA AUTORIZZAZIONE POSTERIORE A INTERVENTO?</vt:lpstr>
      <vt:lpstr>PRASSI SUCCESSIVA AUTORIZZAZIONE POSTERIORE A INTERVENTO?</vt:lpstr>
      <vt:lpstr>FONDAMENTO GENERALE DELLA DELEGA ALL’USO DELLA FORZA</vt:lpstr>
      <vt:lpstr>FONDAMENTO NORMATIVO</vt:lpstr>
      <vt:lpstr>FONDAMENTO NORMATIVO</vt:lpstr>
      <vt:lpstr>FONDAMENTO NORMATIVO</vt:lpstr>
      <vt:lpstr>FONDAMENTO NORMATIVO</vt:lpstr>
    </vt:vector>
  </TitlesOfParts>
  <Company>HAL 9000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L’accertamento del diritto internazionale e la soluzione delle controversie internazionali</dc:title>
  <dc:creator>Giuseppe Sacco</dc:creator>
  <cp:lastModifiedBy>Giuseppe Sacco</cp:lastModifiedBy>
  <cp:revision>219</cp:revision>
  <dcterms:created xsi:type="dcterms:W3CDTF">2010-11-25T10:23:32Z</dcterms:created>
  <dcterms:modified xsi:type="dcterms:W3CDTF">2017-11-10T18:50:44Z</dcterms:modified>
</cp:coreProperties>
</file>