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6"/>
  </p:notesMasterIdLst>
  <p:handoutMasterIdLst>
    <p:handoutMasterId r:id="rId67"/>
  </p:handoutMasterIdLst>
  <p:sldIdLst>
    <p:sldId id="257" r:id="rId2"/>
    <p:sldId id="477" r:id="rId3"/>
    <p:sldId id="479" r:id="rId4"/>
    <p:sldId id="466" r:id="rId5"/>
    <p:sldId id="480" r:id="rId6"/>
    <p:sldId id="481" r:id="rId7"/>
    <p:sldId id="537" r:id="rId8"/>
    <p:sldId id="545" r:id="rId9"/>
    <p:sldId id="541" r:id="rId10"/>
    <p:sldId id="542" r:id="rId11"/>
    <p:sldId id="543" r:id="rId12"/>
    <p:sldId id="544" r:id="rId13"/>
    <p:sldId id="482" r:id="rId14"/>
    <p:sldId id="483" r:id="rId15"/>
    <p:sldId id="546" r:id="rId16"/>
    <p:sldId id="484" r:id="rId17"/>
    <p:sldId id="485" r:id="rId18"/>
    <p:sldId id="486" r:id="rId19"/>
    <p:sldId id="487" r:id="rId20"/>
    <p:sldId id="488" r:id="rId21"/>
    <p:sldId id="489" r:id="rId22"/>
    <p:sldId id="490" r:id="rId23"/>
    <p:sldId id="491" r:id="rId24"/>
    <p:sldId id="492" r:id="rId25"/>
    <p:sldId id="493" r:id="rId26"/>
    <p:sldId id="494" r:id="rId27"/>
    <p:sldId id="495" r:id="rId28"/>
    <p:sldId id="496" r:id="rId29"/>
    <p:sldId id="532" r:id="rId30"/>
    <p:sldId id="536" r:id="rId31"/>
    <p:sldId id="533" r:id="rId32"/>
    <p:sldId id="534" r:id="rId33"/>
    <p:sldId id="535" r:id="rId34"/>
    <p:sldId id="498" r:id="rId35"/>
    <p:sldId id="499" r:id="rId36"/>
    <p:sldId id="500" r:id="rId37"/>
    <p:sldId id="501" r:id="rId38"/>
    <p:sldId id="502" r:id="rId39"/>
    <p:sldId id="503" r:id="rId40"/>
    <p:sldId id="504" r:id="rId41"/>
    <p:sldId id="505" r:id="rId42"/>
    <p:sldId id="506" r:id="rId43"/>
    <p:sldId id="507" r:id="rId44"/>
    <p:sldId id="508" r:id="rId45"/>
    <p:sldId id="509" r:id="rId46"/>
    <p:sldId id="510" r:id="rId47"/>
    <p:sldId id="511" r:id="rId48"/>
    <p:sldId id="512" r:id="rId49"/>
    <p:sldId id="513" r:id="rId50"/>
    <p:sldId id="547" r:id="rId51"/>
    <p:sldId id="548" r:id="rId52"/>
    <p:sldId id="549" r:id="rId53"/>
    <p:sldId id="514" r:id="rId54"/>
    <p:sldId id="515" r:id="rId55"/>
    <p:sldId id="516" r:id="rId56"/>
    <p:sldId id="517" r:id="rId57"/>
    <p:sldId id="518" r:id="rId58"/>
    <p:sldId id="519" r:id="rId59"/>
    <p:sldId id="529" r:id="rId60"/>
    <p:sldId id="550" r:id="rId61"/>
    <p:sldId id="530" r:id="rId62"/>
    <p:sldId id="520" r:id="rId63"/>
    <p:sldId id="521" r:id="rId64"/>
    <p:sldId id="522" r:id="rId65"/>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25FF"/>
    <a:srgbClr val="76FF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76" autoAdjust="0"/>
    <p:restoredTop sz="94701"/>
  </p:normalViewPr>
  <p:slideViewPr>
    <p:cSldViewPr snapToGrid="0" snapToObjects="1">
      <p:cViewPr varScale="1">
        <p:scale>
          <a:sx n="95" d="100"/>
          <a:sy n="95" d="100"/>
        </p:scale>
        <p:origin x="15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notesMaster" Target="notesMasters/notesMaster1.xml"/><Relationship Id="rId67" Type="http://schemas.openxmlformats.org/officeDocument/2006/relationships/handoutMaster" Target="handoutMasters/handoutMaster1.xml"/><Relationship Id="rId68" Type="http://schemas.openxmlformats.org/officeDocument/2006/relationships/presProps" Target="presProps.xml"/><Relationship Id="rId69" Type="http://schemas.openxmlformats.org/officeDocument/2006/relationships/viewProps" Target="viewProp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theme" Target="theme/theme1.xml"/><Relationship Id="rId71"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93E6CB6-70FB-DB44-A9FD-25ABB0527BFA}" type="datetimeFigureOut">
              <a:rPr lang="it-IT" smtClean="0"/>
              <a:pPr/>
              <a:t>16/11/17</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7A92B1B-8CAC-E843-8611-568F9BB70FF6}" type="slidenum">
              <a:rPr lang="it-IT" smtClean="0"/>
              <a:pPr/>
              <a:t>‹n.›</a:t>
            </a:fld>
            <a:endParaRPr lang="it-IT"/>
          </a:p>
        </p:txBody>
      </p:sp>
    </p:spTree>
    <p:extLst>
      <p:ext uri="{BB962C8B-B14F-4D97-AF65-F5344CB8AC3E}">
        <p14:creationId xmlns:p14="http://schemas.microsoft.com/office/powerpoint/2010/main" val="21804061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FB4071-6637-784B-8A67-3EFD3B0FC4BC}" type="datetimeFigureOut">
              <a:rPr lang="it-IT" smtClean="0"/>
              <a:pPr/>
              <a:t>16/11/17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41A468-ADEF-1140-9A48-3C1AC5E214C7}" type="slidenum">
              <a:rPr lang="it-IT" smtClean="0"/>
              <a:pPr/>
              <a:t>‹n.›</a:t>
            </a:fld>
            <a:endParaRPr lang="it-IT"/>
          </a:p>
        </p:txBody>
      </p:sp>
    </p:spTree>
    <p:extLst>
      <p:ext uri="{BB962C8B-B14F-4D97-AF65-F5344CB8AC3E}">
        <p14:creationId xmlns:p14="http://schemas.microsoft.com/office/powerpoint/2010/main" val="188428562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5CEA623-1C22-3345-ABD5-086289E2AF38}" type="datetime1">
              <a:rPr lang="it-IT" smtClean="0"/>
              <a:pPr/>
              <a:t>16/11/17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2599430-47BD-E840-9D75-717DE3AC7749}" type="datetime1">
              <a:rPr lang="it-IT" smtClean="0"/>
              <a:pPr/>
              <a:t>16/11/17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33BB5FF-A296-6F44-91E9-012FDD082D91}" type="datetime1">
              <a:rPr lang="it-IT" smtClean="0"/>
              <a:pPr/>
              <a:t>16/11/17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E8EAB71-36B1-6F41-B7F0-89DAA7CCA3D0}" type="datetime1">
              <a:rPr lang="it-IT" smtClean="0"/>
              <a:pPr/>
              <a:t>16/11/17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D95485B1-0557-6E43-AD9B-00F6FE351ECA}" type="datetime1">
              <a:rPr lang="it-IT" smtClean="0"/>
              <a:pPr/>
              <a:t>16/11/17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94DD9F2-EE19-0948-ABDE-B809B844C43B}" type="datetime1">
              <a:rPr lang="it-IT" smtClean="0"/>
              <a:pPr/>
              <a:t>16/11/17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1474B2D-73D4-FE4E-938A-BDD904EAD278}" type="datetime1">
              <a:rPr lang="it-IT" smtClean="0"/>
              <a:pPr/>
              <a:t>16/11/17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B0465407-E226-EE44-B874-FB3720F11596}" type="datetime1">
              <a:rPr lang="it-IT" smtClean="0"/>
              <a:pPr/>
              <a:t>16/11/17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DCEA2A1-1AA6-1141-8101-8638D1310A31}" type="datetime1">
              <a:rPr lang="it-IT" smtClean="0"/>
              <a:pPr/>
              <a:t>16/11/17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33DC819D-0CDD-6F42-BDEA-607DF2D95AD3}" type="datetime1">
              <a:rPr lang="it-IT" smtClean="0"/>
              <a:pPr/>
              <a:t>16/11/17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EC9EA603-6890-F545-8E08-CD2C7C8DD368}" type="datetime1">
              <a:rPr lang="it-IT" smtClean="0"/>
              <a:pPr/>
              <a:t>16/11/17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6888D8-E685-0C40-B875-0E454CAC7373}" type="datetime1">
              <a:rPr lang="it-IT" smtClean="0"/>
              <a:pPr/>
              <a:t>16/11/17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ABE1B0-D900-014A-A4D4-83E7E081C2B0}"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428387"/>
            <a:ext cx="7772400" cy="2126629"/>
          </a:xfrm>
        </p:spPr>
        <p:txBody>
          <a:bodyPr/>
          <a:lstStyle/>
          <a:p>
            <a:r>
              <a:rPr lang="it-IT" dirty="0" smtClean="0"/>
              <a:t>ORGANIZZAZIONI INTERNAZIONALI</a:t>
            </a:r>
            <a:endParaRPr lang="it-IT" dirty="0"/>
          </a:p>
        </p:txBody>
      </p:sp>
      <p:sp>
        <p:nvSpPr>
          <p:cNvPr id="3" name="Sottotitolo 2"/>
          <p:cNvSpPr>
            <a:spLocks noGrp="1"/>
          </p:cNvSpPr>
          <p:nvPr>
            <p:ph type="subTitle" idx="1"/>
          </p:nvPr>
        </p:nvSpPr>
        <p:spPr>
          <a:xfrm>
            <a:off x="685800" y="2555015"/>
            <a:ext cx="7086600" cy="4054367"/>
          </a:xfrm>
        </p:spPr>
        <p:txBody>
          <a:bodyPr>
            <a:normAutofit/>
          </a:bodyPr>
          <a:lstStyle/>
          <a:p>
            <a:pPr lvl="1"/>
            <a:endParaRPr lang="it-IT" dirty="0" smtClean="0"/>
          </a:p>
          <a:p>
            <a:pPr lvl="1"/>
            <a:r>
              <a:rPr lang="it-IT" dirty="0" smtClean="0"/>
              <a:t> - Prof. Sara </a:t>
            </a:r>
            <a:r>
              <a:rPr lang="it-IT" dirty="0" err="1" smtClean="0"/>
              <a:t>Tonolo</a:t>
            </a:r>
            <a:r>
              <a:rPr lang="it-IT" dirty="0" smtClean="0"/>
              <a:t> -   </a:t>
            </a:r>
          </a:p>
          <a:p>
            <a:pPr lvl="1">
              <a:buFontTx/>
              <a:buChar char="-"/>
            </a:pPr>
            <a:r>
              <a:rPr lang="it-IT" smtClean="0"/>
              <a:t>Trieste 21 novembre 2017 </a:t>
            </a:r>
            <a:r>
              <a:rPr lang="it-IT" dirty="0" smtClean="0"/>
              <a:t>-</a:t>
            </a:r>
          </a:p>
          <a:p>
            <a:pPr lvl="1" algn="just"/>
            <a:endParaRPr lang="it-IT" dirty="0" smtClean="0"/>
          </a:p>
          <a:p>
            <a:pPr lvl="1" algn="just"/>
            <a:endParaRPr lang="it-IT" dirty="0" smtClean="0"/>
          </a:p>
          <a:p>
            <a:pPr lvl="1" algn="just">
              <a:buFontTx/>
              <a:buChar char="-"/>
            </a:pPr>
            <a:endParaRPr lang="it-IT" dirty="0" smtClean="0"/>
          </a:p>
          <a:p>
            <a:pPr lvl="1" algn="just"/>
            <a:endParaRPr lang="it-IT" dirty="0" smtClean="0"/>
          </a:p>
          <a:p>
            <a:pPr lvl="1" algn="just"/>
            <a:endParaRPr lang="it-IT" dirty="0" smtClean="0"/>
          </a:p>
          <a:p>
            <a:pPr lvl="1" algn="just"/>
            <a:endParaRPr lang="it-IT" dirty="0" smtClean="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53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GOVERNO DEI TERRITORI DA PARTE DEL CDS</a:t>
            </a:r>
            <a:endParaRPr lang="it-IT" dirty="0"/>
          </a:p>
        </p:txBody>
      </p:sp>
      <p:sp>
        <p:nvSpPr>
          <p:cNvPr id="3" name="Segnaposto contenuto 2"/>
          <p:cNvSpPr>
            <a:spLocks noGrp="1"/>
          </p:cNvSpPr>
          <p:nvPr>
            <p:ph idx="1"/>
          </p:nvPr>
        </p:nvSpPr>
        <p:spPr>
          <a:xfrm>
            <a:off x="239607" y="1366376"/>
            <a:ext cx="8447193" cy="5355099"/>
          </a:xfrm>
        </p:spPr>
        <p:txBody>
          <a:bodyPr>
            <a:normAutofit/>
          </a:bodyPr>
          <a:lstStyle/>
          <a:p>
            <a:pPr algn="just"/>
            <a:r>
              <a:rPr lang="it-IT" dirty="0"/>
              <a:t>Il disaccordo tra le grandi potenze circa la nomina del governatore e quindi l’imprevisto </a:t>
            </a:r>
            <a:r>
              <a:rPr lang="it-IT" dirty="0" smtClean="0"/>
              <a:t>protrarsi </a:t>
            </a:r>
            <a:r>
              <a:rPr lang="it-IT" dirty="0"/>
              <a:t>dell’occupazione militare inducono gli alleati occidentali, Francia, Gran Bretagna e Stati Uniti a proporre all’Unione sovietica, con la Dichiarazione tripartita del 20.3.1948, la restituzione </a:t>
            </a:r>
            <a:r>
              <a:rPr lang="it-IT" dirty="0" err="1"/>
              <a:t>delll’intero</a:t>
            </a:r>
            <a:r>
              <a:rPr lang="it-IT" dirty="0"/>
              <a:t> territorio all’Italia mediante l’adozione di un Protocollo addizionale al Trattato di </a:t>
            </a:r>
            <a:r>
              <a:rPr lang="it-IT" dirty="0" smtClean="0"/>
              <a:t>pace.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10</a:t>
            </a:fld>
            <a:endParaRPr lang="it-IT"/>
          </a:p>
        </p:txBody>
      </p:sp>
    </p:spTree>
    <p:extLst>
      <p:ext uri="{BB962C8B-B14F-4D97-AF65-F5344CB8AC3E}">
        <p14:creationId xmlns:p14="http://schemas.microsoft.com/office/powerpoint/2010/main" val="2836996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53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GOVERNO DEI TERRITORI DA PARTE DEL CDS</a:t>
            </a:r>
            <a:endParaRPr lang="it-IT" dirty="0"/>
          </a:p>
        </p:txBody>
      </p:sp>
      <p:sp>
        <p:nvSpPr>
          <p:cNvPr id="3" name="Segnaposto contenuto 2"/>
          <p:cNvSpPr>
            <a:spLocks noGrp="1"/>
          </p:cNvSpPr>
          <p:nvPr>
            <p:ph idx="1"/>
          </p:nvPr>
        </p:nvSpPr>
        <p:spPr>
          <a:xfrm>
            <a:off x="239607" y="1366376"/>
            <a:ext cx="8447193" cy="5355099"/>
          </a:xfrm>
        </p:spPr>
        <p:txBody>
          <a:bodyPr>
            <a:normAutofit/>
          </a:bodyPr>
          <a:lstStyle/>
          <a:p>
            <a:pPr algn="just"/>
            <a:r>
              <a:rPr lang="it-IT" dirty="0" smtClean="0"/>
              <a:t>In </a:t>
            </a:r>
            <a:r>
              <a:rPr lang="it-IT" dirty="0"/>
              <a:t>seguito al rifiuto sovietico, col Protocollo di Londra del 9 maggio 1952 i Governi responsabili dell’amministrazione della zona A e il governo italiano concordano l’inserimento di funzionari italiani nell’amministrazione, c.d. “italianizzazione” dell’amministrazione civile, </a:t>
            </a:r>
            <a:r>
              <a:rPr lang="it-IT" dirty="0" err="1"/>
              <a:t>finchè</a:t>
            </a:r>
            <a:r>
              <a:rPr lang="it-IT" dirty="0"/>
              <a:t> l’8 ottobre 1953 i governi degli Stati Uniti e del Regno Unito dichiarano formalmente la decisione di porre fine alla loro amministrazione nella zona A del TLT </a:t>
            </a:r>
            <a:endParaRPr lang="it-IT" dirty="0" smtClean="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11</a:t>
            </a:fld>
            <a:endParaRPr lang="it-IT"/>
          </a:p>
        </p:txBody>
      </p:sp>
    </p:spTree>
    <p:extLst>
      <p:ext uri="{BB962C8B-B14F-4D97-AF65-F5344CB8AC3E}">
        <p14:creationId xmlns:p14="http://schemas.microsoft.com/office/powerpoint/2010/main" val="80009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53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GOVERNO DEI TERRITORI DA PARTE DEL CDS</a:t>
            </a:r>
            <a:endParaRPr lang="it-IT" dirty="0"/>
          </a:p>
        </p:txBody>
      </p:sp>
      <p:sp>
        <p:nvSpPr>
          <p:cNvPr id="3" name="Segnaposto contenuto 2"/>
          <p:cNvSpPr>
            <a:spLocks noGrp="1"/>
          </p:cNvSpPr>
          <p:nvPr>
            <p:ph idx="1"/>
          </p:nvPr>
        </p:nvSpPr>
        <p:spPr>
          <a:xfrm>
            <a:off x="239607" y="1366376"/>
            <a:ext cx="8447193" cy="5355099"/>
          </a:xfrm>
        </p:spPr>
        <p:txBody>
          <a:bodyPr>
            <a:normAutofit/>
          </a:bodyPr>
          <a:lstStyle/>
          <a:p>
            <a:pPr algn="just"/>
            <a:r>
              <a:rPr lang="it-IT" dirty="0"/>
              <a:t>In seguito a tale fatto, iniziano i negoziati degli accordi che pongono fine alla possibilità di formazione del TLT, e che conducono il 5.10.1954 alla firma del Memorandum di Intesa di Londra., rivolto a stabilire la cessazione dei governi militari nelle ex zone A e B del TLT, l’abbandono della prima all’amministrazione italiana e l’estensione alla seconda della amministrazione civile jugoslava.</a:t>
            </a:r>
          </a:p>
          <a:p>
            <a:pPr algn="just"/>
            <a:r>
              <a:rPr lang="it-IT" dirty="0"/>
              <a:t> </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12</a:t>
            </a:fld>
            <a:endParaRPr lang="it-IT"/>
          </a:p>
        </p:txBody>
      </p:sp>
    </p:spTree>
    <p:extLst>
      <p:ext uri="{BB962C8B-B14F-4D97-AF65-F5344CB8AC3E}">
        <p14:creationId xmlns:p14="http://schemas.microsoft.com/office/powerpoint/2010/main" val="303361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53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GOVERNO DEI TERRITORI DA PARTE DEL CDS</a:t>
            </a:r>
            <a:endParaRPr lang="it-IT" dirty="0"/>
          </a:p>
        </p:txBody>
      </p:sp>
      <p:sp>
        <p:nvSpPr>
          <p:cNvPr id="3" name="Segnaposto contenuto 2"/>
          <p:cNvSpPr>
            <a:spLocks noGrp="1"/>
          </p:cNvSpPr>
          <p:nvPr>
            <p:ph idx="1"/>
          </p:nvPr>
        </p:nvSpPr>
        <p:spPr>
          <a:xfrm>
            <a:off x="239607" y="1366376"/>
            <a:ext cx="8447193" cy="5355099"/>
          </a:xfrm>
        </p:spPr>
        <p:txBody>
          <a:bodyPr>
            <a:normAutofit lnSpcReduction="10000"/>
          </a:bodyPr>
          <a:lstStyle/>
          <a:p>
            <a:pPr algn="just"/>
            <a:r>
              <a:rPr lang="it-IT" dirty="0" smtClean="0"/>
              <a:t>Già nel 1948 Dichiarazione tripartita (USA, UK, </a:t>
            </a:r>
            <a:r>
              <a:rPr lang="it-IT" dirty="0" err="1" smtClean="0"/>
              <a:t>F</a:t>
            </a:r>
            <a:r>
              <a:rPr lang="it-IT" dirty="0" smtClean="0"/>
              <a:t>) si evidenzia impossibilità di attuare TLT e di nominare il governatore;</a:t>
            </a:r>
          </a:p>
          <a:p>
            <a:pPr algn="just"/>
            <a:r>
              <a:rPr lang="it-IT" dirty="0" smtClean="0"/>
              <a:t>8.10.1953 Dichiarazione anglo –americana su inattuabilità del TLT;</a:t>
            </a:r>
          </a:p>
          <a:p>
            <a:pPr algn="just"/>
            <a:r>
              <a:rPr lang="it-IT" dirty="0" smtClean="0"/>
              <a:t>5.10.1954 Memorandum di Intesa per Trieste: divisione del TLT tra Italia e ex Jugoslavia- viene approvato dal </a:t>
            </a:r>
            <a:r>
              <a:rPr lang="it-IT" dirty="0" err="1" smtClean="0"/>
              <a:t>CdS</a:t>
            </a:r>
            <a:r>
              <a:rPr lang="it-IT" dirty="0" smtClean="0"/>
              <a:t> all’unanimità.</a:t>
            </a:r>
          </a:p>
          <a:p>
            <a:pPr algn="just"/>
            <a:r>
              <a:rPr lang="it-IT" dirty="0" smtClean="0"/>
              <a:t>Trattato di Osimo 1975 risolve definitivamente la questione con la divisione territoriale e ripartizione di sovranità.</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13</a:t>
            </a:fld>
            <a:endParaRPr lang="it-IT"/>
          </a:p>
        </p:txBody>
      </p:sp>
    </p:spTree>
    <p:extLst>
      <p:ext uri="{BB962C8B-B14F-4D97-AF65-F5344CB8AC3E}">
        <p14:creationId xmlns:p14="http://schemas.microsoft.com/office/powerpoint/2010/main" val="1702712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3"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3" nodeType="clickEffect">
                                  <p:stCondLst>
                                    <p:cond delay="0"/>
                                  </p:stCondLst>
                                  <p:childTnLst>
                                    <p:set>
                                      <p:cBhvr>
                                        <p:cTn id="5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3" nodeType="clickEffect">
                                  <p:stCondLst>
                                    <p:cond delay="0"/>
                                  </p:stCondLst>
                                  <p:childTnLst>
                                    <p:set>
                                      <p:cBhvr>
                                        <p:cTn id="6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3" nodeType="clickEffect">
                                  <p:stCondLst>
                                    <p:cond delay="0"/>
                                  </p:stCondLst>
                                  <p:childTnLst>
                                    <p:set>
                                      <p:cBhvr>
                                        <p:cTn id="6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53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GOVERNO DEI TERRITORI DA PARTE DEL CDS</a:t>
            </a:r>
            <a:endParaRPr lang="it-IT" dirty="0"/>
          </a:p>
        </p:txBody>
      </p:sp>
      <p:sp>
        <p:nvSpPr>
          <p:cNvPr id="3" name="Segnaposto contenuto 2"/>
          <p:cNvSpPr>
            <a:spLocks noGrp="1"/>
          </p:cNvSpPr>
          <p:nvPr>
            <p:ph idx="1"/>
          </p:nvPr>
        </p:nvSpPr>
        <p:spPr>
          <a:xfrm>
            <a:off x="239607" y="1366376"/>
            <a:ext cx="8447193" cy="5355099"/>
          </a:xfrm>
        </p:spPr>
        <p:txBody>
          <a:bodyPr>
            <a:normAutofit/>
          </a:bodyPr>
          <a:lstStyle/>
          <a:p>
            <a:pPr algn="just"/>
            <a:r>
              <a:rPr lang="it-IT" dirty="0" smtClean="0"/>
              <a:t>Forte evoluzione della prassi in materia dopo la fine della guerra fredda e il verificarsi di numerosi conflitti interni, in cui l’ONU tende a intervenire sempre più spesso.</a:t>
            </a:r>
          </a:p>
          <a:p>
            <a:pPr algn="just"/>
            <a:endParaRPr lang="it-IT" dirty="0"/>
          </a:p>
          <a:p>
            <a:pPr algn="just"/>
            <a:r>
              <a:rPr lang="it-IT" dirty="0" smtClean="0"/>
              <a:t>Amministrazione di ex colonie, c.d. “</a:t>
            </a:r>
            <a:r>
              <a:rPr lang="it-IT" dirty="0" err="1" smtClean="0"/>
              <a:t>failed</a:t>
            </a:r>
            <a:r>
              <a:rPr lang="it-IT" dirty="0" smtClean="0"/>
              <a:t> </a:t>
            </a:r>
            <a:r>
              <a:rPr lang="it-IT" dirty="0" err="1" smtClean="0"/>
              <a:t>States</a:t>
            </a:r>
            <a:r>
              <a:rPr lang="it-IT" dirty="0" smtClean="0"/>
              <a:t>” – Stati collassati…fenomeno di decolonizzazione…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14</a:t>
            </a:fld>
            <a:endParaRPr lang="it-IT"/>
          </a:p>
        </p:txBody>
      </p:sp>
    </p:spTree>
    <p:extLst>
      <p:ext uri="{BB962C8B-B14F-4D97-AF65-F5344CB8AC3E}">
        <p14:creationId xmlns:p14="http://schemas.microsoft.com/office/powerpoint/2010/main" val="1856849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53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GOVERNO DEI TERRITORI DA PARTE DEL CDS</a:t>
            </a:r>
            <a:endParaRPr lang="it-IT" dirty="0"/>
          </a:p>
        </p:txBody>
      </p:sp>
      <p:sp>
        <p:nvSpPr>
          <p:cNvPr id="3" name="Segnaposto contenuto 2"/>
          <p:cNvSpPr>
            <a:spLocks noGrp="1"/>
          </p:cNvSpPr>
          <p:nvPr>
            <p:ph idx="1"/>
          </p:nvPr>
        </p:nvSpPr>
        <p:spPr>
          <a:xfrm>
            <a:off x="239607" y="1366376"/>
            <a:ext cx="8447193" cy="5355099"/>
          </a:xfrm>
        </p:spPr>
        <p:txBody>
          <a:bodyPr>
            <a:normAutofit/>
          </a:bodyPr>
          <a:lstStyle/>
          <a:p>
            <a:pPr algn="just"/>
            <a:endParaRPr lang="it-IT" dirty="0"/>
          </a:p>
          <a:p>
            <a:pPr algn="just"/>
            <a:r>
              <a:rPr lang="it-IT" dirty="0" smtClean="0"/>
              <a:t>Tale procedimento coincide spesso con le missioni di </a:t>
            </a:r>
            <a:r>
              <a:rPr lang="it-IT" i="1" dirty="0" err="1" smtClean="0"/>
              <a:t>peace</a:t>
            </a:r>
            <a:r>
              <a:rPr lang="it-IT" i="1" dirty="0" smtClean="0"/>
              <a:t> </a:t>
            </a:r>
            <a:r>
              <a:rPr lang="it-IT" i="1" dirty="0" err="1" smtClean="0"/>
              <a:t>keeping</a:t>
            </a:r>
            <a:r>
              <a:rPr lang="it-IT" i="1" dirty="0" smtClean="0"/>
              <a:t> </a:t>
            </a:r>
            <a:r>
              <a:rPr lang="it-IT" dirty="0" smtClean="0"/>
              <a:t> di seconda generazione (</a:t>
            </a:r>
            <a:r>
              <a:rPr lang="it-IT" i="1" dirty="0" smtClean="0"/>
              <a:t>post </a:t>
            </a:r>
            <a:r>
              <a:rPr lang="it-IT" i="1" dirty="0" err="1" smtClean="0"/>
              <a:t>conflict</a:t>
            </a:r>
            <a:r>
              <a:rPr lang="it-IT" i="1" dirty="0" smtClean="0"/>
              <a:t> </a:t>
            </a:r>
            <a:r>
              <a:rPr lang="it-IT" i="1" dirty="0" err="1" smtClean="0"/>
              <a:t>peace</a:t>
            </a:r>
            <a:r>
              <a:rPr lang="it-IT" i="1" dirty="0" smtClean="0"/>
              <a:t> building</a:t>
            </a:r>
            <a:r>
              <a:rPr lang="it-IT" dirty="0" smtClean="0"/>
              <a:t>), in cui le missioni di pace assumono maggiori funzioni di governo e competenze in tema di tutela dei diritti umani.</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15</a:t>
            </a:fld>
            <a:endParaRPr lang="it-IT"/>
          </a:p>
        </p:txBody>
      </p:sp>
    </p:spTree>
    <p:extLst>
      <p:ext uri="{BB962C8B-B14F-4D97-AF65-F5344CB8AC3E}">
        <p14:creationId xmlns:p14="http://schemas.microsoft.com/office/powerpoint/2010/main" val="950141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53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GOVERNO DEI TERRITORI DA PARTE DEL CDS</a:t>
            </a:r>
            <a:endParaRPr lang="it-IT" dirty="0"/>
          </a:p>
        </p:txBody>
      </p:sp>
      <p:sp>
        <p:nvSpPr>
          <p:cNvPr id="3" name="Segnaposto contenuto 2"/>
          <p:cNvSpPr>
            <a:spLocks noGrp="1"/>
          </p:cNvSpPr>
          <p:nvPr>
            <p:ph idx="1"/>
          </p:nvPr>
        </p:nvSpPr>
        <p:spPr>
          <a:xfrm>
            <a:off x="239607" y="1366376"/>
            <a:ext cx="8447193" cy="5355099"/>
          </a:xfrm>
        </p:spPr>
        <p:txBody>
          <a:bodyPr>
            <a:normAutofit/>
          </a:bodyPr>
          <a:lstStyle/>
          <a:p>
            <a:pPr algn="just"/>
            <a:r>
              <a:rPr lang="it-IT" dirty="0" smtClean="0"/>
              <a:t>I casi più significativi in cui tali competenze sono state esercitate dalle missioni di pace sono collocati tra il 1995 e il 1999: Bosnia Erzegovina, </a:t>
            </a:r>
            <a:r>
              <a:rPr lang="it-IT" dirty="0" err="1" smtClean="0"/>
              <a:t>Slavonia</a:t>
            </a:r>
            <a:r>
              <a:rPr lang="it-IT" dirty="0" smtClean="0"/>
              <a:t> orientale, Timor Est, Kosovo.</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16</a:t>
            </a:fld>
            <a:endParaRPr lang="it-IT"/>
          </a:p>
        </p:txBody>
      </p:sp>
    </p:spTree>
    <p:extLst>
      <p:ext uri="{BB962C8B-B14F-4D97-AF65-F5344CB8AC3E}">
        <p14:creationId xmlns:p14="http://schemas.microsoft.com/office/powerpoint/2010/main" val="2212158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538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BOSNIA ERZEGOVINA - 1995</a:t>
            </a:r>
            <a:endParaRPr lang="it-IT" dirty="0"/>
          </a:p>
        </p:txBody>
      </p:sp>
      <p:sp>
        <p:nvSpPr>
          <p:cNvPr id="3" name="Segnaposto contenuto 2"/>
          <p:cNvSpPr>
            <a:spLocks noGrp="1"/>
          </p:cNvSpPr>
          <p:nvPr>
            <p:ph idx="1"/>
          </p:nvPr>
        </p:nvSpPr>
        <p:spPr>
          <a:xfrm>
            <a:off x="239607" y="1366376"/>
            <a:ext cx="8447193" cy="5355099"/>
          </a:xfrm>
        </p:spPr>
        <p:txBody>
          <a:bodyPr>
            <a:normAutofit/>
          </a:bodyPr>
          <a:lstStyle/>
          <a:p>
            <a:pPr algn="just"/>
            <a:r>
              <a:rPr lang="it-IT" dirty="0" smtClean="0"/>
              <a:t>Accordi di Dayton del 14.12.1995 conclusi al termine della guerra civile istituirono un Alto rappresentante internazionale con poteri di governo supremi.</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17</a:t>
            </a:fld>
            <a:endParaRPr lang="it-IT"/>
          </a:p>
        </p:txBody>
      </p:sp>
    </p:spTree>
    <p:extLst>
      <p:ext uri="{BB962C8B-B14F-4D97-AF65-F5344CB8AC3E}">
        <p14:creationId xmlns:p14="http://schemas.microsoft.com/office/powerpoint/2010/main" val="3763199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53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SLAVONIA ORIENTALE E ZONE LIMITROFE A CROAZIA 1996</a:t>
            </a:r>
            <a:endParaRPr lang="it-IT" dirty="0"/>
          </a:p>
        </p:txBody>
      </p:sp>
      <p:sp>
        <p:nvSpPr>
          <p:cNvPr id="3" name="Segnaposto contenuto 2"/>
          <p:cNvSpPr>
            <a:spLocks noGrp="1"/>
          </p:cNvSpPr>
          <p:nvPr>
            <p:ph idx="1"/>
          </p:nvPr>
        </p:nvSpPr>
        <p:spPr>
          <a:xfrm>
            <a:off x="239607" y="1366376"/>
            <a:ext cx="8447193" cy="5355099"/>
          </a:xfrm>
        </p:spPr>
        <p:txBody>
          <a:bodyPr>
            <a:normAutofit/>
          </a:bodyPr>
          <a:lstStyle/>
          <a:p>
            <a:pPr algn="just"/>
            <a:r>
              <a:rPr lang="it-IT" dirty="0" smtClean="0"/>
              <a:t>L’ONU ha presieduto con poteri di governo al ritorno dell’area (conquistata dalla Serbia) al governo croato (</a:t>
            </a:r>
            <a:r>
              <a:rPr lang="it-IT" dirty="0" err="1" smtClean="0"/>
              <a:t>ris</a:t>
            </a:r>
            <a:r>
              <a:rPr lang="it-IT" dirty="0" smtClean="0"/>
              <a:t>. 1037/1996 – conferma amministrazione transitoria come delineata in un accordo tra gli Stati interessati del 12.11.1995).</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18</a:t>
            </a:fld>
            <a:endParaRPr lang="it-IT"/>
          </a:p>
        </p:txBody>
      </p:sp>
    </p:spTree>
    <p:extLst>
      <p:ext uri="{BB962C8B-B14F-4D97-AF65-F5344CB8AC3E}">
        <p14:creationId xmlns:p14="http://schemas.microsoft.com/office/powerpoint/2010/main" val="1834491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538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KOSOVO E TIMOR EST 1999</a:t>
            </a:r>
            <a:endParaRPr lang="it-IT" dirty="0"/>
          </a:p>
        </p:txBody>
      </p:sp>
      <p:sp>
        <p:nvSpPr>
          <p:cNvPr id="3" name="Segnaposto contenuto 2"/>
          <p:cNvSpPr>
            <a:spLocks noGrp="1"/>
          </p:cNvSpPr>
          <p:nvPr>
            <p:ph idx="1"/>
          </p:nvPr>
        </p:nvSpPr>
        <p:spPr>
          <a:xfrm>
            <a:off x="239607" y="1366376"/>
            <a:ext cx="8447193" cy="5355099"/>
          </a:xfrm>
        </p:spPr>
        <p:txBody>
          <a:bodyPr>
            <a:normAutofit/>
          </a:bodyPr>
          <a:lstStyle/>
          <a:p>
            <a:pPr algn="just"/>
            <a:r>
              <a:rPr lang="it-IT" dirty="0" smtClean="0"/>
              <a:t>In queste missioni l’intervento dell’ONU e in particolare del </a:t>
            </a:r>
            <a:r>
              <a:rPr lang="it-IT" dirty="0" err="1" smtClean="0"/>
              <a:t>CdS</a:t>
            </a:r>
            <a:r>
              <a:rPr lang="it-IT" dirty="0" smtClean="0"/>
              <a:t> è più </a:t>
            </a:r>
            <a:r>
              <a:rPr lang="it-IT" dirty="0" err="1" smtClean="0"/>
              <a:t>inciviso</a:t>
            </a:r>
            <a:r>
              <a:rPr lang="it-IT" dirty="0" smtClean="0"/>
              <a:t>, dal momento che lo stesso ha affidato al Segretario Generale poteri legislativi, giudiziari ed esecutivi.</a:t>
            </a:r>
          </a:p>
          <a:p>
            <a:pPr algn="just"/>
            <a:endParaRPr lang="it-IT" dirty="0"/>
          </a:p>
          <a:p>
            <a:pPr algn="just"/>
            <a:r>
              <a:rPr lang="it-IT" dirty="0" smtClean="0"/>
              <a:t>In questo caso il </a:t>
            </a:r>
            <a:r>
              <a:rPr lang="it-IT" dirty="0" err="1" smtClean="0"/>
              <a:t>CdS</a:t>
            </a:r>
            <a:r>
              <a:rPr lang="it-IT" dirty="0" smtClean="0"/>
              <a:t> ha espressamente qualificato la situazione in cui interveniva come “minaccia alla pace”, decidendo di adottare una misura prevista dal cap. VII della Carta.</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19</a:t>
            </a:fld>
            <a:endParaRPr lang="it-IT"/>
          </a:p>
        </p:txBody>
      </p:sp>
    </p:spTree>
    <p:extLst>
      <p:ext uri="{BB962C8B-B14F-4D97-AF65-F5344CB8AC3E}">
        <p14:creationId xmlns:p14="http://schemas.microsoft.com/office/powerpoint/2010/main" val="4263975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dk1"/>
          </a:lnRef>
          <a:fillRef idx="1">
            <a:schemeClr val="lt1"/>
          </a:fillRef>
          <a:effectRef idx="0">
            <a:schemeClr val="dk1"/>
          </a:effectRef>
          <a:fontRef idx="minor">
            <a:schemeClr val="dk1"/>
          </a:fontRef>
        </p:style>
        <p:txBody>
          <a:bodyPr>
            <a:normAutofit/>
          </a:bodyPr>
          <a:lstStyle/>
          <a:p>
            <a:pPr algn="just"/>
            <a:r>
              <a:rPr lang="it-IT" dirty="0" smtClean="0"/>
              <a:t>SISTEMA DI SICUREZZA COLLETTIVA</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Carta ONU vieta la minaccia e l’uso della forza unilaterale da parte degli Stati (art. 2 par. 4), eccetto in legittima difesa (art. 51).</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a:t>
            </a:fld>
            <a:endParaRPr lang="it-IT"/>
          </a:p>
        </p:txBody>
      </p:sp>
    </p:spTree>
    <p:extLst>
      <p:ext uri="{BB962C8B-B14F-4D97-AF65-F5344CB8AC3E}">
        <p14:creationId xmlns:p14="http://schemas.microsoft.com/office/powerpoint/2010/main" val="1977789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538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KOSOVO – UNMIK RIS. 1244/1999</a:t>
            </a:r>
            <a:endParaRPr lang="it-IT" dirty="0"/>
          </a:p>
        </p:txBody>
      </p:sp>
      <p:sp>
        <p:nvSpPr>
          <p:cNvPr id="3" name="Segnaposto contenuto 2"/>
          <p:cNvSpPr>
            <a:spLocks noGrp="1"/>
          </p:cNvSpPr>
          <p:nvPr>
            <p:ph idx="1"/>
          </p:nvPr>
        </p:nvSpPr>
        <p:spPr>
          <a:xfrm>
            <a:off x="239607" y="1366376"/>
            <a:ext cx="8447193" cy="5355099"/>
          </a:xfrm>
        </p:spPr>
        <p:txBody>
          <a:bodyPr>
            <a:normAutofit fontScale="92500" lnSpcReduction="20000"/>
          </a:bodyPr>
          <a:lstStyle/>
          <a:p>
            <a:pPr algn="just"/>
            <a:r>
              <a:rPr lang="it-IT" dirty="0" smtClean="0"/>
              <a:t>L’UNMIK è l’</a:t>
            </a:r>
            <a:r>
              <a:rPr lang="it-IT" dirty="0" err="1" smtClean="0"/>
              <a:t>United</a:t>
            </a:r>
            <a:r>
              <a:rPr lang="it-IT" dirty="0" smtClean="0"/>
              <a:t> Nations Interim Administration </a:t>
            </a:r>
            <a:r>
              <a:rPr lang="it-IT" dirty="0" err="1" smtClean="0"/>
              <a:t>Mission</a:t>
            </a:r>
            <a:r>
              <a:rPr lang="it-IT" dirty="0" smtClean="0"/>
              <a:t> in Kosovo è stata istituita dal </a:t>
            </a:r>
            <a:r>
              <a:rPr lang="it-IT" dirty="0" err="1" smtClean="0"/>
              <a:t>CdS</a:t>
            </a:r>
            <a:r>
              <a:rPr lang="it-IT" dirty="0" smtClean="0"/>
              <a:t> con la </a:t>
            </a:r>
            <a:r>
              <a:rPr lang="it-IT" dirty="0" err="1" smtClean="0"/>
              <a:t>ris</a:t>
            </a:r>
            <a:r>
              <a:rPr lang="it-IT" dirty="0" smtClean="0"/>
              <a:t>. 1244/1999.</a:t>
            </a:r>
          </a:p>
          <a:p>
            <a:pPr algn="just"/>
            <a:r>
              <a:rPr lang="it-IT" dirty="0" smtClean="0"/>
              <a:t>La missione è tuttora operativa anche se si sta ridiscutendo la sua competenza dopo la dichiarazione di indipendenza del Kosovo del febbraio 2008, riconosciuta da circa sessanta Stati ma contestata da Serbia e Russia.</a:t>
            </a:r>
          </a:p>
          <a:p>
            <a:pPr algn="just"/>
            <a:r>
              <a:rPr lang="it-IT" dirty="0" smtClean="0"/>
              <a:t>Organizza e controlla lo sviluppo di istituzioni temporanee di autogoverno democratico in attesa di una sistemazione politica del territorio e di sopraintendere al trasferimento dei poteri dalle istituzioni provvisorie a quelle definitive.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20</a:t>
            </a:fld>
            <a:endParaRPr lang="it-IT"/>
          </a:p>
        </p:txBody>
      </p:sp>
    </p:spTree>
    <p:extLst>
      <p:ext uri="{BB962C8B-B14F-4D97-AF65-F5344CB8AC3E}">
        <p14:creationId xmlns:p14="http://schemas.microsoft.com/office/powerpoint/2010/main" val="3333983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3" nodeType="clickEffect">
                                  <p:stCondLst>
                                    <p:cond delay="0"/>
                                  </p:stCondLst>
                                  <p:childTnLst>
                                    <p:set>
                                      <p:cBhvr>
                                        <p:cTn id="4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3" nodeType="clickEffect">
                                  <p:stCondLst>
                                    <p:cond delay="0"/>
                                  </p:stCondLst>
                                  <p:childTnLst>
                                    <p:set>
                                      <p:cBhvr>
                                        <p:cTn id="5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538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KOSOVO – UNMIK RIS. 1244/1999</a:t>
            </a:r>
            <a:endParaRPr lang="it-IT" dirty="0"/>
          </a:p>
        </p:txBody>
      </p:sp>
      <p:sp>
        <p:nvSpPr>
          <p:cNvPr id="3" name="Segnaposto contenuto 2"/>
          <p:cNvSpPr>
            <a:spLocks noGrp="1"/>
          </p:cNvSpPr>
          <p:nvPr>
            <p:ph idx="1"/>
          </p:nvPr>
        </p:nvSpPr>
        <p:spPr>
          <a:xfrm>
            <a:off x="239607" y="1366376"/>
            <a:ext cx="8447193" cy="5355099"/>
          </a:xfrm>
        </p:spPr>
        <p:txBody>
          <a:bodyPr>
            <a:normAutofit/>
          </a:bodyPr>
          <a:lstStyle/>
          <a:p>
            <a:pPr algn="just"/>
            <a:r>
              <a:rPr lang="it-IT" dirty="0" smtClean="0"/>
              <a:t>L’UNMIK è  guidata da un rappresentante speciale del Segretario generale ed è assistita dall’OSCE per la democratizzazione del territorio, dalla UE per la ricostruzione dello sviluppo economico e dalla NATO per la difesa esterna.</a:t>
            </a:r>
          </a:p>
          <a:p>
            <a:pPr algn="just"/>
            <a:endParaRPr lang="it-IT" dirty="0"/>
          </a:p>
          <a:p>
            <a:pPr algn="just"/>
            <a:r>
              <a:rPr lang="it-IT" dirty="0" smtClean="0"/>
              <a:t>Regolamento UNMIK n. 9/2001 ha disegnato il quadro costituzionale: Assemblea Parlamentare, Presidente e altri organi.</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21</a:t>
            </a:fld>
            <a:endParaRPr lang="it-IT"/>
          </a:p>
        </p:txBody>
      </p:sp>
    </p:spTree>
    <p:extLst>
      <p:ext uri="{BB962C8B-B14F-4D97-AF65-F5344CB8AC3E}">
        <p14:creationId xmlns:p14="http://schemas.microsoft.com/office/powerpoint/2010/main" val="1626712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538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KOSOVO – UNMIK RIS. 1244/1999</a:t>
            </a:r>
            <a:endParaRPr lang="it-IT" dirty="0"/>
          </a:p>
        </p:txBody>
      </p:sp>
      <p:sp>
        <p:nvSpPr>
          <p:cNvPr id="3" name="Segnaposto contenuto 2"/>
          <p:cNvSpPr>
            <a:spLocks noGrp="1"/>
          </p:cNvSpPr>
          <p:nvPr>
            <p:ph idx="1"/>
          </p:nvPr>
        </p:nvSpPr>
        <p:spPr>
          <a:xfrm>
            <a:off x="239607" y="1366376"/>
            <a:ext cx="8447193" cy="5355099"/>
          </a:xfrm>
        </p:spPr>
        <p:txBody>
          <a:bodyPr>
            <a:normAutofit/>
          </a:bodyPr>
          <a:lstStyle/>
          <a:p>
            <a:pPr algn="just"/>
            <a:r>
              <a:rPr lang="it-IT" dirty="0" smtClean="0"/>
              <a:t>Si dovrebbero rivedere le sue competenze ma Russia è contraria e  parere CIG ha dichiarato conformità al diritto internazionale della dichiarazione </a:t>
            </a:r>
            <a:r>
              <a:rPr lang="it-IT" smtClean="0"/>
              <a:t>di indipendenza.</a:t>
            </a:r>
            <a:endParaRPr lang="it-IT" dirty="0" smtClean="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22</a:t>
            </a:fld>
            <a:endParaRPr lang="it-IT"/>
          </a:p>
        </p:txBody>
      </p:sp>
    </p:spTree>
    <p:extLst>
      <p:ext uri="{BB962C8B-B14F-4D97-AF65-F5344CB8AC3E}">
        <p14:creationId xmlns:p14="http://schemas.microsoft.com/office/powerpoint/2010/main" val="3771669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53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TIMOR EST – UNTAET </a:t>
            </a:r>
            <a:r>
              <a:rPr lang="it-IT" dirty="0" err="1" smtClean="0"/>
              <a:t>ris</a:t>
            </a:r>
            <a:r>
              <a:rPr lang="it-IT" dirty="0" smtClean="0"/>
              <a:t>. 1272/1999</a:t>
            </a:r>
            <a:endParaRPr lang="it-IT" dirty="0"/>
          </a:p>
        </p:txBody>
      </p:sp>
      <p:sp>
        <p:nvSpPr>
          <p:cNvPr id="3" name="Segnaposto contenuto 2"/>
          <p:cNvSpPr>
            <a:spLocks noGrp="1"/>
          </p:cNvSpPr>
          <p:nvPr>
            <p:ph idx="1"/>
          </p:nvPr>
        </p:nvSpPr>
        <p:spPr>
          <a:xfrm>
            <a:off x="239607" y="1366376"/>
            <a:ext cx="8447193" cy="5355099"/>
          </a:xfrm>
        </p:spPr>
        <p:txBody>
          <a:bodyPr>
            <a:normAutofit fontScale="92500" lnSpcReduction="10000"/>
          </a:bodyPr>
          <a:lstStyle/>
          <a:p>
            <a:pPr algn="just"/>
            <a:r>
              <a:rPr lang="it-IT" dirty="0" smtClean="0"/>
              <a:t>La missione </a:t>
            </a:r>
            <a:r>
              <a:rPr lang="it-IT" i="1" dirty="0" err="1" smtClean="0"/>
              <a:t>United</a:t>
            </a:r>
            <a:r>
              <a:rPr lang="it-IT" i="1" dirty="0" smtClean="0"/>
              <a:t> Nations </a:t>
            </a:r>
            <a:r>
              <a:rPr lang="it-IT" i="1" dirty="0" err="1" smtClean="0"/>
              <a:t>Transitional</a:t>
            </a:r>
            <a:r>
              <a:rPr lang="it-IT" i="1" dirty="0" smtClean="0"/>
              <a:t> Administration in East Timor</a:t>
            </a:r>
            <a:r>
              <a:rPr lang="it-IT" dirty="0" smtClean="0"/>
              <a:t>- UNTAET è stata creata per mantenere la sicurezza e l’ordine a Timor Est e per fornire assistenza umanitaria alla popolazione sottoposta a terribili massacri  perpetrati  dall’Indonesia dopo il referendum per l’indipendenza del 1999.</a:t>
            </a:r>
          </a:p>
          <a:p>
            <a:pPr algn="just"/>
            <a:endParaRPr lang="it-IT" dirty="0"/>
          </a:p>
          <a:p>
            <a:pPr algn="just"/>
            <a:r>
              <a:rPr lang="it-IT" dirty="0" smtClean="0"/>
              <a:t>Tale missione ha cessato di svolgere le sue funzioni nel 2002 quando il territorio è divenuto indipendente ed è stato ammesso all’ONU con il nome di Timor Leste.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23</a:t>
            </a:fld>
            <a:endParaRPr lang="it-IT"/>
          </a:p>
        </p:txBody>
      </p:sp>
    </p:spTree>
    <p:extLst>
      <p:ext uri="{BB962C8B-B14F-4D97-AF65-F5344CB8AC3E}">
        <p14:creationId xmlns:p14="http://schemas.microsoft.com/office/powerpoint/2010/main" val="1630105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53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TIMOR EST – UNTAET </a:t>
            </a:r>
            <a:r>
              <a:rPr lang="it-IT" dirty="0" err="1" smtClean="0"/>
              <a:t>ris</a:t>
            </a:r>
            <a:r>
              <a:rPr lang="it-IT" dirty="0" smtClean="0"/>
              <a:t>. 1272/1999</a:t>
            </a:r>
            <a:endParaRPr lang="it-IT" dirty="0"/>
          </a:p>
        </p:txBody>
      </p:sp>
      <p:sp>
        <p:nvSpPr>
          <p:cNvPr id="3" name="Segnaposto contenuto 2"/>
          <p:cNvSpPr>
            <a:spLocks noGrp="1"/>
          </p:cNvSpPr>
          <p:nvPr>
            <p:ph idx="1"/>
          </p:nvPr>
        </p:nvSpPr>
        <p:spPr>
          <a:xfrm>
            <a:off x="239607" y="1366376"/>
            <a:ext cx="8447193" cy="5355099"/>
          </a:xfrm>
        </p:spPr>
        <p:txBody>
          <a:bodyPr>
            <a:normAutofit/>
          </a:bodyPr>
          <a:lstStyle/>
          <a:p>
            <a:pPr algn="just"/>
            <a:r>
              <a:rPr lang="it-IT" dirty="0" smtClean="0"/>
              <a:t>Il nuovo governo è stato assistito dapprima dalla missione UNMISET (2002 – 2006) per applicare leggi, sicurezza, giustizia (personale civile e militare), e poi da UNMIT (2006 – 2010) sempre con compiti di assistenza nella amministrazione della giustizia.</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24</a:t>
            </a:fld>
            <a:endParaRPr lang="it-IT"/>
          </a:p>
        </p:txBody>
      </p:sp>
    </p:spTree>
    <p:extLst>
      <p:ext uri="{BB962C8B-B14F-4D97-AF65-F5344CB8AC3E}">
        <p14:creationId xmlns:p14="http://schemas.microsoft.com/office/powerpoint/2010/main" val="3419309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53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RICONOSCIMENTO DI AMMINISTRAZIONE DI TERRITORI</a:t>
            </a:r>
            <a:endParaRPr lang="it-IT" dirty="0"/>
          </a:p>
        </p:txBody>
      </p:sp>
      <p:sp>
        <p:nvSpPr>
          <p:cNvPr id="3" name="Segnaposto contenuto 2"/>
          <p:cNvSpPr>
            <a:spLocks noGrp="1"/>
          </p:cNvSpPr>
          <p:nvPr>
            <p:ph idx="1"/>
          </p:nvPr>
        </p:nvSpPr>
        <p:spPr>
          <a:xfrm>
            <a:off x="239607" y="1366376"/>
            <a:ext cx="8447193" cy="5355099"/>
          </a:xfrm>
        </p:spPr>
        <p:txBody>
          <a:bodyPr>
            <a:normAutofit/>
          </a:bodyPr>
          <a:lstStyle/>
          <a:p>
            <a:pPr algn="just"/>
            <a:r>
              <a:rPr lang="it-IT" dirty="0" smtClean="0"/>
              <a:t>Caso Iraq – </a:t>
            </a:r>
            <a:r>
              <a:rPr lang="it-IT" dirty="0" err="1" smtClean="0"/>
              <a:t>ris</a:t>
            </a:r>
            <a:r>
              <a:rPr lang="it-IT" dirty="0" smtClean="0"/>
              <a:t>. 1483/2003 dopo occupazione di USA e Regno Unito, qualificate come potenze occupanti, </a:t>
            </a:r>
            <a:r>
              <a:rPr lang="it-IT" dirty="0" err="1" smtClean="0"/>
              <a:t>CdS</a:t>
            </a:r>
            <a:r>
              <a:rPr lang="it-IT" dirty="0" smtClean="0"/>
              <a:t> dichiara di sostenere amministrazione transitoria affidata a iracheni </a:t>
            </a:r>
            <a:r>
              <a:rPr lang="it-IT" dirty="0" err="1" smtClean="0"/>
              <a:t>finchè</a:t>
            </a:r>
            <a:r>
              <a:rPr lang="it-IT" dirty="0" smtClean="0"/>
              <a:t> venga stabilito un governo dal popolo iracheno (fino al 2011 ritiro USA).</a:t>
            </a:r>
          </a:p>
          <a:p>
            <a:pPr algn="just"/>
            <a:endParaRPr lang="it-IT" dirty="0"/>
          </a:p>
          <a:p>
            <a:pPr algn="just"/>
            <a:r>
              <a:rPr lang="it-IT" dirty="0" smtClean="0"/>
              <a:t>Amministrazione non facente capo a </a:t>
            </a:r>
            <a:r>
              <a:rPr lang="it-IT" dirty="0" err="1" smtClean="0"/>
              <a:t>CdS</a:t>
            </a:r>
            <a:r>
              <a:rPr lang="it-IT" dirty="0" smtClean="0"/>
              <a:t> o a Segretario ma a forze dipendenti da Stati membri.</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25</a:t>
            </a:fld>
            <a:endParaRPr lang="it-IT"/>
          </a:p>
        </p:txBody>
      </p:sp>
    </p:spTree>
    <p:extLst>
      <p:ext uri="{BB962C8B-B14F-4D97-AF65-F5344CB8AC3E}">
        <p14:creationId xmlns:p14="http://schemas.microsoft.com/office/powerpoint/2010/main" val="178250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ISTITUZIONE DI TRIBUNALI INTERNAZIONALI PER LA PUNIZIONE DI CRIMINI COMMESSI DA INDIVIDUI</a:t>
            </a:r>
            <a:endParaRPr lang="it-IT" dirty="0"/>
          </a:p>
        </p:txBody>
      </p:sp>
      <p:sp>
        <p:nvSpPr>
          <p:cNvPr id="3" name="Segnaposto contenuto 2"/>
          <p:cNvSpPr>
            <a:spLocks noGrp="1"/>
          </p:cNvSpPr>
          <p:nvPr>
            <p:ph idx="1"/>
          </p:nvPr>
        </p:nvSpPr>
        <p:spPr>
          <a:xfrm>
            <a:off x="239607" y="1912926"/>
            <a:ext cx="8447193" cy="4808549"/>
          </a:xfrm>
        </p:spPr>
        <p:txBody>
          <a:bodyPr>
            <a:normAutofit lnSpcReduction="10000"/>
          </a:bodyPr>
          <a:lstStyle/>
          <a:p>
            <a:pPr algn="just"/>
            <a:r>
              <a:rPr lang="it-IT" dirty="0" smtClean="0"/>
              <a:t>Nell’ambito delle misure atipiche implicitamente previste dal capitolo VII della Carta vi è anche l’istituzione di tribunali penali internazionali per la punizione di crimini commessi da individui:</a:t>
            </a:r>
          </a:p>
          <a:p>
            <a:pPr lvl="1" algn="just"/>
            <a:r>
              <a:rPr lang="it-IT" dirty="0" err="1" smtClean="0"/>
              <a:t>Ris</a:t>
            </a:r>
            <a:r>
              <a:rPr lang="it-IT" dirty="0" smtClean="0"/>
              <a:t>. 827 del 25.5.1993 istitutiva del Tribunale penale internazionale per i crimini commessi nella ex Jugoslavia dal 1.1.1991 in poi;</a:t>
            </a:r>
          </a:p>
          <a:p>
            <a:pPr lvl="1" algn="just"/>
            <a:r>
              <a:rPr lang="it-IT" dirty="0" err="1" smtClean="0"/>
              <a:t>Ris</a:t>
            </a:r>
            <a:r>
              <a:rPr lang="it-IT" dirty="0" smtClean="0"/>
              <a:t>. 955 dell’8.11.1994 istitutiva del Tribunale penale internazionale per i crimini commessi in Ruanda nel 1994.</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26</a:t>
            </a:fld>
            <a:endParaRPr lang="it-IT"/>
          </a:p>
        </p:txBody>
      </p:sp>
    </p:spTree>
    <p:extLst>
      <p:ext uri="{BB962C8B-B14F-4D97-AF65-F5344CB8AC3E}">
        <p14:creationId xmlns:p14="http://schemas.microsoft.com/office/powerpoint/2010/main" val="529413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3"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3"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ISTITUZIONE DI TRIBUNALI INTERNAZIONALI PER LA PUNIZIONE DI CRIMINI COMMESSI DA INDIVIDUI</a:t>
            </a:r>
            <a:endParaRPr lang="it-IT" dirty="0"/>
          </a:p>
        </p:txBody>
      </p:sp>
      <p:sp>
        <p:nvSpPr>
          <p:cNvPr id="3" name="Segnaposto contenuto 2"/>
          <p:cNvSpPr>
            <a:spLocks noGrp="1"/>
          </p:cNvSpPr>
          <p:nvPr>
            <p:ph idx="1"/>
          </p:nvPr>
        </p:nvSpPr>
        <p:spPr>
          <a:xfrm>
            <a:off x="239607" y="1912926"/>
            <a:ext cx="8447193" cy="4808549"/>
          </a:xfrm>
        </p:spPr>
        <p:txBody>
          <a:bodyPr>
            <a:normAutofit lnSpcReduction="10000"/>
          </a:bodyPr>
          <a:lstStyle/>
          <a:p>
            <a:pPr algn="just"/>
            <a:r>
              <a:rPr lang="it-IT" dirty="0" smtClean="0"/>
              <a:t>Il Tribunale per la ex Jugoslavia ha sede a L’</a:t>
            </a:r>
            <a:r>
              <a:rPr lang="it-IT" dirty="0" err="1" smtClean="0"/>
              <a:t>Aja</a:t>
            </a:r>
            <a:r>
              <a:rPr lang="it-IT" dirty="0" smtClean="0"/>
              <a:t>;</a:t>
            </a:r>
          </a:p>
          <a:p>
            <a:pPr algn="just"/>
            <a:r>
              <a:rPr lang="it-IT" dirty="0" smtClean="0"/>
              <a:t>Il Tribunale per il Ruanda ha sede ad Arusha.</a:t>
            </a:r>
          </a:p>
          <a:p>
            <a:pPr algn="just"/>
            <a:endParaRPr lang="it-IT" dirty="0"/>
          </a:p>
          <a:p>
            <a:pPr algn="just"/>
            <a:r>
              <a:rPr lang="it-IT" dirty="0" smtClean="0"/>
              <a:t>Essi avrebbero dovuto chiudere la loro attività il 31.12.2014 – con </a:t>
            </a:r>
            <a:r>
              <a:rPr lang="it-IT" dirty="0" err="1" smtClean="0"/>
              <a:t>ris</a:t>
            </a:r>
            <a:r>
              <a:rPr lang="it-IT" dirty="0" smtClean="0"/>
              <a:t>. 22.12. 2010 1966 del </a:t>
            </a:r>
            <a:r>
              <a:rPr lang="it-IT" dirty="0" err="1" smtClean="0"/>
              <a:t>CdS</a:t>
            </a:r>
            <a:r>
              <a:rPr lang="it-IT" dirty="0" smtClean="0"/>
              <a:t> è stato istituito il Meccanismo internazionale residuale per i tribunali penali con il compito di portare a termine loro attività dopo la loro chiusura (dal 1.7.2012 per il Ruanda e dall’1.7.2013 per l’ex Jugoslavia).</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27</a:t>
            </a:fld>
            <a:endParaRPr lang="it-IT"/>
          </a:p>
        </p:txBody>
      </p:sp>
    </p:spTree>
    <p:extLst>
      <p:ext uri="{BB962C8B-B14F-4D97-AF65-F5344CB8AC3E}">
        <p14:creationId xmlns:p14="http://schemas.microsoft.com/office/powerpoint/2010/main" val="3773718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3" nodeType="clickEffect">
                                  <p:stCondLst>
                                    <p:cond delay="0"/>
                                  </p:stCondLst>
                                  <p:childTnLst>
                                    <p:set>
                                      <p:cBhvr>
                                        <p:cTn id="4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3" nodeType="click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ISTITUZIONE DI TRIBUNALI MISTI PER LA COMMISSIONE DI CRIMINI INTERNAZIONALI</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err="1" smtClean="0"/>
              <a:t>CdS</a:t>
            </a:r>
            <a:r>
              <a:rPr lang="it-IT" dirty="0" smtClean="0"/>
              <a:t> ha anche avuto un ruolo nell’istituzione dei tribunali MISTI o INTERNAZIONALIZZATI, ovvero i tribunali composti in parte da giudici dello Stato ove hanno sede e in parte (maggiore) da giudici stranieri nominati dalle Nazioni Unite o dalle autorità che amministrano il territorio in modo da giudicare non solo crimini internazionali ma anche reati previsti da leggi nazionali.</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28</a:t>
            </a:fld>
            <a:endParaRPr lang="it-IT"/>
          </a:p>
        </p:txBody>
      </p:sp>
    </p:spTree>
    <p:extLst>
      <p:ext uri="{BB962C8B-B14F-4D97-AF65-F5344CB8AC3E}">
        <p14:creationId xmlns:p14="http://schemas.microsoft.com/office/powerpoint/2010/main" val="704952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ISTITUZIONE DI TRIBUNALI MISTI PER LA COMMISSIONE DI CRIMINI INTERNAZIONALI</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Corte Speciale per la Sierra Leone-accordo 2002 tra ONU e Sierra Leone, per crimini commessi dal 1996;</a:t>
            </a:r>
          </a:p>
          <a:p>
            <a:pPr algn="just"/>
            <a:r>
              <a:rPr lang="it-IT" dirty="0" smtClean="0"/>
              <a:t>Camere Straordinarie per la Cambogia l. 2001 e accordo ONU 2003;</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29</a:t>
            </a:fld>
            <a:endParaRPr lang="it-IT"/>
          </a:p>
        </p:txBody>
      </p:sp>
    </p:spTree>
    <p:extLst>
      <p:ext uri="{BB962C8B-B14F-4D97-AF65-F5344CB8AC3E}">
        <p14:creationId xmlns:p14="http://schemas.microsoft.com/office/powerpoint/2010/main" val="68326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AZIONE DEL CONSIGLIO DI SICUREZZA</a:t>
            </a:r>
            <a:endParaRPr lang="it-IT" dirty="0"/>
          </a:p>
        </p:txBody>
      </p:sp>
      <p:sp>
        <p:nvSpPr>
          <p:cNvPr id="3" name="Segnaposto contenuto 2"/>
          <p:cNvSpPr>
            <a:spLocks noGrp="1"/>
          </p:cNvSpPr>
          <p:nvPr>
            <p:ph idx="1"/>
          </p:nvPr>
        </p:nvSpPr>
        <p:spPr>
          <a:xfrm>
            <a:off x="112542" y="1969895"/>
            <a:ext cx="8574258" cy="4888106"/>
          </a:xfrm>
        </p:spPr>
        <p:txBody>
          <a:bodyPr>
            <a:normAutofit fontScale="92500" lnSpcReduction="20000"/>
          </a:bodyPr>
          <a:lstStyle/>
          <a:p>
            <a:pPr algn="just"/>
            <a:r>
              <a:rPr lang="it-IT" dirty="0" smtClean="0"/>
              <a:t>A) ACCERTAMENTO DI MINACCIA DELLA PACE, VIOLAZIONE DELLA PACE, AGGRESSIONE;</a:t>
            </a:r>
          </a:p>
          <a:p>
            <a:pPr algn="just"/>
            <a:r>
              <a:rPr lang="it-IT" dirty="0" smtClean="0"/>
              <a:t>B) AZIONE CONSEGUENTE:</a:t>
            </a:r>
          </a:p>
          <a:p>
            <a:pPr lvl="1" algn="just"/>
            <a:r>
              <a:rPr lang="it-IT" dirty="0" smtClean="0"/>
              <a:t>RACCOMANDAZIONI PER SOLUZIONE PACIFICA CONTROVERSIE (art. 39);</a:t>
            </a:r>
          </a:p>
          <a:p>
            <a:pPr lvl="1" algn="just"/>
            <a:r>
              <a:rPr lang="it-IT" dirty="0" smtClean="0"/>
              <a:t>MISURE TIPICHE DEL CAP. VII:</a:t>
            </a:r>
          </a:p>
          <a:p>
            <a:pPr lvl="2" algn="just"/>
            <a:r>
              <a:rPr lang="it-IT" dirty="0" smtClean="0"/>
              <a:t>MISURE PROVVISORIE (art. 40);</a:t>
            </a:r>
          </a:p>
          <a:p>
            <a:pPr lvl="2" algn="just"/>
            <a:r>
              <a:rPr lang="it-IT" dirty="0" smtClean="0"/>
              <a:t>MISURE NON IMPLICANTI USO DELLA FORZA (ART. 41);</a:t>
            </a:r>
          </a:p>
          <a:p>
            <a:pPr lvl="2" algn="just"/>
            <a:r>
              <a:rPr lang="it-IT" dirty="0" smtClean="0"/>
              <a:t>MISURE IMPLICANTI USO DELLA FORZA (ART. 42);</a:t>
            </a:r>
          </a:p>
          <a:p>
            <a:pPr lvl="1" algn="just"/>
            <a:r>
              <a:rPr lang="it-IT" dirty="0" smtClean="0"/>
              <a:t>ALTRE MISURE RIFERIBILI AL CAP. VII:</a:t>
            </a:r>
          </a:p>
          <a:p>
            <a:pPr lvl="2" algn="just"/>
            <a:r>
              <a:rPr lang="it-IT" dirty="0" smtClean="0"/>
              <a:t>AMMINISTRAZIONE TERRITORI;</a:t>
            </a:r>
          </a:p>
          <a:p>
            <a:pPr lvl="2" algn="just"/>
            <a:r>
              <a:rPr lang="it-IT" dirty="0" err="1" smtClean="0"/>
              <a:t>TRIBUNALi</a:t>
            </a:r>
            <a:r>
              <a:rPr lang="it-IT" dirty="0" smtClean="0"/>
              <a:t> AD HOC.</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a:t>
            </a:fld>
            <a:endParaRPr lang="it-IT"/>
          </a:p>
        </p:txBody>
      </p:sp>
    </p:spTree>
    <p:extLst>
      <p:ext uri="{BB962C8B-B14F-4D97-AF65-F5344CB8AC3E}">
        <p14:creationId xmlns:p14="http://schemas.microsoft.com/office/powerpoint/2010/main" val="3171050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ISTITUZIONE DI TRIBUNALI MISTI PER LA COMMISSIONE DI CRIMINI INTERNAZIONALI</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err="1" smtClean="0"/>
              <a:t>Panels</a:t>
            </a:r>
            <a:r>
              <a:rPr lang="it-IT" dirty="0" smtClean="0"/>
              <a:t> di Timor Est creati nel 2000 </a:t>
            </a:r>
            <a:r>
              <a:rPr lang="it-IT" dirty="0" smtClean="0"/>
              <a:t>dall’UNTAET </a:t>
            </a:r>
            <a:r>
              <a:rPr lang="it-IT" dirty="0" smtClean="0"/>
              <a:t>entro la Corte distrettuale di Dili;</a:t>
            </a:r>
          </a:p>
          <a:p>
            <a:pPr algn="just"/>
            <a:r>
              <a:rPr lang="it-IT" dirty="0" err="1" smtClean="0"/>
              <a:t>Panels</a:t>
            </a:r>
            <a:r>
              <a:rPr lang="it-IT" dirty="0" smtClean="0"/>
              <a:t> del Kosovo creati nel 2000 dall’UNMIK;</a:t>
            </a:r>
          </a:p>
          <a:p>
            <a:pPr algn="just"/>
            <a:r>
              <a:rPr lang="it-IT" dirty="0" smtClean="0"/>
              <a:t>Commissione internazionale di inchiesta per il </a:t>
            </a:r>
            <a:r>
              <a:rPr lang="it-IT" dirty="0" err="1" smtClean="0"/>
              <a:t>Darfur</a:t>
            </a:r>
            <a:r>
              <a:rPr lang="it-IT" dirty="0" smtClean="0"/>
              <a:t> </a:t>
            </a:r>
            <a:r>
              <a:rPr lang="it-IT" dirty="0" err="1" smtClean="0"/>
              <a:t>ris</a:t>
            </a:r>
            <a:r>
              <a:rPr lang="it-IT" dirty="0" smtClean="0"/>
              <a:t>. 1564/2004 (dal rapporto della Commissione si segnala il caso alla Corte penale internazionale)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30</a:t>
            </a:fld>
            <a:endParaRPr lang="it-IT"/>
          </a:p>
        </p:txBody>
      </p:sp>
    </p:spTree>
    <p:extLst>
      <p:ext uri="{BB962C8B-B14F-4D97-AF65-F5344CB8AC3E}">
        <p14:creationId xmlns:p14="http://schemas.microsoft.com/office/powerpoint/2010/main" val="1706238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3" nodeType="clickEffect">
                                  <p:stCondLst>
                                    <p:cond delay="0"/>
                                  </p:stCondLst>
                                  <p:childTnLst>
                                    <p:set>
                                      <p:cBhvr>
                                        <p:cTn id="4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3" nodeType="clickEffect">
                                  <p:stCondLst>
                                    <p:cond delay="0"/>
                                  </p:stCondLst>
                                  <p:childTnLst>
                                    <p:set>
                                      <p:cBhvr>
                                        <p:cTn id="5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ISTITUZIONE DI TRIBUNALI MISTI PER LA COMMISSIONE DI CRIMINI INTERNAZIONALI</a:t>
            </a:r>
            <a:endParaRPr lang="it-IT" dirty="0"/>
          </a:p>
        </p:txBody>
      </p:sp>
      <p:sp>
        <p:nvSpPr>
          <p:cNvPr id="3" name="Segnaposto contenuto 2"/>
          <p:cNvSpPr>
            <a:spLocks noGrp="1"/>
          </p:cNvSpPr>
          <p:nvPr>
            <p:ph idx="1"/>
          </p:nvPr>
        </p:nvSpPr>
        <p:spPr>
          <a:xfrm>
            <a:off x="239607" y="1912926"/>
            <a:ext cx="8447193" cy="4808549"/>
          </a:xfrm>
        </p:spPr>
        <p:txBody>
          <a:bodyPr>
            <a:normAutofit fontScale="92500"/>
          </a:bodyPr>
          <a:lstStyle/>
          <a:p>
            <a:pPr algn="just"/>
            <a:r>
              <a:rPr lang="it-IT" dirty="0" smtClean="0"/>
              <a:t>Tribunale per il Libano creato nel 2007 con accordo concluso da Nazioni Unite con il governo del Libano – non ratificato e la cui entrata in vigore è stata imposta dal </a:t>
            </a:r>
            <a:r>
              <a:rPr lang="it-IT" dirty="0" err="1" smtClean="0"/>
              <a:t>CdS</a:t>
            </a:r>
            <a:r>
              <a:rPr lang="it-IT" dirty="0" smtClean="0"/>
              <a:t>- </a:t>
            </a:r>
            <a:r>
              <a:rPr lang="it-IT" dirty="0" err="1" smtClean="0"/>
              <a:t>ris</a:t>
            </a:r>
            <a:r>
              <a:rPr lang="it-IT" dirty="0" smtClean="0"/>
              <a:t> 2007/1757 – tribunale anomalo, creato per sottoporre a processo attentatori presunti contro ex primo ministro libanese </a:t>
            </a:r>
            <a:r>
              <a:rPr lang="it-IT" dirty="0" err="1" smtClean="0"/>
              <a:t>Hariri</a:t>
            </a:r>
            <a:r>
              <a:rPr lang="it-IT" dirty="0" smtClean="0"/>
              <a:t> ucciso il 14.2.2005.</a:t>
            </a:r>
          </a:p>
          <a:p>
            <a:pPr algn="just"/>
            <a:r>
              <a:rPr lang="it-IT" dirty="0" smtClean="0"/>
              <a:t>Tribunale fondato su </a:t>
            </a:r>
            <a:r>
              <a:rPr lang="it-IT" dirty="0" err="1" smtClean="0"/>
              <a:t>ris</a:t>
            </a:r>
            <a:r>
              <a:rPr lang="it-IT" dirty="0" smtClean="0"/>
              <a:t>. 1757/2007 –vari problemi: non può giudicare </a:t>
            </a:r>
            <a:r>
              <a:rPr lang="it-IT" dirty="0" err="1" smtClean="0"/>
              <a:t>CdS</a:t>
            </a:r>
            <a:r>
              <a:rPr lang="it-IT" dirty="0" smtClean="0"/>
              <a:t> all’atto della istituzione dello stesso?</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31</a:t>
            </a:fld>
            <a:endParaRPr lang="it-IT"/>
          </a:p>
        </p:txBody>
      </p:sp>
    </p:spTree>
    <p:extLst>
      <p:ext uri="{BB962C8B-B14F-4D97-AF65-F5344CB8AC3E}">
        <p14:creationId xmlns:p14="http://schemas.microsoft.com/office/powerpoint/2010/main" val="977504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ISTITUZIONE DI TRIBUNALI MISTI E RIDEFINIZIONE DEL RUOLO DELLE PEACE – KEEPING OPERATIONS</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CASO TAYLOR e TRIBUNALE PER SIERRA LEONE: </a:t>
            </a:r>
            <a:r>
              <a:rPr lang="it-IT" dirty="0" err="1" smtClean="0"/>
              <a:t>ris</a:t>
            </a:r>
            <a:r>
              <a:rPr lang="it-IT" dirty="0" smtClean="0"/>
              <a:t>. 1638/2005 del </a:t>
            </a:r>
            <a:r>
              <a:rPr lang="it-IT" dirty="0" err="1" smtClean="0"/>
              <a:t>CdS</a:t>
            </a:r>
            <a:r>
              <a:rPr lang="it-IT" dirty="0" smtClean="0"/>
              <a:t> autorizza la missione di </a:t>
            </a:r>
            <a:r>
              <a:rPr lang="it-IT" dirty="0" err="1" smtClean="0"/>
              <a:t>peace</a:t>
            </a:r>
            <a:r>
              <a:rPr lang="it-IT" dirty="0" smtClean="0"/>
              <a:t> </a:t>
            </a:r>
            <a:r>
              <a:rPr lang="it-IT" dirty="0" err="1" smtClean="0"/>
              <a:t>keeping</a:t>
            </a:r>
            <a:r>
              <a:rPr lang="it-IT" dirty="0" smtClean="0"/>
              <a:t> in Liberia di arrestare l’ex presidente Taylor in caso di ritorno in Liberia e di sottoporlo alla Corte speciale per la Sierra Leone.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32</a:t>
            </a:fld>
            <a:endParaRPr lang="it-IT"/>
          </a:p>
        </p:txBody>
      </p:sp>
    </p:spTree>
    <p:extLst>
      <p:ext uri="{BB962C8B-B14F-4D97-AF65-F5344CB8AC3E}">
        <p14:creationId xmlns:p14="http://schemas.microsoft.com/office/powerpoint/2010/main" val="2517265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ISTITUZIONE DI TRIBUNALI MISTI E RIDEFINIZIONE DEL RUOLO DELLE PEACE – KEEPING OPERATIONS</a:t>
            </a:r>
            <a:endParaRPr lang="it-IT" dirty="0"/>
          </a:p>
        </p:txBody>
      </p:sp>
      <p:sp>
        <p:nvSpPr>
          <p:cNvPr id="3" name="Segnaposto contenuto 2"/>
          <p:cNvSpPr>
            <a:spLocks noGrp="1"/>
          </p:cNvSpPr>
          <p:nvPr>
            <p:ph idx="1"/>
          </p:nvPr>
        </p:nvSpPr>
        <p:spPr>
          <a:xfrm>
            <a:off x="239607" y="1912926"/>
            <a:ext cx="8447193" cy="4808549"/>
          </a:xfrm>
        </p:spPr>
        <p:txBody>
          <a:bodyPr>
            <a:normAutofit lnSpcReduction="10000"/>
          </a:bodyPr>
          <a:lstStyle/>
          <a:p>
            <a:pPr algn="just"/>
            <a:r>
              <a:rPr lang="it-IT" dirty="0" smtClean="0"/>
              <a:t>Si conferma volontà del </a:t>
            </a:r>
            <a:r>
              <a:rPr lang="it-IT" dirty="0" err="1" smtClean="0"/>
              <a:t>CdS</a:t>
            </a:r>
            <a:r>
              <a:rPr lang="it-IT" dirty="0" smtClean="0"/>
              <a:t> di collaborare con amministrazione di giustizia penale internazionale in precedenza delineata nel caso della missione UNOSOM II e ISFOR in Bosnia Erzegovina.</a:t>
            </a:r>
          </a:p>
          <a:p>
            <a:pPr algn="just"/>
            <a:endParaRPr lang="it-IT" dirty="0"/>
          </a:p>
          <a:p>
            <a:pPr algn="just"/>
            <a:r>
              <a:rPr lang="it-IT" dirty="0" smtClean="0"/>
              <a:t>Come si concilia tale autorizzazione con la funzione pacifica delle </a:t>
            </a:r>
            <a:r>
              <a:rPr lang="it-IT" dirty="0" err="1" smtClean="0"/>
              <a:t>peace</a:t>
            </a:r>
            <a:r>
              <a:rPr lang="it-IT" dirty="0" smtClean="0"/>
              <a:t> </a:t>
            </a:r>
            <a:r>
              <a:rPr lang="it-IT" dirty="0" err="1" smtClean="0"/>
              <a:t>keeping</a:t>
            </a:r>
            <a:r>
              <a:rPr lang="it-IT" dirty="0" smtClean="0"/>
              <a:t> </a:t>
            </a:r>
            <a:r>
              <a:rPr lang="it-IT" dirty="0" err="1" smtClean="0"/>
              <a:t>operations</a:t>
            </a:r>
            <a:r>
              <a:rPr lang="it-IT" dirty="0" smtClean="0"/>
              <a:t>? Con il consenso di tutti i soggetti coinvolti</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33</a:t>
            </a:fld>
            <a:endParaRPr lang="it-IT"/>
          </a:p>
        </p:txBody>
      </p:sp>
    </p:spTree>
    <p:extLst>
      <p:ext uri="{BB962C8B-B14F-4D97-AF65-F5344CB8AC3E}">
        <p14:creationId xmlns:p14="http://schemas.microsoft.com/office/powerpoint/2010/main" val="2654546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VALUTAZIONE DI TALI MISURE ATIPICHE DEL </a:t>
            </a:r>
            <a:r>
              <a:rPr lang="it-IT" dirty="0" err="1" smtClean="0"/>
              <a:t>CdS</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Massima erosione della “</a:t>
            </a:r>
            <a:r>
              <a:rPr lang="it-IT" dirty="0" err="1" smtClean="0"/>
              <a:t>domestic</a:t>
            </a:r>
            <a:r>
              <a:rPr lang="it-IT" dirty="0" smtClean="0"/>
              <a:t> </a:t>
            </a:r>
            <a:r>
              <a:rPr lang="it-IT" dirty="0" err="1" smtClean="0"/>
              <a:t>jurisdiction</a:t>
            </a:r>
            <a:r>
              <a:rPr lang="it-IT" dirty="0" smtClean="0"/>
              <a:t>” degli Stati perché con esse il </a:t>
            </a:r>
            <a:r>
              <a:rPr lang="it-IT" dirty="0" err="1" smtClean="0"/>
              <a:t>CdS</a:t>
            </a:r>
            <a:r>
              <a:rPr lang="it-IT" dirty="0" smtClean="0"/>
              <a:t> si sostituisce alle attività amministrative degli Stati – non mera assistenza ma sostituzione nell’amministrazione della giustizia e delle attività amministrative.</a:t>
            </a:r>
          </a:p>
          <a:p>
            <a:pPr algn="just"/>
            <a:endParaRPr lang="it-IT" dirty="0"/>
          </a:p>
          <a:p>
            <a:pPr algn="just"/>
            <a:r>
              <a:rPr lang="it-IT" dirty="0" smtClean="0"/>
              <a:t>PROBLEMA: individuazione del fondamento di tali misure.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34</a:t>
            </a:fld>
            <a:endParaRPr lang="it-IT"/>
          </a:p>
        </p:txBody>
      </p:sp>
    </p:spTree>
    <p:extLst>
      <p:ext uri="{BB962C8B-B14F-4D97-AF65-F5344CB8AC3E}">
        <p14:creationId xmlns:p14="http://schemas.microsoft.com/office/powerpoint/2010/main" val="1157315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FONDAMENTO DI TALI MISURE ATIPICHE DEL </a:t>
            </a:r>
            <a:r>
              <a:rPr lang="it-IT" dirty="0" err="1" smtClean="0"/>
              <a:t>CdS</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VARIE TEORIE:</a:t>
            </a:r>
          </a:p>
          <a:p>
            <a:pPr lvl="1" algn="just"/>
            <a:r>
              <a:rPr lang="it-IT" dirty="0" smtClean="0"/>
              <a:t>ANALOGIA CON AMMINISTRAZIONE FIDUCIARIA DI TERRITORI;</a:t>
            </a:r>
          </a:p>
          <a:p>
            <a:pPr lvl="1" algn="just"/>
            <a:r>
              <a:rPr lang="it-IT" dirty="0" smtClean="0"/>
              <a:t>CONSENSO DELLO STATO COINVOLTO;</a:t>
            </a:r>
          </a:p>
          <a:p>
            <a:pPr lvl="1" algn="just"/>
            <a:r>
              <a:rPr lang="it-IT" dirty="0" smtClean="0"/>
              <a:t>MISURE DI ARTT. 41 e 42 CARTA;</a:t>
            </a:r>
          </a:p>
          <a:p>
            <a:pPr lvl="1" algn="just"/>
            <a:r>
              <a:rPr lang="it-IT" dirty="0" smtClean="0"/>
              <a:t>ART. 24 CARTA;</a:t>
            </a:r>
          </a:p>
          <a:p>
            <a:pPr lvl="1" algn="just"/>
            <a:r>
              <a:rPr lang="it-IT" dirty="0" smtClean="0"/>
              <a:t>ANALOGIA CON OCCUPAZIONE BELLICA;</a:t>
            </a:r>
          </a:p>
          <a:p>
            <a:pPr lvl="1" algn="just"/>
            <a:r>
              <a:rPr lang="it-IT" dirty="0" smtClean="0"/>
              <a:t>NORMA CONSUETUDINARIA CHE HA DEROGATO A CAP. VII.</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35</a:t>
            </a:fld>
            <a:endParaRPr lang="it-IT"/>
          </a:p>
        </p:txBody>
      </p:sp>
    </p:spTree>
    <p:extLst>
      <p:ext uri="{BB962C8B-B14F-4D97-AF65-F5344CB8AC3E}">
        <p14:creationId xmlns:p14="http://schemas.microsoft.com/office/powerpoint/2010/main" val="3653023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childTnLst>
                                </p:cTn>
                              </p:par>
                              <p:par>
                                <p:cTn id="39" presetID="1" presetClass="entr" presetSubtype="0" fill="hold" grpId="2" nodeType="withEffect">
                                  <p:stCondLst>
                                    <p:cond delay="0"/>
                                  </p:stCondLst>
                                  <p:childTnLst>
                                    <p:set>
                                      <p:cBhvr>
                                        <p:cTn id="40" dur="1" fill="hold">
                                          <p:stCondLst>
                                            <p:cond delay="0"/>
                                          </p:stCondLst>
                                        </p:cTn>
                                        <p:tgtEl>
                                          <p:spTgt spid="3">
                                            <p:txEl>
                                              <p:pRg st="1" end="1"/>
                                            </p:txEl>
                                          </p:spTgt>
                                        </p:tgtEl>
                                        <p:attrNameLst>
                                          <p:attrName>style.visibility</p:attrName>
                                        </p:attrNameLst>
                                      </p:cBhvr>
                                      <p:to>
                                        <p:strVal val="visible"/>
                                      </p:to>
                                    </p:set>
                                  </p:childTnLst>
                                </p:cTn>
                              </p:par>
                              <p:par>
                                <p:cTn id="41" presetID="1" presetClass="entr" presetSubtype="0" fill="hold" grpId="2" nodeType="with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childTnLst>
                                </p:cTn>
                              </p:par>
                              <p:par>
                                <p:cTn id="43" presetID="1" presetClass="entr" presetSubtype="0" fill="hold" grpId="2" nodeType="withEffect">
                                  <p:stCondLst>
                                    <p:cond delay="0"/>
                                  </p:stCondLst>
                                  <p:childTnLst>
                                    <p:set>
                                      <p:cBhvr>
                                        <p:cTn id="44" dur="1" fill="hold">
                                          <p:stCondLst>
                                            <p:cond delay="0"/>
                                          </p:stCondLst>
                                        </p:cTn>
                                        <p:tgtEl>
                                          <p:spTgt spid="3">
                                            <p:txEl>
                                              <p:pRg st="3" end="3"/>
                                            </p:txEl>
                                          </p:spTgt>
                                        </p:tgtEl>
                                        <p:attrNameLst>
                                          <p:attrName>style.visibility</p:attrName>
                                        </p:attrNameLst>
                                      </p:cBhvr>
                                      <p:to>
                                        <p:strVal val="visible"/>
                                      </p:to>
                                    </p:set>
                                  </p:childTnLst>
                                </p:cTn>
                              </p:par>
                              <p:par>
                                <p:cTn id="45" presetID="1" presetClass="entr" presetSubtype="0" fill="hold" grpId="2" nodeType="with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childTnLst>
                                </p:cTn>
                              </p:par>
                              <p:par>
                                <p:cTn id="47" presetID="1" presetClass="entr" presetSubtype="0" fill="hold" grpId="2" nodeType="with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childTnLst>
                                </p:cTn>
                              </p:par>
                              <p:par>
                                <p:cTn id="49" presetID="1" presetClass="entr" presetSubtype="0" fill="hold" grpId="2" nodeType="with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3"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childTnLst>
                                </p:cTn>
                              </p:par>
                              <p:par>
                                <p:cTn id="55" presetID="1" presetClass="entr" presetSubtype="0" fill="hold" grpId="3" nodeType="withEffect">
                                  <p:stCondLst>
                                    <p:cond delay="0"/>
                                  </p:stCondLst>
                                  <p:childTnLst>
                                    <p:set>
                                      <p:cBhvr>
                                        <p:cTn id="56" dur="1" fill="hold">
                                          <p:stCondLst>
                                            <p:cond delay="0"/>
                                          </p:stCondLst>
                                        </p:cTn>
                                        <p:tgtEl>
                                          <p:spTgt spid="3">
                                            <p:txEl>
                                              <p:pRg st="1" end="1"/>
                                            </p:txEl>
                                          </p:spTgt>
                                        </p:tgtEl>
                                        <p:attrNameLst>
                                          <p:attrName>style.visibility</p:attrName>
                                        </p:attrNameLst>
                                      </p:cBhvr>
                                      <p:to>
                                        <p:strVal val="visible"/>
                                      </p:to>
                                    </p:set>
                                  </p:childTnLst>
                                </p:cTn>
                              </p:par>
                              <p:par>
                                <p:cTn id="57" presetID="1" presetClass="entr" presetSubtype="0" fill="hold" grpId="3" nodeType="withEffect">
                                  <p:stCondLst>
                                    <p:cond delay="0"/>
                                  </p:stCondLst>
                                  <p:childTnLst>
                                    <p:set>
                                      <p:cBhvr>
                                        <p:cTn id="58" dur="1" fill="hold">
                                          <p:stCondLst>
                                            <p:cond delay="0"/>
                                          </p:stCondLst>
                                        </p:cTn>
                                        <p:tgtEl>
                                          <p:spTgt spid="3">
                                            <p:txEl>
                                              <p:pRg st="2" end="2"/>
                                            </p:txEl>
                                          </p:spTgt>
                                        </p:tgtEl>
                                        <p:attrNameLst>
                                          <p:attrName>style.visibility</p:attrName>
                                        </p:attrNameLst>
                                      </p:cBhvr>
                                      <p:to>
                                        <p:strVal val="visible"/>
                                      </p:to>
                                    </p:set>
                                  </p:childTnLst>
                                </p:cTn>
                              </p:par>
                              <p:par>
                                <p:cTn id="59" presetID="1" presetClass="entr" presetSubtype="0" fill="hold" grpId="3" nodeType="with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childTnLst>
                                </p:cTn>
                              </p:par>
                              <p:par>
                                <p:cTn id="61" presetID="1" presetClass="entr" presetSubtype="0" fill="hold" grpId="3" nodeType="withEffect">
                                  <p:stCondLst>
                                    <p:cond delay="0"/>
                                  </p:stCondLst>
                                  <p:childTnLst>
                                    <p:set>
                                      <p:cBhvr>
                                        <p:cTn id="62" dur="1" fill="hold">
                                          <p:stCondLst>
                                            <p:cond delay="0"/>
                                          </p:stCondLst>
                                        </p:cTn>
                                        <p:tgtEl>
                                          <p:spTgt spid="3">
                                            <p:txEl>
                                              <p:pRg st="4" end="4"/>
                                            </p:txEl>
                                          </p:spTgt>
                                        </p:tgtEl>
                                        <p:attrNameLst>
                                          <p:attrName>style.visibility</p:attrName>
                                        </p:attrNameLst>
                                      </p:cBhvr>
                                      <p:to>
                                        <p:strVal val="visible"/>
                                      </p:to>
                                    </p:set>
                                  </p:childTnLst>
                                </p:cTn>
                              </p:par>
                              <p:par>
                                <p:cTn id="63" presetID="1" presetClass="entr" presetSubtype="0" fill="hold" grpId="3" nodeType="withEffect">
                                  <p:stCondLst>
                                    <p:cond delay="0"/>
                                  </p:stCondLst>
                                  <p:childTnLst>
                                    <p:set>
                                      <p:cBhvr>
                                        <p:cTn id="64" dur="1" fill="hold">
                                          <p:stCondLst>
                                            <p:cond delay="0"/>
                                          </p:stCondLst>
                                        </p:cTn>
                                        <p:tgtEl>
                                          <p:spTgt spid="3">
                                            <p:txEl>
                                              <p:pRg st="5" end="5"/>
                                            </p:txEl>
                                          </p:spTgt>
                                        </p:tgtEl>
                                        <p:attrNameLst>
                                          <p:attrName>style.visibility</p:attrName>
                                        </p:attrNameLst>
                                      </p:cBhvr>
                                      <p:to>
                                        <p:strVal val="visible"/>
                                      </p:to>
                                    </p:set>
                                  </p:childTnLst>
                                </p:cTn>
                              </p:par>
                              <p:par>
                                <p:cTn id="65" presetID="1" presetClass="entr" presetSubtype="0" fill="hold" grpId="3" nodeType="withEffect">
                                  <p:stCondLst>
                                    <p:cond delay="0"/>
                                  </p:stCondLst>
                                  <p:childTnLst>
                                    <p:set>
                                      <p:cBhvr>
                                        <p:cTn id="6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1) ANALOGIA CON AMMINISTRAZIONE FIDUCIARIA</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Si cerca di delineare analogia tra amministrazione fiduciaria prevista dal cap. XII della Carta per Stati sottoposti a decolonizzazione e amministrazione ONU…</a:t>
            </a:r>
          </a:p>
          <a:p>
            <a:pPr algn="just"/>
            <a:r>
              <a:rPr lang="it-IT" dirty="0" smtClean="0"/>
              <a:t>In realtà nelle risoluzioni istitutive di amministrazione ad opera di </a:t>
            </a:r>
            <a:r>
              <a:rPr lang="it-IT" dirty="0" err="1" smtClean="0"/>
              <a:t>peace</a:t>
            </a:r>
            <a:r>
              <a:rPr lang="it-IT" dirty="0" smtClean="0"/>
              <a:t> </a:t>
            </a:r>
            <a:r>
              <a:rPr lang="it-IT" dirty="0" err="1" smtClean="0"/>
              <a:t>keeping</a:t>
            </a:r>
            <a:r>
              <a:rPr lang="it-IT" dirty="0" smtClean="0"/>
              <a:t> </a:t>
            </a:r>
            <a:r>
              <a:rPr lang="it-IT" dirty="0" err="1" smtClean="0"/>
              <a:t>operations</a:t>
            </a:r>
            <a:r>
              <a:rPr lang="it-IT" dirty="0" smtClean="0"/>
              <a:t> si richiama sempre il capitolo VII.</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36</a:t>
            </a:fld>
            <a:endParaRPr lang="it-IT"/>
          </a:p>
        </p:txBody>
      </p:sp>
    </p:spTree>
    <p:extLst>
      <p:ext uri="{BB962C8B-B14F-4D97-AF65-F5344CB8AC3E}">
        <p14:creationId xmlns:p14="http://schemas.microsoft.com/office/powerpoint/2010/main" val="743263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2) CONSENSO DELLO STATO COINVOLTO.</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La tesi si fonda sulla considerazione che nella prassi lo svolgimento delle missioni amministrative ONU si fonda sul consenso dello Stato in cui tali missioni si svolgono.</a:t>
            </a:r>
          </a:p>
          <a:p>
            <a:pPr algn="just"/>
            <a:r>
              <a:rPr lang="it-IT" dirty="0" smtClean="0"/>
              <a:t>Il problema è che si tratta di consenso espresso da uno Stato che non ha effettivo potere di governo appunto perché viene assistito e dunque rischia di essere invalido anche perché…</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37</a:t>
            </a:fld>
            <a:endParaRPr lang="it-IT"/>
          </a:p>
        </p:txBody>
      </p:sp>
    </p:spTree>
    <p:extLst>
      <p:ext uri="{BB962C8B-B14F-4D97-AF65-F5344CB8AC3E}">
        <p14:creationId xmlns:p14="http://schemas.microsoft.com/office/powerpoint/2010/main" val="1373746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2) CONSENSO DELLO STATO COINVOLTO.</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…anche Convenzione di Vienna sul diritto dei trattati del 1969 prevede all’art. 52 invalidità dei trattati conclusi sotto la minaccia o l’uso della forza…dunque si rischierebbe che fosse invalido il consenso espresso dallo Stato in cui operano tali missioni.</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38</a:t>
            </a:fld>
            <a:endParaRPr lang="it-IT"/>
          </a:p>
        </p:txBody>
      </p:sp>
    </p:spTree>
    <p:extLst>
      <p:ext uri="{BB962C8B-B14F-4D97-AF65-F5344CB8AC3E}">
        <p14:creationId xmlns:p14="http://schemas.microsoft.com/office/powerpoint/2010/main" val="260208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3) MISURE COERCITIVE DI ARTT. 41 e 42 CARTA</a:t>
            </a:r>
            <a:endParaRPr lang="it-IT" dirty="0"/>
          </a:p>
        </p:txBody>
      </p:sp>
      <p:sp>
        <p:nvSpPr>
          <p:cNvPr id="3" name="Segnaposto contenuto 2"/>
          <p:cNvSpPr>
            <a:spLocks noGrp="1"/>
          </p:cNvSpPr>
          <p:nvPr>
            <p:ph idx="1"/>
          </p:nvPr>
        </p:nvSpPr>
        <p:spPr>
          <a:xfrm>
            <a:off x="239607" y="1912926"/>
            <a:ext cx="8447193" cy="4808549"/>
          </a:xfrm>
        </p:spPr>
        <p:txBody>
          <a:bodyPr>
            <a:normAutofit lnSpcReduction="10000"/>
          </a:bodyPr>
          <a:lstStyle/>
          <a:p>
            <a:pPr algn="just"/>
            <a:r>
              <a:rPr lang="it-IT" dirty="0" smtClean="0"/>
              <a:t>Tesi ricostruisce amministrazione di territori e anche istituzione dei tribunali penali internazionali sull’art. 41 e sulle misure non implicanti l’uso della forza…</a:t>
            </a:r>
          </a:p>
          <a:p>
            <a:pPr algn="just"/>
            <a:r>
              <a:rPr lang="it-IT" dirty="0" smtClean="0"/>
              <a:t>Non importa che nella norma dell’art. 41 i destinatari siano gli Stati, perché si desume dalla natura negativa della norma che descrive solo quelle che non sono misure fondate sull’uso della forza, la possibilità che il </a:t>
            </a:r>
            <a:r>
              <a:rPr lang="it-IT" dirty="0" err="1" smtClean="0"/>
              <a:t>CdS</a:t>
            </a:r>
            <a:r>
              <a:rPr lang="it-IT" dirty="0" smtClean="0"/>
              <a:t> eserciti tali poteri.</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39</a:t>
            </a:fld>
            <a:endParaRPr lang="it-IT"/>
          </a:p>
        </p:txBody>
      </p:sp>
    </p:spTree>
    <p:extLst>
      <p:ext uri="{BB962C8B-B14F-4D97-AF65-F5344CB8AC3E}">
        <p14:creationId xmlns:p14="http://schemas.microsoft.com/office/powerpoint/2010/main" val="1525240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53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ALTRE MISURE RIFERIBILI AL CAPO VII</a:t>
            </a:r>
            <a:endParaRPr lang="it-IT" dirty="0"/>
          </a:p>
        </p:txBody>
      </p:sp>
      <p:sp>
        <p:nvSpPr>
          <p:cNvPr id="3" name="Segnaposto contenuto 2"/>
          <p:cNvSpPr>
            <a:spLocks noGrp="1"/>
          </p:cNvSpPr>
          <p:nvPr>
            <p:ph idx="1"/>
          </p:nvPr>
        </p:nvSpPr>
        <p:spPr>
          <a:xfrm>
            <a:off x="239607" y="1366376"/>
            <a:ext cx="8447193" cy="5355099"/>
          </a:xfrm>
        </p:spPr>
        <p:txBody>
          <a:bodyPr>
            <a:normAutofit/>
          </a:bodyPr>
          <a:lstStyle/>
          <a:p>
            <a:pPr algn="just"/>
            <a:r>
              <a:rPr lang="it-IT" dirty="0" smtClean="0"/>
              <a:t>Altre misure sono state adottate quando il </a:t>
            </a:r>
            <a:r>
              <a:rPr lang="it-IT" dirty="0" err="1" smtClean="0"/>
              <a:t>CdS</a:t>
            </a:r>
            <a:r>
              <a:rPr lang="it-IT" dirty="0" smtClean="0"/>
              <a:t> dichiarando di agire secondo quanto prevede il cap. VII e invocando la necessità di mantenere la pace e la sicurezza internazionali ha predisposto altri procedimenti di esercizio delle sue prerogative:	</a:t>
            </a:r>
          </a:p>
          <a:p>
            <a:pPr lvl="1" algn="just"/>
            <a:r>
              <a:rPr lang="it-IT" dirty="0" smtClean="0"/>
              <a:t>GOVERNO DI TERRITORI;</a:t>
            </a:r>
          </a:p>
          <a:p>
            <a:pPr lvl="1" algn="just"/>
            <a:r>
              <a:rPr lang="it-IT" dirty="0" smtClean="0"/>
              <a:t>ISTITUZIONE DI TRIBUNALI AD HOC</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a:t>
            </a:fld>
            <a:endParaRPr lang="it-IT"/>
          </a:p>
        </p:txBody>
      </p:sp>
    </p:spTree>
    <p:extLst>
      <p:ext uri="{BB962C8B-B14F-4D97-AF65-F5344CB8AC3E}">
        <p14:creationId xmlns:p14="http://schemas.microsoft.com/office/powerpoint/2010/main" val="3044420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3"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3"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3) MISURE COERCITIVE DI ARTT. 41 e 42 CARTA</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Tale tesi è stata peraltro sostenuta anche dagli stessi tribunali internazionali (caso </a:t>
            </a:r>
            <a:r>
              <a:rPr lang="it-IT" dirty="0" err="1" smtClean="0"/>
              <a:t>Tadic</a:t>
            </a:r>
            <a:r>
              <a:rPr lang="it-IT" dirty="0" smtClean="0"/>
              <a:t> </a:t>
            </a:r>
            <a:r>
              <a:rPr lang="it-IT" dirty="0" err="1" smtClean="0"/>
              <a:t>trib</a:t>
            </a:r>
            <a:r>
              <a:rPr lang="it-IT" dirty="0" smtClean="0"/>
              <a:t>. Ex </a:t>
            </a:r>
            <a:r>
              <a:rPr lang="it-IT" dirty="0" err="1" smtClean="0"/>
              <a:t>Jugo</a:t>
            </a:r>
            <a:r>
              <a:rPr lang="it-IT" dirty="0" smtClean="0"/>
              <a:t> 2.10.1995 e caso </a:t>
            </a:r>
            <a:r>
              <a:rPr lang="it-IT" dirty="0" err="1" smtClean="0"/>
              <a:t>Kaniabashi</a:t>
            </a:r>
            <a:r>
              <a:rPr lang="it-IT" dirty="0" smtClean="0"/>
              <a:t> nel </a:t>
            </a:r>
            <a:r>
              <a:rPr lang="it-IT" dirty="0" err="1" smtClean="0"/>
              <a:t>trib</a:t>
            </a:r>
            <a:r>
              <a:rPr lang="it-IT" dirty="0" smtClean="0"/>
              <a:t> Ruanda 18.6.1997) quindi sembrerebbe una sorta di interpretazione autentica delle norme, ma in realtà…</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40</a:t>
            </a:fld>
            <a:endParaRPr lang="it-IT"/>
          </a:p>
        </p:txBody>
      </p:sp>
    </p:spTree>
    <p:extLst>
      <p:ext uri="{BB962C8B-B14F-4D97-AF65-F5344CB8AC3E}">
        <p14:creationId xmlns:p14="http://schemas.microsoft.com/office/powerpoint/2010/main" val="3833251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3) MISURE COERCITIVE DI ARTT. 41 e 42 CARTA</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…la stessa può essere contestata per il fatto che sia la giurisdizione penale internazionale sia il governo dei territori si rivolgono agli individui, mentre le misure coercitive dell’art. 41 sono dirette agli Stati quindi vi è una diversa sfera di operatività delle due norme.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41</a:t>
            </a:fld>
            <a:endParaRPr lang="it-IT"/>
          </a:p>
        </p:txBody>
      </p:sp>
    </p:spTree>
    <p:extLst>
      <p:ext uri="{BB962C8B-B14F-4D97-AF65-F5344CB8AC3E}">
        <p14:creationId xmlns:p14="http://schemas.microsoft.com/office/powerpoint/2010/main" val="291994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3) MISURE COERCITIVE DI ARTT. 41 e 42 CARTA</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Amministrazione di territori e tribunali internazionali sono misure c.d. di </a:t>
            </a:r>
            <a:r>
              <a:rPr lang="it-IT" i="1" dirty="0" smtClean="0"/>
              <a:t>state building </a:t>
            </a:r>
            <a:r>
              <a:rPr lang="it-IT" dirty="0" smtClean="0"/>
              <a:t>ma implicano esercizio di poteri di governo interni ai territori, o finalizzati alla ricostruzione delle istituzioni interne di uno Stato e sono diverse da quanto prevedono art. 41 e 42 come sanzioni verso uno Stato.</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42</a:t>
            </a:fld>
            <a:endParaRPr lang="it-IT"/>
          </a:p>
        </p:txBody>
      </p:sp>
    </p:spTree>
    <p:extLst>
      <p:ext uri="{BB962C8B-B14F-4D97-AF65-F5344CB8AC3E}">
        <p14:creationId xmlns:p14="http://schemas.microsoft.com/office/powerpoint/2010/main" val="369867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4) ART. 24 CARTA ONU</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Altra teoria si fonda sulla competenza generale dell’art. 24 della Carta;</a:t>
            </a:r>
          </a:p>
          <a:p>
            <a:pPr algn="just"/>
            <a:endParaRPr lang="it-IT" dirty="0"/>
          </a:p>
          <a:p>
            <a:pPr algn="just"/>
            <a:r>
              <a:rPr lang="it-IT" dirty="0" smtClean="0"/>
              <a:t>Tale norma è però accompagnata dalla descrizione di singoli poteri previsti all’interno del par. 2 dell’art. 24 quindi se non fosse accompagnata dalla tassatività di tale par. 2 lo renderebbe del tutto superfluo.</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43</a:t>
            </a:fld>
            <a:endParaRPr lang="it-IT"/>
          </a:p>
        </p:txBody>
      </p:sp>
    </p:spTree>
    <p:extLst>
      <p:ext uri="{BB962C8B-B14F-4D97-AF65-F5344CB8AC3E}">
        <p14:creationId xmlns:p14="http://schemas.microsoft.com/office/powerpoint/2010/main" val="4202095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4) ART. 24 CARTA ONU</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Inoltre, estendere i poteri del </a:t>
            </a:r>
            <a:r>
              <a:rPr lang="it-IT" dirty="0" err="1" smtClean="0"/>
              <a:t>CdS</a:t>
            </a:r>
            <a:r>
              <a:rPr lang="it-IT" dirty="0" smtClean="0"/>
              <a:t> sulla base dell’art. 24 e quindi in maniera eccessivamente ampia sarebbe un pericolo per gli Stati piccoli e medi a vantaggio dei membri permanenti.</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44</a:t>
            </a:fld>
            <a:endParaRPr lang="it-IT"/>
          </a:p>
        </p:txBody>
      </p:sp>
    </p:spTree>
    <p:extLst>
      <p:ext uri="{BB962C8B-B14F-4D97-AF65-F5344CB8AC3E}">
        <p14:creationId xmlns:p14="http://schemas.microsoft.com/office/powerpoint/2010/main" val="2080102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5) ANALOGIA CON OCCUPAZIONE BELLICA</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Analogia si fonda sul fatto che si è in presenza di un’autorità esterna allo Stato che esercita un potere supremo;</a:t>
            </a:r>
          </a:p>
          <a:p>
            <a:pPr algn="just"/>
            <a:r>
              <a:rPr lang="it-IT" dirty="0" smtClean="0"/>
              <a:t>Inoltre si ritiene fondata da motivi umanitari, spesso si interviene per ripristinare rispetto del diritto umanitario.</a:t>
            </a:r>
          </a:p>
          <a:p>
            <a:pPr algn="just"/>
            <a:r>
              <a:rPr lang="it-IT" dirty="0" smtClean="0"/>
              <a:t>In realtà…</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45</a:t>
            </a:fld>
            <a:endParaRPr lang="it-IT"/>
          </a:p>
        </p:txBody>
      </p:sp>
    </p:spTree>
    <p:extLst>
      <p:ext uri="{BB962C8B-B14F-4D97-AF65-F5344CB8AC3E}">
        <p14:creationId xmlns:p14="http://schemas.microsoft.com/office/powerpoint/2010/main" val="377470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3" nodeType="clickEffect">
                                  <p:stCondLst>
                                    <p:cond delay="0"/>
                                  </p:stCondLst>
                                  <p:childTnLst>
                                    <p:set>
                                      <p:cBhvr>
                                        <p:cTn id="4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3" nodeType="clickEffect">
                                  <p:stCondLst>
                                    <p:cond delay="0"/>
                                  </p:stCondLst>
                                  <p:childTnLst>
                                    <p:set>
                                      <p:cBhvr>
                                        <p:cTn id="5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5) ANALOGIA CON OCCUPAZIONE BELLICA</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…vi sono profonde differenze:</a:t>
            </a:r>
          </a:p>
          <a:p>
            <a:pPr lvl="1" algn="just"/>
            <a:r>
              <a:rPr lang="it-IT" dirty="0" smtClean="0"/>
              <a:t>Amministrazione ONU interviene alla fine di una guerra; occupazione bellica presuppone l’esistenza di un conflitto;</a:t>
            </a:r>
          </a:p>
          <a:p>
            <a:pPr lvl="1" algn="just"/>
            <a:r>
              <a:rPr lang="it-IT" dirty="0" smtClean="0"/>
              <a:t>Amministrazione è autorità sovranazionale e non Stato diverso;</a:t>
            </a:r>
          </a:p>
          <a:p>
            <a:pPr lvl="1" algn="just"/>
            <a:r>
              <a:rPr lang="it-IT" dirty="0" smtClean="0"/>
              <a:t>Nell’occupazione bellica Stato occupante deve rispettare legge locale – in attività ONU no.</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46</a:t>
            </a:fld>
            <a:endParaRPr lang="it-IT"/>
          </a:p>
        </p:txBody>
      </p:sp>
    </p:spTree>
    <p:extLst>
      <p:ext uri="{BB962C8B-B14F-4D97-AF65-F5344CB8AC3E}">
        <p14:creationId xmlns:p14="http://schemas.microsoft.com/office/powerpoint/2010/main" val="111140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par>
                                <p:cTn id="27" presetID="1" presetClass="entr" presetSubtype="0" fill="hold" grpId="2" nodeType="with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childTnLst>
                                </p:cTn>
                              </p:par>
                              <p:par>
                                <p:cTn id="29" presetID="1" presetClass="entr" presetSubtype="0" fill="hold" grpId="2" nodeType="with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3"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childTnLst>
                                </p:cTn>
                              </p:par>
                              <p:par>
                                <p:cTn id="37" presetID="1" presetClass="entr" presetSubtype="0" fill="hold" grpId="3" nodeType="with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childTnLst>
                                </p:cTn>
                              </p:par>
                              <p:par>
                                <p:cTn id="39" presetID="1" presetClass="entr" presetSubtype="0" fill="hold" grpId="3" nodeType="with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childTnLst>
                                </p:cTn>
                              </p:par>
                              <p:par>
                                <p:cTn id="41" presetID="1" presetClass="entr" presetSubtype="0" fill="hold" grpId="3" nodeType="with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6) NORMA CONSUETUDINARIA</a:t>
            </a:r>
            <a:endParaRPr lang="it-IT" dirty="0"/>
          </a:p>
        </p:txBody>
      </p:sp>
      <p:sp>
        <p:nvSpPr>
          <p:cNvPr id="3" name="Segnaposto contenuto 2"/>
          <p:cNvSpPr>
            <a:spLocks noGrp="1"/>
          </p:cNvSpPr>
          <p:nvPr>
            <p:ph idx="1"/>
          </p:nvPr>
        </p:nvSpPr>
        <p:spPr>
          <a:xfrm>
            <a:off x="239607" y="1912926"/>
            <a:ext cx="8447193" cy="4808549"/>
          </a:xfrm>
        </p:spPr>
        <p:txBody>
          <a:bodyPr>
            <a:normAutofit fontScale="92500" lnSpcReduction="10000"/>
          </a:bodyPr>
          <a:lstStyle/>
          <a:p>
            <a:pPr algn="just"/>
            <a:r>
              <a:rPr lang="it-IT" dirty="0" smtClean="0"/>
              <a:t>Per l’ambito che è venuta ad assumere attività ONU in amministrazione di territori e tribunali internazionali si può ritenere che si sia formata norma consuetudinaria particolare (entro ambito ONU).</a:t>
            </a:r>
          </a:p>
          <a:p>
            <a:pPr algn="just"/>
            <a:endParaRPr lang="it-IT" dirty="0" smtClean="0"/>
          </a:p>
          <a:p>
            <a:pPr algn="just"/>
            <a:r>
              <a:rPr lang="it-IT" dirty="0" err="1" smtClean="0"/>
              <a:t>CdS</a:t>
            </a:r>
            <a:r>
              <a:rPr lang="it-IT" dirty="0" smtClean="0"/>
              <a:t> ha interpretato esigenze della pace in maniera estensiva quindi ritenendo che minaccia alla pace possa essere rappresentata anche da una situazione interna di uno Stato se appare poco convincente per ONU…</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47</a:t>
            </a:fld>
            <a:endParaRPr lang="it-IT"/>
          </a:p>
        </p:txBody>
      </p:sp>
    </p:spTree>
    <p:extLst>
      <p:ext uri="{BB962C8B-B14F-4D97-AF65-F5344CB8AC3E}">
        <p14:creationId xmlns:p14="http://schemas.microsoft.com/office/powerpoint/2010/main" val="2368830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6) NORMA CONSUETUDINARIA</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In base alla norma consuetudinaria particolare si è ampliata la disciplina del </a:t>
            </a:r>
            <a:r>
              <a:rPr lang="it-IT" dirty="0" err="1" smtClean="0"/>
              <a:t>peace</a:t>
            </a:r>
            <a:r>
              <a:rPr lang="it-IT" dirty="0" smtClean="0"/>
              <a:t> </a:t>
            </a:r>
            <a:r>
              <a:rPr lang="it-IT" dirty="0" err="1" smtClean="0"/>
              <a:t>keeping</a:t>
            </a:r>
            <a:r>
              <a:rPr lang="it-IT" dirty="0" smtClean="0"/>
              <a:t> con il consenso degli altri Stati, sempre tenendo conto che le missioni di </a:t>
            </a:r>
            <a:r>
              <a:rPr lang="it-IT" dirty="0" err="1" smtClean="0"/>
              <a:t>peace</a:t>
            </a:r>
            <a:r>
              <a:rPr lang="it-IT" dirty="0" smtClean="0"/>
              <a:t> </a:t>
            </a:r>
            <a:r>
              <a:rPr lang="it-IT" dirty="0" err="1" smtClean="0"/>
              <a:t>keeping</a:t>
            </a:r>
            <a:r>
              <a:rPr lang="it-IT" dirty="0" smtClean="0"/>
              <a:t> devono rispettare i limiti del diritto umanitario e del principio di autodeterminazione dei popoli.</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48</a:t>
            </a:fld>
            <a:endParaRPr lang="it-IT"/>
          </a:p>
        </p:txBody>
      </p:sp>
    </p:spTree>
    <p:extLst>
      <p:ext uri="{BB962C8B-B14F-4D97-AF65-F5344CB8AC3E}">
        <p14:creationId xmlns:p14="http://schemas.microsoft.com/office/powerpoint/2010/main" val="734347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6) NORMA CONSUETUDINARIA</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FONDAMENTO GENERALE: interpretazione ampia della norma dell’art. 39 con cui si accerta minaccia alla pace; </a:t>
            </a:r>
            <a:r>
              <a:rPr lang="it-IT" dirty="0" err="1" smtClean="0"/>
              <a:t>CdS</a:t>
            </a:r>
            <a:r>
              <a:rPr lang="it-IT" dirty="0" smtClean="0"/>
              <a:t> può ritenere tale situazione interna degli Stati , ma tale interpretazione è stata accettata da generalità </a:t>
            </a:r>
            <a:r>
              <a:rPr lang="it-IT" smtClean="0"/>
              <a:t>degli Stati.</a:t>
            </a:r>
            <a:endParaRPr lang="it-IT" dirty="0" smtClean="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49</a:t>
            </a:fld>
            <a:endParaRPr lang="it-IT"/>
          </a:p>
        </p:txBody>
      </p:sp>
    </p:spTree>
    <p:extLst>
      <p:ext uri="{BB962C8B-B14F-4D97-AF65-F5344CB8AC3E}">
        <p14:creationId xmlns:p14="http://schemas.microsoft.com/office/powerpoint/2010/main" val="2675687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53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GOVERNO DEI TERRITORI DA PARTE DEL CDS</a:t>
            </a:r>
            <a:endParaRPr lang="it-IT" dirty="0"/>
          </a:p>
        </p:txBody>
      </p:sp>
      <p:sp>
        <p:nvSpPr>
          <p:cNvPr id="3" name="Segnaposto contenuto 2"/>
          <p:cNvSpPr>
            <a:spLocks noGrp="1"/>
          </p:cNvSpPr>
          <p:nvPr>
            <p:ph idx="1"/>
          </p:nvPr>
        </p:nvSpPr>
        <p:spPr>
          <a:xfrm>
            <a:off x="239607" y="1366376"/>
            <a:ext cx="8447193" cy="5355099"/>
          </a:xfrm>
        </p:spPr>
        <p:txBody>
          <a:bodyPr>
            <a:normAutofit/>
          </a:bodyPr>
          <a:lstStyle/>
          <a:p>
            <a:pPr algn="just"/>
            <a:r>
              <a:rPr lang="it-IT" dirty="0" smtClean="0"/>
              <a:t>Esercizio di poteri di governo da parte del </a:t>
            </a:r>
            <a:r>
              <a:rPr lang="it-IT" dirty="0" err="1" smtClean="0"/>
              <a:t>CdS</a:t>
            </a:r>
            <a:r>
              <a:rPr lang="it-IT" dirty="0" smtClean="0"/>
              <a:t> si inquadra storicamente in esercizio di poteri da parte di Società delle Nazioni, tramite mandati che venivano attuati sulle colonie della Germania e dell’Impero Ottomano, sconfitti dopo la prima guerra mondiale su territori contesi, ad es. città libera di Danzica, il bacino della Saar, ecc.</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a:t>
            </a:fld>
            <a:endParaRPr lang="it-IT"/>
          </a:p>
        </p:txBody>
      </p:sp>
    </p:spTree>
    <p:extLst>
      <p:ext uri="{BB962C8B-B14F-4D97-AF65-F5344CB8AC3E}">
        <p14:creationId xmlns:p14="http://schemas.microsoft.com/office/powerpoint/2010/main" val="1215455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STRUTTURA DEL TRIBUNALE PER LA EX JUGOSLAVIA (SIMILE RUANDA)</a:t>
            </a:r>
            <a:endParaRPr lang="it-IT" dirty="0"/>
          </a:p>
        </p:txBody>
      </p:sp>
      <p:sp>
        <p:nvSpPr>
          <p:cNvPr id="3" name="Segnaposto contenuto 2"/>
          <p:cNvSpPr>
            <a:spLocks noGrp="1"/>
          </p:cNvSpPr>
          <p:nvPr>
            <p:ph idx="1"/>
          </p:nvPr>
        </p:nvSpPr>
        <p:spPr>
          <a:xfrm>
            <a:off x="239607" y="1912926"/>
            <a:ext cx="8447193" cy="4808549"/>
          </a:xfrm>
        </p:spPr>
        <p:txBody>
          <a:bodyPr>
            <a:normAutofit lnSpcReduction="10000"/>
          </a:bodyPr>
          <a:lstStyle/>
          <a:p>
            <a:pPr algn="just"/>
            <a:r>
              <a:rPr lang="it-IT" dirty="0" smtClean="0"/>
              <a:t>3 CAMERE DI PRIMA ISTANZA (ciascuna di 3 giudici);</a:t>
            </a:r>
            <a:r>
              <a:rPr lang="it-IT" dirty="0"/>
              <a:t> nominati da AG su lista del </a:t>
            </a:r>
            <a:r>
              <a:rPr lang="it-IT" dirty="0" err="1"/>
              <a:t>CdS</a:t>
            </a:r>
            <a:r>
              <a:rPr lang="it-IT" dirty="0"/>
              <a:t>;</a:t>
            </a:r>
            <a:endParaRPr lang="it-IT" dirty="0" smtClean="0"/>
          </a:p>
          <a:p>
            <a:pPr algn="just"/>
            <a:r>
              <a:rPr lang="it-IT" dirty="0" smtClean="0"/>
              <a:t>1 CAMERA D’APPELLO (7 giudici): nominati da AG su lista del </a:t>
            </a:r>
            <a:r>
              <a:rPr lang="it-IT" dirty="0" err="1" smtClean="0"/>
              <a:t>CdS</a:t>
            </a:r>
            <a:r>
              <a:rPr lang="it-IT" dirty="0" smtClean="0"/>
              <a:t>;</a:t>
            </a:r>
          </a:p>
          <a:p>
            <a:pPr algn="just"/>
            <a:r>
              <a:rPr lang="it-IT" dirty="0" smtClean="0"/>
              <a:t>PROCURATORE indipendente avvia l’indagine penale- nominato dal </a:t>
            </a:r>
            <a:r>
              <a:rPr lang="it-IT" dirty="0" err="1" smtClean="0"/>
              <a:t>CdS</a:t>
            </a:r>
            <a:r>
              <a:rPr lang="it-IT" dirty="0" smtClean="0"/>
              <a:t> su designazione del Segretario generale;</a:t>
            </a:r>
          </a:p>
          <a:p>
            <a:pPr algn="just"/>
            <a:r>
              <a:rPr lang="it-IT" dirty="0" smtClean="0"/>
              <a:t>CANCELLERIA: amministra e assiste il tribunale. A capo vi è il Cancelliere nominato dal Segretario generale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50</a:t>
            </a:fld>
            <a:endParaRPr lang="it-IT"/>
          </a:p>
        </p:txBody>
      </p:sp>
    </p:spTree>
    <p:extLst>
      <p:ext uri="{BB962C8B-B14F-4D97-AF65-F5344CB8AC3E}">
        <p14:creationId xmlns:p14="http://schemas.microsoft.com/office/powerpoint/2010/main" val="2053112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3"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3" nodeType="clickEffect">
                                  <p:stCondLst>
                                    <p:cond delay="0"/>
                                  </p:stCondLst>
                                  <p:childTnLst>
                                    <p:set>
                                      <p:cBhvr>
                                        <p:cTn id="5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3" nodeType="clickEffect">
                                  <p:stCondLst>
                                    <p:cond delay="0"/>
                                  </p:stCondLst>
                                  <p:childTnLst>
                                    <p:set>
                                      <p:cBhvr>
                                        <p:cTn id="6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3" nodeType="clickEffect">
                                  <p:stCondLst>
                                    <p:cond delay="0"/>
                                  </p:stCondLst>
                                  <p:childTnLst>
                                    <p:set>
                                      <p:cBhvr>
                                        <p:cTn id="6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COMPETENZA DEL TRIBUNALE PER LA EX JUGOSLAVIA (SIMILE RUANDA)</a:t>
            </a:r>
            <a:endParaRPr lang="it-IT" dirty="0"/>
          </a:p>
        </p:txBody>
      </p:sp>
      <p:sp>
        <p:nvSpPr>
          <p:cNvPr id="3" name="Segnaposto contenuto 2"/>
          <p:cNvSpPr>
            <a:spLocks noGrp="1"/>
          </p:cNvSpPr>
          <p:nvPr>
            <p:ph idx="1"/>
          </p:nvPr>
        </p:nvSpPr>
        <p:spPr>
          <a:xfrm>
            <a:off x="239607" y="1912926"/>
            <a:ext cx="8447193" cy="4808549"/>
          </a:xfrm>
        </p:spPr>
        <p:txBody>
          <a:bodyPr>
            <a:normAutofit fontScale="92500"/>
          </a:bodyPr>
          <a:lstStyle/>
          <a:p>
            <a:pPr algn="just"/>
            <a:r>
              <a:rPr lang="it-IT" dirty="0" smtClean="0"/>
              <a:t>Violazioni gravi del diritto internazionale umanitario (art. 1):</a:t>
            </a:r>
          </a:p>
          <a:p>
            <a:pPr lvl="1" algn="just"/>
            <a:r>
              <a:rPr lang="it-IT" dirty="0" smtClean="0"/>
              <a:t>Violazioni gravi della Convenzione di Ginevra del 1949 (art.2);</a:t>
            </a:r>
          </a:p>
          <a:p>
            <a:pPr lvl="1" algn="just"/>
            <a:r>
              <a:rPr lang="it-IT" dirty="0" smtClean="0"/>
              <a:t>Violazioni delle leggi e consuetudini di guerra (art. 3);</a:t>
            </a:r>
          </a:p>
          <a:p>
            <a:pPr lvl="1" algn="just"/>
            <a:r>
              <a:rPr lang="it-IT" dirty="0" smtClean="0"/>
              <a:t>Genocidio definito nella Convenzione del 1948 (art. 4);</a:t>
            </a:r>
          </a:p>
          <a:p>
            <a:pPr algn="just"/>
            <a:r>
              <a:rPr lang="it-IT" dirty="0" smtClean="0"/>
              <a:t>Persone fisiche;</a:t>
            </a:r>
          </a:p>
          <a:p>
            <a:pPr algn="just"/>
            <a:r>
              <a:rPr lang="it-IT" dirty="0" smtClean="0"/>
              <a:t>Crimini commessi dopo il 1° gennaio 1991</a:t>
            </a:r>
          </a:p>
          <a:p>
            <a:pPr algn="just"/>
            <a:r>
              <a:rPr lang="it-IT" dirty="0" smtClean="0"/>
              <a:t>Crimini commessi sul territorio della ex Jugoslavia.</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51</a:t>
            </a:fld>
            <a:endParaRPr lang="it-IT"/>
          </a:p>
        </p:txBody>
      </p:sp>
    </p:spTree>
    <p:extLst>
      <p:ext uri="{BB962C8B-B14F-4D97-AF65-F5344CB8AC3E}">
        <p14:creationId xmlns:p14="http://schemas.microsoft.com/office/powerpoint/2010/main" val="477403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1"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3">
                                            <p:txEl>
                                              <p:pRg st="0" end="0"/>
                                            </p:txEl>
                                          </p:spTgt>
                                        </p:tgtEl>
                                        <p:attrNameLst>
                                          <p:attrName>style.visibility</p:attrName>
                                        </p:attrNameLst>
                                      </p:cBhvr>
                                      <p:to>
                                        <p:strVal val="visible"/>
                                      </p:to>
                                    </p:set>
                                  </p:childTnLst>
                                </p:cTn>
                              </p:par>
                              <p:par>
                                <p:cTn id="51" presetID="1" presetClass="entr" presetSubtype="0" fill="hold" grpId="2" nodeType="withEffect">
                                  <p:stCondLst>
                                    <p:cond delay="0"/>
                                  </p:stCondLst>
                                  <p:childTnLst>
                                    <p:set>
                                      <p:cBhvr>
                                        <p:cTn id="52" dur="1" fill="hold">
                                          <p:stCondLst>
                                            <p:cond delay="0"/>
                                          </p:stCondLst>
                                        </p:cTn>
                                        <p:tgtEl>
                                          <p:spTgt spid="3">
                                            <p:txEl>
                                              <p:pRg st="1" end="1"/>
                                            </p:txEl>
                                          </p:spTgt>
                                        </p:tgtEl>
                                        <p:attrNameLst>
                                          <p:attrName>style.visibility</p:attrName>
                                        </p:attrNameLst>
                                      </p:cBhvr>
                                      <p:to>
                                        <p:strVal val="visible"/>
                                      </p:to>
                                    </p:set>
                                  </p:childTnLst>
                                </p:cTn>
                              </p:par>
                              <p:par>
                                <p:cTn id="53" presetID="1" presetClass="entr" presetSubtype="0" fill="hold" grpId="2" nodeType="withEffect">
                                  <p:stCondLst>
                                    <p:cond delay="0"/>
                                  </p:stCondLst>
                                  <p:childTnLst>
                                    <p:set>
                                      <p:cBhvr>
                                        <p:cTn id="54" dur="1" fill="hold">
                                          <p:stCondLst>
                                            <p:cond delay="0"/>
                                          </p:stCondLst>
                                        </p:cTn>
                                        <p:tgtEl>
                                          <p:spTgt spid="3">
                                            <p:txEl>
                                              <p:pRg st="2" end="2"/>
                                            </p:txEl>
                                          </p:spTgt>
                                        </p:tgtEl>
                                        <p:attrNameLst>
                                          <p:attrName>style.visibility</p:attrName>
                                        </p:attrNameLst>
                                      </p:cBhvr>
                                      <p:to>
                                        <p:strVal val="visible"/>
                                      </p:to>
                                    </p:set>
                                  </p:childTnLst>
                                </p:cTn>
                              </p:par>
                              <p:par>
                                <p:cTn id="55" presetID="1" presetClass="entr" presetSubtype="0" fill="hold" grpId="2" nodeType="withEffect">
                                  <p:stCondLst>
                                    <p:cond delay="0"/>
                                  </p:stCondLst>
                                  <p:childTnLst>
                                    <p:set>
                                      <p:cBhvr>
                                        <p:cTn id="5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2" nodeType="clickEffect">
                                  <p:stCondLst>
                                    <p:cond delay="0"/>
                                  </p:stCondLst>
                                  <p:childTnLst>
                                    <p:set>
                                      <p:cBhvr>
                                        <p:cTn id="6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2" nodeType="clickEffect">
                                  <p:stCondLst>
                                    <p:cond delay="0"/>
                                  </p:stCondLst>
                                  <p:childTnLst>
                                    <p:set>
                                      <p:cBhvr>
                                        <p:cTn id="6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2" nodeType="clickEffect">
                                  <p:stCondLst>
                                    <p:cond delay="0"/>
                                  </p:stCondLst>
                                  <p:childTnLst>
                                    <p:set>
                                      <p:cBhvr>
                                        <p:cTn id="6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3" nodeType="clickEffect">
                                  <p:stCondLst>
                                    <p:cond delay="0"/>
                                  </p:stCondLst>
                                  <p:childTnLst>
                                    <p:set>
                                      <p:cBhvr>
                                        <p:cTn id="72" dur="1" fill="hold">
                                          <p:stCondLst>
                                            <p:cond delay="0"/>
                                          </p:stCondLst>
                                        </p:cTn>
                                        <p:tgtEl>
                                          <p:spTgt spid="3">
                                            <p:txEl>
                                              <p:pRg st="0" end="0"/>
                                            </p:txEl>
                                          </p:spTgt>
                                        </p:tgtEl>
                                        <p:attrNameLst>
                                          <p:attrName>style.visibility</p:attrName>
                                        </p:attrNameLst>
                                      </p:cBhvr>
                                      <p:to>
                                        <p:strVal val="visible"/>
                                      </p:to>
                                    </p:set>
                                  </p:childTnLst>
                                </p:cTn>
                              </p:par>
                              <p:par>
                                <p:cTn id="73" presetID="1" presetClass="entr" presetSubtype="0" fill="hold" grpId="3" nodeType="withEffect">
                                  <p:stCondLst>
                                    <p:cond delay="0"/>
                                  </p:stCondLst>
                                  <p:childTnLst>
                                    <p:set>
                                      <p:cBhvr>
                                        <p:cTn id="74" dur="1" fill="hold">
                                          <p:stCondLst>
                                            <p:cond delay="0"/>
                                          </p:stCondLst>
                                        </p:cTn>
                                        <p:tgtEl>
                                          <p:spTgt spid="3">
                                            <p:txEl>
                                              <p:pRg st="1" end="1"/>
                                            </p:txEl>
                                          </p:spTgt>
                                        </p:tgtEl>
                                        <p:attrNameLst>
                                          <p:attrName>style.visibility</p:attrName>
                                        </p:attrNameLst>
                                      </p:cBhvr>
                                      <p:to>
                                        <p:strVal val="visible"/>
                                      </p:to>
                                    </p:set>
                                  </p:childTnLst>
                                </p:cTn>
                              </p:par>
                              <p:par>
                                <p:cTn id="75" presetID="1" presetClass="entr" presetSubtype="0" fill="hold" grpId="3" nodeType="withEffect">
                                  <p:stCondLst>
                                    <p:cond delay="0"/>
                                  </p:stCondLst>
                                  <p:childTnLst>
                                    <p:set>
                                      <p:cBhvr>
                                        <p:cTn id="76" dur="1" fill="hold">
                                          <p:stCondLst>
                                            <p:cond delay="0"/>
                                          </p:stCondLst>
                                        </p:cTn>
                                        <p:tgtEl>
                                          <p:spTgt spid="3">
                                            <p:txEl>
                                              <p:pRg st="2" end="2"/>
                                            </p:txEl>
                                          </p:spTgt>
                                        </p:tgtEl>
                                        <p:attrNameLst>
                                          <p:attrName>style.visibility</p:attrName>
                                        </p:attrNameLst>
                                      </p:cBhvr>
                                      <p:to>
                                        <p:strVal val="visible"/>
                                      </p:to>
                                    </p:set>
                                  </p:childTnLst>
                                </p:cTn>
                              </p:par>
                              <p:par>
                                <p:cTn id="77" presetID="1" presetClass="entr" presetSubtype="0" fill="hold" grpId="3" nodeType="withEffect">
                                  <p:stCondLst>
                                    <p:cond delay="0"/>
                                  </p:stCondLst>
                                  <p:childTnLst>
                                    <p:set>
                                      <p:cBhvr>
                                        <p:cTn id="7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3" nodeType="clickEffect">
                                  <p:stCondLst>
                                    <p:cond delay="0"/>
                                  </p:stCondLst>
                                  <p:childTnLst>
                                    <p:set>
                                      <p:cBhvr>
                                        <p:cTn id="8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3" nodeType="clickEffect">
                                  <p:stCondLst>
                                    <p:cond delay="0"/>
                                  </p:stCondLst>
                                  <p:childTnLst>
                                    <p:set>
                                      <p:cBhvr>
                                        <p:cTn id="8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3" nodeType="clickEffect">
                                  <p:stCondLst>
                                    <p:cond delay="0"/>
                                  </p:stCondLst>
                                  <p:childTnLst>
                                    <p:set>
                                      <p:cBhvr>
                                        <p:cTn id="9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COMPETENZA DEL TRIBUNALE PER LA EX JUGOSLAVIA (SIMILE RUANDA)</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Spese del tribunale sono imputate alle Nazioni Unite in conformità all’art. 17 della Carta  e quindi ripartite obbligatoriamente tra gli Stati membri dall’Assemblea generale </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52</a:t>
            </a:fld>
            <a:endParaRPr lang="it-IT"/>
          </a:p>
        </p:txBody>
      </p:sp>
    </p:spTree>
    <p:extLst>
      <p:ext uri="{BB962C8B-B14F-4D97-AF65-F5344CB8AC3E}">
        <p14:creationId xmlns:p14="http://schemas.microsoft.com/office/powerpoint/2010/main" val="809061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COMPETENZA DELLA AG IN TEMA DI MANTENIMENTO DELLA PACE</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AG ha competenza ampia nell’ambito dell’ONU – quindi anche in materia di mantenimento della pace e della sicurezza internazionale.</a:t>
            </a:r>
          </a:p>
          <a:p>
            <a:pPr algn="just"/>
            <a:endParaRPr lang="it-IT" dirty="0" smtClean="0"/>
          </a:p>
          <a:p>
            <a:pPr algn="just"/>
            <a:r>
              <a:rPr lang="it-IT" dirty="0" smtClean="0"/>
              <a:t>Art. 10 della Carta prevede che “essa possa discutere qualsiasi questione o argomento che rientri nei fini del presente Statuto…”</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53</a:t>
            </a:fld>
            <a:endParaRPr lang="it-IT"/>
          </a:p>
        </p:txBody>
      </p:sp>
    </p:spTree>
    <p:extLst>
      <p:ext uri="{BB962C8B-B14F-4D97-AF65-F5344CB8AC3E}">
        <p14:creationId xmlns:p14="http://schemas.microsoft.com/office/powerpoint/2010/main" val="1296114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COMPETENZA DELLA AG IN TEMA DI MANTENIMENTO DELLA PACE</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Atto con cui AG agisce è la raccomandazione, salvo quanto dispone art. 12, ovvero le competenze in materia di funzione conciliativa…</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54</a:t>
            </a:fld>
            <a:endParaRPr lang="it-IT"/>
          </a:p>
        </p:txBody>
      </p:sp>
    </p:spTree>
    <p:extLst>
      <p:ext uri="{BB962C8B-B14F-4D97-AF65-F5344CB8AC3E}">
        <p14:creationId xmlns:p14="http://schemas.microsoft.com/office/powerpoint/2010/main" val="3609338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COMPETENZA DELLA AG IN TEMA DI MANTENIMENTO DELLA PACE</a:t>
            </a:r>
            <a:endParaRPr lang="it-IT" dirty="0"/>
          </a:p>
        </p:txBody>
      </p:sp>
      <p:sp>
        <p:nvSpPr>
          <p:cNvPr id="3" name="Segnaposto contenuto 2"/>
          <p:cNvSpPr>
            <a:spLocks noGrp="1"/>
          </p:cNvSpPr>
          <p:nvPr>
            <p:ph idx="1"/>
          </p:nvPr>
        </p:nvSpPr>
        <p:spPr>
          <a:xfrm>
            <a:off x="239607" y="1912926"/>
            <a:ext cx="8447193" cy="4808549"/>
          </a:xfrm>
        </p:spPr>
        <p:txBody>
          <a:bodyPr>
            <a:normAutofit lnSpcReduction="10000"/>
          </a:bodyPr>
          <a:lstStyle/>
          <a:p>
            <a:pPr algn="just"/>
            <a:r>
              <a:rPr lang="it-IT" dirty="0" smtClean="0"/>
              <a:t>COMPETENZA CONCILIATIVA della AG è simile a quella del </a:t>
            </a:r>
            <a:r>
              <a:rPr lang="it-IT" dirty="0" err="1" smtClean="0"/>
              <a:t>CdS</a:t>
            </a:r>
            <a:r>
              <a:rPr lang="it-IT" dirty="0" smtClean="0"/>
              <a:t>;</a:t>
            </a:r>
          </a:p>
          <a:p>
            <a:pPr algn="just"/>
            <a:endParaRPr lang="it-IT" dirty="0"/>
          </a:p>
          <a:p>
            <a:pPr algn="just"/>
            <a:r>
              <a:rPr lang="it-IT" dirty="0" smtClean="0"/>
              <a:t>Formulazione di art. 14 della Carta consente di ritenere applicabili alla AG le competenze degli artt. 33, 36, 37 e 38 della Carta per il </a:t>
            </a:r>
            <a:r>
              <a:rPr lang="it-IT" dirty="0" err="1" smtClean="0"/>
              <a:t>CdS</a:t>
            </a:r>
            <a:r>
              <a:rPr lang="it-IT" dirty="0" smtClean="0"/>
              <a:t>.</a:t>
            </a:r>
          </a:p>
          <a:p>
            <a:pPr algn="just"/>
            <a:endParaRPr lang="it-IT" dirty="0"/>
          </a:p>
          <a:p>
            <a:pPr algn="just"/>
            <a:r>
              <a:rPr lang="it-IT" dirty="0" smtClean="0"/>
              <a:t>AG dispone anche di un potere di inchiesta analogo a quello del </a:t>
            </a:r>
            <a:r>
              <a:rPr lang="it-IT" dirty="0" err="1" smtClean="0"/>
              <a:t>CdS</a:t>
            </a:r>
            <a:r>
              <a:rPr lang="it-IT" dirty="0" smtClean="0"/>
              <a:t>.</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55</a:t>
            </a:fld>
            <a:endParaRPr lang="it-IT"/>
          </a:p>
        </p:txBody>
      </p:sp>
    </p:spTree>
    <p:extLst>
      <p:ext uri="{BB962C8B-B14F-4D97-AF65-F5344CB8AC3E}">
        <p14:creationId xmlns:p14="http://schemas.microsoft.com/office/powerpoint/2010/main" val="3695160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3"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3"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COORDINAMENTO CON COMPETENZA DEL </a:t>
            </a:r>
            <a:r>
              <a:rPr lang="it-IT" dirty="0" err="1" smtClean="0"/>
              <a:t>CdS</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PROBLEMA: COORDINAMENTO con la competenza del </a:t>
            </a:r>
            <a:r>
              <a:rPr lang="it-IT" dirty="0" err="1" smtClean="0"/>
              <a:t>CdS</a:t>
            </a:r>
            <a:r>
              <a:rPr lang="it-IT" dirty="0" smtClean="0"/>
              <a:t> in materia di mantenimento della pace e della sicurezza internazionale:</a:t>
            </a:r>
          </a:p>
          <a:p>
            <a:pPr lvl="1" algn="just"/>
            <a:r>
              <a:rPr lang="it-IT" dirty="0" smtClean="0"/>
              <a:t>Limite oggettivo: </a:t>
            </a:r>
            <a:r>
              <a:rPr lang="it-IT" dirty="0" err="1" smtClean="0"/>
              <a:t>domestic</a:t>
            </a:r>
            <a:r>
              <a:rPr lang="it-IT" dirty="0" smtClean="0"/>
              <a:t> </a:t>
            </a:r>
            <a:r>
              <a:rPr lang="it-IT" dirty="0" err="1" smtClean="0"/>
              <a:t>jurisdiction</a:t>
            </a:r>
            <a:r>
              <a:rPr lang="it-IT" dirty="0"/>
              <a:t> </a:t>
            </a:r>
            <a:r>
              <a:rPr lang="it-IT" dirty="0" smtClean="0"/>
              <a:t>vale anche per AG;</a:t>
            </a:r>
          </a:p>
          <a:p>
            <a:pPr lvl="1" algn="just"/>
            <a:r>
              <a:rPr lang="it-IT" dirty="0" smtClean="0"/>
              <a:t>Limite soggettivo: art. 12 par. 1 Carta</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56</a:t>
            </a:fld>
            <a:endParaRPr lang="it-IT"/>
          </a:p>
        </p:txBody>
      </p:sp>
    </p:spTree>
    <p:extLst>
      <p:ext uri="{BB962C8B-B14F-4D97-AF65-F5344CB8AC3E}">
        <p14:creationId xmlns:p14="http://schemas.microsoft.com/office/powerpoint/2010/main" val="883170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3"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3"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LIMITE DI ART. 12 par. 1 CARTA</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Durante esercizio di funzioni del </a:t>
            </a:r>
            <a:r>
              <a:rPr lang="it-IT" dirty="0" err="1" smtClean="0"/>
              <a:t>CdS</a:t>
            </a:r>
            <a:r>
              <a:rPr lang="it-IT" dirty="0" smtClean="0"/>
              <a:t> su una controversia o su una situazione qualsiasi l’AG deve astenersi dal fare qualsiasi raccomandazione, a meno che non sia richiesta dal </a:t>
            </a:r>
            <a:r>
              <a:rPr lang="it-IT" dirty="0" err="1" smtClean="0"/>
              <a:t>CdS</a:t>
            </a:r>
            <a:r>
              <a:rPr lang="it-IT" dirty="0"/>
              <a:t> </a:t>
            </a:r>
            <a:r>
              <a:rPr lang="it-IT" dirty="0" smtClean="0"/>
              <a:t>(art. 12 par. 1).</a:t>
            </a:r>
          </a:p>
          <a:p>
            <a:pPr algn="just"/>
            <a:endParaRPr lang="it-IT" dirty="0"/>
          </a:p>
          <a:p>
            <a:pPr algn="just"/>
            <a:r>
              <a:rPr lang="it-IT" dirty="0" smtClean="0"/>
              <a:t>E’ corollario di art. 24 Carta – responsabilità esclusiva del </a:t>
            </a:r>
            <a:r>
              <a:rPr lang="it-IT" dirty="0" err="1" smtClean="0"/>
              <a:t>CdS</a:t>
            </a:r>
            <a:r>
              <a:rPr lang="it-IT" dirty="0" smtClean="0"/>
              <a:t>.</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57</a:t>
            </a:fld>
            <a:endParaRPr lang="it-IT"/>
          </a:p>
        </p:txBody>
      </p:sp>
    </p:spTree>
    <p:extLst>
      <p:ext uri="{BB962C8B-B14F-4D97-AF65-F5344CB8AC3E}">
        <p14:creationId xmlns:p14="http://schemas.microsoft.com/office/powerpoint/2010/main" val="348272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LIMITE DI ART. 12 par. 1 CARTA</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In realtà AG si è ritenuta competente a intervenire in situazioni in cui </a:t>
            </a:r>
            <a:r>
              <a:rPr lang="it-IT" dirty="0" err="1" smtClean="0"/>
              <a:t>CdS</a:t>
            </a:r>
            <a:r>
              <a:rPr lang="it-IT" dirty="0" smtClean="0"/>
              <a:t> era già intervenuto e anche con soluzioni differenti nel merito:</a:t>
            </a:r>
          </a:p>
          <a:p>
            <a:pPr lvl="1" algn="just"/>
            <a:r>
              <a:rPr lang="it-IT" dirty="0" smtClean="0"/>
              <a:t>Ad es. parere conseguenze giuridiche della costruzione di un muro nei territori palestinesi 9.7.2004</a:t>
            </a:r>
          </a:p>
          <a:p>
            <a:pPr lvl="1" algn="just"/>
            <a:r>
              <a:rPr lang="it-IT" dirty="0" smtClean="0"/>
              <a:t>Parere soggettività Kosovo 2010.</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58</a:t>
            </a:fld>
            <a:endParaRPr lang="it-IT"/>
          </a:p>
        </p:txBody>
      </p:sp>
    </p:spTree>
    <p:extLst>
      <p:ext uri="{BB962C8B-B14F-4D97-AF65-F5344CB8AC3E}">
        <p14:creationId xmlns:p14="http://schemas.microsoft.com/office/powerpoint/2010/main" val="4007053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3"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3"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LIMITE DI ART. 12 par. 1 CARTA/PARERE CIG 9.7.2004</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La CIG si pronuncia sulla competenza della AG di chiedere un parere in deroga all’art. 12 par. 1 Carta sulla base di </a:t>
            </a:r>
            <a:r>
              <a:rPr lang="it-IT" dirty="0" err="1" smtClean="0"/>
              <a:t>ris</a:t>
            </a:r>
            <a:r>
              <a:rPr lang="it-IT" dirty="0" smtClean="0"/>
              <a:t>. </a:t>
            </a:r>
            <a:r>
              <a:rPr lang="it-IT" dirty="0" err="1" smtClean="0"/>
              <a:t>Uniting</a:t>
            </a:r>
            <a:r>
              <a:rPr lang="it-IT" dirty="0" smtClean="0"/>
              <a:t> for </a:t>
            </a:r>
            <a:r>
              <a:rPr lang="it-IT" dirty="0" err="1" smtClean="0"/>
              <a:t>peace</a:t>
            </a:r>
            <a:r>
              <a:rPr lang="it-IT" dirty="0" smtClean="0"/>
              <a:t> n. 377/V della AG  del 1950 in base alla quale AG può essere convocata in sessione straordinaria e adottare atti concernenti il mantenimento della pace in caso di blocco del </a:t>
            </a:r>
            <a:r>
              <a:rPr lang="it-IT" dirty="0" err="1" smtClean="0"/>
              <a:t>CdS</a:t>
            </a:r>
            <a:r>
              <a:rPr lang="it-IT" dirty="0" smtClean="0"/>
              <a:t>….</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59</a:t>
            </a:fld>
            <a:endParaRPr lang="it-IT"/>
          </a:p>
        </p:txBody>
      </p:sp>
    </p:spTree>
    <p:extLst>
      <p:ext uri="{BB962C8B-B14F-4D97-AF65-F5344CB8AC3E}">
        <p14:creationId xmlns:p14="http://schemas.microsoft.com/office/powerpoint/2010/main" val="3838128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53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GOVERNO DEI TERRITORI DA PARTE DEL CDS</a:t>
            </a:r>
            <a:endParaRPr lang="it-IT" dirty="0"/>
          </a:p>
        </p:txBody>
      </p:sp>
      <p:sp>
        <p:nvSpPr>
          <p:cNvPr id="3" name="Segnaposto contenuto 2"/>
          <p:cNvSpPr>
            <a:spLocks noGrp="1"/>
          </p:cNvSpPr>
          <p:nvPr>
            <p:ph idx="1"/>
          </p:nvPr>
        </p:nvSpPr>
        <p:spPr>
          <a:xfrm>
            <a:off x="239607" y="1366376"/>
            <a:ext cx="8447193" cy="5355099"/>
          </a:xfrm>
        </p:spPr>
        <p:txBody>
          <a:bodyPr>
            <a:normAutofit/>
          </a:bodyPr>
          <a:lstStyle/>
          <a:p>
            <a:pPr algn="just"/>
            <a:r>
              <a:rPr lang="it-IT" dirty="0" smtClean="0"/>
              <a:t>Con la creazione dell’ONU tale competenza viene “ereditata” dall’ONU, che ad es. si trova coinvolta nell’amministrazione di un territorio oggetto di controversia territoriale, il TLT istituito dal trattato di pace del 1947 tra l’Italia e le potenza alleate.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a:t>
            </a:fld>
            <a:endParaRPr lang="it-IT"/>
          </a:p>
        </p:txBody>
      </p:sp>
    </p:spTree>
    <p:extLst>
      <p:ext uri="{BB962C8B-B14F-4D97-AF65-F5344CB8AC3E}">
        <p14:creationId xmlns:p14="http://schemas.microsoft.com/office/powerpoint/2010/main" val="366805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LIMITE DI ART. 12 par. 1 CARTA/PARERE CIG 9.7.2004</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Nel caso specifico, la AG istituì la missione di pace UNEF I per la crisi di Suez </a:t>
            </a:r>
            <a:r>
              <a:rPr lang="mr-IN" dirty="0" smtClean="0"/>
              <a:t>–</a:t>
            </a:r>
            <a:r>
              <a:rPr lang="it-IT" dirty="0" smtClean="0"/>
              <a:t> missione operativa che non può considerarsi una azione ai fini dell’art. 11 par. 2 della Carta quindi poteva essere istituita? </a:t>
            </a:r>
            <a:r>
              <a:rPr lang="mr-IN" dirty="0" smtClean="0"/>
              <a:t>–</a:t>
            </a:r>
            <a:r>
              <a:rPr lang="it-IT" dirty="0" smtClean="0"/>
              <a:t> si dubita della legittimità di tale impostazione.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60</a:t>
            </a:fld>
            <a:endParaRPr lang="it-IT"/>
          </a:p>
        </p:txBody>
      </p:sp>
    </p:spTree>
    <p:extLst>
      <p:ext uri="{BB962C8B-B14F-4D97-AF65-F5344CB8AC3E}">
        <p14:creationId xmlns:p14="http://schemas.microsoft.com/office/powerpoint/2010/main" val="1094179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LIMITE DI ART. 12 par. 1 CARTA/PARERE CIG 9.7.2004</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…significativo che la CIG abbia ripreso tali argomentazioni per affermare che CIG si può pronunciare sul punto; CIG potrebbe farlo già secondo quanto prevede art. 96 della Carta, che prevede competenza generale di AG in materia di richiesta di pareri alla CIG…</a:t>
            </a:r>
          </a:p>
          <a:p>
            <a:pPr algn="just"/>
            <a:endParaRPr lang="it-IT" dirty="0"/>
          </a:p>
          <a:p>
            <a:pPr algn="just"/>
            <a:r>
              <a:rPr lang="it-IT" dirty="0" smtClean="0"/>
              <a:t>Quindi….</a:t>
            </a:r>
          </a:p>
          <a:p>
            <a:pPr algn="just"/>
            <a:endParaRPr lang="it-IT" dirty="0" smtClean="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61</a:t>
            </a:fld>
            <a:endParaRPr lang="it-IT"/>
          </a:p>
        </p:txBody>
      </p:sp>
    </p:spTree>
    <p:extLst>
      <p:ext uri="{BB962C8B-B14F-4D97-AF65-F5344CB8AC3E}">
        <p14:creationId xmlns:p14="http://schemas.microsoft.com/office/powerpoint/2010/main" val="2868894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NUOVO RUOLO DI AG E RESPONSIBILITY TO PROTECT</a:t>
            </a:r>
            <a:endParaRPr lang="it-IT" dirty="0"/>
          </a:p>
        </p:txBody>
      </p:sp>
      <p:sp>
        <p:nvSpPr>
          <p:cNvPr id="3" name="Segnaposto contenuto 2"/>
          <p:cNvSpPr>
            <a:spLocks noGrp="1"/>
          </p:cNvSpPr>
          <p:nvPr>
            <p:ph idx="1"/>
          </p:nvPr>
        </p:nvSpPr>
        <p:spPr>
          <a:xfrm>
            <a:off x="239607" y="1912926"/>
            <a:ext cx="8447193" cy="4808549"/>
          </a:xfrm>
        </p:spPr>
        <p:txBody>
          <a:bodyPr>
            <a:normAutofit lnSpcReduction="10000"/>
          </a:bodyPr>
          <a:lstStyle/>
          <a:p>
            <a:pPr algn="just"/>
            <a:r>
              <a:rPr lang="it-IT" dirty="0" smtClean="0"/>
              <a:t>Nuove tendenze delle relazioni internazionali definiscono un nuovo ruolo della AG?</a:t>
            </a:r>
          </a:p>
          <a:p>
            <a:pPr algn="just"/>
            <a:endParaRPr lang="it-IT" dirty="0"/>
          </a:p>
          <a:p>
            <a:pPr algn="just"/>
            <a:r>
              <a:rPr lang="it-IT" dirty="0" smtClean="0"/>
              <a:t>Può l’AG sostituirsi al </a:t>
            </a:r>
            <a:r>
              <a:rPr lang="it-IT" dirty="0" err="1" smtClean="0"/>
              <a:t>CdS</a:t>
            </a:r>
            <a:r>
              <a:rPr lang="it-IT" dirty="0" smtClean="0"/>
              <a:t> in caso di stallo di quest’ultimo?</a:t>
            </a:r>
          </a:p>
          <a:p>
            <a:pPr algn="just"/>
            <a:endParaRPr lang="it-IT" dirty="0"/>
          </a:p>
          <a:p>
            <a:pPr algn="just"/>
            <a:r>
              <a:rPr lang="it-IT" dirty="0" smtClean="0"/>
              <a:t>Secondo art. 11 par. 2 Carta ciò non sarebbe possibile perché ogni questione dovrebbe essere deferita al </a:t>
            </a:r>
            <a:r>
              <a:rPr lang="it-IT" dirty="0" err="1" smtClean="0"/>
              <a:t>CdS</a:t>
            </a:r>
            <a:r>
              <a:rPr lang="it-IT" dirty="0" smtClean="0"/>
              <a:t>.</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62</a:t>
            </a:fld>
            <a:endParaRPr lang="it-IT"/>
          </a:p>
        </p:txBody>
      </p:sp>
    </p:spTree>
    <p:extLst>
      <p:ext uri="{BB962C8B-B14F-4D97-AF65-F5344CB8AC3E}">
        <p14:creationId xmlns:p14="http://schemas.microsoft.com/office/powerpoint/2010/main" val="297391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3"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3"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NUOVO RUOLO DI AG E RESPONSIBILITY TO PROTECT</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Riserva di competenza di art. 11 par. 2 esclude che AG possa deliberare misure come quelle di art. 41 e 42 Carta.</a:t>
            </a:r>
          </a:p>
          <a:p>
            <a:pPr algn="just"/>
            <a:endParaRPr lang="it-IT" dirty="0"/>
          </a:p>
          <a:p>
            <a:pPr algn="just"/>
            <a:r>
              <a:rPr lang="it-IT" dirty="0" smtClean="0"/>
              <a:t>Nemmeno possono essere deliberate misure di </a:t>
            </a:r>
            <a:r>
              <a:rPr lang="it-IT" dirty="0" err="1" smtClean="0"/>
              <a:t>peace</a:t>
            </a:r>
            <a:r>
              <a:rPr lang="it-IT" dirty="0" smtClean="0"/>
              <a:t> </a:t>
            </a:r>
            <a:r>
              <a:rPr lang="it-IT" dirty="0" err="1" smtClean="0"/>
              <a:t>keeping</a:t>
            </a:r>
            <a:r>
              <a:rPr lang="it-IT" dirty="0" smtClean="0"/>
              <a:t> (illegittimità di missione UNEF I nella crisi di Suez del 1956).</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63</a:t>
            </a:fld>
            <a:endParaRPr lang="it-IT"/>
          </a:p>
        </p:txBody>
      </p:sp>
    </p:spTree>
    <p:extLst>
      <p:ext uri="{BB962C8B-B14F-4D97-AF65-F5344CB8AC3E}">
        <p14:creationId xmlns:p14="http://schemas.microsoft.com/office/powerpoint/2010/main" val="2210212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NUOVO RUOLO DI AG E RESPONSIBILITY TO PROTECT</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Qualche spunto positivo può invece trovarsi in uno studio di una Commissione incaricata di studiare il tema della “responsabilità di proteggere”  su cui si fonda intervento degli Stati autorizzato dal </a:t>
            </a:r>
            <a:r>
              <a:rPr lang="it-IT" dirty="0" err="1" smtClean="0"/>
              <a:t>CdS</a:t>
            </a:r>
            <a:r>
              <a:rPr lang="it-IT" dirty="0"/>
              <a:t> </a:t>
            </a:r>
            <a:r>
              <a:rPr lang="it-IT" dirty="0" smtClean="0"/>
              <a:t>già nel 2001.</a:t>
            </a:r>
          </a:p>
          <a:p>
            <a:pPr algn="just"/>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64</a:t>
            </a:fld>
            <a:endParaRPr lang="it-IT"/>
          </a:p>
        </p:txBody>
      </p:sp>
    </p:spTree>
    <p:extLst>
      <p:ext uri="{BB962C8B-B14F-4D97-AF65-F5344CB8AC3E}">
        <p14:creationId xmlns:p14="http://schemas.microsoft.com/office/powerpoint/2010/main" val="2804612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53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GOVERNO DEI TERRITORI DA PARTE DEL CDS</a:t>
            </a:r>
            <a:endParaRPr lang="it-IT" dirty="0"/>
          </a:p>
        </p:txBody>
      </p:sp>
      <p:sp>
        <p:nvSpPr>
          <p:cNvPr id="3" name="Segnaposto contenuto 2"/>
          <p:cNvSpPr>
            <a:spLocks noGrp="1"/>
          </p:cNvSpPr>
          <p:nvPr>
            <p:ph idx="1"/>
          </p:nvPr>
        </p:nvSpPr>
        <p:spPr>
          <a:xfrm>
            <a:off x="239607" y="1366376"/>
            <a:ext cx="8447193" cy="5355099"/>
          </a:xfrm>
        </p:spPr>
        <p:txBody>
          <a:bodyPr>
            <a:normAutofit/>
          </a:bodyPr>
          <a:lstStyle/>
          <a:p>
            <a:pPr algn="just"/>
            <a:r>
              <a:rPr lang="it-IT" dirty="0" smtClean="0"/>
              <a:t>Annesso VI al Trattato di pace identifica TLT come piccolo Stato governato da un governatore la cui nomina era affidata al </a:t>
            </a:r>
            <a:r>
              <a:rPr lang="it-IT" dirty="0" err="1" smtClean="0"/>
              <a:t>CdS</a:t>
            </a:r>
            <a:r>
              <a:rPr lang="it-IT" dirty="0" smtClean="0"/>
              <a:t> e che doveva essere assistito da autorità legislative, giurisdizionali ed esecutive locali.</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7</a:t>
            </a:fld>
            <a:endParaRPr lang="it-IT"/>
          </a:p>
        </p:txBody>
      </p:sp>
    </p:spTree>
    <p:extLst>
      <p:ext uri="{BB962C8B-B14F-4D97-AF65-F5344CB8AC3E}">
        <p14:creationId xmlns:p14="http://schemas.microsoft.com/office/powerpoint/2010/main" val="553405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53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GOVERNO DEI TERRITORI DA PARTE DEL CDS</a:t>
            </a:r>
            <a:endParaRPr lang="it-IT" dirty="0"/>
          </a:p>
        </p:txBody>
      </p:sp>
      <p:sp>
        <p:nvSpPr>
          <p:cNvPr id="3" name="Segnaposto contenuto 2"/>
          <p:cNvSpPr>
            <a:spLocks noGrp="1"/>
          </p:cNvSpPr>
          <p:nvPr>
            <p:ph idx="1"/>
          </p:nvPr>
        </p:nvSpPr>
        <p:spPr>
          <a:xfrm>
            <a:off x="239607" y="1366376"/>
            <a:ext cx="8447193" cy="5355099"/>
          </a:xfrm>
        </p:spPr>
        <p:txBody>
          <a:bodyPr>
            <a:normAutofit/>
          </a:bodyPr>
          <a:lstStyle/>
          <a:p>
            <a:pPr algn="just"/>
            <a:r>
              <a:rPr lang="it-IT" dirty="0" smtClean="0"/>
              <a:t>In </a:t>
            </a:r>
            <a:r>
              <a:rPr lang="it-IT" dirty="0"/>
              <a:t>attesa di tale nomina, la sfera territoriale destinata alla formazione del TLT continua ad essere amministrata in base all’art. 2 dell’Allegato VII del Trattato di pace (Strumento per il regime provvisorio) dai comandi militari alleati operanti nelle rispettive zone, quello anglo – americano nella ZONA A, in cui era inclusa la città di Trieste e quello jugoslavo con sede a Capodistria nella zona </a:t>
            </a:r>
            <a:r>
              <a:rPr lang="it-IT" dirty="0" smtClean="0"/>
              <a:t>B. </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8</a:t>
            </a:fld>
            <a:endParaRPr lang="it-IT"/>
          </a:p>
        </p:txBody>
      </p:sp>
    </p:spTree>
    <p:extLst>
      <p:ext uri="{BB962C8B-B14F-4D97-AF65-F5344CB8AC3E}">
        <p14:creationId xmlns:p14="http://schemas.microsoft.com/office/powerpoint/2010/main" val="4270866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5385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GOVERNO DEI TERRITORI DA PARTE DEL CDS</a:t>
            </a:r>
            <a:endParaRPr lang="it-IT" dirty="0"/>
          </a:p>
        </p:txBody>
      </p:sp>
      <p:sp>
        <p:nvSpPr>
          <p:cNvPr id="3" name="Segnaposto contenuto 2"/>
          <p:cNvSpPr>
            <a:spLocks noGrp="1"/>
          </p:cNvSpPr>
          <p:nvPr>
            <p:ph idx="1"/>
          </p:nvPr>
        </p:nvSpPr>
        <p:spPr>
          <a:xfrm>
            <a:off x="239607" y="1366376"/>
            <a:ext cx="8447193" cy="5355099"/>
          </a:xfrm>
        </p:spPr>
        <p:txBody>
          <a:bodyPr>
            <a:normAutofit/>
          </a:bodyPr>
          <a:lstStyle/>
          <a:p>
            <a:pPr algn="just"/>
            <a:r>
              <a:rPr lang="it-IT" dirty="0"/>
              <a:t>Il territorio ove era venuta a cessare la sovranità italiana è divenuto </a:t>
            </a:r>
            <a:r>
              <a:rPr lang="it-IT" i="1" dirty="0" err="1"/>
              <a:t>nullius</a:t>
            </a:r>
            <a:r>
              <a:rPr lang="it-IT" dirty="0"/>
              <a:t>, ma poiché non era seguita la formazione del nuovo ente previsto dal n. 1 dell’art. 21 del Trattato di pace restava sottoposto a occupazione militare che si trasformava da bellico – armistiziale a pacifico – convenzionale, a titolo quasi fiduciario nell’interesse dell’ente che stava per nascere.</a:t>
            </a:r>
          </a:p>
          <a:p>
            <a:pPr algn="just"/>
            <a:endParaRPr lang="it-IT" dirty="0" smtClean="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9</a:t>
            </a:fld>
            <a:endParaRPr lang="it-IT"/>
          </a:p>
        </p:txBody>
      </p:sp>
    </p:spTree>
    <p:extLst>
      <p:ext uri="{BB962C8B-B14F-4D97-AF65-F5344CB8AC3E}">
        <p14:creationId xmlns:p14="http://schemas.microsoft.com/office/powerpoint/2010/main" val="457272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1798</TotalTime>
  <Words>3778</Words>
  <Application>Microsoft Macintosh PowerPoint</Application>
  <PresentationFormat>Presentazione su schermo (4:3)</PresentationFormat>
  <Paragraphs>286</Paragraphs>
  <Slides>64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64</vt:i4>
      </vt:variant>
    </vt:vector>
  </HeadingPairs>
  <TitlesOfParts>
    <vt:vector size="68" baseType="lpstr">
      <vt:lpstr>Calibri</vt:lpstr>
      <vt:lpstr>Mangal</vt:lpstr>
      <vt:lpstr>Arial</vt:lpstr>
      <vt:lpstr>Tema di Office</vt:lpstr>
      <vt:lpstr>ORGANIZZAZIONI INTERNAZIONALI</vt:lpstr>
      <vt:lpstr>SISTEMA DI SICUREZZA COLLETTIVA</vt:lpstr>
      <vt:lpstr>AZIONE DEL CONSIGLIO DI SICUREZZA</vt:lpstr>
      <vt:lpstr>ALTRE MISURE RIFERIBILI AL CAPO VII</vt:lpstr>
      <vt:lpstr>GOVERNO DEI TERRITORI DA PARTE DEL CDS</vt:lpstr>
      <vt:lpstr>GOVERNO DEI TERRITORI DA PARTE DEL CDS</vt:lpstr>
      <vt:lpstr>GOVERNO DEI TERRITORI DA PARTE DEL CDS</vt:lpstr>
      <vt:lpstr>GOVERNO DEI TERRITORI DA PARTE DEL CDS</vt:lpstr>
      <vt:lpstr>GOVERNO DEI TERRITORI DA PARTE DEL CDS</vt:lpstr>
      <vt:lpstr>GOVERNO DEI TERRITORI DA PARTE DEL CDS</vt:lpstr>
      <vt:lpstr>GOVERNO DEI TERRITORI DA PARTE DEL CDS</vt:lpstr>
      <vt:lpstr>GOVERNO DEI TERRITORI DA PARTE DEL CDS</vt:lpstr>
      <vt:lpstr>GOVERNO DEI TERRITORI DA PARTE DEL CDS</vt:lpstr>
      <vt:lpstr>GOVERNO DEI TERRITORI DA PARTE DEL CDS</vt:lpstr>
      <vt:lpstr>GOVERNO DEI TERRITORI DA PARTE DEL CDS</vt:lpstr>
      <vt:lpstr>GOVERNO DEI TERRITORI DA PARTE DEL CDS</vt:lpstr>
      <vt:lpstr>BOSNIA ERZEGOVINA - 1995</vt:lpstr>
      <vt:lpstr>SLAVONIA ORIENTALE E ZONE LIMITROFE A CROAZIA 1996</vt:lpstr>
      <vt:lpstr>KOSOVO E TIMOR EST 1999</vt:lpstr>
      <vt:lpstr>KOSOVO – UNMIK RIS. 1244/1999</vt:lpstr>
      <vt:lpstr>KOSOVO – UNMIK RIS. 1244/1999</vt:lpstr>
      <vt:lpstr>KOSOVO – UNMIK RIS. 1244/1999</vt:lpstr>
      <vt:lpstr>TIMOR EST – UNTAET ris. 1272/1999</vt:lpstr>
      <vt:lpstr>TIMOR EST – UNTAET ris. 1272/1999</vt:lpstr>
      <vt:lpstr>RICONOSCIMENTO DI AMMINISTRAZIONE DI TERRITORI</vt:lpstr>
      <vt:lpstr>ISTITUZIONE DI TRIBUNALI INTERNAZIONALI PER LA PUNIZIONE DI CRIMINI COMMESSI DA INDIVIDUI</vt:lpstr>
      <vt:lpstr>ISTITUZIONE DI TRIBUNALI INTERNAZIONALI PER LA PUNIZIONE DI CRIMINI COMMESSI DA INDIVIDUI</vt:lpstr>
      <vt:lpstr>ISTITUZIONE DI TRIBUNALI MISTI PER LA COMMISSIONE DI CRIMINI INTERNAZIONALI</vt:lpstr>
      <vt:lpstr>ISTITUZIONE DI TRIBUNALI MISTI PER LA COMMISSIONE DI CRIMINI INTERNAZIONALI</vt:lpstr>
      <vt:lpstr>ISTITUZIONE DI TRIBUNALI MISTI PER LA COMMISSIONE DI CRIMINI INTERNAZIONALI</vt:lpstr>
      <vt:lpstr>ISTITUZIONE DI TRIBUNALI MISTI PER LA COMMISSIONE DI CRIMINI INTERNAZIONALI</vt:lpstr>
      <vt:lpstr>ISTITUZIONE DI TRIBUNALI MISTI E RIDEFINIZIONE DEL RUOLO DELLE PEACE – KEEPING OPERATIONS</vt:lpstr>
      <vt:lpstr>ISTITUZIONE DI TRIBUNALI MISTI E RIDEFINIZIONE DEL RUOLO DELLE PEACE – KEEPING OPERATIONS</vt:lpstr>
      <vt:lpstr>VALUTAZIONE DI TALI MISURE ATIPICHE DEL CdS</vt:lpstr>
      <vt:lpstr>FONDAMENTO DI TALI MISURE ATIPICHE DEL CdS</vt:lpstr>
      <vt:lpstr>1) ANALOGIA CON AMMINISTRAZIONE FIDUCIARIA</vt:lpstr>
      <vt:lpstr>2) CONSENSO DELLO STATO COINVOLTO.</vt:lpstr>
      <vt:lpstr>2) CONSENSO DELLO STATO COINVOLTO.</vt:lpstr>
      <vt:lpstr>3) MISURE COERCITIVE DI ARTT. 41 e 42 CARTA</vt:lpstr>
      <vt:lpstr>3) MISURE COERCITIVE DI ARTT. 41 e 42 CARTA</vt:lpstr>
      <vt:lpstr>3) MISURE COERCITIVE DI ARTT. 41 e 42 CARTA</vt:lpstr>
      <vt:lpstr>3) MISURE COERCITIVE DI ARTT. 41 e 42 CARTA</vt:lpstr>
      <vt:lpstr>4) ART. 24 CARTA ONU</vt:lpstr>
      <vt:lpstr>4) ART. 24 CARTA ONU</vt:lpstr>
      <vt:lpstr>5) ANALOGIA CON OCCUPAZIONE BELLICA</vt:lpstr>
      <vt:lpstr>5) ANALOGIA CON OCCUPAZIONE BELLICA</vt:lpstr>
      <vt:lpstr>6) NORMA CONSUETUDINARIA</vt:lpstr>
      <vt:lpstr>6) NORMA CONSUETUDINARIA</vt:lpstr>
      <vt:lpstr>6) NORMA CONSUETUDINARIA</vt:lpstr>
      <vt:lpstr>STRUTTURA DEL TRIBUNALE PER LA EX JUGOSLAVIA (SIMILE RUANDA)</vt:lpstr>
      <vt:lpstr>COMPETENZA DEL TRIBUNALE PER LA EX JUGOSLAVIA (SIMILE RUANDA)</vt:lpstr>
      <vt:lpstr>COMPETENZA DEL TRIBUNALE PER LA EX JUGOSLAVIA (SIMILE RUANDA)</vt:lpstr>
      <vt:lpstr>COMPETENZA DELLA AG IN TEMA DI MANTENIMENTO DELLA PACE</vt:lpstr>
      <vt:lpstr>COMPETENZA DELLA AG IN TEMA DI MANTENIMENTO DELLA PACE</vt:lpstr>
      <vt:lpstr>COMPETENZA DELLA AG IN TEMA DI MANTENIMENTO DELLA PACE</vt:lpstr>
      <vt:lpstr>COORDINAMENTO CON COMPETENZA DEL CdS</vt:lpstr>
      <vt:lpstr>LIMITE DI ART. 12 par. 1 CARTA</vt:lpstr>
      <vt:lpstr>LIMITE DI ART. 12 par. 1 CARTA</vt:lpstr>
      <vt:lpstr>LIMITE DI ART. 12 par. 1 CARTA/PARERE CIG 9.7.2004</vt:lpstr>
      <vt:lpstr>LIMITE DI ART. 12 par. 1 CARTA/PARERE CIG 9.7.2004</vt:lpstr>
      <vt:lpstr>LIMITE DI ART. 12 par. 1 CARTA/PARERE CIG 9.7.2004</vt:lpstr>
      <vt:lpstr>NUOVO RUOLO DI AG E RESPONSIBILITY TO PROTECT</vt:lpstr>
      <vt:lpstr>NUOVO RUOLO DI AG E RESPONSIBILITY TO PROTECT</vt:lpstr>
      <vt:lpstr>NUOVO RUOLO DI AG E RESPONSIBILITY TO PROTECT</vt:lpstr>
    </vt:vector>
  </TitlesOfParts>
  <Company>HAL 9000</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CAUSE DI INVALIDITA’ DEI TRATTATI INTERNAZIONALI</dc:title>
  <dc:creator>Giuseppe Sacco</dc:creator>
  <cp:lastModifiedBy>Giuseppe Sacco</cp:lastModifiedBy>
  <cp:revision>198</cp:revision>
  <dcterms:created xsi:type="dcterms:W3CDTF">2010-10-07T07:38:25Z</dcterms:created>
  <dcterms:modified xsi:type="dcterms:W3CDTF">2017-11-16T16:56:23Z</dcterms:modified>
</cp:coreProperties>
</file>