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5"/>
  </p:notesMasterIdLst>
  <p:handoutMasterIdLst>
    <p:handoutMasterId r:id="rId86"/>
  </p:handoutMasterIdLst>
  <p:sldIdLst>
    <p:sldId id="257" r:id="rId2"/>
    <p:sldId id="514" r:id="rId3"/>
    <p:sldId id="515" r:id="rId4"/>
    <p:sldId id="516" r:id="rId5"/>
    <p:sldId id="517" r:id="rId6"/>
    <p:sldId id="518" r:id="rId7"/>
    <p:sldId id="519" r:id="rId8"/>
    <p:sldId id="529" r:id="rId9"/>
    <p:sldId id="550" r:id="rId10"/>
    <p:sldId id="530" r:id="rId11"/>
    <p:sldId id="520" r:id="rId12"/>
    <p:sldId id="521" r:id="rId13"/>
    <p:sldId id="601" r:id="rId14"/>
    <p:sldId id="522" r:id="rId15"/>
    <p:sldId id="602" r:id="rId16"/>
    <p:sldId id="551" r:id="rId17"/>
    <p:sldId id="552" r:id="rId18"/>
    <p:sldId id="523" r:id="rId19"/>
    <p:sldId id="531" r:id="rId20"/>
    <p:sldId id="603" r:id="rId21"/>
    <p:sldId id="604" r:id="rId22"/>
    <p:sldId id="524" r:id="rId23"/>
    <p:sldId id="525" r:id="rId24"/>
    <p:sldId id="526" r:id="rId25"/>
    <p:sldId id="527" r:id="rId26"/>
    <p:sldId id="528" r:id="rId27"/>
    <p:sldId id="553" r:id="rId28"/>
    <p:sldId id="554" r:id="rId29"/>
    <p:sldId id="555" r:id="rId30"/>
    <p:sldId id="556" r:id="rId31"/>
    <p:sldId id="605" r:id="rId32"/>
    <p:sldId id="606" r:id="rId33"/>
    <p:sldId id="558" r:id="rId34"/>
    <p:sldId id="559" r:id="rId35"/>
    <p:sldId id="607" r:id="rId36"/>
    <p:sldId id="608" r:id="rId37"/>
    <p:sldId id="609" r:id="rId38"/>
    <p:sldId id="610" r:id="rId39"/>
    <p:sldId id="560" r:id="rId40"/>
    <p:sldId id="561" r:id="rId41"/>
    <p:sldId id="562" r:id="rId42"/>
    <p:sldId id="563" r:id="rId43"/>
    <p:sldId id="611" r:id="rId44"/>
    <p:sldId id="614" r:id="rId45"/>
    <p:sldId id="612" r:id="rId46"/>
    <p:sldId id="564" r:id="rId47"/>
    <p:sldId id="565" r:id="rId48"/>
    <p:sldId id="566" r:id="rId49"/>
    <p:sldId id="567" r:id="rId50"/>
    <p:sldId id="568" r:id="rId51"/>
    <p:sldId id="569" r:id="rId52"/>
    <p:sldId id="570" r:id="rId53"/>
    <p:sldId id="572" r:id="rId54"/>
    <p:sldId id="573" r:id="rId55"/>
    <p:sldId id="574" r:id="rId56"/>
    <p:sldId id="575" r:id="rId57"/>
    <p:sldId id="576" r:id="rId58"/>
    <p:sldId id="577" r:id="rId59"/>
    <p:sldId id="578" r:id="rId60"/>
    <p:sldId id="579" r:id="rId61"/>
    <p:sldId id="580" r:id="rId62"/>
    <p:sldId id="581" r:id="rId63"/>
    <p:sldId id="582" r:id="rId64"/>
    <p:sldId id="583" r:id="rId65"/>
    <p:sldId id="584" r:id="rId66"/>
    <p:sldId id="585" r:id="rId67"/>
    <p:sldId id="586" r:id="rId68"/>
    <p:sldId id="587" r:id="rId69"/>
    <p:sldId id="613" r:id="rId70"/>
    <p:sldId id="615" r:id="rId71"/>
    <p:sldId id="598" r:id="rId72"/>
    <p:sldId id="599" r:id="rId73"/>
    <p:sldId id="589" r:id="rId74"/>
    <p:sldId id="590" r:id="rId75"/>
    <p:sldId id="591" r:id="rId76"/>
    <p:sldId id="592" r:id="rId77"/>
    <p:sldId id="593" r:id="rId78"/>
    <p:sldId id="594" r:id="rId79"/>
    <p:sldId id="600" r:id="rId80"/>
    <p:sldId id="595" r:id="rId81"/>
    <p:sldId id="596" r:id="rId82"/>
    <p:sldId id="597" r:id="rId83"/>
    <p:sldId id="616" r:id="rId84"/>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5FF"/>
    <a:srgbClr val="76FF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06" autoAdjust="0"/>
    <p:restoredTop sz="94701"/>
  </p:normalViewPr>
  <p:slideViewPr>
    <p:cSldViewPr snapToGrid="0" snapToObjects="1">
      <p:cViewPr varScale="1">
        <p:scale>
          <a:sx n="95" d="100"/>
          <a:sy n="95" d="100"/>
        </p:scale>
        <p:origin x="1528"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notesMaster" Target="notesMasters/notesMaster1.xml"/><Relationship Id="rId86" Type="http://schemas.openxmlformats.org/officeDocument/2006/relationships/handoutMaster" Target="handoutMasters/handoutMaster1.xml"/><Relationship Id="rId87" Type="http://schemas.openxmlformats.org/officeDocument/2006/relationships/presProps" Target="presProps.xml"/><Relationship Id="rId88" Type="http://schemas.openxmlformats.org/officeDocument/2006/relationships/viewProps" Target="viewProps.xml"/><Relationship Id="rId8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7D46E1-323E-CC4A-9FE7-D9F7219F1597}"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it-IT"/>
        </a:p>
      </dgm:t>
    </dgm:pt>
    <dgm:pt modelId="{A34FF57F-1F36-BD44-A87F-9EAEF913BCCC}">
      <dgm:prSet>
        <dgm:style>
          <a:lnRef idx="1">
            <a:schemeClr val="accent5"/>
          </a:lnRef>
          <a:fillRef idx="2">
            <a:schemeClr val="accent5"/>
          </a:fillRef>
          <a:effectRef idx="1">
            <a:schemeClr val="accent5"/>
          </a:effectRef>
          <a:fontRef idx="minor">
            <a:schemeClr val="dk1"/>
          </a:fontRef>
        </dgm:style>
      </dgm:prSet>
      <dgm:spPr/>
      <dgm:t>
        <a:bodyPr/>
        <a:lstStyle/>
        <a:p>
          <a:pPr rtl="0"/>
          <a:r>
            <a:rPr lang="it-IT" dirty="0" smtClean="0"/>
            <a:t>Comando di operazioni di </a:t>
          </a:r>
          <a:r>
            <a:rPr lang="it-IT" dirty="0" err="1" smtClean="0"/>
            <a:t>peace</a:t>
          </a:r>
          <a:r>
            <a:rPr lang="it-IT" dirty="0" smtClean="0"/>
            <a:t> </a:t>
          </a:r>
          <a:r>
            <a:rPr lang="it-IT" dirty="0" err="1" smtClean="0"/>
            <a:t>keeping</a:t>
          </a:r>
          <a:endParaRPr lang="it-IT" dirty="0"/>
        </a:p>
      </dgm:t>
    </dgm:pt>
    <dgm:pt modelId="{9107CDBA-2EDC-E14B-9196-D196D4280808}" type="parTrans" cxnId="{308A670E-3CDB-A845-92CD-E009F42E9D5E}">
      <dgm:prSet/>
      <dgm:spPr/>
      <dgm:t>
        <a:bodyPr/>
        <a:lstStyle/>
        <a:p>
          <a:endParaRPr lang="it-IT"/>
        </a:p>
      </dgm:t>
    </dgm:pt>
    <dgm:pt modelId="{38CA5DB8-ED9C-E245-9219-D6EB49B2FCC9}" type="sibTrans" cxnId="{308A670E-3CDB-A845-92CD-E009F42E9D5E}">
      <dgm:prSet/>
      <dgm:spPr/>
      <dgm:t>
        <a:bodyPr/>
        <a:lstStyle/>
        <a:p>
          <a:endParaRPr lang="it-IT"/>
        </a:p>
      </dgm:t>
    </dgm:pt>
    <dgm:pt modelId="{DEFEE392-4877-5C45-A481-6D358F7C26CD}">
      <dgm:prSet>
        <dgm:style>
          <a:lnRef idx="1">
            <a:schemeClr val="accent5"/>
          </a:lnRef>
          <a:fillRef idx="3">
            <a:schemeClr val="accent5"/>
          </a:fillRef>
          <a:effectRef idx="2">
            <a:schemeClr val="accent5"/>
          </a:effectRef>
          <a:fontRef idx="minor">
            <a:schemeClr val="lt1"/>
          </a:fontRef>
        </dgm:style>
      </dgm:prSet>
      <dgm:spPr/>
      <dgm:t>
        <a:bodyPr/>
        <a:lstStyle/>
        <a:p>
          <a:pPr rtl="0"/>
          <a:r>
            <a:rPr lang="it-IT" dirty="0" smtClean="0"/>
            <a:t>Organo comune di una coalizione di Stati</a:t>
          </a:r>
          <a:endParaRPr lang="it-IT" dirty="0"/>
        </a:p>
      </dgm:t>
    </dgm:pt>
    <dgm:pt modelId="{A47FC182-4324-EE4F-B072-1661C96FFCA2}" type="parTrans" cxnId="{EF4A3F03-A7D9-F34C-A154-FCA7ABADED79}">
      <dgm:prSet/>
      <dgm:spPr/>
    </dgm:pt>
    <dgm:pt modelId="{FE584C0E-40D7-3444-B1D9-2373C52E91E7}" type="sibTrans" cxnId="{EF4A3F03-A7D9-F34C-A154-FCA7ABADED79}">
      <dgm:prSet/>
      <dgm:spPr/>
    </dgm:pt>
    <dgm:pt modelId="{97795559-A8BE-694E-B739-019DA6273B1C}">
      <dgm:prSet>
        <dgm:style>
          <a:lnRef idx="0">
            <a:schemeClr val="accent4"/>
          </a:lnRef>
          <a:fillRef idx="3">
            <a:schemeClr val="accent4"/>
          </a:fillRef>
          <a:effectRef idx="3">
            <a:schemeClr val="accent4"/>
          </a:effectRef>
          <a:fontRef idx="minor">
            <a:schemeClr val="lt1"/>
          </a:fontRef>
        </dgm:style>
      </dgm:prSet>
      <dgm:spPr/>
      <dgm:t>
        <a:bodyPr/>
        <a:lstStyle/>
        <a:p>
          <a:pPr rtl="0"/>
          <a:r>
            <a:rPr lang="it-IT" dirty="0" smtClean="0"/>
            <a:t>Organo di un’organizzazione internazionale dotata di personalità giuridica propria</a:t>
          </a:r>
          <a:endParaRPr lang="it-IT" dirty="0"/>
        </a:p>
      </dgm:t>
    </dgm:pt>
    <dgm:pt modelId="{E7A6B7DB-1914-AE42-8C01-1571FF2FE34E}" type="parTrans" cxnId="{4B50B2CF-9610-314B-8DF2-849228165723}">
      <dgm:prSet/>
      <dgm:spPr/>
    </dgm:pt>
    <dgm:pt modelId="{43550403-01B1-0A45-811A-FBFA9E1C37A2}" type="sibTrans" cxnId="{4B50B2CF-9610-314B-8DF2-849228165723}">
      <dgm:prSet/>
      <dgm:spPr/>
    </dgm:pt>
    <dgm:pt modelId="{F01B62DB-9E5C-7045-9573-B4CF3C021CE7}" type="pres">
      <dgm:prSet presAssocID="{607D46E1-323E-CC4A-9FE7-D9F7219F1597}" presName="hierChild1" presStyleCnt="0">
        <dgm:presLayoutVars>
          <dgm:chPref val="1"/>
          <dgm:dir/>
          <dgm:animOne val="branch"/>
          <dgm:animLvl val="lvl"/>
          <dgm:resizeHandles/>
        </dgm:presLayoutVars>
      </dgm:prSet>
      <dgm:spPr/>
      <dgm:t>
        <a:bodyPr/>
        <a:lstStyle/>
        <a:p>
          <a:endParaRPr lang="it-IT"/>
        </a:p>
      </dgm:t>
    </dgm:pt>
    <dgm:pt modelId="{95508076-80B1-B344-A4F6-547072C10C21}" type="pres">
      <dgm:prSet presAssocID="{A34FF57F-1F36-BD44-A87F-9EAEF913BCCC}" presName="hierRoot1" presStyleCnt="0"/>
      <dgm:spPr/>
    </dgm:pt>
    <dgm:pt modelId="{1DCBCC78-F8E1-7044-A4A9-71664C20D764}" type="pres">
      <dgm:prSet presAssocID="{A34FF57F-1F36-BD44-A87F-9EAEF913BCCC}" presName="composite" presStyleCnt="0"/>
      <dgm:spPr/>
    </dgm:pt>
    <dgm:pt modelId="{B940AE0B-12F2-D14E-ADBC-9DE76E0BEB07}" type="pres">
      <dgm:prSet presAssocID="{A34FF57F-1F36-BD44-A87F-9EAEF913BCCC}" presName="background" presStyleLbl="node0" presStyleIdx="0" presStyleCnt="1"/>
      <dgm:spPr/>
    </dgm:pt>
    <dgm:pt modelId="{D887FDF3-9226-9944-B323-8E454AAEA436}" type="pres">
      <dgm:prSet presAssocID="{A34FF57F-1F36-BD44-A87F-9EAEF913BCCC}" presName="text" presStyleLbl="fgAcc0" presStyleIdx="0" presStyleCnt="1">
        <dgm:presLayoutVars>
          <dgm:chPref val="3"/>
        </dgm:presLayoutVars>
      </dgm:prSet>
      <dgm:spPr/>
      <dgm:t>
        <a:bodyPr/>
        <a:lstStyle/>
        <a:p>
          <a:endParaRPr lang="it-IT"/>
        </a:p>
      </dgm:t>
    </dgm:pt>
    <dgm:pt modelId="{9BF35819-E754-7D41-93A8-2B6705D7CA80}" type="pres">
      <dgm:prSet presAssocID="{A34FF57F-1F36-BD44-A87F-9EAEF913BCCC}" presName="hierChild2" presStyleCnt="0"/>
      <dgm:spPr/>
    </dgm:pt>
    <dgm:pt modelId="{42D3E918-9836-8B45-80A4-81885F320F40}" type="pres">
      <dgm:prSet presAssocID="{A47FC182-4324-EE4F-B072-1661C96FFCA2}" presName="Name10" presStyleLbl="parChTrans1D2" presStyleIdx="0" presStyleCnt="2"/>
      <dgm:spPr/>
    </dgm:pt>
    <dgm:pt modelId="{CD3D88DA-94D6-6143-8A0B-16D562BC33AB}" type="pres">
      <dgm:prSet presAssocID="{DEFEE392-4877-5C45-A481-6D358F7C26CD}" presName="hierRoot2" presStyleCnt="0"/>
      <dgm:spPr/>
    </dgm:pt>
    <dgm:pt modelId="{A6370E14-F68C-BB48-83BB-15CAF2EEB56B}" type="pres">
      <dgm:prSet presAssocID="{DEFEE392-4877-5C45-A481-6D358F7C26CD}" presName="composite2" presStyleCnt="0"/>
      <dgm:spPr/>
    </dgm:pt>
    <dgm:pt modelId="{85992D1C-203B-C94C-A8E8-B069CACE3972}" type="pres">
      <dgm:prSet presAssocID="{DEFEE392-4877-5C45-A481-6D358F7C26CD}" presName="background2" presStyleLbl="node2" presStyleIdx="0" presStyleCnt="2"/>
      <dgm:spPr/>
    </dgm:pt>
    <dgm:pt modelId="{B2ED4E9D-A789-9A40-9D22-92A2C0CDCF9E}" type="pres">
      <dgm:prSet presAssocID="{DEFEE392-4877-5C45-A481-6D358F7C26CD}" presName="text2" presStyleLbl="fgAcc2" presStyleIdx="0" presStyleCnt="2">
        <dgm:presLayoutVars>
          <dgm:chPref val="3"/>
        </dgm:presLayoutVars>
      </dgm:prSet>
      <dgm:spPr/>
      <dgm:t>
        <a:bodyPr/>
        <a:lstStyle/>
        <a:p>
          <a:endParaRPr lang="it-IT"/>
        </a:p>
      </dgm:t>
    </dgm:pt>
    <dgm:pt modelId="{21E11AFE-B693-D848-B6F5-908805BCC14F}" type="pres">
      <dgm:prSet presAssocID="{DEFEE392-4877-5C45-A481-6D358F7C26CD}" presName="hierChild3" presStyleCnt="0"/>
      <dgm:spPr/>
    </dgm:pt>
    <dgm:pt modelId="{14D48C4C-E2C5-0448-9977-BC2A00B06B51}" type="pres">
      <dgm:prSet presAssocID="{E7A6B7DB-1914-AE42-8C01-1571FF2FE34E}" presName="Name10" presStyleLbl="parChTrans1D2" presStyleIdx="1" presStyleCnt="2"/>
      <dgm:spPr/>
    </dgm:pt>
    <dgm:pt modelId="{B721523E-8B59-2540-A0DF-5EA1150AC779}" type="pres">
      <dgm:prSet presAssocID="{97795559-A8BE-694E-B739-019DA6273B1C}" presName="hierRoot2" presStyleCnt="0"/>
      <dgm:spPr/>
    </dgm:pt>
    <dgm:pt modelId="{4B63F646-5C4A-FD4B-AAB0-5DD1095B438B}" type="pres">
      <dgm:prSet presAssocID="{97795559-A8BE-694E-B739-019DA6273B1C}" presName="composite2" presStyleCnt="0"/>
      <dgm:spPr/>
    </dgm:pt>
    <dgm:pt modelId="{61B45335-F5B8-8247-8DC4-D3702020EE61}" type="pres">
      <dgm:prSet presAssocID="{97795559-A8BE-694E-B739-019DA6273B1C}" presName="background2" presStyleLbl="node2" presStyleIdx="1" presStyleCnt="2"/>
      <dgm:spPr/>
    </dgm:pt>
    <dgm:pt modelId="{9FA28C0B-9AD9-194C-81BA-DF16F91BE01E}" type="pres">
      <dgm:prSet presAssocID="{97795559-A8BE-694E-B739-019DA6273B1C}" presName="text2" presStyleLbl="fgAcc2" presStyleIdx="1" presStyleCnt="2">
        <dgm:presLayoutVars>
          <dgm:chPref val="3"/>
        </dgm:presLayoutVars>
      </dgm:prSet>
      <dgm:spPr/>
      <dgm:t>
        <a:bodyPr/>
        <a:lstStyle/>
        <a:p>
          <a:endParaRPr lang="it-IT"/>
        </a:p>
      </dgm:t>
    </dgm:pt>
    <dgm:pt modelId="{BA8370AF-E0F4-C04D-AF1E-2B1731279DCA}" type="pres">
      <dgm:prSet presAssocID="{97795559-A8BE-694E-B739-019DA6273B1C}" presName="hierChild3" presStyleCnt="0"/>
      <dgm:spPr/>
    </dgm:pt>
  </dgm:ptLst>
  <dgm:cxnLst>
    <dgm:cxn modelId="{4B50B2CF-9610-314B-8DF2-849228165723}" srcId="{A34FF57F-1F36-BD44-A87F-9EAEF913BCCC}" destId="{97795559-A8BE-694E-B739-019DA6273B1C}" srcOrd="1" destOrd="0" parTransId="{E7A6B7DB-1914-AE42-8C01-1571FF2FE34E}" sibTransId="{43550403-01B1-0A45-811A-FBFA9E1C37A2}"/>
    <dgm:cxn modelId="{ED5CCF63-F398-1446-A2B7-6D021F5431F7}" type="presOf" srcId="{607D46E1-323E-CC4A-9FE7-D9F7219F1597}" destId="{F01B62DB-9E5C-7045-9573-B4CF3C021CE7}" srcOrd="0" destOrd="0" presId="urn:microsoft.com/office/officeart/2005/8/layout/hierarchy1"/>
    <dgm:cxn modelId="{39145600-6DE0-4440-8B0E-E100F2BC2E4C}" type="presOf" srcId="{E7A6B7DB-1914-AE42-8C01-1571FF2FE34E}" destId="{14D48C4C-E2C5-0448-9977-BC2A00B06B51}" srcOrd="0" destOrd="0" presId="urn:microsoft.com/office/officeart/2005/8/layout/hierarchy1"/>
    <dgm:cxn modelId="{B64DCFC8-9D9A-5246-9B31-4B308D6BC9C5}" type="presOf" srcId="{A47FC182-4324-EE4F-B072-1661C96FFCA2}" destId="{42D3E918-9836-8B45-80A4-81885F320F40}" srcOrd="0" destOrd="0" presId="urn:microsoft.com/office/officeart/2005/8/layout/hierarchy1"/>
    <dgm:cxn modelId="{B51B4523-0EF0-E04C-89C0-65CC6B5B0F80}" type="presOf" srcId="{DEFEE392-4877-5C45-A481-6D358F7C26CD}" destId="{B2ED4E9D-A789-9A40-9D22-92A2C0CDCF9E}" srcOrd="0" destOrd="0" presId="urn:microsoft.com/office/officeart/2005/8/layout/hierarchy1"/>
    <dgm:cxn modelId="{308A670E-3CDB-A845-92CD-E009F42E9D5E}" srcId="{607D46E1-323E-CC4A-9FE7-D9F7219F1597}" destId="{A34FF57F-1F36-BD44-A87F-9EAEF913BCCC}" srcOrd="0" destOrd="0" parTransId="{9107CDBA-2EDC-E14B-9196-D196D4280808}" sibTransId="{38CA5DB8-ED9C-E245-9219-D6EB49B2FCC9}"/>
    <dgm:cxn modelId="{EF4A3F03-A7D9-F34C-A154-FCA7ABADED79}" srcId="{A34FF57F-1F36-BD44-A87F-9EAEF913BCCC}" destId="{DEFEE392-4877-5C45-A481-6D358F7C26CD}" srcOrd="0" destOrd="0" parTransId="{A47FC182-4324-EE4F-B072-1661C96FFCA2}" sibTransId="{FE584C0E-40D7-3444-B1D9-2373C52E91E7}"/>
    <dgm:cxn modelId="{8290A28A-ACA6-BA48-9503-464559716FCD}" type="presOf" srcId="{97795559-A8BE-694E-B739-019DA6273B1C}" destId="{9FA28C0B-9AD9-194C-81BA-DF16F91BE01E}" srcOrd="0" destOrd="0" presId="urn:microsoft.com/office/officeart/2005/8/layout/hierarchy1"/>
    <dgm:cxn modelId="{C69B27B2-02C5-744D-9EEE-57657BDFB83D}" type="presOf" srcId="{A34FF57F-1F36-BD44-A87F-9EAEF913BCCC}" destId="{D887FDF3-9226-9944-B323-8E454AAEA436}" srcOrd="0" destOrd="0" presId="urn:microsoft.com/office/officeart/2005/8/layout/hierarchy1"/>
    <dgm:cxn modelId="{9BAE33E1-CAC7-4B41-8312-07B82B55744F}" type="presParOf" srcId="{F01B62DB-9E5C-7045-9573-B4CF3C021CE7}" destId="{95508076-80B1-B344-A4F6-547072C10C21}" srcOrd="0" destOrd="0" presId="urn:microsoft.com/office/officeart/2005/8/layout/hierarchy1"/>
    <dgm:cxn modelId="{9C8A2D83-8EFD-BC49-B2D0-80CF269102AC}" type="presParOf" srcId="{95508076-80B1-B344-A4F6-547072C10C21}" destId="{1DCBCC78-F8E1-7044-A4A9-71664C20D764}" srcOrd="0" destOrd="0" presId="urn:microsoft.com/office/officeart/2005/8/layout/hierarchy1"/>
    <dgm:cxn modelId="{16A97B88-BC3E-B847-BE82-123D9129EC89}" type="presParOf" srcId="{1DCBCC78-F8E1-7044-A4A9-71664C20D764}" destId="{B940AE0B-12F2-D14E-ADBC-9DE76E0BEB07}" srcOrd="0" destOrd="0" presId="urn:microsoft.com/office/officeart/2005/8/layout/hierarchy1"/>
    <dgm:cxn modelId="{F3CC0545-27F5-3B4A-A1A4-A7BBDF87BFB8}" type="presParOf" srcId="{1DCBCC78-F8E1-7044-A4A9-71664C20D764}" destId="{D887FDF3-9226-9944-B323-8E454AAEA436}" srcOrd="1" destOrd="0" presId="urn:microsoft.com/office/officeart/2005/8/layout/hierarchy1"/>
    <dgm:cxn modelId="{CD85641F-4F34-2940-81BE-F6A3FE8CC587}" type="presParOf" srcId="{95508076-80B1-B344-A4F6-547072C10C21}" destId="{9BF35819-E754-7D41-93A8-2B6705D7CA80}" srcOrd="1" destOrd="0" presId="urn:microsoft.com/office/officeart/2005/8/layout/hierarchy1"/>
    <dgm:cxn modelId="{D5D7AF04-C0BA-0444-83BB-A81FA6C2370F}" type="presParOf" srcId="{9BF35819-E754-7D41-93A8-2B6705D7CA80}" destId="{42D3E918-9836-8B45-80A4-81885F320F40}" srcOrd="0" destOrd="0" presId="urn:microsoft.com/office/officeart/2005/8/layout/hierarchy1"/>
    <dgm:cxn modelId="{957F06E5-5A8E-644F-8388-24F96560A673}" type="presParOf" srcId="{9BF35819-E754-7D41-93A8-2B6705D7CA80}" destId="{CD3D88DA-94D6-6143-8A0B-16D562BC33AB}" srcOrd="1" destOrd="0" presId="urn:microsoft.com/office/officeart/2005/8/layout/hierarchy1"/>
    <dgm:cxn modelId="{4780D9ED-FCF9-254E-B001-1632B2A8CFDE}" type="presParOf" srcId="{CD3D88DA-94D6-6143-8A0B-16D562BC33AB}" destId="{A6370E14-F68C-BB48-83BB-15CAF2EEB56B}" srcOrd="0" destOrd="0" presId="urn:microsoft.com/office/officeart/2005/8/layout/hierarchy1"/>
    <dgm:cxn modelId="{90034805-F7FB-AE44-8706-DDEFA250C67A}" type="presParOf" srcId="{A6370E14-F68C-BB48-83BB-15CAF2EEB56B}" destId="{85992D1C-203B-C94C-A8E8-B069CACE3972}" srcOrd="0" destOrd="0" presId="urn:microsoft.com/office/officeart/2005/8/layout/hierarchy1"/>
    <dgm:cxn modelId="{455E6CED-123B-8F4A-BFC2-B2F8D270A38D}" type="presParOf" srcId="{A6370E14-F68C-BB48-83BB-15CAF2EEB56B}" destId="{B2ED4E9D-A789-9A40-9D22-92A2C0CDCF9E}" srcOrd="1" destOrd="0" presId="urn:microsoft.com/office/officeart/2005/8/layout/hierarchy1"/>
    <dgm:cxn modelId="{409CA5DA-C6EC-7747-AC74-2C565192ADAC}" type="presParOf" srcId="{CD3D88DA-94D6-6143-8A0B-16D562BC33AB}" destId="{21E11AFE-B693-D848-B6F5-908805BCC14F}" srcOrd="1" destOrd="0" presId="urn:microsoft.com/office/officeart/2005/8/layout/hierarchy1"/>
    <dgm:cxn modelId="{06FD98BA-6E27-7244-B669-1824164A7A60}" type="presParOf" srcId="{9BF35819-E754-7D41-93A8-2B6705D7CA80}" destId="{14D48C4C-E2C5-0448-9977-BC2A00B06B51}" srcOrd="2" destOrd="0" presId="urn:microsoft.com/office/officeart/2005/8/layout/hierarchy1"/>
    <dgm:cxn modelId="{BC0D6AA3-A2B6-FC4D-A68C-E21E12ACE6E8}" type="presParOf" srcId="{9BF35819-E754-7D41-93A8-2B6705D7CA80}" destId="{B721523E-8B59-2540-A0DF-5EA1150AC779}" srcOrd="3" destOrd="0" presId="urn:microsoft.com/office/officeart/2005/8/layout/hierarchy1"/>
    <dgm:cxn modelId="{DBAA1398-6B4A-7243-94EC-5762B33DA323}" type="presParOf" srcId="{B721523E-8B59-2540-A0DF-5EA1150AC779}" destId="{4B63F646-5C4A-FD4B-AAB0-5DD1095B438B}" srcOrd="0" destOrd="0" presId="urn:microsoft.com/office/officeart/2005/8/layout/hierarchy1"/>
    <dgm:cxn modelId="{780BBDF3-5E8F-CF4C-A1E0-049CAC2DD8CF}" type="presParOf" srcId="{4B63F646-5C4A-FD4B-AAB0-5DD1095B438B}" destId="{61B45335-F5B8-8247-8DC4-D3702020EE61}" srcOrd="0" destOrd="0" presId="urn:microsoft.com/office/officeart/2005/8/layout/hierarchy1"/>
    <dgm:cxn modelId="{5D1734E3-6C2E-A041-B203-87F25C745863}" type="presParOf" srcId="{4B63F646-5C4A-FD4B-AAB0-5DD1095B438B}" destId="{9FA28C0B-9AD9-194C-81BA-DF16F91BE01E}" srcOrd="1" destOrd="0" presId="urn:microsoft.com/office/officeart/2005/8/layout/hierarchy1"/>
    <dgm:cxn modelId="{DFC31940-383C-F842-B09A-E2C327AC7175}" type="presParOf" srcId="{B721523E-8B59-2540-A0DF-5EA1150AC779}" destId="{BA8370AF-E0F4-C04D-AF1E-2B1731279DC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EC244C-117D-5B40-B50F-4D354B9504F9}" type="doc">
      <dgm:prSet loTypeId="urn:microsoft.com/office/officeart/2005/8/layout/radial5" loCatId="" qsTypeId="urn:microsoft.com/office/officeart/2005/8/quickstyle/simple2" qsCatId="simple" csTypeId="urn:microsoft.com/office/officeart/2005/8/colors/colorful3" csCatId="colorful" phldr="1"/>
      <dgm:spPr/>
      <dgm:t>
        <a:bodyPr/>
        <a:lstStyle/>
        <a:p>
          <a:endParaRPr lang="it-IT"/>
        </a:p>
      </dgm:t>
    </dgm:pt>
    <dgm:pt modelId="{736789BB-3530-9D40-9221-8828B0105395}">
      <dgm:prSet phldrT="[Testo]"/>
      <dgm:spPr/>
      <dgm:t>
        <a:bodyPr/>
        <a:lstStyle/>
        <a:p>
          <a:r>
            <a:rPr lang="it-IT" dirty="0" smtClean="0"/>
            <a:t>MASSACRO DI SREBRENICA</a:t>
          </a:r>
          <a:endParaRPr lang="it-IT" dirty="0"/>
        </a:p>
      </dgm:t>
    </dgm:pt>
    <dgm:pt modelId="{4BE6857C-862C-FF43-ADC9-128ECEF933AB}" type="parTrans" cxnId="{2468386F-8E11-0941-A168-17D523B2ED3A}">
      <dgm:prSet/>
      <dgm:spPr/>
      <dgm:t>
        <a:bodyPr/>
        <a:lstStyle/>
        <a:p>
          <a:endParaRPr lang="it-IT"/>
        </a:p>
      </dgm:t>
    </dgm:pt>
    <dgm:pt modelId="{9661A636-824B-CC4F-94EB-022B282C67F7}" type="sibTrans" cxnId="{2468386F-8E11-0941-A168-17D523B2ED3A}">
      <dgm:prSet/>
      <dgm:spPr/>
      <dgm:t>
        <a:bodyPr/>
        <a:lstStyle/>
        <a:p>
          <a:endParaRPr lang="it-IT"/>
        </a:p>
      </dgm:t>
    </dgm:pt>
    <dgm:pt modelId="{F2F4BED2-CF9F-9D48-B794-AABBAEC1E543}">
      <dgm:prSet phldrT="[Testo]"/>
      <dgm:spPr/>
      <dgm:t>
        <a:bodyPr/>
        <a:lstStyle/>
        <a:p>
          <a:r>
            <a:rPr lang="it-IT" dirty="0" smtClean="0"/>
            <a:t>TRIBUNALE PER EX JUGOSLAVIA – KRSTIC-2.8.2001</a:t>
          </a:r>
          <a:endParaRPr lang="it-IT" dirty="0"/>
        </a:p>
      </dgm:t>
    </dgm:pt>
    <dgm:pt modelId="{2D0F1243-4C1E-024D-A494-6EFD58C143D2}" type="parTrans" cxnId="{181F322A-5901-F54C-821A-FD62DD32C680}">
      <dgm:prSet/>
      <dgm:spPr/>
      <dgm:t>
        <a:bodyPr/>
        <a:lstStyle/>
        <a:p>
          <a:endParaRPr lang="it-IT"/>
        </a:p>
      </dgm:t>
    </dgm:pt>
    <dgm:pt modelId="{D269BB5F-8B09-8C4D-BEA9-9CF027F502AF}" type="sibTrans" cxnId="{181F322A-5901-F54C-821A-FD62DD32C680}">
      <dgm:prSet/>
      <dgm:spPr/>
      <dgm:t>
        <a:bodyPr/>
        <a:lstStyle/>
        <a:p>
          <a:endParaRPr lang="it-IT"/>
        </a:p>
      </dgm:t>
    </dgm:pt>
    <dgm:pt modelId="{60B76D29-8BEF-4F4F-BEE6-F4529430A43C}">
      <dgm:prSet phldrT="[Testo]"/>
      <dgm:spPr/>
      <dgm:t>
        <a:bodyPr/>
        <a:lstStyle/>
        <a:p>
          <a:r>
            <a:rPr lang="it-IT" dirty="0" smtClean="0"/>
            <a:t>CIG – APPLICAZIONE CONV. GENOCIDIO 2007</a:t>
          </a:r>
          <a:endParaRPr lang="it-IT" dirty="0"/>
        </a:p>
      </dgm:t>
    </dgm:pt>
    <dgm:pt modelId="{F70454C8-8030-564F-9293-310D103487FD}" type="parTrans" cxnId="{AD256DDA-15A6-1448-8CE1-98DC9F05E2C4}">
      <dgm:prSet/>
      <dgm:spPr/>
      <dgm:t>
        <a:bodyPr/>
        <a:lstStyle/>
        <a:p>
          <a:endParaRPr lang="it-IT"/>
        </a:p>
      </dgm:t>
    </dgm:pt>
    <dgm:pt modelId="{DDE43EA5-8ABB-9547-9431-7BD9DB3A5E87}" type="sibTrans" cxnId="{AD256DDA-15A6-1448-8CE1-98DC9F05E2C4}">
      <dgm:prSet/>
      <dgm:spPr/>
      <dgm:t>
        <a:bodyPr/>
        <a:lstStyle/>
        <a:p>
          <a:endParaRPr lang="it-IT"/>
        </a:p>
      </dgm:t>
    </dgm:pt>
    <dgm:pt modelId="{39AD371A-9ED8-9E4E-B41B-07E3A66603B9}">
      <dgm:prSet phldrT="[Testo]" phldr="1"/>
      <dgm:spPr/>
      <dgm:t>
        <a:bodyPr/>
        <a:lstStyle/>
        <a:p>
          <a:endParaRPr lang="it-IT"/>
        </a:p>
      </dgm:t>
    </dgm:pt>
    <dgm:pt modelId="{07D9155D-9F63-9341-BC22-A0E519D71327}" type="parTrans" cxnId="{63A62990-CF1D-2347-8A4F-AF8BB7AB8AA6}">
      <dgm:prSet/>
      <dgm:spPr/>
      <dgm:t>
        <a:bodyPr/>
        <a:lstStyle/>
        <a:p>
          <a:endParaRPr lang="it-IT"/>
        </a:p>
      </dgm:t>
    </dgm:pt>
    <dgm:pt modelId="{6CBF7424-C980-C34A-BB8D-BF3987A25AF1}" type="sibTrans" cxnId="{63A62990-CF1D-2347-8A4F-AF8BB7AB8AA6}">
      <dgm:prSet/>
      <dgm:spPr/>
      <dgm:t>
        <a:bodyPr/>
        <a:lstStyle/>
        <a:p>
          <a:endParaRPr lang="it-IT"/>
        </a:p>
      </dgm:t>
    </dgm:pt>
    <dgm:pt modelId="{B4C4C487-128A-794B-B229-6269B11D3B77}">
      <dgm:prSet phldrT="[Testo]" phldr="1"/>
      <dgm:spPr/>
      <dgm:t>
        <a:bodyPr/>
        <a:lstStyle/>
        <a:p>
          <a:endParaRPr lang="it-IT"/>
        </a:p>
      </dgm:t>
    </dgm:pt>
    <dgm:pt modelId="{FFF07BF7-15C3-D84F-AA63-5C0C0411BD85}" type="parTrans" cxnId="{9E0EF8E8-54B4-C34B-958E-8492A215725B}">
      <dgm:prSet/>
      <dgm:spPr/>
      <dgm:t>
        <a:bodyPr/>
        <a:lstStyle/>
        <a:p>
          <a:endParaRPr lang="it-IT"/>
        </a:p>
      </dgm:t>
    </dgm:pt>
    <dgm:pt modelId="{7917F9BB-2AE2-3747-9C1C-3519314C249C}" type="sibTrans" cxnId="{9E0EF8E8-54B4-C34B-958E-8492A215725B}">
      <dgm:prSet/>
      <dgm:spPr/>
      <dgm:t>
        <a:bodyPr/>
        <a:lstStyle/>
        <a:p>
          <a:endParaRPr lang="it-IT"/>
        </a:p>
      </dgm:t>
    </dgm:pt>
    <dgm:pt modelId="{FBDF0776-10F5-8540-8C65-BCC7502AC1C6}">
      <dgm:prSet phldrT="[Testo]"/>
      <dgm:spPr/>
      <dgm:t>
        <a:bodyPr/>
        <a:lstStyle/>
        <a:p>
          <a:r>
            <a:rPr lang="it-IT" dirty="0" smtClean="0"/>
            <a:t>CORTE DISTRETTUALE OLANDESE 10.7.2008 CORTE D’APPELLO 2010 E CORTE SUPREMA 2012</a:t>
          </a:r>
          <a:endParaRPr lang="it-IT" dirty="0"/>
        </a:p>
      </dgm:t>
    </dgm:pt>
    <dgm:pt modelId="{CA8A500C-C7A2-E74B-A80A-3B6E4762CAAD}" type="parTrans" cxnId="{6A52EA75-821D-EF48-8A74-84D5D587B1EC}">
      <dgm:prSet/>
      <dgm:spPr/>
      <dgm:t>
        <a:bodyPr/>
        <a:lstStyle/>
        <a:p>
          <a:endParaRPr lang="it-IT"/>
        </a:p>
      </dgm:t>
    </dgm:pt>
    <dgm:pt modelId="{4A558AAD-AEB8-7B49-8C2D-1D067FD024AA}" type="sibTrans" cxnId="{6A52EA75-821D-EF48-8A74-84D5D587B1EC}">
      <dgm:prSet/>
      <dgm:spPr/>
      <dgm:t>
        <a:bodyPr/>
        <a:lstStyle/>
        <a:p>
          <a:endParaRPr lang="it-IT"/>
        </a:p>
      </dgm:t>
    </dgm:pt>
    <dgm:pt modelId="{25EB4FB4-404C-9946-901F-6987A77B73EC}">
      <dgm:prSet phldrT="[Testo]"/>
      <dgm:spPr/>
      <dgm:t>
        <a:bodyPr/>
        <a:lstStyle/>
        <a:p>
          <a:r>
            <a:rPr lang="it-IT" dirty="0" smtClean="0"/>
            <a:t>CORTE EUROPEA DEI DIRITTI DELL’UOMO 11.6.2013</a:t>
          </a:r>
          <a:endParaRPr lang="it-IT" dirty="0"/>
        </a:p>
      </dgm:t>
    </dgm:pt>
    <dgm:pt modelId="{1AF09D19-BE03-B341-98E1-E2FB0020C3D6}" type="parTrans" cxnId="{841AF50E-8787-0643-9A76-F449A6807086}">
      <dgm:prSet/>
      <dgm:spPr/>
      <dgm:t>
        <a:bodyPr/>
        <a:lstStyle/>
        <a:p>
          <a:endParaRPr lang="it-IT"/>
        </a:p>
      </dgm:t>
    </dgm:pt>
    <dgm:pt modelId="{95179624-D354-9A44-8229-3DA8A864F998}" type="sibTrans" cxnId="{841AF50E-8787-0643-9A76-F449A6807086}">
      <dgm:prSet/>
      <dgm:spPr/>
      <dgm:t>
        <a:bodyPr/>
        <a:lstStyle/>
        <a:p>
          <a:endParaRPr lang="it-IT"/>
        </a:p>
      </dgm:t>
    </dgm:pt>
    <dgm:pt modelId="{3F0AFE5B-EA13-794A-AE15-0089BDD54C2B}" type="pres">
      <dgm:prSet presAssocID="{A5EC244C-117D-5B40-B50F-4D354B9504F9}" presName="Name0" presStyleCnt="0">
        <dgm:presLayoutVars>
          <dgm:chMax val="1"/>
          <dgm:dir/>
          <dgm:animLvl val="ctr"/>
          <dgm:resizeHandles val="exact"/>
        </dgm:presLayoutVars>
      </dgm:prSet>
      <dgm:spPr/>
      <dgm:t>
        <a:bodyPr/>
        <a:lstStyle/>
        <a:p>
          <a:endParaRPr lang="it-IT"/>
        </a:p>
      </dgm:t>
    </dgm:pt>
    <dgm:pt modelId="{9C1630E1-12BD-164C-B0E1-29763BE6078C}" type="pres">
      <dgm:prSet presAssocID="{736789BB-3530-9D40-9221-8828B0105395}" presName="centerShape" presStyleLbl="node0" presStyleIdx="0" presStyleCnt="1"/>
      <dgm:spPr/>
      <dgm:t>
        <a:bodyPr/>
        <a:lstStyle/>
        <a:p>
          <a:endParaRPr lang="it-IT"/>
        </a:p>
      </dgm:t>
    </dgm:pt>
    <dgm:pt modelId="{6AA39FDB-EE48-9845-A69B-0D71A6120F44}" type="pres">
      <dgm:prSet presAssocID="{2D0F1243-4C1E-024D-A494-6EFD58C143D2}" presName="parTrans" presStyleLbl="sibTrans2D1" presStyleIdx="0" presStyleCnt="4"/>
      <dgm:spPr/>
      <dgm:t>
        <a:bodyPr/>
        <a:lstStyle/>
        <a:p>
          <a:endParaRPr lang="it-IT"/>
        </a:p>
      </dgm:t>
    </dgm:pt>
    <dgm:pt modelId="{B11D1330-03A1-6342-835C-C2D1A7561BEB}" type="pres">
      <dgm:prSet presAssocID="{2D0F1243-4C1E-024D-A494-6EFD58C143D2}" presName="connectorText" presStyleLbl="sibTrans2D1" presStyleIdx="0" presStyleCnt="4"/>
      <dgm:spPr/>
      <dgm:t>
        <a:bodyPr/>
        <a:lstStyle/>
        <a:p>
          <a:endParaRPr lang="it-IT"/>
        </a:p>
      </dgm:t>
    </dgm:pt>
    <dgm:pt modelId="{10E22FC8-82C9-214F-8E48-772D42818285}" type="pres">
      <dgm:prSet presAssocID="{F2F4BED2-CF9F-9D48-B794-AABBAEC1E543}" presName="node" presStyleLbl="node1" presStyleIdx="0" presStyleCnt="4">
        <dgm:presLayoutVars>
          <dgm:bulletEnabled val="1"/>
        </dgm:presLayoutVars>
      </dgm:prSet>
      <dgm:spPr/>
      <dgm:t>
        <a:bodyPr/>
        <a:lstStyle/>
        <a:p>
          <a:endParaRPr lang="it-IT"/>
        </a:p>
      </dgm:t>
    </dgm:pt>
    <dgm:pt modelId="{F43D5D7C-51FC-4C4F-A8B9-6A405245A298}" type="pres">
      <dgm:prSet presAssocID="{F70454C8-8030-564F-9293-310D103487FD}" presName="parTrans" presStyleLbl="sibTrans2D1" presStyleIdx="1" presStyleCnt="4"/>
      <dgm:spPr/>
      <dgm:t>
        <a:bodyPr/>
        <a:lstStyle/>
        <a:p>
          <a:endParaRPr lang="it-IT"/>
        </a:p>
      </dgm:t>
    </dgm:pt>
    <dgm:pt modelId="{EC7B8B2A-60D1-F043-9E17-2E2B8192336D}" type="pres">
      <dgm:prSet presAssocID="{F70454C8-8030-564F-9293-310D103487FD}" presName="connectorText" presStyleLbl="sibTrans2D1" presStyleIdx="1" presStyleCnt="4"/>
      <dgm:spPr/>
      <dgm:t>
        <a:bodyPr/>
        <a:lstStyle/>
        <a:p>
          <a:endParaRPr lang="it-IT"/>
        </a:p>
      </dgm:t>
    </dgm:pt>
    <dgm:pt modelId="{456D2F75-FD3F-8C43-8AE3-F24600C85DB3}" type="pres">
      <dgm:prSet presAssocID="{60B76D29-8BEF-4F4F-BEE6-F4529430A43C}" presName="node" presStyleLbl="node1" presStyleIdx="1" presStyleCnt="4">
        <dgm:presLayoutVars>
          <dgm:bulletEnabled val="1"/>
        </dgm:presLayoutVars>
      </dgm:prSet>
      <dgm:spPr/>
      <dgm:t>
        <a:bodyPr/>
        <a:lstStyle/>
        <a:p>
          <a:endParaRPr lang="it-IT"/>
        </a:p>
      </dgm:t>
    </dgm:pt>
    <dgm:pt modelId="{78571136-C6DB-794A-985E-F31D8E5DAC20}" type="pres">
      <dgm:prSet presAssocID="{CA8A500C-C7A2-E74B-A80A-3B6E4762CAAD}" presName="parTrans" presStyleLbl="sibTrans2D1" presStyleIdx="2" presStyleCnt="4"/>
      <dgm:spPr/>
      <dgm:t>
        <a:bodyPr/>
        <a:lstStyle/>
        <a:p>
          <a:endParaRPr lang="it-IT"/>
        </a:p>
      </dgm:t>
    </dgm:pt>
    <dgm:pt modelId="{2CDF30D6-7B80-DC49-933C-41DEC6F9C99D}" type="pres">
      <dgm:prSet presAssocID="{CA8A500C-C7A2-E74B-A80A-3B6E4762CAAD}" presName="connectorText" presStyleLbl="sibTrans2D1" presStyleIdx="2" presStyleCnt="4"/>
      <dgm:spPr/>
      <dgm:t>
        <a:bodyPr/>
        <a:lstStyle/>
        <a:p>
          <a:endParaRPr lang="it-IT"/>
        </a:p>
      </dgm:t>
    </dgm:pt>
    <dgm:pt modelId="{17E08E24-3CC6-1648-B5DD-546FF7ACE66B}" type="pres">
      <dgm:prSet presAssocID="{FBDF0776-10F5-8540-8C65-BCC7502AC1C6}" presName="node" presStyleLbl="node1" presStyleIdx="2" presStyleCnt="4">
        <dgm:presLayoutVars>
          <dgm:bulletEnabled val="1"/>
        </dgm:presLayoutVars>
      </dgm:prSet>
      <dgm:spPr/>
      <dgm:t>
        <a:bodyPr/>
        <a:lstStyle/>
        <a:p>
          <a:endParaRPr lang="it-IT"/>
        </a:p>
      </dgm:t>
    </dgm:pt>
    <dgm:pt modelId="{82D1B435-014D-9E48-8F60-726442889966}" type="pres">
      <dgm:prSet presAssocID="{1AF09D19-BE03-B341-98E1-E2FB0020C3D6}" presName="parTrans" presStyleLbl="sibTrans2D1" presStyleIdx="3" presStyleCnt="4"/>
      <dgm:spPr/>
      <dgm:t>
        <a:bodyPr/>
        <a:lstStyle/>
        <a:p>
          <a:endParaRPr lang="it-IT"/>
        </a:p>
      </dgm:t>
    </dgm:pt>
    <dgm:pt modelId="{8EF8774C-9D0B-BE48-A690-7C25DA334226}" type="pres">
      <dgm:prSet presAssocID="{1AF09D19-BE03-B341-98E1-E2FB0020C3D6}" presName="connectorText" presStyleLbl="sibTrans2D1" presStyleIdx="3" presStyleCnt="4"/>
      <dgm:spPr/>
      <dgm:t>
        <a:bodyPr/>
        <a:lstStyle/>
        <a:p>
          <a:endParaRPr lang="it-IT"/>
        </a:p>
      </dgm:t>
    </dgm:pt>
    <dgm:pt modelId="{D58065CC-9744-0044-B5DB-550FFC083405}" type="pres">
      <dgm:prSet presAssocID="{25EB4FB4-404C-9946-901F-6987A77B73EC}" presName="node" presStyleLbl="node1" presStyleIdx="3" presStyleCnt="4">
        <dgm:presLayoutVars>
          <dgm:bulletEnabled val="1"/>
        </dgm:presLayoutVars>
      </dgm:prSet>
      <dgm:spPr/>
      <dgm:t>
        <a:bodyPr/>
        <a:lstStyle/>
        <a:p>
          <a:endParaRPr lang="it-IT"/>
        </a:p>
      </dgm:t>
    </dgm:pt>
  </dgm:ptLst>
  <dgm:cxnLst>
    <dgm:cxn modelId="{181F322A-5901-F54C-821A-FD62DD32C680}" srcId="{736789BB-3530-9D40-9221-8828B0105395}" destId="{F2F4BED2-CF9F-9D48-B794-AABBAEC1E543}" srcOrd="0" destOrd="0" parTransId="{2D0F1243-4C1E-024D-A494-6EFD58C143D2}" sibTransId="{D269BB5F-8B09-8C4D-BEA9-9CF027F502AF}"/>
    <dgm:cxn modelId="{297F1E8D-C14D-B843-8745-CB376AC5DEF6}" type="presOf" srcId="{FBDF0776-10F5-8540-8C65-BCC7502AC1C6}" destId="{17E08E24-3CC6-1648-B5DD-546FF7ACE66B}" srcOrd="0" destOrd="0" presId="urn:microsoft.com/office/officeart/2005/8/layout/radial5"/>
    <dgm:cxn modelId="{FEE485BB-A896-3E47-8802-F1F8AF722A54}" type="presOf" srcId="{1AF09D19-BE03-B341-98E1-E2FB0020C3D6}" destId="{82D1B435-014D-9E48-8F60-726442889966}" srcOrd="0" destOrd="0" presId="urn:microsoft.com/office/officeart/2005/8/layout/radial5"/>
    <dgm:cxn modelId="{AD256DDA-15A6-1448-8CE1-98DC9F05E2C4}" srcId="{736789BB-3530-9D40-9221-8828B0105395}" destId="{60B76D29-8BEF-4F4F-BEE6-F4529430A43C}" srcOrd="1" destOrd="0" parTransId="{F70454C8-8030-564F-9293-310D103487FD}" sibTransId="{DDE43EA5-8ABB-9547-9431-7BD9DB3A5E87}"/>
    <dgm:cxn modelId="{010B1392-1443-214C-B56A-9EBE47A2A01A}" type="presOf" srcId="{25EB4FB4-404C-9946-901F-6987A77B73EC}" destId="{D58065CC-9744-0044-B5DB-550FFC083405}" srcOrd="0" destOrd="0" presId="urn:microsoft.com/office/officeart/2005/8/layout/radial5"/>
    <dgm:cxn modelId="{798461B1-61E3-A741-B1D9-71004E5932C6}" type="presOf" srcId="{F2F4BED2-CF9F-9D48-B794-AABBAEC1E543}" destId="{10E22FC8-82C9-214F-8E48-772D42818285}" srcOrd="0" destOrd="0" presId="urn:microsoft.com/office/officeart/2005/8/layout/radial5"/>
    <dgm:cxn modelId="{8B4BE3A7-08FA-214A-BDF0-DBF20B6B8639}" type="presOf" srcId="{F70454C8-8030-564F-9293-310D103487FD}" destId="{EC7B8B2A-60D1-F043-9E17-2E2B8192336D}" srcOrd="1" destOrd="0" presId="urn:microsoft.com/office/officeart/2005/8/layout/radial5"/>
    <dgm:cxn modelId="{13159600-5AAA-E64D-9968-BFC98A41E54C}" type="presOf" srcId="{1AF09D19-BE03-B341-98E1-E2FB0020C3D6}" destId="{8EF8774C-9D0B-BE48-A690-7C25DA334226}" srcOrd="1" destOrd="0" presId="urn:microsoft.com/office/officeart/2005/8/layout/radial5"/>
    <dgm:cxn modelId="{63A62990-CF1D-2347-8A4F-AF8BB7AB8AA6}" srcId="{A5EC244C-117D-5B40-B50F-4D354B9504F9}" destId="{39AD371A-9ED8-9E4E-B41B-07E3A66603B9}" srcOrd="1" destOrd="0" parTransId="{07D9155D-9F63-9341-BC22-A0E519D71327}" sibTransId="{6CBF7424-C980-C34A-BB8D-BF3987A25AF1}"/>
    <dgm:cxn modelId="{699EDD47-2003-3349-A417-D02DA7BE8B9C}" type="presOf" srcId="{A5EC244C-117D-5B40-B50F-4D354B9504F9}" destId="{3F0AFE5B-EA13-794A-AE15-0089BDD54C2B}" srcOrd="0" destOrd="0" presId="urn:microsoft.com/office/officeart/2005/8/layout/radial5"/>
    <dgm:cxn modelId="{CE472F95-AE63-AC44-9708-8C429BD9B526}" type="presOf" srcId="{CA8A500C-C7A2-E74B-A80A-3B6E4762CAAD}" destId="{78571136-C6DB-794A-985E-F31D8E5DAC20}" srcOrd="0" destOrd="0" presId="urn:microsoft.com/office/officeart/2005/8/layout/radial5"/>
    <dgm:cxn modelId="{9AF9677C-89EF-3842-9B46-EC8BF8693DDE}" type="presOf" srcId="{736789BB-3530-9D40-9221-8828B0105395}" destId="{9C1630E1-12BD-164C-B0E1-29763BE6078C}" srcOrd="0" destOrd="0" presId="urn:microsoft.com/office/officeart/2005/8/layout/radial5"/>
    <dgm:cxn modelId="{549E58C9-5960-B449-B43E-FBE7CE0D8F1E}" type="presOf" srcId="{2D0F1243-4C1E-024D-A494-6EFD58C143D2}" destId="{6AA39FDB-EE48-9845-A69B-0D71A6120F44}" srcOrd="0" destOrd="0" presId="urn:microsoft.com/office/officeart/2005/8/layout/radial5"/>
    <dgm:cxn modelId="{402DE706-62FA-3844-A037-B163826ACAA9}" type="presOf" srcId="{F70454C8-8030-564F-9293-310D103487FD}" destId="{F43D5D7C-51FC-4C4F-A8B9-6A405245A298}" srcOrd="0" destOrd="0" presId="urn:microsoft.com/office/officeart/2005/8/layout/radial5"/>
    <dgm:cxn modelId="{20D652EE-FA88-2D47-A1B1-072528F6DFF3}" type="presOf" srcId="{60B76D29-8BEF-4F4F-BEE6-F4529430A43C}" destId="{456D2F75-FD3F-8C43-8AE3-F24600C85DB3}" srcOrd="0" destOrd="0" presId="urn:microsoft.com/office/officeart/2005/8/layout/radial5"/>
    <dgm:cxn modelId="{6A52EA75-821D-EF48-8A74-84D5D587B1EC}" srcId="{736789BB-3530-9D40-9221-8828B0105395}" destId="{FBDF0776-10F5-8540-8C65-BCC7502AC1C6}" srcOrd="2" destOrd="0" parTransId="{CA8A500C-C7A2-E74B-A80A-3B6E4762CAAD}" sibTransId="{4A558AAD-AEB8-7B49-8C2D-1D067FD024AA}"/>
    <dgm:cxn modelId="{9E0EF8E8-54B4-C34B-958E-8492A215725B}" srcId="{39AD371A-9ED8-9E4E-B41B-07E3A66603B9}" destId="{B4C4C487-128A-794B-B229-6269B11D3B77}" srcOrd="0" destOrd="0" parTransId="{FFF07BF7-15C3-D84F-AA63-5C0C0411BD85}" sibTransId="{7917F9BB-2AE2-3747-9C1C-3519314C249C}"/>
    <dgm:cxn modelId="{841AF50E-8787-0643-9A76-F449A6807086}" srcId="{736789BB-3530-9D40-9221-8828B0105395}" destId="{25EB4FB4-404C-9946-901F-6987A77B73EC}" srcOrd="3" destOrd="0" parTransId="{1AF09D19-BE03-B341-98E1-E2FB0020C3D6}" sibTransId="{95179624-D354-9A44-8229-3DA8A864F998}"/>
    <dgm:cxn modelId="{0003C97D-D8C0-CA4B-AF75-4141418935C5}" type="presOf" srcId="{2D0F1243-4C1E-024D-A494-6EFD58C143D2}" destId="{B11D1330-03A1-6342-835C-C2D1A7561BEB}" srcOrd="1" destOrd="0" presId="urn:microsoft.com/office/officeart/2005/8/layout/radial5"/>
    <dgm:cxn modelId="{32D9FB47-44C1-1846-88CE-A215D36D92A8}" type="presOf" srcId="{CA8A500C-C7A2-E74B-A80A-3B6E4762CAAD}" destId="{2CDF30D6-7B80-DC49-933C-41DEC6F9C99D}" srcOrd="1" destOrd="0" presId="urn:microsoft.com/office/officeart/2005/8/layout/radial5"/>
    <dgm:cxn modelId="{2468386F-8E11-0941-A168-17D523B2ED3A}" srcId="{A5EC244C-117D-5B40-B50F-4D354B9504F9}" destId="{736789BB-3530-9D40-9221-8828B0105395}" srcOrd="0" destOrd="0" parTransId="{4BE6857C-862C-FF43-ADC9-128ECEF933AB}" sibTransId="{9661A636-824B-CC4F-94EB-022B282C67F7}"/>
    <dgm:cxn modelId="{EA53AD32-476D-1446-A818-EB6177B2F640}" type="presParOf" srcId="{3F0AFE5B-EA13-794A-AE15-0089BDD54C2B}" destId="{9C1630E1-12BD-164C-B0E1-29763BE6078C}" srcOrd="0" destOrd="0" presId="urn:microsoft.com/office/officeart/2005/8/layout/radial5"/>
    <dgm:cxn modelId="{0477DC92-C80F-364C-955D-E18540B1F7EC}" type="presParOf" srcId="{3F0AFE5B-EA13-794A-AE15-0089BDD54C2B}" destId="{6AA39FDB-EE48-9845-A69B-0D71A6120F44}" srcOrd="1" destOrd="0" presId="urn:microsoft.com/office/officeart/2005/8/layout/radial5"/>
    <dgm:cxn modelId="{69C79349-2341-C44F-97DA-B43994F4C422}" type="presParOf" srcId="{6AA39FDB-EE48-9845-A69B-0D71A6120F44}" destId="{B11D1330-03A1-6342-835C-C2D1A7561BEB}" srcOrd="0" destOrd="0" presId="urn:microsoft.com/office/officeart/2005/8/layout/radial5"/>
    <dgm:cxn modelId="{7F01A7E1-CA3E-5642-B017-93B5E62B45C7}" type="presParOf" srcId="{3F0AFE5B-EA13-794A-AE15-0089BDD54C2B}" destId="{10E22FC8-82C9-214F-8E48-772D42818285}" srcOrd="2" destOrd="0" presId="urn:microsoft.com/office/officeart/2005/8/layout/radial5"/>
    <dgm:cxn modelId="{40F8DDB9-2174-0D46-885A-F508F70C0E84}" type="presParOf" srcId="{3F0AFE5B-EA13-794A-AE15-0089BDD54C2B}" destId="{F43D5D7C-51FC-4C4F-A8B9-6A405245A298}" srcOrd="3" destOrd="0" presId="urn:microsoft.com/office/officeart/2005/8/layout/radial5"/>
    <dgm:cxn modelId="{9F708E63-9D07-E441-BCF3-D808A64782AB}" type="presParOf" srcId="{F43D5D7C-51FC-4C4F-A8B9-6A405245A298}" destId="{EC7B8B2A-60D1-F043-9E17-2E2B8192336D}" srcOrd="0" destOrd="0" presId="urn:microsoft.com/office/officeart/2005/8/layout/radial5"/>
    <dgm:cxn modelId="{44BACF23-6DA3-6A42-B97F-D91572005AF2}" type="presParOf" srcId="{3F0AFE5B-EA13-794A-AE15-0089BDD54C2B}" destId="{456D2F75-FD3F-8C43-8AE3-F24600C85DB3}" srcOrd="4" destOrd="0" presId="urn:microsoft.com/office/officeart/2005/8/layout/radial5"/>
    <dgm:cxn modelId="{94912C3D-BE5C-FE4C-B081-DCDB2104DFF0}" type="presParOf" srcId="{3F0AFE5B-EA13-794A-AE15-0089BDD54C2B}" destId="{78571136-C6DB-794A-985E-F31D8E5DAC20}" srcOrd="5" destOrd="0" presId="urn:microsoft.com/office/officeart/2005/8/layout/radial5"/>
    <dgm:cxn modelId="{4ADF2EA5-DB88-2C49-8B74-9D94E4136383}" type="presParOf" srcId="{78571136-C6DB-794A-985E-F31D8E5DAC20}" destId="{2CDF30D6-7B80-DC49-933C-41DEC6F9C99D}" srcOrd="0" destOrd="0" presId="urn:microsoft.com/office/officeart/2005/8/layout/radial5"/>
    <dgm:cxn modelId="{0FAD7E3A-8F58-1447-AE8C-66E531B4267A}" type="presParOf" srcId="{3F0AFE5B-EA13-794A-AE15-0089BDD54C2B}" destId="{17E08E24-3CC6-1648-B5DD-546FF7ACE66B}" srcOrd="6" destOrd="0" presId="urn:microsoft.com/office/officeart/2005/8/layout/radial5"/>
    <dgm:cxn modelId="{2221F3ED-7B16-B541-BD31-3A13423BAE05}" type="presParOf" srcId="{3F0AFE5B-EA13-794A-AE15-0089BDD54C2B}" destId="{82D1B435-014D-9E48-8F60-726442889966}" srcOrd="7" destOrd="0" presId="urn:microsoft.com/office/officeart/2005/8/layout/radial5"/>
    <dgm:cxn modelId="{C1052E37-3602-6F4F-9C6D-3D5DE119352D}" type="presParOf" srcId="{82D1B435-014D-9E48-8F60-726442889966}" destId="{8EF8774C-9D0B-BE48-A690-7C25DA334226}" srcOrd="0" destOrd="0" presId="urn:microsoft.com/office/officeart/2005/8/layout/radial5"/>
    <dgm:cxn modelId="{44D36194-25F5-B246-B11E-6997AEA6E11D}" type="presParOf" srcId="{3F0AFE5B-EA13-794A-AE15-0089BDD54C2B}" destId="{D58065CC-9744-0044-B5DB-550FFC083405}"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22EDF8-409C-CB45-8F6E-480F9994F280}" type="doc">
      <dgm:prSet loTypeId="urn:microsoft.com/office/officeart/2005/8/layout/arrow5" loCatId="" qsTypeId="urn:microsoft.com/office/officeart/2005/8/quickstyle/3D3" qsCatId="3D" csTypeId="urn:microsoft.com/office/officeart/2005/8/colors/colorful1" csCatId="colorful" phldr="1"/>
      <dgm:spPr/>
      <dgm:t>
        <a:bodyPr/>
        <a:lstStyle/>
        <a:p>
          <a:endParaRPr lang="it-IT"/>
        </a:p>
      </dgm:t>
    </dgm:pt>
    <dgm:pt modelId="{123B9B48-AD89-274F-9365-AF1DCD90C3DC}">
      <dgm:prSet phldrT="[Testo]"/>
      <dgm:spPr/>
      <dgm:t>
        <a:bodyPr/>
        <a:lstStyle/>
        <a:p>
          <a:r>
            <a:rPr lang="it-IT" dirty="0" smtClean="0"/>
            <a:t>ART. 6 CEDU</a:t>
          </a:r>
          <a:endParaRPr lang="it-IT" dirty="0"/>
        </a:p>
      </dgm:t>
    </dgm:pt>
    <dgm:pt modelId="{6B96D21F-72D1-3A49-B463-E5080A8ED31A}" type="parTrans" cxnId="{95C15442-74F6-D346-AC3D-BBCDD43D1CD3}">
      <dgm:prSet/>
      <dgm:spPr/>
      <dgm:t>
        <a:bodyPr/>
        <a:lstStyle/>
        <a:p>
          <a:endParaRPr lang="it-IT"/>
        </a:p>
      </dgm:t>
    </dgm:pt>
    <dgm:pt modelId="{6753EF4D-D8CE-A24A-922F-201C44719602}" type="sibTrans" cxnId="{95C15442-74F6-D346-AC3D-BBCDD43D1CD3}">
      <dgm:prSet/>
      <dgm:spPr/>
      <dgm:t>
        <a:bodyPr/>
        <a:lstStyle/>
        <a:p>
          <a:endParaRPr lang="it-IT"/>
        </a:p>
      </dgm:t>
    </dgm:pt>
    <dgm:pt modelId="{EC364C87-3FC2-A24A-B8C5-7A5F74B2AB2A}">
      <dgm:prSet phldrT="[Testo]"/>
      <dgm:spPr/>
      <dgm:t>
        <a:bodyPr/>
        <a:lstStyle/>
        <a:p>
          <a:r>
            <a:rPr lang="it-IT" dirty="0" smtClean="0"/>
            <a:t>ART. 103 CARTA ONU</a:t>
          </a:r>
          <a:endParaRPr lang="it-IT" dirty="0"/>
        </a:p>
      </dgm:t>
    </dgm:pt>
    <dgm:pt modelId="{5843E682-CE94-AC4A-9DF9-D3E9E1C37C4F}" type="parTrans" cxnId="{573DE63F-C2E0-7B41-B87E-3A7280D82564}">
      <dgm:prSet/>
      <dgm:spPr/>
      <dgm:t>
        <a:bodyPr/>
        <a:lstStyle/>
        <a:p>
          <a:endParaRPr lang="it-IT"/>
        </a:p>
      </dgm:t>
    </dgm:pt>
    <dgm:pt modelId="{3BB27C3C-D9C1-CC42-9428-1711C761DC7E}" type="sibTrans" cxnId="{573DE63F-C2E0-7B41-B87E-3A7280D82564}">
      <dgm:prSet/>
      <dgm:spPr/>
      <dgm:t>
        <a:bodyPr/>
        <a:lstStyle/>
        <a:p>
          <a:endParaRPr lang="it-IT"/>
        </a:p>
      </dgm:t>
    </dgm:pt>
    <dgm:pt modelId="{915990D7-14BE-7E4A-B669-65EFBDACCA2C}" type="pres">
      <dgm:prSet presAssocID="{D222EDF8-409C-CB45-8F6E-480F9994F280}" presName="diagram" presStyleCnt="0">
        <dgm:presLayoutVars>
          <dgm:dir/>
          <dgm:resizeHandles val="exact"/>
        </dgm:presLayoutVars>
      </dgm:prSet>
      <dgm:spPr/>
      <dgm:t>
        <a:bodyPr/>
        <a:lstStyle/>
        <a:p>
          <a:endParaRPr lang="it-IT"/>
        </a:p>
      </dgm:t>
    </dgm:pt>
    <dgm:pt modelId="{04BCF140-FC71-C446-8F6B-A8696107818E}" type="pres">
      <dgm:prSet presAssocID="{123B9B48-AD89-274F-9365-AF1DCD90C3DC}" presName="arrow" presStyleLbl="node1" presStyleIdx="0" presStyleCnt="2">
        <dgm:presLayoutVars>
          <dgm:bulletEnabled val="1"/>
        </dgm:presLayoutVars>
      </dgm:prSet>
      <dgm:spPr/>
      <dgm:t>
        <a:bodyPr/>
        <a:lstStyle/>
        <a:p>
          <a:endParaRPr lang="it-IT"/>
        </a:p>
      </dgm:t>
    </dgm:pt>
    <dgm:pt modelId="{7797BC36-623A-2A49-98F5-E81A476DD610}" type="pres">
      <dgm:prSet presAssocID="{EC364C87-3FC2-A24A-B8C5-7A5F74B2AB2A}" presName="arrow" presStyleLbl="node1" presStyleIdx="1" presStyleCnt="2">
        <dgm:presLayoutVars>
          <dgm:bulletEnabled val="1"/>
        </dgm:presLayoutVars>
      </dgm:prSet>
      <dgm:spPr/>
      <dgm:t>
        <a:bodyPr/>
        <a:lstStyle/>
        <a:p>
          <a:endParaRPr lang="it-IT"/>
        </a:p>
      </dgm:t>
    </dgm:pt>
  </dgm:ptLst>
  <dgm:cxnLst>
    <dgm:cxn modelId="{91B94D2D-58B6-454C-B00D-0FAF7DF80B93}" type="presOf" srcId="{123B9B48-AD89-274F-9365-AF1DCD90C3DC}" destId="{04BCF140-FC71-C446-8F6B-A8696107818E}" srcOrd="0" destOrd="0" presId="urn:microsoft.com/office/officeart/2005/8/layout/arrow5"/>
    <dgm:cxn modelId="{573DE63F-C2E0-7B41-B87E-3A7280D82564}" srcId="{D222EDF8-409C-CB45-8F6E-480F9994F280}" destId="{EC364C87-3FC2-A24A-B8C5-7A5F74B2AB2A}" srcOrd="1" destOrd="0" parTransId="{5843E682-CE94-AC4A-9DF9-D3E9E1C37C4F}" sibTransId="{3BB27C3C-D9C1-CC42-9428-1711C761DC7E}"/>
    <dgm:cxn modelId="{519EDF6B-9962-A74A-AE2C-954CA3A877A9}" type="presOf" srcId="{EC364C87-3FC2-A24A-B8C5-7A5F74B2AB2A}" destId="{7797BC36-623A-2A49-98F5-E81A476DD610}" srcOrd="0" destOrd="0" presId="urn:microsoft.com/office/officeart/2005/8/layout/arrow5"/>
    <dgm:cxn modelId="{95C15442-74F6-D346-AC3D-BBCDD43D1CD3}" srcId="{D222EDF8-409C-CB45-8F6E-480F9994F280}" destId="{123B9B48-AD89-274F-9365-AF1DCD90C3DC}" srcOrd="0" destOrd="0" parTransId="{6B96D21F-72D1-3A49-B463-E5080A8ED31A}" sibTransId="{6753EF4D-D8CE-A24A-922F-201C44719602}"/>
    <dgm:cxn modelId="{475A14EB-B8FE-5F44-9CE7-6442285F763F}" type="presOf" srcId="{D222EDF8-409C-CB45-8F6E-480F9994F280}" destId="{915990D7-14BE-7E4A-B669-65EFBDACCA2C}" srcOrd="0" destOrd="0" presId="urn:microsoft.com/office/officeart/2005/8/layout/arrow5"/>
    <dgm:cxn modelId="{0488124C-7F9F-B24E-BC53-353BBF54D0D5}" type="presParOf" srcId="{915990D7-14BE-7E4A-B669-65EFBDACCA2C}" destId="{04BCF140-FC71-C446-8F6B-A8696107818E}" srcOrd="0" destOrd="0" presId="urn:microsoft.com/office/officeart/2005/8/layout/arrow5"/>
    <dgm:cxn modelId="{0334491D-CE21-5D45-91B1-D50FE12C7498}" type="presParOf" srcId="{915990D7-14BE-7E4A-B669-65EFBDACCA2C}" destId="{7797BC36-623A-2A49-98F5-E81A476DD610}"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E38D678-2170-0C48-BF56-76B3F31A0F12}"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it-IT"/>
        </a:p>
      </dgm:t>
    </dgm:pt>
    <dgm:pt modelId="{CD3C1D25-63F1-AB4D-B374-AA085EAAC180}">
      <dgm:prSet phldrT="[Testo]"/>
      <dgm:spPr>
        <a:solidFill>
          <a:srgbClr val="00B0F0"/>
        </a:solidFill>
      </dgm:spPr>
      <dgm:t>
        <a:bodyPr/>
        <a:lstStyle/>
        <a:p>
          <a:r>
            <a:rPr lang="it-IT" dirty="0" smtClean="0"/>
            <a:t>ORGANIZZAZIONE</a:t>
          </a:r>
        </a:p>
        <a:p>
          <a:r>
            <a:rPr lang="it-IT" dirty="0" smtClean="0"/>
            <a:t>(Direzione e controllo </a:t>
          </a:r>
          <a:r>
            <a:rPr lang="mr-IN" dirty="0" smtClean="0"/>
            <a:t>–</a:t>
          </a:r>
          <a:r>
            <a:rPr lang="it-IT" dirty="0" smtClean="0"/>
            <a:t> art. 15)</a:t>
          </a:r>
          <a:endParaRPr lang="it-IT" dirty="0"/>
        </a:p>
      </dgm:t>
    </dgm:pt>
    <dgm:pt modelId="{B7BB4FC7-E25C-494D-AA23-7329D494DD30}" type="parTrans" cxnId="{A1835B06-75F5-6549-8BA7-315D6DE6F550}">
      <dgm:prSet/>
      <dgm:spPr/>
      <dgm:t>
        <a:bodyPr/>
        <a:lstStyle/>
        <a:p>
          <a:endParaRPr lang="it-IT"/>
        </a:p>
      </dgm:t>
    </dgm:pt>
    <dgm:pt modelId="{C1D8E1FA-E104-2D4E-9D3C-E8EDB9D9DECD}" type="sibTrans" cxnId="{A1835B06-75F5-6549-8BA7-315D6DE6F550}">
      <dgm:prSet/>
      <dgm:spPr/>
      <dgm:t>
        <a:bodyPr/>
        <a:lstStyle/>
        <a:p>
          <a:endParaRPr lang="it-IT"/>
        </a:p>
      </dgm:t>
    </dgm:pt>
    <dgm:pt modelId="{F4FAD352-6B00-0748-854E-56D05FC648CC}">
      <dgm:prSet phldrT="[Testo]"/>
      <dgm:spPr/>
      <dgm:t>
        <a:bodyPr/>
        <a:lstStyle/>
        <a:p>
          <a:r>
            <a:rPr lang="it-IT" dirty="0" smtClean="0"/>
            <a:t>illecito</a:t>
          </a:r>
          <a:endParaRPr lang="it-IT" dirty="0"/>
        </a:p>
      </dgm:t>
    </dgm:pt>
    <dgm:pt modelId="{575D6CA6-0A02-FC4F-898D-0F56ADD2D103}" type="parTrans" cxnId="{2DE1ECE3-5527-F848-9358-C645B8822EEB}">
      <dgm:prSet/>
      <dgm:spPr/>
      <dgm:t>
        <a:bodyPr/>
        <a:lstStyle/>
        <a:p>
          <a:endParaRPr lang="it-IT"/>
        </a:p>
      </dgm:t>
    </dgm:pt>
    <dgm:pt modelId="{423D240E-41CA-A44A-958F-E9AAA1A6685A}" type="sibTrans" cxnId="{2DE1ECE3-5527-F848-9358-C645B8822EEB}">
      <dgm:prSet/>
      <dgm:spPr/>
      <dgm:t>
        <a:bodyPr/>
        <a:lstStyle/>
        <a:p>
          <a:endParaRPr lang="it-IT"/>
        </a:p>
      </dgm:t>
    </dgm:pt>
    <dgm:pt modelId="{8DCB75FB-6571-2C4C-BFC4-3107DFA0F2C1}">
      <dgm:prSet phldrT="[Testo]"/>
      <dgm:spPr>
        <a:solidFill>
          <a:schemeClr val="accent2"/>
        </a:solidFill>
      </dgm:spPr>
      <dgm:t>
        <a:bodyPr/>
        <a:lstStyle/>
        <a:p>
          <a:r>
            <a:rPr lang="it-IT" dirty="0" smtClean="0"/>
            <a:t>STATO RESPONSABILE</a:t>
          </a:r>
        </a:p>
        <a:p>
          <a:r>
            <a:rPr lang="it-IT" dirty="0" smtClean="0"/>
            <a:t>(per azioni sotto suo esclusivo controllo)</a:t>
          </a:r>
        </a:p>
        <a:p>
          <a:r>
            <a:rPr lang="it-IT" dirty="0" smtClean="0"/>
            <a:t>Art. 14-17</a:t>
          </a:r>
          <a:endParaRPr lang="it-IT" dirty="0"/>
        </a:p>
      </dgm:t>
    </dgm:pt>
    <dgm:pt modelId="{DD1665C4-C013-C74C-8BCC-6ACA70485EB8}" type="parTrans" cxnId="{23C88DA4-A4EC-1945-B198-1934F79AAAA0}">
      <dgm:prSet/>
      <dgm:spPr/>
      <dgm:t>
        <a:bodyPr/>
        <a:lstStyle/>
        <a:p>
          <a:endParaRPr lang="it-IT"/>
        </a:p>
      </dgm:t>
    </dgm:pt>
    <dgm:pt modelId="{751D384E-A0EF-9A43-B1DF-D0B002AED475}" type="sibTrans" cxnId="{23C88DA4-A4EC-1945-B198-1934F79AAAA0}">
      <dgm:prSet/>
      <dgm:spPr/>
      <dgm:t>
        <a:bodyPr/>
        <a:lstStyle/>
        <a:p>
          <a:endParaRPr lang="it-IT"/>
        </a:p>
      </dgm:t>
    </dgm:pt>
    <dgm:pt modelId="{7C1AC449-C5CA-0942-954A-5F1096AFCABB}">
      <dgm:prSet phldrT="[Testo]"/>
      <dgm:spPr/>
      <dgm:t>
        <a:bodyPr/>
        <a:lstStyle/>
        <a:p>
          <a:r>
            <a:rPr lang="it-IT" dirty="0" smtClean="0"/>
            <a:t>Illecito</a:t>
          </a:r>
          <a:endParaRPr lang="it-IT" dirty="0"/>
        </a:p>
      </dgm:t>
    </dgm:pt>
    <dgm:pt modelId="{B1F9A373-E075-174B-87E6-08130BFFD1B8}" type="parTrans" cxnId="{5FC82969-F40C-2A49-9004-9A69222F0EEC}">
      <dgm:prSet/>
      <dgm:spPr/>
      <dgm:t>
        <a:bodyPr/>
        <a:lstStyle/>
        <a:p>
          <a:endParaRPr lang="it-IT"/>
        </a:p>
      </dgm:t>
    </dgm:pt>
    <dgm:pt modelId="{48DC23BD-C568-A846-874D-D14005DCDA2D}" type="sibTrans" cxnId="{5FC82969-F40C-2A49-9004-9A69222F0EEC}">
      <dgm:prSet/>
      <dgm:spPr/>
      <dgm:t>
        <a:bodyPr/>
        <a:lstStyle/>
        <a:p>
          <a:endParaRPr lang="it-IT"/>
        </a:p>
      </dgm:t>
    </dgm:pt>
    <dgm:pt modelId="{7583C92C-9111-2149-9C2F-EA7E43AF4FC5}" type="pres">
      <dgm:prSet presAssocID="{9E38D678-2170-0C48-BF56-76B3F31A0F12}" presName="diagram" presStyleCnt="0">
        <dgm:presLayoutVars>
          <dgm:chPref val="1"/>
          <dgm:dir/>
          <dgm:animOne val="branch"/>
          <dgm:animLvl val="lvl"/>
          <dgm:resizeHandles/>
        </dgm:presLayoutVars>
      </dgm:prSet>
      <dgm:spPr/>
      <dgm:t>
        <a:bodyPr/>
        <a:lstStyle/>
        <a:p>
          <a:endParaRPr lang="it-IT"/>
        </a:p>
      </dgm:t>
    </dgm:pt>
    <dgm:pt modelId="{5FC592BE-32FE-4647-BE8C-B694CDD3A36E}" type="pres">
      <dgm:prSet presAssocID="{CD3C1D25-63F1-AB4D-B374-AA085EAAC180}" presName="root" presStyleCnt="0"/>
      <dgm:spPr/>
    </dgm:pt>
    <dgm:pt modelId="{7BE4E546-A699-4849-AD1C-7671138B09F3}" type="pres">
      <dgm:prSet presAssocID="{CD3C1D25-63F1-AB4D-B374-AA085EAAC180}" presName="rootComposite" presStyleCnt="0"/>
      <dgm:spPr/>
    </dgm:pt>
    <dgm:pt modelId="{F534A2ED-D60A-A346-A07A-7479DF169411}" type="pres">
      <dgm:prSet presAssocID="{CD3C1D25-63F1-AB4D-B374-AA085EAAC180}" presName="rootText" presStyleLbl="node1" presStyleIdx="0" presStyleCnt="2"/>
      <dgm:spPr/>
      <dgm:t>
        <a:bodyPr/>
        <a:lstStyle/>
        <a:p>
          <a:endParaRPr lang="it-IT"/>
        </a:p>
      </dgm:t>
    </dgm:pt>
    <dgm:pt modelId="{4FC5B641-1E32-7C43-9071-E402BF2FD4B3}" type="pres">
      <dgm:prSet presAssocID="{CD3C1D25-63F1-AB4D-B374-AA085EAAC180}" presName="rootConnector" presStyleLbl="node1" presStyleIdx="0" presStyleCnt="2"/>
      <dgm:spPr/>
      <dgm:t>
        <a:bodyPr/>
        <a:lstStyle/>
        <a:p>
          <a:endParaRPr lang="it-IT"/>
        </a:p>
      </dgm:t>
    </dgm:pt>
    <dgm:pt modelId="{9C99C16D-4408-6C46-AF2B-B6F33CE4CF13}" type="pres">
      <dgm:prSet presAssocID="{CD3C1D25-63F1-AB4D-B374-AA085EAAC180}" presName="childShape" presStyleCnt="0"/>
      <dgm:spPr/>
    </dgm:pt>
    <dgm:pt modelId="{C04536F8-5F00-464D-8687-E163319A36DD}" type="pres">
      <dgm:prSet presAssocID="{575D6CA6-0A02-FC4F-898D-0F56ADD2D103}" presName="Name13" presStyleLbl="parChTrans1D2" presStyleIdx="0" presStyleCnt="2"/>
      <dgm:spPr/>
      <dgm:t>
        <a:bodyPr/>
        <a:lstStyle/>
        <a:p>
          <a:endParaRPr lang="it-IT"/>
        </a:p>
      </dgm:t>
    </dgm:pt>
    <dgm:pt modelId="{FC64932F-22E5-BD4C-A0D8-16ED2B7556DE}" type="pres">
      <dgm:prSet presAssocID="{F4FAD352-6B00-0748-854E-56D05FC648CC}" presName="childText" presStyleLbl="bgAcc1" presStyleIdx="0" presStyleCnt="2">
        <dgm:presLayoutVars>
          <dgm:bulletEnabled val="1"/>
        </dgm:presLayoutVars>
      </dgm:prSet>
      <dgm:spPr/>
      <dgm:t>
        <a:bodyPr/>
        <a:lstStyle/>
        <a:p>
          <a:endParaRPr lang="it-IT"/>
        </a:p>
      </dgm:t>
    </dgm:pt>
    <dgm:pt modelId="{1B2EA87D-0E62-4448-83FA-AA95BE801445}" type="pres">
      <dgm:prSet presAssocID="{8DCB75FB-6571-2C4C-BFC4-3107DFA0F2C1}" presName="root" presStyleCnt="0"/>
      <dgm:spPr/>
    </dgm:pt>
    <dgm:pt modelId="{D3894F4D-4399-B94A-822E-A7BB008BCAC1}" type="pres">
      <dgm:prSet presAssocID="{8DCB75FB-6571-2C4C-BFC4-3107DFA0F2C1}" presName="rootComposite" presStyleCnt="0"/>
      <dgm:spPr/>
    </dgm:pt>
    <dgm:pt modelId="{C0494A2B-1DA8-A148-A377-4CA6DC87BDDF}" type="pres">
      <dgm:prSet presAssocID="{8DCB75FB-6571-2C4C-BFC4-3107DFA0F2C1}" presName="rootText" presStyleLbl="node1" presStyleIdx="1" presStyleCnt="2"/>
      <dgm:spPr/>
      <dgm:t>
        <a:bodyPr/>
        <a:lstStyle/>
        <a:p>
          <a:endParaRPr lang="it-IT"/>
        </a:p>
      </dgm:t>
    </dgm:pt>
    <dgm:pt modelId="{C97F1806-3D2F-9F47-82CA-1442CDC43F26}" type="pres">
      <dgm:prSet presAssocID="{8DCB75FB-6571-2C4C-BFC4-3107DFA0F2C1}" presName="rootConnector" presStyleLbl="node1" presStyleIdx="1" presStyleCnt="2"/>
      <dgm:spPr/>
      <dgm:t>
        <a:bodyPr/>
        <a:lstStyle/>
        <a:p>
          <a:endParaRPr lang="it-IT"/>
        </a:p>
      </dgm:t>
    </dgm:pt>
    <dgm:pt modelId="{62BF2282-DA88-8345-AD5C-822F8376EFDF}" type="pres">
      <dgm:prSet presAssocID="{8DCB75FB-6571-2C4C-BFC4-3107DFA0F2C1}" presName="childShape" presStyleCnt="0"/>
      <dgm:spPr/>
    </dgm:pt>
    <dgm:pt modelId="{CF7DAFF5-21EA-894D-9647-031F52EA6B36}" type="pres">
      <dgm:prSet presAssocID="{B1F9A373-E075-174B-87E6-08130BFFD1B8}" presName="Name13" presStyleLbl="parChTrans1D2" presStyleIdx="1" presStyleCnt="2"/>
      <dgm:spPr/>
      <dgm:t>
        <a:bodyPr/>
        <a:lstStyle/>
        <a:p>
          <a:endParaRPr lang="it-IT"/>
        </a:p>
      </dgm:t>
    </dgm:pt>
    <dgm:pt modelId="{9D6D73E2-5E1A-464B-A95C-0091B82EDC02}" type="pres">
      <dgm:prSet presAssocID="{7C1AC449-C5CA-0942-954A-5F1096AFCABB}" presName="childText" presStyleLbl="bgAcc1" presStyleIdx="1" presStyleCnt="2">
        <dgm:presLayoutVars>
          <dgm:bulletEnabled val="1"/>
        </dgm:presLayoutVars>
      </dgm:prSet>
      <dgm:spPr/>
      <dgm:t>
        <a:bodyPr/>
        <a:lstStyle/>
        <a:p>
          <a:endParaRPr lang="it-IT"/>
        </a:p>
      </dgm:t>
    </dgm:pt>
  </dgm:ptLst>
  <dgm:cxnLst>
    <dgm:cxn modelId="{A1835B06-75F5-6549-8BA7-315D6DE6F550}" srcId="{9E38D678-2170-0C48-BF56-76B3F31A0F12}" destId="{CD3C1D25-63F1-AB4D-B374-AA085EAAC180}" srcOrd="0" destOrd="0" parTransId="{B7BB4FC7-E25C-494D-AA23-7329D494DD30}" sibTransId="{C1D8E1FA-E104-2D4E-9D3C-E8EDB9D9DECD}"/>
    <dgm:cxn modelId="{F9CAC9D8-755F-8F4E-9763-F084A292E23F}" type="presOf" srcId="{8DCB75FB-6571-2C4C-BFC4-3107DFA0F2C1}" destId="{C97F1806-3D2F-9F47-82CA-1442CDC43F26}" srcOrd="1" destOrd="0" presId="urn:microsoft.com/office/officeart/2005/8/layout/hierarchy3"/>
    <dgm:cxn modelId="{4E72AB05-696F-D44F-A99F-9258C4E93480}" type="presOf" srcId="{9E38D678-2170-0C48-BF56-76B3F31A0F12}" destId="{7583C92C-9111-2149-9C2F-EA7E43AF4FC5}" srcOrd="0" destOrd="0" presId="urn:microsoft.com/office/officeart/2005/8/layout/hierarchy3"/>
    <dgm:cxn modelId="{6C477330-D0B3-1A45-BC64-73606AA3C98A}" type="presOf" srcId="{CD3C1D25-63F1-AB4D-B374-AA085EAAC180}" destId="{4FC5B641-1E32-7C43-9071-E402BF2FD4B3}" srcOrd="1" destOrd="0" presId="urn:microsoft.com/office/officeart/2005/8/layout/hierarchy3"/>
    <dgm:cxn modelId="{13BD8E7C-DE4D-DA42-BC42-F5AAE0492DF5}" type="presOf" srcId="{CD3C1D25-63F1-AB4D-B374-AA085EAAC180}" destId="{F534A2ED-D60A-A346-A07A-7479DF169411}" srcOrd="0" destOrd="0" presId="urn:microsoft.com/office/officeart/2005/8/layout/hierarchy3"/>
    <dgm:cxn modelId="{23C88DA4-A4EC-1945-B198-1934F79AAAA0}" srcId="{9E38D678-2170-0C48-BF56-76B3F31A0F12}" destId="{8DCB75FB-6571-2C4C-BFC4-3107DFA0F2C1}" srcOrd="1" destOrd="0" parTransId="{DD1665C4-C013-C74C-8BCC-6ACA70485EB8}" sibTransId="{751D384E-A0EF-9A43-B1DF-D0B002AED475}"/>
    <dgm:cxn modelId="{2ACD486A-2830-7D4E-B5F5-165419D8F9F6}" type="presOf" srcId="{8DCB75FB-6571-2C4C-BFC4-3107DFA0F2C1}" destId="{C0494A2B-1DA8-A148-A377-4CA6DC87BDDF}" srcOrd="0" destOrd="0" presId="urn:microsoft.com/office/officeart/2005/8/layout/hierarchy3"/>
    <dgm:cxn modelId="{2FFA669E-1641-BA4C-B31B-80F4EE8E5361}" type="presOf" srcId="{B1F9A373-E075-174B-87E6-08130BFFD1B8}" destId="{CF7DAFF5-21EA-894D-9647-031F52EA6B36}" srcOrd="0" destOrd="0" presId="urn:microsoft.com/office/officeart/2005/8/layout/hierarchy3"/>
    <dgm:cxn modelId="{5FC82969-F40C-2A49-9004-9A69222F0EEC}" srcId="{8DCB75FB-6571-2C4C-BFC4-3107DFA0F2C1}" destId="{7C1AC449-C5CA-0942-954A-5F1096AFCABB}" srcOrd="0" destOrd="0" parTransId="{B1F9A373-E075-174B-87E6-08130BFFD1B8}" sibTransId="{48DC23BD-C568-A846-874D-D14005DCDA2D}"/>
    <dgm:cxn modelId="{6A89EF71-8412-9947-AF40-7F4B7C173F3A}" type="presOf" srcId="{575D6CA6-0A02-FC4F-898D-0F56ADD2D103}" destId="{C04536F8-5F00-464D-8687-E163319A36DD}" srcOrd="0" destOrd="0" presId="urn:microsoft.com/office/officeart/2005/8/layout/hierarchy3"/>
    <dgm:cxn modelId="{97437B89-9C96-CA44-9A56-732595D403FF}" type="presOf" srcId="{7C1AC449-C5CA-0942-954A-5F1096AFCABB}" destId="{9D6D73E2-5E1A-464B-A95C-0091B82EDC02}" srcOrd="0" destOrd="0" presId="urn:microsoft.com/office/officeart/2005/8/layout/hierarchy3"/>
    <dgm:cxn modelId="{2DE1ECE3-5527-F848-9358-C645B8822EEB}" srcId="{CD3C1D25-63F1-AB4D-B374-AA085EAAC180}" destId="{F4FAD352-6B00-0748-854E-56D05FC648CC}" srcOrd="0" destOrd="0" parTransId="{575D6CA6-0A02-FC4F-898D-0F56ADD2D103}" sibTransId="{423D240E-41CA-A44A-958F-E9AAA1A6685A}"/>
    <dgm:cxn modelId="{53CC6D95-984B-EC43-B63E-3BF153F7A520}" type="presOf" srcId="{F4FAD352-6B00-0748-854E-56D05FC648CC}" destId="{FC64932F-22E5-BD4C-A0D8-16ED2B7556DE}" srcOrd="0" destOrd="0" presId="urn:microsoft.com/office/officeart/2005/8/layout/hierarchy3"/>
    <dgm:cxn modelId="{5CE61C96-9A5A-5541-B776-BE3B1ADCA23B}" type="presParOf" srcId="{7583C92C-9111-2149-9C2F-EA7E43AF4FC5}" destId="{5FC592BE-32FE-4647-BE8C-B694CDD3A36E}" srcOrd="0" destOrd="0" presId="urn:microsoft.com/office/officeart/2005/8/layout/hierarchy3"/>
    <dgm:cxn modelId="{DC596978-7D2B-AE46-938A-F099D1648CD0}" type="presParOf" srcId="{5FC592BE-32FE-4647-BE8C-B694CDD3A36E}" destId="{7BE4E546-A699-4849-AD1C-7671138B09F3}" srcOrd="0" destOrd="0" presId="urn:microsoft.com/office/officeart/2005/8/layout/hierarchy3"/>
    <dgm:cxn modelId="{CAEE13EF-8275-B646-8FE7-EA707B90D374}" type="presParOf" srcId="{7BE4E546-A699-4849-AD1C-7671138B09F3}" destId="{F534A2ED-D60A-A346-A07A-7479DF169411}" srcOrd="0" destOrd="0" presId="urn:microsoft.com/office/officeart/2005/8/layout/hierarchy3"/>
    <dgm:cxn modelId="{62808296-63AC-AC43-A6D1-495DB1E4ACEC}" type="presParOf" srcId="{7BE4E546-A699-4849-AD1C-7671138B09F3}" destId="{4FC5B641-1E32-7C43-9071-E402BF2FD4B3}" srcOrd="1" destOrd="0" presId="urn:microsoft.com/office/officeart/2005/8/layout/hierarchy3"/>
    <dgm:cxn modelId="{BC96E5C6-764F-B14A-8B05-600C202F6615}" type="presParOf" srcId="{5FC592BE-32FE-4647-BE8C-B694CDD3A36E}" destId="{9C99C16D-4408-6C46-AF2B-B6F33CE4CF13}" srcOrd="1" destOrd="0" presId="urn:microsoft.com/office/officeart/2005/8/layout/hierarchy3"/>
    <dgm:cxn modelId="{BB22FE7D-CA6A-B943-84B3-40A8CECA56D8}" type="presParOf" srcId="{9C99C16D-4408-6C46-AF2B-B6F33CE4CF13}" destId="{C04536F8-5F00-464D-8687-E163319A36DD}" srcOrd="0" destOrd="0" presId="urn:microsoft.com/office/officeart/2005/8/layout/hierarchy3"/>
    <dgm:cxn modelId="{1DE26265-0B0A-8147-9085-E37C2F2B2824}" type="presParOf" srcId="{9C99C16D-4408-6C46-AF2B-B6F33CE4CF13}" destId="{FC64932F-22E5-BD4C-A0D8-16ED2B7556DE}" srcOrd="1" destOrd="0" presId="urn:microsoft.com/office/officeart/2005/8/layout/hierarchy3"/>
    <dgm:cxn modelId="{36DC27DC-D079-AC48-9ABE-DD4586F1D164}" type="presParOf" srcId="{7583C92C-9111-2149-9C2F-EA7E43AF4FC5}" destId="{1B2EA87D-0E62-4448-83FA-AA95BE801445}" srcOrd="1" destOrd="0" presId="urn:microsoft.com/office/officeart/2005/8/layout/hierarchy3"/>
    <dgm:cxn modelId="{7BBE77BC-00E8-EC49-A29E-3B2E3066EA02}" type="presParOf" srcId="{1B2EA87D-0E62-4448-83FA-AA95BE801445}" destId="{D3894F4D-4399-B94A-822E-A7BB008BCAC1}" srcOrd="0" destOrd="0" presId="urn:microsoft.com/office/officeart/2005/8/layout/hierarchy3"/>
    <dgm:cxn modelId="{11CB7B6F-33E9-B64E-94E6-FA3DB2F25389}" type="presParOf" srcId="{D3894F4D-4399-B94A-822E-A7BB008BCAC1}" destId="{C0494A2B-1DA8-A148-A377-4CA6DC87BDDF}" srcOrd="0" destOrd="0" presId="urn:microsoft.com/office/officeart/2005/8/layout/hierarchy3"/>
    <dgm:cxn modelId="{AE8449E2-DBFD-DF4C-A579-8B0505726259}" type="presParOf" srcId="{D3894F4D-4399-B94A-822E-A7BB008BCAC1}" destId="{C97F1806-3D2F-9F47-82CA-1442CDC43F26}" srcOrd="1" destOrd="0" presId="urn:microsoft.com/office/officeart/2005/8/layout/hierarchy3"/>
    <dgm:cxn modelId="{53B16100-5A79-FD42-8E6F-F7A35C1A3840}" type="presParOf" srcId="{1B2EA87D-0E62-4448-83FA-AA95BE801445}" destId="{62BF2282-DA88-8345-AD5C-822F8376EFDF}" srcOrd="1" destOrd="0" presId="urn:microsoft.com/office/officeart/2005/8/layout/hierarchy3"/>
    <dgm:cxn modelId="{094C658B-43D1-4C44-9E9F-273557D0954F}" type="presParOf" srcId="{62BF2282-DA88-8345-AD5C-822F8376EFDF}" destId="{CF7DAFF5-21EA-894D-9647-031F52EA6B36}" srcOrd="0" destOrd="0" presId="urn:microsoft.com/office/officeart/2005/8/layout/hierarchy3"/>
    <dgm:cxn modelId="{A2DA61B0-90C0-6146-9A51-FD1CF045989E}" type="presParOf" srcId="{62BF2282-DA88-8345-AD5C-822F8376EFDF}" destId="{9D6D73E2-5E1A-464B-A95C-0091B82EDC02}"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E38D678-2170-0C48-BF56-76B3F31A0F12}"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it-IT"/>
        </a:p>
      </dgm:t>
    </dgm:pt>
    <dgm:pt modelId="{CD3C1D25-63F1-AB4D-B374-AA085EAAC180}">
      <dgm:prSet phldrT="[Testo]"/>
      <dgm:spPr>
        <a:solidFill>
          <a:srgbClr val="00B0F0"/>
        </a:solidFill>
      </dgm:spPr>
      <dgm:t>
        <a:bodyPr/>
        <a:lstStyle/>
        <a:p>
          <a:r>
            <a:rPr lang="it-IT" dirty="0" smtClean="0"/>
            <a:t>ORGANIZZAZIONE</a:t>
          </a:r>
        </a:p>
        <a:p>
          <a:r>
            <a:rPr lang="it-IT" dirty="0" smtClean="0"/>
            <a:t>(raccomandazione)</a:t>
          </a:r>
          <a:endParaRPr lang="it-IT" dirty="0"/>
        </a:p>
      </dgm:t>
    </dgm:pt>
    <dgm:pt modelId="{B7BB4FC7-E25C-494D-AA23-7329D494DD30}" type="parTrans" cxnId="{A1835B06-75F5-6549-8BA7-315D6DE6F550}">
      <dgm:prSet/>
      <dgm:spPr/>
      <dgm:t>
        <a:bodyPr/>
        <a:lstStyle/>
        <a:p>
          <a:endParaRPr lang="it-IT"/>
        </a:p>
      </dgm:t>
    </dgm:pt>
    <dgm:pt modelId="{C1D8E1FA-E104-2D4E-9D3C-E8EDB9D9DECD}" type="sibTrans" cxnId="{A1835B06-75F5-6549-8BA7-315D6DE6F550}">
      <dgm:prSet/>
      <dgm:spPr/>
      <dgm:t>
        <a:bodyPr/>
        <a:lstStyle/>
        <a:p>
          <a:endParaRPr lang="it-IT"/>
        </a:p>
      </dgm:t>
    </dgm:pt>
    <dgm:pt modelId="{F4FAD352-6B00-0748-854E-56D05FC648CC}">
      <dgm:prSet phldrT="[Testo]"/>
      <dgm:spPr/>
      <dgm:t>
        <a:bodyPr/>
        <a:lstStyle/>
        <a:p>
          <a:r>
            <a:rPr lang="it-IT" dirty="0" smtClean="0"/>
            <a:t>illecito</a:t>
          </a:r>
          <a:endParaRPr lang="it-IT" dirty="0"/>
        </a:p>
      </dgm:t>
    </dgm:pt>
    <dgm:pt modelId="{575D6CA6-0A02-FC4F-898D-0F56ADD2D103}" type="parTrans" cxnId="{2DE1ECE3-5527-F848-9358-C645B8822EEB}">
      <dgm:prSet/>
      <dgm:spPr/>
      <dgm:t>
        <a:bodyPr/>
        <a:lstStyle/>
        <a:p>
          <a:endParaRPr lang="it-IT"/>
        </a:p>
      </dgm:t>
    </dgm:pt>
    <dgm:pt modelId="{423D240E-41CA-A44A-958F-E9AAA1A6685A}" type="sibTrans" cxnId="{2DE1ECE3-5527-F848-9358-C645B8822EEB}">
      <dgm:prSet/>
      <dgm:spPr/>
      <dgm:t>
        <a:bodyPr/>
        <a:lstStyle/>
        <a:p>
          <a:endParaRPr lang="it-IT"/>
        </a:p>
      </dgm:t>
    </dgm:pt>
    <dgm:pt modelId="{8DCB75FB-6571-2C4C-BFC4-3107DFA0F2C1}">
      <dgm:prSet phldrT="[Testo]"/>
      <dgm:spPr>
        <a:solidFill>
          <a:schemeClr val="accent2"/>
        </a:solidFill>
      </dgm:spPr>
      <dgm:t>
        <a:bodyPr/>
        <a:lstStyle/>
        <a:p>
          <a:r>
            <a:rPr lang="it-IT" dirty="0" smtClean="0"/>
            <a:t>STATO RESPONSABILE</a:t>
          </a:r>
        </a:p>
        <a:p>
          <a:r>
            <a:rPr lang="it-IT" dirty="0" smtClean="0"/>
            <a:t>(per azioni sotto suo esclusivo controllo)</a:t>
          </a:r>
        </a:p>
      </dgm:t>
    </dgm:pt>
    <dgm:pt modelId="{DD1665C4-C013-C74C-8BCC-6ACA70485EB8}" type="parTrans" cxnId="{23C88DA4-A4EC-1945-B198-1934F79AAAA0}">
      <dgm:prSet/>
      <dgm:spPr/>
      <dgm:t>
        <a:bodyPr/>
        <a:lstStyle/>
        <a:p>
          <a:endParaRPr lang="it-IT"/>
        </a:p>
      </dgm:t>
    </dgm:pt>
    <dgm:pt modelId="{751D384E-A0EF-9A43-B1DF-D0B002AED475}" type="sibTrans" cxnId="{23C88DA4-A4EC-1945-B198-1934F79AAAA0}">
      <dgm:prSet/>
      <dgm:spPr/>
      <dgm:t>
        <a:bodyPr/>
        <a:lstStyle/>
        <a:p>
          <a:endParaRPr lang="it-IT"/>
        </a:p>
      </dgm:t>
    </dgm:pt>
    <dgm:pt modelId="{7C1AC449-C5CA-0942-954A-5F1096AFCABB}">
      <dgm:prSet phldrT="[Testo]"/>
      <dgm:spPr/>
      <dgm:t>
        <a:bodyPr/>
        <a:lstStyle/>
        <a:p>
          <a:r>
            <a:rPr lang="it-IT" dirty="0" smtClean="0"/>
            <a:t>Illecito</a:t>
          </a:r>
          <a:endParaRPr lang="it-IT" dirty="0"/>
        </a:p>
      </dgm:t>
    </dgm:pt>
    <dgm:pt modelId="{B1F9A373-E075-174B-87E6-08130BFFD1B8}" type="parTrans" cxnId="{5FC82969-F40C-2A49-9004-9A69222F0EEC}">
      <dgm:prSet/>
      <dgm:spPr/>
      <dgm:t>
        <a:bodyPr/>
        <a:lstStyle/>
        <a:p>
          <a:endParaRPr lang="it-IT"/>
        </a:p>
      </dgm:t>
    </dgm:pt>
    <dgm:pt modelId="{48DC23BD-C568-A846-874D-D14005DCDA2D}" type="sibTrans" cxnId="{5FC82969-F40C-2A49-9004-9A69222F0EEC}">
      <dgm:prSet/>
      <dgm:spPr/>
      <dgm:t>
        <a:bodyPr/>
        <a:lstStyle/>
        <a:p>
          <a:endParaRPr lang="it-IT"/>
        </a:p>
      </dgm:t>
    </dgm:pt>
    <dgm:pt modelId="{7583C92C-9111-2149-9C2F-EA7E43AF4FC5}" type="pres">
      <dgm:prSet presAssocID="{9E38D678-2170-0C48-BF56-76B3F31A0F12}" presName="diagram" presStyleCnt="0">
        <dgm:presLayoutVars>
          <dgm:chPref val="1"/>
          <dgm:dir/>
          <dgm:animOne val="branch"/>
          <dgm:animLvl val="lvl"/>
          <dgm:resizeHandles/>
        </dgm:presLayoutVars>
      </dgm:prSet>
      <dgm:spPr/>
      <dgm:t>
        <a:bodyPr/>
        <a:lstStyle/>
        <a:p>
          <a:endParaRPr lang="it-IT"/>
        </a:p>
      </dgm:t>
    </dgm:pt>
    <dgm:pt modelId="{5FC592BE-32FE-4647-BE8C-B694CDD3A36E}" type="pres">
      <dgm:prSet presAssocID="{CD3C1D25-63F1-AB4D-B374-AA085EAAC180}" presName="root" presStyleCnt="0"/>
      <dgm:spPr/>
    </dgm:pt>
    <dgm:pt modelId="{7BE4E546-A699-4849-AD1C-7671138B09F3}" type="pres">
      <dgm:prSet presAssocID="{CD3C1D25-63F1-AB4D-B374-AA085EAAC180}" presName="rootComposite" presStyleCnt="0"/>
      <dgm:spPr/>
    </dgm:pt>
    <dgm:pt modelId="{F534A2ED-D60A-A346-A07A-7479DF169411}" type="pres">
      <dgm:prSet presAssocID="{CD3C1D25-63F1-AB4D-B374-AA085EAAC180}" presName="rootText" presStyleLbl="node1" presStyleIdx="0" presStyleCnt="2"/>
      <dgm:spPr/>
      <dgm:t>
        <a:bodyPr/>
        <a:lstStyle/>
        <a:p>
          <a:endParaRPr lang="it-IT"/>
        </a:p>
      </dgm:t>
    </dgm:pt>
    <dgm:pt modelId="{4FC5B641-1E32-7C43-9071-E402BF2FD4B3}" type="pres">
      <dgm:prSet presAssocID="{CD3C1D25-63F1-AB4D-B374-AA085EAAC180}" presName="rootConnector" presStyleLbl="node1" presStyleIdx="0" presStyleCnt="2"/>
      <dgm:spPr/>
      <dgm:t>
        <a:bodyPr/>
        <a:lstStyle/>
        <a:p>
          <a:endParaRPr lang="it-IT"/>
        </a:p>
      </dgm:t>
    </dgm:pt>
    <dgm:pt modelId="{9C99C16D-4408-6C46-AF2B-B6F33CE4CF13}" type="pres">
      <dgm:prSet presAssocID="{CD3C1D25-63F1-AB4D-B374-AA085EAAC180}" presName="childShape" presStyleCnt="0"/>
      <dgm:spPr/>
    </dgm:pt>
    <dgm:pt modelId="{C04536F8-5F00-464D-8687-E163319A36DD}" type="pres">
      <dgm:prSet presAssocID="{575D6CA6-0A02-FC4F-898D-0F56ADD2D103}" presName="Name13" presStyleLbl="parChTrans1D2" presStyleIdx="0" presStyleCnt="2"/>
      <dgm:spPr/>
      <dgm:t>
        <a:bodyPr/>
        <a:lstStyle/>
        <a:p>
          <a:endParaRPr lang="it-IT"/>
        </a:p>
      </dgm:t>
    </dgm:pt>
    <dgm:pt modelId="{FC64932F-22E5-BD4C-A0D8-16ED2B7556DE}" type="pres">
      <dgm:prSet presAssocID="{F4FAD352-6B00-0748-854E-56D05FC648CC}" presName="childText" presStyleLbl="bgAcc1" presStyleIdx="0" presStyleCnt="2">
        <dgm:presLayoutVars>
          <dgm:bulletEnabled val="1"/>
        </dgm:presLayoutVars>
      </dgm:prSet>
      <dgm:spPr/>
      <dgm:t>
        <a:bodyPr/>
        <a:lstStyle/>
        <a:p>
          <a:endParaRPr lang="it-IT"/>
        </a:p>
      </dgm:t>
    </dgm:pt>
    <dgm:pt modelId="{1B2EA87D-0E62-4448-83FA-AA95BE801445}" type="pres">
      <dgm:prSet presAssocID="{8DCB75FB-6571-2C4C-BFC4-3107DFA0F2C1}" presName="root" presStyleCnt="0"/>
      <dgm:spPr/>
    </dgm:pt>
    <dgm:pt modelId="{D3894F4D-4399-B94A-822E-A7BB008BCAC1}" type="pres">
      <dgm:prSet presAssocID="{8DCB75FB-6571-2C4C-BFC4-3107DFA0F2C1}" presName="rootComposite" presStyleCnt="0"/>
      <dgm:spPr/>
    </dgm:pt>
    <dgm:pt modelId="{C0494A2B-1DA8-A148-A377-4CA6DC87BDDF}" type="pres">
      <dgm:prSet presAssocID="{8DCB75FB-6571-2C4C-BFC4-3107DFA0F2C1}" presName="rootText" presStyleLbl="node1" presStyleIdx="1" presStyleCnt="2"/>
      <dgm:spPr/>
      <dgm:t>
        <a:bodyPr/>
        <a:lstStyle/>
        <a:p>
          <a:endParaRPr lang="it-IT"/>
        </a:p>
      </dgm:t>
    </dgm:pt>
    <dgm:pt modelId="{C97F1806-3D2F-9F47-82CA-1442CDC43F26}" type="pres">
      <dgm:prSet presAssocID="{8DCB75FB-6571-2C4C-BFC4-3107DFA0F2C1}" presName="rootConnector" presStyleLbl="node1" presStyleIdx="1" presStyleCnt="2"/>
      <dgm:spPr/>
      <dgm:t>
        <a:bodyPr/>
        <a:lstStyle/>
        <a:p>
          <a:endParaRPr lang="it-IT"/>
        </a:p>
      </dgm:t>
    </dgm:pt>
    <dgm:pt modelId="{62BF2282-DA88-8345-AD5C-822F8376EFDF}" type="pres">
      <dgm:prSet presAssocID="{8DCB75FB-6571-2C4C-BFC4-3107DFA0F2C1}" presName="childShape" presStyleCnt="0"/>
      <dgm:spPr/>
    </dgm:pt>
    <dgm:pt modelId="{CF7DAFF5-21EA-894D-9647-031F52EA6B36}" type="pres">
      <dgm:prSet presAssocID="{B1F9A373-E075-174B-87E6-08130BFFD1B8}" presName="Name13" presStyleLbl="parChTrans1D2" presStyleIdx="1" presStyleCnt="2"/>
      <dgm:spPr/>
      <dgm:t>
        <a:bodyPr/>
        <a:lstStyle/>
        <a:p>
          <a:endParaRPr lang="it-IT"/>
        </a:p>
      </dgm:t>
    </dgm:pt>
    <dgm:pt modelId="{9D6D73E2-5E1A-464B-A95C-0091B82EDC02}" type="pres">
      <dgm:prSet presAssocID="{7C1AC449-C5CA-0942-954A-5F1096AFCABB}" presName="childText" presStyleLbl="bgAcc1" presStyleIdx="1" presStyleCnt="2">
        <dgm:presLayoutVars>
          <dgm:bulletEnabled val="1"/>
        </dgm:presLayoutVars>
      </dgm:prSet>
      <dgm:spPr/>
      <dgm:t>
        <a:bodyPr/>
        <a:lstStyle/>
        <a:p>
          <a:endParaRPr lang="it-IT"/>
        </a:p>
      </dgm:t>
    </dgm:pt>
  </dgm:ptLst>
  <dgm:cxnLst>
    <dgm:cxn modelId="{F7765EA3-3C53-4248-956E-65DC0FE0C68C}" type="presOf" srcId="{B1F9A373-E075-174B-87E6-08130BFFD1B8}" destId="{CF7DAFF5-21EA-894D-9647-031F52EA6B36}" srcOrd="0" destOrd="0" presId="urn:microsoft.com/office/officeart/2005/8/layout/hierarchy3"/>
    <dgm:cxn modelId="{2DE1ECE3-5527-F848-9358-C645B8822EEB}" srcId="{CD3C1D25-63F1-AB4D-B374-AA085EAAC180}" destId="{F4FAD352-6B00-0748-854E-56D05FC648CC}" srcOrd="0" destOrd="0" parTransId="{575D6CA6-0A02-FC4F-898D-0F56ADD2D103}" sibTransId="{423D240E-41CA-A44A-958F-E9AAA1A6685A}"/>
    <dgm:cxn modelId="{6B93E858-60B8-4A4C-8907-90F1481681EB}" type="presOf" srcId="{8DCB75FB-6571-2C4C-BFC4-3107DFA0F2C1}" destId="{C0494A2B-1DA8-A148-A377-4CA6DC87BDDF}" srcOrd="0" destOrd="0" presId="urn:microsoft.com/office/officeart/2005/8/layout/hierarchy3"/>
    <dgm:cxn modelId="{A1835B06-75F5-6549-8BA7-315D6DE6F550}" srcId="{9E38D678-2170-0C48-BF56-76B3F31A0F12}" destId="{CD3C1D25-63F1-AB4D-B374-AA085EAAC180}" srcOrd="0" destOrd="0" parTransId="{B7BB4FC7-E25C-494D-AA23-7329D494DD30}" sibTransId="{C1D8E1FA-E104-2D4E-9D3C-E8EDB9D9DECD}"/>
    <dgm:cxn modelId="{23C88DA4-A4EC-1945-B198-1934F79AAAA0}" srcId="{9E38D678-2170-0C48-BF56-76B3F31A0F12}" destId="{8DCB75FB-6571-2C4C-BFC4-3107DFA0F2C1}" srcOrd="1" destOrd="0" parTransId="{DD1665C4-C013-C74C-8BCC-6ACA70485EB8}" sibTransId="{751D384E-A0EF-9A43-B1DF-D0B002AED475}"/>
    <dgm:cxn modelId="{524942D4-835F-9146-8119-2FDB337F4A84}" type="presOf" srcId="{CD3C1D25-63F1-AB4D-B374-AA085EAAC180}" destId="{4FC5B641-1E32-7C43-9071-E402BF2FD4B3}" srcOrd="1" destOrd="0" presId="urn:microsoft.com/office/officeart/2005/8/layout/hierarchy3"/>
    <dgm:cxn modelId="{AD3D112A-5C51-624B-88BB-702E850D4872}" type="presOf" srcId="{CD3C1D25-63F1-AB4D-B374-AA085EAAC180}" destId="{F534A2ED-D60A-A346-A07A-7479DF169411}" srcOrd="0" destOrd="0" presId="urn:microsoft.com/office/officeart/2005/8/layout/hierarchy3"/>
    <dgm:cxn modelId="{BD5ADC36-1A32-DC44-9113-86324CD7E35B}" type="presOf" srcId="{575D6CA6-0A02-FC4F-898D-0F56ADD2D103}" destId="{C04536F8-5F00-464D-8687-E163319A36DD}" srcOrd="0" destOrd="0" presId="urn:microsoft.com/office/officeart/2005/8/layout/hierarchy3"/>
    <dgm:cxn modelId="{7A4B2A3F-4352-8947-93DC-1CB6546895FE}" type="presOf" srcId="{F4FAD352-6B00-0748-854E-56D05FC648CC}" destId="{FC64932F-22E5-BD4C-A0D8-16ED2B7556DE}" srcOrd="0" destOrd="0" presId="urn:microsoft.com/office/officeart/2005/8/layout/hierarchy3"/>
    <dgm:cxn modelId="{6F32ACAA-9BA0-B042-AC0F-5811F04B24E6}" type="presOf" srcId="{7C1AC449-C5CA-0942-954A-5F1096AFCABB}" destId="{9D6D73E2-5E1A-464B-A95C-0091B82EDC02}" srcOrd="0" destOrd="0" presId="urn:microsoft.com/office/officeart/2005/8/layout/hierarchy3"/>
    <dgm:cxn modelId="{1E4C3CE6-E43F-414B-9736-E70B5E549AD3}" type="presOf" srcId="{8DCB75FB-6571-2C4C-BFC4-3107DFA0F2C1}" destId="{C97F1806-3D2F-9F47-82CA-1442CDC43F26}" srcOrd="1" destOrd="0" presId="urn:microsoft.com/office/officeart/2005/8/layout/hierarchy3"/>
    <dgm:cxn modelId="{50DB811B-A059-A245-B49A-4AA6C010E76A}" type="presOf" srcId="{9E38D678-2170-0C48-BF56-76B3F31A0F12}" destId="{7583C92C-9111-2149-9C2F-EA7E43AF4FC5}" srcOrd="0" destOrd="0" presId="urn:microsoft.com/office/officeart/2005/8/layout/hierarchy3"/>
    <dgm:cxn modelId="{5FC82969-F40C-2A49-9004-9A69222F0EEC}" srcId="{8DCB75FB-6571-2C4C-BFC4-3107DFA0F2C1}" destId="{7C1AC449-C5CA-0942-954A-5F1096AFCABB}" srcOrd="0" destOrd="0" parTransId="{B1F9A373-E075-174B-87E6-08130BFFD1B8}" sibTransId="{48DC23BD-C568-A846-874D-D14005DCDA2D}"/>
    <dgm:cxn modelId="{9E8D0728-0C2E-634F-8C6B-4FBEC6AB2495}" type="presParOf" srcId="{7583C92C-9111-2149-9C2F-EA7E43AF4FC5}" destId="{5FC592BE-32FE-4647-BE8C-B694CDD3A36E}" srcOrd="0" destOrd="0" presId="urn:microsoft.com/office/officeart/2005/8/layout/hierarchy3"/>
    <dgm:cxn modelId="{8D10D8DD-471C-0949-AA16-7F87E29E8759}" type="presParOf" srcId="{5FC592BE-32FE-4647-BE8C-B694CDD3A36E}" destId="{7BE4E546-A699-4849-AD1C-7671138B09F3}" srcOrd="0" destOrd="0" presId="urn:microsoft.com/office/officeart/2005/8/layout/hierarchy3"/>
    <dgm:cxn modelId="{9B0A3867-1C2C-8947-9134-636D88455001}" type="presParOf" srcId="{7BE4E546-A699-4849-AD1C-7671138B09F3}" destId="{F534A2ED-D60A-A346-A07A-7479DF169411}" srcOrd="0" destOrd="0" presId="urn:microsoft.com/office/officeart/2005/8/layout/hierarchy3"/>
    <dgm:cxn modelId="{3C360E52-8BB7-4D42-B24A-25DB48770724}" type="presParOf" srcId="{7BE4E546-A699-4849-AD1C-7671138B09F3}" destId="{4FC5B641-1E32-7C43-9071-E402BF2FD4B3}" srcOrd="1" destOrd="0" presId="urn:microsoft.com/office/officeart/2005/8/layout/hierarchy3"/>
    <dgm:cxn modelId="{7FB99746-39F7-4841-BD6D-4C39A59472BE}" type="presParOf" srcId="{5FC592BE-32FE-4647-BE8C-B694CDD3A36E}" destId="{9C99C16D-4408-6C46-AF2B-B6F33CE4CF13}" srcOrd="1" destOrd="0" presId="urn:microsoft.com/office/officeart/2005/8/layout/hierarchy3"/>
    <dgm:cxn modelId="{5DB116AA-281B-3048-B993-93D19A78EA3B}" type="presParOf" srcId="{9C99C16D-4408-6C46-AF2B-B6F33CE4CF13}" destId="{C04536F8-5F00-464D-8687-E163319A36DD}" srcOrd="0" destOrd="0" presId="urn:microsoft.com/office/officeart/2005/8/layout/hierarchy3"/>
    <dgm:cxn modelId="{16045A2C-2538-EB4F-BB48-47113EDEF28B}" type="presParOf" srcId="{9C99C16D-4408-6C46-AF2B-B6F33CE4CF13}" destId="{FC64932F-22E5-BD4C-A0D8-16ED2B7556DE}" srcOrd="1" destOrd="0" presId="urn:microsoft.com/office/officeart/2005/8/layout/hierarchy3"/>
    <dgm:cxn modelId="{5D0D02FA-FF91-F946-9675-F41BA45E70C9}" type="presParOf" srcId="{7583C92C-9111-2149-9C2F-EA7E43AF4FC5}" destId="{1B2EA87D-0E62-4448-83FA-AA95BE801445}" srcOrd="1" destOrd="0" presId="urn:microsoft.com/office/officeart/2005/8/layout/hierarchy3"/>
    <dgm:cxn modelId="{63D97364-EA95-964F-B6C2-4B02D8B4BD55}" type="presParOf" srcId="{1B2EA87D-0E62-4448-83FA-AA95BE801445}" destId="{D3894F4D-4399-B94A-822E-A7BB008BCAC1}" srcOrd="0" destOrd="0" presId="urn:microsoft.com/office/officeart/2005/8/layout/hierarchy3"/>
    <dgm:cxn modelId="{D07CBA7F-588A-0448-AF10-60505AD66BF9}" type="presParOf" srcId="{D3894F4D-4399-B94A-822E-A7BB008BCAC1}" destId="{C0494A2B-1DA8-A148-A377-4CA6DC87BDDF}" srcOrd="0" destOrd="0" presId="urn:microsoft.com/office/officeart/2005/8/layout/hierarchy3"/>
    <dgm:cxn modelId="{7272941A-E687-9442-A293-B36280277544}" type="presParOf" srcId="{D3894F4D-4399-B94A-822E-A7BB008BCAC1}" destId="{C97F1806-3D2F-9F47-82CA-1442CDC43F26}" srcOrd="1" destOrd="0" presId="urn:microsoft.com/office/officeart/2005/8/layout/hierarchy3"/>
    <dgm:cxn modelId="{A47CA622-53FE-2E4A-A258-46D07A6CE4D7}" type="presParOf" srcId="{1B2EA87D-0E62-4448-83FA-AA95BE801445}" destId="{62BF2282-DA88-8345-AD5C-822F8376EFDF}" srcOrd="1" destOrd="0" presId="urn:microsoft.com/office/officeart/2005/8/layout/hierarchy3"/>
    <dgm:cxn modelId="{43EF477A-6759-7445-BA5C-15D7C1E94E55}" type="presParOf" srcId="{62BF2282-DA88-8345-AD5C-822F8376EFDF}" destId="{CF7DAFF5-21EA-894D-9647-031F52EA6B36}" srcOrd="0" destOrd="0" presId="urn:microsoft.com/office/officeart/2005/8/layout/hierarchy3"/>
    <dgm:cxn modelId="{FCAFECA1-8FF2-1747-8624-33E1205C11BE}" type="presParOf" srcId="{62BF2282-DA88-8345-AD5C-822F8376EFDF}" destId="{9D6D73E2-5E1A-464B-A95C-0091B82EDC02}"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48C4C-E2C5-0448-9977-BC2A00B06B51}">
      <dsp:nvSpPr>
        <dsp:cNvPr id="0" name=""/>
        <dsp:cNvSpPr/>
      </dsp:nvSpPr>
      <dsp:spPr>
        <a:xfrm>
          <a:off x="4118188" y="1756007"/>
          <a:ext cx="1688657" cy="803647"/>
        </a:xfrm>
        <a:custGeom>
          <a:avLst/>
          <a:gdLst/>
          <a:ahLst/>
          <a:cxnLst/>
          <a:rect l="0" t="0" r="0" b="0"/>
          <a:pathLst>
            <a:path>
              <a:moveTo>
                <a:pt x="0" y="0"/>
              </a:moveTo>
              <a:lnTo>
                <a:pt x="0" y="547662"/>
              </a:lnTo>
              <a:lnTo>
                <a:pt x="1688657" y="547662"/>
              </a:lnTo>
              <a:lnTo>
                <a:pt x="1688657" y="80364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2D3E918-9836-8B45-80A4-81885F320F40}">
      <dsp:nvSpPr>
        <dsp:cNvPr id="0" name=""/>
        <dsp:cNvSpPr/>
      </dsp:nvSpPr>
      <dsp:spPr>
        <a:xfrm>
          <a:off x="2429530" y="1756007"/>
          <a:ext cx="1688657" cy="803647"/>
        </a:xfrm>
        <a:custGeom>
          <a:avLst/>
          <a:gdLst/>
          <a:ahLst/>
          <a:cxnLst/>
          <a:rect l="0" t="0" r="0" b="0"/>
          <a:pathLst>
            <a:path>
              <a:moveTo>
                <a:pt x="1688657" y="0"/>
              </a:moveTo>
              <a:lnTo>
                <a:pt x="1688657" y="547662"/>
              </a:lnTo>
              <a:lnTo>
                <a:pt x="0" y="547662"/>
              </a:lnTo>
              <a:lnTo>
                <a:pt x="0" y="80364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940AE0B-12F2-D14E-ADBC-9DE76E0BEB07}">
      <dsp:nvSpPr>
        <dsp:cNvPr id="0" name=""/>
        <dsp:cNvSpPr/>
      </dsp:nvSpPr>
      <dsp:spPr>
        <a:xfrm>
          <a:off x="2736559" y="1338"/>
          <a:ext cx="2763257" cy="1754668"/>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887FDF3-9226-9944-B323-8E454AAEA436}">
      <dsp:nvSpPr>
        <dsp:cNvPr id="0" name=""/>
        <dsp:cNvSpPr/>
      </dsp:nvSpPr>
      <dsp:spPr>
        <a:xfrm>
          <a:off x="3043588" y="293015"/>
          <a:ext cx="2763257" cy="1754668"/>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it-IT" sz="2100" kern="1200" dirty="0" smtClean="0"/>
            <a:t>Comando di operazioni di </a:t>
          </a:r>
          <a:r>
            <a:rPr lang="it-IT" sz="2100" kern="1200" dirty="0" err="1" smtClean="0"/>
            <a:t>peace</a:t>
          </a:r>
          <a:r>
            <a:rPr lang="it-IT" sz="2100" kern="1200" dirty="0" smtClean="0"/>
            <a:t> </a:t>
          </a:r>
          <a:r>
            <a:rPr lang="it-IT" sz="2100" kern="1200" dirty="0" err="1" smtClean="0"/>
            <a:t>keeping</a:t>
          </a:r>
          <a:endParaRPr lang="it-IT" sz="2100" kern="1200" dirty="0"/>
        </a:p>
      </dsp:txBody>
      <dsp:txXfrm>
        <a:off x="3094980" y="344407"/>
        <a:ext cx="2660473" cy="1651884"/>
      </dsp:txXfrm>
    </dsp:sp>
    <dsp:sp modelId="{85992D1C-203B-C94C-A8E8-B069CACE3972}">
      <dsp:nvSpPr>
        <dsp:cNvPr id="0" name=""/>
        <dsp:cNvSpPr/>
      </dsp:nvSpPr>
      <dsp:spPr>
        <a:xfrm>
          <a:off x="1047902" y="2559654"/>
          <a:ext cx="2763257" cy="1754668"/>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2ED4E9D-A789-9A40-9D22-92A2C0CDCF9E}">
      <dsp:nvSpPr>
        <dsp:cNvPr id="0" name=""/>
        <dsp:cNvSpPr/>
      </dsp:nvSpPr>
      <dsp:spPr>
        <a:xfrm>
          <a:off x="1354930" y="2851331"/>
          <a:ext cx="2763257" cy="1754668"/>
        </a:xfrm>
        <a:prstGeom prst="roundRect">
          <a:avLst>
            <a:gd name="adj" fmla="val 10000"/>
          </a:avLst>
        </a:prstGeom>
        <a:gradFill rotWithShape="1">
          <a:gsLst>
            <a:gs pos="0">
              <a:schemeClr val="accent5">
                <a:tint val="100000"/>
                <a:shade val="100000"/>
                <a:satMod val="130000"/>
              </a:schemeClr>
            </a:gs>
            <a:gs pos="100000">
              <a:schemeClr val="accent5">
                <a:tint val="50000"/>
                <a:shade val="100000"/>
                <a:satMod val="350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it-IT" sz="2100" kern="1200" dirty="0" smtClean="0"/>
            <a:t>Organo comune di una coalizione di Stati</a:t>
          </a:r>
          <a:endParaRPr lang="it-IT" sz="2100" kern="1200" dirty="0"/>
        </a:p>
      </dsp:txBody>
      <dsp:txXfrm>
        <a:off x="1406322" y="2902723"/>
        <a:ext cx="2660473" cy="1651884"/>
      </dsp:txXfrm>
    </dsp:sp>
    <dsp:sp modelId="{61B45335-F5B8-8247-8DC4-D3702020EE61}">
      <dsp:nvSpPr>
        <dsp:cNvPr id="0" name=""/>
        <dsp:cNvSpPr/>
      </dsp:nvSpPr>
      <dsp:spPr>
        <a:xfrm>
          <a:off x="4425216" y="2559654"/>
          <a:ext cx="2763257" cy="1754668"/>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FA28C0B-9AD9-194C-81BA-DF16F91BE01E}">
      <dsp:nvSpPr>
        <dsp:cNvPr id="0" name=""/>
        <dsp:cNvSpPr/>
      </dsp:nvSpPr>
      <dsp:spPr>
        <a:xfrm>
          <a:off x="4732245" y="2851331"/>
          <a:ext cx="2763257" cy="1754668"/>
        </a:xfrm>
        <a:prstGeom prst="roundRect">
          <a:avLst>
            <a:gd name="adj" fmla="val 10000"/>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it-IT" sz="2100" kern="1200" dirty="0" smtClean="0"/>
            <a:t>Organo di un’organizzazione internazionale dotata di personalità giuridica propria</a:t>
          </a:r>
          <a:endParaRPr lang="it-IT" sz="2100" kern="1200" dirty="0"/>
        </a:p>
      </dsp:txBody>
      <dsp:txXfrm>
        <a:off x="4783637" y="2902723"/>
        <a:ext cx="2660473" cy="16518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1630E1-12BD-164C-B0E1-29763BE6078C}">
      <dsp:nvSpPr>
        <dsp:cNvPr id="0" name=""/>
        <dsp:cNvSpPr/>
      </dsp:nvSpPr>
      <dsp:spPr>
        <a:xfrm>
          <a:off x="3579789" y="2269622"/>
          <a:ext cx="1359687" cy="1359687"/>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400" kern="1200" dirty="0" smtClean="0"/>
            <a:t>MASSACRO DI SREBRENICA</a:t>
          </a:r>
          <a:endParaRPr lang="it-IT" sz="1400" kern="1200" dirty="0"/>
        </a:p>
      </dsp:txBody>
      <dsp:txXfrm>
        <a:off x="3778911" y="2468744"/>
        <a:ext cx="961443" cy="961443"/>
      </dsp:txXfrm>
    </dsp:sp>
    <dsp:sp modelId="{6AA39FDB-EE48-9845-A69B-0D71A6120F44}">
      <dsp:nvSpPr>
        <dsp:cNvPr id="0" name=""/>
        <dsp:cNvSpPr/>
      </dsp:nvSpPr>
      <dsp:spPr>
        <a:xfrm rot="16200000">
          <a:off x="4114524" y="1772898"/>
          <a:ext cx="290218" cy="462293"/>
        </a:xfrm>
        <a:prstGeom prst="rightArrow">
          <a:avLst>
            <a:gd name="adj1" fmla="val 60000"/>
            <a:gd name="adj2" fmla="val 5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a:off x="4158057" y="1908890"/>
        <a:ext cx="203153" cy="277375"/>
      </dsp:txXfrm>
    </dsp:sp>
    <dsp:sp modelId="{10E22FC8-82C9-214F-8E48-772D42818285}">
      <dsp:nvSpPr>
        <dsp:cNvPr id="0" name=""/>
        <dsp:cNvSpPr/>
      </dsp:nvSpPr>
      <dsp:spPr>
        <a:xfrm>
          <a:off x="3409828" y="22430"/>
          <a:ext cx="1699609" cy="1699609"/>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TRIBUNALE PER EX JUGOSLAVIA – KRSTIC-2.8.2001</a:t>
          </a:r>
          <a:endParaRPr lang="it-IT" sz="1100" kern="1200" dirty="0"/>
        </a:p>
      </dsp:txBody>
      <dsp:txXfrm>
        <a:off x="3658730" y="271332"/>
        <a:ext cx="1201805" cy="1201805"/>
      </dsp:txXfrm>
    </dsp:sp>
    <dsp:sp modelId="{F43D5D7C-51FC-4C4F-A8B9-6A405245A298}">
      <dsp:nvSpPr>
        <dsp:cNvPr id="0" name=""/>
        <dsp:cNvSpPr/>
      </dsp:nvSpPr>
      <dsp:spPr>
        <a:xfrm>
          <a:off x="5059945" y="2718319"/>
          <a:ext cx="290218" cy="462293"/>
        </a:xfrm>
        <a:prstGeom prst="rightArrow">
          <a:avLst>
            <a:gd name="adj1" fmla="val 60000"/>
            <a:gd name="adj2" fmla="val 50000"/>
          </a:avLst>
        </a:prstGeom>
        <a:solidFill>
          <a:schemeClr val="accent3">
            <a:hueOff val="3750089"/>
            <a:satOff val="-5627"/>
            <a:lumOff val="-915"/>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a:off x="5059945" y="2810778"/>
        <a:ext cx="203153" cy="277375"/>
      </dsp:txXfrm>
    </dsp:sp>
    <dsp:sp modelId="{456D2F75-FD3F-8C43-8AE3-F24600C85DB3}">
      <dsp:nvSpPr>
        <dsp:cNvPr id="0" name=""/>
        <dsp:cNvSpPr/>
      </dsp:nvSpPr>
      <dsp:spPr>
        <a:xfrm>
          <a:off x="5487059" y="2099661"/>
          <a:ext cx="1699609" cy="1699609"/>
        </a:xfrm>
        <a:prstGeom prst="ellipse">
          <a:avLst/>
        </a:prstGeom>
        <a:solidFill>
          <a:schemeClr val="accent3">
            <a:hueOff val="3750089"/>
            <a:satOff val="-5627"/>
            <a:lumOff val="-91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CIG – APPLICAZIONE CONV. GENOCIDIO 2007</a:t>
          </a:r>
          <a:endParaRPr lang="it-IT" sz="1100" kern="1200" dirty="0"/>
        </a:p>
      </dsp:txBody>
      <dsp:txXfrm>
        <a:off x="5735961" y="2348563"/>
        <a:ext cx="1201805" cy="1201805"/>
      </dsp:txXfrm>
    </dsp:sp>
    <dsp:sp modelId="{78571136-C6DB-794A-985E-F31D8E5DAC20}">
      <dsp:nvSpPr>
        <dsp:cNvPr id="0" name=""/>
        <dsp:cNvSpPr/>
      </dsp:nvSpPr>
      <dsp:spPr>
        <a:xfrm rot="5400000">
          <a:off x="4114524" y="3663740"/>
          <a:ext cx="290218" cy="462293"/>
        </a:xfrm>
        <a:prstGeom prst="rightArrow">
          <a:avLst>
            <a:gd name="adj1" fmla="val 60000"/>
            <a:gd name="adj2" fmla="val 50000"/>
          </a:avLst>
        </a:prstGeom>
        <a:solidFill>
          <a:schemeClr val="accent3">
            <a:hueOff val="7500177"/>
            <a:satOff val="-11253"/>
            <a:lumOff val="-183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a:off x="4158057" y="3712667"/>
        <a:ext cx="203153" cy="277375"/>
      </dsp:txXfrm>
    </dsp:sp>
    <dsp:sp modelId="{17E08E24-3CC6-1648-B5DD-546FF7ACE66B}">
      <dsp:nvSpPr>
        <dsp:cNvPr id="0" name=""/>
        <dsp:cNvSpPr/>
      </dsp:nvSpPr>
      <dsp:spPr>
        <a:xfrm>
          <a:off x="3409828" y="4176892"/>
          <a:ext cx="1699609" cy="1699609"/>
        </a:xfrm>
        <a:prstGeom prst="ellipse">
          <a:avLst/>
        </a:prstGeom>
        <a:solidFill>
          <a:schemeClr val="accent3">
            <a:hueOff val="7500177"/>
            <a:satOff val="-11253"/>
            <a:lumOff val="-183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CORTE DISTRETTUALE OLANDESE 10.7.2008 CORTE D’APPELLO 2010 E CORTE SUPREMA 2012</a:t>
          </a:r>
          <a:endParaRPr lang="it-IT" sz="1100" kern="1200" dirty="0"/>
        </a:p>
      </dsp:txBody>
      <dsp:txXfrm>
        <a:off x="3658730" y="4425794"/>
        <a:ext cx="1201805" cy="1201805"/>
      </dsp:txXfrm>
    </dsp:sp>
    <dsp:sp modelId="{82D1B435-014D-9E48-8F60-726442889966}">
      <dsp:nvSpPr>
        <dsp:cNvPr id="0" name=""/>
        <dsp:cNvSpPr/>
      </dsp:nvSpPr>
      <dsp:spPr>
        <a:xfrm rot="10800000">
          <a:off x="3169102" y="2718319"/>
          <a:ext cx="290218" cy="462293"/>
        </a:xfrm>
        <a:prstGeom prst="rightArrow">
          <a:avLst>
            <a:gd name="adj1" fmla="val 60000"/>
            <a:gd name="adj2" fmla="val 50000"/>
          </a:avLst>
        </a:prstGeom>
        <a:solidFill>
          <a:schemeClr val="accent3">
            <a:hueOff val="11250266"/>
            <a:satOff val="-16880"/>
            <a:lumOff val="-2745"/>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rot="10800000">
        <a:off x="3256167" y="2810778"/>
        <a:ext cx="203153" cy="277375"/>
      </dsp:txXfrm>
    </dsp:sp>
    <dsp:sp modelId="{D58065CC-9744-0044-B5DB-550FFC083405}">
      <dsp:nvSpPr>
        <dsp:cNvPr id="0" name=""/>
        <dsp:cNvSpPr/>
      </dsp:nvSpPr>
      <dsp:spPr>
        <a:xfrm>
          <a:off x="1332597" y="2099661"/>
          <a:ext cx="1699609" cy="1699609"/>
        </a:xfrm>
        <a:prstGeom prst="ellipse">
          <a:avLst/>
        </a:prstGeom>
        <a:solidFill>
          <a:schemeClr val="accent3">
            <a:hueOff val="11250266"/>
            <a:satOff val="-16880"/>
            <a:lumOff val="-274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CORTE EUROPEA DEI DIRITTI DELL’UOMO 11.6.2013</a:t>
          </a:r>
          <a:endParaRPr lang="it-IT" sz="1100" kern="1200" dirty="0"/>
        </a:p>
      </dsp:txBody>
      <dsp:txXfrm>
        <a:off x="1581499" y="2348563"/>
        <a:ext cx="1201805" cy="12018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BCF140-FC71-C446-8F6B-A8696107818E}">
      <dsp:nvSpPr>
        <dsp:cNvPr id="0" name=""/>
        <dsp:cNvSpPr/>
      </dsp:nvSpPr>
      <dsp:spPr>
        <a:xfrm rot="16200000">
          <a:off x="598" y="403354"/>
          <a:ext cx="4134839" cy="4134839"/>
        </a:xfrm>
        <a:prstGeom prst="downArrow">
          <a:avLst>
            <a:gd name="adj1" fmla="val 50000"/>
            <a:gd name="adj2" fmla="val 35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20040" tIns="320040" rIns="320040" bIns="320040" numCol="1" spcCol="1270" anchor="ctr" anchorCtr="0">
          <a:noAutofit/>
        </a:bodyPr>
        <a:lstStyle/>
        <a:p>
          <a:pPr lvl="0" algn="ctr" defTabSz="2000250">
            <a:lnSpc>
              <a:spcPct val="90000"/>
            </a:lnSpc>
            <a:spcBef>
              <a:spcPct val="0"/>
            </a:spcBef>
            <a:spcAft>
              <a:spcPct val="35000"/>
            </a:spcAft>
          </a:pPr>
          <a:r>
            <a:rPr lang="it-IT" sz="4500" kern="1200" dirty="0" smtClean="0"/>
            <a:t>ART. 6 CEDU</a:t>
          </a:r>
          <a:endParaRPr lang="it-IT" sz="4500" kern="1200" dirty="0"/>
        </a:p>
      </dsp:txBody>
      <dsp:txXfrm rot="5400000">
        <a:off x="599" y="1437064"/>
        <a:ext cx="3411242" cy="2067419"/>
      </dsp:txXfrm>
    </dsp:sp>
    <dsp:sp modelId="{7797BC36-623A-2A49-98F5-E81A476DD610}">
      <dsp:nvSpPr>
        <dsp:cNvPr id="0" name=""/>
        <dsp:cNvSpPr/>
      </dsp:nvSpPr>
      <dsp:spPr>
        <a:xfrm rot="5400000">
          <a:off x="4383828" y="403354"/>
          <a:ext cx="4134839" cy="4134839"/>
        </a:xfrm>
        <a:prstGeom prst="downArrow">
          <a:avLst>
            <a:gd name="adj1" fmla="val 50000"/>
            <a:gd name="adj2" fmla="val 35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20040" tIns="320040" rIns="320040" bIns="320040" numCol="1" spcCol="1270" anchor="ctr" anchorCtr="0">
          <a:noAutofit/>
        </a:bodyPr>
        <a:lstStyle/>
        <a:p>
          <a:pPr lvl="0" algn="ctr" defTabSz="2000250">
            <a:lnSpc>
              <a:spcPct val="90000"/>
            </a:lnSpc>
            <a:spcBef>
              <a:spcPct val="0"/>
            </a:spcBef>
            <a:spcAft>
              <a:spcPct val="35000"/>
            </a:spcAft>
          </a:pPr>
          <a:r>
            <a:rPr lang="it-IT" sz="4500" kern="1200" dirty="0" smtClean="0"/>
            <a:t>ART. 103 CARTA ONU</a:t>
          </a:r>
          <a:endParaRPr lang="it-IT" sz="4500" kern="1200" dirty="0"/>
        </a:p>
      </dsp:txBody>
      <dsp:txXfrm rot="-5400000">
        <a:off x="5107426" y="1437064"/>
        <a:ext cx="3411242" cy="20674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34A2ED-D60A-A346-A07A-7479DF169411}">
      <dsp:nvSpPr>
        <dsp:cNvPr id="0" name=""/>
        <dsp:cNvSpPr/>
      </dsp:nvSpPr>
      <dsp:spPr>
        <a:xfrm>
          <a:off x="1004" y="206083"/>
          <a:ext cx="3656707" cy="1828353"/>
        </a:xfrm>
        <a:prstGeom prst="roundRect">
          <a:avLst>
            <a:gd name="adj" fmla="val 10000"/>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it-IT" sz="2400" kern="1200" dirty="0" smtClean="0"/>
            <a:t>ORGANIZZAZIONE</a:t>
          </a:r>
        </a:p>
        <a:p>
          <a:pPr lvl="0" algn="ctr" defTabSz="1066800">
            <a:lnSpc>
              <a:spcPct val="90000"/>
            </a:lnSpc>
            <a:spcBef>
              <a:spcPct val="0"/>
            </a:spcBef>
            <a:spcAft>
              <a:spcPct val="35000"/>
            </a:spcAft>
          </a:pPr>
          <a:r>
            <a:rPr lang="it-IT" sz="2400" kern="1200" dirty="0" smtClean="0"/>
            <a:t>(Direzione e controllo </a:t>
          </a:r>
          <a:r>
            <a:rPr lang="mr-IN" sz="2400" kern="1200" dirty="0" smtClean="0"/>
            <a:t>–</a:t>
          </a:r>
          <a:r>
            <a:rPr lang="it-IT" sz="2400" kern="1200" dirty="0" smtClean="0"/>
            <a:t> art. 15)</a:t>
          </a:r>
          <a:endParaRPr lang="it-IT" sz="2400" kern="1200" dirty="0"/>
        </a:p>
      </dsp:txBody>
      <dsp:txXfrm>
        <a:off x="54555" y="259634"/>
        <a:ext cx="3549605" cy="1721251"/>
      </dsp:txXfrm>
    </dsp:sp>
    <dsp:sp modelId="{C04536F8-5F00-464D-8687-E163319A36DD}">
      <dsp:nvSpPr>
        <dsp:cNvPr id="0" name=""/>
        <dsp:cNvSpPr/>
      </dsp:nvSpPr>
      <dsp:spPr>
        <a:xfrm>
          <a:off x="366675" y="2034436"/>
          <a:ext cx="365670" cy="1371265"/>
        </a:xfrm>
        <a:custGeom>
          <a:avLst/>
          <a:gdLst/>
          <a:ahLst/>
          <a:cxnLst/>
          <a:rect l="0" t="0" r="0" b="0"/>
          <a:pathLst>
            <a:path>
              <a:moveTo>
                <a:pt x="0" y="0"/>
              </a:moveTo>
              <a:lnTo>
                <a:pt x="0" y="1371265"/>
              </a:lnTo>
              <a:lnTo>
                <a:pt x="365670" y="137126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C64932F-22E5-BD4C-A0D8-16ED2B7556DE}">
      <dsp:nvSpPr>
        <dsp:cNvPr id="0" name=""/>
        <dsp:cNvSpPr/>
      </dsp:nvSpPr>
      <dsp:spPr>
        <a:xfrm>
          <a:off x="732345" y="2491525"/>
          <a:ext cx="2925365" cy="182835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it-IT" sz="6500" kern="1200" dirty="0" smtClean="0"/>
            <a:t>illecito</a:t>
          </a:r>
          <a:endParaRPr lang="it-IT" sz="6500" kern="1200" dirty="0"/>
        </a:p>
      </dsp:txBody>
      <dsp:txXfrm>
        <a:off x="785896" y="2545076"/>
        <a:ext cx="2818263" cy="1721251"/>
      </dsp:txXfrm>
    </dsp:sp>
    <dsp:sp modelId="{C0494A2B-1DA8-A148-A377-4CA6DC87BDDF}">
      <dsp:nvSpPr>
        <dsp:cNvPr id="0" name=""/>
        <dsp:cNvSpPr/>
      </dsp:nvSpPr>
      <dsp:spPr>
        <a:xfrm>
          <a:off x="4571888" y="206083"/>
          <a:ext cx="3656707" cy="1828353"/>
        </a:xfrm>
        <a:prstGeom prst="roundRect">
          <a:avLst>
            <a:gd name="adj" fmla="val 10000"/>
          </a:avLst>
        </a:prstGeom>
        <a:solidFill>
          <a:schemeClr val="accent2"/>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it-IT" sz="2400" kern="1200" dirty="0" smtClean="0"/>
            <a:t>STATO RESPONSABILE</a:t>
          </a:r>
        </a:p>
        <a:p>
          <a:pPr lvl="0" algn="ctr" defTabSz="1066800">
            <a:lnSpc>
              <a:spcPct val="90000"/>
            </a:lnSpc>
            <a:spcBef>
              <a:spcPct val="0"/>
            </a:spcBef>
            <a:spcAft>
              <a:spcPct val="35000"/>
            </a:spcAft>
          </a:pPr>
          <a:r>
            <a:rPr lang="it-IT" sz="2400" kern="1200" dirty="0" smtClean="0"/>
            <a:t>(per azioni sotto suo esclusivo controllo)</a:t>
          </a:r>
        </a:p>
        <a:p>
          <a:pPr lvl="0" algn="ctr" defTabSz="1066800">
            <a:lnSpc>
              <a:spcPct val="90000"/>
            </a:lnSpc>
            <a:spcBef>
              <a:spcPct val="0"/>
            </a:spcBef>
            <a:spcAft>
              <a:spcPct val="35000"/>
            </a:spcAft>
          </a:pPr>
          <a:r>
            <a:rPr lang="it-IT" sz="2400" kern="1200" dirty="0" smtClean="0"/>
            <a:t>Art. 14-17</a:t>
          </a:r>
          <a:endParaRPr lang="it-IT" sz="2400" kern="1200" dirty="0"/>
        </a:p>
      </dsp:txBody>
      <dsp:txXfrm>
        <a:off x="4625439" y="259634"/>
        <a:ext cx="3549605" cy="1721251"/>
      </dsp:txXfrm>
    </dsp:sp>
    <dsp:sp modelId="{CF7DAFF5-21EA-894D-9647-031F52EA6B36}">
      <dsp:nvSpPr>
        <dsp:cNvPr id="0" name=""/>
        <dsp:cNvSpPr/>
      </dsp:nvSpPr>
      <dsp:spPr>
        <a:xfrm>
          <a:off x="4937559" y="2034436"/>
          <a:ext cx="365670" cy="1371265"/>
        </a:xfrm>
        <a:custGeom>
          <a:avLst/>
          <a:gdLst/>
          <a:ahLst/>
          <a:cxnLst/>
          <a:rect l="0" t="0" r="0" b="0"/>
          <a:pathLst>
            <a:path>
              <a:moveTo>
                <a:pt x="0" y="0"/>
              </a:moveTo>
              <a:lnTo>
                <a:pt x="0" y="1371265"/>
              </a:lnTo>
              <a:lnTo>
                <a:pt x="365670" y="137126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D6D73E2-5E1A-464B-A95C-0091B82EDC02}">
      <dsp:nvSpPr>
        <dsp:cNvPr id="0" name=""/>
        <dsp:cNvSpPr/>
      </dsp:nvSpPr>
      <dsp:spPr>
        <a:xfrm>
          <a:off x="5303229" y="2491525"/>
          <a:ext cx="2925365" cy="182835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it-IT" sz="6500" kern="1200" dirty="0" smtClean="0"/>
            <a:t>Illecito</a:t>
          </a:r>
          <a:endParaRPr lang="it-IT" sz="6500" kern="1200" dirty="0"/>
        </a:p>
      </dsp:txBody>
      <dsp:txXfrm>
        <a:off x="5356780" y="2545076"/>
        <a:ext cx="2818263" cy="17212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34A2ED-D60A-A346-A07A-7479DF169411}">
      <dsp:nvSpPr>
        <dsp:cNvPr id="0" name=""/>
        <dsp:cNvSpPr/>
      </dsp:nvSpPr>
      <dsp:spPr>
        <a:xfrm>
          <a:off x="1004" y="206083"/>
          <a:ext cx="3656707" cy="1828353"/>
        </a:xfrm>
        <a:prstGeom prst="roundRect">
          <a:avLst>
            <a:gd name="adj" fmla="val 10000"/>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it-IT" sz="3000" kern="1200" dirty="0" smtClean="0"/>
            <a:t>ORGANIZZAZIONE</a:t>
          </a:r>
        </a:p>
        <a:p>
          <a:pPr lvl="0" algn="ctr" defTabSz="1333500">
            <a:lnSpc>
              <a:spcPct val="90000"/>
            </a:lnSpc>
            <a:spcBef>
              <a:spcPct val="0"/>
            </a:spcBef>
            <a:spcAft>
              <a:spcPct val="35000"/>
            </a:spcAft>
          </a:pPr>
          <a:r>
            <a:rPr lang="it-IT" sz="3000" kern="1200" dirty="0" smtClean="0"/>
            <a:t>(raccomandazione)</a:t>
          </a:r>
          <a:endParaRPr lang="it-IT" sz="3000" kern="1200" dirty="0"/>
        </a:p>
      </dsp:txBody>
      <dsp:txXfrm>
        <a:off x="54555" y="259634"/>
        <a:ext cx="3549605" cy="1721251"/>
      </dsp:txXfrm>
    </dsp:sp>
    <dsp:sp modelId="{C04536F8-5F00-464D-8687-E163319A36DD}">
      <dsp:nvSpPr>
        <dsp:cNvPr id="0" name=""/>
        <dsp:cNvSpPr/>
      </dsp:nvSpPr>
      <dsp:spPr>
        <a:xfrm>
          <a:off x="366675" y="2034436"/>
          <a:ext cx="365670" cy="1371265"/>
        </a:xfrm>
        <a:custGeom>
          <a:avLst/>
          <a:gdLst/>
          <a:ahLst/>
          <a:cxnLst/>
          <a:rect l="0" t="0" r="0" b="0"/>
          <a:pathLst>
            <a:path>
              <a:moveTo>
                <a:pt x="0" y="0"/>
              </a:moveTo>
              <a:lnTo>
                <a:pt x="0" y="1371265"/>
              </a:lnTo>
              <a:lnTo>
                <a:pt x="365670" y="137126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C64932F-22E5-BD4C-A0D8-16ED2B7556DE}">
      <dsp:nvSpPr>
        <dsp:cNvPr id="0" name=""/>
        <dsp:cNvSpPr/>
      </dsp:nvSpPr>
      <dsp:spPr>
        <a:xfrm>
          <a:off x="732345" y="2491525"/>
          <a:ext cx="2925365" cy="182835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it-IT" sz="6500" kern="1200" dirty="0" smtClean="0"/>
            <a:t>illecito</a:t>
          </a:r>
          <a:endParaRPr lang="it-IT" sz="6500" kern="1200" dirty="0"/>
        </a:p>
      </dsp:txBody>
      <dsp:txXfrm>
        <a:off x="785896" y="2545076"/>
        <a:ext cx="2818263" cy="1721251"/>
      </dsp:txXfrm>
    </dsp:sp>
    <dsp:sp modelId="{C0494A2B-1DA8-A148-A377-4CA6DC87BDDF}">
      <dsp:nvSpPr>
        <dsp:cNvPr id="0" name=""/>
        <dsp:cNvSpPr/>
      </dsp:nvSpPr>
      <dsp:spPr>
        <a:xfrm>
          <a:off x="4571888" y="206083"/>
          <a:ext cx="3656707" cy="1828353"/>
        </a:xfrm>
        <a:prstGeom prst="roundRect">
          <a:avLst>
            <a:gd name="adj" fmla="val 10000"/>
          </a:avLst>
        </a:prstGeom>
        <a:solidFill>
          <a:schemeClr val="accent2"/>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it-IT" sz="3000" kern="1200" dirty="0" smtClean="0"/>
            <a:t>STATO RESPONSABILE</a:t>
          </a:r>
        </a:p>
        <a:p>
          <a:pPr lvl="0" algn="ctr" defTabSz="1333500">
            <a:lnSpc>
              <a:spcPct val="90000"/>
            </a:lnSpc>
            <a:spcBef>
              <a:spcPct val="0"/>
            </a:spcBef>
            <a:spcAft>
              <a:spcPct val="35000"/>
            </a:spcAft>
          </a:pPr>
          <a:r>
            <a:rPr lang="it-IT" sz="3000" kern="1200" dirty="0" smtClean="0"/>
            <a:t>(per azioni sotto suo esclusivo controllo)</a:t>
          </a:r>
        </a:p>
      </dsp:txBody>
      <dsp:txXfrm>
        <a:off x="4625439" y="259634"/>
        <a:ext cx="3549605" cy="1721251"/>
      </dsp:txXfrm>
    </dsp:sp>
    <dsp:sp modelId="{CF7DAFF5-21EA-894D-9647-031F52EA6B36}">
      <dsp:nvSpPr>
        <dsp:cNvPr id="0" name=""/>
        <dsp:cNvSpPr/>
      </dsp:nvSpPr>
      <dsp:spPr>
        <a:xfrm>
          <a:off x="4937559" y="2034436"/>
          <a:ext cx="365670" cy="1371265"/>
        </a:xfrm>
        <a:custGeom>
          <a:avLst/>
          <a:gdLst/>
          <a:ahLst/>
          <a:cxnLst/>
          <a:rect l="0" t="0" r="0" b="0"/>
          <a:pathLst>
            <a:path>
              <a:moveTo>
                <a:pt x="0" y="0"/>
              </a:moveTo>
              <a:lnTo>
                <a:pt x="0" y="1371265"/>
              </a:lnTo>
              <a:lnTo>
                <a:pt x="365670" y="137126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D6D73E2-5E1A-464B-A95C-0091B82EDC02}">
      <dsp:nvSpPr>
        <dsp:cNvPr id="0" name=""/>
        <dsp:cNvSpPr/>
      </dsp:nvSpPr>
      <dsp:spPr>
        <a:xfrm>
          <a:off x="5303229" y="2491525"/>
          <a:ext cx="2925365" cy="182835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it-IT" sz="6500" kern="1200" dirty="0" smtClean="0"/>
            <a:t>Illecito</a:t>
          </a:r>
          <a:endParaRPr lang="it-IT" sz="6500" kern="1200" dirty="0"/>
        </a:p>
      </dsp:txBody>
      <dsp:txXfrm>
        <a:off x="5356780" y="2545076"/>
        <a:ext cx="2818263" cy="17212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3E6CB6-70FB-DB44-A9FD-25ABB0527BFA}" type="datetimeFigureOut">
              <a:rPr lang="it-IT" smtClean="0"/>
              <a:pPr/>
              <a:t>21/11/17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A92B1B-8CAC-E843-8611-568F9BB70FF6}" type="slidenum">
              <a:rPr lang="it-IT" smtClean="0"/>
              <a:pPr/>
              <a:t>‹n.›</a:t>
            </a:fld>
            <a:endParaRPr lang="it-IT"/>
          </a:p>
        </p:txBody>
      </p:sp>
    </p:spTree>
    <p:extLst>
      <p:ext uri="{BB962C8B-B14F-4D97-AF65-F5344CB8AC3E}">
        <p14:creationId xmlns:p14="http://schemas.microsoft.com/office/powerpoint/2010/main" val="21804061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FB4071-6637-784B-8A67-3EFD3B0FC4BC}" type="datetimeFigureOut">
              <a:rPr lang="it-IT" smtClean="0"/>
              <a:pPr/>
              <a:t>21/11/17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41A468-ADEF-1140-9A48-3C1AC5E214C7}" type="slidenum">
              <a:rPr lang="it-IT" smtClean="0"/>
              <a:pPr/>
              <a:t>‹n.›</a:t>
            </a:fld>
            <a:endParaRPr lang="it-IT"/>
          </a:p>
        </p:txBody>
      </p:sp>
    </p:spTree>
    <p:extLst>
      <p:ext uri="{BB962C8B-B14F-4D97-AF65-F5344CB8AC3E}">
        <p14:creationId xmlns:p14="http://schemas.microsoft.com/office/powerpoint/2010/main" val="18842856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CEA623-1C22-3345-ABD5-086289E2AF38}" type="datetime1">
              <a:rPr lang="it-IT" smtClean="0"/>
              <a:pPr/>
              <a:t>21/11/17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599430-47BD-E840-9D75-717DE3AC7749}" type="datetime1">
              <a:rPr lang="it-IT" smtClean="0"/>
              <a:pPr/>
              <a:t>21/11/17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3BB5FF-A296-6F44-91E9-012FDD082D91}" type="datetime1">
              <a:rPr lang="it-IT" smtClean="0"/>
              <a:pPr/>
              <a:t>21/11/17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E8EAB71-36B1-6F41-B7F0-89DAA7CCA3D0}" type="datetime1">
              <a:rPr lang="it-IT" smtClean="0"/>
              <a:pPr/>
              <a:t>21/11/17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95485B1-0557-6E43-AD9B-00F6FE351ECA}" type="datetime1">
              <a:rPr lang="it-IT" smtClean="0"/>
              <a:pPr/>
              <a:t>21/11/17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94DD9F2-EE19-0948-ABDE-B809B844C43B}" type="datetime1">
              <a:rPr lang="it-IT" smtClean="0"/>
              <a:pPr/>
              <a:t>21/11/17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1474B2D-73D4-FE4E-938A-BDD904EAD278}" type="datetime1">
              <a:rPr lang="it-IT" smtClean="0"/>
              <a:pPr/>
              <a:t>21/11/17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0465407-E226-EE44-B874-FB3720F11596}" type="datetime1">
              <a:rPr lang="it-IT" smtClean="0"/>
              <a:pPr/>
              <a:t>21/11/17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DCEA2A1-1AA6-1141-8101-8638D1310A31}" type="datetime1">
              <a:rPr lang="it-IT" smtClean="0"/>
              <a:pPr/>
              <a:t>21/11/17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3DC819D-0CDD-6F42-BDEA-607DF2D95AD3}" type="datetime1">
              <a:rPr lang="it-IT" smtClean="0"/>
              <a:pPr/>
              <a:t>21/11/17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C9EA603-6890-F545-8E08-CD2C7C8DD368}" type="datetime1">
              <a:rPr lang="it-IT" smtClean="0"/>
              <a:pPr/>
              <a:t>21/11/17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888D8-E685-0C40-B875-0E454CAC7373}" type="datetime1">
              <a:rPr lang="it-IT" smtClean="0"/>
              <a:pPr/>
              <a:t>21/11/17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BE1B0-D900-014A-A4D4-83E7E081C2B0}"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28387"/>
            <a:ext cx="7772400" cy="2126629"/>
          </a:xfrm>
        </p:spPr>
        <p:txBody>
          <a:bodyPr/>
          <a:lstStyle/>
          <a:p>
            <a:r>
              <a:rPr lang="it-IT" dirty="0" smtClean="0"/>
              <a:t>ORGANIZZAZIONI INTERNAZIONALI</a:t>
            </a:r>
            <a:endParaRPr lang="it-IT" dirty="0"/>
          </a:p>
        </p:txBody>
      </p:sp>
      <p:sp>
        <p:nvSpPr>
          <p:cNvPr id="3" name="Sottotitolo 2"/>
          <p:cNvSpPr>
            <a:spLocks noGrp="1"/>
          </p:cNvSpPr>
          <p:nvPr>
            <p:ph type="subTitle" idx="1"/>
          </p:nvPr>
        </p:nvSpPr>
        <p:spPr>
          <a:xfrm>
            <a:off x="685800" y="2555015"/>
            <a:ext cx="7086600" cy="4054367"/>
          </a:xfrm>
        </p:spPr>
        <p:txBody>
          <a:bodyPr>
            <a:normAutofit/>
          </a:bodyPr>
          <a:lstStyle/>
          <a:p>
            <a:pPr lvl="1"/>
            <a:endParaRPr lang="it-IT" dirty="0" smtClean="0"/>
          </a:p>
          <a:p>
            <a:pPr lvl="1"/>
            <a:r>
              <a:rPr lang="it-IT" dirty="0" smtClean="0"/>
              <a:t> - Prof. Sara </a:t>
            </a:r>
            <a:r>
              <a:rPr lang="it-IT" dirty="0" err="1" smtClean="0"/>
              <a:t>Tonolo</a:t>
            </a:r>
            <a:r>
              <a:rPr lang="it-IT" dirty="0" smtClean="0"/>
              <a:t> -   </a:t>
            </a:r>
          </a:p>
          <a:p>
            <a:pPr lvl="1">
              <a:buFontTx/>
              <a:buChar char="-"/>
            </a:pPr>
            <a:r>
              <a:rPr lang="it-IT" smtClean="0"/>
              <a:t>Trieste 22 novembre 2017 </a:t>
            </a:r>
            <a:r>
              <a:rPr lang="it-IT" dirty="0" smtClean="0"/>
              <a:t>-</a:t>
            </a:r>
          </a:p>
          <a:p>
            <a:pPr lvl="1" algn="just"/>
            <a:endParaRPr lang="it-IT" dirty="0" smtClean="0"/>
          </a:p>
          <a:p>
            <a:pPr lvl="1" algn="just"/>
            <a:endParaRPr lang="it-IT" dirty="0" smtClean="0"/>
          </a:p>
          <a:p>
            <a:pPr lvl="1" algn="just">
              <a:buFontTx/>
              <a:buChar char="-"/>
            </a:pPr>
            <a:endParaRPr lang="it-IT" dirty="0" smtClean="0"/>
          </a:p>
          <a:p>
            <a:pPr lvl="1" algn="just"/>
            <a:endParaRPr lang="it-IT" dirty="0" smtClean="0"/>
          </a:p>
          <a:p>
            <a:pPr lvl="1" algn="just"/>
            <a:endParaRPr lang="it-IT" dirty="0" smtClean="0"/>
          </a:p>
          <a:p>
            <a:pPr lvl="1" algn="just"/>
            <a:endParaRPr lang="it-IT" dirty="0" smtClean="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LIMITE DI ART. 12 par. 1 CARTA/PARERE CIG 9.7.2004</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…significativo che la CIG abbia ripreso tali argomentazioni per affermare che CIG si può pronunciare sul punto; CIG potrebbe farlo già secondo quanto prevede art. 96 della Carta, che prevede competenza generale di AG in materia di richiesta di pareri alla CIG…</a:t>
            </a:r>
          </a:p>
          <a:p>
            <a:pPr algn="just"/>
            <a:endParaRPr lang="it-IT" dirty="0"/>
          </a:p>
          <a:p>
            <a:pPr algn="just"/>
            <a:r>
              <a:rPr lang="it-IT" dirty="0" smtClean="0"/>
              <a:t>Quindi….</a:t>
            </a:r>
          </a:p>
          <a:p>
            <a:pPr algn="just"/>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10</a:t>
            </a:fld>
            <a:endParaRPr lang="it-IT"/>
          </a:p>
        </p:txBody>
      </p:sp>
    </p:spTree>
    <p:extLst>
      <p:ext uri="{BB962C8B-B14F-4D97-AF65-F5344CB8AC3E}">
        <p14:creationId xmlns:p14="http://schemas.microsoft.com/office/powerpoint/2010/main" val="2868894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NUOVO RUOLO DI AG E RESPONSIBILITY TO PROTECT</a:t>
            </a:r>
            <a:endParaRPr lang="it-IT" dirty="0"/>
          </a:p>
        </p:txBody>
      </p:sp>
      <p:sp>
        <p:nvSpPr>
          <p:cNvPr id="3" name="Segnaposto contenuto 2"/>
          <p:cNvSpPr>
            <a:spLocks noGrp="1"/>
          </p:cNvSpPr>
          <p:nvPr>
            <p:ph idx="1"/>
          </p:nvPr>
        </p:nvSpPr>
        <p:spPr>
          <a:xfrm>
            <a:off x="239607" y="1912926"/>
            <a:ext cx="8447193" cy="4808549"/>
          </a:xfrm>
        </p:spPr>
        <p:txBody>
          <a:bodyPr>
            <a:normAutofit lnSpcReduction="10000"/>
          </a:bodyPr>
          <a:lstStyle/>
          <a:p>
            <a:pPr algn="just"/>
            <a:r>
              <a:rPr lang="it-IT" dirty="0" smtClean="0"/>
              <a:t>Nuove tendenze delle relazioni internazionali definiscono un nuovo ruolo della AG?</a:t>
            </a:r>
          </a:p>
          <a:p>
            <a:pPr algn="just"/>
            <a:endParaRPr lang="it-IT" dirty="0"/>
          </a:p>
          <a:p>
            <a:pPr algn="just"/>
            <a:r>
              <a:rPr lang="it-IT" dirty="0" smtClean="0"/>
              <a:t>Può l’AG sostituirsi al </a:t>
            </a:r>
            <a:r>
              <a:rPr lang="it-IT" dirty="0" err="1" smtClean="0"/>
              <a:t>CdS</a:t>
            </a:r>
            <a:r>
              <a:rPr lang="it-IT" dirty="0" smtClean="0"/>
              <a:t> in caso di stallo di quest’ultimo?</a:t>
            </a:r>
          </a:p>
          <a:p>
            <a:pPr algn="just"/>
            <a:endParaRPr lang="it-IT" dirty="0"/>
          </a:p>
          <a:p>
            <a:pPr algn="just"/>
            <a:r>
              <a:rPr lang="it-IT" dirty="0" smtClean="0"/>
              <a:t>Secondo art. 11 par. 2 Carta ciò non sarebbe possibile perché ogni questione dovrebbe essere deferita al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11</a:t>
            </a:fld>
            <a:endParaRPr lang="it-IT"/>
          </a:p>
        </p:txBody>
      </p:sp>
    </p:spTree>
    <p:extLst>
      <p:ext uri="{BB962C8B-B14F-4D97-AF65-F5344CB8AC3E}">
        <p14:creationId xmlns:p14="http://schemas.microsoft.com/office/powerpoint/2010/main" val="297391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NUOVO RUOLO DI AG E RESPONSIBILITY TO PROTECT</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Riserva di competenza di art. 11 par. 2 esclude che AG possa deliberare misure come quelle di art. 41 e 42 Carta.</a:t>
            </a:r>
          </a:p>
          <a:p>
            <a:pPr algn="just"/>
            <a:endParaRPr lang="it-IT" dirty="0"/>
          </a:p>
          <a:p>
            <a:pPr algn="just"/>
            <a:r>
              <a:rPr lang="it-IT" dirty="0" smtClean="0"/>
              <a:t>Nemmeno possono essere deliberate misure di </a:t>
            </a:r>
            <a:r>
              <a:rPr lang="it-IT" dirty="0" err="1" smtClean="0"/>
              <a:t>peace</a:t>
            </a:r>
            <a:r>
              <a:rPr lang="it-IT" dirty="0" smtClean="0"/>
              <a:t> </a:t>
            </a:r>
            <a:r>
              <a:rPr lang="it-IT" dirty="0" err="1" smtClean="0"/>
              <a:t>keeping</a:t>
            </a:r>
            <a:r>
              <a:rPr lang="it-IT" dirty="0" smtClean="0"/>
              <a:t> (illegittimità di missione UNEF I nella crisi di Suez del 1956).</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12</a:t>
            </a:fld>
            <a:endParaRPr lang="it-IT"/>
          </a:p>
        </p:txBody>
      </p:sp>
    </p:spTree>
    <p:extLst>
      <p:ext uri="{BB962C8B-B14F-4D97-AF65-F5344CB8AC3E}">
        <p14:creationId xmlns:p14="http://schemas.microsoft.com/office/powerpoint/2010/main" val="221021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NUOVO RUOLO DI AG E RESPONSIBILITY TO PROTECT</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COMPETENZE AG:</a:t>
            </a:r>
          </a:p>
          <a:p>
            <a:pPr lvl="1" algn="just"/>
            <a:r>
              <a:rPr lang="it-IT" dirty="0" smtClean="0"/>
              <a:t>NO ART. 41 e 42;</a:t>
            </a:r>
          </a:p>
          <a:p>
            <a:pPr lvl="1" algn="just"/>
            <a:r>
              <a:rPr lang="it-IT" dirty="0" smtClean="0"/>
              <a:t>NO PEACE KEEPING OPERATIONS;</a:t>
            </a:r>
          </a:p>
          <a:p>
            <a:pPr lvl="1" algn="just"/>
            <a:r>
              <a:rPr lang="it-IT" dirty="0" smtClean="0"/>
              <a:t>SI’ SOLUZIONE PACIFICA DELLE CONTROVERSIE: 33, 34, ecc.</a:t>
            </a:r>
          </a:p>
          <a:p>
            <a:pPr lvl="1" algn="just"/>
            <a:r>
              <a:rPr lang="it-IT" dirty="0" smtClean="0"/>
              <a:t>SI’ MISURE PROVVISORIE.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13</a:t>
            </a:fld>
            <a:endParaRPr lang="it-IT"/>
          </a:p>
        </p:txBody>
      </p:sp>
    </p:spTree>
    <p:extLst>
      <p:ext uri="{BB962C8B-B14F-4D97-AF65-F5344CB8AC3E}">
        <p14:creationId xmlns:p14="http://schemas.microsoft.com/office/powerpoint/2010/main" val="64912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par>
                                <p:cTn id="43" presetID="1" presetClass="entr" presetSubtype="0" fill="hold" grpId="3" nodeType="with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childTnLst>
                                </p:cTn>
                              </p:par>
                              <p:par>
                                <p:cTn id="45" presetID="1" presetClass="entr" presetSubtype="0" fill="hold" grpId="3" nodeType="with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par>
                                <p:cTn id="47" presetID="1" presetClass="entr" presetSubtype="0" fill="hold" grpId="3" nodeType="with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childTnLst>
                                </p:cTn>
                              </p:par>
                              <p:par>
                                <p:cTn id="49" presetID="1" presetClass="entr" presetSubtype="0" fill="hold" grpId="3" nodeType="with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NUOVO RUOLO DI AG E RESPONSIBILITY TO PROTECT</a:t>
            </a:r>
            <a:endParaRPr lang="it-IT" dirty="0"/>
          </a:p>
        </p:txBody>
      </p:sp>
      <p:sp>
        <p:nvSpPr>
          <p:cNvPr id="3" name="Segnaposto contenuto 2"/>
          <p:cNvSpPr>
            <a:spLocks noGrp="1"/>
          </p:cNvSpPr>
          <p:nvPr>
            <p:ph idx="1"/>
          </p:nvPr>
        </p:nvSpPr>
        <p:spPr>
          <a:xfrm>
            <a:off x="239607" y="1912926"/>
            <a:ext cx="8447193" cy="4808549"/>
          </a:xfrm>
        </p:spPr>
        <p:txBody>
          <a:bodyPr>
            <a:normAutofit fontScale="92500" lnSpcReduction="10000"/>
          </a:bodyPr>
          <a:lstStyle/>
          <a:p>
            <a:pPr algn="just"/>
            <a:r>
              <a:rPr lang="it-IT" dirty="0" smtClean="0"/>
              <a:t>Qualche spunto positivo può invece trovarsi in uno studio di una Commissione incaricata di studiare il tema della “responsabilità di proteggere”  su cui si fonda intervento degli Stati autorizzato dal </a:t>
            </a:r>
            <a:r>
              <a:rPr lang="it-IT" dirty="0" err="1" smtClean="0"/>
              <a:t>CdS</a:t>
            </a:r>
            <a:r>
              <a:rPr lang="it-IT" dirty="0"/>
              <a:t> </a:t>
            </a:r>
            <a:r>
              <a:rPr lang="it-IT" dirty="0" smtClean="0"/>
              <a:t>già nel 2001. </a:t>
            </a:r>
            <a:r>
              <a:rPr lang="it-IT" u="sng" dirty="0" smtClean="0"/>
              <a:t>Gli Stati hanno</a:t>
            </a:r>
            <a:r>
              <a:rPr lang="it-IT" dirty="0" smtClean="0"/>
              <a:t>:</a:t>
            </a:r>
          </a:p>
          <a:p>
            <a:pPr lvl="1" algn="just"/>
            <a:r>
              <a:rPr lang="it-IT" b="1" dirty="0" smtClean="0"/>
              <a:t>Duty to </a:t>
            </a:r>
            <a:r>
              <a:rPr lang="it-IT" b="1" dirty="0" err="1" smtClean="0"/>
              <a:t>prevent</a:t>
            </a:r>
            <a:r>
              <a:rPr lang="it-IT" dirty="0" smtClean="0"/>
              <a:t>: le gravi violazioni dei diritti umani;</a:t>
            </a:r>
          </a:p>
          <a:p>
            <a:pPr lvl="1" algn="just"/>
            <a:r>
              <a:rPr lang="it-IT" b="1" dirty="0" smtClean="0"/>
              <a:t>Duty to </a:t>
            </a:r>
            <a:r>
              <a:rPr lang="it-IT" b="1" dirty="0" err="1" smtClean="0"/>
              <a:t>protect</a:t>
            </a:r>
            <a:r>
              <a:rPr lang="it-IT" b="1" dirty="0" smtClean="0"/>
              <a:t> </a:t>
            </a:r>
            <a:r>
              <a:rPr lang="it-IT" dirty="0" smtClean="0"/>
              <a:t>: i cittadini dalle violazioni da chiunque commesse;</a:t>
            </a:r>
          </a:p>
          <a:p>
            <a:pPr lvl="1" algn="just"/>
            <a:r>
              <a:rPr lang="it-IT" b="1" dirty="0" smtClean="0"/>
              <a:t>Duty to </a:t>
            </a:r>
            <a:r>
              <a:rPr lang="it-IT" b="1" dirty="0" err="1" smtClean="0"/>
              <a:t>rebuild</a:t>
            </a:r>
            <a:r>
              <a:rPr lang="it-IT" b="1" dirty="0" smtClean="0"/>
              <a:t> </a:t>
            </a:r>
            <a:r>
              <a:rPr lang="mr-IN" dirty="0" smtClean="0"/>
              <a:t>–</a:t>
            </a:r>
            <a:r>
              <a:rPr lang="it-IT" dirty="0" smtClean="0"/>
              <a:t> per la comunità internazionale </a:t>
            </a:r>
            <a:r>
              <a:rPr lang="mr-IN" dirty="0" smtClean="0"/>
              <a:t>–</a:t>
            </a:r>
            <a:r>
              <a:rPr lang="it-IT" dirty="0" smtClean="0"/>
              <a:t> nei confronti dello Stato in cui si verifichino situazioni di estrema gravità.</a:t>
            </a:r>
          </a:p>
          <a:p>
            <a:pPr algn="just"/>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14</a:t>
            </a:fld>
            <a:endParaRPr lang="it-IT"/>
          </a:p>
        </p:txBody>
      </p:sp>
    </p:spTree>
    <p:extLst>
      <p:ext uri="{BB962C8B-B14F-4D97-AF65-F5344CB8AC3E}">
        <p14:creationId xmlns:p14="http://schemas.microsoft.com/office/powerpoint/2010/main" val="280461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3"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3"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par>
                                <p:cTn id="39" presetID="1" presetClass="entr" presetSubtype="0" fill="hold" grpId="3"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par>
                                <p:cTn id="41" presetID="1" presetClass="entr" presetSubtype="0" fill="hold" grpId="3"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NUOVO RUOLO DI AG E RESPONSIBILITY TO PROTECT</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Su tali doveri dovrebbe vigilare il </a:t>
            </a:r>
            <a:r>
              <a:rPr lang="it-IT" dirty="0" err="1" smtClean="0"/>
              <a:t>CdS</a:t>
            </a:r>
            <a:r>
              <a:rPr lang="it-IT" dirty="0" smtClean="0"/>
              <a:t> e in caso di impossibilità di funzionamento l’AG.</a:t>
            </a:r>
          </a:p>
          <a:p>
            <a:pPr algn="just"/>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15</a:t>
            </a:fld>
            <a:endParaRPr lang="it-IT"/>
          </a:p>
        </p:txBody>
      </p:sp>
    </p:spTree>
    <p:extLst>
      <p:ext uri="{BB962C8B-B14F-4D97-AF65-F5344CB8AC3E}">
        <p14:creationId xmlns:p14="http://schemas.microsoft.com/office/powerpoint/2010/main" val="277458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NUOVO RUOLO DI AG E RESPONSIBILITY TO PROTECT</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Tale nozione viene accolta dalla AG nell’</a:t>
            </a:r>
            <a:r>
              <a:rPr lang="it-IT" dirty="0" err="1" smtClean="0"/>
              <a:t>Outcome</a:t>
            </a:r>
            <a:r>
              <a:rPr lang="it-IT" dirty="0" smtClean="0"/>
              <a:t> </a:t>
            </a:r>
            <a:r>
              <a:rPr lang="it-IT" dirty="0" err="1" smtClean="0"/>
              <a:t>document</a:t>
            </a:r>
            <a:r>
              <a:rPr lang="it-IT" dirty="0" smtClean="0"/>
              <a:t> del World Summit del 2005: si prevede una responsabilità della comunità internazionale, in caso di gravi violazioni dei diritti umani entro uno Stato o entro un </a:t>
            </a:r>
            <a:r>
              <a:rPr lang="it-IT" dirty="0" err="1" smtClean="0"/>
              <a:t>failed</a:t>
            </a:r>
            <a:r>
              <a:rPr lang="it-IT" dirty="0" smtClean="0"/>
              <a:t> State (Somalia 1991 </a:t>
            </a:r>
            <a:r>
              <a:rPr lang="mr-IN" dirty="0" smtClean="0"/>
              <a:t>–</a:t>
            </a:r>
            <a:r>
              <a:rPr lang="it-IT" dirty="0" smtClean="0"/>
              <a:t> 2001) di:</a:t>
            </a:r>
          </a:p>
          <a:p>
            <a:pPr lvl="1" algn="just"/>
            <a:r>
              <a:rPr lang="it-IT" dirty="0" smtClean="0"/>
              <a:t>Prevenire = </a:t>
            </a:r>
            <a:r>
              <a:rPr lang="it-IT" dirty="0" err="1" smtClean="0"/>
              <a:t>responsibility</a:t>
            </a:r>
            <a:r>
              <a:rPr lang="it-IT" dirty="0" smtClean="0"/>
              <a:t> to </a:t>
            </a:r>
            <a:r>
              <a:rPr lang="it-IT" dirty="0" err="1" smtClean="0"/>
              <a:t>prevent</a:t>
            </a:r>
            <a:r>
              <a:rPr lang="it-IT" dirty="0" smtClean="0"/>
              <a:t>;</a:t>
            </a:r>
          </a:p>
          <a:p>
            <a:pPr lvl="1" algn="just"/>
            <a:r>
              <a:rPr lang="it-IT" dirty="0" smtClean="0"/>
              <a:t>Reagire = </a:t>
            </a:r>
            <a:r>
              <a:rPr lang="it-IT" dirty="0" err="1" smtClean="0"/>
              <a:t>responsibility</a:t>
            </a:r>
            <a:r>
              <a:rPr lang="it-IT" dirty="0" smtClean="0"/>
              <a:t> to </a:t>
            </a:r>
            <a:r>
              <a:rPr lang="it-IT" dirty="0" err="1" smtClean="0"/>
              <a:t>react</a:t>
            </a:r>
            <a:r>
              <a:rPr lang="it-IT" dirty="0" smtClean="0"/>
              <a:t>;</a:t>
            </a:r>
          </a:p>
          <a:p>
            <a:pPr lvl="1" algn="just"/>
            <a:r>
              <a:rPr lang="it-IT" dirty="0" smtClean="0"/>
              <a:t>Ricostruire = </a:t>
            </a:r>
            <a:r>
              <a:rPr lang="it-IT" dirty="0" err="1" smtClean="0"/>
              <a:t>responsibility</a:t>
            </a:r>
            <a:r>
              <a:rPr lang="it-IT" dirty="0" smtClean="0"/>
              <a:t> to </a:t>
            </a:r>
            <a:r>
              <a:rPr lang="it-IT" dirty="0" err="1" smtClean="0"/>
              <a:t>rebuild</a:t>
            </a:r>
            <a:r>
              <a:rPr lang="it-IT" dirty="0" smtClean="0"/>
              <a:t> </a:t>
            </a:r>
          </a:p>
          <a:p>
            <a:pPr algn="just"/>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16</a:t>
            </a:fld>
            <a:endParaRPr lang="it-IT"/>
          </a:p>
        </p:txBody>
      </p:sp>
    </p:spTree>
    <p:extLst>
      <p:ext uri="{BB962C8B-B14F-4D97-AF65-F5344CB8AC3E}">
        <p14:creationId xmlns:p14="http://schemas.microsoft.com/office/powerpoint/2010/main" val="162422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3"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3"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par>
                                <p:cTn id="39" presetID="1" presetClass="entr" presetSubtype="0" fill="hold" grpId="3"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par>
                                <p:cTn id="41" presetID="1" presetClass="entr" presetSubtype="0" fill="hold" grpId="3"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RESPONSIBILITY TO REACT</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Potere di intervenire militarmente, su autorizzazione del </a:t>
            </a:r>
            <a:r>
              <a:rPr lang="it-IT" dirty="0" err="1" smtClean="0"/>
              <a:t>CdS</a:t>
            </a:r>
            <a:r>
              <a:rPr lang="it-IT" dirty="0" smtClean="0"/>
              <a:t> , in caso di inerzia di quest’ultimo, da parte della AG se lo Stato locale non sia in grado di proteggere la propria popolazione.</a:t>
            </a:r>
          </a:p>
          <a:p>
            <a:pPr algn="just"/>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17</a:t>
            </a:fld>
            <a:endParaRPr lang="it-IT"/>
          </a:p>
        </p:txBody>
      </p:sp>
    </p:spTree>
    <p:extLst>
      <p:ext uri="{BB962C8B-B14F-4D97-AF65-F5344CB8AC3E}">
        <p14:creationId xmlns:p14="http://schemas.microsoft.com/office/powerpoint/2010/main" val="118531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NUOVO RUOLO DI AG E RESPONSIBILITY TO PROTECT</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Tale intervento che mira a garantire diritti fondamentali degli individui è però ancora sotto il controllo del </a:t>
            </a:r>
            <a:r>
              <a:rPr lang="it-IT" dirty="0" err="1" smtClean="0"/>
              <a:t>CdS</a:t>
            </a:r>
            <a:r>
              <a:rPr lang="it-IT" dirty="0" smtClean="0"/>
              <a:t> come ad es. nel caso Libia</a:t>
            </a:r>
          </a:p>
          <a:p>
            <a:pPr algn="just"/>
            <a:endParaRPr lang="it-IT" dirty="0"/>
          </a:p>
          <a:p>
            <a:pPr algn="just"/>
            <a:r>
              <a:rPr lang="it-IT" dirty="0" err="1" smtClean="0"/>
              <a:t>Ris</a:t>
            </a:r>
            <a:r>
              <a:rPr lang="it-IT" dirty="0" smtClean="0"/>
              <a:t>. 1973/2011: si autorizza l’intervento a </a:t>
            </a:r>
            <a:r>
              <a:rPr lang="it-IT" dirty="0"/>
              <a:t>tutela della popolazione </a:t>
            </a:r>
            <a:r>
              <a:rPr lang="it-IT" dirty="0" smtClean="0"/>
              <a:t>civile.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18</a:t>
            </a:fld>
            <a:endParaRPr lang="it-IT"/>
          </a:p>
        </p:txBody>
      </p:sp>
    </p:spTree>
    <p:extLst>
      <p:ext uri="{BB962C8B-B14F-4D97-AF65-F5344CB8AC3E}">
        <p14:creationId xmlns:p14="http://schemas.microsoft.com/office/powerpoint/2010/main" val="1898435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NUOVO RUOLO DI AG E RESPONSIBILITY TO PROTECT</a:t>
            </a:r>
            <a:endParaRPr lang="it-IT" dirty="0"/>
          </a:p>
        </p:txBody>
      </p:sp>
      <p:sp>
        <p:nvSpPr>
          <p:cNvPr id="3" name="Segnaposto contenuto 2"/>
          <p:cNvSpPr>
            <a:spLocks noGrp="1"/>
          </p:cNvSpPr>
          <p:nvPr>
            <p:ph idx="1"/>
          </p:nvPr>
        </p:nvSpPr>
        <p:spPr>
          <a:xfrm>
            <a:off x="239607" y="1912926"/>
            <a:ext cx="8447193" cy="4808549"/>
          </a:xfrm>
        </p:spPr>
        <p:txBody>
          <a:bodyPr>
            <a:normAutofit fontScale="92500" lnSpcReduction="10000"/>
          </a:bodyPr>
          <a:lstStyle/>
          <a:p>
            <a:pPr algn="just"/>
            <a:r>
              <a:rPr lang="it-IT" dirty="0" smtClean="0"/>
              <a:t>Pare dunque che i confini della competenza di </a:t>
            </a:r>
            <a:r>
              <a:rPr lang="it-IT" dirty="0" err="1" smtClean="0"/>
              <a:t>CdS</a:t>
            </a:r>
            <a:r>
              <a:rPr lang="it-IT" dirty="0" smtClean="0"/>
              <a:t> e AG in tema di mantenimento della pace vadano mantenuti entro i limiti delle previsioni della Carta.</a:t>
            </a:r>
          </a:p>
          <a:p>
            <a:pPr algn="just"/>
            <a:endParaRPr lang="it-IT" dirty="0"/>
          </a:p>
          <a:p>
            <a:pPr algn="just"/>
            <a:r>
              <a:rPr lang="it-IT" dirty="0" smtClean="0"/>
              <a:t>Stati comunque riluttanti ad accettare e attuare tale dottrina: sia i deboli che temono interventi di tipo imperialistico, sia i forti che temono di trovarsi coinvolti in conflitti dai quali non ricavano vantaggi e quindi non corrisponde al diritto internazionale vigente.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19</a:t>
            </a:fld>
            <a:endParaRPr lang="it-IT"/>
          </a:p>
        </p:txBody>
      </p:sp>
    </p:spTree>
    <p:extLst>
      <p:ext uri="{BB962C8B-B14F-4D97-AF65-F5344CB8AC3E}">
        <p14:creationId xmlns:p14="http://schemas.microsoft.com/office/powerpoint/2010/main" val="383090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COMPETENZA DELLA AG IN TEMA DI MANTENIMENTO DELLA PACE</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AG ha competenza ampia nell’ambito dell’ONU – quindi anche in materia di mantenimento della pace e della sicurezza internazionale.</a:t>
            </a:r>
          </a:p>
          <a:p>
            <a:pPr algn="just"/>
            <a:endParaRPr lang="it-IT" dirty="0" smtClean="0"/>
          </a:p>
          <a:p>
            <a:pPr algn="just"/>
            <a:r>
              <a:rPr lang="it-IT" dirty="0" smtClean="0"/>
              <a:t>Art. 10 della Carta prevede che “essa possa discutere qualsiasi questione o argomento che rientri nei fini del presente Statuto…”</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a:t>
            </a:fld>
            <a:endParaRPr lang="it-IT"/>
          </a:p>
        </p:txBody>
      </p:sp>
    </p:spTree>
    <p:extLst>
      <p:ext uri="{BB962C8B-B14F-4D97-AF65-F5344CB8AC3E}">
        <p14:creationId xmlns:p14="http://schemas.microsoft.com/office/powerpoint/2010/main" val="129611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DUE CASI RECENTI: SIRIA E COREA DEL NORD</a:t>
            </a:r>
            <a:endParaRPr lang="it-IT" dirty="0"/>
          </a:p>
        </p:txBody>
      </p:sp>
      <p:sp>
        <p:nvSpPr>
          <p:cNvPr id="3" name="Segnaposto contenuto 2"/>
          <p:cNvSpPr>
            <a:spLocks noGrp="1"/>
          </p:cNvSpPr>
          <p:nvPr>
            <p:ph idx="1"/>
          </p:nvPr>
        </p:nvSpPr>
        <p:spPr>
          <a:xfrm>
            <a:off x="239607" y="1912926"/>
            <a:ext cx="8447193" cy="4808549"/>
          </a:xfrm>
        </p:spPr>
        <p:txBody>
          <a:bodyPr>
            <a:normAutofit fontScale="92500" lnSpcReduction="20000"/>
          </a:bodyPr>
          <a:lstStyle/>
          <a:p>
            <a:pPr algn="just"/>
            <a:r>
              <a:rPr lang="it-IT" b="1" u="sng" dirty="0" smtClean="0"/>
              <a:t>Siria: </a:t>
            </a:r>
            <a:r>
              <a:rPr lang="it-IT" dirty="0" smtClean="0"/>
              <a:t>Dibattito su intervento umanitario a tutela della popolazione.</a:t>
            </a:r>
          </a:p>
          <a:p>
            <a:pPr algn="just"/>
            <a:r>
              <a:rPr lang="it-IT" b="1" u="sng" dirty="0" err="1" smtClean="0"/>
              <a:t>CdS</a:t>
            </a:r>
            <a:r>
              <a:rPr lang="it-IT" b="1" u="sng" dirty="0" smtClean="0"/>
              <a:t> </a:t>
            </a:r>
            <a:r>
              <a:rPr lang="it-IT" dirty="0" smtClean="0"/>
              <a:t>bloccato per il veto russo e cinese ha adottato la </a:t>
            </a:r>
            <a:r>
              <a:rPr lang="it-IT" dirty="0" err="1" smtClean="0"/>
              <a:t>ris</a:t>
            </a:r>
            <a:r>
              <a:rPr lang="it-IT" dirty="0" smtClean="0"/>
              <a:t>. n. 2165 del 2014 in cui ha autorizzato le agenzie umanitarie delle Nazioni Unite e i loro </a:t>
            </a:r>
            <a:r>
              <a:rPr lang="it-IT" dirty="0" err="1" smtClean="0"/>
              <a:t>partners</a:t>
            </a:r>
            <a:r>
              <a:rPr lang="it-IT" dirty="0" smtClean="0"/>
              <a:t> ad entrare nel territorio siriano per garantire il sostegno umanitario alla popolazione condannando le violazioni dei diritti umani e umanitario sia da parte del governo che da parte dei ribelli affermando che le autorità siriane devono assolvere la “</a:t>
            </a:r>
            <a:r>
              <a:rPr lang="it-IT" dirty="0" err="1" smtClean="0"/>
              <a:t>responsibility</a:t>
            </a:r>
            <a:r>
              <a:rPr lang="it-IT" dirty="0" smtClean="0"/>
              <a:t> to </a:t>
            </a:r>
            <a:r>
              <a:rPr lang="it-IT" dirty="0" err="1" smtClean="0"/>
              <a:t>protect</a:t>
            </a:r>
            <a:r>
              <a:rPr lang="it-IT" dirty="0" smtClean="0"/>
              <a:t>” verso la popolazione.</a:t>
            </a:r>
            <a:endParaRPr lang="it-IT" b="1" u="sng"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20</a:t>
            </a:fld>
            <a:endParaRPr lang="it-IT"/>
          </a:p>
        </p:txBody>
      </p:sp>
    </p:spTree>
    <p:extLst>
      <p:ext uri="{BB962C8B-B14F-4D97-AF65-F5344CB8AC3E}">
        <p14:creationId xmlns:p14="http://schemas.microsoft.com/office/powerpoint/2010/main" val="739621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DUE CASI RECENTI: SIRIA E COREA DEL NORD</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b="1" u="sng" dirty="0" smtClean="0"/>
              <a:t>Corea del Nord : </a:t>
            </a:r>
            <a:r>
              <a:rPr lang="it-IT" dirty="0" smtClean="0"/>
              <a:t>Rapporto del 2014 la Commissione di inchiesta istituita dal Consiglio per i diritti umani ha fatto riferimento alla necessità di proteggere la popolazione nord coreana dalla commissione di crimini contro l’umanità: punire i responsabili:</a:t>
            </a:r>
          </a:p>
          <a:p>
            <a:pPr lvl="1" algn="just"/>
            <a:r>
              <a:rPr lang="it-IT" b="1" u="sng" dirty="0" smtClean="0"/>
              <a:t>Deferimento a Corte penale internazionale (</a:t>
            </a:r>
            <a:r>
              <a:rPr lang="it-IT" b="1" u="sng" dirty="0" err="1" smtClean="0"/>
              <a:t>CdS</a:t>
            </a:r>
            <a:r>
              <a:rPr lang="it-IT" b="1" u="sng" dirty="0" smtClean="0"/>
              <a:t>);</a:t>
            </a:r>
          </a:p>
          <a:p>
            <a:pPr lvl="1" algn="just"/>
            <a:r>
              <a:rPr lang="it-IT" b="1" u="sng" dirty="0" smtClean="0"/>
              <a:t>Istituzione di </a:t>
            </a:r>
            <a:r>
              <a:rPr lang="it-IT" b="1" u="sng" smtClean="0"/>
              <a:t>un tribunale ad hoc.</a:t>
            </a:r>
            <a:endParaRPr lang="it-IT" b="1" u="sng"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21</a:t>
            </a:fld>
            <a:endParaRPr lang="it-IT"/>
          </a:p>
        </p:txBody>
      </p:sp>
    </p:spTree>
    <p:extLst>
      <p:ext uri="{BB962C8B-B14F-4D97-AF65-F5344CB8AC3E}">
        <p14:creationId xmlns:p14="http://schemas.microsoft.com/office/powerpoint/2010/main" val="1413470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1"/>
          </a:lnRef>
          <a:fillRef idx="1">
            <a:schemeClr val="lt1"/>
          </a:fillRef>
          <a:effectRef idx="0">
            <a:schemeClr val="accent1"/>
          </a:effectRef>
          <a:fontRef idx="minor">
            <a:schemeClr val="dk1"/>
          </a:fontRef>
        </p:style>
        <p:txBody>
          <a:bodyPr>
            <a:normAutofit fontScale="90000"/>
          </a:bodyPr>
          <a:lstStyle/>
          <a:p>
            <a:pPr algn="just"/>
            <a:r>
              <a:rPr lang="it-IT" dirty="0" smtClean="0"/>
              <a:t>FUNZIONI DEL SEGRETARIO GENERALE IN TEMA DI MANTENIMENTO DELLA PACE</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Art. 98 prevede esercizio di funzioni in tema di mantenimento della pace su delega del </a:t>
            </a:r>
            <a:r>
              <a:rPr lang="it-IT" dirty="0" err="1" smtClean="0"/>
              <a:t>CdS</a:t>
            </a:r>
            <a:r>
              <a:rPr lang="it-IT" dirty="0" smtClean="0"/>
              <a:t> e della AG.</a:t>
            </a:r>
          </a:p>
          <a:p>
            <a:pPr algn="just"/>
            <a:endParaRPr lang="it-IT" dirty="0"/>
          </a:p>
          <a:p>
            <a:pPr algn="just"/>
            <a:r>
              <a:rPr lang="it-IT" dirty="0" smtClean="0"/>
              <a:t>Quali funzioni?</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22</a:t>
            </a:fld>
            <a:endParaRPr lang="it-IT"/>
          </a:p>
        </p:txBody>
      </p:sp>
    </p:spTree>
    <p:extLst>
      <p:ext uri="{BB962C8B-B14F-4D97-AF65-F5344CB8AC3E}">
        <p14:creationId xmlns:p14="http://schemas.microsoft.com/office/powerpoint/2010/main" val="111014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1"/>
          </a:lnRef>
          <a:fillRef idx="1">
            <a:schemeClr val="lt1"/>
          </a:fillRef>
          <a:effectRef idx="0">
            <a:schemeClr val="accent1"/>
          </a:effectRef>
          <a:fontRef idx="minor">
            <a:schemeClr val="dk1"/>
          </a:fontRef>
        </p:style>
        <p:txBody>
          <a:bodyPr>
            <a:normAutofit fontScale="90000"/>
          </a:bodyPr>
          <a:lstStyle/>
          <a:p>
            <a:pPr algn="just"/>
            <a:r>
              <a:rPr lang="it-IT" dirty="0" smtClean="0"/>
              <a:t>FUNZIONI DEL SEGRETARIO GENERALE IN TEMA DI MANTENIMENTO DELLA PACE</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Le stesse di </a:t>
            </a:r>
            <a:r>
              <a:rPr lang="it-IT" dirty="0" err="1" smtClean="0"/>
              <a:t>CdS</a:t>
            </a:r>
            <a:r>
              <a:rPr lang="it-IT" dirty="0" smtClean="0"/>
              <a:t> e AG:</a:t>
            </a:r>
          </a:p>
          <a:p>
            <a:pPr lvl="1" algn="just"/>
            <a:r>
              <a:rPr lang="it-IT" dirty="0" smtClean="0"/>
              <a:t>Inchiesta;</a:t>
            </a:r>
          </a:p>
          <a:p>
            <a:pPr lvl="1" algn="just"/>
            <a:r>
              <a:rPr lang="it-IT" dirty="0" smtClean="0"/>
              <a:t>Mediazione (Haiti 1991); </a:t>
            </a:r>
          </a:p>
          <a:p>
            <a:pPr lvl="1" algn="just"/>
            <a:r>
              <a:rPr lang="it-IT" dirty="0" smtClean="0"/>
              <a:t>Conciliazione (Liberia 1992, Angola 1993);</a:t>
            </a:r>
          </a:p>
          <a:p>
            <a:pPr lvl="1" algn="just"/>
            <a:r>
              <a:rPr lang="it-IT" dirty="0" smtClean="0"/>
              <a:t>Istituzione delle forze militari incaricate di svolgere </a:t>
            </a:r>
            <a:r>
              <a:rPr lang="it-IT" dirty="0" err="1" smtClean="0"/>
              <a:t>peace</a:t>
            </a:r>
            <a:r>
              <a:rPr lang="it-IT" dirty="0" smtClean="0"/>
              <a:t> </a:t>
            </a:r>
            <a:r>
              <a:rPr lang="it-IT" dirty="0" err="1" smtClean="0"/>
              <a:t>keeping</a:t>
            </a:r>
            <a:r>
              <a:rPr lang="it-IT" dirty="0" smtClean="0"/>
              <a:t> </a:t>
            </a:r>
            <a:r>
              <a:rPr lang="it-IT" dirty="0" err="1" smtClean="0"/>
              <a:t>operations</a:t>
            </a:r>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23</a:t>
            </a:fld>
            <a:endParaRPr lang="it-IT"/>
          </a:p>
        </p:txBody>
      </p:sp>
    </p:spTree>
    <p:extLst>
      <p:ext uri="{BB962C8B-B14F-4D97-AF65-F5344CB8AC3E}">
        <p14:creationId xmlns:p14="http://schemas.microsoft.com/office/powerpoint/2010/main" val="382762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par>
                                <p:cTn id="43" presetID="1" presetClass="entr" presetSubtype="0" fill="hold" grpId="3" nodeType="with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childTnLst>
                                </p:cTn>
                              </p:par>
                              <p:par>
                                <p:cTn id="45" presetID="1" presetClass="entr" presetSubtype="0" fill="hold" grpId="3" nodeType="with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par>
                                <p:cTn id="47" presetID="1" presetClass="entr" presetSubtype="0" fill="hold" grpId="3" nodeType="with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childTnLst>
                                </p:cTn>
                              </p:par>
                              <p:par>
                                <p:cTn id="49" presetID="1" presetClass="entr" presetSubtype="0" fill="hold" grpId="3" nodeType="with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1"/>
          </a:lnRef>
          <a:fillRef idx="1">
            <a:schemeClr val="lt1"/>
          </a:fillRef>
          <a:effectRef idx="0">
            <a:schemeClr val="accent1"/>
          </a:effectRef>
          <a:fontRef idx="minor">
            <a:schemeClr val="dk1"/>
          </a:fontRef>
        </p:style>
        <p:txBody>
          <a:bodyPr>
            <a:normAutofit fontScale="90000"/>
          </a:bodyPr>
          <a:lstStyle/>
          <a:p>
            <a:pPr algn="just"/>
            <a:r>
              <a:rPr lang="it-IT" dirty="0" smtClean="0"/>
              <a:t>FUNZIONI DEL SEGRETARIO GENERALE IN TEMA DI MANTENIMENTO DELLA PACE</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La delega può essere revocata sempre dal delegante;</a:t>
            </a:r>
          </a:p>
          <a:p>
            <a:pPr algn="just"/>
            <a:endParaRPr lang="it-IT" dirty="0"/>
          </a:p>
          <a:p>
            <a:pPr algn="just"/>
            <a:r>
              <a:rPr lang="it-IT" dirty="0" smtClean="0"/>
              <a:t>La delega può anche ritenersi implicitamente revocata per il mutamento radicale delle circostanze: </a:t>
            </a:r>
            <a:r>
              <a:rPr lang="it-IT" dirty="0" err="1" smtClean="0"/>
              <a:t>CdS</a:t>
            </a:r>
            <a:r>
              <a:rPr lang="it-IT" dirty="0" smtClean="0"/>
              <a:t> non riesce più a decidere ed è impossibile per Segretario agire in delega (non così nel caso del Congo nel 1960).</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24</a:t>
            </a:fld>
            <a:endParaRPr lang="it-IT"/>
          </a:p>
        </p:txBody>
      </p:sp>
    </p:spTree>
    <p:extLst>
      <p:ext uri="{BB962C8B-B14F-4D97-AF65-F5344CB8AC3E}">
        <p14:creationId xmlns:p14="http://schemas.microsoft.com/office/powerpoint/2010/main" val="4279225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1"/>
          </a:lnRef>
          <a:fillRef idx="1">
            <a:schemeClr val="lt1"/>
          </a:fillRef>
          <a:effectRef idx="0">
            <a:schemeClr val="accent1"/>
          </a:effectRef>
          <a:fontRef idx="minor">
            <a:schemeClr val="dk1"/>
          </a:fontRef>
        </p:style>
        <p:txBody>
          <a:bodyPr>
            <a:normAutofit fontScale="90000"/>
          </a:bodyPr>
          <a:lstStyle/>
          <a:p>
            <a:pPr algn="just"/>
            <a:r>
              <a:rPr lang="it-IT" dirty="0" smtClean="0"/>
              <a:t>FUNZIONI DEL SEGRETARIO GENERALE IN TEMA DI MANTENIMENTO DELLA PACE</a:t>
            </a:r>
            <a:endParaRPr lang="it-IT" dirty="0"/>
          </a:p>
        </p:txBody>
      </p:sp>
      <p:sp>
        <p:nvSpPr>
          <p:cNvPr id="3" name="Segnaposto contenuto 2"/>
          <p:cNvSpPr>
            <a:spLocks noGrp="1"/>
          </p:cNvSpPr>
          <p:nvPr>
            <p:ph idx="1"/>
          </p:nvPr>
        </p:nvSpPr>
        <p:spPr>
          <a:xfrm>
            <a:off x="239607" y="1912926"/>
            <a:ext cx="8447193" cy="4808549"/>
          </a:xfrm>
        </p:spPr>
        <p:txBody>
          <a:bodyPr>
            <a:normAutofit fontScale="92500" lnSpcReduction="10000"/>
          </a:bodyPr>
          <a:lstStyle/>
          <a:p>
            <a:pPr algn="just"/>
            <a:r>
              <a:rPr lang="it-IT" dirty="0" smtClean="0"/>
              <a:t>Al di là delle previsioni della Carta in alcuni casi il Segretario generale ha svolto </a:t>
            </a:r>
            <a:r>
              <a:rPr lang="it-IT" dirty="0" err="1" smtClean="0"/>
              <a:t>autonomamemte</a:t>
            </a:r>
            <a:r>
              <a:rPr lang="it-IT" dirty="0" smtClean="0"/>
              <a:t> funzioni di conciliazione nelle situazioni di crisi internazionale.</a:t>
            </a:r>
          </a:p>
          <a:p>
            <a:pPr algn="just"/>
            <a:endParaRPr lang="it-IT" dirty="0"/>
          </a:p>
          <a:p>
            <a:pPr algn="just"/>
            <a:r>
              <a:rPr lang="it-IT" dirty="0" smtClean="0"/>
              <a:t>Sulla base di quale norma ?</a:t>
            </a:r>
          </a:p>
          <a:p>
            <a:pPr algn="just"/>
            <a:endParaRPr lang="it-IT" dirty="0"/>
          </a:p>
          <a:p>
            <a:pPr algn="just"/>
            <a:r>
              <a:rPr lang="it-IT" dirty="0" smtClean="0"/>
              <a:t>Non dell’art. 99 Carta che prevede solo competenza procedurale di richiedere convocazione del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25</a:t>
            </a:fld>
            <a:endParaRPr lang="it-IT"/>
          </a:p>
        </p:txBody>
      </p:sp>
    </p:spTree>
    <p:extLst>
      <p:ext uri="{BB962C8B-B14F-4D97-AF65-F5344CB8AC3E}">
        <p14:creationId xmlns:p14="http://schemas.microsoft.com/office/powerpoint/2010/main" val="1370518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1"/>
          </a:lnRef>
          <a:fillRef idx="1">
            <a:schemeClr val="lt1"/>
          </a:fillRef>
          <a:effectRef idx="0">
            <a:schemeClr val="accent1"/>
          </a:effectRef>
          <a:fontRef idx="minor">
            <a:schemeClr val="dk1"/>
          </a:fontRef>
        </p:style>
        <p:txBody>
          <a:bodyPr>
            <a:normAutofit fontScale="90000"/>
          </a:bodyPr>
          <a:lstStyle/>
          <a:p>
            <a:pPr algn="just"/>
            <a:r>
              <a:rPr lang="it-IT" dirty="0" smtClean="0"/>
              <a:t>FUNZIONI DEL SEGRETARIO GENERALE IN TEMA DI MANTENIMENTO DELLA PACE</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Competenza a svolgere funzione di conciliazione autonoma può forse fondarsi in norma esistente al di là della Carta:</a:t>
            </a:r>
          </a:p>
          <a:p>
            <a:pPr lvl="1" algn="just"/>
            <a:r>
              <a:rPr lang="it-IT" dirty="0" smtClean="0"/>
              <a:t>Non in conflitti internazionali; ad es. in Kosovo critiche di intervento di Segretario generale;</a:t>
            </a:r>
          </a:p>
          <a:p>
            <a:pPr lvl="1" algn="just"/>
            <a:r>
              <a:rPr lang="it-IT" dirty="0" smtClean="0"/>
              <a:t>Sì in guerre civili, per assenza di obiezioni da parte di altri Stati;</a:t>
            </a:r>
          </a:p>
          <a:p>
            <a:pPr lvl="1" algn="just"/>
            <a:r>
              <a:rPr lang="it-IT" dirty="0" smtClean="0"/>
              <a:t>E’ da escludere funzione di inchiesta ex art. 34 Carta implicito in art. </a:t>
            </a:r>
            <a:r>
              <a:rPr lang="it-IT" smtClean="0"/>
              <a:t>99 Carta.</a:t>
            </a:r>
            <a:endParaRPr lang="it-IT" dirty="0" smtClean="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26</a:t>
            </a:fld>
            <a:endParaRPr lang="it-IT"/>
          </a:p>
        </p:txBody>
      </p:sp>
    </p:spTree>
    <p:extLst>
      <p:ext uri="{BB962C8B-B14F-4D97-AF65-F5344CB8AC3E}">
        <p14:creationId xmlns:p14="http://schemas.microsoft.com/office/powerpoint/2010/main" val="247280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3"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3"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par>
                                <p:cTn id="39" presetID="1" presetClass="entr" presetSubtype="0" fill="hold" grpId="3"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par>
                                <p:cTn id="41" presetID="1" presetClass="entr" presetSubtype="0" fill="hold" grpId="3"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fontScale="90000"/>
          </a:bodyPr>
          <a:lstStyle/>
          <a:p>
            <a:pPr algn="just"/>
            <a:r>
              <a:rPr lang="it-IT" dirty="0" smtClean="0"/>
              <a:t>RESPONSABILITA’ DELLE ORGANIZZAZIONI INTERNAZIONALI</a:t>
            </a:r>
            <a:endParaRPr lang="it-IT" dirty="0"/>
          </a:p>
        </p:txBody>
      </p:sp>
      <p:sp>
        <p:nvSpPr>
          <p:cNvPr id="3" name="Segnaposto contenuto 2"/>
          <p:cNvSpPr>
            <a:spLocks noGrp="1"/>
          </p:cNvSpPr>
          <p:nvPr>
            <p:ph idx="1"/>
          </p:nvPr>
        </p:nvSpPr>
        <p:spPr/>
        <p:txBody>
          <a:bodyPr>
            <a:normAutofit/>
          </a:bodyPr>
          <a:lstStyle/>
          <a:p>
            <a:pPr lvl="1" algn="just">
              <a:buNone/>
            </a:pPr>
            <a:r>
              <a:rPr lang="it-IT" dirty="0" smtClean="0"/>
              <a:t> - Vi è un progetto di codificazione autonomo, iniziato nel 2002 e concluso 2011 ad opera di Giorgio </a:t>
            </a:r>
            <a:r>
              <a:rPr lang="it-IT" dirty="0" err="1" smtClean="0"/>
              <a:t>Gaja</a:t>
            </a:r>
            <a:r>
              <a:rPr lang="it-IT" dirty="0" smtClean="0"/>
              <a:t>;</a:t>
            </a:r>
          </a:p>
          <a:p>
            <a:pPr lvl="1" algn="just">
              <a:buFontTx/>
              <a:buChar char="-"/>
            </a:pPr>
            <a:r>
              <a:rPr lang="it-IT" dirty="0" smtClean="0"/>
              <a:t>Vi è art. 57 nel progetto 2001 sulla responsabilità degli Stati che pare far salva tale disciplina</a:t>
            </a:r>
            <a:r>
              <a:rPr lang="it-IT" dirty="0"/>
              <a:t>.</a:t>
            </a:r>
            <a:endParaRPr lang="it-IT" dirty="0" smtClean="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27</a:t>
            </a:fld>
            <a:endParaRPr lang="it-IT"/>
          </a:p>
        </p:txBody>
      </p:sp>
    </p:spTree>
    <p:extLst>
      <p:ext uri="{BB962C8B-B14F-4D97-AF65-F5344CB8AC3E}">
        <p14:creationId xmlns:p14="http://schemas.microsoft.com/office/powerpoint/2010/main" val="255094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3"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grpId="3"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4"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4"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5"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5"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6"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par>
                                <p:cTn id="43" presetID="1" presetClass="entr" presetSubtype="0" fill="hold" grpId="6" nodeType="with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7" nodeType="clickEffect">
                                  <p:stCondLst>
                                    <p:cond delay="0"/>
                                  </p:stCondLst>
                                  <p:childTnLst>
                                    <p:set>
                                      <p:cBhvr>
                                        <p:cTn id="48" dur="1" fill="hold">
                                          <p:stCondLst>
                                            <p:cond delay="0"/>
                                          </p:stCondLst>
                                        </p:cTn>
                                        <p:tgtEl>
                                          <p:spTgt spid="3">
                                            <p:txEl>
                                              <p:pRg st="0" end="0"/>
                                            </p:txEl>
                                          </p:spTgt>
                                        </p:tgtEl>
                                        <p:attrNameLst>
                                          <p:attrName>style.visibility</p:attrName>
                                        </p:attrNameLst>
                                      </p:cBhvr>
                                      <p:to>
                                        <p:strVal val="visible"/>
                                      </p:to>
                                    </p:set>
                                  </p:childTnLst>
                                </p:cTn>
                              </p:par>
                              <p:par>
                                <p:cTn id="49" presetID="1" presetClass="entr" presetSubtype="0" fill="hold" grpId="7" nodeType="with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P spid="3" grpId="7"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fontScale="90000"/>
          </a:bodyPr>
          <a:lstStyle/>
          <a:p>
            <a:pPr algn="just"/>
            <a:r>
              <a:rPr lang="it-IT" dirty="0" smtClean="0"/>
              <a:t>RESPONSABILITA’ DELLE ORGANIZZAZIONI INTERNAZIONALI</a:t>
            </a:r>
            <a:endParaRPr lang="it-IT" dirty="0"/>
          </a:p>
        </p:txBody>
      </p:sp>
      <p:sp>
        <p:nvSpPr>
          <p:cNvPr id="3" name="Segnaposto contenuto 2"/>
          <p:cNvSpPr>
            <a:spLocks noGrp="1"/>
          </p:cNvSpPr>
          <p:nvPr>
            <p:ph idx="1"/>
          </p:nvPr>
        </p:nvSpPr>
        <p:spPr/>
        <p:txBody>
          <a:bodyPr>
            <a:normAutofit fontScale="85000" lnSpcReduction="10000"/>
          </a:bodyPr>
          <a:lstStyle/>
          <a:p>
            <a:pPr lvl="1" algn="just">
              <a:buNone/>
            </a:pPr>
            <a:r>
              <a:rPr lang="it-IT" dirty="0" smtClean="0"/>
              <a:t> </a:t>
            </a:r>
          </a:p>
          <a:p>
            <a:pPr lvl="1" algn="just">
              <a:buFontTx/>
              <a:buChar char="-"/>
            </a:pPr>
            <a:r>
              <a:rPr lang="it-IT" dirty="0" smtClean="0"/>
              <a:t>Imputabilità dell’atto allo Stato o all’organizzazione internazionale?</a:t>
            </a:r>
          </a:p>
          <a:p>
            <a:pPr lvl="1" algn="just">
              <a:buFontTx/>
              <a:buChar char="-"/>
            </a:pPr>
            <a:endParaRPr lang="it-IT" dirty="0" smtClean="0"/>
          </a:p>
          <a:p>
            <a:pPr lvl="1" algn="just">
              <a:buFontTx/>
              <a:buChar char="-"/>
            </a:pPr>
            <a:r>
              <a:rPr lang="it-IT" dirty="0" smtClean="0"/>
              <a:t>Imputabilità dell’atto allo Stato in esecuzione di un atto dell’organizzazione internazionale: ad es. atti CE come affermato dalla </a:t>
            </a:r>
            <a:r>
              <a:rPr lang="it-IT" dirty="0" err="1" smtClean="0"/>
              <a:t>Cedu</a:t>
            </a:r>
            <a:r>
              <a:rPr lang="it-IT" dirty="0" smtClean="0"/>
              <a:t>, 30.6.2005, </a:t>
            </a:r>
            <a:r>
              <a:rPr lang="it-IT" dirty="0" err="1" smtClean="0"/>
              <a:t>Bosphorus</a:t>
            </a:r>
            <a:r>
              <a:rPr lang="it-IT" dirty="0" smtClean="0"/>
              <a:t> c. Irlanda: trasferimento di competenze a un’OIG non esime lo Stato dal rispondere di un illecito eventualmente compiuto anche se in esecuzione di un atto di un’OIG;</a:t>
            </a:r>
          </a:p>
          <a:p>
            <a:pPr lvl="1" algn="just">
              <a:buFontTx/>
              <a:buChar char="-"/>
            </a:pPr>
            <a:endParaRPr lang="it-IT" dirty="0"/>
          </a:p>
          <a:p>
            <a:pPr lvl="1" algn="just">
              <a:buFontTx/>
              <a:buChar char="-"/>
            </a:pPr>
            <a:r>
              <a:rPr lang="it-IT" dirty="0" smtClean="0"/>
              <a:t>Eventuale responsabilità solidale.</a:t>
            </a: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28</a:t>
            </a:fld>
            <a:endParaRPr lang="it-IT"/>
          </a:p>
        </p:txBody>
      </p:sp>
    </p:spTree>
    <p:extLst>
      <p:ext uri="{BB962C8B-B14F-4D97-AF65-F5344CB8AC3E}">
        <p14:creationId xmlns:p14="http://schemas.microsoft.com/office/powerpoint/2010/main" val="60256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3"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3"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par>
                                <p:cTn id="39" presetID="1" presetClass="entr" presetSubtype="0" fill="hold" grpId="3" nodeType="with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childTnLst>
                                </p:cTn>
                              </p:par>
                              <p:par>
                                <p:cTn id="41" presetID="1" presetClass="entr" presetSubtype="0" fill="hold" grpId="3"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4"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par>
                                <p:cTn id="47" presetID="1" presetClass="entr" presetSubtype="0" fill="hold" grpId="4" nodeType="with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childTnLst>
                                </p:cTn>
                              </p:par>
                              <p:par>
                                <p:cTn id="49" presetID="1" presetClass="entr" presetSubtype="0" fill="hold" grpId="4" nodeType="with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par>
                                <p:cTn id="51" presetID="1" presetClass="entr" presetSubtype="0" fill="hold" grpId="4" nodeType="with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5" nodeType="clickEffect">
                                  <p:stCondLst>
                                    <p:cond delay="0"/>
                                  </p:stCondLst>
                                  <p:childTnLst>
                                    <p:set>
                                      <p:cBhvr>
                                        <p:cTn id="56" dur="1" fill="hold">
                                          <p:stCondLst>
                                            <p:cond delay="0"/>
                                          </p:stCondLst>
                                        </p:cTn>
                                        <p:tgtEl>
                                          <p:spTgt spid="3">
                                            <p:txEl>
                                              <p:pRg st="0" end="0"/>
                                            </p:txEl>
                                          </p:spTgt>
                                        </p:tgtEl>
                                        <p:attrNameLst>
                                          <p:attrName>style.visibility</p:attrName>
                                        </p:attrNameLst>
                                      </p:cBhvr>
                                      <p:to>
                                        <p:strVal val="visible"/>
                                      </p:to>
                                    </p:set>
                                  </p:childTnLst>
                                </p:cTn>
                              </p:par>
                              <p:par>
                                <p:cTn id="57" presetID="1" presetClass="entr" presetSubtype="0" fill="hold" grpId="5" nodeType="with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childTnLst>
                                </p:cTn>
                              </p:par>
                              <p:par>
                                <p:cTn id="59" presetID="1" presetClass="entr" presetSubtype="0" fill="hold" grpId="5" nodeType="with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childTnLst>
                                </p:cTn>
                              </p:par>
                              <p:par>
                                <p:cTn id="61" presetID="1" presetClass="entr" presetSubtype="0" fill="hold" grpId="5" nodeType="withEffect">
                                  <p:stCondLst>
                                    <p:cond delay="0"/>
                                  </p:stCondLst>
                                  <p:childTnLst>
                                    <p:set>
                                      <p:cBhvr>
                                        <p:cTn id="6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6" nodeType="clickEffect">
                                  <p:stCondLst>
                                    <p:cond delay="0"/>
                                  </p:stCondLst>
                                  <p:childTnLst>
                                    <p:set>
                                      <p:cBhvr>
                                        <p:cTn id="66" dur="1" fill="hold">
                                          <p:stCondLst>
                                            <p:cond delay="0"/>
                                          </p:stCondLst>
                                        </p:cTn>
                                        <p:tgtEl>
                                          <p:spTgt spid="3">
                                            <p:txEl>
                                              <p:pRg st="0" end="0"/>
                                            </p:txEl>
                                          </p:spTgt>
                                        </p:tgtEl>
                                        <p:attrNameLst>
                                          <p:attrName>style.visibility</p:attrName>
                                        </p:attrNameLst>
                                      </p:cBhvr>
                                      <p:to>
                                        <p:strVal val="visible"/>
                                      </p:to>
                                    </p:set>
                                  </p:childTnLst>
                                </p:cTn>
                              </p:par>
                              <p:par>
                                <p:cTn id="67" presetID="1" presetClass="entr" presetSubtype="0" fill="hold" grpId="6" nodeType="withEffect">
                                  <p:stCondLst>
                                    <p:cond delay="0"/>
                                  </p:stCondLst>
                                  <p:childTnLst>
                                    <p:set>
                                      <p:cBhvr>
                                        <p:cTn id="68" dur="1" fill="hold">
                                          <p:stCondLst>
                                            <p:cond delay="0"/>
                                          </p:stCondLst>
                                        </p:cTn>
                                        <p:tgtEl>
                                          <p:spTgt spid="3">
                                            <p:txEl>
                                              <p:pRg st="1" end="1"/>
                                            </p:txEl>
                                          </p:spTgt>
                                        </p:tgtEl>
                                        <p:attrNameLst>
                                          <p:attrName>style.visibility</p:attrName>
                                        </p:attrNameLst>
                                      </p:cBhvr>
                                      <p:to>
                                        <p:strVal val="visible"/>
                                      </p:to>
                                    </p:set>
                                  </p:childTnLst>
                                </p:cTn>
                              </p:par>
                              <p:par>
                                <p:cTn id="69" presetID="1" presetClass="entr" presetSubtype="0" fill="hold" grpId="6" nodeType="withEffect">
                                  <p:stCondLst>
                                    <p:cond delay="0"/>
                                  </p:stCondLst>
                                  <p:childTnLst>
                                    <p:set>
                                      <p:cBhvr>
                                        <p:cTn id="70" dur="1" fill="hold">
                                          <p:stCondLst>
                                            <p:cond delay="0"/>
                                          </p:stCondLst>
                                        </p:cTn>
                                        <p:tgtEl>
                                          <p:spTgt spid="3">
                                            <p:txEl>
                                              <p:pRg st="3" end="3"/>
                                            </p:txEl>
                                          </p:spTgt>
                                        </p:tgtEl>
                                        <p:attrNameLst>
                                          <p:attrName>style.visibility</p:attrName>
                                        </p:attrNameLst>
                                      </p:cBhvr>
                                      <p:to>
                                        <p:strVal val="visible"/>
                                      </p:to>
                                    </p:set>
                                  </p:childTnLst>
                                </p:cTn>
                              </p:par>
                              <p:par>
                                <p:cTn id="71" presetID="1" presetClass="entr" presetSubtype="0" fill="hold" grpId="6" nodeType="with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fontScale="90000"/>
          </a:bodyPr>
          <a:lstStyle/>
          <a:p>
            <a:pPr algn="just"/>
            <a:r>
              <a:rPr lang="it-IT" dirty="0" smtClean="0"/>
              <a:t>RESPONSABILITA’ DELLE ORGANIZZAZIONI INTERNAZIONALI</a:t>
            </a:r>
            <a:endParaRPr lang="it-IT" dirty="0"/>
          </a:p>
        </p:txBody>
      </p:sp>
      <p:sp>
        <p:nvSpPr>
          <p:cNvPr id="3" name="Segnaposto contenuto 2"/>
          <p:cNvSpPr>
            <a:spLocks noGrp="1"/>
          </p:cNvSpPr>
          <p:nvPr>
            <p:ph idx="1"/>
          </p:nvPr>
        </p:nvSpPr>
        <p:spPr>
          <a:xfrm>
            <a:off x="457200" y="1600200"/>
            <a:ext cx="8229600" cy="5121275"/>
          </a:xfrm>
        </p:spPr>
        <p:txBody>
          <a:bodyPr>
            <a:normAutofit/>
          </a:bodyPr>
          <a:lstStyle/>
          <a:p>
            <a:pPr lvl="1" algn="just">
              <a:buNone/>
            </a:pPr>
            <a:r>
              <a:rPr lang="it-IT" dirty="0" smtClean="0"/>
              <a:t> </a:t>
            </a:r>
          </a:p>
          <a:p>
            <a:pPr lvl="1" algn="just">
              <a:buFontTx/>
              <a:buChar char="-"/>
            </a:pPr>
            <a:r>
              <a:rPr lang="it-IT" dirty="0" smtClean="0"/>
              <a:t>CASO BOSPHORUS c. IRLANDA: compagnia aerea Turca noleggia aeromobile </a:t>
            </a:r>
            <a:r>
              <a:rPr lang="it-IT" dirty="0" err="1" smtClean="0"/>
              <a:t>iugoslavoe</a:t>
            </a:r>
            <a:r>
              <a:rPr lang="it-IT" dirty="0" smtClean="0"/>
              <a:t> a Dublino ove fermo per manutenzione lo vede sequestrato per opera di applicazione di reg. CE 990/93 – pressione su Serbia per mantenimento della pace.</a:t>
            </a:r>
          </a:p>
          <a:p>
            <a:pPr lvl="1" algn="just">
              <a:buFontTx/>
              <a:buChar char="-"/>
            </a:pPr>
            <a:endParaRPr lang="it-IT" dirty="0"/>
          </a:p>
          <a:p>
            <a:pPr lvl="1" algn="just">
              <a:buFontTx/>
              <a:buChar char="-"/>
            </a:pPr>
            <a:r>
              <a:rPr lang="it-IT" dirty="0" smtClean="0"/>
              <a:t>CEDU ritiene non vi sia stata violazione di diritto di proprietà internazionalmente garantito perché nel caso si tratta di applicazione di reg. CE…</a:t>
            </a: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29</a:t>
            </a:fld>
            <a:endParaRPr lang="it-IT"/>
          </a:p>
        </p:txBody>
      </p:sp>
    </p:spTree>
    <p:extLst>
      <p:ext uri="{BB962C8B-B14F-4D97-AF65-F5344CB8AC3E}">
        <p14:creationId xmlns:p14="http://schemas.microsoft.com/office/powerpoint/2010/main" val="1966223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par>
                                <p:cTn id="39" presetID="1" presetClass="entr" presetSubtype="0" fill="hold" grpId="4"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childTnLst>
                                </p:cTn>
                              </p:par>
                              <p:par>
                                <p:cTn id="41" presetID="1" presetClass="entr" presetSubtype="0" fill="hold" grpId="4"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5"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par>
                                <p:cTn id="47" presetID="1" presetClass="entr" presetSubtype="0" fill="hold" grpId="5" nodeType="with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childTnLst>
                                </p:cTn>
                              </p:par>
                              <p:par>
                                <p:cTn id="49" presetID="1" presetClass="entr" presetSubtype="0" fill="hold" grpId="5" nodeType="with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6"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par>
                                <p:cTn id="55" presetID="1" presetClass="entr" presetSubtype="0" fill="hold" grpId="6" nodeType="with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childTnLst>
                                </p:cTn>
                              </p:par>
                              <p:par>
                                <p:cTn id="57" presetID="1" presetClass="entr" presetSubtype="0" fill="hold" grpId="6" nodeType="withEffect">
                                  <p:stCondLst>
                                    <p:cond delay="0"/>
                                  </p:stCondLst>
                                  <p:childTnLst>
                                    <p:set>
                                      <p:cBhvr>
                                        <p:cTn id="5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COMPETENZA DELLA AG IN TEMA DI MANTENIMENTO DELLA PACE</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Atto con cui AG agisce è la raccomandazione, salvo quanto dispone art. 12, ovvero le competenze in materia di funzione conciliativa…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a:t>
            </a:fld>
            <a:endParaRPr lang="it-IT"/>
          </a:p>
        </p:txBody>
      </p:sp>
    </p:spTree>
    <p:extLst>
      <p:ext uri="{BB962C8B-B14F-4D97-AF65-F5344CB8AC3E}">
        <p14:creationId xmlns:p14="http://schemas.microsoft.com/office/powerpoint/2010/main" val="360933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fontScale="90000"/>
          </a:bodyPr>
          <a:lstStyle/>
          <a:p>
            <a:pPr algn="just"/>
            <a:r>
              <a:rPr lang="it-IT" dirty="0" smtClean="0"/>
              <a:t>RESPONSABILITA’ DELLE ORGANIZZAZIONI INTERNAZIONALI</a:t>
            </a:r>
            <a:endParaRPr lang="it-IT" dirty="0"/>
          </a:p>
        </p:txBody>
      </p:sp>
      <p:sp>
        <p:nvSpPr>
          <p:cNvPr id="3" name="Segnaposto contenuto 2"/>
          <p:cNvSpPr>
            <a:spLocks noGrp="1"/>
          </p:cNvSpPr>
          <p:nvPr>
            <p:ph idx="1"/>
          </p:nvPr>
        </p:nvSpPr>
        <p:spPr>
          <a:xfrm>
            <a:off x="457200" y="1600200"/>
            <a:ext cx="8229600" cy="5121275"/>
          </a:xfrm>
        </p:spPr>
        <p:txBody>
          <a:bodyPr>
            <a:normAutofit/>
          </a:bodyPr>
          <a:lstStyle/>
          <a:p>
            <a:pPr lvl="1" algn="just">
              <a:buNone/>
            </a:pPr>
            <a:r>
              <a:rPr lang="it-IT" dirty="0" smtClean="0"/>
              <a:t>….Ce non è parte della CEDU quindi non si può controllare direttamente legittimità di atto CE…</a:t>
            </a:r>
          </a:p>
          <a:p>
            <a:pPr lvl="1" algn="just">
              <a:buNone/>
            </a:pPr>
            <a:endParaRPr lang="it-IT" dirty="0"/>
          </a:p>
          <a:p>
            <a:pPr lvl="1" algn="just">
              <a:buNone/>
            </a:pPr>
            <a:r>
              <a:rPr lang="it-IT" dirty="0" smtClean="0"/>
              <a:t>- Inoltre Irlanda corrisponde a obbligo posto da OIG- e all’interno di quest’ultima si prevede adeguata tutela di diritti fondamentali…quindi nel caso non vi è nemmeno responsabilità di organizzazione internazionale- anche per necessità di tutelare pace e </a:t>
            </a:r>
            <a:r>
              <a:rPr lang="it-IT" smtClean="0"/>
              <a:t>sicurezza internazionali.</a:t>
            </a:r>
            <a:endParaRPr lang="it-IT" dirty="0" smtClean="0"/>
          </a:p>
          <a:p>
            <a:pPr lvl="1" algn="just">
              <a:buNone/>
            </a:pPr>
            <a:endParaRPr lang="it-IT" dirty="0"/>
          </a:p>
          <a:p>
            <a:pPr lvl="1" algn="just">
              <a:buNone/>
            </a:pP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30</a:t>
            </a:fld>
            <a:endParaRPr lang="it-IT"/>
          </a:p>
        </p:txBody>
      </p:sp>
    </p:spTree>
    <p:extLst>
      <p:ext uri="{BB962C8B-B14F-4D97-AF65-F5344CB8AC3E}">
        <p14:creationId xmlns:p14="http://schemas.microsoft.com/office/powerpoint/2010/main" val="1580827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3"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grpId="3"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4"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4" nodeType="with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5"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5"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6"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par>
                                <p:cTn id="43" presetID="1" presetClass="entr" presetSubtype="0" fill="hold" grpId="6"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fontScale="90000"/>
          </a:bodyPr>
          <a:lstStyle/>
          <a:p>
            <a:pPr algn="just"/>
            <a:r>
              <a:rPr lang="it-IT" dirty="0" smtClean="0"/>
              <a:t>RESPONSABILITA’ DELLE ORGANIZZAZIONI INTERNAZIONALI</a:t>
            </a:r>
            <a:endParaRPr lang="it-IT" dirty="0"/>
          </a:p>
        </p:txBody>
      </p:sp>
      <p:sp>
        <p:nvSpPr>
          <p:cNvPr id="3" name="Segnaposto contenuto 2"/>
          <p:cNvSpPr>
            <a:spLocks noGrp="1"/>
          </p:cNvSpPr>
          <p:nvPr>
            <p:ph idx="1"/>
          </p:nvPr>
        </p:nvSpPr>
        <p:spPr>
          <a:xfrm>
            <a:off x="457200" y="1600200"/>
            <a:ext cx="8229600" cy="5121275"/>
          </a:xfrm>
        </p:spPr>
        <p:txBody>
          <a:bodyPr>
            <a:normAutofit/>
          </a:bodyPr>
          <a:lstStyle/>
          <a:p>
            <a:pPr lvl="1" algn="just">
              <a:buNone/>
            </a:pPr>
            <a:r>
              <a:rPr lang="it-IT" dirty="0" smtClean="0"/>
              <a:t>…</a:t>
            </a:r>
            <a:r>
              <a:rPr lang="it-IT" b="1" dirty="0" smtClean="0"/>
              <a:t>Progetto articoli del 2011 sulla responsabilità delle organizzazioni internazionali.</a:t>
            </a:r>
          </a:p>
          <a:p>
            <a:pPr lvl="1" algn="just">
              <a:buNone/>
            </a:pPr>
            <a:r>
              <a:rPr lang="it-IT" dirty="0" smtClean="0"/>
              <a:t>		- progetto articoli responsabilità degli Stati 2001;</a:t>
            </a:r>
          </a:p>
          <a:p>
            <a:pPr lvl="1" algn="just">
              <a:buNone/>
            </a:pPr>
            <a:r>
              <a:rPr lang="it-IT" dirty="0"/>
              <a:t>	</a:t>
            </a:r>
            <a:r>
              <a:rPr lang="it-IT" dirty="0" smtClean="0"/>
              <a:t>	- primo rapporto del relatore speciale Giorgio </a:t>
            </a:r>
            <a:r>
              <a:rPr lang="it-IT" dirty="0" err="1" smtClean="0"/>
              <a:t>Gaja</a:t>
            </a:r>
            <a:r>
              <a:rPr lang="it-IT" dirty="0" smtClean="0"/>
              <a:t> 2003;</a:t>
            </a:r>
            <a:endParaRPr lang="it-IT" dirty="0"/>
          </a:p>
          <a:p>
            <a:pPr lvl="1" algn="just">
              <a:buNone/>
            </a:pP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31</a:t>
            </a:fld>
            <a:endParaRPr lang="it-IT"/>
          </a:p>
        </p:txBody>
      </p:sp>
    </p:spTree>
    <p:extLst>
      <p:ext uri="{BB962C8B-B14F-4D97-AF65-F5344CB8AC3E}">
        <p14:creationId xmlns:p14="http://schemas.microsoft.com/office/powerpoint/2010/main" val="120362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par>
                                <p:cTn id="39" presetID="1" presetClass="entr" presetSubtype="0" fill="hold" grpId="4"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childTnLst>
                                </p:cTn>
                              </p:par>
                              <p:par>
                                <p:cTn id="41" presetID="1" presetClass="entr" presetSubtype="0" fill="hold" grpId="4" nodeType="with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5"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par>
                                <p:cTn id="47" presetID="1" presetClass="entr" presetSubtype="0" fill="hold" grpId="5" nodeType="with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childTnLst>
                                </p:cTn>
                              </p:par>
                              <p:par>
                                <p:cTn id="49" presetID="1" presetClass="entr" presetSubtype="0" fill="hold" grpId="5" nodeType="with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6"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par>
                                <p:cTn id="55" presetID="1" presetClass="entr" presetSubtype="0" fill="hold" grpId="6" nodeType="with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childTnLst>
                                </p:cTn>
                              </p:par>
                              <p:par>
                                <p:cTn id="57" presetID="1" presetClass="entr" presetSubtype="0" fill="hold" grpId="6"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fontScale="90000"/>
          </a:bodyPr>
          <a:lstStyle/>
          <a:p>
            <a:pPr algn="just"/>
            <a:r>
              <a:rPr lang="it-IT" dirty="0" smtClean="0"/>
              <a:t>RESPONSABILITA’ DELLE ORGANIZZAZIONI INTERNAZIONALI</a:t>
            </a:r>
            <a:endParaRPr lang="it-IT" dirty="0"/>
          </a:p>
        </p:txBody>
      </p:sp>
      <p:sp>
        <p:nvSpPr>
          <p:cNvPr id="3" name="Segnaposto contenuto 2"/>
          <p:cNvSpPr>
            <a:spLocks noGrp="1"/>
          </p:cNvSpPr>
          <p:nvPr>
            <p:ph idx="1"/>
          </p:nvPr>
        </p:nvSpPr>
        <p:spPr>
          <a:xfrm>
            <a:off x="457200" y="1600200"/>
            <a:ext cx="8229600" cy="5121275"/>
          </a:xfrm>
        </p:spPr>
        <p:txBody>
          <a:bodyPr>
            <a:normAutofit/>
          </a:bodyPr>
          <a:lstStyle/>
          <a:p>
            <a:pPr lvl="1" algn="just">
              <a:buNone/>
            </a:pPr>
            <a:r>
              <a:rPr lang="it-IT" dirty="0" smtClean="0"/>
              <a:t>…Progetto articoli del 2011 sulla responsabilità delle organizzazioni internazionali.</a:t>
            </a:r>
          </a:p>
          <a:p>
            <a:pPr lvl="1" algn="just">
              <a:buFontTx/>
              <a:buChar char="-"/>
            </a:pPr>
            <a:r>
              <a:rPr lang="it-IT" dirty="0" smtClean="0"/>
              <a:t>Responsabilità della OIG (art. 3) per ogni atto illecito </a:t>
            </a:r>
            <a:r>
              <a:rPr lang="mr-IN" dirty="0" smtClean="0"/>
              <a:t>–</a:t>
            </a:r>
            <a:r>
              <a:rPr lang="it-IT" dirty="0" smtClean="0"/>
              <a:t> come conseguenza della personalità internazionale delle OIG (art. 2 del Progetto 2011);</a:t>
            </a:r>
          </a:p>
          <a:p>
            <a:pPr lvl="1" algn="just">
              <a:buFontTx/>
              <a:buChar char="-"/>
            </a:pPr>
            <a:r>
              <a:rPr lang="it-IT" dirty="0" smtClean="0"/>
              <a:t>Eventuale responsabilità solidale degli Stati membri (caso </a:t>
            </a:r>
            <a:r>
              <a:rPr lang="it-IT" dirty="0" err="1" smtClean="0"/>
              <a:t>Bosphorus</a:t>
            </a:r>
            <a:r>
              <a:rPr lang="it-IT" dirty="0" smtClean="0"/>
              <a:t> 2005 Corte </a:t>
            </a:r>
            <a:r>
              <a:rPr lang="it-IT" dirty="0" err="1" smtClean="0"/>
              <a:t>edu</a:t>
            </a:r>
            <a:r>
              <a:rPr lang="it-IT" dirty="0" smtClean="0"/>
              <a:t> lo dice chiaramente).</a:t>
            </a:r>
          </a:p>
          <a:p>
            <a:pPr lvl="1" algn="just">
              <a:buNone/>
            </a:pPr>
            <a:endParaRPr lang="it-IT" dirty="0"/>
          </a:p>
          <a:p>
            <a:pPr lvl="1" algn="just">
              <a:buNone/>
            </a:pP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32</a:t>
            </a:fld>
            <a:endParaRPr lang="it-IT"/>
          </a:p>
        </p:txBody>
      </p:sp>
    </p:spTree>
    <p:extLst>
      <p:ext uri="{BB962C8B-B14F-4D97-AF65-F5344CB8AC3E}">
        <p14:creationId xmlns:p14="http://schemas.microsoft.com/office/powerpoint/2010/main" val="189318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par>
                                <p:cTn id="39" presetID="1" presetClass="entr" presetSubtype="0" fill="hold" grpId="4"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childTnLst>
                                </p:cTn>
                              </p:par>
                              <p:par>
                                <p:cTn id="41" presetID="1" presetClass="entr" presetSubtype="0" fill="hold" grpId="4" nodeType="with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5"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par>
                                <p:cTn id="47" presetID="1" presetClass="entr" presetSubtype="0" fill="hold" grpId="5" nodeType="with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childTnLst>
                                </p:cTn>
                              </p:par>
                              <p:par>
                                <p:cTn id="49" presetID="1" presetClass="entr" presetSubtype="0" fill="hold" grpId="5" nodeType="with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6"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par>
                                <p:cTn id="55" presetID="1" presetClass="entr" presetSubtype="0" fill="hold" grpId="6" nodeType="with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childTnLst>
                                </p:cTn>
                              </p:par>
                              <p:par>
                                <p:cTn id="57" presetID="1" presetClass="entr" presetSubtype="0" fill="hold" grpId="6"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fontScale="90000"/>
          </a:bodyPr>
          <a:lstStyle/>
          <a:p>
            <a:pPr algn="just"/>
            <a:r>
              <a:rPr lang="it-IT" dirty="0" smtClean="0"/>
              <a:t>RESPONSABILITA’ DELLE ORGANIZZAZIONI INTERNAZIONALI</a:t>
            </a:r>
            <a:endParaRPr lang="it-IT" dirty="0"/>
          </a:p>
        </p:txBody>
      </p:sp>
      <p:sp>
        <p:nvSpPr>
          <p:cNvPr id="3" name="Segnaposto contenuto 2"/>
          <p:cNvSpPr>
            <a:spLocks noGrp="1"/>
          </p:cNvSpPr>
          <p:nvPr>
            <p:ph idx="1"/>
          </p:nvPr>
        </p:nvSpPr>
        <p:spPr>
          <a:xfrm>
            <a:off x="457200" y="1600200"/>
            <a:ext cx="8229600" cy="5121275"/>
          </a:xfrm>
        </p:spPr>
        <p:txBody>
          <a:bodyPr>
            <a:normAutofit fontScale="92500" lnSpcReduction="20000"/>
          </a:bodyPr>
          <a:lstStyle/>
          <a:p>
            <a:pPr lvl="1" algn="just">
              <a:buNone/>
            </a:pPr>
            <a:r>
              <a:rPr lang="it-IT" dirty="0" smtClean="0"/>
              <a:t>Talvolta la responsabilità solidale di Stati e OIG è espressamente codificata in Convenzioni internazionali:</a:t>
            </a:r>
          </a:p>
          <a:p>
            <a:pPr lvl="1" algn="just"/>
            <a:r>
              <a:rPr lang="it-IT" dirty="0"/>
              <a:t>	</a:t>
            </a:r>
            <a:r>
              <a:rPr lang="it-IT" dirty="0" smtClean="0"/>
              <a:t>Art. VI del Trattato sullo spazio extra atmosferico del 1967 stabilisce che qualora le attività spaziali siano intraprese da un’OIG gli Stati membri sono solidalmente responsabili con essa;</a:t>
            </a:r>
          </a:p>
          <a:p>
            <a:pPr lvl="1" algn="just"/>
            <a:r>
              <a:rPr lang="it-IT" dirty="0" smtClean="0"/>
              <a:t>Art. XXII della Convenzione del 1972 sulla responsabilità internazionale per danni causati da oggetti spaziali prevede la responsabilità solidale degli Stati con l’OIG responsabile: se OIG non provvede entro 6 mesi a soddisfare richiesta di Stato danneggiato allora si potrà richiedere riparazione agli Stati membri;</a:t>
            </a: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33</a:t>
            </a:fld>
            <a:endParaRPr lang="it-IT"/>
          </a:p>
        </p:txBody>
      </p:sp>
    </p:spTree>
    <p:extLst>
      <p:ext uri="{BB962C8B-B14F-4D97-AF65-F5344CB8AC3E}">
        <p14:creationId xmlns:p14="http://schemas.microsoft.com/office/powerpoint/2010/main" val="203210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par>
                                <p:cTn id="39" presetID="1" presetClass="entr" presetSubtype="0" fill="hold" grpId="4"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childTnLst>
                                </p:cTn>
                              </p:par>
                              <p:par>
                                <p:cTn id="41" presetID="1" presetClass="entr" presetSubtype="0" fill="hold" grpId="4" nodeType="with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5"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par>
                                <p:cTn id="47" presetID="1" presetClass="entr" presetSubtype="0" fill="hold" grpId="5" nodeType="with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childTnLst>
                                </p:cTn>
                              </p:par>
                              <p:par>
                                <p:cTn id="49" presetID="1" presetClass="entr" presetSubtype="0" fill="hold" grpId="5" nodeType="with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6"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par>
                                <p:cTn id="55" presetID="1" presetClass="entr" presetSubtype="0" fill="hold" grpId="6" nodeType="with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childTnLst>
                                </p:cTn>
                              </p:par>
                              <p:par>
                                <p:cTn id="57" presetID="1" presetClass="entr" presetSubtype="0" fill="hold" grpId="6"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fontScale="90000"/>
          </a:bodyPr>
          <a:lstStyle/>
          <a:p>
            <a:pPr algn="just"/>
            <a:r>
              <a:rPr lang="it-IT" dirty="0" smtClean="0"/>
              <a:t>RESPONSABILITA’ DELLE ORGANIZZAZIONI INTERNAZIONALI</a:t>
            </a:r>
            <a:endParaRPr lang="it-IT" dirty="0"/>
          </a:p>
        </p:txBody>
      </p:sp>
      <p:sp>
        <p:nvSpPr>
          <p:cNvPr id="3" name="Segnaposto contenuto 2"/>
          <p:cNvSpPr>
            <a:spLocks noGrp="1"/>
          </p:cNvSpPr>
          <p:nvPr>
            <p:ph idx="1"/>
          </p:nvPr>
        </p:nvSpPr>
        <p:spPr>
          <a:xfrm>
            <a:off x="457200" y="1600200"/>
            <a:ext cx="8229600" cy="5121275"/>
          </a:xfrm>
        </p:spPr>
        <p:txBody>
          <a:bodyPr>
            <a:normAutofit/>
          </a:bodyPr>
          <a:lstStyle/>
          <a:p>
            <a:pPr lvl="1" algn="just">
              <a:buNone/>
            </a:pPr>
            <a:r>
              <a:rPr lang="it-IT" dirty="0" smtClean="0"/>
              <a:t>Il Progetto 2011 sulla responsabilità delle OIG tiene conto di queste regole codificate come </a:t>
            </a:r>
            <a:r>
              <a:rPr lang="it-IT" dirty="0" err="1" smtClean="0"/>
              <a:t>lex</a:t>
            </a:r>
            <a:r>
              <a:rPr lang="it-IT" dirty="0" smtClean="0"/>
              <a:t> </a:t>
            </a:r>
            <a:r>
              <a:rPr lang="it-IT" dirty="0" err="1" smtClean="0"/>
              <a:t>specialis</a:t>
            </a:r>
            <a:r>
              <a:rPr lang="it-IT" dirty="0" smtClean="0"/>
              <a:t> e afferma che esse prevalgono nei rapporti tra OIG e Stati membri (art. 64).</a:t>
            </a: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34</a:t>
            </a:fld>
            <a:endParaRPr lang="it-IT"/>
          </a:p>
        </p:txBody>
      </p:sp>
    </p:spTree>
    <p:extLst>
      <p:ext uri="{BB962C8B-B14F-4D97-AF65-F5344CB8AC3E}">
        <p14:creationId xmlns:p14="http://schemas.microsoft.com/office/powerpoint/2010/main" val="1596204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4"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5"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6"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fontScale="90000"/>
          </a:bodyPr>
          <a:lstStyle/>
          <a:p>
            <a:pPr algn="just"/>
            <a:r>
              <a:rPr lang="it-IT" dirty="0" smtClean="0"/>
              <a:t>RESPONSABILITA’ DELLE ORGANIZZAZIONI INTERNAZIONALI</a:t>
            </a:r>
            <a:endParaRPr lang="it-IT" dirty="0"/>
          </a:p>
        </p:txBody>
      </p:sp>
      <p:sp>
        <p:nvSpPr>
          <p:cNvPr id="3" name="Segnaposto contenuto 2"/>
          <p:cNvSpPr>
            <a:spLocks noGrp="1"/>
          </p:cNvSpPr>
          <p:nvPr>
            <p:ph idx="1"/>
          </p:nvPr>
        </p:nvSpPr>
        <p:spPr>
          <a:xfrm>
            <a:off x="457200" y="1600200"/>
            <a:ext cx="8229600" cy="5121275"/>
          </a:xfrm>
        </p:spPr>
        <p:txBody>
          <a:bodyPr>
            <a:normAutofit/>
          </a:bodyPr>
          <a:lstStyle/>
          <a:p>
            <a:pPr lvl="1" algn="just">
              <a:buNone/>
            </a:pPr>
            <a:r>
              <a:rPr lang="it-IT" b="1" dirty="0" smtClean="0"/>
              <a:t>Elemento oggettivo</a:t>
            </a:r>
            <a:r>
              <a:rPr lang="it-IT" dirty="0" smtClean="0"/>
              <a:t>: violazione di un obbligo internazionale dell’organizzazione;</a:t>
            </a:r>
          </a:p>
          <a:p>
            <a:pPr lvl="1" algn="just">
              <a:buNone/>
            </a:pPr>
            <a:endParaRPr lang="it-IT" dirty="0"/>
          </a:p>
          <a:p>
            <a:pPr lvl="1" algn="just">
              <a:buNone/>
            </a:pPr>
            <a:r>
              <a:rPr lang="it-IT" b="1" dirty="0" smtClean="0"/>
              <a:t>Elemento soggettivo: </a:t>
            </a:r>
            <a:r>
              <a:rPr lang="it-IT" dirty="0" smtClean="0"/>
              <a:t>regole di attribuzione della condotta alla Organizzazione (artt. 6 </a:t>
            </a:r>
            <a:r>
              <a:rPr lang="mr-IN" dirty="0" smtClean="0"/>
              <a:t>–</a:t>
            </a:r>
            <a:r>
              <a:rPr lang="it-IT" dirty="0" smtClean="0"/>
              <a:t> 9 progetto 2011).</a:t>
            </a:r>
            <a:endParaRPr lang="it-IT" b="1"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35</a:t>
            </a:fld>
            <a:endParaRPr lang="it-IT"/>
          </a:p>
        </p:txBody>
      </p:sp>
    </p:spTree>
    <p:extLst>
      <p:ext uri="{BB962C8B-B14F-4D97-AF65-F5344CB8AC3E}">
        <p14:creationId xmlns:p14="http://schemas.microsoft.com/office/powerpoint/2010/main" val="70478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3"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grpId="3"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4"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4" nodeType="with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5"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5"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6"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par>
                                <p:cTn id="43" presetID="1" presetClass="entr" presetSubtype="0" fill="hold" grpId="6"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a:bodyPr>
          <a:lstStyle/>
          <a:p>
            <a:pPr algn="just"/>
            <a:r>
              <a:rPr lang="it-IT" dirty="0" smtClean="0"/>
              <a:t>ELEMENTO SOGGETTIVO</a:t>
            </a:r>
            <a:endParaRPr lang="it-IT" dirty="0"/>
          </a:p>
        </p:txBody>
      </p:sp>
      <p:sp>
        <p:nvSpPr>
          <p:cNvPr id="3" name="Segnaposto contenuto 2"/>
          <p:cNvSpPr>
            <a:spLocks noGrp="1"/>
          </p:cNvSpPr>
          <p:nvPr>
            <p:ph idx="1"/>
          </p:nvPr>
        </p:nvSpPr>
        <p:spPr>
          <a:xfrm>
            <a:off x="457200" y="1600200"/>
            <a:ext cx="8229600" cy="5121275"/>
          </a:xfrm>
        </p:spPr>
        <p:txBody>
          <a:bodyPr>
            <a:normAutofit lnSpcReduction="10000"/>
          </a:bodyPr>
          <a:lstStyle/>
          <a:p>
            <a:r>
              <a:rPr lang="it-IT" b="1" dirty="0"/>
              <a:t>art. 6</a:t>
            </a:r>
            <a:r>
              <a:rPr lang="it-IT" dirty="0"/>
              <a:t>: la condotta di organi o agenti dell’organizzazione </a:t>
            </a:r>
            <a:endParaRPr lang="it-IT" dirty="0"/>
          </a:p>
          <a:p>
            <a:r>
              <a:rPr lang="it-IT" b="1" dirty="0"/>
              <a:t>art. 7</a:t>
            </a:r>
            <a:r>
              <a:rPr lang="it-IT" dirty="0"/>
              <a:t>: la condotta degli organi di uno Stato o di organi o agenti dell’organizzazione messi a disposizione di un’organizzazione internazionale </a:t>
            </a:r>
            <a:endParaRPr lang="it-IT" dirty="0"/>
          </a:p>
          <a:p>
            <a:r>
              <a:rPr lang="it-IT" b="1" dirty="0"/>
              <a:t>art. 8</a:t>
            </a:r>
            <a:r>
              <a:rPr lang="it-IT" dirty="0"/>
              <a:t>: eccesso di </a:t>
            </a:r>
            <a:r>
              <a:rPr lang="it-IT" dirty="0" err="1"/>
              <a:t>autorita</a:t>
            </a:r>
            <a:r>
              <a:rPr lang="it-IT" dirty="0"/>
              <a:t>̀ o violazione di istruzioni</a:t>
            </a:r>
            <a:br>
              <a:rPr lang="it-IT" dirty="0"/>
            </a:br>
            <a:r>
              <a:rPr lang="it-IT" b="1" dirty="0"/>
              <a:t>art. 9</a:t>
            </a:r>
            <a:r>
              <a:rPr lang="it-IT" dirty="0"/>
              <a:t>: la condotta è fatta propria e adottata dall’organizzazione </a:t>
            </a: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36</a:t>
            </a:fld>
            <a:endParaRPr lang="it-IT"/>
          </a:p>
        </p:txBody>
      </p:sp>
    </p:spTree>
    <p:extLst>
      <p:ext uri="{BB962C8B-B14F-4D97-AF65-F5344CB8AC3E}">
        <p14:creationId xmlns:p14="http://schemas.microsoft.com/office/powerpoint/2010/main" val="868278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4"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4" nodeType="click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4" nodeType="clickEffect">
                                  <p:stCondLst>
                                    <p:cond delay="0"/>
                                  </p:stCondLst>
                                  <p:childTnLst>
                                    <p:set>
                                      <p:cBhvr>
                                        <p:cTn id="6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5" nodeType="clickEffect">
                                  <p:stCondLst>
                                    <p:cond delay="0"/>
                                  </p:stCondLst>
                                  <p:childTnLst>
                                    <p:set>
                                      <p:cBhvr>
                                        <p:cTn id="6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5" nodeType="clickEffect">
                                  <p:stCondLst>
                                    <p:cond delay="0"/>
                                  </p:stCondLst>
                                  <p:childTnLst>
                                    <p:set>
                                      <p:cBhvr>
                                        <p:cTn id="7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5" nodeType="clickEffect">
                                  <p:stCondLst>
                                    <p:cond delay="0"/>
                                  </p:stCondLst>
                                  <p:childTnLst>
                                    <p:set>
                                      <p:cBhvr>
                                        <p:cTn id="7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6" nodeType="clickEffect">
                                  <p:stCondLst>
                                    <p:cond delay="0"/>
                                  </p:stCondLst>
                                  <p:childTnLst>
                                    <p:set>
                                      <p:cBhvr>
                                        <p:cTn id="7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6" nodeType="clickEffect">
                                  <p:stCondLst>
                                    <p:cond delay="0"/>
                                  </p:stCondLst>
                                  <p:childTnLst>
                                    <p:set>
                                      <p:cBhvr>
                                        <p:cTn id="8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6" nodeType="clickEffect">
                                  <p:stCondLst>
                                    <p:cond delay="0"/>
                                  </p:stCondLst>
                                  <p:childTnLst>
                                    <p:set>
                                      <p:cBhvr>
                                        <p:cTn id="8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a:bodyPr>
          <a:lstStyle/>
          <a:p>
            <a:pPr algn="just"/>
            <a:r>
              <a:rPr lang="it-IT" dirty="0" smtClean="0"/>
              <a:t>ELEMENTO SOGGETTIVO</a:t>
            </a:r>
            <a:endParaRPr lang="it-IT" dirty="0"/>
          </a:p>
        </p:txBody>
      </p:sp>
      <p:sp>
        <p:nvSpPr>
          <p:cNvPr id="3" name="Segnaposto contenuto 2"/>
          <p:cNvSpPr>
            <a:spLocks noGrp="1"/>
          </p:cNvSpPr>
          <p:nvPr>
            <p:ph idx="1"/>
          </p:nvPr>
        </p:nvSpPr>
        <p:spPr>
          <a:xfrm>
            <a:off x="457200" y="1600200"/>
            <a:ext cx="8229600" cy="5121275"/>
          </a:xfrm>
        </p:spPr>
        <p:txBody>
          <a:bodyPr>
            <a:normAutofit/>
          </a:bodyPr>
          <a:lstStyle/>
          <a:p>
            <a:pPr algn="just"/>
            <a:r>
              <a:rPr lang="it-IT" dirty="0"/>
              <a:t>La condotta di un organo o di un agente di un’organizzazione internazionale nell’esercizio di funzioni deve essere considerata un atto dell’organizzazione, qualunque posizione l’organo o agente abbia nell’organizzazione </a:t>
            </a:r>
          </a:p>
          <a:p>
            <a:pPr algn="just"/>
            <a:r>
              <a:rPr lang="it-IT" dirty="0"/>
              <a:t>Nella determinazione delle funzioni degli organi e agenti si applicano le regole dell’organizzazione </a:t>
            </a:r>
            <a:endParaRPr lang="it-IT" dirty="0"/>
          </a:p>
          <a:p>
            <a:pPr algn="just"/>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37</a:t>
            </a:fld>
            <a:endParaRPr lang="it-IT"/>
          </a:p>
        </p:txBody>
      </p:sp>
    </p:spTree>
    <p:extLst>
      <p:ext uri="{BB962C8B-B14F-4D97-AF65-F5344CB8AC3E}">
        <p14:creationId xmlns:p14="http://schemas.microsoft.com/office/powerpoint/2010/main" val="58389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4"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4"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5"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5" nodeType="click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6"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6" nodeType="click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4"/>
          </a:solidFill>
        </p:spPr>
        <p:style>
          <a:lnRef idx="0">
            <a:schemeClr val="accent4"/>
          </a:lnRef>
          <a:fillRef idx="3">
            <a:schemeClr val="accent4"/>
          </a:fillRef>
          <a:effectRef idx="3">
            <a:schemeClr val="accent4"/>
          </a:effectRef>
          <a:fontRef idx="minor">
            <a:schemeClr val="lt1"/>
          </a:fontRef>
        </p:style>
        <p:txBody>
          <a:bodyPr>
            <a:normAutofit/>
          </a:bodyPr>
          <a:lstStyle/>
          <a:p>
            <a:pPr algn="just"/>
            <a:r>
              <a:rPr lang="it-IT" dirty="0" smtClean="0"/>
              <a:t>ELEMENTO SOGGETTIVO</a:t>
            </a:r>
            <a:endParaRPr lang="it-IT" dirty="0"/>
          </a:p>
        </p:txBody>
      </p:sp>
      <p:sp>
        <p:nvSpPr>
          <p:cNvPr id="3" name="Segnaposto contenuto 2"/>
          <p:cNvSpPr>
            <a:spLocks noGrp="1"/>
          </p:cNvSpPr>
          <p:nvPr>
            <p:ph idx="1"/>
          </p:nvPr>
        </p:nvSpPr>
        <p:spPr>
          <a:xfrm>
            <a:off x="457200" y="1600200"/>
            <a:ext cx="8229600" cy="5121275"/>
          </a:xfrm>
        </p:spPr>
        <p:txBody>
          <a:bodyPr>
            <a:normAutofit/>
          </a:bodyPr>
          <a:lstStyle/>
          <a:p>
            <a:r>
              <a:rPr lang="it-IT" b="1" dirty="0"/>
              <a:t>Art. 6: LEGAME </a:t>
            </a:r>
            <a:r>
              <a:rPr lang="it-IT" b="1" dirty="0" smtClean="0"/>
              <a:t>ORGANICO-FORMALE:</a:t>
            </a:r>
          </a:p>
          <a:p>
            <a:pPr lvl="1"/>
            <a:r>
              <a:rPr lang="it-IT" dirty="0" smtClean="0"/>
              <a:t>Organi </a:t>
            </a:r>
            <a:r>
              <a:rPr lang="it-IT" dirty="0"/>
              <a:t>o agenti dell’organizzazione </a:t>
            </a:r>
            <a:endParaRPr lang="it-IT" dirty="0"/>
          </a:p>
          <a:p>
            <a:pPr lvl="1"/>
            <a:r>
              <a:rPr lang="it-IT" dirty="0"/>
              <a:t>esecuzione di funzioni </a:t>
            </a:r>
            <a:endParaRPr lang="it-IT" dirty="0"/>
          </a:p>
          <a:p>
            <a:r>
              <a:rPr lang="it-IT" b="1" dirty="0"/>
              <a:t>art. 6, par. 2</a:t>
            </a:r>
            <a:r>
              <a:rPr lang="it-IT" dirty="0"/>
              <a:t>: le funzioni degli organi e degli agenti dell’organizzazione sono determinate dalle regole dell’organizzazione; il rinvio non è limitato al solo diritto “formale” ma consente di valorizzare l’organizzazione </a:t>
            </a:r>
            <a:r>
              <a:rPr lang="it-IT" i="1" dirty="0"/>
              <a:t>de facto </a:t>
            </a:r>
            <a:endParaRPr lang="it-IT" dirty="0"/>
          </a:p>
          <a:p>
            <a:pPr algn="just"/>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38</a:t>
            </a:fld>
            <a:endParaRPr lang="it-IT"/>
          </a:p>
        </p:txBody>
      </p:sp>
    </p:spTree>
    <p:extLst>
      <p:ext uri="{BB962C8B-B14F-4D97-AF65-F5344CB8AC3E}">
        <p14:creationId xmlns:p14="http://schemas.microsoft.com/office/powerpoint/2010/main" val="452099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par>
                                <p:cTn id="43" presetID="1" presetClass="entr" presetSubtype="0" fill="hold" grpId="3" nodeType="with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childTnLst>
                                </p:cTn>
                              </p:par>
                              <p:par>
                                <p:cTn id="45" presetID="1" presetClass="entr" presetSubtype="0" fill="hold" grpId="3" nodeType="with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4"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par>
                                <p:cTn id="55" presetID="1" presetClass="entr" presetSubtype="0" fill="hold" grpId="4" nodeType="with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childTnLst>
                                </p:cTn>
                              </p:par>
                              <p:par>
                                <p:cTn id="57" presetID="1" presetClass="entr" presetSubtype="0" fill="hold" grpId="4"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4" nodeType="clickEffect">
                                  <p:stCondLst>
                                    <p:cond delay="0"/>
                                  </p:stCondLst>
                                  <p:childTnLst>
                                    <p:set>
                                      <p:cBhvr>
                                        <p:cTn id="6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5" nodeType="clickEffect">
                                  <p:stCondLst>
                                    <p:cond delay="0"/>
                                  </p:stCondLst>
                                  <p:childTnLst>
                                    <p:set>
                                      <p:cBhvr>
                                        <p:cTn id="66" dur="1" fill="hold">
                                          <p:stCondLst>
                                            <p:cond delay="0"/>
                                          </p:stCondLst>
                                        </p:cTn>
                                        <p:tgtEl>
                                          <p:spTgt spid="3">
                                            <p:txEl>
                                              <p:pRg st="0" end="0"/>
                                            </p:txEl>
                                          </p:spTgt>
                                        </p:tgtEl>
                                        <p:attrNameLst>
                                          <p:attrName>style.visibility</p:attrName>
                                        </p:attrNameLst>
                                      </p:cBhvr>
                                      <p:to>
                                        <p:strVal val="visible"/>
                                      </p:to>
                                    </p:set>
                                  </p:childTnLst>
                                </p:cTn>
                              </p:par>
                              <p:par>
                                <p:cTn id="67" presetID="1" presetClass="entr" presetSubtype="0" fill="hold" grpId="5" nodeType="withEffect">
                                  <p:stCondLst>
                                    <p:cond delay="0"/>
                                  </p:stCondLst>
                                  <p:childTnLst>
                                    <p:set>
                                      <p:cBhvr>
                                        <p:cTn id="68" dur="1" fill="hold">
                                          <p:stCondLst>
                                            <p:cond delay="0"/>
                                          </p:stCondLst>
                                        </p:cTn>
                                        <p:tgtEl>
                                          <p:spTgt spid="3">
                                            <p:txEl>
                                              <p:pRg st="1" end="1"/>
                                            </p:txEl>
                                          </p:spTgt>
                                        </p:tgtEl>
                                        <p:attrNameLst>
                                          <p:attrName>style.visibility</p:attrName>
                                        </p:attrNameLst>
                                      </p:cBhvr>
                                      <p:to>
                                        <p:strVal val="visible"/>
                                      </p:to>
                                    </p:set>
                                  </p:childTnLst>
                                </p:cTn>
                              </p:par>
                              <p:par>
                                <p:cTn id="69" presetID="1" presetClass="entr" presetSubtype="0" fill="hold" grpId="5" nodeType="withEffect">
                                  <p:stCondLst>
                                    <p:cond delay="0"/>
                                  </p:stCondLst>
                                  <p:childTnLst>
                                    <p:set>
                                      <p:cBhvr>
                                        <p:cTn id="7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5" nodeType="clickEffect">
                                  <p:stCondLst>
                                    <p:cond delay="0"/>
                                  </p:stCondLst>
                                  <p:childTnLst>
                                    <p:set>
                                      <p:cBhvr>
                                        <p:cTn id="7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6" nodeType="clickEffect">
                                  <p:stCondLst>
                                    <p:cond delay="0"/>
                                  </p:stCondLst>
                                  <p:childTnLst>
                                    <p:set>
                                      <p:cBhvr>
                                        <p:cTn id="78" dur="1" fill="hold">
                                          <p:stCondLst>
                                            <p:cond delay="0"/>
                                          </p:stCondLst>
                                        </p:cTn>
                                        <p:tgtEl>
                                          <p:spTgt spid="3">
                                            <p:txEl>
                                              <p:pRg st="0" end="0"/>
                                            </p:txEl>
                                          </p:spTgt>
                                        </p:tgtEl>
                                        <p:attrNameLst>
                                          <p:attrName>style.visibility</p:attrName>
                                        </p:attrNameLst>
                                      </p:cBhvr>
                                      <p:to>
                                        <p:strVal val="visible"/>
                                      </p:to>
                                    </p:set>
                                  </p:childTnLst>
                                </p:cTn>
                              </p:par>
                              <p:par>
                                <p:cTn id="79" presetID="1" presetClass="entr" presetSubtype="0" fill="hold" grpId="6" nodeType="withEffect">
                                  <p:stCondLst>
                                    <p:cond delay="0"/>
                                  </p:stCondLst>
                                  <p:childTnLst>
                                    <p:set>
                                      <p:cBhvr>
                                        <p:cTn id="80" dur="1" fill="hold">
                                          <p:stCondLst>
                                            <p:cond delay="0"/>
                                          </p:stCondLst>
                                        </p:cTn>
                                        <p:tgtEl>
                                          <p:spTgt spid="3">
                                            <p:txEl>
                                              <p:pRg st="1" end="1"/>
                                            </p:txEl>
                                          </p:spTgt>
                                        </p:tgtEl>
                                        <p:attrNameLst>
                                          <p:attrName>style.visibility</p:attrName>
                                        </p:attrNameLst>
                                      </p:cBhvr>
                                      <p:to>
                                        <p:strVal val="visible"/>
                                      </p:to>
                                    </p:set>
                                  </p:childTnLst>
                                </p:cTn>
                              </p:par>
                              <p:par>
                                <p:cTn id="81" presetID="1" presetClass="entr" presetSubtype="0" fill="hold" grpId="6" nodeType="withEffect">
                                  <p:stCondLst>
                                    <p:cond delay="0"/>
                                  </p:stCondLst>
                                  <p:childTnLst>
                                    <p:set>
                                      <p:cBhvr>
                                        <p:cTn id="8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6" nodeType="clickEffect">
                                  <p:stCondLst>
                                    <p:cond delay="0"/>
                                  </p:stCondLst>
                                  <p:childTnLst>
                                    <p:set>
                                      <p:cBhvr>
                                        <p:cTn id="8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P spid="3" grpId="6"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08108"/>
          </a:xfrm>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smtClean="0"/>
              <a:t>RESPONSABILITA’ INDIRETTA</a:t>
            </a: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39</a:t>
            </a:fld>
            <a:endParaRPr lang="it-IT"/>
          </a:p>
        </p:txBody>
      </p:sp>
      <p:sp>
        <p:nvSpPr>
          <p:cNvPr id="3" name="Segnaposto contenuto 2"/>
          <p:cNvSpPr>
            <a:spLocks noGrp="1"/>
          </p:cNvSpPr>
          <p:nvPr>
            <p:ph idx="1"/>
          </p:nvPr>
        </p:nvSpPr>
        <p:spPr>
          <a:xfrm>
            <a:off x="457200" y="2195512"/>
            <a:ext cx="8229600" cy="4525963"/>
          </a:xfrm>
        </p:spPr>
        <p:txBody>
          <a:bodyPr>
            <a:normAutofit/>
          </a:bodyPr>
          <a:lstStyle/>
          <a:p>
            <a:pPr algn="just"/>
            <a:r>
              <a:rPr lang="it-IT" dirty="0" smtClean="0"/>
              <a:t>CASO PROBLEMATICO DI AIUTO: operazione di </a:t>
            </a:r>
            <a:r>
              <a:rPr lang="it-IT" i="1" dirty="0" err="1" smtClean="0"/>
              <a:t>peace</a:t>
            </a:r>
            <a:r>
              <a:rPr lang="it-IT" i="1" dirty="0" smtClean="0"/>
              <a:t> </a:t>
            </a:r>
            <a:r>
              <a:rPr lang="it-IT" i="1" dirty="0" err="1" smtClean="0"/>
              <a:t>keeping</a:t>
            </a:r>
            <a:endParaRPr lang="it-IT" i="1" dirty="0" smtClean="0"/>
          </a:p>
          <a:p>
            <a:pPr algn="just"/>
            <a:r>
              <a:rPr lang="it-IT" dirty="0"/>
              <a:t>Per le operazioni di </a:t>
            </a:r>
            <a:r>
              <a:rPr lang="it-IT" i="1" dirty="0" err="1"/>
              <a:t>peace</a:t>
            </a:r>
            <a:r>
              <a:rPr lang="it-IT" i="1" dirty="0"/>
              <a:t> </a:t>
            </a:r>
            <a:r>
              <a:rPr lang="it-IT" i="1" dirty="0" err="1"/>
              <a:t>Keeping</a:t>
            </a:r>
            <a:r>
              <a:rPr lang="it-IT" dirty="0"/>
              <a:t>…si crea una forza militare multinazionale in cui ogni contingente militare mantiene il proprio carattere nazionale sotto un ufficiale militare nazionale ma anche sotto un comando unificato che può essere….</a:t>
            </a:r>
          </a:p>
          <a:p>
            <a:endParaRPr lang="it-IT" dirty="0"/>
          </a:p>
        </p:txBody>
      </p:sp>
    </p:spTree>
    <p:extLst>
      <p:ext uri="{BB962C8B-B14F-4D97-AF65-F5344CB8AC3E}">
        <p14:creationId xmlns:p14="http://schemas.microsoft.com/office/powerpoint/2010/main" val="265818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COMPETENZA DELLA AG IN TEMA DI MANTENIMENTO DELLA PACE</a:t>
            </a:r>
            <a:endParaRPr lang="it-IT" dirty="0"/>
          </a:p>
        </p:txBody>
      </p:sp>
      <p:sp>
        <p:nvSpPr>
          <p:cNvPr id="3" name="Segnaposto contenuto 2"/>
          <p:cNvSpPr>
            <a:spLocks noGrp="1"/>
          </p:cNvSpPr>
          <p:nvPr>
            <p:ph idx="1"/>
          </p:nvPr>
        </p:nvSpPr>
        <p:spPr>
          <a:xfrm>
            <a:off x="239607" y="1912926"/>
            <a:ext cx="8447193" cy="4808549"/>
          </a:xfrm>
        </p:spPr>
        <p:txBody>
          <a:bodyPr>
            <a:normAutofit lnSpcReduction="10000"/>
          </a:bodyPr>
          <a:lstStyle/>
          <a:p>
            <a:pPr algn="just"/>
            <a:r>
              <a:rPr lang="it-IT" dirty="0" smtClean="0"/>
              <a:t>COMPETENZA CONCILIATIVA della AG è simile a quella del </a:t>
            </a:r>
            <a:r>
              <a:rPr lang="it-IT" dirty="0" err="1" smtClean="0"/>
              <a:t>CdS</a:t>
            </a:r>
            <a:r>
              <a:rPr lang="it-IT" dirty="0" smtClean="0"/>
              <a:t>;</a:t>
            </a:r>
          </a:p>
          <a:p>
            <a:pPr algn="just"/>
            <a:endParaRPr lang="it-IT" dirty="0"/>
          </a:p>
          <a:p>
            <a:pPr algn="just"/>
            <a:r>
              <a:rPr lang="it-IT" dirty="0" smtClean="0"/>
              <a:t>Formulazione di art. 14 della Carta consente di ritenere applicabili alla AG le competenze degli artt. 33, 36, 37 e 38 della Carta per il </a:t>
            </a:r>
            <a:r>
              <a:rPr lang="it-IT" dirty="0" err="1" smtClean="0"/>
              <a:t>CdS</a:t>
            </a:r>
            <a:r>
              <a:rPr lang="it-IT" dirty="0" smtClean="0"/>
              <a:t>.</a:t>
            </a:r>
          </a:p>
          <a:p>
            <a:pPr algn="just"/>
            <a:endParaRPr lang="it-IT" dirty="0"/>
          </a:p>
          <a:p>
            <a:pPr algn="just"/>
            <a:r>
              <a:rPr lang="it-IT" dirty="0" smtClean="0"/>
              <a:t>AG dispone anche di un potere di inchiesta analogo a quello del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a:t>
            </a:fld>
            <a:endParaRPr lang="it-IT"/>
          </a:p>
        </p:txBody>
      </p:sp>
    </p:spTree>
    <p:extLst>
      <p:ext uri="{BB962C8B-B14F-4D97-AF65-F5344CB8AC3E}">
        <p14:creationId xmlns:p14="http://schemas.microsoft.com/office/powerpoint/2010/main" val="3695160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fontScale="90000"/>
          </a:bodyPr>
          <a:lstStyle/>
          <a:p>
            <a:pPr algn="just"/>
            <a:r>
              <a:rPr lang="it-IT" dirty="0" smtClean="0"/>
              <a:t>RESPONSABILITA’ INDIRETTA – PEACE KEEPING OPERATIONS</a:t>
            </a:r>
            <a:endParaRPr lang="it-IT" dirty="0"/>
          </a:p>
        </p:txBody>
      </p:sp>
      <p:graphicFrame>
        <p:nvGraphicFramePr>
          <p:cNvPr id="5" name="Segnaposto contenuto 4"/>
          <p:cNvGraphicFramePr>
            <a:graphicFrameLocks noGrp="1"/>
          </p:cNvGraphicFramePr>
          <p:nvPr>
            <p:ph idx="1"/>
          </p:nvPr>
        </p:nvGraphicFramePr>
        <p:xfrm>
          <a:off x="143395" y="1600200"/>
          <a:ext cx="8543405" cy="4607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91DE0E6E-237E-2241-9871-B965D11E25C6}" type="slidenum">
              <a:rPr lang="it-IT" smtClean="0"/>
              <a:pPr/>
              <a:t>40</a:t>
            </a:fld>
            <a:endParaRPr lang="it-IT"/>
          </a:p>
        </p:txBody>
      </p:sp>
    </p:spTree>
    <p:extLst>
      <p:ext uri="{BB962C8B-B14F-4D97-AF65-F5344CB8AC3E}">
        <p14:creationId xmlns:p14="http://schemas.microsoft.com/office/powerpoint/2010/main" val="1815084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08108"/>
          </a:xfrm>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smtClean="0"/>
              <a:t>RESPONSABILITA’ INDIRETTA</a:t>
            </a: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41</a:t>
            </a:fld>
            <a:endParaRPr lang="it-IT"/>
          </a:p>
        </p:txBody>
      </p:sp>
      <p:sp>
        <p:nvSpPr>
          <p:cNvPr id="3" name="Segnaposto contenuto 2"/>
          <p:cNvSpPr>
            <a:spLocks noGrp="1"/>
          </p:cNvSpPr>
          <p:nvPr>
            <p:ph idx="1"/>
          </p:nvPr>
        </p:nvSpPr>
        <p:spPr>
          <a:xfrm>
            <a:off x="457200" y="2195512"/>
            <a:ext cx="8229600" cy="4525963"/>
          </a:xfrm>
        </p:spPr>
        <p:txBody>
          <a:bodyPr>
            <a:normAutofit/>
          </a:bodyPr>
          <a:lstStyle/>
          <a:p>
            <a:pPr algn="just"/>
            <a:r>
              <a:rPr lang="it-IT" dirty="0" smtClean="0"/>
              <a:t>SOLUZIONE:</a:t>
            </a:r>
          </a:p>
          <a:p>
            <a:pPr lvl="1" algn="just"/>
            <a:r>
              <a:rPr lang="it-IT" dirty="0" smtClean="0"/>
              <a:t>Nazioni Unite rispondono solo di atti compiuti dalle missioni di </a:t>
            </a:r>
            <a:r>
              <a:rPr lang="it-IT" dirty="0" err="1" smtClean="0"/>
              <a:t>peace</a:t>
            </a:r>
            <a:r>
              <a:rPr lang="it-IT" dirty="0" smtClean="0"/>
              <a:t> </a:t>
            </a:r>
            <a:r>
              <a:rPr lang="it-IT" dirty="0" err="1" smtClean="0"/>
              <a:t>keeping</a:t>
            </a:r>
            <a:r>
              <a:rPr lang="it-IT" dirty="0" smtClean="0"/>
              <a:t> quando esse operano sotto il suo controllo (es. Congo 1960);</a:t>
            </a:r>
          </a:p>
          <a:p>
            <a:pPr lvl="1" algn="just"/>
            <a:r>
              <a:rPr lang="it-IT" dirty="0" smtClean="0"/>
              <a:t>Nazioni Unite non rispondono se hanno solo autorizzato le </a:t>
            </a:r>
            <a:r>
              <a:rPr lang="it-IT" dirty="0" err="1" smtClean="0"/>
              <a:t>peace</a:t>
            </a:r>
            <a:r>
              <a:rPr lang="it-IT" dirty="0" smtClean="0"/>
              <a:t> </a:t>
            </a:r>
            <a:r>
              <a:rPr lang="it-IT" dirty="0" err="1" smtClean="0"/>
              <a:t>keeping</a:t>
            </a:r>
            <a:r>
              <a:rPr lang="it-IT" dirty="0" smtClean="0"/>
              <a:t> </a:t>
            </a:r>
            <a:r>
              <a:rPr lang="it-IT" dirty="0" err="1" smtClean="0"/>
              <a:t>operations</a:t>
            </a:r>
            <a:r>
              <a:rPr lang="it-IT" dirty="0" smtClean="0"/>
              <a:t> e qui la responsabilità fa capo allo Stato che controlla l’operazione.</a:t>
            </a:r>
            <a:endParaRPr lang="it-IT" dirty="0"/>
          </a:p>
          <a:p>
            <a:endParaRPr lang="it-IT" dirty="0"/>
          </a:p>
        </p:txBody>
      </p:sp>
    </p:spTree>
    <p:extLst>
      <p:ext uri="{BB962C8B-B14F-4D97-AF65-F5344CB8AC3E}">
        <p14:creationId xmlns:p14="http://schemas.microsoft.com/office/powerpoint/2010/main" val="200372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fontScale="90000"/>
          </a:bodyPr>
          <a:lstStyle/>
          <a:p>
            <a:pPr algn="just"/>
            <a:r>
              <a:rPr lang="it-IT" dirty="0" smtClean="0"/>
              <a:t>RESPONSABILITA’ PER PEACE KEEPING OPERATIONS</a:t>
            </a:r>
            <a:endParaRPr lang="it-IT" dirty="0"/>
          </a:p>
        </p:txBody>
      </p:sp>
      <p:sp>
        <p:nvSpPr>
          <p:cNvPr id="4" name="Segnaposto contenuto 3"/>
          <p:cNvSpPr>
            <a:spLocks noGrp="1"/>
          </p:cNvSpPr>
          <p:nvPr>
            <p:ph idx="1"/>
          </p:nvPr>
        </p:nvSpPr>
        <p:spPr/>
        <p:txBody>
          <a:bodyPr>
            <a:normAutofit/>
          </a:bodyPr>
          <a:lstStyle/>
          <a:p>
            <a:pPr algn="just"/>
            <a:r>
              <a:rPr lang="it-IT" dirty="0" smtClean="0"/>
              <a:t>Chi risponde per comportamento illecito dei membri di un contingente nazionale?</a:t>
            </a:r>
          </a:p>
          <a:p>
            <a:pPr algn="just"/>
            <a:r>
              <a:rPr lang="it-IT" dirty="0" smtClean="0"/>
              <a:t>Il singolo Stato?</a:t>
            </a:r>
          </a:p>
          <a:p>
            <a:pPr algn="just"/>
            <a:r>
              <a:rPr lang="it-IT" dirty="0" smtClean="0"/>
              <a:t>L’OIG o  la coalizione di Stati da cui dipende il comando unificato?</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42</a:t>
            </a:fld>
            <a:endParaRPr lang="it-IT"/>
          </a:p>
        </p:txBody>
      </p:sp>
    </p:spTree>
    <p:extLst>
      <p:ext uri="{BB962C8B-B14F-4D97-AF65-F5344CB8AC3E}">
        <p14:creationId xmlns:p14="http://schemas.microsoft.com/office/powerpoint/2010/main" val="5802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P spid="4" grpId="2" build="p"/>
      <p:bldP spid="4" grpId="3"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fontScale="90000"/>
          </a:bodyPr>
          <a:lstStyle/>
          <a:p>
            <a:pPr algn="just"/>
            <a:r>
              <a:rPr lang="it-IT" dirty="0" smtClean="0"/>
              <a:t>RESPONSABILITA’ PER PEACE KEEPING OPERATIONS</a:t>
            </a:r>
            <a:endParaRPr lang="it-IT" dirty="0"/>
          </a:p>
        </p:txBody>
      </p:sp>
      <p:sp>
        <p:nvSpPr>
          <p:cNvPr id="4" name="Segnaposto contenuto 3"/>
          <p:cNvSpPr>
            <a:spLocks noGrp="1"/>
          </p:cNvSpPr>
          <p:nvPr>
            <p:ph idx="1"/>
          </p:nvPr>
        </p:nvSpPr>
        <p:spPr/>
        <p:txBody>
          <a:bodyPr>
            <a:normAutofit fontScale="92500" lnSpcReduction="10000"/>
          </a:bodyPr>
          <a:lstStyle/>
          <a:p>
            <a:r>
              <a:rPr lang="it-IT" b="1" dirty="0"/>
              <a:t>MISSIONI DI </a:t>
            </a:r>
            <a:r>
              <a:rPr lang="it-IT" b="1" i="1" dirty="0"/>
              <a:t>PEACE-KEEPING </a:t>
            </a:r>
            <a:endParaRPr lang="it-IT" dirty="0"/>
          </a:p>
          <a:p>
            <a:r>
              <a:rPr lang="it-IT" i="1" dirty="0"/>
              <a:t>Ex </a:t>
            </a:r>
            <a:r>
              <a:rPr lang="it-IT" dirty="0"/>
              <a:t>art. 7 Progetto 2011 si dovrebbe verificare in relazione alla singola operazione chi esercita il controllo </a:t>
            </a:r>
            <a:r>
              <a:rPr lang="it-IT" b="1" dirty="0"/>
              <a:t>MA </a:t>
            </a:r>
            <a:r>
              <a:rPr lang="it-IT" dirty="0"/>
              <a:t>il servizio giuridico ONU (2011): </a:t>
            </a:r>
            <a:r>
              <a:rPr lang="it-IT" b="1" dirty="0"/>
              <a:t>le forze di </a:t>
            </a:r>
            <a:r>
              <a:rPr lang="it-IT" b="1" i="1" dirty="0" err="1"/>
              <a:t>peace</a:t>
            </a:r>
            <a:r>
              <a:rPr lang="it-IT" b="1" i="1" dirty="0"/>
              <a:t>- </a:t>
            </a:r>
            <a:r>
              <a:rPr lang="it-IT" b="1" i="1" dirty="0" err="1"/>
              <a:t>keeping</a:t>
            </a:r>
            <a:r>
              <a:rPr lang="it-IT" b="1" i="1" dirty="0"/>
              <a:t> </a:t>
            </a:r>
            <a:r>
              <a:rPr lang="it-IT" b="1" dirty="0"/>
              <a:t>sono organi dell’ONU e non organi prestati</a:t>
            </a:r>
            <a:r>
              <a:rPr lang="it-IT" dirty="0"/>
              <a:t>: </a:t>
            </a:r>
            <a:endParaRPr lang="it-IT" dirty="0"/>
          </a:p>
          <a:p>
            <a:pPr lvl="1"/>
            <a:r>
              <a:rPr lang="it-IT" dirty="0"/>
              <a:t>la catena di comando fa capo al Segretario generale dell’ ONU </a:t>
            </a:r>
            <a:endParaRPr lang="it-IT" dirty="0"/>
          </a:p>
          <a:p>
            <a:pPr lvl="1"/>
            <a:r>
              <a:rPr lang="it-IT" dirty="0"/>
              <a:t>nella prassi è istituita una </a:t>
            </a:r>
            <a:r>
              <a:rPr lang="it-IT" i="1" dirty="0" err="1"/>
              <a:t>Claims</a:t>
            </a:r>
            <a:r>
              <a:rPr lang="it-IT" i="1" dirty="0"/>
              <a:t> </a:t>
            </a:r>
            <a:r>
              <a:rPr lang="it-IT" i="1" dirty="0" err="1"/>
              <a:t>commission</a:t>
            </a:r>
            <a:r>
              <a:rPr lang="it-IT" i="1" dirty="0"/>
              <a:t> </a:t>
            </a:r>
            <a:r>
              <a:rPr lang="it-IT" dirty="0"/>
              <a:t>(es. Somalia) </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43</a:t>
            </a:fld>
            <a:endParaRPr lang="it-IT"/>
          </a:p>
        </p:txBody>
      </p:sp>
    </p:spTree>
    <p:extLst>
      <p:ext uri="{BB962C8B-B14F-4D97-AF65-F5344CB8AC3E}">
        <p14:creationId xmlns:p14="http://schemas.microsoft.com/office/powerpoint/2010/main" val="91962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childTnLst>
                                </p:cTn>
                              </p:par>
                              <p:par>
                                <p:cTn id="47" presetID="1" presetClass="entr" presetSubtype="0" fill="hold" grpId="3" nodeType="withEffect">
                                  <p:stCondLst>
                                    <p:cond delay="0"/>
                                  </p:stCondLst>
                                  <p:childTnLst>
                                    <p:set>
                                      <p:cBhvr>
                                        <p:cTn id="48" dur="1" fill="hold">
                                          <p:stCondLst>
                                            <p:cond delay="0"/>
                                          </p:stCondLst>
                                        </p:cTn>
                                        <p:tgtEl>
                                          <p:spTgt spid="4">
                                            <p:txEl>
                                              <p:pRg st="2" end="2"/>
                                            </p:txEl>
                                          </p:spTgt>
                                        </p:tgtEl>
                                        <p:attrNameLst>
                                          <p:attrName>style.visibility</p:attrName>
                                        </p:attrNameLst>
                                      </p:cBhvr>
                                      <p:to>
                                        <p:strVal val="visible"/>
                                      </p:to>
                                    </p:set>
                                  </p:childTnLst>
                                </p:cTn>
                              </p:par>
                              <p:par>
                                <p:cTn id="49" presetID="1" presetClass="entr" presetSubtype="0" fill="hold" grpId="3" nodeType="withEffect">
                                  <p:stCondLst>
                                    <p:cond delay="0"/>
                                  </p:stCondLst>
                                  <p:childTnLst>
                                    <p:set>
                                      <p:cBhvr>
                                        <p:cTn id="5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P spid="4" grpId="2" build="p"/>
      <p:bldP spid="4" grpId="3"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6"/>
          </a:solidFill>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PRINCIPI DEL PROGETTO 2011 SULLA RESPONSABILITA’ DELLE OIG</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u="sng" dirty="0" smtClean="0"/>
              <a:t>A) RESPONSABILITA’ DELLE OIG per organi degli Stati</a:t>
            </a:r>
            <a:r>
              <a:rPr lang="it-IT" dirty="0" smtClean="0"/>
              <a:t>: se un organo dello Stato viene messo a disposizione dell’organizzazione internazionale, il comportamento dell’organo sarà considerato </a:t>
            </a:r>
            <a:r>
              <a:rPr lang="it-IT" b="1" dirty="0" smtClean="0"/>
              <a:t>come un comportamento dell’organizzazione se essa esercita un “controllo effettivo” </a:t>
            </a:r>
            <a:r>
              <a:rPr lang="it-IT" dirty="0" smtClean="0"/>
              <a:t>(art. 7 del Progetto 2011) : norma tratta dai casi </a:t>
            </a:r>
            <a:r>
              <a:rPr lang="it-IT" dirty="0" err="1" smtClean="0"/>
              <a:t>Behrami</a:t>
            </a:r>
            <a:r>
              <a:rPr lang="it-IT" dirty="0" smtClean="0"/>
              <a:t> e </a:t>
            </a:r>
            <a:r>
              <a:rPr lang="it-IT" dirty="0" err="1" smtClean="0"/>
              <a:t>Saramati</a:t>
            </a:r>
            <a:r>
              <a:rPr lang="it-IT" dirty="0" smtClean="0"/>
              <a:t> (</a:t>
            </a:r>
            <a:r>
              <a:rPr lang="it-IT" dirty="0" err="1" smtClean="0"/>
              <a:t>Cedu</a:t>
            </a:r>
            <a:r>
              <a:rPr lang="it-IT" dirty="0" smtClean="0"/>
              <a:t> 2007) </a:t>
            </a:r>
            <a:r>
              <a:rPr lang="mr-IN" dirty="0" smtClean="0"/>
              <a:t>–</a:t>
            </a:r>
            <a:r>
              <a:rPr lang="it-IT" dirty="0" smtClean="0"/>
              <a:t> lì non si era deciso perché il comportamento era riferibile all’ONU non agli Stati.</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44</a:t>
            </a:fld>
            <a:endParaRPr lang="it-IT"/>
          </a:p>
        </p:txBody>
      </p:sp>
    </p:spTree>
    <p:extLst>
      <p:ext uri="{BB962C8B-B14F-4D97-AF65-F5344CB8AC3E}">
        <p14:creationId xmlns:p14="http://schemas.microsoft.com/office/powerpoint/2010/main" val="113517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fontScale="90000"/>
          </a:bodyPr>
          <a:lstStyle/>
          <a:p>
            <a:pPr algn="just"/>
            <a:r>
              <a:rPr lang="it-IT" dirty="0" smtClean="0"/>
              <a:t>RESPONSABILITA’ PER PEACE KEEPING OPERATIONS</a:t>
            </a:r>
            <a:endParaRPr lang="it-IT" dirty="0"/>
          </a:p>
        </p:txBody>
      </p:sp>
      <p:sp>
        <p:nvSpPr>
          <p:cNvPr id="4" name="Segnaposto contenuto 3"/>
          <p:cNvSpPr>
            <a:spLocks noGrp="1"/>
          </p:cNvSpPr>
          <p:nvPr>
            <p:ph idx="1"/>
          </p:nvPr>
        </p:nvSpPr>
        <p:spPr/>
        <p:txBody>
          <a:bodyPr>
            <a:normAutofit fontScale="92500" lnSpcReduction="10000"/>
          </a:bodyPr>
          <a:lstStyle/>
          <a:p>
            <a:r>
              <a:rPr lang="it-IT" b="1" dirty="0"/>
              <a:t>MISSIONI AUTORIZZATE </a:t>
            </a:r>
            <a:endParaRPr lang="it-IT" dirty="0"/>
          </a:p>
          <a:p>
            <a:r>
              <a:rPr lang="it-IT" dirty="0"/>
              <a:t>la coalizione opera sotto la </a:t>
            </a:r>
            <a:r>
              <a:rPr lang="it-IT" dirty="0" err="1"/>
              <a:t>responsabilita</a:t>
            </a:r>
            <a:r>
              <a:rPr lang="it-IT" dirty="0"/>
              <a:t>̀ esclusiva dei rispettivi comandi nazionali o di una organizzazione regionale (es. NATO) </a:t>
            </a:r>
            <a:endParaRPr lang="it-IT" dirty="0"/>
          </a:p>
          <a:p>
            <a:r>
              <a:rPr lang="it-IT" dirty="0"/>
              <a:t>la condotta del contingente è attribuibile allo Stato di invio delle truppe (es. Iraq, 2003) </a:t>
            </a:r>
            <a:endParaRPr lang="it-IT" dirty="0"/>
          </a:p>
          <a:p>
            <a:r>
              <a:rPr lang="it-IT" dirty="0"/>
              <a:t>le Nazioni Unite hanno comunque un obbligo positivo di vigilanza (obbligo di </a:t>
            </a:r>
            <a:r>
              <a:rPr lang="it-IT" i="1" dirty="0"/>
              <a:t>due </a:t>
            </a:r>
            <a:r>
              <a:rPr lang="it-IT" i="1" dirty="0" err="1"/>
              <a:t>diligence</a:t>
            </a:r>
            <a:r>
              <a:rPr lang="it-IT" dirty="0"/>
              <a:t>) - obbligo per gli Stati di inviare una serie di rapporti periodici al </a:t>
            </a:r>
            <a:r>
              <a:rPr lang="it-IT" dirty="0" err="1"/>
              <a:t>CdS</a:t>
            </a:r>
            <a:r>
              <a:rPr lang="it-IT" dirty="0"/>
              <a:t> circa l’</a:t>
            </a:r>
            <a:r>
              <a:rPr lang="it-IT" dirty="0" err="1"/>
              <a:t>attivita</a:t>
            </a:r>
            <a:r>
              <a:rPr lang="it-IT" dirty="0"/>
              <a:t>̀ svolta </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45</a:t>
            </a:fld>
            <a:endParaRPr lang="it-IT"/>
          </a:p>
        </p:txBody>
      </p:sp>
    </p:spTree>
    <p:extLst>
      <p:ext uri="{BB962C8B-B14F-4D97-AF65-F5344CB8AC3E}">
        <p14:creationId xmlns:p14="http://schemas.microsoft.com/office/powerpoint/2010/main" val="46183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3" nodeType="clickEffect">
                                  <p:stCondLst>
                                    <p:cond delay="0"/>
                                  </p:stCondLst>
                                  <p:childTnLst>
                                    <p:set>
                                      <p:cBhvr>
                                        <p:cTn id="5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3" nodeType="clickEffect">
                                  <p:stCondLst>
                                    <p:cond delay="0"/>
                                  </p:stCondLst>
                                  <p:childTnLst>
                                    <p:set>
                                      <p:cBhvr>
                                        <p:cTn id="6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P spid="4" grpId="2" build="p"/>
      <p:bldP spid="4" grpId="3"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CASI BEHRAMI E SARAMATI (2007)</a:t>
            </a:r>
            <a:endParaRPr lang="it-IT" dirty="0"/>
          </a:p>
        </p:txBody>
      </p:sp>
      <p:sp>
        <p:nvSpPr>
          <p:cNvPr id="4" name="Segnaposto contenuto 3"/>
          <p:cNvSpPr>
            <a:spLocks noGrp="1"/>
          </p:cNvSpPr>
          <p:nvPr>
            <p:ph idx="1"/>
          </p:nvPr>
        </p:nvSpPr>
        <p:spPr/>
        <p:txBody>
          <a:bodyPr>
            <a:normAutofit/>
          </a:bodyPr>
          <a:lstStyle/>
          <a:p>
            <a:pPr algn="just"/>
            <a:r>
              <a:rPr lang="it-IT" dirty="0" smtClean="0"/>
              <a:t>Caso </a:t>
            </a:r>
            <a:r>
              <a:rPr lang="it-IT" dirty="0" err="1" smtClean="0"/>
              <a:t>Behrami</a:t>
            </a:r>
            <a:r>
              <a:rPr lang="it-IT" dirty="0" smtClean="0"/>
              <a:t> e </a:t>
            </a:r>
            <a:r>
              <a:rPr lang="it-IT" dirty="0" err="1" smtClean="0"/>
              <a:t>Saramati</a:t>
            </a:r>
            <a:r>
              <a:rPr lang="it-IT" dirty="0" smtClean="0"/>
              <a:t> c. Francia 2007:</a:t>
            </a:r>
          </a:p>
          <a:p>
            <a:pPr lvl="1" algn="just"/>
            <a:r>
              <a:rPr lang="it-IT" dirty="0" smtClean="0"/>
              <a:t>nel primo si tratta di violazione di art. 2 per incidente occorso in un campo minato a due ragazzini uno morto e uno ferito per mancato sminamento attribuito al contingente francese UNMIK.</a:t>
            </a:r>
          </a:p>
          <a:p>
            <a:pPr lvl="1" algn="just"/>
            <a:r>
              <a:rPr lang="it-IT" dirty="0" smtClean="0"/>
              <a:t>Nel secondo di violazione di art. 5 </a:t>
            </a:r>
            <a:r>
              <a:rPr lang="it-IT" dirty="0" err="1" smtClean="0"/>
              <a:t>Cedu</a:t>
            </a:r>
            <a:r>
              <a:rPr lang="it-IT" dirty="0" smtClean="0"/>
              <a:t> per detenzione ingiusta e arbitraria sotto responsabilità KFOR.</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46</a:t>
            </a:fld>
            <a:endParaRPr lang="it-IT"/>
          </a:p>
        </p:txBody>
      </p:sp>
    </p:spTree>
    <p:extLst>
      <p:ext uri="{BB962C8B-B14F-4D97-AF65-F5344CB8AC3E}">
        <p14:creationId xmlns:p14="http://schemas.microsoft.com/office/powerpoint/2010/main" val="1251375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CASI BEHRAMI E SARAMATI (2007)</a:t>
            </a:r>
            <a:endParaRPr lang="it-IT" dirty="0"/>
          </a:p>
        </p:txBody>
      </p:sp>
      <p:sp>
        <p:nvSpPr>
          <p:cNvPr id="4" name="Segnaposto contenuto 3"/>
          <p:cNvSpPr>
            <a:spLocks noGrp="1"/>
          </p:cNvSpPr>
          <p:nvPr>
            <p:ph idx="1"/>
          </p:nvPr>
        </p:nvSpPr>
        <p:spPr/>
        <p:txBody>
          <a:bodyPr>
            <a:normAutofit/>
          </a:bodyPr>
          <a:lstStyle/>
          <a:p>
            <a:pPr algn="just"/>
            <a:r>
              <a:rPr lang="it-IT" dirty="0" smtClean="0"/>
              <a:t>Corte europea esclude che vi possa essere responsabilità Stato affermando responsabilità </a:t>
            </a:r>
            <a:r>
              <a:rPr lang="it-IT" dirty="0" err="1" smtClean="0"/>
              <a:t>CdS</a:t>
            </a:r>
            <a:r>
              <a:rPr lang="it-IT" dirty="0" smtClean="0"/>
              <a:t> che dunque rende di fatto impunibili gli atti:</a:t>
            </a:r>
          </a:p>
          <a:p>
            <a:pPr lvl="1" algn="just"/>
            <a:r>
              <a:rPr lang="it-IT" dirty="0" smtClean="0"/>
              <a:t>Qualifica UNMIK come organo sussidiario dell’ONU;</a:t>
            </a:r>
          </a:p>
          <a:p>
            <a:pPr lvl="1" algn="just"/>
            <a:r>
              <a:rPr lang="it-IT" dirty="0" smtClean="0"/>
              <a:t>Qualifica KFOR come missione sotto il controllo del </a:t>
            </a:r>
            <a:r>
              <a:rPr lang="it-IT" dirty="0" err="1" smtClean="0"/>
              <a:t>CdS</a:t>
            </a:r>
            <a:r>
              <a:rPr lang="it-IT" dirty="0" smtClean="0"/>
              <a:t>.</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47</a:t>
            </a:fld>
            <a:endParaRPr lang="it-IT"/>
          </a:p>
        </p:txBody>
      </p:sp>
    </p:spTree>
    <p:extLst>
      <p:ext uri="{BB962C8B-B14F-4D97-AF65-F5344CB8AC3E}">
        <p14:creationId xmlns:p14="http://schemas.microsoft.com/office/powerpoint/2010/main" val="1952792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CASI BEHRAMI </a:t>
            </a:r>
            <a:r>
              <a:rPr lang="it-IT" smtClean="0"/>
              <a:t>E SARAMATI (2007)</a:t>
            </a:r>
            <a:endParaRPr lang="it-IT" dirty="0"/>
          </a:p>
        </p:txBody>
      </p:sp>
      <p:sp>
        <p:nvSpPr>
          <p:cNvPr id="4" name="Segnaposto contenuto 3"/>
          <p:cNvSpPr>
            <a:spLocks noGrp="1"/>
          </p:cNvSpPr>
          <p:nvPr>
            <p:ph idx="1"/>
          </p:nvPr>
        </p:nvSpPr>
        <p:spPr/>
        <p:txBody>
          <a:bodyPr>
            <a:normAutofit/>
          </a:bodyPr>
          <a:lstStyle/>
          <a:p>
            <a:pPr algn="just"/>
            <a:r>
              <a:rPr lang="it-IT" dirty="0" smtClean="0"/>
              <a:t>Fondamentale nel ragionamento della Corte è la funzione del </a:t>
            </a:r>
            <a:r>
              <a:rPr lang="it-IT" dirty="0" err="1" smtClean="0"/>
              <a:t>CdS</a:t>
            </a:r>
            <a:r>
              <a:rPr lang="it-IT" dirty="0" smtClean="0"/>
              <a:t> nell’ambito del Capo VII della Carta che non può ricevere interferenze di alcun genere.</a:t>
            </a:r>
          </a:p>
          <a:p>
            <a:pPr algn="just"/>
            <a:endParaRPr lang="it-IT" dirty="0" smtClean="0"/>
          </a:p>
          <a:p>
            <a:pPr algn="just"/>
            <a:r>
              <a:rPr lang="it-IT" dirty="0" smtClean="0"/>
              <a:t>Ciò vale ad escludere la competenza della Corte trattandosi di atto di OIG.</a:t>
            </a:r>
            <a:endParaRPr lang="it-IT" dirty="0"/>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48</a:t>
            </a:fld>
            <a:endParaRPr lang="it-IT"/>
          </a:p>
        </p:txBody>
      </p:sp>
    </p:spTree>
    <p:extLst>
      <p:ext uri="{BB962C8B-B14F-4D97-AF65-F5344CB8AC3E}">
        <p14:creationId xmlns:p14="http://schemas.microsoft.com/office/powerpoint/2010/main" val="78766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CASO AL JEDDA</a:t>
            </a:r>
            <a:endParaRPr lang="it-IT" dirty="0"/>
          </a:p>
        </p:txBody>
      </p:sp>
      <p:sp>
        <p:nvSpPr>
          <p:cNvPr id="4" name="Segnaposto contenuto 3"/>
          <p:cNvSpPr>
            <a:spLocks noGrp="1"/>
          </p:cNvSpPr>
          <p:nvPr>
            <p:ph idx="1"/>
          </p:nvPr>
        </p:nvSpPr>
        <p:spPr/>
        <p:txBody>
          <a:bodyPr>
            <a:normAutofit/>
          </a:bodyPr>
          <a:lstStyle/>
          <a:p>
            <a:pPr algn="just"/>
            <a:r>
              <a:rPr lang="it-IT" dirty="0" smtClean="0"/>
              <a:t>Diverso invece il caso Al </a:t>
            </a:r>
            <a:r>
              <a:rPr lang="it-IT" dirty="0" err="1" smtClean="0"/>
              <a:t>Jedda</a:t>
            </a:r>
            <a:r>
              <a:rPr lang="it-IT" dirty="0" smtClean="0"/>
              <a:t> c. Regno Unito del 2011 (Corte europea 7.7.2011) in questo caso si trattava di illeciti posti in essere in seguito all’occupazione inglese dell’Iraq e si affermò che </a:t>
            </a:r>
            <a:r>
              <a:rPr lang="it-IT" dirty="0" err="1" smtClean="0"/>
              <a:t>ris</a:t>
            </a:r>
            <a:r>
              <a:rPr lang="it-IT" dirty="0" smtClean="0"/>
              <a:t>. 1511/2003 che autorizzava intervento ex post non fosse sufficiente ad attribuire responsabilità all’ONU.</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49</a:t>
            </a:fld>
            <a:endParaRPr lang="it-IT"/>
          </a:p>
        </p:txBody>
      </p:sp>
    </p:spTree>
    <p:extLst>
      <p:ext uri="{BB962C8B-B14F-4D97-AF65-F5344CB8AC3E}">
        <p14:creationId xmlns:p14="http://schemas.microsoft.com/office/powerpoint/2010/main" val="208341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COORDINAMENTO CON COMPETENZA DEL </a:t>
            </a:r>
            <a:r>
              <a:rPr lang="it-IT" dirty="0" err="1" smtClean="0"/>
              <a:t>CdS</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PROBLEMA: COORDINAMENTO con la competenza del </a:t>
            </a:r>
            <a:r>
              <a:rPr lang="it-IT" dirty="0" err="1" smtClean="0"/>
              <a:t>CdS</a:t>
            </a:r>
            <a:r>
              <a:rPr lang="it-IT" dirty="0" smtClean="0"/>
              <a:t> in materia di mantenimento della pace e della sicurezza internazionale:</a:t>
            </a:r>
          </a:p>
          <a:p>
            <a:pPr lvl="1" algn="just"/>
            <a:r>
              <a:rPr lang="it-IT" dirty="0" smtClean="0"/>
              <a:t>Limite oggettivo: </a:t>
            </a:r>
            <a:r>
              <a:rPr lang="it-IT" dirty="0" err="1" smtClean="0"/>
              <a:t>domestic</a:t>
            </a:r>
            <a:r>
              <a:rPr lang="it-IT" dirty="0" smtClean="0"/>
              <a:t> </a:t>
            </a:r>
            <a:r>
              <a:rPr lang="it-IT" dirty="0" err="1" smtClean="0"/>
              <a:t>jurisdiction</a:t>
            </a:r>
            <a:r>
              <a:rPr lang="it-IT" dirty="0"/>
              <a:t> </a:t>
            </a:r>
            <a:r>
              <a:rPr lang="it-IT" dirty="0" smtClean="0"/>
              <a:t>vale anche per AG;</a:t>
            </a:r>
          </a:p>
          <a:p>
            <a:pPr lvl="1" algn="just"/>
            <a:r>
              <a:rPr lang="it-IT" dirty="0" smtClean="0"/>
              <a:t>Limite soggettivo: art. 12 par. 1 Carta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a:t>
            </a:fld>
            <a:endParaRPr lang="it-IT"/>
          </a:p>
        </p:txBody>
      </p:sp>
    </p:spTree>
    <p:extLst>
      <p:ext uri="{BB962C8B-B14F-4D97-AF65-F5344CB8AC3E}">
        <p14:creationId xmlns:p14="http://schemas.microsoft.com/office/powerpoint/2010/main" val="883170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PEACE KEEPING OPERATIONS</a:t>
            </a:r>
            <a:endParaRPr lang="it-IT" dirty="0"/>
          </a:p>
        </p:txBody>
      </p:sp>
      <p:sp>
        <p:nvSpPr>
          <p:cNvPr id="4" name="Segnaposto contenuto 3"/>
          <p:cNvSpPr>
            <a:spLocks noGrp="1"/>
          </p:cNvSpPr>
          <p:nvPr>
            <p:ph idx="1"/>
          </p:nvPr>
        </p:nvSpPr>
        <p:spPr/>
        <p:txBody>
          <a:bodyPr>
            <a:normAutofit/>
          </a:bodyPr>
          <a:lstStyle/>
          <a:p>
            <a:pPr algn="just"/>
            <a:r>
              <a:rPr lang="it-IT" dirty="0" smtClean="0"/>
              <a:t>Al </a:t>
            </a:r>
            <a:r>
              <a:rPr lang="it-IT" dirty="0" err="1" smtClean="0"/>
              <a:t>Jedda</a:t>
            </a:r>
            <a:r>
              <a:rPr lang="it-IT" dirty="0" smtClean="0"/>
              <a:t> era cittadino iracheno, che aveva chiesto asilo politico in Inghilterra e ne aveva acquistato la cittadinanza; tornato a Baghdad era stato arrestato nel 2004 perché sospettato di far parte di organizzazioni terroristiche, in applicazione delle </a:t>
            </a:r>
            <a:r>
              <a:rPr lang="it-IT" dirty="0" err="1" smtClean="0"/>
              <a:t>ris</a:t>
            </a:r>
            <a:r>
              <a:rPr lang="it-IT" dirty="0" smtClean="0"/>
              <a:t>. del </a:t>
            </a:r>
            <a:r>
              <a:rPr lang="it-IT" dirty="0" err="1" smtClean="0"/>
              <a:t>CdS</a:t>
            </a:r>
            <a:r>
              <a:rPr lang="it-IT" dirty="0" smtClean="0"/>
              <a:t>, ma in violazione di art. 5 </a:t>
            </a:r>
            <a:r>
              <a:rPr lang="it-IT" dirty="0" err="1" smtClean="0"/>
              <a:t>Cedu</a:t>
            </a:r>
            <a:r>
              <a:rPr lang="it-IT" dirty="0" smtClean="0"/>
              <a:t>.</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50</a:t>
            </a:fld>
            <a:endParaRPr lang="it-IT"/>
          </a:p>
        </p:txBody>
      </p:sp>
    </p:spTree>
    <p:extLst>
      <p:ext uri="{BB962C8B-B14F-4D97-AF65-F5344CB8AC3E}">
        <p14:creationId xmlns:p14="http://schemas.microsoft.com/office/powerpoint/2010/main" val="1718742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PER PEACE KEEPING OPERATIONS</a:t>
            </a:r>
            <a:endParaRPr lang="it-IT" dirty="0"/>
          </a:p>
        </p:txBody>
      </p:sp>
      <p:sp>
        <p:nvSpPr>
          <p:cNvPr id="4" name="Segnaposto contenuto 3"/>
          <p:cNvSpPr>
            <a:spLocks noGrp="1"/>
          </p:cNvSpPr>
          <p:nvPr>
            <p:ph idx="1"/>
          </p:nvPr>
        </p:nvSpPr>
        <p:spPr/>
        <p:txBody>
          <a:bodyPr>
            <a:normAutofit fontScale="92500" lnSpcReduction="10000"/>
          </a:bodyPr>
          <a:lstStyle/>
          <a:p>
            <a:pPr algn="just"/>
            <a:r>
              <a:rPr lang="it-IT" dirty="0" smtClean="0"/>
              <a:t>I giudici inglesi cui si era rivolto avevano attribuito responsabilità all’ONU; invece Corte di Strasburgo la attribuisce a Regno Unito perché risoluzione </a:t>
            </a:r>
            <a:r>
              <a:rPr lang="it-IT" dirty="0" err="1" smtClean="0"/>
              <a:t>CdS</a:t>
            </a:r>
            <a:r>
              <a:rPr lang="it-IT" dirty="0" smtClean="0"/>
              <a:t> non rileva nel contesto dell’occupazione inglese dell’Iraq.</a:t>
            </a:r>
          </a:p>
          <a:p>
            <a:pPr algn="just"/>
            <a:endParaRPr lang="it-IT" dirty="0"/>
          </a:p>
          <a:p>
            <a:pPr algn="just"/>
            <a:r>
              <a:rPr lang="it-IT" dirty="0" smtClean="0"/>
              <a:t>Una detenzione attuata senza possibilità di difesa (tutela del contraddittorio) rientrava nelle competenze esplicate dagli Stati e quindi si ricollegava alla loro responsabilità.</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51</a:t>
            </a:fld>
            <a:endParaRPr lang="it-IT"/>
          </a:p>
        </p:txBody>
      </p:sp>
    </p:spTree>
    <p:extLst>
      <p:ext uri="{BB962C8B-B14F-4D97-AF65-F5344CB8AC3E}">
        <p14:creationId xmlns:p14="http://schemas.microsoft.com/office/powerpoint/2010/main" val="1865012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44675"/>
            <a:ext cx="8922936" cy="1687876"/>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RESPONSABILITA’ DEI SINGOLI PER CRIMINI COMMESSI NELLE PEACE KEEPING OPERATIONS</a:t>
            </a:r>
            <a:endParaRPr lang="it-IT" dirty="0"/>
          </a:p>
        </p:txBody>
      </p:sp>
      <p:sp>
        <p:nvSpPr>
          <p:cNvPr id="4" name="Segnaposto contenuto 3"/>
          <p:cNvSpPr>
            <a:spLocks noGrp="1"/>
          </p:cNvSpPr>
          <p:nvPr>
            <p:ph idx="1"/>
          </p:nvPr>
        </p:nvSpPr>
        <p:spPr>
          <a:xfrm>
            <a:off x="457200" y="2137976"/>
            <a:ext cx="8229600" cy="3988187"/>
          </a:xfrm>
        </p:spPr>
        <p:txBody>
          <a:bodyPr>
            <a:normAutofit/>
          </a:bodyPr>
          <a:lstStyle/>
          <a:p>
            <a:pPr algn="just"/>
            <a:r>
              <a:rPr lang="it-IT" dirty="0" smtClean="0"/>
              <a:t>Problema collegato è la responsabilità dei singoli per crimini commessi nell’ambito delle </a:t>
            </a:r>
            <a:r>
              <a:rPr lang="it-IT" dirty="0" err="1" smtClean="0"/>
              <a:t>peace</a:t>
            </a:r>
            <a:r>
              <a:rPr lang="it-IT" dirty="0" smtClean="0"/>
              <a:t> </a:t>
            </a:r>
            <a:r>
              <a:rPr lang="it-IT" dirty="0" err="1" smtClean="0"/>
              <a:t>keeping</a:t>
            </a:r>
            <a:r>
              <a:rPr lang="it-IT" dirty="0" smtClean="0"/>
              <a:t> </a:t>
            </a:r>
            <a:r>
              <a:rPr lang="it-IT" dirty="0" err="1" smtClean="0"/>
              <a:t>operations</a:t>
            </a:r>
            <a:r>
              <a:rPr lang="it-IT" dirty="0" smtClean="0"/>
              <a:t>…cui può ricollegarsi responsabilità di ONU….</a:t>
            </a:r>
          </a:p>
          <a:p>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52</a:t>
            </a:fld>
            <a:endParaRPr lang="it-IT"/>
          </a:p>
        </p:txBody>
      </p:sp>
    </p:spTree>
    <p:extLst>
      <p:ext uri="{BB962C8B-B14F-4D97-AF65-F5344CB8AC3E}">
        <p14:creationId xmlns:p14="http://schemas.microsoft.com/office/powerpoint/2010/main" val="530991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397133" cy="1273215"/>
          </a:xfrm>
          <a:solidFill>
            <a:schemeClr val="accent4"/>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smtClean="0"/>
              <a:t>CASO </a:t>
            </a:r>
            <a:r>
              <a:rPr lang="it-IT" sz="3200" dirty="0" smtClean="0"/>
              <a:t>MADRI DI SREBENICA/IMMUNITA’</a:t>
            </a:r>
            <a:endParaRPr lang="it-IT" sz="3200" dirty="0"/>
          </a:p>
        </p:txBody>
      </p:sp>
      <p:sp>
        <p:nvSpPr>
          <p:cNvPr id="5" name="Segnaposto contenuto 4"/>
          <p:cNvSpPr>
            <a:spLocks noGrp="1"/>
          </p:cNvSpPr>
          <p:nvPr>
            <p:ph idx="1"/>
          </p:nvPr>
        </p:nvSpPr>
        <p:spPr>
          <a:xfrm>
            <a:off x="92597" y="1539433"/>
            <a:ext cx="8594203" cy="5318567"/>
          </a:xfrm>
        </p:spPr>
        <p:txBody>
          <a:bodyPr>
            <a:normAutofit lnSpcReduction="10000"/>
          </a:bodyPr>
          <a:lstStyle/>
          <a:p>
            <a:pPr algn="just"/>
            <a:r>
              <a:rPr lang="it-IT" dirty="0" smtClean="0"/>
              <a:t>QUALIFICAZIONE DEI FATTI: </a:t>
            </a:r>
          </a:p>
          <a:p>
            <a:pPr algn="just"/>
            <a:r>
              <a:rPr lang="it-IT" dirty="0" smtClean="0"/>
              <a:t>tra l’11 e il 12 luglio 1995 oltre 8000 musulmani furono uccisi dalle forze militari della repubblica serba di Bosnia sotto il comando del generale </a:t>
            </a:r>
            <a:r>
              <a:rPr lang="it-IT" dirty="0" err="1" smtClean="0"/>
              <a:t>Mladic</a:t>
            </a:r>
            <a:r>
              <a:rPr lang="it-IT" dirty="0" smtClean="0"/>
              <a:t>;</a:t>
            </a:r>
          </a:p>
          <a:p>
            <a:pPr algn="just"/>
            <a:r>
              <a:rPr lang="it-IT" dirty="0" smtClean="0"/>
              <a:t>Il massacro avvenne anche se la città di Srebrenica e la zona circostante in Bosnia erano sotto la protezione dell’UNPROFOR (</a:t>
            </a:r>
            <a:r>
              <a:rPr lang="it-IT" dirty="0" err="1" smtClean="0"/>
              <a:t>United</a:t>
            </a:r>
            <a:r>
              <a:rPr lang="it-IT" dirty="0" smtClean="0"/>
              <a:t> Nations </a:t>
            </a:r>
            <a:r>
              <a:rPr lang="it-IT" dirty="0" err="1" smtClean="0"/>
              <a:t>Protection</a:t>
            </a:r>
            <a:r>
              <a:rPr lang="it-IT" dirty="0" smtClean="0"/>
              <a:t> Force) – presente in loco con il battaglione olandese </a:t>
            </a:r>
            <a:r>
              <a:rPr lang="it-IT" dirty="0" err="1" smtClean="0"/>
              <a:t>Dutchbat</a:t>
            </a:r>
            <a:r>
              <a:rPr lang="it-IT" dirty="0"/>
              <a:t> </a:t>
            </a:r>
            <a:r>
              <a:rPr lang="it-IT" dirty="0" smtClean="0"/>
              <a:t>(</a:t>
            </a:r>
            <a:r>
              <a:rPr lang="it-IT" dirty="0" err="1" smtClean="0"/>
              <a:t>ris</a:t>
            </a:r>
            <a:r>
              <a:rPr lang="it-IT" dirty="0" smtClean="0"/>
              <a:t>. </a:t>
            </a:r>
            <a:r>
              <a:rPr lang="it-IT" dirty="0" err="1" smtClean="0"/>
              <a:t>CdS</a:t>
            </a:r>
            <a:r>
              <a:rPr lang="it-IT" dirty="0" smtClean="0"/>
              <a:t> 16.4.1993 – “</a:t>
            </a:r>
            <a:r>
              <a:rPr lang="it-IT" dirty="0" err="1" smtClean="0"/>
              <a:t>srebreniça</a:t>
            </a:r>
            <a:r>
              <a:rPr lang="it-IT" dirty="0"/>
              <a:t> </a:t>
            </a:r>
            <a:r>
              <a:rPr lang="it-IT" dirty="0" smtClean="0"/>
              <a:t>= </a:t>
            </a:r>
            <a:r>
              <a:rPr lang="it-IT" dirty="0" err="1" smtClean="0"/>
              <a:t>safe</a:t>
            </a:r>
            <a:r>
              <a:rPr lang="it-IT" dirty="0" smtClean="0"/>
              <a:t> area”.</a:t>
            </a:r>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53</a:t>
            </a:fld>
            <a:endParaRPr lang="it-IT" dirty="0"/>
          </a:p>
        </p:txBody>
      </p:sp>
    </p:spTree>
    <p:extLst>
      <p:ext uri="{BB962C8B-B14F-4D97-AF65-F5344CB8AC3E}">
        <p14:creationId xmlns:p14="http://schemas.microsoft.com/office/powerpoint/2010/main" val="128190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074615"/>
          </a:xfrm>
          <a:solidFill>
            <a:schemeClr val="accent4"/>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SREBRENICA</a:t>
            </a:r>
            <a:endParaRPr lang="it-IT" sz="3200" dirty="0"/>
          </a:p>
        </p:txBody>
      </p:sp>
      <p:graphicFrame>
        <p:nvGraphicFramePr>
          <p:cNvPr id="3" name="Segnaposto contenuto 2"/>
          <p:cNvGraphicFramePr>
            <a:graphicFrameLocks noGrp="1"/>
          </p:cNvGraphicFramePr>
          <p:nvPr>
            <p:ph idx="1"/>
            <p:extLst/>
          </p:nvPr>
        </p:nvGraphicFramePr>
        <p:xfrm>
          <a:off x="167533" y="1154451"/>
          <a:ext cx="8519267" cy="5898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54</a:t>
            </a:fld>
            <a:endParaRPr lang="it-IT"/>
          </a:p>
        </p:txBody>
      </p:sp>
    </p:spTree>
    <p:extLst>
      <p:ext uri="{BB962C8B-B14F-4D97-AF65-F5344CB8AC3E}">
        <p14:creationId xmlns:p14="http://schemas.microsoft.com/office/powerpoint/2010/main" val="46941098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r>
              <a:rPr lang="it-IT" sz="3200" dirty="0" smtClean="0"/>
              <a:t>CASO MADRI DI  SREBRENICA</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algn="just"/>
            <a:r>
              <a:rPr lang="it-IT" dirty="0" smtClean="0"/>
              <a:t>Corte Distrettuale dell’</a:t>
            </a:r>
            <a:r>
              <a:rPr lang="it-IT" dirty="0" err="1" smtClean="0"/>
              <a:t>Aja</a:t>
            </a:r>
            <a:r>
              <a:rPr lang="it-IT" dirty="0" smtClean="0"/>
              <a:t> del 10.7.2008: assoluta immunità dei caschi blu olandesi che non impedirono genocidio di Srebrenica.</a:t>
            </a:r>
          </a:p>
          <a:p>
            <a:pPr algn="just"/>
            <a:endParaRPr lang="it-IT" dirty="0"/>
          </a:p>
          <a:p>
            <a:pPr algn="just"/>
            <a:r>
              <a:rPr lang="it-IT" dirty="0" smtClean="0"/>
              <a:t>Ricorrenti lamentano violazione della Convenzione europea dei diritti dell’uomo affermando che art. 6 e diritto a equo processo è violato per il fatto che si riconosce immunità senza valutare rimedi alternativi di tutela.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55</a:t>
            </a:fld>
            <a:endParaRPr lang="it-IT" dirty="0"/>
          </a:p>
        </p:txBody>
      </p:sp>
    </p:spTree>
    <p:extLst>
      <p:ext uri="{BB962C8B-B14F-4D97-AF65-F5344CB8AC3E}">
        <p14:creationId xmlns:p14="http://schemas.microsoft.com/office/powerpoint/2010/main" val="1726878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r>
              <a:rPr lang="it-IT" sz="3200" dirty="0" smtClean="0"/>
              <a:t>CASO MADRI DI SREBENICA/IMMUNITA’</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algn="just"/>
            <a:r>
              <a:rPr lang="it-IT" dirty="0" smtClean="0"/>
              <a:t>Corte Distrettuale dell’</a:t>
            </a:r>
            <a:r>
              <a:rPr lang="it-IT" dirty="0" err="1" smtClean="0"/>
              <a:t>Aja</a:t>
            </a:r>
            <a:r>
              <a:rPr lang="it-IT" dirty="0" smtClean="0"/>
              <a:t> (2008): nega che si applichi la Convenzione europea a un’organizzazione internazionale creata prima della Convenzione (1945 – </a:t>
            </a:r>
            <a:r>
              <a:rPr lang="it-IT" dirty="0" err="1" smtClean="0"/>
              <a:t>Conv</a:t>
            </a:r>
            <a:r>
              <a:rPr lang="it-IT" dirty="0" smtClean="0"/>
              <a:t>. 1950).</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56</a:t>
            </a:fld>
            <a:endParaRPr lang="it-IT" dirty="0"/>
          </a:p>
        </p:txBody>
      </p:sp>
    </p:spTree>
    <p:extLst>
      <p:ext uri="{BB962C8B-B14F-4D97-AF65-F5344CB8AC3E}">
        <p14:creationId xmlns:p14="http://schemas.microsoft.com/office/powerpoint/2010/main" val="48744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r>
              <a:rPr lang="it-IT" sz="3200" dirty="0" smtClean="0"/>
              <a:t>CASO MADRI DI SREBENICA/IMMUNITA’</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algn="just"/>
            <a:r>
              <a:rPr lang="it-IT" dirty="0" smtClean="0"/>
              <a:t>Corte d’Appello con </a:t>
            </a:r>
            <a:r>
              <a:rPr lang="it-IT" dirty="0" err="1" smtClean="0"/>
              <a:t>sent</a:t>
            </a:r>
            <a:r>
              <a:rPr lang="it-IT" dirty="0" smtClean="0"/>
              <a:t>. del 30.3.2010 conferma il difetto di giurisdizione e riconosce l’immunità anche </a:t>
            </a:r>
            <a:r>
              <a:rPr lang="it-IT" dirty="0" err="1" smtClean="0"/>
              <a:t>perchè</a:t>
            </a:r>
            <a:r>
              <a:rPr lang="it-IT" dirty="0" smtClean="0"/>
              <a:t> esclude che i ricorrenti fossero privi di mezzi alternativi di tutela perché potevano rivolgersi ai giudici nazionali per la responsabilità penale individuale e ai giudici olandesi nei confronti dei Paesi Bassi.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57</a:t>
            </a:fld>
            <a:endParaRPr lang="it-IT" dirty="0"/>
          </a:p>
        </p:txBody>
      </p:sp>
    </p:spTree>
    <p:extLst>
      <p:ext uri="{BB962C8B-B14F-4D97-AF65-F5344CB8AC3E}">
        <p14:creationId xmlns:p14="http://schemas.microsoft.com/office/powerpoint/2010/main" val="121624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a:solidFill>
            <a:schemeClr val="accent4"/>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CASO MADRI DI SREBENICA/IMMUNITA’</a:t>
            </a:r>
            <a:endParaRPr lang="it-IT" sz="3200" dirty="0"/>
          </a:p>
        </p:txBody>
      </p:sp>
      <p:sp>
        <p:nvSpPr>
          <p:cNvPr id="5" name="Segnaposto contenuto 4"/>
          <p:cNvSpPr>
            <a:spLocks noGrp="1"/>
          </p:cNvSpPr>
          <p:nvPr>
            <p:ph idx="1"/>
          </p:nvPr>
        </p:nvSpPr>
        <p:spPr>
          <a:xfrm>
            <a:off x="167533" y="1916452"/>
            <a:ext cx="8519267" cy="4941548"/>
          </a:xfrm>
        </p:spPr>
        <p:txBody>
          <a:bodyPr>
            <a:normAutofit fontScale="92500" lnSpcReduction="10000"/>
          </a:bodyPr>
          <a:lstStyle/>
          <a:p>
            <a:pPr algn="just"/>
            <a:r>
              <a:rPr lang="it-IT" dirty="0" smtClean="0"/>
              <a:t>Corte Suprema Olandese 13.4.2012 assoluta immunità dei caschi blu olandesi che non impedirono genocidio di Srebrenica.</a:t>
            </a:r>
          </a:p>
          <a:p>
            <a:pPr algn="just"/>
            <a:endParaRPr lang="it-IT" dirty="0"/>
          </a:p>
          <a:p>
            <a:pPr algn="just"/>
            <a:r>
              <a:rPr lang="it-IT" dirty="0"/>
              <a:t>La Corte ritiene che l’esistenza di rimedi alternativi non costituisce una condizione per riconoscere l’immunità delle OIG perché quest’ultima va riconosciuta in ragione della specialità di quest’ultima e della funzionalità che va rispettata soprattutto con riguardo alle funzioni del </a:t>
            </a:r>
            <a:r>
              <a:rPr lang="it-IT" dirty="0" err="1"/>
              <a:t>CdS</a:t>
            </a:r>
            <a:r>
              <a:rPr lang="it-IT" dirty="0"/>
              <a:t> di cui al Capo VII della Carta.</a:t>
            </a:r>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58</a:t>
            </a:fld>
            <a:endParaRPr lang="it-IT" dirty="0"/>
          </a:p>
        </p:txBody>
      </p:sp>
    </p:spTree>
    <p:extLst>
      <p:ext uri="{BB962C8B-B14F-4D97-AF65-F5344CB8AC3E}">
        <p14:creationId xmlns:p14="http://schemas.microsoft.com/office/powerpoint/2010/main" val="31319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sz="3200" dirty="0" smtClean="0"/>
              <a:t>CASO MADRI DI SREBENICA/IMMUNITA’  E SUPERAMENTO RESPONSABILITA’ OIG/STATI?</a:t>
            </a:r>
            <a:endParaRPr lang="it-IT" sz="3200" dirty="0"/>
          </a:p>
        </p:txBody>
      </p:sp>
      <p:sp>
        <p:nvSpPr>
          <p:cNvPr id="5" name="Segnaposto contenuto 4"/>
          <p:cNvSpPr>
            <a:spLocks noGrp="1"/>
          </p:cNvSpPr>
          <p:nvPr>
            <p:ph idx="1"/>
          </p:nvPr>
        </p:nvSpPr>
        <p:spPr>
          <a:xfrm>
            <a:off x="167533" y="1916452"/>
            <a:ext cx="8519267" cy="4941548"/>
          </a:xfrm>
        </p:spPr>
        <p:txBody>
          <a:bodyPr>
            <a:normAutofit fontScale="92500"/>
          </a:bodyPr>
          <a:lstStyle/>
          <a:p>
            <a:pPr algn="just"/>
            <a:r>
              <a:rPr lang="it-IT" dirty="0" smtClean="0"/>
              <a:t>Il caso anche di fronte alle giurisdizioni nazionali ha sempre riguardato il problema delle immunità più che quello della responsabilità congiunta di OIG e Stato;</a:t>
            </a:r>
          </a:p>
          <a:p>
            <a:pPr algn="just"/>
            <a:r>
              <a:rPr lang="it-IT" dirty="0" smtClean="0"/>
              <a:t>Corte d’Appello L’</a:t>
            </a:r>
            <a:r>
              <a:rPr lang="it-IT" dirty="0" err="1" smtClean="0"/>
              <a:t>Aja</a:t>
            </a:r>
            <a:r>
              <a:rPr lang="it-IT" dirty="0" smtClean="0"/>
              <a:t> 2011 e Corte Suprema Olandese 2013 hanno prospettato responsabilità congiunta Stato (Paesi Bassi) e ONU, ma poi hanno affermato immunità dello Stato e dell’ONU</a:t>
            </a:r>
            <a:r>
              <a:rPr lang="mr-IN" dirty="0" smtClean="0"/>
              <a:t>…</a:t>
            </a:r>
            <a:endParaRPr lang="it-IT" dirty="0" smtClean="0"/>
          </a:p>
          <a:p>
            <a:pPr algn="just"/>
            <a:r>
              <a:rPr lang="it-IT" dirty="0" err="1" smtClean="0"/>
              <a:t>Sent</a:t>
            </a:r>
            <a:r>
              <a:rPr lang="it-IT" dirty="0" smtClean="0"/>
              <a:t>. </a:t>
            </a:r>
            <a:r>
              <a:rPr lang="it-IT" dirty="0" err="1" smtClean="0"/>
              <a:t>Cedu</a:t>
            </a:r>
            <a:r>
              <a:rPr lang="it-IT" dirty="0" smtClean="0"/>
              <a:t> 11 giugno 2013 – conferma l’immunità dalla giurisdizione delle OIG…PER VARIE RAGIONI</a:t>
            </a:r>
          </a:p>
          <a:p>
            <a:pPr algn="just"/>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59</a:t>
            </a:fld>
            <a:endParaRPr lang="it-IT" dirty="0"/>
          </a:p>
        </p:txBody>
      </p:sp>
    </p:spTree>
    <p:extLst>
      <p:ext uri="{BB962C8B-B14F-4D97-AF65-F5344CB8AC3E}">
        <p14:creationId xmlns:p14="http://schemas.microsoft.com/office/powerpoint/2010/main" val="480817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LIMITE DI ART. 12 par. 1 CARTA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Durante esercizio di funzioni del </a:t>
            </a:r>
            <a:r>
              <a:rPr lang="it-IT" dirty="0" err="1" smtClean="0"/>
              <a:t>CdS</a:t>
            </a:r>
            <a:r>
              <a:rPr lang="it-IT" dirty="0" smtClean="0"/>
              <a:t> su una controversia o su una situazione qualsiasi l’AG deve astenersi dal fare qualsiasi raccomandazione, a meno che non sia richiesta dal </a:t>
            </a:r>
            <a:r>
              <a:rPr lang="it-IT" dirty="0" err="1" smtClean="0"/>
              <a:t>CdS</a:t>
            </a:r>
            <a:r>
              <a:rPr lang="it-IT" dirty="0"/>
              <a:t> </a:t>
            </a:r>
            <a:r>
              <a:rPr lang="it-IT" dirty="0" smtClean="0"/>
              <a:t>(art. 12 par. 1).</a:t>
            </a:r>
          </a:p>
          <a:p>
            <a:pPr algn="just"/>
            <a:endParaRPr lang="it-IT" dirty="0"/>
          </a:p>
          <a:p>
            <a:pPr algn="just"/>
            <a:r>
              <a:rPr lang="it-IT" dirty="0" smtClean="0"/>
              <a:t>E’ corollario di art. 24 Carta – responsabilità esclusiva del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a:t>
            </a:fld>
            <a:endParaRPr lang="it-IT"/>
          </a:p>
        </p:txBody>
      </p:sp>
    </p:spTree>
    <p:extLst>
      <p:ext uri="{BB962C8B-B14F-4D97-AF65-F5344CB8AC3E}">
        <p14:creationId xmlns:p14="http://schemas.microsoft.com/office/powerpoint/2010/main" val="348272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it-IT" dirty="0" smtClean="0"/>
              <a:t>CASO SREBRENICA DINANZI ALLA CEDU</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Il caso giunge alla Corte in seguito all’”esaurimento dei ricorsi interni”…</a:t>
            </a:r>
          </a:p>
          <a:p>
            <a:pPr algn="just"/>
            <a:r>
              <a:rPr lang="it-IT" dirty="0"/>
              <a:t> </a:t>
            </a:r>
            <a:r>
              <a:rPr lang="it-IT" dirty="0" smtClean="0"/>
              <a:t>Per VIOLAZIONI DI:</a:t>
            </a:r>
          </a:p>
          <a:p>
            <a:pPr lvl="1" algn="just"/>
            <a:r>
              <a:rPr lang="it-IT" dirty="0" smtClean="0"/>
              <a:t>Art. 6 par. 1 che prevede l’accesso ai tribunali degli Stati parti;</a:t>
            </a:r>
          </a:p>
          <a:p>
            <a:pPr lvl="1" algn="just"/>
            <a:r>
              <a:rPr lang="it-IT" dirty="0" smtClean="0"/>
              <a:t>Art. 13 che prevede il diritto a un ricorso effettivo dinanzi ai giudici nazionali per valere le violazioni della Convenzione.</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60</a:t>
            </a:fld>
            <a:endParaRPr lang="it-IT"/>
          </a:p>
        </p:txBody>
      </p:sp>
    </p:spTree>
    <p:extLst>
      <p:ext uri="{BB962C8B-B14F-4D97-AF65-F5344CB8AC3E}">
        <p14:creationId xmlns:p14="http://schemas.microsoft.com/office/powerpoint/2010/main" val="182784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it-IT" dirty="0" smtClean="0"/>
              <a:t>CASO SREBRENICA DINANZI ALLA CEDU</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MOTIVI:</a:t>
            </a:r>
          </a:p>
          <a:p>
            <a:pPr lvl="1" algn="just"/>
            <a:r>
              <a:rPr lang="it-IT" dirty="0" smtClean="0"/>
              <a:t>Natura funzionale dell’immunità giurisdizionale riconosciuta alle OIG;</a:t>
            </a:r>
          </a:p>
          <a:p>
            <a:pPr lvl="1" algn="just"/>
            <a:r>
              <a:rPr lang="it-IT" dirty="0" smtClean="0"/>
              <a:t>Natura cogente della norma primaria violata che imporrebbe deroga all’immunità giurisdizionale;</a:t>
            </a:r>
          </a:p>
          <a:p>
            <a:pPr lvl="1" algn="just"/>
            <a:r>
              <a:rPr lang="it-IT" dirty="0" smtClean="0"/>
              <a:t>Mancato adempimento da parte dell’ONU dell’obbligo di prevedere adeguati mezzi alternativi di soluzione delle controversie sottoposte al giudice nazionale.</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61</a:t>
            </a:fld>
            <a:endParaRPr lang="it-IT"/>
          </a:p>
        </p:txBody>
      </p:sp>
    </p:spTree>
    <p:extLst>
      <p:ext uri="{BB962C8B-B14F-4D97-AF65-F5344CB8AC3E}">
        <p14:creationId xmlns:p14="http://schemas.microsoft.com/office/powerpoint/2010/main" val="200758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sz="3200" dirty="0" smtClean="0"/>
              <a:t>CASO MADRI DI SREBENICA/IMMUNITA’ DINANZI ALLA CEDU</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algn="just"/>
            <a:r>
              <a:rPr lang="it-IT" dirty="0" err="1" smtClean="0"/>
              <a:t>Sent</a:t>
            </a:r>
            <a:r>
              <a:rPr lang="it-IT" dirty="0" smtClean="0"/>
              <a:t>. </a:t>
            </a:r>
            <a:r>
              <a:rPr lang="it-IT" dirty="0" err="1" smtClean="0"/>
              <a:t>Cedu</a:t>
            </a:r>
            <a:r>
              <a:rPr lang="it-IT" dirty="0" smtClean="0"/>
              <a:t> 11 giugno 2013 – conferma l’immunità dalla giurisdizione delle OIG…PER VARIE RAGIONI</a:t>
            </a:r>
          </a:p>
          <a:p>
            <a:pPr algn="just"/>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62</a:t>
            </a:fld>
            <a:endParaRPr lang="it-IT" dirty="0"/>
          </a:p>
        </p:txBody>
      </p:sp>
    </p:spTree>
    <p:extLst>
      <p:ext uri="{BB962C8B-B14F-4D97-AF65-F5344CB8AC3E}">
        <p14:creationId xmlns:p14="http://schemas.microsoft.com/office/powerpoint/2010/main" val="48865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sz="3200" dirty="0" smtClean="0"/>
              <a:t>MOTIVI DELLA DECISIONE DELLA CORTE EDU</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marL="0" indent="0" algn="just">
              <a:buNone/>
            </a:pPr>
            <a:r>
              <a:rPr lang="it-IT" dirty="0" smtClean="0"/>
              <a:t>1) </a:t>
            </a:r>
            <a:r>
              <a:rPr lang="it-IT" u="sng" dirty="0" smtClean="0"/>
              <a:t>Il diritto di adire un tribunale, garantito dall’art. 6 CEDU NON è un DIRITTO ASSOLUTO</a:t>
            </a:r>
            <a:r>
              <a:rPr lang="it-IT" dirty="0" smtClean="0"/>
              <a:t>, ben potendo gli Stati prevedere deroghe e eccezioni, tra cui l’immunità dalla giurisdizione </a:t>
            </a:r>
            <a:r>
              <a:rPr lang="it-IT" dirty="0" err="1" smtClean="0"/>
              <a:t>purchè</a:t>
            </a:r>
            <a:r>
              <a:rPr lang="it-IT" dirty="0" smtClean="0"/>
              <a:t> sia proporzionale all’obiettivo perseguito.</a:t>
            </a:r>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63</a:t>
            </a:fld>
            <a:endParaRPr lang="it-IT" dirty="0"/>
          </a:p>
        </p:txBody>
      </p:sp>
    </p:spTree>
    <p:extLst>
      <p:ext uri="{BB962C8B-B14F-4D97-AF65-F5344CB8AC3E}">
        <p14:creationId xmlns:p14="http://schemas.microsoft.com/office/powerpoint/2010/main" val="2078958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sz="3200" dirty="0" smtClean="0"/>
              <a:t>MOTIVI DELLA DECISIONE DELLA CORTE EDU</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marL="0" indent="0" algn="just">
              <a:buNone/>
            </a:pPr>
            <a:r>
              <a:rPr lang="it-IT" dirty="0" smtClean="0"/>
              <a:t>2) Nel caso specifico si verifica un </a:t>
            </a:r>
            <a:r>
              <a:rPr lang="it-IT" u="sng" dirty="0" smtClean="0"/>
              <a:t>CONTRASTO DI FONTI</a:t>
            </a:r>
            <a:r>
              <a:rPr lang="it-IT" dirty="0" smtClean="0"/>
              <a:t>.</a:t>
            </a:r>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64</a:t>
            </a:fld>
            <a:endParaRPr lang="it-IT" dirty="0"/>
          </a:p>
        </p:txBody>
      </p:sp>
    </p:spTree>
    <p:extLst>
      <p:ext uri="{BB962C8B-B14F-4D97-AF65-F5344CB8AC3E}">
        <p14:creationId xmlns:p14="http://schemas.microsoft.com/office/powerpoint/2010/main" val="94029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sz="3200" dirty="0" smtClean="0"/>
              <a:t>MOTIVI DELLA DECISIONE DELLA CORTE EDU</a:t>
            </a:r>
            <a:endParaRPr lang="it-IT" sz="3200" dirty="0"/>
          </a:p>
        </p:txBody>
      </p:sp>
      <p:graphicFrame>
        <p:nvGraphicFramePr>
          <p:cNvPr id="3" name="Segnaposto contenuto 2"/>
          <p:cNvGraphicFramePr>
            <a:graphicFrameLocks noGrp="1"/>
          </p:cNvGraphicFramePr>
          <p:nvPr>
            <p:ph idx="1"/>
            <p:extLst/>
          </p:nvPr>
        </p:nvGraphicFramePr>
        <p:xfrm>
          <a:off x="167533" y="1916452"/>
          <a:ext cx="8519267" cy="4941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65</a:t>
            </a:fld>
            <a:endParaRPr lang="it-IT" dirty="0"/>
          </a:p>
        </p:txBody>
      </p:sp>
    </p:spTree>
    <p:extLst>
      <p:ext uri="{BB962C8B-B14F-4D97-AF65-F5344CB8AC3E}">
        <p14:creationId xmlns:p14="http://schemas.microsoft.com/office/powerpoint/2010/main" val="19661955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sz="3200" dirty="0" smtClean="0"/>
              <a:t>MOTIVI DELLA DECISIONE DELLA CORTE EDU</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marL="0" indent="0" algn="just">
              <a:buNone/>
            </a:pPr>
            <a:r>
              <a:rPr lang="it-IT" dirty="0" smtClean="0"/>
              <a:t>2) Il </a:t>
            </a:r>
            <a:r>
              <a:rPr lang="it-IT" u="sng" dirty="0" smtClean="0"/>
              <a:t>CONTRASTO DI FONTI</a:t>
            </a:r>
            <a:r>
              <a:rPr lang="it-IT" dirty="0"/>
              <a:t> </a:t>
            </a:r>
            <a:r>
              <a:rPr lang="it-IT" dirty="0" smtClean="0"/>
              <a:t>va risolto secondo le norme generali di interpretazione, cercando di coordinarne quanto più possibile gli effetti: art. 31, par. 3 </a:t>
            </a:r>
            <a:r>
              <a:rPr lang="it-IT" dirty="0" err="1" smtClean="0"/>
              <a:t>lett</a:t>
            </a:r>
            <a:r>
              <a:rPr lang="it-IT" dirty="0" smtClean="0"/>
              <a:t>. c. della Convenzione di Vienna sul diritto dei trattati del 1969 consente di subordinare l’art. 6 della </a:t>
            </a:r>
            <a:r>
              <a:rPr lang="it-IT" dirty="0" err="1" smtClean="0"/>
              <a:t>Cedu</a:t>
            </a:r>
            <a:r>
              <a:rPr lang="it-IT" dirty="0" smtClean="0"/>
              <a:t> all’art. 103 della Carta e a non dedurne obblighi confliggenti.</a:t>
            </a:r>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66</a:t>
            </a:fld>
            <a:endParaRPr lang="it-IT" dirty="0"/>
          </a:p>
        </p:txBody>
      </p:sp>
    </p:spTree>
    <p:extLst>
      <p:ext uri="{BB962C8B-B14F-4D97-AF65-F5344CB8AC3E}">
        <p14:creationId xmlns:p14="http://schemas.microsoft.com/office/powerpoint/2010/main" val="178665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sz="3200" dirty="0" smtClean="0"/>
              <a:t>MOTIVI DELLA DECISIONE DELLA CORTE EDU</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marL="0" indent="0" algn="just">
              <a:buNone/>
            </a:pPr>
            <a:r>
              <a:rPr lang="it-IT" dirty="0" smtClean="0"/>
              <a:t>3) </a:t>
            </a:r>
            <a:r>
              <a:rPr lang="it-IT" u="sng" dirty="0" smtClean="0"/>
              <a:t>Sul carattere ASSOLUTO o RELATIVO dell’immunità </a:t>
            </a:r>
            <a:r>
              <a:rPr lang="it-IT" dirty="0" smtClean="0"/>
              <a:t>da concedere all’ONU nel caso specifico, la Corte si sofferma sull’art. 105 della Carta ONU e sull’art. II par. 2 della Convenzione sui privilegi e le immunità del 1946.</a:t>
            </a:r>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67</a:t>
            </a:fld>
            <a:endParaRPr lang="it-IT" dirty="0"/>
          </a:p>
        </p:txBody>
      </p:sp>
    </p:spTree>
    <p:extLst>
      <p:ext uri="{BB962C8B-B14F-4D97-AF65-F5344CB8AC3E}">
        <p14:creationId xmlns:p14="http://schemas.microsoft.com/office/powerpoint/2010/main" val="67741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sz="3200" dirty="0" smtClean="0"/>
              <a:t>MOTIVI DELLA DECISIONE DELLA CORTE EDU</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marL="0" indent="0" algn="just">
              <a:buNone/>
            </a:pPr>
            <a:r>
              <a:rPr lang="it-IT" dirty="0" smtClean="0"/>
              <a:t>3) Pertanto la Corte riconosce che si tratta di immunità assoluta perché una diversa affermazione determinerebbe una limitazione delle prerogative che il </a:t>
            </a:r>
            <a:r>
              <a:rPr lang="it-IT" dirty="0" err="1" smtClean="0"/>
              <a:t>CdS</a:t>
            </a:r>
            <a:r>
              <a:rPr lang="it-IT" dirty="0" smtClean="0"/>
              <a:t> esercita ai sensi del Capo VII della Carta essendo le missioni di pace istituite nell’ambito di tale competenza.</a:t>
            </a:r>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68</a:t>
            </a:fld>
            <a:endParaRPr lang="it-IT" dirty="0"/>
          </a:p>
        </p:txBody>
      </p:sp>
    </p:spTree>
    <p:extLst>
      <p:ext uri="{BB962C8B-B14F-4D97-AF65-F5344CB8AC3E}">
        <p14:creationId xmlns:p14="http://schemas.microsoft.com/office/powerpoint/2010/main" val="24714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a:solidFill>
            <a:schemeClr val="accent2"/>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sz="3200" dirty="0" smtClean="0"/>
              <a:t>CASI PROBLEMATICI</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r>
              <a:rPr lang="it-IT" b="1" dirty="0"/>
              <a:t>Art. 8: ECCESSO DI AUTORITÀ O VIOLAZIONE DI ISTRUZIONI </a:t>
            </a:r>
            <a:endParaRPr lang="it-IT" dirty="0"/>
          </a:p>
          <a:p>
            <a:r>
              <a:rPr lang="it-IT" dirty="0"/>
              <a:t>l’organizzazione risponde della condotta di organi e agenti dell’ organizzazione se agiscono nella capacità ufficiale e nell’esercizio di funzioni dell’organizzazione anche se la condotta dell’agente o dell’organo eccede la sua </a:t>
            </a:r>
            <a:r>
              <a:rPr lang="it-IT" dirty="0" err="1"/>
              <a:t>autorita</a:t>
            </a:r>
            <a:r>
              <a:rPr lang="it-IT" dirty="0"/>
              <a:t>̀ o è contraria alle istruzioni </a:t>
            </a:r>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69</a:t>
            </a:fld>
            <a:endParaRPr lang="it-IT" dirty="0"/>
          </a:p>
        </p:txBody>
      </p:sp>
    </p:spTree>
    <p:extLst>
      <p:ext uri="{BB962C8B-B14F-4D97-AF65-F5344CB8AC3E}">
        <p14:creationId xmlns:p14="http://schemas.microsoft.com/office/powerpoint/2010/main" val="168919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LIMITE DI ART. 12 par. 1 CARTA</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In realtà AG si è ritenuta competente a intervenire in situazioni in cui </a:t>
            </a:r>
            <a:r>
              <a:rPr lang="it-IT" dirty="0" err="1" smtClean="0"/>
              <a:t>CdS</a:t>
            </a:r>
            <a:r>
              <a:rPr lang="it-IT" dirty="0" smtClean="0"/>
              <a:t> era già intervenuto e anche con soluzioni differenti nel merito:</a:t>
            </a:r>
          </a:p>
          <a:p>
            <a:pPr lvl="1" algn="just"/>
            <a:r>
              <a:rPr lang="it-IT" dirty="0" smtClean="0"/>
              <a:t>Ad es. parere conseguenze giuridiche della costruzione di un muro nei territori palestinesi 9.7.2004</a:t>
            </a:r>
          </a:p>
          <a:p>
            <a:pPr lvl="1" algn="just"/>
            <a:r>
              <a:rPr lang="it-IT" dirty="0" smtClean="0"/>
              <a:t>Parere soggettività Kosovo 2010.</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7</a:t>
            </a:fld>
            <a:endParaRPr lang="it-IT"/>
          </a:p>
        </p:txBody>
      </p:sp>
    </p:spTree>
    <p:extLst>
      <p:ext uri="{BB962C8B-B14F-4D97-AF65-F5344CB8AC3E}">
        <p14:creationId xmlns:p14="http://schemas.microsoft.com/office/powerpoint/2010/main" val="4007053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3"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a:solidFill>
            <a:schemeClr val="accent2"/>
          </a:solid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sz="3200" dirty="0" smtClean="0"/>
              <a:t>CASI PROBLEMATICI</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algn="just"/>
            <a:r>
              <a:rPr lang="it-IT" b="1" dirty="0"/>
              <a:t>Art. 9: CONDOTTA FATTA PROPRIA E ADOTTATA DALL’ORGANIZZAZIONE </a:t>
            </a:r>
            <a:endParaRPr lang="it-IT" dirty="0"/>
          </a:p>
          <a:p>
            <a:pPr algn="just"/>
            <a:r>
              <a:rPr lang="it-IT" dirty="0"/>
              <a:t>una condotta che non è attribuibile ad una organizzazione internazionale ai sensi degli articoli da 6 a 8 deve comunque essere considerate atto dell’organizzazione se e nella misura in cui l’organizzazione ne avalla la condotta e la adotta come propria </a:t>
            </a:r>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70</a:t>
            </a:fld>
            <a:endParaRPr lang="it-IT" dirty="0"/>
          </a:p>
        </p:txBody>
      </p:sp>
    </p:spTree>
    <p:extLst>
      <p:ext uri="{BB962C8B-B14F-4D97-AF65-F5344CB8AC3E}">
        <p14:creationId xmlns:p14="http://schemas.microsoft.com/office/powerpoint/2010/main" val="156221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SHARED RESPONSIBILITY OIG/STATI</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u="sng" dirty="0" smtClean="0"/>
              <a:t>A) CODIFICAZIONE DI UN PRINCIPIO EMERSO NELLA PRASSI:</a:t>
            </a:r>
          </a:p>
          <a:p>
            <a:pPr lvl="1" algn="just"/>
            <a:r>
              <a:rPr lang="it-IT" dirty="0" err="1" smtClean="0"/>
              <a:t>Trib</a:t>
            </a:r>
            <a:r>
              <a:rPr lang="it-IT" dirty="0" smtClean="0"/>
              <a:t>. Bruxelles 2010: la decisione di un comandante belga (impegnato nella missione UNAMIR, in Ruanda) di abbandonare un edificio ove si erano rifugiati individui Tutsi che vennero poi trucidati dagli Hutu era stata presa sotto l’egida del Belgio e quindi doveva essere ad esso attribuita: ordine dal capo di stato maggiore belga non dal Segretario generale delle NU.</a:t>
            </a:r>
          </a:p>
          <a:p>
            <a:pPr lvl="1" algn="just"/>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71</a:t>
            </a:fld>
            <a:endParaRPr lang="it-IT"/>
          </a:p>
        </p:txBody>
      </p:sp>
    </p:spTree>
    <p:extLst>
      <p:ext uri="{BB962C8B-B14F-4D97-AF65-F5344CB8AC3E}">
        <p14:creationId xmlns:p14="http://schemas.microsoft.com/office/powerpoint/2010/main" val="1015808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SHARED RESPONSIBILITY OIG/STATI</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u="sng" dirty="0" smtClean="0"/>
              <a:t>A) CODIFICAZIONE DI UN PRINCIPIO EMERSO NELLA PRASSI:</a:t>
            </a:r>
          </a:p>
          <a:p>
            <a:pPr lvl="1" algn="just"/>
            <a:r>
              <a:rPr lang="it-IT" dirty="0" smtClean="0"/>
              <a:t>Corte L’</a:t>
            </a:r>
            <a:r>
              <a:rPr lang="it-IT" dirty="0" err="1" smtClean="0"/>
              <a:t>Aja</a:t>
            </a:r>
            <a:r>
              <a:rPr lang="it-IT" dirty="0" smtClean="0"/>
              <a:t> 2008 e Corte Suprema 2013 </a:t>
            </a:r>
            <a:r>
              <a:rPr lang="mr-IN" dirty="0" smtClean="0"/>
              <a:t>–</a:t>
            </a:r>
            <a:r>
              <a:rPr lang="it-IT" dirty="0" smtClean="0"/>
              <a:t> caso </a:t>
            </a:r>
            <a:r>
              <a:rPr lang="it-IT" dirty="0" err="1" smtClean="0"/>
              <a:t>Nuhanovic</a:t>
            </a:r>
            <a:r>
              <a:rPr lang="it-IT" dirty="0" smtClean="0"/>
              <a:t>: fratello e figlio di due vittime </a:t>
            </a:r>
            <a:r>
              <a:rPr lang="mr-IN" dirty="0" smtClean="0"/>
              <a:t>–</a:t>
            </a:r>
            <a:r>
              <a:rPr lang="it-IT" dirty="0" smtClean="0"/>
              <a:t> ultime a lasciare il compound olandese: si riconosce la violazione da parte dei Paesi Bassi dell’art. 1 della </a:t>
            </a:r>
            <a:r>
              <a:rPr lang="it-IT" dirty="0" err="1" smtClean="0"/>
              <a:t>Conv</a:t>
            </a:r>
            <a:r>
              <a:rPr lang="it-IT" dirty="0" smtClean="0"/>
              <a:t>. contro il genocidio perché non hanno prevenuto il massacro;</a:t>
            </a:r>
          </a:p>
          <a:p>
            <a:pPr lvl="1" algn="just"/>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72</a:t>
            </a:fld>
            <a:endParaRPr lang="it-IT"/>
          </a:p>
        </p:txBody>
      </p:sp>
    </p:spTree>
    <p:extLst>
      <p:ext uri="{BB962C8B-B14F-4D97-AF65-F5344CB8AC3E}">
        <p14:creationId xmlns:p14="http://schemas.microsoft.com/office/powerpoint/2010/main" val="1553947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PRINCIPI DEL PROGETTO 2011 SULLA RESPONSABILITA’ DELLE OIG</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u="sng" dirty="0" smtClean="0"/>
              <a:t>B) RESPONSABILITA’ DELLE OIG per atti degli Stati commessi in esecuzione di atti vincolanti delle OIG (art. 17)</a:t>
            </a:r>
            <a:r>
              <a:rPr lang="it-IT" dirty="0" smtClean="0"/>
              <a:t>: se viene commessa una violazione di un obbligo internazionale per dare attuazione a un atto giuridicamente vincolante o per compiere un atto da essa autorizzato è responsabile l’organizzazione.</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73</a:t>
            </a:fld>
            <a:endParaRPr lang="it-IT"/>
          </a:p>
        </p:txBody>
      </p:sp>
    </p:spTree>
    <p:extLst>
      <p:ext uri="{BB962C8B-B14F-4D97-AF65-F5344CB8AC3E}">
        <p14:creationId xmlns:p14="http://schemas.microsoft.com/office/powerpoint/2010/main" val="1678911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PRINCIPI DEL PROGETTO 2011 SULLA RESPONSABILITA’ DELLE OIG</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u="sng" dirty="0" smtClean="0"/>
              <a:t>B) RESPONSABILITA’ DELLE OIG per atti degli Stati commessi in esecuzione di atti vincolanti delle OIG (art. 17)</a:t>
            </a:r>
            <a:r>
              <a:rPr lang="it-IT" dirty="0" smtClean="0"/>
              <a:t>: Non viene risolto nel Progetto 2011 il problema della responsabilità dello Stato </a:t>
            </a:r>
            <a:r>
              <a:rPr lang="it-IT" dirty="0" err="1" smtClean="0"/>
              <a:t>accando</a:t>
            </a:r>
            <a:r>
              <a:rPr lang="it-IT" dirty="0" smtClean="0"/>
              <a:t> a quella dell’OIG.</a:t>
            </a:r>
          </a:p>
          <a:p>
            <a:pPr algn="just"/>
            <a:endParaRPr lang="it-IT" dirty="0"/>
          </a:p>
          <a:p>
            <a:pPr algn="just"/>
            <a:r>
              <a:rPr lang="it-IT" dirty="0" smtClean="0"/>
              <a:t>Sarebbe un’ipotesi di responsabilità CONGIUNTA come delineato dalla giurisprudenza </a:t>
            </a:r>
            <a:r>
              <a:rPr lang="it-IT" dirty="0" err="1" smtClean="0"/>
              <a:t>Srebreniça</a:t>
            </a:r>
            <a:r>
              <a:rPr lang="it-IT" dirty="0" smtClean="0"/>
              <a:t> (anche se qui poi prevale l’immunità).</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74</a:t>
            </a:fld>
            <a:endParaRPr lang="it-IT"/>
          </a:p>
        </p:txBody>
      </p:sp>
    </p:spTree>
    <p:extLst>
      <p:ext uri="{BB962C8B-B14F-4D97-AF65-F5344CB8AC3E}">
        <p14:creationId xmlns:p14="http://schemas.microsoft.com/office/powerpoint/2010/main" val="351117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PRINCIPI DEL PROGETTO 2011 SULLA RESPONSABILITA’ DELLE OIG</a:t>
            </a:r>
            <a:endParaRPr lang="it-IT" dirty="0"/>
          </a:p>
        </p:txBody>
      </p:sp>
      <p:sp>
        <p:nvSpPr>
          <p:cNvPr id="4" name="Segnaposto contenuto 3"/>
          <p:cNvSpPr>
            <a:spLocks noGrp="1"/>
          </p:cNvSpPr>
          <p:nvPr>
            <p:ph idx="1"/>
          </p:nvPr>
        </p:nvSpPr>
        <p:spPr>
          <a:xfrm>
            <a:off x="248194" y="1417638"/>
            <a:ext cx="8690820" cy="5189190"/>
          </a:xfrm>
        </p:spPr>
        <p:txBody>
          <a:bodyPr>
            <a:normAutofit fontScale="85000" lnSpcReduction="10000"/>
          </a:bodyPr>
          <a:lstStyle/>
          <a:p>
            <a:pPr algn="just"/>
            <a:r>
              <a:rPr lang="it-IT" b="1" u="sng" dirty="0" smtClean="0"/>
              <a:t>B) RESPONSABILITA’ DELLE OIG per atti degli Stati commessi in esecuzione di atti vincolanti delle OIG (art. 17)</a:t>
            </a:r>
            <a:r>
              <a:rPr lang="it-IT" dirty="0" smtClean="0"/>
              <a:t>: lo Stato è responsabile a meno che non abbia alcun controllo sul proprio contingente (</a:t>
            </a:r>
            <a:r>
              <a:rPr lang="mr-IN" dirty="0" smtClean="0"/>
              <a:t>…</a:t>
            </a:r>
            <a:r>
              <a:rPr lang="it-IT" dirty="0" smtClean="0"/>
              <a:t>difficile da ipotizzare</a:t>
            </a:r>
            <a:r>
              <a:rPr lang="mr-IN" dirty="0" smtClean="0"/>
              <a:t>…</a:t>
            </a:r>
            <a:r>
              <a:rPr lang="it-IT" dirty="0" smtClean="0"/>
              <a:t>)</a:t>
            </a:r>
          </a:p>
          <a:p>
            <a:pPr algn="just"/>
            <a:endParaRPr lang="it-IT" dirty="0"/>
          </a:p>
          <a:p>
            <a:pPr algn="just"/>
            <a:r>
              <a:rPr lang="it-IT" dirty="0" smtClean="0"/>
              <a:t>L’OIG non può essere ritenuta responsabile per qualsiasi comportamento degli Stati autorizzati</a:t>
            </a:r>
            <a:r>
              <a:rPr lang="mr-IN" dirty="0" smtClean="0"/>
              <a:t>…</a:t>
            </a:r>
            <a:r>
              <a:rPr lang="it-IT" dirty="0" smtClean="0"/>
              <a:t>ad es</a:t>
            </a:r>
            <a:r>
              <a:rPr lang="mr-IN" dirty="0" smtClean="0"/>
              <a:t>…</a:t>
            </a:r>
            <a:r>
              <a:rPr lang="it-IT" dirty="0" smtClean="0"/>
              <a:t> nel Commento si cita caso intervento francese in Ruanda nel 1994 (autorizzato </a:t>
            </a:r>
            <a:r>
              <a:rPr lang="it-IT" dirty="0" err="1" smtClean="0"/>
              <a:t>CdS</a:t>
            </a:r>
            <a:r>
              <a:rPr lang="it-IT" dirty="0" smtClean="0"/>
              <a:t>) </a:t>
            </a:r>
            <a:r>
              <a:rPr lang="mr-IN" dirty="0" smtClean="0"/>
              <a:t>–</a:t>
            </a:r>
            <a:r>
              <a:rPr lang="it-IT" dirty="0" smtClean="0"/>
              <a:t> il Segretario generale statuì che le Nazioni Unite non potevano essere responsabili per atti e omissioni del contingente francese </a:t>
            </a:r>
            <a:r>
              <a:rPr lang="it-IT" dirty="0" err="1" smtClean="0"/>
              <a:t>perchè</a:t>
            </a:r>
            <a:r>
              <a:rPr lang="it-IT" dirty="0" smtClean="0"/>
              <a:t> l’operazione era sotto il comando della Francia (</a:t>
            </a:r>
            <a:r>
              <a:rPr lang="it-IT" dirty="0" err="1" smtClean="0"/>
              <a:t>Tourquoise</a:t>
            </a:r>
            <a:r>
              <a:rPr lang="it-IT" dirty="0" smtClean="0"/>
              <a:t>)</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75</a:t>
            </a:fld>
            <a:endParaRPr lang="it-IT"/>
          </a:p>
        </p:txBody>
      </p:sp>
    </p:spTree>
    <p:extLst>
      <p:ext uri="{BB962C8B-B14F-4D97-AF65-F5344CB8AC3E}">
        <p14:creationId xmlns:p14="http://schemas.microsoft.com/office/powerpoint/2010/main" val="1002691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08108"/>
          </a:xfrm>
          <a:solidFill>
            <a:schemeClr val="accent4"/>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smtClean="0"/>
              <a:t>RESPONSABILITA’ OIG/STATI</a:t>
            </a: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76</a:t>
            </a:fld>
            <a:endParaRPr lang="it-IT"/>
          </a:p>
        </p:txBody>
      </p:sp>
      <p:graphicFrame>
        <p:nvGraphicFramePr>
          <p:cNvPr id="5" name="Segnaposto contenuto 4"/>
          <p:cNvGraphicFramePr>
            <a:graphicFrameLocks noGrp="1"/>
          </p:cNvGraphicFramePr>
          <p:nvPr>
            <p:ph idx="1"/>
            <p:extLst/>
          </p:nvPr>
        </p:nvGraphicFramePr>
        <p:xfrm>
          <a:off x="457200" y="2195513"/>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837354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RESPONSABILITA’ OIG/STATI</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u="sng" dirty="0" smtClean="0"/>
              <a:t>B) RESPONSABILITA’ DELLE OIG per atti degli Stati commessi in esecuzione di atti vincolanti delle OIG (art. 17)</a:t>
            </a:r>
            <a:r>
              <a:rPr lang="it-IT" dirty="0" smtClean="0"/>
              <a:t>: nel caso di condotta raccomandata dalla OIG</a:t>
            </a:r>
            <a:r>
              <a:rPr lang="mr-IN" dirty="0" smtClean="0"/>
              <a:t>…</a:t>
            </a:r>
            <a:r>
              <a:rPr lang="it-IT" dirty="0" smtClean="0"/>
              <a:t>responsabilità anche dello Stato perché non vincolato da atto di OIG</a:t>
            </a:r>
            <a:r>
              <a:rPr lang="mr-IN" dirty="0" smtClean="0"/>
              <a:t>…</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77</a:t>
            </a:fld>
            <a:endParaRPr lang="it-IT"/>
          </a:p>
        </p:txBody>
      </p:sp>
    </p:spTree>
    <p:extLst>
      <p:ext uri="{BB962C8B-B14F-4D97-AF65-F5344CB8AC3E}">
        <p14:creationId xmlns:p14="http://schemas.microsoft.com/office/powerpoint/2010/main" val="61236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08108"/>
          </a:xfrm>
          <a:solidFill>
            <a:schemeClr val="accent4"/>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smtClean="0"/>
              <a:t>RESPONSABILITA’ OIG/STATI</a:t>
            </a:r>
            <a:endParaRPr lang="it-IT" dirty="0"/>
          </a:p>
        </p:txBody>
      </p:sp>
      <p:sp>
        <p:nvSpPr>
          <p:cNvPr id="4" name="Segnaposto numero diapositiva 3"/>
          <p:cNvSpPr>
            <a:spLocks noGrp="1"/>
          </p:cNvSpPr>
          <p:nvPr>
            <p:ph type="sldNum" sz="quarter" idx="12"/>
          </p:nvPr>
        </p:nvSpPr>
        <p:spPr/>
        <p:txBody>
          <a:bodyPr/>
          <a:lstStyle/>
          <a:p>
            <a:fld id="{91DE0E6E-237E-2241-9871-B965D11E25C6}" type="slidenum">
              <a:rPr lang="it-IT" smtClean="0"/>
              <a:pPr/>
              <a:t>78</a:t>
            </a:fld>
            <a:endParaRPr lang="it-IT"/>
          </a:p>
        </p:txBody>
      </p:sp>
      <p:graphicFrame>
        <p:nvGraphicFramePr>
          <p:cNvPr id="5" name="Segnaposto contenuto 4"/>
          <p:cNvGraphicFramePr>
            <a:graphicFrameLocks noGrp="1"/>
          </p:cNvGraphicFramePr>
          <p:nvPr>
            <p:ph idx="1"/>
            <p:extLst/>
          </p:nvPr>
        </p:nvGraphicFramePr>
        <p:xfrm>
          <a:off x="457200" y="2195513"/>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897654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RESPONSABILITA’ OIG/STATI</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u="sng" dirty="0" smtClean="0"/>
              <a:t>B) Forse in questo modo sarà più facile riconoscere una responsabilità indiretta degli Stati</a:t>
            </a:r>
            <a:r>
              <a:rPr lang="mr-IN" b="1" u="sng" dirty="0" smtClean="0"/>
              <a:t>…</a:t>
            </a:r>
            <a:r>
              <a:rPr lang="it-IT" dirty="0" smtClean="0"/>
              <a:t>dinanzi ad es. alla Corte europea dei diritti dell’uomo piuttosto che una responsabilità delle Organizzazioni internazionali.</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79</a:t>
            </a:fld>
            <a:endParaRPr lang="it-IT"/>
          </a:p>
        </p:txBody>
      </p:sp>
    </p:spTree>
    <p:extLst>
      <p:ext uri="{BB962C8B-B14F-4D97-AF65-F5344CB8AC3E}">
        <p14:creationId xmlns:p14="http://schemas.microsoft.com/office/powerpoint/2010/main" val="119146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LIMITE DI ART. 12 par. 1 CARTA/PARERE CIG 9.7.2004</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La CIG si pronuncia sulla competenza della AG di chiedere un parere in deroga all’art. 12 par. 1 Carta sulla base di </a:t>
            </a:r>
            <a:r>
              <a:rPr lang="it-IT" dirty="0" err="1" smtClean="0"/>
              <a:t>ris</a:t>
            </a:r>
            <a:r>
              <a:rPr lang="it-IT" dirty="0" smtClean="0"/>
              <a:t>. </a:t>
            </a:r>
            <a:r>
              <a:rPr lang="it-IT" dirty="0" err="1" smtClean="0"/>
              <a:t>Uniting</a:t>
            </a:r>
            <a:r>
              <a:rPr lang="it-IT" dirty="0" smtClean="0"/>
              <a:t> for </a:t>
            </a:r>
            <a:r>
              <a:rPr lang="it-IT" dirty="0" err="1" smtClean="0"/>
              <a:t>peace</a:t>
            </a:r>
            <a:r>
              <a:rPr lang="it-IT" dirty="0" smtClean="0"/>
              <a:t> n. 377/V della AG  del 1950 in base alla quale AG può essere convocata in sessione straordinaria e adottare atti concernenti il mantenimento della pace in caso di blocco del </a:t>
            </a:r>
            <a:r>
              <a:rPr lang="it-IT" dirty="0" err="1" smtClean="0"/>
              <a:t>CdS</a:t>
            </a:r>
            <a:r>
              <a:rPr lang="it-IT" dirty="0" smtClean="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8</a:t>
            </a:fld>
            <a:endParaRPr lang="it-IT"/>
          </a:p>
        </p:txBody>
      </p:sp>
    </p:spTree>
    <p:extLst>
      <p:ext uri="{BB962C8B-B14F-4D97-AF65-F5344CB8AC3E}">
        <p14:creationId xmlns:p14="http://schemas.microsoft.com/office/powerpoint/2010/main" val="383812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PRINCIPI DEL PROGETTO 2011 SULLA RESPONSABILITA’ DELLE OIG</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u="sng" dirty="0" smtClean="0"/>
              <a:t>C) RESPONSABILITA’ CONGIUNTA DELLE OIG  E DEGLI STATI PER LA RIPARAZIONE (art. 48)</a:t>
            </a:r>
            <a:r>
              <a:rPr lang="it-IT" dirty="0" smtClean="0"/>
              <a:t>: non può essere ottenuto un risarcimento superiore al danno subito.</a:t>
            </a:r>
          </a:p>
          <a:p>
            <a:pPr algn="just"/>
            <a:endParaRPr lang="it-IT" dirty="0"/>
          </a:p>
          <a:p>
            <a:pPr algn="just"/>
            <a:r>
              <a:rPr lang="it-IT" dirty="0" smtClean="0"/>
              <a:t>Problema: immunità delle OIG e degli Stati che rischiano di limitare i diritti degli individui</a:t>
            </a:r>
            <a:r>
              <a:rPr lang="mr-IN" dirty="0" smtClean="0"/>
              <a:t>…</a:t>
            </a:r>
            <a:r>
              <a:rPr lang="it-IT" dirty="0" smtClean="0"/>
              <a:t>.</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80</a:t>
            </a:fld>
            <a:endParaRPr lang="it-IT"/>
          </a:p>
        </p:txBody>
      </p:sp>
    </p:spTree>
    <p:extLst>
      <p:ext uri="{BB962C8B-B14F-4D97-AF65-F5344CB8AC3E}">
        <p14:creationId xmlns:p14="http://schemas.microsoft.com/office/powerpoint/2010/main" val="1564548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PRINCIPI DEL PROGETTO 2011 SULLA RESPONSABILITA’ DELLE OIG</a:t>
            </a:r>
            <a:endParaRPr lang="it-IT" dirty="0"/>
          </a:p>
        </p:txBody>
      </p:sp>
      <p:sp>
        <p:nvSpPr>
          <p:cNvPr id="4" name="Segnaposto contenuto 3"/>
          <p:cNvSpPr>
            <a:spLocks noGrp="1"/>
          </p:cNvSpPr>
          <p:nvPr>
            <p:ph idx="1"/>
          </p:nvPr>
        </p:nvSpPr>
        <p:spPr>
          <a:xfrm>
            <a:off x="248194" y="1417638"/>
            <a:ext cx="8690820" cy="5189190"/>
          </a:xfrm>
        </p:spPr>
        <p:txBody>
          <a:bodyPr>
            <a:normAutofit/>
          </a:bodyPr>
          <a:lstStyle/>
          <a:p>
            <a:pPr algn="just"/>
            <a:r>
              <a:rPr lang="it-IT" b="1" u="sng" dirty="0" smtClean="0"/>
              <a:t>C) SOLUZIONE AI FINI DELLA RIPARAZIONE: </a:t>
            </a:r>
            <a:r>
              <a:rPr lang="it-IT" dirty="0" smtClean="0"/>
              <a:t>istituzione di commissioni di reclami (</a:t>
            </a:r>
            <a:r>
              <a:rPr lang="it-IT" dirty="0" err="1" smtClean="0"/>
              <a:t>claims</a:t>
            </a:r>
            <a:r>
              <a:rPr lang="it-IT" dirty="0" smtClean="0"/>
              <a:t> </a:t>
            </a:r>
            <a:r>
              <a:rPr lang="it-IT" dirty="0" err="1" smtClean="0"/>
              <a:t>commissions</a:t>
            </a:r>
            <a:r>
              <a:rPr lang="it-IT" dirty="0" smtClean="0"/>
              <a:t>) operanti per i danni provocati durante una missione internazionale.</a:t>
            </a:r>
          </a:p>
          <a:p>
            <a:pPr algn="just"/>
            <a:endParaRPr lang="it-IT" dirty="0"/>
          </a:p>
          <a:p>
            <a:pPr algn="just"/>
            <a:r>
              <a:rPr lang="it-IT" dirty="0" smtClean="0"/>
              <a:t>Tali commissioni non hanno natura giudiziale: sono composte da membri designati dal Segretario generale ONU, dallo Stato che ospita la forza e da membri scelti di comune accordo</a:t>
            </a:r>
            <a:r>
              <a:rPr lang="mr-IN" dirty="0" smtClean="0"/>
              <a:t>…</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81</a:t>
            </a:fld>
            <a:endParaRPr lang="it-IT"/>
          </a:p>
        </p:txBody>
      </p:sp>
    </p:spTree>
    <p:extLst>
      <p:ext uri="{BB962C8B-B14F-4D97-AF65-F5344CB8AC3E}">
        <p14:creationId xmlns:p14="http://schemas.microsoft.com/office/powerpoint/2010/main" val="138565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just"/>
            <a:r>
              <a:rPr lang="it-IT" dirty="0" smtClean="0"/>
              <a:t>PRINCIPI DEL PROGETTO 2011 SULLA RESPONSABILITA’ DELLE OIG</a:t>
            </a:r>
            <a:endParaRPr lang="it-IT" dirty="0"/>
          </a:p>
        </p:txBody>
      </p:sp>
      <p:sp>
        <p:nvSpPr>
          <p:cNvPr id="4" name="Segnaposto contenuto 3"/>
          <p:cNvSpPr>
            <a:spLocks noGrp="1"/>
          </p:cNvSpPr>
          <p:nvPr>
            <p:ph idx="1"/>
          </p:nvPr>
        </p:nvSpPr>
        <p:spPr>
          <a:xfrm>
            <a:off x="248194" y="1417638"/>
            <a:ext cx="8690820" cy="5189190"/>
          </a:xfrm>
        </p:spPr>
        <p:txBody>
          <a:bodyPr>
            <a:normAutofit lnSpcReduction="10000"/>
          </a:bodyPr>
          <a:lstStyle/>
          <a:p>
            <a:pPr algn="just"/>
            <a:r>
              <a:rPr lang="it-IT" b="1" u="sng" dirty="0" smtClean="0"/>
              <a:t>C) SOLUZIONE AI FINI DELLA RIPARAZIONE: </a:t>
            </a:r>
            <a:r>
              <a:rPr lang="it-IT" dirty="0" smtClean="0"/>
              <a:t>prassi delle commissioni dei reclami seguita anche entro altre organizzazioni, ad es. per </a:t>
            </a:r>
            <a:r>
              <a:rPr lang="it-IT" dirty="0" err="1" smtClean="0"/>
              <a:t>Eufor</a:t>
            </a:r>
            <a:r>
              <a:rPr lang="it-IT" dirty="0" smtClean="0"/>
              <a:t>, il SOFA (status of force </a:t>
            </a:r>
            <a:r>
              <a:rPr lang="it-IT" dirty="0" err="1" smtClean="0"/>
              <a:t>agreement</a:t>
            </a:r>
            <a:r>
              <a:rPr lang="it-IT" dirty="0" smtClean="0"/>
              <a:t>) prevede che la richiesta di risarcimento dei danni arrecati durante la missione di </a:t>
            </a:r>
            <a:r>
              <a:rPr lang="it-IT" dirty="0" err="1" smtClean="0"/>
              <a:t>peace</a:t>
            </a:r>
            <a:r>
              <a:rPr lang="it-IT" dirty="0" smtClean="0"/>
              <a:t> </a:t>
            </a:r>
            <a:r>
              <a:rPr lang="it-IT" dirty="0" err="1" smtClean="0"/>
              <a:t>keeping</a:t>
            </a:r>
            <a:r>
              <a:rPr lang="it-IT" dirty="0" smtClean="0"/>
              <a:t> ad una persona fisica/giuridica sia indirizzata da </a:t>
            </a:r>
            <a:r>
              <a:rPr lang="it-IT" dirty="0" err="1" smtClean="0"/>
              <a:t>Eufor</a:t>
            </a:r>
            <a:r>
              <a:rPr lang="it-IT" dirty="0" smtClean="0"/>
              <a:t> allo stato di sede.</a:t>
            </a:r>
          </a:p>
          <a:p>
            <a:pPr algn="just"/>
            <a:r>
              <a:rPr lang="it-IT" dirty="0" smtClean="0"/>
              <a:t>In mancanza di soluzione il reclamo è risolto da commissione dei reclami composta da rappresentanti dell’</a:t>
            </a:r>
            <a:r>
              <a:rPr lang="it-IT" dirty="0" err="1" smtClean="0"/>
              <a:t>Eufor</a:t>
            </a:r>
            <a:r>
              <a:rPr lang="it-IT" dirty="0" smtClean="0"/>
              <a:t> e dello Stato di sede.</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82</a:t>
            </a:fld>
            <a:endParaRPr lang="it-IT"/>
          </a:p>
        </p:txBody>
      </p:sp>
    </p:spTree>
    <p:extLst>
      <p:ext uri="{BB962C8B-B14F-4D97-AF65-F5344CB8AC3E}">
        <p14:creationId xmlns:p14="http://schemas.microsoft.com/office/powerpoint/2010/main" val="1458532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it-IT" dirty="0" smtClean="0"/>
              <a:t>CONTROMISURE</a:t>
            </a:r>
            <a:endParaRPr lang="it-IT" dirty="0"/>
          </a:p>
        </p:txBody>
      </p:sp>
      <p:sp>
        <p:nvSpPr>
          <p:cNvPr id="4" name="Segnaposto contenuto 3"/>
          <p:cNvSpPr>
            <a:spLocks noGrp="1"/>
          </p:cNvSpPr>
          <p:nvPr>
            <p:ph idx="1"/>
          </p:nvPr>
        </p:nvSpPr>
        <p:spPr>
          <a:xfrm>
            <a:off x="248194" y="1417638"/>
            <a:ext cx="8690820" cy="5189190"/>
          </a:xfrm>
        </p:spPr>
        <p:txBody>
          <a:bodyPr>
            <a:normAutofit fontScale="92500" lnSpcReduction="10000"/>
          </a:bodyPr>
          <a:lstStyle/>
          <a:p>
            <a:r>
              <a:rPr lang="it-IT" b="1" dirty="0"/>
              <a:t>Art. 22: LE CONTROMISURE </a:t>
            </a:r>
            <a:endParaRPr lang="it-IT" dirty="0"/>
          </a:p>
          <a:p>
            <a:r>
              <a:rPr lang="it-IT" dirty="0"/>
              <a:t>condotta di per sé illecita ma giustificata dal previo illecito </a:t>
            </a:r>
            <a:endParaRPr lang="it-IT" dirty="0"/>
          </a:p>
          <a:p>
            <a:r>
              <a:rPr lang="it-IT" dirty="0"/>
              <a:t>l’</a:t>
            </a:r>
            <a:r>
              <a:rPr lang="it-IT" dirty="0" err="1"/>
              <a:t>o.i</a:t>
            </a:r>
            <a:r>
              <a:rPr lang="it-IT" dirty="0"/>
              <a:t> </a:t>
            </a:r>
            <a:r>
              <a:rPr lang="it-IT" dirty="0" err="1"/>
              <a:t>puo</a:t>
            </a:r>
            <a:r>
              <a:rPr lang="it-IT" dirty="0"/>
              <a:t>̀ adottare contromisure solo se:</a:t>
            </a:r>
            <a:br>
              <a:rPr lang="it-IT" dirty="0"/>
            </a:br>
            <a:r>
              <a:rPr lang="it-IT" dirty="0"/>
              <a:t>conformi alle regole dell’ organizzazione </a:t>
            </a:r>
            <a:endParaRPr lang="it-IT" dirty="0"/>
          </a:p>
          <a:p>
            <a:r>
              <a:rPr lang="it-IT" dirty="0"/>
              <a:t>22(2)(b)</a:t>
            </a:r>
            <a:br>
              <a:rPr lang="it-IT" dirty="0"/>
            </a:br>
            <a:r>
              <a:rPr lang="it-IT" i="1" dirty="0"/>
              <a:t>extremaratio</a:t>
            </a:r>
            <a:r>
              <a:rPr lang="it-IT" dirty="0"/>
              <a:t>22(2)(c) </a:t>
            </a:r>
            <a:endParaRPr lang="it-IT" dirty="0"/>
          </a:p>
          <a:p>
            <a:r>
              <a:rPr lang="it-IT" dirty="0"/>
              <a:t>un’</a:t>
            </a:r>
            <a:r>
              <a:rPr lang="it-IT" dirty="0" err="1"/>
              <a:t>o.i</a:t>
            </a:r>
            <a:r>
              <a:rPr lang="it-IT" dirty="0"/>
              <a:t>. non </a:t>
            </a:r>
            <a:r>
              <a:rPr lang="it-IT" dirty="0" err="1"/>
              <a:t>puo</a:t>
            </a:r>
            <a:r>
              <a:rPr lang="it-IT" dirty="0"/>
              <a:t>̀ adottare contromisure nei confronti di uno Stato membro per la violazione di una regola dell’</a:t>
            </a:r>
            <a:r>
              <a:rPr lang="it-IT" dirty="0" err="1"/>
              <a:t>o.i</a:t>
            </a:r>
            <a:r>
              <a:rPr lang="it-IT" dirty="0"/>
              <a:t>. se la </a:t>
            </a:r>
            <a:r>
              <a:rPr lang="it-IT" dirty="0" err="1"/>
              <a:t>possibilita</a:t>
            </a:r>
            <a:r>
              <a:rPr lang="it-IT" dirty="0"/>
              <a:t>̀ di adottare contromisure non è stabilita dalle stesse regole dell’</a:t>
            </a:r>
            <a:r>
              <a:rPr lang="it-IT" dirty="0" err="1"/>
              <a:t>o.i</a:t>
            </a:r>
            <a:r>
              <a:rPr lang="it-IT" dirty="0"/>
              <a:t>. 22(3) </a:t>
            </a:r>
            <a:endParaRPr lang="it-IT" dirty="0"/>
          </a:p>
        </p:txBody>
      </p:sp>
      <p:sp>
        <p:nvSpPr>
          <p:cNvPr id="5" name="Segnaposto numero diapositiva 4"/>
          <p:cNvSpPr>
            <a:spLocks noGrp="1"/>
          </p:cNvSpPr>
          <p:nvPr>
            <p:ph type="sldNum" sz="quarter" idx="12"/>
          </p:nvPr>
        </p:nvSpPr>
        <p:spPr/>
        <p:txBody>
          <a:bodyPr/>
          <a:lstStyle/>
          <a:p>
            <a:fld id="{91DE0E6E-237E-2241-9871-B965D11E25C6}" type="slidenum">
              <a:rPr lang="it-IT" smtClean="0"/>
              <a:pPr/>
              <a:t>83</a:t>
            </a:fld>
            <a:endParaRPr lang="it-IT"/>
          </a:p>
        </p:txBody>
      </p:sp>
    </p:spTree>
    <p:extLst>
      <p:ext uri="{BB962C8B-B14F-4D97-AF65-F5344CB8AC3E}">
        <p14:creationId xmlns:p14="http://schemas.microsoft.com/office/powerpoint/2010/main" val="50776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9608" y="16074"/>
            <a:ext cx="8447192" cy="1896851"/>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smtClean="0"/>
              <a:t>LIMITE DI ART. 12 par. 1 CARTA/PARERE CIG 9.7.2004</a:t>
            </a:r>
            <a:endParaRPr lang="it-IT" dirty="0"/>
          </a:p>
        </p:txBody>
      </p:sp>
      <p:sp>
        <p:nvSpPr>
          <p:cNvPr id="3" name="Segnaposto contenuto 2"/>
          <p:cNvSpPr>
            <a:spLocks noGrp="1"/>
          </p:cNvSpPr>
          <p:nvPr>
            <p:ph idx="1"/>
          </p:nvPr>
        </p:nvSpPr>
        <p:spPr>
          <a:xfrm>
            <a:off x="239607" y="1912926"/>
            <a:ext cx="8447193" cy="4808549"/>
          </a:xfrm>
        </p:spPr>
        <p:txBody>
          <a:bodyPr>
            <a:normAutofit/>
          </a:bodyPr>
          <a:lstStyle/>
          <a:p>
            <a:pPr algn="just"/>
            <a:r>
              <a:rPr lang="it-IT" dirty="0" smtClean="0"/>
              <a:t>Nel caso specifico, la AG istituì la missione di pace UNEF I per la crisi di Suez </a:t>
            </a:r>
            <a:r>
              <a:rPr lang="mr-IN" dirty="0" smtClean="0"/>
              <a:t>–</a:t>
            </a:r>
            <a:r>
              <a:rPr lang="it-IT" dirty="0" smtClean="0"/>
              <a:t> missione operativa che non può considerarsi una azione ai fini dell’art. 11 par. 2 della Carta quindi poteva essere istituita? </a:t>
            </a:r>
            <a:r>
              <a:rPr lang="mr-IN" dirty="0" smtClean="0"/>
              <a:t>–</a:t>
            </a:r>
            <a:r>
              <a:rPr lang="it-IT" dirty="0" smtClean="0"/>
              <a:t> si dubita della legittimità di tale impostazione.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9</a:t>
            </a:fld>
            <a:endParaRPr lang="it-IT"/>
          </a:p>
        </p:txBody>
      </p:sp>
    </p:spTree>
    <p:extLst>
      <p:ext uri="{BB962C8B-B14F-4D97-AF65-F5344CB8AC3E}">
        <p14:creationId xmlns:p14="http://schemas.microsoft.com/office/powerpoint/2010/main" val="1094179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1849</TotalTime>
  <Words>4524</Words>
  <Application>Microsoft Macintosh PowerPoint</Application>
  <PresentationFormat>Presentazione su schermo (4:3)</PresentationFormat>
  <Paragraphs>400</Paragraphs>
  <Slides>83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83</vt:i4>
      </vt:variant>
    </vt:vector>
  </HeadingPairs>
  <TitlesOfParts>
    <vt:vector size="87" baseType="lpstr">
      <vt:lpstr>Calibri</vt:lpstr>
      <vt:lpstr>Mangal</vt:lpstr>
      <vt:lpstr>Arial</vt:lpstr>
      <vt:lpstr>Tema di Office</vt:lpstr>
      <vt:lpstr>ORGANIZZAZIONI INTERNAZIONALI</vt:lpstr>
      <vt:lpstr>COMPETENZA DELLA AG IN TEMA DI MANTENIMENTO DELLA PACE</vt:lpstr>
      <vt:lpstr>COMPETENZA DELLA AG IN TEMA DI MANTENIMENTO DELLA PACE</vt:lpstr>
      <vt:lpstr>COMPETENZA DELLA AG IN TEMA DI MANTENIMENTO DELLA PACE</vt:lpstr>
      <vt:lpstr>COORDINAMENTO CON COMPETENZA DEL CdS</vt:lpstr>
      <vt:lpstr>LIMITE DI ART. 12 par. 1 CARTA</vt:lpstr>
      <vt:lpstr>LIMITE DI ART. 12 par. 1 CARTA</vt:lpstr>
      <vt:lpstr>LIMITE DI ART. 12 par. 1 CARTA/PARERE CIG 9.7.2004</vt:lpstr>
      <vt:lpstr>LIMITE DI ART. 12 par. 1 CARTA/PARERE CIG 9.7.2004</vt:lpstr>
      <vt:lpstr>LIMITE DI ART. 12 par. 1 CARTA/PARERE CIG 9.7.2004</vt:lpstr>
      <vt:lpstr>NUOVO RUOLO DI AG E RESPONSIBILITY TO PROTECT</vt:lpstr>
      <vt:lpstr>NUOVO RUOLO DI AG E RESPONSIBILITY TO PROTECT</vt:lpstr>
      <vt:lpstr>NUOVO RUOLO DI AG E RESPONSIBILITY TO PROTECT</vt:lpstr>
      <vt:lpstr>NUOVO RUOLO DI AG E RESPONSIBILITY TO PROTECT</vt:lpstr>
      <vt:lpstr>NUOVO RUOLO DI AG E RESPONSIBILITY TO PROTECT</vt:lpstr>
      <vt:lpstr>NUOVO RUOLO DI AG E RESPONSIBILITY TO PROTECT</vt:lpstr>
      <vt:lpstr>RESPONSIBILITY TO REACT</vt:lpstr>
      <vt:lpstr>NUOVO RUOLO DI AG E RESPONSIBILITY TO PROTECT</vt:lpstr>
      <vt:lpstr>NUOVO RUOLO DI AG E RESPONSIBILITY TO PROTECT</vt:lpstr>
      <vt:lpstr>DUE CASI RECENTI: SIRIA E COREA DEL NORD</vt:lpstr>
      <vt:lpstr>DUE CASI RECENTI: SIRIA E COREA DEL NORD</vt:lpstr>
      <vt:lpstr>FUNZIONI DEL SEGRETARIO GENERALE IN TEMA DI MANTENIMENTO DELLA PACE</vt:lpstr>
      <vt:lpstr>FUNZIONI DEL SEGRETARIO GENERALE IN TEMA DI MANTENIMENTO DELLA PACE</vt:lpstr>
      <vt:lpstr>FUNZIONI DEL SEGRETARIO GENERALE IN TEMA DI MANTENIMENTO DELLA PACE</vt:lpstr>
      <vt:lpstr>FUNZIONI DEL SEGRETARIO GENERALE IN TEMA DI MANTENIMENTO DELLA PACE</vt:lpstr>
      <vt:lpstr>FUNZIONI DEL SEGRETARIO GENERALE IN TEMA DI MANTENIMENTO DELLA PACE</vt:lpstr>
      <vt:lpstr>RESPONSABILITA’ DELLE ORGANIZZAZIONI INTERNAZIONALI</vt:lpstr>
      <vt:lpstr>RESPONSABILITA’ DELLE ORGANIZZAZIONI INTERNAZIONALI</vt:lpstr>
      <vt:lpstr>RESPONSABILITA’ DELLE ORGANIZZAZIONI INTERNAZIONALI</vt:lpstr>
      <vt:lpstr>RESPONSABILITA’ DELLE ORGANIZZAZIONI INTERNAZIONALI</vt:lpstr>
      <vt:lpstr>RESPONSABILITA’ DELLE ORGANIZZAZIONI INTERNAZIONALI</vt:lpstr>
      <vt:lpstr>RESPONSABILITA’ DELLE ORGANIZZAZIONI INTERNAZIONALI</vt:lpstr>
      <vt:lpstr>RESPONSABILITA’ DELLE ORGANIZZAZIONI INTERNAZIONALI</vt:lpstr>
      <vt:lpstr>RESPONSABILITA’ DELLE ORGANIZZAZIONI INTERNAZIONALI</vt:lpstr>
      <vt:lpstr>RESPONSABILITA’ DELLE ORGANIZZAZIONI INTERNAZIONALI</vt:lpstr>
      <vt:lpstr>ELEMENTO SOGGETTIVO</vt:lpstr>
      <vt:lpstr>ELEMENTO SOGGETTIVO</vt:lpstr>
      <vt:lpstr>ELEMENTO SOGGETTIVO</vt:lpstr>
      <vt:lpstr>RESPONSABILITA’ INDIRETTA</vt:lpstr>
      <vt:lpstr>RESPONSABILITA’ INDIRETTA – PEACE KEEPING OPERATIONS</vt:lpstr>
      <vt:lpstr>RESPONSABILITA’ INDIRETTA</vt:lpstr>
      <vt:lpstr>RESPONSABILITA’ PER PEACE KEEPING OPERATIONS</vt:lpstr>
      <vt:lpstr>RESPONSABILITA’ PER PEACE KEEPING OPERATIONS</vt:lpstr>
      <vt:lpstr>PRINCIPI DEL PROGETTO 2011 SULLA RESPONSABILITA’ DELLE OIG</vt:lpstr>
      <vt:lpstr>RESPONSABILITA’ PER PEACE KEEPING OPERATIONS</vt:lpstr>
      <vt:lpstr>CASI BEHRAMI E SARAMATI (2007)</vt:lpstr>
      <vt:lpstr>CASI BEHRAMI E SARAMATI (2007)</vt:lpstr>
      <vt:lpstr>CASI BEHRAMI E SARAMATI (2007)</vt:lpstr>
      <vt:lpstr>CASO AL JEDDA</vt:lpstr>
      <vt:lpstr>RESPONSABILITA’ PER PEACE KEEPING OPERATIONS</vt:lpstr>
      <vt:lpstr>RESPONSABILITA’ PER PEACE KEEPING OPERATIONS</vt:lpstr>
      <vt:lpstr>RESPONSABILITA’ DEI SINGOLI PER CRIMINI COMMESSI NELLE PEACE KEEPING OPERATIONS</vt:lpstr>
      <vt:lpstr>CASO MADRI DI SREBENICA/IMMUNITA’</vt:lpstr>
      <vt:lpstr>SREBRENICA</vt:lpstr>
      <vt:lpstr>CASO MADRI DI  SREBRENICA</vt:lpstr>
      <vt:lpstr>CASO MADRI DI SREBENICA/IMMUNITA’</vt:lpstr>
      <vt:lpstr>CASO MADRI DI SREBENICA/IMMUNITA’</vt:lpstr>
      <vt:lpstr>CASO MADRI DI SREBENICA/IMMUNITA’</vt:lpstr>
      <vt:lpstr>CASO MADRI DI SREBENICA/IMMUNITA’  E SUPERAMENTO RESPONSABILITA’ OIG/STATI?</vt:lpstr>
      <vt:lpstr>CASO SREBRENICA DINANZI ALLA CEDU</vt:lpstr>
      <vt:lpstr>CASO SREBRENICA DINANZI ALLA CEDU</vt:lpstr>
      <vt:lpstr>CASO MADRI DI SREBENICA/IMMUNITA’ DINANZI ALLA CEDU</vt:lpstr>
      <vt:lpstr>MOTIVI DELLA DECISIONE DELLA CORTE EDU</vt:lpstr>
      <vt:lpstr>MOTIVI DELLA DECISIONE DELLA CORTE EDU</vt:lpstr>
      <vt:lpstr>MOTIVI DELLA DECISIONE DELLA CORTE EDU</vt:lpstr>
      <vt:lpstr>MOTIVI DELLA DECISIONE DELLA CORTE EDU</vt:lpstr>
      <vt:lpstr>MOTIVI DELLA DECISIONE DELLA CORTE EDU</vt:lpstr>
      <vt:lpstr>MOTIVI DELLA DECISIONE DELLA CORTE EDU</vt:lpstr>
      <vt:lpstr>CASI PROBLEMATICI</vt:lpstr>
      <vt:lpstr>CASI PROBLEMATICI</vt:lpstr>
      <vt:lpstr>SHARED RESPONSIBILITY OIG/STATI</vt:lpstr>
      <vt:lpstr>SHARED RESPONSIBILITY OIG/STATI</vt:lpstr>
      <vt:lpstr>PRINCIPI DEL PROGETTO 2011 SULLA RESPONSABILITA’ DELLE OIG</vt:lpstr>
      <vt:lpstr>PRINCIPI DEL PROGETTO 2011 SULLA RESPONSABILITA’ DELLE OIG</vt:lpstr>
      <vt:lpstr>PRINCIPI DEL PROGETTO 2011 SULLA RESPONSABILITA’ DELLE OIG</vt:lpstr>
      <vt:lpstr>RESPONSABILITA’ OIG/STATI</vt:lpstr>
      <vt:lpstr>RESPONSABILITA’ OIG/STATI</vt:lpstr>
      <vt:lpstr>RESPONSABILITA’ OIG/STATI</vt:lpstr>
      <vt:lpstr>RESPONSABILITA’ OIG/STATI</vt:lpstr>
      <vt:lpstr>PRINCIPI DEL PROGETTO 2011 SULLA RESPONSABILITA’ DELLE OIG</vt:lpstr>
      <vt:lpstr>PRINCIPI DEL PROGETTO 2011 SULLA RESPONSABILITA’ DELLE OIG</vt:lpstr>
      <vt:lpstr>PRINCIPI DEL PROGETTO 2011 SULLA RESPONSABILITA’ DELLE OIG</vt:lpstr>
      <vt:lpstr>CONTROMISURE</vt:lpstr>
    </vt:vector>
  </TitlesOfParts>
  <Company>HAL 9000</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 DI INVALIDITA’ DEI TRATTATI INTERNAZIONALI</dc:title>
  <dc:creator>Giuseppe Sacco</dc:creator>
  <cp:lastModifiedBy>Giuseppe Sacco</cp:lastModifiedBy>
  <cp:revision>204</cp:revision>
  <dcterms:created xsi:type="dcterms:W3CDTF">2010-10-07T07:38:25Z</dcterms:created>
  <dcterms:modified xsi:type="dcterms:W3CDTF">2017-11-21T18:48:05Z</dcterms:modified>
</cp:coreProperties>
</file>