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73" r:id="rId4"/>
    <p:sldId id="274" r:id="rId5"/>
    <p:sldId id="275" r:id="rId6"/>
    <p:sldId id="259" r:id="rId7"/>
    <p:sldId id="309" r:id="rId8"/>
    <p:sldId id="276" r:id="rId9"/>
    <p:sldId id="260" r:id="rId10"/>
    <p:sldId id="310" r:id="rId11"/>
    <p:sldId id="261" r:id="rId12"/>
    <p:sldId id="311" r:id="rId13"/>
    <p:sldId id="262" r:id="rId14"/>
    <p:sldId id="267" r:id="rId15"/>
    <p:sldId id="307" r:id="rId16"/>
    <p:sldId id="312" r:id="rId17"/>
    <p:sldId id="313" r:id="rId18"/>
    <p:sldId id="282" r:id="rId19"/>
    <p:sldId id="314" r:id="rId20"/>
    <p:sldId id="263" r:id="rId21"/>
    <p:sldId id="315" r:id="rId22"/>
    <p:sldId id="270" r:id="rId23"/>
    <p:sldId id="269" r:id="rId24"/>
    <p:sldId id="316" r:id="rId25"/>
    <p:sldId id="264" r:id="rId26"/>
    <p:sldId id="318" r:id="rId27"/>
    <p:sldId id="271" r:id="rId28"/>
    <p:sldId id="319" r:id="rId29"/>
    <p:sldId id="272" r:id="rId30"/>
    <p:sldId id="320" r:id="rId31"/>
    <p:sldId id="280" r:id="rId32"/>
    <p:sldId id="321" r:id="rId33"/>
    <p:sldId id="281" r:id="rId34"/>
    <p:sldId id="304" r:id="rId35"/>
    <p:sldId id="305" r:id="rId36"/>
    <p:sldId id="265" r:id="rId37"/>
    <p:sldId id="306" r:id="rId38"/>
    <p:sldId id="277" r:id="rId39"/>
    <p:sldId id="290" r:id="rId40"/>
    <p:sldId id="308" r:id="rId41"/>
    <p:sldId id="289" r:id="rId42"/>
    <p:sldId id="322" r:id="rId43"/>
    <p:sldId id="278" r:id="rId44"/>
    <p:sldId id="279" r:id="rId45"/>
    <p:sldId id="323" r:id="rId46"/>
    <p:sldId id="286" r:id="rId47"/>
    <p:sldId id="287" r:id="rId48"/>
    <p:sldId id="291" r:id="rId49"/>
    <p:sldId id="288" r:id="rId50"/>
    <p:sldId id="324" r:id="rId51"/>
    <p:sldId id="283" r:id="rId52"/>
    <p:sldId id="292" r:id="rId53"/>
    <p:sldId id="284" r:id="rId54"/>
    <p:sldId id="325" r:id="rId55"/>
    <p:sldId id="285" r:id="rId56"/>
    <p:sldId id="266" r:id="rId57"/>
    <p:sldId id="293" r:id="rId58"/>
    <p:sldId id="326" r:id="rId59"/>
    <p:sldId id="294" r:id="rId60"/>
    <p:sldId id="327" r:id="rId61"/>
    <p:sldId id="295" r:id="rId62"/>
    <p:sldId id="296" r:id="rId63"/>
    <p:sldId id="297" r:id="rId64"/>
    <p:sldId id="299" r:id="rId65"/>
    <p:sldId id="328" r:id="rId66"/>
    <p:sldId id="301" r:id="rId67"/>
    <p:sldId id="329" r:id="rId68"/>
    <p:sldId id="300" r:id="rId69"/>
    <p:sldId id="303" r:id="rId70"/>
  </p:sldIdLst>
  <p:sldSz cx="12192000" cy="6858000"/>
  <p:notesSz cx="6735763" cy="98694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94660"/>
  </p:normalViewPr>
  <p:slideViewPr>
    <p:cSldViewPr snapToGrid="0">
      <p:cViewPr varScale="1">
        <p:scale>
          <a:sx n="63" d="100"/>
          <a:sy n="63" d="100"/>
        </p:scale>
        <p:origin x="80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a:t>Fare clic per modificare lo stile del titolo</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11/21/2017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a:t>Fare clic per modificare lo stile del titolo</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a:t>Fare clic per modificare lo stile del titolo</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a:t>Fare clic per modificare lo stile del titolo</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a:t>Fare clic per modificare lo stile del titolo</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a:t>Fare clic per modificare lo stile del titolo</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11/21/2017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hudoc.echr.coe.int/"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curia.europa.eu/"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coe.int/"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www.icj-cij.org/"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t>Diritto internazionale 2017-18</a:t>
            </a:r>
          </a:p>
        </p:txBody>
      </p:sp>
      <p:sp>
        <p:nvSpPr>
          <p:cNvPr id="3" name="Sottotitolo 2"/>
          <p:cNvSpPr>
            <a:spLocks noGrp="1"/>
          </p:cNvSpPr>
          <p:nvPr>
            <p:ph type="subTitle" idx="1"/>
          </p:nvPr>
        </p:nvSpPr>
        <p:spPr/>
        <p:txBody>
          <a:bodyPr/>
          <a:lstStyle/>
          <a:p>
            <a:r>
              <a:rPr lang="it-IT" dirty="0"/>
              <a:t>Sistema e garanzie della persona</a:t>
            </a:r>
          </a:p>
        </p:txBody>
      </p:sp>
    </p:spTree>
    <p:extLst>
      <p:ext uri="{BB962C8B-B14F-4D97-AF65-F5344CB8AC3E}">
        <p14:creationId xmlns:p14="http://schemas.microsoft.com/office/powerpoint/2010/main" val="1631634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42F8F1-C05B-4269-BA2B-0BB27C2B6A9F}"/>
              </a:ext>
            </a:extLst>
          </p:cNvPr>
          <p:cNvSpPr>
            <a:spLocks noGrp="1"/>
          </p:cNvSpPr>
          <p:nvPr>
            <p:ph type="title"/>
          </p:nvPr>
        </p:nvSpPr>
        <p:spPr/>
        <p:txBody>
          <a:bodyPr/>
          <a:lstStyle/>
          <a:p>
            <a:r>
              <a:rPr lang="it-IT" dirty="0"/>
              <a:t>Segue</a:t>
            </a:r>
          </a:p>
        </p:txBody>
      </p:sp>
      <p:sp>
        <p:nvSpPr>
          <p:cNvPr id="3" name="Segnaposto contenuto 2">
            <a:extLst>
              <a:ext uri="{FF2B5EF4-FFF2-40B4-BE49-F238E27FC236}">
                <a16:creationId xmlns:a16="http://schemas.microsoft.com/office/drawing/2014/main" id="{9193E887-D81F-4925-8917-382B1088D450}"/>
              </a:ext>
            </a:extLst>
          </p:cNvPr>
          <p:cNvSpPr>
            <a:spLocks noGrp="1"/>
          </p:cNvSpPr>
          <p:nvPr>
            <p:ph idx="1"/>
          </p:nvPr>
        </p:nvSpPr>
        <p:spPr/>
        <p:txBody>
          <a:bodyPr>
            <a:normAutofit fontScale="85000" lnSpcReduction="20000"/>
          </a:bodyPr>
          <a:lstStyle/>
          <a:p>
            <a:r>
              <a:rPr lang="it-IT" dirty="0"/>
              <a:t>Soggetti del diritto internazionale sono principalmente </a:t>
            </a:r>
            <a:r>
              <a:rPr lang="it-IT" b="1" dirty="0">
                <a:solidFill>
                  <a:srgbClr val="FF0000"/>
                </a:solidFill>
              </a:rPr>
              <a:t>gli Stati</a:t>
            </a:r>
            <a:r>
              <a:rPr lang="it-IT" dirty="0"/>
              <a:t> (infra); il modello statale (Stato-soggetto) è poi applicato, </a:t>
            </a:r>
            <a:r>
              <a:rPr lang="it-IT" dirty="0" err="1"/>
              <a:t>mutatis</a:t>
            </a:r>
            <a:r>
              <a:rPr lang="it-IT" dirty="0"/>
              <a:t> </a:t>
            </a:r>
            <a:r>
              <a:rPr lang="it-IT" dirty="0" err="1"/>
              <a:t>mutandis</a:t>
            </a:r>
            <a:r>
              <a:rPr lang="it-IT" dirty="0"/>
              <a:t>, ad altri enti (per es. enti sui generis quali: Insorti, Movimenti di liberazione nazionale, ecc.) </a:t>
            </a:r>
          </a:p>
          <a:p>
            <a:r>
              <a:rPr lang="it-IT" dirty="0"/>
              <a:t>Soggetti sono anche </a:t>
            </a:r>
            <a:r>
              <a:rPr lang="it-IT" b="1" dirty="0">
                <a:solidFill>
                  <a:srgbClr val="FF0000"/>
                </a:solidFill>
              </a:rPr>
              <a:t>le organizzazioni internazionali (Organizzazioni governative: alcune fra queste)</a:t>
            </a:r>
            <a:r>
              <a:rPr lang="it-IT" dirty="0"/>
              <a:t>. Tale soggettività s’esprime nella titolarità di diritti e obblighi di origine consuetudinaria (diritto dei trattati, della responsabilità internazionale) e convenzionale. </a:t>
            </a:r>
          </a:p>
          <a:p>
            <a:r>
              <a:rPr lang="it-IT" dirty="0"/>
              <a:t>Anche </a:t>
            </a:r>
            <a:r>
              <a:rPr lang="it-IT" b="1" dirty="0">
                <a:solidFill>
                  <a:srgbClr val="FF0000"/>
                </a:solidFill>
              </a:rPr>
              <a:t>gli individui</a:t>
            </a:r>
            <a:r>
              <a:rPr lang="it-IT" dirty="0"/>
              <a:t> (</a:t>
            </a:r>
            <a:r>
              <a:rPr lang="it-IT" dirty="0">
                <a:solidFill>
                  <a:srgbClr val="FF0000"/>
                </a:solidFill>
              </a:rPr>
              <a:t>persone fisiche, lo «straniero», la «persona»</a:t>
            </a:r>
            <a:r>
              <a:rPr lang="it-IT" dirty="0"/>
              <a:t>) sono «soggetti del diritto internazionale», tuttavia ai fini (o per effetto) di norme internazionali specifiche, di natura (in genere) convenzionale, che attribuiscono loro diritti (e obblighi) sostanziali, e correlativi «diritti di azione» o obblighi di «soggezione». Differente «qualità» (individui destinatari, non «autori» di norme)</a:t>
            </a:r>
          </a:p>
          <a:p>
            <a:endParaRPr lang="it-IT" dirty="0"/>
          </a:p>
        </p:txBody>
      </p:sp>
    </p:spTree>
    <p:extLst>
      <p:ext uri="{BB962C8B-B14F-4D97-AF65-F5344CB8AC3E}">
        <p14:creationId xmlns:p14="http://schemas.microsoft.com/office/powerpoint/2010/main" val="2053154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Gli Stati</a:t>
            </a:r>
          </a:p>
        </p:txBody>
      </p:sp>
      <p:sp>
        <p:nvSpPr>
          <p:cNvPr id="3" name="Segnaposto contenuto 2"/>
          <p:cNvSpPr>
            <a:spLocks noGrp="1"/>
          </p:cNvSpPr>
          <p:nvPr>
            <p:ph idx="1"/>
          </p:nvPr>
        </p:nvSpPr>
        <p:spPr/>
        <p:txBody>
          <a:bodyPr>
            <a:noAutofit/>
          </a:bodyPr>
          <a:lstStyle/>
          <a:p>
            <a:r>
              <a:rPr lang="it-IT" sz="2000" dirty="0"/>
              <a:t>«Modello» seguito universalmente in modo progressivo a partire dal tardo medioevo (</a:t>
            </a:r>
            <a:r>
              <a:rPr lang="it-IT" sz="2000" i="1" dirty="0">
                <a:solidFill>
                  <a:srgbClr val="FF0000"/>
                </a:solidFill>
              </a:rPr>
              <a:t>Pace di </a:t>
            </a:r>
            <a:r>
              <a:rPr lang="it-IT" sz="2000" i="1" dirty="0" err="1">
                <a:solidFill>
                  <a:srgbClr val="FF0000"/>
                </a:solidFill>
              </a:rPr>
              <a:t>Westfalia</a:t>
            </a:r>
            <a:r>
              <a:rPr lang="it-IT" sz="2000" dirty="0"/>
              <a:t>, 1648: nascita di «un nuovo ordine internazionale» in cui la sovranità territoriale («principi tedeschi») non è limitata dalle pretese dei sovrani espressione dell’universalismo e centralismo religioso (Impero spagnolo, impero asburgico, Chiesa cattolica). </a:t>
            </a:r>
          </a:p>
          <a:p>
            <a:r>
              <a:rPr lang="it-IT" sz="2000" dirty="0"/>
              <a:t>Detto ordine si fonda sul concetto (politico) di «sovranità statale» quale la conosciamo oggi, ossia una qualità «esistenziale» propria agli Stati, </a:t>
            </a:r>
            <a:r>
              <a:rPr lang="it-IT" sz="2000" b="1" dirty="0">
                <a:solidFill>
                  <a:srgbClr val="FF0000"/>
                </a:solidFill>
              </a:rPr>
              <a:t>al «modello Stato» secondo il diritto internazionale</a:t>
            </a:r>
            <a:r>
              <a:rPr lang="it-IT" sz="2000" dirty="0"/>
              <a:t>, che si definisce come segue: «un ente che governa in modo </a:t>
            </a:r>
            <a:r>
              <a:rPr lang="it-IT" sz="2000" i="1" dirty="0">
                <a:solidFill>
                  <a:srgbClr val="0070C0"/>
                </a:solidFill>
              </a:rPr>
              <a:t>stabile, effettivo e indipendente</a:t>
            </a:r>
            <a:r>
              <a:rPr lang="it-IT" sz="2000" dirty="0"/>
              <a:t> su </a:t>
            </a:r>
            <a:r>
              <a:rPr lang="it-IT" sz="2000" i="1" dirty="0">
                <a:solidFill>
                  <a:srgbClr val="0070C0"/>
                </a:solidFill>
              </a:rPr>
              <a:t>una comunità territoriale</a:t>
            </a:r>
            <a:r>
              <a:rPr lang="it-IT" sz="2000" dirty="0"/>
              <a:t>». È la nozione </a:t>
            </a:r>
            <a:r>
              <a:rPr lang="it-IT" sz="2000" b="1" u="sng" dirty="0">
                <a:solidFill>
                  <a:srgbClr val="FF0000"/>
                </a:solidFill>
              </a:rPr>
              <a:t>triadica o ternaria di Stato</a:t>
            </a:r>
            <a:r>
              <a:rPr lang="it-IT" sz="2000" dirty="0"/>
              <a:t>, che si compone di tre elementi (</a:t>
            </a:r>
            <a:r>
              <a:rPr lang="it-IT" sz="2000" b="1" dirty="0">
                <a:solidFill>
                  <a:srgbClr val="FF0000"/>
                </a:solidFill>
              </a:rPr>
              <a:t>governo qualificato di una comunità stanziata su un territorio</a:t>
            </a:r>
            <a:r>
              <a:rPr lang="it-IT" sz="2000" dirty="0"/>
              <a:t>). </a:t>
            </a:r>
          </a:p>
        </p:txBody>
      </p:sp>
    </p:spTree>
    <p:extLst>
      <p:ext uri="{BB962C8B-B14F-4D97-AF65-F5344CB8AC3E}">
        <p14:creationId xmlns:p14="http://schemas.microsoft.com/office/powerpoint/2010/main" val="2079954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5BAFFD-8755-4CFB-9E57-445BB8CE304D}"/>
              </a:ext>
            </a:extLst>
          </p:cNvPr>
          <p:cNvSpPr>
            <a:spLocks noGrp="1"/>
          </p:cNvSpPr>
          <p:nvPr>
            <p:ph type="title"/>
          </p:nvPr>
        </p:nvSpPr>
        <p:spPr/>
        <p:txBody>
          <a:bodyPr/>
          <a:lstStyle/>
          <a:p>
            <a:r>
              <a:rPr lang="it-IT" dirty="0"/>
              <a:t>Prassi</a:t>
            </a:r>
          </a:p>
        </p:txBody>
      </p:sp>
      <p:sp>
        <p:nvSpPr>
          <p:cNvPr id="3" name="Segnaposto contenuto 2">
            <a:extLst>
              <a:ext uri="{FF2B5EF4-FFF2-40B4-BE49-F238E27FC236}">
                <a16:creationId xmlns:a16="http://schemas.microsoft.com/office/drawing/2014/main" id="{240B3186-3909-437D-9821-7925316E1B45}"/>
              </a:ext>
            </a:extLst>
          </p:cNvPr>
          <p:cNvSpPr>
            <a:spLocks noGrp="1"/>
          </p:cNvSpPr>
          <p:nvPr>
            <p:ph idx="1"/>
          </p:nvPr>
        </p:nvSpPr>
        <p:spPr/>
        <p:txBody>
          <a:bodyPr>
            <a:noAutofit/>
          </a:bodyPr>
          <a:lstStyle/>
          <a:p>
            <a:r>
              <a:rPr lang="it-IT" sz="1500" b="1" dirty="0">
                <a:solidFill>
                  <a:srgbClr val="FF0000"/>
                </a:solidFill>
              </a:rPr>
              <a:t>Esempi</a:t>
            </a:r>
            <a:r>
              <a:rPr lang="it-IT" sz="1500" dirty="0"/>
              <a:t>: La </a:t>
            </a:r>
            <a:r>
              <a:rPr lang="it-IT" sz="1500" b="1" u="sng" dirty="0">
                <a:solidFill>
                  <a:srgbClr val="FF0000"/>
                </a:solidFill>
              </a:rPr>
              <a:t>Convenzione di Montevideo </a:t>
            </a:r>
            <a:r>
              <a:rPr lang="it-IT" sz="1500" dirty="0"/>
              <a:t>del 1933 sui Diritti e obblighi degli Stati definisce la </a:t>
            </a:r>
            <a:r>
              <a:rPr lang="it-IT" sz="1500" dirty="0" err="1"/>
              <a:t>statualità</a:t>
            </a:r>
            <a:r>
              <a:rPr lang="it-IT" sz="1500" dirty="0"/>
              <a:t> come segue: </a:t>
            </a:r>
          </a:p>
          <a:p>
            <a:r>
              <a:rPr lang="it-IT" sz="1500" dirty="0"/>
              <a:t>«</a:t>
            </a:r>
            <a:r>
              <a:rPr lang="it-IT" sz="1500" i="1" dirty="0">
                <a:solidFill>
                  <a:srgbClr val="FF0000"/>
                </a:solidFill>
              </a:rPr>
              <a:t>The state </a:t>
            </a:r>
            <a:r>
              <a:rPr lang="it-IT" sz="1500" i="1" dirty="0" err="1">
                <a:solidFill>
                  <a:srgbClr val="FF0000"/>
                </a:solidFill>
              </a:rPr>
              <a:t>as</a:t>
            </a:r>
            <a:r>
              <a:rPr lang="it-IT" sz="1500" i="1" dirty="0">
                <a:solidFill>
                  <a:srgbClr val="FF0000"/>
                </a:solidFill>
              </a:rPr>
              <a:t> a </a:t>
            </a:r>
            <a:r>
              <a:rPr lang="it-IT" sz="1500" i="1" dirty="0" err="1">
                <a:solidFill>
                  <a:srgbClr val="FF0000"/>
                </a:solidFill>
              </a:rPr>
              <a:t>person</a:t>
            </a:r>
            <a:r>
              <a:rPr lang="it-IT" sz="1500" i="1" dirty="0">
                <a:solidFill>
                  <a:srgbClr val="FF0000"/>
                </a:solidFill>
              </a:rPr>
              <a:t> of </a:t>
            </a:r>
            <a:r>
              <a:rPr lang="it-IT" sz="1500" i="1" dirty="0" err="1">
                <a:solidFill>
                  <a:srgbClr val="FF0000"/>
                </a:solidFill>
              </a:rPr>
              <a:t>international</a:t>
            </a:r>
            <a:r>
              <a:rPr lang="it-IT" sz="1500" i="1" dirty="0">
                <a:solidFill>
                  <a:srgbClr val="FF0000"/>
                </a:solidFill>
              </a:rPr>
              <a:t> law </a:t>
            </a:r>
            <a:r>
              <a:rPr lang="it-IT" sz="1500" i="1" dirty="0" err="1">
                <a:solidFill>
                  <a:srgbClr val="FF0000"/>
                </a:solidFill>
              </a:rPr>
              <a:t>should</a:t>
            </a:r>
            <a:r>
              <a:rPr lang="it-IT" sz="1500" i="1" dirty="0">
                <a:solidFill>
                  <a:srgbClr val="FF0000"/>
                </a:solidFill>
              </a:rPr>
              <a:t> </a:t>
            </a:r>
            <a:r>
              <a:rPr lang="it-IT" sz="1500" i="1" dirty="0" err="1">
                <a:solidFill>
                  <a:srgbClr val="FF0000"/>
                </a:solidFill>
              </a:rPr>
              <a:t>possess</a:t>
            </a:r>
            <a:r>
              <a:rPr lang="it-IT" sz="1500" i="1" dirty="0">
                <a:solidFill>
                  <a:srgbClr val="FF0000"/>
                </a:solidFill>
              </a:rPr>
              <a:t> the </a:t>
            </a:r>
            <a:r>
              <a:rPr lang="it-IT" sz="1500" i="1" dirty="0" err="1">
                <a:solidFill>
                  <a:srgbClr val="FF0000"/>
                </a:solidFill>
              </a:rPr>
              <a:t>following</a:t>
            </a:r>
            <a:r>
              <a:rPr lang="it-IT" sz="1500" i="1" dirty="0">
                <a:solidFill>
                  <a:srgbClr val="FF0000"/>
                </a:solidFill>
              </a:rPr>
              <a:t> </a:t>
            </a:r>
            <a:r>
              <a:rPr lang="it-IT" sz="1500" i="1" dirty="0" err="1">
                <a:solidFill>
                  <a:srgbClr val="FF0000"/>
                </a:solidFill>
              </a:rPr>
              <a:t>qualifications</a:t>
            </a:r>
            <a:r>
              <a:rPr lang="it-IT" sz="1500" i="1" dirty="0">
                <a:solidFill>
                  <a:srgbClr val="FF0000"/>
                </a:solidFill>
              </a:rPr>
              <a:t>: a </a:t>
            </a:r>
            <a:r>
              <a:rPr lang="it-IT" sz="1500" i="1" dirty="0" err="1">
                <a:solidFill>
                  <a:srgbClr val="FF0000"/>
                </a:solidFill>
              </a:rPr>
              <a:t>permanent</a:t>
            </a:r>
            <a:r>
              <a:rPr lang="it-IT" sz="1500" i="1" dirty="0">
                <a:solidFill>
                  <a:srgbClr val="FF0000"/>
                </a:solidFill>
              </a:rPr>
              <a:t> </a:t>
            </a:r>
            <a:r>
              <a:rPr lang="it-IT" sz="1500" i="1" dirty="0" err="1">
                <a:solidFill>
                  <a:srgbClr val="FF0000"/>
                </a:solidFill>
              </a:rPr>
              <a:t>population</a:t>
            </a:r>
            <a:r>
              <a:rPr lang="it-IT" sz="1500" i="1" dirty="0">
                <a:solidFill>
                  <a:srgbClr val="FF0000"/>
                </a:solidFill>
              </a:rPr>
              <a:t>; a </a:t>
            </a:r>
            <a:r>
              <a:rPr lang="it-IT" sz="1500" i="1" dirty="0" err="1">
                <a:solidFill>
                  <a:srgbClr val="FF0000"/>
                </a:solidFill>
              </a:rPr>
              <a:t>defined</a:t>
            </a:r>
            <a:r>
              <a:rPr lang="it-IT" sz="1500" i="1" dirty="0">
                <a:solidFill>
                  <a:srgbClr val="FF0000"/>
                </a:solidFill>
              </a:rPr>
              <a:t> </a:t>
            </a:r>
            <a:r>
              <a:rPr lang="it-IT" sz="1500" i="1" dirty="0" err="1">
                <a:solidFill>
                  <a:srgbClr val="FF0000"/>
                </a:solidFill>
              </a:rPr>
              <a:t>territory</a:t>
            </a:r>
            <a:r>
              <a:rPr lang="it-IT" sz="1500" i="1" dirty="0">
                <a:solidFill>
                  <a:srgbClr val="FF0000"/>
                </a:solidFill>
              </a:rPr>
              <a:t>; </a:t>
            </a:r>
            <a:r>
              <a:rPr lang="it-IT" sz="1500" i="1" dirty="0" err="1">
                <a:solidFill>
                  <a:srgbClr val="FF0000"/>
                </a:solidFill>
              </a:rPr>
              <a:t>government</a:t>
            </a:r>
            <a:r>
              <a:rPr lang="it-IT" sz="1500" i="1" dirty="0">
                <a:solidFill>
                  <a:srgbClr val="FF0000"/>
                </a:solidFill>
              </a:rPr>
              <a:t>; and </a:t>
            </a:r>
            <a:r>
              <a:rPr lang="it-IT" sz="1500" i="1" dirty="0" err="1">
                <a:solidFill>
                  <a:srgbClr val="FF0000"/>
                </a:solidFill>
              </a:rPr>
              <a:t>capacity</a:t>
            </a:r>
            <a:r>
              <a:rPr lang="it-IT" sz="1500" i="1" dirty="0">
                <a:solidFill>
                  <a:srgbClr val="FF0000"/>
                </a:solidFill>
              </a:rPr>
              <a:t> to </a:t>
            </a:r>
            <a:r>
              <a:rPr lang="it-IT" sz="1500" i="1" dirty="0" err="1">
                <a:solidFill>
                  <a:srgbClr val="FF0000"/>
                </a:solidFill>
              </a:rPr>
              <a:t>enter</a:t>
            </a:r>
            <a:r>
              <a:rPr lang="it-IT" sz="1500" i="1" dirty="0">
                <a:solidFill>
                  <a:srgbClr val="FF0000"/>
                </a:solidFill>
              </a:rPr>
              <a:t> </a:t>
            </a:r>
            <a:r>
              <a:rPr lang="it-IT" sz="1500" i="1" dirty="0" err="1">
                <a:solidFill>
                  <a:srgbClr val="FF0000"/>
                </a:solidFill>
              </a:rPr>
              <a:t>into</a:t>
            </a:r>
            <a:r>
              <a:rPr lang="it-IT" sz="1500" i="1" dirty="0">
                <a:solidFill>
                  <a:srgbClr val="FF0000"/>
                </a:solidFill>
              </a:rPr>
              <a:t> relations with the </a:t>
            </a:r>
            <a:r>
              <a:rPr lang="it-IT" sz="1500" i="1" dirty="0" err="1">
                <a:solidFill>
                  <a:srgbClr val="FF0000"/>
                </a:solidFill>
              </a:rPr>
              <a:t>other</a:t>
            </a:r>
            <a:r>
              <a:rPr lang="it-IT" sz="1500" i="1" dirty="0">
                <a:solidFill>
                  <a:srgbClr val="FF0000"/>
                </a:solidFill>
              </a:rPr>
              <a:t> </a:t>
            </a:r>
            <a:r>
              <a:rPr lang="it-IT" sz="1500" i="1" dirty="0" err="1">
                <a:solidFill>
                  <a:srgbClr val="FF0000"/>
                </a:solidFill>
              </a:rPr>
              <a:t>states</a:t>
            </a:r>
            <a:r>
              <a:rPr lang="it-IT" sz="1500" dirty="0"/>
              <a:t>». </a:t>
            </a:r>
          </a:p>
          <a:p>
            <a:r>
              <a:rPr lang="it-IT" sz="1500" dirty="0"/>
              <a:t>Secondo il Parere n. 1 della Commissione arbitrale mista (c.d. Commissione </a:t>
            </a:r>
            <a:r>
              <a:rPr lang="it-IT" sz="1500" dirty="0" err="1"/>
              <a:t>Badinter</a:t>
            </a:r>
            <a:r>
              <a:rPr lang="it-IT" sz="1500" dirty="0"/>
              <a:t>) reso il 29.11.1991 relativo alla “continuità” della RSFI – Repubblica Socialista federale di Iugoslavia (secondo la tesi della Serbia – Montenegro) ovvero sulla sua avvenuta estinzione per disgregazione (secondo la tesi delle altre Repubbliche iugoslave, emancipatesi o in via di secessione), lo Stato è </a:t>
            </a:r>
          </a:p>
          <a:p>
            <a:r>
              <a:rPr lang="it-IT" sz="1500" dirty="0"/>
              <a:t>«</a:t>
            </a:r>
            <a:r>
              <a:rPr lang="it-IT" sz="1500" i="1" dirty="0">
                <a:solidFill>
                  <a:srgbClr val="FF0000"/>
                </a:solidFill>
              </a:rPr>
              <a:t>una comunità che consiste di un territorio e di una popolazione sotto un’autorità politica organizzata</a:t>
            </a:r>
            <a:r>
              <a:rPr lang="it-IT" sz="1500" dirty="0"/>
              <a:t>», caratterizzato dalla sovranità. </a:t>
            </a:r>
          </a:p>
          <a:p>
            <a:r>
              <a:rPr lang="it-IT" sz="1500" dirty="0"/>
              <a:t>V. la sentenza Corte Cassazione, n. 1981 del 28.6.1985, </a:t>
            </a:r>
            <a:r>
              <a:rPr lang="it-IT" sz="1500" i="1" u="sng" dirty="0">
                <a:solidFill>
                  <a:srgbClr val="FF0000"/>
                </a:solidFill>
              </a:rPr>
              <a:t>Arafat</a:t>
            </a:r>
            <a:r>
              <a:rPr lang="it-IT" sz="1500" dirty="0"/>
              <a:t> (difetta della qualità di «Stato», con le prerogative che gli sono connesse [immunità dei suoi organi dalla giurisdizione penale di altri Stati], il capo dell’OLP, Movimento di liberazione della Palestina, poiché detto movimento difetta dei caratteri statuali, espressi dalla triade «popolo-governo-territorio) </a:t>
            </a:r>
          </a:p>
        </p:txBody>
      </p:sp>
    </p:spTree>
    <p:extLst>
      <p:ext uri="{BB962C8B-B14F-4D97-AF65-F5344CB8AC3E}">
        <p14:creationId xmlns:p14="http://schemas.microsoft.com/office/powerpoint/2010/main" val="3696556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Le «componenti» dello Stato-soggetto: Governo, territorio e popolazione</a:t>
            </a:r>
          </a:p>
        </p:txBody>
      </p:sp>
      <p:sp>
        <p:nvSpPr>
          <p:cNvPr id="3" name="Segnaposto contenuto 2"/>
          <p:cNvSpPr>
            <a:spLocks noGrp="1"/>
          </p:cNvSpPr>
          <p:nvPr>
            <p:ph idx="1"/>
          </p:nvPr>
        </p:nvSpPr>
        <p:spPr/>
        <p:txBody>
          <a:bodyPr>
            <a:noAutofit/>
          </a:bodyPr>
          <a:lstStyle/>
          <a:p>
            <a:r>
              <a:rPr lang="it-IT" sz="1400" dirty="0"/>
              <a:t>Decentramento (diffusione) di Stato come autorità sovrane di governo territoriale. Incremento numerico progressivo (oggi 200, di cui 193 membri delle Nazioni Unite)</a:t>
            </a:r>
          </a:p>
          <a:p>
            <a:r>
              <a:rPr lang="it-IT" sz="1400" dirty="0"/>
              <a:t>Territorio e popolazione sono presupposti materiali della soggettività statale. </a:t>
            </a:r>
          </a:p>
          <a:p>
            <a:r>
              <a:rPr lang="it-IT" sz="1400" dirty="0"/>
              <a:t>a) Il </a:t>
            </a:r>
            <a:r>
              <a:rPr lang="it-IT" sz="1400" b="1" u="sng" dirty="0">
                <a:solidFill>
                  <a:srgbClr val="FF0000"/>
                </a:solidFill>
              </a:rPr>
              <a:t>territorio</a:t>
            </a:r>
            <a:r>
              <a:rPr lang="it-IT" sz="1400" dirty="0"/>
              <a:t> delimita l’</a:t>
            </a:r>
            <a:r>
              <a:rPr lang="it-IT" sz="1400" u="sng" dirty="0">
                <a:solidFill>
                  <a:srgbClr val="FF0000"/>
                </a:solidFill>
              </a:rPr>
              <a:t>ambito spaziale</a:t>
            </a:r>
            <a:r>
              <a:rPr lang="it-IT" sz="1400" dirty="0"/>
              <a:t> della sovranità c.d. territoriale dello Stato # Il territorio soggetto a diritti sovrani include: </a:t>
            </a:r>
            <a:r>
              <a:rPr lang="it-IT" sz="1400" dirty="0">
                <a:solidFill>
                  <a:srgbClr val="FF0000"/>
                </a:solidFill>
              </a:rPr>
              <a:t>il suolo, il sottosuolo, lo spazio aereo correlato, e la porzione di mare compresa nel c.d. mare territoriale</a:t>
            </a:r>
            <a:r>
              <a:rPr lang="it-IT" sz="1400" dirty="0"/>
              <a:t> (entro le 12 miglia marine dalla linea di bassa marea: in Italia, art. 2 Codice della navigazione; vedi ulteriormente Convenzione delle Nazioni Unite sul diritto del mare, c.d. convenzione di Montego </a:t>
            </a:r>
            <a:r>
              <a:rPr lang="it-IT" sz="1400" dirty="0" err="1"/>
              <a:t>Bay</a:t>
            </a:r>
            <a:r>
              <a:rPr lang="it-IT" sz="1400" dirty="0"/>
              <a:t>, 1982) (infra, esercizio della giurisdizione statale nello spazio)</a:t>
            </a:r>
          </a:p>
          <a:p>
            <a:r>
              <a:rPr lang="it-IT" sz="1400" u="sng" dirty="0">
                <a:solidFill>
                  <a:srgbClr val="0070C0"/>
                </a:solidFill>
              </a:rPr>
              <a:t>L’esigenza è che tutti gli individui – ovunque situati – siano governati (comandati e protetti) da un’autorità</a:t>
            </a:r>
            <a:r>
              <a:rPr lang="it-IT" sz="1400" dirty="0"/>
              <a:t>, e che ciascuna di tali autorità risponda alle altre (secondo i dettami del diritto internazionale). Tale ripartizione territoriale delle autorità di governo mira a evitare «</a:t>
            </a:r>
            <a:r>
              <a:rPr lang="it-IT" sz="1400" b="1" dirty="0">
                <a:solidFill>
                  <a:srgbClr val="FF0000"/>
                </a:solidFill>
              </a:rPr>
              <a:t>conflitti negativi di giurisdizione</a:t>
            </a:r>
            <a:r>
              <a:rPr lang="it-IT" sz="1400" dirty="0"/>
              <a:t>».</a:t>
            </a:r>
          </a:p>
          <a:p>
            <a:r>
              <a:rPr lang="it-IT" sz="1400" dirty="0"/>
              <a:t>Irrilevante è la dimensione territoriale dello Stato (micro-Stati), e la precisa definizione dei confini su cui insiste il governo statale; il territorio include solo la porzione di superficie (terrestre) venuta naturalmente a esistenza. </a:t>
            </a:r>
          </a:p>
          <a:p>
            <a:r>
              <a:rPr lang="it-IT" sz="1400" dirty="0"/>
              <a:t>Pressoché irrilevanti sono oggi i «modi di acquisto» del territorio (occupazione di territori </a:t>
            </a:r>
            <a:r>
              <a:rPr lang="it-IT" sz="1400" dirty="0" err="1"/>
              <a:t>nullius</a:t>
            </a:r>
            <a:r>
              <a:rPr lang="it-IT" sz="1400" dirty="0"/>
              <a:t>, conquista, accessione o cessione)</a:t>
            </a:r>
          </a:p>
          <a:p>
            <a:endParaRPr lang="it-IT" sz="1500" dirty="0"/>
          </a:p>
        </p:txBody>
      </p:sp>
    </p:spTree>
    <p:extLst>
      <p:ext uri="{BB962C8B-B14F-4D97-AF65-F5344CB8AC3E}">
        <p14:creationId xmlns:p14="http://schemas.microsoft.com/office/powerpoint/2010/main" val="3214010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Territorio e «limiti» alla giurisdizione statale «extraterritoriale»</a:t>
            </a:r>
          </a:p>
        </p:txBody>
      </p:sp>
      <p:sp>
        <p:nvSpPr>
          <p:cNvPr id="3" name="Segnaposto contenuto 2"/>
          <p:cNvSpPr>
            <a:spLocks noGrp="1"/>
          </p:cNvSpPr>
          <p:nvPr>
            <p:ph idx="1"/>
          </p:nvPr>
        </p:nvSpPr>
        <p:spPr/>
        <p:txBody>
          <a:bodyPr>
            <a:normAutofit fontScale="85000" lnSpcReduction="10000"/>
          </a:bodyPr>
          <a:lstStyle/>
          <a:p>
            <a:r>
              <a:rPr lang="it-IT" dirty="0"/>
              <a:t>Il diritto internazionale </a:t>
            </a:r>
            <a:r>
              <a:rPr lang="it-IT" dirty="0">
                <a:solidFill>
                  <a:srgbClr val="FF0000"/>
                </a:solidFill>
              </a:rPr>
              <a:t>vieta (o considera sfavorevolmente), salvo situazioni speciali, l’esercizio c.d. extraterritoriale del potere di governo</a:t>
            </a:r>
            <a:r>
              <a:rPr lang="it-IT" dirty="0"/>
              <a:t>, per le conseguenze «conflittuali» (</a:t>
            </a:r>
            <a:r>
              <a:rPr lang="it-IT" b="1" dirty="0">
                <a:solidFill>
                  <a:srgbClr val="FF0000"/>
                </a:solidFill>
              </a:rPr>
              <a:t>conflitto positivo di sovranità</a:t>
            </a:r>
            <a:r>
              <a:rPr lang="it-IT" dirty="0"/>
              <a:t>) che tale esercizio può comportare.</a:t>
            </a:r>
          </a:p>
          <a:p>
            <a:r>
              <a:rPr lang="it-IT" dirty="0"/>
              <a:t>È necessario infatti rinvenire un «</a:t>
            </a:r>
            <a:r>
              <a:rPr lang="it-IT" dirty="0">
                <a:solidFill>
                  <a:srgbClr val="FF0000"/>
                </a:solidFill>
              </a:rPr>
              <a:t>criterio di collegamento</a:t>
            </a:r>
            <a:r>
              <a:rPr lang="it-IT" dirty="0"/>
              <a:t>» tra l’esercizio extraterritoriale di poteri sovrani (amministrativi, penali, civili) e la fattispecie presa in considerazione, criteri che possono essere «conflittuali» in taluni casi.</a:t>
            </a:r>
          </a:p>
          <a:p>
            <a:r>
              <a:rPr lang="it-IT" dirty="0"/>
              <a:t>Ad esempio nel caso di incidenti in alto mare, in assenza di disciplina internazionale, ciascuno Stato può esercitare, in modo concorrente, ed eventualmente conflittuale, la sua giurisdizione penale (v. il caso del </a:t>
            </a:r>
            <a:r>
              <a:rPr lang="it-IT" i="1" u="sng" dirty="0">
                <a:solidFill>
                  <a:srgbClr val="FF0000"/>
                </a:solidFill>
              </a:rPr>
              <a:t>Lotus (Francia c. Turchia)</a:t>
            </a:r>
            <a:r>
              <a:rPr lang="it-IT" dirty="0"/>
              <a:t>, 7.9.1927, sulla «inesistenza» della giurisdizione esclusiva dello Stato della bandiera in caso di incidenti avvenuti in alto mare)</a:t>
            </a:r>
          </a:p>
        </p:txBody>
      </p:sp>
    </p:spTree>
    <p:extLst>
      <p:ext uri="{BB962C8B-B14F-4D97-AF65-F5344CB8AC3E}">
        <p14:creationId xmlns:p14="http://schemas.microsoft.com/office/powerpoint/2010/main" val="1796297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Limiti alla giurisdizione statale extraterritoriale e lotta alla criminalità</a:t>
            </a:r>
          </a:p>
        </p:txBody>
      </p:sp>
      <p:sp>
        <p:nvSpPr>
          <p:cNvPr id="3" name="Segnaposto contenuto 2"/>
          <p:cNvSpPr>
            <a:spLocks noGrp="1"/>
          </p:cNvSpPr>
          <p:nvPr>
            <p:ph idx="1"/>
          </p:nvPr>
        </p:nvSpPr>
        <p:spPr/>
        <p:txBody>
          <a:bodyPr>
            <a:normAutofit fontScale="85000" lnSpcReduction="20000"/>
          </a:bodyPr>
          <a:lstStyle/>
          <a:p>
            <a:r>
              <a:rPr lang="it-IT" dirty="0"/>
              <a:t>I limiti territoriali all’esercizio della giurisdizione statale (motivati da esigenze di «coordinamento» fra sovranità) possono comportare problemi nella repressione di </a:t>
            </a:r>
            <a:r>
              <a:rPr lang="it-IT" dirty="0">
                <a:solidFill>
                  <a:srgbClr val="FF0000"/>
                </a:solidFill>
              </a:rPr>
              <a:t>illeciti penali compiuti da individui</a:t>
            </a:r>
            <a:r>
              <a:rPr lang="it-IT" dirty="0"/>
              <a:t> </a:t>
            </a:r>
            <a:r>
              <a:rPr lang="it-IT" u="sng" dirty="0">
                <a:solidFill>
                  <a:srgbClr val="FF0000"/>
                </a:solidFill>
              </a:rPr>
              <a:t>all’estero</a:t>
            </a:r>
            <a:r>
              <a:rPr lang="it-IT" dirty="0"/>
              <a:t>; infatti l’effettività del sistema «territoriale» di repressione penale è subordinata alla «apprensione», alla presenza dell’individuo sul territorio nazionale</a:t>
            </a:r>
          </a:p>
          <a:p>
            <a:r>
              <a:rPr lang="it-IT" dirty="0"/>
              <a:t>Gli Stati cooperano stipulando </a:t>
            </a:r>
            <a:r>
              <a:rPr lang="it-IT" u="sng" dirty="0">
                <a:solidFill>
                  <a:srgbClr val="FF0000"/>
                </a:solidFill>
              </a:rPr>
              <a:t>convenzioni sull’estradizione</a:t>
            </a:r>
            <a:r>
              <a:rPr lang="it-IT" dirty="0"/>
              <a:t> (ossia la consegna) di coloro che hanno commesso reati nel proprio territorio e che si trovano nel territorio della controparte (assistenza giudiziaria in materia penale)</a:t>
            </a:r>
          </a:p>
          <a:p>
            <a:r>
              <a:rPr lang="it-IT" dirty="0"/>
              <a:t>L’obbligo d’estradare è derogato solo qualora lo Stato «richiesto» dell’estradizione (sul cui territorio si trova il soggetto perseguito o condannato dall’altro Stato, c.d. Stato «richiedente») sottopone a processo la persona oggetto della domanda estradizionale (principio «</a:t>
            </a:r>
            <a:r>
              <a:rPr lang="it-IT" u="sng" dirty="0">
                <a:solidFill>
                  <a:srgbClr val="FF0000"/>
                </a:solidFill>
              </a:rPr>
              <a:t>aut </a:t>
            </a:r>
            <a:r>
              <a:rPr lang="it-IT" u="sng" dirty="0" err="1">
                <a:solidFill>
                  <a:srgbClr val="FF0000"/>
                </a:solidFill>
              </a:rPr>
              <a:t>dedere</a:t>
            </a:r>
            <a:r>
              <a:rPr lang="it-IT" u="sng" dirty="0">
                <a:solidFill>
                  <a:srgbClr val="FF0000"/>
                </a:solidFill>
              </a:rPr>
              <a:t> aut iudicare</a:t>
            </a:r>
            <a:r>
              <a:rPr lang="it-IT" dirty="0"/>
              <a:t>»); </a:t>
            </a:r>
          </a:p>
        </p:txBody>
      </p:sp>
    </p:spTree>
    <p:extLst>
      <p:ext uri="{BB962C8B-B14F-4D97-AF65-F5344CB8AC3E}">
        <p14:creationId xmlns:p14="http://schemas.microsoft.com/office/powerpoint/2010/main" val="4185485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F8151E-501B-40B2-8E0E-D1B896F57A15}"/>
              </a:ext>
            </a:extLst>
          </p:cNvPr>
          <p:cNvSpPr>
            <a:spLocks noGrp="1"/>
          </p:cNvSpPr>
          <p:nvPr>
            <p:ph type="title"/>
          </p:nvPr>
        </p:nvSpPr>
        <p:spPr/>
        <p:txBody>
          <a:bodyPr>
            <a:normAutofit fontScale="90000"/>
          </a:bodyPr>
          <a:lstStyle/>
          <a:p>
            <a:r>
              <a:rPr lang="it-IT" dirty="0"/>
              <a:t>Limiti alla giurisdizione penale e accordi sull’estradizione</a:t>
            </a:r>
          </a:p>
        </p:txBody>
      </p:sp>
      <p:sp>
        <p:nvSpPr>
          <p:cNvPr id="3" name="Segnaposto contenuto 2">
            <a:extLst>
              <a:ext uri="{FF2B5EF4-FFF2-40B4-BE49-F238E27FC236}">
                <a16:creationId xmlns:a16="http://schemas.microsoft.com/office/drawing/2014/main" id="{75DC4A80-D981-4A12-B945-E7A6272D7F8E}"/>
              </a:ext>
            </a:extLst>
          </p:cNvPr>
          <p:cNvSpPr>
            <a:spLocks noGrp="1"/>
          </p:cNvSpPr>
          <p:nvPr>
            <p:ph idx="1"/>
          </p:nvPr>
        </p:nvSpPr>
        <p:spPr/>
        <p:txBody>
          <a:bodyPr>
            <a:normAutofit fontScale="92500"/>
          </a:bodyPr>
          <a:lstStyle/>
          <a:p>
            <a:r>
              <a:rPr lang="it-IT" dirty="0"/>
              <a:t>La «capacità» (giuridica) di perseguire penalmente è tuttavia in genere limitata, dall’ordinamento nazionale, a i) coloro (</a:t>
            </a:r>
            <a:r>
              <a:rPr lang="it-IT" dirty="0">
                <a:solidFill>
                  <a:srgbClr val="FF0000"/>
                </a:solidFill>
              </a:rPr>
              <a:t>cittadini o stranieri</a:t>
            </a:r>
            <a:r>
              <a:rPr lang="it-IT" dirty="0"/>
              <a:t>) che hanno commesso un illecito sul territorio nazionale (secondo il principio di territorialità: «</a:t>
            </a:r>
            <a:r>
              <a:rPr lang="it-IT" i="1" dirty="0">
                <a:solidFill>
                  <a:srgbClr val="FF0000"/>
                </a:solidFill>
              </a:rPr>
              <a:t>locus </a:t>
            </a:r>
            <a:r>
              <a:rPr lang="it-IT" i="1" dirty="0" err="1">
                <a:solidFill>
                  <a:srgbClr val="FF0000"/>
                </a:solidFill>
              </a:rPr>
              <a:t>commissi</a:t>
            </a:r>
            <a:r>
              <a:rPr lang="it-IT" i="1" dirty="0">
                <a:solidFill>
                  <a:srgbClr val="FF0000"/>
                </a:solidFill>
              </a:rPr>
              <a:t> </a:t>
            </a:r>
            <a:r>
              <a:rPr lang="it-IT" i="1" dirty="0" err="1">
                <a:solidFill>
                  <a:srgbClr val="FF0000"/>
                </a:solidFill>
              </a:rPr>
              <a:t>delicti</a:t>
            </a:r>
            <a:r>
              <a:rPr lang="it-IT" dirty="0"/>
              <a:t>»), ii) ai </a:t>
            </a:r>
            <a:r>
              <a:rPr lang="it-IT" u="sng" dirty="0">
                <a:solidFill>
                  <a:srgbClr val="FF0000"/>
                </a:solidFill>
              </a:rPr>
              <a:t>propri cittadini</a:t>
            </a:r>
            <a:r>
              <a:rPr lang="it-IT" dirty="0"/>
              <a:t> che abbiano commesso reati all’estero (criterio </a:t>
            </a:r>
            <a:r>
              <a:rPr lang="it-IT" dirty="0">
                <a:solidFill>
                  <a:srgbClr val="FF0000"/>
                </a:solidFill>
              </a:rPr>
              <a:t>personale</a:t>
            </a:r>
            <a:r>
              <a:rPr lang="it-IT" dirty="0"/>
              <a:t> di giurisdizione penale) o iii) </a:t>
            </a:r>
            <a:r>
              <a:rPr lang="it-IT" u="sng" dirty="0">
                <a:solidFill>
                  <a:srgbClr val="FF0000"/>
                </a:solidFill>
              </a:rPr>
              <a:t>ai criminali internazionali</a:t>
            </a:r>
            <a:r>
              <a:rPr lang="it-IT" dirty="0"/>
              <a:t> (stranieri che abbiano commesso gravi illeciti internazionali, es. tortura, secondo il principio della «</a:t>
            </a:r>
            <a:r>
              <a:rPr lang="it-IT" dirty="0">
                <a:solidFill>
                  <a:srgbClr val="FF0000"/>
                </a:solidFill>
              </a:rPr>
              <a:t>giurisdizione universale</a:t>
            </a:r>
            <a:r>
              <a:rPr lang="it-IT" dirty="0"/>
              <a:t>»). </a:t>
            </a:r>
          </a:p>
          <a:p>
            <a:r>
              <a:rPr lang="it-IT" dirty="0"/>
              <a:t>Per l’effetto, l’estradizione è in genere esclusa con riguardo alle tre categorie di soggetti richiamati.</a:t>
            </a:r>
          </a:p>
        </p:txBody>
      </p:sp>
    </p:spTree>
    <p:extLst>
      <p:ext uri="{BB962C8B-B14F-4D97-AF65-F5344CB8AC3E}">
        <p14:creationId xmlns:p14="http://schemas.microsoft.com/office/powerpoint/2010/main" val="1559485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5A6D35-E861-41CB-8A93-9723D8B86D61}"/>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1AFE8331-7BE8-4CD2-8235-7C4BB7E3A863}"/>
              </a:ext>
            </a:extLst>
          </p:cNvPr>
          <p:cNvSpPr>
            <a:spLocks noGrp="1"/>
          </p:cNvSpPr>
          <p:nvPr>
            <p:ph idx="1"/>
          </p:nvPr>
        </p:nvSpPr>
        <p:spPr/>
        <p:txBody>
          <a:bodyPr>
            <a:normAutofit fontScale="85000" lnSpcReduction="10000"/>
          </a:bodyPr>
          <a:lstStyle/>
          <a:p>
            <a:r>
              <a:rPr lang="it-IT" dirty="0"/>
              <a:t>L’estradizione è concessa, in genere, nel caso di </a:t>
            </a:r>
            <a:r>
              <a:rPr lang="it-IT" dirty="0">
                <a:solidFill>
                  <a:srgbClr val="FF0000"/>
                </a:solidFill>
              </a:rPr>
              <a:t>stranieri che abbiano delinquito all’estero e che si trovano sul territorio nazionale</a:t>
            </a:r>
            <a:r>
              <a:rPr lang="it-IT" dirty="0"/>
              <a:t>. </a:t>
            </a:r>
          </a:p>
          <a:p>
            <a:r>
              <a:rPr lang="it-IT" dirty="0"/>
              <a:t>Essa è tuttavia esclusa qualora (a giudizio dello Stato richiesto dell’estradizione) il procedimento penale instaurato dallo Stato richiedente rischi di </a:t>
            </a:r>
            <a:r>
              <a:rPr lang="it-IT" dirty="0">
                <a:solidFill>
                  <a:srgbClr val="FF0000"/>
                </a:solidFill>
              </a:rPr>
              <a:t>violare i diritti fondamentali della persona </a:t>
            </a:r>
            <a:r>
              <a:rPr lang="it-IT" dirty="0"/>
              <a:t>(diritto a non essere oggetto di trattamenti inumani o degradanti, con riguardo alle condizioni di detenzione, anche cautelare; diritto a un processo equo)</a:t>
            </a:r>
          </a:p>
          <a:p>
            <a:r>
              <a:rPr lang="it-IT" dirty="0"/>
              <a:t>In taluni sistemi convenzionali regionali (diritto UE) l’estradizione di cittadini nazionali all’estero è subordinata all’accertamento dell’ineffettività di rimedi fondati sulla cooperazione penale «intra-europea» così come all’accertamento del rispetto dei diritti fondamentali della persona (v. CGUE, 6.9.2016, C-182/15, </a:t>
            </a:r>
            <a:r>
              <a:rPr lang="it-IT" i="1" u="sng" dirty="0" err="1">
                <a:solidFill>
                  <a:srgbClr val="FF0000"/>
                </a:solidFill>
              </a:rPr>
              <a:t>Petruhhin</a:t>
            </a:r>
            <a:r>
              <a:rPr lang="it-IT" dirty="0"/>
              <a:t>, punti 39-40 e 48, 58 e 59)</a:t>
            </a:r>
          </a:p>
          <a:p>
            <a:endParaRPr lang="it-IT" dirty="0"/>
          </a:p>
        </p:txBody>
      </p:sp>
    </p:spTree>
    <p:extLst>
      <p:ext uri="{BB962C8B-B14F-4D97-AF65-F5344CB8AC3E}">
        <p14:creationId xmlns:p14="http://schemas.microsoft.com/office/powerpoint/2010/main" val="417876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popolazione e la cittadinanza</a:t>
            </a:r>
          </a:p>
        </p:txBody>
      </p:sp>
      <p:sp>
        <p:nvSpPr>
          <p:cNvPr id="3" name="Segnaposto contenuto 2"/>
          <p:cNvSpPr>
            <a:spLocks noGrp="1"/>
          </p:cNvSpPr>
          <p:nvPr>
            <p:ph idx="1"/>
          </p:nvPr>
        </p:nvSpPr>
        <p:spPr/>
        <p:txBody>
          <a:bodyPr>
            <a:normAutofit fontScale="85000" lnSpcReduction="20000"/>
          </a:bodyPr>
          <a:lstStyle/>
          <a:p>
            <a:r>
              <a:rPr lang="it-IT" dirty="0"/>
              <a:t>La </a:t>
            </a:r>
            <a:r>
              <a:rPr lang="it-IT" b="1" u="sng" dirty="0">
                <a:solidFill>
                  <a:srgbClr val="FF0000"/>
                </a:solidFill>
              </a:rPr>
              <a:t>popolazione</a:t>
            </a:r>
            <a:r>
              <a:rPr lang="it-IT" dirty="0"/>
              <a:t> è la base «personale» dello Stato: si tratta di un insieme di individui che risiedono stabilmente sul territorio. La popolazione non coincide con la cittadinanza nazionale né lo Stato coincide con lo Stato-nazione (anche Stati plurinazionali)</a:t>
            </a:r>
          </a:p>
          <a:p>
            <a:r>
              <a:rPr lang="it-IT" dirty="0">
                <a:solidFill>
                  <a:srgbClr val="FF0000"/>
                </a:solidFill>
              </a:rPr>
              <a:t>Discrezionalità statale nel definire il vincolo di «cittadinanza» (la qualità di cittadino)</a:t>
            </a:r>
            <a:r>
              <a:rPr lang="it-IT" dirty="0"/>
              <a:t>: è cittadino colui che risponde ai requisiti posti dal diritto della cittadinanza. </a:t>
            </a:r>
          </a:p>
          <a:p>
            <a:r>
              <a:rPr lang="it-IT" dirty="0"/>
              <a:t>I modelli: titoli originari (</a:t>
            </a:r>
            <a:r>
              <a:rPr lang="it-IT" dirty="0" err="1">
                <a:solidFill>
                  <a:srgbClr val="FF0000"/>
                </a:solidFill>
              </a:rPr>
              <a:t>ius</a:t>
            </a:r>
            <a:r>
              <a:rPr lang="it-IT" dirty="0">
                <a:solidFill>
                  <a:srgbClr val="FF0000"/>
                </a:solidFill>
              </a:rPr>
              <a:t> </a:t>
            </a:r>
            <a:r>
              <a:rPr lang="it-IT" dirty="0" err="1">
                <a:solidFill>
                  <a:srgbClr val="FF0000"/>
                </a:solidFill>
              </a:rPr>
              <a:t>sanguinis</a:t>
            </a:r>
            <a:r>
              <a:rPr lang="it-IT" dirty="0">
                <a:solidFill>
                  <a:srgbClr val="FF0000"/>
                </a:solidFill>
              </a:rPr>
              <a:t>, </a:t>
            </a:r>
            <a:r>
              <a:rPr lang="it-IT" dirty="0" err="1">
                <a:solidFill>
                  <a:srgbClr val="FF0000"/>
                </a:solidFill>
              </a:rPr>
              <a:t>ius</a:t>
            </a:r>
            <a:r>
              <a:rPr lang="it-IT" dirty="0">
                <a:solidFill>
                  <a:srgbClr val="FF0000"/>
                </a:solidFill>
              </a:rPr>
              <a:t> soli, o una combinazione dei due</a:t>
            </a:r>
            <a:r>
              <a:rPr lang="it-IT" dirty="0"/>
              <a:t>), titoli derivati (</a:t>
            </a:r>
            <a:r>
              <a:rPr lang="it-IT" dirty="0">
                <a:solidFill>
                  <a:srgbClr val="FF0000"/>
                </a:solidFill>
              </a:rPr>
              <a:t>legami familiari</a:t>
            </a:r>
            <a:r>
              <a:rPr lang="it-IT" dirty="0"/>
              <a:t>: matrimonio con il cittadino o la cittadina, opzione di cittadinanza) ovvero «naturalizzazione» (su richiesta: provvedimento discrezionale statale concesso in base alla durata della residenza, all’integrazione dello straniero, a meriti speciali, ecc.). La combinazione di detti criteri, da parte degli Stati, rende possibili situazioni di </a:t>
            </a:r>
            <a:r>
              <a:rPr lang="it-IT" dirty="0">
                <a:solidFill>
                  <a:srgbClr val="FF0000"/>
                </a:solidFill>
                <a:effectLst>
                  <a:outerShdw blurRad="38100" dist="38100" dir="2700000" algn="tl">
                    <a:srgbClr val="000000">
                      <a:alpha val="43137"/>
                    </a:srgbClr>
                  </a:outerShdw>
                </a:effectLst>
              </a:rPr>
              <a:t>cittadinanza plurima</a:t>
            </a:r>
            <a:r>
              <a:rPr lang="it-IT" dirty="0">
                <a:solidFill>
                  <a:srgbClr val="FF0000"/>
                </a:solidFill>
              </a:rPr>
              <a:t> </a:t>
            </a:r>
            <a:r>
              <a:rPr lang="it-IT" dirty="0"/>
              <a:t>(eventuale obbligo di elezione di cittadinanza) ovvero di </a:t>
            </a:r>
            <a:r>
              <a:rPr lang="it-IT" dirty="0">
                <a:solidFill>
                  <a:srgbClr val="FF0000"/>
                </a:solidFill>
                <a:effectLst>
                  <a:outerShdw blurRad="38100" dist="38100" dir="2700000" algn="tl">
                    <a:srgbClr val="000000">
                      <a:alpha val="43137"/>
                    </a:srgbClr>
                  </a:outerShdw>
                </a:effectLst>
              </a:rPr>
              <a:t>apolidia</a:t>
            </a:r>
            <a:r>
              <a:rPr lang="it-IT" dirty="0"/>
              <a:t> (situazione in cui l’individuo è privo di ogni cittadinanza)</a:t>
            </a:r>
          </a:p>
        </p:txBody>
      </p:sp>
    </p:spTree>
    <p:extLst>
      <p:ext uri="{BB962C8B-B14F-4D97-AF65-F5344CB8AC3E}">
        <p14:creationId xmlns:p14="http://schemas.microsoft.com/office/powerpoint/2010/main" val="4026483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82BBE3-771C-442B-9B84-7813CA681622}"/>
              </a:ext>
            </a:extLst>
          </p:cNvPr>
          <p:cNvSpPr>
            <a:spLocks noGrp="1"/>
          </p:cNvSpPr>
          <p:nvPr>
            <p:ph type="title"/>
          </p:nvPr>
        </p:nvSpPr>
        <p:spPr/>
        <p:txBody>
          <a:bodyPr/>
          <a:lstStyle/>
          <a:p>
            <a:r>
              <a:rPr lang="it-IT" dirty="0"/>
              <a:t>Cittadinanza e nazionalità</a:t>
            </a:r>
          </a:p>
        </p:txBody>
      </p:sp>
      <p:sp>
        <p:nvSpPr>
          <p:cNvPr id="3" name="Segnaposto contenuto 2">
            <a:extLst>
              <a:ext uri="{FF2B5EF4-FFF2-40B4-BE49-F238E27FC236}">
                <a16:creationId xmlns:a16="http://schemas.microsoft.com/office/drawing/2014/main" id="{6722D05C-017A-4368-AAF9-5C27AB244757}"/>
              </a:ext>
            </a:extLst>
          </p:cNvPr>
          <p:cNvSpPr>
            <a:spLocks noGrp="1"/>
          </p:cNvSpPr>
          <p:nvPr>
            <p:ph idx="1"/>
          </p:nvPr>
        </p:nvSpPr>
        <p:spPr/>
        <p:txBody>
          <a:bodyPr>
            <a:normAutofit fontScale="92500" lnSpcReduction="10000"/>
          </a:bodyPr>
          <a:lstStyle/>
          <a:p>
            <a:r>
              <a:rPr lang="it-IT" dirty="0"/>
              <a:t>Analogamente lo Stato ha discrezionalità nell’attribuzione della propria </a:t>
            </a:r>
            <a:r>
              <a:rPr lang="it-IT" dirty="0">
                <a:solidFill>
                  <a:srgbClr val="FF0000"/>
                </a:solidFill>
              </a:rPr>
              <a:t>«nazionalità» alle persone giuridiche</a:t>
            </a:r>
            <a:r>
              <a:rPr lang="it-IT" dirty="0"/>
              <a:t>, in specie delle società commerciali (ponendo come condizioni, secondo i casi, l’obbligo di costituzione secondo il diritto nazionale, o la sede amministrativa o l’attività principale sul proprio territorio, quando non la cittadinanza del capitale sociale, ecc.)</a:t>
            </a:r>
          </a:p>
          <a:p>
            <a:r>
              <a:rPr lang="it-IT" dirty="0"/>
              <a:t>Il rapporto di cittadinanza (nazionalità) conferisce allo Stato interessato speciali poteri (di rilevanza internazionale) a difesa del (proprio) individuo (o società commerciale) leso dal comportamento illecito di altri Stati. L’istituto che consente allo Stato di assumere le difese del proprio cittadino nei confronti dello Stato estero è detto «</a:t>
            </a:r>
            <a:r>
              <a:rPr lang="it-IT" dirty="0">
                <a:solidFill>
                  <a:srgbClr val="FF0000"/>
                </a:solidFill>
              </a:rPr>
              <a:t>protezione diplomatica</a:t>
            </a:r>
            <a:r>
              <a:rPr lang="it-IT" dirty="0"/>
              <a:t>» (protezione attraverso mezzi diplomatici)</a:t>
            </a:r>
          </a:p>
        </p:txBody>
      </p:sp>
    </p:spTree>
    <p:extLst>
      <p:ext uri="{BB962C8B-B14F-4D97-AF65-F5344CB8AC3E}">
        <p14:creationId xmlns:p14="http://schemas.microsoft.com/office/powerpoint/2010/main" val="2670403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Testi e organizzazione</a:t>
            </a:r>
          </a:p>
        </p:txBody>
      </p:sp>
      <p:sp>
        <p:nvSpPr>
          <p:cNvPr id="3" name="Segnaposto contenuto 2"/>
          <p:cNvSpPr>
            <a:spLocks noGrp="1"/>
          </p:cNvSpPr>
          <p:nvPr>
            <p:ph idx="1"/>
          </p:nvPr>
        </p:nvSpPr>
        <p:spPr/>
        <p:txBody>
          <a:bodyPr>
            <a:normAutofit fontScale="92500" lnSpcReduction="20000"/>
          </a:bodyPr>
          <a:lstStyle/>
          <a:p>
            <a:r>
              <a:rPr lang="it-IT" u="sng" dirty="0">
                <a:solidFill>
                  <a:srgbClr val="FF0000"/>
                </a:solidFill>
              </a:rPr>
              <a:t>Regime non frequentanti</a:t>
            </a:r>
            <a:r>
              <a:rPr lang="it-IT" dirty="0"/>
              <a:t>. Studio </a:t>
            </a:r>
            <a:r>
              <a:rPr lang="it-IT" u="sng" dirty="0">
                <a:solidFill>
                  <a:srgbClr val="FF0000"/>
                </a:solidFill>
              </a:rPr>
              <a:t>integrale</a:t>
            </a:r>
            <a:r>
              <a:rPr lang="it-IT" dirty="0"/>
              <a:t> dei seguenti testi: a) Carlo </a:t>
            </a:r>
            <a:r>
              <a:rPr lang="it-IT" dirty="0" err="1"/>
              <a:t>Focarelli</a:t>
            </a:r>
            <a:r>
              <a:rPr lang="it-IT" dirty="0"/>
              <a:t>, </a:t>
            </a:r>
            <a:r>
              <a:rPr lang="it-IT" i="1" dirty="0">
                <a:solidFill>
                  <a:srgbClr val="0070C0"/>
                </a:solidFill>
              </a:rPr>
              <a:t>Diritto internazionale</a:t>
            </a:r>
            <a:r>
              <a:rPr lang="it-IT" dirty="0"/>
              <a:t>, 4 edizione, CEDAM, Padova, 2017 b) A. De Salvia, M. </a:t>
            </a:r>
            <a:r>
              <a:rPr lang="it-IT" dirty="0" err="1"/>
              <a:t>Remus</a:t>
            </a:r>
            <a:r>
              <a:rPr lang="it-IT" dirty="0"/>
              <a:t>, </a:t>
            </a:r>
            <a:r>
              <a:rPr lang="it-IT" i="1" dirty="0">
                <a:solidFill>
                  <a:srgbClr val="0070C0"/>
                </a:solidFill>
              </a:rPr>
              <a:t>Ricorrere a Strasburgo. Presupposti e procedura</a:t>
            </a:r>
            <a:r>
              <a:rPr lang="it-IT" dirty="0"/>
              <a:t>, </a:t>
            </a:r>
            <a:r>
              <a:rPr lang="it-IT" dirty="0" err="1"/>
              <a:t>Giuffrè</a:t>
            </a:r>
            <a:r>
              <a:rPr lang="it-IT" dirty="0"/>
              <a:t> Editore, Milano, 2014 (prova orale nelle date d’appello ordinarie) (circa 500+300 pp.)</a:t>
            </a:r>
          </a:p>
          <a:p>
            <a:r>
              <a:rPr lang="it-IT" u="sng" dirty="0">
                <a:solidFill>
                  <a:srgbClr val="FF0000"/>
                </a:solidFill>
              </a:rPr>
              <a:t>Regime frequentanti</a:t>
            </a:r>
            <a:r>
              <a:rPr lang="it-IT" dirty="0"/>
              <a:t>. Lezioni frontali e conferenze (60 ore)</a:t>
            </a:r>
          </a:p>
          <a:p>
            <a:r>
              <a:rPr lang="it-IT" dirty="0"/>
              <a:t>Manuale 2017: Parte I; Parte II (eccettuato il Cap. VI); Parte III, solo la Sezione I (</a:t>
            </a:r>
            <a:r>
              <a:rPr lang="it-IT" dirty="0" err="1"/>
              <a:t>lett</a:t>
            </a:r>
            <a:r>
              <a:rPr lang="it-IT" dirty="0"/>
              <a:t>. A e B); studio integrale Manuale 2014</a:t>
            </a:r>
          </a:p>
          <a:p>
            <a:r>
              <a:rPr lang="it-IT" dirty="0"/>
              <a:t>Provetta per studenti frequentanti 30 novembre 2017 (argomenti e </a:t>
            </a:r>
            <a:r>
              <a:rPr lang="it-IT" u="sng" dirty="0">
                <a:solidFill>
                  <a:srgbClr val="0070C0"/>
                </a:solidFill>
              </a:rPr>
              <a:t>casi</a:t>
            </a:r>
            <a:r>
              <a:rPr lang="it-IT" dirty="0"/>
              <a:t> esaminati a lezione). Registrazione dell’esito nelle date d’appello ordinarie in caso di esito positivo. Accesso libero agli appelli ordinari in caso di esito negativo </a:t>
            </a:r>
          </a:p>
          <a:p>
            <a:endParaRPr lang="it-IT" dirty="0"/>
          </a:p>
        </p:txBody>
      </p:sp>
    </p:spTree>
    <p:extLst>
      <p:ext uri="{BB962C8B-B14F-4D97-AF65-F5344CB8AC3E}">
        <p14:creationId xmlns:p14="http://schemas.microsoft.com/office/powerpoint/2010/main" val="321793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Ente di governo: definizione. </a:t>
            </a:r>
          </a:p>
        </p:txBody>
      </p:sp>
      <p:sp>
        <p:nvSpPr>
          <p:cNvPr id="3" name="Segnaposto contenuto 2"/>
          <p:cNvSpPr>
            <a:spLocks noGrp="1"/>
          </p:cNvSpPr>
          <p:nvPr>
            <p:ph idx="1"/>
          </p:nvPr>
        </p:nvSpPr>
        <p:spPr/>
        <p:txBody>
          <a:bodyPr>
            <a:normAutofit fontScale="92500" lnSpcReduction="10000"/>
          </a:bodyPr>
          <a:lstStyle/>
          <a:p>
            <a:r>
              <a:rPr lang="it-IT" sz="2900" dirty="0"/>
              <a:t>Elemento centrale o caratterizzante la soggettività internazionale dello Stato è la presenza di «</a:t>
            </a:r>
            <a:r>
              <a:rPr lang="it-IT" sz="2900" u="sng" dirty="0">
                <a:solidFill>
                  <a:srgbClr val="FF0000"/>
                </a:solidFill>
              </a:rPr>
              <a:t>un ente di governo</a:t>
            </a:r>
            <a:r>
              <a:rPr lang="it-IT" sz="2900" dirty="0"/>
              <a:t>» che </a:t>
            </a:r>
            <a:r>
              <a:rPr lang="it-IT" sz="2900" dirty="0">
                <a:solidFill>
                  <a:srgbClr val="FF0000"/>
                </a:solidFill>
              </a:rPr>
              <a:t>eserciti poteri sovrani</a:t>
            </a:r>
            <a:r>
              <a:rPr lang="it-IT" sz="2900" dirty="0"/>
              <a:t>, in modo indipendente da altri sovrani, </a:t>
            </a:r>
            <a:r>
              <a:rPr lang="it-IT" sz="2900" dirty="0">
                <a:solidFill>
                  <a:srgbClr val="FF0000"/>
                </a:solidFill>
              </a:rPr>
              <a:t>sul territorio e la popolazione.</a:t>
            </a:r>
          </a:p>
          <a:p>
            <a:r>
              <a:rPr lang="it-IT" sz="2900" dirty="0">
                <a:solidFill>
                  <a:schemeClr val="tx1"/>
                </a:solidFill>
              </a:rPr>
              <a:t>Definizione. L’ente di governo deve effettivamente governare: è richiesta la capacità d’esercitare</a:t>
            </a:r>
            <a:r>
              <a:rPr lang="it-IT" sz="2900" dirty="0">
                <a:solidFill>
                  <a:srgbClr val="FF0000"/>
                </a:solidFill>
              </a:rPr>
              <a:t> </a:t>
            </a:r>
            <a:r>
              <a:rPr lang="it-IT" sz="2900" u="sng" dirty="0">
                <a:solidFill>
                  <a:srgbClr val="FF0000"/>
                </a:solidFill>
              </a:rPr>
              <a:t>in modo originario, effettivo e indisturbato, stabile ed esclusivo, il potere di governo su territorio e popolazione</a:t>
            </a:r>
            <a:r>
              <a:rPr lang="it-IT" sz="2900" dirty="0"/>
              <a:t>. </a:t>
            </a:r>
          </a:p>
        </p:txBody>
      </p:sp>
    </p:spTree>
    <p:extLst>
      <p:ext uri="{BB962C8B-B14F-4D97-AF65-F5344CB8AC3E}">
        <p14:creationId xmlns:p14="http://schemas.microsoft.com/office/powerpoint/2010/main" val="2864884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18EF9B-C523-4DB7-B597-075B03D06EAB}"/>
              </a:ext>
            </a:extLst>
          </p:cNvPr>
          <p:cNvSpPr>
            <a:spLocks noGrp="1"/>
          </p:cNvSpPr>
          <p:nvPr>
            <p:ph type="title"/>
          </p:nvPr>
        </p:nvSpPr>
        <p:spPr/>
        <p:txBody>
          <a:bodyPr>
            <a:normAutofit fontScale="90000"/>
          </a:bodyPr>
          <a:lstStyle/>
          <a:p>
            <a:r>
              <a:rPr lang="it-IT" dirty="0"/>
              <a:t>Il principio di autonomia nell’organizzazione statale interna</a:t>
            </a:r>
          </a:p>
        </p:txBody>
      </p:sp>
      <p:sp>
        <p:nvSpPr>
          <p:cNvPr id="3" name="Segnaposto contenuto 2">
            <a:extLst>
              <a:ext uri="{FF2B5EF4-FFF2-40B4-BE49-F238E27FC236}">
                <a16:creationId xmlns:a16="http://schemas.microsoft.com/office/drawing/2014/main" id="{D247CA44-E2D3-4C7A-A2AC-57A2E6E4B294}"/>
              </a:ext>
            </a:extLst>
          </p:cNvPr>
          <p:cNvSpPr>
            <a:spLocks noGrp="1"/>
          </p:cNvSpPr>
          <p:nvPr>
            <p:ph idx="1"/>
          </p:nvPr>
        </p:nvSpPr>
        <p:spPr/>
        <p:txBody>
          <a:bodyPr>
            <a:normAutofit fontScale="70000" lnSpcReduction="20000"/>
          </a:bodyPr>
          <a:lstStyle/>
          <a:p>
            <a:r>
              <a:rPr lang="it-IT" sz="2600" dirty="0"/>
              <a:t>Il principio di </a:t>
            </a:r>
            <a:r>
              <a:rPr lang="it-IT" sz="2600" b="1" u="sng" dirty="0">
                <a:solidFill>
                  <a:srgbClr val="FF0000"/>
                </a:solidFill>
              </a:rPr>
              <a:t>autonomia</a:t>
            </a:r>
            <a:r>
              <a:rPr lang="it-IT" sz="2600" dirty="0"/>
              <a:t> (di indifferenza o di neutralità) del diritto internazionale </a:t>
            </a:r>
            <a:r>
              <a:rPr lang="it-IT" sz="2600" dirty="0">
                <a:solidFill>
                  <a:srgbClr val="FF0000"/>
                </a:solidFill>
              </a:rPr>
              <a:t>rispetto all’organizzazione interna dello Stato</a:t>
            </a:r>
            <a:r>
              <a:rPr lang="it-IT" sz="2600" dirty="0"/>
              <a:t>.</a:t>
            </a:r>
          </a:p>
          <a:p>
            <a:r>
              <a:rPr lang="it-IT" sz="2600" dirty="0"/>
              <a:t>Il diritto internazionale </a:t>
            </a:r>
            <a:r>
              <a:rPr lang="it-IT" sz="2600" dirty="0">
                <a:solidFill>
                  <a:srgbClr val="FF0000"/>
                </a:solidFill>
              </a:rPr>
              <a:t>non amministra e non si occupa dell’organizzazione interna dei singoli Stati</a:t>
            </a:r>
            <a:r>
              <a:rPr lang="it-IT" sz="2600" dirty="0"/>
              <a:t>, in senso organico e personale (dominio riservato di questi ultimi: salvo accordi in senso contrario). </a:t>
            </a:r>
          </a:p>
          <a:p>
            <a:r>
              <a:rPr lang="it-IT" sz="2600" dirty="0"/>
              <a:t>Non s’occupa neppure della «legalità» di </a:t>
            </a:r>
            <a:r>
              <a:rPr lang="it-IT" sz="2600" dirty="0">
                <a:solidFill>
                  <a:srgbClr val="FF0000"/>
                </a:solidFill>
              </a:rPr>
              <a:t>situazioni-limite di «secessione» di territori </a:t>
            </a:r>
            <a:r>
              <a:rPr lang="it-IT" sz="2600" dirty="0"/>
              <a:t>(comunità) da uno Stato (</a:t>
            </a:r>
            <a:r>
              <a:rPr lang="it-IT" sz="2600" dirty="0">
                <a:solidFill>
                  <a:srgbClr val="FF0000"/>
                </a:solidFill>
              </a:rPr>
              <a:t>salvo il principio di auto-determinazione</a:t>
            </a:r>
            <a:r>
              <a:rPr lang="it-IT" sz="2600" dirty="0"/>
              <a:t>, art. 1, par. 2, Carta ONU, entro i suoi propri limiti applicativi: infra; e salvo il rispetto delle altre norme internazionali generali o speciali). </a:t>
            </a:r>
          </a:p>
          <a:p>
            <a:r>
              <a:rPr lang="it-IT" sz="2600" dirty="0"/>
              <a:t>Il diritto internazionale salvaguarda «</a:t>
            </a:r>
            <a:r>
              <a:rPr lang="it-IT" sz="2600" b="1" u="sng" dirty="0">
                <a:solidFill>
                  <a:srgbClr val="FF0000"/>
                </a:solidFill>
              </a:rPr>
              <a:t>l’integrità territoriale</a:t>
            </a:r>
            <a:r>
              <a:rPr lang="it-IT" sz="2600" dirty="0"/>
              <a:t>» degli Stati (art. 2, par. 4 Carta ONU). Si limita dunque a </a:t>
            </a:r>
            <a:r>
              <a:rPr lang="it-IT" sz="2600" dirty="0">
                <a:solidFill>
                  <a:srgbClr val="FF0000"/>
                </a:solidFill>
              </a:rPr>
              <a:t>prendere atto del «successo della secessione»</a:t>
            </a:r>
            <a:r>
              <a:rPr lang="it-IT" sz="2600" dirty="0"/>
              <a:t>, ossia dell’instaurazione di un nuovo Stato o dell’ampliamento di uno Stato preesistente, apprezzandola secondo il principio di effettività (infra) (caso del referendum «indipendentista del 1.10.2017 in Catalogna). </a:t>
            </a:r>
          </a:p>
          <a:p>
            <a:endParaRPr lang="it-IT" dirty="0"/>
          </a:p>
        </p:txBody>
      </p:sp>
    </p:spTree>
    <p:extLst>
      <p:ext uri="{BB962C8B-B14F-4D97-AF65-F5344CB8AC3E}">
        <p14:creationId xmlns:p14="http://schemas.microsoft.com/office/powerpoint/2010/main" val="2102853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Governo statale e principio di autonomia</a:t>
            </a:r>
          </a:p>
        </p:txBody>
      </p:sp>
      <p:sp>
        <p:nvSpPr>
          <p:cNvPr id="3" name="Segnaposto contenuto 2"/>
          <p:cNvSpPr>
            <a:spLocks noGrp="1"/>
          </p:cNvSpPr>
          <p:nvPr>
            <p:ph idx="1"/>
          </p:nvPr>
        </p:nvSpPr>
        <p:spPr/>
        <p:txBody>
          <a:bodyPr>
            <a:normAutofit fontScale="77500" lnSpcReduction="20000"/>
          </a:bodyPr>
          <a:lstStyle/>
          <a:p>
            <a:r>
              <a:rPr lang="it-IT" dirty="0"/>
              <a:t>I soggetti in concreto </a:t>
            </a:r>
            <a:r>
              <a:rPr lang="it-IT" dirty="0">
                <a:solidFill>
                  <a:srgbClr val="FF0000"/>
                </a:solidFill>
              </a:rPr>
              <a:t>autorizzati ad agire, a nome dello Stato, sul piano internazionale</a:t>
            </a:r>
            <a:r>
              <a:rPr lang="it-IT" dirty="0"/>
              <a:t> sono stabiliti dal diritto interno (valutazioni eventualmente corrette alla luce del principio di effettività). Lo stesso principio («qualificazione in base al diritto interno») vale per la determinazione dei soggetti </a:t>
            </a:r>
            <a:r>
              <a:rPr lang="it-IT" dirty="0">
                <a:solidFill>
                  <a:srgbClr val="FF0000"/>
                </a:solidFill>
              </a:rPr>
              <a:t>autorizzati a «rappresentare» lo Stato sul piano internazionale</a:t>
            </a:r>
            <a:r>
              <a:rPr lang="it-IT" dirty="0"/>
              <a:t> per tutte le questioni politiche e giuridiche (i diplomatici, i consoli, attraverso rappresentanze estere «accreditate» dallo Stato ospite o nel quale la rappresentanza opera) e a concludere negozi giuridici (per esempio: a stipulare trattati, in qualità di «plenipotenziari»: v. art. 7 CVDT 1969). </a:t>
            </a:r>
          </a:p>
          <a:p>
            <a:r>
              <a:rPr lang="it-IT" dirty="0"/>
              <a:t>Lo Stato, nella prospettiva internazionale, è concepito in maniera «unitaria»; ne possono far parte anche articolazioni «private» (secondo il diritto interno) purché il governo eserciti, su di esse, un sufficiente potere di controllo e di direzione (caso delle «</a:t>
            </a:r>
            <a:r>
              <a:rPr lang="it-IT" dirty="0">
                <a:solidFill>
                  <a:srgbClr val="FF0000"/>
                </a:solidFill>
              </a:rPr>
              <a:t>sanzioni internazionali</a:t>
            </a:r>
            <a:r>
              <a:rPr lang="it-IT" dirty="0"/>
              <a:t>» decretate da ONU, e in via delegata da organizzazioni internazionali regionali, ex art. 53 Carta ONU) (infra)</a:t>
            </a:r>
          </a:p>
        </p:txBody>
      </p:sp>
    </p:spTree>
    <p:extLst>
      <p:ext uri="{BB962C8B-B14F-4D97-AF65-F5344CB8AC3E}">
        <p14:creationId xmlns:p14="http://schemas.microsoft.com/office/powerpoint/2010/main" val="2260459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Effettività del potere di governo</a:t>
            </a:r>
          </a:p>
        </p:txBody>
      </p:sp>
      <p:sp>
        <p:nvSpPr>
          <p:cNvPr id="3" name="Segnaposto contenuto 2"/>
          <p:cNvSpPr>
            <a:spLocks noGrp="1"/>
          </p:cNvSpPr>
          <p:nvPr>
            <p:ph idx="1"/>
          </p:nvPr>
        </p:nvSpPr>
        <p:spPr/>
        <p:txBody>
          <a:bodyPr>
            <a:noAutofit/>
          </a:bodyPr>
          <a:lstStyle/>
          <a:p>
            <a:r>
              <a:rPr lang="it-IT" sz="1700" dirty="0"/>
              <a:t>Il requisito </a:t>
            </a:r>
            <a:r>
              <a:rPr lang="it-IT" sz="1700" b="1" u="sng" dirty="0">
                <a:solidFill>
                  <a:srgbClr val="FF0000"/>
                </a:solidFill>
              </a:rPr>
              <a:t>dell’effettività del potere di governo (ex facto </a:t>
            </a:r>
            <a:r>
              <a:rPr lang="it-IT" sz="1700" b="1" u="sng" dirty="0" err="1">
                <a:solidFill>
                  <a:srgbClr val="FF0000"/>
                </a:solidFill>
              </a:rPr>
              <a:t>oritur</a:t>
            </a:r>
            <a:r>
              <a:rPr lang="it-IT" sz="1700" b="1" u="sng" dirty="0">
                <a:solidFill>
                  <a:srgbClr val="FF0000"/>
                </a:solidFill>
              </a:rPr>
              <a:t>…</a:t>
            </a:r>
            <a:r>
              <a:rPr lang="it-IT" sz="1700" b="1" u="sng" dirty="0" err="1">
                <a:solidFill>
                  <a:srgbClr val="FF0000"/>
                </a:solidFill>
              </a:rPr>
              <a:t>ius</a:t>
            </a:r>
            <a:r>
              <a:rPr lang="it-IT" sz="1700" b="1" u="sng" dirty="0">
                <a:solidFill>
                  <a:srgbClr val="FF0000"/>
                </a:solidFill>
              </a:rPr>
              <a:t>)</a:t>
            </a:r>
            <a:r>
              <a:rPr lang="it-IT" sz="1700" dirty="0"/>
              <a:t>: equivale alla capacità di mantenere l’ordine pubblico (un minimo sufficiente di convivenza tra i governati) e di rispettare e far rispettare gli obblighi discendenti dal diritto internazionale</a:t>
            </a:r>
          </a:p>
          <a:p>
            <a:r>
              <a:rPr lang="it-IT" sz="1700" dirty="0"/>
              <a:t>L’effettività del potere di governo può entrare in crisi qualora (prospettiva interna) sul territorio statale </a:t>
            </a:r>
            <a:r>
              <a:rPr lang="it-IT" sz="1700" b="1" dirty="0">
                <a:solidFill>
                  <a:srgbClr val="0070C0"/>
                </a:solidFill>
              </a:rPr>
              <a:t>insistano più autorità di governo</a:t>
            </a:r>
            <a:r>
              <a:rPr lang="it-IT" sz="1700" dirty="0"/>
              <a:t> </a:t>
            </a:r>
            <a:r>
              <a:rPr lang="it-IT" sz="1700" b="1" dirty="0">
                <a:solidFill>
                  <a:srgbClr val="0070C0"/>
                </a:solidFill>
              </a:rPr>
              <a:t>«effettive»</a:t>
            </a:r>
            <a:r>
              <a:rPr lang="it-IT" sz="1700" dirty="0"/>
              <a:t> (sebbene «costituzionalmente illegittime»: </a:t>
            </a:r>
            <a:r>
              <a:rPr lang="it-IT" sz="1700" b="1" dirty="0">
                <a:solidFill>
                  <a:srgbClr val="FF0000"/>
                </a:solidFill>
              </a:rPr>
              <a:t>governi rivoluzionari o insorti</a:t>
            </a:r>
            <a:r>
              <a:rPr lang="it-IT" sz="1700" dirty="0"/>
              <a:t>, gruppi terroristici, nonché </a:t>
            </a:r>
            <a:r>
              <a:rPr lang="it-IT" sz="1700" b="1" dirty="0">
                <a:solidFill>
                  <a:srgbClr val="FF0000"/>
                </a:solidFill>
              </a:rPr>
              <a:t>movimenti di liberazione nazionale</a:t>
            </a:r>
            <a:r>
              <a:rPr lang="it-IT" sz="1700" dirty="0"/>
              <a:t>, a partire dal secondo dopoguerra)</a:t>
            </a:r>
          </a:p>
          <a:p>
            <a:r>
              <a:rPr lang="it-IT" sz="1700" dirty="0"/>
              <a:t>Dinanzi </a:t>
            </a:r>
            <a:r>
              <a:rPr lang="it-IT" sz="1700" dirty="0">
                <a:solidFill>
                  <a:srgbClr val="FF0000"/>
                </a:solidFill>
              </a:rPr>
              <a:t>al principio di effettività «cedono» le valutazioni politiche della comunità internazionale, che tendono ad accertare (sul piano valoriale) la legittimità del governo nazionale</a:t>
            </a:r>
            <a:r>
              <a:rPr lang="it-IT" sz="1700" dirty="0"/>
              <a:t> (in situazioni di crisi: prassi statale o del Consiglio di Sicurezza) (v. riconoscimento)</a:t>
            </a:r>
          </a:p>
        </p:txBody>
      </p:sp>
    </p:spTree>
    <p:extLst>
      <p:ext uri="{BB962C8B-B14F-4D97-AF65-F5344CB8AC3E}">
        <p14:creationId xmlns:p14="http://schemas.microsoft.com/office/powerpoint/2010/main" val="1943320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9CC801-B2A7-4CD5-B3E8-B08B39682F9C}"/>
              </a:ext>
            </a:extLst>
          </p:cNvPr>
          <p:cNvSpPr>
            <a:spLocks noGrp="1"/>
          </p:cNvSpPr>
          <p:nvPr>
            <p:ph type="title"/>
          </p:nvPr>
        </p:nvSpPr>
        <p:spPr/>
        <p:txBody>
          <a:bodyPr/>
          <a:lstStyle/>
          <a:p>
            <a:r>
              <a:rPr lang="it-IT" dirty="0"/>
              <a:t>Effettività e riconoscimento internazionale</a:t>
            </a:r>
          </a:p>
        </p:txBody>
      </p:sp>
      <p:sp>
        <p:nvSpPr>
          <p:cNvPr id="3" name="Segnaposto contenuto 2">
            <a:extLst>
              <a:ext uri="{FF2B5EF4-FFF2-40B4-BE49-F238E27FC236}">
                <a16:creationId xmlns:a16="http://schemas.microsoft.com/office/drawing/2014/main" id="{95387AA7-B43D-4A51-A693-68DE3EACE73A}"/>
              </a:ext>
            </a:extLst>
          </p:cNvPr>
          <p:cNvSpPr>
            <a:spLocks noGrp="1"/>
          </p:cNvSpPr>
          <p:nvPr>
            <p:ph idx="1"/>
          </p:nvPr>
        </p:nvSpPr>
        <p:spPr/>
        <p:txBody>
          <a:bodyPr>
            <a:normAutofit fontScale="77500" lnSpcReduction="20000"/>
          </a:bodyPr>
          <a:lstStyle/>
          <a:p>
            <a:r>
              <a:rPr lang="it-IT" dirty="0"/>
              <a:t>In presenza di un «governo effettivo» l’ente d’appartenenza si qualifica come «Stato», anche se, per motivi «politici», non ottiene il riconoscimento degli altri Stati o delle Nazioni Unite (prospettiva esterna).</a:t>
            </a:r>
          </a:p>
          <a:p>
            <a:r>
              <a:rPr lang="it-IT" dirty="0"/>
              <a:t>Esempi: Taiwan non riconosciuta dagli Stati uniti; </a:t>
            </a:r>
          </a:p>
          <a:p>
            <a:r>
              <a:rPr lang="it-IT" dirty="0"/>
              <a:t>il «governo» della Cirenaica – est della Libia, guidato dal generale Khalifa </a:t>
            </a:r>
            <a:r>
              <a:rPr lang="it-IT" dirty="0" err="1"/>
              <a:t>Haftar</a:t>
            </a:r>
            <a:endParaRPr lang="it-IT" dirty="0"/>
          </a:p>
          <a:p>
            <a:r>
              <a:rPr lang="it-IT" dirty="0"/>
              <a:t>Il principio vale anche nella situazione simmetrica (</a:t>
            </a:r>
            <a:r>
              <a:rPr lang="it-IT" dirty="0">
                <a:solidFill>
                  <a:srgbClr val="FF0000"/>
                </a:solidFill>
              </a:rPr>
              <a:t>riconoscimento di soggettività in assenza di presupposti sufficienti</a:t>
            </a:r>
            <a:r>
              <a:rPr lang="it-IT" dirty="0"/>
              <a:t>) che si verifica sovente, ad esempio </a:t>
            </a:r>
          </a:p>
          <a:p>
            <a:r>
              <a:rPr lang="it-IT" dirty="0"/>
              <a:t>a) nel caso dei c.d. «</a:t>
            </a:r>
            <a:r>
              <a:rPr lang="it-IT" u="sng" dirty="0" err="1">
                <a:solidFill>
                  <a:srgbClr val="FF0000"/>
                </a:solidFill>
              </a:rPr>
              <a:t>failed</a:t>
            </a:r>
            <a:r>
              <a:rPr lang="it-IT" u="sng" dirty="0">
                <a:solidFill>
                  <a:srgbClr val="FF0000"/>
                </a:solidFill>
              </a:rPr>
              <a:t> / </a:t>
            </a:r>
            <a:r>
              <a:rPr lang="it-IT" u="sng" dirty="0" err="1">
                <a:solidFill>
                  <a:srgbClr val="FF0000"/>
                </a:solidFill>
              </a:rPr>
              <a:t>failing</a:t>
            </a:r>
            <a:r>
              <a:rPr lang="it-IT" u="sng" dirty="0">
                <a:solidFill>
                  <a:srgbClr val="FF0000"/>
                </a:solidFill>
              </a:rPr>
              <a:t> </a:t>
            </a:r>
            <a:r>
              <a:rPr lang="it-IT" u="sng" dirty="0" err="1">
                <a:solidFill>
                  <a:srgbClr val="FF0000"/>
                </a:solidFill>
              </a:rPr>
              <a:t>States</a:t>
            </a:r>
            <a:r>
              <a:rPr lang="it-IT" dirty="0"/>
              <a:t>», Stati che hanno perduto – a causa di insurrezioni, eventi bellici o altro – capacità di governare, ma che nondimeno sono riconosciuti come soggetti del diritto internazionale; e </a:t>
            </a:r>
          </a:p>
          <a:p>
            <a:r>
              <a:rPr lang="it-IT" dirty="0"/>
              <a:t>b) nel caso dei «</a:t>
            </a:r>
            <a:r>
              <a:rPr lang="it-IT" u="sng" dirty="0">
                <a:solidFill>
                  <a:srgbClr val="FF0000"/>
                </a:solidFill>
              </a:rPr>
              <a:t>governi in esilio</a:t>
            </a:r>
            <a:r>
              <a:rPr lang="it-IT" dirty="0"/>
              <a:t>» (vedi)</a:t>
            </a:r>
          </a:p>
        </p:txBody>
      </p:sp>
    </p:spTree>
    <p:extLst>
      <p:ext uri="{BB962C8B-B14F-4D97-AF65-F5344CB8AC3E}">
        <p14:creationId xmlns:p14="http://schemas.microsoft.com/office/powerpoint/2010/main" val="1474837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Indipendenza dell’ente di governo</a:t>
            </a:r>
          </a:p>
        </p:txBody>
      </p:sp>
      <p:sp>
        <p:nvSpPr>
          <p:cNvPr id="3" name="Segnaposto contenuto 2"/>
          <p:cNvSpPr>
            <a:spLocks noGrp="1"/>
          </p:cNvSpPr>
          <p:nvPr>
            <p:ph idx="1"/>
          </p:nvPr>
        </p:nvSpPr>
        <p:spPr/>
        <p:txBody>
          <a:bodyPr>
            <a:noAutofit/>
          </a:bodyPr>
          <a:lstStyle/>
          <a:p>
            <a:r>
              <a:rPr lang="it-IT" sz="1800" dirty="0"/>
              <a:t>Il requisito di </a:t>
            </a:r>
            <a:r>
              <a:rPr lang="it-IT" sz="1800" b="1" u="sng" dirty="0">
                <a:solidFill>
                  <a:srgbClr val="FF0000"/>
                </a:solidFill>
              </a:rPr>
              <a:t>indipendenza politica</a:t>
            </a:r>
            <a:r>
              <a:rPr lang="it-IT" sz="1800" dirty="0"/>
              <a:t> del Governo (e dello Stato) va inteso come </a:t>
            </a:r>
          </a:p>
          <a:p>
            <a:r>
              <a:rPr lang="it-IT" sz="1800" dirty="0"/>
              <a:t>a) carattere originario del potere di governo e </a:t>
            </a:r>
          </a:p>
          <a:p>
            <a:r>
              <a:rPr lang="it-IT" sz="1800" dirty="0"/>
              <a:t>b) inesistenza di un’autorità superiore (esterna) da cui il Governo tragga legittimazione o che ne determini la condotta (v. anche art. 2, par. 4, Carta ONU). </a:t>
            </a:r>
          </a:p>
          <a:p>
            <a:r>
              <a:rPr lang="it-IT" sz="1800" dirty="0"/>
              <a:t>Lo Stato ai sensi del diritto internazionale </a:t>
            </a:r>
            <a:r>
              <a:rPr lang="it-IT" sz="1800" u="sng" dirty="0">
                <a:solidFill>
                  <a:srgbClr val="FF0000"/>
                </a:solidFill>
              </a:rPr>
              <a:t>è libero nei fini </a:t>
            </a:r>
            <a:r>
              <a:rPr lang="it-IT" sz="1800" dirty="0"/>
              <a:t>(c.d. «competenza sulla competenza»), salvo il diritto internazionale. La sovranità, in tal senso, qualifica lo Stato come ente «</a:t>
            </a:r>
            <a:r>
              <a:rPr lang="it-IT" sz="1800" b="1" dirty="0" err="1">
                <a:solidFill>
                  <a:srgbClr val="FF0000"/>
                </a:solidFill>
              </a:rPr>
              <a:t>superiorem</a:t>
            </a:r>
            <a:r>
              <a:rPr lang="it-IT" sz="1800" b="1" dirty="0">
                <a:solidFill>
                  <a:srgbClr val="FF0000"/>
                </a:solidFill>
              </a:rPr>
              <a:t> non </a:t>
            </a:r>
            <a:r>
              <a:rPr lang="it-IT" sz="1800" b="1" dirty="0" err="1">
                <a:solidFill>
                  <a:srgbClr val="FF0000"/>
                </a:solidFill>
              </a:rPr>
              <a:t>recognoscens</a:t>
            </a:r>
            <a:r>
              <a:rPr lang="it-IT" sz="1800" dirty="0"/>
              <a:t>» (teorici della «sovranità»: </a:t>
            </a:r>
            <a:r>
              <a:rPr lang="it-IT" sz="1800" dirty="0" err="1"/>
              <a:t>Bodin</a:t>
            </a:r>
            <a:r>
              <a:rPr lang="it-IT" sz="1800" dirty="0"/>
              <a:t>, </a:t>
            </a:r>
            <a:r>
              <a:rPr lang="it-IT" sz="1800" dirty="0" err="1"/>
              <a:t>Pufendorf</a:t>
            </a:r>
            <a:r>
              <a:rPr lang="it-IT" sz="1800" dirty="0"/>
              <a:t>): ciò è anche implicito nel principio «della </a:t>
            </a:r>
            <a:r>
              <a:rPr lang="it-IT" sz="1800" b="1" u="sng" dirty="0">
                <a:solidFill>
                  <a:srgbClr val="FF0000"/>
                </a:solidFill>
              </a:rPr>
              <a:t>sovrana uguaglianza </a:t>
            </a:r>
            <a:r>
              <a:rPr lang="it-IT" sz="1800" dirty="0"/>
              <a:t>degli Stati» (art. 1, par. 2, Carta ONU)</a:t>
            </a:r>
          </a:p>
        </p:txBody>
      </p:sp>
    </p:spTree>
    <p:extLst>
      <p:ext uri="{BB962C8B-B14F-4D97-AF65-F5344CB8AC3E}">
        <p14:creationId xmlns:p14="http://schemas.microsoft.com/office/powerpoint/2010/main" val="1454718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1B2ED7-7584-414F-BEE9-1C9B2F5334AB}"/>
              </a:ext>
            </a:extLst>
          </p:cNvPr>
          <p:cNvSpPr>
            <a:spLocks noGrp="1"/>
          </p:cNvSpPr>
          <p:nvPr>
            <p:ph type="title"/>
          </p:nvPr>
        </p:nvSpPr>
        <p:spPr/>
        <p:txBody>
          <a:bodyPr/>
          <a:lstStyle/>
          <a:p>
            <a:r>
              <a:rPr lang="it-IT" dirty="0"/>
              <a:t>Conseguenze</a:t>
            </a:r>
          </a:p>
        </p:txBody>
      </p:sp>
      <p:sp>
        <p:nvSpPr>
          <p:cNvPr id="3" name="Segnaposto contenuto 2">
            <a:extLst>
              <a:ext uri="{FF2B5EF4-FFF2-40B4-BE49-F238E27FC236}">
                <a16:creationId xmlns:a16="http://schemas.microsoft.com/office/drawing/2014/main" id="{8DEFA1AF-5EE6-4F08-BC8B-8AFA72B47E20}"/>
              </a:ext>
            </a:extLst>
          </p:cNvPr>
          <p:cNvSpPr>
            <a:spLocks noGrp="1"/>
          </p:cNvSpPr>
          <p:nvPr>
            <p:ph idx="1"/>
          </p:nvPr>
        </p:nvSpPr>
        <p:spPr/>
        <p:txBody>
          <a:bodyPr/>
          <a:lstStyle/>
          <a:p>
            <a:r>
              <a:rPr lang="it-IT" dirty="0"/>
              <a:t>Il requisito di indipendenza determina due importanti conseguenze negative: assenza di soggettività internazionale delle </a:t>
            </a:r>
            <a:r>
              <a:rPr lang="it-IT" dirty="0">
                <a:solidFill>
                  <a:srgbClr val="FF0000"/>
                </a:solidFill>
              </a:rPr>
              <a:t>ripartizioni amministrative interne allo Stato, quali gli Stati federati</a:t>
            </a:r>
            <a:r>
              <a:rPr lang="it-IT" dirty="0"/>
              <a:t> (non «originarie»); </a:t>
            </a:r>
          </a:p>
          <a:p>
            <a:r>
              <a:rPr lang="it-IT" dirty="0"/>
              <a:t>assenza di soggettività internazionale dei governi di Stati (c.d. </a:t>
            </a:r>
            <a:r>
              <a:rPr lang="it-IT" dirty="0">
                <a:solidFill>
                  <a:srgbClr val="FF0000"/>
                </a:solidFill>
              </a:rPr>
              <a:t>fantoccio</a:t>
            </a:r>
            <a:r>
              <a:rPr lang="it-IT" dirty="0"/>
              <a:t>: in quanto «controllati» (militarmente o altro) da altri Stati</a:t>
            </a:r>
          </a:p>
          <a:p>
            <a:endParaRPr lang="it-IT" dirty="0"/>
          </a:p>
        </p:txBody>
      </p:sp>
    </p:spTree>
    <p:extLst>
      <p:ext uri="{BB962C8B-B14F-4D97-AF65-F5344CB8AC3E}">
        <p14:creationId xmlns:p14="http://schemas.microsoft.com/office/powerpoint/2010/main" val="4188252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a) Irrilevanza internazionale delle «autonomie territoriali» interne allo Stato</a:t>
            </a:r>
          </a:p>
        </p:txBody>
      </p:sp>
      <p:sp>
        <p:nvSpPr>
          <p:cNvPr id="3" name="Segnaposto contenuto 2"/>
          <p:cNvSpPr>
            <a:spLocks noGrp="1"/>
          </p:cNvSpPr>
          <p:nvPr>
            <p:ph idx="1"/>
          </p:nvPr>
        </p:nvSpPr>
        <p:spPr/>
        <p:txBody>
          <a:bodyPr>
            <a:normAutofit/>
          </a:bodyPr>
          <a:lstStyle/>
          <a:p>
            <a:r>
              <a:rPr lang="it-IT" dirty="0"/>
              <a:t>Tale conclusione si fonda anche sul principio </a:t>
            </a:r>
            <a:r>
              <a:rPr lang="it-IT" dirty="0">
                <a:solidFill>
                  <a:srgbClr val="FF0000"/>
                </a:solidFill>
              </a:rPr>
              <a:t>di indifferenza nell’organizzazione dell’ordimento costituzionale interno</a:t>
            </a:r>
            <a:r>
              <a:rPr lang="it-IT" dirty="0"/>
              <a:t> (a fronte della discrezionalità statale nella sua auto-organizzazione, i comportamenti e atti di tutti i suoi organi, agenti nell’esercizio di potestà pubbliche, </a:t>
            </a:r>
            <a:r>
              <a:rPr lang="it-IT" b="1" dirty="0">
                <a:solidFill>
                  <a:srgbClr val="FF0000"/>
                </a:solidFill>
              </a:rPr>
              <a:t>sono riconducibili allo Stato in modo unitario </a:t>
            </a:r>
            <a:r>
              <a:rPr lang="it-IT" dirty="0">
                <a:solidFill>
                  <a:schemeClr val="tx1"/>
                </a:solidFill>
              </a:rPr>
              <a:t>- a</a:t>
            </a:r>
            <a:r>
              <a:rPr lang="it-IT" dirty="0"/>
              <a:t>nche se, sotto il profilo interno, si tratta di un ente complesso: potere esecutivo, ma anche potere legislativo e giudiziario; Stati unitari o federali o amministrativamente decentrati). </a:t>
            </a:r>
          </a:p>
        </p:txBody>
      </p:sp>
    </p:spTree>
    <p:extLst>
      <p:ext uri="{BB962C8B-B14F-4D97-AF65-F5344CB8AC3E}">
        <p14:creationId xmlns:p14="http://schemas.microsoft.com/office/powerpoint/2010/main" val="2529141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C44782-5948-432A-9A96-9AD6D90FCF6E}"/>
              </a:ext>
            </a:extLst>
          </p:cNvPr>
          <p:cNvSpPr>
            <a:spLocks noGrp="1"/>
          </p:cNvSpPr>
          <p:nvPr>
            <p:ph type="title"/>
          </p:nvPr>
        </p:nvSpPr>
        <p:spPr/>
        <p:txBody>
          <a:bodyPr/>
          <a:lstStyle/>
          <a:p>
            <a:r>
              <a:rPr lang="it-IT" dirty="0"/>
              <a:t>Prassi</a:t>
            </a:r>
          </a:p>
        </p:txBody>
      </p:sp>
      <p:sp>
        <p:nvSpPr>
          <p:cNvPr id="3" name="Segnaposto contenuto 2">
            <a:extLst>
              <a:ext uri="{FF2B5EF4-FFF2-40B4-BE49-F238E27FC236}">
                <a16:creationId xmlns:a16="http://schemas.microsoft.com/office/drawing/2014/main" id="{0E30544C-A906-4E26-961E-E11D12BFDD71}"/>
              </a:ext>
            </a:extLst>
          </p:cNvPr>
          <p:cNvSpPr>
            <a:spLocks noGrp="1"/>
          </p:cNvSpPr>
          <p:nvPr>
            <p:ph idx="1"/>
          </p:nvPr>
        </p:nvSpPr>
        <p:spPr/>
        <p:txBody>
          <a:bodyPr>
            <a:normAutofit fontScale="77500" lnSpcReduction="20000"/>
          </a:bodyPr>
          <a:lstStyle/>
          <a:p>
            <a:r>
              <a:rPr lang="it-IT" u="sng" dirty="0">
                <a:solidFill>
                  <a:srgbClr val="FF0000"/>
                </a:solidFill>
              </a:rPr>
              <a:t>Conferme giurisprudenziali</a:t>
            </a:r>
            <a:r>
              <a:rPr lang="it-IT" dirty="0"/>
              <a:t>: CIG, 19.1.2009, domanda di interpretazione della sentenza del 31.3.2004, </a:t>
            </a:r>
            <a:r>
              <a:rPr lang="it-IT" i="1" u="sng" dirty="0">
                <a:solidFill>
                  <a:srgbClr val="FF0000"/>
                </a:solidFill>
              </a:rPr>
              <a:t>Messico c. Stati Uniti (Avena)</a:t>
            </a:r>
            <a:r>
              <a:rPr lang="it-IT" dirty="0"/>
              <a:t> (il diritto internazionale non impone un determinato modo di attuazione degli obblighi internazionali: discrezionalità statale nei mezzi); </a:t>
            </a:r>
          </a:p>
          <a:p>
            <a:r>
              <a:rPr lang="it-IT" dirty="0"/>
              <a:t>CGUE, </a:t>
            </a:r>
            <a:r>
              <a:rPr lang="it-IT" i="1" u="sng" dirty="0">
                <a:solidFill>
                  <a:srgbClr val="FF0000"/>
                </a:solidFill>
              </a:rPr>
              <a:t>Commissione c. Italia</a:t>
            </a:r>
            <a:r>
              <a:rPr lang="it-IT" dirty="0"/>
              <a:t>, 9.12.2003, C-129/00 e CGUE, </a:t>
            </a:r>
            <a:r>
              <a:rPr lang="it-IT" i="1" u="sng" dirty="0">
                <a:solidFill>
                  <a:srgbClr val="FF0000"/>
                </a:solidFill>
              </a:rPr>
              <a:t>Portogallo c. Commissione</a:t>
            </a:r>
            <a:r>
              <a:rPr lang="it-IT" dirty="0"/>
              <a:t>, 6.9.2006, C-88/03 (il diritto dell’Unione, in particolare in materia di aiuti pubblici attraverso misure fiscali, prende atto dell’organizzazione interna dello Stato, in particolare dell’autonomia fiscale relativa di cui godono le «autonomie territoriali»: Regione delle Azzorre): affinché si tratti de «</a:t>
            </a:r>
            <a:r>
              <a:rPr lang="it-IT" i="1" dirty="0"/>
              <a:t>l’esercizio di poteri sufficientemente autonomi, è innanzi tutto necessario, [che la decisione fiscale] sia stata adottata da un’autorità regionale o territoriale dotata, sul piano costituzionale, di uno statuto politico e amministrativo distinto da quello del governo centrale. Inoltre, la decisione in questione deve essere stata presa senza possibilità di un intervento diretto da parte del governo centrale in merito al suo contenuto. Infine, le conseguenze economiche di una riduzione dell’aliquota d’imposta nazionale applicabile alle imprese presenti nella regione non devono essere compensate da sovvenzioni o contributi provenienti da altre regioni o dal governo centrale</a:t>
            </a:r>
            <a:r>
              <a:rPr lang="it-IT" dirty="0"/>
              <a:t>» (punto 67)</a:t>
            </a:r>
          </a:p>
          <a:p>
            <a:endParaRPr lang="it-IT" dirty="0"/>
          </a:p>
        </p:txBody>
      </p:sp>
    </p:spTree>
    <p:extLst>
      <p:ext uri="{BB962C8B-B14F-4D97-AF65-F5344CB8AC3E}">
        <p14:creationId xmlns:p14="http://schemas.microsoft.com/office/powerpoint/2010/main" val="1211827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Segue</a:t>
            </a:r>
          </a:p>
        </p:txBody>
      </p:sp>
      <p:sp>
        <p:nvSpPr>
          <p:cNvPr id="3" name="Segnaposto contenuto 2"/>
          <p:cNvSpPr>
            <a:spLocks noGrp="1"/>
          </p:cNvSpPr>
          <p:nvPr>
            <p:ph idx="1"/>
          </p:nvPr>
        </p:nvSpPr>
        <p:spPr/>
        <p:txBody>
          <a:bodyPr>
            <a:normAutofit fontScale="92500"/>
          </a:bodyPr>
          <a:lstStyle/>
          <a:p>
            <a:r>
              <a:rPr lang="it-IT" dirty="0"/>
              <a:t>Dal punto di vista dello Stato-soggetto, l’</a:t>
            </a:r>
            <a:r>
              <a:rPr lang="it-IT" b="1" u="sng" dirty="0">
                <a:solidFill>
                  <a:srgbClr val="FF0000"/>
                </a:solidFill>
              </a:rPr>
              <a:t>indifferenza</a:t>
            </a:r>
            <a:r>
              <a:rPr lang="it-IT" dirty="0"/>
              <a:t> del diritto internazionale per le articolazioni interne dello Stato costringe quest’ultimo a dotarsi di strumenti per far sì che le sue articolazioni interne (orizzontali o verticali) rispettino le norme internazionali (prospettiva della responsabilità internazionale: oltre ai casi citati, v. CIG, 3.2.2012, </a:t>
            </a:r>
            <a:r>
              <a:rPr lang="it-IT" i="1" u="sng" dirty="0">
                <a:solidFill>
                  <a:srgbClr val="FF0000"/>
                </a:solidFill>
              </a:rPr>
              <a:t>Immunità giurisdizionali dello Stato (Germania c. Italia)</a:t>
            </a:r>
            <a:r>
              <a:rPr lang="it-IT" dirty="0"/>
              <a:t>. </a:t>
            </a:r>
          </a:p>
          <a:p>
            <a:r>
              <a:rPr lang="it-IT" dirty="0"/>
              <a:t>Le ripartizioni interne degli Stati federali non hanno, dunque, in principio, «esistenza» sul piano internazionale (si tratta di organi decentrati del governo federale (Quadri): l’illecito commesso da queste ultime è riconducibile unitariamente allo Stato cui appartengono</a:t>
            </a:r>
          </a:p>
        </p:txBody>
      </p:sp>
    </p:spTree>
    <p:extLst>
      <p:ext uri="{BB962C8B-B14F-4D97-AF65-F5344CB8AC3E}">
        <p14:creationId xmlns:p14="http://schemas.microsoft.com/office/powerpoint/2010/main" val="3903225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Contenuti e obiettivi del corso</a:t>
            </a:r>
          </a:p>
        </p:txBody>
      </p:sp>
      <p:sp>
        <p:nvSpPr>
          <p:cNvPr id="3" name="Segnaposto contenuto 2"/>
          <p:cNvSpPr>
            <a:spLocks noGrp="1"/>
          </p:cNvSpPr>
          <p:nvPr>
            <p:ph idx="1"/>
          </p:nvPr>
        </p:nvSpPr>
        <p:spPr/>
        <p:txBody>
          <a:bodyPr>
            <a:normAutofit fontScale="92500" lnSpcReduction="10000"/>
          </a:bodyPr>
          <a:lstStyle/>
          <a:p>
            <a:r>
              <a:rPr lang="it-IT" dirty="0">
                <a:solidFill>
                  <a:srgbClr val="0070C0"/>
                </a:solidFill>
              </a:rPr>
              <a:t>Nozione e «sistema» del diritto internazionale</a:t>
            </a:r>
          </a:p>
          <a:p>
            <a:r>
              <a:rPr lang="it-IT" dirty="0">
                <a:solidFill>
                  <a:srgbClr val="0070C0"/>
                </a:solidFill>
              </a:rPr>
              <a:t>Gli «attori» del diritto internazionale (i soggetti della Comunità internazionale): Stati, Organizzazioni internazionali, Enti sui generis, Individui e imprese (6 ore: 2-5 ottobre)</a:t>
            </a:r>
          </a:p>
          <a:p>
            <a:r>
              <a:rPr lang="it-IT" dirty="0">
                <a:solidFill>
                  <a:srgbClr val="0070C0"/>
                </a:solidFill>
              </a:rPr>
              <a:t>Le «norme» o regole internazionali (categorie e metodi di produzione): a) consuetudine, trattati (accordi), atti delle organizzazioni internazionali; b) rapporti tra fonti internazionali (14 ore: 9-12 ottobre e 16-18 ottobre)</a:t>
            </a:r>
          </a:p>
          <a:p>
            <a:r>
              <a:rPr lang="it-IT" dirty="0">
                <a:solidFill>
                  <a:srgbClr val="0070C0"/>
                </a:solidFill>
              </a:rPr>
              <a:t>L’applicazione (interna) delle norme internazionali: il problema dell’adattamento e la soluzione (giudiziaria) delle «patologie» (6 ore: 19-24 ottobre)</a:t>
            </a:r>
          </a:p>
        </p:txBody>
      </p:sp>
    </p:spTree>
    <p:extLst>
      <p:ext uri="{BB962C8B-B14F-4D97-AF65-F5344CB8AC3E}">
        <p14:creationId xmlns:p14="http://schemas.microsoft.com/office/powerpoint/2010/main" val="281886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731EB8-857E-438C-A39F-39C907CCA957}"/>
              </a:ext>
            </a:extLst>
          </p:cNvPr>
          <p:cNvSpPr>
            <a:spLocks noGrp="1"/>
          </p:cNvSpPr>
          <p:nvPr>
            <p:ph type="title"/>
          </p:nvPr>
        </p:nvSpPr>
        <p:spPr/>
        <p:txBody>
          <a:bodyPr/>
          <a:lstStyle/>
          <a:p>
            <a:r>
              <a:rPr lang="it-IT" dirty="0"/>
              <a:t>Irrilevanza degli Stati (governi) fantoccio</a:t>
            </a:r>
          </a:p>
        </p:txBody>
      </p:sp>
      <p:sp>
        <p:nvSpPr>
          <p:cNvPr id="3" name="Segnaposto contenuto 2">
            <a:extLst>
              <a:ext uri="{FF2B5EF4-FFF2-40B4-BE49-F238E27FC236}">
                <a16:creationId xmlns:a16="http://schemas.microsoft.com/office/drawing/2014/main" id="{F531ECC7-A619-491C-B59F-CD7C151AE92B}"/>
              </a:ext>
            </a:extLst>
          </p:cNvPr>
          <p:cNvSpPr>
            <a:spLocks noGrp="1"/>
          </p:cNvSpPr>
          <p:nvPr>
            <p:ph idx="1"/>
          </p:nvPr>
        </p:nvSpPr>
        <p:spPr/>
        <p:txBody>
          <a:bodyPr>
            <a:normAutofit fontScale="77500" lnSpcReduction="20000"/>
          </a:bodyPr>
          <a:lstStyle/>
          <a:p>
            <a:r>
              <a:rPr lang="it-IT" dirty="0"/>
              <a:t>b) </a:t>
            </a:r>
            <a:r>
              <a:rPr lang="it-IT" u="sng" dirty="0">
                <a:solidFill>
                  <a:srgbClr val="FF0000"/>
                </a:solidFill>
              </a:rPr>
              <a:t>inesistenza di soggettività (internazionale) dei «governi fantoccio»</a:t>
            </a:r>
            <a:r>
              <a:rPr lang="it-IT" dirty="0"/>
              <a:t>: </a:t>
            </a:r>
          </a:p>
          <a:p>
            <a:r>
              <a:rPr lang="it-IT" dirty="0"/>
              <a:t>RSI dal 1943 al 45; </a:t>
            </a:r>
          </a:p>
          <a:p>
            <a:r>
              <a:rPr lang="it-IT" dirty="0"/>
              <a:t>Repubblica di Cipro Nord, ente sottoposto al controllo della Turchia: v. Corte EDU, </a:t>
            </a:r>
            <a:r>
              <a:rPr lang="it-IT" i="1" u="sng" dirty="0" err="1">
                <a:solidFill>
                  <a:srgbClr val="FF0000"/>
                </a:solidFill>
              </a:rPr>
              <a:t>Loizidou</a:t>
            </a:r>
            <a:r>
              <a:rPr lang="it-IT" i="1" u="sng" dirty="0">
                <a:solidFill>
                  <a:srgbClr val="FF0000"/>
                </a:solidFill>
              </a:rPr>
              <a:t> c. Turchia (eccezioni preliminari)</a:t>
            </a:r>
            <a:r>
              <a:rPr lang="it-IT" dirty="0"/>
              <a:t>, 23.3.1995, ric. n. 15318/89.</a:t>
            </a:r>
          </a:p>
          <a:p>
            <a:r>
              <a:rPr lang="it-IT" dirty="0"/>
              <a:t>La Corte nega che la Repubblica turca di Cipro del Nord eserciti con indipendenza la potestà d'imperio sul proprio territorio: è bensì la Turchia a esercitare, attraverso l’occupazione militare, il controllo effettivo su detto territorio; essa ha la giurisdizione (ex art. 1 CEDU), e la responsabilità convenzionale, di eventuali illeciti commessi su tale territorio.</a:t>
            </a:r>
          </a:p>
          <a:p>
            <a:r>
              <a:rPr lang="it-IT" dirty="0"/>
              <a:t>Nella fattispecie la sig.ra </a:t>
            </a:r>
            <a:r>
              <a:rPr lang="it-IT" dirty="0" err="1"/>
              <a:t>Loizidou</a:t>
            </a:r>
            <a:r>
              <a:rPr lang="it-IT" dirty="0"/>
              <a:t> era stata impedita, dopo il 1974, da contingenti militari turchi, di godere dei propri beni siti nel territorio della RTCN. V. da ultimo Corte EDU, </a:t>
            </a:r>
            <a:r>
              <a:rPr lang="it-IT" i="1" u="sng" dirty="0">
                <a:solidFill>
                  <a:srgbClr val="FF0000"/>
                </a:solidFill>
              </a:rPr>
              <a:t>Cipro c. Turchia </a:t>
            </a:r>
            <a:r>
              <a:rPr lang="it-IT" dirty="0"/>
              <a:t>(equa soddisfazione), 12.5.2014, ric. n.</a:t>
            </a:r>
            <a:r>
              <a:rPr lang="en-US" dirty="0"/>
              <a:t> 25781/94: in </a:t>
            </a:r>
            <a:r>
              <a:rPr lang="en-US" dirty="0">
                <a:hlinkClick r:id="rId2"/>
              </a:rPr>
              <a:t>http://hudoc.echr.coe.int/</a:t>
            </a:r>
            <a:r>
              <a:rPr lang="en-US" dirty="0"/>
              <a:t> )</a:t>
            </a:r>
            <a:endParaRPr lang="it-IT" dirty="0"/>
          </a:p>
          <a:p>
            <a:endParaRPr lang="it-IT" dirty="0"/>
          </a:p>
        </p:txBody>
      </p:sp>
    </p:spTree>
    <p:extLst>
      <p:ext uri="{BB962C8B-B14F-4D97-AF65-F5344CB8AC3E}">
        <p14:creationId xmlns:p14="http://schemas.microsoft.com/office/powerpoint/2010/main" val="27990523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La soggettività statale in prospettiva dinamica: il «riconoscimento»</a:t>
            </a:r>
          </a:p>
        </p:txBody>
      </p:sp>
      <p:sp>
        <p:nvSpPr>
          <p:cNvPr id="3" name="Segnaposto contenuto 2"/>
          <p:cNvSpPr>
            <a:spLocks noGrp="1"/>
          </p:cNvSpPr>
          <p:nvPr>
            <p:ph idx="1"/>
          </p:nvPr>
        </p:nvSpPr>
        <p:spPr/>
        <p:txBody>
          <a:bodyPr>
            <a:noAutofit/>
          </a:bodyPr>
          <a:lstStyle/>
          <a:p>
            <a:r>
              <a:rPr lang="it-IT" sz="1800" dirty="0"/>
              <a:t>Prassi secolare del «riconoscimento» di Stati nuovi (o di governi «insurrezionali») da parte degli Stati (membri «preesistenti») della Comunità internazionale (es. colonie americane, fine 700). </a:t>
            </a:r>
          </a:p>
          <a:p>
            <a:r>
              <a:rPr lang="it-IT" sz="1800" u="sng" dirty="0">
                <a:solidFill>
                  <a:srgbClr val="FF0000"/>
                </a:solidFill>
              </a:rPr>
              <a:t>Atti «unilaterali»</a:t>
            </a:r>
            <a:r>
              <a:rPr lang="it-IT" sz="1800" dirty="0"/>
              <a:t> (salvo eccezioni: v. linee direttrici per il riconoscimento di Stati sorti dalla dissoluzione della ex Jugoslavia) con i quali gli Stati (attraverso dichiarazioni governative) accertano l’ingresso di un nuovo ente nella Comunità internazionale. </a:t>
            </a:r>
          </a:p>
          <a:p>
            <a:r>
              <a:rPr lang="it-IT" sz="1800" u="sng" dirty="0">
                <a:solidFill>
                  <a:srgbClr val="FF0000"/>
                </a:solidFill>
              </a:rPr>
              <a:t>Valore giuridico</a:t>
            </a:r>
            <a:r>
              <a:rPr lang="it-IT" sz="1800" dirty="0"/>
              <a:t>: Atti di </a:t>
            </a:r>
            <a:r>
              <a:rPr lang="it-IT" sz="1800" dirty="0">
                <a:solidFill>
                  <a:srgbClr val="FF0000"/>
                </a:solidFill>
              </a:rPr>
              <a:t>valore meramente «dichiarativo»</a:t>
            </a:r>
            <a:r>
              <a:rPr lang="it-IT" sz="1800" dirty="0"/>
              <a:t> (lo Stato prende atto di un «fatto»), che può avere a oggetto una valutazione del diritto o, più spesso, una valutazione «politica» (volontà di stabilizzare una situazione in fieri; di intrattenere rapporti diplomatici o economici col nuovo Stato). Può </a:t>
            </a:r>
            <a:r>
              <a:rPr lang="it-IT" sz="1800" dirty="0">
                <a:solidFill>
                  <a:srgbClr val="FF0000"/>
                </a:solidFill>
              </a:rPr>
              <a:t>condizionare l’effettività dei rapporti internazionali del nuovo Ente</a:t>
            </a:r>
            <a:r>
              <a:rPr lang="it-IT" sz="1800" dirty="0"/>
              <a:t> sul </a:t>
            </a:r>
            <a:r>
              <a:rPr lang="it-IT" sz="1800" u="sng" dirty="0">
                <a:solidFill>
                  <a:srgbClr val="FF0000"/>
                </a:solidFill>
              </a:rPr>
              <a:t>piano fattuale </a:t>
            </a:r>
            <a:r>
              <a:rPr lang="it-IT" sz="1800" dirty="0"/>
              <a:t>(non è chiara la dinamica del «come», se non per «accrescimento» di legittimità politica e dunque, eventualmente, di «effettività»). Esempi (negativi): caso Ceceno e del Tibet</a:t>
            </a:r>
          </a:p>
        </p:txBody>
      </p:sp>
    </p:spTree>
    <p:extLst>
      <p:ext uri="{BB962C8B-B14F-4D97-AF65-F5344CB8AC3E}">
        <p14:creationId xmlns:p14="http://schemas.microsoft.com/office/powerpoint/2010/main" val="1827186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EF68FA-7E87-466D-8B28-CA31FB50E0D0}"/>
              </a:ext>
            </a:extLst>
          </p:cNvPr>
          <p:cNvSpPr>
            <a:spLocks noGrp="1"/>
          </p:cNvSpPr>
          <p:nvPr>
            <p:ph type="title"/>
          </p:nvPr>
        </p:nvSpPr>
        <p:spPr/>
        <p:txBody>
          <a:bodyPr/>
          <a:lstStyle/>
          <a:p>
            <a:r>
              <a:rPr lang="it-IT" dirty="0"/>
              <a:t>Prassi</a:t>
            </a:r>
          </a:p>
        </p:txBody>
      </p:sp>
      <p:sp>
        <p:nvSpPr>
          <p:cNvPr id="3" name="Segnaposto contenuto 2">
            <a:extLst>
              <a:ext uri="{FF2B5EF4-FFF2-40B4-BE49-F238E27FC236}">
                <a16:creationId xmlns:a16="http://schemas.microsoft.com/office/drawing/2014/main" id="{27AF1AEA-3A25-4AF9-B236-B0EA012583AE}"/>
              </a:ext>
            </a:extLst>
          </p:cNvPr>
          <p:cNvSpPr>
            <a:spLocks noGrp="1"/>
          </p:cNvSpPr>
          <p:nvPr>
            <p:ph idx="1"/>
          </p:nvPr>
        </p:nvSpPr>
        <p:spPr/>
        <p:txBody>
          <a:bodyPr>
            <a:normAutofit fontScale="92500"/>
          </a:bodyPr>
          <a:lstStyle/>
          <a:p>
            <a:r>
              <a:rPr lang="it-IT" dirty="0"/>
              <a:t>Dal 1945 in particolare gli Stati tendono a subordinare il riconoscimento al rispetto, da parte dell’ente che ne oggetto, delle regole o dei principi («fondamenti di legalità») prevalenti (oggi: Stato di diritto, rispetto delle minoranze, ecc.: v. art. 2 e 6 TUE, norme «manifesto» per i 28 Stati membri dell’Unione). </a:t>
            </a:r>
          </a:p>
          <a:p>
            <a:r>
              <a:rPr lang="it-IT" dirty="0"/>
              <a:t>Tali prese di posizione non incidono giuridicamente sulla soggettività, </a:t>
            </a:r>
            <a:r>
              <a:rPr lang="it-IT" u="sng" dirty="0">
                <a:solidFill>
                  <a:srgbClr val="FF0000"/>
                </a:solidFill>
              </a:rPr>
              <a:t>non hanno dunque valore «costitutivo» della personalità</a:t>
            </a:r>
            <a:r>
              <a:rPr lang="it-IT" dirty="0"/>
              <a:t> o della «presenza giuridica» del nuovo Stato (secondo la prospettiva del diritto internazionale classico: XVIII secolo, per cui il riconoscimento aveva valore di qualificazione giuridica positiva: «</a:t>
            </a:r>
            <a:r>
              <a:rPr lang="it-IT" dirty="0">
                <a:solidFill>
                  <a:srgbClr val="FF0000"/>
                </a:solidFill>
              </a:rPr>
              <a:t>diritto di ammissione dei nuovi Stati</a:t>
            </a:r>
            <a:r>
              <a:rPr lang="it-IT" dirty="0"/>
              <a:t>» da parte degli Stati preesistenti)</a:t>
            </a:r>
          </a:p>
        </p:txBody>
      </p:sp>
    </p:spTree>
    <p:extLst>
      <p:ext uri="{BB962C8B-B14F-4D97-AF65-F5344CB8AC3E}">
        <p14:creationId xmlns:p14="http://schemas.microsoft.com/office/powerpoint/2010/main" val="12739879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Il riconoscimento (segue)</a:t>
            </a:r>
          </a:p>
        </p:txBody>
      </p:sp>
      <p:sp>
        <p:nvSpPr>
          <p:cNvPr id="3" name="Segnaposto contenuto 2"/>
          <p:cNvSpPr>
            <a:spLocks noGrp="1"/>
          </p:cNvSpPr>
          <p:nvPr>
            <p:ph idx="1"/>
          </p:nvPr>
        </p:nvSpPr>
        <p:spPr/>
        <p:txBody>
          <a:bodyPr>
            <a:normAutofit fontScale="92500" lnSpcReduction="20000"/>
          </a:bodyPr>
          <a:lstStyle/>
          <a:p>
            <a:r>
              <a:rPr lang="it-IT" sz="1800" dirty="0"/>
              <a:t>Neppure il «</a:t>
            </a:r>
            <a:r>
              <a:rPr lang="it-IT" sz="1800" dirty="0">
                <a:solidFill>
                  <a:srgbClr val="FF0000"/>
                </a:solidFill>
              </a:rPr>
              <a:t>disconoscimento</a:t>
            </a:r>
            <a:r>
              <a:rPr lang="it-IT" sz="1800" dirty="0"/>
              <a:t>» costituisce illecito internazionale (salvo violi il diritto di non ingerenza negli affari interni dello Stato).</a:t>
            </a:r>
          </a:p>
          <a:p>
            <a:r>
              <a:rPr lang="it-IT" sz="1800" dirty="0"/>
              <a:t>Nella prospettiva classica, </a:t>
            </a:r>
            <a:r>
              <a:rPr lang="it-IT" sz="1800" dirty="0">
                <a:solidFill>
                  <a:srgbClr val="FF0000"/>
                </a:solidFill>
              </a:rPr>
              <a:t>il riconoscimento «prematuro»</a:t>
            </a:r>
            <a:r>
              <a:rPr lang="it-IT" sz="1800" dirty="0"/>
              <a:t> era equiparato a una «ingerenza» negli affari interni di uno Stato, ove fosse svolto prima del consolidamento dello Stato ovvero avesse a oggetto «ribellioni» o «azioni insurrezionali in itinere» (esempio proteste britanniche per gli Stati europei che avessero riconosciuto le Colonie americane come Stati indipendenti dopo la «dichiarazione di indipendenza» di queste (4 luglio 1776) e fino al Trattato di Parigi (1783). </a:t>
            </a:r>
          </a:p>
          <a:p>
            <a:r>
              <a:rPr lang="it-IT" sz="1800" dirty="0"/>
              <a:t>Per una reviviscenza di tale prospettiva, caso della «dichiarazione di indipendenza» del Kosovo nel 2008, del riconoscimento di numerosi paesi europei e degli US (e proteste serbe); </a:t>
            </a:r>
          </a:p>
          <a:p>
            <a:r>
              <a:rPr lang="it-IT" sz="1800" dirty="0"/>
              <a:t>Caso analogo dell’Abkhazia e dell’Ossezia la cui «secessione» dalla Georgia è appoggiata dalla federazione russa sulla base del precedente kosovaro</a:t>
            </a:r>
          </a:p>
          <a:p>
            <a:r>
              <a:rPr lang="it-IT" sz="1800" dirty="0"/>
              <a:t>Riconoscimento e diritto internazionale privato (dubbi dei giudici nazionali circa </a:t>
            </a:r>
            <a:r>
              <a:rPr lang="it-IT" sz="1800" i="1" dirty="0">
                <a:solidFill>
                  <a:srgbClr val="FF0000"/>
                </a:solidFill>
              </a:rPr>
              <a:t>l’operatività del richiamo </a:t>
            </a:r>
            <a:r>
              <a:rPr lang="it-IT" sz="1800" i="1" dirty="0" err="1">
                <a:solidFill>
                  <a:srgbClr val="FF0000"/>
                </a:solidFill>
              </a:rPr>
              <a:t>internazional</a:t>
            </a:r>
            <a:r>
              <a:rPr lang="it-IT" sz="1800" i="1" dirty="0">
                <a:solidFill>
                  <a:srgbClr val="FF0000"/>
                </a:solidFill>
              </a:rPr>
              <a:t>-privatistico</a:t>
            </a:r>
            <a:r>
              <a:rPr lang="it-IT" sz="1800" dirty="0"/>
              <a:t> di leggi di Stati cui a livello nazionale è negato il riconoscimento «politico»: v. manuale)</a:t>
            </a:r>
          </a:p>
        </p:txBody>
      </p:sp>
    </p:spTree>
    <p:extLst>
      <p:ext uri="{BB962C8B-B14F-4D97-AF65-F5344CB8AC3E}">
        <p14:creationId xmlns:p14="http://schemas.microsoft.com/office/powerpoint/2010/main" val="32732700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prassi</a:t>
            </a:r>
          </a:p>
        </p:txBody>
      </p:sp>
      <p:sp>
        <p:nvSpPr>
          <p:cNvPr id="3" name="Segnaposto contenuto 2"/>
          <p:cNvSpPr>
            <a:spLocks noGrp="1"/>
          </p:cNvSpPr>
          <p:nvPr>
            <p:ph idx="1"/>
          </p:nvPr>
        </p:nvSpPr>
        <p:spPr/>
        <p:txBody>
          <a:bodyPr>
            <a:normAutofit fontScale="70000" lnSpcReduction="20000"/>
          </a:bodyPr>
          <a:lstStyle/>
          <a:p>
            <a:r>
              <a:rPr lang="it-IT" dirty="0"/>
              <a:t>Caso della rivoluzione libica (primavera-autunno 2011), e del «riconoscimento», da parte di 13 Stati, nel giugno 2011, del nuovo </a:t>
            </a:r>
            <a:r>
              <a:rPr lang="it-IT" dirty="0">
                <a:solidFill>
                  <a:srgbClr val="FF0000"/>
                </a:solidFill>
              </a:rPr>
              <a:t>Consiglio Nazionale Libico Transitorio (NTC)</a:t>
            </a:r>
            <a:r>
              <a:rPr lang="it-IT" dirty="0"/>
              <a:t> che controlla la zona della Cirenaica «in contrasto» col governo dittatoriale di Gheddafi insediato in Tripolitania: scelte politiche della comunità internazionale di considerare detto «governo» come “legittimo interlocutore” o come “legittimo rappresentante del popolo libico”; </a:t>
            </a:r>
          </a:p>
          <a:p>
            <a:r>
              <a:rPr lang="it-IT" dirty="0"/>
              <a:t>Caso </a:t>
            </a:r>
            <a:r>
              <a:rPr lang="it-IT" dirty="0">
                <a:solidFill>
                  <a:srgbClr val="FF0000"/>
                </a:solidFill>
              </a:rPr>
              <a:t>dell’ammissione palestinese all’ONU</a:t>
            </a:r>
            <a:r>
              <a:rPr lang="it-IT" dirty="0"/>
              <a:t>: il 29 novembre 2012 l'Assemblea generale delle Nazioni Unite (ma non il Consiglio di Sicurezza: v art. 4.2 Carta ONU) ha qualificato la Palestina come “Stato osservatore” (non membro), modificando lo status precedentemente goduto di “ente” osservatore; il Consiglio di Sicurezza non ha preso posizione (ritenendo insoddisfatti i requisiti di sovranità territoriale della Convenzione di Montevideo). </a:t>
            </a:r>
          </a:p>
          <a:p>
            <a:r>
              <a:rPr lang="it-IT" dirty="0"/>
              <a:t>Caso della </a:t>
            </a:r>
            <a:r>
              <a:rPr lang="it-IT" dirty="0">
                <a:solidFill>
                  <a:srgbClr val="FF0000"/>
                </a:solidFill>
              </a:rPr>
              <a:t>qualificazione come </a:t>
            </a:r>
            <a:r>
              <a:rPr lang="it-IT" dirty="0" err="1">
                <a:solidFill>
                  <a:srgbClr val="FF0000"/>
                </a:solidFill>
              </a:rPr>
              <a:t>Rogue</a:t>
            </a:r>
            <a:r>
              <a:rPr lang="it-IT" dirty="0">
                <a:solidFill>
                  <a:srgbClr val="FF0000"/>
                </a:solidFill>
              </a:rPr>
              <a:t> </a:t>
            </a:r>
            <a:r>
              <a:rPr lang="it-IT" dirty="0" err="1">
                <a:solidFill>
                  <a:srgbClr val="FF0000"/>
                </a:solidFill>
              </a:rPr>
              <a:t>States</a:t>
            </a:r>
            <a:r>
              <a:rPr lang="it-IT" dirty="0">
                <a:solidFill>
                  <a:srgbClr val="FF0000"/>
                </a:solidFill>
              </a:rPr>
              <a:t> </a:t>
            </a:r>
            <a:r>
              <a:rPr lang="it-IT" dirty="0"/>
              <a:t>(«Stati canaglia») degli Stati irrispettosi dei valori fondamentali della comunità internazionale (National Security </a:t>
            </a:r>
            <a:r>
              <a:rPr lang="it-IT" dirty="0" err="1"/>
              <a:t>Strategy</a:t>
            </a:r>
            <a:r>
              <a:rPr lang="it-IT" dirty="0"/>
              <a:t> della Presidenza Bush junior, 2002), ciò che avrebbe dovuto condurre a negare loro le prerogative della soggettività (non beneficiare del divieto dell’uso della forza nei rapporti internazionali) </a:t>
            </a:r>
          </a:p>
        </p:txBody>
      </p:sp>
    </p:spTree>
    <p:extLst>
      <p:ext uri="{BB962C8B-B14F-4D97-AF65-F5344CB8AC3E}">
        <p14:creationId xmlns:p14="http://schemas.microsoft.com/office/powerpoint/2010/main" val="41278945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prassi del «disconoscimento»</a:t>
            </a:r>
          </a:p>
        </p:txBody>
      </p:sp>
      <p:sp>
        <p:nvSpPr>
          <p:cNvPr id="3" name="Segnaposto contenuto 2"/>
          <p:cNvSpPr>
            <a:spLocks noGrp="1"/>
          </p:cNvSpPr>
          <p:nvPr>
            <p:ph idx="1"/>
          </p:nvPr>
        </p:nvSpPr>
        <p:spPr/>
        <p:txBody>
          <a:bodyPr>
            <a:normAutofit fontScale="62500" lnSpcReduction="20000"/>
          </a:bodyPr>
          <a:lstStyle/>
          <a:p>
            <a:r>
              <a:rPr lang="it-IT" dirty="0"/>
              <a:t>Obbligo di non riconoscere situazioni «giuridicamente illecite»; la </a:t>
            </a:r>
            <a:r>
              <a:rPr lang="it-IT" u="sng" dirty="0">
                <a:solidFill>
                  <a:srgbClr val="FF0000"/>
                </a:solidFill>
              </a:rPr>
              <a:t>dimensione valoriale o dei diritti umani</a:t>
            </a:r>
            <a:r>
              <a:rPr lang="it-IT" dirty="0"/>
              <a:t> può condizionare </a:t>
            </a:r>
            <a:r>
              <a:rPr lang="it-IT" u="sng" dirty="0">
                <a:solidFill>
                  <a:srgbClr val="FF0000"/>
                </a:solidFill>
              </a:rPr>
              <a:t>l’ammissione e la permanenza </a:t>
            </a:r>
            <a:r>
              <a:rPr lang="it-IT" dirty="0"/>
              <a:t>dello Stato entro determinate organizzazioni internazionali a finalità politica (art. 4-6 della Carta ONU, San Francisco, 26.6.1945; art. 3 e 8 Statuto del Consiglio d’Europa, Londra, 5.5.1949; art. 2, 7 e 49 TUE) ovvero</a:t>
            </a:r>
          </a:p>
          <a:p>
            <a:r>
              <a:rPr lang="it-IT" i="1" dirty="0">
                <a:solidFill>
                  <a:srgbClr val="FF0000"/>
                </a:solidFill>
              </a:rPr>
              <a:t>limitare i rapporti internazionali </a:t>
            </a:r>
            <a:r>
              <a:rPr lang="it-IT" dirty="0"/>
              <a:t>di un governo («non grato») nell’ambito di organizzazioni internazionali (Unione europea: caso Haider: elezioni federali austriache dell'ottobre 1999 Jorg Haider, alla guida dell’FPO, partito xenofobo, ottiene ampi consensi e partecipa al governo federale; gli Stati membri dell’UE minacciano di ritirare i propri ambasciatori da Vienna); altre manifestazioni della «politica valoriale» della Comunità internazionale sono costituite dalla instaurazione di relazioni convenzionali con Stati terzi subordinate al rispetto dei principi democratici in questi ultimi («politica di condizionalità democratica» dell’Unione europea)</a:t>
            </a:r>
          </a:p>
          <a:p>
            <a:r>
              <a:rPr lang="it-IT" dirty="0"/>
              <a:t>In sintesi, a fronte del valore meramente dichiarativo del riconoscimento / disconoscimento, modulazione di tali atti in senso «politico», nella </a:t>
            </a:r>
            <a:r>
              <a:rPr lang="it-IT" dirty="0">
                <a:solidFill>
                  <a:srgbClr val="FF0000"/>
                </a:solidFill>
              </a:rPr>
              <a:t>prospettiva convenzionale</a:t>
            </a:r>
            <a:r>
              <a:rPr lang="it-IT" dirty="0"/>
              <a:t> (fra Stati parti caratterizzati da comuni valori): tendenza a favorire realtà statali nascenti o a sanzionare determinati comportamenti (statali) tramite il disconoscimento (la qualità di Stato è presupposta)</a:t>
            </a:r>
          </a:p>
          <a:p>
            <a:endParaRPr lang="it-IT" dirty="0"/>
          </a:p>
          <a:p>
            <a:endParaRPr lang="it-IT" dirty="0"/>
          </a:p>
        </p:txBody>
      </p:sp>
    </p:spTree>
    <p:extLst>
      <p:ext uri="{BB962C8B-B14F-4D97-AF65-F5344CB8AC3E}">
        <p14:creationId xmlns:p14="http://schemas.microsoft.com/office/powerpoint/2010/main" val="34396445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 movimenti insurrezionali</a:t>
            </a:r>
          </a:p>
        </p:txBody>
      </p:sp>
      <p:sp>
        <p:nvSpPr>
          <p:cNvPr id="3" name="Segnaposto contenuto 2"/>
          <p:cNvSpPr>
            <a:spLocks noGrp="1"/>
          </p:cNvSpPr>
          <p:nvPr>
            <p:ph idx="1"/>
          </p:nvPr>
        </p:nvSpPr>
        <p:spPr/>
        <p:txBody>
          <a:bodyPr>
            <a:normAutofit fontScale="70000" lnSpcReduction="20000"/>
          </a:bodyPr>
          <a:lstStyle/>
          <a:p>
            <a:r>
              <a:rPr lang="it-IT" dirty="0"/>
              <a:t>Quale rilevanza internazionale hanno i movimenti insurrezionali sulla scena internazionale? Si tratta di gruppi di individui che perseguono fini politici e, in genere, rivendicano il rovesciamento del «governo legittimo» ovvero la secessione e l’autonomia di parte del territorio statale (o l’unione con altro Stato)</a:t>
            </a:r>
          </a:p>
          <a:p>
            <a:r>
              <a:rPr lang="it-IT" dirty="0"/>
              <a:t>La soggettività internazionale dei «ribelli» è pacifica se, e nella misura in cui, essi </a:t>
            </a:r>
          </a:p>
          <a:p>
            <a:r>
              <a:rPr lang="it-IT" dirty="0"/>
              <a:t>a) dispongono di una certa organizzazione (di un «gruppo» o «comando» responsabile) e </a:t>
            </a:r>
          </a:p>
          <a:p>
            <a:r>
              <a:rPr lang="it-IT" dirty="0"/>
              <a:t>b) controllano in fatto una parte del territorio dello Stato (</a:t>
            </a:r>
            <a:r>
              <a:rPr lang="it-IT" dirty="0">
                <a:solidFill>
                  <a:srgbClr val="FF0000"/>
                </a:solidFill>
              </a:rPr>
              <a:t>principio di effettività</a:t>
            </a:r>
            <a:r>
              <a:rPr lang="it-IT" dirty="0"/>
              <a:t>). </a:t>
            </a:r>
          </a:p>
          <a:p>
            <a:r>
              <a:rPr lang="it-IT" dirty="0"/>
              <a:t>Si tratta, comunque, di </a:t>
            </a:r>
            <a:r>
              <a:rPr lang="it-IT" u="sng" dirty="0">
                <a:solidFill>
                  <a:srgbClr val="FF0000"/>
                </a:solidFill>
              </a:rPr>
              <a:t>soggettività parziale </a:t>
            </a:r>
            <a:r>
              <a:rPr lang="it-IT" dirty="0"/>
              <a:t>(limitata alle norme rilevanti del diritto internazionale: tutela degli stranieri e rispetto dei diritti dell’uomo; immunità di organi stranieri; diritto umanitario (</a:t>
            </a:r>
            <a:r>
              <a:rPr lang="it-IT" dirty="0" err="1">
                <a:solidFill>
                  <a:srgbClr val="FF0000"/>
                </a:solidFill>
              </a:rPr>
              <a:t>ius</a:t>
            </a:r>
            <a:r>
              <a:rPr lang="it-IT" dirty="0">
                <a:solidFill>
                  <a:srgbClr val="FF0000"/>
                </a:solidFill>
              </a:rPr>
              <a:t> in bello o diritto della guerra</a:t>
            </a:r>
            <a:r>
              <a:rPr lang="it-IT" dirty="0"/>
              <a:t>); diritto dei trattati). </a:t>
            </a:r>
          </a:p>
          <a:p>
            <a:r>
              <a:rPr lang="it-IT" dirty="0"/>
              <a:t>Si tratta altresì di </a:t>
            </a:r>
            <a:r>
              <a:rPr lang="it-IT" u="sng" dirty="0">
                <a:solidFill>
                  <a:srgbClr val="FF0000"/>
                </a:solidFill>
              </a:rPr>
              <a:t>soggettività temporanea</a:t>
            </a:r>
            <a:r>
              <a:rPr lang="it-IT" dirty="0"/>
              <a:t>: se l’insurrezione o la rivolta fallisce, si espande la soggettività piena dello Stato (i ribelli ritornano «terroristi» o delinquenti di diritto comune per le azioni poste in essere); se ha successo, permane la soggettività (unica) dello Stato territoriale</a:t>
            </a:r>
          </a:p>
        </p:txBody>
      </p:sp>
    </p:spTree>
    <p:extLst>
      <p:ext uri="{BB962C8B-B14F-4D97-AF65-F5344CB8AC3E}">
        <p14:creationId xmlns:p14="http://schemas.microsoft.com/office/powerpoint/2010/main" val="26133744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Insurrezione e responsabilità</a:t>
            </a:r>
          </a:p>
        </p:txBody>
      </p:sp>
      <p:sp>
        <p:nvSpPr>
          <p:cNvPr id="3" name="Segnaposto contenuto 2"/>
          <p:cNvSpPr>
            <a:spLocks noGrp="1"/>
          </p:cNvSpPr>
          <p:nvPr>
            <p:ph idx="1"/>
          </p:nvPr>
        </p:nvSpPr>
        <p:spPr/>
        <p:txBody>
          <a:bodyPr>
            <a:normAutofit fontScale="92500" lnSpcReduction="20000"/>
          </a:bodyPr>
          <a:lstStyle/>
          <a:p>
            <a:r>
              <a:rPr lang="it-IT" dirty="0"/>
              <a:t>Questioni problematiche sono quelle relative: </a:t>
            </a:r>
          </a:p>
          <a:p>
            <a:r>
              <a:rPr lang="it-IT" dirty="0"/>
              <a:t>i) </a:t>
            </a:r>
            <a:r>
              <a:rPr lang="it-IT" u="sng" dirty="0">
                <a:solidFill>
                  <a:srgbClr val="FF0000"/>
                </a:solidFill>
              </a:rPr>
              <a:t>all’imputazione della responsabilità per atti dannosi (a persone e cose) commessi dai ribelli durante l’insurrezione, alla sua conclusione </a:t>
            </a:r>
            <a:r>
              <a:rPr lang="it-IT" dirty="0"/>
              <a:t>(se questa fallisce, il governo legittimo non risponde dei danni, se non a titolo omissivo, essendo detti danni imputati all’azione di «privati»; se ha successo, il governo insurrezionale o in fieri dello Stato risponde dei danni causati dall’insurrezione e da quelli provocati dalle forze del governo legittimo)</a:t>
            </a:r>
          </a:p>
          <a:p>
            <a:r>
              <a:rPr lang="it-IT" dirty="0"/>
              <a:t>ii) alla </a:t>
            </a:r>
            <a:r>
              <a:rPr lang="it-IT" dirty="0">
                <a:solidFill>
                  <a:srgbClr val="FF0000"/>
                </a:solidFill>
              </a:rPr>
              <a:t>liceità internazionale dell’assistenza o sostegno forniti da Stati terzi</a:t>
            </a:r>
            <a:r>
              <a:rPr lang="it-IT" dirty="0"/>
              <a:t> agli insorti o al governo legittimo (liceità della seconda, illiceità della prima, in quanto comporta un’ingerenza negli affari interni di altro Stato)</a:t>
            </a:r>
          </a:p>
          <a:p>
            <a:endParaRPr lang="it-IT" dirty="0"/>
          </a:p>
        </p:txBody>
      </p:sp>
    </p:spTree>
    <p:extLst>
      <p:ext uri="{BB962C8B-B14F-4D97-AF65-F5344CB8AC3E}">
        <p14:creationId xmlns:p14="http://schemas.microsoft.com/office/powerpoint/2010/main" val="24127971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 popoli in lotta per l’autodeterminazione</a:t>
            </a:r>
          </a:p>
        </p:txBody>
      </p:sp>
      <p:sp>
        <p:nvSpPr>
          <p:cNvPr id="3" name="Segnaposto contenuto 2"/>
          <p:cNvSpPr>
            <a:spLocks noGrp="1"/>
          </p:cNvSpPr>
          <p:nvPr>
            <p:ph idx="1"/>
          </p:nvPr>
        </p:nvSpPr>
        <p:spPr/>
        <p:txBody>
          <a:bodyPr>
            <a:noAutofit/>
          </a:bodyPr>
          <a:lstStyle/>
          <a:p>
            <a:r>
              <a:rPr lang="it-IT" sz="1600" b="1" dirty="0">
                <a:solidFill>
                  <a:srgbClr val="FF0000"/>
                </a:solidFill>
              </a:rPr>
              <a:t>Il principio di autodeterminazione dei popoli</a:t>
            </a:r>
            <a:r>
              <a:rPr lang="it-IT" sz="1600" dirty="0"/>
              <a:t>, ora principio consuetudinario, di </a:t>
            </a:r>
            <a:r>
              <a:rPr lang="it-IT" sz="1600" dirty="0">
                <a:solidFill>
                  <a:srgbClr val="FF0000"/>
                </a:solidFill>
              </a:rPr>
              <a:t>valore cogente </a:t>
            </a:r>
            <a:r>
              <a:rPr lang="it-IT" sz="1600" dirty="0"/>
              <a:t>(e di efficacia </a:t>
            </a:r>
            <a:r>
              <a:rPr lang="it-IT" sz="1600" dirty="0">
                <a:solidFill>
                  <a:srgbClr val="FF0000"/>
                </a:solidFill>
              </a:rPr>
              <a:t>erga </a:t>
            </a:r>
            <a:r>
              <a:rPr lang="it-IT" sz="1600" dirty="0" err="1">
                <a:solidFill>
                  <a:srgbClr val="FF0000"/>
                </a:solidFill>
              </a:rPr>
              <a:t>omnes</a:t>
            </a:r>
            <a:r>
              <a:rPr lang="it-IT" sz="1600" dirty="0"/>
              <a:t>), beneficia ai popoli (entità non statali di difficile ricostruzione in diritto) che aspirano a costituirsi in Stato indipendente. Esso è sancito dalla Carta ONU («auto-governo»: art. 1 par. 2, 55 e 56 Carta: leggere)</a:t>
            </a:r>
          </a:p>
          <a:p>
            <a:r>
              <a:rPr lang="it-IT" sz="1600" b="1" u="sng" dirty="0">
                <a:solidFill>
                  <a:srgbClr val="FF0000"/>
                </a:solidFill>
              </a:rPr>
              <a:t>Portata «esterna» (di rilevanza internazionale).</a:t>
            </a:r>
            <a:r>
              <a:rPr lang="it-IT" sz="1600" dirty="0"/>
              <a:t> A beneficio del «</a:t>
            </a:r>
            <a:r>
              <a:rPr lang="it-IT" sz="1600" u="sng" dirty="0">
                <a:solidFill>
                  <a:srgbClr val="FF0000"/>
                </a:solidFill>
              </a:rPr>
              <a:t>movimento di liberazione</a:t>
            </a:r>
            <a:r>
              <a:rPr lang="it-IT" sz="1600" dirty="0"/>
              <a:t>», </a:t>
            </a:r>
            <a:r>
              <a:rPr lang="it-IT" sz="1600" b="1" dirty="0">
                <a:solidFill>
                  <a:srgbClr val="FF0000"/>
                </a:solidFill>
              </a:rPr>
              <a:t>ente esponenziale del popolo</a:t>
            </a:r>
            <a:r>
              <a:rPr lang="it-IT" sz="1600" dirty="0"/>
              <a:t>, il principio configura un «</a:t>
            </a:r>
            <a:r>
              <a:rPr lang="it-IT" sz="1600" b="1" dirty="0">
                <a:solidFill>
                  <a:srgbClr val="FF0000"/>
                </a:solidFill>
              </a:rPr>
              <a:t>diritto alla secessione</a:t>
            </a:r>
            <a:r>
              <a:rPr lang="it-IT" sz="1600" dirty="0"/>
              <a:t>» dallo Stato d’appartenenza. </a:t>
            </a:r>
          </a:p>
          <a:p>
            <a:r>
              <a:rPr lang="it-IT" sz="1600" dirty="0"/>
              <a:t>Ma non in tutte le situazioni. La portata del principio è definita dalla «sussunzione» giuridica delle </a:t>
            </a:r>
            <a:r>
              <a:rPr lang="it-IT" sz="1600" b="1" dirty="0">
                <a:solidFill>
                  <a:srgbClr val="FF0000"/>
                </a:solidFill>
              </a:rPr>
              <a:t>situazioni storiche</a:t>
            </a:r>
            <a:r>
              <a:rPr lang="it-IT" sz="1600" dirty="0"/>
              <a:t> «internazionali» attraverso le quali il principio è maturato. Il principio è applicabile solo a 3 ipotesi: popoli soggetti a dominazione </a:t>
            </a:r>
            <a:r>
              <a:rPr lang="it-IT" sz="1600" b="1" dirty="0">
                <a:solidFill>
                  <a:srgbClr val="FF0000"/>
                </a:solidFill>
              </a:rPr>
              <a:t>coloniale, straniera o a situazioni di apartheid </a:t>
            </a:r>
            <a:r>
              <a:rPr lang="it-IT" sz="1600" dirty="0"/>
              <a:t>(Angola territorio colonizzato dal Portogallo; territori palestinesi e occupazione di Israele; </a:t>
            </a:r>
            <a:r>
              <a:rPr lang="it-IT" sz="1600" dirty="0" err="1"/>
              <a:t>Bantustans</a:t>
            </a:r>
            <a:r>
              <a:rPr lang="it-IT" sz="1600" dirty="0"/>
              <a:t> e segregazione nella Repubblica sudafricana e nella Rhodesia del Sud-Zimbabwe), che operino sul territorio o dall’estero (caso dei </a:t>
            </a:r>
            <a:r>
              <a:rPr lang="it-IT" sz="1600" u="sng" dirty="0">
                <a:solidFill>
                  <a:srgbClr val="FF0000"/>
                </a:solidFill>
              </a:rPr>
              <a:t>movimenti di liberazione nazionale all’estero</a:t>
            </a:r>
            <a:r>
              <a:rPr lang="it-IT" sz="1600" dirty="0"/>
              <a:t>: ossia privi di controllo territoriale)</a:t>
            </a:r>
          </a:p>
        </p:txBody>
      </p:sp>
    </p:spTree>
    <p:extLst>
      <p:ext uri="{BB962C8B-B14F-4D97-AF65-F5344CB8AC3E}">
        <p14:creationId xmlns:p14="http://schemas.microsoft.com/office/powerpoint/2010/main" val="4578664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La soggettività dei Movimenti di liberazione nazionale. Prassi</a:t>
            </a:r>
          </a:p>
        </p:txBody>
      </p:sp>
      <p:sp>
        <p:nvSpPr>
          <p:cNvPr id="3" name="Segnaposto contenuto 2"/>
          <p:cNvSpPr>
            <a:spLocks noGrp="1"/>
          </p:cNvSpPr>
          <p:nvPr>
            <p:ph idx="1"/>
          </p:nvPr>
        </p:nvSpPr>
        <p:spPr/>
        <p:txBody>
          <a:bodyPr>
            <a:normAutofit fontScale="70000" lnSpcReduction="20000"/>
          </a:bodyPr>
          <a:lstStyle/>
          <a:p>
            <a:r>
              <a:rPr lang="it-IT" sz="2900" dirty="0"/>
              <a:t>La soggettività internazionale dei MLN è stata ammessa da ricca prassi e giurisprudenza (es. Cassazione, n. 1981 del 28.6.1985, </a:t>
            </a:r>
            <a:r>
              <a:rPr lang="it-IT" sz="2900" i="1" u="sng" dirty="0">
                <a:solidFill>
                  <a:srgbClr val="FF0000"/>
                </a:solidFill>
              </a:rPr>
              <a:t>Arafat</a:t>
            </a:r>
            <a:r>
              <a:rPr lang="it-IT" sz="2900" dirty="0"/>
              <a:t>, cit.); essa però non è equiparata, per prerogative, alla soggettività «statale»</a:t>
            </a:r>
          </a:p>
          <a:p>
            <a:r>
              <a:rPr lang="it-IT" sz="2900" dirty="0"/>
              <a:t>La soggettività dei MLN (beneficiari del principio di autodeterminazione), che controllino o meno porzioni di territorio in modo effettivo, comporta alcuni corollari: la possibilità degli Stati terzi di </a:t>
            </a:r>
            <a:r>
              <a:rPr lang="it-IT" sz="2900" dirty="0">
                <a:solidFill>
                  <a:srgbClr val="FF0000"/>
                </a:solidFill>
              </a:rPr>
              <a:t>assistere</a:t>
            </a:r>
            <a:r>
              <a:rPr lang="it-IT" sz="2900" dirty="0"/>
              <a:t> il movimento, con aiuti o finanche </a:t>
            </a:r>
            <a:r>
              <a:rPr lang="it-IT" sz="2900" dirty="0">
                <a:solidFill>
                  <a:srgbClr val="FF0000"/>
                </a:solidFill>
              </a:rPr>
              <a:t>con armi o mezzi militari</a:t>
            </a:r>
            <a:r>
              <a:rPr lang="it-IT" sz="2900" dirty="0"/>
              <a:t>. # I membri del movimento, nel corso del «conflitto interno» (conflitto armato non internazionale) </a:t>
            </a:r>
            <a:r>
              <a:rPr lang="it-IT" sz="2900" dirty="0">
                <a:solidFill>
                  <a:srgbClr val="FF0000"/>
                </a:solidFill>
              </a:rPr>
              <a:t>non sono «automaticamente» qualificabili come «terroristi internazionali»</a:t>
            </a:r>
            <a:r>
              <a:rPr lang="it-IT" sz="2900" dirty="0"/>
              <a:t> (salvi eventuali crimini commessi) (v. tuttavia, nel senso che «» di lotta al terrorismo, quali il congelamento dei capitali delle persone responsabili di atti terroristici, CGUE, «</a:t>
            </a:r>
            <a:r>
              <a:rPr lang="it-IT" sz="2900" i="1" dirty="0">
                <a:solidFill>
                  <a:srgbClr val="FF0000"/>
                </a:solidFill>
              </a:rPr>
              <a:t>le regole previste dal diritto internazionale umanitario non vietano l’adozione, al di fuori dell’ambito definito da tale diritto, di misure preventive</a:t>
            </a:r>
            <a:r>
              <a:rPr lang="it-IT" sz="2900" dirty="0"/>
              <a:t>4.3.2017, C-158/14, </a:t>
            </a:r>
            <a:r>
              <a:rPr lang="it-IT" sz="2900" i="1" u="sng" dirty="0">
                <a:solidFill>
                  <a:srgbClr val="FF0000"/>
                </a:solidFill>
              </a:rPr>
              <a:t>A, B e altri</a:t>
            </a:r>
            <a:r>
              <a:rPr lang="it-IT" sz="2900" dirty="0"/>
              <a:t>, punti 87-91)</a:t>
            </a:r>
          </a:p>
        </p:txBody>
      </p:sp>
    </p:spTree>
    <p:extLst>
      <p:ext uri="{BB962C8B-B14F-4D97-AF65-F5344CB8AC3E}">
        <p14:creationId xmlns:p14="http://schemas.microsoft.com/office/powerpoint/2010/main" val="631172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Contenuti (segue)</a:t>
            </a:r>
          </a:p>
        </p:txBody>
      </p:sp>
      <p:sp>
        <p:nvSpPr>
          <p:cNvPr id="3" name="Segnaposto contenuto 2"/>
          <p:cNvSpPr>
            <a:spLocks noGrp="1"/>
          </p:cNvSpPr>
          <p:nvPr>
            <p:ph idx="1"/>
          </p:nvPr>
        </p:nvSpPr>
        <p:spPr/>
        <p:txBody>
          <a:bodyPr>
            <a:normAutofit fontScale="85000" lnSpcReduction="10000"/>
          </a:bodyPr>
          <a:lstStyle/>
          <a:p>
            <a:r>
              <a:rPr lang="it-IT" dirty="0">
                <a:solidFill>
                  <a:srgbClr val="FF0000"/>
                </a:solidFill>
              </a:rPr>
              <a:t>Gli spazi d’esercizio della giurisdizione statale (2 ore)</a:t>
            </a:r>
          </a:p>
          <a:p>
            <a:r>
              <a:rPr lang="it-IT" dirty="0">
                <a:solidFill>
                  <a:srgbClr val="FF0000"/>
                </a:solidFill>
              </a:rPr>
              <a:t>Le immunità dalla giurisdizione (organi e Stati stranieri, organizzazioni internazionali) (4 ore)</a:t>
            </a:r>
          </a:p>
          <a:p>
            <a:r>
              <a:rPr lang="it-IT" dirty="0">
                <a:solidFill>
                  <a:srgbClr val="FF0000"/>
                </a:solidFill>
              </a:rPr>
              <a:t>La protezione della persona (il caso del richiedente asilo e protezione internazionale: 8 ore)</a:t>
            </a:r>
          </a:p>
          <a:p>
            <a:r>
              <a:rPr lang="it-IT" dirty="0">
                <a:solidFill>
                  <a:srgbClr val="FF0000"/>
                </a:solidFill>
              </a:rPr>
              <a:t>Sicurezza globale (4 ore: 9-13 novembre)</a:t>
            </a:r>
          </a:p>
          <a:p>
            <a:r>
              <a:rPr lang="it-IT" dirty="0">
                <a:solidFill>
                  <a:srgbClr val="FF0000"/>
                </a:solidFill>
              </a:rPr>
              <a:t>Giurisdizione internazionale (CIG: 2 ore)</a:t>
            </a:r>
          </a:p>
          <a:p>
            <a:r>
              <a:rPr lang="it-IT" dirty="0">
                <a:solidFill>
                  <a:srgbClr val="FF0000"/>
                </a:solidFill>
              </a:rPr>
              <a:t>Il sistema di protezione dei diritti fondamentali in Europa (CEDU: 14 ore)</a:t>
            </a:r>
          </a:p>
          <a:p>
            <a:r>
              <a:rPr lang="it-IT" dirty="0">
                <a:solidFill>
                  <a:srgbClr val="FF0000"/>
                </a:solidFill>
              </a:rPr>
              <a:t>Esercitazione scritta (30 novembre, Aula </a:t>
            </a:r>
            <a:r>
              <a:rPr lang="it-IT" dirty="0" err="1">
                <a:solidFill>
                  <a:srgbClr val="FF0000"/>
                </a:solidFill>
              </a:rPr>
              <a:t>Venezian</a:t>
            </a:r>
            <a:r>
              <a:rPr lang="it-IT" dirty="0">
                <a:solidFill>
                  <a:srgbClr val="FF0000"/>
                </a:solidFill>
              </a:rPr>
              <a:t>, ore 15-17)</a:t>
            </a:r>
          </a:p>
        </p:txBody>
      </p:sp>
    </p:spTree>
    <p:extLst>
      <p:ext uri="{BB962C8B-B14F-4D97-AF65-F5344CB8AC3E}">
        <p14:creationId xmlns:p14="http://schemas.microsoft.com/office/powerpoint/2010/main" val="40571960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Segue</a:t>
            </a:r>
          </a:p>
        </p:txBody>
      </p:sp>
      <p:sp>
        <p:nvSpPr>
          <p:cNvPr id="3" name="Segnaposto contenuto 2"/>
          <p:cNvSpPr>
            <a:spLocks noGrp="1"/>
          </p:cNvSpPr>
          <p:nvPr>
            <p:ph idx="1"/>
          </p:nvPr>
        </p:nvSpPr>
        <p:spPr/>
        <p:txBody>
          <a:bodyPr>
            <a:normAutofit fontScale="70000" lnSpcReduction="20000"/>
          </a:bodyPr>
          <a:lstStyle/>
          <a:p>
            <a:r>
              <a:rPr lang="it-IT" dirty="0"/>
              <a:t>Recentemente la Corte di giustizia dell’Unione europea (CGUE) ha ammesso che l’interpretazione di un trattato (CE/UE Marocco) debba svolgersi, in base all’art. 31, par. 3, CVDT 1969, alla luce del principio di autodeterminazione dei popoli, principio fondamentale del diritto internazionale. </a:t>
            </a:r>
          </a:p>
          <a:p>
            <a:r>
              <a:rPr lang="it-IT" dirty="0"/>
              <a:t>Ne ha concluso che deve presumersi che il trattato in esame non coinvolge la parte di territorio del Marocco contesa tra il governo nazionale e il «Front </a:t>
            </a:r>
            <a:r>
              <a:rPr lang="it-IT" dirty="0" err="1"/>
              <a:t>Polisario</a:t>
            </a:r>
            <a:r>
              <a:rPr lang="it-IT" dirty="0"/>
              <a:t>», ente esponenziale del popolo del Sahara occidentale dal 10.5.1973 a oggi. </a:t>
            </a:r>
          </a:p>
          <a:p>
            <a:r>
              <a:rPr lang="it-IT" dirty="0"/>
              <a:t>Infatti «alla luce dello status separato e distinto riconosciuto al territorio del Sahara occidentale, in forza del principio di autodeterminazione, rispetto a quello di qualsiasi Stato, compreso il Regno del Marocco, i termini «territorio del Regno del Marocco» figuranti all’articolo 94 dell’accordo di associazione non possono […] essere interpretati in modo da includere il Sahara occidentale nell’ambito di applicazione territoriale di detto accordo» (CGUE, 21.12.2016, C-104/16 P, </a:t>
            </a:r>
            <a:r>
              <a:rPr lang="it-IT" i="1" u="sng" dirty="0">
                <a:solidFill>
                  <a:srgbClr val="FF0000"/>
                </a:solidFill>
              </a:rPr>
              <a:t>Consiglio c. Front </a:t>
            </a:r>
            <a:r>
              <a:rPr lang="it-IT" i="1" u="sng" dirty="0" err="1">
                <a:solidFill>
                  <a:srgbClr val="FF0000"/>
                </a:solidFill>
              </a:rPr>
              <a:t>Polisario</a:t>
            </a:r>
            <a:r>
              <a:rPr lang="it-IT" dirty="0"/>
              <a:t>, punto 92: </a:t>
            </a:r>
            <a:r>
              <a:rPr lang="it-IT" dirty="0">
                <a:hlinkClick r:id="rId2"/>
              </a:rPr>
              <a:t>http://curia.europa.eu</a:t>
            </a:r>
            <a:r>
              <a:rPr lang="it-IT" dirty="0"/>
              <a:t> ): effetto o rilevanza sistematica del principio</a:t>
            </a:r>
          </a:p>
        </p:txBody>
      </p:sp>
    </p:spTree>
    <p:extLst>
      <p:ext uri="{BB962C8B-B14F-4D97-AF65-F5344CB8AC3E}">
        <p14:creationId xmlns:p14="http://schemas.microsoft.com/office/powerpoint/2010/main" val="10719337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Autodeterminazione interna</a:t>
            </a:r>
          </a:p>
        </p:txBody>
      </p:sp>
      <p:sp>
        <p:nvSpPr>
          <p:cNvPr id="3" name="Segnaposto contenuto 2"/>
          <p:cNvSpPr>
            <a:spLocks noGrp="1"/>
          </p:cNvSpPr>
          <p:nvPr>
            <p:ph idx="1"/>
          </p:nvPr>
        </p:nvSpPr>
        <p:spPr/>
        <p:txBody>
          <a:bodyPr>
            <a:noAutofit/>
          </a:bodyPr>
          <a:lstStyle/>
          <a:p>
            <a:r>
              <a:rPr lang="it-IT" sz="2000" dirty="0"/>
              <a:t>Il principio non concerne invece, allo stato attuale di sviluppo del diritto internazionale, «</a:t>
            </a:r>
            <a:r>
              <a:rPr lang="it-IT" sz="2000" b="1" dirty="0">
                <a:solidFill>
                  <a:srgbClr val="FF0000"/>
                </a:solidFill>
              </a:rPr>
              <a:t>situazioni puramente interne</a:t>
            </a:r>
            <a:r>
              <a:rPr lang="it-IT" sz="2000" dirty="0"/>
              <a:t>», di «secessione democratica» dei popoli (componenti interne dello Stato). </a:t>
            </a:r>
          </a:p>
          <a:p>
            <a:r>
              <a:rPr lang="it-IT" sz="2000" dirty="0"/>
              <a:t>Al riconoscimento di un «diritto di secessione» delle comunità territoriali «interne» agli Stati s’oppone, infatti, (l’antitetico) </a:t>
            </a:r>
            <a:r>
              <a:rPr lang="it-IT" sz="2000" b="1" dirty="0">
                <a:solidFill>
                  <a:srgbClr val="FF0000"/>
                </a:solidFill>
              </a:rPr>
              <a:t>principio di integrità territoriale</a:t>
            </a:r>
            <a:r>
              <a:rPr lang="it-IT" sz="2000" dirty="0"/>
              <a:t> dello Stato, ex art. 2.4 Carta ONU (CIG, parere del 22.7.2010 relativo </a:t>
            </a:r>
            <a:r>
              <a:rPr lang="it-IT" sz="2000" i="1" u="sng" dirty="0">
                <a:solidFill>
                  <a:srgbClr val="FF0000"/>
                </a:solidFill>
              </a:rPr>
              <a:t>alla conformità al diritto internazionale della proclamazione unilaterale di indipendenza da parte dell'Autorità provvisoria del Kosovo</a:t>
            </a:r>
            <a:r>
              <a:rPr lang="it-IT" sz="2000" dirty="0"/>
              <a:t>, para. 79 ss.). </a:t>
            </a:r>
          </a:p>
        </p:txBody>
      </p:sp>
    </p:spTree>
    <p:extLst>
      <p:ext uri="{BB962C8B-B14F-4D97-AF65-F5344CB8AC3E}">
        <p14:creationId xmlns:p14="http://schemas.microsoft.com/office/powerpoint/2010/main" val="421437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E07B96-E1EE-4FEA-92B0-AD3F4784185F}"/>
              </a:ext>
            </a:extLst>
          </p:cNvPr>
          <p:cNvSpPr>
            <a:spLocks noGrp="1"/>
          </p:cNvSpPr>
          <p:nvPr>
            <p:ph type="title"/>
          </p:nvPr>
        </p:nvSpPr>
        <p:spPr/>
        <p:txBody>
          <a:bodyPr/>
          <a:lstStyle/>
          <a:p>
            <a:r>
              <a:rPr lang="it-IT" dirty="0"/>
              <a:t>Autodeterminazione interna e secessione</a:t>
            </a:r>
          </a:p>
        </p:txBody>
      </p:sp>
      <p:sp>
        <p:nvSpPr>
          <p:cNvPr id="3" name="Segnaposto contenuto 2">
            <a:extLst>
              <a:ext uri="{FF2B5EF4-FFF2-40B4-BE49-F238E27FC236}">
                <a16:creationId xmlns:a16="http://schemas.microsoft.com/office/drawing/2014/main" id="{9BE4327F-EDB9-4F3A-B763-BAF212DD0238}"/>
              </a:ext>
            </a:extLst>
          </p:cNvPr>
          <p:cNvSpPr>
            <a:spLocks noGrp="1"/>
          </p:cNvSpPr>
          <p:nvPr>
            <p:ph idx="1"/>
          </p:nvPr>
        </p:nvSpPr>
        <p:spPr/>
        <p:txBody>
          <a:bodyPr>
            <a:normAutofit fontScale="85000" lnSpcReduction="10000"/>
          </a:bodyPr>
          <a:lstStyle/>
          <a:p>
            <a:r>
              <a:rPr lang="it-IT" dirty="0"/>
              <a:t>In una forma attenuata, parte della dottrina configura il principio (di autodeterminazione «interna») come «</a:t>
            </a:r>
            <a:r>
              <a:rPr lang="it-IT" dirty="0">
                <a:solidFill>
                  <a:srgbClr val="FF0000"/>
                </a:solidFill>
              </a:rPr>
              <a:t>diritto a una autentica rappresentanza politica</a:t>
            </a:r>
            <a:r>
              <a:rPr lang="it-IT" dirty="0"/>
              <a:t>» (democratica) (v. diritti umani: CEDU e Patti ONU e relativi meccanismi di controllo), che comporterebbe un diritto alla secessione come rimedio estremo («</a:t>
            </a:r>
            <a:r>
              <a:rPr lang="it-IT" u="sng" dirty="0" err="1">
                <a:solidFill>
                  <a:srgbClr val="FF0000"/>
                </a:solidFill>
              </a:rPr>
              <a:t>remedial</a:t>
            </a:r>
            <a:r>
              <a:rPr lang="it-IT" u="sng" dirty="0">
                <a:solidFill>
                  <a:srgbClr val="FF0000"/>
                </a:solidFill>
              </a:rPr>
              <a:t> </a:t>
            </a:r>
            <a:r>
              <a:rPr lang="it-IT" u="sng" dirty="0" err="1">
                <a:solidFill>
                  <a:srgbClr val="FF0000"/>
                </a:solidFill>
              </a:rPr>
              <a:t>secession</a:t>
            </a:r>
            <a:r>
              <a:rPr lang="it-IT" dirty="0"/>
              <a:t>») </a:t>
            </a:r>
          </a:p>
          <a:p>
            <a:r>
              <a:rPr lang="it-IT" dirty="0"/>
              <a:t>Secondo tale tesi, ove </a:t>
            </a:r>
            <a:r>
              <a:rPr lang="it-IT" dirty="0">
                <a:solidFill>
                  <a:srgbClr val="FF0000"/>
                </a:solidFill>
              </a:rPr>
              <a:t>manchi all’autonomia territoriale adeguata rappresentanza politica (democratica)</a:t>
            </a:r>
            <a:r>
              <a:rPr lang="it-IT" dirty="0"/>
              <a:t>, il principio attribuirebbe, ma solo come rimedio ultimativo </a:t>
            </a:r>
            <a:r>
              <a:rPr lang="it-IT" dirty="0">
                <a:solidFill>
                  <a:srgbClr val="FF0000"/>
                </a:solidFill>
              </a:rPr>
              <a:t>per evitare gravi violazioni dei diritti fondamentali (inderogabili) della persona</a:t>
            </a:r>
            <a:r>
              <a:rPr lang="it-IT" dirty="0"/>
              <a:t>, un vero e proprio «diritto alla secessione». Entrambi i detti requisiti devono sussistere. </a:t>
            </a:r>
          </a:p>
          <a:p>
            <a:r>
              <a:rPr lang="it-IT" dirty="0"/>
              <a:t>La teoria della «</a:t>
            </a:r>
            <a:r>
              <a:rPr lang="it-IT" dirty="0" err="1">
                <a:solidFill>
                  <a:srgbClr val="FF0000"/>
                </a:solidFill>
              </a:rPr>
              <a:t>remedial</a:t>
            </a:r>
            <a:r>
              <a:rPr lang="it-IT" dirty="0">
                <a:solidFill>
                  <a:srgbClr val="FF0000"/>
                </a:solidFill>
              </a:rPr>
              <a:t> </a:t>
            </a:r>
            <a:r>
              <a:rPr lang="it-IT" dirty="0" err="1">
                <a:solidFill>
                  <a:srgbClr val="FF0000"/>
                </a:solidFill>
              </a:rPr>
              <a:t>secession</a:t>
            </a:r>
            <a:r>
              <a:rPr lang="it-IT" dirty="0"/>
              <a:t>» sembra valere in un’ottica di «sviluppo progressivo» del diritto internazionale</a:t>
            </a:r>
          </a:p>
        </p:txBody>
      </p:sp>
    </p:spTree>
    <p:extLst>
      <p:ext uri="{BB962C8B-B14F-4D97-AF65-F5344CB8AC3E}">
        <p14:creationId xmlns:p14="http://schemas.microsoft.com/office/powerpoint/2010/main" val="4106097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Questioni di sintesi</a:t>
            </a:r>
          </a:p>
        </p:txBody>
      </p:sp>
      <p:sp>
        <p:nvSpPr>
          <p:cNvPr id="3" name="Segnaposto contenuto 2"/>
          <p:cNvSpPr>
            <a:spLocks noGrp="1"/>
          </p:cNvSpPr>
          <p:nvPr>
            <p:ph idx="1"/>
          </p:nvPr>
        </p:nvSpPr>
        <p:spPr/>
        <p:txBody>
          <a:bodyPr>
            <a:normAutofit fontScale="92500" lnSpcReduction="10000"/>
          </a:bodyPr>
          <a:lstStyle/>
          <a:p>
            <a:r>
              <a:rPr lang="it-IT" dirty="0"/>
              <a:t>Presupposti della soggettività statale</a:t>
            </a:r>
          </a:p>
          <a:p>
            <a:r>
              <a:rPr lang="it-IT" dirty="0"/>
              <a:t>La nozione di «territorio» statale; la valutazione delle leggi o delle attività d’imperio a portata «extraterritoriale»</a:t>
            </a:r>
          </a:p>
          <a:p>
            <a:r>
              <a:rPr lang="it-IT" dirty="0"/>
              <a:t>La nozione di «popolazione» statale; vincolo di cittadinanza, criteri discrezionali; cittadini e protezione diplomatica</a:t>
            </a:r>
          </a:p>
          <a:p>
            <a:r>
              <a:rPr lang="it-IT" dirty="0"/>
              <a:t>La qualità di «ente di governo»: stabilità, effettività, indipendenza</a:t>
            </a:r>
          </a:p>
          <a:p>
            <a:r>
              <a:rPr lang="it-IT" dirty="0" err="1"/>
              <a:t>Failed</a:t>
            </a:r>
            <a:r>
              <a:rPr lang="it-IT" dirty="0"/>
              <a:t>/</a:t>
            </a:r>
            <a:r>
              <a:rPr lang="it-IT" dirty="0" err="1"/>
              <a:t>failing</a:t>
            </a:r>
            <a:r>
              <a:rPr lang="it-IT" dirty="0"/>
              <a:t> </a:t>
            </a:r>
            <a:r>
              <a:rPr lang="it-IT" dirty="0" err="1"/>
              <a:t>States</a:t>
            </a:r>
            <a:r>
              <a:rPr lang="it-IT" dirty="0"/>
              <a:t>, governi in esilio e assenza di effettività;</a:t>
            </a:r>
          </a:p>
          <a:p>
            <a:r>
              <a:rPr lang="it-IT" dirty="0"/>
              <a:t>Enti infra-statali, governi fantoccio e assenza di indipendenza;</a:t>
            </a:r>
          </a:p>
          <a:p>
            <a:endParaRPr lang="it-IT" dirty="0"/>
          </a:p>
        </p:txBody>
      </p:sp>
    </p:spTree>
    <p:extLst>
      <p:ext uri="{BB962C8B-B14F-4D97-AF65-F5344CB8AC3E}">
        <p14:creationId xmlns:p14="http://schemas.microsoft.com/office/powerpoint/2010/main" val="2004223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organizzazioni internazionali</a:t>
            </a:r>
          </a:p>
        </p:txBody>
      </p:sp>
      <p:sp>
        <p:nvSpPr>
          <p:cNvPr id="3" name="Segnaposto contenuto 2"/>
          <p:cNvSpPr>
            <a:spLocks noGrp="1"/>
          </p:cNvSpPr>
          <p:nvPr>
            <p:ph idx="1"/>
          </p:nvPr>
        </p:nvSpPr>
        <p:spPr/>
        <p:txBody>
          <a:bodyPr>
            <a:noAutofit/>
          </a:bodyPr>
          <a:lstStyle/>
          <a:p>
            <a:r>
              <a:rPr lang="it-IT" sz="1600" dirty="0"/>
              <a:t>Il governo statale della comunità territoriale può richiedere forme di cooperazione tecnica o un coordinamento con altri Stati (a livello regionale: per es. in materia di comunicazioni o di difesa), che viene affidata (a partire dalla fine dell’800) a </a:t>
            </a:r>
            <a:r>
              <a:rPr lang="it-IT" sz="1600" u="sng" dirty="0">
                <a:effectLst>
                  <a:outerShdw blurRad="38100" dist="38100" dir="2700000" algn="tl">
                    <a:srgbClr val="000000">
                      <a:alpha val="43137"/>
                    </a:srgbClr>
                  </a:outerShdw>
                </a:effectLst>
              </a:rPr>
              <a:t>enti pubblicistici istituiti da trattati</a:t>
            </a:r>
            <a:r>
              <a:rPr lang="it-IT" sz="1600" dirty="0"/>
              <a:t>, provvisti di </a:t>
            </a:r>
            <a:r>
              <a:rPr lang="it-IT" sz="1600" u="sng" dirty="0"/>
              <a:t>propri organi</a:t>
            </a:r>
            <a:r>
              <a:rPr lang="it-IT" sz="1600" dirty="0"/>
              <a:t>, preposti a </a:t>
            </a:r>
            <a:r>
              <a:rPr lang="it-IT" sz="1600" u="sng" dirty="0"/>
              <a:t>perseguire specifiche finalità</a:t>
            </a:r>
            <a:r>
              <a:rPr lang="it-IT" sz="1600" dirty="0"/>
              <a:t> con </a:t>
            </a:r>
            <a:r>
              <a:rPr lang="it-IT" sz="1600" u="sng" dirty="0"/>
              <a:t>strumenti comuni</a:t>
            </a:r>
            <a:r>
              <a:rPr lang="it-IT" sz="1600" dirty="0"/>
              <a:t>. Sono le Organizzazioni internazionali, costitutive di forme, via via più evolute, di «istituzionalizzazione» della vita di relazione internazionale</a:t>
            </a:r>
          </a:p>
          <a:p>
            <a:r>
              <a:rPr lang="it-IT" sz="1600" i="1" dirty="0">
                <a:solidFill>
                  <a:srgbClr val="FF0000"/>
                </a:solidFill>
              </a:rPr>
              <a:t>Storicamente</a:t>
            </a:r>
            <a:r>
              <a:rPr lang="it-IT" sz="1600" dirty="0"/>
              <a:t>, a fianco delle conferenze o congressi «di pace» prima (es. Congresso di Vienna 1815) e delle organizzazioni «tecniche» poi (es. Unione postale universale), sono sorte organizzazioni </a:t>
            </a:r>
            <a:r>
              <a:rPr lang="it-IT" sz="1600" dirty="0">
                <a:solidFill>
                  <a:srgbClr val="0070C0"/>
                </a:solidFill>
              </a:rPr>
              <a:t>a carattere economico, o economico-politico</a:t>
            </a:r>
            <a:r>
              <a:rPr lang="it-IT" sz="1600" dirty="0"/>
              <a:t>, di carattere </a:t>
            </a:r>
            <a:r>
              <a:rPr lang="it-IT" sz="1600" dirty="0">
                <a:solidFill>
                  <a:srgbClr val="0070C0"/>
                </a:solidFill>
              </a:rPr>
              <a:t>universale</a:t>
            </a:r>
            <a:r>
              <a:rPr lang="it-IT" sz="1600" dirty="0"/>
              <a:t> e a </a:t>
            </a:r>
            <a:r>
              <a:rPr lang="it-IT" sz="1600" dirty="0">
                <a:solidFill>
                  <a:srgbClr val="0070C0"/>
                </a:solidFill>
              </a:rPr>
              <a:t>competenza molto ampia</a:t>
            </a:r>
            <a:r>
              <a:rPr lang="it-IT" sz="1600" dirty="0"/>
              <a:t> (es. Società delle Nazioni e </a:t>
            </a:r>
            <a:r>
              <a:rPr lang="it-IT" sz="1600" dirty="0">
                <a:solidFill>
                  <a:srgbClr val="0070C0"/>
                </a:solidFill>
              </a:rPr>
              <a:t>Organizzazione internazionale del Lavoro, OIT/ILO</a:t>
            </a:r>
            <a:r>
              <a:rPr lang="it-IT" sz="1600" dirty="0"/>
              <a:t>, 1919; </a:t>
            </a:r>
            <a:r>
              <a:rPr lang="it-IT" sz="1600" dirty="0">
                <a:solidFill>
                  <a:srgbClr val="FF0000"/>
                </a:solidFill>
              </a:rPr>
              <a:t>Organizzazione delle Nazioni Unite, 1945</a:t>
            </a:r>
            <a:r>
              <a:rPr lang="it-IT" sz="1600" dirty="0"/>
              <a:t>; </a:t>
            </a:r>
            <a:r>
              <a:rPr lang="it-IT" sz="1600" dirty="0">
                <a:solidFill>
                  <a:srgbClr val="FF0000"/>
                </a:solidFill>
              </a:rPr>
              <a:t>Istituti specializzati delle Nazioni Unite</a:t>
            </a:r>
            <a:r>
              <a:rPr lang="it-IT" sz="1600" dirty="0"/>
              <a:t>: fra questi compaiono ancora organizzazioni tecniche, es. ICAO, o di regolamentazione del commercio internazionale, GATT 1947 e WTO 1994, o a tutela dei diritti umani e dei bisogni primari delle popolazioni su base mondiale, es. FAO o UNESCO). </a:t>
            </a:r>
          </a:p>
        </p:txBody>
      </p:sp>
    </p:spTree>
    <p:extLst>
      <p:ext uri="{BB962C8B-B14F-4D97-AF65-F5344CB8AC3E}">
        <p14:creationId xmlns:p14="http://schemas.microsoft.com/office/powerpoint/2010/main" val="42126643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F05EA1-C2E0-4419-A361-FDEBE3A141F6}"/>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122653AF-9BD0-499C-A642-FF988167BE23}"/>
              </a:ext>
            </a:extLst>
          </p:cNvPr>
          <p:cNvSpPr>
            <a:spLocks noGrp="1"/>
          </p:cNvSpPr>
          <p:nvPr>
            <p:ph idx="1"/>
          </p:nvPr>
        </p:nvSpPr>
        <p:spPr/>
        <p:txBody>
          <a:bodyPr>
            <a:normAutofit fontScale="70000" lnSpcReduction="20000"/>
          </a:bodyPr>
          <a:lstStyle/>
          <a:p>
            <a:r>
              <a:rPr lang="it-IT" dirty="0"/>
              <a:t>I maggiori conseguimenti, in termini di «effettività» nella </a:t>
            </a:r>
            <a:r>
              <a:rPr lang="it-IT" b="1" dirty="0"/>
              <a:t>realizzazione </a:t>
            </a:r>
            <a:r>
              <a:rPr lang="it-IT" dirty="0"/>
              <a:t>degli scopi statutari, attraverso la gestione accentrata di talune competenze statali (di natura economica, giuridica o militare), sono le </a:t>
            </a:r>
            <a:r>
              <a:rPr lang="it-IT" u="sng" dirty="0">
                <a:solidFill>
                  <a:srgbClr val="FF0000"/>
                </a:solidFill>
              </a:rPr>
              <a:t>organizzazioni regionali europee</a:t>
            </a:r>
            <a:r>
              <a:rPr lang="it-IT" dirty="0"/>
              <a:t>, modello poi seguito in gran parte del mondo: </a:t>
            </a:r>
          </a:p>
          <a:p>
            <a:r>
              <a:rPr lang="it-IT" dirty="0"/>
              <a:t>-le </a:t>
            </a:r>
            <a:r>
              <a:rPr lang="it-IT" dirty="0">
                <a:solidFill>
                  <a:srgbClr val="FF0000"/>
                </a:solidFill>
              </a:rPr>
              <a:t>Comunità economiche europee </a:t>
            </a:r>
            <a:r>
              <a:rPr lang="it-IT" dirty="0"/>
              <a:t>(1951-1957) ora </a:t>
            </a:r>
            <a:r>
              <a:rPr lang="it-IT" dirty="0">
                <a:solidFill>
                  <a:srgbClr val="FF0000"/>
                </a:solidFill>
              </a:rPr>
              <a:t>Unione europea </a:t>
            </a:r>
            <a:r>
              <a:rPr lang="it-IT" dirty="0"/>
              <a:t>(dal Trattato di Lisbona del 2007: </a:t>
            </a:r>
            <a:r>
              <a:rPr lang="it-IT" dirty="0">
                <a:solidFill>
                  <a:srgbClr val="FF0000"/>
                </a:solidFill>
              </a:rPr>
              <a:t>organizzazione «di integrazione» economica o giuridica</a:t>
            </a:r>
            <a:r>
              <a:rPr lang="it-IT" dirty="0"/>
              <a:t>); </a:t>
            </a:r>
          </a:p>
          <a:p>
            <a:r>
              <a:rPr lang="it-IT" dirty="0"/>
              <a:t>-il </a:t>
            </a:r>
            <a:r>
              <a:rPr lang="it-IT" dirty="0">
                <a:solidFill>
                  <a:srgbClr val="FF0000"/>
                </a:solidFill>
              </a:rPr>
              <a:t>Consiglio d’Europa</a:t>
            </a:r>
            <a:r>
              <a:rPr lang="it-IT" dirty="0"/>
              <a:t> (Strasburgo, 1948), che promuove la democrazia e lo stato di diritto, nonché il rispetto dei diritti umani, attraverso strumenti giuridici (convenzioni multilaterali: </a:t>
            </a:r>
            <a:r>
              <a:rPr lang="it-IT" dirty="0">
                <a:hlinkClick r:id="rId2"/>
              </a:rPr>
              <a:t>www.coe.int</a:t>
            </a:r>
            <a:r>
              <a:rPr lang="it-IT" dirty="0"/>
              <a:t>) e la cui principale realizzazione è la Convenzione europea dei diritti dell’Uomo (CEDU; anche ECHR o CEDH, Roma, 1950: catalogo di diritti fondamentali la cui garanzia ultimativa è deferita a un organo giurisdizionale di controllo, accessibile ai privati: la Corte europea dei diritti dell’uomo); </a:t>
            </a:r>
          </a:p>
          <a:p>
            <a:r>
              <a:rPr lang="it-IT" dirty="0"/>
              <a:t>la </a:t>
            </a:r>
            <a:r>
              <a:rPr lang="it-IT" dirty="0">
                <a:solidFill>
                  <a:srgbClr val="FF0000"/>
                </a:solidFill>
              </a:rPr>
              <a:t>NATO</a:t>
            </a:r>
            <a:r>
              <a:rPr lang="it-IT" dirty="0"/>
              <a:t> (Washington, 1949)</a:t>
            </a:r>
          </a:p>
          <a:p>
            <a:endParaRPr lang="it-IT" dirty="0"/>
          </a:p>
        </p:txBody>
      </p:sp>
    </p:spTree>
    <p:extLst>
      <p:ext uri="{BB962C8B-B14F-4D97-AF65-F5344CB8AC3E}">
        <p14:creationId xmlns:p14="http://schemas.microsoft.com/office/powerpoint/2010/main" val="36864832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Caratteri e natura delle Organizzazioni</a:t>
            </a:r>
          </a:p>
        </p:txBody>
      </p:sp>
      <p:sp>
        <p:nvSpPr>
          <p:cNvPr id="3" name="Segnaposto contenuto 2"/>
          <p:cNvSpPr>
            <a:spLocks noGrp="1"/>
          </p:cNvSpPr>
          <p:nvPr>
            <p:ph idx="1"/>
          </p:nvPr>
        </p:nvSpPr>
        <p:spPr/>
        <p:txBody>
          <a:bodyPr>
            <a:noAutofit/>
          </a:bodyPr>
          <a:lstStyle/>
          <a:p>
            <a:r>
              <a:rPr lang="it-IT" sz="1500" dirty="0"/>
              <a:t>Caratteri specifici alle organizzazioni internazionali (5):</a:t>
            </a:r>
          </a:p>
          <a:p>
            <a:r>
              <a:rPr lang="it-IT" sz="1500" dirty="0"/>
              <a:t>a) Si tratta di «</a:t>
            </a:r>
            <a:r>
              <a:rPr lang="it-IT" sz="1500" b="1" u="sng" dirty="0">
                <a:solidFill>
                  <a:srgbClr val="FF0000"/>
                </a:solidFill>
              </a:rPr>
              <a:t>enti non territoriali</a:t>
            </a:r>
            <a:r>
              <a:rPr lang="it-IT" sz="1500" dirty="0"/>
              <a:t>»: le organizzazioni, anche le più evolute, non «governano» direttamente le comunità degli Stati che vi partecipano («</a:t>
            </a:r>
            <a:r>
              <a:rPr lang="it-IT" sz="1500" dirty="0">
                <a:solidFill>
                  <a:srgbClr val="FF0000"/>
                </a:solidFill>
              </a:rPr>
              <a:t>Stati membri</a:t>
            </a:r>
            <a:r>
              <a:rPr lang="it-IT" sz="1500" dirty="0"/>
              <a:t>»): debbono affidarsi all’apparato normativo e coercitivo degli Stati membri per l’esecuzione dei loro «atti» vincolanti (sistema di </a:t>
            </a:r>
            <a:r>
              <a:rPr lang="it-IT" sz="1500" dirty="0">
                <a:solidFill>
                  <a:srgbClr val="FF0000"/>
                </a:solidFill>
              </a:rPr>
              <a:t>amministrazione «indiretta»; gli individui non sono soggetti di detti organizzazioni, eccezion fatta dell’UE</a:t>
            </a:r>
            <a:r>
              <a:rPr lang="it-IT" sz="1500" dirty="0"/>
              <a:t>); ciò vale anche per talune organizzazioni il cui atto </a:t>
            </a:r>
            <a:r>
              <a:rPr lang="it-IT" sz="1500" dirty="0" err="1"/>
              <a:t>fondativo</a:t>
            </a:r>
            <a:r>
              <a:rPr lang="it-IT" sz="1500" dirty="0"/>
              <a:t> determina un «</a:t>
            </a:r>
            <a:r>
              <a:rPr lang="it-IT" sz="1500" dirty="0">
                <a:solidFill>
                  <a:srgbClr val="FF0000"/>
                </a:solidFill>
              </a:rPr>
              <a:t>ordinamento giuridico</a:t>
            </a:r>
            <a:r>
              <a:rPr lang="it-IT" sz="1500" dirty="0"/>
              <a:t>» (particolare, derivato dal diritto internazionale ma a esso assimilabile solo parzialmente, in via residuale)</a:t>
            </a:r>
          </a:p>
          <a:p>
            <a:r>
              <a:rPr lang="it-IT" sz="1500" dirty="0"/>
              <a:t>b) Sono disciplinate </a:t>
            </a:r>
            <a:r>
              <a:rPr lang="it-IT" sz="1500" u="sng" dirty="0">
                <a:solidFill>
                  <a:srgbClr val="FF0000"/>
                </a:solidFill>
              </a:rPr>
              <a:t>dal diritto internazionale </a:t>
            </a:r>
            <a:r>
              <a:rPr lang="it-IT" sz="1500" dirty="0"/>
              <a:t>(il trattato istitutivo è un accordo fra Stati retto dal diritto internazionale dei trattati). Tale carattere le differenzia dalle </a:t>
            </a:r>
            <a:r>
              <a:rPr lang="it-IT" sz="1500" u="sng" dirty="0">
                <a:solidFill>
                  <a:srgbClr val="FF0000"/>
                </a:solidFill>
              </a:rPr>
              <a:t>organizzazioni internazionali «privatistiche»</a:t>
            </a:r>
            <a:r>
              <a:rPr lang="it-IT" sz="1500" dirty="0"/>
              <a:t> (le ONG, organizzazioni non governative, </a:t>
            </a:r>
            <a:r>
              <a:rPr lang="it-IT" sz="1500" dirty="0">
                <a:solidFill>
                  <a:srgbClr val="FF0000"/>
                </a:solidFill>
              </a:rPr>
              <a:t>rette dal diritto dello Stato secondo il quale sono state costituite e in cui hanno la sede</a:t>
            </a:r>
            <a:r>
              <a:rPr lang="it-IT" sz="1500" dirty="0"/>
              <a:t>: CRI, Medici senza frontiere, Amnesty International, International Greenpeace, WWF), create e costituite da individui (anche in forma associata) per il perseguimento di finalità umanitarie o ambientali</a:t>
            </a:r>
          </a:p>
        </p:txBody>
      </p:sp>
    </p:spTree>
    <p:extLst>
      <p:ext uri="{BB962C8B-B14F-4D97-AF65-F5344CB8AC3E}">
        <p14:creationId xmlns:p14="http://schemas.microsoft.com/office/powerpoint/2010/main" val="39172938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natura «funzionale» delle organizzazioni</a:t>
            </a:r>
          </a:p>
        </p:txBody>
      </p:sp>
      <p:sp>
        <p:nvSpPr>
          <p:cNvPr id="3" name="Segnaposto contenuto 2"/>
          <p:cNvSpPr>
            <a:spLocks noGrp="1"/>
          </p:cNvSpPr>
          <p:nvPr>
            <p:ph idx="1"/>
          </p:nvPr>
        </p:nvSpPr>
        <p:spPr/>
        <p:txBody>
          <a:bodyPr>
            <a:noAutofit/>
          </a:bodyPr>
          <a:lstStyle/>
          <a:p>
            <a:r>
              <a:rPr lang="it-IT" sz="1600" dirty="0"/>
              <a:t>c) </a:t>
            </a:r>
            <a:r>
              <a:rPr lang="it-IT" sz="1600" dirty="0">
                <a:solidFill>
                  <a:srgbClr val="FF0000"/>
                </a:solidFill>
              </a:rPr>
              <a:t>Non sono «libere nei fini»</a:t>
            </a:r>
            <a:r>
              <a:rPr lang="it-IT" sz="1600" dirty="0"/>
              <a:t> (come invece gli Stati): hanno </a:t>
            </a:r>
            <a:r>
              <a:rPr lang="it-IT" sz="1600" u="sng" dirty="0">
                <a:solidFill>
                  <a:srgbClr val="FF0000"/>
                </a:solidFill>
              </a:rPr>
              <a:t>natura funzionale e «derivata»</a:t>
            </a:r>
            <a:r>
              <a:rPr lang="it-IT" sz="1600" dirty="0"/>
              <a:t>. La giustificazione e i «limiti operativi» delle organizzazioni internazionali </a:t>
            </a:r>
            <a:r>
              <a:rPr lang="it-IT" sz="1600" dirty="0">
                <a:solidFill>
                  <a:srgbClr val="FF0000"/>
                </a:solidFill>
              </a:rPr>
              <a:t>si rinvengono nel trattato istitutivo </a:t>
            </a:r>
            <a:r>
              <a:rPr lang="it-IT" sz="1600" dirty="0"/>
              <a:t>(loro «carta fondamentale»). Anche le organizzazioni </a:t>
            </a:r>
            <a:r>
              <a:rPr lang="it-IT" sz="1600" dirty="0">
                <a:solidFill>
                  <a:srgbClr val="FF0000"/>
                </a:solidFill>
              </a:rPr>
              <a:t>assai evolute (di integrazione) </a:t>
            </a:r>
            <a:r>
              <a:rPr lang="it-IT" sz="1600" dirty="0"/>
              <a:t>sorgono con scopi o logiche «funzionali» (esempio: l’integrazione comunitaria, e il metodo dei «piccoli passi» o funzionalismo di J. </a:t>
            </a:r>
            <a:r>
              <a:rPr lang="it-IT" sz="1600" dirty="0" err="1"/>
              <a:t>Monnet</a:t>
            </a:r>
            <a:r>
              <a:rPr lang="it-IT" sz="1600" dirty="0"/>
              <a:t>). </a:t>
            </a:r>
          </a:p>
          <a:p>
            <a:r>
              <a:rPr lang="it-IT" sz="1600" dirty="0"/>
              <a:t>d) Sono dunque (rispetto agli Stati: sopra) rette da alcuni </a:t>
            </a:r>
            <a:r>
              <a:rPr lang="it-IT" sz="1600" dirty="0">
                <a:solidFill>
                  <a:srgbClr val="0070C0"/>
                </a:solidFill>
                <a:effectLst>
                  <a:outerShdw blurRad="38100" dist="38100" dir="2700000" algn="tl">
                    <a:srgbClr val="000000">
                      <a:alpha val="43137"/>
                    </a:srgbClr>
                  </a:outerShdw>
                </a:effectLst>
              </a:rPr>
              <a:t>principi strutturali loro propri</a:t>
            </a:r>
            <a:r>
              <a:rPr lang="it-IT" sz="1600" dirty="0"/>
              <a:t>: </a:t>
            </a:r>
          </a:p>
          <a:p>
            <a:r>
              <a:rPr lang="it-IT" sz="1600" dirty="0"/>
              <a:t>- </a:t>
            </a:r>
            <a:r>
              <a:rPr lang="it-IT" sz="1600" dirty="0">
                <a:solidFill>
                  <a:srgbClr val="FF0000"/>
                </a:solidFill>
              </a:rPr>
              <a:t>principio dei «poteri attribuiti»</a:t>
            </a:r>
            <a:r>
              <a:rPr lang="it-IT" sz="1600" dirty="0"/>
              <a:t> (dal trattato) o </a:t>
            </a:r>
            <a:r>
              <a:rPr lang="it-IT" sz="1600" dirty="0">
                <a:solidFill>
                  <a:srgbClr val="FF0000"/>
                </a:solidFill>
              </a:rPr>
              <a:t>di «specialità»</a:t>
            </a:r>
            <a:r>
              <a:rPr lang="it-IT" sz="1600" dirty="0"/>
              <a:t> : possono esercitare solo i poteri attribuiti dal trattato sia esplicitamente, </a:t>
            </a:r>
            <a:r>
              <a:rPr lang="it-IT" sz="1600" dirty="0">
                <a:solidFill>
                  <a:srgbClr val="FF0000"/>
                </a:solidFill>
              </a:rPr>
              <a:t>sia implicitamente (in quanto detti ultimi poteri sono necessari per portare a effetto finalità statutarie: </a:t>
            </a:r>
            <a:r>
              <a:rPr lang="it-IT" sz="1600" dirty="0"/>
              <a:t>teoria degli </a:t>
            </a:r>
            <a:r>
              <a:rPr lang="it-IT" sz="1600" i="1" u="sng" dirty="0" err="1">
                <a:solidFill>
                  <a:srgbClr val="FF0000"/>
                </a:solidFill>
              </a:rPr>
              <a:t>implied</a:t>
            </a:r>
            <a:r>
              <a:rPr lang="it-IT" sz="1600" i="1" u="sng" dirty="0">
                <a:solidFill>
                  <a:srgbClr val="FF0000"/>
                </a:solidFill>
              </a:rPr>
              <a:t> </a:t>
            </a:r>
            <a:r>
              <a:rPr lang="it-IT" sz="1600" i="1" u="sng" dirty="0" err="1">
                <a:solidFill>
                  <a:srgbClr val="FF0000"/>
                </a:solidFill>
              </a:rPr>
              <a:t>powers</a:t>
            </a:r>
            <a:r>
              <a:rPr lang="it-IT" sz="1600" i="1" u="sng" dirty="0">
                <a:solidFill>
                  <a:srgbClr val="FF0000"/>
                </a:solidFill>
              </a:rPr>
              <a:t>/poteri impliciti</a:t>
            </a:r>
            <a:r>
              <a:rPr lang="it-IT" sz="1600" dirty="0"/>
              <a:t>: v. parere </a:t>
            </a:r>
            <a:r>
              <a:rPr lang="it-IT" sz="1600" i="1" u="sng" dirty="0">
                <a:solidFill>
                  <a:srgbClr val="FF0000"/>
                </a:solidFill>
              </a:rPr>
              <a:t>sulla Riparazione dei danni</a:t>
            </a:r>
            <a:r>
              <a:rPr lang="it-IT" sz="1600" dirty="0"/>
              <a:t>, cit. infra; v. anche giurisprudenza della CGUE sulle «competenze sussidiarie» rispetto a quelle previste dai Trattati sull’UE); </a:t>
            </a:r>
          </a:p>
          <a:p>
            <a:r>
              <a:rPr lang="it-IT" sz="1600" dirty="0"/>
              <a:t>- </a:t>
            </a:r>
            <a:r>
              <a:rPr lang="it-IT" sz="1600" dirty="0">
                <a:solidFill>
                  <a:srgbClr val="FF0000"/>
                </a:solidFill>
              </a:rPr>
              <a:t>conseguente «invalidità» (per vizio di «incompetenza») o quanto meno «inopponibilità» (agli Stati parte)</a:t>
            </a:r>
            <a:r>
              <a:rPr lang="it-IT" sz="1600" dirty="0"/>
              <a:t> degli atti (vincolanti) dell’Organizzazione che non trovano fondamento giuridico nel trattato istitutivo (es. art. 41 Carta ONU, art. 263 e 288 TFUE)</a:t>
            </a:r>
          </a:p>
          <a:p>
            <a:endParaRPr lang="it-IT" sz="1600" dirty="0"/>
          </a:p>
        </p:txBody>
      </p:sp>
    </p:spTree>
    <p:extLst>
      <p:ext uri="{BB962C8B-B14F-4D97-AF65-F5344CB8AC3E}">
        <p14:creationId xmlns:p14="http://schemas.microsoft.com/office/powerpoint/2010/main" val="32268134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L’apparato organico stabile</a:t>
            </a:r>
          </a:p>
        </p:txBody>
      </p:sp>
      <p:sp>
        <p:nvSpPr>
          <p:cNvPr id="3" name="Segnaposto contenuto 2"/>
          <p:cNvSpPr>
            <a:spLocks noGrp="1"/>
          </p:cNvSpPr>
          <p:nvPr>
            <p:ph idx="1"/>
          </p:nvPr>
        </p:nvSpPr>
        <p:spPr/>
        <p:txBody>
          <a:bodyPr>
            <a:normAutofit fontScale="92500" lnSpcReduction="10000"/>
          </a:bodyPr>
          <a:lstStyle/>
          <a:p>
            <a:r>
              <a:rPr lang="it-IT" dirty="0"/>
              <a:t>e) Esse operano attraverso </a:t>
            </a:r>
            <a:r>
              <a:rPr lang="it-IT" b="1" u="sng" dirty="0">
                <a:solidFill>
                  <a:srgbClr val="FF0000"/>
                </a:solidFill>
              </a:rPr>
              <a:t>«organi» stabili («istituzioni», es. UE)</a:t>
            </a:r>
            <a:r>
              <a:rPr lang="it-IT" dirty="0"/>
              <a:t>, in genere formati </a:t>
            </a:r>
            <a:r>
              <a:rPr lang="it-IT" dirty="0">
                <a:solidFill>
                  <a:srgbClr val="FF0000"/>
                </a:solidFill>
              </a:rPr>
              <a:t>da rappresentanti di Stati </a:t>
            </a:r>
            <a:r>
              <a:rPr lang="it-IT" dirty="0"/>
              <a:t>(organi «politici»), più raramente </a:t>
            </a:r>
            <a:r>
              <a:rPr lang="it-IT" dirty="0">
                <a:solidFill>
                  <a:srgbClr val="FF0000"/>
                </a:solidFill>
              </a:rPr>
              <a:t>da individui agenti nella propria capacità </a:t>
            </a:r>
            <a:r>
              <a:rPr lang="it-IT" dirty="0"/>
              <a:t>(caso degli organi giurisdizionali o con funzioni segretariali – esecutive – organizzative). </a:t>
            </a:r>
          </a:p>
          <a:p>
            <a:r>
              <a:rPr lang="it-IT" dirty="0"/>
              <a:t>L’apparato organico distingue tali organizzazioni da altre, </a:t>
            </a:r>
            <a:r>
              <a:rPr lang="it-IT" u="sng" dirty="0">
                <a:solidFill>
                  <a:srgbClr val="FF0000"/>
                </a:solidFill>
              </a:rPr>
              <a:t>operanti su base empirica </a:t>
            </a:r>
            <a:r>
              <a:rPr lang="it-IT" dirty="0"/>
              <a:t>e </a:t>
            </a:r>
            <a:r>
              <a:rPr lang="it-IT" u="sng" dirty="0">
                <a:solidFill>
                  <a:srgbClr val="FF0000"/>
                </a:solidFill>
              </a:rPr>
              <a:t>sfornite di base istituzionale </a:t>
            </a:r>
            <a:r>
              <a:rPr lang="it-IT" dirty="0"/>
              <a:t>(simili alle «conferenze di Stati» del passato: G7, G8, G20 ad esempio): l’operato di dette conferenze è riconducibile «</a:t>
            </a:r>
            <a:r>
              <a:rPr lang="it-IT" dirty="0">
                <a:solidFill>
                  <a:srgbClr val="0070C0"/>
                </a:solidFill>
              </a:rPr>
              <a:t>collettivamente</a:t>
            </a:r>
            <a:r>
              <a:rPr lang="it-IT" dirty="0"/>
              <a:t>» agli Stati membri (se illecito, è individualmente e solidalmente loro imputabile), sono dunque prive di «autonoma soggettività giuridica»</a:t>
            </a:r>
          </a:p>
          <a:p>
            <a:endParaRPr lang="it-IT" dirty="0"/>
          </a:p>
        </p:txBody>
      </p:sp>
    </p:spTree>
    <p:extLst>
      <p:ext uri="{BB962C8B-B14F-4D97-AF65-F5344CB8AC3E}">
        <p14:creationId xmlns:p14="http://schemas.microsoft.com/office/powerpoint/2010/main" val="32605773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soggettività delle organizzazioni</a:t>
            </a:r>
          </a:p>
        </p:txBody>
      </p:sp>
      <p:sp>
        <p:nvSpPr>
          <p:cNvPr id="3" name="Segnaposto contenuto 2"/>
          <p:cNvSpPr>
            <a:spLocks noGrp="1"/>
          </p:cNvSpPr>
          <p:nvPr>
            <p:ph idx="1"/>
          </p:nvPr>
        </p:nvSpPr>
        <p:spPr/>
        <p:txBody>
          <a:bodyPr>
            <a:normAutofit fontScale="70000" lnSpcReduction="20000"/>
          </a:bodyPr>
          <a:lstStyle/>
          <a:p>
            <a:r>
              <a:rPr lang="it-IT" dirty="0"/>
              <a:t>Le organizzazioni internazionali </a:t>
            </a:r>
            <a:r>
              <a:rPr lang="it-IT" dirty="0">
                <a:solidFill>
                  <a:srgbClr val="FF0000"/>
                </a:solidFill>
              </a:rPr>
              <a:t>i cui organi sono </a:t>
            </a:r>
            <a:r>
              <a:rPr lang="it-IT" u="sng" dirty="0">
                <a:solidFill>
                  <a:srgbClr val="FF0000"/>
                </a:solidFill>
              </a:rPr>
              <a:t>dotati di notevole autonomia operativa</a:t>
            </a:r>
            <a:r>
              <a:rPr lang="it-IT" u="sng" dirty="0"/>
              <a:t> </a:t>
            </a:r>
            <a:r>
              <a:rPr lang="it-IT" dirty="0"/>
              <a:t>(rispetto agli Stati parte) e </a:t>
            </a:r>
            <a:r>
              <a:rPr lang="it-IT" u="sng" dirty="0">
                <a:solidFill>
                  <a:srgbClr val="FF0000"/>
                </a:solidFill>
              </a:rPr>
              <a:t>che operano, in fatto, in modo autonomo</a:t>
            </a:r>
            <a:r>
              <a:rPr lang="it-IT" dirty="0"/>
              <a:t>, sono anche provviste </a:t>
            </a:r>
            <a:r>
              <a:rPr lang="it-IT" b="1" dirty="0">
                <a:solidFill>
                  <a:srgbClr val="FF0000"/>
                </a:solidFill>
              </a:rPr>
              <a:t>di «soggettività» («personalità») internazionale</a:t>
            </a:r>
            <a:r>
              <a:rPr lang="it-IT" dirty="0"/>
              <a:t> (se sprovviste di autonomia le si può intendere </a:t>
            </a:r>
            <a:r>
              <a:rPr lang="it-IT" dirty="0">
                <a:solidFill>
                  <a:srgbClr val="FF0000"/>
                </a:solidFill>
              </a:rPr>
              <a:t>come «organi comuni» degli Stati parte</a:t>
            </a:r>
            <a:r>
              <a:rPr lang="it-IT" dirty="0"/>
              <a:t>: sopra). </a:t>
            </a:r>
          </a:p>
          <a:p>
            <a:r>
              <a:rPr lang="it-IT" dirty="0"/>
              <a:t>Nel primo caso le situazioni giuridiche soggettive derivanti dal Trattato e dal diritto internazionale sono riconducibili («imputabili») autonomamente all’organizzazione, non ai suoi Stati membri («il velo societario»)</a:t>
            </a:r>
          </a:p>
          <a:p>
            <a:r>
              <a:rPr lang="it-IT" b="1" dirty="0">
                <a:solidFill>
                  <a:srgbClr val="FF0000"/>
                </a:solidFill>
              </a:rPr>
              <a:t>Indici di autonomia</a:t>
            </a:r>
            <a:r>
              <a:rPr lang="it-IT" dirty="0"/>
              <a:t>: a) </a:t>
            </a:r>
            <a:r>
              <a:rPr lang="it-IT" dirty="0">
                <a:solidFill>
                  <a:srgbClr val="FF0000"/>
                </a:solidFill>
              </a:rPr>
              <a:t>organi formati da individui </a:t>
            </a:r>
            <a:r>
              <a:rPr lang="it-IT" dirty="0"/>
              <a:t>(e non, o non solo, da rappresentanti di Stati); b) </a:t>
            </a:r>
            <a:r>
              <a:rPr lang="it-IT" dirty="0">
                <a:solidFill>
                  <a:srgbClr val="FF0000"/>
                </a:solidFill>
              </a:rPr>
              <a:t>che assumono atti vincolanti</a:t>
            </a:r>
            <a:r>
              <a:rPr lang="it-IT" dirty="0"/>
              <a:t> (per Stati e, eccezionalmente, per gli individui), c) </a:t>
            </a:r>
            <a:r>
              <a:rPr lang="it-IT" dirty="0">
                <a:solidFill>
                  <a:srgbClr val="FF0000"/>
                </a:solidFill>
              </a:rPr>
              <a:t>secondo regole di voto maggioritarie </a:t>
            </a:r>
            <a:r>
              <a:rPr lang="it-IT" dirty="0"/>
              <a:t>(non generalizzazione della regola dell’unanimità o del consenso), d) </a:t>
            </a:r>
            <a:r>
              <a:rPr lang="it-IT" dirty="0">
                <a:solidFill>
                  <a:srgbClr val="FF0000"/>
                </a:solidFill>
              </a:rPr>
              <a:t>fornite di un organo giurisdizionale </a:t>
            </a:r>
            <a:r>
              <a:rPr lang="it-IT" dirty="0"/>
              <a:t>preposto a interpretare le norme del trattato istitutivo e a verificare la conformità ad esso degli atti dell’organizzazione, e/o degli Stati che ne sono parte; e) </a:t>
            </a:r>
            <a:r>
              <a:rPr lang="it-IT" dirty="0">
                <a:solidFill>
                  <a:srgbClr val="FF0000"/>
                </a:solidFill>
              </a:rPr>
              <a:t>provviste di «risorse proprie» </a:t>
            </a:r>
            <a:r>
              <a:rPr lang="it-IT" dirty="0"/>
              <a:t>(anziché di contributi versati dagli Stati membri e «ritrattabili»)</a:t>
            </a:r>
          </a:p>
        </p:txBody>
      </p:sp>
    </p:spTree>
    <p:extLst>
      <p:ext uri="{BB962C8B-B14F-4D97-AF65-F5344CB8AC3E}">
        <p14:creationId xmlns:p14="http://schemas.microsoft.com/office/powerpoint/2010/main" val="3615981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Obiettivi formativi</a:t>
            </a:r>
          </a:p>
        </p:txBody>
      </p:sp>
      <p:sp>
        <p:nvSpPr>
          <p:cNvPr id="3" name="Segnaposto contenuto 2"/>
          <p:cNvSpPr>
            <a:spLocks noGrp="1"/>
          </p:cNvSpPr>
          <p:nvPr>
            <p:ph idx="1"/>
          </p:nvPr>
        </p:nvSpPr>
        <p:spPr/>
        <p:txBody>
          <a:bodyPr>
            <a:normAutofit fontScale="92500" lnSpcReduction="10000"/>
          </a:bodyPr>
          <a:lstStyle/>
          <a:p>
            <a:r>
              <a:rPr lang="it-IT" dirty="0"/>
              <a:t>Conoscenza delle </a:t>
            </a:r>
            <a:r>
              <a:rPr lang="it-IT" u="sng" dirty="0">
                <a:solidFill>
                  <a:srgbClr val="FF0000"/>
                </a:solidFill>
              </a:rPr>
              <a:t>regole organizzative</a:t>
            </a:r>
            <a:r>
              <a:rPr lang="it-IT" dirty="0"/>
              <a:t> e dei </a:t>
            </a:r>
            <a:r>
              <a:rPr lang="it-IT" u="sng" dirty="0">
                <a:solidFill>
                  <a:srgbClr val="FF0000"/>
                </a:solidFill>
              </a:rPr>
              <a:t>modi di funzionamento</a:t>
            </a:r>
            <a:r>
              <a:rPr lang="it-IT" dirty="0"/>
              <a:t> dell’ordinamento internazionale (soggetti, fonti, attuazione/efficacia «interna»)</a:t>
            </a:r>
          </a:p>
          <a:p>
            <a:r>
              <a:rPr lang="it-IT" dirty="0"/>
              <a:t>Conoscenza di alcuni dei principali </a:t>
            </a:r>
            <a:r>
              <a:rPr lang="it-IT" u="sng" dirty="0">
                <a:solidFill>
                  <a:srgbClr val="FF0000"/>
                </a:solidFill>
              </a:rPr>
              <a:t>istituti sostanziali</a:t>
            </a:r>
            <a:r>
              <a:rPr lang="it-IT" dirty="0"/>
              <a:t> dell’ordinamento internazionale contemporaneo (protezione dello Stato: immunità dalla giurisdizione; global security: divieto dell’uso della forza e sistema di sicurezza «collettiva» dell’ONU; diritti umani e protezione dalla persecuzione)</a:t>
            </a:r>
          </a:p>
          <a:p>
            <a:r>
              <a:rPr lang="it-IT" dirty="0"/>
              <a:t>Conoscenza di, e capacità di argomentazione in relazione al, </a:t>
            </a:r>
            <a:r>
              <a:rPr lang="it-IT" u="sng" dirty="0">
                <a:solidFill>
                  <a:srgbClr val="FF0000"/>
                </a:solidFill>
              </a:rPr>
              <a:t>sistema «regionale» di garanzia giurisdizionale dei diritti fondamentali</a:t>
            </a:r>
            <a:r>
              <a:rPr lang="it-IT" dirty="0"/>
              <a:t> (diritti fondamentali protetti; organizzazione e accesso alla giurisdizione CEDU; rimedi e loro effettività in Italia) </a:t>
            </a:r>
          </a:p>
        </p:txBody>
      </p:sp>
    </p:spTree>
    <p:extLst>
      <p:ext uri="{BB962C8B-B14F-4D97-AF65-F5344CB8AC3E}">
        <p14:creationId xmlns:p14="http://schemas.microsoft.com/office/powerpoint/2010/main" val="10674637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BC28B2-60A0-4BC1-8803-DAA36F404651}"/>
              </a:ext>
            </a:extLst>
          </p:cNvPr>
          <p:cNvSpPr>
            <a:spLocks noGrp="1"/>
          </p:cNvSpPr>
          <p:nvPr>
            <p:ph type="title"/>
          </p:nvPr>
        </p:nvSpPr>
        <p:spPr/>
        <p:txBody>
          <a:bodyPr/>
          <a:lstStyle/>
          <a:p>
            <a:r>
              <a:rPr lang="it-IT" dirty="0"/>
              <a:t>Segue</a:t>
            </a:r>
          </a:p>
        </p:txBody>
      </p:sp>
      <p:sp>
        <p:nvSpPr>
          <p:cNvPr id="3" name="Segnaposto contenuto 2">
            <a:extLst>
              <a:ext uri="{FF2B5EF4-FFF2-40B4-BE49-F238E27FC236}">
                <a16:creationId xmlns:a16="http://schemas.microsoft.com/office/drawing/2014/main" id="{AC823086-51D2-4FCB-8D51-26C38D869CAE}"/>
              </a:ext>
            </a:extLst>
          </p:cNvPr>
          <p:cNvSpPr>
            <a:spLocks noGrp="1"/>
          </p:cNvSpPr>
          <p:nvPr>
            <p:ph idx="1"/>
          </p:nvPr>
        </p:nvSpPr>
        <p:spPr/>
        <p:txBody>
          <a:bodyPr/>
          <a:lstStyle/>
          <a:p>
            <a:r>
              <a:rPr lang="it-IT" dirty="0"/>
              <a:t>La soggettività dipende dunque, per ogni organizzazione, </a:t>
            </a:r>
            <a:r>
              <a:rPr lang="it-IT" u="sng" dirty="0">
                <a:solidFill>
                  <a:srgbClr val="FF0000"/>
                </a:solidFill>
              </a:rPr>
              <a:t>dall’autonomia che le è riconosciuta </a:t>
            </a:r>
            <a:r>
              <a:rPr lang="it-IT" b="1" u="sng" dirty="0">
                <a:solidFill>
                  <a:srgbClr val="FF0000"/>
                </a:solidFill>
              </a:rPr>
              <a:t>in diritto </a:t>
            </a:r>
            <a:r>
              <a:rPr lang="it-IT" u="sng" dirty="0">
                <a:solidFill>
                  <a:srgbClr val="FF0000"/>
                </a:solidFill>
              </a:rPr>
              <a:t>dallo Statuto e, </a:t>
            </a:r>
            <a:r>
              <a:rPr lang="it-IT" b="1" u="sng" dirty="0">
                <a:solidFill>
                  <a:srgbClr val="FF0000"/>
                </a:solidFill>
              </a:rPr>
              <a:t>in fatto</a:t>
            </a:r>
            <a:r>
              <a:rPr lang="it-IT" u="sng" dirty="0">
                <a:solidFill>
                  <a:srgbClr val="FF0000"/>
                </a:solidFill>
              </a:rPr>
              <a:t>, dai rapporti internazionali posti in essere (vita di relazione internazionale, messa in atto della personalità giuridica potenziale)</a:t>
            </a:r>
            <a:r>
              <a:rPr lang="it-IT" dirty="0"/>
              <a:t>. </a:t>
            </a:r>
          </a:p>
          <a:p>
            <a:r>
              <a:rPr lang="it-IT" dirty="0"/>
              <a:t>Tale soluzione discende dal parere </a:t>
            </a:r>
            <a:r>
              <a:rPr lang="it-IT" u="sng" kern="50" dirty="0" err="1">
                <a:solidFill>
                  <a:srgbClr val="FF0000"/>
                </a:solidFill>
                <a:ea typeface="Lucida Sans Unicode" panose="020B0602030504020204" pitchFamily="34" charset="0"/>
              </a:rPr>
              <a:t>Parere</a:t>
            </a:r>
            <a:r>
              <a:rPr lang="it-IT" u="sng" kern="50" dirty="0">
                <a:solidFill>
                  <a:srgbClr val="FF0000"/>
                </a:solidFill>
                <a:ea typeface="Lucida Sans Unicode" panose="020B0602030504020204" pitchFamily="34" charset="0"/>
              </a:rPr>
              <a:t> della CIG dell’11.4.1949 sulla </a:t>
            </a:r>
            <a:r>
              <a:rPr lang="it-IT" i="1" u="sng" kern="50" dirty="0">
                <a:solidFill>
                  <a:srgbClr val="FF0000"/>
                </a:solidFill>
                <a:ea typeface="DejaVu Sans" panose="020B0603030804020204" pitchFamily="34" charset="0"/>
              </a:rPr>
              <a:t>Riparazione per i danni subiti al servizio delle Nazioni Unite - </a:t>
            </a:r>
            <a:r>
              <a:rPr lang="it-IT" i="1" u="sng" kern="50" dirty="0">
                <a:solidFill>
                  <a:srgbClr val="FF0000"/>
                </a:solidFill>
                <a:ea typeface="Lucida Sans Unicode" panose="020B0602030504020204" pitchFamily="34" charset="0"/>
              </a:rPr>
              <a:t>caso dell'uccisione del conte </a:t>
            </a:r>
            <a:r>
              <a:rPr lang="it-IT" i="1" u="sng" kern="50" dirty="0" err="1">
                <a:solidFill>
                  <a:srgbClr val="FF0000"/>
                </a:solidFill>
                <a:ea typeface="Lucida Sans Unicode" panose="020B0602030504020204" pitchFamily="34" charset="0"/>
              </a:rPr>
              <a:t>Bernadotte</a:t>
            </a:r>
            <a:r>
              <a:rPr lang="it-IT" dirty="0"/>
              <a:t>, e in altri analoghi più recenti (v. testo). </a:t>
            </a:r>
          </a:p>
        </p:txBody>
      </p:sp>
    </p:spTree>
    <p:extLst>
      <p:ext uri="{BB962C8B-B14F-4D97-AF65-F5344CB8AC3E}">
        <p14:creationId xmlns:p14="http://schemas.microsoft.com/office/powerpoint/2010/main" val="4517635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parere sulle Riparazioni per i danni</a:t>
            </a:r>
          </a:p>
        </p:txBody>
      </p:sp>
      <p:sp>
        <p:nvSpPr>
          <p:cNvPr id="3" name="Segnaposto contenuto 2"/>
          <p:cNvSpPr>
            <a:spLocks noGrp="1"/>
          </p:cNvSpPr>
          <p:nvPr>
            <p:ph idx="1"/>
          </p:nvPr>
        </p:nvSpPr>
        <p:spPr/>
        <p:txBody>
          <a:bodyPr>
            <a:noAutofit/>
          </a:bodyPr>
          <a:lstStyle/>
          <a:p>
            <a:pPr algn="just"/>
            <a:r>
              <a:rPr lang="it-IT" sz="1500" kern="50" dirty="0">
                <a:ea typeface="DejaVu Sans" panose="020B0603030804020204" pitchFamily="34" charset="0"/>
              </a:rPr>
              <a:t>Era stato richiesto alla Corte di dire se l'ONU (neocostituita) potesse agire in protezione diplomatica </a:t>
            </a:r>
            <a:r>
              <a:rPr lang="it-IT" sz="1500" u="sng" kern="50" dirty="0">
                <a:solidFill>
                  <a:srgbClr val="FF0000"/>
                </a:solidFill>
                <a:ea typeface="DejaVu Sans" panose="020B0603030804020204" pitchFamily="34" charset="0"/>
              </a:rPr>
              <a:t>contro Israele (Stato terzo)</a:t>
            </a:r>
            <a:r>
              <a:rPr lang="it-IT" sz="1500" kern="50" dirty="0">
                <a:ea typeface="DejaVu Sans" panose="020B0603030804020204" pitchFamily="34" charset="0"/>
              </a:rPr>
              <a:t> per l'illecito consistente nell'uccisione, a opera di estremisti israeliani, del mediatore </a:t>
            </a:r>
            <a:r>
              <a:rPr lang="it-IT" sz="1500" kern="50" dirty="0" err="1">
                <a:ea typeface="DejaVu Sans" panose="020B0603030804020204" pitchFamily="34" charset="0"/>
              </a:rPr>
              <a:t>Bernadotte</a:t>
            </a:r>
            <a:r>
              <a:rPr lang="it-IT" sz="1500" kern="50" dirty="0">
                <a:ea typeface="DejaVu Sans" panose="020B0603030804020204" pitchFamily="34" charset="0"/>
              </a:rPr>
              <a:t>, agente per conto dell’ONU. La Corte risponde </a:t>
            </a:r>
            <a:r>
              <a:rPr lang="it-IT" sz="1500" b="1" kern="50" dirty="0">
                <a:solidFill>
                  <a:srgbClr val="FF0000"/>
                </a:solidFill>
                <a:ea typeface="DejaVu Sans" panose="020B0603030804020204" pitchFamily="34" charset="0"/>
              </a:rPr>
              <a:t>positivamente</a:t>
            </a:r>
            <a:r>
              <a:rPr lang="it-IT" sz="1500" kern="50" dirty="0">
                <a:ea typeface="DejaVu Sans" panose="020B0603030804020204" pitchFamily="34" charset="0"/>
              </a:rPr>
              <a:t> (per i danni alla funzione la competenza dell'ONU è esclusiva; per i danni alla persona, in coordinamento con la Svezia). Per addivenire a tale soluzione, la Corte </a:t>
            </a:r>
            <a:r>
              <a:rPr lang="it-IT" sz="1500" b="1" kern="50" dirty="0">
                <a:ea typeface="DejaVu Sans" panose="020B0603030804020204" pitchFamily="34" charset="0"/>
              </a:rPr>
              <a:t>evince la </a:t>
            </a:r>
            <a:r>
              <a:rPr lang="it-IT" sz="1500" b="1" kern="50" dirty="0">
                <a:solidFill>
                  <a:srgbClr val="FF0000"/>
                </a:solidFill>
                <a:ea typeface="DejaVu Sans" panose="020B0603030804020204" pitchFamily="34" charset="0"/>
              </a:rPr>
              <a:t>personalità internazionale </a:t>
            </a:r>
            <a:r>
              <a:rPr lang="it-IT" sz="1500" b="1" kern="50" dirty="0">
                <a:ea typeface="DejaVu Sans" panose="020B0603030804020204" pitchFamily="34" charset="0"/>
              </a:rPr>
              <a:t>dell'ONU (nel silenzio della Carta)</a:t>
            </a:r>
          </a:p>
          <a:p>
            <a:pPr algn="just"/>
            <a:r>
              <a:rPr lang="it-IT" sz="1500" kern="50" dirty="0">
                <a:ea typeface="DejaVu Sans" panose="020B0603030804020204" pitchFamily="34" charset="0"/>
              </a:rPr>
              <a:t>a) dal </a:t>
            </a:r>
            <a:r>
              <a:rPr lang="it-IT" sz="1500" i="1" kern="50" dirty="0">
                <a:solidFill>
                  <a:srgbClr val="FF0000"/>
                </a:solidFill>
                <a:ea typeface="DejaVu Sans" panose="020B0603030804020204" pitchFamily="34" charset="0"/>
              </a:rPr>
              <a:t>sistema e dagli obiettivi della Carta di San Francisco</a:t>
            </a:r>
            <a:r>
              <a:rPr lang="it-IT" sz="1500" kern="50" dirty="0">
                <a:ea typeface="DejaVu Sans" panose="020B0603030804020204" pitchFamily="34" charset="0"/>
              </a:rPr>
              <a:t> (l'ONU ha una missione primaria di mantenimento della pace che può esplicarsi solo sul piano internazionale o dei rapporti fra Stati; ciò, sebbene non vi siano nella Carta previsioni sulla personalità internazionale dell'ente: </a:t>
            </a:r>
            <a:r>
              <a:rPr lang="it-IT" sz="1500" b="1" i="1" kern="50" dirty="0">
                <a:solidFill>
                  <a:srgbClr val="00B0F0"/>
                </a:solidFill>
                <a:ea typeface="DejaVu Sans" panose="020B0603030804020204" pitchFamily="34" charset="0"/>
              </a:rPr>
              <a:t>poteri impliciti desunti dagli obiettivi della Carta</a:t>
            </a:r>
            <a:r>
              <a:rPr lang="it-IT" sz="1500" kern="50" dirty="0">
                <a:ea typeface="DejaVu Sans" panose="020B0603030804020204" pitchFamily="34" charset="0"/>
              </a:rPr>
              <a:t>) e</a:t>
            </a:r>
          </a:p>
          <a:p>
            <a:pPr algn="just"/>
            <a:r>
              <a:rPr lang="it-IT" sz="1500" kern="50" dirty="0">
                <a:ea typeface="DejaVu Sans" panose="020B0603030804020204" pitchFamily="34" charset="0"/>
              </a:rPr>
              <a:t>b) </a:t>
            </a:r>
            <a:r>
              <a:rPr lang="it-IT" sz="1500" i="1" kern="50" dirty="0">
                <a:solidFill>
                  <a:srgbClr val="FF0000"/>
                </a:solidFill>
                <a:ea typeface="DejaVu Sans" panose="020B0603030804020204" pitchFamily="34" charset="0"/>
              </a:rPr>
              <a:t>dai rapporti concretamente intrattenuti dall'Organizzazione sul piano internazionale</a:t>
            </a:r>
            <a:r>
              <a:rPr lang="it-IT" sz="1500" kern="50" dirty="0">
                <a:ea typeface="DejaVu Sans" panose="020B0603030804020204" pitchFamily="34" charset="0"/>
              </a:rPr>
              <a:t> (</a:t>
            </a:r>
            <a:r>
              <a:rPr lang="it-IT" sz="1500" kern="50" dirty="0">
                <a:ea typeface="Times New Roman" panose="02020603050405020304" pitchFamily="18" charset="0"/>
              </a:rPr>
              <a:t>→</a:t>
            </a:r>
            <a:r>
              <a:rPr lang="it-IT" sz="1500" kern="50" dirty="0">
                <a:ea typeface="DejaVu Sans" panose="020B0603030804020204" pitchFamily="34" charset="0"/>
              </a:rPr>
              <a:t>titolarità di diritti e obblighi internazionali distinti da quelli degli Stati membri, e capacità di farli valere: </a:t>
            </a:r>
            <a:r>
              <a:rPr lang="it-IT" sz="1500" b="1" i="1" kern="50" dirty="0">
                <a:solidFill>
                  <a:srgbClr val="FF0000"/>
                </a:solidFill>
                <a:ea typeface="DejaVu Sans" panose="020B0603030804020204" pitchFamily="34" charset="0"/>
              </a:rPr>
              <a:t>autonomia ed effettività</a:t>
            </a:r>
            <a:r>
              <a:rPr lang="it-IT" sz="1500" kern="50" dirty="0">
                <a:ea typeface="DejaVu Sans" panose="020B0603030804020204" pitchFamily="34" charset="0"/>
              </a:rPr>
              <a:t>). </a:t>
            </a:r>
          </a:p>
        </p:txBody>
      </p:sp>
    </p:spTree>
    <p:extLst>
      <p:ext uri="{BB962C8B-B14F-4D97-AF65-F5344CB8AC3E}">
        <p14:creationId xmlns:p14="http://schemas.microsoft.com/office/powerpoint/2010/main" val="13763561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Autonomia: indizi</a:t>
            </a:r>
          </a:p>
        </p:txBody>
      </p:sp>
      <p:sp>
        <p:nvSpPr>
          <p:cNvPr id="3" name="Segnaposto contenuto 2"/>
          <p:cNvSpPr>
            <a:spLocks noGrp="1"/>
          </p:cNvSpPr>
          <p:nvPr>
            <p:ph idx="1"/>
          </p:nvPr>
        </p:nvSpPr>
        <p:spPr/>
        <p:txBody>
          <a:bodyPr>
            <a:normAutofit fontScale="70000" lnSpcReduction="20000"/>
          </a:bodyPr>
          <a:lstStyle/>
          <a:p>
            <a:pPr algn="just"/>
            <a:r>
              <a:rPr lang="it-IT" kern="50" dirty="0">
                <a:ea typeface="Lucida Sans Unicode" panose="020B0602030504020204" pitchFamily="34" charset="0"/>
              </a:rPr>
              <a:t>L'autonomia, in particolare, </a:t>
            </a:r>
            <a:r>
              <a:rPr lang="it-IT" kern="50" dirty="0">
                <a:solidFill>
                  <a:srgbClr val="FF0000"/>
                </a:solidFill>
                <a:ea typeface="Lucida Sans Unicode" panose="020B0602030504020204" pitchFamily="34" charset="0"/>
              </a:rPr>
              <a:t>è valutata con riferimento all'accordo istitutivo</a:t>
            </a:r>
            <a:r>
              <a:rPr lang="it-IT" kern="50" dirty="0">
                <a:ea typeface="Lucida Sans Unicode" panose="020B0602030504020204" pitchFamily="34" charset="0"/>
              </a:rPr>
              <a:t> (eventualmente integrato da elementi della prassi): </a:t>
            </a:r>
            <a:r>
              <a:rPr lang="it-IT" i="1" kern="50" dirty="0">
                <a:solidFill>
                  <a:srgbClr val="FF0000"/>
                </a:solidFill>
                <a:ea typeface="Lucida Sans Unicode" panose="020B0602030504020204" pitchFamily="34" charset="0"/>
              </a:rPr>
              <a:t>sia che questo riconosca espressamente la soggettività </a:t>
            </a:r>
            <a:r>
              <a:rPr lang="it-IT" kern="50" dirty="0">
                <a:ea typeface="Lucida Sans Unicode" panose="020B0602030504020204" pitchFamily="34" charset="0"/>
              </a:rPr>
              <a:t>(art. 10 del Fondo internazionale per lo sviluppo agricolo, IFAD; art. 4 dello Statuto della Corte penale internazionale; art. 281 TCE), sia che sia silente (in tal caso può essere dedotta </a:t>
            </a:r>
            <a:r>
              <a:rPr lang="it-IT" kern="50" dirty="0">
                <a:solidFill>
                  <a:srgbClr val="FF0000"/>
                </a:solidFill>
                <a:ea typeface="Lucida Sans Unicode" panose="020B0602030504020204" pitchFamily="34" charset="0"/>
              </a:rPr>
              <a:t>da elementi impliciti di sistema: individuati sopra, </a:t>
            </a:r>
            <a:r>
              <a:rPr lang="it-IT" kern="50" dirty="0">
                <a:ea typeface="Lucida Sans Unicode" panose="020B0602030504020204" pitchFamily="34" charset="0"/>
              </a:rPr>
              <a:t>manifestazione di una volontà tacita delle Parti contraenti).</a:t>
            </a:r>
          </a:p>
          <a:p>
            <a:pPr algn="just"/>
            <a:r>
              <a:rPr lang="it-IT" dirty="0"/>
              <a:t>La Corte trova un punto di unità tra </a:t>
            </a:r>
          </a:p>
          <a:p>
            <a:pPr algn="just"/>
            <a:r>
              <a:rPr lang="it-IT" kern="50" dirty="0">
                <a:ea typeface="DejaVu Sans" panose="020B0603030804020204" pitchFamily="34" charset="0"/>
              </a:rPr>
              <a:t>la </a:t>
            </a:r>
            <a:r>
              <a:rPr lang="it-IT" b="1" kern="50" dirty="0">
                <a:solidFill>
                  <a:srgbClr val="FF0000"/>
                </a:solidFill>
                <a:ea typeface="Lucida Sans Unicode" panose="020B0602030504020204" pitchFamily="34" charset="0"/>
              </a:rPr>
              <a:t>tesi </a:t>
            </a:r>
            <a:r>
              <a:rPr lang="it-IT" b="1" kern="50" dirty="0" err="1">
                <a:solidFill>
                  <a:srgbClr val="FF0000"/>
                </a:solidFill>
                <a:ea typeface="Lucida Sans Unicode" panose="020B0602030504020204" pitchFamily="34" charset="0"/>
              </a:rPr>
              <a:t>consensualista</a:t>
            </a:r>
            <a:r>
              <a:rPr lang="it-IT" kern="50" dirty="0">
                <a:ea typeface="DejaVu Sans" panose="020B0603030804020204" pitchFamily="34" charset="0"/>
              </a:rPr>
              <a:t>, secondo cui la personalità deriva dal trattato istitutivo in ragione del grado di autonomia conferito all'organizzazione (dottrina anglosassone) e </a:t>
            </a:r>
          </a:p>
          <a:p>
            <a:pPr algn="just"/>
            <a:r>
              <a:rPr lang="it-IT" kern="50" dirty="0">
                <a:ea typeface="DejaVu Sans" panose="020B0603030804020204" pitchFamily="34" charset="0"/>
              </a:rPr>
              <a:t>la </a:t>
            </a:r>
            <a:r>
              <a:rPr lang="it-IT" b="1" kern="50" dirty="0">
                <a:solidFill>
                  <a:srgbClr val="FF0000"/>
                </a:solidFill>
                <a:ea typeface="Lucida Sans Unicode" panose="020B0602030504020204" pitchFamily="34" charset="0"/>
              </a:rPr>
              <a:t>tesi </a:t>
            </a:r>
            <a:r>
              <a:rPr lang="it-IT" b="1" kern="50" dirty="0" err="1">
                <a:solidFill>
                  <a:srgbClr val="FF0000"/>
                </a:solidFill>
                <a:ea typeface="Lucida Sans Unicode" panose="020B0602030504020204" pitchFamily="34" charset="0"/>
              </a:rPr>
              <a:t>obiettivista</a:t>
            </a:r>
            <a:r>
              <a:rPr lang="it-IT" kern="50" dirty="0">
                <a:ea typeface="DejaVu Sans" panose="020B0603030804020204" pitchFamily="34" charset="0"/>
              </a:rPr>
              <a:t>, secondo cui occorre invece guardare alla prassi internazionale, </a:t>
            </a:r>
            <a:r>
              <a:rPr lang="it-IT" kern="50" dirty="0">
                <a:solidFill>
                  <a:srgbClr val="FF0000"/>
                </a:solidFill>
                <a:ea typeface="DejaVu Sans" panose="020B0603030804020204" pitchFamily="34" charset="0"/>
              </a:rPr>
              <a:t>all'azione concreta </a:t>
            </a:r>
            <a:r>
              <a:rPr lang="it-IT" kern="50" dirty="0">
                <a:ea typeface="DejaVu Sans" panose="020B0603030804020204" pitchFamily="34" charset="0"/>
              </a:rPr>
              <a:t>dell'organizzazione e al </a:t>
            </a:r>
            <a:r>
              <a:rPr lang="it-IT" kern="50" dirty="0">
                <a:solidFill>
                  <a:srgbClr val="FF0000"/>
                </a:solidFill>
                <a:ea typeface="DejaVu Sans" panose="020B0603030804020204" pitchFamily="34" charset="0"/>
              </a:rPr>
              <a:t>riconoscimento in fatto che questa riceve dagli Stati anche terzi </a:t>
            </a:r>
            <a:r>
              <a:rPr lang="it-IT" kern="50" dirty="0">
                <a:ea typeface="DejaVu Sans" panose="020B0603030804020204" pitchFamily="34" charset="0"/>
              </a:rPr>
              <a:t>(in entrambi i casi la «personalità» discende, in presenza delle indicate condizioni, da una </a:t>
            </a:r>
            <a:r>
              <a:rPr lang="it-IT" u="sng" kern="50" dirty="0">
                <a:solidFill>
                  <a:srgbClr val="FF0000"/>
                </a:solidFill>
                <a:ea typeface="DejaVu Sans" panose="020B0603030804020204" pitchFamily="34" charset="0"/>
              </a:rPr>
              <a:t>norma del diritto internazionale generale</a:t>
            </a:r>
            <a:r>
              <a:rPr lang="it-IT" kern="50" dirty="0">
                <a:ea typeface="DejaVu Sans" panose="020B0603030804020204" pitchFamily="34" charset="0"/>
              </a:rPr>
              <a:t>)</a:t>
            </a:r>
            <a:endParaRPr lang="it-IT" dirty="0"/>
          </a:p>
          <a:p>
            <a:endParaRPr lang="it-IT" dirty="0"/>
          </a:p>
        </p:txBody>
      </p:sp>
    </p:spTree>
    <p:extLst>
      <p:ext uri="{BB962C8B-B14F-4D97-AF65-F5344CB8AC3E}">
        <p14:creationId xmlns:p14="http://schemas.microsoft.com/office/powerpoint/2010/main" val="24669160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Nazioni Unite</a:t>
            </a:r>
          </a:p>
        </p:txBody>
      </p:sp>
      <p:sp>
        <p:nvSpPr>
          <p:cNvPr id="3" name="Segnaposto contenuto 2"/>
          <p:cNvSpPr>
            <a:spLocks noGrp="1"/>
          </p:cNvSpPr>
          <p:nvPr>
            <p:ph idx="1"/>
          </p:nvPr>
        </p:nvSpPr>
        <p:spPr/>
        <p:txBody>
          <a:bodyPr>
            <a:noAutofit/>
          </a:bodyPr>
          <a:lstStyle/>
          <a:p>
            <a:pPr indent="144145" algn="just">
              <a:spcAft>
                <a:spcPts val="0"/>
              </a:spcAft>
            </a:pPr>
            <a:r>
              <a:rPr lang="it-IT" sz="1800" kern="50" dirty="0">
                <a:ea typeface="DejaVu Sans" panose="020B0603030804020204" pitchFamily="34" charset="0"/>
              </a:rPr>
              <a:t>Tra le Organizzazioni universali (e fondamentali) rilevanza essenziale ha </a:t>
            </a:r>
            <a:r>
              <a:rPr lang="it-IT" sz="1800" kern="50" dirty="0">
                <a:solidFill>
                  <a:srgbClr val="FF0000"/>
                </a:solidFill>
                <a:ea typeface="DejaVu Sans" panose="020B0603030804020204" pitchFamily="34" charset="0"/>
              </a:rPr>
              <a:t>l’</a:t>
            </a:r>
            <a:r>
              <a:rPr lang="it-IT" sz="1800" b="1" i="1" u="sng" kern="50" dirty="0">
                <a:solidFill>
                  <a:srgbClr val="FF0000"/>
                </a:solidFill>
                <a:ea typeface="DejaVu Sans" panose="020B0603030804020204" pitchFamily="34" charset="0"/>
              </a:rPr>
              <a:t>Organizzazione delle Nazioni Unite</a:t>
            </a:r>
            <a:r>
              <a:rPr lang="it-IT" sz="1800" kern="50" dirty="0">
                <a:ea typeface="DejaVu Sans" panose="020B0603030804020204" pitchFamily="34" charset="0"/>
              </a:rPr>
              <a:t> (Carta di San Francisco, 26.6.1945). </a:t>
            </a:r>
            <a:endParaRPr lang="it-IT" sz="1800" kern="50" dirty="0">
              <a:ea typeface="Lucida Sans Unicode" panose="020B0602030504020204" pitchFamily="34" charset="0"/>
            </a:endParaRPr>
          </a:p>
          <a:p>
            <a:pPr indent="144145" algn="just">
              <a:spcAft>
                <a:spcPts val="0"/>
              </a:spcAft>
            </a:pPr>
            <a:r>
              <a:rPr lang="it-IT" sz="1800" kern="50" dirty="0">
                <a:ea typeface="DejaVu Sans" panose="020B0603030804020204" pitchFamily="34" charset="0"/>
              </a:rPr>
              <a:t>L'ONU ha vocazione universale e finalità generali (art. 1 Statuto). </a:t>
            </a:r>
          </a:p>
          <a:p>
            <a:pPr indent="144145" algn="just">
              <a:spcAft>
                <a:spcPts val="0"/>
              </a:spcAft>
            </a:pPr>
            <a:r>
              <a:rPr lang="it-IT" sz="1800" kern="50" dirty="0">
                <a:ea typeface="DejaVu Sans" panose="020B0603030804020204" pitchFamily="34" charset="0"/>
              </a:rPr>
              <a:t>Il suo </a:t>
            </a:r>
            <a:r>
              <a:rPr lang="it-IT" sz="1800" kern="50" dirty="0">
                <a:solidFill>
                  <a:srgbClr val="0070C0"/>
                </a:solidFill>
                <a:ea typeface="DejaVu Sans" panose="020B0603030804020204" pitchFamily="34" charset="0"/>
              </a:rPr>
              <a:t>scopo primario (cui gli altri sono strumentali) </a:t>
            </a:r>
            <a:r>
              <a:rPr lang="it-IT" sz="1800" kern="50" dirty="0">
                <a:ea typeface="DejaVu Sans" panose="020B0603030804020204" pitchFamily="34" charset="0"/>
              </a:rPr>
              <a:t>è </a:t>
            </a:r>
            <a:r>
              <a:rPr lang="it-IT" sz="1800" b="1" kern="50" dirty="0">
                <a:solidFill>
                  <a:srgbClr val="FF0000"/>
                </a:solidFill>
                <a:ea typeface="DejaVu Sans" panose="020B0603030804020204" pitchFamily="34" charset="0"/>
              </a:rPr>
              <a:t>il mantenimento della pace e della sicurezza internazionale</a:t>
            </a:r>
            <a:r>
              <a:rPr lang="it-IT" sz="1800" kern="50" dirty="0">
                <a:ea typeface="DejaVu Sans" panose="020B0603030804020204" pitchFamily="34" charset="0"/>
              </a:rPr>
              <a:t> (art. 2). Detto scopo viene attuato: i) sia «limitando» la minaccia o l’uso della forza da parte degli Stati membri (art. 2.4, art. 51 s. Carta) sia ii) «concentrando» la gestione dell’uso della forza nelle mani del Consiglio di Sicurezza </a:t>
            </a:r>
          </a:p>
          <a:p>
            <a:pPr indent="144145" algn="just">
              <a:spcAft>
                <a:spcPts val="0"/>
              </a:spcAft>
            </a:pPr>
            <a:r>
              <a:rPr lang="it-IT" sz="1800" kern="50" dirty="0">
                <a:ea typeface="DejaVu Sans" panose="020B0603030804020204" pitchFamily="34" charset="0"/>
              </a:rPr>
              <a:t>V. il </a:t>
            </a:r>
            <a:r>
              <a:rPr lang="it-IT" sz="1800" kern="50" dirty="0">
                <a:solidFill>
                  <a:srgbClr val="0070C0"/>
                </a:solidFill>
                <a:ea typeface="DejaVu Sans" panose="020B0603030804020204" pitchFamily="34" charset="0"/>
              </a:rPr>
              <a:t>sistema di sicurezza collettiva</a:t>
            </a:r>
            <a:r>
              <a:rPr lang="it-IT" sz="1800" kern="50" dirty="0">
                <a:ea typeface="DejaVu Sans" panose="020B0603030804020204" pitchFamily="34" charset="0"/>
              </a:rPr>
              <a:t> configurato dal Cap. VII (infra) ma anche, a livello preventivo, dal Cap. VI (misure conciliative delle controversie fra Stati cui il Consiglio di Sicurezza è preposto). </a:t>
            </a:r>
          </a:p>
          <a:p>
            <a:pPr indent="144145" algn="just">
              <a:spcAft>
                <a:spcPts val="0"/>
              </a:spcAft>
            </a:pPr>
            <a:r>
              <a:rPr lang="it-IT" sz="1800" kern="50" dirty="0">
                <a:ea typeface="DejaVu Sans" panose="020B0603030804020204" pitchFamily="34" charset="0"/>
              </a:rPr>
              <a:t>Come detto, le competenze e le misure promozionali dei diritti fondamentali, sugli aiuti (cooperazione allo sviluppo) sull’assistenza alla ricostruzione statale, convergono allo stesso obiettivo</a:t>
            </a:r>
          </a:p>
        </p:txBody>
      </p:sp>
    </p:spTree>
    <p:extLst>
      <p:ext uri="{BB962C8B-B14F-4D97-AF65-F5344CB8AC3E}">
        <p14:creationId xmlns:p14="http://schemas.microsoft.com/office/powerpoint/2010/main" val="10704276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7DF950-B2BA-4AC4-8E97-4C9D9AF3C801}"/>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1FA4CB26-C1E3-4246-86AB-03CDC46972FD}"/>
              </a:ext>
            </a:extLst>
          </p:cNvPr>
          <p:cNvSpPr>
            <a:spLocks noGrp="1"/>
          </p:cNvSpPr>
          <p:nvPr>
            <p:ph idx="1"/>
          </p:nvPr>
        </p:nvSpPr>
        <p:spPr/>
        <p:txBody>
          <a:bodyPr/>
          <a:lstStyle/>
          <a:p>
            <a:r>
              <a:rPr lang="it-IT" kern="50" dirty="0">
                <a:ea typeface="DejaVu Sans" panose="020B0603030804020204" pitchFamily="34" charset="0"/>
              </a:rPr>
              <a:t>La competenza dell'organizzazione, in particolare in materia di mantenimento della pace e di tutela dei diritti umani, è pressoché generale (è fatto salvo il “</a:t>
            </a:r>
            <a:r>
              <a:rPr lang="it-IT" kern="50" dirty="0">
                <a:solidFill>
                  <a:srgbClr val="FF0000"/>
                </a:solidFill>
                <a:ea typeface="DejaVu Sans" panose="020B0603030804020204" pitchFamily="34" charset="0"/>
              </a:rPr>
              <a:t>dominio riservato</a:t>
            </a:r>
            <a:r>
              <a:rPr lang="it-IT" kern="50" dirty="0">
                <a:ea typeface="DejaVu Sans" panose="020B0603030804020204" pitchFamily="34" charset="0"/>
              </a:rPr>
              <a:t>”, o competenza domestica art. 2.7, limite peraltro inapplicabile in caso di «azioni coercitive» e </a:t>
            </a:r>
            <a:r>
              <a:rPr lang="it-IT" i="1" kern="50" dirty="0">
                <a:solidFill>
                  <a:srgbClr val="FF0000"/>
                </a:solidFill>
                <a:ea typeface="DejaVu Sans" panose="020B0603030804020204" pitchFamily="34" charset="0"/>
              </a:rPr>
              <a:t>progressivamente eroso</a:t>
            </a:r>
            <a:r>
              <a:rPr lang="it-IT" kern="50" dirty="0">
                <a:ea typeface="DejaVu Sans" panose="020B0603030804020204" pitchFamily="34" charset="0"/>
              </a:rPr>
              <a:t> nella prassi: anche «interventi interni», per esempio insurrezioni o altro, rientrano nella competenza dell’Organizzazione e, per essa, del Consiglio di Sicurezza: infra). </a:t>
            </a:r>
            <a:endParaRPr lang="it-IT" kern="50" dirty="0">
              <a:ea typeface="Lucida Sans Unicode" panose="020B0602030504020204" pitchFamily="34" charset="0"/>
            </a:endParaRPr>
          </a:p>
        </p:txBody>
      </p:sp>
    </p:spTree>
    <p:extLst>
      <p:ext uri="{BB962C8B-B14F-4D97-AF65-F5344CB8AC3E}">
        <p14:creationId xmlns:p14="http://schemas.microsoft.com/office/powerpoint/2010/main" val="2995774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Nazioni Unite: i membri</a:t>
            </a:r>
          </a:p>
        </p:txBody>
      </p:sp>
      <p:sp>
        <p:nvSpPr>
          <p:cNvPr id="3" name="Segnaposto contenuto 2"/>
          <p:cNvSpPr>
            <a:spLocks noGrp="1"/>
          </p:cNvSpPr>
          <p:nvPr>
            <p:ph idx="1"/>
          </p:nvPr>
        </p:nvSpPr>
        <p:spPr/>
        <p:txBody>
          <a:bodyPr>
            <a:noAutofit/>
          </a:bodyPr>
          <a:lstStyle/>
          <a:p>
            <a:r>
              <a:rPr lang="it-IT" sz="1500" u="sng" dirty="0">
                <a:solidFill>
                  <a:srgbClr val="FF0000"/>
                </a:solidFill>
              </a:rPr>
              <a:t>Ammissione e </a:t>
            </a:r>
            <a:r>
              <a:rPr lang="it-IT" sz="1500" u="sng" dirty="0" err="1">
                <a:solidFill>
                  <a:srgbClr val="FF0000"/>
                </a:solidFill>
              </a:rPr>
              <a:t>membership</a:t>
            </a:r>
            <a:r>
              <a:rPr lang="it-IT" sz="1500" dirty="0"/>
              <a:t>: 51 membri originari, i restanti «ammessi» ai sensi dell’art. 4 Carta (l’Italia è membro dal 14.12.1955, con norma costituzionale apposita – art. 11 Costituzione);</a:t>
            </a:r>
          </a:p>
          <a:p>
            <a:r>
              <a:rPr lang="it-IT" sz="1500" dirty="0">
                <a:solidFill>
                  <a:srgbClr val="0070C0"/>
                </a:solidFill>
              </a:rPr>
              <a:t>Requisiti per l’ammissione </a:t>
            </a:r>
            <a:r>
              <a:rPr lang="it-IT" sz="1500" dirty="0"/>
              <a:t>sono a) la domanda, da parte di uno Stato che accetti gli obblighi della Carta e che sia capace e disposto ad adempierli; b) la valutazione discrezionale (politica) dell’Assemblea generale, che decide su proposta del Consiglio di Sicurezza (art. 4, par. 2).</a:t>
            </a:r>
          </a:p>
          <a:p>
            <a:r>
              <a:rPr lang="it-IT" sz="1500" dirty="0"/>
              <a:t>I membri possono </a:t>
            </a:r>
            <a:r>
              <a:rPr lang="it-IT" sz="1500" dirty="0">
                <a:solidFill>
                  <a:srgbClr val="0070C0"/>
                </a:solidFill>
              </a:rPr>
              <a:t>essere sospes</a:t>
            </a:r>
            <a:r>
              <a:rPr lang="it-IT" sz="1500" dirty="0"/>
              <a:t>i dall’esercizio dei diritti derivanti dalla partecipazione all’Organizzazione: </a:t>
            </a:r>
            <a:r>
              <a:rPr lang="it-IT" sz="1500" u="sng" dirty="0">
                <a:solidFill>
                  <a:srgbClr val="FF0000"/>
                </a:solidFill>
              </a:rPr>
              <a:t>totalmente</a:t>
            </a:r>
            <a:r>
              <a:rPr lang="it-IT" sz="1500" dirty="0"/>
              <a:t> se è destinatario di un’azione preventiva o coercitiva del Consiglio di Sicurezza (la sospensione è decisa dall’Assemblea su proposta del Consiglio di Sicurezza e può essere revocata dal Consiglio: art. 5), ovvero </a:t>
            </a:r>
            <a:r>
              <a:rPr lang="it-IT" sz="1500" u="sng" dirty="0">
                <a:solidFill>
                  <a:srgbClr val="FF0000"/>
                </a:solidFill>
              </a:rPr>
              <a:t>parzialmente</a:t>
            </a:r>
            <a:r>
              <a:rPr lang="it-IT" sz="1500" dirty="0"/>
              <a:t> (art. 19) quando è in arretrato con il pagamento dei contributi dovuti all’ONU.</a:t>
            </a:r>
          </a:p>
          <a:p>
            <a:r>
              <a:rPr lang="it-IT" sz="1500" dirty="0"/>
              <a:t>Possono altresì essere «espulsi» in caso di «violazione persistente» della Carta (art. 6: con la stessa procedura di cui sopra).</a:t>
            </a:r>
          </a:p>
          <a:p>
            <a:r>
              <a:rPr lang="it-IT" sz="1500" dirty="0"/>
              <a:t>Possibilità di </a:t>
            </a:r>
            <a:r>
              <a:rPr lang="it-IT" sz="1500" u="sng" dirty="0">
                <a:solidFill>
                  <a:srgbClr val="FF0000"/>
                </a:solidFill>
              </a:rPr>
              <a:t>recesso statale unilaterale</a:t>
            </a:r>
            <a:r>
              <a:rPr lang="it-IT" sz="1500" dirty="0"/>
              <a:t>: in assenza di una disposizione esplicita, sembra che questo possa essere effettuato sia possibile ove ricorrano le condizioni poste dal diritto internazionale generale (intenzione delle parti, mutamento fondamentale delle circostanze)</a:t>
            </a:r>
          </a:p>
        </p:txBody>
      </p:sp>
    </p:spTree>
    <p:extLst>
      <p:ext uri="{BB962C8B-B14F-4D97-AF65-F5344CB8AC3E}">
        <p14:creationId xmlns:p14="http://schemas.microsoft.com/office/powerpoint/2010/main" val="12604573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5402" y="1056560"/>
            <a:ext cx="9601196" cy="1303867"/>
          </a:xfrm>
        </p:spPr>
        <p:txBody>
          <a:bodyPr/>
          <a:lstStyle/>
          <a:p>
            <a:r>
              <a:rPr lang="it-IT" dirty="0"/>
              <a:t>Struttura organica</a:t>
            </a:r>
          </a:p>
        </p:txBody>
      </p:sp>
      <p:sp>
        <p:nvSpPr>
          <p:cNvPr id="3" name="Segnaposto contenuto 2"/>
          <p:cNvSpPr>
            <a:spLocks noGrp="1"/>
          </p:cNvSpPr>
          <p:nvPr>
            <p:ph idx="1"/>
          </p:nvPr>
        </p:nvSpPr>
        <p:spPr/>
        <p:txBody>
          <a:bodyPr>
            <a:normAutofit fontScale="92500" lnSpcReduction="20000"/>
          </a:bodyPr>
          <a:lstStyle/>
          <a:p>
            <a:pPr indent="144145" algn="just">
              <a:spcAft>
                <a:spcPts val="0"/>
              </a:spcAft>
            </a:pPr>
            <a:r>
              <a:rPr lang="it-IT" sz="1800" kern="50" dirty="0">
                <a:ea typeface="DejaVu Sans" panose="020B0603030804020204" pitchFamily="34" charset="0"/>
              </a:rPr>
              <a:t>La </a:t>
            </a:r>
            <a:r>
              <a:rPr lang="it-IT" sz="1800" b="1" kern="50" dirty="0">
                <a:ea typeface="DejaVu Sans" panose="020B0603030804020204" pitchFamily="34" charset="0"/>
              </a:rPr>
              <a:t>struttura organica </a:t>
            </a:r>
            <a:r>
              <a:rPr lang="it-IT" sz="1800" kern="50" dirty="0">
                <a:ea typeface="DejaVu Sans" panose="020B0603030804020204" pitchFamily="34" charset="0"/>
              </a:rPr>
              <a:t>è complessa. Vi compaiono 6 organi, con funzioni differenziate:</a:t>
            </a:r>
          </a:p>
          <a:p>
            <a:pPr indent="144145" algn="just">
              <a:spcAft>
                <a:spcPts val="0"/>
              </a:spcAft>
            </a:pPr>
            <a:r>
              <a:rPr lang="it-IT" sz="1800" i="1" kern="50" dirty="0">
                <a:solidFill>
                  <a:srgbClr val="FF0000"/>
                </a:solidFill>
                <a:ea typeface="DejaVu Sans" panose="020B0603030804020204" pitchFamily="34" charset="0"/>
              </a:rPr>
              <a:t>Assemblea generale, Consiglio di Sicurezza, Segretariato, Consiglio economico e sociale, Consiglio di amministrazione fiduciaria, Corte internazionale di giustizia</a:t>
            </a:r>
            <a:endParaRPr lang="it-IT" sz="1800" kern="50" dirty="0">
              <a:ea typeface="DejaVu Sans" panose="020B0603030804020204" pitchFamily="34" charset="0"/>
            </a:endParaRPr>
          </a:p>
          <a:p>
            <a:pPr indent="144145" algn="just">
              <a:spcAft>
                <a:spcPts val="0"/>
              </a:spcAft>
            </a:pPr>
            <a:r>
              <a:rPr lang="it-IT" sz="1800" kern="50" dirty="0">
                <a:ea typeface="DejaVu Sans" panose="020B0603030804020204" pitchFamily="34" charset="0"/>
              </a:rPr>
              <a:t>Salvo la Corte internazionale di giustizia e il Segretario generale, gli organi sono formati da </a:t>
            </a:r>
            <a:r>
              <a:rPr lang="it-IT" sz="1800" kern="50" dirty="0">
                <a:solidFill>
                  <a:srgbClr val="FF0000"/>
                </a:solidFill>
                <a:ea typeface="DejaVu Sans" panose="020B0603030804020204" pitchFamily="34" charset="0"/>
              </a:rPr>
              <a:t>rappresentanti degli Stati parte (qualità inter-governativa)</a:t>
            </a:r>
            <a:r>
              <a:rPr lang="it-IT" sz="1800" kern="50" dirty="0">
                <a:ea typeface="DejaVu Sans" panose="020B0603030804020204" pitchFamily="34" charset="0"/>
              </a:rPr>
              <a:t>:</a:t>
            </a:r>
          </a:p>
          <a:p>
            <a:pPr lvl="1" algn="just">
              <a:spcAft>
                <a:spcPts val="0"/>
              </a:spcAft>
              <a:buFont typeface="+mj-lt"/>
              <a:buAutoNum type="arabicPeriod"/>
              <a:tabLst>
                <a:tab pos="685800" algn="l"/>
              </a:tabLst>
            </a:pPr>
            <a:r>
              <a:rPr lang="it-IT" sz="1800" kern="50" dirty="0">
                <a:ea typeface="DejaVu Sans" panose="020B0603030804020204" pitchFamily="34" charset="0"/>
              </a:rPr>
              <a:t>L’</a:t>
            </a:r>
            <a:r>
              <a:rPr lang="it-IT" sz="1800" i="1" u="sng" kern="50" dirty="0">
                <a:solidFill>
                  <a:srgbClr val="FF0000"/>
                </a:solidFill>
                <a:ea typeface="DejaVu Sans" panose="020B0603030804020204" pitchFamily="34" charset="0"/>
              </a:rPr>
              <a:t>Assemblea generale</a:t>
            </a:r>
            <a:r>
              <a:rPr lang="it-IT" sz="1800" kern="50" dirty="0">
                <a:ea typeface="DejaVu Sans" panose="020B0603030804020204" pitchFamily="34" charset="0"/>
              </a:rPr>
              <a:t> (art. 9-22) costituisce una </a:t>
            </a:r>
            <a:r>
              <a:rPr lang="it-IT" sz="1800" kern="50" dirty="0">
                <a:solidFill>
                  <a:srgbClr val="FF0000"/>
                </a:solidFill>
                <a:ea typeface="DejaVu Sans" panose="020B0603030804020204" pitchFamily="34" charset="0"/>
              </a:rPr>
              <a:t>conferenza di rappresentanti statali</a:t>
            </a:r>
            <a:r>
              <a:rPr lang="it-IT" sz="1800" kern="50" dirty="0">
                <a:ea typeface="DejaVu Sans" panose="020B0603030804020204" pitchFamily="34" charset="0"/>
              </a:rPr>
              <a:t> (al massimo 5 per Stato membro); tutti gli Stati membri sono rappresentati su un piede di parità: ogni Stato membro ha diritto a un voto (art. 18, par. 1). </a:t>
            </a:r>
          </a:p>
          <a:p>
            <a:pPr marL="800100" lvl="1" indent="-342900" algn="just">
              <a:tabLst>
                <a:tab pos="685800" algn="l"/>
              </a:tabLst>
            </a:pPr>
            <a:r>
              <a:rPr lang="it-IT" sz="1800" kern="50" dirty="0">
                <a:ea typeface="DejaVu Sans" panose="020B0603030804020204" pitchFamily="34" charset="0"/>
              </a:rPr>
              <a:t>L’Assemblea ha </a:t>
            </a:r>
            <a:r>
              <a:rPr lang="it-IT" sz="1800" i="1" kern="50" dirty="0">
                <a:solidFill>
                  <a:srgbClr val="FF0000"/>
                </a:solidFill>
                <a:ea typeface="DejaVu Sans" panose="020B0603030804020204" pitchFamily="34" charset="0"/>
              </a:rPr>
              <a:t>una competenza di discussione e di raccomandazione generale</a:t>
            </a:r>
            <a:r>
              <a:rPr lang="it-IT" sz="1800" kern="50" dirty="0">
                <a:ea typeface="DejaVu Sans" panose="020B0603030804020204" pitchFamily="34" charset="0"/>
              </a:rPr>
              <a:t>; decide a maggioranza semplice e, su questioni importanti (indicate all’art. 18, par. 2), a maggioranza qualificata (2/3 dei presenti e votanti). # Fra queste ultime le raccomandazioni relative al mantenimento della pace e della sicurezza internazionale, l’elezione dei membri non permanenti del </a:t>
            </a:r>
            <a:r>
              <a:rPr lang="it-IT" sz="1800" kern="50" dirty="0" err="1">
                <a:ea typeface="DejaVu Sans" panose="020B0603030804020204" pitchFamily="34" charset="0"/>
              </a:rPr>
              <a:t>CdS</a:t>
            </a:r>
            <a:r>
              <a:rPr lang="it-IT" sz="1800" kern="50" dirty="0">
                <a:ea typeface="DejaVu Sans" panose="020B0603030804020204" pitchFamily="34" charset="0"/>
              </a:rPr>
              <a:t>, l’ammissione la sospensione e l’espulsione degli Stati membri e le questioni di bilancio (art. 18, par. 2)</a:t>
            </a:r>
          </a:p>
        </p:txBody>
      </p:sp>
    </p:spTree>
    <p:extLst>
      <p:ext uri="{BB962C8B-B14F-4D97-AF65-F5344CB8AC3E}">
        <p14:creationId xmlns:p14="http://schemas.microsoft.com/office/powerpoint/2010/main" val="14259107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Assemblea generale e atti di rilevanza normativa</a:t>
            </a:r>
          </a:p>
        </p:txBody>
      </p:sp>
      <p:sp>
        <p:nvSpPr>
          <p:cNvPr id="3" name="Segnaposto contenuto 2"/>
          <p:cNvSpPr>
            <a:spLocks noGrp="1"/>
          </p:cNvSpPr>
          <p:nvPr>
            <p:ph idx="1"/>
          </p:nvPr>
        </p:nvSpPr>
        <p:spPr/>
        <p:txBody>
          <a:bodyPr>
            <a:normAutofit/>
          </a:bodyPr>
          <a:lstStyle/>
          <a:p>
            <a:pPr marL="800100" lvl="1" indent="-342900" algn="just">
              <a:tabLst>
                <a:tab pos="685800" algn="l"/>
              </a:tabLst>
            </a:pPr>
            <a:r>
              <a:rPr lang="it-IT" sz="1800" kern="50" dirty="0">
                <a:ea typeface="DejaVu Sans" panose="020B0603030804020204" pitchFamily="34" charset="0"/>
              </a:rPr>
              <a:t>A parte le risoluzioni relative a questioni istituzionali (sopra: ammissione di nuovi membri, sospensione ed espulsione), gli atti dell’Assemblea generale </a:t>
            </a:r>
            <a:r>
              <a:rPr lang="it-IT" sz="1800" i="1" kern="50" dirty="0">
                <a:solidFill>
                  <a:srgbClr val="FF0000"/>
                </a:solidFill>
                <a:ea typeface="DejaVu Sans" panose="020B0603030804020204" pitchFamily="34" charset="0"/>
              </a:rPr>
              <a:t>non</a:t>
            </a:r>
            <a:r>
              <a:rPr lang="it-IT" sz="1800" kern="50" dirty="0">
                <a:ea typeface="DejaVu Sans" panose="020B0603030804020204" pitchFamily="34" charset="0"/>
              </a:rPr>
              <a:t> hanno </a:t>
            </a:r>
            <a:r>
              <a:rPr lang="it-IT" sz="1800" i="1" kern="50" dirty="0">
                <a:solidFill>
                  <a:srgbClr val="FF0000"/>
                </a:solidFill>
                <a:ea typeface="DejaVu Sans" panose="020B0603030804020204" pitchFamily="34" charset="0"/>
              </a:rPr>
              <a:t>forza vincolante</a:t>
            </a:r>
            <a:r>
              <a:rPr lang="it-IT" sz="1800" kern="50" dirty="0">
                <a:ea typeface="DejaVu Sans" panose="020B0603030804020204" pitchFamily="34" charset="0"/>
              </a:rPr>
              <a:t>. </a:t>
            </a:r>
            <a:r>
              <a:rPr lang="en-US" sz="1800" kern="50" dirty="0" err="1">
                <a:ea typeface="DejaVu Sans" panose="020B0603030804020204" pitchFamily="34" charset="0"/>
              </a:rPr>
              <a:t>L’Assemblea</a:t>
            </a:r>
            <a:r>
              <a:rPr lang="en-US" sz="1800" kern="50" dirty="0">
                <a:ea typeface="DejaVu Sans" panose="020B0603030804020204" pitchFamily="34" charset="0"/>
              </a:rPr>
              <a:t> </a:t>
            </a:r>
            <a:r>
              <a:rPr lang="en-US" sz="1800" kern="50" dirty="0" err="1">
                <a:ea typeface="DejaVu Sans" panose="020B0603030804020204" pitchFamily="34" charset="0"/>
              </a:rPr>
              <a:t>esercita</a:t>
            </a:r>
            <a:r>
              <a:rPr lang="en-US" sz="1800" kern="50" dirty="0">
                <a:ea typeface="DejaVu Sans" panose="020B0603030804020204" pitchFamily="34" charset="0"/>
              </a:rPr>
              <a:t> </a:t>
            </a:r>
            <a:r>
              <a:rPr lang="en-US" sz="1800" kern="50" dirty="0" err="1">
                <a:ea typeface="DejaVu Sans" panose="020B0603030804020204" pitchFamily="34" charset="0"/>
              </a:rPr>
              <a:t>infatti</a:t>
            </a:r>
            <a:r>
              <a:rPr lang="en-US" sz="1800" kern="50" dirty="0">
                <a:ea typeface="DejaVu Sans" panose="020B0603030804020204" pitchFamily="34" charset="0"/>
              </a:rPr>
              <a:t> un </a:t>
            </a:r>
            <a:r>
              <a:rPr lang="en-US" sz="1800" kern="50" dirty="0" err="1">
                <a:solidFill>
                  <a:schemeClr val="tx1"/>
                </a:solidFill>
                <a:ea typeface="DejaVu Sans" panose="020B0603030804020204" pitchFamily="34" charset="0"/>
              </a:rPr>
              <a:t>generale</a:t>
            </a:r>
            <a:r>
              <a:rPr lang="en-US" sz="1800" kern="50" dirty="0">
                <a:solidFill>
                  <a:schemeClr val="tx1"/>
                </a:solidFill>
                <a:ea typeface="DejaVu Sans" panose="020B0603030804020204" pitchFamily="34" charset="0"/>
              </a:rPr>
              <a:t> </a:t>
            </a:r>
            <a:r>
              <a:rPr lang="en-US" sz="1800" kern="50" dirty="0" err="1">
                <a:solidFill>
                  <a:schemeClr val="tx1"/>
                </a:solidFill>
                <a:ea typeface="DejaVu Sans" panose="020B0603030804020204" pitchFamily="34" charset="0"/>
              </a:rPr>
              <a:t>potere</a:t>
            </a:r>
            <a:r>
              <a:rPr lang="en-US" sz="1800" kern="50" dirty="0">
                <a:solidFill>
                  <a:schemeClr val="tx1"/>
                </a:solidFill>
                <a:ea typeface="DejaVu Sans" panose="020B0603030804020204" pitchFamily="34" charset="0"/>
              </a:rPr>
              <a:t> di</a:t>
            </a:r>
            <a:r>
              <a:rPr lang="en-US" sz="1800" kern="50" dirty="0">
                <a:solidFill>
                  <a:srgbClr val="FF0000"/>
                </a:solidFill>
                <a:ea typeface="DejaVu Sans" panose="020B0603030804020204" pitchFamily="34" charset="0"/>
              </a:rPr>
              <a:t> </a:t>
            </a:r>
            <a:r>
              <a:rPr lang="en-US" sz="1800" kern="50" dirty="0" err="1">
                <a:solidFill>
                  <a:srgbClr val="FF0000"/>
                </a:solidFill>
                <a:ea typeface="DejaVu Sans" panose="020B0603030804020204" pitchFamily="34" charset="0"/>
              </a:rPr>
              <a:t>raccomandazione</a:t>
            </a:r>
            <a:r>
              <a:rPr lang="en-US" sz="1800" kern="50" dirty="0">
                <a:ea typeface="DejaVu Sans" panose="020B0603030804020204" pitchFamily="34" charset="0"/>
              </a:rPr>
              <a:t> (di </a:t>
            </a:r>
            <a:r>
              <a:rPr lang="en-US" sz="1800" kern="50" dirty="0" err="1">
                <a:ea typeface="DejaVu Sans" panose="020B0603030804020204" pitchFamily="34" charset="0"/>
              </a:rPr>
              <a:t>natura</a:t>
            </a:r>
            <a:r>
              <a:rPr lang="en-US" sz="1800" kern="50" dirty="0">
                <a:ea typeface="DejaVu Sans" panose="020B0603030804020204" pitchFamily="34" charset="0"/>
              </a:rPr>
              <a:t> </a:t>
            </a:r>
            <a:r>
              <a:rPr lang="en-US" sz="1800" kern="50" dirty="0" err="1">
                <a:ea typeface="DejaVu Sans" panose="020B0603030804020204" pitchFamily="34" charset="0"/>
              </a:rPr>
              <a:t>politica</a:t>
            </a:r>
            <a:r>
              <a:rPr lang="en-US" sz="1800" kern="50" dirty="0">
                <a:ea typeface="DejaVu Sans" panose="020B0603030804020204" pitchFamily="34" charset="0"/>
              </a:rPr>
              <a:t>). </a:t>
            </a:r>
          </a:p>
          <a:p>
            <a:pPr marL="800100" lvl="1" indent="-342900" algn="just">
              <a:tabLst>
                <a:tab pos="685800" algn="l"/>
              </a:tabLst>
            </a:pPr>
            <a:r>
              <a:rPr lang="en-US" sz="1800" kern="50" dirty="0">
                <a:ea typeface="DejaVu Sans" panose="020B0603030804020204" pitchFamily="34" charset="0"/>
              </a:rPr>
              <a:t>Ex art. 10 Carta ONU, “</a:t>
            </a:r>
            <a:r>
              <a:rPr lang="en-US" sz="1800" i="1" kern="50" dirty="0">
                <a:ea typeface="DejaVu Sans" panose="020B0603030804020204" pitchFamily="34" charset="0"/>
              </a:rPr>
              <a:t>The General Assembly </a:t>
            </a:r>
            <a:r>
              <a:rPr lang="en-US" sz="1800" i="1" kern="50" dirty="0">
                <a:solidFill>
                  <a:srgbClr val="FF0000"/>
                </a:solidFill>
                <a:ea typeface="DejaVu Sans" panose="020B0603030804020204" pitchFamily="34" charset="0"/>
              </a:rPr>
              <a:t>may discuss any questions or any matters within the scope of the present Charter or relating to the powers and functions of any organs</a:t>
            </a:r>
            <a:r>
              <a:rPr lang="en-US" sz="1800" i="1" kern="50" dirty="0">
                <a:ea typeface="DejaVu Sans" panose="020B0603030804020204" pitchFamily="34" charset="0"/>
              </a:rPr>
              <a:t> provided for in the present Charter, and, except as provided in Article 12, may make recommendations to the Members of the United Nations or to the Security Council or to both on any such questions or matters</a:t>
            </a:r>
            <a:r>
              <a:rPr lang="en-US" sz="1800" kern="50" dirty="0">
                <a:ea typeface="DejaVu Sans" panose="020B0603030804020204" pitchFamily="34" charset="0"/>
              </a:rPr>
              <a:t>”</a:t>
            </a:r>
            <a:endParaRPr lang="it-IT" sz="1800" kern="50" dirty="0">
              <a:ea typeface="DejaVu Sans" panose="020B0603030804020204" pitchFamily="34" charset="0"/>
            </a:endParaRPr>
          </a:p>
        </p:txBody>
      </p:sp>
    </p:spTree>
    <p:extLst>
      <p:ext uri="{BB962C8B-B14F-4D97-AF65-F5344CB8AC3E}">
        <p14:creationId xmlns:p14="http://schemas.microsoft.com/office/powerpoint/2010/main" val="27355190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DD817F-60C7-4D18-99F0-69508E4ED542}"/>
              </a:ext>
            </a:extLst>
          </p:cNvPr>
          <p:cNvSpPr>
            <a:spLocks noGrp="1"/>
          </p:cNvSpPr>
          <p:nvPr>
            <p:ph type="title"/>
          </p:nvPr>
        </p:nvSpPr>
        <p:spPr/>
        <p:txBody>
          <a:bodyPr/>
          <a:lstStyle/>
          <a:p>
            <a:r>
              <a:rPr lang="it-IT" dirty="0"/>
              <a:t>Segue</a:t>
            </a:r>
          </a:p>
        </p:txBody>
      </p:sp>
      <p:sp>
        <p:nvSpPr>
          <p:cNvPr id="3" name="Segnaposto contenuto 2">
            <a:extLst>
              <a:ext uri="{FF2B5EF4-FFF2-40B4-BE49-F238E27FC236}">
                <a16:creationId xmlns:a16="http://schemas.microsoft.com/office/drawing/2014/main" id="{374B168F-4655-47A3-9572-7F92A19A7DE0}"/>
              </a:ext>
            </a:extLst>
          </p:cNvPr>
          <p:cNvSpPr>
            <a:spLocks noGrp="1"/>
          </p:cNvSpPr>
          <p:nvPr>
            <p:ph idx="1"/>
          </p:nvPr>
        </p:nvSpPr>
        <p:spPr/>
        <p:txBody>
          <a:bodyPr/>
          <a:lstStyle/>
          <a:p>
            <a:pPr marL="800100" lvl="1" indent="-342900" algn="just">
              <a:tabLst>
                <a:tab pos="685800" algn="l"/>
              </a:tabLst>
            </a:pPr>
            <a:r>
              <a:rPr lang="it-IT" sz="1800" kern="50" dirty="0">
                <a:ea typeface="DejaVu Sans" panose="020B0603030804020204" pitchFamily="34" charset="0"/>
              </a:rPr>
              <a:t>Rilevante la sua azione di «impulso» per </a:t>
            </a:r>
            <a:r>
              <a:rPr lang="it-IT" sz="1800" u="sng" kern="50" dirty="0">
                <a:solidFill>
                  <a:srgbClr val="FF0000"/>
                </a:solidFill>
                <a:ea typeface="DejaVu Sans" panose="020B0603030804020204" pitchFamily="34" charset="0"/>
              </a:rPr>
              <a:t>lo sviluppo del diritto internazionale</a:t>
            </a:r>
            <a:r>
              <a:rPr lang="it-IT" sz="1800" kern="50" dirty="0">
                <a:ea typeface="DejaVu Sans" panose="020B0603030804020204" pitchFamily="34" charset="0"/>
              </a:rPr>
              <a:t>. Operando attraverso la </a:t>
            </a:r>
            <a:r>
              <a:rPr lang="it-IT" sz="1800" kern="50" dirty="0">
                <a:solidFill>
                  <a:srgbClr val="FF0000"/>
                </a:solidFill>
                <a:ea typeface="DejaVu Sans" panose="020B0603030804020204" pitchFamily="34" charset="0"/>
              </a:rPr>
              <a:t>Commissione di diritto internazionale </a:t>
            </a:r>
            <a:r>
              <a:rPr lang="it-IT" sz="1800" kern="50" dirty="0">
                <a:ea typeface="DejaVu Sans" panose="020B0603030804020204" pitchFamily="34" charset="0"/>
              </a:rPr>
              <a:t>(CDI, suo organo sussidiario), l’Assemblea generale </a:t>
            </a:r>
            <a:r>
              <a:rPr lang="it-IT" sz="1800" u="sng" kern="50" dirty="0">
                <a:solidFill>
                  <a:srgbClr val="FF0000"/>
                </a:solidFill>
                <a:ea typeface="DejaVu Sans" panose="020B0603030804020204" pitchFamily="34" charset="0"/>
              </a:rPr>
              <a:t>promuove studi e fa raccomandazioni</a:t>
            </a:r>
            <a:r>
              <a:rPr lang="it-IT" sz="1800" kern="50" dirty="0">
                <a:ea typeface="DejaVu Sans" panose="020B0603030804020204" pitchFamily="34" charset="0"/>
              </a:rPr>
              <a:t> intesi alla «codificazione» e allo «sviluppo» del diritto internazionale (art. 13 Carta ONU, che esplicita in modo non esaustivo i compiti dell’Assemblea). </a:t>
            </a:r>
          </a:p>
          <a:p>
            <a:pPr marL="800100" lvl="1" indent="-342900" algn="just">
              <a:tabLst>
                <a:tab pos="685800" algn="l"/>
              </a:tabLst>
            </a:pPr>
            <a:r>
              <a:rPr lang="it-IT" sz="1800" kern="50" dirty="0">
                <a:ea typeface="DejaVu Sans" panose="020B0603030804020204" pitchFamily="34" charset="0"/>
              </a:rPr>
              <a:t>Rilevante attività è altresì l’adozione di </a:t>
            </a:r>
            <a:r>
              <a:rPr lang="it-IT" sz="1800" i="1" u="sng" kern="50" dirty="0">
                <a:solidFill>
                  <a:srgbClr val="FF0000"/>
                </a:solidFill>
                <a:ea typeface="DejaVu Sans" panose="020B0603030804020204" pitchFamily="34" charset="0"/>
              </a:rPr>
              <a:t>risoluzioni che </a:t>
            </a:r>
            <a:r>
              <a:rPr lang="it-IT" sz="1800" b="1" i="1" u="sng" kern="50" dirty="0">
                <a:solidFill>
                  <a:srgbClr val="FF0000"/>
                </a:solidFill>
                <a:ea typeface="DejaVu Sans" panose="020B0603030804020204" pitchFamily="34" charset="0"/>
              </a:rPr>
              <a:t>proclamano o dichiarano «principi» del diritto internazionale</a:t>
            </a:r>
            <a:r>
              <a:rPr lang="it-IT" sz="1800" kern="50" dirty="0">
                <a:ea typeface="DejaVu Sans" panose="020B0603030804020204" pitchFamily="34" charset="0"/>
              </a:rPr>
              <a:t> (desunti dalla Carta e da altri strumenti: c.d. «Dichiarazioni di principi» dell’Assemblea generale). Per la loro solennità, tali risoluzioni hanno un </a:t>
            </a:r>
            <a:r>
              <a:rPr lang="it-IT" sz="1800" kern="50" dirty="0">
                <a:solidFill>
                  <a:srgbClr val="FF0000"/>
                </a:solidFill>
                <a:ea typeface="DejaVu Sans" panose="020B0603030804020204" pitchFamily="34" charset="0"/>
              </a:rPr>
              <a:t>valore morale che sovente orienta gli Stati membri ad un agire conforme</a:t>
            </a:r>
            <a:r>
              <a:rPr lang="it-IT" sz="1800" kern="50" dirty="0">
                <a:ea typeface="DejaVu Sans" panose="020B0603030804020204" pitchFamily="34" charset="0"/>
              </a:rPr>
              <a:t> (v. soft law e consuetudine internazionale)</a:t>
            </a:r>
          </a:p>
        </p:txBody>
      </p:sp>
    </p:spTree>
    <p:extLst>
      <p:ext uri="{BB962C8B-B14F-4D97-AF65-F5344CB8AC3E}">
        <p14:creationId xmlns:p14="http://schemas.microsoft.com/office/powerpoint/2010/main" val="42474899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Consiglio di sicurezza: composizione</a:t>
            </a:r>
          </a:p>
        </p:txBody>
      </p:sp>
      <p:sp>
        <p:nvSpPr>
          <p:cNvPr id="3" name="Segnaposto contenuto 2"/>
          <p:cNvSpPr>
            <a:spLocks noGrp="1"/>
          </p:cNvSpPr>
          <p:nvPr>
            <p:ph idx="1"/>
          </p:nvPr>
        </p:nvSpPr>
        <p:spPr/>
        <p:txBody>
          <a:bodyPr>
            <a:normAutofit fontScale="85000" lnSpcReduction="10000"/>
          </a:bodyPr>
          <a:lstStyle/>
          <a:p>
            <a:pPr marL="372745" algn="just">
              <a:spcAft>
                <a:spcPts val="0"/>
              </a:spcAft>
            </a:pPr>
            <a:r>
              <a:rPr lang="it-IT" kern="50" dirty="0">
                <a:solidFill>
                  <a:srgbClr val="6A3A20"/>
                </a:solidFill>
                <a:ea typeface="DejaVu Sans" panose="020B0603030804020204" pitchFamily="34" charset="0"/>
              </a:rPr>
              <a:t>Il </a:t>
            </a:r>
            <a:r>
              <a:rPr lang="it-IT" i="1" u="sng" kern="50" dirty="0">
                <a:solidFill>
                  <a:srgbClr val="FF0000"/>
                </a:solidFill>
                <a:ea typeface="DejaVu Sans" panose="020B0603030804020204" pitchFamily="34" charset="0"/>
              </a:rPr>
              <a:t>Consiglio di Sicurezza</a:t>
            </a:r>
            <a:r>
              <a:rPr lang="it-IT" kern="50" dirty="0">
                <a:solidFill>
                  <a:srgbClr val="FF0000"/>
                </a:solidFill>
                <a:ea typeface="DejaVu Sans" panose="020B0603030804020204" pitchFamily="34" charset="0"/>
              </a:rPr>
              <a:t> (art. 23-32 Carta)</a:t>
            </a:r>
            <a:r>
              <a:rPr lang="it-IT" kern="50" dirty="0">
                <a:solidFill>
                  <a:srgbClr val="6A3A20"/>
                </a:solidFill>
                <a:ea typeface="DejaVu Sans" panose="020B0603030804020204" pitchFamily="34" charset="0"/>
              </a:rPr>
              <a:t>, organo ristretto, si compone di 15 membri, di cui 5 permanenti, e 10 eletti dall’Assemblea secondo i criteri fissati dall’art. 23 dello Statuto (</a:t>
            </a:r>
            <a:r>
              <a:rPr lang="it-IT" i="1" kern="50" dirty="0">
                <a:solidFill>
                  <a:srgbClr val="FF0000"/>
                </a:solidFill>
                <a:ea typeface="DejaVu Sans" panose="020B0603030804020204" pitchFamily="34" charset="0"/>
              </a:rPr>
              <a:t>contributo al mantenimento della pace, equa distribuzione geografica</a:t>
            </a:r>
            <a:r>
              <a:rPr lang="it-IT" kern="50" dirty="0">
                <a:solidFill>
                  <a:srgbClr val="6A3A20"/>
                </a:solidFill>
                <a:ea typeface="DejaVu Sans" panose="020B0603030804020204" pitchFamily="34" charset="0"/>
              </a:rPr>
              <a:t>): </a:t>
            </a:r>
          </a:p>
          <a:p>
            <a:pPr marL="372745" algn="just">
              <a:spcAft>
                <a:spcPts val="0"/>
              </a:spcAft>
            </a:pPr>
            <a:r>
              <a:rPr lang="it-IT" kern="50" dirty="0">
                <a:solidFill>
                  <a:srgbClr val="6A3A20"/>
                </a:solidFill>
                <a:ea typeface="DejaVu Sans" panose="020B0603030804020204" pitchFamily="34" charset="0"/>
              </a:rPr>
              <a:t>«</a:t>
            </a:r>
            <a:r>
              <a:rPr lang="en-US" i="1" kern="50" dirty="0">
                <a:solidFill>
                  <a:srgbClr val="6A3A20"/>
                </a:solidFill>
                <a:ea typeface="Lucida Sans Unicode" panose="020B0602030504020204" pitchFamily="34" charset="0"/>
              </a:rPr>
              <a:t>Assembly shall elect ten other Members of the United Nations to be non-permanent members of the Security Council, due regard being specially paid, in the first instance to the contribution of Members of the United Nations to the maintenance of international peace and security and to the other purposes of the Organization, and also to equitable geographical distribution</a:t>
            </a:r>
            <a:r>
              <a:rPr lang="en-US" kern="50" dirty="0">
                <a:solidFill>
                  <a:srgbClr val="6A3A20"/>
                </a:solidFill>
                <a:ea typeface="Lucida Sans Unicode" panose="020B0602030504020204" pitchFamily="34" charset="0"/>
              </a:rPr>
              <a:t>» (art. 23.1 Carta ONU).</a:t>
            </a:r>
            <a:r>
              <a:rPr lang="it-IT" kern="50" dirty="0">
                <a:solidFill>
                  <a:srgbClr val="6A3A20"/>
                </a:solidFill>
                <a:ea typeface="Lucida Sans Unicode" panose="020B0602030504020204" pitchFamily="34" charset="0"/>
              </a:rPr>
              <a:t> </a:t>
            </a:r>
          </a:p>
          <a:p>
            <a:pPr marL="372745" algn="just">
              <a:spcAft>
                <a:spcPts val="0"/>
              </a:spcAft>
            </a:pPr>
            <a:r>
              <a:rPr lang="it-IT" kern="50" dirty="0">
                <a:ea typeface="DejaVu Sans" panose="020B0603030804020204" pitchFamily="34" charset="0"/>
              </a:rPr>
              <a:t>All’interno del Consiglio ruolo di spicco assume la </a:t>
            </a:r>
            <a:r>
              <a:rPr lang="it-IT" u="sng" kern="50" dirty="0">
                <a:solidFill>
                  <a:srgbClr val="FF0000"/>
                </a:solidFill>
                <a:ea typeface="DejaVu Sans" panose="020B0603030804020204" pitchFamily="34" charset="0"/>
              </a:rPr>
              <a:t>Presidenza</a:t>
            </a:r>
            <a:r>
              <a:rPr lang="it-IT" kern="50" dirty="0">
                <a:ea typeface="DejaVu Sans" panose="020B0603030804020204" pitchFamily="34" charset="0"/>
              </a:rPr>
              <a:t>, esercitata ogni mese a rotazione da uno Stato membro. </a:t>
            </a:r>
            <a:r>
              <a:rPr lang="en-US" kern="50" dirty="0">
                <a:ea typeface="DejaVu Sans" panose="020B0603030804020204" pitchFamily="34" charset="0"/>
              </a:rPr>
              <a:t>La </a:t>
            </a:r>
            <a:r>
              <a:rPr lang="en-US" kern="50" dirty="0" err="1">
                <a:ea typeface="DejaVu Sans" panose="020B0603030804020204" pitchFamily="34" charset="0"/>
              </a:rPr>
              <a:t>Presidenza</a:t>
            </a:r>
            <a:r>
              <a:rPr lang="en-US" kern="50" dirty="0">
                <a:ea typeface="DejaVu Sans" panose="020B0603030804020204" pitchFamily="34" charset="0"/>
              </a:rPr>
              <a:t> </a:t>
            </a:r>
            <a:r>
              <a:rPr lang="en-US" kern="50" dirty="0" err="1">
                <a:ea typeface="DejaVu Sans" panose="020B0603030804020204" pitchFamily="34" charset="0"/>
              </a:rPr>
              <a:t>manifesta</a:t>
            </a:r>
            <a:r>
              <a:rPr lang="en-US" kern="50" dirty="0">
                <a:ea typeface="DejaVu Sans" panose="020B0603030804020204" pitchFamily="34" charset="0"/>
              </a:rPr>
              <a:t>, a </a:t>
            </a:r>
            <a:r>
              <a:rPr lang="en-US" kern="50" dirty="0" err="1">
                <a:ea typeface="DejaVu Sans" panose="020B0603030804020204" pitchFamily="34" charset="0"/>
              </a:rPr>
              <a:t>partire</a:t>
            </a:r>
            <a:r>
              <a:rPr lang="en-US" kern="50" dirty="0">
                <a:ea typeface="DejaVu Sans" panose="020B0603030804020204" pitchFamily="34" charset="0"/>
              </a:rPr>
              <a:t> dal 1994, la </a:t>
            </a:r>
            <a:r>
              <a:rPr lang="en-US" kern="50" dirty="0" err="1">
                <a:ea typeface="DejaVu Sans" panose="020B0603030804020204" pitchFamily="34" charset="0"/>
              </a:rPr>
              <a:t>volontà</a:t>
            </a:r>
            <a:r>
              <a:rPr lang="en-US" kern="50" dirty="0">
                <a:ea typeface="DejaVu Sans" panose="020B0603030804020204" pitchFamily="34" charset="0"/>
              </a:rPr>
              <a:t> </a:t>
            </a:r>
            <a:r>
              <a:rPr lang="en-US" kern="50" dirty="0" err="1">
                <a:ea typeface="DejaVu Sans" panose="020B0603030804020204" pitchFamily="34" charset="0"/>
              </a:rPr>
              <a:t>poltitica</a:t>
            </a:r>
            <a:r>
              <a:rPr lang="en-US" kern="50" dirty="0">
                <a:ea typeface="DejaVu Sans" panose="020B0603030804020204" pitchFamily="34" charset="0"/>
              </a:rPr>
              <a:t> del </a:t>
            </a:r>
            <a:r>
              <a:rPr lang="en-US" kern="50" dirty="0" err="1">
                <a:ea typeface="DejaVu Sans" panose="020B0603030804020204" pitchFamily="34" charset="0"/>
              </a:rPr>
              <a:t>Consiglio</a:t>
            </a:r>
            <a:r>
              <a:rPr lang="en-US" kern="50" dirty="0">
                <a:ea typeface="DejaVu Sans" panose="020B0603030804020204" pitchFamily="34" charset="0"/>
              </a:rPr>
              <a:t>, </a:t>
            </a:r>
            <a:r>
              <a:rPr lang="en-US" kern="50" dirty="0" err="1">
                <a:ea typeface="DejaVu Sans" panose="020B0603030804020204" pitchFamily="34" charset="0"/>
              </a:rPr>
              <a:t>adottando</a:t>
            </a:r>
            <a:r>
              <a:rPr lang="en-US" kern="50" dirty="0">
                <a:ea typeface="DejaVu Sans" panose="020B0603030804020204" pitchFamily="34" charset="0"/>
              </a:rPr>
              <a:t> “</a:t>
            </a:r>
            <a:r>
              <a:rPr lang="en-US" kern="50" dirty="0" err="1">
                <a:ea typeface="DejaVu Sans" panose="020B0603030804020204" pitchFamily="34" charset="0"/>
              </a:rPr>
              <a:t>dichiarazioni</a:t>
            </a:r>
            <a:r>
              <a:rPr lang="en-US" kern="50" dirty="0">
                <a:ea typeface="DejaVu Sans" panose="020B0603030804020204" pitchFamily="34" charset="0"/>
              </a:rPr>
              <a:t>” a </a:t>
            </a:r>
            <a:r>
              <a:rPr lang="en-US" kern="50" dirty="0" err="1">
                <a:ea typeface="DejaVu Sans" panose="020B0603030804020204" pitchFamily="34" charset="0"/>
              </a:rPr>
              <a:t>suo</a:t>
            </a:r>
            <a:r>
              <a:rPr lang="en-US" kern="50" dirty="0">
                <a:ea typeface="DejaVu Sans" panose="020B0603030804020204" pitchFamily="34" charset="0"/>
              </a:rPr>
              <a:t> </a:t>
            </a:r>
            <a:r>
              <a:rPr lang="en-US" kern="50" dirty="0" err="1">
                <a:ea typeface="DejaVu Sans" panose="020B0603030804020204" pitchFamily="34" charset="0"/>
              </a:rPr>
              <a:t>nome</a:t>
            </a:r>
            <a:r>
              <a:rPr lang="en-US" kern="50" dirty="0">
                <a:ea typeface="DejaVu Sans" panose="020B0603030804020204" pitchFamily="34" charset="0"/>
              </a:rPr>
              <a:t> (“</a:t>
            </a:r>
            <a:r>
              <a:rPr lang="en-US" i="1" u="sng" kern="50" dirty="0">
                <a:solidFill>
                  <a:srgbClr val="FF0000"/>
                </a:solidFill>
                <a:ea typeface="DejaVu Sans" panose="020B0603030804020204" pitchFamily="34" charset="0"/>
              </a:rPr>
              <a:t>statements on behalf of the Council</a:t>
            </a:r>
            <a:r>
              <a:rPr lang="en-US" kern="50" dirty="0">
                <a:ea typeface="DejaVu Sans" panose="020B0603030804020204" pitchFamily="34" charset="0"/>
              </a:rPr>
              <a:t>”)</a:t>
            </a:r>
            <a:endParaRPr lang="it-IT" kern="50" dirty="0">
              <a:ea typeface="Lucida Sans Unicode" panose="020B0602030504020204" pitchFamily="34" charset="0"/>
            </a:endParaRPr>
          </a:p>
        </p:txBody>
      </p:sp>
    </p:spTree>
    <p:extLst>
      <p:ext uri="{BB962C8B-B14F-4D97-AF65-F5344CB8AC3E}">
        <p14:creationId xmlns:p14="http://schemas.microsoft.com/office/powerpoint/2010/main" val="90873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«sistema» del diritto internazionale</a:t>
            </a:r>
          </a:p>
        </p:txBody>
      </p:sp>
      <p:sp>
        <p:nvSpPr>
          <p:cNvPr id="3" name="Segnaposto contenuto 2"/>
          <p:cNvSpPr>
            <a:spLocks noGrp="1"/>
          </p:cNvSpPr>
          <p:nvPr>
            <p:ph idx="1"/>
          </p:nvPr>
        </p:nvSpPr>
        <p:spPr/>
        <p:txBody>
          <a:bodyPr>
            <a:noAutofit/>
          </a:bodyPr>
          <a:lstStyle/>
          <a:p>
            <a:r>
              <a:rPr lang="it-IT" sz="2200" dirty="0"/>
              <a:t>Un ordine giuridico globale senza «autorità globale»</a:t>
            </a:r>
          </a:p>
          <a:p>
            <a:r>
              <a:rPr lang="it-IT" sz="2200" dirty="0"/>
              <a:t>La nascita del diritto internazionale (sistema policentrico e diffuso, anorganico)</a:t>
            </a:r>
          </a:p>
          <a:p>
            <a:r>
              <a:rPr lang="it-IT" sz="2200" dirty="0"/>
              <a:t>Le funzioni del diritto internazionale: garantire </a:t>
            </a:r>
            <a:r>
              <a:rPr lang="it-IT" sz="2200" u="sng" dirty="0">
                <a:solidFill>
                  <a:srgbClr val="FF0000"/>
                </a:solidFill>
              </a:rPr>
              <a:t>la coesistenza</a:t>
            </a:r>
            <a:r>
              <a:rPr lang="it-IT" sz="2200" dirty="0"/>
              <a:t> ordinata fra enti (sovrani), presidiare e favorire </a:t>
            </a:r>
            <a:r>
              <a:rPr lang="it-IT" sz="2200" u="sng" dirty="0">
                <a:solidFill>
                  <a:srgbClr val="FF0000"/>
                </a:solidFill>
              </a:rPr>
              <a:t>la cooperazione internazionale</a:t>
            </a:r>
            <a:r>
              <a:rPr lang="it-IT" sz="2200" dirty="0"/>
              <a:t> (accordi)</a:t>
            </a:r>
          </a:p>
        </p:txBody>
      </p:sp>
    </p:spTree>
    <p:extLst>
      <p:ext uri="{BB962C8B-B14F-4D97-AF65-F5344CB8AC3E}">
        <p14:creationId xmlns:p14="http://schemas.microsoft.com/office/powerpoint/2010/main" val="38547696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1146E3-5960-484B-BAC4-12D3187EF131}"/>
              </a:ext>
            </a:extLst>
          </p:cNvPr>
          <p:cNvSpPr>
            <a:spLocks noGrp="1"/>
          </p:cNvSpPr>
          <p:nvPr>
            <p:ph type="title"/>
          </p:nvPr>
        </p:nvSpPr>
        <p:spPr/>
        <p:txBody>
          <a:bodyPr/>
          <a:lstStyle/>
          <a:p>
            <a:r>
              <a:rPr lang="it-IT" dirty="0"/>
              <a:t>Funzioni</a:t>
            </a:r>
          </a:p>
        </p:txBody>
      </p:sp>
      <p:sp>
        <p:nvSpPr>
          <p:cNvPr id="3" name="Segnaposto contenuto 2">
            <a:extLst>
              <a:ext uri="{FF2B5EF4-FFF2-40B4-BE49-F238E27FC236}">
                <a16:creationId xmlns:a16="http://schemas.microsoft.com/office/drawing/2014/main" id="{A906A072-B3FC-4145-856E-2C7D0669FB08}"/>
              </a:ext>
            </a:extLst>
          </p:cNvPr>
          <p:cNvSpPr>
            <a:spLocks noGrp="1"/>
          </p:cNvSpPr>
          <p:nvPr>
            <p:ph idx="1"/>
          </p:nvPr>
        </p:nvSpPr>
        <p:spPr/>
        <p:txBody>
          <a:bodyPr/>
          <a:lstStyle/>
          <a:p>
            <a:pPr marL="372745" algn="just">
              <a:spcAft>
                <a:spcPts val="0"/>
              </a:spcAft>
            </a:pPr>
            <a:r>
              <a:rPr lang="it-IT" kern="50" dirty="0">
                <a:solidFill>
                  <a:srgbClr val="6A3A20"/>
                </a:solidFill>
                <a:ea typeface="Lucida Sans Unicode" panose="020B0602030504020204" pitchFamily="34" charset="0"/>
              </a:rPr>
              <a:t>Il Consiglio h</a:t>
            </a:r>
            <a:r>
              <a:rPr lang="it-IT" kern="50" dirty="0">
                <a:solidFill>
                  <a:srgbClr val="6A3A20"/>
                </a:solidFill>
                <a:ea typeface="DejaVu Sans" panose="020B0603030804020204" pitchFamily="34" charset="0"/>
              </a:rPr>
              <a:t>a la «</a:t>
            </a:r>
            <a:r>
              <a:rPr lang="it-IT" kern="50" dirty="0">
                <a:solidFill>
                  <a:srgbClr val="FF0000"/>
                </a:solidFill>
                <a:ea typeface="DejaVu Sans" panose="020B0603030804020204" pitchFamily="34" charset="0"/>
              </a:rPr>
              <a:t>responsabilità principale nel mantenimento della pace e della sicurezza internazionale</a:t>
            </a:r>
            <a:r>
              <a:rPr lang="it-IT" kern="50" dirty="0">
                <a:solidFill>
                  <a:srgbClr val="6A3A20"/>
                </a:solidFill>
                <a:ea typeface="DejaVu Sans" panose="020B0603030804020204" pitchFamily="34" charset="0"/>
              </a:rPr>
              <a:t>». Complessivamente esprime un sistema decisionale fondato sulla “</a:t>
            </a:r>
            <a:r>
              <a:rPr lang="it-IT" u="heavy" kern="50" dirty="0">
                <a:solidFill>
                  <a:srgbClr val="FF0000"/>
                </a:solidFill>
                <a:ea typeface="DejaVu Sans" panose="020B0603030804020204" pitchFamily="34" charset="0"/>
              </a:rPr>
              <a:t>diplomazia multilaterale</a:t>
            </a:r>
            <a:r>
              <a:rPr lang="it-IT" kern="50" dirty="0">
                <a:solidFill>
                  <a:srgbClr val="6A3A20"/>
                </a:solidFill>
                <a:ea typeface="DejaVu Sans" panose="020B0603030804020204" pitchFamily="34" charset="0"/>
              </a:rPr>
              <a:t>” (scarsi elementi giuridici, notevole dimensione politico-strategica). </a:t>
            </a:r>
          </a:p>
          <a:p>
            <a:pPr marL="372745" algn="just">
              <a:spcAft>
                <a:spcPts val="0"/>
              </a:spcAft>
            </a:pPr>
            <a:r>
              <a:rPr lang="it-IT" kern="50" dirty="0">
                <a:solidFill>
                  <a:srgbClr val="6A3A20"/>
                </a:solidFill>
                <a:ea typeface="DejaVu Sans" panose="020B0603030804020204" pitchFamily="34" charset="0"/>
              </a:rPr>
              <a:t>Adotta </a:t>
            </a:r>
            <a:r>
              <a:rPr lang="it-IT" kern="50" dirty="0">
                <a:solidFill>
                  <a:srgbClr val="FF0000"/>
                </a:solidFill>
                <a:ea typeface="DejaVu Sans" panose="020B0603030804020204" pitchFamily="34" charset="0"/>
              </a:rPr>
              <a:t>risoluzioni</a:t>
            </a:r>
            <a:r>
              <a:rPr lang="it-IT" kern="50" dirty="0">
                <a:solidFill>
                  <a:srgbClr val="6A3A20"/>
                </a:solidFill>
                <a:ea typeface="DejaVu Sans" panose="020B0603030804020204" pitchFamily="34" charset="0"/>
              </a:rPr>
              <a:t> che, a seconda del fondamento giuridico, possono avere o meno valore vincolante (per gli Stati membri) (v. infra, Cap. VII e VIII della Carta ONU). </a:t>
            </a:r>
          </a:p>
          <a:p>
            <a:endParaRPr lang="it-IT" dirty="0"/>
          </a:p>
        </p:txBody>
      </p:sp>
    </p:spTree>
    <p:extLst>
      <p:ext uri="{BB962C8B-B14F-4D97-AF65-F5344CB8AC3E}">
        <p14:creationId xmlns:p14="http://schemas.microsoft.com/office/powerpoint/2010/main" val="3941487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Consiglio: regole di voto dei membri</a:t>
            </a:r>
          </a:p>
        </p:txBody>
      </p:sp>
      <p:sp>
        <p:nvSpPr>
          <p:cNvPr id="3" name="Segnaposto contenuto 2"/>
          <p:cNvSpPr>
            <a:spLocks noGrp="1"/>
          </p:cNvSpPr>
          <p:nvPr>
            <p:ph idx="1"/>
          </p:nvPr>
        </p:nvSpPr>
        <p:spPr/>
        <p:txBody>
          <a:bodyPr>
            <a:normAutofit lnSpcReduction="10000"/>
          </a:bodyPr>
          <a:lstStyle/>
          <a:p>
            <a:pPr marL="372745" algn="just">
              <a:spcAft>
                <a:spcPts val="0"/>
              </a:spcAft>
            </a:pPr>
            <a:r>
              <a:rPr lang="it-IT" sz="1600" kern="50" dirty="0">
                <a:ea typeface="DejaVu Sans" panose="020B0603030804020204" pitchFamily="34" charset="0"/>
              </a:rPr>
              <a:t>Il Consiglio delibera a maggioranza (9 voti su 15), ma, a eccezione delle </a:t>
            </a:r>
            <a:r>
              <a:rPr lang="it-IT" sz="1600" b="1" kern="50" dirty="0">
                <a:solidFill>
                  <a:srgbClr val="FF0000"/>
                </a:solidFill>
                <a:ea typeface="DejaVu Sans" panose="020B0603030804020204" pitchFamily="34" charset="0"/>
              </a:rPr>
              <a:t>questioni di carattere procedurale (art. 27.2)</a:t>
            </a:r>
            <a:r>
              <a:rPr lang="it-IT" sz="1600" kern="50" dirty="0">
                <a:ea typeface="DejaVu Sans" panose="020B0603030804020204" pitchFamily="34" charset="0"/>
              </a:rPr>
              <a:t>, nella maggioranza dev’essere compreso </a:t>
            </a:r>
            <a:r>
              <a:rPr lang="it-IT" sz="1600" kern="50" dirty="0">
                <a:solidFill>
                  <a:srgbClr val="0070C0"/>
                </a:solidFill>
                <a:effectLst>
                  <a:outerShdw blurRad="38100" dist="38100" dir="2700000" algn="tl">
                    <a:srgbClr val="000000">
                      <a:alpha val="43137"/>
                    </a:srgbClr>
                  </a:outerShdw>
                </a:effectLst>
                <a:ea typeface="DejaVu Sans" panose="020B0603030804020204" pitchFamily="34" charset="0"/>
              </a:rPr>
              <a:t>il voto favorevole </a:t>
            </a:r>
            <a:r>
              <a:rPr lang="it-IT" sz="1600" kern="50" dirty="0">
                <a:ea typeface="DejaVu Sans" panose="020B0603030804020204" pitchFamily="34" charset="0"/>
              </a:rPr>
              <a:t>dei membri permanenti (art. 27.3). Nella prassi applicativa l’astensione di un membro permanente è però valutata </a:t>
            </a:r>
            <a:r>
              <a:rPr lang="it-IT" sz="1600" i="1" kern="50" dirty="0">
                <a:solidFill>
                  <a:srgbClr val="FF0000"/>
                </a:solidFill>
                <a:ea typeface="DejaVu Sans" panose="020B0603030804020204" pitchFamily="34" charset="0"/>
              </a:rPr>
              <a:t>come voto favorevole</a:t>
            </a:r>
            <a:r>
              <a:rPr lang="it-IT" sz="1600" kern="50" dirty="0">
                <a:ea typeface="DejaVu Sans" panose="020B0603030804020204" pitchFamily="34" charset="0"/>
              </a:rPr>
              <a:t>. Dunque solo in caso di «</a:t>
            </a:r>
            <a:r>
              <a:rPr lang="it-IT" sz="1600" kern="50" dirty="0">
                <a:solidFill>
                  <a:srgbClr val="FF0000"/>
                </a:solidFill>
                <a:ea typeface="DejaVu Sans" panose="020B0603030804020204" pitchFamily="34" charset="0"/>
              </a:rPr>
              <a:t>assenza</a:t>
            </a:r>
            <a:r>
              <a:rPr lang="it-IT" sz="1600" kern="50" dirty="0">
                <a:solidFill>
                  <a:schemeClr val="tx1"/>
                </a:solidFill>
                <a:ea typeface="DejaVu Sans" panose="020B0603030804020204" pitchFamily="34" charset="0"/>
              </a:rPr>
              <a:t>»</a:t>
            </a:r>
            <a:r>
              <a:rPr lang="it-IT" sz="1600" kern="50" dirty="0">
                <a:solidFill>
                  <a:srgbClr val="FF0000"/>
                </a:solidFill>
                <a:ea typeface="DejaVu Sans" panose="020B0603030804020204" pitchFamily="34" charset="0"/>
              </a:rPr>
              <a:t> di un membro permanente, o di suo voto contrario</a:t>
            </a:r>
            <a:r>
              <a:rPr lang="it-IT" sz="1600" kern="50" dirty="0">
                <a:ea typeface="DejaVu Sans" panose="020B0603030804020204" pitchFamily="34" charset="0"/>
              </a:rPr>
              <a:t>, la delibera non può essere adottata e il processo decisionale è bloccato. </a:t>
            </a:r>
          </a:p>
          <a:p>
            <a:pPr marL="372745" algn="just">
              <a:spcAft>
                <a:spcPts val="0"/>
              </a:spcAft>
            </a:pPr>
            <a:r>
              <a:rPr lang="it-IT" sz="1600" kern="50" dirty="0">
                <a:ea typeface="DejaVu Sans" panose="020B0603030804020204" pitchFamily="34" charset="0"/>
              </a:rPr>
              <a:t>Il c.d. </a:t>
            </a:r>
            <a:r>
              <a:rPr lang="it-IT" sz="1600" b="1" kern="50" dirty="0">
                <a:solidFill>
                  <a:srgbClr val="FF0000"/>
                </a:solidFill>
                <a:ea typeface="DejaVu Sans" panose="020B0603030804020204" pitchFamily="34" charset="0"/>
              </a:rPr>
              <a:t>diritto di veto</a:t>
            </a:r>
            <a:r>
              <a:rPr lang="it-IT" sz="1600" kern="50" dirty="0">
                <a:ea typeface="DejaVu Sans" panose="020B0603030804020204" pitchFamily="34" charset="0"/>
              </a:rPr>
              <a:t> previsto dall’art. 27.3 Carta deve essere messo in rapporto con la funzione cruciale che il Consiglio esercita («responsabilità principale nel mantenimento della pace e della sicurezza internazionale»). La regola del veto è applicabile, </a:t>
            </a:r>
            <a:r>
              <a:rPr lang="it-IT" sz="1600" u="sng" kern="50" dirty="0">
                <a:solidFill>
                  <a:srgbClr val="FF0000"/>
                </a:solidFill>
                <a:ea typeface="DejaVu Sans" panose="020B0603030804020204" pitchFamily="34" charset="0"/>
              </a:rPr>
              <a:t>in particolare, all’ipotesi di esercizio del potere coercitivo del Consiglio</a:t>
            </a:r>
            <a:r>
              <a:rPr lang="it-IT" sz="1600" kern="50" dirty="0">
                <a:ea typeface="DejaVu Sans" panose="020B0603030804020204" pitchFamily="34" charset="0"/>
              </a:rPr>
              <a:t>: adozione di misure sanzionatorie in caso di minaccia alla pace, violazione della pace o atto di aggressione, art. 39-42 Carta.; adozione di misure vincolanti a carico dello Stato che non si è conformato a una sentenza della CIG (art. 94.2 della Carta). </a:t>
            </a:r>
          </a:p>
          <a:p>
            <a:pPr marL="372745" algn="just">
              <a:spcAft>
                <a:spcPts val="0"/>
              </a:spcAft>
            </a:pPr>
            <a:r>
              <a:rPr lang="it-IT" sz="1600" kern="50" dirty="0">
                <a:ea typeface="DejaVu Sans" panose="020B0603030804020204" pitchFamily="34" charset="0"/>
              </a:rPr>
              <a:t>La regola del veto non s’applica nell’esercizio della </a:t>
            </a:r>
            <a:r>
              <a:rPr lang="it-IT" sz="1600" i="1" kern="50" dirty="0">
                <a:solidFill>
                  <a:srgbClr val="FF0000"/>
                </a:solidFill>
                <a:ea typeface="DejaVu Sans" panose="020B0603030804020204" pitchFamily="34" charset="0"/>
              </a:rPr>
              <a:t>funzione conciliativa</a:t>
            </a:r>
            <a:r>
              <a:rPr lang="it-IT" sz="1600" kern="50" dirty="0">
                <a:ea typeface="DejaVu Sans" panose="020B0603030804020204" pitchFamily="34" charset="0"/>
              </a:rPr>
              <a:t> consiliare (Capitolo VI dello Statuto), operata anche attraverso accordi od organizzazioni regionali (art. 52.3)</a:t>
            </a:r>
          </a:p>
        </p:txBody>
      </p:sp>
    </p:spTree>
    <p:extLst>
      <p:ext uri="{BB962C8B-B14F-4D97-AF65-F5344CB8AC3E}">
        <p14:creationId xmlns:p14="http://schemas.microsoft.com/office/powerpoint/2010/main" val="16212203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Regola del veto e diplomazia fra blocchi</a:t>
            </a:r>
          </a:p>
        </p:txBody>
      </p:sp>
      <p:sp>
        <p:nvSpPr>
          <p:cNvPr id="3" name="Segnaposto contenuto 2"/>
          <p:cNvSpPr>
            <a:spLocks noGrp="1"/>
          </p:cNvSpPr>
          <p:nvPr>
            <p:ph idx="1"/>
          </p:nvPr>
        </p:nvSpPr>
        <p:spPr/>
        <p:txBody>
          <a:bodyPr>
            <a:normAutofit fontScale="92500" lnSpcReduction="20000"/>
          </a:bodyPr>
          <a:lstStyle/>
          <a:p>
            <a:pPr marL="372745" algn="just">
              <a:spcAft>
                <a:spcPts val="0"/>
              </a:spcAft>
            </a:pPr>
            <a:r>
              <a:rPr lang="it-IT" kern="50" dirty="0">
                <a:ea typeface="DejaVu Sans" panose="020B0603030804020204" pitchFamily="34" charset="0"/>
              </a:rPr>
              <a:t>La «necessità» del voto dei 5 membri permanenti, per l’esercizio di azioni coercitive opera anche in caso di «conflitto di interesse» del membro permanente (che sia, nella fattispecie, oggetto della misura coercitiva). In tal caso si tratta di </a:t>
            </a:r>
            <a:r>
              <a:rPr lang="it-IT" b="1" kern="50" dirty="0">
                <a:solidFill>
                  <a:srgbClr val="FF0000"/>
                </a:solidFill>
                <a:ea typeface="DejaVu Sans" panose="020B0603030804020204" pitchFamily="34" charset="0"/>
              </a:rPr>
              <a:t>deroga convenzionale </a:t>
            </a:r>
            <a:r>
              <a:rPr lang="it-IT" kern="50" dirty="0">
                <a:ea typeface="DejaVu Sans" panose="020B0603030804020204" pitchFamily="34" charset="0"/>
              </a:rPr>
              <a:t>al principio generale secondo cui </a:t>
            </a:r>
            <a:r>
              <a:rPr lang="it-IT" i="1" kern="50" dirty="0">
                <a:solidFill>
                  <a:srgbClr val="FF0000"/>
                </a:solidFill>
                <a:ea typeface="DejaVu Sans" panose="020B0603030804020204" pitchFamily="34" charset="0"/>
              </a:rPr>
              <a:t>nessuno può essere giudice della sua propria causa</a:t>
            </a:r>
            <a:r>
              <a:rPr lang="it-IT" kern="50" dirty="0">
                <a:ea typeface="DejaVu Sans" panose="020B0603030804020204" pitchFamily="34" charset="0"/>
              </a:rPr>
              <a:t>. </a:t>
            </a:r>
          </a:p>
          <a:p>
            <a:pPr marL="372745" algn="just">
              <a:spcAft>
                <a:spcPts val="0"/>
              </a:spcAft>
            </a:pPr>
            <a:r>
              <a:rPr lang="it-IT" kern="50" dirty="0">
                <a:ea typeface="DejaVu Sans" panose="020B0603030804020204" pitchFamily="34" charset="0"/>
              </a:rPr>
              <a:t>Esempio. L’8.10.2016 la Russia ha posto il veto (voto contrario) sulla proposta di risoluzione (di iniziativa francese e co-sponsorizzata da 40 paesi) che ordina l’attuazione immediata del cessate il fuoco e la fine del bombardamento (russo-siriano) sulla città siriana di Aleppo, città storica (UNESCO World Heritage Site) divisa fra </a:t>
            </a:r>
            <a:r>
              <a:rPr lang="it-IT" kern="50" dirty="0">
                <a:solidFill>
                  <a:srgbClr val="FF0000"/>
                </a:solidFill>
                <a:ea typeface="DejaVu Sans" panose="020B0603030804020204" pitchFamily="34" charset="0"/>
              </a:rPr>
              <a:t>i ribelli al governo siriano (parte orientale) e i fedeli governativi (parte occidentale)</a:t>
            </a:r>
            <a:r>
              <a:rPr lang="it-IT" kern="50" dirty="0">
                <a:ea typeface="DejaVu Sans" panose="020B0603030804020204" pitchFamily="34" charset="0"/>
              </a:rPr>
              <a:t>. </a:t>
            </a:r>
          </a:p>
        </p:txBody>
      </p:sp>
    </p:spTree>
    <p:extLst>
      <p:ext uri="{BB962C8B-B14F-4D97-AF65-F5344CB8AC3E}">
        <p14:creationId xmlns:p14="http://schemas.microsoft.com/office/powerpoint/2010/main" val="39566515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Segretario generale</a:t>
            </a:r>
          </a:p>
        </p:txBody>
      </p:sp>
      <p:sp>
        <p:nvSpPr>
          <p:cNvPr id="3" name="Segnaposto contenuto 2"/>
          <p:cNvSpPr>
            <a:spLocks noGrp="1"/>
          </p:cNvSpPr>
          <p:nvPr>
            <p:ph idx="1"/>
          </p:nvPr>
        </p:nvSpPr>
        <p:spPr/>
        <p:txBody>
          <a:bodyPr>
            <a:normAutofit/>
          </a:bodyPr>
          <a:lstStyle/>
          <a:p>
            <a:pPr marL="372745" algn="just">
              <a:spcAft>
                <a:spcPts val="0"/>
              </a:spcAft>
            </a:pPr>
            <a:r>
              <a:rPr lang="it-IT" sz="1700" kern="50" dirty="0">
                <a:ea typeface="DejaVu Sans" panose="020B0603030804020204" pitchFamily="34" charset="0"/>
              </a:rPr>
              <a:t>Il </a:t>
            </a:r>
            <a:r>
              <a:rPr lang="it-IT" sz="1700" u="sng" kern="50" dirty="0">
                <a:solidFill>
                  <a:srgbClr val="FF0000"/>
                </a:solidFill>
                <a:ea typeface="DejaVu Sans" panose="020B0603030804020204" pitchFamily="34" charset="0"/>
              </a:rPr>
              <a:t>Segretariato</a:t>
            </a:r>
            <a:r>
              <a:rPr lang="it-IT" sz="1700" kern="50" dirty="0">
                <a:ea typeface="DejaVu Sans" panose="020B0603030804020204" pitchFamily="34" charset="0"/>
              </a:rPr>
              <a:t>, art. 97 ss., a capo del quale vi è il Segretario Generale, svolge funzioni di </a:t>
            </a:r>
            <a:r>
              <a:rPr lang="it-IT" sz="1700" i="1" kern="50" dirty="0">
                <a:ea typeface="DejaVu Sans" panose="020B0603030804020204" pitchFamily="34" charset="0"/>
              </a:rPr>
              <a:t>gestione amministrativa</a:t>
            </a:r>
            <a:r>
              <a:rPr lang="it-IT" sz="1700" kern="50" dirty="0">
                <a:ea typeface="DejaVu Sans" panose="020B0603030804020204" pitchFamily="34" charset="0"/>
              </a:rPr>
              <a:t> (tre sedi amministrative dell’ONU, New York, Ginevra e Vienna), coordinamento, ed esecuzione dei mandati che il Consiglio gli affida; importante ruolo “politico”, rappresenta l’organizzazione nei fora internazionali. È caratterizzato </a:t>
            </a:r>
            <a:r>
              <a:rPr lang="it-IT" sz="1700" i="1" kern="50" dirty="0">
                <a:solidFill>
                  <a:srgbClr val="FF0000"/>
                </a:solidFill>
                <a:ea typeface="DejaVu Sans" panose="020B0603030804020204" pitchFamily="34" charset="0"/>
              </a:rPr>
              <a:t>da indipendenza rispetto agli Stati membri</a:t>
            </a:r>
            <a:r>
              <a:rPr lang="it-IT" sz="1700" kern="50" dirty="0">
                <a:ea typeface="DejaVu Sans" panose="020B0603030804020204" pitchFamily="34" charset="0"/>
              </a:rPr>
              <a:t>, che sono oggetto di obblighi corrispondenti: art. 100). </a:t>
            </a:r>
          </a:p>
          <a:p>
            <a:pPr marL="372745" algn="just">
              <a:spcAft>
                <a:spcPts val="0"/>
              </a:spcAft>
            </a:pPr>
            <a:r>
              <a:rPr lang="it-IT" sz="1700" kern="50" dirty="0">
                <a:ea typeface="DejaVu Sans" panose="020B0603030804020204" pitchFamily="34" charset="0"/>
              </a:rPr>
              <a:t>I</a:t>
            </a:r>
            <a:r>
              <a:rPr lang="en-US" sz="1700" kern="50" dirty="0">
                <a:ea typeface="DejaVu Sans" panose="020B0603030804020204" pitchFamily="34" charset="0"/>
              </a:rPr>
              <a:t>l </a:t>
            </a:r>
            <a:r>
              <a:rPr lang="en-US" sz="1700" kern="50" dirty="0" err="1">
                <a:ea typeface="DejaVu Sans" panose="020B0603030804020204" pitchFamily="34" charset="0"/>
              </a:rPr>
              <a:t>Segretario</a:t>
            </a:r>
            <a:r>
              <a:rPr lang="en-US" sz="1700" kern="50" dirty="0">
                <a:ea typeface="DejaVu Sans" panose="020B0603030804020204" pitchFamily="34" charset="0"/>
              </a:rPr>
              <a:t> </a:t>
            </a:r>
            <a:r>
              <a:rPr lang="en-US" sz="1700" kern="50" dirty="0" err="1">
                <a:ea typeface="DejaVu Sans" panose="020B0603030804020204" pitchFamily="34" charset="0"/>
              </a:rPr>
              <a:t>generale</a:t>
            </a:r>
            <a:r>
              <a:rPr lang="en-US" sz="1700" kern="50" dirty="0">
                <a:ea typeface="DejaVu Sans" panose="020B0603030804020204" pitchFamily="34" charset="0"/>
              </a:rPr>
              <a:t> </a:t>
            </a:r>
            <a:r>
              <a:rPr lang="en-US" sz="1700" kern="50" dirty="0">
                <a:solidFill>
                  <a:srgbClr val="FF0000"/>
                </a:solidFill>
                <a:ea typeface="DejaVu Sans" panose="020B0603030804020204" pitchFamily="34" charset="0"/>
              </a:rPr>
              <a:t>è </a:t>
            </a:r>
            <a:r>
              <a:rPr lang="en-US" sz="1700" kern="50" dirty="0" err="1">
                <a:solidFill>
                  <a:srgbClr val="FF0000"/>
                </a:solidFill>
                <a:ea typeface="DejaVu Sans" panose="020B0603030804020204" pitchFamily="34" charset="0"/>
              </a:rPr>
              <a:t>nominato</a:t>
            </a:r>
            <a:r>
              <a:rPr lang="en-US" sz="1700" kern="50" dirty="0">
                <a:solidFill>
                  <a:srgbClr val="FF0000"/>
                </a:solidFill>
                <a:ea typeface="DejaVu Sans" panose="020B0603030804020204" pitchFamily="34" charset="0"/>
              </a:rPr>
              <a:t> </a:t>
            </a:r>
            <a:r>
              <a:rPr lang="en-US" sz="1700" kern="50" dirty="0" err="1">
                <a:solidFill>
                  <a:srgbClr val="FF0000"/>
                </a:solidFill>
                <a:ea typeface="DejaVu Sans" panose="020B0603030804020204" pitchFamily="34" charset="0"/>
              </a:rPr>
              <a:t>dall’AG</a:t>
            </a:r>
            <a:r>
              <a:rPr lang="en-US" sz="1700" kern="50" dirty="0">
                <a:ea typeface="DejaVu Sans" panose="020B0603030804020204" pitchFamily="34" charset="0"/>
              </a:rPr>
              <a:t> </a:t>
            </a:r>
            <a:r>
              <a:rPr lang="en-US" sz="1700" kern="50" dirty="0" err="1">
                <a:ea typeface="DejaVu Sans" panose="020B0603030804020204" pitchFamily="34" charset="0"/>
              </a:rPr>
              <a:t>su</a:t>
            </a:r>
            <a:r>
              <a:rPr lang="en-US" sz="1700" kern="50" dirty="0">
                <a:ea typeface="DejaVu Sans" panose="020B0603030804020204" pitchFamily="34" charset="0"/>
              </a:rPr>
              <a:t> </a:t>
            </a:r>
            <a:r>
              <a:rPr lang="en-US" sz="1700" kern="50" dirty="0" err="1">
                <a:ea typeface="DejaVu Sans" panose="020B0603030804020204" pitchFamily="34" charset="0"/>
              </a:rPr>
              <a:t>raccomandazione</a:t>
            </a:r>
            <a:r>
              <a:rPr lang="en-US" sz="1700" kern="50" dirty="0">
                <a:ea typeface="DejaVu Sans" panose="020B0603030804020204" pitchFamily="34" charset="0"/>
              </a:rPr>
              <a:t> del </a:t>
            </a:r>
            <a:r>
              <a:rPr lang="en-US" sz="1700" kern="50" dirty="0" err="1">
                <a:ea typeface="DejaVu Sans" panose="020B0603030804020204" pitchFamily="34" charset="0"/>
              </a:rPr>
              <a:t>Consiglio</a:t>
            </a:r>
            <a:r>
              <a:rPr lang="en-US" sz="1700" kern="50" dirty="0">
                <a:ea typeface="DejaVu Sans" panose="020B0603030804020204" pitchFamily="34" charset="0"/>
              </a:rPr>
              <a:t> di </a:t>
            </a:r>
            <a:r>
              <a:rPr lang="en-US" sz="1700" kern="50" dirty="0" err="1">
                <a:ea typeface="DejaVu Sans" panose="020B0603030804020204" pitchFamily="34" charset="0"/>
              </a:rPr>
              <a:t>Sicurezza</a:t>
            </a:r>
            <a:r>
              <a:rPr lang="en-US" sz="1700" kern="50" dirty="0">
                <a:ea typeface="DejaVu Sans" panose="020B0603030804020204" pitchFamily="34" charset="0"/>
              </a:rPr>
              <a:t> (art. 97). È </a:t>
            </a:r>
            <a:r>
              <a:rPr lang="en-US" sz="1700" kern="50" dirty="0" err="1">
                <a:ea typeface="DejaVu Sans" panose="020B0603030804020204" pitchFamily="34" charset="0"/>
              </a:rPr>
              <a:t>organo</a:t>
            </a:r>
            <a:r>
              <a:rPr lang="en-US" sz="1700" kern="50" dirty="0">
                <a:ea typeface="DejaVu Sans" panose="020B0603030804020204" pitchFamily="34" charset="0"/>
              </a:rPr>
              <a:t> </a:t>
            </a:r>
            <a:r>
              <a:rPr lang="en-US" sz="1700" kern="50" dirty="0" err="1">
                <a:solidFill>
                  <a:srgbClr val="FF0000"/>
                </a:solidFill>
                <a:ea typeface="DejaVu Sans" panose="020B0603030804020204" pitchFamily="34" charset="0"/>
              </a:rPr>
              <a:t>operativo</a:t>
            </a:r>
            <a:r>
              <a:rPr lang="en-US" sz="1700" kern="50" dirty="0">
                <a:solidFill>
                  <a:srgbClr val="FF0000"/>
                </a:solidFill>
                <a:ea typeface="DejaVu Sans" panose="020B0603030804020204" pitchFamily="34" charset="0"/>
              </a:rPr>
              <a:t> e di </a:t>
            </a:r>
            <a:r>
              <a:rPr lang="en-US" sz="1700" kern="50" dirty="0" err="1">
                <a:solidFill>
                  <a:srgbClr val="FF0000"/>
                </a:solidFill>
                <a:ea typeface="DejaVu Sans" panose="020B0603030804020204" pitchFamily="34" charset="0"/>
              </a:rPr>
              <a:t>collegamento</a:t>
            </a:r>
            <a:r>
              <a:rPr lang="en-US" sz="1700" kern="50" dirty="0">
                <a:ea typeface="DejaVu Sans" panose="020B0603030804020204" pitchFamily="34" charset="0"/>
              </a:rPr>
              <a:t> e </a:t>
            </a:r>
            <a:r>
              <a:rPr lang="en-US" sz="1700" kern="50" dirty="0" err="1">
                <a:ea typeface="DejaVu Sans" panose="020B0603030804020204" pitchFamily="34" charset="0"/>
              </a:rPr>
              <a:t>svolge</a:t>
            </a:r>
            <a:r>
              <a:rPr lang="en-US" sz="1700" kern="50" dirty="0">
                <a:ea typeface="DejaVu Sans" panose="020B0603030804020204" pitchFamily="34" charset="0"/>
              </a:rPr>
              <a:t> </a:t>
            </a:r>
            <a:r>
              <a:rPr lang="en-US" sz="1700" kern="50" dirty="0" err="1">
                <a:solidFill>
                  <a:srgbClr val="FF0000"/>
                </a:solidFill>
                <a:ea typeface="DejaVu Sans" panose="020B0603030804020204" pitchFamily="34" charset="0"/>
              </a:rPr>
              <a:t>un’importante</a:t>
            </a:r>
            <a:r>
              <a:rPr lang="en-US" sz="1700" kern="50" dirty="0">
                <a:solidFill>
                  <a:srgbClr val="FF0000"/>
                </a:solidFill>
                <a:ea typeface="DejaVu Sans" panose="020B0603030804020204" pitchFamily="34" charset="0"/>
              </a:rPr>
              <a:t> </a:t>
            </a:r>
            <a:r>
              <a:rPr lang="en-US" sz="1700" kern="50" dirty="0" err="1">
                <a:solidFill>
                  <a:srgbClr val="FF0000"/>
                </a:solidFill>
                <a:ea typeface="DejaVu Sans" panose="020B0603030804020204" pitchFamily="34" charset="0"/>
              </a:rPr>
              <a:t>funzione</a:t>
            </a:r>
            <a:r>
              <a:rPr lang="en-US" sz="1700" kern="50" dirty="0">
                <a:solidFill>
                  <a:srgbClr val="FF0000"/>
                </a:solidFill>
                <a:ea typeface="DejaVu Sans" panose="020B0603030804020204" pitchFamily="34" charset="0"/>
              </a:rPr>
              <a:t> </a:t>
            </a:r>
            <a:r>
              <a:rPr lang="en-US" sz="1700" kern="50" dirty="0" err="1">
                <a:solidFill>
                  <a:srgbClr val="FF0000"/>
                </a:solidFill>
                <a:ea typeface="DejaVu Sans" panose="020B0603030804020204" pitchFamily="34" charset="0"/>
              </a:rPr>
              <a:t>propulsiva</a:t>
            </a:r>
            <a:r>
              <a:rPr lang="en-US" sz="1700" kern="50" dirty="0">
                <a:solidFill>
                  <a:srgbClr val="FF0000"/>
                </a:solidFill>
                <a:ea typeface="DejaVu Sans" panose="020B0603030804020204" pitchFamily="34" charset="0"/>
              </a:rPr>
              <a:t> in </a:t>
            </a:r>
            <a:r>
              <a:rPr lang="en-US" sz="1700" kern="50" dirty="0" err="1">
                <a:solidFill>
                  <a:srgbClr val="FF0000"/>
                </a:solidFill>
                <a:ea typeface="DejaVu Sans" panose="020B0603030804020204" pitchFamily="34" charset="0"/>
              </a:rPr>
              <a:t>materia</a:t>
            </a:r>
            <a:r>
              <a:rPr lang="en-US" sz="1700" kern="50" dirty="0">
                <a:solidFill>
                  <a:srgbClr val="FF0000"/>
                </a:solidFill>
                <a:ea typeface="DejaVu Sans" panose="020B0603030804020204" pitchFamily="34" charset="0"/>
              </a:rPr>
              <a:t> di </a:t>
            </a:r>
            <a:r>
              <a:rPr lang="en-US" sz="1700" kern="50" dirty="0" err="1">
                <a:solidFill>
                  <a:srgbClr val="FF0000"/>
                </a:solidFill>
                <a:ea typeface="DejaVu Sans" panose="020B0603030804020204" pitchFamily="34" charset="0"/>
              </a:rPr>
              <a:t>mantenimento</a:t>
            </a:r>
            <a:r>
              <a:rPr lang="en-US" sz="1700" kern="50" dirty="0">
                <a:solidFill>
                  <a:srgbClr val="FF0000"/>
                </a:solidFill>
                <a:ea typeface="DejaVu Sans" panose="020B0603030804020204" pitchFamily="34" charset="0"/>
              </a:rPr>
              <a:t> </a:t>
            </a:r>
            <a:r>
              <a:rPr lang="en-US" sz="1700" kern="50" dirty="0" err="1">
                <a:solidFill>
                  <a:srgbClr val="FF0000"/>
                </a:solidFill>
                <a:ea typeface="DejaVu Sans" panose="020B0603030804020204" pitchFamily="34" charset="0"/>
              </a:rPr>
              <a:t>della</a:t>
            </a:r>
            <a:r>
              <a:rPr lang="en-US" sz="1700" kern="50" dirty="0">
                <a:solidFill>
                  <a:srgbClr val="FF0000"/>
                </a:solidFill>
                <a:ea typeface="DejaVu Sans" panose="020B0603030804020204" pitchFamily="34" charset="0"/>
              </a:rPr>
              <a:t> pace</a:t>
            </a:r>
            <a:r>
              <a:rPr lang="en-US" sz="1700" kern="50" dirty="0">
                <a:ea typeface="DejaVu Sans" panose="020B0603030804020204" pitchFamily="34" charset="0"/>
              </a:rPr>
              <a:t> </a:t>
            </a:r>
            <a:r>
              <a:rPr lang="en-US" sz="1700" u="sng" kern="50" dirty="0">
                <a:solidFill>
                  <a:srgbClr val="FF0000"/>
                </a:solidFill>
                <a:ea typeface="DejaVu Sans" panose="020B0603030804020204" pitchFamily="34" charset="0"/>
              </a:rPr>
              <a:t>e </a:t>
            </a:r>
            <a:r>
              <a:rPr lang="en-US" sz="1700" u="sng" kern="50" dirty="0" err="1">
                <a:solidFill>
                  <a:srgbClr val="FF0000"/>
                </a:solidFill>
                <a:ea typeface="DejaVu Sans" panose="020B0603030804020204" pitchFamily="34" charset="0"/>
              </a:rPr>
              <a:t>della</a:t>
            </a:r>
            <a:r>
              <a:rPr lang="en-US" sz="1700" u="sng" kern="50" dirty="0">
                <a:solidFill>
                  <a:srgbClr val="FF0000"/>
                </a:solidFill>
                <a:ea typeface="DejaVu Sans" panose="020B0603030804020204" pitchFamily="34" charset="0"/>
              </a:rPr>
              <a:t> </a:t>
            </a:r>
            <a:r>
              <a:rPr lang="en-US" sz="1700" u="sng" kern="50" dirty="0" err="1">
                <a:solidFill>
                  <a:srgbClr val="FF0000"/>
                </a:solidFill>
                <a:ea typeface="DejaVu Sans" panose="020B0603030804020204" pitchFamily="34" charset="0"/>
              </a:rPr>
              <a:t>sicurezza</a:t>
            </a:r>
            <a:r>
              <a:rPr lang="en-US" sz="1700" u="sng" kern="50" dirty="0">
                <a:solidFill>
                  <a:srgbClr val="FF0000"/>
                </a:solidFill>
                <a:ea typeface="DejaVu Sans" panose="020B0603030804020204" pitchFamily="34" charset="0"/>
              </a:rPr>
              <a:t> </a:t>
            </a:r>
            <a:r>
              <a:rPr lang="en-US" sz="1700" u="sng" kern="50" dirty="0" err="1">
                <a:solidFill>
                  <a:srgbClr val="FF0000"/>
                </a:solidFill>
                <a:ea typeface="DejaVu Sans" panose="020B0603030804020204" pitchFamily="34" charset="0"/>
              </a:rPr>
              <a:t>internazionale</a:t>
            </a:r>
            <a:r>
              <a:rPr lang="en-US" sz="1700" kern="50" dirty="0">
                <a:ea typeface="DejaVu Sans" panose="020B0603030804020204" pitchFamily="34" charset="0"/>
              </a:rPr>
              <a:t> (art. 98: «</a:t>
            </a:r>
            <a:r>
              <a:rPr lang="en-US" sz="1700" i="1" kern="50" dirty="0">
                <a:ea typeface="DejaVu Sans" panose="020B0603030804020204" pitchFamily="34" charset="0"/>
              </a:rPr>
              <a:t>The Secretary-General may bring to the attention of the Security Council any matter which in his opinion may threaten the maintenance of international peace and security</a:t>
            </a:r>
            <a:r>
              <a:rPr lang="en-US" sz="1700" kern="50" dirty="0">
                <a:ea typeface="DejaVu Sans" panose="020B0603030804020204" pitchFamily="34" charset="0"/>
              </a:rPr>
              <a:t>»). </a:t>
            </a:r>
          </a:p>
          <a:p>
            <a:pPr marL="372745" algn="just">
              <a:spcAft>
                <a:spcPts val="0"/>
              </a:spcAft>
            </a:pPr>
            <a:r>
              <a:rPr lang="en-US" sz="1700" kern="50" dirty="0">
                <a:ea typeface="DejaVu Sans" panose="020B0603030804020204" pitchFamily="34" charset="0"/>
              </a:rPr>
              <a:t>In tempi </a:t>
            </a:r>
            <a:r>
              <a:rPr lang="en-US" sz="1700" kern="50" dirty="0" err="1">
                <a:ea typeface="DejaVu Sans" panose="020B0603030804020204" pitchFamily="34" charset="0"/>
              </a:rPr>
              <a:t>recenti</a:t>
            </a:r>
            <a:r>
              <a:rPr lang="en-US" sz="1700" kern="50" dirty="0">
                <a:ea typeface="DejaVu Sans" panose="020B0603030804020204" pitchFamily="34" charset="0"/>
              </a:rPr>
              <a:t> </a:t>
            </a:r>
            <a:r>
              <a:rPr lang="en-US" sz="1700" kern="50" dirty="0" err="1">
                <a:ea typeface="DejaVu Sans" panose="020B0603030804020204" pitchFamily="34" charset="0"/>
              </a:rPr>
              <a:t>importante</a:t>
            </a:r>
            <a:r>
              <a:rPr lang="en-US" sz="1700" kern="50" dirty="0">
                <a:ea typeface="DejaVu Sans" panose="020B0603030804020204" pitchFamily="34" charset="0"/>
              </a:rPr>
              <a:t> è </a:t>
            </a:r>
            <a:r>
              <a:rPr lang="en-US" sz="1700" kern="50" dirty="0" err="1">
                <a:ea typeface="DejaVu Sans" panose="020B0603030804020204" pitchFamily="34" charset="0"/>
              </a:rPr>
              <a:t>stato</a:t>
            </a:r>
            <a:r>
              <a:rPr lang="en-US" sz="1700" kern="50" dirty="0">
                <a:ea typeface="DejaVu Sans" panose="020B0603030804020204" pitchFamily="34" charset="0"/>
              </a:rPr>
              <a:t> </a:t>
            </a:r>
            <a:r>
              <a:rPr lang="en-US" sz="1700" kern="50" dirty="0" err="1">
                <a:ea typeface="DejaVu Sans" panose="020B0603030804020204" pitchFamily="34" charset="0"/>
              </a:rPr>
              <a:t>il</a:t>
            </a:r>
            <a:r>
              <a:rPr lang="en-US" sz="1700" kern="50" dirty="0">
                <a:ea typeface="DejaVu Sans" panose="020B0603030804020204" pitchFamily="34" charset="0"/>
              </a:rPr>
              <a:t> </a:t>
            </a:r>
            <a:r>
              <a:rPr lang="en-US" sz="1700" kern="50" dirty="0" err="1">
                <a:ea typeface="DejaVu Sans" panose="020B0603030804020204" pitchFamily="34" charset="0"/>
              </a:rPr>
              <a:t>contributo</a:t>
            </a:r>
            <a:r>
              <a:rPr lang="en-US" sz="1700" kern="50" dirty="0">
                <a:ea typeface="DejaVu Sans" panose="020B0603030804020204" pitchFamily="34" charset="0"/>
              </a:rPr>
              <a:t> del </a:t>
            </a:r>
            <a:r>
              <a:rPr lang="en-US" sz="1700" kern="50" dirty="0" err="1">
                <a:ea typeface="DejaVu Sans" panose="020B0603030804020204" pitchFamily="34" charset="0"/>
              </a:rPr>
              <a:t>Segretario</a:t>
            </a:r>
            <a:r>
              <a:rPr lang="en-US" sz="1700" kern="50" dirty="0">
                <a:ea typeface="DejaVu Sans" panose="020B0603030804020204" pitchFamily="34" charset="0"/>
              </a:rPr>
              <a:t> </a:t>
            </a:r>
            <a:r>
              <a:rPr lang="en-US" sz="1700" kern="50" dirty="0" err="1">
                <a:ea typeface="DejaVu Sans" panose="020B0603030804020204" pitchFamily="34" charset="0"/>
              </a:rPr>
              <a:t>generale</a:t>
            </a:r>
            <a:r>
              <a:rPr lang="en-US" sz="1700" kern="50" dirty="0">
                <a:ea typeface="DejaVu Sans" panose="020B0603030804020204" pitchFamily="34" charset="0"/>
              </a:rPr>
              <a:t> </a:t>
            </a:r>
            <a:r>
              <a:rPr lang="en-US" sz="1700" kern="50" dirty="0" err="1">
                <a:ea typeface="DejaVu Sans" panose="020B0603030804020204" pitchFamily="34" charset="0"/>
              </a:rPr>
              <a:t>alla</a:t>
            </a:r>
            <a:r>
              <a:rPr lang="en-US" sz="1700" kern="50" dirty="0">
                <a:ea typeface="DejaVu Sans" panose="020B0603030804020204" pitchFamily="34" charset="0"/>
              </a:rPr>
              <a:t> </a:t>
            </a:r>
            <a:r>
              <a:rPr lang="en-US" sz="1700" kern="50" dirty="0" err="1">
                <a:ea typeface="DejaVu Sans" panose="020B0603030804020204" pitchFamily="34" charset="0"/>
              </a:rPr>
              <a:t>ricostruzione</a:t>
            </a:r>
            <a:r>
              <a:rPr lang="en-US" sz="1700" kern="50" dirty="0">
                <a:ea typeface="DejaVu Sans" panose="020B0603030804020204" pitchFamily="34" charset="0"/>
              </a:rPr>
              <a:t> e </a:t>
            </a:r>
            <a:r>
              <a:rPr lang="en-US" sz="1700" kern="50" dirty="0" err="1">
                <a:ea typeface="DejaVu Sans" panose="020B0603030804020204" pitchFamily="34" charset="0"/>
              </a:rPr>
              <a:t>allo</a:t>
            </a:r>
            <a:r>
              <a:rPr lang="en-US" sz="1700" kern="50" dirty="0">
                <a:ea typeface="DejaVu Sans" panose="020B0603030804020204" pitchFamily="34" charset="0"/>
              </a:rPr>
              <a:t> </a:t>
            </a:r>
            <a:r>
              <a:rPr lang="en-US" sz="1700" kern="50" dirty="0" err="1">
                <a:ea typeface="DejaVu Sans" panose="020B0603030804020204" pitchFamily="34" charset="0"/>
              </a:rPr>
              <a:t>sviluppo</a:t>
            </a:r>
            <a:r>
              <a:rPr lang="en-US" sz="1700" kern="50" dirty="0">
                <a:ea typeface="DejaVu Sans" panose="020B0603030804020204" pitchFamily="34" charset="0"/>
              </a:rPr>
              <a:t> di </a:t>
            </a:r>
            <a:r>
              <a:rPr lang="en-US" sz="1700" kern="50" dirty="0" err="1">
                <a:ea typeface="DejaVu Sans" panose="020B0603030804020204" pitchFamily="34" charset="0"/>
              </a:rPr>
              <a:t>regole</a:t>
            </a:r>
            <a:r>
              <a:rPr lang="en-US" sz="1700" kern="50" dirty="0">
                <a:ea typeface="DejaVu Sans" panose="020B0603030804020204" pitchFamily="34" charset="0"/>
              </a:rPr>
              <a:t> del </a:t>
            </a:r>
            <a:r>
              <a:rPr lang="en-US" sz="1700" kern="50" dirty="0" err="1">
                <a:ea typeface="DejaVu Sans" panose="020B0603030804020204" pitchFamily="34" charset="0"/>
              </a:rPr>
              <a:t>diritto</a:t>
            </a:r>
            <a:r>
              <a:rPr lang="en-US" sz="1700" kern="50" dirty="0">
                <a:ea typeface="DejaVu Sans" panose="020B0603030804020204" pitchFamily="34" charset="0"/>
              </a:rPr>
              <a:t> </a:t>
            </a:r>
            <a:r>
              <a:rPr lang="en-US" sz="1700" kern="50" dirty="0" err="1">
                <a:ea typeface="DejaVu Sans" panose="020B0603030804020204" pitchFamily="34" charset="0"/>
              </a:rPr>
              <a:t>internazionale</a:t>
            </a:r>
            <a:r>
              <a:rPr lang="en-US" sz="1700" kern="50" dirty="0">
                <a:ea typeface="DejaVu Sans" panose="020B0603030804020204" pitchFamily="34" charset="0"/>
              </a:rPr>
              <a:t> </a:t>
            </a:r>
            <a:r>
              <a:rPr lang="en-US" sz="1700" kern="50" dirty="0" err="1">
                <a:ea typeface="DejaVu Sans" panose="020B0603030804020204" pitchFamily="34" charset="0"/>
              </a:rPr>
              <a:t>sull’uso</a:t>
            </a:r>
            <a:r>
              <a:rPr lang="en-US" sz="1700" kern="50" dirty="0">
                <a:ea typeface="DejaVu Sans" panose="020B0603030804020204" pitchFamily="34" charset="0"/>
              </a:rPr>
              <a:t> </a:t>
            </a:r>
            <a:r>
              <a:rPr lang="en-US" sz="1700" kern="50" dirty="0" err="1">
                <a:ea typeface="DejaVu Sans" panose="020B0603030804020204" pitchFamily="34" charset="0"/>
              </a:rPr>
              <a:t>unilaterale</a:t>
            </a:r>
            <a:r>
              <a:rPr lang="en-US" sz="1700" kern="50" dirty="0">
                <a:ea typeface="DejaVu Sans" panose="020B0603030804020204" pitchFamily="34" charset="0"/>
              </a:rPr>
              <a:t> </a:t>
            </a:r>
            <a:r>
              <a:rPr lang="en-US" sz="1700" kern="50" dirty="0" err="1">
                <a:ea typeface="DejaVu Sans" panose="020B0603030804020204" pitchFamily="34" charset="0"/>
              </a:rPr>
              <a:t>della</a:t>
            </a:r>
            <a:r>
              <a:rPr lang="en-US" sz="1700" kern="50" dirty="0">
                <a:ea typeface="DejaVu Sans" panose="020B0603030804020204" pitchFamily="34" charset="0"/>
              </a:rPr>
              <a:t> </a:t>
            </a:r>
            <a:r>
              <a:rPr lang="en-US" sz="1700" kern="50" dirty="0" err="1">
                <a:ea typeface="DejaVu Sans" panose="020B0603030804020204" pitchFamily="34" charset="0"/>
              </a:rPr>
              <a:t>forza</a:t>
            </a:r>
            <a:r>
              <a:rPr lang="en-US" sz="1700" kern="50" dirty="0">
                <a:ea typeface="DejaVu Sans" panose="020B0603030804020204" pitchFamily="34" charset="0"/>
              </a:rPr>
              <a:t> (</a:t>
            </a:r>
            <a:r>
              <a:rPr lang="en-US" sz="1700" kern="50" dirty="0" err="1">
                <a:ea typeface="DejaVu Sans" panose="020B0603030804020204" pitchFamily="34" charset="0"/>
              </a:rPr>
              <a:t>esempio</a:t>
            </a:r>
            <a:r>
              <a:rPr lang="en-US" sz="1700" kern="50" dirty="0">
                <a:ea typeface="DejaVu Sans" panose="020B0603030804020204" pitchFamily="34" charset="0"/>
              </a:rPr>
              <a:t>: </a:t>
            </a:r>
            <a:r>
              <a:rPr lang="en-US" sz="1700" kern="50" dirty="0">
                <a:solidFill>
                  <a:srgbClr val="FF0000"/>
                </a:solidFill>
                <a:ea typeface="DejaVu Sans" panose="020B0603030804020204" pitchFamily="34" charset="0"/>
              </a:rPr>
              <a:t>Implementing the Responsibility to Protect</a:t>
            </a:r>
            <a:r>
              <a:rPr lang="en-US" sz="1700" kern="50" dirty="0">
                <a:ea typeface="DejaVu Sans" panose="020B0603030804020204" pitchFamily="34" charset="0"/>
              </a:rPr>
              <a:t>: </a:t>
            </a:r>
            <a:r>
              <a:rPr lang="en-US" sz="1700" kern="50" dirty="0" err="1">
                <a:ea typeface="DejaVu Sans" panose="020B0603030804020204" pitchFamily="34" charset="0"/>
              </a:rPr>
              <a:t>rapporto</a:t>
            </a:r>
            <a:r>
              <a:rPr lang="en-US" sz="1700" kern="50" dirty="0">
                <a:ea typeface="DejaVu Sans" panose="020B0603030804020204" pitchFamily="34" charset="0"/>
              </a:rPr>
              <a:t> </a:t>
            </a:r>
            <a:r>
              <a:rPr lang="en-US" sz="1700" kern="50" dirty="0" err="1">
                <a:ea typeface="DejaVu Sans" panose="020B0603030804020204" pitchFamily="34" charset="0"/>
              </a:rPr>
              <a:t>dell’ex</a:t>
            </a:r>
            <a:r>
              <a:rPr lang="en-US" sz="1700" kern="50" dirty="0">
                <a:ea typeface="DejaVu Sans" panose="020B0603030804020204" pitchFamily="34" charset="0"/>
              </a:rPr>
              <a:t> </a:t>
            </a:r>
            <a:r>
              <a:rPr lang="en-US" sz="1700" kern="50" dirty="0" err="1">
                <a:ea typeface="DejaVu Sans" panose="020B0603030804020204" pitchFamily="34" charset="0"/>
              </a:rPr>
              <a:t>Segretario</a:t>
            </a:r>
            <a:r>
              <a:rPr lang="en-US" sz="1700" kern="50" dirty="0">
                <a:ea typeface="DejaVu Sans" panose="020B0603030804020204" pitchFamily="34" charset="0"/>
              </a:rPr>
              <a:t> </a:t>
            </a:r>
            <a:r>
              <a:rPr lang="en-US" sz="1700" kern="50" dirty="0" err="1">
                <a:ea typeface="DejaVu Sans" panose="020B0603030804020204" pitchFamily="34" charset="0"/>
              </a:rPr>
              <a:t>generale</a:t>
            </a:r>
            <a:r>
              <a:rPr lang="en-US" sz="1700" kern="50" dirty="0">
                <a:ea typeface="DejaVu Sans" panose="020B0603030804020204" pitchFamily="34" charset="0"/>
                <a:cs typeface="Times New Roman" panose="02020603050405020304" pitchFamily="18" charset="0"/>
              </a:rPr>
              <a:t> Ban Ki-moon’s </a:t>
            </a:r>
            <a:r>
              <a:rPr lang="en-US" sz="1700" kern="50" dirty="0" err="1">
                <a:ea typeface="DejaVu Sans" panose="020B0603030804020204" pitchFamily="34" charset="0"/>
                <a:cs typeface="Times New Roman" panose="02020603050405020304" pitchFamily="18" charset="0"/>
              </a:rPr>
              <a:t>adottato</a:t>
            </a:r>
            <a:r>
              <a:rPr lang="en-US" sz="1700" kern="50" dirty="0">
                <a:ea typeface="DejaVu Sans" panose="020B0603030804020204" pitchFamily="34" charset="0"/>
                <a:cs typeface="Times New Roman" panose="02020603050405020304" pitchFamily="18" charset="0"/>
              </a:rPr>
              <a:t> </a:t>
            </a:r>
            <a:r>
              <a:rPr lang="en-US" sz="1700" kern="50" dirty="0" err="1">
                <a:ea typeface="DejaVu Sans" panose="020B0603030804020204" pitchFamily="34" charset="0"/>
                <a:cs typeface="Times New Roman" panose="02020603050405020304" pitchFamily="18" charset="0"/>
              </a:rPr>
              <a:t>il</a:t>
            </a:r>
            <a:r>
              <a:rPr lang="en-US" sz="1700" kern="50" dirty="0">
                <a:ea typeface="DejaVu Sans" panose="020B0603030804020204" pitchFamily="34" charset="0"/>
                <a:cs typeface="Times New Roman" panose="02020603050405020304" pitchFamily="18" charset="0"/>
              </a:rPr>
              <a:t> 12 </a:t>
            </a:r>
            <a:r>
              <a:rPr lang="en-US" sz="1700" kern="50" dirty="0" err="1">
                <a:ea typeface="DejaVu Sans" panose="020B0603030804020204" pitchFamily="34" charset="0"/>
                <a:cs typeface="Times New Roman" panose="02020603050405020304" pitchFamily="18" charset="0"/>
              </a:rPr>
              <a:t>gennaio</a:t>
            </a:r>
            <a:r>
              <a:rPr lang="en-US" sz="1700" kern="50" dirty="0">
                <a:ea typeface="DejaVu Sans" panose="020B0603030804020204" pitchFamily="34" charset="0"/>
                <a:cs typeface="Times New Roman" panose="02020603050405020304" pitchFamily="18" charset="0"/>
              </a:rPr>
              <a:t> 2009</a:t>
            </a:r>
            <a:r>
              <a:rPr lang="en-US" sz="1700" kern="50" dirty="0">
                <a:ea typeface="DejaVu Sans" panose="020B0603030804020204" pitchFamily="34" charset="0"/>
              </a:rPr>
              <a:t>)</a:t>
            </a:r>
            <a:endParaRPr lang="it-IT" sz="1700" kern="50" dirty="0">
              <a:ea typeface="Lucida Sans Unicode" panose="020B0602030504020204" pitchFamily="34" charset="0"/>
            </a:endParaRPr>
          </a:p>
        </p:txBody>
      </p:sp>
    </p:spTree>
    <p:extLst>
      <p:ext uri="{BB962C8B-B14F-4D97-AF65-F5344CB8AC3E}">
        <p14:creationId xmlns:p14="http://schemas.microsoft.com/office/powerpoint/2010/main" val="14311208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Corte internazionale di giustizia</a:t>
            </a:r>
          </a:p>
        </p:txBody>
      </p:sp>
      <p:sp>
        <p:nvSpPr>
          <p:cNvPr id="3" name="Segnaposto contenuto 2"/>
          <p:cNvSpPr>
            <a:spLocks noGrp="1"/>
          </p:cNvSpPr>
          <p:nvPr>
            <p:ph idx="1"/>
          </p:nvPr>
        </p:nvSpPr>
        <p:spPr/>
        <p:txBody>
          <a:bodyPr>
            <a:noAutofit/>
          </a:bodyPr>
          <a:lstStyle/>
          <a:p>
            <a:pPr marL="457200" lvl="1" indent="0" algn="just">
              <a:spcAft>
                <a:spcPts val="0"/>
              </a:spcAft>
              <a:buNone/>
              <a:tabLst>
                <a:tab pos="685800" algn="l"/>
              </a:tabLst>
            </a:pPr>
            <a:r>
              <a:rPr lang="it-IT" sz="1700" kern="50" dirty="0">
                <a:ea typeface="DejaVu Sans" panose="020B0603030804020204" pitchFamily="34" charset="0"/>
              </a:rPr>
              <a:t>La </a:t>
            </a:r>
            <a:r>
              <a:rPr lang="it-IT" sz="1700" u="heavy" kern="50" dirty="0">
                <a:solidFill>
                  <a:srgbClr val="FF0000"/>
                </a:solidFill>
                <a:ea typeface="DejaVu Sans" panose="020B0603030804020204" pitchFamily="34" charset="0"/>
              </a:rPr>
              <a:t>Corte internazionale di giustizia</a:t>
            </a:r>
            <a:r>
              <a:rPr lang="it-IT" sz="1700" kern="50" dirty="0">
                <a:ea typeface="DejaVu Sans" panose="020B0603030804020204" pitchFamily="34" charset="0"/>
              </a:rPr>
              <a:t> (</a:t>
            </a:r>
            <a:r>
              <a:rPr lang="it-IT" sz="1700" u="sng" kern="50" dirty="0">
                <a:solidFill>
                  <a:srgbClr val="0000FF"/>
                </a:solidFill>
                <a:ea typeface="DejaVu Sans" panose="020B0603030804020204" pitchFamily="34" charset="0"/>
                <a:hlinkClick r:id="rId2"/>
              </a:rPr>
              <a:t>www.icj-cij.org/</a:t>
            </a:r>
            <a:r>
              <a:rPr lang="it-IT" sz="1700" kern="50" dirty="0">
                <a:ea typeface="DejaVu Sans" panose="020B0603030804020204" pitchFamily="34" charset="0"/>
              </a:rPr>
              <a:t>) è il </a:t>
            </a:r>
            <a:r>
              <a:rPr lang="it-IT" sz="1700" u="sng" kern="50" dirty="0">
                <a:solidFill>
                  <a:srgbClr val="FF0000"/>
                </a:solidFill>
                <a:ea typeface="DejaVu Sans" panose="020B0603030804020204" pitchFamily="34" charset="0"/>
              </a:rPr>
              <a:t>principale organo giurisdizionale </a:t>
            </a:r>
            <a:r>
              <a:rPr lang="it-IT" sz="1700" kern="50" dirty="0">
                <a:ea typeface="DejaVu Sans" panose="020B0603030804020204" pitchFamily="34" charset="0"/>
              </a:rPr>
              <a:t>del sistema delle NU (art. 92 Carta). È regolata dalla Carta, dallo Statuto (che è fondato su quello della Corte Permanente di Giustizia internazionale, 1919, rispetto alla quale la giurisprudenza si pone in linea di continuità) e dal regolamento di procedura. </a:t>
            </a:r>
          </a:p>
          <a:p>
            <a:pPr marL="457200" lvl="1" indent="0" algn="just">
              <a:spcAft>
                <a:spcPts val="0"/>
              </a:spcAft>
              <a:buNone/>
              <a:tabLst>
                <a:tab pos="685800" algn="l"/>
              </a:tabLst>
            </a:pPr>
            <a:r>
              <a:rPr lang="en-US" sz="1700" u="heavy" kern="50" dirty="0" err="1">
                <a:solidFill>
                  <a:srgbClr val="FF0000"/>
                </a:solidFill>
                <a:ea typeface="DejaVu Sans" panose="020B0603030804020204" pitchFamily="34" charset="0"/>
              </a:rPr>
              <a:t>Composizione</a:t>
            </a:r>
            <a:r>
              <a:rPr lang="en-US" sz="1700" kern="50" dirty="0">
                <a:ea typeface="DejaVu Sans" panose="020B0603030804020204" pitchFamily="34" charset="0"/>
              </a:rPr>
              <a:t> È </a:t>
            </a:r>
            <a:r>
              <a:rPr lang="en-US" sz="1700" kern="50" dirty="0" err="1">
                <a:ea typeface="DejaVu Sans" panose="020B0603030804020204" pitchFamily="34" charset="0"/>
              </a:rPr>
              <a:t>formata</a:t>
            </a:r>
            <a:r>
              <a:rPr lang="en-US" sz="1700" kern="50" dirty="0">
                <a:ea typeface="DejaVu Sans" panose="020B0603030804020204" pitchFamily="34" charset="0"/>
              </a:rPr>
              <a:t> da 15 </a:t>
            </a:r>
            <a:r>
              <a:rPr lang="en-US" sz="1700" kern="50" dirty="0" err="1">
                <a:ea typeface="DejaVu Sans" panose="020B0603030804020204" pitchFamily="34" charset="0"/>
              </a:rPr>
              <a:t>giudici</a:t>
            </a:r>
            <a:r>
              <a:rPr lang="en-US" sz="1700" kern="50" dirty="0">
                <a:ea typeface="DejaVu Sans" panose="020B0603030804020204" pitchFamily="34" charset="0"/>
              </a:rPr>
              <a:t> (“</a:t>
            </a:r>
            <a:r>
              <a:rPr lang="en-US" sz="1700" i="1" kern="50" dirty="0">
                <a:solidFill>
                  <a:srgbClr val="FF0000"/>
                </a:solidFill>
                <a:ea typeface="DejaVu Sans" panose="020B0603030804020204" pitchFamily="34" charset="0"/>
              </a:rPr>
              <a:t>The Court shall be composed of a body of independent judges</a:t>
            </a:r>
            <a:r>
              <a:rPr lang="en-US" sz="1700" kern="50" dirty="0">
                <a:ea typeface="DejaVu Sans" panose="020B0603030804020204" pitchFamily="34" charset="0"/>
              </a:rPr>
              <a:t>, elected regardless of their nationality from among persons of high moral character, </a:t>
            </a:r>
            <a:r>
              <a:rPr lang="en-US" sz="1700" i="1" kern="50" dirty="0">
                <a:solidFill>
                  <a:srgbClr val="FF0000"/>
                </a:solidFill>
                <a:ea typeface="DejaVu Sans" panose="020B0603030804020204" pitchFamily="34" charset="0"/>
              </a:rPr>
              <a:t>who possess the qualifications required in their respective countries for appointment to the highest judicial offices, or are jurisconsults of recognized competence in international law</a:t>
            </a:r>
            <a:r>
              <a:rPr lang="en-US" sz="1700" kern="50" dirty="0">
                <a:ea typeface="DejaVu Sans" panose="020B0603030804020204" pitchFamily="34" charset="0"/>
              </a:rPr>
              <a:t>”: art. 2 St.), </a:t>
            </a:r>
            <a:r>
              <a:rPr lang="en-US" sz="1700" kern="50" dirty="0" err="1">
                <a:ea typeface="DejaVu Sans" panose="020B0603030804020204" pitchFamily="34" charset="0"/>
              </a:rPr>
              <a:t>eletti</a:t>
            </a:r>
            <a:r>
              <a:rPr lang="en-US" sz="1700" kern="50" dirty="0">
                <a:ea typeface="DejaVu Sans" panose="020B0603030804020204" pitchFamily="34" charset="0"/>
              </a:rPr>
              <a:t> </a:t>
            </a:r>
            <a:r>
              <a:rPr lang="en-US" sz="1700" kern="50" dirty="0" err="1">
                <a:ea typeface="DejaVu Sans" panose="020B0603030804020204" pitchFamily="34" charset="0"/>
              </a:rPr>
              <a:t>indipendentemente</a:t>
            </a:r>
            <a:r>
              <a:rPr lang="en-US" sz="1700" kern="50" dirty="0">
                <a:ea typeface="DejaVu Sans" panose="020B0603030804020204" pitchFamily="34" charset="0"/>
              </a:rPr>
              <a:t> </a:t>
            </a:r>
            <a:r>
              <a:rPr lang="en-US" sz="1700" u="heavy" kern="50" dirty="0" err="1">
                <a:solidFill>
                  <a:srgbClr val="FF0000"/>
                </a:solidFill>
                <a:ea typeface="DejaVu Sans" panose="020B0603030804020204" pitchFamily="34" charset="0"/>
              </a:rPr>
              <a:t>sulla</a:t>
            </a:r>
            <a:r>
              <a:rPr lang="en-US" sz="1700" u="heavy" kern="50" dirty="0">
                <a:solidFill>
                  <a:srgbClr val="FF0000"/>
                </a:solidFill>
                <a:ea typeface="DejaVu Sans" panose="020B0603030804020204" pitchFamily="34" charset="0"/>
              </a:rPr>
              <a:t> base di </a:t>
            </a:r>
            <a:r>
              <a:rPr lang="en-US" sz="1700" u="heavy" kern="50" dirty="0" err="1">
                <a:solidFill>
                  <a:srgbClr val="FF0000"/>
                </a:solidFill>
                <a:ea typeface="DejaVu Sans" panose="020B0603030804020204" pitchFamily="34" charset="0"/>
              </a:rPr>
              <a:t>liste</a:t>
            </a:r>
            <a:r>
              <a:rPr lang="en-US" sz="1700" u="heavy" kern="50" dirty="0">
                <a:solidFill>
                  <a:srgbClr val="FF0000"/>
                </a:solidFill>
                <a:ea typeface="DejaVu Sans" panose="020B0603030804020204" pitchFamily="34" charset="0"/>
              </a:rPr>
              <a:t> </a:t>
            </a:r>
            <a:r>
              <a:rPr lang="en-US" sz="1700" u="heavy" kern="50" dirty="0" err="1">
                <a:solidFill>
                  <a:srgbClr val="FF0000"/>
                </a:solidFill>
                <a:ea typeface="DejaVu Sans" panose="020B0603030804020204" pitchFamily="34" charset="0"/>
              </a:rPr>
              <a:t>nazionali</a:t>
            </a:r>
            <a:r>
              <a:rPr lang="en-US" sz="1700" kern="50" dirty="0">
                <a:ea typeface="DejaVu Sans" panose="020B0603030804020204" pitchFamily="34" charset="0"/>
              </a:rPr>
              <a:t> </a:t>
            </a:r>
            <a:r>
              <a:rPr lang="en-US" sz="1700" u="heavy" kern="50" dirty="0" err="1">
                <a:solidFill>
                  <a:srgbClr val="FF0000"/>
                </a:solidFill>
                <a:ea typeface="DejaVu Sans" panose="020B0603030804020204" pitchFamily="34" charset="0"/>
              </a:rPr>
              <a:t>dall’AG</a:t>
            </a:r>
            <a:r>
              <a:rPr lang="en-US" sz="1700" u="heavy" kern="50" dirty="0">
                <a:solidFill>
                  <a:srgbClr val="FF0000"/>
                </a:solidFill>
                <a:ea typeface="DejaVu Sans" panose="020B0603030804020204" pitchFamily="34" charset="0"/>
              </a:rPr>
              <a:t> e dal </a:t>
            </a:r>
            <a:r>
              <a:rPr lang="en-US" sz="1700" u="heavy" kern="50" dirty="0" err="1">
                <a:solidFill>
                  <a:srgbClr val="FF0000"/>
                </a:solidFill>
                <a:ea typeface="DejaVu Sans" panose="020B0603030804020204" pitchFamily="34" charset="0"/>
              </a:rPr>
              <a:t>CdS</a:t>
            </a:r>
            <a:r>
              <a:rPr lang="en-US" sz="1700" kern="50" dirty="0">
                <a:ea typeface="DejaVu Sans" panose="020B0603030804020204" pitchFamily="34" charset="0"/>
              </a:rPr>
              <a:t> (“The members of the Court shall be elected by the General Assembly and by the Security Council from a list of persons nominated by the national groups in the Permanent Court of Arbitration”: art. 4, par. 1, </a:t>
            </a:r>
            <a:r>
              <a:rPr lang="en-US" sz="1700" kern="50" dirty="0" err="1">
                <a:ea typeface="DejaVu Sans" panose="020B0603030804020204" pitchFamily="34" charset="0"/>
              </a:rPr>
              <a:t>Statuto</a:t>
            </a:r>
            <a:r>
              <a:rPr lang="en-US" sz="1700" kern="50" dirty="0">
                <a:ea typeface="DejaVu Sans" panose="020B0603030804020204" pitchFamily="34" charset="0"/>
              </a:rPr>
              <a:t>), </a:t>
            </a:r>
            <a:r>
              <a:rPr lang="en-US" sz="1700" u="heavy" kern="50" dirty="0" err="1">
                <a:solidFill>
                  <a:srgbClr val="FF0000"/>
                </a:solidFill>
                <a:ea typeface="DejaVu Sans" panose="020B0603030804020204" pitchFamily="34" charset="0"/>
              </a:rPr>
              <a:t>avendo</a:t>
            </a:r>
            <a:r>
              <a:rPr lang="en-US" sz="1700" u="heavy" kern="50" dirty="0">
                <a:solidFill>
                  <a:srgbClr val="FF0000"/>
                </a:solidFill>
                <a:ea typeface="DejaVu Sans" panose="020B0603030804020204" pitchFamily="34" charset="0"/>
              </a:rPr>
              <a:t> </a:t>
            </a:r>
            <a:r>
              <a:rPr lang="en-US" sz="1700" u="heavy" kern="50" dirty="0" err="1">
                <a:solidFill>
                  <a:srgbClr val="FF0000"/>
                </a:solidFill>
                <a:ea typeface="DejaVu Sans" panose="020B0603030804020204" pitchFamily="34" charset="0"/>
              </a:rPr>
              <a:t>riguardo</a:t>
            </a:r>
            <a:r>
              <a:rPr lang="en-US" sz="1700" u="heavy" kern="50" dirty="0">
                <a:solidFill>
                  <a:srgbClr val="FF0000"/>
                </a:solidFill>
                <a:ea typeface="DejaVu Sans" panose="020B0603030804020204" pitchFamily="34" charset="0"/>
              </a:rPr>
              <a:t> </a:t>
            </a:r>
            <a:r>
              <a:rPr lang="en-US" sz="1700" u="heavy" kern="50" dirty="0" err="1">
                <a:solidFill>
                  <a:srgbClr val="FF0000"/>
                </a:solidFill>
                <a:ea typeface="DejaVu Sans" panose="020B0603030804020204" pitchFamily="34" charset="0"/>
              </a:rPr>
              <a:t>ai</a:t>
            </a:r>
            <a:r>
              <a:rPr lang="en-US" sz="1700" u="heavy" kern="50" dirty="0">
                <a:solidFill>
                  <a:srgbClr val="FF0000"/>
                </a:solidFill>
                <a:ea typeface="DejaVu Sans" panose="020B0603030804020204" pitchFamily="34" charset="0"/>
              </a:rPr>
              <a:t> </a:t>
            </a:r>
            <a:r>
              <a:rPr lang="en-US" sz="1700" u="heavy" kern="50" dirty="0" err="1">
                <a:solidFill>
                  <a:srgbClr val="FF0000"/>
                </a:solidFill>
                <a:ea typeface="DejaVu Sans" panose="020B0603030804020204" pitchFamily="34" charset="0"/>
              </a:rPr>
              <a:t>criteri</a:t>
            </a:r>
            <a:r>
              <a:rPr lang="en-US" sz="1700" u="heavy" kern="50" dirty="0">
                <a:solidFill>
                  <a:srgbClr val="FF0000"/>
                </a:solidFill>
                <a:ea typeface="DejaVu Sans" panose="020B0603030804020204" pitchFamily="34" charset="0"/>
              </a:rPr>
              <a:t> </a:t>
            </a:r>
            <a:r>
              <a:rPr lang="en-US" sz="1700" u="heavy" kern="50" dirty="0" err="1">
                <a:solidFill>
                  <a:srgbClr val="FF0000"/>
                </a:solidFill>
                <a:ea typeface="DejaVu Sans" panose="020B0603030804020204" pitchFamily="34" charset="0"/>
              </a:rPr>
              <a:t>individuali</a:t>
            </a:r>
            <a:r>
              <a:rPr lang="en-US" sz="1700" u="heavy" kern="50" dirty="0">
                <a:solidFill>
                  <a:srgbClr val="FF0000"/>
                </a:solidFill>
                <a:ea typeface="DejaVu Sans" panose="020B0603030804020204" pitchFamily="34" charset="0"/>
              </a:rPr>
              <a:t> di </a:t>
            </a:r>
            <a:r>
              <a:rPr lang="en-US" sz="1700" u="heavy" kern="50" dirty="0" err="1">
                <a:solidFill>
                  <a:srgbClr val="FF0000"/>
                </a:solidFill>
                <a:ea typeface="DejaVu Sans" panose="020B0603030804020204" pitchFamily="34" charset="0"/>
              </a:rPr>
              <a:t>competenza</a:t>
            </a:r>
            <a:r>
              <a:rPr lang="en-US" sz="1700" u="heavy" kern="50" dirty="0">
                <a:solidFill>
                  <a:srgbClr val="FF0000"/>
                </a:solidFill>
                <a:ea typeface="DejaVu Sans" panose="020B0603030804020204" pitchFamily="34" charset="0"/>
              </a:rPr>
              <a:t> e </a:t>
            </a:r>
            <a:r>
              <a:rPr lang="en-US" sz="1700" u="heavy" kern="50" dirty="0" err="1">
                <a:solidFill>
                  <a:srgbClr val="FF0000"/>
                </a:solidFill>
                <a:ea typeface="DejaVu Sans" panose="020B0603030804020204" pitchFamily="34" charset="0"/>
              </a:rPr>
              <a:t>alla</a:t>
            </a:r>
            <a:r>
              <a:rPr lang="en-US" sz="1700" u="heavy" kern="50" dirty="0">
                <a:solidFill>
                  <a:srgbClr val="FF0000"/>
                </a:solidFill>
                <a:ea typeface="DejaVu Sans" panose="020B0603030804020204" pitchFamily="34" charset="0"/>
              </a:rPr>
              <a:t> </a:t>
            </a:r>
            <a:r>
              <a:rPr lang="en-US" sz="1700" u="heavy" kern="50" dirty="0" err="1">
                <a:solidFill>
                  <a:srgbClr val="FF0000"/>
                </a:solidFill>
                <a:ea typeface="DejaVu Sans" panose="020B0603030804020204" pitchFamily="34" charset="0"/>
              </a:rPr>
              <a:t>composizione</a:t>
            </a:r>
            <a:r>
              <a:rPr lang="en-US" sz="1700" u="heavy" kern="50" dirty="0">
                <a:solidFill>
                  <a:srgbClr val="FF0000"/>
                </a:solidFill>
                <a:ea typeface="DejaVu Sans" panose="020B0603030804020204" pitchFamily="34" charset="0"/>
              </a:rPr>
              <a:t> </a:t>
            </a:r>
            <a:r>
              <a:rPr lang="en-US" sz="1700" u="heavy" kern="50" dirty="0" err="1">
                <a:solidFill>
                  <a:srgbClr val="FF0000"/>
                </a:solidFill>
                <a:ea typeface="DejaVu Sans" panose="020B0603030804020204" pitchFamily="34" charset="0"/>
              </a:rPr>
              <a:t>complessiva</a:t>
            </a:r>
            <a:r>
              <a:rPr lang="en-US" sz="1700" u="heavy" kern="50" dirty="0">
                <a:solidFill>
                  <a:srgbClr val="FF0000"/>
                </a:solidFill>
                <a:ea typeface="DejaVu Sans" panose="020B0603030804020204" pitchFamily="34" charset="0"/>
              </a:rPr>
              <a:t> </a:t>
            </a:r>
            <a:r>
              <a:rPr lang="en-US" sz="1700" u="heavy" kern="50" dirty="0" err="1">
                <a:solidFill>
                  <a:srgbClr val="FF0000"/>
                </a:solidFill>
                <a:ea typeface="DejaVu Sans" panose="020B0603030804020204" pitchFamily="34" charset="0"/>
              </a:rPr>
              <a:t>della</a:t>
            </a:r>
            <a:r>
              <a:rPr lang="en-US" sz="1700" u="heavy" kern="50" dirty="0">
                <a:solidFill>
                  <a:srgbClr val="FF0000"/>
                </a:solidFill>
                <a:ea typeface="DejaVu Sans" panose="020B0603030804020204" pitchFamily="34" charset="0"/>
              </a:rPr>
              <a:t> Corte</a:t>
            </a:r>
            <a:r>
              <a:rPr lang="en-US" sz="1700" kern="50" dirty="0">
                <a:ea typeface="DejaVu Sans" panose="020B0603030804020204" pitchFamily="34" charset="0"/>
              </a:rPr>
              <a:t> (art. 9). </a:t>
            </a:r>
            <a:endParaRPr lang="it-IT" sz="1700" kern="50" dirty="0">
              <a:solidFill>
                <a:srgbClr val="6A3A20"/>
              </a:solidFill>
              <a:ea typeface="DejaVu Sans" panose="020B0603030804020204" pitchFamily="34" charset="0"/>
            </a:endParaRPr>
          </a:p>
        </p:txBody>
      </p:sp>
    </p:spTree>
    <p:extLst>
      <p:ext uri="{BB962C8B-B14F-4D97-AF65-F5344CB8AC3E}">
        <p14:creationId xmlns:p14="http://schemas.microsoft.com/office/powerpoint/2010/main" val="4536738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2BA7E3-7C3D-40A8-A8BA-21B37B7E6CF5}"/>
              </a:ext>
            </a:extLst>
          </p:cNvPr>
          <p:cNvSpPr>
            <a:spLocks noGrp="1"/>
          </p:cNvSpPr>
          <p:nvPr>
            <p:ph type="title"/>
          </p:nvPr>
        </p:nvSpPr>
        <p:spPr/>
        <p:txBody>
          <a:bodyPr/>
          <a:lstStyle/>
          <a:p>
            <a:r>
              <a:rPr lang="it-IT" dirty="0"/>
              <a:t>Segue</a:t>
            </a:r>
          </a:p>
        </p:txBody>
      </p:sp>
      <p:sp>
        <p:nvSpPr>
          <p:cNvPr id="3" name="Segnaposto contenuto 2">
            <a:extLst>
              <a:ext uri="{FF2B5EF4-FFF2-40B4-BE49-F238E27FC236}">
                <a16:creationId xmlns:a16="http://schemas.microsoft.com/office/drawing/2014/main" id="{8F9A5190-6046-449C-B4A5-9C7735DD7FAB}"/>
              </a:ext>
            </a:extLst>
          </p:cNvPr>
          <p:cNvSpPr>
            <a:spLocks noGrp="1"/>
          </p:cNvSpPr>
          <p:nvPr>
            <p:ph idx="1"/>
          </p:nvPr>
        </p:nvSpPr>
        <p:spPr/>
        <p:txBody>
          <a:bodyPr/>
          <a:lstStyle/>
          <a:p>
            <a:r>
              <a:rPr lang="en-US" kern="50" dirty="0">
                <a:solidFill>
                  <a:srgbClr val="6A3A20"/>
                </a:solidFill>
                <a:ea typeface="DejaVu Sans" panose="020B0603030804020204" pitchFamily="34" charset="0"/>
              </a:rPr>
              <a:t>In </a:t>
            </a:r>
            <a:r>
              <a:rPr lang="en-US" kern="50" dirty="0" err="1">
                <a:solidFill>
                  <a:srgbClr val="6A3A20"/>
                </a:solidFill>
                <a:ea typeface="DejaVu Sans" panose="020B0603030804020204" pitchFamily="34" charset="0"/>
              </a:rPr>
              <a:t>concreto</a:t>
            </a:r>
            <a:r>
              <a:rPr lang="en-US" kern="50" dirty="0">
                <a:solidFill>
                  <a:srgbClr val="6A3A20"/>
                </a:solidFill>
                <a:ea typeface="DejaVu Sans" panose="020B0603030804020204" pitchFamily="34" charset="0"/>
              </a:rPr>
              <a:t>, </a:t>
            </a:r>
            <a:r>
              <a:rPr lang="en-US" kern="50" dirty="0" err="1">
                <a:solidFill>
                  <a:srgbClr val="6A3A20"/>
                </a:solidFill>
                <a:ea typeface="DejaVu Sans" panose="020B0603030804020204" pitchFamily="34" charset="0"/>
              </a:rPr>
              <a:t>risultano</a:t>
            </a:r>
            <a:r>
              <a:rPr lang="en-US" kern="50" dirty="0">
                <a:solidFill>
                  <a:srgbClr val="6A3A20"/>
                </a:solidFill>
                <a:ea typeface="DejaVu Sans" panose="020B0603030804020204" pitchFamily="34" charset="0"/>
              </a:rPr>
              <a:t> </a:t>
            </a:r>
            <a:r>
              <a:rPr lang="en-US" kern="50" dirty="0" err="1">
                <a:solidFill>
                  <a:srgbClr val="6A3A20"/>
                </a:solidFill>
                <a:ea typeface="DejaVu Sans" panose="020B0603030804020204" pitchFamily="34" charset="0"/>
              </a:rPr>
              <a:t>eletti</a:t>
            </a:r>
            <a:r>
              <a:rPr lang="en-US" kern="50" dirty="0">
                <a:solidFill>
                  <a:srgbClr val="6A3A20"/>
                </a:solidFill>
                <a:ea typeface="DejaVu Sans" panose="020B0603030804020204" pitchFamily="34" charset="0"/>
              </a:rPr>
              <a:t> </a:t>
            </a:r>
            <a:r>
              <a:rPr lang="en-US" kern="50" dirty="0" err="1">
                <a:solidFill>
                  <a:srgbClr val="6A3A20"/>
                </a:solidFill>
                <a:ea typeface="DejaVu Sans" panose="020B0603030804020204" pitchFamily="34" charset="0"/>
              </a:rPr>
              <a:t>i</a:t>
            </a:r>
            <a:r>
              <a:rPr lang="en-US" kern="50" dirty="0">
                <a:solidFill>
                  <a:srgbClr val="6A3A20"/>
                </a:solidFill>
                <a:ea typeface="DejaVu Sans" panose="020B0603030804020204" pitchFamily="34" charset="0"/>
              </a:rPr>
              <a:t> </a:t>
            </a:r>
            <a:r>
              <a:rPr lang="en-US" kern="50" dirty="0" err="1">
                <a:solidFill>
                  <a:srgbClr val="6A3A20"/>
                </a:solidFill>
                <a:ea typeface="DejaVu Sans" panose="020B0603030804020204" pitchFamily="34" charset="0"/>
              </a:rPr>
              <a:t>candidati</a:t>
            </a:r>
            <a:r>
              <a:rPr lang="en-US" kern="50" dirty="0">
                <a:solidFill>
                  <a:srgbClr val="6A3A20"/>
                </a:solidFill>
                <a:ea typeface="DejaVu Sans" panose="020B0603030804020204" pitchFamily="34" charset="0"/>
              </a:rPr>
              <a:t> </a:t>
            </a:r>
            <a:r>
              <a:rPr lang="en-US" kern="50" dirty="0" err="1">
                <a:solidFill>
                  <a:srgbClr val="6A3A20"/>
                </a:solidFill>
                <a:ea typeface="DejaVu Sans" panose="020B0603030804020204" pitchFamily="34" charset="0"/>
              </a:rPr>
              <a:t>che</a:t>
            </a:r>
            <a:r>
              <a:rPr lang="en-US" kern="50" dirty="0">
                <a:solidFill>
                  <a:srgbClr val="6A3A20"/>
                </a:solidFill>
                <a:ea typeface="DejaVu Sans" panose="020B0603030804020204" pitchFamily="34" charset="0"/>
              </a:rPr>
              <a:t> </a:t>
            </a:r>
            <a:r>
              <a:rPr lang="en-US" kern="50" dirty="0" err="1">
                <a:solidFill>
                  <a:srgbClr val="6A3A20"/>
                </a:solidFill>
                <a:ea typeface="DejaVu Sans" panose="020B0603030804020204" pitchFamily="34" charset="0"/>
              </a:rPr>
              <a:t>ottengono</a:t>
            </a:r>
            <a:r>
              <a:rPr lang="en-US" kern="50" dirty="0">
                <a:solidFill>
                  <a:srgbClr val="6A3A20"/>
                </a:solidFill>
                <a:ea typeface="DejaVu Sans" panose="020B0603030804020204" pitchFamily="34" charset="0"/>
              </a:rPr>
              <a:t> in </a:t>
            </a:r>
            <a:r>
              <a:rPr lang="en-US" kern="50" dirty="0" err="1">
                <a:solidFill>
                  <a:srgbClr val="6A3A20"/>
                </a:solidFill>
                <a:ea typeface="DejaVu Sans" panose="020B0603030804020204" pitchFamily="34" charset="0"/>
              </a:rPr>
              <a:t>ciascuno</a:t>
            </a:r>
            <a:r>
              <a:rPr lang="en-US" kern="50" dirty="0">
                <a:solidFill>
                  <a:srgbClr val="6A3A20"/>
                </a:solidFill>
                <a:ea typeface="DejaVu Sans" panose="020B0603030804020204" pitchFamily="34" charset="0"/>
              </a:rPr>
              <a:t> </a:t>
            </a:r>
            <a:r>
              <a:rPr lang="en-US" kern="50" dirty="0" err="1">
                <a:solidFill>
                  <a:srgbClr val="6A3A20"/>
                </a:solidFill>
                <a:ea typeface="DejaVu Sans" panose="020B0603030804020204" pitchFamily="34" charset="0"/>
              </a:rPr>
              <a:t>degli</a:t>
            </a:r>
            <a:r>
              <a:rPr lang="en-US" kern="50" dirty="0">
                <a:solidFill>
                  <a:srgbClr val="6A3A20"/>
                </a:solidFill>
                <a:ea typeface="DejaVu Sans" panose="020B0603030804020204" pitchFamily="34" charset="0"/>
              </a:rPr>
              <a:t> </a:t>
            </a:r>
            <a:r>
              <a:rPr lang="en-US" kern="50" dirty="0" err="1">
                <a:solidFill>
                  <a:srgbClr val="6A3A20"/>
                </a:solidFill>
                <a:ea typeface="DejaVu Sans" panose="020B0603030804020204" pitchFamily="34" charset="0"/>
              </a:rPr>
              <a:t>organi</a:t>
            </a:r>
            <a:r>
              <a:rPr lang="en-US" kern="50" dirty="0">
                <a:solidFill>
                  <a:srgbClr val="6A3A20"/>
                </a:solidFill>
                <a:ea typeface="DejaVu Sans" panose="020B0603030804020204" pitchFamily="34" charset="0"/>
              </a:rPr>
              <a:t> la </a:t>
            </a:r>
            <a:r>
              <a:rPr lang="en-US" kern="50" dirty="0" err="1">
                <a:solidFill>
                  <a:srgbClr val="6A3A20"/>
                </a:solidFill>
                <a:ea typeface="DejaVu Sans" panose="020B0603030804020204" pitchFamily="34" charset="0"/>
              </a:rPr>
              <a:t>maggioranza</a:t>
            </a:r>
            <a:r>
              <a:rPr lang="en-US" kern="50" dirty="0">
                <a:solidFill>
                  <a:srgbClr val="6A3A20"/>
                </a:solidFill>
                <a:ea typeface="DejaVu Sans" panose="020B0603030804020204" pitchFamily="34" charset="0"/>
              </a:rPr>
              <a:t> </a:t>
            </a:r>
            <a:r>
              <a:rPr lang="en-US" kern="50" dirty="0" err="1">
                <a:solidFill>
                  <a:srgbClr val="6A3A20"/>
                </a:solidFill>
                <a:ea typeface="DejaVu Sans" panose="020B0603030804020204" pitchFamily="34" charset="0"/>
              </a:rPr>
              <a:t>assoluta</a:t>
            </a:r>
            <a:r>
              <a:rPr lang="en-US" kern="50" dirty="0">
                <a:solidFill>
                  <a:srgbClr val="6A3A20"/>
                </a:solidFill>
                <a:ea typeface="DejaVu Sans" panose="020B0603030804020204" pitchFamily="34" charset="0"/>
              </a:rPr>
              <a:t> (“Those candidates who obtain an absolute majority of votes in the General Assembly and in the Security Council shall be considered as elected”, art. 10, par. 1). </a:t>
            </a:r>
          </a:p>
          <a:p>
            <a:r>
              <a:rPr lang="it-IT" kern="50" dirty="0">
                <a:solidFill>
                  <a:srgbClr val="6A3A20"/>
                </a:solidFill>
                <a:ea typeface="DejaVu Sans" panose="020B0603030804020204" pitchFamily="34" charset="0"/>
              </a:rPr>
              <a:t>Il mandato dura </a:t>
            </a:r>
            <a:r>
              <a:rPr lang="it-IT" u="heavy" kern="50" dirty="0">
                <a:solidFill>
                  <a:srgbClr val="FF0000"/>
                </a:solidFill>
                <a:ea typeface="DejaVu Sans" panose="020B0603030804020204" pitchFamily="34" charset="0"/>
              </a:rPr>
              <a:t>9 anni</a:t>
            </a:r>
            <a:r>
              <a:rPr lang="it-IT" kern="50" dirty="0">
                <a:solidFill>
                  <a:srgbClr val="6A3A20"/>
                </a:solidFill>
                <a:ea typeface="DejaVu Sans" panose="020B0603030804020204" pitchFamily="34" charset="0"/>
              </a:rPr>
              <a:t> (il collegio è </a:t>
            </a:r>
            <a:r>
              <a:rPr lang="it-IT" u="heavy" kern="50" dirty="0">
                <a:solidFill>
                  <a:srgbClr val="FF0000"/>
                </a:solidFill>
                <a:ea typeface="DejaVu Sans" panose="020B0603030804020204" pitchFamily="34" charset="0"/>
              </a:rPr>
              <a:t>parzialmente rinnovato</a:t>
            </a:r>
            <a:r>
              <a:rPr lang="it-IT" kern="50" dirty="0">
                <a:solidFill>
                  <a:srgbClr val="6A3A20"/>
                </a:solidFill>
                <a:ea typeface="DejaVu Sans" panose="020B0603030804020204" pitchFamily="34" charset="0"/>
              </a:rPr>
              <a:t>, sin dalle origini, per 1/3 ogni 3 anni e per 1/3 ogni 6); è rinnovabile (art. 13, par. 1)</a:t>
            </a:r>
          </a:p>
          <a:p>
            <a:endParaRPr lang="it-IT" dirty="0"/>
          </a:p>
        </p:txBody>
      </p:sp>
    </p:spTree>
    <p:extLst>
      <p:ext uri="{BB962C8B-B14F-4D97-AF65-F5344CB8AC3E}">
        <p14:creationId xmlns:p14="http://schemas.microsoft.com/office/powerpoint/2010/main" val="15699274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Funzione della Corte</a:t>
            </a:r>
          </a:p>
        </p:txBody>
      </p:sp>
      <p:sp>
        <p:nvSpPr>
          <p:cNvPr id="3" name="Segnaposto contenuto 2"/>
          <p:cNvSpPr>
            <a:spLocks noGrp="1"/>
          </p:cNvSpPr>
          <p:nvPr>
            <p:ph idx="1"/>
          </p:nvPr>
        </p:nvSpPr>
        <p:spPr/>
        <p:txBody>
          <a:bodyPr>
            <a:normAutofit/>
          </a:bodyPr>
          <a:lstStyle/>
          <a:p>
            <a:r>
              <a:rPr lang="it-IT" sz="2200" kern="50" dirty="0">
                <a:solidFill>
                  <a:srgbClr val="6A3A20"/>
                </a:solidFill>
                <a:ea typeface="DejaVu Sans" panose="020B0603030804020204" pitchFamily="34" charset="0"/>
              </a:rPr>
              <a:t>La Corte «è il principale organo giurisdizionale delle Nazioni Unite»</a:t>
            </a:r>
          </a:p>
          <a:p>
            <a:r>
              <a:rPr lang="it-IT" sz="2200" kern="50" dirty="0">
                <a:solidFill>
                  <a:srgbClr val="6A3A20"/>
                </a:solidFill>
                <a:ea typeface="DejaVu Sans" panose="020B0603030804020204" pitchFamily="34" charset="0"/>
              </a:rPr>
              <a:t>Svolge una </a:t>
            </a:r>
            <a:r>
              <a:rPr lang="it-IT" sz="2200" b="1" kern="50" dirty="0">
                <a:solidFill>
                  <a:srgbClr val="FF0000"/>
                </a:solidFill>
                <a:ea typeface="DejaVu Sans" panose="020B0603030804020204" pitchFamily="34" charset="0"/>
              </a:rPr>
              <a:t>funzione giurisdizionale </a:t>
            </a:r>
            <a:r>
              <a:rPr lang="it-IT" sz="2200" kern="50" dirty="0">
                <a:solidFill>
                  <a:srgbClr val="6A3A20"/>
                </a:solidFill>
                <a:ea typeface="DejaVu Sans" panose="020B0603030804020204" pitchFamily="34" charset="0"/>
              </a:rPr>
              <a:t>di duplice natura: </a:t>
            </a:r>
            <a:r>
              <a:rPr lang="it-IT" sz="2200" b="1" kern="50" dirty="0">
                <a:solidFill>
                  <a:srgbClr val="FF0000"/>
                </a:solidFill>
                <a:ea typeface="DejaVu Sans" panose="020B0603030804020204" pitchFamily="34" charset="0"/>
              </a:rPr>
              <a:t>contenziosa (fra Stati) e consultiva</a:t>
            </a:r>
            <a:r>
              <a:rPr lang="it-IT" sz="2200" kern="50" dirty="0">
                <a:solidFill>
                  <a:srgbClr val="6A3A20"/>
                </a:solidFill>
                <a:ea typeface="DejaVu Sans" panose="020B0603030804020204" pitchFamily="34" charset="0"/>
              </a:rPr>
              <a:t>. </a:t>
            </a:r>
          </a:p>
          <a:p>
            <a:pPr marL="372745" algn="just">
              <a:spcAft>
                <a:spcPts val="0"/>
              </a:spcAft>
            </a:pPr>
            <a:r>
              <a:rPr lang="it-IT" sz="2200" kern="50" dirty="0">
                <a:ea typeface="DejaVu Sans" panose="020B0603030804020204" pitchFamily="34" charset="0"/>
              </a:rPr>
              <a:t>La </a:t>
            </a:r>
            <a:r>
              <a:rPr lang="it-IT" sz="2200" b="1" u="heavy" kern="50" dirty="0">
                <a:solidFill>
                  <a:srgbClr val="FF0000"/>
                </a:solidFill>
                <a:ea typeface="DejaVu Sans" panose="020B0603030804020204" pitchFamily="34" charset="0"/>
              </a:rPr>
              <a:t>competenza contenziosa</a:t>
            </a:r>
            <a:r>
              <a:rPr lang="it-IT" sz="2200" kern="50" dirty="0">
                <a:ea typeface="DejaVu Sans" panose="020B0603030804020204" pitchFamily="34" charset="0"/>
              </a:rPr>
              <a:t> presuppone una «controversia» fra Stati ed è attivabile solo dagli Stati (art. 34.1 Statuto). </a:t>
            </a:r>
          </a:p>
          <a:p>
            <a:pPr marL="372745" algn="just">
              <a:spcAft>
                <a:spcPts val="0"/>
              </a:spcAft>
            </a:pPr>
            <a:r>
              <a:rPr lang="it-IT" sz="2200" kern="50" dirty="0">
                <a:ea typeface="DejaVu Sans" panose="020B0603030804020204" pitchFamily="34" charset="0"/>
              </a:rPr>
              <a:t>Non possono adire la Corte </a:t>
            </a:r>
            <a:r>
              <a:rPr lang="it-IT" sz="2200" kern="50" dirty="0">
                <a:solidFill>
                  <a:srgbClr val="FF0000"/>
                </a:solidFill>
                <a:ea typeface="DejaVu Sans" panose="020B0603030804020204" pitchFamily="34" charset="0"/>
              </a:rPr>
              <a:t>né individui, né organizzazioni internazionali). </a:t>
            </a:r>
          </a:p>
        </p:txBody>
      </p:sp>
    </p:spTree>
    <p:extLst>
      <p:ext uri="{BB962C8B-B14F-4D97-AF65-F5344CB8AC3E}">
        <p14:creationId xmlns:p14="http://schemas.microsoft.com/office/powerpoint/2010/main" val="6655135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2DAB08-4C93-42CB-AF7F-E177A13B8BEA}"/>
              </a:ext>
            </a:extLst>
          </p:cNvPr>
          <p:cNvSpPr>
            <a:spLocks noGrp="1"/>
          </p:cNvSpPr>
          <p:nvPr>
            <p:ph type="title"/>
          </p:nvPr>
        </p:nvSpPr>
        <p:spPr/>
        <p:txBody>
          <a:bodyPr>
            <a:normAutofit/>
          </a:bodyPr>
          <a:lstStyle/>
          <a:p>
            <a:r>
              <a:rPr lang="it-IT" dirty="0"/>
              <a:t>Presupposti della competenza contenziosa</a:t>
            </a:r>
          </a:p>
        </p:txBody>
      </p:sp>
      <p:sp>
        <p:nvSpPr>
          <p:cNvPr id="3" name="Segnaposto contenuto 2">
            <a:extLst>
              <a:ext uri="{FF2B5EF4-FFF2-40B4-BE49-F238E27FC236}">
                <a16:creationId xmlns:a16="http://schemas.microsoft.com/office/drawing/2014/main" id="{4ED11D27-2793-458E-8F3B-E2FE021EA591}"/>
              </a:ext>
            </a:extLst>
          </p:cNvPr>
          <p:cNvSpPr>
            <a:spLocks noGrp="1"/>
          </p:cNvSpPr>
          <p:nvPr>
            <p:ph idx="1"/>
          </p:nvPr>
        </p:nvSpPr>
        <p:spPr/>
        <p:txBody>
          <a:bodyPr>
            <a:noAutofit/>
          </a:bodyPr>
          <a:lstStyle/>
          <a:p>
            <a:r>
              <a:rPr lang="it-IT" sz="1600" kern="50" dirty="0">
                <a:ea typeface="DejaVu Sans" panose="020B0603030804020204" pitchFamily="34" charset="0"/>
              </a:rPr>
              <a:t>Per investire la Corte di una controversia interstatale occorre siano soddisfatte 2 condizioni: </a:t>
            </a:r>
          </a:p>
          <a:p>
            <a:r>
              <a:rPr lang="it-IT" sz="1600" kern="50" dirty="0">
                <a:ea typeface="DejaVu Sans" panose="020B0603030804020204" pitchFamily="34" charset="0"/>
              </a:rPr>
              <a:t>a) gli Stati coinvolti devono essere </a:t>
            </a:r>
            <a:r>
              <a:rPr lang="it-IT" sz="1600" b="1" kern="50" dirty="0">
                <a:solidFill>
                  <a:srgbClr val="FF0000"/>
                </a:solidFill>
                <a:ea typeface="DejaVu Sans" panose="020B0603030804020204" pitchFamily="34" charset="0"/>
              </a:rPr>
              <a:t>Parti dello Statuto</a:t>
            </a:r>
            <a:r>
              <a:rPr lang="it-IT" sz="1600" kern="50" dirty="0">
                <a:ea typeface="DejaVu Sans" panose="020B0603030804020204" pitchFamily="34" charset="0"/>
              </a:rPr>
              <a:t> (art. 35 Statuto): avendovi aderito, ove siano Stati terzi all’Organizzazione; </a:t>
            </a:r>
          </a:p>
          <a:p>
            <a:r>
              <a:rPr lang="it-IT" sz="1600" kern="50" dirty="0">
                <a:ea typeface="DejaVu Sans" panose="020B0603030804020204" pitchFamily="34" charset="0"/>
              </a:rPr>
              <a:t>b) entrambi gli Stati devono inoltre</a:t>
            </a:r>
            <a:r>
              <a:rPr lang="it-IT" sz="1600" i="1" kern="50" dirty="0">
                <a:solidFill>
                  <a:srgbClr val="FF0000"/>
                </a:solidFill>
                <a:ea typeface="DejaVu Sans" panose="020B0603030804020204" pitchFamily="34" charset="0"/>
              </a:rPr>
              <a:t> </a:t>
            </a:r>
            <a:r>
              <a:rPr lang="it-IT" sz="1600" b="1" kern="50" dirty="0">
                <a:solidFill>
                  <a:srgbClr val="FF0000"/>
                </a:solidFill>
                <a:ea typeface="DejaVu Sans" panose="020B0603030804020204" pitchFamily="34" charset="0"/>
              </a:rPr>
              <a:t>aver riconosciuto competenza alla Corte sulla specifica controversia in esame</a:t>
            </a:r>
            <a:r>
              <a:rPr lang="it-IT" sz="1600" kern="50" dirty="0">
                <a:ea typeface="DejaVu Sans" panose="020B0603030804020204" pitchFamily="34" charset="0"/>
              </a:rPr>
              <a:t> (fondamento </a:t>
            </a:r>
            <a:r>
              <a:rPr lang="it-IT" sz="1600" kern="50" dirty="0">
                <a:solidFill>
                  <a:srgbClr val="FF0000"/>
                </a:solidFill>
                <a:effectLst>
                  <a:outerShdw blurRad="38100" dist="38100" dir="2700000" algn="tl">
                    <a:srgbClr val="000000">
                      <a:alpha val="43137"/>
                    </a:srgbClr>
                  </a:outerShdw>
                </a:effectLst>
                <a:ea typeface="DejaVu Sans" panose="020B0603030804020204" pitchFamily="34" charset="0"/>
              </a:rPr>
              <a:t>“volontario” della giurisdizione</a:t>
            </a:r>
            <a:r>
              <a:rPr lang="it-IT" sz="1600" kern="50" dirty="0">
                <a:effectLst>
                  <a:outerShdw blurRad="38100" dist="38100" dir="2700000" algn="tl">
                    <a:srgbClr val="000000">
                      <a:alpha val="43137"/>
                    </a:srgbClr>
                  </a:outerShdw>
                </a:effectLst>
                <a:ea typeface="DejaVu Sans" panose="020B0603030804020204" pitchFamily="34" charset="0"/>
              </a:rPr>
              <a:t> </a:t>
            </a:r>
            <a:r>
              <a:rPr lang="it-IT" sz="1600" kern="50" dirty="0">
                <a:ea typeface="DejaVu Sans" panose="020B0603030804020204" pitchFamily="34" charset="0"/>
              </a:rPr>
              <a:t>della CIG);</a:t>
            </a:r>
          </a:p>
          <a:p>
            <a:r>
              <a:rPr lang="it-IT" sz="1600" kern="50" dirty="0">
                <a:ea typeface="DejaVu Sans" panose="020B0603030804020204" pitchFamily="34" charset="0"/>
              </a:rPr>
              <a:t>Gli strumenti che riconoscono la competenza possono essere a) </a:t>
            </a:r>
            <a:r>
              <a:rPr lang="it-IT" sz="1600" u="heavy" kern="50" dirty="0">
                <a:solidFill>
                  <a:srgbClr val="FF0000"/>
                </a:solidFill>
                <a:ea typeface="DejaVu Sans" panose="020B0603030804020204" pitchFamily="34" charset="0"/>
              </a:rPr>
              <a:t>unilaterali</a:t>
            </a:r>
            <a:r>
              <a:rPr lang="it-IT" sz="1600" kern="50" dirty="0">
                <a:ea typeface="DejaVu Sans" panose="020B0603030804020204" pitchFamily="34" charset="0"/>
              </a:rPr>
              <a:t> (atto o dichiarazione unilaterale statale: art. 36 Statuto) ovvero b) </a:t>
            </a:r>
            <a:r>
              <a:rPr lang="it-IT" sz="1600" u="heavy" kern="50" dirty="0">
                <a:solidFill>
                  <a:srgbClr val="FF0000"/>
                </a:solidFill>
                <a:ea typeface="DejaVu Sans" panose="020B0603030804020204" pitchFamily="34" charset="0"/>
              </a:rPr>
              <a:t>convenzionali</a:t>
            </a:r>
            <a:r>
              <a:rPr lang="it-IT" sz="1600" kern="50" dirty="0">
                <a:ea typeface="DejaVu Sans" panose="020B0603030804020204" pitchFamily="34" charset="0"/>
              </a:rPr>
              <a:t> (concordati fra Stati e di contenuto omologo: “</a:t>
            </a:r>
            <a:r>
              <a:rPr lang="it-IT" sz="1600" i="1" kern="50" dirty="0">
                <a:solidFill>
                  <a:srgbClr val="FF0000"/>
                </a:solidFill>
                <a:ea typeface="DejaVu Sans" panose="020B0603030804020204" pitchFamily="34" charset="0"/>
              </a:rPr>
              <a:t>The </a:t>
            </a:r>
            <a:r>
              <a:rPr lang="it-IT" sz="1600" i="1" kern="50" dirty="0" err="1">
                <a:solidFill>
                  <a:srgbClr val="FF0000"/>
                </a:solidFill>
                <a:ea typeface="DejaVu Sans" panose="020B0603030804020204" pitchFamily="34" charset="0"/>
              </a:rPr>
              <a:t>jurisdiction</a:t>
            </a:r>
            <a:r>
              <a:rPr lang="it-IT" sz="1600" i="1" kern="50" dirty="0">
                <a:solidFill>
                  <a:srgbClr val="FF0000"/>
                </a:solidFill>
                <a:ea typeface="DejaVu Sans" panose="020B0603030804020204" pitchFamily="34" charset="0"/>
              </a:rPr>
              <a:t> of the Court </a:t>
            </a:r>
            <a:r>
              <a:rPr lang="it-IT" sz="1600" i="1" kern="50" dirty="0" err="1">
                <a:solidFill>
                  <a:srgbClr val="FF0000"/>
                </a:solidFill>
                <a:ea typeface="DejaVu Sans" panose="020B0603030804020204" pitchFamily="34" charset="0"/>
              </a:rPr>
              <a:t>comprises</a:t>
            </a:r>
            <a:r>
              <a:rPr lang="it-IT" sz="1600" i="1" kern="50" dirty="0">
                <a:solidFill>
                  <a:srgbClr val="FF0000"/>
                </a:solidFill>
                <a:ea typeface="DejaVu Sans" panose="020B0603030804020204" pitchFamily="34" charset="0"/>
              </a:rPr>
              <a:t> </a:t>
            </a:r>
            <a:r>
              <a:rPr lang="it-IT" sz="1600" i="1" kern="50" dirty="0" err="1">
                <a:solidFill>
                  <a:srgbClr val="FF0000"/>
                </a:solidFill>
                <a:ea typeface="DejaVu Sans" panose="020B0603030804020204" pitchFamily="34" charset="0"/>
              </a:rPr>
              <a:t>all</a:t>
            </a:r>
            <a:r>
              <a:rPr lang="it-IT" sz="1600" i="1" kern="50" dirty="0">
                <a:solidFill>
                  <a:srgbClr val="FF0000"/>
                </a:solidFill>
                <a:ea typeface="DejaVu Sans" panose="020B0603030804020204" pitchFamily="34" charset="0"/>
              </a:rPr>
              <a:t> </a:t>
            </a:r>
            <a:r>
              <a:rPr lang="it-IT" sz="1600" i="1" kern="50" dirty="0" err="1">
                <a:solidFill>
                  <a:srgbClr val="FF0000"/>
                </a:solidFill>
                <a:ea typeface="DejaVu Sans" panose="020B0603030804020204" pitchFamily="34" charset="0"/>
              </a:rPr>
              <a:t>cases</a:t>
            </a:r>
            <a:r>
              <a:rPr lang="it-IT" sz="1600" i="1" kern="50" dirty="0">
                <a:solidFill>
                  <a:srgbClr val="FF0000"/>
                </a:solidFill>
                <a:ea typeface="DejaVu Sans" panose="020B0603030804020204" pitchFamily="34" charset="0"/>
              </a:rPr>
              <a:t> </a:t>
            </a:r>
            <a:r>
              <a:rPr lang="it-IT" sz="1600" i="1" kern="50" dirty="0" err="1">
                <a:solidFill>
                  <a:srgbClr val="FF0000"/>
                </a:solidFill>
                <a:ea typeface="DejaVu Sans" panose="020B0603030804020204" pitchFamily="34" charset="0"/>
              </a:rPr>
              <a:t>which</a:t>
            </a:r>
            <a:r>
              <a:rPr lang="it-IT" sz="1600" i="1" kern="50" dirty="0">
                <a:solidFill>
                  <a:srgbClr val="FF0000"/>
                </a:solidFill>
                <a:ea typeface="DejaVu Sans" panose="020B0603030804020204" pitchFamily="34" charset="0"/>
              </a:rPr>
              <a:t> </a:t>
            </a:r>
            <a:r>
              <a:rPr lang="it-IT" sz="1600" i="1" u="heavy" kern="50" dirty="0">
                <a:solidFill>
                  <a:srgbClr val="FF0000"/>
                </a:solidFill>
                <a:ea typeface="DejaVu Sans" panose="020B0603030804020204" pitchFamily="34" charset="0"/>
              </a:rPr>
              <a:t>the parties </a:t>
            </a:r>
            <a:r>
              <a:rPr lang="it-IT" sz="1600" i="1" u="heavy" kern="50" dirty="0" err="1">
                <a:solidFill>
                  <a:srgbClr val="FF0000"/>
                </a:solidFill>
                <a:ea typeface="DejaVu Sans" panose="020B0603030804020204" pitchFamily="34" charset="0"/>
              </a:rPr>
              <a:t>refer</a:t>
            </a:r>
            <a:r>
              <a:rPr lang="it-IT" sz="1600" i="1" u="heavy" kern="50" dirty="0">
                <a:solidFill>
                  <a:srgbClr val="FF0000"/>
                </a:solidFill>
                <a:ea typeface="DejaVu Sans" panose="020B0603030804020204" pitchFamily="34" charset="0"/>
              </a:rPr>
              <a:t> to </a:t>
            </a:r>
            <a:r>
              <a:rPr lang="it-IT" sz="1600" i="1" u="heavy" kern="50" dirty="0" err="1">
                <a:solidFill>
                  <a:srgbClr val="FF0000"/>
                </a:solidFill>
                <a:ea typeface="DejaVu Sans" panose="020B0603030804020204" pitchFamily="34" charset="0"/>
              </a:rPr>
              <a:t>it</a:t>
            </a:r>
            <a:r>
              <a:rPr lang="it-IT" sz="1600" i="1" kern="50" dirty="0">
                <a:solidFill>
                  <a:srgbClr val="FF0000"/>
                </a:solidFill>
                <a:ea typeface="DejaVu Sans" panose="020B0603030804020204" pitchFamily="34" charset="0"/>
              </a:rPr>
              <a:t> and </a:t>
            </a:r>
            <a:r>
              <a:rPr lang="it-IT" sz="1600" i="1" u="heavy" kern="50" dirty="0" err="1">
                <a:solidFill>
                  <a:srgbClr val="FF0000"/>
                </a:solidFill>
                <a:ea typeface="DejaVu Sans" panose="020B0603030804020204" pitchFamily="34" charset="0"/>
              </a:rPr>
              <a:t>all</a:t>
            </a:r>
            <a:r>
              <a:rPr lang="it-IT" sz="1600" i="1" u="heavy" kern="50" dirty="0">
                <a:solidFill>
                  <a:srgbClr val="FF0000"/>
                </a:solidFill>
                <a:ea typeface="DejaVu Sans" panose="020B0603030804020204" pitchFamily="34" charset="0"/>
              </a:rPr>
              <a:t> </a:t>
            </a:r>
            <a:r>
              <a:rPr lang="it-IT" sz="1600" i="1" u="heavy" kern="50" dirty="0" err="1">
                <a:solidFill>
                  <a:srgbClr val="FF0000"/>
                </a:solidFill>
                <a:ea typeface="DejaVu Sans" panose="020B0603030804020204" pitchFamily="34" charset="0"/>
              </a:rPr>
              <a:t>matters</a:t>
            </a:r>
            <a:r>
              <a:rPr lang="it-IT" sz="1600" i="1" u="heavy" kern="50" dirty="0">
                <a:solidFill>
                  <a:srgbClr val="FF0000"/>
                </a:solidFill>
                <a:ea typeface="DejaVu Sans" panose="020B0603030804020204" pitchFamily="34" charset="0"/>
              </a:rPr>
              <a:t> </a:t>
            </a:r>
            <a:r>
              <a:rPr lang="it-IT" sz="1600" i="1" u="heavy" kern="50" dirty="0" err="1">
                <a:solidFill>
                  <a:srgbClr val="FF0000"/>
                </a:solidFill>
                <a:ea typeface="DejaVu Sans" panose="020B0603030804020204" pitchFamily="34" charset="0"/>
              </a:rPr>
              <a:t>specially</a:t>
            </a:r>
            <a:r>
              <a:rPr lang="it-IT" sz="1600" i="1" u="heavy" kern="50" dirty="0">
                <a:solidFill>
                  <a:srgbClr val="FF0000"/>
                </a:solidFill>
                <a:ea typeface="DejaVu Sans" panose="020B0603030804020204" pitchFamily="34" charset="0"/>
              </a:rPr>
              <a:t> </a:t>
            </a:r>
            <a:r>
              <a:rPr lang="it-IT" sz="1600" i="1" u="heavy" kern="50" dirty="0" err="1">
                <a:solidFill>
                  <a:srgbClr val="FF0000"/>
                </a:solidFill>
                <a:ea typeface="DejaVu Sans" panose="020B0603030804020204" pitchFamily="34" charset="0"/>
              </a:rPr>
              <a:t>provided</a:t>
            </a:r>
            <a:r>
              <a:rPr lang="it-IT" sz="1600" i="1" u="heavy" kern="50" dirty="0">
                <a:solidFill>
                  <a:srgbClr val="FF0000"/>
                </a:solidFill>
                <a:ea typeface="DejaVu Sans" panose="020B0603030804020204" pitchFamily="34" charset="0"/>
              </a:rPr>
              <a:t> for in the Charter of the </a:t>
            </a:r>
            <a:r>
              <a:rPr lang="it-IT" sz="1600" i="1" u="heavy" kern="50" dirty="0" err="1">
                <a:solidFill>
                  <a:srgbClr val="FF0000"/>
                </a:solidFill>
                <a:ea typeface="DejaVu Sans" panose="020B0603030804020204" pitchFamily="34" charset="0"/>
              </a:rPr>
              <a:t>United</a:t>
            </a:r>
            <a:r>
              <a:rPr lang="it-IT" sz="1600" i="1" u="heavy" kern="50" dirty="0">
                <a:solidFill>
                  <a:srgbClr val="FF0000"/>
                </a:solidFill>
                <a:ea typeface="DejaVu Sans" panose="020B0603030804020204" pitchFamily="34" charset="0"/>
              </a:rPr>
              <a:t> Nations or in </a:t>
            </a:r>
            <a:r>
              <a:rPr lang="it-IT" sz="1600" i="1" u="heavy" kern="50" dirty="0" err="1">
                <a:solidFill>
                  <a:srgbClr val="FF0000"/>
                </a:solidFill>
                <a:ea typeface="DejaVu Sans" panose="020B0603030804020204" pitchFamily="34" charset="0"/>
              </a:rPr>
              <a:t>treaties</a:t>
            </a:r>
            <a:r>
              <a:rPr lang="it-IT" sz="1600" i="1" u="heavy" kern="50" dirty="0">
                <a:solidFill>
                  <a:srgbClr val="FF0000"/>
                </a:solidFill>
                <a:ea typeface="DejaVu Sans" panose="020B0603030804020204" pitchFamily="34" charset="0"/>
              </a:rPr>
              <a:t> and </a:t>
            </a:r>
            <a:r>
              <a:rPr lang="it-IT" sz="1600" i="1" u="heavy" kern="50" dirty="0" err="1">
                <a:solidFill>
                  <a:srgbClr val="FF0000"/>
                </a:solidFill>
                <a:ea typeface="DejaVu Sans" panose="020B0603030804020204" pitchFamily="34" charset="0"/>
              </a:rPr>
              <a:t>conventions</a:t>
            </a:r>
            <a:r>
              <a:rPr lang="it-IT" sz="1600" i="1" u="heavy" kern="50" dirty="0">
                <a:solidFill>
                  <a:srgbClr val="FF0000"/>
                </a:solidFill>
                <a:ea typeface="DejaVu Sans" panose="020B0603030804020204" pitchFamily="34" charset="0"/>
              </a:rPr>
              <a:t> in force</a:t>
            </a:r>
            <a:r>
              <a:rPr lang="it-IT" sz="1600" kern="50" dirty="0">
                <a:ea typeface="DejaVu Sans" panose="020B0603030804020204" pitchFamily="34" charset="0"/>
              </a:rPr>
              <a:t>”: cfr. art. 36, par. 1, Statuto). </a:t>
            </a:r>
          </a:p>
          <a:p>
            <a:r>
              <a:rPr lang="it-IT" sz="1600" kern="50" dirty="0">
                <a:ea typeface="DejaVu Sans" panose="020B0603030804020204" pitchFamily="34" charset="0"/>
              </a:rPr>
              <a:t>Se il collegio giudicante della Corte non ha un giudice «nazionale», viene integrato con un «giudice ad hoc». In ragione di quanto su esposto la Corte </a:t>
            </a:r>
            <a:r>
              <a:rPr lang="it-IT" sz="1600" kern="50" dirty="0">
                <a:solidFill>
                  <a:srgbClr val="6A3A20"/>
                </a:solidFill>
                <a:ea typeface="DejaVu Sans" panose="020B0603030804020204" pitchFamily="34" charset="0"/>
              </a:rPr>
              <a:t>assomiglia a un «arbitro internazionale» precostituito</a:t>
            </a:r>
            <a:endParaRPr lang="it-IT" sz="1600" kern="50" dirty="0">
              <a:ea typeface="DejaVu Sans" panose="020B0603030804020204" pitchFamily="34" charset="0"/>
            </a:endParaRPr>
          </a:p>
        </p:txBody>
      </p:sp>
    </p:spTree>
    <p:extLst>
      <p:ext uri="{BB962C8B-B14F-4D97-AF65-F5344CB8AC3E}">
        <p14:creationId xmlns:p14="http://schemas.microsoft.com/office/powerpoint/2010/main" val="41132614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competenza consultiva</a:t>
            </a:r>
          </a:p>
        </p:txBody>
      </p:sp>
      <p:sp>
        <p:nvSpPr>
          <p:cNvPr id="3" name="Segnaposto contenuto 2"/>
          <p:cNvSpPr>
            <a:spLocks noGrp="1"/>
          </p:cNvSpPr>
          <p:nvPr>
            <p:ph idx="1"/>
          </p:nvPr>
        </p:nvSpPr>
        <p:spPr/>
        <p:txBody>
          <a:bodyPr>
            <a:normAutofit fontScale="77500" lnSpcReduction="20000"/>
          </a:bodyPr>
          <a:lstStyle/>
          <a:p>
            <a:r>
              <a:rPr lang="it-IT" kern="50" dirty="0">
                <a:ea typeface="DejaVu Sans" panose="020B0603030804020204" pitchFamily="34" charset="0"/>
              </a:rPr>
              <a:t>Le sentenze (e ordinanze: per esempio sulle misure cautelari) </a:t>
            </a:r>
            <a:r>
              <a:rPr lang="it-IT" b="1" u="sng" kern="50" dirty="0">
                <a:solidFill>
                  <a:srgbClr val="FF0000"/>
                </a:solidFill>
                <a:ea typeface="DejaVu Sans" panose="020B0603030804020204" pitchFamily="34" charset="0"/>
              </a:rPr>
              <a:t>hanno valore vincolante</a:t>
            </a:r>
            <a:r>
              <a:rPr lang="it-IT" kern="50" dirty="0">
                <a:ea typeface="DejaVu Sans" panose="020B0603030804020204" pitchFamily="34" charset="0"/>
              </a:rPr>
              <a:t> per gli Stati parte alla controversia (art. 94 della Carta). </a:t>
            </a:r>
            <a:r>
              <a:rPr lang="it-IT" kern="50" dirty="0">
                <a:solidFill>
                  <a:srgbClr val="6A3A20"/>
                </a:solidFill>
                <a:ea typeface="DejaVu Sans" panose="020B0603030804020204" pitchFamily="34" charset="0"/>
              </a:rPr>
              <a:t>La </a:t>
            </a:r>
            <a:r>
              <a:rPr lang="it-IT" kern="50" dirty="0">
                <a:solidFill>
                  <a:srgbClr val="FF0000"/>
                </a:solidFill>
                <a:ea typeface="DejaVu Sans" panose="020B0603030804020204" pitchFamily="34" charset="0"/>
              </a:rPr>
              <a:t>funzione contenziosa</a:t>
            </a:r>
            <a:r>
              <a:rPr lang="it-IT" kern="50" dirty="0">
                <a:solidFill>
                  <a:srgbClr val="6A3A20"/>
                </a:solidFill>
                <a:ea typeface="DejaVu Sans" panose="020B0603030804020204" pitchFamily="34" charset="0"/>
              </a:rPr>
              <a:t> della CIG </a:t>
            </a:r>
            <a:r>
              <a:rPr lang="it-IT" kern="50" dirty="0">
                <a:solidFill>
                  <a:srgbClr val="FF0000"/>
                </a:solidFill>
                <a:ea typeface="DejaVu Sans" panose="020B0603030804020204" pitchFamily="34" charset="0"/>
              </a:rPr>
              <a:t>non ha carattere esclusivo</a:t>
            </a:r>
            <a:r>
              <a:rPr lang="it-IT" kern="50" dirty="0">
                <a:solidFill>
                  <a:srgbClr val="6A3A20"/>
                </a:solidFill>
                <a:ea typeface="DejaVu Sans" panose="020B0603030804020204" pitchFamily="34" charset="0"/>
              </a:rPr>
              <a:t>. Dunque gli Stati membri possono scegliere un altro mezzo di composizione della controversia (art. 95)</a:t>
            </a:r>
            <a:endParaRPr lang="it-IT" kern="50" dirty="0">
              <a:ea typeface="DejaVu Sans" panose="020B0603030804020204" pitchFamily="34" charset="0"/>
            </a:endParaRPr>
          </a:p>
          <a:p>
            <a:r>
              <a:rPr lang="it-IT" kern="50" dirty="0">
                <a:ea typeface="DejaVu Sans" panose="020B0603030804020204" pitchFamily="34" charset="0"/>
              </a:rPr>
              <a:t>La competenza </a:t>
            </a:r>
            <a:r>
              <a:rPr lang="it-IT" b="1" u="sng" kern="50" dirty="0">
                <a:solidFill>
                  <a:srgbClr val="FF0000"/>
                </a:solidFill>
                <a:ea typeface="DejaVu Sans" panose="020B0603030804020204" pitchFamily="34" charset="0"/>
              </a:rPr>
              <a:t>non contenziosa (consultiva)</a:t>
            </a:r>
            <a:r>
              <a:rPr lang="it-IT" kern="50" dirty="0">
                <a:ea typeface="DejaVu Sans" panose="020B0603030804020204" pitchFamily="34" charset="0"/>
              </a:rPr>
              <a:t> è attivabile “su ogni questione giuridica” </a:t>
            </a:r>
            <a:r>
              <a:rPr lang="it-IT" u="heavy" kern="50" dirty="0">
                <a:solidFill>
                  <a:srgbClr val="FF0000"/>
                </a:solidFill>
                <a:ea typeface="DejaVu Sans" panose="020B0603030804020204" pitchFamily="34" charset="0"/>
              </a:rPr>
              <a:t>solo dall’AG e dal </a:t>
            </a:r>
            <a:r>
              <a:rPr lang="it-IT" u="heavy" kern="50" dirty="0" err="1">
                <a:solidFill>
                  <a:srgbClr val="FF0000"/>
                </a:solidFill>
                <a:ea typeface="DejaVu Sans" panose="020B0603030804020204" pitchFamily="34" charset="0"/>
              </a:rPr>
              <a:t>CdS</a:t>
            </a:r>
            <a:r>
              <a:rPr lang="it-IT" kern="50" dirty="0">
                <a:ea typeface="DejaVu Sans" panose="020B0603030804020204" pitchFamily="34" charset="0"/>
              </a:rPr>
              <a:t>, o </a:t>
            </a:r>
            <a:r>
              <a:rPr lang="it-IT" u="heavy" kern="50" dirty="0">
                <a:solidFill>
                  <a:srgbClr val="FF0000"/>
                </a:solidFill>
                <a:ea typeface="DejaVu Sans" panose="020B0603030804020204" pitchFamily="34" charset="0"/>
              </a:rPr>
              <a:t>da organizzazioni internazionali a ciò autorizzate</a:t>
            </a:r>
            <a:r>
              <a:rPr lang="it-IT" kern="50" dirty="0">
                <a:ea typeface="DejaVu Sans" panose="020B0603030804020204" pitchFamily="34" charset="0"/>
              </a:rPr>
              <a:t> dall’AG nel loro ambito di competenza (art. 96 Carta; art. 65 Statuto: “</a:t>
            </a:r>
            <a:r>
              <a:rPr lang="it-IT" i="1" kern="50" dirty="0">
                <a:solidFill>
                  <a:srgbClr val="FF0000"/>
                </a:solidFill>
                <a:ea typeface="DejaVu Sans" panose="020B0603030804020204" pitchFamily="34" charset="0"/>
              </a:rPr>
              <a:t>1. </a:t>
            </a:r>
            <a:r>
              <a:rPr lang="en-US" i="1" kern="50" dirty="0">
                <a:solidFill>
                  <a:srgbClr val="FF0000"/>
                </a:solidFill>
                <a:ea typeface="DejaVu Sans" panose="020B0603030804020204" pitchFamily="34" charset="0"/>
              </a:rPr>
              <a:t>The Court may give an advisory opinion on any legal question at the request of whatever body may be authorized by or in accordance with the Charter of the United Nations to make such a request. 2. Questions upon which the advisory opinion of the Court is asked shall be laid before the Court by means of a written request containing an exact statement of the question upon which an opinion is required, and accompanied by all documents likely to throw light upon the question</a:t>
            </a:r>
            <a:r>
              <a:rPr lang="en-US" kern="50" dirty="0">
                <a:ea typeface="DejaVu Sans" panose="020B0603030804020204" pitchFamily="34" charset="0"/>
              </a:rPr>
              <a:t>”), </a:t>
            </a:r>
            <a:r>
              <a:rPr lang="en-US" kern="50" dirty="0" err="1">
                <a:ea typeface="DejaVu Sans" panose="020B0603030804020204" pitchFamily="34" charset="0"/>
              </a:rPr>
              <a:t>il</a:t>
            </a:r>
            <a:r>
              <a:rPr lang="en-US" kern="50" dirty="0">
                <a:ea typeface="DejaVu Sans" panose="020B0603030804020204" pitchFamily="34" charset="0"/>
              </a:rPr>
              <a:t> </a:t>
            </a:r>
            <a:r>
              <a:rPr lang="en-US" kern="50" dirty="0" err="1">
                <a:ea typeface="DejaVu Sans" panose="020B0603030804020204" pitchFamily="34" charset="0"/>
              </a:rPr>
              <a:t>parere</a:t>
            </a:r>
            <a:r>
              <a:rPr lang="en-US" kern="50" dirty="0">
                <a:ea typeface="DejaVu Sans" panose="020B0603030804020204" pitchFamily="34" charset="0"/>
              </a:rPr>
              <a:t> </a:t>
            </a:r>
            <a:r>
              <a:rPr lang="en-US" kern="50" dirty="0" err="1">
                <a:ea typeface="DejaVu Sans" panose="020B0603030804020204" pitchFamily="34" charset="0"/>
              </a:rPr>
              <a:t>emesso</a:t>
            </a:r>
            <a:r>
              <a:rPr lang="en-US" kern="50" dirty="0">
                <a:ea typeface="DejaVu Sans" panose="020B0603030804020204" pitchFamily="34" charset="0"/>
              </a:rPr>
              <a:t> </a:t>
            </a:r>
            <a:r>
              <a:rPr lang="en-US" kern="50" dirty="0" err="1">
                <a:ea typeface="DejaVu Sans" panose="020B0603030804020204" pitchFamily="34" charset="0"/>
              </a:rPr>
              <a:t>dalla</a:t>
            </a:r>
            <a:r>
              <a:rPr lang="en-US" kern="50" dirty="0">
                <a:ea typeface="DejaVu Sans" panose="020B0603030804020204" pitchFamily="34" charset="0"/>
              </a:rPr>
              <a:t> CIG </a:t>
            </a:r>
            <a:r>
              <a:rPr lang="en-US" b="1" kern="50" dirty="0">
                <a:solidFill>
                  <a:srgbClr val="FF0000"/>
                </a:solidFill>
                <a:ea typeface="DejaVu Sans" panose="020B0603030804020204" pitchFamily="34" charset="0"/>
              </a:rPr>
              <a:t>non ha </a:t>
            </a:r>
            <a:r>
              <a:rPr lang="en-US" b="1" kern="50" dirty="0" err="1">
                <a:solidFill>
                  <a:srgbClr val="FF0000"/>
                </a:solidFill>
                <a:ea typeface="DejaVu Sans" panose="020B0603030804020204" pitchFamily="34" charset="0"/>
              </a:rPr>
              <a:t>valore</a:t>
            </a:r>
            <a:r>
              <a:rPr lang="en-US" b="1" kern="50" dirty="0">
                <a:solidFill>
                  <a:srgbClr val="FF0000"/>
                </a:solidFill>
                <a:ea typeface="DejaVu Sans" panose="020B0603030804020204" pitchFamily="34" charset="0"/>
              </a:rPr>
              <a:t> </a:t>
            </a:r>
            <a:r>
              <a:rPr lang="en-US" b="1" kern="50" dirty="0" err="1">
                <a:solidFill>
                  <a:srgbClr val="FF0000"/>
                </a:solidFill>
                <a:ea typeface="DejaVu Sans" panose="020B0603030804020204" pitchFamily="34" charset="0"/>
              </a:rPr>
              <a:t>vincolante</a:t>
            </a:r>
            <a:r>
              <a:rPr lang="en-US" kern="50" dirty="0">
                <a:ea typeface="DejaVu Sans" panose="020B0603030804020204" pitchFamily="34" charset="0"/>
              </a:rPr>
              <a:t> (ma </a:t>
            </a:r>
            <a:r>
              <a:rPr lang="en-US" kern="50" dirty="0" err="1">
                <a:ea typeface="DejaVu Sans" panose="020B0603030804020204" pitchFamily="34" charset="0"/>
              </a:rPr>
              <a:t>costituisce</a:t>
            </a:r>
            <a:r>
              <a:rPr lang="en-US" kern="50" dirty="0">
                <a:ea typeface="DejaVu Sans" panose="020B0603030804020204" pitchFamily="34" charset="0"/>
              </a:rPr>
              <a:t>, </a:t>
            </a:r>
            <a:r>
              <a:rPr lang="en-US" kern="50" dirty="0" err="1">
                <a:ea typeface="DejaVu Sans" panose="020B0603030804020204" pitchFamily="34" charset="0"/>
              </a:rPr>
              <a:t>talora</a:t>
            </a:r>
            <a:r>
              <a:rPr lang="en-US" kern="50" dirty="0">
                <a:ea typeface="DejaVu Sans" panose="020B0603030804020204" pitchFamily="34" charset="0"/>
              </a:rPr>
              <a:t>, </a:t>
            </a:r>
            <a:r>
              <a:rPr lang="en-US" kern="50" dirty="0" err="1">
                <a:ea typeface="DejaVu Sans" panose="020B0603030804020204" pitchFamily="34" charset="0"/>
              </a:rPr>
              <a:t>autorevole</a:t>
            </a:r>
            <a:r>
              <a:rPr lang="en-US" kern="50" dirty="0">
                <a:ea typeface="DejaVu Sans" panose="020B0603030804020204" pitchFamily="34" charset="0"/>
              </a:rPr>
              <a:t> </a:t>
            </a:r>
            <a:r>
              <a:rPr lang="en-US" kern="50" dirty="0" err="1">
                <a:ea typeface="DejaVu Sans" panose="020B0603030804020204" pitchFamily="34" charset="0"/>
              </a:rPr>
              <a:t>ricostruzione</a:t>
            </a:r>
            <a:r>
              <a:rPr lang="en-US" kern="50" dirty="0">
                <a:ea typeface="DejaVu Sans" panose="020B0603030804020204" pitchFamily="34" charset="0"/>
              </a:rPr>
              <a:t> del </a:t>
            </a:r>
            <a:r>
              <a:rPr lang="en-US" kern="50" dirty="0" err="1">
                <a:ea typeface="DejaVu Sans" panose="020B0603030804020204" pitchFamily="34" charset="0"/>
              </a:rPr>
              <a:t>diritto</a:t>
            </a:r>
            <a:r>
              <a:rPr lang="en-US" kern="50" dirty="0">
                <a:ea typeface="DejaVu Sans" panose="020B0603030804020204" pitchFamily="34" charset="0"/>
              </a:rPr>
              <a:t> </a:t>
            </a:r>
            <a:r>
              <a:rPr lang="en-US" kern="50" dirty="0" err="1">
                <a:ea typeface="DejaVu Sans" panose="020B0603030804020204" pitchFamily="34" charset="0"/>
              </a:rPr>
              <a:t>internazionale</a:t>
            </a:r>
            <a:r>
              <a:rPr lang="en-US" kern="50" dirty="0">
                <a:ea typeface="DejaVu Sans" panose="020B0603030804020204" pitchFamily="34" charset="0"/>
              </a:rPr>
              <a:t> </a:t>
            </a:r>
            <a:r>
              <a:rPr lang="en-US" kern="50" dirty="0" err="1">
                <a:ea typeface="DejaVu Sans" panose="020B0603030804020204" pitchFamily="34" charset="0"/>
              </a:rPr>
              <a:t>vigente</a:t>
            </a:r>
            <a:r>
              <a:rPr lang="en-US" kern="50" dirty="0">
                <a:ea typeface="DejaVu Sans" panose="020B0603030804020204" pitchFamily="34" charset="0"/>
              </a:rPr>
              <a:t>)</a:t>
            </a:r>
            <a:endParaRPr lang="it-IT" kern="50" dirty="0">
              <a:ea typeface="Lucida Sans Unicode" panose="020B0602030504020204" pitchFamily="34" charset="0"/>
            </a:endParaRPr>
          </a:p>
          <a:p>
            <a:endParaRPr lang="it-IT" dirty="0"/>
          </a:p>
        </p:txBody>
      </p:sp>
    </p:spTree>
    <p:extLst>
      <p:ext uri="{BB962C8B-B14F-4D97-AF65-F5344CB8AC3E}">
        <p14:creationId xmlns:p14="http://schemas.microsoft.com/office/powerpoint/2010/main" val="40500004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L’individuo nel diritto internazionale (rinvio al manuale)</a:t>
            </a:r>
          </a:p>
        </p:txBody>
      </p:sp>
      <p:sp>
        <p:nvSpPr>
          <p:cNvPr id="3" name="Segnaposto contenuto 2"/>
          <p:cNvSpPr>
            <a:spLocks noGrp="1"/>
          </p:cNvSpPr>
          <p:nvPr>
            <p:ph idx="1"/>
          </p:nvPr>
        </p:nvSpPr>
        <p:spPr/>
        <p:txBody>
          <a:bodyPr/>
          <a:lstStyle/>
          <a:p>
            <a:r>
              <a:rPr lang="it-IT" dirty="0"/>
              <a:t>Protezione dello straniero, protezione della persona (diritti fondamentali dell’uomo), diritto umanitario (infra)</a:t>
            </a:r>
          </a:p>
          <a:p>
            <a:r>
              <a:rPr lang="it-IT" dirty="0"/>
              <a:t>Istituzione di organi o «sistemi giurisdizionali» accessibili alla persona sul piano internazionale</a:t>
            </a:r>
          </a:p>
          <a:p>
            <a:r>
              <a:rPr lang="it-IT" dirty="0"/>
              <a:t>Obblighi dell’individuo: i crimini internazionali e la loro evoluzione</a:t>
            </a:r>
          </a:p>
          <a:p>
            <a:endParaRPr lang="it-IT" dirty="0"/>
          </a:p>
        </p:txBody>
      </p:sp>
    </p:spTree>
    <p:extLst>
      <p:ext uri="{BB962C8B-B14F-4D97-AF65-F5344CB8AC3E}">
        <p14:creationId xmlns:p14="http://schemas.microsoft.com/office/powerpoint/2010/main" val="3199402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770049-7811-4228-A635-7877E04B1647}"/>
              </a:ext>
            </a:extLst>
          </p:cNvPr>
          <p:cNvSpPr>
            <a:spLocks noGrp="1"/>
          </p:cNvSpPr>
          <p:nvPr>
            <p:ph type="title"/>
          </p:nvPr>
        </p:nvSpPr>
        <p:spPr/>
        <p:txBody>
          <a:bodyPr/>
          <a:lstStyle/>
          <a:p>
            <a:r>
              <a:rPr lang="it-IT" dirty="0"/>
              <a:t>Segue</a:t>
            </a:r>
          </a:p>
        </p:txBody>
      </p:sp>
      <p:sp>
        <p:nvSpPr>
          <p:cNvPr id="3" name="Segnaposto contenuto 2">
            <a:extLst>
              <a:ext uri="{FF2B5EF4-FFF2-40B4-BE49-F238E27FC236}">
                <a16:creationId xmlns:a16="http://schemas.microsoft.com/office/drawing/2014/main" id="{216EFB5C-A86D-4FC6-98BD-A146C2006AAE}"/>
              </a:ext>
            </a:extLst>
          </p:cNvPr>
          <p:cNvSpPr>
            <a:spLocks noGrp="1"/>
          </p:cNvSpPr>
          <p:nvPr>
            <p:ph idx="1"/>
          </p:nvPr>
        </p:nvSpPr>
        <p:spPr/>
        <p:txBody>
          <a:bodyPr>
            <a:normAutofit fontScale="70000" lnSpcReduction="20000"/>
          </a:bodyPr>
          <a:lstStyle/>
          <a:p>
            <a:r>
              <a:rPr lang="it-IT" dirty="0"/>
              <a:t>Articolazioni istituzionali: </a:t>
            </a:r>
          </a:p>
          <a:p>
            <a:r>
              <a:rPr lang="it-IT" dirty="0"/>
              <a:t>a) riparto (spaziale) delle autorità di governo (esercizio della sovranità; coordinamento convenzionale delle sovranità; sistemi di «integrazione» giuridica – esempio Unione europea); </a:t>
            </a:r>
          </a:p>
          <a:p>
            <a:r>
              <a:rPr lang="it-IT" dirty="0"/>
              <a:t>b) produzione delle norme internazionali (procedimenti e «fonti» che ne risultano; ruolo degli attori internazionali) </a:t>
            </a:r>
          </a:p>
          <a:p>
            <a:r>
              <a:rPr lang="it-IT" dirty="0"/>
              <a:t>c) funzione di «accertamento» (interpretazione delle norme rispetto a una fattispecie): giudici internazionali (CIG, Tribunale internazionale del Mare, CPI, ecc.; corti regionali: CGUE; Corte EDU, in ambito europeo)  </a:t>
            </a:r>
          </a:p>
          <a:p>
            <a:r>
              <a:rPr lang="it-IT" dirty="0"/>
              <a:t>d) applicazione (coercitiva) delle norme internazionali: a livello globale (responsabilità e autotutela);</a:t>
            </a:r>
          </a:p>
          <a:p>
            <a:r>
              <a:rPr lang="it-IT" dirty="0"/>
              <a:t>a livello statale (garanzia interna di effettività: esistenza della norma, forza giuridica, metodi di accertamento, efficacia e coercizione) </a:t>
            </a:r>
          </a:p>
        </p:txBody>
      </p:sp>
    </p:spTree>
    <p:extLst>
      <p:ext uri="{BB962C8B-B14F-4D97-AF65-F5344CB8AC3E}">
        <p14:creationId xmlns:p14="http://schemas.microsoft.com/office/powerpoint/2010/main" val="2504363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Diritto internazionale (pubblico) e valori normativamente prevalenti</a:t>
            </a:r>
          </a:p>
        </p:txBody>
      </p:sp>
      <p:sp>
        <p:nvSpPr>
          <p:cNvPr id="3" name="Segnaposto contenuto 2"/>
          <p:cNvSpPr>
            <a:spLocks noGrp="1"/>
          </p:cNvSpPr>
          <p:nvPr>
            <p:ph idx="1"/>
          </p:nvPr>
        </p:nvSpPr>
        <p:spPr/>
        <p:txBody>
          <a:bodyPr>
            <a:normAutofit fontScale="70000" lnSpcReduction="20000"/>
          </a:bodyPr>
          <a:lstStyle/>
          <a:p>
            <a:r>
              <a:rPr lang="it-IT" dirty="0"/>
              <a:t>Diritto internazionale privato (nozione), diritto internazionale comparato (nozione, impiego)</a:t>
            </a:r>
          </a:p>
          <a:p>
            <a:r>
              <a:rPr lang="it-IT" dirty="0"/>
              <a:t>Le norme e i valori del diritto internazionale (i «valori comuni»): </a:t>
            </a:r>
            <a:r>
              <a:rPr lang="it-IT" dirty="0">
                <a:solidFill>
                  <a:srgbClr val="FF0000"/>
                </a:solidFill>
              </a:rPr>
              <a:t>protezione degli Stati</a:t>
            </a:r>
            <a:r>
              <a:rPr lang="it-IT" dirty="0"/>
              <a:t> (istituti tradizionali: immunità); </a:t>
            </a:r>
            <a:r>
              <a:rPr lang="it-IT" dirty="0">
                <a:solidFill>
                  <a:srgbClr val="FF0000"/>
                </a:solidFill>
              </a:rPr>
              <a:t>protezione della persona umana</a:t>
            </a:r>
            <a:r>
              <a:rPr lang="it-IT" dirty="0"/>
              <a:t> (straniero; diritti umani; diritto umanitario: conflitti armati, rifugiati; repressioni delle gravi violazioni, statali o individuali, del diritto internazionale: «</a:t>
            </a:r>
            <a:r>
              <a:rPr lang="it-IT" dirty="0">
                <a:solidFill>
                  <a:srgbClr val="FF0000"/>
                </a:solidFill>
              </a:rPr>
              <a:t>crimini internazionali</a:t>
            </a:r>
            <a:r>
              <a:rPr lang="it-IT" dirty="0"/>
              <a:t>»); </a:t>
            </a:r>
            <a:r>
              <a:rPr lang="it-IT" dirty="0">
                <a:solidFill>
                  <a:srgbClr val="FF0000"/>
                </a:solidFill>
              </a:rPr>
              <a:t>garanzia della sicurezza globale</a:t>
            </a:r>
            <a:r>
              <a:rPr lang="it-IT" dirty="0"/>
              <a:t> (divieto uso della forza nei rapporti internazionali, art. 2.4 Carta ONU, a garanzia di «integrità territoriale» e «indipendenza politica»; devoluzione della gestione dell’uso della forza a istanze internazionali globali (</a:t>
            </a:r>
            <a:r>
              <a:rPr lang="it-IT" dirty="0" err="1"/>
              <a:t>CdS</a:t>
            </a:r>
            <a:r>
              <a:rPr lang="it-IT" dirty="0"/>
              <a:t> ONU) ovvero regionali (NATO; azioni coercitive: UE); </a:t>
            </a:r>
            <a:r>
              <a:rPr lang="it-IT" dirty="0">
                <a:solidFill>
                  <a:srgbClr val="FF0000"/>
                </a:solidFill>
              </a:rPr>
              <a:t>lotta al terrorismo</a:t>
            </a:r>
            <a:r>
              <a:rPr lang="it-IT" dirty="0"/>
              <a:t>); </a:t>
            </a:r>
          </a:p>
          <a:p>
            <a:r>
              <a:rPr lang="it-IT" dirty="0"/>
              <a:t>Altri «valori»: </a:t>
            </a:r>
            <a:r>
              <a:rPr lang="it-IT" dirty="0">
                <a:solidFill>
                  <a:srgbClr val="FF0000"/>
                </a:solidFill>
              </a:rPr>
              <a:t>economia internazionale </a:t>
            </a:r>
            <a:r>
              <a:rPr lang="it-IT" dirty="0"/>
              <a:t>(WTO: neoliberismo globale) e </a:t>
            </a:r>
            <a:r>
              <a:rPr lang="it-IT" dirty="0">
                <a:solidFill>
                  <a:srgbClr val="FF0000"/>
                </a:solidFill>
              </a:rPr>
              <a:t>protezione degli investimenti «stranieri»</a:t>
            </a:r>
            <a:r>
              <a:rPr lang="it-IT" dirty="0"/>
              <a:t>; </a:t>
            </a:r>
            <a:r>
              <a:rPr lang="it-IT" dirty="0">
                <a:solidFill>
                  <a:srgbClr val="FF0000"/>
                </a:solidFill>
              </a:rPr>
              <a:t>cooperazione internazionale allo sviluppo</a:t>
            </a:r>
            <a:r>
              <a:rPr lang="it-IT" dirty="0"/>
              <a:t> (aiuti e condizionalità democratica); </a:t>
            </a:r>
            <a:r>
              <a:rPr lang="it-IT" dirty="0">
                <a:solidFill>
                  <a:srgbClr val="FF0000"/>
                </a:solidFill>
              </a:rPr>
              <a:t>tutela internazionale dell’ambiente </a:t>
            </a:r>
            <a:r>
              <a:rPr lang="it-IT" dirty="0"/>
              <a:t>(principi, soft law e convenzioni; precauzione e prevenzione; principio chi inquina paga; valutazione preventiva di impatto ambientale); </a:t>
            </a:r>
            <a:r>
              <a:rPr lang="it-IT" dirty="0">
                <a:solidFill>
                  <a:srgbClr val="FF0000"/>
                </a:solidFill>
              </a:rPr>
              <a:t>disarmo e non proliferazione nucleare</a:t>
            </a:r>
            <a:r>
              <a:rPr lang="it-IT" dirty="0"/>
              <a:t> (convenzioni)</a:t>
            </a:r>
          </a:p>
          <a:p>
            <a:endParaRPr lang="it-IT" dirty="0"/>
          </a:p>
        </p:txBody>
      </p:sp>
    </p:spTree>
    <p:extLst>
      <p:ext uri="{BB962C8B-B14F-4D97-AF65-F5344CB8AC3E}">
        <p14:creationId xmlns:p14="http://schemas.microsoft.com/office/powerpoint/2010/main" val="3808022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8565" y="1253065"/>
            <a:ext cx="9601196" cy="1303867"/>
          </a:xfrm>
        </p:spPr>
        <p:txBody>
          <a:bodyPr>
            <a:normAutofit/>
          </a:bodyPr>
          <a:lstStyle/>
          <a:p>
            <a:r>
              <a:rPr lang="it-IT" dirty="0"/>
              <a:t>II - Gli «attori» del diritto internazionale</a:t>
            </a:r>
          </a:p>
        </p:txBody>
      </p:sp>
      <p:sp>
        <p:nvSpPr>
          <p:cNvPr id="3" name="Segnaposto contenuto 2"/>
          <p:cNvSpPr>
            <a:spLocks noGrp="1"/>
          </p:cNvSpPr>
          <p:nvPr>
            <p:ph idx="1"/>
          </p:nvPr>
        </p:nvSpPr>
        <p:spPr/>
        <p:txBody>
          <a:bodyPr>
            <a:normAutofit fontScale="77500" lnSpcReduction="20000"/>
          </a:bodyPr>
          <a:lstStyle/>
          <a:p>
            <a:r>
              <a:rPr lang="it-IT" sz="2500" b="1" dirty="0">
                <a:solidFill>
                  <a:srgbClr val="FF0000"/>
                </a:solidFill>
              </a:rPr>
              <a:t>Nozione di soggettività internazionale</a:t>
            </a:r>
            <a:r>
              <a:rPr lang="it-IT" sz="2500" dirty="0"/>
              <a:t>: a) riconoscimento (da parte dell’ordinamento) di un ente determinato come </a:t>
            </a:r>
            <a:r>
              <a:rPr lang="it-IT" sz="2500" u="sng" dirty="0">
                <a:solidFill>
                  <a:srgbClr val="FF0000"/>
                </a:solidFill>
              </a:rPr>
              <a:t>titolare</a:t>
            </a:r>
            <a:r>
              <a:rPr lang="it-IT" sz="2500" dirty="0"/>
              <a:t> di diritti e obblighi internazionali (o: come destinatario diretto di norme internazionali) e di b) capacità di far valere detti diritti e obblighi sul piano internazionale (capacità giuridica e capacità di agire)</a:t>
            </a:r>
          </a:p>
          <a:p>
            <a:r>
              <a:rPr lang="it-IT" sz="2500" dirty="0"/>
              <a:t>Secondo la dottrina classica, la «capacità di agire» sul piano internazionale (conseguenza della soggettività implicherebbe anche la capacità di porre in essere regole internazionali</a:t>
            </a:r>
          </a:p>
          <a:p>
            <a:r>
              <a:rPr lang="it-IT" sz="2500" dirty="0"/>
              <a:t>La soggettività (conferita o, secondo la dottrina classica, </a:t>
            </a:r>
            <a:r>
              <a:rPr lang="it-IT" sz="2500" b="1" dirty="0">
                <a:solidFill>
                  <a:srgbClr val="FF0000"/>
                </a:solidFill>
              </a:rPr>
              <a:t>presupposta</a:t>
            </a:r>
            <a:r>
              <a:rPr lang="it-IT" sz="2500" dirty="0"/>
              <a:t> dal diritto internazionale) è una qualità «oggettiva» con effetti generali. Può esser fatta valere o rivendicata </a:t>
            </a:r>
            <a:r>
              <a:rPr lang="it-IT" sz="2500" i="1" dirty="0">
                <a:solidFill>
                  <a:srgbClr val="FF0000"/>
                </a:solidFill>
              </a:rPr>
              <a:t>universalmente</a:t>
            </a:r>
            <a:r>
              <a:rPr lang="it-IT" sz="2500" dirty="0"/>
              <a:t> sul piano internazionale, sebbene con riferimento alle sole regole internazionali da cui l’ente è riguardato (parere della CIG dell’11.4.1949 sulla </a:t>
            </a:r>
            <a:r>
              <a:rPr lang="it-IT" sz="2500" i="1" dirty="0">
                <a:solidFill>
                  <a:srgbClr val="FF0000"/>
                </a:solidFill>
              </a:rPr>
              <a:t>Riparazione per i danni subiti al servizio delle Nazioni Unite - caso dell'uccisione del conte </a:t>
            </a:r>
            <a:r>
              <a:rPr lang="it-IT" sz="2500" i="1" dirty="0" err="1">
                <a:solidFill>
                  <a:srgbClr val="FF0000"/>
                </a:solidFill>
              </a:rPr>
              <a:t>Bernadotte</a:t>
            </a:r>
            <a:r>
              <a:rPr lang="it-IT" sz="2500" dirty="0"/>
              <a:t>)</a:t>
            </a:r>
          </a:p>
        </p:txBody>
      </p:sp>
    </p:spTree>
    <p:extLst>
      <p:ext uri="{BB962C8B-B14F-4D97-AF65-F5344CB8AC3E}">
        <p14:creationId xmlns:p14="http://schemas.microsoft.com/office/powerpoint/2010/main" val="242662137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8758</TotalTime>
  <Words>10722</Words>
  <Application>Microsoft Office PowerPoint</Application>
  <PresentationFormat>Widescreen</PresentationFormat>
  <Paragraphs>287</Paragraphs>
  <Slides>69</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69</vt:i4>
      </vt:variant>
    </vt:vector>
  </HeadingPairs>
  <TitlesOfParts>
    <vt:vector size="75" baseType="lpstr">
      <vt:lpstr>Arial</vt:lpstr>
      <vt:lpstr>DejaVu Sans</vt:lpstr>
      <vt:lpstr>Garamond</vt:lpstr>
      <vt:lpstr>Lucida Sans Unicode</vt:lpstr>
      <vt:lpstr>Times New Roman</vt:lpstr>
      <vt:lpstr>Organico</vt:lpstr>
      <vt:lpstr>Diritto internazionale 2017-18</vt:lpstr>
      <vt:lpstr>Testi e organizzazione</vt:lpstr>
      <vt:lpstr>Contenuti e obiettivi del corso</vt:lpstr>
      <vt:lpstr>Contenuti (segue)</vt:lpstr>
      <vt:lpstr>Obiettivi formativi</vt:lpstr>
      <vt:lpstr>Il «sistema» del diritto internazionale</vt:lpstr>
      <vt:lpstr>Segue</vt:lpstr>
      <vt:lpstr>Diritto internazionale (pubblico) e valori normativamente prevalenti</vt:lpstr>
      <vt:lpstr>II - Gli «attori» del diritto internazionale</vt:lpstr>
      <vt:lpstr>Segue</vt:lpstr>
      <vt:lpstr>Gli Stati</vt:lpstr>
      <vt:lpstr>Prassi</vt:lpstr>
      <vt:lpstr>Le «componenti» dello Stato-soggetto: Governo, territorio e popolazione</vt:lpstr>
      <vt:lpstr>Territorio e «limiti» alla giurisdizione statale «extraterritoriale»</vt:lpstr>
      <vt:lpstr>Limiti alla giurisdizione statale extraterritoriale e lotta alla criminalità</vt:lpstr>
      <vt:lpstr>Limiti alla giurisdizione penale e accordi sull’estradizione</vt:lpstr>
      <vt:lpstr>Presentazione standard di PowerPoint</vt:lpstr>
      <vt:lpstr>La popolazione e la cittadinanza</vt:lpstr>
      <vt:lpstr>Cittadinanza e nazionalità</vt:lpstr>
      <vt:lpstr>Ente di governo: definizione. </vt:lpstr>
      <vt:lpstr>Il principio di autonomia nell’organizzazione statale interna</vt:lpstr>
      <vt:lpstr>Governo statale e principio di autonomia</vt:lpstr>
      <vt:lpstr>Effettività del potere di governo</vt:lpstr>
      <vt:lpstr>Effettività e riconoscimento internazionale</vt:lpstr>
      <vt:lpstr>Indipendenza dell’ente di governo</vt:lpstr>
      <vt:lpstr>Conseguenze</vt:lpstr>
      <vt:lpstr>a) Irrilevanza internazionale delle «autonomie territoriali» interne allo Stato</vt:lpstr>
      <vt:lpstr>Prassi</vt:lpstr>
      <vt:lpstr>Segue</vt:lpstr>
      <vt:lpstr>Irrilevanza degli Stati (governi) fantoccio</vt:lpstr>
      <vt:lpstr>La soggettività statale in prospettiva dinamica: il «riconoscimento»</vt:lpstr>
      <vt:lpstr>Prassi</vt:lpstr>
      <vt:lpstr>Il riconoscimento (segue)</vt:lpstr>
      <vt:lpstr>La prassi</vt:lpstr>
      <vt:lpstr>La prassi del «disconoscimento»</vt:lpstr>
      <vt:lpstr>I movimenti insurrezionali</vt:lpstr>
      <vt:lpstr>Insurrezione e responsabilità</vt:lpstr>
      <vt:lpstr>I popoli in lotta per l’autodeterminazione</vt:lpstr>
      <vt:lpstr>La soggettività dei Movimenti di liberazione nazionale. Prassi</vt:lpstr>
      <vt:lpstr>Segue</vt:lpstr>
      <vt:lpstr>Autodeterminazione interna</vt:lpstr>
      <vt:lpstr>Autodeterminazione interna e secessione</vt:lpstr>
      <vt:lpstr>Questioni di sintesi</vt:lpstr>
      <vt:lpstr>Le organizzazioni internazionali</vt:lpstr>
      <vt:lpstr>Presentazione standard di PowerPoint</vt:lpstr>
      <vt:lpstr>Caratteri e natura delle Organizzazioni</vt:lpstr>
      <vt:lpstr>La natura «funzionale» delle organizzazioni</vt:lpstr>
      <vt:lpstr>L’apparato organico stabile</vt:lpstr>
      <vt:lpstr>La soggettività delle organizzazioni</vt:lpstr>
      <vt:lpstr>Segue</vt:lpstr>
      <vt:lpstr>Il parere sulle Riparazioni per i danni</vt:lpstr>
      <vt:lpstr>Autonomia: indizi</vt:lpstr>
      <vt:lpstr>Le Nazioni Unite</vt:lpstr>
      <vt:lpstr>Presentazione standard di PowerPoint</vt:lpstr>
      <vt:lpstr>Le Nazioni Unite: i membri</vt:lpstr>
      <vt:lpstr>Struttura organica</vt:lpstr>
      <vt:lpstr>Assemblea generale e atti di rilevanza normativa</vt:lpstr>
      <vt:lpstr>Segue</vt:lpstr>
      <vt:lpstr>Il Consiglio di sicurezza: composizione</vt:lpstr>
      <vt:lpstr>Funzioni</vt:lpstr>
      <vt:lpstr>Consiglio: regole di voto dei membri</vt:lpstr>
      <vt:lpstr>Regola del veto e diplomazia fra blocchi</vt:lpstr>
      <vt:lpstr>Il Segretario generale</vt:lpstr>
      <vt:lpstr>La Corte internazionale di giustizia</vt:lpstr>
      <vt:lpstr>Segue</vt:lpstr>
      <vt:lpstr>Funzione della Corte</vt:lpstr>
      <vt:lpstr>Presupposti della competenza contenziosa</vt:lpstr>
      <vt:lpstr>La competenza consultiva</vt:lpstr>
      <vt:lpstr>L’individuo nel diritto internazionale (rinvio al manuale)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Diritto internazionale 2017-18</dc:title>
  <dc:creator>Amadeo</dc:creator>
  <cp:lastModifiedBy>amadest@outlook.it</cp:lastModifiedBy>
  <cp:revision>177</cp:revision>
  <cp:lastPrinted>2017-10-03T15:16:03Z</cp:lastPrinted>
  <dcterms:created xsi:type="dcterms:W3CDTF">2017-10-01T09:05:14Z</dcterms:created>
  <dcterms:modified xsi:type="dcterms:W3CDTF">2017-11-21T18:32:31Z</dcterms:modified>
</cp:coreProperties>
</file>