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59" r:id="rId4"/>
    <p:sldId id="408" r:id="rId5"/>
    <p:sldId id="260" r:id="rId6"/>
    <p:sldId id="261" r:id="rId7"/>
    <p:sldId id="409" r:id="rId8"/>
    <p:sldId id="262" r:id="rId9"/>
    <p:sldId id="285" r:id="rId10"/>
    <p:sldId id="263" r:id="rId11"/>
    <p:sldId id="280" r:id="rId12"/>
    <p:sldId id="264" r:id="rId13"/>
    <p:sldId id="265" r:id="rId14"/>
    <p:sldId id="267" r:id="rId15"/>
    <p:sldId id="410" r:id="rId16"/>
    <p:sldId id="277" r:id="rId17"/>
    <p:sldId id="278" r:id="rId18"/>
    <p:sldId id="279" r:id="rId19"/>
    <p:sldId id="269" r:id="rId20"/>
    <p:sldId id="411" r:id="rId21"/>
    <p:sldId id="268" r:id="rId22"/>
    <p:sldId id="270" r:id="rId23"/>
    <p:sldId id="412" r:id="rId24"/>
    <p:sldId id="281" r:id="rId25"/>
    <p:sldId id="413" r:id="rId26"/>
    <p:sldId id="283" r:id="rId27"/>
    <p:sldId id="414" r:id="rId28"/>
    <p:sldId id="266" r:id="rId29"/>
    <p:sldId id="282" r:id="rId30"/>
    <p:sldId id="271" r:id="rId31"/>
    <p:sldId id="272" r:id="rId32"/>
    <p:sldId id="275" r:id="rId33"/>
    <p:sldId id="273" r:id="rId34"/>
    <p:sldId id="274" r:id="rId35"/>
    <p:sldId id="415" r:id="rId36"/>
    <p:sldId id="284" r:id="rId37"/>
    <p:sldId id="286" r:id="rId38"/>
    <p:sldId id="416" r:id="rId39"/>
    <p:sldId id="293" r:id="rId40"/>
    <p:sldId id="312" r:id="rId41"/>
    <p:sldId id="287" r:id="rId42"/>
    <p:sldId id="294" r:id="rId43"/>
    <p:sldId id="288" r:id="rId44"/>
    <p:sldId id="289" r:id="rId45"/>
    <p:sldId id="313" r:id="rId46"/>
    <p:sldId id="292" r:id="rId47"/>
    <p:sldId id="417" r:id="rId48"/>
    <p:sldId id="295" r:id="rId49"/>
    <p:sldId id="299" r:id="rId50"/>
    <p:sldId id="418" r:id="rId51"/>
    <p:sldId id="300" r:id="rId52"/>
    <p:sldId id="301" r:id="rId53"/>
    <p:sldId id="419" r:id="rId54"/>
    <p:sldId id="302" r:id="rId55"/>
    <p:sldId id="304" r:id="rId56"/>
    <p:sldId id="420" r:id="rId57"/>
    <p:sldId id="296" r:id="rId58"/>
    <p:sldId id="297" r:id="rId59"/>
    <p:sldId id="421" r:id="rId60"/>
    <p:sldId id="306" r:id="rId61"/>
    <p:sldId id="314" r:id="rId62"/>
    <p:sldId id="305" r:id="rId63"/>
    <p:sldId id="332" r:id="rId64"/>
    <p:sldId id="333" r:id="rId65"/>
    <p:sldId id="298" r:id="rId66"/>
    <p:sldId id="335" r:id="rId67"/>
    <p:sldId id="334" r:id="rId68"/>
    <p:sldId id="336" r:id="rId69"/>
    <p:sldId id="307" r:id="rId70"/>
    <p:sldId id="422" r:id="rId71"/>
    <p:sldId id="310" r:id="rId72"/>
    <p:sldId id="423" r:id="rId73"/>
    <p:sldId id="311" r:id="rId74"/>
    <p:sldId id="308" r:id="rId75"/>
    <p:sldId id="424" r:id="rId76"/>
    <p:sldId id="315" r:id="rId77"/>
    <p:sldId id="425" r:id="rId78"/>
    <p:sldId id="316" r:id="rId79"/>
    <p:sldId id="426" r:id="rId80"/>
    <p:sldId id="317" r:id="rId81"/>
    <p:sldId id="427" r:id="rId82"/>
    <p:sldId id="321" r:id="rId83"/>
    <p:sldId id="318" r:id="rId84"/>
    <p:sldId id="322" r:id="rId85"/>
    <p:sldId id="319" r:id="rId86"/>
    <p:sldId id="320" r:id="rId87"/>
    <p:sldId id="428" r:id="rId88"/>
    <p:sldId id="324" r:id="rId89"/>
    <p:sldId id="338" r:id="rId90"/>
    <p:sldId id="343" r:id="rId91"/>
    <p:sldId id="429" r:id="rId92"/>
    <p:sldId id="344" r:id="rId93"/>
    <p:sldId id="345" r:id="rId94"/>
    <p:sldId id="430" r:id="rId95"/>
    <p:sldId id="346" r:id="rId96"/>
    <p:sldId id="347" r:id="rId97"/>
    <p:sldId id="431" r:id="rId98"/>
    <p:sldId id="348" r:id="rId99"/>
    <p:sldId id="349" r:id="rId100"/>
    <p:sldId id="325" r:id="rId101"/>
    <p:sldId id="326" r:id="rId102"/>
    <p:sldId id="432" r:id="rId103"/>
    <p:sldId id="342" r:id="rId104"/>
    <p:sldId id="328" r:id="rId105"/>
    <p:sldId id="433" r:id="rId106"/>
    <p:sldId id="337" r:id="rId107"/>
    <p:sldId id="339" r:id="rId108"/>
    <p:sldId id="340" r:id="rId109"/>
    <p:sldId id="434" r:id="rId110"/>
    <p:sldId id="329" r:id="rId111"/>
    <p:sldId id="435" r:id="rId112"/>
    <p:sldId id="341" r:id="rId113"/>
    <p:sldId id="436" r:id="rId114"/>
    <p:sldId id="352" r:id="rId115"/>
    <p:sldId id="330" r:id="rId116"/>
    <p:sldId id="350" r:id="rId117"/>
    <p:sldId id="437" r:id="rId118"/>
    <p:sldId id="351" r:id="rId119"/>
    <p:sldId id="331" r:id="rId120"/>
    <p:sldId id="353" r:id="rId121"/>
    <p:sldId id="354" r:id="rId122"/>
    <p:sldId id="355" r:id="rId123"/>
    <p:sldId id="356" r:id="rId124"/>
    <p:sldId id="357" r:id="rId125"/>
    <p:sldId id="358" r:id="rId126"/>
    <p:sldId id="438" r:id="rId127"/>
    <p:sldId id="359" r:id="rId128"/>
    <p:sldId id="360" r:id="rId129"/>
    <p:sldId id="364" r:id="rId130"/>
    <p:sldId id="361" r:id="rId131"/>
    <p:sldId id="363" r:id="rId132"/>
    <p:sldId id="365" r:id="rId133"/>
    <p:sldId id="439" r:id="rId134"/>
    <p:sldId id="362" r:id="rId135"/>
    <p:sldId id="366" r:id="rId136"/>
    <p:sldId id="367" r:id="rId137"/>
    <p:sldId id="368" r:id="rId138"/>
    <p:sldId id="440" r:id="rId139"/>
    <p:sldId id="370" r:id="rId140"/>
    <p:sldId id="376" r:id="rId141"/>
    <p:sldId id="441" r:id="rId142"/>
    <p:sldId id="377" r:id="rId143"/>
    <p:sldId id="442" r:id="rId144"/>
    <p:sldId id="371" r:id="rId145"/>
    <p:sldId id="372" r:id="rId146"/>
    <p:sldId id="378" r:id="rId147"/>
    <p:sldId id="379" r:id="rId148"/>
    <p:sldId id="380" r:id="rId149"/>
    <p:sldId id="384" r:id="rId150"/>
    <p:sldId id="385" r:id="rId151"/>
    <p:sldId id="443" r:id="rId152"/>
    <p:sldId id="388" r:id="rId153"/>
    <p:sldId id="391" r:id="rId154"/>
    <p:sldId id="389" r:id="rId155"/>
    <p:sldId id="392" r:id="rId156"/>
    <p:sldId id="390" r:id="rId157"/>
    <p:sldId id="386" r:id="rId158"/>
    <p:sldId id="393" r:id="rId159"/>
    <p:sldId id="387" r:id="rId160"/>
    <p:sldId id="444" r:id="rId161"/>
    <p:sldId id="394" r:id="rId162"/>
    <p:sldId id="395" r:id="rId163"/>
    <p:sldId id="445" r:id="rId164"/>
    <p:sldId id="396" r:id="rId165"/>
    <p:sldId id="446" r:id="rId166"/>
    <p:sldId id="397" r:id="rId167"/>
    <p:sldId id="447" r:id="rId168"/>
    <p:sldId id="398" r:id="rId169"/>
    <p:sldId id="448" r:id="rId170"/>
    <p:sldId id="399" r:id="rId171"/>
    <p:sldId id="400" r:id="rId172"/>
    <p:sldId id="369" r:id="rId173"/>
    <p:sldId id="449" r:id="rId174"/>
    <p:sldId id="381" r:id="rId175"/>
    <p:sldId id="374" r:id="rId176"/>
    <p:sldId id="373" r:id="rId177"/>
    <p:sldId id="382" r:id="rId178"/>
    <p:sldId id="402" r:id="rId179"/>
    <p:sldId id="375" r:id="rId180"/>
    <p:sldId id="450" r:id="rId181"/>
    <p:sldId id="406" r:id="rId182"/>
    <p:sldId id="403" r:id="rId183"/>
    <p:sldId id="407" r:id="rId184"/>
    <p:sldId id="404" r:id="rId185"/>
    <p:sldId id="405" r:id="rId186"/>
  </p:sldIdLst>
  <p:sldSz cx="12192000" cy="6858000"/>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ihl-databases.icrc.org/ihl/INTRO/357?OpenDocument"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curia.europa.eu/"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Le fonti internazionali</a:t>
            </a:r>
          </a:p>
        </p:txBody>
      </p:sp>
      <p:sp>
        <p:nvSpPr>
          <p:cNvPr id="3" name="Sottotitolo 2"/>
          <p:cNvSpPr>
            <a:spLocks noGrp="1"/>
          </p:cNvSpPr>
          <p:nvPr>
            <p:ph type="subTitle" idx="1"/>
          </p:nvPr>
        </p:nvSpPr>
        <p:spPr/>
        <p:txBody>
          <a:bodyPr/>
          <a:lstStyle/>
          <a:p>
            <a:r>
              <a:rPr lang="it-IT" dirty="0"/>
              <a:t>Consuetudine e accordo. Natura, procedimento formativo, condizioni di validità e di efficacia, regole per la soluzione delle «antinomie» (conflitti tra norme) </a:t>
            </a:r>
          </a:p>
        </p:txBody>
      </p:sp>
    </p:spTree>
    <p:extLst>
      <p:ext uri="{BB962C8B-B14F-4D97-AF65-F5344CB8AC3E}">
        <p14:creationId xmlns:p14="http://schemas.microsoft.com/office/powerpoint/2010/main" val="126060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L’art. 38 dello Statuto della Corte internazionale di giustizia</a:t>
            </a:r>
          </a:p>
        </p:txBody>
      </p:sp>
      <p:sp>
        <p:nvSpPr>
          <p:cNvPr id="3" name="Segnaposto contenuto 2"/>
          <p:cNvSpPr>
            <a:spLocks noGrp="1"/>
          </p:cNvSpPr>
          <p:nvPr>
            <p:ph idx="1"/>
          </p:nvPr>
        </p:nvSpPr>
        <p:spPr/>
        <p:txBody>
          <a:bodyPr>
            <a:normAutofit fontScale="92500"/>
          </a:bodyPr>
          <a:lstStyle/>
          <a:p>
            <a:r>
              <a:rPr lang="it-IT" dirty="0"/>
              <a:t>«</a:t>
            </a:r>
            <a:r>
              <a:rPr lang="en-US" dirty="0"/>
              <a:t>1. The Court, whose function is to decide </a:t>
            </a:r>
            <a:r>
              <a:rPr lang="en-US" i="1" dirty="0">
                <a:solidFill>
                  <a:srgbClr val="FF0000"/>
                </a:solidFill>
              </a:rPr>
              <a:t>in accordance with international law</a:t>
            </a:r>
            <a:r>
              <a:rPr lang="en-US" dirty="0"/>
              <a:t> such disputes as are submitted to it, </a:t>
            </a:r>
            <a:r>
              <a:rPr lang="en-US" i="1" dirty="0">
                <a:solidFill>
                  <a:srgbClr val="FF0000"/>
                </a:solidFill>
              </a:rPr>
              <a:t>shall apply</a:t>
            </a:r>
            <a:r>
              <a:rPr lang="en-US" dirty="0"/>
              <a:t>: a. </a:t>
            </a:r>
            <a:r>
              <a:rPr lang="en-US" u="sng" dirty="0">
                <a:solidFill>
                  <a:srgbClr val="FF0000"/>
                </a:solidFill>
              </a:rPr>
              <a:t>international conventions</a:t>
            </a:r>
            <a:r>
              <a:rPr lang="en-US" dirty="0"/>
              <a:t>, whether general or particular, establishing rules expressly recognized by the contesting states; b. </a:t>
            </a:r>
            <a:r>
              <a:rPr lang="en-US" u="sng" dirty="0">
                <a:solidFill>
                  <a:srgbClr val="FFC000"/>
                </a:solidFill>
              </a:rPr>
              <a:t>i</a:t>
            </a:r>
            <a:r>
              <a:rPr lang="en-US" u="sng" dirty="0">
                <a:solidFill>
                  <a:srgbClr val="FF0000"/>
                </a:solidFill>
              </a:rPr>
              <a:t>nternational custom</a:t>
            </a:r>
            <a:r>
              <a:rPr lang="en-US" dirty="0"/>
              <a:t>, as evidence of a general practice accepted as law; c. </a:t>
            </a:r>
            <a:r>
              <a:rPr lang="en-US" u="sng" dirty="0">
                <a:solidFill>
                  <a:srgbClr val="FF0000"/>
                </a:solidFill>
              </a:rPr>
              <a:t>the general principles of law</a:t>
            </a:r>
            <a:r>
              <a:rPr lang="en-US" dirty="0">
                <a:solidFill>
                  <a:srgbClr val="FF0000"/>
                </a:solidFill>
              </a:rPr>
              <a:t> </a:t>
            </a:r>
            <a:r>
              <a:rPr lang="en-US" i="1" dirty="0">
                <a:solidFill>
                  <a:srgbClr val="FF0000"/>
                </a:solidFill>
              </a:rPr>
              <a:t>recognized by civilized nations</a:t>
            </a:r>
            <a:r>
              <a:rPr lang="en-US" dirty="0"/>
              <a:t>; d. subject to the provisions of Article 59, </a:t>
            </a:r>
            <a:r>
              <a:rPr lang="en-US" u="sng" dirty="0">
                <a:solidFill>
                  <a:srgbClr val="FF0000"/>
                </a:solidFill>
              </a:rPr>
              <a:t>judicial decisions and the teachings of the most highly qualified publicists</a:t>
            </a:r>
            <a:r>
              <a:rPr lang="en-US" dirty="0">
                <a:solidFill>
                  <a:srgbClr val="FF0000"/>
                </a:solidFill>
              </a:rPr>
              <a:t> </a:t>
            </a:r>
            <a:r>
              <a:rPr lang="en-US" dirty="0"/>
              <a:t>of the various nations, </a:t>
            </a:r>
            <a:r>
              <a:rPr lang="en-US" dirty="0">
                <a:solidFill>
                  <a:srgbClr val="FF0000"/>
                </a:solidFill>
              </a:rPr>
              <a:t>as subsidiary means for the determination of rules of law</a:t>
            </a:r>
            <a:r>
              <a:rPr lang="en-US" dirty="0"/>
              <a:t>. 2. This provision shall not prejudice the power of the Court </a:t>
            </a:r>
            <a:r>
              <a:rPr lang="en-US" dirty="0">
                <a:solidFill>
                  <a:srgbClr val="FF0000"/>
                </a:solidFill>
              </a:rPr>
              <a:t>to decide a case ex </a:t>
            </a:r>
            <a:r>
              <a:rPr lang="en-US" dirty="0" err="1">
                <a:solidFill>
                  <a:srgbClr val="FF0000"/>
                </a:solidFill>
              </a:rPr>
              <a:t>aequo</a:t>
            </a:r>
            <a:r>
              <a:rPr lang="en-US" dirty="0">
                <a:solidFill>
                  <a:srgbClr val="FF0000"/>
                </a:solidFill>
              </a:rPr>
              <a:t> et bono</a:t>
            </a:r>
            <a:r>
              <a:rPr lang="en-US" dirty="0"/>
              <a:t>, if the parties </a:t>
            </a:r>
            <a:r>
              <a:rPr lang="en-US" dirty="0">
                <a:solidFill>
                  <a:srgbClr val="FF0000"/>
                </a:solidFill>
              </a:rPr>
              <a:t>agree thereto</a:t>
            </a:r>
            <a:r>
              <a:rPr lang="it-IT" dirty="0"/>
              <a:t>»</a:t>
            </a:r>
          </a:p>
        </p:txBody>
      </p:sp>
    </p:spTree>
    <p:extLst>
      <p:ext uri="{BB962C8B-B14F-4D97-AF65-F5344CB8AC3E}">
        <p14:creationId xmlns:p14="http://schemas.microsoft.com/office/powerpoint/2010/main" val="26974393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solidFill>
                  <a:srgbClr val="FF0000"/>
                </a:solidFill>
              </a:rPr>
              <a:t>Le riserve ai trattati</a:t>
            </a:r>
            <a:r>
              <a:rPr lang="it-IT" dirty="0"/>
              <a:t> (art. 19-23 CVDT)</a:t>
            </a:r>
          </a:p>
        </p:txBody>
      </p:sp>
      <p:sp>
        <p:nvSpPr>
          <p:cNvPr id="3" name="Segnaposto contenuto 2"/>
          <p:cNvSpPr>
            <a:spLocks noGrp="1"/>
          </p:cNvSpPr>
          <p:nvPr>
            <p:ph idx="1"/>
          </p:nvPr>
        </p:nvSpPr>
        <p:spPr/>
        <p:txBody>
          <a:bodyPr>
            <a:normAutofit fontScale="77500" lnSpcReduction="20000"/>
          </a:bodyPr>
          <a:lstStyle/>
          <a:p>
            <a:r>
              <a:rPr lang="it-IT" sz="2500" dirty="0"/>
              <a:t>Sarà di seguito esaminata: a) la nozione di riserva, lo scopo dell’istituto, i suoi effetti; b) il problema centrale dell’ammissibilità della riserva (condizioni e procedura relative), anche con riferimento al «precedente» fondamentale in materia (parere CIG 28.5.1951 relativo alle riserve alla Convenzione sul genocidio); c) l’evoluzione della prassi successiva alla CVDT, in particolare in materia di riserve ai trattati sui diritti umani (e di diritto umanitario)</a:t>
            </a:r>
          </a:p>
          <a:p>
            <a:r>
              <a:rPr lang="it-IT" sz="2500" dirty="0"/>
              <a:t>a) La </a:t>
            </a:r>
            <a:r>
              <a:rPr lang="it-IT" sz="2500" u="sng" dirty="0">
                <a:solidFill>
                  <a:srgbClr val="FF0000"/>
                </a:solidFill>
                <a:effectLst>
                  <a:outerShdw blurRad="38100" dist="38100" dir="2700000" algn="tl">
                    <a:srgbClr val="000000">
                      <a:alpha val="43137"/>
                    </a:srgbClr>
                  </a:outerShdw>
                </a:effectLst>
              </a:rPr>
              <a:t>nozione di riserva</a:t>
            </a:r>
          </a:p>
          <a:p>
            <a:r>
              <a:rPr lang="it-IT" sz="2500" dirty="0"/>
              <a:t>È la manifestazione (unilaterale) di volontà con la quale uno Stato, che esprime il suo consenso a vincolarsi a un trattato, «mira </a:t>
            </a:r>
            <a:r>
              <a:rPr lang="it-IT" sz="2500" u="sng" dirty="0">
                <a:solidFill>
                  <a:srgbClr val="FF0000"/>
                </a:solidFill>
              </a:rPr>
              <a:t>ad escludere o modificare</a:t>
            </a:r>
            <a:r>
              <a:rPr lang="it-IT" sz="2500" dirty="0">
                <a:solidFill>
                  <a:srgbClr val="0070C0"/>
                </a:solidFill>
              </a:rPr>
              <a:t> </a:t>
            </a:r>
            <a:r>
              <a:rPr lang="it-IT" sz="2500" dirty="0"/>
              <a:t>l’effetto giuridico di </a:t>
            </a:r>
            <a:r>
              <a:rPr lang="it-IT" sz="2500" u="sng" dirty="0">
                <a:solidFill>
                  <a:srgbClr val="FF0000"/>
                </a:solidFill>
              </a:rPr>
              <a:t>alcune</a:t>
            </a:r>
            <a:r>
              <a:rPr lang="it-IT" sz="2500" dirty="0"/>
              <a:t> disposizioni del trattato </a:t>
            </a:r>
            <a:r>
              <a:rPr lang="it-IT" sz="2500" u="sng" dirty="0">
                <a:solidFill>
                  <a:srgbClr val="FF0000"/>
                </a:solidFill>
              </a:rPr>
              <a:t>nella loro applicazione a tale Stato</a:t>
            </a:r>
            <a:r>
              <a:rPr lang="it-IT" sz="2500" dirty="0"/>
              <a:t>» (art. 2, </a:t>
            </a:r>
            <a:r>
              <a:rPr lang="it-IT" sz="2500" dirty="0" err="1"/>
              <a:t>lett</a:t>
            </a:r>
            <a:r>
              <a:rPr lang="it-IT" sz="2500" dirty="0"/>
              <a:t>. d, CVDT). Si può trattare (secondo il contenuto) di riserve </a:t>
            </a:r>
            <a:r>
              <a:rPr lang="it-IT" sz="2500" dirty="0">
                <a:solidFill>
                  <a:srgbClr val="0070C0"/>
                </a:solidFill>
              </a:rPr>
              <a:t>«ablative» o «eccettuative»</a:t>
            </a:r>
            <a:r>
              <a:rPr lang="it-IT" sz="2500" dirty="0"/>
              <a:t>, oppure </a:t>
            </a:r>
            <a:r>
              <a:rPr lang="it-IT" sz="2500" dirty="0">
                <a:solidFill>
                  <a:srgbClr val="0070C0"/>
                </a:solidFill>
              </a:rPr>
              <a:t>«modificative» («riserve interpretative»)</a:t>
            </a:r>
            <a:r>
              <a:rPr lang="it-IT" sz="2500" dirty="0"/>
              <a:t> di specifiche norme per quello Stato, ovvero di «</a:t>
            </a:r>
            <a:r>
              <a:rPr lang="it-IT" sz="2500" dirty="0">
                <a:solidFill>
                  <a:srgbClr val="0070C0"/>
                </a:solidFill>
                <a:effectLst>
                  <a:outerShdw blurRad="38100" dist="38100" dir="2700000" algn="tl">
                    <a:srgbClr val="000000">
                      <a:alpha val="43137"/>
                    </a:srgbClr>
                  </a:outerShdw>
                </a:effectLst>
              </a:rPr>
              <a:t>dichiarazioni interpretative</a:t>
            </a:r>
            <a:r>
              <a:rPr lang="it-IT" sz="2500" dirty="0"/>
              <a:t>» («proposta» di interpretazione, a rilevanza assai tenue) apposte a certi trattati (es. CEDU)</a:t>
            </a:r>
          </a:p>
        </p:txBody>
      </p:sp>
    </p:spTree>
    <p:extLst>
      <p:ext uri="{BB962C8B-B14F-4D97-AF65-F5344CB8AC3E}">
        <p14:creationId xmlns:p14="http://schemas.microsoft.com/office/powerpoint/2010/main" val="15066304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Scopo ed effetti delle riserve</a:t>
            </a:r>
          </a:p>
        </p:txBody>
      </p:sp>
      <p:sp>
        <p:nvSpPr>
          <p:cNvPr id="3" name="Segnaposto contenuto 2"/>
          <p:cNvSpPr>
            <a:spLocks noGrp="1"/>
          </p:cNvSpPr>
          <p:nvPr>
            <p:ph idx="1"/>
          </p:nvPr>
        </p:nvSpPr>
        <p:spPr/>
        <p:txBody>
          <a:bodyPr>
            <a:noAutofit/>
          </a:bodyPr>
          <a:lstStyle/>
          <a:p>
            <a:r>
              <a:rPr lang="it-IT" sz="2200" u="sng" dirty="0">
                <a:solidFill>
                  <a:srgbClr val="FF0000"/>
                </a:solidFill>
                <a:effectLst>
                  <a:outerShdw blurRad="38100" dist="38100" dir="2700000" algn="tl">
                    <a:srgbClr val="000000">
                      <a:alpha val="43137"/>
                    </a:srgbClr>
                  </a:outerShdw>
                </a:effectLst>
              </a:rPr>
              <a:t>Scopo dell’istituto</a:t>
            </a:r>
            <a:r>
              <a:rPr lang="it-IT" sz="2200" dirty="0"/>
              <a:t> è permettere agli Stati che vogliono far parte di un trattato (multilaterale) di aderirvi, senza sacrificare istituti interni importanti (v. art. 27 CVDT, sopra) o altri interessi «unilaterali» (specificità nazionale). Le riserve permettono dunque </a:t>
            </a:r>
            <a:r>
              <a:rPr lang="it-IT" sz="2200" dirty="0">
                <a:solidFill>
                  <a:srgbClr val="0070C0"/>
                </a:solidFill>
              </a:rPr>
              <a:t>una più ampia «partecipazione» ai trattati </a:t>
            </a:r>
            <a:r>
              <a:rPr lang="it-IT" sz="2200" dirty="0"/>
              <a:t>(aperti)</a:t>
            </a:r>
          </a:p>
          <a:p>
            <a:r>
              <a:rPr lang="it-IT" sz="2200" dirty="0"/>
              <a:t>Le riserve si giustificano nel caso di trattati multilaterali a vocazione universale. Con </a:t>
            </a:r>
            <a:r>
              <a:rPr lang="it-IT" sz="2200" dirty="0">
                <a:solidFill>
                  <a:srgbClr val="0070C0"/>
                </a:solidFill>
                <a:effectLst>
                  <a:outerShdw blurRad="38100" dist="38100" dir="2700000" algn="tl">
                    <a:srgbClr val="000000">
                      <a:alpha val="43137"/>
                    </a:srgbClr>
                  </a:outerShdw>
                </a:effectLst>
              </a:rPr>
              <a:t>detti trattati (istitutivi di regimi obiettivi)</a:t>
            </a:r>
            <a:r>
              <a:rPr lang="it-IT" sz="2200" dirty="0"/>
              <a:t>, </a:t>
            </a:r>
            <a:r>
              <a:rPr lang="it-IT" sz="2200" u="sng" dirty="0">
                <a:solidFill>
                  <a:srgbClr val="FF0000"/>
                </a:solidFill>
              </a:rPr>
              <a:t>tuttavia</a:t>
            </a:r>
            <a:r>
              <a:rPr lang="it-IT" sz="2200" dirty="0"/>
              <a:t>, l’istituto della riserva, ispirato a logiche </a:t>
            </a:r>
            <a:r>
              <a:rPr lang="it-IT" sz="2200" u="sng" dirty="0">
                <a:solidFill>
                  <a:srgbClr val="0070C0"/>
                </a:solidFill>
              </a:rPr>
              <a:t>bilaterali e reciproche</a:t>
            </a:r>
            <a:r>
              <a:rPr lang="it-IT" sz="2200" dirty="0"/>
              <a:t> mal si accorda. </a:t>
            </a:r>
          </a:p>
        </p:txBody>
      </p:sp>
    </p:spTree>
    <p:extLst>
      <p:ext uri="{BB962C8B-B14F-4D97-AF65-F5344CB8AC3E}">
        <p14:creationId xmlns:p14="http://schemas.microsoft.com/office/powerpoint/2010/main" val="21814283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A451B-9795-41AB-917D-BB935006C0AD}"/>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22234164-79C5-4B33-AF63-48E3ACA08B73}"/>
              </a:ext>
            </a:extLst>
          </p:cNvPr>
          <p:cNvSpPr>
            <a:spLocks noGrp="1"/>
          </p:cNvSpPr>
          <p:nvPr>
            <p:ph idx="1"/>
          </p:nvPr>
        </p:nvSpPr>
        <p:spPr/>
        <p:txBody>
          <a:bodyPr>
            <a:normAutofit fontScale="92500"/>
          </a:bodyPr>
          <a:lstStyle/>
          <a:p>
            <a:r>
              <a:rPr lang="it-IT" dirty="0"/>
              <a:t>Questo è il motivo per cui, nei trattati che </a:t>
            </a:r>
            <a:r>
              <a:rPr lang="it-IT" u="sng" dirty="0">
                <a:solidFill>
                  <a:srgbClr val="0070C0"/>
                </a:solidFill>
              </a:rPr>
              <a:t>tutelano interessi obiettivi (diritti dell’uomo e diritto umanitario soprattutto)</a:t>
            </a:r>
            <a:r>
              <a:rPr lang="it-IT" dirty="0">
                <a:solidFill>
                  <a:schemeClr val="tx1"/>
                </a:solidFill>
              </a:rPr>
              <a:t>, </a:t>
            </a:r>
            <a:r>
              <a:rPr lang="it-IT" dirty="0"/>
              <a:t>l’apposizione di riserve </a:t>
            </a:r>
            <a:r>
              <a:rPr lang="it-IT" u="sng" dirty="0">
                <a:solidFill>
                  <a:srgbClr val="FF0000"/>
                </a:solidFill>
                <a:effectLst>
                  <a:outerShdw blurRad="38100" dist="38100" dir="2700000" algn="tl">
                    <a:srgbClr val="000000">
                      <a:alpha val="43137"/>
                    </a:srgbClr>
                  </a:outerShdw>
                </a:effectLst>
              </a:rPr>
              <a:t>è esclusa</a:t>
            </a:r>
            <a:r>
              <a:rPr lang="it-IT" dirty="0"/>
              <a:t>, oppure </a:t>
            </a:r>
            <a:r>
              <a:rPr lang="it-IT" u="sng" dirty="0">
                <a:solidFill>
                  <a:srgbClr val="FF0000"/>
                </a:solidFill>
                <a:effectLst>
                  <a:outerShdw blurRad="38100" dist="38100" dir="2700000" algn="tl">
                    <a:srgbClr val="000000">
                      <a:alpha val="43137"/>
                    </a:srgbClr>
                  </a:outerShdw>
                </a:effectLst>
              </a:rPr>
              <a:t>è selettivamente disciplinata</a:t>
            </a:r>
            <a:r>
              <a:rPr lang="it-IT" dirty="0"/>
              <a:t> in modo da sottrarvi le norme «fondamentali» o caratterizzanti il trattato. </a:t>
            </a:r>
            <a:r>
              <a:rPr lang="it-IT" u="sng" dirty="0">
                <a:solidFill>
                  <a:srgbClr val="FF0000"/>
                </a:solidFill>
              </a:rPr>
              <a:t>Esempi</a:t>
            </a:r>
            <a:r>
              <a:rPr lang="it-IT" dirty="0"/>
              <a:t>: art. 57 Convenzione EDU (riserve possono essere ammesse solo di carattere «non generale», se giustificate da una disciplina interna «preesistente» all’adesione, e se accompagnate da una breve relazione); art. 42 della Convenzione di Ginevra sui rifugiati del 28.7.1951 (riserve possono essere apposte se non riguardano gli artt. </a:t>
            </a:r>
            <a:r>
              <a:rPr lang="fr-FR" dirty="0"/>
              <a:t>1, 3, 4, 16 (1), 33, 36-46 </a:t>
            </a:r>
            <a:r>
              <a:rPr lang="it-IT" dirty="0"/>
              <a:t>). Nessuna riserva è ammessa al TUE e al TFUE</a:t>
            </a:r>
          </a:p>
        </p:txBody>
      </p:sp>
    </p:spTree>
    <p:extLst>
      <p:ext uri="{BB962C8B-B14F-4D97-AF65-F5344CB8AC3E}">
        <p14:creationId xmlns:p14="http://schemas.microsoft.com/office/powerpoint/2010/main" val="35250886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L’effetto reciproco delle riserve ammesse</a:t>
            </a:r>
          </a:p>
        </p:txBody>
      </p:sp>
      <p:sp>
        <p:nvSpPr>
          <p:cNvPr id="3" name="Segnaposto contenuto 2"/>
          <p:cNvSpPr>
            <a:spLocks noGrp="1"/>
          </p:cNvSpPr>
          <p:nvPr>
            <p:ph idx="1"/>
          </p:nvPr>
        </p:nvSpPr>
        <p:spPr/>
        <p:txBody>
          <a:bodyPr>
            <a:normAutofit fontScale="92500" lnSpcReduction="20000"/>
          </a:bodyPr>
          <a:lstStyle/>
          <a:p>
            <a:r>
              <a:rPr lang="it-IT" dirty="0"/>
              <a:t>In base al principio dell’«</a:t>
            </a:r>
            <a:r>
              <a:rPr lang="it-IT" u="sng" dirty="0">
                <a:solidFill>
                  <a:srgbClr val="FF0000"/>
                </a:solidFill>
                <a:effectLst>
                  <a:outerShdw blurRad="38100" dist="38100" dir="2700000" algn="tl">
                    <a:srgbClr val="000000">
                      <a:alpha val="43137"/>
                    </a:srgbClr>
                  </a:outerShdw>
                </a:effectLst>
              </a:rPr>
              <a:t>effetto reciproco delle riserve</a:t>
            </a:r>
            <a:r>
              <a:rPr lang="it-IT" dirty="0"/>
              <a:t>» (l’effetto delle riserve è disciplinato dall’art. 21; l’effetto reciproco dal par. 1,</a:t>
            </a:r>
            <a:r>
              <a:rPr lang="de-DE" dirty="0"/>
              <a:t> CVDT 1969</a:t>
            </a:r>
            <a:r>
              <a:rPr lang="it-IT" dirty="0"/>
              <a:t>), le riserve (e il regime dell’accettazione) operano su base bilaterale (di «coppie» di Stati).</a:t>
            </a:r>
          </a:p>
          <a:p>
            <a:r>
              <a:rPr lang="it-IT" dirty="0"/>
              <a:t>In sostanza le riserve ammesse limitano l’effetto delle norme del trattato non solo a favore dello Stato che le esprime, </a:t>
            </a:r>
            <a:r>
              <a:rPr lang="it-IT" dirty="0">
                <a:solidFill>
                  <a:srgbClr val="0070C0"/>
                </a:solidFill>
              </a:rPr>
              <a:t>ma anche a favore di tutti gli altri Stati (parti al trattato) </a:t>
            </a:r>
            <a:r>
              <a:rPr lang="it-IT" dirty="0"/>
              <a:t>nei loro rapporti con lo Stato «riservante». In sostanza né lo Stato riservante, né gli altri Stati «accettanti», saranno tenuti all’osservanza «reciproca» della norma oggetto di riserva. </a:t>
            </a:r>
          </a:p>
          <a:p>
            <a:r>
              <a:rPr lang="it-IT" dirty="0"/>
              <a:t>Per converso il trattato s’applica integralmente per tutti gli altri Stati nelle relazioni reciproche (art. 21, par. 2).</a:t>
            </a:r>
          </a:p>
        </p:txBody>
      </p:sp>
    </p:spTree>
    <p:extLst>
      <p:ext uri="{BB962C8B-B14F-4D97-AF65-F5344CB8AC3E}">
        <p14:creationId xmlns:p14="http://schemas.microsoft.com/office/powerpoint/2010/main" val="5024104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 criteri d’ammissibilità delle riserve: art. 19 CVDT</a:t>
            </a:r>
          </a:p>
        </p:txBody>
      </p:sp>
      <p:sp>
        <p:nvSpPr>
          <p:cNvPr id="3" name="Segnaposto contenuto 2"/>
          <p:cNvSpPr>
            <a:spLocks noGrp="1"/>
          </p:cNvSpPr>
          <p:nvPr>
            <p:ph idx="1"/>
          </p:nvPr>
        </p:nvSpPr>
        <p:spPr/>
        <p:txBody>
          <a:bodyPr>
            <a:normAutofit lnSpcReduction="10000"/>
          </a:bodyPr>
          <a:lstStyle/>
          <a:p>
            <a:r>
              <a:rPr lang="it-IT" dirty="0"/>
              <a:t>Art. 19 CVDT: «Uno Stato, nel momento di sottoscrivere, ratificare, accettare, approvare un trattato o di aderirvi, </a:t>
            </a:r>
            <a:r>
              <a:rPr lang="it-IT" i="1" dirty="0">
                <a:solidFill>
                  <a:srgbClr val="FF0000"/>
                </a:solidFill>
                <a:effectLst>
                  <a:outerShdw blurRad="38100" dist="38100" dir="2700000" algn="tl">
                    <a:srgbClr val="000000">
                      <a:alpha val="43137"/>
                    </a:srgbClr>
                  </a:outerShdw>
                </a:effectLst>
              </a:rPr>
              <a:t>può formulare una riserva, a meno che</a:t>
            </a:r>
            <a:r>
              <a:rPr lang="it-IT" dirty="0"/>
              <a:t>: </a:t>
            </a:r>
          </a:p>
          <a:p>
            <a:r>
              <a:rPr lang="it-IT" dirty="0"/>
              <a:t>a) la riserva non sia proibita dal trattato; </a:t>
            </a:r>
          </a:p>
          <a:p>
            <a:r>
              <a:rPr lang="it-IT" dirty="0"/>
              <a:t>b) il trattato non disponga che possono essere fatte solo determinate riserve, fra le quali non figura quella in questione; oppure </a:t>
            </a:r>
          </a:p>
          <a:p>
            <a:r>
              <a:rPr lang="it-IT" dirty="0"/>
              <a:t>c) nei casi diversi da quelli contemplati sub a), e b), </a:t>
            </a:r>
            <a:r>
              <a:rPr lang="it-IT" i="1" dirty="0">
                <a:solidFill>
                  <a:srgbClr val="FF0000"/>
                </a:solidFill>
                <a:effectLst>
                  <a:outerShdw blurRad="38100" dist="38100" dir="2700000" algn="tl">
                    <a:srgbClr val="000000">
                      <a:alpha val="43137"/>
                    </a:srgbClr>
                  </a:outerShdw>
                </a:effectLst>
              </a:rPr>
              <a:t>la riserva non sia incompatibile con l'oggetto e lo scopo del trattato</a:t>
            </a:r>
            <a:r>
              <a:rPr lang="it-IT" dirty="0"/>
              <a:t>»</a:t>
            </a:r>
          </a:p>
          <a:p>
            <a:endParaRPr lang="it-IT" dirty="0"/>
          </a:p>
        </p:txBody>
      </p:sp>
    </p:spTree>
    <p:extLst>
      <p:ext uri="{BB962C8B-B14F-4D97-AF65-F5344CB8AC3E}">
        <p14:creationId xmlns:p14="http://schemas.microsoft.com/office/powerpoint/2010/main" val="22895532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7162F2-0F0A-4DF5-927A-44ADDEDB05C1}"/>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3F7773DE-9C05-4EE9-8869-938AAB510725}"/>
              </a:ext>
            </a:extLst>
          </p:cNvPr>
          <p:cNvSpPr>
            <a:spLocks noGrp="1"/>
          </p:cNvSpPr>
          <p:nvPr>
            <p:ph idx="1"/>
          </p:nvPr>
        </p:nvSpPr>
        <p:spPr/>
        <p:txBody>
          <a:bodyPr/>
          <a:lstStyle/>
          <a:p>
            <a:r>
              <a:rPr lang="it-IT" dirty="0"/>
              <a:t>In materia si </a:t>
            </a:r>
            <a:r>
              <a:rPr lang="it-IT" dirty="0">
                <a:solidFill>
                  <a:srgbClr val="0070C0"/>
                </a:solidFill>
              </a:rPr>
              <a:t>segue dunque innanzitutto la disciplina convenzionale</a:t>
            </a:r>
            <a:r>
              <a:rPr lang="it-IT" dirty="0"/>
              <a:t>. Il trattato cui la riserva è inerente può prevedere una disciplina esplicitamente </a:t>
            </a:r>
            <a:r>
              <a:rPr lang="it-IT" dirty="0">
                <a:solidFill>
                  <a:srgbClr val="0070C0"/>
                </a:solidFill>
              </a:rPr>
              <a:t>proibitiva</a:t>
            </a:r>
            <a:r>
              <a:rPr lang="it-IT" dirty="0"/>
              <a:t> (art. 19.a) oppure </a:t>
            </a:r>
            <a:r>
              <a:rPr lang="it-IT" dirty="0">
                <a:solidFill>
                  <a:srgbClr val="0070C0"/>
                </a:solidFill>
              </a:rPr>
              <a:t>permissiva</a:t>
            </a:r>
            <a:r>
              <a:rPr lang="it-IT" dirty="0"/>
              <a:t> o </a:t>
            </a:r>
            <a:r>
              <a:rPr lang="it-IT" dirty="0">
                <a:solidFill>
                  <a:srgbClr val="0070C0"/>
                </a:solidFill>
              </a:rPr>
              <a:t>condizionata</a:t>
            </a:r>
            <a:r>
              <a:rPr lang="it-IT" dirty="0"/>
              <a:t> (si pone il problema, interpretativo, di stabilire se la riserva formulata sia o meno coperta dall’autorizzazione: es. art. 57 CEDU)</a:t>
            </a:r>
          </a:p>
          <a:p>
            <a:endParaRPr lang="it-IT" dirty="0"/>
          </a:p>
        </p:txBody>
      </p:sp>
    </p:spTree>
    <p:extLst>
      <p:ext uri="{BB962C8B-B14F-4D97-AF65-F5344CB8AC3E}">
        <p14:creationId xmlns:p14="http://schemas.microsoft.com/office/powerpoint/2010/main" val="30135024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criterio residuale</a:t>
            </a:r>
          </a:p>
        </p:txBody>
      </p:sp>
      <p:sp>
        <p:nvSpPr>
          <p:cNvPr id="3" name="Segnaposto contenuto 2"/>
          <p:cNvSpPr>
            <a:spLocks noGrp="1"/>
          </p:cNvSpPr>
          <p:nvPr>
            <p:ph idx="1"/>
          </p:nvPr>
        </p:nvSpPr>
        <p:spPr/>
        <p:txBody>
          <a:bodyPr/>
          <a:lstStyle/>
          <a:p>
            <a:r>
              <a:rPr lang="it-IT" dirty="0"/>
              <a:t>Se il trattato non dispone, il diritto consuetudinario stabilisce un favore per l’ammissibilità delle riserve, salvo </a:t>
            </a:r>
            <a:r>
              <a:rPr lang="it-IT" dirty="0">
                <a:solidFill>
                  <a:srgbClr val="FF0000"/>
                </a:solidFill>
                <a:effectLst>
                  <a:outerShdw blurRad="38100" dist="38100" dir="2700000" algn="tl">
                    <a:srgbClr val="000000">
                      <a:alpha val="43137"/>
                    </a:srgbClr>
                  </a:outerShdw>
                </a:effectLst>
              </a:rPr>
              <a:t>il divieto di riserve «incompatibili con l’oggetto e lo scopo del trattato» </a:t>
            </a:r>
            <a:r>
              <a:rPr lang="it-IT" dirty="0"/>
              <a:t>(art. 19, </a:t>
            </a:r>
            <a:r>
              <a:rPr lang="it-IT" dirty="0" err="1"/>
              <a:t>lett</a:t>
            </a:r>
            <a:r>
              <a:rPr lang="it-IT" dirty="0"/>
              <a:t>. c). </a:t>
            </a:r>
          </a:p>
          <a:p>
            <a:r>
              <a:rPr lang="it-IT" dirty="0"/>
              <a:t>Viene considerata intangibile solo la disciplina «caratterizzante» il trattato, che non può essere oggetto di riserva (</a:t>
            </a:r>
            <a:r>
              <a:rPr lang="it-IT" dirty="0">
                <a:solidFill>
                  <a:srgbClr val="0070C0"/>
                </a:solidFill>
                <a:effectLst>
                  <a:outerShdw blurRad="38100" dist="38100" dir="2700000" algn="tl">
                    <a:srgbClr val="000000">
                      <a:alpha val="43137"/>
                    </a:srgbClr>
                  </a:outerShdw>
                </a:effectLst>
              </a:rPr>
              <a:t>divieto di regimi preferenziali relativi al nocciolo duro del trattato</a:t>
            </a:r>
            <a:r>
              <a:rPr lang="it-IT" dirty="0"/>
              <a:t>)</a:t>
            </a:r>
          </a:p>
          <a:p>
            <a:endParaRPr lang="it-IT" dirty="0"/>
          </a:p>
        </p:txBody>
      </p:sp>
    </p:spTree>
    <p:extLst>
      <p:ext uri="{BB962C8B-B14F-4D97-AF65-F5344CB8AC3E}">
        <p14:creationId xmlns:p14="http://schemas.microsoft.com/office/powerpoint/2010/main" val="957046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L’origine dell’art. 19, </a:t>
            </a:r>
            <a:r>
              <a:rPr lang="it-IT" dirty="0" err="1"/>
              <a:t>lett</a:t>
            </a:r>
            <a:r>
              <a:rPr lang="it-IT" dirty="0"/>
              <a:t>. c), CVDT: il parere CIG 28.5.1951 sulle </a:t>
            </a:r>
            <a:r>
              <a:rPr lang="it-IT" i="1" dirty="0"/>
              <a:t>riserve alla Convenzione sul genocidio</a:t>
            </a:r>
          </a:p>
        </p:txBody>
      </p:sp>
      <p:sp>
        <p:nvSpPr>
          <p:cNvPr id="3" name="Segnaposto contenuto 2"/>
          <p:cNvSpPr>
            <a:spLocks noGrp="1"/>
          </p:cNvSpPr>
          <p:nvPr>
            <p:ph idx="1"/>
          </p:nvPr>
        </p:nvSpPr>
        <p:spPr/>
        <p:txBody>
          <a:bodyPr>
            <a:noAutofit/>
          </a:bodyPr>
          <a:lstStyle/>
          <a:p>
            <a:r>
              <a:rPr lang="it-IT" sz="1900" dirty="0"/>
              <a:t>La Convenzione sul genocidio [AG, New York, 9.12.1948: v. </a:t>
            </a:r>
            <a:r>
              <a:rPr lang="it-IT" sz="1900" dirty="0">
                <a:hlinkClick r:id="rId2"/>
              </a:rPr>
              <a:t>https://ihl-databases.icrc.org/ihl/INTRO/357?OpenDocument</a:t>
            </a:r>
            <a:r>
              <a:rPr lang="it-IT" sz="1900" dirty="0"/>
              <a:t> ] impone alle parti contraenti la punizione del crimine di genocidio, commesso in tempo di guerra o in tempo di pace; definisce tale crimine, esclude che possa essere considerato dalle parti come reato politico, pone il principio per cui il crimine dev’essere punito dal tribunale competente nello Stato in cui è stato commesso (VI) e pone l’obbligo alle parti di consentire l’estradizione del responsabile (escludendo possa essere considerato un reato politico: VII). Prevede una clausola giurisdizionale (XI, sulla competenza obbligatoria della CIG sulle controversie relative all’interpretazione e all’applicazione della Convenzione). Non contiene alcuna disposizione sulle riserve. # Alcuni Stati parte (URSS, in particolare) hanno riservato l’art. IX della Convenzione.</a:t>
            </a:r>
          </a:p>
        </p:txBody>
      </p:sp>
    </p:spTree>
    <p:extLst>
      <p:ext uri="{BB962C8B-B14F-4D97-AF65-F5344CB8AC3E}">
        <p14:creationId xmlns:p14="http://schemas.microsoft.com/office/powerpoint/2010/main" val="24816602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posizione della Corte</a:t>
            </a:r>
          </a:p>
        </p:txBody>
      </p:sp>
      <p:sp>
        <p:nvSpPr>
          <p:cNvPr id="3" name="Segnaposto contenuto 2"/>
          <p:cNvSpPr>
            <a:spLocks noGrp="1"/>
          </p:cNvSpPr>
          <p:nvPr>
            <p:ph idx="1"/>
          </p:nvPr>
        </p:nvSpPr>
        <p:spPr/>
        <p:txBody>
          <a:bodyPr>
            <a:normAutofit fontScale="92500" lnSpcReduction="10000"/>
          </a:bodyPr>
          <a:lstStyle/>
          <a:p>
            <a:r>
              <a:rPr lang="it-IT" dirty="0"/>
              <a:t>È richiesto alla CIG di dire se è possibile apporre riserve a un trattato che non prevede tale facoltà; in caso di risposta positiva, quali siano gli effetti della riserva, per gli Stati accettanti e per quelli obiettanti</a:t>
            </a:r>
          </a:p>
          <a:p>
            <a:r>
              <a:rPr lang="it-IT" dirty="0"/>
              <a:t>In punto di sostanza, secondo la Corte, un trattato multilaterale come la Convenzione sul genocidio può tollerare l’apposizione di </a:t>
            </a:r>
            <a:r>
              <a:rPr lang="it-IT" dirty="0">
                <a:solidFill>
                  <a:srgbClr val="FF0000"/>
                </a:solidFill>
                <a:effectLst>
                  <a:outerShdw blurRad="38100" dist="38100" dir="2700000" algn="tl">
                    <a:srgbClr val="000000">
                      <a:alpha val="43137"/>
                    </a:srgbClr>
                  </a:outerShdw>
                </a:effectLst>
              </a:rPr>
              <a:t>riserve non previste </a:t>
            </a:r>
            <a:r>
              <a:rPr lang="it-IT" dirty="0"/>
              <a:t>purché </a:t>
            </a:r>
            <a:r>
              <a:rPr lang="it-IT" dirty="0">
                <a:solidFill>
                  <a:srgbClr val="FF0000"/>
                </a:solidFill>
                <a:effectLst>
                  <a:outerShdw blurRad="38100" dist="38100" dir="2700000" algn="tl">
                    <a:srgbClr val="000000">
                      <a:alpha val="43137"/>
                    </a:srgbClr>
                  </a:outerShdw>
                </a:effectLst>
              </a:rPr>
              <a:t>non contrastanti con  l’oggetto e lo scopo della Convenzione stessa</a:t>
            </a:r>
            <a:r>
              <a:rPr lang="it-IT" dirty="0"/>
              <a:t>. La soluzione della Corte è fondata sulle caratteristiche speciali della Convenzione, e, in particolare, il suo oggetto e il suo scopo (consentire la repressione efficace del crimine di genocidio), che può essere realizzato solo se tutti gli Stati della comunità internazionale vi partecipano (vocazione «universale» della Convenzione). </a:t>
            </a:r>
          </a:p>
        </p:txBody>
      </p:sp>
    </p:spTree>
    <p:extLst>
      <p:ext uri="{BB962C8B-B14F-4D97-AF65-F5344CB8AC3E}">
        <p14:creationId xmlns:p14="http://schemas.microsoft.com/office/powerpoint/2010/main" val="11158553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D1EED7-3248-4CE4-89E6-216028EB7A23}"/>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85EE77B0-B4CE-4251-86F4-622BFCF605E7}"/>
              </a:ext>
            </a:extLst>
          </p:cNvPr>
          <p:cNvSpPr>
            <a:spLocks noGrp="1"/>
          </p:cNvSpPr>
          <p:nvPr>
            <p:ph idx="1"/>
          </p:nvPr>
        </p:nvSpPr>
        <p:spPr/>
        <p:txBody>
          <a:bodyPr>
            <a:normAutofit fontScale="92500" lnSpcReduction="10000"/>
          </a:bodyPr>
          <a:lstStyle/>
          <a:p>
            <a:r>
              <a:rPr lang="it-IT" dirty="0"/>
              <a:t>Conseguenza: Il </a:t>
            </a:r>
            <a:r>
              <a:rPr lang="it-IT" dirty="0">
                <a:solidFill>
                  <a:srgbClr val="FF0000"/>
                </a:solidFill>
              </a:rPr>
              <a:t>principio di «integrità dei trattati»</a:t>
            </a:r>
            <a:r>
              <a:rPr lang="it-IT" dirty="0"/>
              <a:t> (integrità e identico contenuto degli obblighi convenzionali per tutte le parti contraenti, salvo previsione testuale in senso contrario) è derogabile per le disposizioni «non caratterizzanti», è invece </a:t>
            </a:r>
            <a:r>
              <a:rPr lang="it-IT" dirty="0">
                <a:solidFill>
                  <a:srgbClr val="FF0000"/>
                </a:solidFill>
                <a:effectLst>
                  <a:outerShdw blurRad="38100" dist="38100" dir="2700000" algn="tl">
                    <a:srgbClr val="000000">
                      <a:alpha val="43137"/>
                    </a:srgbClr>
                  </a:outerShdw>
                </a:effectLst>
              </a:rPr>
              <a:t>inderogabile per le disposizioni «essenziali» del trattato</a:t>
            </a:r>
          </a:p>
          <a:p>
            <a:r>
              <a:rPr lang="it-IT" dirty="0"/>
              <a:t>In punto d’accertamento della «compatibilità della riserva» (dimensione procedurale) per la Corte </a:t>
            </a:r>
            <a:r>
              <a:rPr lang="it-IT" u="sng" dirty="0">
                <a:solidFill>
                  <a:srgbClr val="FF0000"/>
                </a:solidFill>
              </a:rPr>
              <a:t>ciascuno Stato parte è competente a svolgere tale valutazione</a:t>
            </a:r>
            <a:r>
              <a:rPr lang="it-IT" dirty="0"/>
              <a:t>. Se accetta la riserva, sorge il vincolo convenzionale con lo Stato riservante (salva la norma coperta da riserva, che non s’applicherà tra i due). Se obietta alla riserva, il vincolo pattizio non sorge tra detto Stato e lo Stato riservante (ma sorge tra tutti gli altri Stati accettanti e quest’ultimo).</a:t>
            </a:r>
          </a:p>
        </p:txBody>
      </p:sp>
    </p:spTree>
    <p:extLst>
      <p:ext uri="{BB962C8B-B14F-4D97-AF65-F5344CB8AC3E}">
        <p14:creationId xmlns:p14="http://schemas.microsoft.com/office/powerpoint/2010/main" val="250752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consuetudine </a:t>
            </a:r>
            <a:r>
              <a:rPr lang="it-IT" dirty="0"/>
              <a:t>- Schema</a:t>
            </a:r>
          </a:p>
        </p:txBody>
      </p:sp>
      <p:sp>
        <p:nvSpPr>
          <p:cNvPr id="3" name="Segnaposto contenuto 2"/>
          <p:cNvSpPr>
            <a:spLocks noGrp="1"/>
          </p:cNvSpPr>
          <p:nvPr>
            <p:ph idx="1"/>
          </p:nvPr>
        </p:nvSpPr>
        <p:spPr/>
        <p:txBody>
          <a:bodyPr>
            <a:normAutofit fontScale="62500" lnSpcReduction="20000"/>
          </a:bodyPr>
          <a:lstStyle/>
          <a:p>
            <a:r>
              <a:rPr lang="it-IT" sz="2600" dirty="0"/>
              <a:t>Nozione di consuetudine (e caratteri generali)</a:t>
            </a:r>
          </a:p>
          <a:p>
            <a:r>
              <a:rPr lang="it-IT" sz="2600" dirty="0"/>
              <a:t>I «fatti formativi» della consuetudine (comportamenti uniformi e costanti + convinzione d’obbligatorietà)</a:t>
            </a:r>
          </a:p>
          <a:p>
            <a:r>
              <a:rPr lang="it-IT" sz="2600" dirty="0"/>
              <a:t>La </a:t>
            </a:r>
            <a:r>
              <a:rPr lang="it-IT" sz="2600" dirty="0">
                <a:solidFill>
                  <a:srgbClr val="FF0000"/>
                </a:solidFill>
              </a:rPr>
              <a:t>rilevazione</a:t>
            </a:r>
            <a:r>
              <a:rPr lang="it-IT" sz="2600" dirty="0"/>
              <a:t> della consuetudine (casistica giudiziaria e non). </a:t>
            </a:r>
            <a:r>
              <a:rPr lang="it-IT" sz="2600" dirty="0">
                <a:solidFill>
                  <a:srgbClr val="FF0000"/>
                </a:solidFill>
              </a:rPr>
              <a:t>L’elemento oggettivo o «materiale»</a:t>
            </a:r>
            <a:r>
              <a:rPr lang="it-IT" sz="2600" dirty="0"/>
              <a:t> (ripetizione costante e diffusa di un identico comportamento). Il «fattore tempo» (casistica). La qualificazione degli «scostamenti» dalla regola (il caso delle «violazioni»: Attività militari e paramilitari in Nicaragua)</a:t>
            </a:r>
          </a:p>
          <a:p>
            <a:r>
              <a:rPr lang="it-IT" sz="2600" dirty="0">
                <a:solidFill>
                  <a:srgbClr val="FF0000"/>
                </a:solidFill>
              </a:rPr>
              <a:t>L’elemento soggettivo o «psicologico»</a:t>
            </a:r>
            <a:r>
              <a:rPr lang="it-IT" sz="2600" dirty="0"/>
              <a:t> (sentimento / riconoscimento di obbligatorietà del comportamento). Regole consuetudinarie e «usi» (Piattaforma continentale del Mare del Nord). Regole generali di «divieto» a partire da «astensioni» statali (Lotus e Liceità dell’uso delle armi nucleari). </a:t>
            </a:r>
          </a:p>
          <a:p>
            <a:r>
              <a:rPr lang="it-IT" sz="2600" dirty="0"/>
              <a:t>Teorie «moniste»: sufficienza dell’elemento oggettivo; sufficienza dell’elemento soggettivo</a:t>
            </a:r>
          </a:p>
          <a:p>
            <a:r>
              <a:rPr lang="it-IT" sz="2600" dirty="0"/>
              <a:t>La «generalità» della consuetudine. Eccezioni? Le consuetudini «particolari». Consuetudini in via di formazione e «obiettore persistente»</a:t>
            </a:r>
          </a:p>
          <a:p>
            <a:r>
              <a:rPr lang="it-IT" sz="2600" dirty="0"/>
              <a:t>La codificazione della consuetudine</a:t>
            </a:r>
          </a:p>
          <a:p>
            <a:endParaRPr lang="it-IT" dirty="0"/>
          </a:p>
          <a:p>
            <a:endParaRPr lang="it-IT" dirty="0"/>
          </a:p>
        </p:txBody>
      </p:sp>
    </p:spTree>
    <p:extLst>
      <p:ext uri="{BB962C8B-B14F-4D97-AF65-F5344CB8AC3E}">
        <p14:creationId xmlns:p14="http://schemas.microsoft.com/office/powerpoint/2010/main" val="31413568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CVDT: l’accertamento della compatibilità delle riserve (procedura)</a:t>
            </a:r>
          </a:p>
        </p:txBody>
      </p:sp>
      <p:sp>
        <p:nvSpPr>
          <p:cNvPr id="3" name="Segnaposto contenuto 2"/>
          <p:cNvSpPr>
            <a:spLocks noGrp="1"/>
          </p:cNvSpPr>
          <p:nvPr>
            <p:ph idx="1"/>
          </p:nvPr>
        </p:nvSpPr>
        <p:spPr/>
        <p:txBody>
          <a:bodyPr>
            <a:normAutofit fontScale="77500" lnSpcReduction="20000"/>
          </a:bodyPr>
          <a:lstStyle/>
          <a:p>
            <a:r>
              <a:rPr lang="it-IT" sz="3500" dirty="0"/>
              <a:t>Sul punto la CVDT 1969 innova rispetto al regime delle riserve accolto nel parere (infra). </a:t>
            </a:r>
          </a:p>
          <a:p>
            <a:r>
              <a:rPr lang="it-IT" sz="3500" dirty="0"/>
              <a:t>La procedura d’accertamento segue la disciplina del trattato: se questo prevede un organo o un giudice competente, a esso spetterà accertare la compatibilità della riserva (es. Corte EDU) (competenza «</a:t>
            </a:r>
            <a:r>
              <a:rPr lang="it-IT" sz="3500" u="sng" dirty="0">
                <a:solidFill>
                  <a:srgbClr val="0070C0"/>
                </a:solidFill>
                <a:effectLst>
                  <a:outerShdw blurRad="38100" dist="38100" dir="2700000" algn="tl">
                    <a:srgbClr val="000000">
                      <a:alpha val="43137"/>
                    </a:srgbClr>
                  </a:outerShdw>
                </a:effectLst>
              </a:rPr>
              <a:t>accentrata</a:t>
            </a:r>
            <a:r>
              <a:rPr lang="it-IT" sz="3500" dirty="0"/>
              <a:t>»).</a:t>
            </a:r>
          </a:p>
          <a:p>
            <a:r>
              <a:rPr lang="it-IT" sz="3500" dirty="0"/>
              <a:t>In caso contrario, il sistema di accertamento della «incompatibilità» della riserva </a:t>
            </a:r>
            <a:r>
              <a:rPr lang="it-IT" sz="3500" u="sng" dirty="0">
                <a:solidFill>
                  <a:srgbClr val="0070C0"/>
                </a:solidFill>
                <a:effectLst>
                  <a:outerShdw blurRad="38100" dist="38100" dir="2700000" algn="tl">
                    <a:srgbClr val="000000">
                      <a:alpha val="43137"/>
                    </a:srgbClr>
                  </a:outerShdw>
                </a:effectLst>
              </a:rPr>
              <a:t>è decentrato</a:t>
            </a:r>
            <a:r>
              <a:rPr lang="it-IT" sz="3500" dirty="0"/>
              <a:t> (rimesso alle parti su base bilaterale). </a:t>
            </a:r>
          </a:p>
        </p:txBody>
      </p:sp>
    </p:spTree>
    <p:extLst>
      <p:ext uri="{BB962C8B-B14F-4D97-AF65-F5344CB8AC3E}">
        <p14:creationId xmlns:p14="http://schemas.microsoft.com/office/powerpoint/2010/main" val="36556406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ACC4AC-F4F9-4712-A670-8400CE0A0606}"/>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5E153240-7113-4D9C-B78E-5A4DF80F29D9}"/>
              </a:ext>
            </a:extLst>
          </p:cNvPr>
          <p:cNvSpPr>
            <a:spLocks noGrp="1"/>
          </p:cNvSpPr>
          <p:nvPr>
            <p:ph idx="1"/>
          </p:nvPr>
        </p:nvSpPr>
        <p:spPr/>
        <p:txBody>
          <a:bodyPr/>
          <a:lstStyle/>
          <a:p>
            <a:r>
              <a:rPr lang="it-IT" dirty="0"/>
              <a:t>L’ammissibilità è dunque </a:t>
            </a:r>
            <a:r>
              <a:rPr lang="it-IT" dirty="0">
                <a:solidFill>
                  <a:srgbClr val="0070C0"/>
                </a:solidFill>
              </a:rPr>
              <a:t>subordinata al </a:t>
            </a:r>
            <a:r>
              <a:rPr lang="it-IT" u="sng" dirty="0">
                <a:solidFill>
                  <a:srgbClr val="0070C0"/>
                </a:solidFill>
              </a:rPr>
              <a:t>consenso</a:t>
            </a:r>
            <a:r>
              <a:rPr lang="it-IT" dirty="0">
                <a:solidFill>
                  <a:srgbClr val="0070C0"/>
                </a:solidFill>
              </a:rPr>
              <a:t> (implicito o tacito) delle altre parti al trattato</a:t>
            </a:r>
            <a:r>
              <a:rPr lang="it-IT" dirty="0"/>
              <a:t>, </a:t>
            </a:r>
            <a:r>
              <a:rPr lang="it-IT" u="sng" dirty="0">
                <a:solidFill>
                  <a:srgbClr val="0070C0"/>
                </a:solidFill>
                <a:effectLst>
                  <a:outerShdw blurRad="38100" dist="38100" dir="2700000" algn="tl">
                    <a:srgbClr val="000000">
                      <a:alpha val="43137"/>
                    </a:srgbClr>
                  </a:outerShdw>
                </a:effectLst>
              </a:rPr>
              <a:t>singolarmente prese</a:t>
            </a:r>
            <a:r>
              <a:rPr lang="it-IT" dirty="0"/>
              <a:t>. </a:t>
            </a:r>
          </a:p>
          <a:p>
            <a:r>
              <a:rPr lang="it-IT" dirty="0"/>
              <a:t>È l’istituto </a:t>
            </a:r>
            <a:r>
              <a:rPr lang="it-IT" u="sng" dirty="0">
                <a:solidFill>
                  <a:srgbClr val="0070C0"/>
                </a:solidFill>
                <a:effectLst>
                  <a:outerShdw blurRad="38100" dist="38100" dir="2700000" algn="tl">
                    <a:srgbClr val="000000">
                      <a:alpha val="43137"/>
                    </a:srgbClr>
                  </a:outerShdw>
                </a:effectLst>
              </a:rPr>
              <a:t>dell’accettazione (anche tacita) della riserva</a:t>
            </a:r>
            <a:r>
              <a:rPr lang="it-IT" dirty="0"/>
              <a:t>: «si deve presumere che una riserva </a:t>
            </a:r>
            <a:r>
              <a:rPr lang="it-IT" i="1" dirty="0">
                <a:solidFill>
                  <a:srgbClr val="0070C0"/>
                </a:solidFill>
              </a:rPr>
              <a:t>sia stata accettata da uno Stato se quest'ultimo non ha formulato obiezioni alla riserva</a:t>
            </a:r>
            <a:r>
              <a:rPr lang="it-IT" dirty="0"/>
              <a:t> sia alla scadenza del periodo di dodici mesi successivi alla data in cui ne ha ricevuto la notifica, sia alla data in cui esso ha espresso il suo consenso a vincolarsi al trattato, se quest'ultima è posteriore» (</a:t>
            </a:r>
            <a:r>
              <a:rPr lang="it-IT" u="sng" dirty="0">
                <a:solidFill>
                  <a:srgbClr val="FF0000"/>
                </a:solidFill>
              </a:rPr>
              <a:t>art. 20, par. 5, CVDT</a:t>
            </a:r>
            <a:r>
              <a:rPr lang="it-IT" dirty="0"/>
              <a:t>: consenso presunto sull’ammissibilità di riserve «non previste»)</a:t>
            </a:r>
          </a:p>
          <a:p>
            <a:endParaRPr lang="it-IT" dirty="0"/>
          </a:p>
        </p:txBody>
      </p:sp>
    </p:spTree>
    <p:extLst>
      <p:ext uri="{BB962C8B-B14F-4D97-AF65-F5344CB8AC3E}">
        <p14:creationId xmlns:p14="http://schemas.microsoft.com/office/powerpoint/2010/main" val="9548091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regime delle «obiezioni» (manifestazione esplicita di dissenso) e i loro effetti</a:t>
            </a:r>
          </a:p>
        </p:txBody>
      </p:sp>
      <p:sp>
        <p:nvSpPr>
          <p:cNvPr id="3" name="Segnaposto contenuto 2"/>
          <p:cNvSpPr>
            <a:spLocks noGrp="1"/>
          </p:cNvSpPr>
          <p:nvPr>
            <p:ph idx="1"/>
          </p:nvPr>
        </p:nvSpPr>
        <p:spPr/>
        <p:txBody>
          <a:bodyPr>
            <a:noAutofit/>
          </a:bodyPr>
          <a:lstStyle/>
          <a:p>
            <a:r>
              <a:rPr lang="it-IT" sz="2000" dirty="0"/>
              <a:t>Se una o più parti «obiettano», invocando la «inammissibilità» della riserva, </a:t>
            </a:r>
            <a:r>
              <a:rPr lang="it-IT" sz="2000" u="sng" dirty="0">
                <a:solidFill>
                  <a:srgbClr val="0070C0"/>
                </a:solidFill>
                <a:effectLst>
                  <a:outerShdw blurRad="38100" dist="38100" dir="2700000" algn="tl">
                    <a:srgbClr val="000000">
                      <a:alpha val="43137"/>
                    </a:srgbClr>
                  </a:outerShdw>
                </a:effectLst>
              </a:rPr>
              <a:t>lo Stato riservante non diviene parte al trattato (limitatamente ai rapporti con dette parti)</a:t>
            </a:r>
            <a:r>
              <a:rPr lang="it-IT" sz="2000" dirty="0"/>
              <a:t>. È tuttavia necessario che l’obiezione (il «dissenso») sia qualificata (</a:t>
            </a:r>
            <a:r>
              <a:rPr lang="it-IT" sz="2000" u="sng" dirty="0">
                <a:solidFill>
                  <a:srgbClr val="FF0000"/>
                </a:solidFill>
              </a:rPr>
              <a:t>obiezione «qualificata» alla riserva</a:t>
            </a:r>
            <a:r>
              <a:rPr lang="it-IT" sz="2000" dirty="0"/>
              <a:t>): gli Stati obiettanti debbono precisare di non volere che si formi il vincolo convenzionale con la parte riservante (</a:t>
            </a:r>
            <a:r>
              <a:rPr lang="it-IT" sz="2000" u="sng" dirty="0">
                <a:solidFill>
                  <a:srgbClr val="FF0000"/>
                </a:solidFill>
              </a:rPr>
              <a:t>art. 20, par. 4, </a:t>
            </a:r>
            <a:r>
              <a:rPr lang="it-IT" sz="2000" u="sng" dirty="0" err="1">
                <a:solidFill>
                  <a:srgbClr val="FF0000"/>
                </a:solidFill>
              </a:rPr>
              <a:t>lett</a:t>
            </a:r>
            <a:r>
              <a:rPr lang="it-IT" sz="2000" u="sng" dirty="0">
                <a:solidFill>
                  <a:srgbClr val="FF0000"/>
                </a:solidFill>
              </a:rPr>
              <a:t>. a) e b) CVDT</a:t>
            </a:r>
            <a:r>
              <a:rPr lang="it-IT" sz="2000" dirty="0"/>
              <a:t>). </a:t>
            </a:r>
          </a:p>
          <a:p>
            <a:r>
              <a:rPr lang="it-IT" sz="2000" dirty="0">
                <a:solidFill>
                  <a:srgbClr val="FF0000"/>
                </a:solidFill>
                <a:effectLst>
                  <a:outerShdw blurRad="38100" dist="38100" dir="2700000" algn="tl">
                    <a:srgbClr val="000000">
                      <a:alpha val="43137"/>
                    </a:srgbClr>
                  </a:outerShdw>
                </a:effectLst>
              </a:rPr>
              <a:t>L’effetto delle obiezioni qualificate</a:t>
            </a:r>
            <a:r>
              <a:rPr lang="it-IT" sz="2000" dirty="0"/>
              <a:t> è quello indicato dalla CIG nel parere citato (lo Stato riservante non diviene parte al trattato con riferimento allo Stato obiettante).</a:t>
            </a:r>
          </a:p>
        </p:txBody>
      </p:sp>
    </p:spTree>
    <p:extLst>
      <p:ext uri="{BB962C8B-B14F-4D97-AF65-F5344CB8AC3E}">
        <p14:creationId xmlns:p14="http://schemas.microsoft.com/office/powerpoint/2010/main" val="37983150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92D5D0-10CD-4B95-9B48-C6404A35127D}"/>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C86B990D-56A1-4EDF-9627-DB24F24F1DB5}"/>
              </a:ext>
            </a:extLst>
          </p:cNvPr>
          <p:cNvSpPr>
            <a:spLocks noGrp="1"/>
          </p:cNvSpPr>
          <p:nvPr>
            <p:ph idx="1"/>
          </p:nvPr>
        </p:nvSpPr>
        <p:spPr/>
        <p:txBody>
          <a:bodyPr>
            <a:normAutofit fontScale="92500"/>
          </a:bodyPr>
          <a:lstStyle/>
          <a:p>
            <a:r>
              <a:rPr lang="it-IT" dirty="0"/>
              <a:t>Per converso, </a:t>
            </a:r>
            <a:r>
              <a:rPr lang="it-IT" dirty="0">
                <a:solidFill>
                  <a:srgbClr val="FF0000"/>
                </a:solidFill>
                <a:effectLst>
                  <a:outerShdw blurRad="38100" dist="38100" dir="2700000" algn="tl">
                    <a:srgbClr val="000000">
                      <a:alpha val="43137"/>
                    </a:srgbClr>
                  </a:outerShdw>
                </a:effectLst>
              </a:rPr>
              <a:t>l’obiezione generica</a:t>
            </a:r>
            <a:r>
              <a:rPr lang="it-IT" dirty="0"/>
              <a:t> («</a:t>
            </a:r>
            <a:r>
              <a:rPr lang="it-IT" u="sng" dirty="0">
                <a:solidFill>
                  <a:srgbClr val="0070C0"/>
                </a:solidFill>
              </a:rPr>
              <a:t>non qualificata</a:t>
            </a:r>
            <a:r>
              <a:rPr lang="it-IT" dirty="0"/>
              <a:t>») non osta all’entrata in vigore del trattato tra i due Stati (riservante e obiettante).</a:t>
            </a:r>
          </a:p>
          <a:p>
            <a:r>
              <a:rPr lang="it-IT" dirty="0"/>
              <a:t> L’obiezione non qualificata corrisponde in sostanza ad </a:t>
            </a:r>
            <a:r>
              <a:rPr lang="it-IT" u="sng" dirty="0">
                <a:solidFill>
                  <a:srgbClr val="0070C0"/>
                </a:solidFill>
              </a:rPr>
              <a:t>accettazione della riserva</a:t>
            </a:r>
            <a:r>
              <a:rPr lang="it-IT" dirty="0"/>
              <a:t> (art. 21, par. 3: «Quando uno Stato che ha formulato una obiezione ad una riserva non si è opposto all'entrata in vigore del trattato fra se stesso e lo Stato autore della riserva, </a:t>
            </a:r>
            <a:r>
              <a:rPr lang="it-IT" i="1" dirty="0">
                <a:solidFill>
                  <a:srgbClr val="0070C0"/>
                </a:solidFill>
              </a:rPr>
              <a:t>le disposizioni alle quali la riserva si riferisce non si applicano fra i due Stati nella misura prevista dalla riserva</a:t>
            </a:r>
            <a:r>
              <a:rPr lang="it-IT" dirty="0"/>
              <a:t>»). L’obiezione generica non osta al sorgere del vincolo convenzionale tra le parti interessate (e la riserva s’applica nei rapporti rispettivi).</a:t>
            </a:r>
            <a:r>
              <a:rPr lang="it-IT" sz="2800" dirty="0"/>
              <a:t> </a:t>
            </a:r>
          </a:p>
          <a:p>
            <a:endParaRPr lang="it-IT" dirty="0"/>
          </a:p>
        </p:txBody>
      </p:sp>
    </p:spTree>
    <p:extLst>
      <p:ext uri="{BB962C8B-B14F-4D97-AF65-F5344CB8AC3E}">
        <p14:creationId xmlns:p14="http://schemas.microsoft.com/office/powerpoint/2010/main" val="39156111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obiezioni «non qualificate»</a:t>
            </a:r>
          </a:p>
        </p:txBody>
      </p:sp>
      <p:sp>
        <p:nvSpPr>
          <p:cNvPr id="3" name="Segnaposto contenuto 2"/>
          <p:cNvSpPr>
            <a:spLocks noGrp="1"/>
          </p:cNvSpPr>
          <p:nvPr>
            <p:ph idx="1"/>
          </p:nvPr>
        </p:nvSpPr>
        <p:spPr/>
        <p:txBody>
          <a:bodyPr>
            <a:normAutofit fontScale="85000" lnSpcReduction="10000"/>
          </a:bodyPr>
          <a:lstStyle/>
          <a:p>
            <a:r>
              <a:rPr lang="it-IT" dirty="0"/>
              <a:t>In sostanza l’</a:t>
            </a:r>
            <a:r>
              <a:rPr lang="it-IT" u="sng" dirty="0">
                <a:solidFill>
                  <a:srgbClr val="FF0000"/>
                </a:solidFill>
              </a:rPr>
              <a:t>obiezione generica</a:t>
            </a:r>
            <a:r>
              <a:rPr lang="it-IT" dirty="0"/>
              <a:t> ha </a:t>
            </a:r>
            <a:r>
              <a:rPr lang="it-IT" u="sng" dirty="0">
                <a:solidFill>
                  <a:srgbClr val="0070C0"/>
                </a:solidFill>
                <a:effectLst>
                  <a:outerShdw blurRad="38100" dist="38100" dir="2700000" algn="tl">
                    <a:srgbClr val="000000">
                      <a:alpha val="43137"/>
                    </a:srgbClr>
                  </a:outerShdw>
                </a:effectLst>
              </a:rPr>
              <a:t>mero scopo di «incentivare» il ritiro delle riserva</a:t>
            </a:r>
            <a:r>
              <a:rPr lang="it-IT" dirty="0"/>
              <a:t> (sul regime del ritiro, </a:t>
            </a:r>
            <a:r>
              <a:rPr lang="it-IT" u="sng" dirty="0">
                <a:solidFill>
                  <a:srgbClr val="FF0000"/>
                </a:solidFill>
              </a:rPr>
              <a:t>regime di libertà per il ritiro</a:t>
            </a:r>
            <a:r>
              <a:rPr lang="it-IT" dirty="0"/>
              <a:t> tanto delle riserve quanto delle obiezioni alle riserve, art. 22 CVDT) e sono spesso </a:t>
            </a:r>
            <a:r>
              <a:rPr lang="it-IT" dirty="0" err="1"/>
              <a:t>ineffettive</a:t>
            </a:r>
            <a:endParaRPr lang="it-IT" dirty="0"/>
          </a:p>
          <a:p>
            <a:r>
              <a:rPr lang="it-IT" dirty="0"/>
              <a:t>Esempio: l’obiezione italiana alla riserva degli Stati Uniti alla Convenzione sul genocidio: «</a:t>
            </a:r>
            <a:r>
              <a:rPr lang="en-US" dirty="0"/>
              <a:t>29.12.1989 -  The Government of the Republic of Italy objects to the second reservation entered by the United States of America. </a:t>
            </a:r>
            <a:r>
              <a:rPr lang="en-US" dirty="0">
                <a:solidFill>
                  <a:srgbClr val="0070C0"/>
                </a:solidFill>
              </a:rPr>
              <a:t>It creates uncertainty as to the extent of the obligations which the Government of the United States of America is prepared to assume with regard to the Convention</a:t>
            </a:r>
            <a:r>
              <a:rPr lang="it-IT" dirty="0"/>
              <a:t>». La riserva, effettivamente indeterminata, di cui in obiezione recita così: «</a:t>
            </a:r>
            <a:r>
              <a:rPr lang="en-US" dirty="0"/>
              <a:t>nothing in the Convention requires or authorizes legislation or other action by the United States of America </a:t>
            </a:r>
            <a:r>
              <a:rPr lang="en-US" dirty="0">
                <a:solidFill>
                  <a:srgbClr val="0070C0"/>
                </a:solidFill>
              </a:rPr>
              <a:t>prohibited by the Constitution of the United States as interpreted by the United States</a:t>
            </a:r>
            <a:r>
              <a:rPr lang="it-IT" dirty="0"/>
              <a:t>». Essa è stata mantenuta dagli Stati Uniti.</a:t>
            </a:r>
          </a:p>
        </p:txBody>
      </p:sp>
    </p:spTree>
    <p:extLst>
      <p:ext uri="{BB962C8B-B14F-4D97-AF65-F5344CB8AC3E}">
        <p14:creationId xmlns:p14="http://schemas.microsoft.com/office/powerpoint/2010/main" val="267318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L’evoluzione della prassi. </a:t>
            </a:r>
            <a:r>
              <a:rPr lang="it-IT" b="1" dirty="0"/>
              <a:t>Il regime delle riserve relative a trattati sui diritti umani</a:t>
            </a:r>
          </a:p>
        </p:txBody>
      </p:sp>
      <p:sp>
        <p:nvSpPr>
          <p:cNvPr id="3" name="Segnaposto contenuto 2"/>
          <p:cNvSpPr>
            <a:spLocks noGrp="1"/>
          </p:cNvSpPr>
          <p:nvPr>
            <p:ph idx="1"/>
          </p:nvPr>
        </p:nvSpPr>
        <p:spPr/>
        <p:txBody>
          <a:bodyPr>
            <a:normAutofit fontScale="70000" lnSpcReduction="20000"/>
          </a:bodyPr>
          <a:lstStyle/>
          <a:p>
            <a:r>
              <a:rPr lang="it-IT" dirty="0"/>
              <a:t>Nel campo dei trattati sui diritti dell’uomo (ambito europeo) le riserve «invalide» sono considerate «caduche». In sostanza se viene accertata l’inammissibilità della riserva, il vincolo convenzionale persiste, ma cade la riserva («separabilità» della riserva)</a:t>
            </a:r>
          </a:p>
          <a:p>
            <a:r>
              <a:rPr lang="it-IT" dirty="0"/>
              <a:t>Tale regime discende </a:t>
            </a:r>
          </a:p>
          <a:p>
            <a:r>
              <a:rPr lang="it-IT" dirty="0"/>
              <a:t>a) dal fatto che i trattati in questione pongono in essere sistemi normativi «obiettivi» (e non soggetti al principio di bilateralismo e di reciprocità); </a:t>
            </a:r>
          </a:p>
          <a:p>
            <a:r>
              <a:rPr lang="it-IT" dirty="0"/>
              <a:t>b) dalla particolare rilevanza del valore giuridico protetto (diritti individuali basici) per l'ordinamento internazionale, non “appartenente” agli Stati (ma ai singoli) (no prospettiva “inter-statale”); </a:t>
            </a:r>
          </a:p>
          <a:p>
            <a:r>
              <a:rPr lang="it-IT" dirty="0"/>
              <a:t>c) dal fatto che spesso essi contemplano sistemi “accentrati” di controllo e garanzia del rispetto delle loro norme da parte degli Stati (organi intergovernativi, o indipendenti anche giurisdizionali). </a:t>
            </a:r>
          </a:p>
          <a:p>
            <a:endParaRPr lang="it-IT" dirty="0"/>
          </a:p>
        </p:txBody>
      </p:sp>
    </p:spTree>
    <p:extLst>
      <p:ext uri="{BB962C8B-B14F-4D97-AF65-F5344CB8AC3E}">
        <p14:creationId xmlns:p14="http://schemas.microsoft.com/office/powerpoint/2010/main" val="5877805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Carattere «eccentrico» della disciplina rispetto al regime di diritto comune</a:t>
            </a:r>
          </a:p>
        </p:txBody>
      </p:sp>
      <p:sp>
        <p:nvSpPr>
          <p:cNvPr id="3" name="Segnaposto contenuto 2"/>
          <p:cNvSpPr>
            <a:spLocks noGrp="1"/>
          </p:cNvSpPr>
          <p:nvPr>
            <p:ph idx="1"/>
          </p:nvPr>
        </p:nvSpPr>
        <p:spPr/>
        <p:txBody>
          <a:bodyPr>
            <a:normAutofit/>
          </a:bodyPr>
          <a:lstStyle/>
          <a:p>
            <a:r>
              <a:rPr lang="it-IT" dirty="0"/>
              <a:t>Tale approccio </a:t>
            </a:r>
            <a:r>
              <a:rPr lang="it-IT" u="sng" dirty="0">
                <a:solidFill>
                  <a:srgbClr val="0070C0"/>
                </a:solidFill>
              </a:rPr>
              <a:t>«modula» il fondamentale principio «</a:t>
            </a:r>
            <a:r>
              <a:rPr lang="it-IT" u="sng" dirty="0" err="1">
                <a:solidFill>
                  <a:srgbClr val="0070C0"/>
                </a:solidFill>
              </a:rPr>
              <a:t>consensualistico</a:t>
            </a:r>
            <a:r>
              <a:rPr lang="it-IT" u="sng" dirty="0">
                <a:solidFill>
                  <a:srgbClr val="0070C0"/>
                </a:solidFill>
              </a:rPr>
              <a:t>»</a:t>
            </a:r>
            <a:r>
              <a:rPr lang="it-IT" dirty="0"/>
              <a:t>, per cui vi deve essere una qualche forma d’assenso statale all’assunzione di obblighi convenzionali (ulteriori: quelli «coperti» da riserva). </a:t>
            </a:r>
          </a:p>
          <a:p>
            <a:r>
              <a:rPr lang="it-IT" dirty="0"/>
              <a:t>Essa può essere giustificata se si intende che la riserva costituisce una “deroga particolare” e revocabile entro la “generale” volontà dello Stato (riservante) di restare parte al trattato. </a:t>
            </a:r>
          </a:p>
        </p:txBody>
      </p:sp>
    </p:spTree>
    <p:extLst>
      <p:ext uri="{BB962C8B-B14F-4D97-AF65-F5344CB8AC3E}">
        <p14:creationId xmlns:p14="http://schemas.microsoft.com/office/powerpoint/2010/main" val="15902897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4DF1CE-C2ED-4F85-89C0-504174789263}"/>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20AA7F5A-1937-4619-AFE4-8CB742957EBA}"/>
              </a:ext>
            </a:extLst>
          </p:cNvPr>
          <p:cNvSpPr>
            <a:spLocks noGrp="1"/>
          </p:cNvSpPr>
          <p:nvPr>
            <p:ph idx="1"/>
          </p:nvPr>
        </p:nvSpPr>
        <p:spPr/>
        <p:txBody>
          <a:bodyPr>
            <a:normAutofit fontScale="62500" lnSpcReduction="20000"/>
          </a:bodyPr>
          <a:lstStyle/>
          <a:p>
            <a:r>
              <a:rPr lang="it-IT" dirty="0"/>
              <a:t>Nonostante le difficoltà in cui è incorsa la «generalizzazione» di tale approccio (europeo), una «integrazione» della disciplina della CVDT (che non si pronuncia sul destino delle «riserve incompatibili») con riferimento ai trattati sui diritti dell’uomo si giustifica in ragione dei caratteri specifici di tali trattati, qui indicati: a) «</a:t>
            </a:r>
            <a:r>
              <a:rPr lang="it-IT" dirty="0">
                <a:solidFill>
                  <a:srgbClr val="0070C0"/>
                </a:solidFill>
                <a:effectLst>
                  <a:outerShdw blurRad="38100" dist="38100" dir="2700000" algn="tl">
                    <a:srgbClr val="000000">
                      <a:alpha val="43137"/>
                    </a:srgbClr>
                  </a:outerShdw>
                </a:effectLst>
              </a:rPr>
              <a:t>Favore per l’integrità del trattato</a:t>
            </a:r>
            <a:r>
              <a:rPr lang="it-IT" dirty="0"/>
              <a:t>», posto a «protezione di un bene giuridico comune» (la CEDU come espressiva di un sistema di «ordine pubblico europeo»: Corte EDU, 18.1.1978, </a:t>
            </a:r>
            <a:r>
              <a:rPr lang="it-IT" i="1" u="sng" dirty="0">
                <a:solidFill>
                  <a:srgbClr val="FF0000"/>
                </a:solidFill>
              </a:rPr>
              <a:t>Irlanda c. Regno Unito</a:t>
            </a:r>
            <a:r>
              <a:rPr lang="it-IT" dirty="0"/>
              <a:t>, secondo cui i trattati sui diritti dell’uomo “</a:t>
            </a:r>
            <a:r>
              <a:rPr lang="it-IT" i="1" dirty="0" err="1">
                <a:solidFill>
                  <a:srgbClr val="FF0000"/>
                </a:solidFill>
              </a:rPr>
              <a:t>unlike</a:t>
            </a:r>
            <a:r>
              <a:rPr lang="it-IT" i="1" dirty="0">
                <a:solidFill>
                  <a:srgbClr val="FF0000"/>
                </a:solidFill>
              </a:rPr>
              <a:t> </a:t>
            </a:r>
            <a:r>
              <a:rPr lang="it-IT" i="1" dirty="0" err="1">
                <a:solidFill>
                  <a:srgbClr val="FF0000"/>
                </a:solidFill>
              </a:rPr>
              <a:t>international</a:t>
            </a:r>
            <a:r>
              <a:rPr lang="it-IT" i="1" dirty="0">
                <a:solidFill>
                  <a:srgbClr val="FF0000"/>
                </a:solidFill>
              </a:rPr>
              <a:t> </a:t>
            </a:r>
            <a:r>
              <a:rPr lang="it-IT" i="1" dirty="0" err="1">
                <a:solidFill>
                  <a:srgbClr val="FF0000"/>
                </a:solidFill>
              </a:rPr>
              <a:t>treaties</a:t>
            </a:r>
            <a:r>
              <a:rPr lang="it-IT" i="1" dirty="0">
                <a:solidFill>
                  <a:srgbClr val="FF0000"/>
                </a:solidFill>
              </a:rPr>
              <a:t> of the </a:t>
            </a:r>
            <a:r>
              <a:rPr lang="it-IT" i="1" dirty="0" err="1">
                <a:solidFill>
                  <a:srgbClr val="FF0000"/>
                </a:solidFill>
              </a:rPr>
              <a:t>classic</a:t>
            </a:r>
            <a:r>
              <a:rPr lang="it-IT" i="1" dirty="0">
                <a:solidFill>
                  <a:srgbClr val="FF0000"/>
                </a:solidFill>
              </a:rPr>
              <a:t> </a:t>
            </a:r>
            <a:r>
              <a:rPr lang="it-IT" i="1" dirty="0" err="1">
                <a:solidFill>
                  <a:srgbClr val="FF0000"/>
                </a:solidFill>
              </a:rPr>
              <a:t>kind</a:t>
            </a:r>
            <a:r>
              <a:rPr lang="it-IT" i="1" dirty="0">
                <a:solidFill>
                  <a:srgbClr val="FF0000"/>
                </a:solidFill>
              </a:rPr>
              <a:t> […] </a:t>
            </a:r>
            <a:r>
              <a:rPr lang="it-IT" i="1" dirty="0" err="1">
                <a:solidFill>
                  <a:srgbClr val="FF0000"/>
                </a:solidFill>
              </a:rPr>
              <a:t>comprise</a:t>
            </a:r>
            <a:r>
              <a:rPr lang="it-IT" i="1" dirty="0">
                <a:solidFill>
                  <a:srgbClr val="FF0000"/>
                </a:solidFill>
              </a:rPr>
              <a:t> […] more </a:t>
            </a:r>
            <a:r>
              <a:rPr lang="it-IT" i="1" dirty="0" err="1">
                <a:solidFill>
                  <a:srgbClr val="FF0000"/>
                </a:solidFill>
              </a:rPr>
              <a:t>than</a:t>
            </a:r>
            <a:r>
              <a:rPr lang="it-IT" i="1" dirty="0">
                <a:solidFill>
                  <a:srgbClr val="FF0000"/>
                </a:solidFill>
              </a:rPr>
              <a:t> mere </a:t>
            </a:r>
            <a:r>
              <a:rPr lang="it-IT" i="1" dirty="0" err="1">
                <a:solidFill>
                  <a:srgbClr val="FF0000"/>
                </a:solidFill>
              </a:rPr>
              <a:t>reciprocal</a:t>
            </a:r>
            <a:r>
              <a:rPr lang="it-IT" i="1" dirty="0">
                <a:solidFill>
                  <a:srgbClr val="FF0000"/>
                </a:solidFill>
              </a:rPr>
              <a:t> </a:t>
            </a:r>
            <a:r>
              <a:rPr lang="it-IT" i="1" dirty="0" err="1">
                <a:solidFill>
                  <a:srgbClr val="FF0000"/>
                </a:solidFill>
              </a:rPr>
              <a:t>engagements</a:t>
            </a:r>
            <a:r>
              <a:rPr lang="it-IT" i="1" dirty="0">
                <a:solidFill>
                  <a:srgbClr val="FF0000"/>
                </a:solidFill>
              </a:rPr>
              <a:t> </a:t>
            </a:r>
            <a:r>
              <a:rPr lang="it-IT" i="1" dirty="0" err="1">
                <a:solidFill>
                  <a:srgbClr val="FF0000"/>
                </a:solidFill>
              </a:rPr>
              <a:t>between</a:t>
            </a:r>
            <a:r>
              <a:rPr lang="it-IT" i="1" dirty="0">
                <a:solidFill>
                  <a:srgbClr val="FF0000"/>
                </a:solidFill>
              </a:rPr>
              <a:t> </a:t>
            </a:r>
            <a:r>
              <a:rPr lang="it-IT" i="1" dirty="0" err="1">
                <a:solidFill>
                  <a:srgbClr val="FF0000"/>
                </a:solidFill>
              </a:rPr>
              <a:t>Contracting</a:t>
            </a:r>
            <a:r>
              <a:rPr lang="it-IT" i="1" dirty="0">
                <a:solidFill>
                  <a:srgbClr val="FF0000"/>
                </a:solidFill>
              </a:rPr>
              <a:t> </a:t>
            </a:r>
            <a:r>
              <a:rPr lang="it-IT" i="1" dirty="0" err="1">
                <a:solidFill>
                  <a:srgbClr val="FF0000"/>
                </a:solidFill>
              </a:rPr>
              <a:t>States</a:t>
            </a:r>
            <a:r>
              <a:rPr lang="it-IT" i="1" dirty="0">
                <a:solidFill>
                  <a:srgbClr val="FF0000"/>
                </a:solidFill>
              </a:rPr>
              <a:t>; </a:t>
            </a:r>
            <a:r>
              <a:rPr lang="it-IT" i="1" dirty="0" err="1">
                <a:solidFill>
                  <a:srgbClr val="FF0000"/>
                </a:solidFill>
              </a:rPr>
              <a:t>they</a:t>
            </a:r>
            <a:r>
              <a:rPr lang="it-IT" i="1" dirty="0">
                <a:solidFill>
                  <a:srgbClr val="FF0000"/>
                </a:solidFill>
              </a:rPr>
              <a:t> create […], over and </a:t>
            </a:r>
            <a:r>
              <a:rPr lang="it-IT" i="1" dirty="0" err="1">
                <a:solidFill>
                  <a:srgbClr val="FF0000"/>
                </a:solidFill>
              </a:rPr>
              <a:t>above</a:t>
            </a:r>
            <a:r>
              <a:rPr lang="it-IT" i="1" dirty="0">
                <a:solidFill>
                  <a:srgbClr val="FF0000"/>
                </a:solidFill>
              </a:rPr>
              <a:t> a network of </a:t>
            </a:r>
            <a:r>
              <a:rPr lang="it-IT" i="1" dirty="0" err="1">
                <a:solidFill>
                  <a:srgbClr val="FF0000"/>
                </a:solidFill>
              </a:rPr>
              <a:t>mutual</a:t>
            </a:r>
            <a:r>
              <a:rPr lang="it-IT" i="1" dirty="0">
                <a:solidFill>
                  <a:srgbClr val="FF0000"/>
                </a:solidFill>
              </a:rPr>
              <a:t>, </a:t>
            </a:r>
            <a:r>
              <a:rPr lang="it-IT" i="1" dirty="0" err="1">
                <a:solidFill>
                  <a:srgbClr val="FF0000"/>
                </a:solidFill>
              </a:rPr>
              <a:t>bilateral</a:t>
            </a:r>
            <a:r>
              <a:rPr lang="it-IT" i="1" dirty="0">
                <a:solidFill>
                  <a:srgbClr val="FF0000"/>
                </a:solidFill>
              </a:rPr>
              <a:t> </a:t>
            </a:r>
            <a:r>
              <a:rPr lang="it-IT" i="1" dirty="0" err="1">
                <a:solidFill>
                  <a:srgbClr val="FF0000"/>
                </a:solidFill>
              </a:rPr>
              <a:t>undertakings</a:t>
            </a:r>
            <a:r>
              <a:rPr lang="it-IT" i="1" dirty="0">
                <a:solidFill>
                  <a:srgbClr val="FF0000"/>
                </a:solidFill>
              </a:rPr>
              <a:t>, </a:t>
            </a:r>
            <a:r>
              <a:rPr lang="it-IT" i="1" dirty="0" err="1">
                <a:solidFill>
                  <a:srgbClr val="FF0000"/>
                </a:solidFill>
              </a:rPr>
              <a:t>objective</a:t>
            </a:r>
            <a:r>
              <a:rPr lang="it-IT" i="1" dirty="0">
                <a:solidFill>
                  <a:srgbClr val="FF0000"/>
                </a:solidFill>
              </a:rPr>
              <a:t> </a:t>
            </a:r>
            <a:r>
              <a:rPr lang="it-IT" i="1" dirty="0" err="1">
                <a:solidFill>
                  <a:srgbClr val="FF0000"/>
                </a:solidFill>
              </a:rPr>
              <a:t>obligations</a:t>
            </a:r>
            <a:r>
              <a:rPr lang="it-IT" i="1" dirty="0">
                <a:solidFill>
                  <a:srgbClr val="FF0000"/>
                </a:solidFill>
              </a:rPr>
              <a:t> </a:t>
            </a:r>
            <a:r>
              <a:rPr lang="it-IT" i="1" dirty="0" err="1">
                <a:solidFill>
                  <a:srgbClr val="FF0000"/>
                </a:solidFill>
              </a:rPr>
              <a:t>which</a:t>
            </a:r>
            <a:r>
              <a:rPr lang="it-IT" i="1" dirty="0">
                <a:solidFill>
                  <a:srgbClr val="FF0000"/>
                </a:solidFill>
              </a:rPr>
              <a:t>, […] benefit from a “</a:t>
            </a:r>
            <a:r>
              <a:rPr lang="it-IT" i="1" dirty="0" err="1">
                <a:solidFill>
                  <a:srgbClr val="FF0000"/>
                </a:solidFill>
              </a:rPr>
              <a:t>collective</a:t>
            </a:r>
            <a:r>
              <a:rPr lang="it-IT" i="1" dirty="0">
                <a:solidFill>
                  <a:srgbClr val="FF0000"/>
                </a:solidFill>
              </a:rPr>
              <a:t> enforcement”</a:t>
            </a:r>
            <a:r>
              <a:rPr lang="it-IT" dirty="0"/>
              <a:t>); tale «integrità» include i meccanismi convenzionali di accertamento delle violazioni (essi costituiscono – ove presenti – parti essenziali del sistema convenzionale (le riserve alla giurisdizione di tali organi incidono sull’oggetto e sullo scopo del trattato; inoltre, limitata rilevanza del meccanismo di valutazione unilaterale dell’ammissibilità della riserva)</a:t>
            </a:r>
          </a:p>
          <a:p>
            <a:r>
              <a:rPr lang="it-IT" dirty="0"/>
              <a:t>b) «</a:t>
            </a:r>
            <a:r>
              <a:rPr lang="it-IT" dirty="0">
                <a:solidFill>
                  <a:srgbClr val="0070C0"/>
                </a:solidFill>
                <a:effectLst>
                  <a:outerShdw blurRad="38100" dist="38100" dir="2700000" algn="tl">
                    <a:srgbClr val="000000">
                      <a:alpha val="43137"/>
                    </a:srgbClr>
                  </a:outerShdw>
                </a:effectLst>
              </a:rPr>
              <a:t>Esclusione dell'effetto reciproco delle riserve</a:t>
            </a:r>
            <a:r>
              <a:rPr lang="it-IT" dirty="0"/>
              <a:t>»: in effetti, data la natura interdipendente o solidale (e non sinallagmatica) degli obblighi derivanti dai trattati sui diritti dell'uomo (o di carattere umanitario, anche in senso ampio), gli altri Stati parte non possono «disapplicare» (in un’ottica di «reciprocità») le norme di garanzia dei diritti fondamentali a carico dei cittadini dello Stato «riservante»: salvo violare il trattato stesso nei confronti di tutte le altre parti contraenti</a:t>
            </a:r>
          </a:p>
        </p:txBody>
      </p:sp>
    </p:spTree>
    <p:extLst>
      <p:ext uri="{BB962C8B-B14F-4D97-AF65-F5344CB8AC3E}">
        <p14:creationId xmlns:p14="http://schemas.microsoft.com/office/powerpoint/2010/main" val="37020114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«precedenti»</a:t>
            </a:r>
          </a:p>
        </p:txBody>
      </p:sp>
      <p:sp>
        <p:nvSpPr>
          <p:cNvPr id="3" name="Segnaposto contenuto 2"/>
          <p:cNvSpPr>
            <a:spLocks noGrp="1"/>
          </p:cNvSpPr>
          <p:nvPr>
            <p:ph idx="1"/>
          </p:nvPr>
        </p:nvSpPr>
        <p:spPr/>
        <p:txBody>
          <a:bodyPr>
            <a:normAutofit fontScale="70000" lnSpcReduction="20000"/>
          </a:bodyPr>
          <a:lstStyle/>
          <a:p>
            <a:r>
              <a:rPr lang="it-IT" dirty="0"/>
              <a:t>Corte EDU, 20.4.1988, ric. n. 10328/83, </a:t>
            </a:r>
            <a:r>
              <a:rPr lang="it-IT" i="1" u="sng" dirty="0" err="1">
                <a:solidFill>
                  <a:srgbClr val="FF0000"/>
                </a:solidFill>
              </a:rPr>
              <a:t>Belilos</a:t>
            </a:r>
            <a:r>
              <a:rPr lang="it-IT" i="1" u="sng" dirty="0">
                <a:solidFill>
                  <a:srgbClr val="FF0000"/>
                </a:solidFill>
              </a:rPr>
              <a:t> c. Svizzera</a:t>
            </a:r>
            <a:r>
              <a:rPr lang="it-IT" dirty="0"/>
              <a:t>: </a:t>
            </a:r>
          </a:p>
          <a:p>
            <a:r>
              <a:rPr lang="it-IT" dirty="0"/>
              <a:t>Dichiarazione interpretativa della Svizzera relativa all’art. 6 della CEDU, norma che impone il rispetto del diritto all'equo processo, e in particolare del diritto al gratuito patrocinio; secondo la riserva svizzera, tale diritto non s'applicherebbe in determinati procedimenti interni (amministrativi). Le altre Parti non hanno contestato o sollevato riserve a tale qualificazione. </a:t>
            </a:r>
          </a:p>
          <a:p>
            <a:r>
              <a:rPr lang="it-IT" dirty="0"/>
              <a:t>Secondo la Corte la “dichiarazione interpretativa” corrisponde a una riserva. Essa non è conforme alla norma della Convenzione che “modula” la possibilità di apporre riserve (inammissibilità di riserve di carattere generale, il cui ambito d’applicazione non è specificatamente determinabile; breve esposto della legge interna); conseguenze: la Svizzera è vincolata dalla CEDU come se non avesse apposto la riserva</a:t>
            </a:r>
          </a:p>
          <a:p>
            <a:r>
              <a:rPr lang="it-IT" dirty="0"/>
              <a:t>Corte EDU, 23.3.1995, ric. n. 15318/89, </a:t>
            </a:r>
            <a:r>
              <a:rPr lang="it-IT" i="1" u="sng" dirty="0" err="1">
                <a:solidFill>
                  <a:srgbClr val="FF0000"/>
                </a:solidFill>
              </a:rPr>
              <a:t>Loizidou</a:t>
            </a:r>
            <a:r>
              <a:rPr lang="it-IT" i="1" u="sng" dirty="0">
                <a:solidFill>
                  <a:srgbClr val="FF0000"/>
                </a:solidFill>
              </a:rPr>
              <a:t> c. Turchia</a:t>
            </a:r>
            <a:r>
              <a:rPr lang="it-IT" dirty="0"/>
              <a:t> (eccezioni preliminari): la riserva turca, relativa alla giurisdizione della Commissione e della Corte (all’epoca possibile), include solo «</a:t>
            </a:r>
            <a:r>
              <a:rPr lang="it-IT" i="1" dirty="0" err="1">
                <a:solidFill>
                  <a:srgbClr val="0070C0"/>
                </a:solidFill>
              </a:rPr>
              <a:t>acts</a:t>
            </a:r>
            <a:r>
              <a:rPr lang="it-IT" i="1" dirty="0">
                <a:solidFill>
                  <a:srgbClr val="0070C0"/>
                </a:solidFill>
              </a:rPr>
              <a:t> or </a:t>
            </a:r>
            <a:r>
              <a:rPr lang="it-IT" i="1" dirty="0" err="1">
                <a:solidFill>
                  <a:srgbClr val="0070C0"/>
                </a:solidFill>
              </a:rPr>
              <a:t>omissions</a:t>
            </a:r>
            <a:r>
              <a:rPr lang="it-IT" i="1" dirty="0">
                <a:solidFill>
                  <a:srgbClr val="0070C0"/>
                </a:solidFill>
              </a:rPr>
              <a:t> of public </a:t>
            </a:r>
            <a:r>
              <a:rPr lang="it-IT" i="1" dirty="0" err="1">
                <a:solidFill>
                  <a:srgbClr val="0070C0"/>
                </a:solidFill>
              </a:rPr>
              <a:t>authorities</a:t>
            </a:r>
            <a:r>
              <a:rPr lang="it-IT" i="1" dirty="0">
                <a:solidFill>
                  <a:srgbClr val="0070C0"/>
                </a:solidFill>
              </a:rPr>
              <a:t> in </a:t>
            </a:r>
            <a:r>
              <a:rPr lang="it-IT" i="1" dirty="0" err="1">
                <a:solidFill>
                  <a:srgbClr val="0070C0"/>
                </a:solidFill>
              </a:rPr>
              <a:t>Turkey</a:t>
            </a:r>
            <a:r>
              <a:rPr lang="it-IT" i="1" dirty="0">
                <a:solidFill>
                  <a:srgbClr val="0070C0"/>
                </a:solidFill>
              </a:rPr>
              <a:t> </a:t>
            </a:r>
            <a:r>
              <a:rPr lang="it-IT" i="1" dirty="0" err="1">
                <a:solidFill>
                  <a:srgbClr val="0070C0"/>
                </a:solidFill>
              </a:rPr>
              <a:t>performed</a:t>
            </a:r>
            <a:r>
              <a:rPr lang="it-IT" i="1" dirty="0">
                <a:solidFill>
                  <a:srgbClr val="0070C0"/>
                </a:solidFill>
              </a:rPr>
              <a:t> </a:t>
            </a:r>
            <a:r>
              <a:rPr lang="it-IT" i="1" dirty="0" err="1">
                <a:solidFill>
                  <a:srgbClr val="0070C0"/>
                </a:solidFill>
              </a:rPr>
              <a:t>within</a:t>
            </a:r>
            <a:r>
              <a:rPr lang="it-IT" i="1" dirty="0">
                <a:solidFill>
                  <a:srgbClr val="0070C0"/>
                </a:solidFill>
              </a:rPr>
              <a:t> the </a:t>
            </a:r>
            <a:r>
              <a:rPr lang="it-IT" i="1" dirty="0" err="1">
                <a:solidFill>
                  <a:srgbClr val="0070C0"/>
                </a:solidFill>
              </a:rPr>
              <a:t>boundaries</a:t>
            </a:r>
            <a:r>
              <a:rPr lang="it-IT" i="1" dirty="0">
                <a:solidFill>
                  <a:srgbClr val="0070C0"/>
                </a:solidFill>
              </a:rPr>
              <a:t> of the </a:t>
            </a:r>
            <a:r>
              <a:rPr lang="it-IT" i="1" dirty="0" err="1">
                <a:solidFill>
                  <a:srgbClr val="0070C0"/>
                </a:solidFill>
              </a:rPr>
              <a:t>territory</a:t>
            </a:r>
            <a:r>
              <a:rPr lang="it-IT" i="1" dirty="0">
                <a:solidFill>
                  <a:srgbClr val="0070C0"/>
                </a:solidFill>
              </a:rPr>
              <a:t> to </a:t>
            </a:r>
            <a:r>
              <a:rPr lang="it-IT" i="1" dirty="0" err="1">
                <a:solidFill>
                  <a:srgbClr val="0070C0"/>
                </a:solidFill>
              </a:rPr>
              <a:t>which</a:t>
            </a:r>
            <a:r>
              <a:rPr lang="it-IT" i="1" dirty="0">
                <a:solidFill>
                  <a:srgbClr val="0070C0"/>
                </a:solidFill>
              </a:rPr>
              <a:t> the </a:t>
            </a:r>
            <a:r>
              <a:rPr lang="it-IT" i="1" dirty="0" err="1">
                <a:solidFill>
                  <a:srgbClr val="0070C0"/>
                </a:solidFill>
              </a:rPr>
              <a:t>Constitution</a:t>
            </a:r>
            <a:r>
              <a:rPr lang="it-IT" i="1" dirty="0">
                <a:solidFill>
                  <a:srgbClr val="0070C0"/>
                </a:solidFill>
              </a:rPr>
              <a:t> of the Republic of </a:t>
            </a:r>
            <a:r>
              <a:rPr lang="it-IT" i="1" dirty="0" err="1">
                <a:solidFill>
                  <a:srgbClr val="0070C0"/>
                </a:solidFill>
              </a:rPr>
              <a:t>Turkey</a:t>
            </a:r>
            <a:r>
              <a:rPr lang="it-IT" i="1" dirty="0">
                <a:solidFill>
                  <a:srgbClr val="0070C0"/>
                </a:solidFill>
              </a:rPr>
              <a:t> </a:t>
            </a:r>
            <a:r>
              <a:rPr lang="it-IT" i="1" dirty="0" err="1">
                <a:solidFill>
                  <a:srgbClr val="0070C0"/>
                </a:solidFill>
              </a:rPr>
              <a:t>is</a:t>
            </a:r>
            <a:r>
              <a:rPr lang="it-IT" i="1" dirty="0">
                <a:solidFill>
                  <a:srgbClr val="0070C0"/>
                </a:solidFill>
              </a:rPr>
              <a:t> </a:t>
            </a:r>
            <a:r>
              <a:rPr lang="it-IT" i="1" dirty="0" err="1">
                <a:solidFill>
                  <a:srgbClr val="0070C0"/>
                </a:solidFill>
              </a:rPr>
              <a:t>applicable</a:t>
            </a:r>
            <a:r>
              <a:rPr lang="it-IT" dirty="0"/>
              <a:t>». La Corte censura</a:t>
            </a:r>
          </a:p>
        </p:txBody>
      </p:sp>
    </p:spTree>
    <p:extLst>
      <p:ext uri="{BB962C8B-B14F-4D97-AF65-F5344CB8AC3E}">
        <p14:creationId xmlns:p14="http://schemas.microsoft.com/office/powerpoint/2010/main" val="14603442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L’interpretazione dei trattati</a:t>
            </a:r>
            <a:r>
              <a:rPr lang="it-IT" dirty="0"/>
              <a:t>: i metodi</a:t>
            </a:r>
          </a:p>
        </p:txBody>
      </p:sp>
      <p:sp>
        <p:nvSpPr>
          <p:cNvPr id="3" name="Segnaposto contenuto 2"/>
          <p:cNvSpPr>
            <a:spLocks noGrp="1"/>
          </p:cNvSpPr>
          <p:nvPr>
            <p:ph idx="1"/>
          </p:nvPr>
        </p:nvSpPr>
        <p:spPr/>
        <p:txBody>
          <a:bodyPr>
            <a:normAutofit fontScale="85000" lnSpcReduction="10000"/>
          </a:bodyPr>
          <a:lstStyle/>
          <a:p>
            <a:r>
              <a:rPr lang="it-IT" dirty="0"/>
              <a:t>Nozione di interpretazione</a:t>
            </a:r>
          </a:p>
          <a:p>
            <a:r>
              <a:rPr lang="it-IT" dirty="0"/>
              <a:t>La prospettiva consuetudinaria. La regola generale di interpretazione e le sue modulazioni. </a:t>
            </a:r>
          </a:p>
          <a:p>
            <a:r>
              <a:rPr lang="it-IT" dirty="0"/>
              <a:t>Introduzione. Gli artt. </a:t>
            </a:r>
            <a:r>
              <a:rPr lang="it-IT" u="sng" dirty="0">
                <a:solidFill>
                  <a:srgbClr val="FF0000"/>
                </a:solidFill>
              </a:rPr>
              <a:t>31-33 CVDT</a:t>
            </a:r>
            <a:r>
              <a:rPr lang="it-IT" dirty="0"/>
              <a:t> operano una scelta fra i metodi interpretativi prevalenti. </a:t>
            </a:r>
          </a:p>
          <a:p>
            <a:r>
              <a:rPr lang="it-IT" dirty="0"/>
              <a:t>Si tratta del </a:t>
            </a:r>
            <a:r>
              <a:rPr lang="it-IT" dirty="0">
                <a:solidFill>
                  <a:srgbClr val="0070C0"/>
                </a:solidFill>
              </a:rPr>
              <a:t>metodo soggettivo </a:t>
            </a:r>
            <a:r>
              <a:rPr lang="it-IT" dirty="0"/>
              <a:t>(mutuato dal diritto interno dei contratti) e del </a:t>
            </a:r>
            <a:r>
              <a:rPr lang="it-IT" dirty="0">
                <a:solidFill>
                  <a:srgbClr val="0070C0"/>
                </a:solidFill>
              </a:rPr>
              <a:t>metodo oggettivo </a:t>
            </a:r>
            <a:r>
              <a:rPr lang="it-IT" dirty="0"/>
              <a:t>(mutuato dall'interpretazione «legislativa» o «costituzionale» interna). </a:t>
            </a:r>
          </a:p>
          <a:p>
            <a:r>
              <a:rPr lang="it-IT" dirty="0"/>
              <a:t>La Convenzione sceglie il secondo (metodo oggettivo, connotato da considerazioni funzionali e con correttivi: v. in particolare prassi interpretativa di trattati «speciali»)</a:t>
            </a:r>
          </a:p>
        </p:txBody>
      </p:sp>
    </p:spTree>
    <p:extLst>
      <p:ext uri="{BB962C8B-B14F-4D97-AF65-F5344CB8AC3E}">
        <p14:creationId xmlns:p14="http://schemas.microsoft.com/office/powerpoint/2010/main" val="174599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consuetudine</a:t>
            </a:r>
          </a:p>
        </p:txBody>
      </p:sp>
      <p:sp>
        <p:nvSpPr>
          <p:cNvPr id="3" name="Segnaposto contenuto 2"/>
          <p:cNvSpPr>
            <a:spLocks noGrp="1"/>
          </p:cNvSpPr>
          <p:nvPr>
            <p:ph idx="1"/>
          </p:nvPr>
        </p:nvSpPr>
        <p:spPr/>
        <p:txBody>
          <a:bodyPr>
            <a:normAutofit fontScale="92500" lnSpcReduction="10000"/>
          </a:bodyPr>
          <a:lstStyle/>
          <a:p>
            <a:r>
              <a:rPr lang="it-IT" b="1" dirty="0">
                <a:solidFill>
                  <a:srgbClr val="FF0000"/>
                </a:solidFill>
              </a:rPr>
              <a:t>Nozione</a:t>
            </a:r>
            <a:r>
              <a:rPr lang="it-IT" dirty="0"/>
              <a:t>. Diversamente che nel diritto statale, nel diritto internazionale (in assenza di una autorità sociale preposta a legiferare: eteronomia) </a:t>
            </a:r>
            <a:r>
              <a:rPr lang="it-IT" i="1" dirty="0">
                <a:solidFill>
                  <a:srgbClr val="FF0000"/>
                </a:solidFill>
              </a:rPr>
              <a:t>le regole generali si formano con il «contributo comune» dei soggetti cui dette regole si rivolgono </a:t>
            </a:r>
            <a:r>
              <a:rPr lang="it-IT" dirty="0"/>
              <a:t>(in forma decentrata). Gli Stati che «applicano» la consuetudine «partecipano», per ciò stesso, all’esistenza della norma (e viceversa)</a:t>
            </a:r>
          </a:p>
          <a:p>
            <a:r>
              <a:rPr lang="it-IT" dirty="0"/>
              <a:t>Fonte </a:t>
            </a:r>
            <a:r>
              <a:rPr lang="it-IT" b="1" u="sng" dirty="0">
                <a:solidFill>
                  <a:srgbClr val="FF0000"/>
                </a:solidFill>
              </a:rPr>
              <a:t>«ad efficacia generale»</a:t>
            </a:r>
            <a:r>
              <a:rPr lang="it-IT" u="sng" dirty="0">
                <a:solidFill>
                  <a:srgbClr val="FF0000"/>
                </a:solidFill>
              </a:rPr>
              <a:t> </a:t>
            </a:r>
            <a:r>
              <a:rPr lang="it-IT" dirty="0"/>
              <a:t>(vincola, </a:t>
            </a:r>
            <a:r>
              <a:rPr lang="it-IT" dirty="0">
                <a:solidFill>
                  <a:srgbClr val="FF0000"/>
                </a:solidFill>
              </a:rPr>
              <a:t>in principio</a:t>
            </a:r>
            <a:r>
              <a:rPr lang="it-IT" dirty="0"/>
              <a:t>, tutti i consociati: salvo le consuetudini che «riguardano» solo alcuni fra essi). </a:t>
            </a:r>
          </a:p>
          <a:p>
            <a:r>
              <a:rPr lang="it-IT" dirty="0"/>
              <a:t>Fonte </a:t>
            </a:r>
            <a:r>
              <a:rPr lang="it-IT" b="1" u="sng" dirty="0">
                <a:solidFill>
                  <a:srgbClr val="FF0000"/>
                </a:solidFill>
              </a:rPr>
              <a:t>«non scritta» </a:t>
            </a:r>
            <a:r>
              <a:rPr lang="it-IT" dirty="0"/>
              <a:t>(ricostruita a partire dai fatti-comportamenti; gli «accordi di codificazione» hanno autonoma natura convenzionale)</a:t>
            </a:r>
          </a:p>
        </p:txBody>
      </p:sp>
    </p:spTree>
    <p:extLst>
      <p:ext uri="{BB962C8B-B14F-4D97-AF65-F5344CB8AC3E}">
        <p14:creationId xmlns:p14="http://schemas.microsoft.com/office/powerpoint/2010/main" val="38322442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metodo soggettivo</a:t>
            </a:r>
          </a:p>
        </p:txBody>
      </p:sp>
      <p:sp>
        <p:nvSpPr>
          <p:cNvPr id="3" name="Segnaposto contenuto 2"/>
          <p:cNvSpPr>
            <a:spLocks noGrp="1"/>
          </p:cNvSpPr>
          <p:nvPr>
            <p:ph idx="1"/>
          </p:nvPr>
        </p:nvSpPr>
        <p:spPr/>
        <p:txBody>
          <a:bodyPr>
            <a:normAutofit fontScale="70000" lnSpcReduction="20000"/>
          </a:bodyPr>
          <a:lstStyle/>
          <a:p>
            <a:r>
              <a:rPr lang="it-IT" dirty="0"/>
              <a:t>A termini del </a:t>
            </a:r>
            <a:r>
              <a:rPr lang="it-IT" b="1" u="sng" dirty="0">
                <a:solidFill>
                  <a:srgbClr val="FF0000"/>
                </a:solidFill>
              </a:rPr>
              <a:t>metodo soggettivo</a:t>
            </a:r>
            <a:r>
              <a:rPr lang="it-IT" dirty="0"/>
              <a:t>, l'interpretazione ricerca soprattutto l'intenzione «effettiva» delle parti contraenti, rispetto a quella dichiarata nel o dal testo (sul presupposto di una possibile divergenza). Maggiore aderenza alla </a:t>
            </a:r>
            <a:r>
              <a:rPr lang="it-IT" dirty="0">
                <a:solidFill>
                  <a:srgbClr val="0070C0"/>
                </a:solidFill>
              </a:rPr>
              <a:t>volontà degli autori del trattato</a:t>
            </a:r>
            <a:r>
              <a:rPr lang="it-IT" dirty="0"/>
              <a:t>, «padroni del trattato». </a:t>
            </a:r>
            <a:r>
              <a:rPr lang="it-IT" i="1" dirty="0">
                <a:solidFill>
                  <a:srgbClr val="0070C0"/>
                </a:solidFill>
              </a:rPr>
              <a:t>Prevalenza della volontà effettiva su quella dichiarata, in caso di difformità</a:t>
            </a:r>
            <a:r>
              <a:rPr lang="it-IT" dirty="0"/>
              <a:t>. </a:t>
            </a:r>
          </a:p>
          <a:p>
            <a:r>
              <a:rPr lang="it-IT" dirty="0"/>
              <a:t>La </a:t>
            </a:r>
            <a:r>
              <a:rPr lang="it-IT" dirty="0">
                <a:solidFill>
                  <a:srgbClr val="FF0000"/>
                </a:solidFill>
              </a:rPr>
              <a:t>volontà effettiva delle Parti è ricostruita con l’ausilio dei lavori preparatori</a:t>
            </a:r>
            <a:r>
              <a:rPr lang="it-IT" dirty="0"/>
              <a:t>, che assumono una posizione centrale. In cosa consistono i lavori preparatori? Discrezionalità dell’interprete (e varietà dei parametri interpretativi. Esempio: dichiarazioni dei rappresentanti governativi nelle minute/processi verbali dei negoziati; prese di posizione degli organi esecutivi o legislativi degli Stati parti (es. sedute parlamentari; prese di posizioni governative nel processo legislativo interno); prassi interna unilaterale (es. giurisprudenziale interpretativa del trattato). È la posizione sostenuta, nella conferenza che ha condotto alla Convenzione di Vienna, dai paesi con tradizione di common law. </a:t>
            </a:r>
          </a:p>
          <a:p>
            <a:r>
              <a:rPr lang="it-IT" dirty="0"/>
              <a:t>Valutazione. Tale metodo pone </a:t>
            </a:r>
            <a:r>
              <a:rPr lang="it-IT" dirty="0">
                <a:solidFill>
                  <a:srgbClr val="0070C0"/>
                </a:solidFill>
              </a:rPr>
              <a:t>cospicui problemi di certezza del diritto</a:t>
            </a:r>
            <a:r>
              <a:rPr lang="it-IT" dirty="0"/>
              <a:t>, di trasparenza e di «fattibilità» (scarsa conoscenza o conoscibilità dei lavori preparatori; difficoltà interpretative; frammentazione; metodo che entra in crisi con la proliferazione dei trattati multilaterali aperti)</a:t>
            </a:r>
          </a:p>
        </p:txBody>
      </p:sp>
    </p:spTree>
    <p:extLst>
      <p:ext uri="{BB962C8B-B14F-4D97-AF65-F5344CB8AC3E}">
        <p14:creationId xmlns:p14="http://schemas.microsoft.com/office/powerpoint/2010/main" val="23033577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metodo oggettivo</a:t>
            </a:r>
          </a:p>
        </p:txBody>
      </p:sp>
      <p:sp>
        <p:nvSpPr>
          <p:cNvPr id="3" name="Segnaposto contenuto 2"/>
          <p:cNvSpPr>
            <a:spLocks noGrp="1"/>
          </p:cNvSpPr>
          <p:nvPr>
            <p:ph idx="1"/>
          </p:nvPr>
        </p:nvSpPr>
        <p:spPr/>
        <p:txBody>
          <a:bodyPr>
            <a:normAutofit/>
          </a:bodyPr>
          <a:lstStyle/>
          <a:p>
            <a:r>
              <a:rPr lang="it-IT" dirty="0"/>
              <a:t>A termini del </a:t>
            </a:r>
            <a:r>
              <a:rPr lang="it-IT" b="1" u="sng" dirty="0">
                <a:solidFill>
                  <a:srgbClr val="FF0000"/>
                </a:solidFill>
              </a:rPr>
              <a:t>metodo oggettivo</a:t>
            </a:r>
            <a:r>
              <a:rPr lang="it-IT" dirty="0"/>
              <a:t>, il trattato  «incorpora» la volontà delle Alte Parti contraenti. </a:t>
            </a:r>
          </a:p>
          <a:p>
            <a:r>
              <a:rPr lang="it-IT" dirty="0"/>
              <a:t>L'intenzione delle Parti è sempre al cuore della ricerca dell’interprete. Essa però rileva in quanto viene </a:t>
            </a:r>
            <a:r>
              <a:rPr lang="it-IT" u="sng" dirty="0">
                <a:solidFill>
                  <a:srgbClr val="FF0000"/>
                </a:solidFill>
              </a:rPr>
              <a:t>espressa nel testo </a:t>
            </a:r>
            <a:r>
              <a:rPr lang="it-IT" dirty="0"/>
              <a:t>(contesto e scopo) del trattato. </a:t>
            </a:r>
          </a:p>
          <a:p>
            <a:r>
              <a:rPr lang="it-IT" dirty="0"/>
              <a:t>Così inteso, il trattato e gli elementi collaterali che saranno indicati «esauriscono» la ricerca sull’intenzione degli Stati contraenti (coincidenza tra </a:t>
            </a:r>
            <a:r>
              <a:rPr lang="it-IT" dirty="0">
                <a:solidFill>
                  <a:srgbClr val="0070C0"/>
                </a:solidFill>
              </a:rPr>
              <a:t>la volontà dichiarata e la volontà effettiva </a:t>
            </a:r>
            <a:r>
              <a:rPr lang="it-IT" dirty="0"/>
              <a:t>delle Parti, </a:t>
            </a:r>
            <a:r>
              <a:rPr lang="it-IT" dirty="0">
                <a:solidFill>
                  <a:srgbClr val="0070C0"/>
                </a:solidFill>
              </a:rPr>
              <a:t>salvo casi particolari</a:t>
            </a:r>
            <a:r>
              <a:rPr lang="it-IT" dirty="0"/>
              <a:t>, in cui il metodo non conduce a risultati utili)</a:t>
            </a:r>
          </a:p>
        </p:txBody>
      </p:sp>
    </p:spTree>
    <p:extLst>
      <p:ext uri="{BB962C8B-B14F-4D97-AF65-F5344CB8AC3E}">
        <p14:creationId xmlns:p14="http://schemas.microsoft.com/office/powerpoint/2010/main" val="10109847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disciplina della CVDT</a:t>
            </a:r>
          </a:p>
        </p:txBody>
      </p:sp>
      <p:sp>
        <p:nvSpPr>
          <p:cNvPr id="3" name="Segnaposto contenuto 2"/>
          <p:cNvSpPr>
            <a:spLocks noGrp="1"/>
          </p:cNvSpPr>
          <p:nvPr>
            <p:ph idx="1"/>
          </p:nvPr>
        </p:nvSpPr>
        <p:spPr/>
        <p:txBody>
          <a:bodyPr>
            <a:normAutofit fontScale="77500" lnSpcReduction="20000"/>
          </a:bodyPr>
          <a:lstStyle/>
          <a:p>
            <a:r>
              <a:rPr lang="it-IT" dirty="0"/>
              <a:t>Al metodo oggettivo è prevalentemente ispirata la disciplina della Convenzione di Vienna («</a:t>
            </a:r>
            <a:r>
              <a:rPr lang="it-IT" b="1" dirty="0">
                <a:solidFill>
                  <a:srgbClr val="FF0000"/>
                </a:solidFill>
              </a:rPr>
              <a:t>oggettivismo qualificato</a:t>
            </a:r>
            <a:r>
              <a:rPr lang="it-IT" dirty="0"/>
              <a:t>»).</a:t>
            </a:r>
          </a:p>
          <a:p>
            <a:r>
              <a:rPr lang="it-IT" dirty="0"/>
              <a:t>Art. 31 CVDT: «1. Un trattato deve essere interpretato in buona fede seguendo </a:t>
            </a:r>
            <a:r>
              <a:rPr lang="it-IT" u="sng" dirty="0">
                <a:solidFill>
                  <a:srgbClr val="FF0000"/>
                </a:solidFill>
              </a:rPr>
              <a:t>il senso ordinario </a:t>
            </a:r>
            <a:r>
              <a:rPr lang="it-IT" dirty="0"/>
              <a:t>da attribuire ai </a:t>
            </a:r>
            <a:r>
              <a:rPr lang="it-IT" dirty="0">
                <a:solidFill>
                  <a:srgbClr val="FF0000"/>
                </a:solidFill>
              </a:rPr>
              <a:t>termini del trattato </a:t>
            </a:r>
            <a:r>
              <a:rPr lang="it-IT" dirty="0"/>
              <a:t>nel </a:t>
            </a:r>
            <a:r>
              <a:rPr lang="it-IT" dirty="0">
                <a:solidFill>
                  <a:srgbClr val="0070C0"/>
                </a:solidFill>
              </a:rPr>
              <a:t>loro contesto </a:t>
            </a:r>
            <a:r>
              <a:rPr lang="it-IT" dirty="0"/>
              <a:t>e alla luce del </a:t>
            </a:r>
            <a:r>
              <a:rPr lang="it-IT" dirty="0">
                <a:solidFill>
                  <a:srgbClr val="FF0000"/>
                </a:solidFill>
              </a:rPr>
              <a:t>suo oggetto e del suo scopo</a:t>
            </a:r>
            <a:r>
              <a:rPr lang="it-IT" dirty="0"/>
              <a:t>»</a:t>
            </a:r>
          </a:p>
          <a:p>
            <a:r>
              <a:rPr lang="it-IT" dirty="0"/>
              <a:t>La regola indica all’interprete tre «momenti» interpretativi consecutivamente rilevanti (ordine logico o temporale, non gerarchico), ossia la ricerca su: </a:t>
            </a:r>
          </a:p>
          <a:p>
            <a:r>
              <a:rPr lang="it-IT" dirty="0"/>
              <a:t>a) </a:t>
            </a:r>
            <a:r>
              <a:rPr lang="it-IT" b="1" u="sng" dirty="0">
                <a:solidFill>
                  <a:srgbClr val="FF0000"/>
                </a:solidFill>
              </a:rPr>
              <a:t>i termini</a:t>
            </a:r>
            <a:r>
              <a:rPr lang="it-IT" b="1" dirty="0">
                <a:solidFill>
                  <a:srgbClr val="FF0000"/>
                </a:solidFill>
              </a:rPr>
              <a:t> </a:t>
            </a:r>
            <a:r>
              <a:rPr lang="it-IT" dirty="0"/>
              <a:t>del trattato (</a:t>
            </a:r>
            <a:r>
              <a:rPr lang="it-IT" u="sng" dirty="0">
                <a:solidFill>
                  <a:srgbClr val="0070C0"/>
                </a:solidFill>
              </a:rPr>
              <a:t>interpretazione letterale </a:t>
            </a:r>
            <a:r>
              <a:rPr lang="it-IT" dirty="0"/>
              <a:t>secondo buona fede); </a:t>
            </a:r>
          </a:p>
          <a:p>
            <a:r>
              <a:rPr lang="it-IT" dirty="0"/>
              <a:t>b) </a:t>
            </a:r>
            <a:r>
              <a:rPr lang="it-IT" b="1" u="sng" dirty="0">
                <a:solidFill>
                  <a:srgbClr val="FF0000"/>
                </a:solidFill>
              </a:rPr>
              <a:t>il contesto</a:t>
            </a:r>
            <a:r>
              <a:rPr lang="it-IT" dirty="0"/>
              <a:t>, ossia il testo, il preambolo e gli allegati, nonché «gli strumenti connessi con il trattato» condivisi da tutte le parti e altre regole internazionali pertinenti (</a:t>
            </a:r>
            <a:r>
              <a:rPr lang="it-IT" u="sng" dirty="0">
                <a:solidFill>
                  <a:srgbClr val="0070C0"/>
                </a:solidFill>
              </a:rPr>
              <a:t>interpretazione sistematica </a:t>
            </a:r>
            <a:r>
              <a:rPr lang="it-IT" dirty="0"/>
              <a:t>in senso ampio) (v. infra)</a:t>
            </a:r>
          </a:p>
          <a:p>
            <a:endParaRPr lang="it-IT" dirty="0"/>
          </a:p>
          <a:p>
            <a:endParaRPr lang="it-IT" dirty="0"/>
          </a:p>
        </p:txBody>
      </p:sp>
    </p:spTree>
    <p:extLst>
      <p:ext uri="{BB962C8B-B14F-4D97-AF65-F5344CB8AC3E}">
        <p14:creationId xmlns:p14="http://schemas.microsoft.com/office/powerpoint/2010/main" val="781574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 il contesto</a:t>
            </a:r>
          </a:p>
        </p:txBody>
      </p:sp>
      <p:sp>
        <p:nvSpPr>
          <p:cNvPr id="3" name="Segnaposto contenuto 2"/>
          <p:cNvSpPr>
            <a:spLocks noGrp="1"/>
          </p:cNvSpPr>
          <p:nvPr>
            <p:ph idx="1"/>
          </p:nvPr>
        </p:nvSpPr>
        <p:spPr/>
        <p:txBody>
          <a:bodyPr>
            <a:normAutofit fontScale="70000" lnSpcReduction="20000"/>
          </a:bodyPr>
          <a:lstStyle/>
          <a:p>
            <a:r>
              <a:rPr lang="it-IT" dirty="0"/>
              <a:t>c) </a:t>
            </a:r>
            <a:r>
              <a:rPr lang="it-IT" b="1" u="sng" dirty="0">
                <a:solidFill>
                  <a:srgbClr val="FF0000"/>
                </a:solidFill>
              </a:rPr>
              <a:t>l’oggetto e lo scopo del trattato</a:t>
            </a:r>
            <a:r>
              <a:rPr lang="it-IT" b="1" dirty="0">
                <a:solidFill>
                  <a:srgbClr val="0070C0"/>
                </a:solidFill>
              </a:rPr>
              <a:t> </a:t>
            </a:r>
            <a:r>
              <a:rPr lang="it-IT" dirty="0"/>
              <a:t>(i termini, intesi nel loro contesto, devono essere riportati nella prospettiva del fine perseguito dal trattato) (</a:t>
            </a:r>
            <a:r>
              <a:rPr lang="it-IT" u="sng" dirty="0">
                <a:solidFill>
                  <a:srgbClr val="0070C0"/>
                </a:solidFill>
              </a:rPr>
              <a:t>interpretazione teleologica</a:t>
            </a:r>
            <a:r>
              <a:rPr lang="it-IT" dirty="0"/>
              <a:t>, influssi </a:t>
            </a:r>
            <a:r>
              <a:rPr lang="it-IT" u="sng" dirty="0">
                <a:solidFill>
                  <a:srgbClr val="0070C0"/>
                </a:solidFill>
              </a:rPr>
              <a:t>funzionali</a:t>
            </a:r>
            <a:r>
              <a:rPr lang="it-IT" dirty="0"/>
              <a:t>). L’oggetto e lo scopo del trattato è sovente ricostruito a partire dal «</a:t>
            </a:r>
            <a:r>
              <a:rPr lang="it-IT" b="1" u="sng" dirty="0">
                <a:solidFill>
                  <a:srgbClr val="0070C0"/>
                </a:solidFill>
              </a:rPr>
              <a:t>preambolo</a:t>
            </a:r>
            <a:r>
              <a:rPr lang="it-IT" dirty="0"/>
              <a:t>» che, pur non vincolando gli Stati contraenti, fornisce indicazioni sullo scopo (la ragione giuridica e storica) perseguito dagli Stati </a:t>
            </a:r>
          </a:p>
          <a:p>
            <a:r>
              <a:rPr lang="it-IT" dirty="0"/>
              <a:t>Nota</a:t>
            </a:r>
          </a:p>
          <a:p>
            <a:r>
              <a:rPr lang="it-IT" dirty="0"/>
              <a:t>Il </a:t>
            </a:r>
            <a:r>
              <a:rPr lang="it-IT" b="1" u="sng" dirty="0">
                <a:solidFill>
                  <a:srgbClr val="FF0000"/>
                </a:solidFill>
              </a:rPr>
              <a:t>contesto è ricostruito dalla CVDT molto ampiamente</a:t>
            </a:r>
            <a:r>
              <a:rPr lang="it-IT" dirty="0"/>
              <a:t>. Esso include:</a:t>
            </a:r>
          </a:p>
          <a:p>
            <a:r>
              <a:rPr lang="it-IT" dirty="0"/>
              <a:t>a) il </a:t>
            </a:r>
            <a:r>
              <a:rPr lang="it-IT" b="1" u="sng" dirty="0">
                <a:solidFill>
                  <a:srgbClr val="FF0000"/>
                </a:solidFill>
              </a:rPr>
              <a:t>preambolo</a:t>
            </a:r>
            <a:r>
              <a:rPr lang="it-IT" dirty="0"/>
              <a:t> e </a:t>
            </a:r>
            <a:r>
              <a:rPr lang="it-IT" b="1" u="sng" dirty="0">
                <a:solidFill>
                  <a:srgbClr val="FF0000"/>
                </a:solidFill>
              </a:rPr>
              <a:t>gli allegati </a:t>
            </a:r>
            <a:r>
              <a:rPr lang="it-IT" dirty="0"/>
              <a:t>al trattato; nonché</a:t>
            </a:r>
          </a:p>
          <a:p>
            <a:r>
              <a:rPr lang="it-IT" dirty="0">
                <a:solidFill>
                  <a:schemeClr val="tx1"/>
                </a:solidFill>
              </a:rPr>
              <a:t>b) </a:t>
            </a:r>
            <a:r>
              <a:rPr lang="it-IT" b="1" u="sng" dirty="0">
                <a:solidFill>
                  <a:srgbClr val="FF0000"/>
                </a:solidFill>
              </a:rPr>
              <a:t>«ogni strumento posto in essere da una o più parti al momento della conclusione</a:t>
            </a:r>
            <a:r>
              <a:rPr lang="it-IT" u="sng" dirty="0">
                <a:solidFill>
                  <a:srgbClr val="0070C0"/>
                </a:solidFill>
              </a:rPr>
              <a:t> del trattato e accettato dalle altre parti</a:t>
            </a:r>
            <a:r>
              <a:rPr lang="it-IT" dirty="0">
                <a:solidFill>
                  <a:schemeClr val="tx1"/>
                </a:solidFill>
              </a:rPr>
              <a:t>: es. </a:t>
            </a:r>
            <a:r>
              <a:rPr lang="it-IT" b="1" u="sng" dirty="0">
                <a:solidFill>
                  <a:srgbClr val="FF0000"/>
                </a:solidFill>
              </a:rPr>
              <a:t>dichiarazioni interpretative</a:t>
            </a:r>
            <a:r>
              <a:rPr lang="it-IT" b="1" dirty="0">
                <a:solidFill>
                  <a:schemeClr val="tx1"/>
                </a:solidFill>
              </a:rPr>
              <a:t> </a:t>
            </a:r>
            <a:r>
              <a:rPr lang="it-IT" dirty="0">
                <a:solidFill>
                  <a:schemeClr val="tx1"/>
                </a:solidFill>
              </a:rPr>
              <a:t>degli Stati parti </a:t>
            </a:r>
            <a:r>
              <a:rPr lang="it-IT" u="sng" dirty="0">
                <a:solidFill>
                  <a:srgbClr val="0070C0"/>
                </a:solidFill>
              </a:rPr>
              <a:t>espresse a margine, e approvate dalla conferenza intergovernativa</a:t>
            </a:r>
            <a:r>
              <a:rPr lang="it-IT" dirty="0"/>
              <a:t> che ha condotto all’adozione del trattato. Da queste vanno distinte le dichiarazioni unilaterali, di cui la conferenza «prende atto». NB: necessaria la valutazione del se dette «dichiarazioni» sono sottoposte a ratifica delle parti</a:t>
            </a:r>
          </a:p>
        </p:txBody>
      </p:sp>
    </p:spTree>
    <p:extLst>
      <p:ext uri="{BB962C8B-B14F-4D97-AF65-F5344CB8AC3E}">
        <p14:creationId xmlns:p14="http://schemas.microsoft.com/office/powerpoint/2010/main" val="13703422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 il contesto</a:t>
            </a:r>
          </a:p>
        </p:txBody>
      </p:sp>
      <p:sp>
        <p:nvSpPr>
          <p:cNvPr id="3" name="Segnaposto contenuto 2"/>
          <p:cNvSpPr>
            <a:spLocks noGrp="1"/>
          </p:cNvSpPr>
          <p:nvPr>
            <p:ph idx="1"/>
          </p:nvPr>
        </p:nvSpPr>
        <p:spPr/>
        <p:txBody>
          <a:bodyPr>
            <a:normAutofit fontScale="85000" lnSpcReduction="10000"/>
          </a:bodyPr>
          <a:lstStyle/>
          <a:p>
            <a:r>
              <a:rPr lang="it-IT" dirty="0"/>
              <a:t>c) </a:t>
            </a:r>
            <a:r>
              <a:rPr lang="it-IT" b="1" u="sng" dirty="0">
                <a:solidFill>
                  <a:srgbClr val="FF0000"/>
                </a:solidFill>
              </a:rPr>
              <a:t>ogni accordo posteriore </a:t>
            </a:r>
            <a:r>
              <a:rPr lang="it-IT" u="sng" dirty="0">
                <a:solidFill>
                  <a:srgbClr val="0070C0"/>
                </a:solidFill>
              </a:rPr>
              <a:t>concluso tra le stesse parti in tema di interpretazione (art. 31, par. 3)</a:t>
            </a:r>
            <a:r>
              <a:rPr lang="it-IT" dirty="0">
                <a:solidFill>
                  <a:schemeClr val="tx1"/>
                </a:solidFill>
              </a:rPr>
              <a:t>: si tratta di accordi successivi stipulati per chiarire il senso di un termine (per es. tramite un «protocollo» allegato al trattato principale), tipo «interpretazione autentica» (accordo che può anche operare come strumento «di modifica»); </a:t>
            </a:r>
            <a:r>
              <a:rPr lang="it-IT" dirty="0"/>
              <a:t> </a:t>
            </a:r>
          </a:p>
          <a:p>
            <a:r>
              <a:rPr lang="it-IT" dirty="0"/>
              <a:t>d) e ancora (ex art. 31.3)</a:t>
            </a:r>
            <a:r>
              <a:rPr lang="it-IT" dirty="0">
                <a:solidFill>
                  <a:schemeClr val="tx1"/>
                </a:solidFill>
              </a:rPr>
              <a:t> </a:t>
            </a:r>
            <a:r>
              <a:rPr lang="it-IT" b="1" u="sng" dirty="0">
                <a:solidFill>
                  <a:srgbClr val="FF0000"/>
                </a:solidFill>
              </a:rPr>
              <a:t>la «prassi applicativa» delle parti</a:t>
            </a:r>
            <a:r>
              <a:rPr lang="it-IT" dirty="0"/>
              <a:t>, purché coerente e univoca; da essa può risultare sia una </a:t>
            </a:r>
            <a:r>
              <a:rPr lang="it-IT" dirty="0">
                <a:solidFill>
                  <a:srgbClr val="0070C0"/>
                </a:solidFill>
              </a:rPr>
              <a:t>consuetudine «interpretativa»</a:t>
            </a:r>
            <a:r>
              <a:rPr lang="it-IT" dirty="0"/>
              <a:t> (fra Stati membri), sia </a:t>
            </a:r>
            <a:r>
              <a:rPr lang="it-IT" dirty="0">
                <a:solidFill>
                  <a:srgbClr val="0070C0"/>
                </a:solidFill>
              </a:rPr>
              <a:t>un «accordo tacito» (per fatti concludenti)</a:t>
            </a:r>
            <a:r>
              <a:rPr lang="it-IT" dirty="0"/>
              <a:t>. In entrambi i casi labile è il confine tra effetti «interpretativi» ed effetti «modificativi» </a:t>
            </a:r>
          </a:p>
          <a:p>
            <a:r>
              <a:rPr lang="it-IT" dirty="0"/>
              <a:t>e) ai sensi dell'art. 31, par. 3, </a:t>
            </a:r>
            <a:r>
              <a:rPr lang="it-IT" dirty="0" err="1"/>
              <a:t>lett</a:t>
            </a:r>
            <a:r>
              <a:rPr lang="it-IT" dirty="0"/>
              <a:t>. c), si dovrà tener conto anche di </a:t>
            </a:r>
            <a:r>
              <a:rPr lang="it-IT" b="1" u="sng" dirty="0">
                <a:solidFill>
                  <a:srgbClr val="FF0000"/>
                </a:solidFill>
              </a:rPr>
              <a:t>ogni regola internazionale «applicabile nei rapporti tra le parti»</a:t>
            </a:r>
            <a:r>
              <a:rPr lang="it-IT" dirty="0">
                <a:solidFill>
                  <a:schemeClr val="tx1"/>
                </a:solidFill>
              </a:rPr>
              <a:t>. Si tratta di una previsione «aperta»</a:t>
            </a:r>
          </a:p>
        </p:txBody>
      </p:sp>
    </p:spTree>
    <p:extLst>
      <p:ext uri="{BB962C8B-B14F-4D97-AF65-F5344CB8AC3E}">
        <p14:creationId xmlns:p14="http://schemas.microsoft.com/office/powerpoint/2010/main" val="36296173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L’integrazione sistemica</a:t>
            </a:r>
          </a:p>
        </p:txBody>
      </p:sp>
      <p:sp>
        <p:nvSpPr>
          <p:cNvPr id="3" name="Segnaposto contenuto 2"/>
          <p:cNvSpPr>
            <a:spLocks noGrp="1"/>
          </p:cNvSpPr>
          <p:nvPr>
            <p:ph idx="1"/>
          </p:nvPr>
        </p:nvSpPr>
        <p:spPr/>
        <p:txBody>
          <a:bodyPr>
            <a:noAutofit/>
          </a:bodyPr>
          <a:lstStyle/>
          <a:p>
            <a:r>
              <a:rPr lang="it-IT" sz="2000" dirty="0">
                <a:solidFill>
                  <a:schemeClr val="tx1"/>
                </a:solidFill>
              </a:rPr>
              <a:t>Si tratta di </a:t>
            </a:r>
            <a:r>
              <a:rPr lang="it-IT" sz="2000" b="1" u="sng" dirty="0">
                <a:solidFill>
                  <a:srgbClr val="0070C0"/>
                </a:solidFill>
              </a:rPr>
              <a:t>regole o principi del diritto internazionale generale</a:t>
            </a:r>
            <a:r>
              <a:rPr lang="it-IT" sz="2000" dirty="0">
                <a:solidFill>
                  <a:schemeClr val="tx1"/>
                </a:solidFill>
              </a:rPr>
              <a:t> (per esempio, principi interpretativi generalizzati, tanto nel diritto interno quanto nel diritto internazionale, quali </a:t>
            </a:r>
            <a:r>
              <a:rPr lang="it-IT" sz="2000" u="sng" dirty="0">
                <a:solidFill>
                  <a:srgbClr val="0070C0"/>
                </a:solidFill>
              </a:rPr>
              <a:t>in </a:t>
            </a:r>
            <a:r>
              <a:rPr lang="it-IT" sz="2000" u="sng" dirty="0" err="1">
                <a:solidFill>
                  <a:srgbClr val="0070C0"/>
                </a:solidFill>
              </a:rPr>
              <a:t>dubio</a:t>
            </a:r>
            <a:r>
              <a:rPr lang="it-IT" sz="2000" u="sng" dirty="0">
                <a:solidFill>
                  <a:srgbClr val="0070C0"/>
                </a:solidFill>
              </a:rPr>
              <a:t> </a:t>
            </a:r>
            <a:r>
              <a:rPr lang="it-IT" sz="2000" u="sng" dirty="0" err="1">
                <a:solidFill>
                  <a:srgbClr val="0070C0"/>
                </a:solidFill>
              </a:rPr>
              <a:t>mitius</a:t>
            </a:r>
            <a:r>
              <a:rPr lang="it-IT" sz="2000" dirty="0">
                <a:solidFill>
                  <a:schemeClr val="tx1"/>
                </a:solidFill>
              </a:rPr>
              <a:t> [in caso di dubbio si procede a una ricostruzione restrittiva degli oneri o obblighi posti in capo agli Stati parte], </a:t>
            </a:r>
            <a:r>
              <a:rPr lang="it-IT" sz="2000" u="sng" dirty="0">
                <a:solidFill>
                  <a:srgbClr val="0070C0"/>
                </a:solidFill>
              </a:rPr>
              <a:t>ut res </a:t>
            </a:r>
            <a:r>
              <a:rPr lang="it-IT" sz="2000" u="sng" dirty="0" err="1">
                <a:solidFill>
                  <a:srgbClr val="0070C0"/>
                </a:solidFill>
              </a:rPr>
              <a:t>magis</a:t>
            </a:r>
            <a:r>
              <a:rPr lang="it-IT" sz="2000" u="sng" dirty="0">
                <a:solidFill>
                  <a:srgbClr val="0070C0"/>
                </a:solidFill>
              </a:rPr>
              <a:t> </a:t>
            </a:r>
            <a:r>
              <a:rPr lang="it-IT" sz="2000" u="sng" dirty="0" err="1">
                <a:solidFill>
                  <a:srgbClr val="0070C0"/>
                </a:solidFill>
              </a:rPr>
              <a:t>valeat</a:t>
            </a:r>
            <a:r>
              <a:rPr lang="it-IT" sz="2000" u="sng" dirty="0">
                <a:solidFill>
                  <a:srgbClr val="0070C0"/>
                </a:solidFill>
              </a:rPr>
              <a:t> </a:t>
            </a:r>
            <a:r>
              <a:rPr lang="it-IT" sz="2000" u="sng" dirty="0" err="1">
                <a:solidFill>
                  <a:srgbClr val="0070C0"/>
                </a:solidFill>
              </a:rPr>
              <a:t>quam</a:t>
            </a:r>
            <a:r>
              <a:rPr lang="it-IT" sz="2000" u="sng" dirty="0">
                <a:solidFill>
                  <a:srgbClr val="0070C0"/>
                </a:solidFill>
              </a:rPr>
              <a:t> </a:t>
            </a:r>
            <a:r>
              <a:rPr lang="it-IT" sz="2000" u="sng" dirty="0" err="1">
                <a:solidFill>
                  <a:srgbClr val="0070C0"/>
                </a:solidFill>
              </a:rPr>
              <a:t>pereat</a:t>
            </a:r>
            <a:r>
              <a:rPr lang="it-IT" sz="2000" u="sng" dirty="0">
                <a:solidFill>
                  <a:srgbClr val="0070C0"/>
                </a:solidFill>
              </a:rPr>
              <a:t> </a:t>
            </a:r>
            <a:r>
              <a:rPr lang="it-IT" sz="2000" dirty="0">
                <a:solidFill>
                  <a:schemeClr val="tx1"/>
                </a:solidFill>
              </a:rPr>
              <a:t>[nel dubbio deve procedersi a un’interpretazione che assicura un qualche effetto o rilevanza alla norma; detto criterio è inteso come principio de «l’effetto utile» nel </a:t>
            </a:r>
            <a:r>
              <a:rPr lang="it-IT" sz="2000" dirty="0">
                <a:solidFill>
                  <a:srgbClr val="0070C0"/>
                </a:solidFill>
              </a:rPr>
              <a:t>sistema UE</a:t>
            </a:r>
            <a:r>
              <a:rPr lang="it-IT" sz="2000" dirty="0">
                <a:solidFill>
                  <a:schemeClr val="tx1"/>
                </a:solidFill>
              </a:rPr>
              <a:t>], </a:t>
            </a:r>
            <a:r>
              <a:rPr lang="it-IT" sz="2000" u="sng" dirty="0" err="1">
                <a:solidFill>
                  <a:srgbClr val="0070C0"/>
                </a:solidFill>
              </a:rPr>
              <a:t>favor</a:t>
            </a:r>
            <a:r>
              <a:rPr lang="it-IT" sz="2000" u="sng" dirty="0">
                <a:solidFill>
                  <a:srgbClr val="0070C0"/>
                </a:solidFill>
              </a:rPr>
              <a:t> </a:t>
            </a:r>
            <a:r>
              <a:rPr lang="it-IT" sz="2000" u="sng" dirty="0" err="1">
                <a:solidFill>
                  <a:srgbClr val="0070C0"/>
                </a:solidFill>
              </a:rPr>
              <a:t>debitoris</a:t>
            </a:r>
            <a:r>
              <a:rPr lang="it-IT" sz="2000" dirty="0">
                <a:solidFill>
                  <a:schemeClr val="tx1"/>
                </a:solidFill>
              </a:rPr>
              <a:t> [criterio applicato nell’interpretazione dei trattati di pace a favore dello Stato vinto: es. Trattato di pace del 1947 da parte della giurisprudenza italiana).</a:t>
            </a:r>
          </a:p>
        </p:txBody>
      </p:sp>
    </p:spTree>
    <p:extLst>
      <p:ext uri="{BB962C8B-B14F-4D97-AF65-F5344CB8AC3E}">
        <p14:creationId xmlns:p14="http://schemas.microsoft.com/office/powerpoint/2010/main" val="14684925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3C2DB5-2CDC-4C96-9975-79D9929DF9C9}"/>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25B3BBE1-E127-464E-889A-3BFC67F3D5B8}"/>
              </a:ext>
            </a:extLst>
          </p:cNvPr>
          <p:cNvSpPr>
            <a:spLocks noGrp="1"/>
          </p:cNvSpPr>
          <p:nvPr>
            <p:ph idx="1"/>
          </p:nvPr>
        </p:nvSpPr>
        <p:spPr/>
        <p:txBody>
          <a:bodyPr>
            <a:normAutofit fontScale="92500"/>
          </a:bodyPr>
          <a:lstStyle/>
          <a:p>
            <a:r>
              <a:rPr lang="it-IT" dirty="0">
                <a:solidFill>
                  <a:schemeClr val="tx1"/>
                </a:solidFill>
              </a:rPr>
              <a:t>Ma può trattarsi anche – in talune organizzazioni internazionali – del </a:t>
            </a:r>
            <a:r>
              <a:rPr lang="it-IT" dirty="0">
                <a:solidFill>
                  <a:srgbClr val="0070C0"/>
                </a:solidFill>
              </a:rPr>
              <a:t>diritto interno «comune» </a:t>
            </a:r>
            <a:r>
              <a:rPr lang="it-IT" dirty="0">
                <a:solidFill>
                  <a:schemeClr val="tx1"/>
                </a:solidFill>
              </a:rPr>
              <a:t>degli Stati contraenti, se espressivo di un dato storico evolutivo, ovvero dell’evoluzione del diritto convenzionale multilaterale, per esempio per influsso delle giurisdizioni internazionali (es. CEDU; talora CIG). Si parla in proposito di «</a:t>
            </a:r>
            <a:r>
              <a:rPr lang="it-IT" b="1" u="sng" dirty="0">
                <a:solidFill>
                  <a:srgbClr val="0070C0"/>
                </a:solidFill>
              </a:rPr>
              <a:t>integrazione sistemica</a:t>
            </a:r>
            <a:r>
              <a:rPr lang="it-IT" dirty="0">
                <a:solidFill>
                  <a:schemeClr val="tx1"/>
                </a:solidFill>
              </a:rPr>
              <a:t>» (il diritto internazionale è inteso come un «sistema»). </a:t>
            </a:r>
          </a:p>
          <a:p>
            <a:r>
              <a:rPr lang="it-IT" dirty="0">
                <a:solidFill>
                  <a:schemeClr val="tx1"/>
                </a:solidFill>
              </a:rPr>
              <a:t>L’integrazione sistemica assicura </a:t>
            </a:r>
            <a:r>
              <a:rPr lang="it-IT" i="1" dirty="0">
                <a:solidFill>
                  <a:srgbClr val="0070C0"/>
                </a:solidFill>
              </a:rPr>
              <a:t>coerenza all’ordinamento internazionale</a:t>
            </a:r>
            <a:r>
              <a:rPr lang="it-IT" dirty="0">
                <a:solidFill>
                  <a:schemeClr val="tx1"/>
                </a:solidFill>
              </a:rPr>
              <a:t>, ma solleva problemi di certezza del diritto e di «</a:t>
            </a:r>
            <a:r>
              <a:rPr lang="it-IT" b="1" u="sng" dirty="0">
                <a:solidFill>
                  <a:srgbClr val="0070C0"/>
                </a:solidFill>
              </a:rPr>
              <a:t>soggettivismo interpretativo</a:t>
            </a:r>
            <a:r>
              <a:rPr lang="it-IT" dirty="0">
                <a:solidFill>
                  <a:schemeClr val="tx1"/>
                </a:solidFill>
              </a:rPr>
              <a:t>» nella «selezione» dei materiali rilevanti. Analogo problema si pone con il criterio «teleologico»</a:t>
            </a:r>
            <a:endParaRPr lang="it-IT" dirty="0"/>
          </a:p>
        </p:txBody>
      </p:sp>
    </p:spTree>
    <p:extLst>
      <p:ext uri="{BB962C8B-B14F-4D97-AF65-F5344CB8AC3E}">
        <p14:creationId xmlns:p14="http://schemas.microsoft.com/office/powerpoint/2010/main" val="42205825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eccezioni o modulazioni del «metodo obiettivo» (art. 31.4 e 32 CVDT)</a:t>
            </a:r>
          </a:p>
        </p:txBody>
      </p:sp>
      <p:sp>
        <p:nvSpPr>
          <p:cNvPr id="3" name="Segnaposto contenuto 2"/>
          <p:cNvSpPr>
            <a:spLocks noGrp="1"/>
          </p:cNvSpPr>
          <p:nvPr>
            <p:ph idx="1"/>
          </p:nvPr>
        </p:nvSpPr>
        <p:spPr/>
        <p:txBody>
          <a:bodyPr>
            <a:normAutofit fontScale="70000" lnSpcReduction="20000"/>
          </a:bodyPr>
          <a:lstStyle/>
          <a:p>
            <a:r>
              <a:rPr lang="it-IT" dirty="0"/>
              <a:t>Nel sistema della Convenzione l’«</a:t>
            </a:r>
            <a:r>
              <a:rPr lang="it-IT" b="1" dirty="0">
                <a:solidFill>
                  <a:srgbClr val="FF0000"/>
                </a:solidFill>
              </a:rPr>
              <a:t>intenzione delle parti</a:t>
            </a:r>
            <a:r>
              <a:rPr lang="it-IT" dirty="0"/>
              <a:t>» come </a:t>
            </a:r>
            <a:r>
              <a:rPr lang="it-IT" b="1" dirty="0">
                <a:solidFill>
                  <a:srgbClr val="FF0000"/>
                </a:solidFill>
                <a:effectLst>
                  <a:outerShdw blurRad="38100" dist="38100" dir="2700000" algn="tl">
                    <a:srgbClr val="000000">
                      <a:alpha val="43137"/>
                    </a:srgbClr>
                  </a:outerShdw>
                </a:effectLst>
              </a:rPr>
              <a:t>elemento autonomo </a:t>
            </a:r>
            <a:r>
              <a:rPr lang="it-IT" dirty="0"/>
              <a:t>rileva nella misura in cui queste abbiano (</a:t>
            </a:r>
            <a:r>
              <a:rPr lang="it-IT" dirty="0">
                <a:solidFill>
                  <a:srgbClr val="0070C0"/>
                </a:solidFill>
              </a:rPr>
              <a:t>inequivocabilmente e consensualmente</a:t>
            </a:r>
            <a:r>
              <a:rPr lang="it-IT" dirty="0"/>
              <a:t>) inteso attribuire ad un termine </a:t>
            </a:r>
            <a:r>
              <a:rPr lang="it-IT" u="sng" dirty="0">
                <a:solidFill>
                  <a:srgbClr val="FF0000"/>
                </a:solidFill>
              </a:rPr>
              <a:t>un significato particolare</a:t>
            </a:r>
            <a:r>
              <a:rPr lang="it-IT" dirty="0"/>
              <a:t>. Ai sensi dell'art. </a:t>
            </a:r>
            <a:r>
              <a:rPr lang="it-IT" u="sng" dirty="0">
                <a:solidFill>
                  <a:srgbClr val="FF0000"/>
                </a:solidFill>
              </a:rPr>
              <a:t>31.4 CVDT</a:t>
            </a:r>
            <a:r>
              <a:rPr lang="it-IT" dirty="0"/>
              <a:t>: «Un termine verrà inteso in un senso particolare se risulta che tale era l'intenzione delle parti». Prospettiva soggettivistica, ma consensuale: è determinante «</a:t>
            </a:r>
            <a:r>
              <a:rPr lang="it-IT" dirty="0">
                <a:solidFill>
                  <a:srgbClr val="0070C0"/>
                </a:solidFill>
              </a:rPr>
              <a:t>l’intento comune manifesto</a:t>
            </a:r>
            <a:r>
              <a:rPr lang="it-IT" dirty="0"/>
              <a:t>»</a:t>
            </a:r>
          </a:p>
          <a:p>
            <a:r>
              <a:rPr lang="it-IT" dirty="0"/>
              <a:t>Inoltre la CVDT ammette </a:t>
            </a:r>
            <a:r>
              <a:rPr lang="it-IT" dirty="0">
                <a:solidFill>
                  <a:srgbClr val="FF0000"/>
                </a:solidFill>
                <a:effectLst>
                  <a:outerShdw blurRad="38100" dist="38100" dir="2700000" algn="tl">
                    <a:srgbClr val="000000">
                      <a:alpha val="43137"/>
                    </a:srgbClr>
                  </a:outerShdw>
                </a:effectLst>
              </a:rPr>
              <a:t>la rilevanza dei lavori preparatori</a:t>
            </a:r>
            <a:r>
              <a:rPr lang="it-IT" dirty="0"/>
              <a:t> (da cui può inferirsi la volontà «effettiva» delle Parti), ma solo a fini </a:t>
            </a:r>
            <a:r>
              <a:rPr lang="it-IT" dirty="0">
                <a:solidFill>
                  <a:srgbClr val="FF0000"/>
                </a:solidFill>
                <a:effectLst>
                  <a:outerShdw blurRad="38100" dist="38100" dir="2700000" algn="tl">
                    <a:srgbClr val="000000">
                      <a:alpha val="43137"/>
                    </a:srgbClr>
                  </a:outerShdw>
                </a:effectLst>
              </a:rPr>
              <a:t>confermativi</a:t>
            </a:r>
            <a:r>
              <a:rPr lang="it-IT" dirty="0">
                <a:solidFill>
                  <a:schemeClr val="tx1"/>
                </a:solidFill>
              </a:rPr>
              <a:t> (ad </a:t>
            </a:r>
            <a:r>
              <a:rPr lang="it-IT" dirty="0" err="1">
                <a:solidFill>
                  <a:schemeClr val="tx1"/>
                </a:solidFill>
              </a:rPr>
              <a:t>abundantiam</a:t>
            </a:r>
            <a:r>
              <a:rPr lang="it-IT" dirty="0">
                <a:solidFill>
                  <a:schemeClr val="tx1"/>
                </a:solidFill>
              </a:rPr>
              <a:t>)</a:t>
            </a:r>
            <a:r>
              <a:rPr lang="it-IT" dirty="0">
                <a:solidFill>
                  <a:srgbClr val="FF0000"/>
                </a:solidFill>
                <a:effectLst>
                  <a:outerShdw blurRad="38100" dist="38100" dir="2700000" algn="tl">
                    <a:srgbClr val="000000">
                      <a:alpha val="43137"/>
                    </a:srgbClr>
                  </a:outerShdw>
                </a:effectLst>
              </a:rPr>
              <a:t> o «ausiliari» </a:t>
            </a:r>
            <a:r>
              <a:rPr lang="it-IT" dirty="0"/>
              <a:t>(in caso di malfunzionamento della regola generale). </a:t>
            </a:r>
          </a:p>
          <a:p>
            <a:r>
              <a:rPr lang="it-IT" dirty="0"/>
              <a:t>Secondo l’art. </a:t>
            </a:r>
            <a:r>
              <a:rPr lang="it-IT" u="sng" dirty="0">
                <a:solidFill>
                  <a:srgbClr val="FF0000"/>
                </a:solidFill>
              </a:rPr>
              <a:t>32 CVDT</a:t>
            </a:r>
            <a:r>
              <a:rPr lang="it-IT" dirty="0"/>
              <a:t>:, sui «mezzi complementari di interpretazione», «Si può fare ricorso ai mezzi complementari di interpretazione, e </a:t>
            </a:r>
            <a:r>
              <a:rPr lang="it-IT" dirty="0">
                <a:solidFill>
                  <a:srgbClr val="0070C0"/>
                </a:solidFill>
              </a:rPr>
              <a:t>in particolare ai lavori preparatori e alle circostanze nelle quali il trattato è stato concluso</a:t>
            </a:r>
            <a:r>
              <a:rPr lang="it-IT" dirty="0"/>
              <a:t>, allo scopo a) </a:t>
            </a:r>
            <a:r>
              <a:rPr lang="it-IT" b="1" dirty="0">
                <a:solidFill>
                  <a:srgbClr val="0070C0"/>
                </a:solidFill>
              </a:rPr>
              <a:t>sia di confermare </a:t>
            </a:r>
            <a:r>
              <a:rPr lang="it-IT" dirty="0"/>
              <a:t>il senso che risulta dall'applicazione dell'art. 31, b) </a:t>
            </a:r>
            <a:r>
              <a:rPr lang="it-IT" b="1" dirty="0">
                <a:solidFill>
                  <a:srgbClr val="0070C0"/>
                </a:solidFill>
              </a:rPr>
              <a:t>sia di determinare il senso</a:t>
            </a:r>
            <a:r>
              <a:rPr lang="it-IT" dirty="0"/>
              <a:t> quando l'interpretazione data in conformità all'articolo 31 lascia il senso ambiguo o oscuro; oppure conduce ad un risultato che è manifestamente assurdo o irragionevole»</a:t>
            </a:r>
          </a:p>
          <a:p>
            <a:endParaRPr lang="it-IT" dirty="0"/>
          </a:p>
        </p:txBody>
      </p:sp>
    </p:spTree>
    <p:extLst>
      <p:ext uri="{BB962C8B-B14F-4D97-AF65-F5344CB8AC3E}">
        <p14:creationId xmlns:p14="http://schemas.microsoft.com/office/powerpoint/2010/main" val="36799736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discordanza tra versioni linguistiche «autentiche»</a:t>
            </a:r>
          </a:p>
        </p:txBody>
      </p:sp>
      <p:sp>
        <p:nvSpPr>
          <p:cNvPr id="3" name="Segnaposto contenuto 2"/>
          <p:cNvSpPr>
            <a:spLocks noGrp="1"/>
          </p:cNvSpPr>
          <p:nvPr>
            <p:ph idx="1"/>
          </p:nvPr>
        </p:nvSpPr>
        <p:spPr/>
        <p:txBody>
          <a:bodyPr>
            <a:normAutofit fontScale="70000" lnSpcReduction="20000"/>
          </a:bodyPr>
          <a:lstStyle/>
          <a:p>
            <a:r>
              <a:rPr lang="it-IT" dirty="0"/>
              <a:t>Spesso i trattati multilaterali sono stipulati in una selezione di versioni linguistiche «facenti fede» (es. la CEDU: inglese e francese; la Carta ONU: inglese, francese, russo, cinese, spagnolo e arabo). Le altre versioni linguistiche, idiomi utilizzati da altre Parti contraenti, non hanno rilevanza. Quid in caso di discordanza tra le lingue facenti fede? Secondo la CVDT:</a:t>
            </a:r>
          </a:p>
          <a:p>
            <a:r>
              <a:rPr lang="it-IT" dirty="0"/>
              <a:t>a) Tutte le lingue utilizzate (se facenti fede) </a:t>
            </a:r>
            <a:r>
              <a:rPr lang="it-IT" u="sng" dirty="0">
                <a:solidFill>
                  <a:srgbClr val="FF0000"/>
                </a:solidFill>
              </a:rPr>
              <a:t>hanno lo stesso valore</a:t>
            </a:r>
            <a:r>
              <a:rPr lang="it-IT" dirty="0"/>
              <a:t>, salvo che sia stabilita la prevalenza di una fra quelle. Si presume che il significato di un termine, nelle varie lingue autentiche, sia lo stesso (art. 33.3 CVDT: «</a:t>
            </a:r>
            <a:r>
              <a:rPr lang="it-IT" i="1" dirty="0">
                <a:solidFill>
                  <a:srgbClr val="FF0000"/>
                </a:solidFill>
              </a:rPr>
              <a:t>Si presume che </a:t>
            </a:r>
            <a:r>
              <a:rPr lang="it-IT" dirty="0"/>
              <a:t>i termini di un trattato abbiano lo stesso significato nei diversi testi autentici»)</a:t>
            </a:r>
          </a:p>
          <a:p>
            <a:r>
              <a:rPr lang="it-IT" dirty="0"/>
              <a:t>In caso di divergenza non eliminabile (seguendo il metodo ordinario) possibile </a:t>
            </a:r>
            <a:r>
              <a:rPr lang="it-IT" i="1" dirty="0">
                <a:solidFill>
                  <a:srgbClr val="0070C0"/>
                </a:solidFill>
              </a:rPr>
              <a:t>conciliazione in via interpretativa</a:t>
            </a:r>
            <a:r>
              <a:rPr lang="it-IT" dirty="0"/>
              <a:t>, tenendo conto </a:t>
            </a:r>
            <a:r>
              <a:rPr lang="it-IT" i="1" dirty="0">
                <a:solidFill>
                  <a:srgbClr val="0070C0"/>
                </a:solidFill>
              </a:rPr>
              <a:t>dell’oggetto e dello scopo del trattato </a:t>
            </a:r>
            <a:r>
              <a:rPr lang="it-IT" u="sng" dirty="0">
                <a:solidFill>
                  <a:srgbClr val="FF0000"/>
                </a:solidFill>
              </a:rPr>
              <a:t>(art. 33, par. 4, CVDT)</a:t>
            </a:r>
            <a:r>
              <a:rPr lang="it-IT" dirty="0">
                <a:solidFill>
                  <a:srgbClr val="0070C0"/>
                </a:solidFill>
              </a:rPr>
              <a:t>.</a:t>
            </a:r>
            <a:r>
              <a:rPr lang="it-IT" i="1" dirty="0">
                <a:solidFill>
                  <a:srgbClr val="0070C0"/>
                </a:solidFill>
              </a:rPr>
              <a:t> </a:t>
            </a:r>
          </a:p>
          <a:p>
            <a:r>
              <a:rPr lang="it-IT" dirty="0"/>
              <a:t>La coniugazione dei due criteri (significato comune dei termini utilizzati nelle varie versioni linguistiche; considerazione della finalità del trattato) serve a evitare interpretazioni che diano rilievo al “</a:t>
            </a:r>
            <a:r>
              <a:rPr lang="it-IT" i="1" dirty="0">
                <a:solidFill>
                  <a:srgbClr val="0070C0"/>
                </a:solidFill>
              </a:rPr>
              <a:t>minimo comune denominatore</a:t>
            </a:r>
            <a:r>
              <a:rPr lang="it-IT" dirty="0"/>
              <a:t>” delle differenti versioni linguistiche </a:t>
            </a:r>
          </a:p>
          <a:p>
            <a:endParaRPr lang="it-IT" dirty="0"/>
          </a:p>
        </p:txBody>
      </p:sp>
    </p:spTree>
    <p:extLst>
      <p:ext uri="{BB962C8B-B14F-4D97-AF65-F5344CB8AC3E}">
        <p14:creationId xmlns:p14="http://schemas.microsoft.com/office/powerpoint/2010/main" val="4841528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Esempi</a:t>
            </a:r>
          </a:p>
        </p:txBody>
      </p:sp>
      <p:sp>
        <p:nvSpPr>
          <p:cNvPr id="3" name="Segnaposto contenuto 2"/>
          <p:cNvSpPr>
            <a:spLocks noGrp="1"/>
          </p:cNvSpPr>
          <p:nvPr>
            <p:ph idx="1"/>
          </p:nvPr>
        </p:nvSpPr>
        <p:spPr/>
        <p:txBody>
          <a:bodyPr>
            <a:normAutofit fontScale="77500" lnSpcReduction="20000"/>
          </a:bodyPr>
          <a:lstStyle/>
          <a:p>
            <a:r>
              <a:rPr lang="it-IT" dirty="0"/>
              <a:t>La regola di cui all’art. 33, par. 4, CVDT, è applicata sovente dalla CGUE al fine di determinare il «significato comune» risultante dalle varie versioni linguistiche in cui è stato stipulato il Trattato istitutivo (ora TUE e TFUE): </a:t>
            </a:r>
          </a:p>
          <a:p>
            <a:r>
              <a:rPr lang="it-IT" dirty="0"/>
              <a:t>«le norme comunitarie sono redatte in diverse lingue e che le varie versioni linguistiche fanno fede nella stessa misura: l'interpretazione di una norma comunitaria comporta quindi il raffronto di tali versioni. Deve poi osservarsi, anche nel caso di piena concordanza delle versioni linguistiche, che il diritto comunitario impiega una terminologia che gli è propria. D'altronde, va sottolineato che le nozioni giuridiche non presentano necessariamente lo stesso contenuto nel diritto comunitario e nei vari diritti nazionali. Infine, ogni disposizione di diritto comunitario va ricollocata nel proprio contesto e interpretata alla luce dell'insieme delle disposizioni del suddetto diritto, delle sue finalità, nonché del suo stadio di evoluzione al momento in cui va data applicazione alla disposizione di cui trattasi» (CGUE, sentenza 6.10.1982, causa 283/81, </a:t>
            </a:r>
            <a:r>
              <a:rPr lang="it-IT" i="1" u="sng" dirty="0">
                <a:solidFill>
                  <a:srgbClr val="FF0000"/>
                </a:solidFill>
              </a:rPr>
              <a:t>CILFIT</a:t>
            </a:r>
            <a:r>
              <a:rPr lang="it-IT" dirty="0"/>
              <a:t>, punti 18-20)</a:t>
            </a:r>
          </a:p>
        </p:txBody>
      </p:sp>
    </p:spTree>
    <p:extLst>
      <p:ext uri="{BB962C8B-B14F-4D97-AF65-F5344CB8AC3E}">
        <p14:creationId xmlns:p14="http://schemas.microsoft.com/office/powerpoint/2010/main" val="207406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«fatti formativi» della consuetudine</a:t>
            </a:r>
          </a:p>
        </p:txBody>
      </p:sp>
      <p:sp>
        <p:nvSpPr>
          <p:cNvPr id="3" name="Segnaposto contenuto 2"/>
          <p:cNvSpPr>
            <a:spLocks noGrp="1"/>
          </p:cNvSpPr>
          <p:nvPr>
            <p:ph idx="1"/>
          </p:nvPr>
        </p:nvSpPr>
        <p:spPr/>
        <p:txBody>
          <a:bodyPr>
            <a:normAutofit fontScale="70000" lnSpcReduction="20000"/>
          </a:bodyPr>
          <a:lstStyle/>
          <a:p>
            <a:r>
              <a:rPr lang="it-IT" dirty="0"/>
              <a:t>Secondo la concezione («dualista») ampiamente prevalente il processo formativo della regola consuetudinaria comprende </a:t>
            </a:r>
            <a:r>
              <a:rPr lang="it-IT" u="sng" dirty="0">
                <a:solidFill>
                  <a:srgbClr val="FFC000"/>
                </a:solidFill>
              </a:rPr>
              <a:t>due momenti</a:t>
            </a:r>
            <a:r>
              <a:rPr lang="it-IT" dirty="0"/>
              <a:t> : un elemento materiale e un elemento psicologico</a:t>
            </a:r>
          </a:p>
          <a:p>
            <a:r>
              <a:rPr lang="it-IT" dirty="0"/>
              <a:t>a) l'affermarsi di una </a:t>
            </a:r>
            <a:r>
              <a:rPr lang="it-IT" b="1" u="sng" dirty="0">
                <a:solidFill>
                  <a:srgbClr val="FF0000"/>
                </a:solidFill>
              </a:rPr>
              <a:t>medesima pratica </a:t>
            </a:r>
            <a:r>
              <a:rPr lang="it-IT" u="sng" dirty="0">
                <a:solidFill>
                  <a:srgbClr val="FF0000"/>
                </a:solidFill>
              </a:rPr>
              <a:t>(«</a:t>
            </a:r>
            <a:r>
              <a:rPr lang="it-IT" u="sng" dirty="0" err="1">
                <a:solidFill>
                  <a:srgbClr val="FF0000"/>
                </a:solidFill>
              </a:rPr>
              <a:t>settled</a:t>
            </a:r>
            <a:r>
              <a:rPr lang="it-IT" u="sng" dirty="0">
                <a:solidFill>
                  <a:srgbClr val="FF0000"/>
                </a:solidFill>
              </a:rPr>
              <a:t> </a:t>
            </a:r>
            <a:r>
              <a:rPr lang="it-IT" u="sng" dirty="0" err="1">
                <a:solidFill>
                  <a:srgbClr val="FF0000"/>
                </a:solidFill>
              </a:rPr>
              <a:t>practice</a:t>
            </a:r>
            <a:r>
              <a:rPr lang="it-IT" u="sng" dirty="0">
                <a:solidFill>
                  <a:srgbClr val="FF0000"/>
                </a:solidFill>
              </a:rPr>
              <a:t>») </a:t>
            </a:r>
            <a:r>
              <a:rPr lang="it-IT" b="1" u="sng" dirty="0">
                <a:solidFill>
                  <a:srgbClr val="FF0000"/>
                </a:solidFill>
              </a:rPr>
              <a:t>costante e diffusa </a:t>
            </a:r>
            <a:r>
              <a:rPr lang="it-IT" dirty="0"/>
              <a:t>(</a:t>
            </a:r>
            <a:r>
              <a:rPr lang="it-IT" b="1" u="sng" dirty="0" err="1">
                <a:solidFill>
                  <a:srgbClr val="FF0000"/>
                </a:solidFill>
              </a:rPr>
              <a:t>usus</a:t>
            </a:r>
            <a:r>
              <a:rPr lang="it-IT" b="1" u="sng" dirty="0">
                <a:solidFill>
                  <a:srgbClr val="FF0000"/>
                </a:solidFill>
              </a:rPr>
              <a:t>, </a:t>
            </a:r>
            <a:r>
              <a:rPr lang="it-IT" b="1" u="sng" dirty="0" err="1">
                <a:solidFill>
                  <a:srgbClr val="FF0000"/>
                </a:solidFill>
              </a:rPr>
              <a:t>diuturnitas</a:t>
            </a:r>
            <a:r>
              <a:rPr lang="it-IT" dirty="0"/>
              <a:t>; elemento materiale della consuetudine), sollecitata da esigenze o bisogni materiali (conforme a necessità: es. regola della «libertà dei mari», 1500-; «compressione» graduale della libertà di navigazione, per esigenze di tutela ambientale o altro). Si tratta di </a:t>
            </a:r>
            <a:r>
              <a:rPr lang="it-IT" dirty="0">
                <a:solidFill>
                  <a:srgbClr val="FF0000"/>
                </a:solidFill>
              </a:rPr>
              <a:t>comportamenti statali </a:t>
            </a:r>
            <a:r>
              <a:rPr lang="it-IT" dirty="0"/>
              <a:t>(nel senso più ampio) o di organizzazioni internazionali; </a:t>
            </a:r>
          </a:p>
          <a:p>
            <a:r>
              <a:rPr lang="it-IT" dirty="0"/>
              <a:t>b) che successivamente, per sedimentazione, cristallizza in </a:t>
            </a:r>
            <a:r>
              <a:rPr lang="it-IT" b="1" dirty="0">
                <a:solidFill>
                  <a:srgbClr val="FF0000"/>
                </a:solidFill>
              </a:rPr>
              <a:t>una regola sentita come obbligatoria</a:t>
            </a:r>
            <a:r>
              <a:rPr lang="it-IT" i="1" dirty="0"/>
              <a:t>, conforme a diritto o a necessità sociale </a:t>
            </a:r>
            <a:r>
              <a:rPr lang="it-IT" dirty="0"/>
              <a:t>(</a:t>
            </a:r>
            <a:r>
              <a:rPr lang="it-IT" b="1" u="sng" dirty="0" err="1">
                <a:solidFill>
                  <a:srgbClr val="FF0000"/>
                </a:solidFill>
              </a:rPr>
              <a:t>opinio</a:t>
            </a:r>
            <a:r>
              <a:rPr lang="it-IT" b="1" u="sng" dirty="0">
                <a:solidFill>
                  <a:srgbClr val="FF0000"/>
                </a:solidFill>
              </a:rPr>
              <a:t> </a:t>
            </a:r>
            <a:r>
              <a:rPr lang="it-IT" b="1" u="sng" dirty="0" err="1">
                <a:solidFill>
                  <a:srgbClr val="FF0000"/>
                </a:solidFill>
              </a:rPr>
              <a:t>iuris</a:t>
            </a:r>
            <a:r>
              <a:rPr lang="it-IT" b="1" u="sng" dirty="0">
                <a:solidFill>
                  <a:srgbClr val="FF0000"/>
                </a:solidFill>
              </a:rPr>
              <a:t> </a:t>
            </a:r>
            <a:r>
              <a:rPr lang="it-IT" b="1" u="sng" dirty="0" err="1">
                <a:solidFill>
                  <a:srgbClr val="FF0000"/>
                </a:solidFill>
              </a:rPr>
              <a:t>sive</a:t>
            </a:r>
            <a:r>
              <a:rPr lang="it-IT" b="1" u="sng" dirty="0">
                <a:solidFill>
                  <a:srgbClr val="FF0000"/>
                </a:solidFill>
              </a:rPr>
              <a:t> </a:t>
            </a:r>
            <a:r>
              <a:rPr lang="it-IT" b="1" u="sng" dirty="0" err="1">
                <a:solidFill>
                  <a:srgbClr val="FF0000"/>
                </a:solidFill>
              </a:rPr>
              <a:t>necessitatis</a:t>
            </a:r>
            <a:r>
              <a:rPr lang="it-IT" dirty="0"/>
              <a:t>; elemento «psicologico» della consuetudine, sul piano del convincimento) </a:t>
            </a:r>
          </a:p>
          <a:p>
            <a:r>
              <a:rPr lang="it-IT" dirty="0"/>
              <a:t>Di tale concezione è espressione l’art. 38 Statuto CIG (la consuetudine come prova di «</a:t>
            </a:r>
            <a:r>
              <a:rPr lang="it-IT" b="1" i="1" dirty="0">
                <a:solidFill>
                  <a:srgbClr val="FF0000"/>
                </a:solidFill>
              </a:rPr>
              <a:t>a general </a:t>
            </a:r>
            <a:r>
              <a:rPr lang="it-IT" b="1" i="1" dirty="0" err="1">
                <a:solidFill>
                  <a:srgbClr val="FF0000"/>
                </a:solidFill>
              </a:rPr>
              <a:t>practice</a:t>
            </a:r>
            <a:r>
              <a:rPr lang="it-IT" b="1" i="1" dirty="0">
                <a:solidFill>
                  <a:srgbClr val="FF0000"/>
                </a:solidFill>
              </a:rPr>
              <a:t> </a:t>
            </a:r>
            <a:r>
              <a:rPr lang="it-IT" b="1" i="1" dirty="0" err="1">
                <a:solidFill>
                  <a:srgbClr val="FF0000"/>
                </a:solidFill>
              </a:rPr>
              <a:t>accepted</a:t>
            </a:r>
            <a:r>
              <a:rPr lang="it-IT" b="1" i="1" dirty="0">
                <a:solidFill>
                  <a:srgbClr val="FF0000"/>
                </a:solidFill>
              </a:rPr>
              <a:t> </a:t>
            </a:r>
            <a:r>
              <a:rPr lang="it-IT" b="1" i="1" dirty="0" err="1">
                <a:solidFill>
                  <a:srgbClr val="FF0000"/>
                </a:solidFill>
              </a:rPr>
              <a:t>as</a:t>
            </a:r>
            <a:r>
              <a:rPr lang="it-IT" b="1" i="1" dirty="0">
                <a:solidFill>
                  <a:srgbClr val="FF0000"/>
                </a:solidFill>
              </a:rPr>
              <a:t> law</a:t>
            </a:r>
            <a:r>
              <a:rPr lang="it-IT" dirty="0">
                <a:solidFill>
                  <a:schemeClr val="tx1"/>
                </a:solidFill>
              </a:rPr>
              <a:t>») e la giurisprudenza della CIG</a:t>
            </a:r>
          </a:p>
          <a:p>
            <a:endParaRPr lang="it-IT" dirty="0"/>
          </a:p>
        </p:txBody>
      </p:sp>
    </p:spTree>
    <p:extLst>
      <p:ext uri="{BB962C8B-B14F-4D97-AF65-F5344CB8AC3E}">
        <p14:creationId xmlns:p14="http://schemas.microsoft.com/office/powerpoint/2010/main" val="33136990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sentenza CIG sul caso </a:t>
            </a:r>
            <a:r>
              <a:rPr lang="it-IT" i="1" dirty="0" err="1">
                <a:solidFill>
                  <a:srgbClr val="0070C0"/>
                </a:solidFill>
              </a:rPr>
              <a:t>LaGrand</a:t>
            </a:r>
            <a:endParaRPr lang="it-IT" i="1" dirty="0">
              <a:solidFill>
                <a:srgbClr val="0070C0"/>
              </a:solidFill>
            </a:endParaRPr>
          </a:p>
        </p:txBody>
      </p:sp>
      <p:sp>
        <p:nvSpPr>
          <p:cNvPr id="3" name="Segnaposto contenuto 2"/>
          <p:cNvSpPr>
            <a:spLocks noGrp="1"/>
          </p:cNvSpPr>
          <p:nvPr>
            <p:ph idx="1"/>
          </p:nvPr>
        </p:nvSpPr>
        <p:spPr/>
        <p:txBody>
          <a:bodyPr>
            <a:normAutofit fontScale="85000" lnSpcReduction="20000"/>
          </a:bodyPr>
          <a:lstStyle/>
          <a:p>
            <a:r>
              <a:rPr lang="it-IT" dirty="0"/>
              <a:t>CIG, sentenza del 27.6.2001 sul </a:t>
            </a:r>
            <a:r>
              <a:rPr lang="it-IT" i="1" u="sng" dirty="0">
                <a:solidFill>
                  <a:srgbClr val="0070C0"/>
                </a:solidFill>
              </a:rPr>
              <a:t>caso </a:t>
            </a:r>
            <a:r>
              <a:rPr lang="it-IT" i="1" u="sng" dirty="0" err="1">
                <a:solidFill>
                  <a:srgbClr val="0070C0"/>
                </a:solidFill>
              </a:rPr>
              <a:t>LaGrand</a:t>
            </a:r>
            <a:r>
              <a:rPr lang="it-IT" i="1" u="sng" dirty="0">
                <a:solidFill>
                  <a:srgbClr val="0070C0"/>
                </a:solidFill>
              </a:rPr>
              <a:t> (Germania c. Stati Uniti, merito)</a:t>
            </a:r>
            <a:r>
              <a:rPr lang="it-IT" dirty="0"/>
              <a:t>. La Germania contesta dinanzi alla CIG la violazione, da parte degli Stati Uniti, dell’ordinanza adottata (in via di procedimento cautelare) dalla stessa CIG il 3.3.1999 (n. 92 ss.). </a:t>
            </a:r>
          </a:p>
          <a:p>
            <a:r>
              <a:rPr lang="it-IT" dirty="0"/>
              <a:t>La Corte aveva ordinato la </a:t>
            </a:r>
            <a:r>
              <a:rPr lang="it-IT" u="sng" dirty="0">
                <a:solidFill>
                  <a:srgbClr val="0070C0"/>
                </a:solidFill>
              </a:rPr>
              <a:t>sospensione dell’esecuzione della sentenza capitale</a:t>
            </a:r>
            <a:r>
              <a:rPr lang="it-IT" dirty="0"/>
              <a:t>, comminata a uno dei fratelli </a:t>
            </a:r>
            <a:r>
              <a:rPr lang="it-IT" dirty="0" err="1"/>
              <a:t>LaGrand</a:t>
            </a:r>
            <a:r>
              <a:rPr lang="it-IT" dirty="0"/>
              <a:t> dai giudici statunitensi in assenza di «assistenza giudiziaria» adeguata; a tale assistenza le autorità consolari tedesche non avevano provveduto, in quanto non erano state preavvertite dagli Stati Uniti (come invece sancito dalla Convenzione di Vienna sulle relazioni consolari). La misura sospensiva era stata disposta dalla CIG allo scopo di «salvaguardare il bene giuridico» in contesa (la vita dell’individuo) sino al momento della decisione di merito (</a:t>
            </a:r>
            <a:r>
              <a:rPr lang="it-IT" dirty="0">
                <a:solidFill>
                  <a:srgbClr val="FF0000"/>
                </a:solidFill>
              </a:rPr>
              <a:t>accertamento degli obblighi incombenti sullo Stato straniero ai sensi del diritto «alle comunicazioni consolari»</a:t>
            </a:r>
            <a:r>
              <a:rPr lang="it-IT" dirty="0"/>
              <a:t> previsto dalla CVRC ed eventuale loro violazione imputabile agli Stati Uniti). </a:t>
            </a:r>
          </a:p>
        </p:txBody>
      </p:sp>
    </p:spTree>
    <p:extLst>
      <p:ext uri="{BB962C8B-B14F-4D97-AF65-F5344CB8AC3E}">
        <p14:creationId xmlns:p14="http://schemas.microsoft.com/office/powerpoint/2010/main" val="9894413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discrepanza tra versioni autentiche dello Statuto della CIG</a:t>
            </a:r>
          </a:p>
        </p:txBody>
      </p:sp>
      <p:sp>
        <p:nvSpPr>
          <p:cNvPr id="3" name="Segnaposto contenuto 2"/>
          <p:cNvSpPr>
            <a:spLocks noGrp="1"/>
          </p:cNvSpPr>
          <p:nvPr>
            <p:ph idx="1"/>
          </p:nvPr>
        </p:nvSpPr>
        <p:spPr/>
        <p:txBody>
          <a:bodyPr>
            <a:normAutofit fontScale="92500" lnSpcReduction="20000"/>
          </a:bodyPr>
          <a:lstStyle/>
          <a:p>
            <a:r>
              <a:rPr lang="it-IT" dirty="0"/>
              <a:t>Per determinare l’efficacia della «decisione sulle misure provvisorie» la CIG deve interpretare l’art. 41, par. 1, del suo Statuto (secondo i criteri di cui agli art. 31 e 33, par. 4, CVDT)</a:t>
            </a:r>
          </a:p>
          <a:p>
            <a:r>
              <a:rPr lang="it-IT" dirty="0"/>
              <a:t>L’art. 41 Statuto recita: «</a:t>
            </a:r>
            <a:r>
              <a:rPr lang="it-IT" i="1" dirty="0">
                <a:solidFill>
                  <a:srgbClr val="FF0000"/>
                </a:solidFill>
              </a:rPr>
              <a:t>1.La </a:t>
            </a:r>
            <a:r>
              <a:rPr lang="it-IT" i="1" dirty="0" err="1">
                <a:solidFill>
                  <a:srgbClr val="FF0000"/>
                </a:solidFill>
              </a:rPr>
              <a:t>Cour</a:t>
            </a:r>
            <a:r>
              <a:rPr lang="it-IT" i="1" dirty="0">
                <a:solidFill>
                  <a:srgbClr val="FF0000"/>
                </a:solidFill>
              </a:rPr>
              <a:t> a le </a:t>
            </a:r>
            <a:r>
              <a:rPr lang="it-IT" i="1" dirty="0" err="1">
                <a:solidFill>
                  <a:srgbClr val="FF0000"/>
                </a:solidFill>
              </a:rPr>
              <a:t>pouvoir</a:t>
            </a:r>
            <a:r>
              <a:rPr lang="it-IT" i="1" dirty="0">
                <a:solidFill>
                  <a:srgbClr val="FF0000"/>
                </a:solidFill>
              </a:rPr>
              <a:t> </a:t>
            </a:r>
            <a:r>
              <a:rPr lang="it-IT" i="1" u="sng" dirty="0">
                <a:solidFill>
                  <a:srgbClr val="0070C0"/>
                </a:solidFill>
              </a:rPr>
              <a:t>d'</a:t>
            </a:r>
            <a:r>
              <a:rPr lang="it-IT" i="1" u="sng" dirty="0" err="1">
                <a:solidFill>
                  <a:srgbClr val="0070C0"/>
                </a:solidFill>
              </a:rPr>
              <a:t>indiquer</a:t>
            </a:r>
            <a:r>
              <a:rPr lang="it-IT" i="1" dirty="0">
                <a:solidFill>
                  <a:srgbClr val="FF0000"/>
                </a:solidFill>
              </a:rPr>
              <a:t>, si elle </a:t>
            </a:r>
            <a:r>
              <a:rPr lang="it-IT" i="1" dirty="0" err="1">
                <a:solidFill>
                  <a:srgbClr val="FF0000"/>
                </a:solidFill>
              </a:rPr>
              <a:t>estime</a:t>
            </a:r>
            <a:r>
              <a:rPr lang="it-IT" i="1" dirty="0">
                <a:solidFill>
                  <a:srgbClr val="FF0000"/>
                </a:solidFill>
              </a:rPr>
              <a:t> </a:t>
            </a:r>
            <a:r>
              <a:rPr lang="it-IT" i="1" dirty="0" err="1">
                <a:solidFill>
                  <a:srgbClr val="FF0000"/>
                </a:solidFill>
              </a:rPr>
              <a:t>que</a:t>
            </a:r>
            <a:r>
              <a:rPr lang="it-IT" i="1" dirty="0">
                <a:solidFill>
                  <a:srgbClr val="FF0000"/>
                </a:solidFill>
              </a:rPr>
              <a:t> </a:t>
            </a:r>
            <a:r>
              <a:rPr lang="it-IT" i="1" dirty="0" err="1">
                <a:solidFill>
                  <a:srgbClr val="FF0000"/>
                </a:solidFill>
              </a:rPr>
              <a:t>les</a:t>
            </a:r>
            <a:r>
              <a:rPr lang="it-IT" i="1" dirty="0">
                <a:solidFill>
                  <a:srgbClr val="FF0000"/>
                </a:solidFill>
              </a:rPr>
              <a:t> </a:t>
            </a:r>
            <a:r>
              <a:rPr lang="it-IT" i="1" dirty="0" err="1">
                <a:solidFill>
                  <a:srgbClr val="FF0000"/>
                </a:solidFill>
              </a:rPr>
              <a:t>circonstances</a:t>
            </a:r>
            <a:r>
              <a:rPr lang="it-IT" i="1" dirty="0">
                <a:solidFill>
                  <a:srgbClr val="FF0000"/>
                </a:solidFill>
              </a:rPr>
              <a:t> l'</a:t>
            </a:r>
            <a:r>
              <a:rPr lang="it-IT" i="1" dirty="0" err="1">
                <a:solidFill>
                  <a:srgbClr val="FF0000"/>
                </a:solidFill>
              </a:rPr>
              <a:t>exigent</a:t>
            </a:r>
            <a:r>
              <a:rPr lang="it-IT" i="1" dirty="0">
                <a:solidFill>
                  <a:srgbClr val="FF0000"/>
                </a:solidFill>
              </a:rPr>
              <a:t>, </a:t>
            </a:r>
            <a:r>
              <a:rPr lang="it-IT" i="1" dirty="0" err="1">
                <a:solidFill>
                  <a:srgbClr val="FF0000"/>
                </a:solidFill>
              </a:rPr>
              <a:t>quelles</a:t>
            </a:r>
            <a:r>
              <a:rPr lang="it-IT" i="1" dirty="0">
                <a:solidFill>
                  <a:srgbClr val="FF0000"/>
                </a:solidFill>
              </a:rPr>
              <a:t> </a:t>
            </a:r>
            <a:r>
              <a:rPr lang="it-IT" i="1" dirty="0" err="1">
                <a:solidFill>
                  <a:srgbClr val="FF0000"/>
                </a:solidFill>
              </a:rPr>
              <a:t>mesures</a:t>
            </a:r>
            <a:r>
              <a:rPr lang="it-IT" i="1" dirty="0">
                <a:solidFill>
                  <a:srgbClr val="FF0000"/>
                </a:solidFill>
              </a:rPr>
              <a:t>  </a:t>
            </a:r>
            <a:r>
              <a:rPr lang="it-IT" i="1" dirty="0" err="1">
                <a:solidFill>
                  <a:srgbClr val="FF0000"/>
                </a:solidFill>
              </a:rPr>
              <a:t>conservatoires</a:t>
            </a:r>
            <a:r>
              <a:rPr lang="it-IT" i="1" dirty="0">
                <a:solidFill>
                  <a:srgbClr val="FF0000"/>
                </a:solidFill>
              </a:rPr>
              <a:t> </a:t>
            </a:r>
            <a:r>
              <a:rPr lang="it-IT" i="1" dirty="0" err="1">
                <a:solidFill>
                  <a:srgbClr val="FF0000"/>
                </a:solidFill>
              </a:rPr>
              <a:t>du</a:t>
            </a:r>
            <a:r>
              <a:rPr lang="it-IT" i="1" dirty="0">
                <a:solidFill>
                  <a:srgbClr val="FF0000"/>
                </a:solidFill>
              </a:rPr>
              <a:t> </a:t>
            </a:r>
            <a:r>
              <a:rPr lang="it-IT" i="1" dirty="0" err="1">
                <a:solidFill>
                  <a:srgbClr val="FF0000"/>
                </a:solidFill>
              </a:rPr>
              <a:t>droit</a:t>
            </a:r>
            <a:r>
              <a:rPr lang="it-IT" i="1" dirty="0">
                <a:solidFill>
                  <a:srgbClr val="FF0000"/>
                </a:solidFill>
              </a:rPr>
              <a:t> de </a:t>
            </a:r>
            <a:r>
              <a:rPr lang="it-IT" i="1" dirty="0" err="1">
                <a:solidFill>
                  <a:srgbClr val="FF0000"/>
                </a:solidFill>
              </a:rPr>
              <a:t>chacun</a:t>
            </a:r>
            <a:r>
              <a:rPr lang="it-IT" i="1" dirty="0">
                <a:solidFill>
                  <a:srgbClr val="FF0000"/>
                </a:solidFill>
              </a:rPr>
              <a:t> </a:t>
            </a:r>
            <a:r>
              <a:rPr lang="it-IT" i="1" u="sng" dirty="0" err="1">
                <a:solidFill>
                  <a:srgbClr val="FF0000"/>
                </a:solidFill>
              </a:rPr>
              <a:t>doivent</a:t>
            </a:r>
            <a:r>
              <a:rPr lang="it-IT" i="1" u="sng" dirty="0">
                <a:solidFill>
                  <a:srgbClr val="FF0000"/>
                </a:solidFill>
              </a:rPr>
              <a:t> </a:t>
            </a:r>
            <a:r>
              <a:rPr lang="it-IT" i="1" u="sng" dirty="0" err="1">
                <a:solidFill>
                  <a:srgbClr val="FF0000"/>
                </a:solidFill>
              </a:rPr>
              <a:t>être</a:t>
            </a:r>
            <a:r>
              <a:rPr lang="it-IT" i="1" u="sng" dirty="0">
                <a:solidFill>
                  <a:srgbClr val="FF0000"/>
                </a:solidFill>
              </a:rPr>
              <a:t> </a:t>
            </a:r>
            <a:r>
              <a:rPr lang="it-IT" i="1" u="sng" dirty="0" err="1">
                <a:solidFill>
                  <a:srgbClr val="FF0000"/>
                </a:solidFill>
              </a:rPr>
              <a:t>prises</a:t>
            </a:r>
            <a:r>
              <a:rPr lang="it-IT" i="1" u="sng" dirty="0">
                <a:solidFill>
                  <a:srgbClr val="FF0000"/>
                </a:solidFill>
              </a:rPr>
              <a:t> </a:t>
            </a:r>
            <a:r>
              <a:rPr lang="it-IT" i="1" dirty="0">
                <a:solidFill>
                  <a:srgbClr val="FF0000"/>
                </a:solidFill>
              </a:rPr>
              <a:t>à </a:t>
            </a:r>
            <a:r>
              <a:rPr lang="it-IT" i="1" dirty="0" err="1">
                <a:solidFill>
                  <a:srgbClr val="FF0000"/>
                </a:solidFill>
              </a:rPr>
              <a:t>titre</a:t>
            </a:r>
            <a:r>
              <a:rPr lang="it-IT" i="1" dirty="0">
                <a:solidFill>
                  <a:srgbClr val="FF0000"/>
                </a:solidFill>
              </a:rPr>
              <a:t> </a:t>
            </a:r>
            <a:r>
              <a:rPr lang="it-IT" i="1" dirty="0" err="1">
                <a:solidFill>
                  <a:srgbClr val="FF0000"/>
                </a:solidFill>
              </a:rPr>
              <a:t>provisoire</a:t>
            </a:r>
            <a:r>
              <a:rPr lang="it-IT" dirty="0"/>
              <a:t>»; nella versione inglese, «</a:t>
            </a:r>
            <a:r>
              <a:rPr lang="it-IT" i="1" dirty="0">
                <a:solidFill>
                  <a:srgbClr val="0070C0"/>
                </a:solidFill>
              </a:rPr>
              <a:t>1. The Court </a:t>
            </a:r>
            <a:r>
              <a:rPr lang="it-IT" i="1" dirty="0" err="1">
                <a:solidFill>
                  <a:srgbClr val="0070C0"/>
                </a:solidFill>
              </a:rPr>
              <a:t>shall</a:t>
            </a:r>
            <a:r>
              <a:rPr lang="it-IT" i="1" dirty="0">
                <a:solidFill>
                  <a:srgbClr val="0070C0"/>
                </a:solidFill>
              </a:rPr>
              <a:t> </a:t>
            </a:r>
            <a:r>
              <a:rPr lang="it-IT" i="1" dirty="0" err="1">
                <a:solidFill>
                  <a:srgbClr val="0070C0"/>
                </a:solidFill>
              </a:rPr>
              <a:t>have</a:t>
            </a:r>
            <a:r>
              <a:rPr lang="it-IT" i="1" dirty="0">
                <a:solidFill>
                  <a:srgbClr val="0070C0"/>
                </a:solidFill>
              </a:rPr>
              <a:t> the </a:t>
            </a:r>
            <a:r>
              <a:rPr lang="it-IT" i="1" dirty="0" err="1">
                <a:solidFill>
                  <a:srgbClr val="0070C0"/>
                </a:solidFill>
              </a:rPr>
              <a:t>power</a:t>
            </a:r>
            <a:r>
              <a:rPr lang="it-IT" i="1" dirty="0">
                <a:solidFill>
                  <a:srgbClr val="0070C0"/>
                </a:solidFill>
              </a:rPr>
              <a:t> </a:t>
            </a:r>
            <a:r>
              <a:rPr lang="it-IT" i="1" u="sng" dirty="0">
                <a:solidFill>
                  <a:srgbClr val="0070C0"/>
                </a:solidFill>
              </a:rPr>
              <a:t>to indicate</a:t>
            </a:r>
            <a:r>
              <a:rPr lang="it-IT" i="1" dirty="0">
                <a:solidFill>
                  <a:srgbClr val="0070C0"/>
                </a:solidFill>
              </a:rPr>
              <a:t>, </a:t>
            </a:r>
            <a:r>
              <a:rPr lang="it-IT" i="1" dirty="0" err="1">
                <a:solidFill>
                  <a:srgbClr val="0070C0"/>
                </a:solidFill>
              </a:rPr>
              <a:t>if</a:t>
            </a:r>
            <a:r>
              <a:rPr lang="it-IT" i="1" dirty="0">
                <a:solidFill>
                  <a:srgbClr val="0070C0"/>
                </a:solidFill>
              </a:rPr>
              <a:t> </a:t>
            </a:r>
            <a:r>
              <a:rPr lang="it-IT" i="1" dirty="0" err="1">
                <a:solidFill>
                  <a:srgbClr val="0070C0"/>
                </a:solidFill>
              </a:rPr>
              <a:t>it</a:t>
            </a:r>
            <a:r>
              <a:rPr lang="it-IT" i="1" dirty="0">
                <a:solidFill>
                  <a:srgbClr val="0070C0"/>
                </a:solidFill>
              </a:rPr>
              <a:t> </a:t>
            </a:r>
            <a:r>
              <a:rPr lang="it-IT" i="1" dirty="0" err="1">
                <a:solidFill>
                  <a:srgbClr val="0070C0"/>
                </a:solidFill>
              </a:rPr>
              <a:t>considers</a:t>
            </a:r>
            <a:r>
              <a:rPr lang="it-IT" i="1" dirty="0">
                <a:solidFill>
                  <a:srgbClr val="0070C0"/>
                </a:solidFill>
              </a:rPr>
              <a:t> </a:t>
            </a:r>
            <a:r>
              <a:rPr lang="it-IT" i="1" dirty="0" err="1">
                <a:solidFill>
                  <a:srgbClr val="0070C0"/>
                </a:solidFill>
              </a:rPr>
              <a:t>that</a:t>
            </a:r>
            <a:r>
              <a:rPr lang="it-IT" i="1" dirty="0">
                <a:solidFill>
                  <a:srgbClr val="0070C0"/>
                </a:solidFill>
              </a:rPr>
              <a:t> </a:t>
            </a:r>
            <a:r>
              <a:rPr lang="it-IT" i="1" dirty="0" err="1">
                <a:solidFill>
                  <a:srgbClr val="0070C0"/>
                </a:solidFill>
              </a:rPr>
              <a:t>circumstances</a:t>
            </a:r>
            <a:r>
              <a:rPr lang="it-IT" i="1" dirty="0">
                <a:solidFill>
                  <a:srgbClr val="0070C0"/>
                </a:solidFill>
              </a:rPr>
              <a:t> so </a:t>
            </a:r>
            <a:r>
              <a:rPr lang="it-IT" i="1" dirty="0" err="1">
                <a:solidFill>
                  <a:srgbClr val="0070C0"/>
                </a:solidFill>
              </a:rPr>
              <a:t>require</a:t>
            </a:r>
            <a:r>
              <a:rPr lang="it-IT" i="1" dirty="0">
                <a:solidFill>
                  <a:srgbClr val="0070C0"/>
                </a:solidFill>
              </a:rPr>
              <a:t>, </a:t>
            </a:r>
            <a:r>
              <a:rPr lang="it-IT" i="1" dirty="0" err="1">
                <a:solidFill>
                  <a:srgbClr val="0070C0"/>
                </a:solidFill>
              </a:rPr>
              <a:t>any</a:t>
            </a:r>
            <a:r>
              <a:rPr lang="it-IT" i="1" dirty="0">
                <a:solidFill>
                  <a:srgbClr val="0070C0"/>
                </a:solidFill>
              </a:rPr>
              <a:t> </a:t>
            </a:r>
            <a:r>
              <a:rPr lang="it-IT" i="1" dirty="0" err="1">
                <a:solidFill>
                  <a:srgbClr val="0070C0"/>
                </a:solidFill>
              </a:rPr>
              <a:t>provisional</a:t>
            </a:r>
            <a:r>
              <a:rPr lang="it-IT" i="1" dirty="0">
                <a:solidFill>
                  <a:srgbClr val="0070C0"/>
                </a:solidFill>
              </a:rPr>
              <a:t> </a:t>
            </a:r>
            <a:r>
              <a:rPr lang="it-IT" i="1" dirty="0" err="1">
                <a:solidFill>
                  <a:srgbClr val="0070C0"/>
                </a:solidFill>
              </a:rPr>
              <a:t>measures</a:t>
            </a:r>
            <a:r>
              <a:rPr lang="it-IT" i="1" dirty="0">
                <a:solidFill>
                  <a:srgbClr val="0070C0"/>
                </a:solidFill>
              </a:rPr>
              <a:t> </a:t>
            </a:r>
            <a:r>
              <a:rPr lang="it-IT" i="1" dirty="0" err="1">
                <a:solidFill>
                  <a:srgbClr val="0070C0"/>
                </a:solidFill>
              </a:rPr>
              <a:t>which</a:t>
            </a:r>
            <a:r>
              <a:rPr lang="it-IT" i="1" dirty="0">
                <a:solidFill>
                  <a:srgbClr val="0070C0"/>
                </a:solidFill>
              </a:rPr>
              <a:t> </a:t>
            </a:r>
            <a:r>
              <a:rPr lang="it-IT" i="1" u="sng" dirty="0" err="1">
                <a:solidFill>
                  <a:srgbClr val="0070C0"/>
                </a:solidFill>
              </a:rPr>
              <a:t>ought</a:t>
            </a:r>
            <a:r>
              <a:rPr lang="it-IT" i="1" u="sng" dirty="0">
                <a:solidFill>
                  <a:srgbClr val="0070C0"/>
                </a:solidFill>
              </a:rPr>
              <a:t> to be </a:t>
            </a:r>
            <a:r>
              <a:rPr lang="it-IT" i="1" u="sng" dirty="0" err="1">
                <a:solidFill>
                  <a:srgbClr val="0070C0"/>
                </a:solidFill>
              </a:rPr>
              <a:t>taken</a:t>
            </a:r>
            <a:r>
              <a:rPr lang="it-IT" i="1" dirty="0">
                <a:solidFill>
                  <a:srgbClr val="0070C0"/>
                </a:solidFill>
              </a:rPr>
              <a:t>, to </a:t>
            </a:r>
            <a:r>
              <a:rPr lang="it-IT" i="1" dirty="0" err="1">
                <a:solidFill>
                  <a:srgbClr val="0070C0"/>
                </a:solidFill>
              </a:rPr>
              <a:t>preserve</a:t>
            </a:r>
            <a:r>
              <a:rPr lang="it-IT" i="1" dirty="0">
                <a:solidFill>
                  <a:srgbClr val="0070C0"/>
                </a:solidFill>
              </a:rPr>
              <a:t> the </a:t>
            </a:r>
            <a:r>
              <a:rPr lang="it-IT" i="1" dirty="0" err="1">
                <a:solidFill>
                  <a:srgbClr val="0070C0"/>
                </a:solidFill>
              </a:rPr>
              <a:t>respective</a:t>
            </a:r>
            <a:r>
              <a:rPr lang="it-IT" i="1" dirty="0">
                <a:solidFill>
                  <a:srgbClr val="0070C0"/>
                </a:solidFill>
              </a:rPr>
              <a:t> </a:t>
            </a:r>
            <a:r>
              <a:rPr lang="it-IT" i="1" dirty="0" err="1">
                <a:solidFill>
                  <a:srgbClr val="0070C0"/>
                </a:solidFill>
              </a:rPr>
              <a:t>rights</a:t>
            </a:r>
            <a:r>
              <a:rPr lang="it-IT" i="1" dirty="0">
                <a:solidFill>
                  <a:srgbClr val="0070C0"/>
                </a:solidFill>
              </a:rPr>
              <a:t> of </a:t>
            </a:r>
            <a:r>
              <a:rPr lang="it-IT" i="1" dirty="0" err="1">
                <a:solidFill>
                  <a:srgbClr val="0070C0"/>
                </a:solidFill>
              </a:rPr>
              <a:t>either</a:t>
            </a:r>
            <a:r>
              <a:rPr lang="it-IT" i="1" dirty="0">
                <a:solidFill>
                  <a:srgbClr val="0070C0"/>
                </a:solidFill>
              </a:rPr>
              <a:t> party</a:t>
            </a:r>
            <a:r>
              <a:rPr lang="it-IT" dirty="0"/>
              <a:t>» e denota una discrepanza linguistica. </a:t>
            </a:r>
          </a:p>
          <a:p>
            <a:r>
              <a:rPr lang="it-IT" dirty="0"/>
              <a:t>Infatti la versione francese riconosce il valore precettivo delle misure indicate, che nella versione inglese sembrano avere valore facoltativo</a:t>
            </a:r>
          </a:p>
          <a:p>
            <a:endParaRPr lang="it-IT" dirty="0"/>
          </a:p>
          <a:p>
            <a:endParaRPr lang="it-IT" dirty="0"/>
          </a:p>
        </p:txBody>
      </p:sp>
    </p:spTree>
    <p:extLst>
      <p:ext uri="{BB962C8B-B14F-4D97-AF65-F5344CB8AC3E}">
        <p14:creationId xmlns:p14="http://schemas.microsoft.com/office/powerpoint/2010/main" val="6071478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soluzione della Corte</a:t>
            </a:r>
          </a:p>
        </p:txBody>
      </p:sp>
      <p:sp>
        <p:nvSpPr>
          <p:cNvPr id="3" name="Segnaposto contenuto 2"/>
          <p:cNvSpPr>
            <a:spLocks noGrp="1"/>
          </p:cNvSpPr>
          <p:nvPr>
            <p:ph idx="1"/>
          </p:nvPr>
        </p:nvSpPr>
        <p:spPr/>
        <p:txBody>
          <a:bodyPr>
            <a:noAutofit/>
          </a:bodyPr>
          <a:lstStyle/>
          <a:p>
            <a:r>
              <a:rPr lang="it-IT" sz="2000" dirty="0"/>
              <a:t>La Corte nota che la versione inglese – come sostenuto dagli Stati Uniti – ha </a:t>
            </a:r>
            <a:r>
              <a:rPr lang="it-IT" sz="2000" dirty="0">
                <a:solidFill>
                  <a:srgbClr val="0070C0"/>
                </a:solidFill>
              </a:rPr>
              <a:t>un tenore differente e più debole per ciò che concerne il carattere vincolante</a:t>
            </a:r>
            <a:r>
              <a:rPr lang="it-IT" sz="2000" dirty="0"/>
              <a:t> delle ordinanze, ma ricorda che </a:t>
            </a:r>
            <a:r>
              <a:rPr lang="it-IT" sz="2000" dirty="0">
                <a:solidFill>
                  <a:srgbClr val="0070C0"/>
                </a:solidFill>
              </a:rPr>
              <a:t>la versione originale</a:t>
            </a:r>
            <a:r>
              <a:rPr lang="it-IT" sz="2000" dirty="0"/>
              <a:t> di tale norma, nel 1920, era </a:t>
            </a:r>
            <a:r>
              <a:rPr lang="it-IT" sz="2000" u="sng" dirty="0">
                <a:solidFill>
                  <a:srgbClr val="0070C0"/>
                </a:solidFill>
              </a:rPr>
              <a:t>il francese</a:t>
            </a:r>
            <a:r>
              <a:rPr lang="it-IT" sz="2000" dirty="0"/>
              <a:t>. </a:t>
            </a:r>
          </a:p>
          <a:p>
            <a:r>
              <a:rPr lang="it-IT" sz="2000" dirty="0"/>
              <a:t>Trovandosi dinanzi a due versioni linguistiche non conciliabili, la Corte applica i criteri dell'art. 33, par. 4, e considera </a:t>
            </a:r>
            <a:r>
              <a:rPr lang="it-IT" sz="2000" u="sng" dirty="0">
                <a:solidFill>
                  <a:srgbClr val="0070C0"/>
                </a:solidFill>
              </a:rPr>
              <a:t>lo scopo </a:t>
            </a:r>
            <a:r>
              <a:rPr lang="it-IT" sz="2000" dirty="0"/>
              <a:t>dello Statuto e </a:t>
            </a:r>
            <a:r>
              <a:rPr lang="it-IT" sz="2000" u="sng" dirty="0">
                <a:solidFill>
                  <a:srgbClr val="0070C0"/>
                </a:solidFill>
              </a:rPr>
              <a:t>il contesto </a:t>
            </a:r>
            <a:r>
              <a:rPr lang="it-IT" sz="2000" dirty="0"/>
              <a:t>in cui si colloca l'art. 41. Lo scopo consiste nella soluzione di controversie con decisioni vincolanti. La «posizione» in cui è collocato l'art. 41 rivela che l’oggetto di tale norma è </a:t>
            </a:r>
            <a:r>
              <a:rPr lang="it-IT" sz="2000" u="sng" dirty="0">
                <a:solidFill>
                  <a:srgbClr val="0070C0"/>
                </a:solidFill>
              </a:rPr>
              <a:t>di evitare che la funzione giudiziaria della Corte sia ostacolata o resa </a:t>
            </a:r>
            <a:r>
              <a:rPr lang="it-IT" sz="2000" u="sng" dirty="0" err="1">
                <a:solidFill>
                  <a:srgbClr val="0070C0"/>
                </a:solidFill>
              </a:rPr>
              <a:t>ineffettiva</a:t>
            </a:r>
            <a:r>
              <a:rPr lang="it-IT" sz="2000" dirty="0"/>
              <a:t> dal fatto che i diritti delle parti contendenti possano venir meno nelle more del giudizio. </a:t>
            </a:r>
          </a:p>
        </p:txBody>
      </p:sp>
    </p:spTree>
    <p:extLst>
      <p:ext uri="{BB962C8B-B14F-4D97-AF65-F5344CB8AC3E}">
        <p14:creationId xmlns:p14="http://schemas.microsoft.com/office/powerpoint/2010/main" val="2232748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9D0716-A734-42A0-88D2-C047F974083C}"/>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0A95C5FF-BEE1-45F1-B761-05ED8BB9486A}"/>
              </a:ext>
            </a:extLst>
          </p:cNvPr>
          <p:cNvSpPr>
            <a:spLocks noGrp="1"/>
          </p:cNvSpPr>
          <p:nvPr>
            <p:ph idx="1"/>
          </p:nvPr>
        </p:nvSpPr>
        <p:spPr/>
        <p:txBody>
          <a:bodyPr/>
          <a:lstStyle/>
          <a:p>
            <a:r>
              <a:rPr lang="it-IT" dirty="0"/>
              <a:t>La Corte conclude: «</a:t>
            </a:r>
            <a:r>
              <a:rPr lang="en-US" i="1" dirty="0">
                <a:solidFill>
                  <a:srgbClr val="0070C0"/>
                </a:solidFill>
              </a:rPr>
              <a:t>It follows from </a:t>
            </a:r>
            <a:r>
              <a:rPr lang="en-US" i="1" u="sng" dirty="0">
                <a:solidFill>
                  <a:srgbClr val="0070C0"/>
                </a:solidFill>
              </a:rPr>
              <a:t>the object and purpose</a:t>
            </a:r>
            <a:r>
              <a:rPr lang="en-US" i="1" dirty="0">
                <a:solidFill>
                  <a:srgbClr val="0070C0"/>
                </a:solidFill>
              </a:rPr>
              <a:t> of the Statute, as well as from the terms of Article 41 </a:t>
            </a:r>
            <a:r>
              <a:rPr lang="en-US" i="1" u="sng" dirty="0">
                <a:solidFill>
                  <a:srgbClr val="0070C0"/>
                </a:solidFill>
              </a:rPr>
              <a:t>when read in their context</a:t>
            </a:r>
            <a:r>
              <a:rPr lang="en-US" i="1" dirty="0">
                <a:solidFill>
                  <a:srgbClr val="0070C0"/>
                </a:solidFill>
              </a:rPr>
              <a:t>, that the power to indicate provisional measures entails that such measures should be binding</a:t>
            </a:r>
            <a:r>
              <a:rPr lang="en-US" dirty="0"/>
              <a:t>, inasmuch as the power in question </a:t>
            </a:r>
            <a:r>
              <a:rPr lang="en-US" i="1" dirty="0">
                <a:solidFill>
                  <a:srgbClr val="0070C0"/>
                </a:solidFill>
              </a:rPr>
              <a:t>is based on the necessity</a:t>
            </a:r>
            <a:r>
              <a:rPr lang="en-US" dirty="0"/>
              <a:t>, when the circumstances call for it, to safeguard, and to avoid prejudice to, the rights of the parties as determined by the final judgment of the Court. The contention that provisional measures indicated under Article 41 might not be binding </a:t>
            </a:r>
            <a:r>
              <a:rPr lang="en-US" u="sng" dirty="0">
                <a:solidFill>
                  <a:srgbClr val="0070C0"/>
                </a:solidFill>
              </a:rPr>
              <a:t>would be contrary to the object and purpose of that Article</a:t>
            </a:r>
            <a:r>
              <a:rPr lang="it-IT" dirty="0"/>
              <a:t>» (par. 102)</a:t>
            </a:r>
          </a:p>
        </p:txBody>
      </p:sp>
    </p:spTree>
    <p:extLst>
      <p:ext uri="{BB962C8B-B14F-4D97-AF65-F5344CB8AC3E}">
        <p14:creationId xmlns:p14="http://schemas.microsoft.com/office/powerpoint/2010/main" val="203613632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Altre regole di interpretazione (sistemi «speciali»)</a:t>
            </a:r>
          </a:p>
        </p:txBody>
      </p:sp>
      <p:sp>
        <p:nvSpPr>
          <p:cNvPr id="3" name="Segnaposto contenuto 2"/>
          <p:cNvSpPr>
            <a:spLocks noGrp="1"/>
          </p:cNvSpPr>
          <p:nvPr>
            <p:ph idx="1"/>
          </p:nvPr>
        </p:nvSpPr>
        <p:spPr/>
        <p:txBody>
          <a:bodyPr>
            <a:normAutofit fontScale="92500" lnSpcReduction="20000"/>
          </a:bodyPr>
          <a:lstStyle/>
          <a:p>
            <a:r>
              <a:rPr lang="it-IT" sz="2500" u="sng" dirty="0">
                <a:solidFill>
                  <a:srgbClr val="FF0000"/>
                </a:solidFill>
              </a:rPr>
              <a:t>Analogia</a:t>
            </a:r>
            <a:r>
              <a:rPr lang="it-IT" sz="2500" dirty="0"/>
              <a:t>: applicazione a un caso (non disciplinato) di una norma esplicita che regola un caso simile («generalizzazione» o estensione del principio sotteso alla regola applicata per analogia);</a:t>
            </a:r>
          </a:p>
          <a:p>
            <a:r>
              <a:rPr lang="it-IT" sz="2500" u="sng" dirty="0">
                <a:solidFill>
                  <a:srgbClr val="FF0000"/>
                </a:solidFill>
              </a:rPr>
              <a:t>Poteri impliciti </a:t>
            </a:r>
            <a:r>
              <a:rPr lang="it-IT" sz="2500" dirty="0"/>
              <a:t>(interpretazione estensiva, basata sulla «analogia federale», dei poteri delle organizzazioni internazionali)</a:t>
            </a:r>
          </a:p>
          <a:p>
            <a:r>
              <a:rPr lang="it-IT" sz="2500" u="sng" dirty="0">
                <a:solidFill>
                  <a:srgbClr val="FF0000"/>
                </a:solidFill>
              </a:rPr>
              <a:t>Interpretazione «evolutiva»</a:t>
            </a:r>
            <a:r>
              <a:rPr lang="it-IT" sz="2500" dirty="0"/>
              <a:t>: adattamento del contenuto o della «portata» della norma alle condizioni vigenti al momento in cui l’interpretazione è effettuata. Il criterio o metodo è contrapposto a quello </a:t>
            </a:r>
            <a:r>
              <a:rPr lang="it-IT" sz="2500" dirty="0">
                <a:solidFill>
                  <a:srgbClr val="0070C0"/>
                </a:solidFill>
              </a:rPr>
              <a:t>dell’interpretazione «storica» </a:t>
            </a:r>
            <a:r>
              <a:rPr lang="it-IT" sz="2500" dirty="0"/>
              <a:t>[«</a:t>
            </a:r>
            <a:r>
              <a:rPr lang="it-IT" sz="2500" u="sng" dirty="0" err="1">
                <a:solidFill>
                  <a:srgbClr val="0070C0"/>
                </a:solidFill>
              </a:rPr>
              <a:t>original</a:t>
            </a:r>
            <a:r>
              <a:rPr lang="it-IT" sz="2500" u="sng" dirty="0">
                <a:solidFill>
                  <a:srgbClr val="0070C0"/>
                </a:solidFill>
              </a:rPr>
              <a:t> </a:t>
            </a:r>
            <a:r>
              <a:rPr lang="it-IT" sz="2500" u="sng" dirty="0" err="1">
                <a:solidFill>
                  <a:srgbClr val="0070C0"/>
                </a:solidFill>
              </a:rPr>
              <a:t>intent</a:t>
            </a:r>
            <a:r>
              <a:rPr lang="it-IT" sz="2500" dirty="0"/>
              <a:t>»], secondo cui il trattato va interpretato alla luce delle condizioni prevalenti all’epoca in cui è stato stipulato</a:t>
            </a:r>
          </a:p>
        </p:txBody>
      </p:sp>
    </p:spTree>
    <p:extLst>
      <p:ext uri="{BB962C8B-B14F-4D97-AF65-F5344CB8AC3E}">
        <p14:creationId xmlns:p14="http://schemas.microsoft.com/office/powerpoint/2010/main" val="33450659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Interpretazione estensiva ed evolutiva</a:t>
            </a:r>
          </a:p>
        </p:txBody>
      </p:sp>
      <p:sp>
        <p:nvSpPr>
          <p:cNvPr id="3" name="Segnaposto contenuto 2"/>
          <p:cNvSpPr>
            <a:spLocks noGrp="1"/>
          </p:cNvSpPr>
          <p:nvPr>
            <p:ph idx="1"/>
          </p:nvPr>
        </p:nvSpPr>
        <p:spPr/>
        <p:txBody>
          <a:bodyPr>
            <a:normAutofit fontScale="62500" lnSpcReduction="20000"/>
          </a:bodyPr>
          <a:lstStyle/>
          <a:p>
            <a:r>
              <a:rPr lang="it-IT" dirty="0"/>
              <a:t>V. es.: a) CGUE, parere 1/78 del 4.10.1979 (nozione evolutiva di politica commerciale comune di cui all’art. 113 TCEE: si tratta di capire se l’accordo internazionale sulla gomma, in quanto contiene elementi di «cooperazione allo sviluppo» e non soltanto considerazioni commerciali, rientri integralmente nella PCC di cui al Trattato, per cui la Comunità ha competenza esclusiva a stipulare, ovvero debba essere stipulato anche dagli Stati membri, per le parti esorbitanti): </a:t>
            </a:r>
          </a:p>
          <a:p>
            <a:r>
              <a:rPr lang="it-IT" dirty="0"/>
              <a:t>«L'art. 113 dà competenza alla Comunità per stabilire una «politica» commerciale, basata su «principi comuni», indicando con ciò che la questione degli scambi esterni va risolta in </a:t>
            </a:r>
            <a:r>
              <a:rPr lang="it-IT" dirty="0">
                <a:solidFill>
                  <a:srgbClr val="0070C0"/>
                </a:solidFill>
              </a:rPr>
              <a:t>un'ampia prospettiva, e non unicamente con riguardo alla gestione di determinati sistemi precisi, quali le  dogane e le restrizioni quantitative</a:t>
            </a:r>
            <a:r>
              <a:rPr lang="it-IT" dirty="0"/>
              <a:t>. La stessa conclusione si può trarre dal fatto che l'enumerazione, nell'art. 113, degli scopi della politica commerciale (modificazioni tariffarie, conclusione di accordi tariffari e commerciali, uniformazione delle misure di liberalizzazione, politica d'esportazione, misure di difesa commerciale </a:t>
            </a:r>
            <a:r>
              <a:rPr lang="it-IT" dirty="0">
                <a:solidFill>
                  <a:srgbClr val="0070C0"/>
                </a:solidFill>
              </a:rPr>
              <a:t>è concepita come un'enumerazione non limitativa la quale non deve, in quanto tale, escludere il ricorso, nell'ambito comunitario, a qualsiasi altro procedimento destinato a disciplinare gli scambi esterni</a:t>
            </a:r>
            <a:r>
              <a:rPr lang="it-IT" dirty="0"/>
              <a:t>. Un'interpretazione restrittiva della nozione di politica commerciale comune </a:t>
            </a:r>
            <a:r>
              <a:rPr lang="it-IT" dirty="0">
                <a:solidFill>
                  <a:srgbClr val="0070C0"/>
                </a:solidFill>
              </a:rPr>
              <a:t>rischierebbe di provocare perturbazioni negli scambi intracomunitari a causa delle disparità che sussisterebbero in tal caso in determinati settori dei rapporti economici coi paesi terzi</a:t>
            </a:r>
            <a:r>
              <a:rPr lang="it-IT" dirty="0"/>
              <a:t>»</a:t>
            </a:r>
          </a:p>
          <a:p>
            <a:r>
              <a:rPr lang="it-IT" dirty="0"/>
              <a:t>V. anche </a:t>
            </a:r>
            <a:r>
              <a:rPr lang="it-IT" u="sng" dirty="0">
                <a:solidFill>
                  <a:srgbClr val="FF0000"/>
                </a:solidFill>
              </a:rPr>
              <a:t>giurisprudenza Corte EDU</a:t>
            </a:r>
            <a:r>
              <a:rPr lang="it-IT" dirty="0"/>
              <a:t>, secondo cui i diritti convenzionali vanno interpretati alla luce dell’evoluzione attraversata dalle società (e dagli ordinamenti) degli Stati membri: la CEDU come strumento di «diritto vivente», per non essere svuotato di effettività (infra, CEDU)</a:t>
            </a:r>
          </a:p>
        </p:txBody>
      </p:sp>
    </p:spTree>
    <p:extLst>
      <p:ext uri="{BB962C8B-B14F-4D97-AF65-F5344CB8AC3E}">
        <p14:creationId xmlns:p14="http://schemas.microsoft.com/office/powerpoint/2010/main" val="185582368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Interpretazioni «unilaterali»</a:t>
            </a:r>
          </a:p>
        </p:txBody>
      </p:sp>
      <p:sp>
        <p:nvSpPr>
          <p:cNvPr id="3" name="Segnaposto contenuto 2"/>
          <p:cNvSpPr>
            <a:spLocks noGrp="1"/>
          </p:cNvSpPr>
          <p:nvPr>
            <p:ph idx="1"/>
          </p:nvPr>
        </p:nvSpPr>
        <p:spPr/>
        <p:txBody>
          <a:bodyPr>
            <a:normAutofit fontScale="92500" lnSpcReduction="20000"/>
          </a:bodyPr>
          <a:lstStyle/>
          <a:p>
            <a:r>
              <a:rPr lang="it-IT" dirty="0"/>
              <a:t>L’interpretazione ricerca il significato comune (accolto dalle Parti contraenti) dei termini del trattato (come «incontro di volontà» su un identico oggetto).</a:t>
            </a:r>
          </a:p>
          <a:p>
            <a:r>
              <a:rPr lang="it-IT" dirty="0"/>
              <a:t>Interpretazioni svolte a stregua del diritto nazionale di una delle Parti costituiscono la negazione stessa del senso dell’operazione interpretativa</a:t>
            </a:r>
          </a:p>
          <a:p>
            <a:r>
              <a:rPr lang="it-IT" dirty="0"/>
              <a:t>Una deroga a tale principio è possibile qualora il trattato stesso preveda il rinvio a nozioni nazionali («interpretazione per rinvio») ovvero ai principi generali derivanti dai diritti nazionali (art. 340, comma 2, TFUE: «In materia di responsabilità extracontrattuale, </a:t>
            </a:r>
            <a:r>
              <a:rPr lang="it-IT" i="1" dirty="0">
                <a:solidFill>
                  <a:srgbClr val="FF0000"/>
                </a:solidFill>
              </a:rPr>
              <a:t>l'Unione deve risarcire, conformemente ai principi generali comuni ai diritti degli Stati membri</a:t>
            </a:r>
            <a:r>
              <a:rPr lang="it-IT" dirty="0"/>
              <a:t>, i danni cagionati dalle sue istituzioni o dai suoi agenti nell'esercizio delle loro funzioni») </a:t>
            </a:r>
          </a:p>
          <a:p>
            <a:endParaRPr lang="it-IT" dirty="0"/>
          </a:p>
        </p:txBody>
      </p:sp>
    </p:spTree>
    <p:extLst>
      <p:ext uri="{BB962C8B-B14F-4D97-AF65-F5344CB8AC3E}">
        <p14:creationId xmlns:p14="http://schemas.microsoft.com/office/powerpoint/2010/main" val="13096725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FF0000"/>
                </a:solidFill>
              </a:rPr>
              <a:t>Invalidità ed estinzione o sospensione dei trattati</a:t>
            </a:r>
          </a:p>
        </p:txBody>
      </p:sp>
      <p:sp>
        <p:nvSpPr>
          <p:cNvPr id="3" name="Segnaposto contenuto 2"/>
          <p:cNvSpPr>
            <a:spLocks noGrp="1"/>
          </p:cNvSpPr>
          <p:nvPr>
            <p:ph idx="1"/>
          </p:nvPr>
        </p:nvSpPr>
        <p:spPr/>
        <p:txBody>
          <a:bodyPr>
            <a:noAutofit/>
          </a:bodyPr>
          <a:lstStyle/>
          <a:p>
            <a:r>
              <a:rPr lang="it-IT" sz="2000" dirty="0"/>
              <a:t>Il </a:t>
            </a:r>
            <a:r>
              <a:rPr lang="it-IT" sz="2000" u="sng" dirty="0">
                <a:solidFill>
                  <a:srgbClr val="FF0000"/>
                </a:solidFill>
              </a:rPr>
              <a:t>quadro normativo</a:t>
            </a:r>
            <a:r>
              <a:rPr lang="it-IT" sz="2000" dirty="0"/>
              <a:t>: disposizioni generali (artt. 42-45); ipotesi specifiche di invalidità (art. 46-53 CVDT) e di estinzione (art. 54-64); regole di procedura per «far valere» o azionare le cause di invalidità e di estinzione (art. 65-68); conseguenze dell'invalidità o dell'estinzione (art. 69-72); settori esclusi dalla codificazione (artt. 73-75: guerra e responsabilità). Il quadro normativo della CVDT non è dunque </a:t>
            </a:r>
            <a:r>
              <a:rPr lang="it-IT" sz="2000" u="sng" dirty="0">
                <a:solidFill>
                  <a:srgbClr val="FF0000"/>
                </a:solidFill>
              </a:rPr>
              <a:t>esaustivo</a:t>
            </a:r>
            <a:r>
              <a:rPr lang="it-IT" sz="2000" dirty="0"/>
              <a:t>; non pregiudica l’estinzione che può derivare a) da successione di Stati nel governo di un territorio, o b) da conflitto fra le parti al trattato, «resta impregiudicata» (v. art. 73 CVDT)</a:t>
            </a:r>
          </a:p>
          <a:p>
            <a:r>
              <a:rPr lang="it-IT" sz="2000" dirty="0"/>
              <a:t>La disciplina della Convenzione di Vienna, per riconoscimento generale, è </a:t>
            </a:r>
            <a:r>
              <a:rPr lang="it-IT" sz="2000" dirty="0">
                <a:solidFill>
                  <a:srgbClr val="FF0000"/>
                </a:solidFill>
              </a:rPr>
              <a:t>di codificazione </a:t>
            </a:r>
            <a:r>
              <a:rPr lang="it-IT" sz="2000" dirty="0"/>
              <a:t>(non di sviluppo progressivo) del diritto consuetudinario (salve le norme procedurali, di rilevanza esclusivamente convenzionale: art. 65 ss.). </a:t>
            </a:r>
          </a:p>
        </p:txBody>
      </p:sp>
    </p:spTree>
    <p:extLst>
      <p:ext uri="{BB962C8B-B14F-4D97-AF65-F5344CB8AC3E}">
        <p14:creationId xmlns:p14="http://schemas.microsoft.com/office/powerpoint/2010/main" val="27672634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922D9-208D-4968-8366-6775F434EA9C}"/>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62AD09FC-137F-4CE3-AAC9-CFDF34A27DBE}"/>
              </a:ext>
            </a:extLst>
          </p:cNvPr>
          <p:cNvSpPr>
            <a:spLocks noGrp="1"/>
          </p:cNvSpPr>
          <p:nvPr>
            <p:ph idx="1"/>
          </p:nvPr>
        </p:nvSpPr>
        <p:spPr/>
        <p:txBody>
          <a:bodyPr>
            <a:normAutofit lnSpcReduction="10000"/>
          </a:bodyPr>
          <a:lstStyle/>
          <a:p>
            <a:r>
              <a:rPr lang="it-IT" dirty="0"/>
              <a:t>Le </a:t>
            </a:r>
            <a:r>
              <a:rPr lang="it-IT" u="sng" dirty="0">
                <a:solidFill>
                  <a:srgbClr val="FF0000"/>
                </a:solidFill>
              </a:rPr>
              <a:t>cause di invalidità </a:t>
            </a:r>
            <a:r>
              <a:rPr lang="it-IT" dirty="0"/>
              <a:t>sono tipizzate dalla Convenzione </a:t>
            </a:r>
            <a:r>
              <a:rPr lang="it-IT" u="sng" dirty="0">
                <a:solidFill>
                  <a:srgbClr val="FF0000"/>
                </a:solidFill>
              </a:rPr>
              <a:t>in modo tassativo </a:t>
            </a:r>
            <a:r>
              <a:rPr lang="it-IT" dirty="0"/>
              <a:t>(art. </a:t>
            </a:r>
            <a:r>
              <a:rPr lang="it-IT" u="sng" dirty="0">
                <a:solidFill>
                  <a:srgbClr val="FF0000"/>
                </a:solidFill>
              </a:rPr>
              <a:t>42.1 CVDT</a:t>
            </a:r>
            <a:r>
              <a:rPr lang="it-IT" dirty="0"/>
              <a:t>: «La validità di un trattato o del consenso di uno Stato ad essere vincolato ad un trattato può essere contestata solo in applicazione della presente Convenzione»). </a:t>
            </a:r>
          </a:p>
          <a:p>
            <a:r>
              <a:rPr lang="it-IT" dirty="0"/>
              <a:t>Le </a:t>
            </a:r>
            <a:r>
              <a:rPr lang="it-IT" u="sng" dirty="0">
                <a:solidFill>
                  <a:srgbClr val="FF0000"/>
                </a:solidFill>
              </a:rPr>
              <a:t>cause di estinzione </a:t>
            </a:r>
            <a:r>
              <a:rPr lang="it-IT" dirty="0"/>
              <a:t>hanno </a:t>
            </a:r>
            <a:r>
              <a:rPr lang="it-IT" u="sng" dirty="0">
                <a:solidFill>
                  <a:srgbClr val="FF0000"/>
                </a:solidFill>
              </a:rPr>
              <a:t>natura residuale rispetto alle disposizioni del trattato cui si rapportano </a:t>
            </a:r>
            <a:r>
              <a:rPr lang="it-IT" dirty="0"/>
              <a:t>(art. </a:t>
            </a:r>
            <a:r>
              <a:rPr lang="it-IT" u="sng" dirty="0">
                <a:solidFill>
                  <a:srgbClr val="FF0000"/>
                </a:solidFill>
              </a:rPr>
              <a:t>42.2 CVDT</a:t>
            </a:r>
            <a:r>
              <a:rPr lang="it-IT" dirty="0"/>
              <a:t>: «L'estinzione di un trattato, la sua denuncia o il recesso di una parte possono aver luogo solo in applicazione delle disposizioni del trattato o della presente Convenzione. La stessa regola vale per la sospensione dell'applicazione di un trattato») </a:t>
            </a:r>
          </a:p>
          <a:p>
            <a:endParaRPr lang="it-IT" dirty="0"/>
          </a:p>
        </p:txBody>
      </p:sp>
    </p:spTree>
    <p:extLst>
      <p:ext uri="{BB962C8B-B14F-4D97-AF65-F5344CB8AC3E}">
        <p14:creationId xmlns:p14="http://schemas.microsoft.com/office/powerpoint/2010/main" val="18097638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«categorie» di cause di invalidità</a:t>
            </a:r>
          </a:p>
        </p:txBody>
      </p:sp>
      <p:sp>
        <p:nvSpPr>
          <p:cNvPr id="3" name="Segnaposto contenuto 2"/>
          <p:cNvSpPr>
            <a:spLocks noGrp="1"/>
          </p:cNvSpPr>
          <p:nvPr>
            <p:ph idx="1"/>
          </p:nvPr>
        </p:nvSpPr>
        <p:spPr/>
        <p:txBody>
          <a:bodyPr/>
          <a:lstStyle/>
          <a:p>
            <a:r>
              <a:rPr lang="it-IT" dirty="0"/>
              <a:t>Le cause di invalidità possono raggrupparsi in tre categorie eterogenee: </a:t>
            </a:r>
          </a:p>
          <a:p>
            <a:r>
              <a:rPr lang="it-IT" dirty="0"/>
              <a:t>a) </a:t>
            </a:r>
            <a:r>
              <a:rPr lang="it-IT" u="sng" dirty="0">
                <a:solidFill>
                  <a:srgbClr val="FF0000"/>
                </a:solidFill>
              </a:rPr>
              <a:t>Vizi del procedimento</a:t>
            </a:r>
            <a:r>
              <a:rPr lang="it-IT" dirty="0"/>
              <a:t> di formazione del trattato (violazione delle regole «interne» sulla competenza a stipulare, art. 46 e 47 CVDT); </a:t>
            </a:r>
          </a:p>
          <a:p>
            <a:r>
              <a:rPr lang="it-IT" dirty="0"/>
              <a:t>b) </a:t>
            </a:r>
            <a:r>
              <a:rPr lang="it-IT" u="sng" dirty="0">
                <a:solidFill>
                  <a:srgbClr val="FF0000"/>
                </a:solidFill>
              </a:rPr>
              <a:t>Vizi della volontà</a:t>
            </a:r>
            <a:r>
              <a:rPr lang="it-IT" dirty="0"/>
              <a:t> (errore, dolo e corruzione, violenza sullo Stato o sul rappresentante dello Stato: art. 48-52); </a:t>
            </a:r>
          </a:p>
          <a:p>
            <a:r>
              <a:rPr lang="it-IT" dirty="0"/>
              <a:t>c) </a:t>
            </a:r>
            <a:r>
              <a:rPr lang="it-IT" u="sng" dirty="0">
                <a:solidFill>
                  <a:srgbClr val="FF0000"/>
                </a:solidFill>
              </a:rPr>
              <a:t>Conflitto con norma imperativa</a:t>
            </a:r>
            <a:r>
              <a:rPr lang="it-IT" dirty="0"/>
              <a:t> (invalidità per contrasto con norma superiore, preesistente) (art. 53 CVDT).</a:t>
            </a:r>
          </a:p>
          <a:p>
            <a:endParaRPr lang="it-IT" dirty="0"/>
          </a:p>
        </p:txBody>
      </p:sp>
    </p:spTree>
    <p:extLst>
      <p:ext uri="{BB962C8B-B14F-4D97-AF65-F5344CB8AC3E}">
        <p14:creationId xmlns:p14="http://schemas.microsoft.com/office/powerpoint/2010/main" val="349604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0000"/>
                </a:solidFill>
              </a:rPr>
              <a:t>L’elemento oggettivo</a:t>
            </a:r>
            <a:r>
              <a:rPr lang="it-IT" dirty="0"/>
              <a:t>. La «rilevazione» della consuetudine</a:t>
            </a:r>
          </a:p>
        </p:txBody>
      </p:sp>
      <p:sp>
        <p:nvSpPr>
          <p:cNvPr id="3" name="Segnaposto contenuto 2"/>
          <p:cNvSpPr>
            <a:spLocks noGrp="1"/>
          </p:cNvSpPr>
          <p:nvPr>
            <p:ph idx="1"/>
          </p:nvPr>
        </p:nvSpPr>
        <p:spPr/>
        <p:txBody>
          <a:bodyPr>
            <a:normAutofit fontScale="85000" lnSpcReduction="10000"/>
          </a:bodyPr>
          <a:lstStyle/>
          <a:p>
            <a:r>
              <a:rPr lang="it-IT" dirty="0"/>
              <a:t>a</a:t>
            </a:r>
            <a:r>
              <a:rPr lang="it-IT" b="1" u="sng" dirty="0">
                <a:solidFill>
                  <a:srgbClr val="FF0000"/>
                </a:solidFill>
              </a:rPr>
              <a:t>) </a:t>
            </a:r>
            <a:r>
              <a:rPr lang="it-IT" b="1" u="sng" dirty="0" err="1">
                <a:solidFill>
                  <a:srgbClr val="FF0000"/>
                </a:solidFill>
              </a:rPr>
              <a:t>usus</a:t>
            </a:r>
            <a:r>
              <a:rPr lang="it-IT" dirty="0"/>
              <a:t>: componenti. </a:t>
            </a:r>
            <a:r>
              <a:rPr lang="it-IT" dirty="0">
                <a:solidFill>
                  <a:srgbClr val="FF0000"/>
                </a:solidFill>
              </a:rPr>
              <a:t>Vari elementi della prassi statale</a:t>
            </a:r>
            <a:r>
              <a:rPr lang="it-IT" dirty="0"/>
              <a:t> concorrono a formare l’uso: «comportamenti materiali», dichiarazioni governative, leggi, decisioni giudiziarie; anche «inazioni» o silenzi possono rilevare [caso </a:t>
            </a:r>
            <a:r>
              <a:rPr lang="it-IT" i="1" u="sng" dirty="0">
                <a:solidFill>
                  <a:srgbClr val="FF0000"/>
                </a:solidFill>
              </a:rPr>
              <a:t>del Lotus</a:t>
            </a:r>
            <a:r>
              <a:rPr lang="it-IT" dirty="0"/>
              <a:t>], inclusa la prassi statale «interna» a organizzazioni internazionali e la prassi convenzionale (confermativa del diritto consuetudinario o «eccezione» convenzionale al diritto consuetudinario). Componenti:</a:t>
            </a:r>
          </a:p>
          <a:p>
            <a:r>
              <a:rPr lang="it-IT" b="1" u="sng" dirty="0" err="1">
                <a:solidFill>
                  <a:srgbClr val="FF0000"/>
                </a:solidFill>
              </a:rPr>
              <a:t>diuturnitas</a:t>
            </a:r>
            <a:r>
              <a:rPr lang="it-IT" dirty="0"/>
              <a:t>: costanza e ripetizione nel tempo (un tempo sufficiente a consentire che la prassi s’affermi; inesistenza di un «tempo minimo», ma anche di «consuetudini istantanee» o «</a:t>
            </a:r>
            <a:r>
              <a:rPr lang="it-IT" u="sng" dirty="0">
                <a:solidFill>
                  <a:srgbClr val="FF0000"/>
                </a:solidFill>
              </a:rPr>
              <a:t>instant custom</a:t>
            </a:r>
            <a:r>
              <a:rPr lang="it-IT" dirty="0"/>
              <a:t>»; la CIG ha affermato che </a:t>
            </a:r>
            <a:r>
              <a:rPr lang="it-IT" i="1" dirty="0">
                <a:solidFill>
                  <a:srgbClr val="FF0000"/>
                </a:solidFill>
              </a:rPr>
              <a:t>la prassi dev’essere tanto più coerente e diffusa quanto minore è il tempo rilevante </a:t>
            </a:r>
            <a:r>
              <a:rPr lang="it-IT" dirty="0"/>
              <a:t>[sentenza 20.2.1969 relativa alla </a:t>
            </a:r>
            <a:r>
              <a:rPr lang="it-IT" i="1" u="sng" dirty="0">
                <a:solidFill>
                  <a:srgbClr val="FF0000"/>
                </a:solidFill>
              </a:rPr>
              <a:t>Piattaforma continentale del Mare del Nord (Germania c. Danimarca e Germania c. Paesi Bassi), punto 74</a:t>
            </a:r>
            <a:r>
              <a:rPr lang="it-IT" dirty="0"/>
              <a:t>] </a:t>
            </a:r>
          </a:p>
        </p:txBody>
      </p:sp>
    </p:spTree>
    <p:extLst>
      <p:ext uri="{BB962C8B-B14F-4D97-AF65-F5344CB8AC3E}">
        <p14:creationId xmlns:p14="http://schemas.microsoft.com/office/powerpoint/2010/main" val="364662355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Vizi del procedimento a stipulare (vizio del consenso)</a:t>
            </a:r>
          </a:p>
        </p:txBody>
      </p:sp>
      <p:sp>
        <p:nvSpPr>
          <p:cNvPr id="3" name="Segnaposto contenuto 2"/>
          <p:cNvSpPr>
            <a:spLocks noGrp="1"/>
          </p:cNvSpPr>
          <p:nvPr>
            <p:ph idx="1"/>
          </p:nvPr>
        </p:nvSpPr>
        <p:spPr/>
        <p:txBody>
          <a:bodyPr>
            <a:noAutofit/>
          </a:bodyPr>
          <a:lstStyle/>
          <a:p>
            <a:r>
              <a:rPr lang="it-IT" sz="1900" b="1" u="sng" dirty="0">
                <a:solidFill>
                  <a:srgbClr val="FF0000"/>
                </a:solidFill>
              </a:rPr>
              <a:t>Trattato concluso in violazione «manifesta» di norme interne «fondamentali» sulla competenza a stipulare</a:t>
            </a:r>
            <a:r>
              <a:rPr lang="it-IT" sz="1900" dirty="0">
                <a:solidFill>
                  <a:srgbClr val="FF0000"/>
                </a:solidFill>
              </a:rPr>
              <a:t> </a:t>
            </a:r>
            <a:r>
              <a:rPr lang="it-IT" sz="1900" dirty="0"/>
              <a:t>(art. 46 CVDT; v. anche art. 47).</a:t>
            </a:r>
          </a:p>
          <a:p>
            <a:r>
              <a:rPr lang="it-IT" sz="1900" dirty="0"/>
              <a:t>Art. 46: «Disposizioni del diritto interno riguardanti la competenza a concludere trattati - 1. Il fatto che il consenso di uno Stato a vincolarsi a un trattato sia stato espresso in violazione di una disposizione del suo diritto interno riguardante la competenza a concludere trattati </a:t>
            </a:r>
            <a:r>
              <a:rPr lang="it-IT" sz="1900" u="sng" dirty="0">
                <a:solidFill>
                  <a:srgbClr val="0070C0"/>
                </a:solidFill>
              </a:rPr>
              <a:t>non può essere invocato dallo Stato in questione </a:t>
            </a:r>
            <a:r>
              <a:rPr lang="it-IT" sz="1900" dirty="0"/>
              <a:t>come viziante il suo consenso, </a:t>
            </a:r>
            <a:r>
              <a:rPr lang="it-IT" sz="1900" u="sng" dirty="0">
                <a:solidFill>
                  <a:srgbClr val="0070C0"/>
                </a:solidFill>
              </a:rPr>
              <a:t>a meno che questa violazione</a:t>
            </a:r>
            <a:r>
              <a:rPr lang="it-IT" sz="1900" dirty="0"/>
              <a:t> non sia stata manifesta e non riguardi una norma del suo diritto interno di importanza fondamentale. # 2. Una violazione è manifesta se essa è obiettivamente evidente per qualsiasi Stato che si comporti in materia secondo la pratica abituale e in buona fede»</a:t>
            </a:r>
          </a:p>
        </p:txBody>
      </p:sp>
    </p:spTree>
    <p:extLst>
      <p:ext uri="{BB962C8B-B14F-4D97-AF65-F5344CB8AC3E}">
        <p14:creationId xmlns:p14="http://schemas.microsoft.com/office/powerpoint/2010/main" val="9308294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0816CC-E1EE-4C66-87B1-9639AED810D9}"/>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8504ADBA-EC61-4EC3-BCF5-B8635489272B}"/>
              </a:ext>
            </a:extLst>
          </p:cNvPr>
          <p:cNvSpPr>
            <a:spLocks noGrp="1"/>
          </p:cNvSpPr>
          <p:nvPr>
            <p:ph idx="1"/>
          </p:nvPr>
        </p:nvSpPr>
        <p:spPr/>
        <p:txBody>
          <a:bodyPr/>
          <a:lstStyle/>
          <a:p>
            <a:r>
              <a:rPr lang="it-IT" dirty="0">
                <a:solidFill>
                  <a:srgbClr val="FF0000"/>
                </a:solidFill>
              </a:rPr>
              <a:t>In principio</a:t>
            </a:r>
            <a:r>
              <a:rPr lang="it-IT" dirty="0"/>
              <a:t> la violazione del diritto interno è irrilevante sulla validità di un trattato (art. 27 CVDT in relazione all’obbligo d’esecuzione). </a:t>
            </a:r>
          </a:p>
          <a:p>
            <a:r>
              <a:rPr lang="it-IT" dirty="0">
                <a:solidFill>
                  <a:srgbClr val="FF0000"/>
                </a:solidFill>
              </a:rPr>
              <a:t>In deroga a tale previsione</a:t>
            </a:r>
            <a:r>
              <a:rPr lang="it-IT" dirty="0"/>
              <a:t>, e in una prospettiva moderatamente «monista», la violazione determina nullità del consenso a vincolarsi se: </a:t>
            </a:r>
          </a:p>
          <a:p>
            <a:r>
              <a:rPr lang="it-IT" dirty="0"/>
              <a:t>a) la norma interna è di importanza fondamentale (costituzionale) </a:t>
            </a:r>
          </a:p>
          <a:p>
            <a:r>
              <a:rPr lang="it-IT" dirty="0"/>
              <a:t>b) a condizione che la violazione sia manifesta alle altre Parti contraenti (esigenza di evitare gli abusi)</a:t>
            </a:r>
          </a:p>
          <a:p>
            <a:endParaRPr lang="it-IT" dirty="0"/>
          </a:p>
        </p:txBody>
      </p:sp>
    </p:spTree>
    <p:extLst>
      <p:ext uri="{BB962C8B-B14F-4D97-AF65-F5344CB8AC3E}">
        <p14:creationId xmlns:p14="http://schemas.microsoft.com/office/powerpoint/2010/main" val="40712452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Autofit/>
          </a:bodyPr>
          <a:lstStyle/>
          <a:p>
            <a:r>
              <a:rPr lang="it-IT" sz="2200" dirty="0"/>
              <a:t>La norma esprime tale eventualità </a:t>
            </a:r>
            <a:r>
              <a:rPr lang="it-IT" sz="2200" dirty="0">
                <a:solidFill>
                  <a:srgbClr val="FF0000"/>
                </a:solidFill>
              </a:rPr>
              <a:t>in termini «negativi» (restrittivi)</a:t>
            </a:r>
            <a:r>
              <a:rPr lang="it-IT" sz="2200" dirty="0"/>
              <a:t> </a:t>
            </a:r>
          </a:p>
          <a:p>
            <a:r>
              <a:rPr lang="it-IT" sz="2200" dirty="0"/>
              <a:t>Analoga </a:t>
            </a:r>
            <a:r>
              <a:rPr lang="it-IT" sz="2200" u="sng" dirty="0">
                <a:solidFill>
                  <a:srgbClr val="FF0000"/>
                </a:solidFill>
              </a:rPr>
              <a:t>ricostruzione restrittiva</a:t>
            </a:r>
            <a:r>
              <a:rPr lang="it-IT" sz="2200" u="sng" dirty="0">
                <a:solidFill>
                  <a:srgbClr val="0070C0"/>
                </a:solidFill>
              </a:rPr>
              <a:t> </a:t>
            </a:r>
            <a:r>
              <a:rPr lang="it-IT" sz="2200" dirty="0"/>
              <a:t>vale per la nullità del consenso che derivi dalla «trasgressione» di </a:t>
            </a:r>
            <a:r>
              <a:rPr lang="it-IT" sz="2200" u="sng" dirty="0">
                <a:solidFill>
                  <a:srgbClr val="0070C0"/>
                </a:solidFill>
              </a:rPr>
              <a:t>specifiche restrizioni </a:t>
            </a:r>
            <a:r>
              <a:rPr lang="it-IT" sz="2200" dirty="0"/>
              <a:t>al potere del plenipotenziario, imputabile a quest’ultimo (art. 47). Infatti la violazione delle istruzioni interne non vale nullità del consenso se dette istruzioni (limitazioni) </a:t>
            </a:r>
            <a:r>
              <a:rPr lang="it-IT" sz="2200" dirty="0">
                <a:solidFill>
                  <a:srgbClr val="0070C0"/>
                </a:solidFill>
              </a:rPr>
              <a:t>non sono state comunicate alle altre Parti</a:t>
            </a:r>
            <a:r>
              <a:rPr lang="it-IT" sz="2200" dirty="0"/>
              <a:t>. </a:t>
            </a:r>
          </a:p>
        </p:txBody>
      </p:sp>
    </p:spTree>
    <p:extLst>
      <p:ext uri="{BB962C8B-B14F-4D97-AF65-F5344CB8AC3E}">
        <p14:creationId xmlns:p14="http://schemas.microsoft.com/office/powerpoint/2010/main" val="63250590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1C380-1B83-42E6-BFB7-00A71ABB6028}"/>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73116FAB-EF65-40B7-BBC1-112DB108B057}"/>
              </a:ext>
            </a:extLst>
          </p:cNvPr>
          <p:cNvSpPr>
            <a:spLocks noGrp="1"/>
          </p:cNvSpPr>
          <p:nvPr>
            <p:ph idx="1"/>
          </p:nvPr>
        </p:nvSpPr>
        <p:spPr/>
        <p:txBody>
          <a:bodyPr>
            <a:normAutofit fontScale="85000" lnSpcReduction="10000"/>
          </a:bodyPr>
          <a:lstStyle/>
          <a:p>
            <a:r>
              <a:rPr lang="it-IT" u="sng" dirty="0">
                <a:solidFill>
                  <a:srgbClr val="FF0000"/>
                </a:solidFill>
                <a:effectLst>
                  <a:outerShdw blurRad="38100" dist="38100" dir="2700000" algn="tl">
                    <a:srgbClr val="000000">
                      <a:alpha val="43137"/>
                    </a:srgbClr>
                  </a:outerShdw>
                </a:effectLst>
              </a:rPr>
              <a:t>Nota bene</a:t>
            </a:r>
            <a:r>
              <a:rPr lang="it-IT" dirty="0"/>
              <a:t>: la causa opera come </a:t>
            </a:r>
            <a:r>
              <a:rPr lang="it-IT" dirty="0">
                <a:solidFill>
                  <a:srgbClr val="0070C0"/>
                </a:solidFill>
              </a:rPr>
              <a:t>motivo di invalidità di un trattato bilaterale</a:t>
            </a:r>
            <a:r>
              <a:rPr lang="it-IT" dirty="0"/>
              <a:t>, e come </a:t>
            </a:r>
            <a:r>
              <a:rPr lang="it-IT" dirty="0">
                <a:solidFill>
                  <a:srgbClr val="0070C0"/>
                </a:solidFill>
              </a:rPr>
              <a:t>causa del venir meno del vincolo convenzionale</a:t>
            </a:r>
            <a:r>
              <a:rPr lang="it-IT" dirty="0"/>
              <a:t> per lo Stato il cui </a:t>
            </a:r>
            <a:r>
              <a:rPr lang="it-IT" dirty="0">
                <a:solidFill>
                  <a:srgbClr val="0070C0"/>
                </a:solidFill>
              </a:rPr>
              <a:t>consenso a stipulare un trattato multilaterale</a:t>
            </a:r>
            <a:r>
              <a:rPr lang="it-IT" dirty="0"/>
              <a:t> è viziato (art. 69, par. 4, CVDT: «</a:t>
            </a:r>
            <a:r>
              <a:rPr lang="en-US" dirty="0"/>
              <a:t>In the case of the invalidity of a particular State's consent to be bound by a multilateral treaty, the foregoing rules apply in the relations between that State and the parties to the treaty</a:t>
            </a:r>
            <a:r>
              <a:rPr lang="it-IT" dirty="0"/>
              <a:t>»)</a:t>
            </a:r>
          </a:p>
          <a:p>
            <a:r>
              <a:rPr lang="it-IT" dirty="0"/>
              <a:t>La disciplina della Convenzione di Vienna </a:t>
            </a:r>
            <a:r>
              <a:rPr lang="it-IT" dirty="0">
                <a:solidFill>
                  <a:srgbClr val="0070C0"/>
                </a:solidFill>
              </a:rPr>
              <a:t>contempera gli interessi dello Stato che invoca, a suo beneficio, il vizio del consenso</a:t>
            </a:r>
            <a:r>
              <a:rPr lang="it-IT" dirty="0"/>
              <a:t> e </a:t>
            </a:r>
            <a:r>
              <a:rPr lang="it-IT" dirty="0">
                <a:solidFill>
                  <a:srgbClr val="0070C0"/>
                </a:solidFill>
              </a:rPr>
              <a:t>degli altri Stati parte all'accordo</a:t>
            </a:r>
            <a:r>
              <a:rPr lang="it-IT" dirty="0"/>
              <a:t> (certezza del diritto e stabilità degli impegni convenzionali) e corrisponde alla prassi internazionale (omette tuttavia di prevedere che il diritto interno della cui violazione si tratta deve essere «effettivamente applicato» sul piano interno, insufficiente essendo il riferimento alla Costituzione formale</a:t>
            </a:r>
          </a:p>
        </p:txBody>
      </p:sp>
    </p:spTree>
    <p:extLst>
      <p:ext uri="{BB962C8B-B14F-4D97-AF65-F5344CB8AC3E}">
        <p14:creationId xmlns:p14="http://schemas.microsoft.com/office/powerpoint/2010/main" val="20773590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Errore, dolo, violenza</a:t>
            </a:r>
          </a:p>
        </p:txBody>
      </p:sp>
      <p:sp>
        <p:nvSpPr>
          <p:cNvPr id="3" name="Segnaposto contenuto 2"/>
          <p:cNvSpPr>
            <a:spLocks noGrp="1"/>
          </p:cNvSpPr>
          <p:nvPr>
            <p:ph idx="1"/>
          </p:nvPr>
        </p:nvSpPr>
        <p:spPr/>
        <p:txBody>
          <a:bodyPr>
            <a:normAutofit fontScale="85000" lnSpcReduction="20000"/>
          </a:bodyPr>
          <a:lstStyle/>
          <a:p>
            <a:r>
              <a:rPr lang="it-IT" b="1" dirty="0">
                <a:solidFill>
                  <a:srgbClr val="FF0000"/>
                </a:solidFill>
              </a:rPr>
              <a:t>Errore</a:t>
            </a:r>
            <a:r>
              <a:rPr lang="it-IT" dirty="0"/>
              <a:t> (art. 48 CVDT): «1. Uno Stato può invocare un errore in un trattato come vizio del suo consenso a vincolarsi a quel trattato </a:t>
            </a:r>
            <a:r>
              <a:rPr lang="it-IT" dirty="0">
                <a:solidFill>
                  <a:srgbClr val="FF0000"/>
                </a:solidFill>
              </a:rPr>
              <a:t>se l'errore riguarda un fatto o una situazione che quello Stato supponeva esistente</a:t>
            </a:r>
            <a:r>
              <a:rPr lang="it-IT" dirty="0"/>
              <a:t> al momento in cui il trattato è stato concluso e </a:t>
            </a:r>
            <a:r>
              <a:rPr lang="it-IT" dirty="0">
                <a:solidFill>
                  <a:srgbClr val="FF0000"/>
                </a:solidFill>
              </a:rPr>
              <a:t>che costituiva una base essenziale del consenso</a:t>
            </a:r>
            <a:r>
              <a:rPr lang="it-IT" dirty="0">
                <a:solidFill>
                  <a:srgbClr val="0070C0"/>
                </a:solidFill>
              </a:rPr>
              <a:t> </a:t>
            </a:r>
            <a:r>
              <a:rPr lang="it-IT" dirty="0"/>
              <a:t>di quello Stato a vincolarsi al trattato»</a:t>
            </a:r>
          </a:p>
          <a:p>
            <a:r>
              <a:rPr lang="it-IT" dirty="0"/>
              <a:t>A presupposto della regola vi è una </a:t>
            </a:r>
            <a:r>
              <a:rPr lang="it-IT" dirty="0">
                <a:solidFill>
                  <a:srgbClr val="FF0000"/>
                </a:solidFill>
              </a:rPr>
              <a:t>falsa rappresentazione della realtà</a:t>
            </a:r>
            <a:r>
              <a:rPr lang="it-IT" dirty="0"/>
              <a:t> da parte dello Stato («</a:t>
            </a:r>
            <a:r>
              <a:rPr lang="it-IT" u="sng" dirty="0">
                <a:solidFill>
                  <a:srgbClr val="0070C0"/>
                </a:solidFill>
              </a:rPr>
              <a:t>errore di fatto</a:t>
            </a:r>
            <a:r>
              <a:rPr lang="it-IT" dirty="0"/>
              <a:t>»: es. situazione geografica in un trattato concernente la delimitazione dei confini; non è contemplato invece l'errore di diritto o l'errore formale, se rimediabile: art. 79), la quale deve portare su un «dato» che costituiva base essenziale del consenso («</a:t>
            </a:r>
            <a:r>
              <a:rPr lang="it-IT" u="sng" dirty="0">
                <a:solidFill>
                  <a:srgbClr val="0070C0"/>
                </a:solidFill>
              </a:rPr>
              <a:t>errore essenziale</a:t>
            </a:r>
            <a:r>
              <a:rPr lang="it-IT" dirty="0"/>
              <a:t>»). </a:t>
            </a:r>
          </a:p>
          <a:p>
            <a:r>
              <a:rPr lang="it-IT" dirty="0"/>
              <a:t>L’errore deve essere, inoltre, «</a:t>
            </a:r>
            <a:r>
              <a:rPr lang="it-IT" u="sng" dirty="0">
                <a:solidFill>
                  <a:srgbClr val="0070C0"/>
                </a:solidFill>
              </a:rPr>
              <a:t>scusabile</a:t>
            </a:r>
            <a:r>
              <a:rPr lang="it-IT" dirty="0"/>
              <a:t>»: ossia non imputabile alla parte che l'invoca (art. 48, par. 2, che esclude l’operare della causa </a:t>
            </a:r>
            <a:r>
              <a:rPr lang="it-IT" dirty="0">
                <a:solidFill>
                  <a:srgbClr val="0070C0"/>
                </a:solidFill>
              </a:rPr>
              <a:t>in ipotesi di dolo o colpa</a:t>
            </a:r>
            <a:r>
              <a:rPr lang="it-IT" dirty="0"/>
              <a:t> nell’errore)</a:t>
            </a:r>
          </a:p>
          <a:p>
            <a:endParaRPr lang="it-IT" dirty="0"/>
          </a:p>
        </p:txBody>
      </p:sp>
    </p:spTree>
    <p:extLst>
      <p:ext uri="{BB962C8B-B14F-4D97-AF65-F5344CB8AC3E}">
        <p14:creationId xmlns:p14="http://schemas.microsoft.com/office/powerpoint/2010/main" val="19626855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Autofit/>
          </a:bodyPr>
          <a:lstStyle/>
          <a:p>
            <a:r>
              <a:rPr lang="it-IT" sz="1800" b="1" dirty="0">
                <a:solidFill>
                  <a:srgbClr val="FF0000"/>
                </a:solidFill>
                <a:effectLst>
                  <a:outerShdw blurRad="38100" dist="38100" dir="2700000" algn="tl">
                    <a:srgbClr val="000000">
                      <a:alpha val="43137"/>
                    </a:srgbClr>
                  </a:outerShdw>
                </a:effectLst>
              </a:rPr>
              <a:t>Dolo e corruzione </a:t>
            </a:r>
            <a:r>
              <a:rPr lang="it-IT" sz="1800" dirty="0"/>
              <a:t>(art. 49 e 50 CVDT):</a:t>
            </a:r>
          </a:p>
          <a:p>
            <a:r>
              <a:rPr lang="it-IT" sz="1800" dirty="0"/>
              <a:t>«Se uno Stato è stato indotto a concludere un trattato dal comportamento fraudolento di un altro Stato che ha partecipato al negoziato, può invocare il dolo come vizio del suo consenso a vincolarsi al trattato» (art. 49)</a:t>
            </a:r>
          </a:p>
          <a:p>
            <a:r>
              <a:rPr lang="en-US" sz="1800" dirty="0"/>
              <a:t>«If the expression of a State's consent to be bound by a treaty has been procured through the corruption of its representative directly or indirectly by another negotiating State, the State may invoke such corruption as invalidating its consent to be bound by the treaty» (art. 50)</a:t>
            </a:r>
          </a:p>
        </p:txBody>
      </p:sp>
    </p:spTree>
    <p:extLst>
      <p:ext uri="{BB962C8B-B14F-4D97-AF65-F5344CB8AC3E}">
        <p14:creationId xmlns:p14="http://schemas.microsoft.com/office/powerpoint/2010/main" val="11310803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fontScale="70000" lnSpcReduction="20000"/>
          </a:bodyPr>
          <a:lstStyle/>
          <a:p>
            <a:r>
              <a:rPr lang="it-IT" b="1" dirty="0">
                <a:solidFill>
                  <a:srgbClr val="FF0000"/>
                </a:solidFill>
                <a:effectLst>
                  <a:outerShdw blurRad="38100" dist="38100" dir="2700000" algn="tl">
                    <a:srgbClr val="000000">
                      <a:alpha val="43137"/>
                    </a:srgbClr>
                  </a:outerShdw>
                </a:effectLst>
              </a:rPr>
              <a:t>Violenza</a:t>
            </a:r>
            <a:r>
              <a:rPr lang="it-IT" dirty="0"/>
              <a:t> («coercizione») sul rappresentante dello Stato o sullo Stato (art. 51 e 52)</a:t>
            </a:r>
          </a:p>
          <a:p>
            <a:r>
              <a:rPr lang="it-IT" dirty="0"/>
              <a:t>Art. 52: «Violenza esercitata su uno Stato con la minaccia o l'impiego della forza - E' nullo ogni trattato </a:t>
            </a:r>
            <a:r>
              <a:rPr lang="it-IT" i="1" dirty="0">
                <a:solidFill>
                  <a:srgbClr val="FF0000"/>
                </a:solidFill>
              </a:rPr>
              <a:t>la cui conclusione sia stata ottenuta con la minaccia o l'impiego della forza in violazione dei principi di diritto internazionale incorporati nella Carta delle Nazioni Unite</a:t>
            </a:r>
            <a:r>
              <a:rPr lang="it-IT" dirty="0"/>
              <a:t>». Art. 51: «</a:t>
            </a:r>
            <a:r>
              <a:rPr lang="en-US" dirty="0"/>
              <a:t>The expression of a State's consent to be bound by a treaty which has been procured </a:t>
            </a:r>
            <a:r>
              <a:rPr lang="en-US" i="1" dirty="0">
                <a:solidFill>
                  <a:srgbClr val="FF0000"/>
                </a:solidFill>
              </a:rPr>
              <a:t>by the coercion of its representative through acts or threats directed against him </a:t>
            </a:r>
            <a:r>
              <a:rPr lang="en-US" dirty="0"/>
              <a:t>shall be without any legal effect</a:t>
            </a:r>
            <a:r>
              <a:rPr lang="it-IT" dirty="0"/>
              <a:t>».</a:t>
            </a:r>
          </a:p>
          <a:p>
            <a:r>
              <a:rPr lang="it-IT" dirty="0"/>
              <a:t>Il «precedente» è costituito dagli Accordi di Monaco del 29.9.1938 che hanno sancito la cessione «forzata» da parte cecoslovacca del territorio dei </a:t>
            </a:r>
            <a:r>
              <a:rPr lang="it-IT" dirty="0" err="1"/>
              <a:t>Sudeti</a:t>
            </a:r>
            <a:r>
              <a:rPr lang="it-IT" dirty="0"/>
              <a:t> alla Germania hitleriana. </a:t>
            </a:r>
          </a:p>
          <a:p>
            <a:r>
              <a:rPr lang="it-IT" dirty="0"/>
              <a:t>Nella prassi odierna viene invece in rilievo il consenso «estorto» mediante «la minaccia o l'uso della forza» ai sensi della Carta ONU, in particolare se accertata dal Consiglio di sicurezza ex art. 39 ss. Carta. Non sembrano toccati da detta causa i «trattati ineguali» (ossia i trattati di pace la cui conclusione è condizione della cessazione delle ostilità). La coercizione esercitata sul rappresentante dello Stato (art. 51 CVDT) rileva solo per i trattati informali (sopra)</a:t>
            </a:r>
          </a:p>
        </p:txBody>
      </p:sp>
    </p:spTree>
    <p:extLst>
      <p:ext uri="{BB962C8B-B14F-4D97-AF65-F5344CB8AC3E}">
        <p14:creationId xmlns:p14="http://schemas.microsoft.com/office/powerpoint/2010/main" val="5532817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Trattati in conflitto con norma imperativa (art. 53 CVDT)</a:t>
            </a:r>
          </a:p>
        </p:txBody>
      </p:sp>
      <p:sp>
        <p:nvSpPr>
          <p:cNvPr id="3" name="Segnaposto contenuto 2"/>
          <p:cNvSpPr>
            <a:spLocks noGrp="1"/>
          </p:cNvSpPr>
          <p:nvPr>
            <p:ph idx="1"/>
          </p:nvPr>
        </p:nvSpPr>
        <p:spPr/>
        <p:txBody>
          <a:bodyPr>
            <a:normAutofit fontScale="92500" lnSpcReduction="20000"/>
          </a:bodyPr>
          <a:lstStyle/>
          <a:p>
            <a:r>
              <a:rPr lang="it-IT" b="1" dirty="0">
                <a:solidFill>
                  <a:srgbClr val="FF0000"/>
                </a:solidFill>
                <a:effectLst>
                  <a:outerShdw blurRad="38100" dist="38100" dir="2700000" algn="tl">
                    <a:srgbClr val="000000">
                      <a:alpha val="43137"/>
                    </a:srgbClr>
                  </a:outerShdw>
                </a:effectLst>
              </a:rPr>
              <a:t>Trattati in conflitto con una norma imperativa del diritto internazionale generale (</a:t>
            </a:r>
            <a:r>
              <a:rPr lang="it-IT" b="1" i="1" u="sng" dirty="0" err="1">
                <a:solidFill>
                  <a:srgbClr val="FF0000"/>
                </a:solidFill>
                <a:effectLst>
                  <a:outerShdw blurRad="38100" dist="38100" dir="2700000" algn="tl">
                    <a:srgbClr val="000000">
                      <a:alpha val="43137"/>
                    </a:srgbClr>
                  </a:outerShdw>
                </a:effectLst>
              </a:rPr>
              <a:t>ius</a:t>
            </a:r>
            <a:r>
              <a:rPr lang="it-IT" b="1" i="1" u="sng" dirty="0">
                <a:solidFill>
                  <a:srgbClr val="FF0000"/>
                </a:solidFill>
                <a:effectLst>
                  <a:outerShdw blurRad="38100" dist="38100" dir="2700000" algn="tl">
                    <a:srgbClr val="000000">
                      <a:alpha val="43137"/>
                    </a:srgbClr>
                  </a:outerShdw>
                </a:effectLst>
              </a:rPr>
              <a:t> </a:t>
            </a:r>
            <a:r>
              <a:rPr lang="it-IT" b="1" i="1" u="sng" dirty="0" err="1">
                <a:solidFill>
                  <a:srgbClr val="FF0000"/>
                </a:solidFill>
                <a:effectLst>
                  <a:outerShdw blurRad="38100" dist="38100" dir="2700000" algn="tl">
                    <a:srgbClr val="000000">
                      <a:alpha val="43137"/>
                    </a:srgbClr>
                  </a:outerShdw>
                </a:effectLst>
              </a:rPr>
              <a:t>cogens</a:t>
            </a:r>
            <a:r>
              <a:rPr lang="it-IT" b="1" dirty="0">
                <a:solidFill>
                  <a:srgbClr val="FF0000"/>
                </a:solidFill>
                <a:effectLst>
                  <a:outerShdw blurRad="38100" dist="38100" dir="2700000" algn="tl">
                    <a:srgbClr val="000000">
                      <a:alpha val="43137"/>
                    </a:srgbClr>
                  </a:outerShdw>
                </a:effectLst>
              </a:rPr>
              <a:t>)</a:t>
            </a:r>
          </a:p>
          <a:p>
            <a:r>
              <a:rPr lang="it-IT" dirty="0"/>
              <a:t>Art. 53 CVDT: «E' nullo qualsiasi trattato che, </a:t>
            </a:r>
            <a:r>
              <a:rPr lang="it-IT" i="1" dirty="0">
                <a:solidFill>
                  <a:srgbClr val="0070C0"/>
                </a:solidFill>
              </a:rPr>
              <a:t>al momento della sua conclusione</a:t>
            </a:r>
            <a:r>
              <a:rPr lang="it-IT" dirty="0"/>
              <a:t>, è in conflitto con una norma imperativa del diritto internazionale generale. Ai fini della presente Convenzione, una norma imperativa del diritto internazionale generale è una norma </a:t>
            </a:r>
            <a:r>
              <a:rPr lang="it-IT" i="1" dirty="0">
                <a:solidFill>
                  <a:srgbClr val="FF0000"/>
                </a:solidFill>
              </a:rPr>
              <a:t>accettata e riconosciuta dalla comunità internazionale degli Stati nel suo complesso</a:t>
            </a:r>
            <a:r>
              <a:rPr lang="it-IT" dirty="0">
                <a:solidFill>
                  <a:srgbClr val="FF0000"/>
                </a:solidFill>
              </a:rPr>
              <a:t> </a:t>
            </a:r>
            <a:r>
              <a:rPr lang="it-IT" dirty="0"/>
              <a:t>come norma alla quale </a:t>
            </a:r>
            <a:r>
              <a:rPr lang="it-IT" i="1" dirty="0">
                <a:solidFill>
                  <a:srgbClr val="FF0000"/>
                </a:solidFill>
              </a:rPr>
              <a:t>non è consentita alcuna deroga</a:t>
            </a:r>
            <a:r>
              <a:rPr lang="it-IT" i="1" dirty="0">
                <a:solidFill>
                  <a:srgbClr val="0070C0"/>
                </a:solidFill>
              </a:rPr>
              <a:t> </a:t>
            </a:r>
            <a:r>
              <a:rPr lang="it-IT" dirty="0"/>
              <a:t>e che può essere </a:t>
            </a:r>
            <a:r>
              <a:rPr lang="it-IT" i="1" dirty="0">
                <a:solidFill>
                  <a:srgbClr val="FF0000"/>
                </a:solidFill>
              </a:rPr>
              <a:t>modificata soltanto </a:t>
            </a:r>
            <a:r>
              <a:rPr lang="it-IT" dirty="0"/>
              <a:t>da un'altra norma del diritto internazionale generale avente lo stesso carattere»</a:t>
            </a:r>
          </a:p>
          <a:p>
            <a:r>
              <a:rPr lang="it-IT" dirty="0"/>
              <a:t>La nozione di «diritto generale cogente», già innovativa del diritto consuetudinario (al tempo della sua introduzione da parte della CDI) è ora consolidata. </a:t>
            </a:r>
          </a:p>
          <a:p>
            <a:endParaRPr lang="it-IT" dirty="0"/>
          </a:p>
        </p:txBody>
      </p:sp>
    </p:spTree>
    <p:extLst>
      <p:ext uri="{BB962C8B-B14F-4D97-AF65-F5344CB8AC3E}">
        <p14:creationId xmlns:p14="http://schemas.microsoft.com/office/powerpoint/2010/main" val="26666704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lnSpcReduction="10000"/>
          </a:bodyPr>
          <a:lstStyle/>
          <a:p>
            <a:r>
              <a:rPr lang="it-IT" dirty="0"/>
              <a:t>Problematica l’identificazione delle «norme cogenti» (v. il procedimento speciale ex art. 66 CVDT: «ogni parte di una controversia riguardante l'applicazione o l'interpretazione degli articoli da 53 a 64, può, con una sua richiesta, sottoporre la controversia alla decisione della Corte internazionale di giustizia, a meno che le parti non decidano di comune accordo di sottoporre la controversia ad arbitrato»)</a:t>
            </a:r>
          </a:p>
          <a:p>
            <a:r>
              <a:rPr lang="it-IT" dirty="0"/>
              <a:t>Nota bene: l’art. 71 CVDT prevede </a:t>
            </a:r>
            <a:r>
              <a:rPr lang="it-IT" u="sng" dirty="0">
                <a:solidFill>
                  <a:srgbClr val="0070C0"/>
                </a:solidFill>
              </a:rPr>
              <a:t>conseguenze specifiche a carico degli Stati parte ove la nullità sia determinata da conflitto del trattato con norma imperativa</a:t>
            </a:r>
            <a:endParaRPr lang="it-IT" dirty="0"/>
          </a:p>
        </p:txBody>
      </p:sp>
    </p:spTree>
    <p:extLst>
      <p:ext uri="{BB962C8B-B14F-4D97-AF65-F5344CB8AC3E}">
        <p14:creationId xmlns:p14="http://schemas.microsoft.com/office/powerpoint/2010/main" val="19397984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«categorie» di cause di estinzione (o sospensione)</a:t>
            </a:r>
          </a:p>
        </p:txBody>
      </p:sp>
      <p:sp>
        <p:nvSpPr>
          <p:cNvPr id="3" name="Segnaposto contenuto 2"/>
          <p:cNvSpPr>
            <a:spLocks noGrp="1"/>
          </p:cNvSpPr>
          <p:nvPr>
            <p:ph idx="1"/>
          </p:nvPr>
        </p:nvSpPr>
        <p:spPr/>
        <p:txBody>
          <a:bodyPr>
            <a:normAutofit fontScale="70000" lnSpcReduction="20000"/>
          </a:bodyPr>
          <a:lstStyle/>
          <a:p>
            <a:r>
              <a:rPr lang="it-IT" dirty="0"/>
              <a:t>Le cause di estinzione possono suddividersi come segue: </a:t>
            </a:r>
          </a:p>
          <a:p>
            <a:r>
              <a:rPr lang="it-IT" dirty="0"/>
              <a:t>a)	</a:t>
            </a:r>
            <a:r>
              <a:rPr lang="it-IT" dirty="0">
                <a:solidFill>
                  <a:srgbClr val="FF0000"/>
                </a:solidFill>
                <a:effectLst>
                  <a:outerShdw blurRad="38100" dist="38100" dir="2700000" algn="tl">
                    <a:srgbClr val="000000">
                      <a:alpha val="43137"/>
                    </a:srgbClr>
                  </a:outerShdw>
                </a:effectLst>
              </a:rPr>
              <a:t>Estinzione </a:t>
            </a:r>
            <a:r>
              <a:rPr lang="it-IT" u="sng" dirty="0">
                <a:solidFill>
                  <a:srgbClr val="FF0000"/>
                </a:solidFill>
                <a:effectLst>
                  <a:outerShdw blurRad="38100" dist="38100" dir="2700000" algn="tl">
                    <a:srgbClr val="000000">
                      <a:alpha val="43137"/>
                    </a:srgbClr>
                  </a:outerShdw>
                </a:effectLst>
              </a:rPr>
              <a:t>per volontà di tutte le parti</a:t>
            </a:r>
            <a:r>
              <a:rPr lang="it-IT" dirty="0">
                <a:solidFill>
                  <a:srgbClr val="0070C0"/>
                </a:solidFill>
              </a:rPr>
              <a:t> </a:t>
            </a:r>
            <a:r>
              <a:rPr lang="it-IT" dirty="0"/>
              <a:t>(</a:t>
            </a:r>
            <a:r>
              <a:rPr lang="it-IT" dirty="0">
                <a:solidFill>
                  <a:srgbClr val="0070C0"/>
                </a:solidFill>
              </a:rPr>
              <a:t>fissata nel trattato, anche implicitamente</a:t>
            </a:r>
            <a:r>
              <a:rPr lang="it-IT" dirty="0"/>
              <a:t> [condizione risolutiva, termine finale, facoltà di denuncia o di recesso]; o </a:t>
            </a:r>
            <a:r>
              <a:rPr lang="it-IT" dirty="0">
                <a:solidFill>
                  <a:srgbClr val="0070C0"/>
                </a:solidFill>
              </a:rPr>
              <a:t>stabilita con trattato successivo c.d. «abrogativo», o estinzione per conflitto insanabile con trattato successivo</a:t>
            </a:r>
            <a:r>
              <a:rPr lang="it-IT" dirty="0"/>
              <a:t>): art. 54, 56, 59 CVDT; </a:t>
            </a:r>
          </a:p>
          <a:p>
            <a:r>
              <a:rPr lang="it-IT" dirty="0"/>
              <a:t>b) </a:t>
            </a:r>
            <a:r>
              <a:rPr lang="it-IT" dirty="0">
                <a:solidFill>
                  <a:srgbClr val="FF0000"/>
                </a:solidFill>
                <a:effectLst>
                  <a:outerShdw blurRad="38100" dist="38100" dir="2700000" algn="tl">
                    <a:srgbClr val="000000">
                      <a:alpha val="43137"/>
                    </a:srgbClr>
                  </a:outerShdw>
                </a:effectLst>
              </a:rPr>
              <a:t>Estinzione </a:t>
            </a:r>
            <a:r>
              <a:rPr lang="it-IT" u="sng" dirty="0">
                <a:solidFill>
                  <a:srgbClr val="FF0000"/>
                </a:solidFill>
                <a:effectLst>
                  <a:outerShdw blurRad="38100" dist="38100" dir="2700000" algn="tl">
                    <a:srgbClr val="000000">
                      <a:alpha val="43137"/>
                    </a:srgbClr>
                  </a:outerShdw>
                </a:effectLst>
              </a:rPr>
              <a:t>come conseguenza del comportamento di una parte</a:t>
            </a:r>
            <a:r>
              <a:rPr lang="it-IT" dirty="0"/>
              <a:t> (eccezione di inadempimento: situazione di patologia che rompe l’equilibrio convenzionale): art. 60 CVDT; </a:t>
            </a:r>
          </a:p>
          <a:p>
            <a:r>
              <a:rPr lang="it-IT" dirty="0"/>
              <a:t>c)	</a:t>
            </a:r>
            <a:r>
              <a:rPr lang="it-IT" dirty="0">
                <a:solidFill>
                  <a:srgbClr val="FF0000"/>
                </a:solidFill>
                <a:effectLst>
                  <a:outerShdw blurRad="38100" dist="38100" dir="2700000" algn="tl">
                    <a:srgbClr val="000000">
                      <a:alpha val="43137"/>
                    </a:srgbClr>
                  </a:outerShdw>
                </a:effectLst>
              </a:rPr>
              <a:t>Estinzione </a:t>
            </a:r>
            <a:r>
              <a:rPr lang="it-IT" u="sng" dirty="0">
                <a:solidFill>
                  <a:srgbClr val="FF0000"/>
                </a:solidFill>
                <a:effectLst>
                  <a:outerShdw blurRad="38100" dist="38100" dir="2700000" algn="tl">
                    <a:srgbClr val="000000">
                      <a:alpha val="43137"/>
                    </a:srgbClr>
                  </a:outerShdw>
                </a:effectLst>
              </a:rPr>
              <a:t>per conseguenza di eventi esterni imprevedibili e decisivi</a:t>
            </a:r>
            <a:r>
              <a:rPr lang="it-IT" dirty="0">
                <a:solidFill>
                  <a:srgbClr val="0070C0"/>
                </a:solidFill>
              </a:rPr>
              <a:t> </a:t>
            </a:r>
            <a:r>
              <a:rPr lang="it-IT" dirty="0"/>
              <a:t>(impossibilità sopravvenuta dell’esecuzione: art. 61; mutamento fondamentale delle circostanze, art. 62 CVDT)</a:t>
            </a:r>
          </a:p>
          <a:p>
            <a:r>
              <a:rPr lang="it-IT" dirty="0"/>
              <a:t>Tutte le cause di estinzione sono </a:t>
            </a:r>
            <a:r>
              <a:rPr lang="it-IT" dirty="0">
                <a:solidFill>
                  <a:srgbClr val="0070C0"/>
                </a:solidFill>
              </a:rPr>
              <a:t>ricostruite «restrittivamente» dalla CVDT</a:t>
            </a:r>
            <a:r>
              <a:rPr lang="it-IT" dirty="0"/>
              <a:t>, in quanto pregiudicano la durata dei trattati e la certezza del diritto e la stabilità dei rapporti giuridici. Le cause di estinzione valgono automaticamente </a:t>
            </a:r>
            <a:r>
              <a:rPr lang="it-IT" u="sng" dirty="0">
                <a:solidFill>
                  <a:srgbClr val="0070C0"/>
                </a:solidFill>
                <a:effectLst>
                  <a:outerShdw blurRad="38100" dist="38100" dir="2700000" algn="tl">
                    <a:srgbClr val="000000">
                      <a:alpha val="43137"/>
                    </a:srgbClr>
                  </a:outerShdw>
                </a:effectLst>
              </a:rPr>
              <a:t>come cause di «sospensione»</a:t>
            </a:r>
            <a:r>
              <a:rPr lang="it-IT" dirty="0"/>
              <a:t> del trattato (perdita di efficacia temporanea: art. …)</a:t>
            </a:r>
          </a:p>
          <a:p>
            <a:endParaRPr lang="it-IT" dirty="0"/>
          </a:p>
        </p:txBody>
      </p:sp>
    </p:spTree>
    <p:extLst>
      <p:ext uri="{BB962C8B-B14F-4D97-AF65-F5344CB8AC3E}">
        <p14:creationId xmlns:p14="http://schemas.microsoft.com/office/powerpoint/2010/main" val="318715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F72AF1-0543-40F8-8597-304A7996242C}"/>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3A5836A7-3516-4CAF-8630-51CBBAF4B4F8}"/>
              </a:ext>
            </a:extLst>
          </p:cNvPr>
          <p:cNvSpPr>
            <a:spLocks noGrp="1"/>
          </p:cNvSpPr>
          <p:nvPr>
            <p:ph idx="1"/>
          </p:nvPr>
        </p:nvSpPr>
        <p:spPr/>
        <p:txBody>
          <a:bodyPr>
            <a:normAutofit fontScale="92500" lnSpcReduction="10000"/>
          </a:bodyPr>
          <a:lstStyle/>
          <a:p>
            <a:r>
              <a:rPr lang="it-IT" b="1" u="sng" dirty="0">
                <a:solidFill>
                  <a:srgbClr val="FF0000"/>
                </a:solidFill>
              </a:rPr>
              <a:t>uniformità e diffusione generale</a:t>
            </a:r>
            <a:r>
              <a:rPr lang="it-IT" dirty="0"/>
              <a:t>: il comportamento rilevante dev’essere «sufficientemente uniforme», e seguito dalla «</a:t>
            </a:r>
            <a:r>
              <a:rPr lang="it-IT" dirty="0">
                <a:solidFill>
                  <a:srgbClr val="FF0000"/>
                </a:solidFill>
              </a:rPr>
              <a:t>più gran parte</a:t>
            </a:r>
            <a:r>
              <a:rPr lang="it-IT" dirty="0"/>
              <a:t>» degli Stati (non richiesta la somma dei comportamenti di </a:t>
            </a:r>
            <a:r>
              <a:rPr lang="it-IT" i="1" dirty="0">
                <a:solidFill>
                  <a:srgbClr val="FF0000"/>
                </a:solidFill>
              </a:rPr>
              <a:t>tutti</a:t>
            </a:r>
            <a:r>
              <a:rPr lang="it-IT" dirty="0"/>
              <a:t> gli Stati, ma </a:t>
            </a:r>
            <a:r>
              <a:rPr lang="it-IT" i="1" dirty="0">
                <a:solidFill>
                  <a:srgbClr val="FF0000"/>
                </a:solidFill>
              </a:rPr>
              <a:t>neppure è sufficiente la prassi di alcuni Stati soltanto</a:t>
            </a:r>
            <a:r>
              <a:rPr lang="it-IT" dirty="0"/>
              <a:t>, per esempio il gruppo dei paesi occidentali). </a:t>
            </a:r>
          </a:p>
          <a:p>
            <a:r>
              <a:rPr lang="it-IT" dirty="0"/>
              <a:t>Se la regola da ricostruire </a:t>
            </a:r>
            <a:r>
              <a:rPr lang="it-IT" i="1" dirty="0">
                <a:solidFill>
                  <a:srgbClr val="FF0000"/>
                </a:solidFill>
              </a:rPr>
              <a:t>riguarda specificatamente alcuni Stati</a:t>
            </a:r>
            <a:r>
              <a:rPr lang="it-IT" dirty="0"/>
              <a:t>, la prassi va ricostruita con riguardo tanto a quelli «specialmente riguardati», quanto alla generalità degli altri Stati (parere dell'8.6.1996 </a:t>
            </a:r>
            <a:r>
              <a:rPr lang="it-IT" i="1" u="sng" dirty="0">
                <a:solidFill>
                  <a:srgbClr val="FF0000"/>
                </a:solidFill>
              </a:rPr>
              <a:t>sulla liceità dell’uso delle armi nucleari</a:t>
            </a:r>
            <a:r>
              <a:rPr lang="it-IT" dirty="0"/>
              <a:t>, ove si trattava di stabilire se, a partire fra l’altro da risoluzioni dell’AG ONU, fosse venuta a esistenza una </a:t>
            </a:r>
            <a:r>
              <a:rPr lang="it-IT" dirty="0">
                <a:solidFill>
                  <a:srgbClr val="FF0000"/>
                </a:solidFill>
              </a:rPr>
              <a:t>regola proibitiva dell’uso delle armi nucleari in ogni circostanza</a:t>
            </a:r>
            <a:r>
              <a:rPr lang="it-IT" dirty="0"/>
              <a:t>). Gli Stati specialmente riguardati sono, in tal caso, gli Stati che detengono l’arma nucleare </a:t>
            </a:r>
          </a:p>
        </p:txBody>
      </p:sp>
    </p:spTree>
    <p:extLst>
      <p:ext uri="{BB962C8B-B14F-4D97-AF65-F5344CB8AC3E}">
        <p14:creationId xmlns:p14="http://schemas.microsoft.com/office/powerpoint/2010/main" val="25503805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Estinzione prevista dal trattato o dalla volontà delle Parti</a:t>
            </a:r>
          </a:p>
        </p:txBody>
      </p:sp>
      <p:sp>
        <p:nvSpPr>
          <p:cNvPr id="3" name="Segnaposto contenuto 2"/>
          <p:cNvSpPr>
            <a:spLocks noGrp="1"/>
          </p:cNvSpPr>
          <p:nvPr>
            <p:ph idx="1"/>
          </p:nvPr>
        </p:nvSpPr>
        <p:spPr/>
        <p:txBody>
          <a:bodyPr>
            <a:noAutofit/>
          </a:bodyPr>
          <a:lstStyle/>
          <a:p>
            <a:r>
              <a:rPr lang="it-IT" sz="2200" dirty="0"/>
              <a:t>Secondo l’art. 54 CVDT, «</a:t>
            </a:r>
            <a:r>
              <a:rPr lang="en-US" sz="2200" dirty="0"/>
              <a:t>The termination of a treaty or the withdrawal of a party may take place: </a:t>
            </a:r>
          </a:p>
          <a:p>
            <a:r>
              <a:rPr lang="en-US" sz="2200" dirty="0"/>
              <a:t>a) </a:t>
            </a:r>
            <a:r>
              <a:rPr lang="en-US" sz="2200" i="1" dirty="0">
                <a:solidFill>
                  <a:srgbClr val="FF0000"/>
                </a:solidFill>
              </a:rPr>
              <a:t>In conformity with the provisions </a:t>
            </a:r>
            <a:r>
              <a:rPr lang="en-US" sz="2200" dirty="0"/>
              <a:t>of the treaty; or</a:t>
            </a:r>
          </a:p>
          <a:p>
            <a:r>
              <a:rPr lang="en-US" sz="2200" dirty="0"/>
              <a:t>b) </a:t>
            </a:r>
            <a:r>
              <a:rPr lang="en-US" sz="2200" i="1" dirty="0">
                <a:solidFill>
                  <a:srgbClr val="FF0000"/>
                </a:solidFill>
              </a:rPr>
              <a:t>At any time by consent of all the parties</a:t>
            </a:r>
            <a:r>
              <a:rPr lang="en-US" sz="2200" dirty="0"/>
              <a:t> after consultation with the other contracting States</a:t>
            </a:r>
            <a:r>
              <a:rPr lang="it-IT" sz="2200" dirty="0"/>
              <a:t>»</a:t>
            </a:r>
          </a:p>
        </p:txBody>
      </p:sp>
    </p:spTree>
    <p:extLst>
      <p:ext uri="{BB962C8B-B14F-4D97-AF65-F5344CB8AC3E}">
        <p14:creationId xmlns:p14="http://schemas.microsoft.com/office/powerpoint/2010/main" val="361226661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2F6E4D-E3E6-4D97-8F0D-1F83D31BB298}"/>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2481E93D-FECF-40BA-9CD7-1D8A7EC5DD40}"/>
              </a:ext>
            </a:extLst>
          </p:cNvPr>
          <p:cNvSpPr>
            <a:spLocks noGrp="1"/>
          </p:cNvSpPr>
          <p:nvPr>
            <p:ph idx="1"/>
          </p:nvPr>
        </p:nvSpPr>
        <p:spPr/>
        <p:txBody>
          <a:bodyPr>
            <a:normAutofit fontScale="85000" lnSpcReduction="10000"/>
          </a:bodyPr>
          <a:lstStyle/>
          <a:p>
            <a:r>
              <a:rPr lang="it-IT" b="1" dirty="0">
                <a:solidFill>
                  <a:srgbClr val="0070C0"/>
                </a:solidFill>
              </a:rPr>
              <a:t>Cause di estinzione (o di sospensione) previste dal trattato</a:t>
            </a:r>
            <a:r>
              <a:rPr lang="it-IT" dirty="0"/>
              <a:t> (art. 54, lett. a; art. 57): si tratta dei </a:t>
            </a:r>
            <a:r>
              <a:rPr lang="it-IT" u="sng" dirty="0">
                <a:solidFill>
                  <a:srgbClr val="FF0000"/>
                </a:solidFill>
                <a:effectLst>
                  <a:outerShdw blurRad="38100" dist="38100" dir="2700000" algn="tl">
                    <a:srgbClr val="000000">
                      <a:alpha val="43137"/>
                    </a:srgbClr>
                  </a:outerShdw>
                </a:effectLst>
              </a:rPr>
              <a:t>termini di durata, della condizione risolutiva, delle clausole di denuncia o recesso</a:t>
            </a:r>
            <a:r>
              <a:rPr lang="it-IT" dirty="0"/>
              <a:t> (concordate dalle Parti nel trattato e applicate alle condizioni ivi previste);</a:t>
            </a:r>
          </a:p>
          <a:p>
            <a:r>
              <a:rPr lang="it-IT" u="sng" dirty="0">
                <a:solidFill>
                  <a:srgbClr val="FF0000"/>
                </a:solidFill>
                <a:effectLst>
                  <a:outerShdw blurRad="38100" dist="38100" dir="2700000" algn="tl">
                    <a:srgbClr val="000000">
                      <a:alpha val="43137"/>
                    </a:srgbClr>
                  </a:outerShdw>
                </a:effectLst>
              </a:rPr>
              <a:t>Clausole di recesso o di denuncia</a:t>
            </a:r>
            <a:r>
              <a:rPr lang="it-IT" dirty="0"/>
              <a:t>. Fanno venir meno l’appartenenza di uno (o più Stati) a un trattato (nota l’art. 55 CVDT: la riduzione del numero delle parti al di sotto del numero necessario per la sua entrata in vigore non estingue il trattato).</a:t>
            </a:r>
          </a:p>
          <a:p>
            <a:r>
              <a:rPr lang="it-IT" u="sng" dirty="0">
                <a:solidFill>
                  <a:srgbClr val="FF0000"/>
                </a:solidFill>
              </a:rPr>
              <a:t>Prassi</a:t>
            </a:r>
            <a:r>
              <a:rPr lang="it-IT" dirty="0"/>
              <a:t>: art. 14 Convenzione sul genocidio (dopo 10 anni dalla sua entrata in vigore); art. 13 trattato istitutivo NATO (dopo 20 anni dalla sua entrata in vigore); art. 50 Trattato sull’UE (recesso unilaterale, eventuale accordo sulle “modalità del recesso”; presa d’efficacia del recesso: dopo due anni dalla notifica dell’intenzione di recedere, salvo proroga concordata)</a:t>
            </a:r>
          </a:p>
        </p:txBody>
      </p:sp>
    </p:spTree>
    <p:extLst>
      <p:ext uri="{BB962C8B-B14F-4D97-AF65-F5344CB8AC3E}">
        <p14:creationId xmlns:p14="http://schemas.microsoft.com/office/powerpoint/2010/main" val="7066604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caso del «recesso» ex art. 50 TUE</a:t>
            </a:r>
          </a:p>
        </p:txBody>
      </p:sp>
      <p:sp>
        <p:nvSpPr>
          <p:cNvPr id="3" name="Segnaposto contenuto 2"/>
          <p:cNvSpPr>
            <a:spLocks noGrp="1"/>
          </p:cNvSpPr>
          <p:nvPr>
            <p:ph idx="1"/>
          </p:nvPr>
        </p:nvSpPr>
        <p:spPr/>
        <p:txBody>
          <a:bodyPr>
            <a:normAutofit fontScale="77500" lnSpcReduction="20000"/>
          </a:bodyPr>
          <a:lstStyle/>
          <a:p>
            <a:r>
              <a:rPr lang="it-IT" dirty="0"/>
              <a:t>Referendum «</a:t>
            </a:r>
            <a:r>
              <a:rPr lang="it-IT" dirty="0" err="1"/>
              <a:t>Brexit</a:t>
            </a:r>
            <a:r>
              <a:rPr lang="it-IT" dirty="0"/>
              <a:t>» del 23.6.2016, in cui una (debole) maggioranza assoluta degli elettori britannici s’è espressa a favore del «</a:t>
            </a:r>
            <a:r>
              <a:rPr lang="it-IT" dirty="0" err="1"/>
              <a:t>Leave</a:t>
            </a:r>
            <a:r>
              <a:rPr lang="it-IT" dirty="0"/>
              <a:t>» (51,9% del 72,2% dei partecipanti). </a:t>
            </a:r>
          </a:p>
          <a:p>
            <a:r>
              <a:rPr lang="it-IT" dirty="0"/>
              <a:t>Art. 50 TUE: </a:t>
            </a:r>
          </a:p>
          <a:p>
            <a:r>
              <a:rPr lang="it-IT" dirty="0"/>
              <a:t>«1. Ogni Stato membro </a:t>
            </a:r>
            <a:r>
              <a:rPr lang="it-IT" dirty="0">
                <a:solidFill>
                  <a:srgbClr val="FF0000"/>
                </a:solidFill>
              </a:rPr>
              <a:t>può decidere, conformemente alle proprie norme costituzionali</a:t>
            </a:r>
            <a:r>
              <a:rPr lang="it-IT" dirty="0"/>
              <a:t>, di recedere dall'Unione. </a:t>
            </a:r>
          </a:p>
          <a:p>
            <a:r>
              <a:rPr lang="it-IT" dirty="0"/>
              <a:t>2. Lo Stato membro che </a:t>
            </a:r>
            <a:r>
              <a:rPr lang="it-IT" dirty="0">
                <a:solidFill>
                  <a:srgbClr val="FF0000"/>
                </a:solidFill>
              </a:rPr>
              <a:t>decide di recedere notifica tale intenzione al Consiglio europeo</a:t>
            </a:r>
            <a:r>
              <a:rPr lang="it-IT" dirty="0"/>
              <a:t>. Alla luce degli orientamenti formulati dal Consiglio europeo, l'Unione </a:t>
            </a:r>
            <a:r>
              <a:rPr lang="it-IT" dirty="0">
                <a:solidFill>
                  <a:srgbClr val="FF0000"/>
                </a:solidFill>
                <a:effectLst>
                  <a:outerShdw blurRad="38100" dist="38100" dir="2700000" algn="tl">
                    <a:srgbClr val="000000">
                      <a:alpha val="43137"/>
                    </a:srgbClr>
                  </a:outerShdw>
                </a:effectLst>
              </a:rPr>
              <a:t>negozia e conclude con tale Stato un accordo volto a definire le modalità del recesso</a:t>
            </a:r>
            <a:r>
              <a:rPr lang="it-IT" dirty="0"/>
              <a:t>, tenendo conto </a:t>
            </a:r>
            <a:r>
              <a:rPr lang="it-IT" dirty="0">
                <a:solidFill>
                  <a:srgbClr val="FF0000"/>
                </a:solidFill>
                <a:effectLst>
                  <a:outerShdw blurRad="38100" dist="38100" dir="2700000" algn="tl">
                    <a:srgbClr val="000000">
                      <a:alpha val="43137"/>
                    </a:srgbClr>
                  </a:outerShdw>
                </a:effectLst>
              </a:rPr>
              <a:t>del quadro delle future relazioni con l'Unione</a:t>
            </a:r>
            <a:r>
              <a:rPr lang="it-IT" dirty="0"/>
              <a:t>. L'accordo è negoziato conformemente all'articolo 218, paragrafo 3 del trattato sul funzionamento dell'Unione europea. Esso </a:t>
            </a:r>
            <a:r>
              <a:rPr lang="it-IT" dirty="0">
                <a:solidFill>
                  <a:srgbClr val="0070C0"/>
                </a:solidFill>
              </a:rPr>
              <a:t>è concluso a nome dell'Unione dal Consiglio, che delibera a maggioranza qualificata previa approvazione del Parlamento europeo</a:t>
            </a:r>
            <a:r>
              <a:rPr lang="it-IT" dirty="0"/>
              <a:t>. (segue)</a:t>
            </a:r>
          </a:p>
        </p:txBody>
      </p:sp>
    </p:spTree>
    <p:extLst>
      <p:ext uri="{BB962C8B-B14F-4D97-AF65-F5344CB8AC3E}">
        <p14:creationId xmlns:p14="http://schemas.microsoft.com/office/powerpoint/2010/main" val="3648584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condizioni del recesso</a:t>
            </a:r>
          </a:p>
        </p:txBody>
      </p:sp>
      <p:sp>
        <p:nvSpPr>
          <p:cNvPr id="3" name="Segnaposto contenuto 2"/>
          <p:cNvSpPr>
            <a:spLocks noGrp="1"/>
          </p:cNvSpPr>
          <p:nvPr>
            <p:ph idx="1"/>
          </p:nvPr>
        </p:nvSpPr>
        <p:spPr/>
        <p:txBody>
          <a:bodyPr>
            <a:normAutofit fontScale="92500" lnSpcReduction="10000"/>
          </a:bodyPr>
          <a:lstStyle/>
          <a:p>
            <a:r>
              <a:rPr lang="it-IT" dirty="0"/>
              <a:t>3. I trattati </a:t>
            </a:r>
            <a:r>
              <a:rPr lang="it-IT" i="1" dirty="0">
                <a:solidFill>
                  <a:srgbClr val="0070C0"/>
                </a:solidFill>
              </a:rPr>
              <a:t>cessano di essere applicabili allo Stato interessato a decorrere dalla data di entrata in vigore dell'accordo di recesso</a:t>
            </a:r>
            <a:r>
              <a:rPr lang="it-IT" dirty="0"/>
              <a:t> o, </a:t>
            </a:r>
            <a:r>
              <a:rPr lang="it-IT" i="1" dirty="0">
                <a:solidFill>
                  <a:srgbClr val="0070C0"/>
                </a:solidFill>
                <a:effectLst>
                  <a:outerShdw blurRad="38100" dist="38100" dir="2700000" algn="tl">
                    <a:srgbClr val="000000">
                      <a:alpha val="43137"/>
                    </a:srgbClr>
                  </a:outerShdw>
                </a:effectLst>
              </a:rPr>
              <a:t>in mancanza di tale accordo, due anni dopo la notifica di cui al paragrafo 2</a:t>
            </a:r>
            <a:r>
              <a:rPr lang="it-IT" dirty="0"/>
              <a:t>, salvo che il Consiglio europeo, d'intesa con lo Stato membro interessato, decida all'unanimità di </a:t>
            </a:r>
            <a:r>
              <a:rPr lang="it-IT" dirty="0">
                <a:solidFill>
                  <a:srgbClr val="0070C0"/>
                </a:solidFill>
                <a:effectLst>
                  <a:outerShdw blurRad="38100" dist="38100" dir="2700000" algn="tl">
                    <a:srgbClr val="000000">
                      <a:alpha val="43137"/>
                    </a:srgbClr>
                  </a:outerShdw>
                </a:effectLst>
              </a:rPr>
              <a:t>prorogare tale termine</a:t>
            </a:r>
            <a:r>
              <a:rPr lang="it-IT" dirty="0"/>
              <a:t>. </a:t>
            </a:r>
          </a:p>
          <a:p>
            <a:r>
              <a:rPr lang="it-IT" dirty="0"/>
              <a:t>4. Ai fini dei paragrafi 2 e 3, il membro del Consiglio europeo e del Consiglio che rappresenta lo Stato membro che recede non partecipa né alle deliberazioni né alle decisioni del Consiglio europeo e del Consiglio che lo riguardano. […] </a:t>
            </a:r>
          </a:p>
          <a:p>
            <a:r>
              <a:rPr lang="it-IT" dirty="0"/>
              <a:t>5. </a:t>
            </a:r>
            <a:r>
              <a:rPr lang="it-IT" dirty="0">
                <a:solidFill>
                  <a:srgbClr val="0070C0"/>
                </a:solidFill>
                <a:effectLst>
                  <a:outerShdw blurRad="38100" dist="38100" dir="2700000" algn="tl">
                    <a:srgbClr val="000000">
                      <a:alpha val="43137"/>
                    </a:srgbClr>
                  </a:outerShdw>
                </a:effectLst>
              </a:rPr>
              <a:t>Se lo Stato che ha receduto dall'Unione chiede di aderirvi nuovamente, tale richiesta è oggetto della procedura</a:t>
            </a:r>
            <a:r>
              <a:rPr lang="it-IT" dirty="0"/>
              <a:t> di cui all'articolo 49» </a:t>
            </a:r>
          </a:p>
        </p:txBody>
      </p:sp>
    </p:spTree>
    <p:extLst>
      <p:ext uri="{BB962C8B-B14F-4D97-AF65-F5344CB8AC3E}">
        <p14:creationId xmlns:p14="http://schemas.microsoft.com/office/powerpoint/2010/main" val="40904370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Gli orientamenti di negoziato del Consiglio europeo (29.4.2017)</a:t>
            </a:r>
          </a:p>
        </p:txBody>
      </p:sp>
      <p:sp>
        <p:nvSpPr>
          <p:cNvPr id="3" name="Segnaposto contenuto 2"/>
          <p:cNvSpPr>
            <a:spLocks noGrp="1"/>
          </p:cNvSpPr>
          <p:nvPr>
            <p:ph idx="1"/>
          </p:nvPr>
        </p:nvSpPr>
        <p:spPr/>
        <p:txBody>
          <a:bodyPr>
            <a:normAutofit fontScale="92500"/>
          </a:bodyPr>
          <a:lstStyle/>
          <a:p>
            <a:r>
              <a:rPr lang="it-IT" dirty="0"/>
              <a:t>Il 29.3.2017 il governo britannico ha notificato al Consiglio europeo la sua volontà di recedere. </a:t>
            </a:r>
          </a:p>
          <a:p>
            <a:r>
              <a:rPr lang="it-IT" dirty="0"/>
              <a:t>Il Consiglio europeo ha formulato il 29.4.2017 i suoi «orientamenti» sul negoziato. Essi prevedono che il termine biennale scadrà il 29.3.2019. In dettaglio:</a:t>
            </a:r>
          </a:p>
          <a:p>
            <a:r>
              <a:rPr lang="it-IT" dirty="0"/>
              <a:t>a) «</a:t>
            </a:r>
            <a:r>
              <a:rPr lang="it-IT" u="sng" dirty="0">
                <a:solidFill>
                  <a:srgbClr val="FF0000"/>
                </a:solidFill>
                <a:effectLst>
                  <a:outerShdw blurRad="38100" dist="38100" dir="2700000" algn="tl">
                    <a:srgbClr val="000000">
                      <a:alpha val="43137"/>
                    </a:srgbClr>
                  </a:outerShdw>
                </a:effectLst>
              </a:rPr>
              <a:t>Hard </a:t>
            </a:r>
            <a:r>
              <a:rPr lang="it-IT" u="sng" dirty="0" err="1">
                <a:solidFill>
                  <a:srgbClr val="FF0000"/>
                </a:solidFill>
                <a:effectLst>
                  <a:outerShdw blurRad="38100" dist="38100" dir="2700000" algn="tl">
                    <a:srgbClr val="000000">
                      <a:alpha val="43137"/>
                    </a:srgbClr>
                  </a:outerShdw>
                </a:effectLst>
              </a:rPr>
              <a:t>Brexit</a:t>
            </a:r>
            <a:r>
              <a:rPr lang="it-IT" dirty="0"/>
              <a:t>»: l’accordo sul recesso va condotto unitariamente, impossibile «spacchettare» singoli vantaggi dell’appartenenza all’Unione (es. accesso privilegiato alle libertà di circolazione di imprese, servizi e capitali del «mercato unico europeo» senza garanzie di libera circolazione delle persone, operatori economici e «inattivi»); </a:t>
            </a:r>
          </a:p>
        </p:txBody>
      </p:sp>
    </p:spTree>
    <p:extLst>
      <p:ext uri="{BB962C8B-B14F-4D97-AF65-F5344CB8AC3E}">
        <p14:creationId xmlns:p14="http://schemas.microsoft.com/office/powerpoint/2010/main" val="268342162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fontScale="70000" lnSpcReduction="20000"/>
          </a:bodyPr>
          <a:lstStyle/>
          <a:p>
            <a:r>
              <a:rPr lang="it-IT" dirty="0"/>
              <a:t>b) </a:t>
            </a:r>
            <a:r>
              <a:rPr lang="it-IT" u="sng" dirty="0">
                <a:solidFill>
                  <a:srgbClr val="FF0000"/>
                </a:solidFill>
                <a:effectLst>
                  <a:outerShdw blurRad="38100" dist="38100" dir="2700000" algn="tl">
                    <a:srgbClr val="000000">
                      <a:alpha val="43137"/>
                    </a:srgbClr>
                  </a:outerShdw>
                </a:effectLst>
              </a:rPr>
              <a:t>Negoziato «globale»</a:t>
            </a:r>
            <a:r>
              <a:rPr lang="it-IT" dirty="0"/>
              <a:t>, condotto dalle istituzioni dell’Unione (Commissione, conclusione da parte del Consiglio previa approvazione del Parlamento europeo); no negoziati separati bilaterali fra Stati membri e Gran Bretagna: «I negoziati a norma dell'articolo 50 del TUE saranno condotti all'insegna della trasparenza e come un pacchetto unico. In ottemperanza al principio secondo cui "nulla è concordato finché tutto non è concordato", non sarà possibile concordare soluzioni su singoli elementi. L'Unione affronterà i negoziati con posizioni unificate e dialogherà con il Regno Unito esclusivamente attraverso i canali stabiliti nei presenti orientamenti e nelle direttive di negoziato. Al fine di non indebolire la posizione dell'Unione, non vi saranno negoziati separati tra singoli Stati membri e il Regno Unito su questioni attinenti al recesso del Regno Unito dall'Unione»</a:t>
            </a:r>
          </a:p>
          <a:p>
            <a:r>
              <a:rPr lang="it-IT" dirty="0"/>
              <a:t>c) </a:t>
            </a:r>
            <a:r>
              <a:rPr lang="it-IT" u="sng" dirty="0">
                <a:solidFill>
                  <a:srgbClr val="FF0000"/>
                </a:solidFill>
                <a:effectLst>
                  <a:outerShdw blurRad="38100" dist="38100" dir="2700000" algn="tl">
                    <a:srgbClr val="000000">
                      <a:alpha val="43137"/>
                    </a:srgbClr>
                  </a:outerShdw>
                </a:effectLst>
              </a:rPr>
              <a:t>Trattative a 2 fasi</a:t>
            </a:r>
            <a:r>
              <a:rPr lang="it-IT" dirty="0"/>
              <a:t>: l’accordo di recesso (condizioni «transitorie» alle quali il diritto dell’Unione cesserà d’applicarsi al Regno Unito) di cui all’art. 50 </a:t>
            </a:r>
            <a:r>
              <a:rPr lang="it-IT" u="sng" dirty="0">
                <a:solidFill>
                  <a:srgbClr val="FF0000"/>
                </a:solidFill>
                <a:effectLst>
                  <a:outerShdw blurRad="38100" dist="38100" dir="2700000" algn="tl">
                    <a:srgbClr val="000000">
                      <a:alpha val="43137"/>
                    </a:srgbClr>
                  </a:outerShdw>
                </a:effectLst>
              </a:rPr>
              <a:t>non include</a:t>
            </a:r>
            <a:r>
              <a:rPr lang="it-IT" dirty="0"/>
              <a:t> (seppur «tiene conto di») l’accordo futuro sulle relazioni «convenzionali» del Regno Unito con l’Unione (modellabili in base a vari standard: accordo di «associazione»; di libero scambio; relazioni commerciali entro il GATT/OMC, ecc.)</a:t>
            </a:r>
          </a:p>
        </p:txBody>
      </p:sp>
    </p:spTree>
    <p:extLst>
      <p:ext uri="{BB962C8B-B14F-4D97-AF65-F5344CB8AC3E}">
        <p14:creationId xmlns:p14="http://schemas.microsoft.com/office/powerpoint/2010/main" val="175522139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futuro: una situazione di sfavore rispetto all’attuale?</a:t>
            </a:r>
          </a:p>
        </p:txBody>
      </p:sp>
      <p:sp>
        <p:nvSpPr>
          <p:cNvPr id="3" name="Segnaposto contenuto 2"/>
          <p:cNvSpPr>
            <a:spLocks noGrp="1"/>
          </p:cNvSpPr>
          <p:nvPr>
            <p:ph idx="1"/>
          </p:nvPr>
        </p:nvSpPr>
        <p:spPr/>
        <p:txBody>
          <a:bodyPr>
            <a:normAutofit fontScale="92500" lnSpcReduction="20000"/>
          </a:bodyPr>
          <a:lstStyle/>
          <a:p>
            <a:r>
              <a:rPr lang="it-IT" dirty="0"/>
              <a:t>«19. Il governo britannico ha comunicato che non punterà a restare nel mercato unico; per converso, intenderebbe perseguire un </a:t>
            </a:r>
            <a:r>
              <a:rPr lang="it-IT" i="1" dirty="0">
                <a:solidFill>
                  <a:srgbClr val="0070C0"/>
                </a:solidFill>
              </a:rPr>
              <a:t>ambizioso accordo di libero scambio con l'Unione europea</a:t>
            </a:r>
            <a:r>
              <a:rPr lang="it-IT" dirty="0"/>
              <a:t>. Tenendo presenti gli interessi dell'Unione, il Consiglio europeo è pronto ad avviare i lavori per un accordo sugli scambi, da </a:t>
            </a:r>
            <a:r>
              <a:rPr lang="it-IT" i="1" dirty="0">
                <a:solidFill>
                  <a:srgbClr val="0070C0"/>
                </a:solidFill>
              </a:rPr>
              <a:t>mettere a punto e concludere nel momento in cui il Regno Unito non sarà più uno Stato membro</a:t>
            </a:r>
            <a:r>
              <a:rPr lang="it-IT" dirty="0"/>
              <a:t>. # 20. Qualsiasi accordo di libero scambio dovrebbe essere </a:t>
            </a:r>
            <a:r>
              <a:rPr lang="it-IT" dirty="0">
                <a:solidFill>
                  <a:srgbClr val="0070C0"/>
                </a:solidFill>
              </a:rPr>
              <a:t>equilibrato, ambizioso e di vasta portata</a:t>
            </a:r>
            <a:r>
              <a:rPr lang="it-IT" dirty="0"/>
              <a:t>. </a:t>
            </a:r>
            <a:r>
              <a:rPr lang="it-IT" i="1" dirty="0">
                <a:solidFill>
                  <a:srgbClr val="0070C0"/>
                </a:solidFill>
              </a:rPr>
              <a:t>Non può tuttavia equivalere alla partecipazione al mercato unico o sue parti, in quanto ciò ne comprometterebbe l'integrità e il corretto funzionamento</a:t>
            </a:r>
            <a:r>
              <a:rPr lang="it-IT" dirty="0"/>
              <a:t>. L'accordo deve garantire parità di condizioni, segnatamente in termini di concorrenza e aiuti di Stato, e a questo proposito comprendere salvaguardie contro vantaggi concorrenziali sleali derivanti, tra l'altro, da misure e prassi fiscali, sociali, ambientali e regolamentari» (Orientamenti di negoziato del Consiglio europeo, punti 19 e 20)</a:t>
            </a:r>
          </a:p>
        </p:txBody>
      </p:sp>
    </p:spTree>
    <p:extLst>
      <p:ext uri="{BB962C8B-B14F-4D97-AF65-F5344CB8AC3E}">
        <p14:creationId xmlns:p14="http://schemas.microsoft.com/office/powerpoint/2010/main" val="158340253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0000"/>
                </a:solidFill>
              </a:rPr>
              <a:t>La denuncia di trattati che non prevedono disposizioni al riguardo</a:t>
            </a:r>
          </a:p>
        </p:txBody>
      </p:sp>
      <p:sp>
        <p:nvSpPr>
          <p:cNvPr id="3" name="Segnaposto contenuto 2"/>
          <p:cNvSpPr>
            <a:spLocks noGrp="1"/>
          </p:cNvSpPr>
          <p:nvPr>
            <p:ph idx="1"/>
          </p:nvPr>
        </p:nvSpPr>
        <p:spPr/>
        <p:txBody>
          <a:bodyPr>
            <a:normAutofit fontScale="92500" lnSpcReduction="20000"/>
          </a:bodyPr>
          <a:lstStyle/>
          <a:p>
            <a:r>
              <a:rPr lang="it-IT" dirty="0"/>
              <a:t>Problematica: è denunciabile un trattato, concluso per durata illimitata, che non prevede clausole di recesso o denuncia? </a:t>
            </a:r>
          </a:p>
          <a:p>
            <a:r>
              <a:rPr lang="it-IT" dirty="0">
                <a:solidFill>
                  <a:srgbClr val="0070C0"/>
                </a:solidFill>
              </a:rPr>
              <a:t>Art. 56 CVDT</a:t>
            </a:r>
            <a:r>
              <a:rPr lang="it-IT" dirty="0"/>
              <a:t>: «1. Un trattato che non contenga disposizioni relative alla sua estinzione e che non preveda possibilità di denuncia o di recesso </a:t>
            </a:r>
            <a:r>
              <a:rPr lang="it-IT" i="1" dirty="0">
                <a:solidFill>
                  <a:srgbClr val="0070C0"/>
                </a:solidFill>
                <a:effectLst>
                  <a:outerShdw blurRad="38100" dist="38100" dir="2700000" algn="tl">
                    <a:srgbClr val="000000">
                      <a:alpha val="43137"/>
                    </a:srgbClr>
                  </a:outerShdw>
                </a:effectLst>
              </a:rPr>
              <a:t>non può formare oggetto di una denuncia o di un recesso</a:t>
            </a:r>
            <a:r>
              <a:rPr lang="it-IT" dirty="0">
                <a:effectLst>
                  <a:outerShdw blurRad="38100" dist="38100" dir="2700000" algn="tl">
                    <a:srgbClr val="000000">
                      <a:alpha val="43137"/>
                    </a:srgbClr>
                  </a:outerShdw>
                </a:effectLst>
              </a:rPr>
              <a:t>, </a:t>
            </a:r>
            <a:r>
              <a:rPr lang="it-IT" u="sng" dirty="0">
                <a:solidFill>
                  <a:srgbClr val="0070C0"/>
                </a:solidFill>
                <a:effectLst>
                  <a:outerShdw blurRad="38100" dist="38100" dir="2700000" algn="tl">
                    <a:srgbClr val="000000">
                      <a:alpha val="43137"/>
                    </a:srgbClr>
                  </a:outerShdw>
                </a:effectLst>
              </a:rPr>
              <a:t>a meno che</a:t>
            </a:r>
            <a:r>
              <a:rPr lang="it-IT" dirty="0"/>
              <a:t>: i) non risulti che corrispondeva all'intenzione delle parti ammettere la possibilità di una denuncia o di un recesso; oppure ii) il diritto di denuncia o di recesso possa essere dedotto dalla natura del trattato. # 2. Una parte deve notificare almeno dodici mesi prima la sua intenzione di denunciare un trattato o di recederne in conformità alle disposizioni del paragrafo 1»</a:t>
            </a:r>
          </a:p>
          <a:p>
            <a:endParaRPr lang="it-IT" dirty="0"/>
          </a:p>
        </p:txBody>
      </p:sp>
    </p:spTree>
    <p:extLst>
      <p:ext uri="{BB962C8B-B14F-4D97-AF65-F5344CB8AC3E}">
        <p14:creationId xmlns:p14="http://schemas.microsoft.com/office/powerpoint/2010/main" val="11771777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Le eccezioni al divieto di denuncia</a:t>
            </a:r>
          </a:p>
        </p:txBody>
      </p:sp>
      <p:sp>
        <p:nvSpPr>
          <p:cNvPr id="3" name="Segnaposto contenuto 2"/>
          <p:cNvSpPr>
            <a:spLocks noGrp="1"/>
          </p:cNvSpPr>
          <p:nvPr>
            <p:ph idx="1"/>
          </p:nvPr>
        </p:nvSpPr>
        <p:spPr/>
        <p:txBody>
          <a:bodyPr>
            <a:normAutofit fontScale="70000" lnSpcReduction="20000"/>
          </a:bodyPr>
          <a:lstStyle/>
          <a:p>
            <a:r>
              <a:rPr lang="it-IT" dirty="0"/>
              <a:t>La Convenzione di Vienna dunque che la facoltà di denuncia o recesso non sussista (= </a:t>
            </a:r>
            <a:r>
              <a:rPr lang="it-IT" u="sng" dirty="0">
                <a:solidFill>
                  <a:srgbClr val="0070C0"/>
                </a:solidFill>
              </a:rPr>
              <a:t>regola generale della </a:t>
            </a:r>
            <a:r>
              <a:rPr lang="it-IT" u="sng" dirty="0">
                <a:solidFill>
                  <a:srgbClr val="0070C0"/>
                </a:solidFill>
                <a:effectLst>
                  <a:outerShdw blurRad="38100" dist="38100" dir="2700000" algn="tl">
                    <a:srgbClr val="000000">
                      <a:alpha val="43137"/>
                    </a:srgbClr>
                  </a:outerShdw>
                </a:effectLst>
              </a:rPr>
              <a:t>non </a:t>
            </a:r>
            <a:r>
              <a:rPr lang="it-IT" u="sng" dirty="0" err="1">
                <a:solidFill>
                  <a:srgbClr val="0070C0"/>
                </a:solidFill>
                <a:effectLst>
                  <a:outerShdw blurRad="38100" dist="38100" dir="2700000" algn="tl">
                    <a:srgbClr val="000000">
                      <a:alpha val="43137"/>
                    </a:srgbClr>
                  </a:outerShdw>
                </a:effectLst>
              </a:rPr>
              <a:t>denunciabilità</a:t>
            </a:r>
            <a:r>
              <a:rPr lang="it-IT" dirty="0"/>
              <a:t>), salvo che possa essere desunta implicitamente </a:t>
            </a:r>
          </a:p>
          <a:p>
            <a:r>
              <a:rPr lang="it-IT" dirty="0"/>
              <a:t>a) </a:t>
            </a:r>
            <a:r>
              <a:rPr lang="it-IT" u="sng" dirty="0">
                <a:solidFill>
                  <a:srgbClr val="0070C0"/>
                </a:solidFill>
              </a:rPr>
              <a:t>dall’intenzione delle parti </a:t>
            </a:r>
            <a:r>
              <a:rPr lang="it-IT" dirty="0"/>
              <a:t>(caso dello Statuto ONU, lavori preparatori e Dichiarazione adottata dalla Conferenza di S. Francisco, in caso di “circostanze eccezionali” o di emendamento che non richieda il consenso di tutti i membri), o </a:t>
            </a:r>
          </a:p>
          <a:p>
            <a:r>
              <a:rPr lang="it-IT" dirty="0"/>
              <a:t>b) </a:t>
            </a:r>
            <a:r>
              <a:rPr lang="it-IT" u="sng" dirty="0">
                <a:solidFill>
                  <a:srgbClr val="0070C0"/>
                </a:solidFill>
              </a:rPr>
              <a:t>dalla natura del trattato</a:t>
            </a:r>
            <a:r>
              <a:rPr lang="it-IT" dirty="0"/>
              <a:t> (che preveda norme soggette a deperimento: convenzioni di codificazione: caso del Senegal, denuncia delle Convenzione di Ginevra sul mare territoriale e sulla pesca, 1971; rifiuto di registrazione del Segretario generale delle NU; registrazione unilaterale; ratio: convenzioni contraddette dalla pratica; non </a:t>
            </a:r>
            <a:r>
              <a:rPr lang="it-IT" dirty="0" err="1"/>
              <a:t>denunciabilità</a:t>
            </a:r>
            <a:r>
              <a:rPr lang="it-IT" dirty="0"/>
              <a:t> del Patto sui diritti civili e politici del 1966, in assenza di una clausola in tal senso, secondo il Comitato dei diritti dell’uomo, 1997).</a:t>
            </a:r>
          </a:p>
          <a:p>
            <a:r>
              <a:rPr lang="it-IT" dirty="0"/>
              <a:t>Salvo in ogni caso il disposto dell’</a:t>
            </a:r>
            <a:r>
              <a:rPr lang="it-IT" u="sng" dirty="0">
                <a:solidFill>
                  <a:srgbClr val="FF0000"/>
                </a:solidFill>
              </a:rPr>
              <a:t>art. 54, par. 2, CVDT</a:t>
            </a:r>
            <a:r>
              <a:rPr lang="it-IT" dirty="0"/>
              <a:t> (recesso o denuncia con l’accordo «informale» delle Parti), confermato sotto il profilo procedurale dall’art. 65 CVDT (notifica e recesso in assenza di obiezioni dopo un termine di 3 mesi)</a:t>
            </a:r>
          </a:p>
        </p:txBody>
      </p:sp>
    </p:spTree>
    <p:extLst>
      <p:ext uri="{BB962C8B-B14F-4D97-AF65-F5344CB8AC3E}">
        <p14:creationId xmlns:p14="http://schemas.microsoft.com/office/powerpoint/2010/main" val="26145995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L’abrogazione (esplicita o implicita) a opera delle Parti</a:t>
            </a:r>
          </a:p>
        </p:txBody>
      </p:sp>
      <p:sp>
        <p:nvSpPr>
          <p:cNvPr id="3" name="Segnaposto contenuto 2"/>
          <p:cNvSpPr>
            <a:spLocks noGrp="1"/>
          </p:cNvSpPr>
          <p:nvPr>
            <p:ph idx="1"/>
          </p:nvPr>
        </p:nvSpPr>
        <p:spPr/>
        <p:txBody>
          <a:bodyPr>
            <a:noAutofit/>
          </a:bodyPr>
          <a:lstStyle/>
          <a:p>
            <a:r>
              <a:rPr lang="it-IT" sz="1800" b="1" u="sng" dirty="0">
                <a:solidFill>
                  <a:srgbClr val="FF0000"/>
                </a:solidFill>
                <a:effectLst>
                  <a:outerShdw blurRad="38100" dist="38100" dir="2700000" algn="tl">
                    <a:srgbClr val="000000">
                      <a:alpha val="43137"/>
                    </a:srgbClr>
                  </a:outerShdw>
                </a:effectLst>
              </a:rPr>
              <a:t>L’abrogazione ad opera delle parti </a:t>
            </a:r>
            <a:r>
              <a:rPr lang="it-IT" sz="1800" dirty="0"/>
              <a:t>(art. 54, b; art. 59)</a:t>
            </a:r>
          </a:p>
          <a:p>
            <a:r>
              <a:rPr lang="it-IT" sz="1800" dirty="0"/>
              <a:t>Articolo 59 CVDT: «Estinzione di un trattato o sospensione della sua applicazione </a:t>
            </a:r>
            <a:r>
              <a:rPr lang="it-IT" sz="1800" dirty="0">
                <a:solidFill>
                  <a:srgbClr val="0070C0"/>
                </a:solidFill>
              </a:rPr>
              <a:t>derivanti implicitamente dal fatto della conclusione di un trattato successivo - 1. Un trattato è considerato estinto quando </a:t>
            </a:r>
            <a:r>
              <a:rPr lang="it-IT" sz="1800" u="sng" dirty="0">
                <a:solidFill>
                  <a:srgbClr val="0070C0"/>
                </a:solidFill>
              </a:rPr>
              <a:t>tutte le parti </a:t>
            </a:r>
            <a:r>
              <a:rPr lang="it-IT" sz="1800" dirty="0">
                <a:solidFill>
                  <a:srgbClr val="0070C0"/>
                </a:solidFill>
              </a:rPr>
              <a:t>di questo trattato concludono successivamente un trattato avente per oggetto la stessa materia</a:t>
            </a:r>
            <a:r>
              <a:rPr lang="it-IT" sz="1800" dirty="0"/>
              <a:t> e: i) se risulta dal trattato posteriore o per altra via che secondo l'intenzione delle parti la materia deve essere disciplinata dal trattato medesimo; oppure ii) se le disposizioni del trattato successivo sono incompatibili con quelle del trattato precedente a tal punto che è impossibile applicare contemporaneamente i due trattati. # 2. Il trattato anteriore è considerato come soltanto sospeso se risulta dal trattato posteriore o se è accertato per altra via che ciò corrispondeva alla intenzione delle parti»</a:t>
            </a:r>
          </a:p>
        </p:txBody>
      </p:sp>
    </p:spTree>
    <p:extLst>
      <p:ext uri="{BB962C8B-B14F-4D97-AF65-F5344CB8AC3E}">
        <p14:creationId xmlns:p14="http://schemas.microsoft.com/office/powerpoint/2010/main" val="79284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Usus</a:t>
            </a:r>
            <a:r>
              <a:rPr lang="it-IT" dirty="0"/>
              <a:t> e fattore «tempo»</a:t>
            </a:r>
          </a:p>
        </p:txBody>
      </p:sp>
      <p:sp>
        <p:nvSpPr>
          <p:cNvPr id="3" name="Segnaposto contenuto 2"/>
          <p:cNvSpPr>
            <a:spLocks noGrp="1"/>
          </p:cNvSpPr>
          <p:nvPr>
            <p:ph idx="1"/>
          </p:nvPr>
        </p:nvSpPr>
        <p:spPr/>
        <p:txBody>
          <a:bodyPr>
            <a:normAutofit fontScale="85000" lnSpcReduction="20000"/>
          </a:bodyPr>
          <a:lstStyle/>
          <a:p>
            <a:r>
              <a:rPr lang="it-IT" dirty="0"/>
              <a:t>La prassi pare ammettere il sorgere di </a:t>
            </a:r>
            <a:r>
              <a:rPr lang="it-IT" u="sng" dirty="0">
                <a:solidFill>
                  <a:srgbClr val="FF0000"/>
                </a:solidFill>
              </a:rPr>
              <a:t>consuetudini repentine</a:t>
            </a:r>
            <a:r>
              <a:rPr lang="it-IT" dirty="0"/>
              <a:t>, basate sulla corrispondenza tra il «comportamento» (promosso da una </a:t>
            </a:r>
            <a:r>
              <a:rPr lang="it-IT" u="sng" dirty="0"/>
              <a:t>convenzione,</a:t>
            </a:r>
            <a:r>
              <a:rPr lang="it-IT" dirty="0"/>
              <a:t> da una </a:t>
            </a:r>
            <a:r>
              <a:rPr lang="it-IT" u="sng" dirty="0"/>
              <a:t>sentenza</a:t>
            </a:r>
            <a:r>
              <a:rPr lang="it-IT" dirty="0"/>
              <a:t>, da un gruppo di Stati </a:t>
            </a:r>
            <a:r>
              <a:rPr lang="it-IT" u="sng" dirty="0"/>
              <a:t>su base unilaterale</a:t>
            </a:r>
            <a:r>
              <a:rPr lang="it-IT" dirty="0"/>
              <a:t>), successivamente generalizzato, e le valutazioni («convincimento») della comunità internazionale. </a:t>
            </a:r>
          </a:p>
          <a:p>
            <a:r>
              <a:rPr lang="it-IT" dirty="0"/>
              <a:t>La regola, in tal caso, esprime, a partire dall’iniziativa di uno strumento o di un gruppo di Stati, </a:t>
            </a:r>
            <a:r>
              <a:rPr lang="it-IT" i="1" dirty="0">
                <a:solidFill>
                  <a:srgbClr val="FF0000"/>
                </a:solidFill>
              </a:rPr>
              <a:t>un favorevole componimento di interessi aggregati </a:t>
            </a:r>
            <a:r>
              <a:rPr lang="it-IT" dirty="0"/>
              <a:t>(diritto umanitario, diritto del mare, diritto dell’ambiente)</a:t>
            </a:r>
          </a:p>
          <a:p>
            <a:r>
              <a:rPr lang="it-IT" dirty="0"/>
              <a:t>Esempi: a) </a:t>
            </a:r>
            <a:r>
              <a:rPr lang="it-IT" i="1" dirty="0">
                <a:solidFill>
                  <a:srgbClr val="FF0000"/>
                </a:solidFill>
              </a:rPr>
              <a:t>Ammissibilità (condizionata) delle riserve unilaterali non previste</a:t>
            </a:r>
            <a:r>
              <a:rPr lang="it-IT" dirty="0"/>
              <a:t> dal trattato cui si riferiscono, purché vi sia successiva «accettazione» da  parte degli altri Stati parte interessati, </a:t>
            </a:r>
            <a:r>
              <a:rPr lang="it-IT" i="1" dirty="0">
                <a:solidFill>
                  <a:srgbClr val="FF0000"/>
                </a:solidFill>
              </a:rPr>
              <a:t>in deroga al principio della «integrità del trattato»</a:t>
            </a:r>
            <a:r>
              <a:rPr lang="it-IT" dirty="0"/>
              <a:t> (CIG, 28.5.1951, </a:t>
            </a:r>
            <a:r>
              <a:rPr lang="it-IT" i="1" u="sng" dirty="0">
                <a:solidFill>
                  <a:srgbClr val="FF0000"/>
                </a:solidFill>
              </a:rPr>
              <a:t>parere sulle riserve alla Convenzione per la prevenzione e la repressione del crimine di genocidio</a:t>
            </a:r>
            <a:r>
              <a:rPr lang="it-IT" dirty="0"/>
              <a:t>, e «incorporazione» nella disciplina della CVDT 1969, infra)</a:t>
            </a:r>
          </a:p>
        </p:txBody>
      </p:sp>
    </p:spTree>
    <p:extLst>
      <p:ext uri="{BB962C8B-B14F-4D97-AF65-F5344CB8AC3E}">
        <p14:creationId xmlns:p14="http://schemas.microsoft.com/office/powerpoint/2010/main" val="31015067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E4B60B-6C74-4EA7-9AA2-C6FDC2EA4EFF}"/>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50B1EED4-4D02-4219-8614-EC8F716BEE28}"/>
              </a:ext>
            </a:extLst>
          </p:cNvPr>
          <p:cNvSpPr>
            <a:spLocks noGrp="1"/>
          </p:cNvSpPr>
          <p:nvPr>
            <p:ph idx="1"/>
          </p:nvPr>
        </p:nvSpPr>
        <p:spPr/>
        <p:txBody>
          <a:bodyPr/>
          <a:lstStyle/>
          <a:p>
            <a:r>
              <a:rPr lang="it-IT" dirty="0"/>
              <a:t>Poiché l’accordo precedente e quello successivo sono strumenti con valore paritario, </a:t>
            </a:r>
            <a:r>
              <a:rPr lang="it-IT" b="1" dirty="0">
                <a:solidFill>
                  <a:srgbClr val="FF0000"/>
                </a:solidFill>
              </a:rPr>
              <a:t>l’accordo più recente </a:t>
            </a:r>
            <a:r>
              <a:rPr lang="it-IT" dirty="0"/>
              <a:t>(purché le parti siano le stesse: </a:t>
            </a:r>
            <a:r>
              <a:rPr lang="it-IT" u="sng" dirty="0">
                <a:solidFill>
                  <a:srgbClr val="FF0000"/>
                </a:solidFill>
              </a:rPr>
              <a:t>art. 30 CVDT</a:t>
            </a:r>
            <a:r>
              <a:rPr lang="it-IT" dirty="0"/>
              <a:t>) può sia derogare (ove incompatibile) </a:t>
            </a:r>
            <a:r>
              <a:rPr lang="it-IT" u="sng" dirty="0">
                <a:solidFill>
                  <a:srgbClr val="FF0000"/>
                </a:solidFill>
              </a:rPr>
              <a:t>sia abrogare l’accordo previgente</a:t>
            </a:r>
            <a:r>
              <a:rPr lang="it-IT" dirty="0"/>
              <a:t>.</a:t>
            </a:r>
          </a:p>
          <a:p>
            <a:r>
              <a:rPr lang="it-IT" dirty="0"/>
              <a:t>L’accordo abrogativo </a:t>
            </a:r>
            <a:r>
              <a:rPr lang="it-IT" u="sng" dirty="0">
                <a:solidFill>
                  <a:srgbClr val="0070C0"/>
                </a:solidFill>
              </a:rPr>
              <a:t>può essere esplicito </a:t>
            </a:r>
            <a:r>
              <a:rPr lang="it-IT" dirty="0"/>
              <a:t>(medesimo procedimento che aveva dato luogo al sorgere del vincolo pattizio; anche procedimento diverso, es. accordo in forma semplificata) ovvero </a:t>
            </a:r>
            <a:r>
              <a:rPr lang="it-IT" u="sng" dirty="0">
                <a:solidFill>
                  <a:srgbClr val="FF0000"/>
                </a:solidFill>
              </a:rPr>
              <a:t>tacito o implicito </a:t>
            </a:r>
            <a:r>
              <a:rPr lang="it-IT" dirty="0"/>
              <a:t>(conclusione successiva di un accordo «incompatibile»)</a:t>
            </a:r>
          </a:p>
        </p:txBody>
      </p:sp>
    </p:spTree>
    <p:extLst>
      <p:ext uri="{BB962C8B-B14F-4D97-AF65-F5344CB8AC3E}">
        <p14:creationId xmlns:p14="http://schemas.microsoft.com/office/powerpoint/2010/main" val="248244775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L’eccezione di inadempimento: nozione ed efficacia secondo il tipo di trattato</a:t>
            </a:r>
          </a:p>
        </p:txBody>
      </p:sp>
      <p:sp>
        <p:nvSpPr>
          <p:cNvPr id="3" name="Segnaposto contenuto 2"/>
          <p:cNvSpPr>
            <a:spLocks noGrp="1"/>
          </p:cNvSpPr>
          <p:nvPr>
            <p:ph idx="1"/>
          </p:nvPr>
        </p:nvSpPr>
        <p:spPr/>
        <p:txBody>
          <a:bodyPr>
            <a:noAutofit/>
          </a:bodyPr>
          <a:lstStyle/>
          <a:p>
            <a:r>
              <a:rPr lang="it-IT" sz="1500" b="1" dirty="0">
                <a:solidFill>
                  <a:srgbClr val="FF0000"/>
                </a:solidFill>
                <a:effectLst>
                  <a:outerShdw blurRad="38100" dist="38100" dir="2700000" algn="tl">
                    <a:srgbClr val="000000">
                      <a:alpha val="43137"/>
                    </a:srgbClr>
                  </a:outerShdw>
                </a:effectLst>
              </a:rPr>
              <a:t>L’estinzione o sospensione come conseguenza della violazione</a:t>
            </a:r>
            <a:r>
              <a:rPr lang="it-IT" sz="1500" dirty="0">
                <a:solidFill>
                  <a:srgbClr val="FF0000"/>
                </a:solidFill>
                <a:effectLst>
                  <a:outerShdw blurRad="38100" dist="38100" dir="2700000" algn="tl">
                    <a:srgbClr val="000000">
                      <a:alpha val="43137"/>
                    </a:srgbClr>
                  </a:outerShdw>
                </a:effectLst>
              </a:rPr>
              <a:t> </a:t>
            </a:r>
            <a:r>
              <a:rPr lang="it-IT" sz="1500" dirty="0"/>
              <a:t>(art. 60 CVDT)</a:t>
            </a:r>
          </a:p>
          <a:p>
            <a:r>
              <a:rPr lang="it-IT" sz="1500" dirty="0"/>
              <a:t>Regola consuetudinaria espressione del principio (o dell'eccezione) </a:t>
            </a:r>
            <a:r>
              <a:rPr lang="it-IT" sz="1500" i="1" dirty="0" err="1">
                <a:solidFill>
                  <a:srgbClr val="0070C0"/>
                </a:solidFill>
              </a:rPr>
              <a:t>inadimplenti</a:t>
            </a:r>
            <a:r>
              <a:rPr lang="it-IT" sz="1500" i="1" dirty="0">
                <a:solidFill>
                  <a:srgbClr val="0070C0"/>
                </a:solidFill>
              </a:rPr>
              <a:t> non est </a:t>
            </a:r>
            <a:r>
              <a:rPr lang="it-IT" sz="1500" i="1" dirty="0" err="1">
                <a:solidFill>
                  <a:srgbClr val="0070C0"/>
                </a:solidFill>
              </a:rPr>
              <a:t>adimplendum</a:t>
            </a:r>
            <a:r>
              <a:rPr lang="it-IT" sz="1500" i="1" dirty="0">
                <a:solidFill>
                  <a:srgbClr val="0070C0"/>
                </a:solidFill>
              </a:rPr>
              <a:t> </a:t>
            </a:r>
            <a:r>
              <a:rPr lang="it-IT" sz="1500" dirty="0"/>
              <a:t>(equilibrio contrattuale e reciprocità). La codificazione corrisponde al diritto generale. La causa s’attiva nel caso di «ripudio del trattato» o violazione (</a:t>
            </a:r>
            <a:r>
              <a:rPr lang="it-IT" sz="1500" dirty="0" err="1">
                <a:solidFill>
                  <a:srgbClr val="FF0000"/>
                </a:solidFill>
                <a:effectLst>
                  <a:outerShdw blurRad="38100" dist="38100" dir="2700000" algn="tl">
                    <a:srgbClr val="000000">
                      <a:alpha val="43137"/>
                    </a:srgbClr>
                  </a:outerShdw>
                </a:effectLst>
              </a:rPr>
              <a:t>material</a:t>
            </a:r>
            <a:r>
              <a:rPr lang="it-IT" sz="1500" dirty="0">
                <a:solidFill>
                  <a:srgbClr val="FF0000"/>
                </a:solidFill>
                <a:effectLst>
                  <a:outerShdw blurRad="38100" dist="38100" dir="2700000" algn="tl">
                    <a:srgbClr val="000000">
                      <a:alpha val="43137"/>
                    </a:srgbClr>
                  </a:outerShdw>
                </a:effectLst>
              </a:rPr>
              <a:t> </a:t>
            </a:r>
            <a:r>
              <a:rPr lang="it-IT" sz="1500" dirty="0" err="1">
                <a:solidFill>
                  <a:srgbClr val="FF0000"/>
                </a:solidFill>
                <a:effectLst>
                  <a:outerShdw blurRad="38100" dist="38100" dir="2700000" algn="tl">
                    <a:srgbClr val="000000">
                      <a:alpha val="43137"/>
                    </a:srgbClr>
                  </a:outerShdw>
                </a:effectLst>
              </a:rPr>
              <a:t>breach</a:t>
            </a:r>
            <a:r>
              <a:rPr lang="it-IT" sz="1500" dirty="0"/>
              <a:t>) di una disposizione che «sia essenziale» alla realizzazione dell’oggetto e dello scopo del trattato </a:t>
            </a:r>
          </a:p>
          <a:p>
            <a:r>
              <a:rPr lang="it-IT" sz="1500" u="sng" dirty="0">
                <a:solidFill>
                  <a:srgbClr val="FF0000"/>
                </a:solidFill>
              </a:rPr>
              <a:t>Schema della norma</a:t>
            </a:r>
            <a:r>
              <a:rPr lang="it-IT" sz="1500" dirty="0"/>
              <a:t> (quali effetti produce </a:t>
            </a:r>
            <a:r>
              <a:rPr lang="it-IT" sz="1500" dirty="0">
                <a:solidFill>
                  <a:srgbClr val="FF0000"/>
                </a:solidFill>
              </a:rPr>
              <a:t>la violazione </a:t>
            </a:r>
            <a:r>
              <a:rPr lang="it-IT" sz="1500" dirty="0"/>
              <a:t>in ragione del «tipo» di trattato violato):</a:t>
            </a:r>
          </a:p>
          <a:p>
            <a:r>
              <a:rPr lang="it-IT" sz="1500" u="sng" dirty="0">
                <a:solidFill>
                  <a:srgbClr val="0070C0"/>
                </a:solidFill>
              </a:rPr>
              <a:t>Trattati bilaterali</a:t>
            </a:r>
            <a:r>
              <a:rPr lang="it-IT" sz="1500" dirty="0"/>
              <a:t>=estinzione (o sospensione)</a:t>
            </a:r>
          </a:p>
          <a:p>
            <a:r>
              <a:rPr lang="it-IT" sz="1500" u="sng" dirty="0">
                <a:solidFill>
                  <a:srgbClr val="0070C0"/>
                </a:solidFill>
              </a:rPr>
              <a:t>Trattati multilaterali</a:t>
            </a:r>
            <a:r>
              <a:rPr lang="it-IT" sz="1500" dirty="0"/>
              <a:t>=estinzione/sospensione </a:t>
            </a:r>
            <a:r>
              <a:rPr lang="it-IT" sz="1500" dirty="0">
                <a:solidFill>
                  <a:srgbClr val="FF0000"/>
                </a:solidFill>
              </a:rPr>
              <a:t>per accordo</a:t>
            </a:r>
            <a:r>
              <a:rPr lang="it-IT" sz="1500" dirty="0"/>
              <a:t> ovvero </a:t>
            </a:r>
            <a:r>
              <a:rPr lang="it-IT" sz="1500" dirty="0">
                <a:solidFill>
                  <a:srgbClr val="FF0000"/>
                </a:solidFill>
              </a:rPr>
              <a:t>sospensione a favore della parte specialmente lesa (=vittima)</a:t>
            </a:r>
            <a:r>
              <a:rPr lang="it-IT" sz="1500" dirty="0"/>
              <a:t> o di tutte le parti nel caso di trattati particolari (se la violazione «modifica radicalmente la situazione di ciascuna delle Parti» rispetto all’adempimento dei suoi obblighi: esempio: trattati di smilitarizzazione)</a:t>
            </a:r>
          </a:p>
          <a:p>
            <a:r>
              <a:rPr lang="it-IT" sz="1500" u="sng" dirty="0">
                <a:solidFill>
                  <a:srgbClr val="0070C0"/>
                </a:solidFill>
              </a:rPr>
              <a:t>Trattati multilaterali umanitari </a:t>
            </a:r>
            <a:r>
              <a:rPr lang="it-IT" sz="1500" dirty="0"/>
              <a:t>(o a tutela dei diritti della persona): «inoperatività» della causa (a tutela delle persone protette dal trattato)</a:t>
            </a:r>
          </a:p>
        </p:txBody>
      </p:sp>
    </p:spTree>
    <p:extLst>
      <p:ext uri="{BB962C8B-B14F-4D97-AF65-F5344CB8AC3E}">
        <p14:creationId xmlns:p14="http://schemas.microsoft.com/office/powerpoint/2010/main" val="70350657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L’impossibilità sopravvenuta (art. 61 CVDT)</a:t>
            </a:r>
          </a:p>
        </p:txBody>
      </p:sp>
      <p:sp>
        <p:nvSpPr>
          <p:cNvPr id="3" name="Segnaposto contenuto 2"/>
          <p:cNvSpPr>
            <a:spLocks noGrp="1"/>
          </p:cNvSpPr>
          <p:nvPr>
            <p:ph idx="1"/>
          </p:nvPr>
        </p:nvSpPr>
        <p:spPr/>
        <p:txBody>
          <a:bodyPr>
            <a:normAutofit fontScale="85000" lnSpcReduction="10000"/>
          </a:bodyPr>
          <a:lstStyle/>
          <a:p>
            <a:r>
              <a:rPr lang="it-IT" b="1" u="sng" dirty="0">
                <a:solidFill>
                  <a:srgbClr val="FF0000"/>
                </a:solidFill>
                <a:effectLst>
                  <a:outerShdw blurRad="38100" dist="38100" dir="2700000" algn="tl">
                    <a:srgbClr val="000000">
                      <a:alpha val="43137"/>
                    </a:srgbClr>
                  </a:outerShdw>
                </a:effectLst>
              </a:rPr>
              <a:t>L’estinzione (sospensione) per impossibilità sopravvenuta dell’esecuzione</a:t>
            </a:r>
            <a:r>
              <a:rPr lang="it-IT" dirty="0"/>
              <a:t>: art. 61 CVDT</a:t>
            </a:r>
          </a:p>
          <a:p>
            <a:r>
              <a:rPr lang="it-IT" dirty="0"/>
              <a:t>«Sopravvenienza di una situazione che rende impossibile l'esecuzione 1. Una parte </a:t>
            </a:r>
            <a:r>
              <a:rPr lang="it-IT" dirty="0">
                <a:solidFill>
                  <a:srgbClr val="0070C0"/>
                </a:solidFill>
              </a:rPr>
              <a:t>può invocare l'impossibilità di esecuzione </a:t>
            </a:r>
            <a:r>
              <a:rPr lang="it-IT" dirty="0"/>
              <a:t>come motivo di estinzione o di recesso </a:t>
            </a:r>
            <a:r>
              <a:rPr lang="it-IT" dirty="0">
                <a:solidFill>
                  <a:srgbClr val="0070C0"/>
                </a:solidFill>
              </a:rPr>
              <a:t>se questa impossibilità risulta dalla scomparsa o dalla distruzione definitiva di un oggetto indispensabile </a:t>
            </a:r>
            <a:r>
              <a:rPr lang="it-IT" dirty="0"/>
              <a:t>alla esecuzione del trattato. Se l'impossibilità è temporanea, può essere invocata soltanto come motivo per sospendere l'applicazione del trattato. # 2. </a:t>
            </a:r>
            <a:r>
              <a:rPr lang="it-IT" dirty="0">
                <a:solidFill>
                  <a:srgbClr val="0070C0"/>
                </a:solidFill>
              </a:rPr>
              <a:t>L'impossibilità di esecuzione non può essere invocata</a:t>
            </a:r>
            <a:r>
              <a:rPr lang="it-IT" dirty="0"/>
              <a:t> da una parte come motivo di estinzione o di recesso o di sospensione dell'applicazione </a:t>
            </a:r>
            <a:r>
              <a:rPr lang="it-IT" dirty="0">
                <a:solidFill>
                  <a:srgbClr val="0070C0"/>
                </a:solidFill>
              </a:rPr>
              <a:t>se tale impossibilità deriva dalla violazione, perpetrata dalla parte che l'invoca</a:t>
            </a:r>
            <a:r>
              <a:rPr lang="it-IT" dirty="0"/>
              <a:t>, sia di un obbligo del trattato, sia di qualsiasi altro obbligo internazionale a danno di una qualsiasi altra parte del trattato»</a:t>
            </a:r>
          </a:p>
        </p:txBody>
      </p:sp>
    </p:spTree>
    <p:extLst>
      <p:ext uri="{BB962C8B-B14F-4D97-AF65-F5344CB8AC3E}">
        <p14:creationId xmlns:p14="http://schemas.microsoft.com/office/powerpoint/2010/main" val="229343593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1B64C8-8899-45E3-B7E2-FCC6AF258328}"/>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DCB3FE71-A1A4-407A-8D2C-BB9CACA2A081}"/>
              </a:ext>
            </a:extLst>
          </p:cNvPr>
          <p:cNvSpPr>
            <a:spLocks noGrp="1"/>
          </p:cNvSpPr>
          <p:nvPr>
            <p:ph idx="1"/>
          </p:nvPr>
        </p:nvSpPr>
        <p:spPr/>
        <p:txBody>
          <a:bodyPr>
            <a:normAutofit fontScale="77500" lnSpcReduction="20000"/>
          </a:bodyPr>
          <a:lstStyle/>
          <a:p>
            <a:r>
              <a:rPr lang="it-IT" dirty="0"/>
              <a:t>E' il caso della scomparsa o della distruzione definitiva di un oggetto indispensabile all’esecuzione del trattato (impossibilità “fattuale”): mutamento di sovranità su un territorio, per un trattato che contempla un certo regime giuridico su quel territorio: si estingue l'obbligo a carico della parte che l'ha contratto in origine; evento naturale che preclude la navigazione, per un trattato che prevede la libertà di navigazione); se l’impossibilità è solo temporanea, sospensione.</a:t>
            </a:r>
          </a:p>
          <a:p>
            <a:r>
              <a:rPr lang="it-IT" dirty="0"/>
              <a:t>La giurisprudenza è orientata nel senso che l’estinzione non viene in essere in caso di mera «</a:t>
            </a:r>
            <a:r>
              <a:rPr lang="it-IT" u="sng" dirty="0">
                <a:solidFill>
                  <a:srgbClr val="0070C0"/>
                </a:solidFill>
              </a:rPr>
              <a:t>impossibilità giuridica o economica</a:t>
            </a:r>
            <a:r>
              <a:rPr lang="it-IT" dirty="0"/>
              <a:t>» di eseguire il trattato (esempio difficoltà di onorare un trattato di prestito, a causa di difficoltà economiche della parte debitrice), ancorché le difficoltà economiche possano giustificare la sospensione del trattato (v.  CIG, sentenza del 25.9.1997 sul caso </a:t>
            </a:r>
            <a:r>
              <a:rPr lang="it-IT" i="1" u="sng" dirty="0">
                <a:solidFill>
                  <a:srgbClr val="0070C0"/>
                </a:solidFill>
              </a:rPr>
              <a:t>relativo al progetto </a:t>
            </a:r>
            <a:r>
              <a:rPr lang="it-IT" i="1" u="sng" dirty="0" err="1">
                <a:solidFill>
                  <a:srgbClr val="0070C0"/>
                </a:solidFill>
              </a:rPr>
              <a:t>Gabcikovo-Nagymaros</a:t>
            </a:r>
            <a:r>
              <a:rPr lang="it-IT" i="1" u="sng" dirty="0">
                <a:solidFill>
                  <a:srgbClr val="0070C0"/>
                </a:solidFill>
              </a:rPr>
              <a:t> (</a:t>
            </a:r>
            <a:r>
              <a:rPr lang="it-IT" i="1" u="sng" dirty="0">
                <a:solidFill>
                  <a:srgbClr val="FF0000"/>
                </a:solidFill>
              </a:rPr>
              <a:t>Ungheria c. Slovacchia</a:t>
            </a:r>
            <a:r>
              <a:rPr lang="it-IT" i="1" u="sng" dirty="0">
                <a:solidFill>
                  <a:srgbClr val="0070C0"/>
                </a:solidFill>
              </a:rPr>
              <a:t>)</a:t>
            </a:r>
            <a:r>
              <a:rPr lang="it-IT" dirty="0"/>
              <a:t>, in relazione a un'azione di inadempimento condotta dall'Ungheria contro la Slovacchia in relazione a un trattato del 16.9.1977 fra Cecoslovacchia e Ungheria che prevede la costruzione coordinata e simultanea di un sistema di dighe sul Danubio, punto 102)</a:t>
            </a:r>
          </a:p>
        </p:txBody>
      </p:sp>
    </p:spTree>
    <p:extLst>
      <p:ext uri="{BB962C8B-B14F-4D97-AF65-F5344CB8AC3E}">
        <p14:creationId xmlns:p14="http://schemas.microsoft.com/office/powerpoint/2010/main" val="297574467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mutamento fondamentale delle circostanze (art. 62 CVDT)</a:t>
            </a:r>
          </a:p>
        </p:txBody>
      </p:sp>
      <p:sp>
        <p:nvSpPr>
          <p:cNvPr id="3" name="Segnaposto contenuto 2"/>
          <p:cNvSpPr>
            <a:spLocks noGrp="1"/>
          </p:cNvSpPr>
          <p:nvPr>
            <p:ph idx="1"/>
          </p:nvPr>
        </p:nvSpPr>
        <p:spPr/>
        <p:txBody>
          <a:bodyPr>
            <a:normAutofit fontScale="70000" lnSpcReduction="20000"/>
          </a:bodyPr>
          <a:lstStyle/>
          <a:p>
            <a:r>
              <a:rPr lang="it-IT" b="1" u="sng" dirty="0">
                <a:solidFill>
                  <a:srgbClr val="FF0000"/>
                </a:solidFill>
                <a:effectLst>
                  <a:outerShdw blurRad="38100" dist="38100" dir="2700000" algn="tl">
                    <a:srgbClr val="000000">
                      <a:alpha val="43137"/>
                    </a:srgbClr>
                  </a:outerShdw>
                </a:effectLst>
              </a:rPr>
              <a:t>L’estinzione (sospensione) per mutamento fondamentale delle circostanze</a:t>
            </a:r>
            <a:r>
              <a:rPr lang="it-IT" dirty="0"/>
              <a:t>: art. 62 CVDT</a:t>
            </a:r>
          </a:p>
          <a:p>
            <a:r>
              <a:rPr lang="it-IT" dirty="0"/>
              <a:t>«1. Un cambiamento fondamentale delle circostanze intervenuto rispetto alle circostanze esistenti al momento della conclusione di un trattato e che non era stato previsto dalle parti non può essere invocato come motivo di estinzione o di recesso, a meno che: i) l'esistenza di tali circostanze non abbia costituito una base essenziale del consenso delle parti a vincolarsi al trattato; e che ii) tale cambiamento non abbia per effetto di trasformare radicalmente la portata degli obblighi che rimangono da adempiere in base al trattato. # 2. Un cambiamento fondamentale delle circostanze non può essere invocato come motivo di estinzione o di recesso: i) se si tratta di un trattato che fissa un confine; o ii) se il cambiamento fondamentale deriva da una violazione, ad opera della parte che l'invoca, sia di un obbligo del trattato, sia di qualsiasi altro obbligo internazionale a danno di qualsiasi altra parte del trattato. # 3. Se, in applicazione dei precedenti paragrafi, una parte può invocare un mutamento fondamentale di circostanze come motivo di estinzione o recesso da un trattato, essa può ugualmente invocare detto mutamento come motivo di sospensione»</a:t>
            </a:r>
          </a:p>
        </p:txBody>
      </p:sp>
    </p:spTree>
    <p:extLst>
      <p:ext uri="{BB962C8B-B14F-4D97-AF65-F5344CB8AC3E}">
        <p14:creationId xmlns:p14="http://schemas.microsoft.com/office/powerpoint/2010/main" val="21655979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56DEDB-5B54-45CF-8C39-934B7D652CAA}"/>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D5ED9503-BBC3-4FBB-8E14-C55B26778856}"/>
              </a:ext>
            </a:extLst>
          </p:cNvPr>
          <p:cNvSpPr>
            <a:spLocks noGrp="1"/>
          </p:cNvSpPr>
          <p:nvPr>
            <p:ph idx="1"/>
          </p:nvPr>
        </p:nvSpPr>
        <p:spPr/>
        <p:txBody>
          <a:bodyPr/>
          <a:lstStyle/>
          <a:p>
            <a:r>
              <a:rPr lang="it-IT" dirty="0"/>
              <a:t>La causa opera solo in presenza di «</a:t>
            </a:r>
            <a:r>
              <a:rPr lang="it-IT" dirty="0">
                <a:solidFill>
                  <a:srgbClr val="FF0000"/>
                </a:solidFill>
                <a:effectLst>
                  <a:outerShdw blurRad="38100" dist="38100" dir="2700000" algn="tl">
                    <a:srgbClr val="000000">
                      <a:alpha val="43137"/>
                    </a:srgbClr>
                  </a:outerShdw>
                </a:effectLst>
              </a:rPr>
              <a:t>mutamenti fondamentali</a:t>
            </a:r>
            <a:r>
              <a:rPr lang="it-IT" dirty="0"/>
              <a:t>» delle circostanze: ossia con riguardo a) alle sole circostanze </a:t>
            </a:r>
            <a:r>
              <a:rPr lang="it-IT" u="sng" dirty="0">
                <a:solidFill>
                  <a:srgbClr val="FF0000"/>
                </a:solidFill>
                <a:effectLst>
                  <a:outerShdw blurRad="38100" dist="38100" dir="2700000" algn="tl">
                    <a:srgbClr val="000000">
                      <a:alpha val="43137"/>
                    </a:srgbClr>
                  </a:outerShdw>
                </a:effectLst>
              </a:rPr>
              <a:t>costitutive della base essenziale del consenso</a:t>
            </a:r>
            <a:r>
              <a:rPr lang="it-IT" dirty="0"/>
              <a:t> delle parti a vincolarsi al trattato (prospettiva soggettiva, storica), che b) </a:t>
            </a:r>
            <a:r>
              <a:rPr lang="it-IT" dirty="0">
                <a:solidFill>
                  <a:srgbClr val="0070C0"/>
                </a:solidFill>
              </a:rPr>
              <a:t>abbiano l’effetto di </a:t>
            </a:r>
            <a:r>
              <a:rPr lang="it-IT" dirty="0">
                <a:solidFill>
                  <a:srgbClr val="FF0000"/>
                </a:solidFill>
                <a:effectLst>
                  <a:outerShdw blurRad="38100" dist="38100" dir="2700000" algn="tl">
                    <a:srgbClr val="000000">
                      <a:alpha val="43137"/>
                    </a:srgbClr>
                  </a:outerShdw>
                </a:effectLst>
              </a:rPr>
              <a:t>trasformare radicalmente</a:t>
            </a:r>
            <a:r>
              <a:rPr lang="it-IT" dirty="0">
                <a:solidFill>
                  <a:srgbClr val="0070C0"/>
                </a:solidFill>
              </a:rPr>
              <a:t> la portata degli obblighi derivanti dal trattato</a:t>
            </a:r>
            <a:r>
              <a:rPr lang="it-IT" dirty="0"/>
              <a:t> (è ancora possibile eseguire il trattato, ma è radicalmente mutato l’equilibrio delle prestazioni come concepito all'inizio), e che c) </a:t>
            </a:r>
            <a:r>
              <a:rPr lang="it-IT" dirty="0">
                <a:solidFill>
                  <a:srgbClr val="FF0000"/>
                </a:solidFill>
                <a:effectLst>
                  <a:outerShdw blurRad="38100" dist="38100" dir="2700000" algn="tl">
                    <a:srgbClr val="000000">
                      <a:alpha val="43137"/>
                    </a:srgbClr>
                  </a:outerShdw>
                </a:effectLst>
              </a:rPr>
              <a:t>non siano stati previsti dalle Parti al momento della stipulazione</a:t>
            </a:r>
            <a:r>
              <a:rPr lang="it-IT" dirty="0"/>
              <a:t>.</a:t>
            </a:r>
          </a:p>
          <a:p>
            <a:endParaRPr lang="it-IT" dirty="0"/>
          </a:p>
        </p:txBody>
      </p:sp>
    </p:spTree>
    <p:extLst>
      <p:ext uri="{BB962C8B-B14F-4D97-AF65-F5344CB8AC3E}">
        <p14:creationId xmlns:p14="http://schemas.microsoft.com/office/powerpoint/2010/main" val="176766901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Autofit/>
          </a:bodyPr>
          <a:lstStyle/>
          <a:p>
            <a:r>
              <a:rPr lang="it-IT" sz="2200" dirty="0"/>
              <a:t>La causa è pacificamente riconosciuta come regola del diritto consuetudinario classico («</a:t>
            </a:r>
            <a:r>
              <a:rPr lang="it-IT" sz="2200" i="1" dirty="0" err="1">
                <a:solidFill>
                  <a:srgbClr val="FF0000"/>
                </a:solidFill>
              </a:rPr>
              <a:t>conventio</a:t>
            </a:r>
            <a:r>
              <a:rPr lang="it-IT" sz="2200" i="1" dirty="0">
                <a:solidFill>
                  <a:srgbClr val="FF0000"/>
                </a:solidFill>
              </a:rPr>
              <a:t> </a:t>
            </a:r>
            <a:r>
              <a:rPr lang="it-IT" sz="2200" i="1" dirty="0" err="1">
                <a:solidFill>
                  <a:srgbClr val="FF0000"/>
                </a:solidFill>
              </a:rPr>
              <a:t>omnis</a:t>
            </a:r>
            <a:r>
              <a:rPr lang="it-IT" sz="2200" i="1" dirty="0">
                <a:solidFill>
                  <a:srgbClr val="FF0000"/>
                </a:solidFill>
              </a:rPr>
              <a:t> </a:t>
            </a:r>
            <a:r>
              <a:rPr lang="it-IT" sz="2200" i="1" dirty="0" err="1">
                <a:solidFill>
                  <a:srgbClr val="FF0000"/>
                </a:solidFill>
              </a:rPr>
              <a:t>intellegitur</a:t>
            </a:r>
            <a:r>
              <a:rPr lang="it-IT" sz="2200" i="1" dirty="0">
                <a:solidFill>
                  <a:srgbClr val="FF0000"/>
                </a:solidFill>
              </a:rPr>
              <a:t> rebus sic </a:t>
            </a:r>
            <a:r>
              <a:rPr lang="it-IT" sz="2200" i="1" dirty="0" err="1">
                <a:solidFill>
                  <a:srgbClr val="FF0000"/>
                </a:solidFill>
              </a:rPr>
              <a:t>stantibus</a:t>
            </a:r>
            <a:r>
              <a:rPr lang="it-IT" sz="2200" dirty="0"/>
              <a:t>») ma se interpretata estensivamente pregiudica la certezza del diritto e la stabilità degli obblighi assunti («</a:t>
            </a:r>
            <a:r>
              <a:rPr lang="it-IT" sz="2200" dirty="0" err="1"/>
              <a:t>pacta</a:t>
            </a:r>
            <a:r>
              <a:rPr lang="it-IT" sz="2200" dirty="0"/>
              <a:t> </a:t>
            </a:r>
            <a:r>
              <a:rPr lang="it-IT" sz="2200" dirty="0" err="1"/>
              <a:t>sunt</a:t>
            </a:r>
            <a:r>
              <a:rPr lang="it-IT" sz="2200" dirty="0"/>
              <a:t> </a:t>
            </a:r>
            <a:r>
              <a:rPr lang="it-IT" sz="2200" dirty="0" err="1"/>
              <a:t>servanda</a:t>
            </a:r>
            <a:r>
              <a:rPr lang="it-IT" sz="2200" dirty="0"/>
              <a:t>»). La CIG ne ha sancito l’operatività solo «in casi eccezionali». La CVDT la ricostruisce restrittivamente.</a:t>
            </a:r>
          </a:p>
        </p:txBody>
      </p:sp>
    </p:spTree>
    <p:extLst>
      <p:ext uri="{BB962C8B-B14F-4D97-AF65-F5344CB8AC3E}">
        <p14:creationId xmlns:p14="http://schemas.microsoft.com/office/powerpoint/2010/main" val="36552602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736C8D-B6B9-4371-9ABD-0F17FF1A468A}"/>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395FECFA-D69B-4372-A286-765B4EF69231}"/>
              </a:ext>
            </a:extLst>
          </p:cNvPr>
          <p:cNvSpPr>
            <a:spLocks noGrp="1"/>
          </p:cNvSpPr>
          <p:nvPr>
            <p:ph idx="1"/>
          </p:nvPr>
        </p:nvSpPr>
        <p:spPr/>
        <p:txBody>
          <a:bodyPr>
            <a:normAutofit fontScale="85000" lnSpcReduction="20000"/>
          </a:bodyPr>
          <a:lstStyle/>
          <a:p>
            <a:r>
              <a:rPr lang="it-IT" u="sng" dirty="0">
                <a:solidFill>
                  <a:srgbClr val="FF0000"/>
                </a:solidFill>
              </a:rPr>
              <a:t>Prassi</a:t>
            </a:r>
            <a:r>
              <a:rPr lang="it-IT" dirty="0"/>
              <a:t>: a) il trattato non si estingue se le parti avevano considerato una data circostanza, ritenendo che non avrebbe inciso sulla disciplina stabilita: ad es., prevedendo delle procedure semplificate di adattamento, o degli «strumenti per procedere, mediante negoziato, agli aggiustamenti resi necessari da esigenze economiche e esigenze ambientali»: CIG, sentenza 25.9.1997 sul caso delle dighe sul Danubio (</a:t>
            </a:r>
            <a:r>
              <a:rPr lang="it-IT" i="1" u="sng" dirty="0">
                <a:solidFill>
                  <a:srgbClr val="FF0000"/>
                </a:solidFill>
              </a:rPr>
              <a:t>Ungheria c. Slovacchia</a:t>
            </a:r>
            <a:r>
              <a:rPr lang="it-IT" dirty="0"/>
              <a:t>), punto 103;</a:t>
            </a:r>
          </a:p>
          <a:p>
            <a:r>
              <a:rPr lang="it-IT" dirty="0"/>
              <a:t>b) nel sistema UE, è stato ritenuto che la causa in questione potesse giustificare una sospensione e poi un'estinzione (unilaterale) dell'accordo CEE-Iugoslavia del 1980 che stabilisce un </a:t>
            </a:r>
            <a:r>
              <a:rPr lang="it-IT" i="1" u="sng" dirty="0"/>
              <a:t>regime di trattamento doganale preferenziale</a:t>
            </a:r>
            <a:r>
              <a:rPr lang="it-IT" dirty="0"/>
              <a:t> per i vini originari del territorio della ex Iugoslavia, in conseguenza della situazione di crisi internazionale accertata dal Consiglio di sicurezza tramite risoluzione vincolante (CGUE, sentenza 16.6.1998, C-162/96, </a:t>
            </a:r>
            <a:r>
              <a:rPr lang="it-IT" i="1" u="sng" dirty="0" err="1">
                <a:solidFill>
                  <a:srgbClr val="FF0000"/>
                </a:solidFill>
              </a:rPr>
              <a:t>Racke</a:t>
            </a:r>
            <a:r>
              <a:rPr lang="it-IT" dirty="0"/>
              <a:t>): sebbene la Convenzione di Vienna non si pronunci sull'applicabilità della causa estintiva in caso di conflitto</a:t>
            </a:r>
          </a:p>
        </p:txBody>
      </p:sp>
    </p:spTree>
    <p:extLst>
      <p:ext uri="{BB962C8B-B14F-4D97-AF65-F5344CB8AC3E}">
        <p14:creationId xmlns:p14="http://schemas.microsoft.com/office/powerpoint/2010/main" val="173993316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Guerra e mutamento fondamentale delle circostanze</a:t>
            </a:r>
          </a:p>
        </p:txBody>
      </p:sp>
      <p:sp>
        <p:nvSpPr>
          <p:cNvPr id="3" name="Segnaposto contenuto 2"/>
          <p:cNvSpPr>
            <a:spLocks noGrp="1"/>
          </p:cNvSpPr>
          <p:nvPr>
            <p:ph idx="1"/>
          </p:nvPr>
        </p:nvSpPr>
        <p:spPr/>
        <p:txBody>
          <a:bodyPr>
            <a:noAutofit/>
          </a:bodyPr>
          <a:lstStyle/>
          <a:p>
            <a:r>
              <a:rPr lang="it-IT" sz="2200" dirty="0"/>
              <a:t>In che misura </a:t>
            </a:r>
            <a:r>
              <a:rPr lang="it-IT" sz="2200" b="1" dirty="0">
                <a:solidFill>
                  <a:srgbClr val="0070C0"/>
                </a:solidFill>
              </a:rPr>
              <a:t>la guerra (stato di belligeranza) costituisce un mutamento fondamentale delle circostanze </a:t>
            </a:r>
            <a:r>
              <a:rPr lang="it-IT" sz="2200" dirty="0"/>
              <a:t>rispetto ai trattati in vigore tra le Parti al conflitto? La CVDT non se ne occupa (art. 73). La prassi è incerta. Si vedano le disposizioni del Trattato di Pace di Parigi del 1947: in base al quale le parti decideranno se «mantenere o rimettere in vigore» gli accordi preesistenti tra l'Italia e altre Parti contraenti. </a:t>
            </a:r>
          </a:p>
          <a:p>
            <a:r>
              <a:rPr lang="it-IT" sz="2200" dirty="0"/>
              <a:t>Varie situazioni possono essere configurate, che vanno da «nessun effetto» all’effetto abrogativo o sospensivo:</a:t>
            </a:r>
          </a:p>
        </p:txBody>
      </p:sp>
    </p:spTree>
    <p:extLst>
      <p:ext uri="{BB962C8B-B14F-4D97-AF65-F5344CB8AC3E}">
        <p14:creationId xmlns:p14="http://schemas.microsoft.com/office/powerpoint/2010/main" val="23615948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6C170A-1998-429D-8F1D-8C249EED3285}"/>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C71A8A74-42A4-4B6A-8EF9-9AC9AE2F8F02}"/>
              </a:ext>
            </a:extLst>
          </p:cNvPr>
          <p:cNvSpPr>
            <a:spLocks noGrp="1"/>
          </p:cNvSpPr>
          <p:nvPr>
            <p:ph idx="1"/>
          </p:nvPr>
        </p:nvSpPr>
        <p:spPr/>
        <p:txBody>
          <a:bodyPr>
            <a:normAutofit fontScale="92500"/>
          </a:bodyPr>
          <a:lstStyle/>
          <a:p>
            <a:r>
              <a:rPr lang="it-IT" dirty="0"/>
              <a:t>a) Il conflitto non determina effetti sull’efficacia dei trattati che disciplinano modi o effetti della guerra (es. trattati sulla conduzione delle ostilità, trattati di diritto umanitario); </a:t>
            </a:r>
          </a:p>
          <a:p>
            <a:r>
              <a:rPr lang="it-IT" dirty="0"/>
              <a:t>b) Determina invece </a:t>
            </a:r>
            <a:r>
              <a:rPr lang="it-IT" dirty="0">
                <a:solidFill>
                  <a:srgbClr val="0070C0"/>
                </a:solidFill>
              </a:rPr>
              <a:t>effetti «limitativi» dell’efficacia dei trattati sui diritti dell’uomo che prevedono clausole esplicite relative allo stato di guerra</a:t>
            </a:r>
            <a:r>
              <a:rPr lang="it-IT" dirty="0"/>
              <a:t> (clausole di sospensione delle garanzie convenzionali, con eccezioni: art. 4 Patto diritti civili e politici; art. 15 CEDU e, in senso conforme, CIG, parere sulla liceità dell’uso delle armi nucleari, 8.7.1996 e parere sulle conseguenze giuridiche della costruzione di un muro nei territori palestinesi occupati, 9.7.2004).</a:t>
            </a:r>
          </a:p>
        </p:txBody>
      </p:sp>
    </p:spTree>
    <p:extLst>
      <p:ext uri="{BB962C8B-B14F-4D97-AF65-F5344CB8AC3E}">
        <p14:creationId xmlns:p14="http://schemas.microsoft.com/office/powerpoint/2010/main" val="545906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fontScale="70000" lnSpcReduction="20000"/>
          </a:bodyPr>
          <a:lstStyle/>
          <a:p>
            <a:r>
              <a:rPr lang="it-IT" dirty="0"/>
              <a:t>b) </a:t>
            </a:r>
            <a:r>
              <a:rPr lang="it-IT" dirty="0">
                <a:solidFill>
                  <a:schemeClr val="tx1"/>
                </a:solidFill>
              </a:rPr>
              <a:t>Regola che limita, a favore dello Stato costiero e a tutela dell’ambiente marino, il principio della libertà di navigazione del mare: (</a:t>
            </a:r>
            <a:r>
              <a:rPr lang="it-IT" u="sng" dirty="0">
                <a:solidFill>
                  <a:srgbClr val="FF0000"/>
                </a:solidFill>
              </a:rPr>
              <a:t>caso delle Dichiarazioni canadesi (1970)</a:t>
            </a:r>
            <a:r>
              <a:rPr lang="it-IT" i="1" u="sng" dirty="0">
                <a:solidFill>
                  <a:schemeClr val="tx1"/>
                </a:solidFill>
              </a:rPr>
              <a:t>)</a:t>
            </a:r>
            <a:r>
              <a:rPr lang="it-IT" dirty="0"/>
              <a:t>: </a:t>
            </a:r>
          </a:p>
          <a:p>
            <a:r>
              <a:rPr lang="it-IT" dirty="0"/>
              <a:t>Dichiarazione di Pierre </a:t>
            </a:r>
            <a:r>
              <a:rPr lang="it-IT" dirty="0" err="1"/>
              <a:t>Trudeau</a:t>
            </a:r>
            <a:r>
              <a:rPr lang="it-IT" dirty="0"/>
              <a:t>, primo ministro canadese, in occasione del progettato passaggio, nelle acque artiche (passaggio di Nord Est), della nave US Manhattan, alla ricerca di un transito per il trasporto verso ovest degli idrocarburi scoperti in Alaska, settembre 1969). Necessità di estendere la giurisdizione statale per cento miglia a partire dalla costa a tutela dell’ambiente. La dichiarata </a:t>
            </a:r>
            <a:r>
              <a:rPr lang="it-IT" dirty="0">
                <a:solidFill>
                  <a:srgbClr val="0070C0"/>
                </a:solidFill>
              </a:rPr>
              <a:t>estensione della giurisdizione canadese</a:t>
            </a:r>
            <a:r>
              <a:rPr lang="it-IT" dirty="0"/>
              <a:t> avrebbe determinato problemi per il passaggio delle navi petroliere statunitensi. </a:t>
            </a:r>
          </a:p>
          <a:p>
            <a:r>
              <a:rPr lang="it-IT" dirty="0"/>
              <a:t>La dichiarazione conduce al sorgere repentino di una regola cristallizzata </a:t>
            </a:r>
            <a:r>
              <a:rPr lang="it-IT" dirty="0">
                <a:solidFill>
                  <a:srgbClr val="FF0000"/>
                </a:solidFill>
              </a:rPr>
              <a:t>nell'istituto della </a:t>
            </a:r>
            <a:r>
              <a:rPr lang="it-IT" i="1" u="sng" dirty="0">
                <a:solidFill>
                  <a:srgbClr val="FF0000"/>
                </a:solidFill>
              </a:rPr>
              <a:t>zona economica esclusiva</a:t>
            </a:r>
            <a:r>
              <a:rPr lang="it-IT" dirty="0">
                <a:solidFill>
                  <a:srgbClr val="FF0000"/>
                </a:solidFill>
              </a:rPr>
              <a:t> di 200 miglia marine </a:t>
            </a:r>
            <a:r>
              <a:rPr lang="it-IT" dirty="0"/>
              <a:t>a partire dalla costa dello Stato territoriale</a:t>
            </a:r>
          </a:p>
          <a:p>
            <a:r>
              <a:rPr lang="it-IT" dirty="0"/>
              <a:t>La regola è oggi codificata dalla Convenzione delle Nazioni Unite sul Diritto del mare, UNCLOS, 10.12.1982, il cui art. 56 dichiara l'esistenza di «diritti sovrani dello stato costiero per ciò che concerne l'esplorazione, lo sfruttamento, la protezione e l'organizzazione delle risorse naturali, ecc.»</a:t>
            </a:r>
          </a:p>
          <a:p>
            <a:endParaRPr lang="it-IT" dirty="0"/>
          </a:p>
        </p:txBody>
      </p:sp>
    </p:spTree>
    <p:extLst>
      <p:ext uri="{BB962C8B-B14F-4D97-AF65-F5344CB8AC3E}">
        <p14:creationId xmlns:p14="http://schemas.microsoft.com/office/powerpoint/2010/main" val="28082616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lstStyle/>
          <a:p>
            <a:r>
              <a:rPr lang="it-IT" dirty="0"/>
              <a:t>c) Implica infine, sospensione ovvero estinzione dei trattati che presuppongono una situazione di pace o di concordia (es.: i trattati bilaterali di alleanza militare) o che presuppongono rapporti amichevoli tra le Parti (es. trattati di amicizia di stabilimento e di commercio, valutazione caso per caso). </a:t>
            </a:r>
          </a:p>
          <a:p>
            <a:r>
              <a:rPr lang="it-IT" dirty="0"/>
              <a:t>Per la Corte di Cassazione (sentenza n. 3147/71) l’estinzione coinvolge solo i trattati il cui contenuto è radicalmente incompatibile con lo Stato di guerra (altrimenti, effetto sospensivo)</a:t>
            </a:r>
          </a:p>
          <a:p>
            <a:endParaRPr lang="it-IT" dirty="0"/>
          </a:p>
        </p:txBody>
      </p:sp>
    </p:spTree>
    <p:extLst>
      <p:ext uri="{BB962C8B-B14F-4D97-AF65-F5344CB8AC3E}">
        <p14:creationId xmlns:p14="http://schemas.microsoft.com/office/powerpoint/2010/main" val="222332330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Conflitto con norma cogente sopravvenuta</a:t>
            </a:r>
          </a:p>
        </p:txBody>
      </p:sp>
      <p:sp>
        <p:nvSpPr>
          <p:cNvPr id="3" name="Segnaposto contenuto 2"/>
          <p:cNvSpPr>
            <a:spLocks noGrp="1"/>
          </p:cNvSpPr>
          <p:nvPr>
            <p:ph idx="1"/>
          </p:nvPr>
        </p:nvSpPr>
        <p:spPr/>
        <p:txBody>
          <a:bodyPr/>
          <a:lstStyle/>
          <a:p>
            <a:r>
              <a:rPr lang="it-IT" b="1" dirty="0">
                <a:solidFill>
                  <a:srgbClr val="FF0000"/>
                </a:solidFill>
                <a:effectLst>
                  <a:outerShdw blurRad="38100" dist="38100" dir="2700000" algn="tl">
                    <a:srgbClr val="000000">
                      <a:alpha val="43137"/>
                    </a:srgbClr>
                  </a:outerShdw>
                </a:effectLst>
              </a:rPr>
              <a:t>Estinzione del trattato per conflitto con una «nuova» norma cogente</a:t>
            </a:r>
          </a:p>
          <a:p>
            <a:r>
              <a:rPr lang="it-IT" dirty="0"/>
              <a:t>Art. 64 CVDT: «</a:t>
            </a:r>
            <a:r>
              <a:rPr lang="it-IT" i="1" dirty="0">
                <a:solidFill>
                  <a:srgbClr val="FF0000"/>
                </a:solidFill>
              </a:rPr>
              <a:t>In caso di sopravvenienza di una nuova norma imperativa di diritto internazionale generale, qualsiasi trattato esistente che sia in conflitto con tale norma è nullo e si estingue</a:t>
            </a:r>
            <a:r>
              <a:rPr lang="it-IT" dirty="0"/>
              <a:t>»</a:t>
            </a:r>
          </a:p>
          <a:p>
            <a:r>
              <a:rPr lang="it-IT" dirty="0"/>
              <a:t>Si vedano le considerazioni svolte sopra (art. 53 CVDT)</a:t>
            </a:r>
          </a:p>
          <a:p>
            <a:endParaRPr lang="it-IT" dirty="0"/>
          </a:p>
        </p:txBody>
      </p:sp>
    </p:spTree>
    <p:extLst>
      <p:ext uri="{BB962C8B-B14F-4D97-AF65-F5344CB8AC3E}">
        <p14:creationId xmlns:p14="http://schemas.microsoft.com/office/powerpoint/2010/main" val="327382750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conseguenze dell’operare delle cause di invalidità </a:t>
            </a:r>
          </a:p>
        </p:txBody>
      </p:sp>
      <p:sp>
        <p:nvSpPr>
          <p:cNvPr id="3" name="Segnaposto contenuto 2"/>
          <p:cNvSpPr>
            <a:spLocks noGrp="1"/>
          </p:cNvSpPr>
          <p:nvPr>
            <p:ph idx="1"/>
          </p:nvPr>
        </p:nvSpPr>
        <p:spPr/>
        <p:txBody>
          <a:bodyPr>
            <a:noAutofit/>
          </a:bodyPr>
          <a:lstStyle/>
          <a:p>
            <a:r>
              <a:rPr lang="it-IT" sz="2000" dirty="0"/>
              <a:t>Quanto alle </a:t>
            </a:r>
            <a:r>
              <a:rPr lang="it-IT" sz="2000" b="1" u="sng" dirty="0">
                <a:solidFill>
                  <a:srgbClr val="FF0000"/>
                </a:solidFill>
              </a:rPr>
              <a:t>conseguenze</a:t>
            </a:r>
            <a:r>
              <a:rPr lang="it-IT" sz="2000" dirty="0"/>
              <a:t> dell’invalidità o dell’estinzione: </a:t>
            </a:r>
          </a:p>
          <a:p>
            <a:r>
              <a:rPr lang="it-IT" sz="2000" dirty="0"/>
              <a:t>a) </a:t>
            </a:r>
            <a:r>
              <a:rPr lang="it-IT" sz="2000" u="sng" dirty="0">
                <a:solidFill>
                  <a:srgbClr val="FF0000"/>
                </a:solidFill>
                <a:effectLst>
                  <a:outerShdw blurRad="38100" dist="38100" dir="2700000" algn="tl">
                    <a:srgbClr val="000000">
                      <a:alpha val="43137"/>
                    </a:srgbClr>
                  </a:outerShdw>
                </a:effectLst>
              </a:rPr>
              <a:t>Efficacia temporale dell’invalidità</a:t>
            </a:r>
            <a:r>
              <a:rPr lang="it-IT" sz="2000" dirty="0"/>
              <a:t>. </a:t>
            </a:r>
            <a:r>
              <a:rPr lang="it-IT" sz="2000" u="sng" dirty="0">
                <a:solidFill>
                  <a:srgbClr val="FF0000"/>
                </a:solidFill>
              </a:rPr>
              <a:t>L’applicazione di una causa di invalidità</a:t>
            </a:r>
            <a:r>
              <a:rPr lang="it-IT" sz="2000" dirty="0">
                <a:solidFill>
                  <a:srgbClr val="FF0000"/>
                </a:solidFill>
              </a:rPr>
              <a:t> </a:t>
            </a:r>
            <a:r>
              <a:rPr lang="it-IT" sz="2000" dirty="0"/>
              <a:t>elimina </a:t>
            </a:r>
            <a:r>
              <a:rPr lang="it-IT" sz="2000" dirty="0">
                <a:solidFill>
                  <a:srgbClr val="FF0000"/>
                </a:solidFill>
              </a:rPr>
              <a:t>tutti gli effetti dell'accordo</a:t>
            </a:r>
            <a:r>
              <a:rPr lang="it-IT" sz="2000" dirty="0"/>
              <a:t> a partire dal momento della sua stipulazione. Si tratta, in principio, di «nullità assoluta». Secondo l’art. 69, par. 1, CVDT: «E' nullo un trattato la cui nullità è stabilita in virtù della presente Convenzione. Le disposizioni di un trattato nullo non hanno forza giuridica [</a:t>
            </a:r>
            <a:r>
              <a:rPr lang="en-US" sz="2000" dirty="0"/>
              <a:t>The provisions of a void treaty have no legal force</a:t>
            </a:r>
            <a:r>
              <a:rPr lang="it-IT" sz="2000" dirty="0"/>
              <a:t>]».</a:t>
            </a:r>
          </a:p>
        </p:txBody>
      </p:sp>
    </p:spTree>
    <p:extLst>
      <p:ext uri="{BB962C8B-B14F-4D97-AF65-F5344CB8AC3E}">
        <p14:creationId xmlns:p14="http://schemas.microsoft.com/office/powerpoint/2010/main" val="7733543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26EE8E-02DF-4307-A5D8-1B4D46B8AB09}"/>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F04E91A7-2365-41AC-BA33-84AAEC2D9C0D}"/>
              </a:ext>
            </a:extLst>
          </p:cNvPr>
          <p:cNvSpPr>
            <a:spLocks noGrp="1"/>
          </p:cNvSpPr>
          <p:nvPr>
            <p:ph idx="1"/>
          </p:nvPr>
        </p:nvSpPr>
        <p:spPr/>
        <p:txBody>
          <a:bodyPr>
            <a:normAutofit lnSpcReduction="10000"/>
          </a:bodyPr>
          <a:lstStyle/>
          <a:p>
            <a:r>
              <a:rPr lang="it-IT" dirty="0"/>
              <a:t>Può tuttavia ammettersi </a:t>
            </a:r>
            <a:r>
              <a:rPr lang="it-IT" u="sng" dirty="0">
                <a:solidFill>
                  <a:srgbClr val="FF0000"/>
                </a:solidFill>
              </a:rPr>
              <a:t>«la sopravvivenza» degli </a:t>
            </a:r>
            <a:r>
              <a:rPr lang="it-IT" u="sng" dirty="0">
                <a:solidFill>
                  <a:srgbClr val="0070C0"/>
                </a:solidFill>
                <a:effectLst>
                  <a:outerShdw blurRad="38100" dist="38100" dir="2700000" algn="tl">
                    <a:srgbClr val="000000">
                      <a:alpha val="43137"/>
                    </a:srgbClr>
                  </a:outerShdw>
                </a:effectLst>
              </a:rPr>
              <a:t>atti</a:t>
            </a:r>
            <a:r>
              <a:rPr lang="it-IT" u="sng" dirty="0">
                <a:solidFill>
                  <a:srgbClr val="FF0000"/>
                </a:solidFill>
              </a:rPr>
              <a:t> posti in essere in base al trattato nullo </a:t>
            </a:r>
            <a:r>
              <a:rPr lang="it-IT" dirty="0"/>
              <a:t>(art. 69, par. 2: gli atti posti in essere in buona fede prima che l’invalidità sia invocata possono essere preservati: «</a:t>
            </a:r>
            <a:r>
              <a:rPr lang="en-US" dirty="0">
                <a:solidFill>
                  <a:srgbClr val="0070C0"/>
                </a:solidFill>
              </a:rPr>
              <a:t>Acts performed in good faith before the invalidity was invoked are not rendered unlawful by reason only of the invalidity of the treaty</a:t>
            </a:r>
            <a:r>
              <a:rPr lang="en-US" dirty="0"/>
              <a:t>»</a:t>
            </a:r>
            <a:r>
              <a:rPr lang="it-IT" dirty="0"/>
              <a:t>), ma solo a favore della parte al trattato che </a:t>
            </a:r>
            <a:r>
              <a:rPr lang="it-IT" dirty="0">
                <a:solidFill>
                  <a:srgbClr val="FF0000"/>
                </a:solidFill>
              </a:rPr>
              <a:t>ne è vittima e non a beneficio della parte cui è imputabile</a:t>
            </a:r>
            <a:r>
              <a:rPr lang="it-IT" dirty="0"/>
              <a:t> (sanabilità degli atti compiuti dalla vittima in caso di dolo, corruzione e violenza: art. 69, par. 3; non </a:t>
            </a:r>
            <a:r>
              <a:rPr lang="it-IT" dirty="0" err="1"/>
              <a:t>invocabilità</a:t>
            </a:r>
            <a:r>
              <a:rPr lang="it-IT" dirty="0"/>
              <a:t> da parte dello Stato cui è imputabile il fatto doloso o corruttivo o violento)</a:t>
            </a:r>
          </a:p>
        </p:txBody>
      </p:sp>
    </p:spTree>
    <p:extLst>
      <p:ext uri="{BB962C8B-B14F-4D97-AF65-F5344CB8AC3E}">
        <p14:creationId xmlns:p14="http://schemas.microsoft.com/office/powerpoint/2010/main" val="33801878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Invocabilità</a:t>
            </a:r>
            <a:r>
              <a:rPr lang="it-IT" dirty="0"/>
              <a:t> dell’invalidità</a:t>
            </a:r>
          </a:p>
        </p:txBody>
      </p:sp>
      <p:sp>
        <p:nvSpPr>
          <p:cNvPr id="3" name="Segnaposto contenuto 2"/>
          <p:cNvSpPr>
            <a:spLocks noGrp="1"/>
          </p:cNvSpPr>
          <p:nvPr>
            <p:ph idx="1"/>
          </p:nvPr>
        </p:nvSpPr>
        <p:spPr/>
        <p:txBody>
          <a:bodyPr>
            <a:normAutofit fontScale="85000" lnSpcReduction="10000"/>
          </a:bodyPr>
          <a:lstStyle/>
          <a:p>
            <a:r>
              <a:rPr lang="it-IT" dirty="0"/>
              <a:t>b) Le cause di invalidità </a:t>
            </a:r>
            <a:r>
              <a:rPr lang="it-IT" u="sng" dirty="0">
                <a:solidFill>
                  <a:srgbClr val="FF0000"/>
                </a:solidFill>
                <a:effectLst>
                  <a:outerShdw blurRad="38100" dist="38100" dir="2700000" algn="tl">
                    <a:srgbClr val="000000">
                      <a:alpha val="43137"/>
                    </a:srgbClr>
                  </a:outerShdw>
                </a:effectLst>
              </a:rPr>
              <a:t>possono essere invocate </a:t>
            </a:r>
            <a:r>
              <a:rPr lang="it-IT" dirty="0"/>
              <a:t>da qualsiasi parte al trattato, se gravi (dolo, corruzione, violenza, violazione di norma imperativa); solo dalla parte che ne è vittima negli altri casi (vizi del procedimento, errore)</a:t>
            </a:r>
          </a:p>
          <a:p>
            <a:r>
              <a:rPr lang="it-IT" dirty="0"/>
              <a:t>c) </a:t>
            </a:r>
            <a:r>
              <a:rPr lang="it-IT" u="sng" dirty="0">
                <a:solidFill>
                  <a:srgbClr val="FF0000"/>
                </a:solidFill>
                <a:effectLst>
                  <a:outerShdw blurRad="38100" dist="38100" dir="2700000" algn="tl">
                    <a:srgbClr val="000000">
                      <a:alpha val="43137"/>
                    </a:srgbClr>
                  </a:outerShdw>
                </a:effectLst>
              </a:rPr>
              <a:t>«Portata materiale» dell’operare delle cause</a:t>
            </a:r>
            <a:r>
              <a:rPr lang="it-IT" dirty="0"/>
              <a:t>: </a:t>
            </a:r>
            <a:r>
              <a:rPr lang="it-IT" u="sng" dirty="0">
                <a:solidFill>
                  <a:srgbClr val="FF0000"/>
                </a:solidFill>
              </a:rPr>
              <a:t>l’invalidità colpisce l’intero l'accordo</a:t>
            </a:r>
            <a:r>
              <a:rPr lang="it-IT" dirty="0"/>
              <a:t>, salvo che si possa procedere alla «separazione» delle clausole invalide rispetto al resto dell’accordo (art. 44, par. 3, CVDT). </a:t>
            </a:r>
          </a:p>
          <a:p>
            <a:r>
              <a:rPr lang="it-IT" dirty="0"/>
              <a:t>La «divisione» della norma invalida dalle altre non è ammessa nel caso di </a:t>
            </a:r>
            <a:r>
              <a:rPr lang="it-IT" u="sng" dirty="0">
                <a:solidFill>
                  <a:srgbClr val="FF0000"/>
                </a:solidFill>
              </a:rPr>
              <a:t>cause di invalidità particolarmente gravi</a:t>
            </a:r>
            <a:r>
              <a:rPr lang="it-IT" dirty="0"/>
              <a:t>: art. 51, 52 e 53 (</a:t>
            </a:r>
            <a:r>
              <a:rPr lang="it-IT" dirty="0">
                <a:solidFill>
                  <a:srgbClr val="0070C0"/>
                </a:solidFill>
              </a:rPr>
              <a:t>violenza; minaccia o uso della forza; conflitto del trattato con norma cogente</a:t>
            </a:r>
            <a:r>
              <a:rPr lang="it-IT" dirty="0"/>
              <a:t>) (art. 44, par. 5, CVDT: «Nei casi previsti agli articoli 51, 52 e 53, la divisione delle disposizioni di un trattato non è ammessa»)</a:t>
            </a:r>
          </a:p>
        </p:txBody>
      </p:sp>
    </p:spTree>
    <p:extLst>
      <p:ext uri="{BB962C8B-B14F-4D97-AF65-F5344CB8AC3E}">
        <p14:creationId xmlns:p14="http://schemas.microsoft.com/office/powerpoint/2010/main" val="14892597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procedura</a:t>
            </a:r>
          </a:p>
        </p:txBody>
      </p:sp>
      <p:sp>
        <p:nvSpPr>
          <p:cNvPr id="3" name="Segnaposto contenuto 2"/>
          <p:cNvSpPr>
            <a:spLocks noGrp="1"/>
          </p:cNvSpPr>
          <p:nvPr>
            <p:ph idx="1"/>
          </p:nvPr>
        </p:nvSpPr>
        <p:spPr/>
        <p:txBody>
          <a:bodyPr>
            <a:normAutofit fontScale="70000" lnSpcReduction="20000"/>
          </a:bodyPr>
          <a:lstStyle/>
          <a:p>
            <a:r>
              <a:rPr lang="it-IT" dirty="0"/>
              <a:t>La prassi è orientata, in ossequio al principio di buona fede, nel richiedere allo Stato interessato il </a:t>
            </a:r>
            <a:r>
              <a:rPr lang="it-IT" b="1" dirty="0">
                <a:solidFill>
                  <a:srgbClr val="0070C0"/>
                </a:solidFill>
              </a:rPr>
              <a:t>previo esperimento di un procedimento «negoziale»</a:t>
            </a:r>
            <a:r>
              <a:rPr lang="it-IT" dirty="0"/>
              <a:t> (basato sul consenso di tutte le parti al trattato) prima che detto Stato possa attivare la causa di invalidità o di estinzione. La CVDT prevede detto procedimento negoziale, che ha valore residuale rispetto alle previsioni </a:t>
            </a:r>
            <a:r>
              <a:rPr lang="it-IT" dirty="0">
                <a:solidFill>
                  <a:srgbClr val="FF0000"/>
                </a:solidFill>
              </a:rPr>
              <a:t>speciali </a:t>
            </a:r>
            <a:r>
              <a:rPr lang="it-IT" dirty="0"/>
              <a:t>del trattato.</a:t>
            </a:r>
          </a:p>
          <a:p>
            <a:r>
              <a:rPr lang="it-IT" dirty="0"/>
              <a:t>Ex art. 65, lo Stato che invoca la causa di invalidità o di estinzione deve attivare una </a:t>
            </a:r>
            <a:r>
              <a:rPr lang="it-IT" u="sng" dirty="0">
                <a:solidFill>
                  <a:srgbClr val="0070C0"/>
                </a:solidFill>
              </a:rPr>
              <a:t>procedura di notifica</a:t>
            </a:r>
            <a:r>
              <a:rPr lang="it-IT" dirty="0"/>
              <a:t>. Decorsi 3 mesi, in assenza di obiezioni, la causa può essere applicata. In caso di obiezioni, scatta </a:t>
            </a:r>
            <a:r>
              <a:rPr lang="it-IT" dirty="0">
                <a:solidFill>
                  <a:srgbClr val="FF0000"/>
                </a:solidFill>
                <a:effectLst>
                  <a:outerShdw blurRad="38100" dist="38100" dir="2700000" algn="tl">
                    <a:srgbClr val="000000">
                      <a:alpha val="43137"/>
                    </a:srgbClr>
                  </a:outerShdw>
                </a:effectLst>
              </a:rPr>
              <a:t>l’obbligo di esperire i procedimenti di soluzione pacifica delle controversie</a:t>
            </a:r>
            <a:r>
              <a:rPr lang="it-IT" dirty="0"/>
              <a:t> (rinvio all'art. 33 Statuto ONU)</a:t>
            </a:r>
          </a:p>
          <a:p>
            <a:r>
              <a:rPr lang="it-IT" dirty="0"/>
              <a:t>Ex art. 66, </a:t>
            </a:r>
            <a:r>
              <a:rPr lang="it-IT" dirty="0" err="1"/>
              <a:t>lett</a:t>
            </a:r>
            <a:r>
              <a:rPr lang="it-IT" dirty="0"/>
              <a:t>. a), CVDT può essere attivato un </a:t>
            </a:r>
            <a:r>
              <a:rPr lang="it-IT" u="sng" dirty="0">
                <a:solidFill>
                  <a:srgbClr val="FF0000"/>
                </a:solidFill>
                <a:effectLst>
                  <a:outerShdw blurRad="38100" dist="38100" dir="2700000" algn="tl">
                    <a:srgbClr val="000000">
                      <a:alpha val="43137"/>
                    </a:srgbClr>
                  </a:outerShdw>
                </a:effectLst>
              </a:rPr>
              <a:t>procedimento di natura arbitrale o giurisdizionale</a:t>
            </a:r>
            <a:r>
              <a:rPr lang="it-IT" dirty="0"/>
              <a:t> se, entro 12 mesi dall’obiezione, non è stato possibile risolvere la controversia, e se questa concerne l’applicazione degli art. 53 e 64 (</a:t>
            </a:r>
            <a:r>
              <a:rPr lang="it-IT" dirty="0">
                <a:solidFill>
                  <a:srgbClr val="FF0000"/>
                </a:solidFill>
                <a:effectLst>
                  <a:outerShdw blurRad="38100" dist="38100" dir="2700000" algn="tl">
                    <a:srgbClr val="000000">
                      <a:alpha val="43137"/>
                    </a:srgbClr>
                  </a:outerShdw>
                </a:effectLst>
              </a:rPr>
              <a:t>invalidità o estinzione per conflitto col diritto cogente</a:t>
            </a:r>
            <a:r>
              <a:rPr lang="it-IT" dirty="0"/>
              <a:t>): «</a:t>
            </a:r>
            <a:r>
              <a:rPr lang="en-US" dirty="0"/>
              <a:t>Any one of the parties to a dispute concerning the application or the interpretation of article 53 or 64 may, by a written application, </a:t>
            </a:r>
            <a:r>
              <a:rPr lang="en-US" i="1" dirty="0">
                <a:solidFill>
                  <a:srgbClr val="FF0000"/>
                </a:solidFill>
              </a:rPr>
              <a:t>submit it to the International Court of Justice for a decision</a:t>
            </a:r>
            <a:r>
              <a:rPr lang="en-US" dirty="0"/>
              <a:t> unless </a:t>
            </a:r>
            <a:r>
              <a:rPr lang="en-US" i="1" dirty="0">
                <a:solidFill>
                  <a:srgbClr val="FF0000"/>
                </a:solidFill>
              </a:rPr>
              <a:t>the parties by common consent agree to submit the dispute to arbitration</a:t>
            </a:r>
            <a:r>
              <a:rPr lang="it-IT" dirty="0"/>
              <a:t>»; per le altre ipotesi s’applicano i procedimenti di cui all’allegato alla CVDT</a:t>
            </a:r>
          </a:p>
        </p:txBody>
      </p:sp>
    </p:spTree>
    <p:extLst>
      <p:ext uri="{BB962C8B-B14F-4D97-AF65-F5344CB8AC3E}">
        <p14:creationId xmlns:p14="http://schemas.microsoft.com/office/powerpoint/2010/main" val="270314584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conseguenze dell’operare di una causa di estinzione </a:t>
            </a:r>
          </a:p>
        </p:txBody>
      </p:sp>
      <p:sp>
        <p:nvSpPr>
          <p:cNvPr id="3" name="Segnaposto contenuto 2"/>
          <p:cNvSpPr>
            <a:spLocks noGrp="1"/>
          </p:cNvSpPr>
          <p:nvPr>
            <p:ph idx="1"/>
          </p:nvPr>
        </p:nvSpPr>
        <p:spPr/>
        <p:txBody>
          <a:bodyPr>
            <a:normAutofit/>
          </a:bodyPr>
          <a:lstStyle/>
          <a:p>
            <a:r>
              <a:rPr lang="it-IT" dirty="0"/>
              <a:t>b) </a:t>
            </a:r>
            <a:r>
              <a:rPr lang="it-IT" u="sng" dirty="0">
                <a:solidFill>
                  <a:srgbClr val="FF0000"/>
                </a:solidFill>
              </a:rPr>
              <a:t>L’applicabilità di una causa di estinzione</a:t>
            </a:r>
            <a:r>
              <a:rPr lang="it-IT" dirty="0"/>
              <a:t> non compromette gli effetti passati dell’accordo (effetti «ex </a:t>
            </a:r>
            <a:r>
              <a:rPr lang="it-IT" dirty="0" err="1"/>
              <a:t>nunc</a:t>
            </a:r>
            <a:r>
              <a:rPr lang="it-IT" dirty="0"/>
              <a:t>»). Le situazioni giuridiche sorte per effetto del trattato estinto sono preservate. </a:t>
            </a:r>
          </a:p>
          <a:p>
            <a:r>
              <a:rPr lang="it-IT" dirty="0"/>
              <a:t>Ex </a:t>
            </a:r>
            <a:r>
              <a:rPr lang="it-IT" u="sng" dirty="0">
                <a:solidFill>
                  <a:srgbClr val="FF0000"/>
                </a:solidFill>
              </a:rPr>
              <a:t>art. 70, par. 1</a:t>
            </a:r>
            <a:r>
              <a:rPr lang="it-IT" dirty="0"/>
              <a:t>, in fine: l’estinzione «non pregiudica alcun diritto, obbligo o situazione giuridica delle parti, sorti per effetto della esecuzione del trattato prima della sua estinzione»</a:t>
            </a:r>
          </a:p>
        </p:txBody>
      </p:sp>
    </p:spTree>
    <p:extLst>
      <p:ext uri="{BB962C8B-B14F-4D97-AF65-F5344CB8AC3E}">
        <p14:creationId xmlns:p14="http://schemas.microsoft.com/office/powerpoint/2010/main" val="38883847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Conclusioni</a:t>
            </a:r>
          </a:p>
        </p:txBody>
      </p:sp>
      <p:sp>
        <p:nvSpPr>
          <p:cNvPr id="3" name="Segnaposto contenuto 2"/>
          <p:cNvSpPr>
            <a:spLocks noGrp="1"/>
          </p:cNvSpPr>
          <p:nvPr>
            <p:ph idx="1"/>
          </p:nvPr>
        </p:nvSpPr>
        <p:spPr/>
        <p:txBody>
          <a:bodyPr>
            <a:normAutofit fontScale="70000" lnSpcReduction="20000"/>
          </a:bodyPr>
          <a:lstStyle/>
          <a:p>
            <a:r>
              <a:rPr lang="it-IT" dirty="0"/>
              <a:t>In conclusione regime dell’invalidità della CVDT equivale a «</a:t>
            </a:r>
            <a:r>
              <a:rPr lang="it-IT" dirty="0">
                <a:solidFill>
                  <a:srgbClr val="FF0000"/>
                </a:solidFill>
                <a:effectLst>
                  <a:outerShdw blurRad="38100" dist="38100" dir="2700000" algn="tl">
                    <a:srgbClr val="000000">
                      <a:alpha val="43137"/>
                    </a:srgbClr>
                  </a:outerShdw>
                </a:effectLst>
              </a:rPr>
              <a:t>annullabilità</a:t>
            </a:r>
            <a:r>
              <a:rPr lang="it-IT" dirty="0"/>
              <a:t>» (</a:t>
            </a:r>
            <a:r>
              <a:rPr lang="it-IT" dirty="0">
                <a:solidFill>
                  <a:srgbClr val="FF0000"/>
                </a:solidFill>
                <a:effectLst>
                  <a:outerShdw blurRad="38100" dist="38100" dir="2700000" algn="tl">
                    <a:srgbClr val="000000">
                      <a:alpha val="43137"/>
                    </a:srgbClr>
                  </a:outerShdw>
                </a:effectLst>
              </a:rPr>
              <a:t>nullità relativa</a:t>
            </a:r>
            <a:r>
              <a:rPr lang="it-IT" dirty="0"/>
              <a:t>) per le cause quali violazione di una norma interna sulla competenza a stipulare, l’errore, il dolo, la corruzione dell’organo stipulante (effetti retroattivi potenziali, ma </a:t>
            </a:r>
            <a:r>
              <a:rPr lang="it-IT" dirty="0">
                <a:solidFill>
                  <a:srgbClr val="FF0000"/>
                </a:solidFill>
              </a:rPr>
              <a:t>possibile «sanatoria», anche per acquiescenza</a:t>
            </a:r>
            <a:r>
              <a:rPr lang="it-IT" dirty="0"/>
              <a:t>, a beneficio della vittima, che si trova preclusa dall’invocare la causa successivamente). </a:t>
            </a:r>
          </a:p>
          <a:p>
            <a:r>
              <a:rPr lang="it-IT" dirty="0"/>
              <a:t>Equivale a «</a:t>
            </a:r>
            <a:r>
              <a:rPr lang="it-IT" dirty="0">
                <a:solidFill>
                  <a:srgbClr val="FF0000"/>
                </a:solidFill>
                <a:effectLst>
                  <a:outerShdw blurRad="38100" dist="38100" dir="2700000" algn="tl">
                    <a:srgbClr val="000000">
                      <a:alpha val="43137"/>
                    </a:srgbClr>
                  </a:outerShdw>
                </a:effectLst>
              </a:rPr>
              <a:t>nullità assoluta</a:t>
            </a:r>
            <a:r>
              <a:rPr lang="it-IT" dirty="0"/>
              <a:t>» (retroattiva e non sanabile) nei casi di «ipotesi gravi» di invalidità (</a:t>
            </a:r>
            <a:r>
              <a:rPr lang="it-IT" dirty="0">
                <a:solidFill>
                  <a:srgbClr val="FF0000"/>
                </a:solidFill>
              </a:rPr>
              <a:t>violenza [«</a:t>
            </a:r>
            <a:r>
              <a:rPr lang="it-IT" dirty="0" err="1">
                <a:solidFill>
                  <a:srgbClr val="FF0000"/>
                </a:solidFill>
              </a:rPr>
              <a:t>coercion</a:t>
            </a:r>
            <a:r>
              <a:rPr lang="it-IT" dirty="0">
                <a:solidFill>
                  <a:srgbClr val="FF0000"/>
                </a:solidFill>
              </a:rPr>
              <a:t>»], minaccia o uso della forza; violazione di norma cogente</a:t>
            </a:r>
            <a:r>
              <a:rPr lang="it-IT" dirty="0"/>
              <a:t>) </a:t>
            </a:r>
          </a:p>
          <a:p>
            <a:r>
              <a:rPr lang="it-IT" dirty="0"/>
              <a:t>Gli </a:t>
            </a:r>
            <a:r>
              <a:rPr lang="it-IT" dirty="0">
                <a:solidFill>
                  <a:srgbClr val="FF0000"/>
                </a:solidFill>
                <a:effectLst>
                  <a:outerShdw blurRad="38100" dist="38100" dir="2700000" algn="tl">
                    <a:srgbClr val="000000">
                      <a:alpha val="43137"/>
                    </a:srgbClr>
                  </a:outerShdw>
                </a:effectLst>
              </a:rPr>
              <a:t>effetti dell’invalidità o dell’estinzione sono «qualificati»</a:t>
            </a:r>
            <a:r>
              <a:rPr lang="it-IT" dirty="0"/>
              <a:t> nel caso in cui si esse </a:t>
            </a:r>
            <a:r>
              <a:rPr lang="it-IT" u="sng" dirty="0">
                <a:solidFill>
                  <a:srgbClr val="0070C0"/>
                </a:solidFill>
              </a:rPr>
              <a:t>derivino da conflitto con «norme imperative»</a:t>
            </a:r>
            <a:r>
              <a:rPr lang="it-IT" dirty="0"/>
              <a:t> (ipotesi di cui agli art. 53 e 64). In particolare, </a:t>
            </a:r>
            <a:r>
              <a:rPr lang="it-IT" u="sng" dirty="0">
                <a:solidFill>
                  <a:srgbClr val="FF0000"/>
                </a:solidFill>
              </a:rPr>
              <a:t>per l’invalidità</a:t>
            </a:r>
            <a:r>
              <a:rPr lang="it-IT" dirty="0"/>
              <a:t>, l’art. 71 CVDT dispone che le parti a un trattato invalido per contrasto con norma cogente sono tenuti a «</a:t>
            </a:r>
            <a:r>
              <a:rPr lang="it-IT" dirty="0">
                <a:solidFill>
                  <a:srgbClr val="FF0000"/>
                </a:solidFill>
              </a:rPr>
              <a:t>e</a:t>
            </a:r>
            <a:r>
              <a:rPr lang="en-US" dirty="0" err="1">
                <a:solidFill>
                  <a:srgbClr val="FF0000"/>
                </a:solidFill>
              </a:rPr>
              <a:t>liminate</a:t>
            </a:r>
            <a:r>
              <a:rPr lang="en-US" dirty="0">
                <a:solidFill>
                  <a:srgbClr val="FF0000"/>
                </a:solidFill>
              </a:rPr>
              <a:t> as far as possible the consequences </a:t>
            </a:r>
            <a:r>
              <a:rPr lang="en-US" dirty="0"/>
              <a:t>of any act performed in reliance on any provision which conflicts with the peremptory norm of general international law; and </a:t>
            </a:r>
            <a:r>
              <a:rPr lang="en-US" dirty="0">
                <a:solidFill>
                  <a:srgbClr val="FF0000"/>
                </a:solidFill>
              </a:rPr>
              <a:t>bring their mutual relations into conformity</a:t>
            </a:r>
            <a:r>
              <a:rPr lang="en-US" dirty="0"/>
              <a:t> with the peremptory norm of general international law</a:t>
            </a:r>
            <a:r>
              <a:rPr lang="it-IT" dirty="0"/>
              <a:t>»)</a:t>
            </a:r>
          </a:p>
        </p:txBody>
      </p:sp>
    </p:spTree>
    <p:extLst>
      <p:ext uri="{BB962C8B-B14F-4D97-AF65-F5344CB8AC3E}">
        <p14:creationId xmlns:p14="http://schemas.microsoft.com/office/powerpoint/2010/main" val="118358120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Esempi di questioni sulle fonti internazionali</a:t>
            </a:r>
          </a:p>
        </p:txBody>
      </p:sp>
      <p:sp>
        <p:nvSpPr>
          <p:cNvPr id="3" name="Segnaposto contenuto 2"/>
          <p:cNvSpPr>
            <a:spLocks noGrp="1"/>
          </p:cNvSpPr>
          <p:nvPr>
            <p:ph idx="1"/>
          </p:nvPr>
        </p:nvSpPr>
        <p:spPr/>
        <p:txBody>
          <a:bodyPr/>
          <a:lstStyle/>
          <a:p>
            <a:endParaRPr lang="it-IT" dirty="0"/>
          </a:p>
          <a:p>
            <a:r>
              <a:rPr lang="it-IT" dirty="0"/>
              <a:t>L’obbligo di eseguire i trattati in buona fede («</a:t>
            </a:r>
            <a:r>
              <a:rPr lang="it-IT" dirty="0" err="1"/>
              <a:t>pacta</a:t>
            </a:r>
            <a:r>
              <a:rPr lang="it-IT" dirty="0"/>
              <a:t> </a:t>
            </a:r>
            <a:r>
              <a:rPr lang="it-IT" dirty="0" err="1"/>
              <a:t>sunt</a:t>
            </a:r>
            <a:r>
              <a:rPr lang="it-IT" dirty="0"/>
              <a:t> </a:t>
            </a:r>
            <a:r>
              <a:rPr lang="it-IT" dirty="0" err="1"/>
              <a:t>servanda</a:t>
            </a:r>
            <a:r>
              <a:rPr lang="it-IT" dirty="0"/>
              <a:t>»)</a:t>
            </a:r>
          </a:p>
          <a:p>
            <a:r>
              <a:rPr lang="it-IT" dirty="0"/>
              <a:t>L’efficacia dei trattati «a favore» di Stati terzi. Presupposti ed esempi.</a:t>
            </a:r>
          </a:p>
        </p:txBody>
      </p:sp>
    </p:spTree>
    <p:extLst>
      <p:ext uri="{BB962C8B-B14F-4D97-AF65-F5344CB8AC3E}">
        <p14:creationId xmlns:p14="http://schemas.microsoft.com/office/powerpoint/2010/main" val="138314439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rgbClr val="FF0000"/>
                </a:solidFill>
              </a:rPr>
              <a:t>I rapporti di sistema fra fonti internazionali</a:t>
            </a:r>
          </a:p>
        </p:txBody>
      </p:sp>
      <p:sp>
        <p:nvSpPr>
          <p:cNvPr id="3" name="Segnaposto contenuto 2"/>
          <p:cNvSpPr>
            <a:spLocks noGrp="1"/>
          </p:cNvSpPr>
          <p:nvPr>
            <p:ph idx="1"/>
          </p:nvPr>
        </p:nvSpPr>
        <p:spPr/>
        <p:txBody>
          <a:bodyPr>
            <a:noAutofit/>
          </a:bodyPr>
          <a:lstStyle/>
          <a:p>
            <a:r>
              <a:rPr lang="it-IT" sz="2200" dirty="0"/>
              <a:t>Esistenza di una «ordine gerarchico» delle fonti internazionali? Utilità della questione (soluzione «formale» dei «conflitti» fra norme appartenenti a fonti diverse)</a:t>
            </a:r>
          </a:p>
          <a:p>
            <a:r>
              <a:rPr lang="it-IT" sz="2200" u="sng" dirty="0">
                <a:solidFill>
                  <a:srgbClr val="FF0000"/>
                </a:solidFill>
                <a:effectLst>
                  <a:outerShdw blurRad="38100" dist="38100" dir="2700000" algn="tl">
                    <a:srgbClr val="000000">
                      <a:alpha val="43137"/>
                    </a:srgbClr>
                  </a:outerShdw>
                </a:effectLst>
              </a:rPr>
              <a:t>Fonti «pari-ordinate» o di pari grado</a:t>
            </a:r>
            <a:r>
              <a:rPr lang="it-IT" sz="2200" dirty="0"/>
              <a:t>. </a:t>
            </a:r>
          </a:p>
          <a:p>
            <a:r>
              <a:rPr lang="it-IT" sz="2200" dirty="0"/>
              <a:t>1. Consuetudine e accordo si trovano in un </a:t>
            </a:r>
            <a:r>
              <a:rPr lang="it-IT" sz="2200" b="1" dirty="0">
                <a:solidFill>
                  <a:srgbClr val="FF0000"/>
                </a:solidFill>
              </a:rPr>
              <a:t>rapporto formale di parità gerarchica</a:t>
            </a:r>
            <a:r>
              <a:rPr lang="it-IT" sz="2200" dirty="0"/>
              <a:t> (hanno pari grado nella scala delle fonti internazionali). </a:t>
            </a:r>
          </a:p>
        </p:txBody>
      </p:sp>
    </p:spTree>
    <p:extLst>
      <p:ext uri="{BB962C8B-B14F-4D97-AF65-F5344CB8AC3E}">
        <p14:creationId xmlns:p14="http://schemas.microsoft.com/office/powerpoint/2010/main" val="1623571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fontScale="70000" lnSpcReduction="20000"/>
          </a:bodyPr>
          <a:lstStyle/>
          <a:p>
            <a:r>
              <a:rPr lang="it-IT" dirty="0"/>
              <a:t>c) Regola sulla prevenzione dei danni ambientali allo Stato costiero. </a:t>
            </a:r>
          </a:p>
          <a:p>
            <a:r>
              <a:rPr lang="it-IT" i="1" u="sng" dirty="0">
                <a:solidFill>
                  <a:srgbClr val="FF0000"/>
                </a:solidFill>
              </a:rPr>
              <a:t>Caso della </a:t>
            </a:r>
            <a:r>
              <a:rPr lang="it-IT" i="1" u="sng" dirty="0" err="1">
                <a:solidFill>
                  <a:srgbClr val="FF0000"/>
                </a:solidFill>
              </a:rPr>
              <a:t>Torrey</a:t>
            </a:r>
            <a:r>
              <a:rPr lang="it-IT" i="1" u="sng" dirty="0">
                <a:solidFill>
                  <a:srgbClr val="FF0000"/>
                </a:solidFill>
              </a:rPr>
              <a:t> Canyon (fine anni 60)</a:t>
            </a:r>
            <a:r>
              <a:rPr lang="it-IT" dirty="0"/>
              <a:t>: formazione – a temperamento della regola della giurisdizione esclusiva dello Stato della bandiera sulla nave – di una regola (deroga) permissiva che </a:t>
            </a:r>
            <a:r>
              <a:rPr lang="it-IT" i="1" dirty="0">
                <a:solidFill>
                  <a:srgbClr val="FF0000"/>
                </a:solidFill>
              </a:rPr>
              <a:t>consente allo Stato costiero di assumere le misure necessarie a prevenire un grave danno ambientale marino</a:t>
            </a:r>
            <a:r>
              <a:rPr lang="it-IT" dirty="0"/>
              <a:t>. </a:t>
            </a:r>
          </a:p>
          <a:p>
            <a:r>
              <a:rPr lang="it-IT" dirty="0"/>
              <a:t>La regola è stata «attivata» dal primo gravissimo disastro ambientale causato da una petroliera liberiana con 120.000 tonnellate di carico, arenatasi al largo della Cornovaglia il 18.3.1967. </a:t>
            </a:r>
          </a:p>
          <a:p>
            <a:r>
              <a:rPr lang="it-IT" dirty="0"/>
              <a:t>Il Regno Unito, una volta evacuato l'equipaggio, bombarda l'imbarcazione e incendia gli idrocarburi presenti a bordo, affinché non si disperdano in mare. Il RU invoca lo stato di necessità. </a:t>
            </a:r>
          </a:p>
          <a:p>
            <a:r>
              <a:rPr lang="it-IT" dirty="0"/>
              <a:t>L'art. 194 della Convenzione delle Nazioni Unite sul diritto del mare contempla una regola che </a:t>
            </a:r>
            <a:r>
              <a:rPr lang="it-IT" i="1" dirty="0">
                <a:solidFill>
                  <a:srgbClr val="FF0000"/>
                </a:solidFill>
              </a:rPr>
              <a:t>autorizza lo Stato costiero ad assumere le misure necessarie a prevenire, ridurre e controllare l'inquinamento dell'ambiente marino, ivi comprese misure per porre riparo a emergenze risultanti da incidente marino</a:t>
            </a:r>
            <a:r>
              <a:rPr lang="it-IT" dirty="0"/>
              <a:t>.</a:t>
            </a:r>
          </a:p>
        </p:txBody>
      </p:sp>
    </p:spTree>
    <p:extLst>
      <p:ext uri="{BB962C8B-B14F-4D97-AF65-F5344CB8AC3E}">
        <p14:creationId xmlns:p14="http://schemas.microsoft.com/office/powerpoint/2010/main" val="312897664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4F89DA-F583-4495-9282-B5D26C004E18}"/>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EB1AA067-C835-4FC7-BE89-153DA94B8239}"/>
              </a:ext>
            </a:extLst>
          </p:cNvPr>
          <p:cNvSpPr>
            <a:spLocks noGrp="1"/>
          </p:cNvSpPr>
          <p:nvPr>
            <p:ph idx="1"/>
          </p:nvPr>
        </p:nvSpPr>
        <p:spPr/>
        <p:txBody>
          <a:bodyPr/>
          <a:lstStyle/>
          <a:p>
            <a:r>
              <a:rPr lang="it-IT" dirty="0">
                <a:solidFill>
                  <a:srgbClr val="FF0000"/>
                </a:solidFill>
              </a:rPr>
              <a:t>Conseguenza</a:t>
            </a:r>
            <a:r>
              <a:rPr lang="it-IT" dirty="0"/>
              <a:t>: le regole espresse dalle due fonti sono vicendevolmente cedevoli. </a:t>
            </a:r>
          </a:p>
          <a:p>
            <a:r>
              <a:rPr lang="it-IT" dirty="0"/>
              <a:t>Il conflitto (= quando accordo e consuetudine pongono regole di condotta inconciliabili) è risolto in base ai criteri ordinari:</a:t>
            </a:r>
          </a:p>
          <a:p>
            <a:r>
              <a:rPr lang="it-IT" dirty="0"/>
              <a:t>- </a:t>
            </a:r>
            <a:r>
              <a:rPr lang="it-IT" u="sng" dirty="0">
                <a:solidFill>
                  <a:srgbClr val="0070C0"/>
                </a:solidFill>
                <a:effectLst>
                  <a:outerShdw blurRad="38100" dist="38100" dir="2700000" algn="tl">
                    <a:srgbClr val="000000">
                      <a:alpha val="43137"/>
                    </a:srgbClr>
                  </a:outerShdw>
                </a:effectLst>
              </a:rPr>
              <a:t>temporalità</a:t>
            </a:r>
            <a:r>
              <a:rPr lang="it-IT" dirty="0"/>
              <a:t> (la norma di formazione più recente “prevale” sulla più datata) e</a:t>
            </a:r>
          </a:p>
          <a:p>
            <a:r>
              <a:rPr lang="it-IT" dirty="0"/>
              <a:t>- </a:t>
            </a:r>
            <a:r>
              <a:rPr lang="it-IT" u="sng" dirty="0">
                <a:solidFill>
                  <a:srgbClr val="0070C0"/>
                </a:solidFill>
                <a:effectLst>
                  <a:outerShdw blurRad="38100" dist="38100" dir="2700000" algn="tl">
                    <a:srgbClr val="000000">
                      <a:alpha val="43137"/>
                    </a:srgbClr>
                  </a:outerShdw>
                </a:effectLst>
              </a:rPr>
              <a:t>specialità</a:t>
            </a:r>
            <a:r>
              <a:rPr lang="it-IT" dirty="0"/>
              <a:t> (la norma più specifica prevale su quella più generica)</a:t>
            </a:r>
          </a:p>
        </p:txBody>
      </p:sp>
    </p:spTree>
    <p:extLst>
      <p:ext uri="{BB962C8B-B14F-4D97-AF65-F5344CB8AC3E}">
        <p14:creationId xmlns:p14="http://schemas.microsoft.com/office/powerpoint/2010/main" val="25360498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2A6EA5-060F-4F4B-944B-7F228C62F9A0}"/>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E9072E49-6684-4E14-84DD-5B7F26986CC9}"/>
              </a:ext>
            </a:extLst>
          </p:cNvPr>
          <p:cNvSpPr>
            <a:spLocks noGrp="1"/>
          </p:cNvSpPr>
          <p:nvPr>
            <p:ph idx="1"/>
          </p:nvPr>
        </p:nvSpPr>
        <p:spPr/>
        <p:txBody>
          <a:bodyPr/>
          <a:lstStyle/>
          <a:p>
            <a:r>
              <a:rPr lang="it-IT" dirty="0"/>
              <a:t>In base al rapporto di pari livello gerarchico, si ritiene che</a:t>
            </a:r>
          </a:p>
          <a:p>
            <a:r>
              <a:rPr lang="it-IT" dirty="0"/>
              <a:t>l’accordo </a:t>
            </a:r>
            <a:r>
              <a:rPr lang="it-IT" dirty="0">
                <a:solidFill>
                  <a:srgbClr val="0070C0"/>
                </a:solidFill>
              </a:rPr>
              <a:t>possa stabilire regole diverse e derogatorie rispetto alla consuetudine</a:t>
            </a:r>
            <a:r>
              <a:rPr lang="it-IT" dirty="0"/>
              <a:t>, limitatamente però ai suoi Stati parte («Flessibilità» della consuetudine). </a:t>
            </a:r>
          </a:p>
          <a:p>
            <a:r>
              <a:rPr lang="it-IT" dirty="0">
                <a:solidFill>
                  <a:schemeClr val="tx1"/>
                </a:solidFill>
              </a:rPr>
              <a:t>In taluni casi </a:t>
            </a:r>
            <a:r>
              <a:rPr lang="it-IT" dirty="0">
                <a:solidFill>
                  <a:srgbClr val="0070C0"/>
                </a:solidFill>
              </a:rPr>
              <a:t>anche la consuetudine può derogare o modificare un accordo</a:t>
            </a:r>
            <a:r>
              <a:rPr lang="it-IT" dirty="0"/>
              <a:t>. Si tratta, sotto il profilo soggettivo, di consuetudine sorta fra gli Stati parti all’accordo; se di carattere generale dev’essersi formata con il contributo degli Stati parti all’accordo (altrimenti l’accordo prevale come </a:t>
            </a:r>
            <a:r>
              <a:rPr lang="it-IT" dirty="0" err="1"/>
              <a:t>lex</a:t>
            </a:r>
            <a:r>
              <a:rPr lang="it-IT" dirty="0"/>
              <a:t> </a:t>
            </a:r>
            <a:r>
              <a:rPr lang="it-IT" dirty="0" err="1"/>
              <a:t>specialis</a:t>
            </a:r>
            <a:r>
              <a:rPr lang="it-IT" dirty="0"/>
              <a:t>)</a:t>
            </a:r>
          </a:p>
        </p:txBody>
      </p:sp>
    </p:spTree>
    <p:extLst>
      <p:ext uri="{BB962C8B-B14F-4D97-AF65-F5344CB8AC3E}">
        <p14:creationId xmlns:p14="http://schemas.microsoft.com/office/powerpoint/2010/main" val="7087412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fontScale="92500" lnSpcReduction="10000"/>
          </a:bodyPr>
          <a:lstStyle/>
          <a:p>
            <a:r>
              <a:rPr lang="it-IT" dirty="0"/>
              <a:t>2. In rapporto di pari valore si trovano i trattati (anteriore e posteriore). In caso di conflitto, s’applicano i criteri su indicati. </a:t>
            </a:r>
          </a:p>
          <a:p>
            <a:r>
              <a:rPr lang="it-IT" dirty="0"/>
              <a:t>La regola della prevalenza del trattato più recente o più specifico vale, tuttavia, nei rapporti fra trattati che </a:t>
            </a:r>
            <a:r>
              <a:rPr lang="it-IT" dirty="0">
                <a:solidFill>
                  <a:srgbClr val="0070C0"/>
                </a:solidFill>
                <a:effectLst>
                  <a:outerShdw blurRad="38100" dist="38100" dir="2700000" algn="tl">
                    <a:srgbClr val="000000">
                      <a:alpha val="43137"/>
                    </a:srgbClr>
                  </a:outerShdw>
                </a:effectLst>
              </a:rPr>
              <a:t>hanno le stesse Parti contraenti </a:t>
            </a:r>
            <a:r>
              <a:rPr lang="it-IT" dirty="0"/>
              <a:t>(art. 54, </a:t>
            </a:r>
            <a:r>
              <a:rPr lang="it-IT" dirty="0" err="1"/>
              <a:t>lett</a:t>
            </a:r>
            <a:r>
              <a:rPr lang="it-IT" dirty="0"/>
              <a:t>. b, CVDT).</a:t>
            </a:r>
          </a:p>
          <a:p>
            <a:r>
              <a:rPr lang="it-IT" dirty="0"/>
              <a:t>Se le Parti all’accordo posteriore non sono le stesse dell’accordo anteriore, s’applicano le regole dell’art. </a:t>
            </a:r>
            <a:r>
              <a:rPr lang="it-IT" u="sng" dirty="0">
                <a:solidFill>
                  <a:srgbClr val="FF0000"/>
                </a:solidFill>
              </a:rPr>
              <a:t>30 CVDT</a:t>
            </a:r>
            <a:r>
              <a:rPr lang="it-IT" dirty="0"/>
              <a:t>: </a:t>
            </a:r>
          </a:p>
          <a:p>
            <a:r>
              <a:rPr lang="it-IT" dirty="0"/>
              <a:t>a) prevalenza del trattato posteriore per lo Stato che li ha stipulati entrambi (criterio temporale), salva la responsabilità nei confronti delle parti contraenti al trattato anteriore che non siano parti al trattato posteriore</a:t>
            </a:r>
          </a:p>
        </p:txBody>
      </p:sp>
    </p:spTree>
    <p:extLst>
      <p:ext uri="{BB962C8B-B14F-4D97-AF65-F5344CB8AC3E}">
        <p14:creationId xmlns:p14="http://schemas.microsoft.com/office/powerpoint/2010/main" val="76398297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F71E79-A71E-443B-B1C7-13011DFC9C88}"/>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9912E9A7-CB77-4A8F-8FEC-8BFC1AF56DDC}"/>
              </a:ext>
            </a:extLst>
          </p:cNvPr>
          <p:cNvSpPr>
            <a:spLocks noGrp="1"/>
          </p:cNvSpPr>
          <p:nvPr>
            <p:ph idx="1"/>
          </p:nvPr>
        </p:nvSpPr>
        <p:spPr/>
        <p:txBody>
          <a:bodyPr>
            <a:normAutofit fontScale="85000" lnSpcReduction="10000"/>
          </a:bodyPr>
          <a:lstStyle/>
          <a:p>
            <a:r>
              <a:rPr lang="it-IT" dirty="0"/>
              <a:t>b) Il problema della «responsabilità» (derivanti da obblighi difformi, ed esigibili, assunti con trattati stipulati con Stati diversi, nei confronti degli Stati parti al trattato «recessivo») è risolta con </a:t>
            </a:r>
          </a:p>
          <a:p>
            <a:r>
              <a:rPr lang="it-IT" dirty="0"/>
              <a:t>i) </a:t>
            </a:r>
            <a:r>
              <a:rPr lang="it-IT" b="1" dirty="0">
                <a:solidFill>
                  <a:srgbClr val="0070C0"/>
                </a:solidFill>
              </a:rPr>
              <a:t>clausole di subordinazione </a:t>
            </a:r>
            <a:r>
              <a:rPr lang="it-IT" dirty="0"/>
              <a:t>contenute nel trattato più recente (es.: art. 351 del Trattato sul funzionamento dell’Unione, TFUE, che fa salvi gli obblighi convenzionali contratti dagli Stati membri con Stati terzi prima della loro adesione al TFUE) ovvero con</a:t>
            </a:r>
          </a:p>
          <a:p>
            <a:r>
              <a:rPr lang="it-IT" dirty="0"/>
              <a:t>ii) clausole di «prevalenza» (unico esempio: art. Art. 103 Carta ONU, che dispone: «</a:t>
            </a:r>
            <a:r>
              <a:rPr lang="it-IT" dirty="0">
                <a:solidFill>
                  <a:srgbClr val="0070C0"/>
                </a:solidFill>
              </a:rPr>
              <a:t>In caso di contrasto tra gli obblighi contratti dai Membri delle Nazioni Unite con il presente Statuto e gli obblighi da esso assunti in base a qualsiasi altro accordo internazionale prevarranno gli obblighi derivanti dal presente Statuto</a:t>
            </a:r>
            <a:r>
              <a:rPr lang="it-IT" dirty="0"/>
              <a:t>»)</a:t>
            </a:r>
          </a:p>
        </p:txBody>
      </p:sp>
    </p:spTree>
    <p:extLst>
      <p:ext uri="{BB962C8B-B14F-4D97-AF65-F5344CB8AC3E}">
        <p14:creationId xmlns:p14="http://schemas.microsoft.com/office/powerpoint/2010/main" val="27737847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Fonti in rapporto «verticale»</a:t>
            </a:r>
          </a:p>
        </p:txBody>
      </p:sp>
      <p:sp>
        <p:nvSpPr>
          <p:cNvPr id="3" name="Segnaposto contenuto 2"/>
          <p:cNvSpPr>
            <a:spLocks noGrp="1"/>
          </p:cNvSpPr>
          <p:nvPr>
            <p:ph idx="1"/>
          </p:nvPr>
        </p:nvSpPr>
        <p:spPr/>
        <p:txBody>
          <a:bodyPr>
            <a:normAutofit/>
          </a:bodyPr>
          <a:lstStyle/>
          <a:p>
            <a:r>
              <a:rPr lang="it-IT" sz="2000" dirty="0"/>
              <a:t>a) Una prima significativa </a:t>
            </a:r>
            <a:r>
              <a:rPr lang="it-IT" sz="2000" dirty="0">
                <a:solidFill>
                  <a:srgbClr val="FF0000"/>
                </a:solidFill>
                <a:effectLst>
                  <a:outerShdw blurRad="38100" dist="38100" dir="2700000" algn="tl">
                    <a:srgbClr val="000000">
                      <a:alpha val="43137"/>
                    </a:srgbClr>
                  </a:outerShdw>
                </a:effectLst>
              </a:rPr>
              <a:t>eccezione a tale quadro flessibile</a:t>
            </a:r>
            <a:r>
              <a:rPr lang="it-IT" sz="2000" dirty="0"/>
              <a:t> è data dal </a:t>
            </a:r>
            <a:r>
              <a:rPr lang="it-IT" sz="2000" i="1" dirty="0">
                <a:solidFill>
                  <a:srgbClr val="FF0000"/>
                </a:solidFill>
              </a:rPr>
              <a:t>diritto consuetudinario detto </a:t>
            </a:r>
            <a:r>
              <a:rPr lang="it-IT" sz="2000" b="1" i="1" dirty="0">
                <a:solidFill>
                  <a:srgbClr val="FF0000"/>
                </a:solidFill>
              </a:rPr>
              <a:t>cogente o imperativo</a:t>
            </a:r>
            <a:r>
              <a:rPr lang="it-IT" sz="2000" dirty="0"/>
              <a:t>, che – nel suo proprio ambito – è provvisto di una particolare forza giuridica. </a:t>
            </a:r>
          </a:p>
          <a:p>
            <a:r>
              <a:rPr lang="it-IT" sz="2000" dirty="0"/>
              <a:t>Si tratta di norme consuetudinarie che, per il valore loro riconosciuto, e il carattere di «generalità» di tale riconoscimento, posseggono uno </a:t>
            </a:r>
            <a:r>
              <a:rPr lang="it-IT" sz="2000" dirty="0">
                <a:solidFill>
                  <a:srgbClr val="0070C0"/>
                </a:solidFill>
              </a:rPr>
              <a:t>status particolare</a:t>
            </a:r>
            <a:r>
              <a:rPr lang="it-IT" sz="2000" dirty="0"/>
              <a:t>, più elevato gerarchicamente (rispetto all’accordo e alla consuetudine «ordinaria»), come indica il nome di dette norme consuetudinarie («</a:t>
            </a:r>
            <a:r>
              <a:rPr lang="it-IT" sz="2000" u="sng" dirty="0" err="1">
                <a:solidFill>
                  <a:srgbClr val="FF0000"/>
                </a:solidFill>
              </a:rPr>
              <a:t>peremptory</a:t>
            </a:r>
            <a:r>
              <a:rPr lang="it-IT" sz="2000" u="sng" dirty="0">
                <a:solidFill>
                  <a:srgbClr val="FF0000"/>
                </a:solidFill>
              </a:rPr>
              <a:t> </a:t>
            </a:r>
            <a:r>
              <a:rPr lang="it-IT" sz="2000" u="sng" dirty="0" err="1">
                <a:solidFill>
                  <a:srgbClr val="FF0000"/>
                </a:solidFill>
              </a:rPr>
              <a:t>norms</a:t>
            </a:r>
            <a:r>
              <a:rPr lang="it-IT" sz="2000" u="sng" dirty="0"/>
              <a:t>»</a:t>
            </a:r>
            <a:r>
              <a:rPr lang="it-IT" sz="2000" dirty="0"/>
              <a:t>, «</a:t>
            </a:r>
            <a:r>
              <a:rPr lang="it-IT" sz="2000" u="sng" dirty="0" err="1">
                <a:solidFill>
                  <a:srgbClr val="FF0000"/>
                </a:solidFill>
              </a:rPr>
              <a:t>jus</a:t>
            </a:r>
            <a:r>
              <a:rPr lang="it-IT" sz="2000" u="sng" dirty="0">
                <a:solidFill>
                  <a:srgbClr val="FF0000"/>
                </a:solidFill>
              </a:rPr>
              <a:t> </a:t>
            </a:r>
            <a:r>
              <a:rPr lang="it-IT" sz="2000" u="sng" dirty="0" err="1">
                <a:solidFill>
                  <a:srgbClr val="FF0000"/>
                </a:solidFill>
              </a:rPr>
              <a:t>cogens</a:t>
            </a:r>
            <a:r>
              <a:rPr lang="it-IT" sz="2000" u="sng" dirty="0">
                <a:solidFill>
                  <a:schemeClr val="tx1"/>
                </a:solidFill>
              </a:rPr>
              <a:t>»</a:t>
            </a:r>
            <a:r>
              <a:rPr lang="it-IT" sz="2000" dirty="0"/>
              <a:t>, «</a:t>
            </a:r>
            <a:r>
              <a:rPr lang="it-IT" sz="2000" dirty="0" err="1">
                <a:solidFill>
                  <a:srgbClr val="FF0000"/>
                </a:solidFill>
              </a:rPr>
              <a:t>compelling</a:t>
            </a:r>
            <a:r>
              <a:rPr lang="it-IT" sz="2000" dirty="0">
                <a:solidFill>
                  <a:srgbClr val="FF0000"/>
                </a:solidFill>
              </a:rPr>
              <a:t> law</a:t>
            </a:r>
            <a:r>
              <a:rPr lang="it-IT" sz="2000" dirty="0"/>
              <a:t>»)</a:t>
            </a:r>
          </a:p>
          <a:p>
            <a:r>
              <a:rPr lang="it-IT" sz="2000" dirty="0"/>
              <a:t>La CVDT dispone espressamente che le </a:t>
            </a:r>
            <a:r>
              <a:rPr lang="it-IT" sz="2000" b="1" dirty="0">
                <a:solidFill>
                  <a:srgbClr val="FF0000"/>
                </a:solidFill>
              </a:rPr>
              <a:t>norme imperative</a:t>
            </a:r>
            <a:r>
              <a:rPr lang="it-IT" sz="2000" dirty="0">
                <a:solidFill>
                  <a:srgbClr val="FF0000"/>
                </a:solidFill>
              </a:rPr>
              <a:t> </a:t>
            </a:r>
            <a:r>
              <a:rPr lang="it-IT" sz="2000" dirty="0"/>
              <a:t>si impongono o prevalgono sull’accordo in caso di conflitto (determinando la nullità dell’accordo: art. 53 e art. 64)</a:t>
            </a:r>
          </a:p>
        </p:txBody>
      </p:sp>
    </p:spTree>
    <p:extLst>
      <p:ext uri="{BB962C8B-B14F-4D97-AF65-F5344CB8AC3E}">
        <p14:creationId xmlns:p14="http://schemas.microsoft.com/office/powerpoint/2010/main" val="347305767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fontScale="55000" lnSpcReduction="20000"/>
          </a:bodyPr>
          <a:lstStyle/>
          <a:p>
            <a:r>
              <a:rPr lang="it-IT" sz="3000" dirty="0"/>
              <a:t>Secondo la giurisprudenza della Corte di cassazione (penale) italiana, le consuetudini «imperative» (che tutelano i diritti umani fondamentali e qualificano le gravi violazioni di questi come crimini internazionali della persona) possono altresì prevalere o imporsi </a:t>
            </a:r>
            <a:r>
              <a:rPr lang="it-IT" sz="3000" dirty="0">
                <a:solidFill>
                  <a:srgbClr val="FF0000"/>
                </a:solidFill>
              </a:rPr>
              <a:t>sulle consuetudini «ordinarie»</a:t>
            </a:r>
            <a:r>
              <a:rPr lang="it-IT" sz="3000" dirty="0"/>
              <a:t>: Cassazione penale, sez. I, n. 31171 del 19.6.2008, </a:t>
            </a:r>
            <a:r>
              <a:rPr lang="it-IT" sz="3000" i="1" u="sng" dirty="0">
                <a:solidFill>
                  <a:srgbClr val="FF0000"/>
                </a:solidFill>
              </a:rPr>
              <a:t>Lozano (Calipari e Sgrena)</a:t>
            </a:r>
            <a:r>
              <a:rPr lang="it-IT" sz="3000" dirty="0"/>
              <a:t>. </a:t>
            </a:r>
          </a:p>
          <a:p>
            <a:r>
              <a:rPr lang="it-IT" sz="3000" dirty="0"/>
              <a:t>La Corte vi ha riconosciuto che, in principio, l’esigenza di reprimere crimini internazionali (oggetto di norme punitive cogenti) determina una deroga alla regola consuetudinaria «ordinaria» della immunità dalla giurisdizionale penale di organi di Stati esteri (v. le immunità dalla giurisdizione), ma che nella specie l’organo di Stato estero non ha commesso un «crimine internazionale» e dunque l’immunità dalla giurisdizione penale italiana, per fatti avvenuti all’estero, beneficia all’organo di Stato straniero.</a:t>
            </a:r>
          </a:p>
          <a:p>
            <a:r>
              <a:rPr lang="it-IT" sz="3000" dirty="0"/>
              <a:t>b) Analogamente in rapporto verticale stanno le fonti «previste da accordo» rispetto all’accordo che le istituisce. Se l’atto adottato in base all’accordo viola le norme di procedura o di sostanza dell’accordo, può essere annullato</a:t>
            </a:r>
          </a:p>
          <a:p>
            <a:endParaRPr lang="it-IT" dirty="0"/>
          </a:p>
        </p:txBody>
      </p:sp>
    </p:spTree>
    <p:extLst>
      <p:ext uri="{BB962C8B-B14F-4D97-AF65-F5344CB8AC3E}">
        <p14:creationId xmlns:p14="http://schemas.microsoft.com/office/powerpoint/2010/main" val="4003965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problema dell’uniformità dei comportamenti. Il caso delle «violazioni»</a:t>
            </a:r>
          </a:p>
        </p:txBody>
      </p:sp>
      <p:sp>
        <p:nvSpPr>
          <p:cNvPr id="3" name="Segnaposto contenuto 2"/>
          <p:cNvSpPr>
            <a:spLocks noGrp="1"/>
          </p:cNvSpPr>
          <p:nvPr>
            <p:ph idx="1"/>
          </p:nvPr>
        </p:nvSpPr>
        <p:spPr/>
        <p:txBody>
          <a:bodyPr>
            <a:noAutofit/>
          </a:bodyPr>
          <a:lstStyle/>
          <a:p>
            <a:r>
              <a:rPr lang="it-IT" sz="1800" dirty="0"/>
              <a:t>Problematica è la qualificazione (l’incidenza) di eventuali «violazioni» della (pretesa) regola, riguardo al </a:t>
            </a:r>
            <a:r>
              <a:rPr lang="it-IT" sz="1800" dirty="0">
                <a:solidFill>
                  <a:srgbClr val="FF0000"/>
                </a:solidFill>
              </a:rPr>
              <a:t>requisito d’uniformità </a:t>
            </a:r>
            <a:r>
              <a:rPr lang="it-IT" sz="1800" dirty="0"/>
              <a:t>dei comportamenti</a:t>
            </a:r>
            <a:r>
              <a:rPr lang="it-IT" sz="1800" dirty="0">
                <a:solidFill>
                  <a:srgbClr val="FF0000"/>
                </a:solidFill>
              </a:rPr>
              <a:t>. Si tratta di «negazioni» o «scostamenti» dalla regola ovvero di «comportamenti patologici» (violazioni)</a:t>
            </a:r>
            <a:r>
              <a:rPr lang="it-IT" sz="1800" dirty="0"/>
              <a:t>? </a:t>
            </a:r>
          </a:p>
          <a:p>
            <a:r>
              <a:rPr lang="it-IT" sz="1800" dirty="0"/>
              <a:t>Sentenza 27.6.1986, </a:t>
            </a:r>
            <a:r>
              <a:rPr lang="it-IT" sz="1800" i="1" u="sng" dirty="0">
                <a:solidFill>
                  <a:srgbClr val="FF0000"/>
                </a:solidFill>
                <a:effectLst>
                  <a:outerShdw blurRad="38100" dist="38100" dir="2700000" algn="tl">
                    <a:srgbClr val="000000">
                      <a:alpha val="43137"/>
                    </a:srgbClr>
                  </a:outerShdw>
                </a:effectLst>
              </a:rPr>
              <a:t>caso delle attività militari e paramilitari in Nicaragua e contro il Nicaragua (Nicaragua c. Stati Uniti, merito)</a:t>
            </a:r>
            <a:r>
              <a:rPr lang="it-IT" sz="1800" dirty="0"/>
              <a:t>, punti 186 ss.: la violazione (fattuale) del divieto di ingerenza negli affari interni di altri Stati e/o del divieto dell’uso della forza (finanziamento da parte degli Stati Uniti di contras operanti in Nicaragua contro il governo filocomunista) non indebolisce il divieto. È un problema di qualificazione del comportamento «difforme» rispetto alla regola. La regola ne risulta ribadita (e non indebolita) se lo Stato, che si sarebbe «discostato» dal divieto, ne conferma in fatto il valore, richiamandosi a “eccezioni” previste dal diritto consuetudinario (in effetti poi insussistenti) (v. </a:t>
            </a:r>
            <a:r>
              <a:rPr lang="it-IT" sz="1800" i="1" dirty="0" err="1">
                <a:solidFill>
                  <a:srgbClr val="FF0000"/>
                </a:solidFill>
              </a:rPr>
              <a:t>opinio</a:t>
            </a:r>
            <a:r>
              <a:rPr lang="it-IT" sz="1800" i="1" dirty="0">
                <a:solidFill>
                  <a:srgbClr val="FF0000"/>
                </a:solidFill>
              </a:rPr>
              <a:t> iuris</a:t>
            </a:r>
            <a:r>
              <a:rPr lang="it-IT" sz="1800" dirty="0"/>
              <a:t>). </a:t>
            </a:r>
          </a:p>
        </p:txBody>
      </p:sp>
    </p:spTree>
    <p:extLst>
      <p:ext uri="{BB962C8B-B14F-4D97-AF65-F5344CB8AC3E}">
        <p14:creationId xmlns:p14="http://schemas.microsoft.com/office/powerpoint/2010/main" val="41856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Piano delle schede</a:t>
            </a:r>
          </a:p>
        </p:txBody>
      </p:sp>
      <p:sp>
        <p:nvSpPr>
          <p:cNvPr id="3" name="Segnaposto contenuto 2"/>
          <p:cNvSpPr>
            <a:spLocks noGrp="1"/>
          </p:cNvSpPr>
          <p:nvPr>
            <p:ph idx="1"/>
          </p:nvPr>
        </p:nvSpPr>
        <p:spPr/>
        <p:txBody>
          <a:bodyPr/>
          <a:lstStyle/>
          <a:p>
            <a:r>
              <a:rPr lang="it-IT" dirty="0"/>
              <a:t>Esame sommario delle fonti internazionali </a:t>
            </a:r>
          </a:p>
          <a:p>
            <a:r>
              <a:rPr lang="it-IT" dirty="0"/>
              <a:t>Consuetudine (e principi generali)</a:t>
            </a:r>
          </a:p>
          <a:p>
            <a:r>
              <a:rPr lang="it-IT" dirty="0"/>
              <a:t>Trattati e loro vicende (stipulazione, efficacia, riserve, interpretazione, invalidità ed estinzione)</a:t>
            </a:r>
          </a:p>
          <a:p>
            <a:r>
              <a:rPr lang="it-IT" dirty="0"/>
              <a:t>Rapporti fra fonti</a:t>
            </a:r>
          </a:p>
        </p:txBody>
      </p:sp>
    </p:spTree>
    <p:extLst>
      <p:ext uri="{BB962C8B-B14F-4D97-AF65-F5344CB8AC3E}">
        <p14:creationId xmlns:p14="http://schemas.microsoft.com/office/powerpoint/2010/main" val="3339783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11A1D-5048-4143-B4C8-5B8D270FEF13}"/>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9DD1964E-82D9-457F-86AC-9D33303D3210}"/>
              </a:ext>
            </a:extLst>
          </p:cNvPr>
          <p:cNvSpPr>
            <a:spLocks noGrp="1"/>
          </p:cNvSpPr>
          <p:nvPr>
            <p:ph idx="1"/>
          </p:nvPr>
        </p:nvSpPr>
        <p:spPr/>
        <p:txBody>
          <a:bodyPr>
            <a:normAutofit fontScale="92500" lnSpcReduction="10000"/>
          </a:bodyPr>
          <a:lstStyle/>
          <a:p>
            <a:r>
              <a:rPr lang="it-IT" dirty="0"/>
              <a:t>Ove si tratti di </a:t>
            </a:r>
            <a:r>
              <a:rPr lang="it-IT" i="1" dirty="0">
                <a:solidFill>
                  <a:srgbClr val="FF0000"/>
                </a:solidFill>
              </a:rPr>
              <a:t>accertare l’affermarsi di «deroghe»</a:t>
            </a:r>
            <a:r>
              <a:rPr lang="it-IT" dirty="0"/>
              <a:t> a una regola consolidata (immunità degli Stati esteri dalla giurisdizione civile territoriale), la Corte ha affermato: «</a:t>
            </a:r>
            <a:r>
              <a:rPr lang="en-US" dirty="0"/>
              <a:t>In the present context, State practice of particular significance is to be found in the judgments of national courts faced with the question whether a foreign State is immune, the legislation of those States which   have   enacted   statutes   dealing   with   immunity,   the   claims   to   immunity   advanced by States before foreign courts and the statements made by States, first in the course of the extensive study of the subject by the International Law Commission and then in the context of the adoption of the United Nations Convention</a:t>
            </a:r>
            <a:r>
              <a:rPr lang="it-IT" dirty="0"/>
              <a:t>» [sentenza 3.2.2012, </a:t>
            </a:r>
            <a:r>
              <a:rPr lang="it-IT" i="1" u="sng" dirty="0">
                <a:solidFill>
                  <a:srgbClr val="FF0000"/>
                </a:solidFill>
              </a:rPr>
              <a:t>caso delle Immunità degli Stati dalla giurisdizione (Germania c. Italia)</a:t>
            </a:r>
            <a:r>
              <a:rPr lang="it-IT" dirty="0"/>
              <a:t>]</a:t>
            </a:r>
          </a:p>
        </p:txBody>
      </p:sp>
    </p:spTree>
    <p:extLst>
      <p:ext uri="{BB962C8B-B14F-4D97-AF65-F5344CB8AC3E}">
        <p14:creationId xmlns:p14="http://schemas.microsoft.com/office/powerpoint/2010/main" val="59078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L’elemento soggettivo</a:t>
            </a:r>
            <a:r>
              <a:rPr lang="it-IT" dirty="0"/>
              <a:t>: la giurisprudenza</a:t>
            </a:r>
          </a:p>
        </p:txBody>
      </p:sp>
      <p:sp>
        <p:nvSpPr>
          <p:cNvPr id="3" name="Segnaposto contenuto 2"/>
          <p:cNvSpPr>
            <a:spLocks noGrp="1"/>
          </p:cNvSpPr>
          <p:nvPr>
            <p:ph idx="1"/>
          </p:nvPr>
        </p:nvSpPr>
        <p:spPr/>
        <p:txBody>
          <a:bodyPr>
            <a:noAutofit/>
          </a:bodyPr>
          <a:lstStyle/>
          <a:p>
            <a:r>
              <a:rPr lang="it-IT" sz="1800" dirty="0"/>
              <a:t>b) </a:t>
            </a:r>
            <a:r>
              <a:rPr lang="it-IT" sz="1800" b="1" u="sng" dirty="0" err="1">
                <a:solidFill>
                  <a:srgbClr val="FF0000"/>
                </a:solidFill>
              </a:rPr>
              <a:t>opinio</a:t>
            </a:r>
            <a:r>
              <a:rPr lang="it-IT" sz="1800" b="1" u="sng" dirty="0">
                <a:solidFill>
                  <a:srgbClr val="FF0000"/>
                </a:solidFill>
              </a:rPr>
              <a:t> </a:t>
            </a:r>
            <a:r>
              <a:rPr lang="it-IT" sz="1800" b="1" u="sng" dirty="0" err="1">
                <a:solidFill>
                  <a:srgbClr val="FF0000"/>
                </a:solidFill>
              </a:rPr>
              <a:t>iuris</a:t>
            </a:r>
            <a:r>
              <a:rPr lang="it-IT" sz="1800" b="1" u="sng" dirty="0">
                <a:solidFill>
                  <a:srgbClr val="FF0000"/>
                </a:solidFill>
              </a:rPr>
              <a:t> </a:t>
            </a:r>
            <a:r>
              <a:rPr lang="it-IT" sz="1800" b="1" u="sng" dirty="0" err="1">
                <a:solidFill>
                  <a:srgbClr val="FF0000"/>
                </a:solidFill>
              </a:rPr>
              <a:t>ac</a:t>
            </a:r>
            <a:r>
              <a:rPr lang="it-IT" sz="1800" b="1" u="sng" dirty="0">
                <a:solidFill>
                  <a:srgbClr val="FF0000"/>
                </a:solidFill>
              </a:rPr>
              <a:t>/</a:t>
            </a:r>
            <a:r>
              <a:rPr lang="it-IT" sz="1800" b="1" u="sng" dirty="0" err="1">
                <a:solidFill>
                  <a:srgbClr val="FF0000"/>
                </a:solidFill>
              </a:rPr>
              <a:t>sive</a:t>
            </a:r>
            <a:r>
              <a:rPr lang="it-IT" sz="1800" b="1" u="sng" dirty="0">
                <a:solidFill>
                  <a:srgbClr val="FF0000"/>
                </a:solidFill>
              </a:rPr>
              <a:t> </a:t>
            </a:r>
            <a:r>
              <a:rPr lang="it-IT" sz="1800" b="1" u="sng" dirty="0" err="1">
                <a:solidFill>
                  <a:srgbClr val="FF0000"/>
                </a:solidFill>
              </a:rPr>
              <a:t>necessitatis</a:t>
            </a:r>
            <a:r>
              <a:rPr lang="it-IT" sz="1800" dirty="0"/>
              <a:t>: la «</a:t>
            </a:r>
            <a:r>
              <a:rPr lang="it-IT" sz="1800" dirty="0">
                <a:solidFill>
                  <a:srgbClr val="FF0000"/>
                </a:solidFill>
              </a:rPr>
              <a:t>convinzione di obbligatorietà</a:t>
            </a:r>
            <a:r>
              <a:rPr lang="it-IT" sz="1800" dirty="0"/>
              <a:t>» o di «necessità sociale» va rilevata (parimenti) in base a elementi oggettivi, così come la sua diffusione presso la generalità degli Stati.</a:t>
            </a:r>
          </a:p>
          <a:p>
            <a:r>
              <a:rPr lang="it-IT" sz="1800" dirty="0"/>
              <a:t>Nel caso sulle </a:t>
            </a:r>
            <a:r>
              <a:rPr lang="it-IT" sz="1800" i="1" u="sng" dirty="0">
                <a:solidFill>
                  <a:srgbClr val="FF0000"/>
                </a:solidFill>
              </a:rPr>
              <a:t>Immunità dalla giurisdizione civile</a:t>
            </a:r>
            <a:r>
              <a:rPr lang="it-IT" sz="1800" dirty="0"/>
              <a:t>, cit., la Corte ha affermato: «</a:t>
            </a:r>
            <a:r>
              <a:rPr lang="en-US" sz="1800" i="1" dirty="0" err="1"/>
              <a:t>Opinio</a:t>
            </a:r>
            <a:r>
              <a:rPr lang="en-US" sz="1800" i="1" dirty="0"/>
              <a:t> juris </a:t>
            </a:r>
            <a:r>
              <a:rPr lang="en-US" sz="1800" dirty="0"/>
              <a:t>in this context is reflected in particular in the assertion by States claiming immunity that international law accords them a right to such immunity from the jurisdiction of other States; in the acknowledgment, by States granting immunity, that international law imposes upon them an obligation to do so; and, conversely, in the assertion by States in other cases of a right to exercise jurisdiction over foreign States. While it may be true that States sometimes decide </a:t>
            </a:r>
            <a:r>
              <a:rPr lang="en-US" sz="1800" i="1" dirty="0"/>
              <a:t>to accord an immunity more extensive </a:t>
            </a:r>
            <a:r>
              <a:rPr lang="en-US" sz="1800" dirty="0"/>
              <a:t>than that required by international law, </a:t>
            </a:r>
            <a:r>
              <a:rPr lang="en-US" sz="1800" i="1" dirty="0"/>
              <a:t>for present purposes, the point is that the grant of immunity in such a case is not accompanied by the requisite </a:t>
            </a:r>
            <a:r>
              <a:rPr lang="en-US" sz="1800" i="1" dirty="0" err="1"/>
              <a:t>opinio</a:t>
            </a:r>
            <a:r>
              <a:rPr lang="en-US" sz="1800" i="1" dirty="0"/>
              <a:t> juris and therefore sheds no light upon the issue currently under consideration by the Court</a:t>
            </a:r>
            <a:r>
              <a:rPr lang="en-US" sz="1800" dirty="0"/>
              <a:t>».</a:t>
            </a:r>
          </a:p>
        </p:txBody>
      </p:sp>
    </p:spTree>
    <p:extLst>
      <p:ext uri="{BB962C8B-B14F-4D97-AF65-F5344CB8AC3E}">
        <p14:creationId xmlns:p14="http://schemas.microsoft.com/office/powerpoint/2010/main" val="6762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Regole consuetudinarie e «usi»</a:t>
            </a:r>
          </a:p>
        </p:txBody>
      </p:sp>
      <p:sp>
        <p:nvSpPr>
          <p:cNvPr id="3" name="Segnaposto contenuto 2"/>
          <p:cNvSpPr>
            <a:spLocks noGrp="1"/>
          </p:cNvSpPr>
          <p:nvPr>
            <p:ph idx="1"/>
          </p:nvPr>
        </p:nvSpPr>
        <p:spPr/>
        <p:txBody>
          <a:bodyPr>
            <a:noAutofit/>
          </a:bodyPr>
          <a:lstStyle/>
          <a:p>
            <a:r>
              <a:rPr lang="en-US" sz="1700" dirty="0"/>
              <a:t>La </a:t>
            </a:r>
            <a:r>
              <a:rPr lang="en-US" sz="1700" b="1" dirty="0" err="1">
                <a:solidFill>
                  <a:srgbClr val="FF0000"/>
                </a:solidFill>
              </a:rPr>
              <a:t>convinzione</a:t>
            </a:r>
            <a:r>
              <a:rPr lang="en-US" sz="1700" b="1" dirty="0">
                <a:solidFill>
                  <a:srgbClr val="FF0000"/>
                </a:solidFill>
              </a:rPr>
              <a:t> di </a:t>
            </a:r>
            <a:r>
              <a:rPr lang="en-US" sz="1700" b="1" dirty="0" err="1">
                <a:solidFill>
                  <a:srgbClr val="FF0000"/>
                </a:solidFill>
              </a:rPr>
              <a:t>obbligatorietà</a:t>
            </a:r>
            <a:r>
              <a:rPr lang="en-US" sz="1700" b="1" dirty="0">
                <a:solidFill>
                  <a:srgbClr val="FF0000"/>
                </a:solidFill>
              </a:rPr>
              <a:t> </a:t>
            </a:r>
            <a:r>
              <a:rPr lang="en-US" sz="1700" dirty="0"/>
              <a:t>del </a:t>
            </a:r>
            <a:r>
              <a:rPr lang="en-US" sz="1700" dirty="0" err="1"/>
              <a:t>comportamento</a:t>
            </a:r>
            <a:r>
              <a:rPr lang="en-US" sz="1700" dirty="0"/>
              <a:t> </a:t>
            </a:r>
            <a:r>
              <a:rPr lang="en-US" sz="1700" dirty="0" err="1"/>
              <a:t>si</a:t>
            </a:r>
            <a:r>
              <a:rPr lang="en-US" sz="1700" dirty="0"/>
              <a:t> </a:t>
            </a:r>
            <a:r>
              <a:rPr lang="en-US" sz="1700" dirty="0" err="1"/>
              <a:t>rivela</a:t>
            </a:r>
            <a:r>
              <a:rPr lang="en-US" sz="1700" dirty="0"/>
              <a:t> </a:t>
            </a:r>
            <a:r>
              <a:rPr lang="en-US" sz="1700" dirty="0" err="1"/>
              <a:t>decisiva</a:t>
            </a:r>
            <a:r>
              <a:rPr lang="en-US" sz="1700" dirty="0"/>
              <a:t>: </a:t>
            </a:r>
            <a:endParaRPr lang="it-IT" sz="1700" dirty="0"/>
          </a:p>
          <a:p>
            <a:r>
              <a:rPr lang="it-IT" sz="1700" dirty="0"/>
              <a:t>a) </a:t>
            </a:r>
            <a:r>
              <a:rPr lang="it-IT" sz="1700" b="1" dirty="0">
                <a:solidFill>
                  <a:srgbClr val="FF0000"/>
                </a:solidFill>
              </a:rPr>
              <a:t>per distinguere comportamenti sentiti come obbligatori da comportamenti (costanti e diffusi) posti in esser per considerazioni di opportunità, cortesia o tradizione </a:t>
            </a:r>
            <a:r>
              <a:rPr lang="it-IT" sz="1700" dirty="0"/>
              <a:t>[sentenza 20.2.1969 relativa alla </a:t>
            </a:r>
            <a:r>
              <a:rPr lang="it-IT" sz="1700" i="1" u="sng" dirty="0">
                <a:solidFill>
                  <a:srgbClr val="FF0000"/>
                </a:solidFill>
              </a:rPr>
              <a:t>Piattaforma continentale del Mare del Nord (Germania c. Danimarca e Germania c. Paesi Bassi). </a:t>
            </a:r>
            <a:r>
              <a:rPr lang="it-IT" sz="1700" dirty="0">
                <a:solidFill>
                  <a:schemeClr val="tx1"/>
                </a:solidFill>
              </a:rPr>
              <a:t>È</a:t>
            </a:r>
            <a:r>
              <a:rPr lang="it-IT" sz="1700" dirty="0"/>
              <a:t> discussa l’esistenza della regola (consuetudinaria) della </a:t>
            </a:r>
            <a:r>
              <a:rPr lang="it-IT" sz="1700" b="1" u="sng" dirty="0">
                <a:solidFill>
                  <a:srgbClr val="FF0000"/>
                </a:solidFill>
              </a:rPr>
              <a:t>equidistanza</a:t>
            </a:r>
            <a:r>
              <a:rPr lang="it-IT" sz="1700" dirty="0"/>
              <a:t>, secondo cui (come definita, seppure a titolo residuale, da una convenzione di codificazione) ciascuno </a:t>
            </a:r>
            <a:r>
              <a:rPr lang="it-IT" sz="1700" dirty="0">
                <a:solidFill>
                  <a:srgbClr val="FF0000"/>
                </a:solidFill>
              </a:rPr>
              <a:t>Stato </a:t>
            </a:r>
            <a:r>
              <a:rPr lang="it-IT" sz="1700" i="1" dirty="0">
                <a:solidFill>
                  <a:srgbClr val="FF0000"/>
                </a:solidFill>
              </a:rPr>
              <a:t>beneficia della porzione di piattaforma inclusa entro la linea tracciata a partire dalle coste degli Stati contigui e parimenti distante da queste</a:t>
            </a:r>
            <a:r>
              <a:rPr lang="it-IT" sz="1700" dirty="0"/>
              <a:t>. La Germania non è vincolata dalla recente Convenzione di Ginevra sulla piattaforma continentale del 1958, che è stata sottoscritta solo dalla Danimarca e dai Paesi Bassi, i quali pretendono tuttavia che </a:t>
            </a:r>
            <a:r>
              <a:rPr lang="it-IT" sz="1700" b="1" i="1" u="sng" dirty="0">
                <a:solidFill>
                  <a:srgbClr val="FF0000"/>
                </a:solidFill>
              </a:rPr>
              <a:t>la regola si sia affermata rapidamente in via consuetudinaria per effetto della Convenzione stessa</a:t>
            </a:r>
            <a:endParaRPr lang="it-IT" sz="1700" b="1" u="sng" dirty="0"/>
          </a:p>
        </p:txBody>
      </p:sp>
    </p:spTree>
    <p:extLst>
      <p:ext uri="{BB962C8B-B14F-4D97-AF65-F5344CB8AC3E}">
        <p14:creationId xmlns:p14="http://schemas.microsoft.com/office/powerpoint/2010/main" val="67282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88F053-4B2C-4949-AF28-C05DC277066E}"/>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CCBF5450-F1F3-4EFF-8E72-C94491F8ABD9}"/>
              </a:ext>
            </a:extLst>
          </p:cNvPr>
          <p:cNvSpPr>
            <a:spLocks noGrp="1"/>
          </p:cNvSpPr>
          <p:nvPr>
            <p:ph idx="1"/>
          </p:nvPr>
        </p:nvSpPr>
        <p:spPr/>
        <p:txBody>
          <a:bodyPr>
            <a:normAutofit lnSpcReduction="10000"/>
          </a:bodyPr>
          <a:lstStyle/>
          <a:p>
            <a:r>
              <a:rPr lang="it-IT" dirty="0"/>
              <a:t>La Corte è chiamata dunque a </a:t>
            </a:r>
            <a:r>
              <a:rPr lang="it-IT" dirty="0">
                <a:solidFill>
                  <a:srgbClr val="FF0000"/>
                </a:solidFill>
              </a:rPr>
              <a:t>stabilire se la regola della equidistanza sia «transitata» dalla Convenzione alla consuetudine per effetto della prassi e dell’</a:t>
            </a:r>
            <a:r>
              <a:rPr lang="it-IT" dirty="0" err="1">
                <a:solidFill>
                  <a:srgbClr val="FF0000"/>
                </a:solidFill>
              </a:rPr>
              <a:t>opinio</a:t>
            </a:r>
            <a:r>
              <a:rPr lang="it-IT" dirty="0">
                <a:solidFill>
                  <a:srgbClr val="FF0000"/>
                </a:solidFill>
              </a:rPr>
              <a:t> conforme </a:t>
            </a:r>
            <a:r>
              <a:rPr lang="it-IT" dirty="0"/>
              <a:t>degli Stati (di tutti gli Stati coinvolti). </a:t>
            </a:r>
          </a:p>
          <a:p>
            <a:r>
              <a:rPr lang="it-IT" dirty="0"/>
              <a:t>Esclude tale possibilità, fra l’altro per </a:t>
            </a:r>
            <a:r>
              <a:rPr lang="it-IT" dirty="0">
                <a:solidFill>
                  <a:srgbClr val="FF0000"/>
                </a:solidFill>
              </a:rPr>
              <a:t>carenza del necessario “elemento soggettivo”</a:t>
            </a:r>
            <a:r>
              <a:rPr lang="it-IT" dirty="0"/>
              <a:t>. La Corte illustra come molti comportamenti </a:t>
            </a:r>
            <a:r>
              <a:rPr lang="it-IT" i="1" dirty="0">
                <a:solidFill>
                  <a:srgbClr val="FF0000"/>
                </a:solidFill>
              </a:rPr>
              <a:t>sono costantemente seguiti, solo per considerazioni di “cortesia, convenienza o tradizione”</a:t>
            </a:r>
            <a:r>
              <a:rPr lang="it-IT" dirty="0"/>
              <a:t>, e non per un sentimento di obbligo giuridico: cpv. 77, p. 44). Gli Stati avevano semplicemente agito così, senza che fosse dimostrabile una convinzione di “rispondere” ad un obbligo giuridico (p. 45)</a:t>
            </a:r>
          </a:p>
        </p:txBody>
      </p:sp>
    </p:spTree>
    <p:extLst>
      <p:ext uri="{BB962C8B-B14F-4D97-AF65-F5344CB8AC3E}">
        <p14:creationId xmlns:p14="http://schemas.microsoft.com/office/powerpoint/2010/main" val="44822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Consuetudini «negative»: la qualificazione delle «astensioni» statali</a:t>
            </a:r>
          </a:p>
        </p:txBody>
      </p:sp>
      <p:sp>
        <p:nvSpPr>
          <p:cNvPr id="3" name="Segnaposto contenuto 2"/>
          <p:cNvSpPr>
            <a:spLocks noGrp="1"/>
          </p:cNvSpPr>
          <p:nvPr>
            <p:ph idx="1"/>
          </p:nvPr>
        </p:nvSpPr>
        <p:spPr/>
        <p:txBody>
          <a:bodyPr>
            <a:noAutofit/>
          </a:bodyPr>
          <a:lstStyle/>
          <a:p>
            <a:r>
              <a:rPr lang="it-IT" sz="2200" dirty="0"/>
              <a:t>b) </a:t>
            </a:r>
            <a:r>
              <a:rPr lang="it-IT" sz="2200" dirty="0">
                <a:solidFill>
                  <a:srgbClr val="FF0000"/>
                </a:solidFill>
              </a:rPr>
              <a:t>per accertare se «mere inazioni» sono motivate dal caso, da inerzia, o rispondono a considerazioni di obbligatorietà</a:t>
            </a:r>
            <a:r>
              <a:rPr lang="it-IT" sz="2200" dirty="0"/>
              <a:t>: nel caso del Lotus e in altri analoghi, la Corte nega possa riconoscersi l'esistenza di una regola (pretesa consuetudine della </a:t>
            </a:r>
            <a:r>
              <a:rPr lang="it-IT" sz="2200" u="heavy" dirty="0">
                <a:solidFill>
                  <a:srgbClr val="FF0000"/>
                </a:solidFill>
              </a:rPr>
              <a:t>giurisdizione esclusiva</a:t>
            </a:r>
            <a:r>
              <a:rPr lang="it-IT" sz="2200" dirty="0">
                <a:solidFill>
                  <a:srgbClr val="FF0000"/>
                </a:solidFill>
              </a:rPr>
              <a:t> </a:t>
            </a:r>
            <a:r>
              <a:rPr lang="it-IT" sz="2200" dirty="0"/>
              <a:t>dello Stato della bandiera in caso </a:t>
            </a:r>
            <a:r>
              <a:rPr lang="it-IT" sz="2200" i="1" dirty="0"/>
              <a:t>di incidenti avvenuti in alto mare</a:t>
            </a:r>
            <a:r>
              <a:rPr lang="it-IT" sz="2200" dirty="0"/>
              <a:t>).</a:t>
            </a:r>
          </a:p>
        </p:txBody>
      </p:sp>
    </p:spTree>
    <p:extLst>
      <p:ext uri="{BB962C8B-B14F-4D97-AF65-F5344CB8AC3E}">
        <p14:creationId xmlns:p14="http://schemas.microsoft.com/office/powerpoint/2010/main" val="1105945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3A5ADE-E79A-490F-83D2-B5F96114D6D8}"/>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F606CADC-035A-4D63-8246-A070DD7A5B1E}"/>
              </a:ext>
            </a:extLst>
          </p:cNvPr>
          <p:cNvSpPr>
            <a:spLocks noGrp="1"/>
          </p:cNvSpPr>
          <p:nvPr>
            <p:ph idx="1"/>
          </p:nvPr>
        </p:nvSpPr>
        <p:spPr/>
        <p:txBody>
          <a:bodyPr>
            <a:normAutofit fontScale="70000" lnSpcReduction="20000"/>
          </a:bodyPr>
          <a:lstStyle/>
          <a:p>
            <a:r>
              <a:rPr lang="it-IT" dirty="0"/>
              <a:t>CIG, caso </a:t>
            </a:r>
            <a:r>
              <a:rPr lang="it-IT" i="1" u="sng" dirty="0">
                <a:solidFill>
                  <a:srgbClr val="FF0000"/>
                </a:solidFill>
              </a:rPr>
              <a:t>del Lotus (Francia c. Turchia)</a:t>
            </a:r>
            <a:r>
              <a:rPr lang="it-IT" dirty="0"/>
              <a:t>, 7.9.1927: in cui un battello turco (</a:t>
            </a:r>
            <a:r>
              <a:rPr lang="it-IT" dirty="0" err="1"/>
              <a:t>Boz</a:t>
            </a:r>
            <a:r>
              <a:rPr lang="it-IT" dirty="0"/>
              <a:t>-Kurt) subisce un incidente causato da nave francese (Lotus), che provoca vittime; i superstiti sono tratti in salvo dal battello francese, che approda a Costantinopoli in Turchia, e ivi il comandante francese (e il comandante turco) sono oggetto di inchiesta penale (con arresto preventivo) al fine d’accertare le responsabilità rispettive. </a:t>
            </a:r>
          </a:p>
          <a:p>
            <a:r>
              <a:rPr lang="it-IT" dirty="0"/>
              <a:t>Il comandante francese (M. </a:t>
            </a:r>
            <a:r>
              <a:rPr lang="it-IT" dirty="0" err="1"/>
              <a:t>Demons</a:t>
            </a:r>
            <a:r>
              <a:rPr lang="it-IT" dirty="0"/>
              <a:t>) eccepisce l'incompetenza del tribunale turco, il quale respinge l’eccezione e, nel merito, condanna il comandante a detenzione; la Francia avvia un processo internazionale davanti alla CPGI, in cui la Corte dà ragione alla Turchia in base alla inesistenza di una regola che neghi la giurisdizione penale a tutti gli Stati che non siano lo Stato di bandiera del battello responsabile. </a:t>
            </a:r>
          </a:p>
          <a:p>
            <a:r>
              <a:rPr lang="it-IT" dirty="0"/>
              <a:t>La Corte non riesce ad accertare che l’astensione degli Stati corrisponda a «sentimento di un obbligo giuridico» in tal senso. </a:t>
            </a:r>
          </a:p>
          <a:p>
            <a:r>
              <a:rPr lang="it-IT" dirty="0"/>
              <a:t>Pertanto anche lo Stato “vittima” dell’incidente può esercitare la sua giurisdizione se ha “apprensione” dei responsabili</a:t>
            </a:r>
          </a:p>
          <a:p>
            <a:endParaRPr lang="it-IT" dirty="0"/>
          </a:p>
        </p:txBody>
      </p:sp>
    </p:spTree>
    <p:extLst>
      <p:ext uri="{BB962C8B-B14F-4D97-AF65-F5344CB8AC3E}">
        <p14:creationId xmlns:p14="http://schemas.microsoft.com/office/powerpoint/2010/main" val="2541709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Autofit/>
          </a:bodyPr>
          <a:lstStyle/>
          <a:p>
            <a:r>
              <a:rPr lang="it-IT" sz="2200" dirty="0"/>
              <a:t>Analoga soluzione nel parere dell'8.6.1996 </a:t>
            </a:r>
            <a:r>
              <a:rPr lang="it-IT" sz="2200" i="1" u="sng" dirty="0">
                <a:solidFill>
                  <a:srgbClr val="FF0000"/>
                </a:solidFill>
              </a:rPr>
              <a:t>sulla liceità dell’uso delle armi nucleari</a:t>
            </a:r>
            <a:r>
              <a:rPr lang="it-IT" sz="2200" dirty="0"/>
              <a:t>: la Corte è chiamata dall’Assemblea generale a pronunciarsi sull'esistenza di una regola di </a:t>
            </a:r>
            <a:r>
              <a:rPr lang="it-IT" sz="2200" i="1" dirty="0"/>
              <a:t>proibizione dell'uso delle armi nucleari in ogni circostanza</a:t>
            </a:r>
            <a:r>
              <a:rPr lang="it-IT" sz="2200" dirty="0"/>
              <a:t>. </a:t>
            </a:r>
          </a:p>
          <a:p>
            <a:r>
              <a:rPr lang="it-IT" sz="2200" dirty="0"/>
              <a:t>Dopo aver analizzato la prassi (negativa), la qualifica alla luce della prassi convenzionale e delle risoluzioni pertinenti dell’Assemblea generale, esaminando il «sostegno» che queste hanno ricevuto dai rappresentanti statali. </a:t>
            </a:r>
          </a:p>
          <a:p>
            <a:r>
              <a:rPr lang="it-IT" sz="2200" dirty="0"/>
              <a:t>Conclude nel senso che è assente una convinzione d’obbligatorietà «diffusa» riferita all’astensione dall’impiego d’armi nucleari. </a:t>
            </a:r>
          </a:p>
        </p:txBody>
      </p:sp>
    </p:spTree>
    <p:extLst>
      <p:ext uri="{BB962C8B-B14F-4D97-AF65-F5344CB8AC3E}">
        <p14:creationId xmlns:p14="http://schemas.microsoft.com/office/powerpoint/2010/main" val="977079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4EF359-B431-48BD-9ACE-B0F90F72AB03}"/>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E156B2C6-5F6F-4BDF-B934-2255A0CF2AF8}"/>
              </a:ext>
            </a:extLst>
          </p:cNvPr>
          <p:cNvSpPr>
            <a:spLocks noGrp="1"/>
          </p:cNvSpPr>
          <p:nvPr>
            <p:ph idx="1"/>
          </p:nvPr>
        </p:nvSpPr>
        <p:spPr/>
        <p:txBody>
          <a:bodyPr>
            <a:normAutofit fontScale="85000" lnSpcReduction="20000"/>
          </a:bodyPr>
          <a:lstStyle/>
          <a:p>
            <a:r>
              <a:rPr lang="it-IT" dirty="0"/>
              <a:t>Infatti gli Stati della comunità internazionale esprimono posizioni discorsi circa l’esistenza e l’obbligatorietà della regola proibitiva.</a:t>
            </a:r>
          </a:p>
          <a:p>
            <a:r>
              <a:rPr lang="it-IT" dirty="0"/>
              <a:t>Gli Stati che </a:t>
            </a:r>
            <a:r>
              <a:rPr lang="it-IT" dirty="0">
                <a:solidFill>
                  <a:srgbClr val="FF0000"/>
                </a:solidFill>
              </a:rPr>
              <a:t>affermano un divieto consuetudinario d’uso dell’arma nucleare</a:t>
            </a:r>
            <a:r>
              <a:rPr lang="it-IT" dirty="0"/>
              <a:t> si richiamano alla prassi dell'</a:t>
            </a:r>
            <a:r>
              <a:rPr lang="it-IT" i="1" dirty="0"/>
              <a:t>astensione dell'uso dell'arma dal 1945 a oggi</a:t>
            </a:r>
            <a:r>
              <a:rPr lang="it-IT" dirty="0"/>
              <a:t>, ricollegandovi una convinzione di divieto;</a:t>
            </a:r>
          </a:p>
          <a:p>
            <a:r>
              <a:rPr lang="it-IT" dirty="0"/>
              <a:t>Gli Stati </a:t>
            </a:r>
            <a:r>
              <a:rPr lang="it-IT" dirty="0">
                <a:solidFill>
                  <a:srgbClr val="FF0000"/>
                </a:solidFill>
              </a:rPr>
              <a:t>che affermano la liceità dell'uso delle armi nucleari </a:t>
            </a:r>
            <a:r>
              <a:rPr lang="it-IT" dirty="0">
                <a:solidFill>
                  <a:schemeClr val="tx1"/>
                </a:solidFill>
              </a:rPr>
              <a:t>(</a:t>
            </a:r>
            <a:r>
              <a:rPr lang="it-IT" dirty="0"/>
              <a:t>almeno in talune circostanze), si richiamano alla →</a:t>
            </a:r>
            <a:r>
              <a:rPr lang="it-IT" i="1" dirty="0">
                <a:solidFill>
                  <a:srgbClr val="FF0000"/>
                </a:solidFill>
              </a:rPr>
              <a:t>teoria politica della deterrenza</a:t>
            </a:r>
            <a:r>
              <a:rPr lang="it-IT" dirty="0"/>
              <a:t>: tale teoria ammette, implicitamente, il possibile l'uso dell'arma atomica in situazioni di conflitto atomico, sebbene in risposta a un attacco altrui. Gli stessi Stati sostengono che dal “non uso” delle armi nucleari, dopo il 1945, non possa dedursi una regola proibitiva: tale astensione sarebbe motivata dal fortuito non sorgere delle circostanze che ne avrebbero determinato l'uso (par. 65 ss., specialmente 66)</a:t>
            </a:r>
          </a:p>
          <a:p>
            <a:endParaRPr lang="it-IT" dirty="0"/>
          </a:p>
        </p:txBody>
      </p:sp>
    </p:spTree>
    <p:extLst>
      <p:ext uri="{BB962C8B-B14F-4D97-AF65-F5344CB8AC3E}">
        <p14:creationId xmlns:p14="http://schemas.microsoft.com/office/powerpoint/2010/main" val="3377352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Teorie «moniste»</a:t>
            </a:r>
          </a:p>
        </p:txBody>
      </p:sp>
      <p:sp>
        <p:nvSpPr>
          <p:cNvPr id="3" name="Segnaposto contenuto 2"/>
          <p:cNvSpPr>
            <a:spLocks noGrp="1"/>
          </p:cNvSpPr>
          <p:nvPr>
            <p:ph idx="1"/>
          </p:nvPr>
        </p:nvSpPr>
        <p:spPr/>
        <p:txBody>
          <a:bodyPr>
            <a:noAutofit/>
          </a:bodyPr>
          <a:lstStyle/>
          <a:p>
            <a:r>
              <a:rPr lang="it-IT" sz="1800" dirty="0"/>
              <a:t>La concezione «dualista» della consuetudine è ben consolidata. In dottrina sono state tuttavia affermate anche concezioni diverse del procedimento costitutivo della consuetudine: teorie </a:t>
            </a:r>
            <a:r>
              <a:rPr lang="it-IT" sz="1800" i="1" u="sng" dirty="0">
                <a:solidFill>
                  <a:srgbClr val="0070C0"/>
                </a:solidFill>
              </a:rPr>
              <a:t>«unitarie» o moniste</a:t>
            </a:r>
            <a:r>
              <a:rPr lang="it-IT" sz="1800" dirty="0"/>
              <a:t>, secondo le quali </a:t>
            </a:r>
            <a:r>
              <a:rPr lang="it-IT" sz="1800" b="1" dirty="0">
                <a:solidFill>
                  <a:srgbClr val="FF0000"/>
                </a:solidFill>
              </a:rPr>
              <a:t>un solo elemento </a:t>
            </a:r>
            <a:r>
              <a:rPr lang="it-IT" sz="1800" dirty="0"/>
              <a:t>(materiale ovvero psicologico) sarebbe sufficiente a costituire la consuetudine. </a:t>
            </a:r>
          </a:p>
          <a:p>
            <a:r>
              <a:rPr lang="it-IT" sz="1800" dirty="0"/>
              <a:t>A) Concezione </a:t>
            </a:r>
            <a:r>
              <a:rPr lang="it-IT" sz="1800" u="sng" dirty="0">
                <a:solidFill>
                  <a:srgbClr val="FF0000"/>
                </a:solidFill>
              </a:rPr>
              <a:t>fondata sulla ripetizione uniforme e stabile del comportamento</a:t>
            </a:r>
            <a:r>
              <a:rPr lang="it-IT" sz="1800" dirty="0"/>
              <a:t>: </a:t>
            </a:r>
            <a:r>
              <a:rPr lang="it-IT" sz="1800" b="1" dirty="0">
                <a:solidFill>
                  <a:srgbClr val="FF0000"/>
                </a:solidFill>
              </a:rPr>
              <a:t>sufficienza della «prassi» o dell’uso</a:t>
            </a:r>
            <a:r>
              <a:rPr lang="it-IT" sz="1800" dirty="0"/>
              <a:t>. La</a:t>
            </a:r>
            <a:r>
              <a:rPr lang="it-IT" sz="1800" i="1" dirty="0"/>
              <a:t> convinzione di obbligatorietà è un effetto del manifestarsi della norma, non un suo elemento costitutivo</a:t>
            </a:r>
            <a:r>
              <a:rPr lang="it-IT" sz="1800" dirty="0"/>
              <a:t>. Secondo tale logica, nelle fasi iniziali, la «convinzione di obbligatorietà» è insostenibile (e fondata sull'errore): poiché la norma non esiste ancora (non si è ancora consolidata), il comportamento da essa stabilito non può ritenersi né obbligatorio né giustificato dalla necessità sociale. </a:t>
            </a:r>
          </a:p>
          <a:p>
            <a:r>
              <a:rPr lang="it-IT" sz="1800" dirty="0">
                <a:solidFill>
                  <a:srgbClr val="FF0000"/>
                </a:solidFill>
              </a:rPr>
              <a:t>La teoria conduce all’assurdo di considerare espressione di «norme» dei comportamenti pur regolarmente seguiti ma per mere ragioni di opportunità, tradizione o convenienza</a:t>
            </a:r>
            <a:endParaRPr lang="it-IT" sz="1800" dirty="0"/>
          </a:p>
        </p:txBody>
      </p:sp>
    </p:spTree>
    <p:extLst>
      <p:ext uri="{BB962C8B-B14F-4D97-AF65-F5344CB8AC3E}">
        <p14:creationId xmlns:p14="http://schemas.microsoft.com/office/powerpoint/2010/main" val="2412240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Teorie moniste </a:t>
            </a:r>
          </a:p>
        </p:txBody>
      </p:sp>
      <p:sp>
        <p:nvSpPr>
          <p:cNvPr id="3" name="Segnaposto contenuto 2"/>
          <p:cNvSpPr>
            <a:spLocks noGrp="1"/>
          </p:cNvSpPr>
          <p:nvPr>
            <p:ph idx="1"/>
          </p:nvPr>
        </p:nvSpPr>
        <p:spPr/>
        <p:txBody>
          <a:bodyPr>
            <a:normAutofit fontScale="40000" lnSpcReduction="20000"/>
          </a:bodyPr>
          <a:lstStyle/>
          <a:p>
            <a:r>
              <a:rPr lang="it-IT" sz="4300" dirty="0"/>
              <a:t>B) Concezione, opposta, </a:t>
            </a:r>
            <a:r>
              <a:rPr lang="it-IT" sz="4300" u="sng" dirty="0">
                <a:solidFill>
                  <a:srgbClr val="FF0000"/>
                </a:solidFill>
              </a:rPr>
              <a:t>fondata sull’elemento soggettivo</a:t>
            </a:r>
            <a:r>
              <a:rPr lang="it-IT" sz="4300" dirty="0"/>
              <a:t>: la </a:t>
            </a:r>
            <a:r>
              <a:rPr lang="it-IT" sz="4300" i="1" dirty="0"/>
              <a:t>convinzione di obbligatorietà</a:t>
            </a:r>
            <a:r>
              <a:rPr lang="it-IT" sz="4300" dirty="0"/>
              <a:t> sarebbe sufficiente. </a:t>
            </a:r>
          </a:p>
          <a:p>
            <a:r>
              <a:rPr lang="it-IT" sz="4300" dirty="0"/>
              <a:t>La prassi (il comportamento) anziché elemento costitutivo, costituisce </a:t>
            </a:r>
            <a:r>
              <a:rPr lang="it-IT" sz="4300" u="sng" dirty="0">
                <a:solidFill>
                  <a:srgbClr val="FF0000"/>
                </a:solidFill>
              </a:rPr>
              <a:t>realizzazione dell'obiettivo della norma </a:t>
            </a:r>
            <a:r>
              <a:rPr lang="it-IT" sz="4300" dirty="0"/>
              <a:t>ovvero </a:t>
            </a:r>
            <a:r>
              <a:rPr lang="it-IT" sz="4300" dirty="0">
                <a:solidFill>
                  <a:srgbClr val="FF0000"/>
                </a:solidFill>
              </a:rPr>
              <a:t>“prova” dell'esistenza della norma (sua manifestazione concreta)</a:t>
            </a:r>
            <a:r>
              <a:rPr lang="it-IT" sz="4300" dirty="0"/>
              <a:t>. In tale concezione la norma esiste e vincola gli Stati e le organizzazioni </a:t>
            </a:r>
            <a:r>
              <a:rPr lang="it-IT" sz="4300" u="sng" dirty="0">
                <a:solidFill>
                  <a:srgbClr val="FF0000"/>
                </a:solidFill>
              </a:rPr>
              <a:t>a prescindere dai comportamenti concreti tenuti da detti soggetti</a:t>
            </a:r>
            <a:r>
              <a:rPr lang="it-IT" sz="4300" dirty="0"/>
              <a:t>; anzi preesiste ad essi. Il diritto internazionale generale non costituisce risultato di un «processo» o «procedimento» ma si configura piuttosto come diritto “spontaneo”, esito di una </a:t>
            </a:r>
            <a:r>
              <a:rPr lang="it-IT" sz="4300" dirty="0">
                <a:solidFill>
                  <a:srgbClr val="FF0000"/>
                </a:solidFill>
              </a:rPr>
              <a:t>convinzione collettiva </a:t>
            </a:r>
            <a:r>
              <a:rPr lang="it-IT" sz="4300" dirty="0"/>
              <a:t>circa l'esistenza della regola. </a:t>
            </a:r>
          </a:p>
          <a:p>
            <a:r>
              <a:rPr lang="it-IT" sz="4300" dirty="0"/>
              <a:t>Quest’ultima ricostruzione ha avuto grande successo in passato, nella variante </a:t>
            </a:r>
            <a:r>
              <a:rPr lang="it-IT" sz="4300" dirty="0">
                <a:solidFill>
                  <a:srgbClr val="FF0000"/>
                </a:solidFill>
              </a:rPr>
              <a:t>della </a:t>
            </a:r>
            <a:r>
              <a:rPr lang="it-IT" sz="4300" u="sng" dirty="0">
                <a:solidFill>
                  <a:srgbClr val="FF0000"/>
                </a:solidFill>
              </a:rPr>
              <a:t>«teoria positivista» che riconduce la consuetudine all’espressione del «common </a:t>
            </a:r>
            <a:r>
              <a:rPr lang="it-IT" sz="4300" u="sng" dirty="0" err="1">
                <a:solidFill>
                  <a:srgbClr val="FF0000"/>
                </a:solidFill>
              </a:rPr>
              <a:t>consent</a:t>
            </a:r>
            <a:r>
              <a:rPr lang="it-IT" sz="4300" u="sng" dirty="0">
                <a:solidFill>
                  <a:srgbClr val="FF0000"/>
                </a:solidFill>
              </a:rPr>
              <a:t>» degli Stati (v. teoria dell’obiettore persistente e delle consuetudini regionali</a:t>
            </a:r>
            <a:r>
              <a:rPr lang="it-IT" sz="4300" dirty="0"/>
              <a:t>. </a:t>
            </a:r>
          </a:p>
          <a:p>
            <a:r>
              <a:rPr lang="it-IT" sz="4300" dirty="0"/>
              <a:t>Conduce all’assurdo di </a:t>
            </a:r>
            <a:r>
              <a:rPr lang="it-IT" sz="4300" dirty="0">
                <a:solidFill>
                  <a:srgbClr val="FF0000"/>
                </a:solidFill>
              </a:rPr>
              <a:t>supporre esistenti «norme» auspicabili o desiderabili, però prive di effettività (non seguite in pratica)</a:t>
            </a:r>
          </a:p>
          <a:p>
            <a:endParaRPr lang="it-IT" dirty="0"/>
          </a:p>
        </p:txBody>
      </p:sp>
    </p:spTree>
    <p:extLst>
      <p:ext uri="{BB962C8B-B14F-4D97-AF65-F5344CB8AC3E}">
        <p14:creationId xmlns:p14="http://schemas.microsoft.com/office/powerpoint/2010/main" val="343615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Varietà delle fonti internazionali</a:t>
            </a:r>
          </a:p>
        </p:txBody>
      </p:sp>
      <p:sp>
        <p:nvSpPr>
          <p:cNvPr id="3" name="Segnaposto contenuto 2"/>
          <p:cNvSpPr>
            <a:spLocks noGrp="1"/>
          </p:cNvSpPr>
          <p:nvPr>
            <p:ph idx="1"/>
          </p:nvPr>
        </p:nvSpPr>
        <p:spPr/>
        <p:txBody>
          <a:bodyPr>
            <a:normAutofit lnSpcReduction="10000"/>
          </a:bodyPr>
          <a:lstStyle/>
          <a:p>
            <a:pPr indent="0" algn="just">
              <a:spcAft>
                <a:spcPts val="0"/>
              </a:spcAft>
              <a:buNone/>
            </a:pPr>
            <a:r>
              <a:rPr lang="it-IT" kern="50" dirty="0">
                <a:latin typeface="Garamond" panose="02020404030301010803" pitchFamily="18" charset="0"/>
                <a:ea typeface="Lucida Sans Unicode" panose="020B0602030504020204" pitchFamily="34" charset="0"/>
              </a:rPr>
              <a:t>Nozione di fonte (internazionale)</a:t>
            </a:r>
          </a:p>
          <a:p>
            <a:pPr indent="0" algn="just">
              <a:spcAft>
                <a:spcPts val="0"/>
              </a:spcAft>
              <a:buNone/>
            </a:pPr>
            <a:r>
              <a:rPr lang="it-IT" kern="50" dirty="0">
                <a:latin typeface="Garamond" panose="02020404030301010803" pitchFamily="18" charset="0"/>
                <a:ea typeface="Lucida Sans Unicode" panose="020B0602030504020204" pitchFamily="34" charset="0"/>
              </a:rPr>
              <a:t>►La </a:t>
            </a:r>
            <a:r>
              <a:rPr lang="it-IT" b="1" u="sng" kern="50" dirty="0">
                <a:latin typeface="Garamond" panose="02020404030301010803" pitchFamily="18" charset="0"/>
                <a:ea typeface="Lucida Sans Unicode" panose="020B0602030504020204" pitchFamily="34" charset="0"/>
              </a:rPr>
              <a:t>consuetudine internazionale</a:t>
            </a:r>
            <a:r>
              <a:rPr lang="it-IT" kern="50" dirty="0">
                <a:latin typeface="Garamond" panose="02020404030301010803" pitchFamily="18" charset="0"/>
                <a:ea typeface="Lucida Sans Unicode" panose="020B0602030504020204" pitchFamily="34" charset="0"/>
              </a:rPr>
              <a:t>. </a:t>
            </a:r>
          </a:p>
          <a:p>
            <a:pPr indent="0" algn="just">
              <a:spcAft>
                <a:spcPts val="0"/>
              </a:spcAft>
              <a:buNone/>
            </a:pPr>
            <a:r>
              <a:rPr lang="it-IT" kern="50" dirty="0">
                <a:latin typeface="Garamond" panose="02020404030301010803" pitchFamily="18" charset="0"/>
                <a:ea typeface="Lucida Sans Unicode" panose="020B0602030504020204" pitchFamily="34" charset="0"/>
              </a:rPr>
              <a:t>Fonte principale (sotto il profilo soggettivo e materiale), espressiva di «regole non scritte», di carattere «evolutivo» a efficacia «generale». </a:t>
            </a:r>
          </a:p>
          <a:p>
            <a:pPr indent="0" algn="just">
              <a:spcAft>
                <a:spcPts val="0"/>
              </a:spcAft>
              <a:buNone/>
            </a:pPr>
            <a:r>
              <a:rPr lang="it-IT" kern="50" dirty="0">
                <a:latin typeface="Garamond" panose="02020404030301010803" pitchFamily="18" charset="0"/>
                <a:ea typeface="Lucida Sans Unicode" panose="020B0602030504020204" pitchFamily="34" charset="0"/>
              </a:rPr>
              <a:t>La consuetudine è </a:t>
            </a:r>
            <a:r>
              <a:rPr lang="it-IT" kern="50" dirty="0">
                <a:solidFill>
                  <a:srgbClr val="FF0000"/>
                </a:solidFill>
                <a:latin typeface="Garamond" panose="02020404030301010803" pitchFamily="18" charset="0"/>
                <a:ea typeface="Lucida Sans Unicode" panose="020B0602030504020204" pitchFamily="34" charset="0"/>
              </a:rPr>
              <a:t>fonte di primo grado</a:t>
            </a:r>
            <a:r>
              <a:rPr lang="it-IT" kern="50" dirty="0">
                <a:latin typeface="Garamond" panose="02020404030301010803" pitchFamily="18" charset="0"/>
                <a:ea typeface="Lucida Sans Unicode" panose="020B0602030504020204" pitchFamily="34" charset="0"/>
              </a:rPr>
              <a:t>, a </a:t>
            </a:r>
            <a:r>
              <a:rPr lang="it-IT" kern="50" dirty="0">
                <a:solidFill>
                  <a:srgbClr val="FF0000"/>
                </a:solidFill>
                <a:latin typeface="Garamond" panose="02020404030301010803" pitchFamily="18" charset="0"/>
                <a:ea typeface="Lucida Sans Unicode" panose="020B0602030504020204" pitchFamily="34" charset="0"/>
              </a:rPr>
              <a:t>formazione spontanea</a:t>
            </a:r>
            <a:r>
              <a:rPr lang="it-IT" kern="50" dirty="0">
                <a:latin typeface="Garamond" panose="02020404030301010803" pitchFamily="18" charset="0"/>
                <a:ea typeface="Lucida Sans Unicode" panose="020B0602030504020204" pitchFamily="34" charset="0"/>
              </a:rPr>
              <a:t> (è fenomeno normativo «di gruppo», che fa leva sul primordiale ordine creato dall’aspettativa della ripetizione), che </a:t>
            </a:r>
            <a:r>
              <a:rPr lang="it-IT" kern="50" dirty="0">
                <a:solidFill>
                  <a:srgbClr val="FF0000"/>
                </a:solidFill>
                <a:latin typeface="Garamond" panose="02020404030301010803" pitchFamily="18" charset="0"/>
                <a:ea typeface="Lucida Sans Unicode" panose="020B0602030504020204" pitchFamily="34" charset="0"/>
              </a:rPr>
              <a:t>giustifica l’obbligatorietà dei trattati e (a cascata) delle altre fonti internazionale</a:t>
            </a:r>
            <a:r>
              <a:rPr lang="it-IT" kern="50" dirty="0">
                <a:latin typeface="Garamond" panose="02020404030301010803" pitchFamily="18" charset="0"/>
                <a:ea typeface="Lucida Sans Unicode" panose="020B0602030504020204" pitchFamily="34" charset="0"/>
              </a:rPr>
              <a:t>. Forma il sostrato normativo entro il quale tutte le altre fonti internazionali s’inquadrano. </a:t>
            </a:r>
          </a:p>
        </p:txBody>
      </p:sp>
    </p:spTree>
    <p:extLst>
      <p:ext uri="{BB962C8B-B14F-4D97-AF65-F5344CB8AC3E}">
        <p14:creationId xmlns:p14="http://schemas.microsoft.com/office/powerpoint/2010/main" val="1152788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«generalità» della consuetudine</a:t>
            </a:r>
          </a:p>
        </p:txBody>
      </p:sp>
      <p:sp>
        <p:nvSpPr>
          <p:cNvPr id="3" name="Segnaposto contenuto 2"/>
          <p:cNvSpPr>
            <a:spLocks noGrp="1"/>
          </p:cNvSpPr>
          <p:nvPr>
            <p:ph idx="1"/>
          </p:nvPr>
        </p:nvSpPr>
        <p:spPr/>
        <p:txBody>
          <a:bodyPr>
            <a:noAutofit/>
          </a:bodyPr>
          <a:lstStyle/>
          <a:p>
            <a:r>
              <a:rPr lang="it-IT" sz="1700" dirty="0"/>
              <a:t>La generalità della consuetudine è pacifica: la regola consuetudinaria vincola in principio tutti gli Stati, anche quelli che materialmente «non hanno contribuito» alla formazione della regola stessa.</a:t>
            </a:r>
          </a:p>
          <a:p>
            <a:r>
              <a:rPr lang="it-IT" sz="1700" dirty="0"/>
              <a:t>Problematiche, in tale prospettiva, sono le </a:t>
            </a:r>
            <a:r>
              <a:rPr lang="it-IT" sz="1700" b="1" dirty="0">
                <a:solidFill>
                  <a:srgbClr val="FF0000"/>
                </a:solidFill>
              </a:rPr>
              <a:t>consuetudini particolari (o regionali o locali)</a:t>
            </a:r>
            <a:r>
              <a:rPr lang="it-IT" sz="1700" dirty="0"/>
              <a:t>, ossia regole non scritte </a:t>
            </a:r>
            <a:r>
              <a:rPr lang="it-IT" sz="1700" dirty="0">
                <a:solidFill>
                  <a:srgbClr val="FF0000"/>
                </a:solidFill>
              </a:rPr>
              <a:t>a sfera d’applicazione soggettiva</a:t>
            </a:r>
            <a:r>
              <a:rPr lang="it-IT" sz="1700" b="1" dirty="0">
                <a:solidFill>
                  <a:srgbClr val="FF0000"/>
                </a:solidFill>
              </a:rPr>
              <a:t> limitata</a:t>
            </a:r>
            <a:r>
              <a:rPr lang="it-IT" sz="1700" dirty="0"/>
              <a:t> ad alcuni Stati soltanto. </a:t>
            </a:r>
          </a:p>
          <a:p>
            <a:r>
              <a:rPr lang="it-IT" sz="1700" dirty="0"/>
              <a:t>Si tratta di regole che sorgono o s’affermano tra 2 o più Stati, in un </a:t>
            </a:r>
            <a:r>
              <a:rPr lang="it-IT" sz="1700" u="sng" dirty="0">
                <a:solidFill>
                  <a:srgbClr val="FF0000"/>
                </a:solidFill>
              </a:rPr>
              <a:t>contesto giuridico o geografico circoscritto</a:t>
            </a:r>
            <a:r>
              <a:rPr lang="it-IT" sz="1700" dirty="0"/>
              <a:t>. Labilità della distinzione rispetto a un «accordo tacito» o a una prassi coerente da cui sorge una regola modificativa dell’accordo (infra).</a:t>
            </a:r>
          </a:p>
          <a:p>
            <a:r>
              <a:rPr lang="it-IT" sz="1700" dirty="0"/>
              <a:t>Nel caso delle consuetudini particolari più marcata è l'esigenza di provarne l'esistenza da parte dello Stato che l’afferma</a:t>
            </a:r>
          </a:p>
        </p:txBody>
      </p:sp>
    </p:spTree>
    <p:extLst>
      <p:ext uri="{BB962C8B-B14F-4D97-AF65-F5344CB8AC3E}">
        <p14:creationId xmlns:p14="http://schemas.microsoft.com/office/powerpoint/2010/main" val="1552306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Esempi di consuetudini locali o particolari</a:t>
            </a:r>
          </a:p>
        </p:txBody>
      </p:sp>
      <p:sp>
        <p:nvSpPr>
          <p:cNvPr id="3" name="Segnaposto contenuto 2"/>
          <p:cNvSpPr>
            <a:spLocks noGrp="1"/>
          </p:cNvSpPr>
          <p:nvPr>
            <p:ph idx="1"/>
          </p:nvPr>
        </p:nvSpPr>
        <p:spPr/>
        <p:txBody>
          <a:bodyPr>
            <a:normAutofit fontScale="62500" lnSpcReduction="20000"/>
          </a:bodyPr>
          <a:lstStyle/>
          <a:p>
            <a:r>
              <a:rPr lang="it-IT" sz="2500" dirty="0"/>
              <a:t>Regole derogatorie non scritte formatesi nel </a:t>
            </a:r>
            <a:r>
              <a:rPr lang="it-IT" sz="2500" u="sng" dirty="0"/>
              <a:t>contesto di trattati</a:t>
            </a:r>
            <a:r>
              <a:rPr lang="it-IT" sz="2500" dirty="0"/>
              <a:t> istitutivi di organizzazioni internazionali (NATO o ONU) o di accordi regionali (art. 27.3 Carta ONU e assimilazione dell’astensione al richiesto «voto favorevole»: v. parere </a:t>
            </a:r>
            <a:r>
              <a:rPr lang="it-IT" sz="2500" i="1" u="sng" dirty="0">
                <a:solidFill>
                  <a:srgbClr val="FF0000"/>
                </a:solidFill>
              </a:rPr>
              <a:t>sulla Namibia</a:t>
            </a:r>
            <a:r>
              <a:rPr lang="it-IT" sz="2500" dirty="0"/>
              <a:t>, 1971); </a:t>
            </a:r>
          </a:p>
          <a:p>
            <a:r>
              <a:rPr lang="it-IT" sz="2500" dirty="0"/>
              <a:t>V. anche: traslazione sul piano universale di regola regionale </a:t>
            </a:r>
            <a:r>
              <a:rPr lang="it-IT" sz="2500" u="sng" dirty="0">
                <a:solidFill>
                  <a:srgbClr val="FF0000"/>
                </a:solidFill>
              </a:rPr>
              <a:t>dell'</a:t>
            </a:r>
            <a:r>
              <a:rPr lang="it-IT" sz="2500" i="1" u="sng" dirty="0" err="1">
                <a:solidFill>
                  <a:srgbClr val="FF0000"/>
                </a:solidFill>
              </a:rPr>
              <a:t>uti</a:t>
            </a:r>
            <a:r>
              <a:rPr lang="it-IT" sz="2500" i="1" u="sng" dirty="0">
                <a:solidFill>
                  <a:srgbClr val="FF0000"/>
                </a:solidFill>
              </a:rPr>
              <a:t> </a:t>
            </a:r>
            <a:r>
              <a:rPr lang="it-IT" sz="2500" i="1" u="sng" dirty="0" err="1">
                <a:solidFill>
                  <a:srgbClr val="FF0000"/>
                </a:solidFill>
              </a:rPr>
              <a:t>possidetis</a:t>
            </a:r>
            <a:r>
              <a:rPr lang="it-IT" sz="2500" dirty="0"/>
              <a:t>, formatasi nel processo di </a:t>
            </a:r>
            <a:r>
              <a:rPr lang="it-IT" sz="2500" dirty="0">
                <a:solidFill>
                  <a:srgbClr val="FF0000"/>
                </a:solidFill>
              </a:rPr>
              <a:t>decolonizzazione dell'America latina</a:t>
            </a:r>
            <a:r>
              <a:rPr lang="it-IT" sz="2500" dirty="0"/>
              <a:t>. In base a tale regola “regionale” i confini degli Stati sudamericani, sorti dalla decolonizzazione (e i conflitti eventualmente relativi) erano determinati (e risolti) in base alle suddivisioni “amministrative” fra i territori coloniali spagnoli. Talora regole siffatte divengono consuetudini “generali” o consuetudini applicabili in contesti assimilabili: così, ad esempio, il principio è stato applicato nello </a:t>
            </a:r>
            <a:r>
              <a:rPr lang="it-IT" sz="2500" dirty="0">
                <a:solidFill>
                  <a:srgbClr val="FF0000"/>
                </a:solidFill>
              </a:rPr>
              <a:t>smembramento della ex Iugoslavia, ovvero in quello della Cecoslovacchia</a:t>
            </a:r>
            <a:r>
              <a:rPr lang="it-IT" sz="2500" dirty="0"/>
              <a:t>; gli Stati nuovi sorgono con i confini delle delimitazioni “amministrative”, interne, preesistenti. </a:t>
            </a:r>
          </a:p>
          <a:p>
            <a:r>
              <a:rPr lang="it-IT" sz="2500" dirty="0"/>
              <a:t>Regola «locale» della pesca di sussistenza: sentenza del </a:t>
            </a:r>
            <a:r>
              <a:rPr lang="it-IT" sz="2500" u="sng" dirty="0"/>
              <a:t>13.7.2009 relativa </a:t>
            </a:r>
            <a:r>
              <a:rPr lang="it-IT" sz="2500" i="1" u="sng" dirty="0">
                <a:solidFill>
                  <a:srgbClr val="FF0000"/>
                </a:solidFill>
              </a:rPr>
              <a:t>alla controversia sui diritti di navigazione e diritti connessi (Costa Rica c. Nicaragua)</a:t>
            </a:r>
            <a:r>
              <a:rPr lang="it-IT" sz="2500" dirty="0"/>
              <a:t>, che ammette il carattere consuetudinario (e l’opponibilità al Nicaragua) del “diritto alla pesca di sussistenza” dei cittadini rivieraschi del Costa Rica nel fiume San Juan, ivi compresa la parte di fiume che ricade nella sovranità del Nicaragua.</a:t>
            </a:r>
          </a:p>
          <a:p>
            <a:endParaRPr lang="it-IT" dirty="0"/>
          </a:p>
        </p:txBody>
      </p:sp>
    </p:spTree>
    <p:extLst>
      <p:ext uri="{BB962C8B-B14F-4D97-AF65-F5344CB8AC3E}">
        <p14:creationId xmlns:p14="http://schemas.microsoft.com/office/powerpoint/2010/main" val="2115058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Consuetudini «in via di formazione» e «obiettore persistente»</a:t>
            </a:r>
          </a:p>
        </p:txBody>
      </p:sp>
      <p:sp>
        <p:nvSpPr>
          <p:cNvPr id="3" name="Segnaposto contenuto 2"/>
          <p:cNvSpPr>
            <a:spLocks noGrp="1"/>
          </p:cNvSpPr>
          <p:nvPr>
            <p:ph idx="1"/>
          </p:nvPr>
        </p:nvSpPr>
        <p:spPr/>
        <p:txBody>
          <a:bodyPr>
            <a:normAutofit fontScale="92500" lnSpcReduction="20000"/>
          </a:bodyPr>
          <a:lstStyle/>
          <a:p>
            <a:r>
              <a:rPr lang="it-IT" dirty="0"/>
              <a:t>Può incidere la «contestazione permanente» di uno Stato nei confronti di una regola internazionale generale sull’applicazione, nei suoi confronti, di quella regola?</a:t>
            </a:r>
          </a:p>
          <a:p>
            <a:r>
              <a:rPr lang="it-IT" dirty="0"/>
              <a:t>Salvo ammettere che tale contestazione configuri un «accordo tacito» fra lo Stato obiettante e tutti gli altri Stati (v. trattati internazionali e capacità di «derogare» a regole generali), deve escludersi che la «contestazione permanente» di uno Stato possa influire sull’applicazione della regola (una volta formatasi) anche nei suoi confronti</a:t>
            </a:r>
          </a:p>
          <a:p>
            <a:r>
              <a:rPr lang="it-IT" dirty="0"/>
              <a:t>La CIG ha tuttavia riconosciuto tale figura in taluni casi (il caso </a:t>
            </a:r>
            <a:r>
              <a:rPr lang="it-IT" i="1" u="sng" dirty="0"/>
              <a:t>del diritto d'asilo “diplomatico”,</a:t>
            </a:r>
            <a:r>
              <a:rPr lang="it-IT" dirty="0"/>
              <a:t> </a:t>
            </a:r>
            <a:r>
              <a:rPr lang="it-IT" i="1" u="sng" dirty="0"/>
              <a:t>Colombia contro Perù</a:t>
            </a:r>
            <a:r>
              <a:rPr lang="it-IT" dirty="0"/>
              <a:t>, 20.11.1950; il caso delle </a:t>
            </a:r>
            <a:r>
              <a:rPr lang="it-IT" i="1" u="sng" dirty="0"/>
              <a:t>Pescherie norvegesi (Regno Unito c. Norvegia)</a:t>
            </a:r>
            <a:r>
              <a:rPr lang="it-IT" dirty="0"/>
              <a:t>, 18.12.1951), ma a titolo di </a:t>
            </a:r>
            <a:r>
              <a:rPr lang="it-IT" i="1" u="sng" dirty="0" err="1">
                <a:solidFill>
                  <a:srgbClr val="FF0000"/>
                </a:solidFill>
              </a:rPr>
              <a:t>obiter</a:t>
            </a:r>
            <a:r>
              <a:rPr lang="it-IT" i="1" u="sng" dirty="0">
                <a:solidFill>
                  <a:srgbClr val="FF0000"/>
                </a:solidFill>
              </a:rPr>
              <a:t> </a:t>
            </a:r>
            <a:r>
              <a:rPr lang="it-IT" i="1" u="sng" dirty="0" err="1">
                <a:solidFill>
                  <a:srgbClr val="FF0000"/>
                </a:solidFill>
              </a:rPr>
              <a:t>dictum</a:t>
            </a:r>
            <a:r>
              <a:rPr lang="it-IT" dirty="0"/>
              <a:t> (argomento non conclusivo)</a:t>
            </a:r>
          </a:p>
          <a:p>
            <a:endParaRPr lang="it-IT" dirty="0"/>
          </a:p>
        </p:txBody>
      </p:sp>
    </p:spTree>
    <p:extLst>
      <p:ext uri="{BB962C8B-B14F-4D97-AF65-F5344CB8AC3E}">
        <p14:creationId xmlns:p14="http://schemas.microsoft.com/office/powerpoint/2010/main" val="3274569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«codificazione» della consuetudine</a:t>
            </a:r>
          </a:p>
        </p:txBody>
      </p:sp>
      <p:sp>
        <p:nvSpPr>
          <p:cNvPr id="3" name="Segnaposto contenuto 2"/>
          <p:cNvSpPr>
            <a:spLocks noGrp="1"/>
          </p:cNvSpPr>
          <p:nvPr>
            <p:ph idx="1"/>
          </p:nvPr>
        </p:nvSpPr>
        <p:spPr/>
        <p:txBody>
          <a:bodyPr>
            <a:noAutofit/>
          </a:bodyPr>
          <a:lstStyle/>
          <a:p>
            <a:r>
              <a:rPr lang="it-IT" sz="1600" dirty="0"/>
              <a:t>Nozione di “codificazione”: </a:t>
            </a:r>
            <a:r>
              <a:rPr lang="it-IT" sz="1600" dirty="0">
                <a:solidFill>
                  <a:srgbClr val="FF0000"/>
                </a:solidFill>
              </a:rPr>
              <a:t>«sversamento» di regole generali in convenzioni internazionali</a:t>
            </a:r>
            <a:r>
              <a:rPr lang="it-IT" sz="1600" dirty="0"/>
              <a:t>, allo scopo di dare «certezza giuridica» alle regole generali; anche «codificazione» dottrinale (privata). In base </a:t>
            </a:r>
            <a:r>
              <a:rPr lang="it-IT" sz="1600" dirty="0">
                <a:solidFill>
                  <a:srgbClr val="FF0000"/>
                </a:solidFill>
              </a:rPr>
              <a:t>all’art. 13 ONU</a:t>
            </a:r>
            <a:r>
              <a:rPr lang="it-IT" sz="1600" dirty="0"/>
              <a:t>, alla codificazione (e allo «sviluppo progressivo» del diritto internazionale) presiede la Assemblea generale, tramite un suo </a:t>
            </a:r>
            <a:r>
              <a:rPr lang="it-IT" sz="1600" dirty="0">
                <a:solidFill>
                  <a:srgbClr val="FF0000"/>
                </a:solidFill>
              </a:rPr>
              <a:t>organo sussidiario</a:t>
            </a:r>
            <a:r>
              <a:rPr lang="it-IT" sz="1600" dirty="0"/>
              <a:t>, la </a:t>
            </a:r>
            <a:r>
              <a:rPr lang="it-IT" sz="1600" u="sng" dirty="0">
                <a:solidFill>
                  <a:srgbClr val="FF0000"/>
                </a:solidFill>
                <a:effectLst>
                  <a:outerShdw blurRad="38100" dist="38100" dir="2700000" algn="tl">
                    <a:srgbClr val="000000">
                      <a:alpha val="43137"/>
                    </a:srgbClr>
                  </a:outerShdw>
                </a:effectLst>
              </a:rPr>
              <a:t>Commissione di diritto internazionale</a:t>
            </a:r>
            <a:r>
              <a:rPr lang="it-IT" sz="1600" dirty="0"/>
              <a:t> (CDI), formata da esperti indipendenti, che, su mandato della AG, procede alla «raccolta» e alla trascrizione in un «progetto» scritto delle norme consuetudinarie esistenti (previo questionario sottoposto agli Stati). In ragione del mandato dell’art. 13 </a:t>
            </a:r>
            <a:r>
              <a:rPr lang="it-IT" sz="1600" i="1" u="sng" dirty="0">
                <a:solidFill>
                  <a:srgbClr val="FF0000"/>
                </a:solidFill>
              </a:rPr>
              <a:t>il progetto può prevedere anche norme non (ancora) corrispondenti al diritto consuetudinario, ma auspicabili</a:t>
            </a:r>
            <a:r>
              <a:rPr lang="it-IT" sz="1600" u="sng" dirty="0"/>
              <a:t> </a:t>
            </a:r>
            <a:r>
              <a:rPr lang="it-IT" sz="1600" dirty="0"/>
              <a:t>(scopo di promuovere «lo sviluppo» del diritto consuetudinario generale).</a:t>
            </a:r>
          </a:p>
          <a:p>
            <a:r>
              <a:rPr lang="it-IT" sz="1600" dirty="0"/>
              <a:t>Il progetto è poi (sovente) trasposto in una </a:t>
            </a:r>
            <a:r>
              <a:rPr lang="it-IT" sz="1600" dirty="0">
                <a:solidFill>
                  <a:srgbClr val="FF0000"/>
                </a:solidFill>
              </a:rPr>
              <a:t>convenzione internazionale </a:t>
            </a:r>
            <a:r>
              <a:rPr lang="it-IT" sz="1600" dirty="0"/>
              <a:t>(così numerose convenzioni di codificazione sono sorte, in tema di diritto istituzionale – diritto dei trattati – e di diritto materiale – diritto umanitario, diritto diplomatico e consolare, ecc.); oppure conservato allo stato di progetto (articoli sulla responsabilità degli Stati, articoli sulla responsabilità delle organizzazioni internazionali). </a:t>
            </a:r>
          </a:p>
        </p:txBody>
      </p:sp>
    </p:spTree>
    <p:extLst>
      <p:ext uri="{BB962C8B-B14F-4D97-AF65-F5344CB8AC3E}">
        <p14:creationId xmlns:p14="http://schemas.microsoft.com/office/powerpoint/2010/main" val="3114476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Incidenza della codificazione sui «terzi»</a:t>
            </a:r>
          </a:p>
        </p:txBody>
      </p:sp>
      <p:sp>
        <p:nvSpPr>
          <p:cNvPr id="3" name="Segnaposto contenuto 2"/>
          <p:cNvSpPr>
            <a:spLocks noGrp="1"/>
          </p:cNvSpPr>
          <p:nvPr>
            <p:ph idx="1"/>
          </p:nvPr>
        </p:nvSpPr>
        <p:spPr/>
        <p:txBody>
          <a:bodyPr>
            <a:noAutofit/>
          </a:bodyPr>
          <a:lstStyle/>
          <a:p>
            <a:r>
              <a:rPr lang="it-IT" sz="2200" dirty="0"/>
              <a:t>Ci si interroga sugli </a:t>
            </a:r>
            <a:r>
              <a:rPr lang="it-IT" sz="2200" u="sng" dirty="0">
                <a:solidFill>
                  <a:srgbClr val="FF0000"/>
                </a:solidFill>
              </a:rPr>
              <a:t>effetti «soggettivi» delle convenzioni di codificazione </a:t>
            </a:r>
            <a:r>
              <a:rPr lang="it-IT" sz="2200" dirty="0"/>
              <a:t>(in virtù del loro oggetto). </a:t>
            </a:r>
          </a:p>
          <a:p>
            <a:r>
              <a:rPr lang="it-IT" sz="2200" dirty="0"/>
              <a:t>Le norme in esse incorporate (se corrispondenti al diritto consuetudinario) vincolano anche gli Stati «terzi» (che non hanno sottoscritto lo strumento)?</a:t>
            </a:r>
          </a:p>
          <a:p>
            <a:r>
              <a:rPr lang="it-IT" sz="2200" dirty="0"/>
              <a:t>La risposta </a:t>
            </a:r>
            <a:r>
              <a:rPr lang="it-IT" sz="2200" dirty="0">
                <a:solidFill>
                  <a:srgbClr val="FF0000"/>
                </a:solidFill>
              </a:rPr>
              <a:t>è negativa </a:t>
            </a:r>
            <a:r>
              <a:rPr lang="it-IT" sz="2200" dirty="0"/>
              <a:t>(ambito applicativo «selettivo» delle norme convenzionali). La convenzione, ancorché rifletta norme consuetudinarie, vincola gli Stati parti in quanto tale (e non invece gli Stati terzi). </a:t>
            </a:r>
          </a:p>
        </p:txBody>
      </p:sp>
    </p:spTree>
    <p:extLst>
      <p:ext uri="{BB962C8B-B14F-4D97-AF65-F5344CB8AC3E}">
        <p14:creationId xmlns:p14="http://schemas.microsoft.com/office/powerpoint/2010/main" val="2446117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8CAF5F-5A09-4316-A018-AD1E4791BC6D}"/>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C49A020C-DCBC-4E8D-80EC-DD26D42F5323}"/>
              </a:ext>
            </a:extLst>
          </p:cNvPr>
          <p:cNvSpPr>
            <a:spLocks noGrp="1"/>
          </p:cNvSpPr>
          <p:nvPr>
            <p:ph idx="1"/>
          </p:nvPr>
        </p:nvSpPr>
        <p:spPr/>
        <p:txBody>
          <a:bodyPr/>
          <a:lstStyle/>
          <a:p>
            <a:r>
              <a:rPr lang="it-IT" dirty="0"/>
              <a:t>Gli Stati terzi saranno vincolati dalla consuetudine «corrispondente» (e potranno riferirsi alla convenzione in quanto espressione di dette norme). </a:t>
            </a:r>
          </a:p>
          <a:p>
            <a:r>
              <a:rPr lang="it-IT" dirty="0"/>
              <a:t>La CIG ha riconosciuto che </a:t>
            </a:r>
            <a:r>
              <a:rPr lang="it-IT" u="sng" dirty="0">
                <a:solidFill>
                  <a:srgbClr val="FF0000"/>
                </a:solidFill>
              </a:rPr>
              <a:t>le norme generali hanno esistenza «autonoma» rispetto alle norme convenzionali</a:t>
            </a:r>
            <a:r>
              <a:rPr lang="it-IT" dirty="0"/>
              <a:t> che le rispecchiano (esempio: CIG 27.6.1986, </a:t>
            </a:r>
            <a:r>
              <a:rPr lang="it-IT" i="1" u="sng" dirty="0">
                <a:solidFill>
                  <a:srgbClr val="FF0000"/>
                </a:solidFill>
              </a:rPr>
              <a:t>caso delle attività militari e paramilitari in Nicaragua e contro il Nicaragua (Nicaragua c. Stati Uniti, merito</a:t>
            </a:r>
            <a:r>
              <a:rPr lang="it-IT" dirty="0"/>
              <a:t>)</a:t>
            </a:r>
          </a:p>
        </p:txBody>
      </p:sp>
    </p:spTree>
    <p:extLst>
      <p:ext uri="{BB962C8B-B14F-4D97-AF65-F5344CB8AC3E}">
        <p14:creationId xmlns:p14="http://schemas.microsoft.com/office/powerpoint/2010/main" val="3856735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Incidenza della codificazione sugli Stati parte</a:t>
            </a:r>
          </a:p>
        </p:txBody>
      </p:sp>
      <p:sp>
        <p:nvSpPr>
          <p:cNvPr id="3" name="Segnaposto contenuto 2"/>
          <p:cNvSpPr>
            <a:spLocks noGrp="1"/>
          </p:cNvSpPr>
          <p:nvPr>
            <p:ph idx="1"/>
          </p:nvPr>
        </p:nvSpPr>
        <p:spPr/>
        <p:txBody>
          <a:bodyPr>
            <a:normAutofit fontScale="85000" lnSpcReduction="20000"/>
          </a:bodyPr>
          <a:lstStyle/>
          <a:p>
            <a:r>
              <a:rPr lang="it-IT" dirty="0"/>
              <a:t>Diverso problema si pone con riguardo agli </a:t>
            </a:r>
            <a:r>
              <a:rPr lang="it-IT" u="sng" dirty="0">
                <a:solidFill>
                  <a:srgbClr val="FF0000"/>
                </a:solidFill>
              </a:rPr>
              <a:t>Stati parte della convenzione di codificazione</a:t>
            </a:r>
            <a:r>
              <a:rPr lang="it-IT" dirty="0"/>
              <a:t>, in </a:t>
            </a:r>
            <a:r>
              <a:rPr lang="it-IT" b="1" dirty="0">
                <a:solidFill>
                  <a:srgbClr val="FF0000"/>
                </a:solidFill>
              </a:rPr>
              <a:t>caso d’evoluzione (modificazione) del diritto consuetudinario</a:t>
            </a:r>
            <a:r>
              <a:rPr lang="it-IT" dirty="0"/>
              <a:t>. </a:t>
            </a:r>
          </a:p>
          <a:p>
            <a:r>
              <a:rPr lang="it-IT" dirty="0"/>
              <a:t>Gli Stati parte sono vincolati dalla convenzione (statica) ovvero dalle regole generali sopravvenute (v. rapporti tra fonti, infra)? </a:t>
            </a:r>
          </a:p>
          <a:p>
            <a:r>
              <a:rPr lang="it-IT" dirty="0"/>
              <a:t>Soluzione. Gli </a:t>
            </a:r>
            <a:r>
              <a:rPr lang="it-IT" b="1" dirty="0">
                <a:solidFill>
                  <a:srgbClr val="FF0000"/>
                </a:solidFill>
              </a:rPr>
              <a:t>Stati parte alla convenzione restano vincolati alla stessa</a:t>
            </a:r>
            <a:r>
              <a:rPr lang="it-IT" dirty="0"/>
              <a:t> (in deroga al diritto generale sopravvenuto): la convenzione prevale come «strumento speciale» (in assenza di norme di «emendamento»).  </a:t>
            </a:r>
          </a:p>
          <a:p>
            <a:r>
              <a:rPr lang="it-IT" dirty="0">
                <a:solidFill>
                  <a:schemeClr val="tx1"/>
                </a:solidFill>
              </a:rPr>
              <a:t>S’applica tuttavia la soluzione opposta, </a:t>
            </a:r>
            <a:r>
              <a:rPr lang="it-IT" dirty="0">
                <a:solidFill>
                  <a:srgbClr val="FF0000"/>
                </a:solidFill>
              </a:rPr>
              <a:t>ove </a:t>
            </a:r>
            <a:r>
              <a:rPr lang="it-IT" b="1" i="1" dirty="0">
                <a:solidFill>
                  <a:srgbClr val="FF0000"/>
                </a:solidFill>
              </a:rPr>
              <a:t>sia dimostrato che detti Stati hanno specificatamente partecipato alla formazione</a:t>
            </a:r>
            <a:r>
              <a:rPr lang="it-IT" b="1" dirty="0">
                <a:solidFill>
                  <a:srgbClr val="FF0000"/>
                </a:solidFill>
              </a:rPr>
              <a:t> della «nuova» consuetudine</a:t>
            </a:r>
            <a:r>
              <a:rPr lang="it-IT" dirty="0"/>
              <a:t>. In tal caso la «consuetudine sopravvenuta» deroga alla convenzione. Il comportamento degli Stati parte evidenzia la volontà di «soprassedere» o «derogare» alla disciplina convenzionale</a:t>
            </a:r>
          </a:p>
          <a:p>
            <a:pPr marL="0" indent="0">
              <a:buNone/>
            </a:pPr>
            <a:endParaRPr lang="it-IT" dirty="0"/>
          </a:p>
        </p:txBody>
      </p:sp>
    </p:spTree>
    <p:extLst>
      <p:ext uri="{BB962C8B-B14F-4D97-AF65-F5344CB8AC3E}">
        <p14:creationId xmlns:p14="http://schemas.microsoft.com/office/powerpoint/2010/main" val="439794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t>Il diritto dei trattati</a:t>
            </a:r>
          </a:p>
        </p:txBody>
      </p:sp>
      <p:sp>
        <p:nvSpPr>
          <p:cNvPr id="3" name="Segnaposto contenuto 2"/>
          <p:cNvSpPr>
            <a:spLocks noGrp="1"/>
          </p:cNvSpPr>
          <p:nvPr>
            <p:ph idx="1"/>
          </p:nvPr>
        </p:nvSpPr>
        <p:spPr/>
        <p:txBody>
          <a:bodyPr>
            <a:normAutofit lnSpcReduction="10000"/>
          </a:bodyPr>
          <a:lstStyle/>
          <a:p>
            <a:r>
              <a:rPr lang="it-IT" sz="2500" dirty="0"/>
              <a:t>Nozione di trattato. «</a:t>
            </a:r>
            <a:r>
              <a:rPr lang="it-IT" sz="2500" i="1" dirty="0">
                <a:solidFill>
                  <a:srgbClr val="FF0000"/>
                </a:solidFill>
              </a:rPr>
              <a:t>Auto-regolamento obbligatorio</a:t>
            </a:r>
            <a:r>
              <a:rPr lang="it-IT" sz="2500" dirty="0">
                <a:solidFill>
                  <a:srgbClr val="FF0000"/>
                </a:solidFill>
              </a:rPr>
              <a:t> della condotta di </a:t>
            </a:r>
            <a:r>
              <a:rPr lang="it-IT" sz="2500" i="1" dirty="0">
                <a:solidFill>
                  <a:srgbClr val="FF0000"/>
                </a:solidFill>
              </a:rPr>
              <a:t>soggetti di diritto internazionale</a:t>
            </a:r>
            <a:r>
              <a:rPr lang="it-IT" sz="2500" dirty="0">
                <a:solidFill>
                  <a:srgbClr val="FF0000"/>
                </a:solidFill>
              </a:rPr>
              <a:t>, disciplinato </a:t>
            </a:r>
            <a:r>
              <a:rPr lang="it-IT" sz="2500" i="1" dirty="0">
                <a:solidFill>
                  <a:srgbClr val="FF0000"/>
                </a:solidFill>
              </a:rPr>
              <a:t>dal diritto internazionale</a:t>
            </a:r>
            <a:r>
              <a:rPr lang="it-IT" sz="2500" i="1" dirty="0"/>
              <a:t>»</a:t>
            </a:r>
            <a:r>
              <a:rPr lang="it-IT" sz="2500" dirty="0"/>
              <a:t> </a:t>
            </a:r>
          </a:p>
          <a:p>
            <a:r>
              <a:rPr lang="it-IT" sz="2500" dirty="0"/>
              <a:t>Elementi costitutivi: </a:t>
            </a:r>
          </a:p>
          <a:p>
            <a:r>
              <a:rPr lang="it-IT" sz="2500" dirty="0"/>
              <a:t>a) </a:t>
            </a:r>
            <a:r>
              <a:rPr lang="it-IT" sz="2500" i="1" u="sng" kern="50" dirty="0">
                <a:solidFill>
                  <a:srgbClr val="FF0000"/>
                </a:solidFill>
                <a:ea typeface="DejaVu Sans" panose="020B0603030804020204" pitchFamily="34" charset="0"/>
              </a:rPr>
              <a:t>incontro di volontà»</a:t>
            </a:r>
            <a:r>
              <a:rPr lang="it-IT" sz="2500" u="sng" kern="50" dirty="0">
                <a:solidFill>
                  <a:srgbClr val="FF0000"/>
                </a:solidFill>
                <a:ea typeface="DejaVu Sans" panose="020B0603030804020204" pitchFamily="34" charset="0"/>
              </a:rPr>
              <a:t> su regole di identico contenuto</a:t>
            </a:r>
            <a:r>
              <a:rPr lang="it-IT" sz="2500" kern="50" dirty="0">
                <a:ea typeface="DejaVu Sans" panose="020B0603030804020204" pitchFamily="34" charset="0"/>
              </a:rPr>
              <a:t>; </a:t>
            </a:r>
          </a:p>
          <a:p>
            <a:r>
              <a:rPr lang="it-IT" sz="2500" kern="50" dirty="0">
                <a:ea typeface="DejaVu Sans" panose="020B0603030804020204" pitchFamily="34" charset="0"/>
              </a:rPr>
              <a:t>b) </a:t>
            </a:r>
            <a:r>
              <a:rPr lang="it-IT" sz="2500" i="1" u="sng" kern="50" dirty="0">
                <a:solidFill>
                  <a:srgbClr val="FF0000"/>
                </a:solidFill>
                <a:ea typeface="DejaVu Sans" panose="020B0603030804020204" pitchFamily="34" charset="0"/>
              </a:rPr>
              <a:t>fra soggetti di diritto internazionale</a:t>
            </a:r>
            <a:r>
              <a:rPr lang="it-IT" sz="2500" kern="50" dirty="0">
                <a:ea typeface="DejaVu Sans" panose="020B0603030804020204" pitchFamily="34" charset="0"/>
              </a:rPr>
              <a:t>; </a:t>
            </a:r>
          </a:p>
          <a:p>
            <a:r>
              <a:rPr lang="it-IT" sz="2500" kern="50" dirty="0">
                <a:ea typeface="DejaVu Sans" panose="020B0603030804020204" pitchFamily="34" charset="0"/>
              </a:rPr>
              <a:t>c) </a:t>
            </a:r>
            <a:r>
              <a:rPr lang="it-IT" sz="2500" i="1" kern="50" dirty="0">
                <a:solidFill>
                  <a:srgbClr val="FF0000"/>
                </a:solidFill>
                <a:ea typeface="DejaVu Sans" panose="020B0603030804020204" pitchFamily="34" charset="0"/>
              </a:rPr>
              <a:t>inteso a produrre </a:t>
            </a:r>
            <a:r>
              <a:rPr lang="it-IT" sz="2500" i="1" u="sng" kern="50" dirty="0">
                <a:solidFill>
                  <a:srgbClr val="FF0000"/>
                </a:solidFill>
                <a:ea typeface="DejaVu Sans" panose="020B0603030804020204" pitchFamily="34" charset="0"/>
              </a:rPr>
              <a:t>effetti giuridicamente vincolanti</a:t>
            </a:r>
            <a:r>
              <a:rPr lang="it-IT" sz="2500" kern="50" dirty="0">
                <a:ea typeface="DejaVu Sans" panose="020B0603030804020204" pitchFamily="34" charset="0"/>
              </a:rPr>
              <a:t>; </a:t>
            </a:r>
          </a:p>
          <a:p>
            <a:r>
              <a:rPr lang="it-IT" sz="2500" kern="50" dirty="0">
                <a:ea typeface="DejaVu Sans" panose="020B0603030804020204" pitchFamily="34" charset="0"/>
              </a:rPr>
              <a:t>d) </a:t>
            </a:r>
            <a:r>
              <a:rPr lang="it-IT" sz="2500" i="1" u="sng" kern="50" dirty="0">
                <a:solidFill>
                  <a:srgbClr val="FF0000"/>
                </a:solidFill>
                <a:ea typeface="DejaVu Sans" panose="020B0603030804020204" pitchFamily="34" charset="0"/>
              </a:rPr>
              <a:t>regolato dal diritto internazionale</a:t>
            </a:r>
            <a:r>
              <a:rPr lang="it-IT" sz="2500" kern="50" dirty="0">
                <a:ea typeface="DejaVu Sans" panose="020B0603030804020204" pitchFamily="34" charset="0"/>
              </a:rPr>
              <a:t> </a:t>
            </a:r>
          </a:p>
        </p:txBody>
      </p:sp>
    </p:spTree>
    <p:extLst>
      <p:ext uri="{BB962C8B-B14F-4D97-AF65-F5344CB8AC3E}">
        <p14:creationId xmlns:p14="http://schemas.microsoft.com/office/powerpoint/2010/main" val="3541043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7CCE6F-6BD0-4DBD-8FC8-4CBAD46C9C57}"/>
              </a:ext>
            </a:extLst>
          </p:cNvPr>
          <p:cNvSpPr>
            <a:spLocks noGrp="1"/>
          </p:cNvSpPr>
          <p:nvPr>
            <p:ph type="title"/>
          </p:nvPr>
        </p:nvSpPr>
        <p:spPr/>
        <p:txBody>
          <a:bodyPr/>
          <a:lstStyle/>
          <a:p>
            <a:r>
              <a:rPr lang="it-IT" dirty="0"/>
              <a:t>Presupposti</a:t>
            </a:r>
          </a:p>
        </p:txBody>
      </p:sp>
      <p:sp>
        <p:nvSpPr>
          <p:cNvPr id="3" name="Segnaposto contenuto 2">
            <a:extLst>
              <a:ext uri="{FF2B5EF4-FFF2-40B4-BE49-F238E27FC236}">
                <a16:creationId xmlns:a16="http://schemas.microsoft.com/office/drawing/2014/main" id="{F2129296-0B11-4D21-9C95-F67321CFEB6B}"/>
              </a:ext>
            </a:extLst>
          </p:cNvPr>
          <p:cNvSpPr>
            <a:spLocks noGrp="1"/>
          </p:cNvSpPr>
          <p:nvPr>
            <p:ph idx="1"/>
          </p:nvPr>
        </p:nvSpPr>
        <p:spPr/>
        <p:txBody>
          <a:bodyPr>
            <a:normAutofit fontScale="92500" lnSpcReduction="10000"/>
          </a:bodyPr>
          <a:lstStyle/>
          <a:p>
            <a:r>
              <a:rPr lang="it-IT" dirty="0"/>
              <a:t>L'accordo si forma in presenza di in un </a:t>
            </a:r>
            <a:r>
              <a:rPr lang="it-IT" u="sng" dirty="0">
                <a:solidFill>
                  <a:srgbClr val="FF0000"/>
                </a:solidFill>
              </a:rPr>
              <a:t>incontro di volontà</a:t>
            </a:r>
            <a:r>
              <a:rPr lang="it-IT" dirty="0"/>
              <a:t> su regole di </a:t>
            </a:r>
            <a:r>
              <a:rPr lang="it-IT" u="sng" dirty="0">
                <a:solidFill>
                  <a:srgbClr val="FF0000"/>
                </a:solidFill>
              </a:rPr>
              <a:t>identico contenuto </a:t>
            </a:r>
            <a:r>
              <a:rPr lang="it-IT" dirty="0"/>
              <a:t>(per gli Stati che aderiscono successivamente, </a:t>
            </a:r>
            <a:r>
              <a:rPr lang="it-IT" u="sng" dirty="0">
                <a:solidFill>
                  <a:srgbClr val="FF0000"/>
                </a:solidFill>
              </a:rPr>
              <a:t>problema del «prendere o lasciare»</a:t>
            </a:r>
            <a:r>
              <a:rPr lang="it-IT" dirty="0"/>
              <a:t>, temperato dall’istituto delle riserve nei trattati multilaterali)</a:t>
            </a:r>
          </a:p>
          <a:p>
            <a:r>
              <a:rPr lang="it-IT" dirty="0"/>
              <a:t>I trattati sono da distinguere dalle </a:t>
            </a:r>
            <a:r>
              <a:rPr lang="it-IT" u="sng" dirty="0">
                <a:solidFill>
                  <a:srgbClr val="FF0000"/>
                </a:solidFill>
                <a:effectLst>
                  <a:outerShdw blurRad="38100" dist="38100" dir="2700000" algn="tl">
                    <a:srgbClr val="000000">
                      <a:alpha val="43137"/>
                    </a:srgbClr>
                  </a:outerShdw>
                </a:effectLst>
              </a:rPr>
              <a:t>intese non giuridiche</a:t>
            </a:r>
            <a:r>
              <a:rPr lang="it-IT" dirty="0">
                <a:effectLst>
                  <a:outerShdw blurRad="38100" dist="38100" dir="2700000" algn="tl">
                    <a:srgbClr val="000000">
                      <a:alpha val="43137"/>
                    </a:srgbClr>
                  </a:outerShdw>
                </a:effectLst>
              </a:rPr>
              <a:t> </a:t>
            </a:r>
            <a:r>
              <a:rPr lang="it-IT" dirty="0"/>
              <a:t>(prive di valore obbligatorio per le Parti: esempio </a:t>
            </a:r>
            <a:r>
              <a:rPr lang="it-IT" u="sng" dirty="0">
                <a:solidFill>
                  <a:srgbClr val="FF0000"/>
                </a:solidFill>
              </a:rPr>
              <a:t>Atto finale della Conferenza di Helsinki</a:t>
            </a:r>
            <a:r>
              <a:rPr lang="it-IT" dirty="0"/>
              <a:t> sulla Cooperazione e la Sicurezza in Europa, formata da 35 paesi partecipanti rappresentati dai rispettivi Capi di Stato e di governo, 1º agosto del 1975), così come dagli </a:t>
            </a:r>
            <a:r>
              <a:rPr lang="it-IT" u="sng" dirty="0">
                <a:solidFill>
                  <a:srgbClr val="FF0000"/>
                </a:solidFill>
                <a:effectLst>
                  <a:outerShdw blurRad="38100" dist="38100" dir="2700000" algn="tl">
                    <a:srgbClr val="000000">
                      <a:alpha val="43137"/>
                    </a:srgbClr>
                  </a:outerShdw>
                </a:effectLst>
              </a:rPr>
              <a:t>«accordi» fra Stati e privati</a:t>
            </a:r>
            <a:r>
              <a:rPr lang="it-IT" dirty="0"/>
              <a:t> (per esempio sugli investimenti stranieri: disciplinati dal diritto nazionale) o dagli accordi fra Stati e enti infra-statali agenti in tale qualità (e salvo che si tratti di accordi «fra Stati», attraverso organi territoriali «decentrati» dell’Esecutivo)</a:t>
            </a:r>
          </a:p>
        </p:txBody>
      </p:sp>
    </p:spTree>
    <p:extLst>
      <p:ext uri="{BB962C8B-B14F-4D97-AF65-F5344CB8AC3E}">
        <p14:creationId xmlns:p14="http://schemas.microsoft.com/office/powerpoint/2010/main" val="1531013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Elementi non rilevanti e principi</a:t>
            </a:r>
          </a:p>
        </p:txBody>
      </p:sp>
      <p:sp>
        <p:nvSpPr>
          <p:cNvPr id="3" name="Segnaposto contenuto 2"/>
          <p:cNvSpPr>
            <a:spLocks noGrp="1"/>
          </p:cNvSpPr>
          <p:nvPr>
            <p:ph idx="1"/>
          </p:nvPr>
        </p:nvSpPr>
        <p:spPr/>
        <p:txBody>
          <a:bodyPr>
            <a:normAutofit fontScale="85000" lnSpcReduction="20000"/>
          </a:bodyPr>
          <a:lstStyle/>
          <a:p>
            <a:r>
              <a:rPr lang="it-IT" dirty="0"/>
              <a:t>Sono irrilevanti il </a:t>
            </a:r>
            <a:r>
              <a:rPr lang="it-IT" dirty="0" err="1">
                <a:solidFill>
                  <a:srgbClr val="FF0000"/>
                </a:solidFill>
              </a:rPr>
              <a:t>nomen</a:t>
            </a:r>
            <a:r>
              <a:rPr lang="it-IT" dirty="0"/>
              <a:t> (accordo, gentlemen </a:t>
            </a:r>
            <a:r>
              <a:rPr lang="it-IT" dirty="0" err="1"/>
              <a:t>agreement</a:t>
            </a:r>
            <a:r>
              <a:rPr lang="it-IT" dirty="0"/>
              <a:t>, </a:t>
            </a:r>
            <a:r>
              <a:rPr lang="it-IT" dirty="0" err="1"/>
              <a:t>understanding</a:t>
            </a:r>
            <a:r>
              <a:rPr lang="it-IT" dirty="0"/>
              <a:t>, dichiarazione o memorandum, ecc. ecc.) così come </a:t>
            </a:r>
            <a:r>
              <a:rPr lang="it-IT" dirty="0">
                <a:solidFill>
                  <a:srgbClr val="FF0000"/>
                </a:solidFill>
              </a:rPr>
              <a:t>le forme o i procedimenti.</a:t>
            </a:r>
          </a:p>
          <a:p>
            <a:r>
              <a:rPr lang="it-IT" dirty="0">
                <a:solidFill>
                  <a:srgbClr val="FF0000"/>
                </a:solidFill>
              </a:rPr>
              <a:t>Principio di libertà nel procedimento di stipulazione</a:t>
            </a:r>
            <a:r>
              <a:rPr lang="it-IT" dirty="0"/>
              <a:t>. Pacifico nel diritto internazionale. Tuttavia, nella codificazione, tendenziale riduzione: «tipizzazione» delle forme di stipulazione (infra: CVDT 1969)</a:t>
            </a:r>
          </a:p>
          <a:p>
            <a:r>
              <a:rPr lang="it-IT" dirty="0">
                <a:solidFill>
                  <a:srgbClr val="FF0000"/>
                </a:solidFill>
              </a:rPr>
              <a:t>Principio di libertà delle forme (rivestite dell’accordo)</a:t>
            </a:r>
            <a:r>
              <a:rPr lang="it-IT" dirty="0"/>
              <a:t>. Sono efficaci anche </a:t>
            </a:r>
            <a:r>
              <a:rPr lang="it-IT" dirty="0">
                <a:solidFill>
                  <a:srgbClr val="FF0000"/>
                </a:solidFill>
              </a:rPr>
              <a:t>accordi stipulati oralmente</a:t>
            </a:r>
            <a:r>
              <a:rPr lang="it-IT" dirty="0"/>
              <a:t>; depositati in </a:t>
            </a:r>
            <a:r>
              <a:rPr lang="it-IT" dirty="0">
                <a:solidFill>
                  <a:srgbClr val="FF0000"/>
                </a:solidFill>
              </a:rPr>
              <a:t>più strumenti unilaterali</a:t>
            </a:r>
            <a:r>
              <a:rPr lang="it-IT" dirty="0"/>
              <a:t>, come gli accordi sotto forma di scambio di lettere; </a:t>
            </a:r>
            <a:r>
              <a:rPr lang="it-IT" dirty="0">
                <a:solidFill>
                  <a:srgbClr val="FF0000"/>
                </a:solidFill>
              </a:rPr>
              <a:t>stipulati a distanza</a:t>
            </a:r>
            <a:r>
              <a:rPr lang="it-IT" dirty="0"/>
              <a:t>; trattati </a:t>
            </a:r>
            <a:r>
              <a:rPr lang="it-IT" dirty="0">
                <a:solidFill>
                  <a:srgbClr val="FF0000"/>
                </a:solidFill>
              </a:rPr>
              <a:t>«contenuti» in un comunicato stampa </a:t>
            </a:r>
            <a:r>
              <a:rPr lang="it-IT" dirty="0"/>
              <a:t>emesso dai ministri degli esteri dei due Stati (v. CIG, caso della Piattaforma continentale nel Mar Egeo (Grecia c. Turchia), 19.12.1978; le minute di un negoziato firmate dai ministri degli esteri, v. CIG, controversia sulla delimitazione marittima e questioni territoriali (Bahrain c. Qatar), 1.7.1994); </a:t>
            </a:r>
            <a:r>
              <a:rPr lang="it-IT" dirty="0">
                <a:solidFill>
                  <a:srgbClr val="FF0000"/>
                </a:solidFill>
              </a:rPr>
              <a:t>anche accordi non pubblicizzati o non registrati</a:t>
            </a:r>
            <a:r>
              <a:rPr lang="it-IT" dirty="0"/>
              <a:t> (accordi “segreti”, infra)</a:t>
            </a:r>
          </a:p>
        </p:txBody>
      </p:sp>
    </p:spTree>
    <p:extLst>
      <p:ext uri="{BB962C8B-B14F-4D97-AF65-F5344CB8AC3E}">
        <p14:creationId xmlns:p14="http://schemas.microsoft.com/office/powerpoint/2010/main" val="356263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1F6538-0ACC-4567-A827-5251D3FB08FF}"/>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F41B0B17-F1F8-41CE-815F-66DDC3CED0B5}"/>
              </a:ext>
            </a:extLst>
          </p:cNvPr>
          <p:cNvSpPr>
            <a:spLocks noGrp="1"/>
          </p:cNvSpPr>
          <p:nvPr>
            <p:ph idx="1"/>
          </p:nvPr>
        </p:nvSpPr>
        <p:spPr/>
        <p:txBody>
          <a:bodyPr>
            <a:normAutofit fontScale="92500" lnSpcReduction="20000"/>
          </a:bodyPr>
          <a:lstStyle/>
          <a:p>
            <a:pPr indent="0" algn="just">
              <a:spcAft>
                <a:spcPts val="0"/>
              </a:spcAft>
              <a:buNone/>
            </a:pPr>
            <a:r>
              <a:rPr lang="it-IT" kern="50" dirty="0">
                <a:latin typeface="Garamond" panose="02020404030301010803" pitchFamily="18" charset="0"/>
                <a:ea typeface="Lucida Sans Unicode" panose="020B0602030504020204" pitchFamily="34" charset="0"/>
              </a:rPr>
              <a:t>Al diritto consuetudinario appartengono </a:t>
            </a:r>
            <a:r>
              <a:rPr lang="it-IT" kern="50" dirty="0">
                <a:solidFill>
                  <a:srgbClr val="FF0000"/>
                </a:solidFill>
                <a:latin typeface="Garamond" panose="02020404030301010803" pitchFamily="18" charset="0"/>
                <a:ea typeface="Lucida Sans Unicode" panose="020B0602030504020204" pitchFamily="34" charset="0"/>
              </a:rPr>
              <a:t>norme istituzionali fondamentali</a:t>
            </a:r>
            <a:r>
              <a:rPr lang="it-IT" kern="50" dirty="0">
                <a:latin typeface="Garamond" panose="02020404030301010803" pitchFamily="18" charset="0"/>
                <a:ea typeface="Lucida Sans Unicode" panose="020B0602030504020204" pitchFamily="34" charset="0"/>
              </a:rPr>
              <a:t> (il diritto dei trattati, il diritto della responsabilità internazionale); così come </a:t>
            </a:r>
            <a:r>
              <a:rPr lang="it-IT" kern="50" dirty="0">
                <a:solidFill>
                  <a:srgbClr val="FF0000"/>
                </a:solidFill>
                <a:latin typeface="Garamond" panose="02020404030301010803" pitchFamily="18" charset="0"/>
                <a:ea typeface="Lucida Sans Unicode" panose="020B0602030504020204" pitchFamily="34" charset="0"/>
              </a:rPr>
              <a:t>norme espressive di valori primordiali</a:t>
            </a:r>
            <a:r>
              <a:rPr lang="it-IT" kern="50" dirty="0">
                <a:latin typeface="Garamond" panose="02020404030301010803" pitchFamily="18" charset="0"/>
                <a:ea typeface="Lucida Sans Unicode" panose="020B0602030504020204" pitchFamily="34" charset="0"/>
              </a:rPr>
              <a:t> della comunità internazionale («diritto imperativo» o </a:t>
            </a:r>
            <a:r>
              <a:rPr lang="it-IT" i="1" kern="50" dirty="0" err="1">
                <a:latin typeface="Garamond" panose="02020404030301010803" pitchFamily="18" charset="0"/>
                <a:ea typeface="Lucida Sans Unicode" panose="020B0602030504020204" pitchFamily="34" charset="0"/>
              </a:rPr>
              <a:t>ius</a:t>
            </a:r>
            <a:r>
              <a:rPr lang="it-IT" i="1" kern="50" dirty="0">
                <a:latin typeface="Garamond" panose="02020404030301010803" pitchFamily="18" charset="0"/>
                <a:ea typeface="Lucida Sans Unicode" panose="020B0602030504020204" pitchFamily="34" charset="0"/>
              </a:rPr>
              <a:t> </a:t>
            </a:r>
            <a:r>
              <a:rPr lang="it-IT" i="1" kern="50" dirty="0" err="1">
                <a:latin typeface="Garamond" panose="02020404030301010803" pitchFamily="18" charset="0"/>
                <a:ea typeface="Lucida Sans Unicode" panose="020B0602030504020204" pitchFamily="34" charset="0"/>
              </a:rPr>
              <a:t>cogens</a:t>
            </a:r>
            <a:r>
              <a:rPr lang="it-IT" kern="50" dirty="0">
                <a:latin typeface="Garamond" panose="02020404030301010803" pitchFamily="18" charset="0"/>
                <a:ea typeface="Lucida Sans Unicode" panose="020B0602030504020204" pitchFamily="34" charset="0"/>
              </a:rPr>
              <a:t>) poste al vertice della gerarchia delle fonti internazionali. </a:t>
            </a:r>
          </a:p>
          <a:p>
            <a:pPr indent="0" algn="just">
              <a:spcAft>
                <a:spcPts val="0"/>
              </a:spcAft>
              <a:buNone/>
            </a:pPr>
            <a:r>
              <a:rPr lang="it-IT" kern="50" dirty="0">
                <a:latin typeface="Garamond" panose="02020404030301010803" pitchFamily="18" charset="0"/>
                <a:ea typeface="Lucida Sans Unicode" panose="020B0602030504020204" pitchFamily="34" charset="0"/>
              </a:rPr>
              <a:t>►I </a:t>
            </a:r>
            <a:r>
              <a:rPr lang="it-IT" b="1" u="sng" kern="50" dirty="0">
                <a:latin typeface="Garamond" panose="02020404030301010803" pitchFamily="18" charset="0"/>
                <a:ea typeface="Lucida Sans Unicode" panose="020B0602030504020204" pitchFamily="34" charset="0"/>
              </a:rPr>
              <a:t>principi generali del diritto</a:t>
            </a:r>
            <a:r>
              <a:rPr lang="it-IT" kern="50" dirty="0">
                <a:latin typeface="Garamond" panose="02020404030301010803" pitchFamily="18" charset="0"/>
                <a:ea typeface="Lucida Sans Unicode" panose="020B0602030504020204" pitchFamily="34" charset="0"/>
              </a:rPr>
              <a:t>.</a:t>
            </a:r>
          </a:p>
          <a:p>
            <a:pPr indent="0" algn="just">
              <a:spcAft>
                <a:spcPts val="0"/>
              </a:spcAft>
              <a:buNone/>
            </a:pPr>
            <a:r>
              <a:rPr lang="it-IT" kern="50" dirty="0">
                <a:latin typeface="Garamond" panose="02020404030301010803" pitchFamily="18" charset="0"/>
                <a:ea typeface="Lucida Sans Unicode" panose="020B0602030504020204" pitchFamily="34" charset="0"/>
              </a:rPr>
              <a:t>Come la consuetudine si tratta di una fonte non scritta formata da </a:t>
            </a:r>
            <a:r>
              <a:rPr lang="it-IT" i="1" kern="50" dirty="0">
                <a:latin typeface="Garamond" panose="02020404030301010803" pitchFamily="18" charset="0"/>
                <a:ea typeface="Lucida Sans Unicode" panose="020B0602030504020204" pitchFamily="34" charset="0"/>
              </a:rPr>
              <a:t>norme generali (principi) ed elementari</a:t>
            </a:r>
            <a:r>
              <a:rPr lang="it-IT" kern="50" dirty="0">
                <a:latin typeface="Garamond" panose="02020404030301010803" pitchFamily="18" charset="0"/>
                <a:ea typeface="Lucida Sans Unicode" panose="020B0602030504020204" pitchFamily="34" charset="0"/>
              </a:rPr>
              <a:t> applicabili a una molteplicità di situazioni; i principi hanno funzione integrativa (suppletiva) o interpretativa, non autonoma: colmano le «lacune» dell'ordinamento. Esempi. Differiscono dalla consuetudine per «consistenza» (norme-principio) e per funzione (non hanno funzione «normativa» autonoma)</a:t>
            </a:r>
          </a:p>
        </p:txBody>
      </p:sp>
    </p:spTree>
    <p:extLst>
      <p:ext uri="{BB962C8B-B14F-4D97-AF65-F5344CB8AC3E}">
        <p14:creationId xmlns:p14="http://schemas.microsoft.com/office/powerpoint/2010/main" val="643688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 Lo scopo e l’oggetto del trattato</a:t>
            </a:r>
          </a:p>
        </p:txBody>
      </p:sp>
      <p:sp>
        <p:nvSpPr>
          <p:cNvPr id="3" name="Segnaposto contenuto 2"/>
          <p:cNvSpPr>
            <a:spLocks noGrp="1"/>
          </p:cNvSpPr>
          <p:nvPr>
            <p:ph idx="1"/>
          </p:nvPr>
        </p:nvSpPr>
        <p:spPr/>
        <p:txBody>
          <a:bodyPr>
            <a:normAutofit fontScale="77500" lnSpcReduction="20000"/>
          </a:bodyPr>
          <a:lstStyle/>
          <a:p>
            <a:r>
              <a:rPr lang="it-IT" dirty="0"/>
              <a:t>Irrilevante è anche </a:t>
            </a:r>
            <a:r>
              <a:rPr lang="it-IT" b="1" dirty="0">
                <a:solidFill>
                  <a:srgbClr val="FF0000"/>
                </a:solidFill>
              </a:rPr>
              <a:t>l'oggetto e lo scopo</a:t>
            </a:r>
            <a:r>
              <a:rPr lang="it-IT" dirty="0"/>
              <a:t> perseguito dal trattato. </a:t>
            </a:r>
          </a:p>
          <a:p>
            <a:r>
              <a:rPr lang="it-IT" dirty="0"/>
              <a:t>Tuttavia è possibile identificare </a:t>
            </a:r>
            <a:r>
              <a:rPr lang="it-IT" u="sng" dirty="0">
                <a:solidFill>
                  <a:srgbClr val="FF0000"/>
                </a:solidFill>
              </a:rPr>
              <a:t>alcune tipologie di trattati </a:t>
            </a:r>
            <a:r>
              <a:rPr lang="it-IT" dirty="0"/>
              <a:t>che, per scopo e oggetto, presentano caratteri peculiari, che creano delle </a:t>
            </a:r>
            <a:r>
              <a:rPr lang="it-IT" dirty="0">
                <a:solidFill>
                  <a:srgbClr val="FF0000"/>
                </a:solidFill>
              </a:rPr>
              <a:t>«torsioni» (deroghe) negli istituti del diritto internazionale classico </a:t>
            </a:r>
            <a:r>
              <a:rPr lang="it-IT" dirty="0"/>
              <a:t>(fondato sul principio di bilateralismo e di reciprocità nei diritti e negli obblighi)</a:t>
            </a:r>
          </a:p>
          <a:p>
            <a:r>
              <a:rPr lang="it-IT" dirty="0"/>
              <a:t>Si tratta degli accordi (1945-) miranti a realizzare </a:t>
            </a:r>
            <a:r>
              <a:rPr lang="it-IT" b="1" u="sng" dirty="0">
                <a:solidFill>
                  <a:srgbClr val="FF0000"/>
                </a:solidFill>
              </a:rPr>
              <a:t>interessi di tipo collettivo, universale, solidaristico</a:t>
            </a:r>
            <a:r>
              <a:rPr lang="it-IT" dirty="0"/>
              <a:t>, in campo economico (Trattati UE), in materia di diritti umani (es.: CEDU), di diritto umanitario (es. Convenzione sul genocidio del 9.12.1948), di armamenti (es. trattati sul disarmo). Essi esprimono regole di </a:t>
            </a:r>
            <a:r>
              <a:rPr lang="it-IT" b="1" u="sng" dirty="0">
                <a:solidFill>
                  <a:srgbClr val="FF0000"/>
                </a:solidFill>
              </a:rPr>
              <a:t>carattere obiettivo </a:t>
            </a:r>
            <a:r>
              <a:rPr lang="it-IT" dirty="0"/>
              <a:t>e sono soggetti a criteri (</a:t>
            </a:r>
            <a:r>
              <a:rPr lang="it-IT" dirty="0">
                <a:solidFill>
                  <a:srgbClr val="FF0000"/>
                </a:solidFill>
              </a:rPr>
              <a:t>interpretativi e applicativi</a:t>
            </a:r>
            <a:r>
              <a:rPr lang="it-IT" dirty="0"/>
              <a:t>) “obiettivi”, staccati dalla </a:t>
            </a:r>
            <a:r>
              <a:rPr lang="it-IT" dirty="0">
                <a:solidFill>
                  <a:srgbClr val="FF0000"/>
                </a:solidFill>
              </a:rPr>
              <a:t>dimensione bilaterale e negoziale</a:t>
            </a:r>
            <a:r>
              <a:rPr lang="it-IT" dirty="0"/>
              <a:t>. </a:t>
            </a:r>
          </a:p>
          <a:p>
            <a:r>
              <a:rPr lang="it-IT" dirty="0"/>
              <a:t>Esempio: la violazione del trattato imputabile a uno Stato membro non autorizza gli altri Stati </a:t>
            </a:r>
            <a:r>
              <a:rPr lang="it-IT" dirty="0">
                <a:solidFill>
                  <a:srgbClr val="FF0000"/>
                </a:solidFill>
              </a:rPr>
              <a:t>a «non applicare» le norme violate </a:t>
            </a:r>
            <a:r>
              <a:rPr lang="it-IT" dirty="0"/>
              <a:t>(come invece nella logica «sinallagmatica» ancora prevalente fino al 1945) (v. infra, cause di estinzione o di sospensione dei trattati)</a:t>
            </a:r>
          </a:p>
        </p:txBody>
      </p:sp>
    </p:spTree>
    <p:extLst>
      <p:ext uri="{BB962C8B-B14F-4D97-AF65-F5344CB8AC3E}">
        <p14:creationId xmlns:p14="http://schemas.microsoft.com/office/powerpoint/2010/main" val="1911821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disciplina della CVDT 1969</a:t>
            </a:r>
          </a:p>
        </p:txBody>
      </p:sp>
      <p:sp>
        <p:nvSpPr>
          <p:cNvPr id="3" name="Segnaposto contenuto 2"/>
          <p:cNvSpPr>
            <a:spLocks noGrp="1"/>
          </p:cNvSpPr>
          <p:nvPr>
            <p:ph idx="1"/>
          </p:nvPr>
        </p:nvSpPr>
        <p:spPr/>
        <p:txBody>
          <a:bodyPr>
            <a:normAutofit fontScale="70000" lnSpcReduction="20000"/>
          </a:bodyPr>
          <a:lstStyle/>
          <a:p>
            <a:r>
              <a:rPr lang="it-IT" dirty="0"/>
              <a:t>Il procedimento di formazione («stipulazione» o conclusione), l'efficacia (per le parti e per i terzi; le incompatibilità fra accordi successivi; le riserve), le cause di invalidità e di estinzione dell'accordo sono regolate dal diritto consuetudinario, denominato «</a:t>
            </a:r>
            <a:r>
              <a:rPr lang="it-IT" b="1" dirty="0">
                <a:solidFill>
                  <a:srgbClr val="FF0000"/>
                </a:solidFill>
              </a:rPr>
              <a:t>diritto dei trattati</a:t>
            </a:r>
            <a:r>
              <a:rPr lang="it-IT" dirty="0"/>
              <a:t>».</a:t>
            </a:r>
          </a:p>
          <a:p>
            <a:r>
              <a:rPr lang="it-IT" dirty="0"/>
              <a:t>Questo è stato </a:t>
            </a:r>
            <a:r>
              <a:rPr lang="it-IT" dirty="0">
                <a:solidFill>
                  <a:srgbClr val="FF0000"/>
                </a:solidFill>
              </a:rPr>
              <a:t>codificato in varie convenzioni</a:t>
            </a:r>
            <a:r>
              <a:rPr lang="it-IT" dirty="0"/>
              <a:t>: nella Convenzione di Vienna sul diritto dei trattati (1969, entrata in vigore nel 1980: CVDT 1969); nella Convenzione di Vienna del 23 agosto 1978 sulla successione degli Stati nei trattati (entrata in vigore nel 1996); e nella Convenzione di Vienna del 21 marzo 1986 sul diritto dei trattati fra Stati ed organizzazioni internazionali e fra organizzazioni internazionali (non ancora entrata in vigore)</a:t>
            </a:r>
          </a:p>
          <a:p>
            <a:r>
              <a:rPr lang="it-IT" dirty="0"/>
              <a:t>Nozione di “codificazione”: ricostruzione (CDI) e trascrizione in un testo scritto delle norme consuetudinarie esistenti. Il testo può prevedere anche norme non (ancora) corrispondenti al diritto consuetudinario (conferme o smentite nella pratica). </a:t>
            </a:r>
            <a:r>
              <a:rPr lang="it-IT" dirty="0">
                <a:solidFill>
                  <a:srgbClr val="FF0000"/>
                </a:solidFill>
              </a:rPr>
              <a:t>Alcune norme della CVDT 1969, all’epoca della loro formulazione, erano di sviluppo progressivo</a:t>
            </a:r>
            <a:r>
              <a:rPr lang="it-IT" dirty="0"/>
              <a:t> (es. nozione di diritto consuetudinario cogente; riserve</a:t>
            </a:r>
            <a:r>
              <a:rPr lang="it-IT" dirty="0">
                <a:solidFill>
                  <a:srgbClr val="FF0000"/>
                </a:solidFill>
              </a:rPr>
              <a:t>). Oggi la consuetudine ha non solo confermato il testo della CVDT, ma l’ha superato (riserve) in senso ampliativo</a:t>
            </a:r>
          </a:p>
        </p:txBody>
      </p:sp>
    </p:spTree>
    <p:extLst>
      <p:ext uri="{BB962C8B-B14F-4D97-AF65-F5344CB8AC3E}">
        <p14:creationId xmlns:p14="http://schemas.microsoft.com/office/powerpoint/2010/main" val="4199864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CVDT 1969. Ambito d’applicazione</a:t>
            </a:r>
          </a:p>
        </p:txBody>
      </p:sp>
      <p:sp>
        <p:nvSpPr>
          <p:cNvPr id="3" name="Segnaposto contenuto 2"/>
          <p:cNvSpPr>
            <a:spLocks noGrp="1"/>
          </p:cNvSpPr>
          <p:nvPr>
            <p:ph idx="1"/>
          </p:nvPr>
        </p:nvSpPr>
        <p:spPr/>
        <p:txBody>
          <a:bodyPr>
            <a:noAutofit/>
          </a:bodyPr>
          <a:lstStyle/>
          <a:p>
            <a:r>
              <a:rPr lang="it-IT" sz="2200" dirty="0"/>
              <a:t>La CVDT </a:t>
            </a:r>
            <a:r>
              <a:rPr lang="it-IT" sz="2200" dirty="0">
                <a:solidFill>
                  <a:srgbClr val="FF0000"/>
                </a:solidFill>
              </a:rPr>
              <a:t>non si occupa che</a:t>
            </a:r>
            <a:r>
              <a:rPr lang="it-IT" sz="2200" dirty="0"/>
              <a:t> del diritto dei trattati. L'ambito d'applicazione della Convenzione è più ristretto delle regole consuetudinarie corrispondenti. Condizioni positive e negative:</a:t>
            </a:r>
          </a:p>
          <a:p>
            <a:r>
              <a:rPr lang="it-IT" sz="2200" dirty="0"/>
              <a:t>Essa si applica a) agli accordi </a:t>
            </a:r>
            <a:r>
              <a:rPr lang="it-IT" sz="2200" dirty="0">
                <a:solidFill>
                  <a:srgbClr val="FF0000"/>
                </a:solidFill>
              </a:rPr>
              <a:t>fra Stati stipulati in forma scritta</a:t>
            </a:r>
            <a:r>
              <a:rPr lang="it-IT" sz="2200" dirty="0"/>
              <a:t>, b) conclusi </a:t>
            </a:r>
            <a:r>
              <a:rPr lang="it-IT" sz="2200" dirty="0">
                <a:solidFill>
                  <a:srgbClr val="FF0000"/>
                </a:solidFill>
              </a:rPr>
              <a:t>fra Stati parte alla Convenzione</a:t>
            </a:r>
            <a:r>
              <a:rPr lang="it-IT" sz="2200" dirty="0"/>
              <a:t>; c) compresi gli </a:t>
            </a:r>
            <a:r>
              <a:rPr lang="it-IT" sz="2200" dirty="0">
                <a:solidFill>
                  <a:srgbClr val="FF0000"/>
                </a:solidFill>
              </a:rPr>
              <a:t>accordi istitutivi</a:t>
            </a:r>
            <a:r>
              <a:rPr lang="it-IT" sz="2200" dirty="0"/>
              <a:t> di organizzazioni internazionali (ma </a:t>
            </a:r>
            <a:r>
              <a:rPr lang="it-IT" sz="2200" dirty="0">
                <a:solidFill>
                  <a:srgbClr val="FF0000"/>
                </a:solidFill>
              </a:rPr>
              <a:t>derogabilità</a:t>
            </a:r>
            <a:r>
              <a:rPr lang="it-IT" sz="2200" dirty="0"/>
              <a:t> delle regole della Convenzione da parte delle clausole specifiche di tali accordi: art. 5); </a:t>
            </a:r>
          </a:p>
        </p:txBody>
      </p:sp>
    </p:spTree>
    <p:extLst>
      <p:ext uri="{BB962C8B-B14F-4D97-AF65-F5344CB8AC3E}">
        <p14:creationId xmlns:p14="http://schemas.microsoft.com/office/powerpoint/2010/main" val="139068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lnSpcReduction="10000"/>
          </a:bodyPr>
          <a:lstStyle/>
          <a:p>
            <a:r>
              <a:rPr lang="it-IT" dirty="0"/>
              <a:t>Sono </a:t>
            </a:r>
            <a:r>
              <a:rPr lang="it-IT" dirty="0">
                <a:solidFill>
                  <a:srgbClr val="FF0000"/>
                </a:solidFill>
              </a:rPr>
              <a:t>esclusi</a:t>
            </a:r>
            <a:r>
              <a:rPr lang="it-IT" dirty="0"/>
              <a:t> gli accordi conclusi da organizzazioni internazionali i) con Stati o con ii) altre organizzazioni (esempio recente: “adesione” dell'Unione europea alla Convenzione europea sui diritti dell'uomo. Si noti però che, per la Corte di giustizia UE, detti accordi devono rispettare la CVDT in quanto riproduttiva di norme consuetudinarie) </a:t>
            </a:r>
          </a:p>
          <a:p>
            <a:r>
              <a:rPr lang="it-IT" dirty="0"/>
              <a:t>Sono </a:t>
            </a:r>
            <a:r>
              <a:rPr lang="it-IT" dirty="0">
                <a:solidFill>
                  <a:srgbClr val="FF0000"/>
                </a:solidFill>
              </a:rPr>
              <a:t>altresì eccettuate </a:t>
            </a:r>
            <a:r>
              <a:rPr lang="it-IT" dirty="0"/>
              <a:t>dalla CVDT delicate questioni relative alla successione fra Stati (oggetto di apposita convenzione), alla responsabilità e, in particolare, agli effetti della guerra (sulla vita, estinzione o sospensione) dei trattati</a:t>
            </a:r>
          </a:p>
          <a:p>
            <a:endParaRPr lang="it-IT" dirty="0"/>
          </a:p>
        </p:txBody>
      </p:sp>
    </p:spTree>
    <p:extLst>
      <p:ext uri="{BB962C8B-B14F-4D97-AF65-F5344CB8AC3E}">
        <p14:creationId xmlns:p14="http://schemas.microsoft.com/office/powerpoint/2010/main" val="3141373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1. </a:t>
            </a:r>
            <a:r>
              <a:rPr lang="it-IT" dirty="0">
                <a:solidFill>
                  <a:srgbClr val="FF0000"/>
                </a:solidFill>
              </a:rPr>
              <a:t>Il procedimento di stipulazione</a:t>
            </a:r>
            <a:r>
              <a:rPr lang="it-IT" dirty="0"/>
              <a:t>: i principi regolatori</a:t>
            </a:r>
          </a:p>
        </p:txBody>
      </p:sp>
      <p:sp>
        <p:nvSpPr>
          <p:cNvPr id="3" name="Segnaposto contenuto 2"/>
          <p:cNvSpPr>
            <a:spLocks noGrp="1"/>
          </p:cNvSpPr>
          <p:nvPr>
            <p:ph idx="1"/>
          </p:nvPr>
        </p:nvSpPr>
        <p:spPr/>
        <p:txBody>
          <a:bodyPr>
            <a:normAutofit fontScale="77500" lnSpcReduction="20000"/>
          </a:bodyPr>
          <a:lstStyle/>
          <a:p>
            <a:r>
              <a:rPr lang="it-IT" sz="2500" dirty="0"/>
              <a:t>1.</a:t>
            </a:r>
            <a:r>
              <a:rPr lang="it-IT" sz="2500" b="1" u="sng" dirty="0">
                <a:solidFill>
                  <a:srgbClr val="FF0000"/>
                </a:solidFill>
              </a:rPr>
              <a:t> La prospettiva del diritto internazionale generale</a:t>
            </a:r>
            <a:r>
              <a:rPr lang="it-IT" sz="2500" dirty="0"/>
              <a:t>: </a:t>
            </a:r>
          </a:p>
          <a:p>
            <a:r>
              <a:rPr lang="it-IT" sz="2500" dirty="0"/>
              <a:t>Gli Stati hanno «</a:t>
            </a:r>
            <a:r>
              <a:rPr lang="it-IT" sz="2500" u="sng" dirty="0">
                <a:solidFill>
                  <a:srgbClr val="FF0000"/>
                </a:solidFill>
                <a:effectLst>
                  <a:outerShdw blurRad="38100" dist="38100" dir="2700000" algn="tl">
                    <a:srgbClr val="000000">
                      <a:alpha val="43137"/>
                    </a:srgbClr>
                  </a:outerShdw>
                </a:effectLst>
              </a:rPr>
              <a:t>capacità generale</a:t>
            </a:r>
            <a:r>
              <a:rPr lang="it-IT" sz="2500" dirty="0"/>
              <a:t>» di concludere accordi (art. 6 CVDT 1969). </a:t>
            </a:r>
          </a:p>
          <a:p>
            <a:r>
              <a:rPr lang="it-IT" sz="2500" u="sng" dirty="0">
                <a:solidFill>
                  <a:srgbClr val="FF0000"/>
                </a:solidFill>
              </a:rPr>
              <a:t>Diverso è il caso delle organizzazioni internazionali, rette dal principio di specialità</a:t>
            </a:r>
            <a:r>
              <a:rPr lang="it-IT" sz="2500" dirty="0">
                <a:solidFill>
                  <a:schemeClr val="tx1"/>
                </a:solidFill>
              </a:rPr>
              <a:t>. La</a:t>
            </a:r>
            <a:r>
              <a:rPr lang="it-IT" sz="2500" dirty="0"/>
              <a:t> competenza a stipulare dell'organizzazione va di volta in volta accertata, in ragione della disciplina del trattato istitutivo intesa alla luce del «principio funzionale». Esse possiedono dunque «</a:t>
            </a:r>
            <a:r>
              <a:rPr lang="it-IT" sz="2500" dirty="0">
                <a:solidFill>
                  <a:srgbClr val="FF0000"/>
                </a:solidFill>
              </a:rPr>
              <a:t>the </a:t>
            </a:r>
            <a:r>
              <a:rPr lang="it-IT" sz="2500" dirty="0" err="1">
                <a:solidFill>
                  <a:srgbClr val="FF0000"/>
                </a:solidFill>
              </a:rPr>
              <a:t>capacity</a:t>
            </a:r>
            <a:r>
              <a:rPr lang="it-IT" sz="2500" dirty="0">
                <a:solidFill>
                  <a:srgbClr val="FF0000"/>
                </a:solidFill>
              </a:rPr>
              <a:t> to conclude </a:t>
            </a:r>
            <a:r>
              <a:rPr lang="it-IT" sz="2500" dirty="0" err="1">
                <a:solidFill>
                  <a:srgbClr val="FF0000"/>
                </a:solidFill>
              </a:rPr>
              <a:t>treaties</a:t>
            </a:r>
            <a:r>
              <a:rPr lang="it-IT" sz="2500" dirty="0">
                <a:solidFill>
                  <a:srgbClr val="FF0000"/>
                </a:solidFill>
              </a:rPr>
              <a:t>, </a:t>
            </a:r>
            <a:r>
              <a:rPr lang="it-IT" sz="2500" dirty="0" err="1">
                <a:solidFill>
                  <a:srgbClr val="FF0000"/>
                </a:solidFill>
              </a:rPr>
              <a:t>which</a:t>
            </a:r>
            <a:r>
              <a:rPr lang="it-IT" sz="2500" dirty="0">
                <a:solidFill>
                  <a:srgbClr val="FF0000"/>
                </a:solidFill>
              </a:rPr>
              <a:t> </a:t>
            </a:r>
            <a:r>
              <a:rPr lang="it-IT" sz="2500" dirty="0" err="1">
                <a:solidFill>
                  <a:srgbClr val="FF0000"/>
                </a:solidFill>
              </a:rPr>
              <a:t>is</a:t>
            </a:r>
            <a:r>
              <a:rPr lang="it-IT" sz="2500" dirty="0">
                <a:solidFill>
                  <a:srgbClr val="FF0000"/>
                </a:solidFill>
              </a:rPr>
              <a:t> </a:t>
            </a:r>
            <a:r>
              <a:rPr lang="it-IT" sz="2500" dirty="0" err="1">
                <a:solidFill>
                  <a:srgbClr val="FF0000"/>
                </a:solidFill>
              </a:rPr>
              <a:t>necessary</a:t>
            </a:r>
            <a:r>
              <a:rPr lang="it-IT" sz="2500" dirty="0">
                <a:solidFill>
                  <a:srgbClr val="FF0000"/>
                </a:solidFill>
              </a:rPr>
              <a:t> for the </a:t>
            </a:r>
            <a:r>
              <a:rPr lang="it-IT" sz="2500" dirty="0" err="1">
                <a:solidFill>
                  <a:srgbClr val="FF0000"/>
                </a:solidFill>
              </a:rPr>
              <a:t>exercise</a:t>
            </a:r>
            <a:r>
              <a:rPr lang="it-IT" sz="2500" dirty="0">
                <a:solidFill>
                  <a:srgbClr val="FF0000"/>
                </a:solidFill>
              </a:rPr>
              <a:t> of </a:t>
            </a:r>
            <a:r>
              <a:rPr lang="it-IT" sz="2500" dirty="0" err="1">
                <a:solidFill>
                  <a:srgbClr val="FF0000"/>
                </a:solidFill>
              </a:rPr>
              <a:t>their</a:t>
            </a:r>
            <a:r>
              <a:rPr lang="it-IT" sz="2500" dirty="0">
                <a:solidFill>
                  <a:srgbClr val="FF0000"/>
                </a:solidFill>
              </a:rPr>
              <a:t> </a:t>
            </a:r>
            <a:r>
              <a:rPr lang="it-IT" sz="2500" dirty="0" err="1">
                <a:solidFill>
                  <a:srgbClr val="FF0000"/>
                </a:solidFill>
              </a:rPr>
              <a:t>functions</a:t>
            </a:r>
            <a:r>
              <a:rPr lang="it-IT" sz="2500" dirty="0">
                <a:solidFill>
                  <a:srgbClr val="FF0000"/>
                </a:solidFill>
              </a:rPr>
              <a:t> and the </a:t>
            </a:r>
            <a:r>
              <a:rPr lang="it-IT" sz="2500" dirty="0" err="1">
                <a:solidFill>
                  <a:srgbClr val="FF0000"/>
                </a:solidFill>
              </a:rPr>
              <a:t>fulfilment</a:t>
            </a:r>
            <a:r>
              <a:rPr lang="it-IT" sz="2500" dirty="0">
                <a:solidFill>
                  <a:srgbClr val="FF0000"/>
                </a:solidFill>
              </a:rPr>
              <a:t> of </a:t>
            </a:r>
            <a:r>
              <a:rPr lang="it-IT" sz="2500" dirty="0" err="1">
                <a:solidFill>
                  <a:srgbClr val="FF0000"/>
                </a:solidFill>
              </a:rPr>
              <a:t>their</a:t>
            </a:r>
            <a:r>
              <a:rPr lang="it-IT" sz="2500" dirty="0">
                <a:solidFill>
                  <a:srgbClr val="FF0000"/>
                </a:solidFill>
              </a:rPr>
              <a:t> </a:t>
            </a:r>
            <a:r>
              <a:rPr lang="it-IT" sz="2500" dirty="0" err="1">
                <a:solidFill>
                  <a:srgbClr val="FF0000"/>
                </a:solidFill>
              </a:rPr>
              <a:t>purposes</a:t>
            </a:r>
            <a:r>
              <a:rPr lang="it-IT" sz="2500" dirty="0"/>
              <a:t>» e dev’essere conforme al loro strumento istitutivo (ultimi considerando del </a:t>
            </a:r>
            <a:r>
              <a:rPr lang="it-IT" sz="2500" u="sng" dirty="0"/>
              <a:t>Preambolo</a:t>
            </a:r>
            <a:r>
              <a:rPr lang="it-IT" sz="2500" dirty="0"/>
              <a:t> della Convenzione di Vienna del 21.3.1986 sugli accordi fra organizzazioni internazionali e fra Stati e organizzazioni internazionali). </a:t>
            </a:r>
          </a:p>
          <a:p>
            <a:r>
              <a:rPr lang="it-IT" sz="2500" dirty="0"/>
              <a:t>L’art. 6 della Convenzione di codificazione citata precisa che «</a:t>
            </a:r>
            <a:r>
              <a:rPr lang="it-IT" sz="2500" i="1" u="sng" dirty="0">
                <a:solidFill>
                  <a:srgbClr val="FF0000"/>
                </a:solidFill>
              </a:rPr>
              <a:t>The </a:t>
            </a:r>
            <a:r>
              <a:rPr lang="it-IT" sz="2500" i="1" u="sng" dirty="0" err="1">
                <a:solidFill>
                  <a:srgbClr val="FF0000"/>
                </a:solidFill>
              </a:rPr>
              <a:t>capacity</a:t>
            </a:r>
            <a:r>
              <a:rPr lang="it-IT" sz="2500" i="1" u="sng" dirty="0">
                <a:solidFill>
                  <a:srgbClr val="FF0000"/>
                </a:solidFill>
              </a:rPr>
              <a:t> of an </a:t>
            </a:r>
            <a:r>
              <a:rPr lang="it-IT" sz="2500" i="1" u="sng" dirty="0" err="1">
                <a:solidFill>
                  <a:srgbClr val="FF0000"/>
                </a:solidFill>
              </a:rPr>
              <a:t>international</a:t>
            </a:r>
            <a:r>
              <a:rPr lang="it-IT" sz="2500" i="1" u="sng" dirty="0">
                <a:solidFill>
                  <a:srgbClr val="FF0000"/>
                </a:solidFill>
              </a:rPr>
              <a:t> </a:t>
            </a:r>
            <a:r>
              <a:rPr lang="it-IT" sz="2500" i="1" u="sng" dirty="0" err="1">
                <a:solidFill>
                  <a:srgbClr val="FF0000"/>
                </a:solidFill>
              </a:rPr>
              <a:t>organization</a:t>
            </a:r>
            <a:r>
              <a:rPr lang="it-IT" sz="2500" i="1" u="sng" dirty="0">
                <a:solidFill>
                  <a:srgbClr val="FF0000"/>
                </a:solidFill>
              </a:rPr>
              <a:t> to conclude </a:t>
            </a:r>
            <a:r>
              <a:rPr lang="it-IT" sz="2500" i="1" u="sng" dirty="0" err="1">
                <a:solidFill>
                  <a:srgbClr val="FF0000"/>
                </a:solidFill>
              </a:rPr>
              <a:t>treaties</a:t>
            </a:r>
            <a:r>
              <a:rPr lang="it-IT" sz="2500" i="1" u="sng" dirty="0">
                <a:solidFill>
                  <a:srgbClr val="FF0000"/>
                </a:solidFill>
              </a:rPr>
              <a:t> </a:t>
            </a:r>
            <a:r>
              <a:rPr lang="it-IT" sz="2500" i="1" u="sng" dirty="0" err="1">
                <a:solidFill>
                  <a:srgbClr val="FF0000"/>
                </a:solidFill>
              </a:rPr>
              <a:t>is</a:t>
            </a:r>
            <a:r>
              <a:rPr lang="it-IT" sz="2500" i="1" u="sng" dirty="0">
                <a:solidFill>
                  <a:srgbClr val="FF0000"/>
                </a:solidFill>
              </a:rPr>
              <a:t> </a:t>
            </a:r>
            <a:r>
              <a:rPr lang="it-IT" sz="2500" i="1" u="sng" dirty="0" err="1">
                <a:solidFill>
                  <a:srgbClr val="FF0000"/>
                </a:solidFill>
              </a:rPr>
              <a:t>governed</a:t>
            </a:r>
            <a:r>
              <a:rPr lang="it-IT" sz="2500" i="1" u="sng" dirty="0">
                <a:solidFill>
                  <a:srgbClr val="FF0000"/>
                </a:solidFill>
              </a:rPr>
              <a:t> by the </a:t>
            </a:r>
            <a:r>
              <a:rPr lang="it-IT" sz="2500" i="1" u="sng" dirty="0" err="1">
                <a:solidFill>
                  <a:srgbClr val="FF0000"/>
                </a:solidFill>
              </a:rPr>
              <a:t>rules</a:t>
            </a:r>
            <a:r>
              <a:rPr lang="it-IT" sz="2500" i="1" u="sng" dirty="0">
                <a:solidFill>
                  <a:srgbClr val="FF0000"/>
                </a:solidFill>
              </a:rPr>
              <a:t> of </a:t>
            </a:r>
            <a:r>
              <a:rPr lang="it-IT" sz="2500" i="1" u="sng" dirty="0" err="1">
                <a:solidFill>
                  <a:srgbClr val="FF0000"/>
                </a:solidFill>
              </a:rPr>
              <a:t>that</a:t>
            </a:r>
            <a:r>
              <a:rPr lang="it-IT" sz="2500" i="1" u="sng" dirty="0">
                <a:solidFill>
                  <a:srgbClr val="FF0000"/>
                </a:solidFill>
              </a:rPr>
              <a:t> </a:t>
            </a:r>
            <a:r>
              <a:rPr lang="it-IT" sz="2500" i="1" u="sng" dirty="0" err="1">
                <a:solidFill>
                  <a:srgbClr val="FF0000"/>
                </a:solidFill>
              </a:rPr>
              <a:t>organization</a:t>
            </a:r>
            <a:r>
              <a:rPr lang="it-IT" sz="2500" dirty="0"/>
              <a:t>». </a:t>
            </a:r>
            <a:endParaRPr lang="it-IT" dirty="0"/>
          </a:p>
          <a:p>
            <a:endParaRPr lang="it-IT" dirty="0"/>
          </a:p>
        </p:txBody>
      </p:sp>
    </p:spTree>
    <p:extLst>
      <p:ext uri="{BB962C8B-B14F-4D97-AF65-F5344CB8AC3E}">
        <p14:creationId xmlns:p14="http://schemas.microsoft.com/office/powerpoint/2010/main" val="2549067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principi regolatori (segue)</a:t>
            </a:r>
          </a:p>
        </p:txBody>
      </p:sp>
      <p:sp>
        <p:nvSpPr>
          <p:cNvPr id="3" name="Segnaposto contenuto 2"/>
          <p:cNvSpPr>
            <a:spLocks noGrp="1"/>
          </p:cNvSpPr>
          <p:nvPr>
            <p:ph idx="1"/>
          </p:nvPr>
        </p:nvSpPr>
        <p:spPr/>
        <p:txBody>
          <a:bodyPr>
            <a:normAutofit fontScale="85000" lnSpcReduction="10000"/>
          </a:bodyPr>
          <a:lstStyle/>
          <a:p>
            <a:r>
              <a:rPr lang="it-IT" dirty="0"/>
              <a:t>Principio </a:t>
            </a:r>
            <a:r>
              <a:rPr lang="it-IT" dirty="0">
                <a:solidFill>
                  <a:srgbClr val="FF0000"/>
                </a:solidFill>
              </a:rPr>
              <a:t>di libertà e non tassatività delle forme</a:t>
            </a:r>
            <a:r>
              <a:rPr lang="it-IT" dirty="0"/>
              <a:t> previste dal diritto consuetudinario (esempio: accordi sulla stipulazione di accordi). Dunque, derogabilità per accordo delle regole codificate (che peraltro prevedono grande flessibilità). </a:t>
            </a:r>
          </a:p>
          <a:p>
            <a:r>
              <a:rPr lang="it-IT" dirty="0"/>
              <a:t>I procedimenti di conclusione degli accordi sono organizzati </a:t>
            </a:r>
            <a:r>
              <a:rPr lang="it-IT" i="1" dirty="0">
                <a:solidFill>
                  <a:srgbClr val="0070C0"/>
                </a:solidFill>
              </a:rPr>
              <a:t>in modo da tener conto dell’unità dello Stato sul piano internazionale, ma del carattere complesso dello Stato sotto il profilo interno</a:t>
            </a:r>
            <a:r>
              <a:rPr lang="it-IT" dirty="0"/>
              <a:t> (Esecutivo, in genere competente a gestire i rapporti internazionali; Legislativo, competente a definire le regole applicabili sul piano interno e nei confronti dei singoli)</a:t>
            </a:r>
          </a:p>
          <a:p>
            <a:r>
              <a:rPr lang="it-IT" dirty="0"/>
              <a:t>Si distingue in generale il </a:t>
            </a:r>
            <a:r>
              <a:rPr lang="it-IT" b="1" dirty="0">
                <a:solidFill>
                  <a:srgbClr val="FF0000"/>
                </a:solidFill>
              </a:rPr>
              <a:t>procedimento in forma solenne</a:t>
            </a:r>
            <a:r>
              <a:rPr lang="it-IT" u="sng" dirty="0">
                <a:solidFill>
                  <a:srgbClr val="0070C0"/>
                </a:solidFill>
              </a:rPr>
              <a:t> </a:t>
            </a:r>
            <a:r>
              <a:rPr lang="it-IT" dirty="0"/>
              <a:t>(negoziazione, adozione del testo, firma, ratifica, scambio/deposito degli strumenti di ratifica) e il </a:t>
            </a:r>
            <a:r>
              <a:rPr lang="it-IT" b="1" dirty="0">
                <a:solidFill>
                  <a:srgbClr val="FF0000"/>
                </a:solidFill>
              </a:rPr>
              <a:t>procedimento in forma semplificata </a:t>
            </a:r>
            <a:r>
              <a:rPr lang="it-IT" dirty="0"/>
              <a:t>(negoziazione, adozione del testo, firma)</a:t>
            </a:r>
          </a:p>
          <a:p>
            <a:endParaRPr lang="it-IT" dirty="0"/>
          </a:p>
        </p:txBody>
      </p:sp>
    </p:spTree>
    <p:extLst>
      <p:ext uri="{BB962C8B-B14F-4D97-AF65-F5344CB8AC3E}">
        <p14:creationId xmlns:p14="http://schemas.microsoft.com/office/powerpoint/2010/main" val="2965191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 rappresentanti statali ai fini della stipulazione</a:t>
            </a:r>
          </a:p>
        </p:txBody>
      </p:sp>
      <p:sp>
        <p:nvSpPr>
          <p:cNvPr id="3" name="Segnaposto contenuto 2"/>
          <p:cNvSpPr>
            <a:spLocks noGrp="1"/>
          </p:cNvSpPr>
          <p:nvPr>
            <p:ph idx="1"/>
          </p:nvPr>
        </p:nvSpPr>
        <p:spPr/>
        <p:txBody>
          <a:bodyPr>
            <a:noAutofit/>
          </a:bodyPr>
          <a:lstStyle/>
          <a:p>
            <a:r>
              <a:rPr lang="it-IT" sz="2000" dirty="0"/>
              <a:t>I soggetti operanti sul piano internazionale come «rappresentanti dello Stato»: </a:t>
            </a:r>
            <a:r>
              <a:rPr lang="it-IT" sz="2000" b="1" u="sng" dirty="0">
                <a:solidFill>
                  <a:srgbClr val="FF0000"/>
                </a:solidFill>
              </a:rPr>
              <a:t>i plenipotenziari</a:t>
            </a:r>
            <a:r>
              <a:rPr lang="it-IT" sz="2000" dirty="0">
                <a:solidFill>
                  <a:schemeClr val="tx1"/>
                </a:solidFill>
              </a:rPr>
              <a:t>. Ai sensi dell’</a:t>
            </a:r>
            <a:r>
              <a:rPr lang="it-IT" sz="2000" dirty="0"/>
              <a:t>art. 7.1 CVDT 1969: si tratta </a:t>
            </a:r>
            <a:r>
              <a:rPr lang="it-IT" sz="2000" b="1" dirty="0">
                <a:solidFill>
                  <a:srgbClr val="FF0000"/>
                </a:solidFill>
              </a:rPr>
              <a:t>delle «persone» abilitate dallo Stato</a:t>
            </a:r>
            <a:r>
              <a:rPr lang="it-IT" sz="2000" dirty="0"/>
              <a:t> «per l'adozione o l'autenticazione del testo di un trattato o per esprimere il consenso dello Stato a essere obbligato da un trattato» (per uno specifico accordo o per categorie di accordi). La qualità di </a:t>
            </a:r>
            <a:r>
              <a:rPr lang="it-IT" sz="2000" b="1" dirty="0">
                <a:solidFill>
                  <a:srgbClr val="FF0000"/>
                </a:solidFill>
              </a:rPr>
              <a:t>rappresentante è verificata a livello internazionale</a:t>
            </a:r>
            <a:r>
              <a:rPr lang="it-IT" sz="2000" dirty="0"/>
              <a:t>: «sono considerati plenipotenziari di uno Stato </a:t>
            </a:r>
            <a:r>
              <a:rPr lang="it-IT" sz="2000" b="1" dirty="0">
                <a:solidFill>
                  <a:srgbClr val="FF0000"/>
                </a:solidFill>
              </a:rPr>
              <a:t>coloro che esibiscono i pieni poteri</a:t>
            </a:r>
            <a:r>
              <a:rPr lang="it-IT" sz="2000" dirty="0"/>
              <a:t>, ovvero se tale qualità risulta da altre circostanze» (</a:t>
            </a:r>
            <a:r>
              <a:rPr lang="it-IT" sz="2000" u="sng" dirty="0">
                <a:solidFill>
                  <a:srgbClr val="0070C0"/>
                </a:solidFill>
              </a:rPr>
              <a:t>verifica delle «credenziali»</a:t>
            </a:r>
            <a:r>
              <a:rPr lang="it-IT" sz="2000" dirty="0"/>
              <a:t>)</a:t>
            </a:r>
          </a:p>
        </p:txBody>
      </p:sp>
    </p:spTree>
    <p:extLst>
      <p:ext uri="{BB962C8B-B14F-4D97-AF65-F5344CB8AC3E}">
        <p14:creationId xmlns:p14="http://schemas.microsoft.com/office/powerpoint/2010/main" val="1722980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02FEC8-E611-426D-9699-68DA69F8C547}"/>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05AD4ED8-57D8-4F55-963F-CA314F8AD4B8}"/>
              </a:ext>
            </a:extLst>
          </p:cNvPr>
          <p:cNvSpPr>
            <a:spLocks noGrp="1"/>
          </p:cNvSpPr>
          <p:nvPr>
            <p:ph idx="1"/>
          </p:nvPr>
        </p:nvSpPr>
        <p:spPr/>
        <p:txBody>
          <a:bodyPr>
            <a:normAutofit fontScale="70000" lnSpcReduction="20000"/>
          </a:bodyPr>
          <a:lstStyle/>
          <a:p>
            <a:r>
              <a:rPr lang="it-IT" dirty="0"/>
              <a:t>Taluni soggetti </a:t>
            </a:r>
            <a:r>
              <a:rPr lang="it-IT" b="1" dirty="0">
                <a:solidFill>
                  <a:srgbClr val="FF0000"/>
                </a:solidFill>
              </a:rPr>
              <a:t>si presumono internazionalmente titolari di pieni poteri</a:t>
            </a:r>
            <a:r>
              <a:rPr lang="it-IT" dirty="0"/>
              <a:t> di rappresentanza (</a:t>
            </a:r>
            <a:r>
              <a:rPr lang="it-IT" dirty="0">
                <a:solidFill>
                  <a:srgbClr val="FF0000"/>
                </a:solidFill>
              </a:rPr>
              <a:t>plenipotenziari de iure</a:t>
            </a:r>
            <a:r>
              <a:rPr lang="it-IT" dirty="0"/>
              <a:t>) (non si procede alla verifica dei pieni poteri, ma solo della qualità istituzionale): art. 7.2 CVDT 1969:  «Sono considerati rappresentanti dello Stato in virtù delle loro funzioni e senza essere tenuti ad esibire pieni poteri: </a:t>
            </a:r>
            <a:r>
              <a:rPr lang="it-IT" u="sng" dirty="0">
                <a:solidFill>
                  <a:srgbClr val="0070C0"/>
                </a:solidFill>
              </a:rPr>
              <a:t>i Capi di Stato, i Capi di governo e i Ministri degli affari esteri</a:t>
            </a:r>
            <a:r>
              <a:rPr lang="it-IT" dirty="0"/>
              <a:t>, per tutti gli atti relativi alla conclusione di un trattato; </a:t>
            </a:r>
            <a:r>
              <a:rPr lang="it-IT" u="sng" dirty="0">
                <a:solidFill>
                  <a:srgbClr val="0070C0"/>
                </a:solidFill>
              </a:rPr>
              <a:t>i capi di missione diplomatica</a:t>
            </a:r>
            <a:r>
              <a:rPr lang="it-IT" dirty="0"/>
              <a:t>, per l'adozione del testo di un trattato fra lo Stato accreditante e lo Stato accreditatario; </a:t>
            </a:r>
            <a:r>
              <a:rPr lang="it-IT" u="sng" dirty="0">
                <a:solidFill>
                  <a:srgbClr val="0070C0"/>
                </a:solidFill>
              </a:rPr>
              <a:t>i rappresentanti degli Stati accreditati a una conferenza internazionale o presso una organizzazione internazionale o uno dei suoi organi</a:t>
            </a:r>
            <a:r>
              <a:rPr lang="it-IT" dirty="0"/>
              <a:t>, per l'adozione del testo di un trattato in quella conferenza, organizzazione o organo». A tali figure va aggiunta la figura dei </a:t>
            </a:r>
            <a:r>
              <a:rPr lang="it-IT" dirty="0">
                <a:solidFill>
                  <a:srgbClr val="FF0000"/>
                </a:solidFill>
              </a:rPr>
              <a:t>comandanti dell’esercito</a:t>
            </a:r>
            <a:r>
              <a:rPr lang="it-IT" dirty="0"/>
              <a:t> (in relazione agli accordi di pace con lo Stato «debellato»)</a:t>
            </a:r>
          </a:p>
          <a:p>
            <a:r>
              <a:rPr lang="it-IT" dirty="0"/>
              <a:t>Nota bene: i plenipotenziari hanno competenza di negoziato e di «espressione» del consenso statale sul trattato (ma anche di altri atti relativi alla vita del trattato: per esempio riserve, recesso o denuncia, ecc.); la decisione «sostanziale» non spetta loro, ma agli organi designati dal diritto interno (costituzionale)</a:t>
            </a:r>
          </a:p>
        </p:txBody>
      </p:sp>
    </p:spTree>
    <p:extLst>
      <p:ext uri="{BB962C8B-B14F-4D97-AF65-F5344CB8AC3E}">
        <p14:creationId xmlns:p14="http://schemas.microsoft.com/office/powerpoint/2010/main" val="640180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procedimento in forma: negoziazione</a:t>
            </a:r>
          </a:p>
        </p:txBody>
      </p:sp>
      <p:sp>
        <p:nvSpPr>
          <p:cNvPr id="3" name="Segnaposto contenuto 2"/>
          <p:cNvSpPr>
            <a:spLocks noGrp="1"/>
          </p:cNvSpPr>
          <p:nvPr>
            <p:ph idx="1"/>
          </p:nvPr>
        </p:nvSpPr>
        <p:spPr/>
        <p:txBody>
          <a:bodyPr>
            <a:normAutofit fontScale="70000" lnSpcReduction="20000"/>
          </a:bodyPr>
          <a:lstStyle/>
          <a:p>
            <a:r>
              <a:rPr lang="it-IT" dirty="0"/>
              <a:t>1) </a:t>
            </a:r>
            <a:r>
              <a:rPr lang="it-IT" b="1" u="sng" dirty="0">
                <a:solidFill>
                  <a:srgbClr val="FF0000"/>
                </a:solidFill>
              </a:rPr>
              <a:t>Negoziazione</a:t>
            </a:r>
            <a:r>
              <a:rPr lang="it-IT" dirty="0"/>
              <a:t>: definizione in via di mutuo accomodamento o compromesso delle regole convenzionali; i plenipotenziari devono rispettare i termini del mandato (linee o orientamenti negoziali) decisi dall’Esecutivo; talora il «mandato a negoziare» è formalizzato nelle regole sulla stipulazione </a:t>
            </a:r>
          </a:p>
          <a:p>
            <a:r>
              <a:rPr lang="it-IT" dirty="0"/>
              <a:t>Esempio: «direttive di negoziato» definite dal Consiglio UE e osservate dalla Commissione UE sul piano internazionale: art. 218, par. 2, TFUE; il mandato a negoziare è riservato (esigenze di buona riuscita delle negoziazioni: dimensione politica);</a:t>
            </a:r>
          </a:p>
          <a:p>
            <a:r>
              <a:rPr lang="it-IT" dirty="0"/>
              <a:t>Cosa accade </a:t>
            </a:r>
            <a:r>
              <a:rPr lang="it-IT" dirty="0">
                <a:solidFill>
                  <a:srgbClr val="FF0000"/>
                </a:solidFill>
                <a:effectLst>
                  <a:outerShdw blurRad="38100" dist="38100" dir="2700000" algn="tl">
                    <a:srgbClr val="000000">
                      <a:alpha val="43137"/>
                    </a:srgbClr>
                  </a:outerShdw>
                </a:effectLst>
              </a:rPr>
              <a:t>se il plenipotenziario non rispetta il mandato assegnatogli</a:t>
            </a:r>
            <a:r>
              <a:rPr lang="it-IT" dirty="0"/>
              <a:t>? Regola generale di cui all’art. </a:t>
            </a:r>
            <a:r>
              <a:rPr lang="it-IT" dirty="0">
                <a:solidFill>
                  <a:srgbClr val="FF0000"/>
                </a:solidFill>
              </a:rPr>
              <a:t>8 CVDT 1969</a:t>
            </a:r>
            <a:r>
              <a:rPr lang="it-IT" dirty="0"/>
              <a:t>: gli atti compiuti (extra-mandato) </a:t>
            </a:r>
            <a:r>
              <a:rPr lang="it-IT" dirty="0">
                <a:solidFill>
                  <a:srgbClr val="FF0000"/>
                </a:solidFill>
              </a:rPr>
              <a:t>sono nulli, salvo sanatoria successiva</a:t>
            </a:r>
            <a:r>
              <a:rPr lang="it-IT" dirty="0"/>
              <a:t>: «Un atto relativo alla conclusione di un trattato compiuto da una persona che </a:t>
            </a:r>
            <a:r>
              <a:rPr lang="it-IT" i="1" dirty="0">
                <a:solidFill>
                  <a:srgbClr val="FF0000"/>
                </a:solidFill>
                <a:effectLst>
                  <a:outerShdw blurRad="38100" dist="38100" dir="2700000" algn="tl">
                    <a:srgbClr val="000000">
                      <a:alpha val="43137"/>
                    </a:srgbClr>
                  </a:outerShdw>
                </a:effectLst>
              </a:rPr>
              <a:t>non possa, in virtù dell'articolo 7, essere considerata come autorizzata a rappresentare uno Stato a tale scopo</a:t>
            </a:r>
            <a:r>
              <a:rPr lang="it-IT" dirty="0"/>
              <a:t>, </a:t>
            </a:r>
            <a:r>
              <a:rPr lang="it-IT" u="sng" dirty="0">
                <a:solidFill>
                  <a:srgbClr val="FF0000"/>
                </a:solidFill>
                <a:effectLst>
                  <a:outerShdw blurRad="38100" dist="38100" dir="2700000" algn="tl">
                    <a:srgbClr val="000000">
                      <a:alpha val="43137"/>
                    </a:srgbClr>
                  </a:outerShdw>
                </a:effectLst>
              </a:rPr>
              <a:t>non ha effetti giuridici</a:t>
            </a:r>
            <a:r>
              <a:rPr lang="it-IT" dirty="0"/>
              <a:t>, a meno che non sia successivamente confermato dallo Stato medesimo». Nota bene: il rispetto del mandato a negoziare è verificato a livello nazionale (in quanto internazionalmente riservato)</a:t>
            </a:r>
          </a:p>
        </p:txBody>
      </p:sp>
    </p:spTree>
    <p:extLst>
      <p:ext uri="{BB962C8B-B14F-4D97-AF65-F5344CB8AC3E}">
        <p14:creationId xmlns:p14="http://schemas.microsoft.com/office/powerpoint/2010/main" val="1112767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Adozione del testo</a:t>
            </a:r>
          </a:p>
        </p:txBody>
      </p:sp>
      <p:sp>
        <p:nvSpPr>
          <p:cNvPr id="3" name="Segnaposto contenuto 2"/>
          <p:cNvSpPr>
            <a:spLocks noGrp="1"/>
          </p:cNvSpPr>
          <p:nvPr>
            <p:ph idx="1"/>
          </p:nvPr>
        </p:nvSpPr>
        <p:spPr/>
        <p:txBody>
          <a:bodyPr>
            <a:noAutofit/>
          </a:bodyPr>
          <a:lstStyle/>
          <a:p>
            <a:r>
              <a:rPr lang="it-IT" sz="1700" dirty="0"/>
              <a:t>2) </a:t>
            </a:r>
            <a:r>
              <a:rPr lang="it-IT" sz="1700" b="1" u="sng" dirty="0">
                <a:solidFill>
                  <a:srgbClr val="FF0000"/>
                </a:solidFill>
              </a:rPr>
              <a:t>Adozione del testo</a:t>
            </a:r>
            <a:r>
              <a:rPr lang="it-IT" sz="1700" dirty="0"/>
              <a:t>: al termine dei negoziati multilaterali, il testo che integra il contemperamento di interessi raggiunto viene “adottato”. L’adozione avviene </a:t>
            </a:r>
            <a:r>
              <a:rPr lang="it-IT" sz="1700" u="sng" dirty="0">
                <a:solidFill>
                  <a:srgbClr val="FF0000"/>
                </a:solidFill>
              </a:rPr>
              <a:t>per «consenso»</a:t>
            </a:r>
            <a:r>
              <a:rPr lang="it-IT" sz="1700" dirty="0"/>
              <a:t> dei rappresentanti statali ovvero, </a:t>
            </a:r>
            <a:r>
              <a:rPr lang="it-IT" sz="1700" u="sng" dirty="0">
                <a:solidFill>
                  <a:srgbClr val="FF0000"/>
                </a:solidFill>
              </a:rPr>
              <a:t>nelle conferenze multilaterali</a:t>
            </a:r>
            <a:r>
              <a:rPr lang="it-IT" sz="1700" dirty="0"/>
              <a:t>, a </a:t>
            </a:r>
            <a:r>
              <a:rPr lang="it-IT" sz="1700" dirty="0">
                <a:solidFill>
                  <a:srgbClr val="FF0000"/>
                </a:solidFill>
              </a:rPr>
              <a:t>maggioranza qualificata </a:t>
            </a:r>
            <a:r>
              <a:rPr lang="it-IT" sz="1700" dirty="0"/>
              <a:t>(2/3 degli Stati presenti e votanti), salva applicazione di una regola diversa (art. 9.2 CVDT 1969) (non si tratta di una deroga al principio </a:t>
            </a:r>
            <a:r>
              <a:rPr lang="it-IT" sz="1700" dirty="0" err="1"/>
              <a:t>consensualistico</a:t>
            </a:r>
            <a:r>
              <a:rPr lang="it-IT" sz="1700" dirty="0"/>
              <a:t>: l’adozione del testo non produce autonomi effetti giuridici). Nella prassi adozione per intesa generale («</a:t>
            </a:r>
            <a:r>
              <a:rPr lang="it-IT" sz="1700" dirty="0" err="1"/>
              <a:t>consensus</a:t>
            </a:r>
            <a:r>
              <a:rPr lang="it-IT" sz="1700" dirty="0"/>
              <a:t>») anche in assenza di voto (per esempio nel sistema NATO: v. CIG, sentenza del 5.12.2011 sul </a:t>
            </a:r>
            <a:r>
              <a:rPr lang="it-IT" sz="1700" i="1" u="sng" dirty="0">
                <a:solidFill>
                  <a:srgbClr val="FF0000"/>
                </a:solidFill>
              </a:rPr>
              <a:t>caso dell'applicazione dell'accordo provvisorio del 13.9.1995</a:t>
            </a:r>
            <a:r>
              <a:rPr lang="it-IT" sz="1700" dirty="0"/>
              <a:t> (Ex Repubblica iugoslava di Macedonia c. Grecia)). </a:t>
            </a:r>
          </a:p>
          <a:p>
            <a:r>
              <a:rPr lang="it-IT" sz="1700" b="1" dirty="0">
                <a:solidFill>
                  <a:srgbClr val="FF0000"/>
                </a:solidFill>
              </a:rPr>
              <a:t>Prassi</a:t>
            </a:r>
            <a:r>
              <a:rPr lang="it-IT" sz="1700" dirty="0"/>
              <a:t>: la negoziazione di accordi multilaterali avviene per adozione di “</a:t>
            </a:r>
            <a:r>
              <a:rPr lang="it-IT" sz="1700" dirty="0">
                <a:solidFill>
                  <a:srgbClr val="FF0000"/>
                </a:solidFill>
              </a:rPr>
              <a:t>pacchetti di disposizioni</a:t>
            </a:r>
            <a:r>
              <a:rPr lang="it-IT" sz="1700" dirty="0"/>
              <a:t>” (</a:t>
            </a:r>
            <a:r>
              <a:rPr lang="it-IT" sz="1700" b="1" dirty="0">
                <a:solidFill>
                  <a:srgbClr val="FF0000"/>
                </a:solidFill>
              </a:rPr>
              <a:t>package deal</a:t>
            </a:r>
            <a:r>
              <a:rPr lang="it-IT" sz="1700" dirty="0"/>
              <a:t>) (non si vota per le singole norme), concepiti in modo da esprimere un </a:t>
            </a:r>
            <a:r>
              <a:rPr lang="it-IT" sz="1700" dirty="0">
                <a:solidFill>
                  <a:srgbClr val="FF0000"/>
                </a:solidFill>
              </a:rPr>
              <a:t>equilibrio globale </a:t>
            </a:r>
            <a:r>
              <a:rPr lang="it-IT" sz="1700" dirty="0"/>
              <a:t>fra oneri e vantaggi per i vari Stati o gruppi di Stati (v. diritto del commercio internazionale, accordi OMC, accordi dell’UE).</a:t>
            </a:r>
          </a:p>
        </p:txBody>
      </p:sp>
    </p:spTree>
    <p:extLst>
      <p:ext uri="{BB962C8B-B14F-4D97-AF65-F5344CB8AC3E}">
        <p14:creationId xmlns:p14="http://schemas.microsoft.com/office/powerpoint/2010/main" val="395285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Autofit/>
          </a:bodyPr>
          <a:lstStyle/>
          <a:p>
            <a:pPr indent="0" algn="just">
              <a:spcAft>
                <a:spcPts val="0"/>
              </a:spcAft>
              <a:buNone/>
            </a:pPr>
            <a:r>
              <a:rPr lang="it-IT" sz="1600" kern="50" dirty="0">
                <a:latin typeface="Garamond" panose="02020404030301010803" pitchFamily="18" charset="0"/>
                <a:ea typeface="Lucida Sans Unicode" panose="020B0602030504020204" pitchFamily="34" charset="0"/>
              </a:rPr>
              <a:t>►</a:t>
            </a:r>
            <a:r>
              <a:rPr lang="it-IT" sz="1600" b="1" kern="50" dirty="0">
                <a:latin typeface="Garamond" panose="02020404030301010803" pitchFamily="18" charset="0"/>
                <a:ea typeface="Lucida Sans Unicode" panose="020B0602030504020204" pitchFamily="34" charset="0"/>
              </a:rPr>
              <a:t>I trattati internazionali</a:t>
            </a:r>
            <a:r>
              <a:rPr lang="it-IT" sz="1600" kern="50" dirty="0">
                <a:latin typeface="Garamond" panose="02020404030301010803" pitchFamily="18" charset="0"/>
                <a:ea typeface="Lucida Sans Unicode" panose="020B0602030504020204" pitchFamily="34" charset="0"/>
              </a:rPr>
              <a:t> </a:t>
            </a:r>
          </a:p>
          <a:p>
            <a:pPr indent="0" algn="just">
              <a:spcAft>
                <a:spcPts val="0"/>
              </a:spcAft>
              <a:buNone/>
            </a:pPr>
            <a:r>
              <a:rPr lang="it-IT" sz="1600" kern="50" dirty="0">
                <a:latin typeface="Garamond" panose="02020404030301010803" pitchFamily="18" charset="0"/>
                <a:ea typeface="Lucida Sans Unicode" panose="020B0602030504020204" pitchFamily="34" charset="0"/>
              </a:rPr>
              <a:t>Regole di comportamento liberamente formulate dagli Stati e/o dalle organizzazioni internazionali, esprimono un “</a:t>
            </a:r>
            <a:r>
              <a:rPr lang="it-IT" sz="1600" kern="50" dirty="0">
                <a:solidFill>
                  <a:srgbClr val="FF0000"/>
                </a:solidFill>
                <a:latin typeface="Garamond" panose="02020404030301010803" pitchFamily="18" charset="0"/>
                <a:ea typeface="Lucida Sans Unicode" panose="020B0602030504020204" pitchFamily="34" charset="0"/>
              </a:rPr>
              <a:t>concorso di volontà</a:t>
            </a:r>
            <a:r>
              <a:rPr lang="it-IT" sz="1600" kern="50" dirty="0">
                <a:latin typeface="Garamond" panose="02020404030301010803" pitchFamily="18" charset="0"/>
                <a:ea typeface="Lucida Sans Unicode" panose="020B0602030504020204" pitchFamily="34" charset="0"/>
              </a:rPr>
              <a:t>” su una regola di condotta (comune), depositato in uno strumento (accordo, trattato, patto).</a:t>
            </a:r>
          </a:p>
          <a:p>
            <a:pPr indent="0" algn="just">
              <a:spcAft>
                <a:spcPts val="0"/>
              </a:spcAft>
              <a:buNone/>
            </a:pPr>
            <a:r>
              <a:rPr lang="it-IT" sz="1600" kern="50" dirty="0">
                <a:latin typeface="Garamond" panose="02020404030301010803" pitchFamily="18" charset="0"/>
                <a:ea typeface="Lucida Sans Unicode" panose="020B0602030504020204" pitchFamily="34" charset="0"/>
              </a:rPr>
              <a:t>L’accettazione dello strumento determina, per le Parti, obbligo giuridico (a fondamento consuetudinario: «</a:t>
            </a:r>
            <a:r>
              <a:rPr lang="it-IT" sz="1600" kern="50" dirty="0" err="1">
                <a:solidFill>
                  <a:srgbClr val="FF0000"/>
                </a:solidFill>
                <a:latin typeface="Garamond" panose="02020404030301010803" pitchFamily="18" charset="0"/>
                <a:ea typeface="Lucida Sans Unicode" panose="020B0602030504020204" pitchFamily="34" charset="0"/>
              </a:rPr>
              <a:t>pacta</a:t>
            </a:r>
            <a:r>
              <a:rPr lang="it-IT" sz="1600" kern="50" dirty="0">
                <a:solidFill>
                  <a:srgbClr val="FF0000"/>
                </a:solidFill>
                <a:latin typeface="Garamond" panose="02020404030301010803" pitchFamily="18" charset="0"/>
                <a:ea typeface="Lucida Sans Unicode" panose="020B0602030504020204" pitchFamily="34" charset="0"/>
              </a:rPr>
              <a:t> </a:t>
            </a:r>
            <a:r>
              <a:rPr lang="it-IT" sz="1600" kern="50" dirty="0" err="1">
                <a:solidFill>
                  <a:srgbClr val="FF0000"/>
                </a:solidFill>
                <a:latin typeface="Garamond" panose="02020404030301010803" pitchFamily="18" charset="0"/>
                <a:ea typeface="Lucida Sans Unicode" panose="020B0602030504020204" pitchFamily="34" charset="0"/>
              </a:rPr>
              <a:t>sunt</a:t>
            </a:r>
            <a:r>
              <a:rPr lang="it-IT" sz="1600" kern="50" dirty="0">
                <a:solidFill>
                  <a:srgbClr val="FF0000"/>
                </a:solidFill>
                <a:latin typeface="Garamond" panose="02020404030301010803" pitchFamily="18" charset="0"/>
                <a:ea typeface="Lucida Sans Unicode" panose="020B0602030504020204" pitchFamily="34" charset="0"/>
              </a:rPr>
              <a:t> </a:t>
            </a:r>
            <a:r>
              <a:rPr lang="it-IT" sz="1600" kern="50" dirty="0" err="1">
                <a:solidFill>
                  <a:srgbClr val="FF0000"/>
                </a:solidFill>
                <a:latin typeface="Garamond" panose="02020404030301010803" pitchFamily="18" charset="0"/>
                <a:ea typeface="Lucida Sans Unicode" panose="020B0602030504020204" pitchFamily="34" charset="0"/>
              </a:rPr>
              <a:t>servanda</a:t>
            </a:r>
            <a:r>
              <a:rPr lang="it-IT" sz="1600" kern="50" dirty="0">
                <a:latin typeface="Garamond" panose="02020404030301010803" pitchFamily="18" charset="0"/>
                <a:ea typeface="Lucida Sans Unicode" panose="020B0602030504020204" pitchFamily="34" charset="0"/>
              </a:rPr>
              <a:t>»). </a:t>
            </a:r>
          </a:p>
          <a:p>
            <a:pPr indent="0" algn="just">
              <a:spcAft>
                <a:spcPts val="0"/>
              </a:spcAft>
              <a:buNone/>
            </a:pPr>
            <a:r>
              <a:rPr lang="it-IT" sz="1600" kern="50" dirty="0">
                <a:latin typeface="Garamond" panose="02020404030301010803" pitchFamily="18" charset="0"/>
                <a:ea typeface="Lucida Sans Unicode" panose="020B0602030504020204" pitchFamily="34" charset="0"/>
              </a:rPr>
              <a:t>L’obbligo sorge solo per gli Stati (o organizzazioni) che hanno partecipato alla stipulazione o vi hanno successivamente aderito (</a:t>
            </a:r>
            <a:r>
              <a:rPr lang="it-IT" sz="1600" b="1" kern="50" dirty="0">
                <a:solidFill>
                  <a:srgbClr val="FF0000"/>
                </a:solidFill>
                <a:latin typeface="Garamond" panose="02020404030301010803" pitchFamily="18" charset="0"/>
                <a:ea typeface="Lucida Sans Unicode" panose="020B0602030504020204" pitchFamily="34" charset="0"/>
              </a:rPr>
              <a:t>principio </a:t>
            </a:r>
            <a:r>
              <a:rPr lang="it-IT" sz="1600" b="1" kern="50" dirty="0" err="1">
                <a:solidFill>
                  <a:srgbClr val="FF0000"/>
                </a:solidFill>
                <a:latin typeface="Garamond" panose="02020404030301010803" pitchFamily="18" charset="0"/>
                <a:ea typeface="Lucida Sans Unicode" panose="020B0602030504020204" pitchFamily="34" charset="0"/>
              </a:rPr>
              <a:t>consensualistico</a:t>
            </a:r>
            <a:r>
              <a:rPr lang="it-IT" sz="1600" kern="50" dirty="0">
                <a:latin typeface="Garamond" panose="02020404030301010803" pitchFamily="18" charset="0"/>
                <a:ea typeface="Lucida Sans Unicode" panose="020B0602030504020204" pitchFamily="34" charset="0"/>
              </a:rPr>
              <a:t>). </a:t>
            </a:r>
          </a:p>
          <a:p>
            <a:pPr indent="0" algn="just">
              <a:spcAft>
                <a:spcPts val="0"/>
              </a:spcAft>
              <a:buNone/>
            </a:pPr>
            <a:r>
              <a:rPr lang="it-IT" sz="1600" kern="50" dirty="0">
                <a:latin typeface="Garamond" panose="02020404030301010803" pitchFamily="18" charset="0"/>
                <a:ea typeface="Lucida Sans Unicode" panose="020B0602030504020204" pitchFamily="34" charset="0"/>
              </a:rPr>
              <a:t>Tutte le questioni relative alla «vita» degli accordi internazionali sono regolate dal diritto consuetudinario (il «diritto dei trattati»), opportunamente “trascritto” in accordi c.d. </a:t>
            </a:r>
            <a:r>
              <a:rPr lang="it-IT" sz="1600" u="sng" kern="50" dirty="0">
                <a:solidFill>
                  <a:srgbClr val="FF0000"/>
                </a:solidFill>
                <a:latin typeface="Garamond" panose="02020404030301010803" pitchFamily="18" charset="0"/>
                <a:ea typeface="Lucida Sans Unicode" panose="020B0602030504020204" pitchFamily="34" charset="0"/>
              </a:rPr>
              <a:t>di codificazione</a:t>
            </a:r>
            <a:r>
              <a:rPr lang="it-IT" sz="1600" kern="50" dirty="0">
                <a:latin typeface="Garamond" panose="02020404030301010803" pitchFamily="18" charset="0"/>
                <a:ea typeface="Lucida Sans Unicode" panose="020B0602030504020204" pitchFamily="34" charset="0"/>
              </a:rPr>
              <a:t> (diritto “strumentale”: le Convenzioni di Vienna del 1969 e del 1986: la seconda, relativa agli accordi fra Stati e organizzazioni internazionali, o fra organizzazioni internazionali, non è ancora entrata in vigore)</a:t>
            </a:r>
            <a:endParaRPr lang="it-IT" sz="1600" dirty="0"/>
          </a:p>
        </p:txBody>
      </p:sp>
    </p:spTree>
    <p:extLst>
      <p:ext uri="{BB962C8B-B14F-4D97-AF65-F5344CB8AC3E}">
        <p14:creationId xmlns:p14="http://schemas.microsoft.com/office/powerpoint/2010/main" val="3129966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BFF29F-B0FF-43EF-B4C1-D9535491CCC0}"/>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A902ACED-7458-4527-8C63-13D4259A4516}"/>
              </a:ext>
            </a:extLst>
          </p:cNvPr>
          <p:cNvSpPr>
            <a:spLocks noGrp="1"/>
          </p:cNvSpPr>
          <p:nvPr>
            <p:ph idx="1"/>
          </p:nvPr>
        </p:nvSpPr>
        <p:spPr/>
        <p:txBody>
          <a:bodyPr/>
          <a:lstStyle/>
          <a:p>
            <a:r>
              <a:rPr lang="it-IT" dirty="0"/>
              <a:t>Nelle organizzazioni internazionali il testo dei trattati è «adottato» dall'organo competente dell'organizzazione internazionale (Consiglio d'Europa, Organizzazione internazionale del lavoro; ONU: Assemblea generale) e contestualmente «aperto alla firma» degli (Stati) membri dell’Organizzazione. </a:t>
            </a:r>
          </a:p>
          <a:p>
            <a:r>
              <a:rPr lang="it-IT" dirty="0"/>
              <a:t>In tal caso si seguono le regole dell'organizzazione. </a:t>
            </a:r>
          </a:p>
          <a:p>
            <a:r>
              <a:rPr lang="it-IT" dirty="0"/>
              <a:t>I negoziati avvengono secondo le dinamiche istituzionali interne (tra i rappresentanti statali che formano gli organi dell'organizzazione)</a:t>
            </a:r>
          </a:p>
          <a:p>
            <a:endParaRPr lang="it-IT" dirty="0"/>
          </a:p>
        </p:txBody>
      </p:sp>
    </p:spTree>
    <p:extLst>
      <p:ext uri="{BB962C8B-B14F-4D97-AF65-F5344CB8AC3E}">
        <p14:creationId xmlns:p14="http://schemas.microsoft.com/office/powerpoint/2010/main" val="1768983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Firma</a:t>
            </a:r>
          </a:p>
        </p:txBody>
      </p:sp>
      <p:sp>
        <p:nvSpPr>
          <p:cNvPr id="3" name="Segnaposto contenuto 2"/>
          <p:cNvSpPr>
            <a:spLocks noGrp="1"/>
          </p:cNvSpPr>
          <p:nvPr>
            <p:ph idx="1"/>
          </p:nvPr>
        </p:nvSpPr>
        <p:spPr/>
        <p:txBody>
          <a:bodyPr>
            <a:normAutofit fontScale="92500"/>
          </a:bodyPr>
          <a:lstStyle/>
          <a:p>
            <a:r>
              <a:rPr lang="it-IT" dirty="0"/>
              <a:t>3) </a:t>
            </a:r>
            <a:r>
              <a:rPr lang="it-IT" b="1" u="sng" dirty="0">
                <a:solidFill>
                  <a:srgbClr val="FF0000"/>
                </a:solidFill>
              </a:rPr>
              <a:t>Firma (anche parafatura)</a:t>
            </a:r>
            <a:endParaRPr lang="it-IT" dirty="0"/>
          </a:p>
          <a:p>
            <a:r>
              <a:rPr lang="it-IT" dirty="0"/>
              <a:t>La funzione della firma è variabile, a seconda che l'accordo sia stipulato in forma solenne o in forma semplificata. Nel primo caso ha mero valore di </a:t>
            </a:r>
            <a:r>
              <a:rPr lang="it-IT" dirty="0">
                <a:solidFill>
                  <a:srgbClr val="FF0000"/>
                </a:solidFill>
              </a:rPr>
              <a:t>autenticazione del testo</a:t>
            </a:r>
            <a:r>
              <a:rPr lang="it-IT" dirty="0"/>
              <a:t>, ne sancisce e garantisce la non modificabilità fino a quando l’accordo sarà concluso («</a:t>
            </a:r>
            <a:r>
              <a:rPr lang="it-IT" i="1" dirty="0"/>
              <a:t>ne </a:t>
            </a:r>
            <a:r>
              <a:rPr lang="it-IT" i="1" dirty="0" err="1"/>
              <a:t>varietur</a:t>
            </a:r>
            <a:r>
              <a:rPr lang="it-IT" dirty="0"/>
              <a:t>») salva l'apertura di nuovi negoziati (art. 10 CVDT 1969) </a:t>
            </a:r>
          </a:p>
          <a:p>
            <a:r>
              <a:rPr lang="it-IT" dirty="0"/>
              <a:t>Prassi. Esistono delle varianti:  </a:t>
            </a:r>
            <a:r>
              <a:rPr lang="it-IT" b="1" u="sng" dirty="0">
                <a:solidFill>
                  <a:srgbClr val="FF0000"/>
                </a:solidFill>
              </a:rPr>
              <a:t>firma ad referendum</a:t>
            </a:r>
            <a:r>
              <a:rPr lang="it-IT" dirty="0"/>
              <a:t>, con conferma successiva (previa approvazione parlamentare); </a:t>
            </a:r>
            <a:r>
              <a:rPr lang="it-IT" b="1" u="sng" dirty="0">
                <a:solidFill>
                  <a:srgbClr val="FF0000"/>
                </a:solidFill>
              </a:rPr>
              <a:t>firma differita</a:t>
            </a:r>
            <a:r>
              <a:rPr lang="it-IT" dirty="0"/>
              <a:t>, nel caso dei trattati «aperti alla firma» nell'ambito di organizzazioni internazionali</a:t>
            </a:r>
          </a:p>
        </p:txBody>
      </p:sp>
    </p:spTree>
    <p:extLst>
      <p:ext uri="{BB962C8B-B14F-4D97-AF65-F5344CB8AC3E}">
        <p14:creationId xmlns:p14="http://schemas.microsoft.com/office/powerpoint/2010/main" val="1148161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Ratifica</a:t>
            </a:r>
          </a:p>
        </p:txBody>
      </p:sp>
      <p:sp>
        <p:nvSpPr>
          <p:cNvPr id="3" name="Segnaposto contenuto 2"/>
          <p:cNvSpPr>
            <a:spLocks noGrp="1"/>
          </p:cNvSpPr>
          <p:nvPr>
            <p:ph idx="1"/>
          </p:nvPr>
        </p:nvSpPr>
        <p:spPr/>
        <p:txBody>
          <a:bodyPr>
            <a:noAutofit/>
          </a:bodyPr>
          <a:lstStyle/>
          <a:p>
            <a:r>
              <a:rPr lang="it-IT" sz="2200" dirty="0"/>
              <a:t>4) </a:t>
            </a:r>
            <a:r>
              <a:rPr lang="it-IT" sz="2200" b="1" u="sng" dirty="0">
                <a:solidFill>
                  <a:srgbClr val="FF0000"/>
                </a:solidFill>
              </a:rPr>
              <a:t>Ratifica</a:t>
            </a:r>
            <a:r>
              <a:rPr lang="it-IT" sz="2200" dirty="0"/>
              <a:t>: esprime l'accettazione degli obblighi convenzionali da parte dello Stato interessato. Equivale a «conferma» (assentimento). </a:t>
            </a:r>
          </a:p>
          <a:p>
            <a:r>
              <a:rPr lang="it-IT" sz="2200" dirty="0"/>
              <a:t>Sul piano interno, l’atto di ratifica spetta all'organo a ciò designato dal diritto interno (es. in Italia il Presidente della Repubblica, su decisione discrezionale del Parlamento in base a sollecitazione dell’Esecutivo). </a:t>
            </a:r>
          </a:p>
          <a:p>
            <a:r>
              <a:rPr lang="it-IT" sz="2200" dirty="0"/>
              <a:t>Sul piano internazionale la ratifica è atto </a:t>
            </a:r>
            <a:r>
              <a:rPr lang="it-IT" sz="2200" dirty="0">
                <a:solidFill>
                  <a:srgbClr val="FF0000"/>
                </a:solidFill>
              </a:rPr>
              <a:t>meramente discrezionale </a:t>
            </a:r>
            <a:r>
              <a:rPr lang="it-IT" sz="2200" dirty="0"/>
              <a:t>(non è conseguenza vincolata della firma)  </a:t>
            </a:r>
          </a:p>
        </p:txBody>
      </p:sp>
    </p:spTree>
    <p:extLst>
      <p:ext uri="{BB962C8B-B14F-4D97-AF65-F5344CB8AC3E}">
        <p14:creationId xmlns:p14="http://schemas.microsoft.com/office/powerpoint/2010/main" val="4193023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9A91A3-9173-4D40-ADC0-3EFF80659E7B}"/>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E8BA6035-1D50-4D64-8425-C8E419412D22}"/>
              </a:ext>
            </a:extLst>
          </p:cNvPr>
          <p:cNvSpPr>
            <a:spLocks noGrp="1"/>
          </p:cNvSpPr>
          <p:nvPr>
            <p:ph idx="1"/>
          </p:nvPr>
        </p:nvSpPr>
        <p:spPr/>
        <p:txBody>
          <a:bodyPr>
            <a:normAutofit fontScale="92500" lnSpcReduction="20000"/>
          </a:bodyPr>
          <a:lstStyle/>
          <a:p>
            <a:r>
              <a:rPr lang="it-IT" dirty="0"/>
              <a:t>Secondo la CVDT 1969 per effetto del → </a:t>
            </a:r>
            <a:r>
              <a:rPr lang="it-IT" b="1" dirty="0">
                <a:solidFill>
                  <a:srgbClr val="FF0000"/>
                </a:solidFill>
              </a:rPr>
              <a:t>principio di buona fede nella conclusione dei trattati</a:t>
            </a:r>
            <a:r>
              <a:rPr lang="it-IT" dirty="0"/>
              <a:t>, lo Stato che abbia firmato il trattato con </a:t>
            </a:r>
            <a:r>
              <a:rPr lang="it-IT" dirty="0">
                <a:solidFill>
                  <a:srgbClr val="FF0000"/>
                </a:solidFill>
              </a:rPr>
              <a:t>riserva di ratifica </a:t>
            </a:r>
            <a:r>
              <a:rPr lang="it-IT" dirty="0"/>
              <a:t>«deve astenersi da </a:t>
            </a:r>
            <a:r>
              <a:rPr lang="it-IT" dirty="0">
                <a:solidFill>
                  <a:srgbClr val="FF0000"/>
                </a:solidFill>
              </a:rPr>
              <a:t>atti che priverebbero il trattato del suo oggetto o del suo scopo </a:t>
            </a:r>
            <a:r>
              <a:rPr lang="it-IT" dirty="0"/>
              <a:t>[....] fin tanto che non abbia manifestato la sua intenzione di non divenirne parte» (art. 18, lettera a). </a:t>
            </a:r>
          </a:p>
          <a:p>
            <a:r>
              <a:rPr lang="it-IT" dirty="0"/>
              <a:t>Tra la firma e la ratifica, sovente viene decisa, dagli Stati parte, </a:t>
            </a:r>
            <a:r>
              <a:rPr lang="it-IT" dirty="0">
                <a:solidFill>
                  <a:srgbClr val="FF0000"/>
                </a:solidFill>
              </a:rPr>
              <a:t>l’applicazione dell’accordo «a titolo provvisorio»</a:t>
            </a:r>
            <a:r>
              <a:rPr lang="it-IT" dirty="0"/>
              <a:t>. </a:t>
            </a:r>
          </a:p>
          <a:p>
            <a:r>
              <a:rPr lang="it-IT" dirty="0"/>
              <a:t>Se l’applicazione provvisoria è prevista da una norma del trattato, detta norma esprime un «accordo in forma semplificata» (infra: la firma è sufficiente all’entrata in vigore provvisoria)</a:t>
            </a:r>
          </a:p>
        </p:txBody>
      </p:sp>
    </p:spTree>
    <p:extLst>
      <p:ext uri="{BB962C8B-B14F-4D97-AF65-F5344CB8AC3E}">
        <p14:creationId xmlns:p14="http://schemas.microsoft.com/office/powerpoint/2010/main" val="3105414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Scambio o deposito delle ratifiche</a:t>
            </a:r>
          </a:p>
        </p:txBody>
      </p:sp>
      <p:sp>
        <p:nvSpPr>
          <p:cNvPr id="3" name="Segnaposto contenuto 2"/>
          <p:cNvSpPr>
            <a:spLocks noGrp="1"/>
          </p:cNvSpPr>
          <p:nvPr>
            <p:ph idx="1"/>
          </p:nvPr>
        </p:nvSpPr>
        <p:spPr/>
        <p:txBody>
          <a:bodyPr>
            <a:noAutofit/>
          </a:bodyPr>
          <a:lstStyle/>
          <a:p>
            <a:r>
              <a:rPr lang="it-IT" sz="2000" dirty="0">
                <a:solidFill>
                  <a:schemeClr val="tx1"/>
                </a:solidFill>
              </a:rPr>
              <a:t>5) </a:t>
            </a:r>
            <a:r>
              <a:rPr lang="it-IT" sz="2000" b="1" u="sng" dirty="0">
                <a:solidFill>
                  <a:srgbClr val="FF0000"/>
                </a:solidFill>
              </a:rPr>
              <a:t>Scambio o deposito</a:t>
            </a:r>
            <a:r>
              <a:rPr lang="it-IT" sz="2000" dirty="0"/>
              <a:t> degli strumenti di ratifica</a:t>
            </a:r>
          </a:p>
          <a:p>
            <a:r>
              <a:rPr lang="it-IT" sz="2000" dirty="0"/>
              <a:t>Attraverso lo scambio o il deposito ciascuno Stato </a:t>
            </a:r>
            <a:r>
              <a:rPr lang="it-IT" sz="2000" b="1" dirty="0">
                <a:solidFill>
                  <a:srgbClr val="FF0000"/>
                </a:solidFill>
              </a:rPr>
              <a:t>manifesta alla o alle controparti il proprio consenso </a:t>
            </a:r>
            <a:r>
              <a:rPr lang="it-IT" sz="2000" dirty="0"/>
              <a:t>ad obbligarsi al trattato (“manifestazione” del consenso).</a:t>
            </a:r>
          </a:p>
          <a:p>
            <a:r>
              <a:rPr lang="it-IT" sz="2000" dirty="0"/>
              <a:t>Lo scambio è utilizzato per i trattati bilaterali, il deposito (presso lo Stato depositario, di solito, lo Stato della sede di svolgimento delle fasi di negoziato e firma; ovvero per gli accordi conclusi nell'ambito delle Nazioni Unite, presso il Segretario generale di tale organizzazione) per i trattati importanti, multilaterali (esempio: trattato di Roma, istitutivo delle CEE, 1957, e successivi trattati come modificati, da ultimo il TUE e il TFUE 2007) </a:t>
            </a:r>
          </a:p>
        </p:txBody>
      </p:sp>
    </p:spTree>
    <p:extLst>
      <p:ext uri="{BB962C8B-B14F-4D97-AF65-F5344CB8AC3E}">
        <p14:creationId xmlns:p14="http://schemas.microsoft.com/office/powerpoint/2010/main" val="591531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Entrata in vigore</a:t>
            </a:r>
          </a:p>
        </p:txBody>
      </p:sp>
      <p:sp>
        <p:nvSpPr>
          <p:cNvPr id="3" name="Segnaposto contenuto 2"/>
          <p:cNvSpPr>
            <a:spLocks noGrp="1"/>
          </p:cNvSpPr>
          <p:nvPr>
            <p:ph idx="1"/>
          </p:nvPr>
        </p:nvSpPr>
        <p:spPr/>
        <p:txBody>
          <a:bodyPr>
            <a:normAutofit fontScale="77500" lnSpcReduction="20000"/>
          </a:bodyPr>
          <a:lstStyle/>
          <a:p>
            <a:r>
              <a:rPr lang="it-IT" dirty="0"/>
              <a:t>Attraverso lo scambio o il deposito delle ratifiche il trattato prende progressivamente efficacia. Esso si </a:t>
            </a:r>
            <a:r>
              <a:rPr lang="it-IT" b="1" dirty="0">
                <a:solidFill>
                  <a:srgbClr val="FF0000"/>
                </a:solidFill>
              </a:rPr>
              <a:t>perfeziona giuridicamente</a:t>
            </a:r>
            <a:r>
              <a:rPr lang="it-IT" dirty="0"/>
              <a:t> (ed «entra in vigore») una volta che tutte le ratifiche sono state espresse (depositate), ovvero quando il numero minimo di ratifiche (previsto dal trattato) è raggiunto, o in un momento ancora successivo (art. 24 CVDT 1969)</a:t>
            </a:r>
          </a:p>
          <a:p>
            <a:r>
              <a:rPr lang="it-IT" dirty="0"/>
              <a:t>Particolarità. </a:t>
            </a:r>
          </a:p>
          <a:p>
            <a:r>
              <a:rPr lang="it-IT" dirty="0"/>
              <a:t>I trattati di emendamento o modifica della Carta ONU (art. 108) entrano in vigore, al </a:t>
            </a:r>
            <a:r>
              <a:rPr lang="it-IT" dirty="0">
                <a:solidFill>
                  <a:srgbClr val="FF0000"/>
                </a:solidFill>
              </a:rPr>
              <a:t>raggiungimento di un certo numero di ratifiche, anche per gli Stati che non li hanno ratificati</a:t>
            </a:r>
            <a:r>
              <a:rPr lang="it-IT" dirty="0"/>
              <a:t> (accordo preliminare incorporato nella stessa Carta ONU, che così prevede: «Gli emendamenti al presente Statuto </a:t>
            </a:r>
            <a:r>
              <a:rPr lang="it-IT" dirty="0">
                <a:solidFill>
                  <a:srgbClr val="FF0000"/>
                </a:solidFill>
              </a:rPr>
              <a:t>entreranno in vigore per tutti i Membri delle Nazioni Unite</a:t>
            </a:r>
            <a:r>
              <a:rPr lang="it-IT" dirty="0"/>
              <a:t> quando saranno stati adottati alla maggioranza dei due terzi dei Membri dell’Assemblea Generale </a:t>
            </a:r>
            <a:r>
              <a:rPr lang="it-IT" dirty="0">
                <a:solidFill>
                  <a:srgbClr val="FF0000"/>
                </a:solidFill>
              </a:rPr>
              <a:t>e ratificati, in conformità alle rispettive norme costituzionali, da due terzi dei Membri delle Nazioni Unite, ivi compresi tutti i Membri permanenti </a:t>
            </a:r>
            <a:r>
              <a:rPr lang="it-IT" dirty="0"/>
              <a:t>del Consiglio di Sicurezza») </a:t>
            </a:r>
          </a:p>
        </p:txBody>
      </p:sp>
    </p:spTree>
    <p:extLst>
      <p:ext uri="{BB962C8B-B14F-4D97-AF65-F5344CB8AC3E}">
        <p14:creationId xmlns:p14="http://schemas.microsoft.com/office/powerpoint/2010/main" val="2484656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308F6-F126-44A7-BA24-8911668DFA87}"/>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DCB45512-3F5B-4469-8E62-D3DD5493C632}"/>
              </a:ext>
            </a:extLst>
          </p:cNvPr>
          <p:cNvSpPr>
            <a:spLocks noGrp="1"/>
          </p:cNvSpPr>
          <p:nvPr>
            <p:ph idx="1"/>
          </p:nvPr>
        </p:nvSpPr>
        <p:spPr/>
        <p:txBody>
          <a:bodyPr>
            <a:normAutofit fontScale="92500" lnSpcReduction="10000"/>
          </a:bodyPr>
          <a:lstStyle/>
          <a:p>
            <a:r>
              <a:rPr lang="it-IT" dirty="0"/>
              <a:t>Per gli Stati che </a:t>
            </a:r>
            <a:r>
              <a:rPr lang="it-IT" dirty="0">
                <a:solidFill>
                  <a:srgbClr val="FF0000"/>
                </a:solidFill>
              </a:rPr>
              <a:t>ratificano successivamente</a:t>
            </a:r>
            <a:r>
              <a:rPr lang="it-IT" dirty="0"/>
              <a:t>, il trattato prende efficacia al momento del deposito della ratifica. </a:t>
            </a:r>
          </a:p>
          <a:p>
            <a:r>
              <a:rPr lang="it-IT" dirty="0"/>
              <a:t>Analogamente vale per gli Stati che </a:t>
            </a:r>
            <a:r>
              <a:rPr lang="it-IT" dirty="0">
                <a:solidFill>
                  <a:srgbClr val="FF0000"/>
                </a:solidFill>
              </a:rPr>
              <a:t>«aderiscono» successivamente </a:t>
            </a:r>
            <a:r>
              <a:rPr lang="it-IT" dirty="0"/>
              <a:t>(senza aver partecipato alla negoziazione e alla firma dell’accordo).</a:t>
            </a:r>
          </a:p>
          <a:p>
            <a:r>
              <a:rPr lang="it-IT" dirty="0"/>
              <a:t>Con riguardo </a:t>
            </a:r>
            <a:r>
              <a:rPr lang="it-IT" dirty="0">
                <a:solidFill>
                  <a:srgbClr val="FF0000"/>
                </a:solidFill>
              </a:rPr>
              <a:t>all’adesione</a:t>
            </a:r>
            <a:r>
              <a:rPr lang="it-IT" dirty="0"/>
              <a:t>, i trattati si </a:t>
            </a:r>
            <a:r>
              <a:rPr lang="it-IT" dirty="0">
                <a:solidFill>
                  <a:srgbClr val="FF0000"/>
                </a:solidFill>
              </a:rPr>
              <a:t>distinguono in «aperti»</a:t>
            </a:r>
            <a:r>
              <a:rPr lang="it-IT" dirty="0"/>
              <a:t> (al deposito della ratifica da parte di terzi), </a:t>
            </a:r>
            <a:r>
              <a:rPr lang="it-IT" dirty="0">
                <a:solidFill>
                  <a:srgbClr val="FF0000"/>
                </a:solidFill>
              </a:rPr>
              <a:t>semi-aperti</a:t>
            </a:r>
            <a:r>
              <a:rPr lang="it-IT" dirty="0"/>
              <a:t> (procedimento di ammissione gestito da organi dell’organizzazione: es. ONU), </a:t>
            </a:r>
            <a:r>
              <a:rPr lang="it-IT" dirty="0">
                <a:solidFill>
                  <a:srgbClr val="FF0000"/>
                </a:solidFill>
              </a:rPr>
              <a:t>chiusi</a:t>
            </a:r>
            <a:r>
              <a:rPr lang="it-IT" dirty="0"/>
              <a:t> (l’adesione di membri ulteriori richiede un procedimento in parte «interno» all’organizzazione, in parte «internazionale»: art. 49 TUE) </a:t>
            </a:r>
          </a:p>
          <a:p>
            <a:endParaRPr lang="it-IT" dirty="0"/>
          </a:p>
        </p:txBody>
      </p:sp>
    </p:spTree>
    <p:extLst>
      <p:ext uri="{BB962C8B-B14F-4D97-AF65-F5344CB8AC3E}">
        <p14:creationId xmlns:p14="http://schemas.microsoft.com/office/powerpoint/2010/main" val="1162087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Registrazione</a:t>
            </a:r>
          </a:p>
        </p:txBody>
      </p:sp>
      <p:sp>
        <p:nvSpPr>
          <p:cNvPr id="3" name="Segnaposto contenuto 2"/>
          <p:cNvSpPr>
            <a:spLocks noGrp="1"/>
          </p:cNvSpPr>
          <p:nvPr>
            <p:ph idx="1"/>
          </p:nvPr>
        </p:nvSpPr>
        <p:spPr/>
        <p:txBody>
          <a:bodyPr>
            <a:normAutofit fontScale="70000" lnSpcReduction="20000"/>
          </a:bodyPr>
          <a:lstStyle/>
          <a:p>
            <a:r>
              <a:rPr lang="it-IT" sz="2700" b="1" u="sng" dirty="0">
                <a:solidFill>
                  <a:srgbClr val="FF0000"/>
                </a:solidFill>
              </a:rPr>
              <a:t>Registrazione dell’accordo </a:t>
            </a:r>
            <a:r>
              <a:rPr lang="it-IT" sz="2700" dirty="0"/>
              <a:t>presso il segretariato ONU. Art. 102 Carta ONU: «Ogni trattato ed ogni accordo internazionale stipulato da un Membro delle Nazioni Unite dopo l’entrata in vigore del presente Statuto deve essere registrato al più presto possibile presso il Segretariato e pubblicato a cura di quest’ultimo. </a:t>
            </a:r>
            <a:br>
              <a:rPr lang="it-IT" sz="2700" dirty="0"/>
            </a:br>
            <a:r>
              <a:rPr lang="it-IT" sz="2700" dirty="0"/>
              <a:t>2. Nessuno dei contraenti di un trattato o accordo internazionale che non sia stato registrato in conformità alle disposizioni del paragrafo 1 di questo articolo, potrà invocare il detto trattato o accordo davanti ad un organo delle Nazioni Unite»</a:t>
            </a:r>
          </a:p>
          <a:p>
            <a:r>
              <a:rPr lang="it-IT" sz="2700" dirty="0"/>
              <a:t>Si tratta di obbligo convenzionale stabilito al fine di mettere al bando la «diplomazia segreta». </a:t>
            </a:r>
          </a:p>
          <a:p>
            <a:r>
              <a:rPr lang="it-IT" sz="2700" dirty="0"/>
              <a:t>La </a:t>
            </a:r>
            <a:r>
              <a:rPr lang="it-IT" sz="2700" b="1" dirty="0">
                <a:solidFill>
                  <a:srgbClr val="FF0000"/>
                </a:solidFill>
              </a:rPr>
              <a:t>mancata registrazione</a:t>
            </a:r>
            <a:r>
              <a:rPr lang="it-IT" sz="2700" dirty="0"/>
              <a:t> (oltre a costituire un possibile indizio della natura “non vincolante” dell’accordo) comporta la sola conseguenza della «non opponibilità» del medesimo davanti agli organi ONU, ivi compresa la CIG.</a:t>
            </a:r>
            <a:endParaRPr lang="it-IT" dirty="0"/>
          </a:p>
          <a:p>
            <a:endParaRPr lang="it-IT" dirty="0"/>
          </a:p>
        </p:txBody>
      </p:sp>
    </p:spTree>
    <p:extLst>
      <p:ext uri="{BB962C8B-B14F-4D97-AF65-F5344CB8AC3E}">
        <p14:creationId xmlns:p14="http://schemas.microsoft.com/office/powerpoint/2010/main" val="2450540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 Il procedimento in forma semplificata</a:t>
            </a:r>
          </a:p>
        </p:txBody>
      </p:sp>
      <p:sp>
        <p:nvSpPr>
          <p:cNvPr id="3" name="Segnaposto contenuto 2"/>
          <p:cNvSpPr>
            <a:spLocks noGrp="1"/>
          </p:cNvSpPr>
          <p:nvPr>
            <p:ph idx="1"/>
          </p:nvPr>
        </p:nvSpPr>
        <p:spPr/>
        <p:txBody>
          <a:bodyPr>
            <a:noAutofit/>
          </a:bodyPr>
          <a:lstStyle/>
          <a:p>
            <a:r>
              <a:rPr lang="it-IT" sz="2000" dirty="0"/>
              <a:t>Si tratta di procedimento «semplificato» (che consta al massimo di 3 sole fasi: </a:t>
            </a:r>
            <a:r>
              <a:rPr lang="it-IT" sz="2000" dirty="0">
                <a:solidFill>
                  <a:srgbClr val="FF0000"/>
                </a:solidFill>
              </a:rPr>
              <a:t>negoziazione, eventuale adozione del testo, firma</a:t>
            </a:r>
            <a:r>
              <a:rPr lang="it-IT" sz="2000" dirty="0"/>
              <a:t>) impiegato, in principio, per </a:t>
            </a:r>
            <a:r>
              <a:rPr lang="it-IT" sz="2000" dirty="0">
                <a:solidFill>
                  <a:srgbClr val="FF0000"/>
                </a:solidFill>
              </a:rPr>
              <a:t>trattati «di importanza minore»</a:t>
            </a:r>
            <a:r>
              <a:rPr lang="it-IT" sz="2000" dirty="0"/>
              <a:t>. </a:t>
            </a:r>
          </a:p>
          <a:p>
            <a:r>
              <a:rPr lang="it-IT" sz="2000" dirty="0"/>
              <a:t>La firma esprime l’assunzione di impegno delle Parti contraenti (equivale per effetti alla «ratifica» negli accordi in forma solenne). </a:t>
            </a:r>
          </a:p>
          <a:p>
            <a:r>
              <a:rPr lang="it-IT" sz="2000" dirty="0"/>
              <a:t>Gli accordi in forma semplificata, o informali, sono sorti nella </a:t>
            </a:r>
            <a:r>
              <a:rPr lang="it-IT" sz="2000" u="sng" dirty="0">
                <a:solidFill>
                  <a:srgbClr val="0070C0"/>
                </a:solidFill>
              </a:rPr>
              <a:t>prassi statunitense </a:t>
            </a:r>
            <a:r>
              <a:rPr lang="it-IT" sz="2000" dirty="0"/>
              <a:t>(c.d. «executive </a:t>
            </a:r>
            <a:r>
              <a:rPr lang="it-IT" sz="2000" dirty="0" err="1"/>
              <a:t>agreements</a:t>
            </a:r>
            <a:r>
              <a:rPr lang="it-IT" sz="2000" dirty="0"/>
              <a:t>»)  al di fuori dei requisiti costituzionali locali secondo cui i trattati stipulati dal Presidente devono ottenere l’approvazione del Senato</a:t>
            </a:r>
          </a:p>
        </p:txBody>
      </p:sp>
    </p:spTree>
    <p:extLst>
      <p:ext uri="{BB962C8B-B14F-4D97-AF65-F5344CB8AC3E}">
        <p14:creationId xmlns:p14="http://schemas.microsoft.com/office/powerpoint/2010/main" val="30855155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F80D5-286F-4E48-8462-E2D0E93EFC9A}"/>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C29998BD-BE84-4843-B9F0-BEDF07631319}"/>
              </a:ext>
            </a:extLst>
          </p:cNvPr>
          <p:cNvSpPr>
            <a:spLocks noGrp="1"/>
          </p:cNvSpPr>
          <p:nvPr>
            <p:ph idx="1"/>
          </p:nvPr>
        </p:nvSpPr>
        <p:spPr/>
        <p:txBody>
          <a:bodyPr>
            <a:normAutofit fontScale="92500" lnSpcReduction="20000"/>
          </a:bodyPr>
          <a:lstStyle/>
          <a:p>
            <a:r>
              <a:rPr lang="it-IT" dirty="0"/>
              <a:t>Gli accordi in forma semplificata o informali si sono diffusi e generalizzati in quanto rispondenti alle </a:t>
            </a:r>
            <a:r>
              <a:rPr lang="it-IT" dirty="0">
                <a:solidFill>
                  <a:srgbClr val="FF0000"/>
                </a:solidFill>
                <a:effectLst>
                  <a:outerShdw blurRad="38100" dist="38100" dir="2700000" algn="tl">
                    <a:srgbClr val="000000">
                      <a:alpha val="43137"/>
                    </a:srgbClr>
                  </a:outerShdw>
                </a:effectLst>
              </a:rPr>
              <a:t>esigenze di “flessibilità” e velocità </a:t>
            </a:r>
            <a:r>
              <a:rPr lang="it-IT" dirty="0"/>
              <a:t>nella gestione delle relazioni giuridiche internazionali . </a:t>
            </a:r>
          </a:p>
          <a:p>
            <a:r>
              <a:rPr lang="it-IT" dirty="0"/>
              <a:t>Nella prassi europea attuale: si tratta soprattutto di </a:t>
            </a:r>
            <a:r>
              <a:rPr lang="it-IT" dirty="0">
                <a:solidFill>
                  <a:srgbClr val="FF0000"/>
                </a:solidFill>
              </a:rPr>
              <a:t>accordi in materie amministrative o tecniche</a:t>
            </a:r>
            <a:r>
              <a:rPr lang="it-IT" dirty="0"/>
              <a:t>, accordi esecutivi di altri accordi internazionali, accordi conclusi sotto forma di scambi di lettere o a formazione progressiva. </a:t>
            </a:r>
          </a:p>
          <a:p>
            <a:r>
              <a:rPr lang="it-IT" dirty="0"/>
              <a:t>Si tratta altresì di </a:t>
            </a:r>
            <a:r>
              <a:rPr lang="it-IT" dirty="0">
                <a:solidFill>
                  <a:srgbClr val="FF0000"/>
                </a:solidFill>
              </a:rPr>
              <a:t>accordi </a:t>
            </a:r>
            <a:r>
              <a:rPr lang="it-IT" dirty="0"/>
              <a:t>stipulati </a:t>
            </a:r>
            <a:r>
              <a:rPr lang="it-IT" u="sng" dirty="0">
                <a:solidFill>
                  <a:srgbClr val="FF0000"/>
                </a:solidFill>
                <a:effectLst>
                  <a:outerShdw blurRad="38100" dist="38100" dir="2700000" algn="tl">
                    <a:srgbClr val="000000">
                      <a:alpha val="43137"/>
                    </a:srgbClr>
                  </a:outerShdw>
                </a:effectLst>
              </a:rPr>
              <a:t>dai rappresentanti statali in seno a organi internazionali </a:t>
            </a:r>
            <a:r>
              <a:rPr lang="it-IT" dirty="0"/>
              <a:t>(Consiglio europeo dell’UE: </a:t>
            </a:r>
            <a:r>
              <a:rPr lang="it-IT" u="sng" dirty="0">
                <a:solidFill>
                  <a:srgbClr val="FF0000"/>
                </a:solidFill>
              </a:rPr>
              <a:t>esempio infra</a:t>
            </a:r>
            <a:r>
              <a:rPr lang="it-IT" dirty="0"/>
              <a:t>). </a:t>
            </a:r>
          </a:p>
          <a:p>
            <a:r>
              <a:rPr lang="it-IT" dirty="0"/>
              <a:t>In tal caso i rappresentanti statali </a:t>
            </a:r>
            <a:r>
              <a:rPr lang="it-IT" dirty="0">
                <a:solidFill>
                  <a:srgbClr val="FF0000"/>
                </a:solidFill>
              </a:rPr>
              <a:t>operano, in base al principio di libertà delle forme, in qualità di soggetti internazionali riuniti in una conferenza internazionale</a:t>
            </a:r>
            <a:r>
              <a:rPr lang="it-IT" dirty="0"/>
              <a:t>.</a:t>
            </a:r>
          </a:p>
          <a:p>
            <a:endParaRPr lang="it-IT" dirty="0"/>
          </a:p>
        </p:txBody>
      </p:sp>
    </p:spTree>
    <p:extLst>
      <p:ext uri="{BB962C8B-B14F-4D97-AF65-F5344CB8AC3E}">
        <p14:creationId xmlns:p14="http://schemas.microsoft.com/office/powerpoint/2010/main" val="385226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a:xfrm>
            <a:off x="1384852" y="2438400"/>
            <a:ext cx="9561443" cy="3437468"/>
          </a:xfrm>
        </p:spPr>
        <p:txBody>
          <a:bodyPr>
            <a:noAutofit/>
          </a:bodyPr>
          <a:lstStyle/>
          <a:p>
            <a:r>
              <a:rPr lang="it-IT" sz="1900" dirty="0"/>
              <a:t>►Le </a:t>
            </a:r>
            <a:r>
              <a:rPr lang="it-IT" sz="1900" b="1" dirty="0"/>
              <a:t>regole adottate per l’attuazione di accordi internazionali (c.d. fonti previste da accordi).</a:t>
            </a:r>
          </a:p>
          <a:p>
            <a:r>
              <a:rPr lang="it-IT" sz="1900" dirty="0"/>
              <a:t>Strumenti giuridici adottati (da organi di organizzazioni internazionali) per l’attuazione di accordi internazionali multilaterali. </a:t>
            </a:r>
          </a:p>
          <a:p>
            <a:r>
              <a:rPr lang="it-IT" sz="1900" dirty="0"/>
              <a:t>Il loro fondamento giuridico, le regole di adozione, le loro condizioni di validità e di efficacia, sono stabilite dall’accordo di base (per questo si dicono “fonti previste da accordi”). L’accordo è, dunque, il parametro di validità e di efficacia dello strumento “derivato”</a:t>
            </a:r>
          </a:p>
          <a:p>
            <a:r>
              <a:rPr lang="it-IT" sz="1900" dirty="0"/>
              <a:t>Esempio: le risoluzioni «vincolanti» dell’Assemblea generale o del Consiglio di sicurezza delle Nazioni Unite. </a:t>
            </a:r>
          </a:p>
        </p:txBody>
      </p:sp>
    </p:spTree>
    <p:extLst>
      <p:ext uri="{BB962C8B-B14F-4D97-AF65-F5344CB8AC3E}">
        <p14:creationId xmlns:p14="http://schemas.microsoft.com/office/powerpoint/2010/main" val="2395203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Autofit/>
          </a:bodyPr>
          <a:lstStyle/>
          <a:p>
            <a:r>
              <a:rPr lang="it-IT" sz="2000" dirty="0"/>
              <a:t>Sono ricondotti alla categoria degli «accordi informali» </a:t>
            </a:r>
            <a:r>
              <a:rPr lang="it-IT" sz="2000" u="sng" dirty="0">
                <a:solidFill>
                  <a:srgbClr val="FF0000"/>
                </a:solidFill>
                <a:effectLst>
                  <a:outerShdw blurRad="38100" dist="38100" dir="2700000" algn="tl">
                    <a:srgbClr val="000000">
                      <a:alpha val="43137"/>
                    </a:srgbClr>
                  </a:outerShdw>
                </a:effectLst>
              </a:rPr>
              <a:t>le clausole</a:t>
            </a:r>
            <a:r>
              <a:rPr lang="it-IT" sz="2000" dirty="0"/>
              <a:t> convenzionali (contenute nell’accordo) che regolano le sue </a:t>
            </a:r>
            <a:r>
              <a:rPr lang="it-IT" sz="2000" u="sng" dirty="0">
                <a:solidFill>
                  <a:srgbClr val="FF0000"/>
                </a:solidFill>
              </a:rPr>
              <a:t>modalità di stipulazione,</a:t>
            </a:r>
            <a:r>
              <a:rPr lang="it-IT" sz="2000" dirty="0"/>
              <a:t> nonché </a:t>
            </a:r>
            <a:r>
              <a:rPr lang="it-IT" sz="2000" u="sng" dirty="0">
                <a:solidFill>
                  <a:srgbClr val="FF0000"/>
                </a:solidFill>
              </a:rPr>
              <a:t>la sua applicazione provvisoria (in attesa che il trattato sia ratificato da tutte le parti o entri in vigore</a:t>
            </a:r>
            <a:r>
              <a:rPr lang="it-IT" sz="2000" dirty="0">
                <a:solidFill>
                  <a:srgbClr val="FF0000"/>
                </a:solidFill>
              </a:rPr>
              <a:t> (v. art. 24, par. 4, e 25 CVDT)</a:t>
            </a:r>
            <a:endParaRPr lang="it-IT" sz="2000" dirty="0"/>
          </a:p>
        </p:txBody>
      </p:sp>
    </p:spTree>
    <p:extLst>
      <p:ext uri="{BB962C8B-B14F-4D97-AF65-F5344CB8AC3E}">
        <p14:creationId xmlns:p14="http://schemas.microsoft.com/office/powerpoint/2010/main" val="1738151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Principio di libertà delle forme e «pari valore» degli accordi in forma solenne e semplificata</a:t>
            </a:r>
          </a:p>
        </p:txBody>
      </p:sp>
      <p:sp>
        <p:nvSpPr>
          <p:cNvPr id="3" name="Segnaposto contenuto 2"/>
          <p:cNvSpPr>
            <a:spLocks noGrp="1"/>
          </p:cNvSpPr>
          <p:nvPr>
            <p:ph idx="1"/>
          </p:nvPr>
        </p:nvSpPr>
        <p:spPr/>
        <p:txBody>
          <a:bodyPr>
            <a:normAutofit fontScale="92500" lnSpcReduction="20000"/>
          </a:bodyPr>
          <a:lstStyle/>
          <a:p>
            <a:r>
              <a:rPr lang="it-IT" dirty="0"/>
              <a:t>Nota bene: la CVDT 1969 </a:t>
            </a:r>
            <a:r>
              <a:rPr lang="it-IT" u="sng" dirty="0">
                <a:solidFill>
                  <a:srgbClr val="FF0000"/>
                </a:solidFill>
              </a:rPr>
              <a:t>non stabilisce una «gerarchia» o una priorità</a:t>
            </a:r>
            <a:r>
              <a:rPr lang="it-IT" dirty="0"/>
              <a:t> fra i due procedimenti di stipulazione dei trattati, che sono fra loro del tutto equivalenti.</a:t>
            </a:r>
          </a:p>
          <a:p>
            <a:r>
              <a:rPr lang="it-IT" dirty="0"/>
              <a:t>Secondo </a:t>
            </a:r>
            <a:r>
              <a:rPr lang="it-IT" u="sng" dirty="0">
                <a:solidFill>
                  <a:srgbClr val="FF0000"/>
                </a:solidFill>
                <a:effectLst>
                  <a:outerShdw blurRad="38100" dist="38100" dir="2700000" algn="tl">
                    <a:srgbClr val="000000">
                      <a:alpha val="43137"/>
                    </a:srgbClr>
                  </a:outerShdw>
                </a:effectLst>
              </a:rPr>
              <a:t>l’art. 11 CVDT</a:t>
            </a:r>
            <a:r>
              <a:rPr lang="it-IT" dirty="0"/>
              <a:t>, rubricato Modi di espressione del consenso ad essere vincolati da un trattato: «Il consenso di un Stato ad essere vincolato da un trattato può essere espresso per mezzo della firma, dello scambio degli strumenti costituenti un trattato, della ratifica, dell'accettazione, dell'approvazione o dell'adesione, o di qualsiasi altro mezzo convenuto»</a:t>
            </a:r>
          </a:p>
          <a:p>
            <a:r>
              <a:rPr lang="it-IT" dirty="0"/>
              <a:t>Secondo </a:t>
            </a:r>
            <a:r>
              <a:rPr lang="it-IT" u="sng" dirty="0">
                <a:solidFill>
                  <a:srgbClr val="FF0000"/>
                </a:solidFill>
                <a:effectLst>
                  <a:outerShdw blurRad="38100" dist="38100" dir="2700000" algn="tl">
                    <a:srgbClr val="000000">
                      <a:alpha val="43137"/>
                    </a:srgbClr>
                  </a:outerShdw>
                </a:effectLst>
              </a:rPr>
              <a:t>l’art. 12 CVDT</a:t>
            </a:r>
            <a:r>
              <a:rPr lang="it-IT" dirty="0"/>
              <a:t> un medesimo trattato può essere stipulato da taluni Stati in forma solenne, da altri in forma semplificata (occorre valutare quanto convenuto dalle Parti nel trattato e quanto emerge dalla prassi)</a:t>
            </a:r>
          </a:p>
        </p:txBody>
      </p:sp>
    </p:spTree>
    <p:extLst>
      <p:ext uri="{BB962C8B-B14F-4D97-AF65-F5344CB8AC3E}">
        <p14:creationId xmlns:p14="http://schemas.microsoft.com/office/powerpoint/2010/main" val="32976868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Il caso della </a:t>
            </a:r>
            <a:r>
              <a:rPr lang="it-IT" b="1" i="1" dirty="0"/>
              <a:t>Dichiarazione UE-Turchia </a:t>
            </a:r>
            <a:r>
              <a:rPr lang="it-IT" b="1" dirty="0"/>
              <a:t>del 18.3.2016</a:t>
            </a:r>
          </a:p>
        </p:txBody>
      </p:sp>
      <p:sp>
        <p:nvSpPr>
          <p:cNvPr id="3" name="Segnaposto contenuto 2"/>
          <p:cNvSpPr>
            <a:spLocks noGrp="1"/>
          </p:cNvSpPr>
          <p:nvPr>
            <p:ph idx="1"/>
          </p:nvPr>
        </p:nvSpPr>
        <p:spPr/>
        <p:txBody>
          <a:bodyPr>
            <a:normAutofit fontScale="92500" lnSpcReduction="20000"/>
          </a:bodyPr>
          <a:lstStyle/>
          <a:p>
            <a:pPr marL="0" indent="0">
              <a:buNone/>
            </a:pPr>
            <a:r>
              <a:rPr lang="it-IT" sz="1700" dirty="0"/>
              <a:t>Un esempio della </a:t>
            </a:r>
            <a:r>
              <a:rPr lang="it-IT" sz="1700" u="sng" dirty="0">
                <a:solidFill>
                  <a:srgbClr val="0070C0"/>
                </a:solidFill>
              </a:rPr>
              <a:t>rilevazione d’un accordo informale</a:t>
            </a:r>
            <a:r>
              <a:rPr lang="it-IT" sz="1700" dirty="0"/>
              <a:t>, </a:t>
            </a:r>
            <a:r>
              <a:rPr lang="it-IT" sz="1700" dirty="0">
                <a:solidFill>
                  <a:srgbClr val="FF0000"/>
                </a:solidFill>
              </a:rPr>
              <a:t>imputabile ai (soli) Stati membri dell’Unione europea, in qualità di soggetti internazionali, sebbene </a:t>
            </a:r>
            <a:r>
              <a:rPr lang="it-IT" sz="1700" dirty="0">
                <a:solidFill>
                  <a:srgbClr val="0070C0"/>
                </a:solidFill>
              </a:rPr>
              <a:t>operanti a margine delle riunioni del Consiglio europeo</a:t>
            </a:r>
            <a:r>
              <a:rPr lang="it-IT" sz="1700" dirty="0">
                <a:solidFill>
                  <a:srgbClr val="FF0000"/>
                </a:solidFill>
              </a:rPr>
              <a:t> </a:t>
            </a:r>
            <a:r>
              <a:rPr lang="it-IT" sz="1700" dirty="0"/>
              <a:t>(istituzione dell’Unione formata, fra l’altro, da Capi di Stato e di Governo degli Stati membri: art. 13 e art. 15 TUE), assieme a uno Stato terzo, è fornito dalla giurisprudenza recente del Tribunale UE (</a:t>
            </a:r>
            <a:r>
              <a:rPr lang="it-IT" sz="1800" dirty="0"/>
              <a:t>Tribunale UE, </a:t>
            </a:r>
            <a:r>
              <a:rPr lang="it-IT" sz="1800" dirty="0" err="1"/>
              <a:t>ord</a:t>
            </a:r>
            <a:r>
              <a:rPr lang="it-IT" sz="1800" dirty="0"/>
              <a:t>. 28.2.2017, causa T‑257/16, </a:t>
            </a:r>
            <a:r>
              <a:rPr lang="it-IT" sz="1800" i="1" u="sng" dirty="0">
                <a:solidFill>
                  <a:srgbClr val="FF0000"/>
                </a:solidFill>
              </a:rPr>
              <a:t>N.M. c. Consiglio europeo</a:t>
            </a:r>
            <a:r>
              <a:rPr lang="it-IT" sz="1800" dirty="0"/>
              <a:t>, punti 61, 65 e 70: </a:t>
            </a:r>
            <a:r>
              <a:rPr lang="it-IT" sz="1800" dirty="0">
                <a:hlinkClick r:id="rId2"/>
              </a:rPr>
              <a:t>http://curia.europa.eu</a:t>
            </a:r>
            <a:r>
              <a:rPr lang="it-IT" sz="1700" dirty="0"/>
              <a:t>). </a:t>
            </a:r>
          </a:p>
          <a:p>
            <a:pPr marL="0" indent="0">
              <a:buNone/>
            </a:pPr>
            <a:r>
              <a:rPr lang="it-IT" sz="1700" dirty="0"/>
              <a:t>Il Tribunale è stato investito, da un cittadino greco, di un ricorso (di annullamento: art. 263 TFUE) rivolto contro la «Dichiarazione UE-Turchia» del 18.3.2016. </a:t>
            </a:r>
          </a:p>
          <a:p>
            <a:pPr marL="0" indent="0">
              <a:buNone/>
            </a:pPr>
            <a:r>
              <a:rPr lang="it-IT" sz="1700" dirty="0"/>
              <a:t>La dichiarazione «UE-Turchia» mira a specificare e rafforzare «impegni» sui «piani d’azione» assunti dai Capi di Stato e di Governo UE e dalla controparte turca sin dalla fine del 2015, al fine di </a:t>
            </a:r>
            <a:r>
              <a:rPr lang="it-IT" sz="1700" dirty="0">
                <a:solidFill>
                  <a:srgbClr val="FF0000"/>
                </a:solidFill>
              </a:rPr>
              <a:t>fronteggiare in modo deciso la crisi migratoria</a:t>
            </a:r>
            <a:r>
              <a:rPr lang="it-IT" sz="1700" dirty="0"/>
              <a:t>. </a:t>
            </a:r>
          </a:p>
          <a:p>
            <a:pPr marL="0" indent="0">
              <a:buNone/>
            </a:pPr>
            <a:r>
              <a:rPr lang="it-IT" sz="1700" dirty="0"/>
              <a:t>Essa è stata pubblicata sul sito Internet del Consiglio, nella forma del comunicato stampa n. 144/16</a:t>
            </a:r>
          </a:p>
          <a:p>
            <a:pPr marL="0" indent="0">
              <a:buNone/>
            </a:pPr>
            <a:r>
              <a:rPr lang="it-IT" sz="1700" dirty="0"/>
              <a:t>In base a detta dichiarazione la Turchia, Stato terzo, dietro </a:t>
            </a:r>
            <a:r>
              <a:rPr lang="it-IT" sz="1700" u="sng" dirty="0">
                <a:solidFill>
                  <a:srgbClr val="0070C0"/>
                </a:solidFill>
              </a:rPr>
              <a:t>contributo economico e operativo</a:t>
            </a:r>
            <a:r>
              <a:rPr lang="it-IT" sz="1700" dirty="0"/>
              <a:t> dell’UE, s’impegna a </a:t>
            </a:r>
            <a:r>
              <a:rPr lang="it-IT" sz="1700" dirty="0">
                <a:solidFill>
                  <a:srgbClr val="0070C0"/>
                </a:solidFill>
              </a:rPr>
              <a:t>riammettere</a:t>
            </a:r>
            <a:r>
              <a:rPr lang="it-IT" sz="1700" dirty="0"/>
              <a:t> </a:t>
            </a:r>
            <a:r>
              <a:rPr lang="it-IT" sz="1700" dirty="0">
                <a:solidFill>
                  <a:srgbClr val="0070C0"/>
                </a:solidFill>
              </a:rPr>
              <a:t>stranieri «migranti» approdati «irregolarmente»</a:t>
            </a:r>
            <a:r>
              <a:rPr lang="it-IT" sz="1700" dirty="0"/>
              <a:t> in Grecia a partire da marzo 2016</a:t>
            </a:r>
          </a:p>
        </p:txBody>
      </p:sp>
    </p:spTree>
    <p:extLst>
      <p:ext uri="{BB962C8B-B14F-4D97-AF65-F5344CB8AC3E}">
        <p14:creationId xmlns:p14="http://schemas.microsoft.com/office/powerpoint/2010/main" val="510758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contenuto della «dichiarazione»</a:t>
            </a:r>
          </a:p>
        </p:txBody>
      </p:sp>
      <p:sp>
        <p:nvSpPr>
          <p:cNvPr id="3" name="Segnaposto contenuto 2"/>
          <p:cNvSpPr>
            <a:spLocks noGrp="1"/>
          </p:cNvSpPr>
          <p:nvPr>
            <p:ph idx="1"/>
          </p:nvPr>
        </p:nvSpPr>
        <p:spPr/>
        <p:txBody>
          <a:bodyPr>
            <a:noAutofit/>
          </a:bodyPr>
          <a:lstStyle/>
          <a:p>
            <a:pPr marL="0" indent="0">
              <a:buNone/>
            </a:pPr>
            <a:r>
              <a:rPr lang="it-IT" sz="1600" dirty="0"/>
              <a:t>Previa registrazione (finger-</a:t>
            </a:r>
            <a:r>
              <a:rPr lang="it-IT" sz="1600" dirty="0" err="1"/>
              <a:t>printing</a:t>
            </a:r>
            <a:r>
              <a:rPr lang="it-IT" sz="1600" dirty="0"/>
              <a:t>) detti migranti </a:t>
            </a:r>
          </a:p>
          <a:p>
            <a:pPr marL="514350" indent="-514350">
              <a:buAutoNum type="romanLcParenR"/>
            </a:pPr>
            <a:r>
              <a:rPr lang="it-IT" sz="1600" dirty="0"/>
              <a:t>vedranno la loro domanda d’asilo esaminata su base individuale dalla Grecia (con quale sorte?) ovvero </a:t>
            </a:r>
          </a:p>
          <a:p>
            <a:pPr marL="514350" indent="-514350">
              <a:buAutoNum type="romanLcParenR"/>
            </a:pPr>
            <a:r>
              <a:rPr lang="it-IT" sz="1600" dirty="0"/>
              <a:t>in caso di inammissibilità all’asilo, saranno «</a:t>
            </a:r>
            <a:r>
              <a:rPr lang="it-IT" sz="1600" u="sng" dirty="0">
                <a:solidFill>
                  <a:srgbClr val="0070C0"/>
                </a:solidFill>
              </a:rPr>
              <a:t>rimpatriati in Turchia</a:t>
            </a:r>
            <a:r>
              <a:rPr lang="it-IT" sz="1600" dirty="0"/>
              <a:t>» in qualità di migranti irregolari; </a:t>
            </a:r>
          </a:p>
          <a:p>
            <a:pPr marL="514350" indent="-514350">
              <a:buAutoNum type="romanLcParenR"/>
            </a:pPr>
            <a:r>
              <a:rPr lang="it-IT" sz="1600" dirty="0"/>
              <a:t>i primi e i secondi godono individualmente del principio del «non refoulement»; </a:t>
            </a:r>
          </a:p>
          <a:p>
            <a:pPr marL="514350" indent="-514350">
              <a:buAutoNum type="romanLcParenR"/>
            </a:pPr>
            <a:r>
              <a:rPr lang="it-IT" sz="1600" dirty="0"/>
              <a:t>per ogni siriano (e i migranti di altre nazionalità?) rimpatriato in Turchia dalla Grecia, un altro siriano sarà «reinsediato dalla Turchia all’[Unione] tenendo conto dei criteri di vulnerabilità delle Nazioni Unite»</a:t>
            </a:r>
          </a:p>
          <a:p>
            <a:pPr marL="0" indent="0">
              <a:buNone/>
            </a:pPr>
            <a:r>
              <a:rPr lang="it-IT" sz="1600" dirty="0"/>
              <a:t>L’interessato, N.M., è cittadino pakistano, perseguitato ivi dal regime talebano; è approdato in Grecia (isola di Lesbo) nel marzo 2016 dove è stato registrato e ha proposto domanda d’asilo; detta domanda aveva come scopo d’evitare d’essere rispedito in Turchia, col rischio d’essere poi ulteriormente trattenuto ivi o rispedito in Pakistan; sua intenzione era invero di raggiungere la Germania a fini di ricongiungimento con la sua famiglia ivi</a:t>
            </a:r>
          </a:p>
        </p:txBody>
      </p:sp>
    </p:spTree>
    <p:extLst>
      <p:ext uri="{BB962C8B-B14F-4D97-AF65-F5344CB8AC3E}">
        <p14:creationId xmlns:p14="http://schemas.microsoft.com/office/powerpoint/2010/main" val="1731661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problema</a:t>
            </a:r>
          </a:p>
        </p:txBody>
      </p:sp>
      <p:sp>
        <p:nvSpPr>
          <p:cNvPr id="3" name="Segnaposto contenuto 2"/>
          <p:cNvSpPr>
            <a:spLocks noGrp="1"/>
          </p:cNvSpPr>
          <p:nvPr>
            <p:ph idx="1"/>
          </p:nvPr>
        </p:nvSpPr>
        <p:spPr/>
        <p:txBody>
          <a:bodyPr>
            <a:normAutofit lnSpcReduction="10000"/>
          </a:bodyPr>
          <a:lstStyle/>
          <a:p>
            <a:r>
              <a:rPr lang="it-IT" dirty="0"/>
              <a:t>Il problema. Si tratta giuridicamente di a) un </a:t>
            </a:r>
            <a:r>
              <a:rPr lang="it-IT" dirty="0">
                <a:solidFill>
                  <a:srgbClr val="FF0000"/>
                </a:solidFill>
              </a:rPr>
              <a:t>accordo internazionale «informale», </a:t>
            </a:r>
            <a:r>
              <a:rPr lang="it-IT" dirty="0">
                <a:solidFill>
                  <a:srgbClr val="FF0000"/>
                </a:solidFill>
                <a:effectLst>
                  <a:outerShdw blurRad="38100" dist="38100" dir="2700000" algn="tl">
                    <a:srgbClr val="000000">
                      <a:alpha val="43137"/>
                    </a:srgbClr>
                  </a:outerShdw>
                </a:effectLst>
              </a:rPr>
              <a:t>intervenuto in un «vertice internazionale»</a:t>
            </a:r>
            <a:r>
              <a:rPr lang="it-IT" dirty="0">
                <a:solidFill>
                  <a:srgbClr val="FF0000"/>
                </a:solidFill>
              </a:rPr>
              <a:t>, imputabile congiuntamente agli Stati membri UE e alla Turchia</a:t>
            </a:r>
            <a:r>
              <a:rPr lang="it-IT" dirty="0"/>
              <a:t>, ovvero di b) un </a:t>
            </a:r>
            <a:r>
              <a:rPr lang="it-IT" u="sng" dirty="0">
                <a:solidFill>
                  <a:srgbClr val="FF0000"/>
                </a:solidFill>
                <a:effectLst>
                  <a:outerShdw blurRad="38100" dist="38100" dir="2700000" algn="tl">
                    <a:srgbClr val="000000">
                      <a:alpha val="43137"/>
                    </a:srgbClr>
                  </a:outerShdw>
                </a:effectLst>
              </a:rPr>
              <a:t>decisione del Consiglio europeo</a:t>
            </a:r>
            <a:r>
              <a:rPr lang="it-IT" dirty="0"/>
              <a:t>, istituzione dell’UE, mirante a concludere un accordo internazionale con la Turchia, rappresentata dal suo primo ministro? </a:t>
            </a:r>
          </a:p>
          <a:p>
            <a:r>
              <a:rPr lang="it-IT" dirty="0"/>
              <a:t>Nell’ipotesi b) la decisione (e di conseguenza l’accordo) sarebbe verosimilmente invalida: il Consiglio europeo </a:t>
            </a:r>
            <a:r>
              <a:rPr lang="it-IT" dirty="0">
                <a:solidFill>
                  <a:srgbClr val="0070C0"/>
                </a:solidFill>
              </a:rPr>
              <a:t>non può esercitare funzioni normative</a:t>
            </a:r>
            <a:r>
              <a:rPr lang="it-IT" dirty="0"/>
              <a:t>, e </a:t>
            </a:r>
            <a:r>
              <a:rPr lang="it-IT" dirty="0">
                <a:solidFill>
                  <a:srgbClr val="0070C0"/>
                </a:solidFill>
              </a:rPr>
              <a:t>non è competente a concludere accordi internazionali per l’Unione</a:t>
            </a:r>
            <a:r>
              <a:rPr lang="it-IT" dirty="0"/>
              <a:t> (art. 15 e 31 TUE, art. 218 TFUE: v. punto 48)</a:t>
            </a:r>
          </a:p>
        </p:txBody>
      </p:sp>
    </p:spTree>
    <p:extLst>
      <p:ext uri="{BB962C8B-B14F-4D97-AF65-F5344CB8AC3E}">
        <p14:creationId xmlns:p14="http://schemas.microsoft.com/office/powerpoint/2010/main" val="810371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L’ordinanza del Tribunale UE</a:t>
            </a:r>
          </a:p>
        </p:txBody>
      </p:sp>
      <p:sp>
        <p:nvSpPr>
          <p:cNvPr id="3" name="Segnaposto contenuto 2"/>
          <p:cNvSpPr>
            <a:spLocks noGrp="1"/>
          </p:cNvSpPr>
          <p:nvPr>
            <p:ph idx="1"/>
          </p:nvPr>
        </p:nvSpPr>
        <p:spPr/>
        <p:txBody>
          <a:bodyPr>
            <a:noAutofit/>
          </a:bodyPr>
          <a:lstStyle/>
          <a:p>
            <a:pPr marL="0" indent="0">
              <a:buNone/>
            </a:pPr>
            <a:r>
              <a:rPr lang="it-IT" sz="1800" dirty="0"/>
              <a:t>Il Tribunale analizza gli </a:t>
            </a:r>
            <a:r>
              <a:rPr lang="it-IT" sz="1800" dirty="0">
                <a:solidFill>
                  <a:srgbClr val="0070C0"/>
                </a:solidFill>
              </a:rPr>
              <a:t>aspetti organizzativi </a:t>
            </a:r>
            <a:r>
              <a:rPr lang="it-IT" sz="1800" dirty="0"/>
              <a:t>degli incontri fra i Capi di Stato e di Governo, gli </a:t>
            </a:r>
            <a:r>
              <a:rPr lang="it-IT" sz="1800" dirty="0">
                <a:solidFill>
                  <a:srgbClr val="0070C0"/>
                </a:solidFill>
              </a:rPr>
              <a:t>aspetti </a:t>
            </a:r>
            <a:r>
              <a:rPr lang="it-IT" sz="1800" u="sng" dirty="0">
                <a:solidFill>
                  <a:srgbClr val="0070C0"/>
                </a:solidFill>
              </a:rPr>
              <a:t>terminologici</a:t>
            </a:r>
            <a:r>
              <a:rPr lang="it-IT" sz="1800" dirty="0">
                <a:solidFill>
                  <a:srgbClr val="0070C0"/>
                </a:solidFill>
              </a:rPr>
              <a:t> </a:t>
            </a:r>
            <a:r>
              <a:rPr lang="it-IT" sz="1800" dirty="0"/>
              <a:t>e </a:t>
            </a:r>
            <a:r>
              <a:rPr lang="it-IT" sz="1800" u="sng" dirty="0">
                <a:solidFill>
                  <a:srgbClr val="0070C0"/>
                </a:solidFill>
              </a:rPr>
              <a:t>contenutistici</a:t>
            </a:r>
            <a:r>
              <a:rPr lang="it-IT" sz="1800" dirty="0"/>
              <a:t> della «dichiarazione» (v. in particolare punti 54-57, specie 55), considerandoli ambigui o «ambivalenti». </a:t>
            </a:r>
          </a:p>
          <a:p>
            <a:pPr marL="0" indent="0">
              <a:buNone/>
            </a:pPr>
            <a:r>
              <a:rPr lang="it-IT" sz="1800" dirty="0"/>
              <a:t>Invero, </a:t>
            </a:r>
            <a:r>
              <a:rPr lang="it-IT" sz="1800" u="sng" dirty="0">
                <a:solidFill>
                  <a:srgbClr val="FF0000"/>
                </a:solidFill>
              </a:rPr>
              <a:t>elementi univoci </a:t>
            </a:r>
            <a:r>
              <a:rPr lang="it-IT" sz="1800" dirty="0"/>
              <a:t>risultano dal comunicato stampa che incorpora la dichiarazione, il quale, precisamente a detta del Tribunale, </a:t>
            </a:r>
            <a:r>
              <a:rPr lang="it-IT" sz="1700" dirty="0"/>
              <a:t>«indica, in primo luogo, che </a:t>
            </a:r>
            <a:r>
              <a:rPr lang="it-IT" sz="1700" dirty="0">
                <a:solidFill>
                  <a:srgbClr val="0070C0"/>
                </a:solidFill>
              </a:rPr>
              <a:t>la dichiarazione UE-Turchia è il risultato di una riunione tra i «membri del Consiglio europeo» e la «controparte turca»</a:t>
            </a:r>
            <a:r>
              <a:rPr lang="it-IT" sz="1700" dirty="0"/>
              <a:t>; in secondo luogo, </a:t>
            </a:r>
            <a:r>
              <a:rPr lang="it-IT" sz="1700" dirty="0">
                <a:solidFill>
                  <a:srgbClr val="0070C0"/>
                </a:solidFill>
              </a:rPr>
              <a:t>che sono i «membri del Consiglio europeo» che hanno incontrato la controparte turca</a:t>
            </a:r>
            <a:r>
              <a:rPr lang="it-IT" sz="1700" dirty="0"/>
              <a:t> e, in terzo luogo, </a:t>
            </a:r>
            <a:r>
              <a:rPr lang="it-IT" sz="1700" dirty="0">
                <a:solidFill>
                  <a:srgbClr val="0070C0"/>
                </a:solidFill>
              </a:rPr>
              <a:t>che sono «l’UE e la [Repubblica di] Turchia» che hanno concordato i punti di azione supplementari esposti nella suddetta dichiarazione</a:t>
            </a:r>
            <a:r>
              <a:rPr lang="it-IT" sz="1700" dirty="0"/>
              <a:t>. […]»</a:t>
            </a:r>
          </a:p>
          <a:p>
            <a:pPr marL="0" indent="0">
              <a:buNone/>
            </a:pPr>
            <a:r>
              <a:rPr lang="it-IT" sz="1700" dirty="0"/>
              <a:t>Secondo il Tribunale, tuttavia, come sostenuto dal Consiglio europeo (e dalle altre istituzioni coinvolte), detto comunicato sarebbe stato formulato con intenti di «semplificazione» o «volgarizzazione» giornalistica. Non sarebbe dunque conclusivo </a:t>
            </a:r>
          </a:p>
        </p:txBody>
      </p:sp>
    </p:spTree>
    <p:extLst>
      <p:ext uri="{BB962C8B-B14F-4D97-AF65-F5344CB8AC3E}">
        <p14:creationId xmlns:p14="http://schemas.microsoft.com/office/powerpoint/2010/main" val="1440147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L’indagine sui «lavori preparatori»</a:t>
            </a:r>
          </a:p>
        </p:txBody>
      </p:sp>
      <p:sp>
        <p:nvSpPr>
          <p:cNvPr id="3" name="Segnaposto contenuto 2"/>
          <p:cNvSpPr>
            <a:spLocks noGrp="1"/>
          </p:cNvSpPr>
          <p:nvPr>
            <p:ph idx="1"/>
          </p:nvPr>
        </p:nvSpPr>
        <p:spPr/>
        <p:txBody>
          <a:bodyPr>
            <a:normAutofit fontScale="70000" lnSpcReduction="20000"/>
          </a:bodyPr>
          <a:lstStyle/>
          <a:p>
            <a:pPr marL="0" indent="0">
              <a:buNone/>
            </a:pPr>
            <a:r>
              <a:rPr lang="it-IT" dirty="0"/>
              <a:t>Il Tribunale prende dunque in esame </a:t>
            </a:r>
            <a:r>
              <a:rPr lang="it-IT" u="sng" dirty="0">
                <a:solidFill>
                  <a:srgbClr val="FF0000"/>
                </a:solidFill>
              </a:rPr>
              <a:t>elementi tratti dal contesto internazionale</a:t>
            </a:r>
            <a:r>
              <a:rPr lang="it-IT" dirty="0"/>
              <a:t> in cui si sono svolti gli eventi («lavori preparatori» della riunione consiliare). Riferendosi </a:t>
            </a:r>
            <a:r>
              <a:rPr lang="it-IT" u="sng" dirty="0">
                <a:solidFill>
                  <a:srgbClr val="FF0000"/>
                </a:solidFill>
                <a:effectLst>
                  <a:outerShdw blurRad="38100" dist="38100" dir="2700000" algn="tl">
                    <a:srgbClr val="000000">
                      <a:alpha val="43137"/>
                    </a:srgbClr>
                  </a:outerShdw>
                </a:effectLst>
              </a:rPr>
              <a:t>ai documenti «protocollari»</a:t>
            </a:r>
            <a:r>
              <a:rPr lang="it-IT" dirty="0"/>
              <a:t> (inviti ai membri del Consiglio europeo, ordine del giorno, ecc.: punti 60-66), conclude che:</a:t>
            </a:r>
          </a:p>
          <a:p>
            <a:pPr marL="342900" indent="-342900">
              <a:buAutoNum type="alphaLcParenR"/>
            </a:pPr>
            <a:r>
              <a:rPr lang="it-IT" dirty="0"/>
              <a:t>««i documenti ufficiali relativi alla riunione del 18 marzo 2016, prodotti dal Consiglio europeo su richiesta del Tribunale, </a:t>
            </a:r>
            <a:r>
              <a:rPr lang="it-IT" i="1" dirty="0"/>
              <a:t>dimostrano che due eventi distinti, </a:t>
            </a:r>
            <a:r>
              <a:rPr lang="it-IT" i="1" dirty="0">
                <a:solidFill>
                  <a:srgbClr val="FF0000"/>
                </a:solidFill>
              </a:rPr>
              <a:t>la sessione di tale istituzione e un vertice internazionale</a:t>
            </a:r>
            <a:r>
              <a:rPr lang="it-IT" i="1" dirty="0"/>
              <a:t>, sono stati organizzati </a:t>
            </a:r>
            <a:r>
              <a:rPr lang="it-IT" i="1" dirty="0">
                <a:solidFill>
                  <a:srgbClr val="FF0000"/>
                </a:solidFill>
              </a:rPr>
              <a:t>in modo parallelo </a:t>
            </a:r>
            <a:r>
              <a:rPr lang="it-IT" i="1" dirty="0"/>
              <a:t>seguendo </a:t>
            </a:r>
            <a:r>
              <a:rPr lang="it-IT" i="1" dirty="0">
                <a:solidFill>
                  <a:srgbClr val="0070C0"/>
                </a:solidFill>
                <a:effectLst>
                  <a:outerShdw blurRad="38100" dist="38100" dir="2700000" algn="tl">
                    <a:srgbClr val="000000">
                      <a:alpha val="43137"/>
                    </a:srgbClr>
                  </a:outerShdw>
                </a:effectLst>
              </a:rPr>
              <a:t>vie diverse sul piano giuridico, protocollare e organizzativo a conferma della natura giuridica distinta</a:t>
            </a:r>
            <a:r>
              <a:rPr lang="it-IT" i="1" dirty="0"/>
              <a:t> dei due eventi suddetti</a:t>
            </a:r>
            <a:r>
              <a:rPr lang="it-IT" dirty="0"/>
              <a:t>» (punto 63) e che </a:t>
            </a:r>
          </a:p>
          <a:p>
            <a:pPr marL="342900" indent="-342900">
              <a:buAutoNum type="alphaLcParenR"/>
            </a:pPr>
            <a:r>
              <a:rPr lang="it-IT" dirty="0"/>
              <a:t>b) ««Questi documenti trasmessi ufficialmente agli Stati membri dell’Unione e alla Repubblica di Turchia dimostrano quindi che, </a:t>
            </a:r>
            <a:r>
              <a:rPr lang="it-IT" i="1" dirty="0">
                <a:solidFill>
                  <a:srgbClr val="FF0000"/>
                </a:solidFill>
              </a:rPr>
              <a:t>nonostante i termini malauguratamente ambigui della dichiarazione UE-Turchia come diffusa per mezzo del comunicato stampa n. 144/16, </a:t>
            </a:r>
            <a:r>
              <a:rPr lang="it-IT" i="1" u="sng" dirty="0">
                <a:solidFill>
                  <a:srgbClr val="FF0000"/>
                </a:solidFill>
                <a:effectLst>
                  <a:outerShdw blurRad="38100" dist="38100" dir="2700000" algn="tl">
                    <a:srgbClr val="000000">
                      <a:alpha val="43137"/>
                    </a:srgbClr>
                  </a:outerShdw>
                </a:effectLst>
              </a:rPr>
              <a:t>è nella loro qualità di capi di Stato o di governo degli Stati membri </a:t>
            </a:r>
            <a:r>
              <a:rPr lang="it-IT" i="1" dirty="0">
                <a:solidFill>
                  <a:srgbClr val="FF0000"/>
                </a:solidFill>
              </a:rPr>
              <a:t>che i rappresentanti dei suddetti Stati membri hanno incontrato il Primo ministro turco</a:t>
            </a:r>
            <a:r>
              <a:rPr lang="it-IT" dirty="0"/>
              <a:t> il 18 marzo 2016 all’interno dei locali condivisi dal Consiglio europeo e dal Consiglio, ossia nel palazzo </a:t>
            </a:r>
            <a:r>
              <a:rPr lang="it-IT" dirty="0" err="1"/>
              <a:t>Justus</a:t>
            </a:r>
            <a:r>
              <a:rPr lang="it-IT" dirty="0"/>
              <a:t> </a:t>
            </a:r>
            <a:r>
              <a:rPr lang="it-IT" dirty="0" err="1"/>
              <a:t>Lipsius</a:t>
            </a:r>
            <a:r>
              <a:rPr lang="it-IT" dirty="0"/>
              <a:t>» (punto 67)</a:t>
            </a:r>
          </a:p>
          <a:p>
            <a:endParaRPr lang="it-IT" dirty="0"/>
          </a:p>
        </p:txBody>
      </p:sp>
    </p:spTree>
    <p:extLst>
      <p:ext uri="{BB962C8B-B14F-4D97-AF65-F5344CB8AC3E}">
        <p14:creationId xmlns:p14="http://schemas.microsoft.com/office/powerpoint/2010/main" val="12508273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Valutazione critica: diritto UE</a:t>
            </a:r>
          </a:p>
        </p:txBody>
      </p:sp>
      <p:sp>
        <p:nvSpPr>
          <p:cNvPr id="3" name="Segnaposto contenuto 2"/>
          <p:cNvSpPr>
            <a:spLocks noGrp="1"/>
          </p:cNvSpPr>
          <p:nvPr>
            <p:ph idx="1"/>
          </p:nvPr>
        </p:nvSpPr>
        <p:spPr/>
        <p:txBody>
          <a:bodyPr>
            <a:normAutofit fontScale="77500" lnSpcReduction="20000"/>
          </a:bodyPr>
          <a:lstStyle/>
          <a:p>
            <a:r>
              <a:rPr lang="it-IT" dirty="0"/>
              <a:t>In conclusione, secondo il Tribunale, «a prescindere dalla questione se costituisca, come sostenuto dal Consiglio europeo, dal Consiglio e dalla Commissione, </a:t>
            </a:r>
            <a:r>
              <a:rPr lang="it-IT" i="1" dirty="0">
                <a:solidFill>
                  <a:srgbClr val="FF0000"/>
                </a:solidFill>
              </a:rPr>
              <a:t>una dichiarazione di natura politica o, al contrario, come sostenuto dal ricorrente, un atto idoneo a produrre effetti giuridici obbligatori</a:t>
            </a:r>
            <a:r>
              <a:rPr lang="it-IT" dirty="0"/>
              <a:t>, la dichiarazione UE-Turchia, come diffusa per mezzo del comunicato stampa n. 144/16, </a:t>
            </a:r>
            <a:r>
              <a:rPr lang="it-IT" i="1" u="sng" dirty="0">
                <a:solidFill>
                  <a:srgbClr val="FF0000"/>
                </a:solidFill>
                <a:effectLst>
                  <a:outerShdw blurRad="38100" dist="38100" dir="2700000" algn="tl">
                    <a:srgbClr val="000000">
                      <a:alpha val="43137"/>
                    </a:srgbClr>
                  </a:outerShdw>
                </a:effectLst>
              </a:rPr>
              <a:t>non può essere considerata come un atto adottato dal Consiglio europeo, né peraltro da un’altra istituzione, da un organo o da un organismo dell’Unione o come prova dell’esistenza di un simile atto e che corrisponderebbe all’atto impugnato</a:t>
            </a:r>
            <a:r>
              <a:rPr lang="it-IT" dirty="0"/>
              <a:t>» (Tribunale UE, </a:t>
            </a:r>
            <a:r>
              <a:rPr lang="it-IT" dirty="0" err="1"/>
              <a:t>ord</a:t>
            </a:r>
            <a:r>
              <a:rPr lang="it-IT" dirty="0"/>
              <a:t>. 28.2.2017, </a:t>
            </a:r>
            <a:r>
              <a:rPr lang="it-IT" i="1" u="sng" dirty="0">
                <a:solidFill>
                  <a:srgbClr val="FF0000"/>
                </a:solidFill>
              </a:rPr>
              <a:t>N.M. c. Consiglio europeo</a:t>
            </a:r>
            <a:r>
              <a:rPr lang="it-IT" dirty="0"/>
              <a:t>, cit., punto 72)</a:t>
            </a:r>
          </a:p>
          <a:p>
            <a:r>
              <a:rPr lang="it-IT" dirty="0"/>
              <a:t>Il Tribunale </a:t>
            </a:r>
            <a:r>
              <a:rPr lang="it-IT" dirty="0">
                <a:solidFill>
                  <a:srgbClr val="0070C0"/>
                </a:solidFill>
                <a:effectLst>
                  <a:outerShdw blurRad="38100" dist="38100" dir="2700000" algn="tl">
                    <a:srgbClr val="000000">
                      <a:alpha val="43137"/>
                    </a:srgbClr>
                  </a:outerShdw>
                </a:effectLst>
              </a:rPr>
              <a:t>«sormonta» le indicazioni risultanti da elementi testuali (comunicato stampa e dichiarazione), contenutistici (v. punto 55</a:t>
            </a:r>
            <a:r>
              <a:rPr lang="it-IT" dirty="0"/>
              <a:t>) con </a:t>
            </a:r>
            <a:r>
              <a:rPr lang="it-IT" u="sng" dirty="0">
                <a:solidFill>
                  <a:srgbClr val="0070C0"/>
                </a:solidFill>
                <a:effectLst>
                  <a:outerShdw blurRad="38100" dist="38100" dir="2700000" algn="tl">
                    <a:srgbClr val="000000">
                      <a:alpha val="43137"/>
                    </a:srgbClr>
                  </a:outerShdw>
                </a:effectLst>
              </a:rPr>
              <a:t>elementi «contestuali», di segno opposto, tratti da documenti interni del Consiglio europeo</a:t>
            </a:r>
            <a:r>
              <a:rPr lang="it-IT" dirty="0"/>
              <a:t>, e finisce per avallare la tesi seguita da quest’ultimo. Il metodo generale di interpretazione (CVDT 1969, art. 31: infra) non sembra rispettato.</a:t>
            </a:r>
          </a:p>
        </p:txBody>
      </p:sp>
    </p:spTree>
    <p:extLst>
      <p:ext uri="{BB962C8B-B14F-4D97-AF65-F5344CB8AC3E}">
        <p14:creationId xmlns:p14="http://schemas.microsoft.com/office/powerpoint/2010/main" val="2083112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Valutazione critica: diritto interno ed europeo</a:t>
            </a:r>
          </a:p>
        </p:txBody>
      </p:sp>
      <p:sp>
        <p:nvSpPr>
          <p:cNvPr id="3" name="Segnaposto contenuto 2"/>
          <p:cNvSpPr>
            <a:spLocks noGrp="1"/>
          </p:cNvSpPr>
          <p:nvPr>
            <p:ph idx="1"/>
          </p:nvPr>
        </p:nvSpPr>
        <p:spPr/>
        <p:txBody>
          <a:bodyPr>
            <a:normAutofit fontScale="70000" lnSpcReduction="20000"/>
          </a:bodyPr>
          <a:lstStyle/>
          <a:p>
            <a:r>
              <a:rPr lang="it-IT" dirty="0"/>
              <a:t>La soluzione raggiunta finisce per comportare che </a:t>
            </a:r>
          </a:p>
          <a:p>
            <a:r>
              <a:rPr lang="it-IT" dirty="0"/>
              <a:t>a) </a:t>
            </a:r>
            <a:r>
              <a:rPr lang="it-IT" dirty="0">
                <a:solidFill>
                  <a:srgbClr val="0070C0"/>
                </a:solidFill>
              </a:rPr>
              <a:t>l’Unione è sottratta al controllo del giudice europeo</a:t>
            </a:r>
            <a:r>
              <a:rPr lang="it-IT" dirty="0"/>
              <a:t>, sebbene partecipi (finanziariamente almeno, e giuridicamente, in base alle regole del CEAS, richiamate dalla dichiarazione controversa) alla realizzazione dell’accordo; </a:t>
            </a:r>
          </a:p>
          <a:p>
            <a:r>
              <a:rPr lang="it-IT" dirty="0"/>
              <a:t>b) </a:t>
            </a:r>
            <a:r>
              <a:rPr lang="it-IT" dirty="0">
                <a:solidFill>
                  <a:srgbClr val="0070C0"/>
                </a:solidFill>
              </a:rPr>
              <a:t>gli Stati membri non sono censurabili, dal giudice interno</a:t>
            </a:r>
            <a:r>
              <a:rPr lang="it-IT" dirty="0"/>
              <a:t>, per «l’accordo in forma semplificata» (v. art. 80 </a:t>
            </a:r>
            <a:r>
              <a:rPr lang="it-IT" dirty="0" err="1"/>
              <a:t>Cost</a:t>
            </a:r>
            <a:r>
              <a:rPr lang="it-IT" dirty="0"/>
              <a:t>. italiana) concluso in seno al Consiglio europeo inter se e con la Turchia (salva la «natura politica» dell’accordo, gli oneri finanziari sono a carico dell’UE); di conseguenza </a:t>
            </a:r>
            <a:r>
              <a:rPr lang="it-IT" dirty="0">
                <a:solidFill>
                  <a:srgbClr val="0070C0"/>
                </a:solidFill>
              </a:rPr>
              <a:t>i parlamenti nazionali sono esautorati</a:t>
            </a:r>
            <a:r>
              <a:rPr lang="it-IT" dirty="0"/>
              <a:t> da un accordo che ha grande incidenza sui diritti individuali (migranti irregolari, richiedenti asilo); </a:t>
            </a:r>
          </a:p>
          <a:p>
            <a:r>
              <a:rPr lang="it-IT" dirty="0"/>
              <a:t>c) </a:t>
            </a:r>
            <a:r>
              <a:rPr lang="it-IT" u="sng" dirty="0">
                <a:solidFill>
                  <a:srgbClr val="0070C0"/>
                </a:solidFill>
              </a:rPr>
              <a:t>il principio del non refoulement</a:t>
            </a:r>
            <a:r>
              <a:rPr lang="it-IT" dirty="0"/>
              <a:t>, fondamentale per il diritto di Ginevra e della CEDU, pur richiamato dall’accordo (sopra), è dubbio possa ricevere «garanzia» da parte di giudici interni; </a:t>
            </a:r>
          </a:p>
          <a:p>
            <a:r>
              <a:rPr lang="it-IT" dirty="0"/>
              <a:t>d) resta la possibile </a:t>
            </a:r>
            <a:r>
              <a:rPr lang="it-IT" u="sng" dirty="0">
                <a:solidFill>
                  <a:srgbClr val="0070C0"/>
                </a:solidFill>
                <a:effectLst>
                  <a:outerShdw blurRad="38100" dist="38100" dir="2700000" algn="tl">
                    <a:srgbClr val="000000">
                      <a:alpha val="43137"/>
                    </a:srgbClr>
                  </a:outerShdw>
                </a:effectLst>
              </a:rPr>
              <a:t>competenza della Corte EDU</a:t>
            </a:r>
            <a:r>
              <a:rPr lang="it-IT" dirty="0"/>
              <a:t>, come controllore delle violazioni commesse dagli Stati membri (art. 3 CEDU)</a:t>
            </a:r>
          </a:p>
        </p:txBody>
      </p:sp>
    </p:spTree>
    <p:extLst>
      <p:ext uri="{BB962C8B-B14F-4D97-AF65-F5344CB8AC3E}">
        <p14:creationId xmlns:p14="http://schemas.microsoft.com/office/powerpoint/2010/main" val="28439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 </a:t>
            </a:r>
            <a:r>
              <a:rPr lang="it-IT" dirty="0">
                <a:solidFill>
                  <a:srgbClr val="FF0000"/>
                </a:solidFill>
              </a:rPr>
              <a:t>La competenza interna a concludere accordi: accordi «dello Stato»</a:t>
            </a:r>
          </a:p>
        </p:txBody>
      </p:sp>
      <p:sp>
        <p:nvSpPr>
          <p:cNvPr id="3" name="Segnaposto contenuto 2"/>
          <p:cNvSpPr>
            <a:spLocks noGrp="1"/>
          </p:cNvSpPr>
          <p:nvPr>
            <p:ph idx="1"/>
          </p:nvPr>
        </p:nvSpPr>
        <p:spPr/>
        <p:txBody>
          <a:bodyPr>
            <a:noAutofit/>
          </a:bodyPr>
          <a:lstStyle/>
          <a:p>
            <a:r>
              <a:rPr lang="it-IT" sz="1900" dirty="0"/>
              <a:t>Il problema della competenza (organica) a concludere accordi nell'ordinamento italiano. </a:t>
            </a:r>
          </a:p>
          <a:p>
            <a:r>
              <a:rPr lang="it-IT" sz="1900" b="1" u="sng" dirty="0">
                <a:solidFill>
                  <a:srgbClr val="FF0000"/>
                </a:solidFill>
                <a:effectLst>
                  <a:outerShdw blurRad="38100" dist="38100" dir="2700000" algn="tl">
                    <a:srgbClr val="000000">
                      <a:alpha val="43137"/>
                    </a:srgbClr>
                  </a:outerShdw>
                </a:effectLst>
              </a:rPr>
              <a:t>Accordi statali</a:t>
            </a:r>
          </a:p>
          <a:p>
            <a:r>
              <a:rPr lang="it-IT" sz="1900" dirty="0"/>
              <a:t>1) Le </a:t>
            </a:r>
            <a:r>
              <a:rPr lang="it-IT" sz="1900" u="sng" dirty="0">
                <a:solidFill>
                  <a:srgbClr val="FF0000"/>
                </a:solidFill>
                <a:effectLst>
                  <a:outerShdw blurRad="38100" dist="38100" dir="2700000" algn="tl">
                    <a:srgbClr val="000000">
                      <a:alpha val="43137"/>
                    </a:srgbClr>
                  </a:outerShdw>
                </a:effectLst>
              </a:rPr>
              <a:t>competenze organiche (ma non le questioni sostanziali)</a:t>
            </a:r>
            <a:r>
              <a:rPr lang="it-IT" sz="1900" dirty="0">
                <a:solidFill>
                  <a:srgbClr val="FF0000"/>
                </a:solidFill>
              </a:rPr>
              <a:t> </a:t>
            </a:r>
            <a:r>
              <a:rPr lang="it-IT" sz="1900" dirty="0"/>
              <a:t>per la conclusione di un trattato (apposizione della firma e ratifica; anche: espressione e revoca delle riserve) e per tutti i profili relativi alla vita del trattato (competenza per la denuncia o il recesso dal medesimo) </a:t>
            </a:r>
            <a:r>
              <a:rPr lang="it-IT" sz="1900" u="sng" dirty="0">
                <a:solidFill>
                  <a:srgbClr val="0070C0"/>
                </a:solidFill>
              </a:rPr>
              <a:t>sono determinate dal diritto interno </a:t>
            </a:r>
            <a:r>
              <a:rPr lang="it-IT" sz="1900" dirty="0"/>
              <a:t>di ciascuno Stato, di cui il diritto internazionale «prende atto» o a cui rinvia (</a:t>
            </a:r>
            <a:r>
              <a:rPr lang="it-IT" sz="1900" b="1" u="sng" dirty="0">
                <a:solidFill>
                  <a:srgbClr val="FF0000"/>
                </a:solidFill>
              </a:rPr>
              <a:t>competenza domestica</a:t>
            </a:r>
            <a:r>
              <a:rPr lang="it-IT" sz="1900" dirty="0"/>
              <a:t>);</a:t>
            </a:r>
          </a:p>
        </p:txBody>
      </p:sp>
    </p:spTree>
    <p:extLst>
      <p:ext uri="{BB962C8B-B14F-4D97-AF65-F5344CB8AC3E}">
        <p14:creationId xmlns:p14="http://schemas.microsoft.com/office/powerpoint/2010/main" val="304931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E30455-F553-487B-9551-7873E72B5038}"/>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434707C1-2D4D-4402-A671-63477798CB75}"/>
              </a:ext>
            </a:extLst>
          </p:cNvPr>
          <p:cNvSpPr>
            <a:spLocks noGrp="1"/>
          </p:cNvSpPr>
          <p:nvPr>
            <p:ph idx="1"/>
          </p:nvPr>
        </p:nvSpPr>
        <p:spPr/>
        <p:txBody>
          <a:bodyPr>
            <a:normAutofit fontScale="92500" lnSpcReduction="10000"/>
          </a:bodyPr>
          <a:lstStyle/>
          <a:p>
            <a:r>
              <a:rPr lang="it-IT" dirty="0"/>
              <a:t>► Gli </a:t>
            </a:r>
            <a:r>
              <a:rPr lang="it-IT" b="1" dirty="0"/>
              <a:t>atti (o dichiarazioni) unilaterali degli Stati</a:t>
            </a:r>
            <a:r>
              <a:rPr lang="it-IT" dirty="0"/>
              <a:t>.</a:t>
            </a:r>
          </a:p>
          <a:p>
            <a:r>
              <a:rPr lang="it-IT" dirty="0"/>
              <a:t>Manifestazioni di volontà statale che danno luogo a conseguenze giuridiche (obbligatorie) per detti Stati. Esempio: la promessa a favore di Stati terzi (l’obbligo giuridico si perfeziona una volta che la promessa è pervenuta alla conoscenza dei terzi). </a:t>
            </a:r>
          </a:p>
          <a:p>
            <a:r>
              <a:rPr lang="it-IT" dirty="0"/>
              <a:t>Il fondamento e le conseguenze giuridiche di detti atti derivano da norme consuetudinarie (promessa; riconoscimento; rinuncia) ovvero da accordi (cui si rapportano: denuncia, recesso da un trattato; domanda o istanza introduttiva di un procedimento di soluzione delle controversie)</a:t>
            </a:r>
          </a:p>
        </p:txBody>
      </p:sp>
    </p:spTree>
    <p:extLst>
      <p:ext uri="{BB962C8B-B14F-4D97-AF65-F5344CB8AC3E}">
        <p14:creationId xmlns:p14="http://schemas.microsoft.com/office/powerpoint/2010/main" val="41903191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FB7A4A-3134-41AE-A1DC-4EA70BC49792}"/>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37E4A35C-914A-4295-9EC5-866CFF31F988}"/>
              </a:ext>
            </a:extLst>
          </p:cNvPr>
          <p:cNvSpPr>
            <a:spLocks noGrp="1"/>
          </p:cNvSpPr>
          <p:nvPr>
            <p:ph idx="1"/>
          </p:nvPr>
        </p:nvSpPr>
        <p:spPr/>
        <p:txBody>
          <a:bodyPr/>
          <a:lstStyle/>
          <a:p>
            <a:r>
              <a:rPr lang="it-IT" dirty="0"/>
              <a:t>Il procedimento </a:t>
            </a:r>
            <a:r>
              <a:rPr lang="it-IT" u="sng" dirty="0">
                <a:solidFill>
                  <a:srgbClr val="FF0000"/>
                </a:solidFill>
                <a:effectLst>
                  <a:outerShdw blurRad="38100" dist="38100" dir="2700000" algn="tl">
                    <a:srgbClr val="000000">
                      <a:alpha val="43137"/>
                    </a:srgbClr>
                  </a:outerShdw>
                </a:effectLst>
              </a:rPr>
              <a:t>di stipulazione «solenne» è il più complesso (e generale)</a:t>
            </a:r>
            <a:r>
              <a:rPr lang="it-IT" dirty="0"/>
              <a:t>, così da tener conto a) della </a:t>
            </a:r>
            <a:r>
              <a:rPr lang="it-IT" b="1" u="sng" dirty="0">
                <a:solidFill>
                  <a:srgbClr val="FF0000"/>
                </a:solidFill>
              </a:rPr>
              <a:t>potestà primaria dell’Esecutivo</a:t>
            </a:r>
            <a:r>
              <a:rPr lang="it-IT" b="1" dirty="0">
                <a:solidFill>
                  <a:srgbClr val="FF0000"/>
                </a:solidFill>
              </a:rPr>
              <a:t> </a:t>
            </a:r>
            <a:r>
              <a:rPr lang="it-IT" dirty="0"/>
              <a:t>nella gestione delle relazioni giuridiche internazionale (</a:t>
            </a:r>
            <a:r>
              <a:rPr lang="it-IT" i="1" u="sng" dirty="0" err="1">
                <a:solidFill>
                  <a:srgbClr val="0070C0"/>
                </a:solidFill>
              </a:rPr>
              <a:t>treaty-making</a:t>
            </a:r>
            <a:r>
              <a:rPr lang="it-IT" i="1" u="sng" dirty="0">
                <a:solidFill>
                  <a:srgbClr val="0070C0"/>
                </a:solidFill>
              </a:rPr>
              <a:t> power</a:t>
            </a:r>
            <a:r>
              <a:rPr lang="it-IT" dirty="0"/>
              <a:t>), e </a:t>
            </a:r>
          </a:p>
          <a:p>
            <a:r>
              <a:rPr lang="it-IT" dirty="0"/>
              <a:t>b) del </a:t>
            </a:r>
            <a:r>
              <a:rPr lang="it-IT" b="1" u="sng" dirty="0">
                <a:solidFill>
                  <a:srgbClr val="FF0000"/>
                </a:solidFill>
              </a:rPr>
              <a:t>monopolio del potere legislativo</a:t>
            </a:r>
            <a:r>
              <a:rPr lang="it-IT" dirty="0"/>
              <a:t> nella produzione di norme interne generali (ivi comprese le norme derivanti dall’applicazione interna ossia dall’esecuzione del trattato)</a:t>
            </a:r>
          </a:p>
          <a:p>
            <a:endParaRPr lang="it-IT" dirty="0"/>
          </a:p>
        </p:txBody>
      </p:sp>
    </p:spTree>
    <p:extLst>
      <p:ext uri="{BB962C8B-B14F-4D97-AF65-F5344CB8AC3E}">
        <p14:creationId xmlns:p14="http://schemas.microsoft.com/office/powerpoint/2010/main" val="3673875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riparto di funzioni tra organi costituzionali</a:t>
            </a:r>
          </a:p>
        </p:txBody>
      </p:sp>
      <p:sp>
        <p:nvSpPr>
          <p:cNvPr id="3" name="Segnaposto contenuto 2"/>
          <p:cNvSpPr>
            <a:spLocks noGrp="1"/>
          </p:cNvSpPr>
          <p:nvPr>
            <p:ph idx="1"/>
          </p:nvPr>
        </p:nvSpPr>
        <p:spPr/>
        <p:txBody>
          <a:bodyPr>
            <a:noAutofit/>
          </a:bodyPr>
          <a:lstStyle/>
          <a:p>
            <a:r>
              <a:rPr lang="it-IT" sz="2000" b="1" u="sng" dirty="0">
                <a:solidFill>
                  <a:srgbClr val="FF0000"/>
                </a:solidFill>
                <a:effectLst>
                  <a:outerShdw blurRad="38100" dist="38100" dir="2700000" algn="tl">
                    <a:srgbClr val="000000">
                      <a:alpha val="43137"/>
                    </a:srgbClr>
                  </a:outerShdw>
                </a:effectLst>
              </a:rPr>
              <a:t>Il Governo</a:t>
            </a:r>
            <a:r>
              <a:rPr lang="it-IT" sz="2000" dirty="0"/>
              <a:t> Secondo la Costituzione italiana la </a:t>
            </a:r>
            <a:r>
              <a:rPr lang="it-IT" sz="2000" u="sng" dirty="0">
                <a:solidFill>
                  <a:srgbClr val="FF0000"/>
                </a:solidFill>
              </a:rPr>
              <a:t>“gestione” della politica estera rientra nelle prerogative del Governo </a:t>
            </a:r>
            <a:r>
              <a:rPr lang="it-IT" sz="2000" dirty="0"/>
              <a:t>(v. implicitamente </a:t>
            </a:r>
            <a:r>
              <a:rPr lang="it-IT" sz="2000" b="1" u="sng" dirty="0">
                <a:solidFill>
                  <a:srgbClr val="FF0000"/>
                </a:solidFill>
                <a:effectLst>
                  <a:outerShdw blurRad="38100" dist="38100" dir="2700000" algn="tl">
                    <a:srgbClr val="000000">
                      <a:alpha val="43137"/>
                    </a:srgbClr>
                  </a:outerShdw>
                </a:effectLst>
              </a:rPr>
              <a:t>art. 95 Costituzione</a:t>
            </a:r>
            <a:r>
              <a:rPr lang="it-IT" sz="2000" dirty="0"/>
              <a:t>). </a:t>
            </a:r>
          </a:p>
          <a:p>
            <a:r>
              <a:rPr lang="it-IT" sz="2000" dirty="0"/>
              <a:t>La formazione e la gestione degli obblighi internazionali dello Stato rientrano tra i compiti dell'Esecutivo: così anche la formazione e la gestione dei trattati internazionali, di cui l'esecutivo si assume la responsabilità («</a:t>
            </a:r>
            <a:r>
              <a:rPr lang="it-IT" sz="2000" u="sng" dirty="0">
                <a:solidFill>
                  <a:srgbClr val="FF0000"/>
                </a:solidFill>
                <a:effectLst>
                  <a:outerShdw blurRad="38100" dist="38100" dir="2700000" algn="tl">
                    <a:srgbClr val="000000">
                      <a:alpha val="43137"/>
                    </a:srgbClr>
                  </a:outerShdw>
                </a:effectLst>
              </a:rPr>
              <a:t>riserva governativa di potere estero</a:t>
            </a:r>
            <a:r>
              <a:rPr lang="it-IT" sz="2000" dirty="0"/>
              <a:t>»); il Governo infatti «attiva» il procedimento e presiede sotto il profilo operativo a tutte le fasi di stipulazione (conclusione o perfezionamento) del trattato</a:t>
            </a:r>
          </a:p>
        </p:txBody>
      </p:sp>
    </p:spTree>
    <p:extLst>
      <p:ext uri="{BB962C8B-B14F-4D97-AF65-F5344CB8AC3E}">
        <p14:creationId xmlns:p14="http://schemas.microsoft.com/office/powerpoint/2010/main" val="12833364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A2BE1-3C46-4C92-9521-0FC5CAD01BDE}"/>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7D1CB7A3-1BAE-4744-B273-9857A046A31B}"/>
              </a:ext>
            </a:extLst>
          </p:cNvPr>
          <p:cNvSpPr>
            <a:spLocks noGrp="1"/>
          </p:cNvSpPr>
          <p:nvPr>
            <p:ph idx="1"/>
          </p:nvPr>
        </p:nvSpPr>
        <p:spPr/>
        <p:txBody>
          <a:bodyPr>
            <a:normAutofit fontScale="85000" lnSpcReduction="20000"/>
          </a:bodyPr>
          <a:lstStyle/>
          <a:p>
            <a:r>
              <a:rPr lang="it-IT" b="1" u="sng" dirty="0">
                <a:solidFill>
                  <a:srgbClr val="FF0000"/>
                </a:solidFill>
                <a:effectLst>
                  <a:outerShdw blurRad="38100" dist="38100" dir="2700000" algn="tl">
                    <a:srgbClr val="000000">
                      <a:alpha val="43137"/>
                    </a:srgbClr>
                  </a:outerShdw>
                </a:effectLst>
              </a:rPr>
              <a:t>Il Parlamento (le Camere, su base paritaria)</a:t>
            </a:r>
            <a:r>
              <a:rPr lang="it-IT" dirty="0">
                <a:solidFill>
                  <a:srgbClr val="FF0000"/>
                </a:solidFill>
              </a:rPr>
              <a:t> </a:t>
            </a:r>
            <a:r>
              <a:rPr lang="it-IT" dirty="0"/>
              <a:t>è chiamato ad </a:t>
            </a:r>
            <a:r>
              <a:rPr lang="it-IT" b="1" u="sng" dirty="0">
                <a:solidFill>
                  <a:srgbClr val="FF0000"/>
                </a:solidFill>
              </a:rPr>
              <a:t>autorizzare preventivamente</a:t>
            </a:r>
            <a:r>
              <a:rPr lang="it-IT" b="1" dirty="0">
                <a:solidFill>
                  <a:srgbClr val="FF0000"/>
                </a:solidFill>
              </a:rPr>
              <a:t> la conclusione </a:t>
            </a:r>
            <a:r>
              <a:rPr lang="it-IT" dirty="0"/>
              <a:t>(</a:t>
            </a:r>
            <a:r>
              <a:rPr lang="it-IT" u="sng" dirty="0">
                <a:solidFill>
                  <a:srgbClr val="0070C0"/>
                </a:solidFill>
              </a:rPr>
              <a:t>ratifica</a:t>
            </a:r>
            <a:r>
              <a:rPr lang="it-IT" dirty="0"/>
              <a:t>) di alcune categorie di </a:t>
            </a:r>
            <a:r>
              <a:rPr lang="it-IT" dirty="0">
                <a:solidFill>
                  <a:srgbClr val="FF0000"/>
                </a:solidFill>
              </a:rPr>
              <a:t>trattati importanti che hanno conseguenze qualificate o «strutturali» </a:t>
            </a:r>
            <a:r>
              <a:rPr lang="it-IT" dirty="0"/>
              <a:t>sull’assetto dei poteri interni. </a:t>
            </a:r>
            <a:r>
              <a:rPr lang="it-IT" u="sng" dirty="0">
                <a:solidFill>
                  <a:srgbClr val="FF0000"/>
                </a:solidFill>
              </a:rPr>
              <a:t>Art. 80 Costituzione</a:t>
            </a:r>
            <a:r>
              <a:rPr lang="it-IT" dirty="0"/>
              <a:t>: </a:t>
            </a:r>
          </a:p>
          <a:p>
            <a:r>
              <a:rPr lang="it-IT" dirty="0"/>
              <a:t>«Le Camere </a:t>
            </a:r>
            <a:r>
              <a:rPr lang="it-IT" i="1" dirty="0">
                <a:solidFill>
                  <a:srgbClr val="0070C0"/>
                </a:solidFill>
              </a:rPr>
              <a:t>autorizzano con legge</a:t>
            </a:r>
            <a:r>
              <a:rPr lang="it-IT" dirty="0"/>
              <a:t> la ratifica dei trattati internazionali che </a:t>
            </a:r>
            <a:r>
              <a:rPr lang="it-IT" i="1" dirty="0">
                <a:solidFill>
                  <a:srgbClr val="0070C0"/>
                </a:solidFill>
              </a:rPr>
              <a:t>sono di natura politica, o prevedono arbitrati o regolamenti giudiziari, o importano variazioni del territorio od oneri alle finanze o modificazioni di leggi</a:t>
            </a:r>
            <a:r>
              <a:rPr lang="it-IT" dirty="0"/>
              <a:t>».</a:t>
            </a:r>
          </a:p>
          <a:p>
            <a:r>
              <a:rPr lang="it-IT" b="1" u="sng" dirty="0">
                <a:solidFill>
                  <a:srgbClr val="FF0000"/>
                </a:solidFill>
                <a:effectLst>
                  <a:outerShdw blurRad="38100" dist="38100" dir="2700000" algn="tl">
                    <a:srgbClr val="000000">
                      <a:alpha val="43137"/>
                    </a:srgbClr>
                  </a:outerShdw>
                </a:effectLst>
              </a:rPr>
              <a:t>Il Capo dello Stato</a:t>
            </a:r>
            <a:r>
              <a:rPr lang="it-IT" dirty="0"/>
              <a:t> ratifica i trattati (rappresenta formalmente lo Stato nella sua unità e continuità). </a:t>
            </a:r>
            <a:r>
              <a:rPr lang="it-IT" u="sng" dirty="0">
                <a:solidFill>
                  <a:srgbClr val="FF0000"/>
                </a:solidFill>
              </a:rPr>
              <a:t>Art. 87, par. VIII</a:t>
            </a:r>
            <a:r>
              <a:rPr lang="it-IT" dirty="0"/>
              <a:t>, Costituzione: il Capo dello Stato «accredita e riceve i rappresentanti diplomatici, ratifica i trattati internazionali, previa, quando occorra, l'autorizzazione delle Camere»</a:t>
            </a:r>
          </a:p>
        </p:txBody>
      </p:sp>
    </p:spTree>
    <p:extLst>
      <p:ext uri="{BB962C8B-B14F-4D97-AF65-F5344CB8AC3E}">
        <p14:creationId xmlns:p14="http://schemas.microsoft.com/office/powerpoint/2010/main" val="396653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Accordi in forma semplificata e Costituzione</a:t>
            </a:r>
          </a:p>
        </p:txBody>
      </p:sp>
      <p:sp>
        <p:nvSpPr>
          <p:cNvPr id="3" name="Segnaposto contenuto 2"/>
          <p:cNvSpPr>
            <a:spLocks noGrp="1"/>
          </p:cNvSpPr>
          <p:nvPr>
            <p:ph idx="1"/>
          </p:nvPr>
        </p:nvSpPr>
        <p:spPr/>
        <p:txBody>
          <a:bodyPr>
            <a:normAutofit fontScale="92500"/>
          </a:bodyPr>
          <a:lstStyle/>
          <a:p>
            <a:r>
              <a:rPr lang="it-IT" sz="2100" dirty="0"/>
              <a:t>Attenzione: </a:t>
            </a:r>
            <a:r>
              <a:rPr lang="it-IT" sz="2100" u="sng" dirty="0">
                <a:solidFill>
                  <a:srgbClr val="FF0000"/>
                </a:solidFill>
                <a:effectLst>
                  <a:outerShdw blurRad="38100" dist="38100" dir="2700000" algn="tl">
                    <a:srgbClr val="000000">
                      <a:alpha val="43137"/>
                    </a:srgbClr>
                  </a:outerShdw>
                </a:effectLst>
              </a:rPr>
              <a:t>la ratifica presidenziale è atto formale</a:t>
            </a:r>
            <a:r>
              <a:rPr lang="it-IT" sz="2100" dirty="0"/>
              <a:t>, la </a:t>
            </a:r>
            <a:r>
              <a:rPr lang="it-IT" sz="2100" dirty="0">
                <a:solidFill>
                  <a:srgbClr val="FF0000"/>
                </a:solidFill>
              </a:rPr>
              <a:t>decisione materiale</a:t>
            </a:r>
            <a:r>
              <a:rPr lang="it-IT" sz="2100" dirty="0"/>
              <a:t> ad esso sottesa spetta all'Esecutivo («nessun atto del Presidente della Repubblica è valido se non è controfirmato dai ministri proponenti, che ne assumono la responsabilità», art. 89 Cost.)</a:t>
            </a:r>
          </a:p>
          <a:p>
            <a:r>
              <a:rPr lang="it-IT" sz="2100" dirty="0"/>
              <a:t>In base a quali criteri viene deciso l’impiego della forma solenne o semplificata?</a:t>
            </a:r>
          </a:p>
          <a:p>
            <a:r>
              <a:rPr lang="it-IT" sz="2100" dirty="0">
                <a:solidFill>
                  <a:srgbClr val="FF0000"/>
                </a:solidFill>
              </a:rPr>
              <a:t>L’Esecutivo decide discrezionalmente in merito al procedimento di conclusione dell’accordo</a:t>
            </a:r>
            <a:r>
              <a:rPr lang="it-IT" sz="2100" dirty="0"/>
              <a:t> (forma solenne ovvero semplificata). </a:t>
            </a:r>
          </a:p>
          <a:p>
            <a:r>
              <a:rPr lang="it-IT" sz="2100" dirty="0">
                <a:solidFill>
                  <a:srgbClr val="FF0000"/>
                </a:solidFill>
              </a:rPr>
              <a:t>È vincolato </a:t>
            </a:r>
            <a:r>
              <a:rPr lang="it-IT" sz="2100" dirty="0"/>
              <a:t>a impiegare </a:t>
            </a:r>
            <a:r>
              <a:rPr lang="it-IT" sz="2100" b="1" dirty="0">
                <a:solidFill>
                  <a:srgbClr val="FF0000"/>
                </a:solidFill>
              </a:rPr>
              <a:t>la forma solenne solo per le 5 categorie di trattati di cui all’art. 80 Costituzione (solo se il trattato ricade in almeno una delle 5 categorie previste)</a:t>
            </a:r>
            <a:r>
              <a:rPr lang="it-IT" sz="2100" dirty="0"/>
              <a:t>. Può in ogni caso prescegliere la forma solenne anche per i trattati non richiamati nell’art. 80</a:t>
            </a:r>
          </a:p>
        </p:txBody>
      </p:sp>
    </p:spTree>
    <p:extLst>
      <p:ext uri="{BB962C8B-B14F-4D97-AF65-F5344CB8AC3E}">
        <p14:creationId xmlns:p14="http://schemas.microsoft.com/office/powerpoint/2010/main" val="31299248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prassi: patologie e sanatorie</a:t>
            </a:r>
          </a:p>
        </p:txBody>
      </p:sp>
      <p:sp>
        <p:nvSpPr>
          <p:cNvPr id="3" name="Segnaposto contenuto 2"/>
          <p:cNvSpPr>
            <a:spLocks noGrp="1"/>
          </p:cNvSpPr>
          <p:nvPr>
            <p:ph idx="1"/>
          </p:nvPr>
        </p:nvSpPr>
        <p:spPr/>
        <p:txBody>
          <a:bodyPr>
            <a:noAutofit/>
          </a:bodyPr>
          <a:lstStyle/>
          <a:p>
            <a:r>
              <a:rPr lang="it-IT" sz="2200" b="1" u="sng" dirty="0">
                <a:solidFill>
                  <a:srgbClr val="FF0000"/>
                </a:solidFill>
              </a:rPr>
              <a:t>Prassi</a:t>
            </a:r>
            <a:r>
              <a:rPr lang="it-IT" sz="2200" dirty="0"/>
              <a:t>. In forma semplificata (senza previa autorizzazione parlamentare) sono stati conclusi accordi </a:t>
            </a:r>
          </a:p>
          <a:p>
            <a:r>
              <a:rPr lang="it-IT" sz="2200" dirty="0"/>
              <a:t>a) che </a:t>
            </a:r>
            <a:r>
              <a:rPr lang="it-IT" sz="2200" u="sng" dirty="0">
                <a:solidFill>
                  <a:srgbClr val="0070C0"/>
                </a:solidFill>
              </a:rPr>
              <a:t>incidono sulla consistenza territoriale dello Stato</a:t>
            </a:r>
            <a:r>
              <a:rPr lang="it-IT" sz="2200" dirty="0"/>
              <a:t> (il Memorandum di Londra sul territorio di Trieste del 1955; accordi sulla concessione di basi militari, per es. ai membri della NATO; taluni accordi fra questi peraltro rimasti segreti); </a:t>
            </a:r>
          </a:p>
        </p:txBody>
      </p:sp>
    </p:spTree>
    <p:extLst>
      <p:ext uri="{BB962C8B-B14F-4D97-AF65-F5344CB8AC3E}">
        <p14:creationId xmlns:p14="http://schemas.microsoft.com/office/powerpoint/2010/main" val="30585891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4D71ED-4138-413D-BA10-E5DDA6C7AB77}"/>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3878A447-FCCD-4C59-8028-609EB85A6F40}"/>
              </a:ext>
            </a:extLst>
          </p:cNvPr>
          <p:cNvSpPr>
            <a:spLocks noGrp="1"/>
          </p:cNvSpPr>
          <p:nvPr>
            <p:ph idx="1"/>
          </p:nvPr>
        </p:nvSpPr>
        <p:spPr/>
        <p:txBody>
          <a:bodyPr>
            <a:normAutofit fontScale="92500"/>
          </a:bodyPr>
          <a:lstStyle/>
          <a:p>
            <a:r>
              <a:rPr lang="it-IT" dirty="0"/>
              <a:t>b) </a:t>
            </a:r>
            <a:r>
              <a:rPr lang="it-IT" u="sng" dirty="0">
                <a:solidFill>
                  <a:srgbClr val="0070C0"/>
                </a:solidFill>
              </a:rPr>
              <a:t>accordi di natura politica o che modificano leggi preesistenti</a:t>
            </a:r>
            <a:r>
              <a:rPr lang="it-IT" dirty="0"/>
              <a:t> (per esempio la → legge di autorizzazione alla ratifica del Trattato sull'Organizzazione dell'Atlantico del Nord, nel caso di accordi “governativi” di modifica di questo in via “informale”), </a:t>
            </a:r>
          </a:p>
          <a:p>
            <a:r>
              <a:rPr lang="it-IT" dirty="0"/>
              <a:t>c) </a:t>
            </a:r>
            <a:r>
              <a:rPr lang="it-IT" u="sng" dirty="0">
                <a:solidFill>
                  <a:srgbClr val="0070C0"/>
                </a:solidFill>
              </a:rPr>
              <a:t>che implicano oneri significativi per le finanze</a:t>
            </a:r>
            <a:r>
              <a:rPr lang="it-IT" dirty="0"/>
              <a:t> (accordi governativi sulla partecipazione delle forze armate italiane a “interventi” sul piano internazionale: Kosovo, 1999, Afghanistan, 2001, Iraq, 2004 ecc.). </a:t>
            </a:r>
          </a:p>
          <a:p>
            <a:r>
              <a:rPr lang="it-IT" dirty="0"/>
              <a:t>Emblematico è il caso della </a:t>
            </a:r>
            <a:r>
              <a:rPr lang="it-IT" u="sng" dirty="0">
                <a:solidFill>
                  <a:srgbClr val="FF0000"/>
                </a:solidFill>
                <a:effectLst>
                  <a:outerShdw blurRad="38100" dist="38100" dir="2700000" algn="tl">
                    <a:srgbClr val="000000">
                      <a:alpha val="43137"/>
                    </a:srgbClr>
                  </a:outerShdw>
                </a:effectLst>
              </a:rPr>
              <a:t>richiesta di adesione dell'Italia alle Nazioni Unite (1955)</a:t>
            </a:r>
            <a:r>
              <a:rPr lang="it-IT" dirty="0"/>
              <a:t>, operata dal Governo senza la previa autorizzazione parlamentare</a:t>
            </a:r>
          </a:p>
          <a:p>
            <a:endParaRPr lang="it-IT" dirty="0"/>
          </a:p>
        </p:txBody>
      </p:sp>
    </p:spTree>
    <p:extLst>
      <p:ext uri="{BB962C8B-B14F-4D97-AF65-F5344CB8AC3E}">
        <p14:creationId xmlns:p14="http://schemas.microsoft.com/office/powerpoint/2010/main" val="3878710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 «rimedi interni» per le patologie</a:t>
            </a:r>
          </a:p>
        </p:txBody>
      </p:sp>
      <p:sp>
        <p:nvSpPr>
          <p:cNvPr id="3" name="Segnaposto contenuto 2"/>
          <p:cNvSpPr>
            <a:spLocks noGrp="1"/>
          </p:cNvSpPr>
          <p:nvPr>
            <p:ph idx="1"/>
          </p:nvPr>
        </p:nvSpPr>
        <p:spPr/>
        <p:txBody>
          <a:bodyPr>
            <a:normAutofit fontScale="85000" lnSpcReduction="10000"/>
          </a:bodyPr>
          <a:lstStyle/>
          <a:p>
            <a:r>
              <a:rPr lang="it-IT" dirty="0"/>
              <a:t>1. </a:t>
            </a:r>
            <a:r>
              <a:rPr lang="it-IT" b="1" u="sng" dirty="0">
                <a:solidFill>
                  <a:srgbClr val="0070C0"/>
                </a:solidFill>
                <a:effectLst>
                  <a:outerShdw blurRad="38100" dist="38100" dir="2700000" algn="tl">
                    <a:srgbClr val="000000">
                      <a:alpha val="43137"/>
                    </a:srgbClr>
                  </a:outerShdw>
                </a:effectLst>
              </a:rPr>
              <a:t>Prassi esorbitante e sanatoria o acquiescenza parlamentare</a:t>
            </a:r>
            <a:r>
              <a:rPr lang="it-IT" dirty="0"/>
              <a:t>. Quando l’Esecutivo ha stipulato accordi in forma semplificata «esorbitanti», il Palamento ha </a:t>
            </a:r>
            <a:r>
              <a:rPr lang="it-IT" u="sng" dirty="0">
                <a:solidFill>
                  <a:srgbClr val="FF0000"/>
                </a:solidFill>
                <a:effectLst>
                  <a:outerShdw blurRad="38100" dist="38100" dir="2700000" algn="tl">
                    <a:srgbClr val="000000">
                      <a:alpha val="43137"/>
                    </a:srgbClr>
                  </a:outerShdw>
                </a:effectLst>
              </a:rPr>
              <a:t>in genere</a:t>
            </a:r>
            <a:r>
              <a:rPr lang="it-IT" dirty="0"/>
              <a:t> successivamente </a:t>
            </a:r>
            <a:r>
              <a:rPr lang="it-IT" u="sng" dirty="0">
                <a:solidFill>
                  <a:srgbClr val="FF0000"/>
                </a:solidFill>
              </a:rPr>
              <a:t>«sanato»</a:t>
            </a:r>
            <a:r>
              <a:rPr lang="it-IT" dirty="0"/>
              <a:t>, </a:t>
            </a:r>
            <a:r>
              <a:rPr lang="it-IT" u="sng" dirty="0">
                <a:solidFill>
                  <a:srgbClr val="FF0000"/>
                </a:solidFill>
                <a:effectLst>
                  <a:outerShdw blurRad="38100" dist="38100" dir="2700000" algn="tl">
                    <a:srgbClr val="000000">
                      <a:alpha val="43137"/>
                    </a:srgbClr>
                  </a:outerShdw>
                </a:effectLst>
              </a:rPr>
              <a:t>con legge ordinaria</a:t>
            </a:r>
            <a:r>
              <a:rPr lang="it-IT" dirty="0"/>
              <a:t>, il difetto di autorizzazione (previa) alla ratifica; ha infatti «avallato» l’applicazione dell’accordo con </a:t>
            </a:r>
            <a:r>
              <a:rPr lang="it-IT" u="sng" dirty="0">
                <a:solidFill>
                  <a:srgbClr val="FF0000"/>
                </a:solidFill>
                <a:effectLst>
                  <a:outerShdw blurRad="38100" dist="38100" dir="2700000" algn="tl">
                    <a:srgbClr val="000000">
                      <a:alpha val="43137"/>
                    </a:srgbClr>
                  </a:outerShdw>
                </a:effectLst>
              </a:rPr>
              <a:t>leggi di bilancio </a:t>
            </a:r>
            <a:r>
              <a:rPr lang="it-IT" dirty="0"/>
              <a:t>ovvero con leggi </a:t>
            </a:r>
            <a:r>
              <a:rPr lang="it-IT" u="sng" dirty="0">
                <a:solidFill>
                  <a:srgbClr val="FF0000"/>
                </a:solidFill>
                <a:effectLst>
                  <a:outerShdw blurRad="38100" dist="38100" dir="2700000" algn="tl">
                    <a:srgbClr val="000000">
                      <a:alpha val="43137"/>
                    </a:srgbClr>
                  </a:outerShdw>
                </a:effectLst>
              </a:rPr>
              <a:t>di esecuzione interna</a:t>
            </a:r>
            <a:r>
              <a:rPr lang="it-IT" dirty="0"/>
              <a:t> dell’accordo (v. infra, adattamento del diritto interno); </a:t>
            </a:r>
          </a:p>
          <a:p>
            <a:r>
              <a:rPr lang="it-IT" dirty="0"/>
              <a:t>Lo scopo di tali interventi </a:t>
            </a:r>
            <a:r>
              <a:rPr lang="it-IT" u="sng" dirty="0">
                <a:solidFill>
                  <a:srgbClr val="FF0000"/>
                </a:solidFill>
                <a:effectLst>
                  <a:outerShdw blurRad="38100" dist="38100" dir="2700000" algn="tl">
                    <a:srgbClr val="000000">
                      <a:alpha val="43137"/>
                    </a:srgbClr>
                  </a:outerShdw>
                </a:effectLst>
              </a:rPr>
              <a:t>postumi</a:t>
            </a:r>
            <a:r>
              <a:rPr lang="it-IT" dirty="0"/>
              <a:t> è di evitare la responsabilità internazionale dello Stato (</a:t>
            </a:r>
            <a:r>
              <a:rPr lang="it-IT" b="1" u="sng" dirty="0">
                <a:solidFill>
                  <a:srgbClr val="FF0000"/>
                </a:solidFill>
                <a:effectLst>
                  <a:outerShdw blurRad="38100" dist="38100" dir="2700000" algn="tl">
                    <a:srgbClr val="000000">
                      <a:alpha val="43137"/>
                    </a:srgbClr>
                  </a:outerShdw>
                </a:effectLst>
              </a:rPr>
              <a:t>prospettiva politica</a:t>
            </a:r>
            <a:r>
              <a:rPr lang="it-IT" dirty="0"/>
              <a:t>).</a:t>
            </a:r>
          </a:p>
          <a:p>
            <a:r>
              <a:rPr lang="it-IT" dirty="0"/>
              <a:t>Detta prospettiva a sanatoria finisce però favorire un sistematico «aggiramento» o a una «elusione» dell’art. 80 (che richiede, come detto, autorizzazione parlamentare preventiva)</a:t>
            </a:r>
          </a:p>
        </p:txBody>
      </p:sp>
    </p:spTree>
    <p:extLst>
      <p:ext uri="{BB962C8B-B14F-4D97-AF65-F5344CB8AC3E}">
        <p14:creationId xmlns:p14="http://schemas.microsoft.com/office/powerpoint/2010/main" val="2225396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AD16E7-E142-4470-A668-01E0B744AE0C}"/>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62FFAE56-817D-4237-915E-B81EBD0A2C83}"/>
              </a:ext>
            </a:extLst>
          </p:cNvPr>
          <p:cNvSpPr>
            <a:spLocks noGrp="1"/>
          </p:cNvSpPr>
          <p:nvPr>
            <p:ph idx="1"/>
          </p:nvPr>
        </p:nvSpPr>
        <p:spPr/>
        <p:txBody>
          <a:bodyPr>
            <a:normAutofit fontScale="92500" lnSpcReduction="20000"/>
          </a:bodyPr>
          <a:lstStyle/>
          <a:p>
            <a:r>
              <a:rPr lang="it-IT" dirty="0"/>
              <a:t>2. </a:t>
            </a:r>
            <a:r>
              <a:rPr lang="it-IT" b="1" u="sng" dirty="0">
                <a:solidFill>
                  <a:srgbClr val="0070C0"/>
                </a:solidFill>
                <a:effectLst>
                  <a:outerShdw blurRad="38100" dist="38100" dir="2700000" algn="tl">
                    <a:srgbClr val="000000">
                      <a:alpha val="43137"/>
                    </a:srgbClr>
                  </a:outerShdw>
                </a:effectLst>
              </a:rPr>
              <a:t>La prospettiva «legalista»</a:t>
            </a:r>
            <a:r>
              <a:rPr lang="it-IT" dirty="0"/>
              <a:t>. </a:t>
            </a:r>
          </a:p>
          <a:p>
            <a:r>
              <a:rPr lang="it-IT" dirty="0"/>
              <a:t>In una </a:t>
            </a:r>
            <a:r>
              <a:rPr lang="it-IT" u="sng" dirty="0">
                <a:solidFill>
                  <a:srgbClr val="FF0000"/>
                </a:solidFill>
                <a:effectLst>
                  <a:outerShdw blurRad="38100" dist="38100" dir="2700000" algn="tl">
                    <a:srgbClr val="000000">
                      <a:alpha val="43137"/>
                    </a:srgbClr>
                  </a:outerShdw>
                </a:effectLst>
              </a:rPr>
              <a:t>prospettiva di maggior rigore costituzionale</a:t>
            </a:r>
            <a:r>
              <a:rPr lang="it-IT" dirty="0"/>
              <a:t> (avallata da parte della dottrina), il Parlamento potrebbe invece, diversamente, censurare il Governo (sul piano politico interno) ed esigere dal Governo, sul piano internazionale e dei rapporti con le controparti convenzionali, </a:t>
            </a:r>
            <a:r>
              <a:rPr lang="it-IT" u="sng" dirty="0">
                <a:solidFill>
                  <a:srgbClr val="FF0000"/>
                </a:solidFill>
                <a:effectLst>
                  <a:outerShdw blurRad="38100" dist="38100" dir="2700000" algn="tl">
                    <a:srgbClr val="000000">
                      <a:alpha val="43137"/>
                    </a:srgbClr>
                  </a:outerShdw>
                </a:effectLst>
              </a:rPr>
              <a:t>l’attivazione dell’art. 46 CVDT</a:t>
            </a:r>
            <a:r>
              <a:rPr lang="it-IT" dirty="0"/>
              <a:t> (nullità, e inesigibilità internazionale, dell’accordo in quanto concluso in violazione dell’art. 80 Costituzione, «norma interna di importanza fondamentale»)</a:t>
            </a:r>
          </a:p>
          <a:p>
            <a:r>
              <a:rPr lang="it-IT" dirty="0"/>
              <a:t>La Corte costituzionale, nella sentenza </a:t>
            </a:r>
            <a:r>
              <a:rPr lang="it-IT" u="sng" dirty="0"/>
              <a:t>n. 295 del 1984</a:t>
            </a:r>
            <a:r>
              <a:rPr lang="it-IT" dirty="0"/>
              <a:t>, </a:t>
            </a:r>
            <a:r>
              <a:rPr lang="it-IT" i="1" u="sng" dirty="0">
                <a:solidFill>
                  <a:srgbClr val="FF0000"/>
                </a:solidFill>
              </a:rPr>
              <a:t>Medusa Distribuzione e altre c. Ministero del turismo e dello spettacolo</a:t>
            </a:r>
            <a:r>
              <a:rPr lang="it-IT" dirty="0"/>
              <a:t>, ha censurato la prassi di cui al punto 1, al fine di garantire il rigoroso rispetto degli art. 80 e 87, comma VIII, Cost.</a:t>
            </a:r>
          </a:p>
          <a:p>
            <a:endParaRPr lang="it-IT" dirty="0"/>
          </a:p>
        </p:txBody>
      </p:sp>
    </p:spTree>
    <p:extLst>
      <p:ext uri="{BB962C8B-B14F-4D97-AF65-F5344CB8AC3E}">
        <p14:creationId xmlns:p14="http://schemas.microsoft.com/office/powerpoint/2010/main" val="122772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giurisprudenza costituzionale</a:t>
            </a:r>
          </a:p>
        </p:txBody>
      </p:sp>
      <p:sp>
        <p:nvSpPr>
          <p:cNvPr id="3" name="Segnaposto contenuto 2"/>
          <p:cNvSpPr>
            <a:spLocks noGrp="1"/>
          </p:cNvSpPr>
          <p:nvPr>
            <p:ph idx="1"/>
          </p:nvPr>
        </p:nvSpPr>
        <p:spPr/>
        <p:txBody>
          <a:bodyPr>
            <a:normAutofit fontScale="85000" lnSpcReduction="10000"/>
          </a:bodyPr>
          <a:lstStyle/>
          <a:p>
            <a:r>
              <a:rPr lang="it-IT" sz="2600" dirty="0"/>
              <a:t>Si tratta nel caso di un </a:t>
            </a:r>
            <a:r>
              <a:rPr lang="it-IT" sz="2600" u="sng" dirty="0">
                <a:solidFill>
                  <a:srgbClr val="FF0000"/>
                </a:solidFill>
              </a:rPr>
              <a:t>accordo bilaterale italo-francese</a:t>
            </a:r>
            <a:r>
              <a:rPr lang="it-IT" sz="2600" dirty="0"/>
              <a:t> relativo alla coproduzione (di film multinazionali), concluso in forma semplificata dal Governo e successivamente </a:t>
            </a:r>
            <a:r>
              <a:rPr lang="it-IT" sz="2600" u="sng" dirty="0">
                <a:solidFill>
                  <a:srgbClr val="FF0000"/>
                </a:solidFill>
                <a:effectLst>
                  <a:outerShdw blurRad="38100" dist="38100" dir="2700000" algn="tl">
                    <a:srgbClr val="000000">
                      <a:alpha val="43137"/>
                    </a:srgbClr>
                  </a:outerShdw>
                </a:effectLst>
              </a:rPr>
              <a:t>“eseguito” con legge</a:t>
            </a:r>
            <a:r>
              <a:rPr lang="it-IT" sz="2600" dirty="0"/>
              <a:t> (l. 287 del 1975) (infra: adattamento ai trattati)</a:t>
            </a:r>
          </a:p>
          <a:p>
            <a:r>
              <a:rPr lang="it-IT" sz="2600" dirty="0"/>
              <a:t>Il Tribunale amministrativo regionale (TAR), investito della legittimità d’un atto ministeriale applicativo di detta legge, interroga la Corte costituzionale circa la legittimità costituzionale della legge che in questione, in considerazione, particolarmente, della mancanza di una legge di autorizzazione alla ratifica e della conseguente violazione degli art. 80 (previa autorizzazione parlamentare) e 87, ottavo comma (ratifica del Capo dello Stato)</a:t>
            </a:r>
            <a:endParaRPr lang="it-IT" dirty="0"/>
          </a:p>
          <a:p>
            <a:endParaRPr lang="it-IT" dirty="0"/>
          </a:p>
        </p:txBody>
      </p:sp>
    </p:spTree>
    <p:extLst>
      <p:ext uri="{BB962C8B-B14F-4D97-AF65-F5344CB8AC3E}">
        <p14:creationId xmlns:p14="http://schemas.microsoft.com/office/powerpoint/2010/main" val="21224453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C3D270-77D3-4F70-8006-09C9D1B0D44C}"/>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E4226769-7CDB-4620-B9F7-B6DEE5DC1BDD}"/>
              </a:ext>
            </a:extLst>
          </p:cNvPr>
          <p:cNvSpPr>
            <a:spLocks noGrp="1"/>
          </p:cNvSpPr>
          <p:nvPr>
            <p:ph idx="1"/>
          </p:nvPr>
        </p:nvSpPr>
        <p:spPr/>
        <p:txBody>
          <a:bodyPr>
            <a:normAutofit lnSpcReduction="10000"/>
          </a:bodyPr>
          <a:lstStyle/>
          <a:p>
            <a:r>
              <a:rPr lang="it-IT" dirty="0"/>
              <a:t>La Corte </a:t>
            </a:r>
            <a:r>
              <a:rPr lang="it-IT" dirty="0">
                <a:solidFill>
                  <a:srgbClr val="FF0000"/>
                </a:solidFill>
              </a:rPr>
              <a:t>annulla la legge di adattamento controversa</a:t>
            </a:r>
            <a:r>
              <a:rPr lang="it-IT" dirty="0"/>
              <a:t>. </a:t>
            </a:r>
          </a:p>
          <a:p>
            <a:r>
              <a:rPr lang="it-IT" dirty="0"/>
              <a:t>Infatti questa «</a:t>
            </a:r>
            <a:r>
              <a:rPr lang="it-IT" i="1" dirty="0">
                <a:solidFill>
                  <a:srgbClr val="FF0000"/>
                </a:solidFill>
              </a:rPr>
              <a:t>è intervenuta successivamente</a:t>
            </a:r>
            <a:r>
              <a:rPr lang="it-IT" dirty="0">
                <a:solidFill>
                  <a:srgbClr val="FF0000"/>
                </a:solidFill>
              </a:rPr>
              <a:t> </a:t>
            </a:r>
            <a:r>
              <a:rPr lang="it-IT" dirty="0"/>
              <a:t>all'entrata in vigore dell'accordo non sottoposto a ratifica, mentre </a:t>
            </a:r>
            <a:r>
              <a:rPr lang="it-IT" i="1" dirty="0">
                <a:solidFill>
                  <a:srgbClr val="FF0000"/>
                </a:solidFill>
              </a:rPr>
              <a:t>l'autorizzazione, qual è configurata nella Carta fondamentale, emana dal Parlamento necessariamente prima</a:t>
            </a:r>
            <a:r>
              <a:rPr lang="it-IT" i="1" dirty="0"/>
              <a:t> che il trattato sia ratificato. La Costituzione </a:t>
            </a:r>
            <a:r>
              <a:rPr lang="it-IT" i="1" dirty="0">
                <a:solidFill>
                  <a:srgbClr val="FF0000"/>
                </a:solidFill>
              </a:rPr>
              <a:t>vuole che le Camere valutino in anticipo il testo del trattato, al fine di rimuovere, in quanto organi autorizzanti, il limite che, secondo le previsioni degli art. 80 e 87, circonda l'esercizio del potere di ratifica</a:t>
            </a:r>
            <a:r>
              <a:rPr lang="it-IT" i="1" dirty="0"/>
              <a:t>; ma la ratifica, nel caso in esame, non è stata nemmeno prevista, avendo le parti contraenti convenuto che l'accordo entrasse in vigore alla data della firma</a:t>
            </a:r>
            <a:r>
              <a:rPr lang="it-IT" dirty="0"/>
              <a:t>»</a:t>
            </a:r>
          </a:p>
          <a:p>
            <a:endParaRPr lang="it-IT" dirty="0"/>
          </a:p>
        </p:txBody>
      </p:sp>
    </p:spTree>
    <p:extLst>
      <p:ext uri="{BB962C8B-B14F-4D97-AF65-F5344CB8AC3E}">
        <p14:creationId xmlns:p14="http://schemas.microsoft.com/office/powerpoint/2010/main" val="204319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fontScale="85000" lnSpcReduction="10000"/>
          </a:bodyPr>
          <a:lstStyle/>
          <a:p>
            <a:r>
              <a:rPr lang="it-IT" dirty="0"/>
              <a:t>►</a:t>
            </a:r>
            <a:r>
              <a:rPr lang="it-IT" b="1" dirty="0"/>
              <a:t>Il “soft law”, la dottrina e la giurisprudenza</a:t>
            </a:r>
            <a:r>
              <a:rPr lang="it-IT" dirty="0"/>
              <a:t>:</a:t>
            </a:r>
          </a:p>
          <a:p>
            <a:r>
              <a:rPr lang="it-IT" dirty="0"/>
              <a:t>Fonti complementari. </a:t>
            </a:r>
          </a:p>
          <a:p>
            <a:r>
              <a:rPr lang="it-IT" dirty="0"/>
              <a:t>Funzione (ausiliaria) di «impulso alla formazione» ovvero alla «ricostruzione» di regole consuetudinarie o all’accordo (in forma semplificata o informale). Manifestazioni della prassi internazionale «indirettamente» riconducibili alle fonti classiche (consuetudine, accordo, fonti previste da accordi)</a:t>
            </a:r>
          </a:p>
          <a:p>
            <a:r>
              <a:rPr lang="it-IT" dirty="0"/>
              <a:t>Esempi: atti finali di conferenze internazionali (atto finale della Conferenza di Helsinki, 1979; conclusioni dei G8 o G20) o di organi di organizzazioni internazionali («conclusioni» dei Consigli europei); atti non vincolanti di organizzazioni internazionali («codici di condotta» o «</a:t>
            </a:r>
            <a:r>
              <a:rPr lang="it-IT" dirty="0" err="1"/>
              <a:t>guidelines</a:t>
            </a:r>
            <a:r>
              <a:rPr lang="it-IT" dirty="0"/>
              <a:t>» OCSE in materia di investimenti o di imprese multinazionali)</a:t>
            </a:r>
          </a:p>
        </p:txBody>
      </p:sp>
    </p:spTree>
    <p:extLst>
      <p:ext uri="{BB962C8B-B14F-4D97-AF65-F5344CB8AC3E}">
        <p14:creationId xmlns:p14="http://schemas.microsoft.com/office/powerpoint/2010/main" val="35372258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competenza a stipulare delle Regioni italiane</a:t>
            </a:r>
          </a:p>
        </p:txBody>
      </p:sp>
      <p:sp>
        <p:nvSpPr>
          <p:cNvPr id="3" name="Segnaposto contenuto 2"/>
          <p:cNvSpPr>
            <a:spLocks noGrp="1"/>
          </p:cNvSpPr>
          <p:nvPr>
            <p:ph idx="1"/>
          </p:nvPr>
        </p:nvSpPr>
        <p:spPr/>
        <p:txBody>
          <a:bodyPr>
            <a:noAutofit/>
          </a:bodyPr>
          <a:lstStyle/>
          <a:p>
            <a:r>
              <a:rPr lang="it-IT" sz="2200" dirty="0"/>
              <a:t>Il quadro normativo. </a:t>
            </a:r>
          </a:p>
          <a:p>
            <a:r>
              <a:rPr lang="it-IT" sz="2200" dirty="0"/>
              <a:t>La </a:t>
            </a:r>
            <a:r>
              <a:rPr lang="it-IT" sz="2200" u="sng" dirty="0">
                <a:solidFill>
                  <a:srgbClr val="0070C0"/>
                </a:solidFill>
              </a:rPr>
              <a:t>politica estera</a:t>
            </a:r>
            <a:r>
              <a:rPr lang="it-IT" sz="2200" dirty="0"/>
              <a:t> è competenza statale (governativa) esclusiva. </a:t>
            </a:r>
          </a:p>
          <a:p>
            <a:r>
              <a:rPr lang="it-IT" sz="2200" dirty="0"/>
              <a:t>Le Regioni hanno tuttavia </a:t>
            </a:r>
            <a:r>
              <a:rPr lang="it-IT" sz="2200" dirty="0">
                <a:solidFill>
                  <a:srgbClr val="FF0000"/>
                </a:solidFill>
              </a:rPr>
              <a:t>competenza a concludere </a:t>
            </a:r>
          </a:p>
          <a:p>
            <a:r>
              <a:rPr lang="it-IT" sz="2200" dirty="0">
                <a:solidFill>
                  <a:srgbClr val="FF0000"/>
                </a:solidFill>
              </a:rPr>
              <a:t>a) talune categorie di </a:t>
            </a:r>
            <a:r>
              <a:rPr lang="it-IT" sz="2200" u="sng" dirty="0">
                <a:solidFill>
                  <a:srgbClr val="FF0000"/>
                </a:solidFill>
                <a:effectLst>
                  <a:outerShdw blurRad="38100" dist="38100" dir="2700000" algn="tl">
                    <a:srgbClr val="000000">
                      <a:alpha val="43137"/>
                    </a:srgbClr>
                  </a:outerShdw>
                </a:effectLst>
              </a:rPr>
              <a:t>accordi internazionali (con Stati terzi)</a:t>
            </a:r>
            <a:r>
              <a:rPr lang="it-IT" sz="2200" dirty="0">
                <a:solidFill>
                  <a:srgbClr val="FF0000"/>
                </a:solidFill>
              </a:rPr>
              <a:t> ovvero </a:t>
            </a:r>
          </a:p>
          <a:p>
            <a:r>
              <a:rPr lang="it-IT" sz="2200" dirty="0">
                <a:solidFill>
                  <a:srgbClr val="FF0000"/>
                </a:solidFill>
              </a:rPr>
              <a:t>b) </a:t>
            </a:r>
            <a:r>
              <a:rPr lang="it-IT" sz="2200" u="sng" dirty="0">
                <a:solidFill>
                  <a:srgbClr val="FF0000"/>
                </a:solidFill>
                <a:effectLst>
                  <a:outerShdw blurRad="38100" dist="38100" dir="2700000" algn="tl">
                    <a:srgbClr val="000000">
                      <a:alpha val="43137"/>
                    </a:srgbClr>
                  </a:outerShdw>
                </a:effectLst>
              </a:rPr>
              <a:t>intese (con enti territoriali «stranieri»)</a:t>
            </a:r>
            <a:r>
              <a:rPr lang="it-IT" sz="2200" dirty="0">
                <a:solidFill>
                  <a:srgbClr val="FF0000"/>
                </a:solidFill>
              </a:rPr>
              <a:t> </a:t>
            </a:r>
            <a:r>
              <a:rPr lang="it-IT" sz="2200" dirty="0">
                <a:solidFill>
                  <a:schemeClr val="tx1"/>
                </a:solidFill>
              </a:rPr>
              <a:t>che esulano da tale competenza o che sono coerenti con tale competenza statale</a:t>
            </a:r>
            <a:r>
              <a:rPr lang="it-IT" sz="2200" dirty="0"/>
              <a:t>, entro i limiti fissati dalla Costituzione (art. 117, comma 9) e dalle norme primarie (cui la Costituzione fa rinvio)</a:t>
            </a:r>
          </a:p>
        </p:txBody>
      </p:sp>
    </p:spTree>
    <p:extLst>
      <p:ext uri="{BB962C8B-B14F-4D97-AF65-F5344CB8AC3E}">
        <p14:creationId xmlns:p14="http://schemas.microsoft.com/office/powerpoint/2010/main" val="321612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B00371-BCBF-450C-A472-4C21136D4829}"/>
              </a:ext>
            </a:extLst>
          </p:cNvPr>
          <p:cNvSpPr>
            <a:spLocks noGrp="1"/>
          </p:cNvSpPr>
          <p:nvPr>
            <p:ph type="title"/>
          </p:nvPr>
        </p:nvSpPr>
        <p:spPr/>
        <p:txBody>
          <a:bodyPr/>
          <a:lstStyle/>
          <a:p>
            <a:r>
              <a:rPr lang="it-IT" dirty="0"/>
              <a:t>Cenni storici</a:t>
            </a:r>
          </a:p>
        </p:txBody>
      </p:sp>
      <p:sp>
        <p:nvSpPr>
          <p:cNvPr id="3" name="Segnaposto contenuto 2">
            <a:extLst>
              <a:ext uri="{FF2B5EF4-FFF2-40B4-BE49-F238E27FC236}">
                <a16:creationId xmlns:a16="http://schemas.microsoft.com/office/drawing/2014/main" id="{4B1D29DC-41BE-47A4-B833-C2D69B84B5E9}"/>
              </a:ext>
            </a:extLst>
          </p:cNvPr>
          <p:cNvSpPr>
            <a:spLocks noGrp="1"/>
          </p:cNvSpPr>
          <p:nvPr>
            <p:ph idx="1"/>
          </p:nvPr>
        </p:nvSpPr>
        <p:spPr/>
        <p:txBody>
          <a:bodyPr>
            <a:normAutofit fontScale="85000" lnSpcReduction="10000"/>
          </a:bodyPr>
          <a:lstStyle/>
          <a:p>
            <a:r>
              <a:rPr lang="it-IT" dirty="0"/>
              <a:t>Il potere regionale di stipulare accordi e intese è stato inizialmente riconosciuto, sulla base del diritto primario, dalla Corte costituzionale (sentenza n. </a:t>
            </a:r>
            <a:r>
              <a:rPr lang="it-IT" u="sng" dirty="0">
                <a:solidFill>
                  <a:srgbClr val="FF0000"/>
                </a:solidFill>
              </a:rPr>
              <a:t>179 del 1987</a:t>
            </a:r>
            <a:r>
              <a:rPr lang="it-IT" dirty="0"/>
              <a:t>), come </a:t>
            </a:r>
            <a:r>
              <a:rPr lang="it-IT" dirty="0">
                <a:solidFill>
                  <a:srgbClr val="FF0000"/>
                </a:solidFill>
              </a:rPr>
              <a:t>regola derogatoria </a:t>
            </a:r>
            <a:r>
              <a:rPr lang="it-IT" dirty="0"/>
              <a:t>rispetto al principio secondo cui </a:t>
            </a:r>
            <a:r>
              <a:rPr lang="it-IT" u="sng" dirty="0">
                <a:solidFill>
                  <a:srgbClr val="FF0000"/>
                </a:solidFill>
                <a:effectLst>
                  <a:outerShdw blurRad="38100" dist="38100" dir="2700000" algn="tl">
                    <a:srgbClr val="000000">
                      <a:alpha val="43137"/>
                    </a:srgbClr>
                  </a:outerShdw>
                </a:effectLst>
              </a:rPr>
              <a:t>la gestione dei rapporti internazionali spetta al governo centrale, anche nelle materie trasferite o delegate</a:t>
            </a:r>
            <a:r>
              <a:rPr lang="it-IT" dirty="0"/>
              <a:t> alla competenza regionale</a:t>
            </a:r>
          </a:p>
          <a:p>
            <a:r>
              <a:rPr lang="it-IT" dirty="0"/>
              <a:t>Dal 2001, con la </a:t>
            </a:r>
            <a:r>
              <a:rPr lang="it-IT" u="sng" dirty="0">
                <a:solidFill>
                  <a:srgbClr val="0070C0"/>
                </a:solidFill>
              </a:rPr>
              <a:t>riforma del Titolo V</a:t>
            </a:r>
            <a:r>
              <a:rPr lang="it-IT" dirty="0"/>
              <a:t> (legge costituzionale n. 3 del 18.10.2001) è la stessa Costituzione che (disciplinando identità, poteri e competenze delle autonomie regionali e territoriali) assegna alle Regioni l'esercizio di talune forme di </a:t>
            </a:r>
            <a:r>
              <a:rPr lang="it-IT" i="1" dirty="0" err="1">
                <a:solidFill>
                  <a:srgbClr val="FF0000"/>
                </a:solidFill>
              </a:rPr>
              <a:t>treaty-making</a:t>
            </a:r>
            <a:r>
              <a:rPr lang="it-IT" i="1" dirty="0">
                <a:solidFill>
                  <a:srgbClr val="FF0000"/>
                </a:solidFill>
              </a:rPr>
              <a:t> power</a:t>
            </a:r>
            <a:r>
              <a:rPr lang="it-IT" dirty="0"/>
              <a:t>. </a:t>
            </a:r>
          </a:p>
          <a:p>
            <a:r>
              <a:rPr lang="it-IT" dirty="0"/>
              <a:t>Infatti, ai sensi dell’art. 117, par. 9: «</a:t>
            </a:r>
            <a:r>
              <a:rPr lang="it-IT" dirty="0">
                <a:solidFill>
                  <a:schemeClr val="tx1"/>
                </a:solidFill>
              </a:rPr>
              <a:t>Nelle materie di sua competenza la Regione può concludere </a:t>
            </a:r>
            <a:r>
              <a:rPr lang="it-IT" dirty="0">
                <a:solidFill>
                  <a:srgbClr val="FF0000"/>
                </a:solidFill>
              </a:rPr>
              <a:t>accordi con Stati e intese con enti territoriali interni ad altro Stato</a:t>
            </a:r>
            <a:r>
              <a:rPr lang="it-IT" dirty="0">
                <a:solidFill>
                  <a:schemeClr val="tx1"/>
                </a:solidFill>
              </a:rPr>
              <a:t>, nei casi e con le forme disciplinati da leggi dello Stato</a:t>
            </a:r>
            <a:r>
              <a:rPr lang="it-IT" dirty="0"/>
              <a:t>»</a:t>
            </a:r>
          </a:p>
        </p:txBody>
      </p:sp>
    </p:spTree>
    <p:extLst>
      <p:ext uri="{BB962C8B-B14F-4D97-AF65-F5344CB8AC3E}">
        <p14:creationId xmlns:p14="http://schemas.microsoft.com/office/powerpoint/2010/main" val="24535330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Natura della competenza esterna a stipulare</a:t>
            </a:r>
          </a:p>
        </p:txBody>
      </p:sp>
      <p:sp>
        <p:nvSpPr>
          <p:cNvPr id="3" name="Segnaposto contenuto 2"/>
          <p:cNvSpPr>
            <a:spLocks noGrp="1"/>
          </p:cNvSpPr>
          <p:nvPr>
            <p:ph idx="1"/>
          </p:nvPr>
        </p:nvSpPr>
        <p:spPr/>
        <p:txBody>
          <a:bodyPr>
            <a:normAutofit fontScale="77500" lnSpcReduction="20000"/>
          </a:bodyPr>
          <a:lstStyle/>
          <a:p>
            <a:r>
              <a:rPr lang="it-IT" u="sng" dirty="0">
                <a:solidFill>
                  <a:srgbClr val="0070C0"/>
                </a:solidFill>
              </a:rPr>
              <a:t>Nel primo caso</a:t>
            </a:r>
            <a:r>
              <a:rPr lang="it-IT" dirty="0"/>
              <a:t> si tratta di </a:t>
            </a:r>
            <a:r>
              <a:rPr lang="it-IT" dirty="0">
                <a:solidFill>
                  <a:srgbClr val="FF0000"/>
                </a:solidFill>
                <a:effectLst>
                  <a:outerShdw blurRad="38100" dist="38100" dir="2700000" algn="tl">
                    <a:srgbClr val="000000">
                      <a:alpha val="43137"/>
                    </a:srgbClr>
                  </a:outerShdw>
                </a:effectLst>
              </a:rPr>
              <a:t>accordi «internazionali» conclusi da articolazioni dello Stato, per suo conto e a suo nome</a:t>
            </a:r>
            <a:r>
              <a:rPr lang="it-IT" dirty="0"/>
              <a:t> (art. 6, par. 3 ss., l. 131 del 2003, ). Ne consegue che la violazione dell’accordo, da parte della Regione, ingaggia la responsabilità internazionale dell’Italia (infra). </a:t>
            </a:r>
          </a:p>
          <a:p>
            <a:r>
              <a:rPr lang="it-IT" u="sng" dirty="0">
                <a:solidFill>
                  <a:srgbClr val="0070C0"/>
                </a:solidFill>
              </a:rPr>
              <a:t>Nel secondo caso</a:t>
            </a:r>
            <a:r>
              <a:rPr lang="it-IT" dirty="0"/>
              <a:t> («intese con enti territoriali interni ad altro Stato») si tratta di </a:t>
            </a:r>
            <a:r>
              <a:rPr lang="it-IT" dirty="0">
                <a:solidFill>
                  <a:srgbClr val="FF0000"/>
                </a:solidFill>
              </a:rPr>
              <a:t>atti – in principio – privi della qualità di «accordi internazionali»</a:t>
            </a:r>
            <a:r>
              <a:rPr lang="it-IT" dirty="0"/>
              <a:t>. </a:t>
            </a:r>
          </a:p>
          <a:p>
            <a:r>
              <a:rPr lang="it-IT" dirty="0"/>
              <a:t>Dunque di atti riconducibili al </a:t>
            </a:r>
            <a:r>
              <a:rPr lang="it-IT" dirty="0">
                <a:solidFill>
                  <a:srgbClr val="FF0000"/>
                </a:solidFill>
              </a:rPr>
              <a:t>diritto interno di uno degli Stati cui gli enti appartengono </a:t>
            </a:r>
            <a:r>
              <a:rPr lang="it-IT" dirty="0"/>
              <a:t>ovvero di </a:t>
            </a:r>
            <a:r>
              <a:rPr lang="it-IT" dirty="0">
                <a:solidFill>
                  <a:srgbClr val="FF0000"/>
                </a:solidFill>
              </a:rPr>
              <a:t>atti privi di natura vincolante sul piano internazionale</a:t>
            </a:r>
            <a:r>
              <a:rPr lang="it-IT" dirty="0"/>
              <a:t> (atti politico-programmatici). Ciò deriva dalla terminologia impiegata, dal contenuto e scopo delle intese («dirette a favorire il loro sviluppo economico, sociale e culturale, nonché a realizzare attività di mero rilievo internazionale»), dalla qualità dei contraenti (non Stati, ma enti territoriali) (v. art. 6, par. 2, l. 131 del 2003, </a:t>
            </a:r>
            <a:r>
              <a:rPr lang="it-IT" u="sng" dirty="0">
                <a:solidFill>
                  <a:srgbClr val="0070C0"/>
                </a:solidFill>
              </a:rPr>
              <a:t>decreto legislativo c.d. La Loggia</a:t>
            </a:r>
            <a:r>
              <a:rPr lang="it-IT" dirty="0"/>
              <a:t>) e dalle conseguenze che il diritto interno prevede in caso di inadempimento (infra)</a:t>
            </a:r>
          </a:p>
        </p:txBody>
      </p:sp>
    </p:spTree>
    <p:extLst>
      <p:ext uri="{BB962C8B-B14F-4D97-AF65-F5344CB8AC3E}">
        <p14:creationId xmlns:p14="http://schemas.microsoft.com/office/powerpoint/2010/main" val="39175727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Gli accordi «delle Regioni». Limiti sostanziali e categoriali</a:t>
            </a:r>
          </a:p>
        </p:txBody>
      </p:sp>
      <p:sp>
        <p:nvSpPr>
          <p:cNvPr id="3" name="Segnaposto contenuto 2"/>
          <p:cNvSpPr>
            <a:spLocks noGrp="1"/>
          </p:cNvSpPr>
          <p:nvPr>
            <p:ph idx="1"/>
          </p:nvPr>
        </p:nvSpPr>
        <p:spPr/>
        <p:txBody>
          <a:bodyPr>
            <a:normAutofit fontScale="85000" lnSpcReduction="10000"/>
          </a:bodyPr>
          <a:lstStyle/>
          <a:p>
            <a:r>
              <a:rPr lang="it-IT" dirty="0"/>
              <a:t>Gli accordi possono essere stipulati nel rispetto «della Costituzione, dei vincoli derivanti dall’ordinamento comunitario, dagli obblighi internazionali e dalle linee e dagli indirizzi di politica estera italiana, nonché, nelle materie di cui all’articolo 117, terzo comma, della Costituzione, dei princìpi fondamentali dettati dalle leggi dello Stato» (art. 6, par. 3, della </a:t>
            </a:r>
            <a:r>
              <a:rPr lang="it-IT" u="sng" dirty="0">
                <a:solidFill>
                  <a:srgbClr val="0070C0"/>
                </a:solidFill>
              </a:rPr>
              <a:t>l. n. 131 del 2003</a:t>
            </a:r>
            <a:r>
              <a:rPr lang="it-IT" dirty="0"/>
              <a:t>). Si tratta di </a:t>
            </a:r>
            <a:r>
              <a:rPr lang="it-IT" dirty="0">
                <a:solidFill>
                  <a:srgbClr val="FF0000"/>
                </a:solidFill>
              </a:rPr>
              <a:t>condizioni </a:t>
            </a:r>
            <a:r>
              <a:rPr lang="it-IT" i="1" u="sng" dirty="0">
                <a:solidFill>
                  <a:srgbClr val="FF0000"/>
                </a:solidFill>
              </a:rPr>
              <a:t>sostanziali e procedurali </a:t>
            </a:r>
            <a:endParaRPr lang="it-IT" dirty="0"/>
          </a:p>
          <a:p>
            <a:r>
              <a:rPr lang="it-IT" dirty="0"/>
              <a:t>1. Sotto </a:t>
            </a:r>
            <a:r>
              <a:rPr lang="it-IT" u="sng" dirty="0">
                <a:solidFill>
                  <a:srgbClr val="FF0000"/>
                </a:solidFill>
                <a:effectLst>
                  <a:outerShdw blurRad="38100" dist="38100" dir="2700000" algn="tl">
                    <a:srgbClr val="000000">
                      <a:alpha val="43137"/>
                    </a:srgbClr>
                  </a:outerShdw>
                </a:effectLst>
              </a:rPr>
              <a:t>il profilo sostanziale </a:t>
            </a:r>
            <a:r>
              <a:rPr lang="it-IT" dirty="0"/>
              <a:t>la Regione può agire (</a:t>
            </a:r>
            <a:r>
              <a:rPr lang="it-IT" i="1" dirty="0" err="1">
                <a:solidFill>
                  <a:srgbClr val="FF0000"/>
                </a:solidFill>
              </a:rPr>
              <a:t>treaty-making</a:t>
            </a:r>
            <a:r>
              <a:rPr lang="it-IT" i="1" dirty="0">
                <a:solidFill>
                  <a:srgbClr val="FF0000"/>
                </a:solidFill>
              </a:rPr>
              <a:t> </a:t>
            </a:r>
            <a:r>
              <a:rPr lang="it-IT" i="1" dirty="0" err="1">
                <a:solidFill>
                  <a:srgbClr val="FF0000"/>
                </a:solidFill>
              </a:rPr>
              <a:t>power</a:t>
            </a:r>
            <a:r>
              <a:rPr lang="it-IT" dirty="0"/>
              <a:t> regionale)</a:t>
            </a:r>
          </a:p>
          <a:p>
            <a:r>
              <a:rPr lang="it-IT" dirty="0"/>
              <a:t>a) </a:t>
            </a:r>
            <a:r>
              <a:rPr lang="it-IT" dirty="0">
                <a:solidFill>
                  <a:srgbClr val="FF0000"/>
                </a:solidFill>
              </a:rPr>
              <a:t>solo nei settori di sua competenza</a:t>
            </a:r>
            <a:r>
              <a:rPr lang="it-IT" dirty="0"/>
              <a:t>, ossia può stipulare «accordi» che ricadano in competenze concorrenti o residuali (ai sensi dell'art. 117, comma 3 e 4, Costituzione). In sostanza </a:t>
            </a:r>
            <a:r>
              <a:rPr lang="it-IT" dirty="0">
                <a:solidFill>
                  <a:srgbClr val="FF0000"/>
                </a:solidFill>
              </a:rPr>
              <a:t>la «competenza esterna» segue quella (normativa) interna </a:t>
            </a:r>
            <a:r>
              <a:rPr lang="it-IT" dirty="0"/>
              <a:t>(principio del «</a:t>
            </a:r>
            <a:r>
              <a:rPr lang="it-IT" dirty="0">
                <a:solidFill>
                  <a:srgbClr val="FF0000"/>
                </a:solidFill>
              </a:rPr>
              <a:t>parallelismo delle competenze</a:t>
            </a:r>
            <a:r>
              <a:rPr lang="it-IT" dirty="0"/>
              <a:t>» normative sul piano interno e sul piano esterno)</a:t>
            </a:r>
          </a:p>
        </p:txBody>
      </p:sp>
    </p:spTree>
    <p:extLst>
      <p:ext uri="{BB962C8B-B14F-4D97-AF65-F5344CB8AC3E}">
        <p14:creationId xmlns:p14="http://schemas.microsoft.com/office/powerpoint/2010/main" val="25512931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fontScale="85000" lnSpcReduction="10000"/>
          </a:bodyPr>
          <a:lstStyle/>
          <a:p>
            <a:r>
              <a:rPr lang="it-IT" dirty="0"/>
              <a:t>b) la competenza convenzionale può essere esercitata </a:t>
            </a:r>
            <a:r>
              <a:rPr lang="it-IT" u="sng" dirty="0">
                <a:solidFill>
                  <a:srgbClr val="FF0000"/>
                </a:solidFill>
                <a:effectLst>
                  <a:outerShdw blurRad="38100" dist="38100" dir="2700000" algn="tl">
                    <a:srgbClr val="000000">
                      <a:alpha val="43137"/>
                    </a:srgbClr>
                  </a:outerShdw>
                </a:effectLst>
              </a:rPr>
              <a:t>solo in conformità agli indirizzi di politica estera</a:t>
            </a:r>
            <a:r>
              <a:rPr lang="it-IT" dirty="0"/>
              <a:t>, che ricadono nella competenza esclusiva dello Stato (art. 117, comma 2, </a:t>
            </a:r>
            <a:r>
              <a:rPr lang="it-IT" dirty="0" err="1"/>
              <a:t>lett</a:t>
            </a:r>
            <a:r>
              <a:rPr lang="it-IT" dirty="0"/>
              <a:t>. a: “politica estera e rapporti internazionali dello Stato”)</a:t>
            </a:r>
          </a:p>
          <a:p>
            <a:r>
              <a:rPr lang="it-IT" dirty="0"/>
              <a:t>c) </a:t>
            </a:r>
            <a:r>
              <a:rPr lang="it-IT" dirty="0">
                <a:solidFill>
                  <a:srgbClr val="FF0000"/>
                </a:solidFill>
                <a:effectLst>
                  <a:outerShdw blurRad="38100" dist="38100" dir="2700000" algn="tl">
                    <a:srgbClr val="000000">
                      <a:alpha val="43137"/>
                    </a:srgbClr>
                  </a:outerShdw>
                </a:effectLst>
              </a:rPr>
              <a:t>le Regioni possono </a:t>
            </a:r>
            <a:r>
              <a:rPr lang="it-IT" u="sng" dirty="0">
                <a:solidFill>
                  <a:srgbClr val="FF0000"/>
                </a:solidFill>
                <a:effectLst>
                  <a:outerShdw blurRad="38100" dist="38100" dir="2700000" algn="tl">
                    <a:srgbClr val="000000">
                      <a:alpha val="43137"/>
                    </a:srgbClr>
                  </a:outerShdw>
                </a:effectLst>
              </a:rPr>
              <a:t>stipulare solo «determinate categorie di accordi»</a:t>
            </a:r>
            <a:r>
              <a:rPr lang="it-IT" dirty="0"/>
              <a:t>: </a:t>
            </a:r>
          </a:p>
          <a:p>
            <a:r>
              <a:rPr lang="it-IT" dirty="0"/>
              <a:t>Si tratta di «accordi» che rientrino nelle tre ipotesi delineate dalla  l. 131 del 2003: a) </a:t>
            </a:r>
            <a:r>
              <a:rPr lang="it-IT" dirty="0">
                <a:solidFill>
                  <a:srgbClr val="0070C0"/>
                </a:solidFill>
              </a:rPr>
              <a:t>accordi esecutivi ed applicativi di accordi internazionali </a:t>
            </a:r>
            <a:r>
              <a:rPr lang="it-IT" dirty="0"/>
              <a:t>regolarmente entrati in vigore (es., come previsto dalla Convenzione quadro di Madrid del 1980, previa eventuale stipula di accordi bilaterali fra gli Stati di appartenenza: www.conventions.coe.int/); b) </a:t>
            </a:r>
            <a:r>
              <a:rPr lang="it-IT" dirty="0">
                <a:solidFill>
                  <a:srgbClr val="0070C0"/>
                </a:solidFill>
              </a:rPr>
              <a:t>accordi di natura tecnico-amministrativa</a:t>
            </a:r>
            <a:r>
              <a:rPr lang="it-IT" dirty="0"/>
              <a:t>; c) </a:t>
            </a:r>
            <a:r>
              <a:rPr lang="it-IT" dirty="0">
                <a:solidFill>
                  <a:srgbClr val="0070C0"/>
                </a:solidFill>
              </a:rPr>
              <a:t>accordi di natura programmatica</a:t>
            </a:r>
            <a:r>
              <a:rPr lang="it-IT" dirty="0"/>
              <a:t> finalizzati a favorire il loro sviluppo economico, sociale e culturale. </a:t>
            </a:r>
          </a:p>
          <a:p>
            <a:endParaRPr lang="it-IT" dirty="0"/>
          </a:p>
        </p:txBody>
      </p:sp>
    </p:spTree>
    <p:extLst>
      <p:ext uri="{BB962C8B-B14F-4D97-AF65-F5344CB8AC3E}">
        <p14:creationId xmlns:p14="http://schemas.microsoft.com/office/powerpoint/2010/main" val="4134180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Limiti procedurali</a:t>
            </a:r>
          </a:p>
        </p:txBody>
      </p:sp>
      <p:sp>
        <p:nvSpPr>
          <p:cNvPr id="3" name="Segnaposto contenuto 2"/>
          <p:cNvSpPr>
            <a:spLocks noGrp="1"/>
          </p:cNvSpPr>
          <p:nvPr>
            <p:ph idx="1"/>
          </p:nvPr>
        </p:nvSpPr>
        <p:spPr/>
        <p:txBody>
          <a:bodyPr>
            <a:normAutofit fontScale="85000" lnSpcReduction="20000"/>
          </a:bodyPr>
          <a:lstStyle/>
          <a:p>
            <a:r>
              <a:rPr lang="it-IT" dirty="0">
                <a:solidFill>
                  <a:schemeClr val="tx1"/>
                </a:solidFill>
              </a:rPr>
              <a:t>2.</a:t>
            </a:r>
            <a:r>
              <a:rPr lang="it-IT" dirty="0">
                <a:solidFill>
                  <a:schemeClr val="tx1"/>
                </a:solidFill>
                <a:effectLst>
                  <a:outerShdw blurRad="38100" dist="38100" dir="2700000" algn="tl">
                    <a:srgbClr val="000000">
                      <a:alpha val="43137"/>
                    </a:srgbClr>
                  </a:outerShdw>
                </a:effectLst>
              </a:rPr>
              <a:t> </a:t>
            </a:r>
            <a:r>
              <a:rPr lang="it-IT" dirty="0">
                <a:solidFill>
                  <a:srgbClr val="FF0000"/>
                </a:solidFill>
                <a:effectLst>
                  <a:outerShdw blurRad="38100" dist="38100" dir="2700000" algn="tl">
                    <a:srgbClr val="000000">
                      <a:alpha val="43137"/>
                    </a:srgbClr>
                  </a:outerShdw>
                </a:effectLst>
              </a:rPr>
              <a:t>Sotto </a:t>
            </a:r>
            <a:r>
              <a:rPr lang="it-IT" u="sng" dirty="0">
                <a:solidFill>
                  <a:srgbClr val="FF0000"/>
                </a:solidFill>
                <a:effectLst>
                  <a:outerShdw blurRad="38100" dist="38100" dir="2700000" algn="tl">
                    <a:srgbClr val="000000">
                      <a:alpha val="43137"/>
                    </a:srgbClr>
                  </a:outerShdw>
                </a:effectLst>
              </a:rPr>
              <a:t>il profilo procedurale</a:t>
            </a:r>
            <a:r>
              <a:rPr lang="it-IT" dirty="0"/>
              <a:t> tra le condizioni previste dall'art. 6 della l. 131 del 2003 va richiamato il </a:t>
            </a:r>
            <a:r>
              <a:rPr lang="it-IT" u="sng" dirty="0">
                <a:solidFill>
                  <a:srgbClr val="FF0000"/>
                </a:solidFill>
                <a:effectLst>
                  <a:outerShdw blurRad="38100" dist="38100" dir="2700000" algn="tl">
                    <a:srgbClr val="000000">
                      <a:alpha val="43137"/>
                    </a:srgbClr>
                  </a:outerShdw>
                </a:effectLst>
              </a:rPr>
              <a:t>conferimento</a:t>
            </a:r>
            <a:r>
              <a:rPr lang="it-IT" dirty="0"/>
              <a:t>, da parte del ministro degli esteri, </a:t>
            </a:r>
            <a:r>
              <a:rPr lang="it-IT" u="sng" dirty="0">
                <a:solidFill>
                  <a:srgbClr val="FF0000"/>
                </a:solidFill>
                <a:effectLst>
                  <a:outerShdw blurRad="38100" dist="38100" dir="2700000" algn="tl">
                    <a:srgbClr val="000000">
                      <a:alpha val="43137"/>
                    </a:srgbClr>
                  </a:outerShdw>
                </a:effectLst>
              </a:rPr>
              <a:t>dei pieni poteri di firma</a:t>
            </a:r>
            <a:r>
              <a:rPr lang="it-IT" dirty="0"/>
              <a:t>, previo accertamento della «</a:t>
            </a:r>
            <a:r>
              <a:rPr lang="it-IT" dirty="0">
                <a:solidFill>
                  <a:srgbClr val="0070C0"/>
                </a:solidFill>
              </a:rPr>
              <a:t>opportunità politica e [..] legittimità dell’accordo</a:t>
            </a:r>
            <a:r>
              <a:rPr lang="it-IT" dirty="0"/>
              <a:t>». </a:t>
            </a:r>
          </a:p>
          <a:p>
            <a:r>
              <a:rPr lang="it-IT" dirty="0"/>
              <a:t>Il conferimento è condizione di validità «dell’accordo» (sul piano interno). Infatti gli accordi sottoscritti in assenza del conferimento di pieni poteri «</a:t>
            </a:r>
            <a:r>
              <a:rPr lang="it-IT" u="sng" dirty="0">
                <a:solidFill>
                  <a:srgbClr val="0070C0"/>
                </a:solidFill>
                <a:effectLst>
                  <a:outerShdw blurRad="38100" dist="38100" dir="2700000" algn="tl">
                    <a:srgbClr val="000000">
                      <a:alpha val="43137"/>
                    </a:srgbClr>
                  </a:outerShdw>
                </a:effectLst>
              </a:rPr>
              <a:t>sono nulli</a:t>
            </a:r>
            <a:r>
              <a:rPr lang="it-IT" dirty="0"/>
              <a:t>» (art. 6.3 ultima frase). </a:t>
            </a:r>
          </a:p>
          <a:p>
            <a:r>
              <a:rPr lang="it-IT" dirty="0"/>
              <a:t>Gli accordi delle Regioni appaiono come «accordi in forma semplificata» (residuali rispetto alle categorie di accordi di cui all'art. 80 Costituzione, sopra). </a:t>
            </a:r>
          </a:p>
          <a:p>
            <a:r>
              <a:rPr lang="it-IT" dirty="0"/>
              <a:t>Il Governo s’è mostrato molto sollecito nel deferire alla Corte costituzionale situazioni di pretesa carenza di potere regionale (esercitato). La Corte costituzionale ha ritenuto che il Governo è tenuto a conferire i pieni poteri di firma quando le condizioni sancite dall’ordinamento interno sono rispettate</a:t>
            </a:r>
          </a:p>
        </p:txBody>
      </p:sp>
    </p:spTree>
    <p:extLst>
      <p:ext uri="{BB962C8B-B14F-4D97-AF65-F5344CB8AC3E}">
        <p14:creationId xmlns:p14="http://schemas.microsoft.com/office/powerpoint/2010/main" val="3290695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conseguenze della violazione degli accordi regionali</a:t>
            </a:r>
          </a:p>
        </p:txBody>
      </p:sp>
      <p:sp>
        <p:nvSpPr>
          <p:cNvPr id="3" name="Segnaposto contenuto 2"/>
          <p:cNvSpPr>
            <a:spLocks noGrp="1"/>
          </p:cNvSpPr>
          <p:nvPr>
            <p:ph idx="1"/>
          </p:nvPr>
        </p:nvSpPr>
        <p:spPr/>
        <p:txBody>
          <a:bodyPr>
            <a:normAutofit/>
          </a:bodyPr>
          <a:lstStyle/>
          <a:p>
            <a:r>
              <a:rPr lang="it-IT" sz="2200" u="sng" dirty="0">
                <a:solidFill>
                  <a:srgbClr val="0070C0"/>
                </a:solidFill>
              </a:rPr>
              <a:t>Sul piano internazionale gli accordi delle Regioni vincolano lo Stato </a:t>
            </a:r>
            <a:r>
              <a:rPr lang="it-IT" sz="2200" dirty="0"/>
              <a:t>(e non la sola Regione che li ha stipulati), ed è attivabile la garanzia «interna» di legittimità costituzionale, così come l’art. 46 CVDT 1969. </a:t>
            </a:r>
          </a:p>
          <a:p>
            <a:r>
              <a:rPr lang="it-IT" sz="2200" dirty="0"/>
              <a:t>Per evitare situazioni di responsabilità internazionale dello Stato per il fatto delle Regioni, è previsto l'istituto del </a:t>
            </a:r>
            <a:r>
              <a:rPr lang="it-IT" sz="2200" u="sng" dirty="0">
                <a:solidFill>
                  <a:srgbClr val="FF0000"/>
                </a:solidFill>
                <a:effectLst>
                  <a:outerShdw blurRad="38100" dist="38100" dir="2700000" algn="tl">
                    <a:srgbClr val="000000">
                      <a:alpha val="43137"/>
                    </a:srgbClr>
                  </a:outerShdw>
                </a:effectLst>
              </a:rPr>
              <a:t>potere sostitutivo dello Stato</a:t>
            </a:r>
            <a:r>
              <a:rPr lang="it-IT" sz="2200" dirty="0"/>
              <a:t> che è azionabile quando gli accordi regionali non siano adempiuti dalla stessa Regione che li ha conclusi (art. 6, par. 6, l. 131)</a:t>
            </a:r>
          </a:p>
        </p:txBody>
      </p:sp>
    </p:spTree>
    <p:extLst>
      <p:ext uri="{BB962C8B-B14F-4D97-AF65-F5344CB8AC3E}">
        <p14:creationId xmlns:p14="http://schemas.microsoft.com/office/powerpoint/2010/main" val="3048839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A5AFA1-A037-43D6-A98A-6FCB5A288497}"/>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EEE4050D-BA5E-4F91-88AC-ADE399211739}"/>
              </a:ext>
            </a:extLst>
          </p:cNvPr>
          <p:cNvSpPr>
            <a:spLocks noGrp="1"/>
          </p:cNvSpPr>
          <p:nvPr>
            <p:ph idx="1"/>
          </p:nvPr>
        </p:nvSpPr>
        <p:spPr/>
        <p:txBody>
          <a:bodyPr>
            <a:normAutofit fontScale="85000" lnSpcReduction="20000"/>
          </a:bodyPr>
          <a:lstStyle/>
          <a:p>
            <a:r>
              <a:rPr lang="it-IT" dirty="0"/>
              <a:t>Detta legge riconosce, come detto, alle Regioni anche il potere di </a:t>
            </a:r>
            <a:r>
              <a:rPr lang="it-IT" u="sng" dirty="0">
                <a:solidFill>
                  <a:srgbClr val="FF0000"/>
                </a:solidFill>
                <a:effectLst>
                  <a:outerShdw blurRad="38100" dist="38100" dir="2700000" algn="tl">
                    <a:srgbClr val="000000">
                      <a:alpha val="43137"/>
                    </a:srgbClr>
                  </a:outerShdw>
                </a:effectLst>
              </a:rPr>
              <a:t>concludere “intese” con enti territoriali interni</a:t>
            </a:r>
            <a:r>
              <a:rPr lang="it-IT" dirty="0">
                <a:solidFill>
                  <a:srgbClr val="0070C0"/>
                </a:solidFill>
              </a:rPr>
              <a:t> </a:t>
            </a:r>
            <a:r>
              <a:rPr lang="it-IT" dirty="0"/>
              <a:t>ad altro Stato, dirette «a favorire il loro sviluppo economico, sociale e culturale, nonché a </a:t>
            </a:r>
            <a:r>
              <a:rPr lang="it-IT" dirty="0">
                <a:solidFill>
                  <a:srgbClr val="FF0000"/>
                </a:solidFill>
                <a:effectLst>
                  <a:outerShdw blurRad="38100" dist="38100" dir="2700000" algn="tl">
                    <a:srgbClr val="000000">
                      <a:alpha val="43137"/>
                    </a:srgbClr>
                  </a:outerShdw>
                </a:effectLst>
              </a:rPr>
              <a:t>realizzare attività</a:t>
            </a:r>
            <a:r>
              <a:rPr lang="it-IT" dirty="0"/>
              <a:t> di mero rilievo internazionale», pur con taluni limiti (e obblighi di comunicazione preventiva al Governo: art. 6, par. 2, l. 131). «Attività di mero rilievo internazionale» possono essere condotte anche da «</a:t>
            </a:r>
            <a:r>
              <a:rPr lang="it-IT" dirty="0">
                <a:solidFill>
                  <a:srgbClr val="FF0000"/>
                </a:solidFill>
                <a:effectLst>
                  <a:outerShdw blurRad="38100" dist="38100" dir="2700000" algn="tl">
                    <a:srgbClr val="000000">
                      <a:alpha val="43137"/>
                    </a:srgbClr>
                  </a:outerShdw>
                </a:effectLst>
              </a:rPr>
              <a:t>i Comuni, le Province e le Città metropolitane</a:t>
            </a:r>
            <a:r>
              <a:rPr lang="it-IT" dirty="0"/>
              <a:t>» «nelle materie loro attribuite» (art. 6, par. 7, l. 131)</a:t>
            </a:r>
          </a:p>
          <a:p>
            <a:r>
              <a:rPr lang="it-IT" dirty="0"/>
              <a:t>Si tratta, in tal caso, di </a:t>
            </a:r>
            <a:r>
              <a:rPr lang="it-IT" dirty="0">
                <a:solidFill>
                  <a:srgbClr val="FF0000"/>
                </a:solidFill>
              </a:rPr>
              <a:t>atti privi di rilevanza giuridica internazionale</a:t>
            </a:r>
            <a:r>
              <a:rPr lang="it-IT" dirty="0"/>
              <a:t>, ossia di «intese non giuridiche». Infatti il «potere sostitutivo dello Stato» non è applicabile per dette intese e attività (art. 6, par. 6, cit.). Non sono però privi di rilevanza giuridico-politica interna: con la conseguenza che, in caso di violazione dei presupposti stabiliti dall’ordinamento italiano, è possibile una loro censura</a:t>
            </a:r>
          </a:p>
          <a:p>
            <a:endParaRPr lang="it-IT" dirty="0"/>
          </a:p>
        </p:txBody>
      </p:sp>
    </p:spTree>
    <p:extLst>
      <p:ext uri="{BB962C8B-B14F-4D97-AF65-F5344CB8AC3E}">
        <p14:creationId xmlns:p14="http://schemas.microsoft.com/office/powerpoint/2010/main" val="16689809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L’efficacia dei trattati</a:t>
            </a:r>
          </a:p>
        </p:txBody>
      </p:sp>
      <p:sp>
        <p:nvSpPr>
          <p:cNvPr id="3" name="Segnaposto contenuto 2"/>
          <p:cNvSpPr>
            <a:spLocks noGrp="1"/>
          </p:cNvSpPr>
          <p:nvPr>
            <p:ph idx="1"/>
          </p:nvPr>
        </p:nvSpPr>
        <p:spPr/>
        <p:txBody>
          <a:bodyPr>
            <a:normAutofit fontScale="62500" lnSpcReduction="20000"/>
          </a:bodyPr>
          <a:lstStyle/>
          <a:p>
            <a:r>
              <a:rPr lang="it-IT" dirty="0"/>
              <a:t>Questioni importanti relative all’efficacia del trattati concernono </a:t>
            </a:r>
          </a:p>
          <a:p>
            <a:r>
              <a:rPr lang="it-IT" dirty="0"/>
              <a:t>a) ) </a:t>
            </a:r>
            <a:r>
              <a:rPr lang="it-IT" dirty="0">
                <a:solidFill>
                  <a:srgbClr val="FF0000"/>
                </a:solidFill>
              </a:rPr>
              <a:t>l’efficacia</a:t>
            </a:r>
            <a:r>
              <a:rPr lang="it-IT" dirty="0"/>
              <a:t> dello strumento </a:t>
            </a:r>
            <a:r>
              <a:rPr lang="it-IT" dirty="0">
                <a:solidFill>
                  <a:srgbClr val="0070C0"/>
                </a:solidFill>
              </a:rPr>
              <a:t>nei confronti degli Stati «terzi»</a:t>
            </a:r>
            <a:r>
              <a:rPr lang="it-IT" dirty="0"/>
              <a:t> (art. 34-37 CVDT) (v. anche successione degli Stati rispetto ai trattati (CVSST 1978))</a:t>
            </a:r>
          </a:p>
          <a:p>
            <a:r>
              <a:rPr lang="it-IT" dirty="0"/>
              <a:t>b) </a:t>
            </a:r>
            <a:r>
              <a:rPr lang="it-IT" dirty="0">
                <a:solidFill>
                  <a:srgbClr val="FF0000"/>
                </a:solidFill>
              </a:rPr>
              <a:t>le riserve</a:t>
            </a:r>
            <a:r>
              <a:rPr lang="it-IT" dirty="0"/>
              <a:t>, che permettono di «ridurre» o «modulare», per ciascuno Stato membro, </a:t>
            </a:r>
            <a:r>
              <a:rPr lang="it-IT" dirty="0">
                <a:solidFill>
                  <a:srgbClr val="0070C0"/>
                </a:solidFill>
              </a:rPr>
              <a:t>portata e consistenza degli obblighi</a:t>
            </a:r>
            <a:r>
              <a:rPr lang="it-IT" dirty="0"/>
              <a:t> derivanti dal trattato, durante o, più spesso, dopo il suo perfezionamento, in sede di «adesione» (art. 19-23 CVDT); </a:t>
            </a:r>
          </a:p>
          <a:p>
            <a:r>
              <a:rPr lang="it-IT" dirty="0"/>
              <a:t>c) </a:t>
            </a:r>
            <a:r>
              <a:rPr lang="it-IT" dirty="0">
                <a:solidFill>
                  <a:srgbClr val="FF0000"/>
                </a:solidFill>
              </a:rPr>
              <a:t>l’efficacia del trattato in caso di «conflitto» con altro trattato</a:t>
            </a:r>
            <a:r>
              <a:rPr lang="it-IT" dirty="0"/>
              <a:t>, </a:t>
            </a:r>
            <a:r>
              <a:rPr lang="it-IT" dirty="0">
                <a:solidFill>
                  <a:srgbClr val="0070C0"/>
                </a:solidFill>
              </a:rPr>
              <a:t>dal punto di vista dello Stato che ha stipulato entrambi</a:t>
            </a:r>
            <a:r>
              <a:rPr lang="it-IT" dirty="0"/>
              <a:t> (con soluzioni diversificate a seconda che le «parti» al trattato anteriore coincidano, o meno, con le parti al trattato posteriore) (art. 30 CVDT)</a:t>
            </a:r>
          </a:p>
          <a:p>
            <a:r>
              <a:rPr lang="it-IT" dirty="0"/>
              <a:t>d) l’</a:t>
            </a:r>
            <a:r>
              <a:rPr lang="it-IT" dirty="0">
                <a:solidFill>
                  <a:srgbClr val="0070C0"/>
                </a:solidFill>
              </a:rPr>
              <a:t>interpretazione dei trattati </a:t>
            </a:r>
            <a:r>
              <a:rPr lang="it-IT" dirty="0"/>
              <a:t>(art. 31-33 CVDT)</a:t>
            </a:r>
          </a:p>
          <a:p>
            <a:r>
              <a:rPr lang="it-IT" dirty="0"/>
              <a:t>e) la </a:t>
            </a:r>
            <a:r>
              <a:rPr lang="it-IT" dirty="0">
                <a:solidFill>
                  <a:srgbClr val="0070C0"/>
                </a:solidFill>
              </a:rPr>
              <a:t>successione (degli Stati) nei trattati </a:t>
            </a:r>
            <a:r>
              <a:rPr lang="it-IT" dirty="0"/>
              <a:t>(dir. consuetudinario e Convenzione di Vienna del 1978)</a:t>
            </a:r>
          </a:p>
          <a:p>
            <a:r>
              <a:rPr lang="it-IT" dirty="0"/>
              <a:t>f) le </a:t>
            </a:r>
            <a:r>
              <a:rPr lang="it-IT" dirty="0">
                <a:solidFill>
                  <a:srgbClr val="0070C0"/>
                </a:solidFill>
              </a:rPr>
              <a:t>cause di invalidità e di estinzione (o sospensione)</a:t>
            </a:r>
            <a:r>
              <a:rPr lang="it-IT" dirty="0"/>
              <a:t> dei trattati (art. 42-75)</a:t>
            </a:r>
          </a:p>
        </p:txBody>
      </p:sp>
    </p:spTree>
    <p:extLst>
      <p:ext uri="{BB962C8B-B14F-4D97-AF65-F5344CB8AC3E}">
        <p14:creationId xmlns:p14="http://schemas.microsoft.com/office/powerpoint/2010/main" val="13226372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L’efficacia materiale dei trattati</a:t>
            </a:r>
          </a:p>
        </p:txBody>
      </p:sp>
      <p:sp>
        <p:nvSpPr>
          <p:cNvPr id="3" name="Segnaposto contenuto 2"/>
          <p:cNvSpPr>
            <a:spLocks noGrp="1"/>
          </p:cNvSpPr>
          <p:nvPr>
            <p:ph idx="1"/>
          </p:nvPr>
        </p:nvSpPr>
        <p:spPr/>
        <p:txBody>
          <a:bodyPr>
            <a:noAutofit/>
          </a:bodyPr>
          <a:lstStyle/>
          <a:p>
            <a:r>
              <a:rPr lang="it-IT" sz="1400" dirty="0"/>
              <a:t>Il trattato vincola le parti ad eseguirlo «in buona fede» (nozione)</a:t>
            </a:r>
          </a:p>
          <a:p>
            <a:r>
              <a:rPr lang="it-IT" sz="1400" dirty="0"/>
              <a:t>Secondo </a:t>
            </a:r>
            <a:r>
              <a:rPr lang="it-IT" sz="1400" u="sng" dirty="0">
                <a:solidFill>
                  <a:srgbClr val="FF0000"/>
                </a:solidFill>
                <a:effectLst>
                  <a:outerShdw blurRad="38100" dist="38100" dir="2700000" algn="tl">
                    <a:srgbClr val="000000">
                      <a:alpha val="43137"/>
                    </a:srgbClr>
                  </a:outerShdw>
                </a:effectLst>
              </a:rPr>
              <a:t>l’art. 26 CVDT</a:t>
            </a:r>
            <a:r>
              <a:rPr lang="it-IT" sz="1400" dirty="0"/>
              <a:t>, «</a:t>
            </a:r>
            <a:r>
              <a:rPr lang="it-IT" sz="1400" u="sng" dirty="0" err="1">
                <a:solidFill>
                  <a:srgbClr val="FF0000"/>
                </a:solidFill>
                <a:effectLst>
                  <a:outerShdw blurRad="38100" dist="38100" dir="2700000" algn="tl">
                    <a:srgbClr val="000000">
                      <a:alpha val="43137"/>
                    </a:srgbClr>
                  </a:outerShdw>
                </a:effectLst>
              </a:rPr>
              <a:t>Pacta</a:t>
            </a:r>
            <a:r>
              <a:rPr lang="it-IT" sz="1400" u="sng" dirty="0">
                <a:solidFill>
                  <a:srgbClr val="FF0000"/>
                </a:solidFill>
                <a:effectLst>
                  <a:outerShdw blurRad="38100" dist="38100" dir="2700000" algn="tl">
                    <a:srgbClr val="000000">
                      <a:alpha val="43137"/>
                    </a:srgbClr>
                  </a:outerShdw>
                </a:effectLst>
              </a:rPr>
              <a:t> </a:t>
            </a:r>
            <a:r>
              <a:rPr lang="it-IT" sz="1400" u="sng" dirty="0" err="1">
                <a:solidFill>
                  <a:srgbClr val="FF0000"/>
                </a:solidFill>
                <a:effectLst>
                  <a:outerShdw blurRad="38100" dist="38100" dir="2700000" algn="tl">
                    <a:srgbClr val="000000">
                      <a:alpha val="43137"/>
                    </a:srgbClr>
                  </a:outerShdw>
                </a:effectLst>
              </a:rPr>
              <a:t>sunt</a:t>
            </a:r>
            <a:r>
              <a:rPr lang="it-IT" sz="1400" u="sng" dirty="0">
                <a:solidFill>
                  <a:srgbClr val="FF0000"/>
                </a:solidFill>
                <a:effectLst>
                  <a:outerShdw blurRad="38100" dist="38100" dir="2700000" algn="tl">
                    <a:srgbClr val="000000">
                      <a:alpha val="43137"/>
                    </a:srgbClr>
                  </a:outerShdw>
                </a:effectLst>
              </a:rPr>
              <a:t> </a:t>
            </a:r>
            <a:r>
              <a:rPr lang="it-IT" sz="1400" u="sng" dirty="0" err="1">
                <a:solidFill>
                  <a:srgbClr val="FF0000"/>
                </a:solidFill>
                <a:effectLst>
                  <a:outerShdw blurRad="38100" dist="38100" dir="2700000" algn="tl">
                    <a:srgbClr val="000000">
                      <a:alpha val="43137"/>
                    </a:srgbClr>
                  </a:outerShdw>
                </a:effectLst>
              </a:rPr>
              <a:t>servanda</a:t>
            </a:r>
            <a:r>
              <a:rPr lang="it-IT" sz="1400" dirty="0"/>
              <a:t> - Ogni trattato </a:t>
            </a:r>
            <a:r>
              <a:rPr lang="it-IT" sz="1400" dirty="0">
                <a:solidFill>
                  <a:srgbClr val="FF0000"/>
                </a:solidFill>
              </a:rPr>
              <a:t>in vigore</a:t>
            </a:r>
            <a:r>
              <a:rPr lang="it-IT" sz="1400" dirty="0"/>
              <a:t> vincola </a:t>
            </a:r>
            <a:r>
              <a:rPr lang="it-IT" sz="1400" dirty="0">
                <a:solidFill>
                  <a:srgbClr val="FF0000"/>
                </a:solidFill>
              </a:rPr>
              <a:t>le parti</a:t>
            </a:r>
            <a:r>
              <a:rPr lang="it-IT" sz="1400" dirty="0"/>
              <a:t> e deve essere da esse </a:t>
            </a:r>
            <a:r>
              <a:rPr lang="it-IT" sz="1400" dirty="0">
                <a:solidFill>
                  <a:srgbClr val="FF0000"/>
                </a:solidFill>
              </a:rPr>
              <a:t>eseguito in buona fede</a:t>
            </a:r>
            <a:r>
              <a:rPr lang="it-IT" sz="1400" dirty="0"/>
              <a:t>».  </a:t>
            </a:r>
          </a:p>
          <a:p>
            <a:r>
              <a:rPr lang="it-IT" sz="1400" dirty="0"/>
              <a:t>La disposizione non fa riferimento alle varie categorie di trattati (sopra), in particolare al modo di stipulazione del trattato (in forma solenne o semplificata). </a:t>
            </a:r>
          </a:p>
          <a:p>
            <a:r>
              <a:rPr lang="it-IT" sz="1400" dirty="0"/>
              <a:t>Il principio consuetudinario non è richiamato dall’art. 10, comma 1, Costituzione: non opera in Italia come «garanzia interna», giurisdizionale, dell’efficacia dei trattati)</a:t>
            </a:r>
          </a:p>
          <a:p>
            <a:r>
              <a:rPr lang="it-IT" sz="1400" u="sng" dirty="0">
                <a:solidFill>
                  <a:srgbClr val="FF0000"/>
                </a:solidFill>
                <a:effectLst>
                  <a:outerShdw blurRad="38100" dist="38100" dir="2700000" algn="tl">
                    <a:srgbClr val="000000">
                      <a:alpha val="43137"/>
                    </a:srgbClr>
                  </a:outerShdw>
                </a:effectLst>
              </a:rPr>
              <a:t>Trattati e disposizioni «interne» incompatibili</a:t>
            </a:r>
            <a:r>
              <a:rPr lang="it-IT" sz="1400" dirty="0"/>
              <a:t>: posta la «separatezza» fra diritto internazionale e diritto interno (infra, adattamento), lo Stato vincolato dal trattato non può «giustificare» la violazione del trattato (illecito) con difficoltà, lacune, o motivi tratti dal modo d’essere del suo ordinamento nazionale. Secondo </a:t>
            </a:r>
            <a:r>
              <a:rPr lang="it-IT" sz="1400" u="sng" dirty="0">
                <a:solidFill>
                  <a:srgbClr val="FF0000"/>
                </a:solidFill>
                <a:effectLst>
                  <a:outerShdw blurRad="38100" dist="38100" dir="2700000" algn="tl">
                    <a:srgbClr val="000000">
                      <a:alpha val="43137"/>
                    </a:srgbClr>
                  </a:outerShdw>
                </a:effectLst>
              </a:rPr>
              <a:t>l’art. 27 CVDT</a:t>
            </a:r>
            <a:r>
              <a:rPr lang="it-IT" sz="1400" dirty="0"/>
              <a:t> «Una parte non può invocare le disposizioni del suo diritto interno per giustificare la mancata esecuzione di un trattato. Questa regola non pregiudica quanto disposto dall'art. 46» (nota bene: l’art. 46 CVDT assume la violazione di norme interne fondamentali, sulla competenza a stipulare, come causa di invalidità internazionale del consenso a vincolarsi al trattato)</a:t>
            </a:r>
          </a:p>
        </p:txBody>
      </p:sp>
    </p:spTree>
    <p:extLst>
      <p:ext uri="{BB962C8B-B14F-4D97-AF65-F5344CB8AC3E}">
        <p14:creationId xmlns:p14="http://schemas.microsoft.com/office/powerpoint/2010/main" val="270181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fontScale="77500" lnSpcReduction="20000"/>
          </a:bodyPr>
          <a:lstStyle/>
          <a:p>
            <a:r>
              <a:rPr lang="it-IT" dirty="0"/>
              <a:t>Non esprimono (secondo lo Statuto dell’ente che li adotta) regole di condotta vincolanti: hanno dunque </a:t>
            </a:r>
            <a:r>
              <a:rPr lang="it-IT" dirty="0">
                <a:solidFill>
                  <a:srgbClr val="FF0000"/>
                </a:solidFill>
              </a:rPr>
              <a:t>valore «politico» programmatico (v. infra, intese non giuridiche)</a:t>
            </a:r>
            <a:r>
              <a:rPr lang="it-IT" dirty="0"/>
              <a:t>. Esempio: conclusioni dei Capi di Stato e di Governo, riuniti in sede di Consiglio europeo «informale» a 27, del 29.6.2016 (esiti del «referendum </a:t>
            </a:r>
            <a:r>
              <a:rPr lang="it-IT" dirty="0" err="1"/>
              <a:t>Brexit</a:t>
            </a:r>
            <a:r>
              <a:rPr lang="it-IT" dirty="0"/>
              <a:t>»)</a:t>
            </a:r>
          </a:p>
          <a:p>
            <a:r>
              <a:rPr lang="it-IT" dirty="0"/>
              <a:t>Tuttavia: a) possono contribuire </a:t>
            </a:r>
            <a:r>
              <a:rPr lang="it-IT" u="sng" dirty="0">
                <a:solidFill>
                  <a:srgbClr val="FFC000"/>
                </a:solidFill>
              </a:rPr>
              <a:t>indirettamente</a:t>
            </a:r>
            <a:r>
              <a:rPr lang="it-IT" dirty="0"/>
              <a:t> alla formazione di regole internazionali (orientano l'agire e la valutazione dei membri della comunità internazionale: consuetudini «nascenti») ovvero b) esprimere </a:t>
            </a:r>
            <a:r>
              <a:rPr lang="it-IT" u="sng" dirty="0">
                <a:solidFill>
                  <a:srgbClr val="FFC000"/>
                </a:solidFill>
              </a:rPr>
              <a:t>informalmente</a:t>
            </a:r>
            <a:r>
              <a:rPr lang="it-IT" dirty="0"/>
              <a:t> un «concorso di volontà» degli Stati rappresentati (accordo, accordo informale, ecc., imputabile non all’organizzazione o all’organo, bensì agli Stati membri dei medesimi come «soggetti sovrani»). Esempio:  </a:t>
            </a:r>
          </a:p>
          <a:p>
            <a:r>
              <a:rPr lang="it-IT" u="sng" dirty="0">
                <a:solidFill>
                  <a:srgbClr val="FFC000"/>
                </a:solidFill>
              </a:rPr>
              <a:t>Dottrina e giurisprudenza</a:t>
            </a:r>
            <a:r>
              <a:rPr lang="it-IT" dirty="0"/>
              <a:t> (di organi internazionali) hanno carattere </a:t>
            </a:r>
            <a:r>
              <a:rPr lang="it-IT" u="sng" dirty="0">
                <a:solidFill>
                  <a:srgbClr val="FFC000"/>
                </a:solidFill>
              </a:rPr>
              <a:t>accessorio o sussidiario </a:t>
            </a:r>
            <a:r>
              <a:rPr lang="it-IT" dirty="0"/>
              <a:t>nella determinazione di norme internazionali (“</a:t>
            </a:r>
            <a:r>
              <a:rPr lang="it-IT" i="1" dirty="0" err="1">
                <a:solidFill>
                  <a:srgbClr val="FF0000"/>
                </a:solidFill>
              </a:rPr>
              <a:t>subsidiary</a:t>
            </a:r>
            <a:r>
              <a:rPr lang="it-IT" i="1" dirty="0">
                <a:solidFill>
                  <a:srgbClr val="FF0000"/>
                </a:solidFill>
              </a:rPr>
              <a:t> </a:t>
            </a:r>
            <a:r>
              <a:rPr lang="it-IT" i="1" dirty="0" err="1">
                <a:solidFill>
                  <a:srgbClr val="FF0000"/>
                </a:solidFill>
              </a:rPr>
              <a:t>means</a:t>
            </a:r>
            <a:r>
              <a:rPr lang="it-IT" i="1" dirty="0">
                <a:solidFill>
                  <a:srgbClr val="FF0000"/>
                </a:solidFill>
              </a:rPr>
              <a:t> for the </a:t>
            </a:r>
            <a:r>
              <a:rPr lang="it-IT" i="1" dirty="0" err="1">
                <a:solidFill>
                  <a:srgbClr val="FF0000"/>
                </a:solidFill>
              </a:rPr>
              <a:t>determination</a:t>
            </a:r>
            <a:r>
              <a:rPr lang="it-IT" i="1" dirty="0">
                <a:solidFill>
                  <a:srgbClr val="FF0000"/>
                </a:solidFill>
              </a:rPr>
              <a:t> of </a:t>
            </a:r>
            <a:r>
              <a:rPr lang="it-IT" i="1" dirty="0" err="1">
                <a:solidFill>
                  <a:srgbClr val="FF0000"/>
                </a:solidFill>
              </a:rPr>
              <a:t>rules</a:t>
            </a:r>
            <a:r>
              <a:rPr lang="it-IT" i="1" dirty="0">
                <a:solidFill>
                  <a:srgbClr val="FF0000"/>
                </a:solidFill>
              </a:rPr>
              <a:t> of law</a:t>
            </a:r>
            <a:r>
              <a:rPr lang="it-IT" dirty="0"/>
              <a:t>”, ai fini dell’attività della CIG)</a:t>
            </a:r>
          </a:p>
          <a:p>
            <a:endParaRPr lang="it-IT" dirty="0"/>
          </a:p>
        </p:txBody>
      </p:sp>
    </p:spTree>
    <p:extLst>
      <p:ext uri="{BB962C8B-B14F-4D97-AF65-F5344CB8AC3E}">
        <p14:creationId xmlns:p14="http://schemas.microsoft.com/office/powerpoint/2010/main" val="11848587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t>L’efficacia nel tempo dei trattati</a:t>
            </a:r>
          </a:p>
        </p:txBody>
      </p:sp>
      <p:sp>
        <p:nvSpPr>
          <p:cNvPr id="3" name="Segnaposto contenuto 2"/>
          <p:cNvSpPr>
            <a:spLocks noGrp="1"/>
          </p:cNvSpPr>
          <p:nvPr>
            <p:ph idx="1"/>
          </p:nvPr>
        </p:nvSpPr>
        <p:spPr/>
        <p:txBody>
          <a:bodyPr>
            <a:normAutofit fontScale="85000" lnSpcReduction="20000"/>
          </a:bodyPr>
          <a:lstStyle/>
          <a:p>
            <a:r>
              <a:rPr lang="it-IT" dirty="0"/>
              <a:t>L’efficacia temporale dei trattati è regolata dal principio del «</a:t>
            </a:r>
            <a:r>
              <a:rPr lang="it-IT" dirty="0" err="1">
                <a:solidFill>
                  <a:srgbClr val="FF0000"/>
                </a:solidFill>
                <a:effectLst>
                  <a:outerShdw blurRad="38100" dist="38100" dir="2700000" algn="tl">
                    <a:srgbClr val="000000">
                      <a:alpha val="43137"/>
                    </a:srgbClr>
                  </a:outerShdw>
                </a:effectLst>
              </a:rPr>
              <a:t>tempus</a:t>
            </a:r>
            <a:r>
              <a:rPr lang="it-IT" dirty="0">
                <a:solidFill>
                  <a:srgbClr val="FF0000"/>
                </a:solidFill>
                <a:effectLst>
                  <a:outerShdw blurRad="38100" dist="38100" dir="2700000" algn="tl">
                    <a:srgbClr val="000000">
                      <a:alpha val="43137"/>
                    </a:srgbClr>
                  </a:outerShdw>
                </a:effectLst>
              </a:rPr>
              <a:t> </a:t>
            </a:r>
            <a:r>
              <a:rPr lang="it-IT" dirty="0" err="1">
                <a:solidFill>
                  <a:srgbClr val="FF0000"/>
                </a:solidFill>
                <a:effectLst>
                  <a:outerShdw blurRad="38100" dist="38100" dir="2700000" algn="tl">
                    <a:srgbClr val="000000">
                      <a:alpha val="43137"/>
                    </a:srgbClr>
                  </a:outerShdw>
                </a:effectLst>
              </a:rPr>
              <a:t>regit</a:t>
            </a:r>
            <a:r>
              <a:rPr lang="it-IT" dirty="0">
                <a:solidFill>
                  <a:srgbClr val="FF0000"/>
                </a:solidFill>
                <a:effectLst>
                  <a:outerShdw blurRad="38100" dist="38100" dir="2700000" algn="tl">
                    <a:srgbClr val="000000">
                      <a:alpha val="43137"/>
                    </a:srgbClr>
                  </a:outerShdw>
                </a:effectLst>
              </a:rPr>
              <a:t> </a:t>
            </a:r>
            <a:r>
              <a:rPr lang="it-IT" dirty="0" err="1">
                <a:solidFill>
                  <a:srgbClr val="FF0000"/>
                </a:solidFill>
                <a:effectLst>
                  <a:outerShdw blurRad="38100" dist="38100" dir="2700000" algn="tl">
                    <a:srgbClr val="000000">
                      <a:alpha val="43137"/>
                    </a:srgbClr>
                  </a:outerShdw>
                </a:effectLst>
              </a:rPr>
              <a:t>actum</a:t>
            </a:r>
            <a:r>
              <a:rPr lang="it-IT" dirty="0"/>
              <a:t>» (la disciplina giuridica </a:t>
            </a:r>
            <a:r>
              <a:rPr lang="it-IT" dirty="0">
                <a:solidFill>
                  <a:srgbClr val="0070C0"/>
                </a:solidFill>
                <a:effectLst>
                  <a:outerShdw blurRad="38100" dist="38100" dir="2700000" algn="tl">
                    <a:srgbClr val="000000">
                      <a:alpha val="43137"/>
                    </a:srgbClr>
                  </a:outerShdw>
                </a:effectLst>
              </a:rPr>
              <a:t>s’applica solo alle fattispecie verificatesi successivamente</a:t>
            </a:r>
            <a:r>
              <a:rPr lang="it-IT" dirty="0"/>
              <a:t> alla sua entrata in vigore). </a:t>
            </a:r>
          </a:p>
          <a:p>
            <a:r>
              <a:rPr lang="it-IT" dirty="0"/>
              <a:t>Il trattato </a:t>
            </a:r>
            <a:r>
              <a:rPr lang="it-IT" u="sng" dirty="0">
                <a:solidFill>
                  <a:srgbClr val="FF0000"/>
                </a:solidFill>
                <a:effectLst>
                  <a:outerShdw blurRad="38100" dist="38100" dir="2700000" algn="tl">
                    <a:srgbClr val="000000">
                      <a:alpha val="43137"/>
                    </a:srgbClr>
                  </a:outerShdw>
                </a:effectLst>
              </a:rPr>
              <a:t>(in principio) regola solo i fatti successivi alla sua entrata in vigore</a:t>
            </a:r>
            <a:r>
              <a:rPr lang="it-IT" dirty="0"/>
              <a:t> </a:t>
            </a:r>
          </a:p>
          <a:p>
            <a:r>
              <a:rPr lang="it-IT" dirty="0"/>
              <a:t>Il momento d’entrata in vigore dei trattati è disciplinato dall’</a:t>
            </a:r>
            <a:r>
              <a:rPr lang="it-IT" u="sng" dirty="0">
                <a:solidFill>
                  <a:srgbClr val="FF0000"/>
                </a:solidFill>
                <a:effectLst>
                  <a:outerShdw blurRad="38100" dist="38100" dir="2700000" algn="tl">
                    <a:srgbClr val="000000">
                      <a:alpha val="43137"/>
                    </a:srgbClr>
                  </a:outerShdw>
                </a:effectLst>
              </a:rPr>
              <a:t>art. 24 CVDT</a:t>
            </a:r>
            <a:r>
              <a:rPr lang="it-IT" dirty="0"/>
              <a:t>: «I. Un trattato entra in vigore secondo le modalità e alla data fissate dalle sue disposizioni e concordate fra gli Stati che hanno partecipato al negoziato. # 2. In mancanza di tali disposizioni o di un tale accordo, un trattato entra in vigore non appena il consenso a vincolarsi ad esso sia espresso da tutti gli Stati che hanno partecipato al negoziato. # 3. Quando il consenso di uno Stato a vincolarsi ad un trattato è espresso ad una data posteriore all'entrata in vigore del trattato suddetto, quest'ultimo, salvo che non disponga diversamente, entra in vigore nei confronti di tale Stato alla data in questione». </a:t>
            </a:r>
          </a:p>
        </p:txBody>
      </p:sp>
    </p:spTree>
    <p:extLst>
      <p:ext uri="{BB962C8B-B14F-4D97-AF65-F5344CB8AC3E}">
        <p14:creationId xmlns:p14="http://schemas.microsoft.com/office/powerpoint/2010/main" val="3818389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9CC1CE-28E5-4635-9D27-29E491728413}"/>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6B6E97B3-378C-4A43-ADF8-6695FE0E93E6}"/>
              </a:ext>
            </a:extLst>
          </p:cNvPr>
          <p:cNvSpPr>
            <a:spLocks noGrp="1"/>
          </p:cNvSpPr>
          <p:nvPr>
            <p:ph idx="1"/>
          </p:nvPr>
        </p:nvSpPr>
        <p:spPr/>
        <p:txBody>
          <a:bodyPr>
            <a:normAutofit lnSpcReduction="10000"/>
          </a:bodyPr>
          <a:lstStyle/>
          <a:p>
            <a:r>
              <a:rPr lang="it-IT" dirty="0"/>
              <a:t>Sebbene i trattati non abbiano effetti «retroattivi», in taluni sistemi internazionali le «fattispecie» assoggettate all’applicazione del trattato possono essere considerate estensivamente, qualora si tratti di «fatti» a carattere (non istantaneo, bensì) continuo e ininterrotto, che hanno preso avvio precedentemente all’entrata in vigore dello strumento. Così la giurisprudenza Corte EDU assume che anche «fatti convenzionalmente illeciti», avviati precedentemente all’entrata in vigore della Convenzione per lo Stato interessato, possano essere censurabili (se continui e ininterrotti) a partire dal momento in cui la CEDU è applicabile</a:t>
            </a:r>
          </a:p>
          <a:p>
            <a:endParaRPr lang="it-IT" dirty="0"/>
          </a:p>
        </p:txBody>
      </p:sp>
    </p:spTree>
    <p:extLst>
      <p:ext uri="{BB962C8B-B14F-4D97-AF65-F5344CB8AC3E}">
        <p14:creationId xmlns:p14="http://schemas.microsoft.com/office/powerpoint/2010/main" val="30465930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t>L’efficacia «soggettiva» dei trattati</a:t>
            </a:r>
          </a:p>
        </p:txBody>
      </p:sp>
      <p:sp>
        <p:nvSpPr>
          <p:cNvPr id="3" name="Segnaposto contenuto 2"/>
          <p:cNvSpPr>
            <a:spLocks noGrp="1"/>
          </p:cNvSpPr>
          <p:nvPr>
            <p:ph idx="1"/>
          </p:nvPr>
        </p:nvSpPr>
        <p:spPr/>
        <p:txBody>
          <a:bodyPr>
            <a:normAutofit fontScale="92500" lnSpcReduction="10000"/>
          </a:bodyPr>
          <a:lstStyle/>
          <a:p>
            <a:r>
              <a:rPr lang="it-IT" dirty="0"/>
              <a:t>Il principio. </a:t>
            </a:r>
          </a:p>
          <a:p>
            <a:r>
              <a:rPr lang="it-IT" dirty="0"/>
              <a:t>I trattati producono effetti vincolanti solo nei confronti delle Parti contraenti (che hanno prestato il loro consenso), tanto originarie quanto sopravvenute (che hanno successivamente aderito). Articolo 34 CVDT - Regola generale riguardante gli Stati terzi: «</a:t>
            </a:r>
            <a:r>
              <a:rPr lang="it-IT" u="sng" dirty="0">
                <a:solidFill>
                  <a:srgbClr val="0070C0"/>
                </a:solidFill>
                <a:effectLst>
                  <a:outerShdw blurRad="38100" dist="38100" dir="2700000" algn="tl">
                    <a:srgbClr val="000000">
                      <a:alpha val="43137"/>
                    </a:srgbClr>
                  </a:outerShdw>
                </a:effectLst>
              </a:rPr>
              <a:t>Un trattato non crea né obblighi né diritti per uno Stato terzo senza il suo consenso</a:t>
            </a:r>
            <a:r>
              <a:rPr lang="it-IT" dirty="0"/>
              <a:t>»</a:t>
            </a:r>
          </a:p>
          <a:p>
            <a:r>
              <a:rPr lang="it-IT" dirty="0"/>
              <a:t>La regola è espressione del «</a:t>
            </a:r>
            <a:r>
              <a:rPr lang="it-IT" dirty="0">
                <a:solidFill>
                  <a:srgbClr val="FF0000"/>
                </a:solidFill>
              </a:rPr>
              <a:t>principio </a:t>
            </a:r>
            <a:r>
              <a:rPr lang="it-IT" dirty="0" err="1">
                <a:solidFill>
                  <a:srgbClr val="FF0000"/>
                </a:solidFill>
              </a:rPr>
              <a:t>consensualistico</a:t>
            </a:r>
            <a:r>
              <a:rPr lang="it-IT" dirty="0"/>
              <a:t>» e del principio della </a:t>
            </a:r>
            <a:r>
              <a:rPr lang="it-IT" dirty="0">
                <a:solidFill>
                  <a:srgbClr val="0070C0"/>
                </a:solidFill>
              </a:rPr>
              <a:t>sovrana eguaglianza degli Stati</a:t>
            </a:r>
            <a:r>
              <a:rPr lang="it-IT" dirty="0">
                <a:sym typeface="Wingdings" panose="05000000000000000000" pitchFamily="2" charset="2"/>
              </a:rPr>
              <a:t> (che</a:t>
            </a:r>
            <a:r>
              <a:rPr lang="it-IT" dirty="0"/>
              <a:t> non possono essere vincolati da accordi se non hanno prestato il loro consenso) </a:t>
            </a:r>
          </a:p>
        </p:txBody>
      </p:sp>
    </p:spTree>
    <p:extLst>
      <p:ext uri="{BB962C8B-B14F-4D97-AF65-F5344CB8AC3E}">
        <p14:creationId xmlns:p14="http://schemas.microsoft.com/office/powerpoint/2010/main" val="22577159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prassi e la sua qualificazione</a:t>
            </a:r>
          </a:p>
        </p:txBody>
      </p:sp>
      <p:sp>
        <p:nvSpPr>
          <p:cNvPr id="3" name="Segnaposto contenuto 2"/>
          <p:cNvSpPr>
            <a:spLocks noGrp="1"/>
          </p:cNvSpPr>
          <p:nvPr>
            <p:ph idx="1"/>
          </p:nvPr>
        </p:nvSpPr>
        <p:spPr/>
        <p:txBody>
          <a:bodyPr>
            <a:noAutofit/>
          </a:bodyPr>
          <a:lstStyle/>
          <a:p>
            <a:r>
              <a:rPr lang="it-IT" sz="2200" dirty="0"/>
              <a:t>Non è però escluso che un trattato </a:t>
            </a:r>
            <a:r>
              <a:rPr lang="it-IT" sz="2200" u="sng" dirty="0">
                <a:solidFill>
                  <a:srgbClr val="0070C0"/>
                </a:solidFill>
                <a:effectLst>
                  <a:outerShdw blurRad="38100" dist="38100" dir="2700000" algn="tl">
                    <a:srgbClr val="000000">
                      <a:alpha val="43137"/>
                    </a:srgbClr>
                  </a:outerShdw>
                </a:effectLst>
              </a:rPr>
              <a:t>miri a regolare </a:t>
            </a:r>
            <a:r>
              <a:rPr lang="it-IT" sz="2200" dirty="0"/>
              <a:t>anche la condotta di Stati «terzi».</a:t>
            </a:r>
          </a:p>
          <a:p>
            <a:r>
              <a:rPr lang="it-IT" sz="2200" dirty="0"/>
              <a:t>Esempi della prassi: </a:t>
            </a:r>
          </a:p>
          <a:p>
            <a:r>
              <a:rPr lang="it-IT" sz="2200" dirty="0"/>
              <a:t>a) i trattati sul diritto di “libero” passaggio attraverso uno stretto o un fiume incardinato nei territori degli Stati parte:</a:t>
            </a:r>
          </a:p>
          <a:p>
            <a:r>
              <a:rPr lang="it-IT" sz="2200" dirty="0"/>
              <a:t>b) i trattati di garanzia dell’indipendenza politica o integrità territoriale di Stati terzi; </a:t>
            </a:r>
          </a:p>
        </p:txBody>
      </p:sp>
    </p:spTree>
    <p:extLst>
      <p:ext uri="{BB962C8B-B14F-4D97-AF65-F5344CB8AC3E}">
        <p14:creationId xmlns:p14="http://schemas.microsoft.com/office/powerpoint/2010/main" val="10227045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96B368-614A-4474-ABB0-B3B43907F80F}"/>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95F7C11A-6657-43B2-9B06-07501F82D49D}"/>
              </a:ext>
            </a:extLst>
          </p:cNvPr>
          <p:cNvSpPr>
            <a:spLocks noGrp="1"/>
          </p:cNvSpPr>
          <p:nvPr>
            <p:ph idx="1"/>
          </p:nvPr>
        </p:nvSpPr>
        <p:spPr/>
        <p:txBody>
          <a:bodyPr>
            <a:normAutofit fontScale="92500" lnSpcReduction="20000"/>
          </a:bodyPr>
          <a:lstStyle/>
          <a:p>
            <a:r>
              <a:rPr lang="it-IT" dirty="0"/>
              <a:t>c) le norme convenzionali che stabiliscono regimi obiettivi e «interdipendenti» (es. l'obbligo di rispettare il divieto di sfruttamento «unilaterale» delle risorse biologiche o minerarie del fondo marino o dell’alto mare: parte XI della Convenzione delle Nazioni Unite sul diritto del mare) o che pongono divieti «universali» di affermare «diritti sovrani» su territori disabitati (esempio: il Trattato sull'Antartide, fatto a Washington nel 1959 e il Protocollo di Madrid del 1991 sulla protezione dell'ambiente dell'Antartide). </a:t>
            </a:r>
          </a:p>
          <a:p>
            <a:r>
              <a:rPr lang="it-IT" dirty="0"/>
              <a:t>d) Anche l’Allegato VIII al Trattato di Pace fra le potenze alleate e associate e l'Italia (1947) relativo al regime di libertà di utilizzo e di non discriminazione del porto libero di Trieste (regime di favore per gli Stati terzi al trattato, che possono liberamente accedere ai servizi portuali)</a:t>
            </a:r>
          </a:p>
        </p:txBody>
      </p:sp>
    </p:spTree>
    <p:extLst>
      <p:ext uri="{BB962C8B-B14F-4D97-AF65-F5344CB8AC3E}">
        <p14:creationId xmlns:p14="http://schemas.microsoft.com/office/powerpoint/2010/main" val="11529994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Trattati e Stati terzi</a:t>
            </a:r>
          </a:p>
        </p:txBody>
      </p:sp>
      <p:sp>
        <p:nvSpPr>
          <p:cNvPr id="3" name="Segnaposto contenuto 2"/>
          <p:cNvSpPr>
            <a:spLocks noGrp="1"/>
          </p:cNvSpPr>
          <p:nvPr>
            <p:ph idx="1"/>
          </p:nvPr>
        </p:nvSpPr>
        <p:spPr/>
        <p:txBody>
          <a:bodyPr>
            <a:normAutofit fontScale="92500" lnSpcReduction="20000"/>
          </a:bodyPr>
          <a:lstStyle/>
          <a:p>
            <a:r>
              <a:rPr lang="it-IT" dirty="0"/>
              <a:t>Il diritto dei trattati (art. 35-37 CVDT) ammette </a:t>
            </a:r>
            <a:r>
              <a:rPr lang="it-IT" dirty="0">
                <a:solidFill>
                  <a:srgbClr val="FF0000"/>
                </a:solidFill>
              </a:rPr>
              <a:t>limitati effetti dei trattati per i terzi</a:t>
            </a:r>
            <a:r>
              <a:rPr lang="it-IT" dirty="0"/>
              <a:t>, qualificandoli secondo gli istituti classici del diritto internazionale: </a:t>
            </a:r>
          </a:p>
          <a:p>
            <a:r>
              <a:rPr lang="it-IT" dirty="0"/>
              <a:t>a) effetti materiali (a beneficio dei terzi), </a:t>
            </a:r>
          </a:p>
          <a:p>
            <a:r>
              <a:rPr lang="it-IT" dirty="0"/>
              <a:t>b) effetti derivanti da un accordo «diverso» intervenuto tra le parti al trattato e Stati terzi (diritti o obblighi per il terzo subordinati a uno specifico incontro di volontà, anche informale e «collaterale» al trattato) </a:t>
            </a:r>
          </a:p>
          <a:p>
            <a:r>
              <a:rPr lang="it-IT" dirty="0"/>
              <a:t>c) effetti derivanti (non dal  trattato in sé, ma) dalla consuetudine incorporata o riflessa nella disciplina convenzionale, ovvero da norme consuetudinarie che prevedono tale «ultra-attività» di taluni trattati (nel campo della «successione» degli Stati rispetto ai trattati)</a:t>
            </a:r>
          </a:p>
          <a:p>
            <a:endParaRPr lang="it-IT" dirty="0"/>
          </a:p>
        </p:txBody>
      </p:sp>
    </p:spTree>
    <p:extLst>
      <p:ext uri="{BB962C8B-B14F-4D97-AF65-F5344CB8AC3E}">
        <p14:creationId xmlns:p14="http://schemas.microsoft.com/office/powerpoint/2010/main" val="8327455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Trattati a favore di terzi</a:t>
            </a:r>
          </a:p>
        </p:txBody>
      </p:sp>
      <p:sp>
        <p:nvSpPr>
          <p:cNvPr id="3" name="Segnaposto contenuto 2"/>
          <p:cNvSpPr>
            <a:spLocks noGrp="1"/>
          </p:cNvSpPr>
          <p:nvPr>
            <p:ph idx="1"/>
          </p:nvPr>
        </p:nvSpPr>
        <p:spPr/>
        <p:txBody>
          <a:bodyPr>
            <a:normAutofit fontScale="92500" lnSpcReduction="10000"/>
          </a:bodyPr>
          <a:lstStyle/>
          <a:p>
            <a:r>
              <a:rPr lang="it-IT" dirty="0"/>
              <a:t>a) La prima figura concerne gli effetti materiali (conseguenze giuridiche) che un trattato può configurare a beneficio di terzi. Ai sensi dell’art. 36 CVDT «1. Un diritto per uno Stato terzo sorge da una disposizione di un trattato se le parti a questo trattato intendono, per mezzo di tale disposizione, conferire tale diritto vuoi allo Stato terzo vuoi a un gruppo di Stati di cui esso faccia parte, vuoi a tutti gli Stati, </a:t>
            </a:r>
            <a:r>
              <a:rPr lang="it-IT" dirty="0">
                <a:solidFill>
                  <a:srgbClr val="0070C0"/>
                </a:solidFill>
              </a:rPr>
              <a:t>e se lo Stato terzo vi consente</a:t>
            </a:r>
            <a:r>
              <a:rPr lang="it-IT" dirty="0"/>
              <a:t>. Il consenso </a:t>
            </a:r>
            <a:r>
              <a:rPr lang="it-IT" dirty="0">
                <a:solidFill>
                  <a:srgbClr val="0070C0"/>
                </a:solidFill>
              </a:rPr>
              <a:t>è presunto fin tanto che non vi sia un'indicazione contraria, a meno che il trattato non disponga altrimenti</a:t>
            </a:r>
            <a:r>
              <a:rPr lang="it-IT" dirty="0"/>
              <a:t>». Inoltre «2. Uno Stato che </a:t>
            </a:r>
            <a:r>
              <a:rPr lang="it-IT" dirty="0">
                <a:solidFill>
                  <a:srgbClr val="0070C0"/>
                </a:solidFill>
              </a:rPr>
              <a:t>esercita un diritto in applicazione del paragrafo 1</a:t>
            </a:r>
            <a:r>
              <a:rPr lang="it-IT" dirty="0"/>
              <a:t> è </a:t>
            </a:r>
            <a:r>
              <a:rPr lang="it-IT" dirty="0">
                <a:solidFill>
                  <a:srgbClr val="0070C0"/>
                </a:solidFill>
              </a:rPr>
              <a:t>tenuto a rispettare, per l'esercizio di questo diritto, le condizioni</a:t>
            </a:r>
            <a:r>
              <a:rPr lang="it-IT" dirty="0"/>
              <a:t> previste nel trattato o stabilite in conformità alle sue disposizioni».</a:t>
            </a:r>
          </a:p>
        </p:txBody>
      </p:sp>
    </p:spTree>
    <p:extLst>
      <p:ext uri="{BB962C8B-B14F-4D97-AF65-F5344CB8AC3E}">
        <p14:creationId xmlns:p14="http://schemas.microsoft.com/office/powerpoint/2010/main" val="11229622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D29AF-9820-4AE2-947B-E6CFC47B8029}"/>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0287D636-7187-4BF2-9E54-5B52BDC5D334}"/>
              </a:ext>
            </a:extLst>
          </p:cNvPr>
          <p:cNvSpPr>
            <a:spLocks noGrp="1"/>
          </p:cNvSpPr>
          <p:nvPr>
            <p:ph idx="1"/>
          </p:nvPr>
        </p:nvSpPr>
        <p:spPr/>
        <p:txBody>
          <a:bodyPr>
            <a:normAutofit fontScale="92500" lnSpcReduction="10000"/>
          </a:bodyPr>
          <a:lstStyle/>
          <a:p>
            <a:r>
              <a:rPr lang="it-IT" dirty="0"/>
              <a:t>Il diritto in questione è tuttavia unilateralmente revocabile dagli Stati parti del trattato che lo prevede (salvo previsione in senso contrario). Ai sensi dell’art. 37, par. 2, CVDT, «</a:t>
            </a:r>
            <a:r>
              <a:rPr lang="en-US" dirty="0"/>
              <a:t>When a right has arisen for a third State in conformity with article 36, the right may not be revoked or modified by the parties if it is established that the right was intended not to be revocable or subject to modification without the consent of the third State</a:t>
            </a:r>
            <a:r>
              <a:rPr lang="it-IT" dirty="0"/>
              <a:t>». </a:t>
            </a:r>
          </a:p>
          <a:p>
            <a:r>
              <a:rPr lang="it-IT" dirty="0"/>
              <a:t>Gli Stati terzi, beneficiari del vantaggio, </a:t>
            </a:r>
            <a:r>
              <a:rPr lang="it-IT" dirty="0">
                <a:solidFill>
                  <a:srgbClr val="0070C0"/>
                </a:solidFill>
              </a:rPr>
              <a:t>non hanno il «controllo» della posizione giuridica di cui pur beneficiano</a:t>
            </a:r>
            <a:r>
              <a:rPr lang="it-IT" dirty="0"/>
              <a:t>. Da ciò l’opinione secondo cui non si tratta di vera «titolarità di diritti», piuttosto di posizioni di vantaggio (riflesso) derivanti dal trattato, che «durano finché durano»</a:t>
            </a:r>
          </a:p>
        </p:txBody>
      </p:sp>
    </p:spTree>
    <p:extLst>
      <p:ext uri="{BB962C8B-B14F-4D97-AF65-F5344CB8AC3E}">
        <p14:creationId xmlns:p14="http://schemas.microsoft.com/office/powerpoint/2010/main" val="42061839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Trattati a carico di terzi</a:t>
            </a:r>
          </a:p>
        </p:txBody>
      </p:sp>
      <p:sp>
        <p:nvSpPr>
          <p:cNvPr id="3" name="Segnaposto contenuto 2"/>
          <p:cNvSpPr>
            <a:spLocks noGrp="1"/>
          </p:cNvSpPr>
          <p:nvPr>
            <p:ph idx="1"/>
          </p:nvPr>
        </p:nvSpPr>
        <p:spPr/>
        <p:txBody>
          <a:bodyPr>
            <a:normAutofit fontScale="77500" lnSpcReduction="20000"/>
          </a:bodyPr>
          <a:lstStyle/>
          <a:p>
            <a:r>
              <a:rPr lang="it-IT" dirty="0"/>
              <a:t>b) La seconda figura concerne </a:t>
            </a:r>
            <a:r>
              <a:rPr lang="it-IT" dirty="0">
                <a:solidFill>
                  <a:srgbClr val="0070C0"/>
                </a:solidFill>
              </a:rPr>
              <a:t>gli obblighi che gravano lo Stato terzo</a:t>
            </a:r>
            <a:r>
              <a:rPr lang="it-IT" dirty="0"/>
              <a:t> per effetto di un accordo collaterale al trattato principale, intervenuto (con le forme previste dalla CVDT) tra le Parti contraenti originarie e uno Stato terzo.</a:t>
            </a:r>
          </a:p>
          <a:p>
            <a:r>
              <a:rPr lang="it-IT" dirty="0"/>
              <a:t>Secondo la CVDT affinché sorgano obblighi in capo a Stati terzi è necessaria </a:t>
            </a:r>
            <a:r>
              <a:rPr lang="it-IT" dirty="0">
                <a:solidFill>
                  <a:srgbClr val="0070C0"/>
                </a:solidFill>
                <a:effectLst>
                  <a:outerShdw blurRad="38100" dist="38100" dir="2700000" algn="tl">
                    <a:srgbClr val="000000">
                      <a:alpha val="43137"/>
                    </a:srgbClr>
                  </a:outerShdw>
                </a:effectLst>
              </a:rPr>
              <a:t>a) l'intenzione delle parti contraenti in tal senso e b) e l'accettazione per iscritto del terzo</a:t>
            </a:r>
            <a:r>
              <a:rPr lang="it-IT" dirty="0"/>
              <a:t> (art. 35 CVDT: «</a:t>
            </a:r>
            <a:r>
              <a:rPr lang="en-US" dirty="0"/>
              <a:t>An obligation arises for a third State from a provision of a treaty if the parties to the treaty intend the provision to be the means of establishing the obligation and the third State expressly accepts that obligation in writing</a:t>
            </a:r>
            <a:r>
              <a:rPr lang="it-IT" dirty="0"/>
              <a:t>»). </a:t>
            </a:r>
          </a:p>
          <a:p>
            <a:r>
              <a:rPr lang="it-IT" dirty="0"/>
              <a:t>In tal caso gli obblighi sono </a:t>
            </a:r>
            <a:r>
              <a:rPr lang="it-IT" dirty="0">
                <a:solidFill>
                  <a:srgbClr val="0070C0"/>
                </a:solidFill>
                <a:effectLst>
                  <a:outerShdw blurRad="38100" dist="38100" dir="2700000" algn="tl">
                    <a:srgbClr val="000000">
                      <a:alpha val="43137"/>
                    </a:srgbClr>
                  </a:outerShdw>
                </a:effectLst>
              </a:rPr>
              <a:t>irrevocabili unilateralmente </a:t>
            </a:r>
            <a:r>
              <a:rPr lang="it-IT" dirty="0"/>
              <a:t>(art. 37.1: «</a:t>
            </a:r>
            <a:r>
              <a:rPr lang="en-US" dirty="0"/>
              <a:t>When an obligation has arisen for a third State in conformity with article 35, the obligation may be revoked or modified only with the consent of the parties to the treaty and of the third State, unless it is established that they had otherwise agreed</a:t>
            </a:r>
            <a:r>
              <a:rPr lang="it-IT" dirty="0"/>
              <a:t>»)</a:t>
            </a:r>
          </a:p>
          <a:p>
            <a:endParaRPr lang="it-IT" dirty="0"/>
          </a:p>
        </p:txBody>
      </p:sp>
    </p:spTree>
    <p:extLst>
      <p:ext uri="{BB962C8B-B14F-4D97-AF65-F5344CB8AC3E}">
        <p14:creationId xmlns:p14="http://schemas.microsoft.com/office/powerpoint/2010/main" val="28686192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Effetti a carico di Stati terzi per effetto di una disciplina consuetudinaria</a:t>
            </a:r>
          </a:p>
        </p:txBody>
      </p:sp>
      <p:sp>
        <p:nvSpPr>
          <p:cNvPr id="3" name="Segnaposto contenuto 2"/>
          <p:cNvSpPr>
            <a:spLocks noGrp="1"/>
          </p:cNvSpPr>
          <p:nvPr>
            <p:ph idx="1"/>
          </p:nvPr>
        </p:nvSpPr>
        <p:spPr/>
        <p:txBody>
          <a:bodyPr>
            <a:normAutofit fontScale="92500" lnSpcReduction="20000"/>
          </a:bodyPr>
          <a:lstStyle/>
          <a:p>
            <a:r>
              <a:rPr lang="it-IT" dirty="0"/>
              <a:t>In due ipotesi i trattati hanno effetti su Stati terzi (gli Stati che subentrano nel governo del territorio «riguardato» dal trattato). Si tratta de</a:t>
            </a:r>
          </a:p>
          <a:p>
            <a:r>
              <a:rPr lang="it-IT" dirty="0"/>
              <a:t>a) i trattati che stabiliscono una frontiera (sono opponibili ai terzi per effetto della “garanzia” offerta dalla regola consuetudinaria che impone il rispetto della sovranità territoriale) </a:t>
            </a:r>
          </a:p>
          <a:p>
            <a:r>
              <a:rPr lang="it-IT" dirty="0"/>
              <a:t>b) i trattati che stabiliscono «regimi territoriali obiettivi» di natura «reale», sulle infrastrutture o la destinazione di un territorio, e che sono opponibili anche allo Stato che subentra nel governo del territorio (Convenzione di Vienna sulla successione degli Stati nei trattati del 1978, art. 11 e 12): per esempio trattati di smilitarizzazione; concessione di basi militari o altro</a:t>
            </a:r>
          </a:p>
          <a:p>
            <a:endParaRPr lang="it-IT" dirty="0"/>
          </a:p>
        </p:txBody>
      </p:sp>
    </p:spTree>
    <p:extLst>
      <p:ext uri="{BB962C8B-B14F-4D97-AF65-F5344CB8AC3E}">
        <p14:creationId xmlns:p14="http://schemas.microsoft.com/office/powerpoint/2010/main" val="42113312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24231</TotalTime>
  <Words>25674</Words>
  <Application>Microsoft Office PowerPoint</Application>
  <PresentationFormat>Widescreen</PresentationFormat>
  <Paragraphs>715</Paragraphs>
  <Slides>185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185</vt:i4>
      </vt:variant>
    </vt:vector>
  </HeadingPairs>
  <TitlesOfParts>
    <vt:vector size="191" baseType="lpstr">
      <vt:lpstr>Arial</vt:lpstr>
      <vt:lpstr>DejaVu Sans</vt:lpstr>
      <vt:lpstr>Garamond</vt:lpstr>
      <vt:lpstr>Lucida Sans Unicode</vt:lpstr>
      <vt:lpstr>Wingdings</vt:lpstr>
      <vt:lpstr>Organico</vt:lpstr>
      <vt:lpstr>Le fonti internazionali</vt:lpstr>
      <vt:lpstr>Piano delle schede</vt:lpstr>
      <vt:lpstr>Varietà delle fonti internazionali</vt:lpstr>
      <vt:lpstr>Segue</vt:lpstr>
      <vt:lpstr>Segue</vt:lpstr>
      <vt:lpstr>Segue</vt:lpstr>
      <vt:lpstr>Segue</vt:lpstr>
      <vt:lpstr>Segue</vt:lpstr>
      <vt:lpstr>Segue</vt:lpstr>
      <vt:lpstr>L’art. 38 dello Statuto della Corte internazionale di giustizia</vt:lpstr>
      <vt:lpstr>La consuetudine - Schema</vt:lpstr>
      <vt:lpstr>La consuetudine</vt:lpstr>
      <vt:lpstr>I «fatti formativi» della consuetudine</vt:lpstr>
      <vt:lpstr>L’elemento oggettivo. La «rilevazione» della consuetudine</vt:lpstr>
      <vt:lpstr>Segue</vt:lpstr>
      <vt:lpstr>Usus e fattore «tempo»</vt:lpstr>
      <vt:lpstr>Segue</vt:lpstr>
      <vt:lpstr>Segue</vt:lpstr>
      <vt:lpstr>Il problema dell’uniformità dei comportamenti. Il caso delle «violazioni»</vt:lpstr>
      <vt:lpstr>Segue</vt:lpstr>
      <vt:lpstr>L’elemento soggettivo: la giurisprudenza</vt:lpstr>
      <vt:lpstr>Regole consuetudinarie e «usi»</vt:lpstr>
      <vt:lpstr>Segue</vt:lpstr>
      <vt:lpstr>Consuetudini «negative»: la qualificazione delle «astensioni» statali</vt:lpstr>
      <vt:lpstr>Segue</vt:lpstr>
      <vt:lpstr>Segue</vt:lpstr>
      <vt:lpstr>Segue</vt:lpstr>
      <vt:lpstr>Teorie «moniste»</vt:lpstr>
      <vt:lpstr>Teorie moniste </vt:lpstr>
      <vt:lpstr>La «generalità» della consuetudine</vt:lpstr>
      <vt:lpstr>Esempi di consuetudini locali o particolari</vt:lpstr>
      <vt:lpstr>Consuetudini «in via di formazione» e «obiettore persistente»</vt:lpstr>
      <vt:lpstr>La «codificazione» della consuetudine</vt:lpstr>
      <vt:lpstr>Incidenza della codificazione sui «terzi»</vt:lpstr>
      <vt:lpstr>Segue</vt:lpstr>
      <vt:lpstr>Incidenza della codificazione sugli Stati parte</vt:lpstr>
      <vt:lpstr>Il diritto dei trattati</vt:lpstr>
      <vt:lpstr>Presupposti</vt:lpstr>
      <vt:lpstr>Elementi non rilevanti e principi</vt:lpstr>
      <vt:lpstr>Segue. Lo scopo e l’oggetto del trattato</vt:lpstr>
      <vt:lpstr>La disciplina della CVDT 1969</vt:lpstr>
      <vt:lpstr>CVDT 1969. Ambito d’applicazione</vt:lpstr>
      <vt:lpstr>Segue</vt:lpstr>
      <vt:lpstr>1. Il procedimento di stipulazione: i principi regolatori</vt:lpstr>
      <vt:lpstr>I principi regolatori (segue)</vt:lpstr>
      <vt:lpstr>I rappresentanti statali ai fini della stipulazione</vt:lpstr>
      <vt:lpstr>Segue</vt:lpstr>
      <vt:lpstr>Il procedimento in forma: negoziazione</vt:lpstr>
      <vt:lpstr>Adozione del testo</vt:lpstr>
      <vt:lpstr>Segue</vt:lpstr>
      <vt:lpstr>Firma</vt:lpstr>
      <vt:lpstr>Ratifica</vt:lpstr>
      <vt:lpstr>Segue</vt:lpstr>
      <vt:lpstr>Scambio o deposito delle ratifiche</vt:lpstr>
      <vt:lpstr>Entrata in vigore</vt:lpstr>
      <vt:lpstr>Segue</vt:lpstr>
      <vt:lpstr>Registrazione</vt:lpstr>
      <vt:lpstr>b) Il procedimento in forma semplificata</vt:lpstr>
      <vt:lpstr>Segue</vt:lpstr>
      <vt:lpstr>Segue</vt:lpstr>
      <vt:lpstr>Principio di libertà delle forme e «pari valore» degli accordi in forma solenne e semplificata</vt:lpstr>
      <vt:lpstr>Il caso della Dichiarazione UE-Turchia del 18.3.2016</vt:lpstr>
      <vt:lpstr>Il contenuto della «dichiarazione»</vt:lpstr>
      <vt:lpstr>Il problema</vt:lpstr>
      <vt:lpstr>L’ordinanza del Tribunale UE</vt:lpstr>
      <vt:lpstr>L’indagine sui «lavori preparatori»</vt:lpstr>
      <vt:lpstr>Valutazione critica: diritto UE</vt:lpstr>
      <vt:lpstr>Valutazione critica: diritto interno ed europeo</vt:lpstr>
      <vt:lpstr>c) La competenza interna a concludere accordi: accordi «dello Stato»</vt:lpstr>
      <vt:lpstr>Segue</vt:lpstr>
      <vt:lpstr>Il riparto di funzioni tra organi costituzionali</vt:lpstr>
      <vt:lpstr>Segue</vt:lpstr>
      <vt:lpstr>Accordi in forma semplificata e Costituzione</vt:lpstr>
      <vt:lpstr>La prassi: patologie e sanatorie</vt:lpstr>
      <vt:lpstr>Segue</vt:lpstr>
      <vt:lpstr>I «rimedi interni» per le patologie</vt:lpstr>
      <vt:lpstr>Segue</vt:lpstr>
      <vt:lpstr>La giurisprudenza costituzionale</vt:lpstr>
      <vt:lpstr>Segue</vt:lpstr>
      <vt:lpstr>La competenza a stipulare delle Regioni italiane</vt:lpstr>
      <vt:lpstr>Cenni storici</vt:lpstr>
      <vt:lpstr>Natura della competenza esterna a stipulare</vt:lpstr>
      <vt:lpstr>Gli accordi «delle Regioni». Limiti sostanziali e categoriali</vt:lpstr>
      <vt:lpstr>Segue</vt:lpstr>
      <vt:lpstr>Limiti procedurali</vt:lpstr>
      <vt:lpstr>Le conseguenze della violazione degli accordi regionali</vt:lpstr>
      <vt:lpstr>Segue</vt:lpstr>
      <vt:lpstr>L’efficacia dei trattati</vt:lpstr>
      <vt:lpstr>L’efficacia materiale dei trattati</vt:lpstr>
      <vt:lpstr>L’efficacia nel tempo dei trattati</vt:lpstr>
      <vt:lpstr>Segue</vt:lpstr>
      <vt:lpstr>L’efficacia «soggettiva» dei trattati</vt:lpstr>
      <vt:lpstr>La prassi e la sua qualificazione</vt:lpstr>
      <vt:lpstr>Segue</vt:lpstr>
      <vt:lpstr>Trattati e Stati terzi</vt:lpstr>
      <vt:lpstr>Trattati a favore di terzi</vt:lpstr>
      <vt:lpstr>Segue</vt:lpstr>
      <vt:lpstr>Trattati a carico di terzi</vt:lpstr>
      <vt:lpstr>Effetti a carico di Stati terzi per effetto di una disciplina consuetudinaria</vt:lpstr>
      <vt:lpstr>Le riserve ai trattati (art. 19-23 CVDT)</vt:lpstr>
      <vt:lpstr>Scopo ed effetti delle riserve</vt:lpstr>
      <vt:lpstr>Segue</vt:lpstr>
      <vt:lpstr>L’effetto reciproco delle riserve ammesse</vt:lpstr>
      <vt:lpstr>I criteri d’ammissibilità delle riserve: art. 19 CVDT</vt:lpstr>
      <vt:lpstr>Segue</vt:lpstr>
      <vt:lpstr>Il criterio residuale</vt:lpstr>
      <vt:lpstr>L’origine dell’art. 19, lett. c), CVDT: il parere CIG 28.5.1951 sulle riserve alla Convenzione sul genocidio</vt:lpstr>
      <vt:lpstr>La posizione della Corte</vt:lpstr>
      <vt:lpstr>Segue</vt:lpstr>
      <vt:lpstr>La CVDT: l’accertamento della compatibilità delle riserve (procedura)</vt:lpstr>
      <vt:lpstr>Segue</vt:lpstr>
      <vt:lpstr>Il regime delle «obiezioni» (manifestazione esplicita di dissenso) e i loro effetti</vt:lpstr>
      <vt:lpstr>Segue</vt:lpstr>
      <vt:lpstr>Le obiezioni «non qualificate»</vt:lpstr>
      <vt:lpstr>L’evoluzione della prassi. Il regime delle riserve relative a trattati sui diritti umani</vt:lpstr>
      <vt:lpstr>Carattere «eccentrico» della disciplina rispetto al regime di diritto comune</vt:lpstr>
      <vt:lpstr>Segue</vt:lpstr>
      <vt:lpstr>I «precedenti»</vt:lpstr>
      <vt:lpstr>L’interpretazione dei trattati: i metodi</vt:lpstr>
      <vt:lpstr>Il metodo soggettivo</vt:lpstr>
      <vt:lpstr>Il metodo oggettivo</vt:lpstr>
      <vt:lpstr>La disciplina della CVDT</vt:lpstr>
      <vt:lpstr>Segue: il contesto</vt:lpstr>
      <vt:lpstr>Segue: il contesto</vt:lpstr>
      <vt:lpstr>L’integrazione sistemica</vt:lpstr>
      <vt:lpstr>Segue</vt:lpstr>
      <vt:lpstr>Le eccezioni o modulazioni del «metodo obiettivo» (art. 31.4 e 32 CVDT)</vt:lpstr>
      <vt:lpstr>La discordanza tra versioni linguistiche «autentiche»</vt:lpstr>
      <vt:lpstr>Esempi</vt:lpstr>
      <vt:lpstr>La sentenza CIG sul caso LaGrand</vt:lpstr>
      <vt:lpstr>La discrepanza tra versioni autentiche dello Statuto della CIG</vt:lpstr>
      <vt:lpstr>La soluzione della Corte</vt:lpstr>
      <vt:lpstr>Segue</vt:lpstr>
      <vt:lpstr>Altre regole di interpretazione (sistemi «speciali»)</vt:lpstr>
      <vt:lpstr>Interpretazione estensiva ed evolutiva</vt:lpstr>
      <vt:lpstr>Interpretazioni «unilaterali»</vt:lpstr>
      <vt:lpstr>Invalidità ed estinzione o sospensione dei trattati</vt:lpstr>
      <vt:lpstr>Segue</vt:lpstr>
      <vt:lpstr>Le «categorie» di cause di invalidità</vt:lpstr>
      <vt:lpstr>Vizi del procedimento a stipulare (vizio del consenso)</vt:lpstr>
      <vt:lpstr>Segue</vt:lpstr>
      <vt:lpstr>Segue</vt:lpstr>
      <vt:lpstr>Segue</vt:lpstr>
      <vt:lpstr>Errore, dolo, violenza</vt:lpstr>
      <vt:lpstr>Segue</vt:lpstr>
      <vt:lpstr>Segue</vt:lpstr>
      <vt:lpstr>Trattati in conflitto con norma imperativa (art. 53 CVDT)</vt:lpstr>
      <vt:lpstr>Segue</vt:lpstr>
      <vt:lpstr>Le «categorie» di cause di estinzione (o sospensione)</vt:lpstr>
      <vt:lpstr>Estinzione prevista dal trattato o dalla volontà delle Parti</vt:lpstr>
      <vt:lpstr>Segue</vt:lpstr>
      <vt:lpstr>Il  caso del «recesso» ex art. 50 TUE</vt:lpstr>
      <vt:lpstr>Le condizioni del recesso</vt:lpstr>
      <vt:lpstr>Gli orientamenti di negoziato del Consiglio europeo (29.4.2017)</vt:lpstr>
      <vt:lpstr>Segue</vt:lpstr>
      <vt:lpstr>Il futuro: una situazione di sfavore rispetto all’attuale?</vt:lpstr>
      <vt:lpstr>La denuncia di trattati che non prevedono disposizioni al riguardo</vt:lpstr>
      <vt:lpstr>Le eccezioni al divieto di denuncia</vt:lpstr>
      <vt:lpstr>L’abrogazione (esplicita o implicita) a opera delle Parti</vt:lpstr>
      <vt:lpstr>Segue</vt:lpstr>
      <vt:lpstr>L’eccezione di inadempimento: nozione ed efficacia secondo il tipo di trattato</vt:lpstr>
      <vt:lpstr>L’impossibilità sopravvenuta (art. 61 CVDT)</vt:lpstr>
      <vt:lpstr>Segue</vt:lpstr>
      <vt:lpstr>Il mutamento fondamentale delle circostanze (art. 62 CVDT)</vt:lpstr>
      <vt:lpstr>Segue</vt:lpstr>
      <vt:lpstr>Segue</vt:lpstr>
      <vt:lpstr>Segue</vt:lpstr>
      <vt:lpstr>Guerra e mutamento fondamentale delle circostanze</vt:lpstr>
      <vt:lpstr>Segue</vt:lpstr>
      <vt:lpstr>segue</vt:lpstr>
      <vt:lpstr>Conflitto con norma cogente sopravvenuta</vt:lpstr>
      <vt:lpstr>Le conseguenze dell’operare delle cause di invalidità </vt:lpstr>
      <vt:lpstr>Segue</vt:lpstr>
      <vt:lpstr>Invocabilità dell’invalidità</vt:lpstr>
      <vt:lpstr>La procedura</vt:lpstr>
      <vt:lpstr>Le conseguenze dell’operare di una causa di estinzione </vt:lpstr>
      <vt:lpstr>Conclusioni</vt:lpstr>
      <vt:lpstr>Esempi di questioni sulle fonti internazionali</vt:lpstr>
      <vt:lpstr>I rapporti di sistema fra fonti internazionali</vt:lpstr>
      <vt:lpstr>Segue</vt:lpstr>
      <vt:lpstr>Segue</vt:lpstr>
      <vt:lpstr>Segue</vt:lpstr>
      <vt:lpstr>Segue</vt:lpstr>
      <vt:lpstr>Fonti in rapporto «verticale»</vt:lpstr>
      <vt:lpstr>Segue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fonti internazionali</dc:title>
  <dc:creator>Amadeo</dc:creator>
  <cp:lastModifiedBy>amadest@outlook.it</cp:lastModifiedBy>
  <cp:revision>368</cp:revision>
  <cp:lastPrinted>2017-10-10T15:06:35Z</cp:lastPrinted>
  <dcterms:created xsi:type="dcterms:W3CDTF">2017-10-08T16:33:24Z</dcterms:created>
  <dcterms:modified xsi:type="dcterms:W3CDTF">2017-11-22T08:38:42Z</dcterms:modified>
</cp:coreProperties>
</file>