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6" r:id="rId39"/>
    <p:sldId id="295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30/10/17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51" y="214032"/>
            <a:ext cx="7772400" cy="2765001"/>
          </a:xfrm>
        </p:spPr>
        <p:txBody>
          <a:bodyPr/>
          <a:lstStyle/>
          <a:p>
            <a:r>
              <a:rPr lang="en-US" dirty="0" err="1" smtClean="0"/>
              <a:t>Categorie</a:t>
            </a:r>
            <a:r>
              <a:rPr lang="en-US" dirty="0" smtClean="0"/>
              <a:t> e </a:t>
            </a:r>
            <a:r>
              <a:rPr lang="en-US" dirty="0" err="1" smtClean="0"/>
              <a:t>categorizzazione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FASE FAMILIARIZZAZIONE</a:t>
            </a:r>
          </a:p>
          <a:p>
            <a:endParaRPr lang="it-IT" dirty="0"/>
          </a:p>
          <a:p>
            <a:endParaRPr lang="it-IT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1" y="2924111"/>
            <a:ext cx="8682555" cy="25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FASE FAMILIARIZZAZIONE</a:t>
            </a:r>
          </a:p>
          <a:p>
            <a:endParaRPr lang="it-IT" dirty="0"/>
          </a:p>
          <a:p>
            <a:r>
              <a:rPr lang="it-IT" dirty="0" smtClean="0"/>
              <a:t>I partecipanti sedevano a distanza costante dallo stimolo</a:t>
            </a:r>
          </a:p>
          <a:p>
            <a:endParaRPr lang="it-IT" dirty="0"/>
          </a:p>
          <a:p>
            <a:r>
              <a:rPr lang="it-IT" dirty="0" smtClean="0"/>
              <a:t>Le linee (stimolo) venivano presentate una alla volta al partecipante</a:t>
            </a:r>
          </a:p>
          <a:p>
            <a:endParaRPr lang="it-IT" dirty="0"/>
          </a:p>
          <a:p>
            <a:r>
              <a:rPr lang="it-IT" dirty="0" smtClean="0"/>
              <a:t>Random </a:t>
            </a:r>
            <a:r>
              <a:rPr lang="it-IT" dirty="0" err="1" smtClean="0"/>
              <a:t>order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3695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endParaRPr lang="it-IT" dirty="0"/>
          </a:p>
          <a:p>
            <a:r>
              <a:rPr lang="it-IT" dirty="0" smtClean="0"/>
              <a:t>I partecipanti vedono ora tutte le linee una affianco all’altra, dalla più piccola alla più grande</a:t>
            </a:r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00" y="3824151"/>
            <a:ext cx="3460835" cy="23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8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endParaRPr lang="it-IT" dirty="0"/>
          </a:p>
          <a:p>
            <a:r>
              <a:rPr lang="it-IT" dirty="0" smtClean="0"/>
              <a:t>I partecipanti vedono ora tutte le linee una affianco all’altra, dalla più piccola alla più grande</a:t>
            </a:r>
          </a:p>
          <a:p>
            <a:endParaRPr lang="it-IT" dirty="0"/>
          </a:p>
          <a:p>
            <a:r>
              <a:rPr lang="it-IT" dirty="0" smtClean="0"/>
              <a:t>Nella condizione di </a:t>
            </a:r>
            <a:r>
              <a:rPr lang="it-IT" b="1" dirty="0" smtClean="0"/>
              <a:t>categorizzazione</a:t>
            </a:r>
            <a:r>
              <a:rPr lang="it-IT" dirty="0" smtClean="0"/>
              <a:t>, le prime 4 linee più corte sono associate alla lettera A, mentre le 4 più lunghe alla lettera B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4994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pPr lvl="1"/>
            <a:endParaRPr lang="it-IT" dirty="0"/>
          </a:p>
          <a:p>
            <a:r>
              <a:rPr lang="it-IT" dirty="0" smtClean="0"/>
              <a:t>condizione di </a:t>
            </a:r>
            <a:r>
              <a:rPr lang="it-IT" b="1" dirty="0" smtClean="0"/>
              <a:t>categorizzazione</a:t>
            </a:r>
            <a:endParaRPr lang="it-IT" dirty="0"/>
          </a:p>
          <a:p>
            <a:endParaRPr lang="it-I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7" y="3861056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Nella condizione di </a:t>
            </a:r>
            <a:r>
              <a:rPr lang="it-IT" b="1" dirty="0" smtClean="0"/>
              <a:t>categorizzazione: </a:t>
            </a:r>
            <a:endParaRPr lang="it-IT" dirty="0"/>
          </a:p>
          <a:p>
            <a:r>
              <a:rPr lang="it-IT" dirty="0" smtClean="0"/>
              <a:t>c’è una relazione sistematica tra lettera e lunghezza</a:t>
            </a:r>
          </a:p>
          <a:p>
            <a:r>
              <a:rPr lang="it-IT" dirty="0" smtClean="0"/>
              <a:t>A = corta B = lunga </a:t>
            </a:r>
          </a:p>
          <a:p>
            <a:r>
              <a:rPr lang="it-IT" dirty="0"/>
              <a:t>(</a:t>
            </a:r>
            <a:r>
              <a:rPr lang="it-IT" dirty="0" smtClean="0"/>
              <a:t>in un altro </a:t>
            </a:r>
            <a:r>
              <a:rPr lang="it-IT" dirty="0" err="1" smtClean="0"/>
              <a:t>exp</a:t>
            </a:r>
            <a:r>
              <a:rPr lang="it-IT" dirty="0" smtClean="0"/>
              <a:t>, viene manipolato AB vs BA)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0680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smtClean="0"/>
              <a:t>Nella condizione di </a:t>
            </a:r>
            <a:r>
              <a:rPr lang="it-IT" b="1" dirty="0" smtClean="0"/>
              <a:t>categorizzazione casuale</a:t>
            </a:r>
            <a:r>
              <a:rPr lang="it-IT" dirty="0" smtClean="0"/>
              <a:t>, 4 linee sono associate alla lettera A e quattro linee sono associate alla lettera B. </a:t>
            </a:r>
          </a:p>
          <a:p>
            <a:endParaRPr lang="it-IT" dirty="0"/>
          </a:p>
          <a:p>
            <a:r>
              <a:rPr lang="it-IT" dirty="0" smtClean="0"/>
              <a:t>L’associazione lettera lunghezza è casuale, non sistematica. </a:t>
            </a:r>
          </a:p>
          <a:p>
            <a:endParaRPr lang="it-IT" dirty="0"/>
          </a:p>
          <a:p>
            <a:r>
              <a:rPr lang="it-IT" dirty="0" smtClean="0"/>
              <a:t>A non vuol dire grande e B non vuol dire piccolo</a:t>
            </a:r>
          </a:p>
        </p:txBody>
      </p:sp>
    </p:spTree>
    <p:extLst>
      <p:ext uri="{BB962C8B-B14F-4D97-AF65-F5344CB8AC3E}">
        <p14:creationId xmlns:p14="http://schemas.microsoft.com/office/powerpoint/2010/main" val="339511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endParaRPr lang="it-IT" dirty="0"/>
          </a:p>
          <a:p>
            <a:r>
              <a:rPr lang="it-IT" dirty="0" smtClean="0"/>
              <a:t>I partecipanti nella condizione di </a:t>
            </a:r>
            <a:r>
              <a:rPr lang="it-IT" b="1" dirty="0" smtClean="0"/>
              <a:t>controllo</a:t>
            </a:r>
            <a:r>
              <a:rPr lang="it-IT" dirty="0" smtClean="0"/>
              <a:t> vedono tutte le linee una affianco all’altra, dalla più piccola alla più grande </a:t>
            </a:r>
            <a:r>
              <a:rPr lang="it-IT" i="1" dirty="0" smtClean="0"/>
              <a:t>senza</a:t>
            </a:r>
            <a:r>
              <a:rPr lang="it-IT" dirty="0" smtClean="0"/>
              <a:t> lettere.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98621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</a:t>
            </a:r>
          </a:p>
          <a:p>
            <a:endParaRPr lang="it-IT" dirty="0"/>
          </a:p>
          <a:p>
            <a:r>
              <a:rPr lang="it-IT" dirty="0" smtClean="0"/>
              <a:t>Ora vengono presentate ai partecipanti due linee.</a:t>
            </a:r>
          </a:p>
          <a:p>
            <a:endParaRPr lang="it-IT" dirty="0"/>
          </a:p>
          <a:p>
            <a:r>
              <a:rPr lang="it-IT" dirty="0" smtClean="0"/>
              <a:t>Per esempio la linea 1 e 2… (</a:t>
            </a:r>
            <a:r>
              <a:rPr lang="it-IT" dirty="0" err="1" smtClean="0"/>
              <a:t>wait</a:t>
            </a:r>
            <a:r>
              <a:rPr lang="it-IT" dirty="0" smtClean="0"/>
              <a:t>…)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8157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7" y="2847178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Molte informazioni 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Sistema </a:t>
            </a:r>
            <a:r>
              <a:rPr lang="it-IT" dirty="0" smtClean="0"/>
              <a:t>cognitivo </a:t>
            </a:r>
            <a:r>
              <a:rPr lang="it-IT" dirty="0" smtClean="0"/>
              <a:t>è un sistema a capacità limitate</a:t>
            </a:r>
          </a:p>
          <a:p>
            <a:endParaRPr lang="it-IT" dirty="0"/>
          </a:p>
          <a:p>
            <a:r>
              <a:rPr lang="it-IT" dirty="0" smtClean="0"/>
              <a:t>Necessità di semplificazione</a:t>
            </a:r>
          </a:p>
        </p:txBody>
      </p:sp>
    </p:spTree>
    <p:extLst>
      <p:ext uri="{BB962C8B-B14F-4D97-AF65-F5344CB8AC3E}">
        <p14:creationId xmlns:p14="http://schemas.microsoft.com/office/powerpoint/2010/main" val="161263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</a:t>
            </a:r>
          </a:p>
          <a:p>
            <a:endParaRPr lang="it-IT" dirty="0"/>
          </a:p>
          <a:p>
            <a:r>
              <a:rPr lang="it-IT" dirty="0" smtClean="0"/>
              <a:t>Le coppie che vengono presentate ai partecipanti possono essere </a:t>
            </a:r>
          </a:p>
          <a:p>
            <a:endParaRPr lang="it-IT" dirty="0"/>
          </a:p>
          <a:p>
            <a:r>
              <a:rPr lang="it-IT" dirty="0" smtClean="0"/>
              <a:t>Intra-categoriali, e.g. 1-3 5-7</a:t>
            </a:r>
          </a:p>
          <a:p>
            <a:endParaRPr lang="it-IT" dirty="0"/>
          </a:p>
          <a:p>
            <a:r>
              <a:rPr lang="it-IT" dirty="0" smtClean="0"/>
              <a:t>Inter-categoriali, e.g.  1-8 4-5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0926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</a:t>
            </a:r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94" y="2979619"/>
            <a:ext cx="825500" cy="1610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751" y="2979619"/>
            <a:ext cx="1139739" cy="143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61" y="2742698"/>
            <a:ext cx="1919289" cy="33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STIMA: di quanto differisce una linea dall’altra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7" y="2847178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STIMA: di quanto differisce una linea dall’altra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3422650"/>
            <a:ext cx="67183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STIMA: di quanto differisce una linea dall’altra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7066"/>
            <a:ext cx="8229600" cy="36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1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Categorizzare, in questo caso sovrapporre un sistema dicotomico ad uno intervallare…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822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422650"/>
            <a:ext cx="4191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5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Estremizza le differenze inter-categoriale</a:t>
            </a:r>
          </a:p>
          <a:p>
            <a:pPr lvl="1"/>
            <a:r>
              <a:rPr lang="it-IT" dirty="0" smtClean="0"/>
              <a:t>Siamo differenti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Riduce le differenze intra-categoriali</a:t>
            </a:r>
          </a:p>
          <a:p>
            <a:pPr lvl="1"/>
            <a:r>
              <a:rPr lang="it-IT" dirty="0" smtClean="0"/>
              <a:t>Siamo / sono simili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853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/>
          </a:p>
          <a:p>
            <a:r>
              <a:rPr lang="it-IT" dirty="0" smtClean="0"/>
              <a:t>Stima della temperatura</a:t>
            </a:r>
          </a:p>
          <a:p>
            <a:endParaRPr lang="it-IT" dirty="0"/>
          </a:p>
          <a:p>
            <a:r>
              <a:rPr lang="it-IT" dirty="0" smtClean="0"/>
              <a:t>Periodo 1981-1990</a:t>
            </a:r>
          </a:p>
          <a:p>
            <a:endParaRPr lang="it-IT" dirty="0"/>
          </a:p>
          <a:p>
            <a:r>
              <a:rPr lang="it-IT" dirty="0" smtClean="0"/>
              <a:t>Ai partecipanti veniva fornite una serie di coppie di date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2937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/>
          </a:p>
          <a:p>
            <a:r>
              <a:rPr lang="it-IT" dirty="0" smtClean="0"/>
              <a:t>Le date in ciascuna coppia erano separate da 10 giorni  (intervallo costante)</a:t>
            </a:r>
          </a:p>
          <a:p>
            <a:endParaRPr lang="it-IT" dirty="0"/>
          </a:p>
          <a:p>
            <a:r>
              <a:rPr lang="it-IT" dirty="0" smtClean="0"/>
              <a:t>E.g., 10 ottobre, 18 ottobre; 26 settembre e 4 ottobre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993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semplificare l’ambiente</a:t>
            </a:r>
          </a:p>
          <a:p>
            <a:endParaRPr lang="it-IT" i="1" dirty="0"/>
          </a:p>
          <a:p>
            <a:pPr lvl="1"/>
            <a:r>
              <a:rPr lang="it-IT" i="1" dirty="0" smtClean="0"/>
              <a:t>Da un numero elevato di informazioni ad un numero minore di categorie</a:t>
            </a:r>
          </a:p>
        </p:txBody>
      </p:sp>
    </p:spTree>
    <p:extLst>
      <p:ext uri="{BB962C8B-B14F-4D97-AF65-F5344CB8AC3E}">
        <p14:creationId xmlns:p14="http://schemas.microsoft.com/office/powerpoint/2010/main" val="239537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Le coppie di date potevano…</a:t>
            </a:r>
          </a:p>
          <a:p>
            <a:endParaRPr lang="it-IT" dirty="0"/>
          </a:p>
          <a:p>
            <a:r>
              <a:rPr lang="it-IT" dirty="0"/>
              <a:t>Cadere nello stesso mese</a:t>
            </a:r>
          </a:p>
          <a:p>
            <a:endParaRPr lang="it-IT" dirty="0"/>
          </a:p>
          <a:p>
            <a:pPr lvl="1"/>
            <a:r>
              <a:rPr lang="it-IT" dirty="0"/>
              <a:t>10 ottobre 18 ottobre</a:t>
            </a:r>
          </a:p>
          <a:p>
            <a:endParaRPr lang="it-IT" dirty="0"/>
          </a:p>
          <a:p>
            <a:r>
              <a:rPr lang="it-IT" dirty="0"/>
              <a:t>Cadere nel mese diverso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26 settembre 4 ottobre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229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Stima della temperatura media </a:t>
            </a:r>
          </a:p>
          <a:p>
            <a:endParaRPr lang="it-IT" dirty="0"/>
          </a:p>
          <a:p>
            <a:r>
              <a:rPr lang="it-IT" dirty="0" smtClean="0"/>
              <a:t>Intra-categoriale</a:t>
            </a:r>
            <a:endParaRPr lang="it-IT" dirty="0"/>
          </a:p>
          <a:p>
            <a:endParaRPr lang="it-IT" dirty="0"/>
          </a:p>
          <a:p>
            <a:pPr lvl="1"/>
            <a:r>
              <a:rPr lang="it-IT" dirty="0"/>
              <a:t>10 ottobre 18 ottobre</a:t>
            </a:r>
          </a:p>
          <a:p>
            <a:endParaRPr lang="it-IT" dirty="0"/>
          </a:p>
          <a:p>
            <a:r>
              <a:rPr lang="it-IT" dirty="0" smtClean="0"/>
              <a:t>Inter-categoriale</a:t>
            </a:r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/>
              <a:t>26 settembre 4 ottobre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95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Stima della temperatura media </a:t>
            </a:r>
          </a:p>
          <a:p>
            <a:endParaRPr lang="it-IT" dirty="0"/>
          </a:p>
          <a:p>
            <a:r>
              <a:rPr lang="it-IT" dirty="0" smtClean="0"/>
              <a:t>La differenza di temperatura tra due giorni che cadevano nello stesso mese era sottostimata (rispetto al dato oggettivo)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/>
              <a:t>La differenza di temperatura tra due giorni che cadevano </a:t>
            </a:r>
            <a:r>
              <a:rPr lang="it-IT" dirty="0" smtClean="0"/>
              <a:t>in due mesi differenti era sovrastimata </a:t>
            </a:r>
            <a:r>
              <a:rPr lang="it-IT" dirty="0"/>
              <a:t>(rispetto al dato oggettivo)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166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Assimilazione alla tendenza centrale (valore medio della categoria)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All’interno di una categoria, sovrastimo la temperatura dei primi giorni del mese, e sottostimo la temperatura degli ultimi giorni della mese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338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Assimilazione alla tendenza centrale (valore medio della categoria)</a:t>
            </a:r>
          </a:p>
          <a:p>
            <a:r>
              <a:rPr lang="it-IT" dirty="0"/>
              <a:t>Le due code di una distribuzione migrano verso la media (prototipo)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 descr="Normal-distribution-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74" y="3793400"/>
            <a:ext cx="3603298" cy="25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</a:t>
            </a:r>
          </a:p>
          <a:p>
            <a:endParaRPr lang="it-IT" dirty="0" smtClean="0"/>
          </a:p>
          <a:p>
            <a:r>
              <a:rPr lang="it-IT" dirty="0" smtClean="0"/>
              <a:t>Giudizi di grandezza in situazioni di incertezza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The </a:t>
            </a:r>
            <a:r>
              <a:rPr lang="it-IT" dirty="0" err="1" smtClean="0"/>
              <a:t>class</a:t>
            </a:r>
            <a:r>
              <a:rPr lang="it-IT" dirty="0" smtClean="0"/>
              <a:t> of a </a:t>
            </a:r>
            <a:r>
              <a:rPr lang="it-IT" dirty="0" err="1" smtClean="0"/>
              <a:t>stimulus</a:t>
            </a:r>
            <a:r>
              <a:rPr lang="it-IT" dirty="0" smtClean="0"/>
              <a:t> </a:t>
            </a:r>
            <a:r>
              <a:rPr lang="it-IT" dirty="0" err="1" smtClean="0"/>
              <a:t>provides</a:t>
            </a:r>
            <a:r>
              <a:rPr lang="it-IT" dirty="0" smtClean="0"/>
              <a:t> a </a:t>
            </a:r>
            <a:r>
              <a:rPr lang="it-IT" dirty="0" err="1" smtClean="0"/>
              <a:t>supplementary</a:t>
            </a:r>
            <a:r>
              <a:rPr lang="it-IT" dirty="0" smtClean="0"/>
              <a:t> source of information </a:t>
            </a:r>
            <a:r>
              <a:rPr lang="it-IT" dirty="0" err="1" smtClean="0"/>
              <a:t>about</a:t>
            </a:r>
            <a:r>
              <a:rPr lang="it-IT" dirty="0" smtClean="0"/>
              <a:t> the </a:t>
            </a:r>
            <a:r>
              <a:rPr lang="it-IT" dirty="0" err="1" smtClean="0"/>
              <a:t>relatioship</a:t>
            </a:r>
            <a:r>
              <a:rPr lang="it-IT" dirty="0" smtClean="0"/>
              <a:t> of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magnitude</a:t>
            </a:r>
            <a:r>
              <a:rPr lang="it-IT" dirty="0" smtClean="0"/>
              <a:t> with the </a:t>
            </a:r>
            <a:r>
              <a:rPr lang="it-IT" dirty="0" err="1" smtClean="0"/>
              <a:t>magnitude</a:t>
            </a:r>
            <a:r>
              <a:rPr lang="it-IT" dirty="0" smtClean="0"/>
              <a:t> of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stimuli</a:t>
            </a:r>
            <a:endParaRPr lang="it-IT" dirty="0" smtClean="0"/>
          </a:p>
          <a:p>
            <a:pPr lvl="1"/>
            <a:r>
              <a:rPr lang="it-IT" dirty="0" smtClean="0"/>
              <a:t>(</a:t>
            </a:r>
            <a:r>
              <a:rPr lang="it-IT" dirty="0" err="1" smtClean="0"/>
              <a:t>Tajfel</a:t>
            </a:r>
            <a:r>
              <a:rPr lang="it-IT" dirty="0" smtClean="0"/>
              <a:t> &amp; Wilkes, 1963, </a:t>
            </a:r>
            <a:r>
              <a:rPr lang="it-IT" dirty="0" err="1" smtClean="0"/>
              <a:t>p</a:t>
            </a:r>
            <a:r>
              <a:rPr lang="it-IT" dirty="0" smtClean="0"/>
              <a:t> 10)</a:t>
            </a:r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5387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Utilizziamo </a:t>
            </a:r>
            <a:r>
              <a:rPr lang="it-IT" dirty="0"/>
              <a:t>di più questa sorgente di </a:t>
            </a:r>
            <a:r>
              <a:rPr lang="it-IT" dirty="0" smtClean="0"/>
              <a:t>informazione supplementare </a:t>
            </a:r>
            <a:r>
              <a:rPr lang="it-IT" dirty="0"/>
              <a:t>(categoria) </a:t>
            </a:r>
            <a:r>
              <a:rPr lang="it-IT" dirty="0" smtClean="0"/>
              <a:t> quando </a:t>
            </a:r>
            <a:r>
              <a:rPr lang="it-IT" dirty="0"/>
              <a:t>siamo incerti sullo stimolo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r>
              <a:rPr lang="it-IT" dirty="0" smtClean="0"/>
              <a:t>Per verificare questa ipotesi devo costruire una situazione sperimentale in cui lo stesso giudizio viene fornito in condizioni di incertezza vs. certezza</a:t>
            </a:r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4370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Compito </a:t>
            </a:r>
            <a:r>
              <a:rPr lang="it-IT" dirty="0" err="1" smtClean="0"/>
              <a:t>Tajfel</a:t>
            </a:r>
            <a:r>
              <a:rPr lang="it-IT" dirty="0" smtClean="0"/>
              <a:t> &amp; Wilkes, chiedono però di giudicare le due line di confine (accentuazione categoriale)</a:t>
            </a:r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22" y="4212428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Compito </a:t>
            </a:r>
            <a:r>
              <a:rPr lang="it-IT" dirty="0" err="1" smtClean="0"/>
              <a:t>Tajfel</a:t>
            </a:r>
            <a:r>
              <a:rPr lang="it-IT" dirty="0" smtClean="0"/>
              <a:t> &amp; Wilkes, chiedono però di giudicare le due line di confine (accentuazione categoriale)</a:t>
            </a:r>
          </a:p>
          <a:p>
            <a:endParaRPr lang="it-IT" dirty="0"/>
          </a:p>
          <a:p>
            <a:r>
              <a:rPr lang="it-IT" dirty="0" smtClean="0"/>
              <a:t>Partecipanti Belgio vs. US</a:t>
            </a:r>
          </a:p>
          <a:p>
            <a:endParaRPr lang="it-IT" dirty="0"/>
          </a:p>
          <a:p>
            <a:r>
              <a:rPr lang="it-IT" dirty="0" smtClean="0"/>
              <a:t>Unità di misura con cui vengono espressi i giudizi: cm vs. </a:t>
            </a:r>
            <a:r>
              <a:rPr lang="it-IT" dirty="0" err="1" smtClean="0"/>
              <a:t>inches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6167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Per US-</a:t>
            </a:r>
            <a:r>
              <a:rPr lang="it-IT" dirty="0" err="1" smtClean="0"/>
              <a:t>participants</a:t>
            </a:r>
            <a:r>
              <a:rPr lang="it-IT" dirty="0"/>
              <a:t> 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Inches</a:t>
            </a:r>
            <a:r>
              <a:rPr lang="it-IT" dirty="0" smtClean="0"/>
              <a:t> = familiare</a:t>
            </a:r>
          </a:p>
          <a:p>
            <a:endParaRPr lang="it-IT" dirty="0"/>
          </a:p>
          <a:p>
            <a:r>
              <a:rPr lang="it-IT" dirty="0" smtClean="0"/>
              <a:t>Cm = non familiare</a:t>
            </a:r>
          </a:p>
        </p:txBody>
      </p:sp>
    </p:spTree>
    <p:extLst>
      <p:ext uri="{BB962C8B-B14F-4D97-AF65-F5344CB8AC3E}">
        <p14:creationId xmlns:p14="http://schemas.microsoft.com/office/powerpoint/2010/main" val="89602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mettere ordine nell’ambiente</a:t>
            </a:r>
          </a:p>
          <a:p>
            <a:endParaRPr lang="it-IT" dirty="0" smtClean="0"/>
          </a:p>
          <a:p>
            <a:pPr lvl="1"/>
            <a:r>
              <a:rPr lang="it-IT" dirty="0" smtClean="0"/>
              <a:t>Relazione tra informazione-categoria e viceversa</a:t>
            </a:r>
            <a:endParaRPr lang="it-IT" dirty="0"/>
          </a:p>
          <a:p>
            <a:pPr lvl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5494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0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43" y="2857500"/>
            <a:ext cx="7379857" cy="31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Replica dell’accentuazione categoriale</a:t>
            </a:r>
          </a:p>
          <a:p>
            <a:endParaRPr lang="it-IT" dirty="0"/>
          </a:p>
          <a:p>
            <a:r>
              <a:rPr lang="it-IT" dirty="0" smtClean="0"/>
              <a:t>Conferma che utilizziamo maggiormente le categorie quando ci troviamo in una situazione di incertezza di giudizio </a:t>
            </a:r>
          </a:p>
          <a:p>
            <a:pPr lvl="2"/>
            <a:r>
              <a:rPr lang="it-IT" dirty="0" smtClean="0"/>
              <a:t>…per esempio quando….</a:t>
            </a:r>
          </a:p>
        </p:txBody>
      </p:sp>
    </p:spTree>
    <p:extLst>
      <p:ext uri="{BB962C8B-B14F-4D97-AF65-F5344CB8AC3E}">
        <p14:creationId xmlns:p14="http://schemas.microsoft.com/office/powerpoint/2010/main" val="429426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trattare nuovi stimoli sulla base delle informazioni categoriali, senza ogni volta cercare di capire ex novo l’informazione che abbiamo incontrato</a:t>
            </a:r>
          </a:p>
        </p:txBody>
      </p:sp>
    </p:spTree>
    <p:extLst>
      <p:ext uri="{BB962C8B-B14F-4D97-AF65-F5344CB8AC3E}">
        <p14:creationId xmlns:p14="http://schemas.microsoft.com/office/powerpoint/2010/main" val="225494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recuperare velocemente le informazioni sugli esemplari che </a:t>
            </a:r>
            <a:r>
              <a:rPr lang="it-IT" i="1" dirty="0" smtClean="0"/>
              <a:t>incontriamo</a:t>
            </a:r>
            <a:endParaRPr lang="it-IT" i="1" dirty="0" smtClean="0"/>
          </a:p>
        </p:txBody>
      </p:sp>
    </p:spTree>
    <p:extLst>
      <p:ext uri="{BB962C8B-B14F-4D97-AF65-F5344CB8AC3E}">
        <p14:creationId xmlns:p14="http://schemas.microsoft.com/office/powerpoint/2010/main" val="370724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andare al di là delle informazioni presenti.</a:t>
            </a:r>
          </a:p>
          <a:p>
            <a:pPr marL="457200" lvl="1" indent="0">
              <a:buNone/>
            </a:pPr>
            <a:endParaRPr lang="it-IT" i="1" dirty="0" smtClean="0"/>
          </a:p>
        </p:txBody>
      </p:sp>
    </p:spTree>
    <p:extLst>
      <p:ext uri="{BB962C8B-B14F-4D97-AF65-F5344CB8AC3E}">
        <p14:creationId xmlns:p14="http://schemas.microsoft.com/office/powerpoint/2010/main" val="57570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</a:t>
            </a:r>
            <a:r>
              <a:rPr lang="it-IT" i="1" smtClean="0"/>
              <a:t>prevedere l’ambiente.</a:t>
            </a:r>
            <a:endParaRPr lang="it-IT" i="1" dirty="0" smtClean="0"/>
          </a:p>
        </p:txBody>
      </p:sp>
    </p:spTree>
    <p:extLst>
      <p:ext uri="{BB962C8B-B14F-4D97-AF65-F5344CB8AC3E}">
        <p14:creationId xmlns:p14="http://schemas.microsoft.com/office/powerpoint/2010/main" val="57570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endParaRPr lang="it-IT" dirty="0"/>
          </a:p>
          <a:p>
            <a:r>
              <a:rPr lang="it-IT" dirty="0" smtClean="0"/>
              <a:t>Effetti della </a:t>
            </a:r>
            <a:r>
              <a:rPr lang="it-IT" dirty="0" err="1" smtClean="0"/>
              <a:t>categroizzazione</a:t>
            </a:r>
            <a:r>
              <a:rPr lang="it-IT" dirty="0" smtClean="0"/>
              <a:t> su giudizi quantitativi</a:t>
            </a:r>
          </a:p>
          <a:p>
            <a:pPr marL="0" indent="0">
              <a:buNone/>
            </a:pPr>
            <a:endParaRPr lang="it-IT" i="1" dirty="0"/>
          </a:p>
          <a:p>
            <a:r>
              <a:rPr lang="it-IT" i="1" dirty="0" smtClean="0"/>
              <a:t>Giudizio semplice</a:t>
            </a:r>
          </a:p>
          <a:p>
            <a:endParaRPr lang="it-IT" i="1" dirty="0"/>
          </a:p>
          <a:p>
            <a:r>
              <a:rPr lang="it-IT" i="1" dirty="0"/>
              <a:t>Giudicare la lunghezza di una serie di linee</a:t>
            </a:r>
          </a:p>
          <a:p>
            <a:endParaRPr lang="it-IT" i="1" dirty="0" smtClean="0"/>
          </a:p>
        </p:txBody>
      </p:sp>
    </p:spTree>
    <p:extLst>
      <p:ext uri="{BB962C8B-B14F-4D97-AF65-F5344CB8AC3E}">
        <p14:creationId xmlns:p14="http://schemas.microsoft.com/office/powerpoint/2010/main" val="293779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457</TotalTime>
  <Words>1105</Words>
  <Application>Microsoft Macintosh PowerPoint</Application>
  <PresentationFormat>Presentazione su schermo (4:3)</PresentationFormat>
  <Paragraphs>264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Executive</vt:lpstr>
      <vt:lpstr>Categorie e categorizzazione</vt:lpstr>
      <vt:lpstr>Categorie</vt:lpstr>
      <vt:lpstr>Categorie</vt:lpstr>
      <vt:lpstr>Categorie</vt:lpstr>
      <vt:lpstr>Categorie</vt:lpstr>
      <vt:lpstr>Categorie</vt:lpstr>
      <vt:lpstr>Categorie</vt:lpstr>
      <vt:lpstr>Categorie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 e categorizzazione</dc:title>
  <dc:creator>Andrea Carnaghi</dc:creator>
  <cp:lastModifiedBy>Andrea Carnaghi</cp:lastModifiedBy>
  <cp:revision>22</cp:revision>
  <dcterms:created xsi:type="dcterms:W3CDTF">2013-11-04T09:39:08Z</dcterms:created>
  <dcterms:modified xsi:type="dcterms:W3CDTF">2017-10-30T08:14:25Z</dcterms:modified>
</cp:coreProperties>
</file>