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99" r:id="rId5"/>
    <p:sldId id="259" r:id="rId6"/>
    <p:sldId id="300" r:id="rId7"/>
    <p:sldId id="260" r:id="rId8"/>
    <p:sldId id="261" r:id="rId9"/>
    <p:sldId id="301" r:id="rId10"/>
    <p:sldId id="262" r:id="rId11"/>
    <p:sldId id="263" r:id="rId12"/>
    <p:sldId id="264" r:id="rId13"/>
    <p:sldId id="265" r:id="rId14"/>
    <p:sldId id="30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03" r:id="rId34"/>
    <p:sldId id="285" r:id="rId35"/>
    <p:sldId id="286" r:id="rId36"/>
    <p:sldId id="287" r:id="rId37"/>
    <p:sldId id="288" r:id="rId38"/>
    <p:sldId id="289" r:id="rId39"/>
    <p:sldId id="290" r:id="rId40"/>
    <p:sldId id="298" r:id="rId41"/>
    <p:sldId id="291" r:id="rId42"/>
    <p:sldId id="293" r:id="rId43"/>
    <p:sldId id="294" r:id="rId44"/>
    <p:sldId id="295" r:id="rId45"/>
    <p:sldId id="296" r:id="rId46"/>
    <p:sldId id="297" r:id="rId47"/>
    <p:sldId id="304" r:id="rId48"/>
    <p:sldId id="305" r:id="rId49"/>
    <p:sldId id="308" r:id="rId50"/>
    <p:sldId id="309" r:id="rId51"/>
    <p:sldId id="306" r:id="rId52"/>
    <p:sldId id="307" r:id="rId53"/>
    <p:sldId id="310" r:id="rId54"/>
    <p:sldId id="311" r:id="rId55"/>
    <p:sldId id="312" r:id="rId56"/>
    <p:sldId id="313" r:id="rId57"/>
    <p:sldId id="31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AA49-9DDE-4649-B86D-C7B718421D5F}" type="datetimeFigureOut">
              <a:rPr lang="it-IT" smtClean="0"/>
              <a:t>08/11/17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E986-95FF-9341-BDA5-2508E5D7248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59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3E986-95FF-9341-BDA5-2508E5D7248B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41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08/11/17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08/11/17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08/11/17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08/11/17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08/11/17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08/11/17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08/11/17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08/11/17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08/11/17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45" y="609601"/>
            <a:ext cx="8794255" cy="4267200"/>
          </a:xfrm>
        </p:spPr>
        <p:txBody>
          <a:bodyPr/>
          <a:lstStyle/>
          <a:p>
            <a:r>
              <a:rPr lang="en-US" dirty="0" err="1" smtClean="0"/>
              <a:t>Categorie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etichette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>
          <a:xfrm>
            <a:off x="791528" y="1600200"/>
            <a:ext cx="7895271" cy="4342095"/>
          </a:xfrm>
        </p:spPr>
      </p:pic>
      <p:sp>
        <p:nvSpPr>
          <p:cNvPr id="3" name="TextBox 2"/>
          <p:cNvSpPr txBox="1"/>
          <p:nvPr/>
        </p:nvSpPr>
        <p:spPr>
          <a:xfrm>
            <a:off x="791529" y="6165528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Sinistra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99920" y="6133262"/>
            <a:ext cx="85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Destra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2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>
          <a:xfrm>
            <a:off x="791528" y="1600200"/>
            <a:ext cx="7895271" cy="4342095"/>
          </a:xfrm>
        </p:spPr>
      </p:pic>
      <p:sp>
        <p:nvSpPr>
          <p:cNvPr id="3" name="TextBox 2"/>
          <p:cNvSpPr txBox="1"/>
          <p:nvPr/>
        </p:nvSpPr>
        <p:spPr>
          <a:xfrm>
            <a:off x="791529" y="6165528"/>
            <a:ext cx="174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 err="1"/>
              <a:t>C</a:t>
            </a:r>
            <a:r>
              <a:rPr lang="en-US" dirty="0" err="1" smtClean="0"/>
              <a:t>omunisti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99920" y="6133262"/>
            <a:ext cx="142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</a:t>
            </a:r>
            <a:r>
              <a:rPr lang="en-US" dirty="0" err="1" smtClean="0"/>
              <a:t>Fascisti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3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Verificare</a:t>
            </a:r>
            <a:r>
              <a:rPr lang="en-US" dirty="0" smtClean="0"/>
              <a:t> se </a:t>
            </a:r>
            <a:r>
              <a:rPr lang="en-US" dirty="0" err="1" smtClean="0"/>
              <a:t>l’effetto</a:t>
            </a:r>
            <a:r>
              <a:rPr lang="en-US" dirty="0" smtClean="0"/>
              <a:t> del ‘</a:t>
            </a:r>
            <a:r>
              <a:rPr lang="en-US" dirty="0" err="1" smtClean="0"/>
              <a:t>raggruppare</a:t>
            </a:r>
            <a:r>
              <a:rPr lang="en-US" dirty="0" smtClean="0"/>
              <a:t> </a:t>
            </a:r>
            <a:r>
              <a:rPr lang="en-US" dirty="0" err="1" smtClean="0"/>
              <a:t>assieme</a:t>
            </a:r>
            <a:r>
              <a:rPr lang="en-US" dirty="0" smtClean="0"/>
              <a:t>’ = </a:t>
            </a:r>
            <a:r>
              <a:rPr lang="en-US" dirty="0" err="1" smtClean="0"/>
              <a:t>categorizzare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diverso</a:t>
            </a:r>
            <a:r>
              <a:rPr lang="en-US" dirty="0" smtClean="0"/>
              <a:t>, simile da </a:t>
            </a:r>
            <a:r>
              <a:rPr lang="en-US" dirty="0" err="1" smtClean="0"/>
              <a:t>etichettare</a:t>
            </a:r>
            <a:r>
              <a:rPr lang="en-US" dirty="0" smtClean="0"/>
              <a:t> </a:t>
            </a:r>
            <a:r>
              <a:rPr lang="en-US" dirty="0" err="1" smtClean="0"/>
              <a:t>assieme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5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/>
          </a:p>
          <a:p>
            <a:r>
              <a:rPr lang="en-US" dirty="0" smtClean="0"/>
              <a:t>Pretest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popolazione</a:t>
            </a:r>
            <a:r>
              <a:rPr lang="en-US" dirty="0" smtClean="0"/>
              <a:t> di </a:t>
            </a:r>
            <a:r>
              <a:rPr lang="en-US" dirty="0" err="1" smtClean="0"/>
              <a:t>riferimento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Attori</a:t>
            </a:r>
            <a:r>
              <a:rPr lang="en-US" dirty="0" smtClean="0"/>
              <a:t> </a:t>
            </a:r>
            <a:r>
              <a:rPr lang="en-US" dirty="0" err="1" smtClean="0"/>
              <a:t>maschi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Grado</a:t>
            </a:r>
            <a:r>
              <a:rPr lang="en-US" dirty="0" smtClean="0"/>
              <a:t> di conservative-democrats</a:t>
            </a:r>
          </a:p>
          <a:p>
            <a:endParaRPr lang="en-US" dirty="0"/>
          </a:p>
          <a:p>
            <a:pPr lvl="1"/>
            <a:r>
              <a:rPr lang="en-US" dirty="0" smtClean="0"/>
              <a:t>Pretest </a:t>
            </a:r>
            <a:r>
              <a:rPr lang="en-US" dirty="0" err="1" smtClean="0"/>
              <a:t>esteso</a:t>
            </a:r>
            <a:r>
              <a:rPr lang="en-US" dirty="0" smtClean="0"/>
              <a:t> per </a:t>
            </a:r>
            <a:r>
              <a:rPr lang="en-US" dirty="0" err="1" smtClean="0"/>
              <a:t>individuare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449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/>
          </a:p>
        </p:txBody>
      </p:sp>
      <p:pic>
        <p:nvPicPr>
          <p:cNvPr id="4" name="Immagin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436"/>
            <a:ext cx="4699000" cy="1727200"/>
          </a:xfrm>
          <a:prstGeom prst="rect">
            <a:avLst/>
          </a:prstGeom>
        </p:spPr>
      </p:pic>
      <p:pic>
        <p:nvPicPr>
          <p:cNvPr id="5" name="Immagin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636"/>
            <a:ext cx="3530600" cy="2298700"/>
          </a:xfrm>
          <a:prstGeom prst="rect">
            <a:avLst/>
          </a:prstGeom>
        </p:spPr>
      </p:pic>
      <p:pic>
        <p:nvPicPr>
          <p:cNvPr id="6" name="Immagine 5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6" y="2787255"/>
            <a:ext cx="334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 err="1" smtClean="0"/>
              <a:t>variabili</a:t>
            </a:r>
            <a:r>
              <a:rPr lang="en-US" dirty="0" smtClean="0"/>
              <a:t> between subjects</a:t>
            </a:r>
          </a:p>
          <a:p>
            <a:endParaRPr lang="en-US" dirty="0"/>
          </a:p>
          <a:p>
            <a:r>
              <a:rPr lang="en-US" dirty="0" smtClean="0"/>
              <a:t>Boundaries: yes vs. no</a:t>
            </a:r>
          </a:p>
          <a:p>
            <a:endParaRPr lang="en-US" dirty="0"/>
          </a:p>
          <a:p>
            <a:r>
              <a:rPr lang="en-US" dirty="0" smtClean="0"/>
              <a:t>Label: yes vs. no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45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89" y="2539830"/>
            <a:ext cx="7344653" cy="28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51" y="2870199"/>
            <a:ext cx="6847646" cy="25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7" y="2650257"/>
            <a:ext cx="7215798" cy="25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0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7" y="2650257"/>
            <a:ext cx="7215798" cy="25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 smtClean="0"/>
              <a:t> </a:t>
            </a:r>
            <a:r>
              <a:rPr lang="en-US" dirty="0" err="1" smtClean="0"/>
              <a:t>categoriali</a:t>
            </a:r>
            <a:r>
              <a:rPr lang="en-US" dirty="0" smtClean="0"/>
              <a:t> A e B</a:t>
            </a:r>
          </a:p>
          <a:p>
            <a:endParaRPr lang="en-US" dirty="0"/>
          </a:p>
          <a:p>
            <a:r>
              <a:rPr lang="en-US" dirty="0" err="1" smtClean="0"/>
              <a:t>Venivano</a:t>
            </a:r>
            <a:r>
              <a:rPr lang="en-US" dirty="0" smtClean="0"/>
              <a:t> elaborate come A = la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r>
              <a:rPr lang="en-US" dirty="0" smtClean="0"/>
              <a:t> e B = la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lunga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1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21" y="2410999"/>
            <a:ext cx="7436690" cy="31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r>
              <a:rPr lang="en-US" dirty="0" smtClean="0"/>
              <a:t>Due </a:t>
            </a:r>
            <a:r>
              <a:rPr lang="en-US" dirty="0" err="1" smtClean="0"/>
              <a:t>attori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Coppia</a:t>
            </a:r>
            <a:r>
              <a:rPr lang="en-US" dirty="0" smtClean="0"/>
              <a:t> intra- inter- (</a:t>
            </a:r>
            <a:r>
              <a:rPr lang="en-US" dirty="0" err="1" smtClean="0"/>
              <a:t>variabile</a:t>
            </a:r>
            <a:r>
              <a:rPr lang="en-US" dirty="0" smtClean="0"/>
              <a:t> Condition)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0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r>
              <a:rPr lang="en-US" dirty="0" smtClean="0"/>
              <a:t>How similar are the actors in terms of personality?</a:t>
            </a:r>
          </a:p>
          <a:p>
            <a:r>
              <a:rPr lang="en-US" dirty="0" smtClean="0"/>
              <a:t>Do these actors share similar perspective on life?</a:t>
            </a:r>
          </a:p>
          <a:p>
            <a:r>
              <a:rPr lang="en-US" dirty="0" smtClean="0"/>
              <a:t>DO these actors share similar values and attitudes</a:t>
            </a:r>
          </a:p>
          <a:p>
            <a:endParaRPr lang="en-US" dirty="0"/>
          </a:p>
          <a:p>
            <a:r>
              <a:rPr lang="en-US" dirty="0" smtClean="0"/>
              <a:t>Very dissimilar (1)(2) (3) (4) (5) (6) (7) (8) (9) Very similar</a:t>
            </a:r>
          </a:p>
          <a:p>
            <a:endParaRPr lang="en-US" dirty="0"/>
          </a:p>
          <a:p>
            <a:r>
              <a:rPr lang="en-US" dirty="0" smtClean="0"/>
              <a:t>La media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item </a:t>
            </a:r>
            <a:r>
              <a:rPr lang="en-US" dirty="0" err="1" smtClean="0"/>
              <a:t>indica</a:t>
            </a:r>
            <a:r>
              <a:rPr lang="en-US" dirty="0" smtClean="0"/>
              <a:t> la </a:t>
            </a:r>
            <a:r>
              <a:rPr lang="en-US" dirty="0" err="1" smtClean="0"/>
              <a:t>somiglianza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4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5" y="2337379"/>
            <a:ext cx="8024125" cy="27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r>
              <a:rPr lang="en-US" dirty="0" err="1" smtClean="0"/>
              <a:t>Interazione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x boundaries</a:t>
            </a:r>
          </a:p>
          <a:p>
            <a:endParaRPr lang="en-US" dirty="0" smtClean="0"/>
          </a:p>
          <a:p>
            <a:r>
              <a:rPr lang="en-US" dirty="0" err="1" smtClean="0"/>
              <a:t>L’effetto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era </a:t>
            </a:r>
            <a:r>
              <a:rPr lang="en-US" dirty="0" err="1" smtClean="0"/>
              <a:t>accentuato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/>
              <a:t> </a:t>
            </a:r>
            <a:r>
              <a:rPr lang="en-US" dirty="0" err="1" smtClean="0"/>
              <a:t>c’è</a:t>
            </a:r>
            <a:r>
              <a:rPr lang="en-US" dirty="0" smtClean="0"/>
              <a:t> visual boundaries </a:t>
            </a:r>
            <a:r>
              <a:rPr lang="en-US" dirty="0" err="1" smtClean="0"/>
              <a:t>rispetto</a:t>
            </a:r>
            <a:r>
              <a:rPr lang="en-US" dirty="0" smtClean="0"/>
              <a:t> a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c’è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Presente</a:t>
            </a:r>
            <a:r>
              <a:rPr lang="en-US" dirty="0" smtClean="0"/>
              <a:t>: diff. </a:t>
            </a:r>
            <a:r>
              <a:rPr lang="en-US" dirty="0" err="1" smtClean="0"/>
              <a:t>tra</a:t>
            </a:r>
            <a:r>
              <a:rPr lang="en-US" dirty="0" smtClean="0"/>
              <a:t> intra-inter = .41</a:t>
            </a:r>
          </a:p>
          <a:p>
            <a:endParaRPr lang="en-US" dirty="0"/>
          </a:p>
          <a:p>
            <a:r>
              <a:rPr lang="en-US" dirty="0" err="1" smtClean="0"/>
              <a:t>Assente</a:t>
            </a:r>
            <a:r>
              <a:rPr lang="en-US" dirty="0" smtClean="0"/>
              <a:t>:  diff. </a:t>
            </a:r>
            <a:r>
              <a:rPr lang="en-US" dirty="0" err="1" smtClean="0"/>
              <a:t>tra</a:t>
            </a:r>
            <a:r>
              <a:rPr lang="en-US" dirty="0" smtClean="0"/>
              <a:t> intra-inter =. 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1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Rothbarth</a:t>
            </a:r>
            <a:r>
              <a:rPr lang="en-US" dirty="0" smtClean="0"/>
              <a:t>, Davis-</a:t>
            </a:r>
            <a:r>
              <a:rPr lang="en-US" dirty="0" err="1" smtClean="0"/>
              <a:t>Stitt</a:t>
            </a:r>
            <a:r>
              <a:rPr lang="en-US" dirty="0" smtClean="0"/>
              <a:t>, Hill (1995)</a:t>
            </a:r>
          </a:p>
          <a:p>
            <a:r>
              <a:rPr lang="en-US" dirty="0" err="1" smtClean="0"/>
              <a:t>Interazione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x labels</a:t>
            </a:r>
          </a:p>
          <a:p>
            <a:endParaRPr lang="en-US" dirty="0" smtClean="0"/>
          </a:p>
          <a:p>
            <a:r>
              <a:rPr lang="en-US" dirty="0" err="1" smtClean="0"/>
              <a:t>L’effetto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condizione</a:t>
            </a:r>
            <a:r>
              <a:rPr lang="en-US" dirty="0" smtClean="0"/>
              <a:t> era </a:t>
            </a:r>
            <a:r>
              <a:rPr lang="en-US" dirty="0" err="1" smtClean="0"/>
              <a:t>accentuato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/>
              <a:t> </a:t>
            </a:r>
            <a:r>
              <a:rPr lang="en-US" dirty="0" err="1" smtClean="0"/>
              <a:t>c’è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label </a:t>
            </a:r>
            <a:r>
              <a:rPr lang="en-US" dirty="0" err="1" smtClean="0"/>
              <a:t>rispetto</a:t>
            </a:r>
            <a:r>
              <a:rPr lang="en-US" dirty="0" smtClean="0"/>
              <a:t> a </a:t>
            </a:r>
            <a:r>
              <a:rPr lang="en-US" dirty="0" err="1" smtClean="0"/>
              <a:t>quando</a:t>
            </a:r>
            <a:r>
              <a:rPr lang="en-US" dirty="0" smtClean="0"/>
              <a:t> non </a:t>
            </a:r>
            <a:r>
              <a:rPr lang="en-US" dirty="0" err="1" smtClean="0"/>
              <a:t>c’è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Presente</a:t>
            </a:r>
            <a:r>
              <a:rPr lang="en-US" dirty="0" smtClean="0"/>
              <a:t>: diff. </a:t>
            </a:r>
            <a:r>
              <a:rPr lang="en-US" dirty="0" err="1" smtClean="0"/>
              <a:t>tra</a:t>
            </a:r>
            <a:r>
              <a:rPr lang="en-US" dirty="0" smtClean="0"/>
              <a:t> intra-inter = .43</a:t>
            </a:r>
          </a:p>
          <a:p>
            <a:endParaRPr lang="en-US" dirty="0"/>
          </a:p>
          <a:p>
            <a:r>
              <a:rPr lang="en-US" dirty="0" err="1" smtClean="0"/>
              <a:t>Assente</a:t>
            </a:r>
            <a:r>
              <a:rPr lang="en-US" dirty="0" smtClean="0"/>
              <a:t>:  diff. </a:t>
            </a:r>
            <a:r>
              <a:rPr lang="en-US" dirty="0" err="1" smtClean="0"/>
              <a:t>tra</a:t>
            </a:r>
            <a:r>
              <a:rPr lang="en-US" dirty="0" smtClean="0"/>
              <a:t> intra-inter =. 05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4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79"/>
          <a:stretch/>
        </p:blipFill>
        <p:spPr>
          <a:xfrm>
            <a:off x="220663" y="920228"/>
            <a:ext cx="8466137" cy="5937772"/>
          </a:xfrm>
        </p:spPr>
      </p:pic>
    </p:spTree>
    <p:extLst>
      <p:ext uri="{BB962C8B-B14F-4D97-AF65-F5344CB8AC3E}">
        <p14:creationId xmlns:p14="http://schemas.microsoft.com/office/powerpoint/2010/main" val="3551241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Utilizza</a:t>
            </a:r>
            <a:r>
              <a:rPr lang="en-US" dirty="0" smtClean="0"/>
              <a:t> </a:t>
            </a:r>
            <a:r>
              <a:rPr lang="en-US" dirty="0" err="1" smtClean="0"/>
              <a:t>stimoli</a:t>
            </a:r>
            <a:r>
              <a:rPr lang="en-US" dirty="0" smtClean="0"/>
              <a:t> </a:t>
            </a:r>
            <a:r>
              <a:rPr lang="en-US" dirty="0" err="1" smtClean="0"/>
              <a:t>visivi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ambigui</a:t>
            </a:r>
            <a:endParaRPr lang="en-US" dirty="0" smtClean="0"/>
          </a:p>
          <a:p>
            <a:r>
              <a:rPr lang="en-US" dirty="0" err="1" smtClean="0"/>
              <a:t>Familiari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Giudizio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dimensione</a:t>
            </a:r>
            <a:r>
              <a:rPr lang="en-US" dirty="0" smtClean="0"/>
              <a:t> </a:t>
            </a:r>
            <a:r>
              <a:rPr lang="en-US" dirty="0" err="1" smtClean="0"/>
              <a:t>familiare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3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69" r="10189"/>
          <a:stretch/>
        </p:blipFill>
        <p:spPr>
          <a:xfrm>
            <a:off x="257707" y="1600200"/>
            <a:ext cx="8886293" cy="4525963"/>
          </a:xfrm>
        </p:spPr>
      </p:pic>
    </p:spTree>
    <p:extLst>
      <p:ext uri="{BB962C8B-B14F-4D97-AF65-F5344CB8AC3E}">
        <p14:creationId xmlns:p14="http://schemas.microsoft.com/office/powerpoint/2010/main" val="355722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smtClean="0"/>
              <a:t>Frontal silhouette</a:t>
            </a:r>
          </a:p>
          <a:p>
            <a:endParaRPr lang="en-US" dirty="0"/>
          </a:p>
          <a:p>
            <a:r>
              <a:rPr lang="en-US" dirty="0" smtClean="0"/>
              <a:t>Ordinate </a:t>
            </a:r>
            <a:r>
              <a:rPr lang="en-US" dirty="0" err="1" smtClean="0"/>
              <a:t>lungo</a:t>
            </a:r>
            <a:r>
              <a:rPr lang="en-US" dirty="0" smtClean="0"/>
              <a:t> un continuum peso/</a:t>
            </a:r>
            <a:r>
              <a:rPr lang="en-US" dirty="0" err="1" smtClean="0"/>
              <a:t>altezza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1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/>
              <a:t>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elaborate come </a:t>
            </a:r>
            <a:r>
              <a:rPr lang="en-US" dirty="0" err="1" smtClean="0"/>
              <a:t>ordinali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4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smtClean="0"/>
              <a:t>Due </a:t>
            </a:r>
            <a:r>
              <a:rPr lang="en-US" dirty="0" err="1" smtClean="0"/>
              <a:t>fasi</a:t>
            </a:r>
            <a:r>
              <a:rPr lang="en-US" dirty="0" smtClean="0"/>
              <a:t> </a:t>
            </a:r>
            <a:r>
              <a:rPr lang="en-US" dirty="0" err="1" smtClean="0"/>
              <a:t>dell’esperimento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Fase</a:t>
            </a:r>
            <a:r>
              <a:rPr lang="en-US" dirty="0" smtClean="0"/>
              <a:t> 1</a:t>
            </a:r>
          </a:p>
          <a:p>
            <a:r>
              <a:rPr lang="en-US" dirty="0" err="1" smtClean="0"/>
              <a:t>Vedono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continuum</a:t>
            </a:r>
          </a:p>
          <a:p>
            <a:endParaRPr lang="en-US" dirty="0"/>
          </a:p>
          <a:p>
            <a:r>
              <a:rPr lang="en-US" dirty="0" err="1" smtClean="0"/>
              <a:t>presentazione</a:t>
            </a:r>
            <a:r>
              <a:rPr lang="en-US" dirty="0" smtClean="0"/>
              <a:t> 15 </a:t>
            </a:r>
            <a:r>
              <a:rPr lang="en-US" dirty="0" err="1" smtClean="0"/>
              <a:t>coppie</a:t>
            </a:r>
            <a:r>
              <a:rPr lang="en-US" dirty="0" smtClean="0"/>
              <a:t> di silhouettes in </a:t>
            </a:r>
            <a:r>
              <a:rPr lang="en-US" dirty="0" err="1" smtClean="0"/>
              <a:t>ordine</a:t>
            </a:r>
            <a:r>
              <a:rPr lang="en-US" dirty="0" smtClean="0"/>
              <a:t> random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9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smtClean="0"/>
              <a:t>Per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coppia</a:t>
            </a:r>
            <a:r>
              <a:rPr lang="en-US" dirty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partecipanti</a:t>
            </a:r>
            <a:r>
              <a:rPr lang="en-US" dirty="0" smtClean="0"/>
              <a:t> </a:t>
            </a:r>
            <a:r>
              <a:rPr lang="en-US" dirty="0" err="1" smtClean="0"/>
              <a:t>indicano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grado</a:t>
            </a:r>
            <a:r>
              <a:rPr lang="en-US" dirty="0" smtClean="0"/>
              <a:t> di </a:t>
            </a:r>
            <a:r>
              <a:rPr lang="en-US" dirty="0" err="1" smtClean="0"/>
              <a:t>somiglianza</a:t>
            </a:r>
            <a:endParaRPr lang="en-US" dirty="0" smtClean="0"/>
          </a:p>
          <a:p>
            <a:pPr lvl="1"/>
            <a:r>
              <a:rPr lang="en-US" dirty="0" err="1" smtClean="0"/>
              <a:t>Personalità</a:t>
            </a:r>
            <a:endParaRPr lang="en-US" dirty="0" smtClean="0"/>
          </a:p>
          <a:p>
            <a:pPr lvl="1"/>
            <a:r>
              <a:rPr lang="en-US" dirty="0" smtClean="0"/>
              <a:t>Stile di vita</a:t>
            </a:r>
          </a:p>
          <a:p>
            <a:pPr lvl="1"/>
            <a:r>
              <a:rPr lang="en-US" dirty="0" smtClean="0"/>
              <a:t>Body type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Compito</a:t>
            </a:r>
            <a:r>
              <a:rPr lang="en-US" dirty="0" smtClean="0"/>
              <a:t> </a:t>
            </a:r>
            <a:r>
              <a:rPr lang="en-US" dirty="0" err="1" smtClean="0"/>
              <a:t>interveniente</a:t>
            </a:r>
            <a:r>
              <a:rPr lang="en-US" dirty="0" smtClean="0"/>
              <a:t> (10min)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7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69" r="10189"/>
          <a:stretch/>
        </p:blipFill>
        <p:spPr>
          <a:xfrm>
            <a:off x="257707" y="1600200"/>
            <a:ext cx="8886293" cy="4525963"/>
          </a:xfrm>
        </p:spPr>
      </p:pic>
    </p:spTree>
    <p:extLst>
      <p:ext uri="{BB962C8B-B14F-4D97-AF65-F5344CB8AC3E}">
        <p14:creationId xmlns:p14="http://schemas.microsoft.com/office/powerpoint/2010/main" val="134872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Seconda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boundaries</a:t>
            </a:r>
          </a:p>
          <a:p>
            <a:endParaRPr lang="en-US" dirty="0"/>
          </a:p>
          <a:p>
            <a:r>
              <a:rPr lang="en-US" dirty="0" smtClean="0"/>
              <a:t>label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smtClean="0"/>
              <a:t>Label:</a:t>
            </a:r>
          </a:p>
          <a:p>
            <a:endParaRPr lang="en-US" dirty="0"/>
          </a:p>
          <a:p>
            <a:r>
              <a:rPr lang="en-US" dirty="0" smtClean="0"/>
              <a:t>Weak  (sotto- </a:t>
            </a:r>
            <a:r>
              <a:rPr lang="en-US" dirty="0" err="1" smtClean="0"/>
              <a:t>normo</a:t>
            </a:r>
            <a:r>
              <a:rPr lang="en-US" dirty="0" smtClean="0"/>
              <a:t>- </a:t>
            </a:r>
            <a:r>
              <a:rPr lang="en-US" dirty="0" err="1" smtClean="0"/>
              <a:t>sovra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Strong (</a:t>
            </a:r>
            <a:r>
              <a:rPr lang="en-US" dirty="0" err="1" smtClean="0"/>
              <a:t>anoressica</a:t>
            </a:r>
            <a:r>
              <a:rPr lang="en-US" dirty="0" smtClean="0"/>
              <a:t>, </a:t>
            </a:r>
            <a:r>
              <a:rPr lang="en-US" dirty="0" err="1" smtClean="0"/>
              <a:t>normale</a:t>
            </a:r>
            <a:r>
              <a:rPr lang="en-US" dirty="0" smtClean="0"/>
              <a:t>, </a:t>
            </a:r>
            <a:r>
              <a:rPr lang="en-US" dirty="0" err="1" smtClean="0"/>
              <a:t>obesa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Rothbarth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02" y="1398747"/>
            <a:ext cx="4325798" cy="54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(2013)</a:t>
            </a:r>
          </a:p>
          <a:p>
            <a:endParaRPr lang="en-US" dirty="0"/>
          </a:p>
          <a:p>
            <a:r>
              <a:rPr lang="en-US" dirty="0" err="1" smtClean="0"/>
              <a:t>Procedura</a:t>
            </a:r>
            <a:r>
              <a:rPr lang="en-US" dirty="0" smtClean="0"/>
              <a:t> simile a </a:t>
            </a:r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Fase</a:t>
            </a:r>
            <a:r>
              <a:rPr lang="en-US" dirty="0" smtClean="0"/>
              <a:t> 1: </a:t>
            </a:r>
            <a:r>
              <a:rPr lang="en-US" dirty="0" err="1" smtClean="0"/>
              <a:t>identica</a:t>
            </a:r>
            <a:endParaRPr lang="en-US" dirty="0" smtClean="0"/>
          </a:p>
          <a:p>
            <a:r>
              <a:rPr lang="en-US" dirty="0" err="1" smtClean="0"/>
              <a:t>Fase</a:t>
            </a:r>
            <a:r>
              <a:rPr lang="en-US" dirty="0" smtClean="0"/>
              <a:t> 2:</a:t>
            </a:r>
            <a:endParaRPr lang="en-US" dirty="0"/>
          </a:p>
          <a:p>
            <a:r>
              <a:rPr lang="en-US" dirty="0" smtClean="0"/>
              <a:t>Boundaries</a:t>
            </a:r>
          </a:p>
          <a:p>
            <a:r>
              <a:rPr lang="en-US" dirty="0" smtClean="0"/>
              <a:t>Strong labels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6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(2013)</a:t>
            </a:r>
          </a:p>
          <a:p>
            <a:endParaRPr lang="en-US" dirty="0"/>
          </a:p>
          <a:p>
            <a:r>
              <a:rPr lang="en-US" dirty="0" err="1" smtClean="0"/>
              <a:t>Procedura</a:t>
            </a:r>
            <a:r>
              <a:rPr lang="en-US" dirty="0" smtClean="0"/>
              <a:t> simile a </a:t>
            </a:r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Fase</a:t>
            </a:r>
            <a:r>
              <a:rPr lang="en-US" dirty="0" smtClean="0"/>
              <a:t> 3, le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fornite</a:t>
            </a:r>
            <a:r>
              <a:rPr lang="en-US" dirty="0" smtClean="0"/>
              <a:t> sui ‘</a:t>
            </a:r>
            <a:r>
              <a:rPr lang="en-US" dirty="0" err="1" smtClean="0"/>
              <a:t>gruppi</a:t>
            </a:r>
            <a:r>
              <a:rPr lang="en-US" dirty="0" smtClean="0"/>
              <a:t>’ di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disconfermate</a:t>
            </a:r>
            <a:r>
              <a:rPr lang="en-US" dirty="0" smtClean="0"/>
              <a:t>, </a:t>
            </a:r>
            <a:r>
              <a:rPr lang="en-US" dirty="0" err="1" smtClean="0"/>
              <a:t>ossia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detto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valide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5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(2013)</a:t>
            </a:r>
          </a:p>
          <a:p>
            <a:endParaRPr lang="en-US" dirty="0"/>
          </a:p>
          <a:p>
            <a:r>
              <a:rPr lang="en-US" dirty="0" err="1" smtClean="0"/>
              <a:t>Procedura</a:t>
            </a:r>
            <a:r>
              <a:rPr lang="en-US" dirty="0" smtClean="0"/>
              <a:t> simile a </a:t>
            </a:r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(2011)</a:t>
            </a:r>
          </a:p>
          <a:p>
            <a:endParaRPr lang="en-US" dirty="0"/>
          </a:p>
          <a:p>
            <a:r>
              <a:rPr lang="en-US" dirty="0" err="1" smtClean="0"/>
              <a:t>Fase</a:t>
            </a:r>
            <a:r>
              <a:rPr lang="en-US" dirty="0" smtClean="0"/>
              <a:t> 3, le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fornite</a:t>
            </a:r>
            <a:r>
              <a:rPr lang="en-US" dirty="0" smtClean="0"/>
              <a:t> sui ‘</a:t>
            </a:r>
            <a:r>
              <a:rPr lang="en-US" dirty="0" err="1" smtClean="0"/>
              <a:t>gruppi</a:t>
            </a:r>
            <a:r>
              <a:rPr lang="en-US" dirty="0" smtClean="0"/>
              <a:t>’ di </a:t>
            </a:r>
            <a:r>
              <a:rPr lang="en-US" dirty="0" err="1" smtClean="0"/>
              <a:t>persone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disconfermate</a:t>
            </a:r>
            <a:r>
              <a:rPr lang="en-US" dirty="0" smtClean="0"/>
              <a:t>, </a:t>
            </a:r>
            <a:r>
              <a:rPr lang="en-US" dirty="0" err="1" smtClean="0"/>
              <a:t>ossia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detto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valide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2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Foroni</a:t>
            </a:r>
            <a:r>
              <a:rPr lang="en-US" dirty="0" smtClean="0"/>
              <a:t> &amp; </a:t>
            </a:r>
            <a:r>
              <a:rPr lang="en-US" dirty="0" err="1" smtClean="0"/>
              <a:t>Rothbart</a:t>
            </a:r>
            <a:r>
              <a:rPr lang="en-US" dirty="0" smtClean="0"/>
              <a:t> (2013)</a:t>
            </a:r>
          </a:p>
          <a:p>
            <a:endParaRPr lang="en-US" dirty="0"/>
          </a:p>
          <a:p>
            <a:r>
              <a:rPr lang="en-US" dirty="0" err="1"/>
              <a:t>Persistenza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label 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 smtClean="0"/>
              <a:t>categorizzazione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Pensate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categorizzazione</a:t>
            </a:r>
            <a:r>
              <a:rPr lang="en-US" dirty="0" smtClean="0"/>
              <a:t> ‘</a:t>
            </a:r>
            <a:r>
              <a:rPr lang="en-US" dirty="0" err="1" smtClean="0"/>
              <a:t>razza</a:t>
            </a:r>
            <a:r>
              <a:rPr lang="en-US" dirty="0" smtClean="0"/>
              <a:t>’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3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/>
              <a:t>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vengono</a:t>
            </a:r>
            <a:r>
              <a:rPr lang="en-US" dirty="0" smtClean="0"/>
              <a:t> elaborate come </a:t>
            </a:r>
            <a:r>
              <a:rPr lang="en-US" dirty="0" err="1" smtClean="0"/>
              <a:t>ordinali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Nominali</a:t>
            </a:r>
            <a:r>
              <a:rPr lang="en-US" dirty="0" smtClean="0"/>
              <a:t>: Inter, Milan</a:t>
            </a:r>
          </a:p>
          <a:p>
            <a:endParaRPr lang="en-US" dirty="0"/>
          </a:p>
          <a:p>
            <a:r>
              <a:rPr lang="en-US" dirty="0" err="1" smtClean="0"/>
              <a:t>Ordinali</a:t>
            </a:r>
            <a:r>
              <a:rPr lang="en-US" dirty="0" smtClean="0"/>
              <a:t>: </a:t>
            </a:r>
            <a:r>
              <a:rPr lang="en-US" dirty="0" err="1" smtClean="0"/>
              <a:t>Debole</a:t>
            </a:r>
            <a:r>
              <a:rPr lang="en-US" dirty="0" smtClean="0"/>
              <a:t>, Forte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1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4267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</a:t>
            </a:r>
          </a:p>
          <a:p>
            <a:endParaRPr lang="it-IT" dirty="0"/>
          </a:p>
          <a:p>
            <a:r>
              <a:rPr lang="it-IT" dirty="0" smtClean="0"/>
              <a:t>Elaboro per individui/esemplari: alta variabilità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699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 Francesi simili tra loro?</a:t>
            </a:r>
          </a:p>
          <a:p>
            <a:endParaRPr lang="it-IT" dirty="0"/>
          </a:p>
          <a:p>
            <a:r>
              <a:rPr lang="it-IT" dirty="0" smtClean="0"/>
              <a:t>Elaboro per prototipi: alta differenziazione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732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 Francesi simili tra loro?</a:t>
            </a:r>
          </a:p>
          <a:p>
            <a:endParaRPr lang="it-IT" dirty="0"/>
          </a:p>
          <a:p>
            <a:r>
              <a:rPr lang="it-IT" dirty="0" smtClean="0"/>
              <a:t>Giudizio su un target + un gruppo di contrasto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40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 Francesi simili tra loro?</a:t>
            </a:r>
          </a:p>
          <a:p>
            <a:endParaRPr lang="it-IT" dirty="0"/>
          </a:p>
          <a:p>
            <a:r>
              <a:rPr lang="it-IT" dirty="0" smtClean="0"/>
              <a:t>Cosa succede se uso un altro contrasto?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871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simili tra loro? Cinesi simili tra loro?</a:t>
            </a:r>
          </a:p>
          <a:p>
            <a:endParaRPr lang="it-IT" dirty="0"/>
          </a:p>
          <a:p>
            <a:r>
              <a:rPr lang="it-IT" dirty="0" smtClean="0"/>
              <a:t>Cambiano i contrasti, cambiano i prototipi, si modifica i livello di somiglianza percepita</a:t>
            </a:r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8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I giudizi di somiglianza intra- e inter- categoriali dipendono ANCHE da fattori contestuali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Italiani e Francesi simili tra loro rispetto ai cinesi?</a:t>
            </a:r>
          </a:p>
          <a:p>
            <a:endParaRPr lang="it-IT" dirty="0"/>
          </a:p>
          <a:p>
            <a:r>
              <a:rPr lang="it-IT" dirty="0" smtClean="0"/>
              <a:t>Nuovo prototipo target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49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Esercitazioni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Tutti gli abitanti di questo pianeta nascono con una figura geometrica disegnata sulla pelle. Tale figura geometrica è caratterizzata da una forma specifica e da un colore specifico. I colori possono essere rosso o verde. La maggioranza degli abitanti di questo pianeta ha una forma geometrica </a:t>
            </a:r>
            <a:r>
              <a:rPr lang="it-IT" b="1" dirty="0"/>
              <a:t>rossa</a:t>
            </a:r>
            <a:r>
              <a:rPr lang="it-IT" dirty="0"/>
              <a:t> sulla pelle, mentre una minoranza degli abitanti di questo pianeta ha una figura geometrica </a:t>
            </a:r>
            <a:r>
              <a:rPr lang="it-IT" b="1" dirty="0"/>
              <a:t>verde</a:t>
            </a:r>
            <a:r>
              <a:rPr lang="it-IT" dirty="0"/>
              <a:t> </a:t>
            </a:r>
            <a:r>
              <a:rPr lang="it-IT" b="1" dirty="0"/>
              <a:t> </a:t>
            </a:r>
            <a:r>
              <a:rPr lang="it-IT" dirty="0"/>
              <a:t>sulla pelle.  Le forme possono essere cerchi o quadrati. La maggioranza degli abitanti di questo pianeta ha un </a:t>
            </a:r>
            <a:r>
              <a:rPr lang="it-IT" b="1" dirty="0"/>
              <a:t>cerchio</a:t>
            </a:r>
            <a:r>
              <a:rPr lang="it-IT" dirty="0"/>
              <a:t> disegnato sulla pelle, mentre una minoranza degli abitanti di questo pianeta ha un </a:t>
            </a:r>
            <a:r>
              <a:rPr lang="it-IT" b="1" dirty="0"/>
              <a:t>quadrato</a:t>
            </a:r>
            <a:r>
              <a:rPr lang="it-IT" dirty="0"/>
              <a:t> </a:t>
            </a:r>
            <a:r>
              <a:rPr lang="it-IT" b="1" dirty="0"/>
              <a:t> </a:t>
            </a:r>
            <a:r>
              <a:rPr lang="it-IT" dirty="0"/>
              <a:t>disegnato sulla pelle</a:t>
            </a:r>
            <a:r>
              <a:rPr lang="it-IT" dirty="0"/>
              <a:t> </a:t>
            </a:r>
            <a:r>
              <a:rPr lang="it-IT" dirty="0"/>
              <a:t> Bisogna fare due versioni una in cui è rosso la maggioranza e il verde la minoranza e una in cui il verde è </a:t>
            </a:r>
            <a:r>
              <a:rPr lang="it-IT" dirty="0" smtClean="0"/>
              <a:t>maggioranza </a:t>
            </a:r>
            <a:r>
              <a:rPr lang="it-IT" dirty="0"/>
              <a:t>e il rosso è minoranza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5972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/>
              <a:t>Se pescassimo a caso dal totale della popolazione 100 abitanti, quanti di questi 100 avrebbero un cerchio rosso? ____ %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Ora reinseriamo nella popolazione i 100 abitanti che avevamo pescato a caso prima.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Adesso ne estraiamo 100 dal totale della popolazione. </a:t>
            </a:r>
          </a:p>
          <a:p>
            <a:r>
              <a:rPr lang="it-IT" dirty="0"/>
              <a:t>Di questi 100, quanti avrebbero un quadrato rosso? _____ %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Ora reinseriamo nella popolazione i 100 abitanti che avevamo pescato a caso prima.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Adesso ne estraiamo 100 dal totale della popolazione. </a:t>
            </a:r>
          </a:p>
          <a:p>
            <a:r>
              <a:rPr lang="it-IT" dirty="0"/>
              <a:t>Di questi 100, quanti avrebbero un cerchio verde? _____ %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Ora reinseriamo nella popolazione i 100 abitanti che avevamo pescato a caso prima.</a:t>
            </a:r>
          </a:p>
          <a:p>
            <a:r>
              <a:rPr lang="it-IT" dirty="0"/>
              <a:t> </a:t>
            </a:r>
          </a:p>
          <a:p>
            <a:r>
              <a:rPr lang="it-IT" dirty="0"/>
              <a:t>Adesso ne estraiamo 100 dal totale della popolazione. </a:t>
            </a:r>
          </a:p>
          <a:p>
            <a:r>
              <a:rPr lang="it-IT" dirty="0"/>
              <a:t>Di questi 100, quanti avrebbero un quadrato verde? _____ %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3143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Esercitazioni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due probabilità (forma &amp; colore) sono disgiunte</a:t>
            </a:r>
          </a:p>
          <a:p>
            <a:endParaRPr lang="it-IT" dirty="0"/>
          </a:p>
          <a:p>
            <a:r>
              <a:rPr lang="it-IT" dirty="0" smtClean="0"/>
              <a:t>Dovrebbero dare luogo a due effetti principali:</a:t>
            </a:r>
          </a:p>
          <a:p>
            <a:endParaRPr lang="it-IT" dirty="0"/>
          </a:p>
          <a:p>
            <a:r>
              <a:rPr lang="it-IT" dirty="0" smtClean="0"/>
              <a:t>Forma: quadrato &gt; cerchio</a:t>
            </a:r>
          </a:p>
          <a:p>
            <a:endParaRPr lang="it-IT" dirty="0"/>
          </a:p>
          <a:p>
            <a:r>
              <a:rPr lang="it-IT" dirty="0" smtClean="0"/>
              <a:t>Colore: verde &gt; rosso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735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/>
              <a:t>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venogono</a:t>
            </a:r>
            <a:r>
              <a:rPr lang="en-US" dirty="0" smtClean="0"/>
              <a:t> elaborate come </a:t>
            </a:r>
            <a:r>
              <a:rPr lang="en-US" dirty="0" err="1" smtClean="0"/>
              <a:t>ordinali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Nominali</a:t>
            </a:r>
            <a:r>
              <a:rPr lang="en-US" dirty="0" smtClean="0"/>
              <a:t>: A, 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2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Esercitazioni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9525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Esercitazioni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rcRect l="-678" r="-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7499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12126" r="-12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141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Rappresentazioni grafica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18065" b="-18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08509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Rappresentazioni grafica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62432" b="-62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837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Rappresentazioni grafica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-36845" b="-36845"/>
          <a:stretch>
            <a:fillRect/>
          </a:stretch>
        </p:blipFill>
        <p:spPr>
          <a:xfrm>
            <a:off x="457200" y="1600200"/>
            <a:ext cx="8672673" cy="4769636"/>
          </a:xfrm>
        </p:spPr>
      </p:pic>
    </p:spTree>
    <p:extLst>
      <p:ext uri="{BB962C8B-B14F-4D97-AF65-F5344CB8AC3E}">
        <p14:creationId xmlns:p14="http://schemas.microsoft.com/office/powerpoint/2010/main" val="2084920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Rappresentazioni grafica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3002" r="-3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79309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Rappresentazioni grafica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74% esegue correttamente il compito</a:t>
            </a:r>
          </a:p>
          <a:p>
            <a:endParaRPr lang="it-IT" dirty="0"/>
          </a:p>
          <a:p>
            <a:r>
              <a:rPr lang="it-IT" dirty="0" smtClean="0"/>
              <a:t>10% rappresenta etero vs. omo // donne vs. uomini</a:t>
            </a:r>
          </a:p>
          <a:p>
            <a:endParaRPr lang="it-IT" dirty="0"/>
          </a:p>
          <a:p>
            <a:r>
              <a:rPr lang="it-IT" dirty="0" smtClean="0"/>
              <a:t>16% rappresenta elementi diversi dalla consegna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81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Nello</a:t>
            </a:r>
            <a:r>
              <a:rPr lang="en-US" dirty="0" smtClean="0"/>
              <a:t> studio di </a:t>
            </a:r>
            <a:r>
              <a:rPr lang="en-US" dirty="0" err="1" smtClean="0"/>
              <a:t>Tajfel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/>
              <a:t> </a:t>
            </a:r>
            <a:r>
              <a:rPr lang="en-US" dirty="0" err="1" smtClean="0"/>
              <a:t>nominali</a:t>
            </a:r>
            <a:r>
              <a:rPr lang="en-US" dirty="0" smtClean="0"/>
              <a:t> </a:t>
            </a:r>
            <a:r>
              <a:rPr lang="en-US" dirty="0" err="1" smtClean="0"/>
              <a:t>venogono</a:t>
            </a:r>
            <a:r>
              <a:rPr lang="en-US" dirty="0" smtClean="0"/>
              <a:t> elaborate come </a:t>
            </a:r>
            <a:r>
              <a:rPr lang="en-US" dirty="0" err="1" smtClean="0"/>
              <a:t>ordinali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Nominali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A, B</a:t>
            </a:r>
          </a:p>
          <a:p>
            <a:endParaRPr lang="en-US" dirty="0"/>
          </a:p>
          <a:p>
            <a:r>
              <a:rPr lang="en-US" dirty="0" err="1" smtClean="0"/>
              <a:t>Ordinali</a:t>
            </a:r>
            <a:r>
              <a:rPr lang="en-US" dirty="0" smtClean="0"/>
              <a:t>:  A &lt; 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3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Nello</a:t>
            </a:r>
            <a:r>
              <a:rPr lang="en-US" dirty="0" smtClean="0"/>
              <a:t> studio di Krueger</a:t>
            </a:r>
          </a:p>
          <a:p>
            <a:endParaRPr lang="en-US" dirty="0"/>
          </a:p>
          <a:p>
            <a:r>
              <a:rPr lang="en-US" dirty="0" smtClean="0"/>
              <a:t>Le </a:t>
            </a:r>
            <a:r>
              <a:rPr lang="en-US" dirty="0" err="1" smtClean="0"/>
              <a:t>etichette</a:t>
            </a:r>
            <a:r>
              <a:rPr lang="en-US" dirty="0" smtClean="0"/>
              <a:t> ‘</a:t>
            </a:r>
            <a:r>
              <a:rPr lang="en-US" dirty="0" err="1" smtClean="0"/>
              <a:t>mesi</a:t>
            </a:r>
            <a:r>
              <a:rPr lang="en-US" dirty="0" smtClean="0"/>
              <a:t>’</a:t>
            </a:r>
          </a:p>
          <a:p>
            <a:endParaRPr lang="en-US" dirty="0"/>
          </a:p>
          <a:p>
            <a:r>
              <a:rPr lang="en-US" dirty="0" err="1" smtClean="0"/>
              <a:t>Forniscono</a:t>
            </a:r>
            <a:r>
              <a:rPr lang="en-US" dirty="0" smtClean="0"/>
              <a:t> </a:t>
            </a:r>
            <a:r>
              <a:rPr lang="en-US" dirty="0" err="1" smtClean="0"/>
              <a:t>informazioni</a:t>
            </a:r>
            <a:r>
              <a:rPr lang="en-US" dirty="0" smtClean="0"/>
              <a:t> </a:t>
            </a:r>
            <a:r>
              <a:rPr lang="en-US" dirty="0" err="1" smtClean="0"/>
              <a:t>aggiuntive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categorizzazione</a:t>
            </a:r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531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&amp; Labels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66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220</TotalTime>
  <Words>1193</Words>
  <Application>Microsoft Macintosh PowerPoint</Application>
  <PresentationFormat>Presentazione su schermo (4:3)</PresentationFormat>
  <Paragraphs>307</Paragraphs>
  <Slides>57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58" baseType="lpstr">
      <vt:lpstr>Executive</vt:lpstr>
      <vt:lpstr>Categorie ed etichette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Presentazione di PowerPoint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Esercitazioni</vt:lpstr>
      <vt:lpstr>Esercitazioni</vt:lpstr>
      <vt:lpstr>Esercitazioni</vt:lpstr>
      <vt:lpstr>Esercitazioni</vt:lpstr>
      <vt:lpstr>Esercitazioni</vt:lpstr>
      <vt:lpstr>Risultati</vt:lpstr>
      <vt:lpstr>Rappresentazioni grafica</vt:lpstr>
      <vt:lpstr>Rappresentazioni grafica</vt:lpstr>
      <vt:lpstr>Rappresentazioni grafica</vt:lpstr>
      <vt:lpstr>Rappresentazioni grafica</vt:lpstr>
      <vt:lpstr>Rappresentazioni grafica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ed etichette</dc:title>
  <dc:creator>Andrea Carnaghi</dc:creator>
  <cp:lastModifiedBy>Andrea Carnaghi</cp:lastModifiedBy>
  <cp:revision>21</cp:revision>
  <dcterms:created xsi:type="dcterms:W3CDTF">2013-11-05T14:54:39Z</dcterms:created>
  <dcterms:modified xsi:type="dcterms:W3CDTF">2017-11-08T11:45:41Z</dcterms:modified>
</cp:coreProperties>
</file>