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319" r:id="rId5"/>
    <p:sldId id="320" r:id="rId6"/>
    <p:sldId id="321" r:id="rId7"/>
    <p:sldId id="322" r:id="rId8"/>
    <p:sldId id="323" r:id="rId9"/>
    <p:sldId id="260" r:id="rId10"/>
    <p:sldId id="324" r:id="rId11"/>
    <p:sldId id="261" r:id="rId12"/>
    <p:sldId id="325" r:id="rId13"/>
    <p:sldId id="326" r:id="rId14"/>
    <p:sldId id="262" r:id="rId15"/>
    <p:sldId id="263" r:id="rId16"/>
    <p:sldId id="264" r:id="rId17"/>
    <p:sldId id="344" r:id="rId18"/>
    <p:sldId id="265" r:id="rId19"/>
    <p:sldId id="327" r:id="rId20"/>
    <p:sldId id="266" r:id="rId21"/>
    <p:sldId id="328" r:id="rId22"/>
    <p:sldId id="329" r:id="rId23"/>
    <p:sldId id="330" r:id="rId24"/>
    <p:sldId id="331" r:id="rId25"/>
    <p:sldId id="267" r:id="rId26"/>
    <p:sldId id="268" r:id="rId27"/>
    <p:sldId id="332" r:id="rId28"/>
    <p:sldId id="333" r:id="rId29"/>
    <p:sldId id="269" r:id="rId30"/>
    <p:sldId id="334" r:id="rId31"/>
    <p:sldId id="335" r:id="rId32"/>
    <p:sldId id="336" r:id="rId33"/>
    <p:sldId id="345" r:id="rId34"/>
    <p:sldId id="337" r:id="rId35"/>
    <p:sldId id="338" r:id="rId36"/>
    <p:sldId id="339" r:id="rId37"/>
    <p:sldId id="340" r:id="rId38"/>
    <p:sldId id="341" r:id="rId39"/>
    <p:sldId id="342" r:id="rId40"/>
    <p:sldId id="272" r:id="rId41"/>
    <p:sldId id="343" r:id="rId42"/>
    <p:sldId id="270" r:id="rId43"/>
    <p:sldId id="273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365" autoAdjust="0"/>
    <p:restoredTop sz="90929"/>
  </p:normalViewPr>
  <p:slideViewPr>
    <p:cSldViewPr>
      <p:cViewPr varScale="1">
        <p:scale>
          <a:sx n="65" d="100"/>
          <a:sy n="65" d="100"/>
        </p:scale>
        <p:origin x="-8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C10BAD-4664-41C7-82D8-6F52E07DD71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623B8-B4B5-45CF-AF9F-56079494FB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8D3D-E28D-474E-A0E0-AC7EBF653C6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F2A1-89C9-40EB-8A07-C83FCED1EAD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637BF-24F6-4408-B060-19C0CF1CED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E4A4-9486-499D-8CF9-F43A640951A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3B83E-4377-4922-B252-08C2CA75C69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1AF5-ACA2-4496-A6E7-A346071EEDA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EF57-EFD9-4D4D-8860-1E7943EA0B6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807C-109F-40DB-9C58-40F1C3B1C67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3DA5-3C62-4A78-8B34-3CA316A017D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5483-B3C6-4535-B780-43F5B06FB0AD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14994E-3668-41F3-B9A1-61A9CA5B11C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Categorizzazione</a:t>
            </a:r>
            <a:r>
              <a:rPr lang="en-US" dirty="0" smtClean="0"/>
              <a:t> e </a:t>
            </a:r>
            <a:r>
              <a:rPr lang="en-US" dirty="0" err="1" smtClean="0"/>
              <a:t>Memoria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Modulo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indicazione</a:t>
            </a:r>
            <a:r>
              <a:rPr lang="en-US" dirty="0" smtClean="0"/>
              <a:t> </a:t>
            </a:r>
            <a:r>
              <a:rPr lang="en-US" dirty="0" err="1" smtClean="0"/>
              <a:t>esplicitia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etnico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Il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(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r>
              <a:rPr lang="en-US" dirty="0" smtClean="0"/>
              <a:t>) non </a:t>
            </a:r>
            <a:r>
              <a:rPr lang="en-US" dirty="0" err="1" smtClean="0"/>
              <a:t>aveva</a:t>
            </a:r>
            <a:r>
              <a:rPr lang="en-US" dirty="0" smtClean="0"/>
              <a:t> </a:t>
            </a:r>
            <a:r>
              <a:rPr lang="en-US" dirty="0" err="1" smtClean="0"/>
              <a:t>attinenza</a:t>
            </a:r>
            <a:r>
              <a:rPr lang="en-US" dirty="0" smtClean="0"/>
              <a:t> con </a:t>
            </a:r>
            <a:r>
              <a:rPr lang="en-US" dirty="0" err="1" smtClean="0"/>
              <a:t>l’etnia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61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Compito</a:t>
            </a:r>
            <a:r>
              <a:rPr lang="en-US" dirty="0" smtClean="0"/>
              <a:t> di </a:t>
            </a:r>
            <a:r>
              <a:rPr lang="en-US" dirty="0" err="1" smtClean="0"/>
              <a:t>memoria</a:t>
            </a:r>
            <a:r>
              <a:rPr lang="en-US" dirty="0" smtClean="0"/>
              <a:t> di </a:t>
            </a:r>
            <a:r>
              <a:rPr lang="en-US" dirty="0" err="1" smtClean="0"/>
              <a:t>riconoscimento</a:t>
            </a:r>
            <a:r>
              <a:rPr lang="en-US" dirty="0" smtClean="0"/>
              <a:t>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6 </a:t>
            </a:r>
            <a:r>
              <a:rPr lang="en-US" dirty="0" err="1" smtClean="0"/>
              <a:t>foto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18 </a:t>
            </a:r>
            <a:r>
              <a:rPr lang="en-US" dirty="0" err="1" smtClean="0"/>
              <a:t>affermazioni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Chi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466936" cy="184782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14991"/>
            <a:ext cx="2069912" cy="3054519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87" y="548680"/>
            <a:ext cx="2667981" cy="177542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93" y="2348880"/>
            <a:ext cx="2597010" cy="1728192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99" y="4437112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1614942" cy="2404859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type="body" idx="1"/>
          </p:nvPr>
        </p:nvSpPr>
        <p:spPr>
          <a:xfrm>
            <a:off x="2123728" y="1988840"/>
            <a:ext cx="4752528" cy="2708920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Compro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prodotto</a:t>
            </a:r>
            <a:r>
              <a:rPr lang="en-US" dirty="0"/>
              <a:t> X </a:t>
            </a:r>
            <a:r>
              <a:rPr lang="en-US" dirty="0" err="1"/>
              <a:t>perché</a:t>
            </a:r>
            <a:r>
              <a:rPr lang="en-US" dirty="0"/>
              <a:t> costa </a:t>
            </a:r>
            <a:r>
              <a:rPr lang="en-US" dirty="0" err="1"/>
              <a:t>poco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/>
              <a:t>Amo</a:t>
            </a:r>
            <a:r>
              <a:rPr lang="en-US" dirty="0"/>
              <a:t> la </a:t>
            </a:r>
            <a:r>
              <a:rPr lang="en-US" dirty="0" err="1"/>
              <a:t>possibilità</a:t>
            </a:r>
            <a:r>
              <a:rPr lang="en-US" dirty="0"/>
              <a:t> di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tanti</a:t>
            </a:r>
            <a:r>
              <a:rPr lang="en-US" dirty="0"/>
              <a:t> </a:t>
            </a:r>
            <a:r>
              <a:rPr lang="en-US" dirty="0" err="1"/>
              <a:t>prodotti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98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466936" cy="184782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14991"/>
            <a:ext cx="2069912" cy="3054519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87" y="548680"/>
            <a:ext cx="2667981" cy="177542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93" y="2348880"/>
            <a:ext cx="2597010" cy="1728192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99" y="4437112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1614942" cy="2404859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type="body" idx="1"/>
          </p:nvPr>
        </p:nvSpPr>
        <p:spPr>
          <a:xfrm>
            <a:off x="2123728" y="1988840"/>
            <a:ext cx="4752528" cy="2708920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Compro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prodotto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X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perché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costa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poco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/>
              <a:t>Amo</a:t>
            </a:r>
            <a:r>
              <a:rPr lang="en-US" dirty="0"/>
              <a:t> la </a:t>
            </a:r>
            <a:r>
              <a:rPr lang="en-US" dirty="0" err="1"/>
              <a:t>possibilità</a:t>
            </a:r>
            <a:r>
              <a:rPr lang="en-US" dirty="0"/>
              <a:t> di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tanti</a:t>
            </a:r>
            <a:r>
              <a:rPr lang="en-US" dirty="0"/>
              <a:t> </a:t>
            </a:r>
            <a:r>
              <a:rPr lang="en-US" dirty="0" err="1"/>
              <a:t>prodotti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74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Due </a:t>
            </a:r>
            <a:r>
              <a:rPr lang="en-US" dirty="0" err="1" smtClean="0"/>
              <a:t>tipologie</a:t>
            </a:r>
            <a:r>
              <a:rPr lang="en-US" dirty="0" smtClean="0"/>
              <a:t> di </a:t>
            </a:r>
            <a:r>
              <a:rPr lang="en-US" dirty="0" err="1" smtClean="0"/>
              <a:t>errori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Intercategoriali</a:t>
            </a:r>
            <a:r>
              <a:rPr lang="en-US" dirty="0" smtClean="0"/>
              <a:t>: </a:t>
            </a:r>
            <a:r>
              <a:rPr lang="en-US" dirty="0" err="1" smtClean="0"/>
              <a:t>fAA</a:t>
            </a:r>
            <a:r>
              <a:rPr lang="en-US" dirty="0" smtClean="0"/>
              <a:t> </a:t>
            </a:r>
            <a:r>
              <a:rPr lang="en-US" dirty="0" err="1" smtClean="0"/>
              <a:t>attribuita</a:t>
            </a:r>
            <a:r>
              <a:rPr lang="en-US" dirty="0" smtClean="0"/>
              <a:t> a EA</a:t>
            </a:r>
          </a:p>
          <a:p>
            <a:pPr lvl="1" eaLnBrk="1" hangingPunct="1"/>
            <a:r>
              <a:rPr lang="en-US" dirty="0" err="1" smtClean="0"/>
              <a:t>Intracategoriali</a:t>
            </a:r>
            <a:r>
              <a:rPr lang="en-US" dirty="0" smtClean="0"/>
              <a:t>: fAA1 </a:t>
            </a:r>
            <a:r>
              <a:rPr lang="en-US" dirty="0" err="1" smtClean="0"/>
              <a:t>attribuita</a:t>
            </a:r>
            <a:r>
              <a:rPr lang="en-US" dirty="0" smtClean="0"/>
              <a:t> a fAA2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 i partecipanti non facevano ricorso alle categorie etniche, allora le distribuzioni degli errori dovevano seguire una logica casuale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 le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agiscono</a:t>
            </a:r>
            <a:r>
              <a:rPr lang="en-US" dirty="0" smtClean="0"/>
              <a:t> </a:t>
            </a:r>
            <a:r>
              <a:rPr lang="en-US" dirty="0" err="1" smtClean="0"/>
              <a:t>sull’encoding</a:t>
            </a:r>
            <a:r>
              <a:rPr lang="en-US" dirty="0" smtClean="0"/>
              <a:t> e </a:t>
            </a:r>
            <a:r>
              <a:rPr lang="en-US" dirty="0" err="1" smtClean="0"/>
              <a:t>sull’organizzazione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mr-IN" dirty="0" smtClean="0"/>
              <a:t>…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B3B3B3"/>
                </a:solidFill>
              </a:rPr>
              <a:t>Se le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agiscono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sull’encoding</a:t>
            </a:r>
            <a:r>
              <a:rPr lang="en-US" dirty="0" smtClean="0">
                <a:solidFill>
                  <a:srgbClr val="B3B3B3"/>
                </a:solidFill>
              </a:rPr>
              <a:t> e </a:t>
            </a:r>
            <a:r>
              <a:rPr lang="en-US" dirty="0" err="1" smtClean="0">
                <a:solidFill>
                  <a:srgbClr val="B3B3B3"/>
                </a:solidFill>
              </a:rPr>
              <a:t>sull’organizzazione</a:t>
            </a:r>
            <a:r>
              <a:rPr lang="en-US" dirty="0" smtClean="0">
                <a:solidFill>
                  <a:srgbClr val="B3B3B3"/>
                </a:solidFill>
              </a:rPr>
              <a:t> in </a:t>
            </a:r>
            <a:r>
              <a:rPr lang="en-US" dirty="0" err="1" smtClean="0">
                <a:solidFill>
                  <a:srgbClr val="B3B3B3"/>
                </a:solidFill>
              </a:rPr>
              <a:t>memoria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delle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infos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</a:p>
          <a:p>
            <a:pPr eaLnBrk="1" hangingPunct="1"/>
            <a:r>
              <a:rPr lang="en-US" dirty="0" err="1" smtClean="0"/>
              <a:t>allora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verificato</a:t>
            </a:r>
            <a:r>
              <a:rPr lang="en-US" dirty="0" smtClean="0"/>
              <a:t> un </a:t>
            </a:r>
            <a:r>
              <a:rPr lang="en-US" dirty="0" err="1" smtClean="0"/>
              <a:t>più</a:t>
            </a:r>
            <a:r>
              <a:rPr lang="en-US" dirty="0" smtClean="0"/>
              <a:t> alto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errori</a:t>
            </a:r>
            <a:r>
              <a:rPr lang="en-US" dirty="0" smtClean="0"/>
              <a:t> </a:t>
            </a:r>
            <a:r>
              <a:rPr lang="en-US" dirty="0" err="1" smtClean="0"/>
              <a:t>intracategoriali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intercategoriali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22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Err intra &gt; </a:t>
            </a:r>
            <a:r>
              <a:rPr lang="en-US" dirty="0" err="1" smtClean="0"/>
              <a:t>intercategoriali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G1 e G2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/>
              <a:t>spontaneo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nell’acquisizione</a:t>
            </a:r>
            <a:r>
              <a:rPr lang="en-US" dirty="0"/>
              <a:t> e </a:t>
            </a:r>
            <a:r>
              <a:rPr lang="en-US" dirty="0" err="1"/>
              <a:t>organizzazione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di </a:t>
            </a:r>
            <a:r>
              <a:rPr lang="en-US" dirty="0" err="1" smtClean="0"/>
              <a:t>memoria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85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analizzare</a:t>
            </a:r>
            <a:r>
              <a:rPr lang="en-US" dirty="0" smtClean="0"/>
              <a:t> come la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influenzi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implicati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acquisizione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infromazioni</a:t>
            </a:r>
            <a:r>
              <a:rPr lang="en-US" dirty="0" smtClean="0"/>
              <a:t> (</a:t>
            </a:r>
            <a:r>
              <a:rPr lang="en-US" i="1" dirty="0" smtClean="0"/>
              <a:t>encoding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nell’organizzazione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 (</a:t>
            </a:r>
            <a:r>
              <a:rPr lang="en-US" i="1" dirty="0" smtClean="0"/>
              <a:t>storage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Nello</a:t>
            </a:r>
            <a:r>
              <a:rPr lang="en-US" dirty="0" smtClean="0"/>
              <a:t> studio </a:t>
            </a:r>
            <a:r>
              <a:rPr lang="en-US" dirty="0" err="1" smtClean="0"/>
              <a:t>precedente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un solo </a:t>
            </a:r>
            <a:r>
              <a:rPr lang="en-US" dirty="0" err="1" smtClean="0"/>
              <a:t>criterio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succede</a:t>
            </a:r>
            <a:r>
              <a:rPr lang="en-US" dirty="0" smtClean="0"/>
              <a:t> se </a:t>
            </a:r>
            <a:r>
              <a:rPr lang="en-US" dirty="0" err="1" smtClean="0"/>
              <a:t>abbiamo</a:t>
            </a:r>
            <a:r>
              <a:rPr lang="en-US" dirty="0" smtClean="0"/>
              <a:t> due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Van </a:t>
            </a:r>
            <a:r>
              <a:rPr lang="en-US" dirty="0" err="1" smtClean="0"/>
              <a:t>Knippenberg</a:t>
            </a:r>
            <a:r>
              <a:rPr lang="en-US" dirty="0" smtClean="0"/>
              <a:t> (1994):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 (4 </a:t>
            </a:r>
            <a:r>
              <a:rPr lang="en-US" dirty="0" err="1" smtClean="0"/>
              <a:t>donne</a:t>
            </a:r>
            <a:r>
              <a:rPr lang="en-US" dirty="0" smtClean="0"/>
              <a:t> e 4 </a:t>
            </a:r>
            <a:r>
              <a:rPr lang="en-US" dirty="0" err="1" smtClean="0"/>
              <a:t>uomini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Status </a:t>
            </a:r>
            <a:r>
              <a:rPr lang="en-US" dirty="0" err="1" smtClean="0"/>
              <a:t>accademico</a:t>
            </a:r>
            <a:r>
              <a:rPr lang="en-US" dirty="0" smtClean="0"/>
              <a:t> (4 </a:t>
            </a:r>
            <a:r>
              <a:rPr lang="en-US" dirty="0" err="1" smtClean="0"/>
              <a:t>professori</a:t>
            </a:r>
            <a:r>
              <a:rPr lang="en-US" dirty="0" smtClean="0"/>
              <a:t> e 4 </a:t>
            </a:r>
            <a:r>
              <a:rPr lang="en-US" dirty="0" err="1" smtClean="0"/>
              <a:t>studenti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931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91264" cy="60597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Van </a:t>
            </a:r>
            <a:r>
              <a:rPr lang="en-US" dirty="0" err="1" smtClean="0"/>
              <a:t>Knippenberg</a:t>
            </a:r>
            <a:r>
              <a:rPr lang="en-US" dirty="0" smtClean="0"/>
              <a:t> (1994):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 (4 </a:t>
            </a:r>
            <a:r>
              <a:rPr lang="en-US" dirty="0" err="1" smtClean="0"/>
              <a:t>donne</a:t>
            </a:r>
            <a:r>
              <a:rPr lang="en-US" dirty="0" smtClean="0"/>
              <a:t> e 4 </a:t>
            </a:r>
            <a:r>
              <a:rPr lang="en-US" dirty="0" err="1" smtClean="0"/>
              <a:t>uomini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err="1" smtClean="0"/>
              <a:t>Salienza</a:t>
            </a:r>
            <a:r>
              <a:rPr lang="en-US" dirty="0" smtClean="0"/>
              <a:t> </a:t>
            </a:r>
            <a:r>
              <a:rPr lang="en-US" dirty="0" err="1" smtClean="0"/>
              <a:t>percettiva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Status </a:t>
            </a:r>
            <a:r>
              <a:rPr lang="en-US" dirty="0" err="1" smtClean="0"/>
              <a:t>accademico</a:t>
            </a:r>
            <a:r>
              <a:rPr lang="en-US" dirty="0" smtClean="0"/>
              <a:t> (4 </a:t>
            </a:r>
            <a:r>
              <a:rPr lang="en-US" dirty="0" err="1" smtClean="0"/>
              <a:t>professori</a:t>
            </a:r>
            <a:r>
              <a:rPr lang="en-US" dirty="0" smtClean="0"/>
              <a:t> e 4 </a:t>
            </a:r>
            <a:r>
              <a:rPr lang="en-US" dirty="0" err="1" smtClean="0"/>
              <a:t>studenti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err="1" smtClean="0"/>
              <a:t>Salienza</a:t>
            </a:r>
            <a:r>
              <a:rPr lang="en-US" dirty="0" smtClean="0"/>
              <a:t> ‘</a:t>
            </a:r>
            <a:r>
              <a:rPr lang="en-US" dirty="0" err="1" smtClean="0"/>
              <a:t>semantica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24556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91264" cy="60597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55056"/>
              </p:ext>
            </p:extLst>
          </p:nvPr>
        </p:nvGraphicFramePr>
        <p:xfrm>
          <a:off x="1259632" y="2060848"/>
          <a:ext cx="6192687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/>
                <a:gridCol w="2064229"/>
                <a:gridCol w="2064229"/>
              </a:tblGrid>
              <a:tr h="98410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Maschi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Femmine</a:t>
                      </a:r>
                      <a:endParaRPr lang="it-IT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it-IT" dirty="0" smtClean="0"/>
                        <a:t>Studenti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it-IT" dirty="0" smtClean="0"/>
                        <a:t>Professori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5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 di 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Errori inter-categoriali e Intra-Categoriali</a:t>
            </a:r>
          </a:p>
          <a:p>
            <a:endParaRPr lang="it-IT" dirty="0"/>
          </a:p>
          <a:p>
            <a:r>
              <a:rPr lang="it-IT" dirty="0" smtClean="0"/>
              <a:t>Riferiti ai due sistemi di categorizzazione (genere e status)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219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risultati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Genere (diff. 2.94):</a:t>
            </a:r>
          </a:p>
          <a:p>
            <a:pPr lvl="1" eaLnBrk="1" hangingPunct="1"/>
            <a:r>
              <a:rPr lang="en-US" smtClean="0"/>
              <a:t>Errori intra 5.18</a:t>
            </a:r>
          </a:p>
          <a:p>
            <a:pPr lvl="1" eaLnBrk="1" hangingPunct="1"/>
            <a:r>
              <a:rPr lang="en-US" smtClean="0"/>
              <a:t>Errori inter 2.24</a:t>
            </a:r>
          </a:p>
          <a:p>
            <a:pPr eaLnBrk="1" hangingPunct="1"/>
            <a:r>
              <a:rPr lang="en-US" smtClean="0"/>
              <a:t>Status (diff. 1.32):</a:t>
            </a:r>
          </a:p>
          <a:p>
            <a:pPr lvl="1" eaLnBrk="1" hangingPunct="1"/>
            <a:r>
              <a:rPr lang="en-US" smtClean="0"/>
              <a:t>Errori intra 4.32</a:t>
            </a:r>
          </a:p>
          <a:p>
            <a:pPr lvl="1" eaLnBrk="1" hangingPunct="1"/>
            <a:r>
              <a:rPr lang="en-US" smtClean="0"/>
              <a:t>Errori inter 3.00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spontaneo</a:t>
            </a:r>
            <a:r>
              <a:rPr lang="en-US" dirty="0" smtClean="0"/>
              <a:t> di due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Utilizzo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spontaneo</a:t>
            </a:r>
            <a:r>
              <a:rPr lang="en-US" dirty="0" smtClean="0">
                <a:solidFill>
                  <a:srgbClr val="B3B3B3"/>
                </a:solidFill>
              </a:rPr>
              <a:t> di due </a:t>
            </a:r>
            <a:r>
              <a:rPr lang="en-US" dirty="0" err="1" smtClean="0">
                <a:solidFill>
                  <a:srgbClr val="B3B3B3"/>
                </a:solidFill>
              </a:rPr>
              <a:t>sistemi</a:t>
            </a:r>
            <a:r>
              <a:rPr lang="en-US" dirty="0" smtClean="0">
                <a:solidFill>
                  <a:srgbClr val="B3B3B3"/>
                </a:solidFill>
              </a:rPr>
              <a:t> di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endParaRPr lang="en-US" dirty="0" smtClean="0">
              <a:solidFill>
                <a:srgbClr val="B3B3B3"/>
              </a:solidFill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Categoria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forte come principio di </a:t>
            </a:r>
            <a:r>
              <a:rPr lang="en-US" dirty="0" err="1" smtClean="0"/>
              <a:t>organizzazine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lo status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Utilizzo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spontaneo</a:t>
            </a:r>
            <a:r>
              <a:rPr lang="en-US" dirty="0" smtClean="0">
                <a:solidFill>
                  <a:srgbClr val="B3B3B3"/>
                </a:solidFill>
              </a:rPr>
              <a:t> di due </a:t>
            </a:r>
            <a:r>
              <a:rPr lang="en-US" dirty="0" err="1" smtClean="0">
                <a:solidFill>
                  <a:srgbClr val="B3B3B3"/>
                </a:solidFill>
              </a:rPr>
              <a:t>sistemi</a:t>
            </a:r>
            <a:r>
              <a:rPr lang="en-US" dirty="0" smtClean="0">
                <a:solidFill>
                  <a:srgbClr val="B3B3B3"/>
                </a:solidFill>
              </a:rPr>
              <a:t> di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endParaRPr lang="en-US" dirty="0" smtClean="0">
              <a:solidFill>
                <a:srgbClr val="B3B3B3"/>
              </a:solidFill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Categoria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genere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più</a:t>
            </a:r>
            <a:r>
              <a:rPr lang="en-US" dirty="0" smtClean="0">
                <a:solidFill>
                  <a:srgbClr val="B3B3B3"/>
                </a:solidFill>
              </a:rPr>
              <a:t> forte come principio di </a:t>
            </a:r>
            <a:r>
              <a:rPr lang="en-US" dirty="0" err="1" smtClean="0">
                <a:solidFill>
                  <a:srgbClr val="B3B3B3"/>
                </a:solidFill>
              </a:rPr>
              <a:t>organizzazine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che</a:t>
            </a:r>
            <a:r>
              <a:rPr lang="en-US" dirty="0" smtClean="0">
                <a:solidFill>
                  <a:srgbClr val="B3B3B3"/>
                </a:solidFill>
              </a:rPr>
              <a:t> lo status</a:t>
            </a:r>
          </a:p>
          <a:p>
            <a:pPr eaLnBrk="1" hangingPunct="1"/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dovuto</a:t>
            </a:r>
            <a:r>
              <a:rPr lang="en-US" dirty="0" smtClean="0"/>
              <a:t> a </a:t>
            </a:r>
            <a:r>
              <a:rPr lang="en-US" dirty="0" err="1" smtClean="0"/>
              <a:t>salienza</a:t>
            </a:r>
            <a:r>
              <a:rPr lang="en-US" dirty="0" smtClean="0"/>
              <a:t> </a:t>
            </a:r>
            <a:r>
              <a:rPr lang="en-US" dirty="0" err="1" smtClean="0"/>
              <a:t>percettiva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Importanza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ricopre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Accessibilità</a:t>
            </a:r>
            <a:r>
              <a:rPr lang="en-US" dirty="0" smtClean="0"/>
              <a:t> </a:t>
            </a:r>
            <a:r>
              <a:rPr lang="en-US" dirty="0" err="1" smtClean="0"/>
              <a:t>Situazionale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err="1" smtClean="0"/>
              <a:t>consegna</a:t>
            </a:r>
            <a:r>
              <a:rPr lang="en-US" dirty="0" smtClean="0"/>
              <a:t>: </a:t>
            </a:r>
            <a:r>
              <a:rPr lang="en-US" dirty="0" err="1" smtClean="0"/>
              <a:t>assistere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Van </a:t>
            </a:r>
            <a:r>
              <a:rPr lang="en-US" dirty="0" err="1"/>
              <a:t>Knippenberg</a:t>
            </a:r>
            <a:r>
              <a:rPr lang="en-US" dirty="0"/>
              <a:t> (1994)</a:t>
            </a:r>
            <a:r>
              <a:rPr lang="en-US" dirty="0" smtClean="0"/>
              <a:t>:</a:t>
            </a:r>
            <a:endParaRPr lang="en-US" dirty="0"/>
          </a:p>
          <a:p>
            <a:pPr eaLnBrk="1" hangingPunct="1"/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stimoli</a:t>
            </a:r>
            <a:r>
              <a:rPr lang="en-US" dirty="0" smtClean="0"/>
              <a:t>:</a:t>
            </a:r>
            <a:endParaRPr lang="en-US" dirty="0"/>
          </a:p>
          <a:p>
            <a:pPr lvl="1" eaLnBrk="1" hangingPunct="1"/>
            <a:r>
              <a:rPr lang="en-US" dirty="0" err="1"/>
              <a:t>Facoltà</a:t>
            </a:r>
            <a:r>
              <a:rPr lang="en-US" dirty="0"/>
              <a:t> di </a:t>
            </a:r>
            <a:r>
              <a:rPr lang="en-US" dirty="0" err="1"/>
              <a:t>Appartenenza</a:t>
            </a:r>
            <a:r>
              <a:rPr lang="en-US" dirty="0"/>
              <a:t> (4 </a:t>
            </a:r>
            <a:r>
              <a:rPr lang="en-US" dirty="0" err="1"/>
              <a:t>Psicologia</a:t>
            </a:r>
            <a:r>
              <a:rPr lang="en-US" dirty="0"/>
              <a:t> e 4 </a:t>
            </a:r>
            <a:r>
              <a:rPr lang="en-US" dirty="0" err="1"/>
              <a:t>Legge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err="1"/>
              <a:t>Città</a:t>
            </a:r>
            <a:r>
              <a:rPr lang="en-US" dirty="0"/>
              <a:t> (4 Nijmegen e 4 Amsterdam)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69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071272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250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Prima di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WSW paradigm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partedicpanti</a:t>
            </a:r>
            <a:r>
              <a:rPr lang="en-US" dirty="0" smtClean="0"/>
              <a:t> </a:t>
            </a:r>
            <a:r>
              <a:rPr lang="en-US" dirty="0" err="1" smtClean="0"/>
              <a:t>dovevano</a:t>
            </a:r>
            <a:r>
              <a:rPr lang="en-US" dirty="0"/>
              <a:t> </a:t>
            </a:r>
            <a:r>
              <a:rPr lang="en-US" dirty="0" err="1" smtClean="0"/>
              <a:t>rispondere</a:t>
            </a:r>
            <a:r>
              <a:rPr lang="en-US" dirty="0" smtClean="0"/>
              <a:t> a un </a:t>
            </a:r>
            <a:r>
              <a:rPr lang="en-US" dirty="0" err="1" smtClean="0"/>
              <a:t>quesito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8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3B3B3"/>
                </a:solidFill>
              </a:rPr>
              <a:t>Prima di </a:t>
            </a:r>
            <a:r>
              <a:rPr lang="en-US" dirty="0" err="1" smtClean="0">
                <a:solidFill>
                  <a:srgbClr val="B3B3B3"/>
                </a:solidFill>
              </a:rPr>
              <a:t>eseguire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il</a:t>
            </a:r>
            <a:r>
              <a:rPr lang="en-US" dirty="0" smtClean="0">
                <a:solidFill>
                  <a:srgbClr val="B3B3B3"/>
                </a:solidFill>
              </a:rPr>
              <a:t> WSW paradigm </a:t>
            </a:r>
            <a:r>
              <a:rPr lang="en-US" dirty="0" err="1" smtClean="0">
                <a:solidFill>
                  <a:srgbClr val="B3B3B3"/>
                </a:solidFill>
              </a:rPr>
              <a:t>i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partedicpanti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dovevano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rispondere</a:t>
            </a:r>
            <a:r>
              <a:rPr lang="en-US" dirty="0" smtClean="0">
                <a:solidFill>
                  <a:srgbClr val="B3B3B3"/>
                </a:solidFill>
              </a:rPr>
              <a:t> a un </a:t>
            </a:r>
            <a:r>
              <a:rPr lang="en-US" dirty="0" err="1" smtClean="0">
                <a:solidFill>
                  <a:srgbClr val="B3B3B3"/>
                </a:solidFill>
              </a:rPr>
              <a:t>quesito</a:t>
            </a:r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Tale </a:t>
            </a:r>
            <a:r>
              <a:rPr lang="en-US" dirty="0" err="1" smtClean="0"/>
              <a:t>quesito</a:t>
            </a:r>
            <a:r>
              <a:rPr lang="en-US" dirty="0" smtClean="0"/>
              <a:t> </a:t>
            </a:r>
            <a:r>
              <a:rPr lang="en-US" dirty="0" err="1" smtClean="0"/>
              <a:t>doveva</a:t>
            </a:r>
            <a:r>
              <a:rPr lang="en-US" dirty="0" smtClean="0"/>
              <a:t>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saliente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dimensione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le due </a:t>
            </a:r>
            <a:r>
              <a:rPr lang="en-US" dirty="0" err="1" smtClean="0"/>
              <a:t>disponibili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30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G1: </a:t>
            </a:r>
          </a:p>
          <a:p>
            <a:pPr eaLnBrk="1" hangingPunct="1"/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consegnata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facoltà</a:t>
            </a:r>
            <a:r>
              <a:rPr lang="en-US" dirty="0" smtClean="0"/>
              <a:t>,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doveva</a:t>
            </a:r>
            <a:r>
              <a:rPr lang="en-US" dirty="0" smtClean="0"/>
              <a:t> </a:t>
            </a:r>
            <a:r>
              <a:rPr lang="en-US" dirty="0" err="1" smtClean="0"/>
              <a:t>esprimere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preferenza</a:t>
            </a:r>
            <a:r>
              <a:rPr lang="en-US" dirty="0" smtClean="0"/>
              <a:t> per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facoltà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75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it-IT" dirty="0" smtClean="0"/>
              <a:t>Salienza situazionale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85777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93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G2: </a:t>
            </a:r>
          </a:p>
          <a:p>
            <a:pPr eaLnBrk="1" hangingPunct="1"/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consegnata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sedi</a:t>
            </a:r>
            <a:r>
              <a:rPr lang="en-US" dirty="0" smtClean="0"/>
              <a:t> </a:t>
            </a:r>
            <a:r>
              <a:rPr lang="en-US" dirty="0" err="1" smtClean="0"/>
              <a:t>universitarie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esprimere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preferenza</a:t>
            </a:r>
            <a:r>
              <a:rPr lang="en-US" dirty="0" smtClean="0"/>
              <a:t> per la </a:t>
            </a:r>
            <a:r>
              <a:rPr lang="en-US" dirty="0" err="1" smtClean="0"/>
              <a:t>sede</a:t>
            </a:r>
            <a:r>
              <a:rPr lang="en-US" dirty="0" smtClean="0"/>
              <a:t> in cui </a:t>
            </a:r>
            <a:r>
              <a:rPr lang="en-US" dirty="0" err="1" smtClean="0"/>
              <a:t>vivere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72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Salienza situazionale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18588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710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G1 e G2 </a:t>
            </a:r>
            <a:r>
              <a:rPr lang="en-US" dirty="0" err="1" smtClean="0"/>
              <a:t>differiscono</a:t>
            </a:r>
            <a:r>
              <a:rPr lang="en-US" dirty="0" smtClean="0"/>
              <a:t> </a:t>
            </a:r>
            <a:r>
              <a:rPr lang="en-US" dirty="0"/>
              <a:t>dal </a:t>
            </a:r>
            <a:r>
              <a:rPr lang="en-US" dirty="0" err="1"/>
              <a:t>sistema</a:t>
            </a:r>
            <a:r>
              <a:rPr lang="en-US" dirty="0"/>
              <a:t> di </a:t>
            </a:r>
            <a:r>
              <a:rPr lang="en-US" dirty="0" err="1"/>
              <a:t>categorizzazione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reso</a:t>
            </a:r>
            <a:r>
              <a:rPr lang="en-US" dirty="0" smtClean="0"/>
              <a:t> </a:t>
            </a:r>
            <a:r>
              <a:rPr lang="en-US" dirty="0" err="1" smtClean="0"/>
              <a:t>situazionalmente</a:t>
            </a:r>
            <a:r>
              <a:rPr lang="en-US" dirty="0" smtClean="0"/>
              <a:t> </a:t>
            </a:r>
            <a:r>
              <a:rPr lang="en-US" dirty="0" err="1" smtClean="0"/>
              <a:t>saliente</a:t>
            </a:r>
            <a:endParaRPr lang="en-US" dirty="0"/>
          </a:p>
          <a:p>
            <a:r>
              <a:rPr lang="en-US" dirty="0" err="1" smtClean="0"/>
              <a:t>recuperato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memoria</a:t>
            </a:r>
            <a:r>
              <a:rPr lang="en-US" dirty="0"/>
              <a:t> (</a:t>
            </a:r>
            <a:r>
              <a:rPr lang="en-US" dirty="0" err="1"/>
              <a:t>accessibile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8545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G1 e G2 </a:t>
            </a:r>
            <a:r>
              <a:rPr lang="en-US" dirty="0" err="1" smtClean="0">
                <a:solidFill>
                  <a:srgbClr val="B3B3B3"/>
                </a:solidFill>
              </a:rPr>
              <a:t>differiscono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>
                <a:solidFill>
                  <a:srgbClr val="B3B3B3"/>
                </a:solidFill>
              </a:rPr>
              <a:t>dal </a:t>
            </a:r>
            <a:r>
              <a:rPr lang="en-US" dirty="0" err="1">
                <a:solidFill>
                  <a:srgbClr val="B3B3B3"/>
                </a:solidFill>
              </a:rPr>
              <a:t>sistema</a:t>
            </a:r>
            <a:r>
              <a:rPr lang="en-US" dirty="0">
                <a:solidFill>
                  <a:srgbClr val="B3B3B3"/>
                </a:solidFill>
              </a:rPr>
              <a:t> di </a:t>
            </a:r>
            <a:r>
              <a:rPr lang="en-US" dirty="0" err="1">
                <a:solidFill>
                  <a:srgbClr val="B3B3B3"/>
                </a:solidFill>
              </a:rPr>
              <a:t>categorizzazione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che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è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stato</a:t>
            </a:r>
            <a:r>
              <a:rPr lang="en-US" dirty="0">
                <a:solidFill>
                  <a:srgbClr val="B3B3B3"/>
                </a:solidFill>
              </a:rPr>
              <a:t> </a:t>
            </a:r>
            <a:endParaRPr lang="en-US" dirty="0" smtClean="0">
              <a:solidFill>
                <a:srgbClr val="B3B3B3"/>
              </a:solidFill>
            </a:endParaRPr>
          </a:p>
          <a:p>
            <a:endParaRPr lang="en-US" dirty="0" smtClean="0">
              <a:solidFill>
                <a:srgbClr val="B3B3B3"/>
              </a:solidFill>
            </a:endParaRPr>
          </a:p>
          <a:p>
            <a:r>
              <a:rPr lang="en-US" dirty="0" err="1" smtClean="0">
                <a:solidFill>
                  <a:srgbClr val="B3B3B3"/>
                </a:solidFill>
              </a:rPr>
              <a:t>reso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situazionalmente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saliente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 err="1" smtClean="0">
                <a:solidFill>
                  <a:srgbClr val="B3B3B3"/>
                </a:solidFill>
              </a:rPr>
              <a:t>recuperato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>
                <a:solidFill>
                  <a:srgbClr val="B3B3B3"/>
                </a:solidFill>
              </a:rPr>
              <a:t>in </a:t>
            </a:r>
            <a:r>
              <a:rPr lang="en-US" dirty="0" err="1">
                <a:solidFill>
                  <a:srgbClr val="B3B3B3"/>
                </a:solidFill>
              </a:rPr>
              <a:t>memoria</a:t>
            </a:r>
            <a:r>
              <a:rPr lang="en-US" dirty="0">
                <a:solidFill>
                  <a:srgbClr val="B3B3B3"/>
                </a:solidFill>
              </a:rPr>
              <a:t> (</a:t>
            </a:r>
            <a:r>
              <a:rPr lang="en-US" dirty="0" err="1">
                <a:solidFill>
                  <a:srgbClr val="B3B3B3"/>
                </a:solidFill>
              </a:rPr>
              <a:t>accessibile</a:t>
            </a:r>
            <a:r>
              <a:rPr lang="en-US" dirty="0" smtClean="0">
                <a:solidFill>
                  <a:srgbClr val="B3B3B3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accessibile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392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err="1" smtClean="0"/>
              <a:t>consegna</a:t>
            </a:r>
            <a:r>
              <a:rPr lang="en-US" dirty="0" smtClean="0"/>
              <a:t>: </a:t>
            </a:r>
            <a:r>
              <a:rPr lang="en-US" dirty="0" err="1" smtClean="0"/>
              <a:t>assistere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Procedura</a:t>
            </a:r>
            <a:r>
              <a:rPr lang="en-US" dirty="0" smtClean="0"/>
              <a:t>: </a:t>
            </a:r>
            <a:r>
              <a:rPr lang="en-US" dirty="0" err="1" smtClean="0"/>
              <a:t>ascolto</a:t>
            </a:r>
            <a:r>
              <a:rPr lang="en-US" dirty="0" smtClean="0"/>
              <a:t> </a:t>
            </a:r>
            <a:r>
              <a:rPr lang="en-US" dirty="0" err="1" smtClean="0"/>
              <a:t>dell’affermazione</a:t>
            </a:r>
            <a:r>
              <a:rPr lang="en-US" dirty="0" smtClean="0"/>
              <a:t> + </a:t>
            </a:r>
            <a:r>
              <a:rPr lang="en-US" dirty="0" err="1" smtClean="0"/>
              <a:t>visione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di chi </a:t>
            </a:r>
            <a:r>
              <a:rPr lang="en-US" dirty="0" err="1" smtClean="0"/>
              <a:t>aveva</a:t>
            </a:r>
            <a:r>
              <a:rPr lang="en-US" dirty="0" smtClean="0"/>
              <a:t> </a:t>
            </a:r>
            <a:r>
              <a:rPr lang="en-US" dirty="0" err="1" smtClean="0"/>
              <a:t>emesso</a:t>
            </a:r>
            <a:r>
              <a:rPr lang="en-US" dirty="0" smtClean="0"/>
              <a:t> </a:t>
            </a:r>
            <a:r>
              <a:rPr lang="en-US" dirty="0" err="1" smtClean="0"/>
              <a:t>l’affermazione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36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Se </a:t>
            </a:r>
            <a:r>
              <a:rPr lang="en-US" sz="2800" dirty="0" err="1" smtClean="0"/>
              <a:t>l’accessibilità</a:t>
            </a:r>
            <a:r>
              <a:rPr lang="en-US" sz="2800" dirty="0" smtClean="0"/>
              <a:t> </a:t>
            </a:r>
            <a:r>
              <a:rPr lang="en-US" sz="2800" dirty="0" err="1" smtClean="0"/>
              <a:t>situazionale</a:t>
            </a:r>
            <a:r>
              <a:rPr lang="en-US" sz="2800" dirty="0" smtClean="0"/>
              <a:t> non </a:t>
            </a:r>
            <a:r>
              <a:rPr lang="en-US" sz="2800" dirty="0" err="1" smtClean="0"/>
              <a:t>influisce</a:t>
            </a:r>
            <a:r>
              <a:rPr lang="en-US" sz="2800" dirty="0" smtClean="0"/>
              <a:t> </a:t>
            </a:r>
            <a:r>
              <a:rPr lang="en-US" sz="2800" dirty="0" err="1" smtClean="0"/>
              <a:t>sul</a:t>
            </a:r>
            <a:r>
              <a:rPr lang="en-US" sz="2800" dirty="0" smtClean="0"/>
              <a:t> WSW </a:t>
            </a:r>
            <a:r>
              <a:rPr lang="en-US" sz="2800" dirty="0" err="1" smtClean="0"/>
              <a:t>allora</a:t>
            </a:r>
            <a:r>
              <a:rPr lang="en-US" sz="2800" dirty="0" smtClean="0"/>
              <a:t> </a:t>
            </a:r>
            <a:r>
              <a:rPr lang="en-US" sz="2800" dirty="0" err="1" smtClean="0"/>
              <a:t>nessuna</a:t>
            </a:r>
            <a:r>
              <a:rPr lang="en-US" sz="2800" dirty="0" smtClean="0"/>
              <a:t> </a:t>
            </a:r>
            <a:r>
              <a:rPr lang="en-US" sz="2800" dirty="0" err="1" smtClean="0"/>
              <a:t>differenza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la </a:t>
            </a:r>
            <a:r>
              <a:rPr lang="en-US" sz="2800" dirty="0" err="1" smtClean="0"/>
              <a:t>condizione</a:t>
            </a:r>
            <a:r>
              <a:rPr lang="en-US" sz="2800" dirty="0" smtClean="0"/>
              <a:t> </a:t>
            </a:r>
            <a:r>
              <a:rPr lang="en-US" sz="2800" dirty="0" err="1" smtClean="0"/>
              <a:t>facoltà</a:t>
            </a:r>
            <a:r>
              <a:rPr lang="en-US" sz="2800" dirty="0" smtClean="0"/>
              <a:t> e </a:t>
            </a:r>
            <a:r>
              <a:rPr lang="en-US" sz="2800" dirty="0" err="1" smtClean="0"/>
              <a:t>città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Se </a:t>
            </a:r>
            <a:r>
              <a:rPr lang="en-US" sz="2800" dirty="0" err="1"/>
              <a:t>l’accessibilità</a:t>
            </a:r>
            <a:r>
              <a:rPr lang="en-US" sz="2800" dirty="0"/>
              <a:t> </a:t>
            </a:r>
            <a:r>
              <a:rPr lang="en-US" sz="2800" dirty="0" err="1"/>
              <a:t>situazionale</a:t>
            </a:r>
            <a:r>
              <a:rPr lang="en-US" sz="2800" dirty="0"/>
              <a:t> </a:t>
            </a:r>
            <a:r>
              <a:rPr lang="en-US" sz="2800" dirty="0" err="1"/>
              <a:t>influisce</a:t>
            </a:r>
            <a:r>
              <a:rPr lang="en-US" sz="2800" dirty="0"/>
              <a:t> </a:t>
            </a:r>
            <a:r>
              <a:rPr lang="en-US" sz="2800" dirty="0" err="1"/>
              <a:t>sul</a:t>
            </a:r>
            <a:r>
              <a:rPr lang="en-US" sz="2800" dirty="0"/>
              <a:t> WSW </a:t>
            </a:r>
            <a:r>
              <a:rPr lang="en-US" sz="2800" dirty="0" err="1"/>
              <a:t>allora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numero</a:t>
            </a:r>
            <a:r>
              <a:rPr lang="en-US" sz="2800" dirty="0"/>
              <a:t> di err intra </a:t>
            </a:r>
            <a:r>
              <a:rPr lang="en-US" sz="2800" dirty="0" err="1"/>
              <a:t>dovrà</a:t>
            </a:r>
            <a:r>
              <a:rPr lang="en-US" sz="2800" dirty="0"/>
              <a:t> </a:t>
            </a:r>
            <a:r>
              <a:rPr lang="en-US" sz="2800" dirty="0" err="1"/>
              <a:t>essere</a:t>
            </a:r>
            <a:r>
              <a:rPr lang="en-US" sz="2800" dirty="0"/>
              <a:t> </a:t>
            </a:r>
            <a:r>
              <a:rPr lang="en-US" sz="2800" dirty="0" err="1"/>
              <a:t>superiore</a:t>
            </a:r>
            <a:r>
              <a:rPr lang="en-US" sz="2800" dirty="0"/>
              <a:t> a </a:t>
            </a:r>
            <a:r>
              <a:rPr lang="en-US" sz="2800" dirty="0" err="1"/>
              <a:t>quelli</a:t>
            </a:r>
            <a:r>
              <a:rPr lang="en-US" sz="2800" dirty="0"/>
              <a:t> inter </a:t>
            </a:r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per </a:t>
            </a:r>
            <a:r>
              <a:rPr lang="en-US" sz="2800" dirty="0" err="1"/>
              <a:t>il</a:t>
            </a:r>
            <a:r>
              <a:rPr lang="en-US" sz="2800" dirty="0"/>
              <a:t> </a:t>
            </a:r>
            <a:r>
              <a:rPr lang="en-US" sz="2800" dirty="0" err="1"/>
              <a:t>sistema</a:t>
            </a:r>
            <a:r>
              <a:rPr lang="en-US" sz="2800" dirty="0"/>
              <a:t> di </a:t>
            </a:r>
            <a:r>
              <a:rPr lang="en-US" sz="2800" dirty="0" err="1"/>
              <a:t>categorizzazione</a:t>
            </a:r>
            <a:r>
              <a:rPr lang="en-US" sz="2800" dirty="0"/>
              <a:t> </a:t>
            </a:r>
            <a:r>
              <a:rPr lang="en-US" sz="2800" dirty="0" err="1"/>
              <a:t>reso</a:t>
            </a:r>
            <a:r>
              <a:rPr lang="en-US" sz="2800" dirty="0"/>
              <a:t> </a:t>
            </a:r>
            <a:r>
              <a:rPr lang="en-US" sz="2800" dirty="0" err="1" smtClean="0"/>
              <a:t>saliente</a:t>
            </a:r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228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risultati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Attiva (diff. 1.99):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intra 5.53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inter 3.54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 attiva (diff. 0.83):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intra 4.88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inter 4.05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L’accessibilità situazionale di una categoria predispone un sistema di codifica e/o di organizzazione delle informazioni in maniera congruente a tale sistema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616152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‘</a:t>
            </a:r>
            <a:r>
              <a:rPr lang="en-US" dirty="0" err="1" smtClean="0"/>
              <a:t>Compro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prodotto</a:t>
            </a:r>
            <a:r>
              <a:rPr lang="en-US" dirty="0" smtClean="0"/>
              <a:t> X </a:t>
            </a:r>
            <a:r>
              <a:rPr lang="en-US" dirty="0" err="1" smtClean="0"/>
              <a:t>perché</a:t>
            </a:r>
            <a:r>
              <a:rPr lang="en-US" dirty="0" smtClean="0"/>
              <a:t> costa </a:t>
            </a:r>
            <a:r>
              <a:rPr lang="en-US" dirty="0" err="1" smtClean="0"/>
              <a:t>poco</a:t>
            </a:r>
            <a:r>
              <a:rPr lang="en-US" dirty="0" smtClean="0"/>
              <a:t>’</a:t>
            </a:r>
          </a:p>
        </p:txBody>
      </p:sp>
      <p:pic>
        <p:nvPicPr>
          <p:cNvPr id="3" name="Immagine 2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4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616152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‘</a:t>
            </a:r>
            <a:r>
              <a:rPr lang="en-US" dirty="0" err="1" smtClean="0"/>
              <a:t>Amo</a:t>
            </a:r>
            <a:r>
              <a:rPr lang="en-US" dirty="0" smtClean="0"/>
              <a:t> la </a:t>
            </a:r>
            <a:r>
              <a:rPr lang="en-US" dirty="0" err="1" smtClean="0"/>
              <a:t>possibilità</a:t>
            </a:r>
            <a:r>
              <a:rPr lang="en-US" dirty="0" smtClean="0"/>
              <a:t> di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tanti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’</a:t>
            </a:r>
          </a:p>
        </p:txBody>
      </p:sp>
      <p:pic>
        <p:nvPicPr>
          <p:cNvPr id="2" name="Immagine 1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37" y="246995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0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smtClean="0"/>
              <a:t> 6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raffiguranti</a:t>
            </a:r>
            <a:r>
              <a:rPr lang="en-US" dirty="0" smtClean="0"/>
              <a:t> </a:t>
            </a:r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6 </a:t>
            </a:r>
            <a:r>
              <a:rPr lang="en-US" dirty="0" err="1" smtClean="0"/>
              <a:t>persone</a:t>
            </a:r>
            <a:r>
              <a:rPr lang="en-US" dirty="0" smtClean="0"/>
              <a:t> diverse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/>
          </a:p>
          <a:p>
            <a:pPr lvl="1" eaLnBrk="1" hangingPunct="1"/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(persona) ‘</a:t>
            </a:r>
            <a:r>
              <a:rPr lang="en-US" dirty="0" err="1" smtClean="0"/>
              <a:t>diceva</a:t>
            </a:r>
            <a:r>
              <a:rPr lang="en-US" dirty="0" smtClean="0"/>
              <a:t>’ 3 </a:t>
            </a:r>
            <a:r>
              <a:rPr lang="en-US" dirty="0" err="1" smtClean="0"/>
              <a:t>affermazioni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7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80" y="1340768"/>
            <a:ext cx="3428280" cy="256790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88" y="904142"/>
            <a:ext cx="2349500" cy="3467100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6565"/>
            <a:ext cx="3492500" cy="232410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933056"/>
            <a:ext cx="3492500" cy="2324100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186" y="4365104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62" y="487485"/>
            <a:ext cx="2336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G1: </a:t>
            </a:r>
            <a:r>
              <a:rPr lang="en-US" dirty="0" err="1" smtClean="0"/>
              <a:t>assistere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G2: </a:t>
            </a:r>
            <a:r>
              <a:rPr lang="en-US" dirty="0" err="1" smtClean="0"/>
              <a:t>memorizza</a:t>
            </a:r>
            <a:r>
              <a:rPr lang="en-US" dirty="0" smtClean="0"/>
              <a:t> chi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868</Words>
  <Application>Microsoft Macintosh PowerPoint</Application>
  <PresentationFormat>Presentazione su schermo (4:3)</PresentationFormat>
  <Paragraphs>209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Presentazione vuota</vt:lpstr>
      <vt:lpstr>Categorizzazione e Memoria </vt:lpstr>
      <vt:lpstr>Who said what paradigm</vt:lpstr>
      <vt:lpstr>Who said what paradigm</vt:lpstr>
      <vt:lpstr>Who said what paradigm</vt:lpstr>
      <vt:lpstr>Who said what paradigm</vt:lpstr>
      <vt:lpstr>Who said what paradigm</vt:lpstr>
      <vt:lpstr>Who said what paradigm</vt:lpstr>
      <vt:lpstr>Presentazione di PowerPoint</vt:lpstr>
      <vt:lpstr>Who said what paradigm</vt:lpstr>
      <vt:lpstr>Who said what paradigm</vt:lpstr>
      <vt:lpstr>Who said what paradigm</vt:lpstr>
      <vt:lpstr>Presentazione di PowerPoint</vt:lpstr>
      <vt:lpstr>Presentazione di PowerPoint</vt:lpstr>
      <vt:lpstr>Who said what paradigm</vt:lpstr>
      <vt:lpstr>Who said what paradigm</vt:lpstr>
      <vt:lpstr>Who said what paradigm</vt:lpstr>
      <vt:lpstr>Who said what paradigm</vt:lpstr>
      <vt:lpstr>Who said what paradigm</vt:lpstr>
      <vt:lpstr>Who said what paradigm</vt:lpstr>
      <vt:lpstr>Presentazione di PowerPoint</vt:lpstr>
      <vt:lpstr>Presentazione di PowerPoint</vt:lpstr>
      <vt:lpstr>Presentazione di PowerPoint</vt:lpstr>
      <vt:lpstr>Presentazione di PowerPoint</vt:lpstr>
      <vt:lpstr>Compito di memoria</vt:lpstr>
      <vt:lpstr>risultati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Salienza situazionale</vt:lpstr>
      <vt:lpstr>Presentazione di PowerPoint</vt:lpstr>
      <vt:lpstr>Salienza situazionale</vt:lpstr>
      <vt:lpstr>Presentazione di PowerPoint</vt:lpstr>
      <vt:lpstr>Presentazione di PowerPoint</vt:lpstr>
      <vt:lpstr>Presentazione di PowerPoint</vt:lpstr>
      <vt:lpstr>Presentazione di PowerPoint</vt:lpstr>
      <vt:lpstr>risultati</vt:lpstr>
      <vt:lpstr>Presentazione di PowerPoint</vt:lpstr>
    </vt:vector>
  </TitlesOfParts>
  <Company>dpss unipd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categorizzazione</dc:title>
  <dc:creator>dpss unipd</dc:creator>
  <cp:lastModifiedBy>Andrea Carnaghi</cp:lastModifiedBy>
  <cp:revision>15</cp:revision>
  <dcterms:created xsi:type="dcterms:W3CDTF">2008-10-19T08:07:57Z</dcterms:created>
  <dcterms:modified xsi:type="dcterms:W3CDTF">2017-11-07T10:33:45Z</dcterms:modified>
</cp:coreProperties>
</file>