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6" r:id="rId2"/>
    <p:sldId id="257" r:id="rId3"/>
    <p:sldId id="258" r:id="rId4"/>
    <p:sldId id="259" r:id="rId5"/>
    <p:sldId id="268" r:id="rId6"/>
    <p:sldId id="289" r:id="rId7"/>
    <p:sldId id="290" r:id="rId8"/>
    <p:sldId id="291" r:id="rId9"/>
    <p:sldId id="277" r:id="rId10"/>
    <p:sldId id="278" r:id="rId11"/>
    <p:sldId id="279" r:id="rId12"/>
    <p:sldId id="280" r:id="rId13"/>
    <p:sldId id="281" r:id="rId14"/>
    <p:sldId id="282" r:id="rId15"/>
    <p:sldId id="283" r:id="rId16"/>
    <p:sldId id="293" r:id="rId17"/>
    <p:sldId id="292" r:id="rId18"/>
    <p:sldId id="285" r:id="rId19"/>
    <p:sldId id="284" r:id="rId20"/>
    <p:sldId id="286" r:id="rId21"/>
    <p:sldId id="260" r:id="rId22"/>
    <p:sldId id="269" r:id="rId23"/>
    <p:sldId id="270" r:id="rId24"/>
    <p:sldId id="271" r:id="rId25"/>
    <p:sldId id="272" r:id="rId26"/>
    <p:sldId id="273" r:id="rId27"/>
    <p:sldId id="275" r:id="rId28"/>
    <p:sldId id="274" r:id="rId29"/>
    <p:sldId id="276" r:id="rId30"/>
    <p:sldId id="262" r:id="rId31"/>
    <p:sldId id="263" r:id="rId32"/>
    <p:sldId id="264" r:id="rId33"/>
    <p:sldId id="265" r:id="rId34"/>
    <p:sldId id="266" r:id="rId35"/>
    <p:sldId id="267" r:id="rId3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2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765F19-DFAB-6B48-B8AE-58991775A15F}" type="datetimeFigureOut">
              <a:rPr lang="it-IT" smtClean="0"/>
              <a:t>21/11/17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779DA-5FCD-CA48-8FA5-97ADB3C66345}" type="slidenum">
              <a:rPr lang="it-IT" smtClean="0"/>
              <a:t>‹n.›</a:t>
            </a:fld>
            <a:endParaRPr lang="it-IT"/>
          </a:p>
        </p:txBody>
      </p:sp>
    </p:spTree>
    <p:extLst>
      <p:ext uri="{BB962C8B-B14F-4D97-AF65-F5344CB8AC3E}">
        <p14:creationId xmlns:p14="http://schemas.microsoft.com/office/powerpoint/2010/main" val="810511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8D779DA-5FCD-CA48-8FA5-97ADB3C66345}" type="slidenum">
              <a:rPr lang="it-IT" smtClean="0"/>
              <a:t>11</a:t>
            </a:fld>
            <a:endParaRPr lang="it-IT"/>
          </a:p>
        </p:txBody>
      </p:sp>
    </p:spTree>
    <p:extLst>
      <p:ext uri="{BB962C8B-B14F-4D97-AF65-F5344CB8AC3E}">
        <p14:creationId xmlns:p14="http://schemas.microsoft.com/office/powerpoint/2010/main" val="2169694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8D779DA-5FCD-CA48-8FA5-97ADB3C66345}" type="slidenum">
              <a:rPr lang="it-IT" smtClean="0"/>
              <a:t>12</a:t>
            </a:fld>
            <a:endParaRPr lang="it-IT"/>
          </a:p>
        </p:txBody>
      </p:sp>
    </p:spTree>
    <p:extLst>
      <p:ext uri="{BB962C8B-B14F-4D97-AF65-F5344CB8AC3E}">
        <p14:creationId xmlns:p14="http://schemas.microsoft.com/office/powerpoint/2010/main" val="2677453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0AE5CAE-4DBE-BF49-A2C0-9F0C5125D82B}" type="datetimeFigureOut">
              <a:rPr lang="it-IT" smtClean="0"/>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347218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0AE5CAE-4DBE-BF49-A2C0-9F0C5125D82B}" type="datetimeFigureOut">
              <a:rPr lang="it-IT" smtClean="0"/>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367002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0AE5CAE-4DBE-BF49-A2C0-9F0C5125D82B}" type="datetimeFigureOut">
              <a:rPr lang="it-IT" smtClean="0"/>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191098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0AE5CAE-4DBE-BF49-A2C0-9F0C5125D82B}" type="datetimeFigureOut">
              <a:rPr lang="it-IT" smtClean="0"/>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291668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0AE5CAE-4DBE-BF49-A2C0-9F0C5125D82B}" type="datetimeFigureOut">
              <a:rPr lang="it-IT" smtClean="0"/>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251555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0AE5CAE-4DBE-BF49-A2C0-9F0C5125D82B}" type="datetimeFigureOut">
              <a:rPr lang="it-IT" smtClean="0"/>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59402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0AE5CAE-4DBE-BF49-A2C0-9F0C5125D82B}" type="datetimeFigureOut">
              <a:rPr lang="it-IT" smtClean="0"/>
              <a:t>21/11/17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231048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0AE5CAE-4DBE-BF49-A2C0-9F0C5125D82B}" type="datetimeFigureOut">
              <a:rPr lang="it-IT" smtClean="0"/>
              <a:t>21/11/17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1342551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0AE5CAE-4DBE-BF49-A2C0-9F0C5125D82B}" type="datetimeFigureOut">
              <a:rPr lang="it-IT" smtClean="0"/>
              <a:t>21/11/17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52395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0AE5CAE-4DBE-BF49-A2C0-9F0C5125D82B}" type="datetimeFigureOut">
              <a:rPr lang="it-IT" smtClean="0"/>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8439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0AE5CAE-4DBE-BF49-A2C0-9F0C5125D82B}" type="datetimeFigureOut">
              <a:rPr lang="it-IT" smtClean="0"/>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CC2419-73A5-E144-9171-A954A30E35BC}" type="slidenum">
              <a:rPr lang="it-IT" smtClean="0"/>
              <a:t>‹n.›</a:t>
            </a:fld>
            <a:endParaRPr lang="it-IT"/>
          </a:p>
        </p:txBody>
      </p:sp>
    </p:spTree>
    <p:extLst>
      <p:ext uri="{BB962C8B-B14F-4D97-AF65-F5344CB8AC3E}">
        <p14:creationId xmlns:p14="http://schemas.microsoft.com/office/powerpoint/2010/main" val="21256714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E5CAE-4DBE-BF49-A2C0-9F0C5125D82B}" type="datetimeFigureOut">
              <a:rPr lang="it-IT" smtClean="0"/>
              <a:t>21/11/17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C2419-73A5-E144-9171-A954A30E35BC}" type="slidenum">
              <a:rPr lang="it-IT" smtClean="0"/>
              <a:t>‹n.›</a:t>
            </a:fld>
            <a:endParaRPr lang="it-IT"/>
          </a:p>
        </p:txBody>
      </p:sp>
    </p:spTree>
    <p:extLst>
      <p:ext uri="{BB962C8B-B14F-4D97-AF65-F5344CB8AC3E}">
        <p14:creationId xmlns:p14="http://schemas.microsoft.com/office/powerpoint/2010/main" val="920794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“clausola generale” e l’obbligo della “deroga” </a:t>
            </a:r>
            <a:r>
              <a:rPr lang="it-IT" i="1" dirty="0" smtClean="0"/>
              <a:t>ex </a:t>
            </a:r>
            <a:r>
              <a:rPr lang="it-IT" dirty="0" smtClean="0"/>
              <a:t>art 2423</a:t>
            </a:r>
            <a:r>
              <a:rPr lang="it-IT" dirty="0" smtClean="0">
                <a:effectLst/>
              </a:rPr>
              <a:t> </a:t>
            </a:r>
            <a:r>
              <a:rPr lang="it-IT" dirty="0" smtClean="0"/>
              <a:t>cc </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38865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60355"/>
          </a:xfrm>
        </p:spPr>
        <p:txBody>
          <a:bodyPr/>
          <a:lstStyle/>
          <a:p>
            <a:r>
              <a:rPr lang="it-IT" dirty="0" smtClean="0"/>
              <a:t>incompatibilità</a:t>
            </a:r>
            <a:endParaRPr lang="it-IT" dirty="0"/>
          </a:p>
        </p:txBody>
      </p:sp>
      <p:sp>
        <p:nvSpPr>
          <p:cNvPr id="3" name="Segnaposto contenuto 2"/>
          <p:cNvSpPr>
            <a:spLocks noGrp="1"/>
          </p:cNvSpPr>
          <p:nvPr>
            <p:ph idx="1"/>
          </p:nvPr>
        </p:nvSpPr>
        <p:spPr>
          <a:xfrm>
            <a:off x="457200" y="1417638"/>
            <a:ext cx="8229600" cy="4708525"/>
          </a:xfrm>
        </p:spPr>
        <p:txBody>
          <a:bodyPr>
            <a:normAutofit/>
          </a:bodyPr>
          <a:lstStyle/>
          <a:p>
            <a:r>
              <a:rPr lang="it-IT" dirty="0"/>
              <a:t>la </a:t>
            </a:r>
            <a:r>
              <a:rPr lang="it-IT" dirty="0" smtClean="0"/>
              <a:t>deroga, se </a:t>
            </a:r>
            <a:r>
              <a:rPr lang="it-IT" dirty="0" smtClean="0"/>
              <a:t>applicabile, </a:t>
            </a:r>
            <a:r>
              <a:rPr lang="it-IT" b="1" dirty="0"/>
              <a:t>non </a:t>
            </a:r>
            <a:r>
              <a:rPr lang="it-IT" b="1" dirty="0" smtClean="0"/>
              <a:t>è una </a:t>
            </a:r>
            <a:r>
              <a:rPr lang="it-IT" b="1" dirty="0"/>
              <a:t>facoltà</a:t>
            </a:r>
            <a:r>
              <a:rPr lang="it-IT" dirty="0"/>
              <a:t>, </a:t>
            </a:r>
            <a:r>
              <a:rPr lang="it-IT" dirty="0" smtClean="0"/>
              <a:t>ma un </a:t>
            </a:r>
            <a:r>
              <a:rPr lang="it-IT" b="1" dirty="0" smtClean="0"/>
              <a:t>obbligo</a:t>
            </a:r>
          </a:p>
          <a:p>
            <a:r>
              <a:rPr lang="it-IT" dirty="0"/>
              <a:t>il mancato ricorso ad essa </a:t>
            </a:r>
            <a:r>
              <a:rPr lang="it-IT" dirty="0" smtClean="0"/>
              <a:t>può generare un solco tra </a:t>
            </a:r>
            <a:r>
              <a:rPr lang="it-IT" dirty="0"/>
              <a:t>ciò che è nella realtà e ciò che esprimono i valori contabili, così (tra l’altro) veicolando un’immagine “scorretta” e “non veritiera” del </a:t>
            </a:r>
            <a:r>
              <a:rPr lang="it-IT" dirty="0" smtClean="0"/>
              <a:t>complesso funzionale “</a:t>
            </a:r>
            <a:r>
              <a:rPr lang="it-IT" dirty="0"/>
              <a:t>reddito-capitale di funzionamento</a:t>
            </a:r>
            <a:r>
              <a:rPr lang="it-IT" dirty="0" smtClean="0"/>
              <a:t>”</a:t>
            </a:r>
            <a:endParaRPr lang="it-IT" dirty="0"/>
          </a:p>
        </p:txBody>
      </p:sp>
    </p:spTree>
    <p:extLst>
      <p:ext uri="{BB962C8B-B14F-4D97-AF65-F5344CB8AC3E}">
        <p14:creationId xmlns:p14="http://schemas.microsoft.com/office/powerpoint/2010/main" val="2615318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a:t>
            </a:r>
            <a:r>
              <a:rPr lang="it-IT" dirty="0" smtClean="0"/>
              <a:t>mbito generale di applicazione della deroga</a:t>
            </a:r>
            <a:endParaRPr lang="it-IT" dirty="0"/>
          </a:p>
        </p:txBody>
      </p:sp>
      <p:sp>
        <p:nvSpPr>
          <p:cNvPr id="3" name="Segnaposto contenuto 2"/>
          <p:cNvSpPr>
            <a:spLocks noGrp="1"/>
          </p:cNvSpPr>
          <p:nvPr>
            <p:ph idx="1"/>
          </p:nvPr>
        </p:nvSpPr>
        <p:spPr/>
        <p:txBody>
          <a:bodyPr>
            <a:normAutofit/>
          </a:bodyPr>
          <a:lstStyle/>
          <a:p>
            <a:r>
              <a:rPr lang="it-IT" dirty="0" smtClean="0"/>
              <a:t>in generale la </a:t>
            </a:r>
            <a:r>
              <a:rPr lang="it-IT" dirty="0"/>
              <a:t>deroga viene considerata in relazione alla determinazione e alla rappresentazione dei valori </a:t>
            </a:r>
            <a:r>
              <a:rPr lang="it-IT" dirty="0" smtClean="0"/>
              <a:t>contabili</a:t>
            </a:r>
          </a:p>
          <a:p>
            <a:r>
              <a:rPr lang="it-IT" dirty="0" smtClean="0"/>
              <a:t>nulla </a:t>
            </a:r>
            <a:r>
              <a:rPr lang="it-IT" dirty="0"/>
              <a:t>vieta che essa possa tuttavia riguardare anche le disposizioni del </a:t>
            </a:r>
            <a:r>
              <a:rPr lang="it-IT" dirty="0" smtClean="0"/>
              <a:t>c.c. </a:t>
            </a:r>
            <a:r>
              <a:rPr lang="it-IT" dirty="0"/>
              <a:t>che attengono alla nota integrativa e agli “allegati” del bilancio </a:t>
            </a:r>
            <a:endParaRPr lang="it-IT" dirty="0" smtClean="0"/>
          </a:p>
          <a:p>
            <a:endParaRPr lang="it-IT" dirty="0"/>
          </a:p>
        </p:txBody>
      </p:sp>
    </p:spTree>
    <p:extLst>
      <p:ext uri="{BB962C8B-B14F-4D97-AF65-F5344CB8AC3E}">
        <p14:creationId xmlns:p14="http://schemas.microsoft.com/office/powerpoint/2010/main" val="1274562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a:t>
            </a:r>
            <a:r>
              <a:rPr lang="it-IT" dirty="0" smtClean="0"/>
              <a:t>napplicabilità della deroga</a:t>
            </a:r>
            <a:endParaRPr lang="it-IT" dirty="0"/>
          </a:p>
        </p:txBody>
      </p:sp>
      <p:sp>
        <p:nvSpPr>
          <p:cNvPr id="3" name="Segnaposto contenuto 2"/>
          <p:cNvSpPr>
            <a:spLocks noGrp="1"/>
          </p:cNvSpPr>
          <p:nvPr>
            <p:ph idx="1"/>
          </p:nvPr>
        </p:nvSpPr>
        <p:spPr/>
        <p:txBody>
          <a:bodyPr>
            <a:normAutofit fontScale="92500" lnSpcReduction="20000"/>
          </a:bodyPr>
          <a:lstStyle/>
          <a:p>
            <a:r>
              <a:rPr lang="it-IT" dirty="0"/>
              <a:t>il ricorso alla deroga non può essere </a:t>
            </a:r>
            <a:r>
              <a:rPr lang="it-IT" dirty="0" smtClean="0"/>
              <a:t>invocato </a:t>
            </a:r>
            <a:r>
              <a:rPr lang="it-IT" dirty="0"/>
              <a:t>al </a:t>
            </a:r>
            <a:r>
              <a:rPr lang="it-IT" dirty="0" smtClean="0"/>
              <a:t>solo scopo, anche se comprensibile, di migliorare </a:t>
            </a:r>
            <a:r>
              <a:rPr lang="it-IT" dirty="0"/>
              <a:t>la qualità dell’informativa di </a:t>
            </a:r>
            <a:r>
              <a:rPr lang="it-IT" dirty="0" smtClean="0"/>
              <a:t>bilancio</a:t>
            </a:r>
          </a:p>
          <a:p>
            <a:r>
              <a:rPr lang="it-IT" dirty="0"/>
              <a:t>n</a:t>
            </a:r>
            <a:r>
              <a:rPr lang="it-IT" dirty="0" smtClean="0"/>
              <a:t>on si può affermare </a:t>
            </a:r>
            <a:r>
              <a:rPr lang="it-IT" dirty="0"/>
              <a:t>che la valutazione effettuata a </a:t>
            </a:r>
            <a:r>
              <a:rPr lang="it-IT" i="1" dirty="0"/>
              <a:t>fair </a:t>
            </a:r>
            <a:r>
              <a:rPr lang="it-IT" i="1" dirty="0" err="1"/>
              <a:t>value</a:t>
            </a:r>
            <a:r>
              <a:rPr lang="it-IT" dirty="0"/>
              <a:t> </a:t>
            </a:r>
            <a:r>
              <a:rPr lang="it-IT" dirty="0" smtClean="0"/>
              <a:t>o valore equo di </a:t>
            </a:r>
            <a:r>
              <a:rPr lang="it-IT" dirty="0"/>
              <a:t>un marchio che è stato </a:t>
            </a:r>
            <a:r>
              <a:rPr lang="it-IT" dirty="0" smtClean="0"/>
              <a:t>efficacemente valorizzato, anziché la </a:t>
            </a:r>
            <a:r>
              <a:rPr lang="it-IT" dirty="0"/>
              <a:t>valutazione al </a:t>
            </a:r>
            <a:r>
              <a:rPr lang="it-IT" dirty="0" smtClean="0"/>
              <a:t>costo </a:t>
            </a:r>
            <a:r>
              <a:rPr lang="it-IT" dirty="0"/>
              <a:t>storico </a:t>
            </a:r>
            <a:r>
              <a:rPr lang="it-IT" i="1" dirty="0"/>
              <a:t>ex </a:t>
            </a:r>
            <a:r>
              <a:rPr lang="it-IT" dirty="0" smtClean="0"/>
              <a:t>art. </a:t>
            </a:r>
            <a:r>
              <a:rPr lang="it-IT" dirty="0"/>
              <a:t>2426, offra una visione </a:t>
            </a:r>
            <a:r>
              <a:rPr lang="it-IT" dirty="0" smtClean="0"/>
              <a:t>più realistica </a:t>
            </a:r>
            <a:r>
              <a:rPr lang="it-IT" dirty="0"/>
              <a:t>del valore del capitale </a:t>
            </a:r>
            <a:r>
              <a:rPr lang="it-IT" dirty="0" smtClean="0"/>
              <a:t>investito</a:t>
            </a:r>
            <a:endParaRPr lang="it-IT" dirty="0"/>
          </a:p>
          <a:p>
            <a:r>
              <a:rPr lang="it-IT" dirty="0"/>
              <a:t>n</a:t>
            </a:r>
            <a:r>
              <a:rPr lang="it-IT" dirty="0" smtClean="0"/>
              <a:t>el caso se ne deve fare invece menzione </a:t>
            </a:r>
            <a:r>
              <a:rPr lang="it-IT" dirty="0"/>
              <a:t>nella nota integrativa </a:t>
            </a:r>
          </a:p>
        </p:txBody>
      </p:sp>
    </p:spTree>
    <p:extLst>
      <p:ext uri="{BB962C8B-B14F-4D97-AF65-F5344CB8AC3E}">
        <p14:creationId xmlns:p14="http://schemas.microsoft.com/office/powerpoint/2010/main" val="2558063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a:t>
            </a:r>
            <a:r>
              <a:rPr lang="it-IT" dirty="0" smtClean="0"/>
              <a:t>napplicabilità della deroga (2)</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Non si può ricorrere </a:t>
            </a:r>
            <a:r>
              <a:rPr lang="it-IT" dirty="0"/>
              <a:t>alla deroga </a:t>
            </a:r>
            <a:r>
              <a:rPr lang="it-IT" dirty="0" smtClean="0"/>
              <a:t>con il pur comprensibile intento di </a:t>
            </a:r>
            <a:r>
              <a:rPr lang="it-IT" dirty="0"/>
              <a:t>tutelare la riservatezza di </a:t>
            </a:r>
            <a:r>
              <a:rPr lang="it-IT" dirty="0" smtClean="0"/>
              <a:t>informazioni </a:t>
            </a:r>
            <a:r>
              <a:rPr lang="it-IT" dirty="0"/>
              <a:t>contabili </a:t>
            </a:r>
            <a:r>
              <a:rPr lang="it-IT" dirty="0" smtClean="0"/>
              <a:t>la cui diffusione potrebbe avvantaggiare i competitor</a:t>
            </a:r>
          </a:p>
          <a:p>
            <a:r>
              <a:rPr lang="it-IT" dirty="0" smtClean="0"/>
              <a:t>Non si possono imputare a C/E, inserendoli </a:t>
            </a:r>
            <a:r>
              <a:rPr lang="it-IT" dirty="0"/>
              <a:t>tra i costi di </a:t>
            </a:r>
            <a:r>
              <a:rPr lang="it-IT" dirty="0" smtClean="0"/>
              <a:t>produzione, i </a:t>
            </a:r>
            <a:r>
              <a:rPr lang="it-IT" dirty="0"/>
              <a:t>costi di sviluppo dei prodotti finiti anche se essi non sono di competenza economica dell’esercizio, </a:t>
            </a:r>
            <a:r>
              <a:rPr lang="it-IT" dirty="0" smtClean="0"/>
              <a:t>“</a:t>
            </a:r>
            <a:r>
              <a:rPr lang="it-IT" dirty="0"/>
              <a:t>tecnica” ben nota a talune aziende farmaceutiche e dell’high-tech) </a:t>
            </a:r>
          </a:p>
        </p:txBody>
      </p:sp>
    </p:spTree>
    <p:extLst>
      <p:ext uri="{BB962C8B-B14F-4D97-AF65-F5344CB8AC3E}">
        <p14:creationId xmlns:p14="http://schemas.microsoft.com/office/powerpoint/2010/main" val="2314498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77509"/>
            <a:ext cx="9144000" cy="901201"/>
          </a:xfrm>
        </p:spPr>
        <p:txBody>
          <a:bodyPr>
            <a:noAutofit/>
          </a:bodyPr>
          <a:lstStyle/>
          <a:p>
            <a:r>
              <a:rPr lang="it-IT" sz="3600" dirty="0" smtClean="0"/>
              <a:t>Approfondimento su spese di ricerca e sviluppo</a:t>
            </a:r>
            <a:endParaRPr lang="it-IT" sz="3600" dirty="0"/>
          </a:p>
        </p:txBody>
      </p:sp>
      <p:sp>
        <p:nvSpPr>
          <p:cNvPr id="3" name="Segnaposto contenuto 2"/>
          <p:cNvSpPr>
            <a:spLocks noGrp="1"/>
          </p:cNvSpPr>
          <p:nvPr>
            <p:ph idx="1"/>
          </p:nvPr>
        </p:nvSpPr>
        <p:spPr>
          <a:xfrm>
            <a:off x="457200" y="1078710"/>
            <a:ext cx="8229600" cy="5598367"/>
          </a:xfrm>
        </p:spPr>
        <p:txBody>
          <a:bodyPr>
            <a:normAutofit fontScale="77500" lnSpcReduction="20000"/>
          </a:bodyPr>
          <a:lstStyle/>
          <a:p>
            <a:pPr marL="0" indent="0">
              <a:buNone/>
            </a:pPr>
            <a:r>
              <a:rPr lang="it-IT" dirty="0" smtClean="0"/>
              <a:t>Sono costi non facilmente </a:t>
            </a:r>
            <a:r>
              <a:rPr lang="it-IT" dirty="0"/>
              <a:t>attribuibili a uno specifico esercizio contabile, secondo il principio di competenza economica </a:t>
            </a:r>
            <a:r>
              <a:rPr lang="it-IT" dirty="0" smtClean="0"/>
              <a:t> </a:t>
            </a:r>
          </a:p>
          <a:p>
            <a:pPr marL="0" indent="0">
              <a:buNone/>
            </a:pPr>
            <a:r>
              <a:rPr lang="it-IT" dirty="0" err="1" smtClean="0"/>
              <a:t>Oic</a:t>
            </a:r>
            <a:r>
              <a:rPr lang="it-IT" dirty="0" smtClean="0"/>
              <a:t> </a:t>
            </a:r>
            <a:r>
              <a:rPr lang="it-IT" dirty="0"/>
              <a:t>24 </a:t>
            </a:r>
            <a:r>
              <a:rPr lang="it-IT" dirty="0" smtClean="0"/>
              <a:t>(immobilizzazioni immateriali) classifica i </a:t>
            </a:r>
            <a:r>
              <a:rPr lang="it-IT" dirty="0"/>
              <a:t>costi di ricerca e sviluppo in tre macro </a:t>
            </a:r>
            <a:r>
              <a:rPr lang="it-IT" dirty="0" smtClean="0"/>
              <a:t>aree (</a:t>
            </a:r>
            <a:r>
              <a:rPr lang="it-IT" b="1" dirty="0" smtClean="0"/>
              <a:t>percorso lineare</a:t>
            </a:r>
            <a:r>
              <a:rPr lang="it-IT" dirty="0" smtClean="0"/>
              <a:t>):</a:t>
            </a:r>
            <a:endParaRPr lang="it-IT" dirty="0"/>
          </a:p>
          <a:p>
            <a:pPr lvl="0"/>
            <a:r>
              <a:rPr lang="it-IT" b="1" dirty="0"/>
              <a:t>ricerca di base</a:t>
            </a:r>
            <a:r>
              <a:rPr lang="it-IT" dirty="0"/>
              <a:t>: </a:t>
            </a:r>
            <a:r>
              <a:rPr lang="it-IT" dirty="0" smtClean="0"/>
              <a:t>studi</a:t>
            </a:r>
            <a:r>
              <a:rPr lang="it-IT" dirty="0"/>
              <a:t>, ricerche, esperimenti e indagini che non hanno un obiettivo specifico e che servono ad accrescere le conoscenze generiche delle imprese. Per tali spese si riscontra la mancanza di un collegamento diretto con la produzione di un bene o un servizio;</a:t>
            </a:r>
          </a:p>
          <a:p>
            <a:pPr lvl="0"/>
            <a:r>
              <a:rPr lang="it-IT" b="1" dirty="0"/>
              <a:t>ricerca applicata</a:t>
            </a:r>
            <a:r>
              <a:rPr lang="it-IT" dirty="0"/>
              <a:t>: </a:t>
            </a:r>
            <a:r>
              <a:rPr lang="it-IT" dirty="0" smtClean="0"/>
              <a:t>attività </a:t>
            </a:r>
            <a:r>
              <a:rPr lang="it-IT" dirty="0"/>
              <a:t>analoghe/similari </a:t>
            </a:r>
            <a:r>
              <a:rPr lang="it-IT" dirty="0" smtClean="0"/>
              <a:t>a quelle </a:t>
            </a:r>
            <a:r>
              <a:rPr lang="it-IT" dirty="0"/>
              <a:t>rientranti tra le spese per la ricerca di base che hanno tuttavia un preciso obiettivo in termini di produzione di un nuovo prodotto (o di miglioramento di quello già esistente), di un processo o di un servizio;</a:t>
            </a:r>
          </a:p>
          <a:p>
            <a:pPr lvl="0"/>
            <a:r>
              <a:rPr lang="it-IT" b="1" dirty="0"/>
              <a:t>sviluppo</a:t>
            </a:r>
            <a:r>
              <a:rPr lang="it-IT" dirty="0"/>
              <a:t>: si tratta di attività collegata e conseguente alla ricerca applicata e ha lo scopo di mettere in pratica i risultati dell’attività di </a:t>
            </a:r>
            <a:r>
              <a:rPr lang="it-IT" dirty="0" smtClean="0"/>
              <a:t>studio</a:t>
            </a:r>
            <a:endParaRPr lang="it-IT" dirty="0"/>
          </a:p>
          <a:p>
            <a:endParaRPr lang="it-IT" dirty="0"/>
          </a:p>
        </p:txBody>
      </p:sp>
    </p:spTree>
    <p:extLst>
      <p:ext uri="{BB962C8B-B14F-4D97-AF65-F5344CB8AC3E}">
        <p14:creationId xmlns:p14="http://schemas.microsoft.com/office/powerpoint/2010/main" val="4084084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77509"/>
            <a:ext cx="9144000" cy="901201"/>
          </a:xfrm>
        </p:spPr>
        <p:txBody>
          <a:bodyPr>
            <a:noAutofit/>
          </a:bodyPr>
          <a:lstStyle/>
          <a:p>
            <a:r>
              <a:rPr lang="it-IT" sz="3600" dirty="0" smtClean="0"/>
              <a:t>spese di ricerca e sviluppo dall’esercizio 2016</a:t>
            </a:r>
            <a:endParaRPr lang="it-IT" sz="3600" dirty="0"/>
          </a:p>
        </p:txBody>
      </p:sp>
      <p:sp>
        <p:nvSpPr>
          <p:cNvPr id="3" name="Segnaposto contenuto 2"/>
          <p:cNvSpPr>
            <a:spLocks noGrp="1"/>
          </p:cNvSpPr>
          <p:nvPr>
            <p:ph idx="1"/>
          </p:nvPr>
        </p:nvSpPr>
        <p:spPr>
          <a:xfrm>
            <a:off x="457200" y="1078710"/>
            <a:ext cx="8229600" cy="5598367"/>
          </a:xfrm>
        </p:spPr>
        <p:txBody>
          <a:bodyPr>
            <a:normAutofit/>
          </a:bodyPr>
          <a:lstStyle/>
          <a:p>
            <a:pPr marL="0" indent="0">
              <a:buNone/>
            </a:pPr>
            <a:r>
              <a:rPr lang="it-IT" dirty="0"/>
              <a:t>i</a:t>
            </a:r>
            <a:r>
              <a:rPr lang="it-IT" dirty="0" smtClean="0"/>
              <a:t>n generale, i </a:t>
            </a:r>
            <a:r>
              <a:rPr lang="it-IT" b="1" dirty="0" smtClean="0"/>
              <a:t>costi </a:t>
            </a:r>
            <a:r>
              <a:rPr lang="it-IT" b="1" dirty="0"/>
              <a:t>di ricerca e sviluppo</a:t>
            </a:r>
            <a:r>
              <a:rPr lang="it-IT" dirty="0"/>
              <a:t> </a:t>
            </a:r>
            <a:r>
              <a:rPr lang="it-IT" dirty="0" smtClean="0"/>
              <a:t>sono:</a:t>
            </a:r>
          </a:p>
          <a:p>
            <a:pPr>
              <a:buFontTx/>
              <a:buChar char="-"/>
            </a:pPr>
            <a:r>
              <a:rPr lang="it-IT" dirty="0" smtClean="0"/>
              <a:t>costi del personale impegnato nelle relative attività</a:t>
            </a:r>
          </a:p>
          <a:p>
            <a:pPr>
              <a:buFontTx/>
              <a:buChar char="-"/>
            </a:pPr>
            <a:r>
              <a:rPr lang="it-IT" dirty="0"/>
              <a:t>c</a:t>
            </a:r>
            <a:r>
              <a:rPr lang="it-IT" dirty="0" smtClean="0"/>
              <a:t>osti </a:t>
            </a:r>
            <a:r>
              <a:rPr lang="it-IT" dirty="0" smtClean="0"/>
              <a:t>dei </a:t>
            </a:r>
            <a:r>
              <a:rPr lang="it-IT" dirty="0"/>
              <a:t>materiali e servizi </a:t>
            </a:r>
            <a:r>
              <a:rPr lang="it-IT" dirty="0" smtClean="0"/>
              <a:t>utilizzati</a:t>
            </a:r>
            <a:endParaRPr lang="it-IT" dirty="0"/>
          </a:p>
          <a:p>
            <a:pPr>
              <a:buFontTx/>
              <a:buChar char="-"/>
            </a:pPr>
            <a:r>
              <a:rPr lang="it-IT" dirty="0" smtClean="0"/>
              <a:t>ammortamenti </a:t>
            </a:r>
            <a:r>
              <a:rPr lang="it-IT" dirty="0"/>
              <a:t>dei relativi </a:t>
            </a:r>
            <a:r>
              <a:rPr lang="it-IT" dirty="0" smtClean="0"/>
              <a:t>cespiti</a:t>
            </a:r>
            <a:endParaRPr lang="it-IT" dirty="0"/>
          </a:p>
          <a:p>
            <a:pPr>
              <a:buFontTx/>
              <a:buChar char="-"/>
            </a:pPr>
            <a:r>
              <a:rPr lang="it-IT" dirty="0" smtClean="0"/>
              <a:t>costi </a:t>
            </a:r>
            <a:r>
              <a:rPr lang="it-IT" dirty="0"/>
              <a:t>indiretti (escluse le spese generali e amministrative</a:t>
            </a:r>
            <a:r>
              <a:rPr lang="it-IT" dirty="0" smtClean="0"/>
              <a:t>)</a:t>
            </a:r>
            <a:endParaRPr lang="it-IT" dirty="0"/>
          </a:p>
          <a:p>
            <a:pPr>
              <a:buFontTx/>
              <a:buChar char="-"/>
            </a:pPr>
            <a:r>
              <a:rPr lang="it-IT" dirty="0" smtClean="0"/>
              <a:t>oneri </a:t>
            </a:r>
            <a:r>
              <a:rPr lang="it-IT" dirty="0"/>
              <a:t>finanziari sostenuti direttamente per l’attività di ricerca e </a:t>
            </a:r>
            <a:r>
              <a:rPr lang="it-IT" dirty="0" smtClean="0"/>
              <a:t>sviluppo</a:t>
            </a:r>
            <a:endParaRPr lang="it-IT" dirty="0"/>
          </a:p>
        </p:txBody>
      </p:sp>
    </p:spTree>
    <p:extLst>
      <p:ext uri="{BB962C8B-B14F-4D97-AF65-F5344CB8AC3E}">
        <p14:creationId xmlns:p14="http://schemas.microsoft.com/office/powerpoint/2010/main" val="246658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sz="3200" dirty="0" smtClean="0"/>
              <a:t>Ricordiamo la distinzione tra c. diretti e c. indiretti</a:t>
            </a:r>
            <a:endParaRPr lang="it-IT" sz="3200"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C. DIRETTI: per </a:t>
            </a:r>
            <a:r>
              <a:rPr lang="it-IT" dirty="0"/>
              <a:t>i quali è possibile definire una relazione diretta ed oggettiva, tra voce di costo ed oggetto di </a:t>
            </a:r>
            <a:r>
              <a:rPr lang="it-IT" dirty="0" smtClean="0"/>
              <a:t>costo</a:t>
            </a:r>
            <a:r>
              <a:rPr lang="it-IT" dirty="0"/>
              <a:t> </a:t>
            </a:r>
            <a:r>
              <a:rPr lang="it-IT" dirty="0" smtClean="0"/>
              <a:t>(es. “</a:t>
            </a:r>
            <a:r>
              <a:rPr lang="it-IT" dirty="0"/>
              <a:t>materie prime” </a:t>
            </a:r>
            <a:r>
              <a:rPr lang="it-IT" dirty="0" smtClean="0"/>
              <a:t>è un </a:t>
            </a:r>
            <a:r>
              <a:rPr lang="it-IT" dirty="0"/>
              <a:t>costo diretto per l’oggetto di calcolo «processo </a:t>
            </a:r>
            <a:r>
              <a:rPr lang="it-IT" dirty="0" smtClean="0"/>
              <a:t>produttivo</a:t>
            </a:r>
            <a:r>
              <a:rPr lang="it-IT" dirty="0"/>
              <a:t>)</a:t>
            </a:r>
            <a:r>
              <a:rPr lang="it-IT" dirty="0" smtClean="0"/>
              <a:t> </a:t>
            </a:r>
          </a:p>
          <a:p>
            <a:pPr marL="0" indent="0">
              <a:buNone/>
            </a:pPr>
            <a:r>
              <a:rPr lang="it-IT" dirty="0" smtClean="0"/>
              <a:t>C. INDIRETTI: possono </a:t>
            </a:r>
            <a:r>
              <a:rPr lang="it-IT" dirty="0"/>
              <a:t>essere attribuiti alla singola unità di prodotto solo applicando una base di ripartizione</a:t>
            </a:r>
          </a:p>
          <a:p>
            <a:pPr>
              <a:buFontTx/>
              <a:buChar char="-"/>
            </a:pPr>
            <a:r>
              <a:rPr lang="it-IT" dirty="0" smtClean="0"/>
              <a:t>Spese </a:t>
            </a:r>
            <a:r>
              <a:rPr lang="it-IT" dirty="0"/>
              <a:t>generali relative all’amministrazione </a:t>
            </a:r>
            <a:r>
              <a:rPr lang="it-IT" dirty="0" smtClean="0"/>
              <a:t>dell’impresa (tenuta </a:t>
            </a:r>
            <a:r>
              <a:rPr lang="it-IT" dirty="0"/>
              <a:t>contabilità, paghe, </a:t>
            </a:r>
            <a:r>
              <a:rPr lang="it-IT" dirty="0" smtClean="0"/>
              <a:t>cancelleria) </a:t>
            </a:r>
          </a:p>
          <a:p>
            <a:pPr>
              <a:buFontTx/>
              <a:buChar char="-"/>
            </a:pPr>
            <a:r>
              <a:rPr lang="it-IT" dirty="0" smtClean="0"/>
              <a:t>Spese </a:t>
            </a:r>
            <a:r>
              <a:rPr lang="it-IT" dirty="0"/>
              <a:t>di utenze (acqua, riscaldamento, energia) </a:t>
            </a:r>
            <a:endParaRPr lang="it-IT" dirty="0" smtClean="0"/>
          </a:p>
          <a:p>
            <a:pPr>
              <a:buFontTx/>
              <a:buChar char="-"/>
            </a:pPr>
            <a:r>
              <a:rPr lang="it-IT" dirty="0" smtClean="0"/>
              <a:t>Spese </a:t>
            </a:r>
            <a:r>
              <a:rPr lang="it-IT" dirty="0"/>
              <a:t>per pulizie </a:t>
            </a:r>
            <a:endParaRPr lang="it-IT" dirty="0" smtClean="0"/>
          </a:p>
          <a:p>
            <a:pPr>
              <a:buFontTx/>
              <a:buChar char="-"/>
            </a:pPr>
            <a:r>
              <a:rPr lang="it-IT" dirty="0" smtClean="0"/>
              <a:t>Spese </a:t>
            </a:r>
            <a:r>
              <a:rPr lang="it-IT" dirty="0"/>
              <a:t>del personale, se un dipendente svolge per esempio mansioni comuni a più divisioni aziendali </a:t>
            </a:r>
            <a:r>
              <a:rPr lang="it-IT" dirty="0" smtClean="0"/>
              <a:t>e va calcolato </a:t>
            </a:r>
            <a:r>
              <a:rPr lang="it-IT" dirty="0"/>
              <a:t>il costo allocabile ad una determinata </a:t>
            </a:r>
            <a:r>
              <a:rPr lang="it-IT" dirty="0" smtClean="0"/>
              <a:t>divisione (</a:t>
            </a:r>
            <a:r>
              <a:rPr lang="it-IT" i="1" dirty="0" err="1" smtClean="0"/>
              <a:t>legal</a:t>
            </a:r>
            <a:r>
              <a:rPr lang="it-IT" i="1" dirty="0" smtClean="0"/>
              <a:t>, audit</a:t>
            </a:r>
            <a:r>
              <a:rPr lang="it-IT" dirty="0" smtClean="0"/>
              <a:t>)</a:t>
            </a:r>
            <a:endParaRPr lang="it-IT" dirty="0"/>
          </a:p>
          <a:p>
            <a:endParaRPr lang="it-IT" dirty="0"/>
          </a:p>
        </p:txBody>
      </p:sp>
    </p:spTree>
    <p:extLst>
      <p:ext uri="{BB962C8B-B14F-4D97-AF65-F5344CB8AC3E}">
        <p14:creationId xmlns:p14="http://schemas.microsoft.com/office/powerpoint/2010/main" val="3114183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77509"/>
            <a:ext cx="9144000" cy="901201"/>
          </a:xfrm>
        </p:spPr>
        <p:txBody>
          <a:bodyPr>
            <a:noAutofit/>
          </a:bodyPr>
          <a:lstStyle/>
          <a:p>
            <a:r>
              <a:rPr lang="it-IT" sz="3600" dirty="0"/>
              <a:t>costi attribuiti alla </a:t>
            </a:r>
            <a:r>
              <a:rPr lang="it-IT" sz="3600" b="1" dirty="0"/>
              <a:t>ricerca di base</a:t>
            </a:r>
            <a:endParaRPr lang="it-IT" sz="3600" dirty="0"/>
          </a:p>
        </p:txBody>
      </p:sp>
      <p:sp>
        <p:nvSpPr>
          <p:cNvPr id="3" name="Segnaposto contenuto 2"/>
          <p:cNvSpPr>
            <a:spLocks noGrp="1"/>
          </p:cNvSpPr>
          <p:nvPr>
            <p:ph idx="1"/>
          </p:nvPr>
        </p:nvSpPr>
        <p:spPr>
          <a:xfrm>
            <a:off x="457200" y="1078710"/>
            <a:ext cx="8229600" cy="5598367"/>
          </a:xfrm>
        </p:spPr>
        <p:txBody>
          <a:bodyPr>
            <a:normAutofit/>
          </a:bodyPr>
          <a:lstStyle/>
          <a:p>
            <a:pPr marL="0" indent="0">
              <a:buNone/>
            </a:pPr>
            <a:r>
              <a:rPr lang="it-IT" sz="4400" dirty="0" smtClean="0"/>
              <a:t>i </a:t>
            </a:r>
            <a:r>
              <a:rPr lang="it-IT" sz="4400" dirty="0"/>
              <a:t>costi attribuiti alla </a:t>
            </a:r>
            <a:r>
              <a:rPr lang="it-IT" sz="4400" b="1" dirty="0"/>
              <a:t>ricerca di </a:t>
            </a:r>
            <a:r>
              <a:rPr lang="it-IT" sz="4400" b="1" dirty="0" smtClean="0"/>
              <a:t>base</a:t>
            </a:r>
            <a:endParaRPr lang="it-IT" sz="4400" dirty="0"/>
          </a:p>
          <a:p>
            <a:pPr>
              <a:buFontTx/>
              <a:buChar char="-"/>
            </a:pPr>
            <a:r>
              <a:rPr lang="it-IT" sz="4400" dirty="0" smtClean="0"/>
              <a:t>non sono collegati </a:t>
            </a:r>
            <a:r>
              <a:rPr lang="it-IT" sz="4400" dirty="0"/>
              <a:t>a uno specifico </a:t>
            </a:r>
            <a:r>
              <a:rPr lang="it-IT" sz="4400" dirty="0" smtClean="0"/>
              <a:t>risultato</a:t>
            </a:r>
          </a:p>
          <a:p>
            <a:pPr>
              <a:buFontTx/>
              <a:buChar char="-"/>
            </a:pPr>
            <a:r>
              <a:rPr lang="it-IT" sz="4400" dirty="0" smtClean="0"/>
              <a:t>vanno </a:t>
            </a:r>
            <a:r>
              <a:rPr lang="it-IT" sz="4400" dirty="0" smtClean="0"/>
              <a:t>esposti </a:t>
            </a:r>
            <a:r>
              <a:rPr lang="it-IT" sz="4400" dirty="0"/>
              <a:t>come costi di competenza del periodo in cui vengono </a:t>
            </a:r>
            <a:r>
              <a:rPr lang="it-IT" sz="4400" dirty="0" smtClean="0"/>
              <a:t>sostenuti</a:t>
            </a:r>
          </a:p>
          <a:p>
            <a:pPr marL="0" indent="0">
              <a:buNone/>
            </a:pPr>
            <a:r>
              <a:rPr lang="it-IT" dirty="0" smtClean="0"/>
              <a:t> </a:t>
            </a:r>
            <a:endParaRPr lang="it-IT" dirty="0"/>
          </a:p>
        </p:txBody>
      </p:sp>
    </p:spTree>
    <p:extLst>
      <p:ext uri="{BB962C8B-B14F-4D97-AF65-F5344CB8AC3E}">
        <p14:creationId xmlns:p14="http://schemas.microsoft.com/office/powerpoint/2010/main" val="1977527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spese di ricerca </a:t>
            </a:r>
            <a:r>
              <a:rPr lang="it-IT" dirty="0" smtClean="0"/>
              <a:t>applicata</a:t>
            </a:r>
            <a:endParaRPr lang="it-IT" dirty="0"/>
          </a:p>
        </p:txBody>
      </p:sp>
      <p:sp>
        <p:nvSpPr>
          <p:cNvPr id="3" name="Segnaposto contenuto 2"/>
          <p:cNvSpPr>
            <a:spLocks noGrp="1"/>
          </p:cNvSpPr>
          <p:nvPr>
            <p:ph idx="1"/>
          </p:nvPr>
        </p:nvSpPr>
        <p:spPr/>
        <p:txBody>
          <a:bodyPr/>
          <a:lstStyle/>
          <a:p>
            <a:r>
              <a:rPr lang="it-IT" dirty="0"/>
              <a:t>prima delle modifiche al codice civile erano </a:t>
            </a:r>
            <a:r>
              <a:rPr lang="it-IT" dirty="0" smtClean="0"/>
              <a:t>costi trattati </a:t>
            </a:r>
            <a:r>
              <a:rPr lang="it-IT" dirty="0"/>
              <a:t>allo stesso modo delle spese di </a:t>
            </a:r>
            <a:r>
              <a:rPr lang="it-IT" dirty="0" smtClean="0"/>
              <a:t>sviluppo</a:t>
            </a:r>
          </a:p>
          <a:p>
            <a:r>
              <a:rPr lang="it-IT" dirty="0" smtClean="0"/>
              <a:t>dal </a:t>
            </a:r>
            <a:r>
              <a:rPr lang="it-IT" dirty="0"/>
              <a:t>2016 dovranno essere trattati come spese di ricerca di base </a:t>
            </a:r>
            <a:endParaRPr lang="it-IT" dirty="0" smtClean="0"/>
          </a:p>
          <a:p>
            <a:r>
              <a:rPr lang="it-IT" dirty="0" smtClean="0"/>
              <a:t>la </a:t>
            </a:r>
            <a:r>
              <a:rPr lang="it-IT" dirty="0"/>
              <a:t>conseguenza </a:t>
            </a:r>
            <a:r>
              <a:rPr lang="it-IT" dirty="0" smtClean="0"/>
              <a:t>è che non potranno più </a:t>
            </a:r>
            <a:r>
              <a:rPr lang="it-IT" dirty="0"/>
              <a:t>essere </a:t>
            </a:r>
            <a:r>
              <a:rPr lang="it-IT" dirty="0" smtClean="0"/>
              <a:t>capitalizzati</a:t>
            </a:r>
            <a:endParaRPr lang="it-IT" dirty="0"/>
          </a:p>
          <a:p>
            <a:endParaRPr lang="it-IT" dirty="0"/>
          </a:p>
        </p:txBody>
      </p:sp>
    </p:spTree>
    <p:extLst>
      <p:ext uri="{BB962C8B-B14F-4D97-AF65-F5344CB8AC3E}">
        <p14:creationId xmlns:p14="http://schemas.microsoft.com/office/powerpoint/2010/main" val="3046139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17726"/>
          </a:xfrm>
        </p:spPr>
        <p:txBody>
          <a:bodyPr/>
          <a:lstStyle/>
          <a:p>
            <a:r>
              <a:rPr lang="it-IT" dirty="0" smtClean="0"/>
              <a:t>costi </a:t>
            </a:r>
            <a:r>
              <a:rPr lang="it-IT" dirty="0"/>
              <a:t>di </a:t>
            </a:r>
            <a:r>
              <a:rPr lang="it-IT" dirty="0" smtClean="0"/>
              <a:t>sviluppo. Capitalizzazione </a:t>
            </a:r>
            <a:endParaRPr lang="it-IT" dirty="0"/>
          </a:p>
        </p:txBody>
      </p:sp>
      <p:sp>
        <p:nvSpPr>
          <p:cNvPr id="3" name="Segnaposto contenuto 2"/>
          <p:cNvSpPr>
            <a:spLocks noGrp="1"/>
          </p:cNvSpPr>
          <p:nvPr>
            <p:ph idx="1"/>
          </p:nvPr>
        </p:nvSpPr>
        <p:spPr>
          <a:xfrm>
            <a:off x="457200" y="1242564"/>
            <a:ext cx="8229600" cy="5448168"/>
          </a:xfrm>
        </p:spPr>
        <p:txBody>
          <a:bodyPr>
            <a:normAutofit fontScale="70000" lnSpcReduction="20000"/>
          </a:bodyPr>
          <a:lstStyle/>
          <a:p>
            <a:pPr marL="0" indent="0">
              <a:buNone/>
            </a:pPr>
            <a:r>
              <a:rPr lang="it-IT" dirty="0" smtClean="0"/>
              <a:t>possono </a:t>
            </a:r>
            <a:r>
              <a:rPr lang="it-IT" dirty="0"/>
              <a:t>essere </a:t>
            </a:r>
            <a:endParaRPr lang="it-IT" dirty="0" smtClean="0"/>
          </a:p>
          <a:p>
            <a:pPr marL="0" indent="0">
              <a:buNone/>
            </a:pPr>
            <a:r>
              <a:rPr lang="it-IT" b="1" dirty="0" smtClean="0"/>
              <a:t>1) imputati </a:t>
            </a:r>
            <a:r>
              <a:rPr lang="it-IT" b="1" dirty="0"/>
              <a:t>a conto economico nell’esercizio in cui vengono </a:t>
            </a:r>
            <a:r>
              <a:rPr lang="it-IT" b="1" dirty="0" smtClean="0"/>
              <a:t>sostenuti</a:t>
            </a:r>
            <a:endParaRPr lang="it-IT" dirty="0" smtClean="0"/>
          </a:p>
          <a:p>
            <a:pPr marL="0" indent="0">
              <a:buNone/>
            </a:pPr>
            <a:r>
              <a:rPr lang="it-IT" b="1" dirty="0" smtClean="0"/>
              <a:t>2) Capitalizzati</a:t>
            </a:r>
            <a:r>
              <a:rPr lang="it-IT" dirty="0" smtClean="0"/>
              <a:t> </a:t>
            </a:r>
          </a:p>
          <a:p>
            <a:pPr marL="0" indent="0">
              <a:buNone/>
            </a:pPr>
            <a:r>
              <a:rPr lang="it-IT" dirty="0" smtClean="0"/>
              <a:t>Per </a:t>
            </a:r>
            <a:r>
              <a:rPr lang="it-IT" dirty="0" smtClean="0"/>
              <a:t>capitalizzare </a:t>
            </a:r>
            <a:r>
              <a:rPr lang="it-IT" dirty="0"/>
              <a:t>tali spese è necessario che le stesse abbiano utilità pluriennale, in presenza di benefici che si manifestino in più </a:t>
            </a:r>
            <a:r>
              <a:rPr lang="it-IT" dirty="0" smtClean="0"/>
              <a:t>esercizi</a:t>
            </a:r>
            <a:endParaRPr lang="it-IT" dirty="0"/>
          </a:p>
          <a:p>
            <a:pPr marL="0" indent="0">
              <a:buNone/>
            </a:pPr>
            <a:r>
              <a:rPr lang="it-IT" dirty="0"/>
              <a:t>La capitalizzazione delle spese di sviluppo </a:t>
            </a:r>
            <a:r>
              <a:rPr lang="it-IT" dirty="0" smtClean="0"/>
              <a:t>deve rispettare tre requisiti:</a:t>
            </a:r>
            <a:endParaRPr lang="it-IT" dirty="0"/>
          </a:p>
          <a:p>
            <a:pPr lvl="0"/>
            <a:r>
              <a:rPr lang="it-IT" dirty="0"/>
              <a:t>il </a:t>
            </a:r>
            <a:r>
              <a:rPr lang="it-IT" b="1" dirty="0"/>
              <a:t>costo deve essere identificabile e riferito a un processo/prodotto chiaramente </a:t>
            </a:r>
            <a:r>
              <a:rPr lang="it-IT" b="1" dirty="0" smtClean="0"/>
              <a:t>definito</a:t>
            </a:r>
            <a:r>
              <a:rPr lang="it-IT" dirty="0"/>
              <a:t>,</a:t>
            </a:r>
            <a:r>
              <a:rPr lang="it-IT" dirty="0" smtClean="0"/>
              <a:t> con una </a:t>
            </a:r>
            <a:r>
              <a:rPr lang="it-IT" dirty="0"/>
              <a:t>diretta inerenza con il processo/prodotto per cui viene </a:t>
            </a:r>
            <a:r>
              <a:rPr lang="it-IT" dirty="0" smtClean="0"/>
              <a:t>sostenuto</a:t>
            </a:r>
            <a:endParaRPr lang="it-IT" dirty="0"/>
          </a:p>
          <a:p>
            <a:pPr lvl="0"/>
            <a:r>
              <a:rPr lang="it-IT" dirty="0"/>
              <a:t>il </a:t>
            </a:r>
            <a:r>
              <a:rPr lang="it-IT" b="1" dirty="0"/>
              <a:t>progetto deve essere realizzabile e la società deve possedere le risorse necessarie per la realizzazione del progetto/prodotto</a:t>
            </a:r>
            <a:r>
              <a:rPr lang="it-IT" dirty="0"/>
              <a:t>, o quantomeno deve dimostrare di poterle </a:t>
            </a:r>
            <a:r>
              <a:rPr lang="it-IT" dirty="0" smtClean="0"/>
              <a:t>reperire</a:t>
            </a:r>
            <a:endParaRPr lang="it-IT" dirty="0"/>
          </a:p>
          <a:p>
            <a:pPr lvl="0"/>
            <a:r>
              <a:rPr lang="it-IT" b="1" dirty="0"/>
              <a:t>r</a:t>
            </a:r>
            <a:r>
              <a:rPr lang="it-IT" b="1" dirty="0" smtClean="0"/>
              <a:t>ecuperabilità </a:t>
            </a:r>
            <a:r>
              <a:rPr lang="it-IT" b="1" dirty="0"/>
              <a:t>dei costi mediante i redditi </a:t>
            </a:r>
            <a:r>
              <a:rPr lang="it-IT" b="1" dirty="0" smtClean="0"/>
              <a:t>futuri</a:t>
            </a:r>
            <a:endParaRPr lang="it-IT" dirty="0"/>
          </a:p>
          <a:p>
            <a:r>
              <a:rPr lang="it-IT" dirty="0"/>
              <a:t>Rispettati tali requisiti, i </a:t>
            </a:r>
            <a:r>
              <a:rPr lang="it-IT" b="1" dirty="0"/>
              <a:t>costi di sviluppo</a:t>
            </a:r>
            <a:r>
              <a:rPr lang="it-IT" dirty="0"/>
              <a:t> possono essere imputati tra le immobilizzazioni immateriali e assoggettati ad ammortamento per un periodo non superiore a cinque anni (con l’approvazione del collegio sindacale </a:t>
            </a:r>
            <a:r>
              <a:rPr lang="it-IT" dirty="0" smtClean="0"/>
              <a:t>se istituito) </a:t>
            </a:r>
            <a:endParaRPr lang="it-IT" dirty="0"/>
          </a:p>
        </p:txBody>
      </p:sp>
    </p:spTree>
    <p:extLst>
      <p:ext uri="{BB962C8B-B14F-4D97-AF65-F5344CB8AC3E}">
        <p14:creationId xmlns:p14="http://schemas.microsoft.com/office/powerpoint/2010/main" val="4203413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5497"/>
          </a:xfrm>
        </p:spPr>
        <p:txBody>
          <a:bodyPr>
            <a:normAutofit fontScale="90000"/>
          </a:bodyPr>
          <a:lstStyle/>
          <a:p>
            <a:r>
              <a:rPr lang="it-IT" dirty="0" smtClean="0"/>
              <a:t>Rammentiamo la “clausola generale”</a:t>
            </a:r>
            <a:endParaRPr lang="it-IT" dirty="0"/>
          </a:p>
        </p:txBody>
      </p:sp>
      <p:sp>
        <p:nvSpPr>
          <p:cNvPr id="3" name="Segnaposto contenuto 2"/>
          <p:cNvSpPr>
            <a:spLocks noGrp="1"/>
          </p:cNvSpPr>
          <p:nvPr>
            <p:ph idx="1"/>
          </p:nvPr>
        </p:nvSpPr>
        <p:spPr>
          <a:xfrm>
            <a:off x="457200" y="1262324"/>
            <a:ext cx="8229600" cy="5017501"/>
          </a:xfrm>
        </p:spPr>
        <p:txBody>
          <a:bodyPr>
            <a:noAutofit/>
          </a:bodyPr>
          <a:lstStyle/>
          <a:p>
            <a:pPr marL="0" indent="0" algn="just">
              <a:lnSpc>
                <a:spcPct val="90000"/>
              </a:lnSpc>
              <a:buNone/>
            </a:pPr>
            <a:r>
              <a:rPr lang="it-IT" sz="2500" dirty="0"/>
              <a:t>È individuata dal 2° comma dell’art. 2423 c.c. </a:t>
            </a:r>
            <a:endParaRPr lang="it-IT" sz="2500" dirty="0" smtClean="0"/>
          </a:p>
          <a:p>
            <a:pPr marL="0" indent="0" algn="just">
              <a:lnSpc>
                <a:spcPct val="90000"/>
              </a:lnSpc>
              <a:buNone/>
            </a:pPr>
            <a:r>
              <a:rPr lang="it-IT" sz="2500" dirty="0"/>
              <a:t>F</a:t>
            </a:r>
            <a:r>
              <a:rPr lang="it-IT" sz="2500" dirty="0" smtClean="0"/>
              <a:t>issa </a:t>
            </a:r>
            <a:r>
              <a:rPr lang="it-IT" sz="2500" dirty="0"/>
              <a:t>il </a:t>
            </a:r>
            <a:r>
              <a:rPr lang="it-IT" sz="2500" b="1" dirty="0"/>
              <a:t>principio</a:t>
            </a:r>
            <a:r>
              <a:rPr lang="it-IT" sz="2500" dirty="0"/>
              <a:t> che sta alla base della nuova regolamentazione del bilancio, </a:t>
            </a:r>
            <a:r>
              <a:rPr lang="it-IT" sz="2500" dirty="0" smtClean="0"/>
              <a:t>rappresentato da</a:t>
            </a:r>
            <a:endParaRPr lang="it-IT" sz="2500" dirty="0"/>
          </a:p>
          <a:p>
            <a:pPr marL="873125" lvl="1" indent="-436563" algn="just">
              <a:lnSpc>
                <a:spcPct val="90000"/>
              </a:lnSpc>
            </a:pPr>
            <a:r>
              <a:rPr lang="ja-JP" altLang="it-IT" sz="2500" dirty="0" smtClean="0"/>
              <a:t>“</a:t>
            </a:r>
            <a:r>
              <a:rPr lang="it-IT" sz="2500" b="1" dirty="0" smtClean="0"/>
              <a:t>chiarezza</a:t>
            </a:r>
            <a:r>
              <a:rPr lang="ja-JP" altLang="it-IT" sz="2500" dirty="0" smtClean="0"/>
              <a:t>”</a:t>
            </a:r>
            <a:r>
              <a:rPr lang="it-IT" sz="2500" dirty="0" smtClean="0"/>
              <a:t> </a:t>
            </a:r>
            <a:r>
              <a:rPr lang="it-IT" sz="2500" dirty="0"/>
              <a:t>con cui esso deve esser </a:t>
            </a:r>
            <a:r>
              <a:rPr lang="it-IT" sz="2500" dirty="0" smtClean="0"/>
              <a:t>redatto</a:t>
            </a:r>
            <a:endParaRPr lang="it-IT" sz="2500" dirty="0"/>
          </a:p>
          <a:p>
            <a:pPr marL="873125" lvl="1" indent="-436563" algn="just">
              <a:lnSpc>
                <a:spcPct val="90000"/>
              </a:lnSpc>
            </a:pPr>
            <a:r>
              <a:rPr lang="ja-JP" altLang="it-IT" sz="2500" dirty="0" smtClean="0"/>
              <a:t>“</a:t>
            </a:r>
            <a:r>
              <a:rPr lang="it-IT" sz="2500" b="1" dirty="0"/>
              <a:t>veridicità</a:t>
            </a:r>
            <a:r>
              <a:rPr lang="ja-JP" altLang="it-IT" sz="2500" dirty="0" smtClean="0"/>
              <a:t>”</a:t>
            </a:r>
            <a:r>
              <a:rPr lang="it-IT" altLang="ja-JP" sz="2500" dirty="0"/>
              <a:t> </a:t>
            </a:r>
            <a:r>
              <a:rPr lang="it-IT" sz="2500" dirty="0" smtClean="0"/>
              <a:t>e </a:t>
            </a:r>
            <a:r>
              <a:rPr lang="ja-JP" altLang="it-IT" sz="2500" dirty="0" smtClean="0"/>
              <a:t>“</a:t>
            </a:r>
            <a:r>
              <a:rPr lang="it-IT" sz="2500" dirty="0"/>
              <a:t>correttezza</a:t>
            </a:r>
            <a:r>
              <a:rPr lang="ja-JP" altLang="it-IT" sz="2500" dirty="0"/>
              <a:t>”</a:t>
            </a:r>
            <a:r>
              <a:rPr lang="it-IT" sz="2500" dirty="0"/>
              <a:t> della rappresentazione:</a:t>
            </a:r>
          </a:p>
          <a:p>
            <a:pPr marL="986400" lvl="2" indent="-363538" algn="just">
              <a:lnSpc>
                <a:spcPct val="90000"/>
              </a:lnSpc>
              <a:buFontTx/>
              <a:buAutoNum type="alphaLcParenR"/>
            </a:pPr>
            <a:r>
              <a:rPr lang="it-IT" sz="2500" dirty="0"/>
              <a:t>della situazione </a:t>
            </a:r>
            <a:r>
              <a:rPr lang="it-IT" sz="2500" dirty="0" smtClean="0"/>
              <a:t>patrimoniale </a:t>
            </a:r>
            <a:r>
              <a:rPr lang="it-IT" sz="2500" dirty="0"/>
              <a:t>e </a:t>
            </a:r>
            <a:r>
              <a:rPr lang="it-IT" sz="2500" dirty="0" smtClean="0"/>
              <a:t>finanziaria della </a:t>
            </a:r>
            <a:r>
              <a:rPr lang="it-IT" sz="2500" dirty="0"/>
              <a:t>società</a:t>
            </a:r>
          </a:p>
          <a:p>
            <a:pPr marL="986400" lvl="2" indent="-363538" algn="just">
              <a:lnSpc>
                <a:spcPct val="90000"/>
              </a:lnSpc>
              <a:buFontTx/>
              <a:buAutoNum type="alphaLcParenR"/>
            </a:pPr>
            <a:r>
              <a:rPr lang="it-IT" sz="2500" dirty="0"/>
              <a:t>del risultato economico </a:t>
            </a:r>
            <a:r>
              <a:rPr lang="it-IT" sz="2500" dirty="0" smtClean="0"/>
              <a:t>d</a:t>
            </a:r>
            <a:r>
              <a:rPr lang="ja-JP" altLang="it-IT" sz="2500" dirty="0" smtClean="0"/>
              <a:t>’</a:t>
            </a:r>
            <a:r>
              <a:rPr lang="it-IT" sz="2500" dirty="0" smtClean="0"/>
              <a:t>esercizio</a:t>
            </a:r>
            <a:endParaRPr lang="it-IT" sz="2500" dirty="0"/>
          </a:p>
          <a:p>
            <a:pPr marL="0" indent="0" algn="just">
              <a:lnSpc>
                <a:spcPct val="90000"/>
              </a:lnSpc>
              <a:buNone/>
            </a:pPr>
            <a:r>
              <a:rPr lang="it-IT" sz="2500" dirty="0" smtClean="0"/>
              <a:t>Costituiscono </a:t>
            </a:r>
            <a:r>
              <a:rPr lang="it-IT" sz="2500" dirty="0"/>
              <a:t>il punto centrale dell’intera norma sul bilancio </a:t>
            </a:r>
            <a:r>
              <a:rPr lang="it-IT" sz="2500" dirty="0" smtClean="0"/>
              <a:t>e anche l’obiettivo </a:t>
            </a:r>
            <a:r>
              <a:rPr lang="it-IT" sz="2500" dirty="0"/>
              <a:t>da realizzare </a:t>
            </a:r>
            <a:r>
              <a:rPr lang="it-IT" sz="2500" dirty="0" smtClean="0"/>
              <a:t>inderogabilmente i</a:t>
            </a:r>
            <a:r>
              <a:rPr lang="it-IT" sz="2500" dirty="0" smtClean="0"/>
              <a:t> </a:t>
            </a:r>
            <a:r>
              <a:rPr lang="it-IT" sz="2500" dirty="0"/>
              <a:t>principi </a:t>
            </a:r>
            <a:r>
              <a:rPr lang="it-IT" sz="2500" dirty="0" smtClean="0"/>
              <a:t>di:</a:t>
            </a:r>
            <a:endParaRPr lang="it-IT" sz="2500" dirty="0" smtClean="0"/>
          </a:p>
          <a:p>
            <a:pPr algn="just">
              <a:lnSpc>
                <a:spcPct val="90000"/>
              </a:lnSpc>
              <a:buFontTx/>
              <a:buChar char="-"/>
            </a:pPr>
            <a:r>
              <a:rPr lang="it-IT" sz="2500" dirty="0"/>
              <a:t>c</a:t>
            </a:r>
            <a:r>
              <a:rPr lang="it-IT" sz="2500" dirty="0" smtClean="0"/>
              <a:t>hiarezza </a:t>
            </a:r>
          </a:p>
          <a:p>
            <a:pPr algn="just">
              <a:lnSpc>
                <a:spcPct val="90000"/>
              </a:lnSpc>
              <a:buFontTx/>
              <a:buChar char="-"/>
            </a:pPr>
            <a:r>
              <a:rPr lang="it-IT" sz="2500" dirty="0" smtClean="0"/>
              <a:t>rappresentazione </a:t>
            </a:r>
            <a:r>
              <a:rPr lang="it-IT" sz="2500" dirty="0"/>
              <a:t>veritiera e corretta (clausola generale</a:t>
            </a:r>
            <a:r>
              <a:rPr lang="it-IT" sz="2500" dirty="0" smtClean="0"/>
              <a:t>)</a:t>
            </a:r>
            <a:endParaRPr lang="it-IT" sz="2500" dirty="0" smtClean="0"/>
          </a:p>
        </p:txBody>
      </p:sp>
    </p:spTree>
    <p:extLst>
      <p:ext uri="{BB962C8B-B14F-4D97-AF65-F5344CB8AC3E}">
        <p14:creationId xmlns:p14="http://schemas.microsoft.com/office/powerpoint/2010/main" val="1094461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Riflessi delle spese </a:t>
            </a:r>
            <a:r>
              <a:rPr lang="it-IT" dirty="0"/>
              <a:t>di ricerca </a:t>
            </a:r>
            <a:r>
              <a:rPr lang="it-IT" dirty="0" smtClean="0"/>
              <a:t>e sviluppo già dal bilancio 2015</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casi </a:t>
            </a:r>
            <a:r>
              <a:rPr lang="it-IT" dirty="0"/>
              <a:t>in cui i costi di ricerca </a:t>
            </a:r>
            <a:r>
              <a:rPr lang="it-IT" dirty="0" smtClean="0"/>
              <a:t>dovevano essere esposti nel bilancio 2015 con </a:t>
            </a:r>
            <a:r>
              <a:rPr lang="it-IT" dirty="0"/>
              <a:t>regole differenti </a:t>
            </a:r>
            <a:r>
              <a:rPr lang="it-IT" dirty="0" smtClean="0"/>
              <a:t>dal 2016: </a:t>
            </a:r>
          </a:p>
          <a:p>
            <a:r>
              <a:rPr lang="it-IT" dirty="0" smtClean="0"/>
              <a:t>le </a:t>
            </a:r>
            <a:r>
              <a:rPr lang="it-IT" dirty="0"/>
              <a:t>imprese che </a:t>
            </a:r>
            <a:r>
              <a:rPr lang="it-IT" dirty="0" smtClean="0"/>
              <a:t>hanno presentato il bilancio </a:t>
            </a:r>
            <a:r>
              <a:rPr lang="it-IT" dirty="0"/>
              <a:t>al 31 dicembre 2015  con costi di ricerca non più </a:t>
            </a:r>
            <a:r>
              <a:rPr lang="it-IT" dirty="0" smtClean="0"/>
              <a:t>capitalizzati nel 2016, </a:t>
            </a:r>
            <a:r>
              <a:rPr lang="it-IT" b="1" dirty="0" smtClean="0"/>
              <a:t>devono</a:t>
            </a:r>
            <a:r>
              <a:rPr lang="it-IT" dirty="0" smtClean="0"/>
              <a:t> imputare </a:t>
            </a:r>
            <a:r>
              <a:rPr lang="it-IT" dirty="0"/>
              <a:t>il </a:t>
            </a:r>
            <a:r>
              <a:rPr lang="it-IT" b="1" dirty="0"/>
              <a:t>residuo del costo non ammortizzato</a:t>
            </a:r>
            <a:r>
              <a:rPr lang="it-IT" dirty="0"/>
              <a:t> a conto economico quale costo dell’esercizio 2016</a:t>
            </a:r>
          </a:p>
          <a:p>
            <a:endParaRPr lang="it-IT" dirty="0"/>
          </a:p>
        </p:txBody>
      </p:sp>
    </p:spTree>
    <p:extLst>
      <p:ext uri="{BB962C8B-B14F-4D97-AF65-F5344CB8AC3E}">
        <p14:creationId xmlns:p14="http://schemas.microsoft.com/office/powerpoint/2010/main" val="3476889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36200"/>
          </a:xfrm>
        </p:spPr>
        <p:txBody>
          <a:bodyPr>
            <a:normAutofit/>
          </a:bodyPr>
          <a:lstStyle/>
          <a:p>
            <a:r>
              <a:rPr lang="it-IT" sz="3200" dirty="0" smtClean="0"/>
              <a:t>Esempio di indisponibilità </a:t>
            </a:r>
            <a:r>
              <a:rPr lang="it-IT" sz="3200" dirty="0"/>
              <a:t>degli utili da deroga </a:t>
            </a:r>
            <a:endParaRPr lang="it-IT" sz="3200" dirty="0"/>
          </a:p>
        </p:txBody>
      </p:sp>
      <p:sp>
        <p:nvSpPr>
          <p:cNvPr id="3" name="Segnaposto contenuto 2"/>
          <p:cNvSpPr>
            <a:spLocks noGrp="1"/>
          </p:cNvSpPr>
          <p:nvPr>
            <p:ph idx="1"/>
          </p:nvPr>
        </p:nvSpPr>
        <p:spPr>
          <a:xfrm>
            <a:off x="457200" y="1310838"/>
            <a:ext cx="8229600" cy="5366240"/>
          </a:xfrm>
        </p:spPr>
        <p:txBody>
          <a:bodyPr>
            <a:normAutofit fontScale="77500" lnSpcReduction="20000"/>
          </a:bodyPr>
          <a:lstStyle/>
          <a:p>
            <a:pPr marL="0" indent="0">
              <a:buNone/>
            </a:pPr>
            <a:r>
              <a:rPr lang="it-IT" dirty="0" smtClean="0"/>
              <a:t>nel </a:t>
            </a:r>
            <a:r>
              <a:rPr lang="it-IT" dirty="0"/>
              <a:t>bilancio di esercizio al </a:t>
            </a:r>
            <a:r>
              <a:rPr lang="it-IT" dirty="0" smtClean="0"/>
              <a:t>31.12.2011 </a:t>
            </a:r>
            <a:r>
              <a:rPr lang="it-IT" dirty="0"/>
              <a:t>della </a:t>
            </a:r>
            <a:r>
              <a:rPr lang="it-IT" dirty="0" smtClean="0"/>
              <a:t>spa ALFA </a:t>
            </a:r>
            <a:r>
              <a:rPr lang="it-IT" dirty="0" smtClean="0"/>
              <a:t>è </a:t>
            </a:r>
            <a:r>
              <a:rPr lang="it-IT" dirty="0"/>
              <a:t>iscritta, tra le immobilizzazioni materiali, una cascina acquistata a inizio </a:t>
            </a:r>
            <a:r>
              <a:rPr lang="it-IT" dirty="0" smtClean="0"/>
              <a:t>2009; </a:t>
            </a:r>
            <a:r>
              <a:rPr lang="it-IT" dirty="0"/>
              <a:t>le informazioni relative a tale fabbricato sono le seguenti: </a:t>
            </a:r>
            <a:endParaRPr lang="it-IT" dirty="0" smtClean="0"/>
          </a:p>
          <a:p>
            <a:r>
              <a:rPr lang="it-IT" dirty="0" smtClean="0"/>
              <a:t>valore </a:t>
            </a:r>
            <a:r>
              <a:rPr lang="it-IT" dirty="0"/>
              <a:t>lordo contabile (al costo): 12.000; </a:t>
            </a:r>
            <a:endParaRPr lang="it-IT" dirty="0" smtClean="0">
              <a:effectLst/>
            </a:endParaRPr>
          </a:p>
          <a:p>
            <a:r>
              <a:rPr lang="it-IT" dirty="0" smtClean="0"/>
              <a:t>aliquota </a:t>
            </a:r>
            <a:r>
              <a:rPr lang="it-IT" dirty="0"/>
              <a:t>d'ammortamento: 5%; </a:t>
            </a:r>
            <a:endParaRPr lang="it-IT" dirty="0" smtClean="0">
              <a:effectLst/>
            </a:endParaRPr>
          </a:p>
          <a:p>
            <a:r>
              <a:rPr lang="it-IT" dirty="0" smtClean="0"/>
              <a:t>fondo </a:t>
            </a:r>
            <a:r>
              <a:rPr lang="it-IT" dirty="0"/>
              <a:t>ammortamento </a:t>
            </a:r>
            <a:r>
              <a:rPr lang="it-IT" dirty="0" smtClean="0"/>
              <a:t>già accantonato al 31.12.2011</a:t>
            </a:r>
            <a:r>
              <a:rPr lang="it-IT" dirty="0"/>
              <a:t>: 1.800</a:t>
            </a:r>
            <a:r>
              <a:rPr lang="it-IT" dirty="0" smtClean="0"/>
              <a:t>.</a:t>
            </a:r>
          </a:p>
          <a:p>
            <a:pPr marL="0" indent="0">
              <a:buNone/>
            </a:pPr>
            <a:r>
              <a:rPr lang="it-IT" dirty="0" smtClean="0"/>
              <a:t>Nel 2012 vengono rimossi </a:t>
            </a:r>
            <a:r>
              <a:rPr lang="it-IT" dirty="0"/>
              <a:t>inaspettatamente i </a:t>
            </a:r>
            <a:r>
              <a:rPr lang="it-IT" dirty="0"/>
              <a:t>vincoli esterni che </a:t>
            </a:r>
            <a:r>
              <a:rPr lang="it-IT" dirty="0" smtClean="0"/>
              <a:t>non consentivano </a:t>
            </a:r>
            <a:r>
              <a:rPr lang="it-IT" dirty="0" smtClean="0"/>
              <a:t>di </a:t>
            </a:r>
            <a:r>
              <a:rPr lang="it-IT" dirty="0" smtClean="0"/>
              <a:t>utilizzare la </a:t>
            </a:r>
            <a:r>
              <a:rPr lang="it-IT" dirty="0"/>
              <a:t>cascina per scopi alternativi </a:t>
            </a:r>
            <a:r>
              <a:rPr lang="it-IT" dirty="0" smtClean="0"/>
              <a:t>a </a:t>
            </a:r>
            <a:r>
              <a:rPr lang="it-IT" dirty="0"/>
              <a:t>quello originario </a:t>
            </a:r>
            <a:r>
              <a:rPr lang="it-IT" dirty="0" smtClean="0"/>
              <a:t>indicato nell’atto </a:t>
            </a:r>
            <a:r>
              <a:rPr lang="it-IT" dirty="0" smtClean="0"/>
              <a:t>di </a:t>
            </a:r>
            <a:r>
              <a:rPr lang="it-IT" dirty="0" smtClean="0"/>
              <a:t>acquisto</a:t>
            </a:r>
            <a:r>
              <a:rPr lang="it-IT" dirty="0"/>
              <a:t>; </a:t>
            </a:r>
            <a:r>
              <a:rPr lang="it-IT" dirty="0" smtClean="0"/>
              <a:t>spa ALFA può ora creare </a:t>
            </a:r>
            <a:r>
              <a:rPr lang="it-IT" dirty="0"/>
              <a:t>le condizioni (licenze comunali, autorizzazioni edilizie, ecc.) </a:t>
            </a:r>
            <a:r>
              <a:rPr lang="it-IT" dirty="0" smtClean="0"/>
              <a:t>per </a:t>
            </a:r>
            <a:r>
              <a:rPr lang="it-IT" dirty="0" smtClean="0"/>
              <a:t>utilizzare la </a:t>
            </a:r>
            <a:r>
              <a:rPr lang="it-IT" dirty="0"/>
              <a:t>cascina </a:t>
            </a:r>
            <a:r>
              <a:rPr lang="it-IT" dirty="0" smtClean="0"/>
              <a:t>come agriturismo</a:t>
            </a:r>
            <a:endParaRPr lang="it-IT" dirty="0"/>
          </a:p>
          <a:p>
            <a:pPr marL="0" indent="0">
              <a:buNone/>
            </a:pPr>
            <a:r>
              <a:rPr lang="it-IT" dirty="0" smtClean="0"/>
              <a:t>Nell’esempio si prescinde dai </a:t>
            </a:r>
            <a:r>
              <a:rPr lang="it-IT" dirty="0" smtClean="0"/>
              <a:t>necessari </a:t>
            </a:r>
            <a:r>
              <a:rPr lang="it-IT" dirty="0"/>
              <a:t>investimenti </a:t>
            </a:r>
            <a:r>
              <a:rPr lang="it-IT" dirty="0" smtClean="0"/>
              <a:t>aggiuntivi</a:t>
            </a:r>
            <a:endParaRPr lang="it-IT" dirty="0" smtClean="0">
              <a:effectLst/>
            </a:endParaRPr>
          </a:p>
          <a:p>
            <a:endParaRPr lang="it-IT" dirty="0"/>
          </a:p>
        </p:txBody>
      </p:sp>
    </p:spTree>
    <p:extLst>
      <p:ext uri="{BB962C8B-B14F-4D97-AF65-F5344CB8AC3E}">
        <p14:creationId xmlns:p14="http://schemas.microsoft.com/office/powerpoint/2010/main" val="3557311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La nuova destinazione</a:t>
            </a:r>
            <a:endParaRPr lang="it-IT" dirty="0"/>
          </a:p>
        </p:txBody>
      </p:sp>
      <p:sp>
        <p:nvSpPr>
          <p:cNvPr id="3" name="Segnaposto contenuto 2"/>
          <p:cNvSpPr>
            <a:spLocks noGrp="1"/>
          </p:cNvSpPr>
          <p:nvPr>
            <p:ph idx="1"/>
          </p:nvPr>
        </p:nvSpPr>
        <p:spPr>
          <a:xfrm>
            <a:off x="232141" y="1146983"/>
            <a:ext cx="8684837" cy="5530095"/>
          </a:xfrm>
        </p:spPr>
        <p:txBody>
          <a:bodyPr>
            <a:normAutofit/>
          </a:bodyPr>
          <a:lstStyle/>
          <a:p>
            <a:pPr marL="0" indent="0">
              <a:buNone/>
            </a:pPr>
            <a:r>
              <a:rPr lang="it-IT" dirty="0"/>
              <a:t>D</a:t>
            </a:r>
            <a:r>
              <a:rPr lang="it-IT" dirty="0" smtClean="0"/>
              <a:t>ati relativi </a:t>
            </a:r>
            <a:r>
              <a:rPr lang="it-IT" dirty="0"/>
              <a:t>alla cascina </a:t>
            </a:r>
            <a:r>
              <a:rPr lang="it-IT" dirty="0" smtClean="0"/>
              <a:t>successivamente alla </a:t>
            </a:r>
            <a:r>
              <a:rPr lang="it-IT" dirty="0"/>
              <a:t>nuova </a:t>
            </a:r>
            <a:r>
              <a:rPr lang="it-IT" dirty="0" smtClean="0"/>
              <a:t>destinazione: </a:t>
            </a:r>
            <a:endParaRPr lang="it-IT" dirty="0" smtClean="0">
              <a:effectLst/>
            </a:endParaRPr>
          </a:p>
          <a:p>
            <a:r>
              <a:rPr lang="it-IT" dirty="0" smtClean="0"/>
              <a:t>valore </a:t>
            </a:r>
            <a:r>
              <a:rPr lang="it-IT" dirty="0"/>
              <a:t>d'uso (superiore al costo) al lordo degli ammortamenti </a:t>
            </a:r>
            <a:r>
              <a:rPr lang="it-IT" dirty="0" smtClean="0"/>
              <a:t>già stanziati</a:t>
            </a:r>
            <a:r>
              <a:rPr lang="it-IT" dirty="0"/>
              <a:t>: 60.000; </a:t>
            </a:r>
            <a:endParaRPr lang="it-IT" dirty="0" smtClean="0">
              <a:effectLst/>
            </a:endParaRPr>
          </a:p>
          <a:p>
            <a:r>
              <a:rPr lang="it-IT" dirty="0" smtClean="0"/>
              <a:t>aliquota </a:t>
            </a:r>
            <a:r>
              <a:rPr lang="it-IT" dirty="0"/>
              <a:t>d'ammortamento: 8%</a:t>
            </a:r>
            <a:r>
              <a:rPr lang="it-IT" dirty="0" smtClean="0"/>
              <a:t>.</a:t>
            </a:r>
          </a:p>
          <a:p>
            <a:pPr marL="0" indent="0">
              <a:buNone/>
            </a:pPr>
            <a:r>
              <a:rPr lang="it-IT" dirty="0" smtClean="0"/>
              <a:t>Va accertata </a:t>
            </a:r>
            <a:r>
              <a:rPr lang="it-IT" dirty="0" smtClean="0"/>
              <a:t>verificare </a:t>
            </a:r>
            <a:r>
              <a:rPr lang="it-IT" dirty="0" smtClean="0"/>
              <a:t>l'esistenza </a:t>
            </a:r>
            <a:r>
              <a:rPr lang="it-IT" dirty="0"/>
              <a:t>dei presupposti </a:t>
            </a:r>
            <a:r>
              <a:rPr lang="it-IT" dirty="0" smtClean="0"/>
              <a:t>per l'applicazione </a:t>
            </a:r>
            <a:r>
              <a:rPr lang="it-IT" dirty="0"/>
              <a:t>della deroga ex. art. </a:t>
            </a:r>
            <a:r>
              <a:rPr lang="it-IT" dirty="0" smtClean="0"/>
              <a:t>2423 </a:t>
            </a:r>
            <a:r>
              <a:rPr lang="it-IT" dirty="0" smtClean="0"/>
              <a:t>5° </a:t>
            </a:r>
            <a:r>
              <a:rPr lang="it-IT" dirty="0" err="1" smtClean="0"/>
              <a:t>cpv</a:t>
            </a:r>
            <a:endParaRPr lang="it-IT" dirty="0"/>
          </a:p>
          <a:p>
            <a:pPr marL="0" indent="0">
              <a:buNone/>
            </a:pPr>
            <a:r>
              <a:rPr lang="it-IT" dirty="0" smtClean="0"/>
              <a:t>Vanno evidenziat</a:t>
            </a:r>
            <a:r>
              <a:rPr lang="it-IT" dirty="0"/>
              <a:t>i al 31.12.2012 e al 31.12.2013 nello </a:t>
            </a:r>
            <a:r>
              <a:rPr lang="it-IT" dirty="0" smtClean="0"/>
              <a:t>SP </a:t>
            </a:r>
            <a:r>
              <a:rPr lang="it-IT" dirty="0" smtClean="0"/>
              <a:t>di spa ALFA i </a:t>
            </a:r>
            <a:r>
              <a:rPr lang="it-IT" dirty="0" smtClean="0"/>
              <a:t>valori lordi </a:t>
            </a:r>
            <a:r>
              <a:rPr lang="it-IT" dirty="0"/>
              <a:t>e </a:t>
            </a:r>
            <a:r>
              <a:rPr lang="it-IT" dirty="0" smtClean="0"/>
              <a:t>netti </a:t>
            </a:r>
            <a:r>
              <a:rPr lang="it-IT" dirty="0"/>
              <a:t>da attribuire </a:t>
            </a:r>
            <a:r>
              <a:rPr lang="it-IT" dirty="0" smtClean="0"/>
              <a:t>al cespite e </a:t>
            </a:r>
            <a:r>
              <a:rPr lang="it-IT" dirty="0"/>
              <a:t>le riserve </a:t>
            </a:r>
            <a:r>
              <a:rPr lang="it-IT" dirty="0" smtClean="0"/>
              <a:t>da costituire ex c.c.</a:t>
            </a:r>
            <a:endParaRPr lang="it-IT" dirty="0"/>
          </a:p>
        </p:txBody>
      </p:sp>
    </p:spTree>
    <p:extLst>
      <p:ext uri="{BB962C8B-B14F-4D97-AF65-F5344CB8AC3E}">
        <p14:creationId xmlns:p14="http://schemas.microsoft.com/office/powerpoint/2010/main" val="1557069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1526"/>
            <a:ext cx="8229600" cy="585599"/>
          </a:xfrm>
        </p:spPr>
        <p:txBody>
          <a:bodyPr>
            <a:normAutofit/>
          </a:bodyPr>
          <a:lstStyle/>
          <a:p>
            <a:r>
              <a:rPr lang="it-IT" sz="3200" dirty="0" smtClean="0"/>
              <a:t>Stato patrimoniale </a:t>
            </a:r>
            <a:r>
              <a:rPr lang="mr-IN" sz="3200" dirty="0" smtClean="0"/>
              <a:t>–</a:t>
            </a:r>
            <a:r>
              <a:rPr lang="it-IT" sz="3200" dirty="0" smtClean="0"/>
              <a:t> vecchia destinazione</a:t>
            </a:r>
            <a:endParaRPr lang="it-IT" sz="3200" dirty="0"/>
          </a:p>
        </p:txBody>
      </p:sp>
      <p:sp>
        <p:nvSpPr>
          <p:cNvPr id="3" name="Segnaposto contenuto 2"/>
          <p:cNvSpPr>
            <a:spLocks noGrp="1"/>
          </p:cNvSpPr>
          <p:nvPr>
            <p:ph idx="1"/>
          </p:nvPr>
        </p:nvSpPr>
        <p:spPr>
          <a:xfrm>
            <a:off x="232141" y="699576"/>
            <a:ext cx="8684837" cy="873892"/>
          </a:xfrm>
        </p:spPr>
        <p:txBody>
          <a:bodyPr>
            <a:normAutofit fontScale="25000" lnSpcReduction="20000"/>
          </a:bodyPr>
          <a:lstStyle/>
          <a:p>
            <a:pPr marL="0" indent="0">
              <a:buNone/>
            </a:pPr>
            <a:r>
              <a:rPr lang="it-IT" sz="11200" dirty="0" smtClean="0"/>
              <a:t>situazione </a:t>
            </a:r>
            <a:r>
              <a:rPr lang="it-IT" sz="11200" dirty="0"/>
              <a:t>patrimoniale della </a:t>
            </a:r>
            <a:r>
              <a:rPr lang="it-IT" sz="11200" dirty="0" smtClean="0"/>
              <a:t>società ALFA al 31.12.2011: </a:t>
            </a:r>
          </a:p>
          <a:p>
            <a:pPr marL="0" indent="0" algn="ctr">
              <a:buNone/>
            </a:pPr>
            <a:r>
              <a:rPr lang="it-IT" sz="11200" dirty="0" smtClean="0"/>
              <a:t>Stato Patrimoniale </a:t>
            </a:r>
          </a:p>
          <a:p>
            <a:pPr marL="0" indent="0" algn="ctr">
              <a:buNone/>
            </a:pPr>
            <a:endParaRPr lang="it-IT" dirty="0" smtClean="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endParaRPr lang="it-IT" dirty="0"/>
          </a:p>
          <a:p>
            <a:pPr marL="0" indent="0" algn="ctr">
              <a:buNone/>
            </a:pPr>
            <a:endParaRPr lang="it-IT" sz="9600" dirty="0"/>
          </a:p>
          <a:p>
            <a:pPr marL="0" indent="0">
              <a:buNone/>
            </a:pPr>
            <a:r>
              <a:rPr lang="it-IT" sz="8000" dirty="0"/>
              <a:t>Nell'attivo dello </a:t>
            </a:r>
            <a:r>
              <a:rPr lang="it-IT" sz="8000" dirty="0" smtClean="0"/>
              <a:t>SP </a:t>
            </a:r>
            <a:r>
              <a:rPr lang="it-IT" sz="8000" dirty="0" smtClean="0"/>
              <a:t>sono </a:t>
            </a:r>
            <a:r>
              <a:rPr lang="it-IT" sz="8000" dirty="0" smtClean="0"/>
              <a:t>evidenziati </a:t>
            </a:r>
            <a:r>
              <a:rPr lang="it-IT" sz="8000" dirty="0"/>
              <a:t>separatamente, per </a:t>
            </a:r>
            <a:r>
              <a:rPr lang="it-IT" sz="8000" dirty="0" smtClean="0"/>
              <a:t>chiarezza:</a:t>
            </a:r>
          </a:p>
          <a:p>
            <a:pPr>
              <a:buFontTx/>
              <a:buChar char="-"/>
            </a:pPr>
            <a:r>
              <a:rPr lang="it-IT" sz="8000" dirty="0" smtClean="0"/>
              <a:t>il </a:t>
            </a:r>
            <a:r>
              <a:rPr lang="it-IT" sz="8000" dirty="0"/>
              <a:t>valore lordo del </a:t>
            </a:r>
            <a:r>
              <a:rPr lang="it-IT" sz="8000" dirty="0" smtClean="0"/>
              <a:t>fabbricato</a:t>
            </a:r>
            <a:endParaRPr lang="it-IT" sz="8000" dirty="0"/>
          </a:p>
          <a:p>
            <a:pPr>
              <a:buFontTx/>
              <a:buChar char="-"/>
            </a:pPr>
            <a:r>
              <a:rPr lang="it-IT" sz="8000" dirty="0" smtClean="0"/>
              <a:t>il </a:t>
            </a:r>
            <a:r>
              <a:rPr lang="it-IT" sz="8000" dirty="0"/>
              <a:t>relativo </a:t>
            </a:r>
            <a:r>
              <a:rPr lang="it-IT" sz="8000" dirty="0" err="1" smtClean="0"/>
              <a:t>F</a:t>
            </a:r>
            <a:r>
              <a:rPr lang="it-IT" sz="8000" dirty="0" smtClean="0"/>
              <a:t>/</a:t>
            </a:r>
            <a:r>
              <a:rPr lang="it-IT" sz="8000" dirty="0" smtClean="0"/>
              <a:t>do</a:t>
            </a:r>
          </a:p>
          <a:p>
            <a:pPr>
              <a:buFontTx/>
              <a:buChar char="-"/>
            </a:pPr>
            <a:r>
              <a:rPr lang="it-IT" sz="8000" dirty="0" smtClean="0"/>
              <a:t>il </a:t>
            </a:r>
            <a:r>
              <a:rPr lang="it-IT" sz="8000" dirty="0"/>
              <a:t>valore netto che </a:t>
            </a:r>
            <a:r>
              <a:rPr lang="it-IT" sz="8000" dirty="0" smtClean="0"/>
              <a:t>risulta </a:t>
            </a:r>
            <a:r>
              <a:rPr lang="it-IT" sz="8000" dirty="0"/>
              <a:t>per </a:t>
            </a:r>
            <a:r>
              <a:rPr lang="it-IT" sz="8000" dirty="0" smtClean="0"/>
              <a:t>differenza</a:t>
            </a:r>
            <a:endParaRPr lang="it-IT" sz="8000" dirty="0"/>
          </a:p>
          <a:p>
            <a:pPr marL="0" indent="0" algn="just">
              <a:buNone/>
            </a:pPr>
            <a:r>
              <a:rPr lang="it-IT" sz="9200" dirty="0" smtClean="0"/>
              <a:t>Comunque </a:t>
            </a:r>
            <a:r>
              <a:rPr lang="it-IT" sz="9200" dirty="0" smtClean="0"/>
              <a:t>corretto </a:t>
            </a:r>
            <a:r>
              <a:rPr lang="it-IT" sz="9200" dirty="0"/>
              <a:t>sarebbe stato evidenziare direttamente il solo valore </a:t>
            </a:r>
            <a:r>
              <a:rPr lang="it-IT" sz="9200" dirty="0" smtClean="0"/>
              <a:t>netto L'entità </a:t>
            </a:r>
            <a:r>
              <a:rPr lang="it-IT" sz="9200" dirty="0"/>
              <a:t>del </a:t>
            </a:r>
            <a:r>
              <a:rPr lang="it-IT" sz="9200" dirty="0" err="1" smtClean="0"/>
              <a:t>F</a:t>
            </a:r>
            <a:r>
              <a:rPr lang="it-IT" sz="9200" dirty="0" err="1"/>
              <a:t>.</a:t>
            </a:r>
            <a:r>
              <a:rPr lang="it-IT" sz="9200" dirty="0" err="1" smtClean="0"/>
              <a:t>do</a:t>
            </a:r>
            <a:r>
              <a:rPr lang="it-IT" sz="9200" dirty="0" smtClean="0"/>
              <a:t> </a:t>
            </a:r>
            <a:r>
              <a:rPr lang="it-IT" sz="9200" dirty="0" smtClean="0"/>
              <a:t>ammortamento </a:t>
            </a:r>
            <a:r>
              <a:rPr lang="it-IT" sz="9200" dirty="0" smtClean="0"/>
              <a:t>è frutto dell'applicazione </a:t>
            </a:r>
            <a:r>
              <a:rPr lang="it-IT" sz="9200" dirty="0"/>
              <a:t>al valore </a:t>
            </a:r>
            <a:r>
              <a:rPr lang="it-IT" sz="9200" dirty="0" smtClean="0"/>
              <a:t>lordo di </a:t>
            </a:r>
            <a:r>
              <a:rPr lang="it-IT" sz="9200" dirty="0"/>
              <a:t>costo (12.000) dell'aliquota del 5% (600) per </a:t>
            </a:r>
            <a:r>
              <a:rPr lang="it-IT" sz="9200" dirty="0" smtClean="0"/>
              <a:t>3 esercizi </a:t>
            </a:r>
            <a:r>
              <a:rPr lang="it-IT" sz="9200" dirty="0" smtClean="0"/>
              <a:t>(2009, 2010</a:t>
            </a:r>
            <a:r>
              <a:rPr lang="it-IT" sz="9200" dirty="0"/>
              <a:t>, </a:t>
            </a:r>
            <a:r>
              <a:rPr lang="it-IT" sz="9200" dirty="0" smtClean="0"/>
              <a:t>2011)</a:t>
            </a:r>
            <a:endParaRPr lang="it-IT" sz="9200" dirty="0"/>
          </a:p>
          <a:p>
            <a:pPr marL="0" indent="0" algn="just">
              <a:buNone/>
            </a:pPr>
            <a:r>
              <a:rPr lang="it-IT" sz="9200" dirty="0" smtClean="0"/>
              <a:t>Nel </a:t>
            </a:r>
            <a:r>
              <a:rPr lang="it-IT" sz="9200" dirty="0" smtClean="0"/>
              <a:t>CE </a:t>
            </a:r>
            <a:r>
              <a:rPr lang="it-IT" sz="9200" dirty="0" smtClean="0"/>
              <a:t>l'ammortamento </a:t>
            </a:r>
            <a:r>
              <a:rPr lang="it-IT" sz="9200" dirty="0"/>
              <a:t>di competenza dei singoli esercizi deve essere collocato alla voce </a:t>
            </a:r>
            <a:r>
              <a:rPr lang="it-IT" sz="9200" dirty="0" smtClean="0"/>
              <a:t>10 b, </a:t>
            </a:r>
            <a:r>
              <a:rPr lang="it-IT" sz="9200" dirty="0"/>
              <a:t>tra i "Costi della </a:t>
            </a:r>
            <a:r>
              <a:rPr lang="it-IT" sz="9200" dirty="0" smtClean="0"/>
              <a:t>produzione”</a:t>
            </a:r>
          </a:p>
          <a:p>
            <a:pPr marL="0" indent="0" algn="ctr">
              <a:buNone/>
            </a:pPr>
            <a:endParaRPr lang="it-IT" sz="8000" dirty="0" smtClean="0"/>
          </a:p>
          <a:p>
            <a:pPr marL="0" indent="0">
              <a:buNone/>
            </a:pPr>
            <a:endParaRPr lang="it-IT" sz="8000" dirty="0" smtClean="0"/>
          </a:p>
          <a:p>
            <a:pPr marL="0" indent="0">
              <a:buNone/>
            </a:pPr>
            <a:endParaRPr lang="it-IT" sz="8000" dirty="0"/>
          </a:p>
        </p:txBody>
      </p:sp>
      <p:pic>
        <p:nvPicPr>
          <p:cNvPr id="4" name="Immagine 3"/>
          <p:cNvPicPr>
            <a:picLocks noChangeAspect="1"/>
          </p:cNvPicPr>
          <p:nvPr/>
        </p:nvPicPr>
        <p:blipFill>
          <a:blip r:embed="rId2"/>
          <a:stretch>
            <a:fillRect/>
          </a:stretch>
        </p:blipFill>
        <p:spPr>
          <a:xfrm>
            <a:off x="381000" y="1573468"/>
            <a:ext cx="8382000" cy="1828589"/>
          </a:xfrm>
          <a:prstGeom prst="rect">
            <a:avLst/>
          </a:prstGeom>
        </p:spPr>
      </p:pic>
    </p:spTree>
    <p:extLst>
      <p:ext uri="{BB962C8B-B14F-4D97-AF65-F5344CB8AC3E}">
        <p14:creationId xmlns:p14="http://schemas.microsoft.com/office/powerpoint/2010/main" val="40050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La necessità di disapplicazione</a:t>
            </a:r>
            <a:endParaRPr lang="it-IT" dirty="0"/>
          </a:p>
        </p:txBody>
      </p:sp>
      <p:sp>
        <p:nvSpPr>
          <p:cNvPr id="3" name="Segnaposto contenuto 2"/>
          <p:cNvSpPr>
            <a:spLocks noGrp="1"/>
          </p:cNvSpPr>
          <p:nvPr>
            <p:ph idx="1"/>
          </p:nvPr>
        </p:nvSpPr>
        <p:spPr>
          <a:xfrm>
            <a:off x="1" y="1146983"/>
            <a:ext cx="9144000" cy="5530095"/>
          </a:xfrm>
        </p:spPr>
        <p:txBody>
          <a:bodyPr>
            <a:normAutofit fontScale="85000" lnSpcReduction="10000"/>
          </a:bodyPr>
          <a:lstStyle/>
          <a:p>
            <a:r>
              <a:rPr lang="it-IT" dirty="0"/>
              <a:t>Al verificarsi delle condizioni (licenze comunali, autorizzazioni </a:t>
            </a:r>
            <a:r>
              <a:rPr lang="it-IT" dirty="0" smtClean="0"/>
              <a:t>edilizie </a:t>
            </a:r>
            <a:r>
              <a:rPr lang="it-IT" dirty="0"/>
              <a:t>ecc.) </a:t>
            </a:r>
            <a:r>
              <a:rPr lang="it-IT" dirty="0" smtClean="0"/>
              <a:t>che </a:t>
            </a:r>
            <a:r>
              <a:rPr lang="it-IT" dirty="0" smtClean="0"/>
              <a:t>permettono di </a:t>
            </a:r>
            <a:r>
              <a:rPr lang="it-IT" dirty="0" smtClean="0"/>
              <a:t>adibire la </a:t>
            </a:r>
            <a:r>
              <a:rPr lang="it-IT" dirty="0"/>
              <a:t>cascina </a:t>
            </a:r>
            <a:r>
              <a:rPr lang="it-IT" dirty="0" smtClean="0"/>
              <a:t>ad agriturismo</a:t>
            </a:r>
            <a:r>
              <a:rPr lang="it-IT" dirty="0"/>
              <a:t>, il valore </a:t>
            </a:r>
            <a:r>
              <a:rPr lang="it-IT" dirty="0" smtClean="0"/>
              <a:t>di utilizzo del bene si </a:t>
            </a:r>
            <a:r>
              <a:rPr lang="it-IT" dirty="0"/>
              <a:t>incrementa notevolmente rispetto all'originario valore di </a:t>
            </a:r>
            <a:r>
              <a:rPr lang="it-IT" dirty="0" smtClean="0"/>
              <a:t>costo</a:t>
            </a:r>
          </a:p>
          <a:p>
            <a:r>
              <a:rPr lang="it-IT" dirty="0" smtClean="0"/>
              <a:t>art</a:t>
            </a:r>
            <a:r>
              <a:rPr lang="it-IT" dirty="0"/>
              <a:t>. 2423 </a:t>
            </a:r>
            <a:r>
              <a:rPr lang="it-IT" dirty="0" smtClean="0"/>
              <a:t>c.c.: </a:t>
            </a:r>
            <a:r>
              <a:rPr lang="it-IT" dirty="0"/>
              <a:t>"se, in casi eccezionali, l'applicazione di una delle disposizioni degli articoli seguenti è incompatibile con la rappresentazione veritiera e corretta, la disposizione non deve essere applicata. La nota integrativa deve motivare la deroga e deve indicare l'influenza sulla rappresentazione della situazione patrimoniale, finanziaria e del risultato economico. Gli eventuali utili derivanti dalla deroga devono essere iscritti in una riserva non distribuibile se non in misura corrispondente al valore </a:t>
            </a:r>
            <a:r>
              <a:rPr lang="it-IT" dirty="0" smtClean="0"/>
              <a:t>recuperato" </a:t>
            </a:r>
            <a:endParaRPr lang="it-IT" dirty="0"/>
          </a:p>
        </p:txBody>
      </p:sp>
    </p:spTree>
    <p:extLst>
      <p:ext uri="{BB962C8B-B14F-4D97-AF65-F5344CB8AC3E}">
        <p14:creationId xmlns:p14="http://schemas.microsoft.com/office/powerpoint/2010/main" val="664968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Verifica dei presupposti</a:t>
            </a:r>
            <a:endParaRPr lang="it-IT" dirty="0"/>
          </a:p>
        </p:txBody>
      </p:sp>
      <p:sp>
        <p:nvSpPr>
          <p:cNvPr id="3" name="Segnaposto contenuto 2"/>
          <p:cNvSpPr>
            <a:spLocks noGrp="1"/>
          </p:cNvSpPr>
          <p:nvPr>
            <p:ph idx="1"/>
          </p:nvPr>
        </p:nvSpPr>
        <p:spPr>
          <a:xfrm>
            <a:off x="1" y="1146983"/>
            <a:ext cx="9144000" cy="5530095"/>
          </a:xfrm>
        </p:spPr>
        <p:txBody>
          <a:bodyPr>
            <a:normAutofit fontScale="92500"/>
          </a:bodyPr>
          <a:lstStyle/>
          <a:p>
            <a:r>
              <a:rPr lang="it-IT" dirty="0"/>
              <a:t>prima di </a:t>
            </a:r>
            <a:r>
              <a:rPr lang="it-IT" dirty="0" smtClean="0"/>
              <a:t>rivalutare il fabbricato in deroga </a:t>
            </a:r>
            <a:r>
              <a:rPr lang="it-IT" dirty="0"/>
              <a:t>a</a:t>
            </a:r>
            <a:r>
              <a:rPr lang="it-IT" dirty="0" smtClean="0"/>
              <a:t>l criterio </a:t>
            </a:r>
            <a:r>
              <a:rPr lang="it-IT" dirty="0"/>
              <a:t>di valutazione al costo </a:t>
            </a:r>
            <a:r>
              <a:rPr lang="it-IT" dirty="0" smtClean="0"/>
              <a:t>previsto per tale immobilizzazione, vanno </a:t>
            </a:r>
            <a:r>
              <a:rPr lang="it-IT" b="1" dirty="0" smtClean="0"/>
              <a:t>verificati</a:t>
            </a:r>
            <a:r>
              <a:rPr lang="it-IT" dirty="0" smtClean="0"/>
              <a:t> i dovuti e  necessari </a:t>
            </a:r>
            <a:r>
              <a:rPr lang="it-IT" b="1" dirty="0" smtClean="0"/>
              <a:t>presupposti</a:t>
            </a:r>
          </a:p>
          <a:p>
            <a:r>
              <a:rPr lang="it-IT" dirty="0"/>
              <a:t>n</a:t>
            </a:r>
            <a:r>
              <a:rPr lang="it-IT" dirty="0" smtClean="0"/>
              <a:t>el </a:t>
            </a:r>
            <a:r>
              <a:rPr lang="it-IT" dirty="0"/>
              <a:t>caso </a:t>
            </a:r>
            <a:r>
              <a:rPr lang="it-IT" dirty="0" smtClean="0"/>
              <a:t>sussistono le </a:t>
            </a:r>
            <a:r>
              <a:rPr lang="it-IT" dirty="0"/>
              <a:t>seguenti condizioni: </a:t>
            </a:r>
            <a:endParaRPr lang="it-IT" dirty="0" smtClean="0"/>
          </a:p>
          <a:p>
            <a:pPr lvl="1"/>
            <a:r>
              <a:rPr lang="it-IT" dirty="0" smtClean="0"/>
              <a:t>un </a:t>
            </a:r>
            <a:r>
              <a:rPr lang="it-IT" b="1" dirty="0"/>
              <a:t>caso eccezionale</a:t>
            </a:r>
            <a:r>
              <a:rPr lang="it-IT" dirty="0"/>
              <a:t>, a seguito della variazione della destinazione economica del bene, </a:t>
            </a:r>
            <a:endParaRPr lang="it-IT" dirty="0" smtClean="0"/>
          </a:p>
          <a:p>
            <a:pPr lvl="1"/>
            <a:r>
              <a:rPr lang="it-IT" dirty="0" smtClean="0"/>
              <a:t>una </a:t>
            </a:r>
            <a:r>
              <a:rPr lang="it-IT" b="1" dirty="0" smtClean="0"/>
              <a:t>incompatibilità </a:t>
            </a:r>
            <a:r>
              <a:rPr lang="it-IT" b="1" dirty="0"/>
              <a:t>del principio del costo con la clausola </a:t>
            </a:r>
            <a:r>
              <a:rPr lang="it-IT" b="1" dirty="0" smtClean="0"/>
              <a:t>generale</a:t>
            </a:r>
            <a:r>
              <a:rPr lang="it-IT" dirty="0" smtClean="0"/>
              <a:t>: il </a:t>
            </a:r>
            <a:r>
              <a:rPr lang="it-IT" dirty="0"/>
              <a:t>valore d'uso e di mercato del bene sono ora significativamente maggiori rispetto al valore di </a:t>
            </a:r>
            <a:r>
              <a:rPr lang="it-IT" dirty="0" smtClean="0"/>
              <a:t>costo</a:t>
            </a:r>
          </a:p>
          <a:p>
            <a:r>
              <a:rPr lang="it-IT" dirty="0" smtClean="0"/>
              <a:t>al </a:t>
            </a:r>
            <a:r>
              <a:rPr lang="it-IT" dirty="0"/>
              <a:t>verificarsi delle </a:t>
            </a:r>
            <a:r>
              <a:rPr lang="it-IT" dirty="0" smtClean="0"/>
              <a:t>condizioni</a:t>
            </a:r>
            <a:r>
              <a:rPr lang="it-IT" dirty="0"/>
              <a:t>, </a:t>
            </a:r>
            <a:r>
              <a:rPr lang="it-IT" dirty="0" smtClean="0"/>
              <a:t>l'applicazione della deroga costituisce </a:t>
            </a:r>
            <a:r>
              <a:rPr lang="it-IT" dirty="0"/>
              <a:t>un </a:t>
            </a:r>
            <a:r>
              <a:rPr lang="it-IT" b="1" dirty="0"/>
              <a:t>obbligo</a:t>
            </a:r>
            <a:r>
              <a:rPr lang="it-IT" dirty="0"/>
              <a:t> e non una </a:t>
            </a:r>
            <a:r>
              <a:rPr lang="it-IT" dirty="0" smtClean="0"/>
              <a:t>mera facoltà</a:t>
            </a:r>
            <a:endParaRPr lang="it-IT" dirty="0"/>
          </a:p>
        </p:txBody>
      </p:sp>
    </p:spTree>
    <p:extLst>
      <p:ext uri="{BB962C8B-B14F-4D97-AF65-F5344CB8AC3E}">
        <p14:creationId xmlns:p14="http://schemas.microsoft.com/office/powerpoint/2010/main" val="2378998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normAutofit fontScale="90000"/>
          </a:bodyPr>
          <a:lstStyle/>
          <a:p>
            <a:r>
              <a:rPr lang="it-IT" dirty="0" smtClean="0"/>
              <a:t>Il calcolo del recupero </a:t>
            </a:r>
            <a:r>
              <a:rPr lang="mr-IN" dirty="0" smtClean="0"/>
              <a:t>–</a:t>
            </a:r>
            <a:r>
              <a:rPr lang="it-IT" dirty="0" smtClean="0"/>
              <a:t> esercizio 2012</a:t>
            </a:r>
            <a:endParaRPr lang="it-IT" dirty="0"/>
          </a:p>
        </p:txBody>
      </p:sp>
      <p:pic>
        <p:nvPicPr>
          <p:cNvPr id="4" name="Segnaposto contenuto 3"/>
          <p:cNvPicPr>
            <a:picLocks noGrp="1" noChangeAspect="1"/>
          </p:cNvPicPr>
          <p:nvPr>
            <p:ph idx="1"/>
          </p:nvPr>
        </p:nvPicPr>
        <p:blipFill>
          <a:blip r:embed="rId2"/>
          <a:srcRect t="14961" b="14961"/>
          <a:stretch>
            <a:fillRect/>
          </a:stretch>
        </p:blipFill>
        <p:spPr>
          <a:xfrm>
            <a:off x="0" y="1979026"/>
            <a:ext cx="9144000" cy="1377950"/>
          </a:xfrm>
          <a:ln w="3175" cmpd="sng">
            <a:solidFill>
              <a:schemeClr val="tx1"/>
            </a:solidFill>
          </a:ln>
        </p:spPr>
      </p:pic>
      <p:sp>
        <p:nvSpPr>
          <p:cNvPr id="5" name="Rettangolo 4"/>
          <p:cNvSpPr/>
          <p:nvPr/>
        </p:nvSpPr>
        <p:spPr>
          <a:xfrm>
            <a:off x="0" y="1037746"/>
            <a:ext cx="9144000" cy="5816977"/>
          </a:xfrm>
          <a:prstGeom prst="rect">
            <a:avLst/>
          </a:prstGeom>
        </p:spPr>
        <p:txBody>
          <a:bodyPr wrap="square">
            <a:spAutoFit/>
          </a:bodyPr>
          <a:lstStyle/>
          <a:p>
            <a:r>
              <a:rPr lang="it-IT" sz="2200" dirty="0" smtClean="0"/>
              <a:t>situazione patrimoniale al 31.12.2012 di ALFA: costo rivalutato per 48.000</a:t>
            </a:r>
            <a:endParaRPr lang="it-IT" dirty="0" smtClean="0"/>
          </a:p>
          <a:p>
            <a:pPr algn="ctr"/>
            <a:r>
              <a:rPr lang="it-IT" sz="2200" dirty="0" smtClean="0"/>
              <a:t>Stato </a:t>
            </a:r>
            <a:r>
              <a:rPr lang="it-IT" sz="2200" dirty="0"/>
              <a:t>patrimoniale </a:t>
            </a:r>
            <a:r>
              <a:rPr lang="it-IT" sz="2200" dirty="0" smtClean="0"/>
              <a:t>al 31.12.2012 </a:t>
            </a:r>
          </a:p>
          <a:p>
            <a:pPr algn="ctr"/>
            <a:endParaRPr lang="it-IT" dirty="0"/>
          </a:p>
          <a:p>
            <a:pPr algn="ctr"/>
            <a:endParaRPr lang="it-IT" dirty="0" smtClean="0"/>
          </a:p>
          <a:p>
            <a:pPr algn="ctr"/>
            <a:endParaRPr lang="it-IT" dirty="0"/>
          </a:p>
          <a:p>
            <a:pPr algn="ctr"/>
            <a:endParaRPr lang="it-IT" dirty="0" smtClean="0"/>
          </a:p>
          <a:p>
            <a:pPr algn="ctr"/>
            <a:endParaRPr lang="it-IT" dirty="0"/>
          </a:p>
          <a:p>
            <a:pPr algn="ctr"/>
            <a:endParaRPr lang="it-IT" sz="2000" dirty="0" smtClean="0"/>
          </a:p>
          <a:p>
            <a:r>
              <a:rPr lang="it-IT" sz="2000" dirty="0" smtClean="0"/>
              <a:t>L'entità </a:t>
            </a:r>
            <a:r>
              <a:rPr lang="it-IT" sz="2000" dirty="0"/>
              <a:t>del fondo ammortamento </a:t>
            </a:r>
            <a:r>
              <a:rPr lang="it-IT" sz="2000" dirty="0" smtClean="0"/>
              <a:t>(4.800) deriva </a:t>
            </a:r>
            <a:r>
              <a:rPr lang="it-IT" sz="2000" dirty="0"/>
              <a:t>dall'applicazione al valore rivalutato del fabbricato (60.000) della nuova aliquota dell'8</a:t>
            </a:r>
            <a:r>
              <a:rPr lang="it-IT" sz="2000" dirty="0" smtClean="0"/>
              <a:t>%; </a:t>
            </a:r>
            <a:r>
              <a:rPr lang="it-IT" sz="2000" dirty="0"/>
              <a:t>tale importo, di competenza </a:t>
            </a:r>
            <a:r>
              <a:rPr lang="it-IT" sz="2000" dirty="0" smtClean="0"/>
              <a:t>2012, va sommato </a:t>
            </a:r>
            <a:r>
              <a:rPr lang="it-IT" sz="2000" dirty="0"/>
              <a:t>al fondo precedentemente stanziato (1.800). L'ammortamento </a:t>
            </a:r>
            <a:r>
              <a:rPr lang="it-IT" sz="2000" dirty="0"/>
              <a:t>(4.800) di </a:t>
            </a:r>
            <a:r>
              <a:rPr lang="it-IT" sz="2000" dirty="0"/>
              <a:t>competenza </a:t>
            </a:r>
            <a:r>
              <a:rPr lang="it-IT" sz="2000" dirty="0" smtClean="0"/>
              <a:t>dell’esercizio 2012 (così come avverrà </a:t>
            </a:r>
            <a:r>
              <a:rPr lang="it-IT" sz="2000" dirty="0" smtClean="0"/>
              <a:t>negli </a:t>
            </a:r>
            <a:r>
              <a:rPr lang="it-IT" sz="2000" dirty="0"/>
              <a:t>esercizi successivi</a:t>
            </a:r>
            <a:r>
              <a:rPr lang="it-IT" sz="2000" dirty="0" smtClean="0"/>
              <a:t>) può </a:t>
            </a:r>
            <a:r>
              <a:rPr lang="it-IT" sz="2000" dirty="0"/>
              <a:t>essere idealmente scomposto nelle </a:t>
            </a:r>
            <a:r>
              <a:rPr lang="it-IT" sz="2000" dirty="0"/>
              <a:t>due seguenti componenti</a:t>
            </a:r>
            <a:r>
              <a:rPr lang="it-IT" sz="2000" dirty="0"/>
              <a:t>: </a:t>
            </a:r>
            <a:endParaRPr lang="it-IT" sz="2000" dirty="0" smtClean="0"/>
          </a:p>
          <a:p>
            <a:r>
              <a:rPr lang="it-IT" sz="2000" dirty="0"/>
              <a:t>−  ammortamento del costo originario: 12.000. x 8% = 960 </a:t>
            </a:r>
            <a:endParaRPr lang="it-IT" sz="2000" dirty="0" smtClean="0">
              <a:effectLst/>
            </a:endParaRPr>
          </a:p>
          <a:p>
            <a:r>
              <a:rPr lang="it-IT" sz="2000" dirty="0"/>
              <a:t>−  ammortamento della rivalutazione effettuata: 48.000 x 8% = </a:t>
            </a:r>
            <a:r>
              <a:rPr lang="it-IT" sz="2000" dirty="0" smtClean="0"/>
              <a:t>3.840</a:t>
            </a:r>
            <a:endParaRPr lang="it-IT" sz="2000" dirty="0"/>
          </a:p>
          <a:p>
            <a:r>
              <a:rPr lang="it-IT" sz="2000" dirty="0" smtClean="0"/>
              <a:t>Tale </a:t>
            </a:r>
            <a:r>
              <a:rPr lang="it-IT" sz="2000" dirty="0"/>
              <a:t>ultimo valore rappresenta la quota parte della riserva di utili di 48.000, generata dalla deroga ex art. 2423, 4° comma, recuperata </a:t>
            </a:r>
            <a:r>
              <a:rPr lang="it-IT" sz="2000" dirty="0" smtClean="0"/>
              <a:t>nell’esercizio 2012 mediante </a:t>
            </a:r>
            <a:r>
              <a:rPr lang="it-IT" sz="2000" dirty="0"/>
              <a:t>il processo di ammortamento e, pertanto, </a:t>
            </a:r>
            <a:r>
              <a:rPr lang="it-IT" sz="2000" dirty="0" smtClean="0"/>
              <a:t>distribuibile</a:t>
            </a:r>
            <a:r>
              <a:rPr lang="it-IT" sz="2000" dirty="0"/>
              <a:t> </a:t>
            </a:r>
            <a:r>
              <a:rPr lang="it-IT" sz="2000" dirty="0" smtClean="0"/>
              <a:t>per quell’esercizio</a:t>
            </a:r>
            <a:endParaRPr lang="it-IT" sz="2000" dirty="0" smtClean="0">
              <a:effectLst/>
            </a:endParaRPr>
          </a:p>
          <a:p>
            <a:pPr algn="ctr"/>
            <a:endParaRPr lang="it-IT" dirty="0" smtClean="0"/>
          </a:p>
        </p:txBody>
      </p:sp>
      <p:sp>
        <p:nvSpPr>
          <p:cNvPr id="3" name="Nuvola 2"/>
          <p:cNvSpPr/>
          <p:nvPr/>
        </p:nvSpPr>
        <p:spPr>
          <a:xfrm>
            <a:off x="7093227" y="1826968"/>
            <a:ext cx="2050773" cy="610285"/>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Disponibili</a:t>
            </a:r>
          </a:p>
          <a:p>
            <a:pPr algn="ctr"/>
            <a:r>
              <a:rPr lang="it-IT" dirty="0" smtClean="0"/>
              <a:t>indisponibili</a:t>
            </a:r>
            <a:endParaRPr lang="it-IT" dirty="0"/>
          </a:p>
        </p:txBody>
      </p:sp>
    </p:spTree>
    <p:extLst>
      <p:ext uri="{BB962C8B-B14F-4D97-AF65-F5344CB8AC3E}">
        <p14:creationId xmlns:p14="http://schemas.microsoft.com/office/powerpoint/2010/main" val="4196660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La conversione della riserva</a:t>
            </a:r>
            <a:endParaRPr lang="it-IT" dirty="0"/>
          </a:p>
        </p:txBody>
      </p:sp>
      <p:pic>
        <p:nvPicPr>
          <p:cNvPr id="4" name="Segnaposto contenuto 3"/>
          <p:cNvPicPr>
            <a:picLocks noGrp="1" noChangeAspect="1"/>
          </p:cNvPicPr>
          <p:nvPr>
            <p:ph idx="1"/>
          </p:nvPr>
        </p:nvPicPr>
        <p:blipFill>
          <a:blip r:embed="rId2"/>
          <a:srcRect t="14961" b="14961"/>
          <a:stretch>
            <a:fillRect/>
          </a:stretch>
        </p:blipFill>
        <p:spPr>
          <a:xfrm>
            <a:off x="0" y="1979026"/>
            <a:ext cx="9144000" cy="1377950"/>
          </a:xfrm>
          <a:ln w="3175" cmpd="sng">
            <a:solidFill>
              <a:schemeClr val="tx1"/>
            </a:solidFill>
          </a:ln>
        </p:spPr>
      </p:pic>
      <p:sp>
        <p:nvSpPr>
          <p:cNvPr id="5" name="Rettangolo 4"/>
          <p:cNvSpPr/>
          <p:nvPr/>
        </p:nvSpPr>
        <p:spPr>
          <a:xfrm>
            <a:off x="0" y="1202067"/>
            <a:ext cx="9144000" cy="5201424"/>
          </a:xfrm>
          <a:prstGeom prst="rect">
            <a:avLst/>
          </a:prstGeom>
        </p:spPr>
        <p:txBody>
          <a:bodyPr wrap="square">
            <a:spAutoFit/>
          </a:bodyPr>
          <a:lstStyle/>
          <a:p>
            <a:r>
              <a:rPr lang="it-IT" sz="2200" dirty="0" smtClean="0"/>
              <a:t>situazione patrimoniale al 31.12.2012 di ALFA: costo rivalutato per 48.000</a:t>
            </a:r>
            <a:endParaRPr lang="it-IT" dirty="0" smtClean="0"/>
          </a:p>
          <a:p>
            <a:pPr algn="ctr"/>
            <a:r>
              <a:rPr lang="it-IT" sz="2200" dirty="0" smtClean="0"/>
              <a:t>Stato </a:t>
            </a:r>
            <a:r>
              <a:rPr lang="it-IT" sz="2200" dirty="0"/>
              <a:t>patrimoniale </a:t>
            </a:r>
            <a:r>
              <a:rPr lang="it-IT" sz="2200" dirty="0" smtClean="0"/>
              <a:t>al 31.12.2012 </a:t>
            </a:r>
          </a:p>
          <a:p>
            <a:pPr algn="ctr"/>
            <a:endParaRPr lang="it-IT" dirty="0"/>
          </a:p>
          <a:p>
            <a:pPr algn="ctr"/>
            <a:endParaRPr lang="it-IT" dirty="0" smtClean="0"/>
          </a:p>
          <a:p>
            <a:pPr algn="ctr"/>
            <a:endParaRPr lang="it-IT" dirty="0"/>
          </a:p>
          <a:p>
            <a:pPr algn="ctr"/>
            <a:endParaRPr lang="it-IT" dirty="0" smtClean="0"/>
          </a:p>
          <a:p>
            <a:pPr algn="ctr"/>
            <a:endParaRPr lang="it-IT" dirty="0"/>
          </a:p>
          <a:p>
            <a:pPr algn="ctr"/>
            <a:endParaRPr lang="it-IT" sz="2000" dirty="0" smtClean="0"/>
          </a:p>
          <a:p>
            <a:r>
              <a:rPr lang="it-IT" sz="2000" dirty="0" smtClean="0"/>
              <a:t>In altri termini, la rivalutazione può essere distribuita progressivamente ogni anno, per un importo pari </a:t>
            </a:r>
            <a:r>
              <a:rPr lang="it-IT" sz="2000" dirty="0" smtClean="0"/>
              <a:t>all’ammortamento calcolato sulla rivalutazione</a:t>
            </a:r>
          </a:p>
          <a:p>
            <a:r>
              <a:rPr lang="it-IT" sz="2000" dirty="0" smtClean="0"/>
              <a:t>In quell’anno è iniziato l’utilizzo del bene con la nuova destinazione (agriturismo), per i cui il costo è deducibile in quanto inerente a tale destinazione</a:t>
            </a:r>
            <a:endParaRPr lang="it-IT" sz="2000" dirty="0" smtClean="0"/>
          </a:p>
          <a:p>
            <a:r>
              <a:rPr lang="it-IT" sz="2000" dirty="0" smtClean="0">
                <a:effectLst/>
              </a:rPr>
              <a:t>Ogni anno, pertanto, diminuirà la riserva ex deroga non distribuita di un valore pari all’incremento del fondo di ammortamento e, parimenti, si incrementerà la riserva ex deroga recuperata (beninteso se gli amministratori non avranno provveduto a distribuire in tutto o in parte quanto ivi iscritto negli anni precedenti)</a:t>
            </a:r>
          </a:p>
          <a:p>
            <a:pPr algn="ctr"/>
            <a:endParaRPr lang="it-IT" dirty="0" smtClean="0"/>
          </a:p>
        </p:txBody>
      </p:sp>
    </p:spTree>
    <p:extLst>
      <p:ext uri="{BB962C8B-B14F-4D97-AF65-F5344CB8AC3E}">
        <p14:creationId xmlns:p14="http://schemas.microsoft.com/office/powerpoint/2010/main" val="2880087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Iscrizione alla riserva indisponibile</a:t>
            </a:r>
            <a:endParaRPr lang="it-IT" dirty="0"/>
          </a:p>
        </p:txBody>
      </p:sp>
      <p:sp>
        <p:nvSpPr>
          <p:cNvPr id="3" name="Segnaposto contenuto 2"/>
          <p:cNvSpPr>
            <a:spLocks noGrp="1"/>
          </p:cNvSpPr>
          <p:nvPr>
            <p:ph idx="1"/>
          </p:nvPr>
        </p:nvSpPr>
        <p:spPr>
          <a:xfrm>
            <a:off x="327731" y="1283528"/>
            <a:ext cx="8589248" cy="5338931"/>
          </a:xfrm>
        </p:spPr>
        <p:txBody>
          <a:bodyPr>
            <a:normAutofit/>
          </a:bodyPr>
          <a:lstStyle/>
          <a:p>
            <a:r>
              <a:rPr lang="it-IT" dirty="0" smtClean="0"/>
              <a:t>il c.c. prevede che gli utili generati dalla deroga siano iscritti </a:t>
            </a:r>
            <a:r>
              <a:rPr lang="it-IT" dirty="0"/>
              <a:t>in una riserva non </a:t>
            </a:r>
            <a:r>
              <a:rPr lang="it-IT" dirty="0" smtClean="0"/>
              <a:t>distribuibile</a:t>
            </a:r>
          </a:p>
          <a:p>
            <a:r>
              <a:rPr lang="it-IT" dirty="0" smtClean="0"/>
              <a:t>di norma sono immediatamente iscritti </a:t>
            </a:r>
            <a:r>
              <a:rPr lang="it-IT" dirty="0"/>
              <a:t>nella riserva senza transitare </a:t>
            </a:r>
            <a:r>
              <a:rPr lang="it-IT" dirty="0" smtClean="0"/>
              <a:t>in C/E</a:t>
            </a:r>
          </a:p>
          <a:p>
            <a:r>
              <a:rPr lang="it-IT" dirty="0"/>
              <a:t>i</a:t>
            </a:r>
            <a:r>
              <a:rPr lang="it-IT" dirty="0" smtClean="0"/>
              <a:t>n alternativa, </a:t>
            </a:r>
            <a:r>
              <a:rPr lang="it-IT" dirty="0"/>
              <a:t>gli utili transitano dal </a:t>
            </a:r>
            <a:r>
              <a:rPr lang="it-IT" dirty="0" smtClean="0"/>
              <a:t>C/E come </a:t>
            </a:r>
            <a:r>
              <a:rPr lang="it-IT" dirty="0"/>
              <a:t>proventi straordinari </a:t>
            </a:r>
            <a:r>
              <a:rPr lang="it-IT" dirty="0" smtClean="0"/>
              <a:t>e </a:t>
            </a:r>
            <a:r>
              <a:rPr lang="it-IT" dirty="0"/>
              <a:t>poi sono destinati a riserva da </a:t>
            </a:r>
            <a:r>
              <a:rPr lang="it-IT" dirty="0" smtClean="0"/>
              <a:t>parte dell'assemblea</a:t>
            </a:r>
            <a:r>
              <a:rPr lang="it-IT" dirty="0"/>
              <a:t/>
            </a:r>
            <a:br>
              <a:rPr lang="it-IT" dirty="0"/>
            </a:br>
            <a:endParaRPr lang="it-IT" dirty="0" smtClean="0">
              <a:effectLst/>
            </a:endParaRPr>
          </a:p>
          <a:p>
            <a:endParaRPr lang="it-IT" dirty="0" smtClean="0">
              <a:effectLst/>
            </a:endParaRPr>
          </a:p>
          <a:p>
            <a:endParaRPr lang="it-IT" dirty="0"/>
          </a:p>
        </p:txBody>
      </p:sp>
    </p:spTree>
    <p:extLst>
      <p:ext uri="{BB962C8B-B14F-4D97-AF65-F5344CB8AC3E}">
        <p14:creationId xmlns:p14="http://schemas.microsoft.com/office/powerpoint/2010/main" val="2063458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63108"/>
          </a:xfrm>
        </p:spPr>
        <p:txBody>
          <a:bodyPr/>
          <a:lstStyle/>
          <a:p>
            <a:r>
              <a:rPr lang="it-IT" dirty="0" smtClean="0"/>
              <a:t>Di anno in anno</a:t>
            </a:r>
            <a:endParaRPr lang="it-IT" dirty="0"/>
          </a:p>
        </p:txBody>
      </p:sp>
      <p:sp>
        <p:nvSpPr>
          <p:cNvPr id="3" name="Segnaposto contenuto 2"/>
          <p:cNvSpPr>
            <a:spLocks noGrp="1"/>
          </p:cNvSpPr>
          <p:nvPr>
            <p:ph idx="1"/>
          </p:nvPr>
        </p:nvSpPr>
        <p:spPr>
          <a:xfrm>
            <a:off x="327731" y="1283528"/>
            <a:ext cx="8589248" cy="1447383"/>
          </a:xfrm>
        </p:spPr>
        <p:txBody>
          <a:bodyPr>
            <a:normAutofit fontScale="25000" lnSpcReduction="20000"/>
          </a:bodyPr>
          <a:lstStyle/>
          <a:p>
            <a:pPr marL="0" indent="0">
              <a:buNone/>
            </a:pPr>
            <a:r>
              <a:rPr lang="it-IT" sz="12800" dirty="0" smtClean="0"/>
              <a:t>situazione </a:t>
            </a:r>
            <a:r>
              <a:rPr lang="it-IT" sz="12800" dirty="0"/>
              <a:t>patrimoniale al </a:t>
            </a:r>
            <a:r>
              <a:rPr lang="it-IT" sz="12800" dirty="0" smtClean="0"/>
              <a:t>31.12.2013 </a:t>
            </a:r>
            <a:r>
              <a:rPr lang="it-IT" sz="12800" dirty="0" smtClean="0"/>
              <a:t>di ALFA</a:t>
            </a:r>
          </a:p>
          <a:p>
            <a:pPr marL="0" indent="0">
              <a:buNone/>
            </a:pPr>
            <a:endParaRPr lang="it-IT" sz="8000" dirty="0"/>
          </a:p>
          <a:p>
            <a:pPr marL="0" indent="0">
              <a:buNone/>
            </a:pPr>
            <a:endParaRPr lang="it-IT" sz="8000" dirty="0" smtClean="0"/>
          </a:p>
          <a:p>
            <a:pPr marL="0" indent="0">
              <a:buNone/>
            </a:pPr>
            <a:endParaRPr lang="it-IT" sz="8000" dirty="0"/>
          </a:p>
          <a:p>
            <a:pPr marL="0" indent="0">
              <a:buNone/>
            </a:pPr>
            <a:endParaRPr lang="it-IT" sz="8000" dirty="0" smtClean="0"/>
          </a:p>
          <a:p>
            <a:pPr marL="0" indent="0">
              <a:buNone/>
            </a:pPr>
            <a:endParaRPr lang="it-IT" sz="8000" dirty="0"/>
          </a:p>
          <a:p>
            <a:pPr marL="0" indent="0">
              <a:buNone/>
            </a:pPr>
            <a:endParaRPr lang="it-IT" sz="8000" dirty="0" smtClean="0"/>
          </a:p>
          <a:p>
            <a:pPr marL="0" indent="0">
              <a:buNone/>
            </a:pPr>
            <a:endParaRPr lang="it-IT" sz="8000" dirty="0"/>
          </a:p>
          <a:p>
            <a:pPr marL="0" indent="0">
              <a:buNone/>
            </a:pPr>
            <a:endParaRPr lang="it-IT" sz="8000"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r>
              <a:rPr lang="it-IT" sz="8800" dirty="0"/>
              <a:t>o</a:t>
            </a:r>
            <a:r>
              <a:rPr lang="it-IT" sz="8800" dirty="0" smtClean="0"/>
              <a:t>vviamente se gli amministratori hanno deciso di non distribuire la riserva </a:t>
            </a:r>
            <a:endParaRPr lang="it-IT" sz="8800" dirty="0"/>
          </a:p>
        </p:txBody>
      </p:sp>
      <p:pic>
        <p:nvPicPr>
          <p:cNvPr id="4" name="Immagine 3"/>
          <p:cNvPicPr>
            <a:picLocks noChangeAspect="1"/>
          </p:cNvPicPr>
          <p:nvPr/>
        </p:nvPicPr>
        <p:blipFill>
          <a:blip r:embed="rId2"/>
          <a:stretch>
            <a:fillRect/>
          </a:stretch>
        </p:blipFill>
        <p:spPr>
          <a:xfrm>
            <a:off x="457200" y="2061800"/>
            <a:ext cx="8255000" cy="2120900"/>
          </a:xfrm>
          <a:prstGeom prst="rect">
            <a:avLst/>
          </a:prstGeom>
        </p:spPr>
      </p:pic>
    </p:spTree>
    <p:extLst>
      <p:ext uri="{BB962C8B-B14F-4D97-AF65-F5344CB8AC3E}">
        <p14:creationId xmlns:p14="http://schemas.microsoft.com/office/powerpoint/2010/main" val="233807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Deroga alla clausola generale</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il 5° </a:t>
            </a:r>
            <a:r>
              <a:rPr lang="it-IT" dirty="0" err="1" smtClean="0"/>
              <a:t>cpv</a:t>
            </a:r>
            <a:r>
              <a:rPr lang="it-IT" dirty="0" smtClean="0"/>
              <a:t> </a:t>
            </a:r>
            <a:r>
              <a:rPr lang="it-IT" dirty="0"/>
              <a:t>dell’art 2423 </a:t>
            </a:r>
            <a:r>
              <a:rPr lang="it-IT" dirty="0" smtClean="0"/>
              <a:t>prevede l’</a:t>
            </a:r>
            <a:r>
              <a:rPr lang="it-IT" b="1" dirty="0" smtClean="0"/>
              <a:t>obbligo </a:t>
            </a:r>
            <a:r>
              <a:rPr lang="it-IT" dirty="0"/>
              <a:t>della eventuale </a:t>
            </a:r>
            <a:r>
              <a:rPr lang="it-IT" b="1" dirty="0"/>
              <a:t>deroga</a:t>
            </a:r>
            <a:r>
              <a:rPr lang="it-IT" dirty="0"/>
              <a:t> rispetto a una o più delle disposizioni in materia di bilancio che sono previste a partire dall’art 2423</a:t>
            </a:r>
            <a:r>
              <a:rPr lang="it-IT" i="1" dirty="0"/>
              <a:t>-</a:t>
            </a:r>
            <a:r>
              <a:rPr lang="it-IT" i="1" dirty="0" smtClean="0"/>
              <a:t>bis </a:t>
            </a:r>
          </a:p>
          <a:p>
            <a:pPr marL="0" indent="0">
              <a:buNone/>
            </a:pPr>
            <a:r>
              <a:rPr lang="it-IT" sz="2200" dirty="0">
                <a:solidFill>
                  <a:srgbClr val="000000"/>
                </a:solidFill>
              </a:rPr>
              <a:t>Se, in casi eccezionali, l'applicazione di una disposizione degli articoli seguenti è incompatibile con la rappresentazione veritiera e corretta, la disposizione non deve essere applicata. La nota integrativa deve motivare la deroga e deve indicarne l'influenza sulla rappresentazione della situazione patrimoniale, finanziaria e del risultato economico. Gli eventuali utili derivanti dalla deroga devono essere iscritti in una riserva non distribuibile se non in misura corrispondente al valore recuperato.</a:t>
            </a:r>
          </a:p>
        </p:txBody>
      </p:sp>
    </p:spTree>
    <p:extLst>
      <p:ext uri="{BB962C8B-B14F-4D97-AF65-F5344CB8AC3E}">
        <p14:creationId xmlns:p14="http://schemas.microsoft.com/office/powerpoint/2010/main" val="2341908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6963"/>
          </a:xfrm>
        </p:spPr>
        <p:txBody>
          <a:bodyPr/>
          <a:lstStyle/>
          <a:p>
            <a:r>
              <a:rPr lang="it-IT" dirty="0" smtClean="0"/>
              <a:t>Non distribuibilità e indisponibilità</a:t>
            </a:r>
            <a:endParaRPr lang="it-IT" dirty="0"/>
          </a:p>
        </p:txBody>
      </p:sp>
      <p:sp>
        <p:nvSpPr>
          <p:cNvPr id="3" name="Segnaposto contenuto 2"/>
          <p:cNvSpPr>
            <a:spLocks noGrp="1"/>
          </p:cNvSpPr>
          <p:nvPr>
            <p:ph idx="1"/>
          </p:nvPr>
        </p:nvSpPr>
        <p:spPr>
          <a:xfrm>
            <a:off x="457200" y="1297184"/>
            <a:ext cx="8229600" cy="4828980"/>
          </a:xfrm>
        </p:spPr>
        <p:txBody>
          <a:bodyPr>
            <a:normAutofit fontScale="92500" lnSpcReduction="20000"/>
          </a:bodyPr>
          <a:lstStyle/>
          <a:p>
            <a:pPr marL="0" indent="0">
              <a:buNone/>
            </a:pPr>
            <a:r>
              <a:rPr lang="it-IT" dirty="0"/>
              <a:t>la "non distribuibilità" della riserva in esame non è sinonimo di "indisponibilità</a:t>
            </a:r>
            <a:r>
              <a:rPr lang="it-IT" dirty="0" smtClean="0"/>
              <a:t>”</a:t>
            </a:r>
            <a:endParaRPr lang="it-IT" dirty="0"/>
          </a:p>
          <a:p>
            <a:pPr marL="0" indent="0">
              <a:buNone/>
            </a:pPr>
            <a:r>
              <a:rPr lang="it-IT" dirty="0" smtClean="0"/>
              <a:t>Tesi 1) tale </a:t>
            </a:r>
            <a:r>
              <a:rPr lang="it-IT" dirty="0"/>
              <a:t>riserva, pur se non distribuita (conformemente alla norma di legge), può essere disponibile per la copertura di perdite generate dalla gestione o per eventuali aumenti di capitale a titolo </a:t>
            </a:r>
            <a:r>
              <a:rPr lang="it-IT" dirty="0" smtClean="0"/>
              <a:t>gratuito (silenzio del c.c. e non contrarietà alle statuizioni dell’OIC 28 </a:t>
            </a:r>
            <a:r>
              <a:rPr lang="it-IT" dirty="0" smtClean="0"/>
              <a:t>sul </a:t>
            </a:r>
            <a:r>
              <a:rPr lang="it-IT" dirty="0" smtClean="0"/>
              <a:t>trattamento contabile del patrimonio netto)</a:t>
            </a:r>
          </a:p>
          <a:p>
            <a:pPr marL="0" indent="0">
              <a:buNone/>
            </a:pPr>
            <a:r>
              <a:rPr lang="it-IT" dirty="0" smtClean="0"/>
              <a:t>Tesi 2) non </a:t>
            </a:r>
            <a:r>
              <a:rPr lang="it-IT" dirty="0" smtClean="0"/>
              <a:t>è </a:t>
            </a:r>
            <a:r>
              <a:rPr lang="it-IT" dirty="0" smtClean="0"/>
              <a:t>possibile </a:t>
            </a:r>
            <a:r>
              <a:rPr lang="it-IT" dirty="0" smtClean="0"/>
              <a:t>impiegarlo </a:t>
            </a:r>
            <a:r>
              <a:rPr lang="it-IT" dirty="0"/>
              <a:t>per gli aumenti a titolo gratuito del capitale sociale, poiché nei fatti ciò equivarrebbe a liberare anzitempo la riserva </a:t>
            </a:r>
          </a:p>
        </p:txBody>
      </p:sp>
    </p:spTree>
    <p:extLst>
      <p:ext uri="{BB962C8B-B14F-4D97-AF65-F5344CB8AC3E}">
        <p14:creationId xmlns:p14="http://schemas.microsoft.com/office/powerpoint/2010/main" val="188220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840180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462056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403895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8824639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72824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39812"/>
            <a:ext cx="9144000" cy="582544"/>
          </a:xfrm>
        </p:spPr>
        <p:txBody>
          <a:bodyPr>
            <a:normAutofit fontScale="90000"/>
          </a:bodyPr>
          <a:lstStyle/>
          <a:p>
            <a:r>
              <a:rPr lang="it-IT" sz="4000" dirty="0" smtClean="0"/>
              <a:t>Caratteristiche e limiti della “deroga” (1)</a:t>
            </a:r>
            <a:endParaRPr lang="it-IT" sz="4000" dirty="0"/>
          </a:p>
        </p:txBody>
      </p:sp>
      <p:sp>
        <p:nvSpPr>
          <p:cNvPr id="3" name="Segnaposto contenuto 2"/>
          <p:cNvSpPr>
            <a:spLocks noGrp="1"/>
          </p:cNvSpPr>
          <p:nvPr>
            <p:ph idx="1"/>
          </p:nvPr>
        </p:nvSpPr>
        <p:spPr>
          <a:xfrm>
            <a:off x="291303" y="722356"/>
            <a:ext cx="8395497" cy="6135643"/>
          </a:xfrm>
        </p:spPr>
        <p:txBody>
          <a:bodyPr>
            <a:normAutofit fontScale="92500" lnSpcReduction="20000"/>
          </a:bodyPr>
          <a:lstStyle/>
          <a:p>
            <a:r>
              <a:rPr lang="it-IT" dirty="0" smtClean="0"/>
              <a:t>deve </a:t>
            </a:r>
            <a:r>
              <a:rPr lang="it-IT" dirty="0"/>
              <a:t>riguardare esclusivamente “</a:t>
            </a:r>
            <a:r>
              <a:rPr lang="it-IT" u="sng" dirty="0"/>
              <a:t>casi eccezionali</a:t>
            </a:r>
            <a:r>
              <a:rPr lang="it-IT" dirty="0"/>
              <a:t>”</a:t>
            </a:r>
            <a:r>
              <a:rPr lang="it-IT" dirty="0" smtClean="0">
                <a:effectLst/>
              </a:rPr>
              <a:t> </a:t>
            </a:r>
          </a:p>
          <a:p>
            <a:r>
              <a:rPr lang="it-IT" u="sng" dirty="0"/>
              <a:t>o</a:t>
            </a:r>
            <a:r>
              <a:rPr lang="it-IT" u="sng" dirty="0" smtClean="0"/>
              <a:t>bbligo di prova</a:t>
            </a:r>
            <a:r>
              <a:rPr lang="it-IT" dirty="0" smtClean="0"/>
              <a:t> e </a:t>
            </a:r>
            <a:r>
              <a:rPr lang="it-IT" u="sng" dirty="0" smtClean="0"/>
              <a:t>motivazione </a:t>
            </a:r>
            <a:r>
              <a:rPr lang="it-IT" u="sng" dirty="0" smtClean="0"/>
              <a:t>in nota </a:t>
            </a:r>
            <a:r>
              <a:rPr lang="it-IT" u="sng" dirty="0" smtClean="0"/>
              <a:t>integrativa</a:t>
            </a:r>
            <a:r>
              <a:rPr lang="it-IT" dirty="0" smtClean="0"/>
              <a:t> che la specifica disposizione “risulta incompatibile con la rappresentazione veritiera e corretta”</a:t>
            </a:r>
          </a:p>
          <a:p>
            <a:r>
              <a:rPr lang="it-IT" u="sng" dirty="0"/>
              <a:t>e</a:t>
            </a:r>
            <a:r>
              <a:rPr lang="it-IT" u="sng" dirty="0" smtClean="0"/>
              <a:t>splicitazione delle conseguenze</a:t>
            </a:r>
            <a:r>
              <a:rPr lang="it-IT" dirty="0" smtClean="0"/>
              <a:t> che il ricorso alla deroga ha determinato sul reddito e sul capitale di funzionamento: dar conto di quale sarebbe stato il bilancio se non si fosse applicata </a:t>
            </a:r>
            <a:r>
              <a:rPr lang="it-IT" dirty="0"/>
              <a:t>l</a:t>
            </a:r>
            <a:r>
              <a:rPr lang="it-IT" dirty="0" smtClean="0"/>
              <a:t>a deroga</a:t>
            </a:r>
          </a:p>
          <a:p>
            <a:pPr marL="0" indent="0" algn="ctr">
              <a:spcBef>
                <a:spcPts val="1224"/>
              </a:spcBef>
              <a:buNone/>
            </a:pPr>
            <a:r>
              <a:rPr lang="it-IT" dirty="0" smtClean="0"/>
              <a:t>obbligo </a:t>
            </a:r>
            <a:r>
              <a:rPr lang="it-IT" dirty="0" smtClean="0"/>
              <a:t>di </a:t>
            </a:r>
            <a:r>
              <a:rPr lang="it-IT" dirty="0" smtClean="0"/>
              <a:t>deroga: </a:t>
            </a:r>
          </a:p>
          <a:p>
            <a:pPr marL="0" indent="0">
              <a:spcBef>
                <a:spcPts val="1920"/>
              </a:spcBef>
              <a:buNone/>
            </a:pPr>
            <a:endParaRPr lang="it-IT" dirty="0" smtClean="0"/>
          </a:p>
          <a:p>
            <a:pPr marL="0" indent="0">
              <a:spcBef>
                <a:spcPts val="1920"/>
              </a:spcBef>
              <a:buNone/>
            </a:pPr>
            <a:r>
              <a:rPr lang="it-IT" dirty="0" smtClean="0"/>
              <a:t>principi</a:t>
            </a:r>
            <a:r>
              <a:rPr lang="it-IT" dirty="0"/>
              <a:t>-cardine di “</a:t>
            </a:r>
            <a:r>
              <a:rPr lang="it-IT" b="1" dirty="0"/>
              <a:t>correttezza</a:t>
            </a:r>
            <a:r>
              <a:rPr lang="it-IT" dirty="0"/>
              <a:t>” e di “</a:t>
            </a:r>
            <a:r>
              <a:rPr lang="it-IT" b="1" dirty="0"/>
              <a:t>aderenza al vero</a:t>
            </a:r>
            <a:r>
              <a:rPr lang="it-IT" dirty="0"/>
              <a:t>” </a:t>
            </a:r>
            <a:r>
              <a:rPr lang="it-IT" dirty="0" smtClean="0"/>
              <a:t>(qualità </a:t>
            </a:r>
            <a:r>
              <a:rPr lang="it-IT" dirty="0"/>
              <a:t>morali di fondo preposte alla composizione del bilancio) </a:t>
            </a:r>
            <a:endParaRPr lang="it-IT" dirty="0" smtClean="0"/>
          </a:p>
          <a:p>
            <a:endParaRPr lang="it-IT" dirty="0"/>
          </a:p>
        </p:txBody>
      </p:sp>
      <p:sp>
        <p:nvSpPr>
          <p:cNvPr id="4" name="Freccia giù 3"/>
          <p:cNvSpPr/>
          <p:nvPr/>
        </p:nvSpPr>
        <p:spPr>
          <a:xfrm>
            <a:off x="4590935" y="4485589"/>
            <a:ext cx="484632" cy="687401"/>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6856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9236"/>
            <a:ext cx="9144000" cy="1078710"/>
          </a:xfrm>
        </p:spPr>
        <p:txBody>
          <a:bodyPr>
            <a:normAutofit fontScale="90000"/>
          </a:bodyPr>
          <a:lstStyle/>
          <a:p>
            <a:r>
              <a:rPr lang="it-IT" dirty="0" smtClean="0"/>
              <a:t>Caratteristiche e limiti della “deroga” (2)</a:t>
            </a:r>
            <a:endParaRPr lang="it-IT" dirty="0"/>
          </a:p>
        </p:txBody>
      </p:sp>
      <p:sp>
        <p:nvSpPr>
          <p:cNvPr id="3" name="Segnaposto contenuto 2"/>
          <p:cNvSpPr>
            <a:spLocks noGrp="1"/>
          </p:cNvSpPr>
          <p:nvPr>
            <p:ph idx="1"/>
          </p:nvPr>
        </p:nvSpPr>
        <p:spPr>
          <a:xfrm>
            <a:off x="457200" y="1351800"/>
            <a:ext cx="8229600" cy="5506199"/>
          </a:xfrm>
        </p:spPr>
        <p:txBody>
          <a:bodyPr>
            <a:normAutofit fontScale="77500" lnSpcReduction="20000"/>
          </a:bodyPr>
          <a:lstStyle/>
          <a:p>
            <a:pPr marL="0" indent="0" algn="just">
              <a:buNone/>
            </a:pPr>
            <a:r>
              <a:rPr lang="it-IT" dirty="0" smtClean="0"/>
              <a:t>Se l’applicazione </a:t>
            </a:r>
            <a:r>
              <a:rPr lang="it-IT" dirty="0" smtClean="0"/>
              <a:t>della </a:t>
            </a:r>
            <a:r>
              <a:rPr lang="it-IT" dirty="0"/>
              <a:t>deroga </a:t>
            </a:r>
            <a:r>
              <a:rPr lang="it-IT" dirty="0" smtClean="0"/>
              <a:t>comporta un </a:t>
            </a:r>
            <a:r>
              <a:rPr lang="it-IT" dirty="0"/>
              <a:t>utile addizionale </a:t>
            </a:r>
            <a:endParaRPr lang="it-IT" dirty="0"/>
          </a:p>
          <a:p>
            <a:pPr algn="just">
              <a:buFontTx/>
              <a:buChar char="-"/>
            </a:pPr>
            <a:r>
              <a:rPr lang="it-IT" dirty="0"/>
              <a:t>p</a:t>
            </a:r>
            <a:r>
              <a:rPr lang="it-IT" dirty="0" smtClean="0"/>
              <a:t>er incremento </a:t>
            </a:r>
            <a:r>
              <a:rPr lang="it-IT" dirty="0"/>
              <a:t>del patrimonio </a:t>
            </a:r>
            <a:r>
              <a:rPr lang="it-IT" dirty="0" smtClean="0"/>
              <a:t>netto</a:t>
            </a:r>
          </a:p>
          <a:p>
            <a:pPr algn="just">
              <a:buFontTx/>
              <a:buChar char="-"/>
            </a:pPr>
            <a:r>
              <a:rPr lang="it-IT" dirty="0"/>
              <a:t>p</a:t>
            </a:r>
            <a:r>
              <a:rPr lang="it-IT" dirty="0" smtClean="0"/>
              <a:t>er iscrizione </a:t>
            </a:r>
            <a:r>
              <a:rPr lang="it-IT" dirty="0"/>
              <a:t>di componenti positivi di reddito e/o </a:t>
            </a:r>
            <a:r>
              <a:rPr lang="it-IT" dirty="0" smtClean="0"/>
              <a:t>cancellazione </a:t>
            </a:r>
            <a:r>
              <a:rPr lang="it-IT" dirty="0"/>
              <a:t>di componenti negativi di reddito il cui effetto è </a:t>
            </a:r>
            <a:r>
              <a:rPr lang="it-IT" dirty="0" smtClean="0"/>
              <a:t>appunto fare </a:t>
            </a:r>
            <a:r>
              <a:rPr lang="it-IT" dirty="0"/>
              <a:t>emergere un utile d’esercizio relativamente </a:t>
            </a:r>
            <a:r>
              <a:rPr lang="it-IT" dirty="0" smtClean="0"/>
              <a:t>maggiore</a:t>
            </a:r>
            <a:endParaRPr lang="it-IT" dirty="0" smtClean="0"/>
          </a:p>
          <a:p>
            <a:pPr algn="just"/>
            <a:endParaRPr lang="it-IT" dirty="0"/>
          </a:p>
          <a:p>
            <a:pPr algn="just"/>
            <a:endParaRPr lang="it-IT" dirty="0" smtClean="0"/>
          </a:p>
          <a:p>
            <a:pPr algn="just"/>
            <a:endParaRPr lang="it-IT" dirty="0" smtClean="0"/>
          </a:p>
          <a:p>
            <a:pPr marL="0" indent="0" algn="just">
              <a:buNone/>
            </a:pPr>
            <a:r>
              <a:rPr lang="it-IT" dirty="0"/>
              <a:t>l</a:t>
            </a:r>
            <a:r>
              <a:rPr lang="it-IT" dirty="0" smtClean="0"/>
              <a:t>’utile </a:t>
            </a:r>
            <a:r>
              <a:rPr lang="it-IT" dirty="0"/>
              <a:t>addizionale non può formare oggetto di </a:t>
            </a:r>
            <a:r>
              <a:rPr lang="it-IT" dirty="0" smtClean="0"/>
              <a:t>dividendi</a:t>
            </a:r>
            <a:endParaRPr lang="it-IT" dirty="0"/>
          </a:p>
          <a:p>
            <a:pPr marL="0" indent="0" algn="just">
              <a:buNone/>
            </a:pPr>
            <a:r>
              <a:rPr lang="it-IT" dirty="0" smtClean="0"/>
              <a:t>va </a:t>
            </a:r>
            <a:r>
              <a:rPr lang="it-IT" dirty="0" smtClean="0"/>
              <a:t>attribuito </a:t>
            </a:r>
            <a:r>
              <a:rPr lang="it-IT" dirty="0"/>
              <a:t>a una specifica riserva “indisponibile” del patrimonio </a:t>
            </a:r>
            <a:r>
              <a:rPr lang="it-IT" dirty="0" smtClean="0"/>
              <a:t>netto</a:t>
            </a:r>
            <a:endParaRPr lang="it-IT" dirty="0"/>
          </a:p>
          <a:p>
            <a:pPr marL="0" indent="0" algn="just">
              <a:buNone/>
            </a:pPr>
            <a:r>
              <a:rPr lang="it-IT" dirty="0" smtClean="0"/>
              <a:t>in </a:t>
            </a:r>
            <a:r>
              <a:rPr lang="it-IT" dirty="0"/>
              <a:t>seguito, tale riserva può essere “liberata” </a:t>
            </a:r>
            <a:r>
              <a:rPr lang="it-IT" dirty="0" smtClean="0"/>
              <a:t>(divenire </a:t>
            </a:r>
            <a:r>
              <a:rPr lang="it-IT" dirty="0"/>
              <a:t>disponibile) soltanto nella misura in cui tale utile addizionale </a:t>
            </a:r>
            <a:r>
              <a:rPr lang="it-IT" dirty="0" smtClean="0"/>
              <a:t>sarà stato </a:t>
            </a:r>
            <a:r>
              <a:rPr lang="it-IT" dirty="0"/>
              <a:t>effettivamente “realizzato”</a:t>
            </a:r>
            <a:r>
              <a:rPr lang="it-IT" dirty="0" smtClean="0">
                <a:effectLst/>
              </a:rPr>
              <a:t> </a:t>
            </a:r>
            <a:endParaRPr lang="it-IT" dirty="0"/>
          </a:p>
        </p:txBody>
      </p:sp>
      <p:sp>
        <p:nvSpPr>
          <p:cNvPr id="6" name="Freccia giù 5"/>
          <p:cNvSpPr/>
          <p:nvPr/>
        </p:nvSpPr>
        <p:spPr>
          <a:xfrm>
            <a:off x="4369544" y="3507048"/>
            <a:ext cx="484632"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7309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04072"/>
          </a:xfrm>
        </p:spPr>
        <p:txBody>
          <a:bodyPr>
            <a:normAutofit/>
          </a:bodyPr>
          <a:lstStyle/>
          <a:p>
            <a:r>
              <a:rPr lang="it-IT" sz="4000" dirty="0" smtClean="0"/>
              <a:t>Caratteristiche e limiti della “deroga” (3)</a:t>
            </a:r>
            <a:endParaRPr lang="it-IT" sz="4000" dirty="0"/>
          </a:p>
        </p:txBody>
      </p:sp>
      <p:sp>
        <p:nvSpPr>
          <p:cNvPr id="3" name="Segnaposto contenuto 2"/>
          <p:cNvSpPr>
            <a:spLocks noGrp="1"/>
          </p:cNvSpPr>
          <p:nvPr>
            <p:ph idx="1"/>
          </p:nvPr>
        </p:nvSpPr>
        <p:spPr>
          <a:xfrm>
            <a:off x="457200" y="1078711"/>
            <a:ext cx="8229600" cy="5557402"/>
          </a:xfrm>
        </p:spPr>
        <p:txBody>
          <a:bodyPr>
            <a:normAutofit/>
          </a:bodyPr>
          <a:lstStyle/>
          <a:p>
            <a:r>
              <a:rPr lang="it-IT" dirty="0"/>
              <a:t>alla deroga si deve ricorrere </a:t>
            </a:r>
            <a:r>
              <a:rPr lang="it-IT" dirty="0" smtClean="0"/>
              <a:t>esclusivamente se l’applicazione </a:t>
            </a:r>
            <a:r>
              <a:rPr lang="it-IT" dirty="0"/>
              <a:t>di una </a:t>
            </a:r>
            <a:r>
              <a:rPr lang="it-IT" dirty="0" smtClean="0"/>
              <a:t>certa norma crei palesemente effetti negativi e </a:t>
            </a:r>
            <a:r>
              <a:rPr lang="it-IT" dirty="0"/>
              <a:t>mendaci sulla “</a:t>
            </a:r>
            <a:r>
              <a:rPr lang="it-IT" b="1" i="1" dirty="0" err="1"/>
              <a:t>true</a:t>
            </a:r>
            <a:r>
              <a:rPr lang="it-IT" b="1" i="1" dirty="0"/>
              <a:t> and fair </a:t>
            </a:r>
            <a:r>
              <a:rPr lang="it-IT" b="1" i="1" dirty="0" err="1"/>
              <a:t>view</a:t>
            </a:r>
            <a:r>
              <a:rPr lang="it-IT" dirty="0"/>
              <a:t>” della gestione che si deve testimoniare </a:t>
            </a:r>
            <a:r>
              <a:rPr lang="it-IT" dirty="0" smtClean="0"/>
              <a:t>mediante il bilancio</a:t>
            </a:r>
          </a:p>
          <a:p>
            <a:r>
              <a:rPr lang="it-IT" dirty="0"/>
              <a:t>l</a:t>
            </a:r>
            <a:r>
              <a:rPr lang="it-IT" dirty="0" smtClean="0"/>
              <a:t>a </a:t>
            </a:r>
            <a:r>
              <a:rPr lang="it-IT" dirty="0"/>
              <a:t>deroga </a:t>
            </a:r>
            <a:r>
              <a:rPr lang="it-IT" dirty="0" smtClean="0"/>
              <a:t>va esercitata laddove </a:t>
            </a:r>
            <a:r>
              <a:rPr lang="it-IT" dirty="0"/>
              <a:t>si </a:t>
            </a:r>
            <a:r>
              <a:rPr lang="it-IT" dirty="0" smtClean="0"/>
              <a:t>riveli </a:t>
            </a:r>
            <a:r>
              <a:rPr lang="it-IT" dirty="0"/>
              <a:t>indispensabile </a:t>
            </a:r>
            <a:r>
              <a:rPr lang="it-IT" dirty="0" smtClean="0"/>
              <a:t>fare ricorso a </a:t>
            </a:r>
            <a:r>
              <a:rPr lang="it-IT" dirty="0"/>
              <a:t>un </a:t>
            </a:r>
            <a:r>
              <a:rPr lang="it-IT" dirty="0" smtClean="0"/>
              <a:t>potere oggettivante </a:t>
            </a:r>
            <a:r>
              <a:rPr lang="it-IT" dirty="0"/>
              <a:t>che ripristini l’affidabilità e la credibilità del </a:t>
            </a:r>
            <a:r>
              <a:rPr lang="it-IT" dirty="0" smtClean="0"/>
              <a:t>bilancio</a:t>
            </a:r>
            <a:endParaRPr lang="it-IT" dirty="0"/>
          </a:p>
        </p:txBody>
      </p:sp>
    </p:spTree>
    <p:extLst>
      <p:ext uri="{BB962C8B-B14F-4D97-AF65-F5344CB8AC3E}">
        <p14:creationId xmlns:p14="http://schemas.microsoft.com/office/powerpoint/2010/main" val="216508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938220"/>
          </a:xfrm>
        </p:spPr>
        <p:txBody>
          <a:bodyPr/>
          <a:lstStyle/>
          <a:p>
            <a:r>
              <a:rPr lang="it-IT" dirty="0"/>
              <a:t>i</a:t>
            </a:r>
            <a:r>
              <a:rPr lang="it-IT" dirty="0" smtClean="0"/>
              <a:t>ndisponibilità degli utili da deroga (1)</a:t>
            </a:r>
            <a:endParaRPr lang="it-IT" dirty="0"/>
          </a:p>
        </p:txBody>
      </p:sp>
      <p:sp>
        <p:nvSpPr>
          <p:cNvPr id="3" name="Segnaposto contenuto 2"/>
          <p:cNvSpPr>
            <a:spLocks noGrp="1"/>
          </p:cNvSpPr>
          <p:nvPr>
            <p:ph idx="1"/>
          </p:nvPr>
        </p:nvSpPr>
        <p:spPr>
          <a:xfrm>
            <a:off x="457200" y="1212858"/>
            <a:ext cx="8229600" cy="5450728"/>
          </a:xfrm>
        </p:spPr>
        <p:txBody>
          <a:bodyPr>
            <a:normAutofit fontScale="92500" lnSpcReduction="10000"/>
          </a:bodyPr>
          <a:lstStyle/>
          <a:p>
            <a:r>
              <a:rPr lang="it-IT" dirty="0" smtClean="0"/>
              <a:t>Gli “</a:t>
            </a:r>
            <a:r>
              <a:rPr lang="it-IT" b="1" dirty="0"/>
              <a:t>utili</a:t>
            </a:r>
            <a:r>
              <a:rPr lang="it-IT" dirty="0"/>
              <a:t> </a:t>
            </a:r>
            <a:r>
              <a:rPr lang="it-IT" dirty="0" smtClean="0"/>
              <a:t>derivanti dalla deroga</a:t>
            </a:r>
            <a:r>
              <a:rPr lang="it-IT" dirty="0"/>
              <a:t>” </a:t>
            </a:r>
            <a:r>
              <a:rPr lang="it-IT" dirty="0" smtClean="0"/>
              <a:t>vanno destinati a </a:t>
            </a:r>
            <a:r>
              <a:rPr lang="it-IT" dirty="0"/>
              <a:t>una specifica riserva la cui “indisponibilità” ha </a:t>
            </a:r>
            <a:r>
              <a:rPr lang="it-IT" dirty="0" smtClean="0"/>
              <a:t>evidente </a:t>
            </a:r>
            <a:r>
              <a:rPr lang="it-IT" dirty="0"/>
              <a:t>funzione di </a:t>
            </a:r>
            <a:r>
              <a:rPr lang="it-IT" u="sng" dirty="0"/>
              <a:t>protezione a favore dei </a:t>
            </a:r>
            <a:r>
              <a:rPr lang="it-IT" u="sng" dirty="0" smtClean="0"/>
              <a:t>terzi</a:t>
            </a:r>
          </a:p>
          <a:p>
            <a:pPr lvl="1"/>
            <a:r>
              <a:rPr lang="it-IT" dirty="0"/>
              <a:t>per possibili abusi o malversazioni perpetrate distribuendo redditi in realtà non ancora realizzati (e che forse mai si realizzeranno)</a:t>
            </a:r>
          </a:p>
          <a:p>
            <a:pPr lvl="1"/>
            <a:r>
              <a:rPr lang="it-IT" dirty="0"/>
              <a:t>anche considerando possibili futuri riscontri – per esempio da parte dell’Autorità Giudiziaria, relativi l’avvenuto ”abuso di deroga” e la conseguente falsità del bilancio</a:t>
            </a:r>
          </a:p>
          <a:p>
            <a:pPr lvl="1"/>
            <a:r>
              <a:rPr lang="it-IT" dirty="0"/>
              <a:t>in futuro si potrebbe prendere atto dell’inconsistenza o del venir meno dei motivi che avevano fondato la convinzione sulla ineluttabilità della </a:t>
            </a:r>
            <a:r>
              <a:rPr lang="it-IT" dirty="0" smtClean="0"/>
              <a:t>deroga</a:t>
            </a:r>
            <a:endParaRPr lang="it-IT" dirty="0"/>
          </a:p>
        </p:txBody>
      </p:sp>
    </p:spTree>
    <p:extLst>
      <p:ext uri="{BB962C8B-B14F-4D97-AF65-F5344CB8AC3E}">
        <p14:creationId xmlns:p14="http://schemas.microsoft.com/office/powerpoint/2010/main" val="53329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938220"/>
          </a:xfrm>
        </p:spPr>
        <p:txBody>
          <a:bodyPr/>
          <a:lstStyle/>
          <a:p>
            <a:r>
              <a:rPr lang="it-IT" dirty="0"/>
              <a:t>i</a:t>
            </a:r>
            <a:r>
              <a:rPr lang="it-IT" dirty="0" smtClean="0"/>
              <a:t>ndisponibilità degli utili da deroga (2)</a:t>
            </a:r>
            <a:endParaRPr lang="it-IT" dirty="0"/>
          </a:p>
        </p:txBody>
      </p:sp>
      <p:sp>
        <p:nvSpPr>
          <p:cNvPr id="3" name="Segnaposto contenuto 2"/>
          <p:cNvSpPr>
            <a:spLocks noGrp="1"/>
          </p:cNvSpPr>
          <p:nvPr>
            <p:ph idx="1"/>
          </p:nvPr>
        </p:nvSpPr>
        <p:spPr>
          <a:xfrm>
            <a:off x="256873" y="1212858"/>
            <a:ext cx="8548195" cy="5450728"/>
          </a:xfrm>
        </p:spPr>
        <p:txBody>
          <a:bodyPr>
            <a:normAutofit fontScale="92500"/>
          </a:bodyPr>
          <a:lstStyle/>
          <a:p>
            <a:r>
              <a:rPr lang="it-IT" dirty="0"/>
              <a:t>l</a:t>
            </a:r>
            <a:r>
              <a:rPr lang="it-IT" dirty="0" smtClean="0"/>
              <a:t>a riserva va costituita non solo nell’ipotesi </a:t>
            </a:r>
            <a:r>
              <a:rPr lang="it-IT" dirty="0"/>
              <a:t>che la deroga comporti </a:t>
            </a:r>
            <a:r>
              <a:rPr lang="it-IT" dirty="0" smtClean="0"/>
              <a:t>un </a:t>
            </a:r>
            <a:r>
              <a:rPr lang="it-IT" dirty="0"/>
              <a:t>maggiore utile d’esercizio, </a:t>
            </a:r>
            <a:r>
              <a:rPr lang="it-IT" dirty="0" smtClean="0"/>
              <a:t>ma anche una </a:t>
            </a:r>
            <a:r>
              <a:rPr lang="it-IT" dirty="0"/>
              <a:t>minore perdita </a:t>
            </a:r>
            <a:r>
              <a:rPr lang="it-IT" dirty="0" smtClean="0"/>
              <a:t>d’esercizio</a:t>
            </a:r>
          </a:p>
          <a:p>
            <a:r>
              <a:rPr lang="it-IT" b="1" dirty="0"/>
              <a:t>in generale</a:t>
            </a:r>
            <a:r>
              <a:rPr lang="it-IT" dirty="0"/>
              <a:t> con la parola “</a:t>
            </a:r>
            <a:r>
              <a:rPr lang="it-IT" b="1" dirty="0"/>
              <a:t>utili</a:t>
            </a:r>
            <a:r>
              <a:rPr lang="it-IT" dirty="0"/>
              <a:t>” </a:t>
            </a:r>
            <a:r>
              <a:rPr lang="it-IT" dirty="0" smtClean="0"/>
              <a:t>si devono intendere </a:t>
            </a:r>
            <a:r>
              <a:rPr lang="it-IT" dirty="0"/>
              <a:t>tutti i valori (</a:t>
            </a:r>
            <a:r>
              <a:rPr lang="it-IT" b="1" dirty="0"/>
              <a:t>non </a:t>
            </a:r>
            <a:r>
              <a:rPr lang="it-IT" b="1" dirty="0" smtClean="0"/>
              <a:t>solo il </a:t>
            </a:r>
            <a:r>
              <a:rPr lang="it-IT" b="1" dirty="0"/>
              <a:t>maggior reddito</a:t>
            </a:r>
            <a:r>
              <a:rPr lang="it-IT" dirty="0"/>
              <a:t>) che comunque contribuiscono ad incrementare l’ammontare complessivo del patrimonio </a:t>
            </a:r>
            <a:r>
              <a:rPr lang="it-IT" dirty="0" smtClean="0"/>
              <a:t>netto</a:t>
            </a:r>
          </a:p>
          <a:p>
            <a:r>
              <a:rPr lang="it-IT" dirty="0"/>
              <a:t>non </a:t>
            </a:r>
            <a:r>
              <a:rPr lang="it-IT" dirty="0" smtClean="0"/>
              <a:t>ci si può limitare agli </a:t>
            </a:r>
            <a:r>
              <a:rPr lang="it-IT" dirty="0"/>
              <a:t>“utili d’esercizio addizionali” che il ricorso alla </a:t>
            </a:r>
            <a:r>
              <a:rPr lang="it-IT" dirty="0" smtClean="0"/>
              <a:t>deroga, applicata </a:t>
            </a:r>
            <a:r>
              <a:rPr lang="it-IT" dirty="0"/>
              <a:t>nel rispetto </a:t>
            </a:r>
            <a:r>
              <a:rPr lang="it-IT" dirty="0" smtClean="0"/>
              <a:t>dell’Accounting, può comportare a C/E</a:t>
            </a:r>
            <a:endParaRPr lang="it-IT" dirty="0"/>
          </a:p>
          <a:p>
            <a:endParaRPr lang="it-IT" dirty="0" smtClean="0"/>
          </a:p>
        </p:txBody>
      </p:sp>
    </p:spTree>
    <p:extLst>
      <p:ext uri="{BB962C8B-B14F-4D97-AF65-F5344CB8AC3E}">
        <p14:creationId xmlns:p14="http://schemas.microsoft.com/office/powerpoint/2010/main" val="180595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dirty="0" smtClean="0"/>
              <a:t>“casi eccezionali”</a:t>
            </a:r>
            <a:endParaRPr lang="it-IT" dirty="0"/>
          </a:p>
        </p:txBody>
      </p:sp>
      <p:sp>
        <p:nvSpPr>
          <p:cNvPr id="3" name="Segnaposto contenuto 2"/>
          <p:cNvSpPr>
            <a:spLocks noGrp="1"/>
          </p:cNvSpPr>
          <p:nvPr>
            <p:ph idx="1"/>
          </p:nvPr>
        </p:nvSpPr>
        <p:spPr>
          <a:xfrm>
            <a:off x="457200" y="1417638"/>
            <a:ext cx="8229600" cy="5025299"/>
          </a:xfrm>
        </p:spPr>
        <p:txBody>
          <a:bodyPr>
            <a:normAutofit lnSpcReduction="10000"/>
          </a:bodyPr>
          <a:lstStyle/>
          <a:p>
            <a:r>
              <a:rPr lang="it-IT" dirty="0" smtClean="0"/>
              <a:t>Corrisponde a “</a:t>
            </a:r>
            <a:r>
              <a:rPr lang="it-IT" b="1" dirty="0" smtClean="0"/>
              <a:t>eccezionalità gestionale</a:t>
            </a:r>
            <a:r>
              <a:rPr lang="it-IT" dirty="0" smtClean="0"/>
              <a:t>”</a:t>
            </a:r>
          </a:p>
          <a:p>
            <a:r>
              <a:rPr lang="it-IT" dirty="0" smtClean="0"/>
              <a:t>non </a:t>
            </a:r>
            <a:r>
              <a:rPr lang="it-IT" dirty="0" smtClean="0"/>
              <a:t>significa </a:t>
            </a:r>
            <a:r>
              <a:rPr lang="it-IT" dirty="0"/>
              <a:t>che la deroga è impiegabile “una tantum” o sporadicamente secondo la discrezionalità degli </a:t>
            </a:r>
            <a:r>
              <a:rPr lang="it-IT" dirty="0" smtClean="0"/>
              <a:t>amministratori</a:t>
            </a:r>
          </a:p>
          <a:p>
            <a:r>
              <a:rPr lang="it-IT" dirty="0"/>
              <a:t>i</a:t>
            </a:r>
            <a:r>
              <a:rPr lang="it-IT" dirty="0" smtClean="0"/>
              <a:t>l ricorso alla deroga </a:t>
            </a:r>
            <a:r>
              <a:rPr lang="it-IT" dirty="0"/>
              <a:t>deve trovare fondata e motivata giustificazione nell’esistenza di uno </a:t>
            </a:r>
            <a:r>
              <a:rPr lang="it-IT" b="1" dirty="0"/>
              <a:t>scenario gestionale</a:t>
            </a:r>
            <a:r>
              <a:rPr lang="it-IT" dirty="0"/>
              <a:t> del tutto </a:t>
            </a:r>
            <a:r>
              <a:rPr lang="it-IT" b="1" dirty="0"/>
              <a:t>atipico</a:t>
            </a:r>
            <a:r>
              <a:rPr lang="it-IT" dirty="0"/>
              <a:t> o </a:t>
            </a:r>
            <a:r>
              <a:rPr lang="it-IT" b="1" dirty="0"/>
              <a:t>imprevedibile</a:t>
            </a:r>
            <a:r>
              <a:rPr lang="it-IT" dirty="0"/>
              <a:t>, ove </a:t>
            </a:r>
            <a:r>
              <a:rPr lang="it-IT" dirty="0" smtClean="0"/>
              <a:t>tra l’altro </a:t>
            </a:r>
            <a:r>
              <a:rPr lang="it-IT" dirty="0"/>
              <a:t>l’applicazione ortodossa delle norme </a:t>
            </a:r>
            <a:r>
              <a:rPr lang="it-IT" dirty="0" smtClean="0"/>
              <a:t>avrebbe l’effetto </a:t>
            </a:r>
            <a:r>
              <a:rPr lang="it-IT" dirty="0"/>
              <a:t>di fare travisare ai terzi la realtà </a:t>
            </a:r>
            <a:r>
              <a:rPr lang="it-IT" dirty="0" smtClean="0"/>
              <a:t>fattuale</a:t>
            </a:r>
            <a:endParaRPr lang="it-IT" dirty="0"/>
          </a:p>
        </p:txBody>
      </p:sp>
    </p:spTree>
    <p:extLst>
      <p:ext uri="{BB962C8B-B14F-4D97-AF65-F5344CB8AC3E}">
        <p14:creationId xmlns:p14="http://schemas.microsoft.com/office/powerpoint/2010/main" val="36912253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1639</TotalTime>
  <Words>2553</Words>
  <Application>Microsoft Macintosh PowerPoint</Application>
  <PresentationFormat>Presentazione su schermo (4:3)</PresentationFormat>
  <Paragraphs>200</Paragraphs>
  <Slides>35</Slides>
  <Notes>2</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Tema di Office</vt:lpstr>
      <vt:lpstr>la “clausola generale” e l’obbligo della “deroga” ex art 2423 cc </vt:lpstr>
      <vt:lpstr>Rammentiamo la “clausola generale”</vt:lpstr>
      <vt:lpstr>Deroga alla clausola generale</vt:lpstr>
      <vt:lpstr>Caratteristiche e limiti della “deroga” (1)</vt:lpstr>
      <vt:lpstr>Caratteristiche e limiti della “deroga” (2)</vt:lpstr>
      <vt:lpstr>Caratteristiche e limiti della “deroga” (3)</vt:lpstr>
      <vt:lpstr>indisponibilità degli utili da deroga (1)</vt:lpstr>
      <vt:lpstr>indisponibilità degli utili da deroga (2)</vt:lpstr>
      <vt:lpstr>“casi eccezionali”</vt:lpstr>
      <vt:lpstr>incompatibilità</vt:lpstr>
      <vt:lpstr>ambito generale di applicazione della deroga</vt:lpstr>
      <vt:lpstr>inapplicabilità della deroga</vt:lpstr>
      <vt:lpstr>inapplicabilità della deroga (2)</vt:lpstr>
      <vt:lpstr>Approfondimento su spese di ricerca e sviluppo</vt:lpstr>
      <vt:lpstr>spese di ricerca e sviluppo dall’esercizio 2016</vt:lpstr>
      <vt:lpstr>Ricordiamo la distinzione tra c. diretti e c. indiretti</vt:lpstr>
      <vt:lpstr>costi attribuiti alla ricerca di base</vt:lpstr>
      <vt:lpstr>spese di ricerca applicata</vt:lpstr>
      <vt:lpstr>costi di sviluppo. Capitalizzazione </vt:lpstr>
      <vt:lpstr>Riflessi delle spese di ricerca e sviluppo già dal bilancio 2015</vt:lpstr>
      <vt:lpstr>Esempio di indisponibilità degli utili da deroga </vt:lpstr>
      <vt:lpstr>La nuova destinazione</vt:lpstr>
      <vt:lpstr>Stato patrimoniale – vecchia destinazione</vt:lpstr>
      <vt:lpstr>La necessità di disapplicazione</vt:lpstr>
      <vt:lpstr>Verifica dei presupposti</vt:lpstr>
      <vt:lpstr>Il calcolo del recupero – esercizio 2012</vt:lpstr>
      <vt:lpstr>La conversione della riserva</vt:lpstr>
      <vt:lpstr>Iscrizione alla riserva indisponibile</vt:lpstr>
      <vt:lpstr>Di anno in anno</vt:lpstr>
      <vt:lpstr>Non distribuibilità e indisponibilità</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“clausola generale” e l’obbligo della “deroga” ex art 2423 cc </dc:title>
  <dc:creator>giorgio pani</dc:creator>
  <cp:lastModifiedBy>giorgio pani</cp:lastModifiedBy>
  <cp:revision>61</cp:revision>
  <dcterms:created xsi:type="dcterms:W3CDTF">2016-10-23T13:26:36Z</dcterms:created>
  <dcterms:modified xsi:type="dcterms:W3CDTF">2017-11-21T20:03:56Z</dcterms:modified>
</cp:coreProperties>
</file>