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2"/>
  </p:notesMasterIdLst>
  <p:handoutMasterIdLst>
    <p:handoutMasterId r:id="rId63"/>
  </p:handoutMasterIdLst>
  <p:sldIdLst>
    <p:sldId id="257" r:id="rId2"/>
    <p:sldId id="484" r:id="rId3"/>
    <p:sldId id="581" r:id="rId4"/>
    <p:sldId id="577" r:id="rId5"/>
    <p:sldId id="579" r:id="rId6"/>
    <p:sldId id="557" r:id="rId7"/>
    <p:sldId id="469" r:id="rId8"/>
    <p:sldId id="513" r:id="rId9"/>
    <p:sldId id="514" r:id="rId10"/>
    <p:sldId id="515" r:id="rId11"/>
    <p:sldId id="516" r:id="rId12"/>
    <p:sldId id="517" r:id="rId13"/>
    <p:sldId id="518" r:id="rId14"/>
    <p:sldId id="519" r:id="rId15"/>
    <p:sldId id="520" r:id="rId16"/>
    <p:sldId id="521" r:id="rId17"/>
    <p:sldId id="522" r:id="rId18"/>
    <p:sldId id="523" r:id="rId19"/>
    <p:sldId id="524" r:id="rId20"/>
    <p:sldId id="525" r:id="rId21"/>
    <p:sldId id="526" r:id="rId22"/>
    <p:sldId id="582" r:id="rId23"/>
    <p:sldId id="583" r:id="rId24"/>
    <p:sldId id="584" r:id="rId25"/>
    <p:sldId id="585" r:id="rId26"/>
    <p:sldId id="586" r:id="rId27"/>
    <p:sldId id="587" r:id="rId28"/>
    <p:sldId id="588" r:id="rId29"/>
    <p:sldId id="589" r:id="rId30"/>
    <p:sldId id="590" r:id="rId31"/>
    <p:sldId id="591" r:id="rId32"/>
    <p:sldId id="595" r:id="rId33"/>
    <p:sldId id="596" r:id="rId34"/>
    <p:sldId id="528" r:id="rId35"/>
    <p:sldId id="597" r:id="rId36"/>
    <p:sldId id="529" r:id="rId37"/>
    <p:sldId id="530" r:id="rId38"/>
    <p:sldId id="531" r:id="rId39"/>
    <p:sldId id="532" r:id="rId40"/>
    <p:sldId id="533" r:id="rId41"/>
    <p:sldId id="534" r:id="rId42"/>
    <p:sldId id="535" r:id="rId43"/>
    <p:sldId id="536" r:id="rId44"/>
    <p:sldId id="537" r:id="rId45"/>
    <p:sldId id="538" r:id="rId46"/>
    <p:sldId id="539" r:id="rId47"/>
    <p:sldId id="540" r:id="rId48"/>
    <p:sldId id="541" r:id="rId49"/>
    <p:sldId id="542" r:id="rId50"/>
    <p:sldId id="576" r:id="rId51"/>
    <p:sldId id="543" r:id="rId52"/>
    <p:sldId id="544" r:id="rId53"/>
    <p:sldId id="545" r:id="rId54"/>
    <p:sldId id="598" r:id="rId55"/>
    <p:sldId id="599" r:id="rId56"/>
    <p:sldId id="600" r:id="rId57"/>
    <p:sldId id="601" r:id="rId58"/>
    <p:sldId id="602" r:id="rId59"/>
    <p:sldId id="603" r:id="rId60"/>
    <p:sldId id="604" r:id="rId6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5FF"/>
    <a:srgbClr val="76FF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41" autoAdjust="0"/>
    <p:restoredTop sz="94701"/>
  </p:normalViewPr>
  <p:slideViewPr>
    <p:cSldViewPr snapToGrid="0" snapToObjects="1">
      <p:cViewPr>
        <p:scale>
          <a:sx n="82" d="100"/>
          <a:sy n="82" d="100"/>
        </p:scale>
        <p:origin x="1872" y="4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handoutMaster" Target="handoutMasters/handoutMaster1.xml"/><Relationship Id="rId64" Type="http://schemas.openxmlformats.org/officeDocument/2006/relationships/presProps" Target="presProps.xml"/><Relationship Id="rId65" Type="http://schemas.openxmlformats.org/officeDocument/2006/relationships/viewProps" Target="viewProps.xml"/><Relationship Id="rId66" Type="http://schemas.openxmlformats.org/officeDocument/2006/relationships/theme" Target="theme/theme1.xml"/><Relationship Id="rId67"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F34248-FA4F-844E-A349-70D11E400C94}" type="doc">
      <dgm:prSet loTypeId="urn:microsoft.com/office/officeart/2005/8/layout/venn1" loCatId="" qsTypeId="urn:microsoft.com/office/officeart/2005/8/quickstyle/simple1" qsCatId="simple" csTypeId="urn:microsoft.com/office/officeart/2005/8/colors/colorful3" csCatId="colorful" phldr="1"/>
      <dgm:spPr/>
    </dgm:pt>
    <dgm:pt modelId="{0ED547B7-7B6D-A746-BC5A-170BABE5670B}" type="pres">
      <dgm:prSet presAssocID="{39F34248-FA4F-844E-A349-70D11E400C94}" presName="compositeShape" presStyleCnt="0">
        <dgm:presLayoutVars>
          <dgm:chMax val="7"/>
          <dgm:dir/>
          <dgm:resizeHandles val="exact"/>
        </dgm:presLayoutVars>
      </dgm:prSet>
      <dgm:spPr/>
    </dgm:pt>
  </dgm:ptLst>
  <dgm:cxnLst>
    <dgm:cxn modelId="{C850B7C8-D4D9-6647-8C0E-3CC78C6C64B3}" type="presOf" srcId="{39F34248-FA4F-844E-A349-70D11E400C94}" destId="{0ED547B7-7B6D-A746-BC5A-170BABE5670B}"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10D6130-CC5E-094B-BBAB-DB24E63D0E4F}" type="doc">
      <dgm:prSet loTypeId="urn:microsoft.com/office/officeart/2005/8/layout/arrow1" loCatId="" qsTypeId="urn:microsoft.com/office/officeart/2005/8/quickstyle/3D3" qsCatId="3D" csTypeId="urn:microsoft.com/office/officeart/2005/8/colors/colorful2" csCatId="colorful" phldr="1"/>
      <dgm:spPr/>
      <dgm:t>
        <a:bodyPr/>
        <a:lstStyle/>
        <a:p>
          <a:endParaRPr lang="it-IT"/>
        </a:p>
      </dgm:t>
    </dgm:pt>
    <dgm:pt modelId="{B0C610C1-3358-664B-BD81-AA9DC96FF76C}">
      <dgm:prSet phldrT="[Testo]"/>
      <dgm:spPr/>
      <dgm:t>
        <a:bodyPr/>
        <a:lstStyle/>
        <a:p>
          <a:r>
            <a:rPr lang="it-IT" dirty="0" smtClean="0"/>
            <a:t>CONSIGLIO</a:t>
          </a:r>
          <a:r>
            <a:rPr lang="it-IT" baseline="0" dirty="0" smtClean="0"/>
            <a:t> DI SICUREZZA</a:t>
          </a:r>
          <a:endParaRPr lang="it-IT" dirty="0"/>
        </a:p>
      </dgm:t>
    </dgm:pt>
    <dgm:pt modelId="{C26A416D-D92A-724A-AD00-442133CDAE72}" type="parTrans" cxnId="{6E79F32B-2037-3742-91A4-B5A939F8BE21}">
      <dgm:prSet/>
      <dgm:spPr/>
      <dgm:t>
        <a:bodyPr/>
        <a:lstStyle/>
        <a:p>
          <a:endParaRPr lang="it-IT"/>
        </a:p>
      </dgm:t>
    </dgm:pt>
    <dgm:pt modelId="{D8E1A518-0E7D-1F40-B743-50BE55B37351}" type="sibTrans" cxnId="{6E79F32B-2037-3742-91A4-B5A939F8BE21}">
      <dgm:prSet/>
      <dgm:spPr/>
      <dgm:t>
        <a:bodyPr/>
        <a:lstStyle/>
        <a:p>
          <a:endParaRPr lang="it-IT"/>
        </a:p>
      </dgm:t>
    </dgm:pt>
    <dgm:pt modelId="{6B885DA2-0D86-7049-ACBC-3265DF6B253F}">
      <dgm:prSet phldrT="[Testo]"/>
      <dgm:spPr/>
      <dgm:t>
        <a:bodyPr/>
        <a:lstStyle/>
        <a:p>
          <a:r>
            <a:rPr lang="it-IT" dirty="0" smtClean="0"/>
            <a:t>SITUAZIONE/CONTROVERSIA</a:t>
          </a:r>
          <a:endParaRPr lang="it-IT" dirty="0"/>
        </a:p>
      </dgm:t>
    </dgm:pt>
    <dgm:pt modelId="{6D43F383-BEDD-7044-BC7D-B0E200A58146}" type="parTrans" cxnId="{68C49FCC-3C61-E348-BCBA-CDF03CAFB3EF}">
      <dgm:prSet/>
      <dgm:spPr/>
      <dgm:t>
        <a:bodyPr/>
        <a:lstStyle/>
        <a:p>
          <a:endParaRPr lang="it-IT"/>
        </a:p>
      </dgm:t>
    </dgm:pt>
    <dgm:pt modelId="{07DB9427-B402-684C-A7A5-1D29565C1C6E}" type="sibTrans" cxnId="{68C49FCC-3C61-E348-BCBA-CDF03CAFB3EF}">
      <dgm:prSet/>
      <dgm:spPr/>
      <dgm:t>
        <a:bodyPr/>
        <a:lstStyle/>
        <a:p>
          <a:endParaRPr lang="it-IT"/>
        </a:p>
      </dgm:t>
    </dgm:pt>
    <dgm:pt modelId="{A6E4B5FD-BE96-9E4A-AE90-0BDCA4CDB59F}">
      <dgm:prSet phldrT="[Testo]"/>
      <dgm:spPr/>
      <dgm:t>
        <a:bodyPr/>
        <a:lstStyle/>
        <a:p>
          <a:r>
            <a:rPr lang="it-IT" dirty="0" smtClean="0"/>
            <a:t>CIG</a:t>
          </a:r>
          <a:endParaRPr lang="it-IT" dirty="0"/>
        </a:p>
      </dgm:t>
    </dgm:pt>
    <dgm:pt modelId="{532ECA82-E620-3741-AFC6-F3BA607D8BE9}" type="parTrans" cxnId="{B123A0C0-63AB-9A44-8C94-89BE51B5957A}">
      <dgm:prSet/>
      <dgm:spPr/>
      <dgm:t>
        <a:bodyPr/>
        <a:lstStyle/>
        <a:p>
          <a:endParaRPr lang="it-IT"/>
        </a:p>
      </dgm:t>
    </dgm:pt>
    <dgm:pt modelId="{D7D90CC1-2ED1-9042-8566-D6FEE05EE136}" type="sibTrans" cxnId="{B123A0C0-63AB-9A44-8C94-89BE51B5957A}">
      <dgm:prSet/>
      <dgm:spPr/>
      <dgm:t>
        <a:bodyPr/>
        <a:lstStyle/>
        <a:p>
          <a:endParaRPr lang="it-IT"/>
        </a:p>
      </dgm:t>
    </dgm:pt>
    <dgm:pt modelId="{9889418E-6D82-0846-94FC-2489EC29DFB8}">
      <dgm:prSet phldrT="[Testo]"/>
      <dgm:spPr/>
      <dgm:t>
        <a:bodyPr/>
        <a:lstStyle/>
        <a:p>
          <a:r>
            <a:rPr lang="it-IT" dirty="0" smtClean="0"/>
            <a:t>CONTROVERSIA</a:t>
          </a:r>
          <a:endParaRPr lang="it-IT" dirty="0"/>
        </a:p>
      </dgm:t>
    </dgm:pt>
    <dgm:pt modelId="{D59F153C-81D0-7942-884D-EF3F02303065}" type="parTrans" cxnId="{B178BA6F-D882-1C4B-BD2E-3523C17E1987}">
      <dgm:prSet/>
      <dgm:spPr/>
      <dgm:t>
        <a:bodyPr/>
        <a:lstStyle/>
        <a:p>
          <a:endParaRPr lang="it-IT"/>
        </a:p>
      </dgm:t>
    </dgm:pt>
    <dgm:pt modelId="{F1DC95D5-D5F7-744F-8190-CD6FBE88F4CA}" type="sibTrans" cxnId="{B178BA6F-D882-1C4B-BD2E-3523C17E1987}">
      <dgm:prSet/>
      <dgm:spPr/>
      <dgm:t>
        <a:bodyPr/>
        <a:lstStyle/>
        <a:p>
          <a:endParaRPr lang="it-IT"/>
        </a:p>
      </dgm:t>
    </dgm:pt>
    <dgm:pt modelId="{3399F16D-DE77-914C-BA68-DBADD6BB5DBB}" type="pres">
      <dgm:prSet presAssocID="{810D6130-CC5E-094B-BBAB-DB24E63D0E4F}" presName="cycle" presStyleCnt="0">
        <dgm:presLayoutVars>
          <dgm:dir/>
          <dgm:resizeHandles val="exact"/>
        </dgm:presLayoutVars>
      </dgm:prSet>
      <dgm:spPr/>
      <dgm:t>
        <a:bodyPr/>
        <a:lstStyle/>
        <a:p>
          <a:endParaRPr lang="it-IT"/>
        </a:p>
      </dgm:t>
    </dgm:pt>
    <dgm:pt modelId="{DA5B3CA2-9E8E-6E44-BFA0-FF57A7BA30CE}" type="pres">
      <dgm:prSet presAssocID="{B0C610C1-3358-664B-BD81-AA9DC96FF76C}" presName="arrow" presStyleLbl="node1" presStyleIdx="0" presStyleCnt="2">
        <dgm:presLayoutVars>
          <dgm:bulletEnabled val="1"/>
        </dgm:presLayoutVars>
      </dgm:prSet>
      <dgm:spPr/>
      <dgm:t>
        <a:bodyPr/>
        <a:lstStyle/>
        <a:p>
          <a:endParaRPr lang="it-IT"/>
        </a:p>
      </dgm:t>
    </dgm:pt>
    <dgm:pt modelId="{0D7A5555-4C7B-8A4A-AC0C-D4C4ED84E2C9}" type="pres">
      <dgm:prSet presAssocID="{A6E4B5FD-BE96-9E4A-AE90-0BDCA4CDB59F}" presName="arrow" presStyleLbl="node1" presStyleIdx="1" presStyleCnt="2">
        <dgm:presLayoutVars>
          <dgm:bulletEnabled val="1"/>
        </dgm:presLayoutVars>
      </dgm:prSet>
      <dgm:spPr/>
      <dgm:t>
        <a:bodyPr/>
        <a:lstStyle/>
        <a:p>
          <a:endParaRPr lang="it-IT"/>
        </a:p>
      </dgm:t>
    </dgm:pt>
  </dgm:ptLst>
  <dgm:cxnLst>
    <dgm:cxn modelId="{B123A0C0-63AB-9A44-8C94-89BE51B5957A}" srcId="{810D6130-CC5E-094B-BBAB-DB24E63D0E4F}" destId="{A6E4B5FD-BE96-9E4A-AE90-0BDCA4CDB59F}" srcOrd="1" destOrd="0" parTransId="{532ECA82-E620-3741-AFC6-F3BA607D8BE9}" sibTransId="{D7D90CC1-2ED1-9042-8566-D6FEE05EE136}"/>
    <dgm:cxn modelId="{30AE7949-F99A-7A4B-A1C9-4218B4AB5CB1}" type="presOf" srcId="{B0C610C1-3358-664B-BD81-AA9DC96FF76C}" destId="{DA5B3CA2-9E8E-6E44-BFA0-FF57A7BA30CE}" srcOrd="0" destOrd="0" presId="urn:microsoft.com/office/officeart/2005/8/layout/arrow1"/>
    <dgm:cxn modelId="{6E79F32B-2037-3742-91A4-B5A939F8BE21}" srcId="{810D6130-CC5E-094B-BBAB-DB24E63D0E4F}" destId="{B0C610C1-3358-664B-BD81-AA9DC96FF76C}" srcOrd="0" destOrd="0" parTransId="{C26A416D-D92A-724A-AD00-442133CDAE72}" sibTransId="{D8E1A518-0E7D-1F40-B743-50BE55B37351}"/>
    <dgm:cxn modelId="{B1E4A2FF-C638-BB45-B458-AED5594D02EF}" type="presOf" srcId="{6B885DA2-0D86-7049-ACBC-3265DF6B253F}" destId="{DA5B3CA2-9E8E-6E44-BFA0-FF57A7BA30CE}" srcOrd="0" destOrd="1" presId="urn:microsoft.com/office/officeart/2005/8/layout/arrow1"/>
    <dgm:cxn modelId="{6592B9C9-DE6A-C94E-AAF5-F4E919EE513B}" type="presOf" srcId="{9889418E-6D82-0846-94FC-2489EC29DFB8}" destId="{0D7A5555-4C7B-8A4A-AC0C-D4C4ED84E2C9}" srcOrd="0" destOrd="1" presId="urn:microsoft.com/office/officeart/2005/8/layout/arrow1"/>
    <dgm:cxn modelId="{B178BA6F-D882-1C4B-BD2E-3523C17E1987}" srcId="{A6E4B5FD-BE96-9E4A-AE90-0BDCA4CDB59F}" destId="{9889418E-6D82-0846-94FC-2489EC29DFB8}" srcOrd="0" destOrd="0" parTransId="{D59F153C-81D0-7942-884D-EF3F02303065}" sibTransId="{F1DC95D5-D5F7-744F-8190-CD6FBE88F4CA}"/>
    <dgm:cxn modelId="{58301C9D-4332-CB40-B071-6CE3BA40EC83}" type="presOf" srcId="{A6E4B5FD-BE96-9E4A-AE90-0BDCA4CDB59F}" destId="{0D7A5555-4C7B-8A4A-AC0C-D4C4ED84E2C9}" srcOrd="0" destOrd="0" presId="urn:microsoft.com/office/officeart/2005/8/layout/arrow1"/>
    <dgm:cxn modelId="{5DB15CF7-0EA9-BB4D-A53F-04B085D2822C}" type="presOf" srcId="{810D6130-CC5E-094B-BBAB-DB24E63D0E4F}" destId="{3399F16D-DE77-914C-BA68-DBADD6BB5DBB}" srcOrd="0" destOrd="0" presId="urn:microsoft.com/office/officeart/2005/8/layout/arrow1"/>
    <dgm:cxn modelId="{68C49FCC-3C61-E348-BCBA-CDF03CAFB3EF}" srcId="{B0C610C1-3358-664B-BD81-AA9DC96FF76C}" destId="{6B885DA2-0D86-7049-ACBC-3265DF6B253F}" srcOrd="0" destOrd="0" parTransId="{6D43F383-BEDD-7044-BC7D-B0E200A58146}" sibTransId="{07DB9427-B402-684C-A7A5-1D29565C1C6E}"/>
    <dgm:cxn modelId="{544CB12A-BC79-B440-8E68-BB8DAFC7059F}" type="presParOf" srcId="{3399F16D-DE77-914C-BA68-DBADD6BB5DBB}" destId="{DA5B3CA2-9E8E-6E44-BFA0-FF57A7BA30CE}" srcOrd="0" destOrd="0" presId="urn:microsoft.com/office/officeart/2005/8/layout/arrow1"/>
    <dgm:cxn modelId="{87DB598A-DCCB-C246-8CF0-D1DA15B2CF80}" type="presParOf" srcId="{3399F16D-DE77-914C-BA68-DBADD6BB5DBB}" destId="{0D7A5555-4C7B-8A4A-AC0C-D4C4ED84E2C9}"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10D6130-CC5E-094B-BBAB-DB24E63D0E4F}" type="doc">
      <dgm:prSet loTypeId="urn:microsoft.com/office/officeart/2005/8/layout/arrow5" loCatId="" qsTypeId="urn:microsoft.com/office/officeart/2005/8/quickstyle/3D3" qsCatId="3D" csTypeId="urn:microsoft.com/office/officeart/2005/8/colors/colorful2" csCatId="colorful" phldr="1"/>
      <dgm:spPr/>
      <dgm:t>
        <a:bodyPr/>
        <a:lstStyle/>
        <a:p>
          <a:endParaRPr lang="it-IT"/>
        </a:p>
      </dgm:t>
    </dgm:pt>
    <dgm:pt modelId="{B0C610C1-3358-664B-BD81-AA9DC96FF76C}">
      <dgm:prSet phldrT="[Testo]"/>
      <dgm:spPr/>
      <dgm:t>
        <a:bodyPr/>
        <a:lstStyle/>
        <a:p>
          <a:r>
            <a:rPr lang="it-IT" dirty="0" smtClean="0"/>
            <a:t>CONSIGLIO</a:t>
          </a:r>
          <a:r>
            <a:rPr lang="it-IT" baseline="0" dirty="0" smtClean="0"/>
            <a:t> DI SICUREZZA</a:t>
          </a:r>
          <a:endParaRPr lang="it-IT" dirty="0"/>
        </a:p>
      </dgm:t>
    </dgm:pt>
    <dgm:pt modelId="{C26A416D-D92A-724A-AD00-442133CDAE72}" type="parTrans" cxnId="{6E79F32B-2037-3742-91A4-B5A939F8BE21}">
      <dgm:prSet/>
      <dgm:spPr/>
      <dgm:t>
        <a:bodyPr/>
        <a:lstStyle/>
        <a:p>
          <a:endParaRPr lang="it-IT"/>
        </a:p>
      </dgm:t>
    </dgm:pt>
    <dgm:pt modelId="{D8E1A518-0E7D-1F40-B743-50BE55B37351}" type="sibTrans" cxnId="{6E79F32B-2037-3742-91A4-B5A939F8BE21}">
      <dgm:prSet/>
      <dgm:spPr/>
      <dgm:t>
        <a:bodyPr/>
        <a:lstStyle/>
        <a:p>
          <a:endParaRPr lang="it-IT"/>
        </a:p>
      </dgm:t>
    </dgm:pt>
    <dgm:pt modelId="{6B885DA2-0D86-7049-ACBC-3265DF6B253F}">
      <dgm:prSet phldrT="[Testo]"/>
      <dgm:spPr/>
      <dgm:t>
        <a:bodyPr/>
        <a:lstStyle/>
        <a:p>
          <a:r>
            <a:rPr lang="it-IT" dirty="0" smtClean="0"/>
            <a:t>SITUAZIONE/CONTROVERSIA</a:t>
          </a:r>
          <a:endParaRPr lang="it-IT" dirty="0"/>
        </a:p>
      </dgm:t>
    </dgm:pt>
    <dgm:pt modelId="{6D43F383-BEDD-7044-BC7D-B0E200A58146}" type="parTrans" cxnId="{68C49FCC-3C61-E348-BCBA-CDF03CAFB3EF}">
      <dgm:prSet/>
      <dgm:spPr/>
      <dgm:t>
        <a:bodyPr/>
        <a:lstStyle/>
        <a:p>
          <a:endParaRPr lang="it-IT"/>
        </a:p>
      </dgm:t>
    </dgm:pt>
    <dgm:pt modelId="{07DB9427-B402-684C-A7A5-1D29565C1C6E}" type="sibTrans" cxnId="{68C49FCC-3C61-E348-BCBA-CDF03CAFB3EF}">
      <dgm:prSet/>
      <dgm:spPr/>
      <dgm:t>
        <a:bodyPr/>
        <a:lstStyle/>
        <a:p>
          <a:endParaRPr lang="it-IT"/>
        </a:p>
      </dgm:t>
    </dgm:pt>
    <dgm:pt modelId="{A6E4B5FD-BE96-9E4A-AE90-0BDCA4CDB59F}">
      <dgm:prSet phldrT="[Testo]"/>
      <dgm:spPr/>
      <dgm:t>
        <a:bodyPr/>
        <a:lstStyle/>
        <a:p>
          <a:r>
            <a:rPr lang="it-IT" dirty="0" smtClean="0"/>
            <a:t>CIG</a:t>
          </a:r>
          <a:endParaRPr lang="it-IT" dirty="0"/>
        </a:p>
      </dgm:t>
    </dgm:pt>
    <dgm:pt modelId="{532ECA82-E620-3741-AFC6-F3BA607D8BE9}" type="parTrans" cxnId="{B123A0C0-63AB-9A44-8C94-89BE51B5957A}">
      <dgm:prSet/>
      <dgm:spPr/>
      <dgm:t>
        <a:bodyPr/>
        <a:lstStyle/>
        <a:p>
          <a:endParaRPr lang="it-IT"/>
        </a:p>
      </dgm:t>
    </dgm:pt>
    <dgm:pt modelId="{D7D90CC1-2ED1-9042-8566-D6FEE05EE136}" type="sibTrans" cxnId="{B123A0C0-63AB-9A44-8C94-89BE51B5957A}">
      <dgm:prSet/>
      <dgm:spPr/>
      <dgm:t>
        <a:bodyPr/>
        <a:lstStyle/>
        <a:p>
          <a:endParaRPr lang="it-IT"/>
        </a:p>
      </dgm:t>
    </dgm:pt>
    <dgm:pt modelId="{9889418E-6D82-0846-94FC-2489EC29DFB8}">
      <dgm:prSet phldrT="[Testo]"/>
      <dgm:spPr/>
      <dgm:t>
        <a:bodyPr/>
        <a:lstStyle/>
        <a:p>
          <a:r>
            <a:rPr lang="it-IT" dirty="0" smtClean="0"/>
            <a:t>CONTROVERSIA</a:t>
          </a:r>
          <a:endParaRPr lang="it-IT" dirty="0"/>
        </a:p>
      </dgm:t>
    </dgm:pt>
    <dgm:pt modelId="{D59F153C-81D0-7942-884D-EF3F02303065}" type="parTrans" cxnId="{B178BA6F-D882-1C4B-BD2E-3523C17E1987}">
      <dgm:prSet/>
      <dgm:spPr/>
      <dgm:t>
        <a:bodyPr/>
        <a:lstStyle/>
        <a:p>
          <a:endParaRPr lang="it-IT"/>
        </a:p>
      </dgm:t>
    </dgm:pt>
    <dgm:pt modelId="{F1DC95D5-D5F7-744F-8190-CD6FBE88F4CA}" type="sibTrans" cxnId="{B178BA6F-D882-1C4B-BD2E-3523C17E1987}">
      <dgm:prSet/>
      <dgm:spPr/>
      <dgm:t>
        <a:bodyPr/>
        <a:lstStyle/>
        <a:p>
          <a:endParaRPr lang="it-IT"/>
        </a:p>
      </dgm:t>
    </dgm:pt>
    <dgm:pt modelId="{CA69C668-EB10-1B4C-8484-96D712D1ABD6}" type="pres">
      <dgm:prSet presAssocID="{810D6130-CC5E-094B-BBAB-DB24E63D0E4F}" presName="diagram" presStyleCnt="0">
        <dgm:presLayoutVars>
          <dgm:dir/>
          <dgm:resizeHandles val="exact"/>
        </dgm:presLayoutVars>
      </dgm:prSet>
      <dgm:spPr/>
      <dgm:t>
        <a:bodyPr/>
        <a:lstStyle/>
        <a:p>
          <a:endParaRPr lang="it-IT"/>
        </a:p>
      </dgm:t>
    </dgm:pt>
    <dgm:pt modelId="{2530458B-9826-6E40-9176-EEEB1DD48ECC}" type="pres">
      <dgm:prSet presAssocID="{B0C610C1-3358-664B-BD81-AA9DC96FF76C}" presName="arrow" presStyleLbl="node1" presStyleIdx="0" presStyleCnt="2">
        <dgm:presLayoutVars>
          <dgm:bulletEnabled val="1"/>
        </dgm:presLayoutVars>
      </dgm:prSet>
      <dgm:spPr/>
      <dgm:t>
        <a:bodyPr/>
        <a:lstStyle/>
        <a:p>
          <a:endParaRPr lang="it-IT"/>
        </a:p>
      </dgm:t>
    </dgm:pt>
    <dgm:pt modelId="{00109EF0-72DD-1F45-AD83-386C8E3913A4}" type="pres">
      <dgm:prSet presAssocID="{A6E4B5FD-BE96-9E4A-AE90-0BDCA4CDB59F}" presName="arrow" presStyleLbl="node1" presStyleIdx="1" presStyleCnt="2">
        <dgm:presLayoutVars>
          <dgm:bulletEnabled val="1"/>
        </dgm:presLayoutVars>
      </dgm:prSet>
      <dgm:spPr/>
      <dgm:t>
        <a:bodyPr/>
        <a:lstStyle/>
        <a:p>
          <a:endParaRPr lang="it-IT"/>
        </a:p>
      </dgm:t>
    </dgm:pt>
  </dgm:ptLst>
  <dgm:cxnLst>
    <dgm:cxn modelId="{C6E424D2-7478-9740-B0FF-4BC4E78CEC1B}" type="presOf" srcId="{A6E4B5FD-BE96-9E4A-AE90-0BDCA4CDB59F}" destId="{00109EF0-72DD-1F45-AD83-386C8E3913A4}" srcOrd="0" destOrd="0" presId="urn:microsoft.com/office/officeart/2005/8/layout/arrow5"/>
    <dgm:cxn modelId="{3C2FEAFC-B29E-BD49-A70D-9DE49AAEC868}" type="presOf" srcId="{B0C610C1-3358-664B-BD81-AA9DC96FF76C}" destId="{2530458B-9826-6E40-9176-EEEB1DD48ECC}" srcOrd="0" destOrd="0" presId="urn:microsoft.com/office/officeart/2005/8/layout/arrow5"/>
    <dgm:cxn modelId="{B123A0C0-63AB-9A44-8C94-89BE51B5957A}" srcId="{810D6130-CC5E-094B-BBAB-DB24E63D0E4F}" destId="{A6E4B5FD-BE96-9E4A-AE90-0BDCA4CDB59F}" srcOrd="1" destOrd="0" parTransId="{532ECA82-E620-3741-AFC6-F3BA607D8BE9}" sibTransId="{D7D90CC1-2ED1-9042-8566-D6FEE05EE136}"/>
    <dgm:cxn modelId="{B178BA6F-D882-1C4B-BD2E-3523C17E1987}" srcId="{A6E4B5FD-BE96-9E4A-AE90-0BDCA4CDB59F}" destId="{9889418E-6D82-0846-94FC-2489EC29DFB8}" srcOrd="0" destOrd="0" parTransId="{D59F153C-81D0-7942-884D-EF3F02303065}" sibTransId="{F1DC95D5-D5F7-744F-8190-CD6FBE88F4CA}"/>
    <dgm:cxn modelId="{68C49FCC-3C61-E348-BCBA-CDF03CAFB3EF}" srcId="{B0C610C1-3358-664B-BD81-AA9DC96FF76C}" destId="{6B885DA2-0D86-7049-ACBC-3265DF6B253F}" srcOrd="0" destOrd="0" parTransId="{6D43F383-BEDD-7044-BC7D-B0E200A58146}" sibTransId="{07DB9427-B402-684C-A7A5-1D29565C1C6E}"/>
    <dgm:cxn modelId="{7FB3B7CB-02A8-3C48-92DC-1675B928177D}" type="presOf" srcId="{6B885DA2-0D86-7049-ACBC-3265DF6B253F}" destId="{2530458B-9826-6E40-9176-EEEB1DD48ECC}" srcOrd="0" destOrd="1" presId="urn:microsoft.com/office/officeart/2005/8/layout/arrow5"/>
    <dgm:cxn modelId="{E421F456-0284-EB49-AECE-535CDD5B489D}" type="presOf" srcId="{9889418E-6D82-0846-94FC-2489EC29DFB8}" destId="{00109EF0-72DD-1F45-AD83-386C8E3913A4}" srcOrd="0" destOrd="1" presId="urn:microsoft.com/office/officeart/2005/8/layout/arrow5"/>
    <dgm:cxn modelId="{6E79F32B-2037-3742-91A4-B5A939F8BE21}" srcId="{810D6130-CC5E-094B-BBAB-DB24E63D0E4F}" destId="{B0C610C1-3358-664B-BD81-AA9DC96FF76C}" srcOrd="0" destOrd="0" parTransId="{C26A416D-D92A-724A-AD00-442133CDAE72}" sibTransId="{D8E1A518-0E7D-1F40-B743-50BE55B37351}"/>
    <dgm:cxn modelId="{C2C68A08-3AB3-A14D-B8FA-081D1DAF3129}" type="presOf" srcId="{810D6130-CC5E-094B-BBAB-DB24E63D0E4F}" destId="{CA69C668-EB10-1B4C-8484-96D712D1ABD6}" srcOrd="0" destOrd="0" presId="urn:microsoft.com/office/officeart/2005/8/layout/arrow5"/>
    <dgm:cxn modelId="{CB029438-40E2-6547-8B55-33DC3DD823F4}" type="presParOf" srcId="{CA69C668-EB10-1B4C-8484-96D712D1ABD6}" destId="{2530458B-9826-6E40-9176-EEEB1DD48ECC}" srcOrd="0" destOrd="0" presId="urn:microsoft.com/office/officeart/2005/8/layout/arrow5"/>
    <dgm:cxn modelId="{1AE952DD-956F-BA43-B502-98B2510CB33C}" type="presParOf" srcId="{CA69C668-EB10-1B4C-8484-96D712D1ABD6}" destId="{00109EF0-72DD-1F45-AD83-386C8E3913A4}"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3834B9-749D-5842-AED5-8DE615670019}" type="doc">
      <dgm:prSet loTypeId="urn:microsoft.com/office/officeart/2005/8/layout/chart3" loCatId="" qsTypeId="urn:microsoft.com/office/officeart/2005/8/quickstyle/simple1" qsCatId="simple" csTypeId="urn:microsoft.com/office/officeart/2005/8/colors/colorful2" csCatId="colorful" phldr="1"/>
      <dgm:spPr/>
      <dgm:t>
        <a:bodyPr/>
        <a:lstStyle/>
        <a:p>
          <a:endParaRPr lang="it-IT"/>
        </a:p>
      </dgm:t>
    </dgm:pt>
    <dgm:pt modelId="{2638BABF-3529-714F-B0AD-B0812082EF18}">
      <dgm:prSet phldrT="[Testo]"/>
      <dgm:spPr/>
      <dgm:t>
        <a:bodyPr/>
        <a:lstStyle/>
        <a:p>
          <a:r>
            <a:rPr lang="it-IT" dirty="0" smtClean="0"/>
            <a:t>O.N.U.</a:t>
          </a:r>
          <a:endParaRPr lang="it-IT" dirty="0"/>
        </a:p>
      </dgm:t>
    </dgm:pt>
    <dgm:pt modelId="{C93B6471-890E-D94A-8109-F16546BA0167}" type="parTrans" cxnId="{9BADEB3C-A10B-AB49-85E5-40771D2DDC0B}">
      <dgm:prSet/>
      <dgm:spPr/>
      <dgm:t>
        <a:bodyPr/>
        <a:lstStyle/>
        <a:p>
          <a:endParaRPr lang="it-IT"/>
        </a:p>
      </dgm:t>
    </dgm:pt>
    <dgm:pt modelId="{3BF63303-5480-994B-A7CB-7AEB6BDE95F2}" type="sibTrans" cxnId="{9BADEB3C-A10B-AB49-85E5-40771D2DDC0B}">
      <dgm:prSet/>
      <dgm:spPr/>
      <dgm:t>
        <a:bodyPr/>
        <a:lstStyle/>
        <a:p>
          <a:endParaRPr lang="it-IT"/>
        </a:p>
      </dgm:t>
    </dgm:pt>
    <dgm:pt modelId="{B3E69979-1ABF-234F-83FB-387D8478447E}">
      <dgm:prSet phldrT="[Testo]"/>
      <dgm:spPr/>
      <dgm:t>
        <a:bodyPr/>
        <a:lstStyle/>
        <a:p>
          <a:r>
            <a:rPr lang="it-IT" dirty="0" smtClean="0"/>
            <a:t>ORGANIZZAZIONI INTERNAZIONALI PERIFERICHE/ISTITUZIONI SPECIALIZZATE</a:t>
          </a:r>
          <a:endParaRPr lang="it-IT" dirty="0"/>
        </a:p>
      </dgm:t>
    </dgm:pt>
    <dgm:pt modelId="{CE17F5F7-FA1D-C946-86BA-FF31E2A864A0}" type="parTrans" cxnId="{F180A9E4-0A2D-4C42-8C36-AC0DDCF3847F}">
      <dgm:prSet/>
      <dgm:spPr/>
      <dgm:t>
        <a:bodyPr/>
        <a:lstStyle/>
        <a:p>
          <a:endParaRPr lang="it-IT"/>
        </a:p>
      </dgm:t>
    </dgm:pt>
    <dgm:pt modelId="{E7416902-7651-3A42-B4B3-415517F2A873}" type="sibTrans" cxnId="{F180A9E4-0A2D-4C42-8C36-AC0DDCF3847F}">
      <dgm:prSet/>
      <dgm:spPr/>
      <dgm:t>
        <a:bodyPr/>
        <a:lstStyle/>
        <a:p>
          <a:endParaRPr lang="it-IT"/>
        </a:p>
      </dgm:t>
    </dgm:pt>
    <dgm:pt modelId="{1CA11678-9D3D-E349-9578-CB311D93372E}">
      <dgm:prSet phldrT="[Testo]"/>
      <dgm:spPr/>
      <dgm:t>
        <a:bodyPr/>
        <a:lstStyle/>
        <a:p>
          <a:r>
            <a:rPr lang="it-IT" dirty="0" smtClean="0"/>
            <a:t>ALTRI ELEMENTI/ORGANI SUSSIDIARI</a:t>
          </a:r>
          <a:endParaRPr lang="it-IT" dirty="0"/>
        </a:p>
      </dgm:t>
    </dgm:pt>
    <dgm:pt modelId="{B0384F16-DB46-D345-8BD3-7A0D8EB57D8E}" type="parTrans" cxnId="{477C5EB5-64B2-8845-84C0-2D5AAAE243B3}">
      <dgm:prSet/>
      <dgm:spPr/>
      <dgm:t>
        <a:bodyPr/>
        <a:lstStyle/>
        <a:p>
          <a:endParaRPr lang="it-IT"/>
        </a:p>
      </dgm:t>
    </dgm:pt>
    <dgm:pt modelId="{2E98DCE6-5276-024A-BCBB-5DEA0C4ACC5A}" type="sibTrans" cxnId="{477C5EB5-64B2-8845-84C0-2D5AAAE243B3}">
      <dgm:prSet/>
      <dgm:spPr/>
      <dgm:t>
        <a:bodyPr/>
        <a:lstStyle/>
        <a:p>
          <a:endParaRPr lang="it-IT"/>
        </a:p>
      </dgm:t>
    </dgm:pt>
    <dgm:pt modelId="{1B397152-E985-F24E-A0CF-6C403B3A9BB8}">
      <dgm:prSet phldrT="[Testo]"/>
      <dgm:spPr/>
      <dgm:t>
        <a:bodyPr/>
        <a:lstStyle/>
        <a:p>
          <a:r>
            <a:rPr lang="it-IT" dirty="0" smtClean="0"/>
            <a:t>F.A.O.</a:t>
          </a:r>
          <a:endParaRPr lang="it-IT" dirty="0"/>
        </a:p>
      </dgm:t>
    </dgm:pt>
    <dgm:pt modelId="{05EA1C2B-9DDF-BA48-A992-957AE31FBBEA}" type="parTrans" cxnId="{780C4E30-6D51-2F44-ADC8-D87A20E36A9B}">
      <dgm:prSet/>
      <dgm:spPr/>
      <dgm:t>
        <a:bodyPr/>
        <a:lstStyle/>
        <a:p>
          <a:endParaRPr lang="it-IT"/>
        </a:p>
      </dgm:t>
    </dgm:pt>
    <dgm:pt modelId="{962CAECC-3063-9943-BAFC-B299D3519BB9}" type="sibTrans" cxnId="{780C4E30-6D51-2F44-ADC8-D87A20E36A9B}">
      <dgm:prSet/>
      <dgm:spPr/>
      <dgm:t>
        <a:bodyPr/>
        <a:lstStyle/>
        <a:p>
          <a:endParaRPr lang="it-IT"/>
        </a:p>
      </dgm:t>
    </dgm:pt>
    <dgm:pt modelId="{29328306-0809-304A-AB39-BB8ACE3CBAD1}">
      <dgm:prSet phldrT="[Testo]"/>
      <dgm:spPr/>
      <dgm:t>
        <a:bodyPr/>
        <a:lstStyle/>
        <a:p>
          <a:r>
            <a:rPr lang="it-IT" dirty="0" smtClean="0"/>
            <a:t>I.C.A.O.</a:t>
          </a:r>
          <a:endParaRPr lang="it-IT" dirty="0"/>
        </a:p>
      </dgm:t>
    </dgm:pt>
    <dgm:pt modelId="{25958835-BE99-2549-B52A-02D2DEF0C67F}" type="parTrans" cxnId="{694562E3-FDAD-5A41-BCA5-902F72F4F73A}">
      <dgm:prSet/>
      <dgm:spPr/>
      <dgm:t>
        <a:bodyPr/>
        <a:lstStyle/>
        <a:p>
          <a:endParaRPr lang="it-IT"/>
        </a:p>
      </dgm:t>
    </dgm:pt>
    <dgm:pt modelId="{5C94997A-F6CE-6444-A708-1AC513077AA0}" type="sibTrans" cxnId="{694562E3-FDAD-5A41-BCA5-902F72F4F73A}">
      <dgm:prSet/>
      <dgm:spPr/>
      <dgm:t>
        <a:bodyPr/>
        <a:lstStyle/>
        <a:p>
          <a:endParaRPr lang="it-IT"/>
        </a:p>
      </dgm:t>
    </dgm:pt>
    <dgm:pt modelId="{3604EF6A-3212-FA41-BE24-90D3BD9909DF}">
      <dgm:prSet phldrT="[Testo]"/>
      <dgm:spPr/>
      <dgm:t>
        <a:bodyPr/>
        <a:lstStyle/>
        <a:p>
          <a:r>
            <a:rPr lang="it-IT" dirty="0" smtClean="0"/>
            <a:t>UNESCO</a:t>
          </a:r>
          <a:endParaRPr lang="it-IT" dirty="0"/>
        </a:p>
      </dgm:t>
    </dgm:pt>
    <dgm:pt modelId="{2B38A6D6-568D-534B-9335-96E4F244E7CD}" type="parTrans" cxnId="{93FA4A8D-366D-BE45-8C8C-70CD8F117517}">
      <dgm:prSet/>
      <dgm:spPr/>
      <dgm:t>
        <a:bodyPr/>
        <a:lstStyle/>
        <a:p>
          <a:endParaRPr lang="it-IT"/>
        </a:p>
      </dgm:t>
    </dgm:pt>
    <dgm:pt modelId="{A67933E2-4256-D147-898E-E3A4AEAAC9D1}" type="sibTrans" cxnId="{93FA4A8D-366D-BE45-8C8C-70CD8F117517}">
      <dgm:prSet/>
      <dgm:spPr/>
      <dgm:t>
        <a:bodyPr/>
        <a:lstStyle/>
        <a:p>
          <a:endParaRPr lang="it-IT"/>
        </a:p>
      </dgm:t>
    </dgm:pt>
    <dgm:pt modelId="{0CA1DF28-4146-5D45-8F38-C58A1DADE05B}">
      <dgm:prSet phldrT="[Testo]"/>
      <dgm:spPr/>
      <dgm:t>
        <a:bodyPr/>
        <a:lstStyle/>
        <a:p>
          <a:r>
            <a:rPr lang="it-IT" dirty="0" smtClean="0"/>
            <a:t>ILO</a:t>
          </a:r>
          <a:endParaRPr lang="it-IT" dirty="0"/>
        </a:p>
      </dgm:t>
    </dgm:pt>
    <dgm:pt modelId="{2A85198F-23D9-3449-84AC-4661660D9B27}" type="parTrans" cxnId="{51C10606-E5DB-A64D-964D-AEDAB6C58504}">
      <dgm:prSet/>
      <dgm:spPr/>
      <dgm:t>
        <a:bodyPr/>
        <a:lstStyle/>
        <a:p>
          <a:endParaRPr lang="it-IT"/>
        </a:p>
      </dgm:t>
    </dgm:pt>
    <dgm:pt modelId="{D6D8CEC8-AD05-3E44-8BBE-515A50D869ED}" type="sibTrans" cxnId="{51C10606-E5DB-A64D-964D-AEDAB6C58504}">
      <dgm:prSet/>
      <dgm:spPr/>
      <dgm:t>
        <a:bodyPr/>
        <a:lstStyle/>
        <a:p>
          <a:endParaRPr lang="it-IT"/>
        </a:p>
      </dgm:t>
    </dgm:pt>
    <dgm:pt modelId="{C7865953-39D1-4A4C-8ADD-9796340B5159}">
      <dgm:prSet phldrT="[Testo]"/>
      <dgm:spPr/>
      <dgm:t>
        <a:bodyPr/>
        <a:lstStyle/>
        <a:p>
          <a:r>
            <a:rPr lang="it-IT" dirty="0" smtClean="0"/>
            <a:t>UNICEF</a:t>
          </a:r>
          <a:endParaRPr lang="it-IT" dirty="0"/>
        </a:p>
      </dgm:t>
    </dgm:pt>
    <dgm:pt modelId="{E34BF24B-B7FA-F241-8416-AF194893E7D4}" type="parTrans" cxnId="{CC775131-45E3-4040-8E67-0866B2B20E75}">
      <dgm:prSet/>
      <dgm:spPr/>
      <dgm:t>
        <a:bodyPr/>
        <a:lstStyle/>
        <a:p>
          <a:endParaRPr lang="it-IT"/>
        </a:p>
      </dgm:t>
    </dgm:pt>
    <dgm:pt modelId="{6D45C292-01FA-944A-AAEE-577765CBAB5A}" type="sibTrans" cxnId="{CC775131-45E3-4040-8E67-0866B2B20E75}">
      <dgm:prSet/>
      <dgm:spPr/>
      <dgm:t>
        <a:bodyPr/>
        <a:lstStyle/>
        <a:p>
          <a:endParaRPr lang="it-IT"/>
        </a:p>
      </dgm:t>
    </dgm:pt>
    <dgm:pt modelId="{FC345D06-30A7-0649-BF22-FFA431538F44}">
      <dgm:prSet phldrT="[Testo]"/>
      <dgm:spPr/>
      <dgm:t>
        <a:bodyPr/>
        <a:lstStyle/>
        <a:p>
          <a:r>
            <a:rPr lang="it-IT" dirty="0" smtClean="0"/>
            <a:t>COMMISSIONE DIR INT</a:t>
          </a:r>
          <a:endParaRPr lang="it-IT" dirty="0"/>
        </a:p>
      </dgm:t>
    </dgm:pt>
    <dgm:pt modelId="{33D54AD9-EFC4-3C41-A989-442E6E514E7A}" type="parTrans" cxnId="{F1B0452C-CB77-B746-ABBE-A8AE4A520903}">
      <dgm:prSet/>
      <dgm:spPr/>
      <dgm:t>
        <a:bodyPr/>
        <a:lstStyle/>
        <a:p>
          <a:endParaRPr lang="it-IT"/>
        </a:p>
      </dgm:t>
    </dgm:pt>
    <dgm:pt modelId="{90E87194-42B3-C941-8666-66C5D3EFD24C}" type="sibTrans" cxnId="{F1B0452C-CB77-B746-ABBE-A8AE4A520903}">
      <dgm:prSet/>
      <dgm:spPr/>
      <dgm:t>
        <a:bodyPr/>
        <a:lstStyle/>
        <a:p>
          <a:endParaRPr lang="it-IT"/>
        </a:p>
      </dgm:t>
    </dgm:pt>
    <dgm:pt modelId="{58324159-60E6-E142-B343-613946B4B6F5}">
      <dgm:prSet phldrT="[Testo]"/>
      <dgm:spPr/>
      <dgm:t>
        <a:bodyPr/>
        <a:lstStyle/>
        <a:p>
          <a:r>
            <a:rPr lang="it-IT" dirty="0" smtClean="0"/>
            <a:t>OMS</a:t>
          </a:r>
          <a:endParaRPr lang="it-IT" dirty="0"/>
        </a:p>
      </dgm:t>
    </dgm:pt>
    <dgm:pt modelId="{172022D6-0B5C-4D4B-AD60-B25DF3B329FA}" type="parTrans" cxnId="{1AD55055-DA9C-0B45-9100-035E4FEF2D11}">
      <dgm:prSet/>
      <dgm:spPr/>
      <dgm:t>
        <a:bodyPr/>
        <a:lstStyle/>
        <a:p>
          <a:endParaRPr lang="it-IT"/>
        </a:p>
      </dgm:t>
    </dgm:pt>
    <dgm:pt modelId="{FCBA93A5-5C08-E94E-A9DF-C655E50CFAAC}" type="sibTrans" cxnId="{1AD55055-DA9C-0B45-9100-035E4FEF2D11}">
      <dgm:prSet/>
      <dgm:spPr/>
      <dgm:t>
        <a:bodyPr/>
        <a:lstStyle/>
        <a:p>
          <a:endParaRPr lang="it-IT"/>
        </a:p>
      </dgm:t>
    </dgm:pt>
    <dgm:pt modelId="{23C329F8-7446-C547-9975-C3BBF786A9BA}">
      <dgm:prSet phldrT="[Testo]"/>
      <dgm:spPr/>
      <dgm:t>
        <a:bodyPr/>
        <a:lstStyle/>
        <a:p>
          <a:r>
            <a:rPr lang="it-IT" dirty="0" smtClean="0"/>
            <a:t>ORGANI PRINCIPALI: CONSIGLIO DI SICUREZZA; ASSEMBLEA GENERALE; SEGRETARIO GENERALE</a:t>
          </a:r>
          <a:endParaRPr lang="it-IT" dirty="0"/>
        </a:p>
      </dgm:t>
    </dgm:pt>
    <dgm:pt modelId="{32DAD951-7C81-9747-A59E-9D34F84E7DE7}" type="parTrans" cxnId="{C607335C-8AE6-AE41-8767-287AE390A845}">
      <dgm:prSet/>
      <dgm:spPr/>
      <dgm:t>
        <a:bodyPr/>
        <a:lstStyle/>
        <a:p>
          <a:endParaRPr lang="it-IT"/>
        </a:p>
      </dgm:t>
    </dgm:pt>
    <dgm:pt modelId="{FFA1C6CE-B612-D540-B3F7-D976C555E598}" type="sibTrans" cxnId="{C607335C-8AE6-AE41-8767-287AE390A845}">
      <dgm:prSet/>
      <dgm:spPr/>
      <dgm:t>
        <a:bodyPr/>
        <a:lstStyle/>
        <a:p>
          <a:endParaRPr lang="it-IT"/>
        </a:p>
      </dgm:t>
    </dgm:pt>
    <dgm:pt modelId="{89A6748E-DD41-0E4B-81DA-5279788A308F}">
      <dgm:prSet phldrT="[Testo]"/>
      <dgm:spPr/>
      <dgm:t>
        <a:bodyPr/>
        <a:lstStyle/>
        <a:p>
          <a:r>
            <a:rPr lang="it-IT" dirty="0" smtClean="0"/>
            <a:t>COMMISSARIATO PER I RIGUGIATI</a:t>
          </a:r>
          <a:endParaRPr lang="it-IT" dirty="0"/>
        </a:p>
      </dgm:t>
    </dgm:pt>
    <dgm:pt modelId="{B9A423BE-CD31-B64B-8F4B-8167732DF72D}" type="parTrans" cxnId="{7AEC15D9-24BB-D04F-9839-D4318AC9B202}">
      <dgm:prSet/>
      <dgm:spPr/>
      <dgm:t>
        <a:bodyPr/>
        <a:lstStyle/>
        <a:p>
          <a:endParaRPr lang="it-IT"/>
        </a:p>
      </dgm:t>
    </dgm:pt>
    <dgm:pt modelId="{B7D31C7A-5AE4-3644-A0D7-C428E2E98435}" type="sibTrans" cxnId="{7AEC15D9-24BB-D04F-9839-D4318AC9B202}">
      <dgm:prSet/>
      <dgm:spPr/>
      <dgm:t>
        <a:bodyPr/>
        <a:lstStyle/>
        <a:p>
          <a:endParaRPr lang="it-IT"/>
        </a:p>
      </dgm:t>
    </dgm:pt>
    <dgm:pt modelId="{9D59DD16-DBCB-434F-9AEC-DDDF1B065B93}" type="pres">
      <dgm:prSet presAssocID="{9C3834B9-749D-5842-AED5-8DE615670019}" presName="compositeShape" presStyleCnt="0">
        <dgm:presLayoutVars>
          <dgm:chMax val="7"/>
          <dgm:dir/>
          <dgm:resizeHandles val="exact"/>
        </dgm:presLayoutVars>
      </dgm:prSet>
      <dgm:spPr/>
      <dgm:t>
        <a:bodyPr/>
        <a:lstStyle/>
        <a:p>
          <a:endParaRPr lang="it-IT"/>
        </a:p>
      </dgm:t>
    </dgm:pt>
    <dgm:pt modelId="{A2E27164-5A2E-3E43-85F8-36C6C479559C}" type="pres">
      <dgm:prSet presAssocID="{9C3834B9-749D-5842-AED5-8DE615670019}" presName="wedge1" presStyleLbl="node1" presStyleIdx="0" presStyleCnt="3"/>
      <dgm:spPr/>
      <dgm:t>
        <a:bodyPr/>
        <a:lstStyle/>
        <a:p>
          <a:endParaRPr lang="it-IT"/>
        </a:p>
      </dgm:t>
    </dgm:pt>
    <dgm:pt modelId="{8CB18A55-2036-A748-950A-A655EB9EC850}" type="pres">
      <dgm:prSet presAssocID="{9C3834B9-749D-5842-AED5-8DE615670019}" presName="wedge1Tx" presStyleLbl="node1" presStyleIdx="0" presStyleCnt="3">
        <dgm:presLayoutVars>
          <dgm:chMax val="0"/>
          <dgm:chPref val="0"/>
          <dgm:bulletEnabled val="1"/>
        </dgm:presLayoutVars>
      </dgm:prSet>
      <dgm:spPr/>
      <dgm:t>
        <a:bodyPr/>
        <a:lstStyle/>
        <a:p>
          <a:endParaRPr lang="it-IT"/>
        </a:p>
      </dgm:t>
    </dgm:pt>
    <dgm:pt modelId="{39140162-AE90-D84F-9812-3EA659AF4AD4}" type="pres">
      <dgm:prSet presAssocID="{9C3834B9-749D-5842-AED5-8DE615670019}" presName="wedge2" presStyleLbl="node1" presStyleIdx="1" presStyleCnt="3"/>
      <dgm:spPr/>
      <dgm:t>
        <a:bodyPr/>
        <a:lstStyle/>
        <a:p>
          <a:endParaRPr lang="it-IT"/>
        </a:p>
      </dgm:t>
    </dgm:pt>
    <dgm:pt modelId="{6F6F6C4B-9CAE-0E42-9F17-719ACA70DA4A}" type="pres">
      <dgm:prSet presAssocID="{9C3834B9-749D-5842-AED5-8DE615670019}" presName="wedge2Tx" presStyleLbl="node1" presStyleIdx="1" presStyleCnt="3">
        <dgm:presLayoutVars>
          <dgm:chMax val="0"/>
          <dgm:chPref val="0"/>
          <dgm:bulletEnabled val="1"/>
        </dgm:presLayoutVars>
      </dgm:prSet>
      <dgm:spPr/>
      <dgm:t>
        <a:bodyPr/>
        <a:lstStyle/>
        <a:p>
          <a:endParaRPr lang="it-IT"/>
        </a:p>
      </dgm:t>
    </dgm:pt>
    <dgm:pt modelId="{4793F5B1-57B2-0F49-8E3B-1C8B6DB66338}" type="pres">
      <dgm:prSet presAssocID="{9C3834B9-749D-5842-AED5-8DE615670019}" presName="wedge3" presStyleLbl="node1" presStyleIdx="2" presStyleCnt="3"/>
      <dgm:spPr/>
      <dgm:t>
        <a:bodyPr/>
        <a:lstStyle/>
        <a:p>
          <a:endParaRPr lang="it-IT"/>
        </a:p>
      </dgm:t>
    </dgm:pt>
    <dgm:pt modelId="{F34F4CF6-A1B6-264F-87BA-A2154BC8058D}" type="pres">
      <dgm:prSet presAssocID="{9C3834B9-749D-5842-AED5-8DE615670019}" presName="wedge3Tx" presStyleLbl="node1" presStyleIdx="2" presStyleCnt="3">
        <dgm:presLayoutVars>
          <dgm:chMax val="0"/>
          <dgm:chPref val="0"/>
          <dgm:bulletEnabled val="1"/>
        </dgm:presLayoutVars>
      </dgm:prSet>
      <dgm:spPr/>
      <dgm:t>
        <a:bodyPr/>
        <a:lstStyle/>
        <a:p>
          <a:endParaRPr lang="it-IT"/>
        </a:p>
      </dgm:t>
    </dgm:pt>
  </dgm:ptLst>
  <dgm:cxnLst>
    <dgm:cxn modelId="{C6379CB0-BD51-2744-BA39-8A4AFFC477D3}" type="presOf" srcId="{C7865953-39D1-4A4C-8ADD-9796340B5159}" destId="{4793F5B1-57B2-0F49-8E3B-1C8B6DB66338}" srcOrd="0" destOrd="1" presId="urn:microsoft.com/office/officeart/2005/8/layout/chart3"/>
    <dgm:cxn modelId="{51C10606-E5DB-A64D-964D-AEDAB6C58504}" srcId="{B3E69979-1ABF-234F-83FB-387D8478447E}" destId="{0CA1DF28-4146-5D45-8F38-C58A1DADE05B}" srcOrd="3" destOrd="0" parTransId="{2A85198F-23D9-3449-84AC-4661660D9B27}" sibTransId="{D6D8CEC8-AD05-3E44-8BBE-515A50D869ED}"/>
    <dgm:cxn modelId="{723F1070-95A4-9A4F-AD5E-3E9112702AD6}" type="presOf" srcId="{9C3834B9-749D-5842-AED5-8DE615670019}" destId="{9D59DD16-DBCB-434F-9AEC-DDDF1B065B93}" srcOrd="0" destOrd="0" presId="urn:microsoft.com/office/officeart/2005/8/layout/chart3"/>
    <dgm:cxn modelId="{9BADEB3C-A10B-AB49-85E5-40771D2DDC0B}" srcId="{9C3834B9-749D-5842-AED5-8DE615670019}" destId="{2638BABF-3529-714F-B0AD-B0812082EF18}" srcOrd="0" destOrd="0" parTransId="{C93B6471-890E-D94A-8109-F16546BA0167}" sibTransId="{3BF63303-5480-994B-A7CB-7AEB6BDE95F2}"/>
    <dgm:cxn modelId="{CAAC5E43-BFA9-3948-84E2-C9FE8B2778DB}" type="presOf" srcId="{3604EF6A-3212-FA41-BE24-90D3BD9909DF}" destId="{39140162-AE90-D84F-9812-3EA659AF4AD4}" srcOrd="0" destOrd="3" presId="urn:microsoft.com/office/officeart/2005/8/layout/chart3"/>
    <dgm:cxn modelId="{2F085CC1-CF8A-E54F-AD6B-03FCF8C4F52D}" type="presOf" srcId="{C7865953-39D1-4A4C-8ADD-9796340B5159}" destId="{F34F4CF6-A1B6-264F-87BA-A2154BC8058D}" srcOrd="1" destOrd="1" presId="urn:microsoft.com/office/officeart/2005/8/layout/chart3"/>
    <dgm:cxn modelId="{2A088F88-B51F-5C4F-90E8-228F74DAF524}" type="presOf" srcId="{89A6748E-DD41-0E4B-81DA-5279788A308F}" destId="{F34F4CF6-A1B6-264F-87BA-A2154BC8058D}" srcOrd="1" destOrd="3" presId="urn:microsoft.com/office/officeart/2005/8/layout/chart3"/>
    <dgm:cxn modelId="{0C53F406-B22F-CE46-B715-B263A49FE6B5}" type="presOf" srcId="{1CA11678-9D3D-E349-9578-CB311D93372E}" destId="{4793F5B1-57B2-0F49-8E3B-1C8B6DB66338}" srcOrd="0" destOrd="0" presId="urn:microsoft.com/office/officeart/2005/8/layout/chart3"/>
    <dgm:cxn modelId="{45388CBE-04FF-D64C-8E4E-33A3CA58422D}" type="presOf" srcId="{58324159-60E6-E142-B343-613946B4B6F5}" destId="{6F6F6C4B-9CAE-0E42-9F17-719ACA70DA4A}" srcOrd="1" destOrd="5" presId="urn:microsoft.com/office/officeart/2005/8/layout/chart3"/>
    <dgm:cxn modelId="{C607335C-8AE6-AE41-8767-287AE390A845}" srcId="{2638BABF-3529-714F-B0AD-B0812082EF18}" destId="{23C329F8-7446-C547-9975-C3BBF786A9BA}" srcOrd="0" destOrd="0" parTransId="{32DAD951-7C81-9747-A59E-9D34F84E7DE7}" sibTransId="{FFA1C6CE-B612-D540-B3F7-D976C555E598}"/>
    <dgm:cxn modelId="{694562E3-FDAD-5A41-BCA5-902F72F4F73A}" srcId="{B3E69979-1ABF-234F-83FB-387D8478447E}" destId="{29328306-0809-304A-AB39-BB8ACE3CBAD1}" srcOrd="1" destOrd="0" parTransId="{25958835-BE99-2549-B52A-02D2DEF0C67F}" sibTransId="{5C94997A-F6CE-6444-A708-1AC513077AA0}"/>
    <dgm:cxn modelId="{5ABC9E98-8BDD-7241-8AE4-0D77EA122C95}" type="presOf" srcId="{1B397152-E985-F24E-A0CF-6C403B3A9BB8}" destId="{39140162-AE90-D84F-9812-3EA659AF4AD4}" srcOrd="0" destOrd="1" presId="urn:microsoft.com/office/officeart/2005/8/layout/chart3"/>
    <dgm:cxn modelId="{66C5049F-5EF2-0943-B1AC-5CC82F65A704}" type="presOf" srcId="{29328306-0809-304A-AB39-BB8ACE3CBAD1}" destId="{6F6F6C4B-9CAE-0E42-9F17-719ACA70DA4A}" srcOrd="1" destOrd="2" presId="urn:microsoft.com/office/officeart/2005/8/layout/chart3"/>
    <dgm:cxn modelId="{5B34CE49-B8A6-E74D-996E-2368DCD2F414}" type="presOf" srcId="{FC345D06-30A7-0649-BF22-FFA431538F44}" destId="{4793F5B1-57B2-0F49-8E3B-1C8B6DB66338}" srcOrd="0" destOrd="2" presId="urn:microsoft.com/office/officeart/2005/8/layout/chart3"/>
    <dgm:cxn modelId="{191D1C7C-3ABC-7B45-A35D-976F31B00109}" type="presOf" srcId="{2638BABF-3529-714F-B0AD-B0812082EF18}" destId="{A2E27164-5A2E-3E43-85F8-36C6C479559C}" srcOrd="0" destOrd="0" presId="urn:microsoft.com/office/officeart/2005/8/layout/chart3"/>
    <dgm:cxn modelId="{7AEC15D9-24BB-D04F-9839-D4318AC9B202}" srcId="{1CA11678-9D3D-E349-9578-CB311D93372E}" destId="{89A6748E-DD41-0E4B-81DA-5279788A308F}" srcOrd="2" destOrd="0" parTransId="{B9A423BE-CD31-B64B-8F4B-8167732DF72D}" sibTransId="{B7D31C7A-5AE4-3644-A0D7-C428E2E98435}"/>
    <dgm:cxn modelId="{CC775131-45E3-4040-8E67-0866B2B20E75}" srcId="{1CA11678-9D3D-E349-9578-CB311D93372E}" destId="{C7865953-39D1-4A4C-8ADD-9796340B5159}" srcOrd="0" destOrd="0" parTransId="{E34BF24B-B7FA-F241-8416-AF194893E7D4}" sibTransId="{6D45C292-01FA-944A-AAEE-577765CBAB5A}"/>
    <dgm:cxn modelId="{4E57568B-92E3-414A-B5B2-7B44438696C1}" type="presOf" srcId="{1CA11678-9D3D-E349-9578-CB311D93372E}" destId="{F34F4CF6-A1B6-264F-87BA-A2154BC8058D}" srcOrd="1" destOrd="0" presId="urn:microsoft.com/office/officeart/2005/8/layout/chart3"/>
    <dgm:cxn modelId="{6F368119-F014-5247-8F62-D79C96C043F2}" type="presOf" srcId="{FC345D06-30A7-0649-BF22-FFA431538F44}" destId="{F34F4CF6-A1B6-264F-87BA-A2154BC8058D}" srcOrd="1" destOrd="2" presId="urn:microsoft.com/office/officeart/2005/8/layout/chart3"/>
    <dgm:cxn modelId="{780C4E30-6D51-2F44-ADC8-D87A20E36A9B}" srcId="{B3E69979-1ABF-234F-83FB-387D8478447E}" destId="{1B397152-E985-F24E-A0CF-6C403B3A9BB8}" srcOrd="0" destOrd="0" parTransId="{05EA1C2B-9DDF-BA48-A992-957AE31FBBEA}" sibTransId="{962CAECC-3063-9943-BAFC-B299D3519BB9}"/>
    <dgm:cxn modelId="{93FA4A8D-366D-BE45-8C8C-70CD8F117517}" srcId="{B3E69979-1ABF-234F-83FB-387D8478447E}" destId="{3604EF6A-3212-FA41-BE24-90D3BD9909DF}" srcOrd="2" destOrd="0" parTransId="{2B38A6D6-568D-534B-9335-96E4F244E7CD}" sibTransId="{A67933E2-4256-D147-898E-E3A4AEAAC9D1}"/>
    <dgm:cxn modelId="{A72A7256-C46E-5146-BC82-C66F584E780C}" type="presOf" srcId="{B3E69979-1ABF-234F-83FB-387D8478447E}" destId="{39140162-AE90-D84F-9812-3EA659AF4AD4}" srcOrd="0" destOrd="0" presId="urn:microsoft.com/office/officeart/2005/8/layout/chart3"/>
    <dgm:cxn modelId="{B546E049-48A7-6D4F-87AE-434AA4302000}" type="presOf" srcId="{B3E69979-1ABF-234F-83FB-387D8478447E}" destId="{6F6F6C4B-9CAE-0E42-9F17-719ACA70DA4A}" srcOrd="1" destOrd="0" presId="urn:microsoft.com/office/officeart/2005/8/layout/chart3"/>
    <dgm:cxn modelId="{EC62438F-9AD4-E449-BCD4-473FF9539C8B}" type="presOf" srcId="{58324159-60E6-E142-B343-613946B4B6F5}" destId="{39140162-AE90-D84F-9812-3EA659AF4AD4}" srcOrd="0" destOrd="5" presId="urn:microsoft.com/office/officeart/2005/8/layout/chart3"/>
    <dgm:cxn modelId="{421528B8-8201-AE4E-B23D-90F5099FB4E9}" type="presOf" srcId="{0CA1DF28-4146-5D45-8F38-C58A1DADE05B}" destId="{6F6F6C4B-9CAE-0E42-9F17-719ACA70DA4A}" srcOrd="1" destOrd="4" presId="urn:microsoft.com/office/officeart/2005/8/layout/chart3"/>
    <dgm:cxn modelId="{D0FCE86F-63C5-AB42-9BA4-7126D12A72A8}" type="presOf" srcId="{1B397152-E985-F24E-A0CF-6C403B3A9BB8}" destId="{6F6F6C4B-9CAE-0E42-9F17-719ACA70DA4A}" srcOrd="1" destOrd="1" presId="urn:microsoft.com/office/officeart/2005/8/layout/chart3"/>
    <dgm:cxn modelId="{32750469-51CE-AD40-8A99-076AE8A1B5D3}" type="presOf" srcId="{29328306-0809-304A-AB39-BB8ACE3CBAD1}" destId="{39140162-AE90-D84F-9812-3EA659AF4AD4}" srcOrd="0" destOrd="2" presId="urn:microsoft.com/office/officeart/2005/8/layout/chart3"/>
    <dgm:cxn modelId="{AE63DD26-B721-9446-AF8E-C319AA5E459D}" type="presOf" srcId="{2638BABF-3529-714F-B0AD-B0812082EF18}" destId="{8CB18A55-2036-A748-950A-A655EB9EC850}" srcOrd="1" destOrd="0" presId="urn:microsoft.com/office/officeart/2005/8/layout/chart3"/>
    <dgm:cxn modelId="{477C5EB5-64B2-8845-84C0-2D5AAAE243B3}" srcId="{9C3834B9-749D-5842-AED5-8DE615670019}" destId="{1CA11678-9D3D-E349-9578-CB311D93372E}" srcOrd="2" destOrd="0" parTransId="{B0384F16-DB46-D345-8BD3-7A0D8EB57D8E}" sibTransId="{2E98DCE6-5276-024A-BCBB-5DEA0C4ACC5A}"/>
    <dgm:cxn modelId="{F1B0452C-CB77-B746-ABBE-A8AE4A520903}" srcId="{1CA11678-9D3D-E349-9578-CB311D93372E}" destId="{FC345D06-30A7-0649-BF22-FFA431538F44}" srcOrd="1" destOrd="0" parTransId="{33D54AD9-EFC4-3C41-A989-442E6E514E7A}" sibTransId="{90E87194-42B3-C941-8666-66C5D3EFD24C}"/>
    <dgm:cxn modelId="{8122FCEC-C3FF-C84E-86CE-F5AEA05A423F}" type="presOf" srcId="{3604EF6A-3212-FA41-BE24-90D3BD9909DF}" destId="{6F6F6C4B-9CAE-0E42-9F17-719ACA70DA4A}" srcOrd="1" destOrd="3" presId="urn:microsoft.com/office/officeart/2005/8/layout/chart3"/>
    <dgm:cxn modelId="{EC75F8CC-C73C-1B4A-8A19-CF3E91BC4253}" type="presOf" srcId="{89A6748E-DD41-0E4B-81DA-5279788A308F}" destId="{4793F5B1-57B2-0F49-8E3B-1C8B6DB66338}" srcOrd="0" destOrd="3" presId="urn:microsoft.com/office/officeart/2005/8/layout/chart3"/>
    <dgm:cxn modelId="{F180A9E4-0A2D-4C42-8C36-AC0DDCF3847F}" srcId="{9C3834B9-749D-5842-AED5-8DE615670019}" destId="{B3E69979-1ABF-234F-83FB-387D8478447E}" srcOrd="1" destOrd="0" parTransId="{CE17F5F7-FA1D-C946-86BA-FF31E2A864A0}" sibTransId="{E7416902-7651-3A42-B4B3-415517F2A873}"/>
    <dgm:cxn modelId="{6EAD23B3-E29D-514A-A4DB-4990B610A279}" type="presOf" srcId="{23C329F8-7446-C547-9975-C3BBF786A9BA}" destId="{8CB18A55-2036-A748-950A-A655EB9EC850}" srcOrd="1" destOrd="1" presId="urn:microsoft.com/office/officeart/2005/8/layout/chart3"/>
    <dgm:cxn modelId="{1AD55055-DA9C-0B45-9100-035E4FEF2D11}" srcId="{B3E69979-1ABF-234F-83FB-387D8478447E}" destId="{58324159-60E6-E142-B343-613946B4B6F5}" srcOrd="4" destOrd="0" parTransId="{172022D6-0B5C-4D4B-AD60-B25DF3B329FA}" sibTransId="{FCBA93A5-5C08-E94E-A9DF-C655E50CFAAC}"/>
    <dgm:cxn modelId="{D78649F3-F7FC-F64B-941E-64E81E33E814}" type="presOf" srcId="{0CA1DF28-4146-5D45-8F38-C58A1DADE05B}" destId="{39140162-AE90-D84F-9812-3EA659AF4AD4}" srcOrd="0" destOrd="4" presId="urn:microsoft.com/office/officeart/2005/8/layout/chart3"/>
    <dgm:cxn modelId="{1032E476-8E9A-7047-AEE6-BEF1FA1C3F58}" type="presOf" srcId="{23C329F8-7446-C547-9975-C3BBF786A9BA}" destId="{A2E27164-5A2E-3E43-85F8-36C6C479559C}" srcOrd="0" destOrd="1" presId="urn:microsoft.com/office/officeart/2005/8/layout/chart3"/>
    <dgm:cxn modelId="{B30CD814-247B-0342-9963-3F1E85773EC5}" type="presParOf" srcId="{9D59DD16-DBCB-434F-9AEC-DDDF1B065B93}" destId="{A2E27164-5A2E-3E43-85F8-36C6C479559C}" srcOrd="0" destOrd="0" presId="urn:microsoft.com/office/officeart/2005/8/layout/chart3"/>
    <dgm:cxn modelId="{C31CB1D2-B983-0E42-8656-3307A51554E3}" type="presParOf" srcId="{9D59DD16-DBCB-434F-9AEC-DDDF1B065B93}" destId="{8CB18A55-2036-A748-950A-A655EB9EC850}" srcOrd="1" destOrd="0" presId="urn:microsoft.com/office/officeart/2005/8/layout/chart3"/>
    <dgm:cxn modelId="{26A878B7-AD13-FE41-A091-156C8D0C438E}" type="presParOf" srcId="{9D59DD16-DBCB-434F-9AEC-DDDF1B065B93}" destId="{39140162-AE90-D84F-9812-3EA659AF4AD4}" srcOrd="2" destOrd="0" presId="urn:microsoft.com/office/officeart/2005/8/layout/chart3"/>
    <dgm:cxn modelId="{811BB79F-E542-D445-954C-E4D65C5F6E85}" type="presParOf" srcId="{9D59DD16-DBCB-434F-9AEC-DDDF1B065B93}" destId="{6F6F6C4B-9CAE-0E42-9F17-719ACA70DA4A}" srcOrd="3" destOrd="0" presId="urn:microsoft.com/office/officeart/2005/8/layout/chart3"/>
    <dgm:cxn modelId="{1F82ECB8-5818-1F47-8E2B-7CB69CE3C8A0}" type="presParOf" srcId="{9D59DD16-DBCB-434F-9AEC-DDDF1B065B93}" destId="{4793F5B1-57B2-0F49-8E3B-1C8B6DB66338}" srcOrd="4" destOrd="0" presId="urn:microsoft.com/office/officeart/2005/8/layout/chart3"/>
    <dgm:cxn modelId="{25BFA2BD-583B-C44A-A4A3-BD167F4C044C}" type="presParOf" srcId="{9D59DD16-DBCB-434F-9AEC-DDDF1B065B93}" destId="{F34F4CF6-A1B6-264F-87BA-A2154BC8058D}" srcOrd="5" destOrd="0" presId="urn:microsoft.com/office/officeart/2005/8/layout/char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F34248-FA4F-844E-A349-70D11E400C94}" type="doc">
      <dgm:prSet loTypeId="urn:microsoft.com/office/officeart/2005/8/layout/venn1" loCatId="" qsTypeId="urn:microsoft.com/office/officeart/2005/8/quickstyle/simple1" qsCatId="simple" csTypeId="urn:microsoft.com/office/officeart/2005/8/colors/colorful3" csCatId="colorful" phldr="1"/>
      <dgm:spPr/>
    </dgm:pt>
    <dgm:pt modelId="{9597F668-F27D-E446-903F-FB1EB7556674}">
      <dgm:prSet phldrT="[Testo]"/>
      <dgm:spPr/>
      <dgm:t>
        <a:bodyPr/>
        <a:lstStyle/>
        <a:p>
          <a:r>
            <a:rPr lang="it-IT" dirty="0" smtClean="0"/>
            <a:t>ALTO COMMISSARIATO DEI DIRITTI UMANI</a:t>
          </a:r>
          <a:endParaRPr lang="it-IT" dirty="0"/>
        </a:p>
      </dgm:t>
    </dgm:pt>
    <dgm:pt modelId="{0170E504-B2D6-E34D-ABD0-D9F0F8C668FB}" type="parTrans" cxnId="{7FD4F52D-6ACE-FD45-B1E0-9D428467F951}">
      <dgm:prSet/>
      <dgm:spPr/>
      <dgm:t>
        <a:bodyPr/>
        <a:lstStyle/>
        <a:p>
          <a:endParaRPr lang="it-IT"/>
        </a:p>
      </dgm:t>
    </dgm:pt>
    <dgm:pt modelId="{71B7C1B6-C784-AF48-A895-A614F7C5A3BE}" type="sibTrans" cxnId="{7FD4F52D-6ACE-FD45-B1E0-9D428467F951}">
      <dgm:prSet/>
      <dgm:spPr/>
      <dgm:t>
        <a:bodyPr/>
        <a:lstStyle/>
        <a:p>
          <a:endParaRPr lang="it-IT"/>
        </a:p>
      </dgm:t>
    </dgm:pt>
    <dgm:pt modelId="{CE77DCAF-B92D-F94D-A986-39C2DDCCB1A1}">
      <dgm:prSet phldrT="[Testo]"/>
      <dgm:spPr/>
      <dgm:t>
        <a:bodyPr/>
        <a:lstStyle/>
        <a:p>
          <a:r>
            <a:rPr lang="it-IT" dirty="0" smtClean="0"/>
            <a:t>COMITATI TRATTATI/CAT COMMITTEE</a:t>
          </a:r>
          <a:endParaRPr lang="it-IT" dirty="0"/>
        </a:p>
      </dgm:t>
    </dgm:pt>
    <dgm:pt modelId="{63CEF5E9-542B-DA4A-9A68-D3A086531DDA}" type="parTrans" cxnId="{39F693B2-1F54-D643-852A-6AAAEF718F95}">
      <dgm:prSet/>
      <dgm:spPr/>
      <dgm:t>
        <a:bodyPr/>
        <a:lstStyle/>
        <a:p>
          <a:endParaRPr lang="it-IT"/>
        </a:p>
      </dgm:t>
    </dgm:pt>
    <dgm:pt modelId="{D29BC693-B8F2-3948-A3C2-69667F5608E1}" type="sibTrans" cxnId="{39F693B2-1F54-D643-852A-6AAAEF718F95}">
      <dgm:prSet/>
      <dgm:spPr/>
      <dgm:t>
        <a:bodyPr/>
        <a:lstStyle/>
        <a:p>
          <a:endParaRPr lang="it-IT"/>
        </a:p>
      </dgm:t>
    </dgm:pt>
    <dgm:pt modelId="{2012A0A5-B918-424A-A6C4-2E988713F2EE}">
      <dgm:prSet phldrT="[Testo]"/>
      <dgm:spPr/>
      <dgm:t>
        <a:bodyPr/>
        <a:lstStyle/>
        <a:p>
          <a:r>
            <a:rPr lang="it-IT" dirty="0" smtClean="0"/>
            <a:t>COMMISSIONE SUI DIRITTI UMANI/CONSIGLIO</a:t>
          </a:r>
          <a:endParaRPr lang="it-IT" dirty="0"/>
        </a:p>
      </dgm:t>
    </dgm:pt>
    <dgm:pt modelId="{522C4A3F-173D-C641-BDE1-86E483C70E73}" type="parTrans" cxnId="{D6F7FA8A-F1E9-D247-8F7B-4C59D1D3B220}">
      <dgm:prSet/>
      <dgm:spPr/>
      <dgm:t>
        <a:bodyPr/>
        <a:lstStyle/>
        <a:p>
          <a:endParaRPr lang="it-IT"/>
        </a:p>
      </dgm:t>
    </dgm:pt>
    <dgm:pt modelId="{8444927F-975B-3048-A389-DBAE13DE2176}" type="sibTrans" cxnId="{D6F7FA8A-F1E9-D247-8F7B-4C59D1D3B220}">
      <dgm:prSet/>
      <dgm:spPr/>
      <dgm:t>
        <a:bodyPr/>
        <a:lstStyle/>
        <a:p>
          <a:endParaRPr lang="it-IT"/>
        </a:p>
      </dgm:t>
    </dgm:pt>
    <dgm:pt modelId="{5CE082B9-DC40-C745-A9B3-F6196CC2B298}">
      <dgm:prSet phldrT="[Testo]"/>
      <dgm:spPr/>
      <dgm:t>
        <a:bodyPr/>
        <a:lstStyle/>
        <a:p>
          <a:r>
            <a:rPr lang="it-IT" dirty="0" smtClean="0"/>
            <a:t>CIG</a:t>
          </a:r>
          <a:endParaRPr lang="it-IT" dirty="0"/>
        </a:p>
      </dgm:t>
    </dgm:pt>
    <dgm:pt modelId="{BC3B8B76-87C3-A74C-A4E0-963FE7889F32}" type="parTrans" cxnId="{DFF69A07-C630-1D4D-8737-10F4590F0FF3}">
      <dgm:prSet/>
      <dgm:spPr/>
      <dgm:t>
        <a:bodyPr/>
        <a:lstStyle/>
        <a:p>
          <a:endParaRPr lang="it-IT"/>
        </a:p>
      </dgm:t>
    </dgm:pt>
    <dgm:pt modelId="{B4A9DB34-C620-664A-8C3E-655F75687326}" type="sibTrans" cxnId="{DFF69A07-C630-1D4D-8737-10F4590F0FF3}">
      <dgm:prSet/>
      <dgm:spPr/>
      <dgm:t>
        <a:bodyPr/>
        <a:lstStyle/>
        <a:p>
          <a:endParaRPr lang="it-IT"/>
        </a:p>
      </dgm:t>
    </dgm:pt>
    <dgm:pt modelId="{0ED547B7-7B6D-A746-BC5A-170BABE5670B}" type="pres">
      <dgm:prSet presAssocID="{39F34248-FA4F-844E-A349-70D11E400C94}" presName="compositeShape" presStyleCnt="0">
        <dgm:presLayoutVars>
          <dgm:chMax val="7"/>
          <dgm:dir/>
          <dgm:resizeHandles val="exact"/>
        </dgm:presLayoutVars>
      </dgm:prSet>
      <dgm:spPr/>
    </dgm:pt>
    <dgm:pt modelId="{5BF0D868-573E-544C-BD2E-99A032ACDC86}" type="pres">
      <dgm:prSet presAssocID="{9597F668-F27D-E446-903F-FB1EB7556674}" presName="circ1" presStyleLbl="vennNode1" presStyleIdx="0" presStyleCnt="4"/>
      <dgm:spPr/>
      <dgm:t>
        <a:bodyPr/>
        <a:lstStyle/>
        <a:p>
          <a:endParaRPr lang="it-IT"/>
        </a:p>
      </dgm:t>
    </dgm:pt>
    <dgm:pt modelId="{1850979C-8562-574E-A647-4A8150622FDB}" type="pres">
      <dgm:prSet presAssocID="{9597F668-F27D-E446-903F-FB1EB7556674}" presName="circ1Tx" presStyleLbl="revTx" presStyleIdx="0" presStyleCnt="0">
        <dgm:presLayoutVars>
          <dgm:chMax val="0"/>
          <dgm:chPref val="0"/>
          <dgm:bulletEnabled val="1"/>
        </dgm:presLayoutVars>
      </dgm:prSet>
      <dgm:spPr/>
      <dgm:t>
        <a:bodyPr/>
        <a:lstStyle/>
        <a:p>
          <a:endParaRPr lang="it-IT"/>
        </a:p>
      </dgm:t>
    </dgm:pt>
    <dgm:pt modelId="{318E14D3-E2D2-9D4E-A335-A19B7B90EB64}" type="pres">
      <dgm:prSet presAssocID="{CE77DCAF-B92D-F94D-A986-39C2DDCCB1A1}" presName="circ2" presStyleLbl="vennNode1" presStyleIdx="1" presStyleCnt="4"/>
      <dgm:spPr/>
      <dgm:t>
        <a:bodyPr/>
        <a:lstStyle/>
        <a:p>
          <a:endParaRPr lang="it-IT"/>
        </a:p>
      </dgm:t>
    </dgm:pt>
    <dgm:pt modelId="{2FBC21E2-3FD7-0142-950E-D62D317E8D4A}" type="pres">
      <dgm:prSet presAssocID="{CE77DCAF-B92D-F94D-A986-39C2DDCCB1A1}" presName="circ2Tx" presStyleLbl="revTx" presStyleIdx="0" presStyleCnt="0">
        <dgm:presLayoutVars>
          <dgm:chMax val="0"/>
          <dgm:chPref val="0"/>
          <dgm:bulletEnabled val="1"/>
        </dgm:presLayoutVars>
      </dgm:prSet>
      <dgm:spPr/>
      <dgm:t>
        <a:bodyPr/>
        <a:lstStyle/>
        <a:p>
          <a:endParaRPr lang="it-IT"/>
        </a:p>
      </dgm:t>
    </dgm:pt>
    <dgm:pt modelId="{67A28E23-5A81-224A-8826-710246C4D352}" type="pres">
      <dgm:prSet presAssocID="{2012A0A5-B918-424A-A6C4-2E988713F2EE}" presName="circ3" presStyleLbl="vennNode1" presStyleIdx="2" presStyleCnt="4"/>
      <dgm:spPr/>
      <dgm:t>
        <a:bodyPr/>
        <a:lstStyle/>
        <a:p>
          <a:endParaRPr lang="it-IT"/>
        </a:p>
      </dgm:t>
    </dgm:pt>
    <dgm:pt modelId="{9B175962-27F5-D64C-9A38-3C374AC07E8E}" type="pres">
      <dgm:prSet presAssocID="{2012A0A5-B918-424A-A6C4-2E988713F2EE}" presName="circ3Tx" presStyleLbl="revTx" presStyleIdx="0" presStyleCnt="0">
        <dgm:presLayoutVars>
          <dgm:chMax val="0"/>
          <dgm:chPref val="0"/>
          <dgm:bulletEnabled val="1"/>
        </dgm:presLayoutVars>
      </dgm:prSet>
      <dgm:spPr/>
      <dgm:t>
        <a:bodyPr/>
        <a:lstStyle/>
        <a:p>
          <a:endParaRPr lang="it-IT"/>
        </a:p>
      </dgm:t>
    </dgm:pt>
    <dgm:pt modelId="{26F94DB7-8E11-654B-B350-B24E58CFE5E6}" type="pres">
      <dgm:prSet presAssocID="{5CE082B9-DC40-C745-A9B3-F6196CC2B298}" presName="circ4" presStyleLbl="vennNode1" presStyleIdx="3" presStyleCnt="4" custLinFactNeighborY="2103"/>
      <dgm:spPr/>
      <dgm:t>
        <a:bodyPr/>
        <a:lstStyle/>
        <a:p>
          <a:endParaRPr lang="it-IT"/>
        </a:p>
      </dgm:t>
    </dgm:pt>
    <dgm:pt modelId="{7755ED5E-E029-D043-852B-ADF83063221C}" type="pres">
      <dgm:prSet presAssocID="{5CE082B9-DC40-C745-A9B3-F6196CC2B298}" presName="circ4Tx" presStyleLbl="revTx" presStyleIdx="0" presStyleCnt="0">
        <dgm:presLayoutVars>
          <dgm:chMax val="0"/>
          <dgm:chPref val="0"/>
          <dgm:bulletEnabled val="1"/>
        </dgm:presLayoutVars>
      </dgm:prSet>
      <dgm:spPr/>
      <dgm:t>
        <a:bodyPr/>
        <a:lstStyle/>
        <a:p>
          <a:endParaRPr lang="it-IT"/>
        </a:p>
      </dgm:t>
    </dgm:pt>
  </dgm:ptLst>
  <dgm:cxnLst>
    <dgm:cxn modelId="{B1EF9D00-FE10-D743-8614-9FEA023CE5A1}" type="presOf" srcId="{CE77DCAF-B92D-F94D-A986-39C2DDCCB1A1}" destId="{318E14D3-E2D2-9D4E-A335-A19B7B90EB64}" srcOrd="0" destOrd="0" presId="urn:microsoft.com/office/officeart/2005/8/layout/venn1"/>
    <dgm:cxn modelId="{84A1C1BD-5524-0B44-B147-97812CDBFB4F}" type="presOf" srcId="{9597F668-F27D-E446-903F-FB1EB7556674}" destId="{1850979C-8562-574E-A647-4A8150622FDB}" srcOrd="1" destOrd="0" presId="urn:microsoft.com/office/officeart/2005/8/layout/venn1"/>
    <dgm:cxn modelId="{D6F7FA8A-F1E9-D247-8F7B-4C59D1D3B220}" srcId="{39F34248-FA4F-844E-A349-70D11E400C94}" destId="{2012A0A5-B918-424A-A6C4-2E988713F2EE}" srcOrd="2" destOrd="0" parTransId="{522C4A3F-173D-C641-BDE1-86E483C70E73}" sibTransId="{8444927F-975B-3048-A389-DBAE13DE2176}"/>
    <dgm:cxn modelId="{39F693B2-1F54-D643-852A-6AAAEF718F95}" srcId="{39F34248-FA4F-844E-A349-70D11E400C94}" destId="{CE77DCAF-B92D-F94D-A986-39C2DDCCB1A1}" srcOrd="1" destOrd="0" parTransId="{63CEF5E9-542B-DA4A-9A68-D3A086531DDA}" sibTransId="{D29BC693-B8F2-3948-A3C2-69667F5608E1}"/>
    <dgm:cxn modelId="{5B5EF805-6C5A-6441-B319-C4654DEDB6E4}" type="presOf" srcId="{39F34248-FA4F-844E-A349-70D11E400C94}" destId="{0ED547B7-7B6D-A746-BC5A-170BABE5670B}" srcOrd="0" destOrd="0" presId="urn:microsoft.com/office/officeart/2005/8/layout/venn1"/>
    <dgm:cxn modelId="{3FE69B07-A1AD-5D49-9D89-06A3492BE776}" type="presOf" srcId="{5CE082B9-DC40-C745-A9B3-F6196CC2B298}" destId="{7755ED5E-E029-D043-852B-ADF83063221C}" srcOrd="1" destOrd="0" presId="urn:microsoft.com/office/officeart/2005/8/layout/venn1"/>
    <dgm:cxn modelId="{964072F2-DF67-D745-B4C5-AB49CEEC0382}" type="presOf" srcId="{5CE082B9-DC40-C745-A9B3-F6196CC2B298}" destId="{26F94DB7-8E11-654B-B350-B24E58CFE5E6}" srcOrd="0" destOrd="0" presId="urn:microsoft.com/office/officeart/2005/8/layout/venn1"/>
    <dgm:cxn modelId="{115148B4-B4F9-A943-8B8E-22D573D8114D}" type="presOf" srcId="{2012A0A5-B918-424A-A6C4-2E988713F2EE}" destId="{67A28E23-5A81-224A-8826-710246C4D352}" srcOrd="0" destOrd="0" presId="urn:microsoft.com/office/officeart/2005/8/layout/venn1"/>
    <dgm:cxn modelId="{DFF69A07-C630-1D4D-8737-10F4590F0FF3}" srcId="{39F34248-FA4F-844E-A349-70D11E400C94}" destId="{5CE082B9-DC40-C745-A9B3-F6196CC2B298}" srcOrd="3" destOrd="0" parTransId="{BC3B8B76-87C3-A74C-A4E0-963FE7889F32}" sibTransId="{B4A9DB34-C620-664A-8C3E-655F75687326}"/>
    <dgm:cxn modelId="{5DEF72EB-1C7D-8B43-B4D4-DA71F4895DCC}" type="presOf" srcId="{9597F668-F27D-E446-903F-FB1EB7556674}" destId="{5BF0D868-573E-544C-BD2E-99A032ACDC86}" srcOrd="0" destOrd="0" presId="urn:microsoft.com/office/officeart/2005/8/layout/venn1"/>
    <dgm:cxn modelId="{7FD4F52D-6ACE-FD45-B1E0-9D428467F951}" srcId="{39F34248-FA4F-844E-A349-70D11E400C94}" destId="{9597F668-F27D-E446-903F-FB1EB7556674}" srcOrd="0" destOrd="0" parTransId="{0170E504-B2D6-E34D-ABD0-D9F0F8C668FB}" sibTransId="{71B7C1B6-C784-AF48-A895-A614F7C5A3BE}"/>
    <dgm:cxn modelId="{9156821C-1847-FD44-893C-A51212C91148}" type="presOf" srcId="{2012A0A5-B918-424A-A6C4-2E988713F2EE}" destId="{9B175962-27F5-D64C-9A38-3C374AC07E8E}" srcOrd="1" destOrd="0" presId="urn:microsoft.com/office/officeart/2005/8/layout/venn1"/>
    <dgm:cxn modelId="{FDA325B8-4C35-6C40-B0E0-0883AB4E213A}" type="presOf" srcId="{CE77DCAF-B92D-F94D-A986-39C2DDCCB1A1}" destId="{2FBC21E2-3FD7-0142-950E-D62D317E8D4A}" srcOrd="1" destOrd="0" presId="urn:microsoft.com/office/officeart/2005/8/layout/venn1"/>
    <dgm:cxn modelId="{959C8DF6-E225-A94B-B6F6-95E3C81EA7A9}" type="presParOf" srcId="{0ED547B7-7B6D-A746-BC5A-170BABE5670B}" destId="{5BF0D868-573E-544C-BD2E-99A032ACDC86}" srcOrd="0" destOrd="0" presId="urn:microsoft.com/office/officeart/2005/8/layout/venn1"/>
    <dgm:cxn modelId="{58ADB1FA-1619-744B-9162-76C11C6F019B}" type="presParOf" srcId="{0ED547B7-7B6D-A746-BC5A-170BABE5670B}" destId="{1850979C-8562-574E-A647-4A8150622FDB}" srcOrd="1" destOrd="0" presId="urn:microsoft.com/office/officeart/2005/8/layout/venn1"/>
    <dgm:cxn modelId="{0B3BBBB3-1D19-C94C-8EF9-0CF9A6E224F4}" type="presParOf" srcId="{0ED547B7-7B6D-A746-BC5A-170BABE5670B}" destId="{318E14D3-E2D2-9D4E-A335-A19B7B90EB64}" srcOrd="2" destOrd="0" presId="urn:microsoft.com/office/officeart/2005/8/layout/venn1"/>
    <dgm:cxn modelId="{B68415B4-1FDD-1A4B-B937-36AE91FDFB43}" type="presParOf" srcId="{0ED547B7-7B6D-A746-BC5A-170BABE5670B}" destId="{2FBC21E2-3FD7-0142-950E-D62D317E8D4A}" srcOrd="3" destOrd="0" presId="urn:microsoft.com/office/officeart/2005/8/layout/venn1"/>
    <dgm:cxn modelId="{4EBFF6E5-437F-4842-87DA-21F639305DB7}" type="presParOf" srcId="{0ED547B7-7B6D-A746-BC5A-170BABE5670B}" destId="{67A28E23-5A81-224A-8826-710246C4D352}" srcOrd="4" destOrd="0" presId="urn:microsoft.com/office/officeart/2005/8/layout/venn1"/>
    <dgm:cxn modelId="{D3087C01-48E1-2246-B945-B5C5FC7A6DD6}" type="presParOf" srcId="{0ED547B7-7B6D-A746-BC5A-170BABE5670B}" destId="{9B175962-27F5-D64C-9A38-3C374AC07E8E}" srcOrd="5" destOrd="0" presId="urn:microsoft.com/office/officeart/2005/8/layout/venn1"/>
    <dgm:cxn modelId="{44A86B35-DF5C-9E40-B7A7-04FF4058706B}" type="presParOf" srcId="{0ED547B7-7B6D-A746-BC5A-170BABE5670B}" destId="{26F94DB7-8E11-654B-B350-B24E58CFE5E6}" srcOrd="6" destOrd="0" presId="urn:microsoft.com/office/officeart/2005/8/layout/venn1"/>
    <dgm:cxn modelId="{BA97727E-A4EA-AD48-ADD1-5ECD5E3EC457}" type="presParOf" srcId="{0ED547B7-7B6D-A746-BC5A-170BABE5670B}" destId="{7755ED5E-E029-D043-852B-ADF83063221C}"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F08797-1190-0448-978F-DE8F2D744BCC}" type="doc">
      <dgm:prSet loTypeId="urn:microsoft.com/office/officeart/2009/3/layout/DescendingProcess" loCatId="" qsTypeId="urn:microsoft.com/office/officeart/2005/8/quickstyle/simple1" qsCatId="simple" csTypeId="urn:microsoft.com/office/officeart/2005/8/colors/colorful2" csCatId="colorful" phldr="1"/>
      <dgm:spPr/>
      <dgm:t>
        <a:bodyPr/>
        <a:lstStyle/>
        <a:p>
          <a:endParaRPr lang="it-IT"/>
        </a:p>
      </dgm:t>
    </dgm:pt>
    <dgm:pt modelId="{2D209645-8805-A649-9D05-0A6BCAD22DFC}">
      <dgm:prSet phldrT="[Testo]"/>
      <dgm:spPr/>
      <dgm:t>
        <a:bodyPr/>
        <a:lstStyle/>
        <a:p>
          <a:r>
            <a:rPr lang="it-IT" dirty="0" smtClean="0"/>
            <a:t>ESITAZIONE</a:t>
          </a:r>
          <a:endParaRPr lang="it-IT" dirty="0"/>
        </a:p>
      </dgm:t>
    </dgm:pt>
    <dgm:pt modelId="{A4E1C85C-1AE2-6440-A3D2-318726711C3F}" type="parTrans" cxnId="{E3B1159B-197F-BA4D-89CA-2B052FEBA9FA}">
      <dgm:prSet/>
      <dgm:spPr/>
      <dgm:t>
        <a:bodyPr/>
        <a:lstStyle/>
        <a:p>
          <a:endParaRPr lang="it-IT"/>
        </a:p>
      </dgm:t>
    </dgm:pt>
    <dgm:pt modelId="{136FCD6F-3031-B14D-BBDA-16435F04F725}" type="sibTrans" cxnId="{E3B1159B-197F-BA4D-89CA-2B052FEBA9FA}">
      <dgm:prSet/>
      <dgm:spPr/>
      <dgm:t>
        <a:bodyPr/>
        <a:lstStyle/>
        <a:p>
          <a:endParaRPr lang="it-IT"/>
        </a:p>
      </dgm:t>
    </dgm:pt>
    <dgm:pt modelId="{599D5E1C-591B-7342-A444-12C630EADDFE}">
      <dgm:prSet phldrT="[Testo]"/>
      <dgm:spPr/>
      <dgm:t>
        <a:bodyPr/>
        <a:lstStyle/>
        <a:p>
          <a:r>
            <a:rPr lang="it-IT" dirty="0" smtClean="0"/>
            <a:t>MODERAZIONE</a:t>
          </a:r>
          <a:endParaRPr lang="it-IT" dirty="0"/>
        </a:p>
      </dgm:t>
    </dgm:pt>
    <dgm:pt modelId="{F072679B-C0E3-2E4E-BB74-C28278B29FAC}" type="parTrans" cxnId="{B7320455-A64E-EA46-9DB7-89E8164EE077}">
      <dgm:prSet/>
      <dgm:spPr/>
      <dgm:t>
        <a:bodyPr/>
        <a:lstStyle/>
        <a:p>
          <a:endParaRPr lang="it-IT"/>
        </a:p>
      </dgm:t>
    </dgm:pt>
    <dgm:pt modelId="{CF0A113B-8380-3B42-949F-F0247DFD8D5D}" type="sibTrans" cxnId="{B7320455-A64E-EA46-9DB7-89E8164EE077}">
      <dgm:prSet/>
      <dgm:spPr/>
      <dgm:t>
        <a:bodyPr/>
        <a:lstStyle/>
        <a:p>
          <a:endParaRPr lang="it-IT"/>
        </a:p>
      </dgm:t>
    </dgm:pt>
    <dgm:pt modelId="{7DDF0930-523B-7C45-83FA-8396D07FC4A2}">
      <dgm:prSet phldrT="[Testo]"/>
      <dgm:spPr/>
      <dgm:t>
        <a:bodyPr/>
        <a:lstStyle/>
        <a:p>
          <a:r>
            <a:rPr lang="it-IT" dirty="0" smtClean="0"/>
            <a:t>CONSAPEVOLEZZA</a:t>
          </a:r>
          <a:endParaRPr lang="it-IT" dirty="0"/>
        </a:p>
      </dgm:t>
    </dgm:pt>
    <dgm:pt modelId="{6040D5D0-2BA7-6942-BA06-B297330AEB71}" type="parTrans" cxnId="{01F9535F-3F9D-9741-95BC-EC722CD2E3E2}">
      <dgm:prSet/>
      <dgm:spPr/>
      <dgm:t>
        <a:bodyPr/>
        <a:lstStyle/>
        <a:p>
          <a:endParaRPr lang="it-IT"/>
        </a:p>
      </dgm:t>
    </dgm:pt>
    <dgm:pt modelId="{3723A462-1D49-774F-8CB1-B1F8E22C024A}" type="sibTrans" cxnId="{01F9535F-3F9D-9741-95BC-EC722CD2E3E2}">
      <dgm:prSet/>
      <dgm:spPr/>
      <dgm:t>
        <a:bodyPr/>
        <a:lstStyle/>
        <a:p>
          <a:endParaRPr lang="it-IT"/>
        </a:p>
      </dgm:t>
    </dgm:pt>
    <dgm:pt modelId="{EBE9D31E-1EF1-4A4A-A2DD-ED3A3FD2F088}">
      <dgm:prSet phldrT="[Testo]"/>
      <dgm:spPr/>
      <dgm:t>
        <a:bodyPr/>
        <a:lstStyle/>
        <a:p>
          <a:r>
            <a:rPr lang="it-IT" dirty="0" smtClean="0"/>
            <a:t>ATTENZIONE</a:t>
          </a:r>
          <a:endParaRPr lang="it-IT" dirty="0"/>
        </a:p>
      </dgm:t>
    </dgm:pt>
    <dgm:pt modelId="{AA8E6A1A-FF5A-6945-8425-DC75AC33F832}" type="parTrans" cxnId="{75EC6D5D-C686-AA48-A21F-5249C75BFF2C}">
      <dgm:prSet/>
      <dgm:spPr/>
      <dgm:t>
        <a:bodyPr/>
        <a:lstStyle/>
        <a:p>
          <a:endParaRPr lang="it-IT"/>
        </a:p>
      </dgm:t>
    </dgm:pt>
    <dgm:pt modelId="{E9357476-84F7-8B47-9904-9B06EE310EC7}" type="sibTrans" cxnId="{75EC6D5D-C686-AA48-A21F-5249C75BFF2C}">
      <dgm:prSet/>
      <dgm:spPr/>
      <dgm:t>
        <a:bodyPr/>
        <a:lstStyle/>
        <a:p>
          <a:endParaRPr lang="it-IT"/>
        </a:p>
      </dgm:t>
    </dgm:pt>
    <dgm:pt modelId="{06673033-9D1E-B745-B0BC-1B4EEDAF69EC}">
      <dgm:prSet phldrT="[Testo]"/>
      <dgm:spPr/>
      <dgm:t>
        <a:bodyPr/>
        <a:lstStyle/>
        <a:p>
          <a:r>
            <a:rPr lang="it-IT" dirty="0" smtClean="0"/>
            <a:t>SVILUPPI RECENTI</a:t>
          </a:r>
          <a:endParaRPr lang="it-IT" dirty="0"/>
        </a:p>
      </dgm:t>
    </dgm:pt>
    <dgm:pt modelId="{53A9F523-17E9-D94A-A7E9-34629A93BDCD}" type="parTrans" cxnId="{7EB7886C-7127-BE41-91D4-1FB43384C520}">
      <dgm:prSet/>
      <dgm:spPr/>
      <dgm:t>
        <a:bodyPr/>
        <a:lstStyle/>
        <a:p>
          <a:endParaRPr lang="it-IT"/>
        </a:p>
      </dgm:t>
    </dgm:pt>
    <dgm:pt modelId="{D1FA7CE2-8912-C74B-8129-209AE7D11BE7}" type="sibTrans" cxnId="{7EB7886C-7127-BE41-91D4-1FB43384C520}">
      <dgm:prSet/>
      <dgm:spPr/>
      <dgm:t>
        <a:bodyPr/>
        <a:lstStyle/>
        <a:p>
          <a:endParaRPr lang="it-IT"/>
        </a:p>
      </dgm:t>
    </dgm:pt>
    <dgm:pt modelId="{406CFB39-5A71-A44C-8E0E-36CE386970FB}" type="pres">
      <dgm:prSet presAssocID="{10F08797-1190-0448-978F-DE8F2D744BCC}" presName="Name0" presStyleCnt="0">
        <dgm:presLayoutVars>
          <dgm:chMax val="7"/>
          <dgm:chPref val="5"/>
        </dgm:presLayoutVars>
      </dgm:prSet>
      <dgm:spPr/>
      <dgm:t>
        <a:bodyPr/>
        <a:lstStyle/>
        <a:p>
          <a:endParaRPr lang="it-IT"/>
        </a:p>
      </dgm:t>
    </dgm:pt>
    <dgm:pt modelId="{8C7F3313-4AA4-9E4D-93C5-F4D12C502D71}" type="pres">
      <dgm:prSet presAssocID="{10F08797-1190-0448-978F-DE8F2D744BCC}" presName="arrowNode" presStyleLbl="node1" presStyleIdx="0" presStyleCnt="1"/>
      <dgm:spPr/>
    </dgm:pt>
    <dgm:pt modelId="{6FC54AA3-7384-DE4C-9801-EFA20B07EFB5}" type="pres">
      <dgm:prSet presAssocID="{2D209645-8805-A649-9D05-0A6BCAD22DFC}" presName="txNode1" presStyleLbl="revTx" presStyleIdx="0" presStyleCnt="5">
        <dgm:presLayoutVars>
          <dgm:bulletEnabled val="1"/>
        </dgm:presLayoutVars>
      </dgm:prSet>
      <dgm:spPr/>
      <dgm:t>
        <a:bodyPr/>
        <a:lstStyle/>
        <a:p>
          <a:endParaRPr lang="it-IT"/>
        </a:p>
      </dgm:t>
    </dgm:pt>
    <dgm:pt modelId="{43969ED9-48AA-A748-94FF-40DFE66AD0D1}" type="pres">
      <dgm:prSet presAssocID="{599D5E1C-591B-7342-A444-12C630EADDFE}" presName="txNode2" presStyleLbl="revTx" presStyleIdx="1" presStyleCnt="5" custScaleX="85425">
        <dgm:presLayoutVars>
          <dgm:bulletEnabled val="1"/>
        </dgm:presLayoutVars>
      </dgm:prSet>
      <dgm:spPr/>
      <dgm:t>
        <a:bodyPr/>
        <a:lstStyle/>
        <a:p>
          <a:endParaRPr lang="it-IT"/>
        </a:p>
      </dgm:t>
    </dgm:pt>
    <dgm:pt modelId="{3CA47A09-35A9-C640-8B7B-D24437125E6F}" type="pres">
      <dgm:prSet presAssocID="{CF0A113B-8380-3B42-949F-F0247DFD8D5D}" presName="dotNode2" presStyleCnt="0"/>
      <dgm:spPr/>
    </dgm:pt>
    <dgm:pt modelId="{AEF93288-511B-0A4B-8408-1103A6E877D5}" type="pres">
      <dgm:prSet presAssocID="{CF0A113B-8380-3B42-949F-F0247DFD8D5D}" presName="dotRepeatNode" presStyleLbl="fgShp" presStyleIdx="0" presStyleCnt="3"/>
      <dgm:spPr/>
      <dgm:t>
        <a:bodyPr/>
        <a:lstStyle/>
        <a:p>
          <a:endParaRPr lang="it-IT"/>
        </a:p>
      </dgm:t>
    </dgm:pt>
    <dgm:pt modelId="{517942F9-CB36-B241-A5F4-A5FEC7F67BB4}" type="pres">
      <dgm:prSet presAssocID="{7DDF0930-523B-7C45-83FA-8396D07FC4A2}" presName="txNode3" presStyleLbl="revTx" presStyleIdx="2" presStyleCnt="5">
        <dgm:presLayoutVars>
          <dgm:bulletEnabled val="1"/>
        </dgm:presLayoutVars>
      </dgm:prSet>
      <dgm:spPr/>
      <dgm:t>
        <a:bodyPr/>
        <a:lstStyle/>
        <a:p>
          <a:endParaRPr lang="it-IT"/>
        </a:p>
      </dgm:t>
    </dgm:pt>
    <dgm:pt modelId="{D90D30D7-EB20-6344-83C5-5BA240D8DCEF}" type="pres">
      <dgm:prSet presAssocID="{3723A462-1D49-774F-8CB1-B1F8E22C024A}" presName="dotNode3" presStyleCnt="0"/>
      <dgm:spPr/>
    </dgm:pt>
    <dgm:pt modelId="{0642E30C-6B36-3245-8228-9FFB100556E7}" type="pres">
      <dgm:prSet presAssocID="{3723A462-1D49-774F-8CB1-B1F8E22C024A}" presName="dotRepeatNode" presStyleLbl="fgShp" presStyleIdx="1" presStyleCnt="3"/>
      <dgm:spPr/>
      <dgm:t>
        <a:bodyPr/>
        <a:lstStyle/>
        <a:p>
          <a:endParaRPr lang="it-IT"/>
        </a:p>
      </dgm:t>
    </dgm:pt>
    <dgm:pt modelId="{2F7D7A93-A614-6245-8590-97273C72C88C}" type="pres">
      <dgm:prSet presAssocID="{EBE9D31E-1EF1-4A4A-A2DD-ED3A3FD2F088}" presName="txNode4" presStyleLbl="revTx" presStyleIdx="3" presStyleCnt="5" custScaleX="97272">
        <dgm:presLayoutVars>
          <dgm:bulletEnabled val="1"/>
        </dgm:presLayoutVars>
      </dgm:prSet>
      <dgm:spPr/>
      <dgm:t>
        <a:bodyPr/>
        <a:lstStyle/>
        <a:p>
          <a:endParaRPr lang="it-IT"/>
        </a:p>
      </dgm:t>
    </dgm:pt>
    <dgm:pt modelId="{469C7D0B-D63F-EA43-B201-3509C75732C7}" type="pres">
      <dgm:prSet presAssocID="{E9357476-84F7-8B47-9904-9B06EE310EC7}" presName="dotNode4" presStyleCnt="0"/>
      <dgm:spPr/>
    </dgm:pt>
    <dgm:pt modelId="{53D2BFD6-FA1F-9F4B-ABE2-D699495F811D}" type="pres">
      <dgm:prSet presAssocID="{E9357476-84F7-8B47-9904-9B06EE310EC7}" presName="dotRepeatNode" presStyleLbl="fgShp" presStyleIdx="2" presStyleCnt="3"/>
      <dgm:spPr/>
      <dgm:t>
        <a:bodyPr/>
        <a:lstStyle/>
        <a:p>
          <a:endParaRPr lang="it-IT"/>
        </a:p>
      </dgm:t>
    </dgm:pt>
    <dgm:pt modelId="{EE965CC1-0ECC-794A-BB07-D7D0F3916B36}" type="pres">
      <dgm:prSet presAssocID="{06673033-9D1E-B745-B0BC-1B4EEDAF69EC}" presName="txNode5" presStyleLbl="revTx" presStyleIdx="4" presStyleCnt="5">
        <dgm:presLayoutVars>
          <dgm:bulletEnabled val="1"/>
        </dgm:presLayoutVars>
      </dgm:prSet>
      <dgm:spPr/>
      <dgm:t>
        <a:bodyPr/>
        <a:lstStyle/>
        <a:p>
          <a:endParaRPr lang="it-IT"/>
        </a:p>
      </dgm:t>
    </dgm:pt>
  </dgm:ptLst>
  <dgm:cxnLst>
    <dgm:cxn modelId="{DAFBF090-AD51-3C44-AF14-7EE8251F413C}" type="presOf" srcId="{599D5E1C-591B-7342-A444-12C630EADDFE}" destId="{43969ED9-48AA-A748-94FF-40DFE66AD0D1}" srcOrd="0" destOrd="0" presId="urn:microsoft.com/office/officeart/2009/3/layout/DescendingProcess"/>
    <dgm:cxn modelId="{A5CE40F5-75B5-8747-9A6D-7A58A7B7196F}" type="presOf" srcId="{3723A462-1D49-774F-8CB1-B1F8E22C024A}" destId="{0642E30C-6B36-3245-8228-9FFB100556E7}" srcOrd="0" destOrd="0" presId="urn:microsoft.com/office/officeart/2009/3/layout/DescendingProcess"/>
    <dgm:cxn modelId="{424B6F72-CE93-DA44-A9B8-C601A77B3546}" type="presOf" srcId="{06673033-9D1E-B745-B0BC-1B4EEDAF69EC}" destId="{EE965CC1-0ECC-794A-BB07-D7D0F3916B36}" srcOrd="0" destOrd="0" presId="urn:microsoft.com/office/officeart/2009/3/layout/DescendingProcess"/>
    <dgm:cxn modelId="{95BB02DF-B4AC-BF40-89FE-E7B353054DAE}" type="presOf" srcId="{2D209645-8805-A649-9D05-0A6BCAD22DFC}" destId="{6FC54AA3-7384-DE4C-9801-EFA20B07EFB5}" srcOrd="0" destOrd="0" presId="urn:microsoft.com/office/officeart/2009/3/layout/DescendingProcess"/>
    <dgm:cxn modelId="{B7320455-A64E-EA46-9DB7-89E8164EE077}" srcId="{10F08797-1190-0448-978F-DE8F2D744BCC}" destId="{599D5E1C-591B-7342-A444-12C630EADDFE}" srcOrd="1" destOrd="0" parTransId="{F072679B-C0E3-2E4E-BB74-C28278B29FAC}" sibTransId="{CF0A113B-8380-3B42-949F-F0247DFD8D5D}"/>
    <dgm:cxn modelId="{5075A91D-87D6-384F-AAE9-833A04951B46}" type="presOf" srcId="{CF0A113B-8380-3B42-949F-F0247DFD8D5D}" destId="{AEF93288-511B-0A4B-8408-1103A6E877D5}" srcOrd="0" destOrd="0" presId="urn:microsoft.com/office/officeart/2009/3/layout/DescendingProcess"/>
    <dgm:cxn modelId="{01F9535F-3F9D-9741-95BC-EC722CD2E3E2}" srcId="{10F08797-1190-0448-978F-DE8F2D744BCC}" destId="{7DDF0930-523B-7C45-83FA-8396D07FC4A2}" srcOrd="2" destOrd="0" parTransId="{6040D5D0-2BA7-6942-BA06-B297330AEB71}" sibTransId="{3723A462-1D49-774F-8CB1-B1F8E22C024A}"/>
    <dgm:cxn modelId="{3A790402-B39F-B24B-A194-2ADCAAF6B985}" type="presOf" srcId="{EBE9D31E-1EF1-4A4A-A2DD-ED3A3FD2F088}" destId="{2F7D7A93-A614-6245-8590-97273C72C88C}" srcOrd="0" destOrd="0" presId="urn:microsoft.com/office/officeart/2009/3/layout/DescendingProcess"/>
    <dgm:cxn modelId="{7EB7886C-7127-BE41-91D4-1FB43384C520}" srcId="{10F08797-1190-0448-978F-DE8F2D744BCC}" destId="{06673033-9D1E-B745-B0BC-1B4EEDAF69EC}" srcOrd="4" destOrd="0" parTransId="{53A9F523-17E9-D94A-A7E9-34629A93BDCD}" sibTransId="{D1FA7CE2-8912-C74B-8129-209AE7D11BE7}"/>
    <dgm:cxn modelId="{E3B1159B-197F-BA4D-89CA-2B052FEBA9FA}" srcId="{10F08797-1190-0448-978F-DE8F2D744BCC}" destId="{2D209645-8805-A649-9D05-0A6BCAD22DFC}" srcOrd="0" destOrd="0" parTransId="{A4E1C85C-1AE2-6440-A3D2-318726711C3F}" sibTransId="{136FCD6F-3031-B14D-BBDA-16435F04F725}"/>
    <dgm:cxn modelId="{CB749382-A951-8A43-AB41-1C4062643367}" type="presOf" srcId="{E9357476-84F7-8B47-9904-9B06EE310EC7}" destId="{53D2BFD6-FA1F-9F4B-ABE2-D699495F811D}" srcOrd="0" destOrd="0" presId="urn:microsoft.com/office/officeart/2009/3/layout/DescendingProcess"/>
    <dgm:cxn modelId="{75EC6D5D-C686-AA48-A21F-5249C75BFF2C}" srcId="{10F08797-1190-0448-978F-DE8F2D744BCC}" destId="{EBE9D31E-1EF1-4A4A-A2DD-ED3A3FD2F088}" srcOrd="3" destOrd="0" parTransId="{AA8E6A1A-FF5A-6945-8425-DC75AC33F832}" sibTransId="{E9357476-84F7-8B47-9904-9B06EE310EC7}"/>
    <dgm:cxn modelId="{9F34AD95-B7AB-B248-B148-CC9A777936C5}" type="presOf" srcId="{7DDF0930-523B-7C45-83FA-8396D07FC4A2}" destId="{517942F9-CB36-B241-A5F4-A5FEC7F67BB4}" srcOrd="0" destOrd="0" presId="urn:microsoft.com/office/officeart/2009/3/layout/DescendingProcess"/>
    <dgm:cxn modelId="{AF202938-EF67-B746-A905-B2090CCB8C5B}" type="presOf" srcId="{10F08797-1190-0448-978F-DE8F2D744BCC}" destId="{406CFB39-5A71-A44C-8E0E-36CE386970FB}" srcOrd="0" destOrd="0" presId="urn:microsoft.com/office/officeart/2009/3/layout/DescendingProcess"/>
    <dgm:cxn modelId="{9BD10105-DF4F-1642-9BB0-ACE8243DD2FC}" type="presParOf" srcId="{406CFB39-5A71-A44C-8E0E-36CE386970FB}" destId="{8C7F3313-4AA4-9E4D-93C5-F4D12C502D71}" srcOrd="0" destOrd="0" presId="urn:microsoft.com/office/officeart/2009/3/layout/DescendingProcess"/>
    <dgm:cxn modelId="{9A96EB33-6832-884B-9497-EF7ACDB7F9B9}" type="presParOf" srcId="{406CFB39-5A71-A44C-8E0E-36CE386970FB}" destId="{6FC54AA3-7384-DE4C-9801-EFA20B07EFB5}" srcOrd="1" destOrd="0" presId="urn:microsoft.com/office/officeart/2009/3/layout/DescendingProcess"/>
    <dgm:cxn modelId="{B846937E-B3E7-734A-9DD4-D9AF279A69A4}" type="presParOf" srcId="{406CFB39-5A71-A44C-8E0E-36CE386970FB}" destId="{43969ED9-48AA-A748-94FF-40DFE66AD0D1}" srcOrd="2" destOrd="0" presId="urn:microsoft.com/office/officeart/2009/3/layout/DescendingProcess"/>
    <dgm:cxn modelId="{2C469F91-8213-F047-A6C7-CE6E3197E330}" type="presParOf" srcId="{406CFB39-5A71-A44C-8E0E-36CE386970FB}" destId="{3CA47A09-35A9-C640-8B7B-D24437125E6F}" srcOrd="3" destOrd="0" presId="urn:microsoft.com/office/officeart/2009/3/layout/DescendingProcess"/>
    <dgm:cxn modelId="{21807895-045E-544E-A121-3760B99777AF}" type="presParOf" srcId="{3CA47A09-35A9-C640-8B7B-D24437125E6F}" destId="{AEF93288-511B-0A4B-8408-1103A6E877D5}" srcOrd="0" destOrd="0" presId="urn:microsoft.com/office/officeart/2009/3/layout/DescendingProcess"/>
    <dgm:cxn modelId="{0ECAD220-FDDA-4F46-8039-1F3B7735EC2E}" type="presParOf" srcId="{406CFB39-5A71-A44C-8E0E-36CE386970FB}" destId="{517942F9-CB36-B241-A5F4-A5FEC7F67BB4}" srcOrd="4" destOrd="0" presId="urn:microsoft.com/office/officeart/2009/3/layout/DescendingProcess"/>
    <dgm:cxn modelId="{7F5DBC92-2992-2240-AE58-B17E57E7F19A}" type="presParOf" srcId="{406CFB39-5A71-A44C-8E0E-36CE386970FB}" destId="{D90D30D7-EB20-6344-83C5-5BA240D8DCEF}" srcOrd="5" destOrd="0" presId="urn:microsoft.com/office/officeart/2009/3/layout/DescendingProcess"/>
    <dgm:cxn modelId="{AAEE7296-6465-9048-BC22-BBE89DB7A294}" type="presParOf" srcId="{D90D30D7-EB20-6344-83C5-5BA240D8DCEF}" destId="{0642E30C-6B36-3245-8228-9FFB100556E7}" srcOrd="0" destOrd="0" presId="urn:microsoft.com/office/officeart/2009/3/layout/DescendingProcess"/>
    <dgm:cxn modelId="{7D5F28EA-3964-F642-8D04-772DB9D81597}" type="presParOf" srcId="{406CFB39-5A71-A44C-8E0E-36CE386970FB}" destId="{2F7D7A93-A614-6245-8590-97273C72C88C}" srcOrd="6" destOrd="0" presId="urn:microsoft.com/office/officeart/2009/3/layout/DescendingProcess"/>
    <dgm:cxn modelId="{E41F685F-9E8E-3742-9DB9-A2B7D595F196}" type="presParOf" srcId="{406CFB39-5A71-A44C-8E0E-36CE386970FB}" destId="{469C7D0B-D63F-EA43-B201-3509C75732C7}" srcOrd="7" destOrd="0" presId="urn:microsoft.com/office/officeart/2009/3/layout/DescendingProcess"/>
    <dgm:cxn modelId="{4D0B2A3A-9340-F64D-A7AE-6A9BD36E3F69}" type="presParOf" srcId="{469C7D0B-D63F-EA43-B201-3509C75732C7}" destId="{53D2BFD6-FA1F-9F4B-ABE2-D699495F811D}" srcOrd="0" destOrd="0" presId="urn:microsoft.com/office/officeart/2009/3/layout/DescendingProcess"/>
    <dgm:cxn modelId="{91D09E9D-FE02-D64D-BD6C-DE2FFC0214DB}" type="presParOf" srcId="{406CFB39-5A71-A44C-8E0E-36CE386970FB}" destId="{EE965CC1-0ECC-794A-BB07-D7D0F3916B36}" srcOrd="8"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2A6B7F-28CD-A24F-85D7-7910F32181B1}" type="doc">
      <dgm:prSet loTypeId="urn:microsoft.com/office/officeart/2005/8/layout/radial4" loCatId="" qsTypeId="urn:microsoft.com/office/officeart/2005/8/quickstyle/simple1" qsCatId="simple" csTypeId="urn:microsoft.com/office/officeart/2005/8/colors/colorful3" csCatId="colorful" phldr="1"/>
      <dgm:spPr/>
      <dgm:t>
        <a:bodyPr/>
        <a:lstStyle/>
        <a:p>
          <a:endParaRPr lang="it-IT"/>
        </a:p>
      </dgm:t>
    </dgm:pt>
    <dgm:pt modelId="{4326503F-2217-1A43-8F39-414BDB9E25C6}">
      <dgm:prSet phldrT="[Testo]"/>
      <dgm:spPr/>
      <dgm:t>
        <a:bodyPr/>
        <a:lstStyle/>
        <a:p>
          <a:r>
            <a:rPr lang="it-IT" dirty="0" smtClean="0"/>
            <a:t>INCERTEZZA DELLA CIG</a:t>
          </a:r>
          <a:endParaRPr lang="it-IT" dirty="0"/>
        </a:p>
      </dgm:t>
    </dgm:pt>
    <dgm:pt modelId="{233AA80A-3633-2846-825E-9BBB348EF0FE}" type="parTrans" cxnId="{0BDB1258-8FA9-9440-ADA3-BB5281895655}">
      <dgm:prSet/>
      <dgm:spPr/>
      <dgm:t>
        <a:bodyPr/>
        <a:lstStyle/>
        <a:p>
          <a:endParaRPr lang="it-IT"/>
        </a:p>
      </dgm:t>
    </dgm:pt>
    <dgm:pt modelId="{7094E949-67FD-D840-83B2-5A06A3FC1F83}" type="sibTrans" cxnId="{0BDB1258-8FA9-9440-ADA3-BB5281895655}">
      <dgm:prSet/>
      <dgm:spPr/>
      <dgm:t>
        <a:bodyPr/>
        <a:lstStyle/>
        <a:p>
          <a:endParaRPr lang="it-IT"/>
        </a:p>
      </dgm:t>
    </dgm:pt>
    <dgm:pt modelId="{6698687C-7F57-A04E-B5AA-D17A1EED6E43}">
      <dgm:prSet phldrT="[Testo]"/>
      <dgm:spPr/>
      <dgm:t>
        <a:bodyPr/>
        <a:lstStyle/>
        <a:p>
          <a:r>
            <a:rPr lang="it-IT" dirty="0" smtClean="0"/>
            <a:t>GIURISDIZIONE NON OBBLIGATORIA</a:t>
          </a:r>
          <a:endParaRPr lang="it-IT" dirty="0"/>
        </a:p>
      </dgm:t>
    </dgm:pt>
    <dgm:pt modelId="{96E3D012-D70A-C44C-94DE-C5E458DB2D48}" type="parTrans" cxnId="{C0DADCA1-AC71-2F4A-BF92-F1E7278DD504}">
      <dgm:prSet/>
      <dgm:spPr/>
      <dgm:t>
        <a:bodyPr/>
        <a:lstStyle/>
        <a:p>
          <a:endParaRPr lang="it-IT"/>
        </a:p>
      </dgm:t>
    </dgm:pt>
    <dgm:pt modelId="{7D8120F2-38F7-414C-BEDE-3E6476D45DD2}" type="sibTrans" cxnId="{C0DADCA1-AC71-2F4A-BF92-F1E7278DD504}">
      <dgm:prSet/>
      <dgm:spPr/>
      <dgm:t>
        <a:bodyPr/>
        <a:lstStyle/>
        <a:p>
          <a:endParaRPr lang="it-IT"/>
        </a:p>
      </dgm:t>
    </dgm:pt>
    <dgm:pt modelId="{24C880D6-1733-1E42-AE18-93652C609D0E}">
      <dgm:prSet phldrT="[Testo]"/>
      <dgm:spPr/>
      <dgm:t>
        <a:bodyPr/>
        <a:lstStyle/>
        <a:p>
          <a:r>
            <a:rPr lang="it-IT" dirty="0" smtClean="0"/>
            <a:t>PROSPETTIVA INTER- STATUALE</a:t>
          </a:r>
          <a:endParaRPr lang="it-IT" dirty="0"/>
        </a:p>
      </dgm:t>
    </dgm:pt>
    <dgm:pt modelId="{B63BEAE6-A982-9B40-B876-AD8685C4DC17}" type="parTrans" cxnId="{467F3E46-1ECF-684E-8D8C-B5397D641D92}">
      <dgm:prSet/>
      <dgm:spPr/>
      <dgm:t>
        <a:bodyPr/>
        <a:lstStyle/>
        <a:p>
          <a:endParaRPr lang="it-IT"/>
        </a:p>
      </dgm:t>
    </dgm:pt>
    <dgm:pt modelId="{8A103E77-2712-1E44-883E-9BC47617E33C}" type="sibTrans" cxnId="{467F3E46-1ECF-684E-8D8C-B5397D641D92}">
      <dgm:prSet/>
      <dgm:spPr/>
      <dgm:t>
        <a:bodyPr/>
        <a:lstStyle/>
        <a:p>
          <a:endParaRPr lang="it-IT"/>
        </a:p>
      </dgm:t>
    </dgm:pt>
    <dgm:pt modelId="{6F0A0D1F-633D-6440-A59D-C110B8D6A6BF}" type="pres">
      <dgm:prSet presAssocID="{592A6B7F-28CD-A24F-85D7-7910F32181B1}" presName="cycle" presStyleCnt="0">
        <dgm:presLayoutVars>
          <dgm:chMax val="1"/>
          <dgm:dir/>
          <dgm:animLvl val="ctr"/>
          <dgm:resizeHandles val="exact"/>
        </dgm:presLayoutVars>
      </dgm:prSet>
      <dgm:spPr/>
      <dgm:t>
        <a:bodyPr/>
        <a:lstStyle/>
        <a:p>
          <a:endParaRPr lang="it-IT"/>
        </a:p>
      </dgm:t>
    </dgm:pt>
    <dgm:pt modelId="{853EDCDD-16DD-E348-9302-662B0918C88B}" type="pres">
      <dgm:prSet presAssocID="{4326503F-2217-1A43-8F39-414BDB9E25C6}" presName="centerShape" presStyleLbl="node0" presStyleIdx="0" presStyleCnt="1"/>
      <dgm:spPr/>
      <dgm:t>
        <a:bodyPr/>
        <a:lstStyle/>
        <a:p>
          <a:endParaRPr lang="it-IT"/>
        </a:p>
      </dgm:t>
    </dgm:pt>
    <dgm:pt modelId="{52960D10-0A1C-1B4F-9087-295C261E150F}" type="pres">
      <dgm:prSet presAssocID="{96E3D012-D70A-C44C-94DE-C5E458DB2D48}" presName="parTrans" presStyleLbl="bgSibTrans2D1" presStyleIdx="0" presStyleCnt="2"/>
      <dgm:spPr/>
      <dgm:t>
        <a:bodyPr/>
        <a:lstStyle/>
        <a:p>
          <a:endParaRPr lang="it-IT"/>
        </a:p>
      </dgm:t>
    </dgm:pt>
    <dgm:pt modelId="{D5E9BDC4-540A-454A-9571-6899823D11E3}" type="pres">
      <dgm:prSet presAssocID="{6698687C-7F57-A04E-B5AA-D17A1EED6E43}" presName="node" presStyleLbl="node1" presStyleIdx="0" presStyleCnt="2">
        <dgm:presLayoutVars>
          <dgm:bulletEnabled val="1"/>
        </dgm:presLayoutVars>
      </dgm:prSet>
      <dgm:spPr/>
      <dgm:t>
        <a:bodyPr/>
        <a:lstStyle/>
        <a:p>
          <a:endParaRPr lang="it-IT"/>
        </a:p>
      </dgm:t>
    </dgm:pt>
    <dgm:pt modelId="{EDB5FA67-A925-6C4E-8012-20191D2BB8AD}" type="pres">
      <dgm:prSet presAssocID="{B63BEAE6-A982-9B40-B876-AD8685C4DC17}" presName="parTrans" presStyleLbl="bgSibTrans2D1" presStyleIdx="1" presStyleCnt="2"/>
      <dgm:spPr/>
      <dgm:t>
        <a:bodyPr/>
        <a:lstStyle/>
        <a:p>
          <a:endParaRPr lang="it-IT"/>
        </a:p>
      </dgm:t>
    </dgm:pt>
    <dgm:pt modelId="{7D44DFA9-CEA9-A14F-86A0-7177888673ED}" type="pres">
      <dgm:prSet presAssocID="{24C880D6-1733-1E42-AE18-93652C609D0E}" presName="node" presStyleLbl="node1" presStyleIdx="1" presStyleCnt="2">
        <dgm:presLayoutVars>
          <dgm:bulletEnabled val="1"/>
        </dgm:presLayoutVars>
      </dgm:prSet>
      <dgm:spPr/>
      <dgm:t>
        <a:bodyPr/>
        <a:lstStyle/>
        <a:p>
          <a:endParaRPr lang="it-IT"/>
        </a:p>
      </dgm:t>
    </dgm:pt>
  </dgm:ptLst>
  <dgm:cxnLst>
    <dgm:cxn modelId="{B7765846-14DE-5044-B30A-87AC54CF1C30}" type="presOf" srcId="{592A6B7F-28CD-A24F-85D7-7910F32181B1}" destId="{6F0A0D1F-633D-6440-A59D-C110B8D6A6BF}" srcOrd="0" destOrd="0" presId="urn:microsoft.com/office/officeart/2005/8/layout/radial4"/>
    <dgm:cxn modelId="{D661046B-B9B8-F046-9C75-368CEBF8245E}" type="presOf" srcId="{4326503F-2217-1A43-8F39-414BDB9E25C6}" destId="{853EDCDD-16DD-E348-9302-662B0918C88B}" srcOrd="0" destOrd="0" presId="urn:microsoft.com/office/officeart/2005/8/layout/radial4"/>
    <dgm:cxn modelId="{D658964D-D5D3-2446-B596-4836C5D6DC16}" type="presOf" srcId="{96E3D012-D70A-C44C-94DE-C5E458DB2D48}" destId="{52960D10-0A1C-1B4F-9087-295C261E150F}" srcOrd="0" destOrd="0" presId="urn:microsoft.com/office/officeart/2005/8/layout/radial4"/>
    <dgm:cxn modelId="{0BDB1258-8FA9-9440-ADA3-BB5281895655}" srcId="{592A6B7F-28CD-A24F-85D7-7910F32181B1}" destId="{4326503F-2217-1A43-8F39-414BDB9E25C6}" srcOrd="0" destOrd="0" parTransId="{233AA80A-3633-2846-825E-9BBB348EF0FE}" sibTransId="{7094E949-67FD-D840-83B2-5A06A3FC1F83}"/>
    <dgm:cxn modelId="{467F3E46-1ECF-684E-8D8C-B5397D641D92}" srcId="{4326503F-2217-1A43-8F39-414BDB9E25C6}" destId="{24C880D6-1733-1E42-AE18-93652C609D0E}" srcOrd="1" destOrd="0" parTransId="{B63BEAE6-A982-9B40-B876-AD8685C4DC17}" sibTransId="{8A103E77-2712-1E44-883E-9BC47617E33C}"/>
    <dgm:cxn modelId="{A98CE601-C7BD-354D-B7F3-F13D53513BC2}" type="presOf" srcId="{6698687C-7F57-A04E-B5AA-D17A1EED6E43}" destId="{D5E9BDC4-540A-454A-9571-6899823D11E3}" srcOrd="0" destOrd="0" presId="urn:microsoft.com/office/officeart/2005/8/layout/radial4"/>
    <dgm:cxn modelId="{7BECB6E5-BDFB-D745-94E4-33E6BEEA3832}" type="presOf" srcId="{B63BEAE6-A982-9B40-B876-AD8685C4DC17}" destId="{EDB5FA67-A925-6C4E-8012-20191D2BB8AD}" srcOrd="0" destOrd="0" presId="urn:microsoft.com/office/officeart/2005/8/layout/radial4"/>
    <dgm:cxn modelId="{C1BA9008-5E72-C34E-8FF4-EFD61CF6FC77}" type="presOf" srcId="{24C880D6-1733-1E42-AE18-93652C609D0E}" destId="{7D44DFA9-CEA9-A14F-86A0-7177888673ED}" srcOrd="0" destOrd="0" presId="urn:microsoft.com/office/officeart/2005/8/layout/radial4"/>
    <dgm:cxn modelId="{C0DADCA1-AC71-2F4A-BF92-F1E7278DD504}" srcId="{4326503F-2217-1A43-8F39-414BDB9E25C6}" destId="{6698687C-7F57-A04E-B5AA-D17A1EED6E43}" srcOrd="0" destOrd="0" parTransId="{96E3D012-D70A-C44C-94DE-C5E458DB2D48}" sibTransId="{7D8120F2-38F7-414C-BEDE-3E6476D45DD2}"/>
    <dgm:cxn modelId="{3E5C1A35-D4FB-D94F-87E5-DE735BECC6D2}" type="presParOf" srcId="{6F0A0D1F-633D-6440-A59D-C110B8D6A6BF}" destId="{853EDCDD-16DD-E348-9302-662B0918C88B}" srcOrd="0" destOrd="0" presId="urn:microsoft.com/office/officeart/2005/8/layout/radial4"/>
    <dgm:cxn modelId="{E58ADAA6-906E-8545-BA8A-BC8E04ED48A4}" type="presParOf" srcId="{6F0A0D1F-633D-6440-A59D-C110B8D6A6BF}" destId="{52960D10-0A1C-1B4F-9087-295C261E150F}" srcOrd="1" destOrd="0" presId="urn:microsoft.com/office/officeart/2005/8/layout/radial4"/>
    <dgm:cxn modelId="{3A0D8380-31EF-4747-A958-3C07B462D67C}" type="presParOf" srcId="{6F0A0D1F-633D-6440-A59D-C110B8D6A6BF}" destId="{D5E9BDC4-540A-454A-9571-6899823D11E3}" srcOrd="2" destOrd="0" presId="urn:microsoft.com/office/officeart/2005/8/layout/radial4"/>
    <dgm:cxn modelId="{4D04C802-C96B-D44B-9E36-DE435BCB411B}" type="presParOf" srcId="{6F0A0D1F-633D-6440-A59D-C110B8D6A6BF}" destId="{EDB5FA67-A925-6C4E-8012-20191D2BB8AD}" srcOrd="3" destOrd="0" presId="urn:microsoft.com/office/officeart/2005/8/layout/radial4"/>
    <dgm:cxn modelId="{4AE4098B-5CC9-464D-875E-7FBA799C45F2}" type="presParOf" srcId="{6F0A0D1F-633D-6440-A59D-C110B8D6A6BF}" destId="{7D44DFA9-CEA9-A14F-86A0-7177888673ED}"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84DB187-48C3-E646-80EF-162E1B7E16AB}" type="doc">
      <dgm:prSet loTypeId="urn:microsoft.com/office/officeart/2009/3/layout/StepUpProcess" loCatId="" qsTypeId="urn:microsoft.com/office/officeart/2005/8/quickstyle/simple4" qsCatId="simple" csTypeId="urn:microsoft.com/office/officeart/2005/8/colors/accent2_2" csCatId="accent2" phldr="1"/>
      <dgm:spPr/>
      <dgm:t>
        <a:bodyPr/>
        <a:lstStyle/>
        <a:p>
          <a:endParaRPr lang="it-IT"/>
        </a:p>
      </dgm:t>
    </dgm:pt>
    <dgm:pt modelId="{655041E7-1016-3A43-8F7A-C2F649E1DB06}">
      <dgm:prSet phldrT="[Testo]"/>
      <dgm:spPr/>
      <dgm:t>
        <a:bodyPr/>
        <a:lstStyle/>
        <a:p>
          <a:r>
            <a:rPr lang="it-IT" dirty="0" smtClean="0"/>
            <a:t>TRATATTI SUI DIRITTI UMANI</a:t>
          </a:r>
          <a:endParaRPr lang="it-IT" dirty="0"/>
        </a:p>
      </dgm:t>
    </dgm:pt>
    <dgm:pt modelId="{EB12E8D5-E0DA-F847-A266-28567AB3884B}" type="parTrans" cxnId="{A61D32D2-03FD-C248-ADD4-21500C296F6B}">
      <dgm:prSet/>
      <dgm:spPr/>
      <dgm:t>
        <a:bodyPr/>
        <a:lstStyle/>
        <a:p>
          <a:endParaRPr lang="it-IT"/>
        </a:p>
      </dgm:t>
    </dgm:pt>
    <dgm:pt modelId="{37C9460C-B75B-1E4E-A989-AEE3EF1F400D}" type="sibTrans" cxnId="{A61D32D2-03FD-C248-ADD4-21500C296F6B}">
      <dgm:prSet/>
      <dgm:spPr/>
      <dgm:t>
        <a:bodyPr/>
        <a:lstStyle/>
        <a:p>
          <a:endParaRPr lang="it-IT"/>
        </a:p>
      </dgm:t>
    </dgm:pt>
    <dgm:pt modelId="{04EF973A-FD17-9B47-955E-EE1081852F6F}">
      <dgm:prSet phldrT="[Testo]"/>
      <dgm:spPr/>
      <dgm:t>
        <a:bodyPr/>
        <a:lstStyle/>
        <a:p>
          <a:r>
            <a:rPr lang="it-IT" dirty="0" smtClean="0"/>
            <a:t>ORGANI DI CONTROLLO PREVISTI DAI TRATTATI</a:t>
          </a:r>
          <a:endParaRPr lang="it-IT" dirty="0"/>
        </a:p>
      </dgm:t>
    </dgm:pt>
    <dgm:pt modelId="{82B35460-5C8C-5748-A6A9-097DDF5E911B}" type="parTrans" cxnId="{490CF26D-F3BB-4B4E-9925-14AB66C2DBCE}">
      <dgm:prSet/>
      <dgm:spPr/>
      <dgm:t>
        <a:bodyPr/>
        <a:lstStyle/>
        <a:p>
          <a:endParaRPr lang="it-IT"/>
        </a:p>
      </dgm:t>
    </dgm:pt>
    <dgm:pt modelId="{7641A133-23F1-2D49-9E60-6CD28BBA6A20}" type="sibTrans" cxnId="{490CF26D-F3BB-4B4E-9925-14AB66C2DBCE}">
      <dgm:prSet/>
      <dgm:spPr/>
      <dgm:t>
        <a:bodyPr/>
        <a:lstStyle/>
        <a:p>
          <a:endParaRPr lang="it-IT"/>
        </a:p>
      </dgm:t>
    </dgm:pt>
    <dgm:pt modelId="{A387877E-3309-BE49-A6C7-9B384187417B}">
      <dgm:prSet phldrT="[Testo]"/>
      <dgm:spPr/>
      <dgm:t>
        <a:bodyPr/>
        <a:lstStyle/>
        <a:p>
          <a:r>
            <a:rPr lang="it-IT" dirty="0" smtClean="0"/>
            <a:t>CIG</a:t>
          </a:r>
          <a:endParaRPr lang="it-IT" dirty="0"/>
        </a:p>
      </dgm:t>
    </dgm:pt>
    <dgm:pt modelId="{05AFDB94-0707-0F44-86B6-A864E1EC7A70}" type="parTrans" cxnId="{DD1C8F31-FB94-8541-B1B6-E7A972DF6123}">
      <dgm:prSet/>
      <dgm:spPr/>
      <dgm:t>
        <a:bodyPr/>
        <a:lstStyle/>
        <a:p>
          <a:endParaRPr lang="it-IT"/>
        </a:p>
      </dgm:t>
    </dgm:pt>
    <dgm:pt modelId="{1DDB6C63-7767-744F-A245-944CDD69B242}" type="sibTrans" cxnId="{DD1C8F31-FB94-8541-B1B6-E7A972DF6123}">
      <dgm:prSet/>
      <dgm:spPr/>
      <dgm:t>
        <a:bodyPr/>
        <a:lstStyle/>
        <a:p>
          <a:endParaRPr lang="it-IT"/>
        </a:p>
      </dgm:t>
    </dgm:pt>
    <dgm:pt modelId="{06D05E5F-8337-8E43-A17A-F6F92425D79D}" type="pres">
      <dgm:prSet presAssocID="{B84DB187-48C3-E646-80EF-162E1B7E16AB}" presName="rootnode" presStyleCnt="0">
        <dgm:presLayoutVars>
          <dgm:chMax/>
          <dgm:chPref/>
          <dgm:dir/>
          <dgm:animLvl val="lvl"/>
        </dgm:presLayoutVars>
      </dgm:prSet>
      <dgm:spPr/>
      <dgm:t>
        <a:bodyPr/>
        <a:lstStyle/>
        <a:p>
          <a:endParaRPr lang="it-IT"/>
        </a:p>
      </dgm:t>
    </dgm:pt>
    <dgm:pt modelId="{938300C0-9071-FB49-B6B8-F2C1BF2E34EA}" type="pres">
      <dgm:prSet presAssocID="{655041E7-1016-3A43-8F7A-C2F649E1DB06}" presName="composite" presStyleCnt="0"/>
      <dgm:spPr/>
    </dgm:pt>
    <dgm:pt modelId="{D9759413-7E5F-0640-B5EB-9A07C87465C4}" type="pres">
      <dgm:prSet presAssocID="{655041E7-1016-3A43-8F7A-C2F649E1DB06}" presName="LShape" presStyleLbl="alignNode1" presStyleIdx="0" presStyleCnt="5"/>
      <dgm:spPr/>
    </dgm:pt>
    <dgm:pt modelId="{65804D3B-B411-8348-A96F-327B2F4533D2}" type="pres">
      <dgm:prSet presAssocID="{655041E7-1016-3A43-8F7A-C2F649E1DB06}" presName="ParentText" presStyleLbl="revTx" presStyleIdx="0" presStyleCnt="3">
        <dgm:presLayoutVars>
          <dgm:chMax val="0"/>
          <dgm:chPref val="0"/>
          <dgm:bulletEnabled val="1"/>
        </dgm:presLayoutVars>
      </dgm:prSet>
      <dgm:spPr/>
      <dgm:t>
        <a:bodyPr/>
        <a:lstStyle/>
        <a:p>
          <a:endParaRPr lang="it-IT"/>
        </a:p>
      </dgm:t>
    </dgm:pt>
    <dgm:pt modelId="{D9219401-4F38-2249-82DD-51E7B268124F}" type="pres">
      <dgm:prSet presAssocID="{655041E7-1016-3A43-8F7A-C2F649E1DB06}" presName="Triangle" presStyleLbl="alignNode1" presStyleIdx="1" presStyleCnt="5"/>
      <dgm:spPr/>
    </dgm:pt>
    <dgm:pt modelId="{2DB4C2DE-8DEB-3040-B2A1-B338AD0B15A5}" type="pres">
      <dgm:prSet presAssocID="{37C9460C-B75B-1E4E-A989-AEE3EF1F400D}" presName="sibTrans" presStyleCnt="0"/>
      <dgm:spPr/>
    </dgm:pt>
    <dgm:pt modelId="{DA3AD2AA-503D-3848-85F7-B615235D79EA}" type="pres">
      <dgm:prSet presAssocID="{37C9460C-B75B-1E4E-A989-AEE3EF1F400D}" presName="space" presStyleCnt="0"/>
      <dgm:spPr/>
    </dgm:pt>
    <dgm:pt modelId="{8852F4E6-E792-4346-92D4-164667E2C39F}" type="pres">
      <dgm:prSet presAssocID="{04EF973A-FD17-9B47-955E-EE1081852F6F}" presName="composite" presStyleCnt="0"/>
      <dgm:spPr/>
    </dgm:pt>
    <dgm:pt modelId="{AF2F834B-C24E-EE46-A1AE-AA8E0082C7C3}" type="pres">
      <dgm:prSet presAssocID="{04EF973A-FD17-9B47-955E-EE1081852F6F}" presName="LShape" presStyleLbl="alignNode1" presStyleIdx="2" presStyleCnt="5"/>
      <dgm:spPr/>
    </dgm:pt>
    <dgm:pt modelId="{4FDB59CF-80BF-4C4D-B733-971BAE3AC626}" type="pres">
      <dgm:prSet presAssocID="{04EF973A-FD17-9B47-955E-EE1081852F6F}" presName="ParentText" presStyleLbl="revTx" presStyleIdx="1" presStyleCnt="3">
        <dgm:presLayoutVars>
          <dgm:chMax val="0"/>
          <dgm:chPref val="0"/>
          <dgm:bulletEnabled val="1"/>
        </dgm:presLayoutVars>
      </dgm:prSet>
      <dgm:spPr/>
      <dgm:t>
        <a:bodyPr/>
        <a:lstStyle/>
        <a:p>
          <a:endParaRPr lang="it-IT"/>
        </a:p>
      </dgm:t>
    </dgm:pt>
    <dgm:pt modelId="{3C6F20EF-3616-784C-96C8-33D45E5A906E}" type="pres">
      <dgm:prSet presAssocID="{04EF973A-FD17-9B47-955E-EE1081852F6F}" presName="Triangle" presStyleLbl="alignNode1" presStyleIdx="3" presStyleCnt="5"/>
      <dgm:spPr/>
    </dgm:pt>
    <dgm:pt modelId="{415F09C6-EF06-8442-9F4D-A8406E4E0EE8}" type="pres">
      <dgm:prSet presAssocID="{7641A133-23F1-2D49-9E60-6CD28BBA6A20}" presName="sibTrans" presStyleCnt="0"/>
      <dgm:spPr/>
    </dgm:pt>
    <dgm:pt modelId="{7654C806-5888-E148-B131-B6C85112EC1C}" type="pres">
      <dgm:prSet presAssocID="{7641A133-23F1-2D49-9E60-6CD28BBA6A20}" presName="space" presStyleCnt="0"/>
      <dgm:spPr/>
    </dgm:pt>
    <dgm:pt modelId="{372BA586-AD95-DD40-A229-3D48486180EF}" type="pres">
      <dgm:prSet presAssocID="{A387877E-3309-BE49-A6C7-9B384187417B}" presName="composite" presStyleCnt="0"/>
      <dgm:spPr/>
    </dgm:pt>
    <dgm:pt modelId="{8CCA2890-20CB-A14D-91E8-CF825E2A91DF}" type="pres">
      <dgm:prSet presAssocID="{A387877E-3309-BE49-A6C7-9B384187417B}" presName="LShape" presStyleLbl="alignNode1" presStyleIdx="4" presStyleCnt="5"/>
      <dgm:spPr/>
    </dgm:pt>
    <dgm:pt modelId="{AEACA396-8823-DC44-B8B6-A4285BB9838A}" type="pres">
      <dgm:prSet presAssocID="{A387877E-3309-BE49-A6C7-9B384187417B}" presName="ParentText" presStyleLbl="revTx" presStyleIdx="2" presStyleCnt="3">
        <dgm:presLayoutVars>
          <dgm:chMax val="0"/>
          <dgm:chPref val="0"/>
          <dgm:bulletEnabled val="1"/>
        </dgm:presLayoutVars>
      </dgm:prSet>
      <dgm:spPr/>
      <dgm:t>
        <a:bodyPr/>
        <a:lstStyle/>
        <a:p>
          <a:endParaRPr lang="it-IT"/>
        </a:p>
      </dgm:t>
    </dgm:pt>
  </dgm:ptLst>
  <dgm:cxnLst>
    <dgm:cxn modelId="{29E6AD46-1583-DB4B-AE55-DC569625A30E}" type="presOf" srcId="{B84DB187-48C3-E646-80EF-162E1B7E16AB}" destId="{06D05E5F-8337-8E43-A17A-F6F92425D79D}" srcOrd="0" destOrd="0" presId="urn:microsoft.com/office/officeart/2009/3/layout/StepUpProcess"/>
    <dgm:cxn modelId="{A61D32D2-03FD-C248-ADD4-21500C296F6B}" srcId="{B84DB187-48C3-E646-80EF-162E1B7E16AB}" destId="{655041E7-1016-3A43-8F7A-C2F649E1DB06}" srcOrd="0" destOrd="0" parTransId="{EB12E8D5-E0DA-F847-A266-28567AB3884B}" sibTransId="{37C9460C-B75B-1E4E-A989-AEE3EF1F400D}"/>
    <dgm:cxn modelId="{7368D029-CB01-7246-909A-A068B823F3BB}" type="presOf" srcId="{04EF973A-FD17-9B47-955E-EE1081852F6F}" destId="{4FDB59CF-80BF-4C4D-B733-971BAE3AC626}" srcOrd="0" destOrd="0" presId="urn:microsoft.com/office/officeart/2009/3/layout/StepUpProcess"/>
    <dgm:cxn modelId="{36FEC487-FB26-7A4C-A253-EC926FFC9326}" type="presOf" srcId="{655041E7-1016-3A43-8F7A-C2F649E1DB06}" destId="{65804D3B-B411-8348-A96F-327B2F4533D2}" srcOrd="0" destOrd="0" presId="urn:microsoft.com/office/officeart/2009/3/layout/StepUpProcess"/>
    <dgm:cxn modelId="{490CF26D-F3BB-4B4E-9925-14AB66C2DBCE}" srcId="{B84DB187-48C3-E646-80EF-162E1B7E16AB}" destId="{04EF973A-FD17-9B47-955E-EE1081852F6F}" srcOrd="1" destOrd="0" parTransId="{82B35460-5C8C-5748-A6A9-097DDF5E911B}" sibTransId="{7641A133-23F1-2D49-9E60-6CD28BBA6A20}"/>
    <dgm:cxn modelId="{ECA2C5FB-FA9B-ED42-9C1E-FB9788834E0C}" type="presOf" srcId="{A387877E-3309-BE49-A6C7-9B384187417B}" destId="{AEACA396-8823-DC44-B8B6-A4285BB9838A}" srcOrd="0" destOrd="0" presId="urn:microsoft.com/office/officeart/2009/3/layout/StepUpProcess"/>
    <dgm:cxn modelId="{DD1C8F31-FB94-8541-B1B6-E7A972DF6123}" srcId="{B84DB187-48C3-E646-80EF-162E1B7E16AB}" destId="{A387877E-3309-BE49-A6C7-9B384187417B}" srcOrd="2" destOrd="0" parTransId="{05AFDB94-0707-0F44-86B6-A864E1EC7A70}" sibTransId="{1DDB6C63-7767-744F-A245-944CDD69B242}"/>
    <dgm:cxn modelId="{2C66DD24-57B3-6849-99F7-FAB099237EFF}" type="presParOf" srcId="{06D05E5F-8337-8E43-A17A-F6F92425D79D}" destId="{938300C0-9071-FB49-B6B8-F2C1BF2E34EA}" srcOrd="0" destOrd="0" presId="urn:microsoft.com/office/officeart/2009/3/layout/StepUpProcess"/>
    <dgm:cxn modelId="{C05260E9-B3D3-BD4B-93DC-ACB1E9092FF9}" type="presParOf" srcId="{938300C0-9071-FB49-B6B8-F2C1BF2E34EA}" destId="{D9759413-7E5F-0640-B5EB-9A07C87465C4}" srcOrd="0" destOrd="0" presId="urn:microsoft.com/office/officeart/2009/3/layout/StepUpProcess"/>
    <dgm:cxn modelId="{E9C5C912-9910-C24F-93E7-498A0E684E25}" type="presParOf" srcId="{938300C0-9071-FB49-B6B8-F2C1BF2E34EA}" destId="{65804D3B-B411-8348-A96F-327B2F4533D2}" srcOrd="1" destOrd="0" presId="urn:microsoft.com/office/officeart/2009/3/layout/StepUpProcess"/>
    <dgm:cxn modelId="{18178722-AED6-064A-9790-10AA74C36CA3}" type="presParOf" srcId="{938300C0-9071-FB49-B6B8-F2C1BF2E34EA}" destId="{D9219401-4F38-2249-82DD-51E7B268124F}" srcOrd="2" destOrd="0" presId="urn:microsoft.com/office/officeart/2009/3/layout/StepUpProcess"/>
    <dgm:cxn modelId="{8E0C5BF4-7ADB-064C-8905-0CEEEE73F0FD}" type="presParOf" srcId="{06D05E5F-8337-8E43-A17A-F6F92425D79D}" destId="{2DB4C2DE-8DEB-3040-B2A1-B338AD0B15A5}" srcOrd="1" destOrd="0" presId="urn:microsoft.com/office/officeart/2009/3/layout/StepUpProcess"/>
    <dgm:cxn modelId="{538FDB11-6832-2943-8D12-EE1796AA9856}" type="presParOf" srcId="{2DB4C2DE-8DEB-3040-B2A1-B338AD0B15A5}" destId="{DA3AD2AA-503D-3848-85F7-B615235D79EA}" srcOrd="0" destOrd="0" presId="urn:microsoft.com/office/officeart/2009/3/layout/StepUpProcess"/>
    <dgm:cxn modelId="{33BEA638-DADF-2641-BAE9-3DD84FF9066C}" type="presParOf" srcId="{06D05E5F-8337-8E43-A17A-F6F92425D79D}" destId="{8852F4E6-E792-4346-92D4-164667E2C39F}" srcOrd="2" destOrd="0" presId="urn:microsoft.com/office/officeart/2009/3/layout/StepUpProcess"/>
    <dgm:cxn modelId="{A2B5FD32-CE29-6B4D-ABEE-600AF4D87797}" type="presParOf" srcId="{8852F4E6-E792-4346-92D4-164667E2C39F}" destId="{AF2F834B-C24E-EE46-A1AE-AA8E0082C7C3}" srcOrd="0" destOrd="0" presId="urn:microsoft.com/office/officeart/2009/3/layout/StepUpProcess"/>
    <dgm:cxn modelId="{FC339BED-4247-7C42-91A3-FE683931FD67}" type="presParOf" srcId="{8852F4E6-E792-4346-92D4-164667E2C39F}" destId="{4FDB59CF-80BF-4C4D-B733-971BAE3AC626}" srcOrd="1" destOrd="0" presId="urn:microsoft.com/office/officeart/2009/3/layout/StepUpProcess"/>
    <dgm:cxn modelId="{339A4871-366D-794D-98AE-A69FCE1BE37C}" type="presParOf" srcId="{8852F4E6-E792-4346-92D4-164667E2C39F}" destId="{3C6F20EF-3616-784C-96C8-33D45E5A906E}" srcOrd="2" destOrd="0" presId="urn:microsoft.com/office/officeart/2009/3/layout/StepUpProcess"/>
    <dgm:cxn modelId="{9F248534-4ED1-F041-96BB-EED3E3476654}" type="presParOf" srcId="{06D05E5F-8337-8E43-A17A-F6F92425D79D}" destId="{415F09C6-EF06-8442-9F4D-A8406E4E0EE8}" srcOrd="3" destOrd="0" presId="urn:microsoft.com/office/officeart/2009/3/layout/StepUpProcess"/>
    <dgm:cxn modelId="{7B5822E6-C11B-5E40-A21B-B865D4F458CE}" type="presParOf" srcId="{415F09C6-EF06-8442-9F4D-A8406E4E0EE8}" destId="{7654C806-5888-E148-B131-B6C85112EC1C}" srcOrd="0" destOrd="0" presId="urn:microsoft.com/office/officeart/2009/3/layout/StepUpProcess"/>
    <dgm:cxn modelId="{0B41371D-F05A-8840-BB49-63D33B909556}" type="presParOf" srcId="{06D05E5F-8337-8E43-A17A-F6F92425D79D}" destId="{372BA586-AD95-DD40-A229-3D48486180EF}" srcOrd="4" destOrd="0" presId="urn:microsoft.com/office/officeart/2009/3/layout/StepUpProcess"/>
    <dgm:cxn modelId="{5BC31B9F-7989-9F44-9F1E-FFCCD513A8CC}" type="presParOf" srcId="{372BA586-AD95-DD40-A229-3D48486180EF}" destId="{8CCA2890-20CB-A14D-91E8-CF825E2A91DF}" srcOrd="0" destOrd="0" presId="urn:microsoft.com/office/officeart/2009/3/layout/StepUpProcess"/>
    <dgm:cxn modelId="{E05544F0-B381-DF44-90C4-C89D0F210D9E}" type="presParOf" srcId="{372BA586-AD95-DD40-A229-3D48486180EF}" destId="{AEACA396-8823-DC44-B8B6-A4285BB9838A}"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B97AF12-A6E9-3E40-A287-CF0611355891}" type="doc">
      <dgm:prSet loTypeId="urn:microsoft.com/office/officeart/2009/3/layout/CircleRelationship" loCatId="" qsTypeId="urn:microsoft.com/office/officeart/2005/8/quickstyle/simple4" qsCatId="simple" csTypeId="urn:microsoft.com/office/officeart/2005/8/colors/colorful3" csCatId="colorful" phldr="1"/>
      <dgm:spPr/>
      <dgm:t>
        <a:bodyPr/>
        <a:lstStyle/>
        <a:p>
          <a:endParaRPr lang="it-IT"/>
        </a:p>
      </dgm:t>
    </dgm:pt>
    <dgm:pt modelId="{531E4450-4CAA-4E47-9524-0221B57A7496}">
      <dgm:prSet phldrT="[Testo]"/>
      <dgm:spPr/>
      <dgm:t>
        <a:bodyPr/>
        <a:lstStyle/>
        <a:p>
          <a:r>
            <a:rPr lang="it-IT" dirty="0" smtClean="0"/>
            <a:t>MURO (PARERE CIG)</a:t>
          </a:r>
          <a:endParaRPr lang="it-IT" dirty="0"/>
        </a:p>
      </dgm:t>
    </dgm:pt>
    <dgm:pt modelId="{A5221709-DFD0-F84A-AB08-67D063B95D09}" type="parTrans" cxnId="{C6F08722-A681-EC4A-B37B-5D68E0A8DD79}">
      <dgm:prSet/>
      <dgm:spPr/>
      <dgm:t>
        <a:bodyPr/>
        <a:lstStyle/>
        <a:p>
          <a:endParaRPr lang="it-IT"/>
        </a:p>
      </dgm:t>
    </dgm:pt>
    <dgm:pt modelId="{A5B70B6F-71C1-4F4B-BE00-17B01CBE41AD}" type="sibTrans" cxnId="{C6F08722-A681-EC4A-B37B-5D68E0A8DD79}">
      <dgm:prSet/>
      <dgm:spPr/>
      <dgm:t>
        <a:bodyPr/>
        <a:lstStyle/>
        <a:p>
          <a:endParaRPr lang="it-IT"/>
        </a:p>
      </dgm:t>
    </dgm:pt>
    <dgm:pt modelId="{9EBFEFEB-9EF2-B84A-98FE-E36CABD93438}">
      <dgm:prSet phldrT="[Testo]"/>
      <dgm:spPr/>
      <dgm:t>
        <a:bodyPr/>
        <a:lstStyle/>
        <a:p>
          <a:r>
            <a:rPr lang="it-IT" dirty="0" smtClean="0"/>
            <a:t>BARRIERA (SEGRETARIATO GENERALE NU)</a:t>
          </a:r>
          <a:endParaRPr lang="it-IT" dirty="0"/>
        </a:p>
      </dgm:t>
    </dgm:pt>
    <dgm:pt modelId="{22198B97-1263-7943-A92B-130F65BCBCD5}" type="parTrans" cxnId="{C0F437D3-E23A-B847-A4A2-76B222F3CFB3}">
      <dgm:prSet/>
      <dgm:spPr/>
      <dgm:t>
        <a:bodyPr/>
        <a:lstStyle/>
        <a:p>
          <a:endParaRPr lang="it-IT"/>
        </a:p>
      </dgm:t>
    </dgm:pt>
    <dgm:pt modelId="{E93B1466-2EDA-EC40-85D9-5496FB4E37DA}" type="sibTrans" cxnId="{C0F437D3-E23A-B847-A4A2-76B222F3CFB3}">
      <dgm:prSet/>
      <dgm:spPr/>
      <dgm:t>
        <a:bodyPr/>
        <a:lstStyle/>
        <a:p>
          <a:endParaRPr lang="it-IT"/>
        </a:p>
      </dgm:t>
    </dgm:pt>
    <dgm:pt modelId="{B7EB2C06-10C6-4444-8FCC-4CC53B984123}">
      <dgm:prSet phldrT="[Testo]"/>
      <dgm:spPr/>
      <dgm:t>
        <a:bodyPr/>
        <a:lstStyle/>
        <a:p>
          <a:r>
            <a:rPr lang="it-IT" dirty="0" smtClean="0"/>
            <a:t>RECINZIONE DIFENSIVA (ISRAELE)</a:t>
          </a:r>
          <a:endParaRPr lang="it-IT" dirty="0"/>
        </a:p>
      </dgm:t>
    </dgm:pt>
    <dgm:pt modelId="{C99A3F38-0237-7744-BC08-E310BA8356E2}" type="parTrans" cxnId="{CD24E824-0482-084E-A5BB-F7AB1AEB5F46}">
      <dgm:prSet/>
      <dgm:spPr/>
      <dgm:t>
        <a:bodyPr/>
        <a:lstStyle/>
        <a:p>
          <a:endParaRPr lang="it-IT"/>
        </a:p>
      </dgm:t>
    </dgm:pt>
    <dgm:pt modelId="{9A658FCC-8779-AD4E-81A0-DF8D30C1CBC0}" type="sibTrans" cxnId="{CD24E824-0482-084E-A5BB-F7AB1AEB5F46}">
      <dgm:prSet/>
      <dgm:spPr/>
      <dgm:t>
        <a:bodyPr/>
        <a:lstStyle/>
        <a:p>
          <a:endParaRPr lang="it-IT"/>
        </a:p>
      </dgm:t>
    </dgm:pt>
    <dgm:pt modelId="{8C5B5846-DF93-7243-AB30-73373E9C0514}" type="pres">
      <dgm:prSet presAssocID="{9B97AF12-A6E9-3E40-A287-CF0611355891}" presName="Name0" presStyleCnt="0">
        <dgm:presLayoutVars>
          <dgm:chMax val="1"/>
          <dgm:chPref val="1"/>
        </dgm:presLayoutVars>
      </dgm:prSet>
      <dgm:spPr/>
      <dgm:t>
        <a:bodyPr/>
        <a:lstStyle/>
        <a:p>
          <a:endParaRPr lang="it-IT"/>
        </a:p>
      </dgm:t>
    </dgm:pt>
    <dgm:pt modelId="{FD0FF40C-0356-1146-8E38-5049F3D3C65E}" type="pres">
      <dgm:prSet presAssocID="{531E4450-4CAA-4E47-9524-0221B57A7496}" presName="Parent" presStyleLbl="node0" presStyleIdx="0" presStyleCnt="1">
        <dgm:presLayoutVars>
          <dgm:chMax val="5"/>
          <dgm:chPref val="5"/>
        </dgm:presLayoutVars>
      </dgm:prSet>
      <dgm:spPr/>
      <dgm:t>
        <a:bodyPr/>
        <a:lstStyle/>
        <a:p>
          <a:endParaRPr lang="it-IT"/>
        </a:p>
      </dgm:t>
    </dgm:pt>
    <dgm:pt modelId="{B5C9C892-DD2C-5D45-BE4F-F35937B6820C}" type="pres">
      <dgm:prSet presAssocID="{531E4450-4CAA-4E47-9524-0221B57A7496}" presName="Accent1" presStyleLbl="node1" presStyleIdx="0" presStyleCnt="13"/>
      <dgm:spPr/>
    </dgm:pt>
    <dgm:pt modelId="{4136AB60-505D-004D-A797-322716CB4D48}" type="pres">
      <dgm:prSet presAssocID="{531E4450-4CAA-4E47-9524-0221B57A7496}" presName="Accent2" presStyleLbl="node1" presStyleIdx="1" presStyleCnt="13"/>
      <dgm:spPr/>
    </dgm:pt>
    <dgm:pt modelId="{559555C1-3B83-4948-97D3-FDB1C3A078C7}" type="pres">
      <dgm:prSet presAssocID="{531E4450-4CAA-4E47-9524-0221B57A7496}" presName="Accent3" presStyleLbl="node1" presStyleIdx="2" presStyleCnt="13"/>
      <dgm:spPr/>
    </dgm:pt>
    <dgm:pt modelId="{FF990981-2A2F-E240-9D59-E8964E0BFAB4}" type="pres">
      <dgm:prSet presAssocID="{531E4450-4CAA-4E47-9524-0221B57A7496}" presName="Accent4" presStyleLbl="node1" presStyleIdx="3" presStyleCnt="13"/>
      <dgm:spPr/>
    </dgm:pt>
    <dgm:pt modelId="{F0B28CA2-1EED-934A-BC7D-3CD7E3B02013}" type="pres">
      <dgm:prSet presAssocID="{531E4450-4CAA-4E47-9524-0221B57A7496}" presName="Accent5" presStyleLbl="node1" presStyleIdx="4" presStyleCnt="13"/>
      <dgm:spPr/>
    </dgm:pt>
    <dgm:pt modelId="{C29E3B75-D797-884D-85C3-68D2D1BF7647}" type="pres">
      <dgm:prSet presAssocID="{531E4450-4CAA-4E47-9524-0221B57A7496}" presName="Accent6" presStyleLbl="node1" presStyleIdx="5" presStyleCnt="13"/>
      <dgm:spPr/>
    </dgm:pt>
    <dgm:pt modelId="{44AC0FC3-E25E-8740-9618-91DB4C14A25F}" type="pres">
      <dgm:prSet presAssocID="{9EBFEFEB-9EF2-B84A-98FE-E36CABD93438}" presName="Child1" presStyleLbl="node1" presStyleIdx="6" presStyleCnt="13">
        <dgm:presLayoutVars>
          <dgm:chMax val="0"/>
          <dgm:chPref val="0"/>
        </dgm:presLayoutVars>
      </dgm:prSet>
      <dgm:spPr/>
      <dgm:t>
        <a:bodyPr/>
        <a:lstStyle/>
        <a:p>
          <a:endParaRPr lang="it-IT"/>
        </a:p>
      </dgm:t>
    </dgm:pt>
    <dgm:pt modelId="{0344675F-5E2D-7740-B549-AB7E018943EE}" type="pres">
      <dgm:prSet presAssocID="{9EBFEFEB-9EF2-B84A-98FE-E36CABD93438}" presName="Accent7" presStyleCnt="0"/>
      <dgm:spPr/>
    </dgm:pt>
    <dgm:pt modelId="{2171E636-72CA-0340-A160-7BC02D220BEC}" type="pres">
      <dgm:prSet presAssocID="{9EBFEFEB-9EF2-B84A-98FE-E36CABD93438}" presName="AccentHold1" presStyleLbl="node1" presStyleIdx="7" presStyleCnt="13"/>
      <dgm:spPr/>
    </dgm:pt>
    <dgm:pt modelId="{44E47BF6-8C98-A34A-9568-648ACF01AE80}" type="pres">
      <dgm:prSet presAssocID="{9EBFEFEB-9EF2-B84A-98FE-E36CABD93438}" presName="Accent8" presStyleCnt="0"/>
      <dgm:spPr/>
    </dgm:pt>
    <dgm:pt modelId="{E66775B1-15FA-534E-9B65-CCE637BC3516}" type="pres">
      <dgm:prSet presAssocID="{9EBFEFEB-9EF2-B84A-98FE-E36CABD93438}" presName="AccentHold2" presStyleLbl="node1" presStyleIdx="8" presStyleCnt="13"/>
      <dgm:spPr/>
    </dgm:pt>
    <dgm:pt modelId="{868B15BA-8AFB-FB4B-93AB-1DC8241E7672}" type="pres">
      <dgm:prSet presAssocID="{B7EB2C06-10C6-4444-8FCC-4CC53B984123}" presName="Child2" presStyleLbl="node1" presStyleIdx="9" presStyleCnt="13">
        <dgm:presLayoutVars>
          <dgm:chMax val="0"/>
          <dgm:chPref val="0"/>
        </dgm:presLayoutVars>
      </dgm:prSet>
      <dgm:spPr/>
      <dgm:t>
        <a:bodyPr/>
        <a:lstStyle/>
        <a:p>
          <a:endParaRPr lang="it-IT"/>
        </a:p>
      </dgm:t>
    </dgm:pt>
    <dgm:pt modelId="{94590962-2D79-6B47-8720-27BE485B8B24}" type="pres">
      <dgm:prSet presAssocID="{B7EB2C06-10C6-4444-8FCC-4CC53B984123}" presName="Accent9" presStyleCnt="0"/>
      <dgm:spPr/>
    </dgm:pt>
    <dgm:pt modelId="{D7295986-D0E1-1D4E-B089-A1C01614E8C2}" type="pres">
      <dgm:prSet presAssocID="{B7EB2C06-10C6-4444-8FCC-4CC53B984123}" presName="AccentHold1" presStyleLbl="node1" presStyleIdx="10" presStyleCnt="13"/>
      <dgm:spPr/>
    </dgm:pt>
    <dgm:pt modelId="{C08FF6B3-B10F-3148-8C98-1C804FD610C2}" type="pres">
      <dgm:prSet presAssocID="{B7EB2C06-10C6-4444-8FCC-4CC53B984123}" presName="Accent10" presStyleCnt="0"/>
      <dgm:spPr/>
    </dgm:pt>
    <dgm:pt modelId="{AD502590-0D88-1749-A24A-EA36AC16B38C}" type="pres">
      <dgm:prSet presAssocID="{B7EB2C06-10C6-4444-8FCC-4CC53B984123}" presName="AccentHold2" presStyleLbl="node1" presStyleIdx="11" presStyleCnt="13"/>
      <dgm:spPr/>
    </dgm:pt>
    <dgm:pt modelId="{A76A8307-4B02-E84A-BFA7-AE5ACE3653E4}" type="pres">
      <dgm:prSet presAssocID="{B7EB2C06-10C6-4444-8FCC-4CC53B984123}" presName="Accent11" presStyleCnt="0"/>
      <dgm:spPr/>
    </dgm:pt>
    <dgm:pt modelId="{9F56C943-D15B-A04E-94CD-57DAC08D2351}" type="pres">
      <dgm:prSet presAssocID="{B7EB2C06-10C6-4444-8FCC-4CC53B984123}" presName="AccentHold3" presStyleLbl="node1" presStyleIdx="12" presStyleCnt="13"/>
      <dgm:spPr/>
    </dgm:pt>
  </dgm:ptLst>
  <dgm:cxnLst>
    <dgm:cxn modelId="{C6F08722-A681-EC4A-B37B-5D68E0A8DD79}" srcId="{9B97AF12-A6E9-3E40-A287-CF0611355891}" destId="{531E4450-4CAA-4E47-9524-0221B57A7496}" srcOrd="0" destOrd="0" parTransId="{A5221709-DFD0-F84A-AB08-67D063B95D09}" sibTransId="{A5B70B6F-71C1-4F4B-BE00-17B01CBE41AD}"/>
    <dgm:cxn modelId="{1EAA8E6A-E450-A349-B1CE-DBAFA2A26EB7}" type="presOf" srcId="{B7EB2C06-10C6-4444-8FCC-4CC53B984123}" destId="{868B15BA-8AFB-FB4B-93AB-1DC8241E7672}" srcOrd="0" destOrd="0" presId="urn:microsoft.com/office/officeart/2009/3/layout/CircleRelationship"/>
    <dgm:cxn modelId="{CD24E824-0482-084E-A5BB-F7AB1AEB5F46}" srcId="{531E4450-4CAA-4E47-9524-0221B57A7496}" destId="{B7EB2C06-10C6-4444-8FCC-4CC53B984123}" srcOrd="1" destOrd="0" parTransId="{C99A3F38-0237-7744-BC08-E310BA8356E2}" sibTransId="{9A658FCC-8779-AD4E-81A0-DF8D30C1CBC0}"/>
    <dgm:cxn modelId="{C0F437D3-E23A-B847-A4A2-76B222F3CFB3}" srcId="{531E4450-4CAA-4E47-9524-0221B57A7496}" destId="{9EBFEFEB-9EF2-B84A-98FE-E36CABD93438}" srcOrd="0" destOrd="0" parTransId="{22198B97-1263-7943-A92B-130F65BCBCD5}" sibTransId="{E93B1466-2EDA-EC40-85D9-5496FB4E37DA}"/>
    <dgm:cxn modelId="{B43345C1-9993-F142-971F-64F002E5A819}" type="presOf" srcId="{9B97AF12-A6E9-3E40-A287-CF0611355891}" destId="{8C5B5846-DF93-7243-AB30-73373E9C0514}" srcOrd="0" destOrd="0" presId="urn:microsoft.com/office/officeart/2009/3/layout/CircleRelationship"/>
    <dgm:cxn modelId="{97A14937-242A-4245-B428-019E50BA1EF0}" type="presOf" srcId="{9EBFEFEB-9EF2-B84A-98FE-E36CABD93438}" destId="{44AC0FC3-E25E-8740-9618-91DB4C14A25F}" srcOrd="0" destOrd="0" presId="urn:microsoft.com/office/officeart/2009/3/layout/CircleRelationship"/>
    <dgm:cxn modelId="{F243F809-F854-AB4D-8AC4-5D67BCAB8DCA}" type="presOf" srcId="{531E4450-4CAA-4E47-9524-0221B57A7496}" destId="{FD0FF40C-0356-1146-8E38-5049F3D3C65E}" srcOrd="0" destOrd="0" presId="urn:microsoft.com/office/officeart/2009/3/layout/CircleRelationship"/>
    <dgm:cxn modelId="{C1881139-6F96-C149-944C-DE0E4B552CAC}" type="presParOf" srcId="{8C5B5846-DF93-7243-AB30-73373E9C0514}" destId="{FD0FF40C-0356-1146-8E38-5049F3D3C65E}" srcOrd="0" destOrd="0" presId="urn:microsoft.com/office/officeart/2009/3/layout/CircleRelationship"/>
    <dgm:cxn modelId="{DC8357C8-DB5C-924C-8F01-24CFE048A874}" type="presParOf" srcId="{8C5B5846-DF93-7243-AB30-73373E9C0514}" destId="{B5C9C892-DD2C-5D45-BE4F-F35937B6820C}" srcOrd="1" destOrd="0" presId="urn:microsoft.com/office/officeart/2009/3/layout/CircleRelationship"/>
    <dgm:cxn modelId="{027D4418-0EEA-2042-A494-F0BF7C95088A}" type="presParOf" srcId="{8C5B5846-DF93-7243-AB30-73373E9C0514}" destId="{4136AB60-505D-004D-A797-322716CB4D48}" srcOrd="2" destOrd="0" presId="urn:microsoft.com/office/officeart/2009/3/layout/CircleRelationship"/>
    <dgm:cxn modelId="{65E1C5AF-95F0-904F-9EE6-B081F08B8A92}" type="presParOf" srcId="{8C5B5846-DF93-7243-AB30-73373E9C0514}" destId="{559555C1-3B83-4948-97D3-FDB1C3A078C7}" srcOrd="3" destOrd="0" presId="urn:microsoft.com/office/officeart/2009/3/layout/CircleRelationship"/>
    <dgm:cxn modelId="{66D65540-ED6F-7E45-A05F-A25BCFB12DE5}" type="presParOf" srcId="{8C5B5846-DF93-7243-AB30-73373E9C0514}" destId="{FF990981-2A2F-E240-9D59-E8964E0BFAB4}" srcOrd="4" destOrd="0" presId="urn:microsoft.com/office/officeart/2009/3/layout/CircleRelationship"/>
    <dgm:cxn modelId="{8771D0AF-C1C0-E143-A194-76CAF5131E8A}" type="presParOf" srcId="{8C5B5846-DF93-7243-AB30-73373E9C0514}" destId="{F0B28CA2-1EED-934A-BC7D-3CD7E3B02013}" srcOrd="5" destOrd="0" presId="urn:microsoft.com/office/officeart/2009/3/layout/CircleRelationship"/>
    <dgm:cxn modelId="{104636E0-2C70-E044-A071-786845A38DC2}" type="presParOf" srcId="{8C5B5846-DF93-7243-AB30-73373E9C0514}" destId="{C29E3B75-D797-884D-85C3-68D2D1BF7647}" srcOrd="6" destOrd="0" presId="urn:microsoft.com/office/officeart/2009/3/layout/CircleRelationship"/>
    <dgm:cxn modelId="{E4A024C5-91E4-2B42-9233-D20E24EF2248}" type="presParOf" srcId="{8C5B5846-DF93-7243-AB30-73373E9C0514}" destId="{44AC0FC3-E25E-8740-9618-91DB4C14A25F}" srcOrd="7" destOrd="0" presId="urn:microsoft.com/office/officeart/2009/3/layout/CircleRelationship"/>
    <dgm:cxn modelId="{B25D1B48-FF91-C14D-9087-988CC8579472}" type="presParOf" srcId="{8C5B5846-DF93-7243-AB30-73373E9C0514}" destId="{0344675F-5E2D-7740-B549-AB7E018943EE}" srcOrd="8" destOrd="0" presId="urn:microsoft.com/office/officeart/2009/3/layout/CircleRelationship"/>
    <dgm:cxn modelId="{AAEF5325-46A5-5C4B-917C-C7A6669A4A85}" type="presParOf" srcId="{0344675F-5E2D-7740-B549-AB7E018943EE}" destId="{2171E636-72CA-0340-A160-7BC02D220BEC}" srcOrd="0" destOrd="0" presId="urn:microsoft.com/office/officeart/2009/3/layout/CircleRelationship"/>
    <dgm:cxn modelId="{6EE43302-B1D8-7C41-B9AF-B5C2C932981C}" type="presParOf" srcId="{8C5B5846-DF93-7243-AB30-73373E9C0514}" destId="{44E47BF6-8C98-A34A-9568-648ACF01AE80}" srcOrd="9" destOrd="0" presId="urn:microsoft.com/office/officeart/2009/3/layout/CircleRelationship"/>
    <dgm:cxn modelId="{766D77B1-3D26-AA42-B9D6-18335114D6AD}" type="presParOf" srcId="{44E47BF6-8C98-A34A-9568-648ACF01AE80}" destId="{E66775B1-15FA-534E-9B65-CCE637BC3516}" srcOrd="0" destOrd="0" presId="urn:microsoft.com/office/officeart/2009/3/layout/CircleRelationship"/>
    <dgm:cxn modelId="{BB71339D-8F1B-3445-9F91-8D85222DFF34}" type="presParOf" srcId="{8C5B5846-DF93-7243-AB30-73373E9C0514}" destId="{868B15BA-8AFB-FB4B-93AB-1DC8241E7672}" srcOrd="10" destOrd="0" presId="urn:microsoft.com/office/officeart/2009/3/layout/CircleRelationship"/>
    <dgm:cxn modelId="{F8D6B1F8-81B3-1148-B1A4-CCC1ACFF404D}" type="presParOf" srcId="{8C5B5846-DF93-7243-AB30-73373E9C0514}" destId="{94590962-2D79-6B47-8720-27BE485B8B24}" srcOrd="11" destOrd="0" presId="urn:microsoft.com/office/officeart/2009/3/layout/CircleRelationship"/>
    <dgm:cxn modelId="{0604871C-4F9F-444D-8892-DAB6A84224E9}" type="presParOf" srcId="{94590962-2D79-6B47-8720-27BE485B8B24}" destId="{D7295986-D0E1-1D4E-B089-A1C01614E8C2}" srcOrd="0" destOrd="0" presId="urn:microsoft.com/office/officeart/2009/3/layout/CircleRelationship"/>
    <dgm:cxn modelId="{C635F4DE-E5BB-7E4C-9F35-BFAEBF4386BC}" type="presParOf" srcId="{8C5B5846-DF93-7243-AB30-73373E9C0514}" destId="{C08FF6B3-B10F-3148-8C98-1C804FD610C2}" srcOrd="12" destOrd="0" presId="urn:microsoft.com/office/officeart/2009/3/layout/CircleRelationship"/>
    <dgm:cxn modelId="{DC74F2D2-B8F8-7E41-A179-65B091C88FC4}" type="presParOf" srcId="{C08FF6B3-B10F-3148-8C98-1C804FD610C2}" destId="{AD502590-0D88-1749-A24A-EA36AC16B38C}" srcOrd="0" destOrd="0" presId="urn:microsoft.com/office/officeart/2009/3/layout/CircleRelationship"/>
    <dgm:cxn modelId="{8B301506-835E-0F4E-9131-83A7991B0536}" type="presParOf" srcId="{8C5B5846-DF93-7243-AB30-73373E9C0514}" destId="{A76A8307-4B02-E84A-BFA7-AE5ACE3653E4}" srcOrd="13" destOrd="0" presId="urn:microsoft.com/office/officeart/2009/3/layout/CircleRelationship"/>
    <dgm:cxn modelId="{AE9D35DF-27F2-B04B-8B6A-0A70E5C7A751}" type="presParOf" srcId="{A76A8307-4B02-E84A-BFA7-AE5ACE3653E4}" destId="{9F56C943-D15B-A04E-94CD-57DAC08D2351}"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0C25322-CA34-A54A-B03C-ECC021AFF426}" type="doc">
      <dgm:prSet loTypeId="urn:microsoft.com/office/officeart/2005/8/layout/radial5" loCatId="" qsTypeId="urn:microsoft.com/office/officeart/2005/8/quickstyle/3D3" qsCatId="3D" csTypeId="urn:microsoft.com/office/officeart/2005/8/colors/colorful3" csCatId="colorful" phldr="1"/>
      <dgm:spPr/>
      <dgm:t>
        <a:bodyPr/>
        <a:lstStyle/>
        <a:p>
          <a:endParaRPr lang="it-IT"/>
        </a:p>
      </dgm:t>
    </dgm:pt>
    <dgm:pt modelId="{1440E32A-0101-6448-9A8C-E1DC446AB08D}">
      <dgm:prSet phldrT="[Testo]"/>
      <dgm:spPr/>
      <dgm:t>
        <a:bodyPr/>
        <a:lstStyle/>
        <a:p>
          <a:r>
            <a:rPr lang="it-IT" dirty="0" smtClean="0"/>
            <a:t>TRATTATO INTERNAZIONALE</a:t>
          </a:r>
          <a:endParaRPr lang="it-IT" dirty="0"/>
        </a:p>
      </dgm:t>
    </dgm:pt>
    <dgm:pt modelId="{20482DBC-D73D-D94C-B94C-90E0C197D1E5}" type="parTrans" cxnId="{C66DEB84-E5E3-0A4E-8927-3BF418CA60AE}">
      <dgm:prSet/>
      <dgm:spPr/>
      <dgm:t>
        <a:bodyPr/>
        <a:lstStyle/>
        <a:p>
          <a:endParaRPr lang="it-IT"/>
        </a:p>
      </dgm:t>
    </dgm:pt>
    <dgm:pt modelId="{6241236F-E05F-1241-A7CF-0E8A649F0CD0}" type="sibTrans" cxnId="{C66DEB84-E5E3-0A4E-8927-3BF418CA60AE}">
      <dgm:prSet/>
      <dgm:spPr/>
      <dgm:t>
        <a:bodyPr/>
        <a:lstStyle/>
        <a:p>
          <a:endParaRPr lang="it-IT"/>
        </a:p>
      </dgm:t>
    </dgm:pt>
    <dgm:pt modelId="{C4DA2262-14B9-E441-AA56-528B8F76FC2E}">
      <dgm:prSet phldrT="[Testo]"/>
      <dgm:spPr/>
      <dgm:t>
        <a:bodyPr/>
        <a:lstStyle/>
        <a:p>
          <a:r>
            <a:rPr lang="it-IT" dirty="0" smtClean="0"/>
            <a:t>OBBLIGAZIONI VERSO GLI STATI PARTI</a:t>
          </a:r>
          <a:endParaRPr lang="it-IT" dirty="0"/>
        </a:p>
      </dgm:t>
    </dgm:pt>
    <dgm:pt modelId="{DB9AB7A9-CB4C-E04A-A447-018FB2038C16}" type="parTrans" cxnId="{3BD33A8F-57BC-8545-95D8-682A9D6C0853}">
      <dgm:prSet/>
      <dgm:spPr/>
      <dgm:t>
        <a:bodyPr/>
        <a:lstStyle/>
        <a:p>
          <a:endParaRPr lang="it-IT"/>
        </a:p>
      </dgm:t>
    </dgm:pt>
    <dgm:pt modelId="{A414AB75-E661-3543-B756-7FA70ADDC5A0}" type="sibTrans" cxnId="{3BD33A8F-57BC-8545-95D8-682A9D6C0853}">
      <dgm:prSet/>
      <dgm:spPr/>
      <dgm:t>
        <a:bodyPr/>
        <a:lstStyle/>
        <a:p>
          <a:endParaRPr lang="it-IT"/>
        </a:p>
      </dgm:t>
    </dgm:pt>
    <dgm:pt modelId="{4019A8D2-EC54-D643-98AD-FAA6F757D6BD}">
      <dgm:prSet phldrT="[Testo]"/>
      <dgm:spPr/>
      <dgm:t>
        <a:bodyPr/>
        <a:lstStyle/>
        <a:p>
          <a:r>
            <a:rPr lang="it-IT" dirty="0" smtClean="0"/>
            <a:t>LO STATO PARTE RECLAMA PER LA VIOLAZIONE SUBITA</a:t>
          </a:r>
          <a:endParaRPr lang="it-IT" dirty="0"/>
        </a:p>
      </dgm:t>
    </dgm:pt>
    <dgm:pt modelId="{C681AFB3-AC35-AE44-AC7C-AEB5984C0958}" type="parTrans" cxnId="{5E5DDE4C-0618-8D41-BB1D-325C377B35A3}">
      <dgm:prSet/>
      <dgm:spPr/>
      <dgm:t>
        <a:bodyPr/>
        <a:lstStyle/>
        <a:p>
          <a:endParaRPr lang="it-IT"/>
        </a:p>
      </dgm:t>
    </dgm:pt>
    <dgm:pt modelId="{40825DD0-C6D4-024B-A6A7-2AA2DF598EF6}" type="sibTrans" cxnId="{5E5DDE4C-0618-8D41-BB1D-325C377B35A3}">
      <dgm:prSet/>
      <dgm:spPr/>
      <dgm:t>
        <a:bodyPr/>
        <a:lstStyle/>
        <a:p>
          <a:endParaRPr lang="it-IT"/>
        </a:p>
      </dgm:t>
    </dgm:pt>
    <dgm:pt modelId="{04BC0082-696C-9A4E-A2CE-7D8402F5519B}">
      <dgm:prSet phldrT="[Testo]"/>
      <dgm:spPr/>
      <dgm:t>
        <a:bodyPr/>
        <a:lstStyle/>
        <a:p>
          <a:r>
            <a:rPr lang="it-IT" dirty="0" smtClean="0"/>
            <a:t>LO STATO PARTE RECLAMA PER LA VIOLAZIONE DEL TRATTATO SUBITA DA UN ALTRO STATO PARTE</a:t>
          </a:r>
          <a:endParaRPr lang="it-IT" dirty="0"/>
        </a:p>
      </dgm:t>
    </dgm:pt>
    <dgm:pt modelId="{D9525D70-1650-8848-A30F-A0431C1E742B}" type="parTrans" cxnId="{7EB5CA5F-3CE9-524A-82F4-946CFC0204DD}">
      <dgm:prSet/>
      <dgm:spPr/>
      <dgm:t>
        <a:bodyPr/>
        <a:lstStyle/>
        <a:p>
          <a:endParaRPr lang="it-IT"/>
        </a:p>
      </dgm:t>
    </dgm:pt>
    <dgm:pt modelId="{6026F4AA-563A-8640-B7B3-48C1C38EE12D}" type="sibTrans" cxnId="{7EB5CA5F-3CE9-524A-82F4-946CFC0204DD}">
      <dgm:prSet/>
      <dgm:spPr/>
      <dgm:t>
        <a:bodyPr/>
        <a:lstStyle/>
        <a:p>
          <a:endParaRPr lang="it-IT"/>
        </a:p>
      </dgm:t>
    </dgm:pt>
    <dgm:pt modelId="{4F78BB28-456F-4645-9FE6-B0C5E349116C}">
      <dgm:prSet phldrT="[Testo]"/>
      <dgm:spPr/>
      <dgm:t>
        <a:bodyPr/>
        <a:lstStyle/>
        <a:p>
          <a:endParaRPr lang="it-IT" dirty="0"/>
        </a:p>
      </dgm:t>
    </dgm:pt>
    <dgm:pt modelId="{995A0553-6D3F-DB4B-ACCD-FD39A2F606D2}" type="parTrans" cxnId="{6E159A92-A26D-0C49-B796-2DCEBC60F171}">
      <dgm:prSet/>
      <dgm:spPr/>
      <dgm:t>
        <a:bodyPr/>
        <a:lstStyle/>
        <a:p>
          <a:endParaRPr lang="it-IT"/>
        </a:p>
      </dgm:t>
    </dgm:pt>
    <dgm:pt modelId="{6399E03D-50BD-7E42-8148-C2E09D4B4737}" type="sibTrans" cxnId="{6E159A92-A26D-0C49-B796-2DCEBC60F171}">
      <dgm:prSet/>
      <dgm:spPr/>
      <dgm:t>
        <a:bodyPr/>
        <a:lstStyle/>
        <a:p>
          <a:endParaRPr lang="it-IT"/>
        </a:p>
      </dgm:t>
    </dgm:pt>
    <dgm:pt modelId="{FA96B4DB-A55D-A643-B355-A5D62AF3C960}" type="pres">
      <dgm:prSet presAssocID="{70C25322-CA34-A54A-B03C-ECC021AFF426}" presName="Name0" presStyleCnt="0">
        <dgm:presLayoutVars>
          <dgm:chMax val="1"/>
          <dgm:dir/>
          <dgm:animLvl val="ctr"/>
          <dgm:resizeHandles val="exact"/>
        </dgm:presLayoutVars>
      </dgm:prSet>
      <dgm:spPr/>
      <dgm:t>
        <a:bodyPr/>
        <a:lstStyle/>
        <a:p>
          <a:endParaRPr lang="it-IT"/>
        </a:p>
      </dgm:t>
    </dgm:pt>
    <dgm:pt modelId="{AA690FD2-5BA7-AB41-8FF9-0E9FDD9327A1}" type="pres">
      <dgm:prSet presAssocID="{1440E32A-0101-6448-9A8C-E1DC446AB08D}" presName="centerShape" presStyleLbl="node0" presStyleIdx="0" presStyleCnt="1"/>
      <dgm:spPr/>
      <dgm:t>
        <a:bodyPr/>
        <a:lstStyle/>
        <a:p>
          <a:endParaRPr lang="it-IT"/>
        </a:p>
      </dgm:t>
    </dgm:pt>
    <dgm:pt modelId="{B33475BB-1ABC-9442-902D-EF5283E05CCB}" type="pres">
      <dgm:prSet presAssocID="{DB9AB7A9-CB4C-E04A-A447-018FB2038C16}" presName="parTrans" presStyleLbl="sibTrans2D1" presStyleIdx="0" presStyleCnt="3"/>
      <dgm:spPr/>
      <dgm:t>
        <a:bodyPr/>
        <a:lstStyle/>
        <a:p>
          <a:endParaRPr lang="it-IT"/>
        </a:p>
      </dgm:t>
    </dgm:pt>
    <dgm:pt modelId="{FC1537DC-8037-514B-AAEE-4C35545F42D9}" type="pres">
      <dgm:prSet presAssocID="{DB9AB7A9-CB4C-E04A-A447-018FB2038C16}" presName="connectorText" presStyleLbl="sibTrans2D1" presStyleIdx="0" presStyleCnt="3"/>
      <dgm:spPr/>
      <dgm:t>
        <a:bodyPr/>
        <a:lstStyle/>
        <a:p>
          <a:endParaRPr lang="it-IT"/>
        </a:p>
      </dgm:t>
    </dgm:pt>
    <dgm:pt modelId="{EBEE5BE7-4B7A-EA43-B751-21941F5B1C1E}" type="pres">
      <dgm:prSet presAssocID="{C4DA2262-14B9-E441-AA56-528B8F76FC2E}" presName="node" presStyleLbl="node1" presStyleIdx="0" presStyleCnt="3">
        <dgm:presLayoutVars>
          <dgm:bulletEnabled val="1"/>
        </dgm:presLayoutVars>
      </dgm:prSet>
      <dgm:spPr/>
      <dgm:t>
        <a:bodyPr/>
        <a:lstStyle/>
        <a:p>
          <a:endParaRPr lang="it-IT"/>
        </a:p>
      </dgm:t>
    </dgm:pt>
    <dgm:pt modelId="{97677096-A7D6-B547-837D-0C983A866AAE}" type="pres">
      <dgm:prSet presAssocID="{C681AFB3-AC35-AE44-AC7C-AEB5984C0958}" presName="parTrans" presStyleLbl="sibTrans2D1" presStyleIdx="1" presStyleCnt="3"/>
      <dgm:spPr/>
      <dgm:t>
        <a:bodyPr/>
        <a:lstStyle/>
        <a:p>
          <a:endParaRPr lang="it-IT"/>
        </a:p>
      </dgm:t>
    </dgm:pt>
    <dgm:pt modelId="{EF1A5D81-D7CF-944E-BF52-1DFF3DBC89FE}" type="pres">
      <dgm:prSet presAssocID="{C681AFB3-AC35-AE44-AC7C-AEB5984C0958}" presName="connectorText" presStyleLbl="sibTrans2D1" presStyleIdx="1" presStyleCnt="3"/>
      <dgm:spPr/>
      <dgm:t>
        <a:bodyPr/>
        <a:lstStyle/>
        <a:p>
          <a:endParaRPr lang="it-IT"/>
        </a:p>
      </dgm:t>
    </dgm:pt>
    <dgm:pt modelId="{488A5D16-78DF-8840-B255-69B96A48B238}" type="pres">
      <dgm:prSet presAssocID="{4019A8D2-EC54-D643-98AD-FAA6F757D6BD}" presName="node" presStyleLbl="node1" presStyleIdx="1" presStyleCnt="3">
        <dgm:presLayoutVars>
          <dgm:bulletEnabled val="1"/>
        </dgm:presLayoutVars>
      </dgm:prSet>
      <dgm:spPr/>
      <dgm:t>
        <a:bodyPr/>
        <a:lstStyle/>
        <a:p>
          <a:endParaRPr lang="it-IT"/>
        </a:p>
      </dgm:t>
    </dgm:pt>
    <dgm:pt modelId="{CAB07C2C-7324-604C-99E6-F71723CD64BB}" type="pres">
      <dgm:prSet presAssocID="{D9525D70-1650-8848-A30F-A0431C1E742B}" presName="parTrans" presStyleLbl="sibTrans2D1" presStyleIdx="2" presStyleCnt="3"/>
      <dgm:spPr/>
      <dgm:t>
        <a:bodyPr/>
        <a:lstStyle/>
        <a:p>
          <a:endParaRPr lang="it-IT"/>
        </a:p>
      </dgm:t>
    </dgm:pt>
    <dgm:pt modelId="{AAB0CFB8-F138-AD44-B0B2-AFC4872921CD}" type="pres">
      <dgm:prSet presAssocID="{D9525D70-1650-8848-A30F-A0431C1E742B}" presName="connectorText" presStyleLbl="sibTrans2D1" presStyleIdx="2" presStyleCnt="3"/>
      <dgm:spPr/>
      <dgm:t>
        <a:bodyPr/>
        <a:lstStyle/>
        <a:p>
          <a:endParaRPr lang="it-IT"/>
        </a:p>
      </dgm:t>
    </dgm:pt>
    <dgm:pt modelId="{4E4D1737-43A8-574B-8D69-9134E88A3F80}" type="pres">
      <dgm:prSet presAssocID="{04BC0082-696C-9A4E-A2CE-7D8402F5519B}" presName="node" presStyleLbl="node1" presStyleIdx="2" presStyleCnt="3">
        <dgm:presLayoutVars>
          <dgm:bulletEnabled val="1"/>
        </dgm:presLayoutVars>
      </dgm:prSet>
      <dgm:spPr/>
      <dgm:t>
        <a:bodyPr/>
        <a:lstStyle/>
        <a:p>
          <a:endParaRPr lang="it-IT"/>
        </a:p>
      </dgm:t>
    </dgm:pt>
  </dgm:ptLst>
  <dgm:cxnLst>
    <dgm:cxn modelId="{7EB5CA5F-3CE9-524A-82F4-946CFC0204DD}" srcId="{1440E32A-0101-6448-9A8C-E1DC446AB08D}" destId="{04BC0082-696C-9A4E-A2CE-7D8402F5519B}" srcOrd="2" destOrd="0" parTransId="{D9525D70-1650-8848-A30F-A0431C1E742B}" sibTransId="{6026F4AA-563A-8640-B7B3-48C1C38EE12D}"/>
    <dgm:cxn modelId="{7C22A702-FEAB-5F42-B10D-DE3D706F212C}" type="presOf" srcId="{C681AFB3-AC35-AE44-AC7C-AEB5984C0958}" destId="{EF1A5D81-D7CF-944E-BF52-1DFF3DBC89FE}" srcOrd="1" destOrd="0" presId="urn:microsoft.com/office/officeart/2005/8/layout/radial5"/>
    <dgm:cxn modelId="{0F3C2C7C-4EA6-8B47-A722-E260EA875A12}" type="presOf" srcId="{70C25322-CA34-A54A-B03C-ECC021AFF426}" destId="{FA96B4DB-A55D-A643-B355-A5D62AF3C960}" srcOrd="0" destOrd="0" presId="urn:microsoft.com/office/officeart/2005/8/layout/radial5"/>
    <dgm:cxn modelId="{3D6436C3-80AA-CC46-A3EE-8D4470BA841A}" type="presOf" srcId="{D9525D70-1650-8848-A30F-A0431C1E742B}" destId="{AAB0CFB8-F138-AD44-B0B2-AFC4872921CD}" srcOrd="1" destOrd="0" presId="urn:microsoft.com/office/officeart/2005/8/layout/radial5"/>
    <dgm:cxn modelId="{DDDEB0FB-B80A-3846-9292-78EE547C11AD}" type="presOf" srcId="{DB9AB7A9-CB4C-E04A-A447-018FB2038C16}" destId="{B33475BB-1ABC-9442-902D-EF5283E05CCB}" srcOrd="0" destOrd="0" presId="urn:microsoft.com/office/officeart/2005/8/layout/radial5"/>
    <dgm:cxn modelId="{D65526E9-B1D7-3B4B-9DD2-EA41E2A087FF}" type="presOf" srcId="{DB9AB7A9-CB4C-E04A-A447-018FB2038C16}" destId="{FC1537DC-8037-514B-AAEE-4C35545F42D9}" srcOrd="1" destOrd="0" presId="urn:microsoft.com/office/officeart/2005/8/layout/radial5"/>
    <dgm:cxn modelId="{3FB357DE-F76F-8842-842F-B2FA4ABCA126}" type="presOf" srcId="{4019A8D2-EC54-D643-98AD-FAA6F757D6BD}" destId="{488A5D16-78DF-8840-B255-69B96A48B238}" srcOrd="0" destOrd="0" presId="urn:microsoft.com/office/officeart/2005/8/layout/radial5"/>
    <dgm:cxn modelId="{AAEDCCE0-7D10-754F-829C-760EE66AD110}" type="presOf" srcId="{D9525D70-1650-8848-A30F-A0431C1E742B}" destId="{CAB07C2C-7324-604C-99E6-F71723CD64BB}" srcOrd="0" destOrd="0" presId="urn:microsoft.com/office/officeart/2005/8/layout/radial5"/>
    <dgm:cxn modelId="{E94A7A33-1F72-844D-8CFF-9E21B28C7795}" type="presOf" srcId="{C4DA2262-14B9-E441-AA56-528B8F76FC2E}" destId="{EBEE5BE7-4B7A-EA43-B751-21941F5B1C1E}" srcOrd="0" destOrd="0" presId="urn:microsoft.com/office/officeart/2005/8/layout/radial5"/>
    <dgm:cxn modelId="{F8273C11-3D6A-C04E-B8B8-84119E95F5F5}" type="presOf" srcId="{1440E32A-0101-6448-9A8C-E1DC446AB08D}" destId="{AA690FD2-5BA7-AB41-8FF9-0E9FDD9327A1}" srcOrd="0" destOrd="0" presId="urn:microsoft.com/office/officeart/2005/8/layout/radial5"/>
    <dgm:cxn modelId="{DD80BB53-8FAC-4A42-83B6-3C4DFD619948}" type="presOf" srcId="{C681AFB3-AC35-AE44-AC7C-AEB5984C0958}" destId="{97677096-A7D6-B547-837D-0C983A866AAE}" srcOrd="0" destOrd="0" presId="urn:microsoft.com/office/officeart/2005/8/layout/radial5"/>
    <dgm:cxn modelId="{6E159A92-A26D-0C49-B796-2DCEBC60F171}" srcId="{70C25322-CA34-A54A-B03C-ECC021AFF426}" destId="{4F78BB28-456F-4645-9FE6-B0C5E349116C}" srcOrd="1" destOrd="0" parTransId="{995A0553-6D3F-DB4B-ACCD-FD39A2F606D2}" sibTransId="{6399E03D-50BD-7E42-8148-C2E09D4B4737}"/>
    <dgm:cxn modelId="{C66DEB84-E5E3-0A4E-8927-3BF418CA60AE}" srcId="{70C25322-CA34-A54A-B03C-ECC021AFF426}" destId="{1440E32A-0101-6448-9A8C-E1DC446AB08D}" srcOrd="0" destOrd="0" parTransId="{20482DBC-D73D-D94C-B94C-90E0C197D1E5}" sibTransId="{6241236F-E05F-1241-A7CF-0E8A649F0CD0}"/>
    <dgm:cxn modelId="{3BD33A8F-57BC-8545-95D8-682A9D6C0853}" srcId="{1440E32A-0101-6448-9A8C-E1DC446AB08D}" destId="{C4DA2262-14B9-E441-AA56-528B8F76FC2E}" srcOrd="0" destOrd="0" parTransId="{DB9AB7A9-CB4C-E04A-A447-018FB2038C16}" sibTransId="{A414AB75-E661-3543-B756-7FA70ADDC5A0}"/>
    <dgm:cxn modelId="{68B621FC-0658-3E48-BC39-85B75772D2B1}" type="presOf" srcId="{04BC0082-696C-9A4E-A2CE-7D8402F5519B}" destId="{4E4D1737-43A8-574B-8D69-9134E88A3F80}" srcOrd="0" destOrd="0" presId="urn:microsoft.com/office/officeart/2005/8/layout/radial5"/>
    <dgm:cxn modelId="{5E5DDE4C-0618-8D41-BB1D-325C377B35A3}" srcId="{1440E32A-0101-6448-9A8C-E1DC446AB08D}" destId="{4019A8D2-EC54-D643-98AD-FAA6F757D6BD}" srcOrd="1" destOrd="0" parTransId="{C681AFB3-AC35-AE44-AC7C-AEB5984C0958}" sibTransId="{40825DD0-C6D4-024B-A6A7-2AA2DF598EF6}"/>
    <dgm:cxn modelId="{EB09B072-85E2-D74A-848B-375F977158DD}" type="presParOf" srcId="{FA96B4DB-A55D-A643-B355-A5D62AF3C960}" destId="{AA690FD2-5BA7-AB41-8FF9-0E9FDD9327A1}" srcOrd="0" destOrd="0" presId="urn:microsoft.com/office/officeart/2005/8/layout/radial5"/>
    <dgm:cxn modelId="{4A44AF8F-99C2-CC4B-B138-F5E689E74CD2}" type="presParOf" srcId="{FA96B4DB-A55D-A643-B355-A5D62AF3C960}" destId="{B33475BB-1ABC-9442-902D-EF5283E05CCB}" srcOrd="1" destOrd="0" presId="urn:microsoft.com/office/officeart/2005/8/layout/radial5"/>
    <dgm:cxn modelId="{903F6405-C69C-124A-BD95-1334FDA4E812}" type="presParOf" srcId="{B33475BB-1ABC-9442-902D-EF5283E05CCB}" destId="{FC1537DC-8037-514B-AAEE-4C35545F42D9}" srcOrd="0" destOrd="0" presId="urn:microsoft.com/office/officeart/2005/8/layout/radial5"/>
    <dgm:cxn modelId="{92534B07-EE09-1E43-AFA9-D42327158875}" type="presParOf" srcId="{FA96B4DB-A55D-A643-B355-A5D62AF3C960}" destId="{EBEE5BE7-4B7A-EA43-B751-21941F5B1C1E}" srcOrd="2" destOrd="0" presId="urn:microsoft.com/office/officeart/2005/8/layout/radial5"/>
    <dgm:cxn modelId="{031F3AEE-A26E-104E-BE28-9827F4C4012B}" type="presParOf" srcId="{FA96B4DB-A55D-A643-B355-A5D62AF3C960}" destId="{97677096-A7D6-B547-837D-0C983A866AAE}" srcOrd="3" destOrd="0" presId="urn:microsoft.com/office/officeart/2005/8/layout/radial5"/>
    <dgm:cxn modelId="{CE26360A-0ECA-174F-B52C-A77B701C2237}" type="presParOf" srcId="{97677096-A7D6-B547-837D-0C983A866AAE}" destId="{EF1A5D81-D7CF-944E-BF52-1DFF3DBC89FE}" srcOrd="0" destOrd="0" presId="urn:microsoft.com/office/officeart/2005/8/layout/radial5"/>
    <dgm:cxn modelId="{03D19D90-03CC-444B-A325-ACE138C5DE95}" type="presParOf" srcId="{FA96B4DB-A55D-A643-B355-A5D62AF3C960}" destId="{488A5D16-78DF-8840-B255-69B96A48B238}" srcOrd="4" destOrd="0" presId="urn:microsoft.com/office/officeart/2005/8/layout/radial5"/>
    <dgm:cxn modelId="{5E68E72E-49F6-5943-B339-62740093563C}" type="presParOf" srcId="{FA96B4DB-A55D-A643-B355-A5D62AF3C960}" destId="{CAB07C2C-7324-604C-99E6-F71723CD64BB}" srcOrd="5" destOrd="0" presId="urn:microsoft.com/office/officeart/2005/8/layout/radial5"/>
    <dgm:cxn modelId="{2244947A-1E4C-934B-AF67-CD89BF6D1347}" type="presParOf" srcId="{CAB07C2C-7324-604C-99E6-F71723CD64BB}" destId="{AAB0CFB8-F138-AD44-B0B2-AFC4872921CD}" srcOrd="0" destOrd="0" presId="urn:microsoft.com/office/officeart/2005/8/layout/radial5"/>
    <dgm:cxn modelId="{9FC24944-2FAE-E547-8A8F-7EA2A0C5B2BB}" type="presParOf" srcId="{FA96B4DB-A55D-A643-B355-A5D62AF3C960}" destId="{4E4D1737-43A8-574B-8D69-9134E88A3F80}"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10D6130-CC5E-094B-BBAB-DB24E63D0E4F}" type="doc">
      <dgm:prSet loTypeId="urn:microsoft.com/office/officeart/2005/8/layout/hierarchy3" loCatId="" qsTypeId="urn:microsoft.com/office/officeart/2005/8/quickstyle/3D3" qsCatId="3D" csTypeId="urn:microsoft.com/office/officeart/2005/8/colors/colorful2" csCatId="colorful" phldr="1"/>
      <dgm:spPr/>
      <dgm:t>
        <a:bodyPr/>
        <a:lstStyle/>
        <a:p>
          <a:endParaRPr lang="it-IT"/>
        </a:p>
      </dgm:t>
    </dgm:pt>
    <dgm:pt modelId="{B0C610C1-3358-664B-BD81-AA9DC96FF76C}">
      <dgm:prSet phldrT="[Testo]"/>
      <dgm:spPr/>
      <dgm:t>
        <a:bodyPr/>
        <a:lstStyle/>
        <a:p>
          <a:r>
            <a:rPr lang="it-IT" dirty="0" smtClean="0"/>
            <a:t>CONSIGLIO</a:t>
          </a:r>
          <a:r>
            <a:rPr lang="it-IT" baseline="0" dirty="0" smtClean="0"/>
            <a:t> DI SICUREZZA</a:t>
          </a:r>
          <a:endParaRPr lang="it-IT" dirty="0"/>
        </a:p>
      </dgm:t>
    </dgm:pt>
    <dgm:pt modelId="{C26A416D-D92A-724A-AD00-442133CDAE72}" type="parTrans" cxnId="{6E79F32B-2037-3742-91A4-B5A939F8BE21}">
      <dgm:prSet/>
      <dgm:spPr/>
      <dgm:t>
        <a:bodyPr/>
        <a:lstStyle/>
        <a:p>
          <a:endParaRPr lang="it-IT"/>
        </a:p>
      </dgm:t>
    </dgm:pt>
    <dgm:pt modelId="{D8E1A518-0E7D-1F40-B743-50BE55B37351}" type="sibTrans" cxnId="{6E79F32B-2037-3742-91A4-B5A939F8BE21}">
      <dgm:prSet/>
      <dgm:spPr/>
      <dgm:t>
        <a:bodyPr/>
        <a:lstStyle/>
        <a:p>
          <a:endParaRPr lang="it-IT"/>
        </a:p>
      </dgm:t>
    </dgm:pt>
    <dgm:pt modelId="{6B885DA2-0D86-7049-ACBC-3265DF6B253F}">
      <dgm:prSet phldrT="[Testo]"/>
      <dgm:spPr/>
      <dgm:t>
        <a:bodyPr/>
        <a:lstStyle/>
        <a:p>
          <a:r>
            <a:rPr lang="it-IT" dirty="0" smtClean="0"/>
            <a:t>SITUAZIONE/CONTROVERSIA</a:t>
          </a:r>
          <a:endParaRPr lang="it-IT" dirty="0"/>
        </a:p>
      </dgm:t>
    </dgm:pt>
    <dgm:pt modelId="{6D43F383-BEDD-7044-BC7D-B0E200A58146}" type="parTrans" cxnId="{68C49FCC-3C61-E348-BCBA-CDF03CAFB3EF}">
      <dgm:prSet/>
      <dgm:spPr/>
      <dgm:t>
        <a:bodyPr/>
        <a:lstStyle/>
        <a:p>
          <a:endParaRPr lang="it-IT"/>
        </a:p>
      </dgm:t>
    </dgm:pt>
    <dgm:pt modelId="{07DB9427-B402-684C-A7A5-1D29565C1C6E}" type="sibTrans" cxnId="{68C49FCC-3C61-E348-BCBA-CDF03CAFB3EF}">
      <dgm:prSet/>
      <dgm:spPr/>
      <dgm:t>
        <a:bodyPr/>
        <a:lstStyle/>
        <a:p>
          <a:endParaRPr lang="it-IT"/>
        </a:p>
      </dgm:t>
    </dgm:pt>
    <dgm:pt modelId="{A6E4B5FD-BE96-9E4A-AE90-0BDCA4CDB59F}">
      <dgm:prSet phldrT="[Testo]"/>
      <dgm:spPr/>
      <dgm:t>
        <a:bodyPr/>
        <a:lstStyle/>
        <a:p>
          <a:r>
            <a:rPr lang="it-IT" dirty="0" smtClean="0"/>
            <a:t>CIG</a:t>
          </a:r>
          <a:endParaRPr lang="it-IT" dirty="0"/>
        </a:p>
      </dgm:t>
    </dgm:pt>
    <dgm:pt modelId="{532ECA82-E620-3741-AFC6-F3BA607D8BE9}" type="parTrans" cxnId="{B123A0C0-63AB-9A44-8C94-89BE51B5957A}">
      <dgm:prSet/>
      <dgm:spPr/>
      <dgm:t>
        <a:bodyPr/>
        <a:lstStyle/>
        <a:p>
          <a:endParaRPr lang="it-IT"/>
        </a:p>
      </dgm:t>
    </dgm:pt>
    <dgm:pt modelId="{D7D90CC1-2ED1-9042-8566-D6FEE05EE136}" type="sibTrans" cxnId="{B123A0C0-63AB-9A44-8C94-89BE51B5957A}">
      <dgm:prSet/>
      <dgm:spPr/>
      <dgm:t>
        <a:bodyPr/>
        <a:lstStyle/>
        <a:p>
          <a:endParaRPr lang="it-IT"/>
        </a:p>
      </dgm:t>
    </dgm:pt>
    <dgm:pt modelId="{9889418E-6D82-0846-94FC-2489EC29DFB8}">
      <dgm:prSet phldrT="[Testo]"/>
      <dgm:spPr/>
      <dgm:t>
        <a:bodyPr/>
        <a:lstStyle/>
        <a:p>
          <a:r>
            <a:rPr lang="it-IT" dirty="0" smtClean="0"/>
            <a:t>CONTROVERSIA</a:t>
          </a:r>
          <a:endParaRPr lang="it-IT" dirty="0"/>
        </a:p>
      </dgm:t>
    </dgm:pt>
    <dgm:pt modelId="{D59F153C-81D0-7942-884D-EF3F02303065}" type="parTrans" cxnId="{B178BA6F-D882-1C4B-BD2E-3523C17E1987}">
      <dgm:prSet/>
      <dgm:spPr/>
      <dgm:t>
        <a:bodyPr/>
        <a:lstStyle/>
        <a:p>
          <a:endParaRPr lang="it-IT"/>
        </a:p>
      </dgm:t>
    </dgm:pt>
    <dgm:pt modelId="{F1DC95D5-D5F7-744F-8190-CD6FBE88F4CA}" type="sibTrans" cxnId="{B178BA6F-D882-1C4B-BD2E-3523C17E1987}">
      <dgm:prSet/>
      <dgm:spPr/>
      <dgm:t>
        <a:bodyPr/>
        <a:lstStyle/>
        <a:p>
          <a:endParaRPr lang="it-IT"/>
        </a:p>
      </dgm:t>
    </dgm:pt>
    <dgm:pt modelId="{D10B9456-0894-124D-A528-977FB65A099C}" type="pres">
      <dgm:prSet presAssocID="{810D6130-CC5E-094B-BBAB-DB24E63D0E4F}" presName="diagram" presStyleCnt="0">
        <dgm:presLayoutVars>
          <dgm:chPref val="1"/>
          <dgm:dir/>
          <dgm:animOne val="branch"/>
          <dgm:animLvl val="lvl"/>
          <dgm:resizeHandles/>
        </dgm:presLayoutVars>
      </dgm:prSet>
      <dgm:spPr/>
      <dgm:t>
        <a:bodyPr/>
        <a:lstStyle/>
        <a:p>
          <a:endParaRPr lang="it-IT"/>
        </a:p>
      </dgm:t>
    </dgm:pt>
    <dgm:pt modelId="{64B38979-4827-FF43-AB01-7F2089CEF146}" type="pres">
      <dgm:prSet presAssocID="{B0C610C1-3358-664B-BD81-AA9DC96FF76C}" presName="root" presStyleCnt="0"/>
      <dgm:spPr/>
    </dgm:pt>
    <dgm:pt modelId="{03A622C9-FF70-3945-93E2-D3128CEBCC29}" type="pres">
      <dgm:prSet presAssocID="{B0C610C1-3358-664B-BD81-AA9DC96FF76C}" presName="rootComposite" presStyleCnt="0"/>
      <dgm:spPr/>
    </dgm:pt>
    <dgm:pt modelId="{B604D144-5C05-E943-89A9-645E415BC40E}" type="pres">
      <dgm:prSet presAssocID="{B0C610C1-3358-664B-BD81-AA9DC96FF76C}" presName="rootText" presStyleLbl="node1" presStyleIdx="0" presStyleCnt="2"/>
      <dgm:spPr/>
      <dgm:t>
        <a:bodyPr/>
        <a:lstStyle/>
        <a:p>
          <a:endParaRPr lang="it-IT"/>
        </a:p>
      </dgm:t>
    </dgm:pt>
    <dgm:pt modelId="{0B37DDE2-BFEE-124C-BFAF-11030F083440}" type="pres">
      <dgm:prSet presAssocID="{B0C610C1-3358-664B-BD81-AA9DC96FF76C}" presName="rootConnector" presStyleLbl="node1" presStyleIdx="0" presStyleCnt="2"/>
      <dgm:spPr/>
      <dgm:t>
        <a:bodyPr/>
        <a:lstStyle/>
        <a:p>
          <a:endParaRPr lang="it-IT"/>
        </a:p>
      </dgm:t>
    </dgm:pt>
    <dgm:pt modelId="{287F8C5C-E076-2D4A-AD3B-4C2D6D0FB4A1}" type="pres">
      <dgm:prSet presAssocID="{B0C610C1-3358-664B-BD81-AA9DC96FF76C}" presName="childShape" presStyleCnt="0"/>
      <dgm:spPr/>
    </dgm:pt>
    <dgm:pt modelId="{83286300-F226-C44A-BA8B-07AED84D89E2}" type="pres">
      <dgm:prSet presAssocID="{6D43F383-BEDD-7044-BC7D-B0E200A58146}" presName="Name13" presStyleLbl="parChTrans1D2" presStyleIdx="0" presStyleCnt="2"/>
      <dgm:spPr/>
      <dgm:t>
        <a:bodyPr/>
        <a:lstStyle/>
        <a:p>
          <a:endParaRPr lang="it-IT"/>
        </a:p>
      </dgm:t>
    </dgm:pt>
    <dgm:pt modelId="{87C49B4B-F591-154C-8954-8665986B535B}" type="pres">
      <dgm:prSet presAssocID="{6B885DA2-0D86-7049-ACBC-3265DF6B253F}" presName="childText" presStyleLbl="bgAcc1" presStyleIdx="0" presStyleCnt="2">
        <dgm:presLayoutVars>
          <dgm:bulletEnabled val="1"/>
        </dgm:presLayoutVars>
      </dgm:prSet>
      <dgm:spPr/>
      <dgm:t>
        <a:bodyPr/>
        <a:lstStyle/>
        <a:p>
          <a:endParaRPr lang="it-IT"/>
        </a:p>
      </dgm:t>
    </dgm:pt>
    <dgm:pt modelId="{2CB0F1D6-3E5E-B448-A113-969820043536}" type="pres">
      <dgm:prSet presAssocID="{A6E4B5FD-BE96-9E4A-AE90-0BDCA4CDB59F}" presName="root" presStyleCnt="0"/>
      <dgm:spPr/>
    </dgm:pt>
    <dgm:pt modelId="{35AE242B-FAFC-9F49-BDAE-AFABFFDD18D4}" type="pres">
      <dgm:prSet presAssocID="{A6E4B5FD-BE96-9E4A-AE90-0BDCA4CDB59F}" presName="rootComposite" presStyleCnt="0"/>
      <dgm:spPr/>
    </dgm:pt>
    <dgm:pt modelId="{619AD6D5-E4F6-FA4C-BBBB-5E9474116B13}" type="pres">
      <dgm:prSet presAssocID="{A6E4B5FD-BE96-9E4A-AE90-0BDCA4CDB59F}" presName="rootText" presStyleLbl="node1" presStyleIdx="1" presStyleCnt="2"/>
      <dgm:spPr/>
      <dgm:t>
        <a:bodyPr/>
        <a:lstStyle/>
        <a:p>
          <a:endParaRPr lang="it-IT"/>
        </a:p>
      </dgm:t>
    </dgm:pt>
    <dgm:pt modelId="{EF12B120-1FA2-7347-871F-F6E3656BE71D}" type="pres">
      <dgm:prSet presAssocID="{A6E4B5FD-BE96-9E4A-AE90-0BDCA4CDB59F}" presName="rootConnector" presStyleLbl="node1" presStyleIdx="1" presStyleCnt="2"/>
      <dgm:spPr/>
      <dgm:t>
        <a:bodyPr/>
        <a:lstStyle/>
        <a:p>
          <a:endParaRPr lang="it-IT"/>
        </a:p>
      </dgm:t>
    </dgm:pt>
    <dgm:pt modelId="{D92F23C0-58D8-4E41-9368-9C66680CECB6}" type="pres">
      <dgm:prSet presAssocID="{A6E4B5FD-BE96-9E4A-AE90-0BDCA4CDB59F}" presName="childShape" presStyleCnt="0"/>
      <dgm:spPr/>
    </dgm:pt>
    <dgm:pt modelId="{6AFF6105-7AE2-3343-9775-229B54CB2B9C}" type="pres">
      <dgm:prSet presAssocID="{D59F153C-81D0-7942-884D-EF3F02303065}" presName="Name13" presStyleLbl="parChTrans1D2" presStyleIdx="1" presStyleCnt="2"/>
      <dgm:spPr/>
      <dgm:t>
        <a:bodyPr/>
        <a:lstStyle/>
        <a:p>
          <a:endParaRPr lang="it-IT"/>
        </a:p>
      </dgm:t>
    </dgm:pt>
    <dgm:pt modelId="{49903596-A7F3-A544-B737-11E7F2AF0238}" type="pres">
      <dgm:prSet presAssocID="{9889418E-6D82-0846-94FC-2489EC29DFB8}" presName="childText" presStyleLbl="bgAcc1" presStyleIdx="1" presStyleCnt="2">
        <dgm:presLayoutVars>
          <dgm:bulletEnabled val="1"/>
        </dgm:presLayoutVars>
      </dgm:prSet>
      <dgm:spPr/>
      <dgm:t>
        <a:bodyPr/>
        <a:lstStyle/>
        <a:p>
          <a:endParaRPr lang="it-IT"/>
        </a:p>
      </dgm:t>
    </dgm:pt>
  </dgm:ptLst>
  <dgm:cxnLst>
    <dgm:cxn modelId="{DB05469D-08A9-604A-955A-A24CA20FBA30}" type="presOf" srcId="{6B885DA2-0D86-7049-ACBC-3265DF6B253F}" destId="{87C49B4B-F591-154C-8954-8665986B535B}" srcOrd="0" destOrd="0" presId="urn:microsoft.com/office/officeart/2005/8/layout/hierarchy3"/>
    <dgm:cxn modelId="{B178BA6F-D882-1C4B-BD2E-3523C17E1987}" srcId="{A6E4B5FD-BE96-9E4A-AE90-0BDCA4CDB59F}" destId="{9889418E-6D82-0846-94FC-2489EC29DFB8}" srcOrd="0" destOrd="0" parTransId="{D59F153C-81D0-7942-884D-EF3F02303065}" sibTransId="{F1DC95D5-D5F7-744F-8190-CD6FBE88F4CA}"/>
    <dgm:cxn modelId="{8AED1247-795F-934F-A9F3-EEE8C587B824}" type="presOf" srcId="{B0C610C1-3358-664B-BD81-AA9DC96FF76C}" destId="{0B37DDE2-BFEE-124C-BFAF-11030F083440}" srcOrd="1" destOrd="0" presId="urn:microsoft.com/office/officeart/2005/8/layout/hierarchy3"/>
    <dgm:cxn modelId="{68C49FCC-3C61-E348-BCBA-CDF03CAFB3EF}" srcId="{B0C610C1-3358-664B-BD81-AA9DC96FF76C}" destId="{6B885DA2-0D86-7049-ACBC-3265DF6B253F}" srcOrd="0" destOrd="0" parTransId="{6D43F383-BEDD-7044-BC7D-B0E200A58146}" sibTransId="{07DB9427-B402-684C-A7A5-1D29565C1C6E}"/>
    <dgm:cxn modelId="{F4E1516C-BACF-C548-87A1-ECD1C2EC6E43}" type="presOf" srcId="{B0C610C1-3358-664B-BD81-AA9DC96FF76C}" destId="{B604D144-5C05-E943-89A9-645E415BC40E}" srcOrd="0" destOrd="0" presId="urn:microsoft.com/office/officeart/2005/8/layout/hierarchy3"/>
    <dgm:cxn modelId="{B123A0C0-63AB-9A44-8C94-89BE51B5957A}" srcId="{810D6130-CC5E-094B-BBAB-DB24E63D0E4F}" destId="{A6E4B5FD-BE96-9E4A-AE90-0BDCA4CDB59F}" srcOrd="1" destOrd="0" parTransId="{532ECA82-E620-3741-AFC6-F3BA607D8BE9}" sibTransId="{D7D90CC1-2ED1-9042-8566-D6FEE05EE136}"/>
    <dgm:cxn modelId="{2C738F97-FD7E-2544-9055-97F425D74F28}" type="presOf" srcId="{A6E4B5FD-BE96-9E4A-AE90-0BDCA4CDB59F}" destId="{EF12B120-1FA2-7347-871F-F6E3656BE71D}" srcOrd="1" destOrd="0" presId="urn:microsoft.com/office/officeart/2005/8/layout/hierarchy3"/>
    <dgm:cxn modelId="{6E79F32B-2037-3742-91A4-B5A939F8BE21}" srcId="{810D6130-CC5E-094B-BBAB-DB24E63D0E4F}" destId="{B0C610C1-3358-664B-BD81-AA9DC96FF76C}" srcOrd="0" destOrd="0" parTransId="{C26A416D-D92A-724A-AD00-442133CDAE72}" sibTransId="{D8E1A518-0E7D-1F40-B743-50BE55B37351}"/>
    <dgm:cxn modelId="{A353450E-D5E9-AB41-A60B-D11A4DC4ECA7}" type="presOf" srcId="{9889418E-6D82-0846-94FC-2489EC29DFB8}" destId="{49903596-A7F3-A544-B737-11E7F2AF0238}" srcOrd="0" destOrd="0" presId="urn:microsoft.com/office/officeart/2005/8/layout/hierarchy3"/>
    <dgm:cxn modelId="{3A25432D-962E-1D4E-A009-B0954A318AFC}" type="presOf" srcId="{6D43F383-BEDD-7044-BC7D-B0E200A58146}" destId="{83286300-F226-C44A-BA8B-07AED84D89E2}" srcOrd="0" destOrd="0" presId="urn:microsoft.com/office/officeart/2005/8/layout/hierarchy3"/>
    <dgm:cxn modelId="{A8B38E81-35E4-6847-BDCA-611309D2A4A0}" type="presOf" srcId="{810D6130-CC5E-094B-BBAB-DB24E63D0E4F}" destId="{D10B9456-0894-124D-A528-977FB65A099C}" srcOrd="0" destOrd="0" presId="urn:microsoft.com/office/officeart/2005/8/layout/hierarchy3"/>
    <dgm:cxn modelId="{D2FC04F1-989B-2E48-8180-9D8B7DD4DB8A}" type="presOf" srcId="{A6E4B5FD-BE96-9E4A-AE90-0BDCA4CDB59F}" destId="{619AD6D5-E4F6-FA4C-BBBB-5E9474116B13}" srcOrd="0" destOrd="0" presId="urn:microsoft.com/office/officeart/2005/8/layout/hierarchy3"/>
    <dgm:cxn modelId="{9F9E12F0-939D-2D46-A9C0-D030E5614CE6}" type="presOf" srcId="{D59F153C-81D0-7942-884D-EF3F02303065}" destId="{6AFF6105-7AE2-3343-9775-229B54CB2B9C}" srcOrd="0" destOrd="0" presId="urn:microsoft.com/office/officeart/2005/8/layout/hierarchy3"/>
    <dgm:cxn modelId="{BD354214-CE43-B443-8154-52037C39D91B}" type="presParOf" srcId="{D10B9456-0894-124D-A528-977FB65A099C}" destId="{64B38979-4827-FF43-AB01-7F2089CEF146}" srcOrd="0" destOrd="0" presId="urn:microsoft.com/office/officeart/2005/8/layout/hierarchy3"/>
    <dgm:cxn modelId="{D66D4E28-C9A8-1949-AD8C-E6138735B455}" type="presParOf" srcId="{64B38979-4827-FF43-AB01-7F2089CEF146}" destId="{03A622C9-FF70-3945-93E2-D3128CEBCC29}" srcOrd="0" destOrd="0" presId="urn:microsoft.com/office/officeart/2005/8/layout/hierarchy3"/>
    <dgm:cxn modelId="{FF5EAD1C-CB8E-DE4D-8F82-EB8AB9EE49EE}" type="presParOf" srcId="{03A622C9-FF70-3945-93E2-D3128CEBCC29}" destId="{B604D144-5C05-E943-89A9-645E415BC40E}" srcOrd="0" destOrd="0" presId="urn:microsoft.com/office/officeart/2005/8/layout/hierarchy3"/>
    <dgm:cxn modelId="{46CB4B1C-1AF3-1843-B872-3F2F49B02403}" type="presParOf" srcId="{03A622C9-FF70-3945-93E2-D3128CEBCC29}" destId="{0B37DDE2-BFEE-124C-BFAF-11030F083440}" srcOrd="1" destOrd="0" presId="urn:microsoft.com/office/officeart/2005/8/layout/hierarchy3"/>
    <dgm:cxn modelId="{218B8723-88EF-0349-B1AB-15F9CAF1E90D}" type="presParOf" srcId="{64B38979-4827-FF43-AB01-7F2089CEF146}" destId="{287F8C5C-E076-2D4A-AD3B-4C2D6D0FB4A1}" srcOrd="1" destOrd="0" presId="urn:microsoft.com/office/officeart/2005/8/layout/hierarchy3"/>
    <dgm:cxn modelId="{F5E5452B-0C95-EF4E-BD8A-E4343F8E880E}" type="presParOf" srcId="{287F8C5C-E076-2D4A-AD3B-4C2D6D0FB4A1}" destId="{83286300-F226-C44A-BA8B-07AED84D89E2}" srcOrd="0" destOrd="0" presId="urn:microsoft.com/office/officeart/2005/8/layout/hierarchy3"/>
    <dgm:cxn modelId="{34768CA5-C4DA-F54C-89FF-B1370D120FBC}" type="presParOf" srcId="{287F8C5C-E076-2D4A-AD3B-4C2D6D0FB4A1}" destId="{87C49B4B-F591-154C-8954-8665986B535B}" srcOrd="1" destOrd="0" presId="urn:microsoft.com/office/officeart/2005/8/layout/hierarchy3"/>
    <dgm:cxn modelId="{79D9DC36-1363-D348-97BB-DBFF70680710}" type="presParOf" srcId="{D10B9456-0894-124D-A528-977FB65A099C}" destId="{2CB0F1D6-3E5E-B448-A113-969820043536}" srcOrd="1" destOrd="0" presId="urn:microsoft.com/office/officeart/2005/8/layout/hierarchy3"/>
    <dgm:cxn modelId="{B8BEEDE3-9DC6-CC42-AA06-F55AAF89E6F3}" type="presParOf" srcId="{2CB0F1D6-3E5E-B448-A113-969820043536}" destId="{35AE242B-FAFC-9F49-BDAE-AFABFFDD18D4}" srcOrd="0" destOrd="0" presId="urn:microsoft.com/office/officeart/2005/8/layout/hierarchy3"/>
    <dgm:cxn modelId="{68DA952E-3CE8-EF45-8D27-CF360B9F43B1}" type="presParOf" srcId="{35AE242B-FAFC-9F49-BDAE-AFABFFDD18D4}" destId="{619AD6D5-E4F6-FA4C-BBBB-5E9474116B13}" srcOrd="0" destOrd="0" presId="urn:microsoft.com/office/officeart/2005/8/layout/hierarchy3"/>
    <dgm:cxn modelId="{384FBEAD-2603-A146-957C-AB3763D286CB}" type="presParOf" srcId="{35AE242B-FAFC-9F49-BDAE-AFABFFDD18D4}" destId="{EF12B120-1FA2-7347-871F-F6E3656BE71D}" srcOrd="1" destOrd="0" presId="urn:microsoft.com/office/officeart/2005/8/layout/hierarchy3"/>
    <dgm:cxn modelId="{705CEFED-69B0-2948-8F67-8215BEB4EEA9}" type="presParOf" srcId="{2CB0F1D6-3E5E-B448-A113-969820043536}" destId="{D92F23C0-58D8-4E41-9368-9C66680CECB6}" srcOrd="1" destOrd="0" presId="urn:microsoft.com/office/officeart/2005/8/layout/hierarchy3"/>
    <dgm:cxn modelId="{C9009074-8564-B646-B5D9-B8FAA5412E80}" type="presParOf" srcId="{D92F23C0-58D8-4E41-9368-9C66680CECB6}" destId="{6AFF6105-7AE2-3343-9775-229B54CB2B9C}" srcOrd="0" destOrd="0" presId="urn:microsoft.com/office/officeart/2005/8/layout/hierarchy3"/>
    <dgm:cxn modelId="{BBF0EF6E-BA79-0B44-B967-8DFCAACE4325}" type="presParOf" srcId="{D92F23C0-58D8-4E41-9368-9C66680CECB6}" destId="{49903596-A7F3-A544-B737-11E7F2AF023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B3CA2-9E8E-6E44-BFA0-FF57A7BA30CE}">
      <dsp:nvSpPr>
        <dsp:cNvPr id="0" name=""/>
        <dsp:cNvSpPr/>
      </dsp:nvSpPr>
      <dsp:spPr>
        <a:xfrm rot="16200000">
          <a:off x="342" y="304031"/>
          <a:ext cx="3917900" cy="3917900"/>
        </a:xfrm>
        <a:prstGeom prst="upArrow">
          <a:avLst>
            <a:gd name="adj1" fmla="val 50000"/>
            <a:gd name="adj2" fmla="val 35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576" tIns="163576" rIns="163576" bIns="163576" numCol="1" spcCol="1270" anchor="t" anchorCtr="0">
          <a:noAutofit/>
        </a:bodyPr>
        <a:lstStyle/>
        <a:p>
          <a:pPr lvl="0" algn="l" defTabSz="1022350">
            <a:lnSpc>
              <a:spcPct val="90000"/>
            </a:lnSpc>
            <a:spcBef>
              <a:spcPct val="0"/>
            </a:spcBef>
            <a:spcAft>
              <a:spcPct val="35000"/>
            </a:spcAft>
          </a:pPr>
          <a:r>
            <a:rPr lang="it-IT" sz="2300" kern="1200" dirty="0" smtClean="0"/>
            <a:t>CONSIGLIO</a:t>
          </a:r>
          <a:r>
            <a:rPr lang="it-IT" sz="2300" kern="1200" baseline="0" dirty="0" smtClean="0"/>
            <a:t> DI SICUREZZA</a:t>
          </a:r>
          <a:endParaRPr lang="it-IT" sz="2300" kern="1200" dirty="0"/>
        </a:p>
        <a:p>
          <a:pPr marL="171450" lvl="1" indent="-171450" algn="l" defTabSz="800100">
            <a:lnSpc>
              <a:spcPct val="90000"/>
            </a:lnSpc>
            <a:spcBef>
              <a:spcPct val="0"/>
            </a:spcBef>
            <a:spcAft>
              <a:spcPct val="15000"/>
            </a:spcAft>
            <a:buChar char="••"/>
          </a:pPr>
          <a:r>
            <a:rPr lang="it-IT" sz="1800" kern="1200" dirty="0" smtClean="0"/>
            <a:t>SITUAZIONE/CONTROVERSIA</a:t>
          </a:r>
          <a:endParaRPr lang="it-IT" sz="1800" kern="1200" dirty="0"/>
        </a:p>
      </dsp:txBody>
      <dsp:txXfrm rot="5400000">
        <a:off x="685976" y="1283506"/>
        <a:ext cx="3232267" cy="1958950"/>
      </dsp:txXfrm>
    </dsp:sp>
    <dsp:sp modelId="{0D7A5555-4C7B-8A4A-AC0C-D4C4ED84E2C9}">
      <dsp:nvSpPr>
        <dsp:cNvPr id="0" name=""/>
        <dsp:cNvSpPr/>
      </dsp:nvSpPr>
      <dsp:spPr>
        <a:xfrm rot="5400000">
          <a:off x="4311357" y="304031"/>
          <a:ext cx="3917900" cy="3917900"/>
        </a:xfrm>
        <a:prstGeom prst="upArrow">
          <a:avLst>
            <a:gd name="adj1" fmla="val 50000"/>
            <a:gd name="adj2" fmla="val 35000"/>
          </a:avLst>
        </a:prstGeom>
        <a:solidFill>
          <a:schemeClr val="accent2">
            <a:hueOff val="4681520"/>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576" tIns="163576" rIns="163576" bIns="163576" numCol="1" spcCol="1270" anchor="t" anchorCtr="0">
          <a:noAutofit/>
        </a:bodyPr>
        <a:lstStyle/>
        <a:p>
          <a:pPr lvl="0" algn="l" defTabSz="1022350">
            <a:lnSpc>
              <a:spcPct val="90000"/>
            </a:lnSpc>
            <a:spcBef>
              <a:spcPct val="0"/>
            </a:spcBef>
            <a:spcAft>
              <a:spcPct val="35000"/>
            </a:spcAft>
          </a:pPr>
          <a:r>
            <a:rPr lang="it-IT" sz="2300" kern="1200" dirty="0" smtClean="0"/>
            <a:t>CIG</a:t>
          </a:r>
          <a:endParaRPr lang="it-IT" sz="2300" kern="1200" dirty="0"/>
        </a:p>
        <a:p>
          <a:pPr marL="171450" lvl="1" indent="-171450" algn="l" defTabSz="800100">
            <a:lnSpc>
              <a:spcPct val="90000"/>
            </a:lnSpc>
            <a:spcBef>
              <a:spcPct val="0"/>
            </a:spcBef>
            <a:spcAft>
              <a:spcPct val="15000"/>
            </a:spcAft>
            <a:buChar char="••"/>
          </a:pPr>
          <a:r>
            <a:rPr lang="it-IT" sz="1800" kern="1200" dirty="0" smtClean="0"/>
            <a:t>CONTROVERSIA</a:t>
          </a:r>
          <a:endParaRPr lang="it-IT" sz="1800" kern="1200" dirty="0"/>
        </a:p>
      </dsp:txBody>
      <dsp:txXfrm rot="-5400000">
        <a:off x="4311358" y="1283506"/>
        <a:ext cx="3232267" cy="19589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0458B-9826-6E40-9176-EEEB1DD48ECC}">
      <dsp:nvSpPr>
        <dsp:cNvPr id="0" name=""/>
        <dsp:cNvSpPr/>
      </dsp:nvSpPr>
      <dsp:spPr>
        <a:xfrm rot="16200000">
          <a:off x="702" y="261838"/>
          <a:ext cx="4002285" cy="4002285"/>
        </a:xfrm>
        <a:prstGeom prst="downArrow">
          <a:avLst>
            <a:gd name="adj1" fmla="val 50000"/>
            <a:gd name="adj2" fmla="val 35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576" tIns="163576" rIns="163576" bIns="163576" numCol="1" spcCol="1270" anchor="t" anchorCtr="0">
          <a:noAutofit/>
        </a:bodyPr>
        <a:lstStyle/>
        <a:p>
          <a:pPr lvl="0" algn="l" defTabSz="1022350">
            <a:lnSpc>
              <a:spcPct val="90000"/>
            </a:lnSpc>
            <a:spcBef>
              <a:spcPct val="0"/>
            </a:spcBef>
            <a:spcAft>
              <a:spcPct val="35000"/>
            </a:spcAft>
          </a:pPr>
          <a:r>
            <a:rPr lang="it-IT" sz="2300" kern="1200" dirty="0" smtClean="0"/>
            <a:t>CONSIGLIO</a:t>
          </a:r>
          <a:r>
            <a:rPr lang="it-IT" sz="2300" kern="1200" baseline="0" dirty="0" smtClean="0"/>
            <a:t> DI SICUREZZA</a:t>
          </a:r>
          <a:endParaRPr lang="it-IT" sz="2300" kern="1200" dirty="0"/>
        </a:p>
        <a:p>
          <a:pPr marL="171450" lvl="1" indent="-171450" algn="l" defTabSz="800100">
            <a:lnSpc>
              <a:spcPct val="90000"/>
            </a:lnSpc>
            <a:spcBef>
              <a:spcPct val="0"/>
            </a:spcBef>
            <a:spcAft>
              <a:spcPct val="15000"/>
            </a:spcAft>
            <a:buChar char="••"/>
          </a:pPr>
          <a:r>
            <a:rPr lang="it-IT" sz="1800" kern="1200" dirty="0" smtClean="0"/>
            <a:t>SITUAZIONE/CONTROVERSIA</a:t>
          </a:r>
          <a:endParaRPr lang="it-IT" sz="1800" kern="1200" dirty="0"/>
        </a:p>
      </dsp:txBody>
      <dsp:txXfrm rot="5400000">
        <a:off x="702" y="1262409"/>
        <a:ext cx="3301885" cy="2001143"/>
      </dsp:txXfrm>
    </dsp:sp>
    <dsp:sp modelId="{00109EF0-72DD-1F45-AD83-386C8E3913A4}">
      <dsp:nvSpPr>
        <dsp:cNvPr id="0" name=""/>
        <dsp:cNvSpPr/>
      </dsp:nvSpPr>
      <dsp:spPr>
        <a:xfrm rot="5400000">
          <a:off x="4226611" y="261838"/>
          <a:ext cx="4002285" cy="4002285"/>
        </a:xfrm>
        <a:prstGeom prst="downArrow">
          <a:avLst>
            <a:gd name="adj1" fmla="val 50000"/>
            <a:gd name="adj2" fmla="val 35000"/>
          </a:avLst>
        </a:prstGeom>
        <a:solidFill>
          <a:schemeClr val="accent2">
            <a:hueOff val="4681520"/>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576" tIns="163576" rIns="163576" bIns="163576" numCol="1" spcCol="1270" anchor="t" anchorCtr="0">
          <a:noAutofit/>
        </a:bodyPr>
        <a:lstStyle/>
        <a:p>
          <a:pPr lvl="0" algn="l" defTabSz="1022350">
            <a:lnSpc>
              <a:spcPct val="90000"/>
            </a:lnSpc>
            <a:spcBef>
              <a:spcPct val="0"/>
            </a:spcBef>
            <a:spcAft>
              <a:spcPct val="35000"/>
            </a:spcAft>
          </a:pPr>
          <a:r>
            <a:rPr lang="it-IT" sz="2300" kern="1200" dirty="0" smtClean="0"/>
            <a:t>CIG</a:t>
          </a:r>
          <a:endParaRPr lang="it-IT" sz="2300" kern="1200" dirty="0"/>
        </a:p>
        <a:p>
          <a:pPr marL="171450" lvl="1" indent="-171450" algn="l" defTabSz="800100">
            <a:lnSpc>
              <a:spcPct val="90000"/>
            </a:lnSpc>
            <a:spcBef>
              <a:spcPct val="0"/>
            </a:spcBef>
            <a:spcAft>
              <a:spcPct val="15000"/>
            </a:spcAft>
            <a:buChar char="••"/>
          </a:pPr>
          <a:r>
            <a:rPr lang="it-IT" sz="1800" kern="1200" dirty="0" smtClean="0"/>
            <a:t>CONTROVERSIA</a:t>
          </a:r>
          <a:endParaRPr lang="it-IT" sz="1800" kern="1200" dirty="0"/>
        </a:p>
      </dsp:txBody>
      <dsp:txXfrm rot="-5400000">
        <a:off x="4927011" y="1262409"/>
        <a:ext cx="3301885" cy="20011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27164-5A2E-3E43-85F8-36C6C479559C}">
      <dsp:nvSpPr>
        <dsp:cNvPr id="0" name=""/>
        <dsp:cNvSpPr/>
      </dsp:nvSpPr>
      <dsp:spPr>
        <a:xfrm>
          <a:off x="2444948" y="282954"/>
          <a:ext cx="3521213" cy="3521213"/>
        </a:xfrm>
        <a:prstGeom prst="pie">
          <a:avLst>
            <a:gd name="adj1" fmla="val 16200000"/>
            <a:gd name="adj2" fmla="val 18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t" anchorCtr="0">
          <a:noAutofit/>
        </a:bodyPr>
        <a:lstStyle/>
        <a:p>
          <a:pPr lvl="0" algn="l" defTabSz="355600">
            <a:lnSpc>
              <a:spcPct val="90000"/>
            </a:lnSpc>
            <a:spcBef>
              <a:spcPct val="0"/>
            </a:spcBef>
            <a:spcAft>
              <a:spcPct val="35000"/>
            </a:spcAft>
          </a:pPr>
          <a:r>
            <a:rPr lang="it-IT" sz="800" kern="1200" dirty="0" smtClean="0"/>
            <a:t>O.N.U.</a:t>
          </a:r>
          <a:endParaRPr lang="it-IT" sz="800" kern="1200" dirty="0"/>
        </a:p>
        <a:p>
          <a:pPr marL="57150" lvl="1" indent="-57150" algn="l" defTabSz="266700">
            <a:lnSpc>
              <a:spcPct val="90000"/>
            </a:lnSpc>
            <a:spcBef>
              <a:spcPct val="0"/>
            </a:spcBef>
            <a:spcAft>
              <a:spcPct val="15000"/>
            </a:spcAft>
            <a:buChar char="••"/>
          </a:pPr>
          <a:r>
            <a:rPr lang="it-IT" sz="600" kern="1200" dirty="0" smtClean="0"/>
            <a:t>ORGANI PRINCIPALI: CONSIGLIO DI SICUREZZA; ASSEMBLEA GENERALE; SEGRETARIO GENERALE</a:t>
          </a:r>
          <a:endParaRPr lang="it-IT" sz="600" kern="1200" dirty="0"/>
        </a:p>
      </dsp:txBody>
      <dsp:txXfrm>
        <a:off x="4359398" y="932702"/>
        <a:ext cx="1194697" cy="1173737"/>
      </dsp:txXfrm>
    </dsp:sp>
    <dsp:sp modelId="{39140162-AE90-D84F-9812-3EA659AF4AD4}">
      <dsp:nvSpPr>
        <dsp:cNvPr id="0" name=""/>
        <dsp:cNvSpPr/>
      </dsp:nvSpPr>
      <dsp:spPr>
        <a:xfrm>
          <a:off x="2263438" y="387752"/>
          <a:ext cx="3521213" cy="3521213"/>
        </a:xfrm>
        <a:prstGeom prst="pie">
          <a:avLst>
            <a:gd name="adj1" fmla="val 1800000"/>
            <a:gd name="adj2" fmla="val 9000000"/>
          </a:avLst>
        </a:prstGeom>
        <a:solidFill>
          <a:schemeClr val="accent2">
            <a:hueOff val="2340760"/>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t" anchorCtr="0">
          <a:noAutofit/>
        </a:bodyPr>
        <a:lstStyle/>
        <a:p>
          <a:pPr lvl="0" algn="l" defTabSz="355600">
            <a:lnSpc>
              <a:spcPct val="90000"/>
            </a:lnSpc>
            <a:spcBef>
              <a:spcPct val="0"/>
            </a:spcBef>
            <a:spcAft>
              <a:spcPct val="35000"/>
            </a:spcAft>
          </a:pPr>
          <a:r>
            <a:rPr lang="it-IT" sz="800" kern="1200" dirty="0" smtClean="0"/>
            <a:t>ORGANIZZAZIONI INTERNAZIONALI PERIFERICHE/ISTITUZIONI SPECIALIZZATE</a:t>
          </a:r>
          <a:endParaRPr lang="it-IT" sz="800" kern="1200" dirty="0"/>
        </a:p>
        <a:p>
          <a:pPr marL="57150" lvl="1" indent="-57150" algn="l" defTabSz="266700">
            <a:lnSpc>
              <a:spcPct val="90000"/>
            </a:lnSpc>
            <a:spcBef>
              <a:spcPct val="0"/>
            </a:spcBef>
            <a:spcAft>
              <a:spcPct val="15000"/>
            </a:spcAft>
            <a:buChar char="••"/>
          </a:pPr>
          <a:r>
            <a:rPr lang="it-IT" sz="600" kern="1200" dirty="0" smtClean="0"/>
            <a:t>F.A.O.</a:t>
          </a:r>
          <a:endParaRPr lang="it-IT" sz="600" kern="1200" dirty="0"/>
        </a:p>
        <a:p>
          <a:pPr marL="57150" lvl="1" indent="-57150" algn="l" defTabSz="266700">
            <a:lnSpc>
              <a:spcPct val="90000"/>
            </a:lnSpc>
            <a:spcBef>
              <a:spcPct val="0"/>
            </a:spcBef>
            <a:spcAft>
              <a:spcPct val="15000"/>
            </a:spcAft>
            <a:buChar char="••"/>
          </a:pPr>
          <a:r>
            <a:rPr lang="it-IT" sz="600" kern="1200" dirty="0" smtClean="0"/>
            <a:t>I.C.A.O.</a:t>
          </a:r>
          <a:endParaRPr lang="it-IT" sz="600" kern="1200" dirty="0"/>
        </a:p>
        <a:p>
          <a:pPr marL="57150" lvl="1" indent="-57150" algn="l" defTabSz="266700">
            <a:lnSpc>
              <a:spcPct val="90000"/>
            </a:lnSpc>
            <a:spcBef>
              <a:spcPct val="0"/>
            </a:spcBef>
            <a:spcAft>
              <a:spcPct val="15000"/>
            </a:spcAft>
            <a:buChar char="••"/>
          </a:pPr>
          <a:r>
            <a:rPr lang="it-IT" sz="600" kern="1200" dirty="0" smtClean="0"/>
            <a:t>UNESCO</a:t>
          </a:r>
          <a:endParaRPr lang="it-IT" sz="600" kern="1200" dirty="0"/>
        </a:p>
        <a:p>
          <a:pPr marL="57150" lvl="1" indent="-57150" algn="l" defTabSz="266700">
            <a:lnSpc>
              <a:spcPct val="90000"/>
            </a:lnSpc>
            <a:spcBef>
              <a:spcPct val="0"/>
            </a:spcBef>
            <a:spcAft>
              <a:spcPct val="15000"/>
            </a:spcAft>
            <a:buChar char="••"/>
          </a:pPr>
          <a:r>
            <a:rPr lang="it-IT" sz="600" kern="1200" dirty="0" smtClean="0"/>
            <a:t>ILO</a:t>
          </a:r>
          <a:endParaRPr lang="it-IT" sz="600" kern="1200" dirty="0"/>
        </a:p>
        <a:p>
          <a:pPr marL="57150" lvl="1" indent="-57150" algn="l" defTabSz="266700">
            <a:lnSpc>
              <a:spcPct val="90000"/>
            </a:lnSpc>
            <a:spcBef>
              <a:spcPct val="0"/>
            </a:spcBef>
            <a:spcAft>
              <a:spcPct val="15000"/>
            </a:spcAft>
            <a:buChar char="••"/>
          </a:pPr>
          <a:r>
            <a:rPr lang="it-IT" sz="600" kern="1200" dirty="0" smtClean="0"/>
            <a:t>OMS</a:t>
          </a:r>
          <a:endParaRPr lang="it-IT" sz="600" kern="1200" dirty="0"/>
        </a:p>
      </dsp:txBody>
      <dsp:txXfrm>
        <a:off x="3227579" y="2609470"/>
        <a:ext cx="1592929" cy="1089899"/>
      </dsp:txXfrm>
    </dsp:sp>
    <dsp:sp modelId="{4793F5B1-57B2-0F49-8E3B-1C8B6DB66338}">
      <dsp:nvSpPr>
        <dsp:cNvPr id="0" name=""/>
        <dsp:cNvSpPr/>
      </dsp:nvSpPr>
      <dsp:spPr>
        <a:xfrm>
          <a:off x="2263438" y="387752"/>
          <a:ext cx="3521213" cy="3521213"/>
        </a:xfrm>
        <a:prstGeom prst="pie">
          <a:avLst>
            <a:gd name="adj1" fmla="val 9000000"/>
            <a:gd name="adj2" fmla="val 16200000"/>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t" anchorCtr="0">
          <a:noAutofit/>
        </a:bodyPr>
        <a:lstStyle/>
        <a:p>
          <a:pPr lvl="0" algn="l" defTabSz="355600">
            <a:lnSpc>
              <a:spcPct val="90000"/>
            </a:lnSpc>
            <a:spcBef>
              <a:spcPct val="0"/>
            </a:spcBef>
            <a:spcAft>
              <a:spcPct val="35000"/>
            </a:spcAft>
          </a:pPr>
          <a:r>
            <a:rPr lang="it-IT" sz="800" kern="1200" dirty="0" smtClean="0"/>
            <a:t>ALTRI ELEMENTI/ORGANI SUSSIDIARI</a:t>
          </a:r>
          <a:endParaRPr lang="it-IT" sz="800" kern="1200" dirty="0"/>
        </a:p>
        <a:p>
          <a:pPr marL="57150" lvl="1" indent="-57150" algn="l" defTabSz="266700">
            <a:lnSpc>
              <a:spcPct val="90000"/>
            </a:lnSpc>
            <a:spcBef>
              <a:spcPct val="0"/>
            </a:spcBef>
            <a:spcAft>
              <a:spcPct val="15000"/>
            </a:spcAft>
            <a:buChar char="••"/>
          </a:pPr>
          <a:r>
            <a:rPr lang="it-IT" sz="600" kern="1200" dirty="0" smtClean="0"/>
            <a:t>UNICEF</a:t>
          </a:r>
          <a:endParaRPr lang="it-IT" sz="600" kern="1200" dirty="0"/>
        </a:p>
        <a:p>
          <a:pPr marL="57150" lvl="1" indent="-57150" algn="l" defTabSz="266700">
            <a:lnSpc>
              <a:spcPct val="90000"/>
            </a:lnSpc>
            <a:spcBef>
              <a:spcPct val="0"/>
            </a:spcBef>
            <a:spcAft>
              <a:spcPct val="15000"/>
            </a:spcAft>
            <a:buChar char="••"/>
          </a:pPr>
          <a:r>
            <a:rPr lang="it-IT" sz="600" kern="1200" dirty="0" smtClean="0"/>
            <a:t>COMMISSIONE DIR INT</a:t>
          </a:r>
          <a:endParaRPr lang="it-IT" sz="600" kern="1200" dirty="0"/>
        </a:p>
        <a:p>
          <a:pPr marL="57150" lvl="1" indent="-57150" algn="l" defTabSz="266700">
            <a:lnSpc>
              <a:spcPct val="90000"/>
            </a:lnSpc>
            <a:spcBef>
              <a:spcPct val="0"/>
            </a:spcBef>
            <a:spcAft>
              <a:spcPct val="15000"/>
            </a:spcAft>
            <a:buChar char="••"/>
          </a:pPr>
          <a:r>
            <a:rPr lang="it-IT" sz="600" kern="1200" dirty="0" smtClean="0"/>
            <a:t>COMMISSARIATO PER I RIGUGIATI</a:t>
          </a:r>
          <a:endParaRPr lang="it-IT" sz="600" kern="1200" dirty="0"/>
        </a:p>
      </dsp:txBody>
      <dsp:txXfrm>
        <a:off x="2640710" y="1079419"/>
        <a:ext cx="1194697" cy="11737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0D868-573E-544C-BD2E-99A032ACDC86}">
      <dsp:nvSpPr>
        <dsp:cNvPr id="0" name=""/>
        <dsp:cNvSpPr/>
      </dsp:nvSpPr>
      <dsp:spPr>
        <a:xfrm>
          <a:off x="2793085" y="43550"/>
          <a:ext cx="2264634" cy="2264634"/>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it-IT" sz="1200" kern="1200" dirty="0" smtClean="0"/>
            <a:t>ALTO COMMISSARIATO DEI DIRITTI UMANI</a:t>
          </a:r>
          <a:endParaRPr lang="it-IT" sz="1200" kern="1200" dirty="0"/>
        </a:p>
      </dsp:txBody>
      <dsp:txXfrm>
        <a:off x="3054389" y="348405"/>
        <a:ext cx="1742026" cy="718585"/>
      </dsp:txXfrm>
    </dsp:sp>
    <dsp:sp modelId="{318E14D3-E2D2-9D4E-A335-A19B7B90EB64}">
      <dsp:nvSpPr>
        <dsp:cNvPr id="0" name=""/>
        <dsp:cNvSpPr/>
      </dsp:nvSpPr>
      <dsp:spPr>
        <a:xfrm>
          <a:off x="3794750" y="1045215"/>
          <a:ext cx="2264634" cy="2264634"/>
        </a:xfrm>
        <a:prstGeom prst="ellipse">
          <a:avLst/>
        </a:prstGeom>
        <a:solidFill>
          <a:schemeClr val="accent3">
            <a:alpha val="50000"/>
            <a:hueOff val="3750089"/>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it-IT" sz="1200" kern="1200" dirty="0" smtClean="0"/>
            <a:t>COMITATI TRATTATI/CAT COMMITTEE</a:t>
          </a:r>
          <a:endParaRPr lang="it-IT" sz="1200" kern="1200" dirty="0"/>
        </a:p>
      </dsp:txBody>
      <dsp:txXfrm>
        <a:off x="5014169" y="1306519"/>
        <a:ext cx="871013" cy="1742026"/>
      </dsp:txXfrm>
    </dsp:sp>
    <dsp:sp modelId="{67A28E23-5A81-224A-8826-710246C4D352}">
      <dsp:nvSpPr>
        <dsp:cNvPr id="0" name=""/>
        <dsp:cNvSpPr/>
      </dsp:nvSpPr>
      <dsp:spPr>
        <a:xfrm>
          <a:off x="2793085" y="2046881"/>
          <a:ext cx="2264634" cy="2264634"/>
        </a:xfrm>
        <a:prstGeom prst="ellipse">
          <a:avLst/>
        </a:prstGeom>
        <a:solidFill>
          <a:schemeClr val="accent3">
            <a:alpha val="50000"/>
            <a:hueOff val="7500177"/>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it-IT" sz="1200" kern="1200" dirty="0" smtClean="0"/>
            <a:t>COMMISSIONE SUI DIRITTI UMANI/CONSIGLIO</a:t>
          </a:r>
          <a:endParaRPr lang="it-IT" sz="1200" kern="1200" dirty="0"/>
        </a:p>
      </dsp:txBody>
      <dsp:txXfrm>
        <a:off x="3054389" y="3288074"/>
        <a:ext cx="1742026" cy="718585"/>
      </dsp:txXfrm>
    </dsp:sp>
    <dsp:sp modelId="{26F94DB7-8E11-654B-B350-B24E58CFE5E6}">
      <dsp:nvSpPr>
        <dsp:cNvPr id="0" name=""/>
        <dsp:cNvSpPr/>
      </dsp:nvSpPr>
      <dsp:spPr>
        <a:xfrm>
          <a:off x="1791420" y="1092841"/>
          <a:ext cx="2264634" cy="2264634"/>
        </a:xfrm>
        <a:prstGeom prst="ellipse">
          <a:avLst/>
        </a:prstGeom>
        <a:solidFill>
          <a:schemeClr val="accent3">
            <a:alpha val="50000"/>
            <a:hueOff val="11250266"/>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it-IT" sz="1200" kern="1200" dirty="0" smtClean="0"/>
            <a:t>CIG</a:t>
          </a:r>
          <a:endParaRPr lang="it-IT" sz="1200" kern="1200" dirty="0"/>
        </a:p>
      </dsp:txBody>
      <dsp:txXfrm>
        <a:off x="1965622" y="1354145"/>
        <a:ext cx="871013" cy="17420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7F3313-4AA4-9E4D-93C5-F4D12C502D71}">
      <dsp:nvSpPr>
        <dsp:cNvPr id="0" name=""/>
        <dsp:cNvSpPr/>
      </dsp:nvSpPr>
      <dsp:spPr>
        <a:xfrm rot="4396374">
          <a:off x="1887439" y="900631"/>
          <a:ext cx="3907079" cy="2724700"/>
        </a:xfrm>
        <a:prstGeom prst="swooshArrow">
          <a:avLst>
            <a:gd name="adj1" fmla="val 16310"/>
            <a:gd name="adj2" fmla="val 313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F93288-511B-0A4B-8408-1103A6E877D5}">
      <dsp:nvSpPr>
        <dsp:cNvPr id="0" name=""/>
        <dsp:cNvSpPr/>
      </dsp:nvSpPr>
      <dsp:spPr>
        <a:xfrm>
          <a:off x="3351043" y="1256407"/>
          <a:ext cx="98665" cy="98665"/>
        </a:xfrm>
        <a:prstGeom prst="ellipse">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42E30C-6B36-3245-8228-9FFB100556E7}">
      <dsp:nvSpPr>
        <dsp:cNvPr id="0" name=""/>
        <dsp:cNvSpPr/>
      </dsp:nvSpPr>
      <dsp:spPr>
        <a:xfrm>
          <a:off x="4026634" y="1801333"/>
          <a:ext cx="98665" cy="98665"/>
        </a:xfrm>
        <a:prstGeom prst="ellipse">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D2BFD6-FA1F-9F4B-ABE2-D699495F811D}">
      <dsp:nvSpPr>
        <dsp:cNvPr id="0" name=""/>
        <dsp:cNvSpPr/>
      </dsp:nvSpPr>
      <dsp:spPr>
        <a:xfrm>
          <a:off x="4532953" y="2438588"/>
          <a:ext cx="98665" cy="98665"/>
        </a:xfrm>
        <a:prstGeom prst="ellipse">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C54AA3-7384-DE4C-9801-EFA20B07EFB5}">
      <dsp:nvSpPr>
        <dsp:cNvPr id="0" name=""/>
        <dsp:cNvSpPr/>
      </dsp:nvSpPr>
      <dsp:spPr>
        <a:xfrm>
          <a:off x="1625520" y="0"/>
          <a:ext cx="1842066"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lvl="0" algn="ctr" defTabSz="933450">
            <a:lnSpc>
              <a:spcPct val="90000"/>
            </a:lnSpc>
            <a:spcBef>
              <a:spcPct val="0"/>
            </a:spcBef>
            <a:spcAft>
              <a:spcPct val="35000"/>
            </a:spcAft>
          </a:pPr>
          <a:r>
            <a:rPr lang="it-IT" sz="2100" kern="1200" dirty="0" smtClean="0"/>
            <a:t>ESITAZIONE</a:t>
          </a:r>
          <a:endParaRPr lang="it-IT" sz="2100" kern="1200" dirty="0"/>
        </a:p>
      </dsp:txBody>
      <dsp:txXfrm>
        <a:off x="1625520" y="0"/>
        <a:ext cx="1842066" cy="724154"/>
      </dsp:txXfrm>
    </dsp:sp>
    <dsp:sp modelId="{43969ED9-48AA-A748-94FF-40DFE66AD0D1}">
      <dsp:nvSpPr>
        <dsp:cNvPr id="0" name=""/>
        <dsp:cNvSpPr/>
      </dsp:nvSpPr>
      <dsp:spPr>
        <a:xfrm>
          <a:off x="4111576" y="943663"/>
          <a:ext cx="2296584"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l" defTabSz="933450">
            <a:lnSpc>
              <a:spcPct val="90000"/>
            </a:lnSpc>
            <a:spcBef>
              <a:spcPct val="0"/>
            </a:spcBef>
            <a:spcAft>
              <a:spcPct val="35000"/>
            </a:spcAft>
          </a:pPr>
          <a:r>
            <a:rPr lang="it-IT" sz="2100" kern="1200" dirty="0" smtClean="0"/>
            <a:t>MODERAZIONE</a:t>
          </a:r>
          <a:endParaRPr lang="it-IT" sz="2100" kern="1200" dirty="0"/>
        </a:p>
      </dsp:txBody>
      <dsp:txXfrm>
        <a:off x="4111576" y="943663"/>
        <a:ext cx="2296584" cy="724154"/>
      </dsp:txXfrm>
    </dsp:sp>
    <dsp:sp modelId="{517942F9-CB36-B241-A5F4-A5FEC7F67BB4}">
      <dsp:nvSpPr>
        <dsp:cNvPr id="0" name=""/>
        <dsp:cNvSpPr/>
      </dsp:nvSpPr>
      <dsp:spPr>
        <a:xfrm>
          <a:off x="1625520" y="1488589"/>
          <a:ext cx="2140780"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r" defTabSz="933450">
            <a:lnSpc>
              <a:spcPct val="90000"/>
            </a:lnSpc>
            <a:spcBef>
              <a:spcPct val="0"/>
            </a:spcBef>
            <a:spcAft>
              <a:spcPct val="35000"/>
            </a:spcAft>
          </a:pPr>
          <a:r>
            <a:rPr lang="it-IT" sz="2100" kern="1200" dirty="0" smtClean="0"/>
            <a:t>CONSAPEVOLEZZA</a:t>
          </a:r>
          <a:endParaRPr lang="it-IT" sz="2100" kern="1200" dirty="0"/>
        </a:p>
      </dsp:txBody>
      <dsp:txXfrm>
        <a:off x="1625520" y="1488589"/>
        <a:ext cx="2140780" cy="724154"/>
      </dsp:txXfrm>
    </dsp:sp>
    <dsp:sp modelId="{2F7D7A93-A614-6245-8590-97273C72C88C}">
      <dsp:nvSpPr>
        <dsp:cNvPr id="0" name=""/>
        <dsp:cNvSpPr/>
      </dsp:nvSpPr>
      <dsp:spPr>
        <a:xfrm>
          <a:off x="4983564" y="2125844"/>
          <a:ext cx="1598105"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l" defTabSz="933450">
            <a:lnSpc>
              <a:spcPct val="90000"/>
            </a:lnSpc>
            <a:spcBef>
              <a:spcPct val="0"/>
            </a:spcBef>
            <a:spcAft>
              <a:spcPct val="35000"/>
            </a:spcAft>
          </a:pPr>
          <a:r>
            <a:rPr lang="it-IT" sz="2100" kern="1200" dirty="0" smtClean="0"/>
            <a:t>ATTENZIONE</a:t>
          </a:r>
          <a:endParaRPr lang="it-IT" sz="2100" kern="1200" dirty="0"/>
        </a:p>
      </dsp:txBody>
      <dsp:txXfrm>
        <a:off x="4983564" y="2125844"/>
        <a:ext cx="1598105" cy="724154"/>
      </dsp:txXfrm>
    </dsp:sp>
    <dsp:sp modelId="{EE965CC1-0ECC-794A-BB07-D7D0F3916B36}">
      <dsp:nvSpPr>
        <dsp:cNvPr id="0" name=""/>
        <dsp:cNvSpPr/>
      </dsp:nvSpPr>
      <dsp:spPr>
        <a:xfrm>
          <a:off x="4114800" y="3801808"/>
          <a:ext cx="2489279"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ctr" defTabSz="933450">
            <a:lnSpc>
              <a:spcPct val="90000"/>
            </a:lnSpc>
            <a:spcBef>
              <a:spcPct val="0"/>
            </a:spcBef>
            <a:spcAft>
              <a:spcPct val="35000"/>
            </a:spcAft>
          </a:pPr>
          <a:r>
            <a:rPr lang="it-IT" sz="2100" kern="1200" dirty="0" smtClean="0"/>
            <a:t>SVILUPPI RECENTI</a:t>
          </a:r>
          <a:endParaRPr lang="it-IT" sz="2100" kern="1200" dirty="0"/>
        </a:p>
      </dsp:txBody>
      <dsp:txXfrm>
        <a:off x="4114800" y="3801808"/>
        <a:ext cx="2489279" cy="7241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3EDCDD-16DD-E348-9302-662B0918C88B}">
      <dsp:nvSpPr>
        <dsp:cNvPr id="0" name=""/>
        <dsp:cNvSpPr/>
      </dsp:nvSpPr>
      <dsp:spPr>
        <a:xfrm>
          <a:off x="2972514" y="1992216"/>
          <a:ext cx="2741771" cy="2741771"/>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it-IT" sz="3000" kern="1200" dirty="0" smtClean="0"/>
            <a:t>INCERTEZZA DELLA CIG</a:t>
          </a:r>
          <a:endParaRPr lang="it-IT" sz="3000" kern="1200" dirty="0"/>
        </a:p>
      </dsp:txBody>
      <dsp:txXfrm>
        <a:off x="3374037" y="2393739"/>
        <a:ext cx="1938725" cy="1938725"/>
      </dsp:txXfrm>
    </dsp:sp>
    <dsp:sp modelId="{52960D10-0A1C-1B4F-9087-295C261E150F}">
      <dsp:nvSpPr>
        <dsp:cNvPr id="0" name=""/>
        <dsp:cNvSpPr/>
      </dsp:nvSpPr>
      <dsp:spPr>
        <a:xfrm rot="12900000">
          <a:off x="1105017" y="1478550"/>
          <a:ext cx="2209888" cy="781404"/>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5E9BDC4-540A-454A-9571-6899823D11E3}">
      <dsp:nvSpPr>
        <dsp:cNvPr id="0" name=""/>
        <dsp:cNvSpPr/>
      </dsp:nvSpPr>
      <dsp:spPr>
        <a:xfrm>
          <a:off x="2502" y="193609"/>
          <a:ext cx="2604682" cy="20837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1333500">
            <a:lnSpc>
              <a:spcPct val="90000"/>
            </a:lnSpc>
            <a:spcBef>
              <a:spcPct val="0"/>
            </a:spcBef>
            <a:spcAft>
              <a:spcPct val="35000"/>
            </a:spcAft>
          </a:pPr>
          <a:r>
            <a:rPr lang="it-IT" sz="3000" kern="1200" dirty="0" smtClean="0"/>
            <a:t>GIURISDIZIONE NON OBBLIGATORIA</a:t>
          </a:r>
          <a:endParaRPr lang="it-IT" sz="3000" kern="1200" dirty="0"/>
        </a:p>
      </dsp:txBody>
      <dsp:txXfrm>
        <a:off x="63533" y="254640"/>
        <a:ext cx="2482620" cy="1961684"/>
      </dsp:txXfrm>
    </dsp:sp>
    <dsp:sp modelId="{EDB5FA67-A925-6C4E-8012-20191D2BB8AD}">
      <dsp:nvSpPr>
        <dsp:cNvPr id="0" name=""/>
        <dsp:cNvSpPr/>
      </dsp:nvSpPr>
      <dsp:spPr>
        <a:xfrm rot="19500000">
          <a:off x="5371894" y="1478550"/>
          <a:ext cx="2209888" cy="781404"/>
        </a:xfrm>
        <a:prstGeom prst="leftArrow">
          <a:avLst>
            <a:gd name="adj1" fmla="val 60000"/>
            <a:gd name="adj2" fmla="val 50000"/>
          </a:avLst>
        </a:prstGeom>
        <a:solidFill>
          <a:schemeClr val="accent3">
            <a:hueOff val="11250266"/>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D44DFA9-CEA9-A14F-86A0-7177888673ED}">
      <dsp:nvSpPr>
        <dsp:cNvPr id="0" name=""/>
        <dsp:cNvSpPr/>
      </dsp:nvSpPr>
      <dsp:spPr>
        <a:xfrm>
          <a:off x="6079614" y="193609"/>
          <a:ext cx="2604682" cy="2083746"/>
        </a:xfrm>
        <a:prstGeom prst="roundRect">
          <a:avLst>
            <a:gd name="adj" fmla="val 10000"/>
          </a:avLst>
        </a:prstGeom>
        <a:solidFill>
          <a:schemeClr val="accent3">
            <a:hueOff val="11250266"/>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1333500">
            <a:lnSpc>
              <a:spcPct val="90000"/>
            </a:lnSpc>
            <a:spcBef>
              <a:spcPct val="0"/>
            </a:spcBef>
            <a:spcAft>
              <a:spcPct val="35000"/>
            </a:spcAft>
          </a:pPr>
          <a:r>
            <a:rPr lang="it-IT" sz="3000" kern="1200" dirty="0" smtClean="0"/>
            <a:t>PROSPETTIVA INTER- STATUALE</a:t>
          </a:r>
          <a:endParaRPr lang="it-IT" sz="3000" kern="1200" dirty="0"/>
        </a:p>
      </dsp:txBody>
      <dsp:txXfrm>
        <a:off x="6140645" y="254640"/>
        <a:ext cx="2482620" cy="19616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759413-7E5F-0640-B5EB-9A07C87465C4}">
      <dsp:nvSpPr>
        <dsp:cNvPr id="0" name=""/>
        <dsp:cNvSpPr/>
      </dsp:nvSpPr>
      <dsp:spPr>
        <a:xfrm rot="5400000">
          <a:off x="545156" y="1461123"/>
          <a:ext cx="1622686" cy="2700114"/>
        </a:xfrm>
        <a:prstGeom prst="corner">
          <a:avLst>
            <a:gd name="adj1" fmla="val 16120"/>
            <a:gd name="adj2" fmla="val 1611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5804D3B-B411-8348-A96F-327B2F4533D2}">
      <dsp:nvSpPr>
        <dsp:cNvPr id="0" name=""/>
        <dsp:cNvSpPr/>
      </dsp:nvSpPr>
      <dsp:spPr>
        <a:xfrm>
          <a:off x="274289" y="2267876"/>
          <a:ext cx="2437678" cy="2136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it-IT" sz="3200" kern="1200" dirty="0" smtClean="0"/>
            <a:t>TRATATTI SUI DIRITTI UMANI</a:t>
          </a:r>
          <a:endParaRPr lang="it-IT" sz="3200" kern="1200" dirty="0"/>
        </a:p>
      </dsp:txBody>
      <dsp:txXfrm>
        <a:off x="274289" y="2267876"/>
        <a:ext cx="2437678" cy="2136768"/>
      </dsp:txXfrm>
    </dsp:sp>
    <dsp:sp modelId="{D9219401-4F38-2249-82DD-51E7B268124F}">
      <dsp:nvSpPr>
        <dsp:cNvPr id="0" name=""/>
        <dsp:cNvSpPr/>
      </dsp:nvSpPr>
      <dsp:spPr>
        <a:xfrm>
          <a:off x="2252028" y="1262338"/>
          <a:ext cx="459939" cy="459939"/>
        </a:xfrm>
        <a:prstGeom prst="triangle">
          <a:avLst>
            <a:gd name="adj" fmla="val 10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F2F834B-C24E-EE46-A1AE-AA8E0082C7C3}">
      <dsp:nvSpPr>
        <dsp:cNvPr id="0" name=""/>
        <dsp:cNvSpPr/>
      </dsp:nvSpPr>
      <dsp:spPr>
        <a:xfrm rot="5400000">
          <a:off x="3529351" y="722681"/>
          <a:ext cx="1622686" cy="2700114"/>
        </a:xfrm>
        <a:prstGeom prst="corner">
          <a:avLst>
            <a:gd name="adj1" fmla="val 16120"/>
            <a:gd name="adj2" fmla="val 1611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FDB59CF-80BF-4C4D-B733-971BAE3AC626}">
      <dsp:nvSpPr>
        <dsp:cNvPr id="0" name=""/>
        <dsp:cNvSpPr/>
      </dsp:nvSpPr>
      <dsp:spPr>
        <a:xfrm>
          <a:off x="3258484" y="1529434"/>
          <a:ext cx="2437678" cy="2136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it-IT" sz="3200" kern="1200" dirty="0" smtClean="0"/>
            <a:t>ORGANI DI CONTROLLO PREVISTI DAI TRATTATI</a:t>
          </a:r>
          <a:endParaRPr lang="it-IT" sz="3200" kern="1200" dirty="0"/>
        </a:p>
      </dsp:txBody>
      <dsp:txXfrm>
        <a:off x="3258484" y="1529434"/>
        <a:ext cx="2437678" cy="2136768"/>
      </dsp:txXfrm>
    </dsp:sp>
    <dsp:sp modelId="{3C6F20EF-3616-784C-96C8-33D45E5A906E}">
      <dsp:nvSpPr>
        <dsp:cNvPr id="0" name=""/>
        <dsp:cNvSpPr/>
      </dsp:nvSpPr>
      <dsp:spPr>
        <a:xfrm>
          <a:off x="5236223" y="523896"/>
          <a:ext cx="459939" cy="459939"/>
        </a:xfrm>
        <a:prstGeom prst="triangle">
          <a:avLst>
            <a:gd name="adj" fmla="val 10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CCA2890-20CB-A14D-91E8-CF825E2A91DF}">
      <dsp:nvSpPr>
        <dsp:cNvPr id="0" name=""/>
        <dsp:cNvSpPr/>
      </dsp:nvSpPr>
      <dsp:spPr>
        <a:xfrm rot="5400000">
          <a:off x="6513545" y="-15760"/>
          <a:ext cx="1622686" cy="2700114"/>
        </a:xfrm>
        <a:prstGeom prst="corner">
          <a:avLst>
            <a:gd name="adj1" fmla="val 16120"/>
            <a:gd name="adj2" fmla="val 1611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EACA396-8823-DC44-B8B6-A4285BB9838A}">
      <dsp:nvSpPr>
        <dsp:cNvPr id="0" name=""/>
        <dsp:cNvSpPr/>
      </dsp:nvSpPr>
      <dsp:spPr>
        <a:xfrm>
          <a:off x="6242678" y="790992"/>
          <a:ext cx="2437678" cy="2136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it-IT" sz="3200" kern="1200" dirty="0" smtClean="0"/>
            <a:t>CIG</a:t>
          </a:r>
          <a:endParaRPr lang="it-IT" sz="3200" kern="1200" dirty="0"/>
        </a:p>
      </dsp:txBody>
      <dsp:txXfrm>
        <a:off x="6242678" y="790992"/>
        <a:ext cx="2437678" cy="21367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0FF40C-0356-1146-8E38-5049F3D3C65E}">
      <dsp:nvSpPr>
        <dsp:cNvPr id="0" name=""/>
        <dsp:cNvSpPr/>
      </dsp:nvSpPr>
      <dsp:spPr>
        <a:xfrm>
          <a:off x="1985896" y="174159"/>
          <a:ext cx="3822667" cy="3822585"/>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smtClean="0"/>
            <a:t>MURO (PARERE CIG)</a:t>
          </a:r>
          <a:endParaRPr lang="it-IT" sz="1200" kern="1200" dirty="0"/>
        </a:p>
      </dsp:txBody>
      <dsp:txXfrm>
        <a:off x="2545713" y="733964"/>
        <a:ext cx="2703033" cy="2702975"/>
      </dsp:txXfrm>
    </dsp:sp>
    <dsp:sp modelId="{B5C9C892-DD2C-5D45-BE4F-F35937B6820C}">
      <dsp:nvSpPr>
        <dsp:cNvPr id="0" name=""/>
        <dsp:cNvSpPr/>
      </dsp:nvSpPr>
      <dsp:spPr>
        <a:xfrm>
          <a:off x="4167028" y="0"/>
          <a:ext cx="425135" cy="425128"/>
        </a:xfrm>
        <a:prstGeom prst="ellips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136AB60-505D-004D-A797-322716CB4D48}">
      <dsp:nvSpPr>
        <dsp:cNvPr id="0" name=""/>
        <dsp:cNvSpPr/>
      </dsp:nvSpPr>
      <dsp:spPr>
        <a:xfrm>
          <a:off x="3160352" y="3712730"/>
          <a:ext cx="307832" cy="308128"/>
        </a:xfrm>
        <a:prstGeom prst="ellipse">
          <a:avLst/>
        </a:prstGeom>
        <a:gradFill rotWithShape="0">
          <a:gsLst>
            <a:gs pos="0">
              <a:schemeClr val="accent3">
                <a:hueOff val="937522"/>
                <a:satOff val="-1407"/>
                <a:lumOff val="-229"/>
                <a:alphaOff val="0"/>
                <a:tint val="100000"/>
                <a:shade val="100000"/>
                <a:satMod val="130000"/>
              </a:schemeClr>
            </a:gs>
            <a:gs pos="100000">
              <a:schemeClr val="accent3">
                <a:hueOff val="937522"/>
                <a:satOff val="-1407"/>
                <a:lumOff val="-229"/>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59555C1-3B83-4948-97D3-FDB1C3A078C7}">
      <dsp:nvSpPr>
        <dsp:cNvPr id="0" name=""/>
        <dsp:cNvSpPr/>
      </dsp:nvSpPr>
      <dsp:spPr>
        <a:xfrm>
          <a:off x="6054545" y="1725522"/>
          <a:ext cx="307832" cy="308128"/>
        </a:xfrm>
        <a:prstGeom prst="ellipse">
          <a:avLst/>
        </a:prstGeom>
        <a:gradFill rotWithShape="0">
          <a:gsLst>
            <a:gs pos="0">
              <a:schemeClr val="accent3">
                <a:hueOff val="1875044"/>
                <a:satOff val="-2813"/>
                <a:lumOff val="-458"/>
                <a:alphaOff val="0"/>
                <a:tint val="100000"/>
                <a:shade val="100000"/>
                <a:satMod val="130000"/>
              </a:schemeClr>
            </a:gs>
            <a:gs pos="100000">
              <a:schemeClr val="accent3">
                <a:hueOff val="1875044"/>
                <a:satOff val="-2813"/>
                <a:lumOff val="-458"/>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F990981-2A2F-E240-9D59-E8964E0BFAB4}">
      <dsp:nvSpPr>
        <dsp:cNvPr id="0" name=""/>
        <dsp:cNvSpPr/>
      </dsp:nvSpPr>
      <dsp:spPr>
        <a:xfrm>
          <a:off x="4581500" y="4040508"/>
          <a:ext cx="425135" cy="425128"/>
        </a:xfrm>
        <a:prstGeom prst="ellipse">
          <a:avLst/>
        </a:prstGeom>
        <a:gradFill rotWithShape="0">
          <a:gsLst>
            <a:gs pos="0">
              <a:schemeClr val="accent3">
                <a:hueOff val="2812566"/>
                <a:satOff val="-4220"/>
                <a:lumOff val="-686"/>
                <a:alphaOff val="0"/>
                <a:tint val="100000"/>
                <a:shade val="100000"/>
                <a:satMod val="130000"/>
              </a:schemeClr>
            </a:gs>
            <a:gs pos="100000">
              <a:schemeClr val="accent3">
                <a:hueOff val="2812566"/>
                <a:satOff val="-4220"/>
                <a:lumOff val="-686"/>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0B28CA2-1EED-934A-BC7D-3CD7E3B02013}">
      <dsp:nvSpPr>
        <dsp:cNvPr id="0" name=""/>
        <dsp:cNvSpPr/>
      </dsp:nvSpPr>
      <dsp:spPr>
        <a:xfrm>
          <a:off x="3247796" y="604200"/>
          <a:ext cx="307832" cy="308128"/>
        </a:xfrm>
        <a:prstGeom prst="ellipse">
          <a:avLst/>
        </a:prstGeom>
        <a:gradFill rotWithShape="0">
          <a:gsLst>
            <a:gs pos="0">
              <a:schemeClr val="accent3">
                <a:hueOff val="3750089"/>
                <a:satOff val="-5627"/>
                <a:lumOff val="-915"/>
                <a:alphaOff val="0"/>
                <a:tint val="100000"/>
                <a:shade val="100000"/>
                <a:satMod val="130000"/>
              </a:schemeClr>
            </a:gs>
            <a:gs pos="100000">
              <a:schemeClr val="accent3">
                <a:hueOff val="3750089"/>
                <a:satOff val="-5627"/>
                <a:lumOff val="-915"/>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29E3B75-D797-884D-85C3-68D2D1BF7647}">
      <dsp:nvSpPr>
        <dsp:cNvPr id="0" name=""/>
        <dsp:cNvSpPr/>
      </dsp:nvSpPr>
      <dsp:spPr>
        <a:xfrm>
          <a:off x="2277377" y="2366787"/>
          <a:ext cx="307832" cy="308128"/>
        </a:xfrm>
        <a:prstGeom prst="ellipse">
          <a:avLst/>
        </a:prstGeom>
        <a:gradFill rotWithShape="0">
          <a:gsLst>
            <a:gs pos="0">
              <a:schemeClr val="accent3">
                <a:hueOff val="4687610"/>
                <a:satOff val="-7033"/>
                <a:lumOff val="-1144"/>
                <a:alphaOff val="0"/>
                <a:tint val="100000"/>
                <a:shade val="100000"/>
                <a:satMod val="130000"/>
              </a:schemeClr>
            </a:gs>
            <a:gs pos="100000">
              <a:schemeClr val="accent3">
                <a:hueOff val="4687610"/>
                <a:satOff val="-7033"/>
                <a:lumOff val="-114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4AC0FC3-E25E-8740-9618-91DB4C14A25F}">
      <dsp:nvSpPr>
        <dsp:cNvPr id="0" name=""/>
        <dsp:cNvSpPr/>
      </dsp:nvSpPr>
      <dsp:spPr>
        <a:xfrm>
          <a:off x="791535" y="864100"/>
          <a:ext cx="1554091" cy="1553595"/>
        </a:xfrm>
        <a:prstGeom prst="ellipse">
          <a:avLst/>
        </a:prstGeom>
        <a:gradFill rotWithShape="0">
          <a:gsLst>
            <a:gs pos="0">
              <a:schemeClr val="accent3">
                <a:hueOff val="5625133"/>
                <a:satOff val="-8440"/>
                <a:lumOff val="-1373"/>
                <a:alphaOff val="0"/>
                <a:tint val="100000"/>
                <a:shade val="100000"/>
                <a:satMod val="130000"/>
              </a:schemeClr>
            </a:gs>
            <a:gs pos="100000">
              <a:schemeClr val="accent3">
                <a:hueOff val="5625133"/>
                <a:satOff val="-8440"/>
                <a:lumOff val="-1373"/>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smtClean="0"/>
            <a:t>BARRIERA (SEGRETARIATO GENERALE NU)</a:t>
          </a:r>
          <a:endParaRPr lang="it-IT" sz="1200" kern="1200" dirty="0"/>
        </a:p>
      </dsp:txBody>
      <dsp:txXfrm>
        <a:off x="1019126" y="1091619"/>
        <a:ext cx="1098909" cy="1098557"/>
      </dsp:txXfrm>
    </dsp:sp>
    <dsp:sp modelId="{2171E636-72CA-0340-A160-7BC02D220BEC}">
      <dsp:nvSpPr>
        <dsp:cNvPr id="0" name=""/>
        <dsp:cNvSpPr/>
      </dsp:nvSpPr>
      <dsp:spPr>
        <a:xfrm>
          <a:off x="3736915" y="617597"/>
          <a:ext cx="425135" cy="425128"/>
        </a:xfrm>
        <a:prstGeom prst="ellipse">
          <a:avLst/>
        </a:prstGeom>
        <a:gradFill rotWithShape="0">
          <a:gsLst>
            <a:gs pos="0">
              <a:schemeClr val="accent3">
                <a:hueOff val="6562655"/>
                <a:satOff val="-9847"/>
                <a:lumOff val="-1601"/>
                <a:alphaOff val="0"/>
                <a:tint val="100000"/>
                <a:shade val="100000"/>
                <a:satMod val="130000"/>
              </a:schemeClr>
            </a:gs>
            <a:gs pos="100000">
              <a:schemeClr val="accent3">
                <a:hueOff val="6562655"/>
                <a:satOff val="-9847"/>
                <a:lumOff val="-160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66775B1-15FA-534E-9B65-CCE637BC3516}">
      <dsp:nvSpPr>
        <dsp:cNvPr id="0" name=""/>
        <dsp:cNvSpPr/>
      </dsp:nvSpPr>
      <dsp:spPr>
        <a:xfrm>
          <a:off x="937275" y="2873190"/>
          <a:ext cx="768514" cy="768536"/>
        </a:xfrm>
        <a:prstGeom prst="ellipse">
          <a:avLst/>
        </a:prstGeom>
        <a:gradFill rotWithShape="0">
          <a:gsLst>
            <a:gs pos="0">
              <a:schemeClr val="accent3">
                <a:hueOff val="7500177"/>
                <a:satOff val="-11253"/>
                <a:lumOff val="-1830"/>
                <a:alphaOff val="0"/>
                <a:tint val="100000"/>
                <a:shade val="100000"/>
                <a:satMod val="130000"/>
              </a:schemeClr>
            </a:gs>
            <a:gs pos="100000">
              <a:schemeClr val="accent3">
                <a:hueOff val="7500177"/>
                <a:satOff val="-11253"/>
                <a:lumOff val="-183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68B15BA-8AFB-FB4B-93AB-1DC8241E7672}">
      <dsp:nvSpPr>
        <dsp:cNvPr id="0" name=""/>
        <dsp:cNvSpPr/>
      </dsp:nvSpPr>
      <dsp:spPr>
        <a:xfrm>
          <a:off x="6200286" y="133075"/>
          <a:ext cx="1554091" cy="1553595"/>
        </a:xfrm>
        <a:prstGeom prst="ellipse">
          <a:avLst/>
        </a:prstGeom>
        <a:gradFill rotWithShape="0">
          <a:gsLst>
            <a:gs pos="0">
              <a:schemeClr val="accent3">
                <a:hueOff val="8437700"/>
                <a:satOff val="-12660"/>
                <a:lumOff val="-2059"/>
                <a:alphaOff val="0"/>
                <a:tint val="100000"/>
                <a:shade val="100000"/>
                <a:satMod val="130000"/>
              </a:schemeClr>
            </a:gs>
            <a:gs pos="100000">
              <a:schemeClr val="accent3">
                <a:hueOff val="8437700"/>
                <a:satOff val="-12660"/>
                <a:lumOff val="-2059"/>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smtClean="0"/>
            <a:t>RECINZIONE DIFENSIVA (ISRAELE)</a:t>
          </a:r>
          <a:endParaRPr lang="it-IT" sz="1200" kern="1200" dirty="0"/>
        </a:p>
      </dsp:txBody>
      <dsp:txXfrm>
        <a:off x="6427877" y="360594"/>
        <a:ext cx="1098909" cy="1098557"/>
      </dsp:txXfrm>
    </dsp:sp>
    <dsp:sp modelId="{D7295986-D0E1-1D4E-B089-A1C01614E8C2}">
      <dsp:nvSpPr>
        <dsp:cNvPr id="0" name=""/>
        <dsp:cNvSpPr/>
      </dsp:nvSpPr>
      <dsp:spPr>
        <a:xfrm>
          <a:off x="5507130" y="1205721"/>
          <a:ext cx="425135" cy="425128"/>
        </a:xfrm>
        <a:prstGeom prst="ellipse">
          <a:avLst/>
        </a:prstGeom>
        <a:gradFill rotWithShape="0">
          <a:gsLst>
            <a:gs pos="0">
              <a:schemeClr val="accent3">
                <a:hueOff val="9375221"/>
                <a:satOff val="-14067"/>
                <a:lumOff val="-2288"/>
                <a:alphaOff val="0"/>
                <a:tint val="100000"/>
                <a:shade val="100000"/>
                <a:satMod val="130000"/>
              </a:schemeClr>
            </a:gs>
            <a:gs pos="100000">
              <a:schemeClr val="accent3">
                <a:hueOff val="9375221"/>
                <a:satOff val="-14067"/>
                <a:lumOff val="-2288"/>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D502590-0D88-1749-A24A-EA36AC16B38C}">
      <dsp:nvSpPr>
        <dsp:cNvPr id="0" name=""/>
        <dsp:cNvSpPr/>
      </dsp:nvSpPr>
      <dsp:spPr>
        <a:xfrm>
          <a:off x="645083" y="3787753"/>
          <a:ext cx="307832" cy="308128"/>
        </a:xfrm>
        <a:prstGeom prst="ellipse">
          <a:avLst/>
        </a:prstGeom>
        <a:gradFill rotWithShape="0">
          <a:gsLst>
            <a:gs pos="0">
              <a:schemeClr val="accent3">
                <a:hueOff val="10312744"/>
                <a:satOff val="-15473"/>
                <a:lumOff val="-2516"/>
                <a:alphaOff val="0"/>
                <a:tint val="100000"/>
                <a:shade val="100000"/>
                <a:satMod val="130000"/>
              </a:schemeClr>
            </a:gs>
            <a:gs pos="100000">
              <a:schemeClr val="accent3">
                <a:hueOff val="10312744"/>
                <a:satOff val="-15473"/>
                <a:lumOff val="-2516"/>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F56C943-D15B-A04E-94CD-57DAC08D2351}">
      <dsp:nvSpPr>
        <dsp:cNvPr id="0" name=""/>
        <dsp:cNvSpPr/>
      </dsp:nvSpPr>
      <dsp:spPr>
        <a:xfrm>
          <a:off x="3714877" y="3349227"/>
          <a:ext cx="307832" cy="308128"/>
        </a:xfrm>
        <a:prstGeom prst="ellipse">
          <a:avLst/>
        </a:prstGeom>
        <a:gradFill rotWithShape="0">
          <a:gsLst>
            <a:gs pos="0">
              <a:schemeClr val="accent3">
                <a:hueOff val="11250266"/>
                <a:satOff val="-16880"/>
                <a:lumOff val="-2745"/>
                <a:alphaOff val="0"/>
                <a:tint val="100000"/>
                <a:shade val="100000"/>
                <a:satMod val="130000"/>
              </a:schemeClr>
            </a:gs>
            <a:gs pos="100000">
              <a:schemeClr val="accent3">
                <a:hueOff val="11250266"/>
                <a:satOff val="-16880"/>
                <a:lumOff val="-2745"/>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690FD2-5BA7-AB41-8FF9-0E9FDD9327A1}">
      <dsp:nvSpPr>
        <dsp:cNvPr id="0" name=""/>
        <dsp:cNvSpPr/>
      </dsp:nvSpPr>
      <dsp:spPr>
        <a:xfrm>
          <a:off x="3553756" y="2147140"/>
          <a:ext cx="1531173" cy="1531173"/>
        </a:xfrm>
        <a:prstGeom prst="ellipse">
          <a:avLst/>
        </a:prstGeom>
        <a:solidFill>
          <a:schemeClr val="accent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TRATTATO INTERNAZIONALE</a:t>
          </a:r>
          <a:endParaRPr lang="it-IT" sz="1100" kern="1200" dirty="0"/>
        </a:p>
      </dsp:txBody>
      <dsp:txXfrm>
        <a:off x="3777991" y="2371375"/>
        <a:ext cx="1082703" cy="1082703"/>
      </dsp:txXfrm>
    </dsp:sp>
    <dsp:sp modelId="{B33475BB-1ABC-9442-902D-EF5283E05CCB}">
      <dsp:nvSpPr>
        <dsp:cNvPr id="0" name=""/>
        <dsp:cNvSpPr/>
      </dsp:nvSpPr>
      <dsp:spPr>
        <a:xfrm rot="16200000">
          <a:off x="4156690" y="1589155"/>
          <a:ext cx="325306" cy="520598"/>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it-IT" sz="900" kern="1200"/>
        </a:p>
      </dsp:txBody>
      <dsp:txXfrm>
        <a:off x="4205486" y="1742071"/>
        <a:ext cx="227714" cy="312358"/>
      </dsp:txXfrm>
    </dsp:sp>
    <dsp:sp modelId="{EBEE5BE7-4B7A-EA43-B751-21941F5B1C1E}">
      <dsp:nvSpPr>
        <dsp:cNvPr id="0" name=""/>
        <dsp:cNvSpPr/>
      </dsp:nvSpPr>
      <dsp:spPr>
        <a:xfrm>
          <a:off x="3553756" y="2182"/>
          <a:ext cx="1531173" cy="1531173"/>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OBBLIGAZIONI VERSO GLI STATI PARTI</a:t>
          </a:r>
          <a:endParaRPr lang="it-IT" sz="1100" kern="1200" dirty="0"/>
        </a:p>
      </dsp:txBody>
      <dsp:txXfrm>
        <a:off x="3777991" y="226417"/>
        <a:ext cx="1082703" cy="1082703"/>
      </dsp:txXfrm>
    </dsp:sp>
    <dsp:sp modelId="{97677096-A7D6-B547-837D-0C983A866AAE}">
      <dsp:nvSpPr>
        <dsp:cNvPr id="0" name=""/>
        <dsp:cNvSpPr/>
      </dsp:nvSpPr>
      <dsp:spPr>
        <a:xfrm rot="1800000">
          <a:off x="5077511" y="3184064"/>
          <a:ext cx="325306" cy="520598"/>
        </a:xfrm>
        <a:prstGeom prst="rightArrow">
          <a:avLst>
            <a:gd name="adj1" fmla="val 60000"/>
            <a:gd name="adj2" fmla="val 50000"/>
          </a:avLst>
        </a:prstGeom>
        <a:solidFill>
          <a:schemeClr val="accent3">
            <a:hueOff val="5625133"/>
            <a:satOff val="-8440"/>
            <a:lumOff val="-137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it-IT" sz="900" kern="1200"/>
        </a:p>
      </dsp:txBody>
      <dsp:txXfrm>
        <a:off x="5084048" y="3263786"/>
        <a:ext cx="227714" cy="312358"/>
      </dsp:txXfrm>
    </dsp:sp>
    <dsp:sp modelId="{488A5D16-78DF-8840-B255-69B96A48B238}">
      <dsp:nvSpPr>
        <dsp:cNvPr id="0" name=""/>
        <dsp:cNvSpPr/>
      </dsp:nvSpPr>
      <dsp:spPr>
        <a:xfrm>
          <a:off x="5411345" y="3219620"/>
          <a:ext cx="1531173" cy="1531173"/>
        </a:xfrm>
        <a:prstGeom prst="ellipse">
          <a:avLst/>
        </a:prstGeom>
        <a:solidFill>
          <a:schemeClr val="accent3">
            <a:hueOff val="5625133"/>
            <a:satOff val="-8440"/>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LO STATO PARTE RECLAMA PER LA VIOLAZIONE SUBITA</a:t>
          </a:r>
          <a:endParaRPr lang="it-IT" sz="1100" kern="1200" dirty="0"/>
        </a:p>
      </dsp:txBody>
      <dsp:txXfrm>
        <a:off x="5635580" y="3443855"/>
        <a:ext cx="1082703" cy="1082703"/>
      </dsp:txXfrm>
    </dsp:sp>
    <dsp:sp modelId="{CAB07C2C-7324-604C-99E6-F71723CD64BB}">
      <dsp:nvSpPr>
        <dsp:cNvPr id="0" name=""/>
        <dsp:cNvSpPr/>
      </dsp:nvSpPr>
      <dsp:spPr>
        <a:xfrm rot="9000000">
          <a:off x="3235869" y="3184064"/>
          <a:ext cx="325306" cy="520598"/>
        </a:xfrm>
        <a:prstGeom prst="rightArrow">
          <a:avLst>
            <a:gd name="adj1" fmla="val 60000"/>
            <a:gd name="adj2" fmla="val 50000"/>
          </a:avLst>
        </a:prstGeom>
        <a:solidFill>
          <a:schemeClr val="accent3">
            <a:hueOff val="11250266"/>
            <a:satOff val="-16880"/>
            <a:lumOff val="-2745"/>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it-IT" sz="900" kern="1200"/>
        </a:p>
      </dsp:txBody>
      <dsp:txXfrm rot="10800000">
        <a:off x="3326924" y="3263786"/>
        <a:ext cx="227714" cy="312358"/>
      </dsp:txXfrm>
    </dsp:sp>
    <dsp:sp modelId="{4E4D1737-43A8-574B-8D69-9134E88A3F80}">
      <dsp:nvSpPr>
        <dsp:cNvPr id="0" name=""/>
        <dsp:cNvSpPr/>
      </dsp:nvSpPr>
      <dsp:spPr>
        <a:xfrm>
          <a:off x="1696168" y="3219620"/>
          <a:ext cx="1531173" cy="1531173"/>
        </a:xfrm>
        <a:prstGeom prst="ellipse">
          <a:avLst/>
        </a:prstGeom>
        <a:solidFill>
          <a:schemeClr val="accent3">
            <a:hueOff val="11250266"/>
            <a:satOff val="-16880"/>
            <a:lumOff val="-274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LO STATO PARTE RECLAMA PER LA VIOLAZIONE DEL TRATTATO SUBITA DA UN ALTRO STATO PARTE</a:t>
          </a:r>
          <a:endParaRPr lang="it-IT" sz="1100" kern="1200" dirty="0"/>
        </a:p>
      </dsp:txBody>
      <dsp:txXfrm>
        <a:off x="1920403" y="3443855"/>
        <a:ext cx="1082703" cy="108270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04D144-5C05-E943-89A9-645E415BC40E}">
      <dsp:nvSpPr>
        <dsp:cNvPr id="0" name=""/>
        <dsp:cNvSpPr/>
      </dsp:nvSpPr>
      <dsp:spPr>
        <a:xfrm>
          <a:off x="1004" y="206083"/>
          <a:ext cx="3656707" cy="1828353"/>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60960" rIns="91440" bIns="60960" numCol="1" spcCol="1270" anchor="ctr" anchorCtr="0">
          <a:noAutofit/>
        </a:bodyPr>
        <a:lstStyle/>
        <a:p>
          <a:pPr lvl="0" algn="ctr" defTabSz="2133600">
            <a:lnSpc>
              <a:spcPct val="90000"/>
            </a:lnSpc>
            <a:spcBef>
              <a:spcPct val="0"/>
            </a:spcBef>
            <a:spcAft>
              <a:spcPct val="35000"/>
            </a:spcAft>
          </a:pPr>
          <a:r>
            <a:rPr lang="it-IT" sz="4800" kern="1200" dirty="0" smtClean="0"/>
            <a:t>CONSIGLIO</a:t>
          </a:r>
          <a:r>
            <a:rPr lang="it-IT" sz="4800" kern="1200" baseline="0" dirty="0" smtClean="0"/>
            <a:t> DI SICUREZZA</a:t>
          </a:r>
          <a:endParaRPr lang="it-IT" sz="4800" kern="1200" dirty="0"/>
        </a:p>
      </dsp:txBody>
      <dsp:txXfrm>
        <a:off x="54555" y="259634"/>
        <a:ext cx="3549605" cy="1721251"/>
      </dsp:txXfrm>
    </dsp:sp>
    <dsp:sp modelId="{83286300-F226-C44A-BA8B-07AED84D89E2}">
      <dsp:nvSpPr>
        <dsp:cNvPr id="0" name=""/>
        <dsp:cNvSpPr/>
      </dsp:nvSpPr>
      <dsp:spPr>
        <a:xfrm>
          <a:off x="366675" y="2034437"/>
          <a:ext cx="365670" cy="1371265"/>
        </a:xfrm>
        <a:custGeom>
          <a:avLst/>
          <a:gdLst/>
          <a:ahLst/>
          <a:cxnLst/>
          <a:rect l="0" t="0" r="0" b="0"/>
          <a:pathLst>
            <a:path>
              <a:moveTo>
                <a:pt x="0" y="0"/>
              </a:moveTo>
              <a:lnTo>
                <a:pt x="0" y="1371265"/>
              </a:lnTo>
              <a:lnTo>
                <a:pt x="365670" y="1371265"/>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C49B4B-F591-154C-8954-8665986B535B}">
      <dsp:nvSpPr>
        <dsp:cNvPr id="0" name=""/>
        <dsp:cNvSpPr/>
      </dsp:nvSpPr>
      <dsp:spPr>
        <a:xfrm>
          <a:off x="732345" y="2491525"/>
          <a:ext cx="2925365" cy="182835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SITUAZIONE/CONTROVERSIA</a:t>
          </a:r>
          <a:endParaRPr lang="it-IT" sz="1800" kern="1200" dirty="0"/>
        </a:p>
      </dsp:txBody>
      <dsp:txXfrm>
        <a:off x="785896" y="2545076"/>
        <a:ext cx="2818263" cy="1721251"/>
      </dsp:txXfrm>
    </dsp:sp>
    <dsp:sp modelId="{619AD6D5-E4F6-FA4C-BBBB-5E9474116B13}">
      <dsp:nvSpPr>
        <dsp:cNvPr id="0" name=""/>
        <dsp:cNvSpPr/>
      </dsp:nvSpPr>
      <dsp:spPr>
        <a:xfrm>
          <a:off x="4571888" y="206083"/>
          <a:ext cx="3656707" cy="1828353"/>
        </a:xfrm>
        <a:prstGeom prst="roundRect">
          <a:avLst>
            <a:gd name="adj" fmla="val 10000"/>
          </a:avLst>
        </a:prstGeom>
        <a:solidFill>
          <a:schemeClr val="accent2">
            <a:hueOff val="4681520"/>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60960" rIns="91440" bIns="60960" numCol="1" spcCol="1270" anchor="ctr" anchorCtr="0">
          <a:noAutofit/>
        </a:bodyPr>
        <a:lstStyle/>
        <a:p>
          <a:pPr lvl="0" algn="ctr" defTabSz="2133600">
            <a:lnSpc>
              <a:spcPct val="90000"/>
            </a:lnSpc>
            <a:spcBef>
              <a:spcPct val="0"/>
            </a:spcBef>
            <a:spcAft>
              <a:spcPct val="35000"/>
            </a:spcAft>
          </a:pPr>
          <a:r>
            <a:rPr lang="it-IT" sz="4800" kern="1200" dirty="0" smtClean="0"/>
            <a:t>CIG</a:t>
          </a:r>
          <a:endParaRPr lang="it-IT" sz="4800" kern="1200" dirty="0"/>
        </a:p>
      </dsp:txBody>
      <dsp:txXfrm>
        <a:off x="4625439" y="259634"/>
        <a:ext cx="3549605" cy="1721251"/>
      </dsp:txXfrm>
    </dsp:sp>
    <dsp:sp modelId="{6AFF6105-7AE2-3343-9775-229B54CB2B9C}">
      <dsp:nvSpPr>
        <dsp:cNvPr id="0" name=""/>
        <dsp:cNvSpPr/>
      </dsp:nvSpPr>
      <dsp:spPr>
        <a:xfrm>
          <a:off x="4937559" y="2034437"/>
          <a:ext cx="365670" cy="1371265"/>
        </a:xfrm>
        <a:custGeom>
          <a:avLst/>
          <a:gdLst/>
          <a:ahLst/>
          <a:cxnLst/>
          <a:rect l="0" t="0" r="0" b="0"/>
          <a:pathLst>
            <a:path>
              <a:moveTo>
                <a:pt x="0" y="0"/>
              </a:moveTo>
              <a:lnTo>
                <a:pt x="0" y="1371265"/>
              </a:lnTo>
              <a:lnTo>
                <a:pt x="365670" y="1371265"/>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9903596-A7F3-A544-B737-11E7F2AF0238}">
      <dsp:nvSpPr>
        <dsp:cNvPr id="0" name=""/>
        <dsp:cNvSpPr/>
      </dsp:nvSpPr>
      <dsp:spPr>
        <a:xfrm>
          <a:off x="5303229" y="2491525"/>
          <a:ext cx="2925365" cy="182835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CONTROVERSIA</a:t>
          </a:r>
          <a:endParaRPr lang="it-IT" sz="1800" kern="1200" dirty="0"/>
        </a:p>
      </dsp:txBody>
      <dsp:txXfrm>
        <a:off x="5356780" y="2545076"/>
        <a:ext cx="2818263" cy="172125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3E6CB6-70FB-DB44-A9FD-25ABB0527BFA}" type="datetimeFigureOut">
              <a:rPr lang="it-IT" smtClean="0"/>
              <a:pPr/>
              <a:t>20/11/17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A92B1B-8CAC-E843-8611-568F9BB70FF6}" type="slidenum">
              <a:rPr lang="it-IT" smtClean="0"/>
              <a:pPr/>
              <a:t>‹n.›</a:t>
            </a:fld>
            <a:endParaRPr lang="it-IT"/>
          </a:p>
        </p:txBody>
      </p:sp>
    </p:spTree>
    <p:extLst>
      <p:ext uri="{BB962C8B-B14F-4D97-AF65-F5344CB8AC3E}">
        <p14:creationId xmlns:p14="http://schemas.microsoft.com/office/powerpoint/2010/main" val="34803908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B4071-6637-784B-8A67-3EFD3B0FC4BC}" type="datetimeFigureOut">
              <a:rPr lang="it-IT" smtClean="0"/>
              <a:pPr/>
              <a:t>20/11/17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1A468-ADEF-1140-9A48-3C1AC5E214C7}" type="slidenum">
              <a:rPr lang="it-IT" smtClean="0"/>
              <a:pPr/>
              <a:t>‹n.›</a:t>
            </a:fld>
            <a:endParaRPr lang="it-IT"/>
          </a:p>
        </p:txBody>
      </p:sp>
    </p:spTree>
    <p:extLst>
      <p:ext uri="{BB962C8B-B14F-4D97-AF65-F5344CB8AC3E}">
        <p14:creationId xmlns:p14="http://schemas.microsoft.com/office/powerpoint/2010/main" val="20272670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AF414AB-9C16-4185-94BD-8EEDAFB75E2E}" type="slidenum">
              <a:rPr lang="it-IT" smtClean="0"/>
              <a:t>32</a:t>
            </a:fld>
            <a:endParaRPr lang="it-IT"/>
          </a:p>
        </p:txBody>
      </p:sp>
    </p:spTree>
    <p:extLst>
      <p:ext uri="{BB962C8B-B14F-4D97-AF65-F5344CB8AC3E}">
        <p14:creationId xmlns:p14="http://schemas.microsoft.com/office/powerpoint/2010/main" val="131224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AF414AB-9C16-4185-94BD-8EEDAFB75E2E}" type="slidenum">
              <a:rPr lang="it-IT" smtClean="0"/>
              <a:t>33</a:t>
            </a:fld>
            <a:endParaRPr lang="it-IT"/>
          </a:p>
        </p:txBody>
      </p:sp>
    </p:spTree>
    <p:extLst>
      <p:ext uri="{BB962C8B-B14F-4D97-AF65-F5344CB8AC3E}">
        <p14:creationId xmlns:p14="http://schemas.microsoft.com/office/powerpoint/2010/main" val="1851095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CEA623-1C22-3345-ABD5-086289E2AF38}"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599430-47BD-E840-9D75-717DE3AC7749}"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3BB5FF-A296-6F44-91E9-012FDD082D91}"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E8EAB71-36B1-6F41-B7F0-89DAA7CCA3D0}"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95485B1-0557-6E43-AD9B-00F6FE351ECA}" type="datetime1">
              <a:rPr lang="it-IT" smtClean="0"/>
              <a:pPr/>
              <a:t>20/11/17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94DD9F2-EE19-0948-ABDE-B809B844C43B}" type="datetime1">
              <a:rPr lang="it-IT" smtClean="0"/>
              <a:pPr/>
              <a:t>20/11/17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1474B2D-73D4-FE4E-938A-BDD904EAD278}" type="datetime1">
              <a:rPr lang="it-IT" smtClean="0"/>
              <a:pPr/>
              <a:t>20/11/17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0465407-E226-EE44-B874-FB3720F11596}" type="datetime1">
              <a:rPr lang="it-IT" smtClean="0"/>
              <a:pPr/>
              <a:t>20/11/17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CEA2A1-1AA6-1141-8101-8638D1310A31}" type="datetime1">
              <a:rPr lang="it-IT" smtClean="0"/>
              <a:pPr/>
              <a:t>20/11/17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3DC819D-0CDD-6F42-BDEA-607DF2D95AD3}" type="datetime1">
              <a:rPr lang="it-IT" smtClean="0"/>
              <a:pPr/>
              <a:t>20/11/17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C9EA603-6890-F545-8E08-CD2C7C8DD368}" type="datetime1">
              <a:rPr lang="it-IT" smtClean="0"/>
              <a:pPr/>
              <a:t>20/11/17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888D8-E685-0C40-B875-0E454CAC7373}" type="datetime1">
              <a:rPr lang="it-IT" smtClean="0"/>
              <a:pPr/>
              <a:t>20/11/17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BE1B0-D900-014A-A4D4-83E7E081C2B0}"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 Id="rId11"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diagramData" Target="../diagrams/data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11.xml"/><Relationship Id="rId4" Type="http://schemas.openxmlformats.org/officeDocument/2006/relationships/diagramQuickStyle" Target="../diagrams/quickStyle11.xml"/><Relationship Id="rId5" Type="http://schemas.openxmlformats.org/officeDocument/2006/relationships/diagramColors" Target="../diagrams/colors11.xml"/><Relationship Id="rId6"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diagramData" Target="../diagrams/data1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28387"/>
            <a:ext cx="7772400" cy="2126629"/>
          </a:xfrm>
        </p:spPr>
        <p:txBody>
          <a:bodyPr/>
          <a:lstStyle/>
          <a:p>
            <a:r>
              <a:rPr lang="it-IT" dirty="0" smtClean="0"/>
              <a:t>LA TUTELA DEI DIRITTI UMANI NELL’AMBITO DELLE NAZIONI UNITE</a:t>
            </a:r>
            <a:endParaRPr lang="it-IT" dirty="0"/>
          </a:p>
        </p:txBody>
      </p:sp>
      <p:sp>
        <p:nvSpPr>
          <p:cNvPr id="3" name="Sottotitolo 2"/>
          <p:cNvSpPr>
            <a:spLocks noGrp="1"/>
          </p:cNvSpPr>
          <p:nvPr>
            <p:ph type="subTitle" idx="1"/>
          </p:nvPr>
        </p:nvSpPr>
        <p:spPr>
          <a:xfrm>
            <a:off x="685800" y="2555015"/>
            <a:ext cx="7086600" cy="4054367"/>
          </a:xfrm>
        </p:spPr>
        <p:txBody>
          <a:bodyPr>
            <a:normAutofit/>
          </a:bodyPr>
          <a:lstStyle/>
          <a:p>
            <a:pPr lvl="1"/>
            <a:endParaRPr lang="it-IT" dirty="0" smtClean="0"/>
          </a:p>
          <a:p>
            <a:pPr lvl="1"/>
            <a:r>
              <a:rPr lang="it-IT" dirty="0" smtClean="0"/>
              <a:t> - </a:t>
            </a:r>
            <a:r>
              <a:rPr lang="it-IT" dirty="0" smtClean="0"/>
              <a:t>27 NOVEMBRE </a:t>
            </a:r>
            <a:r>
              <a:rPr lang="it-IT" dirty="0" smtClean="0"/>
              <a:t>2017 -</a:t>
            </a:r>
          </a:p>
          <a:p>
            <a:pPr lvl="1"/>
            <a:r>
              <a:rPr lang="it-IT" dirty="0" smtClean="0"/>
              <a:t>Prof. SARA TONOLO</a:t>
            </a:r>
          </a:p>
          <a:p>
            <a:pPr lvl="1"/>
            <a:r>
              <a:rPr lang="it-IT" dirty="0" smtClean="0"/>
              <a:t>ORGANIZZAZIONI INTERNAZIONALI</a:t>
            </a:r>
          </a:p>
          <a:p>
            <a:pPr lvl="1" algn="just"/>
            <a:endParaRPr lang="it-IT" dirty="0" smtClean="0"/>
          </a:p>
          <a:p>
            <a:pPr lvl="1" algn="just">
              <a:buFontTx/>
              <a:buChar char="-"/>
            </a:pPr>
            <a:endParaRPr lang="it-IT" dirty="0" smtClean="0"/>
          </a:p>
          <a:p>
            <a:pPr lvl="1" algn="just"/>
            <a:endParaRPr lang="it-IT" dirty="0" smtClean="0"/>
          </a:p>
          <a:p>
            <a:pPr lvl="1" algn="just"/>
            <a:endParaRPr lang="it-IT" dirty="0" smtClean="0"/>
          </a:p>
          <a:p>
            <a:pPr lvl="1" algn="just"/>
            <a:endParaRPr lang="it-IT" dirty="0" smtClean="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637568"/>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RAGIONI DELL’INCERTEZZA CIG – prima fase- GIURISDIZIONE NON OBBLIGATORIA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10</a:t>
            </a:fld>
            <a:endParaRPr lang="it-IT"/>
          </a:p>
        </p:txBody>
      </p:sp>
      <p:sp>
        <p:nvSpPr>
          <p:cNvPr id="5" name="Segnaposto contenuto 4"/>
          <p:cNvSpPr>
            <a:spLocks noGrp="1"/>
          </p:cNvSpPr>
          <p:nvPr>
            <p:ph idx="1"/>
          </p:nvPr>
        </p:nvSpPr>
        <p:spPr>
          <a:xfrm>
            <a:off x="222738" y="1793877"/>
            <a:ext cx="8686800" cy="4927598"/>
          </a:xfrm>
        </p:spPr>
        <p:txBody>
          <a:bodyPr>
            <a:normAutofit/>
          </a:bodyPr>
          <a:lstStyle/>
          <a:p>
            <a:pPr algn="just"/>
            <a:r>
              <a:rPr lang="it-IT" dirty="0" smtClean="0"/>
              <a:t>La prima ragione va cercata nel fatto che la giurisdizione della CIG non è obbligatoria; presuppone il consenso delle parti. Nell’ambito dei trattati sui diritti umani il consenso alla giurisdizione della CIG va cercato in una clausola compromissoria.</a:t>
            </a:r>
          </a:p>
          <a:p>
            <a:pPr algn="just"/>
            <a:r>
              <a:rPr lang="it-IT" dirty="0" smtClean="0"/>
              <a:t>Tuttavia tra i principali trattati che riguardano i diritti umani solo 5 contengono tale clausola:</a:t>
            </a:r>
          </a:p>
        </p:txBody>
      </p:sp>
    </p:spTree>
    <p:extLst>
      <p:ext uri="{BB962C8B-B14F-4D97-AF65-F5344CB8AC3E}">
        <p14:creationId xmlns:p14="http://schemas.microsoft.com/office/powerpoint/2010/main" val="223454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637568"/>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GIURISDIZIONE NON OBBLIGATORIA – clausola compromissoria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11</a:t>
            </a:fld>
            <a:endParaRPr lang="it-IT"/>
          </a:p>
        </p:txBody>
      </p:sp>
      <p:sp>
        <p:nvSpPr>
          <p:cNvPr id="5" name="Segnaposto contenuto 4"/>
          <p:cNvSpPr>
            <a:spLocks noGrp="1"/>
          </p:cNvSpPr>
          <p:nvPr>
            <p:ph idx="1"/>
          </p:nvPr>
        </p:nvSpPr>
        <p:spPr>
          <a:xfrm>
            <a:off x="222738" y="1793877"/>
            <a:ext cx="8686800" cy="4927598"/>
          </a:xfrm>
        </p:spPr>
        <p:txBody>
          <a:bodyPr>
            <a:normAutofit fontScale="92500" lnSpcReduction="10000"/>
          </a:bodyPr>
          <a:lstStyle/>
          <a:p>
            <a:pPr marL="514350" indent="-514350" algn="just">
              <a:buFont typeface="+mj-lt"/>
              <a:buAutoNum type="arabicPeriod"/>
            </a:pPr>
            <a:r>
              <a:rPr lang="it-IT" dirty="0" smtClean="0"/>
              <a:t>Convenzione genocidio(1948)- il solo trattato che consente l’accesso diretto alla CIG;</a:t>
            </a:r>
          </a:p>
          <a:p>
            <a:pPr marL="514350" indent="-514350" algn="just">
              <a:buFont typeface="+mj-lt"/>
              <a:buAutoNum type="arabicPeriod"/>
            </a:pPr>
            <a:r>
              <a:rPr lang="it-IT" dirty="0" smtClean="0"/>
              <a:t>La convenzione sui diritti politici delle donne (1952);</a:t>
            </a:r>
          </a:p>
          <a:p>
            <a:pPr marL="514350" indent="-514350" algn="just">
              <a:buFont typeface="+mj-lt"/>
              <a:buAutoNum type="arabicPeriod"/>
            </a:pPr>
            <a:r>
              <a:rPr lang="it-IT" dirty="0" smtClean="0"/>
              <a:t>La Convenzione internazionale sull’eliminazione di ogni discriminazione (1965);</a:t>
            </a:r>
          </a:p>
          <a:p>
            <a:pPr marL="514350" indent="-514350" algn="just">
              <a:buFont typeface="+mj-lt"/>
              <a:buAutoNum type="arabicPeriod"/>
            </a:pPr>
            <a:r>
              <a:rPr lang="it-IT" dirty="0" smtClean="0"/>
              <a:t>La Convenzione sull’eliminazione delle discriminazioni nei confronti delle donne (1979);</a:t>
            </a:r>
          </a:p>
          <a:p>
            <a:pPr marL="514350" indent="-514350" algn="just">
              <a:buFont typeface="+mj-lt"/>
              <a:buAutoNum type="arabicPeriod"/>
            </a:pPr>
            <a:r>
              <a:rPr lang="it-IT" dirty="0" smtClean="0"/>
              <a:t>La Convenzione contro la tortura e altri trattamenti disumani o degradanti (1984).</a:t>
            </a:r>
          </a:p>
        </p:txBody>
      </p:sp>
    </p:spTree>
    <p:extLst>
      <p:ext uri="{BB962C8B-B14F-4D97-AF65-F5344CB8AC3E}">
        <p14:creationId xmlns:p14="http://schemas.microsoft.com/office/powerpoint/2010/main" val="709398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637568"/>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GIURISDIZIONE NON OBBLIGATORIA – clausola compromissoria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12</a:t>
            </a:fld>
            <a:endParaRPr lang="it-IT"/>
          </a:p>
        </p:txBody>
      </p:sp>
      <p:sp>
        <p:nvSpPr>
          <p:cNvPr id="5" name="Segnaposto contenuto 4"/>
          <p:cNvSpPr>
            <a:spLocks noGrp="1"/>
          </p:cNvSpPr>
          <p:nvPr>
            <p:ph idx="1"/>
          </p:nvPr>
        </p:nvSpPr>
        <p:spPr>
          <a:xfrm>
            <a:off x="222738" y="1793877"/>
            <a:ext cx="8686800" cy="4927598"/>
          </a:xfrm>
        </p:spPr>
        <p:txBody>
          <a:bodyPr>
            <a:normAutofit/>
          </a:bodyPr>
          <a:lstStyle/>
          <a:p>
            <a:pPr algn="just"/>
            <a:r>
              <a:rPr lang="it-IT" dirty="0" smtClean="0"/>
              <a:t>Altre Convenzioni stabiliscono uno specifico organo di controllo per il rispetto delle obbligazioni da esse previste.</a:t>
            </a:r>
          </a:p>
          <a:p>
            <a:pPr algn="just"/>
            <a:r>
              <a:rPr lang="it-IT" dirty="0" smtClean="0"/>
              <a:t>In questi casi si può ipotizzare un problema di coordinamento tra le due procedure di controllo e quindi se prima di adire la CIG occorra fare riferimento alle procedure di controllo.</a:t>
            </a:r>
          </a:p>
        </p:txBody>
      </p:sp>
    </p:spTree>
    <p:extLst>
      <p:ext uri="{BB962C8B-B14F-4D97-AF65-F5344CB8AC3E}">
        <p14:creationId xmlns:p14="http://schemas.microsoft.com/office/powerpoint/2010/main" val="3597832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637568"/>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smtClean="0"/>
              <a:t>GIURISDIZIONE NON OBBLIGATORIA – clausola compromissoria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13</a:t>
            </a:fld>
            <a:endParaRPr lang="it-IT"/>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3445399909"/>
              </p:ext>
            </p:extLst>
          </p:nvPr>
        </p:nvGraphicFramePr>
        <p:xfrm>
          <a:off x="222738" y="1793877"/>
          <a:ext cx="8686800" cy="4927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2152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63756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RAGIONI DELL’ESITAZIONE DELLA CIG: PROSPETTIVA INTERSTATUALE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14</a:t>
            </a:fld>
            <a:endParaRPr lang="it-IT"/>
          </a:p>
        </p:txBody>
      </p:sp>
      <p:sp>
        <p:nvSpPr>
          <p:cNvPr id="5" name="Segnaposto contenuto 4"/>
          <p:cNvSpPr>
            <a:spLocks noGrp="1"/>
          </p:cNvSpPr>
          <p:nvPr>
            <p:ph idx="1"/>
          </p:nvPr>
        </p:nvSpPr>
        <p:spPr>
          <a:xfrm>
            <a:off x="256641" y="1945158"/>
            <a:ext cx="8229600" cy="4525963"/>
          </a:xfrm>
        </p:spPr>
        <p:txBody>
          <a:bodyPr>
            <a:normAutofit fontScale="92500" lnSpcReduction="20000"/>
          </a:bodyPr>
          <a:lstStyle/>
          <a:p>
            <a:pPr algn="just"/>
            <a:r>
              <a:rPr lang="it-IT" dirty="0" smtClean="0"/>
              <a:t>La seconda ragione è strutturale: la CIG è solita occuparsi delle questioni concernenti i diritti umani da una prospettiva interstatuale,</a:t>
            </a:r>
          </a:p>
          <a:p>
            <a:pPr algn="just"/>
            <a:r>
              <a:rPr lang="it-IT" dirty="0" smtClean="0"/>
              <a:t>Ciò può risolvere solo alcuni aspetti del problema.</a:t>
            </a:r>
          </a:p>
          <a:p>
            <a:pPr algn="just"/>
            <a:r>
              <a:rPr lang="it-IT" dirty="0" smtClean="0"/>
              <a:t>La CIG generalmente si occupa delle violazioni dei diritti umani come oggetto della responsabilità degli Stati e la responsabilità degli Stati è un tipico tema oggetto di “Law by </a:t>
            </a:r>
            <a:r>
              <a:rPr lang="it-IT" dirty="0" err="1" smtClean="0"/>
              <a:t>States</a:t>
            </a:r>
            <a:r>
              <a:rPr lang="it-IT" dirty="0" smtClean="0"/>
              <a:t> for </a:t>
            </a:r>
            <a:r>
              <a:rPr lang="it-IT" dirty="0" err="1" smtClean="0"/>
              <a:t>States</a:t>
            </a:r>
            <a:r>
              <a:rPr lang="it-IT" dirty="0" smtClean="0"/>
              <a:t>”.</a:t>
            </a:r>
          </a:p>
          <a:p>
            <a:pPr algn="just"/>
            <a:r>
              <a:rPr lang="it-IT" dirty="0" smtClean="0"/>
              <a:t>Gli individui vittime di violazioni dei diritti umani rimangono invisibili di fronte alla CIG.</a:t>
            </a:r>
            <a:endParaRPr lang="it-IT" dirty="0"/>
          </a:p>
        </p:txBody>
      </p:sp>
    </p:spTree>
    <p:extLst>
      <p:ext uri="{BB962C8B-B14F-4D97-AF65-F5344CB8AC3E}">
        <p14:creationId xmlns:p14="http://schemas.microsoft.com/office/powerpoint/2010/main" val="8751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63756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RAGIONI DELL’ESITAZIONE DELLA CIG: PROSPETTIVA INTERSTATUALE</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15</a:t>
            </a:fld>
            <a:endParaRPr lang="it-IT"/>
          </a:p>
        </p:txBody>
      </p:sp>
      <p:sp>
        <p:nvSpPr>
          <p:cNvPr id="5" name="Segnaposto contenuto 4"/>
          <p:cNvSpPr>
            <a:spLocks noGrp="1"/>
          </p:cNvSpPr>
          <p:nvPr>
            <p:ph idx="1"/>
          </p:nvPr>
        </p:nvSpPr>
        <p:spPr>
          <a:xfrm>
            <a:off x="256641" y="1945158"/>
            <a:ext cx="8229600" cy="4525963"/>
          </a:xfrm>
        </p:spPr>
        <p:txBody>
          <a:bodyPr>
            <a:normAutofit fontScale="92500"/>
          </a:bodyPr>
          <a:lstStyle/>
          <a:p>
            <a:pPr algn="just"/>
            <a:r>
              <a:rPr lang="it-IT" dirty="0" smtClean="0"/>
              <a:t>Il compito della CIG è la soluzione delle controversie tra Stati.</a:t>
            </a:r>
          </a:p>
          <a:p>
            <a:pPr algn="just"/>
            <a:r>
              <a:rPr lang="it-IT" dirty="0" smtClean="0"/>
              <a:t>Di regola gli Stati sono poco inclini a sottoporre alla CIG controversie concernenti i diritti umani.</a:t>
            </a:r>
          </a:p>
          <a:p>
            <a:pPr algn="just"/>
            <a:r>
              <a:rPr lang="it-IT" dirty="0" smtClean="0"/>
              <a:t>Inoltre nei casi contenziosi la decisione della CIG dipenderà principalmente dalle argomentazioni delle parti: nel diritto processuale civile interno tale principio corrisponde al fatto che il giudice non può andare “</a:t>
            </a:r>
            <a:r>
              <a:rPr lang="it-IT" i="1" u="sng" dirty="0" smtClean="0"/>
              <a:t>ultra </a:t>
            </a:r>
            <a:r>
              <a:rPr lang="it-IT" i="1" u="sng" dirty="0" err="1" smtClean="0"/>
              <a:t>petita</a:t>
            </a:r>
            <a:r>
              <a:rPr lang="it-IT" i="1" u="sng" dirty="0" smtClean="0"/>
              <a:t> </a:t>
            </a:r>
            <a:r>
              <a:rPr lang="it-IT" i="1" u="sng" dirty="0" err="1" smtClean="0"/>
              <a:t>partium</a:t>
            </a:r>
            <a:r>
              <a:rPr lang="it-IT" dirty="0" smtClean="0"/>
              <a:t>”.</a:t>
            </a:r>
            <a:endParaRPr lang="it-IT" dirty="0"/>
          </a:p>
        </p:txBody>
      </p:sp>
    </p:spTree>
    <p:extLst>
      <p:ext uri="{BB962C8B-B14F-4D97-AF65-F5344CB8AC3E}">
        <p14:creationId xmlns:p14="http://schemas.microsoft.com/office/powerpoint/2010/main" val="1414855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63756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RAGIONI DELL’ESITAZIONE DELLA CIG: PROSPETTIVA INTERSTATUALE</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16</a:t>
            </a:fld>
            <a:endParaRPr lang="it-IT"/>
          </a:p>
        </p:txBody>
      </p:sp>
      <p:sp>
        <p:nvSpPr>
          <p:cNvPr id="5" name="Segnaposto contenuto 4"/>
          <p:cNvSpPr>
            <a:spLocks noGrp="1"/>
          </p:cNvSpPr>
          <p:nvPr>
            <p:ph idx="1"/>
          </p:nvPr>
        </p:nvSpPr>
        <p:spPr>
          <a:xfrm>
            <a:off x="256641" y="1945158"/>
            <a:ext cx="8229600" cy="4525963"/>
          </a:xfrm>
        </p:spPr>
        <p:txBody>
          <a:bodyPr>
            <a:normAutofit/>
          </a:bodyPr>
          <a:lstStyle/>
          <a:p>
            <a:pPr algn="just"/>
            <a:r>
              <a:rPr lang="it-IT" dirty="0" smtClean="0"/>
              <a:t>La Corte in tal senso è “ostaggio” delle Parti; le parti sono “</a:t>
            </a:r>
            <a:r>
              <a:rPr lang="it-IT" dirty="0" err="1" smtClean="0"/>
              <a:t>masters</a:t>
            </a:r>
            <a:r>
              <a:rPr lang="it-IT" dirty="0" smtClean="0"/>
              <a:t> of the </a:t>
            </a:r>
            <a:r>
              <a:rPr lang="it-IT" dirty="0" err="1" smtClean="0"/>
              <a:t>proceedings</a:t>
            </a:r>
            <a:r>
              <a:rPr lang="it-IT" dirty="0" smtClean="0"/>
              <a:t>”.</a:t>
            </a:r>
          </a:p>
          <a:p>
            <a:pPr algn="just"/>
            <a:endParaRPr lang="it-IT" dirty="0"/>
          </a:p>
          <a:p>
            <a:pPr algn="just"/>
            <a:r>
              <a:rPr lang="it-IT" dirty="0" smtClean="0"/>
              <a:t>Non vi sono stati casi che riguardavano direttamente i diritti umani.</a:t>
            </a:r>
          </a:p>
          <a:p>
            <a:pPr marL="0" indent="0" algn="just">
              <a:buNone/>
            </a:pPr>
            <a:endParaRPr lang="it-IT" dirty="0"/>
          </a:p>
        </p:txBody>
      </p:sp>
    </p:spTree>
    <p:extLst>
      <p:ext uri="{BB962C8B-B14F-4D97-AF65-F5344CB8AC3E}">
        <p14:creationId xmlns:p14="http://schemas.microsoft.com/office/powerpoint/2010/main" val="197105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63756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a:t>RAGIONI DELL’ESITAZIONE DELLA CIG: PROSPETTIVA INTERSTATUALE</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17</a:t>
            </a:fld>
            <a:endParaRPr lang="it-IT"/>
          </a:p>
        </p:txBody>
      </p:sp>
      <p:sp>
        <p:nvSpPr>
          <p:cNvPr id="5" name="Segnaposto contenuto 4"/>
          <p:cNvSpPr>
            <a:spLocks noGrp="1"/>
          </p:cNvSpPr>
          <p:nvPr>
            <p:ph idx="1"/>
          </p:nvPr>
        </p:nvSpPr>
        <p:spPr>
          <a:xfrm>
            <a:off x="256641" y="1945158"/>
            <a:ext cx="8229600" cy="4525963"/>
          </a:xfrm>
        </p:spPr>
        <p:txBody>
          <a:bodyPr>
            <a:normAutofit/>
          </a:bodyPr>
          <a:lstStyle/>
          <a:p>
            <a:pPr algn="just"/>
            <a:r>
              <a:rPr lang="it-IT" dirty="0" smtClean="0"/>
              <a:t>Anche dinanzi alle Corti regionali i casi concernenti le violazioni dei diritti umani da parte degli Stati sono stati raramente instaurati da altri Stati.</a:t>
            </a:r>
            <a:endParaRPr lang="it-IT" dirty="0"/>
          </a:p>
        </p:txBody>
      </p:sp>
    </p:spTree>
    <p:extLst>
      <p:ext uri="{BB962C8B-B14F-4D97-AF65-F5344CB8AC3E}">
        <p14:creationId xmlns:p14="http://schemas.microsoft.com/office/powerpoint/2010/main" val="370175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637568"/>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NUOVE TENDENZE NELLA GIURISPRUDENZA DELLA CIG</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18</a:t>
            </a:fld>
            <a:endParaRPr lang="it-IT"/>
          </a:p>
        </p:txBody>
      </p:sp>
      <p:sp>
        <p:nvSpPr>
          <p:cNvPr id="5" name="Segnaposto contenuto 4"/>
          <p:cNvSpPr>
            <a:spLocks noGrp="1"/>
          </p:cNvSpPr>
          <p:nvPr>
            <p:ph idx="1"/>
          </p:nvPr>
        </p:nvSpPr>
        <p:spPr>
          <a:xfrm>
            <a:off x="256641" y="1945158"/>
            <a:ext cx="8229600" cy="4525963"/>
          </a:xfrm>
        </p:spPr>
        <p:txBody>
          <a:bodyPr>
            <a:normAutofit/>
          </a:bodyPr>
          <a:lstStyle/>
          <a:p>
            <a:pPr algn="just"/>
            <a:r>
              <a:rPr lang="it-IT" dirty="0" smtClean="0"/>
              <a:t>Negli ultimi anni la situazione della giurisprudenza CIG ha evidenziato una notevole evoluzione: i casi concernenti i diritti umani sono più frequenti anche per il fatto che le decisioni della CIG si rivolgono direttamente agli stessi.</a:t>
            </a:r>
            <a:endParaRPr lang="it-IT" dirty="0"/>
          </a:p>
          <a:p>
            <a:pPr algn="just"/>
            <a:r>
              <a:rPr lang="it-IT" dirty="0" smtClean="0"/>
              <a:t>Questo sviluppo riguarda anche il diritto umanitario.</a:t>
            </a:r>
            <a:endParaRPr lang="it-IT" dirty="0"/>
          </a:p>
        </p:txBody>
      </p:sp>
    </p:spTree>
    <p:extLst>
      <p:ext uri="{BB962C8B-B14F-4D97-AF65-F5344CB8AC3E}">
        <p14:creationId xmlns:p14="http://schemas.microsoft.com/office/powerpoint/2010/main" val="402085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637568"/>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NUOVE TENDENZE NELLA GIURISPRUDENZA CIG</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19</a:t>
            </a:fld>
            <a:endParaRPr lang="it-IT"/>
          </a:p>
        </p:txBody>
      </p:sp>
      <p:sp>
        <p:nvSpPr>
          <p:cNvPr id="5" name="Segnaposto contenuto 4"/>
          <p:cNvSpPr>
            <a:spLocks noGrp="1"/>
          </p:cNvSpPr>
          <p:nvPr>
            <p:ph idx="1"/>
          </p:nvPr>
        </p:nvSpPr>
        <p:spPr>
          <a:xfrm>
            <a:off x="256641" y="1945158"/>
            <a:ext cx="8229600" cy="4525963"/>
          </a:xfrm>
        </p:spPr>
        <p:txBody>
          <a:bodyPr>
            <a:normAutofit/>
          </a:bodyPr>
          <a:lstStyle/>
          <a:p>
            <a:pPr algn="just"/>
            <a:r>
              <a:rPr lang="it-IT" dirty="0" smtClean="0"/>
              <a:t>Questa fase comincia con il parere sulle </a:t>
            </a:r>
            <a:r>
              <a:rPr lang="it-IT" u="sng" dirty="0" smtClean="0"/>
              <a:t>Armi nucleari (1996)</a:t>
            </a:r>
            <a:r>
              <a:rPr lang="it-IT" dirty="0" smtClean="0"/>
              <a:t>, in cui l’AG chiede alla Corte di valutare se la detenzione di armi nucleari si ponga in contrasto non solo con il diritto umanitario ma anche con i diritti umani strettamente considerati.</a:t>
            </a:r>
            <a:endParaRPr lang="it-IT" dirty="0"/>
          </a:p>
        </p:txBody>
      </p:sp>
    </p:spTree>
    <p:extLst>
      <p:ext uri="{BB962C8B-B14F-4D97-AF65-F5344CB8AC3E}">
        <p14:creationId xmlns:p14="http://schemas.microsoft.com/office/powerpoint/2010/main" val="218077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8000" y="94257"/>
            <a:ext cx="8229600" cy="182746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 NAZIONI UNITE E TUTELA DEI DIRITTI UMANI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a:t>
            </a:fld>
            <a:endParaRPr lang="it-IT"/>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3085706473"/>
              </p:ext>
            </p:extLst>
          </p:nvPr>
        </p:nvGraphicFramePr>
        <p:xfrm>
          <a:off x="457199" y="2273001"/>
          <a:ext cx="7850805" cy="4355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egnaposto contenuto 4"/>
          <p:cNvGraphicFramePr>
            <a:graphicFrameLocks/>
          </p:cNvGraphicFramePr>
          <p:nvPr>
            <p:extLst>
              <p:ext uri="{D42A27DB-BD31-4B8C-83A1-F6EECF244321}">
                <p14:modId xmlns:p14="http://schemas.microsoft.com/office/powerpoint/2010/main" val="2494557576"/>
              </p:ext>
            </p:extLst>
          </p:nvPr>
        </p:nvGraphicFramePr>
        <p:xfrm>
          <a:off x="457200" y="2164429"/>
          <a:ext cx="8229600" cy="419192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3431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3" grpId="1">
        <p:bldAsOne/>
      </p:bldGraphic>
      <p:bldGraphic spid="5"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508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NUOVE TENDENZE NELLA GIURISPRUDENZA CIG</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20</a:t>
            </a:fld>
            <a:endParaRPr lang="it-IT"/>
          </a:p>
        </p:txBody>
      </p:sp>
      <p:sp>
        <p:nvSpPr>
          <p:cNvPr id="5" name="Segnaposto contenuto 4"/>
          <p:cNvSpPr>
            <a:spLocks noGrp="1"/>
          </p:cNvSpPr>
          <p:nvPr>
            <p:ph idx="1"/>
          </p:nvPr>
        </p:nvSpPr>
        <p:spPr>
          <a:xfrm>
            <a:off x="222738" y="1730376"/>
            <a:ext cx="8699012" cy="4991100"/>
          </a:xfrm>
        </p:spPr>
        <p:txBody>
          <a:bodyPr>
            <a:normAutofit fontScale="92500" lnSpcReduction="10000"/>
          </a:bodyPr>
          <a:lstStyle/>
          <a:p>
            <a:pPr algn="just"/>
            <a:r>
              <a:rPr lang="it-IT" dirty="0" smtClean="0"/>
              <a:t>Per la prima volta la CIG sviluppa una completa argomentazione sui diritti umani anche se astrattamente considerati.</a:t>
            </a:r>
          </a:p>
          <a:p>
            <a:pPr algn="just"/>
            <a:r>
              <a:rPr lang="it-IT" dirty="0" smtClean="0"/>
              <a:t>La CIG stabilisce che il diritto internazionale umanitario si applica al caso della detenzione, minaccia e uso delle armi nucleari, e che però non può concludere definitivamente “</a:t>
            </a:r>
            <a:r>
              <a:rPr lang="it-IT" dirty="0" err="1"/>
              <a:t>definitively</a:t>
            </a:r>
            <a:r>
              <a:rPr lang="it-IT" dirty="0"/>
              <a:t> </a:t>
            </a:r>
            <a:r>
              <a:rPr lang="it-IT" dirty="0" err="1" smtClean="0"/>
              <a:t>whether</a:t>
            </a:r>
            <a:r>
              <a:rPr lang="it-IT" dirty="0" smtClean="0"/>
              <a:t> </a:t>
            </a:r>
            <a:r>
              <a:rPr lang="it-IT" dirty="0"/>
              <a:t>the </a:t>
            </a:r>
            <a:r>
              <a:rPr lang="it-IT" dirty="0" err="1"/>
              <a:t>threat</a:t>
            </a:r>
            <a:r>
              <a:rPr lang="it-IT" dirty="0"/>
              <a:t> or the use of </a:t>
            </a:r>
            <a:r>
              <a:rPr lang="it-IT" dirty="0" err="1"/>
              <a:t>nuclear</a:t>
            </a:r>
            <a:r>
              <a:rPr lang="it-IT" dirty="0"/>
              <a:t> </a:t>
            </a:r>
            <a:r>
              <a:rPr lang="it-IT" dirty="0" err="1"/>
              <a:t>weapons</a:t>
            </a:r>
            <a:r>
              <a:rPr lang="it-IT" dirty="0"/>
              <a:t> </a:t>
            </a:r>
            <a:r>
              <a:rPr lang="it-IT" dirty="0" err="1"/>
              <a:t>would</a:t>
            </a:r>
            <a:r>
              <a:rPr lang="it-IT" dirty="0"/>
              <a:t> be </a:t>
            </a:r>
            <a:r>
              <a:rPr lang="it-IT" dirty="0" err="1"/>
              <a:t>lawful</a:t>
            </a:r>
            <a:r>
              <a:rPr lang="it-IT" dirty="0"/>
              <a:t> or </a:t>
            </a:r>
            <a:r>
              <a:rPr lang="it-IT" dirty="0" err="1"/>
              <a:t>unlawful</a:t>
            </a:r>
            <a:r>
              <a:rPr lang="it-IT" dirty="0"/>
              <a:t> in an </a:t>
            </a:r>
            <a:r>
              <a:rPr lang="it-IT" dirty="0" err="1"/>
              <a:t>extreme</a:t>
            </a:r>
            <a:r>
              <a:rPr lang="it-IT" dirty="0"/>
              <a:t> </a:t>
            </a:r>
            <a:r>
              <a:rPr lang="it-IT" dirty="0" err="1"/>
              <a:t>circumstance</a:t>
            </a:r>
            <a:r>
              <a:rPr lang="it-IT" dirty="0"/>
              <a:t> of self-</a:t>
            </a:r>
            <a:r>
              <a:rPr lang="it-IT" dirty="0" err="1"/>
              <a:t>defence</a:t>
            </a:r>
            <a:r>
              <a:rPr lang="it-IT" dirty="0"/>
              <a:t>, in </a:t>
            </a:r>
            <a:r>
              <a:rPr lang="it-IT" dirty="0" err="1"/>
              <a:t>which</a:t>
            </a:r>
            <a:r>
              <a:rPr lang="it-IT" dirty="0"/>
              <a:t> the </a:t>
            </a:r>
            <a:r>
              <a:rPr lang="it-IT" dirty="0" err="1"/>
              <a:t>very</a:t>
            </a:r>
            <a:r>
              <a:rPr lang="it-IT" dirty="0"/>
              <a:t> </a:t>
            </a:r>
            <a:r>
              <a:rPr lang="it-IT" dirty="0" err="1"/>
              <a:t>survival</a:t>
            </a:r>
            <a:r>
              <a:rPr lang="it-IT" dirty="0"/>
              <a:t> of a State </a:t>
            </a:r>
            <a:r>
              <a:rPr lang="it-IT" dirty="0" err="1"/>
              <a:t>would</a:t>
            </a:r>
            <a:r>
              <a:rPr lang="it-IT" dirty="0"/>
              <a:t> be </a:t>
            </a:r>
            <a:r>
              <a:rPr lang="it-IT" dirty="0" err="1"/>
              <a:t>at</a:t>
            </a:r>
            <a:r>
              <a:rPr lang="it-IT" dirty="0"/>
              <a:t> </a:t>
            </a:r>
            <a:r>
              <a:rPr lang="it-IT" dirty="0" err="1"/>
              <a:t>stake</a:t>
            </a:r>
            <a:r>
              <a:rPr lang="it-IT" dirty="0"/>
              <a:t>”.</a:t>
            </a:r>
          </a:p>
          <a:p>
            <a:pPr algn="just"/>
            <a:endParaRPr lang="it-IT" dirty="0"/>
          </a:p>
        </p:txBody>
      </p:sp>
    </p:spTree>
    <p:extLst>
      <p:ext uri="{BB962C8B-B14F-4D97-AF65-F5344CB8AC3E}">
        <p14:creationId xmlns:p14="http://schemas.microsoft.com/office/powerpoint/2010/main" val="82971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508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a:t>NUOVE TENDENZE NELLA GIURISPRUDENZA CIG</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21</a:t>
            </a:fld>
            <a:endParaRPr lang="it-IT"/>
          </a:p>
        </p:txBody>
      </p:sp>
      <p:sp>
        <p:nvSpPr>
          <p:cNvPr id="5" name="Segnaposto contenuto 4"/>
          <p:cNvSpPr>
            <a:spLocks noGrp="1"/>
          </p:cNvSpPr>
          <p:nvPr>
            <p:ph idx="1"/>
          </p:nvPr>
        </p:nvSpPr>
        <p:spPr>
          <a:xfrm>
            <a:off x="222738" y="1730376"/>
            <a:ext cx="8699012" cy="4991100"/>
          </a:xfrm>
        </p:spPr>
        <p:txBody>
          <a:bodyPr>
            <a:normAutofit lnSpcReduction="10000"/>
          </a:bodyPr>
          <a:lstStyle/>
          <a:p>
            <a:pPr algn="just"/>
            <a:r>
              <a:rPr lang="it-IT" dirty="0" smtClean="0"/>
              <a:t>Il passo dall’astratto al concreto può individuarsi nel parere </a:t>
            </a:r>
            <a:r>
              <a:rPr lang="it-IT" u="sng" dirty="0" smtClean="0"/>
              <a:t>Muro (2004), Legal </a:t>
            </a:r>
            <a:r>
              <a:rPr lang="it-IT" u="sng" dirty="0" err="1" smtClean="0"/>
              <a:t>Consequences</a:t>
            </a:r>
            <a:r>
              <a:rPr lang="it-IT" u="sng" dirty="0" smtClean="0"/>
              <a:t> of the Construction of a </a:t>
            </a:r>
            <a:r>
              <a:rPr lang="it-IT" u="sng" dirty="0" err="1" smtClean="0"/>
              <a:t>Wall</a:t>
            </a:r>
            <a:r>
              <a:rPr lang="it-IT" u="sng" dirty="0" smtClean="0"/>
              <a:t> in the </a:t>
            </a:r>
            <a:r>
              <a:rPr lang="it-IT" u="sng" dirty="0" err="1" smtClean="0"/>
              <a:t>Occupied</a:t>
            </a:r>
            <a:r>
              <a:rPr lang="it-IT" u="sng" dirty="0" smtClean="0"/>
              <a:t> </a:t>
            </a:r>
            <a:r>
              <a:rPr lang="it-IT" u="sng" dirty="0" err="1" smtClean="0"/>
              <a:t>Palestinian</a:t>
            </a:r>
            <a:r>
              <a:rPr lang="it-IT" u="sng" dirty="0" smtClean="0"/>
              <a:t> </a:t>
            </a:r>
            <a:r>
              <a:rPr lang="it-IT" u="sng" dirty="0" err="1" smtClean="0"/>
              <a:t>Territory</a:t>
            </a:r>
            <a:r>
              <a:rPr lang="it-IT" u="sng" dirty="0" smtClean="0"/>
              <a:t>.</a:t>
            </a:r>
          </a:p>
          <a:p>
            <a:pPr algn="just"/>
            <a:r>
              <a:rPr lang="it-IT" dirty="0" smtClean="0"/>
              <a:t>In questo caso la CIG rileva che la costruzione del muro da parte di Israele comporta una violazione di una serie di obbligazioni erga </a:t>
            </a:r>
            <a:r>
              <a:rPr lang="it-IT" dirty="0" err="1" smtClean="0"/>
              <a:t>omnes</a:t>
            </a:r>
            <a:r>
              <a:rPr lang="it-IT" dirty="0" smtClean="0"/>
              <a:t> e </a:t>
            </a:r>
            <a:r>
              <a:rPr lang="it-IT" dirty="0" err="1" smtClean="0"/>
              <a:t>iuris</a:t>
            </a:r>
            <a:r>
              <a:rPr lang="it-IT" dirty="0" smtClean="0"/>
              <a:t> </a:t>
            </a:r>
            <a:r>
              <a:rPr lang="it-IT" dirty="0" err="1" smtClean="0"/>
              <a:t>cogentis</a:t>
            </a:r>
            <a:r>
              <a:rPr lang="it-IT" dirty="0" smtClean="0"/>
              <a:t>, incluse quelle derivanti dai trattati sui diritti umani di cui Israele è parte nonché del diritto internazionale umanitario.</a:t>
            </a:r>
            <a:endParaRPr lang="it-IT" dirty="0"/>
          </a:p>
          <a:p>
            <a:pPr algn="just"/>
            <a:endParaRPr lang="it-IT" dirty="0"/>
          </a:p>
        </p:txBody>
      </p:sp>
    </p:spTree>
    <p:extLst>
      <p:ext uri="{BB962C8B-B14F-4D97-AF65-F5344CB8AC3E}">
        <p14:creationId xmlns:p14="http://schemas.microsoft.com/office/powerpoint/2010/main" val="81168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947863"/>
          </a:xfrm>
          <a:solidFill>
            <a:schemeClr val="accent6"/>
          </a:solidFill>
        </p:spPr>
        <p:txBody>
          <a:bodyPr>
            <a:normAutofit fontScale="90000"/>
          </a:bodyPr>
          <a:lstStyle/>
          <a:p>
            <a:pPr algn="just"/>
            <a:r>
              <a:rPr lang="it-IT" dirty="0" smtClean="0">
                <a:solidFill>
                  <a:schemeClr val="bg1"/>
                </a:solidFill>
              </a:rPr>
              <a:t>PARERE CIG SULLA QUESTIONE GIURIDICA ATTINENTE LA LEGITTIMITA’ DEL  MURO – 9.7.2004</a:t>
            </a:r>
            <a:endParaRPr lang="it-IT" dirty="0">
              <a:solidFill>
                <a:schemeClr val="bg1"/>
              </a:solidFill>
            </a:endParaRPr>
          </a:p>
        </p:txBody>
      </p:sp>
      <p:sp>
        <p:nvSpPr>
          <p:cNvPr id="3" name="Segnaposto contenuto 2"/>
          <p:cNvSpPr>
            <a:spLocks noGrp="1"/>
          </p:cNvSpPr>
          <p:nvPr>
            <p:ph idx="1"/>
          </p:nvPr>
        </p:nvSpPr>
        <p:spPr>
          <a:xfrm>
            <a:off x="457200" y="2645832"/>
            <a:ext cx="8229600" cy="4075643"/>
          </a:xfrm>
        </p:spPr>
        <p:txBody>
          <a:bodyPr>
            <a:normAutofit fontScale="77500" lnSpcReduction="20000"/>
          </a:bodyPr>
          <a:lstStyle/>
          <a:p>
            <a:pPr algn="just"/>
            <a:r>
              <a:rPr lang="it-IT" dirty="0" smtClean="0"/>
              <a:t>2002: Israele avvia i lavori di costruzione di un muro di cemento (750 km di lunghezza e 8 metri di altezza, fossato, filo spinato recinzione, torri di controllo, sensori elettrici, telecamere, torrette per i cecchini, e strade per le pattuglie – inglobando ed espropriando territori al di là della linea verde) a seguito di attacchi terroristici palestinesi.</a:t>
            </a:r>
          </a:p>
          <a:p>
            <a:pPr algn="just"/>
            <a:r>
              <a:rPr lang="it-IT" dirty="0" smtClean="0"/>
              <a:t>2003:rapporto dell’AG: che esprimeva forti preoccupazioni per il fatto che il muro costruito da Israele avrebbe potuto “pregiudicare i futuri negoziati, rendere fisicamente impossibile una soluzione fra le parti e causare ulteriori problemi di natura umanitaria ai palestinesi”.</a:t>
            </a:r>
          </a:p>
          <a:p>
            <a:pPr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22</a:t>
            </a:fld>
            <a:endParaRPr lang="it-IT" dirty="0"/>
          </a:p>
        </p:txBody>
      </p:sp>
    </p:spTree>
    <p:extLst>
      <p:ext uri="{BB962C8B-B14F-4D97-AF65-F5344CB8AC3E}">
        <p14:creationId xmlns:p14="http://schemas.microsoft.com/office/powerpoint/2010/main" val="789035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7867" y="308504"/>
            <a:ext cx="8229600" cy="1947863"/>
          </a:xfrm>
          <a:solidFill>
            <a:schemeClr val="accent6"/>
          </a:solidFill>
        </p:spPr>
        <p:txBody>
          <a:bodyPr>
            <a:normAutofit fontScale="90000"/>
          </a:bodyPr>
          <a:lstStyle/>
          <a:p>
            <a:pPr algn="just"/>
            <a:r>
              <a:rPr lang="it-IT" dirty="0" smtClean="0">
                <a:solidFill>
                  <a:schemeClr val="bg1"/>
                </a:solidFill>
              </a:rPr>
              <a:t>PARERE CIG SULLA QUESTIONE GIURIDICA ATTINENTE LA LEGITTIMITA’ DEL  MURO</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23</a:t>
            </a:fld>
            <a:endParaRPr lang="it-IT" dirty="0"/>
          </a:p>
        </p:txBody>
      </p:sp>
      <p:graphicFrame>
        <p:nvGraphicFramePr>
          <p:cNvPr id="7" name="Segnaposto contenuto 6"/>
          <p:cNvGraphicFramePr>
            <a:graphicFrameLocks noGrp="1"/>
          </p:cNvGraphicFramePr>
          <p:nvPr>
            <p:ph idx="1"/>
            <p:extLst/>
          </p:nvPr>
        </p:nvGraphicFramePr>
        <p:xfrm>
          <a:off x="287338" y="2255838"/>
          <a:ext cx="8399462" cy="4465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1372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234" y="308504"/>
            <a:ext cx="8229600" cy="1947863"/>
          </a:xfrm>
          <a:solidFill>
            <a:schemeClr val="accent6"/>
          </a:solidFill>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solidFill>
                  <a:schemeClr val="bg1"/>
                </a:solidFill>
              </a:rPr>
              <a:t>PARERE CIG SULLA QUESTIONE GIURIDICA ATTINENTE LA LEGITTIMITA’ DEL  MURO</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24</a:t>
            </a:fld>
            <a:endParaRPr lang="it-IT" dirty="0"/>
          </a:p>
        </p:txBody>
      </p:sp>
      <p:sp>
        <p:nvSpPr>
          <p:cNvPr id="3" name="Segnaposto contenuto 2"/>
          <p:cNvSpPr>
            <a:spLocks noGrp="1"/>
          </p:cNvSpPr>
          <p:nvPr>
            <p:ph idx="1"/>
          </p:nvPr>
        </p:nvSpPr>
        <p:spPr>
          <a:xfrm>
            <a:off x="258234" y="2332037"/>
            <a:ext cx="8229600" cy="4525963"/>
          </a:xfrm>
        </p:spPr>
        <p:txBody>
          <a:bodyPr>
            <a:normAutofit lnSpcReduction="10000"/>
          </a:bodyPr>
          <a:lstStyle/>
          <a:p>
            <a:pPr algn="just"/>
            <a:r>
              <a:rPr lang="it-IT" dirty="0" smtClean="0"/>
              <a:t>Incertezze di qualificazione cui corrispondono diverse argomentazioni a sostegno e contro la costruzione del muro.</a:t>
            </a:r>
          </a:p>
          <a:p>
            <a:endParaRPr lang="it-IT" dirty="0"/>
          </a:p>
          <a:p>
            <a:pPr algn="just"/>
            <a:r>
              <a:rPr lang="it-IT" dirty="0" smtClean="0"/>
              <a:t>Diritto alla sicurezza del popolo israeliano/diritti fondamentali degli individui appartenenti al popolo palestinese (disagi per giungere a luoghi di lavoro, scuole, centri di cura).</a:t>
            </a:r>
            <a:endParaRPr lang="it-IT" dirty="0"/>
          </a:p>
        </p:txBody>
      </p:sp>
    </p:spTree>
    <p:extLst>
      <p:ext uri="{BB962C8B-B14F-4D97-AF65-F5344CB8AC3E}">
        <p14:creationId xmlns:p14="http://schemas.microsoft.com/office/powerpoint/2010/main" val="14939818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234" y="308504"/>
            <a:ext cx="8229600" cy="1947863"/>
          </a:xfrm>
          <a:solidFill>
            <a:schemeClr val="accent6"/>
          </a:solidFill>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solidFill>
                  <a:schemeClr val="bg1"/>
                </a:solidFill>
              </a:rPr>
              <a:t>PARERE CIG SULLA QUESTIONE GIURIDICA ATTINENTE LA LEGITTIMITA’ DEL  MURO</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25</a:t>
            </a:fld>
            <a:endParaRPr lang="it-IT" dirty="0"/>
          </a:p>
        </p:txBody>
      </p:sp>
      <p:sp>
        <p:nvSpPr>
          <p:cNvPr id="3" name="Segnaposto contenuto 2"/>
          <p:cNvSpPr>
            <a:spLocks noGrp="1"/>
          </p:cNvSpPr>
          <p:nvPr>
            <p:ph idx="1"/>
          </p:nvPr>
        </p:nvSpPr>
        <p:spPr>
          <a:xfrm>
            <a:off x="258234" y="2332037"/>
            <a:ext cx="8229600" cy="4525963"/>
          </a:xfrm>
        </p:spPr>
        <p:txBody>
          <a:bodyPr>
            <a:normAutofit fontScale="92500" lnSpcReduction="10000"/>
          </a:bodyPr>
          <a:lstStyle/>
          <a:p>
            <a:pPr algn="just"/>
            <a:r>
              <a:rPr lang="it-IT" dirty="0" smtClean="0"/>
              <a:t>CIG riscontra violazioni del diritto umanitario e dei diritti umani :</a:t>
            </a:r>
          </a:p>
          <a:p>
            <a:pPr lvl="1" algn="just"/>
            <a:r>
              <a:rPr lang="it-IT" dirty="0" smtClean="0"/>
              <a:t>Art. 49 e 53 della IV Convenzione di Ginevra: vieta a potenze occupanti di ricorrere a deportazioni individuali e di massa (par. 135);</a:t>
            </a:r>
          </a:p>
          <a:p>
            <a:pPr lvl="1" algn="just"/>
            <a:r>
              <a:rPr lang="it-IT" dirty="0" smtClean="0"/>
              <a:t>Art.1 Patti </a:t>
            </a:r>
            <a:r>
              <a:rPr lang="fr-FR" dirty="0" smtClean="0"/>
              <a:t>’</a:t>
            </a:r>
            <a:r>
              <a:rPr lang="it-IT" dirty="0" smtClean="0"/>
              <a:t>66; art. 6 (vita), art. 9 (libertà e sicurezza della persona) del Patto sui diritti civili e politici del 1966; art. 23 diritto all’unità familiare</a:t>
            </a:r>
          </a:p>
          <a:p>
            <a:pPr lvl="1" algn="just"/>
            <a:r>
              <a:rPr lang="it-IT" dirty="0" smtClean="0"/>
              <a:t>Convenzione sui diritti del fanciullo 1989 – applicabile al territorio palestinese occupato (giurisdizione)  (par. 111)</a:t>
            </a:r>
            <a:endParaRPr lang="it-IT" dirty="0"/>
          </a:p>
        </p:txBody>
      </p:sp>
    </p:spTree>
    <p:extLst>
      <p:ext uri="{BB962C8B-B14F-4D97-AF65-F5344CB8AC3E}">
        <p14:creationId xmlns:p14="http://schemas.microsoft.com/office/powerpoint/2010/main" val="10725923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234" y="308504"/>
            <a:ext cx="8229600" cy="1947863"/>
          </a:xfrm>
          <a:solidFill>
            <a:schemeClr val="accent6"/>
          </a:solidFill>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solidFill>
                  <a:schemeClr val="bg1"/>
                </a:solidFill>
              </a:rPr>
              <a:t>PARERE CIG SULLA QUESTIONE GIURIDICA ATTINENTE LA LEGITTIMITA’ DEL  MURO</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26</a:t>
            </a:fld>
            <a:endParaRPr lang="it-IT" dirty="0"/>
          </a:p>
        </p:txBody>
      </p:sp>
      <p:sp>
        <p:nvSpPr>
          <p:cNvPr id="3" name="Segnaposto contenuto 2"/>
          <p:cNvSpPr>
            <a:spLocks noGrp="1"/>
          </p:cNvSpPr>
          <p:nvPr>
            <p:ph idx="1"/>
          </p:nvPr>
        </p:nvSpPr>
        <p:spPr>
          <a:xfrm>
            <a:off x="258234" y="2332037"/>
            <a:ext cx="8229600" cy="4525963"/>
          </a:xfrm>
        </p:spPr>
        <p:txBody>
          <a:bodyPr>
            <a:normAutofit/>
          </a:bodyPr>
          <a:lstStyle/>
          <a:p>
            <a:pPr algn="just"/>
            <a:r>
              <a:rPr lang="it-IT" dirty="0" smtClean="0"/>
              <a:t>CIG riscontra violazioni del diritto umanitario e dei diritti umani :</a:t>
            </a:r>
          </a:p>
          <a:p>
            <a:pPr lvl="1" algn="just"/>
            <a:r>
              <a:rPr lang="it-IT" dirty="0" smtClean="0"/>
              <a:t>Art.1 Patti 1966 e diritto all’autodeterminazione del popolo palestinese (par. 88); Carta ONU; dichiarazione relativa ai principi di diritto internazionale attinenti alle relazioni amichevoli e alla cooperazione fra Stati.</a:t>
            </a:r>
            <a:endParaRPr lang="it-IT" dirty="0"/>
          </a:p>
        </p:txBody>
      </p:sp>
    </p:spTree>
    <p:extLst>
      <p:ext uri="{BB962C8B-B14F-4D97-AF65-F5344CB8AC3E}">
        <p14:creationId xmlns:p14="http://schemas.microsoft.com/office/powerpoint/2010/main" val="961714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234" y="308504"/>
            <a:ext cx="8229600" cy="1947863"/>
          </a:xfrm>
          <a:solidFill>
            <a:schemeClr val="accent6"/>
          </a:solidFill>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solidFill>
                  <a:schemeClr val="bg1"/>
                </a:solidFill>
              </a:rPr>
              <a:t>PARERE CIG SULLA QUESTIONE GIURIDICA ATTINENTE LA LEGITTIMITA’ DEL  MURO</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27</a:t>
            </a:fld>
            <a:endParaRPr lang="it-IT" dirty="0"/>
          </a:p>
        </p:txBody>
      </p:sp>
      <p:sp>
        <p:nvSpPr>
          <p:cNvPr id="3" name="Segnaposto contenuto 2"/>
          <p:cNvSpPr>
            <a:spLocks noGrp="1"/>
          </p:cNvSpPr>
          <p:nvPr>
            <p:ph idx="1"/>
          </p:nvPr>
        </p:nvSpPr>
        <p:spPr>
          <a:xfrm>
            <a:off x="258234" y="2332037"/>
            <a:ext cx="8229600" cy="4525963"/>
          </a:xfrm>
        </p:spPr>
        <p:txBody>
          <a:bodyPr>
            <a:normAutofit/>
          </a:bodyPr>
          <a:lstStyle/>
          <a:p>
            <a:pPr algn="just"/>
            <a:r>
              <a:rPr lang="it-IT" dirty="0" smtClean="0"/>
              <a:t>CIG sottolinea indipendenza della violazione del diritto all’autodeterminazione dei popoli dalle violazioni del diritto internazionale e umanitario.</a:t>
            </a:r>
            <a:endParaRPr lang="it-IT" dirty="0"/>
          </a:p>
        </p:txBody>
      </p:sp>
    </p:spTree>
    <p:extLst>
      <p:ext uri="{BB962C8B-B14F-4D97-AF65-F5344CB8AC3E}">
        <p14:creationId xmlns:p14="http://schemas.microsoft.com/office/powerpoint/2010/main" val="3126988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234" y="308504"/>
            <a:ext cx="8229600" cy="1638830"/>
          </a:xfrm>
          <a:solidFill>
            <a:schemeClr val="accent6"/>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solidFill>
                  <a:schemeClr val="bg1"/>
                </a:solidFill>
              </a:rPr>
              <a:t>CONSEGUENZE GIURIDICHE DEL PARERE CIG</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28</a:t>
            </a:fld>
            <a:endParaRPr lang="it-IT" dirty="0"/>
          </a:p>
        </p:txBody>
      </p:sp>
      <p:sp>
        <p:nvSpPr>
          <p:cNvPr id="3" name="Segnaposto contenuto 2"/>
          <p:cNvSpPr>
            <a:spLocks noGrp="1"/>
          </p:cNvSpPr>
          <p:nvPr>
            <p:ph idx="1"/>
          </p:nvPr>
        </p:nvSpPr>
        <p:spPr>
          <a:xfrm>
            <a:off x="258233" y="1947335"/>
            <a:ext cx="8674099" cy="4409015"/>
          </a:xfrm>
        </p:spPr>
        <p:txBody>
          <a:bodyPr>
            <a:normAutofit/>
          </a:bodyPr>
          <a:lstStyle/>
          <a:p>
            <a:pPr algn="just"/>
            <a:r>
              <a:rPr lang="it-IT" dirty="0" smtClean="0"/>
              <a:t>OBBLIGHI discendenti dal parere si indirizzano verso:</a:t>
            </a:r>
          </a:p>
          <a:p>
            <a:pPr lvl="1" algn="just"/>
            <a:r>
              <a:rPr lang="it-IT" dirty="0" smtClean="0"/>
              <a:t>ISRAELE</a:t>
            </a:r>
          </a:p>
          <a:p>
            <a:pPr lvl="1" algn="just"/>
            <a:r>
              <a:rPr lang="it-IT" dirty="0" smtClean="0"/>
              <a:t>STATI TERZI</a:t>
            </a:r>
          </a:p>
          <a:p>
            <a:pPr lvl="1" algn="just"/>
            <a:r>
              <a:rPr lang="it-IT" dirty="0" smtClean="0"/>
              <a:t>ONU</a:t>
            </a:r>
            <a:endParaRPr lang="it-IT" dirty="0"/>
          </a:p>
        </p:txBody>
      </p:sp>
    </p:spTree>
    <p:extLst>
      <p:ext uri="{BB962C8B-B14F-4D97-AF65-F5344CB8AC3E}">
        <p14:creationId xmlns:p14="http://schemas.microsoft.com/office/powerpoint/2010/main" val="756148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234" y="308504"/>
            <a:ext cx="8229600" cy="1638830"/>
          </a:xfrm>
          <a:solidFill>
            <a:schemeClr val="accent6"/>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solidFill>
                  <a:schemeClr val="bg1"/>
                </a:solidFill>
              </a:rPr>
              <a:t>CONSEGUENZE GIURIDICHE DEL PARERE CIG/OBBLIGHI DI ISRAELE</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29</a:t>
            </a:fld>
            <a:endParaRPr lang="it-IT" dirty="0"/>
          </a:p>
        </p:txBody>
      </p:sp>
      <p:sp>
        <p:nvSpPr>
          <p:cNvPr id="3" name="Segnaposto contenuto 2"/>
          <p:cNvSpPr>
            <a:spLocks noGrp="1"/>
          </p:cNvSpPr>
          <p:nvPr>
            <p:ph idx="1"/>
          </p:nvPr>
        </p:nvSpPr>
        <p:spPr>
          <a:xfrm>
            <a:off x="258233" y="1947335"/>
            <a:ext cx="8674099" cy="4409015"/>
          </a:xfrm>
        </p:spPr>
        <p:txBody>
          <a:bodyPr>
            <a:normAutofit lnSpcReduction="10000"/>
          </a:bodyPr>
          <a:lstStyle/>
          <a:p>
            <a:pPr algn="just"/>
            <a:r>
              <a:rPr lang="it-IT" dirty="0" smtClean="0"/>
              <a:t>OBBLIGO DI FACERE: ritirare le truppe militari dai territori illegalmente occupati in violazione del diritto internazionale, abbattere le porzioni di muro già costruite, restituire i territori sottratti ai singoli individui o indennizzare il pregiudizio subito dai singoli;</a:t>
            </a:r>
          </a:p>
          <a:p>
            <a:pPr algn="just"/>
            <a:r>
              <a:rPr lang="it-IT" dirty="0" smtClean="0"/>
              <a:t>OBBLIGO DI NON FACERE: astensione dal compiere ulteriori annessioni de facto – anche prosecuzione di lavori di recinzione.</a:t>
            </a:r>
            <a:endParaRPr lang="it-IT" dirty="0"/>
          </a:p>
        </p:txBody>
      </p:sp>
    </p:spTree>
    <p:extLst>
      <p:ext uri="{BB962C8B-B14F-4D97-AF65-F5344CB8AC3E}">
        <p14:creationId xmlns:p14="http://schemas.microsoft.com/office/powerpoint/2010/main" val="540497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827467"/>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ORGANI SPECIFICAMENTE COMPETENTI IN MATERIA DI DIRITTI UMANI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a:t>
            </a:fld>
            <a:endParaRPr lang="it-IT"/>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1855792271"/>
              </p:ext>
            </p:extLst>
          </p:nvPr>
        </p:nvGraphicFramePr>
        <p:xfrm>
          <a:off x="457199" y="2273001"/>
          <a:ext cx="7850805" cy="4355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152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3" grpId="1">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234" y="308504"/>
            <a:ext cx="8229600" cy="1638830"/>
          </a:xfrm>
          <a:solidFill>
            <a:schemeClr val="accent6"/>
          </a:solidFill>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solidFill>
                  <a:schemeClr val="bg1"/>
                </a:solidFill>
              </a:rPr>
              <a:t>CONSEGUENZE GIURIDICHE DEL PARERE CIG/OBBLIGHI DI STATI TERZI</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30</a:t>
            </a:fld>
            <a:endParaRPr lang="it-IT" dirty="0"/>
          </a:p>
        </p:txBody>
      </p:sp>
      <p:sp>
        <p:nvSpPr>
          <p:cNvPr id="3" name="Segnaposto contenuto 2"/>
          <p:cNvSpPr>
            <a:spLocks noGrp="1"/>
          </p:cNvSpPr>
          <p:nvPr>
            <p:ph idx="1"/>
          </p:nvPr>
        </p:nvSpPr>
        <p:spPr>
          <a:xfrm>
            <a:off x="258233" y="1947335"/>
            <a:ext cx="8674099" cy="4409015"/>
          </a:xfrm>
        </p:spPr>
        <p:txBody>
          <a:bodyPr>
            <a:normAutofit fontScale="85000" lnSpcReduction="10000"/>
          </a:bodyPr>
          <a:lstStyle/>
          <a:p>
            <a:pPr algn="just"/>
            <a:r>
              <a:rPr lang="it-IT" dirty="0" smtClean="0"/>
              <a:t>Dato il riconoscimento del carattere erga </a:t>
            </a:r>
            <a:r>
              <a:rPr lang="it-IT" dirty="0" err="1" smtClean="0"/>
              <a:t>omnes</a:t>
            </a:r>
            <a:r>
              <a:rPr lang="it-IT" dirty="0" smtClean="0"/>
              <a:t> degli obblighi affermati dalla CIG, la CIG ha osservato che tutti gli Stati hanno l’obbligo di non riconoscere la situazione illecita creata e di adoperarsi per rimuovere ogni ostacolo all’esercizio del diritto all’autodeterminazione del popolo palestinese.</a:t>
            </a:r>
          </a:p>
          <a:p>
            <a:pPr algn="just"/>
            <a:r>
              <a:rPr lang="it-IT" dirty="0" smtClean="0"/>
              <a:t>Astenersi dal fornire aiuto o assistenza al mantenimento della situazione creata dalla costruzione del muro, operando attivamente per garantire il rispetto del diritto palestinese all’autodeterminazione e l’osservanza delle norme di diritto umanitario.</a:t>
            </a:r>
            <a:endParaRPr lang="it-IT" dirty="0"/>
          </a:p>
        </p:txBody>
      </p:sp>
    </p:spTree>
    <p:extLst>
      <p:ext uri="{BB962C8B-B14F-4D97-AF65-F5344CB8AC3E}">
        <p14:creationId xmlns:p14="http://schemas.microsoft.com/office/powerpoint/2010/main" val="6614559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234" y="308504"/>
            <a:ext cx="8229600" cy="1638830"/>
          </a:xfrm>
          <a:solidFill>
            <a:schemeClr val="accent6"/>
          </a:soli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just"/>
            <a:r>
              <a:rPr lang="it-IT" dirty="0" smtClean="0">
                <a:solidFill>
                  <a:schemeClr val="bg1"/>
                </a:solidFill>
              </a:rPr>
              <a:t>CONSEGUENZE GIURIDICHE DEL PARERE CIG/OBBLIGHI DI NAZIONI UNITE</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31</a:t>
            </a:fld>
            <a:endParaRPr lang="it-IT" dirty="0"/>
          </a:p>
        </p:txBody>
      </p:sp>
      <p:sp>
        <p:nvSpPr>
          <p:cNvPr id="3" name="Segnaposto contenuto 2"/>
          <p:cNvSpPr>
            <a:spLocks noGrp="1"/>
          </p:cNvSpPr>
          <p:nvPr>
            <p:ph idx="1"/>
          </p:nvPr>
        </p:nvSpPr>
        <p:spPr>
          <a:xfrm>
            <a:off x="258233" y="2137833"/>
            <a:ext cx="8674099" cy="4218517"/>
          </a:xfrm>
        </p:spPr>
        <p:txBody>
          <a:bodyPr>
            <a:normAutofit lnSpcReduction="10000"/>
          </a:bodyPr>
          <a:lstStyle/>
          <a:p>
            <a:pPr algn="just"/>
            <a:r>
              <a:rPr lang="it-IT" dirty="0" smtClean="0"/>
              <a:t>AG e </a:t>
            </a:r>
            <a:r>
              <a:rPr lang="it-IT" dirty="0" err="1" smtClean="0"/>
              <a:t>CdS</a:t>
            </a:r>
            <a:r>
              <a:rPr lang="it-IT" dirty="0" smtClean="0"/>
              <a:t> devono valutare quale azione ulteriore sia necessaria per porre fine alla situazione illecita, derivante dalla costruzione di una barriera e dal regime che la accompagna (par. 159).</a:t>
            </a:r>
          </a:p>
          <a:p>
            <a:pPr algn="just"/>
            <a:r>
              <a:rPr lang="it-IT" dirty="0" smtClean="0"/>
              <a:t>ONU deve porre rapidamente fine al conflitto </a:t>
            </a:r>
            <a:r>
              <a:rPr lang="it-IT" dirty="0" err="1" smtClean="0"/>
              <a:t>israelo</a:t>
            </a:r>
            <a:r>
              <a:rPr lang="it-IT" dirty="0" smtClean="0"/>
              <a:t> palestinese che continua a costituire una minaccia alla pace e alla sicurezza internazionali (par. 161).</a:t>
            </a:r>
            <a:endParaRPr lang="it-IT" dirty="0"/>
          </a:p>
        </p:txBody>
      </p:sp>
    </p:spTree>
    <p:extLst>
      <p:ext uri="{BB962C8B-B14F-4D97-AF65-F5344CB8AC3E}">
        <p14:creationId xmlns:p14="http://schemas.microsoft.com/office/powerpoint/2010/main" val="6116799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2585384"/>
            <a:ext cx="8964488" cy="3577952"/>
          </a:xfrm>
        </p:spPr>
        <p:txBody>
          <a:bodyPr>
            <a:noAutofit/>
          </a:bodyPr>
          <a:lstStyle/>
          <a:p>
            <a:pPr marL="514350" indent="-514350" algn="l">
              <a:buFont typeface="+mj-lt"/>
              <a:buAutoNum type="alphaLcPeriod"/>
            </a:pPr>
            <a:r>
              <a:rPr lang="it-IT" sz="2800" b="1" dirty="0" smtClean="0">
                <a:solidFill>
                  <a:schemeClr val="tx1"/>
                </a:solidFill>
              </a:rPr>
              <a:t>CONFORMITA’ AL DIRITTO INT. GENERALE</a:t>
            </a:r>
          </a:p>
          <a:p>
            <a:pPr marL="971550" lvl="1" indent="-514350" algn="just">
              <a:buFont typeface="Arial" charset="0"/>
              <a:buChar char="•"/>
            </a:pPr>
            <a:r>
              <a:rPr lang="it-IT" sz="2400" b="1" dirty="0" smtClean="0">
                <a:solidFill>
                  <a:schemeClr val="tx1"/>
                </a:solidFill>
              </a:rPr>
              <a:t>Assenza di chiare indicazioni sul principio di autodeterminazione dei popoli</a:t>
            </a:r>
          </a:p>
          <a:p>
            <a:pPr marL="514350" indent="-514350" algn="l">
              <a:buFont typeface="+mj-lt"/>
              <a:buAutoNum type="alphaLcPeriod"/>
            </a:pPr>
            <a:r>
              <a:rPr lang="it-IT" sz="2800" b="1" dirty="0" smtClean="0">
                <a:solidFill>
                  <a:schemeClr val="tx1"/>
                </a:solidFill>
              </a:rPr>
              <a:t>CONFORMITA’ ALLA RIS. 1244/199</a:t>
            </a:r>
          </a:p>
          <a:p>
            <a:pPr marL="971550" lvl="1" indent="-514350" algn="l">
              <a:buFont typeface="Arial" charset="0"/>
              <a:buChar char="•"/>
            </a:pPr>
            <a:r>
              <a:rPr lang="it-IT" sz="2400" b="1" dirty="0" smtClean="0">
                <a:solidFill>
                  <a:schemeClr val="tx1"/>
                </a:solidFill>
              </a:rPr>
              <a:t>identità </a:t>
            </a:r>
            <a:r>
              <a:rPr lang="it-IT" sz="2400" b="1" dirty="0">
                <a:solidFill>
                  <a:schemeClr val="tx1"/>
                </a:solidFill>
              </a:rPr>
              <a:t>degli attori della Dichiarazione di </a:t>
            </a:r>
            <a:r>
              <a:rPr lang="it-IT" sz="2400" b="1" dirty="0" smtClean="0">
                <a:solidFill>
                  <a:schemeClr val="tx1"/>
                </a:solidFill>
              </a:rPr>
              <a:t>Indipendenza</a:t>
            </a:r>
          </a:p>
          <a:p>
            <a:pPr marL="514350" indent="-514350" algn="l">
              <a:buFont typeface="Arial" charset="0"/>
              <a:buChar char="•"/>
            </a:pPr>
            <a:endParaRPr lang="it-IT" sz="2800" b="1" dirty="0">
              <a:solidFill>
                <a:schemeClr val="tx1"/>
              </a:solidFill>
            </a:endParaRPr>
          </a:p>
          <a:p>
            <a:pPr marL="971550" lvl="1" indent="-514350" algn="just">
              <a:buFont typeface="Arial" charset="0"/>
              <a:buChar char="•"/>
            </a:pPr>
            <a:r>
              <a:rPr lang="it-IT" sz="2400" b="1" dirty="0" smtClean="0">
                <a:solidFill>
                  <a:schemeClr val="tx1"/>
                </a:solidFill>
              </a:rPr>
              <a:t>questione </a:t>
            </a:r>
            <a:r>
              <a:rPr lang="it-IT" sz="2400" b="1" dirty="0">
                <a:solidFill>
                  <a:schemeClr val="tx1"/>
                </a:solidFill>
              </a:rPr>
              <a:t>se gli autori della </a:t>
            </a:r>
            <a:r>
              <a:rPr lang="it-IT" sz="2400" b="1" dirty="0" smtClean="0">
                <a:solidFill>
                  <a:schemeClr val="tx1"/>
                </a:solidFill>
              </a:rPr>
              <a:t>Dichiarazione </a:t>
            </a:r>
            <a:r>
              <a:rPr lang="it-IT" sz="2400" b="1" dirty="0">
                <a:solidFill>
                  <a:schemeClr val="tx1"/>
                </a:solidFill>
              </a:rPr>
              <a:t>di </a:t>
            </a:r>
            <a:r>
              <a:rPr lang="it-IT" sz="2400" b="1" dirty="0" smtClean="0">
                <a:solidFill>
                  <a:schemeClr val="tx1"/>
                </a:solidFill>
              </a:rPr>
              <a:t>Indipendenza </a:t>
            </a:r>
            <a:r>
              <a:rPr lang="it-IT" sz="2400" b="1" dirty="0">
                <a:solidFill>
                  <a:schemeClr val="tx1"/>
                </a:solidFill>
              </a:rPr>
              <a:t>abbiano agito in violazione della risoluzione 1244 (1999</a:t>
            </a:r>
            <a:r>
              <a:rPr lang="it-IT" sz="2400" b="1" dirty="0" smtClean="0">
                <a:solidFill>
                  <a:schemeClr val="tx1"/>
                </a:solidFill>
              </a:rPr>
              <a:t>)</a:t>
            </a:r>
            <a:endParaRPr lang="it-IT" sz="2400" b="1" dirty="0">
              <a:solidFill>
                <a:schemeClr val="tx1"/>
              </a:solidFill>
            </a:endParaRPr>
          </a:p>
        </p:txBody>
      </p:sp>
      <p:sp>
        <p:nvSpPr>
          <p:cNvPr id="5" name="Titolo 4"/>
          <p:cNvSpPr>
            <a:spLocks noGrp="1"/>
          </p:cNvSpPr>
          <p:nvPr>
            <p:ph type="ctrTitle"/>
          </p:nvPr>
        </p:nvSpPr>
        <p:spPr>
          <a:xfrm>
            <a:off x="170481" y="185980"/>
            <a:ext cx="8537007" cy="2048749"/>
          </a:xfrm>
          <a:solidFill>
            <a:schemeClr val="accent6"/>
          </a:solidFill>
        </p:spPr>
        <p:txBody>
          <a:bodyPr>
            <a:normAutofit fontScale="90000"/>
          </a:bodyPr>
          <a:lstStyle/>
          <a:p>
            <a:r>
              <a:rPr lang="it-IT" sz="4000" b="1" dirty="0" smtClean="0">
                <a:solidFill>
                  <a:schemeClr val="bg1"/>
                </a:solidFill>
              </a:rPr>
              <a:t>PARERE SU CONFORMITA’ DELLA DICHIARAZIONE DI INDIPENDENZA DEL KOSOVO AL DIRITTO INTERNAZIONALE</a:t>
            </a:r>
            <a:r>
              <a:rPr lang="it-IT" sz="3600" b="1" dirty="0"/>
              <a:t/>
            </a:r>
            <a:br>
              <a:rPr lang="it-IT" sz="3600" b="1" dirty="0"/>
            </a:br>
            <a:r>
              <a:rPr lang="it-IT" sz="3600" dirty="0" smtClean="0"/>
              <a:t>2010</a:t>
            </a:r>
            <a:endParaRPr lang="it-IT" sz="3600" dirty="0"/>
          </a:p>
        </p:txBody>
      </p:sp>
    </p:spTree>
    <p:extLst>
      <p:ext uri="{BB962C8B-B14F-4D97-AF65-F5344CB8AC3E}">
        <p14:creationId xmlns:p14="http://schemas.microsoft.com/office/powerpoint/2010/main" val="1254235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2585384"/>
            <a:ext cx="8964488" cy="3577952"/>
          </a:xfrm>
        </p:spPr>
        <p:txBody>
          <a:bodyPr>
            <a:noAutofit/>
          </a:bodyPr>
          <a:lstStyle/>
          <a:p>
            <a:r>
              <a:rPr lang="it-IT" sz="2400" b="1" dirty="0">
                <a:solidFill>
                  <a:schemeClr val="tx1"/>
                </a:solidFill>
              </a:rPr>
              <a:t>La risoluzione 1244:</a:t>
            </a:r>
          </a:p>
          <a:p>
            <a:r>
              <a:rPr lang="it-IT" sz="900" b="1" dirty="0">
                <a:solidFill>
                  <a:schemeClr val="tx1"/>
                </a:solidFill>
              </a:rPr>
              <a:t> </a:t>
            </a:r>
          </a:p>
          <a:p>
            <a:pPr marL="514350" indent="-514350" algn="l">
              <a:buAutoNum type="arabicPeriod"/>
            </a:pPr>
            <a:r>
              <a:rPr lang="it-IT" sz="2400" b="1" dirty="0">
                <a:solidFill>
                  <a:schemeClr val="tx1"/>
                </a:solidFill>
              </a:rPr>
              <a:t>non impone restrizioni in tale direzione</a:t>
            </a:r>
          </a:p>
          <a:p>
            <a:pPr marL="514350" indent="-514350" algn="l">
              <a:buAutoNum type="arabicPeriod"/>
            </a:pPr>
            <a:r>
              <a:rPr lang="it-IT" sz="2400" b="1" dirty="0">
                <a:solidFill>
                  <a:schemeClr val="tx1"/>
                </a:solidFill>
              </a:rPr>
              <a:t>non si esprime sullo status finale</a:t>
            </a:r>
          </a:p>
          <a:p>
            <a:pPr marL="514350" indent="-514350" algn="l">
              <a:buAutoNum type="arabicPeriod"/>
            </a:pPr>
            <a:r>
              <a:rPr lang="it-IT" sz="2400" b="1" dirty="0">
                <a:solidFill>
                  <a:schemeClr val="tx1"/>
                </a:solidFill>
              </a:rPr>
              <a:t>non vincola gli autori perché esterni </a:t>
            </a:r>
          </a:p>
          <a:p>
            <a:pPr marL="514350" indent="-514350">
              <a:buAutoNum type="arabicPeriod"/>
            </a:pPr>
            <a:endParaRPr lang="it-IT" sz="2400" b="1" dirty="0">
              <a:solidFill>
                <a:schemeClr val="tx1"/>
              </a:solidFill>
            </a:endParaRPr>
          </a:p>
          <a:p>
            <a:endParaRPr lang="it-IT" sz="900" b="1" dirty="0">
              <a:solidFill>
                <a:schemeClr val="tx1"/>
              </a:solidFill>
            </a:endParaRPr>
          </a:p>
          <a:p>
            <a:endParaRPr lang="it-IT" sz="1050" b="1" dirty="0">
              <a:solidFill>
                <a:schemeClr val="tx1"/>
              </a:solidFill>
            </a:endParaRPr>
          </a:p>
          <a:p>
            <a:r>
              <a:rPr lang="it-IT" sz="2400" b="1" dirty="0">
                <a:solidFill>
                  <a:schemeClr val="tx1"/>
                </a:solidFill>
              </a:rPr>
              <a:t>NON è violata</a:t>
            </a:r>
          </a:p>
          <a:p>
            <a:pPr marL="514350" indent="-514350" algn="l">
              <a:buFont typeface="+mj-lt"/>
              <a:buAutoNum type="alphaLcPeriod"/>
            </a:pPr>
            <a:endParaRPr lang="it-IT" sz="2400" b="1" dirty="0">
              <a:solidFill>
                <a:schemeClr val="tx1"/>
              </a:solidFill>
            </a:endParaRPr>
          </a:p>
        </p:txBody>
      </p:sp>
      <p:sp>
        <p:nvSpPr>
          <p:cNvPr id="5" name="Titolo 4"/>
          <p:cNvSpPr>
            <a:spLocks noGrp="1"/>
          </p:cNvSpPr>
          <p:nvPr>
            <p:ph type="ctrTitle"/>
          </p:nvPr>
        </p:nvSpPr>
        <p:spPr>
          <a:xfrm>
            <a:off x="170481" y="185980"/>
            <a:ext cx="8537007" cy="2048749"/>
          </a:xfrm>
          <a:solidFill>
            <a:schemeClr val="accent6"/>
          </a:solidFill>
        </p:spPr>
        <p:txBody>
          <a:bodyPr>
            <a:normAutofit fontScale="90000"/>
          </a:bodyPr>
          <a:lstStyle/>
          <a:p>
            <a:r>
              <a:rPr lang="it-IT" sz="4000" b="1" dirty="0" smtClean="0">
                <a:solidFill>
                  <a:schemeClr val="bg1"/>
                </a:solidFill>
              </a:rPr>
              <a:t>PARERE SU CONFORMITA’ DELLA DICHIARAZIONE DI INDIPENDENZA DEL KOSOVO AL DIRITTO INTERNAZIONALE</a:t>
            </a:r>
            <a:r>
              <a:rPr lang="it-IT" sz="3600" b="1" dirty="0"/>
              <a:t/>
            </a:r>
            <a:br>
              <a:rPr lang="it-IT" sz="3600" b="1" dirty="0"/>
            </a:br>
            <a:r>
              <a:rPr lang="it-IT" sz="3600" dirty="0" smtClean="0">
                <a:solidFill>
                  <a:schemeClr val="bg1"/>
                </a:solidFill>
              </a:rPr>
              <a:t>2010</a:t>
            </a:r>
            <a:endParaRPr lang="it-IT" sz="3600" dirty="0">
              <a:solidFill>
                <a:schemeClr val="bg1"/>
              </a:solidFill>
            </a:endParaRPr>
          </a:p>
        </p:txBody>
      </p:sp>
    </p:spTree>
    <p:extLst>
      <p:ext uri="{BB962C8B-B14F-4D97-AF65-F5344CB8AC3E}">
        <p14:creationId xmlns:p14="http://schemas.microsoft.com/office/powerpoint/2010/main" val="8092976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635938"/>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a:t>NUOVE TENDENZE NELLA GIURISPRUDENZA </a:t>
            </a:r>
            <a:r>
              <a:rPr lang="it-IT" dirty="0" smtClean="0"/>
              <a:t>CIG </a:t>
            </a:r>
            <a:r>
              <a:rPr lang="mr-IN" dirty="0" smtClean="0"/>
              <a:t>–</a:t>
            </a:r>
            <a:r>
              <a:rPr lang="it-IT" dirty="0" smtClean="0"/>
              <a:t> CASO CONGO/UGANDA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34</a:t>
            </a:fld>
            <a:endParaRPr lang="it-IT"/>
          </a:p>
        </p:txBody>
      </p:sp>
      <p:sp>
        <p:nvSpPr>
          <p:cNvPr id="5" name="Segnaposto contenuto 4"/>
          <p:cNvSpPr>
            <a:spLocks noGrp="1"/>
          </p:cNvSpPr>
          <p:nvPr>
            <p:ph idx="1"/>
          </p:nvPr>
        </p:nvSpPr>
        <p:spPr>
          <a:xfrm>
            <a:off x="222738" y="1730376"/>
            <a:ext cx="8699012" cy="4991100"/>
          </a:xfrm>
        </p:spPr>
        <p:txBody>
          <a:bodyPr>
            <a:normAutofit fontScale="92500"/>
          </a:bodyPr>
          <a:lstStyle/>
          <a:p>
            <a:pPr algn="just"/>
            <a:r>
              <a:rPr lang="it-IT" dirty="0" smtClean="0"/>
              <a:t>Il passo successivo è quello fatto dal livello consultivo al livello decisorio, nel caso </a:t>
            </a:r>
            <a:r>
              <a:rPr lang="it-IT" b="1" dirty="0" smtClean="0"/>
              <a:t>Congo v. Uganda (19.12.2005</a:t>
            </a:r>
            <a:r>
              <a:rPr lang="it-IT" dirty="0" smtClean="0"/>
              <a:t>) - </a:t>
            </a:r>
            <a:r>
              <a:rPr lang="en-US" i="1" dirty="0"/>
              <a:t>Case Concerning Armed Activities on the Territory of the Congo (Democratic Republic of the Congo v. Uganda)</a:t>
            </a:r>
            <a:r>
              <a:rPr lang="en-US" dirty="0"/>
              <a:t>. </a:t>
            </a:r>
            <a:endParaRPr lang="en-US" dirty="0" smtClean="0"/>
          </a:p>
          <a:p>
            <a:pPr algn="just"/>
            <a:r>
              <a:rPr lang="en-US" dirty="0" smtClean="0"/>
              <a:t>La Corte </a:t>
            </a:r>
            <a:r>
              <a:rPr lang="en-US" dirty="0" err="1" smtClean="0"/>
              <a:t>sostiene</a:t>
            </a:r>
            <a:r>
              <a:rPr lang="en-US" dirty="0" smtClean="0"/>
              <a:t> </a:t>
            </a:r>
            <a:r>
              <a:rPr lang="en-US" dirty="0" err="1" smtClean="0"/>
              <a:t>che</a:t>
            </a:r>
            <a:r>
              <a:rPr lang="en-US" dirty="0" smtClean="0"/>
              <a:t> le </a:t>
            </a:r>
            <a:r>
              <a:rPr lang="en-US" dirty="0" err="1" smtClean="0"/>
              <a:t>attività</a:t>
            </a:r>
            <a:r>
              <a:rPr lang="en-US" dirty="0" smtClean="0"/>
              <a:t> </a:t>
            </a:r>
            <a:r>
              <a:rPr lang="en-US" dirty="0" err="1" smtClean="0"/>
              <a:t>armate</a:t>
            </a:r>
            <a:r>
              <a:rPr lang="en-US" dirty="0" smtClean="0"/>
              <a:t> </a:t>
            </a:r>
            <a:r>
              <a:rPr lang="en-US" dirty="0" err="1" smtClean="0"/>
              <a:t>svolte</a:t>
            </a:r>
            <a:r>
              <a:rPr lang="en-US" dirty="0" smtClean="0"/>
              <a:t> </a:t>
            </a:r>
            <a:r>
              <a:rPr lang="en-US" dirty="0" err="1" smtClean="0"/>
              <a:t>dall’Uganda</a:t>
            </a:r>
            <a:r>
              <a:rPr lang="en-US" dirty="0" smtClean="0"/>
              <a:t> </a:t>
            </a:r>
            <a:r>
              <a:rPr lang="en-US" dirty="0" err="1" smtClean="0"/>
              <a:t>nella</a:t>
            </a:r>
            <a:r>
              <a:rPr lang="en-US" dirty="0" smtClean="0"/>
              <a:t> </a:t>
            </a:r>
            <a:r>
              <a:rPr lang="en-US" dirty="0" err="1" smtClean="0"/>
              <a:t>Repubblica</a:t>
            </a:r>
            <a:r>
              <a:rPr lang="en-US" dirty="0" smtClean="0"/>
              <a:t> </a:t>
            </a:r>
            <a:r>
              <a:rPr lang="en-US" dirty="0" err="1" smtClean="0"/>
              <a:t>democratica</a:t>
            </a:r>
            <a:r>
              <a:rPr lang="en-US" dirty="0" smtClean="0"/>
              <a:t> del Congo </a:t>
            </a:r>
            <a:r>
              <a:rPr lang="en-US" dirty="0" err="1" smtClean="0"/>
              <a:t>tra</a:t>
            </a:r>
            <a:r>
              <a:rPr lang="en-US" dirty="0" smtClean="0"/>
              <a:t> </a:t>
            </a:r>
            <a:r>
              <a:rPr lang="en-US" dirty="0" err="1" smtClean="0"/>
              <a:t>agosto</a:t>
            </a:r>
            <a:r>
              <a:rPr lang="en-US" dirty="0" smtClean="0"/>
              <a:t> 1998 e </a:t>
            </a:r>
            <a:r>
              <a:rPr lang="en-US" dirty="0" err="1" smtClean="0"/>
              <a:t>giugno</a:t>
            </a:r>
            <a:r>
              <a:rPr lang="en-US" dirty="0" smtClean="0"/>
              <a:t> 2003 per </a:t>
            </a:r>
            <a:r>
              <a:rPr lang="en-US" dirty="0" err="1" smtClean="0"/>
              <a:t>sostenere</a:t>
            </a:r>
            <a:r>
              <a:rPr lang="en-US" dirty="0" smtClean="0"/>
              <a:t> le </a:t>
            </a:r>
            <a:r>
              <a:rPr lang="en-US" dirty="0" err="1" smtClean="0"/>
              <a:t>forze</a:t>
            </a:r>
            <a:r>
              <a:rPr lang="en-US" dirty="0" smtClean="0"/>
              <a:t> </a:t>
            </a:r>
            <a:r>
              <a:rPr lang="en-US" dirty="0" err="1" smtClean="0"/>
              <a:t>armate</a:t>
            </a:r>
            <a:r>
              <a:rPr lang="en-US" dirty="0" smtClean="0"/>
              <a:t> </a:t>
            </a:r>
            <a:r>
              <a:rPr lang="en-US" dirty="0" err="1" smtClean="0"/>
              <a:t>irregolari</a:t>
            </a:r>
            <a:r>
              <a:rPr lang="en-US" dirty="0" smtClean="0"/>
              <a:t> </a:t>
            </a:r>
            <a:r>
              <a:rPr lang="en-US" dirty="0" err="1" smtClean="0"/>
              <a:t>hanno</a:t>
            </a:r>
            <a:r>
              <a:rPr lang="en-US" dirty="0" smtClean="0"/>
              <a:t> </a:t>
            </a:r>
            <a:r>
              <a:rPr lang="en-US" dirty="0" err="1" smtClean="0"/>
              <a:t>violato</a:t>
            </a:r>
            <a:r>
              <a:rPr lang="en-US" dirty="0" smtClean="0"/>
              <a:t> </a:t>
            </a:r>
            <a:r>
              <a:rPr lang="en-US" dirty="0" err="1" smtClean="0"/>
              <a:t>il</a:t>
            </a:r>
            <a:r>
              <a:rPr lang="en-US" dirty="0" smtClean="0"/>
              <a:t> </a:t>
            </a:r>
            <a:r>
              <a:rPr lang="en-US" dirty="0" err="1" smtClean="0"/>
              <a:t>divieto</a:t>
            </a:r>
            <a:r>
              <a:rPr lang="en-US" dirty="0" smtClean="0"/>
              <a:t> </a:t>
            </a:r>
            <a:r>
              <a:rPr lang="en-US" dirty="0" err="1" smtClean="0"/>
              <a:t>dell’uso</a:t>
            </a:r>
            <a:r>
              <a:rPr lang="en-US" dirty="0" smtClean="0"/>
              <a:t> </a:t>
            </a:r>
            <a:r>
              <a:rPr lang="en-US" dirty="0" err="1" smtClean="0"/>
              <a:t>della</a:t>
            </a:r>
            <a:r>
              <a:rPr lang="en-US" dirty="0" smtClean="0"/>
              <a:t> </a:t>
            </a:r>
            <a:r>
              <a:rPr lang="en-US" dirty="0" err="1" smtClean="0"/>
              <a:t>forza</a:t>
            </a:r>
            <a:r>
              <a:rPr lang="en-US" dirty="0" smtClean="0"/>
              <a:t>, </a:t>
            </a:r>
            <a:r>
              <a:rPr lang="it-IT" dirty="0" smtClean="0"/>
              <a:t>I</a:t>
            </a:r>
            <a:r>
              <a:rPr lang="en-US" dirty="0" smtClean="0"/>
              <a:t> </a:t>
            </a:r>
            <a:r>
              <a:rPr lang="en-US" dirty="0" err="1" smtClean="0"/>
              <a:t>diritti</a:t>
            </a:r>
            <a:r>
              <a:rPr lang="en-US" dirty="0" smtClean="0"/>
              <a:t> </a:t>
            </a:r>
            <a:r>
              <a:rPr lang="en-US" dirty="0" err="1" smtClean="0"/>
              <a:t>umani</a:t>
            </a:r>
            <a:r>
              <a:rPr lang="en-US" dirty="0" smtClean="0"/>
              <a:t> e </a:t>
            </a:r>
            <a:r>
              <a:rPr lang="en-US" dirty="0" err="1" smtClean="0"/>
              <a:t>il</a:t>
            </a:r>
            <a:r>
              <a:rPr lang="en-US" dirty="0" smtClean="0"/>
              <a:t> </a:t>
            </a:r>
            <a:r>
              <a:rPr lang="en-US" dirty="0" err="1" smtClean="0"/>
              <a:t>diritto</a:t>
            </a:r>
            <a:r>
              <a:rPr lang="en-US" dirty="0" smtClean="0"/>
              <a:t> </a:t>
            </a:r>
            <a:r>
              <a:rPr lang="en-US" dirty="0" err="1" smtClean="0"/>
              <a:t>umanitario</a:t>
            </a:r>
            <a:r>
              <a:rPr lang="en-US" dirty="0" smtClean="0"/>
              <a:t>. </a:t>
            </a:r>
          </a:p>
        </p:txBody>
      </p:sp>
    </p:spTree>
    <p:extLst>
      <p:ext uri="{BB962C8B-B14F-4D97-AF65-F5344CB8AC3E}">
        <p14:creationId xmlns:p14="http://schemas.microsoft.com/office/powerpoint/2010/main" val="202200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749860"/>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a:t>NUOVE TENDENZE NELLA GIURISPRUDENZA </a:t>
            </a:r>
            <a:r>
              <a:rPr lang="it-IT" dirty="0" smtClean="0"/>
              <a:t>CIG </a:t>
            </a:r>
            <a:r>
              <a:rPr lang="mr-IN" dirty="0" smtClean="0"/>
              <a:t>–</a:t>
            </a:r>
            <a:r>
              <a:rPr lang="it-IT" dirty="0" smtClean="0"/>
              <a:t> CASO CONGO/UGANDA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35</a:t>
            </a:fld>
            <a:endParaRPr lang="it-IT"/>
          </a:p>
        </p:txBody>
      </p:sp>
      <p:sp>
        <p:nvSpPr>
          <p:cNvPr id="5" name="Segnaposto contenuto 4"/>
          <p:cNvSpPr>
            <a:spLocks noGrp="1"/>
          </p:cNvSpPr>
          <p:nvPr>
            <p:ph idx="1"/>
          </p:nvPr>
        </p:nvSpPr>
        <p:spPr>
          <a:xfrm>
            <a:off x="222738" y="2231756"/>
            <a:ext cx="8699012" cy="4489720"/>
          </a:xfrm>
        </p:spPr>
        <p:txBody>
          <a:bodyPr>
            <a:normAutofit/>
          </a:bodyPr>
          <a:lstStyle/>
          <a:p>
            <a:pPr algn="just"/>
            <a:r>
              <a:rPr lang="it-IT" b="1" dirty="0" smtClean="0"/>
              <a:t>PUNTO FONDAMENTALE DEL CASO: Congo v. Uganda (19.12.2005</a:t>
            </a:r>
            <a:r>
              <a:rPr lang="it-IT" dirty="0" smtClean="0"/>
              <a:t>) - </a:t>
            </a:r>
            <a:r>
              <a:rPr lang="en-US" dirty="0" smtClean="0"/>
              <a:t>E’ la prima </a:t>
            </a:r>
            <a:r>
              <a:rPr lang="en-US" dirty="0" err="1" smtClean="0"/>
              <a:t>volta</a:t>
            </a:r>
            <a:r>
              <a:rPr lang="en-US" dirty="0" smtClean="0"/>
              <a:t> </a:t>
            </a:r>
            <a:r>
              <a:rPr lang="en-US" dirty="0" err="1" smtClean="0"/>
              <a:t>che</a:t>
            </a:r>
            <a:r>
              <a:rPr lang="en-US" dirty="0" smtClean="0"/>
              <a:t> </a:t>
            </a:r>
            <a:r>
              <a:rPr lang="en-US" dirty="0" err="1" smtClean="0"/>
              <a:t>l’accertata</a:t>
            </a:r>
            <a:r>
              <a:rPr lang="en-US" dirty="0" smtClean="0"/>
              <a:t> </a:t>
            </a:r>
            <a:r>
              <a:rPr lang="en-US" dirty="0" err="1" smtClean="0"/>
              <a:t>violazione</a:t>
            </a:r>
            <a:r>
              <a:rPr lang="en-US" dirty="0" smtClean="0"/>
              <a:t> di </a:t>
            </a:r>
            <a:r>
              <a:rPr lang="en-US" dirty="0" err="1" smtClean="0"/>
              <a:t>norme</a:t>
            </a:r>
            <a:r>
              <a:rPr lang="en-US" dirty="0" smtClean="0"/>
              <a:t> poste a </a:t>
            </a:r>
            <a:r>
              <a:rPr lang="en-US" dirty="0" err="1" smtClean="0"/>
              <a:t>tutela</a:t>
            </a:r>
            <a:r>
              <a:rPr lang="en-US" dirty="0" smtClean="0"/>
              <a:t> </a:t>
            </a:r>
            <a:r>
              <a:rPr lang="en-US" dirty="0" err="1" smtClean="0"/>
              <a:t>dei</a:t>
            </a:r>
            <a:r>
              <a:rPr lang="en-US" dirty="0" smtClean="0"/>
              <a:t> </a:t>
            </a:r>
            <a:r>
              <a:rPr lang="en-US" dirty="0" err="1" smtClean="0"/>
              <a:t>diritti</a:t>
            </a:r>
            <a:r>
              <a:rPr lang="en-US" dirty="0" smtClean="0"/>
              <a:t> </a:t>
            </a:r>
            <a:r>
              <a:rPr lang="en-US" dirty="0" err="1" smtClean="0"/>
              <a:t>umani</a:t>
            </a:r>
            <a:r>
              <a:rPr lang="en-US" dirty="0" smtClean="0"/>
              <a:t> e del </a:t>
            </a:r>
            <a:r>
              <a:rPr lang="en-US" dirty="0" err="1" smtClean="0"/>
              <a:t>diritto</a:t>
            </a:r>
            <a:r>
              <a:rPr lang="en-US" dirty="0" smtClean="0"/>
              <a:t> </a:t>
            </a:r>
            <a:r>
              <a:rPr lang="en-US" dirty="0" err="1" smtClean="0"/>
              <a:t>umanitario</a:t>
            </a:r>
            <a:r>
              <a:rPr lang="en-US" dirty="0" smtClean="0"/>
              <a:t> </a:t>
            </a:r>
            <a:r>
              <a:rPr lang="en-US" u="sng" dirty="0" err="1" smtClean="0"/>
              <a:t>è</a:t>
            </a:r>
            <a:r>
              <a:rPr lang="en-US" u="sng" dirty="0" smtClean="0"/>
              <a:t> </a:t>
            </a:r>
            <a:r>
              <a:rPr lang="en-US" u="sng" dirty="0" err="1" smtClean="0"/>
              <a:t>evidenziata</a:t>
            </a:r>
            <a:r>
              <a:rPr lang="en-US" u="sng" dirty="0" smtClean="0"/>
              <a:t> </a:t>
            </a:r>
            <a:r>
              <a:rPr lang="en-US" b="1" u="sng" dirty="0" err="1" smtClean="0"/>
              <a:t>nel</a:t>
            </a:r>
            <a:r>
              <a:rPr lang="en-US" b="1" u="sng" dirty="0" smtClean="0"/>
              <a:t> </a:t>
            </a:r>
            <a:r>
              <a:rPr lang="en-US" b="1" u="sng" dirty="0" err="1" smtClean="0"/>
              <a:t>dispositivo</a:t>
            </a:r>
            <a:r>
              <a:rPr lang="en-US" b="1" u="sng" dirty="0" smtClean="0"/>
              <a:t> </a:t>
            </a:r>
            <a:r>
              <a:rPr lang="en-US" u="sng" dirty="0" err="1" smtClean="0"/>
              <a:t>della</a:t>
            </a:r>
            <a:r>
              <a:rPr lang="en-US" u="sng" dirty="0" smtClean="0"/>
              <a:t> </a:t>
            </a:r>
            <a:r>
              <a:rPr lang="en-US" u="sng" dirty="0" err="1" smtClean="0"/>
              <a:t>sentenza</a:t>
            </a:r>
            <a:r>
              <a:rPr lang="en-US" dirty="0" smtClean="0"/>
              <a:t>.</a:t>
            </a:r>
            <a:endParaRPr lang="it-IT" dirty="0"/>
          </a:p>
          <a:p>
            <a:pPr algn="just"/>
            <a:endParaRPr lang="it-IT" dirty="0"/>
          </a:p>
        </p:txBody>
      </p:sp>
    </p:spTree>
    <p:extLst>
      <p:ext uri="{BB962C8B-B14F-4D97-AF65-F5344CB8AC3E}">
        <p14:creationId xmlns:p14="http://schemas.microsoft.com/office/powerpoint/2010/main" val="134424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635938"/>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a:t>NUOVE TENDENZE NELLA GIURISPRUDENZA </a:t>
            </a:r>
            <a:r>
              <a:rPr lang="it-IT" dirty="0" smtClean="0"/>
              <a:t>CIG </a:t>
            </a:r>
            <a:r>
              <a:rPr lang="mr-IN" dirty="0" smtClean="0"/>
              <a:t>–</a:t>
            </a:r>
            <a:r>
              <a:rPr lang="it-IT" dirty="0" smtClean="0"/>
              <a:t> CASO GUINEA/CONGO </a:t>
            </a:r>
            <a:r>
              <a:rPr lang="mr-IN" dirty="0" smtClean="0"/>
              <a:t>–</a:t>
            </a:r>
            <a:r>
              <a:rPr lang="it-IT" dirty="0" smtClean="0"/>
              <a:t> CASO DIALLO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36</a:t>
            </a:fld>
            <a:endParaRPr lang="it-IT"/>
          </a:p>
        </p:txBody>
      </p:sp>
      <p:sp>
        <p:nvSpPr>
          <p:cNvPr id="5" name="Segnaposto contenuto 4"/>
          <p:cNvSpPr>
            <a:spLocks noGrp="1"/>
          </p:cNvSpPr>
          <p:nvPr>
            <p:ph idx="1"/>
          </p:nvPr>
        </p:nvSpPr>
        <p:spPr>
          <a:xfrm>
            <a:off x="222738" y="1730376"/>
            <a:ext cx="8699012" cy="4991100"/>
          </a:xfrm>
        </p:spPr>
        <p:txBody>
          <a:bodyPr>
            <a:normAutofit/>
          </a:bodyPr>
          <a:lstStyle/>
          <a:p>
            <a:pPr algn="just"/>
            <a:r>
              <a:rPr lang="it-IT" dirty="0" smtClean="0"/>
              <a:t> Un altro caso recente in cui si conferma questo orientamento è un caso concernente la protezione diplomatica richiesta dalla </a:t>
            </a:r>
            <a:r>
              <a:rPr lang="it-IT" b="1" dirty="0" smtClean="0"/>
              <a:t>Guinea nei confronti del Congo (2010).</a:t>
            </a:r>
          </a:p>
          <a:p>
            <a:pPr algn="just"/>
            <a:r>
              <a:rPr lang="it-IT" dirty="0" smtClean="0"/>
              <a:t>Uno sguardo più attento rileva numerosi aspetti concernenti i diritti umani…</a:t>
            </a:r>
            <a:endParaRPr lang="it-IT" dirty="0"/>
          </a:p>
          <a:p>
            <a:pPr algn="just"/>
            <a:endParaRPr lang="it-IT" dirty="0"/>
          </a:p>
        </p:txBody>
      </p:sp>
    </p:spTree>
    <p:extLst>
      <p:ext uri="{BB962C8B-B14F-4D97-AF65-F5344CB8AC3E}">
        <p14:creationId xmlns:p14="http://schemas.microsoft.com/office/powerpoint/2010/main" val="173642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508937"/>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a:t>NUOVE TENDENZE NELLA GIURISPRUDENZA </a:t>
            </a:r>
            <a:r>
              <a:rPr lang="it-IT" dirty="0" smtClean="0"/>
              <a:t>CIG </a:t>
            </a:r>
            <a:r>
              <a:rPr lang="mr-IN" dirty="0" smtClean="0"/>
              <a:t>–</a:t>
            </a:r>
            <a:r>
              <a:rPr lang="it-IT" dirty="0"/>
              <a:t> </a:t>
            </a:r>
            <a:r>
              <a:rPr lang="it-IT" dirty="0" smtClean="0"/>
              <a:t>CASO DIALLO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37</a:t>
            </a:fld>
            <a:endParaRPr lang="it-IT"/>
          </a:p>
        </p:txBody>
      </p:sp>
      <p:sp>
        <p:nvSpPr>
          <p:cNvPr id="5" name="Segnaposto contenuto 4"/>
          <p:cNvSpPr>
            <a:spLocks noGrp="1"/>
          </p:cNvSpPr>
          <p:nvPr>
            <p:ph idx="1"/>
          </p:nvPr>
        </p:nvSpPr>
        <p:spPr>
          <a:xfrm>
            <a:off x="222738" y="1730376"/>
            <a:ext cx="8699012" cy="4991100"/>
          </a:xfrm>
        </p:spPr>
        <p:txBody>
          <a:bodyPr>
            <a:normAutofit/>
          </a:bodyPr>
          <a:lstStyle/>
          <a:p>
            <a:pPr algn="just"/>
            <a:r>
              <a:rPr lang="it-IT" dirty="0" smtClean="0"/>
              <a:t> …</a:t>
            </a:r>
            <a:r>
              <a:rPr lang="it-IT" b="1" dirty="0" smtClean="0"/>
              <a:t>Mr. Diallo </a:t>
            </a:r>
            <a:r>
              <a:rPr lang="it-IT" dirty="0" smtClean="0"/>
              <a:t>un uomo d’affari della Guinea fu illegalmente arrestato e detenuto in Congo, poi espulso con la conseguenza che le società di sua proprietà vennero indirettamente espropriate (nel caso vi sono anche aspetti di diritto internazionale commerciale)</a:t>
            </a:r>
            <a:endParaRPr lang="it-IT" dirty="0"/>
          </a:p>
        </p:txBody>
      </p:sp>
    </p:spTree>
    <p:extLst>
      <p:ext uri="{BB962C8B-B14F-4D97-AF65-F5344CB8AC3E}">
        <p14:creationId xmlns:p14="http://schemas.microsoft.com/office/powerpoint/2010/main" val="224882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508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CASO DIALLO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38</a:t>
            </a:fld>
            <a:endParaRPr lang="it-IT"/>
          </a:p>
        </p:txBody>
      </p:sp>
      <p:sp>
        <p:nvSpPr>
          <p:cNvPr id="5" name="Segnaposto contenuto 4"/>
          <p:cNvSpPr>
            <a:spLocks noGrp="1"/>
          </p:cNvSpPr>
          <p:nvPr>
            <p:ph idx="1"/>
          </p:nvPr>
        </p:nvSpPr>
        <p:spPr>
          <a:xfrm>
            <a:off x="222738" y="1730376"/>
            <a:ext cx="8699012" cy="4991100"/>
          </a:xfrm>
        </p:spPr>
        <p:txBody>
          <a:bodyPr>
            <a:normAutofit/>
          </a:bodyPr>
          <a:lstStyle/>
          <a:p>
            <a:pPr algn="just"/>
            <a:r>
              <a:rPr lang="it-IT" dirty="0" smtClean="0"/>
              <a:t> …La rilevanza dei diritti umani deriva dal fatto che la Guinea lamenta la violazione:</a:t>
            </a:r>
          </a:p>
          <a:p>
            <a:pPr lvl="1" algn="just"/>
            <a:r>
              <a:rPr lang="it-IT" dirty="0" smtClean="0"/>
              <a:t>Del Patto sui diritti civili e politici del 1966;</a:t>
            </a:r>
          </a:p>
          <a:p>
            <a:pPr lvl="1" algn="just"/>
            <a:r>
              <a:rPr lang="it-IT" dirty="0" smtClean="0"/>
              <a:t>La Carta Africana sui diritti dell’uomo e dei popoli.</a:t>
            </a:r>
            <a:endParaRPr lang="it-IT" dirty="0"/>
          </a:p>
          <a:p>
            <a:pPr marL="457200" lvl="1" indent="0" algn="just">
              <a:buNone/>
            </a:pPr>
            <a:r>
              <a:rPr lang="it-IT" dirty="0" smtClean="0">
                <a:latin typeface="Wingdings"/>
                <a:ea typeface="Wingdings"/>
                <a:cs typeface="Wingdings"/>
                <a:sym typeface="Wingdings"/>
              </a:rPr>
              <a:t></a:t>
            </a:r>
          </a:p>
          <a:p>
            <a:pPr marL="457200" lvl="1" indent="0" algn="just">
              <a:buNone/>
            </a:pPr>
            <a:r>
              <a:rPr lang="it-IT" dirty="0" smtClean="0">
                <a:ea typeface="Wingdings"/>
                <a:cs typeface="Wingdings"/>
                <a:sym typeface="Wingdings"/>
              </a:rPr>
              <a:t>In merito al trattamento personalmente inflitto a Diallo .</a:t>
            </a:r>
            <a:endParaRPr lang="it-IT" dirty="0"/>
          </a:p>
          <a:p>
            <a:pPr algn="just"/>
            <a:endParaRPr lang="it-IT" dirty="0"/>
          </a:p>
        </p:txBody>
      </p:sp>
    </p:spTree>
    <p:extLst>
      <p:ext uri="{BB962C8B-B14F-4D97-AF65-F5344CB8AC3E}">
        <p14:creationId xmlns:p14="http://schemas.microsoft.com/office/powerpoint/2010/main" val="3103676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508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CASO DIALLO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39</a:t>
            </a:fld>
            <a:endParaRPr lang="it-IT"/>
          </a:p>
        </p:txBody>
      </p:sp>
      <p:sp>
        <p:nvSpPr>
          <p:cNvPr id="5" name="Segnaposto contenuto 4"/>
          <p:cNvSpPr>
            <a:spLocks noGrp="1"/>
          </p:cNvSpPr>
          <p:nvPr>
            <p:ph idx="1"/>
          </p:nvPr>
        </p:nvSpPr>
        <p:spPr>
          <a:xfrm>
            <a:off x="222738" y="1730376"/>
            <a:ext cx="8699012" cy="4991100"/>
          </a:xfrm>
        </p:spPr>
        <p:txBody>
          <a:bodyPr>
            <a:normAutofit lnSpcReduction="10000"/>
          </a:bodyPr>
          <a:lstStyle/>
          <a:p>
            <a:pPr algn="just"/>
            <a:r>
              <a:rPr lang="it-IT" dirty="0" smtClean="0"/>
              <a:t> …La Corte declina la propria giurisdizione in merito alla posizione degli azionisti (</a:t>
            </a:r>
            <a:r>
              <a:rPr lang="it-IT" dirty="0" err="1" smtClean="0"/>
              <a:t>Judgment</a:t>
            </a:r>
            <a:r>
              <a:rPr lang="it-IT" dirty="0" smtClean="0"/>
              <a:t> on </a:t>
            </a:r>
            <a:r>
              <a:rPr lang="it-IT" dirty="0" err="1" smtClean="0"/>
              <a:t>preliminary</a:t>
            </a:r>
            <a:r>
              <a:rPr lang="it-IT" dirty="0" smtClean="0"/>
              <a:t> </a:t>
            </a:r>
            <a:r>
              <a:rPr lang="it-IT" dirty="0" err="1" smtClean="0"/>
              <a:t>objections</a:t>
            </a:r>
            <a:r>
              <a:rPr lang="it-IT" dirty="0" smtClean="0"/>
              <a:t> 24.5.2007).</a:t>
            </a:r>
          </a:p>
          <a:p>
            <a:pPr algn="just"/>
            <a:endParaRPr lang="it-IT" dirty="0"/>
          </a:p>
          <a:p>
            <a:pPr algn="just"/>
            <a:r>
              <a:rPr lang="it-IT" dirty="0" smtClean="0"/>
              <a:t>Invece i diritti umani assumono priorità nella posizione della CIG.</a:t>
            </a:r>
          </a:p>
          <a:p>
            <a:pPr algn="just"/>
            <a:endParaRPr lang="it-IT" dirty="0"/>
          </a:p>
          <a:p>
            <a:pPr algn="just"/>
            <a:r>
              <a:rPr lang="it-IT" dirty="0" smtClean="0"/>
              <a:t>In effetti la sentenza si occupa dei diritti umani di </a:t>
            </a:r>
            <a:r>
              <a:rPr lang="it-IT" dirty="0" err="1" smtClean="0"/>
              <a:t>Mr</a:t>
            </a:r>
            <a:r>
              <a:rPr lang="it-IT" dirty="0" smtClean="0"/>
              <a:t> Diallo, spostando l’attenzione del caso sui diritti umani individuali.</a:t>
            </a:r>
            <a:endParaRPr lang="it-IT" dirty="0"/>
          </a:p>
          <a:p>
            <a:pPr algn="just"/>
            <a:endParaRPr lang="it-IT" dirty="0"/>
          </a:p>
        </p:txBody>
      </p:sp>
    </p:spTree>
    <p:extLst>
      <p:ext uri="{BB962C8B-B14F-4D97-AF65-F5344CB8AC3E}">
        <p14:creationId xmlns:p14="http://schemas.microsoft.com/office/powerpoint/2010/main" val="296799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1"/>
          </a:lnRef>
          <a:fillRef idx="1">
            <a:schemeClr val="lt1"/>
          </a:fillRef>
          <a:effectRef idx="0">
            <a:schemeClr val="accent1"/>
          </a:effectRef>
          <a:fontRef idx="minor">
            <a:schemeClr val="dk1"/>
          </a:fontRef>
        </p:style>
        <p:txBody>
          <a:bodyPr>
            <a:normAutofit/>
          </a:bodyPr>
          <a:lstStyle/>
          <a:p>
            <a:r>
              <a:rPr lang="it-IT" dirty="0" smtClean="0"/>
              <a:t>TUTELA INTERNAZIONALE DEI DIRITTI DELL’UOMO - FONTI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Art. 55 e 56 Carta ONU: norme programmatiche;</a:t>
            </a:r>
          </a:p>
          <a:p>
            <a:pPr algn="just"/>
            <a:r>
              <a:rPr lang="it-IT" dirty="0" smtClean="0"/>
              <a:t>Dichiarazione universale dei diritti dell’uomo 9.12.1948 – soft law</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a:t>
            </a:fld>
            <a:endParaRPr lang="it-IT"/>
          </a:p>
        </p:txBody>
      </p:sp>
      <p:pic>
        <p:nvPicPr>
          <p:cNvPr id="5" name="Immagine 4"/>
          <p:cNvPicPr>
            <a:picLocks noChangeAspect="1"/>
          </p:cNvPicPr>
          <p:nvPr/>
        </p:nvPicPr>
        <p:blipFill>
          <a:blip r:embed="rId2"/>
          <a:stretch>
            <a:fillRect/>
          </a:stretch>
        </p:blipFill>
        <p:spPr>
          <a:xfrm>
            <a:off x="304692" y="4006850"/>
            <a:ext cx="3454400" cy="2349500"/>
          </a:xfrm>
          <a:prstGeom prst="rect">
            <a:avLst/>
          </a:prstGeom>
        </p:spPr>
      </p:pic>
      <p:pic>
        <p:nvPicPr>
          <p:cNvPr id="7" name="Immagine 6"/>
          <p:cNvPicPr>
            <a:picLocks noChangeAspect="1"/>
          </p:cNvPicPr>
          <p:nvPr/>
        </p:nvPicPr>
        <p:blipFill>
          <a:blip r:embed="rId3"/>
          <a:stretch>
            <a:fillRect/>
          </a:stretch>
        </p:blipFill>
        <p:spPr>
          <a:xfrm>
            <a:off x="3898954" y="4006850"/>
            <a:ext cx="3886200" cy="2095500"/>
          </a:xfrm>
          <a:prstGeom prst="rect">
            <a:avLst/>
          </a:prstGeom>
        </p:spPr>
      </p:pic>
    </p:spTree>
    <p:extLst>
      <p:ext uri="{BB962C8B-B14F-4D97-AF65-F5344CB8AC3E}">
        <p14:creationId xmlns:p14="http://schemas.microsoft.com/office/powerpoint/2010/main" val="96228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508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CASO DIALLO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40</a:t>
            </a:fld>
            <a:endParaRPr lang="it-IT"/>
          </a:p>
        </p:txBody>
      </p:sp>
      <p:sp>
        <p:nvSpPr>
          <p:cNvPr id="5" name="Segnaposto contenuto 4"/>
          <p:cNvSpPr>
            <a:spLocks noGrp="1"/>
          </p:cNvSpPr>
          <p:nvPr>
            <p:ph idx="1"/>
          </p:nvPr>
        </p:nvSpPr>
        <p:spPr>
          <a:xfrm>
            <a:off x="222738" y="1730376"/>
            <a:ext cx="8699012" cy="4991100"/>
          </a:xfrm>
        </p:spPr>
        <p:txBody>
          <a:bodyPr>
            <a:normAutofit/>
          </a:bodyPr>
          <a:lstStyle/>
          <a:p>
            <a:pPr algn="just"/>
            <a:r>
              <a:rPr lang="it-IT" dirty="0" smtClean="0"/>
              <a:t> L’unico momento in cui riappare l’istituto della protezione diplomatica tradizionalmente inteso riguarda la riparazione dovuta a Mr. Diallo: tale riparazione deve essere definita tramite negoziati tra le parti per i quali la CIG fissa il termine di 6 mesi.</a:t>
            </a:r>
            <a:endParaRPr lang="it-IT" dirty="0"/>
          </a:p>
          <a:p>
            <a:pPr algn="just"/>
            <a:endParaRPr lang="it-IT" dirty="0"/>
          </a:p>
        </p:txBody>
      </p:sp>
    </p:spTree>
    <p:extLst>
      <p:ext uri="{BB962C8B-B14F-4D97-AF65-F5344CB8AC3E}">
        <p14:creationId xmlns:p14="http://schemas.microsoft.com/office/powerpoint/2010/main" val="419492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508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CASO DIALLO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41</a:t>
            </a:fld>
            <a:endParaRPr lang="it-IT"/>
          </a:p>
        </p:txBody>
      </p:sp>
      <p:sp>
        <p:nvSpPr>
          <p:cNvPr id="5" name="Segnaposto contenuto 4"/>
          <p:cNvSpPr>
            <a:spLocks noGrp="1"/>
          </p:cNvSpPr>
          <p:nvPr>
            <p:ph idx="1"/>
          </p:nvPr>
        </p:nvSpPr>
        <p:spPr>
          <a:xfrm>
            <a:off x="222738" y="1730376"/>
            <a:ext cx="8699012" cy="4991100"/>
          </a:xfrm>
        </p:spPr>
        <p:txBody>
          <a:bodyPr>
            <a:normAutofit/>
          </a:bodyPr>
          <a:lstStyle/>
          <a:p>
            <a:pPr algn="just"/>
            <a:r>
              <a:rPr lang="it-IT" b="1" u="sng" dirty="0" smtClean="0"/>
              <a:t>La conclusione della CIG è che</a:t>
            </a:r>
            <a:r>
              <a:rPr lang="it-IT" dirty="0" smtClean="0"/>
              <a:t>:</a:t>
            </a:r>
          </a:p>
          <a:p>
            <a:pPr marL="0" indent="0" algn="just">
              <a:buNone/>
            </a:pPr>
            <a:r>
              <a:rPr lang="it-IT" dirty="0"/>
              <a:t>	</a:t>
            </a:r>
            <a:r>
              <a:rPr lang="it-IT" dirty="0" smtClean="0"/>
              <a:t>l’individuo è il titolare dei diritti, 	l’attuazione degli stessi rimane affidata allo Stato (si potrebbe dire: in assenza di altra istituzione a tal fine competente…).</a:t>
            </a:r>
            <a:endParaRPr lang="it-IT" dirty="0"/>
          </a:p>
          <a:p>
            <a:pPr algn="just"/>
            <a:endParaRPr lang="it-IT" dirty="0"/>
          </a:p>
        </p:txBody>
      </p:sp>
    </p:spTree>
    <p:extLst>
      <p:ext uri="{BB962C8B-B14F-4D97-AF65-F5344CB8AC3E}">
        <p14:creationId xmlns:p14="http://schemas.microsoft.com/office/powerpoint/2010/main" val="133022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94438"/>
            <a:ext cx="8229600" cy="1508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CASO DIALLO- CONCLUSIONI RILEVANTI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42</a:t>
            </a:fld>
            <a:endParaRPr lang="it-IT"/>
          </a:p>
        </p:txBody>
      </p:sp>
      <p:sp>
        <p:nvSpPr>
          <p:cNvPr id="5" name="Segnaposto contenuto 4"/>
          <p:cNvSpPr>
            <a:spLocks noGrp="1"/>
          </p:cNvSpPr>
          <p:nvPr>
            <p:ph idx="1"/>
          </p:nvPr>
        </p:nvSpPr>
        <p:spPr>
          <a:xfrm>
            <a:off x="222738" y="1730376"/>
            <a:ext cx="8699012" cy="4991100"/>
          </a:xfrm>
        </p:spPr>
        <p:txBody>
          <a:bodyPr>
            <a:normAutofit lnSpcReduction="10000"/>
          </a:bodyPr>
          <a:lstStyle/>
          <a:p>
            <a:pPr algn="just"/>
            <a:r>
              <a:rPr lang="it-IT" dirty="0" smtClean="0"/>
              <a:t>In ogni caso la CIG ha elaborato una notevole modifica ponendo la protezione diplomatica e i diritti umani dell’individuo sullo stesso piano e riferendoli entrambi all’individuo.</a:t>
            </a:r>
          </a:p>
          <a:p>
            <a:pPr algn="just"/>
            <a:r>
              <a:rPr lang="it-IT" dirty="0" smtClean="0"/>
              <a:t>Inoltre la CIG chiarisce la natura delle obbligazioni derivanti dai trattati sui diritti umani nel senso che queste obbligazioni creano diritto non solo per gli individui ma anche per gli altri Stati parti al trattato, che possono essere fatti valere in giudizio. </a:t>
            </a:r>
            <a:endParaRPr lang="it-IT" dirty="0"/>
          </a:p>
        </p:txBody>
      </p:sp>
    </p:spTree>
    <p:extLst>
      <p:ext uri="{BB962C8B-B14F-4D97-AF65-F5344CB8AC3E}">
        <p14:creationId xmlns:p14="http://schemas.microsoft.com/office/powerpoint/2010/main" val="1350549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CASO BELGIO c. SENEGAL (2012)</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43</a:t>
            </a:fld>
            <a:endParaRPr lang="it-IT"/>
          </a:p>
        </p:txBody>
      </p:sp>
      <p:sp>
        <p:nvSpPr>
          <p:cNvPr id="5" name="Segnaposto contenuto 4"/>
          <p:cNvSpPr>
            <a:spLocks noGrp="1"/>
          </p:cNvSpPr>
          <p:nvPr>
            <p:ph idx="1"/>
          </p:nvPr>
        </p:nvSpPr>
        <p:spPr>
          <a:xfrm>
            <a:off x="283062" y="1968499"/>
            <a:ext cx="8638687" cy="4752976"/>
          </a:xfrm>
        </p:spPr>
        <p:txBody>
          <a:bodyPr>
            <a:normAutofit fontScale="85000" lnSpcReduction="10000"/>
          </a:bodyPr>
          <a:lstStyle/>
          <a:p>
            <a:pPr algn="just"/>
            <a:r>
              <a:rPr lang="it-IT" dirty="0" smtClean="0"/>
              <a:t>I diritti umani hanno un ruolo fondamentale nel caso deciso dalla </a:t>
            </a:r>
            <a:r>
              <a:rPr lang="it-IT" b="1" dirty="0" smtClean="0"/>
              <a:t>CIG il</a:t>
            </a:r>
            <a:r>
              <a:rPr lang="it-IT" b="1" u="sng" dirty="0" smtClean="0"/>
              <a:t> 20 luglio 2012 </a:t>
            </a:r>
            <a:r>
              <a:rPr lang="it-IT" b="1" u="sng" dirty="0" err="1" smtClean="0"/>
              <a:t>Belgium</a:t>
            </a:r>
            <a:r>
              <a:rPr lang="it-IT" b="1" u="sng" dirty="0" smtClean="0"/>
              <a:t> v. Senegal</a:t>
            </a:r>
            <a:r>
              <a:rPr lang="it-IT" u="sng" dirty="0" smtClean="0"/>
              <a:t>.</a:t>
            </a:r>
          </a:p>
          <a:p>
            <a:pPr algn="just"/>
            <a:r>
              <a:rPr lang="it-IT" dirty="0" smtClean="0"/>
              <a:t>Questo caso è stato instaurato dal Belgio, in relazione all’obbligo del Senegal “aut </a:t>
            </a:r>
            <a:r>
              <a:rPr lang="it-IT" dirty="0" err="1" smtClean="0"/>
              <a:t>dedere</a:t>
            </a:r>
            <a:r>
              <a:rPr lang="it-IT" dirty="0" smtClean="0"/>
              <a:t> aut iudicare” “to </a:t>
            </a:r>
            <a:r>
              <a:rPr lang="it-IT" dirty="0" err="1" smtClean="0"/>
              <a:t>prosecute</a:t>
            </a:r>
            <a:r>
              <a:rPr lang="it-IT" dirty="0" smtClean="0"/>
              <a:t> or </a:t>
            </a:r>
            <a:r>
              <a:rPr lang="it-IT" dirty="0" err="1" smtClean="0"/>
              <a:t>extradite</a:t>
            </a:r>
            <a:r>
              <a:rPr lang="it-IT" dirty="0" smtClean="0"/>
              <a:t>” (“</a:t>
            </a:r>
            <a:r>
              <a:rPr lang="it-IT" dirty="0" err="1" smtClean="0"/>
              <a:t>Questions</a:t>
            </a:r>
            <a:r>
              <a:rPr lang="it-IT" dirty="0" smtClean="0"/>
              <a:t> </a:t>
            </a:r>
            <a:r>
              <a:rPr lang="it-IT" dirty="0" err="1" smtClean="0"/>
              <a:t>relating</a:t>
            </a:r>
            <a:r>
              <a:rPr lang="it-IT" dirty="0" smtClean="0"/>
              <a:t> to the </a:t>
            </a:r>
            <a:r>
              <a:rPr lang="it-IT" dirty="0" err="1" smtClean="0"/>
              <a:t>obligation</a:t>
            </a:r>
            <a:r>
              <a:rPr lang="it-IT" dirty="0" smtClean="0"/>
              <a:t> to </a:t>
            </a:r>
            <a:r>
              <a:rPr lang="it-IT" dirty="0" err="1" smtClean="0"/>
              <a:t>prosecute</a:t>
            </a:r>
            <a:r>
              <a:rPr lang="it-IT" dirty="0" smtClean="0"/>
              <a:t> or to </a:t>
            </a:r>
            <a:r>
              <a:rPr lang="it-IT" dirty="0" err="1" smtClean="0"/>
              <a:t>extradite</a:t>
            </a:r>
            <a:r>
              <a:rPr lang="it-IT" dirty="0" smtClean="0"/>
              <a:t>”), sulla base della Convenzione contro la tortura del 1984° sul diritto consuetudinario, per fare in modo che </a:t>
            </a:r>
            <a:r>
              <a:rPr lang="it-IT" dirty="0" err="1" smtClean="0"/>
              <a:t>Hissène</a:t>
            </a:r>
            <a:r>
              <a:rPr lang="it-IT" dirty="0" smtClean="0"/>
              <a:t> </a:t>
            </a:r>
            <a:r>
              <a:rPr lang="it-IT" dirty="0" err="1" smtClean="0"/>
              <a:t>Habré</a:t>
            </a:r>
            <a:r>
              <a:rPr lang="it-IT" dirty="0" smtClean="0"/>
              <a:t>, dittatore del Ciad e colpevole di crimini di tortura negli anni ‘80, ora presente in Senegal, fosse o processato in Senegal o estradato in Belgio.</a:t>
            </a:r>
            <a:endParaRPr lang="it-IT" dirty="0"/>
          </a:p>
        </p:txBody>
      </p:sp>
    </p:spTree>
    <p:extLst>
      <p:ext uri="{BB962C8B-B14F-4D97-AF65-F5344CB8AC3E}">
        <p14:creationId xmlns:p14="http://schemas.microsoft.com/office/powerpoint/2010/main" val="2102279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CASO BELGIO c. SENEGAL (2012)</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44</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In altre parole, il Senegal viene richiesto di corrispondere alla sua obbligazione “aut </a:t>
            </a:r>
            <a:r>
              <a:rPr lang="it-IT" dirty="0" err="1" smtClean="0"/>
              <a:t>dedere</a:t>
            </a:r>
            <a:r>
              <a:rPr lang="it-IT" dirty="0" smtClean="0"/>
              <a:t> aut </a:t>
            </a:r>
            <a:r>
              <a:rPr lang="it-IT" dirty="0" err="1" smtClean="0"/>
              <a:t>judicare</a:t>
            </a:r>
            <a:r>
              <a:rPr lang="it-IT" dirty="0" smtClean="0"/>
              <a:t>”.</a:t>
            </a:r>
          </a:p>
          <a:p>
            <a:pPr algn="just"/>
            <a:r>
              <a:rPr lang="it-IT" dirty="0" smtClean="0"/>
              <a:t>Il Belgio formula la sua richiesta in cui la protezione diplomatica dei propri cittadini viene in rilievo in maniera molto marginale; il caso menziona solo che a livello nazionale vi è stata un’azione instaurata, da un cittadino belga e del Ciad (principio di personalità passiva).</a:t>
            </a:r>
            <a:endParaRPr lang="it-IT" dirty="0"/>
          </a:p>
        </p:txBody>
      </p:sp>
    </p:spTree>
    <p:extLst>
      <p:ext uri="{BB962C8B-B14F-4D97-AF65-F5344CB8AC3E}">
        <p14:creationId xmlns:p14="http://schemas.microsoft.com/office/powerpoint/2010/main" val="133253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CASO BELGIO c. SENEGAL (2012)</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45</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Tuttavia il Belgio costruisce la sua azione come derivante dal diritto di ogni Stato parte della CAT di vedere adempiere l’obbligazione aut </a:t>
            </a:r>
            <a:r>
              <a:rPr lang="it-IT" dirty="0" err="1" smtClean="0"/>
              <a:t>dedere</a:t>
            </a:r>
            <a:r>
              <a:rPr lang="it-IT" dirty="0" smtClean="0"/>
              <a:t> aut iudicare da ogni altra parte del trattato.</a:t>
            </a:r>
          </a:p>
          <a:p>
            <a:pPr algn="just"/>
            <a:r>
              <a:rPr lang="it-IT" dirty="0" smtClean="0"/>
              <a:t> Il Belgio considera tale obbligazione come un’obbligazione </a:t>
            </a:r>
            <a:r>
              <a:rPr lang="it-IT" i="1" u="sng" dirty="0" smtClean="0"/>
              <a:t>erga </a:t>
            </a:r>
            <a:r>
              <a:rPr lang="it-IT" i="1" u="sng" dirty="0" err="1" smtClean="0"/>
              <a:t>omnes</a:t>
            </a:r>
            <a:r>
              <a:rPr lang="it-IT" i="1" u="sng" dirty="0"/>
              <a:t> </a:t>
            </a:r>
            <a:r>
              <a:rPr lang="it-IT" i="1" u="sng" dirty="0" err="1" smtClean="0"/>
              <a:t>partes</a:t>
            </a:r>
            <a:r>
              <a:rPr lang="it-IT" i="1" u="sng" dirty="0" smtClean="0"/>
              <a:t> </a:t>
            </a:r>
            <a:r>
              <a:rPr lang="it-IT" dirty="0" smtClean="0"/>
              <a:t>alla Convenzione contro la tortura.</a:t>
            </a:r>
            <a:endParaRPr lang="it-IT" dirty="0"/>
          </a:p>
        </p:txBody>
      </p:sp>
    </p:spTree>
    <p:extLst>
      <p:ext uri="{BB962C8B-B14F-4D97-AF65-F5344CB8AC3E}">
        <p14:creationId xmlns:p14="http://schemas.microsoft.com/office/powerpoint/2010/main" val="49474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OBBLIGAZIONE ERGA OMNES PARTES? – BELGIUM v. SENEGAL (2012)</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46</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La Convenzione contro la Tortura prevede una serie di obbligazioni per gli Stati parti presupponendo il diritto di ogni individuo di essere protetto contro la tortura, come consacrato in </a:t>
            </a:r>
            <a:r>
              <a:rPr lang="it-IT" dirty="0" err="1" smtClean="0"/>
              <a:t>altir</a:t>
            </a:r>
            <a:r>
              <a:rPr lang="it-IT" dirty="0" smtClean="0"/>
              <a:t> trattati sui diritti umani come il Patto del 1966 e le regole di diritto internazionale generale sui crimini internazionali.</a:t>
            </a:r>
          </a:p>
        </p:txBody>
      </p:sp>
    </p:spTree>
    <p:extLst>
      <p:ext uri="{BB962C8B-B14F-4D97-AF65-F5344CB8AC3E}">
        <p14:creationId xmlns:p14="http://schemas.microsoft.com/office/powerpoint/2010/main" val="148846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a:t>OBBLIGAZIONE ERGA OMNES PARTES? – BELGIUM v. SENEGAL (2012)</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47</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La CIG nella sentenza del 20 luglio  2012 conferma l’obbligo per gli Stati parti della Convenzione contro la tortura di “aut </a:t>
            </a:r>
            <a:r>
              <a:rPr lang="it-IT" dirty="0" err="1" smtClean="0"/>
              <a:t>dedere</a:t>
            </a:r>
            <a:r>
              <a:rPr lang="it-IT" dirty="0" smtClean="0"/>
              <a:t> aut iudicare” – in caso di estradizione verso un altro paese che abbia giurisdizione nel caso.</a:t>
            </a:r>
            <a:endParaRPr lang="it-IT" dirty="0"/>
          </a:p>
        </p:txBody>
      </p:sp>
    </p:spTree>
    <p:extLst>
      <p:ext uri="{BB962C8B-B14F-4D97-AF65-F5344CB8AC3E}">
        <p14:creationId xmlns:p14="http://schemas.microsoft.com/office/powerpoint/2010/main" val="106777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a:t>OBBLIGAZIONE ERGA OMNES PARTES? – BELGIUM v. SENEGAL (2012)</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48</a:t>
            </a:fld>
            <a:endParaRPr lang="it-IT"/>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3634874917"/>
              </p:ext>
            </p:extLst>
          </p:nvPr>
        </p:nvGraphicFramePr>
        <p:xfrm>
          <a:off x="283062" y="1968499"/>
          <a:ext cx="8638687" cy="4752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507708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FUTURE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49</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L’evoluzione della prassi del diritto internazionale ha evidenziato che “the human </a:t>
            </a:r>
            <a:r>
              <a:rPr lang="it-IT" dirty="0" err="1" smtClean="0"/>
              <a:t>rights</a:t>
            </a:r>
            <a:r>
              <a:rPr lang="it-IT" dirty="0" smtClean="0"/>
              <a:t> genie </a:t>
            </a:r>
            <a:r>
              <a:rPr lang="it-IT" dirty="0" err="1" smtClean="0"/>
              <a:t>has</a:t>
            </a:r>
            <a:r>
              <a:rPr lang="it-IT" dirty="0" smtClean="0"/>
              <a:t> </a:t>
            </a:r>
            <a:r>
              <a:rPr lang="it-IT" dirty="0" err="1" smtClean="0"/>
              <a:t>escaped</a:t>
            </a:r>
            <a:r>
              <a:rPr lang="it-IT" dirty="0" smtClean="0"/>
              <a:t> from the </a:t>
            </a:r>
            <a:r>
              <a:rPr lang="it-IT" dirty="0" err="1" smtClean="0"/>
              <a:t>bottle</a:t>
            </a:r>
            <a:r>
              <a:rPr lang="it-IT" dirty="0" smtClean="0"/>
              <a:t>” (</a:t>
            </a:r>
            <a:r>
              <a:rPr lang="it-IT" dirty="0" err="1" smtClean="0"/>
              <a:t>Simma</a:t>
            </a:r>
            <a:r>
              <a:rPr lang="it-IT" dirty="0" smtClean="0"/>
              <a:t>).</a:t>
            </a:r>
          </a:p>
        </p:txBody>
      </p:sp>
      <p:pic>
        <p:nvPicPr>
          <p:cNvPr id="3" name="Immagine 2"/>
          <p:cNvPicPr>
            <a:picLocks noChangeAspect="1"/>
          </p:cNvPicPr>
          <p:nvPr/>
        </p:nvPicPr>
        <p:blipFill>
          <a:blip r:embed="rId2"/>
          <a:stretch>
            <a:fillRect/>
          </a:stretch>
        </p:blipFill>
        <p:spPr>
          <a:xfrm>
            <a:off x="4905488" y="3729671"/>
            <a:ext cx="2120563" cy="2999082"/>
          </a:xfrm>
          <a:prstGeom prst="rect">
            <a:avLst/>
          </a:prstGeom>
        </p:spPr>
      </p:pic>
    </p:spTree>
    <p:extLst>
      <p:ext uri="{BB962C8B-B14F-4D97-AF65-F5344CB8AC3E}">
        <p14:creationId xmlns:p14="http://schemas.microsoft.com/office/powerpoint/2010/main" val="352053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1"/>
          </a:lnRef>
          <a:fillRef idx="1">
            <a:schemeClr val="lt1"/>
          </a:fillRef>
          <a:effectRef idx="0">
            <a:schemeClr val="accent1"/>
          </a:effectRef>
          <a:fontRef idx="minor">
            <a:schemeClr val="dk1"/>
          </a:fontRef>
        </p:style>
        <p:txBody>
          <a:bodyPr>
            <a:normAutofit/>
          </a:bodyPr>
          <a:lstStyle/>
          <a:p>
            <a:r>
              <a:rPr lang="it-IT" dirty="0" smtClean="0"/>
              <a:t>TUTELA INTERNAZIONALE DEI DIRITTI DELL’UOMO - FONTI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Trattati promossi dall’ONU:</a:t>
            </a:r>
          </a:p>
          <a:p>
            <a:pPr lvl="1" algn="just"/>
            <a:r>
              <a:rPr lang="it-IT" dirty="0" smtClean="0"/>
              <a:t>Patto sui diritti civili e politici 1966	</a:t>
            </a:r>
          </a:p>
          <a:p>
            <a:pPr lvl="1" algn="just"/>
            <a:r>
              <a:rPr lang="it-IT" dirty="0" smtClean="0"/>
              <a:t>Patto sui diritti economici sociali e culturali 1966</a:t>
            </a:r>
          </a:p>
          <a:p>
            <a:pPr lvl="1" algn="just"/>
            <a:r>
              <a:rPr lang="it-IT" dirty="0" smtClean="0"/>
              <a:t>Convenzione per la repressione del genocidio 1948</a:t>
            </a:r>
          </a:p>
          <a:p>
            <a:pPr algn="just"/>
            <a:r>
              <a:rPr lang="it-IT" dirty="0" smtClean="0"/>
              <a:t>Trattati adottati in ambito regionale</a:t>
            </a:r>
          </a:p>
          <a:p>
            <a:pPr lvl="1" algn="just"/>
            <a:r>
              <a:rPr lang="it-IT" dirty="0" smtClean="0"/>
              <a:t>Convenzione europea del 4.11.1950</a:t>
            </a:r>
          </a:p>
          <a:p>
            <a:pPr lvl="1" algn="just"/>
            <a:r>
              <a:rPr lang="it-IT" dirty="0" smtClean="0"/>
              <a:t>American Convention on Human </a:t>
            </a:r>
            <a:r>
              <a:rPr lang="it-IT" dirty="0" err="1" smtClean="0"/>
              <a:t>Rights</a:t>
            </a:r>
            <a:r>
              <a:rPr lang="it-IT" dirty="0" smtClean="0"/>
              <a:t> 1969.</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a:t>
            </a:fld>
            <a:endParaRPr lang="it-IT"/>
          </a:p>
        </p:txBody>
      </p:sp>
    </p:spTree>
    <p:extLst>
      <p:ext uri="{BB962C8B-B14F-4D97-AF65-F5344CB8AC3E}">
        <p14:creationId xmlns:p14="http://schemas.microsoft.com/office/powerpoint/2010/main" val="203874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FUTURE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50</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La tutela internazionale dei diritti umani è un tema centrale del diritto internazionale che si sta estendendo anche ad altri campi e quindi è probabile che questioni concernenti i diritti umani si presenteranno anche dinanzi alla CIG.</a:t>
            </a:r>
            <a:endParaRPr lang="it-IT" dirty="0"/>
          </a:p>
        </p:txBody>
      </p:sp>
    </p:spTree>
    <p:extLst>
      <p:ext uri="{BB962C8B-B14F-4D97-AF65-F5344CB8AC3E}">
        <p14:creationId xmlns:p14="http://schemas.microsoft.com/office/powerpoint/2010/main" val="2695151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FUTURE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51</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Nelle procedure contenziose le questioni concernenti i diritti umani si presenteranno con sempre più frequenza accanto alle controversie interstatuali più tradizionali.</a:t>
            </a:r>
          </a:p>
          <a:p>
            <a:pPr algn="just"/>
            <a:r>
              <a:rPr lang="it-IT" dirty="0" smtClean="0"/>
              <a:t>E’ probabile che l’esitazione della CIG a considerare le questioni concernenti i diritti umani diventerà più moderata.</a:t>
            </a:r>
            <a:endParaRPr lang="it-IT" dirty="0"/>
          </a:p>
        </p:txBody>
      </p:sp>
    </p:spTree>
    <p:extLst>
      <p:ext uri="{BB962C8B-B14F-4D97-AF65-F5344CB8AC3E}">
        <p14:creationId xmlns:p14="http://schemas.microsoft.com/office/powerpoint/2010/main" val="339626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FUTURE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52</a:t>
            </a:fld>
            <a:endParaRPr lang="it-IT"/>
          </a:p>
        </p:txBody>
      </p:sp>
      <p:sp>
        <p:nvSpPr>
          <p:cNvPr id="5" name="Segnaposto contenuto 4"/>
          <p:cNvSpPr>
            <a:spLocks noGrp="1"/>
          </p:cNvSpPr>
          <p:nvPr>
            <p:ph idx="1"/>
          </p:nvPr>
        </p:nvSpPr>
        <p:spPr>
          <a:xfrm>
            <a:off x="283062" y="1968499"/>
            <a:ext cx="8638687" cy="4752976"/>
          </a:xfrm>
        </p:spPr>
        <p:txBody>
          <a:bodyPr>
            <a:normAutofit lnSpcReduction="10000"/>
          </a:bodyPr>
          <a:lstStyle/>
          <a:p>
            <a:pPr algn="just"/>
            <a:r>
              <a:rPr lang="it-IT" dirty="0" smtClean="0"/>
              <a:t>Nelle procedure consultive il ruolo dei diritti umani dipenderà dalla questione posta alla CIG; in queste procedure è più facile che la Corte si pronunci più ampiamente sui temi dei diritti umani non essendo vincolata alle argomentazioni delle parti.</a:t>
            </a:r>
          </a:p>
          <a:p>
            <a:pPr algn="just"/>
            <a:r>
              <a:rPr lang="it-IT" dirty="0" smtClean="0"/>
              <a:t>Anche nel passato i più importanti contributi della CIG nel campo dei diritti umani si sono dati tramite la funzione consultiva. E’ probabile che ciò accada anche in futuro.</a:t>
            </a:r>
            <a:endParaRPr lang="it-IT" dirty="0"/>
          </a:p>
        </p:txBody>
      </p:sp>
    </p:spTree>
    <p:extLst>
      <p:ext uri="{BB962C8B-B14F-4D97-AF65-F5344CB8AC3E}">
        <p14:creationId xmlns:p14="http://schemas.microsoft.com/office/powerpoint/2010/main" val="192314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205562"/>
            <a:ext cx="8699012" cy="17629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PROSPETTIVE FUTURE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53</a:t>
            </a:fld>
            <a:endParaRPr lang="it-IT"/>
          </a:p>
        </p:txBody>
      </p:sp>
      <p:sp>
        <p:nvSpPr>
          <p:cNvPr id="5" name="Segnaposto contenuto 4"/>
          <p:cNvSpPr>
            <a:spLocks noGrp="1"/>
          </p:cNvSpPr>
          <p:nvPr>
            <p:ph idx="1"/>
          </p:nvPr>
        </p:nvSpPr>
        <p:spPr>
          <a:xfrm>
            <a:off x="283062" y="1968499"/>
            <a:ext cx="8638687" cy="4752976"/>
          </a:xfrm>
        </p:spPr>
        <p:txBody>
          <a:bodyPr>
            <a:normAutofit/>
          </a:bodyPr>
          <a:lstStyle/>
          <a:p>
            <a:pPr algn="just"/>
            <a:r>
              <a:rPr lang="it-IT" dirty="0" smtClean="0"/>
              <a:t>Nello specifico è chiaro che il contributo maggiore che la CIG potrà dare riguarderà l’inquadramento giuridico del tema dei diritti umani, il c.d. “</a:t>
            </a:r>
            <a:r>
              <a:rPr lang="it-IT" dirty="0" err="1" smtClean="0"/>
              <a:t>mainstreaming</a:t>
            </a:r>
            <a:r>
              <a:rPr lang="it-IT" dirty="0" smtClean="0"/>
              <a:t>”- mentre i diritti umani potranno modernizzare i principi generali del diritto internazionale.</a:t>
            </a:r>
            <a:endParaRPr lang="it-IT" dirty="0"/>
          </a:p>
        </p:txBody>
      </p:sp>
    </p:spTree>
    <p:extLst>
      <p:ext uri="{BB962C8B-B14F-4D97-AF65-F5344CB8AC3E}">
        <p14:creationId xmlns:p14="http://schemas.microsoft.com/office/powerpoint/2010/main" val="162672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a:solidFill>
            <a:schemeClr val="accent2"/>
          </a:solidFill>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INFLUENZA DEI DIRITTI UMANI- RIDEFINIZIONE DEI RAPPORTI </a:t>
            </a:r>
            <a:r>
              <a:rPr lang="it-IT" dirty="0" err="1" smtClean="0"/>
              <a:t>CdS</a:t>
            </a:r>
            <a:r>
              <a:rPr lang="it-IT" dirty="0" smtClean="0"/>
              <a:t>-CIG?</a:t>
            </a:r>
            <a:endParaRPr lang="it-IT" dirty="0"/>
          </a:p>
        </p:txBody>
      </p:sp>
      <p:graphicFrame>
        <p:nvGraphicFramePr>
          <p:cNvPr id="5" name="Segnaposto contenuto 4"/>
          <p:cNvGraphicFramePr>
            <a:graphicFrameLocks noGrp="1"/>
          </p:cNvGraphicFramePr>
          <p:nvPr>
            <p:ph idx="1"/>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54</a:t>
            </a:fld>
            <a:endParaRPr lang="it-IT"/>
          </a:p>
        </p:txBody>
      </p:sp>
    </p:spTree>
    <p:extLst>
      <p:ext uri="{BB962C8B-B14F-4D97-AF65-F5344CB8AC3E}">
        <p14:creationId xmlns:p14="http://schemas.microsoft.com/office/powerpoint/2010/main" val="100291915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202086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COMBINAZIONE TRA VARI METODI DI SOLUZIONE DELLE CONTROVERSIE INTERNAZIONALI</a:t>
            </a:r>
            <a:endParaRPr lang="it-IT" dirty="0"/>
          </a:p>
        </p:txBody>
      </p:sp>
      <p:sp>
        <p:nvSpPr>
          <p:cNvPr id="3" name="Segnaposto contenuto 2"/>
          <p:cNvSpPr>
            <a:spLocks noGrp="1"/>
          </p:cNvSpPr>
          <p:nvPr>
            <p:ph idx="1"/>
          </p:nvPr>
        </p:nvSpPr>
        <p:spPr>
          <a:xfrm>
            <a:off x="457200" y="2295497"/>
            <a:ext cx="8229600" cy="3830666"/>
          </a:xfrm>
        </p:spPr>
        <p:txBody>
          <a:bodyPr>
            <a:normAutofit lnSpcReduction="10000"/>
          </a:bodyPr>
          <a:lstStyle/>
          <a:p>
            <a:pPr algn="just">
              <a:buFontTx/>
              <a:buChar char="-"/>
            </a:pPr>
            <a:r>
              <a:rPr lang="it-IT" dirty="0" smtClean="0"/>
              <a:t>Può accadere che una controversia sia deferita alla CIG e che sia portata all’attenzione del Consiglio di Sicurezza, </a:t>
            </a:r>
            <a:r>
              <a:rPr lang="it-IT" dirty="0" err="1" smtClean="0"/>
              <a:t>affinchè</a:t>
            </a:r>
            <a:r>
              <a:rPr lang="it-IT" dirty="0" smtClean="0"/>
              <a:t> questi prenda le misure necessarie nel caso in cui la controversia si configuri come:</a:t>
            </a:r>
          </a:p>
          <a:p>
            <a:pPr lvl="1" algn="just">
              <a:buFontTx/>
              <a:buChar char="-"/>
            </a:pPr>
            <a:r>
              <a:rPr lang="it-IT" dirty="0" smtClean="0"/>
              <a:t>Minaccia alla pace;</a:t>
            </a:r>
          </a:p>
          <a:p>
            <a:pPr lvl="1" algn="just">
              <a:buFontTx/>
              <a:buChar char="-"/>
            </a:pPr>
            <a:r>
              <a:rPr lang="it-IT" dirty="0" smtClean="0"/>
              <a:t>Violazione della pace;</a:t>
            </a:r>
          </a:p>
          <a:p>
            <a:pPr lvl="1" algn="just">
              <a:buFontTx/>
              <a:buChar char="-"/>
            </a:pPr>
            <a:r>
              <a:rPr lang="it-IT" dirty="0" smtClean="0"/>
              <a:t>Aggressione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55</a:t>
            </a:fld>
            <a:endParaRPr lang="it-IT"/>
          </a:p>
        </p:txBody>
      </p:sp>
    </p:spTree>
    <p:extLst>
      <p:ext uri="{BB962C8B-B14F-4D97-AF65-F5344CB8AC3E}">
        <p14:creationId xmlns:p14="http://schemas.microsoft.com/office/powerpoint/2010/main" val="193473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3"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3"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par>
                                <p:cTn id="41" presetID="1" presetClass="entr" presetSubtype="0" fill="hold" grpId="3"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202086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COMBINAZIONE TRA VARI METODI DI SOLUZIONE DELLE CONTROVERSIE INTERNAZIONALI</a:t>
            </a:r>
            <a:endParaRPr lang="it-IT" dirty="0"/>
          </a:p>
        </p:txBody>
      </p:sp>
      <p:sp>
        <p:nvSpPr>
          <p:cNvPr id="3" name="Segnaposto contenuto 2"/>
          <p:cNvSpPr>
            <a:spLocks noGrp="1"/>
          </p:cNvSpPr>
          <p:nvPr>
            <p:ph idx="1"/>
          </p:nvPr>
        </p:nvSpPr>
        <p:spPr>
          <a:xfrm>
            <a:off x="457200" y="2295497"/>
            <a:ext cx="8229600" cy="3830666"/>
          </a:xfrm>
        </p:spPr>
        <p:txBody>
          <a:bodyPr>
            <a:normAutofit lnSpcReduction="10000"/>
          </a:bodyPr>
          <a:lstStyle/>
          <a:p>
            <a:pPr algn="just">
              <a:buFontTx/>
              <a:buChar char="-"/>
            </a:pPr>
            <a:r>
              <a:rPr lang="it-IT" dirty="0" smtClean="0"/>
              <a:t>Es. </a:t>
            </a:r>
            <a:r>
              <a:rPr lang="it-IT" u="sng" dirty="0" smtClean="0"/>
              <a:t>caso di ostaggi USA a Teheran</a:t>
            </a:r>
            <a:r>
              <a:rPr lang="it-IT" dirty="0" smtClean="0"/>
              <a:t>: gli Usa iniziano un procedimento dinanzi alla CIG e portano la questione al CDS presentando un progetto di risoluzione volto a ottenere misure di embargo nei confronti dell’Iran.</a:t>
            </a:r>
          </a:p>
          <a:p>
            <a:pPr algn="just">
              <a:buFontTx/>
              <a:buChar char="-"/>
            </a:pPr>
            <a:r>
              <a:rPr lang="it-IT" dirty="0" smtClean="0"/>
              <a:t>La risoluzione non venne adottata per il veto sovietico ma vi era un potenziale conflitto tra organi.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56</a:t>
            </a:fld>
            <a:endParaRPr lang="it-IT"/>
          </a:p>
        </p:txBody>
      </p:sp>
    </p:spTree>
    <p:extLst>
      <p:ext uri="{BB962C8B-B14F-4D97-AF65-F5344CB8AC3E}">
        <p14:creationId xmlns:p14="http://schemas.microsoft.com/office/powerpoint/2010/main" val="1971143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a:solidFill>
            <a:schemeClr val="accent2"/>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CONTROVERSIA</a:t>
            </a:r>
            <a:endParaRPr lang="it-IT" dirty="0"/>
          </a:p>
        </p:txBody>
      </p:sp>
      <p:graphicFrame>
        <p:nvGraphicFramePr>
          <p:cNvPr id="5" name="Segnaposto contenuto 4"/>
          <p:cNvGraphicFramePr>
            <a:graphicFrameLocks noGrp="1"/>
          </p:cNvGraphicFramePr>
          <p:nvPr>
            <p:ph idx="1"/>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57</a:t>
            </a:fld>
            <a:endParaRPr lang="it-IT"/>
          </a:p>
        </p:txBody>
      </p:sp>
    </p:spTree>
    <p:extLst>
      <p:ext uri="{BB962C8B-B14F-4D97-AF65-F5344CB8AC3E}">
        <p14:creationId xmlns:p14="http://schemas.microsoft.com/office/powerpoint/2010/main" val="205560227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202086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COMPETENZA CIG/CDS</a:t>
            </a:r>
            <a:endParaRPr lang="it-IT" dirty="0"/>
          </a:p>
        </p:txBody>
      </p:sp>
      <p:sp>
        <p:nvSpPr>
          <p:cNvPr id="3" name="Segnaposto contenuto 2"/>
          <p:cNvSpPr>
            <a:spLocks noGrp="1"/>
          </p:cNvSpPr>
          <p:nvPr>
            <p:ph idx="1"/>
          </p:nvPr>
        </p:nvSpPr>
        <p:spPr>
          <a:xfrm>
            <a:off x="457200" y="2295497"/>
            <a:ext cx="8229600" cy="3830666"/>
          </a:xfrm>
        </p:spPr>
        <p:txBody>
          <a:bodyPr>
            <a:normAutofit/>
          </a:bodyPr>
          <a:lstStyle/>
          <a:p>
            <a:pPr algn="just">
              <a:buFontTx/>
              <a:buChar char="-"/>
            </a:pPr>
            <a:r>
              <a:rPr lang="it-IT" dirty="0" smtClean="0"/>
              <a:t>Non vi è una norma che risolva il caso della c.d. litispendenza; </a:t>
            </a:r>
          </a:p>
          <a:p>
            <a:pPr algn="just">
              <a:buFontTx/>
              <a:buChar char="-"/>
            </a:pPr>
            <a:r>
              <a:rPr lang="it-IT" dirty="0" smtClean="0"/>
              <a:t>Art. 12 regola i rapporti tra AG e </a:t>
            </a:r>
            <a:r>
              <a:rPr lang="it-IT" dirty="0" err="1" smtClean="0"/>
              <a:t>CdS</a:t>
            </a:r>
            <a:r>
              <a:rPr lang="it-IT" dirty="0" smtClean="0"/>
              <a:t> ma non c’è nessuna norma che regola i rapporti CIG e </a:t>
            </a:r>
            <a:r>
              <a:rPr lang="it-IT" dirty="0" err="1" smtClean="0"/>
              <a:t>CdS</a:t>
            </a:r>
            <a:r>
              <a:rPr lang="mr-IN" dirty="0" smtClean="0"/>
              <a:t>…</a:t>
            </a: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58</a:t>
            </a:fld>
            <a:endParaRPr lang="it-IT"/>
          </a:p>
        </p:txBody>
      </p:sp>
    </p:spTree>
    <p:extLst>
      <p:ext uri="{BB962C8B-B14F-4D97-AF65-F5344CB8AC3E}">
        <p14:creationId xmlns:p14="http://schemas.microsoft.com/office/powerpoint/2010/main" val="70574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202086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COMPETENZA CIG/CDS</a:t>
            </a:r>
            <a:endParaRPr lang="it-IT" dirty="0"/>
          </a:p>
        </p:txBody>
      </p:sp>
      <p:sp>
        <p:nvSpPr>
          <p:cNvPr id="3" name="Segnaposto contenuto 2"/>
          <p:cNvSpPr>
            <a:spLocks noGrp="1"/>
          </p:cNvSpPr>
          <p:nvPr>
            <p:ph idx="1"/>
          </p:nvPr>
        </p:nvSpPr>
        <p:spPr>
          <a:xfrm>
            <a:off x="457200" y="2295497"/>
            <a:ext cx="8229600" cy="3830666"/>
          </a:xfrm>
        </p:spPr>
        <p:txBody>
          <a:bodyPr>
            <a:normAutofit/>
          </a:bodyPr>
          <a:lstStyle/>
          <a:p>
            <a:pPr algn="just">
              <a:buFontTx/>
              <a:buChar char="-"/>
            </a:pPr>
            <a:r>
              <a:rPr lang="mr-IN" dirty="0" smtClean="0"/>
              <a:t>…</a:t>
            </a:r>
            <a:r>
              <a:rPr lang="it-IT" dirty="0" smtClean="0"/>
              <a:t>occorre affidarsi a prassi dei rapporti</a:t>
            </a:r>
            <a:r>
              <a:rPr lang="mr-IN" dirty="0" smtClean="0"/>
              <a:t>…</a:t>
            </a:r>
            <a:endParaRPr lang="it-IT" dirty="0" smtClean="0"/>
          </a:p>
          <a:p>
            <a:pPr algn="just">
              <a:buFontTx/>
              <a:buChar char="-"/>
            </a:pPr>
            <a:r>
              <a:rPr lang="it-IT" dirty="0" smtClean="0"/>
              <a:t>Ad es. </a:t>
            </a:r>
            <a:r>
              <a:rPr lang="it-IT" u="sng" dirty="0" smtClean="0"/>
              <a:t>caso Congo/Uganda (2004)</a:t>
            </a:r>
            <a:r>
              <a:rPr lang="it-IT" dirty="0" smtClean="0"/>
              <a:t>: la CIG si è pronunciata sulle misure cautelari richieste dal Congo nonostante la </a:t>
            </a:r>
            <a:r>
              <a:rPr lang="it-IT" dirty="0" err="1" smtClean="0"/>
              <a:t>ris</a:t>
            </a:r>
            <a:r>
              <a:rPr lang="it-IT" dirty="0" smtClean="0"/>
              <a:t>. 1304/2000 del </a:t>
            </a:r>
            <a:r>
              <a:rPr lang="it-IT" dirty="0" err="1" smtClean="0"/>
              <a:t>CdS</a:t>
            </a:r>
            <a:r>
              <a:rPr lang="it-IT" dirty="0" smtClean="0"/>
              <a:t> avesse già intimato all’Uganda il ritiro dal territorio congolese. Quindi qui CIG ha ribadito la risoluzione del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59</a:t>
            </a:fld>
            <a:endParaRPr lang="it-IT"/>
          </a:p>
        </p:txBody>
      </p:sp>
    </p:spTree>
    <p:extLst>
      <p:ext uri="{BB962C8B-B14F-4D97-AF65-F5344CB8AC3E}">
        <p14:creationId xmlns:p14="http://schemas.microsoft.com/office/powerpoint/2010/main" val="91055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82746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 LA TUTELA DEI DIRITTI UMANI NEL SISTEMA DELLE NAZIONI UNITE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a:t>
            </a:fld>
            <a:endParaRPr lang="it-IT"/>
          </a:p>
        </p:txBody>
      </p:sp>
      <p:sp>
        <p:nvSpPr>
          <p:cNvPr id="5" name="Segnaposto contenuto 4"/>
          <p:cNvSpPr>
            <a:spLocks noGrp="1"/>
          </p:cNvSpPr>
          <p:nvPr>
            <p:ph idx="1"/>
          </p:nvPr>
        </p:nvSpPr>
        <p:spPr>
          <a:xfrm>
            <a:off x="457199" y="2273001"/>
            <a:ext cx="7850805" cy="4355066"/>
          </a:xfrm>
          <a:ln>
            <a:solidFill>
              <a:srgbClr val="4F81BD"/>
            </a:solidFill>
          </a:ln>
        </p:spPr>
        <p:txBody>
          <a:bodyPr>
            <a:normAutofit/>
          </a:bodyPr>
          <a:lstStyle/>
          <a:p>
            <a:pPr algn="just"/>
            <a:r>
              <a:rPr lang="it-IT" dirty="0" smtClean="0"/>
              <a:t>Nel sistema ONU si distinguono</a:t>
            </a:r>
            <a:endParaRPr lang="it-IT" dirty="0"/>
          </a:p>
          <a:p>
            <a:pPr lvl="1" algn="just"/>
            <a:r>
              <a:rPr lang="it-IT" dirty="0" smtClean="0">
                <a:solidFill>
                  <a:schemeClr val="accent6"/>
                </a:solidFill>
              </a:rPr>
              <a:t>1) Organismi creati sulla base della Carta ONU</a:t>
            </a:r>
            <a:r>
              <a:rPr lang="it-IT" dirty="0" smtClean="0"/>
              <a:t>;</a:t>
            </a:r>
          </a:p>
          <a:p>
            <a:pPr lvl="1" algn="just"/>
            <a:r>
              <a:rPr lang="it-IT" dirty="0" smtClean="0">
                <a:solidFill>
                  <a:srgbClr val="FF0000"/>
                </a:solidFill>
              </a:rPr>
              <a:t>2) Organismi creati sulla base di trattati adottati nel sistema ONU</a:t>
            </a:r>
          </a:p>
          <a:p>
            <a:pPr lvl="1" algn="just"/>
            <a:r>
              <a:rPr lang="it-IT" dirty="0" smtClean="0">
                <a:solidFill>
                  <a:srgbClr val="FFFF00"/>
                </a:solidFill>
              </a:rPr>
              <a:t>-3) Corte Internazionale di Giustizia</a:t>
            </a:r>
          </a:p>
          <a:p>
            <a:pPr algn="just"/>
            <a:r>
              <a:rPr lang="it-IT" dirty="0" smtClean="0"/>
              <a:t>Tali organismi hanno gli stessi obiettivi, ma diverse competenze e funzionamento.</a:t>
            </a:r>
            <a:endParaRPr lang="it-IT" dirty="0"/>
          </a:p>
          <a:p>
            <a:pPr algn="just"/>
            <a:endParaRPr lang="it-IT" dirty="0" smtClean="0"/>
          </a:p>
        </p:txBody>
      </p:sp>
    </p:spTree>
    <p:extLst>
      <p:ext uri="{BB962C8B-B14F-4D97-AF65-F5344CB8AC3E}">
        <p14:creationId xmlns:p14="http://schemas.microsoft.com/office/powerpoint/2010/main" val="11948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5">
                                            <p:bg/>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5">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5">
                                            <p:txEl>
                                              <p:pRg st="1" end="1"/>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2" nodeType="click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3" nodeType="clickEffect">
                                  <p:stCondLst>
                                    <p:cond delay="0"/>
                                  </p:stCondLst>
                                  <p:childTnLst>
                                    <p:set>
                                      <p:cBhvr>
                                        <p:cTn id="60" dur="1" fill="hold">
                                          <p:stCondLst>
                                            <p:cond delay="0"/>
                                          </p:stCondLst>
                                        </p:cTn>
                                        <p:tgtEl>
                                          <p:spTgt spid="5">
                                            <p:bg/>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3" nodeType="clickEffect">
                                  <p:stCondLst>
                                    <p:cond delay="0"/>
                                  </p:stCondLst>
                                  <p:childTnLst>
                                    <p:set>
                                      <p:cBhvr>
                                        <p:cTn id="64" dur="1" fill="hold">
                                          <p:stCondLst>
                                            <p:cond delay="0"/>
                                          </p:stCondLst>
                                        </p:cTn>
                                        <p:tgtEl>
                                          <p:spTgt spid="5">
                                            <p:txEl>
                                              <p:pRg st="0" end="0"/>
                                            </p:txEl>
                                          </p:spTgt>
                                        </p:tgtEl>
                                        <p:attrNameLst>
                                          <p:attrName>style.visibility</p:attrName>
                                        </p:attrNameLst>
                                      </p:cBhvr>
                                      <p:to>
                                        <p:strVal val="visible"/>
                                      </p:to>
                                    </p:set>
                                  </p:childTnLst>
                                </p:cTn>
                              </p:par>
                              <p:par>
                                <p:cTn id="65" presetID="1" presetClass="entr" presetSubtype="0" fill="hold" grpId="3" nodeType="with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childTnLst>
                                </p:cTn>
                              </p:par>
                              <p:par>
                                <p:cTn id="67" presetID="1" presetClass="entr" presetSubtype="0" fill="hold" grpId="3" nodeType="withEffect">
                                  <p:stCondLst>
                                    <p:cond delay="0"/>
                                  </p:stCondLst>
                                  <p:childTnLst>
                                    <p:set>
                                      <p:cBhvr>
                                        <p:cTn id="68" dur="1" fill="hold">
                                          <p:stCondLst>
                                            <p:cond delay="0"/>
                                          </p:stCondLst>
                                        </p:cTn>
                                        <p:tgtEl>
                                          <p:spTgt spid="5">
                                            <p:txEl>
                                              <p:pRg st="2" end="2"/>
                                            </p:txEl>
                                          </p:spTgt>
                                        </p:tgtEl>
                                        <p:attrNameLst>
                                          <p:attrName>style.visibility</p:attrName>
                                        </p:attrNameLst>
                                      </p:cBhvr>
                                      <p:to>
                                        <p:strVal val="visible"/>
                                      </p:to>
                                    </p:set>
                                  </p:childTnLst>
                                </p:cTn>
                              </p:par>
                              <p:par>
                                <p:cTn id="69" presetID="1" presetClass="entr" presetSubtype="0" fill="hold" grpId="3" nodeType="withEffect">
                                  <p:stCondLst>
                                    <p:cond delay="0"/>
                                  </p:stCondLst>
                                  <p:childTnLst>
                                    <p:set>
                                      <p:cBhvr>
                                        <p:cTn id="7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3" nodeType="clickEffect">
                                  <p:stCondLst>
                                    <p:cond delay="0"/>
                                  </p:stCondLst>
                                  <p:childTnLst>
                                    <p:set>
                                      <p:cBhvr>
                                        <p:cTn id="7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5" grpId="1" build="p" animBg="1"/>
      <p:bldP spid="5" grpId="2" build="p" animBg="1"/>
      <p:bldP spid="5" grpId="3" build="p"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a:solidFill>
            <a:schemeClr val="accent2"/>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CONTROVERSIA</a:t>
            </a:r>
            <a:endParaRPr lang="it-IT" dirty="0"/>
          </a:p>
        </p:txBody>
      </p:sp>
      <p:graphicFrame>
        <p:nvGraphicFramePr>
          <p:cNvPr id="5" name="Segnaposto contenuto 4"/>
          <p:cNvGraphicFramePr>
            <a:graphicFrameLocks noGrp="1"/>
          </p:cNvGraphicFramePr>
          <p:nvPr>
            <p:ph idx="1"/>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60</a:t>
            </a:fld>
            <a:endParaRPr lang="it-IT"/>
          </a:p>
        </p:txBody>
      </p:sp>
    </p:spTree>
    <p:extLst>
      <p:ext uri="{BB962C8B-B14F-4D97-AF65-F5344CB8AC3E}">
        <p14:creationId xmlns:p14="http://schemas.microsoft.com/office/powerpoint/2010/main" val="2049233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508" y="156309"/>
            <a:ext cx="8510954" cy="1621692"/>
          </a:xfr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solidFill>
                  <a:schemeClr val="bg1"/>
                </a:solidFill>
              </a:rPr>
              <a:t>LA CIG E LA PROTEZIONE DEI DIRITTI UMANI</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a:t>
            </a:fld>
            <a:endParaRPr lang="it-IT"/>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1258858083"/>
              </p:ext>
            </p:extLst>
          </p:nvPr>
        </p:nvGraphicFramePr>
        <p:xfrm>
          <a:off x="191477" y="184992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942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0" fill="hold"/>
                                        <p:tgtEl>
                                          <p:spTgt spid="7"/>
                                        </p:tgtEl>
                                        <p:attrNameLst>
                                          <p:attrName>ppt_w</p:attrName>
                                        </p:attrNameLst>
                                      </p:cBhvr>
                                      <p:tavLst>
                                        <p:tav tm="0" fmla="#ppt_w*sin(2.5*pi*$)">
                                          <p:val>
                                            <p:fltVal val="0"/>
                                          </p:val>
                                        </p:tav>
                                        <p:tav tm="100000">
                                          <p:val>
                                            <p:fltVal val="1"/>
                                          </p:val>
                                        </p:tav>
                                      </p:tavLst>
                                    </p:anim>
                                    <p:anim calcmode="lin" valueType="num">
                                      <p:cBhvr>
                                        <p:cTn id="8" dur="5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63756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RAGIONI DELL’INCERTEZZA DELLA CIG (prima fase)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8</a:t>
            </a:fld>
            <a:endParaRPr lang="it-IT"/>
          </a:p>
        </p:txBody>
      </p:sp>
      <p:sp>
        <p:nvSpPr>
          <p:cNvPr id="5" name="Segnaposto contenuto 4"/>
          <p:cNvSpPr>
            <a:spLocks noGrp="1"/>
          </p:cNvSpPr>
          <p:nvPr>
            <p:ph idx="1"/>
          </p:nvPr>
        </p:nvSpPr>
        <p:spPr>
          <a:xfrm>
            <a:off x="222738" y="1793877"/>
            <a:ext cx="8686800" cy="4927598"/>
          </a:xfrm>
        </p:spPr>
        <p:txBody>
          <a:bodyPr>
            <a:normAutofit/>
          </a:bodyPr>
          <a:lstStyle/>
          <a:p>
            <a:pPr algn="just"/>
            <a:r>
              <a:rPr lang="it-IT" dirty="0" smtClean="0"/>
              <a:t>Varie ragioni possono essere addotte per spiegare l’esitazione della CIG nella prima fase.</a:t>
            </a:r>
            <a:endParaRPr lang="it-IT" u="sng" dirty="0" smtClean="0"/>
          </a:p>
        </p:txBody>
      </p:sp>
    </p:spTree>
    <p:extLst>
      <p:ext uri="{BB962C8B-B14F-4D97-AF65-F5344CB8AC3E}">
        <p14:creationId xmlns:p14="http://schemas.microsoft.com/office/powerpoint/2010/main" val="120824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738" y="156308"/>
            <a:ext cx="8229600" cy="163756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RAGIONI DELL’INCERTEZZA DELLA CIG – prima fase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9</a:t>
            </a:fld>
            <a:endParaRPr lang="it-IT"/>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3422269757"/>
              </p:ext>
            </p:extLst>
          </p:nvPr>
        </p:nvGraphicFramePr>
        <p:xfrm>
          <a:off x="222738" y="1793877"/>
          <a:ext cx="8686800" cy="4927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1195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1811</TotalTime>
  <Words>3099</Words>
  <Application>Microsoft Macintosh PowerPoint</Application>
  <PresentationFormat>Presentazione su schermo (4:3)</PresentationFormat>
  <Paragraphs>298</Paragraphs>
  <Slides>60</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60</vt:i4>
      </vt:variant>
    </vt:vector>
  </HeadingPairs>
  <TitlesOfParts>
    <vt:vector size="65" baseType="lpstr">
      <vt:lpstr>Calibri</vt:lpstr>
      <vt:lpstr>Mangal</vt:lpstr>
      <vt:lpstr>Wingdings</vt:lpstr>
      <vt:lpstr>Arial</vt:lpstr>
      <vt:lpstr>Tema di Office</vt:lpstr>
      <vt:lpstr>LA TUTELA DEI DIRITTI UMANI NELL’AMBITO DELLE NAZIONI UNITE</vt:lpstr>
      <vt:lpstr> NAZIONI UNITE E TUTELA DEI DIRITTI UMANI</vt:lpstr>
      <vt:lpstr>ORGANI SPECIFICAMENTE COMPETENTI IN MATERIA DI DIRITTI UMANI</vt:lpstr>
      <vt:lpstr>TUTELA INTERNAZIONALE DEI DIRITTI DELL’UOMO - FONTI</vt:lpstr>
      <vt:lpstr>TUTELA INTERNAZIONALE DEI DIRITTI DELL’UOMO - FONTI</vt:lpstr>
      <vt:lpstr> LA TUTELA DEI DIRITTI UMANI NEL SISTEMA DELLE NAZIONI UNITE</vt:lpstr>
      <vt:lpstr>LA CIG E LA PROTEZIONE DEI DIRITTI UMANI</vt:lpstr>
      <vt:lpstr>RAGIONI DELL’INCERTEZZA DELLA CIG (prima fase)</vt:lpstr>
      <vt:lpstr>RAGIONI DELL’INCERTEZZA DELLA CIG – prima fase</vt:lpstr>
      <vt:lpstr>RAGIONI DELL’INCERTEZZA CIG – prima fase- GIURISDIZIONE NON OBBLIGATORIA</vt:lpstr>
      <vt:lpstr>GIURISDIZIONE NON OBBLIGATORIA – clausola compromissoria</vt:lpstr>
      <vt:lpstr>GIURISDIZIONE NON OBBLIGATORIA – clausola compromissoria</vt:lpstr>
      <vt:lpstr>GIURISDIZIONE NON OBBLIGATORIA – clausola compromissoria</vt:lpstr>
      <vt:lpstr>RAGIONI DELL’ESITAZIONE DELLA CIG: PROSPETTIVA INTERSTATUALE</vt:lpstr>
      <vt:lpstr>RAGIONI DELL’ESITAZIONE DELLA CIG: PROSPETTIVA INTERSTATUALE</vt:lpstr>
      <vt:lpstr>RAGIONI DELL’ESITAZIONE DELLA CIG: PROSPETTIVA INTERSTATUALE</vt:lpstr>
      <vt:lpstr>RAGIONI DELL’ESITAZIONE DELLA CIG: PROSPETTIVA INTERSTATUALE</vt:lpstr>
      <vt:lpstr>NUOVE TENDENZE NELLA GIURISPRUDENZA DELLA CIG</vt:lpstr>
      <vt:lpstr>NUOVE TENDENZE NELLA GIURISPRUDENZA CIG</vt:lpstr>
      <vt:lpstr>NUOVE TENDENZE NELLA GIURISPRUDENZA CIG</vt:lpstr>
      <vt:lpstr>NUOVE TENDENZE NELLA GIURISPRUDENZA CIG</vt:lpstr>
      <vt:lpstr>PARERE CIG SULLA QUESTIONE GIURIDICA ATTINENTE LA LEGITTIMITA’ DEL  MURO – 9.7.2004</vt:lpstr>
      <vt:lpstr>PARERE CIG SULLA QUESTIONE GIURIDICA ATTINENTE LA LEGITTIMITA’ DEL  MURO</vt:lpstr>
      <vt:lpstr>PARERE CIG SULLA QUESTIONE GIURIDICA ATTINENTE LA LEGITTIMITA’ DEL  MURO</vt:lpstr>
      <vt:lpstr>PARERE CIG SULLA QUESTIONE GIURIDICA ATTINENTE LA LEGITTIMITA’ DEL  MURO</vt:lpstr>
      <vt:lpstr>PARERE CIG SULLA QUESTIONE GIURIDICA ATTINENTE LA LEGITTIMITA’ DEL  MURO</vt:lpstr>
      <vt:lpstr>PARERE CIG SULLA QUESTIONE GIURIDICA ATTINENTE LA LEGITTIMITA’ DEL  MURO</vt:lpstr>
      <vt:lpstr>CONSEGUENZE GIURIDICHE DEL PARERE CIG</vt:lpstr>
      <vt:lpstr>CONSEGUENZE GIURIDICHE DEL PARERE CIG/OBBLIGHI DI ISRAELE</vt:lpstr>
      <vt:lpstr>CONSEGUENZE GIURIDICHE DEL PARERE CIG/OBBLIGHI DI STATI TERZI</vt:lpstr>
      <vt:lpstr>CONSEGUENZE GIURIDICHE DEL PARERE CIG/OBBLIGHI DI NAZIONI UNITE</vt:lpstr>
      <vt:lpstr>PARERE SU CONFORMITA’ DELLA DICHIARAZIONE DI INDIPENDENZA DEL KOSOVO AL DIRITTO INTERNAZIONALE 2010</vt:lpstr>
      <vt:lpstr>PARERE SU CONFORMITA’ DELLA DICHIARAZIONE DI INDIPENDENZA DEL KOSOVO AL DIRITTO INTERNAZIONALE 2010</vt:lpstr>
      <vt:lpstr>NUOVE TENDENZE NELLA GIURISPRUDENZA CIG – CASO CONGO/UGANDA</vt:lpstr>
      <vt:lpstr>NUOVE TENDENZE NELLA GIURISPRUDENZA CIG – CASO CONGO/UGANDA</vt:lpstr>
      <vt:lpstr>NUOVE TENDENZE NELLA GIURISPRUDENZA CIG – CASO GUINEA/CONGO – CASO DIALLO</vt:lpstr>
      <vt:lpstr>NUOVE TENDENZE NELLA GIURISPRUDENZA CIG – CASO DIALLO</vt:lpstr>
      <vt:lpstr>CASO DIALLO</vt:lpstr>
      <vt:lpstr>CASO DIALLO</vt:lpstr>
      <vt:lpstr>CASO DIALLO</vt:lpstr>
      <vt:lpstr>CASO DIALLO</vt:lpstr>
      <vt:lpstr>CASO DIALLO- CONCLUSIONI RILEVANTI</vt:lpstr>
      <vt:lpstr>CASO BELGIO c. SENEGAL (2012)</vt:lpstr>
      <vt:lpstr>CASO BELGIO c. SENEGAL (2012)</vt:lpstr>
      <vt:lpstr>CASO BELGIO c. SENEGAL (2012)</vt:lpstr>
      <vt:lpstr>OBBLIGAZIONE ERGA OMNES PARTES? – BELGIUM v. SENEGAL (2012)</vt:lpstr>
      <vt:lpstr>OBBLIGAZIONE ERGA OMNES PARTES? – BELGIUM v. SENEGAL (2012)</vt:lpstr>
      <vt:lpstr>OBBLIGAZIONE ERGA OMNES PARTES? – BELGIUM v. SENEGAL (2012)</vt:lpstr>
      <vt:lpstr>PROSPETTIVE FUTURE</vt:lpstr>
      <vt:lpstr>PROSPETTIVE FUTURE</vt:lpstr>
      <vt:lpstr>PROSPETTIVE FUTURE</vt:lpstr>
      <vt:lpstr>PROSPETTIVE FUTURE</vt:lpstr>
      <vt:lpstr>PROSPETTIVE FUTURE</vt:lpstr>
      <vt:lpstr>INFLUENZA DEI DIRITTI UMANI- RIDEFINIZIONE DEI RAPPORTI CdS-CIG?</vt:lpstr>
      <vt:lpstr>COMBINAZIONE TRA VARI METODI DI SOLUZIONE DELLE CONTROVERSIE INTERNAZIONALI</vt:lpstr>
      <vt:lpstr>COMBINAZIONE TRA VARI METODI DI SOLUZIONE DELLE CONTROVERSIE INTERNAZIONALI</vt:lpstr>
      <vt:lpstr>CONTROVERSIA</vt:lpstr>
      <vt:lpstr>COMPETENZA CIG/CDS</vt:lpstr>
      <vt:lpstr>COMPETENZA CIG/CDS</vt:lpstr>
      <vt:lpstr>CONTROVERSIA</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 DI INVALIDITA’ DEI TRATTATI INTERNAZIONALI</dc:title>
  <dc:creator>Giuseppe Sacco</dc:creator>
  <cp:lastModifiedBy>Giuseppe Sacco</cp:lastModifiedBy>
  <cp:revision>212</cp:revision>
  <dcterms:created xsi:type="dcterms:W3CDTF">2010-11-03T17:19:56Z</dcterms:created>
  <dcterms:modified xsi:type="dcterms:W3CDTF">2017-11-20T18:04:38Z</dcterms:modified>
</cp:coreProperties>
</file>