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74" r:id="rId16"/>
    <p:sldId id="269" r:id="rId17"/>
    <p:sldId id="270" r:id="rId18"/>
    <p:sldId id="276" r:id="rId19"/>
    <p:sldId id="271" r:id="rId20"/>
    <p:sldId id="272" r:id="rId21"/>
    <p:sldId id="277"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AC6"/>
    <a:srgbClr val="6600FF"/>
    <a:srgbClr val="008000"/>
    <a:srgbClr val="0000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5" autoAdjust="0"/>
    <p:restoredTop sz="94691" autoAdjust="0"/>
  </p:normalViewPr>
  <p:slideViewPr>
    <p:cSldViewPr>
      <p:cViewPr varScale="1">
        <p:scale>
          <a:sx n="66" d="100"/>
          <a:sy n="66" d="100"/>
        </p:scale>
        <p:origin x="-26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C94C3-D060-46DF-AAB1-1FBFEEDF43A7}" type="datetimeFigureOut">
              <a:rPr lang="it-IT" smtClean="0"/>
              <a:pPr/>
              <a:t>29/11/2015</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1F4D-C73E-4D7F-A7DC-E73F4FE757D2}" type="slidenum">
              <a:rPr lang="it-IT" smtClean="0"/>
              <a:pPr/>
              <a:t>‹N›</a:t>
            </a:fld>
            <a:endParaRPr lang="it-IT" dirty="0"/>
          </a:p>
        </p:txBody>
      </p:sp>
    </p:spTree>
    <p:extLst>
      <p:ext uri="{BB962C8B-B14F-4D97-AF65-F5344CB8AC3E}">
        <p14:creationId xmlns:p14="http://schemas.microsoft.com/office/powerpoint/2010/main" val="418746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29/11/2015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29/11/2015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29/11/2015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29/11/2015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F87B591-3D5F-4E4D-833E-FE020D8C45E8}" type="datetimeFigureOut">
              <a:rPr lang="it-IT" smtClean="0"/>
              <a:pPr/>
              <a:t>29/11/2015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F87B591-3D5F-4E4D-833E-FE020D8C45E8}" type="datetimeFigureOut">
              <a:rPr lang="it-IT" smtClean="0"/>
              <a:pPr/>
              <a:t>29/11/2015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F87B591-3D5F-4E4D-833E-FE020D8C45E8}" type="datetimeFigureOut">
              <a:rPr lang="it-IT" smtClean="0"/>
              <a:pPr/>
              <a:t>29/11/2015</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F87B591-3D5F-4E4D-833E-FE020D8C45E8}" type="datetimeFigureOut">
              <a:rPr lang="it-IT" smtClean="0"/>
              <a:pPr/>
              <a:t>29/11/2015</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F87B591-3D5F-4E4D-833E-FE020D8C45E8}" type="datetimeFigureOut">
              <a:rPr lang="it-IT" smtClean="0"/>
              <a:pPr/>
              <a:t>29/11/2015</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29/11/2015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29/11/2015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76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7B591-3D5F-4E4D-833E-FE020D8C45E8}" type="datetimeFigureOut">
              <a:rPr lang="it-IT" smtClean="0"/>
              <a:pPr/>
              <a:t>29/11/2015</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F0A4F-5E8A-4B85-B16C-3D99A9F181EF}"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76672"/>
            <a:ext cx="8132440" cy="1470025"/>
          </a:xfrm>
        </p:spPr>
        <p:txBody>
          <a:bodyPr>
            <a:normAutofit/>
          </a:bodyPr>
          <a:lstStyle/>
          <a:p>
            <a:r>
              <a:rPr lang="it-IT" b="1" dirty="0" smtClean="0">
                <a:solidFill>
                  <a:srgbClr val="170AC6"/>
                </a:solidFill>
                <a:latin typeface="Calibri" pitchFamily="34" charset="0"/>
              </a:rPr>
              <a:t>DAI POLIMERI AI MATERIALI POLIMERICI</a:t>
            </a:r>
            <a:endParaRPr lang="it-IT" dirty="0">
              <a:solidFill>
                <a:srgbClr val="170AC6"/>
              </a:solidFill>
              <a:latin typeface="Calibri" pitchFamily="34" charset="0"/>
            </a:endParaRPr>
          </a:p>
        </p:txBody>
      </p:sp>
      <p:sp>
        <p:nvSpPr>
          <p:cNvPr id="3" name="Rettangolo 2"/>
          <p:cNvSpPr/>
          <p:nvPr/>
        </p:nvSpPr>
        <p:spPr>
          <a:xfrm>
            <a:off x="755576" y="2474821"/>
            <a:ext cx="7632848" cy="3477875"/>
          </a:xfrm>
          <a:prstGeom prst="rect">
            <a:avLst/>
          </a:prstGeom>
        </p:spPr>
        <p:txBody>
          <a:bodyPr wrap="square">
            <a:spAutoFit/>
          </a:bodyPr>
          <a:lstStyle/>
          <a:p>
            <a:pPr algn="just"/>
            <a:r>
              <a:rPr lang="it-IT" sz="2000" dirty="0" smtClean="0">
                <a:solidFill>
                  <a:srgbClr val="170AC6"/>
                </a:solidFill>
              </a:rPr>
              <a:t>Considerando i diversi settori </a:t>
            </a:r>
            <a:r>
              <a:rPr lang="it-IT" sz="2000" dirty="0">
                <a:solidFill>
                  <a:srgbClr val="170AC6"/>
                </a:solidFill>
              </a:rPr>
              <a:t>di impiego, i polimeri possono essere suddivisi in tre classi</a:t>
            </a:r>
            <a:r>
              <a:rPr lang="it-IT" sz="2000" dirty="0" smtClean="0">
                <a:solidFill>
                  <a:srgbClr val="170AC6"/>
                </a:solidFill>
              </a:rPr>
              <a:t>:</a:t>
            </a:r>
          </a:p>
          <a:p>
            <a:pPr algn="just"/>
            <a:endParaRPr lang="it-IT" sz="2000" dirty="0">
              <a:solidFill>
                <a:srgbClr val="170AC6"/>
              </a:solidFill>
            </a:endParaRPr>
          </a:p>
          <a:p>
            <a:pPr algn="just"/>
            <a:r>
              <a:rPr lang="it-IT" sz="2000" b="1" i="1" dirty="0">
                <a:solidFill>
                  <a:srgbClr val="C00000"/>
                </a:solidFill>
              </a:rPr>
              <a:t>polimeri per </a:t>
            </a:r>
            <a:r>
              <a:rPr lang="it-IT" sz="2000" b="1" i="1" dirty="0" smtClean="0">
                <a:solidFill>
                  <a:srgbClr val="C00000"/>
                </a:solidFill>
              </a:rPr>
              <a:t>elastomeri</a:t>
            </a:r>
          </a:p>
          <a:p>
            <a:pPr algn="just"/>
            <a:r>
              <a:rPr lang="it-IT" sz="2000" b="1" i="1" dirty="0" smtClean="0">
                <a:solidFill>
                  <a:srgbClr val="C00000"/>
                </a:solidFill>
              </a:rPr>
              <a:t>polimeri </a:t>
            </a:r>
            <a:r>
              <a:rPr lang="it-IT" sz="2000" b="1" i="1" dirty="0">
                <a:solidFill>
                  <a:srgbClr val="C00000"/>
                </a:solidFill>
              </a:rPr>
              <a:t>per </a:t>
            </a:r>
            <a:r>
              <a:rPr lang="it-IT" sz="2000" b="1" i="1" dirty="0" smtClean="0">
                <a:solidFill>
                  <a:srgbClr val="C00000"/>
                </a:solidFill>
              </a:rPr>
              <a:t>fibre</a:t>
            </a:r>
          </a:p>
          <a:p>
            <a:pPr algn="just"/>
            <a:r>
              <a:rPr lang="it-IT" sz="2000" b="1" i="1" dirty="0" smtClean="0">
                <a:solidFill>
                  <a:srgbClr val="C00000"/>
                </a:solidFill>
              </a:rPr>
              <a:t>polimeri </a:t>
            </a:r>
            <a:r>
              <a:rPr lang="it-IT" sz="2000" b="1" i="1" dirty="0">
                <a:solidFill>
                  <a:srgbClr val="C00000"/>
                </a:solidFill>
              </a:rPr>
              <a:t>per materiali plastici (</a:t>
            </a:r>
            <a:r>
              <a:rPr lang="it-IT" sz="2000" b="1" i="1" dirty="0" smtClean="0">
                <a:solidFill>
                  <a:srgbClr val="C00000"/>
                </a:solidFill>
              </a:rPr>
              <a:t>termoplastici, termoindurenti)</a:t>
            </a:r>
            <a:r>
              <a:rPr lang="it-IT" sz="2000" dirty="0" smtClean="0">
                <a:solidFill>
                  <a:srgbClr val="C00000"/>
                </a:solidFill>
              </a:rPr>
              <a:t>.</a:t>
            </a:r>
          </a:p>
          <a:p>
            <a:pPr algn="just"/>
            <a:endParaRPr lang="it-IT" sz="2000" dirty="0" smtClean="0">
              <a:solidFill>
                <a:srgbClr val="170AC6"/>
              </a:solidFill>
            </a:endParaRPr>
          </a:p>
          <a:p>
            <a:pPr algn="just"/>
            <a:r>
              <a:rPr lang="it-IT" sz="2000" dirty="0" smtClean="0">
                <a:solidFill>
                  <a:srgbClr val="170AC6"/>
                </a:solidFill>
              </a:rPr>
              <a:t>Il </a:t>
            </a:r>
            <a:r>
              <a:rPr lang="it-IT" sz="2000" dirty="0">
                <a:solidFill>
                  <a:srgbClr val="170AC6"/>
                </a:solidFill>
              </a:rPr>
              <a:t>settore di impiego </a:t>
            </a:r>
            <a:r>
              <a:rPr lang="it-IT" sz="2000" dirty="0" smtClean="0">
                <a:solidFill>
                  <a:srgbClr val="170AC6"/>
                </a:solidFill>
              </a:rPr>
              <a:t>è caratteristico </a:t>
            </a:r>
            <a:r>
              <a:rPr lang="it-IT" sz="2000" dirty="0">
                <a:solidFill>
                  <a:srgbClr val="170AC6"/>
                </a:solidFill>
              </a:rPr>
              <a:t>per ciascuno di </a:t>
            </a:r>
            <a:r>
              <a:rPr lang="it-IT" sz="2000" dirty="0" smtClean="0">
                <a:solidFill>
                  <a:srgbClr val="170AC6"/>
                </a:solidFill>
              </a:rPr>
              <a:t>essi.</a:t>
            </a:r>
          </a:p>
          <a:p>
            <a:pPr algn="just"/>
            <a:r>
              <a:rPr lang="it-IT" sz="2000" dirty="0" smtClean="0">
                <a:solidFill>
                  <a:srgbClr val="170AC6"/>
                </a:solidFill>
              </a:rPr>
              <a:t>Se </a:t>
            </a:r>
            <a:r>
              <a:rPr lang="it-IT" sz="2000" dirty="0">
                <a:solidFill>
                  <a:srgbClr val="170AC6"/>
                </a:solidFill>
              </a:rPr>
              <a:t>si vuole che il materiale presenti un </a:t>
            </a:r>
            <a:r>
              <a:rPr lang="it-IT" sz="2000" dirty="0" smtClean="0">
                <a:solidFill>
                  <a:srgbClr val="170AC6"/>
                </a:solidFill>
              </a:rPr>
              <a:t>determinato </a:t>
            </a:r>
            <a:r>
              <a:rPr lang="en-US" sz="2000" b="1" i="1" dirty="0" err="1" smtClean="0">
                <a:solidFill>
                  <a:srgbClr val="C00000"/>
                </a:solidFill>
              </a:rPr>
              <a:t>comportamento</a:t>
            </a:r>
            <a:r>
              <a:rPr lang="en-US" sz="2000" b="1" i="1" dirty="0" smtClean="0">
                <a:solidFill>
                  <a:srgbClr val="C00000"/>
                </a:solidFill>
              </a:rPr>
              <a:t> </a:t>
            </a:r>
            <a:r>
              <a:rPr lang="en-US" sz="2000" b="1" i="1" dirty="0" err="1" smtClean="0">
                <a:solidFill>
                  <a:srgbClr val="C00000"/>
                </a:solidFill>
              </a:rPr>
              <a:t>fisico-meccanico</a:t>
            </a:r>
            <a:r>
              <a:rPr lang="en-US" sz="2000" dirty="0" smtClean="0">
                <a:solidFill>
                  <a:srgbClr val="170AC6"/>
                </a:solidFill>
              </a:rPr>
              <a:t> </a:t>
            </a:r>
            <a:r>
              <a:rPr lang="it-IT" sz="2000" dirty="0" smtClean="0">
                <a:solidFill>
                  <a:srgbClr val="170AC6"/>
                </a:solidFill>
              </a:rPr>
              <a:t>è </a:t>
            </a:r>
            <a:r>
              <a:rPr lang="it-IT" sz="2000" dirty="0">
                <a:solidFill>
                  <a:srgbClr val="170AC6"/>
                </a:solidFill>
              </a:rPr>
              <a:t>necessario avere </a:t>
            </a:r>
            <a:r>
              <a:rPr lang="it-IT" sz="2000" dirty="0" smtClean="0">
                <a:solidFill>
                  <a:srgbClr val="170AC6"/>
                </a:solidFill>
              </a:rPr>
              <a:t>una ben </a:t>
            </a:r>
            <a:r>
              <a:rPr lang="it-IT" sz="2000" dirty="0">
                <a:solidFill>
                  <a:srgbClr val="170AC6"/>
                </a:solidFill>
              </a:rPr>
              <a:t>definita </a:t>
            </a:r>
            <a:r>
              <a:rPr lang="it-IT" sz="2000" b="1" i="1" dirty="0">
                <a:solidFill>
                  <a:srgbClr val="C00000"/>
                </a:solidFill>
              </a:rPr>
              <a:t>struttura </a:t>
            </a:r>
            <a:r>
              <a:rPr lang="it-IT" sz="2000" b="1" i="1" dirty="0" smtClean="0">
                <a:solidFill>
                  <a:srgbClr val="C00000"/>
                </a:solidFill>
              </a:rPr>
              <a:t>molecolare</a:t>
            </a:r>
            <a:r>
              <a:rPr lang="en-US" sz="2000" dirty="0" smtClean="0">
                <a:solidFill>
                  <a:srgbClr val="170AC6"/>
                </a:solidFill>
              </a:rPr>
              <a:t>.</a:t>
            </a:r>
            <a:endParaRPr lang="en-US" sz="2000" dirty="0">
              <a:solidFill>
                <a:srgbClr val="170AC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548680"/>
            <a:ext cx="7920880" cy="1938992"/>
          </a:xfrm>
          <a:prstGeom prst="rect">
            <a:avLst/>
          </a:prstGeom>
        </p:spPr>
        <p:txBody>
          <a:bodyPr wrap="square">
            <a:spAutoFit/>
          </a:bodyPr>
          <a:lstStyle/>
          <a:p>
            <a:pPr algn="just"/>
            <a:r>
              <a:rPr lang="it-IT" sz="2000" dirty="0">
                <a:solidFill>
                  <a:srgbClr val="170AC6"/>
                </a:solidFill>
              </a:rPr>
              <a:t>La stessa situazione si ha nell’</a:t>
            </a:r>
            <a:r>
              <a:rPr lang="it-IT" sz="2000" b="1" i="1" dirty="0">
                <a:solidFill>
                  <a:srgbClr val="C00000"/>
                </a:solidFill>
              </a:rPr>
              <a:t>EVA</a:t>
            </a:r>
            <a:r>
              <a:rPr lang="it-IT" sz="2000" dirty="0">
                <a:solidFill>
                  <a:srgbClr val="170AC6"/>
                </a:solidFill>
              </a:rPr>
              <a:t>, che è un copolimero multiblocchi </a:t>
            </a:r>
            <a:r>
              <a:rPr lang="it-IT" sz="2000" dirty="0" smtClean="0">
                <a:solidFill>
                  <a:srgbClr val="170AC6"/>
                </a:solidFill>
              </a:rPr>
              <a:t>tra polietilene </a:t>
            </a:r>
            <a:r>
              <a:rPr lang="it-IT" sz="2000" dirty="0">
                <a:solidFill>
                  <a:srgbClr val="170AC6"/>
                </a:solidFill>
              </a:rPr>
              <a:t>(cristallino a temperatura ambiente) e </a:t>
            </a:r>
            <a:r>
              <a:rPr lang="it-IT" sz="2000" dirty="0" err="1">
                <a:solidFill>
                  <a:srgbClr val="170AC6"/>
                </a:solidFill>
              </a:rPr>
              <a:t>polivinilacetato</a:t>
            </a:r>
            <a:r>
              <a:rPr lang="it-IT" sz="2000" dirty="0">
                <a:solidFill>
                  <a:srgbClr val="170AC6"/>
                </a:solidFill>
              </a:rPr>
              <a:t>, la cui morfologia </a:t>
            </a:r>
            <a:r>
              <a:rPr lang="it-IT" sz="2000" dirty="0" smtClean="0">
                <a:solidFill>
                  <a:srgbClr val="170AC6"/>
                </a:solidFill>
              </a:rPr>
              <a:t>è disordinata: </a:t>
            </a:r>
            <a:r>
              <a:rPr lang="it-IT" sz="2000" dirty="0">
                <a:solidFill>
                  <a:srgbClr val="170AC6"/>
                </a:solidFill>
              </a:rPr>
              <a:t>come si vede </a:t>
            </a:r>
            <a:r>
              <a:rPr lang="it-IT" sz="2000" b="1" i="1" dirty="0">
                <a:solidFill>
                  <a:srgbClr val="C00000"/>
                </a:solidFill>
              </a:rPr>
              <a:t>la singola macromolecola attraversa </a:t>
            </a:r>
            <a:r>
              <a:rPr lang="it-IT" sz="2000" b="1" i="1" dirty="0" smtClean="0">
                <a:solidFill>
                  <a:srgbClr val="C00000"/>
                </a:solidFill>
              </a:rPr>
              <a:t>successivamente zone </a:t>
            </a:r>
            <a:r>
              <a:rPr lang="it-IT" sz="2000" b="1" i="1" dirty="0">
                <a:solidFill>
                  <a:srgbClr val="C00000"/>
                </a:solidFill>
              </a:rPr>
              <a:t>cristalline e zone amorfe</a:t>
            </a:r>
            <a:r>
              <a:rPr lang="it-IT" sz="2000" dirty="0" smtClean="0">
                <a:solidFill>
                  <a:srgbClr val="170AC6"/>
                </a:solidFill>
              </a:rPr>
              <a:t>.</a:t>
            </a:r>
          </a:p>
          <a:p>
            <a:pPr algn="just"/>
            <a:r>
              <a:rPr lang="it-IT" sz="2000" dirty="0" smtClean="0">
                <a:solidFill>
                  <a:srgbClr val="170AC6"/>
                </a:solidFill>
              </a:rPr>
              <a:t>Le zone cristalline rappresentano le giunzioni mentre le zone amorfe sono responsabili della plasticità.</a:t>
            </a:r>
            <a:endParaRPr lang="en-US" sz="2000" dirty="0">
              <a:solidFill>
                <a:srgbClr val="170AC6"/>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29" y="2919036"/>
            <a:ext cx="3369741" cy="259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7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404664"/>
            <a:ext cx="7848872" cy="6001643"/>
          </a:xfrm>
          <a:prstGeom prst="rect">
            <a:avLst/>
          </a:prstGeom>
        </p:spPr>
        <p:txBody>
          <a:bodyPr wrap="square">
            <a:spAutoFit/>
          </a:bodyPr>
          <a:lstStyle/>
          <a:p>
            <a:pPr algn="just"/>
            <a:r>
              <a:rPr lang="en-US" sz="2400" b="1" i="1" dirty="0" err="1">
                <a:solidFill>
                  <a:srgbClr val="170AC6"/>
                </a:solidFill>
              </a:rPr>
              <a:t>Polimeri</a:t>
            </a:r>
            <a:r>
              <a:rPr lang="en-US" sz="2400" b="1" i="1" dirty="0">
                <a:solidFill>
                  <a:srgbClr val="170AC6"/>
                </a:solidFill>
              </a:rPr>
              <a:t> per </a:t>
            </a:r>
            <a:r>
              <a:rPr lang="en-US" sz="2400" b="1" i="1" dirty="0" err="1">
                <a:solidFill>
                  <a:srgbClr val="170AC6"/>
                </a:solidFill>
              </a:rPr>
              <a:t>fibre</a:t>
            </a:r>
            <a:endParaRPr lang="en-US" sz="2400" b="1" i="1" dirty="0">
              <a:solidFill>
                <a:srgbClr val="170AC6"/>
              </a:solidFill>
            </a:endParaRPr>
          </a:p>
          <a:p>
            <a:pPr algn="just"/>
            <a:endParaRPr lang="it-IT" sz="2000" dirty="0">
              <a:solidFill>
                <a:srgbClr val="170AC6"/>
              </a:solidFill>
            </a:endParaRPr>
          </a:p>
          <a:p>
            <a:pPr algn="just"/>
            <a:r>
              <a:rPr lang="it-IT" sz="2000" dirty="0">
                <a:solidFill>
                  <a:srgbClr val="170AC6"/>
                </a:solidFill>
              </a:rPr>
              <a:t>La fibra è un manufatto fortemente anisotropo: le sue proprietà meccaniche </a:t>
            </a:r>
            <a:r>
              <a:rPr lang="it-IT" sz="2000" dirty="0" smtClean="0">
                <a:solidFill>
                  <a:srgbClr val="170AC6"/>
                </a:solidFill>
              </a:rPr>
              <a:t>sono eccezionali </a:t>
            </a:r>
            <a:r>
              <a:rPr lang="it-IT" sz="2000" dirty="0">
                <a:solidFill>
                  <a:srgbClr val="170AC6"/>
                </a:solidFill>
              </a:rPr>
              <a:t>nella direzione dell’asse e scadenti nel piano della sezione. In particolare </a:t>
            </a:r>
            <a:r>
              <a:rPr lang="it-IT" sz="2000" dirty="0" smtClean="0">
                <a:solidFill>
                  <a:srgbClr val="170AC6"/>
                </a:solidFill>
              </a:rPr>
              <a:t>è molto </a:t>
            </a:r>
            <a:r>
              <a:rPr lang="it-IT" sz="2000" dirty="0">
                <a:solidFill>
                  <a:srgbClr val="170AC6"/>
                </a:solidFill>
              </a:rPr>
              <a:t>elevato il modulo elastico e la fibra è molto resistente all’azione di una forza tensile:</a:t>
            </a:r>
          </a:p>
          <a:p>
            <a:pPr algn="just"/>
            <a:r>
              <a:rPr lang="it-IT" sz="2000" b="1" i="1" dirty="0">
                <a:solidFill>
                  <a:srgbClr val="C00000"/>
                </a:solidFill>
              </a:rPr>
              <a:t>è necessario fornire molta energia per allungarla e romperla</a:t>
            </a:r>
            <a:r>
              <a:rPr lang="it-IT" sz="2000" dirty="0">
                <a:solidFill>
                  <a:srgbClr val="170AC6"/>
                </a:solidFill>
              </a:rPr>
              <a:t>.</a:t>
            </a:r>
          </a:p>
          <a:p>
            <a:pPr algn="just"/>
            <a:endParaRPr lang="it-IT" sz="2000" dirty="0" smtClean="0">
              <a:solidFill>
                <a:srgbClr val="170AC6"/>
              </a:solidFill>
            </a:endParaRPr>
          </a:p>
          <a:p>
            <a:pPr algn="just"/>
            <a:r>
              <a:rPr lang="it-IT" sz="2000" dirty="0" smtClean="0">
                <a:solidFill>
                  <a:srgbClr val="170AC6"/>
                </a:solidFill>
              </a:rPr>
              <a:t>Queste </a:t>
            </a:r>
            <a:r>
              <a:rPr lang="it-IT" sz="2000" dirty="0">
                <a:solidFill>
                  <a:srgbClr val="170AC6"/>
                </a:solidFill>
              </a:rPr>
              <a:t>proprietà si ottengono orientando le catene polimeriche lungo l’asse </a:t>
            </a:r>
            <a:r>
              <a:rPr lang="it-IT" sz="2000" dirty="0" smtClean="0">
                <a:solidFill>
                  <a:srgbClr val="170AC6"/>
                </a:solidFill>
              </a:rPr>
              <a:t>del filamento; </a:t>
            </a:r>
            <a:r>
              <a:rPr lang="it-IT" sz="2000" dirty="0">
                <a:solidFill>
                  <a:srgbClr val="170AC6"/>
                </a:solidFill>
              </a:rPr>
              <a:t>ciò si realizza </a:t>
            </a:r>
            <a:r>
              <a:rPr lang="it-IT" sz="2000" b="1" i="1" dirty="0">
                <a:solidFill>
                  <a:srgbClr val="C00000"/>
                </a:solidFill>
              </a:rPr>
              <a:t>estrudendo il materiale fuso attraverso un ugello</a:t>
            </a:r>
            <a:r>
              <a:rPr lang="it-IT" sz="2000" dirty="0" smtClean="0">
                <a:solidFill>
                  <a:srgbClr val="170AC6"/>
                </a:solidFill>
              </a:rPr>
              <a:t>, avente </a:t>
            </a:r>
            <a:r>
              <a:rPr lang="it-IT" sz="2000" dirty="0">
                <a:solidFill>
                  <a:srgbClr val="170AC6"/>
                </a:solidFill>
              </a:rPr>
              <a:t>un diametro molto piccolo (dell’ordine dei micron), e </a:t>
            </a:r>
            <a:r>
              <a:rPr lang="it-IT" sz="2000" b="1" i="1" dirty="0">
                <a:solidFill>
                  <a:srgbClr val="C00000"/>
                </a:solidFill>
              </a:rPr>
              <a:t>stirando successivamente </a:t>
            </a:r>
            <a:r>
              <a:rPr lang="it-IT" sz="2000" b="1" i="1" dirty="0" smtClean="0">
                <a:solidFill>
                  <a:srgbClr val="C00000"/>
                </a:solidFill>
              </a:rPr>
              <a:t>il filo</a:t>
            </a:r>
            <a:r>
              <a:rPr lang="it-IT" sz="2000" dirty="0">
                <a:solidFill>
                  <a:srgbClr val="170AC6"/>
                </a:solidFill>
              </a:rPr>
              <a:t>, quando non è ancora </a:t>
            </a:r>
            <a:r>
              <a:rPr lang="it-IT" sz="2000" dirty="0" smtClean="0">
                <a:solidFill>
                  <a:srgbClr val="170AC6"/>
                </a:solidFill>
              </a:rPr>
              <a:t>solidificato.</a:t>
            </a:r>
          </a:p>
          <a:p>
            <a:pPr algn="just"/>
            <a:endParaRPr lang="it-IT" sz="2000" dirty="0">
              <a:solidFill>
                <a:srgbClr val="170AC6"/>
              </a:solidFill>
            </a:endParaRPr>
          </a:p>
          <a:p>
            <a:pPr algn="just"/>
            <a:r>
              <a:rPr lang="it-IT" sz="2000" dirty="0">
                <a:solidFill>
                  <a:srgbClr val="170AC6"/>
                </a:solidFill>
              </a:rPr>
              <a:t>Dal momento che la conformazione estesa non è termodinamicamente stabile </a:t>
            </a:r>
            <a:r>
              <a:rPr lang="it-IT" sz="2000" dirty="0" smtClean="0">
                <a:solidFill>
                  <a:srgbClr val="170AC6"/>
                </a:solidFill>
              </a:rPr>
              <a:t>è necessario </a:t>
            </a:r>
            <a:r>
              <a:rPr lang="it-IT" sz="2000" dirty="0">
                <a:solidFill>
                  <a:srgbClr val="170AC6"/>
                </a:solidFill>
              </a:rPr>
              <a:t>che tra le macromolecole si possano instaurare interazioni che impediscano </a:t>
            </a:r>
            <a:r>
              <a:rPr lang="it-IT" sz="2000" dirty="0" smtClean="0">
                <a:solidFill>
                  <a:srgbClr val="170AC6"/>
                </a:solidFill>
              </a:rPr>
              <a:t>alle catene </a:t>
            </a:r>
            <a:r>
              <a:rPr lang="it-IT" sz="2000" dirty="0">
                <a:solidFill>
                  <a:srgbClr val="170AC6"/>
                </a:solidFill>
              </a:rPr>
              <a:t>estese di ritornare nella </a:t>
            </a:r>
            <a:r>
              <a:rPr lang="it-IT" sz="2000" dirty="0" smtClean="0">
                <a:solidFill>
                  <a:srgbClr val="170AC6"/>
                </a:solidFill>
              </a:rPr>
              <a:t> conformazione </a:t>
            </a:r>
            <a:r>
              <a:rPr lang="it-IT" sz="2000" dirty="0">
                <a:solidFill>
                  <a:srgbClr val="170AC6"/>
                </a:solidFill>
              </a:rPr>
              <a:t>a gomitolo. Non sono necessari veri e </a:t>
            </a:r>
            <a:r>
              <a:rPr lang="it-IT" sz="2000" dirty="0" smtClean="0">
                <a:solidFill>
                  <a:srgbClr val="170AC6"/>
                </a:solidFill>
              </a:rPr>
              <a:t>propri legami </a:t>
            </a:r>
            <a:r>
              <a:rPr lang="it-IT" sz="2000" dirty="0">
                <a:solidFill>
                  <a:srgbClr val="170AC6"/>
                </a:solidFill>
              </a:rPr>
              <a:t>covalenti ma </a:t>
            </a:r>
            <a:r>
              <a:rPr lang="it-IT" sz="2000" b="1" i="1" dirty="0">
                <a:solidFill>
                  <a:srgbClr val="C00000"/>
                </a:solidFill>
              </a:rPr>
              <a:t>sono sufficienti legami polari</a:t>
            </a:r>
            <a:r>
              <a:rPr lang="it-IT" sz="2000" dirty="0">
                <a:solidFill>
                  <a:srgbClr val="170AC6"/>
                </a:solidFill>
              </a:rPr>
              <a:t>, anche deboli, tra gruppi </a:t>
            </a:r>
            <a:r>
              <a:rPr lang="it-IT" sz="2000" dirty="0" smtClean="0">
                <a:solidFill>
                  <a:srgbClr val="170AC6"/>
                </a:solidFill>
              </a:rPr>
              <a:t>diversi.</a:t>
            </a:r>
            <a:endParaRPr lang="en-US" sz="2000" dirty="0">
              <a:solidFill>
                <a:srgbClr val="170AC6"/>
              </a:solidFill>
            </a:endParaRPr>
          </a:p>
        </p:txBody>
      </p:sp>
    </p:spTree>
    <p:extLst>
      <p:ext uri="{BB962C8B-B14F-4D97-AF65-F5344CB8AC3E}">
        <p14:creationId xmlns:p14="http://schemas.microsoft.com/office/powerpoint/2010/main" val="2433317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404664"/>
            <a:ext cx="7632848" cy="3477875"/>
          </a:xfrm>
          <a:prstGeom prst="rect">
            <a:avLst/>
          </a:prstGeom>
        </p:spPr>
        <p:txBody>
          <a:bodyPr wrap="square">
            <a:spAutoFit/>
          </a:bodyPr>
          <a:lstStyle/>
          <a:p>
            <a:pPr algn="just"/>
            <a:r>
              <a:rPr lang="it-IT" sz="2000" dirty="0" smtClean="0">
                <a:solidFill>
                  <a:srgbClr val="170AC6"/>
                </a:solidFill>
              </a:rPr>
              <a:t>Per ottenere i deboli legami necessari per la formazione delle fibre </a:t>
            </a:r>
            <a:r>
              <a:rPr lang="it-IT" sz="2000" dirty="0">
                <a:solidFill>
                  <a:srgbClr val="170AC6"/>
                </a:solidFill>
              </a:rPr>
              <a:t>vengono impiegati polimeri quali il </a:t>
            </a:r>
            <a:r>
              <a:rPr lang="it-IT" sz="2000" dirty="0" err="1">
                <a:solidFill>
                  <a:srgbClr val="170AC6"/>
                </a:solidFill>
              </a:rPr>
              <a:t>poliacrilonitrile</a:t>
            </a:r>
            <a:r>
              <a:rPr lang="it-IT" sz="2000" dirty="0" smtClean="0">
                <a:solidFill>
                  <a:srgbClr val="170AC6"/>
                </a:solidFill>
              </a:rPr>
              <a:t>, caratterizzato </a:t>
            </a:r>
            <a:r>
              <a:rPr lang="it-IT" sz="2000" dirty="0">
                <a:solidFill>
                  <a:srgbClr val="170AC6"/>
                </a:solidFill>
              </a:rPr>
              <a:t>da gruppi </a:t>
            </a:r>
            <a:r>
              <a:rPr lang="it-IT" sz="2000" b="1" dirty="0">
                <a:solidFill>
                  <a:srgbClr val="C00000"/>
                </a:solidFill>
              </a:rPr>
              <a:t>[-C N]</a:t>
            </a:r>
            <a:r>
              <a:rPr lang="it-IT" sz="2000" dirty="0">
                <a:solidFill>
                  <a:srgbClr val="170AC6"/>
                </a:solidFill>
              </a:rPr>
              <a:t>, le poliammidi, che contengono nell’unità di ripetizione </a:t>
            </a:r>
            <a:r>
              <a:rPr lang="it-IT" sz="2000" dirty="0" smtClean="0">
                <a:solidFill>
                  <a:srgbClr val="170AC6"/>
                </a:solidFill>
              </a:rPr>
              <a:t>il gruppo ammidico </a:t>
            </a:r>
            <a:r>
              <a:rPr lang="it-IT" sz="2000" b="1" dirty="0">
                <a:solidFill>
                  <a:srgbClr val="C00000"/>
                </a:solidFill>
              </a:rPr>
              <a:t>[-CONH-]</a:t>
            </a:r>
            <a:r>
              <a:rPr lang="it-IT" sz="2000" dirty="0">
                <a:solidFill>
                  <a:srgbClr val="170AC6"/>
                </a:solidFill>
              </a:rPr>
              <a:t>, ed i poliesteri, che hanno il gruppo </a:t>
            </a:r>
            <a:r>
              <a:rPr lang="it-IT" sz="2000" b="1" dirty="0">
                <a:solidFill>
                  <a:srgbClr val="C00000"/>
                </a:solidFill>
              </a:rPr>
              <a:t>[-COO-</a:t>
            </a:r>
            <a:r>
              <a:rPr lang="it-IT" sz="2000" b="1" dirty="0" smtClean="0">
                <a:solidFill>
                  <a:srgbClr val="C00000"/>
                </a:solidFill>
              </a:rPr>
              <a:t>]</a:t>
            </a:r>
            <a:r>
              <a:rPr lang="it-IT" sz="2000" dirty="0" smtClean="0">
                <a:solidFill>
                  <a:srgbClr val="170AC6"/>
                </a:solidFill>
              </a:rPr>
              <a:t>.</a:t>
            </a:r>
          </a:p>
          <a:p>
            <a:pPr algn="just"/>
            <a:endParaRPr lang="it-IT" sz="2000" dirty="0">
              <a:solidFill>
                <a:srgbClr val="170AC6"/>
              </a:solidFill>
            </a:endParaRPr>
          </a:p>
          <a:p>
            <a:pPr algn="just"/>
            <a:r>
              <a:rPr lang="it-IT" sz="2000" dirty="0">
                <a:solidFill>
                  <a:srgbClr val="170AC6"/>
                </a:solidFill>
              </a:rPr>
              <a:t>Lo studio della struttura delle fibre poliammidiche e poliestere ha messo in </a:t>
            </a:r>
            <a:r>
              <a:rPr lang="it-IT" sz="2000" dirty="0" smtClean="0">
                <a:solidFill>
                  <a:srgbClr val="170AC6"/>
                </a:solidFill>
              </a:rPr>
              <a:t>rilievo che le </a:t>
            </a:r>
            <a:r>
              <a:rPr lang="it-IT" sz="2000" dirty="0">
                <a:solidFill>
                  <a:srgbClr val="170AC6"/>
                </a:solidFill>
              </a:rPr>
              <a:t>fibre </a:t>
            </a:r>
            <a:r>
              <a:rPr lang="it-IT" sz="2000" dirty="0" smtClean="0">
                <a:solidFill>
                  <a:srgbClr val="170AC6"/>
                </a:solidFill>
              </a:rPr>
              <a:t>sono formate da sub elementi</a:t>
            </a:r>
            <a:r>
              <a:rPr lang="it-IT" sz="2000" dirty="0">
                <a:solidFill>
                  <a:srgbClr val="170AC6"/>
                </a:solidFill>
              </a:rPr>
              <a:t>, che prendono il nome di fibrille</a:t>
            </a:r>
            <a:r>
              <a:rPr lang="it-IT" sz="2000" dirty="0" smtClean="0">
                <a:solidFill>
                  <a:srgbClr val="170AC6"/>
                </a:solidFill>
              </a:rPr>
              <a:t>:   all’interno </a:t>
            </a:r>
            <a:r>
              <a:rPr lang="it-IT" sz="2000" dirty="0">
                <a:solidFill>
                  <a:srgbClr val="170AC6"/>
                </a:solidFill>
              </a:rPr>
              <a:t>della singola fibrilla la struttura è più </a:t>
            </a:r>
            <a:r>
              <a:rPr lang="it-IT" sz="2000" dirty="0" smtClean="0">
                <a:solidFill>
                  <a:srgbClr val="170AC6"/>
                </a:solidFill>
              </a:rPr>
              <a:t>complessa.</a:t>
            </a:r>
          </a:p>
          <a:p>
            <a:pPr algn="just"/>
            <a:r>
              <a:rPr lang="it-IT" sz="2000" dirty="0" smtClean="0">
                <a:solidFill>
                  <a:srgbClr val="170AC6"/>
                </a:solidFill>
              </a:rPr>
              <a:t>Le </a:t>
            </a:r>
            <a:r>
              <a:rPr lang="it-IT" sz="2000" dirty="0">
                <a:solidFill>
                  <a:srgbClr val="170AC6"/>
                </a:solidFill>
              </a:rPr>
              <a:t>poliammidi e </a:t>
            </a:r>
            <a:r>
              <a:rPr lang="it-IT" sz="2000" dirty="0" smtClean="0">
                <a:solidFill>
                  <a:srgbClr val="170AC6"/>
                </a:solidFill>
              </a:rPr>
              <a:t>i poliesteri </a:t>
            </a:r>
            <a:r>
              <a:rPr lang="it-IT" sz="2000" dirty="0">
                <a:solidFill>
                  <a:srgbClr val="170AC6"/>
                </a:solidFill>
              </a:rPr>
              <a:t>sono materiali semicristallini e quindi nelle fibrille si alternano, lungo l’asse</a:t>
            </a:r>
            <a:r>
              <a:rPr lang="it-IT" sz="2000" dirty="0" smtClean="0">
                <a:solidFill>
                  <a:srgbClr val="170AC6"/>
                </a:solidFill>
              </a:rPr>
              <a:t>, domini </a:t>
            </a:r>
            <a:r>
              <a:rPr lang="it-IT" sz="2000" dirty="0">
                <a:solidFill>
                  <a:srgbClr val="170AC6"/>
                </a:solidFill>
              </a:rPr>
              <a:t>amorfi e microregioni ordinate</a:t>
            </a:r>
            <a:r>
              <a:rPr lang="it-IT" sz="2000" dirty="0" smtClean="0">
                <a:solidFill>
                  <a:srgbClr val="170AC6"/>
                </a:solidFill>
              </a:rPr>
              <a:t>.</a:t>
            </a:r>
            <a:endParaRPr lang="en-US" sz="2000" dirty="0">
              <a:solidFill>
                <a:srgbClr val="170AC6"/>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030" y="3933056"/>
            <a:ext cx="352593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306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63302" y="548680"/>
            <a:ext cx="7975186" cy="5386090"/>
          </a:xfrm>
          <a:prstGeom prst="rect">
            <a:avLst/>
          </a:prstGeom>
        </p:spPr>
        <p:txBody>
          <a:bodyPr wrap="square">
            <a:spAutoFit/>
          </a:bodyPr>
          <a:lstStyle/>
          <a:p>
            <a:pPr algn="just"/>
            <a:r>
              <a:rPr lang="en-US" sz="2400" b="1" i="1" dirty="0" err="1">
                <a:solidFill>
                  <a:srgbClr val="170AC6"/>
                </a:solidFill>
              </a:rPr>
              <a:t>Polimeri</a:t>
            </a:r>
            <a:r>
              <a:rPr lang="en-US" sz="2400" b="1" i="1" dirty="0">
                <a:solidFill>
                  <a:srgbClr val="170AC6"/>
                </a:solidFill>
              </a:rPr>
              <a:t> per </a:t>
            </a:r>
            <a:r>
              <a:rPr lang="en-US" sz="2400" b="1" i="1" dirty="0" err="1">
                <a:solidFill>
                  <a:srgbClr val="170AC6"/>
                </a:solidFill>
              </a:rPr>
              <a:t>plastici</a:t>
            </a:r>
            <a:endParaRPr lang="en-US" sz="2400" b="1" i="1" dirty="0">
              <a:solidFill>
                <a:srgbClr val="170AC6"/>
              </a:solidFill>
            </a:endParaRPr>
          </a:p>
          <a:p>
            <a:pPr algn="just"/>
            <a:r>
              <a:rPr lang="it-IT" sz="2000" dirty="0">
                <a:solidFill>
                  <a:srgbClr val="170AC6"/>
                </a:solidFill>
              </a:rPr>
              <a:t>Per </a:t>
            </a:r>
            <a:r>
              <a:rPr lang="it-IT" sz="2000" dirty="0" smtClean="0">
                <a:solidFill>
                  <a:srgbClr val="170AC6"/>
                </a:solidFill>
              </a:rPr>
              <a:t>i </a:t>
            </a:r>
            <a:r>
              <a:rPr lang="it-IT" sz="2000" dirty="0">
                <a:solidFill>
                  <a:srgbClr val="170AC6"/>
                </a:solidFill>
              </a:rPr>
              <a:t>polimeri per plastici, si conserva la vecchia distinzione </a:t>
            </a:r>
            <a:r>
              <a:rPr lang="it-IT" sz="2000" dirty="0" smtClean="0">
                <a:solidFill>
                  <a:srgbClr val="170AC6"/>
                </a:solidFill>
              </a:rPr>
              <a:t>tra </a:t>
            </a:r>
            <a:r>
              <a:rPr lang="en-US" sz="2000" b="1" i="1" dirty="0" err="1" smtClean="0">
                <a:solidFill>
                  <a:srgbClr val="C00000"/>
                </a:solidFill>
              </a:rPr>
              <a:t>termoplastici</a:t>
            </a:r>
            <a:r>
              <a:rPr lang="en-US" sz="2000" dirty="0" smtClean="0">
                <a:solidFill>
                  <a:srgbClr val="C00000"/>
                </a:solidFill>
              </a:rPr>
              <a:t> </a:t>
            </a:r>
            <a:r>
              <a:rPr lang="en-US" sz="2000" dirty="0">
                <a:solidFill>
                  <a:srgbClr val="170AC6"/>
                </a:solidFill>
              </a:rPr>
              <a:t>e </a:t>
            </a:r>
            <a:r>
              <a:rPr lang="en-US" sz="2000" b="1" i="1" dirty="0" err="1">
                <a:solidFill>
                  <a:srgbClr val="C00000"/>
                </a:solidFill>
              </a:rPr>
              <a:t>termoindurenti</a:t>
            </a:r>
            <a:r>
              <a:rPr lang="en-US" sz="2000" dirty="0">
                <a:solidFill>
                  <a:srgbClr val="170AC6"/>
                </a:solidFill>
              </a:rPr>
              <a:t>.</a:t>
            </a:r>
          </a:p>
          <a:p>
            <a:pPr algn="just"/>
            <a:endParaRPr lang="it-IT" sz="2000" b="1" u="sng" dirty="0" smtClean="0">
              <a:solidFill>
                <a:srgbClr val="170AC6"/>
              </a:solidFill>
            </a:endParaRPr>
          </a:p>
          <a:p>
            <a:pPr algn="just"/>
            <a:r>
              <a:rPr lang="it-IT" sz="2000" b="1" u="sng" dirty="0" smtClean="0">
                <a:solidFill>
                  <a:srgbClr val="170AC6"/>
                </a:solidFill>
              </a:rPr>
              <a:t>Termoplastici</a:t>
            </a:r>
            <a:r>
              <a:rPr lang="it-IT" sz="2000" dirty="0" smtClean="0">
                <a:solidFill>
                  <a:srgbClr val="170AC6"/>
                </a:solidFill>
              </a:rPr>
              <a:t> </a:t>
            </a:r>
            <a:r>
              <a:rPr lang="it-IT" sz="2000" dirty="0">
                <a:solidFill>
                  <a:srgbClr val="170AC6"/>
                </a:solidFill>
              </a:rPr>
              <a:t>sono i </a:t>
            </a:r>
            <a:r>
              <a:rPr lang="it-IT" sz="2000" b="1" i="1" dirty="0">
                <a:solidFill>
                  <a:srgbClr val="C00000"/>
                </a:solidFill>
              </a:rPr>
              <a:t>polimeri che diventano fluidi per riscaldamento e possono </a:t>
            </a:r>
            <a:r>
              <a:rPr lang="it-IT" sz="2000" b="1" i="1" dirty="0" smtClean="0">
                <a:solidFill>
                  <a:srgbClr val="C00000"/>
                </a:solidFill>
              </a:rPr>
              <a:t>essere modellati </a:t>
            </a:r>
            <a:r>
              <a:rPr lang="it-IT" sz="2000" b="1" i="1" dirty="0">
                <a:solidFill>
                  <a:srgbClr val="C00000"/>
                </a:solidFill>
              </a:rPr>
              <a:t>in forma diversa </a:t>
            </a:r>
            <a:r>
              <a:rPr lang="it-IT" sz="2000" dirty="0">
                <a:solidFill>
                  <a:srgbClr val="170AC6"/>
                </a:solidFill>
              </a:rPr>
              <a:t>con tecnologie piuttosto semplici (estrusione, stampaggio</a:t>
            </a:r>
            <a:r>
              <a:rPr lang="it-IT" sz="2000" dirty="0" smtClean="0">
                <a:solidFill>
                  <a:srgbClr val="170AC6"/>
                </a:solidFill>
              </a:rPr>
              <a:t>, calandratura</a:t>
            </a:r>
            <a:r>
              <a:rPr lang="it-IT" sz="2000" dirty="0">
                <a:solidFill>
                  <a:srgbClr val="170AC6"/>
                </a:solidFill>
              </a:rPr>
              <a:t>); da questo punto di vista sono simili ai metalli ed ai vetri. Si tratta </a:t>
            </a:r>
            <a:r>
              <a:rPr lang="it-IT" sz="2000" dirty="0" smtClean="0">
                <a:solidFill>
                  <a:srgbClr val="170AC6"/>
                </a:solidFill>
              </a:rPr>
              <a:t>di macromolecole </a:t>
            </a:r>
            <a:r>
              <a:rPr lang="it-IT" sz="2000" dirty="0">
                <a:solidFill>
                  <a:srgbClr val="170AC6"/>
                </a:solidFill>
              </a:rPr>
              <a:t>lineari o ramificate, che allo stato solido sono amorfe o </a:t>
            </a:r>
            <a:r>
              <a:rPr lang="it-IT" sz="2000" dirty="0" smtClean="0">
                <a:solidFill>
                  <a:srgbClr val="170AC6"/>
                </a:solidFill>
              </a:rPr>
              <a:t>cristalline </a:t>
            </a:r>
            <a:r>
              <a:rPr lang="en-US" sz="2000" dirty="0" smtClean="0">
                <a:solidFill>
                  <a:srgbClr val="170AC6"/>
                </a:solidFill>
              </a:rPr>
              <a:t>(</a:t>
            </a:r>
            <a:r>
              <a:rPr lang="en-US" sz="2000" dirty="0" err="1">
                <a:solidFill>
                  <a:srgbClr val="170AC6"/>
                </a:solidFill>
              </a:rPr>
              <a:t>polietilene</a:t>
            </a:r>
            <a:r>
              <a:rPr lang="en-US" sz="2000" dirty="0">
                <a:solidFill>
                  <a:srgbClr val="170AC6"/>
                </a:solidFill>
              </a:rPr>
              <a:t>, </a:t>
            </a:r>
            <a:r>
              <a:rPr lang="en-US" sz="2000" dirty="0" err="1">
                <a:solidFill>
                  <a:srgbClr val="170AC6"/>
                </a:solidFill>
              </a:rPr>
              <a:t>polipropilene</a:t>
            </a:r>
            <a:r>
              <a:rPr lang="en-US" sz="2000" dirty="0">
                <a:solidFill>
                  <a:srgbClr val="170AC6"/>
                </a:solidFill>
              </a:rPr>
              <a:t>, </a:t>
            </a:r>
            <a:r>
              <a:rPr lang="en-US" sz="2000" dirty="0" err="1">
                <a:solidFill>
                  <a:srgbClr val="170AC6"/>
                </a:solidFill>
              </a:rPr>
              <a:t>polivinilcloruro</a:t>
            </a:r>
            <a:r>
              <a:rPr lang="en-US" sz="2000" dirty="0">
                <a:solidFill>
                  <a:srgbClr val="170AC6"/>
                </a:solidFill>
              </a:rPr>
              <a:t>, </a:t>
            </a:r>
            <a:r>
              <a:rPr lang="en-US" sz="2000" dirty="0" err="1">
                <a:solidFill>
                  <a:srgbClr val="170AC6"/>
                </a:solidFill>
              </a:rPr>
              <a:t>polistirene</a:t>
            </a:r>
            <a:r>
              <a:rPr lang="en-US" sz="2000" dirty="0">
                <a:solidFill>
                  <a:srgbClr val="170AC6"/>
                </a:solidFill>
              </a:rPr>
              <a:t>, </a:t>
            </a:r>
            <a:r>
              <a:rPr lang="en-US" sz="2000" dirty="0" err="1">
                <a:solidFill>
                  <a:srgbClr val="170AC6"/>
                </a:solidFill>
              </a:rPr>
              <a:t>poliammide</a:t>
            </a:r>
            <a:r>
              <a:rPr lang="en-US" sz="2000" dirty="0">
                <a:solidFill>
                  <a:srgbClr val="170AC6"/>
                </a:solidFill>
              </a:rPr>
              <a:t> 6, </a:t>
            </a:r>
            <a:r>
              <a:rPr lang="en-US" sz="2000" dirty="0" err="1">
                <a:solidFill>
                  <a:srgbClr val="170AC6"/>
                </a:solidFill>
              </a:rPr>
              <a:t>polietilentereftalato</a:t>
            </a:r>
            <a:r>
              <a:rPr lang="en-US" sz="2000" dirty="0" smtClean="0">
                <a:solidFill>
                  <a:srgbClr val="170AC6"/>
                </a:solidFill>
              </a:rPr>
              <a:t>, etc.).</a:t>
            </a:r>
          </a:p>
          <a:p>
            <a:pPr algn="just"/>
            <a:endParaRPr lang="en-US" sz="2000" dirty="0">
              <a:solidFill>
                <a:srgbClr val="170AC6"/>
              </a:solidFill>
            </a:endParaRPr>
          </a:p>
          <a:p>
            <a:pPr algn="just"/>
            <a:r>
              <a:rPr lang="it-IT" sz="2000" dirty="0">
                <a:solidFill>
                  <a:srgbClr val="170AC6"/>
                </a:solidFill>
              </a:rPr>
              <a:t>Nel caso delle poliammidi e dei poliesteri, l’aspetto strutturalmente importante ai </a:t>
            </a:r>
            <a:r>
              <a:rPr lang="it-IT" sz="2000" dirty="0" smtClean="0">
                <a:solidFill>
                  <a:srgbClr val="170AC6"/>
                </a:solidFill>
              </a:rPr>
              <a:t>fini dell’impiego </a:t>
            </a:r>
            <a:r>
              <a:rPr lang="it-IT" sz="2000" dirty="0">
                <a:solidFill>
                  <a:srgbClr val="170AC6"/>
                </a:solidFill>
              </a:rPr>
              <a:t>come materiali termoplastici è la linearità della </a:t>
            </a:r>
            <a:r>
              <a:rPr lang="it-IT" sz="2000" dirty="0" smtClean="0">
                <a:solidFill>
                  <a:srgbClr val="170AC6"/>
                </a:solidFill>
              </a:rPr>
              <a:t> macromolecola</a:t>
            </a:r>
            <a:r>
              <a:rPr lang="it-IT" sz="2000" dirty="0">
                <a:solidFill>
                  <a:srgbClr val="170AC6"/>
                </a:solidFill>
              </a:rPr>
              <a:t>; la </a:t>
            </a:r>
            <a:r>
              <a:rPr lang="it-IT" sz="2000" dirty="0" smtClean="0">
                <a:solidFill>
                  <a:srgbClr val="170AC6"/>
                </a:solidFill>
              </a:rPr>
              <a:t>presenza dei </a:t>
            </a:r>
            <a:r>
              <a:rPr lang="it-IT" sz="2000" dirty="0">
                <a:solidFill>
                  <a:srgbClr val="170AC6"/>
                </a:solidFill>
              </a:rPr>
              <a:t>gruppi polari, che è determinante per l’impiego nel settore delle fibre, per </a:t>
            </a:r>
            <a:r>
              <a:rPr lang="it-IT" sz="2000" dirty="0" smtClean="0">
                <a:solidFill>
                  <a:srgbClr val="170AC6"/>
                </a:solidFill>
              </a:rPr>
              <a:t>questo particolare </a:t>
            </a:r>
            <a:r>
              <a:rPr lang="it-IT" sz="2000" dirty="0">
                <a:solidFill>
                  <a:srgbClr val="170AC6"/>
                </a:solidFill>
              </a:rPr>
              <a:t>tipo di applicazione non è di fondamentale importanza</a:t>
            </a:r>
            <a:r>
              <a:rPr lang="it-IT" sz="2000" dirty="0" smtClean="0">
                <a:solidFill>
                  <a:srgbClr val="170AC6"/>
                </a:solidFill>
              </a:rPr>
              <a:t>.</a:t>
            </a:r>
            <a:endParaRPr lang="it-IT" sz="2000" dirty="0">
              <a:solidFill>
                <a:srgbClr val="170AC6"/>
              </a:solidFill>
            </a:endParaRPr>
          </a:p>
        </p:txBody>
      </p:sp>
    </p:spTree>
    <p:extLst>
      <p:ext uri="{BB962C8B-B14F-4D97-AF65-F5344CB8AC3E}">
        <p14:creationId xmlns:p14="http://schemas.microsoft.com/office/powerpoint/2010/main" val="59191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404664"/>
            <a:ext cx="7632848" cy="1323439"/>
          </a:xfrm>
          <a:prstGeom prst="rect">
            <a:avLst/>
          </a:prstGeom>
        </p:spPr>
        <p:txBody>
          <a:bodyPr wrap="square">
            <a:spAutoFit/>
          </a:bodyPr>
          <a:lstStyle/>
          <a:p>
            <a:pPr algn="just"/>
            <a:r>
              <a:rPr lang="it-IT" sz="2000" dirty="0">
                <a:solidFill>
                  <a:srgbClr val="170AC6"/>
                </a:solidFill>
              </a:rPr>
              <a:t>La </a:t>
            </a:r>
            <a:r>
              <a:rPr lang="it-IT" sz="2000" b="1" dirty="0">
                <a:solidFill>
                  <a:srgbClr val="170AC6"/>
                </a:solidFill>
              </a:rPr>
              <a:t>calandratura</a:t>
            </a:r>
            <a:r>
              <a:rPr lang="it-IT" sz="2000" dirty="0">
                <a:solidFill>
                  <a:srgbClr val="170AC6"/>
                </a:solidFill>
              </a:rPr>
              <a:t> è un processo di produzione industriale di tipo deformazione plastica che consente di produrre (calandratura della gomma e della plastica) o trasformare (calandratura della lamiera metallica) fogli di materiale o profilati metallici.</a:t>
            </a:r>
            <a:endParaRPr lang="en-US" sz="2000" dirty="0">
              <a:solidFill>
                <a:srgbClr val="170AC6"/>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77" y="2492896"/>
            <a:ext cx="4263430" cy="341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5508104" y="3105835"/>
            <a:ext cx="3006080" cy="923330"/>
          </a:xfrm>
          <a:prstGeom prst="rect">
            <a:avLst/>
          </a:prstGeom>
        </p:spPr>
        <p:txBody>
          <a:bodyPr wrap="square">
            <a:spAutoFit/>
          </a:bodyPr>
          <a:lstStyle/>
          <a:p>
            <a:r>
              <a:rPr lang="it-IT" dirty="0">
                <a:solidFill>
                  <a:srgbClr val="170AC6"/>
                </a:solidFill>
              </a:rPr>
              <a:t>La lamiera, passando fra i tre rulli si incurva, modifica la sua forma</a:t>
            </a:r>
            <a:endParaRPr lang="en-US" dirty="0">
              <a:solidFill>
                <a:srgbClr val="170AC6"/>
              </a:solidFill>
            </a:endParaRPr>
          </a:p>
        </p:txBody>
      </p:sp>
    </p:spTree>
    <p:extLst>
      <p:ext uri="{BB962C8B-B14F-4D97-AF65-F5344CB8AC3E}">
        <p14:creationId xmlns:p14="http://schemas.microsoft.com/office/powerpoint/2010/main" val="3639083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3608" y="1196752"/>
            <a:ext cx="6984776" cy="4093428"/>
          </a:xfrm>
          <a:prstGeom prst="rect">
            <a:avLst/>
          </a:prstGeom>
        </p:spPr>
        <p:txBody>
          <a:bodyPr wrap="square">
            <a:spAutoFit/>
          </a:bodyPr>
          <a:lstStyle/>
          <a:p>
            <a:pPr algn="just"/>
            <a:r>
              <a:rPr lang="it-IT" sz="2000" b="1" u="sng" dirty="0">
                <a:solidFill>
                  <a:srgbClr val="170AC6"/>
                </a:solidFill>
              </a:rPr>
              <a:t>Termoindurenti</a:t>
            </a:r>
            <a:r>
              <a:rPr lang="it-IT" sz="2000" dirty="0">
                <a:solidFill>
                  <a:srgbClr val="170AC6"/>
                </a:solidFill>
              </a:rPr>
              <a:t> sono definiti quei polimeri che </a:t>
            </a:r>
            <a:r>
              <a:rPr lang="it-IT" sz="2000" b="1" i="1" dirty="0">
                <a:solidFill>
                  <a:srgbClr val="C00000"/>
                </a:solidFill>
              </a:rPr>
              <a:t>per riscaldamento di intermedi </a:t>
            </a:r>
            <a:r>
              <a:rPr lang="it-IT" sz="2000" b="1" i="1" dirty="0" smtClean="0">
                <a:solidFill>
                  <a:srgbClr val="C00000"/>
                </a:solidFill>
              </a:rPr>
              <a:t>liquidi formano </a:t>
            </a:r>
            <a:r>
              <a:rPr lang="it-IT" sz="2000" b="1" i="1" dirty="0">
                <a:solidFill>
                  <a:srgbClr val="C00000"/>
                </a:solidFill>
              </a:rPr>
              <a:t>un materiale nuovo che </a:t>
            </a:r>
            <a:r>
              <a:rPr lang="it-IT" sz="2000" b="1" i="1" dirty="0" smtClean="0">
                <a:solidFill>
                  <a:srgbClr val="C00000"/>
                </a:solidFill>
              </a:rPr>
              <a:t> raffreddandosi </a:t>
            </a:r>
            <a:r>
              <a:rPr lang="it-IT" sz="2000" b="1" i="1" dirty="0">
                <a:solidFill>
                  <a:srgbClr val="C00000"/>
                </a:solidFill>
              </a:rPr>
              <a:t>rimane rigido</a:t>
            </a:r>
            <a:r>
              <a:rPr lang="it-IT" sz="2000" dirty="0">
                <a:solidFill>
                  <a:srgbClr val="170AC6"/>
                </a:solidFill>
              </a:rPr>
              <a:t>, assume una forma </a:t>
            </a:r>
            <a:r>
              <a:rPr lang="it-IT" sz="2000" dirty="0" smtClean="0">
                <a:solidFill>
                  <a:srgbClr val="170AC6"/>
                </a:solidFill>
              </a:rPr>
              <a:t>definita e </a:t>
            </a:r>
            <a:r>
              <a:rPr lang="it-IT" sz="2000" dirty="0">
                <a:solidFill>
                  <a:srgbClr val="170AC6"/>
                </a:solidFill>
              </a:rPr>
              <a:t>per riscaldamento non può più essere ritrasformato in un liquido. Si tratta di </a:t>
            </a:r>
            <a:r>
              <a:rPr lang="it-IT" sz="2000" dirty="0" smtClean="0">
                <a:solidFill>
                  <a:srgbClr val="170AC6"/>
                </a:solidFill>
              </a:rPr>
              <a:t>sistemi reticolati</a:t>
            </a:r>
            <a:r>
              <a:rPr lang="it-IT" sz="2000" dirty="0">
                <a:solidFill>
                  <a:srgbClr val="170AC6"/>
                </a:solidFill>
              </a:rPr>
              <a:t>, derivanti dalla polimerizzazione di monomeri o reagenti polifunzionali (</a:t>
            </a:r>
            <a:r>
              <a:rPr lang="it-IT" sz="2000" dirty="0" smtClean="0">
                <a:solidFill>
                  <a:srgbClr val="170AC6"/>
                </a:solidFill>
              </a:rPr>
              <a:t>resine epossidiche</a:t>
            </a:r>
            <a:r>
              <a:rPr lang="it-IT" sz="2000" dirty="0">
                <a:solidFill>
                  <a:srgbClr val="170AC6"/>
                </a:solidFill>
              </a:rPr>
              <a:t>, poliestere insature, alchiliche o gliceroftaliche, fenoliche, </a:t>
            </a:r>
            <a:r>
              <a:rPr lang="it-IT" sz="2000" dirty="0" smtClean="0">
                <a:solidFill>
                  <a:srgbClr val="170AC6"/>
                </a:solidFill>
              </a:rPr>
              <a:t> amminiche, </a:t>
            </a:r>
            <a:r>
              <a:rPr lang="en-US" sz="2000" dirty="0" err="1" smtClean="0">
                <a:solidFill>
                  <a:srgbClr val="170AC6"/>
                </a:solidFill>
              </a:rPr>
              <a:t>poliuretaniche</a:t>
            </a:r>
            <a:r>
              <a:rPr lang="en-US" sz="2000" dirty="0" smtClean="0">
                <a:solidFill>
                  <a:srgbClr val="170AC6"/>
                </a:solidFill>
              </a:rPr>
              <a:t>).</a:t>
            </a:r>
          </a:p>
          <a:p>
            <a:pPr algn="just"/>
            <a:endParaRPr lang="en-US" sz="2000" dirty="0" smtClean="0">
              <a:solidFill>
                <a:srgbClr val="170AC6"/>
              </a:solidFill>
            </a:endParaRPr>
          </a:p>
          <a:p>
            <a:pPr algn="just"/>
            <a:r>
              <a:rPr lang="it-IT" sz="2000" dirty="0">
                <a:solidFill>
                  <a:srgbClr val="170AC6"/>
                </a:solidFill>
              </a:rPr>
              <a:t>I</a:t>
            </a:r>
            <a:r>
              <a:rPr lang="it-IT" sz="2000" dirty="0" smtClean="0">
                <a:solidFill>
                  <a:srgbClr val="170AC6"/>
                </a:solidFill>
              </a:rPr>
              <a:t>l </a:t>
            </a:r>
            <a:r>
              <a:rPr lang="it-IT" sz="2000" dirty="0">
                <a:solidFill>
                  <a:srgbClr val="170AC6"/>
                </a:solidFill>
              </a:rPr>
              <a:t>termine termoindurente non significa che il materiale, se </a:t>
            </a:r>
            <a:r>
              <a:rPr lang="it-IT" sz="2000" dirty="0" smtClean="0">
                <a:solidFill>
                  <a:srgbClr val="170AC6"/>
                </a:solidFill>
              </a:rPr>
              <a:t> riscaldato, diventa </a:t>
            </a:r>
            <a:r>
              <a:rPr lang="it-IT" sz="2000" dirty="0">
                <a:solidFill>
                  <a:srgbClr val="170AC6"/>
                </a:solidFill>
              </a:rPr>
              <a:t>più </a:t>
            </a:r>
            <a:r>
              <a:rPr lang="it-IT" sz="2000" dirty="0" smtClean="0">
                <a:solidFill>
                  <a:srgbClr val="170AC6"/>
                </a:solidFill>
              </a:rPr>
              <a:t>rigido, </a:t>
            </a:r>
            <a:r>
              <a:rPr lang="it-IT" sz="2000" dirty="0">
                <a:solidFill>
                  <a:srgbClr val="170AC6"/>
                </a:solidFill>
              </a:rPr>
              <a:t>ma deriva dal fatto che la reticolazione (e dunque l’indurimento</a:t>
            </a:r>
            <a:r>
              <a:rPr lang="it-IT" sz="2000" dirty="0" smtClean="0">
                <a:solidFill>
                  <a:srgbClr val="170AC6"/>
                </a:solidFill>
              </a:rPr>
              <a:t>) avviene </a:t>
            </a:r>
            <a:r>
              <a:rPr lang="it-IT" sz="2000" dirty="0">
                <a:solidFill>
                  <a:srgbClr val="170AC6"/>
                </a:solidFill>
              </a:rPr>
              <a:t>per riscaldamento nello stampo, durante la preparazione del manufatto.</a:t>
            </a:r>
            <a:endParaRPr lang="en-US" sz="2000" dirty="0">
              <a:solidFill>
                <a:srgbClr val="170AC6"/>
              </a:solidFill>
            </a:endParaRPr>
          </a:p>
        </p:txBody>
      </p:sp>
    </p:spTree>
    <p:extLst>
      <p:ext uri="{BB962C8B-B14F-4D97-AF65-F5344CB8AC3E}">
        <p14:creationId xmlns:p14="http://schemas.microsoft.com/office/powerpoint/2010/main" val="184626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7995" y="332656"/>
            <a:ext cx="7776864" cy="4093428"/>
          </a:xfrm>
          <a:prstGeom prst="rect">
            <a:avLst/>
          </a:prstGeom>
        </p:spPr>
        <p:txBody>
          <a:bodyPr wrap="square">
            <a:spAutoFit/>
          </a:bodyPr>
          <a:lstStyle/>
          <a:p>
            <a:pPr algn="just"/>
            <a:r>
              <a:rPr lang="it-IT" sz="2000" dirty="0">
                <a:solidFill>
                  <a:srgbClr val="170AC6"/>
                </a:solidFill>
              </a:rPr>
              <a:t>Q</a:t>
            </a:r>
            <a:r>
              <a:rPr lang="it-IT" sz="2000" dirty="0" smtClean="0">
                <a:solidFill>
                  <a:srgbClr val="170AC6"/>
                </a:solidFill>
              </a:rPr>
              <a:t>uando </a:t>
            </a:r>
            <a:r>
              <a:rPr lang="it-IT" sz="2000" dirty="0">
                <a:solidFill>
                  <a:srgbClr val="170AC6"/>
                </a:solidFill>
              </a:rPr>
              <a:t>si vogliono ottenere prodotti ad elevato grado di reticolazione, la </a:t>
            </a:r>
            <a:r>
              <a:rPr lang="it-IT" sz="2000" dirty="0" smtClean="0">
                <a:solidFill>
                  <a:srgbClr val="170AC6"/>
                </a:solidFill>
              </a:rPr>
              <a:t>polimerizzazione si </a:t>
            </a:r>
            <a:r>
              <a:rPr lang="it-IT" sz="2000" dirty="0">
                <a:solidFill>
                  <a:srgbClr val="170AC6"/>
                </a:solidFill>
              </a:rPr>
              <a:t>realizza in due stadi successivi: inizialmente si preparano prodotti lineari o ramificati, </a:t>
            </a:r>
            <a:r>
              <a:rPr lang="it-IT" sz="2000" dirty="0" smtClean="0">
                <a:solidFill>
                  <a:srgbClr val="170AC6"/>
                </a:solidFill>
              </a:rPr>
              <a:t>di peso </a:t>
            </a:r>
            <a:r>
              <a:rPr lang="it-IT" sz="2000" dirty="0">
                <a:solidFill>
                  <a:srgbClr val="170AC6"/>
                </a:solidFill>
              </a:rPr>
              <a:t>molecolare relativamente basso, che possono essere facilmente additivati </a:t>
            </a:r>
            <a:r>
              <a:rPr lang="it-IT" sz="2000" dirty="0" smtClean="0">
                <a:solidFill>
                  <a:srgbClr val="170AC6"/>
                </a:solidFill>
              </a:rPr>
              <a:t>ed introdotti </a:t>
            </a:r>
            <a:r>
              <a:rPr lang="it-IT" sz="2000" dirty="0">
                <a:solidFill>
                  <a:srgbClr val="170AC6"/>
                </a:solidFill>
              </a:rPr>
              <a:t>negli </a:t>
            </a:r>
            <a:r>
              <a:rPr lang="it-IT" sz="2000" dirty="0" smtClean="0">
                <a:solidFill>
                  <a:srgbClr val="170AC6"/>
                </a:solidFill>
              </a:rPr>
              <a:t>stampi.</a:t>
            </a:r>
          </a:p>
          <a:p>
            <a:pPr algn="just"/>
            <a:r>
              <a:rPr lang="it-IT" sz="2000" dirty="0">
                <a:solidFill>
                  <a:srgbClr val="170AC6"/>
                </a:solidFill>
              </a:rPr>
              <a:t>S</a:t>
            </a:r>
            <a:r>
              <a:rPr lang="it-IT" sz="2000" dirty="0" smtClean="0">
                <a:solidFill>
                  <a:srgbClr val="170AC6"/>
                </a:solidFill>
              </a:rPr>
              <a:t>uccessivamente </a:t>
            </a:r>
            <a:r>
              <a:rPr lang="it-IT" sz="2000" dirty="0">
                <a:solidFill>
                  <a:srgbClr val="170AC6"/>
                </a:solidFill>
              </a:rPr>
              <a:t>la reazione viene portata a termine, a caldo</a:t>
            </a:r>
            <a:r>
              <a:rPr lang="it-IT" sz="2000" dirty="0" smtClean="0">
                <a:solidFill>
                  <a:srgbClr val="170AC6"/>
                </a:solidFill>
              </a:rPr>
              <a:t>, all’interno </a:t>
            </a:r>
            <a:r>
              <a:rPr lang="it-IT" sz="2000" dirty="0">
                <a:solidFill>
                  <a:srgbClr val="170AC6"/>
                </a:solidFill>
              </a:rPr>
              <a:t>dello stampo, che ha la forma dell’oggetto </a:t>
            </a:r>
            <a:r>
              <a:rPr lang="it-IT" sz="2000" dirty="0" smtClean="0">
                <a:solidFill>
                  <a:srgbClr val="170AC6"/>
                </a:solidFill>
              </a:rPr>
              <a:t>voluto.</a:t>
            </a:r>
          </a:p>
          <a:p>
            <a:pPr algn="just"/>
            <a:endParaRPr lang="it-IT" sz="2000" dirty="0">
              <a:solidFill>
                <a:srgbClr val="170AC6"/>
              </a:solidFill>
            </a:endParaRPr>
          </a:p>
          <a:p>
            <a:pPr algn="just"/>
            <a:r>
              <a:rPr lang="it-IT" sz="2000" dirty="0" smtClean="0">
                <a:solidFill>
                  <a:srgbClr val="170AC6"/>
                </a:solidFill>
              </a:rPr>
              <a:t>Così </a:t>
            </a:r>
            <a:r>
              <a:rPr lang="it-IT" sz="2000" dirty="0">
                <a:solidFill>
                  <a:srgbClr val="170AC6"/>
                </a:solidFill>
              </a:rPr>
              <a:t>nel caso delle </a:t>
            </a:r>
            <a:r>
              <a:rPr lang="it-IT" sz="2000" dirty="0" smtClean="0">
                <a:solidFill>
                  <a:srgbClr val="170AC6"/>
                </a:solidFill>
              </a:rPr>
              <a:t>resine fenoliche</a:t>
            </a:r>
            <a:r>
              <a:rPr lang="it-IT" sz="2000" dirty="0" smtClean="0">
                <a:solidFill>
                  <a:srgbClr val="170AC6"/>
                </a:solidFill>
              </a:rPr>
              <a:t>, nel </a:t>
            </a:r>
            <a:r>
              <a:rPr lang="it-IT" sz="2000" dirty="0">
                <a:solidFill>
                  <a:srgbClr val="170AC6"/>
                </a:solidFill>
              </a:rPr>
              <a:t>primo stadio vengono sintetizzate </a:t>
            </a:r>
            <a:r>
              <a:rPr lang="it-IT" sz="2000" dirty="0" err="1">
                <a:solidFill>
                  <a:srgbClr val="170AC6"/>
                </a:solidFill>
              </a:rPr>
              <a:t>novolacche</a:t>
            </a:r>
            <a:r>
              <a:rPr lang="it-IT" sz="2000" dirty="0">
                <a:solidFill>
                  <a:srgbClr val="170AC6"/>
                </a:solidFill>
              </a:rPr>
              <a:t> e resoli che, nello stampo, </a:t>
            </a:r>
            <a:r>
              <a:rPr lang="it-IT" sz="2000" dirty="0" smtClean="0">
                <a:solidFill>
                  <a:srgbClr val="170AC6"/>
                </a:solidFill>
              </a:rPr>
              <a:t>vengono </a:t>
            </a:r>
            <a:r>
              <a:rPr lang="en-US" sz="2000" dirty="0" err="1" smtClean="0">
                <a:solidFill>
                  <a:srgbClr val="170AC6"/>
                </a:solidFill>
              </a:rPr>
              <a:t>trasformati</a:t>
            </a:r>
            <a:r>
              <a:rPr lang="en-US" sz="2000" dirty="0" smtClean="0">
                <a:solidFill>
                  <a:srgbClr val="170AC6"/>
                </a:solidFill>
              </a:rPr>
              <a:t> </a:t>
            </a:r>
            <a:r>
              <a:rPr lang="en-US" sz="2000" dirty="0">
                <a:solidFill>
                  <a:srgbClr val="170AC6"/>
                </a:solidFill>
              </a:rPr>
              <a:t>in </a:t>
            </a:r>
            <a:r>
              <a:rPr lang="en-US" sz="2000" dirty="0" err="1">
                <a:solidFill>
                  <a:srgbClr val="170AC6"/>
                </a:solidFill>
              </a:rPr>
              <a:t>resiti</a:t>
            </a:r>
            <a:r>
              <a:rPr lang="en-US" sz="2000" dirty="0" smtClean="0">
                <a:solidFill>
                  <a:srgbClr val="170AC6"/>
                </a:solidFill>
              </a:rPr>
              <a:t>.</a:t>
            </a:r>
          </a:p>
          <a:p>
            <a:pPr algn="just"/>
            <a:endParaRPr lang="en-US" sz="2000" dirty="0">
              <a:solidFill>
                <a:srgbClr val="170AC6"/>
              </a:solidFill>
            </a:endParaRPr>
          </a:p>
          <a:p>
            <a:pPr algn="just"/>
            <a:r>
              <a:rPr lang="it-IT" sz="2000" dirty="0">
                <a:solidFill>
                  <a:srgbClr val="170AC6"/>
                </a:solidFill>
              </a:rPr>
              <a:t>E’ importante sottolineare che mentre i termoplastici sono rimodellabili più volte (</a:t>
            </a:r>
            <a:r>
              <a:rPr lang="it-IT" sz="2000" dirty="0" smtClean="0">
                <a:solidFill>
                  <a:srgbClr val="170AC6"/>
                </a:solidFill>
              </a:rPr>
              <a:t>e dunque </a:t>
            </a:r>
            <a:r>
              <a:rPr lang="it-IT" sz="2000" dirty="0">
                <a:solidFill>
                  <a:srgbClr val="170AC6"/>
                </a:solidFill>
              </a:rPr>
              <a:t>sono riciclabili), i termoindurenti non sono tali.</a:t>
            </a:r>
            <a:endParaRPr lang="en-US" sz="2000" dirty="0">
              <a:solidFill>
                <a:srgbClr val="170AC6"/>
              </a:solidFill>
            </a:endParaRPr>
          </a:p>
        </p:txBody>
      </p:sp>
      <p:sp>
        <p:nvSpPr>
          <p:cNvPr id="3" name="Rettangolo 2"/>
          <p:cNvSpPr/>
          <p:nvPr/>
        </p:nvSpPr>
        <p:spPr>
          <a:xfrm>
            <a:off x="717995" y="4581128"/>
            <a:ext cx="7776864" cy="923330"/>
          </a:xfrm>
          <a:prstGeom prst="rect">
            <a:avLst/>
          </a:prstGeom>
        </p:spPr>
        <p:txBody>
          <a:bodyPr wrap="square">
            <a:spAutoFit/>
          </a:bodyPr>
          <a:lstStyle/>
          <a:p>
            <a:pPr algn="just"/>
            <a:r>
              <a:rPr lang="it-IT" dirty="0">
                <a:solidFill>
                  <a:srgbClr val="170AC6"/>
                </a:solidFill>
              </a:rPr>
              <a:t>Le </a:t>
            </a:r>
            <a:r>
              <a:rPr lang="it-IT" b="1" dirty="0">
                <a:solidFill>
                  <a:srgbClr val="170AC6"/>
                </a:solidFill>
              </a:rPr>
              <a:t>resine fenoliche</a:t>
            </a:r>
            <a:r>
              <a:rPr lang="it-IT" dirty="0">
                <a:solidFill>
                  <a:srgbClr val="170AC6"/>
                </a:solidFill>
              </a:rPr>
              <a:t> sono una famiglia di polimeri ottenuti per reazione tra fenolo e </a:t>
            </a:r>
            <a:r>
              <a:rPr lang="it-IT" dirty="0" smtClean="0">
                <a:solidFill>
                  <a:srgbClr val="170AC6"/>
                </a:solidFill>
              </a:rPr>
              <a:t>formaldeide. Si </a:t>
            </a:r>
            <a:r>
              <a:rPr lang="it-IT" dirty="0">
                <a:solidFill>
                  <a:srgbClr val="170AC6"/>
                </a:solidFill>
              </a:rPr>
              <a:t>dividono a loro volta in </a:t>
            </a:r>
            <a:r>
              <a:rPr lang="it-IT" i="1" dirty="0" err="1">
                <a:solidFill>
                  <a:srgbClr val="170AC6"/>
                </a:solidFill>
              </a:rPr>
              <a:t>novolacche</a:t>
            </a:r>
            <a:r>
              <a:rPr lang="it-IT" dirty="0">
                <a:solidFill>
                  <a:srgbClr val="170AC6"/>
                </a:solidFill>
              </a:rPr>
              <a:t> e </a:t>
            </a:r>
            <a:r>
              <a:rPr lang="it-IT" i="1" dirty="0" smtClean="0">
                <a:solidFill>
                  <a:srgbClr val="170AC6"/>
                </a:solidFill>
              </a:rPr>
              <a:t>resoli</a:t>
            </a:r>
            <a:r>
              <a:rPr lang="it-IT" dirty="0" smtClean="0">
                <a:solidFill>
                  <a:srgbClr val="170AC6"/>
                </a:solidFill>
              </a:rPr>
              <a:t>.   Una </a:t>
            </a:r>
            <a:r>
              <a:rPr lang="it-IT" dirty="0">
                <a:solidFill>
                  <a:srgbClr val="170AC6"/>
                </a:solidFill>
              </a:rPr>
              <a:t>di esse, la </a:t>
            </a:r>
            <a:r>
              <a:rPr lang="it-IT" b="1" i="1" dirty="0">
                <a:solidFill>
                  <a:srgbClr val="C00000"/>
                </a:solidFill>
              </a:rPr>
              <a:t>bachelite</a:t>
            </a:r>
            <a:r>
              <a:rPr lang="it-IT" dirty="0">
                <a:solidFill>
                  <a:srgbClr val="170AC6"/>
                </a:solidFill>
              </a:rPr>
              <a:t>, è considerata la prima materia plastica sintetica comparsa al mondo.</a:t>
            </a:r>
          </a:p>
        </p:txBody>
      </p:sp>
      <p:cxnSp>
        <p:nvCxnSpPr>
          <p:cNvPr id="5" name="Connettore 1 4"/>
          <p:cNvCxnSpPr/>
          <p:nvPr/>
        </p:nvCxnSpPr>
        <p:spPr>
          <a:xfrm>
            <a:off x="467544" y="4426084"/>
            <a:ext cx="820891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937" y="5496953"/>
            <a:ext cx="4934125" cy="121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80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42742" y="332656"/>
            <a:ext cx="8568952" cy="5447645"/>
          </a:xfrm>
          <a:prstGeom prst="rect">
            <a:avLst/>
          </a:prstGeom>
        </p:spPr>
        <p:txBody>
          <a:bodyPr wrap="square">
            <a:spAutoFit/>
          </a:bodyPr>
          <a:lstStyle/>
          <a:p>
            <a:pPr algn="just"/>
            <a:r>
              <a:rPr lang="en-US" sz="2400" b="1" i="1" dirty="0" err="1">
                <a:solidFill>
                  <a:srgbClr val="170AC6"/>
                </a:solidFill>
              </a:rPr>
              <a:t>Materiali</a:t>
            </a:r>
            <a:r>
              <a:rPr lang="en-US" sz="2400" b="1" i="1" dirty="0">
                <a:solidFill>
                  <a:srgbClr val="170AC6"/>
                </a:solidFill>
              </a:rPr>
              <a:t> </a:t>
            </a:r>
            <a:r>
              <a:rPr lang="en-US" sz="2400" b="1" i="1" dirty="0" err="1" smtClean="0">
                <a:solidFill>
                  <a:srgbClr val="170AC6"/>
                </a:solidFill>
              </a:rPr>
              <a:t>Polimerici</a:t>
            </a:r>
            <a:endParaRPr lang="en-US" sz="2400" b="1" i="1" dirty="0" smtClean="0">
              <a:solidFill>
                <a:srgbClr val="170AC6"/>
              </a:solidFill>
            </a:endParaRPr>
          </a:p>
          <a:p>
            <a:pPr algn="just"/>
            <a:endParaRPr lang="en-US" sz="2400" b="1" i="1" dirty="0">
              <a:solidFill>
                <a:srgbClr val="170AC6"/>
              </a:solidFill>
            </a:endParaRPr>
          </a:p>
          <a:p>
            <a:pPr algn="just"/>
            <a:r>
              <a:rPr lang="it-IT" sz="2000" dirty="0">
                <a:solidFill>
                  <a:srgbClr val="170AC6"/>
                </a:solidFill>
              </a:rPr>
              <a:t>I</a:t>
            </a:r>
            <a:r>
              <a:rPr lang="it-IT" sz="2000" dirty="0" smtClean="0">
                <a:solidFill>
                  <a:srgbClr val="170AC6"/>
                </a:solidFill>
              </a:rPr>
              <a:t> </a:t>
            </a:r>
            <a:r>
              <a:rPr lang="it-IT" sz="2000" b="1" i="1" dirty="0">
                <a:solidFill>
                  <a:srgbClr val="C00000"/>
                </a:solidFill>
              </a:rPr>
              <a:t>materiali di interesse ingegneristico </a:t>
            </a:r>
            <a:r>
              <a:rPr lang="it-IT" sz="2000" dirty="0">
                <a:solidFill>
                  <a:srgbClr val="170AC6"/>
                </a:solidFill>
              </a:rPr>
              <a:t>non sono quasi mai sostanze pure</a:t>
            </a:r>
            <a:r>
              <a:rPr lang="it-IT" sz="2000" dirty="0" smtClean="0">
                <a:solidFill>
                  <a:srgbClr val="170AC6"/>
                </a:solidFill>
              </a:rPr>
              <a:t>; </a:t>
            </a:r>
            <a:r>
              <a:rPr lang="it-IT" sz="2000" b="1" i="1" dirty="0" smtClean="0">
                <a:solidFill>
                  <a:srgbClr val="C00000"/>
                </a:solidFill>
              </a:rPr>
              <a:t>si </a:t>
            </a:r>
            <a:r>
              <a:rPr lang="it-IT" sz="2000" b="1" i="1" dirty="0">
                <a:solidFill>
                  <a:srgbClr val="C00000"/>
                </a:solidFill>
              </a:rPr>
              <a:t>tratta di miscele</a:t>
            </a:r>
            <a:r>
              <a:rPr lang="it-IT" sz="2000" dirty="0">
                <a:solidFill>
                  <a:srgbClr val="170AC6"/>
                </a:solidFill>
              </a:rPr>
              <a:t>, formulate allo scopo di ottimizzare alcune proprietà </a:t>
            </a:r>
            <a:r>
              <a:rPr lang="it-IT" sz="2000" dirty="0" smtClean="0">
                <a:solidFill>
                  <a:srgbClr val="170AC6"/>
                </a:solidFill>
              </a:rPr>
              <a:t>ben definite </a:t>
            </a:r>
            <a:r>
              <a:rPr lang="it-IT" sz="2000" dirty="0">
                <a:solidFill>
                  <a:srgbClr val="170AC6"/>
                </a:solidFill>
              </a:rPr>
              <a:t>in funzione di impieghi specifici. Tra le eccezioni si può ricordare il rame per </a:t>
            </a:r>
            <a:r>
              <a:rPr lang="it-IT" sz="2000" dirty="0" smtClean="0">
                <a:solidFill>
                  <a:srgbClr val="170AC6"/>
                </a:solidFill>
              </a:rPr>
              <a:t>i conduttori </a:t>
            </a:r>
            <a:r>
              <a:rPr lang="it-IT" sz="2000" dirty="0">
                <a:solidFill>
                  <a:srgbClr val="170AC6"/>
                </a:solidFill>
              </a:rPr>
              <a:t>elettrici, la silice per le fibre ottiche, il polimetilmetacrilato per le </a:t>
            </a:r>
            <a:r>
              <a:rPr lang="it-IT" sz="2000" dirty="0" smtClean="0">
                <a:solidFill>
                  <a:srgbClr val="170AC6"/>
                </a:solidFill>
              </a:rPr>
              <a:t>lenti </a:t>
            </a:r>
            <a:r>
              <a:rPr lang="en-US" sz="2000" dirty="0" err="1" smtClean="0">
                <a:solidFill>
                  <a:srgbClr val="170AC6"/>
                </a:solidFill>
              </a:rPr>
              <a:t>intraoculari</a:t>
            </a:r>
            <a:r>
              <a:rPr lang="en-US" sz="2000" dirty="0" smtClean="0">
                <a:solidFill>
                  <a:srgbClr val="170AC6"/>
                </a:solidFill>
              </a:rPr>
              <a:t>.</a:t>
            </a:r>
          </a:p>
          <a:p>
            <a:pPr algn="just"/>
            <a:endParaRPr lang="en-US" sz="2000" dirty="0">
              <a:solidFill>
                <a:srgbClr val="170AC6"/>
              </a:solidFill>
            </a:endParaRPr>
          </a:p>
          <a:p>
            <a:pPr algn="just"/>
            <a:r>
              <a:rPr lang="it-IT" sz="2000" dirty="0">
                <a:solidFill>
                  <a:srgbClr val="170AC6"/>
                </a:solidFill>
              </a:rPr>
              <a:t>La miscelazione di un polimero con </a:t>
            </a:r>
            <a:r>
              <a:rPr lang="it-IT" sz="2000" b="1" i="1" dirty="0">
                <a:solidFill>
                  <a:srgbClr val="C00000"/>
                </a:solidFill>
              </a:rPr>
              <a:t>additivi a basso peso molecolare </a:t>
            </a:r>
            <a:r>
              <a:rPr lang="it-IT" sz="2000" dirty="0">
                <a:solidFill>
                  <a:srgbClr val="170AC6"/>
                </a:solidFill>
              </a:rPr>
              <a:t>durante la</a:t>
            </a:r>
          </a:p>
          <a:p>
            <a:pPr algn="just"/>
            <a:r>
              <a:rPr lang="it-IT" sz="2000" dirty="0">
                <a:solidFill>
                  <a:srgbClr val="170AC6"/>
                </a:solidFill>
              </a:rPr>
              <a:t>lavorazione può avere diversi obiettivi</a:t>
            </a:r>
            <a:r>
              <a:rPr lang="it-IT" sz="2000" dirty="0" smtClean="0">
                <a:solidFill>
                  <a:srgbClr val="170AC6"/>
                </a:solidFill>
              </a:rPr>
              <a:t>:</a:t>
            </a:r>
          </a:p>
          <a:p>
            <a:pPr algn="just"/>
            <a:endParaRPr lang="it-IT" sz="2000" dirty="0" smtClean="0">
              <a:solidFill>
                <a:srgbClr val="170AC6"/>
              </a:solidFill>
            </a:endParaRPr>
          </a:p>
          <a:p>
            <a:pPr marL="342900" indent="-342900" algn="just">
              <a:buFont typeface="Arial" panose="020B0604020202020204" pitchFamily="34" charset="0"/>
              <a:buChar char="•"/>
            </a:pPr>
            <a:r>
              <a:rPr lang="it-IT" sz="2000" b="1" i="1" dirty="0" smtClean="0">
                <a:solidFill>
                  <a:srgbClr val="C00000"/>
                </a:solidFill>
              </a:rPr>
              <a:t>facilitarne la lavorazione;</a:t>
            </a:r>
          </a:p>
          <a:p>
            <a:pPr marL="342900" indent="-342900" algn="just">
              <a:buFont typeface="Arial" panose="020B0604020202020204" pitchFamily="34" charset="0"/>
              <a:buChar char="•"/>
            </a:pPr>
            <a:r>
              <a:rPr lang="it-IT" sz="2000" b="1" i="1" dirty="0" smtClean="0">
                <a:solidFill>
                  <a:srgbClr val="C00000"/>
                </a:solidFill>
              </a:rPr>
              <a:t>migliorare </a:t>
            </a:r>
            <a:r>
              <a:rPr lang="it-IT" sz="2000" b="1" i="1" dirty="0">
                <a:solidFill>
                  <a:srgbClr val="C00000"/>
                </a:solidFill>
              </a:rPr>
              <a:t>alcune </a:t>
            </a:r>
            <a:r>
              <a:rPr lang="it-IT" sz="2000" b="1" i="1" dirty="0" smtClean="0">
                <a:solidFill>
                  <a:srgbClr val="C00000"/>
                </a:solidFill>
              </a:rPr>
              <a:t>caratteristiche;</a:t>
            </a:r>
          </a:p>
          <a:p>
            <a:pPr marL="342900" indent="-342900" algn="just">
              <a:buFont typeface="Arial" panose="020B0604020202020204" pitchFamily="34" charset="0"/>
              <a:buChar char="•"/>
            </a:pPr>
            <a:r>
              <a:rPr lang="it-IT" sz="2000" b="1" i="1" dirty="0" smtClean="0">
                <a:solidFill>
                  <a:srgbClr val="C00000"/>
                </a:solidFill>
              </a:rPr>
              <a:t>aumentare </a:t>
            </a:r>
            <a:r>
              <a:rPr lang="it-IT" sz="2000" b="1" i="1" dirty="0">
                <a:solidFill>
                  <a:srgbClr val="C00000"/>
                </a:solidFill>
              </a:rPr>
              <a:t>la resistenza </a:t>
            </a:r>
            <a:r>
              <a:rPr lang="it-IT" sz="2000" b="1" i="1" dirty="0" smtClean="0">
                <a:solidFill>
                  <a:srgbClr val="C00000"/>
                </a:solidFill>
              </a:rPr>
              <a:t>all’azione degradante </a:t>
            </a:r>
            <a:r>
              <a:rPr lang="it-IT" sz="2000" b="1" i="1" dirty="0">
                <a:solidFill>
                  <a:srgbClr val="C00000"/>
                </a:solidFill>
              </a:rPr>
              <a:t>del calore o della </a:t>
            </a:r>
            <a:r>
              <a:rPr lang="it-IT" sz="2000" b="1" i="1" dirty="0" smtClean="0">
                <a:solidFill>
                  <a:srgbClr val="C00000"/>
                </a:solidFill>
              </a:rPr>
              <a:t>luce;</a:t>
            </a:r>
          </a:p>
          <a:p>
            <a:pPr marL="342900" indent="-342900" algn="just">
              <a:buFont typeface="Arial" panose="020B0604020202020204" pitchFamily="34" charset="0"/>
              <a:buChar char="•"/>
            </a:pPr>
            <a:r>
              <a:rPr lang="it-IT" sz="2000" b="1" i="1" dirty="0" smtClean="0">
                <a:solidFill>
                  <a:srgbClr val="C00000"/>
                </a:solidFill>
              </a:rPr>
              <a:t>colorarlo;</a:t>
            </a:r>
          </a:p>
          <a:p>
            <a:pPr marL="342900" indent="-342900" algn="just">
              <a:buFont typeface="Arial" panose="020B0604020202020204" pitchFamily="34" charset="0"/>
              <a:buChar char="•"/>
            </a:pPr>
            <a:r>
              <a:rPr lang="it-IT" sz="2000" b="1" i="1" dirty="0" smtClean="0">
                <a:solidFill>
                  <a:srgbClr val="C00000"/>
                </a:solidFill>
              </a:rPr>
              <a:t>ridurre </a:t>
            </a:r>
            <a:r>
              <a:rPr lang="it-IT" sz="2000" b="1" i="1" dirty="0">
                <a:solidFill>
                  <a:srgbClr val="C00000"/>
                </a:solidFill>
              </a:rPr>
              <a:t>il costo </a:t>
            </a:r>
            <a:r>
              <a:rPr lang="it-IT" sz="2000" b="1" i="1" dirty="0" smtClean="0">
                <a:solidFill>
                  <a:srgbClr val="C00000"/>
                </a:solidFill>
              </a:rPr>
              <a:t>del </a:t>
            </a:r>
            <a:r>
              <a:rPr lang="en-US" sz="2000" b="1" i="1" dirty="0" err="1" smtClean="0">
                <a:solidFill>
                  <a:srgbClr val="C00000"/>
                </a:solidFill>
              </a:rPr>
              <a:t>materiale</a:t>
            </a:r>
            <a:r>
              <a:rPr lang="en-US" sz="2000" b="1" i="1" dirty="0" smtClean="0">
                <a:solidFill>
                  <a:srgbClr val="C00000"/>
                </a:solidFill>
              </a:rPr>
              <a:t> </a:t>
            </a:r>
            <a:r>
              <a:rPr lang="en-US" sz="2000" b="1" i="1" dirty="0" err="1">
                <a:solidFill>
                  <a:srgbClr val="C00000"/>
                </a:solidFill>
              </a:rPr>
              <a:t>finito</a:t>
            </a:r>
            <a:r>
              <a:rPr lang="en-US" sz="2000" dirty="0">
                <a:solidFill>
                  <a:srgbClr val="170AC6"/>
                </a:solidFill>
              </a:rPr>
              <a:t>.</a:t>
            </a:r>
          </a:p>
          <a:p>
            <a:pPr algn="just"/>
            <a:endParaRPr lang="en-US" sz="2000" dirty="0">
              <a:solidFill>
                <a:srgbClr val="170AC6"/>
              </a:solidFill>
            </a:endParaRPr>
          </a:p>
        </p:txBody>
      </p:sp>
    </p:spTree>
    <p:extLst>
      <p:ext uri="{BB962C8B-B14F-4D97-AF65-F5344CB8AC3E}">
        <p14:creationId xmlns:p14="http://schemas.microsoft.com/office/powerpoint/2010/main" val="3134715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028343"/>
            <a:ext cx="7560840" cy="4401205"/>
          </a:xfrm>
          <a:prstGeom prst="rect">
            <a:avLst/>
          </a:prstGeom>
        </p:spPr>
        <p:txBody>
          <a:bodyPr wrap="square">
            <a:spAutoFit/>
          </a:bodyPr>
          <a:lstStyle/>
          <a:p>
            <a:pPr algn="just"/>
            <a:r>
              <a:rPr lang="it-IT" sz="2000" dirty="0">
                <a:solidFill>
                  <a:srgbClr val="170AC6"/>
                </a:solidFill>
              </a:rPr>
              <a:t>S</a:t>
            </a:r>
            <a:r>
              <a:rPr lang="it-IT" sz="2000" dirty="0" smtClean="0">
                <a:solidFill>
                  <a:srgbClr val="170AC6"/>
                </a:solidFill>
              </a:rPr>
              <a:t>ingole </a:t>
            </a:r>
            <a:r>
              <a:rPr lang="it-IT" sz="2000" dirty="0">
                <a:solidFill>
                  <a:srgbClr val="170AC6"/>
                </a:solidFill>
              </a:rPr>
              <a:t>sostanze </a:t>
            </a:r>
            <a:r>
              <a:rPr lang="it-IT" sz="2000" dirty="0" smtClean="0">
                <a:solidFill>
                  <a:srgbClr val="170AC6"/>
                </a:solidFill>
              </a:rPr>
              <a:t>aggiunte permettono </a:t>
            </a:r>
            <a:r>
              <a:rPr lang="it-IT" sz="2000" dirty="0">
                <a:solidFill>
                  <a:srgbClr val="170AC6"/>
                </a:solidFill>
              </a:rPr>
              <a:t>di conseguire un unico risultato specifico, </a:t>
            </a:r>
            <a:r>
              <a:rPr lang="it-IT" sz="2000" dirty="0" smtClean="0">
                <a:solidFill>
                  <a:srgbClr val="170AC6"/>
                </a:solidFill>
              </a:rPr>
              <a:t>sono rari  </a:t>
            </a:r>
            <a:r>
              <a:rPr lang="it-IT" sz="2000" dirty="0">
                <a:solidFill>
                  <a:srgbClr val="170AC6"/>
                </a:solidFill>
              </a:rPr>
              <a:t>gli esempi di additivi a multiplo </a:t>
            </a:r>
            <a:r>
              <a:rPr lang="it-IT" sz="2000" dirty="0" smtClean="0">
                <a:solidFill>
                  <a:srgbClr val="170AC6"/>
                </a:solidFill>
              </a:rPr>
              <a:t>effetto.</a:t>
            </a:r>
          </a:p>
          <a:p>
            <a:pPr algn="just"/>
            <a:endParaRPr lang="it-IT" sz="2000" dirty="0" smtClean="0">
              <a:solidFill>
                <a:srgbClr val="170AC6"/>
              </a:solidFill>
            </a:endParaRPr>
          </a:p>
          <a:p>
            <a:pPr algn="just"/>
            <a:r>
              <a:rPr lang="it-IT" sz="2000" dirty="0" smtClean="0">
                <a:solidFill>
                  <a:srgbClr val="170AC6"/>
                </a:solidFill>
              </a:rPr>
              <a:t>Se </a:t>
            </a:r>
            <a:r>
              <a:rPr lang="it-IT" sz="2000" dirty="0">
                <a:solidFill>
                  <a:srgbClr val="170AC6"/>
                </a:solidFill>
              </a:rPr>
              <a:t>il materiale deve rispondere contemporaneamente a diverse </a:t>
            </a:r>
            <a:r>
              <a:rPr lang="it-IT" sz="2000" dirty="0" smtClean="0">
                <a:solidFill>
                  <a:srgbClr val="170AC6"/>
                </a:solidFill>
              </a:rPr>
              <a:t>esigenze, </a:t>
            </a:r>
            <a:r>
              <a:rPr lang="it-IT" sz="2000" dirty="0">
                <a:solidFill>
                  <a:srgbClr val="170AC6"/>
                </a:solidFill>
              </a:rPr>
              <a:t>sia di ordine tecnico che di natura economica, il numero di additivi che si debbono aggiungere al polimero di base può essere anche molto </a:t>
            </a:r>
            <a:r>
              <a:rPr lang="en-US" sz="2000" dirty="0" err="1">
                <a:solidFill>
                  <a:srgbClr val="170AC6"/>
                </a:solidFill>
              </a:rPr>
              <a:t>elevato</a:t>
            </a:r>
            <a:r>
              <a:rPr lang="en-US" sz="2000" dirty="0">
                <a:solidFill>
                  <a:srgbClr val="170AC6"/>
                </a:solidFill>
              </a:rPr>
              <a:t>.</a:t>
            </a:r>
          </a:p>
          <a:p>
            <a:pPr algn="just"/>
            <a:endParaRPr lang="it-IT" sz="2000" dirty="0" smtClean="0">
              <a:solidFill>
                <a:srgbClr val="170AC6"/>
              </a:solidFill>
            </a:endParaRPr>
          </a:p>
          <a:p>
            <a:pPr algn="just"/>
            <a:r>
              <a:rPr lang="it-IT" sz="2000" dirty="0" smtClean="0">
                <a:solidFill>
                  <a:srgbClr val="170AC6"/>
                </a:solidFill>
              </a:rPr>
              <a:t>Gli </a:t>
            </a:r>
            <a:r>
              <a:rPr lang="it-IT" sz="2000" dirty="0">
                <a:solidFill>
                  <a:srgbClr val="170AC6"/>
                </a:solidFill>
              </a:rPr>
              <a:t>aspetti fondamentali a cui bisogna fare attenzione sono </a:t>
            </a:r>
            <a:r>
              <a:rPr lang="it-IT" sz="2000" dirty="0" smtClean="0">
                <a:solidFill>
                  <a:srgbClr val="170AC6"/>
                </a:solidFill>
              </a:rPr>
              <a:t>due:</a:t>
            </a:r>
          </a:p>
          <a:p>
            <a:pPr marL="342900" indent="-342900" algn="just">
              <a:buFont typeface="Arial" panose="020B0604020202020204" pitchFamily="34" charset="0"/>
              <a:buChar char="•"/>
            </a:pPr>
            <a:r>
              <a:rPr lang="it-IT" sz="2000" dirty="0" smtClean="0">
                <a:solidFill>
                  <a:srgbClr val="170AC6"/>
                </a:solidFill>
              </a:rPr>
              <a:t>la </a:t>
            </a:r>
            <a:r>
              <a:rPr lang="it-IT" sz="2000" b="1" i="1" dirty="0" smtClean="0">
                <a:solidFill>
                  <a:srgbClr val="C00000"/>
                </a:solidFill>
              </a:rPr>
              <a:t>compatibilità dell’additivo </a:t>
            </a:r>
            <a:r>
              <a:rPr lang="it-IT" sz="2000" b="1" i="1" dirty="0">
                <a:solidFill>
                  <a:srgbClr val="C00000"/>
                </a:solidFill>
              </a:rPr>
              <a:t>con il polimero </a:t>
            </a:r>
            <a:r>
              <a:rPr lang="it-IT" sz="2000" dirty="0">
                <a:solidFill>
                  <a:srgbClr val="170AC6"/>
                </a:solidFill>
              </a:rPr>
              <a:t>(l’additivo deve essere disperso uniformemente nella matrice, in alcuni casi a livello molecolare ed in altri in fase eterogenea</a:t>
            </a:r>
            <a:r>
              <a:rPr lang="it-IT" sz="2000" dirty="0" smtClean="0">
                <a:solidFill>
                  <a:srgbClr val="170AC6"/>
                </a:solidFill>
              </a:rPr>
              <a:t>);</a:t>
            </a:r>
            <a:endParaRPr lang="it-IT" sz="2000" dirty="0">
              <a:solidFill>
                <a:srgbClr val="170AC6"/>
              </a:solidFill>
            </a:endParaRPr>
          </a:p>
          <a:p>
            <a:pPr marL="342900" indent="-342900" algn="just">
              <a:buFont typeface="Arial" panose="020B0604020202020204" pitchFamily="34" charset="0"/>
              <a:buChar char="•"/>
            </a:pPr>
            <a:r>
              <a:rPr lang="it-IT" sz="2000" dirty="0" smtClean="0">
                <a:solidFill>
                  <a:srgbClr val="170AC6"/>
                </a:solidFill>
              </a:rPr>
              <a:t>la </a:t>
            </a:r>
            <a:r>
              <a:rPr lang="it-IT" sz="2000" b="1" i="1" dirty="0">
                <a:solidFill>
                  <a:srgbClr val="C00000"/>
                </a:solidFill>
              </a:rPr>
              <a:t>stabilità della miscela nel tempo </a:t>
            </a:r>
            <a:r>
              <a:rPr lang="it-IT" sz="2000" dirty="0">
                <a:solidFill>
                  <a:srgbClr val="170AC6"/>
                </a:solidFill>
              </a:rPr>
              <a:t>(l’additivo non deve diffondere all’esterno durante l’uso del manufatto).</a:t>
            </a:r>
            <a:endParaRPr lang="en-US" sz="2000" dirty="0"/>
          </a:p>
        </p:txBody>
      </p:sp>
    </p:spTree>
    <p:extLst>
      <p:ext uri="{BB962C8B-B14F-4D97-AF65-F5344CB8AC3E}">
        <p14:creationId xmlns:p14="http://schemas.microsoft.com/office/powerpoint/2010/main" val="99745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208912" cy="5632311"/>
          </a:xfrm>
          <a:prstGeom prst="rect">
            <a:avLst/>
          </a:prstGeom>
        </p:spPr>
        <p:txBody>
          <a:bodyPr wrap="square">
            <a:spAutoFit/>
          </a:bodyPr>
          <a:lstStyle/>
          <a:p>
            <a:pPr algn="just"/>
            <a:r>
              <a:rPr lang="it-IT" sz="2000" dirty="0">
                <a:solidFill>
                  <a:srgbClr val="170AC6"/>
                </a:solidFill>
              </a:rPr>
              <a:t>I tipi principali di additivi </a:t>
            </a:r>
            <a:r>
              <a:rPr lang="it-IT" sz="2000" dirty="0" smtClean="0">
                <a:solidFill>
                  <a:srgbClr val="170AC6"/>
                </a:solidFill>
              </a:rPr>
              <a:t>sono:</a:t>
            </a:r>
            <a:endParaRPr lang="it-IT" sz="2000" dirty="0">
              <a:solidFill>
                <a:srgbClr val="170AC6"/>
              </a:solidFill>
            </a:endParaRPr>
          </a:p>
          <a:p>
            <a:pPr algn="just"/>
            <a:endParaRPr lang="en-US" sz="2000" dirty="0">
              <a:solidFill>
                <a:srgbClr val="170AC6"/>
              </a:solidFill>
            </a:endParaRPr>
          </a:p>
          <a:p>
            <a:pPr marL="261938" indent="-261938" algn="just"/>
            <a:r>
              <a:rPr lang="en-US" sz="2000" dirty="0">
                <a:solidFill>
                  <a:srgbClr val="170AC6"/>
                </a:solidFill>
              </a:rPr>
              <a:t>a) </a:t>
            </a:r>
            <a:r>
              <a:rPr lang="en-US" sz="2000" b="1" i="1" dirty="0" err="1">
                <a:solidFill>
                  <a:srgbClr val="C00000"/>
                </a:solidFill>
              </a:rPr>
              <a:t>stabilizzanti</a:t>
            </a:r>
            <a:r>
              <a:rPr lang="en-US" sz="2000" dirty="0">
                <a:solidFill>
                  <a:srgbClr val="170AC6"/>
                </a:solidFill>
              </a:rPr>
              <a:t>:</a:t>
            </a:r>
          </a:p>
          <a:p>
            <a:pPr marL="261938" indent="-261938" algn="just"/>
            <a:r>
              <a:rPr lang="it-IT" sz="2000" dirty="0">
                <a:solidFill>
                  <a:srgbClr val="170AC6"/>
                </a:solidFill>
              </a:rPr>
              <a:t>- </a:t>
            </a:r>
            <a:r>
              <a:rPr lang="it-IT" sz="2000" i="1" dirty="0">
                <a:solidFill>
                  <a:srgbClr val="C00000"/>
                </a:solidFill>
              </a:rPr>
              <a:t>antiossidanti</a:t>
            </a:r>
            <a:r>
              <a:rPr lang="it-IT" sz="2000" dirty="0">
                <a:solidFill>
                  <a:srgbClr val="170AC6"/>
                </a:solidFill>
              </a:rPr>
              <a:t>: hanno la funzione di impedire l’ossidazione del polimero </a:t>
            </a:r>
            <a:r>
              <a:rPr lang="it-IT" sz="2000" dirty="0" smtClean="0">
                <a:solidFill>
                  <a:srgbClr val="170AC6"/>
                </a:solidFill>
              </a:rPr>
              <a:t>durante la </a:t>
            </a:r>
            <a:r>
              <a:rPr lang="it-IT" sz="2000" dirty="0">
                <a:solidFill>
                  <a:srgbClr val="170AC6"/>
                </a:solidFill>
              </a:rPr>
              <a:t>lavorazione del materiale e l’impiego del manufatto a temperature elevate;</a:t>
            </a:r>
          </a:p>
          <a:p>
            <a:pPr marL="261938" indent="-261938" algn="just"/>
            <a:r>
              <a:rPr lang="it-IT" sz="2000" dirty="0">
                <a:solidFill>
                  <a:srgbClr val="170AC6"/>
                </a:solidFill>
              </a:rPr>
              <a:t>- </a:t>
            </a:r>
            <a:r>
              <a:rPr lang="it-IT" sz="2000" i="1" dirty="0">
                <a:solidFill>
                  <a:srgbClr val="C00000"/>
                </a:solidFill>
              </a:rPr>
              <a:t>stabilizzanti UV</a:t>
            </a:r>
            <a:r>
              <a:rPr lang="it-IT" sz="2000" dirty="0">
                <a:solidFill>
                  <a:srgbClr val="170AC6"/>
                </a:solidFill>
              </a:rPr>
              <a:t>: impediscono la degradazione del polimero per azione </a:t>
            </a:r>
            <a:r>
              <a:rPr lang="it-IT" sz="2000" dirty="0" smtClean="0">
                <a:solidFill>
                  <a:srgbClr val="170AC6"/>
                </a:solidFill>
              </a:rPr>
              <a:t>delle </a:t>
            </a:r>
            <a:r>
              <a:rPr lang="en-US" sz="2000" dirty="0" err="1" smtClean="0">
                <a:solidFill>
                  <a:srgbClr val="170AC6"/>
                </a:solidFill>
              </a:rPr>
              <a:t>radiazioni</a:t>
            </a:r>
            <a:r>
              <a:rPr lang="en-US" sz="2000" dirty="0" smtClean="0">
                <a:solidFill>
                  <a:srgbClr val="170AC6"/>
                </a:solidFill>
              </a:rPr>
              <a:t> </a:t>
            </a:r>
            <a:r>
              <a:rPr lang="en-US" sz="2000" dirty="0" err="1">
                <a:solidFill>
                  <a:srgbClr val="170AC6"/>
                </a:solidFill>
              </a:rPr>
              <a:t>solari</a:t>
            </a:r>
            <a:r>
              <a:rPr lang="en-US" sz="2000" dirty="0">
                <a:solidFill>
                  <a:srgbClr val="170AC6"/>
                </a:solidFill>
              </a:rPr>
              <a:t> </a:t>
            </a:r>
            <a:r>
              <a:rPr lang="en-US" sz="2000" dirty="0" err="1">
                <a:solidFill>
                  <a:srgbClr val="170AC6"/>
                </a:solidFill>
              </a:rPr>
              <a:t>durante</a:t>
            </a:r>
            <a:r>
              <a:rPr lang="en-US" sz="2000" dirty="0">
                <a:solidFill>
                  <a:srgbClr val="170AC6"/>
                </a:solidFill>
              </a:rPr>
              <a:t> </a:t>
            </a:r>
            <a:r>
              <a:rPr lang="en-US" sz="2000" dirty="0" err="1">
                <a:solidFill>
                  <a:srgbClr val="170AC6"/>
                </a:solidFill>
              </a:rPr>
              <a:t>l’uso</a:t>
            </a:r>
            <a:r>
              <a:rPr lang="en-US" sz="2000" dirty="0">
                <a:solidFill>
                  <a:srgbClr val="170AC6"/>
                </a:solidFill>
              </a:rPr>
              <a:t>;</a:t>
            </a:r>
          </a:p>
          <a:p>
            <a:pPr marL="261938" indent="-261938" algn="just"/>
            <a:r>
              <a:rPr lang="it-IT" sz="2000" dirty="0">
                <a:solidFill>
                  <a:srgbClr val="170AC6"/>
                </a:solidFill>
              </a:rPr>
              <a:t>- </a:t>
            </a:r>
            <a:r>
              <a:rPr lang="it-IT" sz="2000" i="1" dirty="0">
                <a:solidFill>
                  <a:srgbClr val="C00000"/>
                </a:solidFill>
              </a:rPr>
              <a:t>stabilizzanti termici</a:t>
            </a:r>
            <a:r>
              <a:rPr lang="it-IT" sz="2000" dirty="0">
                <a:solidFill>
                  <a:srgbClr val="170AC6"/>
                </a:solidFill>
              </a:rPr>
              <a:t>: contribuiscono ad evitare la decomposizione del </a:t>
            </a:r>
            <a:r>
              <a:rPr lang="it-IT" sz="2000" dirty="0" smtClean="0">
                <a:solidFill>
                  <a:srgbClr val="170AC6"/>
                </a:solidFill>
              </a:rPr>
              <a:t>polimero </a:t>
            </a:r>
            <a:r>
              <a:rPr lang="en-US" sz="2000" dirty="0" smtClean="0">
                <a:solidFill>
                  <a:srgbClr val="170AC6"/>
                </a:solidFill>
              </a:rPr>
              <a:t>per </a:t>
            </a:r>
            <a:r>
              <a:rPr lang="en-US" sz="2000" dirty="0">
                <a:solidFill>
                  <a:srgbClr val="170AC6"/>
                </a:solidFill>
              </a:rPr>
              <a:t>via </a:t>
            </a:r>
            <a:r>
              <a:rPr lang="en-US" sz="2000" dirty="0" err="1">
                <a:solidFill>
                  <a:srgbClr val="170AC6"/>
                </a:solidFill>
              </a:rPr>
              <a:t>termica</a:t>
            </a:r>
            <a:endParaRPr lang="en-US" sz="2000" dirty="0">
              <a:solidFill>
                <a:srgbClr val="170AC6"/>
              </a:solidFill>
            </a:endParaRPr>
          </a:p>
          <a:p>
            <a:pPr marL="261938" indent="-261938" algn="just"/>
            <a:r>
              <a:rPr lang="it-IT" sz="2000" dirty="0">
                <a:solidFill>
                  <a:srgbClr val="170AC6"/>
                </a:solidFill>
              </a:rPr>
              <a:t>b) </a:t>
            </a:r>
            <a:r>
              <a:rPr lang="it-IT" sz="2000" b="1" i="1" dirty="0">
                <a:solidFill>
                  <a:srgbClr val="C00000"/>
                </a:solidFill>
              </a:rPr>
              <a:t>aiuti di </a:t>
            </a:r>
            <a:r>
              <a:rPr lang="it-IT" sz="2000" b="1" i="1" dirty="0" smtClean="0">
                <a:solidFill>
                  <a:srgbClr val="C00000"/>
                </a:solidFill>
              </a:rPr>
              <a:t>processo</a:t>
            </a:r>
            <a:r>
              <a:rPr lang="it-IT" sz="2000" dirty="0" smtClean="0">
                <a:solidFill>
                  <a:srgbClr val="170AC6"/>
                </a:solidFill>
              </a:rPr>
              <a:t>: hanno </a:t>
            </a:r>
            <a:r>
              <a:rPr lang="it-IT" sz="2000" dirty="0">
                <a:solidFill>
                  <a:srgbClr val="170AC6"/>
                </a:solidFill>
              </a:rPr>
              <a:t>la funzione di facilitare la trasformazione; ad </a:t>
            </a:r>
            <a:r>
              <a:rPr lang="it-IT" sz="2000" dirty="0" smtClean="0">
                <a:solidFill>
                  <a:srgbClr val="170AC6"/>
                </a:solidFill>
              </a:rPr>
              <a:t>esempio lubrificanti </a:t>
            </a:r>
            <a:r>
              <a:rPr lang="it-IT" sz="2000" dirty="0">
                <a:solidFill>
                  <a:srgbClr val="170AC6"/>
                </a:solidFill>
              </a:rPr>
              <a:t>(oli, cere).</a:t>
            </a:r>
          </a:p>
          <a:p>
            <a:pPr marL="261938" indent="-261938" algn="just"/>
            <a:r>
              <a:rPr lang="it-IT" sz="2000" dirty="0">
                <a:solidFill>
                  <a:srgbClr val="170AC6"/>
                </a:solidFill>
              </a:rPr>
              <a:t>c) </a:t>
            </a:r>
            <a:r>
              <a:rPr lang="it-IT" sz="2000" b="1" i="1" dirty="0">
                <a:solidFill>
                  <a:srgbClr val="C00000"/>
                </a:solidFill>
              </a:rPr>
              <a:t>agenti antifiamma </a:t>
            </a:r>
            <a:r>
              <a:rPr lang="it-IT" sz="2000" dirty="0">
                <a:solidFill>
                  <a:srgbClr val="170AC6"/>
                </a:solidFill>
              </a:rPr>
              <a:t>(ritardanti di fiamma): abbassano la sensibilità del materiale </a:t>
            </a:r>
            <a:r>
              <a:rPr lang="it-IT" sz="2000" dirty="0" smtClean="0">
                <a:solidFill>
                  <a:srgbClr val="170AC6"/>
                </a:solidFill>
              </a:rPr>
              <a:t>al fuoco</a:t>
            </a:r>
            <a:r>
              <a:rPr lang="it-IT" sz="2000" dirty="0">
                <a:solidFill>
                  <a:srgbClr val="170AC6"/>
                </a:solidFill>
              </a:rPr>
              <a:t>, impedendo lo sviluppo e la propagazione della fiamma e riducendo i fumi </a:t>
            </a:r>
            <a:r>
              <a:rPr lang="it-IT" sz="2000" dirty="0" smtClean="0">
                <a:solidFill>
                  <a:srgbClr val="170AC6"/>
                </a:solidFill>
              </a:rPr>
              <a:t>e gocciolamento </a:t>
            </a:r>
            <a:r>
              <a:rPr lang="it-IT" sz="2000" dirty="0">
                <a:solidFill>
                  <a:srgbClr val="170AC6"/>
                </a:solidFill>
              </a:rPr>
              <a:t>che si hanno di conseguenza.</a:t>
            </a:r>
          </a:p>
          <a:p>
            <a:pPr marL="261938" indent="-261938" algn="just"/>
            <a:r>
              <a:rPr lang="it-IT" sz="2000" dirty="0">
                <a:solidFill>
                  <a:srgbClr val="170AC6"/>
                </a:solidFill>
              </a:rPr>
              <a:t>d) </a:t>
            </a:r>
            <a:r>
              <a:rPr lang="it-IT" sz="2000" b="1" i="1" dirty="0">
                <a:solidFill>
                  <a:srgbClr val="C00000"/>
                </a:solidFill>
              </a:rPr>
              <a:t>agenti nucleanti</a:t>
            </a:r>
            <a:r>
              <a:rPr lang="it-IT" sz="2000" dirty="0">
                <a:solidFill>
                  <a:srgbClr val="170AC6"/>
                </a:solidFill>
              </a:rPr>
              <a:t>: aumentano il numero dei nuclei primari (nucleazione eterogenea</a:t>
            </a:r>
            <a:r>
              <a:rPr lang="it-IT" sz="2000" dirty="0" smtClean="0">
                <a:solidFill>
                  <a:srgbClr val="170AC6"/>
                </a:solidFill>
              </a:rPr>
              <a:t>), accelerando </a:t>
            </a:r>
            <a:r>
              <a:rPr lang="it-IT" sz="2000" dirty="0">
                <a:solidFill>
                  <a:srgbClr val="170AC6"/>
                </a:solidFill>
              </a:rPr>
              <a:t>la cristallizzazione e </a:t>
            </a:r>
            <a:r>
              <a:rPr lang="it-IT" sz="2000" dirty="0" smtClean="0">
                <a:solidFill>
                  <a:srgbClr val="170AC6"/>
                </a:solidFill>
              </a:rPr>
              <a:t>riducendo </a:t>
            </a:r>
            <a:r>
              <a:rPr lang="it-IT" sz="2000" dirty="0">
                <a:solidFill>
                  <a:srgbClr val="170AC6"/>
                </a:solidFill>
              </a:rPr>
              <a:t>le dimensioni dei grani cristallini</a:t>
            </a:r>
            <a:r>
              <a:rPr lang="it-IT" sz="2000" dirty="0" smtClean="0">
                <a:solidFill>
                  <a:srgbClr val="170AC6"/>
                </a:solidFill>
              </a:rPr>
              <a:t>;</a:t>
            </a:r>
            <a:endParaRPr lang="it-IT" sz="2000" dirty="0">
              <a:solidFill>
                <a:srgbClr val="170AC6"/>
              </a:solidFill>
            </a:endParaRPr>
          </a:p>
        </p:txBody>
      </p:sp>
    </p:spTree>
    <p:extLst>
      <p:ext uri="{BB962C8B-B14F-4D97-AF65-F5344CB8AC3E}">
        <p14:creationId xmlns:p14="http://schemas.microsoft.com/office/powerpoint/2010/main" val="407501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71010" y="980728"/>
            <a:ext cx="7704856" cy="3477875"/>
          </a:xfrm>
          <a:prstGeom prst="rect">
            <a:avLst/>
          </a:prstGeom>
        </p:spPr>
        <p:txBody>
          <a:bodyPr wrap="square">
            <a:spAutoFit/>
          </a:bodyPr>
          <a:lstStyle/>
          <a:p>
            <a:pPr algn="just"/>
            <a:r>
              <a:rPr lang="it-IT" sz="2000" dirty="0">
                <a:solidFill>
                  <a:srgbClr val="170AC6"/>
                </a:solidFill>
              </a:rPr>
              <a:t>P</a:t>
            </a:r>
            <a:r>
              <a:rPr lang="it-IT" sz="2000" dirty="0" smtClean="0">
                <a:solidFill>
                  <a:srgbClr val="170AC6"/>
                </a:solidFill>
              </a:rPr>
              <a:t>rincipali </a:t>
            </a:r>
            <a:r>
              <a:rPr lang="it-IT" sz="2000" dirty="0">
                <a:solidFill>
                  <a:srgbClr val="170AC6"/>
                </a:solidFill>
              </a:rPr>
              <a:t>proprietà </a:t>
            </a:r>
            <a:r>
              <a:rPr lang="it-IT" sz="2000" dirty="0" smtClean="0">
                <a:solidFill>
                  <a:srgbClr val="170AC6"/>
                </a:solidFill>
              </a:rPr>
              <a:t>dei </a:t>
            </a:r>
            <a:r>
              <a:rPr lang="it-IT" sz="2000" dirty="0">
                <a:solidFill>
                  <a:srgbClr val="170AC6"/>
                </a:solidFill>
              </a:rPr>
              <a:t>polimeri </a:t>
            </a:r>
            <a:r>
              <a:rPr lang="it-IT" sz="2000" dirty="0" smtClean="0">
                <a:solidFill>
                  <a:srgbClr val="170AC6"/>
                </a:solidFill>
              </a:rPr>
              <a:t>industriali</a:t>
            </a:r>
            <a:r>
              <a:rPr lang="it-IT" sz="2400" b="1" i="1" dirty="0" smtClean="0">
                <a:solidFill>
                  <a:srgbClr val="C00000"/>
                </a:solidFill>
              </a:rPr>
              <a:t>: plasticità</a:t>
            </a:r>
            <a:r>
              <a:rPr lang="it-IT" sz="2400" b="1" i="1" dirty="0">
                <a:solidFill>
                  <a:srgbClr val="C00000"/>
                </a:solidFill>
              </a:rPr>
              <a:t>, </a:t>
            </a:r>
            <a:r>
              <a:rPr lang="it-IT" sz="2400" b="1" i="1" dirty="0" smtClean="0">
                <a:solidFill>
                  <a:srgbClr val="C00000"/>
                </a:solidFill>
              </a:rPr>
              <a:t>  elasticità, durezza</a:t>
            </a:r>
            <a:r>
              <a:rPr lang="it-IT" sz="2400" b="1" i="1" dirty="0">
                <a:solidFill>
                  <a:srgbClr val="C00000"/>
                </a:solidFill>
              </a:rPr>
              <a:t>, igroscopicità, flessibilità, allungamento alla rottura, </a:t>
            </a:r>
            <a:r>
              <a:rPr lang="it-IT" sz="2400" b="1" i="1" dirty="0" smtClean="0">
                <a:solidFill>
                  <a:srgbClr val="C00000"/>
                </a:solidFill>
              </a:rPr>
              <a:t> resistenza</a:t>
            </a:r>
            <a:r>
              <a:rPr lang="it-IT" sz="2400" b="1" i="1" dirty="0">
                <a:solidFill>
                  <a:srgbClr val="C00000"/>
                </a:solidFill>
              </a:rPr>
              <a:t>, </a:t>
            </a:r>
            <a:r>
              <a:rPr lang="it-IT" sz="2400" b="1" i="1" dirty="0" smtClean="0">
                <a:solidFill>
                  <a:srgbClr val="C00000"/>
                </a:solidFill>
              </a:rPr>
              <a:t> tenacità</a:t>
            </a:r>
            <a:r>
              <a:rPr lang="it-IT" sz="2400" b="1" i="1" dirty="0">
                <a:solidFill>
                  <a:srgbClr val="C00000"/>
                </a:solidFill>
              </a:rPr>
              <a:t>, </a:t>
            </a:r>
            <a:r>
              <a:rPr lang="it-IT" sz="2400" b="1" i="1" dirty="0" smtClean="0">
                <a:solidFill>
                  <a:srgbClr val="C00000"/>
                </a:solidFill>
              </a:rPr>
              <a:t> resilienza,  reattività</a:t>
            </a:r>
            <a:r>
              <a:rPr lang="it-IT" sz="2400" b="1" i="1" dirty="0">
                <a:solidFill>
                  <a:srgbClr val="C00000"/>
                </a:solidFill>
              </a:rPr>
              <a:t>, </a:t>
            </a:r>
            <a:r>
              <a:rPr lang="it-IT" sz="2400" b="1" i="1" dirty="0" smtClean="0">
                <a:solidFill>
                  <a:srgbClr val="C00000"/>
                </a:solidFill>
              </a:rPr>
              <a:t> </a:t>
            </a:r>
            <a:r>
              <a:rPr lang="it-IT" sz="2400" b="1" i="1" dirty="0" err="1" smtClean="0">
                <a:solidFill>
                  <a:srgbClr val="C00000"/>
                </a:solidFill>
              </a:rPr>
              <a:t>T</a:t>
            </a:r>
            <a:r>
              <a:rPr lang="it-IT" sz="2400" b="1" i="1" baseline="-25000" dirty="0" err="1" smtClean="0">
                <a:solidFill>
                  <a:srgbClr val="C00000"/>
                </a:solidFill>
              </a:rPr>
              <a:t>f</a:t>
            </a:r>
            <a:r>
              <a:rPr lang="it-IT" sz="2400" b="1" i="1" dirty="0" smtClean="0">
                <a:solidFill>
                  <a:srgbClr val="C00000"/>
                </a:solidFill>
              </a:rPr>
              <a:t> </a:t>
            </a:r>
            <a:r>
              <a:rPr lang="it-IT" sz="2400" b="1" i="1" dirty="0">
                <a:solidFill>
                  <a:srgbClr val="C00000"/>
                </a:solidFill>
              </a:rPr>
              <a:t>e </a:t>
            </a:r>
            <a:r>
              <a:rPr lang="it-IT" sz="2400" b="1" i="1" dirty="0" smtClean="0">
                <a:solidFill>
                  <a:srgbClr val="C00000"/>
                </a:solidFill>
              </a:rPr>
              <a:t>T</a:t>
            </a:r>
            <a:r>
              <a:rPr lang="it-IT" sz="2400" b="1" i="1" baseline="-25000" dirty="0" smtClean="0">
                <a:solidFill>
                  <a:srgbClr val="C00000"/>
                </a:solidFill>
              </a:rPr>
              <a:t>g </a:t>
            </a:r>
            <a:r>
              <a:rPr lang="it-IT" sz="2400" b="1" i="1" dirty="0" smtClean="0">
                <a:solidFill>
                  <a:srgbClr val="C00000"/>
                </a:solidFill>
              </a:rPr>
              <a:t>, </a:t>
            </a:r>
            <a:r>
              <a:rPr lang="it-IT" sz="2400" b="1" i="1" dirty="0">
                <a:solidFill>
                  <a:srgbClr val="C00000"/>
                </a:solidFill>
              </a:rPr>
              <a:t>temperatura di decomposizione, resistenza alla fiamma, solubilità</a:t>
            </a:r>
            <a:r>
              <a:rPr lang="it-IT" sz="2000" dirty="0" smtClean="0">
                <a:solidFill>
                  <a:srgbClr val="170AC6"/>
                </a:solidFill>
              </a:rPr>
              <a:t>.</a:t>
            </a:r>
          </a:p>
          <a:p>
            <a:pPr algn="just"/>
            <a:endParaRPr lang="it-IT" sz="2000" dirty="0" smtClean="0">
              <a:solidFill>
                <a:srgbClr val="170AC6"/>
              </a:solidFill>
            </a:endParaRPr>
          </a:p>
          <a:p>
            <a:pPr algn="just"/>
            <a:r>
              <a:rPr lang="it-IT" sz="2000" dirty="0" smtClean="0">
                <a:solidFill>
                  <a:srgbClr val="170AC6"/>
                </a:solidFill>
              </a:rPr>
              <a:t>Esse sono influenzate </a:t>
            </a:r>
            <a:r>
              <a:rPr lang="it-IT" sz="2000" dirty="0">
                <a:solidFill>
                  <a:srgbClr val="170AC6"/>
                </a:solidFill>
              </a:rPr>
              <a:t>da molti fattori: la natura chimica, la massa molecolare media, la </a:t>
            </a:r>
            <a:r>
              <a:rPr lang="it-IT" sz="2000" dirty="0" smtClean="0">
                <a:solidFill>
                  <a:srgbClr val="170AC6"/>
                </a:solidFill>
              </a:rPr>
              <a:t>distribuzione dei </a:t>
            </a:r>
            <a:r>
              <a:rPr lang="it-IT" sz="2000" dirty="0">
                <a:solidFill>
                  <a:srgbClr val="170AC6"/>
                </a:solidFill>
              </a:rPr>
              <a:t>pesi molecolari, le isomerie, il grado di ramificazione, il grado di reticolazione, </a:t>
            </a:r>
            <a:r>
              <a:rPr lang="it-IT" sz="2000" dirty="0" smtClean="0">
                <a:solidFill>
                  <a:srgbClr val="170AC6"/>
                </a:solidFill>
              </a:rPr>
              <a:t>la cristallinità</a:t>
            </a:r>
            <a:r>
              <a:rPr lang="it-IT" sz="2000" dirty="0">
                <a:solidFill>
                  <a:srgbClr val="170AC6"/>
                </a:solidFill>
              </a:rPr>
              <a:t>, la presenza di additivi e la lavorazione subita.</a:t>
            </a:r>
            <a:endParaRPr lang="en-US" sz="2000" dirty="0">
              <a:solidFill>
                <a:srgbClr val="170AC6"/>
              </a:solidFill>
            </a:endParaRPr>
          </a:p>
        </p:txBody>
      </p:sp>
      <p:sp>
        <p:nvSpPr>
          <p:cNvPr id="5" name="Rettangolo 4"/>
          <p:cNvSpPr/>
          <p:nvPr/>
        </p:nvSpPr>
        <p:spPr>
          <a:xfrm>
            <a:off x="755576" y="5229200"/>
            <a:ext cx="7704856" cy="1015663"/>
          </a:xfrm>
          <a:prstGeom prst="rect">
            <a:avLst/>
          </a:prstGeom>
        </p:spPr>
        <p:txBody>
          <a:bodyPr wrap="square">
            <a:spAutoFit/>
          </a:bodyPr>
          <a:lstStyle/>
          <a:p>
            <a:pPr algn="just"/>
            <a:r>
              <a:rPr lang="it-IT" sz="2000" dirty="0" smtClean="0">
                <a:solidFill>
                  <a:srgbClr val="170AC6"/>
                </a:solidFill>
              </a:rPr>
              <a:t>In </a:t>
            </a:r>
            <a:r>
              <a:rPr lang="it-IT" sz="2000" dirty="0">
                <a:solidFill>
                  <a:srgbClr val="170AC6"/>
                </a:solidFill>
              </a:rPr>
              <a:t>ingegneria, la </a:t>
            </a:r>
            <a:r>
              <a:rPr lang="it-IT" sz="2000" b="1" i="1" dirty="0">
                <a:solidFill>
                  <a:srgbClr val="C00000"/>
                </a:solidFill>
              </a:rPr>
              <a:t>resilienza</a:t>
            </a:r>
            <a:r>
              <a:rPr lang="it-IT" sz="2000" dirty="0">
                <a:solidFill>
                  <a:srgbClr val="C00000"/>
                </a:solidFill>
              </a:rPr>
              <a:t> </a:t>
            </a:r>
            <a:r>
              <a:rPr lang="it-IT" sz="2000" dirty="0">
                <a:solidFill>
                  <a:srgbClr val="170AC6"/>
                </a:solidFill>
              </a:rPr>
              <a:t>è la capacità di un materiale di resistere a forze impulsive (ovvero, della capacità di resistere ad urti improvvisi senza spezzarsi).</a:t>
            </a:r>
            <a:endParaRPr lang="en-US" sz="2000" dirty="0">
              <a:solidFill>
                <a:srgbClr val="170AC6"/>
              </a:solidFill>
            </a:endParaRPr>
          </a:p>
        </p:txBody>
      </p:sp>
    </p:spTree>
    <p:extLst>
      <p:ext uri="{BB962C8B-B14F-4D97-AF65-F5344CB8AC3E}">
        <p14:creationId xmlns:p14="http://schemas.microsoft.com/office/powerpoint/2010/main" val="394561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764704"/>
            <a:ext cx="7776864" cy="5324535"/>
          </a:xfrm>
          <a:prstGeom prst="rect">
            <a:avLst/>
          </a:prstGeom>
        </p:spPr>
        <p:txBody>
          <a:bodyPr wrap="square">
            <a:spAutoFit/>
          </a:bodyPr>
          <a:lstStyle/>
          <a:p>
            <a:pPr marL="261938" indent="-261938" algn="just"/>
            <a:r>
              <a:rPr lang="it-IT" sz="2000" dirty="0">
                <a:solidFill>
                  <a:srgbClr val="170AC6"/>
                </a:solidFill>
              </a:rPr>
              <a:t>e) </a:t>
            </a:r>
            <a:r>
              <a:rPr lang="it-IT" sz="2000" b="1" i="1" dirty="0">
                <a:solidFill>
                  <a:srgbClr val="C00000"/>
                </a:solidFill>
              </a:rPr>
              <a:t>pigmenti e coloranti</a:t>
            </a:r>
            <a:r>
              <a:rPr lang="it-IT" sz="2000" dirty="0">
                <a:solidFill>
                  <a:srgbClr val="170AC6"/>
                </a:solidFill>
              </a:rPr>
              <a:t>: vengono aggiunti per colorare in profondità il materiale </a:t>
            </a:r>
            <a:r>
              <a:rPr lang="it-IT" sz="2000" dirty="0" smtClean="0">
                <a:solidFill>
                  <a:srgbClr val="170AC6"/>
                </a:solidFill>
              </a:rPr>
              <a:t>e hanno </a:t>
            </a:r>
            <a:r>
              <a:rPr lang="it-IT" sz="2000" dirty="0">
                <a:solidFill>
                  <a:srgbClr val="170AC6"/>
                </a:solidFill>
              </a:rPr>
              <a:t>una funzione puramente </a:t>
            </a:r>
            <a:r>
              <a:rPr lang="it-IT" sz="2000" dirty="0" smtClean="0">
                <a:solidFill>
                  <a:srgbClr val="170AC6"/>
                </a:solidFill>
              </a:rPr>
              <a:t>estetica</a:t>
            </a:r>
            <a:r>
              <a:rPr lang="it-IT" sz="2000" dirty="0">
                <a:solidFill>
                  <a:srgbClr val="170AC6"/>
                </a:solidFill>
              </a:rPr>
              <a:t>. I pigmenti sono sostanze inorganiche </a:t>
            </a:r>
            <a:r>
              <a:rPr lang="it-IT" sz="2000" dirty="0" smtClean="0">
                <a:solidFill>
                  <a:srgbClr val="170AC6"/>
                </a:solidFill>
              </a:rPr>
              <a:t>che sono </a:t>
            </a:r>
            <a:r>
              <a:rPr lang="it-IT" sz="2000" dirty="0">
                <a:solidFill>
                  <a:srgbClr val="170AC6"/>
                </a:solidFill>
              </a:rPr>
              <a:t>dispersi nella matrice in forma di granuli e i materiali che si ottengono </a:t>
            </a:r>
            <a:r>
              <a:rPr lang="it-IT" sz="2000" dirty="0" smtClean="0">
                <a:solidFill>
                  <a:srgbClr val="170AC6"/>
                </a:solidFill>
              </a:rPr>
              <a:t>dopo averli </a:t>
            </a:r>
            <a:r>
              <a:rPr lang="it-IT" sz="2000" dirty="0">
                <a:solidFill>
                  <a:srgbClr val="170AC6"/>
                </a:solidFill>
              </a:rPr>
              <a:t>addizionati sono opachi. I coloranti, invece, sono sostanze organiche e </a:t>
            </a:r>
            <a:r>
              <a:rPr lang="it-IT" sz="2000" dirty="0" smtClean="0">
                <a:solidFill>
                  <a:srgbClr val="170AC6"/>
                </a:solidFill>
              </a:rPr>
              <a:t>i materiali </a:t>
            </a:r>
            <a:r>
              <a:rPr lang="it-IT" sz="2000" dirty="0">
                <a:solidFill>
                  <a:srgbClr val="170AC6"/>
                </a:solidFill>
              </a:rPr>
              <a:t>che li contengono sono trasparenti.</a:t>
            </a:r>
          </a:p>
          <a:p>
            <a:pPr marL="261938" indent="-261938" algn="just"/>
            <a:r>
              <a:rPr lang="it-IT" sz="2000" dirty="0">
                <a:solidFill>
                  <a:srgbClr val="170AC6"/>
                </a:solidFill>
              </a:rPr>
              <a:t>f) </a:t>
            </a:r>
            <a:r>
              <a:rPr lang="it-IT" sz="2000" b="1" i="1" dirty="0">
                <a:solidFill>
                  <a:srgbClr val="C00000"/>
                </a:solidFill>
              </a:rPr>
              <a:t>plastificanti</a:t>
            </a:r>
            <a:r>
              <a:rPr lang="it-IT" sz="2000" dirty="0">
                <a:solidFill>
                  <a:srgbClr val="170AC6"/>
                </a:solidFill>
              </a:rPr>
              <a:t>: vengono utilizzati per abbassare la temperatura di transizione </a:t>
            </a:r>
            <a:r>
              <a:rPr lang="it-IT" sz="2000" dirty="0" smtClean="0">
                <a:solidFill>
                  <a:srgbClr val="170AC6"/>
                </a:solidFill>
              </a:rPr>
              <a:t>vetrosa e </a:t>
            </a:r>
            <a:r>
              <a:rPr lang="it-IT" sz="2000" dirty="0">
                <a:solidFill>
                  <a:srgbClr val="170AC6"/>
                </a:solidFill>
              </a:rPr>
              <a:t>modificare le proprietà dei materiali, rendendoli più flessibili;</a:t>
            </a:r>
          </a:p>
          <a:p>
            <a:pPr marL="261938" indent="-261938" algn="just"/>
            <a:r>
              <a:rPr lang="it-IT" sz="2000" dirty="0">
                <a:solidFill>
                  <a:srgbClr val="170AC6"/>
                </a:solidFill>
              </a:rPr>
              <a:t>g) </a:t>
            </a:r>
            <a:r>
              <a:rPr lang="it-IT" sz="2000" b="1" i="1" dirty="0">
                <a:solidFill>
                  <a:srgbClr val="C00000"/>
                </a:solidFill>
              </a:rPr>
              <a:t>agenti rinforzanti</a:t>
            </a:r>
            <a:r>
              <a:rPr lang="it-IT" sz="2000" dirty="0">
                <a:solidFill>
                  <a:srgbClr val="170AC6"/>
                </a:solidFill>
              </a:rPr>
              <a:t>: sono addizionati per migliorare alcune proprietà meccaniche</a:t>
            </a:r>
            <a:r>
              <a:rPr lang="it-IT" sz="2000" dirty="0" smtClean="0">
                <a:solidFill>
                  <a:srgbClr val="170AC6"/>
                </a:solidFill>
              </a:rPr>
              <a:t>; rientrano </a:t>
            </a:r>
            <a:r>
              <a:rPr lang="it-IT" sz="2000" dirty="0">
                <a:solidFill>
                  <a:srgbClr val="170AC6"/>
                </a:solidFill>
              </a:rPr>
              <a:t>in questa classe di additivi anche le sfere di vetro e le fibre utilizzate </a:t>
            </a:r>
            <a:r>
              <a:rPr lang="it-IT" sz="2000" dirty="0" smtClean="0">
                <a:solidFill>
                  <a:srgbClr val="170AC6"/>
                </a:solidFill>
              </a:rPr>
              <a:t>nei </a:t>
            </a:r>
            <a:r>
              <a:rPr lang="en-US" sz="2000" dirty="0" err="1" smtClean="0">
                <a:solidFill>
                  <a:srgbClr val="170AC6"/>
                </a:solidFill>
              </a:rPr>
              <a:t>compositi</a:t>
            </a:r>
            <a:r>
              <a:rPr lang="en-US" sz="2000" dirty="0">
                <a:solidFill>
                  <a:srgbClr val="170AC6"/>
                </a:solidFill>
              </a:rPr>
              <a:t>;</a:t>
            </a:r>
          </a:p>
          <a:p>
            <a:pPr marL="261938" indent="-261938" algn="just"/>
            <a:r>
              <a:rPr lang="it-IT" sz="2000" dirty="0">
                <a:solidFill>
                  <a:srgbClr val="170AC6"/>
                </a:solidFill>
              </a:rPr>
              <a:t>h) </a:t>
            </a:r>
            <a:r>
              <a:rPr lang="it-IT" sz="2000" b="1" i="1" dirty="0">
                <a:solidFill>
                  <a:srgbClr val="C00000"/>
                </a:solidFill>
              </a:rPr>
              <a:t>riempitivi o cariche</a:t>
            </a:r>
            <a:r>
              <a:rPr lang="it-IT" sz="2000" dirty="0">
                <a:solidFill>
                  <a:srgbClr val="170AC6"/>
                </a:solidFill>
              </a:rPr>
              <a:t>: sono sostanze inerti e poco costose, impiegate per ridurre </a:t>
            </a:r>
            <a:r>
              <a:rPr lang="it-IT" sz="2000" dirty="0" smtClean="0">
                <a:solidFill>
                  <a:srgbClr val="170AC6"/>
                </a:solidFill>
              </a:rPr>
              <a:t>la quantità </a:t>
            </a:r>
            <a:r>
              <a:rPr lang="it-IT" sz="2000" dirty="0">
                <a:solidFill>
                  <a:srgbClr val="170AC6"/>
                </a:solidFill>
              </a:rPr>
              <a:t>di polimero presente nel materiale e quindi il suo costo;</a:t>
            </a:r>
          </a:p>
          <a:p>
            <a:pPr marL="261938" indent="-261938" algn="just"/>
            <a:r>
              <a:rPr lang="it-IT" sz="2000" dirty="0">
                <a:solidFill>
                  <a:srgbClr val="170AC6"/>
                </a:solidFill>
              </a:rPr>
              <a:t>i) </a:t>
            </a:r>
            <a:r>
              <a:rPr lang="it-IT" sz="2000" b="1" i="1" dirty="0">
                <a:solidFill>
                  <a:srgbClr val="C00000"/>
                </a:solidFill>
              </a:rPr>
              <a:t>espandenti</a:t>
            </a:r>
            <a:r>
              <a:rPr lang="it-IT" sz="2000" dirty="0">
                <a:solidFill>
                  <a:srgbClr val="170AC6"/>
                </a:solidFill>
              </a:rPr>
              <a:t>: sono sostanze che vengono aggiunte per avere la formazione </a:t>
            </a:r>
            <a:r>
              <a:rPr lang="it-IT" sz="2000" dirty="0" smtClean="0">
                <a:solidFill>
                  <a:srgbClr val="170AC6"/>
                </a:solidFill>
              </a:rPr>
              <a:t>di </a:t>
            </a:r>
            <a:r>
              <a:rPr lang="en-US" sz="2000" dirty="0" err="1" smtClean="0">
                <a:solidFill>
                  <a:srgbClr val="170AC6"/>
                </a:solidFill>
              </a:rPr>
              <a:t>schiume</a:t>
            </a:r>
            <a:r>
              <a:rPr lang="en-US" sz="2000" dirty="0" smtClean="0">
                <a:solidFill>
                  <a:srgbClr val="170AC6"/>
                </a:solidFill>
              </a:rPr>
              <a:t>;</a:t>
            </a:r>
            <a:endParaRPr lang="en-US" sz="2000" dirty="0">
              <a:solidFill>
                <a:srgbClr val="170AC6"/>
              </a:solidFill>
            </a:endParaRPr>
          </a:p>
        </p:txBody>
      </p:sp>
    </p:spTree>
    <p:extLst>
      <p:ext uri="{BB962C8B-B14F-4D97-AF65-F5344CB8AC3E}">
        <p14:creationId xmlns:p14="http://schemas.microsoft.com/office/powerpoint/2010/main" val="245790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476672"/>
            <a:ext cx="8064896" cy="2246769"/>
          </a:xfrm>
          <a:prstGeom prst="rect">
            <a:avLst/>
          </a:prstGeom>
        </p:spPr>
        <p:txBody>
          <a:bodyPr wrap="square">
            <a:spAutoFit/>
          </a:bodyPr>
          <a:lstStyle/>
          <a:p>
            <a:pPr marL="261938" indent="-261938" algn="just"/>
            <a:r>
              <a:rPr lang="it-IT" sz="2000" dirty="0">
                <a:solidFill>
                  <a:srgbClr val="170AC6"/>
                </a:solidFill>
              </a:rPr>
              <a:t>j) </a:t>
            </a:r>
            <a:r>
              <a:rPr lang="it-IT" sz="2000" b="1" i="1" dirty="0">
                <a:solidFill>
                  <a:srgbClr val="C00000"/>
                </a:solidFill>
              </a:rPr>
              <a:t>antistatici</a:t>
            </a:r>
            <a:r>
              <a:rPr lang="it-IT" sz="2000" dirty="0">
                <a:solidFill>
                  <a:srgbClr val="170AC6"/>
                </a:solidFill>
              </a:rPr>
              <a:t>: vengono aggiunti per evitare che sul materiale polimerico si concentrino delle cariche elettrostatiche, che possono essere responsabili della formazione di </a:t>
            </a:r>
            <a:r>
              <a:rPr lang="en-US" sz="2000" dirty="0" err="1">
                <a:solidFill>
                  <a:srgbClr val="170AC6"/>
                </a:solidFill>
              </a:rPr>
              <a:t>pericolose</a:t>
            </a:r>
            <a:r>
              <a:rPr lang="en-US" sz="2000" dirty="0">
                <a:solidFill>
                  <a:srgbClr val="170AC6"/>
                </a:solidFill>
              </a:rPr>
              <a:t> </a:t>
            </a:r>
            <a:r>
              <a:rPr lang="en-US" sz="2000" dirty="0" err="1">
                <a:solidFill>
                  <a:srgbClr val="170AC6"/>
                </a:solidFill>
              </a:rPr>
              <a:t>scintille</a:t>
            </a:r>
            <a:r>
              <a:rPr lang="en-US" sz="2000" dirty="0">
                <a:solidFill>
                  <a:srgbClr val="170AC6"/>
                </a:solidFill>
              </a:rPr>
              <a:t>;</a:t>
            </a:r>
          </a:p>
          <a:p>
            <a:pPr marL="261938" indent="-261938" algn="just"/>
            <a:r>
              <a:rPr lang="it-IT" sz="2000" dirty="0">
                <a:solidFill>
                  <a:srgbClr val="170AC6"/>
                </a:solidFill>
              </a:rPr>
              <a:t>k) </a:t>
            </a:r>
            <a:r>
              <a:rPr lang="it-IT" sz="2000" b="1" i="1" dirty="0" err="1">
                <a:solidFill>
                  <a:srgbClr val="C00000"/>
                </a:solidFill>
              </a:rPr>
              <a:t>antiurtizzanti</a:t>
            </a:r>
            <a:r>
              <a:rPr lang="it-IT" sz="2000" dirty="0">
                <a:solidFill>
                  <a:srgbClr val="170AC6"/>
                </a:solidFill>
              </a:rPr>
              <a:t>: si tratta di materiali gommosi dispersi nella matrice del polimero sotto forma di piccolissime goccioline. Permettono al materiale che viene deformato in seguito ad un urto di riprendere la forma iniziale e vengono </a:t>
            </a:r>
            <a:r>
              <a:rPr lang="it-IT" sz="2000" dirty="0" smtClean="0">
                <a:solidFill>
                  <a:srgbClr val="170AC6"/>
                </a:solidFill>
              </a:rPr>
              <a:t>impiegati ad </a:t>
            </a:r>
            <a:r>
              <a:rPr lang="it-IT" sz="2000" dirty="0">
                <a:solidFill>
                  <a:srgbClr val="170AC6"/>
                </a:solidFill>
              </a:rPr>
              <a:t>esempio nei paraurti delle autovetture.</a:t>
            </a:r>
            <a:endParaRPr lang="en-US" sz="2000" dirty="0">
              <a:solidFill>
                <a:srgbClr val="170AC6"/>
              </a:solidFill>
            </a:endParaRPr>
          </a:p>
        </p:txBody>
      </p:sp>
      <p:sp>
        <p:nvSpPr>
          <p:cNvPr id="3" name="Rettangolo 2"/>
          <p:cNvSpPr/>
          <p:nvPr/>
        </p:nvSpPr>
        <p:spPr>
          <a:xfrm>
            <a:off x="613294" y="2996952"/>
            <a:ext cx="8063162" cy="3170099"/>
          </a:xfrm>
          <a:prstGeom prst="rect">
            <a:avLst/>
          </a:prstGeom>
        </p:spPr>
        <p:txBody>
          <a:bodyPr wrap="square">
            <a:spAutoFit/>
          </a:bodyPr>
          <a:lstStyle/>
          <a:p>
            <a:pPr marL="261938" indent="-261938" algn="just"/>
            <a:r>
              <a:rPr lang="it-IT" sz="2000" dirty="0" smtClean="0">
                <a:solidFill>
                  <a:srgbClr val="170AC6"/>
                </a:solidFill>
              </a:rPr>
              <a:t>I </a:t>
            </a:r>
            <a:r>
              <a:rPr lang="it-IT" sz="2000" dirty="0">
                <a:solidFill>
                  <a:srgbClr val="170AC6"/>
                </a:solidFill>
              </a:rPr>
              <a:t>materiali polimerici </a:t>
            </a:r>
            <a:r>
              <a:rPr lang="it-IT" sz="2000" dirty="0" smtClean="0">
                <a:solidFill>
                  <a:srgbClr val="170AC6"/>
                </a:solidFill>
              </a:rPr>
              <a:t>possono essere formulati in tre </a:t>
            </a:r>
            <a:r>
              <a:rPr lang="it-IT" sz="2000" dirty="0">
                <a:solidFill>
                  <a:srgbClr val="170AC6"/>
                </a:solidFill>
              </a:rPr>
              <a:t>tipi di </a:t>
            </a:r>
            <a:r>
              <a:rPr lang="it-IT" sz="2000" dirty="0" smtClean="0">
                <a:solidFill>
                  <a:srgbClr val="170AC6"/>
                </a:solidFill>
              </a:rPr>
              <a:t>miscele:</a:t>
            </a:r>
            <a:endParaRPr lang="it-IT" sz="2000" dirty="0">
              <a:solidFill>
                <a:srgbClr val="170AC6"/>
              </a:solidFill>
            </a:endParaRPr>
          </a:p>
          <a:p>
            <a:pPr marL="261938" indent="-261938" algn="just"/>
            <a:r>
              <a:rPr lang="it-IT" sz="2000" dirty="0">
                <a:solidFill>
                  <a:srgbClr val="170AC6"/>
                </a:solidFill>
              </a:rPr>
              <a:t>a) </a:t>
            </a:r>
            <a:r>
              <a:rPr lang="it-IT" sz="2000" b="1" i="1" dirty="0" err="1">
                <a:solidFill>
                  <a:srgbClr val="C00000"/>
                </a:solidFill>
              </a:rPr>
              <a:t>compounds</a:t>
            </a:r>
            <a:r>
              <a:rPr lang="it-IT" sz="2000" dirty="0">
                <a:solidFill>
                  <a:srgbClr val="170AC6"/>
                </a:solidFill>
              </a:rPr>
              <a:t>, in cui il polimero è addizionato con sostanze di basso peso molecolare;</a:t>
            </a:r>
          </a:p>
          <a:p>
            <a:pPr marL="261938" indent="-261938" algn="just"/>
            <a:r>
              <a:rPr lang="it-IT" sz="2000" dirty="0">
                <a:solidFill>
                  <a:srgbClr val="170AC6"/>
                </a:solidFill>
              </a:rPr>
              <a:t>b) </a:t>
            </a:r>
            <a:r>
              <a:rPr lang="it-IT" sz="2000" b="1" i="1" dirty="0" err="1">
                <a:solidFill>
                  <a:srgbClr val="C00000"/>
                </a:solidFill>
              </a:rPr>
              <a:t>blends</a:t>
            </a:r>
            <a:r>
              <a:rPr lang="it-IT" sz="2000" dirty="0">
                <a:solidFill>
                  <a:srgbClr val="170AC6"/>
                </a:solidFill>
              </a:rPr>
              <a:t>, in cui il polimero è miscelato con un altro composto macromolecolare </a:t>
            </a:r>
            <a:r>
              <a:rPr lang="it-IT" sz="2000" dirty="0" smtClean="0">
                <a:solidFill>
                  <a:srgbClr val="170AC6"/>
                </a:solidFill>
              </a:rPr>
              <a:t>di </a:t>
            </a:r>
            <a:r>
              <a:rPr lang="en-US" sz="2000" dirty="0" err="1" smtClean="0">
                <a:solidFill>
                  <a:srgbClr val="170AC6"/>
                </a:solidFill>
              </a:rPr>
              <a:t>diversa</a:t>
            </a:r>
            <a:r>
              <a:rPr lang="en-US" sz="2000" dirty="0" smtClean="0">
                <a:solidFill>
                  <a:srgbClr val="170AC6"/>
                </a:solidFill>
              </a:rPr>
              <a:t> </a:t>
            </a:r>
            <a:r>
              <a:rPr lang="en-US" sz="2000" dirty="0" err="1">
                <a:solidFill>
                  <a:srgbClr val="170AC6"/>
                </a:solidFill>
              </a:rPr>
              <a:t>natura</a:t>
            </a:r>
            <a:r>
              <a:rPr lang="en-US" sz="2000" dirty="0">
                <a:solidFill>
                  <a:srgbClr val="170AC6"/>
                </a:solidFill>
              </a:rPr>
              <a:t>;</a:t>
            </a:r>
          </a:p>
          <a:p>
            <a:pPr marL="261938" indent="-261938" algn="just"/>
            <a:r>
              <a:rPr lang="it-IT" sz="2000" dirty="0">
                <a:solidFill>
                  <a:srgbClr val="170AC6"/>
                </a:solidFill>
              </a:rPr>
              <a:t>c) </a:t>
            </a:r>
            <a:r>
              <a:rPr lang="it-IT" sz="2000" b="1" i="1" dirty="0">
                <a:solidFill>
                  <a:srgbClr val="C00000"/>
                </a:solidFill>
              </a:rPr>
              <a:t>compositi</a:t>
            </a:r>
            <a:r>
              <a:rPr lang="it-IT" sz="2000" dirty="0">
                <a:solidFill>
                  <a:srgbClr val="170AC6"/>
                </a:solidFill>
              </a:rPr>
              <a:t>, in cui il polimero è addizionato con sfere di vetro o fibre di </a:t>
            </a:r>
            <a:r>
              <a:rPr lang="it-IT" sz="2000" dirty="0" smtClean="0">
                <a:solidFill>
                  <a:srgbClr val="170AC6"/>
                </a:solidFill>
              </a:rPr>
              <a:t>diversa lunghezza </a:t>
            </a:r>
            <a:r>
              <a:rPr lang="it-IT" sz="2000" dirty="0">
                <a:solidFill>
                  <a:srgbClr val="170AC6"/>
                </a:solidFill>
              </a:rPr>
              <a:t>e natura per migliorare decisamente le caratteristiche meccaniche</a:t>
            </a:r>
            <a:r>
              <a:rPr lang="it-IT" sz="2000" dirty="0" smtClean="0">
                <a:solidFill>
                  <a:srgbClr val="170AC6"/>
                </a:solidFill>
              </a:rPr>
              <a:t>.</a:t>
            </a:r>
          </a:p>
          <a:p>
            <a:pPr algn="just"/>
            <a:endParaRPr lang="it-IT" sz="2000" dirty="0">
              <a:solidFill>
                <a:srgbClr val="170AC6"/>
              </a:solidFill>
            </a:endParaRPr>
          </a:p>
          <a:p>
            <a:pPr algn="just"/>
            <a:r>
              <a:rPr lang="it-IT" sz="2000" dirty="0">
                <a:solidFill>
                  <a:srgbClr val="170AC6"/>
                </a:solidFill>
              </a:rPr>
              <a:t>Anche </a:t>
            </a:r>
            <a:r>
              <a:rPr lang="it-IT" sz="2000" dirty="0" smtClean="0">
                <a:solidFill>
                  <a:srgbClr val="170AC6"/>
                </a:solidFill>
              </a:rPr>
              <a:t>i </a:t>
            </a:r>
            <a:r>
              <a:rPr lang="it-IT" sz="2000" dirty="0">
                <a:solidFill>
                  <a:srgbClr val="170AC6"/>
                </a:solidFill>
              </a:rPr>
              <a:t>casi b) e c) </a:t>
            </a:r>
            <a:r>
              <a:rPr lang="it-IT" sz="2000" dirty="0" smtClean="0">
                <a:solidFill>
                  <a:srgbClr val="170AC6"/>
                </a:solidFill>
              </a:rPr>
              <a:t>prevedono l’aggiunta di additivi</a:t>
            </a:r>
            <a:r>
              <a:rPr lang="it-IT" sz="2000" dirty="0">
                <a:solidFill>
                  <a:srgbClr val="170AC6"/>
                </a:solidFill>
              </a:rPr>
              <a:t>.</a:t>
            </a:r>
            <a:endParaRPr lang="en-US" sz="2000" dirty="0">
              <a:solidFill>
                <a:srgbClr val="170AC6"/>
              </a:solidFill>
            </a:endParaRPr>
          </a:p>
        </p:txBody>
      </p:sp>
    </p:spTree>
    <p:extLst>
      <p:ext uri="{BB962C8B-B14F-4D97-AF65-F5344CB8AC3E}">
        <p14:creationId xmlns:p14="http://schemas.microsoft.com/office/powerpoint/2010/main" val="346794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704117"/>
            <a:ext cx="8280920" cy="1938992"/>
          </a:xfrm>
          <a:prstGeom prst="rect">
            <a:avLst/>
          </a:prstGeom>
        </p:spPr>
        <p:txBody>
          <a:bodyPr wrap="square">
            <a:spAutoFit/>
          </a:bodyPr>
          <a:lstStyle/>
          <a:p>
            <a:pPr algn="just"/>
            <a:r>
              <a:rPr lang="it-IT" sz="2000" b="1" i="1" dirty="0" smtClean="0">
                <a:solidFill>
                  <a:srgbClr val="C00000"/>
                </a:solidFill>
              </a:rPr>
              <a:t>EPDM</a:t>
            </a:r>
            <a:r>
              <a:rPr lang="it-IT" sz="2000" dirty="0" smtClean="0">
                <a:solidFill>
                  <a:srgbClr val="170AC6"/>
                </a:solidFill>
              </a:rPr>
              <a:t>: </a:t>
            </a:r>
            <a:r>
              <a:rPr lang="it-IT" sz="2000" dirty="0">
                <a:solidFill>
                  <a:srgbClr val="170AC6"/>
                </a:solidFill>
              </a:rPr>
              <a:t>copolimero a caso etilene-propilene (a </a:t>
            </a:r>
            <a:r>
              <a:rPr lang="it-IT" sz="2000" dirty="0" smtClean="0">
                <a:solidFill>
                  <a:srgbClr val="170AC6"/>
                </a:solidFill>
              </a:rPr>
              <a:t>contenuto percentuale </a:t>
            </a:r>
            <a:r>
              <a:rPr lang="it-IT" sz="2000" dirty="0">
                <a:solidFill>
                  <a:srgbClr val="170AC6"/>
                </a:solidFill>
              </a:rPr>
              <a:t>variabile) contenente alcune unità </a:t>
            </a:r>
            <a:r>
              <a:rPr lang="it-IT" sz="2000" dirty="0" smtClean="0">
                <a:solidFill>
                  <a:srgbClr val="170AC6"/>
                </a:solidFill>
              </a:rPr>
              <a:t>dieniche.</a:t>
            </a:r>
          </a:p>
          <a:p>
            <a:pPr algn="just"/>
            <a:r>
              <a:rPr lang="it-IT" sz="2000" b="1" i="1" dirty="0" smtClean="0">
                <a:solidFill>
                  <a:srgbClr val="C00000"/>
                </a:solidFill>
              </a:rPr>
              <a:t>SBR</a:t>
            </a:r>
            <a:r>
              <a:rPr lang="it-IT" sz="2000" dirty="0" smtClean="0">
                <a:solidFill>
                  <a:srgbClr val="170AC6"/>
                </a:solidFill>
              </a:rPr>
              <a:t>: </a:t>
            </a:r>
            <a:r>
              <a:rPr lang="it-IT" sz="2000" dirty="0">
                <a:solidFill>
                  <a:srgbClr val="170AC6"/>
                </a:solidFill>
              </a:rPr>
              <a:t>copolimero butadiene-stirene (70% - 30%), con </a:t>
            </a:r>
            <a:r>
              <a:rPr lang="it-IT" sz="2000" dirty="0" smtClean="0">
                <a:solidFill>
                  <a:srgbClr val="170AC6"/>
                </a:solidFill>
              </a:rPr>
              <a:t>corti </a:t>
            </a:r>
            <a:r>
              <a:rPr lang="en-US" sz="2000" dirty="0" err="1" smtClean="0">
                <a:solidFill>
                  <a:srgbClr val="170AC6"/>
                </a:solidFill>
              </a:rPr>
              <a:t>blocchi</a:t>
            </a:r>
            <a:r>
              <a:rPr lang="en-US" sz="2000" dirty="0" smtClean="0">
                <a:solidFill>
                  <a:srgbClr val="170AC6"/>
                </a:solidFill>
              </a:rPr>
              <a:t> </a:t>
            </a:r>
            <a:r>
              <a:rPr lang="en-US" sz="2000" dirty="0" err="1" smtClean="0">
                <a:solidFill>
                  <a:srgbClr val="170AC6"/>
                </a:solidFill>
              </a:rPr>
              <a:t>polibutadienici</a:t>
            </a:r>
            <a:r>
              <a:rPr lang="en-US" sz="2000" dirty="0" smtClean="0">
                <a:solidFill>
                  <a:srgbClr val="170AC6"/>
                </a:solidFill>
              </a:rPr>
              <a:t>.</a:t>
            </a:r>
          </a:p>
          <a:p>
            <a:pPr algn="just"/>
            <a:r>
              <a:rPr lang="it-IT" sz="2000" b="1" i="1" dirty="0" smtClean="0">
                <a:solidFill>
                  <a:srgbClr val="C00000"/>
                </a:solidFill>
              </a:rPr>
              <a:t>EVA</a:t>
            </a:r>
            <a:r>
              <a:rPr lang="it-IT" sz="2000" dirty="0" smtClean="0">
                <a:solidFill>
                  <a:srgbClr val="170AC6"/>
                </a:solidFill>
              </a:rPr>
              <a:t>: </a:t>
            </a:r>
            <a:r>
              <a:rPr lang="it-IT" sz="2000" dirty="0">
                <a:solidFill>
                  <a:srgbClr val="170AC6"/>
                </a:solidFill>
              </a:rPr>
              <a:t>copolimero a più blocchi costituito </a:t>
            </a:r>
            <a:r>
              <a:rPr lang="it-IT" sz="2000" dirty="0" smtClean="0">
                <a:solidFill>
                  <a:srgbClr val="170AC6"/>
                </a:solidFill>
              </a:rPr>
              <a:t>da sequenze </a:t>
            </a:r>
            <a:r>
              <a:rPr lang="it-IT" sz="2000" dirty="0">
                <a:solidFill>
                  <a:srgbClr val="170AC6"/>
                </a:solidFill>
              </a:rPr>
              <a:t>etileniche alternate a tratti di </a:t>
            </a:r>
            <a:r>
              <a:rPr lang="it-IT" sz="2000" dirty="0" err="1">
                <a:solidFill>
                  <a:srgbClr val="170AC6"/>
                </a:solidFill>
              </a:rPr>
              <a:t>polivinilacetato</a:t>
            </a:r>
            <a:r>
              <a:rPr lang="it-IT" sz="2000" dirty="0">
                <a:solidFill>
                  <a:srgbClr val="170AC6"/>
                </a:solidFill>
              </a:rPr>
              <a:t>.</a:t>
            </a:r>
            <a:endParaRPr lang="en-US" sz="2000" dirty="0">
              <a:solidFill>
                <a:srgbClr val="170AC6"/>
              </a:solidFill>
            </a:endParaRPr>
          </a:p>
        </p:txBody>
      </p:sp>
      <p:grpSp>
        <p:nvGrpSpPr>
          <p:cNvPr id="10" name="Gruppo 9"/>
          <p:cNvGrpSpPr/>
          <p:nvPr/>
        </p:nvGrpSpPr>
        <p:grpSpPr>
          <a:xfrm>
            <a:off x="1619672" y="260648"/>
            <a:ext cx="7049152" cy="4248150"/>
            <a:chOff x="1619672" y="260648"/>
            <a:chExt cx="7049152" cy="424815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639127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ttore 2 3"/>
            <p:cNvCxnSpPr/>
            <p:nvPr/>
          </p:nvCxnSpPr>
          <p:spPr>
            <a:xfrm flipH="1">
              <a:off x="7181726" y="2492896"/>
              <a:ext cx="1422722"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7236296" y="3956806"/>
              <a:ext cx="1422722"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7185639" y="3140968"/>
              <a:ext cx="1422722" cy="0"/>
            </a:xfrm>
            <a:prstGeom prst="straightConnector1">
              <a:avLst/>
            </a:prstGeom>
            <a:ln w="254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a:off x="7181726" y="3549266"/>
              <a:ext cx="1422722" cy="0"/>
            </a:xfrm>
            <a:prstGeom prst="straightConnector1">
              <a:avLst/>
            </a:prstGeom>
            <a:ln w="254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7164288" y="2720795"/>
              <a:ext cx="1422722" cy="0"/>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a:off x="7246102" y="4172830"/>
              <a:ext cx="1422722" cy="0"/>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736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260648"/>
            <a:ext cx="7488832" cy="6309420"/>
          </a:xfrm>
          <a:prstGeom prst="rect">
            <a:avLst/>
          </a:prstGeom>
        </p:spPr>
        <p:txBody>
          <a:bodyPr wrap="square">
            <a:spAutoFit/>
          </a:bodyPr>
          <a:lstStyle/>
          <a:p>
            <a:pPr algn="just"/>
            <a:r>
              <a:rPr lang="en-US" sz="2400" b="1" i="1" dirty="0" err="1">
                <a:solidFill>
                  <a:srgbClr val="170AC6"/>
                </a:solidFill>
              </a:rPr>
              <a:t>Polimeri</a:t>
            </a:r>
            <a:r>
              <a:rPr lang="en-US" sz="2400" b="1" i="1" dirty="0">
                <a:solidFill>
                  <a:srgbClr val="170AC6"/>
                </a:solidFill>
              </a:rPr>
              <a:t> per </a:t>
            </a:r>
            <a:r>
              <a:rPr lang="en-US" sz="2400" b="1" i="1" dirty="0" err="1" smtClean="0">
                <a:solidFill>
                  <a:srgbClr val="170AC6"/>
                </a:solidFill>
              </a:rPr>
              <a:t>elastomeri</a:t>
            </a:r>
            <a:endParaRPr lang="en-US" sz="2400" b="1" i="1" dirty="0" smtClean="0">
              <a:solidFill>
                <a:srgbClr val="170AC6"/>
              </a:solidFill>
            </a:endParaRPr>
          </a:p>
          <a:p>
            <a:pPr algn="just"/>
            <a:endParaRPr lang="en-US" sz="2000" b="1" dirty="0">
              <a:solidFill>
                <a:srgbClr val="170AC6"/>
              </a:solidFill>
            </a:endParaRPr>
          </a:p>
          <a:p>
            <a:pPr algn="just"/>
            <a:r>
              <a:rPr lang="en-US" sz="2000" dirty="0">
                <a:solidFill>
                  <a:srgbClr val="170AC6"/>
                </a:solidFill>
              </a:rPr>
              <a:t>I</a:t>
            </a:r>
            <a:r>
              <a:rPr lang="it-IT" sz="2000" dirty="0" smtClean="0">
                <a:solidFill>
                  <a:srgbClr val="170AC6"/>
                </a:solidFill>
              </a:rPr>
              <a:t> </a:t>
            </a:r>
            <a:r>
              <a:rPr lang="it-IT" sz="2000" dirty="0">
                <a:solidFill>
                  <a:srgbClr val="170AC6"/>
                </a:solidFill>
              </a:rPr>
              <a:t>polimeri per </a:t>
            </a:r>
            <a:r>
              <a:rPr lang="it-IT" sz="2000" b="1" i="1" dirty="0">
                <a:solidFill>
                  <a:srgbClr val="C00000"/>
                </a:solidFill>
              </a:rPr>
              <a:t>elastomeri</a:t>
            </a:r>
            <a:r>
              <a:rPr lang="it-IT" sz="2000" dirty="0">
                <a:solidFill>
                  <a:srgbClr val="C00000"/>
                </a:solidFill>
              </a:rPr>
              <a:t> </a:t>
            </a:r>
            <a:r>
              <a:rPr lang="it-IT" sz="2000" dirty="0">
                <a:solidFill>
                  <a:srgbClr val="170AC6"/>
                </a:solidFill>
              </a:rPr>
              <a:t>che si utilizzano più comunemente sono </a:t>
            </a:r>
            <a:r>
              <a:rPr lang="it-IT" sz="2000" dirty="0" err="1" smtClean="0">
                <a:solidFill>
                  <a:srgbClr val="170AC6"/>
                </a:solidFill>
              </a:rPr>
              <a:t>omopolimeri</a:t>
            </a:r>
            <a:r>
              <a:rPr lang="it-IT" sz="2000" dirty="0" smtClean="0">
                <a:solidFill>
                  <a:srgbClr val="170AC6"/>
                </a:solidFill>
              </a:rPr>
              <a:t> (</a:t>
            </a:r>
            <a:r>
              <a:rPr lang="it-IT" sz="2000" dirty="0">
                <a:solidFill>
                  <a:srgbClr val="170AC6"/>
                </a:solidFill>
              </a:rPr>
              <a:t>polibutadiene 1-4 cis e poliisoprene 1-4 cis) e copolimeri (SBR) che contengono, lungo </a:t>
            </a:r>
            <a:r>
              <a:rPr lang="it-IT" sz="2000" dirty="0" smtClean="0">
                <a:solidFill>
                  <a:srgbClr val="170AC6"/>
                </a:solidFill>
              </a:rPr>
              <a:t>la catena </a:t>
            </a:r>
            <a:r>
              <a:rPr lang="it-IT" sz="2000" dirty="0">
                <a:solidFill>
                  <a:srgbClr val="170AC6"/>
                </a:solidFill>
              </a:rPr>
              <a:t>principale, percentuali diverse di unità di ripetizione con un doppio legame residuo.</a:t>
            </a:r>
          </a:p>
          <a:p>
            <a:pPr algn="just"/>
            <a:endParaRPr lang="it-IT" sz="2000" dirty="0" smtClean="0">
              <a:solidFill>
                <a:srgbClr val="170AC6"/>
              </a:solidFill>
            </a:endParaRPr>
          </a:p>
          <a:p>
            <a:pPr algn="just"/>
            <a:r>
              <a:rPr lang="it-IT" sz="2000" dirty="0" smtClean="0">
                <a:solidFill>
                  <a:srgbClr val="170AC6"/>
                </a:solidFill>
              </a:rPr>
              <a:t>Un </a:t>
            </a:r>
            <a:r>
              <a:rPr lang="it-IT" sz="2000" dirty="0">
                <a:solidFill>
                  <a:srgbClr val="170AC6"/>
                </a:solidFill>
              </a:rPr>
              <a:t>elastomero </a:t>
            </a:r>
            <a:r>
              <a:rPr lang="it-IT" sz="2000" dirty="0" smtClean="0">
                <a:solidFill>
                  <a:srgbClr val="170AC6"/>
                </a:solidFill>
              </a:rPr>
              <a:t>è </a:t>
            </a:r>
            <a:r>
              <a:rPr lang="it-IT" sz="2000" dirty="0">
                <a:solidFill>
                  <a:srgbClr val="170AC6"/>
                </a:solidFill>
              </a:rPr>
              <a:t>un materiale che subisce deformazioni di notevole entità per azione di </a:t>
            </a:r>
            <a:r>
              <a:rPr lang="it-IT" sz="2000" dirty="0" smtClean="0">
                <a:solidFill>
                  <a:srgbClr val="170AC6"/>
                </a:solidFill>
              </a:rPr>
              <a:t>sforzi relativamente </a:t>
            </a:r>
            <a:r>
              <a:rPr lang="it-IT" sz="2000" dirty="0">
                <a:solidFill>
                  <a:srgbClr val="170AC6"/>
                </a:solidFill>
              </a:rPr>
              <a:t>modesti e che è in grado di recuperare la forma e le dimensioni originali </a:t>
            </a:r>
            <a:r>
              <a:rPr lang="it-IT" sz="2000" dirty="0" smtClean="0">
                <a:solidFill>
                  <a:srgbClr val="170AC6"/>
                </a:solidFill>
              </a:rPr>
              <a:t>non appena </a:t>
            </a:r>
            <a:r>
              <a:rPr lang="it-IT" sz="2000" dirty="0">
                <a:solidFill>
                  <a:srgbClr val="170AC6"/>
                </a:solidFill>
              </a:rPr>
              <a:t>la forza applicata viene rimossa</a:t>
            </a:r>
            <a:r>
              <a:rPr lang="it-IT" sz="2000" dirty="0" smtClean="0">
                <a:solidFill>
                  <a:srgbClr val="170AC6"/>
                </a:solidFill>
              </a:rPr>
              <a:t>.</a:t>
            </a:r>
          </a:p>
          <a:p>
            <a:pPr algn="just"/>
            <a:endParaRPr lang="it-IT" sz="2000" dirty="0" smtClean="0">
              <a:solidFill>
                <a:srgbClr val="170AC6"/>
              </a:solidFill>
            </a:endParaRPr>
          </a:p>
          <a:p>
            <a:pPr algn="just"/>
            <a:r>
              <a:rPr lang="it-IT" sz="2000" dirty="0">
                <a:solidFill>
                  <a:srgbClr val="170AC6"/>
                </a:solidFill>
              </a:rPr>
              <a:t>Nello stato di solido amorfo, la macromolecola è avvolta su se stessa e si </a:t>
            </a:r>
            <a:r>
              <a:rPr lang="it-IT" sz="2000" dirty="0" smtClean="0">
                <a:solidFill>
                  <a:srgbClr val="170AC6"/>
                </a:solidFill>
              </a:rPr>
              <a:t>presenta sotto </a:t>
            </a:r>
            <a:r>
              <a:rPr lang="it-IT" sz="2000" dirty="0">
                <a:solidFill>
                  <a:srgbClr val="170AC6"/>
                </a:solidFill>
              </a:rPr>
              <a:t>forma di </a:t>
            </a:r>
            <a:r>
              <a:rPr lang="it-IT" sz="2000" dirty="0" smtClean="0">
                <a:solidFill>
                  <a:srgbClr val="170AC6"/>
                </a:solidFill>
              </a:rPr>
              <a:t>gomitolo. </a:t>
            </a:r>
            <a:r>
              <a:rPr lang="it-IT" sz="2000" dirty="0">
                <a:solidFill>
                  <a:srgbClr val="170AC6"/>
                </a:solidFill>
              </a:rPr>
              <a:t>Se si applica al sistema una forza di trazione, </a:t>
            </a:r>
            <a:r>
              <a:rPr lang="it-IT" sz="2000" dirty="0" smtClean="0">
                <a:solidFill>
                  <a:srgbClr val="170AC6"/>
                </a:solidFill>
              </a:rPr>
              <a:t>il provino </a:t>
            </a:r>
            <a:r>
              <a:rPr lang="it-IT" sz="2000" dirty="0">
                <a:solidFill>
                  <a:srgbClr val="170AC6"/>
                </a:solidFill>
              </a:rPr>
              <a:t>si allunga nella direzione dello stiro e si contrae nella sezione ortogonale: </a:t>
            </a:r>
            <a:r>
              <a:rPr lang="it-IT" sz="2000" dirty="0" smtClean="0">
                <a:solidFill>
                  <a:srgbClr val="170AC6"/>
                </a:solidFill>
              </a:rPr>
              <a:t>le macromolecole </a:t>
            </a:r>
            <a:r>
              <a:rPr lang="it-IT" sz="2000" dirty="0">
                <a:solidFill>
                  <a:srgbClr val="170AC6"/>
                </a:solidFill>
              </a:rPr>
              <a:t>subiscono una </a:t>
            </a:r>
            <a:r>
              <a:rPr lang="it-IT" sz="2000" dirty="0" smtClean="0">
                <a:solidFill>
                  <a:srgbClr val="170AC6"/>
                </a:solidFill>
              </a:rPr>
              <a:t> deformazione </a:t>
            </a:r>
            <a:r>
              <a:rPr lang="it-IT" sz="2000" dirty="0">
                <a:solidFill>
                  <a:srgbClr val="170AC6"/>
                </a:solidFill>
              </a:rPr>
              <a:t>affine e, con </a:t>
            </a:r>
            <a:r>
              <a:rPr lang="it-IT" sz="2000" dirty="0" smtClean="0">
                <a:solidFill>
                  <a:srgbClr val="170AC6"/>
                </a:solidFill>
              </a:rPr>
              <a:t>una </a:t>
            </a:r>
            <a:r>
              <a:rPr lang="it-IT" sz="2000" dirty="0">
                <a:solidFill>
                  <a:srgbClr val="170AC6"/>
                </a:solidFill>
              </a:rPr>
              <a:t>diminuzione </a:t>
            </a:r>
            <a:r>
              <a:rPr lang="it-IT" sz="2000" dirty="0" smtClean="0">
                <a:solidFill>
                  <a:srgbClr val="170AC6"/>
                </a:solidFill>
              </a:rPr>
              <a:t>di entropia</a:t>
            </a:r>
            <a:r>
              <a:rPr lang="it-IT" sz="2000" dirty="0">
                <a:solidFill>
                  <a:srgbClr val="170AC6"/>
                </a:solidFill>
              </a:rPr>
              <a:t>, si srotolano, si sviluppano lungo l’asse della catena e gli assi delle </a:t>
            </a:r>
            <a:r>
              <a:rPr lang="it-IT" sz="2000" dirty="0" smtClean="0">
                <a:solidFill>
                  <a:srgbClr val="170AC6"/>
                </a:solidFill>
              </a:rPr>
              <a:t>diverse macromolecole </a:t>
            </a:r>
            <a:r>
              <a:rPr lang="it-IT" sz="2000" dirty="0">
                <a:solidFill>
                  <a:srgbClr val="170AC6"/>
                </a:solidFill>
              </a:rPr>
              <a:t>si orientano preferenzialmente nella direzione dello sforzo </a:t>
            </a:r>
            <a:r>
              <a:rPr lang="it-IT" sz="2000" dirty="0" smtClean="0">
                <a:solidFill>
                  <a:srgbClr val="170AC6"/>
                </a:solidFill>
              </a:rPr>
              <a:t>applicato.</a:t>
            </a:r>
            <a:endParaRPr lang="en-US" sz="2000" dirty="0">
              <a:solidFill>
                <a:srgbClr val="170AC6"/>
              </a:solidFill>
            </a:endParaRPr>
          </a:p>
        </p:txBody>
      </p:sp>
    </p:spTree>
    <p:extLst>
      <p:ext uri="{BB962C8B-B14F-4D97-AF65-F5344CB8AC3E}">
        <p14:creationId xmlns:p14="http://schemas.microsoft.com/office/powerpoint/2010/main" val="300135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630" y="332656"/>
            <a:ext cx="5599775" cy="330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395536" y="3861048"/>
            <a:ext cx="8568952" cy="2554545"/>
          </a:xfrm>
          <a:prstGeom prst="rect">
            <a:avLst/>
          </a:prstGeom>
        </p:spPr>
        <p:txBody>
          <a:bodyPr wrap="square">
            <a:spAutoFit/>
          </a:bodyPr>
          <a:lstStyle/>
          <a:p>
            <a:pPr algn="just"/>
            <a:r>
              <a:rPr lang="it-IT" sz="2000" dirty="0">
                <a:solidFill>
                  <a:srgbClr val="170AC6"/>
                </a:solidFill>
              </a:rPr>
              <a:t>Se la forza non viene </a:t>
            </a:r>
            <a:r>
              <a:rPr lang="it-IT" sz="2000" dirty="0" smtClean="0">
                <a:solidFill>
                  <a:srgbClr val="170AC6"/>
                </a:solidFill>
              </a:rPr>
              <a:t>rimossa il </a:t>
            </a:r>
            <a:r>
              <a:rPr lang="it-IT" sz="2000" dirty="0">
                <a:solidFill>
                  <a:srgbClr val="170AC6"/>
                </a:solidFill>
              </a:rPr>
              <a:t>provino rimane </a:t>
            </a:r>
            <a:r>
              <a:rPr lang="it-IT" sz="2000" dirty="0" smtClean="0">
                <a:solidFill>
                  <a:srgbClr val="170AC6"/>
                </a:solidFill>
              </a:rPr>
              <a:t>macroscopicamente deformato, ma </a:t>
            </a:r>
            <a:r>
              <a:rPr lang="it-IT" sz="2000" dirty="0">
                <a:solidFill>
                  <a:srgbClr val="170AC6"/>
                </a:solidFill>
              </a:rPr>
              <a:t>il sistema evolve nel tempo </a:t>
            </a:r>
            <a:r>
              <a:rPr lang="it-IT" sz="2000" dirty="0" smtClean="0">
                <a:solidFill>
                  <a:srgbClr val="170AC6"/>
                </a:solidFill>
              </a:rPr>
              <a:t>e </a:t>
            </a:r>
            <a:r>
              <a:rPr lang="it-IT" sz="2000" dirty="0">
                <a:solidFill>
                  <a:srgbClr val="170AC6"/>
                </a:solidFill>
              </a:rPr>
              <a:t>si hanno </a:t>
            </a:r>
            <a:r>
              <a:rPr lang="it-IT" sz="2000" dirty="0" smtClean="0">
                <a:solidFill>
                  <a:srgbClr val="170AC6"/>
                </a:solidFill>
              </a:rPr>
              <a:t>notevoli modificazioni conformazionali che (</a:t>
            </a:r>
            <a:r>
              <a:rPr lang="it-IT" sz="2000" dirty="0" err="1" smtClean="0">
                <a:solidFill>
                  <a:srgbClr val="170AC6"/>
                </a:solidFill>
              </a:rPr>
              <a:t>ri</a:t>
            </a:r>
            <a:r>
              <a:rPr lang="it-IT" sz="2000" dirty="0" smtClean="0">
                <a:solidFill>
                  <a:srgbClr val="170AC6"/>
                </a:solidFill>
              </a:rPr>
              <a:t>)-abbassano l’entropia: </a:t>
            </a:r>
            <a:r>
              <a:rPr lang="it-IT" sz="2000" dirty="0">
                <a:solidFill>
                  <a:srgbClr val="170AC6"/>
                </a:solidFill>
              </a:rPr>
              <a:t>le macromolecole </a:t>
            </a:r>
            <a:r>
              <a:rPr lang="it-IT" sz="2000" dirty="0" smtClean="0">
                <a:solidFill>
                  <a:srgbClr val="170AC6"/>
                </a:solidFill>
              </a:rPr>
              <a:t>fanno </a:t>
            </a:r>
            <a:r>
              <a:rPr lang="it-IT" sz="2000" dirty="0">
                <a:solidFill>
                  <a:srgbClr val="170AC6"/>
                </a:solidFill>
              </a:rPr>
              <a:t>piccoli movimenti </a:t>
            </a:r>
            <a:r>
              <a:rPr lang="it-IT" sz="2000" dirty="0" smtClean="0">
                <a:solidFill>
                  <a:srgbClr val="170AC6"/>
                </a:solidFill>
              </a:rPr>
              <a:t>di </a:t>
            </a:r>
            <a:r>
              <a:rPr lang="it-IT" sz="2000" dirty="0">
                <a:solidFill>
                  <a:srgbClr val="170AC6"/>
                </a:solidFill>
              </a:rPr>
              <a:t>brevi tratti della catena e tendono a riassumere la conformazione a </a:t>
            </a:r>
            <a:r>
              <a:rPr lang="it-IT" sz="2000" dirty="0" smtClean="0">
                <a:solidFill>
                  <a:srgbClr val="170AC6"/>
                </a:solidFill>
              </a:rPr>
              <a:t>gomitolo.</a:t>
            </a:r>
          </a:p>
          <a:p>
            <a:pPr algn="just"/>
            <a:r>
              <a:rPr lang="it-IT" sz="2000" dirty="0" smtClean="0">
                <a:solidFill>
                  <a:srgbClr val="170AC6"/>
                </a:solidFill>
              </a:rPr>
              <a:t>Alla fine, </a:t>
            </a:r>
            <a:r>
              <a:rPr lang="it-IT" sz="2000" dirty="0">
                <a:solidFill>
                  <a:srgbClr val="170AC6"/>
                </a:solidFill>
              </a:rPr>
              <a:t>la </a:t>
            </a:r>
            <a:r>
              <a:rPr lang="it-IT" sz="2000" dirty="0" smtClean="0">
                <a:solidFill>
                  <a:srgbClr val="170AC6"/>
                </a:solidFill>
              </a:rPr>
              <a:t>conformazione delle </a:t>
            </a:r>
            <a:r>
              <a:rPr lang="it-IT" sz="2000" dirty="0">
                <a:solidFill>
                  <a:srgbClr val="170AC6"/>
                </a:solidFill>
              </a:rPr>
              <a:t>macromolecole </a:t>
            </a:r>
            <a:r>
              <a:rPr lang="it-IT" sz="2000" dirty="0" smtClean="0">
                <a:solidFill>
                  <a:srgbClr val="170AC6"/>
                </a:solidFill>
              </a:rPr>
              <a:t>è </a:t>
            </a:r>
            <a:r>
              <a:rPr lang="it-IT" sz="2000" dirty="0">
                <a:solidFill>
                  <a:srgbClr val="170AC6"/>
                </a:solidFill>
              </a:rPr>
              <a:t>quella iniziale, di </a:t>
            </a:r>
            <a:r>
              <a:rPr lang="it-IT" sz="2000" dirty="0" smtClean="0">
                <a:solidFill>
                  <a:srgbClr val="170AC6"/>
                </a:solidFill>
              </a:rPr>
              <a:t>equilibrio. </a:t>
            </a:r>
            <a:r>
              <a:rPr lang="it-IT" sz="2000" dirty="0">
                <a:solidFill>
                  <a:srgbClr val="170AC6"/>
                </a:solidFill>
              </a:rPr>
              <a:t>Se, </a:t>
            </a:r>
            <a:r>
              <a:rPr lang="it-IT" sz="2000" dirty="0" smtClean="0">
                <a:solidFill>
                  <a:srgbClr val="170AC6"/>
                </a:solidFill>
              </a:rPr>
              <a:t>quindi, </a:t>
            </a:r>
            <a:r>
              <a:rPr lang="it-IT" sz="2000" dirty="0">
                <a:solidFill>
                  <a:srgbClr val="170AC6"/>
                </a:solidFill>
              </a:rPr>
              <a:t>si toglie la forza applicata la forma del provino rimane tal quale, </a:t>
            </a:r>
            <a:r>
              <a:rPr lang="it-IT" sz="2000" dirty="0" smtClean="0">
                <a:solidFill>
                  <a:srgbClr val="170AC6"/>
                </a:solidFill>
              </a:rPr>
              <a:t>deformata in </a:t>
            </a:r>
            <a:r>
              <a:rPr lang="it-IT" sz="2000" dirty="0">
                <a:solidFill>
                  <a:srgbClr val="170AC6"/>
                </a:solidFill>
              </a:rPr>
              <a:t>modo permanente ed </a:t>
            </a:r>
            <a:r>
              <a:rPr lang="it-IT" sz="2000" dirty="0" smtClean="0">
                <a:solidFill>
                  <a:srgbClr val="170AC6"/>
                </a:solidFill>
              </a:rPr>
              <a:t>irreversibile.</a:t>
            </a:r>
            <a:endParaRPr lang="it-IT" sz="2000" dirty="0">
              <a:solidFill>
                <a:srgbClr val="170AC6"/>
              </a:solidFill>
            </a:endParaRPr>
          </a:p>
          <a:p>
            <a:pPr algn="ctr"/>
            <a:r>
              <a:rPr lang="it-IT" sz="2000" b="1" i="1" dirty="0">
                <a:solidFill>
                  <a:srgbClr val="C00000"/>
                </a:solidFill>
              </a:rPr>
              <a:t>Il polimero descritto è un materiale plastico, non è un elastomero</a:t>
            </a:r>
            <a:r>
              <a:rPr lang="it-IT" sz="2000" dirty="0">
                <a:solidFill>
                  <a:srgbClr val="170AC6"/>
                </a:solidFill>
              </a:rPr>
              <a:t>.</a:t>
            </a:r>
            <a:endParaRPr lang="en-US" sz="2000" dirty="0">
              <a:solidFill>
                <a:srgbClr val="170AC6"/>
              </a:solidFill>
            </a:endParaRPr>
          </a:p>
        </p:txBody>
      </p:sp>
    </p:spTree>
    <p:extLst>
      <p:ext uri="{BB962C8B-B14F-4D97-AF65-F5344CB8AC3E}">
        <p14:creationId xmlns:p14="http://schemas.microsoft.com/office/powerpoint/2010/main" val="305490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7866" y="260648"/>
            <a:ext cx="7920880" cy="707886"/>
          </a:xfrm>
          <a:prstGeom prst="rect">
            <a:avLst/>
          </a:prstGeom>
        </p:spPr>
        <p:txBody>
          <a:bodyPr wrap="square">
            <a:spAutoFit/>
          </a:bodyPr>
          <a:lstStyle/>
          <a:p>
            <a:pPr algn="just"/>
            <a:r>
              <a:rPr lang="it-IT" sz="2000" dirty="0" smtClean="0">
                <a:solidFill>
                  <a:srgbClr val="170AC6"/>
                </a:solidFill>
              </a:rPr>
              <a:t>Per avere un </a:t>
            </a:r>
            <a:r>
              <a:rPr lang="it-IT" sz="2000" b="1" i="1" dirty="0" smtClean="0">
                <a:solidFill>
                  <a:srgbClr val="C00000"/>
                </a:solidFill>
              </a:rPr>
              <a:t>elastomero</a:t>
            </a:r>
            <a:r>
              <a:rPr lang="it-IT" sz="2000" dirty="0" smtClean="0">
                <a:solidFill>
                  <a:srgbClr val="C00000"/>
                </a:solidFill>
              </a:rPr>
              <a:t> </a:t>
            </a:r>
            <a:r>
              <a:rPr lang="it-IT" sz="2000" dirty="0" smtClean="0">
                <a:solidFill>
                  <a:srgbClr val="170AC6"/>
                </a:solidFill>
              </a:rPr>
              <a:t>è necessario vincolare le macromolecole del provino l’una alle altre con legami covalenti intermolecolari:</a:t>
            </a:r>
            <a:endParaRPr lang="it-IT" sz="2000" dirty="0">
              <a:solidFill>
                <a:srgbClr val="170AC6"/>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68534"/>
            <a:ext cx="5401204" cy="316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647866" y="4293096"/>
            <a:ext cx="7920880" cy="2246769"/>
          </a:xfrm>
          <a:prstGeom prst="rect">
            <a:avLst/>
          </a:prstGeom>
        </p:spPr>
        <p:txBody>
          <a:bodyPr wrap="square">
            <a:spAutoFit/>
          </a:bodyPr>
          <a:lstStyle/>
          <a:p>
            <a:pPr algn="just"/>
            <a:r>
              <a:rPr lang="it-IT" sz="2000" dirty="0" smtClean="0">
                <a:solidFill>
                  <a:srgbClr val="170AC6"/>
                </a:solidFill>
              </a:rPr>
              <a:t>La singola macromolecola non può riavvolgersi su se stessa perché è vincolata alle altre; in ogni movimento trascina con sé le altre catene polimeriche ed i movimenti favorevoli al riavvolgimento dell’una possono essere sfavorevoli al riavvolgimento dell’altra. La struttura non si modifica nel tempo.  La macromolecola può recuperare lo stato disordinato, di massima entropia, solamente quando, eliminata la forza applicata, è in grado di far riassumere al provino la forma iniziale.</a:t>
            </a:r>
            <a:endParaRPr lang="it-IT" sz="2000" dirty="0">
              <a:solidFill>
                <a:srgbClr val="170AC6"/>
              </a:solidFill>
            </a:endParaRPr>
          </a:p>
        </p:txBody>
      </p:sp>
    </p:spTree>
    <p:extLst>
      <p:ext uri="{BB962C8B-B14F-4D97-AF65-F5344CB8AC3E}">
        <p14:creationId xmlns:p14="http://schemas.microsoft.com/office/powerpoint/2010/main" val="192711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692696"/>
            <a:ext cx="7704856" cy="4708981"/>
          </a:xfrm>
          <a:prstGeom prst="rect">
            <a:avLst/>
          </a:prstGeom>
        </p:spPr>
        <p:txBody>
          <a:bodyPr wrap="square">
            <a:spAutoFit/>
          </a:bodyPr>
          <a:lstStyle/>
          <a:p>
            <a:pPr algn="just"/>
            <a:r>
              <a:rPr lang="en-US" sz="2000" dirty="0" smtClean="0">
                <a:solidFill>
                  <a:srgbClr val="170AC6"/>
                </a:solidFill>
              </a:rPr>
              <a:t>I </a:t>
            </a:r>
            <a:r>
              <a:rPr lang="en-US" sz="2000" dirty="0" err="1" smtClean="0">
                <a:solidFill>
                  <a:srgbClr val="170AC6"/>
                </a:solidFill>
              </a:rPr>
              <a:t>vincoli</a:t>
            </a:r>
            <a:r>
              <a:rPr lang="en-US" sz="2000" dirty="0" smtClean="0">
                <a:solidFill>
                  <a:srgbClr val="170AC6"/>
                </a:solidFill>
              </a:rPr>
              <a:t> </a:t>
            </a:r>
            <a:r>
              <a:rPr lang="it-IT" sz="2000" dirty="0" smtClean="0">
                <a:solidFill>
                  <a:srgbClr val="170AC6"/>
                </a:solidFill>
              </a:rPr>
              <a:t>tra </a:t>
            </a:r>
            <a:r>
              <a:rPr lang="it-IT" sz="2000" dirty="0">
                <a:solidFill>
                  <a:srgbClr val="170AC6"/>
                </a:solidFill>
              </a:rPr>
              <a:t>le catene </a:t>
            </a:r>
            <a:r>
              <a:rPr lang="it-IT" sz="2000" dirty="0" smtClean="0">
                <a:solidFill>
                  <a:srgbClr val="170AC6"/>
                </a:solidFill>
              </a:rPr>
              <a:t>polimeriche possono </a:t>
            </a:r>
            <a:r>
              <a:rPr lang="it-IT" sz="2000" dirty="0">
                <a:solidFill>
                  <a:srgbClr val="170AC6"/>
                </a:solidFill>
              </a:rPr>
              <a:t>essere veri e propri legami chimici e da </a:t>
            </a:r>
            <a:r>
              <a:rPr lang="it-IT" sz="2000" dirty="0" smtClean="0">
                <a:solidFill>
                  <a:srgbClr val="170AC6"/>
                </a:solidFill>
              </a:rPr>
              <a:t>qui deriva </a:t>
            </a:r>
            <a:r>
              <a:rPr lang="it-IT" sz="2000" dirty="0">
                <a:solidFill>
                  <a:srgbClr val="170AC6"/>
                </a:solidFill>
              </a:rPr>
              <a:t>la </a:t>
            </a:r>
            <a:r>
              <a:rPr lang="it-IT" sz="2000" b="1" i="1" dirty="0">
                <a:solidFill>
                  <a:srgbClr val="C00000"/>
                </a:solidFill>
              </a:rPr>
              <a:t>necessità di avere macromolecole contenenti doppi legami residui</a:t>
            </a:r>
            <a:r>
              <a:rPr lang="it-IT" sz="2000" dirty="0">
                <a:solidFill>
                  <a:srgbClr val="170AC6"/>
                </a:solidFill>
              </a:rPr>
              <a:t> lungo la </a:t>
            </a:r>
            <a:r>
              <a:rPr lang="it-IT" sz="2000" dirty="0" smtClean="0">
                <a:solidFill>
                  <a:srgbClr val="170AC6"/>
                </a:solidFill>
              </a:rPr>
              <a:t>catena principale</a:t>
            </a:r>
            <a:r>
              <a:rPr lang="it-IT" sz="2000" dirty="0">
                <a:solidFill>
                  <a:srgbClr val="170AC6"/>
                </a:solidFill>
              </a:rPr>
              <a:t>; se questi doppi legami non ci sono non si può realizzare la reticolazione.</a:t>
            </a:r>
          </a:p>
          <a:p>
            <a:pPr algn="just"/>
            <a:endParaRPr lang="it-IT" sz="2000" dirty="0" smtClean="0">
              <a:solidFill>
                <a:srgbClr val="170AC6"/>
              </a:solidFill>
            </a:endParaRPr>
          </a:p>
          <a:p>
            <a:pPr algn="just"/>
            <a:endParaRPr lang="it-IT" sz="2000" dirty="0">
              <a:solidFill>
                <a:srgbClr val="170AC6"/>
              </a:solidFill>
            </a:endParaRPr>
          </a:p>
          <a:p>
            <a:pPr algn="just"/>
            <a:r>
              <a:rPr lang="it-IT" sz="2000" dirty="0" smtClean="0">
                <a:solidFill>
                  <a:srgbClr val="170AC6"/>
                </a:solidFill>
              </a:rPr>
              <a:t>Un </a:t>
            </a:r>
            <a:r>
              <a:rPr lang="it-IT" sz="2000" dirty="0">
                <a:solidFill>
                  <a:srgbClr val="170AC6"/>
                </a:solidFill>
              </a:rPr>
              <a:t>polimero che contiene doppi </a:t>
            </a:r>
            <a:r>
              <a:rPr lang="it-IT" sz="2000" dirty="0" smtClean="0">
                <a:solidFill>
                  <a:srgbClr val="170AC6"/>
                </a:solidFill>
              </a:rPr>
              <a:t>legami, </a:t>
            </a:r>
            <a:r>
              <a:rPr lang="it-IT" sz="2000" dirty="0">
                <a:solidFill>
                  <a:srgbClr val="170AC6"/>
                </a:solidFill>
              </a:rPr>
              <a:t>ma che non è stato trattato in </a:t>
            </a:r>
            <a:r>
              <a:rPr lang="it-IT" sz="2000" dirty="0" smtClean="0">
                <a:solidFill>
                  <a:srgbClr val="170AC6"/>
                </a:solidFill>
              </a:rPr>
              <a:t>modo da </a:t>
            </a:r>
            <a:r>
              <a:rPr lang="it-IT" sz="2000" dirty="0">
                <a:solidFill>
                  <a:srgbClr val="170AC6"/>
                </a:solidFill>
              </a:rPr>
              <a:t>stabilire i ponti che vincolano le </a:t>
            </a:r>
            <a:r>
              <a:rPr lang="it-IT" sz="2000" dirty="0" smtClean="0">
                <a:solidFill>
                  <a:srgbClr val="170AC6"/>
                </a:solidFill>
              </a:rPr>
              <a:t>macromolecole, </a:t>
            </a:r>
            <a:r>
              <a:rPr lang="it-IT" sz="2000" dirty="0">
                <a:solidFill>
                  <a:srgbClr val="170AC6"/>
                </a:solidFill>
              </a:rPr>
              <a:t>non ha un </a:t>
            </a:r>
            <a:r>
              <a:rPr lang="it-IT" sz="2000" dirty="0" smtClean="0">
                <a:solidFill>
                  <a:srgbClr val="170AC6"/>
                </a:solidFill>
              </a:rPr>
              <a:t>comportamento elastomerico</a:t>
            </a:r>
            <a:r>
              <a:rPr lang="it-IT" sz="2000" dirty="0">
                <a:solidFill>
                  <a:srgbClr val="170AC6"/>
                </a:solidFill>
              </a:rPr>
              <a:t>: la </a:t>
            </a:r>
            <a:r>
              <a:rPr lang="it-IT" sz="2000" b="1" i="1" dirty="0">
                <a:solidFill>
                  <a:srgbClr val="C00000"/>
                </a:solidFill>
              </a:rPr>
              <a:t>gomma naturale</a:t>
            </a:r>
            <a:r>
              <a:rPr lang="it-IT" sz="2000" dirty="0">
                <a:solidFill>
                  <a:srgbClr val="170AC6"/>
                </a:solidFill>
              </a:rPr>
              <a:t> tal quale non è un elastomero. Il processo industriale </a:t>
            </a:r>
            <a:r>
              <a:rPr lang="it-IT" sz="2000" dirty="0" smtClean="0">
                <a:solidFill>
                  <a:srgbClr val="170AC6"/>
                </a:solidFill>
              </a:rPr>
              <a:t>di reticolazione </a:t>
            </a:r>
            <a:r>
              <a:rPr lang="it-IT" sz="2000" dirty="0">
                <a:solidFill>
                  <a:srgbClr val="170AC6"/>
                </a:solidFill>
              </a:rPr>
              <a:t>prende il nome di “</a:t>
            </a:r>
            <a:r>
              <a:rPr lang="it-IT" sz="2000" b="1" i="1" dirty="0">
                <a:solidFill>
                  <a:srgbClr val="C00000"/>
                </a:solidFill>
              </a:rPr>
              <a:t>vulcanizzazione</a:t>
            </a:r>
            <a:r>
              <a:rPr lang="it-IT" sz="2000" dirty="0" smtClean="0">
                <a:solidFill>
                  <a:srgbClr val="170AC6"/>
                </a:solidFill>
              </a:rPr>
              <a:t>”.</a:t>
            </a:r>
          </a:p>
          <a:p>
            <a:pPr algn="just"/>
            <a:endParaRPr lang="it-IT" sz="2000" dirty="0">
              <a:solidFill>
                <a:srgbClr val="170AC6"/>
              </a:solidFill>
            </a:endParaRPr>
          </a:p>
          <a:p>
            <a:pPr algn="just"/>
            <a:r>
              <a:rPr lang="it-IT" sz="2000" dirty="0">
                <a:solidFill>
                  <a:srgbClr val="170AC6"/>
                </a:solidFill>
              </a:rPr>
              <a:t>I vincoli necessari a garantire la struttura elastomerica possono tuttavia essere </a:t>
            </a:r>
            <a:r>
              <a:rPr lang="it-IT" sz="2000" dirty="0" smtClean="0">
                <a:solidFill>
                  <a:srgbClr val="170AC6"/>
                </a:solidFill>
              </a:rPr>
              <a:t>non solo </a:t>
            </a:r>
            <a:r>
              <a:rPr lang="it-IT" sz="2000" dirty="0">
                <a:solidFill>
                  <a:srgbClr val="170AC6"/>
                </a:solidFill>
              </a:rPr>
              <a:t>di tipo </a:t>
            </a:r>
            <a:r>
              <a:rPr lang="it-IT" sz="2000" dirty="0" smtClean="0">
                <a:solidFill>
                  <a:srgbClr val="170AC6"/>
                </a:solidFill>
              </a:rPr>
              <a:t>chimico, </a:t>
            </a:r>
            <a:r>
              <a:rPr lang="it-IT" sz="2000" dirty="0">
                <a:solidFill>
                  <a:srgbClr val="170AC6"/>
                </a:solidFill>
              </a:rPr>
              <a:t>ma anche di tipo fisico, come nei </a:t>
            </a:r>
            <a:r>
              <a:rPr lang="it-IT" sz="2000" dirty="0" smtClean="0">
                <a:solidFill>
                  <a:srgbClr val="170AC6"/>
                </a:solidFill>
              </a:rPr>
              <a:t> copolimeri </a:t>
            </a:r>
            <a:r>
              <a:rPr lang="it-IT" sz="2000" b="1" i="1" dirty="0">
                <a:solidFill>
                  <a:srgbClr val="C00000"/>
                </a:solidFill>
              </a:rPr>
              <a:t>SBS</a:t>
            </a:r>
            <a:r>
              <a:rPr lang="it-IT" sz="2000" dirty="0">
                <a:solidFill>
                  <a:srgbClr val="170AC6"/>
                </a:solidFill>
              </a:rPr>
              <a:t> </a:t>
            </a:r>
            <a:r>
              <a:rPr lang="it-IT" sz="2000" dirty="0" smtClean="0">
                <a:solidFill>
                  <a:srgbClr val="170AC6"/>
                </a:solidFill>
              </a:rPr>
              <a:t>ed </a:t>
            </a:r>
            <a:r>
              <a:rPr lang="en-US" sz="2000" b="1" i="1" dirty="0" smtClean="0">
                <a:solidFill>
                  <a:srgbClr val="C00000"/>
                </a:solidFill>
              </a:rPr>
              <a:t>EVA</a:t>
            </a:r>
            <a:r>
              <a:rPr lang="en-US" sz="2000" dirty="0">
                <a:solidFill>
                  <a:srgbClr val="170AC6"/>
                </a:solidFill>
              </a:rPr>
              <a:t>.</a:t>
            </a:r>
          </a:p>
        </p:txBody>
      </p:sp>
    </p:spTree>
    <p:extLst>
      <p:ext uri="{BB962C8B-B14F-4D97-AF65-F5344CB8AC3E}">
        <p14:creationId xmlns:p14="http://schemas.microsoft.com/office/powerpoint/2010/main" val="299572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04664"/>
            <a:ext cx="7848872" cy="1015663"/>
          </a:xfrm>
          <a:prstGeom prst="rect">
            <a:avLst/>
          </a:prstGeom>
        </p:spPr>
        <p:txBody>
          <a:bodyPr wrap="square">
            <a:spAutoFit/>
          </a:bodyPr>
          <a:lstStyle/>
          <a:p>
            <a:r>
              <a:rPr lang="it-IT" sz="2000" dirty="0">
                <a:solidFill>
                  <a:srgbClr val="170AC6"/>
                </a:solidFill>
              </a:rPr>
              <a:t>Emblematico è il caso degli </a:t>
            </a:r>
            <a:r>
              <a:rPr lang="it-IT" sz="2000" b="1" i="1" dirty="0">
                <a:solidFill>
                  <a:srgbClr val="C00000"/>
                </a:solidFill>
              </a:rPr>
              <a:t>SBS</a:t>
            </a:r>
            <a:r>
              <a:rPr lang="it-IT" sz="2000" dirty="0">
                <a:solidFill>
                  <a:srgbClr val="170AC6"/>
                </a:solidFill>
              </a:rPr>
              <a:t>, copolimeri a tre blocchi costituiti da un </a:t>
            </a:r>
            <a:r>
              <a:rPr lang="it-IT" sz="2000" dirty="0" smtClean="0">
                <a:solidFill>
                  <a:srgbClr val="170AC6"/>
                </a:solidFill>
              </a:rPr>
              <a:t>tratto centrale </a:t>
            </a:r>
            <a:r>
              <a:rPr lang="it-IT" sz="2000" dirty="0" err="1">
                <a:solidFill>
                  <a:srgbClr val="170AC6"/>
                </a:solidFill>
              </a:rPr>
              <a:t>polibutadienico</a:t>
            </a:r>
            <a:r>
              <a:rPr lang="it-IT" sz="2000" dirty="0">
                <a:solidFill>
                  <a:srgbClr val="170AC6"/>
                </a:solidFill>
              </a:rPr>
              <a:t> ai cui estremi sono legati due corti tratti polistirenici</a:t>
            </a:r>
            <a:endParaRPr lang="en-US" sz="2000" dirty="0">
              <a:solidFill>
                <a:srgbClr val="170AC6"/>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484784"/>
            <a:ext cx="4569434" cy="114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539552" y="2910423"/>
            <a:ext cx="7848872" cy="2862322"/>
          </a:xfrm>
          <a:prstGeom prst="rect">
            <a:avLst/>
          </a:prstGeom>
        </p:spPr>
        <p:txBody>
          <a:bodyPr wrap="square">
            <a:spAutoFit/>
          </a:bodyPr>
          <a:lstStyle/>
          <a:p>
            <a:pPr algn="just">
              <a:tabLst>
                <a:tab pos="5475288" algn="l"/>
              </a:tabLst>
            </a:pPr>
            <a:r>
              <a:rPr lang="it-IT" sz="2000" dirty="0" smtClean="0">
                <a:solidFill>
                  <a:srgbClr val="170AC6"/>
                </a:solidFill>
              </a:rPr>
              <a:t>I corrispondenti </a:t>
            </a:r>
            <a:r>
              <a:rPr lang="it-IT" sz="2000" dirty="0" err="1" smtClean="0">
                <a:solidFill>
                  <a:srgbClr val="170AC6"/>
                </a:solidFill>
              </a:rPr>
              <a:t>omopolimeri</a:t>
            </a:r>
            <a:r>
              <a:rPr lang="it-IT" sz="2000" dirty="0" smtClean="0">
                <a:solidFill>
                  <a:srgbClr val="170AC6"/>
                </a:solidFill>
              </a:rPr>
              <a:t> polibutadiene e polistirene sono immiscibili a temperatura ambiente; siccome nel copolimero SBS sono presenti nella stessa molecola, la separazione di fase determina una morfologia particolare, in cui gli estremi polistirenici di più</a:t>
            </a:r>
          </a:p>
          <a:p>
            <a:pPr algn="just">
              <a:tabLst>
                <a:tab pos="5475288" algn="l"/>
              </a:tabLst>
            </a:pPr>
            <a:r>
              <a:rPr lang="it-IT" sz="2000" dirty="0" smtClean="0">
                <a:solidFill>
                  <a:srgbClr val="170AC6"/>
                </a:solidFill>
              </a:rPr>
              <a:t>macromolecole diverse si uniscono in domini</a:t>
            </a:r>
          </a:p>
          <a:p>
            <a:pPr algn="just">
              <a:tabLst>
                <a:tab pos="5475288" algn="l"/>
              </a:tabLst>
            </a:pPr>
            <a:r>
              <a:rPr lang="it-IT" sz="2000" dirty="0" smtClean="0">
                <a:solidFill>
                  <a:srgbClr val="170AC6"/>
                </a:solidFill>
              </a:rPr>
              <a:t>sferoidali omogenei, dispersi nella matrice</a:t>
            </a:r>
          </a:p>
          <a:p>
            <a:pPr algn="just">
              <a:tabLst>
                <a:tab pos="5475288" algn="l"/>
              </a:tabLst>
            </a:pPr>
            <a:r>
              <a:rPr lang="it-IT" sz="2000" dirty="0" err="1" smtClean="0">
                <a:solidFill>
                  <a:srgbClr val="170AC6"/>
                </a:solidFill>
              </a:rPr>
              <a:t>polibutadienica</a:t>
            </a:r>
            <a:r>
              <a:rPr lang="it-IT" sz="2000" dirty="0" smtClean="0">
                <a:solidFill>
                  <a:srgbClr val="170AC6"/>
                </a:solidFill>
              </a:rPr>
              <a:t>. La singola macromolecola ha</a:t>
            </a:r>
          </a:p>
          <a:p>
            <a:pPr algn="just">
              <a:tabLst>
                <a:tab pos="5475288" algn="l"/>
              </a:tabLst>
            </a:pPr>
            <a:r>
              <a:rPr lang="it-IT" sz="2000" dirty="0" smtClean="0">
                <a:solidFill>
                  <a:srgbClr val="170AC6"/>
                </a:solidFill>
              </a:rPr>
              <a:t>gli estremi in due diversi domini polistirenici</a:t>
            </a:r>
          </a:p>
          <a:p>
            <a:pPr algn="just">
              <a:tabLst>
                <a:tab pos="5475288" algn="l"/>
              </a:tabLst>
            </a:pPr>
            <a:r>
              <a:rPr lang="it-IT" sz="2000" dirty="0" smtClean="0">
                <a:solidFill>
                  <a:srgbClr val="170AC6"/>
                </a:solidFill>
              </a:rPr>
              <a:t>e la parte centrale nella matrice </a:t>
            </a:r>
            <a:r>
              <a:rPr lang="it-IT" sz="2000" dirty="0" err="1" smtClean="0">
                <a:solidFill>
                  <a:srgbClr val="170AC6"/>
                </a:solidFill>
              </a:rPr>
              <a:t>polibutadienica</a:t>
            </a:r>
            <a:r>
              <a:rPr lang="it-IT" sz="2000" dirty="0" smtClean="0">
                <a:solidFill>
                  <a:srgbClr val="170AC6"/>
                </a:solidFill>
              </a:rPr>
              <a:t>.</a:t>
            </a:r>
            <a:endParaRPr lang="it-IT" sz="2000" dirty="0">
              <a:solidFill>
                <a:srgbClr val="170AC6"/>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077072"/>
            <a:ext cx="2571786" cy="250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40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8322" y="3573016"/>
            <a:ext cx="7128792" cy="2554545"/>
          </a:xfrm>
          <a:prstGeom prst="rect">
            <a:avLst/>
          </a:prstGeom>
        </p:spPr>
        <p:txBody>
          <a:bodyPr wrap="square">
            <a:spAutoFit/>
          </a:bodyPr>
          <a:lstStyle/>
          <a:p>
            <a:pPr algn="just"/>
            <a:r>
              <a:rPr lang="it-IT" sz="2000" dirty="0" smtClean="0">
                <a:solidFill>
                  <a:srgbClr val="170AC6"/>
                </a:solidFill>
              </a:rPr>
              <a:t>A temperatura ambiente il polistirene dei domini si trova al di sotto della sua temperatura di transizione vetrosa (</a:t>
            </a:r>
            <a:r>
              <a:rPr lang="it-IT" sz="2000" b="1" i="1" dirty="0" smtClean="0">
                <a:solidFill>
                  <a:srgbClr val="C00000"/>
                </a:solidFill>
              </a:rPr>
              <a:t>T</a:t>
            </a:r>
            <a:r>
              <a:rPr lang="it-IT" sz="2000" b="1" i="1" baseline="-25000" dirty="0" smtClean="0">
                <a:solidFill>
                  <a:srgbClr val="C00000"/>
                </a:solidFill>
              </a:rPr>
              <a:t>g</a:t>
            </a:r>
            <a:r>
              <a:rPr lang="it-IT" sz="2000" dirty="0" smtClean="0">
                <a:solidFill>
                  <a:srgbClr val="170AC6"/>
                </a:solidFill>
              </a:rPr>
              <a:t> = 100°C) e dunque è rigido, mentre il polibutadiene della matrice è allo stato gommoso (</a:t>
            </a:r>
            <a:r>
              <a:rPr lang="it-IT" sz="2000" b="1" i="1" dirty="0" smtClean="0">
                <a:solidFill>
                  <a:srgbClr val="C00000"/>
                </a:solidFill>
              </a:rPr>
              <a:t>T</a:t>
            </a:r>
            <a:r>
              <a:rPr lang="it-IT" sz="2000" b="1" i="1" baseline="-25000" dirty="0" smtClean="0">
                <a:solidFill>
                  <a:srgbClr val="C00000"/>
                </a:solidFill>
              </a:rPr>
              <a:t>g</a:t>
            </a:r>
            <a:r>
              <a:rPr lang="it-IT" sz="2000" dirty="0" smtClean="0">
                <a:solidFill>
                  <a:srgbClr val="170AC6"/>
                </a:solidFill>
              </a:rPr>
              <a:t> = - 85 C°) e dunque è flessibile. Ne consegue che se si applica al sistema uno sforzo tensile sa ha la deformazione elastica della sola fase </a:t>
            </a:r>
            <a:r>
              <a:rPr lang="it-IT" sz="2000" dirty="0" err="1" smtClean="0">
                <a:solidFill>
                  <a:srgbClr val="170AC6"/>
                </a:solidFill>
              </a:rPr>
              <a:t>polibutadienica</a:t>
            </a:r>
            <a:r>
              <a:rPr lang="it-IT" sz="2000" dirty="0" smtClean="0">
                <a:solidFill>
                  <a:srgbClr val="170AC6"/>
                </a:solidFill>
              </a:rPr>
              <a:t>, mentre le isole  polistireniche funzionano da punti di giunzione, che vincolano le singole macromolecole.</a:t>
            </a:r>
            <a:endParaRPr lang="it-IT" sz="2000" dirty="0">
              <a:solidFill>
                <a:srgbClr val="170AC6"/>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050" y="692696"/>
            <a:ext cx="2573337"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31399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pertin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2526</TotalTime>
  <Words>2401</Words>
  <Application>Microsoft Office PowerPoint</Application>
  <PresentationFormat>Presentazione su schermo (4:3)</PresentationFormat>
  <Paragraphs>115</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DAI POLIMERI AI MATERIALI POLIMERICI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CHIMICA DELLE MACROMOLECOLE</dc:title>
  <dc:creator>Rizzo</dc:creator>
  <cp:lastModifiedBy>Roberto Rizzo</cp:lastModifiedBy>
  <cp:revision>262</cp:revision>
  <dcterms:created xsi:type="dcterms:W3CDTF">2013-03-06T13:40:11Z</dcterms:created>
  <dcterms:modified xsi:type="dcterms:W3CDTF">2015-11-29T16:36:51Z</dcterms:modified>
</cp:coreProperties>
</file>