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ks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75"/>
  </p:notesMasterIdLst>
  <p:handoutMasterIdLst>
    <p:handoutMasterId r:id="rId76"/>
  </p:handoutMasterIdLst>
  <p:sldIdLst>
    <p:sldId id="256" r:id="rId2"/>
    <p:sldId id="316" r:id="rId3"/>
    <p:sldId id="317" r:id="rId4"/>
    <p:sldId id="466" r:id="rId5"/>
    <p:sldId id="468" r:id="rId6"/>
    <p:sldId id="469" r:id="rId7"/>
    <p:sldId id="521" r:id="rId8"/>
    <p:sldId id="470" r:id="rId9"/>
    <p:sldId id="522" r:id="rId10"/>
    <p:sldId id="439" r:id="rId11"/>
    <p:sldId id="438" r:id="rId12"/>
    <p:sldId id="440" r:id="rId13"/>
    <p:sldId id="441" r:id="rId14"/>
    <p:sldId id="442" r:id="rId15"/>
    <p:sldId id="443" r:id="rId16"/>
    <p:sldId id="444" r:id="rId17"/>
    <p:sldId id="445" r:id="rId18"/>
    <p:sldId id="446" r:id="rId19"/>
    <p:sldId id="447" r:id="rId20"/>
    <p:sldId id="448" r:id="rId21"/>
    <p:sldId id="449" r:id="rId22"/>
    <p:sldId id="478" r:id="rId23"/>
    <p:sldId id="479" r:id="rId24"/>
    <p:sldId id="480" r:id="rId25"/>
    <p:sldId id="481" r:id="rId26"/>
    <p:sldId id="482" r:id="rId27"/>
    <p:sldId id="485" r:id="rId28"/>
    <p:sldId id="483" r:id="rId29"/>
    <p:sldId id="484" r:id="rId30"/>
    <p:sldId id="523" r:id="rId31"/>
    <p:sldId id="524" r:id="rId32"/>
    <p:sldId id="526" r:id="rId33"/>
    <p:sldId id="525" r:id="rId34"/>
    <p:sldId id="460" r:id="rId35"/>
    <p:sldId id="461" r:id="rId36"/>
    <p:sldId id="532" r:id="rId37"/>
    <p:sldId id="533" r:id="rId38"/>
    <p:sldId id="492" r:id="rId39"/>
    <p:sldId id="462" r:id="rId40"/>
    <p:sldId id="463" r:id="rId41"/>
    <p:sldId id="464" r:id="rId42"/>
    <p:sldId id="491" r:id="rId43"/>
    <p:sldId id="527" r:id="rId44"/>
    <p:sldId id="528" r:id="rId45"/>
    <p:sldId id="493" r:id="rId46"/>
    <p:sldId id="494" r:id="rId47"/>
    <p:sldId id="531" r:id="rId48"/>
    <p:sldId id="465" r:id="rId49"/>
    <p:sldId id="496" r:id="rId50"/>
    <p:sldId id="497" r:id="rId51"/>
    <p:sldId id="498" r:id="rId52"/>
    <p:sldId id="499" r:id="rId53"/>
    <p:sldId id="500" r:id="rId54"/>
    <p:sldId id="501" r:id="rId55"/>
    <p:sldId id="502" r:id="rId56"/>
    <p:sldId id="503" r:id="rId57"/>
    <p:sldId id="504" r:id="rId58"/>
    <p:sldId id="505" r:id="rId59"/>
    <p:sldId id="506" r:id="rId60"/>
    <p:sldId id="507" r:id="rId61"/>
    <p:sldId id="508" r:id="rId62"/>
    <p:sldId id="509" r:id="rId63"/>
    <p:sldId id="510" r:id="rId64"/>
    <p:sldId id="511" r:id="rId65"/>
    <p:sldId id="512" r:id="rId66"/>
    <p:sldId id="513" r:id="rId67"/>
    <p:sldId id="514" r:id="rId68"/>
    <p:sldId id="515" r:id="rId69"/>
    <p:sldId id="516" r:id="rId70"/>
    <p:sldId id="517" r:id="rId71"/>
    <p:sldId id="518" r:id="rId72"/>
    <p:sldId id="519" r:id="rId73"/>
    <p:sldId id="520" r:id="rId74"/>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18" autoAdjust="0"/>
  </p:normalViewPr>
  <p:slideViewPr>
    <p:cSldViewPr>
      <p:cViewPr varScale="1">
        <p:scale>
          <a:sx n="97" d="100"/>
          <a:sy n="97" d="100"/>
        </p:scale>
        <p:origin x="-1938" y="-84"/>
      </p:cViewPr>
      <p:guideLst>
        <p:guide orient="horz" pos="2160"/>
        <p:guide pos="2880"/>
      </p:guideLst>
    </p:cSldViewPr>
  </p:slideViewPr>
  <p:outlineViewPr>
    <p:cViewPr>
      <p:scale>
        <a:sx n="33" d="100"/>
        <a:sy n="33" d="100"/>
      </p:scale>
      <p:origin x="0" y="-48444"/>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2388" y="40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2007_Workbook111111211111111111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2007_Workbook111111321212112222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1"/>
        </c:dLbls>
        <c:firstSliceAng val="38"/>
      </c:pieChart>
      <c:spPr>
        <a:noFill/>
        <a:ln>
          <a:noFill/>
        </a:ln>
        <a:effectLst/>
      </c:spPr>
    </c:plotArea>
    <c:legend>
      <c:legendPos val="b"/>
      <c:layout>
        <c:manualLayout>
          <c:xMode val="edge"/>
          <c:yMode val="edge"/>
          <c:x val="0.76133891076115501"/>
          <c:y val="0.12355019685039401"/>
          <c:w val="0.124585321859485"/>
          <c:h val="5.37759693266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1"/>
        </c:dLbls>
        <c:firstSliceAng val="38"/>
      </c:pieChart>
      <c:spPr>
        <a:noFill/>
        <a:ln>
          <a:noFill/>
        </a:ln>
        <a:effectLst/>
      </c:spPr>
    </c:plotArea>
    <c:legend>
      <c:legendPos val="b"/>
      <c:layout>
        <c:manualLayout>
          <c:xMode val="edge"/>
          <c:yMode val="edge"/>
          <c:x val="0.76133891076115501"/>
          <c:y val="0.12355019685039401"/>
          <c:w val="0.124585321859485"/>
          <c:h val="5.37759693266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0.24886</cdr:x>
      <cdr:y>0.36618</cdr:y>
    </cdr:from>
    <cdr:to>
      <cdr:x>0.4375</cdr:x>
      <cdr:y>0.44288</cdr:y>
    </cdr:to>
    <cdr:sp macro="" textlink="">
      <cdr:nvSpPr>
        <cdr:cNvPr id="2" name="文本框 1"/>
        <cdr:cNvSpPr txBox="1"/>
      </cdr:nvSpPr>
      <cdr:spPr>
        <a:xfrm xmlns:a="http://schemas.openxmlformats.org/drawingml/2006/main">
          <a:off x="1804087" y="1769697"/>
          <a:ext cx="1367481" cy="370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dirty="0" smtClean="0">
              <a:solidFill>
                <a:schemeClr val="bg1"/>
              </a:solidFill>
            </a:rPr>
            <a:t>Add title here</a:t>
          </a:r>
          <a:endParaRPr lang="zh-CN" altLang="en-US" sz="14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0.24886</cdr:x>
      <cdr:y>0.36618</cdr:y>
    </cdr:from>
    <cdr:to>
      <cdr:x>0.4375</cdr:x>
      <cdr:y>0.44288</cdr:y>
    </cdr:to>
    <cdr:sp macro="" textlink="">
      <cdr:nvSpPr>
        <cdr:cNvPr id="2" name="文本框 1"/>
        <cdr:cNvSpPr txBox="1"/>
      </cdr:nvSpPr>
      <cdr:spPr>
        <a:xfrm xmlns:a="http://schemas.openxmlformats.org/drawingml/2006/main">
          <a:off x="1804087" y="1769697"/>
          <a:ext cx="1367481" cy="370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dirty="0" smtClean="0">
              <a:solidFill>
                <a:schemeClr val="bg1"/>
              </a:solidFill>
            </a:rPr>
            <a:t>Add title here</a:t>
          </a:r>
          <a:endParaRPr lang="zh-CN" altLang="en-US" sz="14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smtClean="0"/>
              <a:t>Geografia delle Reti EC 503</a:t>
            </a:r>
          </a:p>
          <a:p>
            <a:r>
              <a:rPr lang="it-IT" smtClean="0"/>
              <a:t>I Modulo</a:t>
            </a:r>
          </a:p>
          <a:p>
            <a:r>
              <a:rPr lang="it-IT" smtClean="0"/>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extLst>
      <p:ext uri="{BB962C8B-B14F-4D97-AF65-F5344CB8AC3E}">
        <p14:creationId xmlns:p14="http://schemas.microsoft.com/office/powerpoint/2010/main" val="353028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945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B51C7540-7C7B-46CE-9743-A81C8307B1CA}" type="slidenum">
              <a:rPr lang="it-IT" sz="1200"/>
              <a:pPr algn="r" eaLnBrk="0" hangingPunct="0"/>
              <a:t>3</a:t>
            </a:fld>
            <a:endParaRPr lang="it-IT" sz="1200"/>
          </a:p>
        </p:txBody>
      </p:sp>
      <p:sp>
        <p:nvSpPr>
          <p:cNvPr id="19459" name="Rectangle 2"/>
          <p:cNvSpPr>
            <a:spLocks noGrp="1" noRot="1" noChangeAspect="1" noChangeArrowheads="1" noTextEdit="1"/>
          </p:cNvSpPr>
          <p:nvPr>
            <p:ph type="sldImg"/>
          </p:nvPr>
        </p:nvSpPr>
        <p:spPr>
          <a:xfrm>
            <a:off x="909638" y="744538"/>
            <a:ext cx="4964112" cy="3722687"/>
          </a:xfrm>
          <a:ln/>
        </p:spPr>
      </p:sp>
      <p:sp>
        <p:nvSpPr>
          <p:cNvPr id="194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05253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76DE7D6F-A9D7-484C-A58E-7E9A62EDA4AA}" type="slidenum">
              <a:rPr lang="it-IT" smtClean="0"/>
              <a:pPr>
                <a:defRPr/>
              </a:pPr>
              <a:t>35</a:t>
            </a:fld>
            <a:endParaRPr lang="it-IT"/>
          </a:p>
        </p:txBody>
      </p:sp>
    </p:spTree>
    <p:extLst>
      <p:ext uri="{BB962C8B-B14F-4D97-AF65-F5344CB8AC3E}">
        <p14:creationId xmlns:p14="http://schemas.microsoft.com/office/powerpoint/2010/main" val="24314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5842" name="Rectangle 7"/>
          <p:cNvSpPr>
            <a:spLocks noGrp="1" noChangeArrowheads="1"/>
          </p:cNvSpPr>
          <p:nvPr>
            <p:ph type="sldNum" sz="quarter" idx="5"/>
          </p:nvPr>
        </p:nvSpPr>
        <p:spPr>
          <a:noFill/>
        </p:spPr>
        <p:txBody>
          <a:bodyPr/>
          <a:lstStyle/>
          <a:p>
            <a:fld id="{EF6656BD-D812-4F47-9BD3-9AE70BA2DBB1}" type="slidenum">
              <a:rPr lang="it-IT" smtClean="0"/>
              <a:pPr/>
              <a:t>39</a:t>
            </a:fld>
            <a:endParaRPr lang="it-IT"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10720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7890" name="Rectangle 7"/>
          <p:cNvSpPr>
            <a:spLocks noGrp="1" noChangeArrowheads="1"/>
          </p:cNvSpPr>
          <p:nvPr>
            <p:ph type="sldNum" sz="quarter" idx="5"/>
          </p:nvPr>
        </p:nvSpPr>
        <p:spPr>
          <a:noFill/>
        </p:spPr>
        <p:txBody>
          <a:bodyPr/>
          <a:lstStyle/>
          <a:p>
            <a:fld id="{5D29B613-A618-47AE-9340-8B575A86CBE2}" type="slidenum">
              <a:rPr lang="it-IT" smtClean="0"/>
              <a:pPr/>
              <a:t>40</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97909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9938" name="Rectangle 7"/>
          <p:cNvSpPr>
            <a:spLocks noGrp="1" noChangeArrowheads="1"/>
          </p:cNvSpPr>
          <p:nvPr>
            <p:ph type="sldNum" sz="quarter" idx="5"/>
          </p:nvPr>
        </p:nvSpPr>
        <p:spPr>
          <a:noFill/>
        </p:spPr>
        <p:txBody>
          <a:bodyPr/>
          <a:lstStyle/>
          <a:p>
            <a:fld id="{2E946E5F-3DB2-4157-9C0E-6217B44E0F90}" type="slidenum">
              <a:rPr lang="it-IT" smtClean="0"/>
              <a:pPr/>
              <a:t>41</a:t>
            </a:fld>
            <a:endParaRPr lang="it-IT"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187986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513D2-FF48-407E-ABA8-7613C759D932}" type="slidenum">
              <a:rPr lang="it-IT" altLang="it-IT"/>
              <a:pPr/>
              <a:t>69</a:t>
            </a:fld>
            <a:endParaRPr lang="it-IT" altLang="it-IT"/>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5759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等腰三角形 6"/>
          <p:cNvSpPr/>
          <p:nvPr userDrawn="1"/>
        </p:nvSpPr>
        <p:spPr>
          <a:xfrm rot="10800000">
            <a:off x="897621" y="0"/>
            <a:ext cx="1384183" cy="620785"/>
          </a:xfrm>
          <a:prstGeom prst="triangle">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966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charset="0"/>
              </a:rPr>
              <a:t>Economic</a:t>
            </a:r>
            <a:r>
              <a:rPr lang="it-IT" sz="3600" b="1" dirty="0" smtClean="0">
                <a:latin typeface="Arial" charset="0"/>
              </a:rPr>
              <a:t> </a:t>
            </a:r>
            <a:r>
              <a:rPr lang="it-IT" sz="3600" b="1" dirty="0" err="1" smtClean="0">
                <a:latin typeface="Arial" charset="0"/>
              </a:rPr>
              <a:t>Geography</a:t>
            </a:r>
            <a:r>
              <a:rPr lang="it-IT" sz="3600" b="1" dirty="0" smtClean="0">
                <a:latin typeface="Arial" charset="0"/>
              </a:rPr>
              <a:t> </a:t>
            </a:r>
            <a:br>
              <a:rPr lang="it-IT" sz="3600" b="1" dirty="0" smtClean="0">
                <a:latin typeface="Arial" charset="0"/>
              </a:rPr>
            </a:br>
            <a:r>
              <a:rPr lang="it-IT" sz="3600" b="1" dirty="0" smtClean="0">
                <a:latin typeface="Arial" charset="0"/>
              </a:rPr>
              <a:t/>
            </a:r>
            <a:br>
              <a:rPr lang="it-IT" sz="3600" b="1" dirty="0" smtClean="0">
                <a:latin typeface="Arial" charset="0"/>
              </a:rPr>
            </a:br>
            <a:r>
              <a:rPr lang="it-IT" sz="2400" dirty="0" smtClean="0">
                <a:latin typeface="Arial" charset="0"/>
              </a:rPr>
              <a:t>5 – Location of industrial </a:t>
            </a:r>
            <a:r>
              <a:rPr lang="it-IT" sz="2400" dirty="0" err="1" smtClean="0">
                <a:latin typeface="Arial" charset="0"/>
              </a:rPr>
              <a:t>activities</a:t>
            </a:r>
            <a:endParaRPr lang="it-IT" sz="2000" b="1" i="1" dirty="0" smtClean="0">
              <a:latin typeface="Arial" charset="0"/>
            </a:endParaRPr>
          </a:p>
        </p:txBody>
      </p:sp>
      <p:sp>
        <p:nvSpPr>
          <p:cNvPr id="15362"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smtClean="0">
              <a:latin typeface="Arial" charset="0"/>
            </a:endParaRPr>
          </a:p>
          <a:p>
            <a:pPr eaLnBrk="1" hangingPunct="1"/>
            <a:endParaRPr lang="it-IT" sz="1800" dirty="0" smtClean="0">
              <a:latin typeface="Arial" charset="0"/>
            </a:endParaRPr>
          </a:p>
          <a:p>
            <a:pPr eaLnBrk="1" hangingPunct="1"/>
            <a:r>
              <a:rPr lang="it-IT" sz="1800" dirty="0" smtClean="0">
                <a:latin typeface="Arial" charset="0"/>
              </a:rPr>
              <a:t>121EC</a:t>
            </a:r>
          </a:p>
          <a:p>
            <a:pPr eaLnBrk="1" hangingPunct="1"/>
            <a:endParaRPr lang="it-IT" sz="1800" dirty="0" smtClean="0">
              <a:latin typeface="Arial" charset="0"/>
            </a:endParaRPr>
          </a:p>
          <a:p>
            <a:pPr eaLnBrk="1" hangingPunct="1">
              <a:spcBef>
                <a:spcPct val="15000"/>
              </a:spcBef>
            </a:pPr>
            <a:r>
              <a:rPr lang="it-IT" sz="1600" dirty="0" smtClean="0">
                <a:latin typeface="Arial" charset="0"/>
              </a:rPr>
              <a:t>A.Y. 2017/2018</a:t>
            </a:r>
          </a:p>
          <a:p>
            <a:pPr eaLnBrk="1" hangingPunct="1">
              <a:spcBef>
                <a:spcPct val="15000"/>
              </a:spcBef>
            </a:pPr>
            <a:r>
              <a:rPr lang="it-IT" sz="1600" dirty="0" smtClean="0">
                <a:latin typeface="Arial" charset="0"/>
              </a:rPr>
              <a:t>Dr. Giuseppe </a:t>
            </a:r>
            <a:r>
              <a:rPr lang="it-IT" sz="1600" dirty="0" err="1" smtClean="0">
                <a:latin typeface="Arial" charset="0"/>
              </a:rPr>
              <a:t>Borruso</a:t>
            </a:r>
            <a:endParaRPr lang="it-IT" sz="1600" dirty="0" smtClean="0">
              <a:latin typeface="Arial" charset="0"/>
            </a:endParaRPr>
          </a:p>
          <a:p>
            <a:pPr eaLnBrk="1" hangingPunct="1">
              <a:spcBef>
                <a:spcPct val="15000"/>
              </a:spcBef>
            </a:pPr>
            <a:r>
              <a:rPr lang="it-IT" sz="1600" dirty="0" err="1" smtClean="0">
                <a:latin typeface="Arial" charset="0"/>
              </a:rPr>
              <a:t>Department</a:t>
            </a:r>
            <a:r>
              <a:rPr lang="it-IT" sz="1600" dirty="0" smtClean="0">
                <a:latin typeface="Arial" charset="0"/>
              </a:rPr>
              <a:t> of </a:t>
            </a:r>
            <a:r>
              <a:rPr lang="it-IT" sz="1600" dirty="0" err="1" smtClean="0">
                <a:latin typeface="Arial" charset="0"/>
              </a:rPr>
              <a:t>Economics</a:t>
            </a:r>
            <a:r>
              <a:rPr lang="it-IT" sz="1600" dirty="0" smtClean="0">
                <a:latin typeface="Arial" charset="0"/>
              </a:rPr>
              <a:t>, Business, </a:t>
            </a:r>
            <a:r>
              <a:rPr lang="it-IT" sz="1600" dirty="0" err="1" smtClean="0">
                <a:latin typeface="Arial" charset="0"/>
              </a:rPr>
              <a:t>Mathematics</a:t>
            </a:r>
            <a:r>
              <a:rPr lang="it-IT" sz="1600" dirty="0" smtClean="0">
                <a:latin typeface="Arial" charset="0"/>
              </a:rPr>
              <a:t> and </a:t>
            </a:r>
            <a:r>
              <a:rPr lang="it-IT" sz="1600" dirty="0" err="1" smtClean="0">
                <a:latin typeface="Arial" charset="0"/>
              </a:rPr>
              <a:t>Statistics</a:t>
            </a:r>
            <a:endParaRPr lang="it-IT" sz="1600" dirty="0" smtClean="0">
              <a:latin typeface="Arial" charset="0"/>
            </a:endParaRPr>
          </a:p>
          <a:p>
            <a:pPr eaLnBrk="1" hangingPunct="1">
              <a:spcBef>
                <a:spcPct val="15000"/>
              </a:spcBef>
            </a:pPr>
            <a:r>
              <a:rPr lang="it-IT" sz="1600" dirty="0" err="1" smtClean="0">
                <a:latin typeface="Arial" charset="0"/>
              </a:rPr>
              <a:t>University</a:t>
            </a:r>
            <a:r>
              <a:rPr lang="it-IT" sz="1600" dirty="0" smtClean="0">
                <a:latin typeface="Arial" charset="0"/>
              </a:rPr>
              <a:t> of Trieste</a:t>
            </a:r>
          </a:p>
          <a:p>
            <a:pPr eaLnBrk="1" hangingPunct="1">
              <a:spcBef>
                <a:spcPct val="15000"/>
              </a:spcBef>
            </a:pPr>
            <a:r>
              <a:rPr lang="it-IT" sz="1600" dirty="0" smtClean="0">
                <a:latin typeface="Arial" charset="0"/>
              </a:rPr>
              <a:t>E-mail. </a:t>
            </a:r>
            <a:r>
              <a:rPr lang="it-IT" sz="1600" dirty="0" smtClean="0">
                <a:latin typeface="Arial" charset="0"/>
                <a:hlinkClick r:id="rId3"/>
              </a:rPr>
              <a:t>giuseppe.borruso@econ.units.it</a:t>
            </a:r>
            <a:endParaRPr lang="it-IT" sz="1600" dirty="0" smtClean="0">
              <a:latin typeface="Arial" charset="0"/>
            </a:endParaRPr>
          </a:p>
          <a:p>
            <a:pPr eaLnBrk="1" hangingPunct="1">
              <a:spcBef>
                <a:spcPct val="15000"/>
              </a:spcBef>
            </a:pPr>
            <a:r>
              <a:rPr lang="it-IT" sz="1600" dirty="0" err="1" smtClean="0">
                <a:latin typeface="Arial" charset="0"/>
              </a:rPr>
              <a:t>Ph</a:t>
            </a:r>
            <a:r>
              <a:rPr lang="it-IT" sz="1600" dirty="0" smtClean="0">
                <a:latin typeface="Arial" charset="0"/>
              </a:rPr>
              <a:t>. +39 040 558 </a:t>
            </a:r>
            <a:r>
              <a:rPr lang="it-IT" sz="1600" b="1" dirty="0" smtClean="0">
                <a:latin typeface="Arial" charset="0"/>
              </a:rPr>
              <a:t>7008</a:t>
            </a:r>
          </a:p>
          <a:p>
            <a:pPr eaLnBrk="1" hangingPunct="1">
              <a:spcBef>
                <a:spcPct val="15000"/>
              </a:spcBef>
            </a:pPr>
            <a:r>
              <a:rPr lang="it-IT" sz="1600" dirty="0" err="1" smtClean="0">
                <a:latin typeface="Arial" charset="0"/>
              </a:rPr>
              <a:t>Skype</a:t>
            </a:r>
            <a:r>
              <a:rPr lang="it-IT" sz="1600" dirty="0" smtClean="0">
                <a:latin typeface="Arial" charset="0"/>
              </a:rPr>
              <a:t>:  </a:t>
            </a:r>
            <a:r>
              <a:rPr lang="it-IT" sz="1600" dirty="0" err="1" smtClean="0">
                <a:latin typeface="Arial" charset="0"/>
              </a:rPr>
              <a:t>giuseppe.borruso</a:t>
            </a:r>
            <a:r>
              <a:rPr lang="it-IT"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it-IT" sz="4000" dirty="0" smtClean="0"/>
              <a:t>Industrial location</a:t>
            </a:r>
          </a:p>
        </p:txBody>
      </p:sp>
      <p:sp>
        <p:nvSpPr>
          <p:cNvPr id="21506"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000" dirty="0" smtClean="0"/>
              <a:t>Spatial distribution and location of industries:</a:t>
            </a:r>
          </a:p>
          <a:p>
            <a:pPr lvl="1">
              <a:lnSpc>
                <a:spcPct val="90000"/>
              </a:lnSpc>
            </a:pPr>
            <a:r>
              <a:rPr lang="en-US" sz="1800" dirty="0" smtClean="0"/>
              <a:t>Inserting a manufacturing firm in a given territory is important in terms of the spatial reorganization of:</a:t>
            </a:r>
          </a:p>
          <a:p>
            <a:pPr lvl="2">
              <a:lnSpc>
                <a:spcPct val="90000"/>
              </a:lnSpc>
            </a:pPr>
            <a:r>
              <a:rPr lang="en-US" sz="1400" u="sng" dirty="0" smtClean="0"/>
              <a:t>Demographic component; </a:t>
            </a:r>
          </a:p>
          <a:p>
            <a:pPr lvl="2">
              <a:lnSpc>
                <a:spcPct val="90000"/>
              </a:lnSpc>
            </a:pPr>
            <a:r>
              <a:rPr lang="en-US" sz="1400" u="sng" dirty="0" smtClean="0"/>
              <a:t>Urban structure; </a:t>
            </a:r>
          </a:p>
          <a:p>
            <a:pPr lvl="2">
              <a:lnSpc>
                <a:spcPct val="90000"/>
              </a:lnSpc>
            </a:pPr>
            <a:r>
              <a:rPr lang="en-US" sz="1400" u="sng" dirty="0" smtClean="0"/>
              <a:t>Other economic activities;</a:t>
            </a:r>
          </a:p>
          <a:p>
            <a:pPr lvl="2">
              <a:lnSpc>
                <a:spcPct val="90000"/>
              </a:lnSpc>
            </a:pPr>
            <a:r>
              <a:rPr lang="en-US" sz="1400" u="sng" dirty="0" smtClean="0"/>
              <a:t>Network of flows and traffic; </a:t>
            </a:r>
          </a:p>
          <a:p>
            <a:pPr lvl="2">
              <a:lnSpc>
                <a:spcPct val="90000"/>
              </a:lnSpc>
            </a:pPr>
            <a:r>
              <a:rPr lang="en-US" sz="1400" u="sng" dirty="0" smtClean="0"/>
              <a:t>Political- social rules.</a:t>
            </a:r>
            <a:endParaRPr lang="en-US" sz="1400" dirty="0" smtClean="0"/>
          </a:p>
          <a:p>
            <a:pPr>
              <a:lnSpc>
                <a:spcPct val="90000"/>
              </a:lnSpc>
            </a:pPr>
            <a:r>
              <a:rPr lang="en-US" sz="2000" dirty="0" smtClean="0"/>
              <a:t>Industrial geography: where and why industries in a given territory</a:t>
            </a:r>
          </a:p>
          <a:p>
            <a:pPr lvl="1">
              <a:lnSpc>
                <a:spcPct val="90000"/>
              </a:lnSpc>
            </a:pPr>
            <a:r>
              <a:rPr lang="en-US" sz="1800" dirty="0" smtClean="0"/>
              <a:t>=&gt; </a:t>
            </a:r>
            <a:r>
              <a:rPr lang="en-US" sz="1800" b="1" u="sng" dirty="0" smtClean="0"/>
              <a:t>location as a process of setting </a:t>
            </a:r>
            <a:r>
              <a:rPr lang="en-US" sz="1800" b="1" u="sng" dirty="0" smtClean="0"/>
              <a:t>an </a:t>
            </a:r>
            <a:r>
              <a:rPr lang="en-US" sz="1800" b="1" u="sng" dirty="0" smtClean="0"/>
              <a:t>industry. It is important to examine:</a:t>
            </a:r>
            <a:endParaRPr lang="en-US" sz="1800" dirty="0" smtClean="0"/>
          </a:p>
          <a:p>
            <a:pPr lvl="1">
              <a:lnSpc>
                <a:spcPct val="90000"/>
              </a:lnSpc>
            </a:pPr>
            <a:r>
              <a:rPr lang="en-US" sz="1800" dirty="0" smtClean="0"/>
              <a:t>The factors </a:t>
            </a:r>
            <a:r>
              <a:rPr lang="en-US" sz="1800" dirty="0" smtClean="0"/>
              <a:t>of industrial location;</a:t>
            </a:r>
          </a:p>
          <a:p>
            <a:pPr lvl="1">
              <a:lnSpc>
                <a:spcPct val="90000"/>
              </a:lnSpc>
            </a:pPr>
            <a:r>
              <a:rPr lang="en-US" sz="1800" dirty="0" smtClean="0"/>
              <a:t>The ‘geography</a:t>
            </a:r>
            <a:r>
              <a:rPr lang="en-US" sz="1800" dirty="0" smtClean="0"/>
              <a:t>’ of production factors;</a:t>
            </a:r>
          </a:p>
          <a:p>
            <a:pPr lvl="1">
              <a:lnSpc>
                <a:spcPct val="90000"/>
              </a:lnSpc>
            </a:pPr>
            <a:r>
              <a:rPr lang="en-US" sz="1800" dirty="0" smtClean="0"/>
              <a:t>Location </a:t>
            </a:r>
            <a:r>
              <a:rPr lang="en-US" sz="1800" dirty="0" smtClean="0"/>
              <a:t>theories</a:t>
            </a:r>
            <a:endParaRPr lang="en-US" sz="1800" dirty="0" smtClean="0"/>
          </a:p>
          <a:p>
            <a:pPr>
              <a:lnSpc>
                <a:spcPct val="90000"/>
              </a:lnSpc>
            </a:pPr>
            <a:endParaRPr lang="it-IT"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it-IT" sz="4000" dirty="0" smtClean="0"/>
              <a:t>Industrial location</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000" dirty="0" smtClean="0"/>
              <a:t>Geographical studies on the spatial distribution and location of manufacturing activities;</a:t>
            </a:r>
          </a:p>
          <a:p>
            <a:pPr>
              <a:lnSpc>
                <a:spcPct val="80000"/>
              </a:lnSpc>
            </a:pPr>
            <a:r>
              <a:rPr lang="en-US" sz="2000" b="1" dirty="0" smtClean="0"/>
              <a:t>Factors of industrial location;</a:t>
            </a:r>
          </a:p>
          <a:p>
            <a:pPr>
              <a:lnSpc>
                <a:spcPct val="80000"/>
              </a:lnSpc>
            </a:pPr>
            <a:r>
              <a:rPr lang="en-US" sz="2000" b="1" dirty="0" smtClean="0"/>
              <a:t>‘Geographical’ production  factors;</a:t>
            </a:r>
          </a:p>
          <a:p>
            <a:pPr lvl="1">
              <a:lnSpc>
                <a:spcPct val="80000"/>
              </a:lnSpc>
            </a:pPr>
            <a:r>
              <a:rPr lang="en-US" sz="1800" dirty="0" smtClean="0"/>
              <a:t>Land</a:t>
            </a:r>
          </a:p>
          <a:p>
            <a:pPr lvl="1">
              <a:lnSpc>
                <a:spcPct val="80000"/>
              </a:lnSpc>
            </a:pPr>
            <a:r>
              <a:rPr lang="en-US" sz="1800" dirty="0" smtClean="0"/>
              <a:t>Capital</a:t>
            </a:r>
          </a:p>
          <a:p>
            <a:pPr lvl="1">
              <a:lnSpc>
                <a:spcPct val="80000"/>
              </a:lnSpc>
            </a:pPr>
            <a:r>
              <a:rPr lang="en-US" sz="1800" dirty="0" smtClean="0"/>
              <a:t>Labor</a:t>
            </a:r>
          </a:p>
          <a:p>
            <a:pPr lvl="1">
              <a:lnSpc>
                <a:spcPct val="80000"/>
              </a:lnSpc>
            </a:pPr>
            <a:r>
              <a:rPr lang="en-US" sz="1800" dirty="0" smtClean="0"/>
              <a:t>Information</a:t>
            </a:r>
          </a:p>
          <a:p>
            <a:pPr>
              <a:lnSpc>
                <a:spcPct val="80000"/>
              </a:lnSpc>
            </a:pPr>
            <a:r>
              <a:rPr lang="en-US" sz="2000" dirty="0" smtClean="0"/>
              <a:t>Scale, manufacturing relocation and spatial concentration</a:t>
            </a:r>
          </a:p>
          <a:p>
            <a:pPr>
              <a:lnSpc>
                <a:spcPct val="80000"/>
              </a:lnSpc>
            </a:pPr>
            <a:r>
              <a:rPr lang="en-US" sz="2000" b="1" dirty="0" smtClean="0"/>
              <a:t>Industrial location theory</a:t>
            </a:r>
          </a:p>
          <a:p>
            <a:pPr lvl="1">
              <a:lnSpc>
                <a:spcPct val="80000"/>
              </a:lnSpc>
            </a:pPr>
            <a:r>
              <a:rPr lang="en-US" sz="1800" dirty="0" smtClean="0"/>
              <a:t>Weber, Smith</a:t>
            </a:r>
          </a:p>
          <a:p>
            <a:pPr lvl="1">
              <a:lnSpc>
                <a:spcPct val="80000"/>
              </a:lnSpc>
            </a:pPr>
            <a:r>
              <a:rPr lang="en-US" sz="1800" dirty="0" smtClean="0"/>
              <a:t>Hoover, </a:t>
            </a:r>
            <a:r>
              <a:rPr lang="en-US" sz="1800" dirty="0" err="1" smtClean="0"/>
              <a:t>Palander</a:t>
            </a:r>
            <a:endParaRPr lang="en-US" sz="18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US" sz="3600" dirty="0" smtClean="0"/>
              <a:t>Industrial location’s factors</a:t>
            </a:r>
          </a:p>
        </p:txBody>
      </p:sp>
      <p:sp>
        <p:nvSpPr>
          <p:cNvPr id="22530" name="Rectangle 3" descr="Rectangle: Click to edit Master text styles&#10;Second level&#10;Third level&#10;Fourth level&#10;Fifth level"/>
          <p:cNvSpPr>
            <a:spLocks noGrp="1" noChangeArrowheads="1"/>
          </p:cNvSpPr>
          <p:nvPr>
            <p:ph type="body" sz="half" idx="4294967295"/>
          </p:nvPr>
        </p:nvSpPr>
        <p:spPr>
          <a:xfrm>
            <a:off x="395288" y="1628775"/>
            <a:ext cx="4252912" cy="5229225"/>
          </a:xfrm>
        </p:spPr>
        <p:txBody>
          <a:bodyPr/>
          <a:lstStyle/>
          <a:p>
            <a:pPr marL="174625" indent="-174625">
              <a:lnSpc>
                <a:spcPct val="80000"/>
              </a:lnSpc>
            </a:pPr>
            <a:r>
              <a:rPr lang="en-US" sz="1600" smtClean="0"/>
              <a:t>Natural elements</a:t>
            </a:r>
          </a:p>
          <a:p>
            <a:pPr marL="449263" lvl="1" indent="-95250">
              <a:lnSpc>
                <a:spcPct val="80000"/>
              </a:lnSpc>
            </a:pPr>
            <a:r>
              <a:rPr lang="en-US" sz="1400" smtClean="0"/>
              <a:t>Environment  influences location</a:t>
            </a:r>
          </a:p>
          <a:p>
            <a:pPr marL="449263" lvl="1" indent="-95250">
              <a:lnSpc>
                <a:spcPct val="80000"/>
              </a:lnSpc>
            </a:pPr>
            <a:r>
              <a:rPr lang="en-US" sz="1400" smtClean="0"/>
              <a:t>Industries influence environment moving resources and technologies (i.e., water)</a:t>
            </a:r>
          </a:p>
          <a:p>
            <a:pPr marL="449263" lvl="1" indent="-95250">
              <a:lnSpc>
                <a:spcPct val="80000"/>
              </a:lnSpc>
            </a:pPr>
            <a:r>
              <a:rPr lang="en-US" sz="1400" smtClean="0"/>
              <a:t>Industry-nature relationship (externalities)</a:t>
            </a:r>
          </a:p>
          <a:p>
            <a:pPr marL="174625" indent="-174625">
              <a:lnSpc>
                <a:spcPct val="80000"/>
              </a:lnSpc>
            </a:pPr>
            <a:r>
              <a:rPr lang="en-US" sz="1600" smtClean="0"/>
              <a:t>Technical factors</a:t>
            </a:r>
          </a:p>
          <a:p>
            <a:pPr marL="449263" lvl="1" indent="-95250">
              <a:lnSpc>
                <a:spcPct val="80000"/>
              </a:lnSpc>
            </a:pPr>
            <a:r>
              <a:rPr lang="en-US" sz="1400" smtClean="0"/>
              <a:t>Energy supply;</a:t>
            </a:r>
          </a:p>
          <a:p>
            <a:pPr marL="449263" lvl="1" indent="-95250">
              <a:lnSpc>
                <a:spcPct val="80000"/>
              </a:lnSpc>
            </a:pPr>
            <a:r>
              <a:rPr lang="en-US" sz="1400" smtClean="0"/>
              <a:t>Organization of transport systems;</a:t>
            </a:r>
          </a:p>
          <a:p>
            <a:pPr marL="449263" lvl="1" indent="-95250">
              <a:lnSpc>
                <a:spcPct val="80000"/>
              </a:lnSpc>
            </a:pPr>
            <a:r>
              <a:rPr lang="en-US" sz="1400" smtClean="0"/>
              <a:t>(technological changes make the location issue a more elastic one)</a:t>
            </a:r>
          </a:p>
          <a:p>
            <a:pPr marL="174625" indent="-174625">
              <a:lnSpc>
                <a:spcPct val="80000"/>
              </a:lnSpc>
            </a:pPr>
            <a:r>
              <a:rPr lang="en-US" sz="1600" smtClean="0"/>
              <a:t>Demographic factors</a:t>
            </a:r>
          </a:p>
          <a:p>
            <a:pPr marL="449263" lvl="1" indent="-95250">
              <a:lnSpc>
                <a:spcPct val="80000"/>
              </a:lnSpc>
            </a:pPr>
            <a:r>
              <a:rPr lang="en-US" sz="1400" smtClean="0"/>
              <a:t>Population-industry relationship</a:t>
            </a:r>
          </a:p>
          <a:p>
            <a:pPr marL="449263" lvl="1" indent="-95250">
              <a:lnSpc>
                <a:spcPct val="80000"/>
              </a:lnSpc>
            </a:pPr>
            <a:r>
              <a:rPr lang="en-US" sz="1400" smtClean="0"/>
              <a:t>Population = demand of products; = workforce supply</a:t>
            </a:r>
          </a:p>
          <a:p>
            <a:pPr marL="449263" lvl="1" indent="-95250">
              <a:lnSpc>
                <a:spcPct val="80000"/>
              </a:lnSpc>
            </a:pPr>
            <a:r>
              <a:rPr lang="en-US" sz="1400" smtClean="0"/>
              <a:t>Expected demographic dynamics and socio-economical qualities (gender, age, education, etc.)</a:t>
            </a:r>
          </a:p>
          <a:p>
            <a:pPr marL="174625" indent="-174625">
              <a:lnSpc>
                <a:spcPct val="80000"/>
              </a:lnSpc>
            </a:pPr>
            <a:r>
              <a:rPr lang="en-US" sz="1600" smtClean="0"/>
              <a:t>Historical-cultural factors</a:t>
            </a:r>
          </a:p>
          <a:p>
            <a:pPr marL="449263" lvl="1" indent="-95250">
              <a:lnSpc>
                <a:spcPct val="80000"/>
              </a:lnSpc>
            </a:pPr>
            <a:r>
              <a:rPr lang="en-US" sz="1400" smtClean="0"/>
              <a:t>‘endogenous culture’ of a territory: pre-industrial organizational production often put he basis for future industrial setting.</a:t>
            </a:r>
          </a:p>
          <a:p>
            <a:pPr marL="449263" lvl="1" indent="-95250">
              <a:lnSpc>
                <a:spcPct val="80000"/>
              </a:lnSpc>
            </a:pPr>
            <a:r>
              <a:rPr lang="en-US" sz="1400" smtClean="0"/>
              <a:t>(industry not always an element  of break with territory)</a:t>
            </a:r>
          </a:p>
        </p:txBody>
      </p:sp>
      <p:sp>
        <p:nvSpPr>
          <p:cNvPr id="22531" name="Rectangle 4" descr="Rectangle: Click to edit Master text styles&#10;Second level&#10;Third level&#10;Fourth level&#10;Fifth level"/>
          <p:cNvSpPr>
            <a:spLocks noGrp="1" noChangeArrowheads="1"/>
          </p:cNvSpPr>
          <p:nvPr>
            <p:ph type="body" sz="half" idx="4294967295"/>
          </p:nvPr>
        </p:nvSpPr>
        <p:spPr>
          <a:xfrm>
            <a:off x="4800600" y="1628775"/>
            <a:ext cx="4343400" cy="4462463"/>
          </a:xfrm>
        </p:spPr>
        <p:txBody>
          <a:bodyPr/>
          <a:lstStyle/>
          <a:p>
            <a:pPr marL="174625" indent="-174625">
              <a:lnSpc>
                <a:spcPct val="80000"/>
              </a:lnSpc>
            </a:pPr>
            <a:r>
              <a:rPr lang="en-US" sz="1600" smtClean="0"/>
              <a:t>Economical factors</a:t>
            </a:r>
          </a:p>
          <a:p>
            <a:pPr marL="449263" lvl="1" indent="-85725">
              <a:lnSpc>
                <a:spcPct val="80000"/>
              </a:lnSpc>
            </a:pPr>
            <a:r>
              <a:rPr lang="en-US" sz="1400" smtClean="0"/>
              <a:t>More complex ones and directly related to the nature of the production activity</a:t>
            </a:r>
          </a:p>
          <a:p>
            <a:pPr marL="449263" lvl="1" indent="-85725">
              <a:lnSpc>
                <a:spcPct val="80000"/>
              </a:lnSpc>
            </a:pPr>
            <a:r>
              <a:rPr lang="en-US" sz="1400" smtClean="0"/>
              <a:t>Capital, work, land+ </a:t>
            </a:r>
            <a:r>
              <a:rPr lang="en-US" sz="1400" b="1" u="sng" smtClean="0"/>
              <a:t>knowledge </a:t>
            </a:r>
            <a:r>
              <a:rPr lang="en-US" sz="1400" smtClean="0"/>
              <a:t>(entrepreneurship and managerial education)</a:t>
            </a:r>
          </a:p>
          <a:p>
            <a:pPr marL="174625" indent="-174625">
              <a:lnSpc>
                <a:spcPct val="80000"/>
              </a:lnSpc>
            </a:pPr>
            <a:r>
              <a:rPr lang="en-US" sz="1600" smtClean="0"/>
              <a:t>Psycho-social factors</a:t>
            </a:r>
          </a:p>
          <a:p>
            <a:pPr marL="449263" lvl="1" indent="-85725">
              <a:lnSpc>
                <a:spcPct val="80000"/>
              </a:lnSpc>
            </a:pPr>
            <a:r>
              <a:rPr lang="en-US" sz="1400" smtClean="0"/>
              <a:t>Non-objective elements of territory;</a:t>
            </a:r>
          </a:p>
          <a:p>
            <a:pPr marL="449263" lvl="1" indent="-85725">
              <a:lnSpc>
                <a:spcPct val="80000"/>
              </a:lnSpc>
            </a:pPr>
            <a:r>
              <a:rPr lang="en-US" sz="1400" smtClean="0"/>
              <a:t>Actors and strategic choices: relocation; delocalization, multi-localization</a:t>
            </a:r>
          </a:p>
          <a:p>
            <a:pPr marL="449263" lvl="1" indent="-85725">
              <a:lnSpc>
                <a:spcPct val="80000"/>
              </a:lnSpc>
            </a:pPr>
            <a:r>
              <a:rPr lang="en-US" sz="1400" smtClean="0"/>
              <a:t>The cognitive and perceptive behavior of the company’s decision maker  is relevant</a:t>
            </a:r>
          </a:p>
          <a:p>
            <a:pPr marL="449263" lvl="1" indent="-85725">
              <a:lnSpc>
                <a:spcPct val="80000"/>
              </a:lnSpc>
            </a:pPr>
            <a:r>
              <a:rPr lang="en-US" sz="1400" smtClean="0"/>
              <a:t>Relevant the environmental amenities </a:t>
            </a:r>
          </a:p>
          <a:p>
            <a:pPr marL="449263" lvl="1" indent="-85725">
              <a:lnSpc>
                <a:spcPct val="80000"/>
              </a:lnSpc>
            </a:pPr>
            <a:r>
              <a:rPr lang="en-US" sz="1400" smtClean="0"/>
              <a:t>Knowledge or ‘perception’ of the competitors’ spatial structure</a:t>
            </a:r>
          </a:p>
          <a:p>
            <a:pPr marL="174625" indent="-174625">
              <a:lnSpc>
                <a:spcPct val="80000"/>
              </a:lnSpc>
            </a:pPr>
            <a:r>
              <a:rPr lang="en-US" sz="1600" smtClean="0"/>
              <a:t>Political factors</a:t>
            </a:r>
          </a:p>
          <a:p>
            <a:pPr marL="449263" lvl="1" indent="-85725">
              <a:lnSpc>
                <a:spcPct val="80000"/>
              </a:lnSpc>
            </a:pPr>
            <a:r>
              <a:rPr lang="en-US" sz="1400" smtClean="0"/>
              <a:t>Regional economical development</a:t>
            </a:r>
          </a:p>
          <a:p>
            <a:pPr marL="449263" lvl="1" indent="-85725">
              <a:lnSpc>
                <a:spcPct val="80000"/>
              </a:lnSpc>
            </a:pPr>
            <a:r>
              <a:rPr lang="en-US" sz="1400" smtClean="0"/>
              <a:t>Political target = avoid interregional imbalances deriving from a high industrial concentration (</a:t>
            </a:r>
            <a:r>
              <a:rPr lang="en-US" sz="1400" b="1" u="sng" smtClean="0"/>
              <a:t>spatial planning </a:t>
            </a:r>
            <a:r>
              <a:rPr lang="en-US" sz="1400" smtClean="0"/>
              <a:t>=&gt; capacity of intervention over different aspects concerning a territory’s organization)</a:t>
            </a:r>
          </a:p>
          <a:p>
            <a:pPr marL="449263" lvl="1" indent="-85725">
              <a:lnSpc>
                <a:spcPct val="80000"/>
              </a:lnSpc>
            </a:pPr>
            <a:endParaRPr lang="it-IT" sz="1400" smtClean="0"/>
          </a:p>
          <a:p>
            <a:pPr marL="449263" lvl="1" indent="-85725">
              <a:lnSpc>
                <a:spcPct val="80000"/>
              </a:lnSpc>
            </a:pPr>
            <a:endParaRPr lang="it-IT" sz="1400" smtClean="0"/>
          </a:p>
          <a:p>
            <a:pPr marL="174625" indent="-174625">
              <a:lnSpc>
                <a:spcPct val="80000"/>
              </a:lnSpc>
              <a:buFont typeface="Wingdings" pitchFamily="2" charset="2"/>
              <a:buNone/>
            </a:pPr>
            <a:endParaRPr lang="it-IT" sz="1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dirty="0" smtClean="0"/>
              <a:t>Spatiality of production factors</a:t>
            </a:r>
          </a:p>
        </p:txBody>
      </p:sp>
      <p:sp>
        <p:nvSpPr>
          <p:cNvPr id="2355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800" smtClean="0"/>
              <a:t>Economics analyzes </a:t>
            </a:r>
            <a:r>
              <a:rPr lang="en-US" sz="2800" b="1" u="sng" smtClean="0"/>
              <a:t>scarcity</a:t>
            </a:r>
            <a:r>
              <a:rPr lang="en-US" sz="2800" smtClean="0"/>
              <a:t>, </a:t>
            </a:r>
            <a:r>
              <a:rPr lang="en-US" sz="2800" b="1" u="sng" smtClean="0"/>
              <a:t>remuneration</a:t>
            </a:r>
            <a:r>
              <a:rPr lang="en-US" sz="2800" smtClean="0"/>
              <a:t>, </a:t>
            </a:r>
            <a:r>
              <a:rPr lang="en-US" sz="2800" b="1" u="sng" smtClean="0"/>
              <a:t>accumulation</a:t>
            </a:r>
            <a:r>
              <a:rPr lang="en-US" sz="2800" smtClean="0"/>
              <a:t> of production factors;</a:t>
            </a:r>
          </a:p>
          <a:p>
            <a:pPr>
              <a:lnSpc>
                <a:spcPct val="80000"/>
              </a:lnSpc>
            </a:pPr>
            <a:r>
              <a:rPr lang="en-US" sz="2800" b="1" u="sng" smtClean="0"/>
              <a:t>Spatiality </a:t>
            </a:r>
            <a:r>
              <a:rPr lang="en-US" sz="2800" smtClean="0"/>
              <a:t>(spatial dimension)</a:t>
            </a:r>
          </a:p>
          <a:p>
            <a:pPr>
              <a:lnSpc>
                <a:spcPct val="80000"/>
              </a:lnSpc>
            </a:pPr>
            <a:r>
              <a:rPr lang="en-US" sz="2800" smtClean="0"/>
              <a:t>Land</a:t>
            </a:r>
          </a:p>
          <a:p>
            <a:pPr>
              <a:lnSpc>
                <a:spcPct val="80000"/>
              </a:lnSpc>
            </a:pPr>
            <a:r>
              <a:rPr lang="en-US" sz="2800" smtClean="0"/>
              <a:t>Capital</a:t>
            </a:r>
          </a:p>
          <a:p>
            <a:pPr>
              <a:lnSpc>
                <a:spcPct val="80000"/>
              </a:lnSpc>
            </a:pPr>
            <a:r>
              <a:rPr lang="en-US" sz="2800" smtClean="0"/>
              <a:t>Labor</a:t>
            </a:r>
          </a:p>
          <a:p>
            <a:pPr>
              <a:lnSpc>
                <a:spcPct val="80000"/>
              </a:lnSpc>
            </a:pPr>
            <a:r>
              <a:rPr lang="en-US" sz="2800" smtClean="0"/>
              <a:t>Information</a:t>
            </a:r>
          </a:p>
          <a:p>
            <a:pPr lvl="1">
              <a:lnSpc>
                <a:spcPct val="80000"/>
              </a:lnSpc>
            </a:pPr>
            <a:r>
              <a:rPr lang="en-US" sz="2400" smtClean="0"/>
              <a:t>Entrepreneurial and managerial culture, innovation capacity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4578"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smtClean="0"/>
              <a:t>Land:</a:t>
            </a:r>
          </a:p>
          <a:p>
            <a:pPr lvl="1">
              <a:lnSpc>
                <a:spcPct val="90000"/>
              </a:lnSpc>
            </a:pPr>
            <a:r>
              <a:rPr lang="en-US" sz="2000" smtClean="0"/>
              <a:t>Location (space)</a:t>
            </a:r>
          </a:p>
          <a:p>
            <a:pPr lvl="1">
              <a:lnSpc>
                <a:spcPct val="90000"/>
              </a:lnSpc>
            </a:pPr>
            <a:r>
              <a:rPr lang="en-US" sz="2000" smtClean="0"/>
              <a:t>Physical support to the social organization (territory)</a:t>
            </a:r>
          </a:p>
          <a:p>
            <a:pPr lvl="1">
              <a:lnSpc>
                <a:spcPct val="90000"/>
              </a:lnSpc>
            </a:pPr>
            <a:r>
              <a:rPr lang="en-US" sz="2000" smtClean="0"/>
              <a:t>Container of renewable and non-renewable resources (environment)</a:t>
            </a:r>
          </a:p>
          <a:p>
            <a:pPr lvl="1">
              <a:lnSpc>
                <a:spcPct val="90000"/>
              </a:lnSpc>
            </a:pPr>
            <a:r>
              <a:rPr lang="en-US" sz="2000" smtClean="0"/>
              <a:t>Accessibility (transport)</a:t>
            </a:r>
          </a:p>
          <a:p>
            <a:pPr lvl="1">
              <a:lnSpc>
                <a:spcPct val="90000"/>
              </a:lnSpc>
            </a:pPr>
            <a:r>
              <a:rPr lang="en-US" sz="2000" b="1" u="sng" smtClean="0"/>
              <a:t>Physical location of industry</a:t>
            </a:r>
          </a:p>
          <a:p>
            <a:pPr lvl="2">
              <a:lnSpc>
                <a:spcPct val="90000"/>
              </a:lnSpc>
            </a:pPr>
            <a:r>
              <a:rPr lang="en-US" sz="1800" smtClean="0"/>
              <a:t>Competition with other human activities; </a:t>
            </a:r>
          </a:p>
          <a:p>
            <a:pPr lvl="2">
              <a:lnSpc>
                <a:spcPct val="90000"/>
              </a:lnSpc>
            </a:pPr>
            <a:r>
              <a:rPr lang="en-US" sz="1800" smtClean="0"/>
              <a:t>Preference for flat lands; water; waste disposal</a:t>
            </a:r>
          </a:p>
          <a:p>
            <a:pPr lvl="2">
              <a:lnSpc>
                <a:spcPct val="90000"/>
              </a:lnSpc>
            </a:pPr>
            <a:r>
              <a:rPr lang="en-US" sz="1800" smtClean="0"/>
              <a:t>Land &lt;&gt; climate (advantages of setting in certain climate zones)</a:t>
            </a:r>
          </a:p>
          <a:p>
            <a:pPr lvl="2">
              <a:lnSpc>
                <a:spcPct val="90000"/>
              </a:lnSpc>
            </a:pPr>
            <a:r>
              <a:rPr lang="en-US" sz="1800" smtClean="0"/>
              <a:t>Land vs territory (space transformed by work: cities and communication networks)</a:t>
            </a:r>
          </a:p>
          <a:p>
            <a:pPr lvl="2">
              <a:lnSpc>
                <a:spcPct val="90000"/>
              </a:lnSpc>
            </a:pPr>
            <a:r>
              <a:rPr lang="en-US" sz="1800" smtClean="0"/>
              <a:t>Land as set of renewable resources</a:t>
            </a:r>
          </a:p>
          <a:p>
            <a:pPr lvl="2">
              <a:lnSpc>
                <a:spcPct val="90000"/>
              </a:lnSpc>
            </a:pPr>
            <a:endParaRPr lang="en-US" sz="1800" smtClean="0"/>
          </a:p>
          <a:p>
            <a:pPr lvl="1">
              <a:lnSpc>
                <a:spcPct val="90000"/>
              </a:lnSpc>
            </a:pPr>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5602"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dirty="0" smtClean="0"/>
              <a:t>Capital:</a:t>
            </a:r>
          </a:p>
          <a:p>
            <a:pPr lvl="1">
              <a:lnSpc>
                <a:spcPct val="90000"/>
              </a:lnSpc>
            </a:pPr>
            <a:r>
              <a:rPr lang="en-US" sz="2000" dirty="0" smtClean="0"/>
              <a:t>Usually considered mobile and non spatial</a:t>
            </a:r>
          </a:p>
          <a:p>
            <a:pPr lvl="1">
              <a:lnSpc>
                <a:spcPct val="90000"/>
              </a:lnSpc>
            </a:pPr>
            <a:r>
              <a:rPr lang="en-US" sz="2000" dirty="0" smtClean="0"/>
              <a:t>Technical component of capital is located in the existing production places  =&gt; places where investments for innovation and modernization will be directed (</a:t>
            </a:r>
            <a:r>
              <a:rPr lang="en-US" sz="2000" i="1" dirty="0" smtClean="0"/>
              <a:t>capital intensive </a:t>
            </a:r>
            <a:r>
              <a:rPr lang="en-US" sz="2000" dirty="0" smtClean="0"/>
              <a:t>structures</a:t>
            </a:r>
            <a:r>
              <a:rPr lang="en-US" sz="2000" i="1" dirty="0" smtClean="0"/>
              <a:t>)</a:t>
            </a:r>
            <a:endParaRPr lang="en-US" sz="2000" dirty="0" smtClean="0"/>
          </a:p>
          <a:p>
            <a:pPr lvl="1">
              <a:lnSpc>
                <a:spcPct val="90000"/>
              </a:lnSpc>
            </a:pPr>
            <a:r>
              <a:rPr lang="en-US" sz="2000" dirty="0" smtClean="0"/>
              <a:t>Financial capital in a free market </a:t>
            </a:r>
            <a:r>
              <a:rPr lang="en-US" sz="2000" i="1" dirty="0" smtClean="0"/>
              <a:t>chooses </a:t>
            </a:r>
            <a:r>
              <a:rPr lang="en-US" sz="2000" dirty="0" smtClean="0"/>
              <a:t>the areas in which a stable development is present (reduction of uncertainty)</a:t>
            </a:r>
          </a:p>
          <a:p>
            <a:pPr lvl="1">
              <a:lnSpc>
                <a:spcPct val="90000"/>
              </a:lnSpc>
            </a:pPr>
            <a:r>
              <a:rPr lang="en-US" sz="2000" dirty="0" smtClean="0"/>
              <a:t>Consequences on the capital’s costs (interests)</a:t>
            </a:r>
          </a:p>
          <a:p>
            <a:pPr lvl="1">
              <a:lnSpc>
                <a:spcPct val="90000"/>
              </a:lnSpc>
            </a:pPr>
            <a:r>
              <a:rPr lang="en-US" sz="2000" dirty="0" smtClean="0"/>
              <a:t>=&gt; financial instrument used as regional development policy</a:t>
            </a:r>
          </a:p>
          <a:p>
            <a:pPr lvl="1">
              <a:lnSpc>
                <a:spcPct val="90000"/>
              </a:lnSpc>
            </a:pPr>
            <a:r>
              <a:rPr lang="en-US" sz="2000" dirty="0" smtClean="0"/>
              <a:t>Bank system and location of credit management structures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6626"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457200" indent="-457200">
              <a:lnSpc>
                <a:spcPct val="80000"/>
              </a:lnSpc>
            </a:pPr>
            <a:r>
              <a:rPr lang="en-US" sz="2000" smtClean="0"/>
              <a:t>Labor:</a:t>
            </a:r>
          </a:p>
          <a:p>
            <a:pPr marL="838200" lvl="1" indent="-381000">
              <a:lnSpc>
                <a:spcPct val="80000"/>
              </a:lnSpc>
            </a:pPr>
            <a:r>
              <a:rPr lang="en-US" sz="1800" smtClean="0"/>
              <a:t>Production factor whose supply is more uniformly distributed in space</a:t>
            </a:r>
          </a:p>
          <a:p>
            <a:pPr marL="838200" lvl="1" indent="-381000">
              <a:lnSpc>
                <a:spcPct val="80000"/>
              </a:lnSpc>
            </a:pPr>
            <a:r>
              <a:rPr lang="en-US" sz="1800" smtClean="0"/>
              <a:t>Historical empirical evidence: long range migrations towards places of high workforce demand</a:t>
            </a:r>
          </a:p>
          <a:p>
            <a:pPr marL="838200" lvl="1" indent="-381000">
              <a:lnSpc>
                <a:spcPct val="80000"/>
              </a:lnSpc>
            </a:pPr>
            <a:r>
              <a:rPr lang="en-US" sz="1800" smtClean="0"/>
              <a:t>From a qualitative point of view, work is not mobile in space (related to a given territory)</a:t>
            </a:r>
          </a:p>
          <a:p>
            <a:pPr marL="838200" lvl="1" indent="-381000">
              <a:lnSpc>
                <a:spcPct val="80000"/>
              </a:lnSpc>
            </a:pPr>
            <a:r>
              <a:rPr lang="en-US" sz="1800" smtClean="0"/>
              <a:t>Labor is not related to the regulation of markets as it is an element of spatial organization and at the same time oriented and qualified by place. </a:t>
            </a:r>
          </a:p>
          <a:p>
            <a:pPr marL="838200" lvl="1" indent="-381000">
              <a:lnSpc>
                <a:spcPct val="80000"/>
              </a:lnSpc>
            </a:pPr>
            <a:r>
              <a:rPr lang="en-US" sz="1800" smtClean="0"/>
              <a:t>Economic neoclassic theory:</a:t>
            </a:r>
          </a:p>
          <a:p>
            <a:pPr marL="838200" lvl="1" indent="-381000">
              <a:lnSpc>
                <a:spcPct val="80000"/>
              </a:lnSpc>
            </a:pPr>
            <a:r>
              <a:rPr lang="en-US" sz="1800" smtClean="0"/>
              <a:t>Labor = undifferentiated set and production factor expressed by its price (without considering the social context)</a:t>
            </a:r>
          </a:p>
          <a:p>
            <a:pPr marL="838200" lvl="1" indent="-381000">
              <a:lnSpc>
                <a:spcPct val="80000"/>
              </a:lnSpc>
            </a:pPr>
            <a:r>
              <a:rPr lang="en-US" sz="1800" smtClean="0"/>
              <a:t>=&gt; ‘a-spatial hypothesis’:</a:t>
            </a:r>
          </a:p>
          <a:p>
            <a:pPr marL="1257300" lvl="2" indent="-342900">
              <a:lnSpc>
                <a:spcPct val="80000"/>
              </a:lnSpc>
              <a:buFont typeface="Wingdings" pitchFamily="2" charset="2"/>
              <a:buAutoNum type="arabicPeriod"/>
            </a:pPr>
            <a:r>
              <a:rPr lang="en-US" sz="1600" smtClean="0"/>
              <a:t>Employers and employee hold a satisfactory knowledge of employment and wages thanks to the market;</a:t>
            </a:r>
          </a:p>
          <a:p>
            <a:pPr marL="1257300" lvl="2" indent="-342900">
              <a:lnSpc>
                <a:spcPct val="80000"/>
              </a:lnSpc>
              <a:buFont typeface="Wingdings" pitchFamily="2" charset="2"/>
              <a:buAutoNum type="arabicPeriod"/>
            </a:pPr>
            <a:r>
              <a:rPr lang="en-US" sz="1600" smtClean="0"/>
              <a:t>Individuals are rational (maximization of profits and wages)</a:t>
            </a:r>
          </a:p>
          <a:p>
            <a:pPr marL="1257300" lvl="2" indent="-342900">
              <a:lnSpc>
                <a:spcPct val="80000"/>
              </a:lnSpc>
              <a:buFont typeface="Wingdings" pitchFamily="2" charset="2"/>
              <a:buAutoNum type="arabicPeriod"/>
            </a:pPr>
            <a:r>
              <a:rPr lang="en-US" sz="1600" smtClean="0"/>
              <a:t>Individual decisions are not influent over the general level of wages</a:t>
            </a:r>
          </a:p>
          <a:p>
            <a:pPr marL="1257300" lvl="2" indent="-342900">
              <a:lnSpc>
                <a:spcPct val="80000"/>
              </a:lnSpc>
              <a:buFont typeface="Wingdings" pitchFamily="2" charset="2"/>
              <a:buAutoNum type="arabicPeriod"/>
            </a:pPr>
            <a:r>
              <a:rPr lang="en-US" sz="1600" smtClean="0"/>
              <a:t>There are no obstacles to the mobility of labor</a:t>
            </a:r>
          </a:p>
          <a:p>
            <a:pPr marL="1257300" lvl="2" indent="-342900">
              <a:lnSpc>
                <a:spcPct val="80000"/>
              </a:lnSpc>
              <a:buFont typeface="Wingdings" pitchFamily="2" charset="2"/>
              <a:buAutoNum type="arabicPeriod"/>
            </a:pPr>
            <a:r>
              <a:rPr lang="en-US" sz="1600" smtClean="0"/>
              <a:t>Labor = exchangeable and homogenous in every particular market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7650"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533400" indent="-533400">
              <a:lnSpc>
                <a:spcPct val="80000"/>
              </a:lnSpc>
            </a:pPr>
            <a:r>
              <a:rPr lang="en-US" sz="2800" smtClean="0"/>
              <a:t>Labor:</a:t>
            </a:r>
          </a:p>
          <a:p>
            <a:pPr marL="914400" lvl="1" indent="-457200">
              <a:lnSpc>
                <a:spcPct val="80000"/>
              </a:lnSpc>
            </a:pPr>
            <a:r>
              <a:rPr lang="en-US" sz="2400" smtClean="0"/>
              <a:t>It’s a ‘living’ production factor, not just a SIMPLE input</a:t>
            </a:r>
          </a:p>
          <a:p>
            <a:pPr marL="914400" lvl="1" indent="-457200">
              <a:lnSpc>
                <a:spcPct val="80000"/>
              </a:lnSpc>
            </a:pPr>
            <a:r>
              <a:rPr lang="en-US" sz="2400" smtClean="0"/>
              <a:t>Worker = carrier of a cultural process deriving from the environment</a:t>
            </a:r>
          </a:p>
          <a:p>
            <a:pPr marL="914400" lvl="1" indent="-457200">
              <a:lnSpc>
                <a:spcPct val="80000"/>
              </a:lnSpc>
            </a:pPr>
            <a:r>
              <a:rPr lang="en-US" sz="2400" smtClean="0"/>
              <a:t>Labor = pseudo-commodity</a:t>
            </a:r>
          </a:p>
          <a:p>
            <a:pPr marL="914400" lvl="1" indent="-457200">
              <a:lnSpc>
                <a:spcPct val="80000"/>
              </a:lnSpc>
            </a:pPr>
            <a:r>
              <a:rPr lang="en-US" sz="2400" smtClean="0"/>
              <a:t>Labor is crucial in location. The cost of a unit of labor increases more than the average of the production costs.</a:t>
            </a:r>
          </a:p>
          <a:p>
            <a:pPr marL="914400" lvl="1" indent="-457200">
              <a:lnSpc>
                <a:spcPct val="80000"/>
              </a:lnSpc>
            </a:pPr>
            <a:r>
              <a:rPr lang="en-US" sz="2400" smtClean="0"/>
              <a:t>Location processes and production conversion:</a:t>
            </a:r>
          </a:p>
          <a:p>
            <a:pPr marL="1295400" lvl="2" indent="-381000">
              <a:lnSpc>
                <a:spcPct val="80000"/>
              </a:lnSpc>
              <a:buFont typeface="Wingdings" pitchFamily="2" charset="2"/>
              <a:buAutoNum type="arabicPeriod"/>
            </a:pPr>
            <a:r>
              <a:rPr lang="en-US" sz="2000" smtClean="0"/>
              <a:t>Industrialization in ‘new countries’ (NIC – </a:t>
            </a:r>
            <a:r>
              <a:rPr lang="en-US" sz="2000" i="1" smtClean="0"/>
              <a:t>new industrialized countries</a:t>
            </a:r>
            <a:r>
              <a:rPr lang="en-US" sz="2000" smtClean="0"/>
              <a:t>) having a low cost of the workforce</a:t>
            </a:r>
          </a:p>
          <a:p>
            <a:pPr marL="1295400" lvl="2" indent="-381000">
              <a:lnSpc>
                <a:spcPct val="80000"/>
              </a:lnSpc>
              <a:buFont typeface="Wingdings" pitchFamily="2" charset="2"/>
              <a:buAutoNum type="arabicPeriod"/>
            </a:pPr>
            <a:r>
              <a:rPr lang="en-US" sz="2000" smtClean="0"/>
              <a:t>Specialization of the countries of ‘old’ industrialization in sectors producing capital-goods and non standard consumption goods and dedicated to selected and non-fragmented market shares.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867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Information:</a:t>
            </a:r>
          </a:p>
          <a:p>
            <a:pPr lvl="1">
              <a:lnSpc>
                <a:spcPct val="80000"/>
              </a:lnSpc>
            </a:pPr>
            <a:r>
              <a:rPr lang="en-US" sz="2000" smtClean="0"/>
              <a:t>Technical knowledge (</a:t>
            </a:r>
            <a:r>
              <a:rPr lang="en-US" sz="2000" i="1" smtClean="0"/>
              <a:t>know how</a:t>
            </a:r>
            <a:r>
              <a:rPr lang="en-US" sz="2000" smtClean="0"/>
              <a:t>)</a:t>
            </a:r>
          </a:p>
          <a:p>
            <a:pPr lvl="2">
              <a:lnSpc>
                <a:spcPct val="80000"/>
              </a:lnSpc>
            </a:pPr>
            <a:r>
              <a:rPr lang="en-US" sz="1800" smtClean="0"/>
              <a:t>Network of centres</a:t>
            </a:r>
          </a:p>
          <a:p>
            <a:pPr lvl="2">
              <a:lnSpc>
                <a:spcPct val="80000"/>
              </a:lnSpc>
            </a:pPr>
            <a:r>
              <a:rPr lang="en-US" sz="1800" smtClean="0"/>
              <a:t>Network of the existing industrial development</a:t>
            </a:r>
          </a:p>
          <a:p>
            <a:pPr lvl="2">
              <a:lnSpc>
                <a:spcPct val="80000"/>
              </a:lnSpc>
            </a:pPr>
            <a:r>
              <a:rPr lang="en-US" sz="1800" smtClean="0"/>
              <a:t>Entrepreneurial innovation </a:t>
            </a:r>
          </a:p>
          <a:p>
            <a:pPr lvl="2">
              <a:lnSpc>
                <a:spcPct val="80000"/>
              </a:lnSpc>
            </a:pPr>
            <a:r>
              <a:rPr lang="en-US" sz="1800" smtClean="0"/>
              <a:t>Research and development</a:t>
            </a:r>
          </a:p>
          <a:p>
            <a:pPr lvl="2">
              <a:lnSpc>
                <a:spcPct val="80000"/>
              </a:lnSpc>
            </a:pPr>
            <a:r>
              <a:rPr lang="en-US" sz="1800" smtClean="0"/>
              <a:t>Innovation diffusion</a:t>
            </a:r>
          </a:p>
          <a:p>
            <a:pPr lvl="3">
              <a:lnSpc>
                <a:spcPct val="80000"/>
              </a:lnSpc>
            </a:pPr>
            <a:r>
              <a:rPr lang="en-US" sz="1600" i="1" smtClean="0"/>
              <a:t>Filtering down</a:t>
            </a:r>
          </a:p>
          <a:p>
            <a:pPr lvl="3">
              <a:lnSpc>
                <a:spcPct val="80000"/>
              </a:lnSpc>
            </a:pPr>
            <a:r>
              <a:rPr lang="en-US" sz="1600" i="1" smtClean="0"/>
              <a:t>Learning by doing</a:t>
            </a:r>
          </a:p>
          <a:p>
            <a:pPr lvl="3">
              <a:lnSpc>
                <a:spcPct val="80000"/>
              </a:lnSpc>
            </a:pPr>
            <a:r>
              <a:rPr lang="en-US" sz="1600" i="1" smtClean="0"/>
              <a:t>Learning by seeing</a:t>
            </a:r>
          </a:p>
          <a:p>
            <a:pPr lvl="2">
              <a:lnSpc>
                <a:spcPct val="80000"/>
              </a:lnSpc>
            </a:pPr>
            <a:r>
              <a:rPr lang="en-US" sz="1800" i="1" smtClean="0"/>
              <a:t>Telematics - ICT</a:t>
            </a:r>
          </a:p>
          <a:p>
            <a:pPr lvl="1">
              <a:lnSpc>
                <a:spcPct val="80000"/>
              </a:lnSpc>
            </a:pPr>
            <a:r>
              <a:rPr lang="en-US" sz="2000" smtClean="0"/>
              <a:t>Political – economical information </a:t>
            </a:r>
          </a:p>
          <a:p>
            <a:pPr lvl="2">
              <a:lnSpc>
                <a:spcPct val="80000"/>
              </a:lnSpc>
            </a:pPr>
            <a:r>
              <a:rPr lang="en-US" sz="1400" smtClean="0"/>
              <a:t>Role of ‘capital cities’ in industrial location (es. Rome after Milan and Turin)</a:t>
            </a:r>
          </a:p>
          <a:p>
            <a:pPr lvl="2">
              <a:lnSpc>
                <a:spcPct val="8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609600" y="341313"/>
            <a:ext cx="7772400" cy="1143000"/>
          </a:xfrm>
        </p:spPr>
        <p:txBody>
          <a:bodyPr/>
          <a:lstStyle/>
          <a:p>
            <a:r>
              <a:rPr lang="en-US" sz="3200" dirty="0" smtClean="0"/>
              <a:t>Industry: Scale, production decentralization, spatial concentration</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Location choices and production scales</a:t>
            </a:r>
          </a:p>
          <a:p>
            <a:pPr>
              <a:lnSpc>
                <a:spcPct val="80000"/>
              </a:lnSpc>
            </a:pPr>
            <a:r>
              <a:rPr lang="en-US" sz="2400" smtClean="0"/>
              <a:t>Optimal dimension: production techniques in the different industry branches</a:t>
            </a:r>
          </a:p>
          <a:p>
            <a:pPr lvl="1">
              <a:lnSpc>
                <a:spcPct val="80000"/>
              </a:lnSpc>
            </a:pPr>
            <a:r>
              <a:rPr lang="en-US" sz="2000" smtClean="0"/>
              <a:t>Steel industry integrated cycle; automotive;</a:t>
            </a:r>
          </a:p>
          <a:p>
            <a:pPr lvl="1">
              <a:lnSpc>
                <a:spcPct val="80000"/>
              </a:lnSpc>
            </a:pPr>
            <a:r>
              <a:rPr lang="en-US" sz="2000" smtClean="0"/>
              <a:t>Production place &lt;= external to industry environment (physical and human resources)</a:t>
            </a:r>
          </a:p>
          <a:p>
            <a:pPr lvl="1">
              <a:lnSpc>
                <a:spcPct val="80000"/>
              </a:lnSpc>
            </a:pPr>
            <a:r>
              <a:rPr lang="en-US" sz="2000" smtClean="0"/>
              <a:t>Emphasis on the market: large vs small (residual) enterprises;</a:t>
            </a:r>
          </a:p>
          <a:p>
            <a:pPr lvl="1">
              <a:lnSpc>
                <a:spcPct val="80000"/>
              </a:lnSpc>
            </a:pPr>
            <a:r>
              <a:rPr lang="en-US" sz="2000" smtClean="0"/>
              <a:t>Objection = existence of spatial systems of small and medium enterprises:</a:t>
            </a:r>
          </a:p>
          <a:p>
            <a:pPr lvl="2">
              <a:lnSpc>
                <a:spcPct val="80000"/>
              </a:lnSpc>
            </a:pPr>
            <a:r>
              <a:rPr lang="en-US" sz="1800" smtClean="0"/>
              <a:t>High competition;</a:t>
            </a:r>
          </a:p>
          <a:p>
            <a:pPr lvl="2">
              <a:lnSpc>
                <a:spcPct val="80000"/>
              </a:lnSpc>
            </a:pPr>
            <a:r>
              <a:rPr lang="en-US" sz="1800" smtClean="0"/>
              <a:t>Economies of agglomeration;</a:t>
            </a:r>
          </a:p>
          <a:p>
            <a:pPr lvl="2">
              <a:lnSpc>
                <a:spcPct val="80000"/>
              </a:lnSpc>
            </a:pPr>
            <a:r>
              <a:rPr lang="en-US" sz="1800" smtClean="0"/>
              <a:t>Specialization of the different phases and stages; </a:t>
            </a:r>
          </a:p>
          <a:p>
            <a:pPr lvl="2">
              <a:lnSpc>
                <a:spcPct val="80000"/>
              </a:lnSpc>
            </a:pPr>
            <a:r>
              <a:rPr lang="en-US" sz="1800" smtClean="0"/>
              <a:t>“spread manufacturing” (see industry clusters)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smtClean="0"/>
              <a:t>In this lesson we will:</a:t>
            </a:r>
          </a:p>
          <a:p>
            <a:pPr lvl="1" eaLnBrk="1" hangingPunct="1"/>
            <a:r>
              <a:rPr lang="en-US" dirty="0" smtClean="0"/>
              <a:t>Introduce the industrial location’s factors;</a:t>
            </a:r>
          </a:p>
          <a:p>
            <a:pPr lvl="1" eaLnBrk="1" hangingPunct="1"/>
            <a:r>
              <a:rPr lang="en-US" dirty="0" smtClean="0"/>
              <a:t>Examine the spatiality of location factors;</a:t>
            </a:r>
          </a:p>
          <a:p>
            <a:pPr lvl="1" eaLnBrk="1" hangingPunct="1"/>
            <a:r>
              <a:rPr lang="en-US" dirty="0" smtClean="0"/>
              <a:t>Focus on: industry clusters </a:t>
            </a:r>
            <a:br>
              <a:rPr lang="en-US" dirty="0" smtClean="0"/>
            </a:br>
            <a:r>
              <a:rPr lang="en-US" dirty="0" smtClean="0"/>
              <a:t>(industrial districts);</a:t>
            </a:r>
          </a:p>
          <a:p>
            <a:pPr lvl="1" eaLnBrk="1" hangingPunct="1"/>
            <a:r>
              <a:rPr lang="en-US" dirty="0" smtClean="0"/>
              <a:t>Present Weber’s theory of industry location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sz="3200" dirty="0" smtClean="0"/>
              <a:t>Industry: Scale, production decentralization, spatial concentration</a:t>
            </a:r>
            <a:endParaRPr lang="it-IT" sz="3200" dirty="0" smtClean="0"/>
          </a:p>
        </p:txBody>
      </p:sp>
      <p:sp>
        <p:nvSpPr>
          <p:cNvPr id="30722"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marL="457200" indent="-457200">
              <a:lnSpc>
                <a:spcPct val="80000"/>
              </a:lnSpc>
            </a:pPr>
            <a:r>
              <a:rPr lang="en-US" sz="2800" dirty="0" err="1" smtClean="0"/>
              <a:t>Tani</a:t>
            </a:r>
            <a:r>
              <a:rPr lang="en-US" sz="2800" dirty="0" smtClean="0"/>
              <a:t> (1987):</a:t>
            </a:r>
          </a:p>
          <a:p>
            <a:pPr marL="838200" lvl="1" indent="-381000">
              <a:lnSpc>
                <a:spcPct val="80000"/>
              </a:lnSpc>
            </a:pPr>
            <a:r>
              <a:rPr lang="en-US" sz="2400" dirty="0" smtClean="0"/>
              <a:t>Relationship between technological development, market dimension and economic production scale does not necessarily imply bigger dimensions of single production units:</a:t>
            </a:r>
          </a:p>
          <a:p>
            <a:pPr marL="838200" lvl="1" indent="-381000">
              <a:lnSpc>
                <a:spcPct val="80000"/>
              </a:lnSpc>
            </a:pPr>
            <a:r>
              <a:rPr lang="en-US" sz="2400" dirty="0" smtClean="0"/>
              <a:t>Technical de-construction of the production process:</a:t>
            </a:r>
          </a:p>
          <a:p>
            <a:pPr marL="1257300" lvl="2" indent="-342900">
              <a:lnSpc>
                <a:spcPct val="80000"/>
              </a:lnSpc>
              <a:buFont typeface="Wingdings" pitchFamily="2" charset="2"/>
              <a:buAutoNum type="arabicPeriod"/>
            </a:pPr>
            <a:r>
              <a:rPr lang="en-US" sz="2000" dirty="0" smtClean="0"/>
              <a:t>By means of the organization of the same firm in parallel lines;</a:t>
            </a:r>
          </a:p>
          <a:p>
            <a:pPr marL="1257300" lvl="2" indent="-342900">
              <a:lnSpc>
                <a:spcPct val="80000"/>
              </a:lnSpc>
              <a:buFont typeface="Wingdings" pitchFamily="2" charset="2"/>
              <a:buAutoNum type="arabicPeriod"/>
            </a:pPr>
            <a:r>
              <a:rPr lang="en-US" sz="2000" dirty="0" smtClean="0"/>
              <a:t>Decentralization of some of the production stages outside the company / firm (productive decentralization);</a:t>
            </a:r>
          </a:p>
          <a:p>
            <a:pPr marL="1257300" lvl="2" indent="-342900">
              <a:lnSpc>
                <a:spcPct val="80000"/>
              </a:lnSpc>
              <a:buFont typeface="Wingdings" pitchFamily="2" charset="2"/>
              <a:buAutoNum type="arabicPeriod"/>
            </a:pPr>
            <a:r>
              <a:rPr lang="en-US" sz="2000" dirty="0" smtClean="0"/>
              <a:t>Organization of a system of firms / enterprises geographically contiguous and functionally integrated in small and medium enterprises (industry cluster).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376238"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6" name="Rectangle 3"/>
          <p:cNvSpPr>
            <a:spLocks noGrp="1" noChangeArrowheads="1"/>
          </p:cNvSpPr>
          <p:nvPr>
            <p:ph type="title" idx="4294967295"/>
          </p:nvPr>
        </p:nvSpPr>
        <p:spPr/>
        <p:txBody>
          <a:bodyPr/>
          <a:lstStyle/>
          <a:p>
            <a:r>
              <a:rPr lang="en-US" sz="2800" dirty="0" smtClean="0"/>
              <a:t>The recombination of the production process</a:t>
            </a:r>
          </a:p>
        </p:txBody>
      </p:sp>
      <p:sp>
        <p:nvSpPr>
          <p:cNvPr id="31747" name="Rectangle 4"/>
          <p:cNvSpPr>
            <a:spLocks noChangeArrowheads="1"/>
          </p:cNvSpPr>
          <p:nvPr/>
        </p:nvSpPr>
        <p:spPr bwMode="auto">
          <a:xfrm>
            <a:off x="368300"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8" name="Rectangle 5"/>
          <p:cNvSpPr>
            <a:spLocks noChangeArrowheads="1"/>
          </p:cNvSpPr>
          <p:nvPr/>
        </p:nvSpPr>
        <p:spPr bwMode="auto">
          <a:xfrm>
            <a:off x="368300"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9" name="Rectangle 6"/>
          <p:cNvSpPr>
            <a:spLocks noChangeArrowheads="1"/>
          </p:cNvSpPr>
          <p:nvPr/>
        </p:nvSpPr>
        <p:spPr bwMode="auto">
          <a:xfrm>
            <a:off x="2600325" y="2420938"/>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0" name="Rectangle 7"/>
          <p:cNvSpPr>
            <a:spLocks noChangeArrowheads="1"/>
          </p:cNvSpPr>
          <p:nvPr/>
        </p:nvSpPr>
        <p:spPr bwMode="auto">
          <a:xfrm>
            <a:off x="5119688"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1" name="Rectangle 8"/>
          <p:cNvSpPr>
            <a:spLocks noChangeArrowheads="1"/>
          </p:cNvSpPr>
          <p:nvPr/>
        </p:nvSpPr>
        <p:spPr bwMode="auto">
          <a:xfrm>
            <a:off x="5119688"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2" name="Rectangle 9"/>
          <p:cNvSpPr>
            <a:spLocks noChangeArrowheads="1"/>
          </p:cNvSpPr>
          <p:nvPr/>
        </p:nvSpPr>
        <p:spPr bwMode="auto">
          <a:xfrm>
            <a:off x="7307263" y="2349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3" name="Line 10"/>
          <p:cNvSpPr>
            <a:spLocks noChangeShapeType="1"/>
          </p:cNvSpPr>
          <p:nvPr/>
        </p:nvSpPr>
        <p:spPr bwMode="auto">
          <a:xfrm>
            <a:off x="914400" y="4508500"/>
            <a:ext cx="0" cy="792163"/>
          </a:xfrm>
          <a:prstGeom prst="line">
            <a:avLst/>
          </a:prstGeom>
          <a:noFill/>
          <a:ln w="19050">
            <a:solidFill>
              <a:srgbClr val="333333"/>
            </a:solidFill>
            <a:round/>
            <a:headEnd/>
            <a:tailEnd/>
          </a:ln>
        </p:spPr>
        <p:txBody>
          <a:bodyPr/>
          <a:lstStyle/>
          <a:p>
            <a:endParaRPr lang="it-IT"/>
          </a:p>
        </p:txBody>
      </p:sp>
      <p:sp>
        <p:nvSpPr>
          <p:cNvPr id="31754" name="Line 11"/>
          <p:cNvSpPr>
            <a:spLocks noChangeShapeType="1"/>
          </p:cNvSpPr>
          <p:nvPr/>
        </p:nvSpPr>
        <p:spPr bwMode="auto">
          <a:xfrm>
            <a:off x="2311400" y="3573463"/>
            <a:ext cx="2232025" cy="0"/>
          </a:xfrm>
          <a:prstGeom prst="line">
            <a:avLst/>
          </a:prstGeom>
          <a:noFill/>
          <a:ln w="19050">
            <a:solidFill>
              <a:srgbClr val="333333"/>
            </a:solidFill>
            <a:round/>
            <a:headEnd/>
            <a:tailEnd type="triangle" w="med" len="med"/>
          </a:ln>
        </p:spPr>
        <p:txBody>
          <a:bodyPr/>
          <a:lstStyle/>
          <a:p>
            <a:endParaRPr lang="it-IT"/>
          </a:p>
        </p:txBody>
      </p:sp>
      <p:sp>
        <p:nvSpPr>
          <p:cNvPr id="31755" name="Line 12"/>
          <p:cNvSpPr>
            <a:spLocks noChangeShapeType="1"/>
          </p:cNvSpPr>
          <p:nvPr/>
        </p:nvSpPr>
        <p:spPr bwMode="auto">
          <a:xfrm flipV="1">
            <a:off x="2051050" y="3141663"/>
            <a:ext cx="433388" cy="142875"/>
          </a:xfrm>
          <a:prstGeom prst="line">
            <a:avLst/>
          </a:prstGeom>
          <a:noFill/>
          <a:ln w="19050">
            <a:solidFill>
              <a:srgbClr val="333333"/>
            </a:solidFill>
            <a:round/>
            <a:headEnd/>
            <a:tailEnd type="triangle" w="med" len="med"/>
          </a:ln>
        </p:spPr>
        <p:txBody>
          <a:bodyPr/>
          <a:lstStyle/>
          <a:p>
            <a:endParaRPr lang="it-IT"/>
          </a:p>
        </p:txBody>
      </p:sp>
      <p:sp>
        <p:nvSpPr>
          <p:cNvPr id="31756" name="Line 13"/>
          <p:cNvSpPr>
            <a:spLocks noChangeShapeType="1"/>
          </p:cNvSpPr>
          <p:nvPr/>
        </p:nvSpPr>
        <p:spPr bwMode="auto">
          <a:xfrm flipV="1">
            <a:off x="4268788" y="2278063"/>
            <a:ext cx="433387" cy="142875"/>
          </a:xfrm>
          <a:prstGeom prst="line">
            <a:avLst/>
          </a:prstGeom>
          <a:noFill/>
          <a:ln w="19050">
            <a:solidFill>
              <a:srgbClr val="333333"/>
            </a:solidFill>
            <a:round/>
            <a:headEnd/>
            <a:tailEnd type="triangle" w="med" len="med"/>
          </a:ln>
        </p:spPr>
        <p:txBody>
          <a:bodyPr/>
          <a:lstStyle/>
          <a:p>
            <a:endParaRPr lang="it-IT"/>
          </a:p>
        </p:txBody>
      </p:sp>
      <p:sp>
        <p:nvSpPr>
          <p:cNvPr id="31757" name="Line 14"/>
          <p:cNvSpPr>
            <a:spLocks noChangeShapeType="1"/>
          </p:cNvSpPr>
          <p:nvPr/>
        </p:nvSpPr>
        <p:spPr bwMode="auto">
          <a:xfrm flipV="1">
            <a:off x="6788150" y="2852738"/>
            <a:ext cx="433388" cy="142875"/>
          </a:xfrm>
          <a:prstGeom prst="line">
            <a:avLst/>
          </a:prstGeom>
          <a:noFill/>
          <a:ln w="19050">
            <a:solidFill>
              <a:srgbClr val="333333"/>
            </a:solidFill>
            <a:round/>
            <a:headEnd/>
            <a:tailEnd type="triangle" w="med" len="med"/>
          </a:ln>
        </p:spPr>
        <p:txBody>
          <a:bodyPr/>
          <a:lstStyle/>
          <a:p>
            <a:endParaRPr lang="it-IT"/>
          </a:p>
        </p:txBody>
      </p:sp>
      <p:sp>
        <p:nvSpPr>
          <p:cNvPr id="31758" name="Line 15"/>
          <p:cNvSpPr>
            <a:spLocks noChangeShapeType="1"/>
          </p:cNvSpPr>
          <p:nvPr/>
        </p:nvSpPr>
        <p:spPr bwMode="auto">
          <a:xfrm>
            <a:off x="2036763" y="2306638"/>
            <a:ext cx="504825" cy="215900"/>
          </a:xfrm>
          <a:prstGeom prst="line">
            <a:avLst/>
          </a:prstGeom>
          <a:noFill/>
          <a:ln w="19050">
            <a:solidFill>
              <a:srgbClr val="333333"/>
            </a:solidFill>
            <a:round/>
            <a:headEnd/>
            <a:tailEnd type="triangle" w="med" len="med"/>
          </a:ln>
        </p:spPr>
        <p:txBody>
          <a:bodyPr/>
          <a:lstStyle/>
          <a:p>
            <a:endParaRPr lang="it-IT"/>
          </a:p>
        </p:txBody>
      </p:sp>
      <p:sp>
        <p:nvSpPr>
          <p:cNvPr id="31759" name="Line 16"/>
          <p:cNvSpPr>
            <a:spLocks noChangeShapeType="1"/>
          </p:cNvSpPr>
          <p:nvPr/>
        </p:nvSpPr>
        <p:spPr bwMode="auto">
          <a:xfrm>
            <a:off x="6761163" y="2349500"/>
            <a:ext cx="504825" cy="215900"/>
          </a:xfrm>
          <a:prstGeom prst="line">
            <a:avLst/>
          </a:prstGeom>
          <a:noFill/>
          <a:ln w="19050">
            <a:solidFill>
              <a:srgbClr val="333333"/>
            </a:solidFill>
            <a:round/>
            <a:headEnd/>
            <a:tailEnd type="triangle" w="med" len="med"/>
          </a:ln>
        </p:spPr>
        <p:txBody>
          <a:bodyPr/>
          <a:lstStyle/>
          <a:p>
            <a:endParaRPr lang="it-IT"/>
          </a:p>
        </p:txBody>
      </p:sp>
      <p:sp>
        <p:nvSpPr>
          <p:cNvPr id="31760" name="Line 17"/>
          <p:cNvSpPr>
            <a:spLocks noChangeShapeType="1"/>
          </p:cNvSpPr>
          <p:nvPr/>
        </p:nvSpPr>
        <p:spPr bwMode="auto">
          <a:xfrm>
            <a:off x="7813675" y="3357563"/>
            <a:ext cx="1150938" cy="0"/>
          </a:xfrm>
          <a:prstGeom prst="line">
            <a:avLst/>
          </a:prstGeom>
          <a:noFill/>
          <a:ln w="19050">
            <a:solidFill>
              <a:srgbClr val="333333"/>
            </a:solidFill>
            <a:round/>
            <a:headEnd/>
            <a:tailEnd type="triangle" w="med" len="med"/>
          </a:ln>
        </p:spPr>
        <p:txBody>
          <a:bodyPr/>
          <a:lstStyle/>
          <a:p>
            <a:endParaRPr lang="it-IT"/>
          </a:p>
        </p:txBody>
      </p:sp>
      <p:sp>
        <p:nvSpPr>
          <p:cNvPr id="31761" name="Text Box 18"/>
          <p:cNvSpPr txBox="1">
            <a:spLocks noChangeArrowheads="1"/>
          </p:cNvSpPr>
          <p:nvPr/>
        </p:nvSpPr>
        <p:spPr bwMode="auto">
          <a:xfrm>
            <a:off x="582613" y="202406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 “A”</a:t>
            </a:r>
          </a:p>
        </p:txBody>
      </p:sp>
      <p:sp>
        <p:nvSpPr>
          <p:cNvPr id="31762" name="Text Box 19"/>
          <p:cNvSpPr txBox="1">
            <a:spLocks noChangeArrowheads="1"/>
          </p:cNvSpPr>
          <p:nvPr/>
        </p:nvSpPr>
        <p:spPr bwMode="auto">
          <a:xfrm>
            <a:off x="539750" y="318452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a:t>
            </a:r>
          </a:p>
        </p:txBody>
      </p:sp>
      <p:sp>
        <p:nvSpPr>
          <p:cNvPr id="31763" name="Text Box 20"/>
          <p:cNvSpPr txBox="1">
            <a:spLocks noChangeArrowheads="1"/>
          </p:cNvSpPr>
          <p:nvPr/>
        </p:nvSpPr>
        <p:spPr bwMode="auto">
          <a:xfrm>
            <a:off x="2714625" y="2579688"/>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a:t>
            </a:r>
          </a:p>
        </p:txBody>
      </p:sp>
      <p:sp>
        <p:nvSpPr>
          <p:cNvPr id="31764" name="Text Box 21"/>
          <p:cNvSpPr txBox="1">
            <a:spLocks noChangeArrowheads="1"/>
          </p:cNvSpPr>
          <p:nvPr/>
        </p:nvSpPr>
        <p:spPr bwMode="auto">
          <a:xfrm>
            <a:off x="5276850" y="200977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a:t>
            </a:r>
          </a:p>
        </p:txBody>
      </p:sp>
      <p:sp>
        <p:nvSpPr>
          <p:cNvPr id="31765" name="Text Box 22"/>
          <p:cNvSpPr txBox="1">
            <a:spLocks noChangeArrowheads="1"/>
          </p:cNvSpPr>
          <p:nvPr/>
        </p:nvSpPr>
        <p:spPr bwMode="auto">
          <a:xfrm>
            <a:off x="5292725" y="319881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a:t>
            </a:r>
          </a:p>
        </p:txBody>
      </p:sp>
      <p:sp>
        <p:nvSpPr>
          <p:cNvPr id="31766" name="Text Box 23"/>
          <p:cNvSpPr txBox="1">
            <a:spLocks noChangeArrowheads="1"/>
          </p:cNvSpPr>
          <p:nvPr/>
        </p:nvSpPr>
        <p:spPr bwMode="auto">
          <a:xfrm>
            <a:off x="7451725" y="2527300"/>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a:t>
            </a:r>
          </a:p>
        </p:txBody>
      </p:sp>
      <p:sp>
        <p:nvSpPr>
          <p:cNvPr id="31767" name="Rectangle 24"/>
          <p:cNvSpPr>
            <a:spLocks noChangeArrowheads="1"/>
          </p:cNvSpPr>
          <p:nvPr/>
        </p:nvSpPr>
        <p:spPr bwMode="auto">
          <a:xfrm>
            <a:off x="376238"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8" name="Rectangle 25"/>
          <p:cNvSpPr>
            <a:spLocks noChangeArrowheads="1"/>
          </p:cNvSpPr>
          <p:nvPr/>
        </p:nvSpPr>
        <p:spPr bwMode="auto">
          <a:xfrm>
            <a:off x="2608263" y="5084763"/>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9" name="Rectangle 26"/>
          <p:cNvSpPr>
            <a:spLocks noChangeArrowheads="1"/>
          </p:cNvSpPr>
          <p:nvPr/>
        </p:nvSpPr>
        <p:spPr bwMode="auto">
          <a:xfrm>
            <a:off x="5127625"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0" name="Rectangle 27"/>
          <p:cNvSpPr>
            <a:spLocks noChangeArrowheads="1"/>
          </p:cNvSpPr>
          <p:nvPr/>
        </p:nvSpPr>
        <p:spPr bwMode="auto">
          <a:xfrm>
            <a:off x="5127625"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1" name="Rectangle 28"/>
          <p:cNvSpPr>
            <a:spLocks noChangeArrowheads="1"/>
          </p:cNvSpPr>
          <p:nvPr/>
        </p:nvSpPr>
        <p:spPr bwMode="auto">
          <a:xfrm>
            <a:off x="7315200" y="50133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2" name="Line 29"/>
          <p:cNvSpPr>
            <a:spLocks noChangeShapeType="1"/>
          </p:cNvSpPr>
          <p:nvPr/>
        </p:nvSpPr>
        <p:spPr bwMode="auto">
          <a:xfrm>
            <a:off x="2319338" y="6237288"/>
            <a:ext cx="2232025" cy="0"/>
          </a:xfrm>
          <a:prstGeom prst="line">
            <a:avLst/>
          </a:prstGeom>
          <a:noFill/>
          <a:ln w="19050">
            <a:solidFill>
              <a:srgbClr val="333333"/>
            </a:solidFill>
            <a:round/>
            <a:headEnd/>
            <a:tailEnd type="triangle" w="med" len="med"/>
          </a:ln>
        </p:spPr>
        <p:txBody>
          <a:bodyPr/>
          <a:lstStyle/>
          <a:p>
            <a:endParaRPr lang="it-IT"/>
          </a:p>
        </p:txBody>
      </p:sp>
      <p:sp>
        <p:nvSpPr>
          <p:cNvPr id="31773" name="Line 30"/>
          <p:cNvSpPr>
            <a:spLocks noChangeShapeType="1"/>
          </p:cNvSpPr>
          <p:nvPr/>
        </p:nvSpPr>
        <p:spPr bwMode="auto">
          <a:xfrm flipV="1">
            <a:off x="2058988" y="5805488"/>
            <a:ext cx="433387" cy="142875"/>
          </a:xfrm>
          <a:prstGeom prst="line">
            <a:avLst/>
          </a:prstGeom>
          <a:noFill/>
          <a:ln w="19050">
            <a:solidFill>
              <a:srgbClr val="333333"/>
            </a:solidFill>
            <a:round/>
            <a:headEnd/>
            <a:tailEnd type="triangle" w="med" len="med"/>
          </a:ln>
        </p:spPr>
        <p:txBody>
          <a:bodyPr/>
          <a:lstStyle/>
          <a:p>
            <a:endParaRPr lang="it-IT"/>
          </a:p>
        </p:txBody>
      </p:sp>
      <p:sp>
        <p:nvSpPr>
          <p:cNvPr id="31774" name="Line 31"/>
          <p:cNvSpPr>
            <a:spLocks noChangeShapeType="1"/>
          </p:cNvSpPr>
          <p:nvPr/>
        </p:nvSpPr>
        <p:spPr bwMode="auto">
          <a:xfrm flipV="1">
            <a:off x="4276725" y="4941888"/>
            <a:ext cx="433388" cy="142875"/>
          </a:xfrm>
          <a:prstGeom prst="line">
            <a:avLst/>
          </a:prstGeom>
          <a:noFill/>
          <a:ln w="19050">
            <a:solidFill>
              <a:srgbClr val="333333"/>
            </a:solidFill>
            <a:round/>
            <a:headEnd/>
            <a:tailEnd type="triangle" w="med" len="med"/>
          </a:ln>
        </p:spPr>
        <p:txBody>
          <a:bodyPr/>
          <a:lstStyle/>
          <a:p>
            <a:endParaRPr lang="it-IT"/>
          </a:p>
        </p:txBody>
      </p:sp>
      <p:sp>
        <p:nvSpPr>
          <p:cNvPr id="31775" name="Line 32"/>
          <p:cNvSpPr>
            <a:spLocks noChangeShapeType="1"/>
          </p:cNvSpPr>
          <p:nvPr/>
        </p:nvSpPr>
        <p:spPr bwMode="auto">
          <a:xfrm flipV="1">
            <a:off x="6796088" y="5516563"/>
            <a:ext cx="433387" cy="142875"/>
          </a:xfrm>
          <a:prstGeom prst="line">
            <a:avLst/>
          </a:prstGeom>
          <a:noFill/>
          <a:ln w="19050">
            <a:solidFill>
              <a:srgbClr val="333333"/>
            </a:solidFill>
            <a:round/>
            <a:headEnd/>
            <a:tailEnd type="triangle" w="med" len="med"/>
          </a:ln>
        </p:spPr>
        <p:txBody>
          <a:bodyPr/>
          <a:lstStyle/>
          <a:p>
            <a:endParaRPr lang="it-IT"/>
          </a:p>
        </p:txBody>
      </p:sp>
      <p:sp>
        <p:nvSpPr>
          <p:cNvPr id="31776" name="Line 33"/>
          <p:cNvSpPr>
            <a:spLocks noChangeShapeType="1"/>
          </p:cNvSpPr>
          <p:nvPr/>
        </p:nvSpPr>
        <p:spPr bwMode="auto">
          <a:xfrm>
            <a:off x="2044700" y="4970463"/>
            <a:ext cx="504825" cy="215900"/>
          </a:xfrm>
          <a:prstGeom prst="line">
            <a:avLst/>
          </a:prstGeom>
          <a:noFill/>
          <a:ln w="19050">
            <a:solidFill>
              <a:srgbClr val="333333"/>
            </a:solidFill>
            <a:round/>
            <a:headEnd/>
            <a:tailEnd type="triangle" w="med" len="med"/>
          </a:ln>
        </p:spPr>
        <p:txBody>
          <a:bodyPr/>
          <a:lstStyle/>
          <a:p>
            <a:endParaRPr lang="it-IT"/>
          </a:p>
        </p:txBody>
      </p:sp>
      <p:sp>
        <p:nvSpPr>
          <p:cNvPr id="31777" name="Line 34"/>
          <p:cNvSpPr>
            <a:spLocks noChangeShapeType="1"/>
          </p:cNvSpPr>
          <p:nvPr/>
        </p:nvSpPr>
        <p:spPr bwMode="auto">
          <a:xfrm>
            <a:off x="6769100" y="5013325"/>
            <a:ext cx="504825" cy="215900"/>
          </a:xfrm>
          <a:prstGeom prst="line">
            <a:avLst/>
          </a:prstGeom>
          <a:noFill/>
          <a:ln w="19050">
            <a:solidFill>
              <a:srgbClr val="333333"/>
            </a:solidFill>
            <a:round/>
            <a:headEnd/>
            <a:tailEnd type="triangle" w="med" len="med"/>
          </a:ln>
        </p:spPr>
        <p:txBody>
          <a:bodyPr/>
          <a:lstStyle/>
          <a:p>
            <a:endParaRPr lang="it-IT"/>
          </a:p>
        </p:txBody>
      </p:sp>
      <p:sp>
        <p:nvSpPr>
          <p:cNvPr id="31778" name="Line 35"/>
          <p:cNvSpPr>
            <a:spLocks noChangeShapeType="1"/>
          </p:cNvSpPr>
          <p:nvPr/>
        </p:nvSpPr>
        <p:spPr bwMode="auto">
          <a:xfrm>
            <a:off x="7821613" y="6021388"/>
            <a:ext cx="1150937" cy="0"/>
          </a:xfrm>
          <a:prstGeom prst="line">
            <a:avLst/>
          </a:prstGeom>
          <a:noFill/>
          <a:ln w="19050">
            <a:solidFill>
              <a:srgbClr val="333333"/>
            </a:solidFill>
            <a:round/>
            <a:headEnd/>
            <a:tailEnd type="triangle" w="med" len="med"/>
          </a:ln>
        </p:spPr>
        <p:txBody>
          <a:bodyPr/>
          <a:lstStyle/>
          <a:p>
            <a:endParaRPr lang="it-IT"/>
          </a:p>
        </p:txBody>
      </p:sp>
      <p:sp>
        <p:nvSpPr>
          <p:cNvPr id="31779" name="Text Box 36"/>
          <p:cNvSpPr txBox="1">
            <a:spLocks noChangeArrowheads="1"/>
          </p:cNvSpPr>
          <p:nvPr/>
        </p:nvSpPr>
        <p:spPr bwMode="auto">
          <a:xfrm>
            <a:off x="590550" y="4167188"/>
            <a:ext cx="21812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Phase“A” (n=3)</a:t>
            </a:r>
          </a:p>
        </p:txBody>
      </p:sp>
      <p:sp>
        <p:nvSpPr>
          <p:cNvPr id="31780" name="Text Box 37"/>
          <p:cNvSpPr txBox="1">
            <a:spLocks noChangeArrowheads="1"/>
          </p:cNvSpPr>
          <p:nvPr/>
        </p:nvSpPr>
        <p:spPr bwMode="auto">
          <a:xfrm>
            <a:off x="547688" y="5327650"/>
            <a:ext cx="222408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 (n=2)</a:t>
            </a:r>
          </a:p>
        </p:txBody>
      </p:sp>
      <p:sp>
        <p:nvSpPr>
          <p:cNvPr id="31781" name="Text Box 38"/>
          <p:cNvSpPr txBox="1">
            <a:spLocks noChangeArrowheads="1"/>
          </p:cNvSpPr>
          <p:nvPr/>
        </p:nvSpPr>
        <p:spPr bwMode="auto">
          <a:xfrm>
            <a:off x="2722563" y="4722813"/>
            <a:ext cx="20653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 (n= 7)</a:t>
            </a:r>
          </a:p>
        </p:txBody>
      </p:sp>
      <p:sp>
        <p:nvSpPr>
          <p:cNvPr id="31782" name="Text Box 39"/>
          <p:cNvSpPr txBox="1">
            <a:spLocks noChangeArrowheads="1"/>
          </p:cNvSpPr>
          <p:nvPr/>
        </p:nvSpPr>
        <p:spPr bwMode="auto">
          <a:xfrm>
            <a:off x="5284788" y="4152900"/>
            <a:ext cx="21669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 (n=4)</a:t>
            </a:r>
          </a:p>
        </p:txBody>
      </p:sp>
      <p:sp>
        <p:nvSpPr>
          <p:cNvPr id="31783" name="Text Box 40"/>
          <p:cNvSpPr txBox="1">
            <a:spLocks noChangeArrowheads="1"/>
          </p:cNvSpPr>
          <p:nvPr/>
        </p:nvSpPr>
        <p:spPr bwMode="auto">
          <a:xfrm>
            <a:off x="5300663" y="5341938"/>
            <a:ext cx="22955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 (n=5)</a:t>
            </a:r>
          </a:p>
        </p:txBody>
      </p:sp>
      <p:sp>
        <p:nvSpPr>
          <p:cNvPr id="31784" name="Text Box 41"/>
          <p:cNvSpPr txBox="1">
            <a:spLocks noChangeArrowheads="1"/>
          </p:cNvSpPr>
          <p:nvPr/>
        </p:nvSpPr>
        <p:spPr bwMode="auto">
          <a:xfrm>
            <a:off x="7092950" y="4670425"/>
            <a:ext cx="2051050" cy="4000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 (n=1)</a:t>
            </a:r>
          </a:p>
        </p:txBody>
      </p:sp>
      <p:sp>
        <p:nvSpPr>
          <p:cNvPr id="31785" name="Line 42"/>
          <p:cNvSpPr>
            <a:spLocks noChangeShapeType="1"/>
          </p:cNvSpPr>
          <p:nvPr/>
        </p:nvSpPr>
        <p:spPr bwMode="auto">
          <a:xfrm>
            <a:off x="1422400" y="4508500"/>
            <a:ext cx="0" cy="792163"/>
          </a:xfrm>
          <a:prstGeom prst="line">
            <a:avLst/>
          </a:prstGeom>
          <a:noFill/>
          <a:ln w="19050">
            <a:solidFill>
              <a:srgbClr val="333333"/>
            </a:solidFill>
            <a:round/>
            <a:headEnd/>
            <a:tailEnd/>
          </a:ln>
        </p:spPr>
        <p:txBody>
          <a:bodyPr/>
          <a:lstStyle/>
          <a:p>
            <a:endParaRPr lang="it-IT"/>
          </a:p>
        </p:txBody>
      </p:sp>
      <p:sp>
        <p:nvSpPr>
          <p:cNvPr id="31786" name="Line 43"/>
          <p:cNvSpPr>
            <a:spLocks noChangeShapeType="1"/>
          </p:cNvSpPr>
          <p:nvPr/>
        </p:nvSpPr>
        <p:spPr bwMode="auto">
          <a:xfrm>
            <a:off x="1187450" y="5661025"/>
            <a:ext cx="0" cy="792163"/>
          </a:xfrm>
          <a:prstGeom prst="line">
            <a:avLst/>
          </a:prstGeom>
          <a:noFill/>
          <a:ln w="19050">
            <a:solidFill>
              <a:srgbClr val="333333"/>
            </a:solidFill>
            <a:round/>
            <a:headEnd/>
            <a:tailEnd/>
          </a:ln>
        </p:spPr>
        <p:txBody>
          <a:bodyPr/>
          <a:lstStyle/>
          <a:p>
            <a:endParaRPr lang="it-IT"/>
          </a:p>
        </p:txBody>
      </p:sp>
      <p:sp>
        <p:nvSpPr>
          <p:cNvPr id="31787" name="Line 44"/>
          <p:cNvSpPr>
            <a:spLocks noChangeShapeType="1"/>
          </p:cNvSpPr>
          <p:nvPr/>
        </p:nvSpPr>
        <p:spPr bwMode="auto">
          <a:xfrm>
            <a:off x="5432425" y="4513263"/>
            <a:ext cx="0" cy="792162"/>
          </a:xfrm>
          <a:prstGeom prst="line">
            <a:avLst/>
          </a:prstGeom>
          <a:noFill/>
          <a:ln w="19050">
            <a:solidFill>
              <a:srgbClr val="333333"/>
            </a:solidFill>
            <a:round/>
            <a:headEnd/>
            <a:tailEnd/>
          </a:ln>
        </p:spPr>
        <p:txBody>
          <a:bodyPr/>
          <a:lstStyle/>
          <a:p>
            <a:endParaRPr lang="it-IT"/>
          </a:p>
        </p:txBody>
      </p:sp>
      <p:sp>
        <p:nvSpPr>
          <p:cNvPr id="31788" name="Line 45"/>
          <p:cNvSpPr>
            <a:spLocks noChangeShapeType="1"/>
          </p:cNvSpPr>
          <p:nvPr/>
        </p:nvSpPr>
        <p:spPr bwMode="auto">
          <a:xfrm>
            <a:off x="5940425" y="4513263"/>
            <a:ext cx="0" cy="792162"/>
          </a:xfrm>
          <a:prstGeom prst="line">
            <a:avLst/>
          </a:prstGeom>
          <a:noFill/>
          <a:ln w="19050">
            <a:solidFill>
              <a:srgbClr val="333333"/>
            </a:solidFill>
            <a:round/>
            <a:headEnd/>
            <a:tailEnd/>
          </a:ln>
        </p:spPr>
        <p:txBody>
          <a:bodyPr/>
          <a:lstStyle/>
          <a:p>
            <a:endParaRPr lang="it-IT"/>
          </a:p>
        </p:txBody>
      </p:sp>
      <p:sp>
        <p:nvSpPr>
          <p:cNvPr id="31789" name="Line 46"/>
          <p:cNvSpPr>
            <a:spLocks noChangeShapeType="1"/>
          </p:cNvSpPr>
          <p:nvPr/>
        </p:nvSpPr>
        <p:spPr bwMode="auto">
          <a:xfrm>
            <a:off x="5326063" y="5661025"/>
            <a:ext cx="0" cy="792163"/>
          </a:xfrm>
          <a:prstGeom prst="line">
            <a:avLst/>
          </a:prstGeom>
          <a:noFill/>
          <a:ln w="19050">
            <a:solidFill>
              <a:srgbClr val="333333"/>
            </a:solidFill>
            <a:round/>
            <a:headEnd/>
            <a:tailEnd/>
          </a:ln>
        </p:spPr>
        <p:txBody>
          <a:bodyPr/>
          <a:lstStyle/>
          <a:p>
            <a:endParaRPr lang="it-IT"/>
          </a:p>
        </p:txBody>
      </p:sp>
      <p:sp>
        <p:nvSpPr>
          <p:cNvPr id="31790" name="Line 47"/>
          <p:cNvSpPr>
            <a:spLocks noChangeShapeType="1"/>
          </p:cNvSpPr>
          <p:nvPr/>
        </p:nvSpPr>
        <p:spPr bwMode="auto">
          <a:xfrm>
            <a:off x="5834063" y="5661025"/>
            <a:ext cx="0" cy="792163"/>
          </a:xfrm>
          <a:prstGeom prst="line">
            <a:avLst/>
          </a:prstGeom>
          <a:noFill/>
          <a:ln w="19050">
            <a:solidFill>
              <a:srgbClr val="333333"/>
            </a:solidFill>
            <a:round/>
            <a:headEnd/>
            <a:tailEnd/>
          </a:ln>
        </p:spPr>
        <p:txBody>
          <a:bodyPr/>
          <a:lstStyle/>
          <a:p>
            <a:endParaRPr lang="it-IT"/>
          </a:p>
        </p:txBody>
      </p:sp>
      <p:sp>
        <p:nvSpPr>
          <p:cNvPr id="31791" name="Line 48"/>
          <p:cNvSpPr>
            <a:spLocks noChangeShapeType="1"/>
          </p:cNvSpPr>
          <p:nvPr/>
        </p:nvSpPr>
        <p:spPr bwMode="auto">
          <a:xfrm>
            <a:off x="6372225" y="4505325"/>
            <a:ext cx="0" cy="792163"/>
          </a:xfrm>
          <a:prstGeom prst="line">
            <a:avLst/>
          </a:prstGeom>
          <a:noFill/>
          <a:ln w="19050">
            <a:solidFill>
              <a:srgbClr val="333333"/>
            </a:solidFill>
            <a:round/>
            <a:headEnd/>
            <a:tailEnd/>
          </a:ln>
        </p:spPr>
        <p:txBody>
          <a:bodyPr/>
          <a:lstStyle/>
          <a:p>
            <a:endParaRPr lang="it-IT"/>
          </a:p>
        </p:txBody>
      </p:sp>
      <p:sp>
        <p:nvSpPr>
          <p:cNvPr id="31792" name="Line 49"/>
          <p:cNvSpPr>
            <a:spLocks noChangeShapeType="1"/>
          </p:cNvSpPr>
          <p:nvPr/>
        </p:nvSpPr>
        <p:spPr bwMode="auto">
          <a:xfrm>
            <a:off x="6462713" y="5661025"/>
            <a:ext cx="0" cy="792163"/>
          </a:xfrm>
          <a:prstGeom prst="line">
            <a:avLst/>
          </a:prstGeom>
          <a:noFill/>
          <a:ln w="19050">
            <a:solidFill>
              <a:srgbClr val="333333"/>
            </a:solidFill>
            <a:round/>
            <a:headEnd/>
            <a:tailEnd/>
          </a:ln>
        </p:spPr>
        <p:txBody>
          <a:bodyPr/>
          <a:lstStyle/>
          <a:p>
            <a:endParaRPr lang="it-IT"/>
          </a:p>
        </p:txBody>
      </p:sp>
      <p:sp>
        <p:nvSpPr>
          <p:cNvPr id="31793" name="Line 50"/>
          <p:cNvSpPr>
            <a:spLocks noChangeShapeType="1"/>
          </p:cNvSpPr>
          <p:nvPr/>
        </p:nvSpPr>
        <p:spPr bwMode="auto">
          <a:xfrm>
            <a:off x="6156325" y="5657850"/>
            <a:ext cx="0" cy="792163"/>
          </a:xfrm>
          <a:prstGeom prst="line">
            <a:avLst/>
          </a:prstGeom>
          <a:noFill/>
          <a:ln w="19050">
            <a:solidFill>
              <a:srgbClr val="333333"/>
            </a:solidFill>
            <a:round/>
            <a:headEnd/>
            <a:tailEnd/>
          </a:ln>
        </p:spPr>
        <p:txBody>
          <a:bodyPr/>
          <a:lstStyle/>
          <a:p>
            <a:endParaRPr lang="it-IT"/>
          </a:p>
        </p:txBody>
      </p:sp>
      <p:sp>
        <p:nvSpPr>
          <p:cNvPr id="31794" name="Line 51"/>
          <p:cNvSpPr>
            <a:spLocks noChangeShapeType="1"/>
          </p:cNvSpPr>
          <p:nvPr/>
        </p:nvSpPr>
        <p:spPr bwMode="auto">
          <a:xfrm>
            <a:off x="2752725" y="5084763"/>
            <a:ext cx="0" cy="792162"/>
          </a:xfrm>
          <a:prstGeom prst="line">
            <a:avLst/>
          </a:prstGeom>
          <a:noFill/>
          <a:ln w="19050">
            <a:solidFill>
              <a:srgbClr val="333333"/>
            </a:solidFill>
            <a:round/>
            <a:headEnd/>
            <a:tailEnd/>
          </a:ln>
        </p:spPr>
        <p:txBody>
          <a:bodyPr/>
          <a:lstStyle/>
          <a:p>
            <a:endParaRPr lang="it-IT"/>
          </a:p>
        </p:txBody>
      </p:sp>
      <p:sp>
        <p:nvSpPr>
          <p:cNvPr id="31795" name="Line 52"/>
          <p:cNvSpPr>
            <a:spLocks noChangeShapeType="1"/>
          </p:cNvSpPr>
          <p:nvPr/>
        </p:nvSpPr>
        <p:spPr bwMode="auto">
          <a:xfrm>
            <a:off x="3260725" y="5084763"/>
            <a:ext cx="0" cy="792162"/>
          </a:xfrm>
          <a:prstGeom prst="line">
            <a:avLst/>
          </a:prstGeom>
          <a:noFill/>
          <a:ln w="19050">
            <a:solidFill>
              <a:srgbClr val="333333"/>
            </a:solidFill>
            <a:round/>
            <a:headEnd/>
            <a:tailEnd/>
          </a:ln>
        </p:spPr>
        <p:txBody>
          <a:bodyPr/>
          <a:lstStyle/>
          <a:p>
            <a:endParaRPr lang="it-IT"/>
          </a:p>
        </p:txBody>
      </p:sp>
      <p:sp>
        <p:nvSpPr>
          <p:cNvPr id="31796" name="Line 53"/>
          <p:cNvSpPr>
            <a:spLocks noChangeShapeType="1"/>
          </p:cNvSpPr>
          <p:nvPr/>
        </p:nvSpPr>
        <p:spPr bwMode="auto">
          <a:xfrm>
            <a:off x="3889375" y="5084763"/>
            <a:ext cx="0" cy="792162"/>
          </a:xfrm>
          <a:prstGeom prst="line">
            <a:avLst/>
          </a:prstGeom>
          <a:noFill/>
          <a:ln w="19050">
            <a:solidFill>
              <a:srgbClr val="333333"/>
            </a:solidFill>
            <a:round/>
            <a:headEnd/>
            <a:tailEnd/>
          </a:ln>
        </p:spPr>
        <p:txBody>
          <a:bodyPr/>
          <a:lstStyle/>
          <a:p>
            <a:endParaRPr lang="it-IT"/>
          </a:p>
        </p:txBody>
      </p:sp>
      <p:sp>
        <p:nvSpPr>
          <p:cNvPr id="31797" name="Line 54"/>
          <p:cNvSpPr>
            <a:spLocks noChangeShapeType="1"/>
          </p:cNvSpPr>
          <p:nvPr/>
        </p:nvSpPr>
        <p:spPr bwMode="auto">
          <a:xfrm>
            <a:off x="3582988" y="5081588"/>
            <a:ext cx="0" cy="792162"/>
          </a:xfrm>
          <a:prstGeom prst="line">
            <a:avLst/>
          </a:prstGeom>
          <a:noFill/>
          <a:ln w="19050">
            <a:solidFill>
              <a:srgbClr val="333333"/>
            </a:solidFill>
            <a:round/>
            <a:headEnd/>
            <a:tailEnd/>
          </a:ln>
        </p:spPr>
        <p:txBody>
          <a:bodyPr/>
          <a:lstStyle/>
          <a:p>
            <a:endParaRPr lang="it-IT"/>
          </a:p>
        </p:txBody>
      </p:sp>
      <p:sp>
        <p:nvSpPr>
          <p:cNvPr id="31798" name="Line 55"/>
          <p:cNvSpPr>
            <a:spLocks noChangeShapeType="1"/>
          </p:cNvSpPr>
          <p:nvPr/>
        </p:nvSpPr>
        <p:spPr bwMode="auto">
          <a:xfrm>
            <a:off x="3025775" y="5084763"/>
            <a:ext cx="0" cy="792162"/>
          </a:xfrm>
          <a:prstGeom prst="line">
            <a:avLst/>
          </a:prstGeom>
          <a:noFill/>
          <a:ln w="19050">
            <a:solidFill>
              <a:srgbClr val="333333"/>
            </a:solidFill>
            <a:round/>
            <a:headEnd/>
            <a:tailEnd/>
          </a:ln>
        </p:spPr>
        <p:txBody>
          <a:bodyPr/>
          <a:lstStyle/>
          <a:p>
            <a:endParaRPr lang="it-IT"/>
          </a:p>
        </p:txBody>
      </p:sp>
      <p:sp>
        <p:nvSpPr>
          <p:cNvPr id="31799" name="Line 56"/>
          <p:cNvSpPr>
            <a:spLocks noChangeShapeType="1"/>
          </p:cNvSpPr>
          <p:nvPr/>
        </p:nvSpPr>
        <p:spPr bwMode="auto">
          <a:xfrm>
            <a:off x="4067175" y="5084763"/>
            <a:ext cx="0" cy="792162"/>
          </a:xfrm>
          <a:prstGeom prst="line">
            <a:avLst/>
          </a:prstGeom>
          <a:noFill/>
          <a:ln w="19050">
            <a:solidFill>
              <a:srgbClr val="333333"/>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73050" y="0"/>
            <a:ext cx="7754938" cy="1143000"/>
          </a:xfrm>
          <a:noFill/>
        </p:spPr>
        <p:txBody>
          <a:bodyPr anchor="t"/>
          <a:lstStyle/>
          <a:p>
            <a:r>
              <a:rPr lang="it-IT" sz="2800" dirty="0" smtClean="0"/>
              <a:t>The new model of industrial production</a:t>
            </a:r>
            <a:endParaRPr lang="it-IT" altLang="it-IT" sz="2800" b="1" dirty="0">
              <a:solidFill>
                <a:srgbClr val="0033CC"/>
              </a:solidFill>
              <a:latin typeface="Palatino Linotype" pitchFamily="18" charset="0"/>
            </a:endParaRPr>
          </a:p>
        </p:txBody>
      </p:sp>
      <p:grpSp>
        <p:nvGrpSpPr>
          <p:cNvPr id="2" name="Group 4"/>
          <p:cNvGrpSpPr>
            <a:grpSpLocks noChangeAspect="1"/>
          </p:cNvGrpSpPr>
          <p:nvPr/>
        </p:nvGrpSpPr>
        <p:grpSpPr bwMode="auto">
          <a:xfrm>
            <a:off x="611188" y="1125538"/>
            <a:ext cx="6702426" cy="4927600"/>
            <a:chOff x="385" y="709"/>
            <a:chExt cx="4222" cy="3104"/>
          </a:xfrm>
        </p:grpSpPr>
        <p:sp>
          <p:nvSpPr>
            <p:cNvPr id="3" name="AutoShape 3"/>
            <p:cNvSpPr>
              <a:spLocks noChangeAspect="1" noChangeArrowheads="1" noTextEdit="1"/>
            </p:cNvSpPr>
            <p:nvPr/>
          </p:nvSpPr>
          <p:spPr bwMode="auto">
            <a:xfrm>
              <a:off x="431" y="709"/>
              <a:ext cx="4176" cy="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4" name="Freeform 5"/>
            <p:cNvSpPr>
              <a:spLocks noEditPoints="1"/>
            </p:cNvSpPr>
            <p:nvPr/>
          </p:nvSpPr>
          <p:spPr bwMode="auto">
            <a:xfrm>
              <a:off x="2353" y="1898"/>
              <a:ext cx="1356" cy="160"/>
            </a:xfrm>
            <a:custGeom>
              <a:avLst/>
              <a:gdLst>
                <a:gd name="T0" fmla="*/ 19 w 7617"/>
                <a:gd name="T1" fmla="*/ 1 h 896"/>
                <a:gd name="T2" fmla="*/ 7453 w 7617"/>
                <a:gd name="T3" fmla="*/ 783 h 896"/>
                <a:gd name="T4" fmla="*/ 7468 w 7617"/>
                <a:gd name="T5" fmla="*/ 802 h 896"/>
                <a:gd name="T6" fmla="*/ 7450 w 7617"/>
                <a:gd name="T7" fmla="*/ 817 h 896"/>
                <a:gd name="T8" fmla="*/ 16 w 7617"/>
                <a:gd name="T9" fmla="*/ 34 h 896"/>
                <a:gd name="T10" fmla="*/ 1 w 7617"/>
                <a:gd name="T11" fmla="*/ 16 h 896"/>
                <a:gd name="T12" fmla="*/ 19 w 7617"/>
                <a:gd name="T13" fmla="*/ 1 h 896"/>
                <a:gd name="T14" fmla="*/ 7429 w 7617"/>
                <a:gd name="T15" fmla="*/ 697 h 896"/>
                <a:gd name="T16" fmla="*/ 7617 w 7617"/>
                <a:gd name="T17" fmla="*/ 817 h 896"/>
                <a:gd name="T18" fmla="*/ 7408 w 7617"/>
                <a:gd name="T19" fmla="*/ 896 h 896"/>
                <a:gd name="T20" fmla="*/ 7429 w 7617"/>
                <a:gd name="T21" fmla="*/ 697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7" h="896">
                  <a:moveTo>
                    <a:pt x="19" y="1"/>
                  </a:moveTo>
                  <a:lnTo>
                    <a:pt x="7453" y="783"/>
                  </a:lnTo>
                  <a:cubicBezTo>
                    <a:pt x="7463" y="784"/>
                    <a:pt x="7469" y="793"/>
                    <a:pt x="7468" y="802"/>
                  </a:cubicBezTo>
                  <a:cubicBezTo>
                    <a:pt x="7467" y="811"/>
                    <a:pt x="7459" y="818"/>
                    <a:pt x="7450" y="817"/>
                  </a:cubicBezTo>
                  <a:lnTo>
                    <a:pt x="16" y="34"/>
                  </a:lnTo>
                  <a:cubicBezTo>
                    <a:pt x="7" y="33"/>
                    <a:pt x="0" y="25"/>
                    <a:pt x="1" y="16"/>
                  </a:cubicBezTo>
                  <a:cubicBezTo>
                    <a:pt x="2" y="7"/>
                    <a:pt x="10" y="0"/>
                    <a:pt x="19" y="1"/>
                  </a:cubicBezTo>
                  <a:close/>
                  <a:moveTo>
                    <a:pt x="7429" y="697"/>
                  </a:moveTo>
                  <a:lnTo>
                    <a:pt x="7617" y="817"/>
                  </a:lnTo>
                  <a:lnTo>
                    <a:pt x="7408" y="896"/>
                  </a:lnTo>
                  <a:lnTo>
                    <a:pt x="7429" y="69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5" name="Group 8"/>
            <p:cNvGrpSpPr>
              <a:grpSpLocks/>
            </p:cNvGrpSpPr>
            <p:nvPr/>
          </p:nvGrpSpPr>
          <p:grpSpPr bwMode="auto">
            <a:xfrm>
              <a:off x="1537" y="958"/>
              <a:ext cx="819" cy="570"/>
              <a:chOff x="1537" y="958"/>
              <a:chExt cx="819" cy="570"/>
            </a:xfrm>
          </p:grpSpPr>
          <p:sp>
            <p:nvSpPr>
              <p:cNvPr id="133194" name="Oval 6"/>
              <p:cNvSpPr>
                <a:spLocks noChangeArrowheads="1"/>
              </p:cNvSpPr>
              <p:nvPr/>
            </p:nvSpPr>
            <p:spPr bwMode="auto">
              <a:xfrm>
                <a:off x="1537" y="958"/>
                <a:ext cx="819" cy="57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5" name="Oval 7"/>
              <p:cNvSpPr>
                <a:spLocks noChangeArrowheads="1"/>
              </p:cNvSpPr>
              <p:nvPr/>
            </p:nvSpPr>
            <p:spPr bwMode="auto">
              <a:xfrm>
                <a:off x="1537" y="958"/>
                <a:ext cx="819" cy="57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6" name="Rectangle 9"/>
            <p:cNvSpPr>
              <a:spLocks noChangeArrowheads="1"/>
            </p:cNvSpPr>
            <p:nvPr/>
          </p:nvSpPr>
          <p:spPr bwMode="auto">
            <a:xfrm>
              <a:off x="1430" y="923"/>
              <a:ext cx="1032"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7" name="Oval 10"/>
            <p:cNvSpPr>
              <a:spLocks noChangeArrowheads="1"/>
            </p:cNvSpPr>
            <p:nvPr/>
          </p:nvSpPr>
          <p:spPr bwMode="auto">
            <a:xfrm>
              <a:off x="1603" y="106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8" name="Rectangle 11"/>
            <p:cNvSpPr>
              <a:spLocks noChangeArrowheads="1"/>
            </p:cNvSpPr>
            <p:nvPr/>
          </p:nvSpPr>
          <p:spPr bwMode="auto">
            <a:xfrm>
              <a:off x="1709" y="108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Strategic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9" name="Oval 12"/>
            <p:cNvSpPr>
              <a:spLocks noChangeArrowheads="1"/>
            </p:cNvSpPr>
            <p:nvPr/>
          </p:nvSpPr>
          <p:spPr bwMode="auto">
            <a:xfrm>
              <a:off x="1643" y="1178"/>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0" name="Rectangle 13"/>
            <p:cNvSpPr>
              <a:spLocks noChangeArrowheads="1"/>
            </p:cNvSpPr>
            <p:nvPr/>
          </p:nvSpPr>
          <p:spPr bwMode="auto">
            <a:xfrm>
              <a:off x="1610" y="1198"/>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Research</a:t>
              </a:r>
              <a:r>
                <a:rPr kumimoji="0" lang="it-IT" altLang="it-IT" sz="800" b="1" i="0" u="none" strike="noStrike" cap="none" normalizeH="0" dirty="0" smtClean="0">
                  <a:ln>
                    <a:noFill/>
                  </a:ln>
                  <a:solidFill>
                    <a:schemeClr val="bg2">
                      <a:lumMod val="75000"/>
                    </a:schemeClr>
                  </a:solidFill>
                  <a:effectLst/>
                  <a:latin typeface="Arial" pitchFamily="34" charset="0"/>
                  <a:cs typeface="Arial" pitchFamily="34" charset="0"/>
                </a:rPr>
                <a:t> and </a:t>
              </a:r>
              <a:r>
                <a:rPr kumimoji="0" lang="it-IT" altLang="it-IT" sz="800" b="1" i="0" u="none" strike="noStrike" cap="none" normalizeH="0" dirty="0" err="1" smtClean="0">
                  <a:ln>
                    <a:noFill/>
                  </a:ln>
                  <a:solidFill>
                    <a:schemeClr val="bg2">
                      <a:lumMod val="75000"/>
                    </a:schemeClr>
                  </a:solidFill>
                  <a:effectLst/>
                  <a:latin typeface="Arial" pitchFamily="34" charset="0"/>
                  <a:cs typeface="Arial" pitchFamily="34" charset="0"/>
                </a:rPr>
                <a:t>development</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1" name="Oval 14"/>
            <p:cNvSpPr>
              <a:spLocks noChangeArrowheads="1"/>
            </p:cNvSpPr>
            <p:nvPr/>
          </p:nvSpPr>
          <p:spPr bwMode="auto">
            <a:xfrm>
              <a:off x="1750" y="1285"/>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2" name="Rectangle 15"/>
            <p:cNvSpPr>
              <a:spLocks noChangeArrowheads="1"/>
            </p:cNvSpPr>
            <p:nvPr/>
          </p:nvSpPr>
          <p:spPr bwMode="auto">
            <a:xfrm>
              <a:off x="1809" y="1304"/>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 name="Oval 16"/>
            <p:cNvSpPr>
              <a:spLocks noChangeArrowheads="1"/>
            </p:cNvSpPr>
            <p:nvPr/>
          </p:nvSpPr>
          <p:spPr bwMode="auto">
            <a:xfrm>
              <a:off x="1786" y="1397"/>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4" name="Rectangle 17"/>
            <p:cNvSpPr>
              <a:spLocks noChangeArrowheads="1"/>
            </p:cNvSpPr>
            <p:nvPr/>
          </p:nvSpPr>
          <p:spPr bwMode="auto">
            <a:xfrm>
              <a:off x="1826" y="1417"/>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5" name="Rectangle 18"/>
            <p:cNvSpPr>
              <a:spLocks noChangeArrowheads="1"/>
            </p:cNvSpPr>
            <p:nvPr/>
          </p:nvSpPr>
          <p:spPr bwMode="auto">
            <a:xfrm>
              <a:off x="2498"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6" name="Rectangle 19"/>
            <p:cNvSpPr>
              <a:spLocks noChangeArrowheads="1"/>
            </p:cNvSpPr>
            <p:nvPr/>
          </p:nvSpPr>
          <p:spPr bwMode="auto">
            <a:xfrm>
              <a:off x="3566"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17" name="Group 22"/>
            <p:cNvGrpSpPr>
              <a:grpSpLocks/>
            </p:cNvGrpSpPr>
            <p:nvPr/>
          </p:nvGrpSpPr>
          <p:grpSpPr bwMode="auto">
            <a:xfrm>
              <a:off x="1537" y="1634"/>
              <a:ext cx="819" cy="534"/>
              <a:chOff x="1537" y="1634"/>
              <a:chExt cx="819" cy="534"/>
            </a:xfrm>
          </p:grpSpPr>
          <p:sp>
            <p:nvSpPr>
              <p:cNvPr id="133192" name="Oval 20"/>
              <p:cNvSpPr>
                <a:spLocks noChangeArrowheads="1"/>
              </p:cNvSpPr>
              <p:nvPr/>
            </p:nvSpPr>
            <p:spPr bwMode="auto">
              <a:xfrm>
                <a:off x="1537" y="1634"/>
                <a:ext cx="819" cy="53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3" name="Oval 21"/>
              <p:cNvSpPr>
                <a:spLocks noChangeArrowheads="1"/>
              </p:cNvSpPr>
              <p:nvPr/>
            </p:nvSpPr>
            <p:spPr bwMode="auto">
              <a:xfrm>
                <a:off x="1537" y="1634"/>
                <a:ext cx="819" cy="53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8" name="Group 25"/>
            <p:cNvGrpSpPr>
              <a:grpSpLocks/>
            </p:cNvGrpSpPr>
            <p:nvPr/>
          </p:nvGrpSpPr>
          <p:grpSpPr bwMode="auto">
            <a:xfrm>
              <a:off x="2676" y="1593"/>
              <a:ext cx="819" cy="427"/>
              <a:chOff x="2676" y="1593"/>
              <a:chExt cx="819" cy="427"/>
            </a:xfrm>
          </p:grpSpPr>
          <p:sp>
            <p:nvSpPr>
              <p:cNvPr id="133190" name="Freeform 23"/>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1" name="Freeform 24"/>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9" name="Freeform 26"/>
            <p:cNvSpPr>
              <a:spLocks noEditPoints="1"/>
            </p:cNvSpPr>
            <p:nvPr/>
          </p:nvSpPr>
          <p:spPr bwMode="auto">
            <a:xfrm>
              <a:off x="2352" y="1800"/>
              <a:ext cx="324" cy="105"/>
            </a:xfrm>
            <a:custGeom>
              <a:avLst/>
              <a:gdLst>
                <a:gd name="T0" fmla="*/ 28 w 3637"/>
                <a:gd name="T1" fmla="*/ 1113 h 1182"/>
                <a:gd name="T2" fmla="*/ 3308 w 3637"/>
                <a:gd name="T3" fmla="*/ 141 h 1182"/>
                <a:gd name="T4" fmla="*/ 3350 w 3637"/>
                <a:gd name="T5" fmla="*/ 163 h 1182"/>
                <a:gd name="T6" fmla="*/ 3327 w 3637"/>
                <a:gd name="T7" fmla="*/ 204 h 1182"/>
                <a:gd name="T8" fmla="*/ 47 w 3637"/>
                <a:gd name="T9" fmla="*/ 1176 h 1182"/>
                <a:gd name="T10" fmla="*/ 6 w 3637"/>
                <a:gd name="T11" fmla="*/ 1154 h 1182"/>
                <a:gd name="T12" fmla="*/ 28 w 3637"/>
                <a:gd name="T13" fmla="*/ 1113 h 1182"/>
                <a:gd name="T14" fmla="*/ 3197 w 3637"/>
                <a:gd name="T15" fmla="*/ 0 h 1182"/>
                <a:gd name="T16" fmla="*/ 3637 w 3637"/>
                <a:gd name="T17" fmla="*/ 78 h 1182"/>
                <a:gd name="T18" fmla="*/ 3311 w 3637"/>
                <a:gd name="T19" fmla="*/ 383 h 1182"/>
                <a:gd name="T20" fmla="*/ 3197 w 3637"/>
                <a:gd name="T21" fmla="*/ 0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7" h="1182">
                  <a:moveTo>
                    <a:pt x="28" y="1113"/>
                  </a:moveTo>
                  <a:lnTo>
                    <a:pt x="3308" y="141"/>
                  </a:lnTo>
                  <a:cubicBezTo>
                    <a:pt x="3326" y="135"/>
                    <a:pt x="3345" y="145"/>
                    <a:pt x="3350" y="163"/>
                  </a:cubicBezTo>
                  <a:cubicBezTo>
                    <a:pt x="3355" y="181"/>
                    <a:pt x="3345" y="199"/>
                    <a:pt x="3327" y="204"/>
                  </a:cubicBezTo>
                  <a:lnTo>
                    <a:pt x="47" y="1176"/>
                  </a:lnTo>
                  <a:cubicBezTo>
                    <a:pt x="29" y="1182"/>
                    <a:pt x="11" y="1172"/>
                    <a:pt x="6" y="1154"/>
                  </a:cubicBezTo>
                  <a:cubicBezTo>
                    <a:pt x="0" y="1136"/>
                    <a:pt x="10" y="1118"/>
                    <a:pt x="28" y="1113"/>
                  </a:cubicBezTo>
                  <a:close/>
                  <a:moveTo>
                    <a:pt x="3197" y="0"/>
                  </a:moveTo>
                  <a:lnTo>
                    <a:pt x="3637" y="78"/>
                  </a:lnTo>
                  <a:lnTo>
                    <a:pt x="3311" y="383"/>
                  </a:lnTo>
                  <a:lnTo>
                    <a:pt x="319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0" name="Group 29"/>
            <p:cNvGrpSpPr>
              <a:grpSpLocks/>
            </p:cNvGrpSpPr>
            <p:nvPr/>
          </p:nvGrpSpPr>
          <p:grpSpPr bwMode="auto">
            <a:xfrm>
              <a:off x="1465" y="2417"/>
              <a:ext cx="784" cy="712"/>
              <a:chOff x="1465" y="2417"/>
              <a:chExt cx="784" cy="712"/>
            </a:xfrm>
          </p:grpSpPr>
          <p:sp>
            <p:nvSpPr>
              <p:cNvPr id="133188" name="Oval 27"/>
              <p:cNvSpPr>
                <a:spLocks noChangeArrowheads="1"/>
              </p:cNvSpPr>
              <p:nvPr/>
            </p:nvSpPr>
            <p:spPr bwMode="auto">
              <a:xfrm>
                <a:off x="1465" y="2417"/>
                <a:ext cx="784" cy="71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9" name="Oval 28"/>
              <p:cNvSpPr>
                <a:spLocks noChangeArrowheads="1"/>
              </p:cNvSpPr>
              <p:nvPr/>
            </p:nvSpPr>
            <p:spPr bwMode="auto">
              <a:xfrm>
                <a:off x="1465" y="2417"/>
                <a:ext cx="784" cy="712"/>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1" name="Freeform 30"/>
            <p:cNvSpPr>
              <a:spLocks noEditPoints="1"/>
            </p:cNvSpPr>
            <p:nvPr/>
          </p:nvSpPr>
          <p:spPr bwMode="auto">
            <a:xfrm>
              <a:off x="2249" y="2506"/>
              <a:ext cx="285" cy="267"/>
            </a:xfrm>
            <a:custGeom>
              <a:avLst/>
              <a:gdLst>
                <a:gd name="T0" fmla="*/ 367 w 3200"/>
                <a:gd name="T1" fmla="*/ 2611 h 3000"/>
                <a:gd name="T2" fmla="*/ 412 w 3200"/>
                <a:gd name="T3" fmla="*/ 2660 h 3000"/>
                <a:gd name="T4" fmla="*/ 219 w 3200"/>
                <a:gd name="T5" fmla="*/ 2795 h 3000"/>
                <a:gd name="T6" fmla="*/ 561 w 3200"/>
                <a:gd name="T7" fmla="*/ 2429 h 3000"/>
                <a:gd name="T8" fmla="*/ 754 w 3200"/>
                <a:gd name="T9" fmla="*/ 2294 h 3000"/>
                <a:gd name="T10" fmla="*/ 607 w 3200"/>
                <a:gd name="T11" fmla="*/ 2478 h 3000"/>
                <a:gd name="T12" fmla="*/ 561 w 3200"/>
                <a:gd name="T13" fmla="*/ 2429 h 3000"/>
                <a:gd name="T14" fmla="*/ 1048 w 3200"/>
                <a:gd name="T15" fmla="*/ 1973 h 3000"/>
                <a:gd name="T16" fmla="*/ 1093 w 3200"/>
                <a:gd name="T17" fmla="*/ 2022 h 3000"/>
                <a:gd name="T18" fmla="*/ 900 w 3200"/>
                <a:gd name="T19" fmla="*/ 2157 h 3000"/>
                <a:gd name="T20" fmla="*/ 1242 w 3200"/>
                <a:gd name="T21" fmla="*/ 1791 h 3000"/>
                <a:gd name="T22" fmla="*/ 1435 w 3200"/>
                <a:gd name="T23" fmla="*/ 1655 h 3000"/>
                <a:gd name="T24" fmla="*/ 1288 w 3200"/>
                <a:gd name="T25" fmla="*/ 1839 h 3000"/>
                <a:gd name="T26" fmla="*/ 1242 w 3200"/>
                <a:gd name="T27" fmla="*/ 1791 h 3000"/>
                <a:gd name="T28" fmla="*/ 1729 w 3200"/>
                <a:gd name="T29" fmla="*/ 1335 h 3000"/>
                <a:gd name="T30" fmla="*/ 1774 w 3200"/>
                <a:gd name="T31" fmla="*/ 1383 h 3000"/>
                <a:gd name="T32" fmla="*/ 1581 w 3200"/>
                <a:gd name="T33" fmla="*/ 1519 h 3000"/>
                <a:gd name="T34" fmla="*/ 1923 w 3200"/>
                <a:gd name="T35" fmla="*/ 1152 h 3000"/>
                <a:gd name="T36" fmla="*/ 2116 w 3200"/>
                <a:gd name="T37" fmla="*/ 1017 h 3000"/>
                <a:gd name="T38" fmla="*/ 1969 w 3200"/>
                <a:gd name="T39" fmla="*/ 1201 h 3000"/>
                <a:gd name="T40" fmla="*/ 1923 w 3200"/>
                <a:gd name="T41" fmla="*/ 1152 h 3000"/>
                <a:gd name="T42" fmla="*/ 2409 w 3200"/>
                <a:gd name="T43" fmla="*/ 696 h 3000"/>
                <a:gd name="T44" fmla="*/ 2455 w 3200"/>
                <a:gd name="T45" fmla="*/ 745 h 3000"/>
                <a:gd name="T46" fmla="*/ 2262 w 3200"/>
                <a:gd name="T47" fmla="*/ 880 h 3000"/>
                <a:gd name="T48" fmla="*/ 2604 w 3200"/>
                <a:gd name="T49" fmla="*/ 514 h 3000"/>
                <a:gd name="T50" fmla="*/ 2797 w 3200"/>
                <a:gd name="T51" fmla="*/ 379 h 3000"/>
                <a:gd name="T52" fmla="*/ 2650 w 3200"/>
                <a:gd name="T53" fmla="*/ 563 h 3000"/>
                <a:gd name="T54" fmla="*/ 2604 w 3200"/>
                <a:gd name="T55" fmla="*/ 514 h 3000"/>
                <a:gd name="T56" fmla="*/ 0 w 3200"/>
                <a:gd name="T57" fmla="*/ 3000 h 3000"/>
                <a:gd name="T58" fmla="*/ 429 w 3200"/>
                <a:gd name="T59" fmla="*/ 2873 h 3000"/>
                <a:gd name="T60" fmla="*/ 3200 w 3200"/>
                <a:gd name="T61" fmla="*/ 0 h 3000"/>
                <a:gd name="T62" fmla="*/ 2772 w 3200"/>
                <a:gd name="T63" fmla="*/ 128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0" h="3000">
                  <a:moveTo>
                    <a:pt x="221" y="2748"/>
                  </a:moveTo>
                  <a:lnTo>
                    <a:pt x="367" y="2611"/>
                  </a:lnTo>
                  <a:cubicBezTo>
                    <a:pt x="380" y="2599"/>
                    <a:pt x="401" y="2599"/>
                    <a:pt x="414" y="2613"/>
                  </a:cubicBezTo>
                  <a:cubicBezTo>
                    <a:pt x="426" y="2626"/>
                    <a:pt x="426" y="2647"/>
                    <a:pt x="412" y="2660"/>
                  </a:cubicBezTo>
                  <a:lnTo>
                    <a:pt x="266" y="2797"/>
                  </a:lnTo>
                  <a:cubicBezTo>
                    <a:pt x="253" y="2809"/>
                    <a:pt x="232" y="2809"/>
                    <a:pt x="219" y="2795"/>
                  </a:cubicBezTo>
                  <a:cubicBezTo>
                    <a:pt x="207" y="2782"/>
                    <a:pt x="207" y="2761"/>
                    <a:pt x="221" y="2748"/>
                  </a:cubicBezTo>
                  <a:close/>
                  <a:moveTo>
                    <a:pt x="561" y="2429"/>
                  </a:moveTo>
                  <a:lnTo>
                    <a:pt x="707" y="2292"/>
                  </a:lnTo>
                  <a:cubicBezTo>
                    <a:pt x="721" y="2280"/>
                    <a:pt x="742" y="2280"/>
                    <a:pt x="754" y="2294"/>
                  </a:cubicBezTo>
                  <a:cubicBezTo>
                    <a:pt x="767" y="2307"/>
                    <a:pt x="766" y="2328"/>
                    <a:pt x="753" y="2341"/>
                  </a:cubicBezTo>
                  <a:lnTo>
                    <a:pt x="607" y="2478"/>
                  </a:lnTo>
                  <a:cubicBezTo>
                    <a:pt x="593" y="2490"/>
                    <a:pt x="572" y="2490"/>
                    <a:pt x="560" y="2476"/>
                  </a:cubicBezTo>
                  <a:cubicBezTo>
                    <a:pt x="547" y="2463"/>
                    <a:pt x="548" y="2442"/>
                    <a:pt x="561" y="2429"/>
                  </a:cubicBezTo>
                  <a:close/>
                  <a:moveTo>
                    <a:pt x="902" y="2110"/>
                  </a:moveTo>
                  <a:lnTo>
                    <a:pt x="1048" y="1973"/>
                  </a:lnTo>
                  <a:cubicBezTo>
                    <a:pt x="1061" y="1960"/>
                    <a:pt x="1082" y="1961"/>
                    <a:pt x="1095" y="1975"/>
                  </a:cubicBezTo>
                  <a:cubicBezTo>
                    <a:pt x="1107" y="1988"/>
                    <a:pt x="1107" y="2009"/>
                    <a:pt x="1093" y="2022"/>
                  </a:cubicBezTo>
                  <a:lnTo>
                    <a:pt x="947" y="2158"/>
                  </a:lnTo>
                  <a:cubicBezTo>
                    <a:pt x="934" y="2171"/>
                    <a:pt x="913" y="2170"/>
                    <a:pt x="900" y="2157"/>
                  </a:cubicBezTo>
                  <a:cubicBezTo>
                    <a:pt x="888" y="2144"/>
                    <a:pt x="888" y="2122"/>
                    <a:pt x="902" y="2110"/>
                  </a:cubicBezTo>
                  <a:close/>
                  <a:moveTo>
                    <a:pt x="1242" y="1791"/>
                  </a:moveTo>
                  <a:lnTo>
                    <a:pt x="1388" y="1654"/>
                  </a:lnTo>
                  <a:cubicBezTo>
                    <a:pt x="1402" y="1641"/>
                    <a:pt x="1423" y="1642"/>
                    <a:pt x="1435" y="1655"/>
                  </a:cubicBezTo>
                  <a:cubicBezTo>
                    <a:pt x="1448" y="1669"/>
                    <a:pt x="1447" y="1690"/>
                    <a:pt x="1434" y="1702"/>
                  </a:cubicBezTo>
                  <a:lnTo>
                    <a:pt x="1288" y="1839"/>
                  </a:lnTo>
                  <a:cubicBezTo>
                    <a:pt x="1274" y="1852"/>
                    <a:pt x="1253" y="1851"/>
                    <a:pt x="1241" y="1838"/>
                  </a:cubicBezTo>
                  <a:cubicBezTo>
                    <a:pt x="1228" y="1824"/>
                    <a:pt x="1229" y="1803"/>
                    <a:pt x="1242" y="1791"/>
                  </a:cubicBezTo>
                  <a:close/>
                  <a:moveTo>
                    <a:pt x="1583" y="1471"/>
                  </a:moveTo>
                  <a:lnTo>
                    <a:pt x="1729" y="1335"/>
                  </a:lnTo>
                  <a:cubicBezTo>
                    <a:pt x="1742" y="1322"/>
                    <a:pt x="1763" y="1323"/>
                    <a:pt x="1776" y="1336"/>
                  </a:cubicBezTo>
                  <a:cubicBezTo>
                    <a:pt x="1788" y="1350"/>
                    <a:pt x="1788" y="1371"/>
                    <a:pt x="1774" y="1383"/>
                  </a:cubicBezTo>
                  <a:lnTo>
                    <a:pt x="1628" y="1520"/>
                  </a:lnTo>
                  <a:cubicBezTo>
                    <a:pt x="1615" y="1533"/>
                    <a:pt x="1594" y="1532"/>
                    <a:pt x="1581" y="1519"/>
                  </a:cubicBezTo>
                  <a:cubicBezTo>
                    <a:pt x="1569" y="1505"/>
                    <a:pt x="1569" y="1484"/>
                    <a:pt x="1583" y="1471"/>
                  </a:cubicBezTo>
                  <a:close/>
                  <a:moveTo>
                    <a:pt x="1923" y="1152"/>
                  </a:moveTo>
                  <a:lnTo>
                    <a:pt x="2069" y="1016"/>
                  </a:lnTo>
                  <a:cubicBezTo>
                    <a:pt x="2082" y="1003"/>
                    <a:pt x="2104" y="1004"/>
                    <a:pt x="2116" y="1017"/>
                  </a:cubicBezTo>
                  <a:cubicBezTo>
                    <a:pt x="2129" y="1030"/>
                    <a:pt x="2128" y="1052"/>
                    <a:pt x="2115" y="1064"/>
                  </a:cubicBezTo>
                  <a:lnTo>
                    <a:pt x="1969" y="1201"/>
                  </a:lnTo>
                  <a:cubicBezTo>
                    <a:pt x="1955" y="1214"/>
                    <a:pt x="1934" y="1213"/>
                    <a:pt x="1922" y="1199"/>
                  </a:cubicBezTo>
                  <a:cubicBezTo>
                    <a:pt x="1909" y="1186"/>
                    <a:pt x="1910" y="1165"/>
                    <a:pt x="1923" y="1152"/>
                  </a:cubicBezTo>
                  <a:close/>
                  <a:moveTo>
                    <a:pt x="2264" y="833"/>
                  </a:moveTo>
                  <a:lnTo>
                    <a:pt x="2409" y="696"/>
                  </a:lnTo>
                  <a:cubicBezTo>
                    <a:pt x="2423" y="684"/>
                    <a:pt x="2444" y="684"/>
                    <a:pt x="2457" y="698"/>
                  </a:cubicBezTo>
                  <a:cubicBezTo>
                    <a:pt x="2469" y="711"/>
                    <a:pt x="2468" y="732"/>
                    <a:pt x="2455" y="745"/>
                  </a:cubicBezTo>
                  <a:lnTo>
                    <a:pt x="2309" y="882"/>
                  </a:lnTo>
                  <a:cubicBezTo>
                    <a:pt x="2296" y="894"/>
                    <a:pt x="2275" y="894"/>
                    <a:pt x="2262" y="880"/>
                  </a:cubicBezTo>
                  <a:cubicBezTo>
                    <a:pt x="2249" y="867"/>
                    <a:pt x="2250" y="846"/>
                    <a:pt x="2264" y="833"/>
                  </a:cubicBezTo>
                  <a:close/>
                  <a:moveTo>
                    <a:pt x="2604" y="514"/>
                  </a:moveTo>
                  <a:lnTo>
                    <a:pt x="2750" y="377"/>
                  </a:lnTo>
                  <a:cubicBezTo>
                    <a:pt x="2763" y="365"/>
                    <a:pt x="2784" y="365"/>
                    <a:pt x="2797" y="379"/>
                  </a:cubicBezTo>
                  <a:cubicBezTo>
                    <a:pt x="2810" y="392"/>
                    <a:pt x="2809" y="413"/>
                    <a:pt x="2796" y="426"/>
                  </a:cubicBezTo>
                  <a:lnTo>
                    <a:pt x="2650" y="563"/>
                  </a:lnTo>
                  <a:cubicBezTo>
                    <a:pt x="2636" y="575"/>
                    <a:pt x="2615" y="575"/>
                    <a:pt x="2602" y="561"/>
                  </a:cubicBezTo>
                  <a:cubicBezTo>
                    <a:pt x="2590" y="548"/>
                    <a:pt x="2591" y="527"/>
                    <a:pt x="2604" y="514"/>
                  </a:cubicBezTo>
                  <a:close/>
                  <a:moveTo>
                    <a:pt x="429" y="2873"/>
                  </a:moveTo>
                  <a:lnTo>
                    <a:pt x="0" y="3000"/>
                  </a:lnTo>
                  <a:lnTo>
                    <a:pt x="155" y="2581"/>
                  </a:lnTo>
                  <a:lnTo>
                    <a:pt x="429" y="2873"/>
                  </a:lnTo>
                  <a:close/>
                  <a:moveTo>
                    <a:pt x="2772" y="128"/>
                  </a:moveTo>
                  <a:lnTo>
                    <a:pt x="3200" y="0"/>
                  </a:lnTo>
                  <a:lnTo>
                    <a:pt x="3045" y="420"/>
                  </a:lnTo>
                  <a:lnTo>
                    <a:pt x="2772" y="12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2" name="Group 33"/>
            <p:cNvGrpSpPr>
              <a:grpSpLocks/>
            </p:cNvGrpSpPr>
            <p:nvPr/>
          </p:nvGrpSpPr>
          <p:grpSpPr bwMode="auto">
            <a:xfrm>
              <a:off x="3707" y="2913"/>
              <a:ext cx="680" cy="396"/>
              <a:chOff x="3707" y="2913"/>
              <a:chExt cx="680" cy="396"/>
            </a:xfrm>
          </p:grpSpPr>
          <p:sp>
            <p:nvSpPr>
              <p:cNvPr id="133186" name="Oval 31"/>
              <p:cNvSpPr>
                <a:spLocks noChangeArrowheads="1"/>
              </p:cNvSpPr>
              <p:nvPr/>
            </p:nvSpPr>
            <p:spPr bwMode="auto">
              <a:xfrm>
                <a:off x="3709" y="2915"/>
                <a:ext cx="676" cy="39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7" name="Freeform 32"/>
              <p:cNvSpPr>
                <a:spLocks noEditPoints="1"/>
              </p:cNvSpPr>
              <p:nvPr/>
            </p:nvSpPr>
            <p:spPr bwMode="auto">
              <a:xfrm>
                <a:off x="3707" y="2913"/>
                <a:ext cx="680" cy="396"/>
              </a:xfrm>
              <a:custGeom>
                <a:avLst/>
                <a:gdLst>
                  <a:gd name="T0" fmla="*/ 1998 w 3824"/>
                  <a:gd name="T1" fmla="*/ 14 h 2225"/>
                  <a:gd name="T2" fmla="*/ 1811 w 3824"/>
                  <a:gd name="T3" fmla="*/ 27 h 2225"/>
                  <a:gd name="T4" fmla="*/ 1648 w 3824"/>
                  <a:gd name="T5" fmla="*/ 23 h 2225"/>
                  <a:gd name="T6" fmla="*/ 1460 w 3824"/>
                  <a:gd name="T7" fmla="*/ 32 h 2225"/>
                  <a:gd name="T8" fmla="*/ 1257 w 3824"/>
                  <a:gd name="T9" fmla="*/ 67 h 2225"/>
                  <a:gd name="T10" fmla="*/ 1043 w 3824"/>
                  <a:gd name="T11" fmla="*/ 121 h 2225"/>
                  <a:gd name="T12" fmla="*/ 869 w 3824"/>
                  <a:gd name="T13" fmla="*/ 193 h 2225"/>
                  <a:gd name="T14" fmla="*/ 725 w 3824"/>
                  <a:gd name="T15" fmla="*/ 268 h 2225"/>
                  <a:gd name="T16" fmla="*/ 575 w 3824"/>
                  <a:gd name="T17" fmla="*/ 346 h 2225"/>
                  <a:gd name="T18" fmla="*/ 487 w 3824"/>
                  <a:gd name="T19" fmla="*/ 401 h 2225"/>
                  <a:gd name="T20" fmla="*/ 487 w 3824"/>
                  <a:gd name="T21" fmla="*/ 401 h 2225"/>
                  <a:gd name="T22" fmla="*/ 329 w 3824"/>
                  <a:gd name="T23" fmla="*/ 488 h 2225"/>
                  <a:gd name="T24" fmla="*/ 158 w 3824"/>
                  <a:gd name="T25" fmla="*/ 669 h 2225"/>
                  <a:gd name="T26" fmla="*/ 72 w 3824"/>
                  <a:gd name="T27" fmla="*/ 837 h 2225"/>
                  <a:gd name="T28" fmla="*/ 36 w 3824"/>
                  <a:gd name="T29" fmla="*/ 995 h 2225"/>
                  <a:gd name="T30" fmla="*/ 25 w 3824"/>
                  <a:gd name="T31" fmla="*/ 1113 h 2225"/>
                  <a:gd name="T32" fmla="*/ 43 w 3824"/>
                  <a:gd name="T33" fmla="*/ 1262 h 2225"/>
                  <a:gd name="T34" fmla="*/ 19 w 3824"/>
                  <a:gd name="T35" fmla="*/ 1268 h 2225"/>
                  <a:gd name="T36" fmla="*/ 119 w 3824"/>
                  <a:gd name="T37" fmla="*/ 1500 h 2225"/>
                  <a:gd name="T38" fmla="*/ 246 w 3824"/>
                  <a:gd name="T39" fmla="*/ 1623 h 2225"/>
                  <a:gd name="T40" fmla="*/ 345 w 3824"/>
                  <a:gd name="T41" fmla="*/ 1718 h 2225"/>
                  <a:gd name="T42" fmla="*/ 452 w 3824"/>
                  <a:gd name="T43" fmla="*/ 1801 h 2225"/>
                  <a:gd name="T44" fmla="*/ 437 w 3824"/>
                  <a:gd name="T45" fmla="*/ 1821 h 2225"/>
                  <a:gd name="T46" fmla="*/ 629 w 3824"/>
                  <a:gd name="T47" fmla="*/ 1938 h 2225"/>
                  <a:gd name="T48" fmla="*/ 813 w 3824"/>
                  <a:gd name="T49" fmla="*/ 2023 h 2225"/>
                  <a:gd name="T50" fmla="*/ 994 w 3824"/>
                  <a:gd name="T51" fmla="*/ 2076 h 2225"/>
                  <a:gd name="T52" fmla="*/ 1154 w 3824"/>
                  <a:gd name="T53" fmla="*/ 2108 h 2225"/>
                  <a:gd name="T54" fmla="*/ 1262 w 3824"/>
                  <a:gd name="T55" fmla="*/ 2134 h 2225"/>
                  <a:gd name="T56" fmla="*/ 1422 w 3824"/>
                  <a:gd name="T57" fmla="*/ 2162 h 2225"/>
                  <a:gd name="T58" fmla="*/ 1422 w 3824"/>
                  <a:gd name="T59" fmla="*/ 2162 h 2225"/>
                  <a:gd name="T60" fmla="*/ 1581 w 3824"/>
                  <a:gd name="T61" fmla="*/ 2195 h 2225"/>
                  <a:gd name="T62" fmla="*/ 1767 w 3824"/>
                  <a:gd name="T63" fmla="*/ 2221 h 2225"/>
                  <a:gd name="T64" fmla="*/ 2010 w 3824"/>
                  <a:gd name="T65" fmla="*/ 2223 h 2225"/>
                  <a:gd name="T66" fmla="*/ 2119 w 3824"/>
                  <a:gd name="T67" fmla="*/ 2218 h 2225"/>
                  <a:gd name="T68" fmla="*/ 2297 w 3824"/>
                  <a:gd name="T69" fmla="*/ 2203 h 2225"/>
                  <a:gd name="T70" fmla="*/ 2541 w 3824"/>
                  <a:gd name="T71" fmla="*/ 2163 h 2225"/>
                  <a:gd name="T72" fmla="*/ 2721 w 3824"/>
                  <a:gd name="T73" fmla="*/ 2108 h 2225"/>
                  <a:gd name="T74" fmla="*/ 2873 w 3824"/>
                  <a:gd name="T75" fmla="*/ 2048 h 2225"/>
                  <a:gd name="T76" fmla="*/ 2971 w 3824"/>
                  <a:gd name="T77" fmla="*/ 2013 h 2225"/>
                  <a:gd name="T78" fmla="*/ 3125 w 3824"/>
                  <a:gd name="T79" fmla="*/ 1945 h 2225"/>
                  <a:gd name="T80" fmla="*/ 3125 w 3824"/>
                  <a:gd name="T81" fmla="*/ 1945 h 2225"/>
                  <a:gd name="T82" fmla="*/ 3274 w 3824"/>
                  <a:gd name="T83" fmla="*/ 1879 h 2225"/>
                  <a:gd name="T84" fmla="*/ 3437 w 3824"/>
                  <a:gd name="T85" fmla="*/ 1785 h 2225"/>
                  <a:gd name="T86" fmla="*/ 3592 w 3824"/>
                  <a:gd name="T87" fmla="*/ 1646 h 2225"/>
                  <a:gd name="T88" fmla="*/ 3724 w 3824"/>
                  <a:gd name="T89" fmla="*/ 1469 h 2225"/>
                  <a:gd name="T90" fmla="*/ 3787 w 3824"/>
                  <a:gd name="T91" fmla="*/ 1291 h 2225"/>
                  <a:gd name="T92" fmla="*/ 3799 w 3824"/>
                  <a:gd name="T93" fmla="*/ 1130 h 2225"/>
                  <a:gd name="T94" fmla="*/ 3790 w 3824"/>
                  <a:gd name="T95" fmla="*/ 1002 h 2225"/>
                  <a:gd name="T96" fmla="*/ 3751 w 3824"/>
                  <a:gd name="T97" fmla="*/ 867 h 2225"/>
                  <a:gd name="T98" fmla="*/ 3751 w 3824"/>
                  <a:gd name="T99" fmla="*/ 867 h 2225"/>
                  <a:gd name="T100" fmla="*/ 3687 w 3824"/>
                  <a:gd name="T101" fmla="*/ 719 h 2225"/>
                  <a:gd name="T102" fmla="*/ 3577 w 3824"/>
                  <a:gd name="T103" fmla="*/ 565 h 2225"/>
                  <a:gd name="T104" fmla="*/ 3385 w 3824"/>
                  <a:gd name="T105" fmla="*/ 402 h 2225"/>
                  <a:gd name="T106" fmla="*/ 3223 w 3824"/>
                  <a:gd name="T107" fmla="*/ 331 h 2225"/>
                  <a:gd name="T108" fmla="*/ 3116 w 3824"/>
                  <a:gd name="T109" fmla="*/ 275 h 2225"/>
                  <a:gd name="T110" fmla="*/ 2976 w 3824"/>
                  <a:gd name="T111" fmla="*/ 214 h 2225"/>
                  <a:gd name="T112" fmla="*/ 2976 w 3824"/>
                  <a:gd name="T113" fmla="*/ 214 h 2225"/>
                  <a:gd name="T114" fmla="*/ 2644 w 3824"/>
                  <a:gd name="T115" fmla="*/ 110 h 2225"/>
                  <a:gd name="T116" fmla="*/ 2400 w 3824"/>
                  <a:gd name="T117" fmla="*/ 62 h 2225"/>
                  <a:gd name="T118" fmla="*/ 2227 w 3824"/>
                  <a:gd name="T119" fmla="*/ 40 h 2225"/>
                  <a:gd name="T120" fmla="*/ 2106 w 3824"/>
                  <a:gd name="T121" fmla="*/ 31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4" h="2225">
                    <a:moveTo>
                      <a:pt x="1985" y="26"/>
                    </a:moveTo>
                    <a:lnTo>
                      <a:pt x="1912" y="25"/>
                    </a:lnTo>
                    <a:lnTo>
                      <a:pt x="1910" y="25"/>
                    </a:lnTo>
                    <a:cubicBezTo>
                      <a:pt x="1904" y="25"/>
                      <a:pt x="1898" y="20"/>
                      <a:pt x="1898" y="13"/>
                    </a:cubicBezTo>
                    <a:cubicBezTo>
                      <a:pt x="1898" y="6"/>
                      <a:pt x="1903" y="0"/>
                      <a:pt x="1910" y="0"/>
                    </a:cubicBezTo>
                    <a:lnTo>
                      <a:pt x="1913" y="0"/>
                    </a:lnTo>
                    <a:lnTo>
                      <a:pt x="1985" y="1"/>
                    </a:lnTo>
                    <a:cubicBezTo>
                      <a:pt x="1992" y="1"/>
                      <a:pt x="1998" y="7"/>
                      <a:pt x="1998" y="14"/>
                    </a:cubicBezTo>
                    <a:cubicBezTo>
                      <a:pt x="1998" y="21"/>
                      <a:pt x="1992" y="26"/>
                      <a:pt x="1985" y="26"/>
                    </a:cubicBezTo>
                    <a:close/>
                    <a:moveTo>
                      <a:pt x="1811" y="27"/>
                    </a:moveTo>
                    <a:lnTo>
                      <a:pt x="1736" y="30"/>
                    </a:lnTo>
                    <a:cubicBezTo>
                      <a:pt x="1729" y="30"/>
                      <a:pt x="1723" y="25"/>
                      <a:pt x="1723" y="18"/>
                    </a:cubicBezTo>
                    <a:cubicBezTo>
                      <a:pt x="1723" y="11"/>
                      <a:pt x="1728" y="5"/>
                      <a:pt x="1735" y="5"/>
                    </a:cubicBezTo>
                    <a:lnTo>
                      <a:pt x="1810" y="2"/>
                    </a:lnTo>
                    <a:cubicBezTo>
                      <a:pt x="1817" y="1"/>
                      <a:pt x="1822" y="7"/>
                      <a:pt x="1823" y="14"/>
                    </a:cubicBezTo>
                    <a:cubicBezTo>
                      <a:pt x="1823" y="21"/>
                      <a:pt x="1818" y="26"/>
                      <a:pt x="1811" y="27"/>
                    </a:cubicBezTo>
                    <a:close/>
                    <a:moveTo>
                      <a:pt x="1636" y="37"/>
                    </a:moveTo>
                    <a:lnTo>
                      <a:pt x="1624" y="38"/>
                    </a:lnTo>
                    <a:lnTo>
                      <a:pt x="1562" y="44"/>
                    </a:lnTo>
                    <a:cubicBezTo>
                      <a:pt x="1555" y="45"/>
                      <a:pt x="1549" y="40"/>
                      <a:pt x="1548" y="33"/>
                    </a:cubicBezTo>
                    <a:cubicBezTo>
                      <a:pt x="1548" y="26"/>
                      <a:pt x="1553" y="20"/>
                      <a:pt x="1560" y="19"/>
                    </a:cubicBezTo>
                    <a:lnTo>
                      <a:pt x="1622" y="13"/>
                    </a:lnTo>
                    <a:lnTo>
                      <a:pt x="1635" y="12"/>
                    </a:lnTo>
                    <a:cubicBezTo>
                      <a:pt x="1642" y="11"/>
                      <a:pt x="1648" y="17"/>
                      <a:pt x="1648" y="23"/>
                    </a:cubicBezTo>
                    <a:cubicBezTo>
                      <a:pt x="1649" y="30"/>
                      <a:pt x="1643" y="36"/>
                      <a:pt x="1636" y="37"/>
                    </a:cubicBezTo>
                    <a:close/>
                    <a:moveTo>
                      <a:pt x="1463" y="56"/>
                    </a:moveTo>
                    <a:lnTo>
                      <a:pt x="1439" y="60"/>
                    </a:lnTo>
                    <a:lnTo>
                      <a:pt x="1390" y="68"/>
                    </a:lnTo>
                    <a:cubicBezTo>
                      <a:pt x="1383" y="69"/>
                      <a:pt x="1376" y="64"/>
                      <a:pt x="1375" y="57"/>
                    </a:cubicBezTo>
                    <a:cubicBezTo>
                      <a:pt x="1374" y="51"/>
                      <a:pt x="1379" y="44"/>
                      <a:pt x="1386" y="43"/>
                    </a:cubicBezTo>
                    <a:lnTo>
                      <a:pt x="1436" y="35"/>
                    </a:lnTo>
                    <a:lnTo>
                      <a:pt x="1460" y="32"/>
                    </a:lnTo>
                    <a:cubicBezTo>
                      <a:pt x="1467" y="31"/>
                      <a:pt x="1473" y="35"/>
                      <a:pt x="1474" y="42"/>
                    </a:cubicBezTo>
                    <a:cubicBezTo>
                      <a:pt x="1475" y="49"/>
                      <a:pt x="1470" y="55"/>
                      <a:pt x="1463" y="56"/>
                    </a:cubicBezTo>
                    <a:close/>
                    <a:moveTo>
                      <a:pt x="1292" y="86"/>
                    </a:moveTo>
                    <a:lnTo>
                      <a:pt x="1262" y="91"/>
                    </a:lnTo>
                    <a:lnTo>
                      <a:pt x="1219" y="101"/>
                    </a:lnTo>
                    <a:cubicBezTo>
                      <a:pt x="1212" y="103"/>
                      <a:pt x="1205" y="99"/>
                      <a:pt x="1204" y="92"/>
                    </a:cubicBezTo>
                    <a:cubicBezTo>
                      <a:pt x="1202" y="85"/>
                      <a:pt x="1206" y="78"/>
                      <a:pt x="1213" y="77"/>
                    </a:cubicBezTo>
                    <a:lnTo>
                      <a:pt x="1257" y="67"/>
                    </a:lnTo>
                    <a:lnTo>
                      <a:pt x="1287" y="61"/>
                    </a:lnTo>
                    <a:cubicBezTo>
                      <a:pt x="1294" y="60"/>
                      <a:pt x="1300" y="64"/>
                      <a:pt x="1301" y="71"/>
                    </a:cubicBezTo>
                    <a:cubicBezTo>
                      <a:pt x="1303" y="78"/>
                      <a:pt x="1298" y="84"/>
                      <a:pt x="1292" y="86"/>
                    </a:cubicBezTo>
                    <a:close/>
                    <a:moveTo>
                      <a:pt x="1122" y="125"/>
                    </a:moveTo>
                    <a:lnTo>
                      <a:pt x="1092" y="133"/>
                    </a:lnTo>
                    <a:lnTo>
                      <a:pt x="1050" y="145"/>
                    </a:lnTo>
                    <a:cubicBezTo>
                      <a:pt x="1044" y="147"/>
                      <a:pt x="1037" y="144"/>
                      <a:pt x="1035" y="137"/>
                    </a:cubicBezTo>
                    <a:cubicBezTo>
                      <a:pt x="1033" y="130"/>
                      <a:pt x="1036" y="123"/>
                      <a:pt x="1043" y="121"/>
                    </a:cubicBezTo>
                    <a:lnTo>
                      <a:pt x="1086" y="109"/>
                    </a:lnTo>
                    <a:lnTo>
                      <a:pt x="1116" y="101"/>
                    </a:lnTo>
                    <a:cubicBezTo>
                      <a:pt x="1122" y="99"/>
                      <a:pt x="1129" y="103"/>
                      <a:pt x="1131" y="110"/>
                    </a:cubicBezTo>
                    <a:cubicBezTo>
                      <a:pt x="1133" y="117"/>
                      <a:pt x="1129" y="123"/>
                      <a:pt x="1122" y="125"/>
                    </a:cubicBezTo>
                    <a:close/>
                    <a:moveTo>
                      <a:pt x="955" y="176"/>
                    </a:moveTo>
                    <a:lnTo>
                      <a:pt x="931" y="184"/>
                    </a:lnTo>
                    <a:lnTo>
                      <a:pt x="885" y="201"/>
                    </a:lnTo>
                    <a:cubicBezTo>
                      <a:pt x="879" y="203"/>
                      <a:pt x="871" y="200"/>
                      <a:pt x="869" y="193"/>
                    </a:cubicBezTo>
                    <a:cubicBezTo>
                      <a:pt x="867" y="187"/>
                      <a:pt x="870" y="180"/>
                      <a:pt x="876" y="177"/>
                    </a:cubicBezTo>
                    <a:lnTo>
                      <a:pt x="923" y="160"/>
                    </a:lnTo>
                    <a:lnTo>
                      <a:pt x="947" y="152"/>
                    </a:lnTo>
                    <a:cubicBezTo>
                      <a:pt x="954" y="150"/>
                      <a:pt x="961" y="153"/>
                      <a:pt x="963" y="160"/>
                    </a:cubicBezTo>
                    <a:cubicBezTo>
                      <a:pt x="965" y="166"/>
                      <a:pt x="962" y="173"/>
                      <a:pt x="955" y="176"/>
                    </a:cubicBezTo>
                    <a:close/>
                    <a:moveTo>
                      <a:pt x="793" y="238"/>
                    </a:moveTo>
                    <a:lnTo>
                      <a:pt x="780" y="243"/>
                    </a:lnTo>
                    <a:lnTo>
                      <a:pt x="725" y="268"/>
                    </a:lnTo>
                    <a:cubicBezTo>
                      <a:pt x="718" y="271"/>
                      <a:pt x="711" y="268"/>
                      <a:pt x="708" y="262"/>
                    </a:cubicBezTo>
                    <a:cubicBezTo>
                      <a:pt x="705" y="256"/>
                      <a:pt x="708" y="248"/>
                      <a:pt x="714" y="245"/>
                    </a:cubicBezTo>
                    <a:lnTo>
                      <a:pt x="771" y="219"/>
                    </a:lnTo>
                    <a:lnTo>
                      <a:pt x="783" y="214"/>
                    </a:lnTo>
                    <a:cubicBezTo>
                      <a:pt x="789" y="212"/>
                      <a:pt x="797" y="215"/>
                      <a:pt x="799" y="221"/>
                    </a:cubicBezTo>
                    <a:cubicBezTo>
                      <a:pt x="802" y="228"/>
                      <a:pt x="799" y="235"/>
                      <a:pt x="793" y="238"/>
                    </a:cubicBezTo>
                    <a:close/>
                    <a:moveTo>
                      <a:pt x="636" y="312"/>
                    </a:moveTo>
                    <a:lnTo>
                      <a:pt x="575" y="346"/>
                    </a:lnTo>
                    <a:lnTo>
                      <a:pt x="571" y="348"/>
                    </a:lnTo>
                    <a:cubicBezTo>
                      <a:pt x="565" y="352"/>
                      <a:pt x="557" y="350"/>
                      <a:pt x="554" y="344"/>
                    </a:cubicBezTo>
                    <a:cubicBezTo>
                      <a:pt x="550" y="338"/>
                      <a:pt x="552" y="330"/>
                      <a:pt x="558" y="327"/>
                    </a:cubicBezTo>
                    <a:lnTo>
                      <a:pt x="563" y="324"/>
                    </a:lnTo>
                    <a:lnTo>
                      <a:pt x="624" y="290"/>
                    </a:lnTo>
                    <a:cubicBezTo>
                      <a:pt x="630" y="287"/>
                      <a:pt x="637" y="289"/>
                      <a:pt x="641" y="295"/>
                    </a:cubicBezTo>
                    <a:cubicBezTo>
                      <a:pt x="644" y="301"/>
                      <a:pt x="642" y="309"/>
                      <a:pt x="636" y="312"/>
                    </a:cubicBezTo>
                    <a:close/>
                    <a:moveTo>
                      <a:pt x="487" y="401"/>
                    </a:moveTo>
                    <a:lnTo>
                      <a:pt x="453" y="423"/>
                    </a:lnTo>
                    <a:lnTo>
                      <a:pt x="426" y="444"/>
                    </a:lnTo>
                    <a:cubicBezTo>
                      <a:pt x="420" y="448"/>
                      <a:pt x="412" y="447"/>
                      <a:pt x="408" y="441"/>
                    </a:cubicBezTo>
                    <a:cubicBezTo>
                      <a:pt x="404" y="435"/>
                      <a:pt x="405" y="428"/>
                      <a:pt x="411" y="423"/>
                    </a:cubicBezTo>
                    <a:lnTo>
                      <a:pt x="440" y="402"/>
                    </a:lnTo>
                    <a:lnTo>
                      <a:pt x="473" y="380"/>
                    </a:lnTo>
                    <a:cubicBezTo>
                      <a:pt x="478" y="376"/>
                      <a:pt x="486" y="378"/>
                      <a:pt x="490" y="384"/>
                    </a:cubicBezTo>
                    <a:cubicBezTo>
                      <a:pt x="494" y="389"/>
                      <a:pt x="492" y="397"/>
                      <a:pt x="487" y="401"/>
                    </a:cubicBezTo>
                    <a:close/>
                    <a:moveTo>
                      <a:pt x="347" y="505"/>
                    </a:moveTo>
                    <a:lnTo>
                      <a:pt x="345" y="507"/>
                    </a:lnTo>
                    <a:lnTo>
                      <a:pt x="296" y="551"/>
                    </a:lnTo>
                    <a:lnTo>
                      <a:pt x="293" y="554"/>
                    </a:lnTo>
                    <a:cubicBezTo>
                      <a:pt x="288" y="559"/>
                      <a:pt x="280" y="559"/>
                      <a:pt x="275" y="554"/>
                    </a:cubicBezTo>
                    <a:cubicBezTo>
                      <a:pt x="270" y="550"/>
                      <a:pt x="270" y="542"/>
                      <a:pt x="275" y="537"/>
                    </a:cubicBezTo>
                    <a:lnTo>
                      <a:pt x="279" y="533"/>
                    </a:lnTo>
                    <a:lnTo>
                      <a:pt x="329" y="488"/>
                    </a:lnTo>
                    <a:lnTo>
                      <a:pt x="332" y="486"/>
                    </a:lnTo>
                    <a:cubicBezTo>
                      <a:pt x="337" y="481"/>
                      <a:pt x="345" y="482"/>
                      <a:pt x="349" y="487"/>
                    </a:cubicBezTo>
                    <a:cubicBezTo>
                      <a:pt x="354" y="493"/>
                      <a:pt x="353" y="501"/>
                      <a:pt x="347" y="505"/>
                    </a:cubicBezTo>
                    <a:close/>
                    <a:moveTo>
                      <a:pt x="224" y="626"/>
                    </a:moveTo>
                    <a:lnTo>
                      <a:pt x="209" y="644"/>
                    </a:lnTo>
                    <a:lnTo>
                      <a:pt x="178" y="684"/>
                    </a:lnTo>
                    <a:cubicBezTo>
                      <a:pt x="173" y="689"/>
                      <a:pt x="166" y="690"/>
                      <a:pt x="160" y="686"/>
                    </a:cubicBezTo>
                    <a:cubicBezTo>
                      <a:pt x="155" y="682"/>
                      <a:pt x="154" y="674"/>
                      <a:pt x="158" y="669"/>
                    </a:cubicBezTo>
                    <a:lnTo>
                      <a:pt x="190" y="627"/>
                    </a:lnTo>
                    <a:lnTo>
                      <a:pt x="206" y="610"/>
                    </a:lnTo>
                    <a:cubicBezTo>
                      <a:pt x="210" y="605"/>
                      <a:pt x="218" y="604"/>
                      <a:pt x="223" y="609"/>
                    </a:cubicBezTo>
                    <a:cubicBezTo>
                      <a:pt x="229" y="613"/>
                      <a:pt x="229" y="621"/>
                      <a:pt x="224" y="626"/>
                    </a:cubicBezTo>
                    <a:close/>
                    <a:moveTo>
                      <a:pt x="124" y="766"/>
                    </a:moveTo>
                    <a:lnTo>
                      <a:pt x="109" y="792"/>
                    </a:lnTo>
                    <a:lnTo>
                      <a:pt x="89" y="832"/>
                    </a:lnTo>
                    <a:cubicBezTo>
                      <a:pt x="86" y="838"/>
                      <a:pt x="79" y="840"/>
                      <a:pt x="72" y="837"/>
                    </a:cubicBezTo>
                    <a:cubicBezTo>
                      <a:pt x="66" y="834"/>
                      <a:pt x="64" y="827"/>
                      <a:pt x="67" y="821"/>
                    </a:cubicBezTo>
                    <a:lnTo>
                      <a:pt x="87" y="779"/>
                    </a:lnTo>
                    <a:lnTo>
                      <a:pt x="102" y="753"/>
                    </a:lnTo>
                    <a:cubicBezTo>
                      <a:pt x="106" y="748"/>
                      <a:pt x="113" y="745"/>
                      <a:pt x="119" y="749"/>
                    </a:cubicBezTo>
                    <a:cubicBezTo>
                      <a:pt x="125" y="752"/>
                      <a:pt x="127" y="760"/>
                      <a:pt x="124" y="766"/>
                    </a:cubicBezTo>
                    <a:close/>
                    <a:moveTo>
                      <a:pt x="54" y="923"/>
                    </a:moveTo>
                    <a:lnTo>
                      <a:pt x="46" y="949"/>
                    </a:lnTo>
                    <a:lnTo>
                      <a:pt x="36" y="995"/>
                    </a:lnTo>
                    <a:cubicBezTo>
                      <a:pt x="35" y="1001"/>
                      <a:pt x="28" y="1006"/>
                      <a:pt x="21" y="1004"/>
                    </a:cubicBezTo>
                    <a:cubicBezTo>
                      <a:pt x="15" y="1003"/>
                      <a:pt x="10" y="996"/>
                      <a:pt x="12" y="989"/>
                    </a:cubicBezTo>
                    <a:lnTo>
                      <a:pt x="22" y="941"/>
                    </a:lnTo>
                    <a:lnTo>
                      <a:pt x="30" y="916"/>
                    </a:lnTo>
                    <a:cubicBezTo>
                      <a:pt x="32" y="909"/>
                      <a:pt x="39" y="905"/>
                      <a:pt x="46" y="907"/>
                    </a:cubicBezTo>
                    <a:cubicBezTo>
                      <a:pt x="52" y="909"/>
                      <a:pt x="56" y="916"/>
                      <a:pt x="54" y="923"/>
                    </a:cubicBezTo>
                    <a:close/>
                    <a:moveTo>
                      <a:pt x="26" y="1092"/>
                    </a:moveTo>
                    <a:lnTo>
                      <a:pt x="25" y="1113"/>
                    </a:lnTo>
                    <a:lnTo>
                      <a:pt x="27" y="1166"/>
                    </a:lnTo>
                    <a:cubicBezTo>
                      <a:pt x="28" y="1173"/>
                      <a:pt x="22" y="1178"/>
                      <a:pt x="15" y="1179"/>
                    </a:cubicBezTo>
                    <a:cubicBezTo>
                      <a:pt x="8" y="1179"/>
                      <a:pt x="3" y="1174"/>
                      <a:pt x="2" y="1167"/>
                    </a:cubicBezTo>
                    <a:lnTo>
                      <a:pt x="0" y="1112"/>
                    </a:lnTo>
                    <a:lnTo>
                      <a:pt x="1" y="1091"/>
                    </a:lnTo>
                    <a:cubicBezTo>
                      <a:pt x="1" y="1084"/>
                      <a:pt x="7" y="1079"/>
                      <a:pt x="14" y="1079"/>
                    </a:cubicBezTo>
                    <a:cubicBezTo>
                      <a:pt x="21" y="1079"/>
                      <a:pt x="26" y="1085"/>
                      <a:pt x="26" y="1092"/>
                    </a:cubicBezTo>
                    <a:close/>
                    <a:moveTo>
                      <a:pt x="43" y="1262"/>
                    </a:moveTo>
                    <a:lnTo>
                      <a:pt x="47" y="1277"/>
                    </a:lnTo>
                    <a:lnTo>
                      <a:pt x="63" y="1331"/>
                    </a:lnTo>
                    <a:lnTo>
                      <a:pt x="64" y="1332"/>
                    </a:lnTo>
                    <a:cubicBezTo>
                      <a:pt x="66" y="1339"/>
                      <a:pt x="63" y="1346"/>
                      <a:pt x="57" y="1348"/>
                    </a:cubicBezTo>
                    <a:cubicBezTo>
                      <a:pt x="50" y="1351"/>
                      <a:pt x="43" y="1348"/>
                      <a:pt x="40" y="1341"/>
                    </a:cubicBezTo>
                    <a:lnTo>
                      <a:pt x="39" y="1338"/>
                    </a:lnTo>
                    <a:lnTo>
                      <a:pt x="22" y="1283"/>
                    </a:lnTo>
                    <a:lnTo>
                      <a:pt x="19" y="1268"/>
                    </a:lnTo>
                    <a:cubicBezTo>
                      <a:pt x="17" y="1261"/>
                      <a:pt x="22" y="1254"/>
                      <a:pt x="28" y="1253"/>
                    </a:cubicBezTo>
                    <a:cubicBezTo>
                      <a:pt x="35" y="1251"/>
                      <a:pt x="42" y="1255"/>
                      <a:pt x="43" y="1262"/>
                    </a:cubicBezTo>
                    <a:close/>
                    <a:moveTo>
                      <a:pt x="104" y="1423"/>
                    </a:moveTo>
                    <a:lnTo>
                      <a:pt x="109" y="1434"/>
                    </a:lnTo>
                    <a:lnTo>
                      <a:pt x="139" y="1484"/>
                    </a:lnTo>
                    <a:lnTo>
                      <a:pt x="140" y="1486"/>
                    </a:lnTo>
                    <a:cubicBezTo>
                      <a:pt x="144" y="1492"/>
                      <a:pt x="142" y="1500"/>
                      <a:pt x="137" y="1504"/>
                    </a:cubicBezTo>
                    <a:cubicBezTo>
                      <a:pt x="131" y="1508"/>
                      <a:pt x="123" y="1506"/>
                      <a:pt x="119" y="1500"/>
                    </a:cubicBezTo>
                    <a:lnTo>
                      <a:pt x="117" y="1497"/>
                    </a:lnTo>
                    <a:lnTo>
                      <a:pt x="87" y="1445"/>
                    </a:lnTo>
                    <a:lnTo>
                      <a:pt x="81" y="1434"/>
                    </a:lnTo>
                    <a:cubicBezTo>
                      <a:pt x="78" y="1428"/>
                      <a:pt x="81" y="1420"/>
                      <a:pt x="87" y="1417"/>
                    </a:cubicBezTo>
                    <a:cubicBezTo>
                      <a:pt x="93" y="1414"/>
                      <a:pt x="100" y="1416"/>
                      <a:pt x="104" y="1423"/>
                    </a:cubicBezTo>
                    <a:close/>
                    <a:moveTo>
                      <a:pt x="198" y="1567"/>
                    </a:moveTo>
                    <a:lnTo>
                      <a:pt x="210" y="1582"/>
                    </a:lnTo>
                    <a:lnTo>
                      <a:pt x="246" y="1623"/>
                    </a:lnTo>
                    <a:cubicBezTo>
                      <a:pt x="251" y="1628"/>
                      <a:pt x="250" y="1636"/>
                      <a:pt x="245" y="1641"/>
                    </a:cubicBezTo>
                    <a:cubicBezTo>
                      <a:pt x="240" y="1645"/>
                      <a:pt x="232" y="1645"/>
                      <a:pt x="227" y="1640"/>
                    </a:cubicBezTo>
                    <a:lnTo>
                      <a:pt x="190" y="1597"/>
                    </a:lnTo>
                    <a:lnTo>
                      <a:pt x="178" y="1582"/>
                    </a:lnTo>
                    <a:cubicBezTo>
                      <a:pt x="174" y="1577"/>
                      <a:pt x="175" y="1569"/>
                      <a:pt x="180" y="1564"/>
                    </a:cubicBezTo>
                    <a:cubicBezTo>
                      <a:pt x="186" y="1560"/>
                      <a:pt x="194" y="1561"/>
                      <a:pt x="198" y="1567"/>
                    </a:cubicBezTo>
                    <a:close/>
                    <a:moveTo>
                      <a:pt x="316" y="1692"/>
                    </a:moveTo>
                    <a:lnTo>
                      <a:pt x="345" y="1718"/>
                    </a:lnTo>
                    <a:lnTo>
                      <a:pt x="373" y="1741"/>
                    </a:lnTo>
                    <a:cubicBezTo>
                      <a:pt x="378" y="1745"/>
                      <a:pt x="379" y="1753"/>
                      <a:pt x="375" y="1758"/>
                    </a:cubicBezTo>
                    <a:cubicBezTo>
                      <a:pt x="370" y="1763"/>
                      <a:pt x="362" y="1764"/>
                      <a:pt x="357" y="1760"/>
                    </a:cubicBezTo>
                    <a:lnTo>
                      <a:pt x="329" y="1737"/>
                    </a:lnTo>
                    <a:lnTo>
                      <a:pt x="300" y="1711"/>
                    </a:lnTo>
                    <a:cubicBezTo>
                      <a:pt x="294" y="1706"/>
                      <a:pt x="294" y="1698"/>
                      <a:pt x="299" y="1693"/>
                    </a:cubicBezTo>
                    <a:cubicBezTo>
                      <a:pt x="303" y="1688"/>
                      <a:pt x="311" y="1687"/>
                      <a:pt x="316" y="1692"/>
                    </a:cubicBezTo>
                    <a:close/>
                    <a:moveTo>
                      <a:pt x="452" y="1801"/>
                    </a:moveTo>
                    <a:lnTo>
                      <a:pt x="454" y="1802"/>
                    </a:lnTo>
                    <a:lnTo>
                      <a:pt x="513" y="1842"/>
                    </a:lnTo>
                    <a:lnTo>
                      <a:pt x="513" y="1842"/>
                    </a:lnTo>
                    <a:cubicBezTo>
                      <a:pt x="519" y="1846"/>
                      <a:pt x="521" y="1853"/>
                      <a:pt x="517" y="1859"/>
                    </a:cubicBezTo>
                    <a:cubicBezTo>
                      <a:pt x="514" y="1865"/>
                      <a:pt x="506" y="1867"/>
                      <a:pt x="500" y="1863"/>
                    </a:cubicBezTo>
                    <a:lnTo>
                      <a:pt x="499" y="1863"/>
                    </a:lnTo>
                    <a:lnTo>
                      <a:pt x="439" y="1822"/>
                    </a:lnTo>
                    <a:lnTo>
                      <a:pt x="437" y="1821"/>
                    </a:lnTo>
                    <a:cubicBezTo>
                      <a:pt x="431" y="1817"/>
                      <a:pt x="430" y="1809"/>
                      <a:pt x="434" y="1803"/>
                    </a:cubicBezTo>
                    <a:cubicBezTo>
                      <a:pt x="438" y="1798"/>
                      <a:pt x="446" y="1797"/>
                      <a:pt x="452" y="1801"/>
                    </a:cubicBezTo>
                    <a:close/>
                    <a:moveTo>
                      <a:pt x="599" y="1893"/>
                    </a:moveTo>
                    <a:lnTo>
                      <a:pt x="641" y="1916"/>
                    </a:lnTo>
                    <a:lnTo>
                      <a:pt x="665" y="1928"/>
                    </a:lnTo>
                    <a:cubicBezTo>
                      <a:pt x="671" y="1931"/>
                      <a:pt x="673" y="1938"/>
                      <a:pt x="670" y="1944"/>
                    </a:cubicBezTo>
                    <a:cubicBezTo>
                      <a:pt x="667" y="1951"/>
                      <a:pt x="659" y="1953"/>
                      <a:pt x="653" y="1950"/>
                    </a:cubicBezTo>
                    <a:lnTo>
                      <a:pt x="629" y="1938"/>
                    </a:lnTo>
                    <a:lnTo>
                      <a:pt x="587" y="1914"/>
                    </a:lnTo>
                    <a:cubicBezTo>
                      <a:pt x="581" y="1911"/>
                      <a:pt x="578" y="1904"/>
                      <a:pt x="582" y="1898"/>
                    </a:cubicBezTo>
                    <a:cubicBezTo>
                      <a:pt x="585" y="1891"/>
                      <a:pt x="593" y="1889"/>
                      <a:pt x="599" y="1893"/>
                    </a:cubicBezTo>
                    <a:close/>
                    <a:moveTo>
                      <a:pt x="754" y="1971"/>
                    </a:moveTo>
                    <a:lnTo>
                      <a:pt x="781" y="1983"/>
                    </a:lnTo>
                    <a:lnTo>
                      <a:pt x="823" y="2000"/>
                    </a:lnTo>
                    <a:cubicBezTo>
                      <a:pt x="829" y="2003"/>
                      <a:pt x="832" y="2010"/>
                      <a:pt x="830" y="2016"/>
                    </a:cubicBezTo>
                    <a:cubicBezTo>
                      <a:pt x="827" y="2023"/>
                      <a:pt x="820" y="2026"/>
                      <a:pt x="813" y="2023"/>
                    </a:cubicBezTo>
                    <a:lnTo>
                      <a:pt x="771" y="2005"/>
                    </a:lnTo>
                    <a:lnTo>
                      <a:pt x="744" y="1993"/>
                    </a:lnTo>
                    <a:cubicBezTo>
                      <a:pt x="738" y="1990"/>
                      <a:pt x="735" y="1983"/>
                      <a:pt x="738" y="1977"/>
                    </a:cubicBezTo>
                    <a:cubicBezTo>
                      <a:pt x="741" y="1970"/>
                      <a:pt x="748" y="1968"/>
                      <a:pt x="754" y="1971"/>
                    </a:cubicBezTo>
                    <a:close/>
                    <a:moveTo>
                      <a:pt x="916" y="2036"/>
                    </a:moveTo>
                    <a:lnTo>
                      <a:pt x="932" y="2041"/>
                    </a:lnTo>
                    <a:lnTo>
                      <a:pt x="986" y="2060"/>
                    </a:lnTo>
                    <a:cubicBezTo>
                      <a:pt x="993" y="2062"/>
                      <a:pt x="996" y="2069"/>
                      <a:pt x="994" y="2076"/>
                    </a:cubicBezTo>
                    <a:cubicBezTo>
                      <a:pt x="992" y="2082"/>
                      <a:pt x="985" y="2086"/>
                      <a:pt x="978" y="2083"/>
                    </a:cubicBezTo>
                    <a:lnTo>
                      <a:pt x="923" y="2065"/>
                    </a:lnTo>
                    <a:lnTo>
                      <a:pt x="907" y="2059"/>
                    </a:lnTo>
                    <a:cubicBezTo>
                      <a:pt x="901" y="2057"/>
                      <a:pt x="897" y="2049"/>
                      <a:pt x="900" y="2043"/>
                    </a:cubicBezTo>
                    <a:cubicBezTo>
                      <a:pt x="902" y="2037"/>
                      <a:pt x="909" y="2033"/>
                      <a:pt x="916" y="2036"/>
                    </a:cubicBezTo>
                    <a:close/>
                    <a:moveTo>
                      <a:pt x="1082" y="2089"/>
                    </a:moveTo>
                    <a:lnTo>
                      <a:pt x="1092" y="2092"/>
                    </a:lnTo>
                    <a:lnTo>
                      <a:pt x="1154" y="2108"/>
                    </a:lnTo>
                    <a:cubicBezTo>
                      <a:pt x="1160" y="2110"/>
                      <a:pt x="1164" y="2117"/>
                      <a:pt x="1163" y="2123"/>
                    </a:cubicBezTo>
                    <a:cubicBezTo>
                      <a:pt x="1161" y="2130"/>
                      <a:pt x="1154" y="2134"/>
                      <a:pt x="1147" y="2132"/>
                    </a:cubicBezTo>
                    <a:lnTo>
                      <a:pt x="1085" y="2116"/>
                    </a:lnTo>
                    <a:lnTo>
                      <a:pt x="1074" y="2113"/>
                    </a:lnTo>
                    <a:cubicBezTo>
                      <a:pt x="1068" y="2111"/>
                      <a:pt x="1064" y="2104"/>
                      <a:pt x="1066" y="2097"/>
                    </a:cubicBezTo>
                    <a:cubicBezTo>
                      <a:pt x="1068" y="2091"/>
                      <a:pt x="1075" y="2087"/>
                      <a:pt x="1082" y="2089"/>
                    </a:cubicBezTo>
                    <a:close/>
                    <a:moveTo>
                      <a:pt x="1251" y="2131"/>
                    </a:moveTo>
                    <a:lnTo>
                      <a:pt x="1262" y="2134"/>
                    </a:lnTo>
                    <a:lnTo>
                      <a:pt x="1324" y="2146"/>
                    </a:lnTo>
                    <a:cubicBezTo>
                      <a:pt x="1330" y="2147"/>
                      <a:pt x="1335" y="2153"/>
                      <a:pt x="1334" y="2160"/>
                    </a:cubicBezTo>
                    <a:cubicBezTo>
                      <a:pt x="1332" y="2167"/>
                      <a:pt x="1326" y="2171"/>
                      <a:pt x="1319" y="2170"/>
                    </a:cubicBezTo>
                    <a:lnTo>
                      <a:pt x="1256" y="2158"/>
                    </a:lnTo>
                    <a:lnTo>
                      <a:pt x="1245" y="2155"/>
                    </a:lnTo>
                    <a:cubicBezTo>
                      <a:pt x="1238" y="2154"/>
                      <a:pt x="1234" y="2147"/>
                      <a:pt x="1236" y="2140"/>
                    </a:cubicBezTo>
                    <a:cubicBezTo>
                      <a:pt x="1237" y="2134"/>
                      <a:pt x="1244" y="2129"/>
                      <a:pt x="1251" y="2131"/>
                    </a:cubicBezTo>
                    <a:close/>
                    <a:moveTo>
                      <a:pt x="1422" y="2162"/>
                    </a:moveTo>
                    <a:lnTo>
                      <a:pt x="1440" y="2165"/>
                    </a:lnTo>
                    <a:lnTo>
                      <a:pt x="1496" y="2173"/>
                    </a:lnTo>
                    <a:cubicBezTo>
                      <a:pt x="1503" y="2174"/>
                      <a:pt x="1507" y="2180"/>
                      <a:pt x="1506" y="2187"/>
                    </a:cubicBezTo>
                    <a:cubicBezTo>
                      <a:pt x="1506" y="2194"/>
                      <a:pt x="1499" y="2199"/>
                      <a:pt x="1492" y="2198"/>
                    </a:cubicBezTo>
                    <a:lnTo>
                      <a:pt x="1436" y="2190"/>
                    </a:lnTo>
                    <a:lnTo>
                      <a:pt x="1418" y="2187"/>
                    </a:lnTo>
                    <a:cubicBezTo>
                      <a:pt x="1411" y="2186"/>
                      <a:pt x="1406" y="2180"/>
                      <a:pt x="1407" y="2173"/>
                    </a:cubicBezTo>
                    <a:cubicBezTo>
                      <a:pt x="1409" y="2166"/>
                      <a:pt x="1415" y="2161"/>
                      <a:pt x="1422" y="2162"/>
                    </a:cubicBezTo>
                    <a:close/>
                    <a:moveTo>
                      <a:pt x="1595" y="2184"/>
                    </a:moveTo>
                    <a:lnTo>
                      <a:pt x="1624" y="2187"/>
                    </a:lnTo>
                    <a:lnTo>
                      <a:pt x="1669" y="2191"/>
                    </a:lnTo>
                    <a:cubicBezTo>
                      <a:pt x="1676" y="2191"/>
                      <a:pt x="1681" y="2197"/>
                      <a:pt x="1681" y="2204"/>
                    </a:cubicBezTo>
                    <a:cubicBezTo>
                      <a:pt x="1680" y="2211"/>
                      <a:pt x="1674" y="2216"/>
                      <a:pt x="1667" y="2216"/>
                    </a:cubicBezTo>
                    <a:lnTo>
                      <a:pt x="1622" y="2212"/>
                    </a:lnTo>
                    <a:lnTo>
                      <a:pt x="1592" y="2209"/>
                    </a:lnTo>
                    <a:cubicBezTo>
                      <a:pt x="1585" y="2208"/>
                      <a:pt x="1580" y="2202"/>
                      <a:pt x="1581" y="2195"/>
                    </a:cubicBezTo>
                    <a:cubicBezTo>
                      <a:pt x="1582" y="2188"/>
                      <a:pt x="1588" y="2183"/>
                      <a:pt x="1595" y="2184"/>
                    </a:cubicBezTo>
                    <a:close/>
                    <a:moveTo>
                      <a:pt x="1768" y="2196"/>
                    </a:moveTo>
                    <a:lnTo>
                      <a:pt x="1815" y="2198"/>
                    </a:lnTo>
                    <a:lnTo>
                      <a:pt x="1843" y="2199"/>
                    </a:lnTo>
                    <a:cubicBezTo>
                      <a:pt x="1850" y="2199"/>
                      <a:pt x="1856" y="2205"/>
                      <a:pt x="1855" y="2212"/>
                    </a:cubicBezTo>
                    <a:cubicBezTo>
                      <a:pt x="1855" y="2218"/>
                      <a:pt x="1850" y="2224"/>
                      <a:pt x="1843" y="2224"/>
                    </a:cubicBezTo>
                    <a:lnTo>
                      <a:pt x="1814" y="2223"/>
                    </a:lnTo>
                    <a:lnTo>
                      <a:pt x="1767" y="2221"/>
                    </a:lnTo>
                    <a:cubicBezTo>
                      <a:pt x="1760" y="2221"/>
                      <a:pt x="1755" y="2215"/>
                      <a:pt x="1755" y="2208"/>
                    </a:cubicBezTo>
                    <a:cubicBezTo>
                      <a:pt x="1756" y="2201"/>
                      <a:pt x="1762" y="2196"/>
                      <a:pt x="1768" y="2196"/>
                    </a:cubicBezTo>
                    <a:close/>
                    <a:moveTo>
                      <a:pt x="1943" y="2200"/>
                    </a:moveTo>
                    <a:lnTo>
                      <a:pt x="2010" y="2198"/>
                    </a:lnTo>
                    <a:lnTo>
                      <a:pt x="2017" y="2198"/>
                    </a:lnTo>
                    <a:cubicBezTo>
                      <a:pt x="2024" y="2198"/>
                      <a:pt x="2030" y="2203"/>
                      <a:pt x="2030" y="2210"/>
                    </a:cubicBezTo>
                    <a:cubicBezTo>
                      <a:pt x="2031" y="2217"/>
                      <a:pt x="2025" y="2223"/>
                      <a:pt x="2018" y="2223"/>
                    </a:cubicBezTo>
                    <a:lnTo>
                      <a:pt x="2010" y="2223"/>
                    </a:lnTo>
                    <a:lnTo>
                      <a:pt x="1943" y="2225"/>
                    </a:lnTo>
                    <a:cubicBezTo>
                      <a:pt x="1936" y="2225"/>
                      <a:pt x="1930" y="2219"/>
                      <a:pt x="1930" y="2212"/>
                    </a:cubicBezTo>
                    <a:cubicBezTo>
                      <a:pt x="1930" y="2205"/>
                      <a:pt x="1936" y="2200"/>
                      <a:pt x="1943" y="2200"/>
                    </a:cubicBezTo>
                    <a:close/>
                    <a:moveTo>
                      <a:pt x="2117" y="2193"/>
                    </a:moveTo>
                    <a:lnTo>
                      <a:pt x="2192" y="2188"/>
                    </a:lnTo>
                    <a:cubicBezTo>
                      <a:pt x="2199" y="2187"/>
                      <a:pt x="2205" y="2193"/>
                      <a:pt x="2205" y="2199"/>
                    </a:cubicBezTo>
                    <a:cubicBezTo>
                      <a:pt x="2206" y="2206"/>
                      <a:pt x="2200" y="2212"/>
                      <a:pt x="2193" y="2213"/>
                    </a:cubicBezTo>
                    <a:lnTo>
                      <a:pt x="2119" y="2218"/>
                    </a:lnTo>
                    <a:cubicBezTo>
                      <a:pt x="2112" y="2219"/>
                      <a:pt x="2106" y="2214"/>
                      <a:pt x="2105" y="2207"/>
                    </a:cubicBezTo>
                    <a:cubicBezTo>
                      <a:pt x="2105" y="2200"/>
                      <a:pt x="2110" y="2194"/>
                      <a:pt x="2117" y="2193"/>
                    </a:cubicBezTo>
                    <a:close/>
                    <a:moveTo>
                      <a:pt x="2291" y="2178"/>
                    </a:moveTo>
                    <a:lnTo>
                      <a:pt x="2294" y="2178"/>
                    </a:lnTo>
                    <a:lnTo>
                      <a:pt x="2365" y="2168"/>
                    </a:lnTo>
                    <a:cubicBezTo>
                      <a:pt x="2372" y="2167"/>
                      <a:pt x="2378" y="2172"/>
                      <a:pt x="2379" y="2179"/>
                    </a:cubicBezTo>
                    <a:cubicBezTo>
                      <a:pt x="2380" y="2186"/>
                      <a:pt x="2375" y="2192"/>
                      <a:pt x="2368" y="2193"/>
                    </a:cubicBezTo>
                    <a:lnTo>
                      <a:pt x="2297" y="2203"/>
                    </a:lnTo>
                    <a:lnTo>
                      <a:pt x="2293" y="2203"/>
                    </a:lnTo>
                    <a:cubicBezTo>
                      <a:pt x="2286" y="2204"/>
                      <a:pt x="2280" y="2199"/>
                      <a:pt x="2280" y="2192"/>
                    </a:cubicBezTo>
                    <a:cubicBezTo>
                      <a:pt x="2279" y="2185"/>
                      <a:pt x="2284" y="2179"/>
                      <a:pt x="2291" y="2178"/>
                    </a:cubicBezTo>
                    <a:close/>
                    <a:moveTo>
                      <a:pt x="2463" y="2153"/>
                    </a:moveTo>
                    <a:lnTo>
                      <a:pt x="2475" y="2151"/>
                    </a:lnTo>
                    <a:lnTo>
                      <a:pt x="2536" y="2139"/>
                    </a:lnTo>
                    <a:cubicBezTo>
                      <a:pt x="2543" y="2137"/>
                      <a:pt x="2550" y="2142"/>
                      <a:pt x="2551" y="2149"/>
                    </a:cubicBezTo>
                    <a:cubicBezTo>
                      <a:pt x="2552" y="2155"/>
                      <a:pt x="2548" y="2162"/>
                      <a:pt x="2541" y="2163"/>
                    </a:cubicBezTo>
                    <a:lnTo>
                      <a:pt x="2480" y="2175"/>
                    </a:lnTo>
                    <a:lnTo>
                      <a:pt x="2467" y="2177"/>
                    </a:lnTo>
                    <a:cubicBezTo>
                      <a:pt x="2460" y="2178"/>
                      <a:pt x="2454" y="2174"/>
                      <a:pt x="2453" y="2167"/>
                    </a:cubicBezTo>
                    <a:cubicBezTo>
                      <a:pt x="2452" y="2160"/>
                      <a:pt x="2456" y="2154"/>
                      <a:pt x="2463" y="2153"/>
                    </a:cubicBezTo>
                    <a:close/>
                    <a:moveTo>
                      <a:pt x="2634" y="2117"/>
                    </a:moveTo>
                    <a:lnTo>
                      <a:pt x="2649" y="2114"/>
                    </a:lnTo>
                    <a:lnTo>
                      <a:pt x="2706" y="2099"/>
                    </a:lnTo>
                    <a:cubicBezTo>
                      <a:pt x="2713" y="2097"/>
                      <a:pt x="2720" y="2101"/>
                      <a:pt x="2721" y="2108"/>
                    </a:cubicBezTo>
                    <a:cubicBezTo>
                      <a:pt x="2723" y="2115"/>
                      <a:pt x="2719" y="2121"/>
                      <a:pt x="2712" y="2123"/>
                    </a:cubicBezTo>
                    <a:lnTo>
                      <a:pt x="2655" y="2138"/>
                    </a:lnTo>
                    <a:lnTo>
                      <a:pt x="2639" y="2142"/>
                    </a:lnTo>
                    <a:cubicBezTo>
                      <a:pt x="2633" y="2143"/>
                      <a:pt x="2626" y="2139"/>
                      <a:pt x="2624" y="2132"/>
                    </a:cubicBezTo>
                    <a:cubicBezTo>
                      <a:pt x="2623" y="2126"/>
                      <a:pt x="2627" y="2119"/>
                      <a:pt x="2634" y="2117"/>
                    </a:cubicBezTo>
                    <a:close/>
                    <a:moveTo>
                      <a:pt x="2802" y="2072"/>
                    </a:moveTo>
                    <a:lnTo>
                      <a:pt x="2815" y="2068"/>
                    </a:lnTo>
                    <a:lnTo>
                      <a:pt x="2873" y="2048"/>
                    </a:lnTo>
                    <a:cubicBezTo>
                      <a:pt x="2879" y="2046"/>
                      <a:pt x="2886" y="2050"/>
                      <a:pt x="2888" y="2056"/>
                    </a:cubicBezTo>
                    <a:cubicBezTo>
                      <a:pt x="2891" y="2063"/>
                      <a:pt x="2887" y="2070"/>
                      <a:pt x="2881" y="2072"/>
                    </a:cubicBezTo>
                    <a:lnTo>
                      <a:pt x="2822" y="2092"/>
                    </a:lnTo>
                    <a:lnTo>
                      <a:pt x="2809" y="2096"/>
                    </a:lnTo>
                    <a:cubicBezTo>
                      <a:pt x="2802" y="2097"/>
                      <a:pt x="2795" y="2094"/>
                      <a:pt x="2793" y="2087"/>
                    </a:cubicBezTo>
                    <a:cubicBezTo>
                      <a:pt x="2791" y="2080"/>
                      <a:pt x="2795" y="2074"/>
                      <a:pt x="2802" y="2072"/>
                    </a:cubicBezTo>
                    <a:close/>
                    <a:moveTo>
                      <a:pt x="2966" y="2015"/>
                    </a:moveTo>
                    <a:lnTo>
                      <a:pt x="2971" y="2013"/>
                    </a:lnTo>
                    <a:lnTo>
                      <a:pt x="3035" y="1986"/>
                    </a:lnTo>
                    <a:cubicBezTo>
                      <a:pt x="3042" y="1984"/>
                      <a:pt x="3049" y="1987"/>
                      <a:pt x="3052" y="1993"/>
                    </a:cubicBezTo>
                    <a:cubicBezTo>
                      <a:pt x="3054" y="1999"/>
                      <a:pt x="3051" y="2007"/>
                      <a:pt x="3045" y="2009"/>
                    </a:cubicBezTo>
                    <a:lnTo>
                      <a:pt x="2979" y="2036"/>
                    </a:lnTo>
                    <a:lnTo>
                      <a:pt x="2975" y="2038"/>
                    </a:lnTo>
                    <a:cubicBezTo>
                      <a:pt x="2968" y="2040"/>
                      <a:pt x="2961" y="2037"/>
                      <a:pt x="2959" y="2031"/>
                    </a:cubicBezTo>
                    <a:cubicBezTo>
                      <a:pt x="2957" y="2024"/>
                      <a:pt x="2960" y="2017"/>
                      <a:pt x="2966" y="2015"/>
                    </a:cubicBezTo>
                    <a:close/>
                    <a:moveTo>
                      <a:pt x="3125" y="1945"/>
                    </a:moveTo>
                    <a:lnTo>
                      <a:pt x="3184" y="1916"/>
                    </a:lnTo>
                    <a:lnTo>
                      <a:pt x="3192" y="1911"/>
                    </a:lnTo>
                    <a:cubicBezTo>
                      <a:pt x="3198" y="1908"/>
                      <a:pt x="3205" y="1910"/>
                      <a:pt x="3209" y="1916"/>
                    </a:cubicBezTo>
                    <a:cubicBezTo>
                      <a:pt x="3212" y="1922"/>
                      <a:pt x="3210" y="1930"/>
                      <a:pt x="3204" y="1933"/>
                    </a:cubicBezTo>
                    <a:lnTo>
                      <a:pt x="3196" y="1938"/>
                    </a:lnTo>
                    <a:lnTo>
                      <a:pt x="3137" y="1968"/>
                    </a:lnTo>
                    <a:cubicBezTo>
                      <a:pt x="3131" y="1971"/>
                      <a:pt x="3123" y="1968"/>
                      <a:pt x="3120" y="1962"/>
                    </a:cubicBezTo>
                    <a:cubicBezTo>
                      <a:pt x="3117" y="1956"/>
                      <a:pt x="3119" y="1948"/>
                      <a:pt x="3125" y="1945"/>
                    </a:cubicBezTo>
                    <a:close/>
                    <a:moveTo>
                      <a:pt x="3278" y="1862"/>
                    </a:moveTo>
                    <a:lnTo>
                      <a:pt x="3312" y="1842"/>
                    </a:lnTo>
                    <a:lnTo>
                      <a:pt x="3341" y="1822"/>
                    </a:lnTo>
                    <a:cubicBezTo>
                      <a:pt x="3347" y="1819"/>
                      <a:pt x="3355" y="1820"/>
                      <a:pt x="3358" y="1826"/>
                    </a:cubicBezTo>
                    <a:cubicBezTo>
                      <a:pt x="3362" y="1832"/>
                      <a:pt x="3361" y="1839"/>
                      <a:pt x="3355" y="1843"/>
                    </a:cubicBezTo>
                    <a:lnTo>
                      <a:pt x="3325" y="1863"/>
                    </a:lnTo>
                    <a:lnTo>
                      <a:pt x="3291" y="1884"/>
                    </a:lnTo>
                    <a:cubicBezTo>
                      <a:pt x="3285" y="1887"/>
                      <a:pt x="3278" y="1885"/>
                      <a:pt x="3274" y="1879"/>
                    </a:cubicBezTo>
                    <a:cubicBezTo>
                      <a:pt x="3271" y="1874"/>
                      <a:pt x="3272" y="1866"/>
                      <a:pt x="3278" y="1862"/>
                    </a:cubicBezTo>
                    <a:close/>
                    <a:moveTo>
                      <a:pt x="3422" y="1765"/>
                    </a:moveTo>
                    <a:lnTo>
                      <a:pt x="3428" y="1761"/>
                    </a:lnTo>
                    <a:lnTo>
                      <a:pt x="3480" y="1718"/>
                    </a:lnTo>
                    <a:cubicBezTo>
                      <a:pt x="3485" y="1714"/>
                      <a:pt x="3493" y="1714"/>
                      <a:pt x="3497" y="1720"/>
                    </a:cubicBezTo>
                    <a:cubicBezTo>
                      <a:pt x="3502" y="1725"/>
                      <a:pt x="3501" y="1733"/>
                      <a:pt x="3496" y="1737"/>
                    </a:cubicBezTo>
                    <a:lnTo>
                      <a:pt x="3442" y="1781"/>
                    </a:lnTo>
                    <a:lnTo>
                      <a:pt x="3437" y="1785"/>
                    </a:lnTo>
                    <a:cubicBezTo>
                      <a:pt x="3431" y="1789"/>
                      <a:pt x="3424" y="1788"/>
                      <a:pt x="3419" y="1782"/>
                    </a:cubicBezTo>
                    <a:cubicBezTo>
                      <a:pt x="3415" y="1777"/>
                      <a:pt x="3417" y="1769"/>
                      <a:pt x="3422" y="1765"/>
                    </a:cubicBezTo>
                    <a:close/>
                    <a:moveTo>
                      <a:pt x="3552" y="1651"/>
                    </a:moveTo>
                    <a:lnTo>
                      <a:pt x="3574" y="1628"/>
                    </a:lnTo>
                    <a:lnTo>
                      <a:pt x="3603" y="1596"/>
                    </a:lnTo>
                    <a:cubicBezTo>
                      <a:pt x="3607" y="1591"/>
                      <a:pt x="3615" y="1591"/>
                      <a:pt x="3620" y="1595"/>
                    </a:cubicBezTo>
                    <a:cubicBezTo>
                      <a:pt x="3625" y="1600"/>
                      <a:pt x="3626" y="1608"/>
                      <a:pt x="3621" y="1613"/>
                    </a:cubicBezTo>
                    <a:lnTo>
                      <a:pt x="3592" y="1646"/>
                    </a:lnTo>
                    <a:lnTo>
                      <a:pt x="3570" y="1668"/>
                    </a:lnTo>
                    <a:cubicBezTo>
                      <a:pt x="3565" y="1673"/>
                      <a:pt x="3557" y="1673"/>
                      <a:pt x="3552" y="1668"/>
                    </a:cubicBezTo>
                    <a:cubicBezTo>
                      <a:pt x="3547" y="1663"/>
                      <a:pt x="3547" y="1655"/>
                      <a:pt x="3552" y="1651"/>
                    </a:cubicBezTo>
                    <a:close/>
                    <a:moveTo>
                      <a:pt x="3663" y="1519"/>
                    </a:moveTo>
                    <a:lnTo>
                      <a:pt x="3687" y="1484"/>
                    </a:lnTo>
                    <a:lnTo>
                      <a:pt x="3703" y="1456"/>
                    </a:lnTo>
                    <a:cubicBezTo>
                      <a:pt x="3706" y="1450"/>
                      <a:pt x="3714" y="1448"/>
                      <a:pt x="3720" y="1452"/>
                    </a:cubicBezTo>
                    <a:cubicBezTo>
                      <a:pt x="3726" y="1455"/>
                      <a:pt x="3728" y="1463"/>
                      <a:pt x="3724" y="1469"/>
                    </a:cubicBezTo>
                    <a:lnTo>
                      <a:pt x="3708" y="1498"/>
                    </a:lnTo>
                    <a:lnTo>
                      <a:pt x="3684" y="1533"/>
                    </a:lnTo>
                    <a:cubicBezTo>
                      <a:pt x="3680" y="1538"/>
                      <a:pt x="3672" y="1540"/>
                      <a:pt x="3666" y="1536"/>
                    </a:cubicBezTo>
                    <a:cubicBezTo>
                      <a:pt x="3661" y="1532"/>
                      <a:pt x="3659" y="1524"/>
                      <a:pt x="3663" y="1519"/>
                    </a:cubicBezTo>
                    <a:close/>
                    <a:moveTo>
                      <a:pt x="3747" y="1369"/>
                    </a:moveTo>
                    <a:lnTo>
                      <a:pt x="3762" y="1330"/>
                    </a:lnTo>
                    <a:lnTo>
                      <a:pt x="3772" y="1299"/>
                    </a:lnTo>
                    <a:cubicBezTo>
                      <a:pt x="3774" y="1292"/>
                      <a:pt x="3781" y="1289"/>
                      <a:pt x="3787" y="1291"/>
                    </a:cubicBezTo>
                    <a:cubicBezTo>
                      <a:pt x="3794" y="1293"/>
                      <a:pt x="3798" y="1300"/>
                      <a:pt x="3796" y="1306"/>
                    </a:cubicBezTo>
                    <a:lnTo>
                      <a:pt x="3786" y="1339"/>
                    </a:lnTo>
                    <a:lnTo>
                      <a:pt x="3770" y="1378"/>
                    </a:lnTo>
                    <a:cubicBezTo>
                      <a:pt x="3767" y="1384"/>
                      <a:pt x="3760" y="1387"/>
                      <a:pt x="3754" y="1385"/>
                    </a:cubicBezTo>
                    <a:cubicBezTo>
                      <a:pt x="3747" y="1382"/>
                      <a:pt x="3744" y="1375"/>
                      <a:pt x="3747" y="1369"/>
                    </a:cubicBezTo>
                    <a:close/>
                    <a:moveTo>
                      <a:pt x="3793" y="1204"/>
                    </a:moveTo>
                    <a:lnTo>
                      <a:pt x="3798" y="1167"/>
                    </a:lnTo>
                    <a:lnTo>
                      <a:pt x="3799" y="1130"/>
                    </a:lnTo>
                    <a:cubicBezTo>
                      <a:pt x="3799" y="1123"/>
                      <a:pt x="3805" y="1118"/>
                      <a:pt x="3812" y="1118"/>
                    </a:cubicBezTo>
                    <a:cubicBezTo>
                      <a:pt x="3819" y="1118"/>
                      <a:pt x="3824" y="1124"/>
                      <a:pt x="3824" y="1131"/>
                    </a:cubicBezTo>
                    <a:lnTo>
                      <a:pt x="3822" y="1171"/>
                    </a:lnTo>
                    <a:lnTo>
                      <a:pt x="3818" y="1207"/>
                    </a:lnTo>
                    <a:cubicBezTo>
                      <a:pt x="3817" y="1214"/>
                      <a:pt x="3811" y="1218"/>
                      <a:pt x="3804" y="1218"/>
                    </a:cubicBezTo>
                    <a:cubicBezTo>
                      <a:pt x="3797" y="1217"/>
                      <a:pt x="3792" y="1210"/>
                      <a:pt x="3793" y="1204"/>
                    </a:cubicBezTo>
                    <a:close/>
                    <a:moveTo>
                      <a:pt x="3794" y="1032"/>
                    </a:moveTo>
                    <a:lnTo>
                      <a:pt x="3790" y="1002"/>
                    </a:lnTo>
                    <a:lnTo>
                      <a:pt x="3781" y="960"/>
                    </a:lnTo>
                    <a:cubicBezTo>
                      <a:pt x="3779" y="953"/>
                      <a:pt x="3784" y="946"/>
                      <a:pt x="3790" y="945"/>
                    </a:cubicBezTo>
                    <a:cubicBezTo>
                      <a:pt x="3797" y="943"/>
                      <a:pt x="3804" y="948"/>
                      <a:pt x="3805" y="954"/>
                    </a:cubicBezTo>
                    <a:lnTo>
                      <a:pt x="3815" y="998"/>
                    </a:lnTo>
                    <a:lnTo>
                      <a:pt x="3819" y="1029"/>
                    </a:lnTo>
                    <a:cubicBezTo>
                      <a:pt x="3820" y="1036"/>
                      <a:pt x="3815" y="1042"/>
                      <a:pt x="3808" y="1043"/>
                    </a:cubicBezTo>
                    <a:cubicBezTo>
                      <a:pt x="3801" y="1044"/>
                      <a:pt x="3795" y="1039"/>
                      <a:pt x="3794" y="1032"/>
                    </a:cubicBezTo>
                    <a:close/>
                    <a:moveTo>
                      <a:pt x="3751" y="867"/>
                    </a:moveTo>
                    <a:lnTo>
                      <a:pt x="3741" y="842"/>
                    </a:lnTo>
                    <a:lnTo>
                      <a:pt x="3720" y="800"/>
                    </a:lnTo>
                    <a:cubicBezTo>
                      <a:pt x="3717" y="793"/>
                      <a:pt x="3719" y="786"/>
                      <a:pt x="3726" y="783"/>
                    </a:cubicBezTo>
                    <a:cubicBezTo>
                      <a:pt x="3732" y="780"/>
                      <a:pt x="3739" y="782"/>
                      <a:pt x="3742" y="788"/>
                    </a:cubicBezTo>
                    <a:lnTo>
                      <a:pt x="3764" y="833"/>
                    </a:lnTo>
                    <a:lnTo>
                      <a:pt x="3774" y="857"/>
                    </a:lnTo>
                    <a:cubicBezTo>
                      <a:pt x="3777" y="864"/>
                      <a:pt x="3774" y="871"/>
                      <a:pt x="3767" y="874"/>
                    </a:cubicBezTo>
                    <a:cubicBezTo>
                      <a:pt x="3761" y="876"/>
                      <a:pt x="3753" y="873"/>
                      <a:pt x="3751" y="867"/>
                    </a:cubicBezTo>
                    <a:close/>
                    <a:moveTo>
                      <a:pt x="3669" y="715"/>
                    </a:moveTo>
                    <a:lnTo>
                      <a:pt x="3653" y="691"/>
                    </a:lnTo>
                    <a:lnTo>
                      <a:pt x="3625" y="656"/>
                    </a:lnTo>
                    <a:cubicBezTo>
                      <a:pt x="3621" y="650"/>
                      <a:pt x="3622" y="642"/>
                      <a:pt x="3627" y="638"/>
                    </a:cubicBezTo>
                    <a:cubicBezTo>
                      <a:pt x="3633" y="634"/>
                      <a:pt x="3641" y="635"/>
                      <a:pt x="3645" y="640"/>
                    </a:cubicBezTo>
                    <a:lnTo>
                      <a:pt x="3674" y="677"/>
                    </a:lnTo>
                    <a:lnTo>
                      <a:pt x="3690" y="701"/>
                    </a:lnTo>
                    <a:cubicBezTo>
                      <a:pt x="3694" y="707"/>
                      <a:pt x="3692" y="715"/>
                      <a:pt x="3687" y="719"/>
                    </a:cubicBezTo>
                    <a:cubicBezTo>
                      <a:pt x="3681" y="723"/>
                      <a:pt x="3673" y="721"/>
                      <a:pt x="3669" y="715"/>
                    </a:cubicBezTo>
                    <a:close/>
                    <a:moveTo>
                      <a:pt x="3560" y="582"/>
                    </a:moveTo>
                    <a:lnTo>
                      <a:pt x="3529" y="551"/>
                    </a:lnTo>
                    <a:lnTo>
                      <a:pt x="3506" y="531"/>
                    </a:lnTo>
                    <a:cubicBezTo>
                      <a:pt x="3501" y="526"/>
                      <a:pt x="3501" y="518"/>
                      <a:pt x="3505" y="513"/>
                    </a:cubicBezTo>
                    <a:cubicBezTo>
                      <a:pt x="3510" y="508"/>
                      <a:pt x="3518" y="508"/>
                      <a:pt x="3523" y="512"/>
                    </a:cubicBezTo>
                    <a:lnTo>
                      <a:pt x="3546" y="533"/>
                    </a:lnTo>
                    <a:lnTo>
                      <a:pt x="3577" y="565"/>
                    </a:lnTo>
                    <a:cubicBezTo>
                      <a:pt x="3582" y="570"/>
                      <a:pt x="3582" y="577"/>
                      <a:pt x="3577" y="582"/>
                    </a:cubicBezTo>
                    <a:cubicBezTo>
                      <a:pt x="3572" y="587"/>
                      <a:pt x="3565" y="587"/>
                      <a:pt x="3560" y="582"/>
                    </a:cubicBezTo>
                    <a:close/>
                    <a:moveTo>
                      <a:pt x="3430" y="467"/>
                    </a:moveTo>
                    <a:lnTo>
                      <a:pt x="3427" y="464"/>
                    </a:lnTo>
                    <a:lnTo>
                      <a:pt x="3371" y="423"/>
                    </a:lnTo>
                    <a:lnTo>
                      <a:pt x="3371" y="423"/>
                    </a:lnTo>
                    <a:cubicBezTo>
                      <a:pt x="3365" y="419"/>
                      <a:pt x="3364" y="411"/>
                      <a:pt x="3368" y="405"/>
                    </a:cubicBezTo>
                    <a:cubicBezTo>
                      <a:pt x="3371" y="400"/>
                      <a:pt x="3379" y="398"/>
                      <a:pt x="3385" y="402"/>
                    </a:cubicBezTo>
                    <a:lnTo>
                      <a:pt x="3386" y="403"/>
                    </a:lnTo>
                    <a:lnTo>
                      <a:pt x="3443" y="445"/>
                    </a:lnTo>
                    <a:lnTo>
                      <a:pt x="3446" y="447"/>
                    </a:lnTo>
                    <a:cubicBezTo>
                      <a:pt x="3452" y="452"/>
                      <a:pt x="3452" y="459"/>
                      <a:pt x="3448" y="465"/>
                    </a:cubicBezTo>
                    <a:cubicBezTo>
                      <a:pt x="3444" y="470"/>
                      <a:pt x="3436" y="471"/>
                      <a:pt x="3430" y="467"/>
                    </a:cubicBezTo>
                    <a:close/>
                    <a:moveTo>
                      <a:pt x="3288" y="369"/>
                    </a:moveTo>
                    <a:lnTo>
                      <a:pt x="3249" y="345"/>
                    </a:lnTo>
                    <a:lnTo>
                      <a:pt x="3223" y="331"/>
                    </a:lnTo>
                    <a:cubicBezTo>
                      <a:pt x="3217" y="328"/>
                      <a:pt x="3215" y="320"/>
                      <a:pt x="3218" y="314"/>
                    </a:cubicBezTo>
                    <a:cubicBezTo>
                      <a:pt x="3222" y="308"/>
                      <a:pt x="3229" y="306"/>
                      <a:pt x="3235" y="309"/>
                    </a:cubicBezTo>
                    <a:lnTo>
                      <a:pt x="3262" y="324"/>
                    </a:lnTo>
                    <a:lnTo>
                      <a:pt x="3301" y="347"/>
                    </a:lnTo>
                    <a:cubicBezTo>
                      <a:pt x="3306" y="351"/>
                      <a:pt x="3308" y="358"/>
                      <a:pt x="3305" y="364"/>
                    </a:cubicBezTo>
                    <a:cubicBezTo>
                      <a:pt x="3301" y="370"/>
                      <a:pt x="3294" y="372"/>
                      <a:pt x="3288" y="369"/>
                    </a:cubicBezTo>
                    <a:close/>
                    <a:moveTo>
                      <a:pt x="3135" y="285"/>
                    </a:moveTo>
                    <a:lnTo>
                      <a:pt x="3116" y="275"/>
                    </a:lnTo>
                    <a:lnTo>
                      <a:pt x="3068" y="253"/>
                    </a:lnTo>
                    <a:cubicBezTo>
                      <a:pt x="3061" y="250"/>
                      <a:pt x="3059" y="243"/>
                      <a:pt x="3062" y="237"/>
                    </a:cubicBezTo>
                    <a:cubicBezTo>
                      <a:pt x="3064" y="230"/>
                      <a:pt x="3072" y="228"/>
                      <a:pt x="3078" y="230"/>
                    </a:cubicBezTo>
                    <a:lnTo>
                      <a:pt x="3127" y="253"/>
                    </a:lnTo>
                    <a:lnTo>
                      <a:pt x="3146" y="262"/>
                    </a:lnTo>
                    <a:cubicBezTo>
                      <a:pt x="3153" y="265"/>
                      <a:pt x="3155" y="273"/>
                      <a:pt x="3152" y="279"/>
                    </a:cubicBezTo>
                    <a:cubicBezTo>
                      <a:pt x="3149" y="285"/>
                      <a:pt x="3141" y="288"/>
                      <a:pt x="3135" y="285"/>
                    </a:cubicBezTo>
                    <a:close/>
                    <a:moveTo>
                      <a:pt x="2976" y="214"/>
                    </a:moveTo>
                    <a:lnTo>
                      <a:pt x="2970" y="212"/>
                    </a:lnTo>
                    <a:lnTo>
                      <a:pt x="2906" y="188"/>
                    </a:lnTo>
                    <a:cubicBezTo>
                      <a:pt x="2900" y="186"/>
                      <a:pt x="2897" y="179"/>
                      <a:pt x="2899" y="172"/>
                    </a:cubicBezTo>
                    <a:cubicBezTo>
                      <a:pt x="2901" y="166"/>
                      <a:pt x="2908" y="162"/>
                      <a:pt x="2915" y="165"/>
                    </a:cubicBezTo>
                    <a:lnTo>
                      <a:pt x="2980" y="189"/>
                    </a:lnTo>
                    <a:lnTo>
                      <a:pt x="2986" y="191"/>
                    </a:lnTo>
                    <a:cubicBezTo>
                      <a:pt x="2992" y="194"/>
                      <a:pt x="2995" y="201"/>
                      <a:pt x="2992" y="207"/>
                    </a:cubicBezTo>
                    <a:cubicBezTo>
                      <a:pt x="2990" y="214"/>
                      <a:pt x="2982" y="217"/>
                      <a:pt x="2976" y="214"/>
                    </a:cubicBezTo>
                    <a:close/>
                    <a:moveTo>
                      <a:pt x="2812" y="157"/>
                    </a:moveTo>
                    <a:lnTo>
                      <a:pt x="2740" y="135"/>
                    </a:lnTo>
                    <a:cubicBezTo>
                      <a:pt x="2734" y="133"/>
                      <a:pt x="2730" y="126"/>
                      <a:pt x="2732" y="120"/>
                    </a:cubicBezTo>
                    <a:cubicBezTo>
                      <a:pt x="2734" y="113"/>
                      <a:pt x="2741" y="109"/>
                      <a:pt x="2748" y="111"/>
                    </a:cubicBezTo>
                    <a:lnTo>
                      <a:pt x="2819" y="133"/>
                    </a:lnTo>
                    <a:cubicBezTo>
                      <a:pt x="2826" y="134"/>
                      <a:pt x="2830" y="141"/>
                      <a:pt x="2828" y="148"/>
                    </a:cubicBezTo>
                    <a:cubicBezTo>
                      <a:pt x="2826" y="155"/>
                      <a:pt x="2819" y="158"/>
                      <a:pt x="2812" y="157"/>
                    </a:cubicBezTo>
                    <a:close/>
                    <a:moveTo>
                      <a:pt x="2644" y="110"/>
                    </a:moveTo>
                    <a:lnTo>
                      <a:pt x="2571" y="93"/>
                    </a:lnTo>
                    <a:cubicBezTo>
                      <a:pt x="2565" y="92"/>
                      <a:pt x="2560" y="85"/>
                      <a:pt x="2562" y="78"/>
                    </a:cubicBezTo>
                    <a:cubicBezTo>
                      <a:pt x="2563" y="72"/>
                      <a:pt x="2570" y="67"/>
                      <a:pt x="2577" y="69"/>
                    </a:cubicBezTo>
                    <a:lnTo>
                      <a:pt x="2650" y="86"/>
                    </a:lnTo>
                    <a:cubicBezTo>
                      <a:pt x="2657" y="87"/>
                      <a:pt x="2661" y="94"/>
                      <a:pt x="2659" y="101"/>
                    </a:cubicBezTo>
                    <a:cubicBezTo>
                      <a:pt x="2658" y="107"/>
                      <a:pt x="2651" y="112"/>
                      <a:pt x="2644" y="110"/>
                    </a:cubicBezTo>
                    <a:close/>
                    <a:moveTo>
                      <a:pt x="2474" y="74"/>
                    </a:moveTo>
                    <a:lnTo>
                      <a:pt x="2400" y="62"/>
                    </a:lnTo>
                    <a:cubicBezTo>
                      <a:pt x="2393" y="61"/>
                      <a:pt x="2389" y="54"/>
                      <a:pt x="2390" y="48"/>
                    </a:cubicBezTo>
                    <a:cubicBezTo>
                      <a:pt x="2391" y="41"/>
                      <a:pt x="2397" y="36"/>
                      <a:pt x="2404" y="37"/>
                    </a:cubicBezTo>
                    <a:lnTo>
                      <a:pt x="2478" y="49"/>
                    </a:lnTo>
                    <a:cubicBezTo>
                      <a:pt x="2485" y="51"/>
                      <a:pt x="2489" y="57"/>
                      <a:pt x="2488" y="64"/>
                    </a:cubicBezTo>
                    <a:cubicBezTo>
                      <a:pt x="2487" y="71"/>
                      <a:pt x="2481" y="75"/>
                      <a:pt x="2474" y="74"/>
                    </a:cubicBezTo>
                    <a:close/>
                    <a:moveTo>
                      <a:pt x="2301" y="48"/>
                    </a:moveTo>
                    <a:lnTo>
                      <a:pt x="2294" y="47"/>
                    </a:lnTo>
                    <a:lnTo>
                      <a:pt x="2227" y="40"/>
                    </a:lnTo>
                    <a:cubicBezTo>
                      <a:pt x="2220" y="40"/>
                      <a:pt x="2215" y="34"/>
                      <a:pt x="2216" y="27"/>
                    </a:cubicBezTo>
                    <a:cubicBezTo>
                      <a:pt x="2217" y="20"/>
                      <a:pt x="2223" y="15"/>
                      <a:pt x="2230" y="15"/>
                    </a:cubicBezTo>
                    <a:lnTo>
                      <a:pt x="2297" y="22"/>
                    </a:lnTo>
                    <a:lnTo>
                      <a:pt x="2305" y="23"/>
                    </a:lnTo>
                    <a:cubicBezTo>
                      <a:pt x="2312" y="24"/>
                      <a:pt x="2316" y="31"/>
                      <a:pt x="2315" y="37"/>
                    </a:cubicBezTo>
                    <a:cubicBezTo>
                      <a:pt x="2314" y="44"/>
                      <a:pt x="2308" y="49"/>
                      <a:pt x="2301" y="48"/>
                    </a:cubicBezTo>
                    <a:close/>
                    <a:moveTo>
                      <a:pt x="2128" y="32"/>
                    </a:moveTo>
                    <a:lnTo>
                      <a:pt x="2106" y="31"/>
                    </a:lnTo>
                    <a:lnTo>
                      <a:pt x="2053" y="28"/>
                    </a:lnTo>
                    <a:cubicBezTo>
                      <a:pt x="2046" y="28"/>
                      <a:pt x="2041" y="22"/>
                      <a:pt x="2041" y="15"/>
                    </a:cubicBezTo>
                    <a:cubicBezTo>
                      <a:pt x="2042" y="8"/>
                      <a:pt x="2048" y="3"/>
                      <a:pt x="2054" y="3"/>
                    </a:cubicBezTo>
                    <a:lnTo>
                      <a:pt x="2108" y="6"/>
                    </a:lnTo>
                    <a:lnTo>
                      <a:pt x="2130" y="7"/>
                    </a:lnTo>
                    <a:cubicBezTo>
                      <a:pt x="2137" y="8"/>
                      <a:pt x="2142" y="14"/>
                      <a:pt x="2141" y="21"/>
                    </a:cubicBezTo>
                    <a:cubicBezTo>
                      <a:pt x="2141" y="28"/>
                      <a:pt x="2135" y="33"/>
                      <a:pt x="2128" y="32"/>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3" name="Freeform 34"/>
            <p:cNvSpPr>
              <a:spLocks noEditPoints="1"/>
            </p:cNvSpPr>
            <p:nvPr/>
          </p:nvSpPr>
          <p:spPr bwMode="auto">
            <a:xfrm>
              <a:off x="2249" y="2764"/>
              <a:ext cx="1460" cy="356"/>
            </a:xfrm>
            <a:custGeom>
              <a:avLst/>
              <a:gdLst>
                <a:gd name="T0" fmla="*/ 256 w 8200"/>
                <a:gd name="T1" fmla="*/ 129 h 2005"/>
                <a:gd name="T2" fmla="*/ 394 w 8200"/>
                <a:gd name="T3" fmla="*/ 127 h 2005"/>
                <a:gd name="T4" fmla="*/ 386 w 8200"/>
                <a:gd name="T5" fmla="*/ 159 h 2005"/>
                <a:gd name="T6" fmla="*/ 719 w 8200"/>
                <a:gd name="T7" fmla="*/ 202 h 2005"/>
                <a:gd name="T8" fmla="*/ 601 w 8200"/>
                <a:gd name="T9" fmla="*/ 192 h 2005"/>
                <a:gd name="T10" fmla="*/ 958 w 8200"/>
                <a:gd name="T11" fmla="*/ 274 h 2005"/>
                <a:gd name="T12" fmla="*/ 849 w 8200"/>
                <a:gd name="T13" fmla="*/ 232 h 2005"/>
                <a:gd name="T14" fmla="*/ 1166 w 8200"/>
                <a:gd name="T15" fmla="*/ 340 h 2005"/>
                <a:gd name="T16" fmla="*/ 1303 w 8200"/>
                <a:gd name="T17" fmla="*/ 337 h 2005"/>
                <a:gd name="T18" fmla="*/ 1296 w 8200"/>
                <a:gd name="T19" fmla="*/ 370 h 2005"/>
                <a:gd name="T20" fmla="*/ 1628 w 8200"/>
                <a:gd name="T21" fmla="*/ 412 h 2005"/>
                <a:gd name="T22" fmla="*/ 1510 w 8200"/>
                <a:gd name="T23" fmla="*/ 402 h 2005"/>
                <a:gd name="T24" fmla="*/ 1868 w 8200"/>
                <a:gd name="T25" fmla="*/ 485 h 2005"/>
                <a:gd name="T26" fmla="*/ 1758 w 8200"/>
                <a:gd name="T27" fmla="*/ 443 h 2005"/>
                <a:gd name="T28" fmla="*/ 2075 w 8200"/>
                <a:gd name="T29" fmla="*/ 550 h 2005"/>
                <a:gd name="T30" fmla="*/ 2212 w 8200"/>
                <a:gd name="T31" fmla="*/ 548 h 2005"/>
                <a:gd name="T32" fmla="*/ 2205 w 8200"/>
                <a:gd name="T33" fmla="*/ 580 h 2005"/>
                <a:gd name="T34" fmla="*/ 2537 w 8200"/>
                <a:gd name="T35" fmla="*/ 623 h 2005"/>
                <a:gd name="T36" fmla="*/ 2420 w 8200"/>
                <a:gd name="T37" fmla="*/ 613 h 2005"/>
                <a:gd name="T38" fmla="*/ 2777 w 8200"/>
                <a:gd name="T39" fmla="*/ 696 h 2005"/>
                <a:gd name="T40" fmla="*/ 2667 w 8200"/>
                <a:gd name="T41" fmla="*/ 653 h 2005"/>
                <a:gd name="T42" fmla="*/ 2984 w 8200"/>
                <a:gd name="T43" fmla="*/ 761 h 2005"/>
                <a:gd name="T44" fmla="*/ 3122 w 8200"/>
                <a:gd name="T45" fmla="*/ 759 h 2005"/>
                <a:gd name="T46" fmla="*/ 3114 w 8200"/>
                <a:gd name="T47" fmla="*/ 791 h 2005"/>
                <a:gd name="T48" fmla="*/ 3446 w 8200"/>
                <a:gd name="T49" fmla="*/ 834 h 2005"/>
                <a:gd name="T50" fmla="*/ 3329 w 8200"/>
                <a:gd name="T51" fmla="*/ 824 h 2005"/>
                <a:gd name="T52" fmla="*/ 3686 w 8200"/>
                <a:gd name="T53" fmla="*/ 906 h 2005"/>
                <a:gd name="T54" fmla="*/ 3576 w 8200"/>
                <a:gd name="T55" fmla="*/ 864 h 2005"/>
                <a:gd name="T56" fmla="*/ 3893 w 8200"/>
                <a:gd name="T57" fmla="*/ 972 h 2005"/>
                <a:gd name="T58" fmla="*/ 4031 w 8200"/>
                <a:gd name="T59" fmla="*/ 969 h 2005"/>
                <a:gd name="T60" fmla="*/ 4023 w 8200"/>
                <a:gd name="T61" fmla="*/ 1002 h 2005"/>
                <a:gd name="T62" fmla="*/ 4356 w 8200"/>
                <a:gd name="T63" fmla="*/ 1044 h 2005"/>
                <a:gd name="T64" fmla="*/ 4238 w 8200"/>
                <a:gd name="T65" fmla="*/ 1034 h 2005"/>
                <a:gd name="T66" fmla="*/ 4595 w 8200"/>
                <a:gd name="T67" fmla="*/ 1117 h 2005"/>
                <a:gd name="T68" fmla="*/ 4485 w 8200"/>
                <a:gd name="T69" fmla="*/ 1075 h 2005"/>
                <a:gd name="T70" fmla="*/ 4803 w 8200"/>
                <a:gd name="T71" fmla="*/ 1182 h 2005"/>
                <a:gd name="T72" fmla="*/ 4940 w 8200"/>
                <a:gd name="T73" fmla="*/ 1180 h 2005"/>
                <a:gd name="T74" fmla="*/ 4933 w 8200"/>
                <a:gd name="T75" fmla="*/ 1212 h 2005"/>
                <a:gd name="T76" fmla="*/ 5265 w 8200"/>
                <a:gd name="T77" fmla="*/ 1255 h 2005"/>
                <a:gd name="T78" fmla="*/ 5147 w 8200"/>
                <a:gd name="T79" fmla="*/ 1245 h 2005"/>
                <a:gd name="T80" fmla="*/ 5505 w 8200"/>
                <a:gd name="T81" fmla="*/ 1328 h 2005"/>
                <a:gd name="T82" fmla="*/ 5395 w 8200"/>
                <a:gd name="T83" fmla="*/ 1285 h 2005"/>
                <a:gd name="T84" fmla="*/ 5712 w 8200"/>
                <a:gd name="T85" fmla="*/ 1393 h 2005"/>
                <a:gd name="T86" fmla="*/ 5849 w 8200"/>
                <a:gd name="T87" fmla="*/ 1391 h 2005"/>
                <a:gd name="T88" fmla="*/ 5842 w 8200"/>
                <a:gd name="T89" fmla="*/ 1423 h 2005"/>
                <a:gd name="T90" fmla="*/ 6174 w 8200"/>
                <a:gd name="T91" fmla="*/ 1466 h 2005"/>
                <a:gd name="T92" fmla="*/ 6057 w 8200"/>
                <a:gd name="T93" fmla="*/ 1456 h 2005"/>
                <a:gd name="T94" fmla="*/ 6414 w 8200"/>
                <a:gd name="T95" fmla="*/ 1538 h 2005"/>
                <a:gd name="T96" fmla="*/ 6304 w 8200"/>
                <a:gd name="T97" fmla="*/ 1496 h 2005"/>
                <a:gd name="T98" fmla="*/ 6621 w 8200"/>
                <a:gd name="T99" fmla="*/ 1604 h 2005"/>
                <a:gd name="T100" fmla="*/ 6759 w 8200"/>
                <a:gd name="T101" fmla="*/ 1601 h 2005"/>
                <a:gd name="T102" fmla="*/ 6751 w 8200"/>
                <a:gd name="T103" fmla="*/ 1634 h 2005"/>
                <a:gd name="T104" fmla="*/ 7083 w 8200"/>
                <a:gd name="T105" fmla="*/ 1677 h 2005"/>
                <a:gd name="T106" fmla="*/ 6966 w 8200"/>
                <a:gd name="T107" fmla="*/ 1666 h 2005"/>
                <a:gd name="T108" fmla="*/ 7323 w 8200"/>
                <a:gd name="T109" fmla="*/ 1749 h 2005"/>
                <a:gd name="T110" fmla="*/ 7213 w 8200"/>
                <a:gd name="T111" fmla="*/ 1707 h 2005"/>
                <a:gd name="T112" fmla="*/ 7530 w 8200"/>
                <a:gd name="T113" fmla="*/ 1814 h 2005"/>
                <a:gd name="T114" fmla="*/ 7668 w 8200"/>
                <a:gd name="T115" fmla="*/ 1812 h 2005"/>
                <a:gd name="T116" fmla="*/ 7660 w 8200"/>
                <a:gd name="T117" fmla="*/ 1844 h 2005"/>
                <a:gd name="T118" fmla="*/ 7993 w 8200"/>
                <a:gd name="T119" fmla="*/ 1887 h 2005"/>
                <a:gd name="T120" fmla="*/ 7875 w 8200"/>
                <a:gd name="T121" fmla="*/ 1877 h 2005"/>
                <a:gd name="T122" fmla="*/ 218 w 8200"/>
                <a:gd name="T123" fmla="*/ 0 h 2005"/>
                <a:gd name="T124" fmla="*/ 7983 w 8200"/>
                <a:gd name="T125" fmla="*/ 2005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0" h="2005">
                  <a:moveTo>
                    <a:pt x="167" y="74"/>
                  </a:moveTo>
                  <a:lnTo>
                    <a:pt x="264" y="96"/>
                  </a:lnTo>
                  <a:cubicBezTo>
                    <a:pt x="273" y="99"/>
                    <a:pt x="279" y="107"/>
                    <a:pt x="276" y="116"/>
                  </a:cubicBezTo>
                  <a:cubicBezTo>
                    <a:pt x="274" y="125"/>
                    <a:pt x="265" y="131"/>
                    <a:pt x="256" y="129"/>
                  </a:cubicBezTo>
                  <a:lnTo>
                    <a:pt x="159" y="106"/>
                  </a:lnTo>
                  <a:cubicBezTo>
                    <a:pt x="150" y="104"/>
                    <a:pt x="145" y="95"/>
                    <a:pt x="147" y="86"/>
                  </a:cubicBezTo>
                  <a:cubicBezTo>
                    <a:pt x="149" y="77"/>
                    <a:pt x="158" y="72"/>
                    <a:pt x="167" y="74"/>
                  </a:cubicBezTo>
                  <a:close/>
                  <a:moveTo>
                    <a:pt x="394" y="127"/>
                  </a:moveTo>
                  <a:lnTo>
                    <a:pt x="491" y="149"/>
                  </a:lnTo>
                  <a:cubicBezTo>
                    <a:pt x="500" y="151"/>
                    <a:pt x="506" y="160"/>
                    <a:pt x="504" y="169"/>
                  </a:cubicBezTo>
                  <a:cubicBezTo>
                    <a:pt x="502" y="178"/>
                    <a:pt x="493" y="184"/>
                    <a:pt x="484" y="182"/>
                  </a:cubicBezTo>
                  <a:lnTo>
                    <a:pt x="386" y="159"/>
                  </a:lnTo>
                  <a:cubicBezTo>
                    <a:pt x="377" y="157"/>
                    <a:pt x="372" y="148"/>
                    <a:pt x="374" y="139"/>
                  </a:cubicBezTo>
                  <a:cubicBezTo>
                    <a:pt x="376" y="130"/>
                    <a:pt x="385" y="124"/>
                    <a:pt x="394" y="127"/>
                  </a:cubicBezTo>
                  <a:close/>
                  <a:moveTo>
                    <a:pt x="621" y="179"/>
                  </a:moveTo>
                  <a:lnTo>
                    <a:pt x="719" y="202"/>
                  </a:lnTo>
                  <a:cubicBezTo>
                    <a:pt x="728" y="204"/>
                    <a:pt x="733" y="213"/>
                    <a:pt x="731" y="222"/>
                  </a:cubicBezTo>
                  <a:cubicBezTo>
                    <a:pt x="729" y="231"/>
                    <a:pt x="720" y="236"/>
                    <a:pt x="711" y="234"/>
                  </a:cubicBezTo>
                  <a:lnTo>
                    <a:pt x="614" y="212"/>
                  </a:lnTo>
                  <a:cubicBezTo>
                    <a:pt x="605" y="210"/>
                    <a:pt x="599" y="201"/>
                    <a:pt x="601" y="192"/>
                  </a:cubicBezTo>
                  <a:cubicBezTo>
                    <a:pt x="603" y="183"/>
                    <a:pt x="612" y="177"/>
                    <a:pt x="621" y="179"/>
                  </a:cubicBezTo>
                  <a:close/>
                  <a:moveTo>
                    <a:pt x="849" y="232"/>
                  </a:moveTo>
                  <a:lnTo>
                    <a:pt x="946" y="254"/>
                  </a:lnTo>
                  <a:cubicBezTo>
                    <a:pt x="955" y="257"/>
                    <a:pt x="961" y="265"/>
                    <a:pt x="958" y="274"/>
                  </a:cubicBezTo>
                  <a:cubicBezTo>
                    <a:pt x="956" y="283"/>
                    <a:pt x="947" y="289"/>
                    <a:pt x="938" y="287"/>
                  </a:cubicBezTo>
                  <a:lnTo>
                    <a:pt x="841" y="264"/>
                  </a:lnTo>
                  <a:cubicBezTo>
                    <a:pt x="832" y="262"/>
                    <a:pt x="826" y="253"/>
                    <a:pt x="829" y="244"/>
                  </a:cubicBezTo>
                  <a:cubicBezTo>
                    <a:pt x="831" y="235"/>
                    <a:pt x="840" y="230"/>
                    <a:pt x="849" y="232"/>
                  </a:cubicBezTo>
                  <a:close/>
                  <a:moveTo>
                    <a:pt x="1076" y="285"/>
                  </a:moveTo>
                  <a:lnTo>
                    <a:pt x="1173" y="307"/>
                  </a:lnTo>
                  <a:cubicBezTo>
                    <a:pt x="1182" y="309"/>
                    <a:pt x="1188" y="318"/>
                    <a:pt x="1186" y="327"/>
                  </a:cubicBezTo>
                  <a:cubicBezTo>
                    <a:pt x="1184" y="336"/>
                    <a:pt x="1175" y="342"/>
                    <a:pt x="1166" y="340"/>
                  </a:cubicBezTo>
                  <a:lnTo>
                    <a:pt x="1068" y="317"/>
                  </a:lnTo>
                  <a:cubicBezTo>
                    <a:pt x="1059" y="315"/>
                    <a:pt x="1054" y="306"/>
                    <a:pt x="1056" y="297"/>
                  </a:cubicBezTo>
                  <a:cubicBezTo>
                    <a:pt x="1058" y="288"/>
                    <a:pt x="1067" y="282"/>
                    <a:pt x="1076" y="285"/>
                  </a:cubicBezTo>
                  <a:close/>
                  <a:moveTo>
                    <a:pt x="1303" y="337"/>
                  </a:moveTo>
                  <a:lnTo>
                    <a:pt x="1401" y="360"/>
                  </a:lnTo>
                  <a:cubicBezTo>
                    <a:pt x="1410" y="362"/>
                    <a:pt x="1415" y="371"/>
                    <a:pt x="1413" y="380"/>
                  </a:cubicBezTo>
                  <a:cubicBezTo>
                    <a:pt x="1411" y="389"/>
                    <a:pt x="1402" y="394"/>
                    <a:pt x="1393" y="392"/>
                  </a:cubicBezTo>
                  <a:lnTo>
                    <a:pt x="1296" y="370"/>
                  </a:lnTo>
                  <a:cubicBezTo>
                    <a:pt x="1287" y="368"/>
                    <a:pt x="1281" y="359"/>
                    <a:pt x="1283" y="350"/>
                  </a:cubicBezTo>
                  <a:cubicBezTo>
                    <a:pt x="1285" y="341"/>
                    <a:pt x="1294" y="335"/>
                    <a:pt x="1303" y="337"/>
                  </a:cubicBezTo>
                  <a:close/>
                  <a:moveTo>
                    <a:pt x="1530" y="390"/>
                  </a:moveTo>
                  <a:lnTo>
                    <a:pt x="1628" y="412"/>
                  </a:lnTo>
                  <a:cubicBezTo>
                    <a:pt x="1637" y="415"/>
                    <a:pt x="1642" y="423"/>
                    <a:pt x="1640" y="432"/>
                  </a:cubicBezTo>
                  <a:cubicBezTo>
                    <a:pt x="1638" y="441"/>
                    <a:pt x="1629" y="447"/>
                    <a:pt x="1620" y="445"/>
                  </a:cubicBezTo>
                  <a:lnTo>
                    <a:pt x="1523" y="422"/>
                  </a:lnTo>
                  <a:cubicBezTo>
                    <a:pt x="1514" y="420"/>
                    <a:pt x="1508" y="411"/>
                    <a:pt x="1510" y="402"/>
                  </a:cubicBezTo>
                  <a:cubicBezTo>
                    <a:pt x="1513" y="393"/>
                    <a:pt x="1521" y="388"/>
                    <a:pt x="1530" y="390"/>
                  </a:cubicBezTo>
                  <a:close/>
                  <a:moveTo>
                    <a:pt x="1758" y="443"/>
                  </a:moveTo>
                  <a:lnTo>
                    <a:pt x="1855" y="465"/>
                  </a:lnTo>
                  <a:cubicBezTo>
                    <a:pt x="1864" y="467"/>
                    <a:pt x="1870" y="476"/>
                    <a:pt x="1868" y="485"/>
                  </a:cubicBezTo>
                  <a:cubicBezTo>
                    <a:pt x="1866" y="494"/>
                    <a:pt x="1857" y="500"/>
                    <a:pt x="1848" y="498"/>
                  </a:cubicBezTo>
                  <a:lnTo>
                    <a:pt x="1750" y="475"/>
                  </a:lnTo>
                  <a:cubicBezTo>
                    <a:pt x="1741" y="473"/>
                    <a:pt x="1736" y="464"/>
                    <a:pt x="1738" y="455"/>
                  </a:cubicBezTo>
                  <a:cubicBezTo>
                    <a:pt x="1740" y="446"/>
                    <a:pt x="1749" y="440"/>
                    <a:pt x="1758" y="443"/>
                  </a:cubicBezTo>
                  <a:close/>
                  <a:moveTo>
                    <a:pt x="1985" y="495"/>
                  </a:moveTo>
                  <a:lnTo>
                    <a:pt x="2083" y="518"/>
                  </a:lnTo>
                  <a:cubicBezTo>
                    <a:pt x="2091" y="520"/>
                    <a:pt x="2097" y="529"/>
                    <a:pt x="2095" y="538"/>
                  </a:cubicBezTo>
                  <a:cubicBezTo>
                    <a:pt x="2093" y="547"/>
                    <a:pt x="2084" y="552"/>
                    <a:pt x="2075" y="550"/>
                  </a:cubicBezTo>
                  <a:lnTo>
                    <a:pt x="1978" y="528"/>
                  </a:lnTo>
                  <a:cubicBezTo>
                    <a:pt x="1969" y="526"/>
                    <a:pt x="1963" y="517"/>
                    <a:pt x="1965" y="508"/>
                  </a:cubicBezTo>
                  <a:cubicBezTo>
                    <a:pt x="1967" y="499"/>
                    <a:pt x="1976" y="493"/>
                    <a:pt x="1985" y="495"/>
                  </a:cubicBezTo>
                  <a:close/>
                  <a:moveTo>
                    <a:pt x="2212" y="548"/>
                  </a:moveTo>
                  <a:lnTo>
                    <a:pt x="2310" y="570"/>
                  </a:lnTo>
                  <a:cubicBezTo>
                    <a:pt x="2319" y="573"/>
                    <a:pt x="2324" y="581"/>
                    <a:pt x="2322" y="590"/>
                  </a:cubicBezTo>
                  <a:cubicBezTo>
                    <a:pt x="2320" y="599"/>
                    <a:pt x="2311" y="605"/>
                    <a:pt x="2302" y="603"/>
                  </a:cubicBezTo>
                  <a:lnTo>
                    <a:pt x="2205" y="580"/>
                  </a:lnTo>
                  <a:cubicBezTo>
                    <a:pt x="2196" y="578"/>
                    <a:pt x="2190" y="569"/>
                    <a:pt x="2192" y="560"/>
                  </a:cubicBezTo>
                  <a:cubicBezTo>
                    <a:pt x="2194" y="551"/>
                    <a:pt x="2203" y="546"/>
                    <a:pt x="2212" y="548"/>
                  </a:cubicBezTo>
                  <a:close/>
                  <a:moveTo>
                    <a:pt x="2440" y="601"/>
                  </a:moveTo>
                  <a:lnTo>
                    <a:pt x="2537" y="623"/>
                  </a:lnTo>
                  <a:cubicBezTo>
                    <a:pt x="2546" y="625"/>
                    <a:pt x="2552" y="634"/>
                    <a:pt x="2550" y="643"/>
                  </a:cubicBezTo>
                  <a:cubicBezTo>
                    <a:pt x="2548" y="652"/>
                    <a:pt x="2539" y="658"/>
                    <a:pt x="2530" y="656"/>
                  </a:cubicBezTo>
                  <a:lnTo>
                    <a:pt x="2432" y="633"/>
                  </a:lnTo>
                  <a:cubicBezTo>
                    <a:pt x="2423" y="631"/>
                    <a:pt x="2418" y="622"/>
                    <a:pt x="2420" y="613"/>
                  </a:cubicBezTo>
                  <a:cubicBezTo>
                    <a:pt x="2422" y="604"/>
                    <a:pt x="2431" y="598"/>
                    <a:pt x="2440" y="601"/>
                  </a:cubicBezTo>
                  <a:close/>
                  <a:moveTo>
                    <a:pt x="2667" y="653"/>
                  </a:moveTo>
                  <a:lnTo>
                    <a:pt x="2764" y="676"/>
                  </a:lnTo>
                  <a:cubicBezTo>
                    <a:pt x="2773" y="678"/>
                    <a:pt x="2779" y="687"/>
                    <a:pt x="2777" y="696"/>
                  </a:cubicBezTo>
                  <a:cubicBezTo>
                    <a:pt x="2775" y="705"/>
                    <a:pt x="2766" y="710"/>
                    <a:pt x="2757" y="708"/>
                  </a:cubicBezTo>
                  <a:lnTo>
                    <a:pt x="2659" y="686"/>
                  </a:lnTo>
                  <a:cubicBezTo>
                    <a:pt x="2651" y="684"/>
                    <a:pt x="2645" y="675"/>
                    <a:pt x="2647" y="666"/>
                  </a:cubicBezTo>
                  <a:cubicBezTo>
                    <a:pt x="2649" y="657"/>
                    <a:pt x="2658" y="651"/>
                    <a:pt x="2667" y="653"/>
                  </a:cubicBezTo>
                  <a:close/>
                  <a:moveTo>
                    <a:pt x="2894" y="706"/>
                  </a:moveTo>
                  <a:lnTo>
                    <a:pt x="2992" y="728"/>
                  </a:lnTo>
                  <a:cubicBezTo>
                    <a:pt x="3001" y="731"/>
                    <a:pt x="3006" y="739"/>
                    <a:pt x="3004" y="748"/>
                  </a:cubicBezTo>
                  <a:cubicBezTo>
                    <a:pt x="3002" y="757"/>
                    <a:pt x="2993" y="763"/>
                    <a:pt x="2984" y="761"/>
                  </a:cubicBezTo>
                  <a:lnTo>
                    <a:pt x="2887" y="738"/>
                  </a:lnTo>
                  <a:cubicBezTo>
                    <a:pt x="2878" y="736"/>
                    <a:pt x="2872" y="727"/>
                    <a:pt x="2874" y="718"/>
                  </a:cubicBezTo>
                  <a:cubicBezTo>
                    <a:pt x="2876" y="709"/>
                    <a:pt x="2885" y="704"/>
                    <a:pt x="2894" y="706"/>
                  </a:cubicBezTo>
                  <a:close/>
                  <a:moveTo>
                    <a:pt x="3122" y="759"/>
                  </a:moveTo>
                  <a:lnTo>
                    <a:pt x="3219" y="781"/>
                  </a:lnTo>
                  <a:cubicBezTo>
                    <a:pt x="3228" y="783"/>
                    <a:pt x="3234" y="792"/>
                    <a:pt x="3232" y="801"/>
                  </a:cubicBezTo>
                  <a:cubicBezTo>
                    <a:pt x="3229" y="810"/>
                    <a:pt x="3220" y="816"/>
                    <a:pt x="3212" y="814"/>
                  </a:cubicBezTo>
                  <a:lnTo>
                    <a:pt x="3114" y="791"/>
                  </a:lnTo>
                  <a:cubicBezTo>
                    <a:pt x="3105" y="789"/>
                    <a:pt x="3100" y="780"/>
                    <a:pt x="3102" y="771"/>
                  </a:cubicBezTo>
                  <a:cubicBezTo>
                    <a:pt x="3104" y="762"/>
                    <a:pt x="3113" y="756"/>
                    <a:pt x="3122" y="759"/>
                  </a:cubicBezTo>
                  <a:close/>
                  <a:moveTo>
                    <a:pt x="3349" y="811"/>
                  </a:moveTo>
                  <a:lnTo>
                    <a:pt x="3446" y="834"/>
                  </a:lnTo>
                  <a:cubicBezTo>
                    <a:pt x="3455" y="836"/>
                    <a:pt x="3461" y="845"/>
                    <a:pt x="3459" y="854"/>
                  </a:cubicBezTo>
                  <a:cubicBezTo>
                    <a:pt x="3457" y="863"/>
                    <a:pt x="3448" y="868"/>
                    <a:pt x="3439" y="866"/>
                  </a:cubicBezTo>
                  <a:lnTo>
                    <a:pt x="3341" y="844"/>
                  </a:lnTo>
                  <a:cubicBezTo>
                    <a:pt x="3332" y="842"/>
                    <a:pt x="3327" y="833"/>
                    <a:pt x="3329" y="824"/>
                  </a:cubicBezTo>
                  <a:cubicBezTo>
                    <a:pt x="3331" y="815"/>
                    <a:pt x="3340" y="809"/>
                    <a:pt x="3349" y="811"/>
                  </a:cubicBezTo>
                  <a:close/>
                  <a:moveTo>
                    <a:pt x="3576" y="864"/>
                  </a:moveTo>
                  <a:lnTo>
                    <a:pt x="3674" y="886"/>
                  </a:lnTo>
                  <a:cubicBezTo>
                    <a:pt x="3683" y="889"/>
                    <a:pt x="3688" y="897"/>
                    <a:pt x="3686" y="906"/>
                  </a:cubicBezTo>
                  <a:cubicBezTo>
                    <a:pt x="3684" y="915"/>
                    <a:pt x="3675" y="921"/>
                    <a:pt x="3666" y="919"/>
                  </a:cubicBezTo>
                  <a:lnTo>
                    <a:pt x="3569" y="896"/>
                  </a:lnTo>
                  <a:cubicBezTo>
                    <a:pt x="3560" y="894"/>
                    <a:pt x="3554" y="885"/>
                    <a:pt x="3556" y="876"/>
                  </a:cubicBezTo>
                  <a:cubicBezTo>
                    <a:pt x="3558" y="867"/>
                    <a:pt x="3567" y="862"/>
                    <a:pt x="3576" y="864"/>
                  </a:cubicBezTo>
                  <a:close/>
                  <a:moveTo>
                    <a:pt x="3804" y="917"/>
                  </a:moveTo>
                  <a:lnTo>
                    <a:pt x="3901" y="939"/>
                  </a:lnTo>
                  <a:cubicBezTo>
                    <a:pt x="3910" y="941"/>
                    <a:pt x="3916" y="950"/>
                    <a:pt x="3913" y="959"/>
                  </a:cubicBezTo>
                  <a:cubicBezTo>
                    <a:pt x="3911" y="968"/>
                    <a:pt x="3902" y="974"/>
                    <a:pt x="3893" y="972"/>
                  </a:cubicBezTo>
                  <a:lnTo>
                    <a:pt x="3796" y="949"/>
                  </a:lnTo>
                  <a:cubicBezTo>
                    <a:pt x="3787" y="947"/>
                    <a:pt x="3781" y="938"/>
                    <a:pt x="3784" y="929"/>
                  </a:cubicBezTo>
                  <a:cubicBezTo>
                    <a:pt x="3786" y="920"/>
                    <a:pt x="3795" y="914"/>
                    <a:pt x="3804" y="917"/>
                  </a:cubicBezTo>
                  <a:close/>
                  <a:moveTo>
                    <a:pt x="4031" y="969"/>
                  </a:moveTo>
                  <a:lnTo>
                    <a:pt x="4128" y="992"/>
                  </a:lnTo>
                  <a:cubicBezTo>
                    <a:pt x="4137" y="994"/>
                    <a:pt x="4143" y="1003"/>
                    <a:pt x="4141" y="1012"/>
                  </a:cubicBezTo>
                  <a:cubicBezTo>
                    <a:pt x="4139" y="1021"/>
                    <a:pt x="4130" y="1026"/>
                    <a:pt x="4121" y="1024"/>
                  </a:cubicBezTo>
                  <a:lnTo>
                    <a:pt x="4023" y="1002"/>
                  </a:lnTo>
                  <a:cubicBezTo>
                    <a:pt x="4014" y="1000"/>
                    <a:pt x="4009" y="991"/>
                    <a:pt x="4011" y="982"/>
                  </a:cubicBezTo>
                  <a:cubicBezTo>
                    <a:pt x="4013" y="973"/>
                    <a:pt x="4022" y="967"/>
                    <a:pt x="4031" y="969"/>
                  </a:cubicBezTo>
                  <a:close/>
                  <a:moveTo>
                    <a:pt x="4258" y="1022"/>
                  </a:moveTo>
                  <a:lnTo>
                    <a:pt x="4356" y="1044"/>
                  </a:lnTo>
                  <a:cubicBezTo>
                    <a:pt x="4365" y="1047"/>
                    <a:pt x="4370" y="1055"/>
                    <a:pt x="4368" y="1064"/>
                  </a:cubicBezTo>
                  <a:cubicBezTo>
                    <a:pt x="4366" y="1073"/>
                    <a:pt x="4357" y="1079"/>
                    <a:pt x="4348" y="1077"/>
                  </a:cubicBezTo>
                  <a:lnTo>
                    <a:pt x="4251" y="1054"/>
                  </a:lnTo>
                  <a:cubicBezTo>
                    <a:pt x="4242" y="1052"/>
                    <a:pt x="4236" y="1043"/>
                    <a:pt x="4238" y="1034"/>
                  </a:cubicBezTo>
                  <a:cubicBezTo>
                    <a:pt x="4240" y="1025"/>
                    <a:pt x="4249" y="1020"/>
                    <a:pt x="4258" y="1022"/>
                  </a:cubicBezTo>
                  <a:close/>
                  <a:moveTo>
                    <a:pt x="4485" y="1075"/>
                  </a:moveTo>
                  <a:lnTo>
                    <a:pt x="4583" y="1097"/>
                  </a:lnTo>
                  <a:cubicBezTo>
                    <a:pt x="4592" y="1099"/>
                    <a:pt x="4597" y="1108"/>
                    <a:pt x="4595" y="1117"/>
                  </a:cubicBezTo>
                  <a:cubicBezTo>
                    <a:pt x="4593" y="1126"/>
                    <a:pt x="4584" y="1132"/>
                    <a:pt x="4575" y="1130"/>
                  </a:cubicBezTo>
                  <a:lnTo>
                    <a:pt x="4478" y="1107"/>
                  </a:lnTo>
                  <a:cubicBezTo>
                    <a:pt x="4469" y="1105"/>
                    <a:pt x="4463" y="1096"/>
                    <a:pt x="4466" y="1087"/>
                  </a:cubicBezTo>
                  <a:cubicBezTo>
                    <a:pt x="4468" y="1078"/>
                    <a:pt x="4477" y="1072"/>
                    <a:pt x="4485" y="1075"/>
                  </a:cubicBezTo>
                  <a:close/>
                  <a:moveTo>
                    <a:pt x="4713" y="1127"/>
                  </a:moveTo>
                  <a:lnTo>
                    <a:pt x="4810" y="1150"/>
                  </a:lnTo>
                  <a:cubicBezTo>
                    <a:pt x="4819" y="1152"/>
                    <a:pt x="4825" y="1161"/>
                    <a:pt x="4823" y="1170"/>
                  </a:cubicBezTo>
                  <a:cubicBezTo>
                    <a:pt x="4821" y="1179"/>
                    <a:pt x="4812" y="1184"/>
                    <a:pt x="4803" y="1182"/>
                  </a:cubicBezTo>
                  <a:lnTo>
                    <a:pt x="4705" y="1160"/>
                  </a:lnTo>
                  <a:cubicBezTo>
                    <a:pt x="4696" y="1158"/>
                    <a:pt x="4691" y="1149"/>
                    <a:pt x="4693" y="1140"/>
                  </a:cubicBezTo>
                  <a:cubicBezTo>
                    <a:pt x="4695" y="1131"/>
                    <a:pt x="4704" y="1125"/>
                    <a:pt x="4713" y="1127"/>
                  </a:cubicBezTo>
                  <a:close/>
                  <a:moveTo>
                    <a:pt x="4940" y="1180"/>
                  </a:moveTo>
                  <a:lnTo>
                    <a:pt x="5038" y="1202"/>
                  </a:lnTo>
                  <a:cubicBezTo>
                    <a:pt x="5047" y="1205"/>
                    <a:pt x="5052" y="1214"/>
                    <a:pt x="5050" y="1222"/>
                  </a:cubicBezTo>
                  <a:cubicBezTo>
                    <a:pt x="5048" y="1231"/>
                    <a:pt x="5039" y="1237"/>
                    <a:pt x="5030" y="1235"/>
                  </a:cubicBezTo>
                  <a:lnTo>
                    <a:pt x="4933" y="1212"/>
                  </a:lnTo>
                  <a:cubicBezTo>
                    <a:pt x="4924" y="1210"/>
                    <a:pt x="4918" y="1201"/>
                    <a:pt x="4920" y="1192"/>
                  </a:cubicBezTo>
                  <a:cubicBezTo>
                    <a:pt x="4922" y="1183"/>
                    <a:pt x="4931" y="1178"/>
                    <a:pt x="4940" y="1180"/>
                  </a:cubicBezTo>
                  <a:close/>
                  <a:moveTo>
                    <a:pt x="5167" y="1233"/>
                  </a:moveTo>
                  <a:lnTo>
                    <a:pt x="5265" y="1255"/>
                  </a:lnTo>
                  <a:cubicBezTo>
                    <a:pt x="5274" y="1257"/>
                    <a:pt x="5279" y="1266"/>
                    <a:pt x="5277" y="1275"/>
                  </a:cubicBezTo>
                  <a:cubicBezTo>
                    <a:pt x="5275" y="1284"/>
                    <a:pt x="5266" y="1290"/>
                    <a:pt x="5257" y="1288"/>
                  </a:cubicBezTo>
                  <a:lnTo>
                    <a:pt x="5160" y="1265"/>
                  </a:lnTo>
                  <a:cubicBezTo>
                    <a:pt x="5151" y="1263"/>
                    <a:pt x="5145" y="1254"/>
                    <a:pt x="5147" y="1245"/>
                  </a:cubicBezTo>
                  <a:cubicBezTo>
                    <a:pt x="5150" y="1236"/>
                    <a:pt x="5158" y="1230"/>
                    <a:pt x="5167" y="1233"/>
                  </a:cubicBezTo>
                  <a:close/>
                  <a:moveTo>
                    <a:pt x="5395" y="1285"/>
                  </a:moveTo>
                  <a:lnTo>
                    <a:pt x="5492" y="1308"/>
                  </a:lnTo>
                  <a:cubicBezTo>
                    <a:pt x="5501" y="1310"/>
                    <a:pt x="5507" y="1319"/>
                    <a:pt x="5505" y="1328"/>
                  </a:cubicBezTo>
                  <a:cubicBezTo>
                    <a:pt x="5503" y="1337"/>
                    <a:pt x="5494" y="1342"/>
                    <a:pt x="5485" y="1340"/>
                  </a:cubicBezTo>
                  <a:lnTo>
                    <a:pt x="5387" y="1318"/>
                  </a:lnTo>
                  <a:cubicBezTo>
                    <a:pt x="5378" y="1316"/>
                    <a:pt x="5373" y="1307"/>
                    <a:pt x="5375" y="1298"/>
                  </a:cubicBezTo>
                  <a:cubicBezTo>
                    <a:pt x="5377" y="1289"/>
                    <a:pt x="5386" y="1283"/>
                    <a:pt x="5395" y="1285"/>
                  </a:cubicBezTo>
                  <a:close/>
                  <a:moveTo>
                    <a:pt x="5622" y="1338"/>
                  </a:moveTo>
                  <a:lnTo>
                    <a:pt x="5719" y="1360"/>
                  </a:lnTo>
                  <a:cubicBezTo>
                    <a:pt x="5728" y="1363"/>
                    <a:pt x="5734" y="1372"/>
                    <a:pt x="5732" y="1380"/>
                  </a:cubicBezTo>
                  <a:cubicBezTo>
                    <a:pt x="5730" y="1389"/>
                    <a:pt x="5721" y="1395"/>
                    <a:pt x="5712" y="1393"/>
                  </a:cubicBezTo>
                  <a:lnTo>
                    <a:pt x="5615" y="1370"/>
                  </a:lnTo>
                  <a:cubicBezTo>
                    <a:pt x="5606" y="1368"/>
                    <a:pt x="5600" y="1359"/>
                    <a:pt x="5602" y="1350"/>
                  </a:cubicBezTo>
                  <a:cubicBezTo>
                    <a:pt x="5604" y="1341"/>
                    <a:pt x="5613" y="1336"/>
                    <a:pt x="5622" y="1338"/>
                  </a:cubicBezTo>
                  <a:close/>
                  <a:moveTo>
                    <a:pt x="5849" y="1391"/>
                  </a:moveTo>
                  <a:lnTo>
                    <a:pt x="5947" y="1413"/>
                  </a:lnTo>
                  <a:cubicBezTo>
                    <a:pt x="5956" y="1415"/>
                    <a:pt x="5961" y="1424"/>
                    <a:pt x="5959" y="1433"/>
                  </a:cubicBezTo>
                  <a:cubicBezTo>
                    <a:pt x="5957" y="1442"/>
                    <a:pt x="5948" y="1448"/>
                    <a:pt x="5939" y="1446"/>
                  </a:cubicBezTo>
                  <a:lnTo>
                    <a:pt x="5842" y="1423"/>
                  </a:lnTo>
                  <a:cubicBezTo>
                    <a:pt x="5833" y="1421"/>
                    <a:pt x="5827" y="1412"/>
                    <a:pt x="5829" y="1403"/>
                  </a:cubicBezTo>
                  <a:cubicBezTo>
                    <a:pt x="5831" y="1394"/>
                    <a:pt x="5840" y="1389"/>
                    <a:pt x="5849" y="1391"/>
                  </a:cubicBezTo>
                  <a:close/>
                  <a:moveTo>
                    <a:pt x="6077" y="1443"/>
                  </a:moveTo>
                  <a:lnTo>
                    <a:pt x="6174" y="1466"/>
                  </a:lnTo>
                  <a:cubicBezTo>
                    <a:pt x="6183" y="1468"/>
                    <a:pt x="6189" y="1477"/>
                    <a:pt x="6187" y="1486"/>
                  </a:cubicBezTo>
                  <a:cubicBezTo>
                    <a:pt x="6184" y="1495"/>
                    <a:pt x="6176" y="1500"/>
                    <a:pt x="6167" y="1498"/>
                  </a:cubicBezTo>
                  <a:lnTo>
                    <a:pt x="6069" y="1476"/>
                  </a:lnTo>
                  <a:cubicBezTo>
                    <a:pt x="6060" y="1474"/>
                    <a:pt x="6055" y="1465"/>
                    <a:pt x="6057" y="1456"/>
                  </a:cubicBezTo>
                  <a:cubicBezTo>
                    <a:pt x="6059" y="1447"/>
                    <a:pt x="6068" y="1441"/>
                    <a:pt x="6077" y="1443"/>
                  </a:cubicBezTo>
                  <a:close/>
                  <a:moveTo>
                    <a:pt x="6304" y="1496"/>
                  </a:moveTo>
                  <a:lnTo>
                    <a:pt x="6401" y="1518"/>
                  </a:lnTo>
                  <a:cubicBezTo>
                    <a:pt x="6410" y="1521"/>
                    <a:pt x="6416" y="1530"/>
                    <a:pt x="6414" y="1538"/>
                  </a:cubicBezTo>
                  <a:cubicBezTo>
                    <a:pt x="6412" y="1547"/>
                    <a:pt x="6403" y="1553"/>
                    <a:pt x="6394" y="1551"/>
                  </a:cubicBezTo>
                  <a:lnTo>
                    <a:pt x="6296" y="1528"/>
                  </a:lnTo>
                  <a:cubicBezTo>
                    <a:pt x="6287" y="1526"/>
                    <a:pt x="6282" y="1517"/>
                    <a:pt x="6284" y="1508"/>
                  </a:cubicBezTo>
                  <a:cubicBezTo>
                    <a:pt x="6286" y="1499"/>
                    <a:pt x="6295" y="1494"/>
                    <a:pt x="6304" y="1496"/>
                  </a:cubicBezTo>
                  <a:close/>
                  <a:moveTo>
                    <a:pt x="6531" y="1549"/>
                  </a:moveTo>
                  <a:lnTo>
                    <a:pt x="6629" y="1571"/>
                  </a:lnTo>
                  <a:cubicBezTo>
                    <a:pt x="6638" y="1573"/>
                    <a:pt x="6643" y="1582"/>
                    <a:pt x="6641" y="1591"/>
                  </a:cubicBezTo>
                  <a:cubicBezTo>
                    <a:pt x="6639" y="1600"/>
                    <a:pt x="6630" y="1606"/>
                    <a:pt x="6621" y="1604"/>
                  </a:cubicBezTo>
                  <a:lnTo>
                    <a:pt x="6524" y="1581"/>
                  </a:lnTo>
                  <a:cubicBezTo>
                    <a:pt x="6515" y="1579"/>
                    <a:pt x="6509" y="1570"/>
                    <a:pt x="6511" y="1561"/>
                  </a:cubicBezTo>
                  <a:cubicBezTo>
                    <a:pt x="6513" y="1552"/>
                    <a:pt x="6522" y="1547"/>
                    <a:pt x="6531" y="1549"/>
                  </a:cubicBezTo>
                  <a:close/>
                  <a:moveTo>
                    <a:pt x="6759" y="1601"/>
                  </a:moveTo>
                  <a:lnTo>
                    <a:pt x="6856" y="1624"/>
                  </a:lnTo>
                  <a:cubicBezTo>
                    <a:pt x="6865" y="1626"/>
                    <a:pt x="6871" y="1635"/>
                    <a:pt x="6869" y="1644"/>
                  </a:cubicBezTo>
                  <a:cubicBezTo>
                    <a:pt x="6866" y="1653"/>
                    <a:pt x="6857" y="1658"/>
                    <a:pt x="6849" y="1656"/>
                  </a:cubicBezTo>
                  <a:lnTo>
                    <a:pt x="6751" y="1634"/>
                  </a:lnTo>
                  <a:cubicBezTo>
                    <a:pt x="6742" y="1632"/>
                    <a:pt x="6737" y="1623"/>
                    <a:pt x="6739" y="1614"/>
                  </a:cubicBezTo>
                  <a:cubicBezTo>
                    <a:pt x="6741" y="1605"/>
                    <a:pt x="6750" y="1599"/>
                    <a:pt x="6759" y="1601"/>
                  </a:cubicBezTo>
                  <a:close/>
                  <a:moveTo>
                    <a:pt x="6986" y="1654"/>
                  </a:moveTo>
                  <a:lnTo>
                    <a:pt x="7083" y="1677"/>
                  </a:lnTo>
                  <a:cubicBezTo>
                    <a:pt x="7092" y="1679"/>
                    <a:pt x="7098" y="1688"/>
                    <a:pt x="7096" y="1697"/>
                  </a:cubicBezTo>
                  <a:cubicBezTo>
                    <a:pt x="7094" y="1705"/>
                    <a:pt x="7085" y="1711"/>
                    <a:pt x="7076" y="1709"/>
                  </a:cubicBezTo>
                  <a:lnTo>
                    <a:pt x="6978" y="1686"/>
                  </a:lnTo>
                  <a:cubicBezTo>
                    <a:pt x="6969" y="1684"/>
                    <a:pt x="6964" y="1675"/>
                    <a:pt x="6966" y="1666"/>
                  </a:cubicBezTo>
                  <a:cubicBezTo>
                    <a:pt x="6968" y="1657"/>
                    <a:pt x="6977" y="1652"/>
                    <a:pt x="6986" y="1654"/>
                  </a:cubicBezTo>
                  <a:close/>
                  <a:moveTo>
                    <a:pt x="7213" y="1707"/>
                  </a:moveTo>
                  <a:lnTo>
                    <a:pt x="7311" y="1729"/>
                  </a:lnTo>
                  <a:cubicBezTo>
                    <a:pt x="7320" y="1731"/>
                    <a:pt x="7325" y="1740"/>
                    <a:pt x="7323" y="1749"/>
                  </a:cubicBezTo>
                  <a:cubicBezTo>
                    <a:pt x="7321" y="1758"/>
                    <a:pt x="7312" y="1764"/>
                    <a:pt x="7303" y="1762"/>
                  </a:cubicBezTo>
                  <a:lnTo>
                    <a:pt x="7206" y="1739"/>
                  </a:lnTo>
                  <a:cubicBezTo>
                    <a:pt x="7197" y="1737"/>
                    <a:pt x="7191" y="1728"/>
                    <a:pt x="7193" y="1719"/>
                  </a:cubicBezTo>
                  <a:cubicBezTo>
                    <a:pt x="7195" y="1710"/>
                    <a:pt x="7204" y="1705"/>
                    <a:pt x="7213" y="1707"/>
                  </a:cubicBezTo>
                  <a:close/>
                  <a:moveTo>
                    <a:pt x="7441" y="1759"/>
                  </a:moveTo>
                  <a:lnTo>
                    <a:pt x="7538" y="1782"/>
                  </a:lnTo>
                  <a:cubicBezTo>
                    <a:pt x="7547" y="1784"/>
                    <a:pt x="7553" y="1793"/>
                    <a:pt x="7550" y="1802"/>
                  </a:cubicBezTo>
                  <a:cubicBezTo>
                    <a:pt x="7548" y="1811"/>
                    <a:pt x="7539" y="1816"/>
                    <a:pt x="7530" y="1814"/>
                  </a:cubicBezTo>
                  <a:lnTo>
                    <a:pt x="7433" y="1792"/>
                  </a:lnTo>
                  <a:cubicBezTo>
                    <a:pt x="7424" y="1790"/>
                    <a:pt x="7418" y="1781"/>
                    <a:pt x="7421" y="1772"/>
                  </a:cubicBezTo>
                  <a:cubicBezTo>
                    <a:pt x="7423" y="1763"/>
                    <a:pt x="7432" y="1757"/>
                    <a:pt x="7441" y="1759"/>
                  </a:cubicBezTo>
                  <a:close/>
                  <a:moveTo>
                    <a:pt x="7668" y="1812"/>
                  </a:moveTo>
                  <a:lnTo>
                    <a:pt x="7765" y="1835"/>
                  </a:lnTo>
                  <a:cubicBezTo>
                    <a:pt x="7774" y="1837"/>
                    <a:pt x="7780" y="1846"/>
                    <a:pt x="7778" y="1855"/>
                  </a:cubicBezTo>
                  <a:cubicBezTo>
                    <a:pt x="7776" y="1863"/>
                    <a:pt x="7767" y="1869"/>
                    <a:pt x="7758" y="1867"/>
                  </a:cubicBezTo>
                  <a:lnTo>
                    <a:pt x="7660" y="1844"/>
                  </a:lnTo>
                  <a:cubicBezTo>
                    <a:pt x="7651" y="1842"/>
                    <a:pt x="7646" y="1833"/>
                    <a:pt x="7648" y="1824"/>
                  </a:cubicBezTo>
                  <a:cubicBezTo>
                    <a:pt x="7650" y="1815"/>
                    <a:pt x="7659" y="1810"/>
                    <a:pt x="7668" y="1812"/>
                  </a:cubicBezTo>
                  <a:close/>
                  <a:moveTo>
                    <a:pt x="7895" y="1865"/>
                  </a:moveTo>
                  <a:lnTo>
                    <a:pt x="7993" y="1887"/>
                  </a:lnTo>
                  <a:cubicBezTo>
                    <a:pt x="8002" y="1889"/>
                    <a:pt x="8007" y="1898"/>
                    <a:pt x="8005" y="1907"/>
                  </a:cubicBezTo>
                  <a:cubicBezTo>
                    <a:pt x="8003" y="1916"/>
                    <a:pt x="7994" y="1922"/>
                    <a:pt x="7985" y="1920"/>
                  </a:cubicBezTo>
                  <a:lnTo>
                    <a:pt x="7888" y="1897"/>
                  </a:lnTo>
                  <a:cubicBezTo>
                    <a:pt x="7879" y="1895"/>
                    <a:pt x="7873" y="1886"/>
                    <a:pt x="7875" y="1877"/>
                  </a:cubicBezTo>
                  <a:cubicBezTo>
                    <a:pt x="7877" y="1868"/>
                    <a:pt x="7886" y="1863"/>
                    <a:pt x="7895" y="1865"/>
                  </a:cubicBezTo>
                  <a:close/>
                  <a:moveTo>
                    <a:pt x="173" y="195"/>
                  </a:moveTo>
                  <a:lnTo>
                    <a:pt x="0" y="52"/>
                  </a:lnTo>
                  <a:lnTo>
                    <a:pt x="218" y="0"/>
                  </a:lnTo>
                  <a:lnTo>
                    <a:pt x="173" y="195"/>
                  </a:lnTo>
                  <a:close/>
                  <a:moveTo>
                    <a:pt x="8028" y="1810"/>
                  </a:moveTo>
                  <a:lnTo>
                    <a:pt x="8200" y="1952"/>
                  </a:lnTo>
                  <a:lnTo>
                    <a:pt x="7983" y="2005"/>
                  </a:lnTo>
                  <a:lnTo>
                    <a:pt x="8028" y="18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4" name="Group 37"/>
            <p:cNvGrpSpPr>
              <a:grpSpLocks/>
            </p:cNvGrpSpPr>
            <p:nvPr/>
          </p:nvGrpSpPr>
          <p:grpSpPr bwMode="auto">
            <a:xfrm>
              <a:off x="2531" y="2308"/>
              <a:ext cx="752" cy="396"/>
              <a:chOff x="2531" y="2308"/>
              <a:chExt cx="752" cy="396"/>
            </a:xfrm>
          </p:grpSpPr>
          <p:sp>
            <p:nvSpPr>
              <p:cNvPr id="133184" name="Oval 35"/>
              <p:cNvSpPr>
                <a:spLocks noChangeArrowheads="1"/>
              </p:cNvSpPr>
              <p:nvPr/>
            </p:nvSpPr>
            <p:spPr bwMode="auto">
              <a:xfrm>
                <a:off x="2534" y="2311"/>
                <a:ext cx="747" cy="39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5" name="Freeform 36"/>
              <p:cNvSpPr>
                <a:spLocks noEditPoints="1"/>
              </p:cNvSpPr>
              <p:nvPr/>
            </p:nvSpPr>
            <p:spPr bwMode="auto">
              <a:xfrm>
                <a:off x="2531" y="2308"/>
                <a:ext cx="752" cy="396"/>
              </a:xfrm>
              <a:custGeom>
                <a:avLst/>
                <a:gdLst>
                  <a:gd name="T0" fmla="*/ 4010 w 8448"/>
                  <a:gd name="T1" fmla="*/ 52 h 4449"/>
                  <a:gd name="T2" fmla="*/ 3588 w 8448"/>
                  <a:gd name="T3" fmla="*/ 75 h 4449"/>
                  <a:gd name="T4" fmla="*/ 3197 w 8448"/>
                  <a:gd name="T5" fmla="*/ 117 h 4449"/>
                  <a:gd name="T6" fmla="*/ 2824 w 8448"/>
                  <a:gd name="T7" fmla="*/ 150 h 4449"/>
                  <a:gd name="T8" fmla="*/ 2482 w 8448"/>
                  <a:gd name="T9" fmla="*/ 223 h 4449"/>
                  <a:gd name="T10" fmla="*/ 2144 w 8448"/>
                  <a:gd name="T11" fmla="*/ 314 h 4449"/>
                  <a:gd name="T12" fmla="*/ 1812 w 8448"/>
                  <a:gd name="T13" fmla="*/ 424 h 4449"/>
                  <a:gd name="T14" fmla="*/ 1488 w 8448"/>
                  <a:gd name="T15" fmla="*/ 557 h 4449"/>
                  <a:gd name="T16" fmla="*/ 1175 w 8448"/>
                  <a:gd name="T17" fmla="*/ 713 h 4449"/>
                  <a:gd name="T18" fmla="*/ 877 w 8448"/>
                  <a:gd name="T19" fmla="*/ 897 h 4449"/>
                  <a:gd name="T20" fmla="*/ 602 w 8448"/>
                  <a:gd name="T21" fmla="*/ 1112 h 4449"/>
                  <a:gd name="T22" fmla="*/ 359 w 8448"/>
                  <a:gd name="T23" fmla="*/ 1364 h 4449"/>
                  <a:gd name="T24" fmla="*/ 167 w 8448"/>
                  <a:gd name="T25" fmla="*/ 1656 h 4449"/>
                  <a:gd name="T26" fmla="*/ 51 w 8448"/>
                  <a:gd name="T27" fmla="*/ 1985 h 4449"/>
                  <a:gd name="T28" fmla="*/ 31 w 8448"/>
                  <a:gd name="T29" fmla="*/ 2333 h 4449"/>
                  <a:gd name="T30" fmla="*/ 112 w 8448"/>
                  <a:gd name="T31" fmla="*/ 2672 h 4449"/>
                  <a:gd name="T32" fmla="*/ 279 w 8448"/>
                  <a:gd name="T33" fmla="*/ 2979 h 4449"/>
                  <a:gd name="T34" fmla="*/ 505 w 8448"/>
                  <a:gd name="T35" fmla="*/ 3246 h 4449"/>
                  <a:gd name="T36" fmla="*/ 765 w 8448"/>
                  <a:gd name="T37" fmla="*/ 3439 h 4449"/>
                  <a:gd name="T38" fmla="*/ 998 w 8448"/>
                  <a:gd name="T39" fmla="*/ 3603 h 4449"/>
                  <a:gd name="T40" fmla="*/ 1268 w 8448"/>
                  <a:gd name="T41" fmla="*/ 3759 h 4449"/>
                  <a:gd name="T42" fmla="*/ 1564 w 8448"/>
                  <a:gd name="T43" fmla="*/ 3900 h 4449"/>
                  <a:gd name="T44" fmla="*/ 1886 w 8448"/>
                  <a:gd name="T45" fmla="*/ 4026 h 4449"/>
                  <a:gd name="T46" fmla="*/ 2231 w 8448"/>
                  <a:gd name="T47" fmla="*/ 4135 h 4449"/>
                  <a:gd name="T48" fmla="*/ 2596 w 8448"/>
                  <a:gd name="T49" fmla="*/ 4227 h 4449"/>
                  <a:gd name="T50" fmla="*/ 2981 w 8448"/>
                  <a:gd name="T51" fmla="*/ 4301 h 4449"/>
                  <a:gd name="T52" fmla="*/ 3363 w 8448"/>
                  <a:gd name="T53" fmla="*/ 4352 h 4449"/>
                  <a:gd name="T54" fmla="*/ 3734 w 8448"/>
                  <a:gd name="T55" fmla="*/ 4409 h 4449"/>
                  <a:gd name="T56" fmla="*/ 4084 w 8448"/>
                  <a:gd name="T57" fmla="*/ 4423 h 4449"/>
                  <a:gd name="T58" fmla="*/ 4409 w 8448"/>
                  <a:gd name="T59" fmla="*/ 4447 h 4449"/>
                  <a:gd name="T60" fmla="*/ 4656 w 8448"/>
                  <a:gd name="T61" fmla="*/ 4438 h 4449"/>
                  <a:gd name="T62" fmla="*/ 5074 w 8448"/>
                  <a:gd name="T63" fmla="*/ 4405 h 4449"/>
                  <a:gd name="T64" fmla="*/ 5281 w 8448"/>
                  <a:gd name="T65" fmla="*/ 4355 h 4449"/>
                  <a:gd name="T66" fmla="*/ 5626 w 8448"/>
                  <a:gd name="T67" fmla="*/ 4299 h 4449"/>
                  <a:gd name="T68" fmla="*/ 5968 w 8448"/>
                  <a:gd name="T69" fmla="*/ 4226 h 4449"/>
                  <a:gd name="T70" fmla="*/ 6306 w 8448"/>
                  <a:gd name="T71" fmla="*/ 4135 h 4449"/>
                  <a:gd name="T72" fmla="*/ 6639 w 8448"/>
                  <a:gd name="T73" fmla="*/ 4025 h 4449"/>
                  <a:gd name="T74" fmla="*/ 6962 w 8448"/>
                  <a:gd name="T75" fmla="*/ 3893 h 4449"/>
                  <a:gd name="T76" fmla="*/ 7276 w 8448"/>
                  <a:gd name="T77" fmla="*/ 3736 h 4449"/>
                  <a:gd name="T78" fmla="*/ 7574 w 8448"/>
                  <a:gd name="T79" fmla="*/ 3554 h 4449"/>
                  <a:gd name="T80" fmla="*/ 7849 w 8448"/>
                  <a:gd name="T81" fmla="*/ 3337 h 4449"/>
                  <a:gd name="T82" fmla="*/ 8092 w 8448"/>
                  <a:gd name="T83" fmla="*/ 3086 h 4449"/>
                  <a:gd name="T84" fmla="*/ 8285 w 8448"/>
                  <a:gd name="T85" fmla="*/ 2794 h 4449"/>
                  <a:gd name="T86" fmla="*/ 8402 w 8448"/>
                  <a:gd name="T87" fmla="*/ 2465 h 4449"/>
                  <a:gd name="T88" fmla="*/ 8421 w 8448"/>
                  <a:gd name="T89" fmla="*/ 2117 h 4449"/>
                  <a:gd name="T90" fmla="*/ 8338 w 8448"/>
                  <a:gd name="T91" fmla="*/ 1778 h 4449"/>
                  <a:gd name="T92" fmla="*/ 8172 w 8448"/>
                  <a:gd name="T93" fmla="*/ 1470 h 4449"/>
                  <a:gd name="T94" fmla="*/ 7946 w 8448"/>
                  <a:gd name="T95" fmla="*/ 1204 h 4449"/>
                  <a:gd name="T96" fmla="*/ 7682 w 8448"/>
                  <a:gd name="T97" fmla="*/ 975 h 4449"/>
                  <a:gd name="T98" fmla="*/ 7391 w 8448"/>
                  <a:gd name="T99" fmla="*/ 780 h 4449"/>
                  <a:gd name="T100" fmla="*/ 7084 w 8448"/>
                  <a:gd name="T101" fmla="*/ 613 h 4449"/>
                  <a:gd name="T102" fmla="*/ 6764 w 8448"/>
                  <a:gd name="T103" fmla="*/ 472 h 4449"/>
                  <a:gd name="T104" fmla="*/ 6435 w 8448"/>
                  <a:gd name="T105" fmla="*/ 353 h 4449"/>
                  <a:gd name="T106" fmla="*/ 6099 w 8448"/>
                  <a:gd name="T107" fmla="*/ 255 h 4449"/>
                  <a:gd name="T108" fmla="*/ 5758 w 8448"/>
                  <a:gd name="T109" fmla="*/ 176 h 4449"/>
                  <a:gd name="T110" fmla="*/ 5413 w 8448"/>
                  <a:gd name="T111" fmla="*/ 114 h 4449"/>
                  <a:gd name="T112" fmla="*/ 4691 w 8448"/>
                  <a:gd name="T113" fmla="*/ 63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8" h="4449">
                    <a:moveTo>
                      <a:pt x="4391" y="52"/>
                    </a:moveTo>
                    <a:lnTo>
                      <a:pt x="4241" y="50"/>
                    </a:lnTo>
                    <a:cubicBezTo>
                      <a:pt x="4227" y="49"/>
                      <a:pt x="4216" y="38"/>
                      <a:pt x="4216" y="24"/>
                    </a:cubicBezTo>
                    <a:cubicBezTo>
                      <a:pt x="4217" y="11"/>
                      <a:pt x="4228" y="0"/>
                      <a:pt x="4242" y="0"/>
                    </a:cubicBezTo>
                    <a:lnTo>
                      <a:pt x="4392" y="2"/>
                    </a:lnTo>
                    <a:cubicBezTo>
                      <a:pt x="4406" y="2"/>
                      <a:pt x="4417" y="13"/>
                      <a:pt x="4416" y="27"/>
                    </a:cubicBezTo>
                    <a:cubicBezTo>
                      <a:pt x="4416" y="41"/>
                      <a:pt x="4405" y="52"/>
                      <a:pt x="4391" y="52"/>
                    </a:cubicBezTo>
                    <a:close/>
                    <a:moveTo>
                      <a:pt x="4042" y="52"/>
                    </a:moveTo>
                    <a:lnTo>
                      <a:pt x="4010" y="52"/>
                    </a:lnTo>
                    <a:lnTo>
                      <a:pt x="3893" y="57"/>
                    </a:lnTo>
                    <a:cubicBezTo>
                      <a:pt x="3879" y="58"/>
                      <a:pt x="3867" y="47"/>
                      <a:pt x="3867" y="33"/>
                    </a:cubicBezTo>
                    <a:cubicBezTo>
                      <a:pt x="3866" y="19"/>
                      <a:pt x="3877" y="8"/>
                      <a:pt x="3891" y="7"/>
                    </a:cubicBezTo>
                    <a:lnTo>
                      <a:pt x="4009" y="2"/>
                    </a:lnTo>
                    <a:lnTo>
                      <a:pt x="4041" y="2"/>
                    </a:lnTo>
                    <a:cubicBezTo>
                      <a:pt x="4055" y="2"/>
                      <a:pt x="4066" y="13"/>
                      <a:pt x="4067" y="27"/>
                    </a:cubicBezTo>
                    <a:cubicBezTo>
                      <a:pt x="4067" y="40"/>
                      <a:pt x="4056" y="52"/>
                      <a:pt x="4042" y="52"/>
                    </a:cubicBezTo>
                    <a:close/>
                    <a:moveTo>
                      <a:pt x="3694" y="68"/>
                    </a:moveTo>
                    <a:lnTo>
                      <a:pt x="3588" y="75"/>
                    </a:lnTo>
                    <a:lnTo>
                      <a:pt x="3545" y="79"/>
                    </a:lnTo>
                    <a:cubicBezTo>
                      <a:pt x="3531" y="80"/>
                      <a:pt x="3519" y="70"/>
                      <a:pt x="3517" y="56"/>
                    </a:cubicBezTo>
                    <a:cubicBezTo>
                      <a:pt x="3516" y="43"/>
                      <a:pt x="3526" y="30"/>
                      <a:pt x="3540" y="29"/>
                    </a:cubicBezTo>
                    <a:lnTo>
                      <a:pt x="3584" y="25"/>
                    </a:lnTo>
                    <a:lnTo>
                      <a:pt x="3690" y="18"/>
                    </a:lnTo>
                    <a:cubicBezTo>
                      <a:pt x="3704" y="17"/>
                      <a:pt x="3716" y="27"/>
                      <a:pt x="3717" y="41"/>
                    </a:cubicBezTo>
                    <a:cubicBezTo>
                      <a:pt x="3718" y="55"/>
                      <a:pt x="3707" y="67"/>
                      <a:pt x="3694" y="68"/>
                    </a:cubicBezTo>
                    <a:close/>
                    <a:moveTo>
                      <a:pt x="3346" y="98"/>
                    </a:moveTo>
                    <a:lnTo>
                      <a:pt x="3197" y="117"/>
                    </a:lnTo>
                    <a:cubicBezTo>
                      <a:pt x="3184" y="118"/>
                      <a:pt x="3171" y="108"/>
                      <a:pt x="3170" y="95"/>
                    </a:cubicBezTo>
                    <a:cubicBezTo>
                      <a:pt x="3168" y="81"/>
                      <a:pt x="3178" y="69"/>
                      <a:pt x="3191" y="67"/>
                    </a:cubicBezTo>
                    <a:lnTo>
                      <a:pt x="3340" y="49"/>
                    </a:lnTo>
                    <a:cubicBezTo>
                      <a:pt x="3354" y="47"/>
                      <a:pt x="3366" y="57"/>
                      <a:pt x="3368" y="70"/>
                    </a:cubicBezTo>
                    <a:cubicBezTo>
                      <a:pt x="3370" y="84"/>
                      <a:pt x="3360" y="96"/>
                      <a:pt x="3346" y="98"/>
                    </a:cubicBezTo>
                    <a:close/>
                    <a:moveTo>
                      <a:pt x="3000" y="145"/>
                    </a:moveTo>
                    <a:lnTo>
                      <a:pt x="2980" y="148"/>
                    </a:lnTo>
                    <a:lnTo>
                      <a:pt x="2853" y="171"/>
                    </a:lnTo>
                    <a:cubicBezTo>
                      <a:pt x="2839" y="173"/>
                      <a:pt x="2826" y="164"/>
                      <a:pt x="2824" y="150"/>
                    </a:cubicBezTo>
                    <a:cubicBezTo>
                      <a:pt x="2822" y="137"/>
                      <a:pt x="2831" y="124"/>
                      <a:pt x="2844" y="121"/>
                    </a:cubicBezTo>
                    <a:lnTo>
                      <a:pt x="2973" y="99"/>
                    </a:lnTo>
                    <a:lnTo>
                      <a:pt x="2993" y="96"/>
                    </a:lnTo>
                    <a:cubicBezTo>
                      <a:pt x="3007" y="94"/>
                      <a:pt x="3019" y="103"/>
                      <a:pt x="3021" y="117"/>
                    </a:cubicBezTo>
                    <a:cubicBezTo>
                      <a:pt x="3023" y="131"/>
                      <a:pt x="3014" y="143"/>
                      <a:pt x="3000" y="145"/>
                    </a:cubicBezTo>
                    <a:close/>
                    <a:moveTo>
                      <a:pt x="2658" y="209"/>
                    </a:moveTo>
                    <a:lnTo>
                      <a:pt x="2596" y="222"/>
                    </a:lnTo>
                    <a:lnTo>
                      <a:pt x="2512" y="242"/>
                    </a:lnTo>
                    <a:cubicBezTo>
                      <a:pt x="2498" y="245"/>
                      <a:pt x="2485" y="237"/>
                      <a:pt x="2482" y="223"/>
                    </a:cubicBezTo>
                    <a:cubicBezTo>
                      <a:pt x="2479" y="210"/>
                      <a:pt x="2487" y="196"/>
                      <a:pt x="2500" y="193"/>
                    </a:cubicBezTo>
                    <a:lnTo>
                      <a:pt x="2585" y="173"/>
                    </a:lnTo>
                    <a:lnTo>
                      <a:pt x="2647" y="160"/>
                    </a:lnTo>
                    <a:cubicBezTo>
                      <a:pt x="2661" y="157"/>
                      <a:pt x="2674" y="166"/>
                      <a:pt x="2677" y="180"/>
                    </a:cubicBezTo>
                    <a:cubicBezTo>
                      <a:pt x="2680" y="193"/>
                      <a:pt x="2671" y="206"/>
                      <a:pt x="2658" y="209"/>
                    </a:cubicBezTo>
                    <a:close/>
                    <a:moveTo>
                      <a:pt x="2319" y="290"/>
                    </a:moveTo>
                    <a:lnTo>
                      <a:pt x="2230" y="314"/>
                    </a:lnTo>
                    <a:lnTo>
                      <a:pt x="2175" y="331"/>
                    </a:lnTo>
                    <a:cubicBezTo>
                      <a:pt x="2162" y="335"/>
                      <a:pt x="2148" y="327"/>
                      <a:pt x="2144" y="314"/>
                    </a:cubicBezTo>
                    <a:cubicBezTo>
                      <a:pt x="2140" y="301"/>
                      <a:pt x="2147" y="287"/>
                      <a:pt x="2161" y="283"/>
                    </a:cubicBezTo>
                    <a:lnTo>
                      <a:pt x="2217" y="266"/>
                    </a:lnTo>
                    <a:lnTo>
                      <a:pt x="2306" y="242"/>
                    </a:lnTo>
                    <a:cubicBezTo>
                      <a:pt x="2319" y="238"/>
                      <a:pt x="2333" y="246"/>
                      <a:pt x="2336" y="260"/>
                    </a:cubicBezTo>
                    <a:cubicBezTo>
                      <a:pt x="2340" y="273"/>
                      <a:pt x="2332" y="287"/>
                      <a:pt x="2319" y="290"/>
                    </a:cubicBezTo>
                    <a:close/>
                    <a:moveTo>
                      <a:pt x="1985" y="390"/>
                    </a:moveTo>
                    <a:lnTo>
                      <a:pt x="1885" y="424"/>
                    </a:lnTo>
                    <a:lnTo>
                      <a:pt x="1844" y="439"/>
                    </a:lnTo>
                    <a:cubicBezTo>
                      <a:pt x="1831" y="444"/>
                      <a:pt x="1817" y="437"/>
                      <a:pt x="1812" y="424"/>
                    </a:cubicBezTo>
                    <a:cubicBezTo>
                      <a:pt x="1807" y="411"/>
                      <a:pt x="1814" y="397"/>
                      <a:pt x="1827" y="392"/>
                    </a:cubicBezTo>
                    <a:lnTo>
                      <a:pt x="1870" y="376"/>
                    </a:lnTo>
                    <a:lnTo>
                      <a:pt x="1969" y="343"/>
                    </a:lnTo>
                    <a:cubicBezTo>
                      <a:pt x="1982" y="339"/>
                      <a:pt x="1996" y="346"/>
                      <a:pt x="2001" y="359"/>
                    </a:cubicBezTo>
                    <a:cubicBezTo>
                      <a:pt x="2005" y="372"/>
                      <a:pt x="1998" y="386"/>
                      <a:pt x="1985" y="390"/>
                    </a:cubicBezTo>
                    <a:close/>
                    <a:moveTo>
                      <a:pt x="1658" y="511"/>
                    </a:moveTo>
                    <a:lnTo>
                      <a:pt x="1564" y="550"/>
                    </a:lnTo>
                    <a:lnTo>
                      <a:pt x="1521" y="569"/>
                    </a:lnTo>
                    <a:cubicBezTo>
                      <a:pt x="1508" y="575"/>
                      <a:pt x="1494" y="569"/>
                      <a:pt x="1488" y="557"/>
                    </a:cubicBezTo>
                    <a:cubicBezTo>
                      <a:pt x="1482" y="544"/>
                      <a:pt x="1488" y="529"/>
                      <a:pt x="1500" y="524"/>
                    </a:cubicBezTo>
                    <a:lnTo>
                      <a:pt x="1544" y="504"/>
                    </a:lnTo>
                    <a:lnTo>
                      <a:pt x="1639" y="465"/>
                    </a:lnTo>
                    <a:cubicBezTo>
                      <a:pt x="1652" y="459"/>
                      <a:pt x="1667" y="465"/>
                      <a:pt x="1672" y="478"/>
                    </a:cubicBezTo>
                    <a:cubicBezTo>
                      <a:pt x="1677" y="491"/>
                      <a:pt x="1671" y="506"/>
                      <a:pt x="1658" y="511"/>
                    </a:cubicBezTo>
                    <a:close/>
                    <a:moveTo>
                      <a:pt x="1341" y="654"/>
                    </a:moveTo>
                    <a:lnTo>
                      <a:pt x="1267" y="691"/>
                    </a:lnTo>
                    <a:lnTo>
                      <a:pt x="1209" y="723"/>
                    </a:lnTo>
                    <a:cubicBezTo>
                      <a:pt x="1197" y="730"/>
                      <a:pt x="1182" y="725"/>
                      <a:pt x="1175" y="713"/>
                    </a:cubicBezTo>
                    <a:cubicBezTo>
                      <a:pt x="1168" y="701"/>
                      <a:pt x="1173" y="686"/>
                      <a:pt x="1185" y="679"/>
                    </a:cubicBezTo>
                    <a:lnTo>
                      <a:pt x="1244" y="647"/>
                    </a:lnTo>
                    <a:lnTo>
                      <a:pt x="1319" y="609"/>
                    </a:lnTo>
                    <a:cubicBezTo>
                      <a:pt x="1331" y="603"/>
                      <a:pt x="1346" y="608"/>
                      <a:pt x="1352" y="621"/>
                    </a:cubicBezTo>
                    <a:cubicBezTo>
                      <a:pt x="1358" y="633"/>
                      <a:pt x="1353" y="648"/>
                      <a:pt x="1341" y="654"/>
                    </a:cubicBezTo>
                    <a:close/>
                    <a:moveTo>
                      <a:pt x="1037" y="823"/>
                    </a:moveTo>
                    <a:lnTo>
                      <a:pt x="997" y="846"/>
                    </a:lnTo>
                    <a:lnTo>
                      <a:pt x="912" y="904"/>
                    </a:lnTo>
                    <a:cubicBezTo>
                      <a:pt x="900" y="911"/>
                      <a:pt x="885" y="908"/>
                      <a:pt x="877" y="897"/>
                    </a:cubicBezTo>
                    <a:cubicBezTo>
                      <a:pt x="869" y="885"/>
                      <a:pt x="872" y="870"/>
                      <a:pt x="884" y="862"/>
                    </a:cubicBezTo>
                    <a:lnTo>
                      <a:pt x="972" y="804"/>
                    </a:lnTo>
                    <a:lnTo>
                      <a:pt x="1011" y="780"/>
                    </a:lnTo>
                    <a:cubicBezTo>
                      <a:pt x="1023" y="773"/>
                      <a:pt x="1038" y="777"/>
                      <a:pt x="1045" y="788"/>
                    </a:cubicBezTo>
                    <a:cubicBezTo>
                      <a:pt x="1052" y="800"/>
                      <a:pt x="1049" y="816"/>
                      <a:pt x="1037" y="823"/>
                    </a:cubicBezTo>
                    <a:close/>
                    <a:moveTo>
                      <a:pt x="752" y="1020"/>
                    </a:moveTo>
                    <a:lnTo>
                      <a:pt x="649" y="1103"/>
                    </a:lnTo>
                    <a:lnTo>
                      <a:pt x="637" y="1114"/>
                    </a:lnTo>
                    <a:cubicBezTo>
                      <a:pt x="627" y="1123"/>
                      <a:pt x="611" y="1123"/>
                      <a:pt x="602" y="1112"/>
                    </a:cubicBezTo>
                    <a:cubicBezTo>
                      <a:pt x="593" y="1102"/>
                      <a:pt x="593" y="1086"/>
                      <a:pt x="603" y="1077"/>
                    </a:cubicBezTo>
                    <a:lnTo>
                      <a:pt x="618" y="1064"/>
                    </a:lnTo>
                    <a:lnTo>
                      <a:pt x="720" y="981"/>
                    </a:lnTo>
                    <a:cubicBezTo>
                      <a:pt x="731" y="972"/>
                      <a:pt x="747" y="974"/>
                      <a:pt x="755" y="984"/>
                    </a:cubicBezTo>
                    <a:cubicBezTo>
                      <a:pt x="764" y="995"/>
                      <a:pt x="762" y="1011"/>
                      <a:pt x="752" y="1020"/>
                    </a:cubicBezTo>
                    <a:close/>
                    <a:moveTo>
                      <a:pt x="494" y="1251"/>
                    </a:moveTo>
                    <a:lnTo>
                      <a:pt x="457" y="1288"/>
                    </a:lnTo>
                    <a:lnTo>
                      <a:pt x="394" y="1361"/>
                    </a:lnTo>
                    <a:cubicBezTo>
                      <a:pt x="385" y="1372"/>
                      <a:pt x="369" y="1373"/>
                      <a:pt x="359" y="1364"/>
                    </a:cubicBezTo>
                    <a:cubicBezTo>
                      <a:pt x="349" y="1355"/>
                      <a:pt x="347" y="1339"/>
                      <a:pt x="356" y="1329"/>
                    </a:cubicBezTo>
                    <a:lnTo>
                      <a:pt x="422" y="1253"/>
                    </a:lnTo>
                    <a:lnTo>
                      <a:pt x="458" y="1216"/>
                    </a:lnTo>
                    <a:cubicBezTo>
                      <a:pt x="468" y="1206"/>
                      <a:pt x="483" y="1206"/>
                      <a:pt x="493" y="1216"/>
                    </a:cubicBezTo>
                    <a:cubicBezTo>
                      <a:pt x="503" y="1225"/>
                      <a:pt x="503" y="1241"/>
                      <a:pt x="494" y="1251"/>
                    </a:cubicBezTo>
                    <a:close/>
                    <a:moveTo>
                      <a:pt x="277" y="1519"/>
                    </a:moveTo>
                    <a:lnTo>
                      <a:pt x="235" y="1584"/>
                    </a:lnTo>
                    <a:lnTo>
                      <a:pt x="201" y="1646"/>
                    </a:lnTo>
                    <a:cubicBezTo>
                      <a:pt x="195" y="1658"/>
                      <a:pt x="180" y="1663"/>
                      <a:pt x="167" y="1656"/>
                    </a:cubicBezTo>
                    <a:cubicBezTo>
                      <a:pt x="155" y="1649"/>
                      <a:pt x="151" y="1634"/>
                      <a:pt x="157" y="1622"/>
                    </a:cubicBezTo>
                    <a:lnTo>
                      <a:pt x="193" y="1557"/>
                    </a:lnTo>
                    <a:lnTo>
                      <a:pt x="235" y="1492"/>
                    </a:lnTo>
                    <a:cubicBezTo>
                      <a:pt x="243" y="1480"/>
                      <a:pt x="258" y="1477"/>
                      <a:pt x="270" y="1484"/>
                    </a:cubicBezTo>
                    <a:cubicBezTo>
                      <a:pt x="281" y="1492"/>
                      <a:pt x="285" y="1507"/>
                      <a:pt x="277" y="1519"/>
                    </a:cubicBezTo>
                    <a:close/>
                    <a:moveTo>
                      <a:pt x="122" y="1825"/>
                    </a:moveTo>
                    <a:lnTo>
                      <a:pt x="98" y="1897"/>
                    </a:lnTo>
                    <a:lnTo>
                      <a:pt x="81" y="1967"/>
                    </a:lnTo>
                    <a:cubicBezTo>
                      <a:pt x="78" y="1980"/>
                      <a:pt x="64" y="1988"/>
                      <a:pt x="51" y="1985"/>
                    </a:cubicBezTo>
                    <a:cubicBezTo>
                      <a:pt x="37" y="1982"/>
                      <a:pt x="29" y="1968"/>
                      <a:pt x="32" y="1955"/>
                    </a:cubicBezTo>
                    <a:lnTo>
                      <a:pt x="50" y="1881"/>
                    </a:lnTo>
                    <a:lnTo>
                      <a:pt x="75" y="1809"/>
                    </a:lnTo>
                    <a:cubicBezTo>
                      <a:pt x="79" y="1796"/>
                      <a:pt x="93" y="1789"/>
                      <a:pt x="106" y="1793"/>
                    </a:cubicBezTo>
                    <a:cubicBezTo>
                      <a:pt x="120" y="1797"/>
                      <a:pt x="127" y="1812"/>
                      <a:pt x="122" y="1825"/>
                    </a:cubicBezTo>
                    <a:close/>
                    <a:moveTo>
                      <a:pt x="54" y="2159"/>
                    </a:moveTo>
                    <a:lnTo>
                      <a:pt x="50" y="2226"/>
                    </a:lnTo>
                    <a:lnTo>
                      <a:pt x="54" y="2307"/>
                    </a:lnTo>
                    <a:cubicBezTo>
                      <a:pt x="55" y="2321"/>
                      <a:pt x="45" y="2332"/>
                      <a:pt x="31" y="2333"/>
                    </a:cubicBezTo>
                    <a:cubicBezTo>
                      <a:pt x="17" y="2334"/>
                      <a:pt x="5" y="2323"/>
                      <a:pt x="5" y="2309"/>
                    </a:cubicBezTo>
                    <a:lnTo>
                      <a:pt x="0" y="2223"/>
                    </a:lnTo>
                    <a:lnTo>
                      <a:pt x="4" y="2157"/>
                    </a:lnTo>
                    <a:cubicBezTo>
                      <a:pt x="4" y="2143"/>
                      <a:pt x="16" y="2133"/>
                      <a:pt x="30" y="2133"/>
                    </a:cubicBezTo>
                    <a:cubicBezTo>
                      <a:pt x="44" y="2134"/>
                      <a:pt x="54" y="2146"/>
                      <a:pt x="54" y="2159"/>
                    </a:cubicBezTo>
                    <a:close/>
                    <a:moveTo>
                      <a:pt x="85" y="2499"/>
                    </a:moveTo>
                    <a:lnTo>
                      <a:pt x="98" y="2554"/>
                    </a:lnTo>
                    <a:lnTo>
                      <a:pt x="128" y="2640"/>
                    </a:lnTo>
                    <a:cubicBezTo>
                      <a:pt x="132" y="2654"/>
                      <a:pt x="125" y="2668"/>
                      <a:pt x="112" y="2672"/>
                    </a:cubicBezTo>
                    <a:cubicBezTo>
                      <a:pt x="99" y="2677"/>
                      <a:pt x="85" y="2670"/>
                      <a:pt x="81" y="2657"/>
                    </a:cubicBezTo>
                    <a:lnTo>
                      <a:pt x="50" y="2565"/>
                    </a:lnTo>
                    <a:lnTo>
                      <a:pt x="36" y="2511"/>
                    </a:lnTo>
                    <a:cubicBezTo>
                      <a:pt x="33" y="2498"/>
                      <a:pt x="41" y="2484"/>
                      <a:pt x="55" y="2481"/>
                    </a:cubicBezTo>
                    <a:cubicBezTo>
                      <a:pt x="68" y="2478"/>
                      <a:pt x="82" y="2486"/>
                      <a:pt x="85" y="2499"/>
                    </a:cubicBezTo>
                    <a:close/>
                    <a:moveTo>
                      <a:pt x="210" y="2818"/>
                    </a:moveTo>
                    <a:lnTo>
                      <a:pt x="236" y="2867"/>
                    </a:lnTo>
                    <a:lnTo>
                      <a:pt x="287" y="2945"/>
                    </a:lnTo>
                    <a:cubicBezTo>
                      <a:pt x="294" y="2956"/>
                      <a:pt x="291" y="2972"/>
                      <a:pt x="279" y="2979"/>
                    </a:cubicBezTo>
                    <a:cubicBezTo>
                      <a:pt x="268" y="2987"/>
                      <a:pt x="252" y="2983"/>
                      <a:pt x="245" y="2972"/>
                    </a:cubicBezTo>
                    <a:lnTo>
                      <a:pt x="193" y="2891"/>
                    </a:lnTo>
                    <a:lnTo>
                      <a:pt x="166" y="2842"/>
                    </a:lnTo>
                    <a:cubicBezTo>
                      <a:pt x="159" y="2830"/>
                      <a:pt x="164" y="2815"/>
                      <a:pt x="176" y="2808"/>
                    </a:cubicBezTo>
                    <a:cubicBezTo>
                      <a:pt x="188" y="2801"/>
                      <a:pt x="203" y="2806"/>
                      <a:pt x="210" y="2818"/>
                    </a:cubicBezTo>
                    <a:close/>
                    <a:moveTo>
                      <a:pt x="406" y="3101"/>
                    </a:moveTo>
                    <a:lnTo>
                      <a:pt x="458" y="3162"/>
                    </a:lnTo>
                    <a:lnTo>
                      <a:pt x="506" y="3210"/>
                    </a:lnTo>
                    <a:cubicBezTo>
                      <a:pt x="515" y="3220"/>
                      <a:pt x="515" y="3236"/>
                      <a:pt x="505" y="3246"/>
                    </a:cubicBezTo>
                    <a:cubicBezTo>
                      <a:pt x="495" y="3255"/>
                      <a:pt x="480" y="3255"/>
                      <a:pt x="470" y="3245"/>
                    </a:cubicBezTo>
                    <a:lnTo>
                      <a:pt x="421" y="3195"/>
                    </a:lnTo>
                    <a:lnTo>
                      <a:pt x="368" y="3133"/>
                    </a:lnTo>
                    <a:cubicBezTo>
                      <a:pt x="359" y="3123"/>
                      <a:pt x="360" y="3107"/>
                      <a:pt x="370" y="3098"/>
                    </a:cubicBezTo>
                    <a:cubicBezTo>
                      <a:pt x="381" y="3089"/>
                      <a:pt x="397" y="3090"/>
                      <a:pt x="406" y="3101"/>
                    </a:cubicBezTo>
                    <a:close/>
                    <a:moveTo>
                      <a:pt x="650" y="3347"/>
                    </a:moveTo>
                    <a:lnTo>
                      <a:pt x="650" y="3347"/>
                    </a:lnTo>
                    <a:lnTo>
                      <a:pt x="759" y="3435"/>
                    </a:lnTo>
                    <a:lnTo>
                      <a:pt x="765" y="3439"/>
                    </a:lnTo>
                    <a:cubicBezTo>
                      <a:pt x="776" y="3448"/>
                      <a:pt x="778" y="3463"/>
                      <a:pt x="770" y="3474"/>
                    </a:cubicBezTo>
                    <a:cubicBezTo>
                      <a:pt x="762" y="3485"/>
                      <a:pt x="746" y="3488"/>
                      <a:pt x="735" y="3480"/>
                    </a:cubicBezTo>
                    <a:lnTo>
                      <a:pt x="727" y="3474"/>
                    </a:lnTo>
                    <a:lnTo>
                      <a:pt x="617" y="3384"/>
                    </a:lnTo>
                    <a:lnTo>
                      <a:pt x="616" y="3384"/>
                    </a:lnTo>
                    <a:cubicBezTo>
                      <a:pt x="606" y="3374"/>
                      <a:pt x="605" y="3358"/>
                      <a:pt x="615" y="3348"/>
                    </a:cubicBezTo>
                    <a:cubicBezTo>
                      <a:pt x="624" y="3338"/>
                      <a:pt x="640" y="3337"/>
                      <a:pt x="650" y="3347"/>
                    </a:cubicBezTo>
                    <a:close/>
                    <a:moveTo>
                      <a:pt x="926" y="3555"/>
                    </a:moveTo>
                    <a:lnTo>
                      <a:pt x="998" y="3603"/>
                    </a:lnTo>
                    <a:lnTo>
                      <a:pt x="1052" y="3635"/>
                    </a:lnTo>
                    <a:cubicBezTo>
                      <a:pt x="1063" y="3643"/>
                      <a:pt x="1067" y="3658"/>
                      <a:pt x="1060" y="3670"/>
                    </a:cubicBezTo>
                    <a:cubicBezTo>
                      <a:pt x="1053" y="3682"/>
                      <a:pt x="1037" y="3685"/>
                      <a:pt x="1026" y="3678"/>
                    </a:cubicBezTo>
                    <a:lnTo>
                      <a:pt x="971" y="3645"/>
                    </a:lnTo>
                    <a:lnTo>
                      <a:pt x="898" y="3597"/>
                    </a:lnTo>
                    <a:cubicBezTo>
                      <a:pt x="887" y="3589"/>
                      <a:pt x="884" y="3573"/>
                      <a:pt x="891" y="3562"/>
                    </a:cubicBezTo>
                    <a:cubicBezTo>
                      <a:pt x="899" y="3550"/>
                      <a:pt x="915" y="3547"/>
                      <a:pt x="926" y="3555"/>
                    </a:cubicBezTo>
                    <a:close/>
                    <a:moveTo>
                      <a:pt x="1224" y="3735"/>
                    </a:moveTo>
                    <a:lnTo>
                      <a:pt x="1268" y="3759"/>
                    </a:lnTo>
                    <a:lnTo>
                      <a:pt x="1356" y="3803"/>
                    </a:lnTo>
                    <a:cubicBezTo>
                      <a:pt x="1369" y="3809"/>
                      <a:pt x="1374" y="3824"/>
                      <a:pt x="1368" y="3836"/>
                    </a:cubicBezTo>
                    <a:cubicBezTo>
                      <a:pt x="1361" y="3849"/>
                      <a:pt x="1346" y="3854"/>
                      <a:pt x="1334" y="3847"/>
                    </a:cubicBezTo>
                    <a:lnTo>
                      <a:pt x="1243" y="3802"/>
                    </a:lnTo>
                    <a:lnTo>
                      <a:pt x="1200" y="3778"/>
                    </a:lnTo>
                    <a:cubicBezTo>
                      <a:pt x="1188" y="3772"/>
                      <a:pt x="1183" y="3757"/>
                      <a:pt x="1190" y="3744"/>
                    </a:cubicBezTo>
                    <a:cubicBezTo>
                      <a:pt x="1197" y="3732"/>
                      <a:pt x="1212" y="3728"/>
                      <a:pt x="1224" y="3735"/>
                    </a:cubicBezTo>
                    <a:close/>
                    <a:moveTo>
                      <a:pt x="1537" y="3887"/>
                    </a:moveTo>
                    <a:lnTo>
                      <a:pt x="1564" y="3900"/>
                    </a:lnTo>
                    <a:lnTo>
                      <a:pt x="1674" y="3945"/>
                    </a:lnTo>
                    <a:cubicBezTo>
                      <a:pt x="1687" y="3950"/>
                      <a:pt x="1693" y="3965"/>
                      <a:pt x="1688" y="3977"/>
                    </a:cubicBezTo>
                    <a:cubicBezTo>
                      <a:pt x="1683" y="3990"/>
                      <a:pt x="1668" y="3996"/>
                      <a:pt x="1655" y="3991"/>
                    </a:cubicBezTo>
                    <a:lnTo>
                      <a:pt x="1544" y="3945"/>
                    </a:lnTo>
                    <a:lnTo>
                      <a:pt x="1516" y="3933"/>
                    </a:lnTo>
                    <a:cubicBezTo>
                      <a:pt x="1503" y="3927"/>
                      <a:pt x="1498" y="3912"/>
                      <a:pt x="1504" y="3900"/>
                    </a:cubicBezTo>
                    <a:cubicBezTo>
                      <a:pt x="1509" y="3887"/>
                      <a:pt x="1524" y="3881"/>
                      <a:pt x="1537" y="3887"/>
                    </a:cubicBezTo>
                    <a:close/>
                    <a:moveTo>
                      <a:pt x="1860" y="4016"/>
                    </a:moveTo>
                    <a:lnTo>
                      <a:pt x="1886" y="4026"/>
                    </a:lnTo>
                    <a:lnTo>
                      <a:pt x="2001" y="4064"/>
                    </a:lnTo>
                    <a:cubicBezTo>
                      <a:pt x="2014" y="4069"/>
                      <a:pt x="2021" y="4083"/>
                      <a:pt x="2017" y="4096"/>
                    </a:cubicBezTo>
                    <a:cubicBezTo>
                      <a:pt x="2013" y="4109"/>
                      <a:pt x="1999" y="4116"/>
                      <a:pt x="1985" y="4112"/>
                    </a:cubicBezTo>
                    <a:lnTo>
                      <a:pt x="1868" y="4072"/>
                    </a:lnTo>
                    <a:lnTo>
                      <a:pt x="1843" y="4063"/>
                    </a:lnTo>
                    <a:cubicBezTo>
                      <a:pt x="1830" y="4058"/>
                      <a:pt x="1823" y="4044"/>
                      <a:pt x="1828" y="4031"/>
                    </a:cubicBezTo>
                    <a:cubicBezTo>
                      <a:pt x="1833" y="4018"/>
                      <a:pt x="1847" y="4011"/>
                      <a:pt x="1860" y="4016"/>
                    </a:cubicBezTo>
                    <a:close/>
                    <a:moveTo>
                      <a:pt x="2192" y="4123"/>
                    </a:moveTo>
                    <a:lnTo>
                      <a:pt x="2231" y="4135"/>
                    </a:lnTo>
                    <a:lnTo>
                      <a:pt x="2335" y="4163"/>
                    </a:lnTo>
                    <a:cubicBezTo>
                      <a:pt x="2349" y="4167"/>
                      <a:pt x="2357" y="4180"/>
                      <a:pt x="2353" y="4194"/>
                    </a:cubicBezTo>
                    <a:cubicBezTo>
                      <a:pt x="2349" y="4207"/>
                      <a:pt x="2336" y="4215"/>
                      <a:pt x="2322" y="4211"/>
                    </a:cubicBezTo>
                    <a:lnTo>
                      <a:pt x="2216" y="4183"/>
                    </a:lnTo>
                    <a:lnTo>
                      <a:pt x="2177" y="4171"/>
                    </a:lnTo>
                    <a:cubicBezTo>
                      <a:pt x="2164" y="4167"/>
                      <a:pt x="2156" y="4153"/>
                      <a:pt x="2160" y="4140"/>
                    </a:cubicBezTo>
                    <a:cubicBezTo>
                      <a:pt x="2164" y="4127"/>
                      <a:pt x="2178" y="4119"/>
                      <a:pt x="2192" y="4123"/>
                    </a:cubicBezTo>
                    <a:close/>
                    <a:moveTo>
                      <a:pt x="2529" y="4211"/>
                    </a:moveTo>
                    <a:lnTo>
                      <a:pt x="2596" y="4227"/>
                    </a:lnTo>
                    <a:lnTo>
                      <a:pt x="2674" y="4243"/>
                    </a:lnTo>
                    <a:cubicBezTo>
                      <a:pt x="2688" y="4246"/>
                      <a:pt x="2697" y="4259"/>
                      <a:pt x="2694" y="4273"/>
                    </a:cubicBezTo>
                    <a:cubicBezTo>
                      <a:pt x="2691" y="4286"/>
                      <a:pt x="2678" y="4295"/>
                      <a:pt x="2664" y="4292"/>
                    </a:cubicBezTo>
                    <a:lnTo>
                      <a:pt x="2585" y="4276"/>
                    </a:lnTo>
                    <a:lnTo>
                      <a:pt x="2517" y="4260"/>
                    </a:lnTo>
                    <a:cubicBezTo>
                      <a:pt x="2504" y="4257"/>
                      <a:pt x="2495" y="4243"/>
                      <a:pt x="2499" y="4230"/>
                    </a:cubicBezTo>
                    <a:cubicBezTo>
                      <a:pt x="2502" y="4216"/>
                      <a:pt x="2515" y="4208"/>
                      <a:pt x="2529" y="4211"/>
                    </a:cubicBezTo>
                    <a:close/>
                    <a:moveTo>
                      <a:pt x="2870" y="4281"/>
                    </a:moveTo>
                    <a:lnTo>
                      <a:pt x="2981" y="4301"/>
                    </a:lnTo>
                    <a:lnTo>
                      <a:pt x="3017" y="4306"/>
                    </a:lnTo>
                    <a:cubicBezTo>
                      <a:pt x="3031" y="4308"/>
                      <a:pt x="3040" y="4321"/>
                      <a:pt x="3038" y="4335"/>
                    </a:cubicBezTo>
                    <a:cubicBezTo>
                      <a:pt x="3036" y="4348"/>
                      <a:pt x="3024" y="4358"/>
                      <a:pt x="3010" y="4356"/>
                    </a:cubicBezTo>
                    <a:lnTo>
                      <a:pt x="2972" y="4350"/>
                    </a:lnTo>
                    <a:lnTo>
                      <a:pt x="2861" y="4330"/>
                    </a:lnTo>
                    <a:cubicBezTo>
                      <a:pt x="2848" y="4328"/>
                      <a:pt x="2839" y="4315"/>
                      <a:pt x="2841" y="4302"/>
                    </a:cubicBezTo>
                    <a:cubicBezTo>
                      <a:pt x="2844" y="4288"/>
                      <a:pt x="2856" y="4279"/>
                      <a:pt x="2870" y="4281"/>
                    </a:cubicBezTo>
                    <a:close/>
                    <a:moveTo>
                      <a:pt x="3215" y="4334"/>
                    </a:moveTo>
                    <a:lnTo>
                      <a:pt x="3363" y="4352"/>
                    </a:lnTo>
                    <a:cubicBezTo>
                      <a:pt x="3377" y="4354"/>
                      <a:pt x="3387" y="4367"/>
                      <a:pt x="3385" y="4380"/>
                    </a:cubicBezTo>
                    <a:cubicBezTo>
                      <a:pt x="3384" y="4394"/>
                      <a:pt x="3371" y="4404"/>
                      <a:pt x="3357" y="4402"/>
                    </a:cubicBezTo>
                    <a:lnTo>
                      <a:pt x="3209" y="4384"/>
                    </a:lnTo>
                    <a:cubicBezTo>
                      <a:pt x="3195" y="4382"/>
                      <a:pt x="3185" y="4370"/>
                      <a:pt x="3187" y="4356"/>
                    </a:cubicBezTo>
                    <a:cubicBezTo>
                      <a:pt x="3188" y="4343"/>
                      <a:pt x="3201" y="4333"/>
                      <a:pt x="3215" y="4334"/>
                    </a:cubicBezTo>
                    <a:close/>
                    <a:moveTo>
                      <a:pt x="3562" y="4372"/>
                    </a:moveTo>
                    <a:lnTo>
                      <a:pt x="3588" y="4374"/>
                    </a:lnTo>
                    <a:lnTo>
                      <a:pt x="3711" y="4382"/>
                    </a:lnTo>
                    <a:cubicBezTo>
                      <a:pt x="3725" y="4383"/>
                      <a:pt x="3735" y="4395"/>
                      <a:pt x="3734" y="4409"/>
                    </a:cubicBezTo>
                    <a:cubicBezTo>
                      <a:pt x="3733" y="4423"/>
                      <a:pt x="3721" y="4433"/>
                      <a:pt x="3708" y="4432"/>
                    </a:cubicBezTo>
                    <a:lnTo>
                      <a:pt x="3584" y="4424"/>
                    </a:lnTo>
                    <a:lnTo>
                      <a:pt x="3557" y="4421"/>
                    </a:lnTo>
                    <a:cubicBezTo>
                      <a:pt x="3543" y="4420"/>
                      <a:pt x="3533" y="4408"/>
                      <a:pt x="3535" y="4394"/>
                    </a:cubicBezTo>
                    <a:cubicBezTo>
                      <a:pt x="3536" y="4380"/>
                      <a:pt x="3548" y="4370"/>
                      <a:pt x="3562" y="4372"/>
                    </a:cubicBezTo>
                    <a:close/>
                    <a:moveTo>
                      <a:pt x="3910" y="4392"/>
                    </a:moveTo>
                    <a:lnTo>
                      <a:pt x="4010" y="4396"/>
                    </a:lnTo>
                    <a:lnTo>
                      <a:pt x="4059" y="4397"/>
                    </a:lnTo>
                    <a:cubicBezTo>
                      <a:pt x="4073" y="4397"/>
                      <a:pt x="4084" y="4409"/>
                      <a:pt x="4084" y="4423"/>
                    </a:cubicBezTo>
                    <a:cubicBezTo>
                      <a:pt x="4084" y="4436"/>
                      <a:pt x="4072" y="4447"/>
                      <a:pt x="4058" y="4447"/>
                    </a:cubicBezTo>
                    <a:lnTo>
                      <a:pt x="4008" y="4446"/>
                    </a:lnTo>
                    <a:lnTo>
                      <a:pt x="3908" y="4442"/>
                    </a:lnTo>
                    <a:cubicBezTo>
                      <a:pt x="3894" y="4442"/>
                      <a:pt x="3883" y="4430"/>
                      <a:pt x="3884" y="4416"/>
                    </a:cubicBezTo>
                    <a:cubicBezTo>
                      <a:pt x="3884" y="4403"/>
                      <a:pt x="3896" y="4392"/>
                      <a:pt x="3910" y="4392"/>
                    </a:cubicBezTo>
                    <a:close/>
                    <a:moveTo>
                      <a:pt x="4258" y="4399"/>
                    </a:moveTo>
                    <a:lnTo>
                      <a:pt x="4408" y="4397"/>
                    </a:lnTo>
                    <a:cubicBezTo>
                      <a:pt x="4422" y="4397"/>
                      <a:pt x="4434" y="4408"/>
                      <a:pt x="4434" y="4422"/>
                    </a:cubicBezTo>
                    <a:cubicBezTo>
                      <a:pt x="4434" y="4435"/>
                      <a:pt x="4423" y="4447"/>
                      <a:pt x="4409" y="4447"/>
                    </a:cubicBezTo>
                    <a:lnTo>
                      <a:pt x="4259" y="4449"/>
                    </a:lnTo>
                    <a:cubicBezTo>
                      <a:pt x="4245" y="4449"/>
                      <a:pt x="4234" y="4438"/>
                      <a:pt x="4234" y="4424"/>
                    </a:cubicBezTo>
                    <a:cubicBezTo>
                      <a:pt x="4234" y="4411"/>
                      <a:pt x="4245" y="4399"/>
                      <a:pt x="4258" y="4399"/>
                    </a:cubicBezTo>
                    <a:close/>
                    <a:moveTo>
                      <a:pt x="4608" y="4390"/>
                    </a:moveTo>
                    <a:lnTo>
                      <a:pt x="4654" y="4388"/>
                    </a:lnTo>
                    <a:lnTo>
                      <a:pt x="4757" y="4381"/>
                    </a:lnTo>
                    <a:cubicBezTo>
                      <a:pt x="4770" y="4380"/>
                      <a:pt x="4782" y="4391"/>
                      <a:pt x="4783" y="4404"/>
                    </a:cubicBezTo>
                    <a:cubicBezTo>
                      <a:pt x="4784" y="4418"/>
                      <a:pt x="4774" y="4430"/>
                      <a:pt x="4760" y="4431"/>
                    </a:cubicBezTo>
                    <a:lnTo>
                      <a:pt x="4656" y="4438"/>
                    </a:lnTo>
                    <a:lnTo>
                      <a:pt x="4610" y="4440"/>
                    </a:lnTo>
                    <a:cubicBezTo>
                      <a:pt x="4596" y="4440"/>
                      <a:pt x="4584" y="4430"/>
                      <a:pt x="4584" y="4416"/>
                    </a:cubicBezTo>
                    <a:cubicBezTo>
                      <a:pt x="4583" y="4402"/>
                      <a:pt x="4594" y="4390"/>
                      <a:pt x="4608" y="4390"/>
                    </a:cubicBezTo>
                    <a:close/>
                    <a:moveTo>
                      <a:pt x="4955" y="4366"/>
                    </a:moveTo>
                    <a:lnTo>
                      <a:pt x="5070" y="4355"/>
                    </a:lnTo>
                    <a:lnTo>
                      <a:pt x="5104" y="4351"/>
                    </a:lnTo>
                    <a:cubicBezTo>
                      <a:pt x="5118" y="4349"/>
                      <a:pt x="5130" y="4359"/>
                      <a:pt x="5132" y="4373"/>
                    </a:cubicBezTo>
                    <a:cubicBezTo>
                      <a:pt x="5133" y="4386"/>
                      <a:pt x="5124" y="4399"/>
                      <a:pt x="5110" y="4401"/>
                    </a:cubicBezTo>
                    <a:lnTo>
                      <a:pt x="5074" y="4405"/>
                    </a:lnTo>
                    <a:lnTo>
                      <a:pt x="4960" y="4415"/>
                    </a:lnTo>
                    <a:cubicBezTo>
                      <a:pt x="4946" y="4417"/>
                      <a:pt x="4934" y="4406"/>
                      <a:pt x="4933" y="4393"/>
                    </a:cubicBezTo>
                    <a:cubicBezTo>
                      <a:pt x="4932" y="4379"/>
                      <a:pt x="4942" y="4367"/>
                      <a:pt x="4955" y="4366"/>
                    </a:cubicBezTo>
                    <a:close/>
                    <a:moveTo>
                      <a:pt x="5302" y="4326"/>
                    </a:moveTo>
                    <a:lnTo>
                      <a:pt x="5450" y="4304"/>
                    </a:lnTo>
                    <a:cubicBezTo>
                      <a:pt x="5464" y="4302"/>
                      <a:pt x="5476" y="4311"/>
                      <a:pt x="5478" y="4325"/>
                    </a:cubicBezTo>
                    <a:cubicBezTo>
                      <a:pt x="5481" y="4339"/>
                      <a:pt x="5471" y="4351"/>
                      <a:pt x="5458" y="4353"/>
                    </a:cubicBezTo>
                    <a:lnTo>
                      <a:pt x="5309" y="4376"/>
                    </a:lnTo>
                    <a:cubicBezTo>
                      <a:pt x="5296" y="4378"/>
                      <a:pt x="5283" y="4368"/>
                      <a:pt x="5281" y="4355"/>
                    </a:cubicBezTo>
                    <a:cubicBezTo>
                      <a:pt x="5279" y="4341"/>
                      <a:pt x="5288" y="4328"/>
                      <a:pt x="5302" y="4326"/>
                    </a:cubicBezTo>
                    <a:close/>
                    <a:moveTo>
                      <a:pt x="5646" y="4270"/>
                    </a:moveTo>
                    <a:lnTo>
                      <a:pt x="5666" y="4266"/>
                    </a:lnTo>
                    <a:lnTo>
                      <a:pt x="5793" y="4240"/>
                    </a:lnTo>
                    <a:cubicBezTo>
                      <a:pt x="5806" y="4237"/>
                      <a:pt x="5819" y="4246"/>
                      <a:pt x="5822" y="4259"/>
                    </a:cubicBezTo>
                    <a:cubicBezTo>
                      <a:pt x="5825" y="4273"/>
                      <a:pt x="5816" y="4286"/>
                      <a:pt x="5803" y="4289"/>
                    </a:cubicBezTo>
                    <a:lnTo>
                      <a:pt x="5674" y="4316"/>
                    </a:lnTo>
                    <a:lnTo>
                      <a:pt x="5655" y="4319"/>
                    </a:lnTo>
                    <a:cubicBezTo>
                      <a:pt x="5642" y="4321"/>
                      <a:pt x="5629" y="4312"/>
                      <a:pt x="5626" y="4299"/>
                    </a:cubicBezTo>
                    <a:cubicBezTo>
                      <a:pt x="5624" y="4285"/>
                      <a:pt x="5633" y="4272"/>
                      <a:pt x="5646" y="4270"/>
                    </a:cubicBezTo>
                    <a:close/>
                    <a:moveTo>
                      <a:pt x="5987" y="4196"/>
                    </a:moveTo>
                    <a:lnTo>
                      <a:pt x="6041" y="4183"/>
                    </a:lnTo>
                    <a:lnTo>
                      <a:pt x="6132" y="4159"/>
                    </a:lnTo>
                    <a:cubicBezTo>
                      <a:pt x="6145" y="4155"/>
                      <a:pt x="6159" y="4163"/>
                      <a:pt x="6162" y="4176"/>
                    </a:cubicBezTo>
                    <a:cubicBezTo>
                      <a:pt x="6166" y="4190"/>
                      <a:pt x="6158" y="4203"/>
                      <a:pt x="6145" y="4207"/>
                    </a:cubicBezTo>
                    <a:lnTo>
                      <a:pt x="6052" y="4232"/>
                    </a:lnTo>
                    <a:lnTo>
                      <a:pt x="5999" y="4244"/>
                    </a:lnTo>
                    <a:cubicBezTo>
                      <a:pt x="5985" y="4248"/>
                      <a:pt x="5972" y="4239"/>
                      <a:pt x="5968" y="4226"/>
                    </a:cubicBezTo>
                    <a:cubicBezTo>
                      <a:pt x="5965" y="4212"/>
                      <a:pt x="5974" y="4199"/>
                      <a:pt x="5987" y="4196"/>
                    </a:cubicBezTo>
                    <a:close/>
                    <a:moveTo>
                      <a:pt x="6323" y="4104"/>
                    </a:moveTo>
                    <a:lnTo>
                      <a:pt x="6396" y="4082"/>
                    </a:lnTo>
                    <a:lnTo>
                      <a:pt x="6465" y="4059"/>
                    </a:lnTo>
                    <a:cubicBezTo>
                      <a:pt x="6479" y="4055"/>
                      <a:pt x="6493" y="4062"/>
                      <a:pt x="6497" y="4075"/>
                    </a:cubicBezTo>
                    <a:cubicBezTo>
                      <a:pt x="6501" y="4088"/>
                      <a:pt x="6494" y="4102"/>
                      <a:pt x="6481" y="4106"/>
                    </a:cubicBezTo>
                    <a:lnTo>
                      <a:pt x="6411" y="4130"/>
                    </a:lnTo>
                    <a:lnTo>
                      <a:pt x="6338" y="4152"/>
                    </a:lnTo>
                    <a:cubicBezTo>
                      <a:pt x="6324" y="4156"/>
                      <a:pt x="6310" y="4148"/>
                      <a:pt x="6306" y="4135"/>
                    </a:cubicBezTo>
                    <a:cubicBezTo>
                      <a:pt x="6302" y="4122"/>
                      <a:pt x="6310" y="4108"/>
                      <a:pt x="6323" y="4104"/>
                    </a:cubicBezTo>
                    <a:close/>
                    <a:moveTo>
                      <a:pt x="6653" y="3993"/>
                    </a:moveTo>
                    <a:lnTo>
                      <a:pt x="6730" y="3964"/>
                    </a:lnTo>
                    <a:lnTo>
                      <a:pt x="6792" y="3938"/>
                    </a:lnTo>
                    <a:cubicBezTo>
                      <a:pt x="6805" y="3933"/>
                      <a:pt x="6820" y="3939"/>
                      <a:pt x="6825" y="3952"/>
                    </a:cubicBezTo>
                    <a:cubicBezTo>
                      <a:pt x="6830" y="3965"/>
                      <a:pt x="6824" y="3980"/>
                      <a:pt x="6811" y="3985"/>
                    </a:cubicBezTo>
                    <a:lnTo>
                      <a:pt x="6747" y="4011"/>
                    </a:lnTo>
                    <a:lnTo>
                      <a:pt x="6671" y="4040"/>
                    </a:lnTo>
                    <a:cubicBezTo>
                      <a:pt x="6658" y="4044"/>
                      <a:pt x="6643" y="4038"/>
                      <a:pt x="6639" y="4025"/>
                    </a:cubicBezTo>
                    <a:cubicBezTo>
                      <a:pt x="6634" y="4012"/>
                      <a:pt x="6640" y="3998"/>
                      <a:pt x="6653" y="3993"/>
                    </a:cubicBezTo>
                    <a:close/>
                    <a:moveTo>
                      <a:pt x="6975" y="3860"/>
                    </a:moveTo>
                    <a:lnTo>
                      <a:pt x="7039" y="3830"/>
                    </a:lnTo>
                    <a:lnTo>
                      <a:pt x="7109" y="3795"/>
                    </a:lnTo>
                    <a:cubicBezTo>
                      <a:pt x="7122" y="3789"/>
                      <a:pt x="7137" y="3794"/>
                      <a:pt x="7143" y="3807"/>
                    </a:cubicBezTo>
                    <a:cubicBezTo>
                      <a:pt x="7149" y="3819"/>
                      <a:pt x="7144" y="3834"/>
                      <a:pt x="7132" y="3840"/>
                    </a:cubicBezTo>
                    <a:lnTo>
                      <a:pt x="7060" y="3876"/>
                    </a:lnTo>
                    <a:lnTo>
                      <a:pt x="6996" y="3905"/>
                    </a:lnTo>
                    <a:cubicBezTo>
                      <a:pt x="6983" y="3911"/>
                      <a:pt x="6968" y="3905"/>
                      <a:pt x="6962" y="3893"/>
                    </a:cubicBezTo>
                    <a:cubicBezTo>
                      <a:pt x="6957" y="3880"/>
                      <a:pt x="6962" y="3865"/>
                      <a:pt x="6975" y="3860"/>
                    </a:cubicBezTo>
                    <a:close/>
                    <a:moveTo>
                      <a:pt x="7285" y="3702"/>
                    </a:moveTo>
                    <a:lnTo>
                      <a:pt x="7322" y="3682"/>
                    </a:lnTo>
                    <a:lnTo>
                      <a:pt x="7414" y="3627"/>
                    </a:lnTo>
                    <a:cubicBezTo>
                      <a:pt x="7425" y="3620"/>
                      <a:pt x="7441" y="3623"/>
                      <a:pt x="7448" y="3635"/>
                    </a:cubicBezTo>
                    <a:cubicBezTo>
                      <a:pt x="7455" y="3647"/>
                      <a:pt x="7451" y="3662"/>
                      <a:pt x="7440" y="3670"/>
                    </a:cubicBezTo>
                    <a:lnTo>
                      <a:pt x="7347" y="3726"/>
                    </a:lnTo>
                    <a:lnTo>
                      <a:pt x="7309" y="3746"/>
                    </a:lnTo>
                    <a:cubicBezTo>
                      <a:pt x="7297" y="3753"/>
                      <a:pt x="7282" y="3749"/>
                      <a:pt x="7276" y="3736"/>
                    </a:cubicBezTo>
                    <a:cubicBezTo>
                      <a:pt x="7269" y="3724"/>
                      <a:pt x="7273" y="3709"/>
                      <a:pt x="7285" y="3702"/>
                    </a:cubicBezTo>
                    <a:close/>
                    <a:moveTo>
                      <a:pt x="7579" y="3519"/>
                    </a:moveTo>
                    <a:lnTo>
                      <a:pt x="7694" y="3434"/>
                    </a:lnTo>
                    <a:lnTo>
                      <a:pt x="7699" y="3430"/>
                    </a:lnTo>
                    <a:cubicBezTo>
                      <a:pt x="7709" y="3421"/>
                      <a:pt x="7725" y="3423"/>
                      <a:pt x="7734" y="3434"/>
                    </a:cubicBezTo>
                    <a:cubicBezTo>
                      <a:pt x="7743" y="3444"/>
                      <a:pt x="7741" y="3460"/>
                      <a:pt x="7730" y="3469"/>
                    </a:cubicBezTo>
                    <a:lnTo>
                      <a:pt x="7723" y="3475"/>
                    </a:lnTo>
                    <a:lnTo>
                      <a:pt x="7609" y="3559"/>
                    </a:lnTo>
                    <a:cubicBezTo>
                      <a:pt x="7598" y="3567"/>
                      <a:pt x="7582" y="3565"/>
                      <a:pt x="7574" y="3554"/>
                    </a:cubicBezTo>
                    <a:cubicBezTo>
                      <a:pt x="7566" y="3542"/>
                      <a:pt x="7568" y="3527"/>
                      <a:pt x="7579" y="3519"/>
                    </a:cubicBezTo>
                    <a:close/>
                    <a:moveTo>
                      <a:pt x="7850" y="3302"/>
                    </a:moveTo>
                    <a:lnTo>
                      <a:pt x="7902" y="3255"/>
                    </a:lnTo>
                    <a:lnTo>
                      <a:pt x="7957" y="3198"/>
                    </a:lnTo>
                    <a:cubicBezTo>
                      <a:pt x="7967" y="3189"/>
                      <a:pt x="7982" y="3188"/>
                      <a:pt x="7992" y="3198"/>
                    </a:cubicBezTo>
                    <a:cubicBezTo>
                      <a:pt x="8002" y="3208"/>
                      <a:pt x="8002" y="3224"/>
                      <a:pt x="7993" y="3233"/>
                    </a:cubicBezTo>
                    <a:lnTo>
                      <a:pt x="7935" y="3292"/>
                    </a:lnTo>
                    <a:lnTo>
                      <a:pt x="7884" y="3339"/>
                    </a:lnTo>
                    <a:cubicBezTo>
                      <a:pt x="7874" y="3348"/>
                      <a:pt x="7858" y="3347"/>
                      <a:pt x="7849" y="3337"/>
                    </a:cubicBezTo>
                    <a:cubicBezTo>
                      <a:pt x="7839" y="3327"/>
                      <a:pt x="7840" y="3311"/>
                      <a:pt x="7850" y="3302"/>
                    </a:cubicBezTo>
                    <a:close/>
                    <a:moveTo>
                      <a:pt x="8087" y="3051"/>
                    </a:moveTo>
                    <a:lnTo>
                      <a:pt x="8150" y="2966"/>
                    </a:lnTo>
                    <a:lnTo>
                      <a:pt x="8173" y="2931"/>
                    </a:lnTo>
                    <a:cubicBezTo>
                      <a:pt x="8181" y="2919"/>
                      <a:pt x="8196" y="2916"/>
                      <a:pt x="8208" y="2923"/>
                    </a:cubicBezTo>
                    <a:cubicBezTo>
                      <a:pt x="8219" y="2931"/>
                      <a:pt x="8223" y="2946"/>
                      <a:pt x="8215" y="2958"/>
                    </a:cubicBezTo>
                    <a:lnTo>
                      <a:pt x="8190" y="2996"/>
                    </a:lnTo>
                    <a:lnTo>
                      <a:pt x="8127" y="3081"/>
                    </a:lnTo>
                    <a:cubicBezTo>
                      <a:pt x="8118" y="3092"/>
                      <a:pt x="8103" y="3094"/>
                      <a:pt x="8092" y="3086"/>
                    </a:cubicBezTo>
                    <a:cubicBezTo>
                      <a:pt x="8081" y="3078"/>
                      <a:pt x="8078" y="3062"/>
                      <a:pt x="8087" y="3051"/>
                    </a:cubicBezTo>
                    <a:close/>
                    <a:moveTo>
                      <a:pt x="8272" y="2761"/>
                    </a:moveTo>
                    <a:lnTo>
                      <a:pt x="8317" y="2658"/>
                    </a:lnTo>
                    <a:lnTo>
                      <a:pt x="8328" y="2625"/>
                    </a:lnTo>
                    <a:cubicBezTo>
                      <a:pt x="8333" y="2612"/>
                      <a:pt x="8347" y="2605"/>
                      <a:pt x="8360" y="2609"/>
                    </a:cubicBezTo>
                    <a:cubicBezTo>
                      <a:pt x="8373" y="2614"/>
                      <a:pt x="8380" y="2628"/>
                      <a:pt x="8376" y="2641"/>
                    </a:cubicBezTo>
                    <a:lnTo>
                      <a:pt x="8363" y="2678"/>
                    </a:lnTo>
                    <a:lnTo>
                      <a:pt x="8318" y="2781"/>
                    </a:lnTo>
                    <a:cubicBezTo>
                      <a:pt x="8312" y="2794"/>
                      <a:pt x="8297" y="2800"/>
                      <a:pt x="8285" y="2794"/>
                    </a:cubicBezTo>
                    <a:cubicBezTo>
                      <a:pt x="8272" y="2789"/>
                      <a:pt x="8266" y="2774"/>
                      <a:pt x="8272" y="2761"/>
                    </a:cubicBezTo>
                    <a:close/>
                    <a:moveTo>
                      <a:pt x="8381" y="2437"/>
                    </a:moveTo>
                    <a:lnTo>
                      <a:pt x="8395" y="2334"/>
                    </a:lnTo>
                    <a:lnTo>
                      <a:pt x="8397" y="2290"/>
                    </a:lnTo>
                    <a:cubicBezTo>
                      <a:pt x="8398" y="2276"/>
                      <a:pt x="8410" y="2266"/>
                      <a:pt x="8423" y="2266"/>
                    </a:cubicBezTo>
                    <a:cubicBezTo>
                      <a:pt x="8437" y="2267"/>
                      <a:pt x="8448" y="2279"/>
                      <a:pt x="8447" y="2293"/>
                    </a:cubicBezTo>
                    <a:lnTo>
                      <a:pt x="8445" y="2341"/>
                    </a:lnTo>
                    <a:lnTo>
                      <a:pt x="8430" y="2444"/>
                    </a:lnTo>
                    <a:cubicBezTo>
                      <a:pt x="8428" y="2458"/>
                      <a:pt x="8415" y="2467"/>
                      <a:pt x="8402" y="2465"/>
                    </a:cubicBezTo>
                    <a:cubicBezTo>
                      <a:pt x="8388" y="2463"/>
                      <a:pt x="8379" y="2450"/>
                      <a:pt x="8381" y="2437"/>
                    </a:cubicBezTo>
                    <a:close/>
                    <a:moveTo>
                      <a:pt x="8392" y="2095"/>
                    </a:moveTo>
                    <a:lnTo>
                      <a:pt x="8379" y="2003"/>
                    </a:lnTo>
                    <a:lnTo>
                      <a:pt x="8366" y="1950"/>
                    </a:lnTo>
                    <a:cubicBezTo>
                      <a:pt x="8363" y="1937"/>
                      <a:pt x="8371" y="1923"/>
                      <a:pt x="8385" y="1920"/>
                    </a:cubicBezTo>
                    <a:cubicBezTo>
                      <a:pt x="8398" y="1917"/>
                      <a:pt x="8411" y="1925"/>
                      <a:pt x="8415" y="1938"/>
                    </a:cubicBezTo>
                    <a:lnTo>
                      <a:pt x="8429" y="1996"/>
                    </a:lnTo>
                    <a:lnTo>
                      <a:pt x="8442" y="2088"/>
                    </a:lnTo>
                    <a:cubicBezTo>
                      <a:pt x="8444" y="2102"/>
                      <a:pt x="8434" y="2115"/>
                      <a:pt x="8421" y="2117"/>
                    </a:cubicBezTo>
                    <a:cubicBezTo>
                      <a:pt x="8407" y="2119"/>
                      <a:pt x="8394" y="2109"/>
                      <a:pt x="8392" y="2095"/>
                    </a:cubicBezTo>
                    <a:close/>
                    <a:moveTo>
                      <a:pt x="8306" y="1765"/>
                    </a:moveTo>
                    <a:lnTo>
                      <a:pt x="8271" y="1684"/>
                    </a:lnTo>
                    <a:lnTo>
                      <a:pt x="8241" y="1632"/>
                    </a:lnTo>
                    <a:cubicBezTo>
                      <a:pt x="8235" y="1620"/>
                      <a:pt x="8239" y="1604"/>
                      <a:pt x="8251" y="1598"/>
                    </a:cubicBezTo>
                    <a:cubicBezTo>
                      <a:pt x="8263" y="1591"/>
                      <a:pt x="8279" y="1595"/>
                      <a:pt x="8285" y="1608"/>
                    </a:cubicBezTo>
                    <a:lnTo>
                      <a:pt x="8316" y="1664"/>
                    </a:lnTo>
                    <a:lnTo>
                      <a:pt x="8351" y="1745"/>
                    </a:lnTo>
                    <a:cubicBezTo>
                      <a:pt x="8357" y="1757"/>
                      <a:pt x="8351" y="1772"/>
                      <a:pt x="8338" y="1778"/>
                    </a:cubicBezTo>
                    <a:cubicBezTo>
                      <a:pt x="8326" y="1783"/>
                      <a:pt x="8311" y="1777"/>
                      <a:pt x="8306" y="1765"/>
                    </a:cubicBezTo>
                    <a:close/>
                    <a:moveTo>
                      <a:pt x="8137" y="1465"/>
                    </a:moveTo>
                    <a:lnTo>
                      <a:pt x="8075" y="1383"/>
                    </a:lnTo>
                    <a:lnTo>
                      <a:pt x="8046" y="1349"/>
                    </a:lnTo>
                    <a:cubicBezTo>
                      <a:pt x="8037" y="1338"/>
                      <a:pt x="8038" y="1322"/>
                      <a:pt x="8048" y="1313"/>
                    </a:cubicBezTo>
                    <a:cubicBezTo>
                      <a:pt x="8059" y="1304"/>
                      <a:pt x="8075" y="1306"/>
                      <a:pt x="8084" y="1316"/>
                    </a:cubicBezTo>
                    <a:lnTo>
                      <a:pt x="8115" y="1353"/>
                    </a:lnTo>
                    <a:lnTo>
                      <a:pt x="8177" y="1435"/>
                    </a:lnTo>
                    <a:cubicBezTo>
                      <a:pt x="8186" y="1446"/>
                      <a:pt x="8183" y="1462"/>
                      <a:pt x="8172" y="1470"/>
                    </a:cubicBezTo>
                    <a:cubicBezTo>
                      <a:pt x="8161" y="1479"/>
                      <a:pt x="8146" y="1476"/>
                      <a:pt x="8137" y="1465"/>
                    </a:cubicBezTo>
                    <a:close/>
                    <a:moveTo>
                      <a:pt x="7911" y="1204"/>
                    </a:moveTo>
                    <a:lnTo>
                      <a:pt x="7901" y="1194"/>
                    </a:lnTo>
                    <a:lnTo>
                      <a:pt x="7801" y="1103"/>
                    </a:lnTo>
                    <a:cubicBezTo>
                      <a:pt x="7791" y="1093"/>
                      <a:pt x="7791" y="1078"/>
                      <a:pt x="7800" y="1067"/>
                    </a:cubicBezTo>
                    <a:cubicBezTo>
                      <a:pt x="7809" y="1057"/>
                      <a:pt x="7825" y="1057"/>
                      <a:pt x="7835" y="1066"/>
                    </a:cubicBezTo>
                    <a:lnTo>
                      <a:pt x="7936" y="1158"/>
                    </a:lnTo>
                    <a:lnTo>
                      <a:pt x="7946" y="1169"/>
                    </a:lnTo>
                    <a:cubicBezTo>
                      <a:pt x="7956" y="1178"/>
                      <a:pt x="7956" y="1194"/>
                      <a:pt x="7946" y="1204"/>
                    </a:cubicBezTo>
                    <a:cubicBezTo>
                      <a:pt x="7936" y="1214"/>
                      <a:pt x="7920" y="1213"/>
                      <a:pt x="7911" y="1204"/>
                    </a:cubicBezTo>
                    <a:close/>
                    <a:moveTo>
                      <a:pt x="7647" y="980"/>
                    </a:moveTo>
                    <a:lnTo>
                      <a:pt x="7576" y="928"/>
                    </a:lnTo>
                    <a:lnTo>
                      <a:pt x="7525" y="894"/>
                    </a:lnTo>
                    <a:cubicBezTo>
                      <a:pt x="7514" y="887"/>
                      <a:pt x="7511" y="871"/>
                      <a:pt x="7518" y="860"/>
                    </a:cubicBezTo>
                    <a:cubicBezTo>
                      <a:pt x="7526" y="848"/>
                      <a:pt x="7542" y="845"/>
                      <a:pt x="7553" y="853"/>
                    </a:cubicBezTo>
                    <a:lnTo>
                      <a:pt x="7606" y="888"/>
                    </a:lnTo>
                    <a:lnTo>
                      <a:pt x="7677" y="940"/>
                    </a:lnTo>
                    <a:cubicBezTo>
                      <a:pt x="7688" y="948"/>
                      <a:pt x="7690" y="964"/>
                      <a:pt x="7682" y="975"/>
                    </a:cubicBezTo>
                    <a:cubicBezTo>
                      <a:pt x="7674" y="986"/>
                      <a:pt x="7658" y="988"/>
                      <a:pt x="7647" y="980"/>
                    </a:cubicBezTo>
                    <a:close/>
                    <a:moveTo>
                      <a:pt x="7357" y="788"/>
                    </a:moveTo>
                    <a:lnTo>
                      <a:pt x="7322" y="767"/>
                    </a:lnTo>
                    <a:lnTo>
                      <a:pt x="7227" y="715"/>
                    </a:lnTo>
                    <a:cubicBezTo>
                      <a:pt x="7215" y="708"/>
                      <a:pt x="7211" y="693"/>
                      <a:pt x="7218" y="681"/>
                    </a:cubicBezTo>
                    <a:cubicBezTo>
                      <a:pt x="7224" y="669"/>
                      <a:pt x="7239" y="665"/>
                      <a:pt x="7252" y="671"/>
                    </a:cubicBezTo>
                    <a:lnTo>
                      <a:pt x="7347" y="724"/>
                    </a:lnTo>
                    <a:lnTo>
                      <a:pt x="7383" y="745"/>
                    </a:lnTo>
                    <a:cubicBezTo>
                      <a:pt x="7395" y="753"/>
                      <a:pt x="7399" y="768"/>
                      <a:pt x="7391" y="780"/>
                    </a:cubicBezTo>
                    <a:cubicBezTo>
                      <a:pt x="7384" y="792"/>
                      <a:pt x="7369" y="795"/>
                      <a:pt x="7357" y="788"/>
                    </a:cubicBezTo>
                    <a:close/>
                    <a:moveTo>
                      <a:pt x="7050" y="624"/>
                    </a:moveTo>
                    <a:lnTo>
                      <a:pt x="7038" y="618"/>
                    </a:lnTo>
                    <a:lnTo>
                      <a:pt x="6915" y="562"/>
                    </a:lnTo>
                    <a:cubicBezTo>
                      <a:pt x="6902" y="557"/>
                      <a:pt x="6897" y="542"/>
                      <a:pt x="6902" y="529"/>
                    </a:cubicBezTo>
                    <a:cubicBezTo>
                      <a:pt x="6908" y="517"/>
                      <a:pt x="6923" y="511"/>
                      <a:pt x="6935" y="517"/>
                    </a:cubicBezTo>
                    <a:lnTo>
                      <a:pt x="7061" y="574"/>
                    </a:lnTo>
                    <a:lnTo>
                      <a:pt x="7073" y="580"/>
                    </a:lnTo>
                    <a:cubicBezTo>
                      <a:pt x="7085" y="586"/>
                      <a:pt x="7090" y="601"/>
                      <a:pt x="7084" y="613"/>
                    </a:cubicBezTo>
                    <a:cubicBezTo>
                      <a:pt x="7078" y="626"/>
                      <a:pt x="7063" y="631"/>
                      <a:pt x="7050" y="624"/>
                    </a:cubicBezTo>
                    <a:close/>
                    <a:moveTo>
                      <a:pt x="6731" y="485"/>
                    </a:moveTo>
                    <a:lnTo>
                      <a:pt x="6729" y="485"/>
                    </a:lnTo>
                    <a:lnTo>
                      <a:pt x="6591" y="433"/>
                    </a:lnTo>
                    <a:cubicBezTo>
                      <a:pt x="6578" y="428"/>
                      <a:pt x="6572" y="414"/>
                      <a:pt x="6577" y="401"/>
                    </a:cubicBezTo>
                    <a:cubicBezTo>
                      <a:pt x="6582" y="388"/>
                      <a:pt x="6596" y="382"/>
                      <a:pt x="6609" y="386"/>
                    </a:cubicBezTo>
                    <a:lnTo>
                      <a:pt x="6748" y="438"/>
                    </a:lnTo>
                    <a:lnTo>
                      <a:pt x="6750" y="439"/>
                    </a:lnTo>
                    <a:cubicBezTo>
                      <a:pt x="6763" y="444"/>
                      <a:pt x="6769" y="459"/>
                      <a:pt x="6764" y="472"/>
                    </a:cubicBezTo>
                    <a:cubicBezTo>
                      <a:pt x="6758" y="485"/>
                      <a:pt x="6744" y="491"/>
                      <a:pt x="6731" y="485"/>
                    </a:cubicBezTo>
                    <a:close/>
                    <a:moveTo>
                      <a:pt x="6403" y="369"/>
                    </a:moveTo>
                    <a:lnTo>
                      <a:pt x="6396" y="367"/>
                    </a:lnTo>
                    <a:lnTo>
                      <a:pt x="6260" y="326"/>
                    </a:lnTo>
                    <a:cubicBezTo>
                      <a:pt x="6247" y="322"/>
                      <a:pt x="6239" y="308"/>
                      <a:pt x="6243" y="295"/>
                    </a:cubicBezTo>
                    <a:cubicBezTo>
                      <a:pt x="6247" y="282"/>
                      <a:pt x="6261" y="274"/>
                      <a:pt x="6274" y="278"/>
                    </a:cubicBezTo>
                    <a:lnTo>
                      <a:pt x="6411" y="319"/>
                    </a:lnTo>
                    <a:lnTo>
                      <a:pt x="6419" y="322"/>
                    </a:lnTo>
                    <a:cubicBezTo>
                      <a:pt x="6432" y="326"/>
                      <a:pt x="6439" y="340"/>
                      <a:pt x="6435" y="353"/>
                    </a:cubicBezTo>
                    <a:cubicBezTo>
                      <a:pt x="6430" y="366"/>
                      <a:pt x="6416" y="374"/>
                      <a:pt x="6403" y="369"/>
                    </a:cubicBezTo>
                    <a:close/>
                    <a:moveTo>
                      <a:pt x="6068" y="273"/>
                    </a:moveTo>
                    <a:lnTo>
                      <a:pt x="6040" y="266"/>
                    </a:lnTo>
                    <a:lnTo>
                      <a:pt x="5923" y="238"/>
                    </a:lnTo>
                    <a:cubicBezTo>
                      <a:pt x="5909" y="235"/>
                      <a:pt x="5901" y="221"/>
                      <a:pt x="5904" y="208"/>
                    </a:cubicBezTo>
                    <a:cubicBezTo>
                      <a:pt x="5907" y="194"/>
                      <a:pt x="5921" y="186"/>
                      <a:pt x="5934" y="189"/>
                    </a:cubicBezTo>
                    <a:lnTo>
                      <a:pt x="6053" y="217"/>
                    </a:lnTo>
                    <a:lnTo>
                      <a:pt x="6081" y="225"/>
                    </a:lnTo>
                    <a:cubicBezTo>
                      <a:pt x="6094" y="228"/>
                      <a:pt x="6102" y="242"/>
                      <a:pt x="6099" y="255"/>
                    </a:cubicBezTo>
                    <a:cubicBezTo>
                      <a:pt x="6095" y="269"/>
                      <a:pt x="6081" y="277"/>
                      <a:pt x="6068" y="273"/>
                    </a:cubicBezTo>
                    <a:close/>
                    <a:moveTo>
                      <a:pt x="5728" y="196"/>
                    </a:moveTo>
                    <a:lnTo>
                      <a:pt x="5665" y="182"/>
                    </a:lnTo>
                    <a:lnTo>
                      <a:pt x="5582" y="168"/>
                    </a:lnTo>
                    <a:cubicBezTo>
                      <a:pt x="5568" y="165"/>
                      <a:pt x="5559" y="152"/>
                      <a:pt x="5561" y="139"/>
                    </a:cubicBezTo>
                    <a:cubicBezTo>
                      <a:pt x="5564" y="125"/>
                      <a:pt x="5577" y="116"/>
                      <a:pt x="5590" y="119"/>
                    </a:cubicBezTo>
                    <a:lnTo>
                      <a:pt x="5675" y="133"/>
                    </a:lnTo>
                    <a:lnTo>
                      <a:pt x="5738" y="147"/>
                    </a:lnTo>
                    <a:cubicBezTo>
                      <a:pt x="5752" y="149"/>
                      <a:pt x="5761" y="163"/>
                      <a:pt x="5758" y="176"/>
                    </a:cubicBezTo>
                    <a:cubicBezTo>
                      <a:pt x="5755" y="190"/>
                      <a:pt x="5742" y="198"/>
                      <a:pt x="5728" y="196"/>
                    </a:cubicBezTo>
                    <a:close/>
                    <a:moveTo>
                      <a:pt x="5385" y="135"/>
                    </a:moveTo>
                    <a:lnTo>
                      <a:pt x="5272" y="119"/>
                    </a:lnTo>
                    <a:lnTo>
                      <a:pt x="5237" y="114"/>
                    </a:lnTo>
                    <a:cubicBezTo>
                      <a:pt x="5223" y="113"/>
                      <a:pt x="5214" y="100"/>
                      <a:pt x="5215" y="87"/>
                    </a:cubicBezTo>
                    <a:cubicBezTo>
                      <a:pt x="5217" y="73"/>
                      <a:pt x="5229" y="63"/>
                      <a:pt x="5243" y="65"/>
                    </a:cubicBezTo>
                    <a:lnTo>
                      <a:pt x="5279" y="69"/>
                    </a:lnTo>
                    <a:lnTo>
                      <a:pt x="5392" y="86"/>
                    </a:lnTo>
                    <a:cubicBezTo>
                      <a:pt x="5406" y="88"/>
                      <a:pt x="5415" y="101"/>
                      <a:pt x="5413" y="114"/>
                    </a:cubicBezTo>
                    <a:cubicBezTo>
                      <a:pt x="5411" y="128"/>
                      <a:pt x="5399" y="137"/>
                      <a:pt x="5385" y="135"/>
                    </a:cubicBezTo>
                    <a:close/>
                    <a:moveTo>
                      <a:pt x="5039" y="91"/>
                    </a:moveTo>
                    <a:lnTo>
                      <a:pt x="4890" y="77"/>
                    </a:lnTo>
                    <a:cubicBezTo>
                      <a:pt x="4876" y="76"/>
                      <a:pt x="4866" y="64"/>
                      <a:pt x="4867" y="50"/>
                    </a:cubicBezTo>
                    <a:cubicBezTo>
                      <a:pt x="4868" y="36"/>
                      <a:pt x="4881" y="26"/>
                      <a:pt x="4894" y="28"/>
                    </a:cubicBezTo>
                    <a:lnTo>
                      <a:pt x="5044" y="41"/>
                    </a:lnTo>
                    <a:cubicBezTo>
                      <a:pt x="5057" y="43"/>
                      <a:pt x="5068" y="55"/>
                      <a:pt x="5066" y="68"/>
                    </a:cubicBezTo>
                    <a:cubicBezTo>
                      <a:pt x="5065" y="82"/>
                      <a:pt x="5053" y="92"/>
                      <a:pt x="5039" y="91"/>
                    </a:cubicBezTo>
                    <a:close/>
                    <a:moveTo>
                      <a:pt x="4691" y="63"/>
                    </a:moveTo>
                    <a:lnTo>
                      <a:pt x="4653" y="61"/>
                    </a:lnTo>
                    <a:lnTo>
                      <a:pt x="4542" y="56"/>
                    </a:lnTo>
                    <a:cubicBezTo>
                      <a:pt x="4528" y="56"/>
                      <a:pt x="4517" y="44"/>
                      <a:pt x="4518" y="31"/>
                    </a:cubicBezTo>
                    <a:cubicBezTo>
                      <a:pt x="4518" y="17"/>
                      <a:pt x="4530" y="6"/>
                      <a:pt x="4544" y="7"/>
                    </a:cubicBezTo>
                    <a:lnTo>
                      <a:pt x="4657" y="11"/>
                    </a:lnTo>
                    <a:lnTo>
                      <a:pt x="4694" y="14"/>
                    </a:lnTo>
                    <a:cubicBezTo>
                      <a:pt x="4708" y="14"/>
                      <a:pt x="4718" y="26"/>
                      <a:pt x="4717" y="40"/>
                    </a:cubicBezTo>
                    <a:cubicBezTo>
                      <a:pt x="4717" y="54"/>
                      <a:pt x="4705" y="64"/>
                      <a:pt x="4691" y="63"/>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5" name="Oval 38"/>
            <p:cNvSpPr>
              <a:spLocks noChangeArrowheads="1"/>
            </p:cNvSpPr>
            <p:nvPr/>
          </p:nvSpPr>
          <p:spPr bwMode="auto">
            <a:xfrm>
              <a:off x="1596" y="1789"/>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6" name="Rectangle 39"/>
            <p:cNvSpPr>
              <a:spLocks noChangeArrowheads="1"/>
            </p:cNvSpPr>
            <p:nvPr/>
          </p:nvSpPr>
          <p:spPr bwMode="auto">
            <a:xfrm>
              <a:off x="1701" y="1808"/>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27" name="Oval 40"/>
            <p:cNvSpPr>
              <a:spLocks noChangeArrowheads="1"/>
            </p:cNvSpPr>
            <p:nvPr/>
          </p:nvSpPr>
          <p:spPr bwMode="auto">
            <a:xfrm>
              <a:off x="1635" y="1895"/>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8" name="Rectangle 41"/>
            <p:cNvSpPr>
              <a:spLocks noChangeArrowheads="1"/>
            </p:cNvSpPr>
            <p:nvPr/>
          </p:nvSpPr>
          <p:spPr bwMode="auto">
            <a:xfrm>
              <a:off x="1610" y="1915"/>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29" name="Oval 42"/>
            <p:cNvSpPr>
              <a:spLocks noChangeArrowheads="1"/>
            </p:cNvSpPr>
            <p:nvPr/>
          </p:nvSpPr>
          <p:spPr bwMode="auto">
            <a:xfrm>
              <a:off x="1501" y="259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30" name="Rectangle 43"/>
            <p:cNvSpPr>
              <a:spLocks noChangeArrowheads="1"/>
            </p:cNvSpPr>
            <p:nvPr/>
          </p:nvSpPr>
          <p:spPr bwMode="auto">
            <a:xfrm>
              <a:off x="1579" y="261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31" name="Oval 44"/>
            <p:cNvSpPr>
              <a:spLocks noChangeArrowheads="1"/>
            </p:cNvSpPr>
            <p:nvPr/>
          </p:nvSpPr>
          <p:spPr bwMode="auto">
            <a:xfrm>
              <a:off x="1540" y="2737"/>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0" name="Rectangle 45"/>
            <p:cNvSpPr>
              <a:spLocks noChangeArrowheads="1"/>
            </p:cNvSpPr>
            <p:nvPr/>
          </p:nvSpPr>
          <p:spPr bwMode="auto">
            <a:xfrm>
              <a:off x="1554" y="2757"/>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133121" name="Oval 46"/>
            <p:cNvSpPr>
              <a:spLocks noChangeArrowheads="1"/>
            </p:cNvSpPr>
            <p:nvPr/>
          </p:nvSpPr>
          <p:spPr bwMode="auto">
            <a:xfrm>
              <a:off x="2747" y="2394"/>
              <a:ext cx="387" cy="9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3" name="Rectangle 47"/>
            <p:cNvSpPr>
              <a:spLocks noChangeArrowheads="1"/>
            </p:cNvSpPr>
            <p:nvPr/>
          </p:nvSpPr>
          <p:spPr bwMode="auto">
            <a:xfrm>
              <a:off x="2806" y="2413"/>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24" name="Oval 48"/>
            <p:cNvSpPr>
              <a:spLocks noChangeArrowheads="1"/>
            </p:cNvSpPr>
            <p:nvPr/>
          </p:nvSpPr>
          <p:spPr bwMode="auto">
            <a:xfrm>
              <a:off x="2810" y="2571"/>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5" name="Rectangle 49"/>
            <p:cNvSpPr>
              <a:spLocks noChangeArrowheads="1"/>
            </p:cNvSpPr>
            <p:nvPr/>
          </p:nvSpPr>
          <p:spPr bwMode="auto">
            <a:xfrm>
              <a:off x="2851" y="2591"/>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6" name="Oval 50"/>
            <p:cNvSpPr>
              <a:spLocks noChangeArrowheads="1"/>
            </p:cNvSpPr>
            <p:nvPr/>
          </p:nvSpPr>
          <p:spPr bwMode="auto">
            <a:xfrm>
              <a:off x="3914" y="310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7" name="Rectangle 51"/>
            <p:cNvSpPr>
              <a:spLocks noChangeArrowheads="1"/>
            </p:cNvSpPr>
            <p:nvPr/>
          </p:nvSpPr>
          <p:spPr bwMode="auto">
            <a:xfrm>
              <a:off x="3955" y="312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8" name="Oval 52"/>
            <p:cNvSpPr>
              <a:spLocks noChangeArrowheads="1"/>
            </p:cNvSpPr>
            <p:nvPr/>
          </p:nvSpPr>
          <p:spPr bwMode="auto">
            <a:xfrm>
              <a:off x="1816" y="2002"/>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9" name="Rectangle 53"/>
            <p:cNvSpPr>
              <a:spLocks noChangeArrowheads="1"/>
            </p:cNvSpPr>
            <p:nvPr/>
          </p:nvSpPr>
          <p:spPr bwMode="auto">
            <a:xfrm>
              <a:off x="1857" y="2022"/>
              <a:ext cx="1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800" b="1" dirty="0">
                  <a:solidFill>
                    <a:schemeClr val="bg2">
                      <a:lumMod val="75000"/>
                    </a:schemeClr>
                  </a:solidFill>
                </a:rPr>
                <a:t>Sales</a:t>
              </a:r>
              <a:endParaRPr lang="it-IT" altLang="it-IT" sz="2000" b="1" dirty="0">
                <a:solidFill>
                  <a:schemeClr val="bg2">
                    <a:lumMod val="75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2000" b="1" i="0" u="none" strike="noStrike" cap="none" normalizeH="0" baseline="0" dirty="0" smtClean="0">
                <a:ln>
                  <a:noFill/>
                </a:ln>
                <a:solidFill>
                  <a:schemeClr val="bg2">
                    <a:lumMod val="75000"/>
                  </a:schemeClr>
                </a:solidFill>
                <a:effectLst/>
              </a:endParaRPr>
            </a:p>
          </p:txBody>
        </p:sp>
        <p:sp>
          <p:nvSpPr>
            <p:cNvPr id="133130" name="Oval 54"/>
            <p:cNvSpPr>
              <a:spLocks noChangeArrowheads="1"/>
            </p:cNvSpPr>
            <p:nvPr/>
          </p:nvSpPr>
          <p:spPr bwMode="auto">
            <a:xfrm>
              <a:off x="1721" y="291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31" name="Rectangle 55"/>
            <p:cNvSpPr>
              <a:spLocks noChangeArrowheads="1"/>
            </p:cNvSpPr>
            <p:nvPr/>
          </p:nvSpPr>
          <p:spPr bwMode="auto">
            <a:xfrm>
              <a:off x="1762" y="293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32" name="Rectangle 56"/>
            <p:cNvSpPr>
              <a:spLocks noChangeArrowheads="1"/>
            </p:cNvSpPr>
            <p:nvPr/>
          </p:nvSpPr>
          <p:spPr bwMode="auto">
            <a:xfrm>
              <a:off x="476" y="1224"/>
              <a:ext cx="72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Big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3" name="Rectangle 57"/>
            <p:cNvSpPr>
              <a:spLocks noChangeArrowheads="1"/>
            </p:cNvSpPr>
            <p:nvPr/>
          </p:nvSpPr>
          <p:spPr bwMode="auto">
            <a:xfrm>
              <a:off x="476" y="1840"/>
              <a:ext cx="7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Multinational</a:t>
              </a:r>
              <a:r>
                <a:rPr kumimoji="0" lang="it-IT" altLang="it-IT" sz="1050" b="1" i="0" u="none" strike="noStrike" cap="none" normalizeH="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dirty="0" err="1" smtClean="0">
                  <a:ln>
                    <a:noFill/>
                  </a:ln>
                  <a:solidFill>
                    <a:schemeClr val="bg2">
                      <a:lumMod val="75000"/>
                    </a:schemeClr>
                  </a:solidFill>
                  <a:effectLst/>
                  <a:latin typeface="Arial" pitchFamily="34" charset="0"/>
                  <a:cs typeface="Arial" pitchFamily="34" charset="0"/>
                </a:rPr>
                <a:t>Firm</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4" name="Rectangle 58"/>
            <p:cNvSpPr>
              <a:spLocks noChangeArrowheads="1"/>
            </p:cNvSpPr>
            <p:nvPr/>
          </p:nvSpPr>
          <p:spPr bwMode="auto">
            <a:xfrm>
              <a:off x="385" y="2647"/>
              <a:ext cx="113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Transnational</a:t>
              </a: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5" name="Rectangle 59"/>
            <p:cNvSpPr>
              <a:spLocks noChangeArrowheads="1"/>
            </p:cNvSpPr>
            <p:nvPr/>
          </p:nvSpPr>
          <p:spPr bwMode="auto">
            <a:xfrm>
              <a:off x="1537" y="738"/>
              <a:ext cx="3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bg2">
                      <a:lumMod val="75000"/>
                    </a:schemeClr>
                  </a:solidFill>
                  <a:effectLst/>
                  <a:latin typeface="Arial" pitchFamily="34" charset="0"/>
                  <a:cs typeface="Arial" pitchFamily="34" charset="0"/>
                </a:rPr>
                <a:t>Centre</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6" name="Rectangle 60"/>
            <p:cNvSpPr>
              <a:spLocks noChangeArrowheads="1"/>
            </p:cNvSpPr>
            <p:nvPr/>
          </p:nvSpPr>
          <p:spPr bwMode="auto">
            <a:xfrm>
              <a:off x="2641" y="738"/>
              <a:ext cx="7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Semiperiphery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7" name="Rectangle 61"/>
            <p:cNvSpPr>
              <a:spLocks noChangeArrowheads="1"/>
            </p:cNvSpPr>
            <p:nvPr/>
          </p:nvSpPr>
          <p:spPr bwMode="auto">
            <a:xfrm>
              <a:off x="3887" y="738"/>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8" name="Freeform 62"/>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0" name="Freeform 64"/>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1" name="Rectangle 65"/>
            <p:cNvSpPr>
              <a:spLocks noChangeArrowheads="1"/>
            </p:cNvSpPr>
            <p:nvPr/>
          </p:nvSpPr>
          <p:spPr bwMode="auto">
            <a:xfrm>
              <a:off x="1620" y="3632"/>
              <a:ext cx="6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Juridical</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framework</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42" name="Freeform 66"/>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4" name="Freeform 68"/>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5" name="Rectangle 69"/>
            <p:cNvSpPr>
              <a:spLocks noChangeArrowheads="1"/>
            </p:cNvSpPr>
            <p:nvPr/>
          </p:nvSpPr>
          <p:spPr bwMode="auto">
            <a:xfrm>
              <a:off x="2511" y="3632"/>
              <a:ext cx="6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Business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relationship</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46" name="Group 72"/>
            <p:cNvGrpSpPr>
              <a:grpSpLocks/>
            </p:cNvGrpSpPr>
            <p:nvPr/>
          </p:nvGrpSpPr>
          <p:grpSpPr bwMode="auto">
            <a:xfrm>
              <a:off x="3709" y="1812"/>
              <a:ext cx="747" cy="463"/>
              <a:chOff x="3709" y="1812"/>
              <a:chExt cx="747" cy="463"/>
            </a:xfrm>
          </p:grpSpPr>
          <p:sp>
            <p:nvSpPr>
              <p:cNvPr id="133182" name="Freeform 70"/>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3" name="Freeform 71"/>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47" name="Oval 73"/>
            <p:cNvSpPr>
              <a:spLocks noChangeArrowheads="1"/>
            </p:cNvSpPr>
            <p:nvPr/>
          </p:nvSpPr>
          <p:spPr bwMode="auto">
            <a:xfrm>
              <a:off x="2890" y="1676"/>
              <a:ext cx="386"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8" name="Rectangle 74"/>
            <p:cNvSpPr>
              <a:spLocks noChangeArrowheads="1"/>
            </p:cNvSpPr>
            <p:nvPr/>
          </p:nvSpPr>
          <p:spPr bwMode="auto">
            <a:xfrm>
              <a:off x="2948" y="1696"/>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50" name="Oval 75"/>
            <p:cNvSpPr>
              <a:spLocks noChangeArrowheads="1"/>
            </p:cNvSpPr>
            <p:nvPr/>
          </p:nvSpPr>
          <p:spPr bwMode="auto">
            <a:xfrm>
              <a:off x="2953" y="1854"/>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51" name="Rectangle 76"/>
            <p:cNvSpPr>
              <a:spLocks noChangeArrowheads="1"/>
            </p:cNvSpPr>
            <p:nvPr/>
          </p:nvSpPr>
          <p:spPr bwMode="auto">
            <a:xfrm>
              <a:off x="2987" y="1874"/>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2" name="Group 79"/>
            <p:cNvGrpSpPr>
              <a:grpSpLocks/>
            </p:cNvGrpSpPr>
            <p:nvPr/>
          </p:nvGrpSpPr>
          <p:grpSpPr bwMode="auto">
            <a:xfrm>
              <a:off x="4100" y="3520"/>
              <a:ext cx="499" cy="285"/>
              <a:chOff x="4100" y="3520"/>
              <a:chExt cx="499" cy="285"/>
            </a:xfrm>
          </p:grpSpPr>
          <p:sp>
            <p:nvSpPr>
              <p:cNvPr id="133180" name="Freeform 77"/>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1" name="Freeform 78"/>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3" name="Rectangle 80"/>
            <p:cNvSpPr>
              <a:spLocks noChangeArrowheads="1"/>
            </p:cNvSpPr>
            <p:nvPr/>
          </p:nvSpPr>
          <p:spPr bwMode="auto">
            <a:xfrm>
              <a:off x="4161" y="3596"/>
              <a:ext cx="3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800" b="1" dirty="0" err="1" smtClean="0">
                  <a:solidFill>
                    <a:schemeClr val="bg2">
                      <a:lumMod val="75000"/>
                    </a:schemeClr>
                  </a:solidFill>
                </a:rPr>
                <a:t>Delocalized</a:t>
              </a:r>
              <a:r>
                <a:rPr lang="it-IT" altLang="it-IT" sz="800" b="1" dirty="0" smtClean="0">
                  <a:solidFill>
                    <a:schemeClr val="bg2">
                      <a:lumMod val="75000"/>
                    </a:schemeClr>
                  </a:solidFill>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4" name="Rectangle 81"/>
            <p:cNvSpPr>
              <a:spLocks noChangeArrowheads="1"/>
            </p:cNvSpPr>
            <p:nvPr/>
          </p:nvSpPr>
          <p:spPr bwMode="auto">
            <a:xfrm>
              <a:off x="4397" y="35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smtClean="0">
                  <a:ln>
                    <a:noFill/>
                  </a:ln>
                  <a:solidFill>
                    <a:schemeClr val="bg2">
                      <a:lumMod val="75000"/>
                    </a:schemeClr>
                  </a:solidFill>
                  <a:effectLst/>
                  <a:latin typeface="Arial" pitchFamily="34" charset="0"/>
                  <a:cs typeface="Arial" pitchFamily="34" charset="0"/>
                </a:rPr>
                <a:t>à</a:t>
              </a:r>
              <a:endParaRPr kumimoji="0" lang="it-IT" altLang="it-IT" sz="2000" b="1"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133155" name="Rectangle 82"/>
            <p:cNvSpPr>
              <a:spLocks noChangeArrowheads="1"/>
            </p:cNvSpPr>
            <p:nvPr/>
          </p:nvSpPr>
          <p:spPr bwMode="auto">
            <a:xfrm>
              <a:off x="4210" y="3668"/>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Activity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6" name="Group 85"/>
            <p:cNvGrpSpPr>
              <a:grpSpLocks/>
            </p:cNvGrpSpPr>
            <p:nvPr/>
          </p:nvGrpSpPr>
          <p:grpSpPr bwMode="auto">
            <a:xfrm>
              <a:off x="3347" y="3538"/>
              <a:ext cx="570" cy="249"/>
              <a:chOff x="3347" y="3538"/>
              <a:chExt cx="570" cy="249"/>
            </a:xfrm>
          </p:grpSpPr>
          <p:sp>
            <p:nvSpPr>
              <p:cNvPr id="133178" name="Oval 83"/>
              <p:cNvSpPr>
                <a:spLocks noChangeArrowheads="1"/>
              </p:cNvSpPr>
              <p:nvPr/>
            </p:nvSpPr>
            <p:spPr bwMode="auto">
              <a:xfrm>
                <a:off x="3347" y="3538"/>
                <a:ext cx="570" cy="249"/>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9" name="Oval 84"/>
              <p:cNvSpPr>
                <a:spLocks noChangeArrowheads="1"/>
              </p:cNvSpPr>
              <p:nvPr/>
            </p:nvSpPr>
            <p:spPr bwMode="auto">
              <a:xfrm>
                <a:off x="3347" y="3538"/>
                <a:ext cx="570" cy="249"/>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7" name="Rectangle 86"/>
            <p:cNvSpPr>
              <a:spLocks noChangeArrowheads="1"/>
            </p:cNvSpPr>
            <p:nvPr/>
          </p:nvSpPr>
          <p:spPr bwMode="auto">
            <a:xfrm>
              <a:off x="3402" y="3636"/>
              <a:ext cx="4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maker</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9" name="Oval 88"/>
            <p:cNvSpPr>
              <a:spLocks noChangeArrowheads="1"/>
            </p:cNvSpPr>
            <p:nvPr/>
          </p:nvSpPr>
          <p:spPr bwMode="auto">
            <a:xfrm>
              <a:off x="3851" y="2998"/>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0" name="Rectangle 89"/>
            <p:cNvSpPr>
              <a:spLocks noChangeArrowheads="1"/>
            </p:cNvSpPr>
            <p:nvPr/>
          </p:nvSpPr>
          <p:spPr bwMode="auto">
            <a:xfrm>
              <a:off x="3910" y="3018"/>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61" name="Oval 90"/>
            <p:cNvSpPr>
              <a:spLocks noChangeArrowheads="1"/>
            </p:cNvSpPr>
            <p:nvPr/>
          </p:nvSpPr>
          <p:spPr bwMode="auto">
            <a:xfrm>
              <a:off x="3922" y="1990"/>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2" name="Rectangle 91"/>
            <p:cNvSpPr>
              <a:spLocks noChangeArrowheads="1"/>
            </p:cNvSpPr>
            <p:nvPr/>
          </p:nvSpPr>
          <p:spPr bwMode="auto">
            <a:xfrm>
              <a:off x="3981" y="2010"/>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Production</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63" name="Group 94"/>
            <p:cNvGrpSpPr>
              <a:grpSpLocks/>
            </p:cNvGrpSpPr>
            <p:nvPr/>
          </p:nvGrpSpPr>
          <p:grpSpPr bwMode="auto">
            <a:xfrm>
              <a:off x="2605" y="3093"/>
              <a:ext cx="392" cy="321"/>
              <a:chOff x="2605" y="3093"/>
              <a:chExt cx="392" cy="321"/>
            </a:xfrm>
          </p:grpSpPr>
          <p:sp>
            <p:nvSpPr>
              <p:cNvPr id="133176" name="Oval 92"/>
              <p:cNvSpPr>
                <a:spLocks noChangeArrowheads="1"/>
              </p:cNvSpPr>
              <p:nvPr/>
            </p:nvSpPr>
            <p:spPr bwMode="auto">
              <a:xfrm>
                <a:off x="2605" y="3093"/>
                <a:ext cx="392" cy="32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7" name="Oval 93"/>
              <p:cNvSpPr>
                <a:spLocks noChangeArrowheads="1"/>
              </p:cNvSpPr>
              <p:nvPr/>
            </p:nvSpPr>
            <p:spPr bwMode="auto">
              <a:xfrm>
                <a:off x="2605" y="3093"/>
                <a:ext cx="392" cy="32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4" name="Group 97"/>
            <p:cNvGrpSpPr>
              <a:grpSpLocks/>
            </p:cNvGrpSpPr>
            <p:nvPr/>
          </p:nvGrpSpPr>
          <p:grpSpPr bwMode="auto">
            <a:xfrm>
              <a:off x="3066" y="2664"/>
              <a:ext cx="467" cy="289"/>
              <a:chOff x="3066" y="2664"/>
              <a:chExt cx="467" cy="289"/>
            </a:xfrm>
          </p:grpSpPr>
          <p:sp>
            <p:nvSpPr>
              <p:cNvPr id="133174" name="Oval 95"/>
              <p:cNvSpPr>
                <a:spLocks noChangeArrowheads="1"/>
              </p:cNvSpPr>
              <p:nvPr/>
            </p:nvSpPr>
            <p:spPr bwMode="auto">
              <a:xfrm>
                <a:off x="3068" y="2666"/>
                <a:ext cx="463" cy="285"/>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5" name="Freeform 96"/>
              <p:cNvSpPr>
                <a:spLocks noEditPoints="1"/>
              </p:cNvSpPr>
              <p:nvPr/>
            </p:nvSpPr>
            <p:spPr bwMode="auto">
              <a:xfrm>
                <a:off x="3066" y="2664"/>
                <a:ext cx="467" cy="289"/>
              </a:xfrm>
              <a:custGeom>
                <a:avLst/>
                <a:gdLst>
                  <a:gd name="T0" fmla="*/ 1312 w 2624"/>
                  <a:gd name="T1" fmla="*/ 0 h 1625"/>
                  <a:gd name="T2" fmla="*/ 1105 w 2624"/>
                  <a:gd name="T3" fmla="*/ 35 h 1625"/>
                  <a:gd name="T4" fmla="*/ 1179 w 2624"/>
                  <a:gd name="T5" fmla="*/ 29 h 1625"/>
                  <a:gd name="T6" fmla="*/ 985 w 2624"/>
                  <a:gd name="T7" fmla="*/ 25 h 1625"/>
                  <a:gd name="T8" fmla="*/ 764 w 2624"/>
                  <a:gd name="T9" fmla="*/ 100 h 1625"/>
                  <a:gd name="T10" fmla="*/ 836 w 2624"/>
                  <a:gd name="T11" fmla="*/ 81 h 1625"/>
                  <a:gd name="T12" fmla="*/ 633 w 2624"/>
                  <a:gd name="T13" fmla="*/ 116 h 1625"/>
                  <a:gd name="T14" fmla="*/ 443 w 2624"/>
                  <a:gd name="T15" fmla="*/ 231 h 1625"/>
                  <a:gd name="T16" fmla="*/ 479 w 2624"/>
                  <a:gd name="T17" fmla="*/ 184 h 1625"/>
                  <a:gd name="T18" fmla="*/ 315 w 2624"/>
                  <a:gd name="T19" fmla="*/ 314 h 1625"/>
                  <a:gd name="T20" fmla="*/ 345 w 2624"/>
                  <a:gd name="T21" fmla="*/ 262 h 1625"/>
                  <a:gd name="T22" fmla="*/ 174 w 2624"/>
                  <a:gd name="T23" fmla="*/ 445 h 1625"/>
                  <a:gd name="T24" fmla="*/ 225 w 2624"/>
                  <a:gd name="T25" fmla="*/ 374 h 1625"/>
                  <a:gd name="T26" fmla="*/ 62 w 2624"/>
                  <a:gd name="T27" fmla="*/ 593 h 1625"/>
                  <a:gd name="T28" fmla="*/ 114 w 2624"/>
                  <a:gd name="T29" fmla="*/ 523 h 1625"/>
                  <a:gd name="T30" fmla="*/ 4 w 2624"/>
                  <a:gd name="T31" fmla="*/ 747 h 1625"/>
                  <a:gd name="T32" fmla="*/ 25 w 2624"/>
                  <a:gd name="T33" fmla="*/ 847 h 1625"/>
                  <a:gd name="T34" fmla="*/ 6 w 2624"/>
                  <a:gd name="T35" fmla="*/ 896 h 1625"/>
                  <a:gd name="T36" fmla="*/ 81 w 2624"/>
                  <a:gd name="T37" fmla="*/ 1045 h 1625"/>
                  <a:gd name="T38" fmla="*/ 49 w 2624"/>
                  <a:gd name="T39" fmla="*/ 1006 h 1625"/>
                  <a:gd name="T40" fmla="*/ 186 w 2624"/>
                  <a:gd name="T41" fmla="*/ 1231 h 1625"/>
                  <a:gd name="T42" fmla="*/ 278 w 2624"/>
                  <a:gd name="T43" fmla="*/ 1282 h 1625"/>
                  <a:gd name="T44" fmla="*/ 262 w 2624"/>
                  <a:gd name="T45" fmla="*/ 1301 h 1625"/>
                  <a:gd name="T46" fmla="*/ 483 w 2624"/>
                  <a:gd name="T47" fmla="*/ 1415 h 1625"/>
                  <a:gd name="T48" fmla="*/ 418 w 2624"/>
                  <a:gd name="T49" fmla="*/ 1379 h 1625"/>
                  <a:gd name="T50" fmla="*/ 580 w 2624"/>
                  <a:gd name="T51" fmla="*/ 1487 h 1625"/>
                  <a:gd name="T52" fmla="*/ 808 w 2624"/>
                  <a:gd name="T53" fmla="*/ 1537 h 1625"/>
                  <a:gd name="T54" fmla="*/ 736 w 2624"/>
                  <a:gd name="T55" fmla="*/ 1517 h 1625"/>
                  <a:gd name="T56" fmla="*/ 922 w 2624"/>
                  <a:gd name="T57" fmla="*/ 1589 h 1625"/>
                  <a:gd name="T58" fmla="*/ 1150 w 2624"/>
                  <a:gd name="T59" fmla="*/ 1594 h 1625"/>
                  <a:gd name="T60" fmla="*/ 1076 w 2624"/>
                  <a:gd name="T61" fmla="*/ 1587 h 1625"/>
                  <a:gd name="T62" fmla="*/ 1311 w 2624"/>
                  <a:gd name="T63" fmla="*/ 1625 h 1625"/>
                  <a:gd name="T64" fmla="*/ 1498 w 2624"/>
                  <a:gd name="T65" fmla="*/ 1592 h 1625"/>
                  <a:gd name="T66" fmla="*/ 1423 w 2624"/>
                  <a:gd name="T67" fmla="*/ 1597 h 1625"/>
                  <a:gd name="T68" fmla="*/ 1638 w 2624"/>
                  <a:gd name="T69" fmla="*/ 1600 h 1625"/>
                  <a:gd name="T70" fmla="*/ 1840 w 2624"/>
                  <a:gd name="T71" fmla="*/ 1531 h 1625"/>
                  <a:gd name="T72" fmla="*/ 1767 w 2624"/>
                  <a:gd name="T73" fmla="*/ 1549 h 1625"/>
                  <a:gd name="T74" fmla="*/ 1990 w 2624"/>
                  <a:gd name="T75" fmla="*/ 1509 h 1625"/>
                  <a:gd name="T76" fmla="*/ 2162 w 2624"/>
                  <a:gd name="T77" fmla="*/ 1403 h 1625"/>
                  <a:gd name="T78" fmla="*/ 2095 w 2624"/>
                  <a:gd name="T79" fmla="*/ 1437 h 1625"/>
                  <a:gd name="T80" fmla="*/ 2323 w 2624"/>
                  <a:gd name="T81" fmla="*/ 1331 h 1625"/>
                  <a:gd name="T82" fmla="*/ 2384 w 2624"/>
                  <a:gd name="T83" fmla="*/ 1248 h 1625"/>
                  <a:gd name="T84" fmla="*/ 2401 w 2624"/>
                  <a:gd name="T85" fmla="*/ 1266 h 1625"/>
                  <a:gd name="T86" fmla="*/ 2536 w 2624"/>
                  <a:gd name="T87" fmla="*/ 1056 h 1625"/>
                  <a:gd name="T88" fmla="*/ 2500 w 2624"/>
                  <a:gd name="T89" fmla="*/ 1136 h 1625"/>
                  <a:gd name="T90" fmla="*/ 2616 w 2624"/>
                  <a:gd name="T91" fmla="*/ 900 h 1625"/>
                  <a:gd name="T92" fmla="*/ 2597 w 2624"/>
                  <a:gd name="T93" fmla="*/ 772 h 1625"/>
                  <a:gd name="T94" fmla="*/ 2622 w 2624"/>
                  <a:gd name="T95" fmla="*/ 771 h 1625"/>
                  <a:gd name="T96" fmla="*/ 2542 w 2624"/>
                  <a:gd name="T97" fmla="*/ 580 h 1625"/>
                  <a:gd name="T98" fmla="*/ 2588 w 2624"/>
                  <a:gd name="T99" fmla="*/ 623 h 1625"/>
                  <a:gd name="T100" fmla="*/ 2433 w 2624"/>
                  <a:gd name="T101" fmla="*/ 427 h 1625"/>
                  <a:gd name="T102" fmla="*/ 2498 w 2624"/>
                  <a:gd name="T103" fmla="*/ 485 h 1625"/>
                  <a:gd name="T104" fmla="*/ 2302 w 2624"/>
                  <a:gd name="T105" fmla="*/ 294 h 1625"/>
                  <a:gd name="T106" fmla="*/ 2362 w 2624"/>
                  <a:gd name="T107" fmla="*/ 358 h 1625"/>
                  <a:gd name="T108" fmla="*/ 2192 w 2624"/>
                  <a:gd name="T109" fmla="*/ 209 h 1625"/>
                  <a:gd name="T110" fmla="*/ 2000 w 2624"/>
                  <a:gd name="T111" fmla="*/ 147 h 1625"/>
                  <a:gd name="T112" fmla="*/ 2069 w 2624"/>
                  <a:gd name="T113" fmla="*/ 176 h 1625"/>
                  <a:gd name="T114" fmla="*/ 1879 w 2624"/>
                  <a:gd name="T115" fmla="*/ 79 h 1625"/>
                  <a:gd name="T116" fmla="*/ 1666 w 2624"/>
                  <a:gd name="T117" fmla="*/ 56 h 1625"/>
                  <a:gd name="T118" fmla="*/ 1739 w 2624"/>
                  <a:gd name="T119" fmla="*/ 70 h 1625"/>
                  <a:gd name="T120" fmla="*/ 1511 w 2624"/>
                  <a:gd name="T121" fmla="*/ 9 h 1625"/>
                  <a:gd name="T122" fmla="*/ 1366 w 2624"/>
                  <a:gd name="T123" fmla="*/ 1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4" h="1625">
                    <a:moveTo>
                      <a:pt x="1353" y="26"/>
                    </a:moveTo>
                    <a:lnTo>
                      <a:pt x="1311" y="25"/>
                    </a:lnTo>
                    <a:lnTo>
                      <a:pt x="1278" y="25"/>
                    </a:lnTo>
                    <a:cubicBezTo>
                      <a:pt x="1272" y="26"/>
                      <a:pt x="1266" y="20"/>
                      <a:pt x="1266" y="13"/>
                    </a:cubicBezTo>
                    <a:cubicBezTo>
                      <a:pt x="1266" y="6"/>
                      <a:pt x="1271" y="1"/>
                      <a:pt x="1278" y="0"/>
                    </a:cubicBezTo>
                    <a:lnTo>
                      <a:pt x="1312" y="0"/>
                    </a:lnTo>
                    <a:lnTo>
                      <a:pt x="1353" y="1"/>
                    </a:lnTo>
                    <a:cubicBezTo>
                      <a:pt x="1360" y="1"/>
                      <a:pt x="1366" y="6"/>
                      <a:pt x="1366" y="13"/>
                    </a:cubicBezTo>
                    <a:cubicBezTo>
                      <a:pt x="1366" y="20"/>
                      <a:pt x="1360" y="26"/>
                      <a:pt x="1353" y="26"/>
                    </a:cubicBezTo>
                    <a:close/>
                    <a:moveTo>
                      <a:pt x="1179" y="29"/>
                    </a:moveTo>
                    <a:lnTo>
                      <a:pt x="1114" y="34"/>
                    </a:lnTo>
                    <a:lnTo>
                      <a:pt x="1105" y="35"/>
                    </a:lnTo>
                    <a:cubicBezTo>
                      <a:pt x="1098" y="36"/>
                      <a:pt x="1092" y="31"/>
                      <a:pt x="1091" y="24"/>
                    </a:cubicBezTo>
                    <a:cubicBezTo>
                      <a:pt x="1090" y="17"/>
                      <a:pt x="1095" y="11"/>
                      <a:pt x="1102" y="10"/>
                    </a:cubicBezTo>
                    <a:lnTo>
                      <a:pt x="1113" y="9"/>
                    </a:lnTo>
                    <a:lnTo>
                      <a:pt x="1177" y="4"/>
                    </a:lnTo>
                    <a:cubicBezTo>
                      <a:pt x="1184" y="4"/>
                      <a:pt x="1190" y="9"/>
                      <a:pt x="1191" y="16"/>
                    </a:cubicBezTo>
                    <a:cubicBezTo>
                      <a:pt x="1191" y="23"/>
                      <a:pt x="1186" y="29"/>
                      <a:pt x="1179" y="29"/>
                    </a:cubicBezTo>
                    <a:close/>
                    <a:moveTo>
                      <a:pt x="1006" y="48"/>
                    </a:moveTo>
                    <a:lnTo>
                      <a:pt x="988" y="50"/>
                    </a:lnTo>
                    <a:lnTo>
                      <a:pt x="933" y="60"/>
                    </a:lnTo>
                    <a:cubicBezTo>
                      <a:pt x="926" y="61"/>
                      <a:pt x="919" y="56"/>
                      <a:pt x="918" y="50"/>
                    </a:cubicBezTo>
                    <a:cubicBezTo>
                      <a:pt x="917" y="43"/>
                      <a:pt x="921" y="36"/>
                      <a:pt x="928" y="35"/>
                    </a:cubicBezTo>
                    <a:lnTo>
                      <a:pt x="985" y="25"/>
                    </a:lnTo>
                    <a:lnTo>
                      <a:pt x="1003" y="23"/>
                    </a:lnTo>
                    <a:cubicBezTo>
                      <a:pt x="1009" y="22"/>
                      <a:pt x="1016" y="27"/>
                      <a:pt x="1017" y="33"/>
                    </a:cubicBezTo>
                    <a:cubicBezTo>
                      <a:pt x="1018" y="40"/>
                      <a:pt x="1013" y="47"/>
                      <a:pt x="1006" y="48"/>
                    </a:cubicBezTo>
                    <a:close/>
                    <a:moveTo>
                      <a:pt x="836" y="81"/>
                    </a:moveTo>
                    <a:lnTo>
                      <a:pt x="808" y="88"/>
                    </a:lnTo>
                    <a:lnTo>
                      <a:pt x="764" y="100"/>
                    </a:lnTo>
                    <a:cubicBezTo>
                      <a:pt x="757" y="102"/>
                      <a:pt x="750" y="98"/>
                      <a:pt x="748" y="91"/>
                    </a:cubicBezTo>
                    <a:cubicBezTo>
                      <a:pt x="746" y="85"/>
                      <a:pt x="750" y="78"/>
                      <a:pt x="757" y="76"/>
                    </a:cubicBezTo>
                    <a:lnTo>
                      <a:pt x="802" y="63"/>
                    </a:lnTo>
                    <a:lnTo>
                      <a:pt x="830" y="57"/>
                    </a:lnTo>
                    <a:cubicBezTo>
                      <a:pt x="836" y="55"/>
                      <a:pt x="843" y="59"/>
                      <a:pt x="845" y="66"/>
                    </a:cubicBezTo>
                    <a:cubicBezTo>
                      <a:pt x="846" y="73"/>
                      <a:pt x="842" y="79"/>
                      <a:pt x="836" y="81"/>
                    </a:cubicBezTo>
                    <a:close/>
                    <a:moveTo>
                      <a:pt x="669" y="130"/>
                    </a:moveTo>
                    <a:lnTo>
                      <a:pt x="642" y="140"/>
                    </a:lnTo>
                    <a:lnTo>
                      <a:pt x="600" y="157"/>
                    </a:lnTo>
                    <a:cubicBezTo>
                      <a:pt x="593" y="159"/>
                      <a:pt x="586" y="156"/>
                      <a:pt x="583" y="150"/>
                    </a:cubicBezTo>
                    <a:cubicBezTo>
                      <a:pt x="581" y="143"/>
                      <a:pt x="584" y="136"/>
                      <a:pt x="590" y="134"/>
                    </a:cubicBezTo>
                    <a:lnTo>
                      <a:pt x="633" y="116"/>
                    </a:lnTo>
                    <a:lnTo>
                      <a:pt x="661" y="107"/>
                    </a:lnTo>
                    <a:cubicBezTo>
                      <a:pt x="667" y="104"/>
                      <a:pt x="674" y="108"/>
                      <a:pt x="677" y="114"/>
                    </a:cubicBezTo>
                    <a:cubicBezTo>
                      <a:pt x="679" y="121"/>
                      <a:pt x="676" y="128"/>
                      <a:pt x="669" y="130"/>
                    </a:cubicBezTo>
                    <a:close/>
                    <a:moveTo>
                      <a:pt x="509" y="197"/>
                    </a:moveTo>
                    <a:lnTo>
                      <a:pt x="490" y="206"/>
                    </a:lnTo>
                    <a:lnTo>
                      <a:pt x="443" y="231"/>
                    </a:lnTo>
                    <a:lnTo>
                      <a:pt x="443" y="231"/>
                    </a:lnTo>
                    <a:lnTo>
                      <a:pt x="443" y="231"/>
                    </a:lnTo>
                    <a:cubicBezTo>
                      <a:pt x="437" y="235"/>
                      <a:pt x="430" y="233"/>
                      <a:pt x="426" y="227"/>
                    </a:cubicBezTo>
                    <a:cubicBezTo>
                      <a:pt x="423" y="221"/>
                      <a:pt x="425" y="213"/>
                      <a:pt x="431" y="210"/>
                    </a:cubicBezTo>
                    <a:lnTo>
                      <a:pt x="432" y="209"/>
                    </a:lnTo>
                    <a:lnTo>
                      <a:pt x="479" y="184"/>
                    </a:lnTo>
                    <a:lnTo>
                      <a:pt x="498" y="175"/>
                    </a:lnTo>
                    <a:cubicBezTo>
                      <a:pt x="504" y="172"/>
                      <a:pt x="512" y="174"/>
                      <a:pt x="515" y="181"/>
                    </a:cubicBezTo>
                    <a:cubicBezTo>
                      <a:pt x="518" y="187"/>
                      <a:pt x="515" y="194"/>
                      <a:pt x="509" y="197"/>
                    </a:cubicBezTo>
                    <a:close/>
                    <a:moveTo>
                      <a:pt x="359" y="283"/>
                    </a:moveTo>
                    <a:lnTo>
                      <a:pt x="356" y="285"/>
                    </a:lnTo>
                    <a:lnTo>
                      <a:pt x="315" y="314"/>
                    </a:lnTo>
                    <a:lnTo>
                      <a:pt x="299" y="327"/>
                    </a:lnTo>
                    <a:cubicBezTo>
                      <a:pt x="293" y="331"/>
                      <a:pt x="286" y="330"/>
                      <a:pt x="281" y="325"/>
                    </a:cubicBezTo>
                    <a:cubicBezTo>
                      <a:pt x="277" y="319"/>
                      <a:pt x="278" y="311"/>
                      <a:pt x="284" y="307"/>
                    </a:cubicBezTo>
                    <a:lnTo>
                      <a:pt x="301" y="294"/>
                    </a:lnTo>
                    <a:lnTo>
                      <a:pt x="342" y="264"/>
                    </a:lnTo>
                    <a:lnTo>
                      <a:pt x="345" y="262"/>
                    </a:lnTo>
                    <a:cubicBezTo>
                      <a:pt x="351" y="259"/>
                      <a:pt x="359" y="260"/>
                      <a:pt x="362" y="266"/>
                    </a:cubicBezTo>
                    <a:cubicBezTo>
                      <a:pt x="366" y="272"/>
                      <a:pt x="364" y="280"/>
                      <a:pt x="359" y="283"/>
                    </a:cubicBezTo>
                    <a:close/>
                    <a:moveTo>
                      <a:pt x="224" y="391"/>
                    </a:moveTo>
                    <a:lnTo>
                      <a:pt x="208" y="407"/>
                    </a:lnTo>
                    <a:lnTo>
                      <a:pt x="178" y="440"/>
                    </a:lnTo>
                    <a:lnTo>
                      <a:pt x="174" y="445"/>
                    </a:lnTo>
                    <a:cubicBezTo>
                      <a:pt x="169" y="450"/>
                      <a:pt x="161" y="451"/>
                      <a:pt x="156" y="446"/>
                    </a:cubicBezTo>
                    <a:cubicBezTo>
                      <a:pt x="151" y="442"/>
                      <a:pt x="150" y="434"/>
                      <a:pt x="154" y="429"/>
                    </a:cubicBezTo>
                    <a:lnTo>
                      <a:pt x="159" y="423"/>
                    </a:lnTo>
                    <a:lnTo>
                      <a:pt x="191" y="389"/>
                    </a:lnTo>
                    <a:lnTo>
                      <a:pt x="207" y="373"/>
                    </a:lnTo>
                    <a:cubicBezTo>
                      <a:pt x="212" y="369"/>
                      <a:pt x="220" y="369"/>
                      <a:pt x="225" y="374"/>
                    </a:cubicBezTo>
                    <a:cubicBezTo>
                      <a:pt x="229" y="379"/>
                      <a:pt x="229" y="387"/>
                      <a:pt x="224" y="391"/>
                    </a:cubicBezTo>
                    <a:close/>
                    <a:moveTo>
                      <a:pt x="114" y="523"/>
                    </a:moveTo>
                    <a:lnTo>
                      <a:pt x="101" y="544"/>
                    </a:lnTo>
                    <a:lnTo>
                      <a:pt x="81" y="581"/>
                    </a:lnTo>
                    <a:lnTo>
                      <a:pt x="78" y="587"/>
                    </a:lnTo>
                    <a:cubicBezTo>
                      <a:pt x="75" y="593"/>
                      <a:pt x="68" y="596"/>
                      <a:pt x="62" y="593"/>
                    </a:cubicBezTo>
                    <a:cubicBezTo>
                      <a:pt x="55" y="590"/>
                      <a:pt x="52" y="583"/>
                      <a:pt x="55" y="576"/>
                    </a:cubicBezTo>
                    <a:lnTo>
                      <a:pt x="59" y="568"/>
                    </a:lnTo>
                    <a:lnTo>
                      <a:pt x="80" y="531"/>
                    </a:lnTo>
                    <a:lnTo>
                      <a:pt x="93" y="510"/>
                    </a:lnTo>
                    <a:cubicBezTo>
                      <a:pt x="97" y="504"/>
                      <a:pt x="105" y="502"/>
                      <a:pt x="111" y="506"/>
                    </a:cubicBezTo>
                    <a:cubicBezTo>
                      <a:pt x="116" y="510"/>
                      <a:pt x="118" y="517"/>
                      <a:pt x="114" y="523"/>
                    </a:cubicBezTo>
                    <a:close/>
                    <a:moveTo>
                      <a:pt x="43" y="678"/>
                    </a:moveTo>
                    <a:lnTo>
                      <a:pt x="38" y="694"/>
                    </a:lnTo>
                    <a:lnTo>
                      <a:pt x="30" y="733"/>
                    </a:lnTo>
                    <a:lnTo>
                      <a:pt x="28" y="750"/>
                    </a:lnTo>
                    <a:cubicBezTo>
                      <a:pt x="28" y="756"/>
                      <a:pt x="21" y="761"/>
                      <a:pt x="15" y="761"/>
                    </a:cubicBezTo>
                    <a:cubicBezTo>
                      <a:pt x="8" y="760"/>
                      <a:pt x="3" y="753"/>
                      <a:pt x="4" y="747"/>
                    </a:cubicBezTo>
                    <a:lnTo>
                      <a:pt x="6" y="728"/>
                    </a:lnTo>
                    <a:lnTo>
                      <a:pt x="14" y="687"/>
                    </a:lnTo>
                    <a:lnTo>
                      <a:pt x="19" y="671"/>
                    </a:lnTo>
                    <a:cubicBezTo>
                      <a:pt x="21" y="665"/>
                      <a:pt x="28" y="661"/>
                      <a:pt x="35" y="663"/>
                    </a:cubicBezTo>
                    <a:cubicBezTo>
                      <a:pt x="41" y="665"/>
                      <a:pt x="45" y="672"/>
                      <a:pt x="43" y="678"/>
                    </a:cubicBezTo>
                    <a:close/>
                    <a:moveTo>
                      <a:pt x="25" y="847"/>
                    </a:moveTo>
                    <a:lnTo>
                      <a:pt x="26" y="853"/>
                    </a:lnTo>
                    <a:lnTo>
                      <a:pt x="31" y="893"/>
                    </a:lnTo>
                    <a:lnTo>
                      <a:pt x="36" y="919"/>
                    </a:lnTo>
                    <a:cubicBezTo>
                      <a:pt x="38" y="926"/>
                      <a:pt x="33" y="933"/>
                      <a:pt x="26" y="934"/>
                    </a:cubicBezTo>
                    <a:cubicBezTo>
                      <a:pt x="20" y="936"/>
                      <a:pt x="13" y="931"/>
                      <a:pt x="12" y="924"/>
                    </a:cubicBezTo>
                    <a:lnTo>
                      <a:pt x="6" y="896"/>
                    </a:lnTo>
                    <a:lnTo>
                      <a:pt x="1" y="854"/>
                    </a:lnTo>
                    <a:lnTo>
                      <a:pt x="0" y="848"/>
                    </a:lnTo>
                    <a:cubicBezTo>
                      <a:pt x="0" y="842"/>
                      <a:pt x="6" y="836"/>
                      <a:pt x="12" y="835"/>
                    </a:cubicBezTo>
                    <a:cubicBezTo>
                      <a:pt x="19" y="835"/>
                      <a:pt x="25" y="840"/>
                      <a:pt x="25" y="847"/>
                    </a:cubicBezTo>
                    <a:close/>
                    <a:moveTo>
                      <a:pt x="66" y="1012"/>
                    </a:moveTo>
                    <a:lnTo>
                      <a:pt x="81" y="1045"/>
                    </a:lnTo>
                    <a:lnTo>
                      <a:pt x="99" y="1078"/>
                    </a:lnTo>
                    <a:cubicBezTo>
                      <a:pt x="103" y="1084"/>
                      <a:pt x="100" y="1092"/>
                      <a:pt x="94" y="1095"/>
                    </a:cubicBezTo>
                    <a:cubicBezTo>
                      <a:pt x="88" y="1098"/>
                      <a:pt x="81" y="1096"/>
                      <a:pt x="77" y="1090"/>
                    </a:cubicBezTo>
                    <a:lnTo>
                      <a:pt x="59" y="1056"/>
                    </a:lnTo>
                    <a:lnTo>
                      <a:pt x="43" y="1022"/>
                    </a:lnTo>
                    <a:cubicBezTo>
                      <a:pt x="40" y="1016"/>
                      <a:pt x="43" y="1009"/>
                      <a:pt x="49" y="1006"/>
                    </a:cubicBezTo>
                    <a:cubicBezTo>
                      <a:pt x="56" y="1003"/>
                      <a:pt x="63" y="1005"/>
                      <a:pt x="66" y="1012"/>
                    </a:cubicBezTo>
                    <a:close/>
                    <a:moveTo>
                      <a:pt x="155" y="1158"/>
                    </a:moveTo>
                    <a:lnTo>
                      <a:pt x="178" y="1186"/>
                    </a:lnTo>
                    <a:lnTo>
                      <a:pt x="204" y="1214"/>
                    </a:lnTo>
                    <a:cubicBezTo>
                      <a:pt x="209" y="1219"/>
                      <a:pt x="208" y="1227"/>
                      <a:pt x="203" y="1231"/>
                    </a:cubicBezTo>
                    <a:cubicBezTo>
                      <a:pt x="198" y="1236"/>
                      <a:pt x="190" y="1236"/>
                      <a:pt x="186" y="1231"/>
                    </a:cubicBezTo>
                    <a:lnTo>
                      <a:pt x="159" y="1202"/>
                    </a:lnTo>
                    <a:lnTo>
                      <a:pt x="136" y="1174"/>
                    </a:lnTo>
                    <a:cubicBezTo>
                      <a:pt x="131" y="1169"/>
                      <a:pt x="132" y="1161"/>
                      <a:pt x="137" y="1156"/>
                    </a:cubicBezTo>
                    <a:cubicBezTo>
                      <a:pt x="143" y="1152"/>
                      <a:pt x="150" y="1153"/>
                      <a:pt x="155" y="1158"/>
                    </a:cubicBezTo>
                    <a:close/>
                    <a:moveTo>
                      <a:pt x="277" y="1281"/>
                    </a:moveTo>
                    <a:lnTo>
                      <a:pt x="278" y="1282"/>
                    </a:lnTo>
                    <a:lnTo>
                      <a:pt x="316" y="1312"/>
                    </a:lnTo>
                    <a:lnTo>
                      <a:pt x="335" y="1325"/>
                    </a:lnTo>
                    <a:cubicBezTo>
                      <a:pt x="341" y="1329"/>
                      <a:pt x="342" y="1337"/>
                      <a:pt x="338" y="1343"/>
                    </a:cubicBezTo>
                    <a:cubicBezTo>
                      <a:pt x="334" y="1348"/>
                      <a:pt x="326" y="1350"/>
                      <a:pt x="321" y="1346"/>
                    </a:cubicBezTo>
                    <a:lnTo>
                      <a:pt x="300" y="1331"/>
                    </a:lnTo>
                    <a:lnTo>
                      <a:pt x="262" y="1301"/>
                    </a:lnTo>
                    <a:lnTo>
                      <a:pt x="260" y="1299"/>
                    </a:lnTo>
                    <a:cubicBezTo>
                      <a:pt x="255" y="1295"/>
                      <a:pt x="254" y="1287"/>
                      <a:pt x="259" y="1282"/>
                    </a:cubicBezTo>
                    <a:cubicBezTo>
                      <a:pt x="263" y="1277"/>
                      <a:pt x="271" y="1276"/>
                      <a:pt x="277" y="1281"/>
                    </a:cubicBezTo>
                    <a:close/>
                    <a:moveTo>
                      <a:pt x="418" y="1379"/>
                    </a:moveTo>
                    <a:lnTo>
                      <a:pt x="444" y="1394"/>
                    </a:lnTo>
                    <a:lnTo>
                      <a:pt x="483" y="1415"/>
                    </a:lnTo>
                    <a:cubicBezTo>
                      <a:pt x="489" y="1418"/>
                      <a:pt x="492" y="1426"/>
                      <a:pt x="488" y="1432"/>
                    </a:cubicBezTo>
                    <a:cubicBezTo>
                      <a:pt x="485" y="1438"/>
                      <a:pt x="478" y="1440"/>
                      <a:pt x="471" y="1437"/>
                    </a:cubicBezTo>
                    <a:lnTo>
                      <a:pt x="431" y="1416"/>
                    </a:lnTo>
                    <a:lnTo>
                      <a:pt x="406" y="1401"/>
                    </a:lnTo>
                    <a:cubicBezTo>
                      <a:pt x="400" y="1397"/>
                      <a:pt x="398" y="1389"/>
                      <a:pt x="401" y="1383"/>
                    </a:cubicBezTo>
                    <a:cubicBezTo>
                      <a:pt x="405" y="1377"/>
                      <a:pt x="412" y="1375"/>
                      <a:pt x="418" y="1379"/>
                    </a:cubicBezTo>
                    <a:close/>
                    <a:moveTo>
                      <a:pt x="573" y="1457"/>
                    </a:moveTo>
                    <a:lnTo>
                      <a:pt x="590" y="1465"/>
                    </a:lnTo>
                    <a:lnTo>
                      <a:pt x="642" y="1485"/>
                    </a:lnTo>
                    <a:cubicBezTo>
                      <a:pt x="648" y="1488"/>
                      <a:pt x="652" y="1495"/>
                      <a:pt x="649" y="1501"/>
                    </a:cubicBezTo>
                    <a:cubicBezTo>
                      <a:pt x="647" y="1508"/>
                      <a:pt x="639" y="1511"/>
                      <a:pt x="633" y="1508"/>
                    </a:cubicBezTo>
                    <a:lnTo>
                      <a:pt x="580" y="1487"/>
                    </a:lnTo>
                    <a:lnTo>
                      <a:pt x="563" y="1480"/>
                    </a:lnTo>
                    <a:cubicBezTo>
                      <a:pt x="557" y="1477"/>
                      <a:pt x="554" y="1470"/>
                      <a:pt x="557" y="1464"/>
                    </a:cubicBezTo>
                    <a:cubicBezTo>
                      <a:pt x="559" y="1457"/>
                      <a:pt x="567" y="1454"/>
                      <a:pt x="573" y="1457"/>
                    </a:cubicBezTo>
                    <a:close/>
                    <a:moveTo>
                      <a:pt x="736" y="1517"/>
                    </a:moveTo>
                    <a:lnTo>
                      <a:pt x="752" y="1522"/>
                    </a:lnTo>
                    <a:lnTo>
                      <a:pt x="808" y="1537"/>
                    </a:lnTo>
                    <a:cubicBezTo>
                      <a:pt x="814" y="1539"/>
                      <a:pt x="818" y="1546"/>
                      <a:pt x="816" y="1553"/>
                    </a:cubicBezTo>
                    <a:cubicBezTo>
                      <a:pt x="814" y="1559"/>
                      <a:pt x="808" y="1563"/>
                      <a:pt x="801" y="1561"/>
                    </a:cubicBezTo>
                    <a:lnTo>
                      <a:pt x="744" y="1546"/>
                    </a:lnTo>
                    <a:lnTo>
                      <a:pt x="728" y="1541"/>
                    </a:lnTo>
                    <a:cubicBezTo>
                      <a:pt x="722" y="1539"/>
                      <a:pt x="718" y="1532"/>
                      <a:pt x="720" y="1525"/>
                    </a:cubicBezTo>
                    <a:cubicBezTo>
                      <a:pt x="722" y="1518"/>
                      <a:pt x="729" y="1515"/>
                      <a:pt x="736" y="1517"/>
                    </a:cubicBezTo>
                    <a:close/>
                    <a:moveTo>
                      <a:pt x="904" y="1559"/>
                    </a:moveTo>
                    <a:lnTo>
                      <a:pt x="927" y="1564"/>
                    </a:lnTo>
                    <a:lnTo>
                      <a:pt x="978" y="1573"/>
                    </a:lnTo>
                    <a:cubicBezTo>
                      <a:pt x="984" y="1574"/>
                      <a:pt x="989" y="1581"/>
                      <a:pt x="988" y="1587"/>
                    </a:cubicBezTo>
                    <a:cubicBezTo>
                      <a:pt x="987" y="1594"/>
                      <a:pt x="980" y="1599"/>
                      <a:pt x="973" y="1598"/>
                    </a:cubicBezTo>
                    <a:lnTo>
                      <a:pt x="922" y="1589"/>
                    </a:lnTo>
                    <a:lnTo>
                      <a:pt x="899" y="1584"/>
                    </a:lnTo>
                    <a:cubicBezTo>
                      <a:pt x="892" y="1583"/>
                      <a:pt x="888" y="1576"/>
                      <a:pt x="889" y="1569"/>
                    </a:cubicBezTo>
                    <a:cubicBezTo>
                      <a:pt x="891" y="1562"/>
                      <a:pt x="898" y="1558"/>
                      <a:pt x="904" y="1559"/>
                    </a:cubicBezTo>
                    <a:close/>
                    <a:moveTo>
                      <a:pt x="1076" y="1587"/>
                    </a:moveTo>
                    <a:lnTo>
                      <a:pt x="1115" y="1591"/>
                    </a:lnTo>
                    <a:lnTo>
                      <a:pt x="1150" y="1594"/>
                    </a:lnTo>
                    <a:cubicBezTo>
                      <a:pt x="1157" y="1594"/>
                      <a:pt x="1162" y="1600"/>
                      <a:pt x="1162" y="1607"/>
                    </a:cubicBezTo>
                    <a:cubicBezTo>
                      <a:pt x="1161" y="1614"/>
                      <a:pt x="1155" y="1619"/>
                      <a:pt x="1148" y="1618"/>
                    </a:cubicBezTo>
                    <a:lnTo>
                      <a:pt x="1112" y="1616"/>
                    </a:lnTo>
                    <a:lnTo>
                      <a:pt x="1073" y="1611"/>
                    </a:lnTo>
                    <a:cubicBezTo>
                      <a:pt x="1066" y="1611"/>
                      <a:pt x="1061" y="1604"/>
                      <a:pt x="1062" y="1598"/>
                    </a:cubicBezTo>
                    <a:cubicBezTo>
                      <a:pt x="1063" y="1591"/>
                      <a:pt x="1069" y="1586"/>
                      <a:pt x="1076" y="1587"/>
                    </a:cubicBezTo>
                    <a:close/>
                    <a:moveTo>
                      <a:pt x="1249" y="1599"/>
                    </a:moveTo>
                    <a:lnTo>
                      <a:pt x="1312" y="1600"/>
                    </a:lnTo>
                    <a:lnTo>
                      <a:pt x="1324" y="1600"/>
                    </a:lnTo>
                    <a:cubicBezTo>
                      <a:pt x="1331" y="1600"/>
                      <a:pt x="1336" y="1605"/>
                      <a:pt x="1337" y="1612"/>
                    </a:cubicBezTo>
                    <a:cubicBezTo>
                      <a:pt x="1337" y="1619"/>
                      <a:pt x="1331" y="1625"/>
                      <a:pt x="1324" y="1625"/>
                    </a:cubicBezTo>
                    <a:lnTo>
                      <a:pt x="1311" y="1625"/>
                    </a:lnTo>
                    <a:lnTo>
                      <a:pt x="1249" y="1624"/>
                    </a:lnTo>
                    <a:cubicBezTo>
                      <a:pt x="1242" y="1624"/>
                      <a:pt x="1236" y="1618"/>
                      <a:pt x="1237" y="1611"/>
                    </a:cubicBezTo>
                    <a:cubicBezTo>
                      <a:pt x="1237" y="1604"/>
                      <a:pt x="1242" y="1599"/>
                      <a:pt x="1249" y="1599"/>
                    </a:cubicBezTo>
                    <a:close/>
                    <a:moveTo>
                      <a:pt x="1423" y="1597"/>
                    </a:moveTo>
                    <a:lnTo>
                      <a:pt x="1444" y="1596"/>
                    </a:lnTo>
                    <a:lnTo>
                      <a:pt x="1498" y="1592"/>
                    </a:lnTo>
                    <a:cubicBezTo>
                      <a:pt x="1505" y="1591"/>
                      <a:pt x="1511" y="1596"/>
                      <a:pt x="1511" y="1603"/>
                    </a:cubicBezTo>
                    <a:cubicBezTo>
                      <a:pt x="1512" y="1610"/>
                      <a:pt x="1507" y="1616"/>
                      <a:pt x="1500" y="1617"/>
                    </a:cubicBezTo>
                    <a:lnTo>
                      <a:pt x="1445" y="1621"/>
                    </a:lnTo>
                    <a:lnTo>
                      <a:pt x="1425" y="1622"/>
                    </a:lnTo>
                    <a:cubicBezTo>
                      <a:pt x="1418" y="1622"/>
                      <a:pt x="1412" y="1617"/>
                      <a:pt x="1411" y="1610"/>
                    </a:cubicBezTo>
                    <a:cubicBezTo>
                      <a:pt x="1411" y="1603"/>
                      <a:pt x="1416" y="1597"/>
                      <a:pt x="1423" y="1597"/>
                    </a:cubicBezTo>
                    <a:close/>
                    <a:moveTo>
                      <a:pt x="1596" y="1580"/>
                    </a:moveTo>
                    <a:lnTo>
                      <a:pt x="1635" y="1575"/>
                    </a:lnTo>
                    <a:lnTo>
                      <a:pt x="1670" y="1569"/>
                    </a:lnTo>
                    <a:cubicBezTo>
                      <a:pt x="1677" y="1568"/>
                      <a:pt x="1683" y="1572"/>
                      <a:pt x="1684" y="1579"/>
                    </a:cubicBezTo>
                    <a:cubicBezTo>
                      <a:pt x="1686" y="1586"/>
                      <a:pt x="1681" y="1592"/>
                      <a:pt x="1674" y="1593"/>
                    </a:cubicBezTo>
                    <a:lnTo>
                      <a:pt x="1638" y="1600"/>
                    </a:lnTo>
                    <a:lnTo>
                      <a:pt x="1600" y="1605"/>
                    </a:lnTo>
                    <a:cubicBezTo>
                      <a:pt x="1593" y="1606"/>
                      <a:pt x="1587" y="1601"/>
                      <a:pt x="1586" y="1594"/>
                    </a:cubicBezTo>
                    <a:cubicBezTo>
                      <a:pt x="1585" y="1588"/>
                      <a:pt x="1590" y="1581"/>
                      <a:pt x="1596" y="1580"/>
                    </a:cubicBezTo>
                    <a:close/>
                    <a:moveTo>
                      <a:pt x="1767" y="1549"/>
                    </a:moveTo>
                    <a:lnTo>
                      <a:pt x="1815" y="1538"/>
                    </a:lnTo>
                    <a:lnTo>
                      <a:pt x="1840" y="1531"/>
                    </a:lnTo>
                    <a:cubicBezTo>
                      <a:pt x="1846" y="1529"/>
                      <a:pt x="1853" y="1533"/>
                      <a:pt x="1855" y="1539"/>
                    </a:cubicBezTo>
                    <a:cubicBezTo>
                      <a:pt x="1857" y="1546"/>
                      <a:pt x="1853" y="1553"/>
                      <a:pt x="1846" y="1555"/>
                    </a:cubicBezTo>
                    <a:lnTo>
                      <a:pt x="1821" y="1562"/>
                    </a:lnTo>
                    <a:lnTo>
                      <a:pt x="1773" y="1573"/>
                    </a:lnTo>
                    <a:cubicBezTo>
                      <a:pt x="1766" y="1575"/>
                      <a:pt x="1760" y="1571"/>
                      <a:pt x="1758" y="1564"/>
                    </a:cubicBezTo>
                    <a:cubicBezTo>
                      <a:pt x="1756" y="1557"/>
                      <a:pt x="1761" y="1551"/>
                      <a:pt x="1767" y="1549"/>
                    </a:cubicBezTo>
                    <a:close/>
                    <a:moveTo>
                      <a:pt x="1934" y="1502"/>
                    </a:moveTo>
                    <a:lnTo>
                      <a:pt x="1982" y="1485"/>
                    </a:lnTo>
                    <a:lnTo>
                      <a:pt x="2004" y="1476"/>
                    </a:lnTo>
                    <a:cubicBezTo>
                      <a:pt x="2011" y="1473"/>
                      <a:pt x="2018" y="1477"/>
                      <a:pt x="2020" y="1483"/>
                    </a:cubicBezTo>
                    <a:cubicBezTo>
                      <a:pt x="2023" y="1489"/>
                      <a:pt x="2020" y="1497"/>
                      <a:pt x="2013" y="1499"/>
                    </a:cubicBezTo>
                    <a:lnTo>
                      <a:pt x="1990" y="1509"/>
                    </a:lnTo>
                    <a:lnTo>
                      <a:pt x="1943" y="1525"/>
                    </a:lnTo>
                    <a:cubicBezTo>
                      <a:pt x="1936" y="1528"/>
                      <a:pt x="1929" y="1524"/>
                      <a:pt x="1927" y="1518"/>
                    </a:cubicBezTo>
                    <a:cubicBezTo>
                      <a:pt x="1924" y="1511"/>
                      <a:pt x="1928" y="1504"/>
                      <a:pt x="1934" y="1502"/>
                    </a:cubicBezTo>
                    <a:close/>
                    <a:moveTo>
                      <a:pt x="2095" y="1437"/>
                    </a:moveTo>
                    <a:lnTo>
                      <a:pt x="2133" y="1418"/>
                    </a:lnTo>
                    <a:lnTo>
                      <a:pt x="2162" y="1403"/>
                    </a:lnTo>
                    <a:cubicBezTo>
                      <a:pt x="2168" y="1400"/>
                      <a:pt x="2175" y="1402"/>
                      <a:pt x="2179" y="1408"/>
                    </a:cubicBezTo>
                    <a:cubicBezTo>
                      <a:pt x="2182" y="1415"/>
                      <a:pt x="2180" y="1422"/>
                      <a:pt x="2173" y="1425"/>
                    </a:cubicBezTo>
                    <a:lnTo>
                      <a:pt x="2144" y="1441"/>
                    </a:lnTo>
                    <a:lnTo>
                      <a:pt x="2106" y="1459"/>
                    </a:lnTo>
                    <a:cubicBezTo>
                      <a:pt x="2100" y="1462"/>
                      <a:pt x="2092" y="1460"/>
                      <a:pt x="2089" y="1453"/>
                    </a:cubicBezTo>
                    <a:cubicBezTo>
                      <a:pt x="2086" y="1447"/>
                      <a:pt x="2089" y="1440"/>
                      <a:pt x="2095" y="1437"/>
                    </a:cubicBezTo>
                    <a:close/>
                    <a:moveTo>
                      <a:pt x="2247" y="1353"/>
                    </a:moveTo>
                    <a:lnTo>
                      <a:pt x="2267" y="1340"/>
                    </a:lnTo>
                    <a:lnTo>
                      <a:pt x="2308" y="1311"/>
                    </a:lnTo>
                    <a:lnTo>
                      <a:pt x="2308" y="1311"/>
                    </a:lnTo>
                    <a:cubicBezTo>
                      <a:pt x="2313" y="1307"/>
                      <a:pt x="2321" y="1308"/>
                      <a:pt x="2325" y="1313"/>
                    </a:cubicBezTo>
                    <a:cubicBezTo>
                      <a:pt x="2330" y="1319"/>
                      <a:pt x="2329" y="1326"/>
                      <a:pt x="2323" y="1331"/>
                    </a:cubicBezTo>
                    <a:lnTo>
                      <a:pt x="2322" y="1332"/>
                    </a:lnTo>
                    <a:lnTo>
                      <a:pt x="2280" y="1361"/>
                    </a:lnTo>
                    <a:lnTo>
                      <a:pt x="2260" y="1374"/>
                    </a:lnTo>
                    <a:cubicBezTo>
                      <a:pt x="2255" y="1378"/>
                      <a:pt x="2247" y="1376"/>
                      <a:pt x="2243" y="1370"/>
                    </a:cubicBezTo>
                    <a:cubicBezTo>
                      <a:pt x="2239" y="1364"/>
                      <a:pt x="2241" y="1357"/>
                      <a:pt x="2247" y="1353"/>
                    </a:cubicBezTo>
                    <a:close/>
                    <a:moveTo>
                      <a:pt x="2384" y="1248"/>
                    </a:moveTo>
                    <a:lnTo>
                      <a:pt x="2415" y="1218"/>
                    </a:lnTo>
                    <a:lnTo>
                      <a:pt x="2436" y="1195"/>
                    </a:lnTo>
                    <a:cubicBezTo>
                      <a:pt x="2441" y="1190"/>
                      <a:pt x="2449" y="1190"/>
                      <a:pt x="2454" y="1195"/>
                    </a:cubicBezTo>
                    <a:cubicBezTo>
                      <a:pt x="2459" y="1199"/>
                      <a:pt x="2459" y="1207"/>
                      <a:pt x="2454" y="1212"/>
                    </a:cubicBezTo>
                    <a:lnTo>
                      <a:pt x="2432" y="1237"/>
                    </a:lnTo>
                    <a:lnTo>
                      <a:pt x="2401" y="1266"/>
                    </a:lnTo>
                    <a:cubicBezTo>
                      <a:pt x="2396" y="1271"/>
                      <a:pt x="2388" y="1271"/>
                      <a:pt x="2383" y="1266"/>
                    </a:cubicBezTo>
                    <a:cubicBezTo>
                      <a:pt x="2378" y="1261"/>
                      <a:pt x="2379" y="1253"/>
                      <a:pt x="2384" y="1248"/>
                    </a:cubicBezTo>
                    <a:close/>
                    <a:moveTo>
                      <a:pt x="2498" y="1119"/>
                    </a:moveTo>
                    <a:lnTo>
                      <a:pt x="2499" y="1117"/>
                    </a:lnTo>
                    <a:lnTo>
                      <a:pt x="2522" y="1081"/>
                    </a:lnTo>
                    <a:lnTo>
                      <a:pt x="2536" y="1056"/>
                    </a:lnTo>
                    <a:cubicBezTo>
                      <a:pt x="2539" y="1050"/>
                      <a:pt x="2547" y="1048"/>
                      <a:pt x="2553" y="1051"/>
                    </a:cubicBezTo>
                    <a:cubicBezTo>
                      <a:pt x="2559" y="1054"/>
                      <a:pt x="2561" y="1062"/>
                      <a:pt x="2558" y="1068"/>
                    </a:cubicBezTo>
                    <a:lnTo>
                      <a:pt x="2543" y="1094"/>
                    </a:lnTo>
                    <a:lnTo>
                      <a:pt x="2519" y="1131"/>
                    </a:lnTo>
                    <a:lnTo>
                      <a:pt x="2518" y="1133"/>
                    </a:lnTo>
                    <a:cubicBezTo>
                      <a:pt x="2514" y="1139"/>
                      <a:pt x="2506" y="1140"/>
                      <a:pt x="2500" y="1136"/>
                    </a:cubicBezTo>
                    <a:cubicBezTo>
                      <a:pt x="2495" y="1132"/>
                      <a:pt x="2494" y="1124"/>
                      <a:pt x="2498" y="1119"/>
                    </a:cubicBezTo>
                    <a:close/>
                    <a:moveTo>
                      <a:pt x="2574" y="967"/>
                    </a:moveTo>
                    <a:lnTo>
                      <a:pt x="2584" y="931"/>
                    </a:lnTo>
                    <a:lnTo>
                      <a:pt x="2592" y="895"/>
                    </a:lnTo>
                    <a:cubicBezTo>
                      <a:pt x="2593" y="888"/>
                      <a:pt x="2600" y="884"/>
                      <a:pt x="2607" y="885"/>
                    </a:cubicBezTo>
                    <a:cubicBezTo>
                      <a:pt x="2613" y="887"/>
                      <a:pt x="2618" y="893"/>
                      <a:pt x="2616" y="900"/>
                    </a:cubicBezTo>
                    <a:lnTo>
                      <a:pt x="2608" y="938"/>
                    </a:lnTo>
                    <a:lnTo>
                      <a:pt x="2598" y="974"/>
                    </a:lnTo>
                    <a:cubicBezTo>
                      <a:pt x="2596" y="980"/>
                      <a:pt x="2589" y="984"/>
                      <a:pt x="2583" y="982"/>
                    </a:cubicBezTo>
                    <a:cubicBezTo>
                      <a:pt x="2576" y="980"/>
                      <a:pt x="2572" y="973"/>
                      <a:pt x="2574" y="967"/>
                    </a:cubicBezTo>
                    <a:close/>
                    <a:moveTo>
                      <a:pt x="2598" y="798"/>
                    </a:moveTo>
                    <a:lnTo>
                      <a:pt x="2597" y="772"/>
                    </a:lnTo>
                    <a:lnTo>
                      <a:pt x="2592" y="732"/>
                    </a:lnTo>
                    <a:lnTo>
                      <a:pt x="2591" y="726"/>
                    </a:lnTo>
                    <a:cubicBezTo>
                      <a:pt x="2590" y="719"/>
                      <a:pt x="2594" y="712"/>
                      <a:pt x="2601" y="711"/>
                    </a:cubicBezTo>
                    <a:cubicBezTo>
                      <a:pt x="2607" y="710"/>
                      <a:pt x="2614" y="714"/>
                      <a:pt x="2615" y="721"/>
                    </a:cubicBezTo>
                    <a:lnTo>
                      <a:pt x="2617" y="729"/>
                    </a:lnTo>
                    <a:lnTo>
                      <a:pt x="2622" y="771"/>
                    </a:lnTo>
                    <a:lnTo>
                      <a:pt x="2623" y="797"/>
                    </a:lnTo>
                    <a:cubicBezTo>
                      <a:pt x="2624" y="804"/>
                      <a:pt x="2618" y="810"/>
                      <a:pt x="2611" y="810"/>
                    </a:cubicBezTo>
                    <a:cubicBezTo>
                      <a:pt x="2604" y="811"/>
                      <a:pt x="2599" y="805"/>
                      <a:pt x="2598" y="798"/>
                    </a:cubicBezTo>
                    <a:close/>
                    <a:moveTo>
                      <a:pt x="2564" y="632"/>
                    </a:moveTo>
                    <a:lnTo>
                      <a:pt x="2559" y="617"/>
                    </a:lnTo>
                    <a:lnTo>
                      <a:pt x="2542" y="580"/>
                    </a:lnTo>
                    <a:lnTo>
                      <a:pt x="2534" y="565"/>
                    </a:lnTo>
                    <a:cubicBezTo>
                      <a:pt x="2530" y="559"/>
                      <a:pt x="2533" y="552"/>
                      <a:pt x="2539" y="548"/>
                    </a:cubicBezTo>
                    <a:cubicBezTo>
                      <a:pt x="2545" y="545"/>
                      <a:pt x="2552" y="547"/>
                      <a:pt x="2556" y="553"/>
                    </a:cubicBezTo>
                    <a:lnTo>
                      <a:pt x="2564" y="569"/>
                    </a:lnTo>
                    <a:lnTo>
                      <a:pt x="2582" y="608"/>
                    </a:lnTo>
                    <a:lnTo>
                      <a:pt x="2588" y="623"/>
                    </a:lnTo>
                    <a:cubicBezTo>
                      <a:pt x="2590" y="629"/>
                      <a:pt x="2587" y="637"/>
                      <a:pt x="2580" y="639"/>
                    </a:cubicBezTo>
                    <a:cubicBezTo>
                      <a:pt x="2574" y="641"/>
                      <a:pt x="2567" y="638"/>
                      <a:pt x="2564" y="632"/>
                    </a:cubicBezTo>
                    <a:close/>
                    <a:moveTo>
                      <a:pt x="2480" y="483"/>
                    </a:moveTo>
                    <a:lnTo>
                      <a:pt x="2473" y="473"/>
                    </a:lnTo>
                    <a:lnTo>
                      <a:pt x="2445" y="439"/>
                    </a:lnTo>
                    <a:lnTo>
                      <a:pt x="2433" y="427"/>
                    </a:lnTo>
                    <a:cubicBezTo>
                      <a:pt x="2428" y="421"/>
                      <a:pt x="2429" y="414"/>
                      <a:pt x="2434" y="409"/>
                    </a:cubicBezTo>
                    <a:cubicBezTo>
                      <a:pt x="2439" y="404"/>
                      <a:pt x="2447" y="404"/>
                      <a:pt x="2451" y="409"/>
                    </a:cubicBezTo>
                    <a:lnTo>
                      <a:pt x="2464" y="423"/>
                    </a:lnTo>
                    <a:lnTo>
                      <a:pt x="2493" y="458"/>
                    </a:lnTo>
                    <a:lnTo>
                      <a:pt x="2500" y="468"/>
                    </a:lnTo>
                    <a:cubicBezTo>
                      <a:pt x="2505" y="474"/>
                      <a:pt x="2503" y="481"/>
                      <a:pt x="2498" y="485"/>
                    </a:cubicBezTo>
                    <a:cubicBezTo>
                      <a:pt x="2492" y="490"/>
                      <a:pt x="2484" y="488"/>
                      <a:pt x="2480" y="483"/>
                    </a:cubicBezTo>
                    <a:close/>
                    <a:moveTo>
                      <a:pt x="2362" y="358"/>
                    </a:moveTo>
                    <a:lnTo>
                      <a:pt x="2345" y="343"/>
                    </a:lnTo>
                    <a:lnTo>
                      <a:pt x="2307" y="314"/>
                    </a:lnTo>
                    <a:lnTo>
                      <a:pt x="2305" y="312"/>
                    </a:lnTo>
                    <a:cubicBezTo>
                      <a:pt x="2299" y="308"/>
                      <a:pt x="2298" y="300"/>
                      <a:pt x="2302" y="294"/>
                    </a:cubicBezTo>
                    <a:cubicBezTo>
                      <a:pt x="2306" y="289"/>
                      <a:pt x="2313" y="287"/>
                      <a:pt x="2319" y="291"/>
                    </a:cubicBezTo>
                    <a:lnTo>
                      <a:pt x="2322" y="294"/>
                    </a:lnTo>
                    <a:lnTo>
                      <a:pt x="2361" y="324"/>
                    </a:lnTo>
                    <a:lnTo>
                      <a:pt x="2379" y="339"/>
                    </a:lnTo>
                    <a:cubicBezTo>
                      <a:pt x="2384" y="344"/>
                      <a:pt x="2384" y="352"/>
                      <a:pt x="2380" y="357"/>
                    </a:cubicBezTo>
                    <a:cubicBezTo>
                      <a:pt x="2375" y="362"/>
                      <a:pt x="2367" y="363"/>
                      <a:pt x="2362" y="358"/>
                    </a:cubicBezTo>
                    <a:close/>
                    <a:moveTo>
                      <a:pt x="2223" y="256"/>
                    </a:moveTo>
                    <a:lnTo>
                      <a:pt x="2179" y="231"/>
                    </a:lnTo>
                    <a:lnTo>
                      <a:pt x="2158" y="220"/>
                    </a:lnTo>
                    <a:cubicBezTo>
                      <a:pt x="2152" y="216"/>
                      <a:pt x="2150" y="209"/>
                      <a:pt x="2153" y="203"/>
                    </a:cubicBezTo>
                    <a:cubicBezTo>
                      <a:pt x="2156" y="197"/>
                      <a:pt x="2164" y="194"/>
                      <a:pt x="2170" y="198"/>
                    </a:cubicBezTo>
                    <a:lnTo>
                      <a:pt x="2192" y="209"/>
                    </a:lnTo>
                    <a:lnTo>
                      <a:pt x="2235" y="235"/>
                    </a:lnTo>
                    <a:cubicBezTo>
                      <a:pt x="2241" y="238"/>
                      <a:pt x="2243" y="246"/>
                      <a:pt x="2240" y="252"/>
                    </a:cubicBezTo>
                    <a:cubicBezTo>
                      <a:pt x="2236" y="258"/>
                      <a:pt x="2229" y="260"/>
                      <a:pt x="2223" y="256"/>
                    </a:cubicBezTo>
                    <a:close/>
                    <a:moveTo>
                      <a:pt x="2069" y="176"/>
                    </a:moveTo>
                    <a:lnTo>
                      <a:pt x="2033" y="161"/>
                    </a:lnTo>
                    <a:lnTo>
                      <a:pt x="2000" y="147"/>
                    </a:lnTo>
                    <a:cubicBezTo>
                      <a:pt x="1994" y="145"/>
                      <a:pt x="1991" y="138"/>
                      <a:pt x="1993" y="131"/>
                    </a:cubicBezTo>
                    <a:cubicBezTo>
                      <a:pt x="1996" y="125"/>
                      <a:pt x="2003" y="122"/>
                      <a:pt x="2009" y="124"/>
                    </a:cubicBezTo>
                    <a:lnTo>
                      <a:pt x="2043" y="138"/>
                    </a:lnTo>
                    <a:lnTo>
                      <a:pt x="2079" y="153"/>
                    </a:lnTo>
                    <a:cubicBezTo>
                      <a:pt x="2085" y="156"/>
                      <a:pt x="2088" y="163"/>
                      <a:pt x="2085" y="170"/>
                    </a:cubicBezTo>
                    <a:cubicBezTo>
                      <a:pt x="2083" y="176"/>
                      <a:pt x="2075" y="179"/>
                      <a:pt x="2069" y="176"/>
                    </a:cubicBezTo>
                    <a:close/>
                    <a:moveTo>
                      <a:pt x="1907" y="114"/>
                    </a:moveTo>
                    <a:lnTo>
                      <a:pt x="1871" y="103"/>
                    </a:lnTo>
                    <a:lnTo>
                      <a:pt x="1835" y="93"/>
                    </a:lnTo>
                    <a:cubicBezTo>
                      <a:pt x="1829" y="91"/>
                      <a:pt x="1825" y="84"/>
                      <a:pt x="1827" y="78"/>
                    </a:cubicBezTo>
                    <a:cubicBezTo>
                      <a:pt x="1828" y="71"/>
                      <a:pt x="1835" y="67"/>
                      <a:pt x="1842" y="69"/>
                    </a:cubicBezTo>
                    <a:lnTo>
                      <a:pt x="1879" y="79"/>
                    </a:lnTo>
                    <a:lnTo>
                      <a:pt x="1914" y="91"/>
                    </a:lnTo>
                    <a:cubicBezTo>
                      <a:pt x="1921" y="93"/>
                      <a:pt x="1925" y="100"/>
                      <a:pt x="1922" y="106"/>
                    </a:cubicBezTo>
                    <a:cubicBezTo>
                      <a:pt x="1920" y="113"/>
                      <a:pt x="1913" y="116"/>
                      <a:pt x="1907" y="114"/>
                    </a:cubicBezTo>
                    <a:close/>
                    <a:moveTo>
                      <a:pt x="1739" y="70"/>
                    </a:moveTo>
                    <a:lnTo>
                      <a:pt x="1696" y="61"/>
                    </a:lnTo>
                    <a:lnTo>
                      <a:pt x="1666" y="56"/>
                    </a:lnTo>
                    <a:cubicBezTo>
                      <a:pt x="1659" y="54"/>
                      <a:pt x="1654" y="48"/>
                      <a:pt x="1656" y="41"/>
                    </a:cubicBezTo>
                    <a:cubicBezTo>
                      <a:pt x="1657" y="34"/>
                      <a:pt x="1663" y="30"/>
                      <a:pt x="1670" y="31"/>
                    </a:cubicBezTo>
                    <a:lnTo>
                      <a:pt x="1701" y="36"/>
                    </a:lnTo>
                    <a:lnTo>
                      <a:pt x="1744" y="45"/>
                    </a:lnTo>
                    <a:cubicBezTo>
                      <a:pt x="1751" y="47"/>
                      <a:pt x="1755" y="53"/>
                      <a:pt x="1754" y="60"/>
                    </a:cubicBezTo>
                    <a:cubicBezTo>
                      <a:pt x="1752" y="67"/>
                      <a:pt x="1746" y="71"/>
                      <a:pt x="1739" y="70"/>
                    </a:cubicBezTo>
                    <a:close/>
                    <a:moveTo>
                      <a:pt x="1568" y="41"/>
                    </a:moveTo>
                    <a:lnTo>
                      <a:pt x="1508" y="34"/>
                    </a:lnTo>
                    <a:lnTo>
                      <a:pt x="1493" y="33"/>
                    </a:lnTo>
                    <a:cubicBezTo>
                      <a:pt x="1487" y="32"/>
                      <a:pt x="1481" y="26"/>
                      <a:pt x="1482" y="19"/>
                    </a:cubicBezTo>
                    <a:cubicBezTo>
                      <a:pt x="1483" y="13"/>
                      <a:pt x="1489" y="7"/>
                      <a:pt x="1495" y="8"/>
                    </a:cubicBezTo>
                    <a:lnTo>
                      <a:pt x="1511" y="9"/>
                    </a:lnTo>
                    <a:lnTo>
                      <a:pt x="1570" y="16"/>
                    </a:lnTo>
                    <a:cubicBezTo>
                      <a:pt x="1577" y="17"/>
                      <a:pt x="1582" y="23"/>
                      <a:pt x="1581" y="30"/>
                    </a:cubicBezTo>
                    <a:cubicBezTo>
                      <a:pt x="1581" y="36"/>
                      <a:pt x="1575" y="41"/>
                      <a:pt x="1568" y="41"/>
                    </a:cubicBezTo>
                    <a:close/>
                    <a:moveTo>
                      <a:pt x="1394" y="27"/>
                    </a:moveTo>
                    <a:lnTo>
                      <a:pt x="1378" y="26"/>
                    </a:lnTo>
                    <a:cubicBezTo>
                      <a:pt x="1371" y="26"/>
                      <a:pt x="1365" y="20"/>
                      <a:pt x="1366" y="13"/>
                    </a:cubicBezTo>
                    <a:cubicBezTo>
                      <a:pt x="1366" y="6"/>
                      <a:pt x="1372" y="1"/>
                      <a:pt x="1379" y="1"/>
                    </a:cubicBezTo>
                    <a:lnTo>
                      <a:pt x="1395" y="2"/>
                    </a:lnTo>
                    <a:cubicBezTo>
                      <a:pt x="1402" y="2"/>
                      <a:pt x="1407" y="8"/>
                      <a:pt x="1407" y="15"/>
                    </a:cubicBezTo>
                    <a:cubicBezTo>
                      <a:pt x="1407" y="22"/>
                      <a:pt x="1401" y="27"/>
                      <a:pt x="1394" y="27"/>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5" name="Group 100"/>
            <p:cNvGrpSpPr>
              <a:grpSpLocks/>
            </p:cNvGrpSpPr>
            <p:nvPr/>
          </p:nvGrpSpPr>
          <p:grpSpPr bwMode="auto">
            <a:xfrm>
              <a:off x="3778" y="2557"/>
              <a:ext cx="360" cy="290"/>
              <a:chOff x="3778" y="2557"/>
              <a:chExt cx="360" cy="290"/>
            </a:xfrm>
          </p:grpSpPr>
          <p:sp>
            <p:nvSpPr>
              <p:cNvPr id="133172" name="Oval 98"/>
              <p:cNvSpPr>
                <a:spLocks noChangeArrowheads="1"/>
              </p:cNvSpPr>
              <p:nvPr/>
            </p:nvSpPr>
            <p:spPr bwMode="auto">
              <a:xfrm>
                <a:off x="3780" y="2560"/>
                <a:ext cx="356" cy="28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3" name="Freeform 99"/>
              <p:cNvSpPr>
                <a:spLocks noEditPoints="1"/>
              </p:cNvSpPr>
              <p:nvPr/>
            </p:nvSpPr>
            <p:spPr bwMode="auto">
              <a:xfrm>
                <a:off x="3778" y="2557"/>
                <a:ext cx="360" cy="290"/>
              </a:xfrm>
              <a:custGeom>
                <a:avLst/>
                <a:gdLst>
                  <a:gd name="T0" fmla="*/ 1013 w 2025"/>
                  <a:gd name="T1" fmla="*/ 0 h 1625"/>
                  <a:gd name="T2" fmla="*/ 813 w 2025"/>
                  <a:gd name="T3" fmla="*/ 41 h 1625"/>
                  <a:gd name="T4" fmla="*/ 863 w 2025"/>
                  <a:gd name="T5" fmla="*/ 9 h 1625"/>
                  <a:gd name="T6" fmla="*/ 625 w 2025"/>
                  <a:gd name="T7" fmla="*/ 88 h 1625"/>
                  <a:gd name="T8" fmla="*/ 705 w 2025"/>
                  <a:gd name="T9" fmla="*/ 51 h 1625"/>
                  <a:gd name="T10" fmla="*/ 455 w 2025"/>
                  <a:gd name="T11" fmla="*/ 135 h 1625"/>
                  <a:gd name="T12" fmla="*/ 347 w 2025"/>
                  <a:gd name="T13" fmla="*/ 231 h 1625"/>
                  <a:gd name="T14" fmla="*/ 385 w 2025"/>
                  <a:gd name="T15" fmla="*/ 190 h 1625"/>
                  <a:gd name="T16" fmla="*/ 178 w 2025"/>
                  <a:gd name="T17" fmla="*/ 353 h 1625"/>
                  <a:gd name="T18" fmla="*/ 121 w 2025"/>
                  <a:gd name="T19" fmla="*/ 472 h 1625"/>
                  <a:gd name="T20" fmla="*/ 100 w 2025"/>
                  <a:gd name="T21" fmla="*/ 459 h 1625"/>
                  <a:gd name="T22" fmla="*/ 45 w 2025"/>
                  <a:gd name="T23" fmla="*/ 655 h 1625"/>
                  <a:gd name="T24" fmla="*/ 38 w 2025"/>
                  <a:gd name="T25" fmla="*/ 593 h 1625"/>
                  <a:gd name="T26" fmla="*/ 26 w 2025"/>
                  <a:gd name="T27" fmla="*/ 842 h 1625"/>
                  <a:gd name="T28" fmla="*/ 15 w 2025"/>
                  <a:gd name="T29" fmla="*/ 755 h 1625"/>
                  <a:gd name="T30" fmla="*/ 49 w 2025"/>
                  <a:gd name="T31" fmla="*/ 1026 h 1625"/>
                  <a:gd name="T32" fmla="*/ 38 w 2025"/>
                  <a:gd name="T33" fmla="*/ 939 h 1625"/>
                  <a:gd name="T34" fmla="*/ 109 w 2025"/>
                  <a:gd name="T35" fmla="*/ 1179 h 1625"/>
                  <a:gd name="T36" fmla="*/ 188 w 2025"/>
                  <a:gd name="T37" fmla="*/ 1245 h 1625"/>
                  <a:gd name="T38" fmla="*/ 202 w 2025"/>
                  <a:gd name="T39" fmla="*/ 1300 h 1625"/>
                  <a:gd name="T40" fmla="*/ 313 w 2025"/>
                  <a:gd name="T41" fmla="*/ 1369 h 1625"/>
                  <a:gd name="T42" fmla="*/ 297 w 2025"/>
                  <a:gd name="T43" fmla="*/ 1388 h 1625"/>
                  <a:gd name="T44" fmla="*/ 500 w 2025"/>
                  <a:gd name="T45" fmla="*/ 1486 h 1625"/>
                  <a:gd name="T46" fmla="*/ 441 w 2025"/>
                  <a:gd name="T47" fmla="*/ 1483 h 1625"/>
                  <a:gd name="T48" fmla="*/ 682 w 2025"/>
                  <a:gd name="T49" fmla="*/ 1555 h 1625"/>
                  <a:gd name="T50" fmla="*/ 596 w 2025"/>
                  <a:gd name="T51" fmla="*/ 1540 h 1625"/>
                  <a:gd name="T52" fmla="*/ 848 w 2025"/>
                  <a:gd name="T53" fmla="*/ 1614 h 1625"/>
                  <a:gd name="T54" fmla="*/ 962 w 2025"/>
                  <a:gd name="T55" fmla="*/ 1599 h 1625"/>
                  <a:gd name="T56" fmla="*/ 960 w 2025"/>
                  <a:gd name="T57" fmla="*/ 1624 h 1625"/>
                  <a:gd name="T58" fmla="*/ 1197 w 2025"/>
                  <a:gd name="T59" fmla="*/ 1586 h 1625"/>
                  <a:gd name="T60" fmla="*/ 1123 w 2025"/>
                  <a:gd name="T61" fmla="*/ 1595 h 1625"/>
                  <a:gd name="T62" fmla="*/ 1373 w 2025"/>
                  <a:gd name="T63" fmla="*/ 1572 h 1625"/>
                  <a:gd name="T64" fmla="*/ 1459 w 2025"/>
                  <a:gd name="T65" fmla="*/ 1515 h 1625"/>
                  <a:gd name="T66" fmla="*/ 1536 w 2025"/>
                  <a:gd name="T67" fmla="*/ 1508 h 1625"/>
                  <a:gd name="T68" fmla="*/ 1642 w 2025"/>
                  <a:gd name="T69" fmla="*/ 1419 h 1625"/>
                  <a:gd name="T70" fmla="*/ 1609 w 2025"/>
                  <a:gd name="T71" fmla="*/ 1454 h 1625"/>
                  <a:gd name="T72" fmla="*/ 1823 w 2025"/>
                  <a:gd name="T73" fmla="*/ 1300 h 1625"/>
                  <a:gd name="T74" fmla="*/ 1882 w 2025"/>
                  <a:gd name="T75" fmla="*/ 1187 h 1625"/>
                  <a:gd name="T76" fmla="*/ 1902 w 2025"/>
                  <a:gd name="T77" fmla="*/ 1201 h 1625"/>
                  <a:gd name="T78" fmla="*/ 1969 w 2025"/>
                  <a:gd name="T79" fmla="*/ 1008 h 1625"/>
                  <a:gd name="T80" fmla="*/ 1974 w 2025"/>
                  <a:gd name="T81" fmla="*/ 1067 h 1625"/>
                  <a:gd name="T82" fmla="*/ 2013 w 2025"/>
                  <a:gd name="T83" fmla="*/ 806 h 1625"/>
                  <a:gd name="T84" fmla="*/ 1993 w 2025"/>
                  <a:gd name="T85" fmla="*/ 721 h 1625"/>
                  <a:gd name="T86" fmla="*/ 2004 w 2025"/>
                  <a:gd name="T87" fmla="*/ 649 h 1625"/>
                  <a:gd name="T88" fmla="*/ 1940 w 2025"/>
                  <a:gd name="T89" fmla="*/ 542 h 1625"/>
                  <a:gd name="T90" fmla="*/ 1963 w 2025"/>
                  <a:gd name="T91" fmla="*/ 533 h 1625"/>
                  <a:gd name="T92" fmla="*/ 1832 w 2025"/>
                  <a:gd name="T93" fmla="*/ 373 h 1625"/>
                  <a:gd name="T94" fmla="*/ 1880 w 2025"/>
                  <a:gd name="T95" fmla="*/ 393 h 1625"/>
                  <a:gd name="T96" fmla="*/ 1682 w 2025"/>
                  <a:gd name="T97" fmla="*/ 218 h 1625"/>
                  <a:gd name="T98" fmla="*/ 1602 w 2025"/>
                  <a:gd name="T99" fmla="*/ 182 h 1625"/>
                  <a:gd name="T100" fmla="*/ 1615 w 2025"/>
                  <a:gd name="T101" fmla="*/ 160 h 1625"/>
                  <a:gd name="T102" fmla="*/ 1377 w 2025"/>
                  <a:gd name="T103" fmla="*/ 81 h 1625"/>
                  <a:gd name="T104" fmla="*/ 1463 w 2025"/>
                  <a:gd name="T105" fmla="*/ 98 h 1625"/>
                  <a:gd name="T106" fmla="*/ 1198 w 2025"/>
                  <a:gd name="T107" fmla="*/ 27 h 1625"/>
                  <a:gd name="T108" fmla="*/ 1282 w 2025"/>
                  <a:gd name="T109" fmla="*/ 55 h 1625"/>
                  <a:gd name="T110" fmla="*/ 1124 w 2025"/>
                  <a:gd name="T111" fmla="*/ 17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5" h="1625">
                    <a:moveTo>
                      <a:pt x="1039" y="25"/>
                    </a:moveTo>
                    <a:lnTo>
                      <a:pt x="1012" y="25"/>
                    </a:lnTo>
                    <a:lnTo>
                      <a:pt x="964" y="26"/>
                    </a:lnTo>
                    <a:cubicBezTo>
                      <a:pt x="957" y="26"/>
                      <a:pt x="952" y="21"/>
                      <a:pt x="951" y="14"/>
                    </a:cubicBezTo>
                    <a:cubicBezTo>
                      <a:pt x="951" y="7"/>
                      <a:pt x="957" y="1"/>
                      <a:pt x="964" y="1"/>
                    </a:cubicBezTo>
                    <a:lnTo>
                      <a:pt x="1013" y="0"/>
                    </a:lnTo>
                    <a:lnTo>
                      <a:pt x="1039" y="0"/>
                    </a:lnTo>
                    <a:cubicBezTo>
                      <a:pt x="1046" y="1"/>
                      <a:pt x="1052" y="6"/>
                      <a:pt x="1051" y="13"/>
                    </a:cubicBezTo>
                    <a:cubicBezTo>
                      <a:pt x="1051" y="20"/>
                      <a:pt x="1046" y="26"/>
                      <a:pt x="1039" y="25"/>
                    </a:cubicBezTo>
                    <a:close/>
                    <a:moveTo>
                      <a:pt x="866" y="34"/>
                    </a:moveTo>
                    <a:lnTo>
                      <a:pt x="861" y="34"/>
                    </a:lnTo>
                    <a:lnTo>
                      <a:pt x="813" y="41"/>
                    </a:lnTo>
                    <a:lnTo>
                      <a:pt x="792" y="45"/>
                    </a:lnTo>
                    <a:cubicBezTo>
                      <a:pt x="786" y="46"/>
                      <a:pt x="779" y="42"/>
                      <a:pt x="778" y="35"/>
                    </a:cubicBezTo>
                    <a:cubicBezTo>
                      <a:pt x="777" y="28"/>
                      <a:pt x="781" y="22"/>
                      <a:pt x="788" y="20"/>
                    </a:cubicBezTo>
                    <a:lnTo>
                      <a:pt x="809" y="16"/>
                    </a:lnTo>
                    <a:lnTo>
                      <a:pt x="859" y="9"/>
                    </a:lnTo>
                    <a:lnTo>
                      <a:pt x="863" y="9"/>
                    </a:lnTo>
                    <a:cubicBezTo>
                      <a:pt x="870" y="8"/>
                      <a:pt x="876" y="13"/>
                      <a:pt x="877" y="20"/>
                    </a:cubicBezTo>
                    <a:cubicBezTo>
                      <a:pt x="877" y="27"/>
                      <a:pt x="872" y="33"/>
                      <a:pt x="866" y="34"/>
                    </a:cubicBezTo>
                    <a:close/>
                    <a:moveTo>
                      <a:pt x="696" y="67"/>
                    </a:moveTo>
                    <a:lnTo>
                      <a:pt x="672" y="73"/>
                    </a:lnTo>
                    <a:lnTo>
                      <a:pt x="627" y="87"/>
                    </a:lnTo>
                    <a:lnTo>
                      <a:pt x="625" y="88"/>
                    </a:lnTo>
                    <a:cubicBezTo>
                      <a:pt x="619" y="90"/>
                      <a:pt x="612" y="87"/>
                      <a:pt x="609" y="81"/>
                    </a:cubicBezTo>
                    <a:cubicBezTo>
                      <a:pt x="607" y="74"/>
                      <a:pt x="610" y="67"/>
                      <a:pt x="617" y="65"/>
                    </a:cubicBezTo>
                    <a:lnTo>
                      <a:pt x="619" y="64"/>
                    </a:lnTo>
                    <a:lnTo>
                      <a:pt x="665" y="49"/>
                    </a:lnTo>
                    <a:lnTo>
                      <a:pt x="689" y="42"/>
                    </a:lnTo>
                    <a:cubicBezTo>
                      <a:pt x="696" y="41"/>
                      <a:pt x="703" y="45"/>
                      <a:pt x="705" y="51"/>
                    </a:cubicBezTo>
                    <a:cubicBezTo>
                      <a:pt x="707" y="58"/>
                      <a:pt x="703" y="65"/>
                      <a:pt x="696" y="67"/>
                    </a:cubicBezTo>
                    <a:close/>
                    <a:moveTo>
                      <a:pt x="533" y="124"/>
                    </a:moveTo>
                    <a:lnTo>
                      <a:pt x="499" y="140"/>
                    </a:lnTo>
                    <a:lnTo>
                      <a:pt x="466" y="157"/>
                    </a:lnTo>
                    <a:cubicBezTo>
                      <a:pt x="460" y="160"/>
                      <a:pt x="453" y="157"/>
                      <a:pt x="449" y="151"/>
                    </a:cubicBezTo>
                    <a:cubicBezTo>
                      <a:pt x="446" y="145"/>
                      <a:pt x="449" y="138"/>
                      <a:pt x="455" y="135"/>
                    </a:cubicBezTo>
                    <a:lnTo>
                      <a:pt x="489" y="117"/>
                    </a:lnTo>
                    <a:lnTo>
                      <a:pt x="523" y="101"/>
                    </a:lnTo>
                    <a:cubicBezTo>
                      <a:pt x="529" y="98"/>
                      <a:pt x="536" y="101"/>
                      <a:pt x="539" y="107"/>
                    </a:cubicBezTo>
                    <a:cubicBezTo>
                      <a:pt x="542" y="114"/>
                      <a:pt x="539" y="121"/>
                      <a:pt x="533" y="124"/>
                    </a:cubicBezTo>
                    <a:close/>
                    <a:moveTo>
                      <a:pt x="382" y="207"/>
                    </a:moveTo>
                    <a:lnTo>
                      <a:pt x="347" y="231"/>
                    </a:lnTo>
                    <a:lnTo>
                      <a:pt x="321" y="250"/>
                    </a:lnTo>
                    <a:cubicBezTo>
                      <a:pt x="316" y="255"/>
                      <a:pt x="308" y="254"/>
                      <a:pt x="304" y="248"/>
                    </a:cubicBezTo>
                    <a:cubicBezTo>
                      <a:pt x="300" y="243"/>
                      <a:pt x="301" y="235"/>
                      <a:pt x="306" y="231"/>
                    </a:cubicBezTo>
                    <a:lnTo>
                      <a:pt x="333" y="210"/>
                    </a:lnTo>
                    <a:lnTo>
                      <a:pt x="367" y="186"/>
                    </a:lnTo>
                    <a:cubicBezTo>
                      <a:pt x="373" y="182"/>
                      <a:pt x="381" y="184"/>
                      <a:pt x="385" y="190"/>
                    </a:cubicBezTo>
                    <a:cubicBezTo>
                      <a:pt x="389" y="195"/>
                      <a:pt x="387" y="203"/>
                      <a:pt x="382" y="207"/>
                    </a:cubicBezTo>
                    <a:close/>
                    <a:moveTo>
                      <a:pt x="247" y="315"/>
                    </a:moveTo>
                    <a:lnTo>
                      <a:pt x="220" y="342"/>
                    </a:lnTo>
                    <a:lnTo>
                      <a:pt x="196" y="369"/>
                    </a:lnTo>
                    <a:cubicBezTo>
                      <a:pt x="192" y="374"/>
                      <a:pt x="184" y="375"/>
                      <a:pt x="179" y="370"/>
                    </a:cubicBezTo>
                    <a:cubicBezTo>
                      <a:pt x="174" y="366"/>
                      <a:pt x="173" y="358"/>
                      <a:pt x="178" y="353"/>
                    </a:cubicBezTo>
                    <a:lnTo>
                      <a:pt x="202" y="325"/>
                    </a:lnTo>
                    <a:lnTo>
                      <a:pt x="229" y="297"/>
                    </a:lnTo>
                    <a:cubicBezTo>
                      <a:pt x="234" y="292"/>
                      <a:pt x="242" y="292"/>
                      <a:pt x="247" y="297"/>
                    </a:cubicBezTo>
                    <a:cubicBezTo>
                      <a:pt x="252" y="302"/>
                      <a:pt x="252" y="310"/>
                      <a:pt x="247" y="315"/>
                    </a:cubicBezTo>
                    <a:close/>
                    <a:moveTo>
                      <a:pt x="138" y="448"/>
                    </a:moveTo>
                    <a:lnTo>
                      <a:pt x="121" y="472"/>
                    </a:lnTo>
                    <a:lnTo>
                      <a:pt x="102" y="507"/>
                    </a:lnTo>
                    <a:lnTo>
                      <a:pt x="100" y="511"/>
                    </a:lnTo>
                    <a:cubicBezTo>
                      <a:pt x="97" y="517"/>
                      <a:pt x="90" y="520"/>
                      <a:pt x="83" y="517"/>
                    </a:cubicBezTo>
                    <a:cubicBezTo>
                      <a:pt x="77" y="513"/>
                      <a:pt x="75" y="506"/>
                      <a:pt x="78" y="500"/>
                    </a:cubicBezTo>
                    <a:lnTo>
                      <a:pt x="80" y="495"/>
                    </a:lnTo>
                    <a:lnTo>
                      <a:pt x="100" y="459"/>
                    </a:lnTo>
                    <a:lnTo>
                      <a:pt x="117" y="434"/>
                    </a:lnTo>
                    <a:cubicBezTo>
                      <a:pt x="120" y="428"/>
                      <a:pt x="128" y="427"/>
                      <a:pt x="134" y="430"/>
                    </a:cubicBezTo>
                    <a:cubicBezTo>
                      <a:pt x="140" y="434"/>
                      <a:pt x="141" y="442"/>
                      <a:pt x="138" y="448"/>
                    </a:cubicBezTo>
                    <a:close/>
                    <a:moveTo>
                      <a:pt x="61" y="601"/>
                    </a:moveTo>
                    <a:lnTo>
                      <a:pt x="56" y="617"/>
                    </a:lnTo>
                    <a:lnTo>
                      <a:pt x="45" y="655"/>
                    </a:lnTo>
                    <a:lnTo>
                      <a:pt x="41" y="672"/>
                    </a:lnTo>
                    <a:cubicBezTo>
                      <a:pt x="39" y="679"/>
                      <a:pt x="33" y="683"/>
                      <a:pt x="26" y="681"/>
                    </a:cubicBezTo>
                    <a:cubicBezTo>
                      <a:pt x="19" y="680"/>
                      <a:pt x="15" y="673"/>
                      <a:pt x="17" y="666"/>
                    </a:cubicBezTo>
                    <a:lnTo>
                      <a:pt x="21" y="648"/>
                    </a:lnTo>
                    <a:lnTo>
                      <a:pt x="32" y="608"/>
                    </a:lnTo>
                    <a:lnTo>
                      <a:pt x="38" y="593"/>
                    </a:lnTo>
                    <a:cubicBezTo>
                      <a:pt x="40" y="586"/>
                      <a:pt x="47" y="583"/>
                      <a:pt x="54" y="585"/>
                    </a:cubicBezTo>
                    <a:cubicBezTo>
                      <a:pt x="60" y="588"/>
                      <a:pt x="64" y="595"/>
                      <a:pt x="61" y="601"/>
                    </a:cubicBezTo>
                    <a:close/>
                    <a:moveTo>
                      <a:pt x="26" y="769"/>
                    </a:moveTo>
                    <a:lnTo>
                      <a:pt x="26" y="772"/>
                    </a:lnTo>
                    <a:lnTo>
                      <a:pt x="25" y="813"/>
                    </a:lnTo>
                    <a:lnTo>
                      <a:pt x="26" y="842"/>
                    </a:lnTo>
                    <a:cubicBezTo>
                      <a:pt x="26" y="849"/>
                      <a:pt x="21" y="855"/>
                      <a:pt x="14" y="855"/>
                    </a:cubicBezTo>
                    <a:cubicBezTo>
                      <a:pt x="7" y="856"/>
                      <a:pt x="1" y="850"/>
                      <a:pt x="1" y="843"/>
                    </a:cubicBezTo>
                    <a:lnTo>
                      <a:pt x="0" y="812"/>
                    </a:lnTo>
                    <a:lnTo>
                      <a:pt x="1" y="770"/>
                    </a:lnTo>
                    <a:lnTo>
                      <a:pt x="2" y="767"/>
                    </a:lnTo>
                    <a:cubicBezTo>
                      <a:pt x="2" y="760"/>
                      <a:pt x="8" y="755"/>
                      <a:pt x="15" y="755"/>
                    </a:cubicBezTo>
                    <a:cubicBezTo>
                      <a:pt x="22" y="756"/>
                      <a:pt x="27" y="762"/>
                      <a:pt x="26" y="769"/>
                    </a:cubicBezTo>
                    <a:close/>
                    <a:moveTo>
                      <a:pt x="38" y="939"/>
                    </a:moveTo>
                    <a:lnTo>
                      <a:pt x="45" y="971"/>
                    </a:lnTo>
                    <a:lnTo>
                      <a:pt x="56" y="1009"/>
                    </a:lnTo>
                    <a:lnTo>
                      <a:pt x="56" y="1010"/>
                    </a:lnTo>
                    <a:cubicBezTo>
                      <a:pt x="59" y="1017"/>
                      <a:pt x="55" y="1024"/>
                      <a:pt x="49" y="1026"/>
                    </a:cubicBezTo>
                    <a:cubicBezTo>
                      <a:pt x="42" y="1029"/>
                      <a:pt x="35" y="1025"/>
                      <a:pt x="33" y="1019"/>
                    </a:cubicBezTo>
                    <a:lnTo>
                      <a:pt x="32" y="1016"/>
                    </a:lnTo>
                    <a:lnTo>
                      <a:pt x="21" y="976"/>
                    </a:lnTo>
                    <a:lnTo>
                      <a:pt x="13" y="945"/>
                    </a:lnTo>
                    <a:cubicBezTo>
                      <a:pt x="12" y="938"/>
                      <a:pt x="16" y="931"/>
                      <a:pt x="23" y="930"/>
                    </a:cubicBezTo>
                    <a:cubicBezTo>
                      <a:pt x="30" y="928"/>
                      <a:pt x="36" y="933"/>
                      <a:pt x="38" y="939"/>
                    </a:cubicBezTo>
                    <a:close/>
                    <a:moveTo>
                      <a:pt x="94" y="1101"/>
                    </a:moveTo>
                    <a:lnTo>
                      <a:pt x="102" y="1118"/>
                    </a:lnTo>
                    <a:lnTo>
                      <a:pt x="122" y="1153"/>
                    </a:lnTo>
                    <a:lnTo>
                      <a:pt x="130" y="1166"/>
                    </a:lnTo>
                    <a:cubicBezTo>
                      <a:pt x="133" y="1171"/>
                      <a:pt x="132" y="1179"/>
                      <a:pt x="126" y="1183"/>
                    </a:cubicBezTo>
                    <a:cubicBezTo>
                      <a:pt x="120" y="1187"/>
                      <a:pt x="112" y="1185"/>
                      <a:pt x="109" y="1179"/>
                    </a:cubicBezTo>
                    <a:lnTo>
                      <a:pt x="100" y="1166"/>
                    </a:lnTo>
                    <a:lnTo>
                      <a:pt x="80" y="1129"/>
                    </a:lnTo>
                    <a:lnTo>
                      <a:pt x="71" y="1112"/>
                    </a:lnTo>
                    <a:cubicBezTo>
                      <a:pt x="68" y="1106"/>
                      <a:pt x="71" y="1099"/>
                      <a:pt x="77" y="1096"/>
                    </a:cubicBezTo>
                    <a:cubicBezTo>
                      <a:pt x="83" y="1093"/>
                      <a:pt x="91" y="1095"/>
                      <a:pt x="94" y="1101"/>
                    </a:cubicBezTo>
                    <a:close/>
                    <a:moveTo>
                      <a:pt x="188" y="1245"/>
                    </a:moveTo>
                    <a:lnTo>
                      <a:pt x="193" y="1252"/>
                    </a:lnTo>
                    <a:lnTo>
                      <a:pt x="221" y="1283"/>
                    </a:lnTo>
                    <a:lnTo>
                      <a:pt x="237" y="1300"/>
                    </a:lnTo>
                    <a:cubicBezTo>
                      <a:pt x="242" y="1305"/>
                      <a:pt x="242" y="1313"/>
                      <a:pt x="237" y="1318"/>
                    </a:cubicBezTo>
                    <a:cubicBezTo>
                      <a:pt x="232" y="1322"/>
                      <a:pt x="224" y="1322"/>
                      <a:pt x="219" y="1317"/>
                    </a:cubicBezTo>
                    <a:lnTo>
                      <a:pt x="202" y="1300"/>
                    </a:lnTo>
                    <a:lnTo>
                      <a:pt x="173" y="1268"/>
                    </a:lnTo>
                    <a:lnTo>
                      <a:pt x="168" y="1261"/>
                    </a:lnTo>
                    <a:cubicBezTo>
                      <a:pt x="164" y="1256"/>
                      <a:pt x="165" y="1248"/>
                      <a:pt x="170" y="1243"/>
                    </a:cubicBezTo>
                    <a:cubicBezTo>
                      <a:pt x="175" y="1239"/>
                      <a:pt x="183" y="1240"/>
                      <a:pt x="188" y="1245"/>
                    </a:cubicBezTo>
                    <a:close/>
                    <a:moveTo>
                      <a:pt x="310" y="1366"/>
                    </a:moveTo>
                    <a:lnTo>
                      <a:pt x="313" y="1369"/>
                    </a:lnTo>
                    <a:lnTo>
                      <a:pt x="348" y="1395"/>
                    </a:lnTo>
                    <a:lnTo>
                      <a:pt x="370" y="1410"/>
                    </a:lnTo>
                    <a:cubicBezTo>
                      <a:pt x="375" y="1414"/>
                      <a:pt x="377" y="1422"/>
                      <a:pt x="373" y="1427"/>
                    </a:cubicBezTo>
                    <a:cubicBezTo>
                      <a:pt x="369" y="1433"/>
                      <a:pt x="361" y="1435"/>
                      <a:pt x="355" y="1431"/>
                    </a:cubicBezTo>
                    <a:lnTo>
                      <a:pt x="332" y="1415"/>
                    </a:lnTo>
                    <a:lnTo>
                      <a:pt x="297" y="1388"/>
                    </a:lnTo>
                    <a:lnTo>
                      <a:pt x="294" y="1385"/>
                    </a:lnTo>
                    <a:cubicBezTo>
                      <a:pt x="289" y="1381"/>
                      <a:pt x="288" y="1373"/>
                      <a:pt x="293" y="1368"/>
                    </a:cubicBezTo>
                    <a:cubicBezTo>
                      <a:pt x="297" y="1362"/>
                      <a:pt x="305" y="1362"/>
                      <a:pt x="310" y="1366"/>
                    </a:cubicBezTo>
                    <a:close/>
                    <a:moveTo>
                      <a:pt x="454" y="1462"/>
                    </a:moveTo>
                    <a:lnTo>
                      <a:pt x="460" y="1465"/>
                    </a:lnTo>
                    <a:lnTo>
                      <a:pt x="500" y="1486"/>
                    </a:lnTo>
                    <a:lnTo>
                      <a:pt x="520" y="1495"/>
                    </a:lnTo>
                    <a:cubicBezTo>
                      <a:pt x="526" y="1498"/>
                      <a:pt x="529" y="1505"/>
                      <a:pt x="526" y="1512"/>
                    </a:cubicBezTo>
                    <a:cubicBezTo>
                      <a:pt x="523" y="1518"/>
                      <a:pt x="516" y="1521"/>
                      <a:pt x="510" y="1518"/>
                    </a:cubicBezTo>
                    <a:lnTo>
                      <a:pt x="488" y="1508"/>
                    </a:lnTo>
                    <a:lnTo>
                      <a:pt x="447" y="1487"/>
                    </a:lnTo>
                    <a:lnTo>
                      <a:pt x="441" y="1483"/>
                    </a:lnTo>
                    <a:cubicBezTo>
                      <a:pt x="436" y="1480"/>
                      <a:pt x="434" y="1472"/>
                      <a:pt x="437" y="1466"/>
                    </a:cubicBezTo>
                    <a:cubicBezTo>
                      <a:pt x="441" y="1460"/>
                      <a:pt x="448" y="1458"/>
                      <a:pt x="454" y="1462"/>
                    </a:cubicBezTo>
                    <a:close/>
                    <a:moveTo>
                      <a:pt x="612" y="1532"/>
                    </a:moveTo>
                    <a:lnTo>
                      <a:pt x="627" y="1538"/>
                    </a:lnTo>
                    <a:lnTo>
                      <a:pt x="672" y="1552"/>
                    </a:lnTo>
                    <a:lnTo>
                      <a:pt x="682" y="1555"/>
                    </a:lnTo>
                    <a:cubicBezTo>
                      <a:pt x="689" y="1556"/>
                      <a:pt x="693" y="1563"/>
                      <a:pt x="691" y="1570"/>
                    </a:cubicBezTo>
                    <a:cubicBezTo>
                      <a:pt x="689" y="1577"/>
                      <a:pt x="682" y="1581"/>
                      <a:pt x="676" y="1579"/>
                    </a:cubicBezTo>
                    <a:lnTo>
                      <a:pt x="665" y="1576"/>
                    </a:lnTo>
                    <a:lnTo>
                      <a:pt x="619" y="1561"/>
                    </a:lnTo>
                    <a:lnTo>
                      <a:pt x="603" y="1556"/>
                    </a:lnTo>
                    <a:cubicBezTo>
                      <a:pt x="597" y="1553"/>
                      <a:pt x="593" y="1546"/>
                      <a:pt x="596" y="1540"/>
                    </a:cubicBezTo>
                    <a:cubicBezTo>
                      <a:pt x="598" y="1533"/>
                      <a:pt x="605" y="1530"/>
                      <a:pt x="612" y="1532"/>
                    </a:cubicBezTo>
                    <a:close/>
                    <a:moveTo>
                      <a:pt x="778" y="1577"/>
                    </a:moveTo>
                    <a:lnTo>
                      <a:pt x="813" y="1584"/>
                    </a:lnTo>
                    <a:lnTo>
                      <a:pt x="852" y="1589"/>
                    </a:lnTo>
                    <a:cubicBezTo>
                      <a:pt x="859" y="1590"/>
                      <a:pt x="863" y="1597"/>
                      <a:pt x="862" y="1604"/>
                    </a:cubicBezTo>
                    <a:cubicBezTo>
                      <a:pt x="862" y="1610"/>
                      <a:pt x="855" y="1615"/>
                      <a:pt x="848" y="1614"/>
                    </a:cubicBezTo>
                    <a:lnTo>
                      <a:pt x="809" y="1609"/>
                    </a:lnTo>
                    <a:lnTo>
                      <a:pt x="774" y="1602"/>
                    </a:lnTo>
                    <a:cubicBezTo>
                      <a:pt x="767" y="1601"/>
                      <a:pt x="763" y="1594"/>
                      <a:pt x="764" y="1587"/>
                    </a:cubicBezTo>
                    <a:cubicBezTo>
                      <a:pt x="765" y="1581"/>
                      <a:pt x="772" y="1576"/>
                      <a:pt x="778" y="1577"/>
                    </a:cubicBezTo>
                    <a:close/>
                    <a:moveTo>
                      <a:pt x="950" y="1598"/>
                    </a:moveTo>
                    <a:lnTo>
                      <a:pt x="962" y="1599"/>
                    </a:lnTo>
                    <a:lnTo>
                      <a:pt x="1013" y="1600"/>
                    </a:lnTo>
                    <a:lnTo>
                      <a:pt x="1024" y="1600"/>
                    </a:lnTo>
                    <a:cubicBezTo>
                      <a:pt x="1031" y="1600"/>
                      <a:pt x="1037" y="1605"/>
                      <a:pt x="1037" y="1612"/>
                    </a:cubicBezTo>
                    <a:cubicBezTo>
                      <a:pt x="1037" y="1619"/>
                      <a:pt x="1032" y="1625"/>
                      <a:pt x="1025" y="1625"/>
                    </a:cubicBezTo>
                    <a:lnTo>
                      <a:pt x="1012" y="1625"/>
                    </a:lnTo>
                    <a:lnTo>
                      <a:pt x="960" y="1624"/>
                    </a:lnTo>
                    <a:lnTo>
                      <a:pt x="949" y="1623"/>
                    </a:lnTo>
                    <a:cubicBezTo>
                      <a:pt x="942" y="1623"/>
                      <a:pt x="937" y="1617"/>
                      <a:pt x="937" y="1610"/>
                    </a:cubicBezTo>
                    <a:cubicBezTo>
                      <a:pt x="938" y="1603"/>
                      <a:pt x="944" y="1598"/>
                      <a:pt x="950" y="1598"/>
                    </a:cubicBezTo>
                    <a:close/>
                    <a:moveTo>
                      <a:pt x="1123" y="1595"/>
                    </a:moveTo>
                    <a:lnTo>
                      <a:pt x="1163" y="1591"/>
                    </a:lnTo>
                    <a:lnTo>
                      <a:pt x="1197" y="1586"/>
                    </a:lnTo>
                    <a:cubicBezTo>
                      <a:pt x="1204" y="1585"/>
                      <a:pt x="1210" y="1590"/>
                      <a:pt x="1211" y="1597"/>
                    </a:cubicBezTo>
                    <a:cubicBezTo>
                      <a:pt x="1212" y="1603"/>
                      <a:pt x="1208" y="1610"/>
                      <a:pt x="1201" y="1611"/>
                    </a:cubicBezTo>
                    <a:lnTo>
                      <a:pt x="1166" y="1616"/>
                    </a:lnTo>
                    <a:lnTo>
                      <a:pt x="1126" y="1620"/>
                    </a:lnTo>
                    <a:cubicBezTo>
                      <a:pt x="1119" y="1620"/>
                      <a:pt x="1113" y="1615"/>
                      <a:pt x="1112" y="1608"/>
                    </a:cubicBezTo>
                    <a:cubicBezTo>
                      <a:pt x="1111" y="1602"/>
                      <a:pt x="1116" y="1595"/>
                      <a:pt x="1123" y="1595"/>
                    </a:cubicBezTo>
                    <a:close/>
                    <a:moveTo>
                      <a:pt x="1294" y="1567"/>
                    </a:moveTo>
                    <a:lnTo>
                      <a:pt x="1307" y="1564"/>
                    </a:lnTo>
                    <a:lnTo>
                      <a:pt x="1353" y="1552"/>
                    </a:lnTo>
                    <a:lnTo>
                      <a:pt x="1366" y="1548"/>
                    </a:lnTo>
                    <a:cubicBezTo>
                      <a:pt x="1372" y="1546"/>
                      <a:pt x="1379" y="1550"/>
                      <a:pt x="1381" y="1556"/>
                    </a:cubicBezTo>
                    <a:cubicBezTo>
                      <a:pt x="1383" y="1563"/>
                      <a:pt x="1380" y="1570"/>
                      <a:pt x="1373" y="1572"/>
                    </a:cubicBezTo>
                    <a:lnTo>
                      <a:pt x="1360" y="1576"/>
                    </a:lnTo>
                    <a:lnTo>
                      <a:pt x="1313" y="1589"/>
                    </a:lnTo>
                    <a:lnTo>
                      <a:pt x="1300" y="1592"/>
                    </a:lnTo>
                    <a:cubicBezTo>
                      <a:pt x="1293" y="1593"/>
                      <a:pt x="1286" y="1589"/>
                      <a:pt x="1285" y="1582"/>
                    </a:cubicBezTo>
                    <a:cubicBezTo>
                      <a:pt x="1283" y="1575"/>
                      <a:pt x="1288" y="1569"/>
                      <a:pt x="1294" y="1567"/>
                    </a:cubicBezTo>
                    <a:close/>
                    <a:moveTo>
                      <a:pt x="1459" y="1515"/>
                    </a:moveTo>
                    <a:lnTo>
                      <a:pt x="1484" y="1504"/>
                    </a:lnTo>
                    <a:lnTo>
                      <a:pt x="1526" y="1485"/>
                    </a:lnTo>
                    <a:lnTo>
                      <a:pt x="1527" y="1485"/>
                    </a:lnTo>
                    <a:cubicBezTo>
                      <a:pt x="1533" y="1482"/>
                      <a:pt x="1540" y="1484"/>
                      <a:pt x="1543" y="1490"/>
                    </a:cubicBezTo>
                    <a:cubicBezTo>
                      <a:pt x="1547" y="1497"/>
                      <a:pt x="1544" y="1504"/>
                      <a:pt x="1538" y="1507"/>
                    </a:cubicBezTo>
                    <a:lnTo>
                      <a:pt x="1536" y="1508"/>
                    </a:lnTo>
                    <a:lnTo>
                      <a:pt x="1494" y="1528"/>
                    </a:lnTo>
                    <a:lnTo>
                      <a:pt x="1468" y="1538"/>
                    </a:lnTo>
                    <a:cubicBezTo>
                      <a:pt x="1462" y="1541"/>
                      <a:pt x="1455" y="1538"/>
                      <a:pt x="1452" y="1531"/>
                    </a:cubicBezTo>
                    <a:cubicBezTo>
                      <a:pt x="1450" y="1525"/>
                      <a:pt x="1453" y="1518"/>
                      <a:pt x="1459" y="1515"/>
                    </a:cubicBezTo>
                    <a:close/>
                    <a:moveTo>
                      <a:pt x="1613" y="1437"/>
                    </a:moveTo>
                    <a:lnTo>
                      <a:pt x="1642" y="1419"/>
                    </a:lnTo>
                    <a:lnTo>
                      <a:pt x="1675" y="1396"/>
                    </a:lnTo>
                    <a:cubicBezTo>
                      <a:pt x="1681" y="1392"/>
                      <a:pt x="1689" y="1394"/>
                      <a:pt x="1693" y="1399"/>
                    </a:cubicBezTo>
                    <a:cubicBezTo>
                      <a:pt x="1697" y="1405"/>
                      <a:pt x="1695" y="1413"/>
                      <a:pt x="1689" y="1417"/>
                    </a:cubicBezTo>
                    <a:lnTo>
                      <a:pt x="1655" y="1440"/>
                    </a:lnTo>
                    <a:lnTo>
                      <a:pt x="1626" y="1458"/>
                    </a:lnTo>
                    <a:cubicBezTo>
                      <a:pt x="1620" y="1462"/>
                      <a:pt x="1612" y="1460"/>
                      <a:pt x="1609" y="1454"/>
                    </a:cubicBezTo>
                    <a:cubicBezTo>
                      <a:pt x="1605" y="1448"/>
                      <a:pt x="1607" y="1440"/>
                      <a:pt x="1613" y="1437"/>
                    </a:cubicBezTo>
                    <a:close/>
                    <a:moveTo>
                      <a:pt x="1752" y="1334"/>
                    </a:moveTo>
                    <a:lnTo>
                      <a:pt x="1776" y="1312"/>
                    </a:lnTo>
                    <a:lnTo>
                      <a:pt x="1805" y="1283"/>
                    </a:lnTo>
                    <a:cubicBezTo>
                      <a:pt x="1810" y="1278"/>
                      <a:pt x="1818" y="1278"/>
                      <a:pt x="1823" y="1282"/>
                    </a:cubicBezTo>
                    <a:cubicBezTo>
                      <a:pt x="1827" y="1287"/>
                      <a:pt x="1828" y="1295"/>
                      <a:pt x="1823" y="1300"/>
                    </a:cubicBezTo>
                    <a:lnTo>
                      <a:pt x="1793" y="1331"/>
                    </a:lnTo>
                    <a:lnTo>
                      <a:pt x="1769" y="1353"/>
                    </a:lnTo>
                    <a:cubicBezTo>
                      <a:pt x="1763" y="1358"/>
                      <a:pt x="1756" y="1357"/>
                      <a:pt x="1751" y="1352"/>
                    </a:cubicBezTo>
                    <a:cubicBezTo>
                      <a:pt x="1746" y="1347"/>
                      <a:pt x="1747" y="1339"/>
                      <a:pt x="1752" y="1334"/>
                    </a:cubicBezTo>
                    <a:close/>
                    <a:moveTo>
                      <a:pt x="1867" y="1207"/>
                    </a:moveTo>
                    <a:lnTo>
                      <a:pt x="1882" y="1187"/>
                    </a:lnTo>
                    <a:lnTo>
                      <a:pt x="1903" y="1153"/>
                    </a:lnTo>
                    <a:lnTo>
                      <a:pt x="1908" y="1145"/>
                    </a:lnTo>
                    <a:cubicBezTo>
                      <a:pt x="1911" y="1139"/>
                      <a:pt x="1919" y="1137"/>
                      <a:pt x="1925" y="1141"/>
                    </a:cubicBezTo>
                    <a:cubicBezTo>
                      <a:pt x="1931" y="1144"/>
                      <a:pt x="1933" y="1152"/>
                      <a:pt x="1929" y="1158"/>
                    </a:cubicBezTo>
                    <a:lnTo>
                      <a:pt x="1924" y="1166"/>
                    </a:lnTo>
                    <a:lnTo>
                      <a:pt x="1902" y="1201"/>
                    </a:lnTo>
                    <a:lnTo>
                      <a:pt x="1887" y="1221"/>
                    </a:lnTo>
                    <a:cubicBezTo>
                      <a:pt x="1883" y="1227"/>
                      <a:pt x="1876" y="1228"/>
                      <a:pt x="1870" y="1224"/>
                    </a:cubicBezTo>
                    <a:cubicBezTo>
                      <a:pt x="1864" y="1220"/>
                      <a:pt x="1863" y="1212"/>
                      <a:pt x="1867" y="1207"/>
                    </a:cubicBezTo>
                    <a:close/>
                    <a:moveTo>
                      <a:pt x="1951" y="1057"/>
                    </a:moveTo>
                    <a:lnTo>
                      <a:pt x="1956" y="1046"/>
                    </a:lnTo>
                    <a:lnTo>
                      <a:pt x="1969" y="1008"/>
                    </a:lnTo>
                    <a:lnTo>
                      <a:pt x="1975" y="988"/>
                    </a:lnTo>
                    <a:cubicBezTo>
                      <a:pt x="1977" y="981"/>
                      <a:pt x="1984" y="977"/>
                      <a:pt x="1991" y="979"/>
                    </a:cubicBezTo>
                    <a:cubicBezTo>
                      <a:pt x="1997" y="981"/>
                      <a:pt x="2001" y="988"/>
                      <a:pt x="1999" y="995"/>
                    </a:cubicBezTo>
                    <a:lnTo>
                      <a:pt x="1993" y="1017"/>
                    </a:lnTo>
                    <a:lnTo>
                      <a:pt x="1979" y="1055"/>
                    </a:lnTo>
                    <a:lnTo>
                      <a:pt x="1974" y="1067"/>
                    </a:lnTo>
                    <a:cubicBezTo>
                      <a:pt x="1971" y="1073"/>
                      <a:pt x="1964" y="1076"/>
                      <a:pt x="1958" y="1073"/>
                    </a:cubicBezTo>
                    <a:cubicBezTo>
                      <a:pt x="1951" y="1071"/>
                      <a:pt x="1948" y="1063"/>
                      <a:pt x="1951" y="1057"/>
                    </a:cubicBezTo>
                    <a:close/>
                    <a:moveTo>
                      <a:pt x="1995" y="892"/>
                    </a:moveTo>
                    <a:lnTo>
                      <a:pt x="1999" y="852"/>
                    </a:lnTo>
                    <a:lnTo>
                      <a:pt x="2000" y="818"/>
                    </a:lnTo>
                    <a:cubicBezTo>
                      <a:pt x="2000" y="811"/>
                      <a:pt x="2006" y="806"/>
                      <a:pt x="2013" y="806"/>
                    </a:cubicBezTo>
                    <a:cubicBezTo>
                      <a:pt x="2020" y="806"/>
                      <a:pt x="2025" y="812"/>
                      <a:pt x="2025" y="819"/>
                    </a:cubicBezTo>
                    <a:lnTo>
                      <a:pt x="2024" y="855"/>
                    </a:lnTo>
                    <a:lnTo>
                      <a:pt x="2020" y="895"/>
                    </a:lnTo>
                    <a:cubicBezTo>
                      <a:pt x="2019" y="901"/>
                      <a:pt x="2013" y="906"/>
                      <a:pt x="2006" y="906"/>
                    </a:cubicBezTo>
                    <a:cubicBezTo>
                      <a:pt x="1999" y="905"/>
                      <a:pt x="1994" y="899"/>
                      <a:pt x="1995" y="892"/>
                    </a:cubicBezTo>
                    <a:close/>
                    <a:moveTo>
                      <a:pt x="1993" y="721"/>
                    </a:moveTo>
                    <a:lnTo>
                      <a:pt x="1989" y="693"/>
                    </a:lnTo>
                    <a:lnTo>
                      <a:pt x="1980" y="654"/>
                    </a:lnTo>
                    <a:lnTo>
                      <a:pt x="1979" y="649"/>
                    </a:lnTo>
                    <a:cubicBezTo>
                      <a:pt x="1977" y="642"/>
                      <a:pt x="1980" y="635"/>
                      <a:pt x="1987" y="633"/>
                    </a:cubicBezTo>
                    <a:cubicBezTo>
                      <a:pt x="1994" y="631"/>
                      <a:pt x="2001" y="635"/>
                      <a:pt x="2003" y="642"/>
                    </a:cubicBezTo>
                    <a:lnTo>
                      <a:pt x="2004" y="649"/>
                    </a:lnTo>
                    <a:lnTo>
                      <a:pt x="2013" y="689"/>
                    </a:lnTo>
                    <a:lnTo>
                      <a:pt x="2018" y="717"/>
                    </a:lnTo>
                    <a:cubicBezTo>
                      <a:pt x="2019" y="724"/>
                      <a:pt x="2014" y="730"/>
                      <a:pt x="2007" y="731"/>
                    </a:cubicBezTo>
                    <a:cubicBezTo>
                      <a:pt x="2000" y="732"/>
                      <a:pt x="1994" y="728"/>
                      <a:pt x="1993" y="721"/>
                    </a:cubicBezTo>
                    <a:close/>
                    <a:moveTo>
                      <a:pt x="1946" y="556"/>
                    </a:moveTo>
                    <a:lnTo>
                      <a:pt x="1940" y="542"/>
                    </a:lnTo>
                    <a:lnTo>
                      <a:pt x="1923" y="507"/>
                    </a:lnTo>
                    <a:lnTo>
                      <a:pt x="1913" y="490"/>
                    </a:lnTo>
                    <a:cubicBezTo>
                      <a:pt x="1910" y="484"/>
                      <a:pt x="1912" y="476"/>
                      <a:pt x="1918" y="473"/>
                    </a:cubicBezTo>
                    <a:cubicBezTo>
                      <a:pt x="1924" y="470"/>
                      <a:pt x="1932" y="472"/>
                      <a:pt x="1935" y="478"/>
                    </a:cubicBezTo>
                    <a:lnTo>
                      <a:pt x="1945" y="496"/>
                    </a:lnTo>
                    <a:lnTo>
                      <a:pt x="1963" y="533"/>
                    </a:lnTo>
                    <a:lnTo>
                      <a:pt x="1969" y="546"/>
                    </a:lnTo>
                    <a:cubicBezTo>
                      <a:pt x="1972" y="553"/>
                      <a:pt x="1969" y="560"/>
                      <a:pt x="1962" y="563"/>
                    </a:cubicBezTo>
                    <a:cubicBezTo>
                      <a:pt x="1956" y="565"/>
                      <a:pt x="1949" y="562"/>
                      <a:pt x="1946" y="556"/>
                    </a:cubicBezTo>
                    <a:close/>
                    <a:moveTo>
                      <a:pt x="1859" y="408"/>
                    </a:moveTo>
                    <a:lnTo>
                      <a:pt x="1858" y="405"/>
                    </a:lnTo>
                    <a:lnTo>
                      <a:pt x="1832" y="373"/>
                    </a:lnTo>
                    <a:lnTo>
                      <a:pt x="1812" y="351"/>
                    </a:lnTo>
                    <a:cubicBezTo>
                      <a:pt x="1808" y="346"/>
                      <a:pt x="1808" y="338"/>
                      <a:pt x="1814" y="333"/>
                    </a:cubicBezTo>
                    <a:cubicBezTo>
                      <a:pt x="1819" y="329"/>
                      <a:pt x="1827" y="329"/>
                      <a:pt x="1831" y="334"/>
                    </a:cubicBezTo>
                    <a:lnTo>
                      <a:pt x="1851" y="357"/>
                    </a:lnTo>
                    <a:lnTo>
                      <a:pt x="1878" y="390"/>
                    </a:lnTo>
                    <a:lnTo>
                      <a:pt x="1880" y="393"/>
                    </a:lnTo>
                    <a:cubicBezTo>
                      <a:pt x="1884" y="399"/>
                      <a:pt x="1882" y="406"/>
                      <a:pt x="1877" y="410"/>
                    </a:cubicBezTo>
                    <a:cubicBezTo>
                      <a:pt x="1871" y="414"/>
                      <a:pt x="1863" y="413"/>
                      <a:pt x="1859" y="408"/>
                    </a:cubicBezTo>
                    <a:close/>
                    <a:moveTo>
                      <a:pt x="1742" y="282"/>
                    </a:moveTo>
                    <a:lnTo>
                      <a:pt x="1712" y="256"/>
                    </a:lnTo>
                    <a:lnTo>
                      <a:pt x="1684" y="236"/>
                    </a:lnTo>
                    <a:cubicBezTo>
                      <a:pt x="1679" y="231"/>
                      <a:pt x="1678" y="223"/>
                      <a:pt x="1682" y="218"/>
                    </a:cubicBezTo>
                    <a:cubicBezTo>
                      <a:pt x="1686" y="213"/>
                      <a:pt x="1694" y="211"/>
                      <a:pt x="1700" y="216"/>
                    </a:cubicBezTo>
                    <a:lnTo>
                      <a:pt x="1728" y="237"/>
                    </a:lnTo>
                    <a:lnTo>
                      <a:pt x="1758" y="263"/>
                    </a:lnTo>
                    <a:cubicBezTo>
                      <a:pt x="1764" y="267"/>
                      <a:pt x="1764" y="275"/>
                      <a:pt x="1760" y="281"/>
                    </a:cubicBezTo>
                    <a:cubicBezTo>
                      <a:pt x="1756" y="286"/>
                      <a:pt x="1748" y="287"/>
                      <a:pt x="1742" y="282"/>
                    </a:cubicBezTo>
                    <a:close/>
                    <a:moveTo>
                      <a:pt x="1602" y="182"/>
                    </a:moveTo>
                    <a:lnTo>
                      <a:pt x="1565" y="160"/>
                    </a:lnTo>
                    <a:lnTo>
                      <a:pt x="1537" y="145"/>
                    </a:lnTo>
                    <a:cubicBezTo>
                      <a:pt x="1531" y="142"/>
                      <a:pt x="1529" y="135"/>
                      <a:pt x="1532" y="129"/>
                    </a:cubicBezTo>
                    <a:cubicBezTo>
                      <a:pt x="1535" y="122"/>
                      <a:pt x="1543" y="120"/>
                      <a:pt x="1549" y="123"/>
                    </a:cubicBezTo>
                    <a:lnTo>
                      <a:pt x="1578" y="138"/>
                    </a:lnTo>
                    <a:lnTo>
                      <a:pt x="1615" y="160"/>
                    </a:lnTo>
                    <a:cubicBezTo>
                      <a:pt x="1621" y="164"/>
                      <a:pt x="1623" y="172"/>
                      <a:pt x="1619" y="177"/>
                    </a:cubicBezTo>
                    <a:cubicBezTo>
                      <a:pt x="1615" y="183"/>
                      <a:pt x="1608" y="185"/>
                      <a:pt x="1602" y="182"/>
                    </a:cubicBezTo>
                    <a:close/>
                    <a:moveTo>
                      <a:pt x="1447" y="105"/>
                    </a:moveTo>
                    <a:lnTo>
                      <a:pt x="1441" y="103"/>
                    </a:lnTo>
                    <a:lnTo>
                      <a:pt x="1397" y="87"/>
                    </a:lnTo>
                    <a:lnTo>
                      <a:pt x="1377" y="81"/>
                    </a:lnTo>
                    <a:cubicBezTo>
                      <a:pt x="1371" y="79"/>
                      <a:pt x="1367" y="72"/>
                      <a:pt x="1369" y="65"/>
                    </a:cubicBezTo>
                    <a:cubicBezTo>
                      <a:pt x="1371" y="58"/>
                      <a:pt x="1378" y="55"/>
                      <a:pt x="1385" y="57"/>
                    </a:cubicBezTo>
                    <a:lnTo>
                      <a:pt x="1406" y="63"/>
                    </a:lnTo>
                    <a:lnTo>
                      <a:pt x="1451" y="80"/>
                    </a:lnTo>
                    <a:lnTo>
                      <a:pt x="1456" y="82"/>
                    </a:lnTo>
                    <a:cubicBezTo>
                      <a:pt x="1463" y="85"/>
                      <a:pt x="1466" y="92"/>
                      <a:pt x="1463" y="98"/>
                    </a:cubicBezTo>
                    <a:cubicBezTo>
                      <a:pt x="1461" y="105"/>
                      <a:pt x="1453" y="108"/>
                      <a:pt x="1447" y="105"/>
                    </a:cubicBezTo>
                    <a:close/>
                    <a:moveTo>
                      <a:pt x="1282" y="55"/>
                    </a:moveTo>
                    <a:lnTo>
                      <a:pt x="1260" y="50"/>
                    </a:lnTo>
                    <a:lnTo>
                      <a:pt x="1212" y="41"/>
                    </a:lnTo>
                    <a:lnTo>
                      <a:pt x="1209" y="41"/>
                    </a:lnTo>
                    <a:cubicBezTo>
                      <a:pt x="1202" y="40"/>
                      <a:pt x="1197" y="33"/>
                      <a:pt x="1198" y="27"/>
                    </a:cubicBezTo>
                    <a:cubicBezTo>
                      <a:pt x="1199" y="20"/>
                      <a:pt x="1206" y="15"/>
                      <a:pt x="1213" y="16"/>
                    </a:cubicBezTo>
                    <a:lnTo>
                      <a:pt x="1216" y="16"/>
                    </a:lnTo>
                    <a:lnTo>
                      <a:pt x="1265" y="26"/>
                    </a:lnTo>
                    <a:lnTo>
                      <a:pt x="1287" y="30"/>
                    </a:lnTo>
                    <a:cubicBezTo>
                      <a:pt x="1294" y="32"/>
                      <a:pt x="1298" y="39"/>
                      <a:pt x="1297" y="45"/>
                    </a:cubicBezTo>
                    <a:cubicBezTo>
                      <a:pt x="1295" y="52"/>
                      <a:pt x="1288" y="56"/>
                      <a:pt x="1282" y="55"/>
                    </a:cubicBezTo>
                    <a:close/>
                    <a:moveTo>
                      <a:pt x="1111" y="29"/>
                    </a:moveTo>
                    <a:lnTo>
                      <a:pt x="1063" y="26"/>
                    </a:lnTo>
                    <a:cubicBezTo>
                      <a:pt x="1056" y="26"/>
                      <a:pt x="1051" y="20"/>
                      <a:pt x="1051" y="13"/>
                    </a:cubicBezTo>
                    <a:cubicBezTo>
                      <a:pt x="1052" y="6"/>
                      <a:pt x="1058" y="1"/>
                      <a:pt x="1065" y="1"/>
                    </a:cubicBezTo>
                    <a:lnTo>
                      <a:pt x="1112" y="4"/>
                    </a:lnTo>
                    <a:cubicBezTo>
                      <a:pt x="1119" y="4"/>
                      <a:pt x="1124" y="10"/>
                      <a:pt x="1124" y="17"/>
                    </a:cubicBezTo>
                    <a:cubicBezTo>
                      <a:pt x="1124" y="24"/>
                      <a:pt x="1118" y="29"/>
                      <a:pt x="1111" y="2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66" name="Freeform 101"/>
            <p:cNvSpPr>
              <a:spLocks noEditPoints="1"/>
            </p:cNvSpPr>
            <p:nvPr/>
          </p:nvSpPr>
          <p:spPr bwMode="auto">
            <a:xfrm>
              <a:off x="2797" y="2702"/>
              <a:ext cx="118" cy="395"/>
            </a:xfrm>
            <a:custGeom>
              <a:avLst/>
              <a:gdLst>
                <a:gd name="T0" fmla="*/ 58 w 1325"/>
                <a:gd name="T1" fmla="*/ 4199 h 4437"/>
                <a:gd name="T2" fmla="*/ 122 w 1325"/>
                <a:gd name="T3" fmla="*/ 4216 h 4437"/>
                <a:gd name="T4" fmla="*/ 29 w 1325"/>
                <a:gd name="T5" fmla="*/ 4433 h 4437"/>
                <a:gd name="T6" fmla="*/ 128 w 1325"/>
                <a:gd name="T7" fmla="*/ 3941 h 4437"/>
                <a:gd name="T8" fmla="*/ 222 w 1325"/>
                <a:gd name="T9" fmla="*/ 3725 h 4437"/>
                <a:gd name="T10" fmla="*/ 192 w 1325"/>
                <a:gd name="T11" fmla="*/ 3959 h 4437"/>
                <a:gd name="T12" fmla="*/ 128 w 1325"/>
                <a:gd name="T13" fmla="*/ 3941 h 4437"/>
                <a:gd name="T14" fmla="*/ 304 w 1325"/>
                <a:gd name="T15" fmla="*/ 3298 h 4437"/>
                <a:gd name="T16" fmla="*/ 368 w 1325"/>
                <a:gd name="T17" fmla="*/ 3316 h 4437"/>
                <a:gd name="T18" fmla="*/ 274 w 1325"/>
                <a:gd name="T19" fmla="*/ 3532 h 4437"/>
                <a:gd name="T20" fmla="*/ 374 w 1325"/>
                <a:gd name="T21" fmla="*/ 3041 h 4437"/>
                <a:gd name="T22" fmla="*/ 467 w 1325"/>
                <a:gd name="T23" fmla="*/ 2825 h 4437"/>
                <a:gd name="T24" fmla="*/ 438 w 1325"/>
                <a:gd name="T25" fmla="*/ 3059 h 4437"/>
                <a:gd name="T26" fmla="*/ 374 w 1325"/>
                <a:gd name="T27" fmla="*/ 3041 h 4437"/>
                <a:gd name="T28" fmla="*/ 549 w 1325"/>
                <a:gd name="T29" fmla="*/ 2398 h 4437"/>
                <a:gd name="T30" fmla="*/ 613 w 1325"/>
                <a:gd name="T31" fmla="*/ 2415 h 4437"/>
                <a:gd name="T32" fmla="*/ 520 w 1325"/>
                <a:gd name="T33" fmla="*/ 2632 h 4437"/>
                <a:gd name="T34" fmla="*/ 619 w 1325"/>
                <a:gd name="T35" fmla="*/ 2141 h 4437"/>
                <a:gd name="T36" fmla="*/ 713 w 1325"/>
                <a:gd name="T37" fmla="*/ 1924 h 4437"/>
                <a:gd name="T38" fmla="*/ 684 w 1325"/>
                <a:gd name="T39" fmla="*/ 2158 h 4437"/>
                <a:gd name="T40" fmla="*/ 619 w 1325"/>
                <a:gd name="T41" fmla="*/ 2141 h 4437"/>
                <a:gd name="T42" fmla="*/ 795 w 1325"/>
                <a:gd name="T43" fmla="*/ 1497 h 4437"/>
                <a:gd name="T44" fmla="*/ 859 w 1325"/>
                <a:gd name="T45" fmla="*/ 1515 h 4437"/>
                <a:gd name="T46" fmla="*/ 765 w 1325"/>
                <a:gd name="T47" fmla="*/ 1731 h 4437"/>
                <a:gd name="T48" fmla="*/ 865 w 1325"/>
                <a:gd name="T49" fmla="*/ 1240 h 4437"/>
                <a:gd name="T50" fmla="*/ 958 w 1325"/>
                <a:gd name="T51" fmla="*/ 1024 h 4437"/>
                <a:gd name="T52" fmla="*/ 929 w 1325"/>
                <a:gd name="T53" fmla="*/ 1258 h 4437"/>
                <a:gd name="T54" fmla="*/ 865 w 1325"/>
                <a:gd name="T55" fmla="*/ 1240 h 4437"/>
                <a:gd name="T56" fmla="*/ 1040 w 1325"/>
                <a:gd name="T57" fmla="*/ 597 h 4437"/>
                <a:gd name="T58" fmla="*/ 1105 w 1325"/>
                <a:gd name="T59" fmla="*/ 614 h 4437"/>
                <a:gd name="T60" fmla="*/ 1011 w 1325"/>
                <a:gd name="T61" fmla="*/ 831 h 4437"/>
                <a:gd name="T62" fmla="*/ 1110 w 1325"/>
                <a:gd name="T63" fmla="*/ 340 h 4437"/>
                <a:gd name="T64" fmla="*/ 1159 w 1325"/>
                <a:gd name="T65" fmla="*/ 290 h 4437"/>
                <a:gd name="T66" fmla="*/ 1175 w 1325"/>
                <a:gd name="T67" fmla="*/ 357 h 4437"/>
                <a:gd name="T68" fmla="*/ 1110 w 1325"/>
                <a:gd name="T69" fmla="*/ 340 h 4437"/>
                <a:gd name="T70" fmla="*/ 1237 w 1325"/>
                <a:gd name="T71" fmla="*/ 0 h 4437"/>
                <a:gd name="T72" fmla="*/ 939 w 1325"/>
                <a:gd name="T73" fmla="*/ 334 h 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5" h="4437">
                  <a:moveTo>
                    <a:pt x="5" y="4392"/>
                  </a:moveTo>
                  <a:lnTo>
                    <a:pt x="58" y="4199"/>
                  </a:lnTo>
                  <a:cubicBezTo>
                    <a:pt x="63" y="4181"/>
                    <a:pt x="81" y="4171"/>
                    <a:pt x="99" y="4175"/>
                  </a:cubicBezTo>
                  <a:cubicBezTo>
                    <a:pt x="117" y="4180"/>
                    <a:pt x="127" y="4199"/>
                    <a:pt x="122" y="4216"/>
                  </a:cubicBezTo>
                  <a:lnTo>
                    <a:pt x="70" y="4409"/>
                  </a:lnTo>
                  <a:cubicBezTo>
                    <a:pt x="65" y="4427"/>
                    <a:pt x="46" y="4437"/>
                    <a:pt x="29" y="4433"/>
                  </a:cubicBezTo>
                  <a:cubicBezTo>
                    <a:pt x="11" y="4428"/>
                    <a:pt x="0" y="4409"/>
                    <a:pt x="5" y="4392"/>
                  </a:cubicBezTo>
                  <a:close/>
                  <a:moveTo>
                    <a:pt x="128" y="3941"/>
                  </a:moveTo>
                  <a:lnTo>
                    <a:pt x="181" y="3749"/>
                  </a:lnTo>
                  <a:cubicBezTo>
                    <a:pt x="186" y="3731"/>
                    <a:pt x="204" y="3720"/>
                    <a:pt x="222" y="3725"/>
                  </a:cubicBezTo>
                  <a:cubicBezTo>
                    <a:pt x="239" y="3730"/>
                    <a:pt x="250" y="3748"/>
                    <a:pt x="245" y="3766"/>
                  </a:cubicBezTo>
                  <a:lnTo>
                    <a:pt x="192" y="3959"/>
                  </a:lnTo>
                  <a:cubicBezTo>
                    <a:pt x="188" y="3977"/>
                    <a:pt x="169" y="3987"/>
                    <a:pt x="151" y="3982"/>
                  </a:cubicBezTo>
                  <a:cubicBezTo>
                    <a:pt x="134" y="3978"/>
                    <a:pt x="123" y="3959"/>
                    <a:pt x="128" y="3941"/>
                  </a:cubicBezTo>
                  <a:close/>
                  <a:moveTo>
                    <a:pt x="251" y="3491"/>
                  </a:moveTo>
                  <a:lnTo>
                    <a:pt x="304" y="3298"/>
                  </a:lnTo>
                  <a:cubicBezTo>
                    <a:pt x="308" y="3281"/>
                    <a:pt x="327" y="3270"/>
                    <a:pt x="344" y="3275"/>
                  </a:cubicBezTo>
                  <a:cubicBezTo>
                    <a:pt x="362" y="3280"/>
                    <a:pt x="373" y="3298"/>
                    <a:pt x="368" y="3316"/>
                  </a:cubicBezTo>
                  <a:lnTo>
                    <a:pt x="315" y="3509"/>
                  </a:lnTo>
                  <a:cubicBezTo>
                    <a:pt x="310" y="3527"/>
                    <a:pt x="292" y="3537"/>
                    <a:pt x="274" y="3532"/>
                  </a:cubicBezTo>
                  <a:cubicBezTo>
                    <a:pt x="257" y="3527"/>
                    <a:pt x="246" y="3509"/>
                    <a:pt x="251" y="3491"/>
                  </a:cubicBezTo>
                  <a:close/>
                  <a:moveTo>
                    <a:pt x="374" y="3041"/>
                  </a:moveTo>
                  <a:lnTo>
                    <a:pt x="426" y="2848"/>
                  </a:lnTo>
                  <a:cubicBezTo>
                    <a:pt x="431" y="2830"/>
                    <a:pt x="449" y="2820"/>
                    <a:pt x="467" y="2825"/>
                  </a:cubicBezTo>
                  <a:cubicBezTo>
                    <a:pt x="485" y="2830"/>
                    <a:pt x="495" y="2848"/>
                    <a:pt x="491" y="2866"/>
                  </a:cubicBezTo>
                  <a:lnTo>
                    <a:pt x="438" y="3059"/>
                  </a:lnTo>
                  <a:cubicBezTo>
                    <a:pt x="433" y="3076"/>
                    <a:pt x="415" y="3087"/>
                    <a:pt x="397" y="3082"/>
                  </a:cubicBezTo>
                  <a:cubicBezTo>
                    <a:pt x="379" y="3077"/>
                    <a:pt x="369" y="3059"/>
                    <a:pt x="374" y="3041"/>
                  </a:cubicBezTo>
                  <a:close/>
                  <a:moveTo>
                    <a:pt x="496" y="2591"/>
                  </a:moveTo>
                  <a:lnTo>
                    <a:pt x="549" y="2398"/>
                  </a:lnTo>
                  <a:cubicBezTo>
                    <a:pt x="554" y="2380"/>
                    <a:pt x="572" y="2370"/>
                    <a:pt x="590" y="2374"/>
                  </a:cubicBezTo>
                  <a:cubicBezTo>
                    <a:pt x="608" y="2379"/>
                    <a:pt x="618" y="2398"/>
                    <a:pt x="613" y="2415"/>
                  </a:cubicBezTo>
                  <a:lnTo>
                    <a:pt x="561" y="2608"/>
                  </a:lnTo>
                  <a:cubicBezTo>
                    <a:pt x="556" y="2626"/>
                    <a:pt x="538" y="2637"/>
                    <a:pt x="520" y="2632"/>
                  </a:cubicBezTo>
                  <a:cubicBezTo>
                    <a:pt x="502" y="2627"/>
                    <a:pt x="492" y="2609"/>
                    <a:pt x="496" y="2591"/>
                  </a:cubicBezTo>
                  <a:close/>
                  <a:moveTo>
                    <a:pt x="619" y="2141"/>
                  </a:moveTo>
                  <a:lnTo>
                    <a:pt x="672" y="1948"/>
                  </a:lnTo>
                  <a:cubicBezTo>
                    <a:pt x="677" y="1930"/>
                    <a:pt x="695" y="1919"/>
                    <a:pt x="713" y="1924"/>
                  </a:cubicBezTo>
                  <a:cubicBezTo>
                    <a:pt x="731" y="1929"/>
                    <a:pt x="741" y="1947"/>
                    <a:pt x="736" y="1965"/>
                  </a:cubicBezTo>
                  <a:lnTo>
                    <a:pt x="684" y="2158"/>
                  </a:lnTo>
                  <a:cubicBezTo>
                    <a:pt x="679" y="2176"/>
                    <a:pt x="660" y="2186"/>
                    <a:pt x="643" y="2182"/>
                  </a:cubicBezTo>
                  <a:cubicBezTo>
                    <a:pt x="625" y="2177"/>
                    <a:pt x="614" y="2158"/>
                    <a:pt x="619" y="2141"/>
                  </a:cubicBezTo>
                  <a:close/>
                  <a:moveTo>
                    <a:pt x="742" y="1690"/>
                  </a:moveTo>
                  <a:lnTo>
                    <a:pt x="795" y="1497"/>
                  </a:lnTo>
                  <a:cubicBezTo>
                    <a:pt x="799" y="1480"/>
                    <a:pt x="818" y="1469"/>
                    <a:pt x="836" y="1474"/>
                  </a:cubicBezTo>
                  <a:cubicBezTo>
                    <a:pt x="853" y="1479"/>
                    <a:pt x="864" y="1497"/>
                    <a:pt x="859" y="1515"/>
                  </a:cubicBezTo>
                  <a:lnTo>
                    <a:pt x="806" y="1708"/>
                  </a:lnTo>
                  <a:cubicBezTo>
                    <a:pt x="802" y="1726"/>
                    <a:pt x="783" y="1736"/>
                    <a:pt x="765" y="1731"/>
                  </a:cubicBezTo>
                  <a:cubicBezTo>
                    <a:pt x="748" y="1726"/>
                    <a:pt x="737" y="1708"/>
                    <a:pt x="742" y="1690"/>
                  </a:cubicBezTo>
                  <a:close/>
                  <a:moveTo>
                    <a:pt x="865" y="1240"/>
                  </a:moveTo>
                  <a:lnTo>
                    <a:pt x="917" y="1047"/>
                  </a:lnTo>
                  <a:cubicBezTo>
                    <a:pt x="922" y="1029"/>
                    <a:pt x="941" y="1019"/>
                    <a:pt x="958" y="1024"/>
                  </a:cubicBezTo>
                  <a:cubicBezTo>
                    <a:pt x="976" y="1029"/>
                    <a:pt x="987" y="1047"/>
                    <a:pt x="982" y="1065"/>
                  </a:cubicBezTo>
                  <a:lnTo>
                    <a:pt x="929" y="1258"/>
                  </a:lnTo>
                  <a:cubicBezTo>
                    <a:pt x="924" y="1275"/>
                    <a:pt x="906" y="1286"/>
                    <a:pt x="888" y="1281"/>
                  </a:cubicBezTo>
                  <a:cubicBezTo>
                    <a:pt x="870" y="1276"/>
                    <a:pt x="860" y="1258"/>
                    <a:pt x="865" y="1240"/>
                  </a:cubicBezTo>
                  <a:close/>
                  <a:moveTo>
                    <a:pt x="988" y="790"/>
                  </a:moveTo>
                  <a:lnTo>
                    <a:pt x="1040" y="597"/>
                  </a:lnTo>
                  <a:cubicBezTo>
                    <a:pt x="1045" y="579"/>
                    <a:pt x="1063" y="569"/>
                    <a:pt x="1081" y="574"/>
                  </a:cubicBezTo>
                  <a:cubicBezTo>
                    <a:pt x="1099" y="578"/>
                    <a:pt x="1109" y="597"/>
                    <a:pt x="1105" y="614"/>
                  </a:cubicBezTo>
                  <a:lnTo>
                    <a:pt x="1052" y="807"/>
                  </a:lnTo>
                  <a:cubicBezTo>
                    <a:pt x="1047" y="825"/>
                    <a:pt x="1029" y="836"/>
                    <a:pt x="1011" y="831"/>
                  </a:cubicBezTo>
                  <a:cubicBezTo>
                    <a:pt x="993" y="826"/>
                    <a:pt x="983" y="808"/>
                    <a:pt x="988" y="790"/>
                  </a:cubicBezTo>
                  <a:close/>
                  <a:moveTo>
                    <a:pt x="1110" y="340"/>
                  </a:moveTo>
                  <a:lnTo>
                    <a:pt x="1118" y="313"/>
                  </a:lnTo>
                  <a:cubicBezTo>
                    <a:pt x="1122" y="296"/>
                    <a:pt x="1141" y="285"/>
                    <a:pt x="1159" y="290"/>
                  </a:cubicBezTo>
                  <a:cubicBezTo>
                    <a:pt x="1176" y="295"/>
                    <a:pt x="1187" y="313"/>
                    <a:pt x="1182" y="331"/>
                  </a:cubicBezTo>
                  <a:lnTo>
                    <a:pt x="1175" y="357"/>
                  </a:lnTo>
                  <a:cubicBezTo>
                    <a:pt x="1170" y="375"/>
                    <a:pt x="1152" y="385"/>
                    <a:pt x="1134" y="381"/>
                  </a:cubicBezTo>
                  <a:cubicBezTo>
                    <a:pt x="1116" y="376"/>
                    <a:pt x="1106" y="357"/>
                    <a:pt x="1110" y="340"/>
                  </a:cubicBezTo>
                  <a:close/>
                  <a:moveTo>
                    <a:pt x="939" y="334"/>
                  </a:moveTo>
                  <a:lnTo>
                    <a:pt x="1237" y="0"/>
                  </a:lnTo>
                  <a:lnTo>
                    <a:pt x="1325" y="439"/>
                  </a:lnTo>
                  <a:lnTo>
                    <a:pt x="939" y="33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7" name="Freeform 102"/>
            <p:cNvSpPr>
              <a:spLocks noEditPoints="1"/>
            </p:cNvSpPr>
            <p:nvPr/>
          </p:nvSpPr>
          <p:spPr bwMode="auto">
            <a:xfrm>
              <a:off x="2936" y="2951"/>
              <a:ext cx="363" cy="192"/>
            </a:xfrm>
            <a:custGeom>
              <a:avLst/>
              <a:gdLst>
                <a:gd name="T0" fmla="*/ 199 w 4079"/>
                <a:gd name="T1" fmla="*/ 2003 h 2164"/>
                <a:gd name="T2" fmla="*/ 230 w 4079"/>
                <a:gd name="T3" fmla="*/ 2062 h 2164"/>
                <a:gd name="T4" fmla="*/ 8 w 4079"/>
                <a:gd name="T5" fmla="*/ 2141 h 2164"/>
                <a:gd name="T6" fmla="*/ 435 w 4079"/>
                <a:gd name="T7" fmla="*/ 1879 h 2164"/>
                <a:gd name="T8" fmla="*/ 657 w 4079"/>
                <a:gd name="T9" fmla="*/ 1800 h 2164"/>
                <a:gd name="T10" fmla="*/ 466 w 4079"/>
                <a:gd name="T11" fmla="*/ 1938 h 2164"/>
                <a:gd name="T12" fmla="*/ 435 w 4079"/>
                <a:gd name="T13" fmla="*/ 1879 h 2164"/>
                <a:gd name="T14" fmla="*/ 1025 w 4079"/>
                <a:gd name="T15" fmla="*/ 1569 h 2164"/>
                <a:gd name="T16" fmla="*/ 1056 w 4079"/>
                <a:gd name="T17" fmla="*/ 1628 h 2164"/>
                <a:gd name="T18" fmla="*/ 834 w 4079"/>
                <a:gd name="T19" fmla="*/ 1707 h 2164"/>
                <a:gd name="T20" fmla="*/ 1261 w 4079"/>
                <a:gd name="T21" fmla="*/ 1444 h 2164"/>
                <a:gd name="T22" fmla="*/ 1483 w 4079"/>
                <a:gd name="T23" fmla="*/ 1365 h 2164"/>
                <a:gd name="T24" fmla="*/ 1292 w 4079"/>
                <a:gd name="T25" fmla="*/ 1503 h 2164"/>
                <a:gd name="T26" fmla="*/ 1261 w 4079"/>
                <a:gd name="T27" fmla="*/ 1444 h 2164"/>
                <a:gd name="T28" fmla="*/ 1852 w 4079"/>
                <a:gd name="T29" fmla="*/ 1134 h 2164"/>
                <a:gd name="T30" fmla="*/ 1883 w 4079"/>
                <a:gd name="T31" fmla="*/ 1193 h 2164"/>
                <a:gd name="T32" fmla="*/ 1661 w 4079"/>
                <a:gd name="T33" fmla="*/ 1272 h 2164"/>
                <a:gd name="T34" fmla="*/ 2088 w 4079"/>
                <a:gd name="T35" fmla="*/ 1010 h 2164"/>
                <a:gd name="T36" fmla="*/ 2310 w 4079"/>
                <a:gd name="T37" fmla="*/ 931 h 2164"/>
                <a:gd name="T38" fmla="*/ 2119 w 4079"/>
                <a:gd name="T39" fmla="*/ 1069 h 2164"/>
                <a:gd name="T40" fmla="*/ 2088 w 4079"/>
                <a:gd name="T41" fmla="*/ 1010 h 2164"/>
                <a:gd name="T42" fmla="*/ 2678 w 4079"/>
                <a:gd name="T43" fmla="*/ 700 h 2164"/>
                <a:gd name="T44" fmla="*/ 2709 w 4079"/>
                <a:gd name="T45" fmla="*/ 759 h 2164"/>
                <a:gd name="T46" fmla="*/ 2487 w 4079"/>
                <a:gd name="T47" fmla="*/ 838 h 2164"/>
                <a:gd name="T48" fmla="*/ 2914 w 4079"/>
                <a:gd name="T49" fmla="*/ 576 h 2164"/>
                <a:gd name="T50" fmla="*/ 3136 w 4079"/>
                <a:gd name="T51" fmla="*/ 497 h 2164"/>
                <a:gd name="T52" fmla="*/ 2945 w 4079"/>
                <a:gd name="T53" fmla="*/ 635 h 2164"/>
                <a:gd name="T54" fmla="*/ 2914 w 4079"/>
                <a:gd name="T55" fmla="*/ 576 h 2164"/>
                <a:gd name="T56" fmla="*/ 3504 w 4079"/>
                <a:gd name="T57" fmla="*/ 266 h 2164"/>
                <a:gd name="T58" fmla="*/ 3535 w 4079"/>
                <a:gd name="T59" fmla="*/ 325 h 2164"/>
                <a:gd name="T60" fmla="*/ 3313 w 4079"/>
                <a:gd name="T61" fmla="*/ 404 h 2164"/>
                <a:gd name="T62" fmla="*/ 3740 w 4079"/>
                <a:gd name="T63" fmla="*/ 141 h 2164"/>
                <a:gd name="T64" fmla="*/ 3814 w 4079"/>
                <a:gd name="T65" fmla="*/ 140 h 2164"/>
                <a:gd name="T66" fmla="*/ 3771 w 4079"/>
                <a:gd name="T67" fmla="*/ 200 h 2164"/>
                <a:gd name="T68" fmla="*/ 3740 w 4079"/>
                <a:gd name="T69" fmla="*/ 141 h 2164"/>
                <a:gd name="T70" fmla="*/ 4079 w 4079"/>
                <a:gd name="T71" fmla="*/ 0 h 2164"/>
                <a:gd name="T72" fmla="*/ 3632 w 4079"/>
                <a:gd name="T73" fmla="*/ 10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9" h="2164">
                  <a:moveTo>
                    <a:pt x="22" y="2096"/>
                  </a:moveTo>
                  <a:lnTo>
                    <a:pt x="199" y="2003"/>
                  </a:lnTo>
                  <a:cubicBezTo>
                    <a:pt x="216" y="1994"/>
                    <a:pt x="236" y="2001"/>
                    <a:pt x="244" y="2017"/>
                  </a:cubicBezTo>
                  <a:cubicBezTo>
                    <a:pt x="253" y="2033"/>
                    <a:pt x="247" y="2053"/>
                    <a:pt x="230" y="2062"/>
                  </a:cubicBezTo>
                  <a:lnTo>
                    <a:pt x="53" y="2155"/>
                  </a:lnTo>
                  <a:cubicBezTo>
                    <a:pt x="37" y="2164"/>
                    <a:pt x="17" y="2157"/>
                    <a:pt x="8" y="2141"/>
                  </a:cubicBezTo>
                  <a:cubicBezTo>
                    <a:pt x="0" y="2125"/>
                    <a:pt x="6" y="2105"/>
                    <a:pt x="22" y="2096"/>
                  </a:cubicBezTo>
                  <a:close/>
                  <a:moveTo>
                    <a:pt x="435" y="1879"/>
                  </a:moveTo>
                  <a:lnTo>
                    <a:pt x="612" y="1786"/>
                  </a:lnTo>
                  <a:cubicBezTo>
                    <a:pt x="629" y="1777"/>
                    <a:pt x="649" y="1783"/>
                    <a:pt x="657" y="1800"/>
                  </a:cubicBezTo>
                  <a:cubicBezTo>
                    <a:pt x="666" y="1816"/>
                    <a:pt x="660" y="1836"/>
                    <a:pt x="643" y="1845"/>
                  </a:cubicBezTo>
                  <a:lnTo>
                    <a:pt x="466" y="1938"/>
                  </a:lnTo>
                  <a:cubicBezTo>
                    <a:pt x="450" y="1946"/>
                    <a:pt x="430" y="1940"/>
                    <a:pt x="421" y="1924"/>
                  </a:cubicBezTo>
                  <a:cubicBezTo>
                    <a:pt x="413" y="1908"/>
                    <a:pt x="419" y="1887"/>
                    <a:pt x="435" y="1879"/>
                  </a:cubicBezTo>
                  <a:close/>
                  <a:moveTo>
                    <a:pt x="848" y="1662"/>
                  </a:moveTo>
                  <a:lnTo>
                    <a:pt x="1025" y="1569"/>
                  </a:lnTo>
                  <a:cubicBezTo>
                    <a:pt x="1042" y="1560"/>
                    <a:pt x="1062" y="1566"/>
                    <a:pt x="1070" y="1583"/>
                  </a:cubicBezTo>
                  <a:cubicBezTo>
                    <a:pt x="1079" y="1599"/>
                    <a:pt x="1073" y="1619"/>
                    <a:pt x="1056" y="1628"/>
                  </a:cubicBezTo>
                  <a:lnTo>
                    <a:pt x="879" y="1721"/>
                  </a:lnTo>
                  <a:cubicBezTo>
                    <a:pt x="863" y="1729"/>
                    <a:pt x="843" y="1723"/>
                    <a:pt x="834" y="1707"/>
                  </a:cubicBezTo>
                  <a:cubicBezTo>
                    <a:pt x="826" y="1690"/>
                    <a:pt x="832" y="1670"/>
                    <a:pt x="848" y="1662"/>
                  </a:cubicBezTo>
                  <a:close/>
                  <a:moveTo>
                    <a:pt x="1261" y="1444"/>
                  </a:moveTo>
                  <a:lnTo>
                    <a:pt x="1438" y="1351"/>
                  </a:lnTo>
                  <a:cubicBezTo>
                    <a:pt x="1455" y="1343"/>
                    <a:pt x="1475" y="1349"/>
                    <a:pt x="1483" y="1365"/>
                  </a:cubicBezTo>
                  <a:cubicBezTo>
                    <a:pt x="1492" y="1382"/>
                    <a:pt x="1486" y="1402"/>
                    <a:pt x="1469" y="1410"/>
                  </a:cubicBezTo>
                  <a:lnTo>
                    <a:pt x="1292" y="1503"/>
                  </a:lnTo>
                  <a:cubicBezTo>
                    <a:pt x="1276" y="1512"/>
                    <a:pt x="1256" y="1506"/>
                    <a:pt x="1247" y="1489"/>
                  </a:cubicBezTo>
                  <a:cubicBezTo>
                    <a:pt x="1239" y="1473"/>
                    <a:pt x="1245" y="1453"/>
                    <a:pt x="1261" y="1444"/>
                  </a:cubicBezTo>
                  <a:close/>
                  <a:moveTo>
                    <a:pt x="1675" y="1227"/>
                  </a:moveTo>
                  <a:lnTo>
                    <a:pt x="1852" y="1134"/>
                  </a:lnTo>
                  <a:cubicBezTo>
                    <a:pt x="1868" y="1126"/>
                    <a:pt x="1888" y="1132"/>
                    <a:pt x="1897" y="1148"/>
                  </a:cubicBezTo>
                  <a:cubicBezTo>
                    <a:pt x="1905" y="1164"/>
                    <a:pt x="1899" y="1185"/>
                    <a:pt x="1883" y="1193"/>
                  </a:cubicBezTo>
                  <a:lnTo>
                    <a:pt x="1706" y="1286"/>
                  </a:lnTo>
                  <a:cubicBezTo>
                    <a:pt x="1689" y="1295"/>
                    <a:pt x="1669" y="1289"/>
                    <a:pt x="1661" y="1272"/>
                  </a:cubicBezTo>
                  <a:cubicBezTo>
                    <a:pt x="1652" y="1256"/>
                    <a:pt x="1658" y="1236"/>
                    <a:pt x="1675" y="1227"/>
                  </a:cubicBezTo>
                  <a:close/>
                  <a:moveTo>
                    <a:pt x="2088" y="1010"/>
                  </a:moveTo>
                  <a:lnTo>
                    <a:pt x="2265" y="917"/>
                  </a:lnTo>
                  <a:cubicBezTo>
                    <a:pt x="2281" y="908"/>
                    <a:pt x="2301" y="915"/>
                    <a:pt x="2310" y="931"/>
                  </a:cubicBezTo>
                  <a:cubicBezTo>
                    <a:pt x="2318" y="947"/>
                    <a:pt x="2312" y="967"/>
                    <a:pt x="2296" y="976"/>
                  </a:cubicBezTo>
                  <a:lnTo>
                    <a:pt x="2119" y="1069"/>
                  </a:lnTo>
                  <a:cubicBezTo>
                    <a:pt x="2102" y="1078"/>
                    <a:pt x="2082" y="1071"/>
                    <a:pt x="2074" y="1055"/>
                  </a:cubicBezTo>
                  <a:cubicBezTo>
                    <a:pt x="2065" y="1039"/>
                    <a:pt x="2071" y="1019"/>
                    <a:pt x="2088" y="1010"/>
                  </a:cubicBezTo>
                  <a:close/>
                  <a:moveTo>
                    <a:pt x="2501" y="793"/>
                  </a:moveTo>
                  <a:lnTo>
                    <a:pt x="2678" y="700"/>
                  </a:lnTo>
                  <a:cubicBezTo>
                    <a:pt x="2694" y="691"/>
                    <a:pt x="2714" y="698"/>
                    <a:pt x="2723" y="714"/>
                  </a:cubicBezTo>
                  <a:cubicBezTo>
                    <a:pt x="2731" y="730"/>
                    <a:pt x="2725" y="750"/>
                    <a:pt x="2709" y="759"/>
                  </a:cubicBezTo>
                  <a:lnTo>
                    <a:pt x="2532" y="852"/>
                  </a:lnTo>
                  <a:cubicBezTo>
                    <a:pt x="2515" y="860"/>
                    <a:pt x="2495" y="854"/>
                    <a:pt x="2487" y="838"/>
                  </a:cubicBezTo>
                  <a:cubicBezTo>
                    <a:pt x="2478" y="822"/>
                    <a:pt x="2484" y="801"/>
                    <a:pt x="2501" y="793"/>
                  </a:cubicBezTo>
                  <a:close/>
                  <a:moveTo>
                    <a:pt x="2914" y="576"/>
                  </a:moveTo>
                  <a:lnTo>
                    <a:pt x="3091" y="483"/>
                  </a:lnTo>
                  <a:cubicBezTo>
                    <a:pt x="3107" y="474"/>
                    <a:pt x="3127" y="480"/>
                    <a:pt x="3136" y="497"/>
                  </a:cubicBezTo>
                  <a:cubicBezTo>
                    <a:pt x="3144" y="513"/>
                    <a:pt x="3138" y="533"/>
                    <a:pt x="3122" y="542"/>
                  </a:cubicBezTo>
                  <a:lnTo>
                    <a:pt x="2945" y="635"/>
                  </a:lnTo>
                  <a:cubicBezTo>
                    <a:pt x="2928" y="643"/>
                    <a:pt x="2908" y="637"/>
                    <a:pt x="2900" y="621"/>
                  </a:cubicBezTo>
                  <a:cubicBezTo>
                    <a:pt x="2891" y="604"/>
                    <a:pt x="2897" y="584"/>
                    <a:pt x="2914" y="576"/>
                  </a:cubicBezTo>
                  <a:close/>
                  <a:moveTo>
                    <a:pt x="3327" y="359"/>
                  </a:moveTo>
                  <a:lnTo>
                    <a:pt x="3504" y="266"/>
                  </a:lnTo>
                  <a:cubicBezTo>
                    <a:pt x="3520" y="257"/>
                    <a:pt x="3540" y="263"/>
                    <a:pt x="3549" y="279"/>
                  </a:cubicBezTo>
                  <a:cubicBezTo>
                    <a:pt x="3557" y="296"/>
                    <a:pt x="3551" y="316"/>
                    <a:pt x="3535" y="325"/>
                  </a:cubicBezTo>
                  <a:lnTo>
                    <a:pt x="3358" y="418"/>
                  </a:lnTo>
                  <a:cubicBezTo>
                    <a:pt x="3341" y="426"/>
                    <a:pt x="3321" y="420"/>
                    <a:pt x="3313" y="404"/>
                  </a:cubicBezTo>
                  <a:cubicBezTo>
                    <a:pt x="3304" y="387"/>
                    <a:pt x="3310" y="367"/>
                    <a:pt x="3327" y="359"/>
                  </a:cubicBezTo>
                  <a:close/>
                  <a:moveTo>
                    <a:pt x="3740" y="141"/>
                  </a:moveTo>
                  <a:lnTo>
                    <a:pt x="3769" y="126"/>
                  </a:lnTo>
                  <a:cubicBezTo>
                    <a:pt x="3785" y="118"/>
                    <a:pt x="3805" y="124"/>
                    <a:pt x="3814" y="140"/>
                  </a:cubicBezTo>
                  <a:cubicBezTo>
                    <a:pt x="3823" y="156"/>
                    <a:pt x="3816" y="177"/>
                    <a:pt x="3800" y="185"/>
                  </a:cubicBezTo>
                  <a:lnTo>
                    <a:pt x="3771" y="200"/>
                  </a:lnTo>
                  <a:cubicBezTo>
                    <a:pt x="3755" y="209"/>
                    <a:pt x="3734" y="203"/>
                    <a:pt x="3726" y="186"/>
                  </a:cubicBezTo>
                  <a:cubicBezTo>
                    <a:pt x="3717" y="170"/>
                    <a:pt x="3723" y="150"/>
                    <a:pt x="3740" y="141"/>
                  </a:cubicBezTo>
                  <a:close/>
                  <a:moveTo>
                    <a:pt x="3632" y="10"/>
                  </a:moveTo>
                  <a:lnTo>
                    <a:pt x="4079" y="0"/>
                  </a:lnTo>
                  <a:lnTo>
                    <a:pt x="3818" y="364"/>
                  </a:lnTo>
                  <a:lnTo>
                    <a:pt x="3632" y="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8" name="Freeform 103"/>
            <p:cNvSpPr>
              <a:spLocks noEditPoints="1"/>
            </p:cNvSpPr>
            <p:nvPr/>
          </p:nvSpPr>
          <p:spPr bwMode="auto">
            <a:xfrm>
              <a:off x="2993" y="2803"/>
              <a:ext cx="839" cy="454"/>
            </a:xfrm>
            <a:custGeom>
              <a:avLst/>
              <a:gdLst>
                <a:gd name="T0" fmla="*/ 122 w 4711"/>
                <a:gd name="T1" fmla="*/ 2478 h 2553"/>
                <a:gd name="T2" fmla="*/ 5 w 4711"/>
                <a:gd name="T3" fmla="*/ 2541 h 2553"/>
                <a:gd name="T4" fmla="*/ 305 w 4711"/>
                <a:gd name="T5" fmla="*/ 2360 h 2553"/>
                <a:gd name="T6" fmla="*/ 233 w 4711"/>
                <a:gd name="T7" fmla="*/ 2437 h 2553"/>
                <a:gd name="T8" fmla="*/ 422 w 4711"/>
                <a:gd name="T9" fmla="*/ 2297 h 2553"/>
                <a:gd name="T10" fmla="*/ 526 w 4711"/>
                <a:gd name="T11" fmla="*/ 2279 h 2553"/>
                <a:gd name="T12" fmla="*/ 422 w 4711"/>
                <a:gd name="T13" fmla="*/ 2297 h 2553"/>
                <a:gd name="T14" fmla="*/ 738 w 4711"/>
                <a:gd name="T15" fmla="*/ 2145 h 2553"/>
                <a:gd name="T16" fmla="*/ 621 w 4711"/>
                <a:gd name="T17" fmla="*/ 2209 h 2553"/>
                <a:gd name="T18" fmla="*/ 921 w 4711"/>
                <a:gd name="T19" fmla="*/ 2028 h 2553"/>
                <a:gd name="T20" fmla="*/ 849 w 4711"/>
                <a:gd name="T21" fmla="*/ 2105 h 2553"/>
                <a:gd name="T22" fmla="*/ 1038 w 4711"/>
                <a:gd name="T23" fmla="*/ 1964 h 2553"/>
                <a:gd name="T24" fmla="*/ 1142 w 4711"/>
                <a:gd name="T25" fmla="*/ 1946 h 2553"/>
                <a:gd name="T26" fmla="*/ 1038 w 4711"/>
                <a:gd name="T27" fmla="*/ 1964 h 2553"/>
                <a:gd name="T28" fmla="*/ 1354 w 4711"/>
                <a:gd name="T29" fmla="*/ 1813 h 2553"/>
                <a:gd name="T30" fmla="*/ 1237 w 4711"/>
                <a:gd name="T31" fmla="*/ 1876 h 2553"/>
                <a:gd name="T32" fmla="*/ 1537 w 4711"/>
                <a:gd name="T33" fmla="*/ 1695 h 2553"/>
                <a:gd name="T34" fmla="*/ 1465 w 4711"/>
                <a:gd name="T35" fmla="*/ 1772 h 2553"/>
                <a:gd name="T36" fmla="*/ 1654 w 4711"/>
                <a:gd name="T37" fmla="*/ 1632 h 2553"/>
                <a:gd name="T38" fmla="*/ 1758 w 4711"/>
                <a:gd name="T39" fmla="*/ 1614 h 2553"/>
                <a:gd name="T40" fmla="*/ 1654 w 4711"/>
                <a:gd name="T41" fmla="*/ 1632 h 2553"/>
                <a:gd name="T42" fmla="*/ 1970 w 4711"/>
                <a:gd name="T43" fmla="*/ 1480 h 2553"/>
                <a:gd name="T44" fmla="*/ 1853 w 4711"/>
                <a:gd name="T45" fmla="*/ 1544 h 2553"/>
                <a:gd name="T46" fmla="*/ 2153 w 4711"/>
                <a:gd name="T47" fmla="*/ 1363 h 2553"/>
                <a:gd name="T48" fmla="*/ 2081 w 4711"/>
                <a:gd name="T49" fmla="*/ 1440 h 2553"/>
                <a:gd name="T50" fmla="*/ 2270 w 4711"/>
                <a:gd name="T51" fmla="*/ 1299 h 2553"/>
                <a:gd name="T52" fmla="*/ 2374 w 4711"/>
                <a:gd name="T53" fmla="*/ 1281 h 2553"/>
                <a:gd name="T54" fmla="*/ 2270 w 4711"/>
                <a:gd name="T55" fmla="*/ 1299 h 2553"/>
                <a:gd name="T56" fmla="*/ 2586 w 4711"/>
                <a:gd name="T57" fmla="*/ 1148 h 2553"/>
                <a:gd name="T58" fmla="*/ 2469 w 4711"/>
                <a:gd name="T59" fmla="*/ 1211 h 2553"/>
                <a:gd name="T60" fmla="*/ 2769 w 4711"/>
                <a:gd name="T61" fmla="*/ 1030 h 2553"/>
                <a:gd name="T62" fmla="*/ 2696 w 4711"/>
                <a:gd name="T63" fmla="*/ 1107 h 2553"/>
                <a:gd name="T64" fmla="*/ 2886 w 4711"/>
                <a:gd name="T65" fmla="*/ 967 h 2553"/>
                <a:gd name="T66" fmla="*/ 2990 w 4711"/>
                <a:gd name="T67" fmla="*/ 949 h 2553"/>
                <a:gd name="T68" fmla="*/ 2886 w 4711"/>
                <a:gd name="T69" fmla="*/ 967 h 2553"/>
                <a:gd name="T70" fmla="*/ 3202 w 4711"/>
                <a:gd name="T71" fmla="*/ 815 h 2553"/>
                <a:gd name="T72" fmla="*/ 3085 w 4711"/>
                <a:gd name="T73" fmla="*/ 878 h 2553"/>
                <a:gd name="T74" fmla="*/ 3385 w 4711"/>
                <a:gd name="T75" fmla="*/ 697 h 2553"/>
                <a:gd name="T76" fmla="*/ 3312 w 4711"/>
                <a:gd name="T77" fmla="*/ 774 h 2553"/>
                <a:gd name="T78" fmla="*/ 3502 w 4711"/>
                <a:gd name="T79" fmla="*/ 634 h 2553"/>
                <a:gd name="T80" fmla="*/ 3606 w 4711"/>
                <a:gd name="T81" fmla="*/ 616 h 2553"/>
                <a:gd name="T82" fmla="*/ 3502 w 4711"/>
                <a:gd name="T83" fmla="*/ 634 h 2553"/>
                <a:gd name="T84" fmla="*/ 3818 w 4711"/>
                <a:gd name="T85" fmla="*/ 483 h 2553"/>
                <a:gd name="T86" fmla="*/ 3700 w 4711"/>
                <a:gd name="T87" fmla="*/ 546 h 2553"/>
                <a:gd name="T88" fmla="*/ 4001 w 4711"/>
                <a:gd name="T89" fmla="*/ 365 h 2553"/>
                <a:gd name="T90" fmla="*/ 3928 w 4711"/>
                <a:gd name="T91" fmla="*/ 442 h 2553"/>
                <a:gd name="T92" fmla="*/ 4118 w 4711"/>
                <a:gd name="T93" fmla="*/ 302 h 2553"/>
                <a:gd name="T94" fmla="*/ 4222 w 4711"/>
                <a:gd name="T95" fmla="*/ 283 h 2553"/>
                <a:gd name="T96" fmla="*/ 4118 w 4711"/>
                <a:gd name="T97" fmla="*/ 302 h 2553"/>
                <a:gd name="T98" fmla="*/ 4434 w 4711"/>
                <a:gd name="T99" fmla="*/ 150 h 2553"/>
                <a:gd name="T100" fmla="*/ 4316 w 4711"/>
                <a:gd name="T101" fmla="*/ 213 h 2553"/>
                <a:gd name="T102" fmla="*/ 4557 w 4711"/>
                <a:gd name="T103" fmla="*/ 65 h 2553"/>
                <a:gd name="T104" fmla="*/ 4544 w 4711"/>
                <a:gd name="T105" fmla="*/ 109 h 2553"/>
                <a:gd name="T106" fmla="*/ 4488 w 4711"/>
                <a:gd name="T107" fmla="*/ 7 h 2553"/>
                <a:gd name="T108" fmla="*/ 4488 w 4711"/>
                <a:gd name="T109" fmla="*/ 7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11" h="2553">
                  <a:moveTo>
                    <a:pt x="12" y="2519"/>
                  </a:moveTo>
                  <a:lnTo>
                    <a:pt x="100" y="2471"/>
                  </a:lnTo>
                  <a:cubicBezTo>
                    <a:pt x="108" y="2467"/>
                    <a:pt x="118" y="2470"/>
                    <a:pt x="122" y="2478"/>
                  </a:cubicBezTo>
                  <a:cubicBezTo>
                    <a:pt x="126" y="2486"/>
                    <a:pt x="123" y="2496"/>
                    <a:pt x="115" y="2501"/>
                  </a:cubicBezTo>
                  <a:lnTo>
                    <a:pt x="27" y="2548"/>
                  </a:lnTo>
                  <a:cubicBezTo>
                    <a:pt x="19" y="2553"/>
                    <a:pt x="9" y="2549"/>
                    <a:pt x="5" y="2541"/>
                  </a:cubicBezTo>
                  <a:cubicBezTo>
                    <a:pt x="0" y="2533"/>
                    <a:pt x="3" y="2523"/>
                    <a:pt x="12" y="2519"/>
                  </a:cubicBezTo>
                  <a:close/>
                  <a:moveTo>
                    <a:pt x="217" y="2408"/>
                  </a:moveTo>
                  <a:lnTo>
                    <a:pt x="305" y="2360"/>
                  </a:lnTo>
                  <a:cubicBezTo>
                    <a:pt x="313" y="2356"/>
                    <a:pt x="323" y="2359"/>
                    <a:pt x="327" y="2367"/>
                  </a:cubicBezTo>
                  <a:cubicBezTo>
                    <a:pt x="332" y="2375"/>
                    <a:pt x="329" y="2385"/>
                    <a:pt x="321" y="2390"/>
                  </a:cubicBezTo>
                  <a:lnTo>
                    <a:pt x="233" y="2437"/>
                  </a:lnTo>
                  <a:cubicBezTo>
                    <a:pt x="225" y="2442"/>
                    <a:pt x="214" y="2439"/>
                    <a:pt x="210" y="2431"/>
                  </a:cubicBezTo>
                  <a:cubicBezTo>
                    <a:pt x="206" y="2422"/>
                    <a:pt x="209" y="2412"/>
                    <a:pt x="217" y="2408"/>
                  </a:cubicBezTo>
                  <a:close/>
                  <a:moveTo>
                    <a:pt x="422" y="2297"/>
                  </a:moveTo>
                  <a:lnTo>
                    <a:pt x="510" y="2250"/>
                  </a:lnTo>
                  <a:cubicBezTo>
                    <a:pt x="518" y="2245"/>
                    <a:pt x="528" y="2248"/>
                    <a:pt x="533" y="2256"/>
                  </a:cubicBezTo>
                  <a:cubicBezTo>
                    <a:pt x="537" y="2264"/>
                    <a:pt x="534" y="2275"/>
                    <a:pt x="526" y="2279"/>
                  </a:cubicBezTo>
                  <a:lnTo>
                    <a:pt x="438" y="2326"/>
                  </a:lnTo>
                  <a:cubicBezTo>
                    <a:pt x="430" y="2331"/>
                    <a:pt x="420" y="2328"/>
                    <a:pt x="415" y="2320"/>
                  </a:cubicBezTo>
                  <a:cubicBezTo>
                    <a:pt x="411" y="2312"/>
                    <a:pt x="414" y="2301"/>
                    <a:pt x="422" y="2297"/>
                  </a:cubicBezTo>
                  <a:close/>
                  <a:moveTo>
                    <a:pt x="627" y="2186"/>
                  </a:moveTo>
                  <a:lnTo>
                    <a:pt x="715" y="2139"/>
                  </a:lnTo>
                  <a:cubicBezTo>
                    <a:pt x="724" y="2134"/>
                    <a:pt x="734" y="2137"/>
                    <a:pt x="738" y="2145"/>
                  </a:cubicBezTo>
                  <a:cubicBezTo>
                    <a:pt x="742" y="2154"/>
                    <a:pt x="739" y="2164"/>
                    <a:pt x="731" y="2168"/>
                  </a:cubicBezTo>
                  <a:lnTo>
                    <a:pt x="643" y="2216"/>
                  </a:lnTo>
                  <a:cubicBezTo>
                    <a:pt x="635" y="2220"/>
                    <a:pt x="625" y="2217"/>
                    <a:pt x="621" y="2209"/>
                  </a:cubicBezTo>
                  <a:cubicBezTo>
                    <a:pt x="616" y="2201"/>
                    <a:pt x="619" y="2191"/>
                    <a:pt x="627" y="2186"/>
                  </a:cubicBezTo>
                  <a:close/>
                  <a:moveTo>
                    <a:pt x="833" y="2075"/>
                  </a:moveTo>
                  <a:lnTo>
                    <a:pt x="921" y="2028"/>
                  </a:lnTo>
                  <a:cubicBezTo>
                    <a:pt x="929" y="2023"/>
                    <a:pt x="939" y="2026"/>
                    <a:pt x="943" y="2035"/>
                  </a:cubicBezTo>
                  <a:cubicBezTo>
                    <a:pt x="948" y="2043"/>
                    <a:pt x="945" y="2053"/>
                    <a:pt x="937" y="2057"/>
                  </a:cubicBezTo>
                  <a:lnTo>
                    <a:pt x="849" y="2105"/>
                  </a:lnTo>
                  <a:cubicBezTo>
                    <a:pt x="841" y="2109"/>
                    <a:pt x="830" y="2106"/>
                    <a:pt x="826" y="2098"/>
                  </a:cubicBezTo>
                  <a:cubicBezTo>
                    <a:pt x="822" y="2090"/>
                    <a:pt x="825" y="2080"/>
                    <a:pt x="833" y="2075"/>
                  </a:cubicBezTo>
                  <a:close/>
                  <a:moveTo>
                    <a:pt x="1038" y="1964"/>
                  </a:moveTo>
                  <a:lnTo>
                    <a:pt x="1126" y="1917"/>
                  </a:lnTo>
                  <a:cubicBezTo>
                    <a:pt x="1134" y="1913"/>
                    <a:pt x="1144" y="1916"/>
                    <a:pt x="1149" y="1924"/>
                  </a:cubicBezTo>
                  <a:cubicBezTo>
                    <a:pt x="1153" y="1932"/>
                    <a:pt x="1150" y="1942"/>
                    <a:pt x="1142" y="1946"/>
                  </a:cubicBezTo>
                  <a:lnTo>
                    <a:pt x="1054" y="1994"/>
                  </a:lnTo>
                  <a:cubicBezTo>
                    <a:pt x="1046" y="1998"/>
                    <a:pt x="1036" y="1995"/>
                    <a:pt x="1031" y="1987"/>
                  </a:cubicBezTo>
                  <a:cubicBezTo>
                    <a:pt x="1027" y="1979"/>
                    <a:pt x="1030" y="1969"/>
                    <a:pt x="1038" y="1964"/>
                  </a:cubicBezTo>
                  <a:close/>
                  <a:moveTo>
                    <a:pt x="1243" y="1854"/>
                  </a:moveTo>
                  <a:lnTo>
                    <a:pt x="1331" y="1806"/>
                  </a:lnTo>
                  <a:cubicBezTo>
                    <a:pt x="1340" y="1802"/>
                    <a:pt x="1350" y="1805"/>
                    <a:pt x="1354" y="1813"/>
                  </a:cubicBezTo>
                  <a:cubicBezTo>
                    <a:pt x="1358" y="1821"/>
                    <a:pt x="1355" y="1831"/>
                    <a:pt x="1347" y="1835"/>
                  </a:cubicBezTo>
                  <a:lnTo>
                    <a:pt x="1259" y="1883"/>
                  </a:lnTo>
                  <a:cubicBezTo>
                    <a:pt x="1251" y="1887"/>
                    <a:pt x="1241" y="1884"/>
                    <a:pt x="1237" y="1876"/>
                  </a:cubicBezTo>
                  <a:cubicBezTo>
                    <a:pt x="1232" y="1868"/>
                    <a:pt x="1235" y="1858"/>
                    <a:pt x="1243" y="1854"/>
                  </a:cubicBezTo>
                  <a:close/>
                  <a:moveTo>
                    <a:pt x="1449" y="1743"/>
                  </a:moveTo>
                  <a:lnTo>
                    <a:pt x="1537" y="1695"/>
                  </a:lnTo>
                  <a:cubicBezTo>
                    <a:pt x="1545" y="1691"/>
                    <a:pt x="1555" y="1694"/>
                    <a:pt x="1559" y="1702"/>
                  </a:cubicBezTo>
                  <a:cubicBezTo>
                    <a:pt x="1564" y="1710"/>
                    <a:pt x="1561" y="1720"/>
                    <a:pt x="1553" y="1725"/>
                  </a:cubicBezTo>
                  <a:lnTo>
                    <a:pt x="1465" y="1772"/>
                  </a:lnTo>
                  <a:cubicBezTo>
                    <a:pt x="1456" y="1776"/>
                    <a:pt x="1446" y="1773"/>
                    <a:pt x="1442" y="1765"/>
                  </a:cubicBezTo>
                  <a:cubicBezTo>
                    <a:pt x="1438" y="1757"/>
                    <a:pt x="1441" y="1747"/>
                    <a:pt x="1449" y="1743"/>
                  </a:cubicBezTo>
                  <a:close/>
                  <a:moveTo>
                    <a:pt x="1654" y="1632"/>
                  </a:moveTo>
                  <a:lnTo>
                    <a:pt x="1742" y="1584"/>
                  </a:lnTo>
                  <a:cubicBezTo>
                    <a:pt x="1750" y="1580"/>
                    <a:pt x="1760" y="1583"/>
                    <a:pt x="1765" y="1591"/>
                  </a:cubicBezTo>
                  <a:cubicBezTo>
                    <a:pt x="1769" y="1599"/>
                    <a:pt x="1766" y="1609"/>
                    <a:pt x="1758" y="1614"/>
                  </a:cubicBezTo>
                  <a:lnTo>
                    <a:pt x="1670" y="1661"/>
                  </a:lnTo>
                  <a:cubicBezTo>
                    <a:pt x="1662" y="1666"/>
                    <a:pt x="1652" y="1663"/>
                    <a:pt x="1647" y="1654"/>
                  </a:cubicBezTo>
                  <a:cubicBezTo>
                    <a:pt x="1643" y="1646"/>
                    <a:pt x="1646" y="1636"/>
                    <a:pt x="1654" y="1632"/>
                  </a:cubicBezTo>
                  <a:close/>
                  <a:moveTo>
                    <a:pt x="1859" y="1521"/>
                  </a:moveTo>
                  <a:lnTo>
                    <a:pt x="1947" y="1474"/>
                  </a:lnTo>
                  <a:cubicBezTo>
                    <a:pt x="1955" y="1469"/>
                    <a:pt x="1966" y="1472"/>
                    <a:pt x="1970" y="1480"/>
                  </a:cubicBezTo>
                  <a:cubicBezTo>
                    <a:pt x="1974" y="1488"/>
                    <a:pt x="1971" y="1498"/>
                    <a:pt x="1963" y="1503"/>
                  </a:cubicBezTo>
                  <a:lnTo>
                    <a:pt x="1875" y="1550"/>
                  </a:lnTo>
                  <a:cubicBezTo>
                    <a:pt x="1867" y="1555"/>
                    <a:pt x="1857" y="1552"/>
                    <a:pt x="1853" y="1544"/>
                  </a:cubicBezTo>
                  <a:cubicBezTo>
                    <a:pt x="1848" y="1536"/>
                    <a:pt x="1851" y="1525"/>
                    <a:pt x="1859" y="1521"/>
                  </a:cubicBezTo>
                  <a:close/>
                  <a:moveTo>
                    <a:pt x="2065" y="1410"/>
                  </a:moveTo>
                  <a:lnTo>
                    <a:pt x="2153" y="1363"/>
                  </a:lnTo>
                  <a:cubicBezTo>
                    <a:pt x="2161" y="1358"/>
                    <a:pt x="2171" y="1361"/>
                    <a:pt x="2175" y="1369"/>
                  </a:cubicBezTo>
                  <a:cubicBezTo>
                    <a:pt x="2180" y="1378"/>
                    <a:pt x="2177" y="1388"/>
                    <a:pt x="2169" y="1392"/>
                  </a:cubicBezTo>
                  <a:lnTo>
                    <a:pt x="2081" y="1440"/>
                  </a:lnTo>
                  <a:cubicBezTo>
                    <a:pt x="2072" y="1444"/>
                    <a:pt x="2062" y="1441"/>
                    <a:pt x="2058" y="1433"/>
                  </a:cubicBezTo>
                  <a:cubicBezTo>
                    <a:pt x="2054" y="1425"/>
                    <a:pt x="2057" y="1415"/>
                    <a:pt x="2065" y="1410"/>
                  </a:cubicBezTo>
                  <a:close/>
                  <a:moveTo>
                    <a:pt x="2270" y="1299"/>
                  </a:moveTo>
                  <a:lnTo>
                    <a:pt x="2358" y="1252"/>
                  </a:lnTo>
                  <a:cubicBezTo>
                    <a:pt x="2366" y="1247"/>
                    <a:pt x="2376" y="1250"/>
                    <a:pt x="2381" y="1259"/>
                  </a:cubicBezTo>
                  <a:cubicBezTo>
                    <a:pt x="2385" y="1267"/>
                    <a:pt x="2382" y="1277"/>
                    <a:pt x="2374" y="1281"/>
                  </a:cubicBezTo>
                  <a:lnTo>
                    <a:pt x="2286" y="1329"/>
                  </a:lnTo>
                  <a:cubicBezTo>
                    <a:pt x="2278" y="1333"/>
                    <a:pt x="2268" y="1330"/>
                    <a:pt x="2263" y="1322"/>
                  </a:cubicBezTo>
                  <a:cubicBezTo>
                    <a:pt x="2259" y="1314"/>
                    <a:pt x="2262" y="1304"/>
                    <a:pt x="2270" y="1299"/>
                  </a:cubicBezTo>
                  <a:close/>
                  <a:moveTo>
                    <a:pt x="2475" y="1188"/>
                  </a:moveTo>
                  <a:lnTo>
                    <a:pt x="2563" y="1141"/>
                  </a:lnTo>
                  <a:cubicBezTo>
                    <a:pt x="2571" y="1137"/>
                    <a:pt x="2582" y="1140"/>
                    <a:pt x="2586" y="1148"/>
                  </a:cubicBezTo>
                  <a:cubicBezTo>
                    <a:pt x="2590" y="1156"/>
                    <a:pt x="2587" y="1166"/>
                    <a:pt x="2579" y="1170"/>
                  </a:cubicBezTo>
                  <a:lnTo>
                    <a:pt x="2491" y="1218"/>
                  </a:lnTo>
                  <a:cubicBezTo>
                    <a:pt x="2483" y="1222"/>
                    <a:pt x="2473" y="1219"/>
                    <a:pt x="2469" y="1211"/>
                  </a:cubicBezTo>
                  <a:cubicBezTo>
                    <a:pt x="2464" y="1203"/>
                    <a:pt x="2467" y="1193"/>
                    <a:pt x="2475" y="1188"/>
                  </a:cubicBezTo>
                  <a:close/>
                  <a:moveTo>
                    <a:pt x="2681" y="1078"/>
                  </a:moveTo>
                  <a:lnTo>
                    <a:pt x="2769" y="1030"/>
                  </a:lnTo>
                  <a:cubicBezTo>
                    <a:pt x="2777" y="1026"/>
                    <a:pt x="2787" y="1029"/>
                    <a:pt x="2791" y="1037"/>
                  </a:cubicBezTo>
                  <a:cubicBezTo>
                    <a:pt x="2796" y="1045"/>
                    <a:pt x="2793" y="1055"/>
                    <a:pt x="2784" y="1059"/>
                  </a:cubicBezTo>
                  <a:lnTo>
                    <a:pt x="2696" y="1107"/>
                  </a:lnTo>
                  <a:cubicBezTo>
                    <a:pt x="2688" y="1111"/>
                    <a:pt x="2678" y="1108"/>
                    <a:pt x="2674" y="1100"/>
                  </a:cubicBezTo>
                  <a:cubicBezTo>
                    <a:pt x="2670" y="1092"/>
                    <a:pt x="2673" y="1082"/>
                    <a:pt x="2681" y="1078"/>
                  </a:cubicBezTo>
                  <a:close/>
                  <a:moveTo>
                    <a:pt x="2886" y="967"/>
                  </a:moveTo>
                  <a:lnTo>
                    <a:pt x="2974" y="919"/>
                  </a:lnTo>
                  <a:cubicBezTo>
                    <a:pt x="2982" y="915"/>
                    <a:pt x="2992" y="918"/>
                    <a:pt x="2997" y="926"/>
                  </a:cubicBezTo>
                  <a:cubicBezTo>
                    <a:pt x="3001" y="934"/>
                    <a:pt x="2998" y="944"/>
                    <a:pt x="2990" y="949"/>
                  </a:cubicBezTo>
                  <a:lnTo>
                    <a:pt x="2902" y="996"/>
                  </a:lnTo>
                  <a:cubicBezTo>
                    <a:pt x="2894" y="1000"/>
                    <a:pt x="2884" y="997"/>
                    <a:pt x="2879" y="989"/>
                  </a:cubicBezTo>
                  <a:cubicBezTo>
                    <a:pt x="2875" y="981"/>
                    <a:pt x="2878" y="971"/>
                    <a:pt x="2886" y="967"/>
                  </a:cubicBezTo>
                  <a:close/>
                  <a:moveTo>
                    <a:pt x="3091" y="856"/>
                  </a:moveTo>
                  <a:lnTo>
                    <a:pt x="3179" y="808"/>
                  </a:lnTo>
                  <a:cubicBezTo>
                    <a:pt x="3187" y="804"/>
                    <a:pt x="3197" y="807"/>
                    <a:pt x="3202" y="815"/>
                  </a:cubicBezTo>
                  <a:cubicBezTo>
                    <a:pt x="3206" y="823"/>
                    <a:pt x="3203" y="833"/>
                    <a:pt x="3195" y="838"/>
                  </a:cubicBezTo>
                  <a:lnTo>
                    <a:pt x="3107" y="885"/>
                  </a:lnTo>
                  <a:cubicBezTo>
                    <a:pt x="3099" y="890"/>
                    <a:pt x="3089" y="887"/>
                    <a:pt x="3085" y="878"/>
                  </a:cubicBezTo>
                  <a:cubicBezTo>
                    <a:pt x="3080" y="870"/>
                    <a:pt x="3083" y="860"/>
                    <a:pt x="3091" y="856"/>
                  </a:cubicBezTo>
                  <a:close/>
                  <a:moveTo>
                    <a:pt x="3297" y="745"/>
                  </a:moveTo>
                  <a:lnTo>
                    <a:pt x="3385" y="697"/>
                  </a:lnTo>
                  <a:cubicBezTo>
                    <a:pt x="3393" y="693"/>
                    <a:pt x="3403" y="696"/>
                    <a:pt x="3407" y="704"/>
                  </a:cubicBezTo>
                  <a:cubicBezTo>
                    <a:pt x="3412" y="712"/>
                    <a:pt x="3408" y="722"/>
                    <a:pt x="3400" y="727"/>
                  </a:cubicBezTo>
                  <a:lnTo>
                    <a:pt x="3312" y="774"/>
                  </a:lnTo>
                  <a:cubicBezTo>
                    <a:pt x="3304" y="779"/>
                    <a:pt x="3294" y="776"/>
                    <a:pt x="3290" y="768"/>
                  </a:cubicBezTo>
                  <a:cubicBezTo>
                    <a:pt x="3285" y="759"/>
                    <a:pt x="3288" y="749"/>
                    <a:pt x="3297" y="745"/>
                  </a:cubicBezTo>
                  <a:close/>
                  <a:moveTo>
                    <a:pt x="3502" y="634"/>
                  </a:moveTo>
                  <a:lnTo>
                    <a:pt x="3590" y="587"/>
                  </a:lnTo>
                  <a:cubicBezTo>
                    <a:pt x="3598" y="582"/>
                    <a:pt x="3608" y="585"/>
                    <a:pt x="3612" y="593"/>
                  </a:cubicBezTo>
                  <a:cubicBezTo>
                    <a:pt x="3617" y="601"/>
                    <a:pt x="3614" y="612"/>
                    <a:pt x="3606" y="616"/>
                  </a:cubicBezTo>
                  <a:lnTo>
                    <a:pt x="3518" y="663"/>
                  </a:lnTo>
                  <a:cubicBezTo>
                    <a:pt x="3510" y="668"/>
                    <a:pt x="3500" y="665"/>
                    <a:pt x="3495" y="657"/>
                  </a:cubicBezTo>
                  <a:cubicBezTo>
                    <a:pt x="3491" y="649"/>
                    <a:pt x="3494" y="639"/>
                    <a:pt x="3502" y="634"/>
                  </a:cubicBezTo>
                  <a:close/>
                  <a:moveTo>
                    <a:pt x="3707" y="523"/>
                  </a:moveTo>
                  <a:lnTo>
                    <a:pt x="3795" y="476"/>
                  </a:lnTo>
                  <a:cubicBezTo>
                    <a:pt x="3803" y="471"/>
                    <a:pt x="3813" y="474"/>
                    <a:pt x="3818" y="483"/>
                  </a:cubicBezTo>
                  <a:cubicBezTo>
                    <a:pt x="3822" y="491"/>
                    <a:pt x="3819" y="501"/>
                    <a:pt x="3811" y="505"/>
                  </a:cubicBezTo>
                  <a:lnTo>
                    <a:pt x="3723" y="553"/>
                  </a:lnTo>
                  <a:cubicBezTo>
                    <a:pt x="3715" y="557"/>
                    <a:pt x="3705" y="554"/>
                    <a:pt x="3700" y="546"/>
                  </a:cubicBezTo>
                  <a:cubicBezTo>
                    <a:pt x="3696" y="538"/>
                    <a:pt x="3699" y="528"/>
                    <a:pt x="3707" y="523"/>
                  </a:cubicBezTo>
                  <a:close/>
                  <a:moveTo>
                    <a:pt x="3913" y="412"/>
                  </a:moveTo>
                  <a:lnTo>
                    <a:pt x="4001" y="365"/>
                  </a:lnTo>
                  <a:cubicBezTo>
                    <a:pt x="4009" y="361"/>
                    <a:pt x="4019" y="364"/>
                    <a:pt x="4023" y="372"/>
                  </a:cubicBezTo>
                  <a:cubicBezTo>
                    <a:pt x="4027" y="380"/>
                    <a:pt x="4024" y="390"/>
                    <a:pt x="4016" y="394"/>
                  </a:cubicBezTo>
                  <a:lnTo>
                    <a:pt x="3928" y="442"/>
                  </a:lnTo>
                  <a:cubicBezTo>
                    <a:pt x="3920" y="446"/>
                    <a:pt x="3910" y="443"/>
                    <a:pt x="3906" y="435"/>
                  </a:cubicBezTo>
                  <a:cubicBezTo>
                    <a:pt x="3901" y="427"/>
                    <a:pt x="3904" y="417"/>
                    <a:pt x="3913" y="412"/>
                  </a:cubicBezTo>
                  <a:close/>
                  <a:moveTo>
                    <a:pt x="4118" y="302"/>
                  </a:moveTo>
                  <a:lnTo>
                    <a:pt x="4206" y="254"/>
                  </a:lnTo>
                  <a:cubicBezTo>
                    <a:pt x="4214" y="250"/>
                    <a:pt x="4224" y="253"/>
                    <a:pt x="4228" y="261"/>
                  </a:cubicBezTo>
                  <a:cubicBezTo>
                    <a:pt x="4233" y="269"/>
                    <a:pt x="4230" y="279"/>
                    <a:pt x="4222" y="283"/>
                  </a:cubicBezTo>
                  <a:lnTo>
                    <a:pt x="4134" y="331"/>
                  </a:lnTo>
                  <a:cubicBezTo>
                    <a:pt x="4126" y="335"/>
                    <a:pt x="4115" y="332"/>
                    <a:pt x="4111" y="324"/>
                  </a:cubicBezTo>
                  <a:cubicBezTo>
                    <a:pt x="4107" y="316"/>
                    <a:pt x="4110" y="306"/>
                    <a:pt x="4118" y="302"/>
                  </a:cubicBezTo>
                  <a:close/>
                  <a:moveTo>
                    <a:pt x="4323" y="191"/>
                  </a:moveTo>
                  <a:lnTo>
                    <a:pt x="4411" y="143"/>
                  </a:lnTo>
                  <a:cubicBezTo>
                    <a:pt x="4419" y="139"/>
                    <a:pt x="4429" y="142"/>
                    <a:pt x="4434" y="150"/>
                  </a:cubicBezTo>
                  <a:cubicBezTo>
                    <a:pt x="4438" y="158"/>
                    <a:pt x="4435" y="168"/>
                    <a:pt x="4427" y="173"/>
                  </a:cubicBezTo>
                  <a:lnTo>
                    <a:pt x="4339" y="220"/>
                  </a:lnTo>
                  <a:cubicBezTo>
                    <a:pt x="4331" y="224"/>
                    <a:pt x="4321" y="221"/>
                    <a:pt x="4316" y="213"/>
                  </a:cubicBezTo>
                  <a:cubicBezTo>
                    <a:pt x="4312" y="205"/>
                    <a:pt x="4315" y="195"/>
                    <a:pt x="4323" y="191"/>
                  </a:cubicBezTo>
                  <a:close/>
                  <a:moveTo>
                    <a:pt x="4528" y="80"/>
                  </a:moveTo>
                  <a:lnTo>
                    <a:pt x="4557" y="65"/>
                  </a:lnTo>
                  <a:cubicBezTo>
                    <a:pt x="4565" y="60"/>
                    <a:pt x="4575" y="63"/>
                    <a:pt x="4579" y="71"/>
                  </a:cubicBezTo>
                  <a:cubicBezTo>
                    <a:pt x="4584" y="80"/>
                    <a:pt x="4580" y="90"/>
                    <a:pt x="4572" y="94"/>
                  </a:cubicBezTo>
                  <a:lnTo>
                    <a:pt x="4544" y="109"/>
                  </a:lnTo>
                  <a:cubicBezTo>
                    <a:pt x="4536" y="114"/>
                    <a:pt x="4526" y="111"/>
                    <a:pt x="4522" y="102"/>
                  </a:cubicBezTo>
                  <a:cubicBezTo>
                    <a:pt x="4517" y="94"/>
                    <a:pt x="4520" y="84"/>
                    <a:pt x="4528" y="80"/>
                  </a:cubicBezTo>
                  <a:close/>
                  <a:moveTo>
                    <a:pt x="4488" y="7"/>
                  </a:moveTo>
                  <a:lnTo>
                    <a:pt x="4711" y="0"/>
                  </a:lnTo>
                  <a:lnTo>
                    <a:pt x="4583" y="183"/>
                  </a:lnTo>
                  <a:lnTo>
                    <a:pt x="4488" y="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9" name="Line 104"/>
            <p:cNvSpPr>
              <a:spLocks noChangeShapeType="1"/>
            </p:cNvSpPr>
            <p:nvPr/>
          </p:nvSpPr>
          <p:spPr bwMode="auto">
            <a:xfrm>
              <a:off x="433" y="1563"/>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0" name="Line 105"/>
            <p:cNvSpPr>
              <a:spLocks noChangeShapeType="1"/>
            </p:cNvSpPr>
            <p:nvPr/>
          </p:nvSpPr>
          <p:spPr bwMode="auto">
            <a:xfrm>
              <a:off x="433" y="2275"/>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1" name="Rectangle 106"/>
            <p:cNvSpPr>
              <a:spLocks noChangeArrowheads="1"/>
            </p:cNvSpPr>
            <p:nvPr/>
          </p:nvSpPr>
          <p:spPr bwMode="auto">
            <a:xfrm>
              <a:off x="476" y="3441"/>
              <a:ext cx="28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chemeClr val="bg2">
                      <a:lumMod val="75000"/>
                    </a:schemeClr>
                  </a:solidFill>
                  <a:effectLst/>
                  <a:latin typeface="Arial" pitchFamily="34" charset="0"/>
                  <a:cs typeface="Arial" pitchFamily="34" charset="0"/>
                </a:rPr>
                <a:t>Legend</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sp>
        <p:nvSpPr>
          <p:cNvPr id="133196" name="Rettangolo 133195"/>
          <p:cNvSpPr/>
          <p:nvPr/>
        </p:nvSpPr>
        <p:spPr>
          <a:xfrm>
            <a:off x="4350625" y="3321278"/>
            <a:ext cx="486030" cy="230832"/>
          </a:xfrm>
          <a:prstGeom prst="rect">
            <a:avLst/>
          </a:prstGeom>
        </p:spPr>
        <p:txBody>
          <a:bodyPr wrap="none">
            <a:spAutoFit/>
          </a:bodyPr>
          <a:lstStyle/>
          <a:p>
            <a:r>
              <a:rPr lang="it-IT" altLang="it-IT" sz="900" b="1" dirty="0">
                <a:solidFill>
                  <a:schemeClr val="bg2">
                    <a:lumMod val="75000"/>
                  </a:schemeClr>
                </a:solidFill>
                <a:latin typeface="Arial" pitchFamily="34" charset="0"/>
                <a:cs typeface="Arial" pitchFamily="34" charset="0"/>
              </a:rPr>
              <a:t>Sales</a:t>
            </a:r>
            <a:endParaRPr lang="it-IT" sz="3200" b="1" dirty="0">
              <a:solidFill>
                <a:schemeClr val="bg2">
                  <a:lumMod val="75000"/>
                </a:schemeClr>
              </a:solidFill>
            </a:endParaRPr>
          </a:p>
        </p:txBody>
      </p:sp>
    </p:spTree>
    <p:extLst>
      <p:ext uri="{BB962C8B-B14F-4D97-AF65-F5344CB8AC3E}">
        <p14:creationId xmlns:p14="http://schemas.microsoft.com/office/powerpoint/2010/main" val="2505506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73050" y="0"/>
            <a:ext cx="7754938" cy="1143000"/>
          </a:xfrm>
          <a:noFill/>
        </p:spPr>
        <p:txBody>
          <a:bodyPr anchor="t"/>
          <a:lstStyle/>
          <a:p>
            <a:r>
              <a:rPr lang="it-IT" sz="2800" dirty="0" smtClean="0"/>
              <a:t>The </a:t>
            </a:r>
            <a:r>
              <a:rPr lang="it-IT" sz="2800" dirty="0" err="1" smtClean="0"/>
              <a:t>product</a:t>
            </a:r>
            <a:r>
              <a:rPr lang="it-IT" sz="2800" dirty="0" smtClean="0"/>
              <a:t> </a:t>
            </a:r>
            <a:r>
              <a:rPr lang="it-IT" sz="2800" dirty="0" err="1" smtClean="0"/>
              <a:t>lifecycle</a:t>
            </a:r>
            <a:endParaRPr lang="it-IT" altLang="it-IT" sz="2800" b="1" dirty="0">
              <a:solidFill>
                <a:srgbClr val="0033CC"/>
              </a:solidFill>
              <a:latin typeface="Palatino Linotype" pitchFamily="18" charset="0"/>
            </a:endParaRPr>
          </a:p>
        </p:txBody>
      </p:sp>
      <p:sp>
        <p:nvSpPr>
          <p:cNvPr id="134192" name="Line 48"/>
          <p:cNvSpPr>
            <a:spLocks noChangeShapeType="1"/>
          </p:cNvSpPr>
          <p:nvPr/>
        </p:nvSpPr>
        <p:spPr bwMode="auto">
          <a:xfrm>
            <a:off x="1733550" y="5189538"/>
            <a:ext cx="50323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134193" name="Text Box 49"/>
          <p:cNvSpPr txBox="1">
            <a:spLocks noChangeArrowheads="1"/>
          </p:cNvSpPr>
          <p:nvPr/>
        </p:nvSpPr>
        <p:spPr bwMode="auto">
          <a:xfrm>
            <a:off x="2165350" y="5026025"/>
            <a:ext cx="1633538"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it-IT" altLang="it-IT" sz="900" b="0" dirty="0" err="1" smtClean="0">
                <a:solidFill>
                  <a:schemeClr val="tx1"/>
                </a:solidFill>
                <a:latin typeface="Arial" charset="0"/>
              </a:rPr>
              <a:t>Product’s</a:t>
            </a:r>
            <a:r>
              <a:rPr lang="it-IT" altLang="it-IT" sz="900" b="0" dirty="0" smtClean="0">
                <a:solidFill>
                  <a:schemeClr val="tx1"/>
                </a:solidFill>
                <a:latin typeface="Arial" charset="0"/>
              </a:rPr>
              <a:t> </a:t>
            </a:r>
            <a:r>
              <a:rPr lang="it-IT" altLang="it-IT" sz="900" b="0" dirty="0" err="1" smtClean="0">
                <a:solidFill>
                  <a:schemeClr val="tx1"/>
                </a:solidFill>
                <a:latin typeface="Arial" charset="0"/>
              </a:rPr>
              <a:t>lifecyclce</a:t>
            </a:r>
            <a:endParaRPr lang="it-IT" altLang="it-IT" sz="900" b="0" dirty="0">
              <a:solidFill>
                <a:schemeClr val="tx1"/>
              </a:solidFill>
              <a:latin typeface="Arial" charset="0"/>
            </a:endParaRPr>
          </a:p>
        </p:txBody>
      </p:sp>
      <p:grpSp>
        <p:nvGrpSpPr>
          <p:cNvPr id="2" name="Group 4"/>
          <p:cNvGrpSpPr>
            <a:grpSpLocks noChangeAspect="1"/>
          </p:cNvGrpSpPr>
          <p:nvPr/>
        </p:nvGrpSpPr>
        <p:grpSpPr bwMode="auto">
          <a:xfrm>
            <a:off x="-4763" y="1762423"/>
            <a:ext cx="8604250" cy="3130550"/>
            <a:chOff x="-3" y="1103"/>
            <a:chExt cx="5420" cy="1972"/>
          </a:xfrm>
        </p:grpSpPr>
        <p:sp>
          <p:nvSpPr>
            <p:cNvPr id="3" name="AutoShape 3"/>
            <p:cNvSpPr>
              <a:spLocks noChangeAspect="1" noChangeArrowheads="1" noTextEdit="1"/>
            </p:cNvSpPr>
            <p:nvPr/>
          </p:nvSpPr>
          <p:spPr bwMode="auto">
            <a:xfrm>
              <a:off x="-3" y="1113"/>
              <a:ext cx="5420"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161" y="1499"/>
              <a:ext cx="2128" cy="39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1161" y="1895"/>
              <a:ext cx="1065"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2225" y="1895"/>
              <a:ext cx="2128"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161" y="2291"/>
              <a:ext cx="2128"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3288" y="2291"/>
              <a:ext cx="1065"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203" y="1248"/>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4371" y="1382"/>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203" y="1582"/>
              <a:ext cx="5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Components’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203" y="1706"/>
              <a:ext cx="4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substitution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307" y="17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smtClean="0">
                  <a:solidFill>
                    <a:srgbClr val="000000"/>
                  </a:solidFill>
                </a:rPr>
                <a:t>Low</a:t>
              </a:r>
              <a:r>
                <a:rPr lang="it-IT" altLang="it-IT" sz="1200" dirty="0" smtClean="0">
                  <a:solidFill>
                    <a:srgbClr val="000000"/>
                  </a:solidFill>
                </a:rPr>
                <a:t> </a:t>
              </a:r>
              <a:r>
                <a:rPr lang="it-IT" altLang="it-IT" sz="1200" dirty="0" err="1" smtClean="0">
                  <a:solidFill>
                    <a:srgbClr val="000000"/>
                  </a:solidFill>
                </a:rPr>
                <a:t>complexity</a:t>
              </a:r>
              <a:r>
                <a:rPr lang="it-IT" altLang="it-IT" sz="1200" dirty="0" smtClean="0">
                  <a:solidFill>
                    <a:srgbClr val="000000"/>
                  </a:solidFill>
                </a:rPr>
                <a:t> </a:t>
              </a:r>
              <a:r>
                <a:rPr lang="it-IT" altLang="it-IT" sz="1200" dirty="0" err="1">
                  <a:solidFill>
                    <a:srgbClr val="000000"/>
                  </a:solidFill>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203" y="2040"/>
              <a:ext cx="9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Product</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improvement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2244" y="2175"/>
              <a:ext cx="11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Medium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complexity</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203" y="2375"/>
              <a:ext cx="5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1180" y="2571"/>
              <a:ext cx="6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radical</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1235" y="2757"/>
              <a:ext cx="5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2291" y="2742"/>
              <a:ext cx="10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generation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3435" y="2696"/>
              <a:ext cx="6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Improvement</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of</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3412" y="2820"/>
              <a:ext cx="7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exhisting</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4416" y="2757"/>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rot="16200000">
              <a:off x="-304" y="1787"/>
              <a:ext cx="8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a:solidFill>
                    <a:srgbClr val="000000"/>
                  </a:solidFill>
                </a:rPr>
                <a:t>process</a:t>
              </a:r>
              <a:r>
                <a:rPr lang="it-IT" altLang="it-IT" sz="1200" dirty="0">
                  <a:solidFill>
                    <a:srgbClr val="000000"/>
                  </a:solidFill>
                </a:rPr>
                <a:t> </a:t>
              </a:r>
              <a:r>
                <a:rPr lang="it-IT" altLang="it-IT" sz="1200" dirty="0" smtClean="0">
                  <a:solidFill>
                    <a:srgbClr val="000000"/>
                  </a:solidFill>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2836" y="2936"/>
              <a:ext cx="8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Innovation’s</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4" y="2939"/>
              <a:ext cx="46"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9"/>
            <p:cNvSpPr>
              <a:spLocks noChangeShapeType="1"/>
            </p:cNvSpPr>
            <p:nvPr/>
          </p:nvSpPr>
          <p:spPr bwMode="auto">
            <a:xfrm>
              <a:off x="1156" y="1103"/>
              <a:ext cx="0" cy="19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30"/>
            <p:cNvSpPr>
              <a:spLocks noChangeArrowheads="1"/>
            </p:cNvSpPr>
            <p:nvPr/>
          </p:nvSpPr>
          <p:spPr bwMode="auto">
            <a:xfrm>
              <a:off x="1156" y="1103"/>
              <a:ext cx="10" cy="19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Line 31"/>
            <p:cNvSpPr>
              <a:spLocks noChangeShapeType="1"/>
            </p:cNvSpPr>
            <p:nvPr/>
          </p:nvSpPr>
          <p:spPr bwMode="auto">
            <a:xfrm>
              <a:off x="184" y="1494"/>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32"/>
            <p:cNvSpPr>
              <a:spLocks noChangeArrowheads="1"/>
            </p:cNvSpPr>
            <p:nvPr/>
          </p:nvSpPr>
          <p:spPr bwMode="auto">
            <a:xfrm>
              <a:off x="184" y="1494"/>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6" name="Line 33"/>
            <p:cNvSpPr>
              <a:spLocks noChangeShapeType="1"/>
            </p:cNvSpPr>
            <p:nvPr/>
          </p:nvSpPr>
          <p:spPr bwMode="auto">
            <a:xfrm>
              <a:off x="184" y="1890"/>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7" name="Rectangle 34"/>
            <p:cNvSpPr>
              <a:spLocks noChangeArrowheads="1"/>
            </p:cNvSpPr>
            <p:nvPr/>
          </p:nvSpPr>
          <p:spPr bwMode="auto">
            <a:xfrm>
              <a:off x="184" y="1890"/>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8" name="Line 35"/>
            <p:cNvSpPr>
              <a:spLocks noChangeShapeType="1"/>
            </p:cNvSpPr>
            <p:nvPr/>
          </p:nvSpPr>
          <p:spPr bwMode="auto">
            <a:xfrm>
              <a:off x="184" y="2287"/>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9" name="Rectangle 36"/>
            <p:cNvSpPr>
              <a:spLocks noChangeArrowheads="1"/>
            </p:cNvSpPr>
            <p:nvPr/>
          </p:nvSpPr>
          <p:spPr bwMode="auto">
            <a:xfrm>
              <a:off x="184" y="2287"/>
              <a:ext cx="9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0" name="Line 37"/>
            <p:cNvSpPr>
              <a:spLocks noChangeShapeType="1"/>
            </p:cNvSpPr>
            <p:nvPr/>
          </p:nvSpPr>
          <p:spPr bwMode="auto">
            <a:xfrm>
              <a:off x="5" y="2683"/>
              <a:ext cx="5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1" name="Rectangle 38"/>
            <p:cNvSpPr>
              <a:spLocks noChangeArrowheads="1"/>
            </p:cNvSpPr>
            <p:nvPr/>
          </p:nvSpPr>
          <p:spPr bwMode="auto">
            <a:xfrm>
              <a:off x="5" y="2683"/>
              <a:ext cx="541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2" name="Line 39"/>
            <p:cNvSpPr>
              <a:spLocks noChangeShapeType="1"/>
            </p:cNvSpPr>
            <p:nvPr/>
          </p:nvSpPr>
          <p:spPr bwMode="auto">
            <a:xfrm>
              <a:off x="1166" y="2928"/>
              <a:ext cx="42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3" name="Rectangle 40"/>
            <p:cNvSpPr>
              <a:spLocks noChangeArrowheads="1"/>
            </p:cNvSpPr>
            <p:nvPr/>
          </p:nvSpPr>
          <p:spPr bwMode="auto">
            <a:xfrm>
              <a:off x="1166" y="2928"/>
              <a:ext cx="425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4" name="Freeform 41"/>
            <p:cNvSpPr>
              <a:spLocks/>
            </p:cNvSpPr>
            <p:nvPr/>
          </p:nvSpPr>
          <p:spPr bwMode="auto">
            <a:xfrm>
              <a:off x="1156" y="1227"/>
              <a:ext cx="4167" cy="1448"/>
            </a:xfrm>
            <a:custGeom>
              <a:avLst/>
              <a:gdLst>
                <a:gd name="T0" fmla="*/ 0 w 4167"/>
                <a:gd name="T1" fmla="*/ 1448 h 1448"/>
                <a:gd name="T2" fmla="*/ 1032 w 4167"/>
                <a:gd name="T3" fmla="*/ 1218 h 1448"/>
                <a:gd name="T4" fmla="*/ 1650 w 4167"/>
                <a:gd name="T5" fmla="*/ 843 h 1448"/>
                <a:gd name="T6" fmla="*/ 2236 w 4167"/>
                <a:gd name="T7" fmla="*/ 245 h 1448"/>
                <a:gd name="T8" fmla="*/ 3245 w 4167"/>
                <a:gd name="T9" fmla="*/ 0 h 1448"/>
                <a:gd name="T10" fmla="*/ 4167 w 4167"/>
                <a:gd name="T11" fmla="*/ 231 h 1448"/>
              </a:gdLst>
              <a:ahLst/>
              <a:cxnLst>
                <a:cxn ang="0">
                  <a:pos x="T0" y="T1"/>
                </a:cxn>
                <a:cxn ang="0">
                  <a:pos x="T2" y="T3"/>
                </a:cxn>
                <a:cxn ang="0">
                  <a:pos x="T4" y="T5"/>
                </a:cxn>
                <a:cxn ang="0">
                  <a:pos x="T6" y="T7"/>
                </a:cxn>
                <a:cxn ang="0">
                  <a:pos x="T8" y="T9"/>
                </a:cxn>
                <a:cxn ang="0">
                  <a:pos x="T10" y="T11"/>
                </a:cxn>
              </a:cxnLst>
              <a:rect l="0" t="0" r="r" b="b"/>
              <a:pathLst>
                <a:path w="4167" h="1448">
                  <a:moveTo>
                    <a:pt x="0" y="1448"/>
                  </a:moveTo>
                  <a:cubicBezTo>
                    <a:pt x="375" y="1383"/>
                    <a:pt x="758" y="1319"/>
                    <a:pt x="1032" y="1218"/>
                  </a:cubicBezTo>
                  <a:cubicBezTo>
                    <a:pt x="1306" y="1117"/>
                    <a:pt x="1446" y="1002"/>
                    <a:pt x="1650" y="843"/>
                  </a:cubicBezTo>
                  <a:cubicBezTo>
                    <a:pt x="1853" y="684"/>
                    <a:pt x="1970" y="389"/>
                    <a:pt x="2236" y="245"/>
                  </a:cubicBezTo>
                  <a:cubicBezTo>
                    <a:pt x="2502" y="101"/>
                    <a:pt x="2924" y="0"/>
                    <a:pt x="3245" y="0"/>
                  </a:cubicBezTo>
                  <a:cubicBezTo>
                    <a:pt x="3565" y="0"/>
                    <a:pt x="3862" y="115"/>
                    <a:pt x="4167" y="23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246712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influencing</a:t>
            </a:r>
            <a:r>
              <a:rPr lang="it-IT" altLang="it-IT" sz="2800" b="1" dirty="0" smtClean="0">
                <a:solidFill>
                  <a:srgbClr val="0033CC"/>
                </a:solidFill>
                <a:latin typeface="Palatino Linotype" pitchFamily="18" charset="0"/>
              </a:rPr>
              <a:t> the </a:t>
            </a:r>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endParaRPr lang="it-IT" altLang="it-IT" sz="2800" b="1" dirty="0">
              <a:solidFill>
                <a:srgbClr val="0033CC"/>
              </a:solidFill>
              <a:latin typeface="Palatino Linotype" pitchFamily="18" charset="0"/>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9788"/>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4" name="Text Box 6"/>
          <p:cNvSpPr txBox="1">
            <a:spLocks noChangeArrowheads="1"/>
          </p:cNvSpPr>
          <p:nvPr/>
        </p:nvSpPr>
        <p:spPr bwMode="auto">
          <a:xfrm rot="16200000">
            <a:off x="1362075" y="1873722"/>
            <a:ext cx="1838325"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Rate of </a:t>
            </a:r>
            <a:r>
              <a:rPr lang="it-IT" altLang="it-IT" sz="900" dirty="0" err="1" smtClean="0">
                <a:solidFill>
                  <a:schemeClr val="tx1"/>
                </a:solidFill>
                <a:latin typeface="Arial" charset="0"/>
              </a:rPr>
              <a:t>produc</a:t>
            </a:r>
            <a:r>
              <a:rPr lang="it-IT" altLang="it-IT" sz="900" dirty="0" err="1" smtClean="0">
                <a:latin typeface="Arial" charset="0"/>
              </a:rPr>
              <a:t>t’s</a:t>
            </a:r>
            <a:r>
              <a:rPr lang="it-IT" altLang="it-IT" sz="900" dirty="0" smtClean="0">
                <a:latin typeface="Arial" charset="0"/>
              </a:rPr>
              <a:t> sales</a:t>
            </a:r>
            <a:endParaRPr lang="it-IT" altLang="it-IT" sz="900" dirty="0">
              <a:solidFill>
                <a:schemeClr val="tx1"/>
              </a:solidFill>
              <a:latin typeface="Arial" charset="0"/>
            </a:endParaRPr>
          </a:p>
        </p:txBody>
      </p:sp>
      <p:sp>
        <p:nvSpPr>
          <p:cNvPr id="135175" name="Text Box 7"/>
          <p:cNvSpPr txBox="1">
            <a:spLocks noChangeArrowheads="1"/>
          </p:cNvSpPr>
          <p:nvPr/>
        </p:nvSpPr>
        <p:spPr bwMode="auto">
          <a:xfrm>
            <a:off x="7092950" y="3268663"/>
            <a:ext cx="576263"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35176" name="Text Box 8"/>
          <p:cNvSpPr txBox="1">
            <a:spLocks noChangeArrowheads="1"/>
          </p:cNvSpPr>
          <p:nvPr/>
        </p:nvSpPr>
        <p:spPr bwMode="auto">
          <a:xfrm rot="16200000">
            <a:off x="888206" y="4926807"/>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sp>
        <p:nvSpPr>
          <p:cNvPr id="135290" name="Rectangle 122"/>
          <p:cNvSpPr>
            <a:spLocks noChangeArrowheads="1"/>
          </p:cNvSpPr>
          <p:nvPr/>
        </p:nvSpPr>
        <p:spPr bwMode="auto">
          <a:xfrm>
            <a:off x="1562100" y="3230563"/>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 name="Group 4"/>
          <p:cNvGrpSpPr>
            <a:grpSpLocks noChangeAspect="1"/>
          </p:cNvGrpSpPr>
          <p:nvPr/>
        </p:nvGrpSpPr>
        <p:grpSpPr bwMode="auto">
          <a:xfrm>
            <a:off x="2520950" y="3609975"/>
            <a:ext cx="4673600" cy="2917825"/>
            <a:chOff x="1588" y="2274"/>
            <a:chExt cx="2944" cy="1838"/>
          </a:xfrm>
        </p:grpSpPr>
        <p:sp>
          <p:nvSpPr>
            <p:cNvPr id="3"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69"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2"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7"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1"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3"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4"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5"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6"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7"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8"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9"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0"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1"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86166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pic>
        <p:nvPicPr>
          <p:cNvPr id="141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6613"/>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7" name="Text Box 5"/>
          <p:cNvSpPr txBox="1">
            <a:spLocks noChangeArrowheads="1"/>
          </p:cNvSpPr>
          <p:nvPr/>
        </p:nvSpPr>
        <p:spPr bwMode="auto">
          <a:xfrm rot="16200000">
            <a:off x="1362075" y="18716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err="1" smtClean="0">
                <a:solidFill>
                  <a:schemeClr val="tx1"/>
                </a:solidFill>
                <a:latin typeface="Arial" charset="0"/>
              </a:rPr>
              <a:t>Product’s</a:t>
            </a:r>
            <a:r>
              <a:rPr lang="it-IT" altLang="it-IT" sz="900" dirty="0" smtClean="0">
                <a:solidFill>
                  <a:schemeClr val="tx1"/>
                </a:solidFill>
                <a:latin typeface="Arial" charset="0"/>
              </a:rPr>
              <a:t> ratio of sales</a:t>
            </a:r>
            <a:endParaRPr lang="it-IT" altLang="it-IT" sz="900" dirty="0">
              <a:solidFill>
                <a:schemeClr val="tx1"/>
              </a:solidFill>
              <a:latin typeface="Arial" charset="0"/>
            </a:endParaRPr>
          </a:p>
        </p:txBody>
      </p:sp>
      <p:sp>
        <p:nvSpPr>
          <p:cNvPr id="141318" name="Text Box 6"/>
          <p:cNvSpPr txBox="1">
            <a:spLocks noChangeArrowheads="1"/>
          </p:cNvSpPr>
          <p:nvPr/>
        </p:nvSpPr>
        <p:spPr bwMode="auto">
          <a:xfrm>
            <a:off x="7092950" y="3265488"/>
            <a:ext cx="5762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41332" name="Rectangle 20"/>
          <p:cNvSpPr>
            <a:spLocks noChangeArrowheads="1"/>
          </p:cNvSpPr>
          <p:nvPr/>
        </p:nvSpPr>
        <p:spPr bwMode="auto">
          <a:xfrm>
            <a:off x="1562100" y="3227388"/>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3" name="Arc 21"/>
          <p:cNvSpPr>
            <a:spLocks/>
          </p:cNvSpPr>
          <p:nvPr/>
        </p:nvSpPr>
        <p:spPr bwMode="auto">
          <a:xfrm rot="-2700000">
            <a:off x="4008438" y="41497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4" name="Line 22"/>
          <p:cNvSpPr>
            <a:spLocks noChangeShapeType="1"/>
          </p:cNvSpPr>
          <p:nvPr/>
        </p:nvSpPr>
        <p:spPr bwMode="auto">
          <a:xfrm>
            <a:off x="2640013" y="3860800"/>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5" name="Line 23"/>
          <p:cNvSpPr>
            <a:spLocks noChangeShapeType="1"/>
          </p:cNvSpPr>
          <p:nvPr/>
        </p:nvSpPr>
        <p:spPr bwMode="auto">
          <a:xfrm>
            <a:off x="2352675" y="5805488"/>
            <a:ext cx="54006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6" name="Line 24"/>
          <p:cNvSpPr>
            <a:spLocks noChangeShapeType="1"/>
          </p:cNvSpPr>
          <p:nvPr/>
        </p:nvSpPr>
        <p:spPr bwMode="auto">
          <a:xfrm flipV="1">
            <a:off x="2640013" y="4651375"/>
            <a:ext cx="107950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7" name="Line 25"/>
          <p:cNvSpPr>
            <a:spLocks noChangeShapeType="1"/>
          </p:cNvSpPr>
          <p:nvPr/>
        </p:nvSpPr>
        <p:spPr bwMode="auto">
          <a:xfrm flipV="1">
            <a:off x="4081463" y="4870450"/>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8" name="Line 26"/>
          <p:cNvSpPr>
            <a:spLocks noChangeShapeType="1"/>
          </p:cNvSpPr>
          <p:nvPr/>
        </p:nvSpPr>
        <p:spPr bwMode="auto">
          <a:xfrm flipV="1">
            <a:off x="5953125" y="5516563"/>
            <a:ext cx="17272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9" name="Text Box 27"/>
          <p:cNvSpPr txBox="1">
            <a:spLocks noChangeArrowheads="1"/>
          </p:cNvSpPr>
          <p:nvPr/>
        </p:nvSpPr>
        <p:spPr bwMode="auto">
          <a:xfrm rot="16200000">
            <a:off x="1535112" y="48434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1340" name="Line 28"/>
          <p:cNvSpPr>
            <a:spLocks noChangeShapeType="1"/>
          </p:cNvSpPr>
          <p:nvPr/>
        </p:nvSpPr>
        <p:spPr bwMode="auto">
          <a:xfrm>
            <a:off x="3360738" y="4868863"/>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1" name="Line 29"/>
          <p:cNvSpPr>
            <a:spLocks noChangeShapeType="1"/>
          </p:cNvSpPr>
          <p:nvPr/>
        </p:nvSpPr>
        <p:spPr bwMode="auto">
          <a:xfrm>
            <a:off x="5016500" y="5094288"/>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2" name="Text Box 30"/>
          <p:cNvSpPr txBox="1">
            <a:spLocks noChangeArrowheads="1"/>
          </p:cNvSpPr>
          <p:nvPr/>
        </p:nvSpPr>
        <p:spPr bwMode="auto">
          <a:xfrm rot="-1728647">
            <a:off x="2928730" y="4579869"/>
            <a:ext cx="800517"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3" name="Text Box 31"/>
          <p:cNvSpPr txBox="1">
            <a:spLocks noChangeArrowheads="1"/>
          </p:cNvSpPr>
          <p:nvPr/>
        </p:nvSpPr>
        <p:spPr bwMode="auto">
          <a:xfrm rot="-706608">
            <a:off x="4457336" y="4795769"/>
            <a:ext cx="1161193"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Semiperipheral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4" name="Text Box 32"/>
          <p:cNvSpPr txBox="1">
            <a:spLocks noChangeArrowheads="1"/>
          </p:cNvSpPr>
          <p:nvPr/>
        </p:nvSpPr>
        <p:spPr bwMode="auto">
          <a:xfrm rot="-609256">
            <a:off x="6682501" y="5227569"/>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Tree>
    <p:extLst>
      <p:ext uri="{BB962C8B-B14F-4D97-AF65-F5344CB8AC3E}">
        <p14:creationId xmlns:p14="http://schemas.microsoft.com/office/powerpoint/2010/main" val="4107972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sp>
        <p:nvSpPr>
          <p:cNvPr id="140292" name="Arc 4"/>
          <p:cNvSpPr>
            <a:spLocks/>
          </p:cNvSpPr>
          <p:nvPr/>
        </p:nvSpPr>
        <p:spPr bwMode="auto">
          <a:xfrm rot="-2700000">
            <a:off x="4211638" y="4510088"/>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0296" name="Line 8"/>
          <p:cNvSpPr>
            <a:spLocks noChangeShapeType="1"/>
          </p:cNvSpPr>
          <p:nvPr/>
        </p:nvSpPr>
        <p:spPr bwMode="auto">
          <a:xfrm>
            <a:off x="2843213" y="42211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7" name="Line 9"/>
          <p:cNvSpPr>
            <a:spLocks noChangeShapeType="1"/>
          </p:cNvSpPr>
          <p:nvPr/>
        </p:nvSpPr>
        <p:spPr bwMode="auto">
          <a:xfrm>
            <a:off x="2555875" y="6165850"/>
            <a:ext cx="54006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8" name="Line 10"/>
          <p:cNvSpPr>
            <a:spLocks noChangeShapeType="1"/>
          </p:cNvSpPr>
          <p:nvPr/>
        </p:nvSpPr>
        <p:spPr bwMode="auto">
          <a:xfrm flipV="1">
            <a:off x="2843213" y="5011738"/>
            <a:ext cx="107950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9" name="Line 11"/>
          <p:cNvSpPr>
            <a:spLocks noChangeShapeType="1"/>
          </p:cNvSpPr>
          <p:nvPr/>
        </p:nvSpPr>
        <p:spPr bwMode="auto">
          <a:xfrm flipV="1">
            <a:off x="4284663" y="5230813"/>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0" name="Line 12"/>
          <p:cNvSpPr>
            <a:spLocks noChangeShapeType="1"/>
          </p:cNvSpPr>
          <p:nvPr/>
        </p:nvSpPr>
        <p:spPr bwMode="auto">
          <a:xfrm flipV="1">
            <a:off x="6156325" y="5876925"/>
            <a:ext cx="17272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1" name="Text Box 13"/>
          <p:cNvSpPr txBox="1">
            <a:spLocks noChangeArrowheads="1"/>
          </p:cNvSpPr>
          <p:nvPr/>
        </p:nvSpPr>
        <p:spPr bwMode="auto">
          <a:xfrm rot="16200000">
            <a:off x="1738312" y="5203826"/>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0302" name="Line 14"/>
          <p:cNvSpPr>
            <a:spLocks noChangeShapeType="1"/>
          </p:cNvSpPr>
          <p:nvPr/>
        </p:nvSpPr>
        <p:spPr bwMode="auto">
          <a:xfrm>
            <a:off x="3563938" y="5229225"/>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3" name="Line 15"/>
          <p:cNvSpPr>
            <a:spLocks noChangeShapeType="1"/>
          </p:cNvSpPr>
          <p:nvPr/>
        </p:nvSpPr>
        <p:spPr bwMode="auto">
          <a:xfrm>
            <a:off x="5219700" y="5454650"/>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4" name="Text Box 16"/>
          <p:cNvSpPr txBox="1">
            <a:spLocks noChangeArrowheads="1"/>
          </p:cNvSpPr>
          <p:nvPr/>
        </p:nvSpPr>
        <p:spPr bwMode="auto">
          <a:xfrm rot="-1728647">
            <a:off x="3126319" y="4940232"/>
            <a:ext cx="811738"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latin typeface="Arial" charset="0"/>
              </a:rPr>
              <a:t>Areas</a:t>
            </a:r>
            <a:endParaRPr lang="it-IT" altLang="it-IT" sz="800" dirty="0">
              <a:solidFill>
                <a:schemeClr val="tx1"/>
              </a:solidFill>
              <a:latin typeface="Arial" charset="0"/>
            </a:endParaRPr>
          </a:p>
        </p:txBody>
      </p:sp>
      <p:sp>
        <p:nvSpPr>
          <p:cNvPr id="140305" name="Text Box 17"/>
          <p:cNvSpPr txBox="1">
            <a:spLocks noChangeArrowheads="1"/>
          </p:cNvSpPr>
          <p:nvPr/>
        </p:nvSpPr>
        <p:spPr bwMode="auto">
          <a:xfrm rot="-706608">
            <a:off x="4643706" y="5156132"/>
            <a:ext cx="1194856"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Semi-</a:t>
            </a:r>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0306" name="Text Box 18"/>
          <p:cNvSpPr txBox="1">
            <a:spLocks noChangeArrowheads="1"/>
          </p:cNvSpPr>
          <p:nvPr/>
        </p:nvSpPr>
        <p:spPr bwMode="auto">
          <a:xfrm rot="-609256">
            <a:off x="6885701" y="5587932"/>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8" name="Text Box 8"/>
          <p:cNvSpPr txBox="1">
            <a:spLocks noChangeArrowheads="1"/>
          </p:cNvSpPr>
          <p:nvPr/>
        </p:nvSpPr>
        <p:spPr bwMode="auto">
          <a:xfrm rot="16200000">
            <a:off x="1217984" y="2153544"/>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grpSp>
        <p:nvGrpSpPr>
          <p:cNvPr id="19" name="Group 4"/>
          <p:cNvGrpSpPr>
            <a:grpSpLocks noChangeAspect="1"/>
          </p:cNvGrpSpPr>
          <p:nvPr/>
        </p:nvGrpSpPr>
        <p:grpSpPr bwMode="auto">
          <a:xfrm>
            <a:off x="2850728" y="836712"/>
            <a:ext cx="4673600" cy="2917825"/>
            <a:chOff x="1588" y="2274"/>
            <a:chExt cx="2944" cy="1838"/>
          </a:xfrm>
        </p:grpSpPr>
        <p:sp>
          <p:nvSpPr>
            <p:cNvPr id="20"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1"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2"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3"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4"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5"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6"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7"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8"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9"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1"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884228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descr="Rectangle: Click to edit Master text styles&#10;Second level&#10;Third level&#10;Fourth level&#10;Fifth level"/>
          <p:cNvSpPr>
            <a:spLocks noGrp="1" noChangeArrowheads="1"/>
          </p:cNvSpPr>
          <p:nvPr>
            <p:ph type="body" idx="4294967295"/>
          </p:nvPr>
        </p:nvSpPr>
        <p:spPr>
          <a:xfrm>
            <a:off x="228600" y="990600"/>
            <a:ext cx="8610600" cy="5638800"/>
          </a:xfrm>
        </p:spPr>
        <p:txBody>
          <a:bodyPr/>
          <a:lstStyle/>
          <a:p>
            <a:pPr marL="265113" indent="-265113" algn="ctr" eaLnBrk="1" hangingPunct="1">
              <a:lnSpc>
                <a:spcPct val="95000"/>
              </a:lnSpc>
              <a:buFont typeface="Wingdings" pitchFamily="2" charset="2"/>
              <a:buNone/>
            </a:pPr>
            <a:r>
              <a:rPr lang="it-IT" altLang="it-IT" sz="2400" dirty="0" smtClean="0"/>
              <a:t>In </a:t>
            </a:r>
            <a:r>
              <a:rPr lang="it-IT" altLang="it-IT" sz="2400" dirty="0" err="1" smtClean="0"/>
              <a:t>geography</a:t>
            </a:r>
            <a:r>
              <a:rPr lang="it-IT" altLang="it-IT" sz="2400" dirty="0" smtClean="0"/>
              <a:t> </a:t>
            </a:r>
            <a:r>
              <a:rPr lang="it-IT" altLang="it-IT" sz="2400" dirty="0" err="1" smtClean="0"/>
              <a:t>we</a:t>
            </a:r>
            <a:r>
              <a:rPr lang="it-IT" altLang="it-IT" sz="2400" dirty="0" smtClean="0"/>
              <a:t> </a:t>
            </a:r>
            <a:r>
              <a:rPr lang="it-IT" altLang="it-IT" sz="2400" dirty="0" err="1" smtClean="0"/>
              <a:t>highlight</a:t>
            </a:r>
            <a:r>
              <a:rPr lang="it-IT" altLang="it-IT" sz="2400" dirty="0" smtClean="0"/>
              <a:t> </a:t>
            </a:r>
            <a:r>
              <a:rPr lang="it-IT" altLang="it-IT" sz="2400" dirty="0" err="1" smtClean="0"/>
              <a:t>two</a:t>
            </a:r>
            <a:r>
              <a:rPr lang="it-IT" altLang="it-IT" sz="2400" dirty="0" smtClean="0"/>
              <a:t> macro </a:t>
            </a:r>
            <a:r>
              <a:rPr lang="it-IT" altLang="it-IT" sz="2400" dirty="0" err="1" smtClean="0"/>
              <a:t>types</a:t>
            </a:r>
            <a:r>
              <a:rPr lang="it-IT" altLang="it-IT" sz="2400" dirty="0" smtClean="0"/>
              <a:t> of </a:t>
            </a:r>
            <a:r>
              <a:rPr lang="it-IT" altLang="it-IT" sz="2400" dirty="0" err="1" smtClean="0"/>
              <a:t>diffusion</a:t>
            </a:r>
            <a:r>
              <a:rPr lang="it-IT" altLang="it-IT" sz="2400" dirty="0" smtClean="0"/>
              <a:t>:</a:t>
            </a:r>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relocation</a:t>
            </a:r>
            <a:r>
              <a:rPr lang="it-IT" altLang="it-IT" sz="2400" b="1" dirty="0" smtClean="0"/>
              <a:t> </a:t>
            </a:r>
            <a:r>
              <a:rPr lang="it-IT" altLang="it-IT" sz="2400" dirty="0" smtClean="0"/>
              <a:t>(</a:t>
            </a:r>
            <a:r>
              <a:rPr lang="it-IT" altLang="it-IT" sz="2400" dirty="0" err="1" smtClean="0"/>
              <a:t>original</a:t>
            </a:r>
            <a:r>
              <a:rPr lang="it-IT" altLang="it-IT" sz="2400" dirty="0" smtClean="0"/>
              <a:t> location </a:t>
            </a:r>
            <a:r>
              <a:rPr lang="it-IT" altLang="it-IT" sz="2400" dirty="0" err="1" smtClean="0"/>
              <a:t>is</a:t>
            </a:r>
            <a:r>
              <a:rPr lang="it-IT" altLang="it-IT" sz="2400" dirty="0" smtClean="0"/>
              <a:t> </a:t>
            </a:r>
            <a:r>
              <a:rPr lang="it-IT" altLang="it-IT" sz="2400" dirty="0" err="1" smtClean="0"/>
              <a:t>abandoned</a:t>
            </a:r>
            <a:r>
              <a:rPr lang="it-IT" altLang="it-IT" sz="2400" dirty="0" smtClean="0"/>
              <a:t>: </a:t>
            </a:r>
            <a:r>
              <a:rPr lang="it-IT" altLang="it-IT" sz="2400" dirty="0" err="1" smtClean="0"/>
              <a:t>migrations</a:t>
            </a:r>
            <a:r>
              <a:rPr lang="it-IT" altLang="it-IT" sz="2400" dirty="0" smtClean="0"/>
              <a:t>; industrial re-location);</a:t>
            </a:r>
            <a:endParaRPr lang="it-IT" altLang="it-IT" sz="2400" b="1" dirty="0" smtClean="0"/>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expansion</a:t>
            </a:r>
            <a:r>
              <a:rPr lang="it-IT" altLang="it-IT" sz="2400" b="1" dirty="0" smtClean="0"/>
              <a:t> </a:t>
            </a:r>
            <a:r>
              <a:rPr lang="it-IT" altLang="it-IT" sz="2400" dirty="0" smtClean="0"/>
              <a:t>(</a:t>
            </a:r>
            <a:r>
              <a:rPr lang="it-IT" altLang="it-IT" sz="2400" dirty="0" err="1" smtClean="0"/>
              <a:t>sprading</a:t>
            </a:r>
            <a:r>
              <a:rPr lang="it-IT" altLang="it-IT" sz="2400" dirty="0" smtClean="0"/>
              <a:t> from </a:t>
            </a:r>
            <a:r>
              <a:rPr lang="it-IT" altLang="it-IT" sz="2400" dirty="0" err="1" smtClean="0"/>
              <a:t>one</a:t>
            </a:r>
            <a:r>
              <a:rPr lang="it-IT" altLang="it-IT" sz="2400" dirty="0" smtClean="0"/>
              <a:t> </a:t>
            </a:r>
            <a:r>
              <a:rPr lang="it-IT" altLang="it-IT" sz="2400" dirty="0" err="1" smtClean="0"/>
              <a:t>place</a:t>
            </a:r>
            <a:r>
              <a:rPr lang="it-IT" altLang="it-IT" sz="2400" dirty="0" smtClean="0"/>
              <a:t> to </a:t>
            </a:r>
            <a:r>
              <a:rPr lang="it-IT" altLang="it-IT" sz="2400" dirty="0" err="1" smtClean="0"/>
              <a:t>another</a:t>
            </a:r>
            <a:r>
              <a:rPr lang="it-IT" altLang="it-IT" sz="2400" dirty="0" smtClean="0"/>
              <a:t> </a:t>
            </a:r>
            <a:r>
              <a:rPr lang="it-IT" altLang="it-IT" sz="2400" dirty="0" err="1" smtClean="0"/>
              <a:t>one</a:t>
            </a:r>
            <a:r>
              <a:rPr lang="it-IT" altLang="it-IT" sz="2400" dirty="0" smtClean="0"/>
              <a:t>):</a:t>
            </a:r>
          </a:p>
          <a:p>
            <a:pPr marL="985838" lvl="1" indent="-446088" algn="just" eaLnBrk="1" hangingPunct="1">
              <a:lnSpc>
                <a:spcPct val="95000"/>
              </a:lnSpc>
              <a:spcBef>
                <a:spcPct val="10000"/>
              </a:spcBef>
            </a:pPr>
            <a:r>
              <a:rPr lang="it-IT" altLang="it-IT" sz="2400" b="1" dirty="0" err="1" smtClean="0"/>
              <a:t>Contagion</a:t>
            </a:r>
            <a:r>
              <a:rPr lang="it-IT" altLang="it-IT" sz="2400" b="1" dirty="0" smtClean="0"/>
              <a:t> </a:t>
            </a:r>
            <a:r>
              <a:rPr lang="it-IT" altLang="it-IT" sz="2400" dirty="0" smtClean="0"/>
              <a:t>(</a:t>
            </a:r>
            <a:r>
              <a:rPr lang="it-IT" altLang="it-IT" sz="2400" dirty="0" err="1" smtClean="0"/>
              <a:t>direct</a:t>
            </a:r>
            <a:r>
              <a:rPr lang="it-IT" altLang="it-IT" sz="2400" dirty="0" smtClean="0"/>
              <a:t> </a:t>
            </a:r>
            <a:r>
              <a:rPr lang="it-IT" altLang="it-IT" sz="2400" dirty="0" err="1" smtClean="0"/>
              <a:t>contact</a:t>
            </a:r>
            <a:r>
              <a:rPr lang="it-IT" altLang="it-IT" sz="2400" dirty="0" smtClean="0"/>
              <a:t>: </a:t>
            </a:r>
            <a:r>
              <a:rPr lang="it-IT" altLang="it-IT" sz="2400" dirty="0" err="1" smtClean="0"/>
              <a:t>epidemics</a:t>
            </a:r>
            <a:r>
              <a:rPr lang="it-IT" altLang="it-IT" sz="2400" dirty="0" smtClean="0"/>
              <a:t>; </a:t>
            </a:r>
            <a:r>
              <a:rPr lang="it-IT" altLang="it-IT" sz="2400" dirty="0" err="1" smtClean="0"/>
              <a:t>economic</a:t>
            </a:r>
            <a:r>
              <a:rPr lang="it-IT" altLang="it-IT" sz="2400" dirty="0" smtClean="0"/>
              <a:t> </a:t>
            </a:r>
            <a:r>
              <a:rPr lang="it-IT" altLang="it-IT" sz="2400" dirty="0" err="1" smtClean="0"/>
              <a:t>crisis</a:t>
            </a:r>
            <a:r>
              <a:rPr lang="it-IT" altLang="it-IT" sz="2400" dirty="0" smtClean="0"/>
              <a:t>);</a:t>
            </a:r>
          </a:p>
          <a:p>
            <a:pPr marL="985838" lvl="1" indent="-446088" algn="just" eaLnBrk="1" hangingPunct="1">
              <a:lnSpc>
                <a:spcPct val="95000"/>
              </a:lnSpc>
              <a:spcBef>
                <a:spcPct val="10000"/>
              </a:spcBef>
            </a:pPr>
            <a:r>
              <a:rPr lang="it-IT" altLang="it-IT" sz="2400" b="1" dirty="0" err="1" smtClean="0"/>
              <a:t>Hierarchical</a:t>
            </a:r>
            <a:r>
              <a:rPr lang="it-IT" altLang="it-IT" sz="2400" b="1" dirty="0" smtClean="0"/>
              <a:t> or ‘</a:t>
            </a:r>
            <a:r>
              <a:rPr lang="it-IT" altLang="it-IT" sz="2400" b="1" dirty="0" err="1" smtClean="0"/>
              <a:t>waterfall</a:t>
            </a:r>
            <a:r>
              <a:rPr lang="it-IT" altLang="it-IT" sz="2400" b="1" dirty="0" smtClean="0"/>
              <a:t>’ </a:t>
            </a:r>
            <a:r>
              <a:rPr lang="it-IT" altLang="it-IT" sz="2400" dirty="0" smtClean="0"/>
              <a:t>(</a:t>
            </a:r>
            <a:r>
              <a:rPr lang="it-IT" altLang="it-IT" sz="2400" dirty="0" err="1" smtClean="0"/>
              <a:t>diffusion</a:t>
            </a:r>
            <a:r>
              <a:rPr lang="it-IT" altLang="it-IT" sz="2400" dirty="0" smtClean="0"/>
              <a:t> </a:t>
            </a:r>
            <a:r>
              <a:rPr lang="it-IT" altLang="it-IT" sz="2400" dirty="0" err="1" smtClean="0"/>
              <a:t>follows</a:t>
            </a:r>
            <a:r>
              <a:rPr lang="it-IT" altLang="it-IT" sz="2400" dirty="0" smtClean="0"/>
              <a:t> </a:t>
            </a:r>
            <a:r>
              <a:rPr lang="it-IT" altLang="it-IT" sz="2400" dirty="0" err="1" smtClean="0"/>
              <a:t>different</a:t>
            </a:r>
            <a:r>
              <a:rPr lang="it-IT" altLang="it-IT" sz="2400" dirty="0" smtClean="0"/>
              <a:t> </a:t>
            </a:r>
            <a:r>
              <a:rPr lang="it-IT" altLang="it-IT" sz="2400" dirty="0" err="1" smtClean="0"/>
              <a:t>steps</a:t>
            </a:r>
            <a:r>
              <a:rPr lang="it-IT" altLang="it-IT" sz="2400" dirty="0" smtClean="0"/>
              <a:t> or </a:t>
            </a:r>
            <a:r>
              <a:rPr lang="it-IT" altLang="it-IT" sz="2400" dirty="0" err="1" smtClean="0"/>
              <a:t>stages</a:t>
            </a:r>
            <a:r>
              <a:rPr lang="it-IT" altLang="it-IT" sz="2400" dirty="0" smtClean="0"/>
              <a:t>: </a:t>
            </a:r>
            <a:r>
              <a:rPr lang="it-IT" altLang="it-IT" sz="2400" dirty="0" err="1" smtClean="0"/>
              <a:t>example</a:t>
            </a:r>
            <a:r>
              <a:rPr lang="it-IT" altLang="it-IT" sz="2400" dirty="0" smtClean="0"/>
              <a:t> - </a:t>
            </a:r>
            <a:r>
              <a:rPr lang="it-IT" altLang="it-IT" sz="2400" dirty="0" err="1" smtClean="0"/>
              <a:t>innovation</a:t>
            </a:r>
            <a:r>
              <a:rPr lang="it-IT" altLang="it-IT" sz="2400" dirty="0" smtClean="0"/>
              <a:t>). </a:t>
            </a:r>
          </a:p>
          <a:p>
            <a:pPr marL="1385888" lvl="2" indent="-446088" algn="just" eaLnBrk="1" hangingPunct="1">
              <a:lnSpc>
                <a:spcPct val="95000"/>
              </a:lnSpc>
              <a:spcBef>
                <a:spcPct val="10000"/>
              </a:spcBef>
            </a:pPr>
            <a:r>
              <a:rPr lang="it-IT" altLang="it-IT" sz="2000" dirty="0" smtClean="0"/>
              <a:t>Bottom up</a:t>
            </a:r>
          </a:p>
          <a:p>
            <a:pPr marL="1385888" lvl="2" indent="-446088" algn="just" eaLnBrk="1" hangingPunct="1">
              <a:lnSpc>
                <a:spcPct val="95000"/>
              </a:lnSpc>
              <a:spcBef>
                <a:spcPct val="10000"/>
              </a:spcBef>
            </a:pPr>
            <a:r>
              <a:rPr lang="it-IT" altLang="it-IT" sz="2000" dirty="0" smtClean="0"/>
              <a:t>Top down</a:t>
            </a:r>
          </a:p>
        </p:txBody>
      </p:sp>
      <p:sp>
        <p:nvSpPr>
          <p:cNvPr id="104451" name="Rectangle 4"/>
          <p:cNvSpPr>
            <a:spLocks noChangeArrowheads="1"/>
          </p:cNvSpPr>
          <p:nvPr/>
        </p:nvSpPr>
        <p:spPr bwMode="auto">
          <a:xfrm>
            <a:off x="0" y="0"/>
            <a:ext cx="9144000" cy="838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sz="3600" b="1" dirty="0" err="1" smtClean="0">
                <a:latin typeface="Arial" charset="0"/>
              </a:rPr>
              <a:t>Spatial</a:t>
            </a:r>
            <a:r>
              <a:rPr lang="it-IT" altLang="it-IT" sz="3600" b="1" dirty="0" smtClean="0">
                <a:latin typeface="Arial" charset="0"/>
              </a:rPr>
              <a:t> </a:t>
            </a:r>
            <a:r>
              <a:rPr lang="it-IT" altLang="it-IT" sz="3600" b="1" dirty="0" err="1" smtClean="0">
                <a:latin typeface="Arial" charset="0"/>
              </a:rPr>
              <a:t>diffusion</a:t>
            </a:r>
            <a:endParaRPr lang="it-IT" altLang="it-IT" sz="3600" b="1" dirty="0">
              <a:latin typeface="Arial" charset="0"/>
            </a:endParaRPr>
          </a:p>
        </p:txBody>
      </p:sp>
    </p:spTree>
    <p:extLst>
      <p:ext uri="{BB962C8B-B14F-4D97-AF65-F5344CB8AC3E}">
        <p14:creationId xmlns:p14="http://schemas.microsoft.com/office/powerpoint/2010/main" val="2930796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863"/>
            <a:ext cx="60960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76200"/>
            <a:ext cx="274002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6"/>
          <p:cNvSpPr>
            <a:spLocks noChangeArrowheads="1"/>
          </p:cNvSpPr>
          <p:nvPr/>
        </p:nvSpPr>
        <p:spPr bwMode="auto">
          <a:xfrm>
            <a:off x="0" y="0"/>
            <a:ext cx="2667000" cy="685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sp>
        <p:nvSpPr>
          <p:cNvPr id="105477" name="Rectangle 7"/>
          <p:cNvSpPr>
            <a:spLocks noChangeArrowheads="1"/>
          </p:cNvSpPr>
          <p:nvPr/>
        </p:nvSpPr>
        <p:spPr bwMode="auto">
          <a:xfrm>
            <a:off x="228600" y="4724400"/>
            <a:ext cx="563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eaLnBrk="1" hangingPunct="1">
              <a:lnSpc>
                <a:spcPct val="95000"/>
              </a:lnSpc>
              <a:spcBef>
                <a:spcPct val="10000"/>
              </a:spcBef>
              <a:buClrTx/>
              <a:buFontTx/>
              <a:buNone/>
            </a:pPr>
            <a:r>
              <a:rPr lang="it-IT" altLang="it-IT" sz="2200" dirty="0"/>
              <a:t>- </a:t>
            </a:r>
            <a:r>
              <a:rPr lang="it-IT" altLang="it-IT" sz="2200" dirty="0" smtClean="0"/>
              <a:t>Expansion (a</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Relocation</a:t>
            </a:r>
            <a:r>
              <a:rPr lang="it-IT" altLang="it-IT" sz="2200" dirty="0" smtClean="0"/>
              <a:t> (b</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Combined</a:t>
            </a:r>
            <a:r>
              <a:rPr lang="it-IT" altLang="it-IT" sz="2200" dirty="0" smtClean="0"/>
              <a:t> </a:t>
            </a:r>
            <a:r>
              <a:rPr lang="it-IT" altLang="it-IT" sz="2200" dirty="0" err="1" smtClean="0"/>
              <a:t>effects</a:t>
            </a:r>
            <a:r>
              <a:rPr lang="it-IT" altLang="it-IT" sz="2200" dirty="0" smtClean="0"/>
              <a:t> of </a:t>
            </a:r>
            <a:r>
              <a:rPr lang="it-IT" altLang="it-IT" sz="2200" dirty="0" err="1" smtClean="0"/>
              <a:t>expansion</a:t>
            </a:r>
            <a:r>
              <a:rPr lang="it-IT" altLang="it-IT" sz="2200" dirty="0" smtClean="0"/>
              <a:t> and </a:t>
            </a:r>
            <a:r>
              <a:rPr lang="it-IT" altLang="it-IT" sz="2200" dirty="0" err="1" smtClean="0"/>
              <a:t>relocation</a:t>
            </a:r>
            <a:r>
              <a:rPr lang="it-IT" altLang="it-IT" sz="2200" dirty="0" smtClean="0"/>
              <a:t> (</a:t>
            </a:r>
            <a:r>
              <a:rPr lang="it-IT" altLang="it-IT" sz="2200" dirty="0"/>
              <a:t>c) </a:t>
            </a:r>
            <a:r>
              <a:rPr lang="it-IT" altLang="it-IT" sz="2200" dirty="0" smtClean="0"/>
              <a:t>and </a:t>
            </a:r>
            <a:r>
              <a:rPr lang="it-IT" altLang="it-IT" sz="2200" dirty="0"/>
              <a:t>(d)</a:t>
            </a:r>
          </a:p>
        </p:txBody>
      </p:sp>
    </p:spTree>
    <p:extLst>
      <p:ext uri="{BB962C8B-B14F-4D97-AF65-F5344CB8AC3E}">
        <p14:creationId xmlns:p14="http://schemas.microsoft.com/office/powerpoint/2010/main" val="1602997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0"/>
            <a:ext cx="9144000" cy="533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Hierarchical</a:t>
            </a:r>
            <a:r>
              <a:rPr lang="it-IT" altLang="it-IT" b="1" dirty="0" smtClean="0">
                <a:latin typeface="Arial" charset="0"/>
              </a:rPr>
              <a:t> </a:t>
            </a: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338"/>
            <a:ext cx="91440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80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GB" sz="3600" dirty="0" smtClean="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US" dirty="0" smtClean="0"/>
              <a:t>Industry: characteristics</a:t>
            </a:r>
          </a:p>
          <a:p>
            <a:pPr marL="609600" indent="-609600" eaLnBrk="1" hangingPunct="1">
              <a:buFont typeface="Wingdings" pitchFamily="2" charset="2"/>
              <a:buAutoNum type="arabicPeriod"/>
            </a:pPr>
            <a:r>
              <a:rPr lang="en-US" dirty="0" smtClean="0"/>
              <a:t>Factors of industrial location</a:t>
            </a:r>
            <a:endParaRPr lang="en-GB" dirty="0" smtClean="0"/>
          </a:p>
          <a:p>
            <a:pPr marL="609600" indent="-609600" eaLnBrk="1" hangingPunct="1">
              <a:buFont typeface="Wingdings" pitchFamily="2" charset="2"/>
              <a:buAutoNum type="arabicPeriod"/>
            </a:pPr>
            <a:r>
              <a:rPr lang="en-US" dirty="0" smtClean="0"/>
              <a:t>Insight: diffusion processes</a:t>
            </a:r>
          </a:p>
          <a:p>
            <a:pPr marL="609600" indent="-609600" eaLnBrk="1" hangingPunct="1">
              <a:buFont typeface="Wingdings" pitchFamily="2" charset="2"/>
              <a:buAutoNum type="arabicPeriod"/>
            </a:pPr>
            <a:r>
              <a:rPr lang="en-US" dirty="0" smtClean="0"/>
              <a:t>‘Geographical’ production  factors</a:t>
            </a:r>
          </a:p>
          <a:p>
            <a:pPr marL="1009650" lvl="1" indent="-609600" eaLnBrk="1" hangingPunct="1">
              <a:buFont typeface="Wingdings" pitchFamily="2" charset="2"/>
              <a:buAutoNum type="arabicPeriod"/>
            </a:pPr>
            <a:r>
              <a:rPr lang="en-US" dirty="0" smtClean="0"/>
              <a:t>Industry clusters</a:t>
            </a:r>
          </a:p>
          <a:p>
            <a:pPr marL="1009650" lvl="1" indent="-609600" eaLnBrk="1" hangingPunct="1">
              <a:buFont typeface="Wingdings" pitchFamily="2" charset="2"/>
              <a:buAutoNum type="arabicPeriod"/>
            </a:pPr>
            <a:r>
              <a:rPr lang="en-US" dirty="0" smtClean="0"/>
              <a:t>The Silicon </a:t>
            </a:r>
            <a:r>
              <a:rPr lang="en-US" smtClean="0"/>
              <a:t>Valley case</a:t>
            </a:r>
            <a:endParaRPr lang="en-US" dirty="0" smtClean="0"/>
          </a:p>
          <a:p>
            <a:pPr marL="609600" indent="-609600" eaLnBrk="1" hangingPunct="1">
              <a:buFont typeface="Wingdings" pitchFamily="2" charset="2"/>
              <a:buAutoNum type="arabicPeriod"/>
            </a:pPr>
            <a:r>
              <a:rPr lang="en-US" dirty="0" smtClean="0"/>
              <a:t>Industrial location theory</a:t>
            </a:r>
          </a:p>
          <a:p>
            <a:pPr marL="609600" indent="-609600" eaLnBrk="1" hangingPunct="1">
              <a:buFont typeface="Wingdings" pitchFamily="2" charset="2"/>
              <a:buAutoNum type="arabicPeriod"/>
            </a:pPr>
            <a:endParaRPr lang="en-US" b="1" dirty="0" smtClean="0"/>
          </a:p>
          <a:p>
            <a:pPr marL="609600" indent="-609600" eaLnBrk="1" hangingPunct="1">
              <a:buFont typeface="Wingdings" pitchFamily="2" charset="2"/>
              <a:buAutoNum type="arabicPeriod"/>
            </a:pPr>
            <a:endParaRPr lang="en-GB"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ps.prenhall.com/wps/media/objects/3337/3418007/fig02-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817563"/>
            <a:ext cx="8713788"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36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err="1" smtClean="0"/>
              <a:t>Spatial</a:t>
            </a:r>
            <a:r>
              <a:rPr lang="it-IT" altLang="it-IT" dirty="0" smtClean="0"/>
              <a:t> </a:t>
            </a:r>
            <a:r>
              <a:rPr lang="it-IT" altLang="it-IT" dirty="0" err="1" smtClean="0"/>
              <a:t>diffusion</a:t>
            </a:r>
            <a:r>
              <a:rPr lang="it-IT" altLang="it-IT" dirty="0" smtClean="0"/>
              <a:t>: </a:t>
            </a:r>
            <a:r>
              <a:rPr lang="it-IT" altLang="it-IT" dirty="0" err="1" smtClean="0"/>
              <a:t>modes</a:t>
            </a:r>
            <a:endParaRPr lang="it-IT" altLang="it-IT" dirty="0" smtClean="0"/>
          </a:p>
        </p:txBody>
      </p:sp>
      <p:sp>
        <p:nvSpPr>
          <p:cNvPr id="13315" name="Segnaposto contenuto 2" descr="Rectangle: Click to edit Master text styles&#10;Second level&#10;Third level&#10;Fourth level&#10;Fifth level"/>
          <p:cNvSpPr>
            <a:spLocks noGrp="1"/>
          </p:cNvSpPr>
          <p:nvPr>
            <p:ph idx="1"/>
          </p:nvPr>
        </p:nvSpPr>
        <p:spPr/>
        <p:txBody>
          <a:bodyPr/>
          <a:lstStyle/>
          <a:p>
            <a:endParaRPr lang="it-IT" altLang="it-IT" smtClean="0"/>
          </a:p>
        </p:txBody>
      </p:sp>
      <p:pic>
        <p:nvPicPr>
          <p:cNvPr id="13316" name="Picture 2" descr="                     Principle of non-spatially dependant Hierarchical diffusion at successive moments of tim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068638"/>
            <a:ext cx="34004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                     Typical successive stages of diffusion rate during the diffusion process. For an innovation, they are called Innovators, Early majority, Late majority and Laggar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30475"/>
            <a:ext cx="38481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ttangolo 3"/>
          <p:cNvSpPr>
            <a:spLocks noChangeArrowheads="1"/>
          </p:cNvSpPr>
          <p:nvPr/>
        </p:nvSpPr>
        <p:spPr bwMode="auto">
          <a:xfrm>
            <a:off x="4537075" y="14541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en-US" altLang="it-IT" sz="1200"/>
              <a:t>Typical successive stages of diffusion rate during the diffusion process. For an innovation, they are called Innovators, Early majority, Late majority and Laggards</a:t>
            </a:r>
            <a:endParaRPr lang="it-IT" altLang="it-IT" sz="1200"/>
          </a:p>
        </p:txBody>
      </p:sp>
      <p:sp>
        <p:nvSpPr>
          <p:cNvPr id="13319" name="Rettangolo 4"/>
          <p:cNvSpPr>
            <a:spLocks noChangeArrowheads="1"/>
          </p:cNvSpPr>
          <p:nvPr/>
        </p:nvSpPr>
        <p:spPr bwMode="auto">
          <a:xfrm>
            <a:off x="-107950" y="141287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en-US" altLang="it-IT" sz="1400"/>
              <a:t>Principle of non-spatially dependant Hierarchical diffusion at successive moments of time</a:t>
            </a:r>
            <a:endParaRPr lang="it-IT" altLang="it-IT" sz="1400"/>
          </a:p>
        </p:txBody>
      </p:sp>
      <p:sp>
        <p:nvSpPr>
          <p:cNvPr id="2" name="Rettangolo 1"/>
          <p:cNvSpPr/>
          <p:nvPr/>
        </p:nvSpPr>
        <p:spPr>
          <a:xfrm>
            <a:off x="107504" y="5877272"/>
            <a:ext cx="8954963" cy="954107"/>
          </a:xfrm>
          <a:prstGeom prst="rect">
            <a:avLst/>
          </a:prstGeom>
        </p:spPr>
        <p:txBody>
          <a:bodyPr wrap="square">
            <a:spAutoFit/>
          </a:bodyPr>
          <a:lstStyle/>
          <a:p>
            <a:pPr algn="ctr"/>
            <a:r>
              <a:rPr lang="it-IT" dirty="0" smtClean="0"/>
              <a:t>Case </a:t>
            </a:r>
            <a:r>
              <a:rPr lang="it-IT" dirty="0" err="1" smtClean="0"/>
              <a:t>study</a:t>
            </a:r>
            <a:r>
              <a:rPr lang="it-IT" dirty="0" smtClean="0"/>
              <a:t>: </a:t>
            </a:r>
            <a:r>
              <a:rPr lang="it-IT" dirty="0" err="1" smtClean="0"/>
              <a:t>Spatial</a:t>
            </a:r>
            <a:r>
              <a:rPr lang="it-IT" dirty="0" smtClean="0"/>
              <a:t> </a:t>
            </a:r>
            <a:r>
              <a:rPr lang="it-IT" dirty="0" err="1" smtClean="0"/>
              <a:t>diffusion</a:t>
            </a:r>
            <a:r>
              <a:rPr lang="it-IT" dirty="0" smtClean="0"/>
              <a:t> in music</a:t>
            </a:r>
          </a:p>
          <a:p>
            <a:pPr algn="ctr"/>
            <a:r>
              <a:rPr lang="it-IT" dirty="0" smtClean="0"/>
              <a:t>https</a:t>
            </a:r>
            <a:r>
              <a:rPr lang="it-IT" dirty="0"/>
              <a:t>://www.youtube.com/watch?v=_euGMuX8EG8</a:t>
            </a:r>
          </a:p>
        </p:txBody>
      </p:sp>
    </p:spTree>
    <p:extLst>
      <p:ext uri="{BB962C8B-B14F-4D97-AF65-F5344CB8AC3E}">
        <p14:creationId xmlns:p14="http://schemas.microsoft.com/office/powerpoint/2010/main" val="720122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a:t>
            </a:r>
            <a:endParaRPr lang="it-IT" dirty="0"/>
          </a:p>
        </p:txBody>
      </p:sp>
      <p:sp>
        <p:nvSpPr>
          <p:cNvPr id="3" name="Segnaposto contenuto 2"/>
          <p:cNvSpPr>
            <a:spLocks noGrp="1"/>
          </p:cNvSpPr>
          <p:nvPr>
            <p:ph idx="1"/>
          </p:nvPr>
        </p:nvSpPr>
        <p:spPr/>
        <p:txBody>
          <a:bodyPr>
            <a:normAutofit fontScale="85000" lnSpcReduction="20000"/>
          </a:bodyPr>
          <a:lstStyle/>
          <a:p>
            <a:r>
              <a:rPr lang="en-GB" dirty="0" smtClean="0">
                <a:latin typeface="Tahoma" pitchFamily="34" charset="0"/>
              </a:rPr>
              <a:t>1st law of Geography (Tobler, 1970): “</a:t>
            </a:r>
            <a:r>
              <a:rPr lang="en-GB" i="1" dirty="0" smtClean="0">
                <a:latin typeface="Tahoma" pitchFamily="34" charset="0"/>
              </a:rPr>
              <a:t>Everything is related to everything else, but near things are more related than those far apart” </a:t>
            </a:r>
            <a:r>
              <a:rPr lang="en-GB" dirty="0" smtClean="0">
                <a:latin typeface="Tahoma" pitchFamily="34" charset="0"/>
              </a:rPr>
              <a:t>(distance decay effect)</a:t>
            </a:r>
          </a:p>
          <a:p>
            <a:r>
              <a:rPr lang="en-GB" dirty="0" smtClean="0">
                <a:latin typeface="Tahoma" pitchFamily="34" charset="0"/>
              </a:rPr>
              <a:t>=&gt; very few of us live in complete isolation from the rest of society. </a:t>
            </a:r>
            <a:br>
              <a:rPr lang="en-GB" dirty="0" smtClean="0">
                <a:latin typeface="Tahoma" pitchFamily="34" charset="0"/>
              </a:rPr>
            </a:br>
            <a:r>
              <a:rPr lang="en-GB" dirty="0" smtClean="0">
                <a:latin typeface="Tahoma" pitchFamily="34" charset="0"/>
              </a:rPr>
              <a:t>It is likely that many of our behaviours, choices, aspirations and ideals are influenced  by those with whom we interact in our everyday lives. </a:t>
            </a:r>
            <a:br>
              <a:rPr lang="en-GB" dirty="0" smtClean="0">
                <a:latin typeface="Tahoma" pitchFamily="34" charset="0"/>
              </a:rPr>
            </a:br>
            <a:endParaRPr lang="it-IT" dirty="0"/>
          </a:p>
        </p:txBody>
      </p:sp>
    </p:spTree>
    <p:extLst>
      <p:ext uri="{BB962C8B-B14F-4D97-AF65-F5344CB8AC3E}">
        <p14:creationId xmlns:p14="http://schemas.microsoft.com/office/powerpoint/2010/main" val="924116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a:t>
            </a:r>
            <a:endParaRPr lang="it-IT" dirty="0"/>
          </a:p>
        </p:txBody>
      </p:sp>
      <p:sp>
        <p:nvSpPr>
          <p:cNvPr id="3" name="Segnaposto contenuto 2"/>
          <p:cNvSpPr>
            <a:spLocks noGrp="1"/>
          </p:cNvSpPr>
          <p:nvPr>
            <p:ph idx="1"/>
          </p:nvPr>
        </p:nvSpPr>
        <p:spPr/>
        <p:txBody>
          <a:bodyPr/>
          <a:lstStyle/>
          <a:p>
            <a:pPr lvl="1"/>
            <a:r>
              <a:rPr lang="en-US" sz="2400" dirty="0"/>
              <a:t>Clusters illustrate why place still matters in the global economy. </a:t>
            </a:r>
            <a:endParaRPr lang="en-US" sz="2400" dirty="0" smtClean="0"/>
          </a:p>
          <a:p>
            <a:pPr lvl="1"/>
            <a:r>
              <a:rPr lang="en-US" sz="2400" b="1" dirty="0" smtClean="0"/>
              <a:t>Michael </a:t>
            </a:r>
            <a:r>
              <a:rPr lang="en-US" sz="2400" b="1" dirty="0"/>
              <a:t>Porter </a:t>
            </a:r>
            <a:r>
              <a:rPr lang="en-US" sz="2400" dirty="0"/>
              <a:t>defines clusters as groups of similar and related firms concentrated in a small geographic area (Porter, 1998</a:t>
            </a:r>
            <a:r>
              <a:rPr lang="en-US" sz="2400" dirty="0" smtClean="0"/>
              <a:t>).</a:t>
            </a:r>
          </a:p>
          <a:p>
            <a:pPr lvl="2"/>
            <a:r>
              <a:rPr lang="en-US" sz="2000" dirty="0" smtClean="0"/>
              <a:t>interconnected </a:t>
            </a:r>
            <a:r>
              <a:rPr lang="en-US" sz="2000" dirty="0"/>
              <a:t>firms in the same fields</a:t>
            </a:r>
            <a:r>
              <a:rPr lang="en-US" sz="2000" dirty="0" smtClean="0"/>
              <a:t>,</a:t>
            </a:r>
          </a:p>
          <a:p>
            <a:pPr lvl="2"/>
            <a:r>
              <a:rPr lang="en-US" sz="2000" dirty="0" smtClean="0"/>
              <a:t>specialized </a:t>
            </a:r>
            <a:r>
              <a:rPr lang="en-US" sz="2000" dirty="0"/>
              <a:t>suppliers, </a:t>
            </a:r>
            <a:endParaRPr lang="en-US" sz="2000" dirty="0" smtClean="0"/>
          </a:p>
          <a:p>
            <a:pPr lvl="2"/>
            <a:r>
              <a:rPr lang="en-US" sz="2000" dirty="0" smtClean="0"/>
              <a:t>service </a:t>
            </a:r>
            <a:r>
              <a:rPr lang="en-US" sz="2000" dirty="0"/>
              <a:t>providers, </a:t>
            </a:r>
            <a:endParaRPr lang="en-US" sz="2000" dirty="0" smtClean="0"/>
          </a:p>
          <a:p>
            <a:pPr lvl="2"/>
            <a:r>
              <a:rPr lang="en-US" sz="2000" dirty="0" smtClean="0"/>
              <a:t>firms </a:t>
            </a:r>
            <a:r>
              <a:rPr lang="en-US" sz="2000" dirty="0"/>
              <a:t>in related industries, </a:t>
            </a:r>
            <a:endParaRPr lang="en-US" sz="2000" dirty="0" smtClean="0"/>
          </a:p>
          <a:p>
            <a:pPr lvl="2"/>
            <a:r>
              <a:rPr lang="en-US" sz="2000" dirty="0" smtClean="0"/>
              <a:t>associated </a:t>
            </a:r>
            <a:r>
              <a:rPr lang="en-US" sz="2000" dirty="0"/>
              <a:t>institutions (such as trade associations, universities, technology transfer centers, etc.). </a:t>
            </a:r>
            <a:endParaRPr lang="it-IT" sz="2000" dirty="0"/>
          </a:p>
        </p:txBody>
      </p:sp>
    </p:spTree>
    <p:extLst>
      <p:ext uri="{BB962C8B-B14F-4D97-AF65-F5344CB8AC3E}">
        <p14:creationId xmlns:p14="http://schemas.microsoft.com/office/powerpoint/2010/main" val="355084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en-US" sz="3200" dirty="0" smtClean="0"/>
              <a:t>Industry clusters (Industrial districts)</a:t>
            </a:r>
          </a:p>
        </p:txBody>
      </p:sp>
      <p:sp>
        <p:nvSpPr>
          <p:cNvPr id="3" name="Segnaposto contenuto 2" descr="Rectangle: Click to edit Master text styles&#10;Second level&#10;Third level&#10;Fourth level&#10;Fifth level"/>
          <p:cNvSpPr>
            <a:spLocks noGrp="1"/>
          </p:cNvSpPr>
          <p:nvPr>
            <p:ph idx="1"/>
          </p:nvPr>
        </p:nvSpPr>
        <p:spPr>
          <a:xfrm>
            <a:off x="838200" y="1916112"/>
            <a:ext cx="7772400" cy="4609231"/>
          </a:xfrm>
        </p:spPr>
        <p:txBody>
          <a:bodyPr>
            <a:normAutofit fontScale="47500" lnSpcReduction="20000"/>
          </a:bodyPr>
          <a:lstStyle/>
          <a:p>
            <a:pPr>
              <a:defRPr/>
            </a:pPr>
            <a:r>
              <a:rPr lang="en-US" dirty="0" smtClean="0"/>
              <a:t>Industry clusters are geographic concentrations of competing, complementary, or interdependent firms and industries that do business with each other and/or have common needs for talent, technology, and  infrastructure. </a:t>
            </a:r>
          </a:p>
          <a:p>
            <a:pPr>
              <a:defRPr/>
            </a:pPr>
            <a:r>
              <a:rPr lang="en-US" dirty="0" smtClean="0"/>
              <a:t>The firms included in the cluster may be both competitive and cooperative. They may compete directly with some members of the cluster, purchase inputs from other cluster members, and rely on the services of other cluster firms in the operation of their business.</a:t>
            </a:r>
          </a:p>
          <a:p>
            <a:pPr>
              <a:defRPr/>
            </a:pPr>
            <a:r>
              <a:rPr lang="en-US" dirty="0" smtClean="0"/>
              <a:t>Industry clusters are dynamic entities. They may change as the industries within them change or as external conditions change</a:t>
            </a:r>
          </a:p>
          <a:p>
            <a:pPr>
              <a:defRPr/>
            </a:pPr>
            <a:r>
              <a:rPr lang="en-US" dirty="0" smtClean="0"/>
              <a:t>An important characteristic of clusters is that they are centered on firms that sell outside the local, state, or even national market</a:t>
            </a:r>
          </a:p>
          <a:p>
            <a:pPr>
              <a:defRPr/>
            </a:pPr>
            <a:r>
              <a:rPr lang="en-US" dirty="0" smtClean="0"/>
              <a:t>Clusters may include government, nonprofit organizations, educational institutions, and other infrastructure and service providers whose presence is key to the strength of the cluster.</a:t>
            </a:r>
          </a:p>
          <a:p>
            <a:pPr>
              <a:defRPr/>
            </a:pPr>
            <a:r>
              <a:rPr lang="en-US" dirty="0" smtClean="0"/>
              <a:t>An industry cluster is an interconnected group of industries and firms. It differs from trade associations, which may have a narrower membership and focus. </a:t>
            </a:r>
          </a:p>
          <a:p>
            <a:pPr lvl="1">
              <a:defRPr/>
            </a:pPr>
            <a:r>
              <a:rPr lang="en-US" dirty="0" smtClean="0"/>
              <a:t>A trade association, for example, may include the  members of a single industry and focus entirely on lobbying. By contrast clusters are agglomerations of  regional industries and interdependent firms that are key to the success of the industry in the state. </a:t>
            </a:r>
          </a:p>
          <a:p>
            <a:pPr lvl="1">
              <a:defRPr/>
            </a:pPr>
            <a:r>
              <a:rPr lang="en-US" dirty="0" smtClean="0"/>
              <a:t>Organized industry clusters contribute broadly to the well-being of the region by addressing workforce recruitment and training issues, developing needed infrastructure, and establishing research and training  programs at universities and technical colleges, to name a few.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en-GB" sz="3200" dirty="0" smtClean="0"/>
              <a:t>Industry clusters (Porter’s definitions)</a:t>
            </a:r>
          </a:p>
        </p:txBody>
      </p:sp>
      <p:sp>
        <p:nvSpPr>
          <p:cNvPr id="3" name="Segnaposto contenuto 2" descr="Rectangle: Click to edit Master text styles&#10;Second level&#10;Third level&#10;Fourth level&#10;Fifth level"/>
          <p:cNvSpPr>
            <a:spLocks noGrp="1"/>
          </p:cNvSpPr>
          <p:nvPr>
            <p:ph sz="half" idx="1"/>
          </p:nvPr>
        </p:nvSpPr>
        <p:spPr/>
        <p:txBody>
          <a:bodyPr>
            <a:normAutofit fontScale="55000" lnSpcReduction="20000"/>
          </a:bodyPr>
          <a:lstStyle/>
          <a:p>
            <a:pPr>
              <a:defRPr/>
            </a:pPr>
            <a:r>
              <a:rPr lang="en-US" altLang="it-IT" dirty="0">
                <a:latin typeface="Arial" charset="0"/>
              </a:rPr>
              <a:t>“[…clusters are] a geographical concentration of firms interconnected by being part of the </a:t>
            </a:r>
            <a:r>
              <a:rPr lang="en-US" altLang="it-IT" b="1" dirty="0">
                <a:latin typeface="Arial" charset="0"/>
              </a:rPr>
              <a:t>same industry</a:t>
            </a:r>
            <a:r>
              <a:rPr lang="en-US" altLang="it-IT" dirty="0">
                <a:latin typeface="Arial" charset="0"/>
              </a:rPr>
              <a:t> or the </a:t>
            </a:r>
            <a:r>
              <a:rPr lang="en-US" altLang="it-IT" b="1" dirty="0">
                <a:latin typeface="Arial" charset="0"/>
              </a:rPr>
              <a:t>same supply chain</a:t>
            </a:r>
            <a:r>
              <a:rPr lang="en-US" altLang="it-IT" dirty="0">
                <a:latin typeface="Arial" charset="0"/>
              </a:rPr>
              <a:t>, by a </a:t>
            </a:r>
            <a:r>
              <a:rPr lang="en-US" altLang="it-IT" b="1" dirty="0">
                <a:latin typeface="Arial" charset="0"/>
              </a:rPr>
              <a:t>common resource</a:t>
            </a:r>
            <a:r>
              <a:rPr lang="en-US" altLang="it-IT" dirty="0">
                <a:latin typeface="Arial" charset="0"/>
              </a:rPr>
              <a:t> or market, by similar philosophy, by facing similar opportunities and challenges or by collaborating with the same </a:t>
            </a:r>
            <a:r>
              <a:rPr lang="en-US" altLang="it-IT" b="1" dirty="0">
                <a:latin typeface="Arial" charset="0"/>
              </a:rPr>
              <a:t>university or research institution</a:t>
            </a:r>
            <a:r>
              <a:rPr lang="en-US" altLang="it-IT" dirty="0">
                <a:latin typeface="Arial" charset="0"/>
              </a:rPr>
              <a:t>”</a:t>
            </a:r>
            <a:r>
              <a:rPr lang="en-US" altLang="it-IT" baseline="30000" dirty="0">
                <a:latin typeface="Arial" charset="0"/>
              </a:rPr>
              <a:t>1</a:t>
            </a:r>
            <a:endParaRPr lang="it-IT" altLang="it-IT" baseline="30000" dirty="0">
              <a:latin typeface="Arial" charset="0"/>
            </a:endParaRPr>
          </a:p>
          <a:p>
            <a:pPr>
              <a:defRPr/>
            </a:pPr>
            <a:endParaRPr lang="it-IT" dirty="0" smtClean="0"/>
          </a:p>
          <a:p>
            <a:pPr>
              <a:defRPr/>
            </a:pPr>
            <a:r>
              <a:rPr lang="it-IT" dirty="0" smtClean="0"/>
              <a:t>Michael Porter “</a:t>
            </a:r>
            <a:r>
              <a:rPr lang="en-US" dirty="0" smtClean="0"/>
              <a:t>Diamond of Advantage”, a model that offers insights into industry clusters and competitiveness:</a:t>
            </a:r>
          </a:p>
          <a:p>
            <a:pPr lvl="1">
              <a:defRPr/>
            </a:pPr>
            <a:r>
              <a:rPr lang="en-US" dirty="0" smtClean="0"/>
              <a:t>regions develop a competitive  advantage based on their firms' ability to continually innovate, and that economic vitality is a direct  product of the competitiveness of local industries. </a:t>
            </a:r>
          </a:p>
        </p:txBody>
      </p:sp>
      <p:sp>
        <p:nvSpPr>
          <p:cNvPr id="2" name="Segnaposto contenuto 1"/>
          <p:cNvSpPr>
            <a:spLocks noGrp="1"/>
          </p:cNvSpPr>
          <p:nvPr>
            <p:ph sz="half" idx="2"/>
          </p:nvPr>
        </p:nvSpPr>
        <p:spPr/>
        <p:txBody>
          <a:bodyPr/>
          <a:lstStyle/>
          <a:p>
            <a:endParaRPr lang="it-IT"/>
          </a:p>
        </p:txBody>
      </p:sp>
      <p:sp>
        <p:nvSpPr>
          <p:cNvPr id="4" name="Text Box 5"/>
          <p:cNvSpPr txBox="1">
            <a:spLocks noChangeArrowheads="1"/>
          </p:cNvSpPr>
          <p:nvPr/>
        </p:nvSpPr>
        <p:spPr bwMode="auto">
          <a:xfrm>
            <a:off x="395536" y="6237312"/>
            <a:ext cx="8301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it-IT"/>
            </a:defPPr>
            <a:lvl1pPr algn="ctr" rtl="0" fontAlgn="base">
              <a:spcBef>
                <a:spcPct val="0"/>
              </a:spcBef>
              <a:spcAft>
                <a:spcPct val="0"/>
              </a:spcAft>
              <a:defRPr kern="1200">
                <a:solidFill>
                  <a:schemeClr val="tx1"/>
                </a:solidFill>
                <a:latin typeface="Times New Roman" pitchFamily="18" charset="0"/>
                <a:ea typeface="+mn-ea"/>
                <a:cs typeface="Arial" charset="0"/>
              </a:defRPr>
            </a:lvl1pPr>
            <a:lvl2pPr marL="457200" algn="ctr" rtl="0" fontAlgn="base">
              <a:spcBef>
                <a:spcPct val="0"/>
              </a:spcBef>
              <a:spcAft>
                <a:spcPct val="0"/>
              </a:spcAft>
              <a:defRPr kern="1200">
                <a:solidFill>
                  <a:schemeClr val="tx1"/>
                </a:solidFill>
                <a:latin typeface="Times New Roman" pitchFamily="18" charset="0"/>
                <a:ea typeface="+mn-ea"/>
                <a:cs typeface="Arial" charset="0"/>
              </a:defRPr>
            </a:lvl2pPr>
            <a:lvl3pPr marL="914400" algn="ctr" rtl="0" fontAlgn="base">
              <a:spcBef>
                <a:spcPct val="0"/>
              </a:spcBef>
              <a:spcAft>
                <a:spcPct val="0"/>
              </a:spcAft>
              <a:defRPr kern="1200">
                <a:solidFill>
                  <a:schemeClr val="tx1"/>
                </a:solidFill>
                <a:latin typeface="Times New Roman" pitchFamily="18" charset="0"/>
                <a:ea typeface="+mn-ea"/>
                <a:cs typeface="Arial" charset="0"/>
              </a:defRPr>
            </a:lvl3pPr>
            <a:lvl4pPr marL="1371600" algn="ctr" rtl="0" fontAlgn="base">
              <a:spcBef>
                <a:spcPct val="0"/>
              </a:spcBef>
              <a:spcAft>
                <a:spcPct val="0"/>
              </a:spcAft>
              <a:defRPr kern="1200">
                <a:solidFill>
                  <a:schemeClr val="tx1"/>
                </a:solidFill>
                <a:latin typeface="Times New Roman" pitchFamily="18" charset="0"/>
                <a:ea typeface="+mn-ea"/>
                <a:cs typeface="Arial" charset="0"/>
              </a:defRPr>
            </a:lvl4pPr>
            <a:lvl5pPr marL="1828800" algn="ctr"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l"/>
            <a:r>
              <a:rPr lang="it-IT" altLang="it-IT" sz="1400" dirty="0">
                <a:latin typeface="Arial" charset="0"/>
              </a:rPr>
              <a:t>[1]</a:t>
            </a:r>
            <a:r>
              <a:rPr lang="en-US" altLang="it-IT" sz="1400" dirty="0">
                <a:latin typeface="Arial" charset="0"/>
              </a:rPr>
              <a:t> Michael E. Porter, “Clusters and the new economics of competition, </a:t>
            </a:r>
            <a:r>
              <a:rPr lang="en-US" altLang="it-IT" sz="1400" i="1" dirty="0">
                <a:latin typeface="Arial" charset="0"/>
              </a:rPr>
              <a:t>Harvard Business Review</a:t>
            </a:r>
            <a:r>
              <a:rPr lang="en-US" altLang="it-IT" sz="1400" dirty="0">
                <a:latin typeface="Arial" charset="0"/>
              </a:rPr>
              <a:t>, 1998</a:t>
            </a:r>
            <a:r>
              <a:rPr lang="it-IT" altLang="it-IT" sz="1400" dirty="0">
                <a:latin typeface="Arial" charset="0"/>
              </a:rPr>
              <a:t> </a:t>
            </a:r>
          </a:p>
        </p:txBody>
      </p:sp>
      <p:pic>
        <p:nvPicPr>
          <p:cNvPr id="5" name="Diagramma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543" y="1774155"/>
            <a:ext cx="4198937" cy="417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a:solidFill>
            <a:srgbClr val="009999"/>
          </a:solidFill>
        </p:spPr>
        <p:txBody>
          <a:bodyPr/>
          <a:lstStyle/>
          <a:p>
            <a:r>
              <a:rPr lang="en-US" cap="small" dirty="0" smtClean="0">
                <a:solidFill>
                  <a:schemeClr val="bg1"/>
                </a:solidFill>
                <a:latin typeface="Arial Narrow" pitchFamily="34" charset="0"/>
              </a:rPr>
              <a:t>Definition and Advantages</a:t>
            </a:r>
            <a:endParaRPr lang="en-US" cap="small" dirty="0">
              <a:solidFill>
                <a:schemeClr val="bg1"/>
              </a:solidFill>
              <a:latin typeface="Arial Narrow" pitchFamily="34" charset="0"/>
            </a:endParaRPr>
          </a:p>
        </p:txBody>
      </p:sp>
      <p:sp>
        <p:nvSpPr>
          <p:cNvPr id="3" name="Segnaposto contenuto 2"/>
          <p:cNvSpPr>
            <a:spLocks noGrp="1"/>
          </p:cNvSpPr>
          <p:nvPr>
            <p:ph sz="half" idx="1"/>
          </p:nvPr>
        </p:nvSpPr>
        <p:spPr/>
        <p:txBody>
          <a:bodyPr anchor="ctr">
            <a:normAutofit/>
          </a:bodyPr>
          <a:lstStyle/>
          <a:p>
            <a:pPr marL="0" indent="0">
              <a:buNone/>
            </a:pPr>
            <a:r>
              <a:rPr lang="en-US" sz="3200" i="1" dirty="0" smtClean="0">
                <a:latin typeface="Arial Narrow" pitchFamily="34" charset="0"/>
              </a:rPr>
              <a:t>Set of enterprises competitive or cooperative, which produce and sell related products, facing common challenges and opportunities</a:t>
            </a:r>
            <a:r>
              <a:rPr lang="en-US" sz="3200" dirty="0" smtClean="0">
                <a:latin typeface="Arial Narrow" pitchFamily="34" charset="0"/>
              </a:rPr>
              <a:t>. </a:t>
            </a:r>
            <a:endParaRPr lang="en-US" sz="3200" dirty="0">
              <a:latin typeface="Arial Narrow" pitchFamily="34" charset="0"/>
            </a:endParaRPr>
          </a:p>
        </p:txBody>
      </p:sp>
      <p:sp>
        <p:nvSpPr>
          <p:cNvPr id="4" name="Segnaposto contenuto 3"/>
          <p:cNvSpPr>
            <a:spLocks noGrp="1"/>
          </p:cNvSpPr>
          <p:nvPr>
            <p:ph sz="half" idx="2"/>
          </p:nvPr>
        </p:nvSpPr>
        <p:spPr/>
        <p:txBody>
          <a:bodyPr anchor="ctr"/>
          <a:lstStyle/>
          <a:p>
            <a:r>
              <a:rPr lang="en-US" sz="3200" dirty="0" smtClean="0">
                <a:latin typeface="Arial Narrow" pitchFamily="34" charset="0"/>
              </a:rPr>
              <a:t>Lower inputs and transaction costs;</a:t>
            </a:r>
          </a:p>
          <a:p>
            <a:r>
              <a:rPr lang="en-US" sz="3200" dirty="0" smtClean="0">
                <a:latin typeface="Arial Narrow" pitchFamily="34" charset="0"/>
              </a:rPr>
              <a:t>High quality information at lower cost;</a:t>
            </a:r>
          </a:p>
          <a:p>
            <a:r>
              <a:rPr lang="en-US" sz="3200" dirty="0" smtClean="0">
                <a:latin typeface="Arial Narrow" pitchFamily="34" charset="0"/>
              </a:rPr>
              <a:t>Higher level of trust;</a:t>
            </a:r>
          </a:p>
          <a:p>
            <a:r>
              <a:rPr lang="en-US" sz="3200" dirty="0" smtClean="0">
                <a:latin typeface="Arial Narrow" pitchFamily="34" charset="0"/>
              </a:rPr>
              <a:t>Skilled labour force.</a:t>
            </a:r>
          </a:p>
          <a:p>
            <a:endParaRPr lang="en-US" dirty="0"/>
          </a:p>
        </p:txBody>
      </p:sp>
    </p:spTree>
    <p:extLst>
      <p:ext uri="{BB962C8B-B14F-4D97-AF65-F5344CB8AC3E}">
        <p14:creationId xmlns:p14="http://schemas.microsoft.com/office/powerpoint/2010/main" val="39384166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Left)">
                                      <p:cBhvr>
                                        <p:cTn id="15" dur="500"/>
                                        <p:tgtEl>
                                          <p:spTgt spid="4">
                                            <p:txEl>
                                              <p:pRg st="0" end="0"/>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trips(downLeft)">
                                      <p:cBhvr>
                                        <p:cTn id="19" dur="500"/>
                                        <p:tgtEl>
                                          <p:spTgt spid="4">
                                            <p:txEl>
                                              <p:pRg st="1" end="1"/>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strips(downLeft)">
                                      <p:cBhvr>
                                        <p:cTn id="23" dur="500"/>
                                        <p:tgtEl>
                                          <p:spTgt spid="4">
                                            <p:txEl>
                                              <p:pRg st="2" end="2"/>
                                            </p:txEl>
                                          </p:spTgt>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9999"/>
          </a:solidFill>
        </p:spPr>
        <p:txBody>
          <a:bodyPr/>
          <a:lstStyle/>
          <a:p>
            <a:r>
              <a:rPr lang="en-US" cap="small" dirty="0" smtClean="0">
                <a:solidFill>
                  <a:schemeClr val="bg1"/>
                </a:solidFill>
                <a:latin typeface="Arial Narrow" pitchFamily="34" charset="0"/>
              </a:rPr>
              <a:t>Effects on Environment</a:t>
            </a:r>
            <a:endParaRPr lang="en-US" cap="small" dirty="0">
              <a:solidFill>
                <a:schemeClr val="bg1"/>
              </a:solidFill>
              <a:latin typeface="Arial Narrow" pitchFamily="34" charset="0"/>
            </a:endParaRPr>
          </a:p>
        </p:txBody>
      </p:sp>
      <p:sp>
        <p:nvSpPr>
          <p:cNvPr id="3" name="Segnaposto contenuto 2"/>
          <p:cNvSpPr>
            <a:spLocks noGrp="1"/>
          </p:cNvSpPr>
          <p:nvPr>
            <p:ph idx="1"/>
          </p:nvPr>
        </p:nvSpPr>
        <p:spPr/>
        <p:txBody>
          <a:bodyPr anchor="ctr"/>
          <a:lstStyle/>
          <a:p>
            <a:pPr marL="514350" indent="-514350">
              <a:buFont typeface="+mj-lt"/>
              <a:buAutoNum type="arabicPeriod"/>
            </a:pPr>
            <a:r>
              <a:rPr lang="en-US" dirty="0" smtClean="0">
                <a:latin typeface="Arial Narrow" pitchFamily="34" charset="0"/>
              </a:rPr>
              <a:t>Increase productivity → way in which companies compete;</a:t>
            </a:r>
          </a:p>
          <a:p>
            <a:pPr marL="514350" indent="-514350">
              <a:buFont typeface="+mj-lt"/>
              <a:buAutoNum type="arabicPeriod"/>
            </a:pPr>
            <a:r>
              <a:rPr lang="en-US" dirty="0" smtClean="0">
                <a:latin typeface="Arial Narrow" pitchFamily="34" charset="0"/>
              </a:rPr>
              <a:t>Benefits on innovation;</a:t>
            </a:r>
          </a:p>
          <a:p>
            <a:pPr marL="514350" indent="-514350">
              <a:buFont typeface="+mj-lt"/>
              <a:buAutoNum type="arabicPeriod"/>
            </a:pPr>
            <a:r>
              <a:rPr lang="en-US" dirty="0" smtClean="0">
                <a:latin typeface="Arial Narrow" pitchFamily="34" charset="0"/>
              </a:rPr>
              <a:t>Creation of new businesses.</a:t>
            </a:r>
          </a:p>
        </p:txBody>
      </p:sp>
    </p:spTree>
    <p:extLst>
      <p:ext uri="{BB962C8B-B14F-4D97-AF65-F5344CB8AC3E}">
        <p14:creationId xmlns:p14="http://schemas.microsoft.com/office/powerpoint/2010/main" val="2816668054"/>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48" presetClass="entr" presetSubtype="0" accel="5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48" presetClass="entr" presetSubtype="0" accel="5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1" end="1"/>
                                            </p:txEl>
                                          </p:spTgt>
                                        </p:tgtEl>
                                      </p:cBhvr>
                                    </p:animEffect>
                                  </p:childTnLst>
                                </p:cTn>
                              </p:par>
                            </p:childTnLst>
                          </p:cTn>
                        </p:par>
                        <p:par>
                          <p:cTn id="22" fill="hold">
                            <p:stCondLst>
                              <p:cond delay="2500"/>
                            </p:stCondLst>
                            <p:childTnLst>
                              <p:par>
                                <p:cTn id="23" presetID="48" presetClass="entr" presetSubtype="0" accel="5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 </a:t>
            </a:r>
            <a:r>
              <a:rPr lang="it-IT" dirty="0" err="1" smtClean="0"/>
              <a:t>factors</a:t>
            </a:r>
            <a:r>
              <a:rPr lang="it-IT" dirty="0" smtClean="0"/>
              <a:t> </a:t>
            </a:r>
            <a:r>
              <a:rPr lang="it-IT" dirty="0" err="1" smtClean="0"/>
              <a:t>innovation</a:t>
            </a:r>
            <a:r>
              <a:rPr lang="it-IT" dirty="0" smtClean="0"/>
              <a:t> and </a:t>
            </a:r>
            <a:r>
              <a:rPr lang="it-IT" dirty="0" err="1" smtClean="0"/>
              <a:t>growth</a:t>
            </a:r>
            <a:endParaRPr lang="it-IT" dirty="0"/>
          </a:p>
        </p:txBody>
      </p:sp>
      <p:sp>
        <p:nvSpPr>
          <p:cNvPr id="3" name="Segnaposto contenuto 2"/>
          <p:cNvSpPr>
            <a:spLocks noGrp="1"/>
          </p:cNvSpPr>
          <p:nvPr>
            <p:ph idx="1"/>
          </p:nvPr>
        </p:nvSpPr>
        <p:spPr/>
        <p:txBody>
          <a:bodyPr>
            <a:normAutofit fontScale="62500" lnSpcReduction="20000"/>
          </a:bodyPr>
          <a:lstStyle/>
          <a:p>
            <a:pPr>
              <a:defRPr/>
            </a:pPr>
            <a:r>
              <a:rPr lang="en-US" dirty="0"/>
              <a:t>The factors that drive innovation and a cluster's growth include:</a:t>
            </a:r>
          </a:p>
          <a:p>
            <a:pPr lvl="1">
              <a:defRPr/>
            </a:pPr>
            <a:r>
              <a:rPr lang="en-US" dirty="0"/>
              <a:t>FACTOR CONDITIONS: such as a specialized labor pool, specialized infrastructure, and  sometimes selective disadvantages; </a:t>
            </a:r>
          </a:p>
          <a:p>
            <a:pPr lvl="1">
              <a:defRPr/>
            </a:pPr>
            <a:r>
              <a:rPr lang="en-US" dirty="0"/>
              <a:t>HOME DEMAND: or local customers who push companies to innovate, especially if their needs  or tastes anticipate global or local demand; </a:t>
            </a:r>
          </a:p>
          <a:p>
            <a:pPr lvl="1">
              <a:defRPr/>
            </a:pPr>
            <a:r>
              <a:rPr lang="en-US" dirty="0"/>
              <a:t>RELATED AND SUPPORTING INDUSTRIES: nationally competitive local supplier  industries that create business infrastructure and spur innovation and spin off industries; </a:t>
            </a:r>
          </a:p>
          <a:p>
            <a:pPr lvl="1">
              <a:defRPr/>
            </a:pPr>
            <a:r>
              <a:rPr lang="en-US" dirty="0"/>
              <a:t>INDUSTRY STRATEGY, STRUCTURE AND RIVALRY: intense rivalry among local  industries that is more motivating than foreign competition, and a local "culture" that influences  individual industries’ attitudes toward innovation and competition</a:t>
            </a:r>
          </a:p>
          <a:p>
            <a:pPr lvl="1">
              <a:defRPr/>
            </a:pPr>
            <a:r>
              <a:rPr lang="en-US" dirty="0"/>
              <a:t>government and chance. Historical accident and/or government actions tend to play significant roles in the development or location of industry  clusters.</a:t>
            </a:r>
            <a:endParaRPr lang="it-IT" dirty="0"/>
          </a:p>
          <a:p>
            <a:endParaRPr lang="it-IT" dirty="0"/>
          </a:p>
        </p:txBody>
      </p:sp>
    </p:spTree>
    <p:extLst>
      <p:ext uri="{BB962C8B-B14F-4D97-AF65-F5344CB8AC3E}">
        <p14:creationId xmlns:p14="http://schemas.microsoft.com/office/powerpoint/2010/main" val="1125777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3200" dirty="0" smtClean="0"/>
              <a:t>Industry clusters (Marshall definitions)</a:t>
            </a:r>
          </a:p>
        </p:txBody>
      </p:sp>
      <p:sp>
        <p:nvSpPr>
          <p:cNvPr id="34818"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1800" dirty="0" smtClean="0"/>
              <a:t>Location variables (Marshall):</a:t>
            </a:r>
          </a:p>
          <a:p>
            <a:pPr lvl="1">
              <a:lnSpc>
                <a:spcPct val="80000"/>
              </a:lnSpc>
            </a:pPr>
            <a:r>
              <a:rPr lang="en-US" sz="1600" dirty="0" smtClean="0"/>
              <a:t>Decreasing transport costs (not relevant in location) and spatial </a:t>
            </a:r>
            <a:r>
              <a:rPr lang="en-US" sz="1600" dirty="0" err="1" smtClean="0"/>
              <a:t>specilisation</a:t>
            </a:r>
            <a:r>
              <a:rPr lang="en-US" sz="1600" dirty="0" smtClean="0"/>
              <a:t> processes;</a:t>
            </a:r>
          </a:p>
          <a:p>
            <a:pPr lvl="1">
              <a:lnSpc>
                <a:spcPct val="80000"/>
              </a:lnSpc>
            </a:pPr>
            <a:r>
              <a:rPr lang="en-US" sz="1600" dirty="0" smtClean="0"/>
              <a:t>Geographical, historical – political, psychological factors;</a:t>
            </a:r>
          </a:p>
          <a:p>
            <a:pPr lvl="1">
              <a:lnSpc>
                <a:spcPct val="80000"/>
              </a:lnSpc>
            </a:pPr>
            <a:r>
              <a:rPr lang="en-US" sz="1600" dirty="0" smtClean="0"/>
              <a:t>Localized economies:</a:t>
            </a:r>
          </a:p>
          <a:p>
            <a:pPr lvl="2">
              <a:lnSpc>
                <a:spcPct val="80000"/>
              </a:lnSpc>
            </a:pPr>
            <a:r>
              <a:rPr lang="en-US" sz="1400" i="1" dirty="0" smtClean="0"/>
              <a:t>know how </a:t>
            </a:r>
            <a:r>
              <a:rPr lang="en-US" sz="1400" dirty="0" smtClean="0"/>
              <a:t>diffusion and capacity;</a:t>
            </a:r>
          </a:p>
          <a:p>
            <a:pPr lvl="2">
              <a:lnSpc>
                <a:spcPct val="80000"/>
              </a:lnSpc>
            </a:pPr>
            <a:r>
              <a:rPr lang="en-US" sz="1400" dirty="0" smtClean="0"/>
              <a:t>Innovations and findings continuous through time; </a:t>
            </a:r>
          </a:p>
          <a:p>
            <a:pPr lvl="2">
              <a:lnSpc>
                <a:spcPct val="80000"/>
              </a:lnSpc>
            </a:pPr>
            <a:r>
              <a:rPr lang="en-US" sz="1400" dirty="0" smtClean="0"/>
              <a:t>Trade and transport system development;</a:t>
            </a:r>
          </a:p>
          <a:p>
            <a:pPr lvl="2">
              <a:lnSpc>
                <a:spcPct val="80000"/>
              </a:lnSpc>
            </a:pPr>
            <a:r>
              <a:rPr lang="en-US" sz="1400" dirty="0" smtClean="0"/>
              <a:t>Face to face agreement;</a:t>
            </a:r>
          </a:p>
          <a:p>
            <a:pPr lvl="2">
              <a:lnSpc>
                <a:spcPct val="80000"/>
              </a:lnSpc>
            </a:pPr>
            <a:r>
              <a:rPr lang="en-US" sz="1400" dirty="0" err="1" smtClean="0"/>
              <a:t>Complementariety</a:t>
            </a:r>
            <a:r>
              <a:rPr lang="en-US" sz="1400" dirty="0" smtClean="0"/>
              <a:t> between industries specialized in terms of stages / phases (process) or types (of product);</a:t>
            </a:r>
          </a:p>
          <a:p>
            <a:pPr lvl="2">
              <a:lnSpc>
                <a:spcPct val="80000"/>
              </a:lnSpc>
            </a:pPr>
            <a:r>
              <a:rPr lang="en-US" sz="1400" dirty="0" smtClean="0"/>
              <a:t>Enlarging specialized labor market (immigrant)</a:t>
            </a:r>
          </a:p>
          <a:p>
            <a:pPr lvl="2">
              <a:lnSpc>
                <a:spcPct val="80000"/>
              </a:lnSpc>
            </a:pPr>
            <a:r>
              <a:rPr lang="en-US" sz="1400" dirty="0" smtClean="0"/>
              <a:t>Attracting entrepreneurial capacities. </a:t>
            </a:r>
          </a:p>
          <a:p>
            <a:pPr lvl="1">
              <a:lnSpc>
                <a:spcPct val="80000"/>
              </a:lnSpc>
            </a:pPr>
            <a:r>
              <a:rPr lang="en-US" sz="1600" dirty="0" err="1" smtClean="0"/>
              <a:t>Marhsall’s</a:t>
            </a:r>
            <a:r>
              <a:rPr lang="en-US" sz="1600" dirty="0" smtClean="0"/>
              <a:t> analysis considers firm as </a:t>
            </a:r>
            <a:r>
              <a:rPr lang="en-US" sz="1600" dirty="0" err="1" smtClean="0"/>
              <a:t>homogeneus</a:t>
            </a:r>
            <a:r>
              <a:rPr lang="en-US" sz="1600" dirty="0" smtClean="0"/>
              <a:t> or specialized BUT capable of being extended to different industries - external economies, and </a:t>
            </a:r>
            <a:r>
              <a:rPr lang="en-US" sz="1600" dirty="0" err="1" smtClean="0"/>
              <a:t>complementariety</a:t>
            </a:r>
            <a:r>
              <a:rPr lang="en-US" sz="1600" dirty="0" smtClean="0"/>
              <a:t> of the job market and consolidated on the demand of goods)</a:t>
            </a:r>
          </a:p>
          <a:p>
            <a:pPr lvl="1">
              <a:lnSpc>
                <a:spcPct val="80000"/>
              </a:lnSpc>
            </a:pPr>
            <a:r>
              <a:rPr lang="en-US" sz="1600" dirty="0" smtClean="0"/>
              <a:t>Marshall does not </a:t>
            </a:r>
            <a:r>
              <a:rPr lang="en-US" sz="1600" dirty="0" err="1" smtClean="0"/>
              <a:t>analyse</a:t>
            </a:r>
            <a:r>
              <a:rPr lang="en-US" sz="1600" dirty="0" smtClean="0"/>
              <a:t> the work in means of developing activities</a:t>
            </a:r>
          </a:p>
          <a:p>
            <a:pPr lvl="1">
              <a:lnSpc>
                <a:spcPct val="80000"/>
              </a:lnSpc>
            </a:pPr>
            <a:r>
              <a:rPr lang="en-US" sz="1600" dirty="0" smtClean="0"/>
              <a:t>Marshall admits the possibility of congestion diseconomies.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a:t>
            </a:r>
            <a:r>
              <a:rPr lang="it-IT" dirty="0" err="1" smtClean="0"/>
              <a:t>characteristics</a:t>
            </a:r>
            <a:endParaRPr lang="it-IT" dirty="0"/>
          </a:p>
        </p:txBody>
      </p:sp>
      <p:sp>
        <p:nvSpPr>
          <p:cNvPr id="3" name="Segnaposto contenuto 2"/>
          <p:cNvSpPr>
            <a:spLocks noGrp="1"/>
          </p:cNvSpPr>
          <p:nvPr>
            <p:ph idx="1"/>
          </p:nvPr>
        </p:nvSpPr>
        <p:spPr/>
        <p:txBody>
          <a:bodyPr/>
          <a:lstStyle/>
          <a:p>
            <a:r>
              <a:rPr lang="it-IT" altLang="it-IT" dirty="0" err="1" smtClean="0"/>
              <a:t>Industrialization</a:t>
            </a:r>
            <a:r>
              <a:rPr lang="it-IT" altLang="it-IT" dirty="0" smtClean="0"/>
              <a:t> </a:t>
            </a:r>
            <a:r>
              <a:rPr lang="it-IT" altLang="it-IT" dirty="0" err="1" smtClean="0"/>
              <a:t>is</a:t>
            </a:r>
            <a:r>
              <a:rPr lang="it-IT" altLang="it-IT" dirty="0" smtClean="0"/>
              <a:t> an </a:t>
            </a:r>
            <a:r>
              <a:rPr lang="it-IT" altLang="it-IT" dirty="0" err="1" smtClean="0"/>
              <a:t>essential</a:t>
            </a:r>
            <a:r>
              <a:rPr lang="it-IT" altLang="it-IT" dirty="0" smtClean="0"/>
              <a:t> </a:t>
            </a:r>
            <a:r>
              <a:rPr lang="it-IT" altLang="it-IT" dirty="0" err="1" smtClean="0"/>
              <a:t>aspect</a:t>
            </a:r>
            <a:r>
              <a:rPr lang="it-IT" altLang="it-IT" dirty="0" smtClean="0"/>
              <a:t> </a:t>
            </a:r>
            <a:r>
              <a:rPr lang="it-IT" altLang="it-IT" dirty="0" smtClean="0"/>
              <a:t>of World </a:t>
            </a:r>
            <a:r>
              <a:rPr lang="it-IT" altLang="it-IT" dirty="0" err="1" smtClean="0"/>
              <a:t>Economic</a:t>
            </a:r>
            <a:r>
              <a:rPr lang="it-IT" altLang="it-IT" dirty="0" smtClean="0"/>
              <a:t> </a:t>
            </a:r>
            <a:r>
              <a:rPr lang="it-IT" altLang="it-IT" dirty="0" err="1" smtClean="0"/>
              <a:t>Growth</a:t>
            </a:r>
            <a:endParaRPr lang="it-IT" altLang="it-IT" dirty="0"/>
          </a:p>
          <a:p>
            <a:r>
              <a:rPr lang="it-IT" altLang="it-IT" dirty="0" err="1" smtClean="0"/>
              <a:t>Dimensions</a:t>
            </a:r>
            <a:r>
              <a:rPr lang="it-IT" altLang="it-IT" dirty="0" smtClean="0"/>
              <a:t>, </a:t>
            </a:r>
            <a:r>
              <a:rPr lang="it-IT" altLang="it-IT" dirty="0" err="1" smtClean="0"/>
              <a:t>transformation</a:t>
            </a:r>
            <a:r>
              <a:rPr lang="it-IT" altLang="it-IT" dirty="0" smtClean="0"/>
              <a:t> of </a:t>
            </a:r>
            <a:r>
              <a:rPr lang="it-IT" altLang="it-IT" dirty="0" err="1" smtClean="0"/>
              <a:t>spaces</a:t>
            </a:r>
            <a:r>
              <a:rPr lang="it-IT" altLang="it-IT" dirty="0" smtClean="0"/>
              <a:t>, impact on </a:t>
            </a:r>
            <a:r>
              <a:rPr lang="it-IT" altLang="it-IT" dirty="0" err="1" smtClean="0"/>
              <a:t>economies</a:t>
            </a:r>
            <a:r>
              <a:rPr lang="it-IT" altLang="it-IT" dirty="0" smtClean="0"/>
              <a:t>, </a:t>
            </a:r>
            <a:r>
              <a:rPr lang="it-IT" altLang="it-IT" dirty="0" err="1" smtClean="0"/>
              <a:t>effects</a:t>
            </a:r>
            <a:r>
              <a:rPr lang="it-IT" altLang="it-IT" dirty="0" smtClean="0"/>
              <a:t> on </a:t>
            </a:r>
            <a:r>
              <a:rPr lang="it-IT" altLang="it-IT" dirty="0" err="1" smtClean="0"/>
              <a:t>development</a:t>
            </a:r>
            <a:r>
              <a:rPr lang="it-IT" altLang="it-IT" dirty="0" smtClean="0"/>
              <a:t> and </a:t>
            </a:r>
            <a:r>
              <a:rPr lang="it-IT" altLang="it-IT" dirty="0" err="1" smtClean="0"/>
              <a:t>lifestyles</a:t>
            </a:r>
            <a:r>
              <a:rPr lang="it-IT" altLang="it-IT" dirty="0" smtClean="0"/>
              <a:t>.</a:t>
            </a:r>
            <a:endParaRPr lang="it-IT" altLang="it-IT" dirty="0"/>
          </a:p>
          <a:p>
            <a:r>
              <a:rPr lang="it-IT" altLang="it-IT" dirty="0" err="1" smtClean="0"/>
              <a:t>Industry</a:t>
            </a:r>
            <a:r>
              <a:rPr lang="it-IT" altLang="it-IT" dirty="0" smtClean="0"/>
              <a:t>: from </a:t>
            </a:r>
            <a:r>
              <a:rPr lang="it-IT" altLang="it-IT" dirty="0" err="1" smtClean="0"/>
              <a:t>manifacturing</a:t>
            </a:r>
            <a:r>
              <a:rPr lang="it-IT" altLang="it-IT" dirty="0" smtClean="0"/>
              <a:t> to ‘</a:t>
            </a:r>
            <a:r>
              <a:rPr lang="it-IT" altLang="it-IT" dirty="0" err="1" smtClean="0"/>
              <a:t>trivialization</a:t>
            </a:r>
            <a:r>
              <a:rPr lang="it-IT" altLang="it-IT" dirty="0" smtClean="0"/>
              <a:t>’: from the </a:t>
            </a:r>
            <a:r>
              <a:rPr lang="it-IT" altLang="it-IT" dirty="0" err="1" smtClean="0"/>
              <a:t>secondary</a:t>
            </a:r>
            <a:r>
              <a:rPr lang="it-IT" altLang="it-IT" dirty="0" smtClean="0"/>
              <a:t> </a:t>
            </a:r>
            <a:r>
              <a:rPr lang="it-IT" altLang="it-IT" dirty="0" err="1" smtClean="0"/>
              <a:t>sector</a:t>
            </a:r>
            <a:r>
              <a:rPr lang="it-IT" altLang="it-IT" dirty="0" smtClean="0"/>
              <a:t> to (</a:t>
            </a:r>
            <a:r>
              <a:rPr lang="it-IT" altLang="it-IT" dirty="0" err="1" smtClean="0"/>
              <a:t>almost</a:t>
            </a:r>
            <a:r>
              <a:rPr lang="it-IT" altLang="it-IT" dirty="0" smtClean="0"/>
              <a:t>) </a:t>
            </a:r>
            <a:r>
              <a:rPr lang="it-IT" altLang="it-IT" dirty="0" err="1" smtClean="0"/>
              <a:t>every</a:t>
            </a:r>
            <a:r>
              <a:rPr lang="it-IT" altLang="it-IT" dirty="0" smtClean="0"/>
              <a:t> production </a:t>
            </a:r>
            <a:r>
              <a:rPr lang="it-IT" altLang="it-IT" dirty="0" err="1" smtClean="0"/>
              <a:t>type</a:t>
            </a:r>
            <a:endParaRPr lang="it-IT" altLang="it-IT" dirty="0"/>
          </a:p>
        </p:txBody>
      </p:sp>
    </p:spTree>
    <p:extLst>
      <p:ext uri="{BB962C8B-B14F-4D97-AF65-F5344CB8AC3E}">
        <p14:creationId xmlns:p14="http://schemas.microsoft.com/office/powerpoint/2010/main" val="53759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3600" smtClean="0"/>
              <a:t>Industry clusters (Industrial districts)</a:t>
            </a:r>
          </a:p>
        </p:txBody>
      </p:sp>
      <p:sp>
        <p:nvSpPr>
          <p:cNvPr id="36866" name="Rectangle 3" descr="Rectangle: Click to edit Master text styles&#10;Second level&#10;Third level&#10;Fourth level&#10;Fifth level"/>
          <p:cNvSpPr>
            <a:spLocks noGrp="1" noChangeArrowheads="1"/>
          </p:cNvSpPr>
          <p:nvPr>
            <p:ph type="body" idx="1"/>
          </p:nvPr>
        </p:nvSpPr>
        <p:spPr>
          <a:xfrm>
            <a:off x="838200" y="1905000"/>
            <a:ext cx="7772400" cy="4953000"/>
          </a:xfrm>
        </p:spPr>
        <p:txBody>
          <a:bodyPr/>
          <a:lstStyle/>
          <a:p>
            <a:pPr>
              <a:lnSpc>
                <a:spcPct val="80000"/>
              </a:lnSpc>
            </a:pPr>
            <a:r>
              <a:rPr lang="en-US" sz="2000" dirty="0" smtClean="0"/>
              <a:t>Marshall (1920) identified the firm’s external economies, although internal to the district, the basic foundations' of the </a:t>
            </a:r>
            <a:r>
              <a:rPr lang="en-US" sz="2000" dirty="0" err="1" smtClean="0"/>
              <a:t>distrcts</a:t>
            </a:r>
            <a:r>
              <a:rPr lang="en-US" sz="2000" dirty="0" smtClean="0"/>
              <a:t>’ (or local labor systems)  competitiveness.. </a:t>
            </a:r>
          </a:p>
          <a:p>
            <a:pPr>
              <a:lnSpc>
                <a:spcPct val="80000"/>
              </a:lnSpc>
            </a:pPr>
            <a:r>
              <a:rPr lang="en-US" sz="2000" dirty="0" smtClean="0"/>
              <a:t>The spatial aggregation of several firms, each one operating in full technical and organizational efficiency, related in terms of production and distribution processes, determines a particular </a:t>
            </a:r>
            <a:r>
              <a:rPr lang="en-US" sz="2000" dirty="0" err="1" smtClean="0"/>
              <a:t>efficency</a:t>
            </a:r>
            <a:r>
              <a:rPr lang="en-US" sz="2000" dirty="0" smtClean="0"/>
              <a:t> condition for the overall economic system. </a:t>
            </a:r>
          </a:p>
          <a:p>
            <a:pPr>
              <a:lnSpc>
                <a:spcPct val="80000"/>
              </a:lnSpc>
            </a:pPr>
            <a:r>
              <a:rPr lang="en-US" sz="2000" dirty="0" smtClean="0"/>
              <a:t>Economical advantages:</a:t>
            </a:r>
          </a:p>
          <a:p>
            <a:pPr lvl="1">
              <a:lnSpc>
                <a:spcPct val="80000"/>
              </a:lnSpc>
            </a:pPr>
            <a:r>
              <a:rPr lang="en-US" sz="1800" dirty="0" smtClean="0"/>
              <a:t>Reduction of production costs; </a:t>
            </a:r>
          </a:p>
          <a:p>
            <a:pPr lvl="1">
              <a:lnSpc>
                <a:spcPct val="80000"/>
              </a:lnSpc>
            </a:pPr>
            <a:r>
              <a:rPr lang="en-US" sz="1800" dirty="0" smtClean="0"/>
              <a:t>Reduction of transaction costs; </a:t>
            </a:r>
          </a:p>
          <a:p>
            <a:pPr lvl="1">
              <a:lnSpc>
                <a:spcPct val="80000"/>
              </a:lnSpc>
            </a:pPr>
            <a:r>
              <a:rPr lang="en-US" sz="1800" dirty="0" smtClean="0"/>
              <a:t>Innovative and incremental dynamics settings. </a:t>
            </a:r>
          </a:p>
          <a:p>
            <a:pPr>
              <a:lnSpc>
                <a:spcPct val="80000"/>
              </a:lnSpc>
            </a:pPr>
            <a:r>
              <a:rPr lang="en-US" sz="2000" dirty="0" smtClean="0"/>
              <a:t>The environment allows an organization based on a non-hierarchical order. The spontaneous and self propelling  character in producing external economies seems to originate from evolutionary stability and by the convergence of a set of socio-economical, institutional and manufacturing.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3600" dirty="0" smtClean="0"/>
              <a:t>Industry clusters (Industrial districts)</a:t>
            </a:r>
            <a:br>
              <a:rPr lang="en-US" sz="3600" dirty="0" smtClean="0"/>
            </a:br>
            <a:endParaRPr lang="en-US" sz="3600" dirty="0" smtClean="0"/>
          </a:p>
        </p:txBody>
      </p:sp>
      <p:sp>
        <p:nvSpPr>
          <p:cNvPr id="38914" name="Rectangle 3" descr="Rectangle: Click to edit Master text styles&#10;Second level&#10;Third level&#10;Fourth level&#10;Fifth level"/>
          <p:cNvSpPr>
            <a:spLocks noGrp="1" noChangeArrowheads="1"/>
          </p:cNvSpPr>
          <p:nvPr>
            <p:ph type="body" idx="1"/>
          </p:nvPr>
        </p:nvSpPr>
        <p:spPr>
          <a:xfrm>
            <a:off x="838200" y="1311275"/>
            <a:ext cx="7772400" cy="5688013"/>
          </a:xfrm>
        </p:spPr>
        <p:txBody>
          <a:bodyPr/>
          <a:lstStyle/>
          <a:p>
            <a:pPr>
              <a:lnSpc>
                <a:spcPct val="80000"/>
              </a:lnSpc>
            </a:pPr>
            <a:r>
              <a:rPr lang="en-US" sz="1800" dirty="0" smtClean="0"/>
              <a:t>Technological conditions:</a:t>
            </a:r>
          </a:p>
          <a:p>
            <a:pPr lvl="1">
              <a:lnSpc>
                <a:spcPct val="80000"/>
              </a:lnSpc>
            </a:pPr>
            <a:r>
              <a:rPr lang="en-US" sz="1600" dirty="0" smtClean="0"/>
              <a:t>Economies of scale relevant at plant level and not firm’s one; </a:t>
            </a:r>
          </a:p>
          <a:p>
            <a:pPr lvl="1">
              <a:lnSpc>
                <a:spcPct val="80000"/>
              </a:lnSpc>
            </a:pPr>
            <a:r>
              <a:rPr lang="en-US" sz="1600" dirty="0" smtClean="0"/>
              <a:t>Technologies having minimal efficient dimensions at local, limited-production scales; </a:t>
            </a:r>
          </a:p>
          <a:p>
            <a:pPr lvl="1">
              <a:lnSpc>
                <a:spcPct val="80000"/>
              </a:lnSpc>
            </a:pPr>
            <a:r>
              <a:rPr lang="en-US" sz="1600" dirty="0" smtClean="0"/>
              <a:t>Spatial concentration of the manufacturing relations among specialized companies.</a:t>
            </a:r>
          </a:p>
          <a:p>
            <a:pPr>
              <a:lnSpc>
                <a:spcPct val="80000"/>
              </a:lnSpc>
            </a:pPr>
            <a:r>
              <a:rPr lang="en-US" sz="2000" dirty="0" smtClean="0"/>
              <a:t> </a:t>
            </a:r>
            <a:r>
              <a:rPr lang="en-US" sz="2200" dirty="0" smtClean="0"/>
              <a:t>Market conditions</a:t>
            </a:r>
          </a:p>
          <a:p>
            <a:pPr lvl="1">
              <a:lnSpc>
                <a:spcPct val="80000"/>
              </a:lnSpc>
            </a:pPr>
            <a:r>
              <a:rPr lang="en-US" sz="1600" dirty="0" smtClean="0"/>
              <a:t>A growing market</a:t>
            </a:r>
          </a:p>
          <a:p>
            <a:pPr lvl="1">
              <a:lnSpc>
                <a:spcPct val="80000"/>
              </a:lnSpc>
            </a:pPr>
            <a:r>
              <a:rPr lang="en-US" sz="1600" dirty="0" smtClean="0"/>
              <a:t>Standardized growth of the market and of the related specific manufacturing techniques</a:t>
            </a:r>
          </a:p>
          <a:p>
            <a:pPr lvl="1">
              <a:lnSpc>
                <a:spcPct val="80000"/>
              </a:lnSpc>
            </a:pPr>
            <a:r>
              <a:rPr lang="en-US" sz="1600" dirty="0" smtClean="0"/>
              <a:t>Lack of substantial changes within the market relationships</a:t>
            </a:r>
          </a:p>
          <a:p>
            <a:pPr>
              <a:lnSpc>
                <a:spcPct val="80000"/>
              </a:lnSpc>
            </a:pPr>
            <a:r>
              <a:rPr lang="en-US" sz="1800" dirty="0" smtClean="0"/>
              <a:t>Firm’s external economies:</a:t>
            </a:r>
          </a:p>
          <a:p>
            <a:pPr lvl="1">
              <a:lnSpc>
                <a:spcPct val="80000"/>
              </a:lnSpc>
            </a:pPr>
            <a:r>
              <a:rPr lang="en-US" sz="1600" dirty="0" smtClean="0"/>
              <a:t>Economies external to firms but internal to local community; spread, as not appropriable individually by a single player;</a:t>
            </a:r>
          </a:p>
          <a:p>
            <a:pPr lvl="1">
              <a:lnSpc>
                <a:spcPct val="80000"/>
              </a:lnSpc>
            </a:pPr>
            <a:r>
              <a:rPr lang="en-US" sz="1600" dirty="0" smtClean="0"/>
              <a:t>Localized, as belonging to firms rooted there;</a:t>
            </a:r>
          </a:p>
          <a:p>
            <a:pPr lvl="1">
              <a:lnSpc>
                <a:spcPct val="80000"/>
              </a:lnSpc>
            </a:pPr>
            <a:r>
              <a:rPr lang="en-US" sz="1600" dirty="0" smtClean="0"/>
              <a:t>Localizing, as few and maintaining relations between </a:t>
            </a:r>
            <a:r>
              <a:rPr lang="en-US" sz="1600" dirty="0" err="1" smtClean="0"/>
              <a:t>neighbouring</a:t>
            </a:r>
            <a:r>
              <a:rPr lang="en-US" sz="1600" dirty="0" smtClean="0"/>
              <a:t> companies;</a:t>
            </a:r>
          </a:p>
          <a:p>
            <a:pPr lvl="1">
              <a:lnSpc>
                <a:spcPct val="80000"/>
              </a:lnSpc>
            </a:pPr>
            <a:r>
              <a:rPr lang="en-US" sz="1600" dirty="0" smtClean="0"/>
              <a:t>Influenced by technological, market, socio-economical and geographical aspects;</a:t>
            </a:r>
          </a:p>
          <a:p>
            <a:pPr lvl="1">
              <a:lnSpc>
                <a:spcPct val="80000"/>
              </a:lnSpc>
            </a:pPr>
            <a:r>
              <a:rPr lang="en-US" sz="1600" dirty="0" smtClean="0"/>
              <a:t>External economies are generated ‘</a:t>
            </a:r>
            <a:r>
              <a:rPr lang="en-US" sz="1600" dirty="0" err="1" smtClean="0"/>
              <a:t>unocunsciously</a:t>
            </a:r>
            <a:r>
              <a:rPr lang="en-US" sz="1600" dirty="0" smtClean="0"/>
              <a:t>’  through the operation of other different local actors payers within the district.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F3B863A-E6E4-4454-97C9-C7DCB36EB978}" type="slidenum">
              <a:rPr lang="it-IT" altLang="it-IT"/>
              <a:pPr/>
              <a:t>42</a:t>
            </a:fld>
            <a:endParaRPr lang="it-IT" altLang="it-IT"/>
          </a:p>
        </p:txBody>
      </p:sp>
      <p:sp>
        <p:nvSpPr>
          <p:cNvPr id="16386" name="Rectangle 2"/>
          <p:cNvSpPr>
            <a:spLocks noGrp="1" noChangeArrowheads="1"/>
          </p:cNvSpPr>
          <p:nvPr>
            <p:ph type="title"/>
          </p:nvPr>
        </p:nvSpPr>
        <p:spPr/>
        <p:txBody>
          <a:bodyPr/>
          <a:lstStyle/>
          <a:p>
            <a:r>
              <a:rPr lang="it-IT" altLang="it-IT" sz="3600" dirty="0" smtClean="0"/>
              <a:t>Clusters Vs Industrial </a:t>
            </a:r>
            <a:r>
              <a:rPr lang="it-IT" altLang="it-IT" sz="3600" dirty="0" err="1" smtClean="0"/>
              <a:t>Districts</a:t>
            </a:r>
            <a:endParaRPr lang="it-IT" altLang="it-IT" sz="3600" dirty="0"/>
          </a:p>
        </p:txBody>
      </p:sp>
      <p:sp>
        <p:nvSpPr>
          <p:cNvPr id="16388" name="Rectangle 4"/>
          <p:cNvSpPr>
            <a:spLocks noGrp="1" noChangeArrowheads="1"/>
          </p:cNvSpPr>
          <p:nvPr>
            <p:ph type="body" sz="half" idx="1"/>
          </p:nvPr>
        </p:nvSpPr>
        <p:spPr>
          <a:xfrm>
            <a:off x="468313" y="1916113"/>
            <a:ext cx="4038600" cy="4525962"/>
          </a:xfrm>
        </p:spPr>
        <p:txBody>
          <a:bodyPr/>
          <a:lstStyle/>
          <a:p>
            <a:pPr>
              <a:buFontTx/>
              <a:buNone/>
            </a:pPr>
            <a:r>
              <a:rPr lang="it-IT" altLang="it-IT" sz="2400"/>
              <a:t>INDUSTRIAL DISTRICT</a:t>
            </a:r>
          </a:p>
          <a:p>
            <a:r>
              <a:rPr lang="it-IT" altLang="it-IT" sz="2400"/>
              <a:t>More defined boundaries</a:t>
            </a:r>
          </a:p>
          <a:p>
            <a:pPr>
              <a:buFontTx/>
              <a:buNone/>
            </a:pPr>
            <a:endParaRPr lang="it-IT" altLang="it-IT" sz="2400"/>
          </a:p>
          <a:p>
            <a:r>
              <a:rPr lang="it-IT" altLang="it-IT" sz="2400"/>
              <a:t>Smaller space</a:t>
            </a:r>
          </a:p>
          <a:p>
            <a:pPr>
              <a:buFontTx/>
              <a:buNone/>
            </a:pPr>
            <a:endParaRPr lang="it-IT" altLang="it-IT" sz="2400"/>
          </a:p>
          <a:p>
            <a:r>
              <a:rPr lang="it-IT" altLang="it-IT" sz="2400"/>
              <a:t>Homogeneity</a:t>
            </a:r>
          </a:p>
        </p:txBody>
      </p:sp>
      <p:sp>
        <p:nvSpPr>
          <p:cNvPr id="16389" name="Rectangle 5"/>
          <p:cNvSpPr>
            <a:spLocks noGrp="1" noChangeArrowheads="1"/>
          </p:cNvSpPr>
          <p:nvPr>
            <p:ph type="body" sz="half" idx="2"/>
          </p:nvPr>
        </p:nvSpPr>
        <p:spPr>
          <a:xfrm>
            <a:off x="4643438" y="1844675"/>
            <a:ext cx="4038600" cy="4525963"/>
          </a:xfrm>
        </p:spPr>
        <p:txBody>
          <a:bodyPr/>
          <a:lstStyle/>
          <a:p>
            <a:pPr>
              <a:buFontTx/>
              <a:buNone/>
            </a:pPr>
            <a:r>
              <a:rPr lang="it-IT" altLang="it-IT" sz="2400"/>
              <a:t>CLUSTER</a:t>
            </a:r>
          </a:p>
          <a:p>
            <a:r>
              <a:rPr lang="it-IT" altLang="it-IT" sz="2400"/>
              <a:t>Less defined boundaries</a:t>
            </a:r>
          </a:p>
          <a:p>
            <a:pPr>
              <a:buFontTx/>
              <a:buNone/>
            </a:pPr>
            <a:endParaRPr lang="it-IT" altLang="it-IT" sz="2400"/>
          </a:p>
          <a:p>
            <a:r>
              <a:rPr lang="it-IT" altLang="it-IT" sz="2400"/>
              <a:t>Wider space</a:t>
            </a:r>
          </a:p>
          <a:p>
            <a:pPr>
              <a:buFontTx/>
              <a:buNone/>
            </a:pPr>
            <a:endParaRPr lang="it-IT" altLang="it-IT" sz="2400"/>
          </a:p>
          <a:p>
            <a:r>
              <a:rPr lang="it-IT" altLang="it-IT" sz="2400"/>
              <a:t>Heterogeneity </a:t>
            </a:r>
          </a:p>
          <a:p>
            <a:pPr>
              <a:buFontTx/>
              <a:buNone/>
            </a:pPr>
            <a:r>
              <a:rPr lang="it-IT" altLang="it-IT" sz="2400">
                <a:sym typeface="Wingdings" pitchFamily="2" charset="2"/>
              </a:rPr>
              <a:t>In products and sectors</a:t>
            </a:r>
            <a:endParaRPr lang="it-IT" altLang="it-IT" sz="2400"/>
          </a:p>
          <a:p>
            <a:pPr>
              <a:buFontTx/>
              <a:buNone/>
            </a:pPr>
            <a:endParaRPr lang="it-IT" altLang="it-IT" sz="2400"/>
          </a:p>
        </p:txBody>
      </p:sp>
    </p:spTree>
    <p:extLst>
      <p:ext uri="{BB962C8B-B14F-4D97-AF65-F5344CB8AC3E}">
        <p14:creationId xmlns:p14="http://schemas.microsoft.com/office/powerpoint/2010/main" val="2675076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04007" y="620784"/>
            <a:ext cx="6648461" cy="523220"/>
          </a:xfrm>
          <a:prstGeom prst="rect">
            <a:avLst/>
          </a:prstGeom>
          <a:noFill/>
        </p:spPr>
        <p:txBody>
          <a:bodyPr wrap="square" rtlCol="0">
            <a:spAutoFit/>
          </a:bodyPr>
          <a:lstStyle/>
          <a:p>
            <a:pPr algn="ctr"/>
            <a:r>
              <a:rPr lang="sl-SI" altLang="zh-CN" sz="2800" dirty="0" smtClean="0">
                <a:solidFill>
                  <a:schemeClr val="tx1">
                    <a:lumMod val="75000"/>
                    <a:lumOff val="25000"/>
                  </a:schemeClr>
                </a:solidFill>
              </a:rPr>
              <a:t>Evolution of the Concept of cluster</a:t>
            </a:r>
            <a:endParaRPr lang="zh-CN" altLang="en-US" sz="2800" dirty="0">
              <a:solidFill>
                <a:schemeClr val="tx1">
                  <a:lumMod val="75000"/>
                  <a:lumOff val="25000"/>
                </a:schemeClr>
              </a:solidFill>
            </a:endParaRPr>
          </a:p>
        </p:txBody>
      </p:sp>
      <p:grpSp>
        <p:nvGrpSpPr>
          <p:cNvPr id="12" name="组合 1"/>
          <p:cNvGrpSpPr/>
          <p:nvPr/>
        </p:nvGrpSpPr>
        <p:grpSpPr>
          <a:xfrm>
            <a:off x="723703" y="1260247"/>
            <a:ext cx="7838405" cy="4598480"/>
            <a:chOff x="1107394" y="1679050"/>
            <a:chExt cx="7691440" cy="4967810"/>
          </a:xfrm>
        </p:grpSpPr>
        <p:sp>
          <p:nvSpPr>
            <p:cNvPr id="13" name="五边形 11"/>
            <p:cNvSpPr/>
            <p:nvPr/>
          </p:nvSpPr>
          <p:spPr>
            <a:xfrm>
              <a:off x="1212201" y="2779745"/>
              <a:ext cx="2154277" cy="937021"/>
            </a:xfrm>
            <a:prstGeom prst="homePlate">
              <a:avLst/>
            </a:prstGeom>
            <a:solidFill>
              <a:srgbClr val="E35515"/>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sz="1600" b="1" dirty="0" err="1" smtClean="0">
                  <a:solidFill>
                    <a:schemeClr val="bg1"/>
                  </a:solidFill>
                </a:rPr>
                <a:t>Marshallian</a:t>
              </a:r>
              <a:r>
                <a:rPr lang="it-IT" sz="1600" b="1" dirty="0" smtClean="0">
                  <a:solidFill>
                    <a:schemeClr val="bg1"/>
                  </a:solidFill>
                </a:rPr>
                <a:t> </a:t>
              </a:r>
            </a:p>
            <a:p>
              <a:r>
                <a:rPr lang="it-IT" sz="1600" b="1" dirty="0" smtClean="0">
                  <a:solidFill>
                    <a:schemeClr val="bg1"/>
                  </a:solidFill>
                </a:rPr>
                <a:t>“Industrial </a:t>
              </a:r>
            </a:p>
            <a:p>
              <a:r>
                <a:rPr lang="it-IT" sz="1600" b="1" dirty="0" smtClean="0">
                  <a:solidFill>
                    <a:schemeClr val="bg1"/>
                  </a:solidFill>
                </a:rPr>
                <a:t>   </a:t>
              </a:r>
              <a:r>
                <a:rPr lang="it-IT" sz="1600" b="1" dirty="0" err="1" smtClean="0">
                  <a:solidFill>
                    <a:schemeClr val="bg1"/>
                  </a:solidFill>
                </a:rPr>
                <a:t>Districts</a:t>
              </a:r>
              <a:r>
                <a:rPr lang="it-IT" sz="1600" b="1" dirty="0" smtClean="0">
                  <a:solidFill>
                    <a:schemeClr val="bg1"/>
                  </a:solidFill>
                </a:rPr>
                <a:t>”</a:t>
              </a:r>
              <a:endParaRPr lang="it-IT" sz="1600" b="1" dirty="0">
                <a:solidFill>
                  <a:schemeClr val="bg1"/>
                </a:solidFill>
              </a:endParaRPr>
            </a:p>
          </p:txBody>
        </p:sp>
        <p:sp>
          <p:nvSpPr>
            <p:cNvPr id="14" name="燕尾形 9"/>
            <p:cNvSpPr/>
            <p:nvPr/>
          </p:nvSpPr>
          <p:spPr>
            <a:xfrm>
              <a:off x="4138594" y="2786920"/>
              <a:ext cx="1558768" cy="937021"/>
            </a:xfrm>
            <a:prstGeom prst="chevron">
              <a:avLst/>
            </a:prstGeom>
            <a:solidFill>
              <a:srgbClr val="DEB400"/>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5" name="燕尾形 6"/>
            <p:cNvSpPr/>
            <p:nvPr/>
          </p:nvSpPr>
          <p:spPr>
            <a:xfrm>
              <a:off x="3219653" y="2960488"/>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16" name="燕尾形 7"/>
            <p:cNvSpPr/>
            <p:nvPr/>
          </p:nvSpPr>
          <p:spPr>
            <a:xfrm>
              <a:off x="5401167" y="2793918"/>
              <a:ext cx="2024955" cy="937021"/>
            </a:xfrm>
            <a:prstGeom prst="chevron">
              <a:avLst/>
            </a:prstGeom>
            <a:solidFill>
              <a:srgbClr val="0082DA"/>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7" name="燕尾形 8"/>
            <p:cNvSpPr/>
            <p:nvPr/>
          </p:nvSpPr>
          <p:spPr>
            <a:xfrm>
              <a:off x="4984510" y="2960489"/>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18" name="燕尾形 14"/>
            <p:cNvSpPr/>
            <p:nvPr/>
          </p:nvSpPr>
          <p:spPr>
            <a:xfrm>
              <a:off x="7274450" y="2824937"/>
              <a:ext cx="1524384" cy="937021"/>
            </a:xfrm>
            <a:prstGeom prst="chevron">
              <a:avLst/>
            </a:prstGeom>
            <a:solidFill>
              <a:srgbClr val="9FB302"/>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9" name="燕尾形 8"/>
            <p:cNvSpPr/>
            <p:nvPr/>
          </p:nvSpPr>
          <p:spPr>
            <a:xfrm>
              <a:off x="6712953" y="2960488"/>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21" name="文本框 17"/>
            <p:cNvSpPr txBox="1"/>
            <p:nvPr/>
          </p:nvSpPr>
          <p:spPr>
            <a:xfrm>
              <a:off x="4479257" y="2827663"/>
              <a:ext cx="1308460" cy="897739"/>
            </a:xfrm>
            <a:prstGeom prst="rect">
              <a:avLst/>
            </a:prstGeom>
            <a:noFill/>
          </p:spPr>
          <p:txBody>
            <a:bodyPr wrap="square" rtlCol="0">
              <a:spAutoFit/>
            </a:bodyPr>
            <a:lstStyle/>
            <a:p>
              <a:r>
                <a:rPr lang="sl-SI" altLang="zh-CN" sz="1600" b="1" kern="1200" dirty="0" smtClean="0">
                  <a:solidFill>
                    <a:schemeClr val="bg1"/>
                  </a:solidFill>
                  <a:latin typeface="+mn-lt"/>
                </a:rPr>
                <a:t>New Industrial</a:t>
              </a:r>
            </a:p>
            <a:p>
              <a:r>
                <a:rPr lang="sl-SI" altLang="zh-CN" sz="1600" b="1" dirty="0" smtClean="0">
                  <a:solidFill>
                    <a:schemeClr val="bg1"/>
                  </a:solidFill>
                  <a:latin typeface="+mn-lt"/>
                </a:rPr>
                <a:t>Spaces</a:t>
              </a:r>
              <a:endParaRPr lang="zh-CN" altLang="en-US" sz="1600" b="1" kern="1200" dirty="0">
                <a:solidFill>
                  <a:schemeClr val="bg1"/>
                </a:solidFill>
                <a:latin typeface="+mn-lt"/>
              </a:endParaRPr>
            </a:p>
          </p:txBody>
        </p:sp>
        <p:sp>
          <p:nvSpPr>
            <p:cNvPr id="22" name="文本框 18"/>
            <p:cNvSpPr txBox="1"/>
            <p:nvPr/>
          </p:nvSpPr>
          <p:spPr>
            <a:xfrm>
              <a:off x="5840115" y="2838628"/>
              <a:ext cx="1276865" cy="897739"/>
            </a:xfrm>
            <a:prstGeom prst="rect">
              <a:avLst/>
            </a:prstGeom>
            <a:noFill/>
          </p:spPr>
          <p:txBody>
            <a:bodyPr wrap="square" rtlCol="0">
              <a:spAutoFit/>
            </a:bodyPr>
            <a:lstStyle/>
            <a:p>
              <a:r>
                <a:rPr lang="sl-SI" altLang="zh-CN" sz="1600" b="1" dirty="0" smtClean="0">
                  <a:solidFill>
                    <a:schemeClr val="bg1"/>
                  </a:solidFill>
                  <a:latin typeface="+mn-lt"/>
                </a:rPr>
                <a:t>Industrial </a:t>
              </a:r>
            </a:p>
            <a:p>
              <a:r>
                <a:rPr lang="sl-SI" altLang="zh-CN" sz="1600" b="1" kern="1200" dirty="0" smtClean="0">
                  <a:solidFill>
                    <a:schemeClr val="bg1"/>
                  </a:solidFill>
                  <a:latin typeface="+mn-lt"/>
                </a:rPr>
                <a:t>Clusters</a:t>
              </a:r>
              <a:r>
                <a:rPr lang="it-IT" altLang="zh-CN" sz="1600" b="1" kern="1200" dirty="0" smtClean="0">
                  <a:solidFill>
                    <a:schemeClr val="bg1"/>
                  </a:solidFill>
                  <a:latin typeface="+mn-lt"/>
                </a:rPr>
                <a:t> &amp; Clusters</a:t>
              </a:r>
              <a:endParaRPr lang="zh-CN" altLang="en-US" sz="1600" b="1" kern="1200" dirty="0">
                <a:solidFill>
                  <a:schemeClr val="bg1"/>
                </a:solidFill>
                <a:latin typeface="+mn-lt"/>
              </a:endParaRPr>
            </a:p>
          </p:txBody>
        </p:sp>
        <p:sp>
          <p:nvSpPr>
            <p:cNvPr id="23" name="文本框 19"/>
            <p:cNvSpPr txBox="1"/>
            <p:nvPr/>
          </p:nvSpPr>
          <p:spPr>
            <a:xfrm>
              <a:off x="7521969" y="2966162"/>
              <a:ext cx="1276865" cy="631742"/>
            </a:xfrm>
            <a:prstGeom prst="rect">
              <a:avLst/>
            </a:prstGeom>
            <a:noFill/>
          </p:spPr>
          <p:txBody>
            <a:bodyPr wrap="square" rtlCol="0">
              <a:spAutoFit/>
            </a:bodyPr>
            <a:lstStyle/>
            <a:p>
              <a:r>
                <a:rPr lang="en-US" altLang="zh-CN" sz="1600" b="1" dirty="0" smtClean="0">
                  <a:solidFill>
                    <a:schemeClr val="bg1"/>
                  </a:solidFill>
                  <a:latin typeface="+mn-lt"/>
                </a:rPr>
                <a:t>Industrial Location</a:t>
              </a:r>
              <a:endParaRPr lang="zh-CN" altLang="en-US" sz="1600" b="1" kern="1200" dirty="0">
                <a:solidFill>
                  <a:schemeClr val="bg1"/>
                </a:solidFill>
                <a:latin typeface="+mn-lt"/>
              </a:endParaRPr>
            </a:p>
          </p:txBody>
        </p:sp>
        <p:grpSp>
          <p:nvGrpSpPr>
            <p:cNvPr id="24" name="组合 26"/>
            <p:cNvGrpSpPr/>
            <p:nvPr/>
          </p:nvGrpSpPr>
          <p:grpSpPr>
            <a:xfrm>
              <a:off x="1791728" y="2290119"/>
              <a:ext cx="156519" cy="626076"/>
              <a:chOff x="1791728" y="2290119"/>
              <a:chExt cx="156519" cy="626076"/>
            </a:xfrm>
          </p:grpSpPr>
          <p:cxnSp>
            <p:nvCxnSpPr>
              <p:cNvPr id="38" name="直接连接符 22"/>
              <p:cNvCxnSpPr/>
              <p:nvPr/>
            </p:nvCxnSpPr>
            <p:spPr>
              <a:xfrm flipH="1" flipV="1">
                <a:off x="1869988" y="2446638"/>
                <a:ext cx="1" cy="469557"/>
              </a:xfrm>
              <a:prstGeom prst="line">
                <a:avLst/>
              </a:prstGeom>
              <a:ln>
                <a:solidFill>
                  <a:srgbClr val="E35515"/>
                </a:solidFill>
              </a:ln>
            </p:spPr>
            <p:style>
              <a:lnRef idx="1">
                <a:schemeClr val="accent1"/>
              </a:lnRef>
              <a:fillRef idx="0">
                <a:schemeClr val="accent1"/>
              </a:fillRef>
              <a:effectRef idx="0">
                <a:schemeClr val="accent1"/>
              </a:effectRef>
              <a:fontRef idx="minor">
                <a:schemeClr val="tx1"/>
              </a:fontRef>
            </p:style>
          </p:cxnSp>
          <p:sp>
            <p:nvSpPr>
              <p:cNvPr id="39" name="椭圆 23"/>
              <p:cNvSpPr/>
              <p:nvPr/>
            </p:nvSpPr>
            <p:spPr>
              <a:xfrm>
                <a:off x="1791728" y="2290119"/>
                <a:ext cx="156519" cy="156519"/>
              </a:xfrm>
              <a:prstGeom prst="ellipse">
                <a:avLst/>
              </a:prstGeom>
              <a:solidFill>
                <a:srgbClr val="E35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25" name="文本框 25"/>
            <p:cNvSpPr txBox="1"/>
            <p:nvPr/>
          </p:nvSpPr>
          <p:spPr>
            <a:xfrm>
              <a:off x="1107394" y="1920149"/>
              <a:ext cx="1606559" cy="276999"/>
            </a:xfrm>
            <a:prstGeom prst="rect">
              <a:avLst/>
            </a:prstGeom>
            <a:noFill/>
          </p:spPr>
          <p:txBody>
            <a:bodyPr wrap="square" rtlCol="0">
              <a:spAutoFit/>
            </a:bodyPr>
            <a:lstStyle/>
            <a:p>
              <a:pPr algn="ctr"/>
              <a:r>
                <a:rPr lang="en-US" altLang="zh-CN" sz="1200" dirty="0" smtClean="0"/>
                <a:t>1890</a:t>
              </a:r>
              <a:endParaRPr lang="en-US" altLang="zh-CN" sz="1200" kern="1200" dirty="0" smtClean="0"/>
            </a:p>
          </p:txBody>
        </p:sp>
        <p:grpSp>
          <p:nvGrpSpPr>
            <p:cNvPr id="26" name="组合 39"/>
            <p:cNvGrpSpPr/>
            <p:nvPr/>
          </p:nvGrpSpPr>
          <p:grpSpPr>
            <a:xfrm>
              <a:off x="6011297" y="2290119"/>
              <a:ext cx="156519" cy="626076"/>
              <a:chOff x="6011297" y="2290119"/>
              <a:chExt cx="156519" cy="626076"/>
            </a:xfrm>
          </p:grpSpPr>
          <p:cxnSp>
            <p:nvCxnSpPr>
              <p:cNvPr id="36" name="直接连接符 28"/>
              <p:cNvCxnSpPr/>
              <p:nvPr/>
            </p:nvCxnSpPr>
            <p:spPr>
              <a:xfrm flipH="1" flipV="1">
                <a:off x="6089557" y="2446638"/>
                <a:ext cx="1" cy="469557"/>
              </a:xfrm>
              <a:prstGeom prst="line">
                <a:avLst/>
              </a:prstGeom>
              <a:ln>
                <a:solidFill>
                  <a:srgbClr val="0082DA"/>
                </a:solidFill>
              </a:ln>
            </p:spPr>
            <p:style>
              <a:lnRef idx="1">
                <a:schemeClr val="accent1"/>
              </a:lnRef>
              <a:fillRef idx="0">
                <a:schemeClr val="accent1"/>
              </a:fillRef>
              <a:effectRef idx="0">
                <a:schemeClr val="accent1"/>
              </a:effectRef>
              <a:fontRef idx="minor">
                <a:schemeClr val="tx1"/>
              </a:fontRef>
            </p:style>
          </p:cxnSp>
          <p:sp>
            <p:nvSpPr>
              <p:cNvPr id="37" name="椭圆 29"/>
              <p:cNvSpPr/>
              <p:nvPr/>
            </p:nvSpPr>
            <p:spPr>
              <a:xfrm>
                <a:off x="6011297" y="2290119"/>
                <a:ext cx="156519" cy="156519"/>
              </a:xfrm>
              <a:prstGeom prst="ellipse">
                <a:avLst/>
              </a:prstGeom>
              <a:solidFill>
                <a:srgbClr val="008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cxnSp>
          <p:nvCxnSpPr>
            <p:cNvPr id="34" name="直接连接符 31"/>
            <p:cNvCxnSpPr/>
            <p:nvPr/>
          </p:nvCxnSpPr>
          <p:spPr>
            <a:xfrm rot="10800000" flipH="1" flipV="1">
              <a:off x="4929418" y="2544966"/>
              <a:ext cx="1" cy="469557"/>
            </a:xfrm>
            <a:prstGeom prst="line">
              <a:avLst/>
            </a:prstGeom>
            <a:ln>
              <a:solidFill>
                <a:srgbClr val="DEB400"/>
              </a:solidFill>
            </a:ln>
          </p:spPr>
          <p:style>
            <a:lnRef idx="1">
              <a:schemeClr val="accent1"/>
            </a:lnRef>
            <a:fillRef idx="0">
              <a:schemeClr val="accent1"/>
            </a:fillRef>
            <a:effectRef idx="0">
              <a:schemeClr val="accent1"/>
            </a:effectRef>
            <a:fontRef idx="minor">
              <a:schemeClr val="tx1"/>
            </a:fontRef>
          </p:style>
        </p:cxnSp>
        <p:grpSp>
          <p:nvGrpSpPr>
            <p:cNvPr id="28" name="组合 40"/>
            <p:cNvGrpSpPr/>
            <p:nvPr/>
          </p:nvGrpSpPr>
          <p:grpSpPr>
            <a:xfrm>
              <a:off x="7680362" y="2336562"/>
              <a:ext cx="144224" cy="583043"/>
              <a:chOff x="7680362" y="2336562"/>
              <a:chExt cx="144224" cy="583043"/>
            </a:xfrm>
          </p:grpSpPr>
          <p:cxnSp>
            <p:nvCxnSpPr>
              <p:cNvPr id="32" name="直接连接符 34"/>
              <p:cNvCxnSpPr/>
              <p:nvPr/>
            </p:nvCxnSpPr>
            <p:spPr>
              <a:xfrm rot="10800000" flipH="1" flipV="1">
                <a:off x="7752474" y="2450048"/>
                <a:ext cx="1" cy="469557"/>
              </a:xfrm>
              <a:prstGeom prst="line">
                <a:avLst/>
              </a:prstGeom>
              <a:ln>
                <a:solidFill>
                  <a:srgbClr val="9FB302"/>
                </a:solidFill>
              </a:ln>
            </p:spPr>
            <p:style>
              <a:lnRef idx="1">
                <a:schemeClr val="accent1"/>
              </a:lnRef>
              <a:fillRef idx="0">
                <a:schemeClr val="accent1"/>
              </a:fillRef>
              <a:effectRef idx="0">
                <a:schemeClr val="accent1"/>
              </a:effectRef>
              <a:fontRef idx="minor">
                <a:schemeClr val="tx1"/>
              </a:fontRef>
            </p:style>
          </p:cxnSp>
          <p:sp>
            <p:nvSpPr>
              <p:cNvPr id="33" name="椭圆 35"/>
              <p:cNvSpPr/>
              <p:nvPr/>
            </p:nvSpPr>
            <p:spPr>
              <a:xfrm rot="10800000" flipV="1">
                <a:off x="7680362" y="2336562"/>
                <a:ext cx="144224" cy="140578"/>
              </a:xfrm>
              <a:prstGeom prst="ellipse">
                <a:avLst/>
              </a:prstGeom>
              <a:solidFill>
                <a:srgbClr val="9FB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29" name="文本框 36"/>
            <p:cNvSpPr txBox="1"/>
            <p:nvPr/>
          </p:nvSpPr>
          <p:spPr>
            <a:xfrm>
              <a:off x="1371772" y="5077200"/>
              <a:ext cx="2106051" cy="1569660"/>
            </a:xfrm>
            <a:prstGeom prst="rect">
              <a:avLst/>
            </a:prstGeom>
            <a:noFill/>
          </p:spPr>
          <p:txBody>
            <a:bodyPr wrap="square" rtlCol="0">
              <a:spAutoFit/>
            </a:bodyPr>
            <a:lstStyle/>
            <a:p>
              <a:r>
                <a:rPr lang="en-US" altLang="zh-CN" sz="1600" dirty="0" smtClean="0"/>
                <a:t> 3 Economic Agglomerations:</a:t>
              </a:r>
            </a:p>
            <a:p>
              <a:r>
                <a:rPr lang="en-US" altLang="zh-CN" sz="1600" kern="1200" dirty="0" smtClean="0"/>
                <a:t>- Of localization</a:t>
              </a:r>
            </a:p>
            <a:p>
              <a:r>
                <a:rPr lang="en-US" altLang="zh-CN" sz="1600" dirty="0" smtClean="0"/>
                <a:t>- Of urbanization</a:t>
              </a:r>
            </a:p>
            <a:p>
              <a:r>
                <a:rPr lang="en-US" altLang="zh-CN" sz="1600" kern="1200" dirty="0" smtClean="0"/>
                <a:t>- Internal returns to         </a:t>
              </a:r>
            </a:p>
            <a:p>
              <a:r>
                <a:rPr lang="en-US" altLang="zh-CN" sz="1600" dirty="0" smtClean="0"/>
                <a:t>   </a:t>
              </a:r>
              <a:r>
                <a:rPr lang="en-US" altLang="zh-CN" sz="1600" kern="1200" dirty="0" smtClean="0"/>
                <a:t>scale</a:t>
              </a:r>
              <a:endParaRPr lang="zh-CN" altLang="en-US" sz="1600" kern="1200" dirty="0"/>
            </a:p>
          </p:txBody>
        </p:sp>
        <p:sp>
          <p:nvSpPr>
            <p:cNvPr id="30" name="文本框 37"/>
            <p:cNvSpPr txBox="1"/>
            <p:nvPr/>
          </p:nvSpPr>
          <p:spPr>
            <a:xfrm>
              <a:off x="2976356" y="1920146"/>
              <a:ext cx="1502901" cy="276999"/>
            </a:xfrm>
            <a:prstGeom prst="rect">
              <a:avLst/>
            </a:prstGeom>
            <a:noFill/>
          </p:spPr>
          <p:txBody>
            <a:bodyPr wrap="square" rtlCol="0">
              <a:spAutoFit/>
            </a:bodyPr>
            <a:lstStyle/>
            <a:p>
              <a:pPr algn="ctr"/>
              <a:r>
                <a:rPr lang="it-IT" altLang="zh-CN" sz="1200" kern="1200" dirty="0" smtClean="0"/>
                <a:t>1980s</a:t>
              </a:r>
              <a:endParaRPr lang="zh-CN" altLang="en-US" sz="1200" kern="1200" dirty="0"/>
            </a:p>
          </p:txBody>
        </p:sp>
        <p:sp>
          <p:nvSpPr>
            <p:cNvPr id="31" name="文本框 38"/>
            <p:cNvSpPr txBox="1"/>
            <p:nvPr/>
          </p:nvSpPr>
          <p:spPr>
            <a:xfrm>
              <a:off x="2976357" y="1679050"/>
              <a:ext cx="1502901" cy="276999"/>
            </a:xfrm>
            <a:prstGeom prst="rect">
              <a:avLst/>
            </a:prstGeom>
            <a:noFill/>
          </p:spPr>
          <p:txBody>
            <a:bodyPr wrap="square" rtlCol="0">
              <a:spAutoFit/>
            </a:bodyPr>
            <a:lstStyle/>
            <a:p>
              <a:pPr algn="ctr"/>
              <a:endParaRPr lang="en-US" altLang="zh-CN" sz="1200" kern="1200" dirty="0" smtClean="0"/>
            </a:p>
          </p:txBody>
        </p:sp>
      </p:grpSp>
      <p:sp>
        <p:nvSpPr>
          <p:cNvPr id="47" name="Freccia giù 46"/>
          <p:cNvSpPr/>
          <p:nvPr/>
        </p:nvSpPr>
        <p:spPr>
          <a:xfrm>
            <a:off x="1905650" y="347870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Freccia giù 49"/>
          <p:cNvSpPr/>
          <p:nvPr/>
        </p:nvSpPr>
        <p:spPr>
          <a:xfrm>
            <a:off x="6539385" y="374797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椭圆 23"/>
          <p:cNvSpPr/>
          <p:nvPr/>
        </p:nvSpPr>
        <p:spPr>
          <a:xfrm>
            <a:off x="4502111" y="1917759"/>
            <a:ext cx="156519" cy="156519"/>
          </a:xfrm>
          <a:prstGeom prst="ellipse">
            <a:avLst/>
          </a:prstGeom>
          <a:solidFill>
            <a:srgbClr val="FB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solidFill>
                <a:srgbClr val="FFFF00"/>
              </a:solidFill>
            </a:endParaRPr>
          </a:p>
        </p:txBody>
      </p:sp>
      <p:sp>
        <p:nvSpPr>
          <p:cNvPr id="41" name="文本框 37"/>
          <p:cNvSpPr txBox="1"/>
          <p:nvPr/>
        </p:nvSpPr>
        <p:spPr>
          <a:xfrm>
            <a:off x="6617334" y="1501342"/>
            <a:ext cx="1502901" cy="276999"/>
          </a:xfrm>
          <a:prstGeom prst="rect">
            <a:avLst/>
          </a:prstGeom>
          <a:noFill/>
        </p:spPr>
        <p:txBody>
          <a:bodyPr wrap="square" rtlCol="0">
            <a:spAutoFit/>
          </a:bodyPr>
          <a:lstStyle/>
          <a:p>
            <a:pPr algn="ctr"/>
            <a:r>
              <a:rPr lang="it-IT" altLang="zh-CN" sz="1200" kern="1200" dirty="0" smtClean="0"/>
              <a:t>2000s</a:t>
            </a:r>
            <a:endParaRPr lang="zh-CN" altLang="en-US" sz="1200" kern="1200" dirty="0"/>
          </a:p>
        </p:txBody>
      </p:sp>
      <p:sp>
        <p:nvSpPr>
          <p:cNvPr id="2" name="CasellaDiTesto 1"/>
          <p:cNvSpPr txBox="1"/>
          <p:nvPr/>
        </p:nvSpPr>
        <p:spPr>
          <a:xfrm>
            <a:off x="6033239" y="5027730"/>
            <a:ext cx="1371600" cy="830997"/>
          </a:xfrm>
          <a:prstGeom prst="rect">
            <a:avLst/>
          </a:prstGeom>
          <a:noFill/>
        </p:spPr>
        <p:txBody>
          <a:bodyPr wrap="square" rtlCol="0">
            <a:spAutoFit/>
          </a:bodyPr>
          <a:lstStyle/>
          <a:p>
            <a:pPr algn="ctr"/>
            <a:r>
              <a:rPr lang="it-IT" sz="1600" dirty="0" err="1" smtClean="0"/>
              <a:t>Regional</a:t>
            </a:r>
            <a:r>
              <a:rPr lang="it-IT" sz="1600" dirty="0" smtClean="0"/>
              <a:t> </a:t>
            </a:r>
            <a:r>
              <a:rPr lang="it-IT" sz="1600" dirty="0" err="1" smtClean="0"/>
              <a:t>Innovation</a:t>
            </a:r>
            <a:endParaRPr lang="it-IT" sz="1600" dirty="0" smtClean="0"/>
          </a:p>
          <a:p>
            <a:pPr algn="ctr"/>
            <a:r>
              <a:rPr lang="it-IT" sz="1600" dirty="0" smtClean="0"/>
              <a:t>System</a:t>
            </a:r>
            <a:endParaRPr lang="it-IT" sz="1600" dirty="0"/>
          </a:p>
        </p:txBody>
      </p:sp>
      <p:sp>
        <p:nvSpPr>
          <p:cNvPr id="43" name="文本框 37"/>
          <p:cNvSpPr txBox="1"/>
          <p:nvPr/>
        </p:nvSpPr>
        <p:spPr>
          <a:xfrm>
            <a:off x="1659483" y="1501346"/>
            <a:ext cx="1118696" cy="276999"/>
          </a:xfrm>
          <a:prstGeom prst="rect">
            <a:avLst/>
          </a:prstGeom>
          <a:noFill/>
        </p:spPr>
        <p:txBody>
          <a:bodyPr wrap="square" rtlCol="0">
            <a:spAutoFit/>
          </a:bodyPr>
          <a:lstStyle/>
          <a:p>
            <a:pPr algn="ctr"/>
            <a:r>
              <a:rPr lang="it-IT" altLang="zh-CN" sz="1200" kern="1200" dirty="0" smtClean="0"/>
              <a:t>1950s</a:t>
            </a:r>
            <a:endParaRPr lang="zh-CN" altLang="en-US" sz="1200" kern="1200" dirty="0"/>
          </a:p>
        </p:txBody>
      </p:sp>
      <p:sp>
        <p:nvSpPr>
          <p:cNvPr id="45" name="Freccia giù 46"/>
          <p:cNvSpPr/>
          <p:nvPr/>
        </p:nvSpPr>
        <p:spPr>
          <a:xfrm rot="16200000">
            <a:off x="2699479" y="4407651"/>
            <a:ext cx="484632" cy="772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文本框 36"/>
          <p:cNvSpPr txBox="1"/>
          <p:nvPr/>
        </p:nvSpPr>
        <p:spPr>
          <a:xfrm>
            <a:off x="3372320" y="4620514"/>
            <a:ext cx="2106051" cy="830997"/>
          </a:xfrm>
          <a:prstGeom prst="rect">
            <a:avLst/>
          </a:prstGeom>
          <a:noFill/>
        </p:spPr>
        <p:txBody>
          <a:bodyPr wrap="square" rtlCol="0">
            <a:spAutoFit/>
          </a:bodyPr>
          <a:lstStyle/>
          <a:p>
            <a:r>
              <a:rPr lang="en-US" altLang="zh-CN" sz="1600" dirty="0" smtClean="0"/>
              <a:t> Italian</a:t>
            </a:r>
          </a:p>
          <a:p>
            <a:r>
              <a:rPr lang="en-US" altLang="zh-CN" sz="1600" dirty="0" smtClean="0"/>
              <a:t> Industrial </a:t>
            </a:r>
            <a:endParaRPr lang="en-US" altLang="zh-CN" sz="1600" dirty="0"/>
          </a:p>
          <a:p>
            <a:r>
              <a:rPr lang="en-US" altLang="zh-CN" sz="1600" dirty="0" smtClean="0"/>
              <a:t> Districts</a:t>
            </a:r>
            <a:endParaRPr lang="zh-CN" altLang="en-US" sz="1600" kern="1200" dirty="0"/>
          </a:p>
        </p:txBody>
      </p:sp>
      <p:sp>
        <p:nvSpPr>
          <p:cNvPr id="51" name="文本框 37"/>
          <p:cNvSpPr txBox="1"/>
          <p:nvPr/>
        </p:nvSpPr>
        <p:spPr>
          <a:xfrm>
            <a:off x="4095568" y="1502865"/>
            <a:ext cx="1502901" cy="276999"/>
          </a:xfrm>
          <a:prstGeom prst="rect">
            <a:avLst/>
          </a:prstGeom>
          <a:noFill/>
        </p:spPr>
        <p:txBody>
          <a:bodyPr wrap="square" rtlCol="0">
            <a:spAutoFit/>
          </a:bodyPr>
          <a:lstStyle/>
          <a:p>
            <a:pPr algn="ctr"/>
            <a:r>
              <a:rPr lang="it-IT" altLang="zh-CN" sz="1200" kern="1200" dirty="0" smtClean="0"/>
              <a:t>1990s</a:t>
            </a:r>
            <a:endParaRPr lang="zh-CN" altLang="en-US" sz="1200" kern="1200" dirty="0"/>
          </a:p>
        </p:txBody>
      </p:sp>
      <p:sp>
        <p:nvSpPr>
          <p:cNvPr id="52" name="Freccia giù 46"/>
          <p:cNvSpPr/>
          <p:nvPr/>
        </p:nvSpPr>
        <p:spPr>
          <a:xfrm rot="10800000">
            <a:off x="3512588" y="3501029"/>
            <a:ext cx="484632" cy="1036879"/>
          </a:xfrm>
          <a:prstGeom prst="downArrow">
            <a:avLst>
              <a:gd name="adj1" fmla="val 50000"/>
              <a:gd name="adj2" fmla="val 814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81690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6"/>
          <p:cNvGraphicFramePr/>
          <p:nvPr>
            <p:extLst>
              <p:ext uri="{D42A27DB-BD31-4B8C-83A1-F6EECF244321}">
                <p14:modId xmlns:p14="http://schemas.microsoft.com/office/powerpoint/2010/main" val="4284161429"/>
              </p:ext>
            </p:extLst>
          </p:nvPr>
        </p:nvGraphicFramePr>
        <p:xfrm>
          <a:off x="628908" y="1010656"/>
          <a:ext cx="7249297" cy="4832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6"/>
          <p:cNvGraphicFramePr/>
          <p:nvPr>
            <p:extLst>
              <p:ext uri="{D42A27DB-BD31-4B8C-83A1-F6EECF244321}">
                <p14:modId xmlns:p14="http://schemas.microsoft.com/office/powerpoint/2010/main" val="641984863"/>
              </p:ext>
            </p:extLst>
          </p:nvPr>
        </p:nvGraphicFramePr>
        <p:xfrm>
          <a:off x="233218" y="2620298"/>
          <a:ext cx="7249297" cy="483286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1"/>
          <p:cNvGrpSpPr/>
          <p:nvPr/>
        </p:nvGrpSpPr>
        <p:grpSpPr>
          <a:xfrm>
            <a:off x="665039" y="1406769"/>
            <a:ext cx="8185883" cy="2977662"/>
            <a:chOff x="812468" y="1574636"/>
            <a:chExt cx="8089556" cy="2977662"/>
          </a:xfrm>
        </p:grpSpPr>
        <p:grpSp>
          <p:nvGrpSpPr>
            <p:cNvPr id="6" name="组合 9"/>
            <p:cNvGrpSpPr/>
            <p:nvPr/>
          </p:nvGrpSpPr>
          <p:grpSpPr>
            <a:xfrm>
              <a:off x="6397961" y="1574636"/>
              <a:ext cx="2504063" cy="2977662"/>
              <a:chOff x="4330263" y="1796672"/>
              <a:chExt cx="2504063" cy="2977662"/>
            </a:xfrm>
          </p:grpSpPr>
          <p:sp>
            <p:nvSpPr>
              <p:cNvPr id="16" name="椭圆 5"/>
              <p:cNvSpPr/>
              <p:nvPr/>
            </p:nvSpPr>
            <p:spPr>
              <a:xfrm>
                <a:off x="4330263" y="1796672"/>
                <a:ext cx="2504063" cy="2977662"/>
              </a:xfrm>
              <a:prstGeom prst="ellipse">
                <a:avLst/>
              </a:prstGeom>
              <a:solidFill>
                <a:schemeClr val="bg1"/>
              </a:solidFill>
              <a:ln w="127000">
                <a:solidFill>
                  <a:srgbClr val="7FA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7" name="椭圆 6"/>
              <p:cNvSpPr/>
              <p:nvPr/>
            </p:nvSpPr>
            <p:spPr>
              <a:xfrm>
                <a:off x="4609982" y="2089749"/>
                <a:ext cx="1941864" cy="2356339"/>
              </a:xfrm>
              <a:prstGeom prst="ellipse">
                <a:avLst/>
              </a:prstGeom>
              <a:solidFill>
                <a:schemeClr val="bg1"/>
              </a:solidFill>
              <a:ln w="127000">
                <a:solidFill>
                  <a:srgbClr val="C9B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8" name="椭圆 7"/>
              <p:cNvSpPr/>
              <p:nvPr/>
            </p:nvSpPr>
            <p:spPr>
              <a:xfrm>
                <a:off x="4855777" y="2347657"/>
                <a:ext cx="1439986" cy="1887415"/>
              </a:xfrm>
              <a:prstGeom prst="ellipse">
                <a:avLst/>
              </a:prstGeom>
              <a:solidFill>
                <a:schemeClr val="bg1"/>
              </a:solidFill>
              <a:ln w="127000">
                <a:solidFill>
                  <a:srgbClr val="66B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9" name="椭圆 8"/>
              <p:cNvSpPr/>
              <p:nvPr/>
            </p:nvSpPr>
            <p:spPr>
              <a:xfrm>
                <a:off x="5096558" y="2605566"/>
                <a:ext cx="961565" cy="1395046"/>
              </a:xfrm>
              <a:prstGeom prst="ellipse">
                <a:avLst/>
              </a:prstGeom>
              <a:solidFill>
                <a:schemeClr val="bg1"/>
              </a:solidFill>
              <a:ln w="127000">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7" name="五边形 10"/>
            <p:cNvSpPr/>
            <p:nvPr/>
          </p:nvSpPr>
          <p:spPr>
            <a:xfrm>
              <a:off x="5305168" y="2564993"/>
              <a:ext cx="2244552" cy="1004050"/>
            </a:xfrm>
            <a:prstGeom prst="homePlate">
              <a:avLst>
                <a:gd name="adj" fmla="val 88986"/>
              </a:avLst>
            </a:prstGeom>
            <a:solidFill>
              <a:srgbClr val="9FB30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8" name="五边形 13"/>
            <p:cNvSpPr/>
            <p:nvPr/>
          </p:nvSpPr>
          <p:spPr>
            <a:xfrm>
              <a:off x="3054699" y="2564992"/>
              <a:ext cx="2244552" cy="1004049"/>
            </a:xfrm>
            <a:prstGeom prst="homePlate">
              <a:avLst>
                <a:gd name="adj" fmla="val 88986"/>
              </a:avLst>
            </a:prstGeom>
            <a:solidFill>
              <a:srgbClr val="0082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9" name="五边形 14"/>
            <p:cNvSpPr/>
            <p:nvPr/>
          </p:nvSpPr>
          <p:spPr>
            <a:xfrm>
              <a:off x="812468" y="2596742"/>
              <a:ext cx="2244552" cy="1005119"/>
            </a:xfrm>
            <a:prstGeom prst="homePlate">
              <a:avLst>
                <a:gd name="adj" fmla="val 8898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0" name="文本框 15"/>
            <p:cNvSpPr txBox="1"/>
            <p:nvPr/>
          </p:nvSpPr>
          <p:spPr>
            <a:xfrm>
              <a:off x="833828" y="2788165"/>
              <a:ext cx="1573427" cy="584776"/>
            </a:xfrm>
            <a:prstGeom prst="rect">
              <a:avLst/>
            </a:prstGeom>
            <a:noFill/>
          </p:spPr>
          <p:txBody>
            <a:bodyPr wrap="square" rtlCol="0">
              <a:spAutoFit/>
            </a:bodyPr>
            <a:lstStyle/>
            <a:p>
              <a:r>
                <a:rPr lang="en-US" altLang="zh-CN" sz="1600" dirty="0" smtClean="0">
                  <a:solidFill>
                    <a:schemeClr val="bg1"/>
                  </a:solidFill>
                </a:rPr>
                <a:t>Increasing productivity</a:t>
              </a:r>
              <a:endParaRPr lang="zh-CN" altLang="en-US" sz="1600" kern="1200" dirty="0">
                <a:solidFill>
                  <a:schemeClr val="bg1"/>
                </a:solidFill>
              </a:endParaRPr>
            </a:p>
          </p:txBody>
        </p:sp>
        <p:sp>
          <p:nvSpPr>
            <p:cNvPr id="11" name="文本框 16"/>
            <p:cNvSpPr txBox="1"/>
            <p:nvPr/>
          </p:nvSpPr>
          <p:spPr>
            <a:xfrm>
              <a:off x="3061136" y="2645290"/>
              <a:ext cx="1753544" cy="830997"/>
            </a:xfrm>
            <a:prstGeom prst="rect">
              <a:avLst/>
            </a:prstGeom>
            <a:noFill/>
          </p:spPr>
          <p:txBody>
            <a:bodyPr wrap="square" rtlCol="0">
              <a:spAutoFit/>
            </a:bodyPr>
            <a:lstStyle/>
            <a:p>
              <a:r>
                <a:rPr lang="en-US" altLang="zh-CN" sz="1600" dirty="0" smtClean="0">
                  <a:solidFill>
                    <a:schemeClr val="bg1"/>
                  </a:solidFill>
                </a:rPr>
                <a:t>Driving the direction and pace of innovation</a:t>
              </a:r>
              <a:endParaRPr lang="zh-CN" altLang="en-US" sz="1600" kern="1200" dirty="0">
                <a:solidFill>
                  <a:schemeClr val="bg1"/>
                </a:solidFill>
              </a:endParaRPr>
            </a:p>
          </p:txBody>
        </p:sp>
        <p:sp>
          <p:nvSpPr>
            <p:cNvPr id="12" name="文本框 17"/>
            <p:cNvSpPr txBox="1"/>
            <p:nvPr/>
          </p:nvSpPr>
          <p:spPr>
            <a:xfrm>
              <a:off x="5350048" y="2657448"/>
              <a:ext cx="1573427" cy="830997"/>
            </a:xfrm>
            <a:prstGeom prst="rect">
              <a:avLst/>
            </a:prstGeom>
            <a:noFill/>
          </p:spPr>
          <p:txBody>
            <a:bodyPr wrap="square" rtlCol="0">
              <a:spAutoFit/>
            </a:bodyPr>
            <a:lstStyle/>
            <a:p>
              <a:r>
                <a:rPr lang="en-US" altLang="zh-CN" sz="1600" kern="1200" dirty="0" smtClean="0">
                  <a:solidFill>
                    <a:schemeClr val="bg1"/>
                  </a:solidFill>
                </a:rPr>
                <a:t>Stimulating the formations of new business</a:t>
              </a:r>
              <a:endParaRPr lang="zh-CN" altLang="en-US" sz="1600" kern="1200" dirty="0">
                <a:solidFill>
                  <a:schemeClr val="bg1"/>
                </a:solidFill>
              </a:endParaRPr>
            </a:p>
          </p:txBody>
        </p:sp>
      </p:grpSp>
      <p:sp>
        <p:nvSpPr>
          <p:cNvPr id="21" name="CasellaDiTesto 20"/>
          <p:cNvSpPr txBox="1"/>
          <p:nvPr/>
        </p:nvSpPr>
        <p:spPr>
          <a:xfrm>
            <a:off x="3222625" y="285750"/>
            <a:ext cx="4999235" cy="461665"/>
          </a:xfrm>
          <a:prstGeom prst="rect">
            <a:avLst/>
          </a:prstGeom>
          <a:noFill/>
        </p:spPr>
        <p:txBody>
          <a:bodyPr wrap="none" rtlCol="0">
            <a:spAutoFit/>
          </a:bodyPr>
          <a:lstStyle/>
          <a:p>
            <a:r>
              <a:rPr lang="it-IT" sz="2400" dirty="0" smtClean="0"/>
              <a:t>HOW CLUSTERS EFFECT COMPETITION</a:t>
            </a:r>
            <a:endParaRPr lang="it-IT" sz="2400" dirty="0"/>
          </a:p>
        </p:txBody>
      </p:sp>
    </p:spTree>
    <p:extLst>
      <p:ext uri="{BB962C8B-B14F-4D97-AF65-F5344CB8AC3E}">
        <p14:creationId xmlns:p14="http://schemas.microsoft.com/office/powerpoint/2010/main" val="832168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1FED430-81BF-4E56-B90D-76C951B9F2B0}" type="slidenum">
              <a:rPr lang="it-IT" altLang="it-IT"/>
              <a:pPr/>
              <a:t>45</a:t>
            </a:fld>
            <a:endParaRPr lang="it-IT" altLang="it-IT"/>
          </a:p>
        </p:txBody>
      </p:sp>
      <p:pic>
        <p:nvPicPr>
          <p:cNvPr id="31748" name="Picture 4" descr="cluster life cycl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424862" cy="4738687"/>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dirty="0" smtClean="0"/>
              <a:t>The Cluster Life </a:t>
            </a:r>
            <a:r>
              <a:rPr lang="it-IT" altLang="it-IT" dirty="0" err="1" smtClean="0"/>
              <a:t>Cycle</a:t>
            </a:r>
            <a:r>
              <a:rPr lang="it-IT" altLang="it-IT" dirty="0" smtClean="0"/>
              <a:t> (1)</a:t>
            </a:r>
            <a:endParaRPr lang="it-IT" altLang="it-IT" dirty="0"/>
          </a:p>
        </p:txBody>
      </p:sp>
    </p:spTree>
    <p:extLst>
      <p:ext uri="{BB962C8B-B14F-4D97-AF65-F5344CB8AC3E}">
        <p14:creationId xmlns:p14="http://schemas.microsoft.com/office/powerpoint/2010/main" val="1247473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92A055A7-8CAC-432B-A888-B5905460EBD8}" type="slidenum">
              <a:rPr lang="it-IT" altLang="it-IT"/>
              <a:pPr/>
              <a:t>46</a:t>
            </a:fld>
            <a:endParaRPr lang="it-IT" altLang="it-IT"/>
          </a:p>
        </p:txBody>
      </p:sp>
      <p:sp>
        <p:nvSpPr>
          <p:cNvPr id="33795" name="Rectangle 3"/>
          <p:cNvSpPr>
            <a:spLocks noGrp="1" noChangeArrowheads="1"/>
          </p:cNvSpPr>
          <p:nvPr>
            <p:ph type="body" idx="1"/>
          </p:nvPr>
        </p:nvSpPr>
        <p:spPr>
          <a:xfrm>
            <a:off x="468313" y="1844675"/>
            <a:ext cx="8229600" cy="4525963"/>
          </a:xfrm>
        </p:spPr>
        <p:txBody>
          <a:bodyPr/>
          <a:lstStyle/>
          <a:p>
            <a:pPr marL="609600" indent="-609600" algn="just">
              <a:lnSpc>
                <a:spcPct val="80000"/>
              </a:lnSpc>
              <a:buFontTx/>
              <a:buAutoNum type="arabicPeriod"/>
            </a:pPr>
            <a:r>
              <a:rPr lang="en-US" altLang="it-IT" sz="1600">
                <a:solidFill>
                  <a:srgbClr val="000000"/>
                </a:solidFill>
                <a:cs typeface="Times New Roman" pitchFamily="18" charset="0"/>
              </a:rPr>
              <a:t>Emergence: there are few firms pioneering a new product, technological path or even a completely new industry and therefore have the push to innovate even though competition is not fierce yet. At this point we </a:t>
            </a:r>
            <a:r>
              <a:rPr lang="en-US" altLang="it-IT" sz="1600" b="1">
                <a:solidFill>
                  <a:srgbClr val="000000"/>
                </a:solidFill>
                <a:cs typeface="Times New Roman" pitchFamily="18" charset="0"/>
              </a:rPr>
              <a:t>don’t have a cluster yet</a:t>
            </a:r>
            <a:r>
              <a:rPr lang="en-US" altLang="it-IT" sz="1600">
                <a:solidFill>
                  <a:srgbClr val="000000"/>
                </a:solidFill>
                <a:cs typeface="Times New Roman" pitchFamily="18" charset="0"/>
              </a:rPr>
              <a:t>, as only when the firms start to interconnect and create synergies we can start talking of clusters. This may or may not happen due to several factors, for instance the absence of supporting research institutions or the fact that firm simply develop very different cultures and take different technological approaches.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Growth: if technological trajectory homogeneity is achieved and spin-offs from the original firms occur, the cluster becomes more definable, and heterogeneity decreases.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Sustainment: the cluster enjoys stability of interconnection and the spread of technology is even among firms. This is a phase of stagnation.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Decline: the cluster faces a decline in the number of firms and an increasing number of mergers and acquisitions, capital moves away from the area and start-ups formation is close to zero.</a:t>
            </a:r>
            <a:r>
              <a:rPr lang="en-US" altLang="it-IT" sz="1600"/>
              <a:t> </a:t>
            </a:r>
            <a:endParaRPr lang="it-IT" altLang="it-IT" sz="1600"/>
          </a:p>
        </p:txBody>
      </p:sp>
      <p:sp>
        <p:nvSpPr>
          <p:cNvPr id="33796" name="Rectangle 4"/>
          <p:cNvSpPr>
            <a:spLocks noGrp="1" noChangeArrowheads="1"/>
          </p:cNvSpPr>
          <p:nvPr>
            <p:ph type="title"/>
          </p:nvPr>
        </p:nvSpPr>
        <p:spPr>
          <a:noFill/>
          <a:ln/>
        </p:spPr>
        <p:txBody>
          <a:bodyPr/>
          <a:lstStyle/>
          <a:p>
            <a:r>
              <a:rPr lang="it-IT" altLang="it-IT" dirty="0" smtClean="0"/>
              <a:t>The Cluster Life </a:t>
            </a:r>
            <a:r>
              <a:rPr lang="it-IT" altLang="it-IT" dirty="0" err="1" smtClean="0"/>
              <a:t>Cycle</a:t>
            </a:r>
            <a:r>
              <a:rPr lang="it-IT" altLang="it-IT" dirty="0" smtClean="0"/>
              <a:t> (2)</a:t>
            </a:r>
            <a:endParaRPr lang="it-IT" altLang="it-IT" dirty="0"/>
          </a:p>
        </p:txBody>
      </p:sp>
    </p:spTree>
    <p:extLst>
      <p:ext uri="{BB962C8B-B14F-4D97-AF65-F5344CB8AC3E}">
        <p14:creationId xmlns:p14="http://schemas.microsoft.com/office/powerpoint/2010/main" val="3412451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9999"/>
          </a:solidFill>
        </p:spPr>
        <p:txBody>
          <a:bodyPr/>
          <a:lstStyle/>
          <a:p>
            <a:r>
              <a:rPr lang="en-US" cap="small" dirty="0" smtClean="0">
                <a:solidFill>
                  <a:schemeClr val="bg1"/>
                </a:solidFill>
                <a:latin typeface="Arial Narrow" pitchFamily="34" charset="0"/>
              </a:rPr>
              <a:t>Lifecycle</a:t>
            </a:r>
            <a:endParaRPr lang="en-US" cap="small" dirty="0">
              <a:solidFill>
                <a:schemeClr val="bg1"/>
              </a:solidFill>
              <a:latin typeface="Arial Narrow" pitchFamily="34" charset="0"/>
            </a:endParaRPr>
          </a:p>
        </p:txBody>
      </p:sp>
      <p:sp>
        <p:nvSpPr>
          <p:cNvPr id="3" name="Segnaposto contenuto 2"/>
          <p:cNvSpPr>
            <a:spLocks noGrp="1"/>
          </p:cNvSpPr>
          <p:nvPr>
            <p:ph idx="1"/>
          </p:nvPr>
        </p:nvSpPr>
        <p:spPr>
          <a:xfrm>
            <a:off x="467544" y="1600200"/>
            <a:ext cx="8280920" cy="4525963"/>
          </a:xfrm>
        </p:spPr>
        <p:txBody>
          <a:bodyPr anchor="ctr"/>
          <a:lstStyle/>
          <a:p>
            <a:r>
              <a:rPr lang="en-US" b="1" cap="small" dirty="0" smtClean="0">
                <a:latin typeface="Arial Narrow" pitchFamily="34" charset="0"/>
              </a:rPr>
              <a:t>Beginning</a:t>
            </a:r>
            <a:r>
              <a:rPr lang="en-US" dirty="0" smtClean="0">
                <a:latin typeface="Arial Narrow" pitchFamily="34" charset="0"/>
              </a:rPr>
              <a:t> → multiple causes; </a:t>
            </a:r>
          </a:p>
          <a:p>
            <a:r>
              <a:rPr lang="en-US" b="1" cap="small" dirty="0" smtClean="0">
                <a:latin typeface="Arial Narrow" pitchFamily="34" charset="0"/>
              </a:rPr>
              <a:t>Development</a:t>
            </a:r>
            <a:r>
              <a:rPr lang="en-US" dirty="0" smtClean="0">
                <a:latin typeface="Arial Narrow" pitchFamily="34" charset="0"/>
              </a:rPr>
              <a:t> → on average 10 years to gain 			            competitive advantage;</a:t>
            </a:r>
          </a:p>
          <a:p>
            <a:pPr>
              <a:buNone/>
            </a:pPr>
            <a:r>
              <a:rPr lang="en-US" sz="3200" dirty="0" smtClean="0">
                <a:latin typeface="Arial Narrow" pitchFamily="34" charset="0"/>
              </a:rPr>
              <a:t>                           → responses from institutions;</a:t>
            </a:r>
          </a:p>
          <a:p>
            <a:pPr>
              <a:buNone/>
            </a:pPr>
            <a:r>
              <a:rPr lang="en-US" dirty="0" smtClean="0">
                <a:latin typeface="Arial Narrow" pitchFamily="34" charset="0"/>
              </a:rPr>
              <a:t>			       → rivalry;</a:t>
            </a:r>
          </a:p>
          <a:p>
            <a:r>
              <a:rPr lang="en-US" sz="3200" b="1" cap="small" dirty="0" smtClean="0">
                <a:latin typeface="Arial Narrow" pitchFamily="34" charset="0"/>
              </a:rPr>
              <a:t>Decline</a:t>
            </a:r>
            <a:r>
              <a:rPr lang="en-US" sz="3200" dirty="0" smtClean="0">
                <a:latin typeface="Arial Narrow" pitchFamily="34" charset="0"/>
              </a:rPr>
              <a:t> → internal or external factors.</a:t>
            </a:r>
          </a:p>
        </p:txBody>
      </p:sp>
      <p:sp>
        <p:nvSpPr>
          <p:cNvPr id="4" name="Freccia in giù 3"/>
          <p:cNvSpPr/>
          <p:nvPr/>
        </p:nvSpPr>
        <p:spPr>
          <a:xfrm>
            <a:off x="7884368" y="1988840"/>
            <a:ext cx="936104" cy="3960440"/>
          </a:xfrm>
          <a:prstGeom prst="downArrow">
            <a:avLst>
              <a:gd name="adj1" fmla="val 27673"/>
              <a:gd name="adj2" fmla="val 653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79265579"/>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39" presetClass="entr" presetSubtype="0" ac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9" presetClass="entr" presetSubtype="0" accel="10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39" presetClass="entr" presetSubtype="0" accel="10000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47"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p:txBody>
          <a:bodyPr/>
          <a:lstStyle/>
          <a:p>
            <a:r>
              <a:rPr lang="en-US" sz="3600" dirty="0" smtClean="0"/>
              <a:t>Industry clusters </a:t>
            </a:r>
            <a:br>
              <a:rPr lang="en-US" sz="3600" dirty="0" smtClean="0"/>
            </a:br>
            <a:r>
              <a:rPr lang="en-US" sz="3600" dirty="0" smtClean="0"/>
              <a:t>(Industrial districts</a:t>
            </a:r>
            <a:r>
              <a:rPr lang="en-US" dirty="0" smtClean="0"/>
              <a:t>)</a:t>
            </a:r>
            <a:endParaRPr lang="it-IT" dirty="0" smtClean="0"/>
          </a:p>
        </p:txBody>
      </p:sp>
      <p:pic>
        <p:nvPicPr>
          <p:cNvPr id="40962" name="Segnaposto contenuto 3"/>
          <p:cNvPicPr>
            <a:picLocks noGrp="1" noChangeAspect="1"/>
          </p:cNvPicPr>
          <p:nvPr>
            <p:ph idx="1"/>
          </p:nvPr>
        </p:nvPicPr>
        <p:blipFill>
          <a:blip r:embed="rId2"/>
          <a:srcRect/>
          <a:stretch>
            <a:fillRect/>
          </a:stretch>
        </p:blipFill>
        <p:spPr>
          <a:xfrm>
            <a:off x="323850" y="1628775"/>
            <a:ext cx="3125788" cy="4114800"/>
          </a:xfrm>
        </p:spPr>
      </p:pic>
      <p:pic>
        <p:nvPicPr>
          <p:cNvPr id="40963" name="Immagine 5"/>
          <p:cNvPicPr>
            <a:picLocks noChangeAspect="1"/>
          </p:cNvPicPr>
          <p:nvPr/>
        </p:nvPicPr>
        <p:blipFill>
          <a:blip r:embed="rId3"/>
          <a:srcRect/>
          <a:stretch>
            <a:fillRect/>
          </a:stretch>
        </p:blipFill>
        <p:spPr bwMode="auto">
          <a:xfrm>
            <a:off x="4822825" y="115888"/>
            <a:ext cx="45069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387ADCCC-7DC1-4395-AA06-FA1D8CD9C3ED}" type="slidenum">
              <a:rPr lang="it-IT" altLang="it-IT"/>
              <a:pPr/>
              <a:t>49</a:t>
            </a:fld>
            <a:endParaRPr lang="it-IT" altLang="it-IT"/>
          </a:p>
        </p:txBody>
      </p:sp>
      <p:sp>
        <p:nvSpPr>
          <p:cNvPr id="2050" name="Rectangle 2"/>
          <p:cNvSpPr>
            <a:spLocks noGrp="1" noChangeArrowheads="1"/>
          </p:cNvSpPr>
          <p:nvPr>
            <p:ph type="ctrTitle"/>
          </p:nvPr>
        </p:nvSpPr>
        <p:spPr/>
        <p:txBody>
          <a:bodyPr/>
          <a:lstStyle/>
          <a:p>
            <a:r>
              <a:rPr lang="it-IT" altLang="it-IT" sz="4000" dirty="0" smtClean="0"/>
              <a:t>Focus on:</a:t>
            </a:r>
            <a:br>
              <a:rPr lang="it-IT" altLang="it-IT" sz="4000" dirty="0" smtClean="0"/>
            </a:br>
            <a:endParaRPr lang="it-IT" altLang="it-IT" sz="4000" dirty="0"/>
          </a:p>
        </p:txBody>
      </p:sp>
      <p:sp>
        <p:nvSpPr>
          <p:cNvPr id="2051" name="Rectangle 3"/>
          <p:cNvSpPr>
            <a:spLocks noGrp="1" noChangeArrowheads="1"/>
          </p:cNvSpPr>
          <p:nvPr>
            <p:ph type="subTitle" idx="1"/>
          </p:nvPr>
        </p:nvSpPr>
        <p:spPr>
          <a:xfrm>
            <a:off x="1403350" y="3860800"/>
            <a:ext cx="6400800" cy="1752600"/>
          </a:xfrm>
        </p:spPr>
        <p:txBody>
          <a:bodyPr/>
          <a:lstStyle/>
          <a:p>
            <a:r>
              <a:rPr lang="it-IT" altLang="it-IT" dirty="0"/>
              <a:t>THE SILICON VALLEY CLUSTER</a:t>
            </a:r>
          </a:p>
        </p:txBody>
      </p:sp>
    </p:spTree>
    <p:extLst>
      <p:ext uri="{BB962C8B-B14F-4D97-AF65-F5344CB8AC3E}">
        <p14:creationId xmlns:p14="http://schemas.microsoft.com/office/powerpoint/2010/main" val="2227495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dirty="0" err="1" smtClean="0"/>
              <a:t>Industry</a:t>
            </a:r>
            <a:r>
              <a:rPr lang="it-IT" altLang="it-IT" dirty="0" smtClean="0"/>
              <a:t>. Production </a:t>
            </a:r>
            <a:r>
              <a:rPr lang="it-IT" altLang="it-IT" dirty="0" err="1" smtClean="0"/>
              <a:t>systems</a:t>
            </a:r>
            <a:endParaRPr lang="it-IT" altLang="it-IT" dirty="0" smtClean="0"/>
          </a:p>
        </p:txBody>
      </p:sp>
      <p:sp>
        <p:nvSpPr>
          <p:cNvPr id="3" name="Segnaposto contenuto 2"/>
          <p:cNvSpPr>
            <a:spLocks noGrp="1"/>
          </p:cNvSpPr>
          <p:nvPr>
            <p:ph idx="1"/>
          </p:nvPr>
        </p:nvSpPr>
        <p:spPr/>
        <p:txBody>
          <a:bodyPr>
            <a:normAutofit fontScale="77500" lnSpcReduction="20000"/>
          </a:bodyPr>
          <a:lstStyle/>
          <a:p>
            <a:pPr>
              <a:defRPr/>
            </a:pPr>
            <a:r>
              <a:rPr lang="it-IT" dirty="0" smtClean="0"/>
              <a:t>Vertical</a:t>
            </a:r>
          </a:p>
          <a:p>
            <a:pPr lvl="1">
              <a:defRPr/>
            </a:pPr>
            <a:r>
              <a:rPr lang="it-IT" dirty="0" smtClean="0"/>
              <a:t>Production </a:t>
            </a:r>
            <a:r>
              <a:rPr lang="it-IT" dirty="0" err="1" smtClean="0"/>
              <a:t>processes</a:t>
            </a:r>
            <a:r>
              <a:rPr lang="it-IT" dirty="0" smtClean="0"/>
              <a:t> </a:t>
            </a:r>
            <a:r>
              <a:rPr lang="it-IT" dirty="0" err="1" smtClean="0"/>
              <a:t>linked</a:t>
            </a:r>
            <a:r>
              <a:rPr lang="it-IT" dirty="0" smtClean="0"/>
              <a:t> </a:t>
            </a:r>
            <a:r>
              <a:rPr lang="it-IT" dirty="0" err="1" smtClean="0"/>
              <a:t>together</a:t>
            </a:r>
            <a:r>
              <a:rPr lang="it-IT" dirty="0" smtClean="0"/>
              <a:t> in line</a:t>
            </a:r>
          </a:p>
          <a:p>
            <a:pPr lvl="1">
              <a:defRPr/>
            </a:pPr>
            <a:r>
              <a:rPr lang="it-IT" dirty="0" err="1" smtClean="0"/>
              <a:t>Transformation</a:t>
            </a:r>
            <a:r>
              <a:rPr lang="it-IT" dirty="0" smtClean="0"/>
              <a:t> of </a:t>
            </a:r>
            <a:r>
              <a:rPr lang="it-IT" dirty="0" err="1" smtClean="0"/>
              <a:t>raw</a:t>
            </a:r>
            <a:r>
              <a:rPr lang="it-IT" dirty="0" smtClean="0"/>
              <a:t> </a:t>
            </a:r>
            <a:r>
              <a:rPr lang="it-IT" dirty="0" err="1" smtClean="0"/>
              <a:t>materials</a:t>
            </a:r>
            <a:r>
              <a:rPr lang="it-IT" dirty="0" smtClean="0"/>
              <a:t> in a </a:t>
            </a:r>
            <a:r>
              <a:rPr lang="it-IT" dirty="0" err="1" smtClean="0"/>
              <a:t>final</a:t>
            </a:r>
            <a:r>
              <a:rPr lang="it-IT" dirty="0" smtClean="0"/>
              <a:t> </a:t>
            </a:r>
            <a:r>
              <a:rPr lang="it-IT" dirty="0" err="1" smtClean="0"/>
              <a:t>product</a:t>
            </a:r>
            <a:r>
              <a:rPr lang="it-IT" dirty="0" smtClean="0"/>
              <a:t> (i.e., </a:t>
            </a:r>
            <a:r>
              <a:rPr lang="it-IT" dirty="0" err="1" smtClean="0"/>
              <a:t>steel</a:t>
            </a:r>
            <a:r>
              <a:rPr lang="it-IT" dirty="0" smtClean="0"/>
              <a:t> </a:t>
            </a:r>
            <a:r>
              <a:rPr lang="it-IT" dirty="0" err="1" smtClean="0"/>
              <a:t>industry</a:t>
            </a:r>
            <a:r>
              <a:rPr lang="it-IT" dirty="0" smtClean="0"/>
              <a:t>)</a:t>
            </a:r>
          </a:p>
          <a:p>
            <a:pPr>
              <a:defRPr/>
            </a:pPr>
            <a:r>
              <a:rPr lang="it-IT" dirty="0" err="1" smtClean="0"/>
              <a:t>Orizontal</a:t>
            </a:r>
            <a:r>
              <a:rPr lang="it-IT" dirty="0" smtClean="0"/>
              <a:t> – </a:t>
            </a:r>
            <a:r>
              <a:rPr lang="it-IT" dirty="0" err="1" smtClean="0"/>
              <a:t>lateral</a:t>
            </a:r>
            <a:endParaRPr lang="it-IT" dirty="0" smtClean="0"/>
          </a:p>
          <a:p>
            <a:pPr lvl="1">
              <a:defRPr/>
            </a:pPr>
            <a:r>
              <a:rPr lang="it-IT" dirty="0" err="1" smtClean="0"/>
              <a:t>Differentiate</a:t>
            </a:r>
            <a:r>
              <a:rPr lang="it-IT" dirty="0" smtClean="0"/>
              <a:t> </a:t>
            </a:r>
            <a:r>
              <a:rPr lang="it-IT" dirty="0" err="1" smtClean="0"/>
              <a:t>productive</a:t>
            </a:r>
            <a:r>
              <a:rPr lang="it-IT" dirty="0" smtClean="0"/>
              <a:t> </a:t>
            </a:r>
            <a:r>
              <a:rPr lang="it-IT" dirty="0" err="1" smtClean="0"/>
              <a:t>processes</a:t>
            </a:r>
            <a:endParaRPr lang="it-IT" dirty="0" smtClean="0"/>
          </a:p>
          <a:p>
            <a:pPr lvl="1">
              <a:defRPr/>
            </a:pPr>
            <a:r>
              <a:rPr lang="it-IT" dirty="0" smtClean="0"/>
              <a:t>To converge in an </a:t>
            </a:r>
            <a:r>
              <a:rPr lang="it-IT" dirty="0" err="1" smtClean="0"/>
              <a:t>assembly</a:t>
            </a:r>
            <a:r>
              <a:rPr lang="it-IT" dirty="0" smtClean="0"/>
              <a:t> </a:t>
            </a:r>
            <a:r>
              <a:rPr lang="it-IT" dirty="0" err="1" smtClean="0"/>
              <a:t>industry</a:t>
            </a:r>
            <a:r>
              <a:rPr lang="it-IT" dirty="0" smtClean="0"/>
              <a:t> (i.e., </a:t>
            </a:r>
            <a:r>
              <a:rPr lang="it-IT" dirty="0" err="1" smtClean="0"/>
              <a:t>automotive</a:t>
            </a:r>
            <a:r>
              <a:rPr lang="it-IT" dirty="0" smtClean="0"/>
              <a:t>)</a:t>
            </a:r>
          </a:p>
          <a:p>
            <a:pPr>
              <a:defRPr/>
            </a:pPr>
            <a:r>
              <a:rPr lang="it-IT" dirty="0" smtClean="0"/>
              <a:t>Services</a:t>
            </a:r>
          </a:p>
          <a:p>
            <a:pPr lvl="1">
              <a:defRPr/>
            </a:pPr>
            <a:r>
              <a:rPr lang="it-IT" dirty="0" smtClean="0"/>
              <a:t>Production </a:t>
            </a:r>
            <a:r>
              <a:rPr lang="it-IT" dirty="0" err="1" smtClean="0"/>
              <a:t>processes</a:t>
            </a:r>
            <a:r>
              <a:rPr lang="it-IT" dirty="0" smtClean="0"/>
              <a:t> </a:t>
            </a:r>
            <a:r>
              <a:rPr lang="it-IT" dirty="0" smtClean="0"/>
              <a:t>of </a:t>
            </a:r>
            <a:r>
              <a:rPr lang="it-IT" dirty="0" err="1" smtClean="0"/>
              <a:t>services</a:t>
            </a:r>
            <a:r>
              <a:rPr lang="it-IT" dirty="0" smtClean="0"/>
              <a:t>, </a:t>
            </a:r>
            <a:r>
              <a:rPr lang="it-IT" dirty="0" err="1" smtClean="0"/>
              <a:t>organized</a:t>
            </a:r>
            <a:r>
              <a:rPr lang="it-IT" dirty="0" smtClean="0"/>
              <a:t> by </a:t>
            </a:r>
            <a:r>
              <a:rPr lang="it-IT" dirty="0" err="1" smtClean="0"/>
              <a:t>other</a:t>
            </a:r>
            <a:r>
              <a:rPr lang="it-IT" dirty="0" smtClean="0"/>
              <a:t> </a:t>
            </a:r>
            <a:r>
              <a:rPr lang="it-IT" dirty="0" err="1" smtClean="0"/>
              <a:t>operators</a:t>
            </a:r>
            <a:r>
              <a:rPr lang="it-IT" dirty="0" smtClean="0"/>
              <a:t> (i.e., </a:t>
            </a:r>
            <a:r>
              <a:rPr lang="it-IT" dirty="0" err="1" smtClean="0"/>
              <a:t>energy</a:t>
            </a:r>
            <a:r>
              <a:rPr lang="it-IT" dirty="0" smtClean="0"/>
              <a:t> </a:t>
            </a:r>
            <a:r>
              <a:rPr lang="it-IT" dirty="0" err="1" smtClean="0"/>
              <a:t>supply</a:t>
            </a:r>
            <a:r>
              <a:rPr lang="it-IT" dirty="0" smtClean="0"/>
              <a:t>, </a:t>
            </a:r>
            <a:r>
              <a:rPr lang="it-IT" dirty="0" err="1" smtClean="0"/>
              <a:t>transport</a:t>
            </a:r>
            <a:r>
              <a:rPr lang="it-IT" dirty="0" smtClean="0"/>
              <a:t> </a:t>
            </a:r>
            <a:r>
              <a:rPr lang="it-IT" dirty="0" err="1" smtClean="0"/>
              <a:t>infrastructure</a:t>
            </a:r>
            <a:r>
              <a:rPr lang="it-IT" dirty="0" smtClean="0"/>
              <a:t>)</a:t>
            </a:r>
          </a:p>
          <a:p>
            <a:pPr>
              <a:defRPr/>
            </a:pPr>
            <a:endParaRPr lang="it-IT" dirty="0"/>
          </a:p>
        </p:txBody>
      </p:sp>
    </p:spTree>
    <p:extLst>
      <p:ext uri="{BB962C8B-B14F-4D97-AF65-F5344CB8AC3E}">
        <p14:creationId xmlns:p14="http://schemas.microsoft.com/office/powerpoint/2010/main" val="1924606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2DD81A30-42B5-4437-B7E4-06E3FB1C9B7E}" type="slidenum">
              <a:rPr lang="it-IT" altLang="it-IT"/>
              <a:pPr/>
              <a:t>50</a:t>
            </a:fld>
            <a:endParaRPr lang="it-IT" altLang="it-IT"/>
          </a:p>
        </p:txBody>
      </p:sp>
      <p:pic>
        <p:nvPicPr>
          <p:cNvPr id="7172" name="Picture 4" descr="sydney_vs_sv_s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9638"/>
            <a:ext cx="7272337"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855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949FA4A5-E3D7-4965-8AD2-F10BE8CD53E2}" type="slidenum">
              <a:rPr lang="it-IT" altLang="it-IT"/>
              <a:pPr/>
              <a:t>51</a:t>
            </a:fld>
            <a:endParaRPr lang="it-IT" altLang="it-IT"/>
          </a:p>
        </p:txBody>
      </p:sp>
      <p:sp>
        <p:nvSpPr>
          <p:cNvPr id="4098" name="Rectangle 2"/>
          <p:cNvSpPr>
            <a:spLocks noGrp="1" noChangeArrowheads="1"/>
          </p:cNvSpPr>
          <p:nvPr>
            <p:ph type="title"/>
          </p:nvPr>
        </p:nvSpPr>
        <p:spPr/>
        <p:txBody>
          <a:bodyPr/>
          <a:lstStyle/>
          <a:p>
            <a:r>
              <a:rPr lang="it-IT" altLang="it-IT"/>
              <a:t>HISTORY: 1920/1940 </a:t>
            </a:r>
          </a:p>
        </p:txBody>
      </p:sp>
      <p:sp>
        <p:nvSpPr>
          <p:cNvPr id="4099" name="Rectangle 3"/>
          <p:cNvSpPr>
            <a:spLocks noGrp="1" noChangeArrowheads="1"/>
          </p:cNvSpPr>
          <p:nvPr>
            <p:ph type="body" idx="1"/>
          </p:nvPr>
        </p:nvSpPr>
        <p:spPr>
          <a:xfrm>
            <a:off x="468313" y="1268413"/>
            <a:ext cx="8229600" cy="720725"/>
          </a:xfrm>
        </p:spPr>
        <p:txBody>
          <a:bodyPr/>
          <a:lstStyle/>
          <a:p>
            <a:pPr marL="0" indent="0" algn="ctr">
              <a:lnSpc>
                <a:spcPct val="90000"/>
              </a:lnSpc>
              <a:buFontTx/>
              <a:buNone/>
            </a:pPr>
            <a:r>
              <a:rPr lang="en-GB" altLang="it-IT" sz="2400"/>
              <a:t>Electric Engineering and Stanford’s entrepreneurial thinking</a:t>
            </a:r>
          </a:p>
        </p:txBody>
      </p:sp>
      <p:sp>
        <p:nvSpPr>
          <p:cNvPr id="4100" name="Text Box 4"/>
          <p:cNvSpPr txBox="1">
            <a:spLocks noChangeArrowheads="1"/>
          </p:cNvSpPr>
          <p:nvPr/>
        </p:nvSpPr>
        <p:spPr bwMode="auto">
          <a:xfrm>
            <a:off x="539750" y="2205038"/>
            <a:ext cx="81359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THE ROLE OF STANFORD </a:t>
            </a:r>
          </a:p>
          <a:p>
            <a:pPr algn="l">
              <a:spcBef>
                <a:spcPct val="50000"/>
              </a:spcBef>
              <a:buFontTx/>
              <a:buChar char="•"/>
            </a:pPr>
            <a:r>
              <a:rPr lang="it-IT" altLang="it-IT" sz="2000" dirty="0">
                <a:latin typeface="Arial" charset="0"/>
              </a:rPr>
              <a:t> </a:t>
            </a:r>
            <a:r>
              <a:rPr lang="it-IT" altLang="it-IT" sz="2000" dirty="0" err="1">
                <a:latin typeface="Arial" charset="0"/>
              </a:rPr>
              <a:t>Hiring</a:t>
            </a:r>
            <a:r>
              <a:rPr lang="it-IT" altLang="it-IT" sz="2000" dirty="0">
                <a:latin typeface="Arial" charset="0"/>
              </a:rPr>
              <a:t> of Frederick </a:t>
            </a:r>
            <a:r>
              <a:rPr lang="it-IT" altLang="it-IT" sz="2000" dirty="0" err="1">
                <a:latin typeface="Arial" charset="0"/>
              </a:rPr>
              <a:t>Terman</a:t>
            </a:r>
            <a:r>
              <a:rPr lang="it-IT" altLang="it-IT" sz="2000" dirty="0">
                <a:latin typeface="Arial" charset="0"/>
              </a:rPr>
              <a:t>(1925)</a:t>
            </a:r>
          </a:p>
          <a:p>
            <a:pPr algn="l">
              <a:spcBef>
                <a:spcPct val="50000"/>
              </a:spcBef>
              <a:buFontTx/>
              <a:buChar char="•"/>
            </a:pPr>
            <a:r>
              <a:rPr lang="it-IT" altLang="it-IT" sz="2000" dirty="0">
                <a:latin typeface="Arial" charset="0"/>
              </a:rPr>
              <a:t> </a:t>
            </a:r>
            <a:r>
              <a:rPr lang="it-IT" altLang="it-IT" sz="2000" dirty="0" err="1">
                <a:latin typeface="Arial" charset="0"/>
              </a:rPr>
              <a:t>Creation</a:t>
            </a:r>
            <a:r>
              <a:rPr lang="it-IT" altLang="it-IT" sz="2000" dirty="0">
                <a:latin typeface="Arial" charset="0"/>
              </a:rPr>
              <a:t> of a start – up incubator </a:t>
            </a:r>
          </a:p>
          <a:p>
            <a:pPr algn="l">
              <a:spcBef>
                <a:spcPct val="50000"/>
              </a:spcBef>
              <a:buFont typeface="Wingdings" pitchFamily="2" charset="2"/>
              <a:buChar char="à"/>
            </a:pPr>
            <a:r>
              <a:rPr lang="it-IT" altLang="it-IT" sz="2000" dirty="0" err="1">
                <a:latin typeface="Arial" charset="0"/>
                <a:sym typeface="Wingdings" pitchFamily="2" charset="2"/>
              </a:rPr>
              <a:t>Diffusion</a:t>
            </a:r>
            <a:r>
              <a:rPr lang="it-IT" altLang="it-IT" sz="2000" dirty="0">
                <a:latin typeface="Arial" charset="0"/>
                <a:sym typeface="Wingdings" pitchFamily="2" charset="2"/>
              </a:rPr>
              <a:t> of </a:t>
            </a:r>
            <a:r>
              <a:rPr lang="it-IT" altLang="it-IT" sz="2000" dirty="0" err="1">
                <a:latin typeface="Arial" charset="0"/>
                <a:sym typeface="Wingdings" pitchFamily="2" charset="2"/>
              </a:rPr>
              <a:t>entrepreneurial</a:t>
            </a:r>
            <a:r>
              <a:rPr lang="it-IT" altLang="it-IT" sz="2000" dirty="0">
                <a:latin typeface="Arial" charset="0"/>
                <a:sym typeface="Wingdings" pitchFamily="2" charset="2"/>
              </a:rPr>
              <a:t> </a:t>
            </a:r>
            <a:r>
              <a:rPr lang="it-IT" altLang="it-IT" sz="2000" dirty="0" err="1">
                <a:latin typeface="Arial" charset="0"/>
                <a:sym typeface="Wingdings" pitchFamily="2" charset="2"/>
              </a:rPr>
              <a:t>thinking</a:t>
            </a:r>
            <a:r>
              <a:rPr lang="it-IT" altLang="it-IT" sz="2000" dirty="0">
                <a:latin typeface="Arial" charset="0"/>
                <a:sym typeface="Wingdings" pitchFamily="2" charset="2"/>
              </a:rPr>
              <a:t> and </a:t>
            </a:r>
            <a:r>
              <a:rPr lang="it-IT" altLang="it-IT" sz="2000" dirty="0" err="1">
                <a:latin typeface="Arial" charset="0"/>
                <a:sym typeface="Wingdings" pitchFamily="2" charset="2"/>
              </a:rPr>
              <a:t>encouragement</a:t>
            </a:r>
            <a:r>
              <a:rPr lang="it-IT" altLang="it-IT" sz="2000" dirty="0">
                <a:latin typeface="Arial" charset="0"/>
                <a:sym typeface="Wingdings" pitchFamily="2" charset="2"/>
              </a:rPr>
              <a:t> to </a:t>
            </a:r>
            <a:r>
              <a:rPr lang="it-IT" altLang="it-IT" sz="2000" dirty="0" err="1">
                <a:latin typeface="Arial" charset="0"/>
                <a:sym typeface="Wingdings" pitchFamily="2" charset="2"/>
              </a:rPr>
              <a:t>students</a:t>
            </a:r>
            <a:r>
              <a:rPr lang="it-IT" altLang="it-IT" sz="2000" dirty="0">
                <a:latin typeface="Arial" charset="0"/>
                <a:sym typeface="Wingdings" pitchFamily="2" charset="2"/>
              </a:rPr>
              <a:t> to </a:t>
            </a:r>
            <a:r>
              <a:rPr lang="it-IT" altLang="it-IT" sz="2000" dirty="0" err="1">
                <a:latin typeface="Arial" charset="0"/>
                <a:sym typeface="Wingdings" pitchFamily="2" charset="2"/>
              </a:rPr>
              <a:t>follow</a:t>
            </a:r>
            <a:r>
              <a:rPr lang="it-IT" altLang="it-IT" sz="2000" dirty="0">
                <a:latin typeface="Arial" charset="0"/>
                <a:sym typeface="Wingdings" pitchFamily="2" charset="2"/>
              </a:rPr>
              <a:t> the </a:t>
            </a:r>
            <a:r>
              <a:rPr lang="it-IT" altLang="it-IT" sz="2000" dirty="0" err="1">
                <a:latin typeface="Arial" charset="0"/>
                <a:sym typeface="Wingdings" pitchFamily="2" charset="2"/>
              </a:rPr>
              <a:t>entrepreneurial</a:t>
            </a:r>
            <a:r>
              <a:rPr lang="it-IT" altLang="it-IT" sz="2000" dirty="0">
                <a:latin typeface="Arial" charset="0"/>
                <a:sym typeface="Wingdings" pitchFamily="2" charset="2"/>
              </a:rPr>
              <a:t> </a:t>
            </a:r>
            <a:r>
              <a:rPr lang="it-IT" altLang="it-IT" sz="2000" dirty="0" err="1">
                <a:latin typeface="Arial" charset="0"/>
                <a:sym typeface="Wingdings" pitchFamily="2" charset="2"/>
              </a:rPr>
              <a:t>path</a:t>
            </a:r>
            <a:r>
              <a:rPr lang="it-IT" altLang="it-IT" sz="2000" dirty="0">
                <a:latin typeface="Arial" charset="0"/>
                <a:sym typeface="Wingdings" pitchFamily="2" charset="2"/>
              </a:rPr>
              <a:t>. HP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founded</a:t>
            </a:r>
            <a:r>
              <a:rPr lang="it-IT" altLang="it-IT" sz="2000" dirty="0">
                <a:latin typeface="Arial" charset="0"/>
                <a:sym typeface="Wingdings" pitchFamily="2" charset="2"/>
              </a:rPr>
              <a:t> in 1939</a:t>
            </a:r>
          </a:p>
          <a:p>
            <a:pPr algn="l">
              <a:spcBef>
                <a:spcPct val="50000"/>
              </a:spcBef>
              <a:buFont typeface="Wingdings" pitchFamily="2" charset="2"/>
              <a:buNone/>
            </a:pPr>
            <a:endParaRPr lang="it-IT" altLang="it-IT" sz="2000" dirty="0">
              <a:latin typeface="Arial" charset="0"/>
            </a:endParaRPr>
          </a:p>
          <a:p>
            <a:pPr algn="l">
              <a:spcBef>
                <a:spcPct val="50000"/>
              </a:spcBef>
              <a:buFont typeface="Wingdings" pitchFamily="2" charset="2"/>
              <a:buNone/>
            </a:pPr>
            <a:r>
              <a:rPr lang="it-IT" altLang="it-IT" sz="2000" dirty="0">
                <a:latin typeface="Arial" charset="0"/>
              </a:rPr>
              <a:t>REDISCOVERY OF ELECTRONIC COMPUTING</a:t>
            </a:r>
          </a:p>
          <a:p>
            <a:pPr algn="l">
              <a:spcBef>
                <a:spcPct val="50000"/>
              </a:spcBef>
              <a:buFontTx/>
              <a:buChar char="•"/>
            </a:pPr>
            <a:r>
              <a:rPr lang="it-IT" altLang="it-IT" sz="2000" dirty="0">
                <a:latin typeface="Arial" charset="0"/>
              </a:rPr>
              <a:t>Alan </a:t>
            </a:r>
            <a:r>
              <a:rPr lang="it-IT" altLang="it-IT" sz="2000" dirty="0" err="1">
                <a:latin typeface="Arial" charset="0"/>
              </a:rPr>
              <a:t>Turing</a:t>
            </a:r>
            <a:r>
              <a:rPr lang="it-IT" altLang="it-IT" sz="2000" dirty="0">
                <a:latin typeface="Arial" charset="0"/>
              </a:rPr>
              <a:t> </a:t>
            </a:r>
            <a:r>
              <a:rPr lang="it-IT" altLang="it-IT" sz="2000" dirty="0" err="1">
                <a:latin typeface="Arial" charset="0"/>
              </a:rPr>
              <a:t>theorizes</a:t>
            </a:r>
            <a:r>
              <a:rPr lang="it-IT" altLang="it-IT" sz="2000" dirty="0">
                <a:latin typeface="Arial" charset="0"/>
              </a:rPr>
              <a:t> a </a:t>
            </a:r>
            <a:r>
              <a:rPr lang="it-IT" altLang="it-IT" sz="2000" dirty="0" err="1">
                <a:latin typeface="Arial" charset="0"/>
              </a:rPr>
              <a:t>programmable</a:t>
            </a:r>
            <a:r>
              <a:rPr lang="it-IT" altLang="it-IT" sz="2000" dirty="0">
                <a:latin typeface="Arial" charset="0"/>
              </a:rPr>
              <a:t> machine (1937)</a:t>
            </a:r>
          </a:p>
          <a:p>
            <a:pPr algn="l">
              <a:spcBef>
                <a:spcPct val="50000"/>
              </a:spcBef>
              <a:buFontTx/>
              <a:buChar char="•"/>
            </a:pPr>
            <a:r>
              <a:rPr lang="it-IT" altLang="it-IT" sz="2000" dirty="0" err="1">
                <a:latin typeface="Arial" charset="0"/>
              </a:rPr>
              <a:t>Kondrad</a:t>
            </a:r>
            <a:r>
              <a:rPr lang="it-IT" altLang="it-IT" sz="2000" dirty="0">
                <a:latin typeface="Arial" charset="0"/>
              </a:rPr>
              <a:t> </a:t>
            </a:r>
            <a:r>
              <a:rPr lang="it-IT" altLang="it-IT" sz="2000" dirty="0" err="1">
                <a:latin typeface="Arial" charset="0"/>
              </a:rPr>
              <a:t>Zuse</a:t>
            </a:r>
            <a:r>
              <a:rPr lang="it-IT" altLang="it-IT" sz="2000" dirty="0">
                <a:latin typeface="Arial" charset="0"/>
              </a:rPr>
              <a:t> </a:t>
            </a:r>
            <a:r>
              <a:rPr lang="it-IT" altLang="it-IT" sz="2000" dirty="0" err="1">
                <a:latin typeface="Arial" charset="0"/>
              </a:rPr>
              <a:t>builds</a:t>
            </a:r>
            <a:r>
              <a:rPr lang="it-IT" altLang="it-IT" sz="2000" dirty="0">
                <a:latin typeface="Arial" charset="0"/>
              </a:rPr>
              <a:t> the first </a:t>
            </a:r>
            <a:r>
              <a:rPr lang="it-IT" altLang="it-IT" sz="2000" dirty="0" err="1">
                <a:latin typeface="Arial" charset="0"/>
              </a:rPr>
              <a:t>Turing</a:t>
            </a:r>
            <a:r>
              <a:rPr lang="it-IT" altLang="it-IT" sz="2000" dirty="0">
                <a:latin typeface="Arial" charset="0"/>
              </a:rPr>
              <a:t> machine (1941)</a:t>
            </a:r>
          </a:p>
          <a:p>
            <a:pPr algn="l">
              <a:spcBef>
                <a:spcPct val="50000"/>
              </a:spcBef>
              <a:buFont typeface="Wingdings" pitchFamily="2" charset="2"/>
              <a:buNone/>
            </a:pPr>
            <a:endParaRPr lang="it-IT" altLang="it-IT" sz="2000" dirty="0">
              <a:latin typeface="Arial" charset="0"/>
            </a:endParaRPr>
          </a:p>
        </p:txBody>
      </p:sp>
    </p:spTree>
    <p:extLst>
      <p:ext uri="{BB962C8B-B14F-4D97-AF65-F5344CB8AC3E}">
        <p14:creationId xmlns:p14="http://schemas.microsoft.com/office/powerpoint/2010/main" val="1821885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64790C77-D316-49EC-9CBA-B8C94A431FF4}" type="slidenum">
              <a:rPr lang="it-IT" altLang="it-IT"/>
              <a:pPr/>
              <a:t>52</a:t>
            </a:fld>
            <a:endParaRPr lang="it-IT" altLang="it-IT"/>
          </a:p>
        </p:txBody>
      </p:sp>
      <p:sp>
        <p:nvSpPr>
          <p:cNvPr id="6146" name="Rectangle 2"/>
          <p:cNvSpPr>
            <a:spLocks noGrp="1" noChangeArrowheads="1"/>
          </p:cNvSpPr>
          <p:nvPr>
            <p:ph type="title"/>
          </p:nvPr>
        </p:nvSpPr>
        <p:spPr/>
        <p:txBody>
          <a:bodyPr/>
          <a:lstStyle/>
          <a:p>
            <a:r>
              <a:rPr lang="it-IT" altLang="it-IT"/>
              <a:t>HISTORY: </a:t>
            </a:r>
            <a:r>
              <a:rPr lang="en-US" altLang="it-IT"/>
              <a:t>THE 1940’s</a:t>
            </a:r>
            <a:endParaRPr lang="it-IT" altLang="it-IT"/>
          </a:p>
        </p:txBody>
      </p:sp>
      <p:sp>
        <p:nvSpPr>
          <p:cNvPr id="6147" name="Rectangle 3"/>
          <p:cNvSpPr>
            <a:spLocks noGrp="1" noChangeArrowheads="1"/>
          </p:cNvSpPr>
          <p:nvPr>
            <p:ph type="body" idx="1"/>
          </p:nvPr>
        </p:nvSpPr>
        <p:spPr>
          <a:xfrm>
            <a:off x="468313" y="1341438"/>
            <a:ext cx="8229600" cy="604837"/>
          </a:xfrm>
        </p:spPr>
        <p:txBody>
          <a:bodyPr/>
          <a:lstStyle/>
          <a:p>
            <a:pPr algn="ctr">
              <a:buFontTx/>
              <a:buNone/>
            </a:pPr>
            <a:r>
              <a:rPr lang="en-US" altLang="it-IT" sz="2400"/>
              <a:t>The WW2 and the role of cryptography</a:t>
            </a:r>
            <a:endParaRPr lang="it-IT" altLang="it-IT" sz="2400"/>
          </a:p>
        </p:txBody>
      </p:sp>
      <p:sp>
        <p:nvSpPr>
          <p:cNvPr id="6148" name="Text Box 4"/>
          <p:cNvSpPr txBox="1">
            <a:spLocks noChangeArrowheads="1"/>
          </p:cNvSpPr>
          <p:nvPr/>
        </p:nvSpPr>
        <p:spPr bwMode="auto">
          <a:xfrm>
            <a:off x="468313" y="2924175"/>
            <a:ext cx="813593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400" dirty="0">
                <a:latin typeface="Arial" charset="0"/>
              </a:rPr>
              <a:t>NECESSITY TO DECRYPT THE NAZI MESSAGES </a:t>
            </a:r>
          </a:p>
          <a:p>
            <a:pPr algn="l">
              <a:spcBef>
                <a:spcPct val="50000"/>
              </a:spcBef>
              <a:buFontTx/>
              <a:buChar char="•"/>
            </a:pPr>
            <a:r>
              <a:rPr lang="it-IT" altLang="it-IT" sz="2400" dirty="0">
                <a:latin typeface="Arial" charset="0"/>
              </a:rPr>
              <a:t>Strong </a:t>
            </a:r>
            <a:r>
              <a:rPr lang="it-IT" altLang="it-IT" sz="2400" dirty="0" err="1">
                <a:latin typeface="Arial" charset="0"/>
              </a:rPr>
              <a:t>push</a:t>
            </a:r>
            <a:r>
              <a:rPr lang="it-IT" altLang="it-IT" sz="2400" dirty="0">
                <a:latin typeface="Arial" charset="0"/>
              </a:rPr>
              <a:t> to </a:t>
            </a:r>
            <a:r>
              <a:rPr lang="it-IT" altLang="it-IT" sz="2400" dirty="0" err="1">
                <a:latin typeface="Arial" charset="0"/>
              </a:rPr>
              <a:t>develop</a:t>
            </a:r>
            <a:r>
              <a:rPr lang="it-IT" altLang="it-IT" sz="2400" dirty="0">
                <a:latin typeface="Arial" charset="0"/>
              </a:rPr>
              <a:t> </a:t>
            </a:r>
            <a:r>
              <a:rPr lang="it-IT" altLang="it-IT" sz="2400" dirty="0" err="1">
                <a:latin typeface="Arial" charset="0"/>
              </a:rPr>
              <a:t>automatic</a:t>
            </a:r>
            <a:r>
              <a:rPr lang="it-IT" altLang="it-IT" sz="2400" dirty="0">
                <a:latin typeface="Arial" charset="0"/>
              </a:rPr>
              <a:t> </a:t>
            </a:r>
            <a:r>
              <a:rPr lang="it-IT" altLang="it-IT" sz="2400" dirty="0" err="1">
                <a:latin typeface="Arial" charset="0"/>
              </a:rPr>
              <a:t>decrypting</a:t>
            </a:r>
            <a:r>
              <a:rPr lang="it-IT" altLang="it-IT" sz="2400" dirty="0">
                <a:latin typeface="Arial" charset="0"/>
              </a:rPr>
              <a:t> </a:t>
            </a:r>
            <a:r>
              <a:rPr lang="it-IT" altLang="it-IT" sz="2400" dirty="0" err="1">
                <a:latin typeface="Arial" charset="0"/>
              </a:rPr>
              <a:t>machines</a:t>
            </a:r>
            <a:r>
              <a:rPr lang="it-IT" altLang="it-IT" sz="2400" dirty="0">
                <a:latin typeface="Arial" charset="0"/>
              </a:rPr>
              <a:t>;</a:t>
            </a:r>
          </a:p>
          <a:p>
            <a:pPr algn="l">
              <a:spcBef>
                <a:spcPct val="50000"/>
              </a:spcBef>
              <a:buFontTx/>
              <a:buChar char="•"/>
            </a:pPr>
            <a:r>
              <a:rPr lang="it-IT" altLang="it-IT" sz="2400" dirty="0" err="1">
                <a:latin typeface="Arial" charset="0"/>
              </a:rPr>
              <a:t>Creation</a:t>
            </a:r>
            <a:r>
              <a:rPr lang="it-IT" altLang="it-IT" sz="2400" dirty="0">
                <a:latin typeface="Arial" charset="0"/>
              </a:rPr>
              <a:t> of the first </a:t>
            </a:r>
            <a:r>
              <a:rPr lang="it-IT" altLang="it-IT" sz="2400" dirty="0" err="1">
                <a:latin typeface="Arial" charset="0"/>
              </a:rPr>
              <a:t>digital</a:t>
            </a:r>
            <a:r>
              <a:rPr lang="it-IT" altLang="it-IT" sz="2400" dirty="0">
                <a:latin typeface="Arial" charset="0"/>
              </a:rPr>
              <a:t> </a:t>
            </a:r>
            <a:r>
              <a:rPr lang="it-IT" altLang="it-IT" sz="2400" dirty="0" err="1">
                <a:latin typeface="Arial" charset="0"/>
              </a:rPr>
              <a:t>programmable</a:t>
            </a:r>
            <a:r>
              <a:rPr lang="it-IT" altLang="it-IT" sz="2400" dirty="0">
                <a:latin typeface="Arial" charset="0"/>
              </a:rPr>
              <a:t> machine (1943)</a:t>
            </a:r>
          </a:p>
          <a:p>
            <a:pPr algn="l">
              <a:spcBef>
                <a:spcPct val="50000"/>
              </a:spcBef>
              <a:buFontTx/>
              <a:buChar char="•"/>
            </a:pPr>
            <a:r>
              <a:rPr lang="it-IT" altLang="it-IT" sz="2400" dirty="0" err="1">
                <a:latin typeface="Arial" charset="0"/>
              </a:rPr>
              <a:t>Invention</a:t>
            </a:r>
            <a:r>
              <a:rPr lang="it-IT" altLang="it-IT" sz="2400" dirty="0">
                <a:latin typeface="Arial" charset="0"/>
              </a:rPr>
              <a:t> of the transistor (1947)</a:t>
            </a:r>
          </a:p>
          <a:p>
            <a:pPr algn="l">
              <a:spcBef>
                <a:spcPct val="50000"/>
              </a:spcBef>
            </a:pPr>
            <a:r>
              <a:rPr lang="it-IT" altLang="it-IT" sz="2400" dirty="0">
                <a:latin typeface="Arial" charset="0"/>
                <a:sym typeface="Wingdings" pitchFamily="2" charset="2"/>
              </a:rPr>
              <a:t>the </a:t>
            </a:r>
            <a:r>
              <a:rPr lang="it-IT" altLang="it-IT" sz="2400" dirty="0" err="1">
                <a:latin typeface="Arial" charset="0"/>
                <a:sym typeface="Wingdings" pitchFamily="2" charset="2"/>
              </a:rPr>
              <a:t>foundation</a:t>
            </a:r>
            <a:r>
              <a:rPr lang="it-IT" altLang="it-IT" sz="2400" dirty="0">
                <a:latin typeface="Arial" charset="0"/>
                <a:sym typeface="Wingdings" pitchFamily="2" charset="2"/>
              </a:rPr>
              <a:t> to the </a:t>
            </a:r>
            <a:r>
              <a:rPr lang="it-IT" altLang="it-IT" sz="2400" dirty="0" err="1">
                <a:latin typeface="Arial" charset="0"/>
                <a:sym typeface="Wingdings" pitchFamily="2" charset="2"/>
              </a:rPr>
              <a:t>development</a:t>
            </a:r>
            <a:r>
              <a:rPr lang="it-IT" altLang="it-IT" sz="2400" dirty="0">
                <a:latin typeface="Arial" charset="0"/>
                <a:sym typeface="Wingdings" pitchFamily="2" charset="2"/>
              </a:rPr>
              <a:t> of the computer </a:t>
            </a:r>
            <a:r>
              <a:rPr lang="it-IT" altLang="it-IT" sz="2400" dirty="0" err="1">
                <a:latin typeface="Arial" charset="0"/>
                <a:sym typeface="Wingdings" pitchFamily="2" charset="2"/>
              </a:rPr>
              <a:t>industry</a:t>
            </a:r>
            <a:r>
              <a:rPr lang="it-IT" altLang="it-IT" sz="2400" dirty="0">
                <a:latin typeface="Arial" charset="0"/>
                <a:sym typeface="Wingdings" pitchFamily="2" charset="2"/>
              </a:rPr>
              <a:t> are </a:t>
            </a:r>
            <a:r>
              <a:rPr lang="it-IT" altLang="it-IT" sz="2400" dirty="0" err="1">
                <a:latin typeface="Arial" charset="0"/>
                <a:sym typeface="Wingdings" pitchFamily="2" charset="2"/>
              </a:rPr>
              <a:t>laid</a:t>
            </a:r>
            <a:r>
              <a:rPr lang="it-IT" altLang="it-IT" sz="2400" dirty="0">
                <a:latin typeface="Arial" charset="0"/>
                <a:sym typeface="Wingdings" pitchFamily="2" charset="2"/>
              </a:rPr>
              <a:t> down. </a:t>
            </a:r>
            <a:endParaRPr lang="it-IT" altLang="it-IT" sz="2400" dirty="0">
              <a:latin typeface="Arial" charset="0"/>
            </a:endParaRPr>
          </a:p>
        </p:txBody>
      </p:sp>
    </p:spTree>
    <p:extLst>
      <p:ext uri="{BB962C8B-B14F-4D97-AF65-F5344CB8AC3E}">
        <p14:creationId xmlns:p14="http://schemas.microsoft.com/office/powerpoint/2010/main" val="4177981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CC037F71-78B7-4BE1-B0DB-511DB3AC119B}" type="slidenum">
              <a:rPr lang="it-IT" altLang="it-IT"/>
              <a:pPr/>
              <a:t>53</a:t>
            </a:fld>
            <a:endParaRPr lang="it-IT" altLang="it-IT"/>
          </a:p>
        </p:txBody>
      </p:sp>
      <p:sp>
        <p:nvSpPr>
          <p:cNvPr id="8194" name="Rectangle 2"/>
          <p:cNvSpPr>
            <a:spLocks noGrp="1" noChangeArrowheads="1"/>
          </p:cNvSpPr>
          <p:nvPr>
            <p:ph type="title"/>
          </p:nvPr>
        </p:nvSpPr>
        <p:spPr/>
        <p:txBody>
          <a:bodyPr/>
          <a:lstStyle/>
          <a:p>
            <a:r>
              <a:rPr lang="it-IT" altLang="it-IT"/>
              <a:t>HISTORY: </a:t>
            </a:r>
            <a:r>
              <a:rPr lang="en-GB" altLang="it-IT"/>
              <a:t>THE 1950’s </a:t>
            </a:r>
            <a:endParaRPr lang="it-IT" altLang="it-IT"/>
          </a:p>
        </p:txBody>
      </p:sp>
      <p:sp>
        <p:nvSpPr>
          <p:cNvPr id="8195" name="Rectangle 3"/>
          <p:cNvSpPr>
            <a:spLocks noGrp="1" noChangeArrowheads="1"/>
          </p:cNvSpPr>
          <p:nvPr>
            <p:ph type="body" idx="1"/>
          </p:nvPr>
        </p:nvSpPr>
        <p:spPr>
          <a:xfrm>
            <a:off x="395288" y="1341438"/>
            <a:ext cx="8229600" cy="676275"/>
          </a:xfrm>
        </p:spPr>
        <p:txBody>
          <a:bodyPr/>
          <a:lstStyle/>
          <a:p>
            <a:pPr algn="ctr">
              <a:buFontTx/>
              <a:buNone/>
            </a:pPr>
            <a:r>
              <a:rPr lang="en-GB" altLang="it-IT" sz="2400"/>
              <a:t>The birth of the semiconductor</a:t>
            </a:r>
            <a:r>
              <a:rPr lang="en-GB" altLang="it-IT"/>
              <a:t> </a:t>
            </a:r>
            <a:r>
              <a:rPr lang="en-GB" altLang="it-IT" sz="2400"/>
              <a:t>industry</a:t>
            </a:r>
            <a:endParaRPr lang="it-IT" altLang="it-IT" sz="2400"/>
          </a:p>
        </p:txBody>
      </p:sp>
      <p:sp>
        <p:nvSpPr>
          <p:cNvPr id="8196" name="Text Box 4"/>
          <p:cNvSpPr txBox="1">
            <a:spLocks noChangeArrowheads="1"/>
          </p:cNvSpPr>
          <p:nvPr/>
        </p:nvSpPr>
        <p:spPr bwMode="auto">
          <a:xfrm>
            <a:off x="611188" y="1876425"/>
            <a:ext cx="7561262"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it-IT" altLang="it-IT" sz="1600">
                <a:latin typeface="Arial" charset="0"/>
              </a:rPr>
              <a:t>Release of the transistor patent</a:t>
            </a:r>
          </a:p>
          <a:p>
            <a:pPr algn="l">
              <a:spcBef>
                <a:spcPct val="50000"/>
              </a:spcBef>
              <a:buFontTx/>
              <a:buChar char="•"/>
            </a:pPr>
            <a:r>
              <a:rPr lang="it-IT" altLang="it-IT" sz="1600">
                <a:latin typeface="Arial" charset="0"/>
              </a:rPr>
              <a:t>Creation of The Stanford Industrial park with the purpose of creating innovation</a:t>
            </a:r>
          </a:p>
          <a:p>
            <a:pPr algn="l">
              <a:spcBef>
                <a:spcPct val="50000"/>
              </a:spcBef>
              <a:buFontTx/>
              <a:buChar char="•"/>
            </a:pPr>
            <a:r>
              <a:rPr lang="it-IT" altLang="it-IT" sz="1600">
                <a:latin typeface="Arial" charset="0"/>
              </a:rPr>
              <a:t>William Shockley moves to the Santa Clara Valley and hires a lot of young engineers</a:t>
            </a:r>
          </a:p>
          <a:p>
            <a:pPr algn="l">
              <a:spcBef>
                <a:spcPct val="50000"/>
              </a:spcBef>
              <a:buFontTx/>
              <a:buChar char="•"/>
            </a:pPr>
            <a:r>
              <a:rPr lang="it-IT" altLang="it-IT" sz="1600">
                <a:latin typeface="Arial" charset="0"/>
              </a:rPr>
              <a:t>Concentration of venture capital firms in the bay area</a:t>
            </a:r>
          </a:p>
          <a:p>
            <a:pPr algn="l">
              <a:spcBef>
                <a:spcPct val="50000"/>
              </a:spcBef>
            </a:pPr>
            <a:r>
              <a:rPr lang="it-IT" altLang="it-IT" sz="1600">
                <a:latin typeface="Arial" charset="0"/>
                <a:sym typeface="Wingdings" pitchFamily="2" charset="2"/>
              </a:rPr>
              <a:t>The Bay Area becomes a very business friendly environment.</a:t>
            </a:r>
          </a:p>
          <a:p>
            <a:pPr algn="l">
              <a:spcBef>
                <a:spcPct val="50000"/>
              </a:spcBef>
            </a:pPr>
            <a:endParaRPr lang="it-IT" altLang="it-IT" sz="1600">
              <a:latin typeface="Arial" charset="0"/>
              <a:sym typeface="Wingdings" pitchFamily="2" charset="2"/>
            </a:endParaRPr>
          </a:p>
          <a:p>
            <a:pPr algn="l">
              <a:spcBef>
                <a:spcPct val="50000"/>
              </a:spcBef>
              <a:buFontTx/>
              <a:buChar char="•"/>
            </a:pPr>
            <a:r>
              <a:rPr lang="it-IT" altLang="it-IT" sz="1600">
                <a:latin typeface="Arial" charset="0"/>
              </a:rPr>
              <a:t>Fairchild semiconductors starts innovating the transistor technology</a:t>
            </a:r>
          </a:p>
          <a:p>
            <a:pPr lvl="1" algn="l">
              <a:spcBef>
                <a:spcPct val="50000"/>
              </a:spcBef>
              <a:buFontTx/>
              <a:buChar char="-"/>
            </a:pPr>
            <a:r>
              <a:rPr lang="it-IT" altLang="it-IT" sz="1600">
                <a:latin typeface="Arial" charset="0"/>
              </a:rPr>
              <a:t>Usage of silicon instead of germanium </a:t>
            </a:r>
          </a:p>
          <a:p>
            <a:pPr lvl="1" algn="l">
              <a:spcBef>
                <a:spcPct val="50000"/>
              </a:spcBef>
              <a:buFontTx/>
              <a:buChar char="-"/>
            </a:pPr>
            <a:r>
              <a:rPr lang="it-IT" altLang="it-IT" sz="1600">
                <a:latin typeface="Arial" charset="0"/>
              </a:rPr>
              <a:t>Development of the integrated circuit</a:t>
            </a:r>
          </a:p>
          <a:p>
            <a:pPr lvl="1" algn="l">
              <a:spcBef>
                <a:spcPct val="50000"/>
              </a:spcBef>
              <a:buFontTx/>
              <a:buChar char="-"/>
            </a:pPr>
            <a:endParaRPr lang="it-IT" altLang="it-IT" sz="1600">
              <a:latin typeface="Arial" charset="0"/>
            </a:endParaRPr>
          </a:p>
          <a:p>
            <a:pPr algn="l">
              <a:spcBef>
                <a:spcPct val="50000"/>
              </a:spcBef>
            </a:pPr>
            <a:r>
              <a:rPr lang="it-IT" altLang="it-IT" sz="1600">
                <a:latin typeface="Arial" charset="0"/>
                <a:sym typeface="Wingdings" pitchFamily="2" charset="2"/>
              </a:rPr>
              <a:t> The semiconductor industry starts to flourish </a:t>
            </a:r>
            <a:endParaRPr lang="it-IT" altLang="it-IT" sz="1600">
              <a:latin typeface="Arial" charset="0"/>
            </a:endParaRPr>
          </a:p>
          <a:p>
            <a:pPr algn="l">
              <a:spcBef>
                <a:spcPct val="50000"/>
              </a:spcBef>
              <a:buFontTx/>
              <a:buChar char="•"/>
            </a:pPr>
            <a:endParaRPr lang="it-IT" altLang="it-IT" sz="1600">
              <a:latin typeface="Arial" charset="0"/>
            </a:endParaRPr>
          </a:p>
          <a:p>
            <a:pPr algn="l">
              <a:spcBef>
                <a:spcPct val="50000"/>
              </a:spcBef>
            </a:pPr>
            <a:endParaRPr lang="it-IT" altLang="it-IT" sz="1600">
              <a:latin typeface="Arial" charset="0"/>
            </a:endParaRPr>
          </a:p>
        </p:txBody>
      </p:sp>
    </p:spTree>
    <p:extLst>
      <p:ext uri="{BB962C8B-B14F-4D97-AF65-F5344CB8AC3E}">
        <p14:creationId xmlns:p14="http://schemas.microsoft.com/office/powerpoint/2010/main" val="39769150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27FFEB94-23B7-4B3F-B112-D8CCCCD7179E}" type="slidenum">
              <a:rPr lang="it-IT" altLang="it-IT"/>
              <a:pPr/>
              <a:t>54</a:t>
            </a:fld>
            <a:endParaRPr lang="it-IT" altLang="it-IT"/>
          </a:p>
        </p:txBody>
      </p:sp>
      <p:sp>
        <p:nvSpPr>
          <p:cNvPr id="9218" name="Rectangle 2"/>
          <p:cNvSpPr>
            <a:spLocks noGrp="1" noChangeArrowheads="1"/>
          </p:cNvSpPr>
          <p:nvPr>
            <p:ph type="title"/>
          </p:nvPr>
        </p:nvSpPr>
        <p:spPr>
          <a:xfrm>
            <a:off x="468313" y="260350"/>
            <a:ext cx="8229600" cy="1143000"/>
          </a:xfrm>
        </p:spPr>
        <p:txBody>
          <a:bodyPr/>
          <a:lstStyle/>
          <a:p>
            <a:r>
              <a:rPr lang="en-GB" altLang="it-IT"/>
              <a:t>HISTORY: 1960/1975</a:t>
            </a:r>
            <a:endParaRPr lang="it-IT" altLang="it-IT"/>
          </a:p>
        </p:txBody>
      </p:sp>
      <p:sp>
        <p:nvSpPr>
          <p:cNvPr id="9219" name="Rectangle 3"/>
          <p:cNvSpPr>
            <a:spLocks noGrp="1" noChangeArrowheads="1"/>
          </p:cNvSpPr>
          <p:nvPr>
            <p:ph type="body" idx="1"/>
          </p:nvPr>
        </p:nvSpPr>
        <p:spPr>
          <a:xfrm>
            <a:off x="468313" y="1341438"/>
            <a:ext cx="8229600" cy="574675"/>
          </a:xfrm>
        </p:spPr>
        <p:txBody>
          <a:bodyPr/>
          <a:lstStyle/>
          <a:p>
            <a:pPr algn="ctr">
              <a:buFontTx/>
              <a:buNone/>
            </a:pPr>
            <a:r>
              <a:rPr lang="en-GB" altLang="it-IT" sz="2400"/>
              <a:t>The inventions and the boom</a:t>
            </a:r>
            <a:endParaRPr lang="it-IT" altLang="it-IT" sz="2400"/>
          </a:p>
        </p:txBody>
      </p:sp>
      <p:sp>
        <p:nvSpPr>
          <p:cNvPr id="9220" name="Text Box 4"/>
          <p:cNvSpPr txBox="1">
            <a:spLocks noChangeArrowheads="1"/>
          </p:cNvSpPr>
          <p:nvPr/>
        </p:nvSpPr>
        <p:spPr bwMode="auto">
          <a:xfrm>
            <a:off x="395288" y="1651441"/>
            <a:ext cx="81565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NEW WAVE OF INNOVATION BY FAIRCHILD </a:t>
            </a:r>
          </a:p>
          <a:p>
            <a:pPr algn="l">
              <a:buFontTx/>
              <a:buChar char="•"/>
            </a:pPr>
            <a:r>
              <a:rPr lang="en-US" altLang="it-IT" sz="2000" dirty="0">
                <a:latin typeface="Arial" charset="0"/>
              </a:rPr>
              <a:t>Bob </a:t>
            </a:r>
            <a:r>
              <a:rPr lang="en-US" altLang="it-IT" sz="2000" dirty="0" err="1">
                <a:latin typeface="Arial" charset="0"/>
              </a:rPr>
              <a:t>Widlar</a:t>
            </a:r>
            <a:r>
              <a:rPr lang="en-US" altLang="it-IT" sz="2000" dirty="0">
                <a:latin typeface="Arial" charset="0"/>
              </a:rPr>
              <a:t> produces the first “chip” (1963) </a:t>
            </a:r>
          </a:p>
          <a:p>
            <a:pPr algn="l">
              <a:buFontTx/>
              <a:buChar char="•"/>
            </a:pPr>
            <a:r>
              <a:rPr lang="en-US" altLang="it-IT" sz="2000" dirty="0">
                <a:latin typeface="Arial" charset="0"/>
              </a:rPr>
              <a:t>Dave Talbert creates the first analog integrated circuit (1964)</a:t>
            </a:r>
          </a:p>
          <a:p>
            <a:pPr algn="l">
              <a:buFontTx/>
              <a:buChar char="•"/>
            </a:pPr>
            <a:r>
              <a:rPr lang="en-US" altLang="it-IT" sz="2000" dirty="0">
                <a:latin typeface="Arial" charset="0"/>
              </a:rPr>
              <a:t>Frank </a:t>
            </a:r>
            <a:r>
              <a:rPr lang="en-US" altLang="it-IT" sz="2000" dirty="0" err="1">
                <a:latin typeface="Arial" charset="0"/>
              </a:rPr>
              <a:t>Wanlass</a:t>
            </a:r>
            <a:r>
              <a:rPr lang="en-US" altLang="it-IT" sz="2000" dirty="0">
                <a:latin typeface="Arial" charset="0"/>
              </a:rPr>
              <a:t> uses three layers (conducting, isolating, semiconducting) to build chips</a:t>
            </a:r>
          </a:p>
          <a:p>
            <a:pPr algn="l">
              <a:buFontTx/>
              <a:buChar char="•"/>
            </a:pPr>
            <a:endParaRPr lang="en-US" altLang="it-IT" sz="2000" dirty="0">
              <a:latin typeface="Arial" charset="0"/>
            </a:endParaRPr>
          </a:p>
          <a:p>
            <a:pPr algn="l"/>
            <a:r>
              <a:rPr lang="en-US" altLang="it-IT" sz="2400" dirty="0">
                <a:latin typeface="Arial" charset="0"/>
                <a:sym typeface="Wingdings" pitchFamily="2" charset="2"/>
              </a:rPr>
              <a:t></a:t>
            </a:r>
            <a:r>
              <a:rPr lang="en-US" altLang="it-IT" sz="2000" dirty="0">
                <a:latin typeface="Arial" charset="0"/>
              </a:rPr>
              <a:t>easier manufacturing and increased transistor density on boards. </a:t>
            </a:r>
          </a:p>
          <a:p>
            <a:pPr algn="l">
              <a:buFontTx/>
              <a:buChar char="•"/>
            </a:pPr>
            <a:r>
              <a:rPr lang="en-US" altLang="it-IT" sz="2000" dirty="0">
                <a:latin typeface="Arial" charset="0"/>
              </a:rPr>
              <a:t>Federico </a:t>
            </a:r>
            <a:r>
              <a:rPr lang="en-US" altLang="it-IT" sz="2000" dirty="0" err="1">
                <a:latin typeface="Arial" charset="0"/>
              </a:rPr>
              <a:t>Faggin</a:t>
            </a:r>
            <a:r>
              <a:rPr lang="en-US" altLang="it-IT" sz="2000" dirty="0">
                <a:latin typeface="Arial" charset="0"/>
              </a:rPr>
              <a:t> substitutes the aluminum control gates with silicon based ones</a:t>
            </a:r>
          </a:p>
          <a:p>
            <a:pPr algn="l"/>
            <a:r>
              <a:rPr lang="en-US" altLang="it-IT" sz="2000" dirty="0">
                <a:latin typeface="Arial" charset="0"/>
                <a:sym typeface="Wingdings" pitchFamily="2" charset="2"/>
              </a:rPr>
              <a:t></a:t>
            </a:r>
            <a:r>
              <a:rPr lang="en-US" altLang="it-IT" sz="2000" dirty="0">
                <a:latin typeface="Arial" charset="0"/>
              </a:rPr>
              <a:t>low power consumption and heating, higher density</a:t>
            </a:r>
            <a:endParaRPr lang="it-IT" altLang="it-IT" sz="2000" dirty="0">
              <a:latin typeface="Arial" charset="0"/>
            </a:endParaRPr>
          </a:p>
        </p:txBody>
      </p:sp>
      <p:sp>
        <p:nvSpPr>
          <p:cNvPr id="9222" name="AutoShape 6"/>
          <p:cNvSpPr>
            <a:spLocks noChangeArrowheads="1"/>
          </p:cNvSpPr>
          <p:nvPr/>
        </p:nvSpPr>
        <p:spPr bwMode="auto">
          <a:xfrm>
            <a:off x="4140200" y="4724176"/>
            <a:ext cx="647700" cy="1081088"/>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3" name="Text Box 7"/>
          <p:cNvSpPr txBox="1">
            <a:spLocks noChangeArrowheads="1"/>
          </p:cNvSpPr>
          <p:nvPr/>
        </p:nvSpPr>
        <p:spPr bwMode="auto">
          <a:xfrm>
            <a:off x="323850" y="5805264"/>
            <a:ext cx="84248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Boom in the </a:t>
            </a:r>
            <a:r>
              <a:rPr lang="it-IT" altLang="it-IT" sz="2000" dirty="0" err="1">
                <a:latin typeface="Arial" charset="0"/>
              </a:rPr>
              <a:t>semiconductor</a:t>
            </a:r>
            <a:r>
              <a:rPr lang="it-IT" altLang="it-IT" sz="2000" dirty="0">
                <a:latin typeface="Arial" charset="0"/>
              </a:rPr>
              <a:t> </a:t>
            </a:r>
            <a:r>
              <a:rPr lang="it-IT" altLang="it-IT" sz="2000" dirty="0" err="1">
                <a:latin typeface="Arial" charset="0"/>
              </a:rPr>
              <a:t>industry</a:t>
            </a:r>
            <a:r>
              <a:rPr lang="it-IT" altLang="it-IT" sz="2000" dirty="0">
                <a:latin typeface="Arial" charset="0"/>
              </a:rPr>
              <a:t> in the area, with a </a:t>
            </a:r>
            <a:r>
              <a:rPr lang="it-IT" altLang="it-IT" sz="2000" dirty="0" err="1">
                <a:latin typeface="Arial" charset="0"/>
              </a:rPr>
              <a:t>lot</a:t>
            </a:r>
            <a:r>
              <a:rPr lang="it-IT" altLang="it-IT" sz="2000" dirty="0">
                <a:latin typeface="Arial" charset="0"/>
              </a:rPr>
              <a:t> of </a:t>
            </a:r>
            <a:r>
              <a:rPr lang="it-IT" altLang="it-IT" sz="2000" dirty="0" err="1">
                <a:latin typeface="Arial" charset="0"/>
              </a:rPr>
              <a:t>start-ups</a:t>
            </a:r>
            <a:r>
              <a:rPr lang="it-IT" altLang="it-IT" sz="2000" dirty="0">
                <a:latin typeface="Arial" charset="0"/>
              </a:rPr>
              <a:t> and </a:t>
            </a:r>
            <a:r>
              <a:rPr lang="it-IT" altLang="it-IT" sz="2000" dirty="0" err="1">
                <a:latin typeface="Arial" charset="0"/>
              </a:rPr>
              <a:t>spinoffs</a:t>
            </a:r>
            <a:r>
              <a:rPr lang="it-IT" altLang="it-IT" sz="2000" dirty="0">
                <a:latin typeface="Arial" charset="0"/>
              </a:rPr>
              <a:t> from </a:t>
            </a:r>
            <a:r>
              <a:rPr lang="it-IT" altLang="it-IT" sz="2000" dirty="0" err="1">
                <a:latin typeface="Arial" charset="0"/>
              </a:rPr>
              <a:t>Fairchild</a:t>
            </a:r>
            <a:r>
              <a:rPr lang="it-IT" altLang="it-IT" sz="2000" dirty="0">
                <a:latin typeface="Arial" charset="0"/>
              </a:rPr>
              <a:t>, </a:t>
            </a:r>
            <a:r>
              <a:rPr lang="it-IT" altLang="it-IT" sz="2000" dirty="0" err="1">
                <a:latin typeface="Arial" charset="0"/>
              </a:rPr>
              <a:t>that</a:t>
            </a:r>
            <a:r>
              <a:rPr lang="it-IT" altLang="it-IT" sz="2000" dirty="0">
                <a:latin typeface="Arial" charset="0"/>
              </a:rPr>
              <a:t> </a:t>
            </a:r>
            <a:r>
              <a:rPr lang="it-IT" altLang="it-IT" sz="2000" dirty="0" err="1">
                <a:latin typeface="Arial" charset="0"/>
              </a:rPr>
              <a:t>faced</a:t>
            </a:r>
            <a:r>
              <a:rPr lang="it-IT" altLang="it-IT" sz="2000" dirty="0">
                <a:latin typeface="Arial" charset="0"/>
              </a:rPr>
              <a:t> a </a:t>
            </a:r>
            <a:r>
              <a:rPr lang="it-IT" altLang="it-IT" sz="2000" dirty="0" err="1">
                <a:latin typeface="Arial" charset="0"/>
              </a:rPr>
              <a:t>lot</a:t>
            </a:r>
            <a:r>
              <a:rPr lang="it-IT" altLang="it-IT" sz="2000" dirty="0">
                <a:latin typeface="Arial" charset="0"/>
              </a:rPr>
              <a:t> of </a:t>
            </a:r>
            <a:r>
              <a:rPr lang="it-IT" altLang="it-IT" sz="2000" dirty="0" err="1">
                <a:latin typeface="Arial" charset="0"/>
              </a:rPr>
              <a:t>key</a:t>
            </a:r>
            <a:r>
              <a:rPr lang="it-IT" altLang="it-IT" sz="2000" dirty="0">
                <a:latin typeface="Arial" charset="0"/>
              </a:rPr>
              <a:t> </a:t>
            </a:r>
            <a:r>
              <a:rPr lang="it-IT" altLang="it-IT" sz="2000" dirty="0" err="1">
                <a:latin typeface="Arial" charset="0"/>
              </a:rPr>
              <a:t>employees</a:t>
            </a:r>
            <a:r>
              <a:rPr lang="it-IT" altLang="it-IT" sz="2000" dirty="0">
                <a:latin typeface="Arial" charset="0"/>
              </a:rPr>
              <a:t> </a:t>
            </a:r>
            <a:r>
              <a:rPr lang="it-IT" altLang="it-IT" sz="2000" dirty="0" err="1">
                <a:latin typeface="Arial" charset="0"/>
              </a:rPr>
              <a:t>leaving</a:t>
            </a:r>
            <a:r>
              <a:rPr lang="it-IT" altLang="it-IT" sz="2000" dirty="0">
                <a:latin typeface="Arial" charset="0"/>
              </a:rPr>
              <a:t> to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own</a:t>
            </a:r>
            <a:r>
              <a:rPr lang="it-IT" altLang="it-IT" sz="2000" dirty="0">
                <a:latin typeface="Arial" charset="0"/>
              </a:rPr>
              <a:t> company </a:t>
            </a:r>
          </a:p>
        </p:txBody>
      </p:sp>
    </p:spTree>
    <p:extLst>
      <p:ext uri="{BB962C8B-B14F-4D97-AF65-F5344CB8AC3E}">
        <p14:creationId xmlns:p14="http://schemas.microsoft.com/office/powerpoint/2010/main" val="17098054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BDA5CABD-2EEF-48EF-B0C5-6A6EDF6AC553}" type="slidenum">
              <a:rPr lang="it-IT" altLang="it-IT"/>
              <a:pPr/>
              <a:t>55</a:t>
            </a:fld>
            <a:endParaRPr lang="it-IT" altLang="it-IT"/>
          </a:p>
        </p:txBody>
      </p:sp>
      <p:sp>
        <p:nvSpPr>
          <p:cNvPr id="10242" name="Rectangle 2"/>
          <p:cNvSpPr>
            <a:spLocks noGrp="1" noChangeArrowheads="1"/>
          </p:cNvSpPr>
          <p:nvPr>
            <p:ph type="title"/>
          </p:nvPr>
        </p:nvSpPr>
        <p:spPr/>
        <p:txBody>
          <a:bodyPr/>
          <a:lstStyle/>
          <a:p>
            <a:r>
              <a:rPr lang="en-GB" altLang="it-IT"/>
              <a:t>HISTORY: 1960/1975 (2)</a:t>
            </a:r>
            <a:endParaRPr lang="it-IT" altLang="it-IT"/>
          </a:p>
        </p:txBody>
      </p:sp>
      <p:sp>
        <p:nvSpPr>
          <p:cNvPr id="10244" name="Rectangle 4"/>
          <p:cNvSpPr>
            <a:spLocks noGrp="1" noChangeArrowheads="1"/>
          </p:cNvSpPr>
          <p:nvPr>
            <p:ph type="body" idx="1"/>
          </p:nvPr>
        </p:nvSpPr>
        <p:spPr>
          <a:xfrm>
            <a:off x="468313" y="1412875"/>
            <a:ext cx="8229600" cy="576263"/>
          </a:xfrm>
          <a:noFill/>
          <a:ln/>
        </p:spPr>
        <p:txBody>
          <a:bodyPr/>
          <a:lstStyle/>
          <a:p>
            <a:pPr algn="ctr">
              <a:lnSpc>
                <a:spcPct val="90000"/>
              </a:lnSpc>
              <a:buFontTx/>
              <a:buNone/>
            </a:pPr>
            <a:r>
              <a:rPr lang="en-GB" altLang="it-IT" sz="2400"/>
              <a:t>The inventions and the boom</a:t>
            </a:r>
            <a:endParaRPr lang="it-IT" altLang="it-IT" sz="2400"/>
          </a:p>
        </p:txBody>
      </p:sp>
      <p:sp>
        <p:nvSpPr>
          <p:cNvPr id="10245" name="Text Box 5"/>
          <p:cNvSpPr txBox="1">
            <a:spLocks noChangeArrowheads="1"/>
          </p:cNvSpPr>
          <p:nvPr/>
        </p:nvSpPr>
        <p:spPr bwMode="auto">
          <a:xfrm>
            <a:off x="250825" y="2205038"/>
            <a:ext cx="85169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MORE DEVELOPMENTS IN THE COMPUTER INDUSTRY</a:t>
            </a:r>
          </a:p>
          <a:p>
            <a:pPr algn="l">
              <a:buFontTx/>
              <a:buChar char="•"/>
            </a:pPr>
            <a:r>
              <a:rPr lang="it-IT" altLang="it-IT" sz="2000" dirty="0">
                <a:latin typeface="Arial" charset="0"/>
              </a:rPr>
              <a:t>Foundation of Intel (1968) </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a:t>
            </a:r>
            <a:r>
              <a:rPr lang="it-IT" altLang="it-IT" sz="2000" dirty="0" err="1">
                <a:latin typeface="Arial" charset="0"/>
              </a:rPr>
              <a:t>dynamic</a:t>
            </a:r>
            <a:r>
              <a:rPr lang="it-IT" altLang="it-IT" sz="2000" dirty="0">
                <a:latin typeface="Arial" charset="0"/>
              </a:rPr>
              <a:t> RAM </a:t>
            </a:r>
            <a:r>
              <a:rPr lang="it-IT" altLang="it-IT" sz="2000" dirty="0" err="1">
                <a:latin typeface="Arial" charset="0"/>
              </a:rPr>
              <a:t>memory</a:t>
            </a:r>
            <a:endParaRPr lang="it-IT" altLang="it-IT" sz="2000" dirty="0">
              <a:latin typeface="Arial" charset="0"/>
            </a:endParaRPr>
          </a:p>
          <a:p>
            <a:pPr lvl="1" algn="l">
              <a:buFontTx/>
              <a:buChar char="-"/>
            </a:pPr>
            <a:r>
              <a:rPr lang="it-IT" altLang="it-IT" sz="2000" dirty="0">
                <a:latin typeface="Arial" charset="0"/>
              </a:rPr>
              <a:t> </a:t>
            </a:r>
            <a:r>
              <a:rPr lang="it-IT" altLang="it-IT" sz="2000" dirty="0" err="1">
                <a:latin typeface="Arial" charset="0"/>
              </a:rPr>
              <a:t>Miniaturization</a:t>
            </a:r>
            <a:r>
              <a:rPr lang="it-IT" altLang="it-IT" sz="2000" dirty="0">
                <a:latin typeface="Arial" charset="0"/>
              </a:rPr>
              <a:t> of the processor, the first </a:t>
            </a:r>
            <a:r>
              <a:rPr lang="it-IT" altLang="it-IT" sz="2000" dirty="0" err="1">
                <a:latin typeface="Arial" charset="0"/>
              </a:rPr>
              <a:t>microprocessor</a:t>
            </a:r>
            <a:r>
              <a:rPr lang="it-IT" altLang="it-IT" sz="2000" dirty="0">
                <a:latin typeface="Arial" charset="0"/>
              </a:rPr>
              <a:t> </a:t>
            </a:r>
            <a:r>
              <a:rPr lang="it-IT" altLang="it-IT" sz="2000" dirty="0" err="1">
                <a:latin typeface="Arial" charset="0"/>
              </a:rPr>
              <a:t>is</a:t>
            </a:r>
            <a:r>
              <a:rPr lang="it-IT" altLang="it-IT" sz="2000" dirty="0">
                <a:latin typeface="Arial" charset="0"/>
              </a:rPr>
              <a:t> </a:t>
            </a:r>
            <a:r>
              <a:rPr lang="it-IT" altLang="it-IT" sz="2000" dirty="0" err="1">
                <a:latin typeface="Arial" charset="0"/>
              </a:rPr>
              <a:t>built</a:t>
            </a:r>
            <a:r>
              <a:rPr lang="it-IT" altLang="it-IT" sz="2000" dirty="0">
                <a:latin typeface="Arial" charset="0"/>
              </a:rPr>
              <a:t>. </a:t>
            </a:r>
          </a:p>
          <a:p>
            <a:pPr algn="l"/>
            <a:endParaRPr lang="it-IT" altLang="it-IT" sz="2000" dirty="0">
              <a:latin typeface="Arial" charset="0"/>
            </a:endParaRPr>
          </a:p>
          <a:p>
            <a:pPr algn="l">
              <a:buFontTx/>
              <a:buChar char="•"/>
            </a:pPr>
            <a:r>
              <a:rPr lang="it-IT" altLang="it-IT" sz="2000" dirty="0">
                <a:latin typeface="Arial" charset="0"/>
              </a:rPr>
              <a:t>East </a:t>
            </a:r>
            <a:r>
              <a:rPr lang="it-IT" altLang="it-IT" sz="2000" dirty="0" err="1">
                <a:latin typeface="Arial" charset="0"/>
              </a:rPr>
              <a:t>Coast</a:t>
            </a:r>
            <a:r>
              <a:rPr lang="it-IT" altLang="it-IT" sz="2000" dirty="0">
                <a:latin typeface="Arial" charset="0"/>
              </a:rPr>
              <a:t> </a:t>
            </a:r>
            <a:r>
              <a:rPr lang="it-IT" altLang="it-IT" sz="2000" dirty="0" err="1">
                <a:latin typeface="Arial" charset="0"/>
              </a:rPr>
              <a:t>firms</a:t>
            </a:r>
            <a:r>
              <a:rPr lang="it-IT" altLang="it-IT" sz="2000" dirty="0">
                <a:latin typeface="Arial" charset="0"/>
              </a:rPr>
              <a:t> </a:t>
            </a:r>
            <a:r>
              <a:rPr lang="it-IT" altLang="it-IT" sz="2000" dirty="0" err="1">
                <a:latin typeface="Arial" charset="0"/>
              </a:rPr>
              <a:t>such</a:t>
            </a:r>
            <a:r>
              <a:rPr lang="it-IT" altLang="it-IT" sz="2000" dirty="0">
                <a:latin typeface="Arial" charset="0"/>
              </a:rPr>
              <a:t> </a:t>
            </a:r>
            <a:r>
              <a:rPr lang="it-IT" altLang="it-IT" sz="2000" dirty="0" err="1">
                <a:latin typeface="Arial" charset="0"/>
              </a:rPr>
              <a:t>as</a:t>
            </a:r>
            <a:r>
              <a:rPr lang="it-IT" altLang="it-IT" sz="2000" dirty="0">
                <a:latin typeface="Arial" charset="0"/>
              </a:rPr>
              <a:t> IBM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labs</a:t>
            </a:r>
            <a:r>
              <a:rPr lang="it-IT" altLang="it-IT" sz="2000" dirty="0">
                <a:latin typeface="Arial" charset="0"/>
              </a:rPr>
              <a:t> in the </a:t>
            </a:r>
            <a:r>
              <a:rPr lang="it-IT" altLang="it-IT" sz="2000" dirty="0" err="1">
                <a:latin typeface="Arial" charset="0"/>
              </a:rPr>
              <a:t>Silicon</a:t>
            </a:r>
            <a:r>
              <a:rPr lang="it-IT" altLang="it-IT" sz="2000" dirty="0">
                <a:latin typeface="Arial" charset="0"/>
              </a:rPr>
              <a:t> Valley</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floppy disk </a:t>
            </a:r>
          </a:p>
          <a:p>
            <a:pPr algn="l">
              <a:buFontTx/>
              <a:buChar char="-"/>
            </a:pPr>
            <a:endParaRPr lang="it-IT" altLang="it-IT" sz="2000" dirty="0">
              <a:latin typeface="Arial" charset="0"/>
            </a:endParaRPr>
          </a:p>
          <a:p>
            <a:pPr algn="l"/>
            <a:r>
              <a:rPr lang="it-IT" altLang="it-IT" sz="2000" dirty="0" smtClean="0">
                <a:latin typeface="Arial" charset="0"/>
              </a:rPr>
              <a:t>A </a:t>
            </a:r>
            <a:r>
              <a:rPr lang="it-IT" altLang="it-IT" sz="2000" dirty="0">
                <a:latin typeface="Arial" charset="0"/>
              </a:rPr>
              <a:t>NEW TYPE OF CUSTOMERS ENTER THE MARKET</a:t>
            </a:r>
          </a:p>
          <a:p>
            <a:pPr algn="l">
              <a:buFontTx/>
              <a:buChar char="•"/>
            </a:pPr>
            <a:r>
              <a:rPr lang="it-IT" altLang="it-IT" sz="2000" dirty="0">
                <a:latin typeface="Arial" charset="0"/>
              </a:rPr>
              <a:t>The </a:t>
            </a:r>
            <a:r>
              <a:rPr lang="it-IT" altLang="it-IT" sz="2000" dirty="0" err="1">
                <a:latin typeface="Arial" charset="0"/>
              </a:rPr>
              <a:t>hobbysists</a:t>
            </a:r>
            <a:r>
              <a:rPr lang="it-IT" altLang="it-IT" sz="2000" dirty="0">
                <a:latin typeface="Arial" charset="0"/>
              </a:rPr>
              <a:t> create the market for personal computer </a:t>
            </a:r>
          </a:p>
          <a:p>
            <a:pPr algn="l"/>
            <a:endParaRPr lang="it-IT" altLang="it-IT" sz="2000" dirty="0">
              <a:latin typeface="Arial" charset="0"/>
            </a:endParaRPr>
          </a:p>
          <a:p>
            <a:pPr algn="l"/>
            <a:endParaRPr lang="it-IT" altLang="it-IT" sz="2000" dirty="0">
              <a:latin typeface="Arial" charset="0"/>
            </a:endParaRPr>
          </a:p>
          <a:p>
            <a:pPr algn="l"/>
            <a:endParaRPr lang="it-IT" altLang="it-IT" sz="2000" dirty="0">
              <a:latin typeface="Arial" charset="0"/>
            </a:endParaRPr>
          </a:p>
        </p:txBody>
      </p:sp>
      <p:sp>
        <p:nvSpPr>
          <p:cNvPr id="10246" name="AutoShape 6"/>
          <p:cNvSpPr>
            <a:spLocks noChangeArrowheads="1"/>
          </p:cNvSpPr>
          <p:nvPr/>
        </p:nvSpPr>
        <p:spPr bwMode="auto">
          <a:xfrm>
            <a:off x="4140200" y="5300663"/>
            <a:ext cx="719138" cy="1008062"/>
          </a:xfrm>
          <a:prstGeom prst="downArrow">
            <a:avLst>
              <a:gd name="adj1" fmla="val 50000"/>
              <a:gd name="adj2" fmla="val 35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7" name="Text Box 7"/>
          <p:cNvSpPr txBox="1">
            <a:spLocks noChangeArrowheads="1"/>
          </p:cNvSpPr>
          <p:nvPr/>
        </p:nvSpPr>
        <p:spPr bwMode="auto">
          <a:xfrm>
            <a:off x="250825" y="6165304"/>
            <a:ext cx="8893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is</a:t>
            </a:r>
            <a:r>
              <a:rPr lang="it-IT" altLang="it-IT" sz="2000" dirty="0">
                <a:latin typeface="Arial" charset="0"/>
              </a:rPr>
              <a:t> “</a:t>
            </a:r>
            <a:r>
              <a:rPr lang="it-IT" altLang="it-IT" sz="2000" dirty="0" err="1">
                <a:latin typeface="Arial" charset="0"/>
              </a:rPr>
              <a:t>officially</a:t>
            </a:r>
            <a:r>
              <a:rPr lang="it-IT" altLang="it-IT" sz="2000" dirty="0">
                <a:latin typeface="Arial" charset="0"/>
              </a:rPr>
              <a:t>” </a:t>
            </a:r>
            <a:r>
              <a:rPr lang="it-IT" altLang="it-IT" sz="2000" dirty="0" err="1">
                <a:latin typeface="Arial" charset="0"/>
              </a:rPr>
              <a:t>born</a:t>
            </a:r>
            <a:r>
              <a:rPr lang="it-IT" altLang="it-IT" sz="2000" dirty="0">
                <a:latin typeface="Arial" charset="0"/>
              </a:rPr>
              <a:t>. </a:t>
            </a:r>
            <a:r>
              <a:rPr lang="it-IT" altLang="it-IT" sz="2000" dirty="0" smtClean="0">
                <a:latin typeface="Arial" charset="0"/>
              </a:rPr>
              <a:t>a </a:t>
            </a:r>
            <a:r>
              <a:rPr lang="it-IT" altLang="it-IT" sz="2000" dirty="0">
                <a:latin typeface="Arial" charset="0"/>
              </a:rPr>
              <a:t>center of </a:t>
            </a:r>
            <a:r>
              <a:rPr lang="it-IT" altLang="it-IT" sz="2000" dirty="0" err="1">
                <a:latin typeface="Arial" charset="0"/>
              </a:rPr>
              <a:t>gravity</a:t>
            </a:r>
            <a:r>
              <a:rPr lang="it-IT" altLang="it-IT" sz="2000" dirty="0">
                <a:latin typeface="Arial" charset="0"/>
              </a:rPr>
              <a:t> for capital and </a:t>
            </a:r>
            <a:r>
              <a:rPr lang="it-IT" altLang="it-IT" sz="2000" dirty="0" err="1">
                <a:latin typeface="Arial" charset="0"/>
              </a:rPr>
              <a:t>ideas</a:t>
            </a:r>
            <a:r>
              <a:rPr lang="it-IT" altLang="it-IT" sz="2000" dirty="0">
                <a:latin typeface="Arial" charset="0"/>
              </a:rPr>
              <a:t>. </a:t>
            </a:r>
          </a:p>
        </p:txBody>
      </p:sp>
    </p:spTree>
    <p:extLst>
      <p:ext uri="{BB962C8B-B14F-4D97-AF65-F5344CB8AC3E}">
        <p14:creationId xmlns:p14="http://schemas.microsoft.com/office/powerpoint/2010/main" val="21555437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BDFAC59-CECD-4759-9D4A-B1769BE0C631}" type="slidenum">
              <a:rPr lang="it-IT" altLang="it-IT"/>
              <a:pPr/>
              <a:t>56</a:t>
            </a:fld>
            <a:endParaRPr lang="it-IT" altLang="it-IT"/>
          </a:p>
        </p:txBody>
      </p:sp>
      <p:sp>
        <p:nvSpPr>
          <p:cNvPr id="11266" name="Rectangle 2"/>
          <p:cNvSpPr>
            <a:spLocks noGrp="1" noChangeArrowheads="1"/>
          </p:cNvSpPr>
          <p:nvPr>
            <p:ph type="title"/>
          </p:nvPr>
        </p:nvSpPr>
        <p:spPr/>
        <p:txBody>
          <a:bodyPr/>
          <a:lstStyle/>
          <a:p>
            <a:r>
              <a:rPr lang="en-GB" altLang="it-IT" dirty="0"/>
              <a:t>HISTORY: 1975/1980</a:t>
            </a:r>
            <a:endParaRPr lang="it-IT" altLang="it-IT" dirty="0"/>
          </a:p>
        </p:txBody>
      </p:sp>
      <p:sp>
        <p:nvSpPr>
          <p:cNvPr id="11267" name="Rectangle 3"/>
          <p:cNvSpPr>
            <a:spLocks noGrp="1" noChangeArrowheads="1"/>
          </p:cNvSpPr>
          <p:nvPr>
            <p:ph type="body" idx="1"/>
          </p:nvPr>
        </p:nvSpPr>
        <p:spPr>
          <a:xfrm>
            <a:off x="468313" y="1412875"/>
            <a:ext cx="8229600" cy="460375"/>
          </a:xfrm>
        </p:spPr>
        <p:txBody>
          <a:bodyPr/>
          <a:lstStyle/>
          <a:p>
            <a:pPr algn="ctr">
              <a:buFontTx/>
              <a:buNone/>
            </a:pPr>
            <a:r>
              <a:rPr lang="en-GB" altLang="it-IT" sz="2400"/>
              <a:t>The semiconductor wars and the coming of Apple</a:t>
            </a:r>
            <a:endParaRPr lang="it-IT" altLang="it-IT" sz="2400"/>
          </a:p>
        </p:txBody>
      </p:sp>
      <p:sp>
        <p:nvSpPr>
          <p:cNvPr id="11268" name="Text Box 4"/>
          <p:cNvSpPr txBox="1">
            <a:spLocks noChangeArrowheads="1"/>
          </p:cNvSpPr>
          <p:nvPr/>
        </p:nvSpPr>
        <p:spPr bwMode="auto">
          <a:xfrm>
            <a:off x="468313" y="2133600"/>
            <a:ext cx="82280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400" dirty="0">
                <a:latin typeface="Arial" charset="0"/>
              </a:rPr>
              <a:t>THE MAIN COMPUTER PRODUCERS ENGAGE IN A WAR FOR THE MOST POWERFUL COMPUTER</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increase</a:t>
            </a:r>
            <a:r>
              <a:rPr lang="it-IT" altLang="it-IT" sz="2400" dirty="0">
                <a:latin typeface="Arial" charset="0"/>
              </a:rPr>
              <a:t> data </a:t>
            </a:r>
            <a:r>
              <a:rPr lang="it-IT" altLang="it-IT" sz="2400" dirty="0" err="1">
                <a:latin typeface="Arial" charset="0"/>
              </a:rPr>
              <a:t>storage</a:t>
            </a:r>
            <a:r>
              <a:rPr lang="it-IT" altLang="it-IT" sz="2400" dirty="0">
                <a:latin typeface="Arial" charset="0"/>
              </a:rPr>
              <a:t> </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optimize</a:t>
            </a:r>
            <a:r>
              <a:rPr lang="it-IT" altLang="it-IT" sz="2400" dirty="0">
                <a:latin typeface="Arial" charset="0"/>
              </a:rPr>
              <a:t> </a:t>
            </a:r>
            <a:r>
              <a:rPr lang="it-IT" altLang="it-IT" sz="2400" dirty="0" err="1">
                <a:latin typeface="Arial" charset="0"/>
              </a:rPr>
              <a:t>user</a:t>
            </a:r>
            <a:r>
              <a:rPr lang="it-IT" altLang="it-IT" sz="2400" dirty="0">
                <a:latin typeface="Arial" charset="0"/>
              </a:rPr>
              <a:t> </a:t>
            </a:r>
            <a:r>
              <a:rPr lang="it-IT" altLang="it-IT" sz="2400" dirty="0" err="1">
                <a:latin typeface="Arial" charset="0"/>
              </a:rPr>
              <a:t>interfaces</a:t>
            </a:r>
            <a:r>
              <a:rPr lang="it-IT" altLang="it-IT" sz="2400" dirty="0">
                <a:latin typeface="Arial" charset="0"/>
              </a:rPr>
              <a:t> and database management</a:t>
            </a:r>
          </a:p>
          <a:p>
            <a:pPr algn="l"/>
            <a:endParaRPr lang="it-IT" altLang="it-IT" sz="2400" dirty="0">
              <a:latin typeface="Arial" charset="0"/>
            </a:endParaRPr>
          </a:p>
          <a:p>
            <a:pPr algn="l"/>
            <a:r>
              <a:rPr lang="it-IT" altLang="it-IT" sz="2400" dirty="0">
                <a:latin typeface="Arial" charset="0"/>
              </a:rPr>
              <a:t>APPLE IS FOUNDED IN 1976</a:t>
            </a:r>
          </a:p>
          <a:p>
            <a:pPr algn="l">
              <a:buFontTx/>
              <a:buChar char="•"/>
            </a:pPr>
            <a:r>
              <a:rPr lang="it-IT" altLang="it-IT" sz="2400" dirty="0">
                <a:latin typeface="Arial" charset="0"/>
              </a:rPr>
              <a:t>Production of the Apple I</a:t>
            </a:r>
          </a:p>
          <a:p>
            <a:pPr algn="l">
              <a:buFontTx/>
              <a:buChar char="•"/>
            </a:pPr>
            <a:r>
              <a:rPr lang="it-IT" altLang="it-IT" sz="2400" dirty="0">
                <a:latin typeface="Arial" charset="0"/>
              </a:rPr>
              <a:t>Boom with the Apple II</a:t>
            </a:r>
          </a:p>
          <a:p>
            <a:pPr algn="l">
              <a:buFontTx/>
              <a:buChar char="•"/>
            </a:pPr>
            <a:r>
              <a:rPr lang="it-IT" altLang="it-IT" sz="2400" dirty="0" err="1">
                <a:latin typeface="Arial" charset="0"/>
              </a:rPr>
              <a:t>Implementation</a:t>
            </a:r>
            <a:r>
              <a:rPr lang="it-IT" altLang="it-IT" sz="2400" dirty="0">
                <a:latin typeface="Arial" charset="0"/>
              </a:rPr>
              <a:t> in the Apple II of the first spreadsheet </a:t>
            </a:r>
            <a:r>
              <a:rPr lang="it-IT" altLang="it-IT" sz="2400" dirty="0" err="1">
                <a:latin typeface="Arial" charset="0"/>
              </a:rPr>
              <a:t>program</a:t>
            </a:r>
            <a:r>
              <a:rPr lang="it-IT" altLang="it-IT" sz="2400" dirty="0">
                <a:latin typeface="Arial" charset="0"/>
              </a:rPr>
              <a:t> </a:t>
            </a:r>
          </a:p>
          <a:p>
            <a:pPr algn="l"/>
            <a:r>
              <a:rPr lang="it-IT" altLang="it-IT" sz="2400" dirty="0">
                <a:latin typeface="Arial" charset="0"/>
                <a:sym typeface="Wingdings" pitchFamily="2" charset="2"/>
              </a:rPr>
              <a:t>Record IPO in 1979</a:t>
            </a:r>
            <a:endParaRPr lang="it-IT" altLang="it-IT" sz="2400" dirty="0">
              <a:latin typeface="Arial" charset="0"/>
            </a:endParaRPr>
          </a:p>
        </p:txBody>
      </p:sp>
    </p:spTree>
    <p:extLst>
      <p:ext uri="{BB962C8B-B14F-4D97-AF65-F5344CB8AC3E}">
        <p14:creationId xmlns:p14="http://schemas.microsoft.com/office/powerpoint/2010/main" val="4268729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0CD2886-14FB-4D2F-8A7A-064EFAF1E511}" type="slidenum">
              <a:rPr lang="it-IT" altLang="it-IT"/>
              <a:pPr/>
              <a:t>57</a:t>
            </a:fld>
            <a:endParaRPr lang="it-IT" altLang="it-IT"/>
          </a:p>
        </p:txBody>
      </p:sp>
      <p:sp>
        <p:nvSpPr>
          <p:cNvPr id="12294" name="Rectangle 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en-GB" altLang="it-IT"/>
              <a:t>HISTORY: THE 1980’S</a:t>
            </a:r>
            <a:endParaRPr lang="it-IT" altLang="it-IT"/>
          </a:p>
        </p:txBody>
      </p:sp>
      <p:sp>
        <p:nvSpPr>
          <p:cNvPr id="12295" name="Rectangle 7"/>
          <p:cNvSpPr>
            <a:spLocks noChangeArrowheads="1"/>
          </p:cNvSpPr>
          <p:nvPr/>
        </p:nvSpPr>
        <p:spPr bwMode="auto">
          <a:xfrm>
            <a:off x="468313" y="1412875"/>
            <a:ext cx="822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cs typeface="Arial" charset="0"/>
              </a:defRPr>
            </a:lvl1pPr>
            <a:lvl2pPr marL="742950" indent="-285750" algn="l">
              <a:spcBef>
                <a:spcPct val="20000"/>
              </a:spcBef>
              <a:buChar char="–"/>
              <a:defRPr sz="2800">
                <a:solidFill>
                  <a:schemeClr val="tx1"/>
                </a:solidFill>
                <a:latin typeface="Arial" charset="0"/>
                <a:cs typeface="Arial" charset="0"/>
              </a:defRPr>
            </a:lvl2pPr>
            <a:lvl3pPr marL="1143000" indent="-228600" algn="l">
              <a:spcBef>
                <a:spcPct val="20000"/>
              </a:spcBef>
              <a:buChar char="•"/>
              <a:defRPr sz="2400">
                <a:solidFill>
                  <a:schemeClr val="tx1"/>
                </a:solidFill>
                <a:latin typeface="Arial" charset="0"/>
                <a:cs typeface="Arial" charset="0"/>
              </a:defRPr>
            </a:lvl3pPr>
            <a:lvl4pPr marL="1600200" indent="-228600" algn="l">
              <a:spcBef>
                <a:spcPct val="20000"/>
              </a:spcBef>
              <a:buChar char="–"/>
              <a:defRPr sz="2000">
                <a:solidFill>
                  <a:schemeClr val="tx1"/>
                </a:solidFill>
                <a:latin typeface="Arial" charset="0"/>
                <a:cs typeface="Arial" charset="0"/>
              </a:defRPr>
            </a:lvl4pPr>
            <a:lvl5pPr marL="2057400" indent="-228600" algn="l">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a:buFontTx/>
              <a:buNone/>
            </a:pPr>
            <a:r>
              <a:rPr lang="en-GB" altLang="it-IT" sz="2400"/>
              <a:t>Apple vs Microsoft </a:t>
            </a:r>
            <a:endParaRPr lang="it-IT" altLang="it-IT" sz="2400"/>
          </a:p>
        </p:txBody>
      </p:sp>
      <p:sp>
        <p:nvSpPr>
          <p:cNvPr id="12296" name="Text Box 8"/>
          <p:cNvSpPr txBox="1">
            <a:spLocks noChangeArrowheads="1"/>
          </p:cNvSpPr>
          <p:nvPr/>
        </p:nvSpPr>
        <p:spPr bwMode="auto">
          <a:xfrm>
            <a:off x="555650" y="2205038"/>
            <a:ext cx="81359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AN INCREASED NUMBER OF INDIVIDUALS AND BUSINESSES REALIZE THE POTENTIAL BENEFITS OF USING COMPUTERS</a:t>
            </a:r>
          </a:p>
          <a:p>
            <a:pPr algn="l">
              <a:buFontTx/>
              <a:buChar char="•"/>
            </a:pPr>
            <a:r>
              <a:rPr lang="it-IT" altLang="it-IT" sz="2000" dirty="0" err="1">
                <a:latin typeface="Arial" charset="0"/>
              </a:rPr>
              <a:t>There</a:t>
            </a:r>
            <a:r>
              <a:rPr lang="it-IT" altLang="it-IT" sz="2000" dirty="0">
                <a:latin typeface="Arial" charset="0"/>
              </a:rPr>
              <a:t> </a:t>
            </a:r>
            <a:r>
              <a:rPr lang="it-IT" altLang="it-IT" sz="2000" dirty="0" err="1">
                <a:latin typeface="Arial" charset="0"/>
              </a:rPr>
              <a:t>is</a:t>
            </a:r>
            <a:r>
              <a:rPr lang="it-IT" altLang="it-IT" sz="2000" dirty="0">
                <a:latin typeface="Arial" charset="0"/>
              </a:rPr>
              <a:t> an </a:t>
            </a:r>
            <a:r>
              <a:rPr lang="it-IT" altLang="it-IT" sz="2000" dirty="0" err="1">
                <a:latin typeface="Arial" charset="0"/>
              </a:rPr>
              <a:t>incredible</a:t>
            </a:r>
            <a:r>
              <a:rPr lang="it-IT" altLang="it-IT" sz="2000" dirty="0">
                <a:latin typeface="Arial" charset="0"/>
              </a:rPr>
              <a:t> </a:t>
            </a:r>
            <a:r>
              <a:rPr lang="it-IT" altLang="it-IT" sz="2000" dirty="0" err="1">
                <a:latin typeface="Arial" charset="0"/>
              </a:rPr>
              <a:t>demand</a:t>
            </a:r>
            <a:r>
              <a:rPr lang="it-IT" altLang="it-IT" sz="2000" dirty="0">
                <a:latin typeface="Arial" charset="0"/>
              </a:rPr>
              <a:t> for more </a:t>
            </a:r>
            <a:r>
              <a:rPr lang="it-IT" altLang="it-IT" sz="2000" dirty="0" err="1">
                <a:latin typeface="Arial" charset="0"/>
              </a:rPr>
              <a:t>compex</a:t>
            </a:r>
            <a:r>
              <a:rPr lang="it-IT" altLang="it-IT" sz="2000" dirty="0">
                <a:latin typeface="Arial" charset="0"/>
              </a:rPr>
              <a:t> software </a:t>
            </a:r>
          </a:p>
          <a:p>
            <a:pPr algn="l">
              <a:buFontTx/>
              <a:buChar char="•"/>
            </a:pPr>
            <a:r>
              <a:rPr lang="it-IT" altLang="it-IT" sz="2000" dirty="0">
                <a:latin typeface="Arial" charset="0"/>
              </a:rPr>
              <a:t>New operative </a:t>
            </a:r>
            <a:r>
              <a:rPr lang="it-IT" altLang="it-IT" sz="2000" dirty="0" err="1">
                <a:latin typeface="Arial" charset="0"/>
              </a:rPr>
              <a:t>systems</a:t>
            </a:r>
            <a:r>
              <a:rPr lang="it-IT" altLang="it-IT" sz="2000" dirty="0">
                <a:latin typeface="Arial" charset="0"/>
              </a:rPr>
              <a:t> are </a:t>
            </a:r>
            <a:r>
              <a:rPr lang="it-IT" altLang="it-IT" sz="2000" dirty="0" err="1">
                <a:latin typeface="Arial" charset="0"/>
              </a:rPr>
              <a:t>required</a:t>
            </a:r>
            <a:r>
              <a:rPr lang="it-IT" altLang="it-IT" sz="2000" dirty="0">
                <a:latin typeface="Arial" charset="0"/>
              </a:rPr>
              <a:t> </a:t>
            </a:r>
            <a:r>
              <a:rPr lang="it-IT" altLang="it-IT" sz="2000" dirty="0" err="1">
                <a:latin typeface="Arial" charset="0"/>
              </a:rPr>
              <a:t>as</a:t>
            </a:r>
            <a:r>
              <a:rPr lang="it-IT" altLang="it-IT" sz="2000" dirty="0">
                <a:latin typeface="Arial" charset="0"/>
              </a:rPr>
              <a:t> the </a:t>
            </a:r>
            <a:r>
              <a:rPr lang="it-IT" altLang="it-IT" sz="2000" dirty="0" err="1">
                <a:latin typeface="Arial" charset="0"/>
              </a:rPr>
              <a:t>technology</a:t>
            </a:r>
            <a:r>
              <a:rPr lang="it-IT" altLang="it-IT" sz="2000" dirty="0">
                <a:latin typeface="Arial" charset="0"/>
              </a:rPr>
              <a:t> </a:t>
            </a:r>
            <a:r>
              <a:rPr lang="it-IT" altLang="it-IT" sz="2000" dirty="0" err="1">
                <a:latin typeface="Arial" charset="0"/>
              </a:rPr>
              <a:t>evolves</a:t>
            </a:r>
            <a:r>
              <a:rPr lang="it-IT" altLang="it-IT" sz="2000" dirty="0">
                <a:latin typeface="Arial" charset="0"/>
              </a:rPr>
              <a:t> </a:t>
            </a:r>
          </a:p>
          <a:p>
            <a:pPr algn="l"/>
            <a:r>
              <a:rPr lang="it-IT" altLang="it-IT" sz="2000" dirty="0">
                <a:latin typeface="Arial" charset="0"/>
                <a:sym typeface="Wingdings" pitchFamily="2" charset="2"/>
              </a:rPr>
              <a:t>Microsoft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hired</a:t>
            </a:r>
            <a:r>
              <a:rPr lang="it-IT" altLang="it-IT" sz="2000" dirty="0">
                <a:latin typeface="Arial" charset="0"/>
                <a:sym typeface="Wingdings" pitchFamily="2" charset="2"/>
              </a:rPr>
              <a:t> by IBM to </a:t>
            </a:r>
            <a:r>
              <a:rPr lang="it-IT" altLang="it-IT" sz="2000" dirty="0" err="1">
                <a:latin typeface="Arial" charset="0"/>
                <a:sym typeface="Wingdings" pitchFamily="2" charset="2"/>
              </a:rPr>
              <a:t>develop</a:t>
            </a:r>
            <a:r>
              <a:rPr lang="it-IT" altLang="it-IT" sz="2000" dirty="0">
                <a:latin typeface="Arial" charset="0"/>
                <a:sym typeface="Wingdings" pitchFamily="2" charset="2"/>
              </a:rPr>
              <a:t> an OS</a:t>
            </a:r>
          </a:p>
          <a:p>
            <a:pPr algn="l"/>
            <a:endParaRPr lang="it-IT" altLang="it-IT" sz="2000" dirty="0">
              <a:latin typeface="Arial" charset="0"/>
              <a:sym typeface="Wingdings" pitchFamily="2" charset="2"/>
            </a:endParaRPr>
          </a:p>
          <a:p>
            <a:pPr algn="l"/>
            <a:endParaRPr lang="it-IT" altLang="it-IT" sz="2000" dirty="0">
              <a:latin typeface="Arial" charset="0"/>
            </a:endParaRPr>
          </a:p>
        </p:txBody>
      </p:sp>
      <p:sp>
        <p:nvSpPr>
          <p:cNvPr id="12297" name="AutoShape 9"/>
          <p:cNvSpPr>
            <a:spLocks noChangeArrowheads="1"/>
          </p:cNvSpPr>
          <p:nvPr/>
        </p:nvSpPr>
        <p:spPr bwMode="auto">
          <a:xfrm>
            <a:off x="3924300" y="3716338"/>
            <a:ext cx="935038" cy="1366837"/>
          </a:xfrm>
          <a:prstGeom prst="downArrow">
            <a:avLst>
              <a:gd name="adj1" fmla="val 50000"/>
              <a:gd name="adj2" fmla="val 36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298" name="Text Box 10"/>
          <p:cNvSpPr txBox="1">
            <a:spLocks noChangeArrowheads="1"/>
          </p:cNvSpPr>
          <p:nvPr/>
        </p:nvSpPr>
        <p:spPr bwMode="auto">
          <a:xfrm>
            <a:off x="392138" y="5321300"/>
            <a:ext cx="84439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There is a shift in the focus of computers, from harware-based to software based. In this context the battle between Apple operative system and Microsoft operative system takes place. With the former relying on proprietary technology and software, and the latter engaging a more “open” approach. </a:t>
            </a:r>
          </a:p>
        </p:txBody>
      </p:sp>
    </p:spTree>
    <p:extLst>
      <p:ext uri="{BB962C8B-B14F-4D97-AF65-F5344CB8AC3E}">
        <p14:creationId xmlns:p14="http://schemas.microsoft.com/office/powerpoint/2010/main" val="4907177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fld id="{0A2B9F77-96F2-4AAE-AF64-F9A1E575E93F}" type="slidenum">
              <a:rPr lang="it-IT" altLang="it-IT"/>
              <a:pPr/>
              <a:t>58</a:t>
            </a:fld>
            <a:endParaRPr lang="it-IT" altLang="it-IT"/>
          </a:p>
        </p:txBody>
      </p:sp>
      <p:sp>
        <p:nvSpPr>
          <p:cNvPr id="13314" name="Rectangle 2"/>
          <p:cNvSpPr>
            <a:spLocks noGrp="1" noChangeArrowheads="1"/>
          </p:cNvSpPr>
          <p:nvPr>
            <p:ph type="title"/>
          </p:nvPr>
        </p:nvSpPr>
        <p:spPr/>
        <p:txBody>
          <a:bodyPr/>
          <a:lstStyle/>
          <a:p>
            <a:r>
              <a:rPr lang="it-IT" altLang="it-IT"/>
              <a:t>HISTORY: 1990/2005</a:t>
            </a:r>
          </a:p>
        </p:txBody>
      </p:sp>
      <p:sp>
        <p:nvSpPr>
          <p:cNvPr id="13315" name="Rectangle 3"/>
          <p:cNvSpPr>
            <a:spLocks noGrp="1" noChangeArrowheads="1"/>
          </p:cNvSpPr>
          <p:nvPr>
            <p:ph type="body" idx="1"/>
          </p:nvPr>
        </p:nvSpPr>
        <p:spPr>
          <a:xfrm>
            <a:off x="468313" y="1628775"/>
            <a:ext cx="8229600" cy="460375"/>
          </a:xfrm>
        </p:spPr>
        <p:txBody>
          <a:bodyPr/>
          <a:lstStyle/>
          <a:p>
            <a:pPr algn="ctr">
              <a:buFontTx/>
              <a:buNone/>
            </a:pPr>
            <a:r>
              <a:rPr lang="it-IT" altLang="it-IT" sz="2400"/>
              <a:t>The Internet revolution and the dot-com bubble</a:t>
            </a:r>
          </a:p>
        </p:txBody>
      </p:sp>
      <p:sp>
        <p:nvSpPr>
          <p:cNvPr id="13316" name="Text Box 4"/>
          <p:cNvSpPr txBox="1">
            <a:spLocks noChangeArrowheads="1"/>
          </p:cNvSpPr>
          <p:nvPr/>
        </p:nvSpPr>
        <p:spPr bwMode="auto">
          <a:xfrm>
            <a:off x="303213" y="21526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it-IT" altLang="it-IT">
              <a:latin typeface="Arial" charset="0"/>
            </a:endParaRPr>
          </a:p>
        </p:txBody>
      </p:sp>
      <p:sp>
        <p:nvSpPr>
          <p:cNvPr id="13317" name="Text Box 5"/>
          <p:cNvSpPr txBox="1">
            <a:spLocks noChangeArrowheads="1"/>
          </p:cNvSpPr>
          <p:nvPr/>
        </p:nvSpPr>
        <p:spPr bwMode="auto">
          <a:xfrm>
            <a:off x="468313" y="2276872"/>
            <a:ext cx="83010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INTERNET BECOMES AVAILABLE TO THE PUBLIC</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browsers</a:t>
            </a:r>
            <a:r>
              <a:rPr lang="it-IT" altLang="it-IT" sz="2000" dirty="0">
                <a:latin typeface="Arial" charset="0"/>
              </a:rPr>
              <a:t> (Netscape </a:t>
            </a:r>
            <a:r>
              <a:rPr lang="it-IT" altLang="it-IT" sz="2000" dirty="0" err="1">
                <a:latin typeface="Arial" charset="0"/>
              </a:rPr>
              <a:t>Altavista</a:t>
            </a:r>
            <a:r>
              <a:rPr lang="it-IT" altLang="it-IT" sz="2000" dirty="0">
                <a:latin typeface="Arial" charset="0"/>
              </a:rPr>
              <a:t> and IE)</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search</a:t>
            </a:r>
            <a:r>
              <a:rPr lang="it-IT" altLang="it-IT" sz="2000" dirty="0">
                <a:latin typeface="Arial" charset="0"/>
              </a:rPr>
              <a:t> </a:t>
            </a:r>
            <a:r>
              <a:rPr lang="it-IT" altLang="it-IT" sz="2000" dirty="0" err="1">
                <a:latin typeface="Arial" charset="0"/>
              </a:rPr>
              <a:t>engines</a:t>
            </a:r>
            <a:r>
              <a:rPr lang="it-IT" altLang="it-IT" sz="2000" dirty="0">
                <a:latin typeface="Arial" charset="0"/>
              </a:rPr>
              <a:t> (Google and AOL)</a:t>
            </a:r>
          </a:p>
          <a:p>
            <a:pPr algn="l">
              <a:buFontTx/>
              <a:buChar char="•"/>
            </a:pPr>
            <a:r>
              <a:rPr lang="it-IT" altLang="it-IT" sz="2000" dirty="0">
                <a:latin typeface="Arial" charset="0"/>
              </a:rPr>
              <a:t>Rise of the e-commerce and </a:t>
            </a:r>
            <a:r>
              <a:rPr lang="it-IT" altLang="it-IT" sz="2000" dirty="0" err="1">
                <a:latin typeface="Arial" charset="0"/>
              </a:rPr>
              <a:t>increased</a:t>
            </a:r>
            <a:r>
              <a:rPr lang="it-IT" altLang="it-IT" sz="2000" dirty="0">
                <a:latin typeface="Arial" charset="0"/>
              </a:rPr>
              <a:t> </a:t>
            </a:r>
            <a:r>
              <a:rPr lang="it-IT" altLang="it-IT" sz="2000" dirty="0" err="1">
                <a:latin typeface="Arial" charset="0"/>
              </a:rPr>
              <a:t>importance</a:t>
            </a:r>
            <a:r>
              <a:rPr lang="it-IT" altLang="it-IT" sz="2000" dirty="0">
                <a:latin typeface="Arial" charset="0"/>
              </a:rPr>
              <a:t> of </a:t>
            </a:r>
            <a:r>
              <a:rPr lang="it-IT" altLang="it-IT" sz="2000" dirty="0" err="1">
                <a:latin typeface="Arial" charset="0"/>
              </a:rPr>
              <a:t>websites</a:t>
            </a:r>
            <a:r>
              <a:rPr lang="it-IT" altLang="it-IT" sz="2000" dirty="0">
                <a:latin typeface="Arial" charset="0"/>
              </a:rPr>
              <a:t> for companies </a:t>
            </a:r>
          </a:p>
          <a:p>
            <a:pPr algn="l"/>
            <a:r>
              <a:rPr lang="it-IT" altLang="it-IT" sz="2000" dirty="0">
                <a:latin typeface="Arial" charset="0"/>
                <a:sym typeface="Wingdings" pitchFamily="2" charset="2"/>
              </a:rPr>
              <a:t></a:t>
            </a:r>
            <a:r>
              <a:rPr lang="it-IT" altLang="it-IT" sz="2000" dirty="0" err="1">
                <a:latin typeface="Arial" charset="0"/>
                <a:sym typeface="Wingdings" pitchFamily="2" charset="2"/>
              </a:rPr>
              <a:t>Incredible</a:t>
            </a:r>
            <a:r>
              <a:rPr lang="it-IT" altLang="it-IT" sz="2000" dirty="0">
                <a:latin typeface="Arial" charset="0"/>
                <a:sym typeface="Wingdings" pitchFamily="2" charset="2"/>
              </a:rPr>
              <a:t> </a:t>
            </a:r>
            <a:r>
              <a:rPr lang="it-IT" altLang="it-IT" sz="2000" dirty="0" err="1">
                <a:latin typeface="Arial" charset="0"/>
                <a:sym typeface="Wingdings" pitchFamily="2" charset="2"/>
              </a:rPr>
              <a:t>amounts</a:t>
            </a:r>
            <a:r>
              <a:rPr lang="it-IT" altLang="it-IT" sz="2000" dirty="0">
                <a:latin typeface="Arial" charset="0"/>
                <a:sym typeface="Wingdings" pitchFamily="2" charset="2"/>
              </a:rPr>
              <a:t> of </a:t>
            </a:r>
            <a:r>
              <a:rPr lang="it-IT" altLang="it-IT" sz="2000" dirty="0" err="1">
                <a:latin typeface="Arial" charset="0"/>
                <a:sym typeface="Wingdings" pitchFamily="2" charset="2"/>
              </a:rPr>
              <a:t>money</a:t>
            </a:r>
            <a:r>
              <a:rPr lang="it-IT" altLang="it-IT" sz="2000" dirty="0">
                <a:latin typeface="Arial" charset="0"/>
                <a:sym typeface="Wingdings" pitchFamily="2" charset="2"/>
              </a:rPr>
              <a:t> </a:t>
            </a:r>
            <a:r>
              <a:rPr lang="it-IT" altLang="it-IT" sz="2000" dirty="0" err="1">
                <a:latin typeface="Arial" charset="0"/>
                <a:sym typeface="Wingdings" pitchFamily="2" charset="2"/>
              </a:rPr>
              <a:t>invested</a:t>
            </a:r>
            <a:r>
              <a:rPr lang="it-IT" altLang="it-IT" sz="2000" dirty="0">
                <a:latin typeface="Arial" charset="0"/>
                <a:sym typeface="Wingdings" pitchFamily="2" charset="2"/>
              </a:rPr>
              <a:t> </a:t>
            </a:r>
            <a:r>
              <a:rPr lang="it-IT" altLang="it-IT" sz="2000" dirty="0" err="1">
                <a:latin typeface="Arial" charset="0"/>
                <a:sym typeface="Wingdings" pitchFamily="2" charset="2"/>
              </a:rPr>
              <a:t>into</a:t>
            </a:r>
            <a:r>
              <a:rPr lang="it-IT" altLang="it-IT" sz="2000" dirty="0">
                <a:latin typeface="Arial" charset="0"/>
                <a:sym typeface="Wingdings" pitchFamily="2" charset="2"/>
              </a:rPr>
              <a:t> dot-</a:t>
            </a:r>
            <a:r>
              <a:rPr lang="it-IT" altLang="it-IT" sz="2000" dirty="0" err="1">
                <a:latin typeface="Arial" charset="0"/>
                <a:sym typeface="Wingdings" pitchFamily="2" charset="2"/>
              </a:rPr>
              <a:t>com</a:t>
            </a:r>
            <a:r>
              <a:rPr lang="it-IT" altLang="it-IT" sz="2000" dirty="0">
                <a:latin typeface="Arial" charset="0"/>
                <a:sym typeface="Wingdings" pitchFamily="2" charset="2"/>
              </a:rPr>
              <a:t> companies </a:t>
            </a:r>
          </a:p>
          <a:p>
            <a:pPr algn="l"/>
            <a:endParaRPr lang="it-IT" altLang="it-IT" sz="2000" dirty="0">
              <a:latin typeface="Arial" charset="0"/>
              <a:sym typeface="Wingdings" pitchFamily="2" charset="2"/>
            </a:endParaRPr>
          </a:p>
          <a:p>
            <a:pPr algn="l"/>
            <a:endParaRPr lang="it-IT" altLang="it-IT" sz="2000" dirty="0">
              <a:latin typeface="Arial" charset="0"/>
            </a:endParaRPr>
          </a:p>
          <a:p>
            <a:pPr algn="l">
              <a:buFontTx/>
              <a:buChar char="•"/>
            </a:pPr>
            <a:endParaRPr lang="it-IT" altLang="it-IT" sz="2000" dirty="0">
              <a:latin typeface="Arial" charset="0"/>
            </a:endParaRPr>
          </a:p>
        </p:txBody>
      </p:sp>
      <p:sp>
        <p:nvSpPr>
          <p:cNvPr id="13318" name="AutoShape 6"/>
          <p:cNvSpPr>
            <a:spLocks noChangeArrowheads="1"/>
          </p:cNvSpPr>
          <p:nvPr/>
        </p:nvSpPr>
        <p:spPr bwMode="auto">
          <a:xfrm>
            <a:off x="3851275" y="4150270"/>
            <a:ext cx="792163" cy="1150938"/>
          </a:xfrm>
          <a:prstGeom prst="down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19" name="Text Box 7"/>
          <p:cNvSpPr txBox="1">
            <a:spLocks noChangeArrowheads="1"/>
          </p:cNvSpPr>
          <p:nvPr/>
        </p:nvSpPr>
        <p:spPr bwMode="auto">
          <a:xfrm>
            <a:off x="592138" y="5417929"/>
            <a:ext cx="81565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starts</a:t>
            </a:r>
            <a:r>
              <a:rPr lang="it-IT" altLang="it-IT" sz="2000" dirty="0">
                <a:latin typeface="Arial" charset="0"/>
              </a:rPr>
              <a:t> </a:t>
            </a:r>
            <a:r>
              <a:rPr lang="it-IT" altLang="it-IT" sz="2000" dirty="0" err="1">
                <a:latin typeface="Arial" charset="0"/>
              </a:rPr>
              <a:t>looking</a:t>
            </a:r>
            <a:r>
              <a:rPr lang="it-IT" altLang="it-IT" sz="2000" dirty="0">
                <a:latin typeface="Arial" charset="0"/>
              </a:rPr>
              <a:t> </a:t>
            </a:r>
            <a:r>
              <a:rPr lang="it-IT" altLang="it-IT" sz="2000" dirty="0" err="1">
                <a:latin typeface="Arial" charset="0"/>
              </a:rPr>
              <a:t>like</a:t>
            </a:r>
            <a:r>
              <a:rPr lang="it-IT" altLang="it-IT" sz="2000" dirty="0">
                <a:latin typeface="Arial" charset="0"/>
              </a:rPr>
              <a:t> </a:t>
            </a:r>
            <a:r>
              <a:rPr lang="it-IT" altLang="it-IT" sz="2000" dirty="0" err="1">
                <a:latin typeface="Arial" charset="0"/>
              </a:rPr>
              <a:t>it</a:t>
            </a:r>
            <a:r>
              <a:rPr lang="it-IT" altLang="it-IT" sz="2000" dirty="0">
                <a:latin typeface="Arial" charset="0"/>
              </a:rPr>
              <a:t> </a:t>
            </a:r>
            <a:r>
              <a:rPr lang="it-IT" altLang="it-IT" sz="2000" dirty="0" err="1">
                <a:latin typeface="Arial" charset="0"/>
              </a:rPr>
              <a:t>does</a:t>
            </a:r>
            <a:r>
              <a:rPr lang="it-IT" altLang="it-IT" sz="2000" dirty="0">
                <a:latin typeface="Arial" charset="0"/>
              </a:rPr>
              <a:t> </a:t>
            </a:r>
            <a:r>
              <a:rPr lang="it-IT" altLang="it-IT" sz="2000" dirty="0" err="1">
                <a:latin typeface="Arial" charset="0"/>
              </a:rPr>
              <a:t>now</a:t>
            </a:r>
            <a:r>
              <a:rPr lang="it-IT" altLang="it-IT" sz="2000" dirty="0">
                <a:latin typeface="Arial" charset="0"/>
              </a:rPr>
              <a:t>. </a:t>
            </a:r>
            <a:r>
              <a:rPr lang="it-IT" altLang="it-IT" sz="2000" dirty="0" err="1">
                <a:latin typeface="Arial" charset="0"/>
              </a:rPr>
              <a:t>Basically</a:t>
            </a:r>
            <a:r>
              <a:rPr lang="it-IT" altLang="it-IT" sz="2000" dirty="0">
                <a:latin typeface="Arial" charset="0"/>
              </a:rPr>
              <a:t>, a </a:t>
            </a:r>
            <a:r>
              <a:rPr lang="it-IT" altLang="it-IT" sz="2000" dirty="0" err="1">
                <a:latin typeface="Arial" charset="0"/>
              </a:rPr>
              <a:t>complex</a:t>
            </a:r>
            <a:r>
              <a:rPr lang="it-IT" altLang="it-IT" sz="2000" dirty="0">
                <a:latin typeface="Arial" charset="0"/>
              </a:rPr>
              <a:t> cluster of </a:t>
            </a:r>
            <a:r>
              <a:rPr lang="it-IT" altLang="it-IT" sz="2000" dirty="0" err="1">
                <a:latin typeface="Arial" charset="0"/>
              </a:rPr>
              <a:t>different</a:t>
            </a:r>
            <a:r>
              <a:rPr lang="it-IT" altLang="it-IT" sz="2000" dirty="0">
                <a:latin typeface="Arial" charset="0"/>
              </a:rPr>
              <a:t> </a:t>
            </a:r>
            <a:r>
              <a:rPr lang="it-IT" altLang="it-IT" sz="2000" dirty="0" err="1">
                <a:latin typeface="Arial" charset="0"/>
              </a:rPr>
              <a:t>industries</a:t>
            </a:r>
            <a:r>
              <a:rPr lang="it-IT" altLang="it-IT" sz="2000" dirty="0">
                <a:latin typeface="Arial" charset="0"/>
              </a:rPr>
              <a:t> </a:t>
            </a:r>
            <a:r>
              <a:rPr lang="it-IT" altLang="it-IT" sz="2000" dirty="0" err="1">
                <a:latin typeface="Arial" charset="0"/>
              </a:rPr>
              <a:t>that</a:t>
            </a:r>
            <a:r>
              <a:rPr lang="it-IT" altLang="it-IT" sz="2000" dirty="0">
                <a:latin typeface="Arial" charset="0"/>
              </a:rPr>
              <a:t> live in </a:t>
            </a:r>
            <a:r>
              <a:rPr lang="it-IT" altLang="it-IT" sz="2000" dirty="0" err="1">
                <a:latin typeface="Arial" charset="0"/>
              </a:rPr>
              <a:t>symbiosis</a:t>
            </a:r>
            <a:r>
              <a:rPr lang="it-IT" altLang="it-IT" sz="2000" dirty="0">
                <a:latin typeface="Arial" charset="0"/>
              </a:rPr>
              <a:t>, with high capital </a:t>
            </a:r>
            <a:r>
              <a:rPr lang="it-IT" altLang="it-IT" sz="2000" dirty="0" err="1">
                <a:latin typeface="Arial" charset="0"/>
              </a:rPr>
              <a:t>availability</a:t>
            </a:r>
            <a:r>
              <a:rPr lang="it-IT" altLang="it-IT" sz="2000" dirty="0">
                <a:latin typeface="Arial" charset="0"/>
              </a:rPr>
              <a:t> and </a:t>
            </a:r>
            <a:r>
              <a:rPr lang="it-IT" altLang="it-IT" sz="2000" dirty="0" err="1">
                <a:latin typeface="Arial" charset="0"/>
              </a:rPr>
              <a:t>productiviy</a:t>
            </a:r>
            <a:r>
              <a:rPr lang="it-IT" altLang="it-IT" sz="2000" dirty="0">
                <a:latin typeface="Arial" charset="0"/>
              </a:rPr>
              <a:t>. </a:t>
            </a:r>
          </a:p>
          <a:p>
            <a:pPr algn="l"/>
            <a:endParaRPr lang="it-IT" altLang="it-IT" sz="2000" dirty="0">
              <a:latin typeface="Arial" charset="0"/>
            </a:endParaRPr>
          </a:p>
        </p:txBody>
      </p:sp>
    </p:spTree>
    <p:extLst>
      <p:ext uri="{BB962C8B-B14F-4D97-AF65-F5344CB8AC3E}">
        <p14:creationId xmlns:p14="http://schemas.microsoft.com/office/powerpoint/2010/main" val="1288357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4BE7EA70-2077-42D0-9011-7B26D51607A5}" type="slidenum">
              <a:rPr lang="it-IT" altLang="it-IT"/>
              <a:pPr/>
              <a:t>59</a:t>
            </a:fld>
            <a:endParaRPr lang="it-IT" altLang="it-IT"/>
          </a:p>
        </p:txBody>
      </p:sp>
      <p:sp>
        <p:nvSpPr>
          <p:cNvPr id="14338" name="Rectangle 2"/>
          <p:cNvSpPr>
            <a:spLocks noGrp="1" noChangeArrowheads="1"/>
          </p:cNvSpPr>
          <p:nvPr>
            <p:ph type="title"/>
          </p:nvPr>
        </p:nvSpPr>
        <p:spPr/>
        <p:txBody>
          <a:bodyPr/>
          <a:lstStyle/>
          <a:p>
            <a:r>
              <a:rPr lang="it-IT" altLang="it-IT"/>
              <a:t>HISTORY: 1990/2005 (2)</a:t>
            </a:r>
          </a:p>
        </p:txBody>
      </p:sp>
      <p:sp>
        <p:nvSpPr>
          <p:cNvPr id="14340" name="Rectangle 4"/>
          <p:cNvSpPr>
            <a:spLocks noGrp="1" noChangeArrowheads="1"/>
          </p:cNvSpPr>
          <p:nvPr>
            <p:ph type="body" idx="1"/>
          </p:nvPr>
        </p:nvSpPr>
        <p:spPr>
          <a:xfrm>
            <a:off x="457200" y="1600200"/>
            <a:ext cx="8229600" cy="388938"/>
          </a:xfrm>
          <a:noFill/>
          <a:ln/>
        </p:spPr>
        <p:txBody>
          <a:bodyPr/>
          <a:lstStyle/>
          <a:p>
            <a:pPr algn="ctr">
              <a:lnSpc>
                <a:spcPct val="80000"/>
              </a:lnSpc>
              <a:buFontTx/>
              <a:buNone/>
            </a:pPr>
            <a:r>
              <a:rPr lang="it-IT" altLang="it-IT" sz="2400"/>
              <a:t>The Internet revolution and the dot-com bubble</a:t>
            </a:r>
          </a:p>
        </p:txBody>
      </p:sp>
      <p:sp>
        <p:nvSpPr>
          <p:cNvPr id="14341" name="Text Box 5"/>
          <p:cNvSpPr txBox="1">
            <a:spLocks noChangeArrowheads="1"/>
          </p:cNvSpPr>
          <p:nvPr/>
        </p:nvSpPr>
        <p:spPr bwMode="auto">
          <a:xfrm>
            <a:off x="395288" y="2492375"/>
            <a:ext cx="8424862"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a:latin typeface="Arial" charset="0"/>
              </a:rPr>
              <a:t>THE LAST TWO WAVES OF INNOVATION IN THE SILICON VALLEY ARE SMARTPHONES AND SOCIAL MEDIA</a:t>
            </a:r>
          </a:p>
          <a:p>
            <a:pPr algn="l">
              <a:spcBef>
                <a:spcPct val="50000"/>
              </a:spcBef>
              <a:buFontTx/>
              <a:buChar char="•"/>
            </a:pPr>
            <a:r>
              <a:rPr lang="it-IT" altLang="it-IT">
                <a:latin typeface="Arial" charset="0"/>
              </a:rPr>
              <a:t>Apple launches the first iPhone (2003) creating a new market</a:t>
            </a:r>
          </a:p>
          <a:p>
            <a:pPr algn="l">
              <a:spcBef>
                <a:spcPct val="50000"/>
              </a:spcBef>
              <a:buFontTx/>
              <a:buChar char="•"/>
            </a:pPr>
            <a:r>
              <a:rPr lang="it-IT" altLang="it-IT">
                <a:latin typeface="Arial" charset="0"/>
              </a:rPr>
              <a:t>Facebook is founded in 2005 </a:t>
            </a:r>
          </a:p>
          <a:p>
            <a:pPr algn="l">
              <a:spcBef>
                <a:spcPct val="50000"/>
              </a:spcBef>
              <a:buFontTx/>
              <a:buChar char="•"/>
            </a:pPr>
            <a:endParaRPr lang="it-IT" altLang="it-IT">
              <a:latin typeface="Arial" charset="0"/>
            </a:endParaRPr>
          </a:p>
        </p:txBody>
      </p:sp>
    </p:spTree>
    <p:extLst>
      <p:ext uri="{BB962C8B-B14F-4D97-AF65-F5344CB8AC3E}">
        <p14:creationId xmlns:p14="http://schemas.microsoft.com/office/powerpoint/2010/main" val="2120758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dirty="0" err="1" smtClean="0"/>
              <a:t>Industry</a:t>
            </a:r>
            <a:r>
              <a:rPr lang="it-IT" altLang="it-IT" dirty="0" smtClean="0"/>
              <a:t>. </a:t>
            </a:r>
            <a:r>
              <a:rPr lang="it-IT" altLang="it-IT" dirty="0" err="1" smtClean="0"/>
              <a:t>Main</a:t>
            </a:r>
            <a:r>
              <a:rPr lang="it-IT" altLang="it-IT" dirty="0" smtClean="0"/>
              <a:t> </a:t>
            </a:r>
            <a:r>
              <a:rPr lang="it-IT" altLang="it-IT" dirty="0" err="1" smtClean="0"/>
              <a:t>categories</a:t>
            </a:r>
            <a:endParaRPr lang="it-IT" altLang="it-IT" dirty="0" smtClean="0"/>
          </a:p>
        </p:txBody>
      </p:sp>
      <p:sp>
        <p:nvSpPr>
          <p:cNvPr id="20483" name="Segnaposto contenuto 2"/>
          <p:cNvSpPr>
            <a:spLocks noGrp="1"/>
          </p:cNvSpPr>
          <p:nvPr>
            <p:ph idx="1"/>
          </p:nvPr>
        </p:nvSpPr>
        <p:spPr/>
        <p:txBody>
          <a:bodyPr/>
          <a:lstStyle/>
          <a:p>
            <a:r>
              <a:rPr lang="it-IT" altLang="it-IT" dirty="0" err="1" smtClean="0"/>
              <a:t>Mining</a:t>
            </a:r>
            <a:r>
              <a:rPr lang="it-IT" altLang="it-IT" dirty="0" smtClean="0"/>
              <a:t> </a:t>
            </a:r>
            <a:r>
              <a:rPr lang="it-IT" altLang="it-IT" dirty="0" err="1" smtClean="0"/>
              <a:t>industry</a:t>
            </a:r>
            <a:endParaRPr lang="it-IT" altLang="it-IT" dirty="0" smtClean="0"/>
          </a:p>
          <a:p>
            <a:pPr lvl="1"/>
            <a:r>
              <a:rPr lang="it-IT" altLang="it-IT" dirty="0" smtClean="0"/>
              <a:t>(</a:t>
            </a:r>
            <a:r>
              <a:rPr lang="it-IT" altLang="it-IT" dirty="0" err="1" smtClean="0"/>
              <a:t>basic</a:t>
            </a:r>
            <a:r>
              <a:rPr lang="it-IT" altLang="it-IT" dirty="0" smtClean="0"/>
              <a:t>)</a:t>
            </a:r>
          </a:p>
          <a:p>
            <a:r>
              <a:rPr lang="it-IT" altLang="it-IT" dirty="0" err="1" smtClean="0"/>
              <a:t>Manifacturing</a:t>
            </a:r>
            <a:endParaRPr lang="it-IT" altLang="it-IT" dirty="0" smtClean="0"/>
          </a:p>
          <a:p>
            <a:pPr lvl="1"/>
            <a:r>
              <a:rPr lang="it-IT" altLang="it-IT" dirty="0" smtClean="0"/>
              <a:t>(processing)</a:t>
            </a:r>
          </a:p>
          <a:p>
            <a:r>
              <a:rPr lang="it-IT" altLang="it-IT" dirty="0" smtClean="0"/>
              <a:t>Construction</a:t>
            </a:r>
            <a:endParaRPr lang="it-IT" altLang="it-IT" dirty="0" smtClean="0"/>
          </a:p>
          <a:p>
            <a:r>
              <a:rPr lang="it-IT" altLang="it-IT" dirty="0" smtClean="0"/>
              <a:t>Energy</a:t>
            </a:r>
          </a:p>
        </p:txBody>
      </p:sp>
    </p:spTree>
    <p:extLst>
      <p:ext uri="{BB962C8B-B14F-4D97-AF65-F5344CB8AC3E}">
        <p14:creationId xmlns:p14="http://schemas.microsoft.com/office/powerpoint/2010/main" val="2401443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3AA29BED-CFB5-484E-A8ED-761999FC64B1}" type="slidenum">
              <a:rPr lang="it-IT" altLang="it-IT"/>
              <a:pPr/>
              <a:t>60</a:t>
            </a:fld>
            <a:endParaRPr lang="it-IT" altLang="it-IT"/>
          </a:p>
        </p:txBody>
      </p:sp>
      <p:pic>
        <p:nvPicPr>
          <p:cNvPr id="15364" name="Picture 4" descr="why-facebook-is-killing-silicon-valley-waves-of-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0838"/>
            <a:ext cx="8135937" cy="61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817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3CB706E-AF9B-4B00-B5EE-DEE94A47634E}" type="slidenum">
              <a:rPr lang="it-IT" altLang="it-IT" sz="2000"/>
              <a:pPr/>
              <a:t>61</a:t>
            </a:fld>
            <a:endParaRPr lang="it-IT" altLang="it-IT" sz="2000"/>
          </a:p>
        </p:txBody>
      </p:sp>
      <p:sp>
        <p:nvSpPr>
          <p:cNvPr id="18434" name="Rectangle 2"/>
          <p:cNvSpPr>
            <a:spLocks noGrp="1" noChangeArrowheads="1"/>
          </p:cNvSpPr>
          <p:nvPr>
            <p:ph type="title"/>
          </p:nvPr>
        </p:nvSpPr>
        <p:spPr/>
        <p:txBody>
          <a:bodyPr/>
          <a:lstStyle/>
          <a:p>
            <a:r>
              <a:rPr lang="it-IT" altLang="it-IT"/>
              <a:t>PORTER’S DEFINITION</a:t>
            </a:r>
          </a:p>
        </p:txBody>
      </p:sp>
      <p:sp>
        <p:nvSpPr>
          <p:cNvPr id="18435" name="Rectangle 3"/>
          <p:cNvSpPr>
            <a:spLocks noGrp="1" noChangeArrowheads="1"/>
          </p:cNvSpPr>
          <p:nvPr>
            <p:ph type="body" idx="1"/>
          </p:nvPr>
        </p:nvSpPr>
        <p:spPr>
          <a:xfrm>
            <a:off x="468313" y="2997200"/>
            <a:ext cx="8229600" cy="3184525"/>
          </a:xfrm>
        </p:spPr>
        <p:txBody>
          <a:bodyPr/>
          <a:lstStyle/>
          <a:p>
            <a:pPr>
              <a:buFontTx/>
              <a:buNone/>
            </a:pPr>
            <a:r>
              <a:rPr lang="it-IT" altLang="it-IT" sz="2000" dirty="0"/>
              <a:t>IN THE SILICON VALLEY WE HAVE</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industry</a:t>
            </a:r>
            <a:r>
              <a:rPr lang="it-IT" altLang="it-IT" sz="2000" dirty="0"/>
              <a:t> (</a:t>
            </a:r>
            <a:r>
              <a:rPr lang="it-IT" altLang="it-IT" sz="2000" dirty="0" err="1"/>
              <a:t>microprocessors</a:t>
            </a:r>
            <a:r>
              <a:rPr lang="it-IT" altLang="it-IT" sz="2000" dirty="0"/>
              <a:t>, </a:t>
            </a:r>
            <a:r>
              <a:rPr lang="it-IT" altLang="it-IT" sz="2000" dirty="0" err="1"/>
              <a:t>computers</a:t>
            </a:r>
            <a:r>
              <a:rPr lang="it-IT" altLang="it-IT" sz="2000" dirty="0"/>
              <a:t>, software etc. </a:t>
            </a:r>
            <a:r>
              <a:rPr lang="it-IT" altLang="it-IT" sz="2000" dirty="0" err="1"/>
              <a:t>taken</a:t>
            </a:r>
            <a:r>
              <a:rPr lang="it-IT" altLang="it-IT" sz="2000" dirty="0"/>
              <a:t> </a:t>
            </a:r>
            <a:r>
              <a:rPr lang="it-IT" altLang="it-IT" sz="2000" dirty="0" err="1"/>
              <a:t>separately</a:t>
            </a:r>
            <a:r>
              <a:rPr lang="it-IT" altLang="it-IT" sz="2000" dirty="0"/>
              <a:t>)</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supply</a:t>
            </a:r>
            <a:r>
              <a:rPr lang="it-IT" altLang="it-IT" sz="2000" dirty="0"/>
              <a:t> </a:t>
            </a:r>
            <a:r>
              <a:rPr lang="it-IT" altLang="it-IT" sz="2000" dirty="0" err="1"/>
              <a:t>chain</a:t>
            </a:r>
            <a:r>
              <a:rPr lang="it-IT" altLang="it-IT" sz="2000" dirty="0"/>
              <a:t> (the </a:t>
            </a:r>
            <a:r>
              <a:rPr lang="it-IT" altLang="it-IT" sz="2000" dirty="0" err="1"/>
              <a:t>same</a:t>
            </a:r>
            <a:r>
              <a:rPr lang="it-IT" altLang="it-IT" sz="2000" dirty="0"/>
              <a:t> </a:t>
            </a:r>
            <a:r>
              <a:rPr lang="it-IT" altLang="it-IT" sz="2000" dirty="0" err="1"/>
              <a:t>sectors</a:t>
            </a:r>
            <a:r>
              <a:rPr lang="it-IT" altLang="it-IT" sz="2000" dirty="0"/>
              <a:t> </a:t>
            </a:r>
            <a:r>
              <a:rPr lang="it-IT" altLang="it-IT" sz="2000" dirty="0" err="1"/>
              <a:t>taken</a:t>
            </a:r>
            <a:r>
              <a:rPr lang="it-IT" altLang="it-IT" sz="2000" dirty="0"/>
              <a:t> </a:t>
            </a:r>
            <a:r>
              <a:rPr lang="it-IT" altLang="it-IT" sz="2000" dirty="0" err="1"/>
              <a:t>together</a:t>
            </a:r>
            <a:r>
              <a:rPr lang="it-IT" altLang="it-IT" sz="2000" dirty="0"/>
              <a:t>)</a:t>
            </a:r>
          </a:p>
          <a:p>
            <a:r>
              <a:rPr lang="it-IT" altLang="it-IT" sz="2000" dirty="0" err="1"/>
              <a:t>Fundamental</a:t>
            </a:r>
            <a:r>
              <a:rPr lang="it-IT" altLang="it-IT" sz="2000" dirty="0"/>
              <a:t> </a:t>
            </a:r>
            <a:r>
              <a:rPr lang="it-IT" altLang="it-IT" sz="2000" dirty="0" err="1"/>
              <a:t>role</a:t>
            </a:r>
            <a:r>
              <a:rPr lang="it-IT" altLang="it-IT" sz="2000" dirty="0"/>
              <a:t> of Stanford and UC Berkeley </a:t>
            </a:r>
            <a:r>
              <a:rPr lang="it-IT" altLang="it-IT" sz="2000" dirty="0" err="1"/>
              <a:t>throughout</a:t>
            </a:r>
            <a:r>
              <a:rPr lang="it-IT" altLang="it-IT" sz="2000" dirty="0"/>
              <a:t> the </a:t>
            </a:r>
            <a:r>
              <a:rPr lang="it-IT" altLang="it-IT" sz="2000" dirty="0" err="1"/>
              <a:t>area’s</a:t>
            </a:r>
            <a:r>
              <a:rPr lang="it-IT" altLang="it-IT" sz="2000" dirty="0"/>
              <a:t> </a:t>
            </a:r>
            <a:r>
              <a:rPr lang="it-IT" altLang="it-IT" sz="2000" dirty="0" err="1"/>
              <a:t>history</a:t>
            </a:r>
            <a:endParaRPr lang="it-IT" altLang="it-IT" sz="2000" dirty="0"/>
          </a:p>
        </p:txBody>
      </p:sp>
      <p:sp>
        <p:nvSpPr>
          <p:cNvPr id="18436" name="Text Box 4"/>
          <p:cNvSpPr txBox="1">
            <a:spLocks noChangeArrowheads="1"/>
          </p:cNvSpPr>
          <p:nvPr/>
        </p:nvSpPr>
        <p:spPr bwMode="auto">
          <a:xfrm>
            <a:off x="395288" y="1557338"/>
            <a:ext cx="828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it-IT" sz="2000" dirty="0">
                <a:latin typeface="Arial" charset="0"/>
              </a:rPr>
              <a:t>“[…clusters are] a geographical concentration of firms interconnected by being part of the </a:t>
            </a:r>
            <a:r>
              <a:rPr lang="en-US" altLang="it-IT" sz="2000" b="1" dirty="0">
                <a:latin typeface="Arial" charset="0"/>
              </a:rPr>
              <a:t>same industry</a:t>
            </a:r>
            <a:r>
              <a:rPr lang="en-US" altLang="it-IT" sz="2000" dirty="0">
                <a:latin typeface="Arial" charset="0"/>
              </a:rPr>
              <a:t> or the </a:t>
            </a:r>
            <a:r>
              <a:rPr lang="en-US" altLang="it-IT" sz="2000" b="1" dirty="0">
                <a:latin typeface="Arial" charset="0"/>
              </a:rPr>
              <a:t>same supply chain</a:t>
            </a:r>
            <a:r>
              <a:rPr lang="en-US" altLang="it-IT" sz="2000" dirty="0">
                <a:latin typeface="Arial" charset="0"/>
              </a:rPr>
              <a:t>, by a </a:t>
            </a:r>
            <a:r>
              <a:rPr lang="en-US" altLang="it-IT" sz="2000" b="1" dirty="0">
                <a:latin typeface="Arial" charset="0"/>
              </a:rPr>
              <a:t>common resource</a:t>
            </a:r>
            <a:r>
              <a:rPr lang="en-US" altLang="it-IT" sz="2000" dirty="0">
                <a:latin typeface="Arial" charset="0"/>
              </a:rPr>
              <a:t> or market, by similar philosophy, by facing similar opportunities and challenges or by collaborating with the same </a:t>
            </a:r>
            <a:r>
              <a:rPr lang="en-US" altLang="it-IT" sz="2000" b="1" dirty="0">
                <a:latin typeface="Arial" charset="0"/>
              </a:rPr>
              <a:t>university or research institution</a:t>
            </a:r>
            <a:r>
              <a:rPr lang="en-US" altLang="it-IT" sz="2000" dirty="0">
                <a:latin typeface="Arial" charset="0"/>
              </a:rPr>
              <a:t>”</a:t>
            </a:r>
            <a:r>
              <a:rPr lang="en-US" altLang="it-IT" sz="2000" baseline="30000" dirty="0">
                <a:latin typeface="Arial" charset="0"/>
              </a:rPr>
              <a:t>1</a:t>
            </a:r>
            <a:endParaRPr lang="it-IT" altLang="it-IT" sz="2000" baseline="30000" dirty="0">
              <a:latin typeface="Arial" charset="0"/>
            </a:endParaRPr>
          </a:p>
        </p:txBody>
      </p:sp>
      <p:sp>
        <p:nvSpPr>
          <p:cNvPr id="18437" name="Text Box 5"/>
          <p:cNvSpPr txBox="1">
            <a:spLocks noChangeArrowheads="1"/>
          </p:cNvSpPr>
          <p:nvPr/>
        </p:nvSpPr>
        <p:spPr bwMode="auto">
          <a:xfrm>
            <a:off x="303213" y="5969000"/>
            <a:ext cx="8301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[1]</a:t>
            </a:r>
            <a:r>
              <a:rPr lang="en-US" altLang="it-IT" sz="2000">
                <a:latin typeface="Arial" charset="0"/>
              </a:rPr>
              <a:t> Michael E. Porter, “Clusters and the new economics of competition, </a:t>
            </a:r>
            <a:r>
              <a:rPr lang="en-US" altLang="it-IT" sz="2000" i="1">
                <a:latin typeface="Arial" charset="0"/>
              </a:rPr>
              <a:t>Harvard Business Review</a:t>
            </a:r>
            <a:r>
              <a:rPr lang="en-US" altLang="it-IT" sz="2000">
                <a:latin typeface="Arial" charset="0"/>
              </a:rPr>
              <a:t>, 1998</a:t>
            </a:r>
            <a:r>
              <a:rPr lang="it-IT" altLang="it-IT" sz="2000">
                <a:latin typeface="Arial" charset="0"/>
              </a:rPr>
              <a:t> </a:t>
            </a:r>
          </a:p>
        </p:txBody>
      </p:sp>
    </p:spTree>
    <p:extLst>
      <p:ext uri="{BB962C8B-B14F-4D97-AF65-F5344CB8AC3E}">
        <p14:creationId xmlns:p14="http://schemas.microsoft.com/office/powerpoint/2010/main" val="3033382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numero diapositiva 4"/>
          <p:cNvSpPr>
            <a:spLocks noGrp="1"/>
          </p:cNvSpPr>
          <p:nvPr>
            <p:ph type="sldNum" sz="quarter" idx="12"/>
          </p:nvPr>
        </p:nvSpPr>
        <p:spPr/>
        <p:txBody>
          <a:bodyPr/>
          <a:lstStyle/>
          <a:p>
            <a:fld id="{37A77A45-31D0-4799-9658-15EB1B24366B}" type="slidenum">
              <a:rPr lang="it-IT" altLang="it-IT"/>
              <a:pPr/>
              <a:t>62</a:t>
            </a:fld>
            <a:endParaRPr lang="it-IT" altLang="it-IT"/>
          </a:p>
        </p:txBody>
      </p:sp>
      <p:sp>
        <p:nvSpPr>
          <p:cNvPr id="21506" name="Rectangle 2"/>
          <p:cNvSpPr>
            <a:spLocks noGrp="1" noChangeArrowheads="1"/>
          </p:cNvSpPr>
          <p:nvPr>
            <p:ph type="title"/>
          </p:nvPr>
        </p:nvSpPr>
        <p:spPr/>
        <p:txBody>
          <a:bodyPr/>
          <a:lstStyle/>
          <a:p>
            <a:r>
              <a:rPr lang="it-IT" altLang="it-IT" dirty="0"/>
              <a:t>PORTER’S DEFINITION (2)</a:t>
            </a:r>
          </a:p>
        </p:txBody>
      </p:sp>
      <p:sp>
        <p:nvSpPr>
          <p:cNvPr id="21508" name="Rectangle 4"/>
          <p:cNvSpPr>
            <a:spLocks noChangeArrowheads="1"/>
          </p:cNvSpPr>
          <p:nvPr/>
        </p:nvSpPr>
        <p:spPr bwMode="auto">
          <a:xfrm>
            <a:off x="1331913" y="2205038"/>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STANFORD</a:t>
            </a:r>
          </a:p>
        </p:txBody>
      </p:sp>
      <p:sp>
        <p:nvSpPr>
          <p:cNvPr id="21509" name="Rectangle 5"/>
          <p:cNvSpPr>
            <a:spLocks noChangeArrowheads="1"/>
          </p:cNvSpPr>
          <p:nvPr/>
        </p:nvSpPr>
        <p:spPr bwMode="auto">
          <a:xfrm>
            <a:off x="4643438" y="2205038"/>
            <a:ext cx="2665412"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VENTURE CAPITAL</a:t>
            </a:r>
          </a:p>
        </p:txBody>
      </p:sp>
      <p:sp>
        <p:nvSpPr>
          <p:cNvPr id="21510" name="Rectangle 6"/>
          <p:cNvSpPr>
            <a:spLocks noChangeArrowheads="1"/>
          </p:cNvSpPr>
          <p:nvPr/>
        </p:nvSpPr>
        <p:spPr bwMode="auto">
          <a:xfrm>
            <a:off x="3203848" y="4581525"/>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FIRMS</a:t>
            </a:r>
          </a:p>
        </p:txBody>
      </p:sp>
      <p:sp>
        <p:nvSpPr>
          <p:cNvPr id="21511" name="Line 7"/>
          <p:cNvSpPr>
            <a:spLocks noChangeShapeType="1"/>
          </p:cNvSpPr>
          <p:nvPr/>
        </p:nvSpPr>
        <p:spPr bwMode="auto">
          <a:xfrm>
            <a:off x="2916238" y="3284538"/>
            <a:ext cx="43180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2" name="Line 8"/>
          <p:cNvSpPr>
            <a:spLocks noChangeShapeType="1"/>
          </p:cNvSpPr>
          <p:nvPr/>
        </p:nvSpPr>
        <p:spPr bwMode="auto">
          <a:xfrm flipH="1">
            <a:off x="5292725" y="3284538"/>
            <a:ext cx="503238"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3" name="Line 9"/>
          <p:cNvSpPr>
            <a:spLocks noChangeShapeType="1"/>
          </p:cNvSpPr>
          <p:nvPr/>
        </p:nvSpPr>
        <p:spPr bwMode="auto">
          <a:xfrm flipV="1">
            <a:off x="5724525" y="3284538"/>
            <a:ext cx="1152525" cy="1657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Rectangle 10"/>
          <p:cNvSpPr>
            <a:spLocks noChangeArrowheads="1"/>
          </p:cNvSpPr>
          <p:nvPr/>
        </p:nvSpPr>
        <p:spPr bwMode="auto">
          <a:xfrm>
            <a:off x="1006475" y="1881188"/>
            <a:ext cx="7273925" cy="4464050"/>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latin typeface="Arial" charset="0"/>
            </a:endParaRPr>
          </a:p>
        </p:txBody>
      </p:sp>
      <p:sp>
        <p:nvSpPr>
          <p:cNvPr id="21515" name="Text Box 11"/>
          <p:cNvSpPr txBox="1">
            <a:spLocks noChangeArrowheads="1"/>
          </p:cNvSpPr>
          <p:nvPr/>
        </p:nvSpPr>
        <p:spPr bwMode="auto">
          <a:xfrm>
            <a:off x="5003800" y="609282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it-IT" altLang="it-IT">
              <a:latin typeface="Arial" charset="0"/>
            </a:endParaRPr>
          </a:p>
        </p:txBody>
      </p:sp>
      <p:sp>
        <p:nvSpPr>
          <p:cNvPr id="21516" name="Oval 12"/>
          <p:cNvSpPr>
            <a:spLocks noChangeArrowheads="1"/>
          </p:cNvSpPr>
          <p:nvPr/>
        </p:nvSpPr>
        <p:spPr bwMode="auto">
          <a:xfrm>
            <a:off x="3276873" y="4797425"/>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7" name="Oval 13"/>
          <p:cNvSpPr>
            <a:spLocks noChangeArrowheads="1"/>
          </p:cNvSpPr>
          <p:nvPr/>
        </p:nvSpPr>
        <p:spPr bwMode="auto">
          <a:xfrm>
            <a:off x="3708673"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8" name="Oval 14"/>
          <p:cNvSpPr>
            <a:spLocks noChangeArrowheads="1"/>
          </p:cNvSpPr>
          <p:nvPr/>
        </p:nvSpPr>
        <p:spPr bwMode="auto">
          <a:xfrm>
            <a:off x="3564210"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9" name="Oval 15"/>
          <p:cNvSpPr>
            <a:spLocks noChangeArrowheads="1"/>
          </p:cNvSpPr>
          <p:nvPr/>
        </p:nvSpPr>
        <p:spPr bwMode="auto">
          <a:xfrm>
            <a:off x="4284935"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0" name="Oval 16"/>
          <p:cNvSpPr>
            <a:spLocks noChangeArrowheads="1"/>
          </p:cNvSpPr>
          <p:nvPr/>
        </p:nvSpPr>
        <p:spPr bwMode="auto">
          <a:xfrm>
            <a:off x="4429398"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1" name="Oval 17"/>
          <p:cNvSpPr>
            <a:spLocks noChangeArrowheads="1"/>
          </p:cNvSpPr>
          <p:nvPr/>
        </p:nvSpPr>
        <p:spPr bwMode="auto">
          <a:xfrm>
            <a:off x="4932635" y="47244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2" name="Oval 18"/>
          <p:cNvSpPr>
            <a:spLocks noChangeArrowheads="1"/>
          </p:cNvSpPr>
          <p:nvPr/>
        </p:nvSpPr>
        <p:spPr bwMode="auto">
          <a:xfrm>
            <a:off x="5148535" y="522922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3" name="Line 19"/>
          <p:cNvSpPr>
            <a:spLocks noChangeShapeType="1"/>
          </p:cNvSpPr>
          <p:nvPr/>
        </p:nvSpPr>
        <p:spPr bwMode="auto">
          <a:xfrm flipH="1" flipV="1">
            <a:off x="3492773" y="5157788"/>
            <a:ext cx="144462"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4" name="Line 20"/>
          <p:cNvSpPr>
            <a:spLocks noChangeShapeType="1"/>
          </p:cNvSpPr>
          <p:nvPr/>
        </p:nvSpPr>
        <p:spPr bwMode="auto">
          <a:xfrm flipV="1">
            <a:off x="3853135" y="4868863"/>
            <a:ext cx="5762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5" name="Line 21"/>
          <p:cNvSpPr>
            <a:spLocks noChangeShapeType="1"/>
          </p:cNvSpPr>
          <p:nvPr/>
        </p:nvSpPr>
        <p:spPr bwMode="auto">
          <a:xfrm flipV="1">
            <a:off x="3780110" y="5013325"/>
            <a:ext cx="730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6" name="Line 22"/>
          <p:cNvSpPr>
            <a:spLocks noChangeShapeType="1"/>
          </p:cNvSpPr>
          <p:nvPr/>
        </p:nvSpPr>
        <p:spPr bwMode="auto">
          <a:xfrm>
            <a:off x="3996010" y="4941888"/>
            <a:ext cx="2889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7" name="Line 23"/>
          <p:cNvSpPr>
            <a:spLocks noChangeShapeType="1"/>
          </p:cNvSpPr>
          <p:nvPr/>
        </p:nvSpPr>
        <p:spPr bwMode="auto">
          <a:xfrm>
            <a:off x="5221560" y="50847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8" name="Line 24"/>
          <p:cNvSpPr>
            <a:spLocks noChangeShapeType="1"/>
          </p:cNvSpPr>
          <p:nvPr/>
        </p:nvSpPr>
        <p:spPr bwMode="auto">
          <a:xfrm flipH="1">
            <a:off x="4716735" y="54451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9" name="Line 25"/>
          <p:cNvSpPr>
            <a:spLocks noChangeShapeType="1"/>
          </p:cNvSpPr>
          <p:nvPr/>
        </p:nvSpPr>
        <p:spPr bwMode="auto">
          <a:xfrm flipH="1">
            <a:off x="4645298" y="4868863"/>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31" name="Text Box 27"/>
          <p:cNvSpPr txBox="1">
            <a:spLocks noChangeArrowheads="1"/>
          </p:cNvSpPr>
          <p:nvPr/>
        </p:nvSpPr>
        <p:spPr bwMode="auto">
          <a:xfrm>
            <a:off x="2195513" y="5870599"/>
            <a:ext cx="4249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dirty="0">
                <a:latin typeface="Arial" charset="0"/>
              </a:rPr>
              <a:t>PROXIMITY IN THE SILICON VALLEY</a:t>
            </a:r>
          </a:p>
        </p:txBody>
      </p:sp>
      <p:sp>
        <p:nvSpPr>
          <p:cNvPr id="21532" name="Text Box 28"/>
          <p:cNvSpPr txBox="1">
            <a:spLocks noChangeArrowheads="1"/>
          </p:cNvSpPr>
          <p:nvPr/>
        </p:nvSpPr>
        <p:spPr bwMode="auto">
          <a:xfrm>
            <a:off x="5292725" y="3716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a:t>
            </a:r>
          </a:p>
        </p:txBody>
      </p:sp>
    </p:spTree>
    <p:extLst>
      <p:ext uri="{BB962C8B-B14F-4D97-AF65-F5344CB8AC3E}">
        <p14:creationId xmlns:p14="http://schemas.microsoft.com/office/powerpoint/2010/main" val="21961670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C3882BD5-8134-43CF-BF70-7321A2AE65C7}" type="slidenum">
              <a:rPr lang="it-IT" altLang="it-IT"/>
              <a:pPr/>
              <a:t>63</a:t>
            </a:fld>
            <a:endParaRPr lang="it-IT" altLang="it-IT"/>
          </a:p>
        </p:txBody>
      </p:sp>
      <p:sp>
        <p:nvSpPr>
          <p:cNvPr id="19458" name="Rectangle 2"/>
          <p:cNvSpPr>
            <a:spLocks noGrp="1" noChangeArrowheads="1"/>
          </p:cNvSpPr>
          <p:nvPr>
            <p:ph type="title"/>
          </p:nvPr>
        </p:nvSpPr>
        <p:spPr/>
        <p:txBody>
          <a:bodyPr/>
          <a:lstStyle/>
          <a:p>
            <a:r>
              <a:rPr lang="it-IT" altLang="it-IT" sz="4000"/>
              <a:t>PORTER’S DIAMOND MODEL (2)</a:t>
            </a:r>
          </a:p>
        </p:txBody>
      </p:sp>
      <p:sp>
        <p:nvSpPr>
          <p:cNvPr id="19459" name="Rectangle 3"/>
          <p:cNvSpPr>
            <a:spLocks noGrp="1" noChangeArrowheads="1"/>
          </p:cNvSpPr>
          <p:nvPr>
            <p:ph type="body" idx="1"/>
          </p:nvPr>
        </p:nvSpPr>
        <p:spPr/>
        <p:txBody>
          <a:bodyPr/>
          <a:lstStyle/>
          <a:p>
            <a:pPr marL="609600" indent="-609600">
              <a:buFontTx/>
              <a:buNone/>
            </a:pPr>
            <a:r>
              <a:rPr lang="it-IT" altLang="it-IT"/>
              <a:t>FACTOR INPUTS</a:t>
            </a:r>
          </a:p>
          <a:p>
            <a:pPr marL="990600" lvl="1" indent="-533400">
              <a:buFontTx/>
              <a:buChar char="•"/>
            </a:pPr>
            <a:r>
              <a:rPr lang="it-IT" altLang="it-IT"/>
              <a:t>Cheap raw materials in the semiconductor era</a:t>
            </a:r>
          </a:p>
          <a:p>
            <a:pPr marL="990600" lvl="1" indent="-533400">
              <a:buFontTx/>
              <a:buChar char="•"/>
            </a:pPr>
            <a:endParaRPr lang="it-IT" altLang="it-IT"/>
          </a:p>
          <a:p>
            <a:pPr marL="990600" lvl="1" indent="-533400">
              <a:buFontTx/>
              <a:buChar char="•"/>
            </a:pPr>
            <a:r>
              <a:rPr lang="it-IT" altLang="it-IT"/>
              <a:t>Steady production of talent inside Stanford</a:t>
            </a:r>
          </a:p>
          <a:p>
            <a:pPr marL="990600" lvl="1" indent="-533400">
              <a:buFontTx/>
              <a:buNone/>
            </a:pPr>
            <a:endParaRPr lang="it-IT" altLang="it-IT"/>
          </a:p>
          <a:p>
            <a:pPr marL="990600" lvl="1" indent="-533400">
              <a:buFontTx/>
              <a:buChar char="•"/>
            </a:pPr>
            <a:r>
              <a:rPr lang="it-IT" altLang="it-IT"/>
              <a:t>Availability of Capital thanks to VC firms and successful IPO’s</a:t>
            </a:r>
          </a:p>
          <a:p>
            <a:pPr marL="990600" lvl="1" indent="-533400">
              <a:buFontTx/>
              <a:buNone/>
            </a:pPr>
            <a:endParaRPr lang="it-IT" altLang="it-IT"/>
          </a:p>
        </p:txBody>
      </p:sp>
    </p:spTree>
    <p:extLst>
      <p:ext uri="{BB962C8B-B14F-4D97-AF65-F5344CB8AC3E}">
        <p14:creationId xmlns:p14="http://schemas.microsoft.com/office/powerpoint/2010/main" val="3892330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F126C1EB-ADAC-4CC5-B28B-CDE5ECE17CC3}" type="slidenum">
              <a:rPr lang="it-IT" altLang="it-IT"/>
              <a:pPr/>
              <a:t>64</a:t>
            </a:fld>
            <a:endParaRPr lang="it-IT" altLang="it-IT"/>
          </a:p>
        </p:txBody>
      </p:sp>
      <p:pic>
        <p:nvPicPr>
          <p:cNvPr id="23556" name="Picture 4"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96888"/>
            <a:ext cx="8137525" cy="56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386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9280809-93D2-42CA-9C6C-100A5202FA30}" type="slidenum">
              <a:rPr lang="it-IT" altLang="it-IT"/>
              <a:pPr/>
              <a:t>65</a:t>
            </a:fld>
            <a:endParaRPr lang="it-IT" altLang="it-IT"/>
          </a:p>
        </p:txBody>
      </p:sp>
      <p:sp>
        <p:nvSpPr>
          <p:cNvPr id="25602" name="Rectangle 2"/>
          <p:cNvSpPr>
            <a:spLocks noGrp="1" noChangeArrowheads="1"/>
          </p:cNvSpPr>
          <p:nvPr>
            <p:ph type="title"/>
          </p:nvPr>
        </p:nvSpPr>
        <p:spPr>
          <a:xfrm>
            <a:off x="468313" y="260350"/>
            <a:ext cx="8229600" cy="1143000"/>
          </a:xfrm>
        </p:spPr>
        <p:txBody>
          <a:bodyPr/>
          <a:lstStyle/>
          <a:p>
            <a:r>
              <a:rPr lang="it-IT" altLang="it-IT" sz="4000"/>
              <a:t>PORTER’S DIAMOND MODEL (3)</a:t>
            </a:r>
          </a:p>
        </p:txBody>
      </p:sp>
      <p:sp>
        <p:nvSpPr>
          <p:cNvPr id="25603" name="Rectangle 3"/>
          <p:cNvSpPr>
            <a:spLocks noGrp="1" noChangeArrowheads="1"/>
          </p:cNvSpPr>
          <p:nvPr>
            <p:ph type="body" idx="1"/>
          </p:nvPr>
        </p:nvSpPr>
        <p:spPr/>
        <p:txBody>
          <a:bodyPr/>
          <a:lstStyle/>
          <a:p>
            <a:pPr marL="609600" indent="-609600">
              <a:lnSpc>
                <a:spcPct val="80000"/>
              </a:lnSpc>
              <a:buFontTx/>
              <a:buNone/>
            </a:pPr>
            <a:r>
              <a:rPr lang="it-IT" altLang="it-IT" sz="2800"/>
              <a:t>DEMAND CONDITIONS</a:t>
            </a:r>
          </a:p>
          <a:p>
            <a:pPr marL="990600" lvl="1" indent="-533400">
              <a:lnSpc>
                <a:spcPct val="80000"/>
              </a:lnSpc>
              <a:buFontTx/>
              <a:buChar char="•"/>
            </a:pPr>
            <a:r>
              <a:rPr lang="it-IT" altLang="it-IT" sz="2400"/>
              <a:t>Shift from defense-only demand to hobbyists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Hobbyists create the market for home based computers and provide input for further development</a:t>
            </a:r>
          </a:p>
          <a:p>
            <a:pPr marL="990600" lvl="1" indent="-533400">
              <a:lnSpc>
                <a:spcPct val="80000"/>
              </a:lnSpc>
              <a:buFontTx/>
              <a:buNone/>
            </a:pPr>
            <a:endParaRPr lang="it-IT" altLang="it-IT" sz="2400"/>
          </a:p>
          <a:p>
            <a:pPr marL="990600" lvl="1" indent="-533400">
              <a:lnSpc>
                <a:spcPct val="80000"/>
              </a:lnSpc>
              <a:buFontTx/>
              <a:buChar char="•"/>
            </a:pPr>
            <a:r>
              <a:rPr lang="it-IT" altLang="it-IT" sz="2400"/>
              <a:t>As miniaturization occurs and software becomes more complex the demand for computers, software and microprocessors skyrockets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New high demand markets arise with the coming of Internet</a:t>
            </a:r>
          </a:p>
        </p:txBody>
      </p:sp>
    </p:spTree>
    <p:extLst>
      <p:ext uri="{BB962C8B-B14F-4D97-AF65-F5344CB8AC3E}">
        <p14:creationId xmlns:p14="http://schemas.microsoft.com/office/powerpoint/2010/main" val="10482431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5EC7906-091C-49E3-B686-9E6E8C652ED0}" type="slidenum">
              <a:rPr lang="it-IT" altLang="it-IT"/>
              <a:pPr/>
              <a:t>66</a:t>
            </a:fld>
            <a:endParaRPr lang="it-IT" altLang="it-IT"/>
          </a:p>
        </p:txBody>
      </p:sp>
      <p:sp>
        <p:nvSpPr>
          <p:cNvPr id="28674" name="Rectangle 2"/>
          <p:cNvSpPr>
            <a:spLocks noGrp="1" noChangeArrowheads="1"/>
          </p:cNvSpPr>
          <p:nvPr>
            <p:ph type="title"/>
          </p:nvPr>
        </p:nvSpPr>
        <p:spPr>
          <a:xfrm>
            <a:off x="468313" y="260350"/>
            <a:ext cx="8229600" cy="1143000"/>
          </a:xfrm>
        </p:spPr>
        <p:txBody>
          <a:bodyPr/>
          <a:lstStyle/>
          <a:p>
            <a:r>
              <a:rPr lang="it-IT" altLang="it-IT" sz="4000"/>
              <a:t>PORTER’S DIAMOND MODEL (4)</a:t>
            </a:r>
          </a:p>
        </p:txBody>
      </p:sp>
      <p:sp>
        <p:nvSpPr>
          <p:cNvPr id="28675" name="Rectangle 3"/>
          <p:cNvSpPr>
            <a:spLocks noGrp="1" noChangeArrowheads="1"/>
          </p:cNvSpPr>
          <p:nvPr>
            <p:ph type="body" idx="1"/>
          </p:nvPr>
        </p:nvSpPr>
        <p:spPr/>
        <p:txBody>
          <a:bodyPr/>
          <a:lstStyle/>
          <a:p>
            <a:pPr marL="609600" indent="-609600">
              <a:buFontTx/>
              <a:buNone/>
            </a:pPr>
            <a:r>
              <a:rPr lang="it-IT" altLang="it-IT" sz="2400"/>
              <a:t>RELATED AND SUPPORTING INDUSTRIES</a:t>
            </a:r>
          </a:p>
          <a:p>
            <a:pPr marL="609600" indent="-609600">
              <a:buFontTx/>
              <a:buNone/>
            </a:pPr>
            <a:endParaRPr lang="it-IT" altLang="it-IT" sz="2400"/>
          </a:p>
          <a:p>
            <a:pPr marL="990600" lvl="1" indent="-533400">
              <a:buFontTx/>
              <a:buChar char="•"/>
            </a:pPr>
            <a:r>
              <a:rPr lang="it-IT" altLang="it-IT" sz="2400"/>
              <a:t>Many interdependent industries promote the transfer of knowledge and know-how;</a:t>
            </a:r>
          </a:p>
          <a:p>
            <a:pPr marL="990600" lvl="1" indent="-533400">
              <a:buFontTx/>
              <a:buChar char="•"/>
            </a:pPr>
            <a:endParaRPr lang="it-IT" altLang="it-IT" sz="2400"/>
          </a:p>
          <a:p>
            <a:pPr marL="990600" lvl="1" indent="-533400">
              <a:buFontTx/>
              <a:buChar char="•"/>
            </a:pPr>
            <a:r>
              <a:rPr lang="it-IT" altLang="it-IT" sz="2400"/>
              <a:t>The different industries that coexist in the area support each other and often cooperate (e.g. chip, computers and software firms)</a:t>
            </a:r>
          </a:p>
          <a:p>
            <a:pPr marL="1371600" lvl="2" indent="-457200">
              <a:buFontTx/>
              <a:buNone/>
            </a:pPr>
            <a:endParaRPr lang="it-IT" altLang="it-IT"/>
          </a:p>
        </p:txBody>
      </p:sp>
    </p:spTree>
    <p:extLst>
      <p:ext uri="{BB962C8B-B14F-4D97-AF65-F5344CB8AC3E}">
        <p14:creationId xmlns:p14="http://schemas.microsoft.com/office/powerpoint/2010/main" val="15091396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05A2116F-861F-4B05-A7F9-9F22725B1003}" type="slidenum">
              <a:rPr lang="it-IT" altLang="it-IT"/>
              <a:pPr/>
              <a:t>67</a:t>
            </a:fld>
            <a:endParaRPr lang="it-IT" altLang="it-IT"/>
          </a:p>
        </p:txBody>
      </p:sp>
      <p:sp>
        <p:nvSpPr>
          <p:cNvPr id="30722" name="Rectangle 2"/>
          <p:cNvSpPr>
            <a:spLocks noGrp="1" noChangeArrowheads="1"/>
          </p:cNvSpPr>
          <p:nvPr>
            <p:ph type="title"/>
          </p:nvPr>
        </p:nvSpPr>
        <p:spPr>
          <a:xfrm>
            <a:off x="468313" y="260350"/>
            <a:ext cx="8229600" cy="1143000"/>
          </a:xfrm>
        </p:spPr>
        <p:txBody>
          <a:bodyPr/>
          <a:lstStyle/>
          <a:p>
            <a:r>
              <a:rPr lang="it-IT" altLang="it-IT" sz="4000"/>
              <a:t>PORTER’S DIAMOND MODEL (5)</a:t>
            </a:r>
          </a:p>
        </p:txBody>
      </p:sp>
      <p:sp>
        <p:nvSpPr>
          <p:cNvPr id="30723" name="Rectangle 3"/>
          <p:cNvSpPr>
            <a:spLocks noGrp="1" noChangeArrowheads="1"/>
          </p:cNvSpPr>
          <p:nvPr>
            <p:ph type="body" idx="1"/>
          </p:nvPr>
        </p:nvSpPr>
        <p:spPr/>
        <p:txBody>
          <a:bodyPr/>
          <a:lstStyle/>
          <a:p>
            <a:pPr marL="609600" indent="-609600">
              <a:buFontTx/>
              <a:buNone/>
            </a:pPr>
            <a:r>
              <a:rPr lang="it-IT" altLang="it-IT" sz="2400"/>
              <a:t>FIRM STRATEGY, STRUCTURE AND RIVALRY</a:t>
            </a:r>
          </a:p>
          <a:p>
            <a:pPr marL="990600" lvl="1" indent="-533400">
              <a:buFontTx/>
              <a:buChar char="•"/>
            </a:pPr>
            <a:r>
              <a:rPr lang="it-IT" altLang="it-IT" sz="2400"/>
              <a:t>Positive effect of close competition in the various industries</a:t>
            </a:r>
          </a:p>
          <a:p>
            <a:pPr marL="990600" lvl="1" indent="-533400">
              <a:buFontTx/>
              <a:buChar char="•"/>
            </a:pPr>
            <a:endParaRPr lang="it-IT" altLang="it-IT" sz="2400"/>
          </a:p>
          <a:p>
            <a:pPr marL="990600" lvl="1" indent="-533400">
              <a:buFontTx/>
              <a:buChar char="•"/>
            </a:pPr>
            <a:r>
              <a:rPr lang="it-IT" altLang="it-IT" sz="2400"/>
              <a:t>Coexistence of different approaches </a:t>
            </a:r>
          </a:p>
          <a:p>
            <a:pPr marL="990600" lvl="1" indent="-533400">
              <a:buFontTx/>
              <a:buNone/>
            </a:pPr>
            <a:endParaRPr lang="it-IT" altLang="it-IT" sz="2400"/>
          </a:p>
          <a:p>
            <a:pPr marL="990600" lvl="1" indent="-533400">
              <a:buFontTx/>
              <a:buChar char="•"/>
            </a:pPr>
            <a:r>
              <a:rPr lang="it-IT" altLang="it-IT" sz="2400"/>
              <a:t>There are not dominant strategies and business models</a:t>
            </a:r>
          </a:p>
          <a:p>
            <a:pPr marL="990600" lvl="1" indent="-533400">
              <a:buFontTx/>
              <a:buNone/>
            </a:pPr>
            <a:endParaRPr lang="it-IT" altLang="it-IT" sz="2400"/>
          </a:p>
        </p:txBody>
      </p:sp>
    </p:spTree>
    <p:extLst>
      <p:ext uri="{BB962C8B-B14F-4D97-AF65-F5344CB8AC3E}">
        <p14:creationId xmlns:p14="http://schemas.microsoft.com/office/powerpoint/2010/main" val="36812548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10F1890-E632-4CCB-8DE4-0C84FC1F2CB9}" type="slidenum">
              <a:rPr lang="it-IT" altLang="it-IT"/>
              <a:pPr/>
              <a:t>68</a:t>
            </a:fld>
            <a:endParaRPr lang="it-IT" altLang="it-IT"/>
          </a:p>
        </p:txBody>
      </p:sp>
      <p:pic>
        <p:nvPicPr>
          <p:cNvPr id="32772" name="Picture 4" descr="cluster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8893175" cy="4013200"/>
          </a:xfrm>
          <a:prstGeom prst="rect">
            <a:avLst/>
          </a:prstGeom>
          <a:noFill/>
          <a:extLst>
            <a:ext uri="{909E8E84-426E-40DD-AFC4-6F175D3DCCD1}">
              <a14:hiddenFill xmlns:a14="http://schemas.microsoft.com/office/drawing/2010/main">
                <a:solidFill>
                  <a:srgbClr val="FFFFFF"/>
                </a:solidFill>
              </a14:hiddenFill>
            </a:ext>
          </a:extLst>
        </p:spPr>
      </p:pic>
      <p:sp>
        <p:nvSpPr>
          <p:cNvPr id="32774" name="Rectangle 6"/>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a:t>THE CLUSTER LIFE CYCLE (2)</a:t>
            </a:r>
          </a:p>
        </p:txBody>
      </p:sp>
    </p:spTree>
    <p:extLst>
      <p:ext uri="{BB962C8B-B14F-4D97-AF65-F5344CB8AC3E}">
        <p14:creationId xmlns:p14="http://schemas.microsoft.com/office/powerpoint/2010/main" val="3751064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2"/>
          </p:nvPr>
        </p:nvSpPr>
        <p:spPr/>
        <p:txBody>
          <a:bodyPr/>
          <a:lstStyle/>
          <a:p>
            <a:fld id="{3722A0D6-1784-47BF-8CCB-61F5469CD805}" type="slidenum">
              <a:rPr lang="it-IT" altLang="it-IT"/>
              <a:pPr/>
              <a:t>69</a:t>
            </a:fld>
            <a:endParaRPr lang="it-IT" altLang="it-IT"/>
          </a:p>
        </p:txBody>
      </p:sp>
      <p:sp>
        <p:nvSpPr>
          <p:cNvPr id="34818" name="Rectangle 2"/>
          <p:cNvSpPr>
            <a:spLocks noGrp="1" noChangeArrowheads="1"/>
          </p:cNvSpPr>
          <p:nvPr>
            <p:ph type="title"/>
          </p:nvPr>
        </p:nvSpPr>
        <p:spPr/>
        <p:txBody>
          <a:bodyPr/>
          <a:lstStyle/>
          <a:p>
            <a:r>
              <a:rPr lang="it-IT" altLang="it-IT" dirty="0"/>
              <a:t>THE PRESENT SITUATION </a:t>
            </a:r>
          </a:p>
        </p:txBody>
      </p:sp>
      <p:pic>
        <p:nvPicPr>
          <p:cNvPr id="34820"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871378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5"/>
          <p:cNvSpPr>
            <a:spLocks noChangeShapeType="1"/>
          </p:cNvSpPr>
          <p:nvPr/>
        </p:nvSpPr>
        <p:spPr bwMode="auto">
          <a:xfrm flipH="1">
            <a:off x="2987675" y="2636838"/>
            <a:ext cx="3587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2" name="Line 6"/>
          <p:cNvSpPr>
            <a:spLocks noChangeShapeType="1"/>
          </p:cNvSpPr>
          <p:nvPr/>
        </p:nvSpPr>
        <p:spPr bwMode="auto">
          <a:xfrm flipH="1">
            <a:off x="5867400" y="3644900"/>
            <a:ext cx="2889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3" name="Text Box 7"/>
          <p:cNvSpPr txBox="1">
            <a:spLocks noChangeArrowheads="1"/>
          </p:cNvSpPr>
          <p:nvPr/>
        </p:nvSpPr>
        <p:spPr bwMode="auto">
          <a:xfrm>
            <a:off x="3348038" y="2492375"/>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Dot-com bubble</a:t>
            </a:r>
          </a:p>
        </p:txBody>
      </p:sp>
      <p:sp>
        <p:nvSpPr>
          <p:cNvPr id="34825" name="Text Box 9"/>
          <p:cNvSpPr txBox="1">
            <a:spLocks noChangeArrowheads="1"/>
          </p:cNvSpPr>
          <p:nvPr/>
        </p:nvSpPr>
        <p:spPr bwMode="auto">
          <a:xfrm>
            <a:off x="5651500" y="3213100"/>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Global crisis</a:t>
            </a:r>
          </a:p>
        </p:txBody>
      </p:sp>
    </p:spTree>
    <p:extLst>
      <p:ext uri="{BB962C8B-B14F-4D97-AF65-F5344CB8AC3E}">
        <p14:creationId xmlns:p14="http://schemas.microsoft.com/office/powerpoint/2010/main" val="2098515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err="1"/>
              <a:t>Industry</a:t>
            </a:r>
            <a:r>
              <a:rPr lang="it-IT" altLang="it-IT" dirty="0"/>
              <a:t>. The ‘</a:t>
            </a:r>
            <a:r>
              <a:rPr lang="it-IT" altLang="it-IT" dirty="0" err="1"/>
              <a:t>revolutions</a:t>
            </a:r>
            <a:r>
              <a:rPr lang="it-IT" altLang="it-IT" dirty="0"/>
              <a:t>’</a:t>
            </a:r>
            <a:endParaRPr lang="it-IT" dirty="0"/>
          </a:p>
        </p:txBody>
      </p:sp>
      <p:pic>
        <p:nvPicPr>
          <p:cNvPr id="168962" name="Picture 2" descr="Risultati immagini per 4th industrial rev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109787"/>
            <a:ext cx="7620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047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A6F6B81-01C1-4AB4-93A4-CA0A346CC0B1}" type="slidenum">
              <a:rPr lang="it-IT" altLang="it-IT"/>
              <a:pPr/>
              <a:t>70</a:t>
            </a:fld>
            <a:endParaRPr lang="it-IT" altLang="it-IT"/>
          </a:p>
        </p:txBody>
      </p:sp>
      <p:sp>
        <p:nvSpPr>
          <p:cNvPr id="38914" name="Rectangle 2"/>
          <p:cNvSpPr>
            <a:spLocks noGrp="1" noChangeArrowheads="1"/>
          </p:cNvSpPr>
          <p:nvPr>
            <p:ph type="title"/>
          </p:nvPr>
        </p:nvSpPr>
        <p:spPr/>
        <p:txBody>
          <a:bodyPr/>
          <a:lstStyle/>
          <a:p>
            <a:r>
              <a:rPr lang="it-IT" altLang="it-IT" dirty="0"/>
              <a:t>THE PRESENT SITUATION (1)</a:t>
            </a:r>
          </a:p>
        </p:txBody>
      </p:sp>
      <p:pic>
        <p:nvPicPr>
          <p:cNvPr id="38916" name="Immagine 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42963" y="1600200"/>
            <a:ext cx="74564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9399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6B24CFF-D857-46EA-A64B-817D827028AD}" type="slidenum">
              <a:rPr lang="it-IT" altLang="it-IT"/>
              <a:pPr/>
              <a:t>71</a:t>
            </a:fld>
            <a:endParaRPr lang="it-IT" altLang="it-IT"/>
          </a:p>
        </p:txBody>
      </p:sp>
      <p:sp>
        <p:nvSpPr>
          <p:cNvPr id="39938" name="Rectangle 2"/>
          <p:cNvSpPr>
            <a:spLocks noGrp="1" noChangeArrowheads="1"/>
          </p:cNvSpPr>
          <p:nvPr>
            <p:ph type="title"/>
          </p:nvPr>
        </p:nvSpPr>
        <p:spPr/>
        <p:txBody>
          <a:bodyPr/>
          <a:lstStyle/>
          <a:p>
            <a:r>
              <a:rPr lang="it-IT" altLang="it-IT"/>
              <a:t>HETEROGENEITY CREATION</a:t>
            </a:r>
          </a:p>
        </p:txBody>
      </p:sp>
      <p:sp>
        <p:nvSpPr>
          <p:cNvPr id="39939" name="Rectangle 3"/>
          <p:cNvSpPr>
            <a:spLocks noGrp="1" noChangeArrowheads="1"/>
          </p:cNvSpPr>
          <p:nvPr>
            <p:ph type="body" idx="1"/>
          </p:nvPr>
        </p:nvSpPr>
        <p:spPr/>
        <p:txBody>
          <a:bodyPr/>
          <a:lstStyle/>
          <a:p>
            <a:pPr>
              <a:buFontTx/>
              <a:buNone/>
            </a:pPr>
            <a:r>
              <a:rPr lang="it-IT" altLang="it-IT"/>
              <a:t>APPLE </a:t>
            </a:r>
          </a:p>
          <a:p>
            <a:r>
              <a:rPr lang="it-IT" altLang="it-IT"/>
              <a:t>Prevents the emergence of a dominant design </a:t>
            </a:r>
          </a:p>
          <a:p>
            <a:r>
              <a:rPr lang="it-IT" altLang="it-IT"/>
              <a:t>Created the online music market </a:t>
            </a:r>
          </a:p>
          <a:p>
            <a:r>
              <a:rPr lang="it-IT" altLang="it-IT"/>
              <a:t>Created the smarphone market and all the related industries (apps) </a:t>
            </a:r>
          </a:p>
          <a:p>
            <a:pPr>
              <a:buFontTx/>
              <a:buNone/>
            </a:pPr>
            <a:endParaRPr lang="it-IT" altLang="it-IT"/>
          </a:p>
        </p:txBody>
      </p:sp>
    </p:spTree>
    <p:extLst>
      <p:ext uri="{BB962C8B-B14F-4D97-AF65-F5344CB8AC3E}">
        <p14:creationId xmlns:p14="http://schemas.microsoft.com/office/powerpoint/2010/main" val="19974280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67331EB2-4C77-4AAE-B2ED-CED635663B67}" type="slidenum">
              <a:rPr lang="it-IT" altLang="it-IT"/>
              <a:pPr/>
              <a:t>72</a:t>
            </a:fld>
            <a:endParaRPr lang="it-IT" altLang="it-IT"/>
          </a:p>
        </p:txBody>
      </p:sp>
      <p:pic>
        <p:nvPicPr>
          <p:cNvPr id="41988" name="Picture 4" descr="Screen Shot 2013-07-24 at 12.23.41 PM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20713"/>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173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4B184EF5-1CC6-4CD1-85B1-A312EEA162DE}" type="slidenum">
              <a:rPr lang="it-IT" altLang="it-IT"/>
              <a:pPr/>
              <a:t>73</a:t>
            </a:fld>
            <a:endParaRPr lang="it-IT" altLang="it-IT"/>
          </a:p>
        </p:txBody>
      </p:sp>
      <p:pic>
        <p:nvPicPr>
          <p:cNvPr id="47108" name="Immagin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4813"/>
            <a:ext cx="7812087"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3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dirty="0" err="1" smtClean="0"/>
              <a:t>Industry</a:t>
            </a:r>
            <a:r>
              <a:rPr lang="it-IT" altLang="it-IT" dirty="0" smtClean="0"/>
              <a:t>. The ‘</a:t>
            </a:r>
            <a:r>
              <a:rPr lang="it-IT" altLang="it-IT" dirty="0" err="1" smtClean="0"/>
              <a:t>revolutions</a:t>
            </a:r>
            <a:r>
              <a:rPr lang="it-IT" altLang="it-IT" dirty="0" smtClean="0"/>
              <a:t>’</a:t>
            </a:r>
          </a:p>
        </p:txBody>
      </p:sp>
      <p:sp>
        <p:nvSpPr>
          <p:cNvPr id="3" name="Segnaposto contenuto 2"/>
          <p:cNvSpPr>
            <a:spLocks noGrp="1"/>
          </p:cNvSpPr>
          <p:nvPr>
            <p:ph idx="1"/>
          </p:nvPr>
        </p:nvSpPr>
        <p:spPr/>
        <p:txBody>
          <a:bodyPr>
            <a:normAutofit fontScale="47500" lnSpcReduction="20000"/>
          </a:bodyPr>
          <a:lstStyle/>
          <a:p>
            <a:pPr>
              <a:defRPr/>
            </a:pPr>
            <a:r>
              <a:rPr lang="it-IT" dirty="0" smtClean="0"/>
              <a:t>I industrial </a:t>
            </a:r>
            <a:r>
              <a:rPr lang="it-IT" dirty="0" err="1" smtClean="0"/>
              <a:t>revolution</a:t>
            </a:r>
            <a:endParaRPr lang="it-IT" dirty="0" smtClean="0"/>
          </a:p>
          <a:p>
            <a:pPr lvl="1">
              <a:defRPr/>
            </a:pPr>
            <a:r>
              <a:rPr lang="it-IT" dirty="0" err="1" smtClean="0"/>
              <a:t>England</a:t>
            </a:r>
            <a:r>
              <a:rPr lang="it-IT" dirty="0" smtClean="0"/>
              <a:t> (XVIII – start XIX Century ).</a:t>
            </a:r>
          </a:p>
          <a:p>
            <a:pPr lvl="1">
              <a:defRPr/>
            </a:pPr>
            <a:r>
              <a:rPr lang="it-IT" dirty="0" err="1" smtClean="0"/>
              <a:t>Steam</a:t>
            </a:r>
            <a:r>
              <a:rPr lang="it-IT" dirty="0" smtClean="0"/>
              <a:t> machine (James Watt, 1783).</a:t>
            </a:r>
          </a:p>
          <a:p>
            <a:pPr lvl="1">
              <a:defRPr/>
            </a:pPr>
            <a:r>
              <a:rPr lang="it-IT" dirty="0" err="1" smtClean="0"/>
              <a:t>Coale</a:t>
            </a:r>
            <a:r>
              <a:rPr lang="it-IT" dirty="0" smtClean="0"/>
              <a:t>; </a:t>
            </a:r>
            <a:r>
              <a:rPr lang="it-IT" dirty="0" err="1" smtClean="0"/>
              <a:t>iron</a:t>
            </a:r>
            <a:r>
              <a:rPr lang="it-IT" dirty="0" smtClean="0"/>
              <a:t>; </a:t>
            </a:r>
            <a:r>
              <a:rPr lang="it-IT" dirty="0" err="1" smtClean="0"/>
              <a:t>textiles</a:t>
            </a:r>
            <a:endParaRPr lang="it-IT" dirty="0" smtClean="0"/>
          </a:p>
          <a:p>
            <a:pPr lvl="1">
              <a:defRPr/>
            </a:pPr>
            <a:r>
              <a:rPr lang="it-IT" dirty="0" smtClean="0"/>
              <a:t>New </a:t>
            </a:r>
            <a:r>
              <a:rPr lang="it-IT" dirty="0" err="1" smtClean="0"/>
              <a:t>organization</a:t>
            </a:r>
            <a:r>
              <a:rPr lang="it-IT" dirty="0" smtClean="0"/>
              <a:t> of </a:t>
            </a:r>
            <a:r>
              <a:rPr lang="it-IT" dirty="0" err="1" smtClean="0"/>
              <a:t>labour</a:t>
            </a:r>
            <a:r>
              <a:rPr lang="it-IT" dirty="0" smtClean="0"/>
              <a:t> (</a:t>
            </a:r>
            <a:r>
              <a:rPr lang="it-IT" dirty="0" err="1" smtClean="0"/>
              <a:t>it</a:t>
            </a:r>
            <a:r>
              <a:rPr lang="it-IT" dirty="0" smtClean="0"/>
              <a:t> </a:t>
            </a:r>
            <a:r>
              <a:rPr lang="it-IT" dirty="0" err="1" smtClean="0"/>
              <a:t>substitute</a:t>
            </a:r>
            <a:r>
              <a:rPr lang="it-IT" dirty="0" smtClean="0"/>
              <a:t> the ‘</a:t>
            </a:r>
            <a:r>
              <a:rPr lang="it-IT" dirty="0" err="1" smtClean="0"/>
              <a:t>makers</a:t>
            </a:r>
            <a:r>
              <a:rPr lang="it-IT" dirty="0" smtClean="0"/>
              <a:t>’ model)</a:t>
            </a:r>
          </a:p>
          <a:p>
            <a:pPr lvl="1">
              <a:defRPr/>
            </a:pPr>
            <a:r>
              <a:rPr lang="it-IT" dirty="0" err="1" smtClean="0"/>
              <a:t>Countryside</a:t>
            </a:r>
            <a:r>
              <a:rPr lang="it-IT" dirty="0" smtClean="0"/>
              <a:t> – City </a:t>
            </a:r>
            <a:r>
              <a:rPr lang="it-IT" dirty="0" err="1" smtClean="0"/>
              <a:t>movements</a:t>
            </a:r>
            <a:r>
              <a:rPr lang="it-IT" dirty="0" smtClean="0"/>
              <a:t> and </a:t>
            </a:r>
            <a:r>
              <a:rPr lang="it-IT" dirty="0" err="1" smtClean="0"/>
              <a:t>migrations</a:t>
            </a:r>
            <a:endParaRPr lang="it-IT" dirty="0" smtClean="0"/>
          </a:p>
          <a:p>
            <a:pPr>
              <a:defRPr/>
            </a:pPr>
            <a:r>
              <a:rPr lang="it-IT" dirty="0" smtClean="0"/>
              <a:t>II </a:t>
            </a:r>
            <a:r>
              <a:rPr lang="it-IT" dirty="0"/>
              <a:t>industrial </a:t>
            </a:r>
            <a:r>
              <a:rPr lang="it-IT" dirty="0" err="1" smtClean="0"/>
              <a:t>revolution</a:t>
            </a:r>
            <a:endParaRPr lang="it-IT" dirty="0" smtClean="0"/>
          </a:p>
          <a:p>
            <a:pPr lvl="1">
              <a:defRPr/>
            </a:pPr>
            <a:r>
              <a:rPr lang="it-IT" dirty="0" smtClean="0"/>
              <a:t>End XIX Century -  </a:t>
            </a:r>
            <a:r>
              <a:rPr lang="it-IT" dirty="0" err="1" smtClean="0"/>
              <a:t>Beginining</a:t>
            </a:r>
            <a:r>
              <a:rPr lang="it-IT" dirty="0" smtClean="0"/>
              <a:t> of XX </a:t>
            </a:r>
            <a:r>
              <a:rPr lang="it-IT" dirty="0" err="1" smtClean="0"/>
              <a:t>century</a:t>
            </a:r>
            <a:endParaRPr lang="it-IT" dirty="0" smtClean="0"/>
          </a:p>
          <a:p>
            <a:pPr lvl="1">
              <a:defRPr/>
            </a:pPr>
            <a:r>
              <a:rPr lang="it-IT" dirty="0" err="1" smtClean="0"/>
              <a:t>Coal</a:t>
            </a:r>
            <a:r>
              <a:rPr lang="it-IT" dirty="0" smtClean="0"/>
              <a:t> -&gt; </a:t>
            </a:r>
            <a:r>
              <a:rPr lang="it-IT" dirty="0" err="1" smtClean="0"/>
              <a:t>Oil</a:t>
            </a:r>
            <a:r>
              <a:rPr lang="it-IT" dirty="0" smtClean="0"/>
              <a:t>, </a:t>
            </a:r>
            <a:r>
              <a:rPr lang="it-IT" dirty="0" err="1" smtClean="0"/>
              <a:t>hidroelectrig</a:t>
            </a:r>
            <a:r>
              <a:rPr lang="it-IT" dirty="0" smtClean="0"/>
              <a:t> </a:t>
            </a:r>
            <a:r>
              <a:rPr lang="it-IT" dirty="0" err="1" smtClean="0"/>
              <a:t>energy</a:t>
            </a:r>
            <a:endParaRPr lang="it-IT" dirty="0" smtClean="0"/>
          </a:p>
          <a:p>
            <a:pPr lvl="1">
              <a:defRPr/>
            </a:pPr>
            <a:r>
              <a:rPr lang="it-IT" dirty="0" smtClean="0"/>
              <a:t>New </a:t>
            </a:r>
            <a:r>
              <a:rPr lang="it-IT" dirty="0" err="1" smtClean="0"/>
              <a:t>industries</a:t>
            </a:r>
            <a:r>
              <a:rPr lang="it-IT" dirty="0" smtClean="0"/>
              <a:t>, new </a:t>
            </a:r>
            <a:r>
              <a:rPr lang="it-IT" dirty="0" err="1" smtClean="0"/>
              <a:t>locations</a:t>
            </a:r>
            <a:r>
              <a:rPr lang="it-IT" dirty="0" smtClean="0"/>
              <a:t>, new </a:t>
            </a:r>
            <a:r>
              <a:rPr lang="it-IT" dirty="0" err="1" smtClean="0"/>
              <a:t>markets</a:t>
            </a:r>
            <a:r>
              <a:rPr lang="it-IT" dirty="0" smtClean="0"/>
              <a:t>, new </a:t>
            </a:r>
            <a:r>
              <a:rPr lang="it-IT" dirty="0" err="1" smtClean="0"/>
              <a:t>products</a:t>
            </a:r>
            <a:r>
              <a:rPr lang="it-IT" dirty="0" smtClean="0"/>
              <a:t>. Series production. </a:t>
            </a:r>
            <a:r>
              <a:rPr lang="it-IT" dirty="0" err="1" smtClean="0"/>
              <a:t>Fordism</a:t>
            </a:r>
            <a:endParaRPr lang="it-IT" dirty="0" smtClean="0"/>
          </a:p>
          <a:p>
            <a:pPr>
              <a:defRPr/>
            </a:pPr>
            <a:r>
              <a:rPr lang="it-IT" dirty="0" smtClean="0"/>
              <a:t>III </a:t>
            </a:r>
            <a:r>
              <a:rPr lang="it-IT" dirty="0"/>
              <a:t>industrial </a:t>
            </a:r>
            <a:r>
              <a:rPr lang="it-IT" dirty="0" err="1"/>
              <a:t>revolution</a:t>
            </a:r>
            <a:endParaRPr lang="it-IT" dirty="0" smtClean="0"/>
          </a:p>
          <a:p>
            <a:pPr lvl="1">
              <a:defRPr/>
            </a:pPr>
            <a:r>
              <a:rPr lang="it-IT" dirty="0" smtClean="0"/>
              <a:t>End of XX </a:t>
            </a:r>
            <a:r>
              <a:rPr lang="it-IT" dirty="0" err="1" smtClean="0"/>
              <a:t>century</a:t>
            </a:r>
            <a:r>
              <a:rPr lang="it-IT" dirty="0" smtClean="0"/>
              <a:t> – To-date</a:t>
            </a:r>
          </a:p>
          <a:p>
            <a:pPr lvl="1">
              <a:defRPr/>
            </a:pPr>
            <a:r>
              <a:rPr lang="it-IT" dirty="0" smtClean="0"/>
              <a:t>Hi </a:t>
            </a:r>
            <a:r>
              <a:rPr lang="it-IT" dirty="0" err="1" smtClean="0"/>
              <a:t>tech</a:t>
            </a:r>
            <a:r>
              <a:rPr lang="it-IT" dirty="0" smtClean="0"/>
              <a:t>: </a:t>
            </a:r>
            <a:r>
              <a:rPr lang="it-IT" dirty="0" err="1" smtClean="0"/>
              <a:t>electronics</a:t>
            </a:r>
            <a:r>
              <a:rPr lang="it-IT" dirty="0" smtClean="0"/>
              <a:t>, </a:t>
            </a:r>
            <a:r>
              <a:rPr lang="it-IT" dirty="0" err="1" smtClean="0"/>
              <a:t>robotics</a:t>
            </a:r>
            <a:r>
              <a:rPr lang="it-IT" dirty="0" smtClean="0"/>
              <a:t>, </a:t>
            </a:r>
            <a:r>
              <a:rPr lang="it-IT" dirty="0" err="1" smtClean="0"/>
              <a:t>telecommunication</a:t>
            </a:r>
            <a:r>
              <a:rPr lang="it-IT" dirty="0" smtClean="0"/>
              <a:t>, </a:t>
            </a:r>
            <a:r>
              <a:rPr lang="it-IT" dirty="0" err="1" smtClean="0"/>
              <a:t>bio-tech</a:t>
            </a:r>
            <a:endParaRPr lang="it-IT" dirty="0" smtClean="0"/>
          </a:p>
          <a:p>
            <a:pPr>
              <a:defRPr/>
            </a:pPr>
            <a:r>
              <a:rPr lang="it-IT" dirty="0" smtClean="0"/>
              <a:t>IV industrial </a:t>
            </a:r>
            <a:r>
              <a:rPr lang="it-IT" dirty="0" err="1" smtClean="0"/>
              <a:t>revolution</a:t>
            </a:r>
            <a:endParaRPr lang="it-IT" dirty="0" smtClean="0"/>
          </a:p>
          <a:p>
            <a:pPr lvl="1">
              <a:defRPr/>
            </a:pPr>
            <a:r>
              <a:rPr lang="it-IT" dirty="0" smtClean="0"/>
              <a:t>Cyber-</a:t>
            </a:r>
            <a:r>
              <a:rPr lang="it-IT" dirty="0" err="1" smtClean="0"/>
              <a:t>physical</a:t>
            </a:r>
            <a:r>
              <a:rPr lang="it-IT" dirty="0" smtClean="0"/>
              <a:t> </a:t>
            </a:r>
            <a:r>
              <a:rPr lang="it-IT" dirty="0" err="1" smtClean="0"/>
              <a:t>systems</a:t>
            </a:r>
            <a:endParaRPr lang="it-IT" dirty="0" smtClean="0"/>
          </a:p>
          <a:p>
            <a:pPr lvl="1">
              <a:defRPr/>
            </a:pPr>
            <a:r>
              <a:rPr lang="it-IT" dirty="0" err="1" smtClean="0"/>
              <a:t>Makers</a:t>
            </a:r>
            <a:r>
              <a:rPr lang="it-IT" dirty="0" smtClean="0"/>
              <a:t> </a:t>
            </a:r>
            <a:endParaRPr lang="it-IT" dirty="0" smtClean="0"/>
          </a:p>
          <a:p>
            <a:pPr lvl="1">
              <a:defRPr/>
            </a:pPr>
            <a:r>
              <a:rPr lang="it-IT" dirty="0" err="1" smtClean="0"/>
              <a:t>Circular</a:t>
            </a:r>
            <a:r>
              <a:rPr lang="it-IT" dirty="0" smtClean="0"/>
              <a:t> economy</a:t>
            </a:r>
          </a:p>
          <a:p>
            <a:pPr lvl="1">
              <a:defRPr/>
            </a:pPr>
            <a:r>
              <a:rPr lang="it-IT" dirty="0" smtClean="0"/>
              <a:t>3D Printing</a:t>
            </a:r>
            <a:endParaRPr lang="it-IT" dirty="0"/>
          </a:p>
        </p:txBody>
      </p:sp>
    </p:spTree>
    <p:extLst>
      <p:ext uri="{BB962C8B-B14F-4D97-AF65-F5344CB8AC3E}">
        <p14:creationId xmlns:p14="http://schemas.microsoft.com/office/powerpoint/2010/main" val="2984861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IV Industrial </a:t>
            </a:r>
            <a:r>
              <a:rPr lang="it-IT" dirty="0" err="1" smtClean="0"/>
              <a:t>revolution</a:t>
            </a:r>
            <a:endParaRPr lang="it-IT" dirty="0"/>
          </a:p>
        </p:txBody>
      </p:sp>
      <p:pic>
        <p:nvPicPr>
          <p:cNvPr id="169986" name="Picture 2" descr="Risultati immagini per 4th industrial rev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996" y="1905000"/>
            <a:ext cx="480880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65048"/>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C:\Dati\Documenti\Lezioni\AV2_1.ppt</Template>
  <TotalTime>15671</TotalTime>
  <Words>4431</Words>
  <Application>Microsoft Office PowerPoint</Application>
  <PresentationFormat>Presentazione su schermo (4:3)</PresentationFormat>
  <Paragraphs>665</Paragraphs>
  <Slides>73</Slides>
  <Notes>7</Notes>
  <HiddenSlides>0</HiddenSlides>
  <MMClips>0</MMClips>
  <ScaleCrop>false</ScaleCrop>
  <HeadingPairs>
    <vt:vector size="4" baseType="variant">
      <vt:variant>
        <vt:lpstr>Tema</vt:lpstr>
      </vt:variant>
      <vt:variant>
        <vt:i4>1</vt:i4>
      </vt:variant>
      <vt:variant>
        <vt:lpstr>Titoli diapositive</vt:lpstr>
      </vt:variant>
      <vt:variant>
        <vt:i4>73</vt:i4>
      </vt:variant>
    </vt:vector>
  </HeadingPairs>
  <TitlesOfParts>
    <vt:vector size="74" baseType="lpstr">
      <vt:lpstr>AV2_1</vt:lpstr>
      <vt:lpstr>Economic Geography   5 – Location of industrial activities</vt:lpstr>
      <vt:lpstr>Learning Objectives</vt:lpstr>
      <vt:lpstr>Topics</vt:lpstr>
      <vt:lpstr>Industry: characteristics</vt:lpstr>
      <vt:lpstr>Industry. Production systems</vt:lpstr>
      <vt:lpstr>Industry. Main categories</vt:lpstr>
      <vt:lpstr>Industry. The ‘revolutions’</vt:lpstr>
      <vt:lpstr>Industry. The ‘revolutions’</vt:lpstr>
      <vt:lpstr>IV Industrial revolution</vt:lpstr>
      <vt:lpstr>Industrial location</vt:lpstr>
      <vt:lpstr>Industrial location</vt:lpstr>
      <vt:lpstr>Industrial location’s factors</vt:lpstr>
      <vt:lpstr>Spatiality of production factors</vt:lpstr>
      <vt:lpstr>Spatiality of production factors</vt:lpstr>
      <vt:lpstr>Spatiality of production factors</vt:lpstr>
      <vt:lpstr>Spatiality of production factors</vt:lpstr>
      <vt:lpstr>Spatiality of production factors</vt:lpstr>
      <vt:lpstr>Spatiality of production factors</vt:lpstr>
      <vt:lpstr>Industry: Scale, production decentralization, spatial concentration</vt:lpstr>
      <vt:lpstr>Industry: Scale, production decentralization, spatial concentration</vt:lpstr>
      <vt:lpstr>The recombination of the production process</vt:lpstr>
      <vt:lpstr>The new model of industrial production</vt:lpstr>
      <vt:lpstr>The product lifecycle</vt:lpstr>
      <vt:lpstr>Factors influencing the product’s lifecycle</vt:lpstr>
      <vt:lpstr>Product’s lifecycle and spatial diffusion</vt:lpstr>
      <vt:lpstr>Factors and spatial diffusion</vt:lpstr>
      <vt:lpstr>Presentazione standard di PowerPoint</vt:lpstr>
      <vt:lpstr>Presentazione standard di PowerPoint</vt:lpstr>
      <vt:lpstr>Presentazione standard di PowerPoint</vt:lpstr>
      <vt:lpstr>Presentazione standard di PowerPoint</vt:lpstr>
      <vt:lpstr>Spatial diffusion: modes</vt:lpstr>
      <vt:lpstr>Industry Clusters</vt:lpstr>
      <vt:lpstr>Industry clusters</vt:lpstr>
      <vt:lpstr>Industry clusters (Industrial districts)</vt:lpstr>
      <vt:lpstr>Industry clusters (Porter’s definitions)</vt:lpstr>
      <vt:lpstr>Definition and Advantages</vt:lpstr>
      <vt:lpstr>Effects on Environment</vt:lpstr>
      <vt:lpstr>Industry clusters: factors innovation and growth</vt:lpstr>
      <vt:lpstr>Industry clusters (Marshall definitions)</vt:lpstr>
      <vt:lpstr>Industry clusters (Industrial districts)</vt:lpstr>
      <vt:lpstr>Industry clusters (Industrial districts) </vt:lpstr>
      <vt:lpstr>Clusters Vs Industrial Districts</vt:lpstr>
      <vt:lpstr>Presentazione standard di PowerPoint</vt:lpstr>
      <vt:lpstr>Presentazione standard di PowerPoint</vt:lpstr>
      <vt:lpstr>Presentazione standard di PowerPoint</vt:lpstr>
      <vt:lpstr>The Cluster Life Cycle (2)</vt:lpstr>
      <vt:lpstr>Lifecycle</vt:lpstr>
      <vt:lpstr>Industry clusters  (Industrial districts)</vt:lpstr>
      <vt:lpstr>Focus on: </vt:lpstr>
      <vt:lpstr>Presentazione standard di PowerPoint</vt:lpstr>
      <vt:lpstr>HISTORY: 1920/1940 </vt:lpstr>
      <vt:lpstr>HISTORY: THE 1940’s</vt:lpstr>
      <vt:lpstr>HISTORY: THE 1950’s </vt:lpstr>
      <vt:lpstr>HISTORY: 1960/1975</vt:lpstr>
      <vt:lpstr>HISTORY: 1960/1975 (2)</vt:lpstr>
      <vt:lpstr>HISTORY: 1975/1980</vt:lpstr>
      <vt:lpstr>Presentazione standard di PowerPoint</vt:lpstr>
      <vt:lpstr>HISTORY: 1990/2005</vt:lpstr>
      <vt:lpstr>HISTORY: 1990/2005 (2)</vt:lpstr>
      <vt:lpstr>Presentazione standard di PowerPoint</vt:lpstr>
      <vt:lpstr>PORTER’S DEFINITION</vt:lpstr>
      <vt:lpstr>PORTER’S DEFINITION (2)</vt:lpstr>
      <vt:lpstr>PORTER’S DIAMOND MODEL (2)</vt:lpstr>
      <vt:lpstr>Presentazione standard di PowerPoint</vt:lpstr>
      <vt:lpstr>PORTER’S DIAMOND MODEL (3)</vt:lpstr>
      <vt:lpstr>PORTER’S DIAMOND MODEL (4)</vt:lpstr>
      <vt:lpstr>PORTER’S DIAMOND MODEL (5)</vt:lpstr>
      <vt:lpstr>Presentazione standard di PowerPoint</vt:lpstr>
      <vt:lpstr>THE PRESENT SITUATION </vt:lpstr>
      <vt:lpstr>THE PRESENT SITUATION (1)</vt:lpstr>
      <vt:lpstr>HETEROGENEITY CREATION</vt:lpstr>
      <vt:lpstr>Presentazione standard di PowerPoint</vt:lpstr>
      <vt:lpstr>Presentazione standard di PowerPoint</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472</cp:revision>
  <cp:lastPrinted>2001-12-11T18:28:57Z</cp:lastPrinted>
  <dcterms:created xsi:type="dcterms:W3CDTF">2000-04-10T11:43:56Z</dcterms:created>
  <dcterms:modified xsi:type="dcterms:W3CDTF">2017-11-28T12:07:46Z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