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9"/>
  </p:notesMasterIdLst>
  <p:handoutMasterIdLst>
    <p:handoutMasterId r:id="rId70"/>
  </p:handoutMasterIdLst>
  <p:sldIdLst>
    <p:sldId id="257" r:id="rId2"/>
    <p:sldId id="435" r:id="rId3"/>
    <p:sldId id="467" r:id="rId4"/>
    <p:sldId id="504" r:id="rId5"/>
    <p:sldId id="468" r:id="rId6"/>
    <p:sldId id="505" r:id="rId7"/>
    <p:sldId id="506" r:id="rId8"/>
    <p:sldId id="507" r:id="rId9"/>
    <p:sldId id="508" r:id="rId10"/>
    <p:sldId id="509" r:id="rId11"/>
    <p:sldId id="510" r:id="rId12"/>
    <p:sldId id="533" r:id="rId13"/>
    <p:sldId id="534" r:id="rId14"/>
    <p:sldId id="512" r:id="rId15"/>
    <p:sldId id="535" r:id="rId16"/>
    <p:sldId id="513" r:id="rId17"/>
    <p:sldId id="514" r:id="rId18"/>
    <p:sldId id="515" r:id="rId19"/>
    <p:sldId id="516" r:id="rId20"/>
    <p:sldId id="517" r:id="rId21"/>
    <p:sldId id="526" r:id="rId22"/>
    <p:sldId id="518" r:id="rId23"/>
    <p:sldId id="525" r:id="rId24"/>
    <p:sldId id="527" r:id="rId25"/>
    <p:sldId id="528" r:id="rId26"/>
    <p:sldId id="519" r:id="rId27"/>
    <p:sldId id="520" r:id="rId28"/>
    <p:sldId id="521" r:id="rId29"/>
    <p:sldId id="522" r:id="rId30"/>
    <p:sldId id="523" r:id="rId31"/>
    <p:sldId id="524" r:id="rId32"/>
    <p:sldId id="529" r:id="rId33"/>
    <p:sldId id="530" r:id="rId34"/>
    <p:sldId id="531" r:id="rId35"/>
    <p:sldId id="532" r:id="rId36"/>
    <p:sldId id="536" r:id="rId37"/>
    <p:sldId id="537" r:id="rId38"/>
    <p:sldId id="538" r:id="rId39"/>
    <p:sldId id="539" r:id="rId40"/>
    <p:sldId id="540" r:id="rId41"/>
    <p:sldId id="541" r:id="rId42"/>
    <p:sldId id="542" r:id="rId43"/>
    <p:sldId id="543" r:id="rId44"/>
    <p:sldId id="544" r:id="rId45"/>
    <p:sldId id="545" r:id="rId46"/>
    <p:sldId id="546" r:id="rId47"/>
    <p:sldId id="547" r:id="rId48"/>
    <p:sldId id="548" r:id="rId49"/>
    <p:sldId id="549" r:id="rId50"/>
    <p:sldId id="550" r:id="rId51"/>
    <p:sldId id="551" r:id="rId52"/>
    <p:sldId id="552" r:id="rId53"/>
    <p:sldId id="553" r:id="rId54"/>
    <p:sldId id="554" r:id="rId55"/>
    <p:sldId id="555" r:id="rId56"/>
    <p:sldId id="556" r:id="rId57"/>
    <p:sldId id="557" r:id="rId58"/>
    <p:sldId id="558" r:id="rId59"/>
    <p:sldId id="559" r:id="rId60"/>
    <p:sldId id="560" r:id="rId61"/>
    <p:sldId id="561" r:id="rId62"/>
    <p:sldId id="562" r:id="rId63"/>
    <p:sldId id="563" r:id="rId64"/>
    <p:sldId id="564" r:id="rId65"/>
    <p:sldId id="565" r:id="rId66"/>
    <p:sldId id="566" r:id="rId67"/>
    <p:sldId id="567" r:id="rId6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5FF"/>
    <a:srgbClr val="76FF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16" autoAdjust="0"/>
    <p:restoredTop sz="94701"/>
  </p:normalViewPr>
  <p:slideViewPr>
    <p:cSldViewPr snapToGrid="0" snapToObjects="1">
      <p:cViewPr varScale="1">
        <p:scale>
          <a:sx n="95" d="100"/>
          <a:sy n="95" d="100"/>
        </p:scale>
        <p:origin x="160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notesMaster" Target="notesMasters/notesMaster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handoutMaster" Target="handoutMasters/handoutMaster1.xml"/><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3834B9-749D-5842-AED5-8DE615670019}" type="doc">
      <dgm:prSet loTypeId="urn:microsoft.com/office/officeart/2005/8/layout/chart3" loCatId="" qsTypeId="urn:microsoft.com/office/officeart/2005/8/quickstyle/simple1" qsCatId="simple" csTypeId="urn:microsoft.com/office/officeart/2005/8/colors/colorful2" csCatId="colorful" phldr="1"/>
      <dgm:spPr/>
      <dgm:t>
        <a:bodyPr/>
        <a:lstStyle/>
        <a:p>
          <a:endParaRPr lang="it-IT"/>
        </a:p>
      </dgm:t>
    </dgm:pt>
    <dgm:pt modelId="{2638BABF-3529-714F-B0AD-B0812082EF18}">
      <dgm:prSet phldrT="[Testo]"/>
      <dgm:spPr/>
      <dgm:t>
        <a:bodyPr/>
        <a:lstStyle/>
        <a:p>
          <a:r>
            <a:rPr lang="it-IT" dirty="0" smtClean="0"/>
            <a:t>APPARTENENZA</a:t>
          </a:r>
          <a:endParaRPr lang="it-IT" dirty="0"/>
        </a:p>
      </dgm:t>
    </dgm:pt>
    <dgm:pt modelId="{C93B6471-890E-D94A-8109-F16546BA0167}" type="parTrans" cxnId="{9BADEB3C-A10B-AB49-85E5-40771D2DDC0B}">
      <dgm:prSet/>
      <dgm:spPr/>
      <dgm:t>
        <a:bodyPr/>
        <a:lstStyle/>
        <a:p>
          <a:endParaRPr lang="it-IT"/>
        </a:p>
      </dgm:t>
    </dgm:pt>
    <dgm:pt modelId="{3BF63303-5480-994B-A7CB-7AEB6BDE95F2}" type="sibTrans" cxnId="{9BADEB3C-A10B-AB49-85E5-40771D2DDC0B}">
      <dgm:prSet/>
      <dgm:spPr/>
      <dgm:t>
        <a:bodyPr/>
        <a:lstStyle/>
        <a:p>
          <a:endParaRPr lang="it-IT"/>
        </a:p>
      </dgm:t>
    </dgm:pt>
    <dgm:pt modelId="{B3E69979-1ABF-234F-83FB-387D8478447E}">
      <dgm:prSet phldrT="[Testo]"/>
      <dgm:spPr/>
      <dgm:t>
        <a:bodyPr/>
        <a:lstStyle/>
        <a:p>
          <a:r>
            <a:rPr lang="it-IT" dirty="0" smtClean="0"/>
            <a:t>ORGANI</a:t>
          </a:r>
          <a:endParaRPr lang="it-IT" dirty="0"/>
        </a:p>
      </dgm:t>
    </dgm:pt>
    <dgm:pt modelId="{CE17F5F7-FA1D-C946-86BA-FF31E2A864A0}" type="parTrans" cxnId="{F180A9E4-0A2D-4C42-8C36-AC0DDCF3847F}">
      <dgm:prSet/>
      <dgm:spPr/>
      <dgm:t>
        <a:bodyPr/>
        <a:lstStyle/>
        <a:p>
          <a:endParaRPr lang="it-IT"/>
        </a:p>
      </dgm:t>
    </dgm:pt>
    <dgm:pt modelId="{E7416902-7651-3A42-B4B3-415517F2A873}" type="sibTrans" cxnId="{F180A9E4-0A2D-4C42-8C36-AC0DDCF3847F}">
      <dgm:prSet/>
      <dgm:spPr/>
      <dgm:t>
        <a:bodyPr/>
        <a:lstStyle/>
        <a:p>
          <a:endParaRPr lang="it-IT"/>
        </a:p>
      </dgm:t>
    </dgm:pt>
    <dgm:pt modelId="{1CA11678-9D3D-E349-9578-CB311D93372E}">
      <dgm:prSet phldrT="[Testo]"/>
      <dgm:spPr/>
      <dgm:t>
        <a:bodyPr/>
        <a:lstStyle/>
        <a:p>
          <a:r>
            <a:rPr lang="it-IT" dirty="0" smtClean="0"/>
            <a:t>FUNZIONI</a:t>
          </a:r>
          <a:endParaRPr lang="it-IT" dirty="0"/>
        </a:p>
      </dgm:t>
    </dgm:pt>
    <dgm:pt modelId="{B0384F16-DB46-D345-8BD3-7A0D8EB57D8E}" type="parTrans" cxnId="{477C5EB5-64B2-8845-84C0-2D5AAAE243B3}">
      <dgm:prSet/>
      <dgm:spPr/>
      <dgm:t>
        <a:bodyPr/>
        <a:lstStyle/>
        <a:p>
          <a:endParaRPr lang="it-IT"/>
        </a:p>
      </dgm:t>
    </dgm:pt>
    <dgm:pt modelId="{2E98DCE6-5276-024A-BCBB-5DEA0C4ACC5A}" type="sibTrans" cxnId="{477C5EB5-64B2-8845-84C0-2D5AAAE243B3}">
      <dgm:prSet/>
      <dgm:spPr/>
      <dgm:t>
        <a:bodyPr/>
        <a:lstStyle/>
        <a:p>
          <a:endParaRPr lang="it-IT"/>
        </a:p>
      </dgm:t>
    </dgm:pt>
    <dgm:pt modelId="{A64AA634-72B3-8E4C-B4B6-566605ADF68D}">
      <dgm:prSet phldrT="[Testo]"/>
      <dgm:spPr/>
      <dgm:t>
        <a:bodyPr/>
        <a:lstStyle/>
        <a:p>
          <a:r>
            <a:rPr lang="it-IT" dirty="0" smtClean="0"/>
            <a:t>AMMISSIONE</a:t>
          </a:r>
          <a:endParaRPr lang="it-IT" dirty="0"/>
        </a:p>
      </dgm:t>
    </dgm:pt>
    <dgm:pt modelId="{640E534C-046F-F748-9627-79C1D2E36E46}" type="parTrans" cxnId="{40EF3576-B1E0-904B-8E22-F123623B24E6}">
      <dgm:prSet/>
      <dgm:spPr/>
    </dgm:pt>
    <dgm:pt modelId="{9BBEB38E-C7D3-7E45-B426-292456885E64}" type="sibTrans" cxnId="{40EF3576-B1E0-904B-8E22-F123623B24E6}">
      <dgm:prSet/>
      <dgm:spPr/>
    </dgm:pt>
    <dgm:pt modelId="{6EDC3137-D7B2-6F4F-985C-A064CFA9E0E2}">
      <dgm:prSet phldrT="[Testo]"/>
      <dgm:spPr/>
      <dgm:t>
        <a:bodyPr/>
        <a:lstStyle/>
        <a:p>
          <a:r>
            <a:rPr lang="it-IT" dirty="0" smtClean="0"/>
            <a:t>PARTECIPAZIONE</a:t>
          </a:r>
          <a:endParaRPr lang="it-IT" dirty="0"/>
        </a:p>
      </dgm:t>
    </dgm:pt>
    <dgm:pt modelId="{005CCB2D-8847-494C-9D63-54342E1A973A}" type="parTrans" cxnId="{69D012EC-6A92-D346-BA3B-2CD22D804668}">
      <dgm:prSet/>
      <dgm:spPr/>
    </dgm:pt>
    <dgm:pt modelId="{4270D227-AFE3-6043-AD38-E98853C1E25C}" type="sibTrans" cxnId="{69D012EC-6A92-D346-BA3B-2CD22D804668}">
      <dgm:prSet/>
      <dgm:spPr/>
    </dgm:pt>
    <dgm:pt modelId="{F6F4CCA7-CA29-C943-9932-F497FB10D39C}">
      <dgm:prSet phldrT="[Testo]"/>
      <dgm:spPr/>
      <dgm:t>
        <a:bodyPr/>
        <a:lstStyle/>
        <a:p>
          <a:r>
            <a:rPr lang="it-IT" dirty="0" smtClean="0"/>
            <a:t>Consiglio di Sicurezza</a:t>
          </a:r>
          <a:endParaRPr lang="it-IT" dirty="0"/>
        </a:p>
      </dgm:t>
    </dgm:pt>
    <dgm:pt modelId="{1C7D61C2-F44D-8F4E-8A4B-96A774CE060B}" type="parTrans" cxnId="{0181EDA1-E087-2E4F-B6D6-B59AAA32400E}">
      <dgm:prSet/>
      <dgm:spPr/>
    </dgm:pt>
    <dgm:pt modelId="{DD63E908-B9E4-EC4C-A0AD-04FFF2449B87}" type="sibTrans" cxnId="{0181EDA1-E087-2E4F-B6D6-B59AAA32400E}">
      <dgm:prSet/>
      <dgm:spPr/>
    </dgm:pt>
    <dgm:pt modelId="{772DB415-DB17-2C4C-84F6-76EE60F833E0}">
      <dgm:prSet phldrT="[Testo]"/>
      <dgm:spPr/>
      <dgm:t>
        <a:bodyPr/>
        <a:lstStyle/>
        <a:p>
          <a:r>
            <a:rPr lang="it-IT" dirty="0" smtClean="0"/>
            <a:t>Assemblea generale</a:t>
          </a:r>
          <a:endParaRPr lang="it-IT" dirty="0"/>
        </a:p>
      </dgm:t>
    </dgm:pt>
    <dgm:pt modelId="{B0F67CAF-C513-3E40-883C-C1B7BCA04424}" type="parTrans" cxnId="{8E367F68-E156-994A-B796-A8D4263BBC90}">
      <dgm:prSet/>
      <dgm:spPr/>
    </dgm:pt>
    <dgm:pt modelId="{57A132F8-4C9E-1347-8F9B-22C4852E0763}" type="sibTrans" cxnId="{8E367F68-E156-994A-B796-A8D4263BBC90}">
      <dgm:prSet/>
      <dgm:spPr/>
    </dgm:pt>
    <dgm:pt modelId="{831A74C2-9ADC-9047-B433-66A3A9F8A094}">
      <dgm:prSet phldrT="[Testo]"/>
      <dgm:spPr/>
      <dgm:t>
        <a:bodyPr/>
        <a:lstStyle/>
        <a:p>
          <a:r>
            <a:rPr lang="it-IT" dirty="0" smtClean="0"/>
            <a:t>Segretariato</a:t>
          </a:r>
          <a:endParaRPr lang="it-IT" dirty="0"/>
        </a:p>
      </dgm:t>
    </dgm:pt>
    <dgm:pt modelId="{943016EB-3125-6E47-A6C8-7746819E17E3}" type="parTrans" cxnId="{DB050B92-32C5-9B4B-B81B-26FDD9891BA9}">
      <dgm:prSet/>
      <dgm:spPr/>
    </dgm:pt>
    <dgm:pt modelId="{7C2D0400-ED3D-1B4B-B9F7-EAB8A1467EAC}" type="sibTrans" cxnId="{DB050B92-32C5-9B4B-B81B-26FDD9891BA9}">
      <dgm:prSet/>
      <dgm:spPr/>
    </dgm:pt>
    <dgm:pt modelId="{40111194-2A9E-C44A-A626-9BB0F18FE0DE}">
      <dgm:prSet phldrT="[Testo]"/>
      <dgm:spPr/>
      <dgm:t>
        <a:bodyPr/>
        <a:lstStyle/>
        <a:p>
          <a:r>
            <a:rPr lang="it-IT" dirty="0" smtClean="0"/>
            <a:t>Consiglio economico e sociale e Consiglio di amministrazione fiduciaria</a:t>
          </a:r>
          <a:endParaRPr lang="it-IT" dirty="0"/>
        </a:p>
      </dgm:t>
    </dgm:pt>
    <dgm:pt modelId="{280E670F-1AB7-9442-9321-C63FCA22C552}" type="parTrans" cxnId="{A9534F70-8AE6-4343-8711-8C00F15AAA50}">
      <dgm:prSet/>
      <dgm:spPr/>
    </dgm:pt>
    <dgm:pt modelId="{58B3D2D0-7B53-B24C-8B61-CF44D30A925C}" type="sibTrans" cxnId="{A9534F70-8AE6-4343-8711-8C00F15AAA50}">
      <dgm:prSet/>
      <dgm:spPr/>
    </dgm:pt>
    <dgm:pt modelId="{3389B332-86A4-7240-945D-2F0180C920BD}">
      <dgm:prSet phldrT="[Testo]"/>
      <dgm:spPr/>
      <dgm:t>
        <a:bodyPr/>
        <a:lstStyle/>
        <a:p>
          <a:r>
            <a:rPr lang="it-IT" dirty="0" smtClean="0"/>
            <a:t>Corte internazionale di giustizia</a:t>
          </a:r>
          <a:endParaRPr lang="it-IT" dirty="0"/>
        </a:p>
      </dgm:t>
    </dgm:pt>
    <dgm:pt modelId="{F03F9A86-8E5D-8B44-B59B-412C8DB0AA41}" type="parTrans" cxnId="{5413960C-A527-E543-A551-CA668074B3E6}">
      <dgm:prSet/>
      <dgm:spPr/>
    </dgm:pt>
    <dgm:pt modelId="{90C04526-1E2B-0648-8C85-3FFEEE659FE3}" type="sibTrans" cxnId="{5413960C-A527-E543-A551-CA668074B3E6}">
      <dgm:prSet/>
      <dgm:spPr/>
    </dgm:pt>
    <dgm:pt modelId="{9C5B6520-5420-6C41-8146-724F50F1C1D2}">
      <dgm:prSet phldrT="[Testo]"/>
      <dgm:spPr/>
      <dgm:t>
        <a:bodyPr/>
        <a:lstStyle/>
        <a:p>
          <a:r>
            <a:rPr lang="it-IT" dirty="0" smtClean="0"/>
            <a:t>ATTI</a:t>
          </a:r>
          <a:endParaRPr lang="it-IT" dirty="0"/>
        </a:p>
      </dgm:t>
    </dgm:pt>
    <dgm:pt modelId="{858BDD07-ABA1-3640-BE6B-5CDFAD3643FF}" type="parTrans" cxnId="{A32F082B-1449-534E-92D2-984D7D3B4692}">
      <dgm:prSet/>
      <dgm:spPr/>
    </dgm:pt>
    <dgm:pt modelId="{F9C5230A-73FD-CC44-8FFD-D30CFD5F5A25}" type="sibTrans" cxnId="{A32F082B-1449-534E-92D2-984D7D3B4692}">
      <dgm:prSet/>
      <dgm:spPr/>
    </dgm:pt>
    <dgm:pt modelId="{9D59DD16-DBCB-434F-9AEC-DDDF1B065B93}" type="pres">
      <dgm:prSet presAssocID="{9C3834B9-749D-5842-AED5-8DE615670019}" presName="compositeShape" presStyleCnt="0">
        <dgm:presLayoutVars>
          <dgm:chMax val="7"/>
          <dgm:dir/>
          <dgm:resizeHandles val="exact"/>
        </dgm:presLayoutVars>
      </dgm:prSet>
      <dgm:spPr/>
      <dgm:t>
        <a:bodyPr/>
        <a:lstStyle/>
        <a:p>
          <a:endParaRPr lang="it-IT"/>
        </a:p>
      </dgm:t>
    </dgm:pt>
    <dgm:pt modelId="{A2E27164-5A2E-3E43-85F8-36C6C479559C}" type="pres">
      <dgm:prSet presAssocID="{9C3834B9-749D-5842-AED5-8DE615670019}" presName="wedge1" presStyleLbl="node1" presStyleIdx="0" presStyleCnt="4" custLinFactNeighborX="-3720" custLinFactNeighborY="2714"/>
      <dgm:spPr/>
      <dgm:t>
        <a:bodyPr/>
        <a:lstStyle/>
        <a:p>
          <a:endParaRPr lang="it-IT"/>
        </a:p>
      </dgm:t>
    </dgm:pt>
    <dgm:pt modelId="{8CB18A55-2036-A748-950A-A655EB9EC850}" type="pres">
      <dgm:prSet presAssocID="{9C3834B9-749D-5842-AED5-8DE615670019}" presName="wedge1Tx" presStyleLbl="node1" presStyleIdx="0" presStyleCnt="4">
        <dgm:presLayoutVars>
          <dgm:chMax val="0"/>
          <dgm:chPref val="0"/>
          <dgm:bulletEnabled val="1"/>
        </dgm:presLayoutVars>
      </dgm:prSet>
      <dgm:spPr/>
      <dgm:t>
        <a:bodyPr/>
        <a:lstStyle/>
        <a:p>
          <a:endParaRPr lang="it-IT"/>
        </a:p>
      </dgm:t>
    </dgm:pt>
    <dgm:pt modelId="{39140162-AE90-D84F-9812-3EA659AF4AD4}" type="pres">
      <dgm:prSet presAssocID="{9C3834B9-749D-5842-AED5-8DE615670019}" presName="wedge2" presStyleLbl="node1" presStyleIdx="1" presStyleCnt="4" custLinFactNeighborX="494" custLinFactNeighborY="-1501"/>
      <dgm:spPr/>
      <dgm:t>
        <a:bodyPr/>
        <a:lstStyle/>
        <a:p>
          <a:endParaRPr lang="it-IT"/>
        </a:p>
      </dgm:t>
    </dgm:pt>
    <dgm:pt modelId="{6F6F6C4B-9CAE-0E42-9F17-719ACA70DA4A}" type="pres">
      <dgm:prSet presAssocID="{9C3834B9-749D-5842-AED5-8DE615670019}" presName="wedge2Tx" presStyleLbl="node1" presStyleIdx="1" presStyleCnt="4">
        <dgm:presLayoutVars>
          <dgm:chMax val="0"/>
          <dgm:chPref val="0"/>
          <dgm:bulletEnabled val="1"/>
        </dgm:presLayoutVars>
      </dgm:prSet>
      <dgm:spPr/>
      <dgm:t>
        <a:bodyPr/>
        <a:lstStyle/>
        <a:p>
          <a:endParaRPr lang="it-IT"/>
        </a:p>
      </dgm:t>
    </dgm:pt>
    <dgm:pt modelId="{4793F5B1-57B2-0F49-8E3B-1C8B6DB66338}" type="pres">
      <dgm:prSet presAssocID="{9C3834B9-749D-5842-AED5-8DE615670019}" presName="wedge3" presStyleLbl="node1" presStyleIdx="2" presStyleCnt="4" custLinFactNeighborX="494" custLinFactNeighborY="-1501"/>
      <dgm:spPr/>
      <dgm:t>
        <a:bodyPr/>
        <a:lstStyle/>
        <a:p>
          <a:endParaRPr lang="it-IT"/>
        </a:p>
      </dgm:t>
    </dgm:pt>
    <dgm:pt modelId="{F34F4CF6-A1B6-264F-87BA-A2154BC8058D}" type="pres">
      <dgm:prSet presAssocID="{9C3834B9-749D-5842-AED5-8DE615670019}" presName="wedge3Tx" presStyleLbl="node1" presStyleIdx="2" presStyleCnt="4">
        <dgm:presLayoutVars>
          <dgm:chMax val="0"/>
          <dgm:chPref val="0"/>
          <dgm:bulletEnabled val="1"/>
        </dgm:presLayoutVars>
      </dgm:prSet>
      <dgm:spPr/>
      <dgm:t>
        <a:bodyPr/>
        <a:lstStyle/>
        <a:p>
          <a:endParaRPr lang="it-IT"/>
        </a:p>
      </dgm:t>
    </dgm:pt>
    <dgm:pt modelId="{B183A966-45F4-784D-B10D-E8EF029B8753}" type="pres">
      <dgm:prSet presAssocID="{9C3834B9-749D-5842-AED5-8DE615670019}" presName="wedge4" presStyleLbl="node1" presStyleIdx="3" presStyleCnt="4" custLinFactNeighborX="494" custLinFactNeighborY="-1501"/>
      <dgm:spPr/>
      <dgm:t>
        <a:bodyPr/>
        <a:lstStyle/>
        <a:p>
          <a:endParaRPr lang="it-IT"/>
        </a:p>
      </dgm:t>
    </dgm:pt>
    <dgm:pt modelId="{6D0A9056-2A66-9443-8FD7-7706C55401D6}" type="pres">
      <dgm:prSet presAssocID="{9C3834B9-749D-5842-AED5-8DE615670019}" presName="wedge4Tx" presStyleLbl="node1" presStyleIdx="3" presStyleCnt="4">
        <dgm:presLayoutVars>
          <dgm:chMax val="0"/>
          <dgm:chPref val="0"/>
          <dgm:bulletEnabled val="1"/>
        </dgm:presLayoutVars>
      </dgm:prSet>
      <dgm:spPr/>
      <dgm:t>
        <a:bodyPr/>
        <a:lstStyle/>
        <a:p>
          <a:endParaRPr lang="it-IT"/>
        </a:p>
      </dgm:t>
    </dgm:pt>
  </dgm:ptLst>
  <dgm:cxnLst>
    <dgm:cxn modelId="{F9585AF0-6FD6-104D-A830-71E4866571C6}" type="presOf" srcId="{B3E69979-1ABF-234F-83FB-387D8478447E}" destId="{39140162-AE90-D84F-9812-3EA659AF4AD4}" srcOrd="0" destOrd="0" presId="urn:microsoft.com/office/officeart/2005/8/layout/chart3"/>
    <dgm:cxn modelId="{7151A6C4-178F-D64A-8BDE-3930887DC986}" type="presOf" srcId="{9C3834B9-749D-5842-AED5-8DE615670019}" destId="{9D59DD16-DBCB-434F-9AEC-DDDF1B065B93}" srcOrd="0" destOrd="0" presId="urn:microsoft.com/office/officeart/2005/8/layout/chart3"/>
    <dgm:cxn modelId="{0181EDA1-E087-2E4F-B6D6-B59AAA32400E}" srcId="{B3E69979-1ABF-234F-83FB-387D8478447E}" destId="{F6F4CCA7-CA29-C943-9932-F497FB10D39C}" srcOrd="0" destOrd="0" parTransId="{1C7D61C2-F44D-8F4E-8A4B-96A774CE060B}" sibTransId="{DD63E908-B9E4-EC4C-A0AD-04FFF2449B87}"/>
    <dgm:cxn modelId="{07067B2C-A1AA-D545-B59C-4EC49EA0C94B}" type="presOf" srcId="{F6F4CCA7-CA29-C943-9932-F497FB10D39C}" destId="{39140162-AE90-D84F-9812-3EA659AF4AD4}" srcOrd="0" destOrd="1" presId="urn:microsoft.com/office/officeart/2005/8/layout/chart3"/>
    <dgm:cxn modelId="{9BADEB3C-A10B-AB49-85E5-40771D2DDC0B}" srcId="{9C3834B9-749D-5842-AED5-8DE615670019}" destId="{2638BABF-3529-714F-B0AD-B0812082EF18}" srcOrd="0" destOrd="0" parTransId="{C93B6471-890E-D94A-8109-F16546BA0167}" sibTransId="{3BF63303-5480-994B-A7CB-7AEB6BDE95F2}"/>
    <dgm:cxn modelId="{40EF3576-B1E0-904B-8E22-F123623B24E6}" srcId="{2638BABF-3529-714F-B0AD-B0812082EF18}" destId="{A64AA634-72B3-8E4C-B4B6-566605ADF68D}" srcOrd="0" destOrd="0" parTransId="{640E534C-046F-F748-9627-79C1D2E36E46}" sibTransId="{9BBEB38E-C7D3-7E45-B426-292456885E64}"/>
    <dgm:cxn modelId="{E55BFF39-2578-E440-902B-DBA203984BE6}" type="presOf" srcId="{831A74C2-9ADC-9047-B433-66A3A9F8A094}" destId="{6F6F6C4B-9CAE-0E42-9F17-719ACA70DA4A}" srcOrd="1" destOrd="3" presId="urn:microsoft.com/office/officeart/2005/8/layout/chart3"/>
    <dgm:cxn modelId="{D713CED3-A0F1-7846-BC99-913D1BFAD9C0}" type="presOf" srcId="{F6F4CCA7-CA29-C943-9932-F497FB10D39C}" destId="{6F6F6C4B-9CAE-0E42-9F17-719ACA70DA4A}" srcOrd="1" destOrd="1" presId="urn:microsoft.com/office/officeart/2005/8/layout/chart3"/>
    <dgm:cxn modelId="{E3D83954-F0E6-444D-BFE8-11CD223B1D30}" type="presOf" srcId="{40111194-2A9E-C44A-A626-9BB0F18FE0DE}" destId="{6F6F6C4B-9CAE-0E42-9F17-719ACA70DA4A}" srcOrd="1" destOrd="4" presId="urn:microsoft.com/office/officeart/2005/8/layout/chart3"/>
    <dgm:cxn modelId="{0291D261-DAA7-774E-91EF-844A9A10F9B2}" type="presOf" srcId="{B3E69979-1ABF-234F-83FB-387D8478447E}" destId="{6F6F6C4B-9CAE-0E42-9F17-719ACA70DA4A}" srcOrd="1" destOrd="0" presId="urn:microsoft.com/office/officeart/2005/8/layout/chart3"/>
    <dgm:cxn modelId="{02C50A5E-D88E-6947-B554-D6AB8AD42D63}" type="presOf" srcId="{1CA11678-9D3D-E349-9578-CB311D93372E}" destId="{F34F4CF6-A1B6-264F-87BA-A2154BC8058D}" srcOrd="1" destOrd="0" presId="urn:microsoft.com/office/officeart/2005/8/layout/chart3"/>
    <dgm:cxn modelId="{5413960C-A527-E543-A551-CA668074B3E6}" srcId="{B3E69979-1ABF-234F-83FB-387D8478447E}" destId="{3389B332-86A4-7240-945D-2F0180C920BD}" srcOrd="4" destOrd="0" parTransId="{F03F9A86-8E5D-8B44-B59B-412C8DB0AA41}" sibTransId="{90C04526-1E2B-0648-8C85-3FFEEE659FE3}"/>
    <dgm:cxn modelId="{A1A10A0B-15A1-084D-8AB0-31DCA39D2DDE}" type="presOf" srcId="{2638BABF-3529-714F-B0AD-B0812082EF18}" destId="{A2E27164-5A2E-3E43-85F8-36C6C479559C}" srcOrd="0" destOrd="0" presId="urn:microsoft.com/office/officeart/2005/8/layout/chart3"/>
    <dgm:cxn modelId="{6286B176-2FCA-F54D-8BBF-E8E55B28A654}" type="presOf" srcId="{6EDC3137-D7B2-6F4F-985C-A064CFA9E0E2}" destId="{8CB18A55-2036-A748-950A-A655EB9EC850}" srcOrd="1" destOrd="2" presId="urn:microsoft.com/office/officeart/2005/8/layout/chart3"/>
    <dgm:cxn modelId="{442C1D72-8904-6240-B70D-81307AB34E42}" type="presOf" srcId="{831A74C2-9ADC-9047-B433-66A3A9F8A094}" destId="{39140162-AE90-D84F-9812-3EA659AF4AD4}" srcOrd="0" destOrd="3" presId="urn:microsoft.com/office/officeart/2005/8/layout/chart3"/>
    <dgm:cxn modelId="{A32F082B-1449-534E-92D2-984D7D3B4692}" srcId="{9C3834B9-749D-5842-AED5-8DE615670019}" destId="{9C5B6520-5420-6C41-8146-724F50F1C1D2}" srcOrd="3" destOrd="0" parTransId="{858BDD07-ABA1-3640-BE6B-5CDFAD3643FF}" sibTransId="{F9C5230A-73FD-CC44-8FFD-D30CFD5F5A25}"/>
    <dgm:cxn modelId="{EED76E24-E770-B040-90E3-1553FA2FBEFD}" type="presOf" srcId="{40111194-2A9E-C44A-A626-9BB0F18FE0DE}" destId="{39140162-AE90-D84F-9812-3EA659AF4AD4}" srcOrd="0" destOrd="4" presId="urn:microsoft.com/office/officeart/2005/8/layout/chart3"/>
    <dgm:cxn modelId="{679345B2-59A6-8548-B416-C63EEB18C062}" type="presOf" srcId="{772DB415-DB17-2C4C-84F6-76EE60F833E0}" destId="{6F6F6C4B-9CAE-0E42-9F17-719ACA70DA4A}" srcOrd="1" destOrd="2" presId="urn:microsoft.com/office/officeart/2005/8/layout/chart3"/>
    <dgm:cxn modelId="{8E367F68-E156-994A-B796-A8D4263BBC90}" srcId="{B3E69979-1ABF-234F-83FB-387D8478447E}" destId="{772DB415-DB17-2C4C-84F6-76EE60F833E0}" srcOrd="1" destOrd="0" parTransId="{B0F67CAF-C513-3E40-883C-C1B7BCA04424}" sibTransId="{57A132F8-4C9E-1347-8F9B-22C4852E0763}"/>
    <dgm:cxn modelId="{84AD8FCF-BCD9-8748-99E5-F9630087C1F8}" type="presOf" srcId="{3389B332-86A4-7240-945D-2F0180C920BD}" destId="{39140162-AE90-D84F-9812-3EA659AF4AD4}" srcOrd="0" destOrd="5" presId="urn:microsoft.com/office/officeart/2005/8/layout/chart3"/>
    <dgm:cxn modelId="{199907B4-C7F6-8D4C-A184-FC8556F41AB7}" type="presOf" srcId="{6EDC3137-D7B2-6F4F-985C-A064CFA9E0E2}" destId="{A2E27164-5A2E-3E43-85F8-36C6C479559C}" srcOrd="0" destOrd="2" presId="urn:microsoft.com/office/officeart/2005/8/layout/chart3"/>
    <dgm:cxn modelId="{477C5EB5-64B2-8845-84C0-2D5AAAE243B3}" srcId="{9C3834B9-749D-5842-AED5-8DE615670019}" destId="{1CA11678-9D3D-E349-9578-CB311D93372E}" srcOrd="2" destOrd="0" parTransId="{B0384F16-DB46-D345-8BD3-7A0D8EB57D8E}" sibTransId="{2E98DCE6-5276-024A-BCBB-5DEA0C4ACC5A}"/>
    <dgm:cxn modelId="{69D012EC-6A92-D346-BA3B-2CD22D804668}" srcId="{2638BABF-3529-714F-B0AD-B0812082EF18}" destId="{6EDC3137-D7B2-6F4F-985C-A064CFA9E0E2}" srcOrd="1" destOrd="0" parTransId="{005CCB2D-8847-494C-9D63-54342E1A973A}" sibTransId="{4270D227-AFE3-6043-AD38-E98853C1E25C}"/>
    <dgm:cxn modelId="{463144A9-BCB9-6B4F-8E89-C40A111D8983}" type="presOf" srcId="{9C5B6520-5420-6C41-8146-724F50F1C1D2}" destId="{6D0A9056-2A66-9443-8FD7-7706C55401D6}" srcOrd="1" destOrd="0" presId="urn:microsoft.com/office/officeart/2005/8/layout/chart3"/>
    <dgm:cxn modelId="{CBE1119C-FA3C-8741-9233-83A0BE05AE21}" type="presOf" srcId="{9C5B6520-5420-6C41-8146-724F50F1C1D2}" destId="{B183A966-45F4-784D-B10D-E8EF029B8753}" srcOrd="0" destOrd="0" presId="urn:microsoft.com/office/officeart/2005/8/layout/chart3"/>
    <dgm:cxn modelId="{E05C8182-CDC6-C247-ACD3-B4ED179F7365}" type="presOf" srcId="{772DB415-DB17-2C4C-84F6-76EE60F833E0}" destId="{39140162-AE90-D84F-9812-3EA659AF4AD4}" srcOrd="0" destOrd="2" presId="urn:microsoft.com/office/officeart/2005/8/layout/chart3"/>
    <dgm:cxn modelId="{DB050B92-32C5-9B4B-B81B-26FDD9891BA9}" srcId="{B3E69979-1ABF-234F-83FB-387D8478447E}" destId="{831A74C2-9ADC-9047-B433-66A3A9F8A094}" srcOrd="2" destOrd="0" parTransId="{943016EB-3125-6E47-A6C8-7746819E17E3}" sibTransId="{7C2D0400-ED3D-1B4B-B9F7-EAB8A1467EAC}"/>
    <dgm:cxn modelId="{F180A9E4-0A2D-4C42-8C36-AC0DDCF3847F}" srcId="{9C3834B9-749D-5842-AED5-8DE615670019}" destId="{B3E69979-1ABF-234F-83FB-387D8478447E}" srcOrd="1" destOrd="0" parTransId="{CE17F5F7-FA1D-C946-86BA-FF31E2A864A0}" sibTransId="{E7416902-7651-3A42-B4B3-415517F2A873}"/>
    <dgm:cxn modelId="{7BC81673-2780-A941-8988-76DD01656B15}" type="presOf" srcId="{A64AA634-72B3-8E4C-B4B6-566605ADF68D}" destId="{8CB18A55-2036-A748-950A-A655EB9EC850}" srcOrd="1" destOrd="1" presId="urn:microsoft.com/office/officeart/2005/8/layout/chart3"/>
    <dgm:cxn modelId="{C47076B6-6753-7144-9EC2-75BB20BD7A5A}" type="presOf" srcId="{3389B332-86A4-7240-945D-2F0180C920BD}" destId="{6F6F6C4B-9CAE-0E42-9F17-719ACA70DA4A}" srcOrd="1" destOrd="5" presId="urn:microsoft.com/office/officeart/2005/8/layout/chart3"/>
    <dgm:cxn modelId="{4CFC4FA4-E6C2-A848-A4D4-E561D9A27C22}" type="presOf" srcId="{2638BABF-3529-714F-B0AD-B0812082EF18}" destId="{8CB18A55-2036-A748-950A-A655EB9EC850}" srcOrd="1" destOrd="0" presId="urn:microsoft.com/office/officeart/2005/8/layout/chart3"/>
    <dgm:cxn modelId="{FB01DEF3-6A9E-754C-A094-812F1D497C02}" type="presOf" srcId="{1CA11678-9D3D-E349-9578-CB311D93372E}" destId="{4793F5B1-57B2-0F49-8E3B-1C8B6DB66338}" srcOrd="0" destOrd="0" presId="urn:microsoft.com/office/officeart/2005/8/layout/chart3"/>
    <dgm:cxn modelId="{B685C6C4-5248-1F4A-935C-98012730EE12}" type="presOf" srcId="{A64AA634-72B3-8E4C-B4B6-566605ADF68D}" destId="{A2E27164-5A2E-3E43-85F8-36C6C479559C}" srcOrd="0" destOrd="1" presId="urn:microsoft.com/office/officeart/2005/8/layout/chart3"/>
    <dgm:cxn modelId="{A9534F70-8AE6-4343-8711-8C00F15AAA50}" srcId="{B3E69979-1ABF-234F-83FB-387D8478447E}" destId="{40111194-2A9E-C44A-A626-9BB0F18FE0DE}" srcOrd="3" destOrd="0" parTransId="{280E670F-1AB7-9442-9321-C63FCA22C552}" sibTransId="{58B3D2D0-7B53-B24C-8B61-CF44D30A925C}"/>
    <dgm:cxn modelId="{5FF47C2E-7FD7-C849-84AB-15C243CF9739}" type="presParOf" srcId="{9D59DD16-DBCB-434F-9AEC-DDDF1B065B93}" destId="{A2E27164-5A2E-3E43-85F8-36C6C479559C}" srcOrd="0" destOrd="0" presId="urn:microsoft.com/office/officeart/2005/8/layout/chart3"/>
    <dgm:cxn modelId="{0D925A13-CE88-8C4D-A5DB-1EAB968E732E}" type="presParOf" srcId="{9D59DD16-DBCB-434F-9AEC-DDDF1B065B93}" destId="{8CB18A55-2036-A748-950A-A655EB9EC850}" srcOrd="1" destOrd="0" presId="urn:microsoft.com/office/officeart/2005/8/layout/chart3"/>
    <dgm:cxn modelId="{8F199D94-B605-E840-A9E5-F1740A3A4CAB}" type="presParOf" srcId="{9D59DD16-DBCB-434F-9AEC-DDDF1B065B93}" destId="{39140162-AE90-D84F-9812-3EA659AF4AD4}" srcOrd="2" destOrd="0" presId="urn:microsoft.com/office/officeart/2005/8/layout/chart3"/>
    <dgm:cxn modelId="{5DF97052-D034-CE43-9A42-4413106B0E7D}" type="presParOf" srcId="{9D59DD16-DBCB-434F-9AEC-DDDF1B065B93}" destId="{6F6F6C4B-9CAE-0E42-9F17-719ACA70DA4A}" srcOrd="3" destOrd="0" presId="urn:microsoft.com/office/officeart/2005/8/layout/chart3"/>
    <dgm:cxn modelId="{CE0E38B5-6044-ED43-821B-BD5B4A41E1D6}" type="presParOf" srcId="{9D59DD16-DBCB-434F-9AEC-DDDF1B065B93}" destId="{4793F5B1-57B2-0F49-8E3B-1C8B6DB66338}" srcOrd="4" destOrd="0" presId="urn:microsoft.com/office/officeart/2005/8/layout/chart3"/>
    <dgm:cxn modelId="{04AB1B47-C9B6-E744-A96A-F94426E25F1F}" type="presParOf" srcId="{9D59DD16-DBCB-434F-9AEC-DDDF1B065B93}" destId="{F34F4CF6-A1B6-264F-87BA-A2154BC8058D}" srcOrd="5" destOrd="0" presId="urn:microsoft.com/office/officeart/2005/8/layout/chart3"/>
    <dgm:cxn modelId="{F9CE0CAB-3293-6341-B95B-A0F705BFED2A}" type="presParOf" srcId="{9D59DD16-DBCB-434F-9AEC-DDDF1B065B93}" destId="{B183A966-45F4-784D-B10D-E8EF029B8753}" srcOrd="6" destOrd="0" presId="urn:microsoft.com/office/officeart/2005/8/layout/chart3"/>
    <dgm:cxn modelId="{F242A012-CE12-5047-AC64-BD52DE83E009}" type="presParOf" srcId="{9D59DD16-DBCB-434F-9AEC-DDDF1B065B93}" destId="{6D0A9056-2A66-9443-8FD7-7706C55401D6}" srcOrd="7"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C52217-671E-DC49-90D0-FEB2E179D96F}" type="doc">
      <dgm:prSet loTypeId="urn:microsoft.com/office/officeart/2005/8/layout/arrow5" loCatId="relationship" qsTypeId="urn:microsoft.com/office/officeart/2005/8/quickstyle/simple2" qsCatId="simple" csTypeId="urn:microsoft.com/office/officeart/2005/8/colors/colorful4" csCatId="colorful" phldr="1"/>
      <dgm:spPr/>
      <dgm:t>
        <a:bodyPr/>
        <a:lstStyle/>
        <a:p>
          <a:endParaRPr lang="it-IT"/>
        </a:p>
      </dgm:t>
    </dgm:pt>
    <dgm:pt modelId="{F6E67202-C7EB-9A48-A0FE-BDBC2EC6BF91}">
      <dgm:prSet phldrT="[Testo]"/>
      <dgm:spPr/>
      <dgm:t>
        <a:bodyPr/>
        <a:lstStyle/>
        <a:p>
          <a:r>
            <a:rPr lang="it-IT" dirty="0" smtClean="0"/>
            <a:t>RELAZIONI INTERNAZIONALI</a:t>
          </a:r>
        </a:p>
        <a:p>
          <a:endParaRPr lang="it-IT" dirty="0"/>
        </a:p>
      </dgm:t>
    </dgm:pt>
    <dgm:pt modelId="{2FE417CB-6781-CA45-AAE2-39E951BAABB1}" type="parTrans" cxnId="{08285A24-4AA7-4E43-AC6F-1DBD8EE1DF70}">
      <dgm:prSet/>
      <dgm:spPr/>
      <dgm:t>
        <a:bodyPr/>
        <a:lstStyle/>
        <a:p>
          <a:endParaRPr lang="it-IT"/>
        </a:p>
      </dgm:t>
    </dgm:pt>
    <dgm:pt modelId="{D248DF59-F06D-4944-84C5-8F678A84F7D1}" type="sibTrans" cxnId="{08285A24-4AA7-4E43-AC6F-1DBD8EE1DF70}">
      <dgm:prSet/>
      <dgm:spPr/>
      <dgm:t>
        <a:bodyPr/>
        <a:lstStyle/>
        <a:p>
          <a:endParaRPr lang="it-IT"/>
        </a:p>
      </dgm:t>
    </dgm:pt>
    <dgm:pt modelId="{73261FD3-866D-8544-8ADF-D1A8455665D3}">
      <dgm:prSet phldrT="[Testo]"/>
      <dgm:spPr/>
      <dgm:t>
        <a:bodyPr/>
        <a:lstStyle/>
        <a:p>
          <a:r>
            <a:rPr lang="it-IT" dirty="0" smtClean="0"/>
            <a:t>ONU</a:t>
          </a:r>
          <a:endParaRPr lang="it-IT" dirty="0"/>
        </a:p>
      </dgm:t>
    </dgm:pt>
    <dgm:pt modelId="{7F0B38F0-EDB6-584C-8656-E33A67C18A74}" type="parTrans" cxnId="{9EA57A0B-FDB4-1E45-99F5-526226649D42}">
      <dgm:prSet/>
      <dgm:spPr/>
      <dgm:t>
        <a:bodyPr/>
        <a:lstStyle/>
        <a:p>
          <a:endParaRPr lang="it-IT"/>
        </a:p>
      </dgm:t>
    </dgm:pt>
    <dgm:pt modelId="{EC139FD4-2751-1543-93BA-AA04BEB8B68D}" type="sibTrans" cxnId="{9EA57A0B-FDB4-1E45-99F5-526226649D42}">
      <dgm:prSet/>
      <dgm:spPr/>
      <dgm:t>
        <a:bodyPr/>
        <a:lstStyle/>
        <a:p>
          <a:endParaRPr lang="it-IT"/>
        </a:p>
      </dgm:t>
    </dgm:pt>
    <dgm:pt modelId="{6A02297B-D7CA-924B-8BCF-06D5D539F051}" type="pres">
      <dgm:prSet presAssocID="{1CC52217-671E-DC49-90D0-FEB2E179D96F}" presName="diagram" presStyleCnt="0">
        <dgm:presLayoutVars>
          <dgm:dir/>
          <dgm:resizeHandles val="exact"/>
        </dgm:presLayoutVars>
      </dgm:prSet>
      <dgm:spPr/>
      <dgm:t>
        <a:bodyPr/>
        <a:lstStyle/>
        <a:p>
          <a:endParaRPr lang="it-IT"/>
        </a:p>
      </dgm:t>
    </dgm:pt>
    <dgm:pt modelId="{4F069DE2-3FE7-994C-A858-AED57393057F}" type="pres">
      <dgm:prSet presAssocID="{F6E67202-C7EB-9A48-A0FE-BDBC2EC6BF91}" presName="arrow" presStyleLbl="node1" presStyleIdx="0" presStyleCnt="2">
        <dgm:presLayoutVars>
          <dgm:bulletEnabled val="1"/>
        </dgm:presLayoutVars>
      </dgm:prSet>
      <dgm:spPr/>
      <dgm:t>
        <a:bodyPr/>
        <a:lstStyle/>
        <a:p>
          <a:endParaRPr lang="it-IT"/>
        </a:p>
      </dgm:t>
    </dgm:pt>
    <dgm:pt modelId="{CC0A095D-FD5C-E044-972F-AA3EA80BCA0A}" type="pres">
      <dgm:prSet presAssocID="{73261FD3-866D-8544-8ADF-D1A8455665D3}" presName="arrow" presStyleLbl="node1" presStyleIdx="1" presStyleCnt="2">
        <dgm:presLayoutVars>
          <dgm:bulletEnabled val="1"/>
        </dgm:presLayoutVars>
      </dgm:prSet>
      <dgm:spPr/>
      <dgm:t>
        <a:bodyPr/>
        <a:lstStyle/>
        <a:p>
          <a:endParaRPr lang="it-IT"/>
        </a:p>
      </dgm:t>
    </dgm:pt>
  </dgm:ptLst>
  <dgm:cxnLst>
    <dgm:cxn modelId="{9EA57A0B-FDB4-1E45-99F5-526226649D42}" srcId="{1CC52217-671E-DC49-90D0-FEB2E179D96F}" destId="{73261FD3-866D-8544-8ADF-D1A8455665D3}" srcOrd="1" destOrd="0" parTransId="{7F0B38F0-EDB6-584C-8656-E33A67C18A74}" sibTransId="{EC139FD4-2751-1543-93BA-AA04BEB8B68D}"/>
    <dgm:cxn modelId="{30FDCDEC-8D98-3A4F-A105-13A7A20530D9}" type="presOf" srcId="{73261FD3-866D-8544-8ADF-D1A8455665D3}" destId="{CC0A095D-FD5C-E044-972F-AA3EA80BCA0A}" srcOrd="0" destOrd="0" presId="urn:microsoft.com/office/officeart/2005/8/layout/arrow5"/>
    <dgm:cxn modelId="{08285A24-4AA7-4E43-AC6F-1DBD8EE1DF70}" srcId="{1CC52217-671E-DC49-90D0-FEB2E179D96F}" destId="{F6E67202-C7EB-9A48-A0FE-BDBC2EC6BF91}" srcOrd="0" destOrd="0" parTransId="{2FE417CB-6781-CA45-AAE2-39E951BAABB1}" sibTransId="{D248DF59-F06D-4944-84C5-8F678A84F7D1}"/>
    <dgm:cxn modelId="{97C0A55E-F292-4046-9E46-6E138B28617A}" type="presOf" srcId="{F6E67202-C7EB-9A48-A0FE-BDBC2EC6BF91}" destId="{4F069DE2-3FE7-994C-A858-AED57393057F}" srcOrd="0" destOrd="0" presId="urn:microsoft.com/office/officeart/2005/8/layout/arrow5"/>
    <dgm:cxn modelId="{D1542EE2-5FEF-3942-BECF-8E32358781E5}" type="presOf" srcId="{1CC52217-671E-DC49-90D0-FEB2E179D96F}" destId="{6A02297B-D7CA-924B-8BCF-06D5D539F051}" srcOrd="0" destOrd="0" presId="urn:microsoft.com/office/officeart/2005/8/layout/arrow5"/>
    <dgm:cxn modelId="{7955D93F-67BA-1940-BB2E-89395E0C4F80}" type="presParOf" srcId="{6A02297B-D7CA-924B-8BCF-06D5D539F051}" destId="{4F069DE2-3FE7-994C-A858-AED57393057F}" srcOrd="0" destOrd="0" presId="urn:microsoft.com/office/officeart/2005/8/layout/arrow5"/>
    <dgm:cxn modelId="{BF0C38F9-4A54-144B-B3E1-CB650B787460}" type="presParOf" srcId="{6A02297B-D7CA-924B-8BCF-06D5D539F051}" destId="{CC0A095D-FD5C-E044-972F-AA3EA80BCA0A}"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C52217-671E-DC49-90D0-FEB2E179D96F}" type="doc">
      <dgm:prSet loTypeId="urn:microsoft.com/office/officeart/2005/8/layout/arrow1" loCatId="relationship" qsTypeId="urn:microsoft.com/office/officeart/2005/8/quickstyle/simple2" qsCatId="simple" csTypeId="urn:microsoft.com/office/officeart/2005/8/colors/colorful4" csCatId="colorful" phldr="1"/>
      <dgm:spPr/>
      <dgm:t>
        <a:bodyPr/>
        <a:lstStyle/>
        <a:p>
          <a:endParaRPr lang="it-IT"/>
        </a:p>
      </dgm:t>
    </dgm:pt>
    <dgm:pt modelId="{F6E67202-C7EB-9A48-A0FE-BDBC2EC6BF91}">
      <dgm:prSet phldrT="[Testo]"/>
      <dgm:spPr/>
      <dgm:t>
        <a:bodyPr/>
        <a:lstStyle/>
        <a:p>
          <a:r>
            <a:rPr lang="it-IT" smtClean="0"/>
            <a:t>RELAZIONI INTERNAZIONALI</a:t>
          </a:r>
        </a:p>
        <a:p>
          <a:endParaRPr lang="it-IT" dirty="0"/>
        </a:p>
      </dgm:t>
    </dgm:pt>
    <dgm:pt modelId="{2FE417CB-6781-CA45-AAE2-39E951BAABB1}" type="parTrans" cxnId="{08285A24-4AA7-4E43-AC6F-1DBD8EE1DF70}">
      <dgm:prSet/>
      <dgm:spPr/>
      <dgm:t>
        <a:bodyPr/>
        <a:lstStyle/>
        <a:p>
          <a:endParaRPr lang="it-IT"/>
        </a:p>
      </dgm:t>
    </dgm:pt>
    <dgm:pt modelId="{D248DF59-F06D-4944-84C5-8F678A84F7D1}" type="sibTrans" cxnId="{08285A24-4AA7-4E43-AC6F-1DBD8EE1DF70}">
      <dgm:prSet/>
      <dgm:spPr/>
      <dgm:t>
        <a:bodyPr/>
        <a:lstStyle/>
        <a:p>
          <a:endParaRPr lang="it-IT"/>
        </a:p>
      </dgm:t>
    </dgm:pt>
    <dgm:pt modelId="{73261FD3-866D-8544-8ADF-D1A8455665D3}">
      <dgm:prSet phldrT="[Testo]"/>
      <dgm:spPr/>
      <dgm:t>
        <a:bodyPr/>
        <a:lstStyle/>
        <a:p>
          <a:r>
            <a:rPr lang="it-IT" dirty="0" smtClean="0"/>
            <a:t>ONU</a:t>
          </a:r>
          <a:endParaRPr lang="it-IT" dirty="0"/>
        </a:p>
      </dgm:t>
    </dgm:pt>
    <dgm:pt modelId="{7F0B38F0-EDB6-584C-8656-E33A67C18A74}" type="parTrans" cxnId="{9EA57A0B-FDB4-1E45-99F5-526226649D42}">
      <dgm:prSet/>
      <dgm:spPr/>
      <dgm:t>
        <a:bodyPr/>
        <a:lstStyle/>
        <a:p>
          <a:endParaRPr lang="it-IT"/>
        </a:p>
      </dgm:t>
    </dgm:pt>
    <dgm:pt modelId="{EC139FD4-2751-1543-93BA-AA04BEB8B68D}" type="sibTrans" cxnId="{9EA57A0B-FDB4-1E45-99F5-526226649D42}">
      <dgm:prSet/>
      <dgm:spPr/>
      <dgm:t>
        <a:bodyPr/>
        <a:lstStyle/>
        <a:p>
          <a:endParaRPr lang="it-IT"/>
        </a:p>
      </dgm:t>
    </dgm:pt>
    <dgm:pt modelId="{4245FD4C-C0D8-CB47-A3BF-6DEB571A9261}" type="pres">
      <dgm:prSet presAssocID="{1CC52217-671E-DC49-90D0-FEB2E179D96F}" presName="cycle" presStyleCnt="0">
        <dgm:presLayoutVars>
          <dgm:dir/>
          <dgm:resizeHandles val="exact"/>
        </dgm:presLayoutVars>
      </dgm:prSet>
      <dgm:spPr/>
      <dgm:t>
        <a:bodyPr/>
        <a:lstStyle/>
        <a:p>
          <a:endParaRPr lang="it-IT"/>
        </a:p>
      </dgm:t>
    </dgm:pt>
    <dgm:pt modelId="{74B948C7-E22B-4F43-8AD3-24ECFF32933B}" type="pres">
      <dgm:prSet presAssocID="{F6E67202-C7EB-9A48-A0FE-BDBC2EC6BF91}" presName="arrow" presStyleLbl="node1" presStyleIdx="0" presStyleCnt="2">
        <dgm:presLayoutVars>
          <dgm:bulletEnabled val="1"/>
        </dgm:presLayoutVars>
      </dgm:prSet>
      <dgm:spPr/>
      <dgm:t>
        <a:bodyPr/>
        <a:lstStyle/>
        <a:p>
          <a:endParaRPr lang="it-IT"/>
        </a:p>
      </dgm:t>
    </dgm:pt>
    <dgm:pt modelId="{682296E3-466D-A64F-90EB-ECCD2748952F}" type="pres">
      <dgm:prSet presAssocID="{73261FD3-866D-8544-8ADF-D1A8455665D3}" presName="arrow" presStyleLbl="node1" presStyleIdx="1" presStyleCnt="2">
        <dgm:presLayoutVars>
          <dgm:bulletEnabled val="1"/>
        </dgm:presLayoutVars>
      </dgm:prSet>
      <dgm:spPr/>
      <dgm:t>
        <a:bodyPr/>
        <a:lstStyle/>
        <a:p>
          <a:endParaRPr lang="it-IT"/>
        </a:p>
      </dgm:t>
    </dgm:pt>
  </dgm:ptLst>
  <dgm:cxnLst>
    <dgm:cxn modelId="{9EA57A0B-FDB4-1E45-99F5-526226649D42}" srcId="{1CC52217-671E-DC49-90D0-FEB2E179D96F}" destId="{73261FD3-866D-8544-8ADF-D1A8455665D3}" srcOrd="1" destOrd="0" parTransId="{7F0B38F0-EDB6-584C-8656-E33A67C18A74}" sibTransId="{EC139FD4-2751-1543-93BA-AA04BEB8B68D}"/>
    <dgm:cxn modelId="{ED1FD597-4A04-2942-AF60-324178480AC2}" type="presOf" srcId="{1CC52217-671E-DC49-90D0-FEB2E179D96F}" destId="{4245FD4C-C0D8-CB47-A3BF-6DEB571A9261}" srcOrd="0" destOrd="0" presId="urn:microsoft.com/office/officeart/2005/8/layout/arrow1"/>
    <dgm:cxn modelId="{4F5CA3AA-E838-4B47-ADB2-65821F0177DC}" type="presOf" srcId="{F6E67202-C7EB-9A48-A0FE-BDBC2EC6BF91}" destId="{74B948C7-E22B-4F43-8AD3-24ECFF32933B}" srcOrd="0" destOrd="0" presId="urn:microsoft.com/office/officeart/2005/8/layout/arrow1"/>
    <dgm:cxn modelId="{08285A24-4AA7-4E43-AC6F-1DBD8EE1DF70}" srcId="{1CC52217-671E-DC49-90D0-FEB2E179D96F}" destId="{F6E67202-C7EB-9A48-A0FE-BDBC2EC6BF91}" srcOrd="0" destOrd="0" parTransId="{2FE417CB-6781-CA45-AAE2-39E951BAABB1}" sibTransId="{D248DF59-F06D-4944-84C5-8F678A84F7D1}"/>
    <dgm:cxn modelId="{16ECE0F7-3639-7E46-A9A2-93CD25D030D7}" type="presOf" srcId="{73261FD3-866D-8544-8ADF-D1A8455665D3}" destId="{682296E3-466D-A64F-90EB-ECCD2748952F}" srcOrd="0" destOrd="0" presId="urn:microsoft.com/office/officeart/2005/8/layout/arrow1"/>
    <dgm:cxn modelId="{58E19ACF-4171-C141-8BAC-054582E30647}" type="presParOf" srcId="{4245FD4C-C0D8-CB47-A3BF-6DEB571A9261}" destId="{74B948C7-E22B-4F43-8AD3-24ECFF32933B}" srcOrd="0" destOrd="0" presId="urn:microsoft.com/office/officeart/2005/8/layout/arrow1"/>
    <dgm:cxn modelId="{90574426-FAC1-9044-A2D7-F23A3DC22802}" type="presParOf" srcId="{4245FD4C-C0D8-CB47-A3BF-6DEB571A9261}" destId="{682296E3-466D-A64F-90EB-ECCD2748952F}"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C52217-671E-DC49-90D0-FEB2E179D96F}" type="doc">
      <dgm:prSet loTypeId="urn:microsoft.com/office/officeart/2005/8/layout/arrow1" loCatId="relationship" qsTypeId="urn:microsoft.com/office/officeart/2005/8/quickstyle/simple2" qsCatId="simple" csTypeId="urn:microsoft.com/office/officeart/2005/8/colors/colorful1" csCatId="colorful" phldr="1"/>
      <dgm:spPr/>
      <dgm:t>
        <a:bodyPr/>
        <a:lstStyle/>
        <a:p>
          <a:endParaRPr lang="it-IT"/>
        </a:p>
      </dgm:t>
    </dgm:pt>
    <dgm:pt modelId="{F6E67202-C7EB-9A48-A0FE-BDBC2EC6BF91}">
      <dgm:prSet phldrT="[Testo]"/>
      <dgm:spPr/>
      <dgm:t>
        <a:bodyPr/>
        <a:lstStyle/>
        <a:p>
          <a:r>
            <a:rPr lang="it-IT" dirty="0" smtClean="0"/>
            <a:t>ATTIVITA’ NORMATIVA</a:t>
          </a:r>
        </a:p>
        <a:p>
          <a:endParaRPr lang="it-IT" dirty="0"/>
        </a:p>
      </dgm:t>
    </dgm:pt>
    <dgm:pt modelId="{2FE417CB-6781-CA45-AAE2-39E951BAABB1}" type="parTrans" cxnId="{08285A24-4AA7-4E43-AC6F-1DBD8EE1DF70}">
      <dgm:prSet/>
      <dgm:spPr/>
      <dgm:t>
        <a:bodyPr/>
        <a:lstStyle/>
        <a:p>
          <a:endParaRPr lang="it-IT"/>
        </a:p>
      </dgm:t>
    </dgm:pt>
    <dgm:pt modelId="{D248DF59-F06D-4944-84C5-8F678A84F7D1}" type="sibTrans" cxnId="{08285A24-4AA7-4E43-AC6F-1DBD8EE1DF70}">
      <dgm:prSet/>
      <dgm:spPr/>
      <dgm:t>
        <a:bodyPr/>
        <a:lstStyle/>
        <a:p>
          <a:endParaRPr lang="it-IT"/>
        </a:p>
      </dgm:t>
    </dgm:pt>
    <dgm:pt modelId="{73261FD3-866D-8544-8ADF-D1A8455665D3}">
      <dgm:prSet phldrT="[Testo]"/>
      <dgm:spPr/>
      <dgm:t>
        <a:bodyPr/>
        <a:lstStyle/>
        <a:p>
          <a:r>
            <a:rPr lang="it-IT" dirty="0" smtClean="0"/>
            <a:t>ATTTIVITA’ OPERATIVA</a:t>
          </a:r>
          <a:endParaRPr lang="it-IT" dirty="0"/>
        </a:p>
      </dgm:t>
    </dgm:pt>
    <dgm:pt modelId="{7F0B38F0-EDB6-584C-8656-E33A67C18A74}" type="parTrans" cxnId="{9EA57A0B-FDB4-1E45-99F5-526226649D42}">
      <dgm:prSet/>
      <dgm:spPr/>
      <dgm:t>
        <a:bodyPr/>
        <a:lstStyle/>
        <a:p>
          <a:endParaRPr lang="it-IT"/>
        </a:p>
      </dgm:t>
    </dgm:pt>
    <dgm:pt modelId="{EC139FD4-2751-1543-93BA-AA04BEB8B68D}" type="sibTrans" cxnId="{9EA57A0B-FDB4-1E45-99F5-526226649D42}">
      <dgm:prSet/>
      <dgm:spPr/>
      <dgm:t>
        <a:bodyPr/>
        <a:lstStyle/>
        <a:p>
          <a:endParaRPr lang="it-IT"/>
        </a:p>
      </dgm:t>
    </dgm:pt>
    <dgm:pt modelId="{4245FD4C-C0D8-CB47-A3BF-6DEB571A9261}" type="pres">
      <dgm:prSet presAssocID="{1CC52217-671E-DC49-90D0-FEB2E179D96F}" presName="cycle" presStyleCnt="0">
        <dgm:presLayoutVars>
          <dgm:dir/>
          <dgm:resizeHandles val="exact"/>
        </dgm:presLayoutVars>
      </dgm:prSet>
      <dgm:spPr/>
      <dgm:t>
        <a:bodyPr/>
        <a:lstStyle/>
        <a:p>
          <a:endParaRPr lang="it-IT"/>
        </a:p>
      </dgm:t>
    </dgm:pt>
    <dgm:pt modelId="{74B948C7-E22B-4F43-8AD3-24ECFF32933B}" type="pres">
      <dgm:prSet presAssocID="{F6E67202-C7EB-9A48-A0FE-BDBC2EC6BF91}" presName="arrow" presStyleLbl="node1" presStyleIdx="0" presStyleCnt="2">
        <dgm:presLayoutVars>
          <dgm:bulletEnabled val="1"/>
        </dgm:presLayoutVars>
      </dgm:prSet>
      <dgm:spPr/>
      <dgm:t>
        <a:bodyPr/>
        <a:lstStyle/>
        <a:p>
          <a:endParaRPr lang="it-IT"/>
        </a:p>
      </dgm:t>
    </dgm:pt>
    <dgm:pt modelId="{682296E3-466D-A64F-90EB-ECCD2748952F}" type="pres">
      <dgm:prSet presAssocID="{73261FD3-866D-8544-8ADF-D1A8455665D3}" presName="arrow" presStyleLbl="node1" presStyleIdx="1" presStyleCnt="2">
        <dgm:presLayoutVars>
          <dgm:bulletEnabled val="1"/>
        </dgm:presLayoutVars>
      </dgm:prSet>
      <dgm:spPr/>
      <dgm:t>
        <a:bodyPr/>
        <a:lstStyle/>
        <a:p>
          <a:endParaRPr lang="it-IT"/>
        </a:p>
      </dgm:t>
    </dgm:pt>
  </dgm:ptLst>
  <dgm:cxnLst>
    <dgm:cxn modelId="{9EA57A0B-FDB4-1E45-99F5-526226649D42}" srcId="{1CC52217-671E-DC49-90D0-FEB2E179D96F}" destId="{73261FD3-866D-8544-8ADF-D1A8455665D3}" srcOrd="1" destOrd="0" parTransId="{7F0B38F0-EDB6-584C-8656-E33A67C18A74}" sibTransId="{EC139FD4-2751-1543-93BA-AA04BEB8B68D}"/>
    <dgm:cxn modelId="{08285A24-4AA7-4E43-AC6F-1DBD8EE1DF70}" srcId="{1CC52217-671E-DC49-90D0-FEB2E179D96F}" destId="{F6E67202-C7EB-9A48-A0FE-BDBC2EC6BF91}" srcOrd="0" destOrd="0" parTransId="{2FE417CB-6781-CA45-AAE2-39E951BAABB1}" sibTransId="{D248DF59-F06D-4944-84C5-8F678A84F7D1}"/>
    <dgm:cxn modelId="{7A7E8D02-CECD-D84F-958C-3A88F38D9C1D}" type="presOf" srcId="{F6E67202-C7EB-9A48-A0FE-BDBC2EC6BF91}" destId="{74B948C7-E22B-4F43-8AD3-24ECFF32933B}" srcOrd="0" destOrd="0" presId="urn:microsoft.com/office/officeart/2005/8/layout/arrow1"/>
    <dgm:cxn modelId="{E1D65083-3B4D-1A45-9195-7ABFE6913A7C}" type="presOf" srcId="{73261FD3-866D-8544-8ADF-D1A8455665D3}" destId="{682296E3-466D-A64F-90EB-ECCD2748952F}" srcOrd="0" destOrd="0" presId="urn:microsoft.com/office/officeart/2005/8/layout/arrow1"/>
    <dgm:cxn modelId="{DD5BF15F-7483-7E4F-BBD5-1DACE687B972}" type="presOf" srcId="{1CC52217-671E-DC49-90D0-FEB2E179D96F}" destId="{4245FD4C-C0D8-CB47-A3BF-6DEB571A9261}" srcOrd="0" destOrd="0" presId="urn:microsoft.com/office/officeart/2005/8/layout/arrow1"/>
    <dgm:cxn modelId="{923628EA-6C76-E24C-9BCA-5AE66663720E}" type="presParOf" srcId="{4245FD4C-C0D8-CB47-A3BF-6DEB571A9261}" destId="{74B948C7-E22B-4F43-8AD3-24ECFF32933B}" srcOrd="0" destOrd="0" presId="urn:microsoft.com/office/officeart/2005/8/layout/arrow1"/>
    <dgm:cxn modelId="{D8DC65DB-A675-904A-953D-2FAC22F501CA}" type="presParOf" srcId="{4245FD4C-C0D8-CB47-A3BF-6DEB571A9261}" destId="{682296E3-466D-A64F-90EB-ECCD2748952F}"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CC52217-671E-DC49-90D0-FEB2E179D96F}" type="doc">
      <dgm:prSet loTypeId="urn:microsoft.com/office/officeart/2005/8/layout/arrow1" loCatId="relationship" qsTypeId="urn:microsoft.com/office/officeart/2005/8/quickstyle/simple2" qsCatId="simple" csTypeId="urn:microsoft.com/office/officeart/2005/8/colors/colorful1" csCatId="colorful" phldr="1"/>
      <dgm:spPr/>
      <dgm:t>
        <a:bodyPr/>
        <a:lstStyle/>
        <a:p>
          <a:endParaRPr lang="it-IT"/>
        </a:p>
      </dgm:t>
    </dgm:pt>
    <dgm:pt modelId="{F6E67202-C7EB-9A48-A0FE-BDBC2EC6BF91}">
      <dgm:prSet phldrT="[Testo]"/>
      <dgm:spPr/>
      <dgm:t>
        <a:bodyPr/>
        <a:lstStyle/>
        <a:p>
          <a:r>
            <a:rPr lang="it-IT" dirty="0" smtClean="0"/>
            <a:t>ATTIVITA’ NORMATIVA</a:t>
          </a:r>
        </a:p>
        <a:p>
          <a:endParaRPr lang="it-IT" dirty="0"/>
        </a:p>
      </dgm:t>
    </dgm:pt>
    <dgm:pt modelId="{2FE417CB-6781-CA45-AAE2-39E951BAABB1}" type="parTrans" cxnId="{08285A24-4AA7-4E43-AC6F-1DBD8EE1DF70}">
      <dgm:prSet/>
      <dgm:spPr/>
      <dgm:t>
        <a:bodyPr/>
        <a:lstStyle/>
        <a:p>
          <a:endParaRPr lang="it-IT"/>
        </a:p>
      </dgm:t>
    </dgm:pt>
    <dgm:pt modelId="{D248DF59-F06D-4944-84C5-8F678A84F7D1}" type="sibTrans" cxnId="{08285A24-4AA7-4E43-AC6F-1DBD8EE1DF70}">
      <dgm:prSet/>
      <dgm:spPr/>
      <dgm:t>
        <a:bodyPr/>
        <a:lstStyle/>
        <a:p>
          <a:endParaRPr lang="it-IT"/>
        </a:p>
      </dgm:t>
    </dgm:pt>
    <dgm:pt modelId="{73261FD3-866D-8544-8ADF-D1A8455665D3}">
      <dgm:prSet phldrT="[Testo]"/>
      <dgm:spPr/>
      <dgm:t>
        <a:bodyPr/>
        <a:lstStyle/>
        <a:p>
          <a:r>
            <a:rPr lang="it-IT" dirty="0" smtClean="0"/>
            <a:t>ATTTIVITA’ OPERATIVA</a:t>
          </a:r>
          <a:endParaRPr lang="it-IT" dirty="0"/>
        </a:p>
      </dgm:t>
    </dgm:pt>
    <dgm:pt modelId="{7F0B38F0-EDB6-584C-8656-E33A67C18A74}" type="parTrans" cxnId="{9EA57A0B-FDB4-1E45-99F5-526226649D42}">
      <dgm:prSet/>
      <dgm:spPr/>
      <dgm:t>
        <a:bodyPr/>
        <a:lstStyle/>
        <a:p>
          <a:endParaRPr lang="it-IT"/>
        </a:p>
      </dgm:t>
    </dgm:pt>
    <dgm:pt modelId="{EC139FD4-2751-1543-93BA-AA04BEB8B68D}" type="sibTrans" cxnId="{9EA57A0B-FDB4-1E45-99F5-526226649D42}">
      <dgm:prSet/>
      <dgm:spPr/>
      <dgm:t>
        <a:bodyPr/>
        <a:lstStyle/>
        <a:p>
          <a:endParaRPr lang="it-IT"/>
        </a:p>
      </dgm:t>
    </dgm:pt>
    <dgm:pt modelId="{4245FD4C-C0D8-CB47-A3BF-6DEB571A9261}" type="pres">
      <dgm:prSet presAssocID="{1CC52217-671E-DC49-90D0-FEB2E179D96F}" presName="cycle" presStyleCnt="0">
        <dgm:presLayoutVars>
          <dgm:dir/>
          <dgm:resizeHandles val="exact"/>
        </dgm:presLayoutVars>
      </dgm:prSet>
      <dgm:spPr/>
      <dgm:t>
        <a:bodyPr/>
        <a:lstStyle/>
        <a:p>
          <a:endParaRPr lang="it-IT"/>
        </a:p>
      </dgm:t>
    </dgm:pt>
    <dgm:pt modelId="{74B948C7-E22B-4F43-8AD3-24ECFF32933B}" type="pres">
      <dgm:prSet presAssocID="{F6E67202-C7EB-9A48-A0FE-BDBC2EC6BF91}" presName="arrow" presStyleLbl="node1" presStyleIdx="0" presStyleCnt="2">
        <dgm:presLayoutVars>
          <dgm:bulletEnabled val="1"/>
        </dgm:presLayoutVars>
      </dgm:prSet>
      <dgm:spPr/>
      <dgm:t>
        <a:bodyPr/>
        <a:lstStyle/>
        <a:p>
          <a:endParaRPr lang="it-IT"/>
        </a:p>
      </dgm:t>
    </dgm:pt>
    <dgm:pt modelId="{682296E3-466D-A64F-90EB-ECCD2748952F}" type="pres">
      <dgm:prSet presAssocID="{73261FD3-866D-8544-8ADF-D1A8455665D3}" presName="arrow" presStyleLbl="node1" presStyleIdx="1" presStyleCnt="2">
        <dgm:presLayoutVars>
          <dgm:bulletEnabled val="1"/>
        </dgm:presLayoutVars>
      </dgm:prSet>
      <dgm:spPr/>
      <dgm:t>
        <a:bodyPr/>
        <a:lstStyle/>
        <a:p>
          <a:endParaRPr lang="it-IT"/>
        </a:p>
      </dgm:t>
    </dgm:pt>
  </dgm:ptLst>
  <dgm:cxnLst>
    <dgm:cxn modelId="{9EA57A0B-FDB4-1E45-99F5-526226649D42}" srcId="{1CC52217-671E-DC49-90D0-FEB2E179D96F}" destId="{73261FD3-866D-8544-8ADF-D1A8455665D3}" srcOrd="1" destOrd="0" parTransId="{7F0B38F0-EDB6-584C-8656-E33A67C18A74}" sibTransId="{EC139FD4-2751-1543-93BA-AA04BEB8B68D}"/>
    <dgm:cxn modelId="{08285A24-4AA7-4E43-AC6F-1DBD8EE1DF70}" srcId="{1CC52217-671E-DC49-90D0-FEB2E179D96F}" destId="{F6E67202-C7EB-9A48-A0FE-BDBC2EC6BF91}" srcOrd="0" destOrd="0" parTransId="{2FE417CB-6781-CA45-AAE2-39E951BAABB1}" sibTransId="{D248DF59-F06D-4944-84C5-8F678A84F7D1}"/>
    <dgm:cxn modelId="{4987D359-2B06-1A49-B70F-1EF9479AAF20}" type="presOf" srcId="{F6E67202-C7EB-9A48-A0FE-BDBC2EC6BF91}" destId="{74B948C7-E22B-4F43-8AD3-24ECFF32933B}" srcOrd="0" destOrd="0" presId="urn:microsoft.com/office/officeart/2005/8/layout/arrow1"/>
    <dgm:cxn modelId="{9C38089D-2622-5F4E-BD31-ADABDF84B091}" type="presOf" srcId="{1CC52217-671E-DC49-90D0-FEB2E179D96F}" destId="{4245FD4C-C0D8-CB47-A3BF-6DEB571A9261}" srcOrd="0" destOrd="0" presId="urn:microsoft.com/office/officeart/2005/8/layout/arrow1"/>
    <dgm:cxn modelId="{B9D884FC-F148-7B41-A9F1-4FD2F755B57C}" type="presOf" srcId="{73261FD3-866D-8544-8ADF-D1A8455665D3}" destId="{682296E3-466D-A64F-90EB-ECCD2748952F}" srcOrd="0" destOrd="0" presId="urn:microsoft.com/office/officeart/2005/8/layout/arrow1"/>
    <dgm:cxn modelId="{DBE59968-F77A-7B4D-BB71-DBF0AACBD431}" type="presParOf" srcId="{4245FD4C-C0D8-CB47-A3BF-6DEB571A9261}" destId="{74B948C7-E22B-4F43-8AD3-24ECFF32933B}" srcOrd="0" destOrd="0" presId="urn:microsoft.com/office/officeart/2005/8/layout/arrow1"/>
    <dgm:cxn modelId="{CF2616E8-E2CB-4E40-BD43-A127B3D23C48}" type="presParOf" srcId="{4245FD4C-C0D8-CB47-A3BF-6DEB571A9261}" destId="{682296E3-466D-A64F-90EB-ECCD2748952F}"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2F9F3D1-89C6-1E40-A177-B9851E673331}"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it-IT"/>
        </a:p>
      </dgm:t>
    </dgm:pt>
    <dgm:pt modelId="{3B95C322-6F82-5D42-A992-3B3E4B72F06C}">
      <dgm:prSet phldrT="[Testo]"/>
      <dgm:spPr>
        <a:solidFill>
          <a:schemeClr val="accent5"/>
        </a:solidFill>
      </dgm:spPr>
      <dgm:t>
        <a:bodyPr/>
        <a:lstStyle/>
        <a:p>
          <a:r>
            <a:rPr lang="it-IT" dirty="0" smtClean="0"/>
            <a:t>ART. 55 CARTA ONU: creare condizioni di stabilità e benessere generalizzati quale presupposto per </a:t>
          </a:r>
          <a:r>
            <a:rPr lang="it-IT" dirty="0" err="1" smtClean="0"/>
            <a:t>rarpporti</a:t>
          </a:r>
          <a:r>
            <a:rPr lang="it-IT" dirty="0" smtClean="0"/>
            <a:t> pacifici tra le Nazioni </a:t>
          </a:r>
          <a:endParaRPr lang="it-IT" dirty="0"/>
        </a:p>
      </dgm:t>
    </dgm:pt>
    <dgm:pt modelId="{A1DB9384-2E0B-9C41-9111-99BB08AD676A}" type="parTrans" cxnId="{B072E931-111E-2544-A10F-977D1B703E33}">
      <dgm:prSet/>
      <dgm:spPr/>
      <dgm:t>
        <a:bodyPr/>
        <a:lstStyle/>
        <a:p>
          <a:endParaRPr lang="it-IT"/>
        </a:p>
      </dgm:t>
    </dgm:pt>
    <dgm:pt modelId="{68F0C388-B36E-E043-85E2-49535AD0E16C}" type="sibTrans" cxnId="{B072E931-111E-2544-A10F-977D1B703E33}">
      <dgm:prSet/>
      <dgm:spPr/>
      <dgm:t>
        <a:bodyPr/>
        <a:lstStyle/>
        <a:p>
          <a:endParaRPr lang="it-IT"/>
        </a:p>
      </dgm:t>
    </dgm:pt>
    <dgm:pt modelId="{369ADA96-BE86-8743-8751-97CC8394C3A0}">
      <dgm:prSet phldrT="[Testo]"/>
      <dgm:spPr>
        <a:solidFill>
          <a:schemeClr val="accent3"/>
        </a:solidFill>
      </dgm:spPr>
      <dgm:t>
        <a:bodyPr/>
        <a:lstStyle/>
        <a:p>
          <a:r>
            <a:rPr lang="it-IT" dirty="0" smtClean="0"/>
            <a:t>ART. 56 CARTA ONU: Stati si impegnano a raggiungere il fine dell’art. 55</a:t>
          </a:r>
          <a:endParaRPr lang="it-IT" dirty="0"/>
        </a:p>
      </dgm:t>
    </dgm:pt>
    <dgm:pt modelId="{0F3A9A76-AEA6-194D-AF3B-3F415883EB81}" type="parTrans" cxnId="{0853ABB9-D4AE-374C-92A5-17927210BBF1}">
      <dgm:prSet/>
      <dgm:spPr/>
      <dgm:t>
        <a:bodyPr/>
        <a:lstStyle/>
        <a:p>
          <a:endParaRPr lang="it-IT"/>
        </a:p>
      </dgm:t>
    </dgm:pt>
    <dgm:pt modelId="{0014F671-FF26-BA4A-8836-CAB5317C4D13}" type="sibTrans" cxnId="{0853ABB9-D4AE-374C-92A5-17927210BBF1}">
      <dgm:prSet/>
      <dgm:spPr/>
      <dgm:t>
        <a:bodyPr/>
        <a:lstStyle/>
        <a:p>
          <a:endParaRPr lang="it-IT"/>
        </a:p>
      </dgm:t>
    </dgm:pt>
    <dgm:pt modelId="{4706F6CD-82FD-E747-A51F-6F53D13B4106}">
      <dgm:prSet phldrT="[Testo]"/>
      <dgm:spPr/>
      <dgm:t>
        <a:bodyPr/>
        <a:lstStyle/>
        <a:p>
          <a:r>
            <a:rPr lang="it-IT" dirty="0" smtClean="0"/>
            <a:t>FMI</a:t>
          </a:r>
          <a:endParaRPr lang="it-IT" dirty="0"/>
        </a:p>
      </dgm:t>
    </dgm:pt>
    <dgm:pt modelId="{C757484D-7C86-C14B-A99B-735091AC26F9}" type="parTrans" cxnId="{EC102DE5-9946-5943-BF26-0CE3B921C569}">
      <dgm:prSet/>
      <dgm:spPr/>
      <dgm:t>
        <a:bodyPr/>
        <a:lstStyle/>
        <a:p>
          <a:endParaRPr lang="it-IT"/>
        </a:p>
      </dgm:t>
    </dgm:pt>
    <dgm:pt modelId="{AECA25F7-F8C8-A44C-87F5-1577605E6990}" type="sibTrans" cxnId="{EC102DE5-9946-5943-BF26-0CE3B921C569}">
      <dgm:prSet/>
      <dgm:spPr/>
      <dgm:t>
        <a:bodyPr/>
        <a:lstStyle/>
        <a:p>
          <a:endParaRPr lang="it-IT"/>
        </a:p>
      </dgm:t>
    </dgm:pt>
    <dgm:pt modelId="{A16D3201-974D-7243-B40E-FE6C605609E6}">
      <dgm:prSet phldrT="[Testo]"/>
      <dgm:spPr/>
      <dgm:t>
        <a:bodyPr/>
        <a:lstStyle/>
        <a:p>
          <a:r>
            <a:rPr lang="it-IT" dirty="0" smtClean="0"/>
            <a:t>BM</a:t>
          </a:r>
          <a:endParaRPr lang="it-IT" dirty="0"/>
        </a:p>
      </dgm:t>
    </dgm:pt>
    <dgm:pt modelId="{9A6F20E7-EE32-8C40-9E6A-6637DCFB2AB5}" type="parTrans" cxnId="{2C404DBF-D67B-D642-A54E-134A42905194}">
      <dgm:prSet/>
      <dgm:spPr/>
      <dgm:t>
        <a:bodyPr/>
        <a:lstStyle/>
        <a:p>
          <a:endParaRPr lang="it-IT"/>
        </a:p>
      </dgm:t>
    </dgm:pt>
    <dgm:pt modelId="{1F3E685E-9F2B-A240-A128-7E1E23ADC83C}" type="sibTrans" cxnId="{2C404DBF-D67B-D642-A54E-134A42905194}">
      <dgm:prSet/>
      <dgm:spPr/>
      <dgm:t>
        <a:bodyPr/>
        <a:lstStyle/>
        <a:p>
          <a:endParaRPr lang="it-IT"/>
        </a:p>
      </dgm:t>
    </dgm:pt>
    <dgm:pt modelId="{2985FBA1-8A11-0441-83F8-20AC1829C8A2}">
      <dgm:prSet phldrT="[Testo]"/>
      <dgm:spPr/>
      <dgm:t>
        <a:bodyPr/>
        <a:lstStyle/>
        <a:p>
          <a:r>
            <a:rPr lang="it-IT" dirty="0" smtClean="0"/>
            <a:t>ITO</a:t>
          </a:r>
          <a:endParaRPr lang="it-IT" dirty="0"/>
        </a:p>
      </dgm:t>
    </dgm:pt>
    <dgm:pt modelId="{67F1F679-EDF8-7242-8C98-3CBC633BCCA1}" type="parTrans" cxnId="{1C393CE5-5750-9F46-ABD3-CE988387EAA7}">
      <dgm:prSet/>
      <dgm:spPr/>
      <dgm:t>
        <a:bodyPr/>
        <a:lstStyle/>
        <a:p>
          <a:endParaRPr lang="it-IT"/>
        </a:p>
      </dgm:t>
    </dgm:pt>
    <dgm:pt modelId="{BEBE2454-CB6F-A146-8A88-4C5060954A27}" type="sibTrans" cxnId="{1C393CE5-5750-9F46-ABD3-CE988387EAA7}">
      <dgm:prSet/>
      <dgm:spPr/>
      <dgm:t>
        <a:bodyPr/>
        <a:lstStyle/>
        <a:p>
          <a:endParaRPr lang="it-IT"/>
        </a:p>
      </dgm:t>
    </dgm:pt>
    <dgm:pt modelId="{582C060D-06EC-9F40-8D98-DBFF58A71690}">
      <dgm:prSet phldrT="[Testo]"/>
      <dgm:spPr/>
      <dgm:t>
        <a:bodyPr/>
        <a:lstStyle/>
        <a:p>
          <a:r>
            <a:rPr lang="it-IT" dirty="0" smtClean="0"/>
            <a:t>OMS/FAO</a:t>
          </a:r>
          <a:endParaRPr lang="it-IT" dirty="0"/>
        </a:p>
      </dgm:t>
    </dgm:pt>
    <dgm:pt modelId="{4B941EC3-0E54-3440-B143-E785F9CD4BED}" type="parTrans" cxnId="{6F52E9D4-4DDC-6B42-BE79-50E8A53DBD2C}">
      <dgm:prSet/>
      <dgm:spPr/>
      <dgm:t>
        <a:bodyPr/>
        <a:lstStyle/>
        <a:p>
          <a:endParaRPr lang="it-IT"/>
        </a:p>
      </dgm:t>
    </dgm:pt>
    <dgm:pt modelId="{A6B34672-5EC4-4E48-B073-FDEC10ACD06E}" type="sibTrans" cxnId="{6F52E9D4-4DDC-6B42-BE79-50E8A53DBD2C}">
      <dgm:prSet/>
      <dgm:spPr/>
      <dgm:t>
        <a:bodyPr/>
        <a:lstStyle/>
        <a:p>
          <a:endParaRPr lang="it-IT"/>
        </a:p>
      </dgm:t>
    </dgm:pt>
    <dgm:pt modelId="{7779EA2D-961F-424E-A026-C6D22EBE1482}" type="pres">
      <dgm:prSet presAssocID="{A2F9F3D1-89C6-1E40-A177-B9851E673331}" presName="diagram" presStyleCnt="0">
        <dgm:presLayoutVars>
          <dgm:chPref val="1"/>
          <dgm:dir/>
          <dgm:animOne val="branch"/>
          <dgm:animLvl val="lvl"/>
          <dgm:resizeHandles/>
        </dgm:presLayoutVars>
      </dgm:prSet>
      <dgm:spPr/>
      <dgm:t>
        <a:bodyPr/>
        <a:lstStyle/>
        <a:p>
          <a:endParaRPr lang="it-IT"/>
        </a:p>
      </dgm:t>
    </dgm:pt>
    <dgm:pt modelId="{908A11BA-1E71-8A45-95D3-712B33D492D3}" type="pres">
      <dgm:prSet presAssocID="{3B95C322-6F82-5D42-A992-3B3E4B72F06C}" presName="root" presStyleCnt="0"/>
      <dgm:spPr/>
    </dgm:pt>
    <dgm:pt modelId="{94320243-0D54-7C4E-AA3B-403B179851BC}" type="pres">
      <dgm:prSet presAssocID="{3B95C322-6F82-5D42-A992-3B3E4B72F06C}" presName="rootComposite" presStyleCnt="0"/>
      <dgm:spPr/>
    </dgm:pt>
    <dgm:pt modelId="{DD009BF7-149C-9943-BA01-87DA0BA5809C}" type="pres">
      <dgm:prSet presAssocID="{3B95C322-6F82-5D42-A992-3B3E4B72F06C}" presName="rootText" presStyleLbl="node1" presStyleIdx="0" presStyleCnt="2"/>
      <dgm:spPr/>
      <dgm:t>
        <a:bodyPr/>
        <a:lstStyle/>
        <a:p>
          <a:endParaRPr lang="it-IT"/>
        </a:p>
      </dgm:t>
    </dgm:pt>
    <dgm:pt modelId="{5BEF98EC-0159-634C-AC4B-4D3137F615FB}" type="pres">
      <dgm:prSet presAssocID="{3B95C322-6F82-5D42-A992-3B3E4B72F06C}" presName="rootConnector" presStyleLbl="node1" presStyleIdx="0" presStyleCnt="2"/>
      <dgm:spPr/>
      <dgm:t>
        <a:bodyPr/>
        <a:lstStyle/>
        <a:p>
          <a:endParaRPr lang="it-IT"/>
        </a:p>
      </dgm:t>
    </dgm:pt>
    <dgm:pt modelId="{45CABE94-3911-D148-937F-D4B577EF7B0C}" type="pres">
      <dgm:prSet presAssocID="{3B95C322-6F82-5D42-A992-3B3E4B72F06C}" presName="childShape" presStyleCnt="0"/>
      <dgm:spPr/>
    </dgm:pt>
    <dgm:pt modelId="{24DE4DB3-ADC5-CE4D-87BE-B01F918C5CBB}" type="pres">
      <dgm:prSet presAssocID="{369ADA96-BE86-8743-8751-97CC8394C3A0}" presName="root" presStyleCnt="0"/>
      <dgm:spPr/>
    </dgm:pt>
    <dgm:pt modelId="{5131CE09-1723-B349-B800-55FA08EE41BC}" type="pres">
      <dgm:prSet presAssocID="{369ADA96-BE86-8743-8751-97CC8394C3A0}" presName="rootComposite" presStyleCnt="0"/>
      <dgm:spPr/>
    </dgm:pt>
    <dgm:pt modelId="{1AAE14DE-B28D-D04D-9B21-E41628E36E01}" type="pres">
      <dgm:prSet presAssocID="{369ADA96-BE86-8743-8751-97CC8394C3A0}" presName="rootText" presStyleLbl="node1" presStyleIdx="1" presStyleCnt="2"/>
      <dgm:spPr/>
      <dgm:t>
        <a:bodyPr/>
        <a:lstStyle/>
        <a:p>
          <a:endParaRPr lang="it-IT"/>
        </a:p>
      </dgm:t>
    </dgm:pt>
    <dgm:pt modelId="{A07265B9-9A48-7448-86E8-198D5DA1ACFE}" type="pres">
      <dgm:prSet presAssocID="{369ADA96-BE86-8743-8751-97CC8394C3A0}" presName="rootConnector" presStyleLbl="node1" presStyleIdx="1" presStyleCnt="2"/>
      <dgm:spPr/>
      <dgm:t>
        <a:bodyPr/>
        <a:lstStyle/>
        <a:p>
          <a:endParaRPr lang="it-IT"/>
        </a:p>
      </dgm:t>
    </dgm:pt>
    <dgm:pt modelId="{12E40D97-BE29-EF4D-B9A5-022D50372E40}" type="pres">
      <dgm:prSet presAssocID="{369ADA96-BE86-8743-8751-97CC8394C3A0}" presName="childShape" presStyleCnt="0"/>
      <dgm:spPr/>
    </dgm:pt>
    <dgm:pt modelId="{35287BD2-9903-1543-A06A-2616BA7D1C8A}" type="pres">
      <dgm:prSet presAssocID="{C757484D-7C86-C14B-A99B-735091AC26F9}" presName="Name13" presStyleLbl="parChTrans1D2" presStyleIdx="0" presStyleCnt="4"/>
      <dgm:spPr/>
      <dgm:t>
        <a:bodyPr/>
        <a:lstStyle/>
        <a:p>
          <a:endParaRPr lang="it-IT"/>
        </a:p>
      </dgm:t>
    </dgm:pt>
    <dgm:pt modelId="{99F6B254-9E80-5147-BEE1-205EBDDF295D}" type="pres">
      <dgm:prSet presAssocID="{4706F6CD-82FD-E747-A51F-6F53D13B4106}" presName="childText" presStyleLbl="bgAcc1" presStyleIdx="0" presStyleCnt="4">
        <dgm:presLayoutVars>
          <dgm:bulletEnabled val="1"/>
        </dgm:presLayoutVars>
      </dgm:prSet>
      <dgm:spPr/>
      <dgm:t>
        <a:bodyPr/>
        <a:lstStyle/>
        <a:p>
          <a:endParaRPr lang="it-IT"/>
        </a:p>
      </dgm:t>
    </dgm:pt>
    <dgm:pt modelId="{41C48D4F-34E5-4F4A-9A4D-3B0656CDADD7}" type="pres">
      <dgm:prSet presAssocID="{9A6F20E7-EE32-8C40-9E6A-6637DCFB2AB5}" presName="Name13" presStyleLbl="parChTrans1D2" presStyleIdx="1" presStyleCnt="4"/>
      <dgm:spPr/>
      <dgm:t>
        <a:bodyPr/>
        <a:lstStyle/>
        <a:p>
          <a:endParaRPr lang="it-IT"/>
        </a:p>
      </dgm:t>
    </dgm:pt>
    <dgm:pt modelId="{C79E4A6E-81FF-C546-B521-562F44D4D625}" type="pres">
      <dgm:prSet presAssocID="{A16D3201-974D-7243-B40E-FE6C605609E6}" presName="childText" presStyleLbl="bgAcc1" presStyleIdx="1" presStyleCnt="4">
        <dgm:presLayoutVars>
          <dgm:bulletEnabled val="1"/>
        </dgm:presLayoutVars>
      </dgm:prSet>
      <dgm:spPr/>
      <dgm:t>
        <a:bodyPr/>
        <a:lstStyle/>
        <a:p>
          <a:endParaRPr lang="it-IT"/>
        </a:p>
      </dgm:t>
    </dgm:pt>
    <dgm:pt modelId="{80E707EC-5EA4-B648-98B5-9E4CD9A87F2E}" type="pres">
      <dgm:prSet presAssocID="{67F1F679-EDF8-7242-8C98-3CBC633BCCA1}" presName="Name13" presStyleLbl="parChTrans1D2" presStyleIdx="2" presStyleCnt="4"/>
      <dgm:spPr/>
      <dgm:t>
        <a:bodyPr/>
        <a:lstStyle/>
        <a:p>
          <a:endParaRPr lang="it-IT"/>
        </a:p>
      </dgm:t>
    </dgm:pt>
    <dgm:pt modelId="{3108EAA0-DBFB-4441-9B5F-094D8320A25E}" type="pres">
      <dgm:prSet presAssocID="{2985FBA1-8A11-0441-83F8-20AC1829C8A2}" presName="childText" presStyleLbl="bgAcc1" presStyleIdx="2" presStyleCnt="4">
        <dgm:presLayoutVars>
          <dgm:bulletEnabled val="1"/>
        </dgm:presLayoutVars>
      </dgm:prSet>
      <dgm:spPr/>
      <dgm:t>
        <a:bodyPr/>
        <a:lstStyle/>
        <a:p>
          <a:endParaRPr lang="it-IT"/>
        </a:p>
      </dgm:t>
    </dgm:pt>
    <dgm:pt modelId="{9B69AE9C-2F53-C148-BECB-C7E5A2CB98BC}" type="pres">
      <dgm:prSet presAssocID="{4B941EC3-0E54-3440-B143-E785F9CD4BED}" presName="Name13" presStyleLbl="parChTrans1D2" presStyleIdx="3" presStyleCnt="4"/>
      <dgm:spPr/>
      <dgm:t>
        <a:bodyPr/>
        <a:lstStyle/>
        <a:p>
          <a:endParaRPr lang="it-IT"/>
        </a:p>
      </dgm:t>
    </dgm:pt>
    <dgm:pt modelId="{17B18EA6-E748-CB43-8F9A-21B30031C530}" type="pres">
      <dgm:prSet presAssocID="{582C060D-06EC-9F40-8D98-DBFF58A71690}" presName="childText" presStyleLbl="bgAcc1" presStyleIdx="3" presStyleCnt="4">
        <dgm:presLayoutVars>
          <dgm:bulletEnabled val="1"/>
        </dgm:presLayoutVars>
      </dgm:prSet>
      <dgm:spPr/>
      <dgm:t>
        <a:bodyPr/>
        <a:lstStyle/>
        <a:p>
          <a:endParaRPr lang="it-IT"/>
        </a:p>
      </dgm:t>
    </dgm:pt>
  </dgm:ptLst>
  <dgm:cxnLst>
    <dgm:cxn modelId="{A5BC2CE4-632C-AD4B-9291-5F1424D13E4C}" type="presOf" srcId="{4B941EC3-0E54-3440-B143-E785F9CD4BED}" destId="{9B69AE9C-2F53-C148-BECB-C7E5A2CB98BC}" srcOrd="0" destOrd="0" presId="urn:microsoft.com/office/officeart/2005/8/layout/hierarchy3"/>
    <dgm:cxn modelId="{6F52E9D4-4DDC-6B42-BE79-50E8A53DBD2C}" srcId="{369ADA96-BE86-8743-8751-97CC8394C3A0}" destId="{582C060D-06EC-9F40-8D98-DBFF58A71690}" srcOrd="3" destOrd="0" parTransId="{4B941EC3-0E54-3440-B143-E785F9CD4BED}" sibTransId="{A6B34672-5EC4-4E48-B073-FDEC10ACD06E}"/>
    <dgm:cxn modelId="{924C341B-0D60-0743-A4F7-E5A24A615CA9}" type="presOf" srcId="{582C060D-06EC-9F40-8D98-DBFF58A71690}" destId="{17B18EA6-E748-CB43-8F9A-21B30031C530}" srcOrd="0" destOrd="0" presId="urn:microsoft.com/office/officeart/2005/8/layout/hierarchy3"/>
    <dgm:cxn modelId="{B072E931-111E-2544-A10F-977D1B703E33}" srcId="{A2F9F3D1-89C6-1E40-A177-B9851E673331}" destId="{3B95C322-6F82-5D42-A992-3B3E4B72F06C}" srcOrd="0" destOrd="0" parTransId="{A1DB9384-2E0B-9C41-9111-99BB08AD676A}" sibTransId="{68F0C388-B36E-E043-85E2-49535AD0E16C}"/>
    <dgm:cxn modelId="{3E936118-865A-8B46-B1EF-BA43DA45E6DE}" type="presOf" srcId="{C757484D-7C86-C14B-A99B-735091AC26F9}" destId="{35287BD2-9903-1543-A06A-2616BA7D1C8A}" srcOrd="0" destOrd="0" presId="urn:microsoft.com/office/officeart/2005/8/layout/hierarchy3"/>
    <dgm:cxn modelId="{CD0B09A1-CF90-2247-BA7C-A361EE49F00E}" type="presOf" srcId="{369ADA96-BE86-8743-8751-97CC8394C3A0}" destId="{1AAE14DE-B28D-D04D-9B21-E41628E36E01}" srcOrd="0" destOrd="0" presId="urn:microsoft.com/office/officeart/2005/8/layout/hierarchy3"/>
    <dgm:cxn modelId="{A5F20826-7D00-AA4A-8F0C-C5E24F4DB257}" type="presOf" srcId="{3B95C322-6F82-5D42-A992-3B3E4B72F06C}" destId="{DD009BF7-149C-9943-BA01-87DA0BA5809C}" srcOrd="0" destOrd="0" presId="urn:microsoft.com/office/officeart/2005/8/layout/hierarchy3"/>
    <dgm:cxn modelId="{5FBC78B4-6578-0A4D-8E4E-47EA7428BA30}" type="presOf" srcId="{9A6F20E7-EE32-8C40-9E6A-6637DCFB2AB5}" destId="{41C48D4F-34E5-4F4A-9A4D-3B0656CDADD7}" srcOrd="0" destOrd="0" presId="urn:microsoft.com/office/officeart/2005/8/layout/hierarchy3"/>
    <dgm:cxn modelId="{57833226-5339-B041-92F3-768E1F438861}" type="presOf" srcId="{369ADA96-BE86-8743-8751-97CC8394C3A0}" destId="{A07265B9-9A48-7448-86E8-198D5DA1ACFE}" srcOrd="1" destOrd="0" presId="urn:microsoft.com/office/officeart/2005/8/layout/hierarchy3"/>
    <dgm:cxn modelId="{FF2A5151-A55F-6B4F-8E35-8D808344978B}" type="presOf" srcId="{67F1F679-EDF8-7242-8C98-3CBC633BCCA1}" destId="{80E707EC-5EA4-B648-98B5-9E4CD9A87F2E}" srcOrd="0" destOrd="0" presId="urn:microsoft.com/office/officeart/2005/8/layout/hierarchy3"/>
    <dgm:cxn modelId="{0853ABB9-D4AE-374C-92A5-17927210BBF1}" srcId="{A2F9F3D1-89C6-1E40-A177-B9851E673331}" destId="{369ADA96-BE86-8743-8751-97CC8394C3A0}" srcOrd="1" destOrd="0" parTransId="{0F3A9A76-AEA6-194D-AF3B-3F415883EB81}" sibTransId="{0014F671-FF26-BA4A-8836-CAB5317C4D13}"/>
    <dgm:cxn modelId="{1C393CE5-5750-9F46-ABD3-CE988387EAA7}" srcId="{369ADA96-BE86-8743-8751-97CC8394C3A0}" destId="{2985FBA1-8A11-0441-83F8-20AC1829C8A2}" srcOrd="2" destOrd="0" parTransId="{67F1F679-EDF8-7242-8C98-3CBC633BCCA1}" sibTransId="{BEBE2454-CB6F-A146-8A88-4C5060954A27}"/>
    <dgm:cxn modelId="{2C404DBF-D67B-D642-A54E-134A42905194}" srcId="{369ADA96-BE86-8743-8751-97CC8394C3A0}" destId="{A16D3201-974D-7243-B40E-FE6C605609E6}" srcOrd="1" destOrd="0" parTransId="{9A6F20E7-EE32-8C40-9E6A-6637DCFB2AB5}" sibTransId="{1F3E685E-9F2B-A240-A128-7E1E23ADC83C}"/>
    <dgm:cxn modelId="{37D9B9BE-092F-A54A-9E4E-DE14FFA2C568}" type="presOf" srcId="{3B95C322-6F82-5D42-A992-3B3E4B72F06C}" destId="{5BEF98EC-0159-634C-AC4B-4D3137F615FB}" srcOrd="1" destOrd="0" presId="urn:microsoft.com/office/officeart/2005/8/layout/hierarchy3"/>
    <dgm:cxn modelId="{EC102DE5-9946-5943-BF26-0CE3B921C569}" srcId="{369ADA96-BE86-8743-8751-97CC8394C3A0}" destId="{4706F6CD-82FD-E747-A51F-6F53D13B4106}" srcOrd="0" destOrd="0" parTransId="{C757484D-7C86-C14B-A99B-735091AC26F9}" sibTransId="{AECA25F7-F8C8-A44C-87F5-1577605E6990}"/>
    <dgm:cxn modelId="{C803C553-BF1F-9543-BE9C-A9B2F8B0FCF6}" type="presOf" srcId="{2985FBA1-8A11-0441-83F8-20AC1829C8A2}" destId="{3108EAA0-DBFB-4441-9B5F-094D8320A25E}" srcOrd="0" destOrd="0" presId="urn:microsoft.com/office/officeart/2005/8/layout/hierarchy3"/>
    <dgm:cxn modelId="{66D4B6F0-14A2-D24F-8EFE-4FBB284C51F1}" type="presOf" srcId="{A2F9F3D1-89C6-1E40-A177-B9851E673331}" destId="{7779EA2D-961F-424E-A026-C6D22EBE1482}" srcOrd="0" destOrd="0" presId="urn:microsoft.com/office/officeart/2005/8/layout/hierarchy3"/>
    <dgm:cxn modelId="{DA7D3F22-0ECA-AB48-91C6-5C917984A3BB}" type="presOf" srcId="{A16D3201-974D-7243-B40E-FE6C605609E6}" destId="{C79E4A6E-81FF-C546-B521-562F44D4D625}" srcOrd="0" destOrd="0" presId="urn:microsoft.com/office/officeart/2005/8/layout/hierarchy3"/>
    <dgm:cxn modelId="{44DE9F65-B256-E441-8737-6C762AC479F6}" type="presOf" srcId="{4706F6CD-82FD-E747-A51F-6F53D13B4106}" destId="{99F6B254-9E80-5147-BEE1-205EBDDF295D}" srcOrd="0" destOrd="0" presId="urn:microsoft.com/office/officeart/2005/8/layout/hierarchy3"/>
    <dgm:cxn modelId="{9A612C32-C599-4345-A7C2-04E3B6669158}" type="presParOf" srcId="{7779EA2D-961F-424E-A026-C6D22EBE1482}" destId="{908A11BA-1E71-8A45-95D3-712B33D492D3}" srcOrd="0" destOrd="0" presId="urn:microsoft.com/office/officeart/2005/8/layout/hierarchy3"/>
    <dgm:cxn modelId="{36A97AB6-2C2C-7142-BACC-2B787BF63973}" type="presParOf" srcId="{908A11BA-1E71-8A45-95D3-712B33D492D3}" destId="{94320243-0D54-7C4E-AA3B-403B179851BC}" srcOrd="0" destOrd="0" presId="urn:microsoft.com/office/officeart/2005/8/layout/hierarchy3"/>
    <dgm:cxn modelId="{B9A5ED37-8A3D-A444-A224-D74F9AF42F9B}" type="presParOf" srcId="{94320243-0D54-7C4E-AA3B-403B179851BC}" destId="{DD009BF7-149C-9943-BA01-87DA0BA5809C}" srcOrd="0" destOrd="0" presId="urn:microsoft.com/office/officeart/2005/8/layout/hierarchy3"/>
    <dgm:cxn modelId="{B1342D22-9360-C747-BCAB-E8E10B215DF2}" type="presParOf" srcId="{94320243-0D54-7C4E-AA3B-403B179851BC}" destId="{5BEF98EC-0159-634C-AC4B-4D3137F615FB}" srcOrd="1" destOrd="0" presId="urn:microsoft.com/office/officeart/2005/8/layout/hierarchy3"/>
    <dgm:cxn modelId="{E13DE7E6-6CA9-D14E-BA47-044AA9AD9D66}" type="presParOf" srcId="{908A11BA-1E71-8A45-95D3-712B33D492D3}" destId="{45CABE94-3911-D148-937F-D4B577EF7B0C}" srcOrd="1" destOrd="0" presId="urn:microsoft.com/office/officeart/2005/8/layout/hierarchy3"/>
    <dgm:cxn modelId="{ECEB6B59-4956-0343-901B-49A459FB1462}" type="presParOf" srcId="{7779EA2D-961F-424E-A026-C6D22EBE1482}" destId="{24DE4DB3-ADC5-CE4D-87BE-B01F918C5CBB}" srcOrd="1" destOrd="0" presId="urn:microsoft.com/office/officeart/2005/8/layout/hierarchy3"/>
    <dgm:cxn modelId="{E33D4014-E10C-894B-B1A5-DADC34E0E3AE}" type="presParOf" srcId="{24DE4DB3-ADC5-CE4D-87BE-B01F918C5CBB}" destId="{5131CE09-1723-B349-B800-55FA08EE41BC}" srcOrd="0" destOrd="0" presId="urn:microsoft.com/office/officeart/2005/8/layout/hierarchy3"/>
    <dgm:cxn modelId="{A455C3AA-536D-F84E-BBBE-443CC5D9334B}" type="presParOf" srcId="{5131CE09-1723-B349-B800-55FA08EE41BC}" destId="{1AAE14DE-B28D-D04D-9B21-E41628E36E01}" srcOrd="0" destOrd="0" presId="urn:microsoft.com/office/officeart/2005/8/layout/hierarchy3"/>
    <dgm:cxn modelId="{09592954-E37D-B04D-8D0B-241A1731E754}" type="presParOf" srcId="{5131CE09-1723-B349-B800-55FA08EE41BC}" destId="{A07265B9-9A48-7448-86E8-198D5DA1ACFE}" srcOrd="1" destOrd="0" presId="urn:microsoft.com/office/officeart/2005/8/layout/hierarchy3"/>
    <dgm:cxn modelId="{E0EA059F-03E8-874F-80F0-341F9F08E9D7}" type="presParOf" srcId="{24DE4DB3-ADC5-CE4D-87BE-B01F918C5CBB}" destId="{12E40D97-BE29-EF4D-B9A5-022D50372E40}" srcOrd="1" destOrd="0" presId="urn:microsoft.com/office/officeart/2005/8/layout/hierarchy3"/>
    <dgm:cxn modelId="{4A7BF434-D502-6848-8D75-CE0DBFA22A5F}" type="presParOf" srcId="{12E40D97-BE29-EF4D-B9A5-022D50372E40}" destId="{35287BD2-9903-1543-A06A-2616BA7D1C8A}" srcOrd="0" destOrd="0" presId="urn:microsoft.com/office/officeart/2005/8/layout/hierarchy3"/>
    <dgm:cxn modelId="{B023E44D-F593-9A4B-91A6-21CA4520F127}" type="presParOf" srcId="{12E40D97-BE29-EF4D-B9A5-022D50372E40}" destId="{99F6B254-9E80-5147-BEE1-205EBDDF295D}" srcOrd="1" destOrd="0" presId="urn:microsoft.com/office/officeart/2005/8/layout/hierarchy3"/>
    <dgm:cxn modelId="{085E821D-DFAF-B047-AE60-D448928B5469}" type="presParOf" srcId="{12E40D97-BE29-EF4D-B9A5-022D50372E40}" destId="{41C48D4F-34E5-4F4A-9A4D-3B0656CDADD7}" srcOrd="2" destOrd="0" presId="urn:microsoft.com/office/officeart/2005/8/layout/hierarchy3"/>
    <dgm:cxn modelId="{5EEF517F-A6BF-0341-8983-DB742F77B6DB}" type="presParOf" srcId="{12E40D97-BE29-EF4D-B9A5-022D50372E40}" destId="{C79E4A6E-81FF-C546-B521-562F44D4D625}" srcOrd="3" destOrd="0" presId="urn:microsoft.com/office/officeart/2005/8/layout/hierarchy3"/>
    <dgm:cxn modelId="{09A0E1EA-94D7-8047-A698-092BC8575B84}" type="presParOf" srcId="{12E40D97-BE29-EF4D-B9A5-022D50372E40}" destId="{80E707EC-5EA4-B648-98B5-9E4CD9A87F2E}" srcOrd="4" destOrd="0" presId="urn:microsoft.com/office/officeart/2005/8/layout/hierarchy3"/>
    <dgm:cxn modelId="{B03FA3E7-915E-7543-BA0E-5B249FE7D5FC}" type="presParOf" srcId="{12E40D97-BE29-EF4D-B9A5-022D50372E40}" destId="{3108EAA0-DBFB-4441-9B5F-094D8320A25E}" srcOrd="5" destOrd="0" presId="urn:microsoft.com/office/officeart/2005/8/layout/hierarchy3"/>
    <dgm:cxn modelId="{1F3AE0C5-A518-3D41-BF54-E40340B36785}" type="presParOf" srcId="{12E40D97-BE29-EF4D-B9A5-022D50372E40}" destId="{9B69AE9C-2F53-C148-BECB-C7E5A2CB98BC}" srcOrd="6" destOrd="0" presId="urn:microsoft.com/office/officeart/2005/8/layout/hierarchy3"/>
    <dgm:cxn modelId="{444163D9-709B-7945-98A4-8C9384A7778F}" type="presParOf" srcId="{12E40D97-BE29-EF4D-B9A5-022D50372E40}" destId="{17B18EA6-E748-CB43-8F9A-21B30031C530}"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8DCF9CC-BED2-1840-80FA-4E26F250A24C}" type="doc">
      <dgm:prSet loTypeId="urn:microsoft.com/office/officeart/2005/8/layout/arrow2" loCatId="" qsTypeId="urn:microsoft.com/office/officeart/2005/8/quickstyle/simple4" qsCatId="simple" csTypeId="urn:microsoft.com/office/officeart/2005/8/colors/accent0_3" csCatId="mainScheme" phldr="1"/>
      <dgm:spPr/>
    </dgm:pt>
    <dgm:pt modelId="{430DBBE5-A399-3D46-BBBC-C3B3D9AE3B7F}">
      <dgm:prSet phldrT="[Testo]"/>
      <dgm:spPr/>
      <dgm:t>
        <a:bodyPr/>
        <a:lstStyle/>
        <a:p>
          <a:r>
            <a:rPr lang="it-IT" dirty="0" smtClean="0"/>
            <a:t>ITO</a:t>
          </a:r>
          <a:endParaRPr lang="it-IT" dirty="0"/>
        </a:p>
      </dgm:t>
    </dgm:pt>
    <dgm:pt modelId="{1C15ADC0-B836-664F-938C-5850889414CE}" type="parTrans" cxnId="{DDDF0464-8E96-754F-9AE0-8F9FAF9F23EC}">
      <dgm:prSet/>
      <dgm:spPr/>
    </dgm:pt>
    <dgm:pt modelId="{E065D464-159E-794F-8C19-2B261586055B}" type="sibTrans" cxnId="{DDDF0464-8E96-754F-9AE0-8F9FAF9F23EC}">
      <dgm:prSet/>
      <dgm:spPr/>
    </dgm:pt>
    <dgm:pt modelId="{D46494B6-D9EC-7A46-B192-A276E22E85AF}">
      <dgm:prSet phldrT="[Testo]"/>
      <dgm:spPr/>
      <dgm:t>
        <a:bodyPr/>
        <a:lstStyle/>
        <a:p>
          <a:r>
            <a:rPr lang="it-IT" dirty="0" smtClean="0"/>
            <a:t>GATT</a:t>
          </a:r>
          <a:endParaRPr lang="it-IT" dirty="0"/>
        </a:p>
      </dgm:t>
    </dgm:pt>
    <dgm:pt modelId="{C26A21D3-0383-AF40-BB3C-5685F87A275A}" type="parTrans" cxnId="{8381E84A-2DA9-EB43-A3B3-B160DE2D93CE}">
      <dgm:prSet/>
      <dgm:spPr/>
    </dgm:pt>
    <dgm:pt modelId="{5CA51214-BE53-4F4D-91D8-65894627B02A}" type="sibTrans" cxnId="{8381E84A-2DA9-EB43-A3B3-B160DE2D93CE}">
      <dgm:prSet/>
      <dgm:spPr/>
    </dgm:pt>
    <dgm:pt modelId="{0EB6432A-0988-294C-A157-4FB2882FCCB2}">
      <dgm:prSet phldrT="[Testo]"/>
      <dgm:spPr/>
      <dgm:t>
        <a:bodyPr/>
        <a:lstStyle/>
        <a:p>
          <a:r>
            <a:rPr lang="it-IT" dirty="0" smtClean="0"/>
            <a:t>OMC</a:t>
          </a:r>
          <a:endParaRPr lang="it-IT" dirty="0"/>
        </a:p>
      </dgm:t>
    </dgm:pt>
    <dgm:pt modelId="{6BED028A-D6E4-A54C-8DB7-641187AC3667}" type="parTrans" cxnId="{7D9D6506-5998-2D4A-9B63-10B4DE3D0340}">
      <dgm:prSet/>
      <dgm:spPr/>
    </dgm:pt>
    <dgm:pt modelId="{CD17F66E-F917-6B42-9A39-C9CDAEEBB2BA}" type="sibTrans" cxnId="{7D9D6506-5998-2D4A-9B63-10B4DE3D0340}">
      <dgm:prSet/>
      <dgm:spPr/>
    </dgm:pt>
    <dgm:pt modelId="{3A48C203-2417-464D-A4C1-224C2B73EF30}" type="pres">
      <dgm:prSet presAssocID="{E8DCF9CC-BED2-1840-80FA-4E26F250A24C}" presName="arrowDiagram" presStyleCnt="0">
        <dgm:presLayoutVars>
          <dgm:chMax val="5"/>
          <dgm:dir/>
          <dgm:resizeHandles val="exact"/>
        </dgm:presLayoutVars>
      </dgm:prSet>
      <dgm:spPr/>
    </dgm:pt>
    <dgm:pt modelId="{2D1B0E9B-0074-634D-8D9B-B672E20BC280}" type="pres">
      <dgm:prSet presAssocID="{E8DCF9CC-BED2-1840-80FA-4E26F250A24C}" presName="arrow" presStyleLbl="bgShp" presStyleIdx="0" presStyleCnt="1"/>
      <dgm:spPr/>
    </dgm:pt>
    <dgm:pt modelId="{2F119AC6-E69E-0E49-B0DB-D9FACCBACBED}" type="pres">
      <dgm:prSet presAssocID="{E8DCF9CC-BED2-1840-80FA-4E26F250A24C}" presName="arrowDiagram3" presStyleCnt="0"/>
      <dgm:spPr/>
    </dgm:pt>
    <dgm:pt modelId="{0E73A316-2D11-B444-B309-9139632FDB9A}" type="pres">
      <dgm:prSet presAssocID="{430DBBE5-A399-3D46-BBBC-C3B3D9AE3B7F}" presName="bullet3a" presStyleLbl="node1" presStyleIdx="0" presStyleCnt="3"/>
      <dgm:spPr/>
    </dgm:pt>
    <dgm:pt modelId="{58826818-DF95-8D44-92AF-EB11277B4D7D}" type="pres">
      <dgm:prSet presAssocID="{430DBBE5-A399-3D46-BBBC-C3B3D9AE3B7F}" presName="textBox3a" presStyleLbl="revTx" presStyleIdx="0" presStyleCnt="3">
        <dgm:presLayoutVars>
          <dgm:bulletEnabled val="1"/>
        </dgm:presLayoutVars>
      </dgm:prSet>
      <dgm:spPr/>
      <dgm:t>
        <a:bodyPr/>
        <a:lstStyle/>
        <a:p>
          <a:endParaRPr lang="it-IT"/>
        </a:p>
      </dgm:t>
    </dgm:pt>
    <dgm:pt modelId="{6EE35796-EBD0-2849-BCA2-2CE66A5ECE69}" type="pres">
      <dgm:prSet presAssocID="{D46494B6-D9EC-7A46-B192-A276E22E85AF}" presName="bullet3b" presStyleLbl="node1" presStyleIdx="1" presStyleCnt="3"/>
      <dgm:spPr/>
    </dgm:pt>
    <dgm:pt modelId="{6C749AD2-5388-DC4F-9453-CBFCC43DFBBD}" type="pres">
      <dgm:prSet presAssocID="{D46494B6-D9EC-7A46-B192-A276E22E85AF}" presName="textBox3b" presStyleLbl="revTx" presStyleIdx="1" presStyleCnt="3">
        <dgm:presLayoutVars>
          <dgm:bulletEnabled val="1"/>
        </dgm:presLayoutVars>
      </dgm:prSet>
      <dgm:spPr/>
      <dgm:t>
        <a:bodyPr/>
        <a:lstStyle/>
        <a:p>
          <a:endParaRPr lang="it-IT"/>
        </a:p>
      </dgm:t>
    </dgm:pt>
    <dgm:pt modelId="{D34D2051-96D5-8847-8DEF-DF0A0704AB23}" type="pres">
      <dgm:prSet presAssocID="{0EB6432A-0988-294C-A157-4FB2882FCCB2}" presName="bullet3c" presStyleLbl="node1" presStyleIdx="2" presStyleCnt="3"/>
      <dgm:spPr/>
    </dgm:pt>
    <dgm:pt modelId="{15811BDD-1141-9541-88E1-D4A6D8534BDB}" type="pres">
      <dgm:prSet presAssocID="{0EB6432A-0988-294C-A157-4FB2882FCCB2}" presName="textBox3c" presStyleLbl="revTx" presStyleIdx="2" presStyleCnt="3">
        <dgm:presLayoutVars>
          <dgm:bulletEnabled val="1"/>
        </dgm:presLayoutVars>
      </dgm:prSet>
      <dgm:spPr/>
      <dgm:t>
        <a:bodyPr/>
        <a:lstStyle/>
        <a:p>
          <a:endParaRPr lang="it-IT"/>
        </a:p>
      </dgm:t>
    </dgm:pt>
  </dgm:ptLst>
  <dgm:cxnLst>
    <dgm:cxn modelId="{904FA5DC-D300-7B4A-8DCE-133E471F3FE9}" type="presOf" srcId="{E8DCF9CC-BED2-1840-80FA-4E26F250A24C}" destId="{3A48C203-2417-464D-A4C1-224C2B73EF30}" srcOrd="0" destOrd="0" presId="urn:microsoft.com/office/officeart/2005/8/layout/arrow2"/>
    <dgm:cxn modelId="{8381E84A-2DA9-EB43-A3B3-B160DE2D93CE}" srcId="{E8DCF9CC-BED2-1840-80FA-4E26F250A24C}" destId="{D46494B6-D9EC-7A46-B192-A276E22E85AF}" srcOrd="1" destOrd="0" parTransId="{C26A21D3-0383-AF40-BB3C-5685F87A275A}" sibTransId="{5CA51214-BE53-4F4D-91D8-65894627B02A}"/>
    <dgm:cxn modelId="{8814878D-DEC4-2646-91EC-CF29F48E5D9F}" type="presOf" srcId="{0EB6432A-0988-294C-A157-4FB2882FCCB2}" destId="{15811BDD-1141-9541-88E1-D4A6D8534BDB}" srcOrd="0" destOrd="0" presId="urn:microsoft.com/office/officeart/2005/8/layout/arrow2"/>
    <dgm:cxn modelId="{DDDF0464-8E96-754F-9AE0-8F9FAF9F23EC}" srcId="{E8DCF9CC-BED2-1840-80FA-4E26F250A24C}" destId="{430DBBE5-A399-3D46-BBBC-C3B3D9AE3B7F}" srcOrd="0" destOrd="0" parTransId="{1C15ADC0-B836-664F-938C-5850889414CE}" sibTransId="{E065D464-159E-794F-8C19-2B261586055B}"/>
    <dgm:cxn modelId="{7D9D6506-5998-2D4A-9B63-10B4DE3D0340}" srcId="{E8DCF9CC-BED2-1840-80FA-4E26F250A24C}" destId="{0EB6432A-0988-294C-A157-4FB2882FCCB2}" srcOrd="2" destOrd="0" parTransId="{6BED028A-D6E4-A54C-8DB7-641187AC3667}" sibTransId="{CD17F66E-F917-6B42-9A39-C9CDAEEBB2BA}"/>
    <dgm:cxn modelId="{1D8BF195-A683-8449-ACF9-5A85DE42385A}" type="presOf" srcId="{430DBBE5-A399-3D46-BBBC-C3B3D9AE3B7F}" destId="{58826818-DF95-8D44-92AF-EB11277B4D7D}" srcOrd="0" destOrd="0" presId="urn:microsoft.com/office/officeart/2005/8/layout/arrow2"/>
    <dgm:cxn modelId="{85AED05A-8C4E-A743-8A62-5FFD7AB62D0A}" type="presOf" srcId="{D46494B6-D9EC-7A46-B192-A276E22E85AF}" destId="{6C749AD2-5388-DC4F-9453-CBFCC43DFBBD}" srcOrd="0" destOrd="0" presId="urn:microsoft.com/office/officeart/2005/8/layout/arrow2"/>
    <dgm:cxn modelId="{E5B21986-F529-5949-95BC-357A828F1EB7}" type="presParOf" srcId="{3A48C203-2417-464D-A4C1-224C2B73EF30}" destId="{2D1B0E9B-0074-634D-8D9B-B672E20BC280}" srcOrd="0" destOrd="0" presId="urn:microsoft.com/office/officeart/2005/8/layout/arrow2"/>
    <dgm:cxn modelId="{28BE8576-77A2-6D4D-8F3C-B439DDB873B8}" type="presParOf" srcId="{3A48C203-2417-464D-A4C1-224C2B73EF30}" destId="{2F119AC6-E69E-0E49-B0DB-D9FACCBACBED}" srcOrd="1" destOrd="0" presId="urn:microsoft.com/office/officeart/2005/8/layout/arrow2"/>
    <dgm:cxn modelId="{B7D37D76-9A39-A34F-B261-16931BEAD88E}" type="presParOf" srcId="{2F119AC6-E69E-0E49-B0DB-D9FACCBACBED}" destId="{0E73A316-2D11-B444-B309-9139632FDB9A}" srcOrd="0" destOrd="0" presId="urn:microsoft.com/office/officeart/2005/8/layout/arrow2"/>
    <dgm:cxn modelId="{5CB050FE-4AFB-C048-ABA4-4C1FF4F4980B}" type="presParOf" srcId="{2F119AC6-E69E-0E49-B0DB-D9FACCBACBED}" destId="{58826818-DF95-8D44-92AF-EB11277B4D7D}" srcOrd="1" destOrd="0" presId="urn:microsoft.com/office/officeart/2005/8/layout/arrow2"/>
    <dgm:cxn modelId="{C6068CA0-6ABB-5D4B-8AEC-B2A16AB013B6}" type="presParOf" srcId="{2F119AC6-E69E-0E49-B0DB-D9FACCBACBED}" destId="{6EE35796-EBD0-2849-BCA2-2CE66A5ECE69}" srcOrd="2" destOrd="0" presId="urn:microsoft.com/office/officeart/2005/8/layout/arrow2"/>
    <dgm:cxn modelId="{18EC6EEA-6901-8D49-92FA-09BF8C9C29C6}" type="presParOf" srcId="{2F119AC6-E69E-0E49-B0DB-D9FACCBACBED}" destId="{6C749AD2-5388-DC4F-9453-CBFCC43DFBBD}" srcOrd="3" destOrd="0" presId="urn:microsoft.com/office/officeart/2005/8/layout/arrow2"/>
    <dgm:cxn modelId="{0609DF4C-B31E-7A44-99E1-65FB67CEF996}" type="presParOf" srcId="{2F119AC6-E69E-0E49-B0DB-D9FACCBACBED}" destId="{D34D2051-96D5-8847-8DEF-DF0A0704AB23}" srcOrd="4" destOrd="0" presId="urn:microsoft.com/office/officeart/2005/8/layout/arrow2"/>
    <dgm:cxn modelId="{104A2FEE-3D7C-0246-B258-C646F5DF612E}" type="presParOf" srcId="{2F119AC6-E69E-0E49-B0DB-D9FACCBACBED}" destId="{15811BDD-1141-9541-88E1-D4A6D8534BDB}"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27164-5A2E-3E43-85F8-36C6C479559C}">
      <dsp:nvSpPr>
        <dsp:cNvPr id="0" name=""/>
        <dsp:cNvSpPr/>
      </dsp:nvSpPr>
      <dsp:spPr>
        <a:xfrm>
          <a:off x="2001514" y="414799"/>
          <a:ext cx="4094493" cy="4094493"/>
        </a:xfrm>
        <a:prstGeom prst="pie">
          <a:avLst>
            <a:gd name="adj1" fmla="val 16200000"/>
            <a:gd name="adj2" fmla="val 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t" anchorCtr="0">
          <a:noAutofit/>
        </a:bodyPr>
        <a:lstStyle/>
        <a:p>
          <a:pPr lvl="0" algn="l" defTabSz="444500">
            <a:lnSpc>
              <a:spcPct val="90000"/>
            </a:lnSpc>
            <a:spcBef>
              <a:spcPct val="0"/>
            </a:spcBef>
            <a:spcAft>
              <a:spcPct val="35000"/>
            </a:spcAft>
          </a:pPr>
          <a:r>
            <a:rPr lang="it-IT" sz="1000" kern="1200" dirty="0" smtClean="0"/>
            <a:t>APPARTENENZA</a:t>
          </a:r>
          <a:endParaRPr lang="it-IT" sz="1000" kern="1200" dirty="0"/>
        </a:p>
        <a:p>
          <a:pPr marL="57150" lvl="1" indent="-57150" algn="l" defTabSz="355600">
            <a:lnSpc>
              <a:spcPct val="90000"/>
            </a:lnSpc>
            <a:spcBef>
              <a:spcPct val="0"/>
            </a:spcBef>
            <a:spcAft>
              <a:spcPct val="15000"/>
            </a:spcAft>
            <a:buChar char="••"/>
          </a:pPr>
          <a:r>
            <a:rPr lang="it-IT" sz="800" kern="1200" dirty="0" smtClean="0"/>
            <a:t>AMMISSIONE</a:t>
          </a:r>
          <a:endParaRPr lang="it-IT" sz="800" kern="1200" dirty="0"/>
        </a:p>
        <a:p>
          <a:pPr marL="57150" lvl="1" indent="-57150" algn="l" defTabSz="355600">
            <a:lnSpc>
              <a:spcPct val="90000"/>
            </a:lnSpc>
            <a:spcBef>
              <a:spcPct val="0"/>
            </a:spcBef>
            <a:spcAft>
              <a:spcPct val="15000"/>
            </a:spcAft>
            <a:buChar char="••"/>
          </a:pPr>
          <a:r>
            <a:rPr lang="it-IT" sz="800" kern="1200" dirty="0" smtClean="0"/>
            <a:t>PARTECIPAZIONE</a:t>
          </a:r>
          <a:endParaRPr lang="it-IT" sz="800" kern="1200" dirty="0"/>
        </a:p>
      </dsp:txBody>
      <dsp:txXfrm>
        <a:off x="4095555" y="1172280"/>
        <a:ext cx="1511063" cy="1218599"/>
      </dsp:txXfrm>
    </dsp:sp>
    <dsp:sp modelId="{39140162-AE90-D84F-9812-3EA659AF4AD4}">
      <dsp:nvSpPr>
        <dsp:cNvPr id="0" name=""/>
        <dsp:cNvSpPr/>
      </dsp:nvSpPr>
      <dsp:spPr>
        <a:xfrm>
          <a:off x="2001503" y="414770"/>
          <a:ext cx="4094493" cy="4094493"/>
        </a:xfrm>
        <a:prstGeom prst="pie">
          <a:avLst>
            <a:gd name="adj1" fmla="val 0"/>
            <a:gd name="adj2" fmla="val 5400000"/>
          </a:avLst>
        </a:prstGeom>
        <a:solidFill>
          <a:schemeClr val="accent2">
            <a:hueOff val="1560507"/>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t" anchorCtr="0">
          <a:noAutofit/>
        </a:bodyPr>
        <a:lstStyle/>
        <a:p>
          <a:pPr lvl="0" algn="l" defTabSz="444500">
            <a:lnSpc>
              <a:spcPct val="90000"/>
            </a:lnSpc>
            <a:spcBef>
              <a:spcPct val="0"/>
            </a:spcBef>
            <a:spcAft>
              <a:spcPct val="35000"/>
            </a:spcAft>
          </a:pPr>
          <a:r>
            <a:rPr lang="it-IT" sz="1000" kern="1200" dirty="0" smtClean="0"/>
            <a:t>ORGANI</a:t>
          </a:r>
          <a:endParaRPr lang="it-IT" sz="1000" kern="1200" dirty="0"/>
        </a:p>
        <a:p>
          <a:pPr marL="57150" lvl="1" indent="-57150" algn="l" defTabSz="355600">
            <a:lnSpc>
              <a:spcPct val="90000"/>
            </a:lnSpc>
            <a:spcBef>
              <a:spcPct val="0"/>
            </a:spcBef>
            <a:spcAft>
              <a:spcPct val="15000"/>
            </a:spcAft>
            <a:buChar char="••"/>
          </a:pPr>
          <a:r>
            <a:rPr lang="it-IT" sz="800" kern="1200" dirty="0" smtClean="0"/>
            <a:t>Consiglio di Sicurezza</a:t>
          </a:r>
          <a:endParaRPr lang="it-IT" sz="800" kern="1200" dirty="0"/>
        </a:p>
        <a:p>
          <a:pPr marL="57150" lvl="1" indent="-57150" algn="l" defTabSz="355600">
            <a:lnSpc>
              <a:spcPct val="90000"/>
            </a:lnSpc>
            <a:spcBef>
              <a:spcPct val="0"/>
            </a:spcBef>
            <a:spcAft>
              <a:spcPct val="15000"/>
            </a:spcAft>
            <a:buChar char="••"/>
          </a:pPr>
          <a:r>
            <a:rPr lang="it-IT" sz="800" kern="1200" dirty="0" smtClean="0"/>
            <a:t>Assemblea generale</a:t>
          </a:r>
          <a:endParaRPr lang="it-IT" sz="800" kern="1200" dirty="0"/>
        </a:p>
        <a:p>
          <a:pPr marL="57150" lvl="1" indent="-57150" algn="l" defTabSz="355600">
            <a:lnSpc>
              <a:spcPct val="90000"/>
            </a:lnSpc>
            <a:spcBef>
              <a:spcPct val="0"/>
            </a:spcBef>
            <a:spcAft>
              <a:spcPct val="15000"/>
            </a:spcAft>
            <a:buChar char="••"/>
          </a:pPr>
          <a:r>
            <a:rPr lang="it-IT" sz="800" kern="1200" dirty="0" smtClean="0"/>
            <a:t>Segretariato</a:t>
          </a:r>
          <a:endParaRPr lang="it-IT" sz="800" kern="1200" dirty="0"/>
        </a:p>
        <a:p>
          <a:pPr marL="57150" lvl="1" indent="-57150" algn="l" defTabSz="355600">
            <a:lnSpc>
              <a:spcPct val="90000"/>
            </a:lnSpc>
            <a:spcBef>
              <a:spcPct val="0"/>
            </a:spcBef>
            <a:spcAft>
              <a:spcPct val="15000"/>
            </a:spcAft>
            <a:buChar char="••"/>
          </a:pPr>
          <a:r>
            <a:rPr lang="it-IT" sz="800" kern="1200" dirty="0" smtClean="0"/>
            <a:t>Consiglio economico e sociale e Consiglio di amministrazione fiduciaria</a:t>
          </a:r>
          <a:endParaRPr lang="it-IT" sz="800" kern="1200" dirty="0"/>
        </a:p>
        <a:p>
          <a:pPr marL="57150" lvl="1" indent="-57150" algn="l" defTabSz="355600">
            <a:lnSpc>
              <a:spcPct val="90000"/>
            </a:lnSpc>
            <a:spcBef>
              <a:spcPct val="0"/>
            </a:spcBef>
            <a:spcAft>
              <a:spcPct val="15000"/>
            </a:spcAft>
            <a:buChar char="••"/>
          </a:pPr>
          <a:r>
            <a:rPr lang="it-IT" sz="800" kern="1200" dirty="0" smtClean="0"/>
            <a:t>Corte internazionale di giustizia</a:t>
          </a:r>
          <a:endParaRPr lang="it-IT" sz="800" kern="1200" dirty="0"/>
        </a:p>
      </dsp:txBody>
      <dsp:txXfrm>
        <a:off x="4121865" y="2535132"/>
        <a:ext cx="1511063" cy="1218599"/>
      </dsp:txXfrm>
    </dsp:sp>
    <dsp:sp modelId="{4793F5B1-57B2-0F49-8E3B-1C8B6DB66338}">
      <dsp:nvSpPr>
        <dsp:cNvPr id="0" name=""/>
        <dsp:cNvSpPr/>
      </dsp:nvSpPr>
      <dsp:spPr>
        <a:xfrm>
          <a:off x="2001503" y="414770"/>
          <a:ext cx="4094493" cy="4094493"/>
        </a:xfrm>
        <a:prstGeom prst="pie">
          <a:avLst>
            <a:gd name="adj1" fmla="val 5400000"/>
            <a:gd name="adj2" fmla="val 10800000"/>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FUNZIONI</a:t>
          </a:r>
          <a:endParaRPr lang="it-IT" sz="1000" kern="1200" dirty="0"/>
        </a:p>
      </dsp:txBody>
      <dsp:txXfrm>
        <a:off x="2464570" y="2535132"/>
        <a:ext cx="1511063" cy="1218599"/>
      </dsp:txXfrm>
    </dsp:sp>
    <dsp:sp modelId="{B183A966-45F4-784D-B10D-E8EF029B8753}">
      <dsp:nvSpPr>
        <dsp:cNvPr id="0" name=""/>
        <dsp:cNvSpPr/>
      </dsp:nvSpPr>
      <dsp:spPr>
        <a:xfrm>
          <a:off x="2001503" y="414770"/>
          <a:ext cx="4094493" cy="4094493"/>
        </a:xfrm>
        <a:prstGeom prst="pie">
          <a:avLst>
            <a:gd name="adj1" fmla="val 10800000"/>
            <a:gd name="adj2" fmla="val 16200000"/>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ATTI</a:t>
          </a:r>
          <a:endParaRPr lang="it-IT" sz="1000" kern="1200" dirty="0"/>
        </a:p>
      </dsp:txBody>
      <dsp:txXfrm>
        <a:off x="2464570" y="1170301"/>
        <a:ext cx="1511063" cy="12185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069DE2-3FE7-994C-A858-AED57393057F}">
      <dsp:nvSpPr>
        <dsp:cNvPr id="0" name=""/>
        <dsp:cNvSpPr/>
      </dsp:nvSpPr>
      <dsp:spPr>
        <a:xfrm rot="16200000">
          <a:off x="529" y="557246"/>
          <a:ext cx="4095682" cy="4095682"/>
        </a:xfrm>
        <a:prstGeom prst="downArrow">
          <a:avLst>
            <a:gd name="adj1" fmla="val 50000"/>
            <a:gd name="adj2" fmla="val 35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it-IT" sz="3300" kern="1200" dirty="0" smtClean="0"/>
            <a:t>RELAZIONI INTERNAZIONALI</a:t>
          </a:r>
        </a:p>
        <a:p>
          <a:pPr lvl="0" algn="ctr" defTabSz="1466850">
            <a:lnSpc>
              <a:spcPct val="90000"/>
            </a:lnSpc>
            <a:spcBef>
              <a:spcPct val="0"/>
            </a:spcBef>
            <a:spcAft>
              <a:spcPct val="35000"/>
            </a:spcAft>
          </a:pPr>
          <a:endParaRPr lang="it-IT" sz="3300" kern="1200" dirty="0"/>
        </a:p>
      </dsp:txBody>
      <dsp:txXfrm rot="5400000">
        <a:off x="530" y="1581166"/>
        <a:ext cx="3378938" cy="2047841"/>
      </dsp:txXfrm>
    </dsp:sp>
    <dsp:sp modelId="{CC0A095D-FD5C-E044-972F-AA3EA80BCA0A}">
      <dsp:nvSpPr>
        <dsp:cNvPr id="0" name=""/>
        <dsp:cNvSpPr/>
      </dsp:nvSpPr>
      <dsp:spPr>
        <a:xfrm rot="5400000">
          <a:off x="4350875" y="557246"/>
          <a:ext cx="4095682" cy="4095682"/>
        </a:xfrm>
        <a:prstGeom prst="downArrow">
          <a:avLst>
            <a:gd name="adj1" fmla="val 50000"/>
            <a:gd name="adj2" fmla="val 35000"/>
          </a:avLst>
        </a:prstGeom>
        <a:solidFill>
          <a:schemeClr val="accent4">
            <a:hueOff val="-4464771"/>
            <a:satOff val="26899"/>
            <a:lumOff val="21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it-IT" sz="3300" kern="1200" dirty="0" smtClean="0"/>
            <a:t>ONU</a:t>
          </a:r>
          <a:endParaRPr lang="it-IT" sz="3300" kern="1200" dirty="0"/>
        </a:p>
      </dsp:txBody>
      <dsp:txXfrm rot="-5400000">
        <a:off x="5067620" y="1581167"/>
        <a:ext cx="3378938" cy="20478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B948C7-E22B-4F43-8AD3-24ECFF32933B}">
      <dsp:nvSpPr>
        <dsp:cNvPr id="0" name=""/>
        <dsp:cNvSpPr/>
      </dsp:nvSpPr>
      <dsp:spPr>
        <a:xfrm rot="16200000">
          <a:off x="351" y="594367"/>
          <a:ext cx="4021440" cy="4021440"/>
        </a:xfrm>
        <a:prstGeom prst="upArrow">
          <a:avLst>
            <a:gd name="adj1" fmla="val 50000"/>
            <a:gd name="adj2" fmla="val 35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it-IT" sz="3200" kern="1200" smtClean="0"/>
            <a:t>RELAZIONI INTERNAZIONALI</a:t>
          </a:r>
        </a:p>
        <a:p>
          <a:pPr lvl="0" algn="ctr" defTabSz="1422400">
            <a:lnSpc>
              <a:spcPct val="90000"/>
            </a:lnSpc>
            <a:spcBef>
              <a:spcPct val="0"/>
            </a:spcBef>
            <a:spcAft>
              <a:spcPct val="35000"/>
            </a:spcAft>
          </a:pPr>
          <a:endParaRPr lang="it-IT" sz="3200" kern="1200" dirty="0"/>
        </a:p>
      </dsp:txBody>
      <dsp:txXfrm rot="5400000">
        <a:off x="704103" y="1599727"/>
        <a:ext cx="3317688" cy="2010720"/>
      </dsp:txXfrm>
    </dsp:sp>
    <dsp:sp modelId="{682296E3-466D-A64F-90EB-ECCD2748952F}">
      <dsp:nvSpPr>
        <dsp:cNvPr id="0" name=""/>
        <dsp:cNvSpPr/>
      </dsp:nvSpPr>
      <dsp:spPr>
        <a:xfrm rot="5400000">
          <a:off x="4425295" y="594367"/>
          <a:ext cx="4021440" cy="4021440"/>
        </a:xfrm>
        <a:prstGeom prst="upArrow">
          <a:avLst>
            <a:gd name="adj1" fmla="val 50000"/>
            <a:gd name="adj2" fmla="val 35000"/>
          </a:avLst>
        </a:prstGeom>
        <a:solidFill>
          <a:schemeClr val="accent4">
            <a:hueOff val="-4464771"/>
            <a:satOff val="26899"/>
            <a:lumOff val="21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it-IT" sz="3200" kern="1200" dirty="0" smtClean="0"/>
            <a:t>ONU</a:t>
          </a:r>
          <a:endParaRPr lang="it-IT" sz="3200" kern="1200" dirty="0"/>
        </a:p>
      </dsp:txBody>
      <dsp:txXfrm rot="-5400000">
        <a:off x="4425295" y="1599727"/>
        <a:ext cx="3317688" cy="20107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B948C7-E22B-4F43-8AD3-24ECFF32933B}">
      <dsp:nvSpPr>
        <dsp:cNvPr id="0" name=""/>
        <dsp:cNvSpPr/>
      </dsp:nvSpPr>
      <dsp:spPr>
        <a:xfrm rot="16200000">
          <a:off x="351" y="594367"/>
          <a:ext cx="4021440" cy="4021440"/>
        </a:xfrm>
        <a:prstGeom prst="upArrow">
          <a:avLst>
            <a:gd name="adj1" fmla="val 50000"/>
            <a:gd name="adj2" fmla="val 35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it-IT" sz="3200" kern="1200" dirty="0" smtClean="0"/>
            <a:t>ATTIVITA’ NORMATIVA</a:t>
          </a:r>
        </a:p>
        <a:p>
          <a:pPr lvl="0" algn="ctr" defTabSz="1422400">
            <a:lnSpc>
              <a:spcPct val="90000"/>
            </a:lnSpc>
            <a:spcBef>
              <a:spcPct val="0"/>
            </a:spcBef>
            <a:spcAft>
              <a:spcPct val="35000"/>
            </a:spcAft>
          </a:pPr>
          <a:endParaRPr lang="it-IT" sz="3200" kern="1200" dirty="0"/>
        </a:p>
      </dsp:txBody>
      <dsp:txXfrm rot="5400000">
        <a:off x="704103" y="1599727"/>
        <a:ext cx="3317688" cy="2010720"/>
      </dsp:txXfrm>
    </dsp:sp>
    <dsp:sp modelId="{682296E3-466D-A64F-90EB-ECCD2748952F}">
      <dsp:nvSpPr>
        <dsp:cNvPr id="0" name=""/>
        <dsp:cNvSpPr/>
      </dsp:nvSpPr>
      <dsp:spPr>
        <a:xfrm rot="5400000">
          <a:off x="4425295" y="594367"/>
          <a:ext cx="4021440" cy="4021440"/>
        </a:xfrm>
        <a:prstGeom prst="upArrow">
          <a:avLst>
            <a:gd name="adj1" fmla="val 50000"/>
            <a:gd name="adj2" fmla="val 35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it-IT" sz="3200" kern="1200" dirty="0" smtClean="0"/>
            <a:t>ATTTIVITA’ OPERATIVA</a:t>
          </a:r>
          <a:endParaRPr lang="it-IT" sz="3200" kern="1200" dirty="0"/>
        </a:p>
      </dsp:txBody>
      <dsp:txXfrm rot="-5400000">
        <a:off x="4425295" y="1599727"/>
        <a:ext cx="3317688" cy="20107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B948C7-E22B-4F43-8AD3-24ECFF32933B}">
      <dsp:nvSpPr>
        <dsp:cNvPr id="0" name=""/>
        <dsp:cNvSpPr/>
      </dsp:nvSpPr>
      <dsp:spPr>
        <a:xfrm rot="16200000">
          <a:off x="351" y="594367"/>
          <a:ext cx="4021440" cy="4021440"/>
        </a:xfrm>
        <a:prstGeom prst="upArrow">
          <a:avLst>
            <a:gd name="adj1" fmla="val 50000"/>
            <a:gd name="adj2" fmla="val 35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it-IT" sz="3200" kern="1200" dirty="0" smtClean="0"/>
            <a:t>ATTIVITA’ NORMATIVA</a:t>
          </a:r>
        </a:p>
        <a:p>
          <a:pPr lvl="0" algn="ctr" defTabSz="1422400">
            <a:lnSpc>
              <a:spcPct val="90000"/>
            </a:lnSpc>
            <a:spcBef>
              <a:spcPct val="0"/>
            </a:spcBef>
            <a:spcAft>
              <a:spcPct val="35000"/>
            </a:spcAft>
          </a:pPr>
          <a:endParaRPr lang="it-IT" sz="3200" kern="1200" dirty="0"/>
        </a:p>
      </dsp:txBody>
      <dsp:txXfrm rot="5400000">
        <a:off x="704103" y="1599727"/>
        <a:ext cx="3317688" cy="2010720"/>
      </dsp:txXfrm>
    </dsp:sp>
    <dsp:sp modelId="{682296E3-466D-A64F-90EB-ECCD2748952F}">
      <dsp:nvSpPr>
        <dsp:cNvPr id="0" name=""/>
        <dsp:cNvSpPr/>
      </dsp:nvSpPr>
      <dsp:spPr>
        <a:xfrm rot="5400000">
          <a:off x="4425295" y="594367"/>
          <a:ext cx="4021440" cy="4021440"/>
        </a:xfrm>
        <a:prstGeom prst="upArrow">
          <a:avLst>
            <a:gd name="adj1" fmla="val 50000"/>
            <a:gd name="adj2" fmla="val 35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it-IT" sz="3200" kern="1200" dirty="0" smtClean="0"/>
            <a:t>ATTTIVITA’ OPERATIVA</a:t>
          </a:r>
          <a:endParaRPr lang="it-IT" sz="3200" kern="1200" dirty="0"/>
        </a:p>
      </dsp:txBody>
      <dsp:txXfrm rot="-5400000">
        <a:off x="4425295" y="1599727"/>
        <a:ext cx="3317688" cy="20107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009BF7-149C-9943-BA01-87DA0BA5809C}">
      <dsp:nvSpPr>
        <dsp:cNvPr id="0" name=""/>
        <dsp:cNvSpPr/>
      </dsp:nvSpPr>
      <dsp:spPr>
        <a:xfrm>
          <a:off x="2069675" y="1155"/>
          <a:ext cx="1830750" cy="915375"/>
        </a:xfrm>
        <a:prstGeom prst="roundRect">
          <a:avLst>
            <a:gd name="adj" fmla="val 10000"/>
          </a:avLst>
        </a:prstGeom>
        <a:solidFill>
          <a:schemeClr val="accent5"/>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it-IT" sz="1100" kern="1200" dirty="0" smtClean="0"/>
            <a:t>ART. 55 CARTA ONU: creare condizioni di stabilità e benessere generalizzati quale presupposto per </a:t>
          </a:r>
          <a:r>
            <a:rPr lang="it-IT" sz="1100" kern="1200" dirty="0" err="1" smtClean="0"/>
            <a:t>rarpporti</a:t>
          </a:r>
          <a:r>
            <a:rPr lang="it-IT" sz="1100" kern="1200" dirty="0" smtClean="0"/>
            <a:t> pacifici tra le Nazioni </a:t>
          </a:r>
          <a:endParaRPr lang="it-IT" sz="1100" kern="1200" dirty="0"/>
        </a:p>
      </dsp:txBody>
      <dsp:txXfrm>
        <a:off x="2096485" y="27965"/>
        <a:ext cx="1777130" cy="861755"/>
      </dsp:txXfrm>
    </dsp:sp>
    <dsp:sp modelId="{1AAE14DE-B28D-D04D-9B21-E41628E36E01}">
      <dsp:nvSpPr>
        <dsp:cNvPr id="0" name=""/>
        <dsp:cNvSpPr/>
      </dsp:nvSpPr>
      <dsp:spPr>
        <a:xfrm>
          <a:off x="4358112" y="1155"/>
          <a:ext cx="1830750" cy="915375"/>
        </a:xfrm>
        <a:prstGeom prst="roundRect">
          <a:avLst>
            <a:gd name="adj" fmla="val 10000"/>
          </a:avLst>
        </a:prstGeom>
        <a:solidFill>
          <a:schemeClr val="accent3"/>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it-IT" sz="1100" kern="1200" dirty="0" smtClean="0"/>
            <a:t>ART. 56 CARTA ONU: Stati si impegnano a raggiungere il fine dell’art. 55</a:t>
          </a:r>
          <a:endParaRPr lang="it-IT" sz="1100" kern="1200" dirty="0"/>
        </a:p>
      </dsp:txBody>
      <dsp:txXfrm>
        <a:off x="4384922" y="27965"/>
        <a:ext cx="1777130" cy="861755"/>
      </dsp:txXfrm>
    </dsp:sp>
    <dsp:sp modelId="{35287BD2-9903-1543-A06A-2616BA7D1C8A}">
      <dsp:nvSpPr>
        <dsp:cNvPr id="0" name=""/>
        <dsp:cNvSpPr/>
      </dsp:nvSpPr>
      <dsp:spPr>
        <a:xfrm>
          <a:off x="4541187" y="916530"/>
          <a:ext cx="183075" cy="686531"/>
        </a:xfrm>
        <a:custGeom>
          <a:avLst/>
          <a:gdLst/>
          <a:ahLst/>
          <a:cxnLst/>
          <a:rect l="0" t="0" r="0" b="0"/>
          <a:pathLst>
            <a:path>
              <a:moveTo>
                <a:pt x="0" y="0"/>
              </a:moveTo>
              <a:lnTo>
                <a:pt x="0" y="686531"/>
              </a:lnTo>
              <a:lnTo>
                <a:pt x="183075" y="68653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F6B254-9E80-5147-BEE1-205EBDDF295D}">
      <dsp:nvSpPr>
        <dsp:cNvPr id="0" name=""/>
        <dsp:cNvSpPr/>
      </dsp:nvSpPr>
      <dsp:spPr>
        <a:xfrm>
          <a:off x="4724262" y="1145374"/>
          <a:ext cx="1464600" cy="91537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it-IT" sz="2500" kern="1200" dirty="0" smtClean="0"/>
            <a:t>FMI</a:t>
          </a:r>
          <a:endParaRPr lang="it-IT" sz="2500" kern="1200" dirty="0"/>
        </a:p>
      </dsp:txBody>
      <dsp:txXfrm>
        <a:off x="4751072" y="1172184"/>
        <a:ext cx="1410980" cy="861755"/>
      </dsp:txXfrm>
    </dsp:sp>
    <dsp:sp modelId="{41C48D4F-34E5-4F4A-9A4D-3B0656CDADD7}">
      <dsp:nvSpPr>
        <dsp:cNvPr id="0" name=""/>
        <dsp:cNvSpPr/>
      </dsp:nvSpPr>
      <dsp:spPr>
        <a:xfrm>
          <a:off x="4541187" y="916530"/>
          <a:ext cx="183075" cy="1830750"/>
        </a:xfrm>
        <a:custGeom>
          <a:avLst/>
          <a:gdLst/>
          <a:ahLst/>
          <a:cxnLst/>
          <a:rect l="0" t="0" r="0" b="0"/>
          <a:pathLst>
            <a:path>
              <a:moveTo>
                <a:pt x="0" y="0"/>
              </a:moveTo>
              <a:lnTo>
                <a:pt x="0" y="1830750"/>
              </a:lnTo>
              <a:lnTo>
                <a:pt x="183075" y="183075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79E4A6E-81FF-C546-B521-562F44D4D625}">
      <dsp:nvSpPr>
        <dsp:cNvPr id="0" name=""/>
        <dsp:cNvSpPr/>
      </dsp:nvSpPr>
      <dsp:spPr>
        <a:xfrm>
          <a:off x="4724262" y="2289592"/>
          <a:ext cx="1464600" cy="91537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it-IT" sz="2500" kern="1200" dirty="0" smtClean="0"/>
            <a:t>BM</a:t>
          </a:r>
          <a:endParaRPr lang="it-IT" sz="2500" kern="1200" dirty="0"/>
        </a:p>
      </dsp:txBody>
      <dsp:txXfrm>
        <a:off x="4751072" y="2316402"/>
        <a:ext cx="1410980" cy="861755"/>
      </dsp:txXfrm>
    </dsp:sp>
    <dsp:sp modelId="{80E707EC-5EA4-B648-98B5-9E4CD9A87F2E}">
      <dsp:nvSpPr>
        <dsp:cNvPr id="0" name=""/>
        <dsp:cNvSpPr/>
      </dsp:nvSpPr>
      <dsp:spPr>
        <a:xfrm>
          <a:off x="4541187" y="916530"/>
          <a:ext cx="183075" cy="2974968"/>
        </a:xfrm>
        <a:custGeom>
          <a:avLst/>
          <a:gdLst/>
          <a:ahLst/>
          <a:cxnLst/>
          <a:rect l="0" t="0" r="0" b="0"/>
          <a:pathLst>
            <a:path>
              <a:moveTo>
                <a:pt x="0" y="0"/>
              </a:moveTo>
              <a:lnTo>
                <a:pt x="0" y="2974968"/>
              </a:lnTo>
              <a:lnTo>
                <a:pt x="183075" y="297496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108EAA0-DBFB-4441-9B5F-094D8320A25E}">
      <dsp:nvSpPr>
        <dsp:cNvPr id="0" name=""/>
        <dsp:cNvSpPr/>
      </dsp:nvSpPr>
      <dsp:spPr>
        <a:xfrm>
          <a:off x="4724262" y="3433811"/>
          <a:ext cx="1464600" cy="91537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it-IT" sz="2500" kern="1200" dirty="0" smtClean="0"/>
            <a:t>ITO</a:t>
          </a:r>
          <a:endParaRPr lang="it-IT" sz="2500" kern="1200" dirty="0"/>
        </a:p>
      </dsp:txBody>
      <dsp:txXfrm>
        <a:off x="4751072" y="3460621"/>
        <a:ext cx="1410980" cy="861755"/>
      </dsp:txXfrm>
    </dsp:sp>
    <dsp:sp modelId="{9B69AE9C-2F53-C148-BECB-C7E5A2CB98BC}">
      <dsp:nvSpPr>
        <dsp:cNvPr id="0" name=""/>
        <dsp:cNvSpPr/>
      </dsp:nvSpPr>
      <dsp:spPr>
        <a:xfrm>
          <a:off x="4541187" y="916530"/>
          <a:ext cx="183075" cy="4119187"/>
        </a:xfrm>
        <a:custGeom>
          <a:avLst/>
          <a:gdLst/>
          <a:ahLst/>
          <a:cxnLst/>
          <a:rect l="0" t="0" r="0" b="0"/>
          <a:pathLst>
            <a:path>
              <a:moveTo>
                <a:pt x="0" y="0"/>
              </a:moveTo>
              <a:lnTo>
                <a:pt x="0" y="4119187"/>
              </a:lnTo>
              <a:lnTo>
                <a:pt x="183075" y="411918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7B18EA6-E748-CB43-8F9A-21B30031C530}">
      <dsp:nvSpPr>
        <dsp:cNvPr id="0" name=""/>
        <dsp:cNvSpPr/>
      </dsp:nvSpPr>
      <dsp:spPr>
        <a:xfrm>
          <a:off x="4724262" y="4578030"/>
          <a:ext cx="1464600" cy="91537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it-IT" sz="2500" kern="1200" dirty="0" smtClean="0"/>
            <a:t>OMS/FAO</a:t>
          </a:r>
          <a:endParaRPr lang="it-IT" sz="2500" kern="1200" dirty="0"/>
        </a:p>
      </dsp:txBody>
      <dsp:txXfrm>
        <a:off x="4751072" y="4604840"/>
        <a:ext cx="1410980" cy="86175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B0E9B-0074-634D-8D9B-B672E20BC280}">
      <dsp:nvSpPr>
        <dsp:cNvPr id="0" name=""/>
        <dsp:cNvSpPr/>
      </dsp:nvSpPr>
      <dsp:spPr>
        <a:xfrm>
          <a:off x="651509" y="0"/>
          <a:ext cx="6926580" cy="4329113"/>
        </a:xfrm>
        <a:prstGeom prst="swooshArrow">
          <a:avLst>
            <a:gd name="adj1" fmla="val 25000"/>
            <a:gd name="adj2" fmla="val 25000"/>
          </a:avLst>
        </a:prstGeom>
        <a:solidFill>
          <a:schemeClr val="dk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0E73A316-2D11-B444-B309-9139632FDB9A}">
      <dsp:nvSpPr>
        <dsp:cNvPr id="0" name=""/>
        <dsp:cNvSpPr/>
      </dsp:nvSpPr>
      <dsp:spPr>
        <a:xfrm>
          <a:off x="1531185" y="2987953"/>
          <a:ext cx="180091" cy="180091"/>
        </a:xfrm>
        <a:prstGeom prst="ellipse">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8826818-DF95-8D44-92AF-EB11277B4D7D}">
      <dsp:nvSpPr>
        <dsp:cNvPr id="0" name=""/>
        <dsp:cNvSpPr/>
      </dsp:nvSpPr>
      <dsp:spPr>
        <a:xfrm>
          <a:off x="1621230" y="3077999"/>
          <a:ext cx="1613893" cy="1251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427" tIns="0" rIns="0" bIns="0" numCol="1" spcCol="1270" anchor="t" anchorCtr="0">
          <a:noAutofit/>
        </a:bodyPr>
        <a:lstStyle/>
        <a:p>
          <a:pPr lvl="0" algn="l" defTabSz="2400300">
            <a:lnSpc>
              <a:spcPct val="90000"/>
            </a:lnSpc>
            <a:spcBef>
              <a:spcPct val="0"/>
            </a:spcBef>
            <a:spcAft>
              <a:spcPct val="35000"/>
            </a:spcAft>
          </a:pPr>
          <a:r>
            <a:rPr lang="it-IT" sz="5400" kern="1200" dirty="0" smtClean="0"/>
            <a:t>ITO</a:t>
          </a:r>
          <a:endParaRPr lang="it-IT" sz="5400" kern="1200" dirty="0"/>
        </a:p>
      </dsp:txBody>
      <dsp:txXfrm>
        <a:off x="1621230" y="3077999"/>
        <a:ext cx="1613893" cy="1251113"/>
      </dsp:txXfrm>
    </dsp:sp>
    <dsp:sp modelId="{6EE35796-EBD0-2849-BCA2-2CE66A5ECE69}">
      <dsp:nvSpPr>
        <dsp:cNvPr id="0" name=""/>
        <dsp:cNvSpPr/>
      </dsp:nvSpPr>
      <dsp:spPr>
        <a:xfrm>
          <a:off x="3120835" y="1811300"/>
          <a:ext cx="325549" cy="325549"/>
        </a:xfrm>
        <a:prstGeom prst="ellipse">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C749AD2-5388-DC4F-9453-CBFCC43DFBBD}">
      <dsp:nvSpPr>
        <dsp:cNvPr id="0" name=""/>
        <dsp:cNvSpPr/>
      </dsp:nvSpPr>
      <dsp:spPr>
        <a:xfrm>
          <a:off x="3283610" y="1974075"/>
          <a:ext cx="1662379" cy="2355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502" tIns="0" rIns="0" bIns="0" numCol="1" spcCol="1270" anchor="t" anchorCtr="0">
          <a:noAutofit/>
        </a:bodyPr>
        <a:lstStyle/>
        <a:p>
          <a:pPr lvl="0" algn="l" defTabSz="2400300">
            <a:lnSpc>
              <a:spcPct val="90000"/>
            </a:lnSpc>
            <a:spcBef>
              <a:spcPct val="0"/>
            </a:spcBef>
            <a:spcAft>
              <a:spcPct val="35000"/>
            </a:spcAft>
          </a:pPr>
          <a:r>
            <a:rPr lang="it-IT" sz="5400" kern="1200" dirty="0" smtClean="0"/>
            <a:t>GATT</a:t>
          </a:r>
          <a:endParaRPr lang="it-IT" sz="5400" kern="1200" dirty="0"/>
        </a:p>
      </dsp:txBody>
      <dsp:txXfrm>
        <a:off x="3283610" y="1974075"/>
        <a:ext cx="1662379" cy="2355037"/>
      </dsp:txXfrm>
    </dsp:sp>
    <dsp:sp modelId="{D34D2051-96D5-8847-8DEF-DF0A0704AB23}">
      <dsp:nvSpPr>
        <dsp:cNvPr id="0" name=""/>
        <dsp:cNvSpPr/>
      </dsp:nvSpPr>
      <dsp:spPr>
        <a:xfrm>
          <a:off x="5032571" y="1095265"/>
          <a:ext cx="450227" cy="450227"/>
        </a:xfrm>
        <a:prstGeom prst="ellipse">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5811BDD-1141-9541-88E1-D4A6D8534BDB}">
      <dsp:nvSpPr>
        <dsp:cNvPr id="0" name=""/>
        <dsp:cNvSpPr/>
      </dsp:nvSpPr>
      <dsp:spPr>
        <a:xfrm>
          <a:off x="5257685" y="1320379"/>
          <a:ext cx="1662379" cy="3008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8566" tIns="0" rIns="0" bIns="0" numCol="1" spcCol="1270" anchor="t" anchorCtr="0">
          <a:noAutofit/>
        </a:bodyPr>
        <a:lstStyle/>
        <a:p>
          <a:pPr lvl="0" algn="l" defTabSz="2400300">
            <a:lnSpc>
              <a:spcPct val="90000"/>
            </a:lnSpc>
            <a:spcBef>
              <a:spcPct val="0"/>
            </a:spcBef>
            <a:spcAft>
              <a:spcPct val="35000"/>
            </a:spcAft>
          </a:pPr>
          <a:r>
            <a:rPr lang="it-IT" sz="5400" kern="1200" dirty="0" smtClean="0"/>
            <a:t>OMC</a:t>
          </a:r>
          <a:endParaRPr lang="it-IT" sz="5400" kern="1200" dirty="0"/>
        </a:p>
      </dsp:txBody>
      <dsp:txXfrm>
        <a:off x="5257685" y="1320379"/>
        <a:ext cx="1662379" cy="3008733"/>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3E6CB6-70FB-DB44-A9FD-25ABB0527BFA}" type="datetimeFigureOut">
              <a:rPr lang="it-IT" smtClean="0"/>
              <a:pPr/>
              <a:t>28/11/17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A92B1B-8CAC-E843-8611-568F9BB70FF6}" type="slidenum">
              <a:rPr lang="it-IT" smtClean="0"/>
              <a:pPr/>
              <a:t>‹n.›</a:t>
            </a:fld>
            <a:endParaRPr lang="it-IT"/>
          </a:p>
        </p:txBody>
      </p:sp>
    </p:spTree>
    <p:extLst>
      <p:ext uri="{BB962C8B-B14F-4D97-AF65-F5344CB8AC3E}">
        <p14:creationId xmlns:p14="http://schemas.microsoft.com/office/powerpoint/2010/main" val="21804061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FB4071-6637-784B-8A67-3EFD3B0FC4BC}" type="datetimeFigureOut">
              <a:rPr lang="it-IT" smtClean="0"/>
              <a:pPr/>
              <a:t>28/11/17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41A468-ADEF-1140-9A48-3C1AC5E214C7}" type="slidenum">
              <a:rPr lang="it-IT" smtClean="0"/>
              <a:pPr/>
              <a:t>‹n.›</a:t>
            </a:fld>
            <a:endParaRPr lang="it-IT"/>
          </a:p>
        </p:txBody>
      </p:sp>
    </p:spTree>
    <p:extLst>
      <p:ext uri="{BB962C8B-B14F-4D97-AF65-F5344CB8AC3E}">
        <p14:creationId xmlns:p14="http://schemas.microsoft.com/office/powerpoint/2010/main" val="18842856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041A468-ADEF-1140-9A48-3C1AC5E214C7}" type="slidenum">
              <a:rPr lang="it-IT" smtClean="0"/>
              <a:pPr/>
              <a:t>52</a:t>
            </a:fld>
            <a:endParaRPr lang="it-IT"/>
          </a:p>
        </p:txBody>
      </p:sp>
    </p:spTree>
    <p:extLst>
      <p:ext uri="{BB962C8B-B14F-4D97-AF65-F5344CB8AC3E}">
        <p14:creationId xmlns:p14="http://schemas.microsoft.com/office/powerpoint/2010/main" val="1703278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CEA623-1C22-3345-ABD5-086289E2AF38}" type="datetime1">
              <a:rPr lang="it-IT" smtClean="0"/>
              <a:pPr/>
              <a:t>28/11/17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599430-47BD-E840-9D75-717DE3AC7749}" type="datetime1">
              <a:rPr lang="it-IT" smtClean="0"/>
              <a:pPr/>
              <a:t>28/11/17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3BB5FF-A296-6F44-91E9-012FDD082D91}" type="datetime1">
              <a:rPr lang="it-IT" smtClean="0"/>
              <a:pPr/>
              <a:t>28/11/17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E8EAB71-36B1-6F41-B7F0-89DAA7CCA3D0}" type="datetime1">
              <a:rPr lang="it-IT" smtClean="0"/>
              <a:pPr/>
              <a:t>28/11/17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95485B1-0557-6E43-AD9B-00F6FE351ECA}" type="datetime1">
              <a:rPr lang="it-IT" smtClean="0"/>
              <a:pPr/>
              <a:t>28/11/17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94DD9F2-EE19-0948-ABDE-B809B844C43B}" type="datetime1">
              <a:rPr lang="it-IT" smtClean="0"/>
              <a:pPr/>
              <a:t>28/11/17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1474B2D-73D4-FE4E-938A-BDD904EAD278}" type="datetime1">
              <a:rPr lang="it-IT" smtClean="0"/>
              <a:pPr/>
              <a:t>28/11/17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0465407-E226-EE44-B874-FB3720F11596}" type="datetime1">
              <a:rPr lang="it-IT" smtClean="0"/>
              <a:pPr/>
              <a:t>28/11/17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DCEA2A1-1AA6-1141-8101-8638D1310A31}" type="datetime1">
              <a:rPr lang="it-IT" smtClean="0"/>
              <a:pPr/>
              <a:t>28/11/17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3DC819D-0CDD-6F42-BDEA-607DF2D95AD3}" type="datetime1">
              <a:rPr lang="it-IT" smtClean="0"/>
              <a:pPr/>
              <a:t>28/11/17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C9EA603-6890-F545-8E08-CD2C7C8DD368}" type="datetime1">
              <a:rPr lang="it-IT" smtClean="0"/>
              <a:pPr/>
              <a:t>28/11/17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888D8-E685-0C40-B875-0E454CAC7373}" type="datetime1">
              <a:rPr lang="it-IT" smtClean="0"/>
              <a:pPr/>
              <a:t>28/11/17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BE1B0-D900-014A-A4D4-83E7E081C2B0}"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28387"/>
            <a:ext cx="7772400" cy="2126629"/>
          </a:xfrm>
        </p:spPr>
        <p:txBody>
          <a:bodyPr/>
          <a:lstStyle/>
          <a:p>
            <a:r>
              <a:rPr lang="it-IT" dirty="0" smtClean="0"/>
              <a:t>ORGANIZZAZIONI INTERNAZIONALI</a:t>
            </a:r>
            <a:endParaRPr lang="it-IT" dirty="0"/>
          </a:p>
        </p:txBody>
      </p:sp>
      <p:sp>
        <p:nvSpPr>
          <p:cNvPr id="3" name="Sottotitolo 2"/>
          <p:cNvSpPr>
            <a:spLocks noGrp="1"/>
          </p:cNvSpPr>
          <p:nvPr>
            <p:ph type="subTitle" idx="1"/>
          </p:nvPr>
        </p:nvSpPr>
        <p:spPr>
          <a:xfrm>
            <a:off x="685800" y="2555015"/>
            <a:ext cx="7086600" cy="4054367"/>
          </a:xfrm>
        </p:spPr>
        <p:txBody>
          <a:bodyPr>
            <a:normAutofit/>
          </a:bodyPr>
          <a:lstStyle/>
          <a:p>
            <a:pPr lvl="1"/>
            <a:endParaRPr lang="it-IT" dirty="0" smtClean="0"/>
          </a:p>
          <a:p>
            <a:pPr lvl="1"/>
            <a:r>
              <a:rPr lang="it-IT" dirty="0" smtClean="0"/>
              <a:t> - Prof. Sara </a:t>
            </a:r>
            <a:r>
              <a:rPr lang="it-IT" dirty="0" err="1" smtClean="0"/>
              <a:t>Tonolo</a:t>
            </a:r>
            <a:r>
              <a:rPr lang="it-IT" dirty="0" smtClean="0"/>
              <a:t> -   </a:t>
            </a:r>
          </a:p>
          <a:p>
            <a:pPr lvl="1">
              <a:buFontTx/>
              <a:buChar char="-"/>
            </a:pPr>
            <a:r>
              <a:rPr lang="it-IT" smtClean="0"/>
              <a:t>Trieste </a:t>
            </a:r>
            <a:r>
              <a:rPr lang="it-IT" smtClean="0"/>
              <a:t>30 novembre 2017 </a:t>
            </a:r>
            <a:r>
              <a:rPr lang="it-IT" dirty="0" smtClean="0"/>
              <a:t>- </a:t>
            </a:r>
          </a:p>
          <a:p>
            <a:pPr lvl="1" algn="just"/>
            <a:endParaRPr lang="it-IT" dirty="0" smtClean="0"/>
          </a:p>
          <a:p>
            <a:pPr lvl="1" algn="just"/>
            <a:endParaRPr lang="it-IT" dirty="0" smtClean="0"/>
          </a:p>
          <a:p>
            <a:pPr lvl="1" algn="just">
              <a:buFontTx/>
              <a:buChar char="-"/>
            </a:pPr>
            <a:endParaRPr lang="it-IT" dirty="0" smtClean="0"/>
          </a:p>
          <a:p>
            <a:pPr lvl="1" algn="just"/>
            <a:endParaRPr lang="it-IT" dirty="0" smtClean="0"/>
          </a:p>
          <a:p>
            <a:pPr lvl="1" algn="just"/>
            <a:endParaRPr lang="it-IT" dirty="0" smtClean="0"/>
          </a:p>
          <a:p>
            <a:pPr lvl="1" algn="just"/>
            <a:endParaRPr lang="it-IT" dirty="0" smtClean="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2597" y="162045"/>
            <a:ext cx="8447193" cy="1189190"/>
          </a:xfr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solidFill>
                  <a:schemeClr val="bg1"/>
                </a:solidFill>
              </a:rPr>
              <a:t>COERENZA DEL SISTEMA</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10</a:t>
            </a:fld>
            <a:endParaRPr lang="it-IT"/>
          </a:p>
        </p:txBody>
      </p:sp>
      <p:sp>
        <p:nvSpPr>
          <p:cNvPr id="3" name="Segnaposto contenuto 2"/>
          <p:cNvSpPr>
            <a:spLocks noGrp="1"/>
          </p:cNvSpPr>
          <p:nvPr>
            <p:ph idx="1"/>
          </p:nvPr>
        </p:nvSpPr>
        <p:spPr>
          <a:xfrm>
            <a:off x="451413" y="1600200"/>
            <a:ext cx="8235387" cy="5008944"/>
          </a:xfrm>
        </p:spPr>
        <p:txBody>
          <a:bodyPr>
            <a:normAutofit/>
          </a:bodyPr>
          <a:lstStyle/>
          <a:p>
            <a:pPr algn="just"/>
            <a:r>
              <a:rPr lang="it-IT" dirty="0" smtClean="0"/>
              <a:t>MAGGIORE COERENZA TRA ONU E ISTITUTI SPECIALIZZATI: non basta opera del Comitato economico e sociale</a:t>
            </a:r>
          </a:p>
        </p:txBody>
      </p:sp>
    </p:spTree>
    <p:extLst>
      <p:ext uri="{BB962C8B-B14F-4D97-AF65-F5344CB8AC3E}">
        <p14:creationId xmlns:p14="http://schemas.microsoft.com/office/powerpoint/2010/main" val="69912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2597" y="162045"/>
            <a:ext cx="8447193" cy="1189190"/>
          </a:xfrm>
          <a:solidFill>
            <a:srgbClr val="DC25FF"/>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solidFill>
                  <a:schemeClr val="bg1"/>
                </a:solidFill>
              </a:rPr>
              <a:t>DEMOCRAZIA</a:t>
            </a:r>
            <a:endParaRPr lang="it-IT" dirty="0">
              <a:solidFill>
                <a:schemeClr val="bg1"/>
              </a:solidFill>
            </a:endParaRP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11</a:t>
            </a:fld>
            <a:endParaRPr lang="it-IT"/>
          </a:p>
        </p:txBody>
      </p:sp>
      <p:sp>
        <p:nvSpPr>
          <p:cNvPr id="3" name="Segnaposto contenuto 2"/>
          <p:cNvSpPr>
            <a:spLocks noGrp="1"/>
          </p:cNvSpPr>
          <p:nvPr>
            <p:ph idx="1"/>
          </p:nvPr>
        </p:nvSpPr>
        <p:spPr>
          <a:xfrm>
            <a:off x="451413" y="1600200"/>
            <a:ext cx="8235387" cy="5008944"/>
          </a:xfrm>
        </p:spPr>
        <p:txBody>
          <a:bodyPr>
            <a:normAutofit/>
          </a:bodyPr>
          <a:lstStyle/>
          <a:p>
            <a:pPr algn="just"/>
            <a:r>
              <a:rPr lang="it-IT" dirty="0" smtClean="0"/>
              <a:t>MAGGIORE vicinanza dell’ONU agli individui:</a:t>
            </a:r>
          </a:p>
          <a:p>
            <a:pPr lvl="1" algn="just"/>
            <a:r>
              <a:rPr lang="it-IT" dirty="0" smtClean="0"/>
              <a:t>Partecipazione istituzionalizzata di ONG, </a:t>
            </a:r>
            <a:r>
              <a:rPr lang="it-IT" smtClean="0"/>
              <a:t>non solo come consulenti</a:t>
            </a:r>
            <a:endParaRPr lang="it-IT" dirty="0" smtClean="0"/>
          </a:p>
        </p:txBody>
      </p:sp>
    </p:spTree>
    <p:extLst>
      <p:ext uri="{BB962C8B-B14F-4D97-AF65-F5344CB8AC3E}">
        <p14:creationId xmlns:p14="http://schemas.microsoft.com/office/powerpoint/2010/main" val="163758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96770"/>
            <a:ext cx="8447193" cy="1189190"/>
          </a:xfrm>
          <a:solidFill>
            <a:schemeClr val="accent3"/>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RUOLO/ATTIVITA’ ONU</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06034874"/>
              </p:ext>
            </p:extLst>
          </p:nvPr>
        </p:nvGraphicFramePr>
        <p:xfrm>
          <a:off x="239713" y="1511300"/>
          <a:ext cx="8447087" cy="5210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12</a:t>
            </a:fld>
            <a:endParaRPr lang="it-IT"/>
          </a:p>
        </p:txBody>
      </p:sp>
    </p:spTree>
    <p:extLst>
      <p:ext uri="{BB962C8B-B14F-4D97-AF65-F5344CB8AC3E}">
        <p14:creationId xmlns:p14="http://schemas.microsoft.com/office/powerpoint/2010/main" val="1662546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96770"/>
            <a:ext cx="8447193" cy="1189190"/>
          </a:xfrm>
          <a:solidFill>
            <a:schemeClr val="accent3"/>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smtClean="0"/>
              <a:t>RUOLO/ATTIVITA’ ONU</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06034874"/>
              </p:ext>
            </p:extLst>
          </p:nvPr>
        </p:nvGraphicFramePr>
        <p:xfrm>
          <a:off x="239713" y="1511300"/>
          <a:ext cx="8447087" cy="5210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13</a:t>
            </a:fld>
            <a:endParaRPr lang="it-IT"/>
          </a:p>
        </p:txBody>
      </p:sp>
    </p:spTree>
    <p:extLst>
      <p:ext uri="{BB962C8B-B14F-4D97-AF65-F5344CB8AC3E}">
        <p14:creationId xmlns:p14="http://schemas.microsoft.com/office/powerpoint/2010/main" val="106060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a:solidFill>
            <a:schemeClr val="accent2"/>
          </a:solidFill>
        </p:spPr>
        <p:txBody>
          <a:bodyPr>
            <a:normAutofit/>
          </a:bodyPr>
          <a:lstStyle/>
          <a:p>
            <a:r>
              <a:rPr lang="it-IT" dirty="0" smtClean="0"/>
              <a:t>RUOLO ONU</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14</a:t>
            </a:fld>
            <a:endParaRPr lang="it-IT"/>
          </a:p>
        </p:txBody>
      </p:sp>
      <p:sp>
        <p:nvSpPr>
          <p:cNvPr id="3" name="Segnaposto contenuto 2"/>
          <p:cNvSpPr>
            <a:spLocks noGrp="1"/>
          </p:cNvSpPr>
          <p:nvPr>
            <p:ph idx="1"/>
          </p:nvPr>
        </p:nvSpPr>
        <p:spPr>
          <a:xfrm>
            <a:off x="457201" y="1830389"/>
            <a:ext cx="8037914" cy="4525963"/>
          </a:xfrm>
        </p:spPr>
        <p:txBody>
          <a:bodyPr/>
          <a:lstStyle/>
          <a:p>
            <a:pPr algn="just"/>
            <a:r>
              <a:rPr lang="it-IT" dirty="0" smtClean="0"/>
              <a:t>Ente con funzioni prevalentemente normative:</a:t>
            </a:r>
          </a:p>
          <a:p>
            <a:pPr lvl="1" algn="just"/>
            <a:r>
              <a:rPr lang="it-IT" dirty="0" smtClean="0"/>
              <a:t>Ente destinato a far discutere e dettare regole agli Stati nella speranza che </a:t>
            </a:r>
            <a:r>
              <a:rPr lang="it-IT" smtClean="0"/>
              <a:t>vengano osservate,</a:t>
            </a:r>
            <a:endParaRPr lang="it-IT" dirty="0" smtClean="0"/>
          </a:p>
          <a:p>
            <a:endParaRPr lang="it-IT" dirty="0" smtClean="0"/>
          </a:p>
          <a:p>
            <a:endParaRPr lang="it-IT" dirty="0" smtClean="0"/>
          </a:p>
        </p:txBody>
      </p:sp>
    </p:spTree>
    <p:extLst>
      <p:ext uri="{BB962C8B-B14F-4D97-AF65-F5344CB8AC3E}">
        <p14:creationId xmlns:p14="http://schemas.microsoft.com/office/powerpoint/2010/main" val="391418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a:solidFill>
            <a:srgbClr val="FF0000"/>
          </a:solidFill>
        </p:spPr>
        <p:txBody>
          <a:bodyPr>
            <a:normAutofit/>
          </a:bodyPr>
          <a:lstStyle/>
          <a:p>
            <a:r>
              <a:rPr lang="it-IT" dirty="0" smtClean="0"/>
              <a:t>INFLUENZA SUL DIRITTO DEL COMMERCIO INTERNAZIONALE</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15</a:t>
            </a:fld>
            <a:endParaRPr lang="it-IT"/>
          </a:p>
        </p:txBody>
      </p:sp>
      <p:sp>
        <p:nvSpPr>
          <p:cNvPr id="3" name="Segnaposto contenuto 2"/>
          <p:cNvSpPr>
            <a:spLocks noGrp="1"/>
          </p:cNvSpPr>
          <p:nvPr>
            <p:ph idx="1"/>
          </p:nvPr>
        </p:nvSpPr>
        <p:spPr>
          <a:xfrm>
            <a:off x="457201" y="1830389"/>
            <a:ext cx="8037914" cy="4525963"/>
          </a:xfrm>
        </p:spPr>
        <p:txBody>
          <a:bodyPr/>
          <a:lstStyle/>
          <a:p>
            <a:r>
              <a:rPr lang="it-IT" dirty="0" smtClean="0"/>
              <a:t>GLOBALIZZAZIONE /ORIGINI DEL DIRITTO DEL COMMERCIO INTERNAZIONALE;</a:t>
            </a:r>
          </a:p>
          <a:p>
            <a:endParaRPr lang="it-IT" dirty="0"/>
          </a:p>
          <a:p>
            <a:r>
              <a:rPr lang="it-IT" dirty="0" smtClean="0"/>
              <a:t>RUOLO FONDAMENTALE DELL’ONU:</a:t>
            </a:r>
          </a:p>
          <a:p>
            <a:pPr lvl="1"/>
            <a:r>
              <a:rPr lang="it-IT" dirty="0" smtClean="0"/>
              <a:t>MODELLO PER OMC;</a:t>
            </a:r>
          </a:p>
          <a:p>
            <a:pPr lvl="1"/>
            <a:r>
              <a:rPr lang="it-IT" dirty="0" smtClean="0"/>
              <a:t>ATTI E COMPETENZE.</a:t>
            </a:r>
          </a:p>
          <a:p>
            <a:endParaRPr lang="it-IT" dirty="0" smtClean="0"/>
          </a:p>
          <a:p>
            <a:endParaRPr lang="it-IT" dirty="0" smtClean="0"/>
          </a:p>
        </p:txBody>
      </p:sp>
    </p:spTree>
    <p:extLst>
      <p:ext uri="{BB962C8B-B14F-4D97-AF65-F5344CB8AC3E}">
        <p14:creationId xmlns:p14="http://schemas.microsoft.com/office/powerpoint/2010/main" val="147238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6858"/>
            <a:ext cx="8229600" cy="1522219"/>
          </a:xfrm>
          <a:solidFill>
            <a:srgbClr val="FF0000"/>
          </a:solidFill>
        </p:spPr>
        <p:txBody>
          <a:bodyPr>
            <a:normAutofit/>
          </a:bodyPr>
          <a:lstStyle/>
          <a:p>
            <a:r>
              <a:rPr lang="it-IT" dirty="0" smtClean="0"/>
              <a:t>NEOLIBERISMO/LIBERISMO GARANTITO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16</a:t>
            </a:fld>
            <a:endParaRPr lang="it-IT"/>
          </a:p>
        </p:txBody>
      </p:sp>
      <p:sp>
        <p:nvSpPr>
          <p:cNvPr id="3" name="Segnaposto contenuto 2"/>
          <p:cNvSpPr>
            <a:spLocks noGrp="1"/>
          </p:cNvSpPr>
          <p:nvPr>
            <p:ph idx="1"/>
          </p:nvPr>
        </p:nvSpPr>
        <p:spPr>
          <a:xfrm>
            <a:off x="457201" y="2195514"/>
            <a:ext cx="8229600" cy="4525963"/>
          </a:xfrm>
        </p:spPr>
        <p:txBody>
          <a:bodyPr/>
          <a:lstStyle/>
          <a:p>
            <a:pPr algn="just"/>
            <a:r>
              <a:rPr lang="it-IT" dirty="0" smtClean="0"/>
              <a:t>Dopo la II guerra mondiale si afferma il c.d. neoliberismo o liberismo garantito in cui il libero funzionamento del mercato viene controllato da enti/organizzazioni internazionali chiamati a regolare l’attività degli Stati e degli altri operatori economici attraverso meccanismi istituzionalizzati di produzione di regole di condotta.</a:t>
            </a:r>
            <a:endParaRPr lang="it-IT" dirty="0"/>
          </a:p>
        </p:txBody>
      </p:sp>
    </p:spTree>
    <p:extLst>
      <p:ext uri="{BB962C8B-B14F-4D97-AF65-F5344CB8AC3E}">
        <p14:creationId xmlns:p14="http://schemas.microsoft.com/office/powerpoint/2010/main" val="1751734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6858"/>
            <a:ext cx="8229600" cy="1522219"/>
          </a:xfrm>
          <a:solidFill>
            <a:srgbClr val="FF0000"/>
          </a:solidFill>
        </p:spPr>
        <p:txBody>
          <a:bodyPr>
            <a:normAutofit/>
          </a:bodyPr>
          <a:lstStyle/>
          <a:p>
            <a:r>
              <a:rPr lang="it-IT" dirty="0" smtClean="0"/>
              <a:t>NEOLIBERISMO/LIBERISMO GARANTITO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17</a:t>
            </a:fld>
            <a:endParaRPr lang="it-IT"/>
          </a:p>
        </p:txBody>
      </p:sp>
      <p:sp>
        <p:nvSpPr>
          <p:cNvPr id="3" name="Segnaposto contenuto 2"/>
          <p:cNvSpPr>
            <a:spLocks noGrp="1"/>
          </p:cNvSpPr>
          <p:nvPr>
            <p:ph idx="1"/>
          </p:nvPr>
        </p:nvSpPr>
        <p:spPr>
          <a:xfrm>
            <a:off x="457201" y="2195514"/>
            <a:ext cx="8229600" cy="4525963"/>
          </a:xfrm>
        </p:spPr>
        <p:txBody>
          <a:bodyPr/>
          <a:lstStyle/>
          <a:p>
            <a:pPr algn="just"/>
            <a:r>
              <a:rPr lang="it-IT" dirty="0" smtClean="0"/>
              <a:t>FONTI GIURIDICHE: </a:t>
            </a:r>
          </a:p>
          <a:p>
            <a:pPr lvl="1" algn="just"/>
            <a:r>
              <a:rPr lang="it-IT" dirty="0" smtClean="0"/>
              <a:t>Art. 1 CARTA ONU: “soluzione dei problemi economici internazionali” (richiamo capo IX);</a:t>
            </a:r>
          </a:p>
          <a:p>
            <a:pPr lvl="1" algn="just"/>
            <a:r>
              <a:rPr lang="it-IT" dirty="0" smtClean="0"/>
              <a:t>Art. 55 CARTA ONU: mantenimento della pace collegato a condizione di benessere e sviluppo economico all’interno degli Stati</a:t>
            </a:r>
          </a:p>
          <a:p>
            <a:pPr marL="457095" lvl="1" indent="0" algn="just">
              <a:buNone/>
            </a:pPr>
            <a:r>
              <a:rPr lang="it-IT" dirty="0" smtClean="0"/>
              <a:t>ATTUAZIONE DI TALI FONTI IN ACCORDI SPECIFICI:</a:t>
            </a:r>
          </a:p>
          <a:p>
            <a:pPr marL="457095" lvl="1" indent="0" algn="just">
              <a:buNone/>
            </a:pPr>
            <a:r>
              <a:rPr lang="it-IT" dirty="0"/>
              <a:t>	</a:t>
            </a:r>
            <a:r>
              <a:rPr lang="it-IT" dirty="0" smtClean="0"/>
              <a:t>Attuazione anticipata: Accordi di </a:t>
            </a:r>
            <a:r>
              <a:rPr lang="it-IT" dirty="0" err="1" smtClean="0"/>
              <a:t>Bretton</a:t>
            </a:r>
            <a:r>
              <a:rPr lang="it-IT" dirty="0" smtClean="0"/>
              <a:t> Woods.</a:t>
            </a:r>
          </a:p>
        </p:txBody>
      </p:sp>
    </p:spTree>
    <p:extLst>
      <p:ext uri="{BB962C8B-B14F-4D97-AF65-F5344CB8AC3E}">
        <p14:creationId xmlns:p14="http://schemas.microsoft.com/office/powerpoint/2010/main" val="1341484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6858"/>
            <a:ext cx="8229600" cy="1522219"/>
          </a:xfrm>
          <a:solidFill>
            <a:srgbClr val="FF0000"/>
          </a:solidFill>
        </p:spPr>
        <p:txBody>
          <a:bodyPr>
            <a:normAutofit/>
          </a:bodyPr>
          <a:lstStyle/>
          <a:p>
            <a:r>
              <a:rPr lang="it-IT" dirty="0" smtClean="0"/>
              <a:t>NEOLIBERISMO/LIBERISMO GARANTITO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18</a:t>
            </a:fld>
            <a:endParaRPr lang="it-IT"/>
          </a:p>
        </p:txBody>
      </p:sp>
      <p:sp>
        <p:nvSpPr>
          <p:cNvPr id="3" name="Segnaposto contenuto 2"/>
          <p:cNvSpPr>
            <a:spLocks noGrp="1"/>
          </p:cNvSpPr>
          <p:nvPr>
            <p:ph idx="1"/>
          </p:nvPr>
        </p:nvSpPr>
        <p:spPr>
          <a:xfrm>
            <a:off x="457201" y="2195514"/>
            <a:ext cx="8229600" cy="4525963"/>
          </a:xfrm>
        </p:spPr>
        <p:txBody>
          <a:bodyPr/>
          <a:lstStyle/>
          <a:p>
            <a:pPr algn="just"/>
            <a:r>
              <a:rPr lang="it-IT" dirty="0" smtClean="0"/>
              <a:t>Affermazione di un nuovo sistema politico/economico per iniziativa di USA e UK dopo la II guerra mondiale, indipendentemente dal sistema ONU: Accordi di </a:t>
            </a:r>
            <a:r>
              <a:rPr lang="it-IT" dirty="0" err="1" smtClean="0"/>
              <a:t>Bretton</a:t>
            </a:r>
            <a:r>
              <a:rPr lang="it-IT" dirty="0" smtClean="0"/>
              <a:t> Woods- Conferenza di 45 Stati che sottoscrivono 2 accordi che danno vita a due organizzazioni economico – finanziarie a vocazione universale: FONDO MONETARIO INTERNAZIONALE e BANCA MONDIALE.</a:t>
            </a:r>
            <a:endParaRPr lang="it-IT" dirty="0"/>
          </a:p>
        </p:txBody>
      </p:sp>
    </p:spTree>
    <p:extLst>
      <p:ext uri="{BB962C8B-B14F-4D97-AF65-F5344CB8AC3E}">
        <p14:creationId xmlns:p14="http://schemas.microsoft.com/office/powerpoint/2010/main" val="50839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35665" y="276859"/>
            <a:ext cx="8351136" cy="950058"/>
          </a:xfrm>
          <a:solidFill>
            <a:srgbClr val="FF0000"/>
          </a:solidFill>
        </p:spPr>
        <p:txBody>
          <a:bodyPr>
            <a:normAutofit/>
          </a:bodyPr>
          <a:lstStyle/>
          <a:p>
            <a:r>
              <a:rPr lang="it-IT" dirty="0" smtClean="0"/>
              <a:t>REGOLE DAVVERO UNIFORMI?</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19</a:t>
            </a:fld>
            <a:endParaRPr lang="it-IT"/>
          </a:p>
        </p:txBody>
      </p:sp>
      <p:sp>
        <p:nvSpPr>
          <p:cNvPr id="3" name="Segnaposto contenuto 2"/>
          <p:cNvSpPr>
            <a:spLocks noGrp="1"/>
          </p:cNvSpPr>
          <p:nvPr>
            <p:ph idx="1"/>
          </p:nvPr>
        </p:nvSpPr>
        <p:spPr>
          <a:xfrm>
            <a:off x="335665" y="1493134"/>
            <a:ext cx="8351135" cy="5228343"/>
          </a:xfrm>
        </p:spPr>
        <p:txBody>
          <a:bodyPr>
            <a:normAutofit lnSpcReduction="10000"/>
          </a:bodyPr>
          <a:lstStyle/>
          <a:p>
            <a:pPr algn="just"/>
            <a:r>
              <a:rPr lang="it-IT" dirty="0" smtClean="0"/>
              <a:t>Paesi ad economica socialista solo dopo il 1990 entrati a pieno titolo nel neo liberismo garantito</a:t>
            </a:r>
            <a:endParaRPr lang="it-IT" dirty="0"/>
          </a:p>
          <a:p>
            <a:pPr algn="just"/>
            <a:r>
              <a:rPr lang="it-IT" dirty="0" smtClean="0"/>
              <a:t>Paesi in via di sviluppo (PVS) inizialmente uniti per affermare il processo di decolonizzazione (Dichiarazione sull’indipendenza dei popoli coloniali-</a:t>
            </a:r>
            <a:r>
              <a:rPr lang="it-IT" dirty="0" err="1" smtClean="0"/>
              <a:t>ris</a:t>
            </a:r>
            <a:r>
              <a:rPr lang="it-IT" dirty="0" smtClean="0"/>
              <a:t>. 1514 del 14.12.1960)- poi divisi anche per effetto degli interventi di altri Stati nelle guerre interne.</a:t>
            </a:r>
          </a:p>
          <a:p>
            <a:pPr algn="just"/>
            <a:r>
              <a:rPr lang="it-IT" dirty="0" smtClean="0"/>
              <a:t>Paesi in via di sviluppo influenzati dalla ex madre – patria nei primi anni di indipendenza.</a:t>
            </a:r>
            <a:endParaRPr lang="it-IT" dirty="0"/>
          </a:p>
        </p:txBody>
      </p:sp>
    </p:spTree>
    <p:extLst>
      <p:ext uri="{BB962C8B-B14F-4D97-AF65-F5344CB8AC3E}">
        <p14:creationId xmlns:p14="http://schemas.microsoft.com/office/powerpoint/2010/main" val="1288383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txBody>
          <a:bodyPr>
            <a:normAutofit/>
          </a:bodyPr>
          <a:lstStyle/>
          <a:p>
            <a:r>
              <a:rPr lang="it-IT" dirty="0" smtClean="0"/>
              <a:t>IL SISTEMA DELLE NAZIONI UNITE – CARTA DI S. FRANCISCO 26.6.1945</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115557427"/>
              </p:ext>
            </p:extLst>
          </p:nvPr>
        </p:nvGraphicFramePr>
        <p:xfrm>
          <a:off x="457200" y="1847078"/>
          <a:ext cx="8229600" cy="4874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54ABE1B0-D900-014A-A4D4-83E7E081C2B0}" type="slidenum">
              <a:rPr lang="it-IT" smtClean="0"/>
              <a:pPr/>
              <a:t>2</a:t>
            </a:fld>
            <a:endParaRPr lang="it-IT"/>
          </a:p>
        </p:txBody>
      </p:sp>
    </p:spTree>
    <p:extLst>
      <p:ext uri="{BB962C8B-B14F-4D97-AF65-F5344CB8AC3E}">
        <p14:creationId xmlns:p14="http://schemas.microsoft.com/office/powerpoint/2010/main" val="29994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6858"/>
            <a:ext cx="8229600" cy="1522219"/>
          </a:xfrm>
          <a:solidFill>
            <a:srgbClr val="FF0000"/>
          </a:solidFill>
        </p:spPr>
        <p:txBody>
          <a:bodyPr>
            <a:normAutofit/>
          </a:bodyPr>
          <a:lstStyle/>
          <a:p>
            <a:r>
              <a:rPr lang="it-IT" dirty="0" smtClean="0"/>
              <a:t>REGOLE DAVVERO UNIFORMI?</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20</a:t>
            </a:fld>
            <a:endParaRPr lang="it-IT"/>
          </a:p>
        </p:txBody>
      </p:sp>
      <p:sp>
        <p:nvSpPr>
          <p:cNvPr id="3" name="Segnaposto contenuto 2"/>
          <p:cNvSpPr>
            <a:spLocks noGrp="1"/>
          </p:cNvSpPr>
          <p:nvPr>
            <p:ph idx="1"/>
          </p:nvPr>
        </p:nvSpPr>
        <p:spPr>
          <a:xfrm>
            <a:off x="300942" y="1909822"/>
            <a:ext cx="8385859" cy="4811655"/>
          </a:xfrm>
        </p:spPr>
        <p:txBody>
          <a:bodyPr>
            <a:normAutofit fontScale="92500" lnSpcReduction="20000"/>
          </a:bodyPr>
          <a:lstStyle/>
          <a:p>
            <a:pPr algn="just"/>
            <a:r>
              <a:rPr lang="it-IT" dirty="0" smtClean="0"/>
              <a:t>Influenza dei PVS nella AG delle Nazioni Unite…</a:t>
            </a:r>
          </a:p>
          <a:p>
            <a:pPr algn="just"/>
            <a:endParaRPr lang="it-IT" dirty="0"/>
          </a:p>
          <a:p>
            <a:pPr algn="just"/>
            <a:r>
              <a:rPr lang="it-IT" dirty="0" smtClean="0"/>
              <a:t>Ruolo del Consiglio Economico e Sociale – Capo IX della Carta…art. 55 e 56 ruolo dello sviluppo economico nel mantenimento della pace internazionale.</a:t>
            </a:r>
          </a:p>
          <a:p>
            <a:pPr algn="just"/>
            <a:endParaRPr lang="it-IT" dirty="0"/>
          </a:p>
          <a:p>
            <a:pPr algn="just"/>
            <a:r>
              <a:rPr lang="it-IT" dirty="0" smtClean="0"/>
              <a:t>Creazione dell’UNCTAD nel 1964</a:t>
            </a:r>
            <a:r>
              <a:rPr lang="mr-IN" dirty="0" smtClean="0"/>
              <a:t>–</a:t>
            </a:r>
            <a:r>
              <a:rPr lang="it-IT" dirty="0" smtClean="0"/>
              <a:t> Conferenza delle Nazioni Unite per il commercio e lo sviluppo economico (organo sussidiario di AG) - </a:t>
            </a:r>
            <a:r>
              <a:rPr lang="it-IT" dirty="0" err="1" smtClean="0"/>
              <a:t>ris</a:t>
            </a:r>
            <a:r>
              <a:rPr lang="it-IT" dirty="0" smtClean="0"/>
              <a:t>. 1995 del 1964.</a:t>
            </a:r>
            <a:endParaRPr lang="it-IT" dirty="0"/>
          </a:p>
        </p:txBody>
      </p:sp>
    </p:spTree>
    <p:extLst>
      <p:ext uri="{BB962C8B-B14F-4D97-AF65-F5344CB8AC3E}">
        <p14:creationId xmlns:p14="http://schemas.microsoft.com/office/powerpoint/2010/main" val="201371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6858"/>
            <a:ext cx="8229600" cy="1522219"/>
          </a:xfrm>
          <a:solidFill>
            <a:srgbClr val="FF0000"/>
          </a:solidFill>
        </p:spPr>
        <p:txBody>
          <a:bodyPr>
            <a:normAutofit/>
          </a:bodyPr>
          <a:lstStyle/>
          <a:p>
            <a:r>
              <a:rPr lang="it-IT" dirty="0" smtClean="0"/>
              <a:t>RUOLO UNCTAD</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21</a:t>
            </a:fld>
            <a:endParaRPr lang="it-IT"/>
          </a:p>
        </p:txBody>
      </p:sp>
      <p:sp>
        <p:nvSpPr>
          <p:cNvPr id="3" name="Segnaposto contenuto 2"/>
          <p:cNvSpPr>
            <a:spLocks noGrp="1"/>
          </p:cNvSpPr>
          <p:nvPr>
            <p:ph idx="1"/>
          </p:nvPr>
        </p:nvSpPr>
        <p:spPr>
          <a:xfrm>
            <a:off x="300942" y="1909822"/>
            <a:ext cx="8385859" cy="4811655"/>
          </a:xfrm>
        </p:spPr>
        <p:txBody>
          <a:bodyPr>
            <a:normAutofit/>
          </a:bodyPr>
          <a:lstStyle/>
          <a:p>
            <a:pPr algn="just"/>
            <a:r>
              <a:rPr lang="it-IT" dirty="0" smtClean="0"/>
              <a:t>SCOPO:</a:t>
            </a:r>
          </a:p>
          <a:p>
            <a:pPr lvl="1" algn="just"/>
            <a:r>
              <a:rPr lang="it-IT" dirty="0" smtClean="0"/>
              <a:t>Promuovere il commercio internazionale nel quadro della politica di sviluppo dei paesi arretrati, preparando studi e facilitando negoziati di preparazione di accordi multilaterali (ad es. Convenzione di Vienna sulla vendita internazionale di merci).</a:t>
            </a:r>
            <a:endParaRPr lang="it-IT" dirty="0"/>
          </a:p>
        </p:txBody>
      </p:sp>
    </p:spTree>
    <p:extLst>
      <p:ext uri="{BB962C8B-B14F-4D97-AF65-F5344CB8AC3E}">
        <p14:creationId xmlns:p14="http://schemas.microsoft.com/office/powerpoint/2010/main" val="645338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1547" y="276859"/>
            <a:ext cx="8365254" cy="950058"/>
          </a:xfrm>
          <a:solidFill>
            <a:srgbClr val="FF0000"/>
          </a:solidFill>
        </p:spPr>
        <p:txBody>
          <a:bodyPr>
            <a:normAutofit/>
          </a:bodyPr>
          <a:lstStyle/>
          <a:p>
            <a:r>
              <a:rPr lang="it-IT" dirty="0" smtClean="0"/>
              <a:t>REGOLE DAVVERO UNIFORMI?</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22</a:t>
            </a:fld>
            <a:endParaRPr lang="it-IT"/>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1228639663"/>
              </p:ext>
            </p:extLst>
          </p:nvPr>
        </p:nvGraphicFramePr>
        <p:xfrm>
          <a:off x="428263" y="1226917"/>
          <a:ext cx="8258538" cy="5494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51172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smtClean="0"/>
              <a:t>DISPOSIZIONI FLESSIBILI PROGRAMMATICHE</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23</a:t>
            </a:fld>
            <a:endParaRPr lang="it-IT"/>
          </a:p>
        </p:txBody>
      </p:sp>
      <p:sp>
        <p:nvSpPr>
          <p:cNvPr id="3" name="Segnaposto contenuto 2"/>
          <p:cNvSpPr>
            <a:spLocks noGrp="1"/>
          </p:cNvSpPr>
          <p:nvPr>
            <p:ph idx="1"/>
          </p:nvPr>
        </p:nvSpPr>
        <p:spPr>
          <a:xfrm>
            <a:off x="457201" y="1796856"/>
            <a:ext cx="8229600" cy="4329309"/>
          </a:xfrm>
        </p:spPr>
        <p:txBody>
          <a:bodyPr>
            <a:normAutofit/>
          </a:bodyPr>
          <a:lstStyle/>
          <a:p>
            <a:pPr algn="just"/>
            <a:r>
              <a:rPr lang="it-IT" dirty="0" smtClean="0">
                <a:latin typeface="Wingdings"/>
                <a:ea typeface="Wingdings"/>
                <a:cs typeface="Wingdings"/>
                <a:sym typeface="Wingdings"/>
              </a:rPr>
              <a:t></a:t>
            </a:r>
            <a:r>
              <a:rPr lang="it-IT" dirty="0" smtClean="0">
                <a:sym typeface="Wingdings"/>
              </a:rPr>
              <a:t>ES.: SISTEMA DI PREFERENZE GENERALIZZATE (</a:t>
            </a:r>
            <a:r>
              <a:rPr lang="it-IT" dirty="0" err="1" smtClean="0">
                <a:sym typeface="Wingdings"/>
              </a:rPr>
              <a:t>ris</a:t>
            </a:r>
            <a:r>
              <a:rPr lang="it-IT" dirty="0" smtClean="0">
                <a:sym typeface="Wingdings"/>
              </a:rPr>
              <a:t>. UNCTAD 1968): a favore dei PVS: concessione da parte dei paesi sviluppati senza reciprocità e senza discriminazione di esenzioni o riduzioni tariffarie per singoli prodotti specificamente indicati dal paese concedente provenienti dai PVS</a:t>
            </a:r>
            <a:endParaRPr lang="it-IT" dirty="0" smtClean="0"/>
          </a:p>
        </p:txBody>
      </p:sp>
    </p:spTree>
    <p:extLst>
      <p:ext uri="{BB962C8B-B14F-4D97-AF65-F5344CB8AC3E}">
        <p14:creationId xmlns:p14="http://schemas.microsoft.com/office/powerpoint/2010/main" val="190191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smtClean="0"/>
              <a:t>DISPOSIZIONI FLESSIBILI PROGRAMMATICHE</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24</a:t>
            </a:fld>
            <a:endParaRPr lang="it-IT"/>
          </a:p>
        </p:txBody>
      </p:sp>
      <p:sp>
        <p:nvSpPr>
          <p:cNvPr id="3" name="Segnaposto contenuto 2"/>
          <p:cNvSpPr>
            <a:spLocks noGrp="1"/>
          </p:cNvSpPr>
          <p:nvPr>
            <p:ph idx="1"/>
          </p:nvPr>
        </p:nvSpPr>
        <p:spPr>
          <a:xfrm>
            <a:off x="457201" y="1796856"/>
            <a:ext cx="8229600" cy="4329309"/>
          </a:xfrm>
        </p:spPr>
        <p:txBody>
          <a:bodyPr>
            <a:normAutofit/>
          </a:bodyPr>
          <a:lstStyle/>
          <a:p>
            <a:pPr algn="just"/>
            <a:r>
              <a:rPr lang="it-IT" dirty="0" smtClean="0">
                <a:latin typeface="Wingdings"/>
                <a:ea typeface="Wingdings"/>
                <a:cs typeface="Wingdings"/>
                <a:sym typeface="Wingdings"/>
              </a:rPr>
              <a:t></a:t>
            </a:r>
            <a:r>
              <a:rPr lang="it-IT" dirty="0" smtClean="0">
                <a:sym typeface="Wingdings"/>
              </a:rPr>
              <a:t>nel 1971 viene accettato dagli Stati aderenti al GATT 1947 che viene dunque modificato dato </a:t>
            </a:r>
            <a:r>
              <a:rPr lang="it-IT" dirty="0" err="1" smtClean="0">
                <a:sym typeface="Wingdings"/>
              </a:rPr>
              <a:t>hce</a:t>
            </a:r>
            <a:r>
              <a:rPr lang="it-IT" dirty="0" smtClean="0">
                <a:sym typeface="Wingdings"/>
              </a:rPr>
              <a:t> esso prevede la clausola della nazione più favorita e della reciprocità</a:t>
            </a:r>
            <a:r>
              <a:rPr lang="mr-IN" dirty="0" smtClean="0">
                <a:sym typeface="Wingdings"/>
              </a:rPr>
              <a:t>…</a:t>
            </a:r>
            <a:endParaRPr lang="it-IT" dirty="0" smtClean="0"/>
          </a:p>
        </p:txBody>
      </p:sp>
    </p:spTree>
    <p:extLst>
      <p:ext uri="{BB962C8B-B14F-4D97-AF65-F5344CB8AC3E}">
        <p14:creationId xmlns:p14="http://schemas.microsoft.com/office/powerpoint/2010/main" val="930613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a:solidFill>
            <a:schemeClr val="accent3"/>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smtClean="0"/>
              <a:t>FUNZIONI OPERATIVE</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25</a:t>
            </a:fld>
            <a:endParaRPr lang="it-IT"/>
          </a:p>
        </p:txBody>
      </p:sp>
      <p:sp>
        <p:nvSpPr>
          <p:cNvPr id="3" name="Segnaposto contenuto 2"/>
          <p:cNvSpPr>
            <a:spLocks noGrp="1"/>
          </p:cNvSpPr>
          <p:nvPr>
            <p:ph idx="1"/>
          </p:nvPr>
        </p:nvSpPr>
        <p:spPr>
          <a:xfrm>
            <a:off x="457201" y="2002420"/>
            <a:ext cx="8229600" cy="4123745"/>
          </a:xfrm>
        </p:spPr>
        <p:txBody>
          <a:bodyPr>
            <a:normAutofit fontScale="92500" lnSpcReduction="10000"/>
          </a:bodyPr>
          <a:lstStyle/>
          <a:p>
            <a:pPr algn="just"/>
            <a:r>
              <a:rPr lang="it-IT" dirty="0" smtClean="0"/>
              <a:t>UNDP: </a:t>
            </a:r>
            <a:r>
              <a:rPr lang="it-IT" dirty="0" err="1" smtClean="0"/>
              <a:t>United</a:t>
            </a:r>
            <a:r>
              <a:rPr lang="it-IT" dirty="0" smtClean="0"/>
              <a:t> Nations Development Program- organo competente per la cooperazione allo sviluppo (fondo speciale del 1958+ programma EPTA del 1949) </a:t>
            </a:r>
            <a:r>
              <a:rPr lang="mr-IN" dirty="0" smtClean="0"/>
              <a:t>–</a:t>
            </a:r>
            <a:r>
              <a:rPr lang="it-IT" dirty="0" smtClean="0"/>
              <a:t> organo sussidiario dell’AG</a:t>
            </a:r>
            <a:r>
              <a:rPr lang="it-IT" dirty="0">
                <a:sym typeface="Wingdings"/>
              </a:rPr>
              <a:t> </a:t>
            </a:r>
            <a:r>
              <a:rPr lang="it-IT" dirty="0" smtClean="0">
                <a:sym typeface="Wingdings"/>
              </a:rPr>
              <a:t>(</a:t>
            </a:r>
            <a:r>
              <a:rPr lang="it-IT" dirty="0" err="1" smtClean="0">
                <a:sym typeface="Wingdings"/>
              </a:rPr>
              <a:t>qno</a:t>
            </a:r>
            <a:r>
              <a:rPr lang="it-IT" dirty="0" smtClean="0">
                <a:sym typeface="Wingdings"/>
              </a:rPr>
              <a:t> cerca di autonomizzarlo, perché ha struttura autonoma):</a:t>
            </a:r>
            <a:endParaRPr lang="it-IT" dirty="0" smtClean="0"/>
          </a:p>
          <a:p>
            <a:pPr lvl="1" algn="just"/>
            <a:r>
              <a:rPr lang="it-IT" dirty="0" smtClean="0"/>
              <a:t>Approva i programmi di cooperazione;</a:t>
            </a:r>
          </a:p>
          <a:p>
            <a:pPr lvl="1" algn="just"/>
            <a:r>
              <a:rPr lang="it-IT" dirty="0" smtClean="0"/>
              <a:t>Stanzia i fondi delle Nazioni Unite;</a:t>
            </a:r>
          </a:p>
          <a:p>
            <a:pPr lvl="1" algn="just"/>
            <a:r>
              <a:rPr lang="it-IT" dirty="0" smtClean="0"/>
              <a:t>Controlla l’attuazione dei programmi.</a:t>
            </a:r>
          </a:p>
        </p:txBody>
      </p:sp>
    </p:spTree>
    <p:extLst>
      <p:ext uri="{BB962C8B-B14F-4D97-AF65-F5344CB8AC3E}">
        <p14:creationId xmlns:p14="http://schemas.microsoft.com/office/powerpoint/2010/main" val="136582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9392" y="0"/>
            <a:ext cx="8365254" cy="2041527"/>
          </a:xfrm>
          <a:solidFill>
            <a:srgbClr val="FF0000"/>
          </a:solidFill>
        </p:spPr>
        <p:txBody>
          <a:bodyPr>
            <a:normAutofit fontScale="90000"/>
          </a:bodyPr>
          <a:lstStyle/>
          <a:p>
            <a:pPr algn="just"/>
            <a:r>
              <a:rPr lang="it-IT" dirty="0" smtClean="0"/>
              <a:t>FORMAZIONE DELLE REGOLE DEL NUOVO ORDINE ECONOMICO INTERNAZIONALE</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26</a:t>
            </a:fld>
            <a:endParaRPr lang="it-IT"/>
          </a:p>
        </p:txBody>
      </p:sp>
      <p:sp>
        <p:nvSpPr>
          <p:cNvPr id="3" name="Segnaposto contenuto 2"/>
          <p:cNvSpPr>
            <a:spLocks noGrp="1"/>
          </p:cNvSpPr>
          <p:nvPr>
            <p:ph idx="1"/>
          </p:nvPr>
        </p:nvSpPr>
        <p:spPr>
          <a:xfrm>
            <a:off x="289392" y="2041527"/>
            <a:ext cx="8229600" cy="4525963"/>
          </a:xfrm>
        </p:spPr>
        <p:txBody>
          <a:bodyPr>
            <a:normAutofit fontScale="92500"/>
          </a:bodyPr>
          <a:lstStyle/>
          <a:p>
            <a:pPr algn="just"/>
            <a:r>
              <a:rPr lang="it-IT" dirty="0" smtClean="0"/>
              <a:t>Dichiarazioni dell’Assemblea generale delle Nazioni Unite predisposte dall’UNCTAD (</a:t>
            </a:r>
            <a:r>
              <a:rPr lang="it-IT" dirty="0" err="1" smtClean="0"/>
              <a:t>United</a:t>
            </a:r>
            <a:r>
              <a:rPr lang="it-IT" dirty="0" smtClean="0"/>
              <a:t> Nations </a:t>
            </a:r>
            <a:r>
              <a:rPr lang="it-IT" dirty="0" err="1" smtClean="0"/>
              <a:t>Commission</a:t>
            </a:r>
            <a:r>
              <a:rPr lang="it-IT" dirty="0" smtClean="0"/>
              <a:t> on </a:t>
            </a:r>
            <a:r>
              <a:rPr lang="it-IT" dirty="0" err="1" smtClean="0"/>
              <a:t>Trade</a:t>
            </a:r>
            <a:r>
              <a:rPr lang="it-IT" dirty="0" smtClean="0"/>
              <a:t> and Development):</a:t>
            </a:r>
          </a:p>
          <a:p>
            <a:pPr lvl="1" algn="just"/>
            <a:r>
              <a:rPr lang="it-IT" dirty="0" smtClean="0"/>
              <a:t>Dichiarazione sull’instaurazione del nuovo ordine economico internazionale del 1.5.1974, n. 3201;</a:t>
            </a:r>
          </a:p>
          <a:p>
            <a:pPr lvl="1" algn="just"/>
            <a:r>
              <a:rPr lang="it-IT" dirty="0" smtClean="0"/>
              <a:t>Programma d’azione per l’instaurazione di un nuovo ordine economico internazionale (1974, n. 3202);</a:t>
            </a:r>
          </a:p>
          <a:p>
            <a:pPr lvl="1" algn="just"/>
            <a:r>
              <a:rPr lang="it-IT" dirty="0" smtClean="0"/>
              <a:t>Carta dei diritti e doveri economici degli Stati (</a:t>
            </a:r>
            <a:r>
              <a:rPr lang="it-IT" dirty="0" err="1" smtClean="0"/>
              <a:t>ris</a:t>
            </a:r>
            <a:r>
              <a:rPr lang="it-IT" dirty="0" smtClean="0"/>
              <a:t>. 1974, n. 3281).</a:t>
            </a:r>
          </a:p>
        </p:txBody>
      </p:sp>
    </p:spTree>
    <p:extLst>
      <p:ext uri="{BB962C8B-B14F-4D97-AF65-F5344CB8AC3E}">
        <p14:creationId xmlns:p14="http://schemas.microsoft.com/office/powerpoint/2010/main" val="961841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9392" y="0"/>
            <a:ext cx="8365254" cy="2041527"/>
          </a:xfrm>
          <a:solidFill>
            <a:srgbClr val="FF0000"/>
          </a:solidFill>
        </p:spPr>
        <p:txBody>
          <a:bodyPr>
            <a:normAutofit fontScale="90000"/>
          </a:bodyPr>
          <a:lstStyle/>
          <a:p>
            <a:pPr algn="just"/>
            <a:r>
              <a:rPr lang="it-IT" dirty="0" smtClean="0"/>
              <a:t>FORMAZIONE DELLE REGOLE DEL NUOVO ORDINE ECONOMICO INTERNAZIONALE</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27</a:t>
            </a:fld>
            <a:endParaRPr lang="it-IT"/>
          </a:p>
        </p:txBody>
      </p:sp>
      <p:sp>
        <p:nvSpPr>
          <p:cNvPr id="3" name="Segnaposto contenuto 2"/>
          <p:cNvSpPr>
            <a:spLocks noGrp="1"/>
          </p:cNvSpPr>
          <p:nvPr>
            <p:ph idx="1"/>
          </p:nvPr>
        </p:nvSpPr>
        <p:spPr>
          <a:xfrm>
            <a:off x="289392" y="2041527"/>
            <a:ext cx="8229600" cy="4525963"/>
          </a:xfrm>
        </p:spPr>
        <p:txBody>
          <a:bodyPr>
            <a:normAutofit/>
          </a:bodyPr>
          <a:lstStyle/>
          <a:p>
            <a:pPr algn="just"/>
            <a:r>
              <a:rPr lang="it-IT" b="1" dirty="0" smtClean="0"/>
              <a:t>Carta sui diritti e doveri economici degli Stati del 12.12.1974, n. 3281</a:t>
            </a:r>
            <a:r>
              <a:rPr lang="it-IT" dirty="0" smtClean="0"/>
              <a:t>: utilizzo delle risorse e degli spazi comuni collocati al di là dei limiti delle giurisdizioni nazionali, come quelle dei fondi marini o quelle dello spazio. Su quelle rientranti nelle giurisdizioni nazionali vige il principio della sovranità statale assoluta e permanente.</a:t>
            </a:r>
            <a:endParaRPr lang="it-IT" dirty="0"/>
          </a:p>
        </p:txBody>
      </p:sp>
    </p:spTree>
    <p:extLst>
      <p:ext uri="{BB962C8B-B14F-4D97-AF65-F5344CB8AC3E}">
        <p14:creationId xmlns:p14="http://schemas.microsoft.com/office/powerpoint/2010/main" val="16592728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9392" y="0"/>
            <a:ext cx="8365254" cy="2041527"/>
          </a:xfrm>
          <a:solidFill>
            <a:srgbClr val="FF0000"/>
          </a:solidFill>
        </p:spPr>
        <p:txBody>
          <a:bodyPr>
            <a:normAutofit fontScale="90000"/>
          </a:bodyPr>
          <a:lstStyle/>
          <a:p>
            <a:pPr algn="just"/>
            <a:r>
              <a:rPr lang="it-IT" dirty="0" smtClean="0"/>
              <a:t>FORMAZIONE DELLE REGOLE DEL NUOVO ORDINE ECONOMICO INTERNAZIONALE</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28</a:t>
            </a:fld>
            <a:endParaRPr lang="it-IT"/>
          </a:p>
        </p:txBody>
      </p:sp>
      <p:sp>
        <p:nvSpPr>
          <p:cNvPr id="3" name="Segnaposto contenuto 2"/>
          <p:cNvSpPr>
            <a:spLocks noGrp="1"/>
          </p:cNvSpPr>
          <p:nvPr>
            <p:ph idx="1"/>
          </p:nvPr>
        </p:nvSpPr>
        <p:spPr>
          <a:xfrm>
            <a:off x="289392" y="2041527"/>
            <a:ext cx="8229600" cy="4525963"/>
          </a:xfrm>
        </p:spPr>
        <p:txBody>
          <a:bodyPr>
            <a:normAutofit/>
          </a:bodyPr>
          <a:lstStyle/>
          <a:p>
            <a:pPr algn="just"/>
            <a:r>
              <a:rPr lang="it-IT" dirty="0" smtClean="0"/>
              <a:t>RISORSE COMUNI = RISORSE ESAURIBILI</a:t>
            </a:r>
            <a:endParaRPr lang="it-IT" dirty="0"/>
          </a:p>
          <a:p>
            <a:pPr algn="just"/>
            <a:r>
              <a:rPr lang="it-IT" dirty="0" smtClean="0"/>
              <a:t>Principio “first </a:t>
            </a:r>
            <a:r>
              <a:rPr lang="it-IT" dirty="0" err="1" smtClean="0"/>
              <a:t>served</a:t>
            </a:r>
            <a:r>
              <a:rPr lang="it-IT" dirty="0" smtClean="0"/>
              <a:t>” - superato dalla considerazione che si tratta di patrimonio comune dell’umanità.</a:t>
            </a:r>
          </a:p>
          <a:p>
            <a:pPr algn="just"/>
            <a:r>
              <a:rPr lang="it-IT" dirty="0" smtClean="0"/>
              <a:t>Occorre quindi delineare un procedimento di utilizzazione regolato a livello internazionale e controllato da un’organizzazione internazionale.</a:t>
            </a:r>
            <a:endParaRPr lang="it-IT" dirty="0"/>
          </a:p>
        </p:txBody>
      </p:sp>
    </p:spTree>
    <p:extLst>
      <p:ext uri="{BB962C8B-B14F-4D97-AF65-F5344CB8AC3E}">
        <p14:creationId xmlns:p14="http://schemas.microsoft.com/office/powerpoint/2010/main" val="8573624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9392" y="0"/>
            <a:ext cx="8365254" cy="2041527"/>
          </a:xfrm>
          <a:solidFill>
            <a:srgbClr val="FF0000"/>
          </a:solidFill>
        </p:spPr>
        <p:txBody>
          <a:bodyPr>
            <a:normAutofit/>
          </a:bodyPr>
          <a:lstStyle/>
          <a:p>
            <a:pPr algn="just"/>
            <a:r>
              <a:rPr lang="it-IT" dirty="0" smtClean="0"/>
              <a:t>REGOLA DEL PATRIMONIO COMUNE DELL’UMANITA’</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29</a:t>
            </a:fld>
            <a:endParaRPr lang="it-IT"/>
          </a:p>
        </p:txBody>
      </p:sp>
      <p:sp>
        <p:nvSpPr>
          <p:cNvPr id="3" name="Segnaposto contenuto 2"/>
          <p:cNvSpPr>
            <a:spLocks noGrp="1"/>
          </p:cNvSpPr>
          <p:nvPr>
            <p:ph idx="1"/>
          </p:nvPr>
        </p:nvSpPr>
        <p:spPr>
          <a:xfrm>
            <a:off x="289392" y="2041527"/>
            <a:ext cx="8229600" cy="4525963"/>
          </a:xfrm>
        </p:spPr>
        <p:txBody>
          <a:bodyPr>
            <a:normAutofit fontScale="92500" lnSpcReduction="10000"/>
          </a:bodyPr>
          <a:lstStyle/>
          <a:p>
            <a:pPr algn="just"/>
            <a:r>
              <a:rPr lang="it-IT" dirty="0" smtClean="0"/>
              <a:t>Dichiarazione di principi dell’AG delle Nazioni Unite enuncia tale principio;</a:t>
            </a:r>
          </a:p>
          <a:p>
            <a:pPr algn="just"/>
            <a:endParaRPr lang="it-IT" dirty="0"/>
          </a:p>
          <a:p>
            <a:pPr algn="just"/>
            <a:r>
              <a:rPr lang="it-IT" dirty="0" smtClean="0"/>
              <a:t>Codificato nella Convenzione di Montego </a:t>
            </a:r>
            <a:r>
              <a:rPr lang="it-IT" dirty="0" err="1" smtClean="0"/>
              <a:t>Bay</a:t>
            </a:r>
            <a:r>
              <a:rPr lang="it-IT" dirty="0" smtClean="0"/>
              <a:t> sul diritto del mare del 1982: Parte XI regola lo sfruttamento dei fondi marini internazionali, prevedendo la costituzione dell’Autorità internazionale dei fondi marini di cui fanno parte gli Stati che aderiscono alla Convenzione di Montego </a:t>
            </a:r>
            <a:r>
              <a:rPr lang="it-IT" dirty="0" err="1" smtClean="0"/>
              <a:t>Bay</a:t>
            </a:r>
            <a:r>
              <a:rPr lang="it-IT" dirty="0" smtClean="0"/>
              <a:t>.</a:t>
            </a:r>
            <a:endParaRPr lang="it-IT" dirty="0"/>
          </a:p>
        </p:txBody>
      </p:sp>
    </p:spTree>
    <p:extLst>
      <p:ext uri="{BB962C8B-B14F-4D97-AF65-F5344CB8AC3E}">
        <p14:creationId xmlns:p14="http://schemas.microsoft.com/office/powerpoint/2010/main" val="1244664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96770"/>
            <a:ext cx="8447193" cy="1189190"/>
          </a:xfrm>
          <a:solidFill>
            <a:schemeClr val="accent3"/>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VALUTAZIONE CONCLUSIVA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401073202"/>
              </p:ext>
            </p:extLst>
          </p:nvPr>
        </p:nvGraphicFramePr>
        <p:xfrm>
          <a:off x="239713" y="1511300"/>
          <a:ext cx="8447087" cy="5210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3</a:t>
            </a:fld>
            <a:endParaRPr lang="it-IT"/>
          </a:p>
        </p:txBody>
      </p:sp>
    </p:spTree>
    <p:extLst>
      <p:ext uri="{BB962C8B-B14F-4D97-AF65-F5344CB8AC3E}">
        <p14:creationId xmlns:p14="http://schemas.microsoft.com/office/powerpoint/2010/main" val="32623834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9392" y="0"/>
            <a:ext cx="8365254" cy="2041527"/>
          </a:xfrm>
          <a:solidFill>
            <a:srgbClr val="FF0000"/>
          </a:solidFill>
        </p:spPr>
        <p:txBody>
          <a:bodyPr>
            <a:normAutofit/>
          </a:bodyPr>
          <a:lstStyle/>
          <a:p>
            <a:pPr algn="just"/>
            <a:r>
              <a:rPr lang="it-IT" dirty="0" smtClean="0"/>
              <a:t>REGOLA DEL PATRIMONIO COMUNE DELL’UMANITA’</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30</a:t>
            </a:fld>
            <a:endParaRPr lang="it-IT"/>
          </a:p>
        </p:txBody>
      </p:sp>
      <p:sp>
        <p:nvSpPr>
          <p:cNvPr id="3" name="Segnaposto contenuto 2"/>
          <p:cNvSpPr>
            <a:spLocks noGrp="1"/>
          </p:cNvSpPr>
          <p:nvPr>
            <p:ph idx="1"/>
          </p:nvPr>
        </p:nvSpPr>
        <p:spPr>
          <a:xfrm>
            <a:off x="289392" y="2041527"/>
            <a:ext cx="8229600" cy="4525963"/>
          </a:xfrm>
        </p:spPr>
        <p:txBody>
          <a:bodyPr>
            <a:normAutofit/>
          </a:bodyPr>
          <a:lstStyle/>
          <a:p>
            <a:pPr algn="just"/>
            <a:r>
              <a:rPr lang="it-IT" dirty="0" smtClean="0"/>
              <a:t>Convenzione di Montego </a:t>
            </a:r>
            <a:r>
              <a:rPr lang="it-IT" dirty="0" err="1" smtClean="0"/>
              <a:t>Bay</a:t>
            </a:r>
            <a:r>
              <a:rPr lang="it-IT" dirty="0" smtClean="0"/>
              <a:t> modificata sul punto dall’Intesa del 1994 per consentire che lo Stato che ha scoperto la risorsa (“Stato pioniere”) utilizzi il 50% del fondo e lasci l’altro 50% all’Impresa che lo devolverà al fondo per i PVS.</a:t>
            </a:r>
            <a:endParaRPr lang="it-IT" dirty="0"/>
          </a:p>
        </p:txBody>
      </p:sp>
    </p:spTree>
    <p:extLst>
      <p:ext uri="{BB962C8B-B14F-4D97-AF65-F5344CB8AC3E}">
        <p14:creationId xmlns:p14="http://schemas.microsoft.com/office/powerpoint/2010/main" val="21381328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9392" y="0"/>
            <a:ext cx="8365254" cy="2041527"/>
          </a:xfrm>
          <a:solidFill>
            <a:srgbClr val="FF0000"/>
          </a:solidFill>
        </p:spPr>
        <p:txBody>
          <a:bodyPr>
            <a:normAutofit/>
          </a:bodyPr>
          <a:lstStyle/>
          <a:p>
            <a:pPr algn="just"/>
            <a:r>
              <a:rPr lang="it-IT" dirty="0" smtClean="0"/>
              <a:t>REGOLA DEL PATRIMONIO COMUNE DELL’UMANITA’</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31</a:t>
            </a:fld>
            <a:endParaRPr lang="it-IT"/>
          </a:p>
        </p:txBody>
      </p:sp>
      <p:sp>
        <p:nvSpPr>
          <p:cNvPr id="3" name="Segnaposto contenuto 2"/>
          <p:cNvSpPr>
            <a:spLocks noGrp="1"/>
          </p:cNvSpPr>
          <p:nvPr>
            <p:ph idx="1"/>
          </p:nvPr>
        </p:nvSpPr>
        <p:spPr>
          <a:xfrm>
            <a:off x="289392" y="2041527"/>
            <a:ext cx="8229600" cy="4525963"/>
          </a:xfrm>
        </p:spPr>
        <p:txBody>
          <a:bodyPr>
            <a:normAutofit/>
          </a:bodyPr>
          <a:lstStyle/>
          <a:p>
            <a:pPr algn="just"/>
            <a:r>
              <a:rPr lang="it-IT" dirty="0" smtClean="0"/>
              <a:t>Trattato relativo alle attività degli Stati sulla luna e gli altri corpi celesti elaborato nell’ambito delle Nazioni Unite nel 1979: lo sfruttamento delle risorse dei corpi celesti riguarda il patrimonio comune dell’umanità e potrà essere effettuato solo secondo regole concordate e sotto il controllo di un’autorità internazionale</a:t>
            </a:r>
            <a:endParaRPr lang="it-IT" dirty="0"/>
          </a:p>
        </p:txBody>
      </p:sp>
    </p:spTree>
    <p:extLst>
      <p:ext uri="{BB962C8B-B14F-4D97-AF65-F5344CB8AC3E}">
        <p14:creationId xmlns:p14="http://schemas.microsoft.com/office/powerpoint/2010/main" val="14778860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6858"/>
            <a:ext cx="8229600" cy="1522219"/>
          </a:xfrm>
          <a:solidFill>
            <a:srgbClr val="FF0000"/>
          </a:solidFill>
        </p:spPr>
        <p:txBody>
          <a:bodyPr>
            <a:normAutofit/>
          </a:bodyPr>
          <a:lstStyle/>
          <a:p>
            <a:r>
              <a:rPr lang="it-IT" dirty="0" smtClean="0"/>
              <a:t>NEOLIBERISMO/LIBERISMO GARANTITO- SVILUPPO UMANO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32</a:t>
            </a:fld>
            <a:endParaRPr lang="it-IT"/>
          </a:p>
        </p:txBody>
      </p:sp>
      <p:sp>
        <p:nvSpPr>
          <p:cNvPr id="3" name="Segnaposto contenuto 2"/>
          <p:cNvSpPr>
            <a:spLocks noGrp="1"/>
          </p:cNvSpPr>
          <p:nvPr>
            <p:ph idx="1"/>
          </p:nvPr>
        </p:nvSpPr>
        <p:spPr>
          <a:xfrm>
            <a:off x="457201" y="2195514"/>
            <a:ext cx="8229600" cy="4525963"/>
          </a:xfrm>
        </p:spPr>
        <p:txBody>
          <a:bodyPr>
            <a:normAutofit lnSpcReduction="10000"/>
          </a:bodyPr>
          <a:lstStyle/>
          <a:p>
            <a:pPr algn="just"/>
            <a:r>
              <a:rPr lang="it-IT" dirty="0" smtClean="0"/>
              <a:t>Interventi delle Nazioni Unite hanno modificato l’approccio </a:t>
            </a:r>
            <a:r>
              <a:rPr lang="it-IT" dirty="0" err="1" smtClean="0"/>
              <a:t>ecnomicistico</a:t>
            </a:r>
            <a:r>
              <a:rPr lang="it-IT" dirty="0" smtClean="0"/>
              <a:t> spostando il quadro verso un ruolo di maggiore attenzione per “le opportunità di scelta della gente” (Amartya Sen 1998)- ampliando gli indicatori per ogni paese:</a:t>
            </a:r>
          </a:p>
          <a:p>
            <a:pPr lvl="1" algn="just"/>
            <a:r>
              <a:rPr lang="it-IT" dirty="0" smtClean="0"/>
              <a:t>Aspettative di vita alla nascita;</a:t>
            </a:r>
          </a:p>
          <a:p>
            <a:pPr lvl="1" algn="just"/>
            <a:r>
              <a:rPr lang="it-IT" dirty="0" smtClean="0"/>
              <a:t>Accesso all’istruzione;</a:t>
            </a:r>
          </a:p>
          <a:p>
            <a:pPr lvl="1" algn="just"/>
            <a:r>
              <a:rPr lang="it-IT" dirty="0" smtClean="0"/>
              <a:t>Reddito pro capite.</a:t>
            </a:r>
            <a:endParaRPr lang="it-IT" dirty="0"/>
          </a:p>
        </p:txBody>
      </p:sp>
    </p:spTree>
    <p:extLst>
      <p:ext uri="{BB962C8B-B14F-4D97-AF65-F5344CB8AC3E}">
        <p14:creationId xmlns:p14="http://schemas.microsoft.com/office/powerpoint/2010/main" val="90054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6858"/>
            <a:ext cx="8229600" cy="1522219"/>
          </a:xfrm>
          <a:solidFill>
            <a:srgbClr val="FF0000"/>
          </a:solidFill>
        </p:spPr>
        <p:txBody>
          <a:bodyPr>
            <a:normAutofit/>
          </a:bodyPr>
          <a:lstStyle/>
          <a:p>
            <a:r>
              <a:rPr lang="it-IT" dirty="0" smtClean="0"/>
              <a:t>NEOLIBERISMO/LIBERISMO GARANTITO- SVILUPPO UMANO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33</a:t>
            </a:fld>
            <a:endParaRPr lang="it-IT"/>
          </a:p>
        </p:txBody>
      </p:sp>
      <p:sp>
        <p:nvSpPr>
          <p:cNvPr id="3" name="Segnaposto contenuto 2"/>
          <p:cNvSpPr>
            <a:spLocks noGrp="1"/>
          </p:cNvSpPr>
          <p:nvPr>
            <p:ph idx="1"/>
          </p:nvPr>
        </p:nvSpPr>
        <p:spPr>
          <a:xfrm>
            <a:off x="457201" y="2195514"/>
            <a:ext cx="8229600" cy="4525963"/>
          </a:xfrm>
        </p:spPr>
        <p:txBody>
          <a:bodyPr>
            <a:normAutofit lnSpcReduction="10000"/>
          </a:bodyPr>
          <a:lstStyle/>
          <a:p>
            <a:pPr algn="just"/>
            <a:r>
              <a:rPr lang="it-IT" dirty="0" smtClean="0"/>
              <a:t>Si diffonde l’idea della SICUREZZA UMANA: diffusa dall’UNDP nel 1994: in termini di protezione delle persone da nuove minacce:</a:t>
            </a:r>
          </a:p>
          <a:p>
            <a:pPr lvl="1" algn="just"/>
            <a:r>
              <a:rPr lang="it-IT" dirty="0" smtClean="0"/>
              <a:t>Malattie;</a:t>
            </a:r>
          </a:p>
          <a:p>
            <a:pPr lvl="1" algn="just"/>
            <a:r>
              <a:rPr lang="it-IT" dirty="0" smtClean="0"/>
              <a:t>Criminalità urbana;</a:t>
            </a:r>
          </a:p>
          <a:p>
            <a:pPr lvl="1" algn="just"/>
            <a:r>
              <a:rPr lang="it-IT" dirty="0" smtClean="0"/>
              <a:t>Incertezza ambientale;</a:t>
            </a:r>
          </a:p>
          <a:p>
            <a:pPr lvl="1" algn="just"/>
            <a:r>
              <a:rPr lang="it-IT" dirty="0" smtClean="0"/>
              <a:t>Degrado ambientale;</a:t>
            </a:r>
          </a:p>
          <a:p>
            <a:pPr lvl="1" algn="just"/>
            <a:r>
              <a:rPr lang="it-IT" dirty="0" smtClean="0"/>
              <a:t>Disoccupazione;</a:t>
            </a:r>
          </a:p>
          <a:p>
            <a:pPr lvl="1" algn="just"/>
            <a:r>
              <a:rPr lang="it-IT" dirty="0" smtClean="0"/>
              <a:t>Terrorismo</a:t>
            </a:r>
            <a:endParaRPr lang="it-IT" dirty="0"/>
          </a:p>
        </p:txBody>
      </p:sp>
    </p:spTree>
    <p:extLst>
      <p:ext uri="{BB962C8B-B14F-4D97-AF65-F5344CB8AC3E}">
        <p14:creationId xmlns:p14="http://schemas.microsoft.com/office/powerpoint/2010/main" val="214537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6858"/>
            <a:ext cx="8229600" cy="1522219"/>
          </a:xfrm>
          <a:solidFill>
            <a:srgbClr val="FF0000"/>
          </a:solidFill>
        </p:spPr>
        <p:txBody>
          <a:bodyPr>
            <a:normAutofit/>
          </a:bodyPr>
          <a:lstStyle/>
          <a:p>
            <a:r>
              <a:rPr lang="it-IT" dirty="0" smtClean="0"/>
              <a:t>NEOLIBERISMO/LIBERISMO GARANTITO- SVILUPPO UMANO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34</a:t>
            </a:fld>
            <a:endParaRPr lang="it-IT"/>
          </a:p>
        </p:txBody>
      </p:sp>
      <p:sp>
        <p:nvSpPr>
          <p:cNvPr id="3" name="Segnaposto contenuto 2"/>
          <p:cNvSpPr>
            <a:spLocks noGrp="1"/>
          </p:cNvSpPr>
          <p:nvPr>
            <p:ph idx="1"/>
          </p:nvPr>
        </p:nvSpPr>
        <p:spPr>
          <a:xfrm>
            <a:off x="457201" y="2195514"/>
            <a:ext cx="8229600" cy="4525963"/>
          </a:xfrm>
        </p:spPr>
        <p:txBody>
          <a:bodyPr>
            <a:normAutofit fontScale="92500"/>
          </a:bodyPr>
          <a:lstStyle/>
          <a:p>
            <a:pPr algn="just"/>
            <a:r>
              <a:rPr lang="it-IT" dirty="0" smtClean="0"/>
              <a:t>Millennium </a:t>
            </a:r>
            <a:r>
              <a:rPr lang="it-IT" dirty="0" err="1" smtClean="0"/>
              <a:t>Goals</a:t>
            </a:r>
            <a:r>
              <a:rPr lang="it-IT" dirty="0" smtClean="0"/>
              <a:t> (2000):</a:t>
            </a:r>
          </a:p>
          <a:p>
            <a:pPr lvl="1" algn="just"/>
            <a:r>
              <a:rPr lang="it-IT" dirty="0" smtClean="0"/>
              <a:t>Sradicamento della povertà;</a:t>
            </a:r>
          </a:p>
          <a:p>
            <a:pPr lvl="1" algn="just"/>
            <a:r>
              <a:rPr lang="it-IT" dirty="0" smtClean="0"/>
              <a:t>Accesso all’istruzione primaria;</a:t>
            </a:r>
          </a:p>
          <a:p>
            <a:pPr lvl="1" algn="just"/>
            <a:r>
              <a:rPr lang="it-IT" dirty="0" smtClean="0"/>
              <a:t>Eguaglianza di genere e valorizzazione della donna;</a:t>
            </a:r>
          </a:p>
          <a:p>
            <a:pPr lvl="1" algn="just"/>
            <a:r>
              <a:rPr lang="it-IT" dirty="0" smtClean="0"/>
              <a:t>Riduzione della mortalità infantile;</a:t>
            </a:r>
          </a:p>
          <a:p>
            <a:pPr lvl="1" algn="just"/>
            <a:r>
              <a:rPr lang="it-IT" dirty="0" smtClean="0"/>
              <a:t>tutela della salute delle madri;</a:t>
            </a:r>
          </a:p>
          <a:p>
            <a:pPr lvl="1" algn="just"/>
            <a:r>
              <a:rPr lang="it-IT" dirty="0" smtClean="0"/>
              <a:t>Lotta alle malattie;</a:t>
            </a:r>
          </a:p>
          <a:p>
            <a:pPr lvl="1" algn="just"/>
            <a:r>
              <a:rPr lang="it-IT" dirty="0" smtClean="0"/>
              <a:t>Protezione sostenibile dell’ambiente;</a:t>
            </a:r>
          </a:p>
          <a:p>
            <a:pPr lvl="1" algn="just"/>
            <a:r>
              <a:rPr lang="it-IT" dirty="0" smtClean="0"/>
              <a:t>Promozione di partnership globale per lo sviluppo.</a:t>
            </a:r>
            <a:endParaRPr lang="it-IT" dirty="0"/>
          </a:p>
        </p:txBody>
      </p:sp>
    </p:spTree>
    <p:extLst>
      <p:ext uri="{BB962C8B-B14F-4D97-AF65-F5344CB8AC3E}">
        <p14:creationId xmlns:p14="http://schemas.microsoft.com/office/powerpoint/2010/main" val="12305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96770"/>
            <a:ext cx="8447193" cy="1189190"/>
          </a:xfr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smtClean="0"/>
              <a:t>ESPORTAZIONE POSSIBILE DEL MODELLO?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35</a:t>
            </a:fld>
            <a:endParaRPr lang="it-IT"/>
          </a:p>
        </p:txBody>
      </p:sp>
      <p:sp>
        <p:nvSpPr>
          <p:cNvPr id="3" name="Segnaposto contenuto 2"/>
          <p:cNvSpPr>
            <a:spLocks noGrp="1"/>
          </p:cNvSpPr>
          <p:nvPr>
            <p:ph idx="1"/>
          </p:nvPr>
        </p:nvSpPr>
        <p:spPr/>
        <p:txBody>
          <a:bodyPr>
            <a:normAutofit/>
          </a:bodyPr>
          <a:lstStyle/>
          <a:p>
            <a:pPr algn="just"/>
            <a:r>
              <a:rPr lang="it-IT" dirty="0" smtClean="0"/>
              <a:t>ALTRE OIG? CONFRONTO</a:t>
            </a:r>
            <a:r>
              <a:rPr lang="mr-IN" dirty="0" smtClean="0"/>
              <a:t>…</a:t>
            </a:r>
            <a:r>
              <a:rPr lang="it-IT" smtClean="0"/>
              <a:t>.</a:t>
            </a:r>
            <a:endParaRPr lang="it-IT" dirty="0" smtClean="0"/>
          </a:p>
        </p:txBody>
      </p:sp>
    </p:spTree>
    <p:extLst>
      <p:ext uri="{BB962C8B-B14F-4D97-AF65-F5344CB8AC3E}">
        <p14:creationId xmlns:p14="http://schemas.microsoft.com/office/powerpoint/2010/main" val="329677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a:solidFill>
            <a:schemeClr val="accent3">
              <a:lumMod val="75000"/>
            </a:schemeClr>
          </a:solidFill>
        </p:spPr>
        <p:txBody>
          <a:bodyPr>
            <a:normAutofit/>
          </a:bodyPr>
          <a:lstStyle/>
          <a:p>
            <a:r>
              <a:rPr lang="it-IT" dirty="0" smtClean="0"/>
              <a:t>OMC - ITO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36</a:t>
            </a:fld>
            <a:endParaRPr lang="it-IT"/>
          </a:p>
        </p:txBody>
      </p:sp>
      <p:sp>
        <p:nvSpPr>
          <p:cNvPr id="3" name="Segnaposto contenuto 2"/>
          <p:cNvSpPr>
            <a:spLocks noGrp="1"/>
          </p:cNvSpPr>
          <p:nvPr>
            <p:ph idx="1"/>
          </p:nvPr>
        </p:nvSpPr>
        <p:spPr>
          <a:xfrm>
            <a:off x="457201" y="1796856"/>
            <a:ext cx="8229600" cy="4329309"/>
          </a:xfrm>
        </p:spPr>
        <p:txBody>
          <a:bodyPr>
            <a:normAutofit fontScale="92500" lnSpcReduction="10000"/>
          </a:bodyPr>
          <a:lstStyle/>
          <a:p>
            <a:r>
              <a:rPr lang="it-IT" dirty="0" smtClean="0"/>
              <a:t>OMC – 1995</a:t>
            </a:r>
          </a:p>
          <a:p>
            <a:pPr algn="just"/>
            <a:r>
              <a:rPr lang="it-IT" dirty="0" smtClean="0"/>
              <a:t>ORIGINI: Sistema delle Nazioni Unite (art. 1 e 55 Carta Nazioni Unite): raccomandazione del Consiglio economico e sociale del 1946 – comitato preparatorio i cui lavori si concludono con la Conferenza de L’Avana del 1947 che conduce alla firma dell’Accordo istitutivo dell’Organizzazione internazionale del Commercio (International </a:t>
            </a:r>
            <a:r>
              <a:rPr lang="it-IT" dirty="0" err="1" smtClean="0"/>
              <a:t>Trade</a:t>
            </a:r>
            <a:r>
              <a:rPr lang="it-IT" dirty="0" smtClean="0"/>
              <a:t> Organization – ITO) da parte di 53 Stati.</a:t>
            </a:r>
            <a:endParaRPr lang="it-IT" dirty="0"/>
          </a:p>
        </p:txBody>
      </p:sp>
    </p:spTree>
    <p:extLst>
      <p:ext uri="{BB962C8B-B14F-4D97-AF65-F5344CB8AC3E}">
        <p14:creationId xmlns:p14="http://schemas.microsoft.com/office/powerpoint/2010/main" val="57164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a:solidFill>
            <a:schemeClr val="accent3">
              <a:lumMod val="75000"/>
            </a:schemeClr>
          </a:solidFill>
        </p:spPr>
        <p:txBody>
          <a:bodyPr>
            <a:normAutofit/>
          </a:bodyPr>
          <a:lstStyle/>
          <a:p>
            <a:r>
              <a:rPr lang="it-IT" dirty="0" smtClean="0"/>
              <a:t>ORIGINI DELL’OMC: ITO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37</a:t>
            </a:fld>
            <a:endParaRPr lang="it-IT"/>
          </a:p>
        </p:txBody>
      </p:sp>
      <p:sp>
        <p:nvSpPr>
          <p:cNvPr id="3" name="Segnaposto contenuto 2"/>
          <p:cNvSpPr>
            <a:spLocks noGrp="1"/>
          </p:cNvSpPr>
          <p:nvPr>
            <p:ph idx="1"/>
          </p:nvPr>
        </p:nvSpPr>
        <p:spPr>
          <a:xfrm>
            <a:off x="457201" y="1796856"/>
            <a:ext cx="8229600" cy="4329309"/>
          </a:xfrm>
        </p:spPr>
        <p:txBody>
          <a:bodyPr>
            <a:normAutofit/>
          </a:bodyPr>
          <a:lstStyle/>
          <a:p>
            <a:pPr algn="just"/>
            <a:r>
              <a:rPr lang="it-IT" dirty="0" smtClean="0"/>
              <a:t>ITO = Istituto specializzato delle Nazioni Unite – così definito nella Carta de l’Avana del 1947 – art. 55 Carta ONU</a:t>
            </a:r>
          </a:p>
          <a:p>
            <a:pPr algn="just"/>
            <a:r>
              <a:rPr lang="it-IT" dirty="0" smtClean="0"/>
              <a:t>OBIETTIVI: promuovere la partecipazione uguale di ogni Stato agli scambi commerciali internazionali e di favorire la soluzione pacifica delle controversie</a:t>
            </a:r>
          </a:p>
        </p:txBody>
      </p:sp>
    </p:spTree>
    <p:extLst>
      <p:ext uri="{BB962C8B-B14F-4D97-AF65-F5344CB8AC3E}">
        <p14:creationId xmlns:p14="http://schemas.microsoft.com/office/powerpoint/2010/main" val="1980944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a:solidFill>
            <a:schemeClr val="accent3">
              <a:lumMod val="75000"/>
            </a:schemeClr>
          </a:solidFill>
        </p:spPr>
        <p:txBody>
          <a:bodyPr>
            <a:normAutofit/>
          </a:bodyPr>
          <a:lstStyle/>
          <a:p>
            <a:r>
              <a:rPr lang="it-IT" dirty="0" smtClean="0"/>
              <a:t>ITO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38</a:t>
            </a:fld>
            <a:endParaRPr lang="it-IT"/>
          </a:p>
        </p:txBody>
      </p:sp>
      <p:sp>
        <p:nvSpPr>
          <p:cNvPr id="3" name="Segnaposto contenuto 2"/>
          <p:cNvSpPr>
            <a:spLocks noGrp="1"/>
          </p:cNvSpPr>
          <p:nvPr>
            <p:ph idx="1"/>
          </p:nvPr>
        </p:nvSpPr>
        <p:spPr>
          <a:xfrm>
            <a:off x="457201" y="1796856"/>
            <a:ext cx="8229600" cy="4329309"/>
          </a:xfrm>
        </p:spPr>
        <p:txBody>
          <a:bodyPr>
            <a:normAutofit fontScale="85000" lnSpcReduction="20000"/>
          </a:bodyPr>
          <a:lstStyle/>
          <a:p>
            <a:pPr algn="just"/>
            <a:r>
              <a:rPr lang="it-IT" dirty="0" smtClean="0"/>
              <a:t>Carta de l’Avana del 1947 contiene sia disposizioni istituzionali concernenti il funzionamento dell’organizzazione sia disposizioni materiali che sancivano i diritti e gli obblighi degli Stati allo scopo di favorire la liberalizzazione degli scambi.</a:t>
            </a:r>
          </a:p>
          <a:p>
            <a:pPr algn="just"/>
            <a:r>
              <a:rPr lang="it-IT" dirty="0" smtClean="0"/>
              <a:t>Le disposizioni sostanziali prevedono anche la possibilità di eccezioni ad esse: divieto di introdurre restrizioni quantitative alle importazioni, obbligo di assicurare alle merci importate il trattamento della nazione più favorita.</a:t>
            </a:r>
          </a:p>
          <a:p>
            <a:pPr algn="just"/>
            <a:r>
              <a:rPr lang="it-IT" dirty="0" smtClean="0"/>
              <a:t>Deroghe giustificate sulla base della ratifica prevista da parte di paesi con diversi livelli di sviluppo.</a:t>
            </a:r>
            <a:endParaRPr lang="it-IT" dirty="0"/>
          </a:p>
        </p:txBody>
      </p:sp>
    </p:spTree>
    <p:extLst>
      <p:ext uri="{BB962C8B-B14F-4D97-AF65-F5344CB8AC3E}">
        <p14:creationId xmlns:p14="http://schemas.microsoft.com/office/powerpoint/2010/main" val="1288593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a:solidFill>
            <a:schemeClr val="accent3">
              <a:lumMod val="75000"/>
            </a:schemeClr>
          </a:solidFill>
        </p:spPr>
        <p:txBody>
          <a:bodyPr>
            <a:normAutofit/>
          </a:bodyPr>
          <a:lstStyle/>
          <a:p>
            <a:r>
              <a:rPr lang="it-IT" dirty="0" smtClean="0"/>
              <a:t>ITO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39</a:t>
            </a:fld>
            <a:endParaRPr lang="it-IT"/>
          </a:p>
        </p:txBody>
      </p:sp>
      <p:sp>
        <p:nvSpPr>
          <p:cNvPr id="3" name="Segnaposto contenuto 2"/>
          <p:cNvSpPr>
            <a:spLocks noGrp="1"/>
          </p:cNvSpPr>
          <p:nvPr>
            <p:ph idx="1"/>
          </p:nvPr>
        </p:nvSpPr>
        <p:spPr>
          <a:xfrm>
            <a:off x="457201" y="1796856"/>
            <a:ext cx="8229600" cy="4329309"/>
          </a:xfrm>
        </p:spPr>
        <p:txBody>
          <a:bodyPr>
            <a:normAutofit/>
          </a:bodyPr>
          <a:lstStyle/>
          <a:p>
            <a:pPr algn="just"/>
            <a:r>
              <a:rPr lang="it-IT" dirty="0" smtClean="0"/>
              <a:t>STRUTTURA:</a:t>
            </a:r>
          </a:p>
          <a:p>
            <a:pPr lvl="1" algn="just"/>
            <a:r>
              <a:rPr lang="it-IT" dirty="0" smtClean="0"/>
              <a:t>CONFERENZA;</a:t>
            </a:r>
          </a:p>
          <a:p>
            <a:pPr lvl="1" algn="just"/>
            <a:r>
              <a:rPr lang="it-IT" dirty="0" smtClean="0"/>
              <a:t>CONSIGLIO ESECUTIVO (18 Stati membri);</a:t>
            </a:r>
          </a:p>
          <a:p>
            <a:pPr lvl="1" algn="just"/>
            <a:r>
              <a:rPr lang="it-IT" dirty="0" smtClean="0"/>
              <a:t>SEGRETARIATO con a capo il Direttore generale.</a:t>
            </a:r>
          </a:p>
          <a:p>
            <a:pPr lvl="1" algn="just"/>
            <a:endParaRPr lang="it-IT" dirty="0"/>
          </a:p>
          <a:p>
            <a:pPr marL="457095" lvl="1" indent="0" algn="just">
              <a:buNone/>
            </a:pPr>
            <a:r>
              <a:rPr lang="it-IT" dirty="0" smtClean="0"/>
              <a:t>1 STATO = 1 VOTO.</a:t>
            </a:r>
            <a:endParaRPr lang="it-IT" dirty="0"/>
          </a:p>
        </p:txBody>
      </p:sp>
    </p:spTree>
    <p:extLst>
      <p:ext uri="{BB962C8B-B14F-4D97-AF65-F5344CB8AC3E}">
        <p14:creationId xmlns:p14="http://schemas.microsoft.com/office/powerpoint/2010/main" val="117357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96770"/>
            <a:ext cx="8447193" cy="1189190"/>
          </a:xfrm>
          <a:solidFill>
            <a:schemeClr val="accent3"/>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VALUTAZIONE CONCLUSIVA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878140491"/>
              </p:ext>
            </p:extLst>
          </p:nvPr>
        </p:nvGraphicFramePr>
        <p:xfrm>
          <a:off x="239713" y="1511300"/>
          <a:ext cx="8447087" cy="5210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4</a:t>
            </a:fld>
            <a:endParaRPr lang="it-IT"/>
          </a:p>
        </p:txBody>
      </p:sp>
    </p:spTree>
    <p:extLst>
      <p:ext uri="{BB962C8B-B14F-4D97-AF65-F5344CB8AC3E}">
        <p14:creationId xmlns:p14="http://schemas.microsoft.com/office/powerpoint/2010/main" val="20336217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a:solidFill>
            <a:schemeClr val="accent3">
              <a:lumMod val="75000"/>
            </a:schemeClr>
          </a:solidFill>
        </p:spPr>
        <p:txBody>
          <a:bodyPr>
            <a:normAutofit/>
          </a:bodyPr>
          <a:lstStyle/>
          <a:p>
            <a:r>
              <a:rPr lang="it-IT" dirty="0" smtClean="0"/>
              <a:t>FALLIMENTO DELL’ITO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40</a:t>
            </a:fld>
            <a:endParaRPr lang="it-IT"/>
          </a:p>
        </p:txBody>
      </p:sp>
      <p:sp>
        <p:nvSpPr>
          <p:cNvPr id="3" name="Segnaposto contenuto 2"/>
          <p:cNvSpPr>
            <a:spLocks noGrp="1"/>
          </p:cNvSpPr>
          <p:nvPr>
            <p:ph idx="1"/>
          </p:nvPr>
        </p:nvSpPr>
        <p:spPr>
          <a:xfrm>
            <a:off x="457201" y="1796856"/>
            <a:ext cx="8229600" cy="4329309"/>
          </a:xfrm>
        </p:spPr>
        <p:txBody>
          <a:bodyPr>
            <a:normAutofit/>
          </a:bodyPr>
          <a:lstStyle/>
          <a:p>
            <a:pPr algn="just"/>
            <a:r>
              <a:rPr lang="it-IT" dirty="0" smtClean="0"/>
              <a:t>La disciplina giuridica degli scambi commerciali internazionali prevista dalla Carta de L’Avana del 1947 non entrò </a:t>
            </a:r>
            <a:r>
              <a:rPr lang="it-IT" u="sng" dirty="0" smtClean="0"/>
              <a:t>mai</a:t>
            </a:r>
            <a:r>
              <a:rPr lang="it-IT" dirty="0" smtClean="0"/>
              <a:t> in vigore per la decisione USA di non sottoporre al Congresso la ratifica della Carta dell’Avana; gli altri firmatari adottarono la stessa decisione perché la loro presenza era condizionata dalla partecipazione USA.</a:t>
            </a:r>
            <a:endParaRPr lang="it-IT" dirty="0"/>
          </a:p>
        </p:txBody>
      </p:sp>
    </p:spTree>
    <p:extLst>
      <p:ext uri="{BB962C8B-B14F-4D97-AF65-F5344CB8AC3E}">
        <p14:creationId xmlns:p14="http://schemas.microsoft.com/office/powerpoint/2010/main" val="1371469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FALLIMENTO DELL’ITO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41</a:t>
            </a:fld>
            <a:endParaRPr lang="it-IT"/>
          </a:p>
        </p:txBody>
      </p:sp>
      <p:sp>
        <p:nvSpPr>
          <p:cNvPr id="3" name="Segnaposto contenuto 2"/>
          <p:cNvSpPr>
            <a:spLocks noGrp="1"/>
          </p:cNvSpPr>
          <p:nvPr>
            <p:ph idx="1"/>
          </p:nvPr>
        </p:nvSpPr>
        <p:spPr>
          <a:xfrm>
            <a:off x="457201" y="1796856"/>
            <a:ext cx="8229600" cy="4329309"/>
          </a:xfrm>
        </p:spPr>
        <p:txBody>
          <a:bodyPr>
            <a:normAutofit/>
          </a:bodyPr>
          <a:lstStyle/>
          <a:p>
            <a:pPr algn="just"/>
            <a:r>
              <a:rPr lang="it-IT" dirty="0" smtClean="0"/>
              <a:t>RAGIONI:</a:t>
            </a:r>
          </a:p>
          <a:p>
            <a:pPr lvl="1" algn="just"/>
            <a:r>
              <a:rPr lang="it-IT" dirty="0" smtClean="0"/>
              <a:t>Predisposizione del piano Marshall da parte USA per la ricostruzione delle economie colpite dagli eventi bellici motivata anche da ragioni politiche;</a:t>
            </a:r>
          </a:p>
          <a:p>
            <a:pPr lvl="1" algn="just"/>
            <a:r>
              <a:rPr lang="it-IT" dirty="0" smtClean="0"/>
              <a:t>All’epoca la maggioranza al congresso era repubblicana e quindi ostile ai principi del liberismo negli scambi commerciali internazionali;</a:t>
            </a:r>
          </a:p>
          <a:p>
            <a:pPr lvl="1" algn="just"/>
            <a:r>
              <a:rPr lang="it-IT" dirty="0" smtClean="0"/>
              <a:t>Il sistema ITO non era considerato appropriato alla tutela degli interessi economici degli USA</a:t>
            </a:r>
            <a:endParaRPr lang="it-IT" dirty="0"/>
          </a:p>
        </p:txBody>
      </p:sp>
    </p:spTree>
    <p:extLst>
      <p:ext uri="{BB962C8B-B14F-4D97-AF65-F5344CB8AC3E}">
        <p14:creationId xmlns:p14="http://schemas.microsoft.com/office/powerpoint/2010/main" val="66910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FALLIMENTO DELL’ITO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42</a:t>
            </a:fld>
            <a:endParaRPr lang="it-IT"/>
          </a:p>
        </p:txBody>
      </p:sp>
      <p:sp>
        <p:nvSpPr>
          <p:cNvPr id="3" name="Segnaposto contenuto 2"/>
          <p:cNvSpPr>
            <a:spLocks noGrp="1"/>
          </p:cNvSpPr>
          <p:nvPr>
            <p:ph idx="1"/>
          </p:nvPr>
        </p:nvSpPr>
        <p:spPr>
          <a:xfrm>
            <a:off x="457201" y="1796856"/>
            <a:ext cx="8229600" cy="4329309"/>
          </a:xfrm>
        </p:spPr>
        <p:txBody>
          <a:bodyPr>
            <a:normAutofit fontScale="92500" lnSpcReduction="10000"/>
          </a:bodyPr>
          <a:lstStyle/>
          <a:p>
            <a:pPr algn="just"/>
            <a:r>
              <a:rPr lang="it-IT" dirty="0" smtClean="0"/>
              <a:t>CONSEGUENZE:</a:t>
            </a:r>
          </a:p>
          <a:p>
            <a:pPr lvl="1" algn="just"/>
            <a:r>
              <a:rPr lang="it-IT" u="sng" dirty="0" smtClean="0"/>
              <a:t>NON</a:t>
            </a:r>
            <a:r>
              <a:rPr lang="it-IT" dirty="0" smtClean="0"/>
              <a:t> si determinò l’abbandono definitivo del progetto di liberalizzazione degli scambi commerciali internazionali: USA avevano comunque proposto un programma di riduzione degli ostacoli al commercio internazionale i cui risultati avrebbero dovuto applicarsi </a:t>
            </a:r>
            <a:r>
              <a:rPr lang="it-IT" dirty="0" err="1" smtClean="0"/>
              <a:t>finchè</a:t>
            </a:r>
            <a:r>
              <a:rPr lang="it-IT" dirty="0" smtClean="0"/>
              <a:t> la Carta de L’Avana non fosse entrata in vigore</a:t>
            </a:r>
          </a:p>
          <a:p>
            <a:pPr lvl="1" algn="just"/>
            <a:r>
              <a:rPr lang="it-IT" u="sng" dirty="0" smtClean="0"/>
              <a:t>Si giunse anzi il 30.10.1947 alla firma dell’ACCORDO GENERALE SULLE TARIFFE DOGANALI E IL COMMERCIO (GATT) da parte di 23 Stati.</a:t>
            </a:r>
            <a:endParaRPr lang="it-IT" u="sng" dirty="0"/>
          </a:p>
        </p:txBody>
      </p:sp>
    </p:spTree>
    <p:extLst>
      <p:ext uri="{BB962C8B-B14F-4D97-AF65-F5344CB8AC3E}">
        <p14:creationId xmlns:p14="http://schemas.microsoft.com/office/powerpoint/2010/main" val="152102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DALL’ITO AL GATT</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43</a:t>
            </a:fld>
            <a:endParaRPr lang="it-IT"/>
          </a:p>
        </p:txBody>
      </p:sp>
      <p:sp>
        <p:nvSpPr>
          <p:cNvPr id="3" name="Segnaposto contenuto 2"/>
          <p:cNvSpPr>
            <a:spLocks noGrp="1"/>
          </p:cNvSpPr>
          <p:nvPr>
            <p:ph idx="1"/>
          </p:nvPr>
        </p:nvSpPr>
        <p:spPr>
          <a:xfrm>
            <a:off x="457201" y="1796856"/>
            <a:ext cx="8229600" cy="4329309"/>
          </a:xfrm>
        </p:spPr>
        <p:txBody>
          <a:bodyPr>
            <a:normAutofit fontScale="92500" lnSpcReduction="20000"/>
          </a:bodyPr>
          <a:lstStyle/>
          <a:p>
            <a:pPr algn="just"/>
            <a:r>
              <a:rPr lang="it-IT" dirty="0" smtClean="0"/>
              <a:t>GATT 1947 (sottoscritto da 23 paesi firmatari della Carta de L’Avana) si compone di 35 articoli contenenti disposizioni materiali che si fondano su due principi generali:</a:t>
            </a:r>
          </a:p>
          <a:p>
            <a:pPr lvl="1" algn="just"/>
            <a:r>
              <a:rPr lang="it-IT" u="sng" dirty="0" smtClean="0"/>
              <a:t>1) PRINCIPIO DI NON DISCRIMINAZIONE:</a:t>
            </a:r>
            <a:r>
              <a:rPr lang="it-IT" dirty="0" smtClean="0"/>
              <a:t> Art. I – obbligo di trattare in maniera paritaria i prodotti provenienti da tutti i Paesi contraenti;</a:t>
            </a:r>
          </a:p>
          <a:p>
            <a:pPr lvl="1" algn="just"/>
            <a:r>
              <a:rPr lang="it-IT" u="sng" dirty="0" smtClean="0"/>
              <a:t>2) PRINCIPIO DI RECIPROCITA’: </a:t>
            </a:r>
            <a:r>
              <a:rPr lang="it-IT" dirty="0" smtClean="0"/>
              <a:t>concessione di specifici benefici riportabili al principio che agli obblighi assunti da ciascuna parte in termini di apertura del proprio mercato corrispondessero eguali opportunità per le altre parti contraenti.</a:t>
            </a:r>
            <a:endParaRPr lang="it-IT" u="sng" dirty="0"/>
          </a:p>
        </p:txBody>
      </p:sp>
    </p:spTree>
    <p:extLst>
      <p:ext uri="{BB962C8B-B14F-4D97-AF65-F5344CB8AC3E}">
        <p14:creationId xmlns:p14="http://schemas.microsoft.com/office/powerpoint/2010/main" val="73429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IL GATT 1947</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44</a:t>
            </a:fld>
            <a:endParaRPr lang="it-IT"/>
          </a:p>
        </p:txBody>
      </p:sp>
      <p:sp>
        <p:nvSpPr>
          <p:cNvPr id="3" name="Segnaposto contenuto 2"/>
          <p:cNvSpPr>
            <a:spLocks noGrp="1"/>
          </p:cNvSpPr>
          <p:nvPr>
            <p:ph idx="1"/>
          </p:nvPr>
        </p:nvSpPr>
        <p:spPr>
          <a:xfrm>
            <a:off x="457201" y="1796856"/>
            <a:ext cx="8229600" cy="4329309"/>
          </a:xfrm>
        </p:spPr>
        <p:txBody>
          <a:bodyPr>
            <a:normAutofit fontScale="92500" lnSpcReduction="20000"/>
          </a:bodyPr>
          <a:lstStyle/>
          <a:p>
            <a:pPr algn="just"/>
            <a:r>
              <a:rPr lang="it-IT" dirty="0" smtClean="0"/>
              <a:t>NON si configura come trattato istitutivo di un’organizzazione internazionale (poche norme istituzionali).</a:t>
            </a:r>
          </a:p>
          <a:p>
            <a:pPr algn="just"/>
            <a:r>
              <a:rPr lang="it-IT" dirty="0" smtClean="0"/>
              <a:t>Ne viene decisa l’applicazione provvisoria sin dal 1° gennaio 1948 (avrebbe dovuto essere ratificato da Stati che rappresentassero l’85% degli scambi commerciali totali).</a:t>
            </a:r>
          </a:p>
          <a:p>
            <a:pPr algn="just"/>
            <a:r>
              <a:rPr lang="it-IT" dirty="0" smtClean="0"/>
              <a:t>E’ l’unico punto di riferimento per la regolamentazione giuridica degli scambi commerciali internazionali.</a:t>
            </a:r>
            <a:endParaRPr lang="it-IT" dirty="0"/>
          </a:p>
        </p:txBody>
      </p:sp>
    </p:spTree>
    <p:extLst>
      <p:ext uri="{BB962C8B-B14F-4D97-AF65-F5344CB8AC3E}">
        <p14:creationId xmlns:p14="http://schemas.microsoft.com/office/powerpoint/2010/main" val="205310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IL GATT 1947 E L’ICITO</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45</a:t>
            </a:fld>
            <a:endParaRPr lang="it-IT"/>
          </a:p>
        </p:txBody>
      </p:sp>
      <p:sp>
        <p:nvSpPr>
          <p:cNvPr id="3" name="Segnaposto contenuto 2"/>
          <p:cNvSpPr>
            <a:spLocks noGrp="1"/>
          </p:cNvSpPr>
          <p:nvPr>
            <p:ph idx="1"/>
          </p:nvPr>
        </p:nvSpPr>
        <p:spPr>
          <a:xfrm>
            <a:off x="457201" y="1796856"/>
            <a:ext cx="8229600" cy="4329309"/>
          </a:xfrm>
        </p:spPr>
        <p:txBody>
          <a:bodyPr>
            <a:normAutofit fontScale="92500" lnSpcReduction="20000"/>
          </a:bodyPr>
          <a:lstStyle/>
          <a:p>
            <a:pPr algn="just"/>
            <a:r>
              <a:rPr lang="it-IT" dirty="0" smtClean="0"/>
              <a:t>PROVVISORIETA’ DEL GATT 1947 E NATURA NON ISTITUZIONALE è confermata dalla coesistenza dello stesso con l’ICITO (Interim </a:t>
            </a:r>
            <a:r>
              <a:rPr lang="it-IT" dirty="0" err="1" smtClean="0"/>
              <a:t>Commission</a:t>
            </a:r>
            <a:r>
              <a:rPr lang="it-IT" dirty="0" smtClean="0"/>
              <a:t> for the International </a:t>
            </a:r>
            <a:r>
              <a:rPr lang="it-IT" dirty="0" err="1" smtClean="0"/>
              <a:t>Trade</a:t>
            </a:r>
            <a:r>
              <a:rPr lang="it-IT" dirty="0" smtClean="0"/>
              <a:t> Organization), istituita con la Carta de l’Avana per la realizzazione delle attività necessarie </a:t>
            </a:r>
            <a:r>
              <a:rPr lang="it-IT" dirty="0" err="1" smtClean="0"/>
              <a:t>affinchè</a:t>
            </a:r>
            <a:r>
              <a:rPr lang="it-IT" dirty="0" smtClean="0"/>
              <a:t> la Carta ITO entrasse in vigore.</a:t>
            </a:r>
          </a:p>
          <a:p>
            <a:pPr algn="just"/>
            <a:r>
              <a:rPr lang="it-IT" dirty="0" smtClean="0"/>
              <a:t>ICITO: 18 Stati e coordinata da un Segretariato il cui Segretario godeva dei privilegi e delle immunità previsti dalla Convenzione relativa agli istituti specializzati delle Nazioni Unite.</a:t>
            </a:r>
            <a:endParaRPr lang="it-IT" dirty="0"/>
          </a:p>
        </p:txBody>
      </p:sp>
    </p:spTree>
    <p:extLst>
      <p:ext uri="{BB962C8B-B14F-4D97-AF65-F5344CB8AC3E}">
        <p14:creationId xmlns:p14="http://schemas.microsoft.com/office/powerpoint/2010/main" val="626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ENTRATA IN VIGORE DEL GATT 1947</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46</a:t>
            </a:fld>
            <a:endParaRPr lang="it-IT"/>
          </a:p>
        </p:txBody>
      </p:sp>
      <p:sp>
        <p:nvSpPr>
          <p:cNvPr id="3" name="Segnaposto contenuto 2"/>
          <p:cNvSpPr>
            <a:spLocks noGrp="1"/>
          </p:cNvSpPr>
          <p:nvPr>
            <p:ph idx="1"/>
          </p:nvPr>
        </p:nvSpPr>
        <p:spPr>
          <a:xfrm>
            <a:off x="457201" y="1796856"/>
            <a:ext cx="8229600" cy="4329309"/>
          </a:xfrm>
        </p:spPr>
        <p:txBody>
          <a:bodyPr>
            <a:normAutofit fontScale="92500"/>
          </a:bodyPr>
          <a:lstStyle/>
          <a:p>
            <a:pPr algn="just"/>
            <a:r>
              <a:rPr lang="it-IT" dirty="0" smtClean="0"/>
              <a:t>Il GATT doveva entrare in vigore per effetto delle ratifiche da parte di Stati che rappresentavano l’85% degli scambi commerciali totali ma venne decisa l’applicazione provvisoria già dal 1.1.1948 per 8 Stati che siglarono il Protocollo di applicazione provvisoria.</a:t>
            </a:r>
          </a:p>
          <a:p>
            <a:pPr algn="just"/>
            <a:r>
              <a:rPr lang="it-IT" dirty="0" smtClean="0"/>
              <a:t>In seguito il GATT 1947 venne modificato dalla prassi delle relazioni commerciali internazionali.</a:t>
            </a:r>
            <a:endParaRPr lang="it-IT" dirty="0"/>
          </a:p>
        </p:txBody>
      </p:sp>
    </p:spTree>
    <p:extLst>
      <p:ext uri="{BB962C8B-B14F-4D97-AF65-F5344CB8AC3E}">
        <p14:creationId xmlns:p14="http://schemas.microsoft.com/office/powerpoint/2010/main" val="160440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IL GATT 1947</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47</a:t>
            </a:fld>
            <a:endParaRPr lang="it-IT"/>
          </a:p>
        </p:txBody>
      </p:sp>
      <p:sp>
        <p:nvSpPr>
          <p:cNvPr id="3" name="Segnaposto contenuto 2"/>
          <p:cNvSpPr>
            <a:spLocks noGrp="1"/>
          </p:cNvSpPr>
          <p:nvPr>
            <p:ph idx="1"/>
          </p:nvPr>
        </p:nvSpPr>
        <p:spPr>
          <a:xfrm>
            <a:off x="457201" y="1796856"/>
            <a:ext cx="8229600" cy="4329309"/>
          </a:xfrm>
        </p:spPr>
        <p:txBody>
          <a:bodyPr>
            <a:normAutofit fontScale="85000" lnSpcReduction="20000"/>
          </a:bodyPr>
          <a:lstStyle/>
          <a:p>
            <a:pPr algn="just"/>
            <a:r>
              <a:rPr lang="it-IT" dirty="0" smtClean="0"/>
              <a:t>ORGANI:</a:t>
            </a:r>
          </a:p>
          <a:p>
            <a:pPr lvl="1" algn="just"/>
            <a:r>
              <a:rPr lang="it-IT" dirty="0" smtClean="0"/>
              <a:t>PARTI CONTRAENTI (Art. XXV): organo competente ad adottare a maggioranza le decisioni volte a favorire l’applicazione del GATT e il perseguimento dei suoi obiettivi</a:t>
            </a:r>
          </a:p>
          <a:p>
            <a:pPr lvl="1" algn="just"/>
            <a:r>
              <a:rPr lang="it-IT" dirty="0" smtClean="0"/>
              <a:t>DIRETTORE GENERALE (</a:t>
            </a:r>
            <a:r>
              <a:rPr lang="it-IT" dirty="0" err="1" smtClean="0"/>
              <a:t>isituito</a:t>
            </a:r>
            <a:r>
              <a:rPr lang="it-IT" dirty="0" smtClean="0"/>
              <a:t> nel 1965) – rappresentanza</a:t>
            </a:r>
          </a:p>
          <a:p>
            <a:pPr lvl="1" algn="just"/>
            <a:r>
              <a:rPr lang="it-IT" dirty="0" smtClean="0"/>
              <a:t>CONSIGLIO DEI RAPPRESENTANTI – istituito dalle Parti contraenti nel 1960/ evento saliente nella trasformazione del </a:t>
            </a:r>
            <a:r>
              <a:rPr lang="it-IT" dirty="0" err="1" smtClean="0"/>
              <a:t>Gatt</a:t>
            </a:r>
            <a:r>
              <a:rPr lang="it-IT" dirty="0" smtClean="0"/>
              <a:t> da accordo commerciale a organizzazione internazionale.</a:t>
            </a:r>
          </a:p>
          <a:p>
            <a:pPr lvl="1" algn="just"/>
            <a:r>
              <a:rPr lang="it-IT" dirty="0" smtClean="0"/>
              <a:t>GRUPPO CONSULTIVO DEI 18 – istituito nel 1975 dal Consiglio dei rappresentanti – composto da rappresentanti ministeriali, è organo di indirizzo politico.</a:t>
            </a:r>
            <a:endParaRPr lang="it-IT" dirty="0"/>
          </a:p>
        </p:txBody>
      </p:sp>
    </p:spTree>
    <p:extLst>
      <p:ext uri="{BB962C8B-B14F-4D97-AF65-F5344CB8AC3E}">
        <p14:creationId xmlns:p14="http://schemas.microsoft.com/office/powerpoint/2010/main" val="1553068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IL GATT 1947</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48</a:t>
            </a:fld>
            <a:endParaRPr lang="it-IT"/>
          </a:p>
        </p:txBody>
      </p:sp>
      <p:sp>
        <p:nvSpPr>
          <p:cNvPr id="3" name="Segnaposto contenuto 2"/>
          <p:cNvSpPr>
            <a:spLocks noGrp="1"/>
          </p:cNvSpPr>
          <p:nvPr>
            <p:ph idx="1"/>
          </p:nvPr>
        </p:nvSpPr>
        <p:spPr>
          <a:xfrm>
            <a:off x="457201" y="1796856"/>
            <a:ext cx="8229600" cy="4329309"/>
          </a:xfrm>
        </p:spPr>
        <p:txBody>
          <a:bodyPr>
            <a:normAutofit/>
          </a:bodyPr>
          <a:lstStyle/>
          <a:p>
            <a:pPr algn="just"/>
            <a:r>
              <a:rPr lang="it-IT" dirty="0" smtClean="0"/>
              <a:t>EVOLUZIONE DEL GATT:</a:t>
            </a:r>
          </a:p>
          <a:p>
            <a:pPr lvl="1" algn="just"/>
            <a:r>
              <a:rPr lang="it-IT" dirty="0" smtClean="0"/>
              <a:t>Ampia partecipazione: dai 22 iniziali, 92 nel 1986 – anno in cui iniziarono i negoziati dell’Uruguay Round – e 128 alla data di entrata in vigore dell’Accordo OMC</a:t>
            </a:r>
          </a:p>
          <a:p>
            <a:pPr lvl="1" algn="just"/>
            <a:r>
              <a:rPr lang="it-IT" dirty="0" smtClean="0"/>
              <a:t>Per favorire tale partecipazione allargata si studiarono varie forme di partecipazione: es- membro associato per paesi socialisti/ partecipazione provvisoria</a:t>
            </a:r>
            <a:endParaRPr lang="it-IT" dirty="0"/>
          </a:p>
        </p:txBody>
      </p:sp>
    </p:spTree>
    <p:extLst>
      <p:ext uri="{BB962C8B-B14F-4D97-AF65-F5344CB8AC3E}">
        <p14:creationId xmlns:p14="http://schemas.microsoft.com/office/powerpoint/2010/main" val="1842765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975066"/>
          </a:xfrm>
        </p:spPr>
        <p:txBody>
          <a:bodyPr>
            <a:normAutofit/>
          </a:bodyPr>
          <a:lstStyle/>
          <a:p>
            <a:r>
              <a:rPr lang="it-IT" dirty="0" smtClean="0"/>
              <a:t>IL GATT 1947</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49</a:t>
            </a:fld>
            <a:endParaRPr lang="it-IT"/>
          </a:p>
        </p:txBody>
      </p:sp>
      <p:sp>
        <p:nvSpPr>
          <p:cNvPr id="3" name="Segnaposto contenuto 2"/>
          <p:cNvSpPr>
            <a:spLocks noGrp="1"/>
          </p:cNvSpPr>
          <p:nvPr>
            <p:ph idx="1"/>
          </p:nvPr>
        </p:nvSpPr>
        <p:spPr>
          <a:xfrm>
            <a:off x="457201" y="1249704"/>
            <a:ext cx="8229600" cy="4876461"/>
          </a:xfrm>
        </p:spPr>
        <p:txBody>
          <a:bodyPr>
            <a:normAutofit fontScale="92500" lnSpcReduction="20000"/>
          </a:bodyPr>
          <a:lstStyle/>
          <a:p>
            <a:pPr algn="just"/>
            <a:r>
              <a:rPr lang="it-IT" dirty="0" smtClean="0"/>
              <a:t>PARTECIPAZIONE AL GATT implicava adesione ai principi del liberismo garantito, così per favorire partecipazione si studiano varie modalità:</a:t>
            </a:r>
          </a:p>
          <a:p>
            <a:pPr lvl="1" algn="just"/>
            <a:r>
              <a:rPr lang="it-IT" dirty="0" smtClean="0"/>
              <a:t>PARTECIPAZIONE DE FACTO: disciplina riguardante le ex colonie che invocavano l’applicazione dell’art. XXVI. Le PARTI CONTRAENTI raccomandavano l’applicazione del GATT </a:t>
            </a:r>
            <a:r>
              <a:rPr lang="it-IT" dirty="0" err="1" smtClean="0"/>
              <a:t>finchè</a:t>
            </a:r>
            <a:r>
              <a:rPr lang="it-IT" dirty="0" smtClean="0"/>
              <a:t> le ex colonie non avessero predisposto gli </a:t>
            </a:r>
            <a:r>
              <a:rPr lang="it-IT" dirty="0" err="1" smtClean="0"/>
              <a:t>strmenti</a:t>
            </a:r>
            <a:r>
              <a:rPr lang="it-IT" dirty="0" smtClean="0"/>
              <a:t> normativi e amministrativi per la gestione della politica commerciale in maniera conforme alla normativa GATT. Gli Stati di nuova formazione partecipavano ai lavori degli organi come OSSERVATORI. Era una partecipazione limitata nel tempo, ma poteva essere prorogata.</a:t>
            </a:r>
          </a:p>
          <a:p>
            <a:pPr algn="just"/>
            <a:endParaRPr lang="it-IT" dirty="0" smtClean="0"/>
          </a:p>
        </p:txBody>
      </p:sp>
    </p:spTree>
    <p:extLst>
      <p:ext uri="{BB962C8B-B14F-4D97-AF65-F5344CB8AC3E}">
        <p14:creationId xmlns:p14="http://schemas.microsoft.com/office/powerpoint/2010/main" val="1699096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96770"/>
            <a:ext cx="8447193" cy="1189190"/>
          </a:xfrm>
          <a:solidFill>
            <a:schemeClr val="accent3"/>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RIFORMA POSSIBILE?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a:t>
            </a:fld>
            <a:endParaRPr lang="it-IT"/>
          </a:p>
        </p:txBody>
      </p:sp>
      <p:sp>
        <p:nvSpPr>
          <p:cNvPr id="3" name="Segnaposto contenuto 2"/>
          <p:cNvSpPr>
            <a:spLocks noGrp="1"/>
          </p:cNvSpPr>
          <p:nvPr>
            <p:ph idx="1"/>
          </p:nvPr>
        </p:nvSpPr>
        <p:spPr/>
        <p:txBody>
          <a:bodyPr>
            <a:normAutofit/>
          </a:bodyPr>
          <a:lstStyle/>
          <a:p>
            <a:pPr algn="just"/>
            <a:r>
              <a:rPr lang="it-IT" dirty="0" smtClean="0"/>
              <a:t>Considerazione complessiva</a:t>
            </a:r>
            <a:r>
              <a:rPr lang="mr-IN" dirty="0" smtClean="0"/>
              <a:t>…</a:t>
            </a:r>
            <a:r>
              <a:rPr lang="it-IT" dirty="0" smtClean="0"/>
              <a:t>.</a:t>
            </a:r>
          </a:p>
          <a:p>
            <a:pPr lvl="1" algn="just"/>
            <a:r>
              <a:rPr lang="it-IT" dirty="0" smtClean="0"/>
              <a:t>OBIETTIVO FONDAMENTALE: mantenimento della pace e della sicurezza internazionale</a:t>
            </a:r>
            <a:r>
              <a:rPr lang="mr-IN" dirty="0" smtClean="0"/>
              <a:t>…</a:t>
            </a:r>
            <a:endParaRPr lang="it-IT" dirty="0" smtClean="0"/>
          </a:p>
          <a:p>
            <a:pPr lvl="1" algn="just"/>
            <a:r>
              <a:rPr lang="it-IT" dirty="0" smtClean="0"/>
              <a:t>RISULTATO:???</a:t>
            </a:r>
          </a:p>
          <a:p>
            <a:pPr lvl="1" algn="just"/>
            <a:r>
              <a:rPr lang="it-IT" dirty="0" smtClean="0"/>
              <a:t>CONCLUSIONE: possibile riforma generale ONU?</a:t>
            </a:r>
            <a:endParaRPr lang="it-IT" dirty="0"/>
          </a:p>
        </p:txBody>
      </p:sp>
    </p:spTree>
    <p:extLst>
      <p:ext uri="{BB962C8B-B14F-4D97-AF65-F5344CB8AC3E}">
        <p14:creationId xmlns:p14="http://schemas.microsoft.com/office/powerpoint/2010/main" val="176250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975066"/>
          </a:xfrm>
        </p:spPr>
        <p:txBody>
          <a:bodyPr>
            <a:normAutofit/>
          </a:bodyPr>
          <a:lstStyle/>
          <a:p>
            <a:r>
              <a:rPr lang="it-IT" dirty="0" smtClean="0"/>
              <a:t>IL GATT 1947</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50</a:t>
            </a:fld>
            <a:endParaRPr lang="it-IT"/>
          </a:p>
        </p:txBody>
      </p:sp>
      <p:sp>
        <p:nvSpPr>
          <p:cNvPr id="3" name="Segnaposto contenuto 2"/>
          <p:cNvSpPr>
            <a:spLocks noGrp="1"/>
          </p:cNvSpPr>
          <p:nvPr>
            <p:ph idx="1"/>
          </p:nvPr>
        </p:nvSpPr>
        <p:spPr>
          <a:xfrm>
            <a:off x="457201" y="1249704"/>
            <a:ext cx="8229600" cy="4876461"/>
          </a:xfrm>
        </p:spPr>
        <p:txBody>
          <a:bodyPr>
            <a:normAutofit/>
          </a:bodyPr>
          <a:lstStyle/>
          <a:p>
            <a:pPr lvl="1" algn="just"/>
            <a:r>
              <a:rPr lang="it-IT" dirty="0" smtClean="0"/>
              <a:t>PARTECIPAZIONE PROVVISORIA: regime introdotto per i Paesi la cui partecipazione era ritenuta interessante ma per i quali i negoziati sollevavano gravi problemi. Si decideva la partecipazione con  DECISIONE delle parti contraenti da un lato e DICHIARAZIONE UNILATERALE dello Stato e veniva fissato un TERMINE FINALE.</a:t>
            </a:r>
          </a:p>
          <a:p>
            <a:pPr algn="just"/>
            <a:endParaRPr lang="it-IT" dirty="0" smtClean="0"/>
          </a:p>
        </p:txBody>
      </p:sp>
    </p:spTree>
    <p:extLst>
      <p:ext uri="{BB962C8B-B14F-4D97-AF65-F5344CB8AC3E}">
        <p14:creationId xmlns:p14="http://schemas.microsoft.com/office/powerpoint/2010/main" val="162650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975066"/>
          </a:xfrm>
        </p:spPr>
        <p:txBody>
          <a:bodyPr>
            <a:normAutofit/>
          </a:bodyPr>
          <a:lstStyle/>
          <a:p>
            <a:r>
              <a:rPr lang="it-IT" dirty="0" smtClean="0"/>
              <a:t>IL GATT 1947</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51</a:t>
            </a:fld>
            <a:endParaRPr lang="it-IT"/>
          </a:p>
        </p:txBody>
      </p:sp>
      <p:sp>
        <p:nvSpPr>
          <p:cNvPr id="3" name="Segnaposto contenuto 2"/>
          <p:cNvSpPr>
            <a:spLocks noGrp="1"/>
          </p:cNvSpPr>
          <p:nvPr>
            <p:ph idx="1"/>
          </p:nvPr>
        </p:nvSpPr>
        <p:spPr>
          <a:xfrm>
            <a:off x="457201" y="1249704"/>
            <a:ext cx="8229600" cy="4876461"/>
          </a:xfrm>
        </p:spPr>
        <p:txBody>
          <a:bodyPr>
            <a:normAutofit/>
          </a:bodyPr>
          <a:lstStyle/>
          <a:p>
            <a:pPr lvl="1" algn="just"/>
            <a:r>
              <a:rPr lang="it-IT" dirty="0" smtClean="0"/>
              <a:t>MEMBRO ASSOCIATO: status pensato per integrare i paesi socialisti nel GATT 1947 tramite una decisione delle parti contraenti da un lato e il consenso del paese interessato dall’altro. L’associazione implicava per lo Stato beneficiario il diritto di partecipare alle sedute delle Parti contraenti ed ai negoziati tariffari per la riduzione degli ostacoli al commercio.</a:t>
            </a:r>
          </a:p>
          <a:p>
            <a:pPr algn="just"/>
            <a:endParaRPr lang="it-IT" dirty="0" smtClean="0"/>
          </a:p>
        </p:txBody>
      </p:sp>
    </p:spTree>
    <p:extLst>
      <p:ext uri="{BB962C8B-B14F-4D97-AF65-F5344CB8AC3E}">
        <p14:creationId xmlns:p14="http://schemas.microsoft.com/office/powerpoint/2010/main" val="1300460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EVOLUZIONE 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52</a:t>
            </a:fld>
            <a:endParaRPr lang="it-IT"/>
          </a:p>
        </p:txBody>
      </p:sp>
      <p:graphicFrame>
        <p:nvGraphicFramePr>
          <p:cNvPr id="5" name="Segnaposto contenuto 4"/>
          <p:cNvGraphicFramePr>
            <a:graphicFrameLocks noGrp="1"/>
          </p:cNvGraphicFramePr>
          <p:nvPr>
            <p:ph idx="1"/>
            <p:extLst/>
          </p:nvPr>
        </p:nvGraphicFramePr>
        <p:xfrm>
          <a:off x="457200" y="1797050"/>
          <a:ext cx="8229600" cy="43291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9340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GATT 1947</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53</a:t>
            </a:fld>
            <a:endParaRPr lang="it-IT"/>
          </a:p>
        </p:txBody>
      </p:sp>
      <p:sp>
        <p:nvSpPr>
          <p:cNvPr id="3" name="Segnaposto contenuto 2"/>
          <p:cNvSpPr>
            <a:spLocks noGrp="1"/>
          </p:cNvSpPr>
          <p:nvPr>
            <p:ph idx="1"/>
          </p:nvPr>
        </p:nvSpPr>
        <p:spPr>
          <a:xfrm>
            <a:off x="457201" y="1796856"/>
            <a:ext cx="8229600" cy="4329309"/>
          </a:xfrm>
        </p:spPr>
        <p:txBody>
          <a:bodyPr>
            <a:normAutofit/>
          </a:bodyPr>
          <a:lstStyle/>
          <a:p>
            <a:pPr algn="just"/>
            <a:r>
              <a:rPr lang="it-IT" dirty="0" smtClean="0"/>
              <a:t>OBIETTIVO: favorire lo sviluppo del commercio mondiale sostenendo la crescita dell’economia tramite la liberalizzazione degli scambi, attuata soprattutto tramite la riduzione dei dazi doganali, tasse all’ingresso dei prodotti stranieri.</a:t>
            </a:r>
            <a:endParaRPr lang="it-IT" dirty="0"/>
          </a:p>
        </p:txBody>
      </p:sp>
    </p:spTree>
    <p:extLst>
      <p:ext uri="{BB962C8B-B14F-4D97-AF65-F5344CB8AC3E}">
        <p14:creationId xmlns:p14="http://schemas.microsoft.com/office/powerpoint/2010/main" val="1043911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GATT 1947</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54</a:t>
            </a:fld>
            <a:endParaRPr lang="it-IT"/>
          </a:p>
        </p:txBody>
      </p:sp>
      <p:sp>
        <p:nvSpPr>
          <p:cNvPr id="3" name="Segnaposto contenuto 2"/>
          <p:cNvSpPr>
            <a:spLocks noGrp="1"/>
          </p:cNvSpPr>
          <p:nvPr>
            <p:ph idx="1"/>
          </p:nvPr>
        </p:nvSpPr>
        <p:spPr>
          <a:xfrm>
            <a:off x="457201" y="1796856"/>
            <a:ext cx="8229600" cy="4329309"/>
          </a:xfrm>
        </p:spPr>
        <p:txBody>
          <a:bodyPr>
            <a:normAutofit lnSpcReduction="10000"/>
          </a:bodyPr>
          <a:lstStyle/>
          <a:p>
            <a:pPr algn="just"/>
            <a:r>
              <a:rPr lang="it-IT" dirty="0" smtClean="0"/>
              <a:t>PRINCIPI FONDAMENTALI:</a:t>
            </a:r>
          </a:p>
          <a:p>
            <a:pPr lvl="1" algn="just"/>
            <a:r>
              <a:rPr lang="it-IT" dirty="0" smtClean="0"/>
              <a:t>RECIPROCITA’: gli impegni assunti dalle Parti dovevano risultare reciprocamente vantaggiosi;</a:t>
            </a:r>
          </a:p>
          <a:p>
            <a:pPr lvl="1" algn="just"/>
            <a:r>
              <a:rPr lang="it-IT" dirty="0" smtClean="0"/>
              <a:t>NON DISCRIMINAZIONE: </a:t>
            </a:r>
          </a:p>
          <a:p>
            <a:pPr lvl="2" algn="just"/>
            <a:r>
              <a:rPr lang="it-IT" dirty="0" smtClean="0"/>
              <a:t>ESTERNA: NAZIONE PIU’ FAVORITA: i benefici che ogni Stato accorda alle merci provenienti da uno Stato parte si estendono a tutte le altre parti del GATT;</a:t>
            </a:r>
          </a:p>
          <a:p>
            <a:pPr lvl="2" algn="just"/>
            <a:r>
              <a:rPr lang="it-IT" dirty="0" smtClean="0"/>
              <a:t>INTERNA: TRATTAMENTO NAZIONALE: le merci provenienti dall’estero dovevano ricevere all’interno di ciascuno Stato parte lo stesso trattamento accordato dallo Stato al prodotto nazionale equivalente.</a:t>
            </a:r>
            <a:endParaRPr lang="it-IT" dirty="0"/>
          </a:p>
        </p:txBody>
      </p:sp>
    </p:spTree>
    <p:extLst>
      <p:ext uri="{BB962C8B-B14F-4D97-AF65-F5344CB8AC3E}">
        <p14:creationId xmlns:p14="http://schemas.microsoft.com/office/powerpoint/2010/main" val="1548615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GATT 1947</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55</a:t>
            </a:fld>
            <a:endParaRPr lang="it-IT"/>
          </a:p>
        </p:txBody>
      </p:sp>
      <p:sp>
        <p:nvSpPr>
          <p:cNvPr id="3" name="Segnaposto contenuto 2"/>
          <p:cNvSpPr>
            <a:spLocks noGrp="1"/>
          </p:cNvSpPr>
          <p:nvPr>
            <p:ph idx="1"/>
          </p:nvPr>
        </p:nvSpPr>
        <p:spPr>
          <a:xfrm>
            <a:off x="457201" y="1796856"/>
            <a:ext cx="8229600" cy="4329309"/>
          </a:xfrm>
        </p:spPr>
        <p:txBody>
          <a:bodyPr>
            <a:normAutofit/>
          </a:bodyPr>
          <a:lstStyle/>
          <a:p>
            <a:pPr algn="just"/>
            <a:r>
              <a:rPr lang="it-IT" dirty="0" smtClean="0"/>
              <a:t>ECCEZIONI:</a:t>
            </a:r>
          </a:p>
          <a:p>
            <a:pPr lvl="1" algn="just"/>
            <a:r>
              <a:rPr lang="it-IT" dirty="0" smtClean="0"/>
              <a:t>Difficoltà economiche di uno Stato;</a:t>
            </a:r>
          </a:p>
          <a:p>
            <a:pPr lvl="1" algn="just"/>
            <a:r>
              <a:rPr lang="it-IT" dirty="0" smtClean="0"/>
              <a:t>Partecipazione a zone di integrazione economica regionale – limite al funzionamento della clausola generale della nazione più favorita;</a:t>
            </a:r>
          </a:p>
          <a:p>
            <a:pPr lvl="1" algn="just"/>
            <a:r>
              <a:rPr lang="it-IT" dirty="0" smtClean="0"/>
              <a:t>Tutela di non </a:t>
            </a:r>
            <a:r>
              <a:rPr lang="it-IT" dirty="0" err="1" smtClean="0"/>
              <a:t>trade</a:t>
            </a:r>
            <a:r>
              <a:rPr lang="it-IT" dirty="0" smtClean="0"/>
              <a:t> </a:t>
            </a:r>
            <a:r>
              <a:rPr lang="it-IT" dirty="0" err="1" smtClean="0"/>
              <a:t>values</a:t>
            </a:r>
            <a:r>
              <a:rPr lang="it-IT" dirty="0" smtClean="0"/>
              <a:t>: diritti </a:t>
            </a:r>
            <a:r>
              <a:rPr lang="it-IT" dirty="0" err="1" smtClean="0"/>
              <a:t>umani,ecc</a:t>
            </a:r>
            <a:r>
              <a:rPr lang="it-IT" dirty="0" smtClean="0"/>
              <a:t>.</a:t>
            </a:r>
            <a:endParaRPr lang="it-IT" dirty="0"/>
          </a:p>
        </p:txBody>
      </p:sp>
    </p:spTree>
    <p:extLst>
      <p:ext uri="{BB962C8B-B14F-4D97-AF65-F5344CB8AC3E}">
        <p14:creationId xmlns:p14="http://schemas.microsoft.com/office/powerpoint/2010/main" val="1939719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ASPETTI PROBLEMATICI DEL GATT 1947</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56</a:t>
            </a:fld>
            <a:endParaRPr lang="it-IT"/>
          </a:p>
        </p:txBody>
      </p:sp>
      <p:sp>
        <p:nvSpPr>
          <p:cNvPr id="3" name="Segnaposto contenuto 2"/>
          <p:cNvSpPr>
            <a:spLocks noGrp="1"/>
          </p:cNvSpPr>
          <p:nvPr>
            <p:ph idx="1"/>
          </p:nvPr>
        </p:nvSpPr>
        <p:spPr>
          <a:xfrm>
            <a:off x="457201" y="1796856"/>
            <a:ext cx="8229600" cy="4329309"/>
          </a:xfrm>
        </p:spPr>
        <p:txBody>
          <a:bodyPr>
            <a:normAutofit fontScale="77500" lnSpcReduction="20000"/>
          </a:bodyPr>
          <a:lstStyle/>
          <a:p>
            <a:pPr marL="514350" indent="-514350" algn="just">
              <a:buAutoNum type="arabicParenR"/>
            </a:pPr>
            <a:r>
              <a:rPr lang="it-IT" dirty="0" smtClean="0"/>
              <a:t>Le disposizioni dello stesso erano programmatiche quindi vi erano forti difformità normative all’interno degli Stati; il sistema prevedeva molteplici deroghe che compromettevano l’uniformità di risultato (es. preferenze generalizzate);</a:t>
            </a:r>
          </a:p>
          <a:p>
            <a:pPr marL="514350" indent="-514350" algn="just">
              <a:buAutoNum type="arabicParenR"/>
            </a:pPr>
            <a:r>
              <a:rPr lang="it-IT" dirty="0" smtClean="0"/>
              <a:t>Non vi era una struttura gerarchica e un ente idoneo ad assicurare l’attuazione uniforme della disciplina;</a:t>
            </a:r>
          </a:p>
          <a:p>
            <a:pPr marL="514350" indent="-514350" algn="just">
              <a:buAutoNum type="arabicParenR"/>
            </a:pPr>
            <a:r>
              <a:rPr lang="it-IT" dirty="0" smtClean="0"/>
              <a:t>Vi erano molte lacune: come nel sistema di soluzione delle controversie (art. XXI – XXIII):</a:t>
            </a:r>
          </a:p>
          <a:p>
            <a:pPr lvl="1" algn="just"/>
            <a:r>
              <a:rPr lang="it-IT" dirty="0" smtClean="0"/>
              <a:t>Consultazioni; </a:t>
            </a:r>
          </a:p>
          <a:p>
            <a:pPr lvl="1" algn="just"/>
            <a:r>
              <a:rPr lang="it-IT" dirty="0" smtClean="0"/>
              <a:t>Intervento del consiglio dei rappresentanti e istituzione di un panel fondato sul meccanismo del CONSENSUS;</a:t>
            </a:r>
          </a:p>
          <a:p>
            <a:pPr lvl="1" algn="just"/>
            <a:r>
              <a:rPr lang="it-IT" dirty="0" smtClean="0"/>
              <a:t>Giudizio</a:t>
            </a:r>
            <a:endParaRPr lang="it-IT" dirty="0"/>
          </a:p>
        </p:txBody>
      </p:sp>
    </p:spTree>
    <p:extLst>
      <p:ext uri="{BB962C8B-B14F-4D97-AF65-F5344CB8AC3E}">
        <p14:creationId xmlns:p14="http://schemas.microsoft.com/office/powerpoint/2010/main" val="1714371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DAL GATT ALL’OMC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57</a:t>
            </a:fld>
            <a:endParaRPr lang="it-IT"/>
          </a:p>
        </p:txBody>
      </p:sp>
      <p:sp>
        <p:nvSpPr>
          <p:cNvPr id="3" name="Segnaposto contenuto 2"/>
          <p:cNvSpPr>
            <a:spLocks noGrp="1"/>
          </p:cNvSpPr>
          <p:nvPr>
            <p:ph idx="1"/>
          </p:nvPr>
        </p:nvSpPr>
        <p:spPr>
          <a:xfrm>
            <a:off x="457201" y="1796856"/>
            <a:ext cx="8229600" cy="4329309"/>
          </a:xfrm>
        </p:spPr>
        <p:txBody>
          <a:bodyPr>
            <a:normAutofit lnSpcReduction="10000"/>
          </a:bodyPr>
          <a:lstStyle/>
          <a:p>
            <a:pPr algn="just"/>
            <a:r>
              <a:rPr lang="it-IT" dirty="0" smtClean="0"/>
              <a:t>Limiti del sistema GATT imponevano una revisione dello stesso;</a:t>
            </a:r>
          </a:p>
          <a:p>
            <a:pPr algn="just"/>
            <a:r>
              <a:rPr lang="it-IT" dirty="0" smtClean="0"/>
              <a:t>Agli inizi degli anni ‘80 la rilevanza di questa disciplina degli scambi internazionali era messa in pericolo da politiche regionali: CEE, EFTA e anche dalla recessione</a:t>
            </a:r>
          </a:p>
          <a:p>
            <a:pPr algn="just"/>
            <a:r>
              <a:rPr lang="it-IT" dirty="0" smtClean="0"/>
              <a:t>Proposta USA di negoziato per una disciplina multilaterale incontra opposizione CE e dei paesi in via di sviluppo</a:t>
            </a:r>
            <a:endParaRPr lang="it-IT" dirty="0"/>
          </a:p>
        </p:txBody>
      </p:sp>
    </p:spTree>
    <p:extLst>
      <p:ext uri="{BB962C8B-B14F-4D97-AF65-F5344CB8AC3E}">
        <p14:creationId xmlns:p14="http://schemas.microsoft.com/office/powerpoint/2010/main" val="7398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4380" y="274638"/>
            <a:ext cx="8262421" cy="1132132"/>
          </a:xfrm>
        </p:spPr>
        <p:txBody>
          <a:bodyPr>
            <a:normAutofit/>
          </a:bodyPr>
          <a:lstStyle/>
          <a:p>
            <a:r>
              <a:rPr lang="it-IT" dirty="0" smtClean="0"/>
              <a:t>DAL GATT ALL’OMC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58</a:t>
            </a:fld>
            <a:endParaRPr lang="it-IT"/>
          </a:p>
        </p:txBody>
      </p:sp>
      <p:sp>
        <p:nvSpPr>
          <p:cNvPr id="3" name="Segnaposto contenuto 2"/>
          <p:cNvSpPr>
            <a:spLocks noGrp="1"/>
          </p:cNvSpPr>
          <p:nvPr>
            <p:ph idx="1"/>
          </p:nvPr>
        </p:nvSpPr>
        <p:spPr>
          <a:xfrm>
            <a:off x="424380" y="1406770"/>
            <a:ext cx="8229600" cy="4719395"/>
          </a:xfrm>
        </p:spPr>
        <p:txBody>
          <a:bodyPr>
            <a:normAutofit fontScale="92500" lnSpcReduction="10000"/>
          </a:bodyPr>
          <a:lstStyle/>
          <a:p>
            <a:pPr algn="just"/>
            <a:r>
              <a:rPr lang="it-IT" dirty="0" smtClean="0"/>
              <a:t>Dichiarazione di Punta del Este del 1986 evidenzia la necessità di rafforzare il ruolo del GATT anche se non prevede ancora l’istituzione di una nuova OIG.</a:t>
            </a:r>
          </a:p>
          <a:p>
            <a:pPr algn="just"/>
            <a:r>
              <a:rPr lang="it-IT" dirty="0" smtClean="0"/>
              <a:t>Ha inizio l’Uruguay Round (e il GATT CONTA 99 STATI) che avrebbe condotto a una riforma degli scambi internazionali e anche della soluzione delle controversie: scelta tra rafforzare unico organo esecutivo o creare nuova istituzione competente nel settore dei rapporti commerciali internazionali</a:t>
            </a:r>
          </a:p>
        </p:txBody>
      </p:sp>
    </p:spTree>
    <p:extLst>
      <p:ext uri="{BB962C8B-B14F-4D97-AF65-F5344CB8AC3E}">
        <p14:creationId xmlns:p14="http://schemas.microsoft.com/office/powerpoint/2010/main" val="64863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DAL GATT ALL’OMC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59</a:t>
            </a:fld>
            <a:endParaRPr lang="it-IT"/>
          </a:p>
        </p:txBody>
      </p:sp>
      <p:sp>
        <p:nvSpPr>
          <p:cNvPr id="3" name="Segnaposto contenuto 2"/>
          <p:cNvSpPr>
            <a:spLocks noGrp="1"/>
          </p:cNvSpPr>
          <p:nvPr>
            <p:ph idx="1"/>
          </p:nvPr>
        </p:nvSpPr>
        <p:spPr>
          <a:xfrm>
            <a:off x="424380" y="1796856"/>
            <a:ext cx="8229600" cy="4329309"/>
          </a:xfrm>
        </p:spPr>
        <p:txBody>
          <a:bodyPr>
            <a:normAutofit/>
          </a:bodyPr>
          <a:lstStyle/>
          <a:p>
            <a:pPr algn="just"/>
            <a:r>
              <a:rPr lang="it-IT" dirty="0" smtClean="0"/>
              <a:t>…Atto finale 15.12.1993 firmato da 111 paesi: si giunge al GATT 15.4 1994-Conferenza di Marrakech accordi che recepiscono i risultati dell’Uruguay Round che contengono accordo istitutivo dell’OMC e accordi materiali allegati ratificati da 125 Stati.</a:t>
            </a:r>
            <a:endParaRPr lang="it-IT" dirty="0"/>
          </a:p>
        </p:txBody>
      </p:sp>
    </p:spTree>
    <p:extLst>
      <p:ext uri="{BB962C8B-B14F-4D97-AF65-F5344CB8AC3E}">
        <p14:creationId xmlns:p14="http://schemas.microsoft.com/office/powerpoint/2010/main" val="148797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96770"/>
            <a:ext cx="8447193" cy="1189190"/>
          </a:xfrm>
          <a:solidFill>
            <a:schemeClr val="accent3"/>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RIFORMA POSSIBILE?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a:t>
            </a:fld>
            <a:endParaRPr lang="it-IT"/>
          </a:p>
        </p:txBody>
      </p:sp>
      <p:sp>
        <p:nvSpPr>
          <p:cNvPr id="3" name="Segnaposto contenuto 2"/>
          <p:cNvSpPr>
            <a:spLocks noGrp="1"/>
          </p:cNvSpPr>
          <p:nvPr>
            <p:ph idx="1"/>
          </p:nvPr>
        </p:nvSpPr>
        <p:spPr/>
        <p:txBody>
          <a:bodyPr>
            <a:normAutofit/>
          </a:bodyPr>
          <a:lstStyle/>
          <a:p>
            <a:pPr algn="just"/>
            <a:r>
              <a:rPr lang="it-IT" dirty="0" smtClean="0"/>
              <a:t>ASPETTI FONDAMENTALI</a:t>
            </a:r>
          </a:p>
          <a:p>
            <a:pPr lvl="1" algn="just"/>
            <a:r>
              <a:rPr lang="it-IT" dirty="0" smtClean="0">
                <a:solidFill>
                  <a:srgbClr val="FF0000"/>
                </a:solidFill>
              </a:rPr>
              <a:t>LEGITTIMITA’</a:t>
            </a:r>
            <a:r>
              <a:rPr lang="it-IT" dirty="0" smtClean="0"/>
              <a:t>;</a:t>
            </a:r>
          </a:p>
          <a:p>
            <a:pPr lvl="1" algn="just"/>
            <a:r>
              <a:rPr lang="it-IT" dirty="0" smtClean="0">
                <a:solidFill>
                  <a:schemeClr val="accent6"/>
                </a:solidFill>
              </a:rPr>
              <a:t>ACCOUNTABILITY;</a:t>
            </a:r>
          </a:p>
          <a:p>
            <a:pPr lvl="1" algn="just"/>
            <a:r>
              <a:rPr lang="it-IT" dirty="0" smtClean="0">
                <a:solidFill>
                  <a:srgbClr val="FFFF00"/>
                </a:solidFill>
              </a:rPr>
              <a:t>COERENZA;</a:t>
            </a:r>
          </a:p>
          <a:p>
            <a:pPr lvl="1" algn="just"/>
            <a:r>
              <a:rPr lang="it-IT" dirty="0" smtClean="0">
                <a:solidFill>
                  <a:srgbClr val="DC25FF"/>
                </a:solidFill>
              </a:rPr>
              <a:t>DEMOCRAZIA</a:t>
            </a:r>
            <a:endParaRPr lang="it-IT" dirty="0">
              <a:solidFill>
                <a:srgbClr val="DC25FF"/>
              </a:solidFill>
            </a:endParaRPr>
          </a:p>
        </p:txBody>
      </p:sp>
    </p:spTree>
    <p:extLst>
      <p:ext uri="{BB962C8B-B14F-4D97-AF65-F5344CB8AC3E}">
        <p14:creationId xmlns:p14="http://schemas.microsoft.com/office/powerpoint/2010/main" val="148288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MEMBRI 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60</a:t>
            </a:fld>
            <a:endParaRPr lang="it-IT"/>
          </a:p>
        </p:txBody>
      </p:sp>
      <p:sp>
        <p:nvSpPr>
          <p:cNvPr id="3" name="Segnaposto contenuto 2"/>
          <p:cNvSpPr>
            <a:spLocks noGrp="1"/>
          </p:cNvSpPr>
          <p:nvPr>
            <p:ph idx="1"/>
          </p:nvPr>
        </p:nvSpPr>
        <p:spPr>
          <a:xfrm>
            <a:off x="424380" y="1796856"/>
            <a:ext cx="8229600" cy="4329309"/>
          </a:xfrm>
        </p:spPr>
        <p:txBody>
          <a:bodyPr>
            <a:normAutofit/>
          </a:bodyPr>
          <a:lstStyle/>
          <a:p>
            <a:pPr algn="just"/>
            <a:r>
              <a:rPr lang="it-IT" dirty="0" smtClean="0"/>
              <a:t>Attuali: 160 (Ucraina e Capo Verde nel 2008); Iraq e Afghanistan (richiesta nel 2004); Russia, Vanuatu, Samoa 2012, Laos (2013) </a:t>
            </a:r>
            <a:r>
              <a:rPr lang="it-IT" dirty="0" err="1" smtClean="0"/>
              <a:t>Taijkistan</a:t>
            </a:r>
            <a:r>
              <a:rPr lang="it-IT" dirty="0" smtClean="0"/>
              <a:t> (2013), Yemen 2014</a:t>
            </a:r>
            <a:endParaRPr lang="it-IT" dirty="0"/>
          </a:p>
        </p:txBody>
      </p:sp>
    </p:spTree>
    <p:extLst>
      <p:ext uri="{BB962C8B-B14F-4D97-AF65-F5344CB8AC3E}">
        <p14:creationId xmlns:p14="http://schemas.microsoft.com/office/powerpoint/2010/main" val="1154039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PROBLEMI GIURIDICI DERIVANTI DALL’ISTITUZIONE DELL’OMC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61</a:t>
            </a:fld>
            <a:endParaRPr lang="it-IT"/>
          </a:p>
        </p:txBody>
      </p:sp>
      <p:sp>
        <p:nvSpPr>
          <p:cNvPr id="3" name="Segnaposto contenuto 2"/>
          <p:cNvSpPr>
            <a:spLocks noGrp="1"/>
          </p:cNvSpPr>
          <p:nvPr>
            <p:ph idx="1"/>
          </p:nvPr>
        </p:nvSpPr>
        <p:spPr>
          <a:xfrm>
            <a:off x="424380" y="1796856"/>
            <a:ext cx="8229600" cy="4329309"/>
          </a:xfrm>
        </p:spPr>
        <p:txBody>
          <a:bodyPr>
            <a:normAutofit/>
          </a:bodyPr>
          <a:lstStyle/>
          <a:p>
            <a:pPr algn="just"/>
            <a:r>
              <a:rPr lang="it-IT" dirty="0" smtClean="0"/>
              <a:t>Dal </a:t>
            </a:r>
            <a:r>
              <a:rPr lang="it-IT" dirty="0" err="1" smtClean="0"/>
              <a:t>Gatt</a:t>
            </a:r>
            <a:r>
              <a:rPr lang="it-IT" dirty="0" smtClean="0"/>
              <a:t> 1947 al </a:t>
            </a:r>
            <a:r>
              <a:rPr lang="it-IT" dirty="0" err="1" smtClean="0"/>
              <a:t>Gatt</a:t>
            </a:r>
            <a:r>
              <a:rPr lang="it-IT" dirty="0" smtClean="0"/>
              <a:t> 1994 si pongono alcuni profili problematici?</a:t>
            </a:r>
          </a:p>
          <a:p>
            <a:pPr algn="just"/>
            <a:r>
              <a:rPr lang="it-IT" dirty="0" smtClean="0"/>
              <a:t>Sono risolvibili con i principi sulla successione dei trattati nel tempo (art. 59 della Convenzione di Vienna del 1969)?</a:t>
            </a:r>
          </a:p>
          <a:p>
            <a:pPr algn="just"/>
            <a:r>
              <a:rPr lang="it-IT" dirty="0" smtClean="0"/>
              <a:t>No, perché non tutti gli Stati aderenti al </a:t>
            </a:r>
            <a:r>
              <a:rPr lang="it-IT" dirty="0" err="1" smtClean="0"/>
              <a:t>Gatt</a:t>
            </a:r>
            <a:r>
              <a:rPr lang="it-IT" dirty="0" smtClean="0"/>
              <a:t> 1947 erano anche parti al </a:t>
            </a:r>
            <a:r>
              <a:rPr lang="it-IT" dirty="0" err="1" smtClean="0"/>
              <a:t>Gatt</a:t>
            </a:r>
            <a:r>
              <a:rPr lang="it-IT" dirty="0" smtClean="0"/>
              <a:t> 1994 e quindi?</a:t>
            </a:r>
            <a:endParaRPr lang="it-IT" dirty="0"/>
          </a:p>
        </p:txBody>
      </p:sp>
    </p:spTree>
    <p:extLst>
      <p:ext uri="{BB962C8B-B14F-4D97-AF65-F5344CB8AC3E}">
        <p14:creationId xmlns:p14="http://schemas.microsoft.com/office/powerpoint/2010/main" val="461155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PROBLEMI GIURIDICI DERIVANTI DALL’ISTITUZIONE DELL’OMC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62</a:t>
            </a:fld>
            <a:endParaRPr lang="it-IT"/>
          </a:p>
        </p:txBody>
      </p:sp>
      <p:sp>
        <p:nvSpPr>
          <p:cNvPr id="3" name="Segnaposto contenuto 2"/>
          <p:cNvSpPr>
            <a:spLocks noGrp="1"/>
          </p:cNvSpPr>
          <p:nvPr>
            <p:ph idx="1"/>
          </p:nvPr>
        </p:nvSpPr>
        <p:spPr>
          <a:xfrm>
            <a:off x="424380" y="1796856"/>
            <a:ext cx="8229600" cy="4329309"/>
          </a:xfrm>
        </p:spPr>
        <p:txBody>
          <a:bodyPr>
            <a:normAutofit/>
          </a:bodyPr>
          <a:lstStyle/>
          <a:p>
            <a:pPr algn="just"/>
            <a:r>
              <a:rPr lang="it-IT" dirty="0" smtClean="0"/>
              <a:t>Utilizzare lavori preparatori dell’accordo istitutivo dell’OMC:</a:t>
            </a:r>
          </a:p>
          <a:p>
            <a:pPr lvl="1" algn="just"/>
            <a:r>
              <a:rPr lang="it-IT" dirty="0" smtClean="0"/>
              <a:t>Lavori del Comitato preparatorio per l’OMC istituito dalle Parti Contraenti;</a:t>
            </a:r>
          </a:p>
          <a:p>
            <a:pPr lvl="1" algn="just"/>
            <a:r>
              <a:rPr lang="it-IT" dirty="0" smtClean="0"/>
              <a:t>Le Parti Contraenti dichiararono estinto il GATT 1947 alla scadenza di 1 anno dall’entrata in vigore dell’OMC</a:t>
            </a:r>
          </a:p>
          <a:p>
            <a:pPr marL="457095" lvl="1" indent="0" algn="just">
              <a:buNone/>
            </a:pPr>
            <a:endParaRPr lang="it-IT" dirty="0"/>
          </a:p>
        </p:txBody>
      </p:sp>
    </p:spTree>
    <p:extLst>
      <p:ext uri="{BB962C8B-B14F-4D97-AF65-F5344CB8AC3E}">
        <p14:creationId xmlns:p14="http://schemas.microsoft.com/office/powerpoint/2010/main" val="37607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PROBLEMI GIURIDICI DERIVANTI DALL’ISTITUZIONE DELL’OMC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63</a:t>
            </a:fld>
            <a:endParaRPr lang="it-IT"/>
          </a:p>
        </p:txBody>
      </p:sp>
      <p:sp>
        <p:nvSpPr>
          <p:cNvPr id="3" name="Segnaposto contenuto 2"/>
          <p:cNvSpPr>
            <a:spLocks noGrp="1"/>
          </p:cNvSpPr>
          <p:nvPr>
            <p:ph idx="1"/>
          </p:nvPr>
        </p:nvSpPr>
        <p:spPr>
          <a:xfrm>
            <a:off x="424380" y="1796856"/>
            <a:ext cx="8229600" cy="4329309"/>
          </a:xfrm>
        </p:spPr>
        <p:txBody>
          <a:bodyPr>
            <a:normAutofit/>
          </a:bodyPr>
          <a:lstStyle/>
          <a:p>
            <a:pPr algn="just"/>
            <a:r>
              <a:rPr lang="it-IT" dirty="0" smtClean="0"/>
              <a:t>PROBLEMA:</a:t>
            </a:r>
          </a:p>
          <a:p>
            <a:pPr lvl="1" algn="just"/>
            <a:r>
              <a:rPr lang="it-IT" dirty="0" smtClean="0"/>
              <a:t>Tale dichiarazione apparentemente viola l’art. 54 della Convenzione di Vienna del 1969 che prevede l’abrogazione dei trattati solo per effetto del consenso di tutti gli Stati contraenti;</a:t>
            </a:r>
          </a:p>
          <a:p>
            <a:pPr lvl="1" algn="just"/>
            <a:r>
              <a:rPr lang="it-IT" dirty="0" smtClean="0"/>
              <a:t>In questo caso vi è abrogazione per effetto di una norma c.d. di terzo grado (Dichiarazione delle Parti contraenti).</a:t>
            </a:r>
          </a:p>
          <a:p>
            <a:pPr marL="457095" lvl="1" indent="0" algn="just">
              <a:buNone/>
            </a:pPr>
            <a:endParaRPr lang="it-IT" dirty="0"/>
          </a:p>
        </p:txBody>
      </p:sp>
    </p:spTree>
    <p:extLst>
      <p:ext uri="{BB962C8B-B14F-4D97-AF65-F5344CB8AC3E}">
        <p14:creationId xmlns:p14="http://schemas.microsoft.com/office/powerpoint/2010/main" val="1944667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PROBLEMI GIURIDICI DERIVANTI DALL’ISTITUZIONE DELL’OMC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64</a:t>
            </a:fld>
            <a:endParaRPr lang="it-IT"/>
          </a:p>
        </p:txBody>
      </p:sp>
      <p:sp>
        <p:nvSpPr>
          <p:cNvPr id="3" name="Segnaposto contenuto 2"/>
          <p:cNvSpPr>
            <a:spLocks noGrp="1"/>
          </p:cNvSpPr>
          <p:nvPr>
            <p:ph idx="1"/>
          </p:nvPr>
        </p:nvSpPr>
        <p:spPr>
          <a:xfrm>
            <a:off x="424380" y="1796856"/>
            <a:ext cx="8229600" cy="4329309"/>
          </a:xfrm>
        </p:spPr>
        <p:txBody>
          <a:bodyPr>
            <a:normAutofit lnSpcReduction="10000"/>
          </a:bodyPr>
          <a:lstStyle/>
          <a:p>
            <a:pPr algn="just"/>
            <a:r>
              <a:rPr lang="it-IT" dirty="0" smtClean="0"/>
              <a:t>SI PUO’ AMMETTERE L’ABROGAZIONE DEL GATT 1947 PER EFFETTO DI UNA NORMA DI TERZO GRADO?</a:t>
            </a:r>
          </a:p>
          <a:p>
            <a:pPr lvl="1" algn="just"/>
            <a:r>
              <a:rPr lang="it-IT" dirty="0" smtClean="0"/>
              <a:t>Sì richiamando l’art. 5 della Convenzione di Vienna del 1969: l’applicazione della Convenzione non può pregiudicare le disposizioni contenute nell’accordo istitutivo di un’OIG</a:t>
            </a:r>
          </a:p>
          <a:p>
            <a:pPr lvl="1" algn="just"/>
            <a:r>
              <a:rPr lang="it-IT" dirty="0" smtClean="0"/>
              <a:t>Sì per la dottrina che ravvisa un consenso implicito degli altri Stati indipendente dalla forma in cui è stato espresso.</a:t>
            </a:r>
          </a:p>
          <a:p>
            <a:pPr marL="457095" lvl="1" indent="0" algn="just">
              <a:buNone/>
            </a:pPr>
            <a:endParaRPr lang="it-IT" dirty="0"/>
          </a:p>
        </p:txBody>
      </p:sp>
    </p:spTree>
    <p:extLst>
      <p:ext uri="{BB962C8B-B14F-4D97-AF65-F5344CB8AC3E}">
        <p14:creationId xmlns:p14="http://schemas.microsoft.com/office/powerpoint/2010/main" val="192735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CARATTERI GENERALI DELL’ACCORDO 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65</a:t>
            </a:fld>
            <a:endParaRPr lang="it-IT"/>
          </a:p>
        </p:txBody>
      </p:sp>
      <p:sp>
        <p:nvSpPr>
          <p:cNvPr id="3" name="Segnaposto contenuto 2"/>
          <p:cNvSpPr>
            <a:spLocks noGrp="1"/>
          </p:cNvSpPr>
          <p:nvPr>
            <p:ph idx="1"/>
          </p:nvPr>
        </p:nvSpPr>
        <p:spPr>
          <a:xfrm>
            <a:off x="424380" y="1796856"/>
            <a:ext cx="8229600" cy="4924621"/>
          </a:xfrm>
        </p:spPr>
        <p:txBody>
          <a:bodyPr>
            <a:normAutofit/>
          </a:bodyPr>
          <a:lstStyle/>
          <a:p>
            <a:pPr lvl="1" algn="just"/>
            <a:r>
              <a:rPr lang="it-IT" dirty="0" smtClean="0"/>
              <a:t>E’ un trattato istitutivo di un’OIG;</a:t>
            </a:r>
          </a:p>
          <a:p>
            <a:pPr lvl="1" algn="just"/>
            <a:r>
              <a:rPr lang="it-IT" dirty="0" smtClean="0"/>
              <a:t>Si distingue dai trattati istitutivi delle OIG perché contiene solo NORME PROCEDURALI E ISTITUZIONALI e non MATERIALI (contenute negli Accordi Allegati – che prescrivono obblighi in materia tariffaria e non tariffaria):</a:t>
            </a:r>
          </a:p>
          <a:p>
            <a:pPr lvl="2" algn="just"/>
            <a:r>
              <a:rPr lang="it-IT" dirty="0" smtClean="0"/>
              <a:t>Accordo generale sugli scambi di servizi (GATS)</a:t>
            </a:r>
          </a:p>
          <a:p>
            <a:pPr lvl="2" algn="just"/>
            <a:r>
              <a:rPr lang="it-IT" dirty="0" smtClean="0"/>
              <a:t>Accordo sugli aspetti dei diritti di proprietà intellettuale attinenti al commercio (Accordo </a:t>
            </a:r>
            <a:r>
              <a:rPr lang="it-IT" dirty="0" err="1" smtClean="0"/>
              <a:t>TRIPs</a:t>
            </a:r>
            <a:r>
              <a:rPr lang="it-IT" dirty="0" smtClean="0"/>
              <a:t>)</a:t>
            </a:r>
            <a:endParaRPr lang="it-IT" dirty="0"/>
          </a:p>
        </p:txBody>
      </p:sp>
    </p:spTree>
    <p:extLst>
      <p:ext uri="{BB962C8B-B14F-4D97-AF65-F5344CB8AC3E}">
        <p14:creationId xmlns:p14="http://schemas.microsoft.com/office/powerpoint/2010/main" val="1662701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CARATTERI GENERALI DELL’ACCORDO 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66</a:t>
            </a:fld>
            <a:endParaRPr lang="it-IT"/>
          </a:p>
        </p:txBody>
      </p:sp>
      <p:sp>
        <p:nvSpPr>
          <p:cNvPr id="3" name="Segnaposto contenuto 2"/>
          <p:cNvSpPr>
            <a:spLocks noGrp="1"/>
          </p:cNvSpPr>
          <p:nvPr>
            <p:ph idx="1"/>
          </p:nvPr>
        </p:nvSpPr>
        <p:spPr>
          <a:xfrm>
            <a:off x="424380" y="1796856"/>
            <a:ext cx="8229600" cy="4924621"/>
          </a:xfrm>
        </p:spPr>
        <p:txBody>
          <a:bodyPr>
            <a:normAutofit/>
          </a:bodyPr>
          <a:lstStyle/>
          <a:p>
            <a:pPr lvl="1" algn="just"/>
            <a:r>
              <a:rPr lang="it-IT" dirty="0" smtClean="0"/>
              <a:t>Anche le norme per la soluzione delle controversie del commercio internazionale sono contenute in un atto separato: INTESA SULLE NORME E SULLE PROCEDURE che disciplinano la soluzione delle controversie – </a:t>
            </a:r>
            <a:r>
              <a:rPr lang="it-IT" dirty="0" err="1" smtClean="0"/>
              <a:t>Understanding</a:t>
            </a:r>
            <a:r>
              <a:rPr lang="it-IT" dirty="0" smtClean="0"/>
              <a:t> on </a:t>
            </a:r>
            <a:r>
              <a:rPr lang="it-IT" dirty="0" err="1"/>
              <a:t>r</a:t>
            </a:r>
            <a:r>
              <a:rPr lang="it-IT" dirty="0" err="1" smtClean="0"/>
              <a:t>ules</a:t>
            </a:r>
            <a:r>
              <a:rPr lang="it-IT" dirty="0" smtClean="0"/>
              <a:t> and </a:t>
            </a:r>
            <a:r>
              <a:rPr lang="it-IT" dirty="0" err="1"/>
              <a:t>p</a:t>
            </a:r>
            <a:r>
              <a:rPr lang="it-IT" dirty="0" err="1" smtClean="0"/>
              <a:t>rocedures</a:t>
            </a:r>
            <a:r>
              <a:rPr lang="it-IT" dirty="0" smtClean="0"/>
              <a:t> </a:t>
            </a:r>
            <a:r>
              <a:rPr lang="it-IT" dirty="0" err="1" smtClean="0"/>
              <a:t>governing</a:t>
            </a:r>
            <a:r>
              <a:rPr lang="it-IT" dirty="0" smtClean="0"/>
              <a:t> the </a:t>
            </a:r>
            <a:r>
              <a:rPr lang="it-IT" dirty="0" err="1" smtClean="0"/>
              <a:t>Settlement</a:t>
            </a:r>
            <a:r>
              <a:rPr lang="it-IT" dirty="0" smtClean="0"/>
              <a:t> of </a:t>
            </a:r>
            <a:r>
              <a:rPr lang="it-IT" dirty="0" err="1" smtClean="0"/>
              <a:t>Disputes</a:t>
            </a:r>
            <a:r>
              <a:rPr lang="it-IT" dirty="0" smtClean="0"/>
              <a:t> - DSU)</a:t>
            </a:r>
            <a:endParaRPr lang="it-IT" dirty="0"/>
          </a:p>
        </p:txBody>
      </p:sp>
    </p:spTree>
    <p:extLst>
      <p:ext uri="{BB962C8B-B14F-4D97-AF65-F5344CB8AC3E}">
        <p14:creationId xmlns:p14="http://schemas.microsoft.com/office/powerpoint/2010/main" val="197200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txBody>
          <a:bodyPr>
            <a:normAutofit/>
          </a:bodyPr>
          <a:lstStyle/>
          <a:p>
            <a:r>
              <a:rPr lang="it-IT" dirty="0" smtClean="0"/>
              <a:t>OBIETTIVI DELL’OMC</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67</a:t>
            </a:fld>
            <a:endParaRPr lang="it-IT"/>
          </a:p>
        </p:txBody>
      </p:sp>
      <p:sp>
        <p:nvSpPr>
          <p:cNvPr id="3" name="Segnaposto contenuto 2"/>
          <p:cNvSpPr>
            <a:spLocks noGrp="1"/>
          </p:cNvSpPr>
          <p:nvPr>
            <p:ph idx="1"/>
          </p:nvPr>
        </p:nvSpPr>
        <p:spPr>
          <a:xfrm>
            <a:off x="424380" y="1796856"/>
            <a:ext cx="8229600" cy="4924621"/>
          </a:xfrm>
        </p:spPr>
        <p:txBody>
          <a:bodyPr>
            <a:normAutofit lnSpcReduction="10000"/>
          </a:bodyPr>
          <a:lstStyle/>
          <a:p>
            <a:pPr marL="457095" lvl="1" indent="0" algn="just">
              <a:buNone/>
            </a:pPr>
            <a:r>
              <a:rPr lang="it-IT" dirty="0" smtClean="0"/>
              <a:t>PREAMBOLO:</a:t>
            </a:r>
          </a:p>
          <a:p>
            <a:pPr marL="457095" lvl="1" indent="0" algn="just">
              <a:buNone/>
            </a:pPr>
            <a:r>
              <a:rPr lang="it-IT" dirty="0"/>
              <a:t>	</a:t>
            </a:r>
            <a:r>
              <a:rPr lang="it-IT" dirty="0" smtClean="0"/>
              <a:t>1) OBIETTIVI DI ECONOMIA INTERNA: crescita di alcune variabili fondamentali: reddito reale, domanda effettiva, piena occupazione della popolazione, miglioramento del tenore di vita;</a:t>
            </a:r>
          </a:p>
          <a:p>
            <a:pPr marL="457095" lvl="1" indent="0" algn="just">
              <a:buNone/>
            </a:pPr>
            <a:r>
              <a:rPr lang="it-IT" dirty="0"/>
              <a:t>	</a:t>
            </a:r>
            <a:r>
              <a:rPr lang="it-IT" dirty="0" smtClean="0"/>
              <a:t>2) OBIETTIVI DI ECONOMIA INTERNAZIONALE: espansione della produzione di beni e servizi e impiego di risorse mondiali in maniera coerente;</a:t>
            </a:r>
          </a:p>
          <a:p>
            <a:pPr marL="457095" lvl="1" indent="0" algn="just">
              <a:buNone/>
            </a:pPr>
            <a:r>
              <a:rPr lang="it-IT" dirty="0"/>
              <a:t>	</a:t>
            </a:r>
            <a:r>
              <a:rPr lang="it-IT" dirty="0" smtClean="0"/>
              <a:t>3) OBIETTIVI STRUMENTALI: favorire la conclusione di accordi internazionali fondati sul principio di non discriminazione e di reciprocità.</a:t>
            </a:r>
            <a:endParaRPr lang="it-IT" dirty="0"/>
          </a:p>
        </p:txBody>
      </p:sp>
    </p:spTree>
    <p:extLst>
      <p:ext uri="{BB962C8B-B14F-4D97-AF65-F5344CB8AC3E}">
        <p14:creationId xmlns:p14="http://schemas.microsoft.com/office/powerpoint/2010/main" val="1373986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96770"/>
            <a:ext cx="8447193" cy="1189190"/>
          </a:xfr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LEGITTIMITA’ ONU</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7</a:t>
            </a:fld>
            <a:endParaRPr lang="it-IT"/>
          </a:p>
        </p:txBody>
      </p:sp>
      <p:sp>
        <p:nvSpPr>
          <p:cNvPr id="3" name="Segnaposto contenuto 2"/>
          <p:cNvSpPr>
            <a:spLocks noGrp="1"/>
          </p:cNvSpPr>
          <p:nvPr>
            <p:ph idx="1"/>
          </p:nvPr>
        </p:nvSpPr>
        <p:spPr/>
        <p:txBody>
          <a:bodyPr>
            <a:normAutofit/>
          </a:bodyPr>
          <a:lstStyle/>
          <a:p>
            <a:pPr algn="just"/>
            <a:r>
              <a:rPr lang="it-IT" dirty="0" smtClean="0"/>
              <a:t>VALUTAZIONE: legittimità= accettazione dell’ONU come legittima e utile dalla comunità internazionale e dagli Stati</a:t>
            </a:r>
          </a:p>
          <a:p>
            <a:pPr lvl="1" algn="just"/>
            <a:r>
              <a:rPr lang="it-IT" dirty="0" smtClean="0"/>
              <a:t>A) EFFICACIA ISTITUZIONALE;</a:t>
            </a:r>
          </a:p>
          <a:p>
            <a:pPr lvl="1" algn="just"/>
            <a:r>
              <a:rPr lang="it-IT" dirty="0" smtClean="0"/>
              <a:t>B) RAPPRESENTATIVITA’</a:t>
            </a:r>
          </a:p>
        </p:txBody>
      </p:sp>
    </p:spTree>
    <p:extLst>
      <p:ext uri="{BB962C8B-B14F-4D97-AF65-F5344CB8AC3E}">
        <p14:creationId xmlns:p14="http://schemas.microsoft.com/office/powerpoint/2010/main" val="1088287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96770"/>
            <a:ext cx="8447193" cy="1189190"/>
          </a:xfr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LEGITTIMITA’ ONU</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8</a:t>
            </a:fld>
            <a:endParaRPr lang="it-IT"/>
          </a:p>
        </p:txBody>
      </p:sp>
      <p:sp>
        <p:nvSpPr>
          <p:cNvPr id="3" name="Segnaposto contenuto 2"/>
          <p:cNvSpPr>
            <a:spLocks noGrp="1"/>
          </p:cNvSpPr>
          <p:nvPr>
            <p:ph idx="1"/>
          </p:nvPr>
        </p:nvSpPr>
        <p:spPr>
          <a:xfrm>
            <a:off x="451413" y="1600200"/>
            <a:ext cx="8235387" cy="5008944"/>
          </a:xfrm>
        </p:spPr>
        <p:txBody>
          <a:bodyPr>
            <a:normAutofit fontScale="77500" lnSpcReduction="20000"/>
          </a:bodyPr>
          <a:lstStyle/>
          <a:p>
            <a:pPr algn="just"/>
            <a:r>
              <a:rPr lang="it-IT" dirty="0" smtClean="0"/>
              <a:t>A) EFFICACIA ISTITUZIONALE: un’OIG inefficace viene percepita come illegittima;</a:t>
            </a:r>
          </a:p>
          <a:p>
            <a:pPr algn="just"/>
            <a:r>
              <a:rPr lang="it-IT" dirty="0" smtClean="0"/>
              <a:t>B) RAPPRESENTATIVITA’: aumentare le responsabilità compromette l’efficacia (e la cooperazione volontaria degli Stati).</a:t>
            </a:r>
          </a:p>
          <a:p>
            <a:pPr lvl="1" algn="just"/>
            <a:r>
              <a:rPr lang="it-IT" dirty="0" smtClean="0"/>
              <a:t>Come individuare i membri del </a:t>
            </a:r>
            <a:r>
              <a:rPr lang="it-IT" dirty="0" err="1" smtClean="0"/>
              <a:t>CdS</a:t>
            </a:r>
            <a:r>
              <a:rPr lang="it-IT" dirty="0" smtClean="0"/>
              <a:t> competenti per mantenere la pace ? Potenza militare, economica, demografica?</a:t>
            </a:r>
          </a:p>
          <a:p>
            <a:pPr lvl="1" algn="just"/>
            <a:r>
              <a:rPr lang="it-IT" dirty="0" smtClean="0"/>
              <a:t>Più si aumentano più difficile è decidere;</a:t>
            </a:r>
          </a:p>
          <a:p>
            <a:pPr lvl="1" algn="just"/>
            <a:r>
              <a:rPr lang="it-IT" dirty="0" smtClean="0"/>
              <a:t>Rivedere il diritto di veto: </a:t>
            </a:r>
            <a:r>
              <a:rPr lang="it-IT" dirty="0" err="1" smtClean="0"/>
              <a:t>qno</a:t>
            </a:r>
            <a:r>
              <a:rPr lang="it-IT" dirty="0" smtClean="0"/>
              <a:t> dice che è un male inevitabile perché garantisce efficacia; passare sopra la volontà dei membri permanenti significa rendere la risoluzione assolutamente inefficace.- forse la soluzione è derogarvi in caso di atrocità estreme (proposta della Francia nel caso Siria).</a:t>
            </a:r>
          </a:p>
          <a:p>
            <a:pPr lvl="1" algn="just"/>
            <a:r>
              <a:rPr lang="it-IT" dirty="0" smtClean="0"/>
              <a:t>Riformare il </a:t>
            </a:r>
            <a:r>
              <a:rPr lang="it-IT" dirty="0" err="1" smtClean="0"/>
              <a:t>CdS</a:t>
            </a:r>
            <a:r>
              <a:rPr lang="it-IT" dirty="0" smtClean="0"/>
              <a:t> ”a piccoli passi”: invitare singoli Stati a partecipare a riunioni che li possano interessare forse modo indolore per iniziare a modificarne il lavoro in casi specifici</a:t>
            </a:r>
            <a:r>
              <a:rPr lang="mr-IN" dirty="0" smtClean="0"/>
              <a:t>…</a:t>
            </a:r>
            <a:r>
              <a:rPr lang="it-IT" dirty="0" smtClean="0"/>
              <a:t>.</a:t>
            </a:r>
          </a:p>
        </p:txBody>
      </p:sp>
    </p:spTree>
    <p:extLst>
      <p:ext uri="{BB962C8B-B14F-4D97-AF65-F5344CB8AC3E}">
        <p14:creationId xmlns:p14="http://schemas.microsoft.com/office/powerpoint/2010/main" val="39412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96770"/>
            <a:ext cx="8447193" cy="1189190"/>
          </a:xfrm>
          <a:solidFill>
            <a:schemeClr val="accent6"/>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smtClean="0"/>
              <a:t>ACCOUNTABILITY</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9</a:t>
            </a:fld>
            <a:endParaRPr lang="it-IT"/>
          </a:p>
        </p:txBody>
      </p:sp>
      <p:sp>
        <p:nvSpPr>
          <p:cNvPr id="3" name="Segnaposto contenuto 2"/>
          <p:cNvSpPr>
            <a:spLocks noGrp="1"/>
          </p:cNvSpPr>
          <p:nvPr>
            <p:ph idx="1"/>
          </p:nvPr>
        </p:nvSpPr>
        <p:spPr>
          <a:xfrm>
            <a:off x="451413" y="1600200"/>
            <a:ext cx="8235387" cy="5008944"/>
          </a:xfrm>
        </p:spPr>
        <p:txBody>
          <a:bodyPr>
            <a:normAutofit/>
          </a:bodyPr>
          <a:lstStyle/>
          <a:p>
            <a:pPr algn="just"/>
            <a:r>
              <a:rPr lang="it-IT" dirty="0" smtClean="0"/>
              <a:t>RESPONSABILITA’</a:t>
            </a:r>
          </a:p>
          <a:p>
            <a:pPr lvl="1" algn="just"/>
            <a:r>
              <a:rPr lang="it-IT" dirty="0" err="1" smtClean="0"/>
              <a:t>GIURIDICA:distinguere</a:t>
            </a:r>
            <a:r>
              <a:rPr lang="it-IT" dirty="0" smtClean="0"/>
              <a:t>:</a:t>
            </a:r>
          </a:p>
          <a:p>
            <a:pPr lvl="2" algn="just"/>
            <a:r>
              <a:rPr lang="it-IT" dirty="0" smtClean="0"/>
              <a:t>VERSO IN I SINGOLI: giudici nazionali;</a:t>
            </a:r>
          </a:p>
          <a:p>
            <a:pPr lvl="2" algn="just"/>
            <a:r>
              <a:rPr lang="it-IT" dirty="0" smtClean="0"/>
              <a:t>VERSO GLI STATI: ruolo più chiaro CIG.</a:t>
            </a:r>
          </a:p>
          <a:p>
            <a:pPr lvl="1" algn="just"/>
            <a:r>
              <a:rPr lang="it-IT" dirty="0" smtClean="0"/>
              <a:t>POLITICA:</a:t>
            </a:r>
          </a:p>
          <a:p>
            <a:pPr lvl="2" algn="just"/>
            <a:r>
              <a:rPr lang="it-IT" dirty="0" smtClean="0"/>
              <a:t>Riforma responsabilità/Progetto 2011 molto utile</a:t>
            </a:r>
          </a:p>
          <a:p>
            <a:pPr lvl="2" algn="just"/>
            <a:r>
              <a:rPr lang="it-IT" dirty="0" smtClean="0"/>
              <a:t>Trasparenza dell’azione ONU</a:t>
            </a:r>
          </a:p>
          <a:p>
            <a:pPr lvl="1" algn="just"/>
            <a:r>
              <a:rPr lang="it-IT" dirty="0" smtClean="0"/>
              <a:t>ECONOMICA: risorse impiegate per i fini dell’ONU- possibilità di controllo</a:t>
            </a:r>
          </a:p>
        </p:txBody>
      </p:sp>
    </p:spTree>
    <p:extLst>
      <p:ext uri="{BB962C8B-B14F-4D97-AF65-F5344CB8AC3E}">
        <p14:creationId xmlns:p14="http://schemas.microsoft.com/office/powerpoint/2010/main" val="1987686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1975</TotalTime>
  <Words>3386</Words>
  <Application>Microsoft Macintosh PowerPoint</Application>
  <PresentationFormat>Presentazione su schermo (4:3)</PresentationFormat>
  <Paragraphs>350</Paragraphs>
  <Slides>67</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67</vt:i4>
      </vt:variant>
    </vt:vector>
  </HeadingPairs>
  <TitlesOfParts>
    <vt:vector size="72" baseType="lpstr">
      <vt:lpstr>Calibri</vt:lpstr>
      <vt:lpstr>Mangal</vt:lpstr>
      <vt:lpstr>Wingdings</vt:lpstr>
      <vt:lpstr>Arial</vt:lpstr>
      <vt:lpstr>Tema di Office</vt:lpstr>
      <vt:lpstr>ORGANIZZAZIONI INTERNAZIONALI</vt:lpstr>
      <vt:lpstr>IL SISTEMA DELLE NAZIONI UNITE – CARTA DI S. FRANCISCO 26.6.1945</vt:lpstr>
      <vt:lpstr>VALUTAZIONE CONCLUSIVA</vt:lpstr>
      <vt:lpstr>VALUTAZIONE CONCLUSIVA</vt:lpstr>
      <vt:lpstr>RIFORMA POSSIBILE?</vt:lpstr>
      <vt:lpstr>RIFORMA POSSIBILE?</vt:lpstr>
      <vt:lpstr>LEGITTIMITA’ ONU</vt:lpstr>
      <vt:lpstr>LEGITTIMITA’ ONU</vt:lpstr>
      <vt:lpstr>ACCOUNTABILITY</vt:lpstr>
      <vt:lpstr>COERENZA DEL SISTEMA</vt:lpstr>
      <vt:lpstr>DEMOCRAZIA</vt:lpstr>
      <vt:lpstr>RUOLO/ATTIVITA’ ONU</vt:lpstr>
      <vt:lpstr>RUOLO/ATTIVITA’ ONU</vt:lpstr>
      <vt:lpstr>RUOLO ONU</vt:lpstr>
      <vt:lpstr>INFLUENZA SUL DIRITTO DEL COMMERCIO INTERNAZIONALE</vt:lpstr>
      <vt:lpstr>NEOLIBERISMO/LIBERISMO GARANTITO</vt:lpstr>
      <vt:lpstr>NEOLIBERISMO/LIBERISMO GARANTITO</vt:lpstr>
      <vt:lpstr>NEOLIBERISMO/LIBERISMO GARANTITO</vt:lpstr>
      <vt:lpstr>REGOLE DAVVERO UNIFORMI?</vt:lpstr>
      <vt:lpstr>REGOLE DAVVERO UNIFORMI?</vt:lpstr>
      <vt:lpstr>RUOLO UNCTAD</vt:lpstr>
      <vt:lpstr>REGOLE DAVVERO UNIFORMI?</vt:lpstr>
      <vt:lpstr>DISPOSIZIONI FLESSIBILI PROGRAMMATICHE</vt:lpstr>
      <vt:lpstr>DISPOSIZIONI FLESSIBILI PROGRAMMATICHE</vt:lpstr>
      <vt:lpstr>FUNZIONI OPERATIVE</vt:lpstr>
      <vt:lpstr>FORMAZIONE DELLE REGOLE DEL NUOVO ORDINE ECONOMICO INTERNAZIONALE</vt:lpstr>
      <vt:lpstr>FORMAZIONE DELLE REGOLE DEL NUOVO ORDINE ECONOMICO INTERNAZIONALE</vt:lpstr>
      <vt:lpstr>FORMAZIONE DELLE REGOLE DEL NUOVO ORDINE ECONOMICO INTERNAZIONALE</vt:lpstr>
      <vt:lpstr>REGOLA DEL PATRIMONIO COMUNE DELL’UMANITA’</vt:lpstr>
      <vt:lpstr>REGOLA DEL PATRIMONIO COMUNE DELL’UMANITA’</vt:lpstr>
      <vt:lpstr>REGOLA DEL PATRIMONIO COMUNE DELL’UMANITA’</vt:lpstr>
      <vt:lpstr>NEOLIBERISMO/LIBERISMO GARANTITO- SVILUPPO UMANO</vt:lpstr>
      <vt:lpstr>NEOLIBERISMO/LIBERISMO GARANTITO- SVILUPPO UMANO</vt:lpstr>
      <vt:lpstr>NEOLIBERISMO/LIBERISMO GARANTITO- SVILUPPO UMANO</vt:lpstr>
      <vt:lpstr>ESPORTAZIONE POSSIBILE DEL MODELLO?</vt:lpstr>
      <vt:lpstr>OMC - ITO</vt:lpstr>
      <vt:lpstr>ORIGINI DELL’OMC: ITO</vt:lpstr>
      <vt:lpstr>ITO</vt:lpstr>
      <vt:lpstr>ITO</vt:lpstr>
      <vt:lpstr>FALLIMENTO DELL’ITO</vt:lpstr>
      <vt:lpstr>FALLIMENTO DELL’ITO</vt:lpstr>
      <vt:lpstr>FALLIMENTO DELL’ITO</vt:lpstr>
      <vt:lpstr>DALL’ITO AL GATT</vt:lpstr>
      <vt:lpstr>IL GATT 1947</vt:lpstr>
      <vt:lpstr>IL GATT 1947 E L’ICITO</vt:lpstr>
      <vt:lpstr>ENTRATA IN VIGORE DEL GATT 1947</vt:lpstr>
      <vt:lpstr>IL GATT 1947</vt:lpstr>
      <vt:lpstr>IL GATT 1947</vt:lpstr>
      <vt:lpstr>IL GATT 1947</vt:lpstr>
      <vt:lpstr>IL GATT 1947</vt:lpstr>
      <vt:lpstr>IL GATT 1947</vt:lpstr>
      <vt:lpstr>EVOLUZIONE OMC</vt:lpstr>
      <vt:lpstr>GATT 1947</vt:lpstr>
      <vt:lpstr>GATT 1947</vt:lpstr>
      <vt:lpstr>GATT 1947</vt:lpstr>
      <vt:lpstr>ASPETTI PROBLEMATICI DEL GATT 1947</vt:lpstr>
      <vt:lpstr>DAL GATT ALL’OMC</vt:lpstr>
      <vt:lpstr>DAL GATT ALL’OMC</vt:lpstr>
      <vt:lpstr>DAL GATT ALL’OMC</vt:lpstr>
      <vt:lpstr>MEMBRI OMC</vt:lpstr>
      <vt:lpstr>PROBLEMI GIURIDICI DERIVANTI DALL’ISTITUZIONE DELL’OMC</vt:lpstr>
      <vt:lpstr>PROBLEMI GIURIDICI DERIVANTI DALL’ISTITUZIONE DELL’OMC</vt:lpstr>
      <vt:lpstr>PROBLEMI GIURIDICI DERIVANTI DALL’ISTITUZIONE DELL’OMC</vt:lpstr>
      <vt:lpstr>PROBLEMI GIURIDICI DERIVANTI DALL’ISTITUZIONE DELL’OMC</vt:lpstr>
      <vt:lpstr>CARATTERI GENERALI DELL’ACCORDO OMC</vt:lpstr>
      <vt:lpstr>CARATTERI GENERALI DELL’ACCORDO OMC</vt:lpstr>
      <vt:lpstr>OBIETTIVI DELL’OMC</vt:lpstr>
    </vt:vector>
  </TitlesOfParts>
  <Company>HAL 9000</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 DI INVALIDITA’ DEI TRATTATI INTERNAZIONALI</dc:title>
  <dc:creator>Giuseppe Sacco</dc:creator>
  <cp:lastModifiedBy>Giuseppe Sacco</cp:lastModifiedBy>
  <cp:revision>220</cp:revision>
  <dcterms:created xsi:type="dcterms:W3CDTF">2010-10-07T07:38:25Z</dcterms:created>
  <dcterms:modified xsi:type="dcterms:W3CDTF">2017-11-28T14:56:05Z</dcterms:modified>
</cp:coreProperties>
</file>