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1"/>
  </p:notesMasterIdLst>
  <p:sldIdLst>
    <p:sldId id="256" r:id="rId2"/>
    <p:sldId id="257" r:id="rId3"/>
    <p:sldId id="258" r:id="rId4"/>
    <p:sldId id="259" r:id="rId5"/>
    <p:sldId id="294" r:id="rId6"/>
    <p:sldId id="295" r:id="rId7"/>
    <p:sldId id="296" r:id="rId8"/>
    <p:sldId id="300" r:id="rId9"/>
    <p:sldId id="301" r:id="rId10"/>
    <p:sldId id="264" r:id="rId11"/>
    <p:sldId id="297" r:id="rId12"/>
    <p:sldId id="299" r:id="rId13"/>
    <p:sldId id="302" r:id="rId14"/>
    <p:sldId id="303" r:id="rId15"/>
    <p:sldId id="304" r:id="rId16"/>
    <p:sldId id="305" r:id="rId17"/>
    <p:sldId id="306" r:id="rId18"/>
    <p:sldId id="307" r:id="rId19"/>
    <p:sldId id="308" r:id="rId20"/>
    <p:sldId id="309" r:id="rId21"/>
    <p:sldId id="310" r:id="rId22"/>
    <p:sldId id="311" r:id="rId23"/>
    <p:sldId id="368" r:id="rId24"/>
    <p:sldId id="367" r:id="rId25"/>
    <p:sldId id="312" r:id="rId26"/>
    <p:sldId id="313" r:id="rId27"/>
    <p:sldId id="315" r:id="rId28"/>
    <p:sldId id="314"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283" r:id="rId43"/>
    <p:sldId id="330" r:id="rId44"/>
    <p:sldId id="329" r:id="rId45"/>
    <p:sldId id="331" r:id="rId46"/>
    <p:sldId id="333" r:id="rId47"/>
    <p:sldId id="334" r:id="rId48"/>
    <p:sldId id="332" r:id="rId49"/>
    <p:sldId id="335" r:id="rId50"/>
    <p:sldId id="336" r:id="rId51"/>
    <p:sldId id="337" r:id="rId52"/>
    <p:sldId id="338" r:id="rId53"/>
    <p:sldId id="350" r:id="rId54"/>
    <p:sldId id="339" r:id="rId55"/>
    <p:sldId id="341" r:id="rId56"/>
    <p:sldId id="342" r:id="rId57"/>
    <p:sldId id="343" r:id="rId58"/>
    <p:sldId id="344" r:id="rId59"/>
    <p:sldId id="345" r:id="rId60"/>
    <p:sldId id="346" r:id="rId61"/>
    <p:sldId id="347" r:id="rId62"/>
    <p:sldId id="348" r:id="rId63"/>
    <p:sldId id="349" r:id="rId64"/>
    <p:sldId id="351" r:id="rId65"/>
    <p:sldId id="352" r:id="rId66"/>
    <p:sldId id="353" r:id="rId67"/>
    <p:sldId id="354" r:id="rId68"/>
    <p:sldId id="355" r:id="rId69"/>
    <p:sldId id="356" r:id="rId70"/>
    <p:sldId id="357" r:id="rId71"/>
    <p:sldId id="358" r:id="rId72"/>
    <p:sldId id="359" r:id="rId73"/>
    <p:sldId id="360" r:id="rId74"/>
    <p:sldId id="361" r:id="rId75"/>
    <p:sldId id="363" r:id="rId76"/>
    <p:sldId id="362" r:id="rId77"/>
    <p:sldId id="365" r:id="rId78"/>
    <p:sldId id="366" r:id="rId79"/>
    <p:sldId id="364" r:id="rId8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BD26A20-F222-3B40-BEA8-72AA34E340FF}">
          <p14:sldIdLst>
            <p14:sldId id="256"/>
            <p14:sldId id="257"/>
            <p14:sldId id="258"/>
            <p14:sldId id="259"/>
            <p14:sldId id="294"/>
            <p14:sldId id="295"/>
            <p14:sldId id="296"/>
            <p14:sldId id="300"/>
            <p14:sldId id="301"/>
            <p14:sldId id="264"/>
            <p14:sldId id="297"/>
            <p14:sldId id="299"/>
            <p14:sldId id="302"/>
            <p14:sldId id="303"/>
            <p14:sldId id="304"/>
            <p14:sldId id="305"/>
            <p14:sldId id="306"/>
            <p14:sldId id="307"/>
            <p14:sldId id="308"/>
            <p14:sldId id="309"/>
            <p14:sldId id="310"/>
            <p14:sldId id="311"/>
            <p14:sldId id="368"/>
            <p14:sldId id="367"/>
            <p14:sldId id="312"/>
            <p14:sldId id="313"/>
            <p14:sldId id="315"/>
            <p14:sldId id="314"/>
            <p14:sldId id="316"/>
            <p14:sldId id="317"/>
            <p14:sldId id="318"/>
            <p14:sldId id="319"/>
            <p14:sldId id="320"/>
            <p14:sldId id="321"/>
            <p14:sldId id="322"/>
            <p14:sldId id="323"/>
            <p14:sldId id="324"/>
            <p14:sldId id="325"/>
            <p14:sldId id="326"/>
            <p14:sldId id="327"/>
            <p14:sldId id="328"/>
            <p14:sldId id="283"/>
            <p14:sldId id="330"/>
            <p14:sldId id="329"/>
            <p14:sldId id="331"/>
            <p14:sldId id="333"/>
            <p14:sldId id="334"/>
            <p14:sldId id="332"/>
            <p14:sldId id="335"/>
            <p14:sldId id="336"/>
            <p14:sldId id="337"/>
            <p14:sldId id="338"/>
            <p14:sldId id="350"/>
            <p14:sldId id="339"/>
          </p14:sldIdLst>
        </p14:section>
        <p14:section name="Sezione senza titolo" id="{3ABAB0A8-4193-DF46-9198-EBEE3CC3A253}">
          <p14:sldIdLst>
            <p14:sldId id="341"/>
            <p14:sldId id="342"/>
            <p14:sldId id="343"/>
            <p14:sldId id="344"/>
            <p14:sldId id="345"/>
            <p14:sldId id="346"/>
            <p14:sldId id="347"/>
            <p14:sldId id="348"/>
            <p14:sldId id="349"/>
            <p14:sldId id="351"/>
            <p14:sldId id="352"/>
            <p14:sldId id="353"/>
            <p14:sldId id="354"/>
            <p14:sldId id="355"/>
            <p14:sldId id="356"/>
            <p14:sldId id="357"/>
            <p14:sldId id="358"/>
            <p14:sldId id="359"/>
            <p14:sldId id="360"/>
            <p14:sldId id="361"/>
            <p14:sldId id="363"/>
            <p14:sldId id="362"/>
            <p14:sldId id="365"/>
            <p14:sldId id="366"/>
            <p14:sldId id="3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9" autoAdjust="0"/>
  </p:normalViewPr>
  <p:slideViewPr>
    <p:cSldViewPr snapToGrid="0" snapToObjects="1">
      <p:cViewPr varScale="1">
        <p:scale>
          <a:sx n="134" d="100"/>
          <a:sy n="134" d="100"/>
        </p:scale>
        <p:origin x="-864" y="-96"/>
      </p:cViewPr>
      <p:guideLst>
        <p:guide orient="horz" pos="2160"/>
        <p:guide pos="2880"/>
      </p:guideLst>
    </p:cSldViewPr>
  </p:slideViewPr>
  <p:outlineViewPr>
    <p:cViewPr>
      <p:scale>
        <a:sx n="33" d="100"/>
        <a:sy n="33" d="100"/>
      </p:scale>
      <p:origin x="184" y="2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notesMaster" Target="notesMasters/notesMaster1.xml"/><Relationship Id="rId82" Type="http://schemas.openxmlformats.org/officeDocument/2006/relationships/printerSettings" Target="printerSettings/printerSettings1.bin"/><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B77E51-FDC4-AD44-A20B-179B5D67DD0D}" type="datetimeFigureOut">
              <a:rPr lang="it-IT" smtClean="0"/>
              <a:t>26/11/16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68A857-F7E0-344B-BDA1-2772D6A1B21D}" type="slidenum">
              <a:rPr lang="it-IT" smtClean="0"/>
              <a:t>‹n.›</a:t>
            </a:fld>
            <a:endParaRPr lang="it-IT"/>
          </a:p>
        </p:txBody>
      </p:sp>
    </p:spTree>
    <p:extLst>
      <p:ext uri="{BB962C8B-B14F-4D97-AF65-F5344CB8AC3E}">
        <p14:creationId xmlns:p14="http://schemas.microsoft.com/office/powerpoint/2010/main" val="14010836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F18416-F48B-DE4C-BFCE-9181B5B20E03}" type="slidenum">
              <a:rPr lang="it-IT"/>
              <a:pPr/>
              <a:t>53</a:t>
            </a:fld>
            <a:endParaRPr lang="it-IT"/>
          </a:p>
        </p:txBody>
      </p:sp>
      <p:sp>
        <p:nvSpPr>
          <p:cNvPr id="1813506" name="Rectangle 2"/>
          <p:cNvSpPr>
            <a:spLocks noGrp="1" noRot="1" noChangeAspect="1" noChangeArrowheads="1" noTextEdit="1"/>
          </p:cNvSpPr>
          <p:nvPr>
            <p:ph type="sldImg"/>
          </p:nvPr>
        </p:nvSpPr>
        <p:spPr>
          <a:xfrm>
            <a:off x="1143000" y="685800"/>
            <a:ext cx="4573588" cy="3429000"/>
          </a:xfrm>
          <a:ln/>
          <a:extLst>
            <a:ext uri="{FAA26D3D-D897-4be2-8F04-BA451C77F1D7}">
              <ma14:placeholderFlag xmlns:ma14="http://schemas.microsoft.com/office/mac/drawingml/2011/main" val="1"/>
            </a:ext>
          </a:extLst>
        </p:spPr>
      </p:sp>
      <p:sp>
        <p:nvSpPr>
          <p:cNvPr id="1813507" name="Rectangle 3"/>
          <p:cNvSpPr>
            <a:spLocks noGrp="1" noChangeArrowheads="1"/>
          </p:cNvSpPr>
          <p:nvPr>
            <p:ph type="body" idx="1"/>
          </p:nvPr>
        </p:nvSpPr>
        <p:spPr>
          <a:xfrm>
            <a:off x="685480" y="4344607"/>
            <a:ext cx="5487041" cy="4113556"/>
          </a:xfrm>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26/11/16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40289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26/11/16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2190083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26/11/16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2965662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stile</a:t>
            </a:r>
            <a:endParaRPr lang="it-IT"/>
          </a:p>
        </p:txBody>
      </p:sp>
      <p:sp>
        <p:nvSpPr>
          <p:cNvPr id="3" name="Segnaposto tabella 2"/>
          <p:cNvSpPr>
            <a:spLocks noGrp="1"/>
          </p:cNvSpPr>
          <p:nvPr>
            <p:ph type="tbl" idx="1"/>
          </p:nvPr>
        </p:nvSpPr>
        <p:spPr>
          <a:xfrm>
            <a:off x="457200" y="1600200"/>
            <a:ext cx="8229600" cy="4525963"/>
          </a:xfrm>
        </p:spPr>
        <p:txBody>
          <a:bodyPr/>
          <a:lstStyle/>
          <a:p>
            <a:endParaRPr lang="it-IT"/>
          </a:p>
        </p:txBody>
      </p:sp>
      <p:sp>
        <p:nvSpPr>
          <p:cNvPr id="4" name="Segnaposto numero diapositiva 3"/>
          <p:cNvSpPr>
            <a:spLocks noGrp="1"/>
          </p:cNvSpPr>
          <p:nvPr>
            <p:ph type="sldNum" sz="quarter" idx="10"/>
          </p:nvPr>
        </p:nvSpPr>
        <p:spPr>
          <a:xfrm>
            <a:off x="3995738" y="6597650"/>
            <a:ext cx="1008062" cy="260350"/>
          </a:xfrm>
        </p:spPr>
        <p:txBody>
          <a:bodyPr/>
          <a:lstStyle>
            <a:lvl1pPr>
              <a:defRPr/>
            </a:lvl1pPr>
          </a:lstStyle>
          <a:p>
            <a:fld id="{B0625FE2-81C6-F04F-BF91-0ED797063AED}" type="slidenum">
              <a:rPr lang="it-IT"/>
              <a:pPr/>
              <a:t>‹n.›</a:t>
            </a:fld>
            <a:endParaRPr lang="it-IT"/>
          </a:p>
        </p:txBody>
      </p:sp>
    </p:spTree>
    <p:extLst>
      <p:ext uri="{BB962C8B-B14F-4D97-AF65-F5344CB8AC3E}">
        <p14:creationId xmlns:p14="http://schemas.microsoft.com/office/powerpoint/2010/main" val="683806504"/>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BDD8E9-606F-B646-A3B5-0E954D2E48B4}" type="datetimeFigureOut">
              <a:rPr lang="it-IT" smtClean="0"/>
              <a:t>26/11/16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362161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6DBDD8E9-606F-B646-A3B5-0E954D2E48B4}" type="datetimeFigureOut">
              <a:rPr lang="it-IT" smtClean="0"/>
              <a:t>26/11/16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195078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DBDD8E9-606F-B646-A3B5-0E954D2E48B4}" type="datetimeFigureOut">
              <a:rPr lang="it-IT" smtClean="0"/>
              <a:t>26/11/16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116598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DBDD8E9-606F-B646-A3B5-0E954D2E48B4}" type="datetimeFigureOut">
              <a:rPr lang="it-IT" smtClean="0"/>
              <a:t>26/11/16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130164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6DBDD8E9-606F-B646-A3B5-0E954D2E48B4}" type="datetimeFigureOut">
              <a:rPr lang="it-IT" smtClean="0"/>
              <a:t>26/11/16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45256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DBDD8E9-606F-B646-A3B5-0E954D2E48B4}" type="datetimeFigureOut">
              <a:rPr lang="it-IT" smtClean="0"/>
              <a:t>26/11/16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360889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DBDD8E9-606F-B646-A3B5-0E954D2E48B4}" type="datetimeFigureOut">
              <a:rPr lang="it-IT" smtClean="0"/>
              <a:t>26/11/16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49262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DBDD8E9-606F-B646-A3B5-0E954D2E48B4}" type="datetimeFigureOut">
              <a:rPr lang="it-IT" smtClean="0"/>
              <a:t>26/11/16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2381C1-8137-264D-AF5F-8FCBBAF868C6}" type="slidenum">
              <a:rPr lang="it-IT" smtClean="0"/>
              <a:t>‹n.›</a:t>
            </a:fld>
            <a:endParaRPr lang="it-IT"/>
          </a:p>
        </p:txBody>
      </p:sp>
    </p:spTree>
    <p:extLst>
      <p:ext uri="{BB962C8B-B14F-4D97-AF65-F5344CB8AC3E}">
        <p14:creationId xmlns:p14="http://schemas.microsoft.com/office/powerpoint/2010/main" val="39256592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DD8E9-606F-B646-A3B5-0E954D2E48B4}" type="datetimeFigureOut">
              <a:rPr lang="it-IT" smtClean="0"/>
              <a:t>26/11/16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381C1-8137-264D-AF5F-8FCBBAF868C6}" type="slidenum">
              <a:rPr lang="it-IT" smtClean="0"/>
              <a:t>‹n.›</a:t>
            </a:fld>
            <a:endParaRPr lang="it-IT"/>
          </a:p>
        </p:txBody>
      </p:sp>
    </p:spTree>
    <p:extLst>
      <p:ext uri="{BB962C8B-B14F-4D97-AF65-F5344CB8AC3E}">
        <p14:creationId xmlns:p14="http://schemas.microsoft.com/office/powerpoint/2010/main" val="3410494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hyperlink" Target="https://it.wikipedia.org/wiki/Indicatori_di_redditivit%C3%A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usinessandtax.it/art_pdf/Articolo%20VD.pdf"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package" Target="../embeddings/Documento_di_Microsoft_Word1.docx"/><Relationship Id="rId4" Type="http://schemas.openxmlformats.org/officeDocument/2006/relationships/image" Target="../media/image5.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a:t>
            </a:r>
            <a:r>
              <a:rPr lang="it-IT" i="1" dirty="0" err="1" smtClean="0"/>
              <a:t>abuse</a:t>
            </a:r>
            <a:r>
              <a:rPr lang="it-IT" i="1" dirty="0" smtClean="0"/>
              <a:t> of </a:t>
            </a:r>
            <a:r>
              <a:rPr lang="it-IT" i="1" dirty="0" err="1" smtClean="0"/>
              <a:t>earnings</a:t>
            </a:r>
            <a:r>
              <a:rPr lang="it-IT" i="1" dirty="0" smtClean="0"/>
              <a:t> management</a:t>
            </a:r>
            <a:r>
              <a:rPr lang="it-IT" dirty="0" smtClean="0"/>
              <a:t>”</a:t>
            </a:r>
            <a:br>
              <a:rPr lang="it-IT" dirty="0" smtClean="0"/>
            </a:br>
            <a:r>
              <a:rPr lang="it-IT" dirty="0" smtClean="0"/>
              <a:t>nella realtà delle imprese italiane:</a:t>
            </a:r>
            <a:br>
              <a:rPr lang="it-IT" dirty="0" smtClean="0"/>
            </a:br>
            <a:r>
              <a:rPr lang="it-IT" dirty="0" smtClean="0"/>
              <a:t>generi e specie di politiche di bilancio</a:t>
            </a:r>
            <a:endParaRPr lang="it-IT" dirty="0"/>
          </a:p>
        </p:txBody>
      </p:sp>
    </p:spTree>
    <p:extLst>
      <p:ext uri="{BB962C8B-B14F-4D97-AF65-F5344CB8AC3E}">
        <p14:creationId xmlns:p14="http://schemas.microsoft.com/office/powerpoint/2010/main" val="60830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90500" y="0"/>
            <a:ext cx="8740927" cy="6858000"/>
          </a:xfrm>
          <a:prstGeom prst="rect">
            <a:avLst/>
          </a:prstGeom>
        </p:spPr>
      </p:pic>
    </p:spTree>
    <p:extLst>
      <p:ext uri="{BB962C8B-B14F-4D97-AF65-F5344CB8AC3E}">
        <p14:creationId xmlns:p14="http://schemas.microsoft.com/office/powerpoint/2010/main" val="116510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Genere delle politiche di bilancio e possibile coesistenza di più scelte </a:t>
            </a:r>
            <a:endParaRPr lang="it-IT" dirty="0"/>
          </a:p>
        </p:txBody>
      </p:sp>
      <p:sp>
        <p:nvSpPr>
          <p:cNvPr id="3" name="Segnaposto contenuto 2"/>
          <p:cNvSpPr>
            <a:spLocks noGrp="1"/>
          </p:cNvSpPr>
          <p:nvPr>
            <p:ph idx="1"/>
          </p:nvPr>
        </p:nvSpPr>
        <p:spPr>
          <a:xfrm>
            <a:off x="351047" y="1558988"/>
            <a:ext cx="8466427" cy="5110591"/>
          </a:xfrm>
        </p:spPr>
        <p:txBody>
          <a:bodyPr>
            <a:normAutofit fontScale="85000" lnSpcReduction="10000"/>
          </a:bodyPr>
          <a:lstStyle/>
          <a:p>
            <a:r>
              <a:rPr lang="it-IT" dirty="0" smtClean="0"/>
              <a:t>il «genere» di una politica di bilancio è emblematico dello specifico intento di fondo che essa vuole soddisfare</a:t>
            </a:r>
          </a:p>
          <a:p>
            <a:r>
              <a:rPr lang="it-IT" dirty="0" smtClean="0"/>
              <a:t>Il più delle volte un dato obiettivo di </a:t>
            </a:r>
            <a:r>
              <a:rPr lang="it-IT" i="1" dirty="0" smtClean="0"/>
              <a:t>EM</a:t>
            </a:r>
            <a:r>
              <a:rPr lang="it-IT" dirty="0" smtClean="0"/>
              <a:t> richiede la compresenza di più generi</a:t>
            </a:r>
          </a:p>
          <a:p>
            <a:r>
              <a:rPr lang="it-IT" dirty="0"/>
              <a:t>p</a:t>
            </a:r>
            <a:r>
              <a:rPr lang="it-IT" dirty="0" smtClean="0"/>
              <a:t>.e., singoli criteri di valutazione impongono precise e specifiche modalità di classificazione e di rappresentazione contabile dei valori, come per le partecipazioni di controllo </a:t>
            </a:r>
            <a:r>
              <a:rPr lang="it-IT" i="1" dirty="0" smtClean="0"/>
              <a:t>ex</a:t>
            </a:r>
            <a:r>
              <a:rPr lang="it-IT" dirty="0" smtClean="0"/>
              <a:t> art 2359 cc, per le quali l’OIC 21 detta specifici indirizzi:</a:t>
            </a:r>
          </a:p>
          <a:p>
            <a:pPr marL="0" indent="0">
              <a:buNone/>
            </a:pPr>
            <a:r>
              <a:rPr lang="it-IT" dirty="0"/>
              <a:t>	</a:t>
            </a:r>
            <a:r>
              <a:rPr lang="it-IT" dirty="0" smtClean="0"/>
              <a:t>“le </a:t>
            </a:r>
            <a:r>
              <a:rPr lang="it-IT" dirty="0"/>
              <a:t>partecipazioni di controllo e collegamento iscritte </a:t>
            </a:r>
            <a:r>
              <a:rPr lang="it-IT" dirty="0" smtClean="0"/>
              <a:t>	nelle </a:t>
            </a:r>
            <a:r>
              <a:rPr lang="it-IT" dirty="0"/>
              <a:t>immobilizzazioni possono essere valutate, oltre </a:t>
            </a:r>
            <a:r>
              <a:rPr lang="it-IT" dirty="0" smtClean="0"/>
              <a:t>	che </a:t>
            </a:r>
            <a:r>
              <a:rPr lang="it-IT" dirty="0"/>
              <a:t>al costo, con il metodo del patrimonio </a:t>
            </a:r>
            <a:r>
              <a:rPr lang="it-IT" dirty="0" smtClean="0"/>
              <a:t>netto”</a:t>
            </a:r>
            <a:endParaRPr lang="it-IT" dirty="0"/>
          </a:p>
        </p:txBody>
      </p:sp>
    </p:spTree>
    <p:extLst>
      <p:ext uri="{BB962C8B-B14F-4D97-AF65-F5344CB8AC3E}">
        <p14:creationId xmlns:p14="http://schemas.microsoft.com/office/powerpoint/2010/main" val="36497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9102"/>
          </a:xfrm>
        </p:spPr>
        <p:txBody>
          <a:bodyPr>
            <a:normAutofit/>
          </a:bodyPr>
          <a:lstStyle/>
          <a:p>
            <a:r>
              <a:rPr lang="it-IT" sz="3200" dirty="0" smtClean="0"/>
              <a:t>Falsità legale ovvero non conformità del bilancio</a:t>
            </a:r>
            <a:endParaRPr lang="it-IT" sz="3200" dirty="0"/>
          </a:p>
        </p:txBody>
      </p:sp>
      <p:sp>
        <p:nvSpPr>
          <p:cNvPr id="3" name="Segnaposto contenuto 2"/>
          <p:cNvSpPr>
            <a:spLocks noGrp="1"/>
          </p:cNvSpPr>
          <p:nvPr>
            <p:ph idx="1"/>
          </p:nvPr>
        </p:nvSpPr>
        <p:spPr>
          <a:xfrm>
            <a:off x="457200" y="1166660"/>
            <a:ext cx="8229600" cy="5389351"/>
          </a:xfrm>
        </p:spPr>
        <p:txBody>
          <a:bodyPr>
            <a:normAutofit fontScale="85000" lnSpcReduction="20000"/>
          </a:bodyPr>
          <a:lstStyle/>
          <a:p>
            <a:r>
              <a:rPr lang="it-IT" dirty="0" smtClean="0"/>
              <a:t>non sempre una «tipologia» di politica di bilancio comporta la «falsità legale» del bilancio, ma al più la sua «non conformità», nella prospettiva di una rigida «</a:t>
            </a:r>
            <a:r>
              <a:rPr lang="it-IT" i="1" dirty="0" err="1" smtClean="0"/>
              <a:t>regulatory</a:t>
            </a:r>
            <a:r>
              <a:rPr lang="it-IT" i="1" dirty="0" smtClean="0"/>
              <a:t> compliance</a:t>
            </a:r>
            <a:r>
              <a:rPr lang="it-IT" dirty="0" smtClean="0"/>
              <a:t>»</a:t>
            </a:r>
          </a:p>
          <a:p>
            <a:r>
              <a:rPr lang="it-IT" dirty="0" smtClean="0"/>
              <a:t>La </a:t>
            </a:r>
            <a:r>
              <a:rPr lang="it-IT" b="1" i="1" dirty="0" err="1" smtClean="0"/>
              <a:t>regulatory</a:t>
            </a:r>
            <a:r>
              <a:rPr lang="it-IT" b="1" i="1" dirty="0" smtClean="0"/>
              <a:t> compliance </a:t>
            </a:r>
            <a:r>
              <a:rPr lang="it-IT" dirty="0" smtClean="0"/>
              <a:t>o </a:t>
            </a:r>
            <a:r>
              <a:rPr lang="it-IT" b="1" i="1" dirty="0" smtClean="0"/>
              <a:t>compliance </a:t>
            </a:r>
            <a:r>
              <a:rPr lang="it-IT" b="1" i="1" dirty="0"/>
              <a:t>normativa</a:t>
            </a:r>
            <a:r>
              <a:rPr lang="it-IT" i="1" dirty="0"/>
              <a:t> </a:t>
            </a:r>
            <a:r>
              <a:rPr lang="it-IT" dirty="0" smtClean="0"/>
              <a:t>o </a:t>
            </a:r>
            <a:r>
              <a:rPr lang="it-IT" b="1" i="1" dirty="0" smtClean="0"/>
              <a:t>conformità normativa</a:t>
            </a:r>
            <a:r>
              <a:rPr lang="it-IT" dirty="0" smtClean="0"/>
              <a:t> è la </a:t>
            </a:r>
            <a:r>
              <a:rPr lang="it-IT" dirty="0"/>
              <a:t>rispondenza</a:t>
            </a:r>
            <a:r>
              <a:rPr lang="it-IT" dirty="0"/>
              <a:t> </a:t>
            </a:r>
            <a:r>
              <a:rPr lang="it-IT" dirty="0" smtClean="0"/>
              <a:t>a </a:t>
            </a:r>
            <a:r>
              <a:rPr lang="it-IT" dirty="0"/>
              <a:t>determinate norme, regole o </a:t>
            </a:r>
            <a:r>
              <a:rPr lang="it-IT" i="1" dirty="0" smtClean="0"/>
              <a:t>standard</a:t>
            </a:r>
            <a:endParaRPr lang="it-IT" i="1" dirty="0"/>
          </a:p>
          <a:p>
            <a:r>
              <a:rPr lang="it-IT" dirty="0" smtClean="0"/>
              <a:t>nelle </a:t>
            </a:r>
            <a:r>
              <a:rPr lang="it-IT" dirty="0"/>
              <a:t>aziende la </a:t>
            </a:r>
            <a:r>
              <a:rPr lang="it-IT" i="1" dirty="0"/>
              <a:t>compliance normativa</a:t>
            </a:r>
            <a:r>
              <a:rPr lang="it-IT" dirty="0"/>
              <a:t> indica il rispetto di specifiche disposizioni impartite dal legislatore, da autorità di settore, da organismi di certificazione </a:t>
            </a:r>
            <a:r>
              <a:rPr lang="it-IT" dirty="0" smtClean="0"/>
              <a:t>o di </a:t>
            </a:r>
            <a:r>
              <a:rPr lang="it-IT" dirty="0"/>
              <a:t>regolamentazioni interne alle società stesse</a:t>
            </a:r>
            <a:endParaRPr lang="it-IT" dirty="0" smtClean="0"/>
          </a:p>
          <a:p>
            <a:r>
              <a:rPr lang="it-IT" dirty="0" smtClean="0"/>
              <a:t>la concezione </a:t>
            </a:r>
            <a:r>
              <a:rPr lang="it-IT" dirty="0" err="1" smtClean="0"/>
              <a:t>ragioneristica</a:t>
            </a:r>
            <a:r>
              <a:rPr lang="it-IT" dirty="0" smtClean="0"/>
              <a:t> del falso in bilancio è assai più estesa rispetto a quella del diritto, tanto che un tempo negli studi italiani di ragioneria si distingueva tra «bilanci falsi» e «falso in bilancio»</a:t>
            </a:r>
            <a:endParaRPr lang="it-IT" dirty="0"/>
          </a:p>
        </p:txBody>
      </p:sp>
    </p:spTree>
    <p:extLst>
      <p:ext uri="{BB962C8B-B14F-4D97-AF65-F5344CB8AC3E}">
        <p14:creationId xmlns:p14="http://schemas.microsoft.com/office/powerpoint/2010/main" val="2223348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899" y="274638"/>
            <a:ext cx="8900074" cy="1143000"/>
          </a:xfrm>
        </p:spPr>
        <p:txBody>
          <a:bodyPr>
            <a:noAutofit/>
          </a:bodyPr>
          <a:lstStyle/>
          <a:p>
            <a:r>
              <a:rPr lang="it-IT" sz="3600" dirty="0" smtClean="0"/>
              <a:t>Politiche di bilancio e loro tratto dominante </a:t>
            </a:r>
            <a:endParaRPr lang="it-IT" sz="3600" dirty="0"/>
          </a:p>
        </p:txBody>
      </p:sp>
      <p:sp>
        <p:nvSpPr>
          <p:cNvPr id="3" name="Segnaposto contenuto 2"/>
          <p:cNvSpPr>
            <a:spLocks noGrp="1"/>
          </p:cNvSpPr>
          <p:nvPr>
            <p:ph idx="1"/>
          </p:nvPr>
        </p:nvSpPr>
        <p:spPr>
          <a:xfrm>
            <a:off x="457200" y="1417638"/>
            <a:ext cx="8229600" cy="5107399"/>
          </a:xfrm>
        </p:spPr>
        <p:txBody>
          <a:bodyPr>
            <a:normAutofit fontScale="70000" lnSpcReduction="20000"/>
          </a:bodyPr>
          <a:lstStyle/>
          <a:p>
            <a:pPr marL="0" indent="0" algn="ctr">
              <a:buNone/>
            </a:pPr>
            <a:r>
              <a:rPr lang="it-IT" sz="4000" b="1" dirty="0" smtClean="0"/>
              <a:t>politiche “quantitative” delle valutazioni di bilancio</a:t>
            </a:r>
            <a:endParaRPr lang="it-IT" sz="4000" dirty="0" smtClean="0"/>
          </a:p>
          <a:p>
            <a:r>
              <a:rPr lang="it-IT" dirty="0" smtClean="0"/>
              <a:t>scopo: strumentalizzare la discrezionalità valutativa propria delle stime e delle congetture in modo da manipolare il risultato economico d’esercizio e/o la dimensione del capitale netto</a:t>
            </a:r>
          </a:p>
          <a:p>
            <a:r>
              <a:rPr lang="it-IT" dirty="0" smtClean="0"/>
              <a:t>il segno della manipolazione può essere differente secondo lo scopo perseguito:</a:t>
            </a:r>
          </a:p>
          <a:p>
            <a:pPr marL="0" indent="0">
              <a:buNone/>
            </a:pPr>
            <a:r>
              <a:rPr lang="it-IT" dirty="0" smtClean="0"/>
              <a:t>si minimizzano artatamente gli ammortamenti </a:t>
            </a:r>
          </a:p>
          <a:p>
            <a:r>
              <a:rPr lang="it-IT" dirty="0" smtClean="0"/>
              <a:t>di un’entità in perdita, al fine di occultare il risultato negativo d’esercizio</a:t>
            </a:r>
          </a:p>
          <a:p>
            <a:r>
              <a:rPr lang="it-IT" dirty="0"/>
              <a:t>p</a:t>
            </a:r>
            <a:r>
              <a:rPr lang="it-IT" dirty="0" smtClean="0"/>
              <a:t>er evidenziare anche redditi non realizzati (si pensi agli emolumenti degli amministratori legati ai risultati)</a:t>
            </a:r>
            <a:endParaRPr lang="it-IT" dirty="0"/>
          </a:p>
          <a:p>
            <a:pPr marL="0" indent="0">
              <a:buNone/>
            </a:pPr>
            <a:r>
              <a:rPr lang="it-IT" dirty="0" smtClean="0"/>
              <a:t>o, all’opposto, si massimizzano in maniera illogica gli ammortamenti di un’entità “</a:t>
            </a:r>
            <a:r>
              <a:rPr lang="it-IT" dirty="0"/>
              <a:t>inutile</a:t>
            </a:r>
            <a:r>
              <a:rPr lang="it-IT" dirty="0" smtClean="0"/>
              <a:t>” </a:t>
            </a:r>
          </a:p>
          <a:p>
            <a:r>
              <a:rPr lang="it-IT" dirty="0" smtClean="0"/>
              <a:t>al fine di costituire riserve occulte</a:t>
            </a:r>
            <a:endParaRPr lang="it-IT" dirty="0"/>
          </a:p>
        </p:txBody>
      </p:sp>
    </p:spTree>
    <p:extLst>
      <p:ext uri="{BB962C8B-B14F-4D97-AF65-F5344CB8AC3E}">
        <p14:creationId xmlns:p14="http://schemas.microsoft.com/office/powerpoint/2010/main" val="324498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899" y="274638"/>
            <a:ext cx="8900074" cy="1143000"/>
          </a:xfrm>
        </p:spPr>
        <p:txBody>
          <a:bodyPr>
            <a:noAutofit/>
          </a:bodyPr>
          <a:lstStyle/>
          <a:p>
            <a:r>
              <a:rPr lang="it-IT" sz="3600" dirty="0" smtClean="0"/>
              <a:t>Politiche di bilancio e loro tratto dominante </a:t>
            </a:r>
            <a:endParaRPr lang="it-IT" sz="3600" dirty="0"/>
          </a:p>
        </p:txBody>
      </p:sp>
      <p:sp>
        <p:nvSpPr>
          <p:cNvPr id="3" name="Segnaposto contenuto 2"/>
          <p:cNvSpPr>
            <a:spLocks noGrp="1"/>
          </p:cNvSpPr>
          <p:nvPr>
            <p:ph idx="1"/>
          </p:nvPr>
        </p:nvSpPr>
        <p:spPr>
          <a:xfrm>
            <a:off x="123899" y="1600200"/>
            <a:ext cx="8900074" cy="4525963"/>
          </a:xfrm>
        </p:spPr>
        <p:txBody>
          <a:bodyPr>
            <a:normAutofit fontScale="92500" lnSpcReduction="20000"/>
          </a:bodyPr>
          <a:lstStyle/>
          <a:p>
            <a:pPr marL="0" indent="0" algn="ctr">
              <a:buNone/>
            </a:pPr>
            <a:r>
              <a:rPr lang="it-IT" b="1" dirty="0" smtClean="0"/>
              <a:t>politiche “quantitative” delle valutazioni di bilancio</a:t>
            </a:r>
          </a:p>
          <a:p>
            <a:pPr marL="0" indent="0">
              <a:buNone/>
            </a:pPr>
            <a:r>
              <a:rPr lang="it-IT" dirty="0" smtClean="0"/>
              <a:t>si rideterminano i valori di taluni </a:t>
            </a:r>
            <a:r>
              <a:rPr lang="it-IT" i="1" dirty="0" err="1" smtClean="0"/>
              <a:t>asset</a:t>
            </a:r>
            <a:r>
              <a:rPr lang="it-IT" dirty="0" smtClean="0"/>
              <a:t> sulla base di </a:t>
            </a:r>
            <a:r>
              <a:rPr lang="it-IT" i="1" dirty="0" smtClean="0"/>
              <a:t>fair </a:t>
            </a:r>
            <a:r>
              <a:rPr lang="it-IT" i="1" dirty="0" err="1" smtClean="0"/>
              <a:t>value</a:t>
            </a:r>
            <a:r>
              <a:rPr lang="it-IT" i="1" dirty="0" smtClean="0"/>
              <a:t> </a:t>
            </a:r>
            <a:r>
              <a:rPr lang="it-IT" dirty="0" smtClean="0"/>
              <a:t>“</a:t>
            </a:r>
            <a:r>
              <a:rPr lang="it-IT" dirty="0"/>
              <a:t>guidati”</a:t>
            </a:r>
            <a:r>
              <a:rPr lang="it-IT" dirty="0" smtClean="0"/>
              <a:t>, aventi il fine di </a:t>
            </a:r>
            <a:r>
              <a:rPr lang="it-IT" dirty="0"/>
              <a:t>mostrare </a:t>
            </a:r>
            <a:endParaRPr lang="it-IT" dirty="0" smtClean="0"/>
          </a:p>
          <a:p>
            <a:r>
              <a:rPr lang="it-IT" dirty="0" smtClean="0"/>
              <a:t>un livello di patrimonializzazione inesistente (ad es. per attirare nuovo capitale di rischio e</a:t>
            </a:r>
            <a:r>
              <a:rPr lang="it-IT" dirty="0"/>
              <a:t>/</a:t>
            </a:r>
            <a:r>
              <a:rPr lang="it-IT" dirty="0" smtClean="0"/>
              <a:t>o per rasserenare i creditori)</a:t>
            </a:r>
          </a:p>
          <a:p>
            <a:r>
              <a:rPr lang="it-IT" dirty="0"/>
              <a:t>o</a:t>
            </a:r>
            <a:r>
              <a:rPr lang="it-IT" dirty="0" smtClean="0"/>
              <a:t>, al contrario, una patrimonializzazione sottostimata (ad es., in prossimità di un MBO - management </a:t>
            </a:r>
            <a:r>
              <a:rPr lang="it-IT" dirty="0"/>
              <a:t>by </a:t>
            </a:r>
            <a:r>
              <a:rPr lang="it-IT" dirty="0" err="1" smtClean="0"/>
              <a:t>objectives</a:t>
            </a:r>
            <a:r>
              <a:rPr lang="it-IT" dirty="0" smtClean="0"/>
              <a:t>: </a:t>
            </a:r>
            <a:r>
              <a:rPr lang="it-IT" dirty="0"/>
              <a:t>indica la componente variabile annuale della remunerazione conseguibile a fronte del raggiungimento di predefiniti obiettivi </a:t>
            </a:r>
            <a:r>
              <a:rPr lang="it-IT" dirty="0" smtClean="0"/>
              <a:t>aziendali)</a:t>
            </a:r>
            <a:endParaRPr lang="it-IT" dirty="0"/>
          </a:p>
        </p:txBody>
      </p:sp>
      <p:cxnSp>
        <p:nvCxnSpPr>
          <p:cNvPr id="4" name="Connettore 2 3"/>
          <p:cNvCxnSpPr/>
          <p:nvPr/>
        </p:nvCxnSpPr>
        <p:spPr>
          <a:xfrm flipV="1">
            <a:off x="8726339" y="2763175"/>
            <a:ext cx="0" cy="86658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 name="Connettore 2 4"/>
          <p:cNvCxnSpPr/>
          <p:nvPr/>
        </p:nvCxnSpPr>
        <p:spPr>
          <a:xfrm>
            <a:off x="8726339" y="4842163"/>
            <a:ext cx="0" cy="91232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7651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899" y="274638"/>
            <a:ext cx="8900074" cy="1143000"/>
          </a:xfrm>
        </p:spPr>
        <p:txBody>
          <a:bodyPr>
            <a:noAutofit/>
          </a:bodyPr>
          <a:lstStyle/>
          <a:p>
            <a:r>
              <a:rPr lang="it-IT" sz="3600" dirty="0" smtClean="0"/>
              <a:t>Politiche di bilancio e loro tratto dominante </a:t>
            </a:r>
            <a:endParaRPr lang="it-IT" sz="3600" dirty="0"/>
          </a:p>
        </p:txBody>
      </p:sp>
      <p:sp>
        <p:nvSpPr>
          <p:cNvPr id="3" name="Segnaposto contenuto 2"/>
          <p:cNvSpPr>
            <a:spLocks noGrp="1"/>
          </p:cNvSpPr>
          <p:nvPr>
            <p:ph idx="1"/>
          </p:nvPr>
        </p:nvSpPr>
        <p:spPr>
          <a:xfrm>
            <a:off x="0" y="1417638"/>
            <a:ext cx="9143999" cy="5440362"/>
          </a:xfrm>
        </p:spPr>
        <p:txBody>
          <a:bodyPr>
            <a:normAutofit fontScale="77500" lnSpcReduction="20000"/>
          </a:bodyPr>
          <a:lstStyle/>
          <a:p>
            <a:pPr marL="0" indent="0" algn="ctr">
              <a:buNone/>
            </a:pPr>
            <a:r>
              <a:rPr lang="it-IT" sz="3000" b="1" dirty="0" smtClean="0"/>
              <a:t>politiche “qualitative” delle rappresentazioni di bilancio </a:t>
            </a:r>
          </a:p>
          <a:p>
            <a:pPr marL="0" indent="0" algn="ctr">
              <a:buNone/>
            </a:pPr>
            <a:r>
              <a:rPr lang="it-IT" sz="3000" b="1" dirty="0" smtClean="0"/>
              <a:t>(cd “</a:t>
            </a:r>
            <a:r>
              <a:rPr lang="it-IT" sz="3000" b="1" i="1" dirty="0" err="1" smtClean="0"/>
              <a:t>window-dressing</a:t>
            </a:r>
            <a:r>
              <a:rPr lang="it-IT" sz="3000" b="1" dirty="0" smtClean="0"/>
              <a:t>” o </a:t>
            </a:r>
            <a:r>
              <a:rPr lang="it-IT" sz="3000" b="1" dirty="0"/>
              <a:t>“abbellire le vetrine”</a:t>
            </a:r>
            <a:r>
              <a:rPr lang="it-IT" sz="3000" b="1" dirty="0" smtClean="0"/>
              <a:t>)</a:t>
            </a:r>
          </a:p>
          <a:p>
            <a:r>
              <a:rPr lang="it-IT" dirty="0"/>
              <a:t>il fine </a:t>
            </a:r>
            <a:r>
              <a:rPr lang="it-IT" dirty="0" smtClean="0"/>
              <a:t>del </a:t>
            </a:r>
            <a:r>
              <a:rPr lang="it-IT" i="1" dirty="0" err="1"/>
              <a:t>window-</a:t>
            </a:r>
            <a:r>
              <a:rPr lang="it-IT" i="1" dirty="0" err="1" smtClean="0"/>
              <a:t>dressing</a:t>
            </a:r>
            <a:r>
              <a:rPr lang="it-IT" i="1" dirty="0" smtClean="0"/>
              <a:t> </a:t>
            </a:r>
            <a:r>
              <a:rPr lang="it-IT" dirty="0" smtClean="0"/>
              <a:t>si collega agli effetti </a:t>
            </a:r>
            <a:r>
              <a:rPr lang="it-IT" dirty="0"/>
              <a:t>che la dimensione “estetica” del bilancio produce sulle decisioni degli </a:t>
            </a:r>
            <a:r>
              <a:rPr lang="it-IT" i="1" dirty="0" smtClean="0"/>
              <a:t>stakeholder</a:t>
            </a:r>
          </a:p>
          <a:p>
            <a:r>
              <a:rPr lang="it-IT" dirty="0" smtClean="0"/>
              <a:t>queste </a:t>
            </a:r>
            <a:r>
              <a:rPr lang="it-IT" dirty="0"/>
              <a:t>politiche </a:t>
            </a:r>
            <a:r>
              <a:rPr lang="it-IT" dirty="0" smtClean="0"/>
              <a:t>riguardano </a:t>
            </a:r>
            <a:r>
              <a:rPr lang="it-IT" dirty="0"/>
              <a:t>la classificazione contabile assegnata ai valori e le modalità formali della loro esposizione nei </a:t>
            </a:r>
            <a:r>
              <a:rPr lang="it-IT" dirty="0" smtClean="0"/>
              <a:t>bilanci. Sono vietati in particolare:</a:t>
            </a:r>
          </a:p>
          <a:p>
            <a:pPr marL="0" indent="0" algn="ctr">
              <a:buNone/>
            </a:pPr>
            <a:r>
              <a:rPr lang="it-IT" dirty="0" smtClean="0"/>
              <a:t>“</a:t>
            </a:r>
            <a:r>
              <a:rPr lang="it-IT" dirty="0"/>
              <a:t>compensi di partite”</a:t>
            </a:r>
            <a:endParaRPr lang="it-IT" dirty="0" smtClean="0"/>
          </a:p>
          <a:p>
            <a:pPr marL="285750" indent="-285750">
              <a:buFontTx/>
              <a:buChar char="-"/>
            </a:pPr>
            <a:r>
              <a:rPr lang="it-IT" b="1" dirty="0" smtClean="0"/>
              <a:t>di </a:t>
            </a:r>
            <a:r>
              <a:rPr lang="it-IT" b="1" dirty="0"/>
              <a:t>segno opposto</a:t>
            </a:r>
            <a:r>
              <a:rPr lang="it-IT" dirty="0"/>
              <a:t> (es. Crediti diversi e Debiti diversi; Banche attive con Banche passive; Interessi attivi con Interessi passivi)</a:t>
            </a:r>
            <a:r>
              <a:rPr lang="it-IT" dirty="0" smtClean="0"/>
              <a:t>,</a:t>
            </a:r>
            <a:endParaRPr lang="it-IT" dirty="0"/>
          </a:p>
          <a:p>
            <a:pPr marL="285750" indent="-285750">
              <a:buFontTx/>
              <a:buChar char="-"/>
            </a:pPr>
            <a:r>
              <a:rPr lang="it-IT" b="1" dirty="0" smtClean="0"/>
              <a:t>di </a:t>
            </a:r>
            <a:r>
              <a:rPr lang="it-IT" b="1" dirty="0"/>
              <a:t>opposto significato</a:t>
            </a:r>
            <a:r>
              <a:rPr lang="it-IT" dirty="0"/>
              <a:t> (es. Ricavi di vendita con Perdite su crediti</a:t>
            </a:r>
            <a:r>
              <a:rPr lang="it-IT" dirty="0" smtClean="0"/>
              <a:t>)</a:t>
            </a:r>
          </a:p>
          <a:p>
            <a:pPr marL="0" indent="0" algn="ctr">
              <a:buNone/>
            </a:pPr>
            <a:r>
              <a:rPr lang="it-IT" dirty="0"/>
              <a:t>“commistioni” di valori </a:t>
            </a:r>
            <a:r>
              <a:rPr lang="it-IT" dirty="0" smtClean="0"/>
              <a:t>di natura </a:t>
            </a:r>
            <a:r>
              <a:rPr lang="it-IT" dirty="0"/>
              <a:t>eterogenea</a:t>
            </a:r>
          </a:p>
          <a:p>
            <a:pPr marL="285750" indent="-285750">
              <a:buFontTx/>
              <a:buChar char="-"/>
            </a:pPr>
            <a:r>
              <a:rPr lang="it-IT" dirty="0"/>
              <a:t>t</a:t>
            </a:r>
            <a:r>
              <a:rPr lang="it-IT" dirty="0" smtClean="0"/>
              <a:t>ra le Rimanenze </a:t>
            </a:r>
            <a:r>
              <a:rPr lang="it-IT" dirty="0"/>
              <a:t>finali di prodotti finiti e di semilavorati</a:t>
            </a:r>
          </a:p>
          <a:p>
            <a:endParaRPr lang="it-IT" dirty="0" smtClean="0"/>
          </a:p>
        </p:txBody>
      </p:sp>
    </p:spTree>
    <p:extLst>
      <p:ext uri="{BB962C8B-B14F-4D97-AF65-F5344CB8AC3E}">
        <p14:creationId xmlns:p14="http://schemas.microsoft.com/office/powerpoint/2010/main" val="889888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Alcuni indici</a:t>
            </a:r>
            <a:endParaRPr lang="it-IT" dirty="0"/>
          </a:p>
        </p:txBody>
      </p:sp>
      <p:sp>
        <p:nvSpPr>
          <p:cNvPr id="3" name="Segnaposto contenuto 2"/>
          <p:cNvSpPr>
            <a:spLocks noGrp="1"/>
          </p:cNvSpPr>
          <p:nvPr>
            <p:ph idx="1"/>
          </p:nvPr>
        </p:nvSpPr>
        <p:spPr/>
        <p:txBody>
          <a:bodyPr>
            <a:normAutofit/>
          </a:bodyPr>
          <a:lstStyle/>
          <a:p>
            <a:r>
              <a:rPr lang="it-IT" b="1" dirty="0" smtClean="0"/>
              <a:t>calcolo </a:t>
            </a:r>
            <a:r>
              <a:rPr lang="it-IT" b="1" dirty="0"/>
              <a:t>dell'</a:t>
            </a:r>
            <a:r>
              <a:rPr lang="it-IT" i="1" dirty="0" err="1"/>
              <a:t>Economic</a:t>
            </a:r>
            <a:r>
              <a:rPr lang="it-IT" i="1" dirty="0"/>
              <a:t> Value </a:t>
            </a:r>
            <a:r>
              <a:rPr lang="it-IT" i="1" dirty="0" err="1"/>
              <a:t>Added</a:t>
            </a:r>
            <a:r>
              <a:rPr lang="it-IT" i="1" dirty="0"/>
              <a:t> </a:t>
            </a:r>
            <a:r>
              <a:rPr lang="it-IT" b="1" dirty="0"/>
              <a:t>sulla base dei dati di bilancio della società Rossi </a:t>
            </a:r>
            <a:r>
              <a:rPr lang="it-IT" b="1" dirty="0" smtClean="0"/>
              <a:t>spa</a:t>
            </a:r>
            <a:endParaRPr lang="it-IT" dirty="0"/>
          </a:p>
          <a:p>
            <a:r>
              <a:rPr lang="it-IT" dirty="0" smtClean="0"/>
              <a:t>EVA è un indicatore che consente di calcolare </a:t>
            </a:r>
            <a:r>
              <a:rPr lang="it-IT" dirty="0"/>
              <a:t>il valore creato dalla società </a:t>
            </a:r>
            <a:r>
              <a:rPr lang="it-IT" dirty="0" smtClean="0"/>
              <a:t>(es. </a:t>
            </a:r>
            <a:r>
              <a:rPr lang="it-IT" i="1" dirty="0" smtClean="0"/>
              <a:t>ROSSI Spa</a:t>
            </a:r>
            <a:r>
              <a:rPr lang="it-IT" dirty="0" smtClean="0"/>
              <a:t>)</a:t>
            </a:r>
            <a:endParaRPr lang="it-IT" dirty="0"/>
          </a:p>
          <a:p>
            <a:r>
              <a:rPr lang="it-IT" dirty="0"/>
              <a:t>Per farlo abbiamo bisogno dei dati di bilancio: stato patrimoniale e conto economico relativi all’ultimo </a:t>
            </a:r>
            <a:r>
              <a:rPr lang="it-IT" dirty="0" smtClean="0"/>
              <a:t>esercizio</a:t>
            </a:r>
            <a:endParaRPr lang="sk-SK" dirty="0"/>
          </a:p>
          <a:p>
            <a:endParaRPr lang="it-IT" dirty="0"/>
          </a:p>
        </p:txBody>
      </p:sp>
    </p:spTree>
    <p:extLst>
      <p:ext uri="{BB962C8B-B14F-4D97-AF65-F5344CB8AC3E}">
        <p14:creationId xmlns:p14="http://schemas.microsoft.com/office/powerpoint/2010/main" val="101025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Attivo dello stato patrimoniale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Terreni</a:t>
            </a:r>
            <a:r>
              <a:rPr lang="it-IT" dirty="0"/>
              <a:t>	</a:t>
            </a:r>
            <a:r>
              <a:rPr lang="it-IT" dirty="0" smtClean="0"/>
              <a:t>						100.000</a:t>
            </a:r>
            <a:r>
              <a:rPr lang="it-IT" dirty="0"/>
              <a:t>	</a:t>
            </a:r>
          </a:p>
          <a:p>
            <a:r>
              <a:rPr lang="it-IT" dirty="0"/>
              <a:t>Fabbricati	</a:t>
            </a:r>
            <a:r>
              <a:rPr lang="it-IT" dirty="0" smtClean="0"/>
              <a:t>					400.000</a:t>
            </a:r>
            <a:r>
              <a:rPr lang="it-IT" dirty="0"/>
              <a:t>	</a:t>
            </a:r>
          </a:p>
          <a:p>
            <a:r>
              <a:rPr lang="it-IT" dirty="0"/>
              <a:t>Altre attività immobilizzate	</a:t>
            </a:r>
            <a:r>
              <a:rPr lang="it-IT" dirty="0" smtClean="0"/>
              <a:t>  85.000</a:t>
            </a:r>
            <a:r>
              <a:rPr lang="it-IT" dirty="0"/>
              <a:t>	</a:t>
            </a:r>
          </a:p>
          <a:p>
            <a:r>
              <a:rPr lang="it-IT" b="1" dirty="0"/>
              <a:t>Attivo fisso</a:t>
            </a:r>
            <a:r>
              <a:rPr lang="it-IT" dirty="0"/>
              <a:t>	</a:t>
            </a:r>
            <a:r>
              <a:rPr lang="it-IT" dirty="0" smtClean="0"/>
              <a:t>					</a:t>
            </a:r>
            <a:r>
              <a:rPr lang="it-IT" b="1" dirty="0" smtClean="0"/>
              <a:t>585.000</a:t>
            </a:r>
            <a:r>
              <a:rPr lang="it-IT" dirty="0"/>
              <a:t>	</a:t>
            </a:r>
          </a:p>
          <a:p>
            <a:r>
              <a:rPr lang="it-IT" dirty="0"/>
              <a:t>Magazzino	</a:t>
            </a:r>
            <a:r>
              <a:rPr lang="it-IT" dirty="0" smtClean="0"/>
              <a:t>				  	  35.000</a:t>
            </a:r>
            <a:r>
              <a:rPr lang="it-IT" dirty="0"/>
              <a:t>	</a:t>
            </a:r>
          </a:p>
          <a:p>
            <a:r>
              <a:rPr lang="it-IT" dirty="0"/>
              <a:t>Crediti verso clienti	</a:t>
            </a:r>
            <a:r>
              <a:rPr lang="it-IT" dirty="0" smtClean="0"/>
              <a:t>		155.000</a:t>
            </a:r>
            <a:r>
              <a:rPr lang="it-IT" dirty="0"/>
              <a:t>	</a:t>
            </a:r>
          </a:p>
          <a:p>
            <a:r>
              <a:rPr lang="it-IT" dirty="0"/>
              <a:t>Altre attività correnti	</a:t>
            </a:r>
            <a:r>
              <a:rPr lang="it-IT" dirty="0" smtClean="0"/>
              <a:t>		  55.000</a:t>
            </a:r>
            <a:r>
              <a:rPr lang="it-IT" dirty="0"/>
              <a:t>	</a:t>
            </a:r>
          </a:p>
          <a:p>
            <a:r>
              <a:rPr lang="it-IT" dirty="0"/>
              <a:t>Cassa	</a:t>
            </a:r>
            <a:r>
              <a:rPr lang="it-IT" dirty="0" smtClean="0"/>
              <a:t>					  	  10.000</a:t>
            </a:r>
            <a:r>
              <a:rPr lang="it-IT" dirty="0"/>
              <a:t>	</a:t>
            </a:r>
          </a:p>
          <a:p>
            <a:r>
              <a:rPr lang="it-IT" b="1" dirty="0"/>
              <a:t>Attivo Circolante</a:t>
            </a:r>
            <a:r>
              <a:rPr lang="it-IT" dirty="0"/>
              <a:t>	</a:t>
            </a:r>
            <a:r>
              <a:rPr lang="it-IT" dirty="0" smtClean="0"/>
              <a:t>			</a:t>
            </a:r>
            <a:r>
              <a:rPr lang="it-IT" b="1" dirty="0" smtClean="0"/>
              <a:t>255.000</a:t>
            </a:r>
            <a:r>
              <a:rPr lang="it-IT" dirty="0"/>
              <a:t>	</a:t>
            </a:r>
          </a:p>
          <a:p>
            <a:pPr marL="0" indent="0">
              <a:buNone/>
            </a:pPr>
            <a:r>
              <a:rPr lang="sk-SK" dirty="0"/>
              <a:t> 	 	</a:t>
            </a:r>
          </a:p>
          <a:p>
            <a:r>
              <a:rPr lang="sk-SK" b="1" dirty="0"/>
              <a:t>TOTALE ATTIVO</a:t>
            </a:r>
            <a:r>
              <a:rPr lang="sk-SK" dirty="0"/>
              <a:t>	</a:t>
            </a:r>
            <a:r>
              <a:rPr lang="sk-SK" dirty="0" smtClean="0"/>
              <a:t>			</a:t>
            </a:r>
            <a:r>
              <a:rPr lang="sk-SK" b="1" dirty="0" smtClean="0"/>
              <a:t>840.000</a:t>
            </a:r>
            <a:r>
              <a:rPr lang="sk-SK" dirty="0"/>
              <a:t>	</a:t>
            </a:r>
          </a:p>
          <a:p>
            <a:endParaRPr lang="it-IT" dirty="0"/>
          </a:p>
        </p:txBody>
      </p:sp>
    </p:spTree>
    <p:extLst>
      <p:ext uri="{BB962C8B-B14F-4D97-AF65-F5344CB8AC3E}">
        <p14:creationId xmlns:p14="http://schemas.microsoft.com/office/powerpoint/2010/main" val="2794276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Passivo dello stato patrimoniale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Capitale </a:t>
            </a:r>
            <a:r>
              <a:rPr lang="it-IT" dirty="0"/>
              <a:t>sociale	</a:t>
            </a:r>
            <a:r>
              <a:rPr lang="it-IT" dirty="0" smtClean="0"/>
              <a:t>						150.000</a:t>
            </a:r>
            <a:r>
              <a:rPr lang="it-IT" dirty="0"/>
              <a:t>	</a:t>
            </a:r>
          </a:p>
          <a:p>
            <a:r>
              <a:rPr lang="it-IT" dirty="0"/>
              <a:t>Utili portati a nuovo	</a:t>
            </a:r>
            <a:r>
              <a:rPr lang="it-IT" dirty="0" smtClean="0"/>
              <a:t>					170.000</a:t>
            </a:r>
            <a:r>
              <a:rPr lang="it-IT" dirty="0"/>
              <a:t>	</a:t>
            </a:r>
          </a:p>
          <a:p>
            <a:r>
              <a:rPr lang="it-IT" dirty="0"/>
              <a:t>Utile d’esercizio	</a:t>
            </a:r>
            <a:r>
              <a:rPr lang="it-IT" dirty="0" smtClean="0"/>
              <a:t>						  90.000</a:t>
            </a:r>
            <a:r>
              <a:rPr lang="it-IT" dirty="0"/>
              <a:t>	</a:t>
            </a:r>
          </a:p>
          <a:p>
            <a:r>
              <a:rPr lang="it-IT" b="1" dirty="0"/>
              <a:t>Patrimonio netto</a:t>
            </a:r>
            <a:r>
              <a:rPr lang="it-IT" dirty="0"/>
              <a:t>	</a:t>
            </a:r>
            <a:r>
              <a:rPr lang="it-IT" dirty="0" smtClean="0"/>
              <a:t>						</a:t>
            </a:r>
            <a:r>
              <a:rPr lang="it-IT" b="1" dirty="0" smtClean="0"/>
              <a:t>410.000</a:t>
            </a:r>
            <a:r>
              <a:rPr lang="it-IT" dirty="0"/>
              <a:t>	</a:t>
            </a:r>
          </a:p>
          <a:p>
            <a:r>
              <a:rPr lang="it-IT" dirty="0"/>
              <a:t>Debiti finanziari a medio/lungo </a:t>
            </a:r>
            <a:r>
              <a:rPr lang="it-IT" dirty="0" err="1"/>
              <a:t>term</a:t>
            </a:r>
            <a:r>
              <a:rPr lang="it-IT" dirty="0"/>
              <a:t>.	230.000	</a:t>
            </a:r>
          </a:p>
          <a:p>
            <a:r>
              <a:rPr lang="it-IT" b="1" dirty="0"/>
              <a:t>Passività consolidate</a:t>
            </a:r>
            <a:r>
              <a:rPr lang="it-IT" dirty="0"/>
              <a:t>	</a:t>
            </a:r>
            <a:r>
              <a:rPr lang="it-IT" dirty="0" smtClean="0"/>
              <a:t>					</a:t>
            </a:r>
            <a:r>
              <a:rPr lang="it-IT" b="1" dirty="0" smtClean="0"/>
              <a:t>230.000</a:t>
            </a:r>
            <a:r>
              <a:rPr lang="it-IT" dirty="0"/>
              <a:t>	</a:t>
            </a:r>
          </a:p>
          <a:p>
            <a:r>
              <a:rPr lang="it-IT" dirty="0"/>
              <a:t>Debiti finanziari a breve </a:t>
            </a:r>
            <a:r>
              <a:rPr lang="it-IT" dirty="0" smtClean="0"/>
              <a:t>termine		       </a:t>
            </a:r>
            <a:r>
              <a:rPr lang="it-IT" dirty="0"/>
              <a:t> </a:t>
            </a:r>
            <a:r>
              <a:rPr lang="it-IT" dirty="0" smtClean="0"/>
              <a:t> 60.000</a:t>
            </a:r>
            <a:r>
              <a:rPr lang="it-IT" dirty="0"/>
              <a:t>	</a:t>
            </a:r>
          </a:p>
          <a:p>
            <a:r>
              <a:rPr lang="it-IT" dirty="0"/>
              <a:t>Debiti verso fornitori	</a:t>
            </a:r>
            <a:r>
              <a:rPr lang="it-IT" dirty="0" smtClean="0"/>
              <a:t>					110.000</a:t>
            </a:r>
            <a:r>
              <a:rPr lang="it-IT" dirty="0"/>
              <a:t>	</a:t>
            </a:r>
          </a:p>
          <a:p>
            <a:r>
              <a:rPr lang="it-IT" dirty="0"/>
              <a:t>Ratei e Risconti	</a:t>
            </a:r>
            <a:r>
              <a:rPr lang="it-IT" dirty="0" smtClean="0"/>
              <a:t>						  30.000</a:t>
            </a:r>
            <a:r>
              <a:rPr lang="it-IT" dirty="0"/>
              <a:t>	</a:t>
            </a:r>
          </a:p>
          <a:p>
            <a:r>
              <a:rPr lang="it-IT" b="1" dirty="0"/>
              <a:t>Passività </a:t>
            </a:r>
            <a:r>
              <a:rPr lang="it-IT" b="1" dirty="0" smtClean="0"/>
              <a:t>correnti						</a:t>
            </a:r>
            <a:r>
              <a:rPr lang="it-IT" dirty="0"/>
              <a:t>	</a:t>
            </a:r>
            <a:r>
              <a:rPr lang="it-IT" b="1" dirty="0"/>
              <a:t>200.000</a:t>
            </a:r>
            <a:r>
              <a:rPr lang="it-IT" dirty="0"/>
              <a:t>	</a:t>
            </a:r>
          </a:p>
          <a:p>
            <a:r>
              <a:rPr lang="it-IT" b="1" dirty="0"/>
              <a:t>TOTALE PASSIVO</a:t>
            </a:r>
            <a:r>
              <a:rPr lang="it-IT" dirty="0"/>
              <a:t>	</a:t>
            </a:r>
            <a:r>
              <a:rPr lang="it-IT" dirty="0" smtClean="0"/>
              <a:t>						</a:t>
            </a:r>
            <a:r>
              <a:rPr lang="it-IT" b="1" dirty="0" smtClean="0"/>
              <a:t>840.000</a:t>
            </a:r>
            <a:r>
              <a:rPr lang="sk-SK" dirty="0"/>
              <a:t>	</a:t>
            </a:r>
          </a:p>
          <a:p>
            <a:endParaRPr lang="it-IT" dirty="0"/>
          </a:p>
        </p:txBody>
      </p:sp>
    </p:spTree>
    <p:extLst>
      <p:ext uri="{BB962C8B-B14F-4D97-AF65-F5344CB8AC3E}">
        <p14:creationId xmlns:p14="http://schemas.microsoft.com/office/powerpoint/2010/main" val="3999015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Conto economico</a:t>
            </a:r>
            <a:endParaRPr lang="it-IT" dirty="0"/>
          </a:p>
        </p:txBody>
      </p:sp>
      <p:sp>
        <p:nvSpPr>
          <p:cNvPr id="3" name="Segnaposto contenuto 2"/>
          <p:cNvSpPr>
            <a:spLocks noGrp="1"/>
          </p:cNvSpPr>
          <p:nvPr>
            <p:ph idx="1"/>
          </p:nvPr>
        </p:nvSpPr>
        <p:spPr/>
        <p:txBody>
          <a:bodyPr>
            <a:normAutofit fontScale="70000" lnSpcReduction="20000"/>
          </a:bodyPr>
          <a:lstStyle/>
          <a:p>
            <a:r>
              <a:rPr lang="it-IT" dirty="0"/>
              <a:t>Ricavi	</a:t>
            </a:r>
            <a:r>
              <a:rPr lang="it-IT" dirty="0" smtClean="0"/>
              <a:t>								900.000</a:t>
            </a:r>
            <a:r>
              <a:rPr lang="it-IT" dirty="0"/>
              <a:t>	</a:t>
            </a:r>
          </a:p>
          <a:p>
            <a:r>
              <a:rPr lang="it-IT" dirty="0"/>
              <a:t>Variazione magazzino prodotti finiti	</a:t>
            </a:r>
            <a:r>
              <a:rPr lang="it-IT" dirty="0" smtClean="0"/>
              <a:t>		     0</a:t>
            </a:r>
            <a:r>
              <a:rPr lang="it-IT" dirty="0"/>
              <a:t>	</a:t>
            </a:r>
          </a:p>
          <a:p>
            <a:r>
              <a:rPr lang="it-IT" dirty="0"/>
              <a:t>Acquisti materie prime	</a:t>
            </a:r>
            <a:r>
              <a:rPr lang="it-IT" dirty="0" smtClean="0"/>
              <a:t>			     - </a:t>
            </a:r>
            <a:r>
              <a:rPr lang="it-IT" dirty="0"/>
              <a:t>500.000	</a:t>
            </a:r>
          </a:p>
          <a:p>
            <a:r>
              <a:rPr lang="it-IT" dirty="0"/>
              <a:t>Variazione magazzino materie prime	</a:t>
            </a:r>
            <a:r>
              <a:rPr lang="it-IT" dirty="0" smtClean="0"/>
              <a:t>		     0</a:t>
            </a:r>
            <a:r>
              <a:rPr lang="it-IT" dirty="0"/>
              <a:t>	</a:t>
            </a:r>
          </a:p>
          <a:p>
            <a:r>
              <a:rPr lang="it-IT" dirty="0"/>
              <a:t>Spese amministrative e commerciali	 </a:t>
            </a:r>
            <a:r>
              <a:rPr lang="it-IT" dirty="0" smtClean="0"/>
              <a:t>    - </a:t>
            </a:r>
            <a:r>
              <a:rPr lang="it-IT" dirty="0"/>
              <a:t>190.000	</a:t>
            </a:r>
          </a:p>
          <a:p>
            <a:r>
              <a:rPr lang="it-IT" dirty="0"/>
              <a:t>Ammortamenti	</a:t>
            </a:r>
            <a:r>
              <a:rPr lang="it-IT" dirty="0" smtClean="0"/>
              <a:t>						- </a:t>
            </a:r>
            <a:r>
              <a:rPr lang="it-IT" dirty="0"/>
              <a:t>15.000	</a:t>
            </a:r>
          </a:p>
          <a:p>
            <a:r>
              <a:rPr lang="it-IT" dirty="0"/>
              <a:t>Altre spese	</a:t>
            </a:r>
            <a:r>
              <a:rPr lang="it-IT" dirty="0" smtClean="0"/>
              <a:t>							- </a:t>
            </a:r>
            <a:r>
              <a:rPr lang="it-IT" dirty="0"/>
              <a:t>25.000	</a:t>
            </a:r>
          </a:p>
          <a:p>
            <a:r>
              <a:rPr lang="it-IT" b="1" dirty="0"/>
              <a:t>Risultato operativo</a:t>
            </a:r>
            <a:r>
              <a:rPr lang="it-IT" dirty="0"/>
              <a:t>	</a:t>
            </a:r>
            <a:r>
              <a:rPr lang="it-IT" dirty="0" smtClean="0"/>
              <a:t>					</a:t>
            </a:r>
            <a:r>
              <a:rPr lang="it-IT" b="1" dirty="0" smtClean="0"/>
              <a:t>170.000</a:t>
            </a:r>
            <a:r>
              <a:rPr lang="it-IT" dirty="0"/>
              <a:t>	</a:t>
            </a:r>
          </a:p>
          <a:p>
            <a:r>
              <a:rPr lang="it-IT" dirty="0"/>
              <a:t>Oneri finanziari	</a:t>
            </a:r>
            <a:r>
              <a:rPr lang="it-IT" dirty="0" smtClean="0"/>
              <a:t>						- </a:t>
            </a:r>
            <a:r>
              <a:rPr lang="it-IT" dirty="0"/>
              <a:t>21.000	</a:t>
            </a:r>
          </a:p>
          <a:p>
            <a:r>
              <a:rPr lang="it-IT" dirty="0"/>
              <a:t>Proventi </a:t>
            </a:r>
            <a:r>
              <a:rPr lang="it-IT" dirty="0" smtClean="0"/>
              <a:t>finanziari						     1.000</a:t>
            </a:r>
            <a:r>
              <a:rPr lang="it-IT" dirty="0"/>
              <a:t>	</a:t>
            </a:r>
          </a:p>
          <a:p>
            <a:r>
              <a:rPr lang="it-IT" b="1" dirty="0"/>
              <a:t>Risultato ante </a:t>
            </a:r>
            <a:r>
              <a:rPr lang="it-IT" b="1" dirty="0" smtClean="0"/>
              <a:t>imposte 					150.000</a:t>
            </a:r>
            <a:r>
              <a:rPr lang="it-IT" dirty="0"/>
              <a:t>	</a:t>
            </a:r>
          </a:p>
          <a:p>
            <a:r>
              <a:rPr lang="mr-IN" dirty="0"/>
              <a:t>Imposte </a:t>
            </a:r>
            <a:r>
              <a:rPr lang="mr-IN" dirty="0">
                <a:latin typeface="Calibri"/>
                <a:cs typeface="Calibri"/>
              </a:rPr>
              <a:t>(40%)	</a:t>
            </a:r>
            <a:r>
              <a:rPr lang="it-IT" dirty="0" smtClean="0"/>
              <a:t>					       </a:t>
            </a:r>
            <a:r>
              <a:rPr lang="mr-IN" dirty="0" smtClean="0"/>
              <a:t>- </a:t>
            </a:r>
            <a:r>
              <a:rPr lang="mr-IN" dirty="0" smtClean="0">
                <a:latin typeface="Calibri"/>
                <a:cs typeface="Calibri"/>
              </a:rPr>
              <a:t>60.000</a:t>
            </a:r>
            <a:r>
              <a:rPr lang="mr-IN" dirty="0"/>
              <a:t>	</a:t>
            </a:r>
          </a:p>
          <a:p>
            <a:r>
              <a:rPr lang="it-IT" b="1" dirty="0"/>
              <a:t>Utile </a:t>
            </a:r>
            <a:r>
              <a:rPr lang="it-IT" b="1" dirty="0" smtClean="0"/>
              <a:t>netto 								   90.000</a:t>
            </a:r>
            <a:r>
              <a:rPr lang="it-IT" dirty="0"/>
              <a:t>	</a:t>
            </a:r>
          </a:p>
          <a:p>
            <a:endParaRPr lang="it-IT" dirty="0"/>
          </a:p>
        </p:txBody>
      </p:sp>
    </p:spTree>
    <p:extLst>
      <p:ext uri="{BB962C8B-B14F-4D97-AF65-F5344CB8AC3E}">
        <p14:creationId xmlns:p14="http://schemas.microsoft.com/office/powerpoint/2010/main" val="3123476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799" y="1197548"/>
            <a:ext cx="8229600" cy="4525963"/>
          </a:xfrm>
        </p:spPr>
        <p:txBody>
          <a:bodyPr>
            <a:normAutofit/>
          </a:bodyPr>
          <a:lstStyle/>
          <a:p>
            <a:pPr marL="514350" indent="-514350">
              <a:buFont typeface="+mj-lt"/>
              <a:buAutoNum type="alphaLcPeriod"/>
            </a:pPr>
            <a:r>
              <a:rPr lang="it-IT" dirty="0" smtClean="0"/>
              <a:t>richiamo dei concetti di fondo in tema di lato oscuro </a:t>
            </a:r>
            <a:r>
              <a:rPr lang="it-IT" dirty="0" err="1" smtClean="0"/>
              <a:t>dell’</a:t>
            </a:r>
            <a:r>
              <a:rPr lang="it-IT" i="1" dirty="0" err="1" smtClean="0"/>
              <a:t>accounting</a:t>
            </a:r>
            <a:r>
              <a:rPr lang="it-IT" dirty="0" smtClean="0"/>
              <a:t>.</a:t>
            </a:r>
          </a:p>
          <a:p>
            <a:pPr marL="514350" indent="-514350">
              <a:buFont typeface="+mj-lt"/>
              <a:buAutoNum type="alphaLcPeriod"/>
            </a:pPr>
            <a:r>
              <a:rPr lang="it-IT" dirty="0" smtClean="0"/>
              <a:t>una tassonomia o classificazione delle politiche di bilancio.</a:t>
            </a:r>
          </a:p>
          <a:p>
            <a:pPr marL="514350" indent="-514350">
              <a:buFont typeface="+mj-lt"/>
              <a:buAutoNum type="alphaLcPeriod"/>
            </a:pPr>
            <a:r>
              <a:rPr lang="it-IT" dirty="0" smtClean="0"/>
              <a:t>le politiche  di bilancio classificate in funzione del loro genere.</a:t>
            </a:r>
          </a:p>
          <a:p>
            <a:pPr marL="514350" indent="-514350">
              <a:buFont typeface="+mj-lt"/>
              <a:buAutoNum type="alphaLcPeriod"/>
            </a:pPr>
            <a:r>
              <a:rPr lang="it-IT" dirty="0" smtClean="0"/>
              <a:t>le politiche di bilancio qualificate in funzione della loro specie.</a:t>
            </a:r>
            <a:endParaRPr lang="it-IT" dirty="0"/>
          </a:p>
        </p:txBody>
      </p:sp>
    </p:spTree>
    <p:extLst>
      <p:ext uri="{BB962C8B-B14F-4D97-AF65-F5344CB8AC3E}">
        <p14:creationId xmlns:p14="http://schemas.microsoft.com/office/powerpoint/2010/main" val="3005517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determinazione del </a:t>
            </a:r>
            <a:r>
              <a:rPr lang="it-IT" b="1" dirty="0"/>
              <a:t>NOPAT</a:t>
            </a:r>
            <a:endParaRPr lang="it-IT" dirty="0"/>
          </a:p>
        </p:txBody>
      </p:sp>
      <p:sp>
        <p:nvSpPr>
          <p:cNvPr id="3" name="Segnaposto contenuto 2"/>
          <p:cNvSpPr>
            <a:spLocks noGrp="1"/>
          </p:cNvSpPr>
          <p:nvPr>
            <p:ph idx="1"/>
          </p:nvPr>
        </p:nvSpPr>
        <p:spPr/>
        <p:txBody>
          <a:bodyPr>
            <a:normAutofit fontScale="55000" lnSpcReduction="20000"/>
          </a:bodyPr>
          <a:lstStyle/>
          <a:p>
            <a:pPr marL="0" indent="0">
              <a:buNone/>
            </a:pPr>
            <a:r>
              <a:rPr lang="it-IT" dirty="0"/>
              <a:t>NOPAT (</a:t>
            </a:r>
            <a:r>
              <a:rPr lang="it-IT" i="1" dirty="0"/>
              <a:t>Net Operating Profit </a:t>
            </a:r>
            <a:r>
              <a:rPr lang="it-IT" i="1" dirty="0" err="1"/>
              <a:t>After</a:t>
            </a:r>
            <a:r>
              <a:rPr lang="it-IT" i="1" dirty="0"/>
              <a:t> </a:t>
            </a:r>
            <a:r>
              <a:rPr lang="it-IT" i="1" dirty="0" err="1"/>
              <a:t>Taxes</a:t>
            </a:r>
            <a:r>
              <a:rPr lang="it-IT" dirty="0"/>
              <a:t>) = </a:t>
            </a:r>
            <a:r>
              <a:rPr lang="it-IT" dirty="0" smtClean="0"/>
              <a:t>reddito dopo le imposte</a:t>
            </a:r>
          </a:p>
          <a:p>
            <a:r>
              <a:rPr lang="it-IT" dirty="0" smtClean="0"/>
              <a:t>Ricavi</a:t>
            </a:r>
            <a:r>
              <a:rPr lang="it-IT" dirty="0"/>
              <a:t>	</a:t>
            </a:r>
            <a:r>
              <a:rPr lang="it-IT" dirty="0" smtClean="0"/>
              <a:t>								900.000</a:t>
            </a:r>
            <a:r>
              <a:rPr lang="it-IT" dirty="0"/>
              <a:t>	</a:t>
            </a:r>
          </a:p>
          <a:p>
            <a:r>
              <a:rPr lang="it-IT" dirty="0"/>
              <a:t>Variazione magazzino prodotti </a:t>
            </a:r>
            <a:r>
              <a:rPr lang="it-IT" dirty="0" smtClean="0"/>
              <a:t>finiti			          </a:t>
            </a:r>
            <a:r>
              <a:rPr lang="it-IT" dirty="0"/>
              <a:t> </a:t>
            </a:r>
            <a:r>
              <a:rPr lang="it-IT" dirty="0" smtClean="0"/>
              <a:t>  0</a:t>
            </a:r>
            <a:r>
              <a:rPr lang="it-IT" dirty="0"/>
              <a:t>	</a:t>
            </a:r>
          </a:p>
          <a:p>
            <a:r>
              <a:rPr lang="it-IT" dirty="0"/>
              <a:t>Acquisti materie prime	</a:t>
            </a:r>
            <a:r>
              <a:rPr lang="it-IT" dirty="0" smtClean="0"/>
              <a:t>		      	       - </a:t>
            </a:r>
            <a:r>
              <a:rPr lang="it-IT" dirty="0"/>
              <a:t>500.000	</a:t>
            </a:r>
          </a:p>
          <a:p>
            <a:r>
              <a:rPr lang="it-IT" dirty="0"/>
              <a:t>Variazione magazzino materie </a:t>
            </a:r>
            <a:r>
              <a:rPr lang="it-IT" dirty="0" smtClean="0"/>
              <a:t>prime			    0</a:t>
            </a:r>
            <a:r>
              <a:rPr lang="it-IT" dirty="0"/>
              <a:t>	</a:t>
            </a:r>
          </a:p>
          <a:p>
            <a:r>
              <a:rPr lang="it-IT" dirty="0"/>
              <a:t>Spese amministrative e commerciali	</a:t>
            </a:r>
            <a:r>
              <a:rPr lang="it-IT" dirty="0" smtClean="0"/>
              <a:t>       - </a:t>
            </a:r>
            <a:r>
              <a:rPr lang="it-IT" dirty="0"/>
              <a:t>190.000	</a:t>
            </a:r>
          </a:p>
          <a:p>
            <a:r>
              <a:rPr lang="it-IT" dirty="0"/>
              <a:t>Ammortamenti	</a:t>
            </a:r>
            <a:r>
              <a:rPr lang="it-IT" dirty="0" smtClean="0"/>
              <a:t>						- </a:t>
            </a:r>
            <a:r>
              <a:rPr lang="it-IT" dirty="0"/>
              <a:t>15.000	</a:t>
            </a:r>
          </a:p>
          <a:p>
            <a:r>
              <a:rPr lang="it-IT" dirty="0"/>
              <a:t>Altre spese	</a:t>
            </a:r>
            <a:r>
              <a:rPr lang="it-IT" dirty="0" smtClean="0"/>
              <a:t>						- </a:t>
            </a:r>
            <a:r>
              <a:rPr lang="it-IT" dirty="0"/>
              <a:t>25.000	</a:t>
            </a:r>
          </a:p>
          <a:p>
            <a:r>
              <a:rPr lang="it-IT" b="1" dirty="0"/>
              <a:t>Risultato operativo</a:t>
            </a:r>
            <a:r>
              <a:rPr lang="it-IT" dirty="0"/>
              <a:t>	</a:t>
            </a:r>
            <a:r>
              <a:rPr lang="it-IT" dirty="0" smtClean="0"/>
              <a:t>					</a:t>
            </a:r>
            <a:r>
              <a:rPr lang="it-IT" b="1" dirty="0" smtClean="0"/>
              <a:t>170.000</a:t>
            </a:r>
            <a:r>
              <a:rPr lang="it-IT" dirty="0"/>
              <a:t>	</a:t>
            </a:r>
          </a:p>
          <a:p>
            <a:r>
              <a:rPr lang="it-IT" dirty="0"/>
              <a:t>Imposte	</a:t>
            </a:r>
            <a:r>
              <a:rPr lang="it-IT" dirty="0" smtClean="0"/>
              <a:t>							- </a:t>
            </a:r>
            <a:r>
              <a:rPr lang="it-IT" dirty="0"/>
              <a:t>60.000	</a:t>
            </a:r>
          </a:p>
          <a:p>
            <a:r>
              <a:rPr lang="sk-SK" b="1" dirty="0"/>
              <a:t>NOPAT</a:t>
            </a:r>
            <a:r>
              <a:rPr lang="sk-SK" dirty="0"/>
              <a:t>	</a:t>
            </a:r>
            <a:r>
              <a:rPr lang="sk-SK" dirty="0" smtClean="0"/>
              <a:t>							</a:t>
            </a:r>
            <a:r>
              <a:rPr lang="sk-SK" b="1" dirty="0" smtClean="0"/>
              <a:t>110.000</a:t>
            </a:r>
            <a:r>
              <a:rPr lang="sk-SK" dirty="0"/>
              <a:t>	</a:t>
            </a:r>
          </a:p>
          <a:p>
            <a:pPr marL="0" indent="0">
              <a:buNone/>
            </a:pPr>
            <a:r>
              <a:rPr lang="sk-SK" dirty="0"/>
              <a:t>Il </a:t>
            </a:r>
            <a:r>
              <a:rPr lang="sk-SK" b="1" dirty="0"/>
              <a:t>NOPAT</a:t>
            </a:r>
            <a:r>
              <a:rPr lang="sk-SK" dirty="0"/>
              <a:t> può essere calcolato anche</a:t>
            </a:r>
            <a:r>
              <a:rPr lang="sk-SK" dirty="0" smtClean="0"/>
              <a:t>:</a:t>
            </a:r>
            <a:endParaRPr lang="sk-SK" dirty="0"/>
          </a:p>
          <a:p>
            <a:r>
              <a:rPr lang="it-IT" b="1" dirty="0"/>
              <a:t>Utile netto</a:t>
            </a:r>
            <a:r>
              <a:rPr lang="it-IT" dirty="0"/>
              <a:t>	</a:t>
            </a:r>
            <a:r>
              <a:rPr lang="it-IT" dirty="0" smtClean="0"/>
              <a:t>							  </a:t>
            </a:r>
            <a:r>
              <a:rPr lang="it-IT" b="1" dirty="0" smtClean="0"/>
              <a:t>90.000</a:t>
            </a:r>
            <a:r>
              <a:rPr lang="it-IT" dirty="0"/>
              <a:t>	</a:t>
            </a:r>
          </a:p>
          <a:p>
            <a:r>
              <a:rPr lang="it-IT" dirty="0"/>
              <a:t>Oneri finanziari	</a:t>
            </a:r>
            <a:r>
              <a:rPr lang="it-IT" dirty="0" smtClean="0"/>
              <a:t>						  21.000</a:t>
            </a:r>
            <a:r>
              <a:rPr lang="it-IT" dirty="0"/>
              <a:t>	</a:t>
            </a:r>
          </a:p>
          <a:p>
            <a:r>
              <a:rPr lang="it-IT" dirty="0"/>
              <a:t>Proventi finanziari	</a:t>
            </a:r>
            <a:r>
              <a:rPr lang="it-IT" dirty="0" smtClean="0"/>
              <a:t>					  - </a:t>
            </a:r>
            <a:r>
              <a:rPr lang="it-IT" dirty="0"/>
              <a:t>1.000	</a:t>
            </a:r>
          </a:p>
          <a:p>
            <a:r>
              <a:rPr lang="sk-SK" b="1" dirty="0"/>
              <a:t>NOPAT</a:t>
            </a:r>
            <a:r>
              <a:rPr lang="sk-SK" dirty="0"/>
              <a:t>	</a:t>
            </a:r>
            <a:r>
              <a:rPr lang="sk-SK" dirty="0" smtClean="0"/>
              <a:t>							</a:t>
            </a:r>
            <a:r>
              <a:rPr lang="sk-SK" b="1" dirty="0" smtClean="0"/>
              <a:t>110.000</a:t>
            </a:r>
            <a:r>
              <a:rPr lang="sk-SK" dirty="0"/>
              <a:t>	</a:t>
            </a:r>
          </a:p>
          <a:p>
            <a:endParaRPr lang="sk-SK" dirty="0"/>
          </a:p>
          <a:p>
            <a:endParaRPr lang="it-IT" dirty="0"/>
          </a:p>
        </p:txBody>
      </p:sp>
    </p:spTree>
    <p:extLst>
      <p:ext uri="{BB962C8B-B14F-4D97-AF65-F5344CB8AC3E}">
        <p14:creationId xmlns:p14="http://schemas.microsoft.com/office/powerpoint/2010/main" val="3447726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fontScale="90000"/>
          </a:bodyPr>
          <a:lstStyle/>
          <a:p>
            <a:r>
              <a:rPr lang="it-IT" dirty="0"/>
              <a:t>determinazione del </a:t>
            </a:r>
            <a:r>
              <a:rPr lang="it-IT" dirty="0" smtClean="0"/>
              <a:t>Capitale Investito (CI) </a:t>
            </a:r>
            <a:endParaRPr lang="it-IT" dirty="0"/>
          </a:p>
        </p:txBody>
      </p:sp>
      <p:sp>
        <p:nvSpPr>
          <p:cNvPr id="3" name="Segnaposto contenuto 2"/>
          <p:cNvSpPr>
            <a:spLocks noGrp="1"/>
          </p:cNvSpPr>
          <p:nvPr>
            <p:ph idx="1"/>
          </p:nvPr>
        </p:nvSpPr>
        <p:spPr/>
        <p:txBody>
          <a:bodyPr>
            <a:normAutofit/>
          </a:bodyPr>
          <a:lstStyle/>
          <a:p>
            <a:r>
              <a:rPr lang="it-IT" dirty="0"/>
              <a:t>Il </a:t>
            </a:r>
            <a:r>
              <a:rPr lang="it-IT" dirty="0" smtClean="0"/>
              <a:t>Capitale Investito è </a:t>
            </a:r>
            <a:r>
              <a:rPr lang="it-IT" dirty="0"/>
              <a:t>pari al totale del </a:t>
            </a:r>
            <a:r>
              <a:rPr lang="it-IT" dirty="0" smtClean="0"/>
              <a:t>passivo, </a:t>
            </a:r>
            <a:r>
              <a:rPr lang="it-IT" dirty="0"/>
              <a:t>al quale devono essere </a:t>
            </a:r>
            <a:r>
              <a:rPr lang="it-IT" dirty="0" smtClean="0"/>
              <a:t>sottratte </a:t>
            </a:r>
            <a:r>
              <a:rPr lang="it-IT" dirty="0"/>
              <a:t>le passività di tipo non finanziario</a:t>
            </a:r>
            <a:r>
              <a:rPr lang="it-IT" dirty="0" smtClean="0"/>
              <a:t>:</a:t>
            </a:r>
            <a:endParaRPr lang="it-IT" dirty="0"/>
          </a:p>
          <a:p>
            <a:r>
              <a:rPr lang="it-IT" b="1" dirty="0"/>
              <a:t>Totale passivo</a:t>
            </a:r>
            <a:r>
              <a:rPr lang="it-IT" dirty="0"/>
              <a:t>	</a:t>
            </a:r>
            <a:r>
              <a:rPr lang="it-IT" dirty="0" smtClean="0"/>
              <a:t>		  </a:t>
            </a:r>
            <a:r>
              <a:rPr lang="it-IT" b="1" dirty="0" smtClean="0"/>
              <a:t>840.000</a:t>
            </a:r>
            <a:r>
              <a:rPr lang="it-IT" dirty="0"/>
              <a:t>	</a:t>
            </a:r>
          </a:p>
          <a:p>
            <a:r>
              <a:rPr lang="it-IT" dirty="0"/>
              <a:t>Debiti verso fornitori	- 110.000	</a:t>
            </a:r>
          </a:p>
          <a:p>
            <a:r>
              <a:rPr lang="it-IT" dirty="0"/>
              <a:t>Ratei e </a:t>
            </a:r>
            <a:r>
              <a:rPr lang="it-IT" dirty="0" smtClean="0"/>
              <a:t>risconti			  - </a:t>
            </a:r>
            <a:r>
              <a:rPr lang="it-IT" dirty="0"/>
              <a:t>30.000	</a:t>
            </a:r>
          </a:p>
          <a:p>
            <a:r>
              <a:rPr lang="it-IT" b="1" dirty="0"/>
              <a:t>Capitale </a:t>
            </a:r>
            <a:r>
              <a:rPr lang="it-IT" b="1" dirty="0" smtClean="0"/>
              <a:t>investito		  700.000</a:t>
            </a:r>
            <a:r>
              <a:rPr lang="it-IT" dirty="0"/>
              <a:t>	</a:t>
            </a:r>
          </a:p>
          <a:p>
            <a:endParaRPr lang="it-IT" dirty="0"/>
          </a:p>
        </p:txBody>
      </p:sp>
    </p:spTree>
    <p:extLst>
      <p:ext uri="{BB962C8B-B14F-4D97-AF65-F5344CB8AC3E}">
        <p14:creationId xmlns:p14="http://schemas.microsoft.com/office/powerpoint/2010/main" val="3278797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Autofit/>
          </a:bodyPr>
          <a:lstStyle/>
          <a:p>
            <a:r>
              <a:rPr lang="it-IT" sz="3000" dirty="0"/>
              <a:t>determinazione del costo medio del capitale </a:t>
            </a:r>
            <a:r>
              <a:rPr lang="it-IT" sz="3000" dirty="0" smtClean="0"/>
              <a:t/>
            </a:r>
            <a:br>
              <a:rPr lang="it-IT" sz="3000" dirty="0" smtClean="0"/>
            </a:br>
            <a:r>
              <a:rPr lang="it-IT" sz="3000" b="1" dirty="0" smtClean="0"/>
              <a:t>WACC </a:t>
            </a:r>
            <a:r>
              <a:rPr lang="it-IT" sz="3200" i="1" dirty="0" err="1" smtClean="0"/>
              <a:t>Weighted</a:t>
            </a:r>
            <a:r>
              <a:rPr lang="it-IT" sz="3200" i="1" dirty="0" smtClean="0"/>
              <a:t> </a:t>
            </a:r>
            <a:r>
              <a:rPr lang="it-IT" sz="3200" i="1" dirty="0" err="1"/>
              <a:t>Average</a:t>
            </a:r>
            <a:r>
              <a:rPr lang="it-IT" sz="3200" i="1" dirty="0"/>
              <a:t> </a:t>
            </a:r>
            <a:r>
              <a:rPr lang="it-IT" sz="3200" i="1" dirty="0" err="1"/>
              <a:t>Cost</a:t>
            </a:r>
            <a:r>
              <a:rPr lang="it-IT" sz="3200" i="1" dirty="0"/>
              <a:t> of </a:t>
            </a:r>
            <a:r>
              <a:rPr lang="it-IT" sz="3200" i="1" dirty="0" smtClean="0"/>
              <a:t>Capital</a:t>
            </a:r>
            <a:endParaRPr lang="it-IT" sz="3000" dirty="0"/>
          </a:p>
        </p:txBody>
      </p:sp>
      <p:sp>
        <p:nvSpPr>
          <p:cNvPr id="3" name="Segnaposto contenuto 2"/>
          <p:cNvSpPr>
            <a:spLocks noGrp="1"/>
          </p:cNvSpPr>
          <p:nvPr>
            <p:ph idx="1"/>
          </p:nvPr>
        </p:nvSpPr>
        <p:spPr>
          <a:xfrm>
            <a:off x="0" y="1342176"/>
            <a:ext cx="9144000" cy="4783988"/>
          </a:xfrm>
        </p:spPr>
        <p:txBody>
          <a:bodyPr>
            <a:normAutofit fontScale="85000" lnSpcReduction="10000"/>
          </a:bodyPr>
          <a:lstStyle/>
          <a:p>
            <a:pPr marL="0" indent="0">
              <a:buNone/>
            </a:pPr>
            <a:r>
              <a:rPr lang="it-IT" sz="2600" dirty="0" smtClean="0"/>
              <a:t>Formula per il calcolo del costo </a:t>
            </a:r>
            <a:r>
              <a:rPr lang="it-IT" sz="2600" dirty="0"/>
              <a:t>medio ponderato del capitale </a:t>
            </a:r>
            <a:r>
              <a:rPr lang="it-IT" sz="2600" dirty="0" smtClean="0"/>
              <a:t>raccolto: è il costo </a:t>
            </a:r>
            <a:r>
              <a:rPr lang="it-IT" sz="2600" dirty="0"/>
              <a:t>che l'azienda deve sostenere per raccogliere risorse finanziarie presso soci e terzi </a:t>
            </a:r>
            <a:r>
              <a:rPr lang="it-IT" sz="2600" dirty="0" smtClean="0"/>
              <a:t>finanziatori</a:t>
            </a:r>
          </a:p>
          <a:p>
            <a:pPr marL="0" indent="0">
              <a:buNone/>
            </a:pPr>
            <a:r>
              <a:rPr lang="it-IT" sz="2400" dirty="0" smtClean="0"/>
              <a:t>Il risultato è la media </a:t>
            </a:r>
            <a:r>
              <a:rPr lang="it-IT" sz="2400" dirty="0"/>
              <a:t>ponderata tra il costo del capitale proprio ed il costo del debito, con "pesi" rappresentati dai mezzi propri e dai debiti finanziari </a:t>
            </a:r>
            <a:r>
              <a:rPr lang="it-IT" sz="2400" dirty="0" smtClean="0"/>
              <a:t>complessivi</a:t>
            </a:r>
          </a:p>
          <a:p>
            <a:pPr marL="0" indent="0">
              <a:buNone/>
            </a:pPr>
            <a:r>
              <a:rPr lang="it-IT" b="1" dirty="0" smtClean="0"/>
              <a:t>WACC </a:t>
            </a:r>
            <a:r>
              <a:rPr lang="it-IT" b="1" dirty="0"/>
              <a:t>= K * [ E / (D + E)] + Y * [ D / (D + E)</a:t>
            </a:r>
            <a:r>
              <a:rPr lang="it-IT" b="1" dirty="0" smtClean="0"/>
              <a:t>]</a:t>
            </a:r>
            <a:r>
              <a:rPr lang="it-IT" dirty="0"/>
              <a:t> </a:t>
            </a:r>
          </a:p>
          <a:p>
            <a:pPr marL="0" indent="0" algn="ctr">
              <a:buNone/>
            </a:pPr>
            <a:r>
              <a:rPr lang="it-IT" dirty="0"/>
              <a:t>e</a:t>
            </a:r>
            <a:r>
              <a:rPr lang="it-IT" dirty="0" smtClean="0"/>
              <a:t> queste sono le voci</a:t>
            </a:r>
            <a:endParaRPr lang="it-IT" dirty="0"/>
          </a:p>
          <a:p>
            <a:pPr marL="0" indent="0">
              <a:buNone/>
            </a:pPr>
            <a:r>
              <a:rPr lang="it-IT" b="1" dirty="0"/>
              <a:t>K</a:t>
            </a:r>
            <a:r>
              <a:rPr lang="it-IT" dirty="0"/>
              <a:t>= </a:t>
            </a:r>
            <a:r>
              <a:rPr lang="it-IT" i="1" dirty="0"/>
              <a:t>costo del capitale proprio</a:t>
            </a:r>
            <a:r>
              <a:rPr lang="it-IT" dirty="0"/>
              <a:t> </a:t>
            </a:r>
          </a:p>
          <a:p>
            <a:pPr marL="0" indent="0">
              <a:buNone/>
            </a:pPr>
            <a:r>
              <a:rPr lang="it-IT" b="1" dirty="0"/>
              <a:t>E</a:t>
            </a:r>
            <a:r>
              <a:rPr lang="it-IT" dirty="0"/>
              <a:t>=</a:t>
            </a:r>
            <a:r>
              <a:rPr lang="it-IT" i="1" dirty="0"/>
              <a:t> patrimonio </a:t>
            </a:r>
            <a:r>
              <a:rPr lang="it-IT" i="1" dirty="0" smtClean="0"/>
              <a:t>netto</a:t>
            </a:r>
            <a:endParaRPr lang="it-IT" dirty="0"/>
          </a:p>
          <a:p>
            <a:pPr marL="0" indent="0">
              <a:buNone/>
            </a:pPr>
            <a:r>
              <a:rPr lang="it-IT" b="1" dirty="0"/>
              <a:t>D</a:t>
            </a:r>
            <a:r>
              <a:rPr lang="it-IT" dirty="0"/>
              <a:t>= </a:t>
            </a:r>
            <a:r>
              <a:rPr lang="it-IT" i="1" dirty="0"/>
              <a:t>debiti finanziari</a:t>
            </a:r>
            <a:r>
              <a:rPr lang="it-IT" dirty="0"/>
              <a:t> = debiti fin. a lungo + debiti finanziari a breve </a:t>
            </a:r>
            <a:endParaRPr lang="it-IT" dirty="0" smtClean="0"/>
          </a:p>
          <a:p>
            <a:pPr marL="0" indent="0">
              <a:buNone/>
            </a:pPr>
            <a:r>
              <a:rPr lang="it-IT" b="1" dirty="0" smtClean="0"/>
              <a:t>Y</a:t>
            </a:r>
            <a:r>
              <a:rPr lang="it-IT" dirty="0"/>
              <a:t>= </a:t>
            </a:r>
            <a:r>
              <a:rPr lang="it-IT" i="1" dirty="0"/>
              <a:t>oneri finanziari/debiti </a:t>
            </a:r>
            <a:r>
              <a:rPr lang="it-IT" i="1" dirty="0" smtClean="0"/>
              <a:t>finanziari</a:t>
            </a:r>
            <a:endParaRPr lang="it-IT" dirty="0"/>
          </a:p>
        </p:txBody>
      </p:sp>
    </p:spTree>
    <p:extLst>
      <p:ext uri="{BB962C8B-B14F-4D97-AF65-F5344CB8AC3E}">
        <p14:creationId xmlns:p14="http://schemas.microsoft.com/office/powerpoint/2010/main" val="978870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a:t>
            </a:r>
            <a:r>
              <a:rPr lang="it-IT" dirty="0" smtClean="0"/>
              <a:t>l costo del capitale proprio (</a:t>
            </a:r>
            <a:r>
              <a:rPr lang="it-IT" i="1" dirty="0" err="1" smtClean="0"/>
              <a:t>equity</a:t>
            </a:r>
            <a:r>
              <a:rPr lang="it-IT" dirty="0" smtClean="0"/>
              <a:t>)</a:t>
            </a:r>
            <a:endParaRPr lang="it-IT" dirty="0"/>
          </a:p>
        </p:txBody>
      </p:sp>
      <p:sp>
        <p:nvSpPr>
          <p:cNvPr id="3" name="Segnaposto contenuto 2"/>
          <p:cNvSpPr>
            <a:spLocks noGrp="1"/>
          </p:cNvSpPr>
          <p:nvPr>
            <p:ph idx="1"/>
          </p:nvPr>
        </p:nvSpPr>
        <p:spPr>
          <a:xfrm>
            <a:off x="457200" y="1417638"/>
            <a:ext cx="8229600" cy="5186362"/>
          </a:xfrm>
        </p:spPr>
        <p:txBody>
          <a:bodyPr>
            <a:normAutofit fontScale="70000" lnSpcReduction="20000"/>
          </a:bodyPr>
          <a:lstStyle/>
          <a:p>
            <a:r>
              <a:rPr lang="it-IT" dirty="0" smtClean="0"/>
              <a:t>risulta </a:t>
            </a:r>
            <a:r>
              <a:rPr lang="it-IT" dirty="0"/>
              <a:t>essere la componente più complessa da </a:t>
            </a:r>
            <a:r>
              <a:rPr lang="it-IT" dirty="0" smtClean="0"/>
              <a:t>calcolare. In altri termini, sono formule matematiche che individuano una % che corrisponde alla remunerazione attesa dal capitale, qualora fosse impiegato in titoli reperibili sul mercato</a:t>
            </a:r>
          </a:p>
          <a:p>
            <a:r>
              <a:rPr lang="it-IT" dirty="0" smtClean="0"/>
              <a:t>Le </a:t>
            </a:r>
            <a:r>
              <a:rPr lang="it-IT" dirty="0"/>
              <a:t>difficoltà nella stima del costo dei mezzi propri risiedono nel fatto che non si tratta di un dato </a:t>
            </a:r>
            <a:r>
              <a:rPr lang="it-IT" dirty="0" smtClean="0"/>
              <a:t>certo (come </a:t>
            </a:r>
            <a:r>
              <a:rPr lang="it-IT" dirty="0"/>
              <a:t>ad </a:t>
            </a:r>
            <a:r>
              <a:rPr lang="it-IT" dirty="0" smtClean="0"/>
              <a:t>es. gli </a:t>
            </a:r>
            <a:r>
              <a:rPr lang="it-IT" dirty="0"/>
              <a:t>interessi passivi corrisposti sul </a:t>
            </a:r>
            <a:r>
              <a:rPr lang="it-IT" dirty="0" smtClean="0"/>
              <a:t>debito), </a:t>
            </a:r>
            <a:r>
              <a:rPr lang="it-IT" dirty="0"/>
              <a:t>ma di un "costo-opportunità" (l'opportunità di investire diversamente</a:t>
            </a:r>
            <a:r>
              <a:rPr lang="it-IT" dirty="0" smtClean="0"/>
              <a:t>)</a:t>
            </a:r>
          </a:p>
          <a:p>
            <a:r>
              <a:rPr lang="it-IT" dirty="0" smtClean="0"/>
              <a:t>Si assume di </a:t>
            </a:r>
            <a:r>
              <a:rPr lang="it-IT" dirty="0"/>
              <a:t>operare in mercati fortemente </a:t>
            </a:r>
            <a:r>
              <a:rPr lang="it-IT" dirty="0" smtClean="0"/>
              <a:t>organizzati, che </a:t>
            </a:r>
            <a:r>
              <a:rPr lang="it-IT" dirty="0"/>
              <a:t>presentano caratteristiche di liquidità dell'investimento tali da consentire all'investitore la massima diversificazione del </a:t>
            </a:r>
            <a:r>
              <a:rPr lang="it-IT" dirty="0" smtClean="0"/>
              <a:t>portafoglio</a:t>
            </a:r>
          </a:p>
          <a:p>
            <a:r>
              <a:rPr lang="it-IT" dirty="0" smtClean="0"/>
              <a:t>In </a:t>
            </a:r>
            <a:r>
              <a:rPr lang="it-IT" dirty="0"/>
              <a:t>siffatti mercati, gli investitori razionali sono in grado di ottenere un'efficace diversificazione del portafoglio da essi detenuto in modo da neutralizzare una quota-parte del rischio riferibile ai singoli investimenti realizzati</a:t>
            </a:r>
          </a:p>
        </p:txBody>
      </p:sp>
    </p:spTree>
    <p:extLst>
      <p:ext uri="{BB962C8B-B14F-4D97-AF65-F5344CB8AC3E}">
        <p14:creationId xmlns:p14="http://schemas.microsoft.com/office/powerpoint/2010/main" val="228665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Autofit/>
          </a:bodyPr>
          <a:lstStyle/>
          <a:p>
            <a:r>
              <a:rPr lang="it-IT" sz="3000" dirty="0"/>
              <a:t>determinazione del costo medio del capitale </a:t>
            </a:r>
            <a:r>
              <a:rPr lang="it-IT" sz="3000" dirty="0" smtClean="0"/>
              <a:t/>
            </a:r>
            <a:br>
              <a:rPr lang="it-IT" sz="3000" dirty="0" smtClean="0"/>
            </a:br>
            <a:r>
              <a:rPr lang="it-IT" sz="3000" b="1" dirty="0" smtClean="0"/>
              <a:t>WACC </a:t>
            </a:r>
            <a:r>
              <a:rPr lang="it-IT" sz="3200" i="1" dirty="0" err="1" smtClean="0"/>
              <a:t>Weighted</a:t>
            </a:r>
            <a:r>
              <a:rPr lang="it-IT" sz="3200" i="1" dirty="0" smtClean="0"/>
              <a:t> </a:t>
            </a:r>
            <a:r>
              <a:rPr lang="it-IT" sz="3200" i="1" dirty="0" err="1"/>
              <a:t>Average</a:t>
            </a:r>
            <a:r>
              <a:rPr lang="it-IT" sz="3200" i="1" dirty="0"/>
              <a:t> </a:t>
            </a:r>
            <a:r>
              <a:rPr lang="it-IT" sz="3200" i="1" dirty="0" err="1"/>
              <a:t>Cost</a:t>
            </a:r>
            <a:r>
              <a:rPr lang="it-IT" sz="3200" i="1" dirty="0"/>
              <a:t> of </a:t>
            </a:r>
            <a:r>
              <a:rPr lang="it-IT" sz="3200" i="1" dirty="0" smtClean="0"/>
              <a:t>Capital</a:t>
            </a:r>
            <a:endParaRPr lang="it-IT" sz="3000" dirty="0"/>
          </a:p>
        </p:txBody>
      </p:sp>
      <p:sp>
        <p:nvSpPr>
          <p:cNvPr id="3" name="Segnaposto contenuto 2"/>
          <p:cNvSpPr>
            <a:spLocks noGrp="1"/>
          </p:cNvSpPr>
          <p:nvPr>
            <p:ph idx="1"/>
          </p:nvPr>
        </p:nvSpPr>
        <p:spPr>
          <a:xfrm>
            <a:off x="457200" y="1342176"/>
            <a:ext cx="8229600" cy="4783988"/>
          </a:xfrm>
        </p:spPr>
        <p:txBody>
          <a:bodyPr>
            <a:normAutofit fontScale="85000" lnSpcReduction="20000"/>
          </a:bodyPr>
          <a:lstStyle/>
          <a:p>
            <a:pPr marL="0" indent="0">
              <a:buNone/>
            </a:pPr>
            <a:r>
              <a:rPr lang="it-IT" sz="2800" dirty="0" smtClean="0"/>
              <a:t>Nel nostro esempio:</a:t>
            </a:r>
          </a:p>
          <a:p>
            <a:pPr marL="0" indent="0">
              <a:buNone/>
            </a:pPr>
            <a:r>
              <a:rPr lang="it-IT" b="1" dirty="0" smtClean="0"/>
              <a:t>WACC </a:t>
            </a:r>
            <a:r>
              <a:rPr lang="it-IT" b="1" dirty="0"/>
              <a:t>= K * [ E / (D + E)] + Y * [ D / (D + E)</a:t>
            </a:r>
            <a:r>
              <a:rPr lang="it-IT" b="1" dirty="0" smtClean="0"/>
              <a:t>]</a:t>
            </a:r>
            <a:r>
              <a:rPr lang="it-IT" dirty="0" smtClean="0"/>
              <a:t>:</a:t>
            </a:r>
            <a:endParaRPr lang="it-IT" dirty="0"/>
          </a:p>
          <a:p>
            <a:pPr marL="0" indent="0">
              <a:buNone/>
            </a:pPr>
            <a:r>
              <a:rPr lang="it-IT" b="1" dirty="0"/>
              <a:t>K</a:t>
            </a:r>
            <a:r>
              <a:rPr lang="it-IT" dirty="0"/>
              <a:t>= </a:t>
            </a:r>
            <a:r>
              <a:rPr lang="it-IT" i="1" dirty="0"/>
              <a:t>costo del capitale proprio</a:t>
            </a:r>
            <a:r>
              <a:rPr lang="it-IT" dirty="0"/>
              <a:t> (ipotizzato al 5%)</a:t>
            </a:r>
          </a:p>
          <a:p>
            <a:pPr marL="0" indent="0">
              <a:buNone/>
            </a:pPr>
            <a:r>
              <a:rPr lang="it-IT" b="1" dirty="0"/>
              <a:t>E</a:t>
            </a:r>
            <a:r>
              <a:rPr lang="it-IT" dirty="0"/>
              <a:t>=</a:t>
            </a:r>
            <a:r>
              <a:rPr lang="it-IT" i="1" dirty="0"/>
              <a:t> patrimonio netto</a:t>
            </a:r>
            <a:r>
              <a:rPr lang="it-IT" dirty="0"/>
              <a:t> = 410.000</a:t>
            </a:r>
          </a:p>
          <a:p>
            <a:pPr marL="0" indent="0">
              <a:buNone/>
            </a:pPr>
            <a:r>
              <a:rPr lang="it-IT" b="1" dirty="0"/>
              <a:t>D</a:t>
            </a:r>
            <a:r>
              <a:rPr lang="it-IT" dirty="0"/>
              <a:t>= </a:t>
            </a:r>
            <a:r>
              <a:rPr lang="it-IT" i="1" dirty="0"/>
              <a:t>debiti finanziari</a:t>
            </a:r>
            <a:r>
              <a:rPr lang="it-IT" dirty="0"/>
              <a:t> = debiti fin. a lungo + debiti finanziari a breve = 290.000</a:t>
            </a:r>
          </a:p>
          <a:p>
            <a:pPr marL="0" indent="0">
              <a:buNone/>
            </a:pPr>
            <a:r>
              <a:rPr lang="it-IT" b="1" dirty="0"/>
              <a:t>Y</a:t>
            </a:r>
            <a:r>
              <a:rPr lang="it-IT" dirty="0"/>
              <a:t>= </a:t>
            </a:r>
            <a:r>
              <a:rPr lang="it-IT" i="1" dirty="0"/>
              <a:t>oneri finanziari/debiti finanziari </a:t>
            </a:r>
            <a:r>
              <a:rPr lang="it-IT" dirty="0"/>
              <a:t>= 21.000/290.000 = 7,24%</a:t>
            </a:r>
          </a:p>
          <a:p>
            <a:pPr marL="0" indent="0">
              <a:buNone/>
            </a:pPr>
            <a:r>
              <a:rPr lang="it-IT" dirty="0"/>
              <a:t>WACC = 5% * [ 410.000/(290.000 +410.000)] + 7,24%* [290.000/(290.000 +410.000)]</a:t>
            </a:r>
          </a:p>
          <a:p>
            <a:pPr marL="0" indent="0">
              <a:buNone/>
            </a:pPr>
            <a:r>
              <a:rPr lang="it-IT" dirty="0"/>
              <a:t>= 5% * [0,5857] + 7,24* [0,4142]</a:t>
            </a:r>
          </a:p>
          <a:p>
            <a:pPr marL="0" indent="0">
              <a:buNone/>
            </a:pPr>
            <a:r>
              <a:rPr lang="it-IT" dirty="0"/>
              <a:t>= 0,0292 + 0,0299 = 0,0591 = </a:t>
            </a:r>
            <a:r>
              <a:rPr lang="it-IT" b="1" dirty="0"/>
              <a:t>5,91%</a:t>
            </a:r>
            <a:r>
              <a:rPr lang="it-IT" dirty="0"/>
              <a:t> </a:t>
            </a:r>
          </a:p>
        </p:txBody>
      </p:sp>
    </p:spTree>
    <p:extLst>
      <p:ext uri="{BB962C8B-B14F-4D97-AF65-F5344CB8AC3E}">
        <p14:creationId xmlns:p14="http://schemas.microsoft.com/office/powerpoint/2010/main" val="228201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Calcolo dell’EVA</a:t>
            </a:r>
            <a:endParaRPr lang="it-IT" dirty="0"/>
          </a:p>
        </p:txBody>
      </p:sp>
      <p:sp>
        <p:nvSpPr>
          <p:cNvPr id="3" name="Segnaposto contenuto 2"/>
          <p:cNvSpPr>
            <a:spLocks noGrp="1"/>
          </p:cNvSpPr>
          <p:nvPr>
            <p:ph idx="1"/>
          </p:nvPr>
        </p:nvSpPr>
        <p:spPr>
          <a:xfrm>
            <a:off x="268448" y="1600200"/>
            <a:ext cx="8672926" cy="4525963"/>
          </a:xfrm>
        </p:spPr>
        <p:txBody>
          <a:bodyPr>
            <a:normAutofit lnSpcReduction="10000"/>
          </a:bodyPr>
          <a:lstStyle/>
          <a:p>
            <a:pPr marL="0" indent="0">
              <a:buNone/>
            </a:pPr>
            <a:r>
              <a:rPr lang="it-IT" dirty="0" smtClean="0"/>
              <a:t>Abbiamo ora i </a:t>
            </a:r>
            <a:r>
              <a:rPr lang="it-IT" dirty="0"/>
              <a:t>dati per </a:t>
            </a:r>
            <a:r>
              <a:rPr lang="it-IT" dirty="0" smtClean="0"/>
              <a:t>calcolare l’EVA (</a:t>
            </a:r>
            <a:r>
              <a:rPr lang="it-IT" i="1" dirty="0" err="1" smtClean="0"/>
              <a:t>Economic</a:t>
            </a:r>
            <a:r>
              <a:rPr lang="it-IT" i="1" dirty="0" smtClean="0"/>
              <a:t> </a:t>
            </a:r>
            <a:r>
              <a:rPr lang="it-IT" i="1" dirty="0"/>
              <a:t>Value </a:t>
            </a:r>
            <a:r>
              <a:rPr lang="it-IT" i="1" dirty="0" err="1"/>
              <a:t>Added</a:t>
            </a:r>
            <a:r>
              <a:rPr lang="it-IT" dirty="0"/>
              <a:t> </a:t>
            </a:r>
            <a:r>
              <a:rPr lang="it-IT" dirty="0" smtClean="0"/>
              <a:t>o valore economico creato dalla società):</a:t>
            </a:r>
            <a:endParaRPr lang="it-IT" dirty="0"/>
          </a:p>
          <a:p>
            <a:r>
              <a:rPr lang="it-IT" b="1" dirty="0"/>
              <a:t>EVA = NOPAT – (CI * WACC)</a:t>
            </a:r>
            <a:endParaRPr lang="it-IT" dirty="0"/>
          </a:p>
          <a:p>
            <a:r>
              <a:rPr lang="mr-IN" dirty="0" smtClean="0"/>
              <a:t>EVA </a:t>
            </a:r>
            <a:r>
              <a:rPr lang="mr-IN" dirty="0"/>
              <a:t>= 110.000 – (700.000 * 5,91%) = 110.000 – 41.370 = </a:t>
            </a:r>
            <a:r>
              <a:rPr lang="mr-IN" b="1" dirty="0"/>
              <a:t>68.630</a:t>
            </a:r>
            <a:endParaRPr lang="mr-IN" dirty="0"/>
          </a:p>
          <a:p>
            <a:endParaRPr lang="mr-IN" dirty="0"/>
          </a:p>
          <a:p>
            <a:r>
              <a:rPr lang="it-IT" dirty="0"/>
              <a:t>La società in analisi ha creato un EVA di </a:t>
            </a:r>
            <a:r>
              <a:rPr lang="it-IT" dirty="0" smtClean="0"/>
              <a:t>€ 68.630 e quindi </a:t>
            </a:r>
            <a:r>
              <a:rPr lang="it-IT" dirty="0"/>
              <a:t>ha generato un valore </a:t>
            </a:r>
            <a:r>
              <a:rPr lang="it-IT" dirty="0" smtClean="0"/>
              <a:t>economico</a:t>
            </a:r>
            <a:endParaRPr lang="it-IT" dirty="0"/>
          </a:p>
        </p:txBody>
      </p:sp>
    </p:spTree>
    <p:extLst>
      <p:ext uri="{BB962C8B-B14F-4D97-AF65-F5344CB8AC3E}">
        <p14:creationId xmlns:p14="http://schemas.microsoft.com/office/powerpoint/2010/main" val="3303134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Reddito Operativo</a:t>
            </a:r>
            <a:endParaRPr lang="it-IT" dirty="0"/>
          </a:p>
        </p:txBody>
      </p:sp>
      <p:sp>
        <p:nvSpPr>
          <p:cNvPr id="3" name="Segnaposto contenuto 2"/>
          <p:cNvSpPr>
            <a:spLocks noGrp="1"/>
          </p:cNvSpPr>
          <p:nvPr>
            <p:ph idx="1"/>
          </p:nvPr>
        </p:nvSpPr>
        <p:spPr/>
        <p:txBody>
          <a:bodyPr>
            <a:normAutofit fontScale="85000" lnSpcReduction="20000"/>
          </a:bodyPr>
          <a:lstStyle/>
          <a:p>
            <a:r>
              <a:rPr lang="it-IT" dirty="0"/>
              <a:t>grandezza economica di fondamentale importanza per valutare la bontà delle scelte gestionali </a:t>
            </a:r>
            <a:r>
              <a:rPr lang="it-IT" dirty="0" smtClean="0"/>
              <a:t>dell’impresa</a:t>
            </a:r>
            <a:endParaRPr lang="it-IT" dirty="0"/>
          </a:p>
          <a:p>
            <a:r>
              <a:rPr lang="it-IT" dirty="0" smtClean="0"/>
              <a:t>rappresenta </a:t>
            </a:r>
            <a:r>
              <a:rPr lang="it-IT" dirty="0"/>
              <a:t>quanto in termini economici rende il capitale che è stato investito </a:t>
            </a:r>
            <a:r>
              <a:rPr lang="it-IT" dirty="0" smtClean="0"/>
              <a:t>nell’impresa ed </a:t>
            </a:r>
            <a:r>
              <a:rPr lang="it-IT" dirty="0"/>
              <a:t>è una grandezza </a:t>
            </a:r>
            <a:r>
              <a:rPr lang="it-IT" dirty="0" smtClean="0"/>
              <a:t>utilizzata </a:t>
            </a:r>
            <a:r>
              <a:rPr lang="it-IT" dirty="0"/>
              <a:t>per fare </a:t>
            </a:r>
            <a:r>
              <a:rPr lang="it-IT" dirty="0" smtClean="0"/>
              <a:t>comparazioni tra aziende </a:t>
            </a:r>
            <a:r>
              <a:rPr lang="it-IT" dirty="0"/>
              <a:t>che operano nello stesso settore </a:t>
            </a:r>
            <a:endParaRPr lang="it-IT" dirty="0" smtClean="0"/>
          </a:p>
          <a:p>
            <a:r>
              <a:rPr lang="it-IT" dirty="0" smtClean="0"/>
              <a:t>anche </a:t>
            </a:r>
            <a:r>
              <a:rPr lang="it-IT" dirty="0"/>
              <a:t>denominato </a:t>
            </a:r>
            <a:r>
              <a:rPr lang="it-IT" b="1" dirty="0" smtClean="0"/>
              <a:t>EBIT</a:t>
            </a:r>
            <a:r>
              <a:rPr lang="it-IT" b="1" dirty="0"/>
              <a:t> </a:t>
            </a:r>
            <a:r>
              <a:rPr lang="it-IT" dirty="0" smtClean="0"/>
              <a:t>(</a:t>
            </a:r>
            <a:r>
              <a:rPr lang="it-IT" i="1" dirty="0" err="1"/>
              <a:t>Earnings</a:t>
            </a:r>
            <a:r>
              <a:rPr lang="it-IT" i="1" dirty="0"/>
              <a:t> </a:t>
            </a:r>
            <a:r>
              <a:rPr lang="it-IT" i="1" dirty="0" err="1"/>
              <a:t>Before</a:t>
            </a:r>
            <a:r>
              <a:rPr lang="it-IT" i="1" dirty="0"/>
              <a:t> </a:t>
            </a:r>
            <a:r>
              <a:rPr lang="it-IT" i="1" dirty="0" err="1"/>
              <a:t>Interests</a:t>
            </a:r>
            <a:r>
              <a:rPr lang="it-IT" i="1" dirty="0"/>
              <a:t> and </a:t>
            </a:r>
            <a:r>
              <a:rPr lang="it-IT" i="1" dirty="0" err="1" smtClean="0"/>
              <a:t>Taxes</a:t>
            </a:r>
            <a:r>
              <a:rPr lang="it-IT" i="1" dirty="0" smtClean="0"/>
              <a:t>, </a:t>
            </a:r>
            <a:r>
              <a:rPr lang="it-IT" dirty="0" smtClean="0"/>
              <a:t>il </a:t>
            </a:r>
            <a:r>
              <a:rPr lang="it-IT" dirty="0"/>
              <a:t>risultato prima </a:t>
            </a:r>
            <a:r>
              <a:rPr lang="it-IT" dirty="0" smtClean="0"/>
              <a:t>di interessi </a:t>
            </a:r>
            <a:r>
              <a:rPr lang="it-IT" dirty="0"/>
              <a:t>passivi e </a:t>
            </a:r>
            <a:r>
              <a:rPr lang="it-IT" dirty="0" smtClean="0"/>
              <a:t>tasse)</a:t>
            </a:r>
          </a:p>
          <a:p>
            <a:r>
              <a:rPr lang="it-IT" dirty="0" smtClean="0"/>
              <a:t>il </a:t>
            </a:r>
            <a:r>
              <a:rPr lang="it-IT" dirty="0"/>
              <a:t>reddito </a:t>
            </a:r>
            <a:r>
              <a:rPr lang="it-IT" dirty="0" smtClean="0"/>
              <a:t>operativo è presente nel bilancio</a:t>
            </a:r>
            <a:r>
              <a:rPr lang="it-IT" dirty="0"/>
              <a:t>, </a:t>
            </a:r>
            <a:r>
              <a:rPr lang="it-IT" dirty="0" smtClean="0"/>
              <a:t>alla </a:t>
            </a:r>
            <a:r>
              <a:rPr lang="it-IT" dirty="0"/>
              <a:t>riga “differenza tra valore e costi della produzione”, e altro non è che il risultato economico, prima dei costi o proventi finanziari e delle imposte </a:t>
            </a:r>
            <a:endParaRPr lang="it-IT" dirty="0" smtClean="0"/>
          </a:p>
        </p:txBody>
      </p:sp>
    </p:spTree>
    <p:extLst>
      <p:ext uri="{BB962C8B-B14F-4D97-AF65-F5344CB8AC3E}">
        <p14:creationId xmlns:p14="http://schemas.microsoft.com/office/powerpoint/2010/main" val="3549245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67272"/>
            <a:ext cx="9144000" cy="510018"/>
          </a:xfrm>
        </p:spPr>
        <p:txBody>
          <a:bodyPr>
            <a:noAutofit/>
          </a:bodyPr>
          <a:lstStyle/>
          <a:p>
            <a:r>
              <a:rPr lang="it-IT" sz="2300" dirty="0" smtClean="0"/>
              <a:t>Conto economico riclassificato secondo una logica di controllo di gestione</a:t>
            </a:r>
            <a:endParaRPr lang="it-IT" sz="2300" dirty="0"/>
          </a:p>
        </p:txBody>
      </p:sp>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0" y="650438"/>
            <a:ext cx="4639945" cy="6217886"/>
          </a:xfrm>
          <a:prstGeom prst="rect">
            <a:avLst/>
          </a:prstGeom>
          <a:noFill/>
          <a:ln>
            <a:noFill/>
          </a:ln>
        </p:spPr>
      </p:pic>
      <p:sp>
        <p:nvSpPr>
          <p:cNvPr id="5" name="CasellaDiTesto 4"/>
          <p:cNvSpPr txBox="1"/>
          <p:nvPr/>
        </p:nvSpPr>
        <p:spPr>
          <a:xfrm>
            <a:off x="4540249" y="715063"/>
            <a:ext cx="4603750" cy="923330"/>
          </a:xfrm>
          <a:prstGeom prst="rect">
            <a:avLst/>
          </a:prstGeom>
          <a:noFill/>
        </p:spPr>
        <p:txBody>
          <a:bodyPr wrap="square" rtlCol="0">
            <a:spAutoFit/>
          </a:bodyPr>
          <a:lstStyle/>
          <a:p>
            <a:r>
              <a:rPr lang="it-IT" dirty="0" err="1"/>
              <a:t>MdC</a:t>
            </a:r>
            <a:r>
              <a:rPr lang="it-IT" dirty="0" smtClean="0"/>
              <a:t> (Margine </a:t>
            </a:r>
            <a:r>
              <a:rPr lang="it-IT" dirty="0"/>
              <a:t>di </a:t>
            </a:r>
            <a:r>
              <a:rPr lang="it-IT" dirty="0" smtClean="0"/>
              <a:t>Contribuzione) è </a:t>
            </a:r>
            <a:r>
              <a:rPr lang="it-IT" dirty="0"/>
              <a:t>la differenza tra il Prezzo (</a:t>
            </a:r>
            <a:r>
              <a:rPr lang="it-IT" dirty="0" err="1"/>
              <a:t>P</a:t>
            </a:r>
            <a:r>
              <a:rPr lang="it-IT" dirty="0"/>
              <a:t>) di vendita del prodotto, e il suo Costo Variabile Unitario (</a:t>
            </a:r>
            <a:r>
              <a:rPr lang="it-IT" dirty="0" err="1"/>
              <a:t>CVu</a:t>
            </a:r>
            <a:r>
              <a:rPr lang="it-IT" dirty="0" smtClean="0"/>
              <a:t>)</a:t>
            </a:r>
            <a:endParaRPr lang="it-IT" dirty="0"/>
          </a:p>
        </p:txBody>
      </p:sp>
      <p:sp>
        <p:nvSpPr>
          <p:cNvPr id="6" name="CasellaDiTesto 5"/>
          <p:cNvSpPr txBox="1"/>
          <p:nvPr/>
        </p:nvSpPr>
        <p:spPr>
          <a:xfrm>
            <a:off x="4540248" y="1636413"/>
            <a:ext cx="4603751" cy="2585323"/>
          </a:xfrm>
          <a:prstGeom prst="rect">
            <a:avLst/>
          </a:prstGeom>
          <a:noFill/>
        </p:spPr>
        <p:txBody>
          <a:bodyPr wrap="square" rtlCol="0">
            <a:spAutoFit/>
          </a:bodyPr>
          <a:lstStyle/>
          <a:p>
            <a:r>
              <a:rPr lang="it-IT" b="1" dirty="0"/>
              <a:t>EBITDA</a:t>
            </a:r>
            <a:r>
              <a:rPr lang="it-IT" dirty="0"/>
              <a:t> (</a:t>
            </a:r>
            <a:r>
              <a:rPr lang="it-IT" i="1" dirty="0" err="1"/>
              <a:t>Earnings</a:t>
            </a:r>
            <a:r>
              <a:rPr lang="it-IT" i="1" dirty="0"/>
              <a:t> </a:t>
            </a:r>
            <a:r>
              <a:rPr lang="it-IT" i="1" dirty="0" err="1"/>
              <a:t>Before</a:t>
            </a:r>
            <a:r>
              <a:rPr lang="it-IT" i="1" dirty="0"/>
              <a:t> </a:t>
            </a:r>
            <a:r>
              <a:rPr lang="it-IT" i="1" dirty="0" err="1"/>
              <a:t>Interest</a:t>
            </a:r>
            <a:r>
              <a:rPr lang="it-IT" i="1" dirty="0"/>
              <a:t>, </a:t>
            </a:r>
            <a:r>
              <a:rPr lang="it-IT" i="1" dirty="0" err="1"/>
              <a:t>Taxes</a:t>
            </a:r>
            <a:r>
              <a:rPr lang="it-IT" i="1" dirty="0"/>
              <a:t>, </a:t>
            </a:r>
            <a:r>
              <a:rPr lang="it-IT" i="1" dirty="0" err="1"/>
              <a:t>Depreciation</a:t>
            </a:r>
            <a:r>
              <a:rPr lang="it-IT" i="1" dirty="0"/>
              <a:t> and </a:t>
            </a:r>
            <a:r>
              <a:rPr lang="it-IT" i="1" dirty="0" err="1"/>
              <a:t>Amortization</a:t>
            </a:r>
            <a:r>
              <a:rPr lang="it-IT" i="1" dirty="0"/>
              <a:t> </a:t>
            </a:r>
            <a:r>
              <a:rPr lang="it-IT" dirty="0"/>
              <a:t>- utili prima degli interessi, delle imposte, del deprezzamento e degli ammortamenti</a:t>
            </a:r>
            <a:r>
              <a:rPr lang="it-IT" dirty="0" smtClean="0"/>
              <a:t>): indicatore di redditività che evidenzia il reddito di un</a:t>
            </a:r>
            <a:r>
              <a:rPr lang="it-IT" dirty="0" smtClean="0">
                <a:hlinkClick r:id="rId3"/>
              </a:rPr>
              <a:t>’</a:t>
            </a:r>
            <a:r>
              <a:rPr lang="it-IT" dirty="0" smtClean="0"/>
              <a:t>azienda basato solo sulla sua gestione operativa, senza considerare gli interessi gestione finanziaria le imposte gestione fiscale il deprezzamento di beni e gli ammortamenti</a:t>
            </a:r>
            <a:endParaRPr lang="it-IT" dirty="0"/>
          </a:p>
        </p:txBody>
      </p:sp>
      <p:sp>
        <p:nvSpPr>
          <p:cNvPr id="7" name="CasellaDiTesto 6"/>
          <p:cNvSpPr txBox="1"/>
          <p:nvPr/>
        </p:nvSpPr>
        <p:spPr>
          <a:xfrm>
            <a:off x="4639945" y="4395787"/>
            <a:ext cx="4504054" cy="2462213"/>
          </a:xfrm>
          <a:prstGeom prst="rect">
            <a:avLst/>
          </a:prstGeom>
          <a:noFill/>
        </p:spPr>
        <p:txBody>
          <a:bodyPr wrap="square" rtlCol="0">
            <a:spAutoFit/>
          </a:bodyPr>
          <a:lstStyle/>
          <a:p>
            <a:r>
              <a:rPr lang="it-IT" sz="1400" b="1" dirty="0" smtClean="0"/>
              <a:t>EBIT: risultato </a:t>
            </a:r>
            <a:r>
              <a:rPr lang="it-IT" sz="1400" b="1" dirty="0"/>
              <a:t>ante oneri finanziari</a:t>
            </a:r>
            <a:r>
              <a:rPr lang="it-IT" sz="1400" dirty="0"/>
              <a:t> o anche </a:t>
            </a:r>
            <a:r>
              <a:rPr lang="it-IT" sz="1400" b="1" dirty="0"/>
              <a:t>reddito operativo aziendale</a:t>
            </a:r>
            <a:r>
              <a:rPr lang="it-IT" sz="1400" dirty="0"/>
              <a:t> è l'espressione del risultato aziendale prima delle </a:t>
            </a:r>
            <a:r>
              <a:rPr lang="it-IT" sz="1400" dirty="0" smtClean="0"/>
              <a:t>imposte e degli oneri finanziari. </a:t>
            </a:r>
            <a:r>
              <a:rPr lang="it-IT" sz="1400" dirty="0"/>
              <a:t>E</a:t>
            </a:r>
            <a:r>
              <a:rPr lang="it-IT" sz="1400" dirty="0" smtClean="0"/>
              <a:t>sprime </a:t>
            </a:r>
            <a:r>
              <a:rPr lang="it-IT" sz="1400" dirty="0"/>
              <a:t>il </a:t>
            </a:r>
            <a:r>
              <a:rPr lang="it-IT" sz="1400" dirty="0" smtClean="0"/>
              <a:t>reddito che </a:t>
            </a:r>
            <a:r>
              <a:rPr lang="it-IT" sz="1400" dirty="0"/>
              <a:t>l’azienda è in grado di generare prima della remunerazione del capitale, comprendendo sia il capitale di terzi indebitamento sia il capitale proprio patrimonio netto. Formulazione degli indici di bilancio è utilizzato per ottenere il ROI (</a:t>
            </a:r>
            <a:r>
              <a:rPr lang="it-IT" sz="1400" i="1" dirty="0" err="1"/>
              <a:t>return</a:t>
            </a:r>
            <a:r>
              <a:rPr lang="it-IT" sz="1400" i="1" dirty="0"/>
              <a:t> on </a:t>
            </a:r>
            <a:r>
              <a:rPr lang="it-IT" sz="1400" i="1" dirty="0" err="1"/>
              <a:t>investment</a:t>
            </a:r>
            <a:r>
              <a:rPr lang="it-IT" sz="1400" dirty="0"/>
              <a:t>, dato da EBIT : capitale investito netto), espressione della redditività dei capitali complessivamente investiti in azienda, a prescindere dalla loro provenienza</a:t>
            </a:r>
          </a:p>
        </p:txBody>
      </p:sp>
      <p:cxnSp>
        <p:nvCxnSpPr>
          <p:cNvPr id="8" name="Connettore 2 7"/>
          <p:cNvCxnSpPr/>
          <p:nvPr/>
        </p:nvCxnSpPr>
        <p:spPr>
          <a:xfrm flipH="1">
            <a:off x="3902818" y="1022118"/>
            <a:ext cx="737128" cy="221975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Connettore 2 10"/>
          <p:cNvCxnSpPr/>
          <p:nvPr/>
        </p:nvCxnSpPr>
        <p:spPr>
          <a:xfrm flipH="1">
            <a:off x="3902818" y="4099800"/>
            <a:ext cx="1879133" cy="59197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Connettore 2 14"/>
          <p:cNvCxnSpPr/>
          <p:nvPr/>
        </p:nvCxnSpPr>
        <p:spPr>
          <a:xfrm flipH="1" flipV="1">
            <a:off x="3902818" y="5471947"/>
            <a:ext cx="737127" cy="49557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5856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4618"/>
          </a:xfrm>
        </p:spPr>
        <p:txBody>
          <a:bodyPr/>
          <a:lstStyle/>
          <a:p>
            <a:r>
              <a:rPr lang="it-IT" dirty="0"/>
              <a:t>“</a:t>
            </a:r>
            <a:r>
              <a:rPr lang="it-IT" i="1" dirty="0" err="1"/>
              <a:t>window-dressing</a:t>
            </a:r>
            <a:r>
              <a:rPr lang="it-IT" dirty="0"/>
              <a:t>” e ROI</a:t>
            </a:r>
          </a:p>
        </p:txBody>
      </p:sp>
      <p:sp>
        <p:nvSpPr>
          <p:cNvPr id="3" name="Segnaposto contenuto 2"/>
          <p:cNvSpPr>
            <a:spLocks noGrp="1"/>
          </p:cNvSpPr>
          <p:nvPr>
            <p:ph idx="1"/>
          </p:nvPr>
        </p:nvSpPr>
        <p:spPr/>
        <p:txBody>
          <a:bodyPr>
            <a:normAutofit fontScale="92500"/>
          </a:bodyPr>
          <a:lstStyle/>
          <a:p>
            <a:r>
              <a:rPr lang="it-IT" dirty="0" smtClean="0"/>
              <a:t>Così, </a:t>
            </a:r>
            <a:r>
              <a:rPr lang="it-IT" dirty="0"/>
              <a:t>la classificazione sotto la linea del NOPAT degli accantonamenti a fondo rischi su crediti (cioè non a rettifica dei ricavi lordi) comporta un miglioramento del </a:t>
            </a:r>
            <a:r>
              <a:rPr lang="it-IT" dirty="0" smtClean="0"/>
              <a:t>ROI, </a:t>
            </a:r>
            <a:r>
              <a:rPr lang="it-IT" dirty="0"/>
              <a:t>e dunque </a:t>
            </a:r>
            <a:r>
              <a:rPr lang="it-IT" dirty="0" smtClean="0"/>
              <a:t>genera un </a:t>
            </a:r>
            <a:r>
              <a:rPr lang="it-IT" dirty="0"/>
              <a:t>giudizio relativamente migliore (o meno negativo) sulle abilità del management </a:t>
            </a:r>
            <a:endParaRPr lang="it-IT" dirty="0" smtClean="0"/>
          </a:p>
          <a:p>
            <a:r>
              <a:rPr lang="it-IT" dirty="0" smtClean="0"/>
              <a:t>Il ROI (</a:t>
            </a:r>
            <a:r>
              <a:rPr lang="it-IT" i="1" dirty="0" err="1"/>
              <a:t>return</a:t>
            </a:r>
            <a:r>
              <a:rPr lang="it-IT" i="1" dirty="0"/>
              <a:t> </a:t>
            </a:r>
            <a:r>
              <a:rPr lang="it-IT" i="1" dirty="0" smtClean="0"/>
              <a:t>on </a:t>
            </a:r>
            <a:r>
              <a:rPr lang="it-IT" i="1" dirty="0" err="1" smtClean="0"/>
              <a:t>investment</a:t>
            </a:r>
            <a:r>
              <a:rPr lang="it-IT" dirty="0" smtClean="0"/>
              <a:t>)</a:t>
            </a:r>
            <a:r>
              <a:rPr lang="it-IT" dirty="0"/>
              <a:t> </a:t>
            </a:r>
            <a:r>
              <a:rPr lang="it-IT" dirty="0" smtClean="0"/>
              <a:t>misura </a:t>
            </a:r>
            <a:r>
              <a:rPr lang="it-IT" dirty="0"/>
              <a:t>il rendimento del capitale </a:t>
            </a:r>
            <a:r>
              <a:rPr lang="it-IT" dirty="0" smtClean="0"/>
              <a:t>investito nell’attività operativa: </a:t>
            </a:r>
            <a:r>
              <a:rPr lang="it-IT" dirty="0"/>
              <a:t>Reddito Operativo </a:t>
            </a:r>
            <a:r>
              <a:rPr lang="it-IT" dirty="0" smtClean="0"/>
              <a:t>/ Investimenti </a:t>
            </a:r>
            <a:r>
              <a:rPr lang="it-IT" dirty="0" err="1"/>
              <a:t>Op.vi</a:t>
            </a:r>
            <a:r>
              <a:rPr lang="it-IT" dirty="0"/>
              <a:t> (</a:t>
            </a:r>
            <a:r>
              <a:rPr lang="it-IT" dirty="0" smtClean="0"/>
              <a:t>CI) </a:t>
            </a:r>
            <a:endParaRPr lang="it-IT" dirty="0"/>
          </a:p>
          <a:p>
            <a:endParaRPr lang="it-IT" dirty="0"/>
          </a:p>
          <a:p>
            <a:endParaRPr lang="it-IT" dirty="0"/>
          </a:p>
        </p:txBody>
      </p:sp>
    </p:spTree>
    <p:extLst>
      <p:ext uri="{BB962C8B-B14F-4D97-AF65-F5344CB8AC3E}">
        <p14:creationId xmlns:p14="http://schemas.microsoft.com/office/powerpoint/2010/main" val="4179164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Politiche quali-quantitative delle omissioni di bilancio. Stile di </a:t>
            </a:r>
            <a:r>
              <a:rPr lang="it-IT" sz="3200" i="1" dirty="0" err="1"/>
              <a:t>accounting</a:t>
            </a:r>
            <a:r>
              <a:rPr lang="it-IT" sz="3200" dirty="0"/>
              <a:t> “</a:t>
            </a:r>
            <a:r>
              <a:rPr lang="it-IT" sz="3200" i="1" dirty="0"/>
              <a:t>aggressive</a:t>
            </a:r>
            <a:r>
              <a:rPr lang="it-IT" sz="3200" dirty="0"/>
              <a:t>”</a:t>
            </a:r>
          </a:p>
        </p:txBody>
      </p:sp>
      <p:sp>
        <p:nvSpPr>
          <p:cNvPr id="3" name="Segnaposto contenuto 2"/>
          <p:cNvSpPr>
            <a:spLocks noGrp="1"/>
          </p:cNvSpPr>
          <p:nvPr>
            <p:ph idx="1"/>
          </p:nvPr>
        </p:nvSpPr>
        <p:spPr/>
        <p:txBody>
          <a:bodyPr/>
          <a:lstStyle/>
          <a:p>
            <a:r>
              <a:rPr lang="it-IT" dirty="0"/>
              <a:t>nei casi </a:t>
            </a:r>
            <a:r>
              <a:rPr lang="it-IT" i="1" dirty="0"/>
              <a:t>aggressive</a:t>
            </a:r>
            <a:r>
              <a:rPr lang="it-IT" dirty="0"/>
              <a:t>, vi sono le omissioni dei valori che sarebbero invece richiesti dai corretti principi </a:t>
            </a:r>
            <a:r>
              <a:rPr lang="it-IT" dirty="0" smtClean="0"/>
              <a:t>contabili. Es. </a:t>
            </a:r>
            <a:r>
              <a:rPr lang="it-IT" dirty="0"/>
              <a:t>si omette </a:t>
            </a:r>
            <a:r>
              <a:rPr lang="it-IT" dirty="0" smtClean="0"/>
              <a:t>di</a:t>
            </a:r>
          </a:p>
          <a:p>
            <a:pPr lvl="1"/>
            <a:r>
              <a:rPr lang="it-IT" dirty="0" smtClean="0"/>
              <a:t>accendere </a:t>
            </a:r>
            <a:r>
              <a:rPr lang="it-IT" dirty="0"/>
              <a:t>e di alimentare uno specifico fondo </a:t>
            </a:r>
            <a:r>
              <a:rPr lang="it-IT" dirty="0" smtClean="0"/>
              <a:t>rischi</a:t>
            </a:r>
          </a:p>
          <a:p>
            <a:pPr lvl="1"/>
            <a:r>
              <a:rPr lang="it-IT" dirty="0" smtClean="0"/>
              <a:t>iscrivere </a:t>
            </a:r>
            <a:r>
              <a:rPr lang="it-IT" dirty="0"/>
              <a:t>un rateo passivo </a:t>
            </a:r>
            <a:endParaRPr lang="it-IT" dirty="0" smtClean="0"/>
          </a:p>
          <a:p>
            <a:pPr lvl="1"/>
            <a:r>
              <a:rPr lang="it-IT" dirty="0" smtClean="0"/>
              <a:t>svalutare delle </a:t>
            </a:r>
            <a:r>
              <a:rPr lang="it-IT" dirty="0"/>
              <a:t>attività</a:t>
            </a:r>
            <a:r>
              <a:rPr lang="it-IT" dirty="0" smtClean="0"/>
              <a:t>)</a:t>
            </a:r>
          </a:p>
          <a:p>
            <a:endParaRPr lang="it-IT" dirty="0"/>
          </a:p>
        </p:txBody>
      </p:sp>
    </p:spTree>
    <p:extLst>
      <p:ext uri="{BB962C8B-B14F-4D97-AF65-F5344CB8AC3E}">
        <p14:creationId xmlns:p14="http://schemas.microsoft.com/office/powerpoint/2010/main" val="286199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46889"/>
          </a:xfrm>
        </p:spPr>
        <p:txBody>
          <a:bodyPr>
            <a:normAutofit/>
          </a:bodyPr>
          <a:lstStyle/>
          <a:p>
            <a:r>
              <a:rPr lang="it-IT" dirty="0"/>
              <a:t>il lato oscuro </a:t>
            </a:r>
            <a:r>
              <a:rPr lang="it-IT" dirty="0" err="1"/>
              <a:t>dell’</a:t>
            </a:r>
            <a:r>
              <a:rPr lang="it-IT" i="1" dirty="0" err="1"/>
              <a:t>accounting</a:t>
            </a:r>
            <a:endParaRPr lang="it-IT" i="1" dirty="0"/>
          </a:p>
        </p:txBody>
      </p:sp>
      <p:sp>
        <p:nvSpPr>
          <p:cNvPr id="3" name="Segnaposto contenuto 2"/>
          <p:cNvSpPr>
            <a:spLocks noGrp="1"/>
          </p:cNvSpPr>
          <p:nvPr>
            <p:ph idx="1"/>
          </p:nvPr>
        </p:nvSpPr>
        <p:spPr>
          <a:xfrm>
            <a:off x="457200" y="1321528"/>
            <a:ext cx="8229600" cy="5401032"/>
          </a:xfrm>
        </p:spPr>
        <p:txBody>
          <a:bodyPr>
            <a:normAutofit fontScale="85000" lnSpcReduction="20000"/>
          </a:bodyPr>
          <a:lstStyle/>
          <a:p>
            <a:r>
              <a:rPr lang="it-IT" dirty="0"/>
              <a:t>i</a:t>
            </a:r>
            <a:r>
              <a:rPr lang="it-IT" dirty="0" smtClean="0"/>
              <a:t> Bilanci periodici, strumenti analitici di conoscenza critica riguardanti un fenomeno “in divenire”, cioè l’amministrazione aziendale, </a:t>
            </a:r>
            <a:r>
              <a:rPr lang="it-IT" dirty="0"/>
              <a:t>sono atti </a:t>
            </a:r>
            <a:r>
              <a:rPr lang="it-IT" dirty="0" smtClean="0"/>
              <a:t>linguistici che costituiscono un sistema </a:t>
            </a:r>
            <a:r>
              <a:rPr lang="it-IT" dirty="0"/>
              <a:t>di </a:t>
            </a:r>
            <a:r>
              <a:rPr lang="it-IT" dirty="0" smtClean="0"/>
              <a:t>scelte</a:t>
            </a:r>
          </a:p>
          <a:p>
            <a:r>
              <a:rPr lang="it-IT" dirty="0"/>
              <a:t>i</a:t>
            </a:r>
            <a:r>
              <a:rPr lang="it-IT" dirty="0" smtClean="0"/>
              <a:t> processi decisionali ed operativi di cui si compongono le scelte di bilancio costituiscono l’</a:t>
            </a:r>
            <a:r>
              <a:rPr lang="it-IT" i="1" dirty="0" smtClean="0"/>
              <a:t>EARNINGS MANAGEMENT </a:t>
            </a:r>
            <a:r>
              <a:rPr lang="it-IT" dirty="0" smtClean="0"/>
              <a:t>(</a:t>
            </a:r>
            <a:r>
              <a:rPr lang="it-IT" i="1" dirty="0"/>
              <a:t>EM</a:t>
            </a:r>
            <a:r>
              <a:rPr lang="it-IT" dirty="0" smtClean="0"/>
              <a:t>) e cioè la </a:t>
            </a:r>
            <a:r>
              <a:rPr lang="it-IT" u="sng" dirty="0" smtClean="0"/>
              <a:t>gestione del guadagno</a:t>
            </a:r>
          </a:p>
          <a:p>
            <a:r>
              <a:rPr lang="it-IT" dirty="0" smtClean="0"/>
              <a:t>in un’</a:t>
            </a:r>
            <a:r>
              <a:rPr lang="it-IT" u="sng" dirty="0" smtClean="0"/>
              <a:t>accezione negativa</a:t>
            </a:r>
            <a:r>
              <a:rPr lang="it-IT" dirty="0" smtClean="0"/>
              <a:t>, in ambito contabile è l'atto di </a:t>
            </a:r>
            <a:r>
              <a:rPr lang="it-IT" u="sng" dirty="0" smtClean="0"/>
              <a:t>influenzare intenzionalmente il processo di informativa finanziaria per ottenere un guadagno privato</a:t>
            </a:r>
          </a:p>
          <a:p>
            <a:r>
              <a:rPr lang="it-IT" dirty="0" smtClean="0"/>
              <a:t>È l'alterazione </a:t>
            </a:r>
            <a:r>
              <a:rPr lang="it-IT" dirty="0"/>
              <a:t>di documenti contabili </a:t>
            </a:r>
            <a:r>
              <a:rPr lang="it-IT" dirty="0" smtClean="0"/>
              <a:t>allo scopo di indurre </a:t>
            </a:r>
            <a:r>
              <a:rPr lang="it-IT" dirty="0"/>
              <a:t>in errore gli </a:t>
            </a:r>
            <a:r>
              <a:rPr lang="it-IT" i="1" dirty="0"/>
              <a:t>stakeholder</a:t>
            </a:r>
            <a:r>
              <a:rPr lang="it-IT" dirty="0"/>
              <a:t> sui risultati dell’attività </a:t>
            </a:r>
            <a:r>
              <a:rPr lang="it-IT" dirty="0" smtClean="0"/>
              <a:t>aziendale</a:t>
            </a:r>
            <a:r>
              <a:rPr lang="it-IT" dirty="0"/>
              <a:t>: </a:t>
            </a:r>
            <a:r>
              <a:rPr lang="it-IT" dirty="0" smtClean="0"/>
              <a:t>i </a:t>
            </a:r>
            <a:r>
              <a:rPr lang="it-IT" dirty="0"/>
              <a:t>dati </a:t>
            </a:r>
            <a:r>
              <a:rPr lang="it-IT" dirty="0" smtClean="0"/>
              <a:t>contabili sono esposti in modo tale da influenzare </a:t>
            </a:r>
            <a:r>
              <a:rPr lang="it-IT" dirty="0"/>
              <a:t>i risultati di </a:t>
            </a:r>
            <a:r>
              <a:rPr lang="it-IT" dirty="0" smtClean="0"/>
              <a:t>bilancio</a:t>
            </a:r>
            <a:endParaRPr lang="it-IT" dirty="0"/>
          </a:p>
        </p:txBody>
      </p:sp>
    </p:spTree>
    <p:extLst>
      <p:ext uri="{BB962C8B-B14F-4D97-AF65-F5344CB8AC3E}">
        <p14:creationId xmlns:p14="http://schemas.microsoft.com/office/powerpoint/2010/main" val="3361904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Politiche quali-quantitative delle omissioni di bilancio. Stile di </a:t>
            </a:r>
            <a:r>
              <a:rPr lang="it-IT" sz="3200" i="1" dirty="0" err="1"/>
              <a:t>accounting</a:t>
            </a:r>
            <a:r>
              <a:rPr lang="it-IT" sz="3200" dirty="0"/>
              <a:t> </a:t>
            </a:r>
            <a:r>
              <a:rPr lang="it-IT" sz="3200" dirty="0" smtClean="0"/>
              <a:t>“</a:t>
            </a:r>
            <a:r>
              <a:rPr lang="it-IT" sz="3200" i="1" dirty="0" err="1" smtClean="0"/>
              <a:t>fraud</a:t>
            </a:r>
            <a:r>
              <a:rPr lang="it-IT" sz="3200" dirty="0" smtClean="0"/>
              <a:t>”</a:t>
            </a:r>
            <a:endParaRPr lang="it-IT" sz="3200" dirty="0"/>
          </a:p>
        </p:txBody>
      </p:sp>
      <p:sp>
        <p:nvSpPr>
          <p:cNvPr id="3" name="Segnaposto contenuto 2"/>
          <p:cNvSpPr>
            <a:spLocks noGrp="1"/>
          </p:cNvSpPr>
          <p:nvPr>
            <p:ph idx="1"/>
          </p:nvPr>
        </p:nvSpPr>
        <p:spPr/>
        <p:txBody>
          <a:bodyPr>
            <a:normAutofit/>
          </a:bodyPr>
          <a:lstStyle/>
          <a:p>
            <a:r>
              <a:rPr lang="it-IT" dirty="0"/>
              <a:t>Nei casi marcatamente </a:t>
            </a:r>
            <a:r>
              <a:rPr lang="it-IT" i="1" dirty="0" err="1"/>
              <a:t>fraud</a:t>
            </a:r>
            <a:r>
              <a:rPr lang="it-IT" dirty="0"/>
              <a:t> si omette la contabilizzazione dei valori direttamente correlati alle operazioni di scambio monetario</a:t>
            </a:r>
          </a:p>
          <a:p>
            <a:pPr lvl="1"/>
            <a:r>
              <a:rPr lang="it-IT" dirty="0"/>
              <a:t>non di rado al fine di compiere frodi fiscali (es. si omette l'iscrizione di ricavi da vendita poiché non regolarmente fatturati</a:t>
            </a:r>
          </a:p>
          <a:p>
            <a:pPr lvl="1"/>
            <a:r>
              <a:rPr lang="it-IT" dirty="0"/>
              <a:t>ma anche al fine di ingannare i terzi, (es. si omette di svalutare la partecipazione in una società estera, soggetta in loco a procedura concorsuale) </a:t>
            </a:r>
          </a:p>
        </p:txBody>
      </p:sp>
    </p:spTree>
    <p:extLst>
      <p:ext uri="{BB962C8B-B14F-4D97-AF65-F5344CB8AC3E}">
        <p14:creationId xmlns:p14="http://schemas.microsoft.com/office/powerpoint/2010/main" val="1192944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768129"/>
          </a:xfrm>
        </p:spPr>
        <p:txBody>
          <a:bodyPr>
            <a:noAutofit/>
          </a:bodyPr>
          <a:lstStyle/>
          <a:p>
            <a:r>
              <a:rPr lang="it-IT" sz="3100" dirty="0"/>
              <a:t>politiche “quali-quantitative” delle fittizietà di bilancio </a:t>
            </a:r>
          </a:p>
        </p:txBody>
      </p:sp>
      <p:sp>
        <p:nvSpPr>
          <p:cNvPr id="3" name="Segnaposto contenuto 2"/>
          <p:cNvSpPr>
            <a:spLocks noGrp="1"/>
          </p:cNvSpPr>
          <p:nvPr>
            <p:ph idx="1"/>
          </p:nvPr>
        </p:nvSpPr>
        <p:spPr>
          <a:xfrm>
            <a:off x="278773" y="1218282"/>
            <a:ext cx="8610976" cy="5461622"/>
          </a:xfrm>
        </p:spPr>
        <p:txBody>
          <a:bodyPr>
            <a:normAutofit fontScale="77500" lnSpcReduction="20000"/>
          </a:bodyPr>
          <a:lstStyle/>
          <a:p>
            <a:r>
              <a:rPr lang="it-IT" dirty="0"/>
              <a:t>lo scopo è di alterare il valore del reddito e del patrimonio netto iscrivendo nel bilancio valori per operazioni inesistenti </a:t>
            </a:r>
          </a:p>
          <a:p>
            <a:r>
              <a:rPr lang="it-IT" dirty="0" smtClean="0"/>
              <a:t>anche </a:t>
            </a:r>
            <a:r>
              <a:rPr lang="it-IT" dirty="0"/>
              <a:t>in questo caso le </a:t>
            </a:r>
            <a:r>
              <a:rPr lang="it-IT" dirty="0" smtClean="0"/>
              <a:t>reali modalità </a:t>
            </a:r>
            <a:r>
              <a:rPr lang="it-IT" dirty="0"/>
              <a:t>attuative possono notevolmente variare secondo lo stile di </a:t>
            </a:r>
            <a:r>
              <a:rPr lang="it-IT" i="1" dirty="0" err="1"/>
              <a:t>accounting</a:t>
            </a:r>
            <a:r>
              <a:rPr lang="it-IT" dirty="0"/>
              <a:t>. </a:t>
            </a:r>
            <a:r>
              <a:rPr lang="it-IT" dirty="0" smtClean="0"/>
              <a:t>Ad </a:t>
            </a:r>
            <a:r>
              <a:rPr lang="it-IT" dirty="0"/>
              <a:t>es.:</a:t>
            </a:r>
          </a:p>
          <a:p>
            <a:pPr lvl="1"/>
            <a:r>
              <a:rPr lang="it-IT" dirty="0"/>
              <a:t>all’approssimarsi della fine dell’esercizio si iscrivono ricavi per vendite </a:t>
            </a:r>
            <a:r>
              <a:rPr lang="it-IT" dirty="0" smtClean="0"/>
              <a:t>eseguite </a:t>
            </a:r>
            <a:r>
              <a:rPr lang="it-IT" dirty="0"/>
              <a:t>fittiziamente ed assistite da </a:t>
            </a:r>
            <a:r>
              <a:rPr lang="it-IT" i="1" dirty="0"/>
              <a:t>back </a:t>
            </a:r>
            <a:r>
              <a:rPr lang="it-IT" i="1" dirty="0" err="1"/>
              <a:t>covenants</a:t>
            </a:r>
            <a:r>
              <a:rPr lang="it-IT" i="1" dirty="0"/>
              <a:t> </a:t>
            </a:r>
            <a:r>
              <a:rPr lang="it-IT" dirty="0" smtClean="0"/>
              <a:t>(</a:t>
            </a:r>
            <a:r>
              <a:rPr lang="it-IT" i="1" dirty="0" err="1" smtClean="0"/>
              <a:t>covenant</a:t>
            </a:r>
            <a:r>
              <a:rPr lang="it-IT" dirty="0" smtClean="0"/>
              <a:t> </a:t>
            </a:r>
            <a:r>
              <a:rPr lang="it-IT" dirty="0"/>
              <a:t>= </a:t>
            </a:r>
            <a:r>
              <a:rPr lang="it-IT" dirty="0" smtClean="0"/>
              <a:t>accordo “</a:t>
            </a:r>
            <a:r>
              <a:rPr lang="it-IT" i="1" dirty="0" smtClean="0"/>
              <a:t>per fare dietro-front</a:t>
            </a:r>
            <a:r>
              <a:rPr lang="it-IT" dirty="0" smtClean="0"/>
              <a:t>”) a </a:t>
            </a:r>
            <a:r>
              <a:rPr lang="it-IT" dirty="0"/>
              <a:t>favore dei clienti </a:t>
            </a:r>
          </a:p>
          <a:p>
            <a:pPr lvl="1"/>
            <a:r>
              <a:rPr lang="it-IT" dirty="0"/>
              <a:t>o per le quali c’è al momento il solo ordinativo a valere per l’esercizio successivo</a:t>
            </a:r>
          </a:p>
          <a:p>
            <a:pPr lvl="1"/>
            <a:r>
              <a:rPr lang="it-IT" dirty="0"/>
              <a:t>neppure eseguite formalmente </a:t>
            </a:r>
            <a:r>
              <a:rPr lang="it-IT" dirty="0" smtClean="0"/>
              <a:t>- fatturazioni </a:t>
            </a:r>
            <a:r>
              <a:rPr lang="it-IT" dirty="0"/>
              <a:t>a “</a:t>
            </a:r>
            <a:r>
              <a:rPr lang="it-IT" i="1" dirty="0" err="1"/>
              <a:t>ghost</a:t>
            </a:r>
            <a:r>
              <a:rPr lang="it-IT" i="1" dirty="0"/>
              <a:t> </a:t>
            </a:r>
            <a:r>
              <a:rPr lang="it-IT" i="1" dirty="0" err="1"/>
              <a:t>entities</a:t>
            </a:r>
            <a:r>
              <a:rPr lang="it-IT" dirty="0"/>
              <a:t>” o a </a:t>
            </a:r>
            <a:r>
              <a:rPr lang="it-IT" i="1" dirty="0" smtClean="0"/>
              <a:t>Special </a:t>
            </a:r>
            <a:r>
              <a:rPr lang="it-IT" i="1" dirty="0" err="1"/>
              <a:t>Purpose</a:t>
            </a:r>
            <a:r>
              <a:rPr lang="it-IT" i="1" dirty="0"/>
              <a:t> </a:t>
            </a:r>
            <a:r>
              <a:rPr lang="it-IT" i="1" dirty="0" err="1"/>
              <a:t>Entities</a:t>
            </a:r>
            <a:r>
              <a:rPr lang="it-IT" i="1" dirty="0"/>
              <a:t> </a:t>
            </a:r>
            <a:r>
              <a:rPr lang="it-IT" dirty="0"/>
              <a:t>SPE o </a:t>
            </a:r>
            <a:r>
              <a:rPr lang="it-IT" i="1" dirty="0"/>
              <a:t>Special </a:t>
            </a:r>
            <a:r>
              <a:rPr lang="it-IT" i="1" dirty="0" err="1"/>
              <a:t>Purpose</a:t>
            </a:r>
            <a:r>
              <a:rPr lang="it-IT" i="1" dirty="0"/>
              <a:t> </a:t>
            </a:r>
            <a:r>
              <a:rPr lang="it-IT" i="1" dirty="0" err="1"/>
              <a:t>Vehicles</a:t>
            </a:r>
            <a:r>
              <a:rPr lang="it-IT" i="1" dirty="0"/>
              <a:t> </a:t>
            </a:r>
            <a:r>
              <a:rPr lang="it-IT" dirty="0" smtClean="0"/>
              <a:t>SPV (società </a:t>
            </a:r>
            <a:r>
              <a:rPr lang="it-IT" dirty="0"/>
              <a:t>appositamente costituite </a:t>
            </a:r>
            <a:r>
              <a:rPr lang="it-IT" dirty="0" smtClean="0"/>
              <a:t>per </a:t>
            </a:r>
            <a:r>
              <a:rPr lang="it-IT" dirty="0"/>
              <a:t>lo svolgimento di una specifica </a:t>
            </a:r>
            <a:r>
              <a:rPr lang="it-IT" dirty="0" smtClean="0"/>
              <a:t>operazione fittizia o non trasparente)</a:t>
            </a:r>
            <a:endParaRPr lang="it-IT" dirty="0"/>
          </a:p>
          <a:p>
            <a:pPr lvl="1"/>
            <a:r>
              <a:rPr lang="it-IT" dirty="0"/>
              <a:t>si rilevano accantonamenti “gonfiati” al </a:t>
            </a:r>
            <a:r>
              <a:rPr lang="it-IT" dirty="0" smtClean="0"/>
              <a:t>TFR, </a:t>
            </a:r>
            <a:r>
              <a:rPr lang="it-IT" dirty="0"/>
              <a:t>confidando sul fatto che le verifiche delle ciclo stipendi richiedono un elevato livello di specializzazione dei sindaci e dei revisori </a:t>
            </a:r>
          </a:p>
        </p:txBody>
      </p:sp>
    </p:spTree>
    <p:extLst>
      <p:ext uri="{BB962C8B-B14F-4D97-AF65-F5344CB8AC3E}">
        <p14:creationId xmlns:p14="http://schemas.microsoft.com/office/powerpoint/2010/main" val="1435903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599" y="274638"/>
            <a:ext cx="9061401" cy="809427"/>
          </a:xfrm>
        </p:spPr>
        <p:txBody>
          <a:bodyPr>
            <a:normAutofit/>
          </a:bodyPr>
          <a:lstStyle/>
          <a:p>
            <a:r>
              <a:rPr lang="it-IT" sz="3000" dirty="0"/>
              <a:t>politiche “quali-quantitative” delle distrazioni di bilancio </a:t>
            </a:r>
          </a:p>
        </p:txBody>
      </p:sp>
      <p:sp>
        <p:nvSpPr>
          <p:cNvPr id="3" name="Segnaposto contenuto 2"/>
          <p:cNvSpPr>
            <a:spLocks noGrp="1"/>
          </p:cNvSpPr>
          <p:nvPr>
            <p:ph idx="1"/>
          </p:nvPr>
        </p:nvSpPr>
        <p:spPr>
          <a:xfrm>
            <a:off x="457200" y="1311202"/>
            <a:ext cx="8229600" cy="5275782"/>
          </a:xfrm>
        </p:spPr>
        <p:txBody>
          <a:bodyPr>
            <a:normAutofit fontScale="85000" lnSpcReduction="10000"/>
          </a:bodyPr>
          <a:lstStyle/>
          <a:p>
            <a:pPr marL="0" indent="0">
              <a:buNone/>
            </a:pPr>
            <a:r>
              <a:rPr lang="it-IT" dirty="0"/>
              <a:t>Tipiche dello stile </a:t>
            </a:r>
            <a:r>
              <a:rPr lang="it-IT" i="1" dirty="0" err="1"/>
              <a:t>fraud</a:t>
            </a:r>
            <a:r>
              <a:rPr lang="it-IT" i="1" dirty="0"/>
              <a:t> </a:t>
            </a:r>
            <a:r>
              <a:rPr lang="it-IT" i="1" dirty="0" err="1"/>
              <a:t>accounting</a:t>
            </a:r>
            <a:r>
              <a:rPr lang="it-IT" dirty="0"/>
              <a:t>, </a:t>
            </a:r>
            <a:r>
              <a:rPr lang="it-IT" dirty="0" smtClean="0"/>
              <a:t>consistono</a:t>
            </a:r>
          </a:p>
          <a:p>
            <a:r>
              <a:rPr lang="it-IT" dirty="0"/>
              <a:t>i</a:t>
            </a:r>
            <a:r>
              <a:rPr lang="it-IT" dirty="0" smtClean="0"/>
              <a:t>n sovra-fatturazione </a:t>
            </a:r>
            <a:r>
              <a:rPr lang="it-IT" dirty="0"/>
              <a:t>dei </a:t>
            </a:r>
            <a:r>
              <a:rPr lang="it-IT" dirty="0" smtClean="0"/>
              <a:t>costi</a:t>
            </a:r>
          </a:p>
          <a:p>
            <a:r>
              <a:rPr lang="it-IT" dirty="0"/>
              <a:t>i</a:t>
            </a:r>
            <a:r>
              <a:rPr lang="it-IT" dirty="0" smtClean="0"/>
              <a:t>n sotto-fatturazione </a:t>
            </a:r>
            <a:r>
              <a:rPr lang="it-IT" dirty="0"/>
              <a:t>dei </a:t>
            </a:r>
            <a:r>
              <a:rPr lang="it-IT" dirty="0" smtClean="0"/>
              <a:t>ricavi</a:t>
            </a:r>
          </a:p>
          <a:p>
            <a:r>
              <a:rPr lang="it-IT" dirty="0" smtClean="0"/>
              <a:t>nell'iscrizione </a:t>
            </a:r>
            <a:r>
              <a:rPr lang="it-IT" dirty="0"/>
              <a:t>di costi e investimenti </a:t>
            </a:r>
            <a:r>
              <a:rPr lang="it-IT" dirty="0" smtClean="0"/>
              <a:t>inesistenti (spese </a:t>
            </a:r>
            <a:r>
              <a:rPr lang="it-IT" dirty="0"/>
              <a:t>per sponsorizzazioni, ricerche di mercato, acquisto di </a:t>
            </a:r>
            <a:r>
              <a:rPr lang="it-IT" dirty="0" smtClean="0"/>
              <a:t>tecnologie), attuate unitamente a politiche </a:t>
            </a:r>
            <a:r>
              <a:rPr lang="it-IT" dirty="0"/>
              <a:t>di </a:t>
            </a:r>
            <a:r>
              <a:rPr lang="it-IT" dirty="0" smtClean="0"/>
              <a:t>fittizietà,  </a:t>
            </a:r>
            <a:r>
              <a:rPr lang="it-IT" dirty="0"/>
              <a:t>u</a:t>
            </a:r>
            <a:r>
              <a:rPr lang="it-IT" dirty="0" smtClean="0"/>
              <a:t>nite spesso a truffa, a appropriazione </a:t>
            </a:r>
            <a:r>
              <a:rPr lang="it-IT" dirty="0"/>
              <a:t>indebita e </a:t>
            </a:r>
            <a:r>
              <a:rPr lang="it-IT" dirty="0" smtClean="0"/>
              <a:t>frode fiscale, illecita </a:t>
            </a:r>
            <a:r>
              <a:rPr lang="it-IT" dirty="0"/>
              <a:t>costituzione di capitali all'estero </a:t>
            </a:r>
            <a:r>
              <a:rPr lang="it-IT" dirty="0" smtClean="0"/>
              <a:t>(anche </a:t>
            </a:r>
            <a:r>
              <a:rPr lang="it-IT" dirty="0"/>
              <a:t>perché non sempre esiste un valore normale di riferimento per gli scambi a cui si fa </a:t>
            </a:r>
            <a:r>
              <a:rPr lang="it-IT" dirty="0" smtClean="0"/>
              <a:t>ricorso)</a:t>
            </a:r>
          </a:p>
          <a:p>
            <a:r>
              <a:rPr lang="it-IT" dirty="0" smtClean="0"/>
              <a:t>Tipico </a:t>
            </a:r>
            <a:r>
              <a:rPr lang="it-IT" dirty="0"/>
              <a:t>delle banche è il caso delle licenze d’uso del </a:t>
            </a:r>
            <a:r>
              <a:rPr lang="it-IT" i="1" dirty="0"/>
              <a:t>software</a:t>
            </a:r>
            <a:r>
              <a:rPr lang="it-IT" dirty="0"/>
              <a:t> per la sicurezza logica del sistema informatico </a:t>
            </a:r>
          </a:p>
        </p:txBody>
      </p:sp>
    </p:spTree>
    <p:extLst>
      <p:ext uri="{BB962C8B-B14F-4D97-AF65-F5344CB8AC3E}">
        <p14:creationId xmlns:p14="http://schemas.microsoft.com/office/powerpoint/2010/main" val="360790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599" y="274638"/>
            <a:ext cx="9061401" cy="809427"/>
          </a:xfrm>
        </p:spPr>
        <p:txBody>
          <a:bodyPr>
            <a:normAutofit/>
          </a:bodyPr>
          <a:lstStyle/>
          <a:p>
            <a:r>
              <a:rPr lang="it-IT" sz="3000" dirty="0"/>
              <a:t>politiche “quali-quantitative” delle distrazioni di bilancio </a:t>
            </a:r>
          </a:p>
        </p:txBody>
      </p:sp>
      <p:sp>
        <p:nvSpPr>
          <p:cNvPr id="3" name="Segnaposto contenuto 2"/>
          <p:cNvSpPr>
            <a:spLocks noGrp="1"/>
          </p:cNvSpPr>
          <p:nvPr>
            <p:ph idx="1"/>
          </p:nvPr>
        </p:nvSpPr>
        <p:spPr>
          <a:xfrm>
            <a:off x="457200" y="1311202"/>
            <a:ext cx="8229600" cy="5275782"/>
          </a:xfrm>
        </p:spPr>
        <p:txBody>
          <a:bodyPr>
            <a:normAutofit fontScale="92500"/>
          </a:bodyPr>
          <a:lstStyle/>
          <a:p>
            <a:pPr marL="0" indent="0">
              <a:buNone/>
            </a:pPr>
            <a:r>
              <a:rPr lang="it-IT" dirty="0" smtClean="0"/>
              <a:t>Altro esempio:</a:t>
            </a:r>
          </a:p>
          <a:p>
            <a:pPr marL="0" indent="0">
              <a:buNone/>
            </a:pPr>
            <a:r>
              <a:rPr lang="it-IT" dirty="0" smtClean="0"/>
              <a:t>- </a:t>
            </a:r>
            <a:r>
              <a:rPr lang="it-IT" b="1" dirty="0" smtClean="0"/>
              <a:t>nolo </a:t>
            </a:r>
            <a:r>
              <a:rPr lang="it-IT" b="1" dirty="0"/>
              <a:t>a </a:t>
            </a:r>
            <a:r>
              <a:rPr lang="it-IT" b="1" dirty="0" smtClean="0"/>
              <a:t>freddo</a:t>
            </a:r>
            <a:r>
              <a:rPr lang="it-IT" dirty="0" smtClean="0"/>
              <a:t>, che consiste </a:t>
            </a:r>
            <a:r>
              <a:rPr lang="it-IT" dirty="0"/>
              <a:t>nel fornire un bene senza alcun operatore addetto all'uso (è il tipico caso che si verifica nei cantieri: la ditta A conclude un contratto di nolo a freddo con la ditta B in forza del quale A fornisce a B un escavatore: sarà compito di B trovare qualcuno in grado di far funzionare l'escavatore</a:t>
            </a:r>
            <a:r>
              <a:rPr lang="it-IT" dirty="0" smtClean="0"/>
              <a:t>). </a:t>
            </a:r>
            <a:r>
              <a:rPr lang="it-IT" dirty="0"/>
              <a:t>I</a:t>
            </a:r>
            <a:r>
              <a:rPr lang="it-IT" dirty="0" smtClean="0"/>
              <a:t>l </a:t>
            </a:r>
            <a:r>
              <a:rPr lang="it-IT" b="1" dirty="0"/>
              <a:t>nolo a caldo</a:t>
            </a:r>
            <a:r>
              <a:rPr lang="it-IT" dirty="0"/>
              <a:t>, invece, prevede la fornitura di un bene e del personale addetto al suo impiego. </a:t>
            </a:r>
            <a:r>
              <a:rPr lang="it-IT" dirty="0" smtClean="0"/>
              <a:t>In questo caso, </a:t>
            </a:r>
            <a:r>
              <a:rPr lang="it-IT" dirty="0"/>
              <a:t>il nolo a caldo avrà ad oggetto l'escavatore e </a:t>
            </a:r>
            <a:r>
              <a:rPr lang="it-IT" dirty="0" smtClean="0"/>
              <a:t>l'escavatorista </a:t>
            </a:r>
            <a:endParaRPr lang="it-IT" dirty="0"/>
          </a:p>
          <a:p>
            <a:pPr marL="0" indent="0">
              <a:buNone/>
            </a:pPr>
            <a:endParaRPr lang="it-IT" dirty="0"/>
          </a:p>
        </p:txBody>
      </p:sp>
    </p:spTree>
    <p:extLst>
      <p:ext uri="{BB962C8B-B14F-4D97-AF65-F5344CB8AC3E}">
        <p14:creationId xmlns:p14="http://schemas.microsoft.com/office/powerpoint/2010/main" val="4014532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325562"/>
          </a:xfrm>
        </p:spPr>
        <p:txBody>
          <a:bodyPr>
            <a:normAutofit/>
          </a:bodyPr>
          <a:lstStyle/>
          <a:p>
            <a:r>
              <a:rPr lang="it-IT" sz="3600" dirty="0" smtClean="0"/>
              <a:t>specie di politiche di bilancio: </a:t>
            </a:r>
            <a:r>
              <a:rPr lang="it-IT" sz="3600" b="1" i="1" dirty="0"/>
              <a:t>Bill &amp; </a:t>
            </a:r>
            <a:r>
              <a:rPr lang="it-IT" sz="3600" b="1" i="1" dirty="0" err="1"/>
              <a:t>Hold</a:t>
            </a:r>
            <a:endParaRPr lang="it-IT" sz="3600" dirty="0"/>
          </a:p>
        </p:txBody>
      </p:sp>
      <p:sp>
        <p:nvSpPr>
          <p:cNvPr id="3" name="Segnaposto contenuto 2"/>
          <p:cNvSpPr>
            <a:spLocks noGrp="1"/>
          </p:cNvSpPr>
          <p:nvPr>
            <p:ph idx="1"/>
          </p:nvPr>
        </p:nvSpPr>
        <p:spPr>
          <a:xfrm>
            <a:off x="457200" y="1600200"/>
            <a:ext cx="8229600" cy="5007433"/>
          </a:xfrm>
        </p:spPr>
        <p:txBody>
          <a:bodyPr>
            <a:normAutofit fontScale="92500" lnSpcReduction="20000"/>
          </a:bodyPr>
          <a:lstStyle/>
          <a:p>
            <a:r>
              <a:rPr lang="it-IT" sz="3600" b="1" i="1" dirty="0" smtClean="0"/>
              <a:t>Bill &amp; </a:t>
            </a:r>
            <a:r>
              <a:rPr lang="it-IT" sz="3600" b="1" i="1" dirty="0" err="1"/>
              <a:t>H</a:t>
            </a:r>
            <a:r>
              <a:rPr lang="it-IT" sz="3600" b="1" i="1" dirty="0" err="1" smtClean="0"/>
              <a:t>old</a:t>
            </a:r>
            <a:r>
              <a:rPr lang="it-IT" sz="3600" dirty="0" smtClean="0"/>
              <a:t>: vendita </a:t>
            </a:r>
            <a:r>
              <a:rPr lang="it-IT" sz="3600" dirty="0"/>
              <a:t>con consegna differita </a:t>
            </a:r>
            <a:r>
              <a:rPr lang="it-IT" sz="3600" dirty="0" smtClean="0"/>
              <a:t>(“trattieni”) richiesta </a:t>
            </a:r>
            <a:r>
              <a:rPr lang="it-IT" sz="3600" dirty="0"/>
              <a:t>dall’acquirente (</a:t>
            </a:r>
            <a:r>
              <a:rPr lang="it-IT" sz="3600" i="1" dirty="0" err="1"/>
              <a:t>bill</a:t>
            </a:r>
            <a:r>
              <a:rPr lang="it-IT" sz="3600" i="1" dirty="0"/>
              <a:t> and </a:t>
            </a:r>
            <a:r>
              <a:rPr lang="it-IT" sz="3600" i="1" dirty="0" err="1"/>
              <a:t>hold</a:t>
            </a:r>
            <a:r>
              <a:rPr lang="it-IT" sz="3600" i="1" dirty="0"/>
              <a:t> sales</a:t>
            </a:r>
            <a:r>
              <a:rPr lang="it-IT" sz="3600" dirty="0"/>
              <a:t>)</a:t>
            </a:r>
          </a:p>
          <a:p>
            <a:r>
              <a:rPr lang="it-IT" sz="3600" dirty="0" smtClean="0"/>
              <a:t>Il </a:t>
            </a:r>
            <a:r>
              <a:rPr lang="it-IT" sz="3600" dirty="0"/>
              <a:t>ricavo si rileva al passaggio di </a:t>
            </a:r>
            <a:r>
              <a:rPr lang="it-IT" sz="3600" dirty="0" smtClean="0"/>
              <a:t>proprietà, </a:t>
            </a:r>
            <a:r>
              <a:rPr lang="it-IT" sz="3600" dirty="0"/>
              <a:t>a condizione che la consegna sia probabile, la merce sia disponibile, identificata e pronta per la consegna all’acquirente e che siano pattuiti ordinari termini di </a:t>
            </a:r>
            <a:r>
              <a:rPr lang="it-IT" sz="3600" dirty="0" smtClean="0"/>
              <a:t>pagamento</a:t>
            </a:r>
          </a:p>
          <a:p>
            <a:r>
              <a:rPr lang="it-IT" sz="3600" dirty="0"/>
              <a:t>Utilizzata anche per politiche fondate su </a:t>
            </a:r>
            <a:r>
              <a:rPr lang="it-IT" sz="3600" i="1" dirty="0"/>
              <a:t>back </a:t>
            </a:r>
            <a:r>
              <a:rPr lang="it-IT" sz="3600" i="1" dirty="0" err="1"/>
              <a:t>covenants</a:t>
            </a:r>
            <a:r>
              <a:rPr lang="it-IT" sz="3600" i="1" dirty="0"/>
              <a:t>, </a:t>
            </a:r>
            <a:r>
              <a:rPr lang="it-IT" sz="3600" dirty="0"/>
              <a:t>con acquirenti/complici “di comodo”</a:t>
            </a:r>
          </a:p>
          <a:p>
            <a:endParaRPr lang="it-IT" dirty="0"/>
          </a:p>
        </p:txBody>
      </p:sp>
    </p:spTree>
    <p:extLst>
      <p:ext uri="{BB962C8B-B14F-4D97-AF65-F5344CB8AC3E}">
        <p14:creationId xmlns:p14="http://schemas.microsoft.com/office/powerpoint/2010/main" val="3307526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325562"/>
          </a:xfrm>
        </p:spPr>
        <p:txBody>
          <a:bodyPr>
            <a:normAutofit/>
          </a:bodyPr>
          <a:lstStyle/>
          <a:p>
            <a:r>
              <a:rPr lang="it-IT" sz="3600" dirty="0" smtClean="0"/>
              <a:t>specie di politiche di bilancio: </a:t>
            </a:r>
            <a:r>
              <a:rPr lang="it-IT" sz="3600" b="1" i="1" dirty="0"/>
              <a:t>Bill &amp; </a:t>
            </a:r>
            <a:r>
              <a:rPr lang="it-IT" sz="3600" b="1" i="1" dirty="0" err="1"/>
              <a:t>Hold</a:t>
            </a:r>
            <a:endParaRPr lang="it-IT" sz="3600" dirty="0"/>
          </a:p>
        </p:txBody>
      </p:sp>
      <p:sp>
        <p:nvSpPr>
          <p:cNvPr id="3" name="Segnaposto contenuto 2"/>
          <p:cNvSpPr>
            <a:spLocks noGrp="1"/>
          </p:cNvSpPr>
          <p:nvPr>
            <p:ph idx="1"/>
          </p:nvPr>
        </p:nvSpPr>
        <p:spPr>
          <a:xfrm>
            <a:off x="457200" y="1734504"/>
            <a:ext cx="8229600" cy="4391659"/>
          </a:xfrm>
        </p:spPr>
        <p:txBody>
          <a:bodyPr>
            <a:normAutofit fontScale="55000" lnSpcReduction="20000"/>
          </a:bodyPr>
          <a:lstStyle/>
          <a:p>
            <a:r>
              <a:rPr lang="it-IT" sz="3600" dirty="0"/>
              <a:t>Si aumenta fittiziamente il volume delle vendite (incidendo sul NOPAT, sul reddito netto e, conseguentemente anche sul capitale netto) con “fatturazioni pro tempore” in prossimità ella chiusura di esercizio </a:t>
            </a:r>
          </a:p>
          <a:p>
            <a:r>
              <a:rPr lang="it-IT" sz="3600" dirty="0"/>
              <a:t>I </a:t>
            </a:r>
            <a:r>
              <a:rPr lang="it-IT" sz="3600" dirty="0" smtClean="0"/>
              <a:t>beni </a:t>
            </a:r>
            <a:r>
              <a:rPr lang="it-IT" sz="3600" dirty="0"/>
              <a:t>fittiziamente venduti saranno poi riacquistati </a:t>
            </a:r>
            <a:r>
              <a:rPr lang="it-IT" sz="3600" dirty="0" smtClean="0"/>
              <a:t>nell’esercizio successivo, per essere effettivamente restituiti </a:t>
            </a:r>
            <a:r>
              <a:rPr lang="it-IT" sz="3600" dirty="0"/>
              <a:t>oppure direttamente “traslati” </a:t>
            </a:r>
            <a:r>
              <a:rPr lang="it-IT" sz="3600" dirty="0" smtClean="0"/>
              <a:t>a acquirenti finali effettivi </a:t>
            </a:r>
            <a:endParaRPr lang="it-IT" sz="3600" dirty="0"/>
          </a:p>
          <a:p>
            <a:r>
              <a:rPr lang="it-IT" sz="3600" dirty="0"/>
              <a:t>Se l’operazione è imponibile ai fini IVA, quale effetto negativo si ha un aumento del debito IVA verso l’Erario </a:t>
            </a:r>
          </a:p>
          <a:p>
            <a:r>
              <a:rPr lang="it-IT" sz="3600" dirty="0"/>
              <a:t>Per </a:t>
            </a:r>
            <a:r>
              <a:rPr lang="it-IT" sz="3600" dirty="0" smtClean="0"/>
              <a:t>tali motivi </a:t>
            </a:r>
            <a:r>
              <a:rPr lang="it-IT" sz="3600" dirty="0"/>
              <a:t>si cerca di esportare la merce, con non imponibilità ex art. 8 DPR 633/72, se possibile extra-UE a un acquirente fittizio </a:t>
            </a:r>
            <a:r>
              <a:rPr lang="it-IT" sz="3600" dirty="0" smtClean="0"/>
              <a:t>(una </a:t>
            </a:r>
            <a:r>
              <a:rPr lang="it-IT" sz="3600" dirty="0"/>
              <a:t>SPV/</a:t>
            </a:r>
            <a:r>
              <a:rPr lang="it-IT" sz="3600" dirty="0" smtClean="0"/>
              <a:t>SPE) </a:t>
            </a:r>
            <a:endParaRPr lang="it-IT" sz="3600" dirty="0"/>
          </a:p>
          <a:p>
            <a:r>
              <a:rPr lang="it-IT" sz="3600" dirty="0"/>
              <a:t>tale società funge di fatto da parcheggio temporaneo del magazzino e lucra “in nero” parte della redditività del prodotto, in seguito realmente ceduto come detto all’acquirente finale</a:t>
            </a:r>
          </a:p>
          <a:p>
            <a:r>
              <a:rPr lang="it-IT" sz="3600" dirty="0"/>
              <a:t>Tutto ciò configura anche una frode fiscale per evasione </a:t>
            </a:r>
            <a:r>
              <a:rPr lang="it-IT" sz="3600" dirty="0" smtClean="0"/>
              <a:t>IVA </a:t>
            </a:r>
            <a:r>
              <a:rPr lang="it-IT" sz="3600" dirty="0"/>
              <a:t>e II.DD, oltre che un delitto di false comunicazioni sociali ex </a:t>
            </a:r>
            <a:r>
              <a:rPr lang="it-IT" sz="3600" dirty="0" err="1"/>
              <a:t>artt</a:t>
            </a:r>
            <a:r>
              <a:rPr lang="it-IT" sz="3600" dirty="0"/>
              <a:t> 2621 e 2622 cc</a:t>
            </a:r>
          </a:p>
          <a:p>
            <a:endParaRPr lang="it-IT" dirty="0"/>
          </a:p>
        </p:txBody>
      </p:sp>
    </p:spTree>
    <p:extLst>
      <p:ext uri="{BB962C8B-B14F-4D97-AF65-F5344CB8AC3E}">
        <p14:creationId xmlns:p14="http://schemas.microsoft.com/office/powerpoint/2010/main" val="1602648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325562"/>
          </a:xfrm>
        </p:spPr>
        <p:txBody>
          <a:bodyPr>
            <a:normAutofit/>
          </a:bodyPr>
          <a:lstStyle/>
          <a:p>
            <a:r>
              <a:rPr lang="it-IT" sz="3600" dirty="0" smtClean="0"/>
              <a:t>Specie di politiche di bilancio: </a:t>
            </a:r>
            <a:r>
              <a:rPr lang="it-IT" sz="3600" b="1" i="1" dirty="0"/>
              <a:t>Bill &amp; </a:t>
            </a:r>
            <a:r>
              <a:rPr lang="it-IT" sz="3600" b="1" i="1" dirty="0" err="1"/>
              <a:t>Hold</a:t>
            </a:r>
            <a:endParaRPr lang="it-IT" sz="3600" dirty="0"/>
          </a:p>
        </p:txBody>
      </p:sp>
      <p:sp>
        <p:nvSpPr>
          <p:cNvPr id="3" name="Segnaposto contenuto 2"/>
          <p:cNvSpPr>
            <a:spLocks noGrp="1"/>
          </p:cNvSpPr>
          <p:nvPr>
            <p:ph idx="1"/>
          </p:nvPr>
        </p:nvSpPr>
        <p:spPr>
          <a:xfrm>
            <a:off x="457200" y="1734504"/>
            <a:ext cx="8229600" cy="4391659"/>
          </a:xfrm>
        </p:spPr>
        <p:txBody>
          <a:bodyPr>
            <a:noAutofit/>
          </a:bodyPr>
          <a:lstStyle/>
          <a:p>
            <a:r>
              <a:rPr lang="it-IT" dirty="0"/>
              <a:t>Talora la finta cessione riguarda </a:t>
            </a:r>
            <a:r>
              <a:rPr lang="it-IT" i="1" dirty="0" err="1"/>
              <a:t>asset</a:t>
            </a:r>
            <a:r>
              <a:rPr lang="it-IT" dirty="0"/>
              <a:t> patrimoniali. Ad esempio</a:t>
            </a:r>
          </a:p>
          <a:p>
            <a:pPr lvl="1"/>
            <a:r>
              <a:rPr lang="it-IT" dirty="0"/>
              <a:t>si disinvestono titoli per i quali è previsto un forte rialzo al fine di distrarre futuri utili a favore del gruppo di comando, realizzando cd. operazioni “</a:t>
            </a:r>
            <a:r>
              <a:rPr lang="it-IT" i="1" dirty="0"/>
              <a:t>back to back</a:t>
            </a:r>
            <a:r>
              <a:rPr lang="it-IT" dirty="0"/>
              <a:t>”</a:t>
            </a:r>
          </a:p>
          <a:p>
            <a:pPr lvl="1"/>
            <a:r>
              <a:rPr lang="it-IT" dirty="0"/>
              <a:t>si cedono a una </a:t>
            </a:r>
            <a:r>
              <a:rPr lang="it-IT" dirty="0" smtClean="0"/>
              <a:t>SPE/SPV </a:t>
            </a:r>
            <a:r>
              <a:rPr lang="it-IT" dirty="0"/>
              <a:t>titoli per un valore superiore a quello (svalutato) di mercato, occultando la perdita </a:t>
            </a:r>
            <a:r>
              <a:rPr lang="it-IT" dirty="0" smtClean="0"/>
              <a:t>relativa</a:t>
            </a:r>
            <a:endParaRPr lang="it-IT" dirty="0"/>
          </a:p>
        </p:txBody>
      </p:sp>
    </p:spTree>
    <p:extLst>
      <p:ext uri="{BB962C8B-B14F-4D97-AF65-F5344CB8AC3E}">
        <p14:creationId xmlns:p14="http://schemas.microsoft.com/office/powerpoint/2010/main" val="4175236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74" y="274638"/>
            <a:ext cx="8941374" cy="1143000"/>
          </a:xfrm>
        </p:spPr>
        <p:txBody>
          <a:bodyPr>
            <a:normAutofit/>
          </a:bodyPr>
          <a:lstStyle/>
          <a:p>
            <a:r>
              <a:rPr lang="it-IT" sz="3200" dirty="0" smtClean="0"/>
              <a:t>Specie di politiche di bilancio: </a:t>
            </a:r>
            <a:r>
              <a:rPr lang="it-IT" sz="3200" i="1" dirty="0" err="1" smtClean="0"/>
              <a:t>all</a:t>
            </a:r>
            <a:r>
              <a:rPr lang="it-IT" sz="3200" i="1" dirty="0"/>
              <a:t>-inclusive </a:t>
            </a:r>
            <a:r>
              <a:rPr lang="it-IT" sz="3200" i="1" dirty="0" err="1"/>
              <a:t>earnings</a:t>
            </a:r>
            <a:r>
              <a:rPr lang="it-IT" sz="3200" i="1" dirty="0"/>
              <a:t> </a:t>
            </a:r>
          </a:p>
        </p:txBody>
      </p:sp>
      <p:sp>
        <p:nvSpPr>
          <p:cNvPr id="3" name="Segnaposto contenuto 2"/>
          <p:cNvSpPr>
            <a:spLocks noGrp="1"/>
          </p:cNvSpPr>
          <p:nvPr>
            <p:ph idx="1"/>
          </p:nvPr>
        </p:nvSpPr>
        <p:spPr>
          <a:xfrm>
            <a:off x="268449" y="1342175"/>
            <a:ext cx="8641950" cy="5515825"/>
          </a:xfrm>
        </p:spPr>
        <p:txBody>
          <a:bodyPr>
            <a:normAutofit fontScale="85000" lnSpcReduction="20000"/>
          </a:bodyPr>
          <a:lstStyle/>
          <a:p>
            <a:r>
              <a:rPr lang="it-IT" dirty="0"/>
              <a:t>È la tecnica “</a:t>
            </a:r>
            <a:r>
              <a:rPr lang="it-IT" i="1" dirty="0" err="1"/>
              <a:t>window</a:t>
            </a:r>
            <a:r>
              <a:rPr lang="it-IT" i="1" dirty="0"/>
              <a:t> </a:t>
            </a:r>
            <a:r>
              <a:rPr lang="it-IT" i="1" dirty="0" err="1"/>
              <a:t>dressing</a:t>
            </a:r>
            <a:r>
              <a:rPr lang="it-IT" dirty="0"/>
              <a:t>” per eccellenza, attraverso la quale si perpetra il mascheramento di componenti negativi di reddito dei quali non si vuole dare evidenza nel bilancio </a:t>
            </a:r>
          </a:p>
          <a:p>
            <a:r>
              <a:rPr lang="it-IT" dirty="0"/>
              <a:t>esempi tipici sono </a:t>
            </a:r>
          </a:p>
          <a:p>
            <a:pPr lvl="1"/>
            <a:r>
              <a:rPr lang="it-IT" dirty="0"/>
              <a:t>il compenso orizzontale di partite di costi/ricavi e di attività/passività (es. tra oneri/proventi finanziari e tra c/c attivi e passivi intrattenuti con la medesima banca)</a:t>
            </a:r>
          </a:p>
          <a:p>
            <a:pPr lvl="1"/>
            <a:r>
              <a:rPr lang="it-IT" dirty="0"/>
              <a:t>le commistioni verticali di partite tra valori che hanno natura eterogenea (ratei passivi della gestione industriale appostati dopo il NOPAT tra i ratei passivi della gestione finanziaria, al fine di migliorare il ROI) </a:t>
            </a:r>
          </a:p>
          <a:p>
            <a:r>
              <a:rPr lang="it-IT" dirty="0"/>
              <a:t>Con queste politiche non si altera il reddito netto, bensì si manipolano i redditi intermedi e si depista o disorienta l’analisi di bilancio </a:t>
            </a:r>
          </a:p>
        </p:txBody>
      </p:sp>
    </p:spTree>
    <p:extLst>
      <p:ext uri="{BB962C8B-B14F-4D97-AF65-F5344CB8AC3E}">
        <p14:creationId xmlns:p14="http://schemas.microsoft.com/office/powerpoint/2010/main" val="600287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74" y="196164"/>
            <a:ext cx="8941374" cy="877576"/>
          </a:xfrm>
        </p:spPr>
        <p:txBody>
          <a:bodyPr>
            <a:normAutofit/>
          </a:bodyPr>
          <a:lstStyle/>
          <a:p>
            <a:r>
              <a:rPr lang="it-IT" sz="3200" i="1" dirty="0" err="1" smtClean="0"/>
              <a:t>all</a:t>
            </a:r>
            <a:r>
              <a:rPr lang="it-IT" sz="3200" i="1" dirty="0"/>
              <a:t>-inclusive </a:t>
            </a:r>
            <a:r>
              <a:rPr lang="it-IT" sz="3200" i="1" dirty="0" err="1"/>
              <a:t>earnings</a:t>
            </a:r>
            <a:r>
              <a:rPr lang="it-IT" sz="3200" i="1" dirty="0"/>
              <a:t> </a:t>
            </a:r>
            <a:r>
              <a:rPr lang="mr-IN" sz="3200" i="1" dirty="0" smtClean="0"/>
              <a:t>–</a:t>
            </a:r>
            <a:r>
              <a:rPr lang="it-IT" sz="3200" i="1" dirty="0" smtClean="0"/>
              <a:t> </a:t>
            </a:r>
            <a:r>
              <a:rPr lang="it-IT" sz="3200" dirty="0" smtClean="0"/>
              <a:t>definizioni</a:t>
            </a:r>
            <a:endParaRPr lang="it-IT" sz="3200" dirty="0"/>
          </a:p>
        </p:txBody>
      </p:sp>
      <p:sp>
        <p:nvSpPr>
          <p:cNvPr id="3" name="Segnaposto contenuto 2"/>
          <p:cNvSpPr>
            <a:spLocks noGrp="1"/>
          </p:cNvSpPr>
          <p:nvPr>
            <p:ph idx="1"/>
          </p:nvPr>
        </p:nvSpPr>
        <p:spPr>
          <a:xfrm>
            <a:off x="268449" y="1073741"/>
            <a:ext cx="8641950" cy="5784260"/>
          </a:xfrm>
        </p:spPr>
        <p:txBody>
          <a:bodyPr>
            <a:normAutofit fontScale="77500" lnSpcReduction="20000"/>
          </a:bodyPr>
          <a:lstStyle/>
          <a:p>
            <a:r>
              <a:rPr lang="it-IT" b="1" i="1" dirty="0" err="1"/>
              <a:t>Window</a:t>
            </a:r>
            <a:r>
              <a:rPr lang="it-IT" b="1" i="1" dirty="0"/>
              <a:t> </a:t>
            </a:r>
            <a:r>
              <a:rPr lang="it-IT" b="1" i="1" dirty="0" err="1"/>
              <a:t>dressing</a:t>
            </a:r>
            <a:r>
              <a:rPr lang="it-IT" b="1" dirty="0"/>
              <a:t>: </a:t>
            </a:r>
            <a:r>
              <a:rPr lang="it-IT" dirty="0"/>
              <a:t>abbellimento di portafoglio. Operazione effettuata prima della chiusura dell'esercizio per migliorare artificialmente le posizioni di bilancio. Sono soprattutto i gestori dei fondi che cercano di ritoccare in modo mirato le quotazioni dei titoli azionari (o obbligazionari o di altre attività finanziarie) per presentare una migliore </a:t>
            </a:r>
            <a:r>
              <a:rPr lang="it-IT" i="1" dirty="0"/>
              <a:t>performance</a:t>
            </a:r>
            <a:r>
              <a:rPr lang="it-IT" dirty="0"/>
              <a:t> del fondo. Le banche cercano di migliorare la situazione reddituale anche ricorrendo a prestiti interbancari alla data di chiusura, in modo da presentare in bilancio una buona disponibilità di risorse </a:t>
            </a:r>
            <a:r>
              <a:rPr lang="it-IT" dirty="0" smtClean="0"/>
              <a:t>liquide</a:t>
            </a:r>
            <a:endParaRPr lang="it-IT" dirty="0"/>
          </a:p>
          <a:p>
            <a:r>
              <a:rPr lang="it-IT" dirty="0"/>
              <a:t>Il </a:t>
            </a:r>
            <a:r>
              <a:rPr lang="it-IT" i="1" dirty="0"/>
              <a:t>Net Operating Profit </a:t>
            </a:r>
            <a:r>
              <a:rPr lang="it-IT" i="1" dirty="0" err="1"/>
              <a:t>After</a:t>
            </a:r>
            <a:r>
              <a:rPr lang="it-IT" i="1" dirty="0"/>
              <a:t> </a:t>
            </a:r>
            <a:r>
              <a:rPr lang="it-IT" i="1" dirty="0" err="1"/>
              <a:t>Taxes</a:t>
            </a:r>
            <a:r>
              <a:rPr lang="it-IT" i="1" dirty="0"/>
              <a:t> </a:t>
            </a:r>
            <a:r>
              <a:rPr lang="it-IT" dirty="0"/>
              <a:t>(</a:t>
            </a:r>
            <a:r>
              <a:rPr lang="it-IT" b="1" dirty="0"/>
              <a:t>NOPAT</a:t>
            </a:r>
            <a:r>
              <a:rPr lang="it-IT" dirty="0"/>
              <a:t>) è il risultato operativo al netto delle imposte e misura il profitto generato dalle attività operative</a:t>
            </a:r>
          </a:p>
          <a:p>
            <a:r>
              <a:rPr lang="it-IT" b="1" dirty="0"/>
              <a:t>ROI </a:t>
            </a:r>
            <a:r>
              <a:rPr lang="it-IT" dirty="0"/>
              <a:t>(</a:t>
            </a:r>
            <a:r>
              <a:rPr lang="it-IT" i="1" dirty="0" err="1"/>
              <a:t>return</a:t>
            </a:r>
            <a:r>
              <a:rPr lang="it-IT" i="1" dirty="0"/>
              <a:t> on </a:t>
            </a:r>
            <a:r>
              <a:rPr lang="it-IT" i="1" dirty="0" err="1"/>
              <a:t>investment</a:t>
            </a:r>
            <a:r>
              <a:rPr lang="it-IT" dirty="0" smtClean="0"/>
              <a:t>) </a:t>
            </a:r>
            <a:r>
              <a:rPr lang="it-IT" b="1" dirty="0" smtClean="0"/>
              <a:t>= </a:t>
            </a:r>
            <a:r>
              <a:rPr lang="it-IT" b="1" dirty="0"/>
              <a:t>Tasso di </a:t>
            </a:r>
            <a:r>
              <a:rPr lang="it-IT" b="1" dirty="0" err="1"/>
              <a:t>redditivita</a:t>
            </a:r>
            <a:r>
              <a:rPr lang="it-IT" b="1" dirty="0"/>
              <a:t>̀ del capitale investito: risultato operativo / totale impieghi in </a:t>
            </a:r>
            <a:r>
              <a:rPr lang="it-IT" b="1" dirty="0" smtClean="0"/>
              <a:t>%. </a:t>
            </a:r>
            <a:r>
              <a:rPr lang="it-IT" dirty="0"/>
              <a:t>I</a:t>
            </a:r>
            <a:r>
              <a:rPr lang="it-IT" dirty="0" smtClean="0"/>
              <a:t>l </a:t>
            </a:r>
            <a:r>
              <a:rPr lang="it-IT" dirty="0"/>
              <a:t>ROI prescinde completamente da ogni considerazione di natura finanziaria e fiscale. Esprime pertanto il </a:t>
            </a:r>
            <a:r>
              <a:rPr lang="it-IT" b="1" dirty="0"/>
              <a:t>rendimento dell'investimento </a:t>
            </a:r>
            <a:r>
              <a:rPr lang="it-IT" dirty="0"/>
              <a:t>effettuato nell'attività tipica </a:t>
            </a:r>
            <a:r>
              <a:rPr lang="it-IT" dirty="0" smtClean="0"/>
              <a:t>dell'azienda</a:t>
            </a:r>
            <a:endParaRPr lang="it-IT" dirty="0"/>
          </a:p>
        </p:txBody>
      </p:sp>
    </p:spTree>
    <p:extLst>
      <p:ext uri="{BB962C8B-B14F-4D97-AF65-F5344CB8AC3E}">
        <p14:creationId xmlns:p14="http://schemas.microsoft.com/office/powerpoint/2010/main" val="67375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rmAutofit/>
          </a:bodyPr>
          <a:lstStyle/>
          <a:p>
            <a:r>
              <a:rPr lang="it-IT" sz="3600" dirty="0"/>
              <a:t>Specie di politiche di bilancio: </a:t>
            </a:r>
            <a:r>
              <a:rPr lang="it-IT" sz="3600" i="1" dirty="0" smtClean="0"/>
              <a:t>boiler </a:t>
            </a:r>
            <a:r>
              <a:rPr lang="it-IT" sz="3600" i="1" dirty="0" err="1" smtClean="0"/>
              <a:t>plate</a:t>
            </a:r>
            <a:r>
              <a:rPr lang="it-IT" sz="3600" i="1" dirty="0" smtClean="0"/>
              <a:t> </a:t>
            </a:r>
            <a:endParaRPr lang="it-IT" sz="3600" i="1" dirty="0"/>
          </a:p>
        </p:txBody>
      </p:sp>
      <p:sp>
        <p:nvSpPr>
          <p:cNvPr id="3" name="Segnaposto contenuto 2"/>
          <p:cNvSpPr>
            <a:spLocks noGrp="1"/>
          </p:cNvSpPr>
          <p:nvPr>
            <p:ph idx="1"/>
          </p:nvPr>
        </p:nvSpPr>
        <p:spPr>
          <a:xfrm>
            <a:off x="299423" y="1600200"/>
            <a:ext cx="8590326" cy="5100353"/>
          </a:xfrm>
        </p:spPr>
        <p:txBody>
          <a:bodyPr>
            <a:normAutofit fontScale="77500" lnSpcReduction="20000"/>
          </a:bodyPr>
          <a:lstStyle/>
          <a:p>
            <a:r>
              <a:rPr lang="it-IT" dirty="0" smtClean="0"/>
              <a:t>“</a:t>
            </a:r>
            <a:r>
              <a:rPr lang="it-IT" dirty="0"/>
              <a:t>rivestimento del </a:t>
            </a:r>
            <a:r>
              <a:rPr lang="it-IT" i="1" dirty="0"/>
              <a:t>boiler</a:t>
            </a:r>
            <a:r>
              <a:rPr lang="it-IT" dirty="0"/>
              <a:t>” significa impiegare le note e gli allegati al bilancio per </a:t>
            </a:r>
            <a:endParaRPr lang="it-IT" dirty="0" smtClean="0"/>
          </a:p>
          <a:p>
            <a:pPr lvl="1"/>
            <a:r>
              <a:rPr lang="it-IT" dirty="0" smtClean="0"/>
              <a:t>diffondere</a:t>
            </a:r>
            <a:r>
              <a:rPr lang="it-IT" dirty="0"/>
              <a:t>/propagare notizie e informazioni non veritiere destinate a tranquillizzare e rassicurare i creditori e i soci di minoranza</a:t>
            </a:r>
            <a:r>
              <a:rPr lang="it-IT" dirty="0" smtClean="0"/>
              <a:t>,</a:t>
            </a:r>
          </a:p>
          <a:p>
            <a:pPr lvl="1"/>
            <a:r>
              <a:rPr lang="it-IT" dirty="0" smtClean="0"/>
              <a:t>ovvero </a:t>
            </a:r>
            <a:r>
              <a:rPr lang="it-IT" dirty="0"/>
              <a:t>ad aumentare l’interesse degli investitori provocando un aumento del valore delle azioni emesse o </a:t>
            </a:r>
            <a:r>
              <a:rPr lang="it-IT" dirty="0" err="1"/>
              <a:t>emittende</a:t>
            </a:r>
            <a:r>
              <a:rPr lang="it-IT" dirty="0"/>
              <a:t> </a:t>
            </a:r>
            <a:endParaRPr lang="it-IT" dirty="0" smtClean="0"/>
          </a:p>
          <a:p>
            <a:r>
              <a:rPr lang="it-IT" dirty="0" smtClean="0"/>
              <a:t>nello </a:t>
            </a:r>
            <a:r>
              <a:rPr lang="it-IT" i="1" dirty="0"/>
              <a:t>slang</a:t>
            </a:r>
            <a:r>
              <a:rPr lang="it-IT" dirty="0"/>
              <a:t> USA “</a:t>
            </a:r>
            <a:r>
              <a:rPr lang="it-IT" i="1" dirty="0"/>
              <a:t>boiler</a:t>
            </a:r>
            <a:r>
              <a:rPr lang="it-IT" dirty="0"/>
              <a:t>” è l’equivalente in senso figurato del nostro “pacco” o “sola” o “bidone</a:t>
            </a:r>
            <a:r>
              <a:rPr lang="it-IT" dirty="0" smtClean="0"/>
              <a:t>”</a:t>
            </a:r>
            <a:endParaRPr lang="it-IT" dirty="0"/>
          </a:p>
          <a:p>
            <a:r>
              <a:rPr lang="it-IT" dirty="0"/>
              <a:t>Sovente questa politica è dovuta all’interesse personale dei membri del gruppo di comando per i piani di </a:t>
            </a:r>
            <a:r>
              <a:rPr lang="it-IT" i="1" dirty="0"/>
              <a:t>stock option</a:t>
            </a:r>
            <a:r>
              <a:rPr lang="it-IT" dirty="0"/>
              <a:t> </a:t>
            </a:r>
          </a:p>
          <a:p>
            <a:r>
              <a:rPr lang="it-IT" dirty="0"/>
              <a:t>Oppure essa è associata al prossimo disinvestimento delle azioni proprie in portafoglio</a:t>
            </a:r>
          </a:p>
          <a:p>
            <a:r>
              <a:rPr lang="it-IT" dirty="0"/>
              <a:t>Quasi sempre essa configura il reato di aggiotaggio </a:t>
            </a:r>
          </a:p>
        </p:txBody>
      </p:sp>
    </p:spTree>
    <p:extLst>
      <p:ext uri="{BB962C8B-B14F-4D97-AF65-F5344CB8AC3E}">
        <p14:creationId xmlns:p14="http://schemas.microsoft.com/office/powerpoint/2010/main" val="255971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0400"/>
          </a:xfrm>
        </p:spPr>
        <p:txBody>
          <a:bodyPr>
            <a:normAutofit/>
          </a:bodyPr>
          <a:lstStyle/>
          <a:p>
            <a:r>
              <a:rPr lang="it-IT" dirty="0"/>
              <a:t>i</a:t>
            </a:r>
            <a:r>
              <a:rPr lang="it-IT" dirty="0" smtClean="0"/>
              <a:t>l lato oscuro </a:t>
            </a:r>
            <a:r>
              <a:rPr lang="it-IT" dirty="0" err="1" smtClean="0"/>
              <a:t>dell’</a:t>
            </a:r>
            <a:r>
              <a:rPr lang="it-IT" i="1" dirty="0" err="1" smtClean="0"/>
              <a:t>accounting</a:t>
            </a:r>
            <a:endParaRPr lang="it-IT" i="1" dirty="0"/>
          </a:p>
        </p:txBody>
      </p:sp>
      <p:sp>
        <p:nvSpPr>
          <p:cNvPr id="3" name="Segnaposto contenuto 2"/>
          <p:cNvSpPr>
            <a:spLocks noGrp="1"/>
          </p:cNvSpPr>
          <p:nvPr>
            <p:ph idx="1"/>
          </p:nvPr>
        </p:nvSpPr>
        <p:spPr>
          <a:xfrm>
            <a:off x="457200" y="1331852"/>
            <a:ext cx="8229600" cy="5390708"/>
          </a:xfrm>
        </p:spPr>
        <p:txBody>
          <a:bodyPr>
            <a:normAutofit fontScale="77500" lnSpcReduction="20000"/>
          </a:bodyPr>
          <a:lstStyle/>
          <a:p>
            <a:r>
              <a:rPr lang="it-IT" dirty="0" smtClean="0"/>
              <a:t>L’EM (gestione del guadagno) è sempre presente e riguarda il “</a:t>
            </a:r>
            <a:r>
              <a:rPr lang="it-IT" b="1" dirty="0" smtClean="0"/>
              <a:t>cosa</a:t>
            </a:r>
            <a:r>
              <a:rPr lang="it-IT" dirty="0" smtClean="0"/>
              <a:t> esporre/cosa non esporre” </a:t>
            </a:r>
            <a:r>
              <a:rPr lang="it-IT" dirty="0"/>
              <a:t>nei bilanci </a:t>
            </a:r>
            <a:r>
              <a:rPr lang="it-IT" dirty="0" smtClean="0"/>
              <a:t>e “</a:t>
            </a:r>
            <a:r>
              <a:rPr lang="it-IT" b="1" dirty="0" smtClean="0"/>
              <a:t>come</a:t>
            </a:r>
            <a:r>
              <a:rPr lang="it-IT" dirty="0" smtClean="0"/>
              <a:t> esporre/non esporre” </a:t>
            </a:r>
          </a:p>
          <a:p>
            <a:r>
              <a:rPr lang="it-IT" dirty="0" smtClean="0"/>
              <a:t>L’EM infatti attiene sia la sostanza che la forma dei bilanci</a:t>
            </a:r>
            <a:endParaRPr lang="it-IT" dirty="0"/>
          </a:p>
          <a:p>
            <a:r>
              <a:rPr lang="it-IT" dirty="0" smtClean="0"/>
              <a:t>l’EM è una necessità di conoscenza </a:t>
            </a:r>
            <a:r>
              <a:rPr lang="it-IT" dirty="0"/>
              <a:t>dei metodi </a:t>
            </a:r>
            <a:r>
              <a:rPr lang="it-IT" dirty="0" smtClean="0"/>
              <a:t>della dottrina contabile</a:t>
            </a:r>
          </a:p>
          <a:p>
            <a:r>
              <a:rPr lang="it-IT" dirty="0" smtClean="0"/>
              <a:t>è “ineludibile”: esso non è né “bene” né “male”</a:t>
            </a:r>
          </a:p>
          <a:p>
            <a:r>
              <a:rPr lang="it-IT" dirty="0" smtClean="0"/>
              <a:t>è il modo con cui l’EM viene concepito e messo in pratica che genera il </a:t>
            </a:r>
            <a:r>
              <a:rPr lang="it-IT" b="1" dirty="0" smtClean="0"/>
              <a:t>bene</a:t>
            </a:r>
            <a:r>
              <a:rPr lang="it-IT" dirty="0" smtClean="0"/>
              <a:t> o il </a:t>
            </a:r>
            <a:r>
              <a:rPr lang="it-IT" b="1" dirty="0" smtClean="0"/>
              <a:t>male</a:t>
            </a:r>
            <a:r>
              <a:rPr lang="it-IT" dirty="0" smtClean="0"/>
              <a:t> </a:t>
            </a:r>
          </a:p>
          <a:p>
            <a:r>
              <a:rPr lang="it-IT" dirty="0" smtClean="0"/>
              <a:t>il </a:t>
            </a:r>
            <a:r>
              <a:rPr lang="it-IT" b="1" dirty="0" smtClean="0"/>
              <a:t>bene</a:t>
            </a:r>
            <a:r>
              <a:rPr lang="it-IT" dirty="0" smtClean="0"/>
              <a:t> è rappresentato dalla veridicità della rappresentazione contabile (“</a:t>
            </a:r>
            <a:r>
              <a:rPr lang="it-IT" i="1" dirty="0" smtClean="0"/>
              <a:t>TRUTH OF ACCOUNTING</a:t>
            </a:r>
            <a:r>
              <a:rPr lang="it-IT" dirty="0" smtClean="0"/>
              <a:t>”)</a:t>
            </a:r>
          </a:p>
          <a:p>
            <a:r>
              <a:rPr lang="it-IT" dirty="0" smtClean="0"/>
              <a:t>il </a:t>
            </a:r>
            <a:r>
              <a:rPr lang="it-IT" b="1" dirty="0" smtClean="0"/>
              <a:t>male</a:t>
            </a:r>
            <a:r>
              <a:rPr lang="it-IT" dirty="0" smtClean="0"/>
              <a:t> è la violazione della </a:t>
            </a:r>
            <a:r>
              <a:rPr lang="it-IT" i="1" dirty="0" err="1" smtClean="0"/>
              <a:t>truth</a:t>
            </a:r>
            <a:r>
              <a:rPr lang="it-IT" i="1" dirty="0" smtClean="0"/>
              <a:t> of </a:t>
            </a:r>
            <a:r>
              <a:rPr lang="it-IT" i="1" dirty="0" err="1" smtClean="0"/>
              <a:t>accounting</a:t>
            </a:r>
            <a:endParaRPr lang="it-IT" i="1" dirty="0" smtClean="0"/>
          </a:p>
          <a:p>
            <a:r>
              <a:rPr lang="it-IT" dirty="0" smtClean="0"/>
              <a:t>Il lato oscuro </a:t>
            </a:r>
            <a:r>
              <a:rPr lang="it-IT" dirty="0" err="1" smtClean="0"/>
              <a:t>dell’</a:t>
            </a:r>
            <a:r>
              <a:rPr lang="it-IT" i="1" dirty="0" err="1" smtClean="0"/>
              <a:t>accounting</a:t>
            </a:r>
            <a:r>
              <a:rPr lang="it-IT" dirty="0" smtClean="0"/>
              <a:t> è infatti un atteggiamento morale spesso illegale, che si materializza attraverso una errata concezione ed attuazione dell’EM</a:t>
            </a:r>
            <a:endParaRPr lang="it-IT" dirty="0"/>
          </a:p>
        </p:txBody>
      </p:sp>
    </p:spTree>
    <p:extLst>
      <p:ext uri="{BB962C8B-B14F-4D97-AF65-F5344CB8AC3E}">
        <p14:creationId xmlns:p14="http://schemas.microsoft.com/office/powerpoint/2010/main" val="19038905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Stock option</a:t>
            </a:r>
            <a:endParaRPr lang="it-IT" i="1" dirty="0"/>
          </a:p>
        </p:txBody>
      </p:sp>
      <p:sp>
        <p:nvSpPr>
          <p:cNvPr id="3" name="Segnaposto contenuto 2"/>
          <p:cNvSpPr>
            <a:spLocks noGrp="1"/>
          </p:cNvSpPr>
          <p:nvPr>
            <p:ph idx="1"/>
          </p:nvPr>
        </p:nvSpPr>
        <p:spPr/>
        <p:txBody>
          <a:bodyPr>
            <a:normAutofit fontScale="85000" lnSpcReduction="20000"/>
          </a:bodyPr>
          <a:lstStyle/>
          <a:p>
            <a:r>
              <a:rPr lang="it-IT" dirty="0"/>
              <a:t>Le </a:t>
            </a:r>
            <a:r>
              <a:rPr lang="it-IT" i="1" dirty="0"/>
              <a:t>stock </a:t>
            </a:r>
            <a:r>
              <a:rPr lang="it-IT" i="1" dirty="0" err="1"/>
              <a:t>options</a:t>
            </a:r>
            <a:r>
              <a:rPr lang="it-IT" i="1" dirty="0"/>
              <a:t> </a:t>
            </a:r>
            <a:r>
              <a:rPr lang="it-IT" dirty="0"/>
              <a:t>rappresentano una peculiare forma di distribuzione di azioni ai </a:t>
            </a:r>
            <a:r>
              <a:rPr lang="it-IT" dirty="0" smtClean="0"/>
              <a:t>lavoratori</a:t>
            </a:r>
            <a:endParaRPr lang="it-IT" dirty="0"/>
          </a:p>
          <a:p>
            <a:r>
              <a:rPr lang="it-IT" dirty="0"/>
              <a:t>Il datore di lavoro può predisporre dei piani medianti i quali riserva ai dipendenti (ad una determinata categoria o anche a singoli) la facoltà di esercitare una cd. opzione di acquisto di azioni della società ad un prezzo bloccato ed entro una determinata </a:t>
            </a:r>
            <a:r>
              <a:rPr lang="it-IT" dirty="0" smtClean="0"/>
              <a:t>scadenza</a:t>
            </a:r>
            <a:endParaRPr lang="it-IT" dirty="0"/>
          </a:p>
          <a:p>
            <a:r>
              <a:rPr lang="it-IT" dirty="0"/>
              <a:t>In altri termini, il lavoratore ha la possibilità di acquistare dei titoli della società presso la quale è impiegato nel termine determinato dal piano e ad un prezzo fissato al momento dell’offerta, il quale non può essere mutato sino alla scadenza dell’opzione</a:t>
            </a:r>
          </a:p>
        </p:txBody>
      </p:sp>
    </p:spTree>
    <p:extLst>
      <p:ext uri="{BB962C8B-B14F-4D97-AF65-F5344CB8AC3E}">
        <p14:creationId xmlns:p14="http://schemas.microsoft.com/office/powerpoint/2010/main" val="17625847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778453"/>
          </a:xfrm>
        </p:spPr>
        <p:txBody>
          <a:bodyPr>
            <a:normAutofit/>
          </a:bodyPr>
          <a:lstStyle/>
          <a:p>
            <a:r>
              <a:rPr lang="it-IT" sz="3600" dirty="0"/>
              <a:t>Specie di politiche di bilancio: </a:t>
            </a:r>
            <a:r>
              <a:rPr lang="it-IT" sz="3600" i="1" dirty="0" err="1"/>
              <a:t>channel</a:t>
            </a:r>
            <a:r>
              <a:rPr lang="it-IT" sz="3600" i="1" dirty="0"/>
              <a:t> </a:t>
            </a:r>
            <a:r>
              <a:rPr lang="it-IT" sz="3600" i="1" dirty="0" err="1"/>
              <a:t>stuffing</a:t>
            </a:r>
            <a:r>
              <a:rPr lang="it-IT" sz="3600" i="1" dirty="0"/>
              <a:t> </a:t>
            </a:r>
          </a:p>
        </p:txBody>
      </p:sp>
      <p:sp>
        <p:nvSpPr>
          <p:cNvPr id="3" name="Segnaposto contenuto 2"/>
          <p:cNvSpPr>
            <a:spLocks noGrp="1"/>
          </p:cNvSpPr>
          <p:nvPr>
            <p:ph idx="1"/>
          </p:nvPr>
        </p:nvSpPr>
        <p:spPr>
          <a:xfrm>
            <a:off x="92924" y="1311029"/>
            <a:ext cx="8941374" cy="5224333"/>
          </a:xfrm>
        </p:spPr>
        <p:txBody>
          <a:bodyPr>
            <a:normAutofit fontScale="70000" lnSpcReduction="20000"/>
          </a:bodyPr>
          <a:lstStyle/>
          <a:p>
            <a:r>
              <a:rPr lang="it-IT" dirty="0"/>
              <a:t>(“Infarcire il canale” di vendita</a:t>
            </a:r>
            <a:r>
              <a:rPr lang="it-IT" dirty="0" smtClean="0"/>
              <a:t>): sono </a:t>
            </a:r>
            <a:r>
              <a:rPr lang="it-IT" dirty="0"/>
              <a:t>politiche, ad </a:t>
            </a:r>
            <a:r>
              <a:rPr lang="it-IT" dirty="0" smtClean="0"/>
              <a:t>es. diffuse </a:t>
            </a:r>
            <a:r>
              <a:rPr lang="it-IT" dirty="0"/>
              <a:t>nel mondo dell’editoria, attraverso le quali in chiusura di esercizio si spediscono beni a potenziali consumatori/</a:t>
            </a:r>
            <a:r>
              <a:rPr lang="it-IT" dirty="0" smtClean="0"/>
              <a:t>acquirenti, </a:t>
            </a:r>
            <a:r>
              <a:rPr lang="it-IT" dirty="0"/>
              <a:t>proponendo </a:t>
            </a:r>
            <a:r>
              <a:rPr lang="it-IT" dirty="0" smtClean="0"/>
              <a:t>forti </a:t>
            </a:r>
            <a:r>
              <a:rPr lang="it-IT" dirty="0"/>
              <a:t>sconti commerciali e lasciando </a:t>
            </a:r>
            <a:r>
              <a:rPr lang="it-IT" dirty="0" smtClean="0"/>
              <a:t>la </a:t>
            </a:r>
            <a:r>
              <a:rPr lang="it-IT" dirty="0"/>
              <a:t>facoltà di decidere entro un certo tempo (scadente nell’esercizio successivo) se acquistare i beni o renderli</a:t>
            </a:r>
          </a:p>
          <a:p>
            <a:r>
              <a:rPr lang="it-IT" dirty="0"/>
              <a:t>Nell’intertempo si rilevano indebitamente ricavi di vendita e crediti vs. clienti (la violazione dello IAS18 è evidente)</a:t>
            </a:r>
          </a:p>
          <a:p>
            <a:r>
              <a:rPr lang="it-IT" dirty="0"/>
              <a:t>L’obiettivo è di aumentare il valore del fatturato e di contrarre il valore del magazzino, sovente anche al fine di occultare perdite d’esercizio</a:t>
            </a:r>
          </a:p>
          <a:p>
            <a:r>
              <a:rPr lang="it-IT" dirty="0"/>
              <a:t>Talora questa politica è mascherata da operazioni fittizie di </a:t>
            </a:r>
            <a:r>
              <a:rPr lang="it-IT" i="1" dirty="0" err="1" smtClean="0"/>
              <a:t>bartering</a:t>
            </a:r>
            <a:r>
              <a:rPr lang="it-IT" dirty="0" smtClean="0"/>
              <a:t>:</a:t>
            </a:r>
            <a:r>
              <a:rPr lang="it-IT" i="1" dirty="0" smtClean="0"/>
              <a:t> </a:t>
            </a:r>
            <a:r>
              <a:rPr lang="it-IT" dirty="0" smtClean="0"/>
              <a:t>indica </a:t>
            </a:r>
            <a:r>
              <a:rPr lang="it-IT" dirty="0"/>
              <a:t>il pagamento, parziale o totale, di una campagna pubblicitaria attraverso i prodotti e i servizi dell’azienda inserzionista. Il termine </a:t>
            </a:r>
            <a:r>
              <a:rPr lang="it-IT" i="1" dirty="0" err="1"/>
              <a:t>barter</a:t>
            </a:r>
            <a:r>
              <a:rPr lang="it-IT" dirty="0"/>
              <a:t> </a:t>
            </a:r>
            <a:r>
              <a:rPr lang="it-IT" dirty="0" smtClean="0"/>
              <a:t>(BARATTO) viene </a:t>
            </a:r>
            <a:r>
              <a:rPr lang="it-IT" dirty="0"/>
              <a:t>associato anche al </a:t>
            </a:r>
            <a:r>
              <a:rPr lang="it-IT" i="1" dirty="0"/>
              <a:t>format</a:t>
            </a:r>
            <a:r>
              <a:rPr lang="it-IT" dirty="0"/>
              <a:t> televisivo prodotto da un’impresa a scopi pubblicitari che viene trasmesso da un’emittente televisiva, gratuitamente o dietro compenso ridotto. In tal modo, le emittenti televisive possono procurarsi, con una spesa minima, programmi di intrattenimento già finanziati e realizzati da aggiungere al proprio palinsesto</a:t>
            </a:r>
            <a:endParaRPr lang="it-IT" i="1" dirty="0"/>
          </a:p>
        </p:txBody>
      </p:sp>
    </p:spTree>
    <p:extLst>
      <p:ext uri="{BB962C8B-B14F-4D97-AF65-F5344CB8AC3E}">
        <p14:creationId xmlns:p14="http://schemas.microsoft.com/office/powerpoint/2010/main" val="320270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p:nvPr/>
        </p:nvPicPr>
        <p:blipFill>
          <a:blip r:embed="rId2">
            <a:extLst>
              <a:ext uri="{28A0092B-C50C-407E-A947-70E740481C1C}">
                <a14:useLocalDpi xmlns:a14="http://schemas.microsoft.com/office/drawing/2010/main" val="0"/>
              </a:ext>
            </a:extLst>
          </a:blip>
          <a:srcRect/>
          <a:stretch>
            <a:fillRect/>
          </a:stretch>
        </p:blipFill>
        <p:spPr bwMode="auto">
          <a:xfrm>
            <a:off x="733069" y="960172"/>
            <a:ext cx="7919207" cy="5151888"/>
          </a:xfrm>
          <a:prstGeom prst="rect">
            <a:avLst/>
          </a:prstGeom>
          <a:noFill/>
          <a:ln>
            <a:noFill/>
          </a:ln>
        </p:spPr>
      </p:pic>
    </p:spTree>
    <p:extLst>
      <p:ext uri="{BB962C8B-B14F-4D97-AF65-F5344CB8AC3E}">
        <p14:creationId xmlns:p14="http://schemas.microsoft.com/office/powerpoint/2010/main" val="5792664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974618"/>
          </a:xfrm>
        </p:spPr>
        <p:txBody>
          <a:bodyPr>
            <a:normAutofit fontScale="90000"/>
          </a:bodyPr>
          <a:lstStyle/>
          <a:p>
            <a:r>
              <a:rPr lang="it-IT" i="1" dirty="0" smtClean="0"/>
              <a:t>transfer </a:t>
            </a:r>
            <a:r>
              <a:rPr lang="it-IT" i="1" dirty="0" err="1" smtClean="0"/>
              <a:t>pricing</a:t>
            </a:r>
            <a:r>
              <a:rPr lang="it-IT" i="1" dirty="0" smtClean="0"/>
              <a:t> </a:t>
            </a:r>
            <a:r>
              <a:rPr lang="it-IT" i="1" dirty="0" err="1" smtClean="0"/>
              <a:t>abuse</a:t>
            </a:r>
            <a:r>
              <a:rPr lang="it-IT" dirty="0" smtClean="0"/>
              <a:t> (</a:t>
            </a:r>
            <a:r>
              <a:rPr lang="it-IT" i="1" dirty="0" smtClean="0"/>
              <a:t>profit split </a:t>
            </a:r>
            <a:r>
              <a:rPr lang="it-IT" i="1" dirty="0" err="1" smtClean="0"/>
              <a:t>policies</a:t>
            </a:r>
            <a:r>
              <a:rPr lang="it-IT" dirty="0" smtClean="0"/>
              <a:t>)</a:t>
            </a:r>
            <a:endParaRPr lang="it-IT" dirty="0"/>
          </a:p>
        </p:txBody>
      </p:sp>
      <p:sp>
        <p:nvSpPr>
          <p:cNvPr id="3" name="Segnaposto contenuto 2"/>
          <p:cNvSpPr>
            <a:spLocks noGrp="1"/>
          </p:cNvSpPr>
          <p:nvPr>
            <p:ph idx="1"/>
          </p:nvPr>
        </p:nvSpPr>
        <p:spPr>
          <a:xfrm>
            <a:off x="457200" y="1249256"/>
            <a:ext cx="8229600" cy="5337728"/>
          </a:xfrm>
        </p:spPr>
        <p:txBody>
          <a:bodyPr>
            <a:normAutofit fontScale="70000" lnSpcReduction="20000"/>
          </a:bodyPr>
          <a:lstStyle/>
          <a:p>
            <a:r>
              <a:rPr lang="it-IT" dirty="0" smtClean="0"/>
              <a:t>Sono politiche </a:t>
            </a:r>
            <a:r>
              <a:rPr lang="it-IT" dirty="0"/>
              <a:t>di </a:t>
            </a:r>
            <a:r>
              <a:rPr lang="it-IT" i="1" dirty="0" err="1"/>
              <a:t>pricing</a:t>
            </a:r>
            <a:r>
              <a:rPr lang="it-IT" dirty="0"/>
              <a:t> (determinazione dei prezzi di vendita) a cui fa riferimento il Rapporto OCSE (Linee Guida </a:t>
            </a:r>
            <a:r>
              <a:rPr lang="it-IT" dirty="0" smtClean="0"/>
              <a:t>OCSE </a:t>
            </a:r>
            <a:r>
              <a:rPr lang="it-IT" dirty="0"/>
              <a:t>2010 sui prezzi di trasferimento per le imprese multinazionali e le amministrazioni fiscali</a:t>
            </a:r>
            <a:r>
              <a:rPr lang="it-IT" dirty="0" smtClean="0"/>
              <a:t>), </a:t>
            </a:r>
            <a:r>
              <a:rPr lang="it-IT" dirty="0"/>
              <a:t>recepito </a:t>
            </a:r>
            <a:r>
              <a:rPr lang="it-IT" dirty="0" smtClean="0"/>
              <a:t>nel </a:t>
            </a:r>
            <a:r>
              <a:rPr lang="it-IT" dirty="0"/>
              <a:t>nostro ordinamento </a:t>
            </a:r>
            <a:r>
              <a:rPr lang="it-IT" dirty="0" smtClean="0"/>
              <a:t> con Legge </a:t>
            </a:r>
            <a:r>
              <a:rPr lang="it-IT" dirty="0"/>
              <a:t>di stabilità 2016 – 208/</a:t>
            </a:r>
            <a:r>
              <a:rPr lang="it-IT" dirty="0" smtClean="0"/>
              <a:t>2015</a:t>
            </a:r>
            <a:endParaRPr lang="it-IT" dirty="0"/>
          </a:p>
          <a:p>
            <a:r>
              <a:rPr lang="it-IT" dirty="0"/>
              <a:t>Le politiche di </a:t>
            </a:r>
            <a:r>
              <a:rPr lang="it-IT" i="1" dirty="0" err="1"/>
              <a:t>pricing</a:t>
            </a:r>
            <a:r>
              <a:rPr lang="it-IT" dirty="0"/>
              <a:t> </a:t>
            </a:r>
            <a:r>
              <a:rPr lang="it-IT" dirty="0" smtClean="0"/>
              <a:t>configurano frode </a:t>
            </a:r>
            <a:r>
              <a:rPr lang="it-IT" dirty="0"/>
              <a:t>fiscale e </a:t>
            </a:r>
            <a:r>
              <a:rPr lang="it-IT" dirty="0" smtClean="0"/>
              <a:t>danno </a:t>
            </a:r>
            <a:r>
              <a:rPr lang="it-IT" dirty="0"/>
              <a:t>patrimoniale </a:t>
            </a:r>
          </a:p>
          <a:p>
            <a:r>
              <a:rPr lang="it-IT" dirty="0"/>
              <a:t>si fondano </a:t>
            </a:r>
            <a:r>
              <a:rPr lang="it-IT" dirty="0" smtClean="0"/>
              <a:t>sull’alterazione </a:t>
            </a:r>
            <a:r>
              <a:rPr lang="it-IT" dirty="0"/>
              <a:t>del valore normale dei beni scambiati </a:t>
            </a:r>
          </a:p>
          <a:p>
            <a:r>
              <a:rPr lang="it-IT" dirty="0"/>
              <a:t>sovente si ha l’impiego di </a:t>
            </a:r>
            <a:r>
              <a:rPr lang="it-IT" dirty="0" smtClean="0"/>
              <a:t>una </a:t>
            </a:r>
            <a:r>
              <a:rPr lang="it-IT" dirty="0"/>
              <a:t>o più SPV e/o </a:t>
            </a:r>
            <a:r>
              <a:rPr lang="it-IT" dirty="0" smtClean="0"/>
              <a:t>strutture </a:t>
            </a:r>
            <a:r>
              <a:rPr lang="it-IT" dirty="0"/>
              <a:t>fiduciarie estere</a:t>
            </a:r>
          </a:p>
          <a:p>
            <a:r>
              <a:rPr lang="it-IT" dirty="0"/>
              <a:t>Queste politiche, spesso combinate con quelle di “</a:t>
            </a:r>
            <a:r>
              <a:rPr lang="it-IT" i="1" dirty="0" err="1"/>
              <a:t>tax</a:t>
            </a:r>
            <a:r>
              <a:rPr lang="it-IT" i="1" dirty="0"/>
              <a:t> </a:t>
            </a:r>
            <a:r>
              <a:rPr lang="it-IT" i="1" dirty="0" err="1"/>
              <a:t>land</a:t>
            </a:r>
            <a:r>
              <a:rPr lang="it-IT" i="1" dirty="0"/>
              <a:t> </a:t>
            </a:r>
            <a:r>
              <a:rPr lang="it-IT" i="1" dirty="0" err="1"/>
              <a:t>allocation</a:t>
            </a:r>
            <a:r>
              <a:rPr lang="it-IT" dirty="0"/>
              <a:t>”, consistono </a:t>
            </a:r>
            <a:r>
              <a:rPr lang="it-IT" dirty="0" smtClean="0"/>
              <a:t>in scambi </a:t>
            </a:r>
            <a:r>
              <a:rPr lang="it-IT" dirty="0"/>
              <a:t>a triangolo o </a:t>
            </a:r>
            <a:r>
              <a:rPr lang="it-IT" dirty="0" smtClean="0"/>
              <a:t>scambi </a:t>
            </a:r>
            <a:r>
              <a:rPr lang="it-IT" dirty="0"/>
              <a:t>a catena attraverso </a:t>
            </a:r>
            <a:r>
              <a:rPr lang="it-IT" dirty="0" smtClean="0"/>
              <a:t>cui si </a:t>
            </a:r>
            <a:r>
              <a:rPr lang="it-IT" dirty="0"/>
              <a:t>distraggono progressivamente i </a:t>
            </a:r>
            <a:r>
              <a:rPr lang="it-IT" dirty="0" smtClean="0"/>
              <a:t>profitti, </a:t>
            </a:r>
            <a:r>
              <a:rPr lang="it-IT" dirty="0"/>
              <a:t>sottofatturando i ricavi e/o sovrafatturando i costi, così da costituire fondi neri deflessi in uno o più paesi a bassa fiscalità (“</a:t>
            </a:r>
            <a:r>
              <a:rPr lang="it-IT" i="1" dirty="0"/>
              <a:t>profit split</a:t>
            </a:r>
            <a:r>
              <a:rPr lang="it-IT" dirty="0"/>
              <a:t>”) </a:t>
            </a:r>
          </a:p>
        </p:txBody>
      </p:sp>
    </p:spTree>
    <p:extLst>
      <p:ext uri="{BB962C8B-B14F-4D97-AF65-F5344CB8AC3E}">
        <p14:creationId xmlns:p14="http://schemas.microsoft.com/office/powerpoint/2010/main" val="2159521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266686"/>
            <a:ext cx="9144000" cy="6186310"/>
          </a:xfrm>
          <a:prstGeom prst="rect">
            <a:avLst/>
          </a:prstGeom>
        </p:spPr>
        <p:txBody>
          <a:bodyPr wrap="square">
            <a:spAutoFit/>
          </a:bodyPr>
          <a:lstStyle/>
          <a:p>
            <a:r>
              <a:rPr lang="it-IT" dirty="0"/>
              <a:t>MEDIABARTER  / CLIENTE</a:t>
            </a:r>
          </a:p>
          <a:p>
            <a:r>
              <a:rPr lang="it-IT" dirty="0"/>
              <a:t>Il cliente/inserzionista acquista da MEDIABARTER la campagna pubblicitaria, dopo averne concordato tutte le specifiche in termini di mezzi e </a:t>
            </a:r>
            <a:r>
              <a:rPr lang="it-IT" i="1" dirty="0"/>
              <a:t>budget</a:t>
            </a:r>
            <a:r>
              <a:rPr lang="it-IT" dirty="0"/>
              <a:t>, e la paga con una fornitura di merci/servizi/buoni spesa di uguale valore.</a:t>
            </a:r>
          </a:p>
          <a:p>
            <a:r>
              <a:rPr lang="it-IT" dirty="0"/>
              <a:t>MEDIABARTER fattura al cliente il corrispettivo (soggetto ad I.V.A.) della campagna pubblicitaria</a:t>
            </a:r>
          </a:p>
          <a:p>
            <a:r>
              <a:rPr lang="it-IT" dirty="0"/>
              <a:t>IL CLIENTE fattura a MEDIABARTER il corrispettivo della merce (soggetta ad I.V.A.) o dei buoni spesa (fuori campo applicazione IVA secondo il DPR 633/72: Art.2 c.3 lettera a</a:t>
            </a:r>
            <a:r>
              <a:rPr lang="it-IT" dirty="0" smtClean="0"/>
              <a:t>.)</a:t>
            </a:r>
            <a:endParaRPr lang="it-IT" dirty="0"/>
          </a:p>
          <a:p>
            <a:r>
              <a:rPr lang="it-IT" dirty="0"/>
              <a:t>MEDIABARTER E CLIENTE provvedono a compensare in contabilità i reciproci debiti/crediti; a liquidare secondo le modalità definite in contratto eventuali aliquote I.V.A. differenti.</a:t>
            </a:r>
          </a:p>
          <a:p>
            <a:r>
              <a:rPr lang="it-IT" dirty="0"/>
              <a:t>MEDIABARTER provvederà ad immettere sul mercato a propria cura la merce o i buoni spesa ricevuti in pagamento, secondo le modalità definite con il cliente</a:t>
            </a:r>
          </a:p>
          <a:p>
            <a:r>
              <a:rPr lang="it-IT" dirty="0"/>
              <a:t>Le fatture tra inserzionista (merce) e MEDIABARTER (pubblicità) quindi, essendo dello stesso importo si compensano, eliminando qualsiasi flusso di cassa, semplificando le pratiche amministrative, azzerando l’esposizione finanziaria.</a:t>
            </a:r>
          </a:p>
          <a:p>
            <a:endParaRPr lang="it-IT" dirty="0"/>
          </a:p>
          <a:p>
            <a:r>
              <a:rPr lang="it-IT" dirty="0"/>
              <a:t>MEDIABARTER / FORNITORI</a:t>
            </a:r>
          </a:p>
          <a:p>
            <a:r>
              <a:rPr lang="it-IT" dirty="0"/>
              <a:t>I fornitori di MEDIABARTER sono rappresentati da Concessionarie, Agenzie e da Circuiti di </a:t>
            </a:r>
            <a:r>
              <a:rPr lang="it-IT" i="1" dirty="0" err="1"/>
              <a:t>Barter</a:t>
            </a:r>
            <a:r>
              <a:rPr lang="it-IT" dirty="0"/>
              <a:t> Multilaterale che dispongono di mezzi di comunicazione pubblicitaria al miglior prezzo.</a:t>
            </a:r>
          </a:p>
          <a:p>
            <a:r>
              <a:rPr lang="it-IT" dirty="0"/>
              <a:t>La concessionaria fattura la pubblicità a MEDIABARTER con uno sconto </a:t>
            </a:r>
            <a:r>
              <a:rPr lang="it-IT" i="1" dirty="0"/>
              <a:t>extra</a:t>
            </a:r>
            <a:r>
              <a:rPr lang="it-IT" dirty="0"/>
              <a:t>.</a:t>
            </a:r>
          </a:p>
          <a:p>
            <a:r>
              <a:rPr lang="it-IT" dirty="0"/>
              <a:t>MEDIABARTER vende la merce a terzi, applicando uno sconto inferiore a quello ottenuto dalla concessionaria.</a:t>
            </a:r>
          </a:p>
          <a:p>
            <a:r>
              <a:rPr lang="it-IT" dirty="0"/>
              <a:t>MEDIABARTER provvede a liquidare la concessionaria secondo le modalità concordate.</a:t>
            </a:r>
          </a:p>
        </p:txBody>
      </p:sp>
    </p:spTree>
    <p:extLst>
      <p:ext uri="{BB962C8B-B14F-4D97-AF65-F5344CB8AC3E}">
        <p14:creationId xmlns:p14="http://schemas.microsoft.com/office/powerpoint/2010/main" val="5423502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Valore </a:t>
            </a:r>
            <a:r>
              <a:rPr lang="it-IT" dirty="0" smtClean="0"/>
              <a:t>normale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In </a:t>
            </a:r>
            <a:r>
              <a:rPr lang="it-IT" dirty="0"/>
              <a:t>base all’articolo 9 del Testo unico delle imposte sui redditi (</a:t>
            </a:r>
            <a:r>
              <a:rPr lang="it-IT" dirty="0" err="1"/>
              <a:t>Tuir</a:t>
            </a:r>
            <a:r>
              <a:rPr lang="it-IT" dirty="0"/>
              <a:t>), il valore normale va inteso come il prezzo mediamente praticato per i beni e i servizi della stessa specie o similari, in condizioni di libera concorrenza e al medesimo stadio di commercializzazione.</a:t>
            </a:r>
          </a:p>
          <a:p>
            <a:r>
              <a:rPr lang="it-IT" dirty="0"/>
              <a:t>Il valore normale di una transazione rappresenta quindi il corrispettivo che si sarebbe formato sul libero mercato in una certa transazione tra parti indipendenti</a:t>
            </a:r>
          </a:p>
          <a:p>
            <a:r>
              <a:rPr lang="it-IT" dirty="0"/>
              <a:t>In conformità al principio di libera concorrenza fissato dall’Ocse, il valore normale è il valore cui vanno valorizzati i corrispettivi dei beni o servizi in ipotesi di transazione infragruppo con soggetti non residenti </a:t>
            </a:r>
          </a:p>
        </p:txBody>
      </p:sp>
    </p:spTree>
    <p:extLst>
      <p:ext uri="{BB962C8B-B14F-4D97-AF65-F5344CB8AC3E}">
        <p14:creationId xmlns:p14="http://schemas.microsoft.com/office/powerpoint/2010/main" val="32403100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0400"/>
          </a:xfrm>
        </p:spPr>
        <p:txBody>
          <a:bodyPr>
            <a:normAutofit/>
          </a:bodyPr>
          <a:lstStyle/>
          <a:p>
            <a:r>
              <a:rPr lang="it-IT" dirty="0" smtClean="0"/>
              <a:t>“</a:t>
            </a:r>
            <a:r>
              <a:rPr lang="it-IT" i="1" dirty="0" err="1" smtClean="0"/>
              <a:t>cookiejar</a:t>
            </a:r>
            <a:r>
              <a:rPr lang="it-IT" dirty="0" smtClean="0"/>
              <a:t>”</a:t>
            </a:r>
            <a:r>
              <a:rPr lang="it-IT" i="1" dirty="0" smtClean="0"/>
              <a:t> accounts</a:t>
            </a:r>
            <a:r>
              <a:rPr lang="it-IT" dirty="0" smtClean="0"/>
              <a:t>/</a:t>
            </a:r>
            <a:r>
              <a:rPr lang="it-IT" i="1" dirty="0" err="1" smtClean="0"/>
              <a:t>reserves</a:t>
            </a:r>
            <a:endParaRPr lang="it-IT" i="1" dirty="0"/>
          </a:p>
        </p:txBody>
      </p:sp>
      <p:sp>
        <p:nvSpPr>
          <p:cNvPr id="3" name="Segnaposto contenuto 2"/>
          <p:cNvSpPr>
            <a:spLocks noGrp="1"/>
          </p:cNvSpPr>
          <p:nvPr>
            <p:ph idx="1"/>
          </p:nvPr>
        </p:nvSpPr>
        <p:spPr>
          <a:xfrm>
            <a:off x="457200" y="1115038"/>
            <a:ext cx="8229600" cy="5011125"/>
          </a:xfrm>
        </p:spPr>
        <p:txBody>
          <a:bodyPr>
            <a:normAutofit fontScale="77500" lnSpcReduction="20000"/>
          </a:bodyPr>
          <a:lstStyle/>
          <a:p>
            <a:r>
              <a:rPr lang="it-IT" dirty="0" smtClean="0"/>
              <a:t>o </a:t>
            </a:r>
            <a:r>
              <a:rPr lang="it-IT" i="1" dirty="0" err="1" smtClean="0"/>
              <a:t>reserves</a:t>
            </a:r>
            <a:r>
              <a:rPr lang="it-IT" i="1" dirty="0" smtClean="0"/>
              <a:t> </a:t>
            </a:r>
            <a:r>
              <a:rPr lang="it-IT" i="1" dirty="0" err="1" smtClean="0"/>
              <a:t>smoothing</a:t>
            </a:r>
            <a:r>
              <a:rPr lang="it-IT" i="1" dirty="0" smtClean="0"/>
              <a:t> policy </a:t>
            </a:r>
            <a:r>
              <a:rPr lang="it-IT" dirty="0" smtClean="0"/>
              <a:t>(</a:t>
            </a:r>
            <a:r>
              <a:rPr lang="it-IT" dirty="0"/>
              <a:t>“barattolo di biscotti”</a:t>
            </a:r>
            <a:r>
              <a:rPr lang="it-IT" dirty="0" smtClean="0"/>
              <a:t>): </a:t>
            </a:r>
            <a:r>
              <a:rPr lang="it-IT" dirty="0"/>
              <a:t>scopo è la costituzione delle riserve occulte nei periodi favorevoli e il loro impiego nei periodi sfavorevoli, </a:t>
            </a:r>
            <a:r>
              <a:rPr lang="it-IT" dirty="0" smtClean="0"/>
              <a:t>per conseguire </a:t>
            </a:r>
            <a:r>
              <a:rPr lang="it-IT" dirty="0"/>
              <a:t>la perequazione dei redditi e </a:t>
            </a:r>
            <a:r>
              <a:rPr lang="it-IT" dirty="0" smtClean="0"/>
              <a:t>la </a:t>
            </a:r>
            <a:r>
              <a:rPr lang="it-IT" dirty="0"/>
              <a:t>stabilità di valore delle </a:t>
            </a:r>
            <a:r>
              <a:rPr lang="it-IT" dirty="0" smtClean="0"/>
              <a:t>azioni</a:t>
            </a:r>
          </a:p>
          <a:p>
            <a:r>
              <a:rPr lang="it-IT" dirty="0" smtClean="0"/>
              <a:t>Costituzione di riserve </a:t>
            </a:r>
            <a:r>
              <a:rPr lang="it-IT" dirty="0"/>
              <a:t>occulte (es. nei fondi ammortamento e rischi o nei ratei e risconti, </a:t>
            </a:r>
            <a:r>
              <a:rPr lang="it-IT" dirty="0" smtClean="0"/>
              <a:t>nei </a:t>
            </a:r>
            <a:r>
              <a:rPr lang="it-IT" dirty="0"/>
              <a:t>“barattoli di biscotti”) e </a:t>
            </a:r>
            <a:r>
              <a:rPr lang="it-IT" dirty="0" smtClean="0"/>
              <a:t>successiva emersione per evidenziare </a:t>
            </a:r>
            <a:r>
              <a:rPr lang="it-IT" dirty="0"/>
              <a:t>il costante o crescente successo nel tempo dell’attività </a:t>
            </a:r>
            <a:r>
              <a:rPr lang="it-IT" dirty="0" smtClean="0"/>
              <a:t>manageriale</a:t>
            </a:r>
          </a:p>
          <a:p>
            <a:r>
              <a:rPr lang="it-IT" dirty="0"/>
              <a:t>possono avere </a:t>
            </a:r>
            <a:r>
              <a:rPr lang="it-IT" dirty="0" smtClean="0"/>
              <a:t>rilevanza </a:t>
            </a:r>
            <a:r>
              <a:rPr lang="it-IT" dirty="0"/>
              <a:t>penale </a:t>
            </a:r>
            <a:r>
              <a:rPr lang="it-IT" dirty="0" smtClean="0"/>
              <a:t>(es. </a:t>
            </a:r>
            <a:r>
              <a:rPr lang="it-IT" dirty="0" err="1" smtClean="0"/>
              <a:t>aggiottaggio</a:t>
            </a:r>
            <a:r>
              <a:rPr lang="it-IT" dirty="0" smtClean="0"/>
              <a:t>)</a:t>
            </a:r>
          </a:p>
          <a:p>
            <a:r>
              <a:rPr lang="it-IT" dirty="0"/>
              <a:t>incentrate su un impiego a fisarmonica delle valutazioni di </a:t>
            </a:r>
            <a:r>
              <a:rPr lang="it-IT" dirty="0" smtClean="0"/>
              <a:t>bilancio e su </a:t>
            </a:r>
            <a:r>
              <a:rPr lang="it-IT" dirty="0"/>
              <a:t>un ricorso distorto al principio di competenza economica o alla dicotomia spesare/capitalizzare </a:t>
            </a:r>
            <a:endParaRPr lang="it-IT" dirty="0" smtClean="0"/>
          </a:p>
          <a:p>
            <a:endParaRPr lang="it-IT" dirty="0"/>
          </a:p>
        </p:txBody>
      </p:sp>
    </p:spTree>
    <p:extLst>
      <p:ext uri="{BB962C8B-B14F-4D97-AF65-F5344CB8AC3E}">
        <p14:creationId xmlns:p14="http://schemas.microsoft.com/office/powerpoint/2010/main" val="533472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0400"/>
          </a:xfrm>
        </p:spPr>
        <p:txBody>
          <a:bodyPr>
            <a:normAutofit/>
          </a:bodyPr>
          <a:lstStyle/>
          <a:p>
            <a:r>
              <a:rPr lang="it-IT" dirty="0" smtClean="0"/>
              <a:t>“</a:t>
            </a:r>
            <a:r>
              <a:rPr lang="it-IT" i="1" dirty="0" err="1" smtClean="0"/>
              <a:t>cookiejar</a:t>
            </a:r>
            <a:r>
              <a:rPr lang="it-IT" dirty="0" smtClean="0"/>
              <a:t>”</a:t>
            </a:r>
            <a:r>
              <a:rPr lang="it-IT" i="1" dirty="0" smtClean="0"/>
              <a:t> accounts</a:t>
            </a:r>
            <a:r>
              <a:rPr lang="it-IT" dirty="0" smtClean="0"/>
              <a:t>/</a:t>
            </a:r>
            <a:r>
              <a:rPr lang="it-IT" i="1" dirty="0" err="1" smtClean="0"/>
              <a:t>reserves</a:t>
            </a:r>
            <a:endParaRPr lang="it-IT" i="1" dirty="0"/>
          </a:p>
        </p:txBody>
      </p:sp>
      <p:sp>
        <p:nvSpPr>
          <p:cNvPr id="3" name="Segnaposto contenuto 2"/>
          <p:cNvSpPr>
            <a:spLocks noGrp="1"/>
          </p:cNvSpPr>
          <p:nvPr>
            <p:ph idx="1"/>
          </p:nvPr>
        </p:nvSpPr>
        <p:spPr>
          <a:xfrm>
            <a:off x="457200" y="1115038"/>
            <a:ext cx="8229600" cy="5011125"/>
          </a:xfrm>
        </p:spPr>
        <p:txBody>
          <a:bodyPr>
            <a:normAutofit fontScale="85000" lnSpcReduction="20000"/>
          </a:bodyPr>
          <a:lstStyle/>
          <a:p>
            <a:pPr marL="0" indent="0">
              <a:buNone/>
            </a:pPr>
            <a:r>
              <a:rPr lang="it-IT" dirty="0"/>
              <a:t>l’introduzione del doppio binario ha fatto sì che non sempre esse comportino anche una frode fiscale, così come l’analisi della fiscalità aziendale può essere un utile indicatore della loro presenza (es. quando il valore medio degli oneri tributari netti esposti nel conto economico appare sensibilmente non in linea con </a:t>
            </a:r>
            <a:r>
              <a:rPr lang="it-IT" dirty="0" smtClean="0"/>
              <a:t>il RAI- Reddito </a:t>
            </a:r>
            <a:r>
              <a:rPr lang="it-IT" dirty="0"/>
              <a:t>ante </a:t>
            </a:r>
            <a:r>
              <a:rPr lang="it-IT" dirty="0" smtClean="0"/>
              <a:t>imposte). Esempi:</a:t>
            </a:r>
            <a:endParaRPr lang="it-IT" dirty="0"/>
          </a:p>
          <a:p>
            <a:r>
              <a:rPr lang="it-IT" dirty="0" smtClean="0"/>
              <a:t>assoggetto </a:t>
            </a:r>
            <a:r>
              <a:rPr lang="it-IT" dirty="0"/>
              <a:t>a un ammortamento eccessivo un cespite ordinariamente impiegato. In questo modo, in caso di eventuale alienazione del bene, si manifesterà una plusvalenza. Tra l’altro ho ricordato indebitamente l’assoggettamento ad imposizione.</a:t>
            </a:r>
          </a:p>
          <a:p>
            <a:r>
              <a:rPr lang="it-IT" dirty="0" smtClean="0"/>
              <a:t>Intervengo “</a:t>
            </a:r>
            <a:r>
              <a:rPr lang="it-IT" dirty="0"/>
              <a:t>a fisarmonica” sulle </a:t>
            </a:r>
            <a:r>
              <a:rPr lang="it-IT" dirty="0" smtClean="0"/>
              <a:t>rimanenze</a:t>
            </a:r>
            <a:endParaRPr lang="it-IT" dirty="0"/>
          </a:p>
        </p:txBody>
      </p:sp>
    </p:spTree>
    <p:extLst>
      <p:ext uri="{BB962C8B-B14F-4D97-AF65-F5344CB8AC3E}">
        <p14:creationId xmlns:p14="http://schemas.microsoft.com/office/powerpoint/2010/main" val="17785470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2614"/>
          </a:xfrm>
        </p:spPr>
        <p:txBody>
          <a:bodyPr>
            <a:normAutofit fontScale="90000"/>
          </a:bodyPr>
          <a:lstStyle/>
          <a:p>
            <a:r>
              <a:rPr lang="it-IT" dirty="0" smtClean="0"/>
              <a:t>“Doppio binario”</a:t>
            </a:r>
            <a:endParaRPr lang="it-IT" dirty="0"/>
          </a:p>
        </p:txBody>
      </p:sp>
      <p:sp>
        <p:nvSpPr>
          <p:cNvPr id="3" name="Segnaposto contenuto 2"/>
          <p:cNvSpPr>
            <a:spLocks noGrp="1"/>
          </p:cNvSpPr>
          <p:nvPr>
            <p:ph idx="1"/>
          </p:nvPr>
        </p:nvSpPr>
        <p:spPr>
          <a:xfrm>
            <a:off x="154875" y="1022118"/>
            <a:ext cx="8848448" cy="5678435"/>
          </a:xfrm>
        </p:spPr>
        <p:txBody>
          <a:bodyPr>
            <a:normAutofit fontScale="47500" lnSpcReduction="20000"/>
          </a:bodyPr>
          <a:lstStyle/>
          <a:p>
            <a:r>
              <a:rPr lang="it-IT" dirty="0"/>
              <a:t>il rapporto fra frode fiscale e falso in bilancio oggi, dopo le riforme, </a:t>
            </a:r>
            <a:r>
              <a:rPr lang="it-IT" dirty="0" err="1"/>
              <a:t>puo</a:t>
            </a:r>
            <a:r>
              <a:rPr lang="it-IT" dirty="0"/>
              <a:t>̀ essere così delineato. Il testo ante riforma dell’art. 3 del d.lgs. 74/2000 prevedeva come elemento costitutivo indefettibile la falsa rappresentazione contabile, il nuovo stile post d.lgs. n. 158/2015 non lo prevede </a:t>
            </a:r>
            <a:r>
              <a:rPr lang="it-IT" dirty="0" err="1"/>
              <a:t>piu</a:t>
            </a:r>
            <a:r>
              <a:rPr lang="it-IT" dirty="0"/>
              <a:t>̀, pertanto la frode fiscale </a:t>
            </a:r>
            <a:r>
              <a:rPr lang="it-IT" dirty="0" err="1"/>
              <a:t>puo</a:t>
            </a:r>
            <a:r>
              <a:rPr lang="it-IT" dirty="0"/>
              <a:t>̀ essere commessa anche da chi non è obbligato a tenere le scritture contabili ed è divenuta un reato comune. D’altro canto, la presenza di tale elemento all’interno del testo dell’art 3 vecchia versione consentiva una </a:t>
            </a:r>
            <a:r>
              <a:rPr lang="it-IT" dirty="0" err="1"/>
              <a:t>piu</a:t>
            </a:r>
            <a:r>
              <a:rPr lang="it-IT" dirty="0"/>
              <a:t>̀ facile applicazione dell’art. 15 del codice penale e di sancire quindi il concorso apparente </a:t>
            </a:r>
            <a:r>
              <a:rPr lang="it-IT" dirty="0" err="1"/>
              <a:t>nonche</a:t>
            </a:r>
            <a:r>
              <a:rPr lang="it-IT" dirty="0"/>
              <a:t>́ il principio di </a:t>
            </a:r>
            <a:r>
              <a:rPr lang="it-IT" dirty="0" err="1"/>
              <a:t>specialita</a:t>
            </a:r>
            <a:r>
              <a:rPr lang="it-IT" dirty="0"/>
              <a:t>̀ tra frode fiscale e falso in bilancio realizzato per esclusiva </a:t>
            </a:r>
            <a:r>
              <a:rPr lang="it-IT" dirty="0" err="1"/>
              <a:t>finalita</a:t>
            </a:r>
            <a:r>
              <a:rPr lang="it-IT" dirty="0"/>
              <a:t>̀ fiscale. Ora il discorso è </a:t>
            </a:r>
            <a:r>
              <a:rPr lang="it-IT" dirty="0" err="1"/>
              <a:t>piu</a:t>
            </a:r>
            <a:r>
              <a:rPr lang="it-IT" dirty="0"/>
              <a:t>̀ complicato in astratto, ma in concreto ad avviso di chi scrive (sulla scorta anche delle considerazioni storiche </a:t>
            </a:r>
            <a:r>
              <a:rPr lang="it-IT" dirty="0" err="1"/>
              <a:t>supra</a:t>
            </a:r>
            <a:r>
              <a:rPr lang="it-IT" dirty="0"/>
              <a:t> espresse) le conclusioni non cambiano. Infatti, l’eliminazione della locuzione “falsa rappresentazione nelle scritture contabili” ha solo il significato di rendere </a:t>
            </a:r>
            <a:r>
              <a:rPr lang="it-IT" dirty="0" err="1"/>
              <a:t>piu</a:t>
            </a:r>
            <a:r>
              <a:rPr lang="it-IT" dirty="0"/>
              <a:t>̀ ampia la fattispecie di frode fiscale, estendendola anche a soggetti non obbligati alla tenuta di scritture contabili, ma non rende irrilevante il predetto elemento ove sia in concreto il supporto, come elemento interno, della frode fiscale. Se </a:t>
            </a:r>
            <a:r>
              <a:rPr lang="it-IT" dirty="0" err="1"/>
              <a:t>cioe</a:t>
            </a:r>
            <a:r>
              <a:rPr lang="it-IT" dirty="0"/>
              <a:t>̀ oggi un contribuente pone in essere una frode fiscale (o un altro delitto tributario ad es. dichiarazione infedele ex art. 4 del d.lgs. n. 74/2000) ponendo in essere operazioni simulate ovvero avvalendosi di documenti falsi o di altri comportamenti fraudolenti, e se </a:t>
            </a:r>
            <a:r>
              <a:rPr lang="it-IT" dirty="0" err="1"/>
              <a:t>cio</a:t>
            </a:r>
            <a:r>
              <a:rPr lang="it-IT" dirty="0"/>
              <a:t>̀ lo fa mediante un falso in bilancio (cosi come ora modificato dalla legge n. 69/2015) per esclusive </a:t>
            </a:r>
            <a:r>
              <a:rPr lang="it-IT" dirty="0" err="1"/>
              <a:t>finalita</a:t>
            </a:r>
            <a:r>
              <a:rPr lang="it-IT" dirty="0"/>
              <a:t>̀ fiscali, si </a:t>
            </a:r>
            <a:r>
              <a:rPr lang="it-IT" dirty="0" err="1"/>
              <a:t>applichera</a:t>
            </a:r>
            <a:r>
              <a:rPr lang="it-IT" dirty="0"/>
              <a:t>̀ sempre l’art. 15 del c.p. e quindi solo la frode fiscale. Depone in tal senso anche l’elemento soggettivo della frode fiscale (“al fine di evadere le imposte”) che rappresenta una </a:t>
            </a:r>
            <a:r>
              <a:rPr lang="it-IT" dirty="0" err="1"/>
              <a:t>species</a:t>
            </a:r>
            <a:r>
              <a:rPr lang="it-IT" dirty="0"/>
              <a:t> del </a:t>
            </a:r>
            <a:r>
              <a:rPr lang="it-IT" dirty="0" err="1"/>
              <a:t>genus</a:t>
            </a:r>
            <a:r>
              <a:rPr lang="it-IT" dirty="0"/>
              <a:t> dell’elemento soggettivo del falso in bilancio (“al fine di conseguire per sé o altri un ingiusto profitto”). Al di fuori dell’ipotesi in cui le false comunicazioni sociali siano state poste in essere per un’esclusiva </a:t>
            </a:r>
            <a:r>
              <a:rPr lang="it-IT" dirty="0" err="1"/>
              <a:t>finalita</a:t>
            </a:r>
            <a:r>
              <a:rPr lang="it-IT" dirty="0"/>
              <a:t>̀ fiscale, si applicheranno sia il delitto di falso in bilancio sia il delitto tributario, in </a:t>
            </a:r>
            <a:r>
              <a:rPr lang="it-IT" dirty="0" err="1"/>
              <a:t>virtu</a:t>
            </a:r>
            <a:r>
              <a:rPr lang="it-IT" dirty="0"/>
              <a:t>̀ dell’art. 81 del codice penale. </a:t>
            </a:r>
            <a:r>
              <a:rPr lang="it-IT" u="sng" dirty="0">
                <a:hlinkClick r:id="rId2"/>
              </a:rPr>
              <a:t>http://www.businessandtax.it/art_pdf/Articolo%</a:t>
            </a:r>
            <a:r>
              <a:rPr lang="it-IT" u="sng" dirty="0" smtClean="0">
                <a:hlinkClick r:id="rId2"/>
              </a:rPr>
              <a:t>20VD.pdf</a:t>
            </a:r>
            <a:endParaRPr lang="it-IT" dirty="0"/>
          </a:p>
        </p:txBody>
      </p:sp>
    </p:spTree>
    <p:extLst>
      <p:ext uri="{BB962C8B-B14F-4D97-AF65-F5344CB8AC3E}">
        <p14:creationId xmlns:p14="http://schemas.microsoft.com/office/powerpoint/2010/main" val="1514259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err="1" smtClean="0"/>
              <a:t>abuse</a:t>
            </a:r>
            <a:r>
              <a:rPr lang="it-IT" i="1" dirty="0" smtClean="0"/>
              <a:t> of </a:t>
            </a:r>
            <a:r>
              <a:rPr lang="it-IT" i="1" dirty="0" err="1" smtClean="0"/>
              <a:t>impairment</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Politica </a:t>
            </a:r>
            <a:r>
              <a:rPr lang="it-IT" dirty="0"/>
              <a:t>fondata sulla rilevazione di svalutazioni fittizie degli </a:t>
            </a:r>
            <a:r>
              <a:rPr lang="it-IT" i="1" dirty="0" err="1"/>
              <a:t>asset</a:t>
            </a:r>
            <a:r>
              <a:rPr lang="it-IT" dirty="0"/>
              <a:t> e/o di rivalutazioni fittizie del passivo, ad es. iscrivendo fondi rischi </a:t>
            </a:r>
            <a:r>
              <a:rPr lang="it-IT" dirty="0" smtClean="0"/>
              <a:t>gonfiati</a:t>
            </a:r>
            <a:endParaRPr lang="it-IT" dirty="0"/>
          </a:p>
          <a:p>
            <a:r>
              <a:rPr lang="it-IT" dirty="0" smtClean="0"/>
              <a:t>può comunque rientrare </a:t>
            </a:r>
            <a:r>
              <a:rPr lang="it-IT" dirty="0"/>
              <a:t>tra le “</a:t>
            </a:r>
            <a:r>
              <a:rPr lang="it-IT" i="1" dirty="0"/>
              <a:t>cookie </a:t>
            </a:r>
            <a:r>
              <a:rPr lang="it-IT" i="1" dirty="0" err="1"/>
              <a:t>jar</a:t>
            </a:r>
            <a:r>
              <a:rPr lang="it-IT" dirty="0"/>
              <a:t>”</a:t>
            </a:r>
          </a:p>
          <a:p>
            <a:r>
              <a:rPr lang="it-IT" dirty="0"/>
              <a:t>il più delle volte essa serve per “sgonfiare” il reddito e/o il patrimonio netto con un deprezzamento delle azioni che favorisca i MBO o che faciliti taluni operatori nelle scalate fintamente ostili o nelle cessioni mascherati da fusioni </a:t>
            </a:r>
          </a:p>
          <a:p>
            <a:r>
              <a:rPr lang="it-IT" dirty="0"/>
              <a:t>Il mancato eventuale ripristino del valore di attività patrimoniali in precedenza svalutate, in violazione della prescrizione del 2426, rientra in questa fattispecie </a:t>
            </a:r>
          </a:p>
        </p:txBody>
      </p:sp>
    </p:spTree>
    <p:extLst>
      <p:ext uri="{BB962C8B-B14F-4D97-AF65-F5344CB8AC3E}">
        <p14:creationId xmlns:p14="http://schemas.microsoft.com/office/powerpoint/2010/main" val="231158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lato oscuro </a:t>
            </a:r>
            <a:r>
              <a:rPr lang="it-IT" dirty="0" err="1"/>
              <a:t>dell’</a:t>
            </a:r>
            <a:r>
              <a:rPr lang="it-IT" i="1" dirty="0" err="1"/>
              <a:t>accounting</a:t>
            </a:r>
            <a:r>
              <a:rPr lang="it-IT" dirty="0"/>
              <a:t> </a:t>
            </a:r>
          </a:p>
        </p:txBody>
      </p:sp>
      <p:sp>
        <p:nvSpPr>
          <p:cNvPr id="3" name="Segnaposto contenuto 2"/>
          <p:cNvSpPr>
            <a:spLocks noGrp="1"/>
          </p:cNvSpPr>
          <p:nvPr>
            <p:ph idx="1"/>
          </p:nvPr>
        </p:nvSpPr>
        <p:spPr>
          <a:xfrm>
            <a:off x="340722" y="1600200"/>
            <a:ext cx="8538702" cy="5079704"/>
          </a:xfrm>
        </p:spPr>
        <p:txBody>
          <a:bodyPr>
            <a:normAutofit fontScale="77500" lnSpcReduction="20000"/>
          </a:bodyPr>
          <a:lstStyle/>
          <a:p>
            <a:r>
              <a:rPr lang="it-IT" dirty="0" smtClean="0"/>
              <a:t>si </a:t>
            </a:r>
            <a:r>
              <a:rPr lang="it-IT" dirty="0"/>
              <a:t>realizza costruendo e affermando intenzionalmente distorsioni e/o asimmetrie conoscitive tra gruppo di comando e </a:t>
            </a:r>
            <a:r>
              <a:rPr lang="it-IT" i="1" dirty="0" err="1"/>
              <a:t>stakeholders</a:t>
            </a:r>
            <a:endParaRPr lang="it-IT" i="1" dirty="0"/>
          </a:p>
          <a:p>
            <a:r>
              <a:rPr lang="it-IT" dirty="0"/>
              <a:t>l’informativa di bilancio è utilizzata </a:t>
            </a:r>
            <a:r>
              <a:rPr lang="it-IT" dirty="0" smtClean="0"/>
              <a:t>per generare </a:t>
            </a:r>
            <a:r>
              <a:rPr lang="it-IT" dirty="0"/>
              <a:t>rapporti di “</a:t>
            </a:r>
            <a:r>
              <a:rPr lang="it-IT" dirty="0" smtClean="0"/>
              <a:t>causa–effetto</a:t>
            </a:r>
            <a:r>
              <a:rPr lang="it-IT" dirty="0"/>
              <a:t>” tra informativa diffusa </a:t>
            </a:r>
            <a:r>
              <a:rPr lang="it-IT" dirty="0" smtClean="0"/>
              <a:t>al pubblico e comportamenti/pretese </a:t>
            </a:r>
            <a:r>
              <a:rPr lang="it-IT" dirty="0"/>
              <a:t>dei </a:t>
            </a:r>
            <a:r>
              <a:rPr lang="it-IT" dirty="0" smtClean="0"/>
              <a:t>soggetti terzi interessati</a:t>
            </a:r>
            <a:endParaRPr lang="it-IT" dirty="0"/>
          </a:p>
          <a:p>
            <a:r>
              <a:rPr lang="it-IT" dirty="0"/>
              <a:t>distorsioni e </a:t>
            </a:r>
            <a:r>
              <a:rPr lang="it-IT" dirty="0" smtClean="0"/>
              <a:t>asimmetrie </a:t>
            </a:r>
            <a:r>
              <a:rPr lang="it-IT" dirty="0"/>
              <a:t>sono attuate agendo variamente su tre “</a:t>
            </a:r>
            <a:r>
              <a:rPr lang="it-IT" dirty="0" smtClean="0"/>
              <a:t>leve” </a:t>
            </a:r>
            <a:r>
              <a:rPr lang="it-IT" dirty="0"/>
              <a:t>della </a:t>
            </a:r>
            <a:r>
              <a:rPr lang="it-IT" dirty="0" smtClean="0"/>
              <a:t>conoscenza:</a:t>
            </a:r>
            <a:endParaRPr lang="it-IT" dirty="0"/>
          </a:p>
          <a:p>
            <a:pPr marL="514350" lvl="0" indent="-514350">
              <a:buFont typeface="+mj-lt"/>
              <a:buAutoNum type="arabicPeriod"/>
            </a:pPr>
            <a:r>
              <a:rPr lang="it-IT" dirty="0"/>
              <a:t>le funzioni di chiarezza/completezza/utilità del contenuto dei bilanci</a:t>
            </a:r>
          </a:p>
          <a:p>
            <a:pPr marL="514350" lvl="0" indent="-514350">
              <a:buFont typeface="+mj-lt"/>
              <a:buAutoNum type="arabicPeriod"/>
            </a:pPr>
            <a:r>
              <a:rPr lang="it-IT" dirty="0"/>
              <a:t>la correttezza dei metodi di classificazione, rilevazione e </a:t>
            </a:r>
            <a:r>
              <a:rPr lang="it-IT" dirty="0" smtClean="0"/>
              <a:t>stima dei </a:t>
            </a:r>
            <a:r>
              <a:rPr lang="it-IT" dirty="0"/>
              <a:t>valori</a:t>
            </a:r>
          </a:p>
          <a:p>
            <a:pPr marL="514350" indent="-514350">
              <a:buFont typeface="+mj-lt"/>
              <a:buAutoNum type="arabicPeriod"/>
            </a:pPr>
            <a:r>
              <a:rPr lang="it-IT" dirty="0"/>
              <a:t>la veridicità delle rappresentazioni contabili e dell’informativa di bilancio </a:t>
            </a:r>
          </a:p>
        </p:txBody>
      </p:sp>
    </p:spTree>
    <p:extLst>
      <p:ext uri="{BB962C8B-B14F-4D97-AF65-F5344CB8AC3E}">
        <p14:creationId xmlns:p14="http://schemas.microsoft.com/office/powerpoint/2010/main" val="35068909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t>extreme</a:t>
            </a:r>
            <a:r>
              <a:rPr lang="it-IT" i="1" dirty="0"/>
              <a:t> fair </a:t>
            </a:r>
            <a:r>
              <a:rPr lang="it-IT" i="1" dirty="0" err="1"/>
              <a:t>value</a:t>
            </a:r>
            <a:r>
              <a:rPr lang="it-IT" dirty="0"/>
              <a:t> </a:t>
            </a:r>
          </a:p>
        </p:txBody>
      </p:sp>
      <p:sp>
        <p:nvSpPr>
          <p:cNvPr id="3" name="Segnaposto contenuto 2"/>
          <p:cNvSpPr>
            <a:spLocks noGrp="1"/>
          </p:cNvSpPr>
          <p:nvPr>
            <p:ph idx="1"/>
          </p:nvPr>
        </p:nvSpPr>
        <p:spPr/>
        <p:txBody>
          <a:bodyPr>
            <a:normAutofit fontScale="85000" lnSpcReduction="10000"/>
          </a:bodyPr>
          <a:lstStyle/>
          <a:p>
            <a:r>
              <a:rPr lang="it-IT" dirty="0"/>
              <a:t>è il contrario dell’</a:t>
            </a:r>
            <a:r>
              <a:rPr lang="it-IT" i="1" dirty="0" err="1"/>
              <a:t>abuse</a:t>
            </a:r>
            <a:r>
              <a:rPr lang="it-IT" i="1" dirty="0"/>
              <a:t> of </a:t>
            </a:r>
            <a:r>
              <a:rPr lang="it-IT" i="1" dirty="0" err="1"/>
              <a:t>impairment</a:t>
            </a:r>
            <a:r>
              <a:rPr lang="it-IT" i="1" dirty="0"/>
              <a:t> </a:t>
            </a:r>
            <a:r>
              <a:rPr lang="it-IT" dirty="0"/>
              <a:t>ed è il ricorso a perizie e pareri professionali compiacenti per fare lievitare artatamente il valore degli </a:t>
            </a:r>
            <a:r>
              <a:rPr lang="it-IT" i="1" dirty="0" err="1"/>
              <a:t>asset</a:t>
            </a:r>
            <a:r>
              <a:rPr lang="it-IT" dirty="0"/>
              <a:t> e del patrimonio netto </a:t>
            </a:r>
          </a:p>
          <a:p>
            <a:r>
              <a:rPr lang="it-IT" dirty="0"/>
              <a:t>almeno per gli IAS </a:t>
            </a:r>
            <a:r>
              <a:rPr lang="it-IT" i="1" dirty="0" err="1"/>
              <a:t>adopter</a:t>
            </a:r>
            <a:r>
              <a:rPr lang="it-IT" dirty="0"/>
              <a:t>, nei casi più gravi si accompagna alla </a:t>
            </a:r>
            <a:r>
              <a:rPr lang="it-IT" dirty="0" smtClean="0"/>
              <a:t>distrazione </a:t>
            </a:r>
            <a:r>
              <a:rPr lang="it-IT" dirty="0"/>
              <a:t>del capitale netto, poiché si opera l’assegnazione ai soci degli utili portati a nuovo via via che si realizzano le riserve indisponibili da </a:t>
            </a:r>
            <a:r>
              <a:rPr lang="it-IT" i="1" dirty="0"/>
              <a:t>fair </a:t>
            </a:r>
            <a:r>
              <a:rPr lang="it-IT" i="1" dirty="0" err="1"/>
              <a:t>value</a:t>
            </a:r>
            <a:endParaRPr lang="it-IT" i="1" dirty="0"/>
          </a:p>
          <a:p>
            <a:r>
              <a:rPr lang="it-IT" dirty="0"/>
              <a:t>talora questa politica di bilancio si attua con il ricorso scorretto all’obbligo di deroga </a:t>
            </a:r>
            <a:r>
              <a:rPr lang="it-IT" i="1" dirty="0"/>
              <a:t>ex</a:t>
            </a:r>
            <a:r>
              <a:rPr lang="it-IT" dirty="0"/>
              <a:t> art. 2423 n.5 </a:t>
            </a:r>
          </a:p>
        </p:txBody>
      </p:sp>
    </p:spTree>
    <p:extLst>
      <p:ext uri="{BB962C8B-B14F-4D97-AF65-F5344CB8AC3E}">
        <p14:creationId xmlns:p14="http://schemas.microsoft.com/office/powerpoint/2010/main" val="2485946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smtClean="0"/>
              <a:t>foreign</a:t>
            </a:r>
            <a:r>
              <a:rPr lang="it-IT" i="1" dirty="0" smtClean="0"/>
              <a:t> </a:t>
            </a:r>
            <a:r>
              <a:rPr lang="it-IT" i="1" dirty="0" err="1" smtClean="0"/>
              <a:t>currency</a:t>
            </a:r>
            <a:r>
              <a:rPr lang="it-IT" i="1" dirty="0" smtClean="0"/>
              <a:t> </a:t>
            </a:r>
            <a:r>
              <a:rPr lang="it-IT" i="1" dirty="0" err="1" smtClean="0"/>
              <a:t>translation</a:t>
            </a:r>
            <a:r>
              <a:rPr lang="it-IT" i="1" dirty="0" smtClean="0"/>
              <a:t> </a:t>
            </a:r>
            <a:r>
              <a:rPr lang="it-IT" dirty="0" smtClean="0"/>
              <a:t>(</a:t>
            </a:r>
            <a:r>
              <a:rPr lang="it-IT" dirty="0"/>
              <a:t>Conversione valuta </a:t>
            </a:r>
            <a:r>
              <a:rPr lang="it-IT" dirty="0" smtClean="0"/>
              <a:t>estera)</a:t>
            </a:r>
            <a:endParaRPr lang="it-IT" dirty="0"/>
          </a:p>
        </p:txBody>
      </p:sp>
      <p:sp>
        <p:nvSpPr>
          <p:cNvPr id="3" name="Segnaposto contenuto 2"/>
          <p:cNvSpPr>
            <a:spLocks noGrp="1"/>
          </p:cNvSpPr>
          <p:nvPr>
            <p:ph idx="1"/>
          </p:nvPr>
        </p:nvSpPr>
        <p:spPr/>
        <p:txBody>
          <a:bodyPr>
            <a:normAutofit fontScale="92500" lnSpcReduction="10000"/>
          </a:bodyPr>
          <a:lstStyle/>
          <a:p>
            <a:r>
              <a:rPr lang="it-IT" dirty="0"/>
              <a:t>Sono politiche per lo più impiegate a livello di bilancio consolidato (e/o in presenza di SOE </a:t>
            </a:r>
            <a:r>
              <a:rPr lang="it-IT" i="1" dirty="0"/>
              <a:t>multi-</a:t>
            </a:r>
            <a:r>
              <a:rPr lang="it-IT" i="1" dirty="0" err="1"/>
              <a:t>currency</a:t>
            </a:r>
            <a:r>
              <a:rPr lang="it-IT" dirty="0"/>
              <a:t>) per ottimizzare gli effetti delle variazioni nei cambi rispetto al maggiore o minore reddito che si vuole evidenziare </a:t>
            </a:r>
            <a:endParaRPr lang="it-IT" dirty="0" smtClean="0"/>
          </a:p>
          <a:p>
            <a:r>
              <a:rPr lang="it-IT" dirty="0" smtClean="0"/>
              <a:t>(</a:t>
            </a:r>
            <a:r>
              <a:rPr lang="it-IT" i="1" dirty="0" smtClean="0"/>
              <a:t>Multi </a:t>
            </a:r>
            <a:r>
              <a:rPr lang="it-IT" i="1" dirty="0" err="1"/>
              <a:t>currency</a:t>
            </a:r>
            <a:r>
              <a:rPr lang="it-IT" dirty="0"/>
              <a:t>: servizio finanziario di </a:t>
            </a:r>
            <a:r>
              <a:rPr lang="it-IT" dirty="0" smtClean="0"/>
              <a:t>pagamento; SOE</a:t>
            </a:r>
            <a:r>
              <a:rPr lang="it-IT" dirty="0"/>
              <a:t>: </a:t>
            </a:r>
            <a:r>
              <a:rPr lang="it-IT" i="1" dirty="0"/>
              <a:t>Sales Order </a:t>
            </a:r>
            <a:r>
              <a:rPr lang="it-IT" i="1" dirty="0" smtClean="0"/>
              <a:t>Entry </a:t>
            </a:r>
            <a:r>
              <a:rPr lang="mr-IN" i="1" dirty="0" smtClean="0"/>
              <a:t>–</a:t>
            </a:r>
            <a:r>
              <a:rPr lang="it-IT" i="1" dirty="0" smtClean="0"/>
              <a:t> </a:t>
            </a:r>
            <a:r>
              <a:rPr lang="it-IT" dirty="0" smtClean="0"/>
              <a:t>sistemi di inserimento degli ordini di vendita)</a:t>
            </a:r>
            <a:endParaRPr lang="it-IT" dirty="0"/>
          </a:p>
          <a:p>
            <a:r>
              <a:rPr lang="it-IT" dirty="0"/>
              <a:t>l’attuale versione dello IAS21 ne limita fortemente l’impiego </a:t>
            </a:r>
          </a:p>
        </p:txBody>
      </p:sp>
    </p:spTree>
    <p:extLst>
      <p:ext uri="{BB962C8B-B14F-4D97-AF65-F5344CB8AC3E}">
        <p14:creationId xmlns:p14="http://schemas.microsoft.com/office/powerpoint/2010/main" val="17019909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a:t>dirty</a:t>
            </a:r>
            <a:r>
              <a:rPr lang="it-IT" i="1" dirty="0"/>
              <a:t> </a:t>
            </a:r>
            <a:r>
              <a:rPr lang="it-IT" i="1" dirty="0" err="1"/>
              <a:t>damage</a:t>
            </a:r>
            <a:r>
              <a:rPr lang="it-IT" dirty="0"/>
              <a:t> e </a:t>
            </a:r>
            <a:r>
              <a:rPr lang="it-IT" i="1" dirty="0" err="1"/>
              <a:t>dirty</a:t>
            </a:r>
            <a:r>
              <a:rPr lang="it-IT" i="1" dirty="0"/>
              <a:t> surplus</a:t>
            </a:r>
            <a:r>
              <a:rPr lang="it-IT" dirty="0"/>
              <a:t> (o </a:t>
            </a:r>
            <a:r>
              <a:rPr lang="it-IT" i="1" dirty="0" err="1" smtClean="0"/>
              <a:t>dirty</a:t>
            </a:r>
            <a:r>
              <a:rPr lang="it-IT" i="1" dirty="0" smtClean="0"/>
              <a:t> accounts</a:t>
            </a:r>
            <a:r>
              <a:rPr lang="it-IT" dirty="0" smtClean="0"/>
              <a:t> </a:t>
            </a:r>
            <a:r>
              <a:rPr lang="it-IT" dirty="0"/>
              <a:t>- “conti sporchi</a:t>
            </a:r>
            <a:r>
              <a:rPr lang="it-IT" dirty="0" smtClean="0"/>
              <a:t>”)</a:t>
            </a:r>
            <a:endParaRPr lang="it-IT" dirty="0"/>
          </a:p>
        </p:txBody>
      </p:sp>
      <p:sp>
        <p:nvSpPr>
          <p:cNvPr id="3" name="Segnaposto contenuto 2"/>
          <p:cNvSpPr>
            <a:spLocks noGrp="1"/>
          </p:cNvSpPr>
          <p:nvPr>
            <p:ph idx="1"/>
          </p:nvPr>
        </p:nvSpPr>
        <p:spPr>
          <a:xfrm>
            <a:off x="457200" y="1600200"/>
            <a:ext cx="8229600" cy="5100353"/>
          </a:xfrm>
        </p:spPr>
        <p:txBody>
          <a:bodyPr>
            <a:normAutofit fontScale="70000" lnSpcReduction="20000"/>
          </a:bodyPr>
          <a:lstStyle/>
          <a:p>
            <a:r>
              <a:rPr lang="it-IT" dirty="0"/>
              <a:t>la fattispecie più classica di fronte contabile, consiste </a:t>
            </a:r>
          </a:p>
          <a:p>
            <a:pPr marL="0" indent="0">
              <a:buNone/>
            </a:pPr>
            <a:r>
              <a:rPr lang="it-IT" dirty="0"/>
              <a:t>a) nel contabilizzare operazioni inesistenti o fittizie allo scopo di creare i costi con cui distrarre risorse finanziarie (</a:t>
            </a:r>
            <a:r>
              <a:rPr lang="it-IT" i="1" dirty="0" err="1"/>
              <a:t>dirty</a:t>
            </a:r>
            <a:r>
              <a:rPr lang="it-IT" i="1" dirty="0"/>
              <a:t> </a:t>
            </a:r>
            <a:r>
              <a:rPr lang="it-IT" i="1" dirty="0" err="1"/>
              <a:t>damage</a:t>
            </a:r>
            <a:r>
              <a:rPr lang="it-IT" dirty="0"/>
              <a:t>): simulazione di arbitrati soccombenti con controparti estero-residenti, spesso SPV in forma di </a:t>
            </a:r>
            <a:r>
              <a:rPr lang="it-IT" i="1" dirty="0" err="1"/>
              <a:t>ghost-entity</a:t>
            </a:r>
            <a:r>
              <a:rPr lang="it-IT" dirty="0"/>
              <a:t>, o perdita di cespiti non assicurati, in realtà rivenduti in nero (furto di un autoarticolato e delle merci trasportate in un paese a bassa legalità) </a:t>
            </a:r>
          </a:p>
          <a:p>
            <a:pPr marL="0" indent="0">
              <a:buNone/>
            </a:pPr>
            <a:r>
              <a:rPr lang="it-IT" dirty="0"/>
              <a:t>b) nell’evidenziare ricavi e risorse finanziarie con cui occultare </a:t>
            </a:r>
            <a:r>
              <a:rPr lang="it-IT" i="1" dirty="0"/>
              <a:t>crack</a:t>
            </a:r>
            <a:r>
              <a:rPr lang="it-IT" dirty="0"/>
              <a:t> finanziari (</a:t>
            </a:r>
            <a:r>
              <a:rPr lang="it-IT" i="1" dirty="0" err="1"/>
              <a:t>dirty</a:t>
            </a:r>
            <a:r>
              <a:rPr lang="it-IT" i="1" dirty="0"/>
              <a:t> surplus</a:t>
            </a:r>
            <a:r>
              <a:rPr lang="it-IT" dirty="0"/>
              <a:t>): si contabilizzano vendite fittizie ed </a:t>
            </a:r>
            <a:r>
              <a:rPr lang="it-IT" i="1" dirty="0" err="1"/>
              <a:t>asset</a:t>
            </a:r>
            <a:r>
              <a:rPr lang="it-IT" dirty="0"/>
              <a:t> o fondi liquidi inesistenti, che magari figurano depositati presso banche “</a:t>
            </a:r>
            <a:r>
              <a:rPr lang="it-IT" dirty="0" err="1"/>
              <a:t>esotiche</a:t>
            </a:r>
            <a:r>
              <a:rPr lang="it-IT" dirty="0"/>
              <a:t>” appositamente costituite con poche centinaia di dollari in taluni paesi </a:t>
            </a:r>
            <a:r>
              <a:rPr lang="it-IT" i="1" dirty="0"/>
              <a:t>off-shore </a:t>
            </a:r>
            <a:r>
              <a:rPr lang="it-IT" dirty="0"/>
              <a:t>dalla dubbia normativa regolatrice la materia</a:t>
            </a:r>
          </a:p>
          <a:p>
            <a:r>
              <a:rPr lang="it-IT" dirty="0"/>
              <a:t>Altro caso sono i </a:t>
            </a:r>
            <a:r>
              <a:rPr lang="it-IT" i="1" dirty="0"/>
              <a:t>“</a:t>
            </a:r>
            <a:r>
              <a:rPr lang="it-IT" dirty="0"/>
              <a:t>factoring multi-</a:t>
            </a:r>
            <a:r>
              <a:rPr lang="it-IT" dirty="0" err="1"/>
              <a:t>level</a:t>
            </a:r>
            <a:r>
              <a:rPr lang="it-IT" dirty="0"/>
              <a:t>” con </a:t>
            </a:r>
            <a:r>
              <a:rPr lang="it-IT" dirty="0" smtClean="0"/>
              <a:t>finanziarie </a:t>
            </a:r>
            <a:r>
              <a:rPr lang="it-IT" i="1" dirty="0"/>
              <a:t>extra</a:t>
            </a:r>
            <a:r>
              <a:rPr lang="it-IT" dirty="0"/>
              <a:t>-UE </a:t>
            </a:r>
          </a:p>
          <a:p>
            <a:r>
              <a:rPr lang="it-IT" dirty="0"/>
              <a:t>nelle situazioni più gravi si utilizzano le “cartiere”, società effimere amministrate da “teste di legno” che emettono fatture di vendita per operazioni inesistenti (frodi </a:t>
            </a:r>
            <a:r>
              <a:rPr lang="it-IT" dirty="0" smtClean="0"/>
              <a:t>IVA carosello</a:t>
            </a:r>
            <a:r>
              <a:rPr lang="it-IT" dirty="0"/>
              <a:t>) </a:t>
            </a:r>
          </a:p>
        </p:txBody>
      </p:sp>
    </p:spTree>
    <p:extLst>
      <p:ext uri="{BB962C8B-B14F-4D97-AF65-F5344CB8AC3E}">
        <p14:creationId xmlns:p14="http://schemas.microsoft.com/office/powerpoint/2010/main" val="35643239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248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981075"/>
            <a:ext cx="5256213" cy="388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812488" name="Rectangle 8"/>
          <p:cNvSpPr>
            <a:spLocks noChangeArrowheads="1"/>
          </p:cNvSpPr>
          <p:nvPr/>
        </p:nvSpPr>
        <p:spPr bwMode="auto">
          <a:xfrm>
            <a:off x="395288" y="4891088"/>
            <a:ext cx="8208962"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just">
              <a:lnSpc>
                <a:spcPct val="100000"/>
              </a:lnSpc>
              <a:spcBef>
                <a:spcPct val="0"/>
              </a:spcBef>
              <a:tabLst>
                <a:tab pos="5794375" algn="l"/>
              </a:tabLst>
            </a:pPr>
            <a:r>
              <a:rPr lang="it-IT" sz="1200" b="0"/>
              <a:t>L</a:t>
            </a:r>
            <a:r>
              <a:rPr lang="ja-JP" altLang="it-IT" sz="1200" b="0">
                <a:latin typeface="Arial"/>
              </a:rPr>
              <a:t>’</a:t>
            </a:r>
            <a:r>
              <a:rPr lang="it-IT" sz="1200" b="0"/>
              <a:t>operatore 2, prestanome, effettua un acquisto dall</a:t>
            </a:r>
            <a:r>
              <a:rPr lang="ja-JP" altLang="it-IT" sz="1200" b="0">
                <a:latin typeface="Arial"/>
              </a:rPr>
              <a:t>’</a:t>
            </a:r>
            <a:r>
              <a:rPr lang="it-IT" sz="1200" b="0"/>
              <a:t>operatore 1, comunitario, senza addebito dell</a:t>
            </a:r>
            <a:r>
              <a:rPr lang="ja-JP" altLang="it-IT" sz="1200" b="0">
                <a:latin typeface="Arial"/>
              </a:rPr>
              <a:t>’</a:t>
            </a:r>
            <a:r>
              <a:rPr lang="it-IT" sz="1200" b="0"/>
              <a:t>IVA. A questo punto l</a:t>
            </a:r>
            <a:r>
              <a:rPr lang="ja-JP" altLang="it-IT" sz="1200" b="0">
                <a:latin typeface="Arial"/>
              </a:rPr>
              <a:t>’</a:t>
            </a:r>
            <a:r>
              <a:rPr lang="it-IT" sz="1200" b="0"/>
              <a:t>operatore 2 vende la merce all</a:t>
            </a:r>
            <a:r>
              <a:rPr lang="ja-JP" altLang="it-IT" sz="1200" b="0">
                <a:latin typeface="Arial"/>
              </a:rPr>
              <a:t>’</a:t>
            </a:r>
            <a:r>
              <a:rPr lang="it-IT" sz="1200" b="0"/>
              <a:t>operatore 3, un soggetto italiano, senza versare l</a:t>
            </a:r>
            <a:r>
              <a:rPr lang="ja-JP" altLang="it-IT" sz="1200" b="0">
                <a:latin typeface="Arial"/>
              </a:rPr>
              <a:t>’</a:t>
            </a:r>
            <a:r>
              <a:rPr lang="it-IT" sz="1200" b="0"/>
              <a:t>IVA. L</a:t>
            </a:r>
            <a:r>
              <a:rPr lang="ja-JP" altLang="it-IT" sz="1200" b="0">
                <a:latin typeface="Arial"/>
              </a:rPr>
              <a:t>’</a:t>
            </a:r>
            <a:r>
              <a:rPr lang="it-IT" sz="1200" b="0"/>
              <a:t>operatore 3, soggetto che ha organizzato la frode e principale beneficiario, detrae l</a:t>
            </a:r>
            <a:r>
              <a:rPr lang="ja-JP" altLang="it-IT" sz="1200" b="0">
                <a:latin typeface="Arial"/>
              </a:rPr>
              <a:t>’</a:t>
            </a:r>
            <a:r>
              <a:rPr lang="it-IT" sz="1200" b="0"/>
              <a:t>IVA sull</a:t>
            </a:r>
            <a:r>
              <a:rPr lang="ja-JP" altLang="it-IT" sz="1200" b="0">
                <a:latin typeface="Arial"/>
              </a:rPr>
              <a:t>’</a:t>
            </a:r>
            <a:r>
              <a:rPr lang="it-IT" sz="1200" b="0"/>
              <a:t>acquisto effettuato dall</a:t>
            </a:r>
            <a:r>
              <a:rPr lang="ja-JP" altLang="it-IT" sz="1200" b="0">
                <a:latin typeface="Arial"/>
              </a:rPr>
              <a:t>’</a:t>
            </a:r>
            <a:r>
              <a:rPr lang="it-IT" sz="1200" b="0"/>
              <a:t>operatore 2 e fattura al consumatore finale un imponibile concorrenziale, in modo sleale, reso possibile dal mancato versamento dell</a:t>
            </a:r>
            <a:r>
              <a:rPr lang="ja-JP" altLang="it-IT" sz="1200" b="0">
                <a:latin typeface="Arial"/>
              </a:rPr>
              <a:t>’</a:t>
            </a:r>
            <a:r>
              <a:rPr lang="it-IT" sz="1200" b="0"/>
              <a:t>IVA da parte dell</a:t>
            </a:r>
            <a:r>
              <a:rPr lang="ja-JP" altLang="it-IT" sz="1200" b="0">
                <a:latin typeface="Arial"/>
              </a:rPr>
              <a:t>’</a:t>
            </a:r>
            <a:r>
              <a:rPr lang="it-IT" sz="1200" b="0"/>
              <a:t>operatore 2 prestanome. </a:t>
            </a:r>
          </a:p>
        </p:txBody>
      </p:sp>
      <p:sp>
        <p:nvSpPr>
          <p:cNvPr id="1812489" name="Rectangle 9"/>
          <p:cNvSpPr>
            <a:spLocks noChangeArrowheads="1"/>
          </p:cNvSpPr>
          <p:nvPr/>
        </p:nvSpPr>
        <p:spPr bwMode="auto">
          <a:xfrm>
            <a:off x="0" y="620713"/>
            <a:ext cx="4787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100000"/>
              </a:lnSpc>
              <a:spcBef>
                <a:spcPct val="50000"/>
              </a:spcBef>
            </a:pPr>
            <a:r>
              <a:rPr lang="it-IT" sz="2800" i="1"/>
              <a:t>Tipologia di frode IVA</a:t>
            </a:r>
          </a:p>
        </p:txBody>
      </p:sp>
      <p:sp>
        <p:nvSpPr>
          <p:cNvPr id="1812496" name="Rectangle 16"/>
          <p:cNvSpPr>
            <a:spLocks noChangeArrowheads="1"/>
          </p:cNvSpPr>
          <p:nvPr/>
        </p:nvSpPr>
        <p:spPr bwMode="auto">
          <a:xfrm>
            <a:off x="179388" y="1268413"/>
            <a:ext cx="309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100000"/>
              </a:lnSpc>
              <a:spcBef>
                <a:spcPct val="50000"/>
              </a:spcBef>
            </a:pPr>
            <a:r>
              <a:rPr lang="it-IT" sz="2400" dirty="0"/>
              <a:t>Frode carosello</a:t>
            </a:r>
          </a:p>
        </p:txBody>
      </p:sp>
    </p:spTree>
    <p:extLst>
      <p:ext uri="{BB962C8B-B14F-4D97-AF65-F5344CB8AC3E}">
        <p14:creationId xmlns:p14="http://schemas.microsoft.com/office/powerpoint/2010/main" val="306363646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840400"/>
          </a:xfrm>
        </p:spPr>
        <p:txBody>
          <a:bodyPr>
            <a:normAutofit/>
          </a:bodyPr>
          <a:lstStyle/>
          <a:p>
            <a:r>
              <a:rPr lang="it-IT" sz="3000" i="1" dirty="0" err="1" smtClean="0"/>
              <a:t>buy&amp;sell</a:t>
            </a:r>
            <a:r>
              <a:rPr lang="it-IT" sz="3000" dirty="0" smtClean="0"/>
              <a:t> (</a:t>
            </a:r>
            <a:r>
              <a:rPr lang="it-IT" sz="3000" i="1" dirty="0" err="1" smtClean="0"/>
              <a:t>loss</a:t>
            </a:r>
            <a:r>
              <a:rPr lang="it-IT" sz="3000" i="1" dirty="0" smtClean="0"/>
              <a:t> </a:t>
            </a:r>
            <a:r>
              <a:rPr lang="it-IT" sz="3000" i="1" dirty="0" err="1" smtClean="0"/>
              <a:t>improvement</a:t>
            </a:r>
            <a:r>
              <a:rPr lang="it-IT" sz="3000" dirty="0" smtClean="0"/>
              <a:t>- miglioramento della perdita) </a:t>
            </a:r>
            <a:endParaRPr lang="it-IT" sz="3000" dirty="0"/>
          </a:p>
        </p:txBody>
      </p:sp>
      <p:sp>
        <p:nvSpPr>
          <p:cNvPr id="4" name="Rettangolo 3"/>
          <p:cNvSpPr/>
          <p:nvPr/>
        </p:nvSpPr>
        <p:spPr>
          <a:xfrm>
            <a:off x="457200" y="1448033"/>
            <a:ext cx="8229600" cy="5016758"/>
          </a:xfrm>
          <a:prstGeom prst="rect">
            <a:avLst/>
          </a:prstGeom>
        </p:spPr>
        <p:txBody>
          <a:bodyPr wrap="square">
            <a:spAutoFit/>
          </a:bodyPr>
          <a:lstStyle/>
          <a:p>
            <a:r>
              <a:rPr lang="it-IT" sz="2000" dirty="0"/>
              <a:t>Politica opposta a quella «</a:t>
            </a:r>
            <a:r>
              <a:rPr lang="it-IT" sz="2000" i="1" dirty="0" err="1"/>
              <a:t>bill</a:t>
            </a:r>
            <a:r>
              <a:rPr lang="it-IT" sz="2000" i="1" dirty="0"/>
              <a:t> and </a:t>
            </a:r>
            <a:r>
              <a:rPr lang="it-IT" sz="2000" i="1" dirty="0" err="1"/>
              <a:t>hold</a:t>
            </a:r>
            <a:r>
              <a:rPr lang="it-IT" sz="2000" dirty="0" smtClean="0"/>
              <a:t>» (che era la vendita </a:t>
            </a:r>
            <a:r>
              <a:rPr lang="it-IT" sz="2000" dirty="0"/>
              <a:t>con consegna </a:t>
            </a:r>
            <a:r>
              <a:rPr lang="it-IT" sz="2000" dirty="0" smtClean="0"/>
              <a:t>differita): consiste </a:t>
            </a:r>
            <a:r>
              <a:rPr lang="it-IT" sz="2000" dirty="0"/>
              <a:t>nell’effettuare acquisti e rivendite a tempo (</a:t>
            </a:r>
            <a:r>
              <a:rPr lang="it-IT" sz="2000" i="1" dirty="0" err="1"/>
              <a:t>forward</a:t>
            </a:r>
            <a:r>
              <a:rPr lang="it-IT" sz="2000" i="1" dirty="0"/>
              <a:t> </a:t>
            </a:r>
            <a:r>
              <a:rPr lang="it-IT" sz="2000" i="1" dirty="0" err="1"/>
              <a:t>contracts</a:t>
            </a:r>
            <a:r>
              <a:rPr lang="it-IT" sz="2000" dirty="0"/>
              <a:t>) in prossimità del termine dell’esercizio, comprando al prezzo X e rivendendo subito al prezzo X meno “</a:t>
            </a:r>
            <a:r>
              <a:rPr lang="it-IT" sz="2000" dirty="0" err="1"/>
              <a:t>n</a:t>
            </a:r>
            <a:r>
              <a:rPr lang="it-IT" sz="2000" dirty="0"/>
              <a:t>”, ove </a:t>
            </a:r>
          </a:p>
          <a:p>
            <a:pPr marL="342900" lvl="0" indent="-342900">
              <a:buFont typeface="+mj-lt"/>
              <a:buAutoNum type="alphaLcPeriod"/>
            </a:pPr>
            <a:r>
              <a:rPr lang="it-IT" sz="2000" dirty="0"/>
              <a:t>il fornitore è solitamente una società intra UE in perdita oppure residente in un paese a bassa fiscalità o anche a bassa legalità, ove risulta possibile che il fornitore contabilizzi il finto ricavo come un’esportazione temporanea in c/tentata vendita</a:t>
            </a:r>
          </a:p>
          <a:p>
            <a:pPr marL="342900" lvl="0" indent="-342900">
              <a:buFont typeface="+mj-lt"/>
              <a:buAutoNum type="alphaLcPeriod"/>
            </a:pPr>
            <a:r>
              <a:rPr lang="it-IT" sz="2000" dirty="0"/>
              <a:t>il cliente è di solito una SPV estero-residente</a:t>
            </a:r>
          </a:p>
          <a:p>
            <a:pPr marL="342900" indent="-342900">
              <a:buFont typeface="Arial"/>
              <a:buChar char="•"/>
            </a:pPr>
            <a:r>
              <a:rPr lang="it-IT" sz="2000" dirty="0"/>
              <a:t>Di solito restano aperte le posizioni a debito e a credito e non si hanno movimenti reali di moneta</a:t>
            </a:r>
          </a:p>
          <a:p>
            <a:pPr marL="342900" indent="-342900">
              <a:buFont typeface="Arial"/>
              <a:buChar char="•"/>
            </a:pPr>
            <a:r>
              <a:rPr lang="it-IT" sz="2000" dirty="0"/>
              <a:t>nell’esercizio successivo l’operazione viene “smontata a gambero”, annullandone gli effetti </a:t>
            </a:r>
          </a:p>
          <a:p>
            <a:pPr marL="342900" indent="-342900">
              <a:buFont typeface="Arial"/>
              <a:buChar char="•"/>
            </a:pPr>
            <a:r>
              <a:rPr lang="it-IT" sz="2000" dirty="0" smtClean="0"/>
              <a:t>richiede </a:t>
            </a:r>
            <a:r>
              <a:rPr lang="it-IT" sz="2000" dirty="0"/>
              <a:t>una ricorso articolato ai </a:t>
            </a:r>
            <a:r>
              <a:rPr lang="it-IT" sz="2000" i="1" dirty="0"/>
              <a:t>back </a:t>
            </a:r>
            <a:r>
              <a:rPr lang="it-IT" sz="2000" i="1" dirty="0" err="1" smtClean="0"/>
              <a:t>covenants</a:t>
            </a:r>
            <a:r>
              <a:rPr lang="it-IT" sz="2000" i="1" dirty="0" smtClean="0"/>
              <a:t> </a:t>
            </a:r>
            <a:r>
              <a:rPr lang="it-IT" sz="2000" dirty="0" smtClean="0"/>
              <a:t>(accordi finalizzati al loro annullamento) e </a:t>
            </a:r>
            <a:r>
              <a:rPr lang="it-IT" sz="2000" dirty="0"/>
              <a:t>può </a:t>
            </a:r>
            <a:r>
              <a:rPr lang="it-IT" sz="2000" dirty="0" smtClean="0"/>
              <a:t>essere </a:t>
            </a:r>
            <a:r>
              <a:rPr lang="it-IT" sz="2000" dirty="0"/>
              <a:t>funzionale alle </a:t>
            </a:r>
            <a:r>
              <a:rPr lang="it-IT" sz="2000" i="1" dirty="0" err="1"/>
              <a:t>smoothing</a:t>
            </a:r>
            <a:r>
              <a:rPr lang="it-IT" sz="2000" i="1" dirty="0"/>
              <a:t> </a:t>
            </a:r>
            <a:r>
              <a:rPr lang="it-IT" sz="2000" i="1" dirty="0" err="1" smtClean="0"/>
              <a:t>policyies</a:t>
            </a:r>
            <a:r>
              <a:rPr lang="it-IT" sz="2000" i="1" dirty="0" smtClean="0"/>
              <a:t> </a:t>
            </a:r>
            <a:r>
              <a:rPr lang="it-IT" sz="2000" dirty="0" smtClean="0"/>
              <a:t>(politiche </a:t>
            </a:r>
            <a:r>
              <a:rPr lang="it-IT" sz="2000" dirty="0"/>
              <a:t>di livellamento dei </a:t>
            </a:r>
            <a:r>
              <a:rPr lang="it-IT" sz="2000" dirty="0" smtClean="0"/>
              <a:t>prezzi), </a:t>
            </a:r>
            <a:r>
              <a:rPr lang="it-IT" sz="2000" dirty="0"/>
              <a:t>ma </a:t>
            </a:r>
            <a:r>
              <a:rPr lang="it-IT" sz="2000" dirty="0" smtClean="0"/>
              <a:t>di solito l’intento </a:t>
            </a:r>
            <a:r>
              <a:rPr lang="it-IT" sz="2000" dirty="0"/>
              <a:t>reale è la frode fiscale </a:t>
            </a:r>
          </a:p>
        </p:txBody>
      </p:sp>
    </p:spTree>
    <p:extLst>
      <p:ext uri="{BB962C8B-B14F-4D97-AF65-F5344CB8AC3E}">
        <p14:creationId xmlns:p14="http://schemas.microsoft.com/office/powerpoint/2010/main" val="359779357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è analoga alla precedente </a:t>
            </a:r>
            <a:r>
              <a:rPr lang="it-IT" dirty="0" smtClean="0"/>
              <a:t>politica (vendite e acquisti “a tempo”), </a:t>
            </a:r>
            <a:r>
              <a:rPr lang="it-IT" dirty="0"/>
              <a:t>ma è caratterizzata dalla presenza di effettivi movimenti di moneta</a:t>
            </a:r>
          </a:p>
          <a:p>
            <a:r>
              <a:rPr lang="it-IT" dirty="0"/>
              <a:t>oltre alla frode fiscale, lo scopo è quello di distrarre </a:t>
            </a:r>
            <a:r>
              <a:rPr lang="it-IT" dirty="0" smtClean="0"/>
              <a:t>“temporaneamente” </a:t>
            </a:r>
            <a:r>
              <a:rPr lang="it-IT" dirty="0"/>
              <a:t>una certa quantità di liquidità per effettuare operazioni coperte, la cui redditività va poi a costituire fondi neri </a:t>
            </a:r>
          </a:p>
        </p:txBody>
      </p:sp>
      <p:sp>
        <p:nvSpPr>
          <p:cNvPr id="4" name="Titolo 1"/>
          <p:cNvSpPr>
            <a:spLocks noGrp="1"/>
          </p:cNvSpPr>
          <p:nvPr>
            <p:ph type="title"/>
          </p:nvPr>
        </p:nvSpPr>
        <p:spPr>
          <a:xfrm>
            <a:off x="0" y="274638"/>
            <a:ext cx="9144000" cy="912671"/>
          </a:xfrm>
        </p:spPr>
        <p:txBody>
          <a:bodyPr>
            <a:normAutofit/>
          </a:bodyPr>
          <a:lstStyle/>
          <a:p>
            <a:r>
              <a:rPr lang="it-IT" sz="2900" i="1" dirty="0" err="1"/>
              <a:t>buy&amp;sell</a:t>
            </a:r>
            <a:r>
              <a:rPr lang="it-IT" sz="2900" dirty="0"/>
              <a:t> (</a:t>
            </a:r>
            <a:r>
              <a:rPr lang="it-IT" sz="2900" i="1" dirty="0" err="1"/>
              <a:t>liabilities</a:t>
            </a:r>
            <a:r>
              <a:rPr lang="it-IT" sz="2900" i="1" dirty="0"/>
              <a:t> </a:t>
            </a:r>
            <a:r>
              <a:rPr lang="it-IT" sz="2900" i="1" dirty="0" err="1" smtClean="0"/>
              <a:t>improvement</a:t>
            </a:r>
            <a:r>
              <a:rPr lang="it-IT" sz="2900" dirty="0" smtClean="0"/>
              <a:t>-miglioramento dei debiti) </a:t>
            </a:r>
            <a:endParaRPr lang="it-IT" sz="2900" dirty="0"/>
          </a:p>
        </p:txBody>
      </p:sp>
    </p:spTree>
    <p:extLst>
      <p:ext uri="{BB962C8B-B14F-4D97-AF65-F5344CB8AC3E}">
        <p14:creationId xmlns:p14="http://schemas.microsoft.com/office/powerpoint/2010/main" val="17929555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i="1" dirty="0"/>
              <a:t>off-balance-</a:t>
            </a:r>
            <a:r>
              <a:rPr lang="it-IT" sz="3600" i="1" dirty="0" err="1"/>
              <a:t>sheet</a:t>
            </a:r>
            <a:r>
              <a:rPr lang="it-IT" sz="3600" i="1" dirty="0"/>
              <a:t> </a:t>
            </a:r>
            <a:r>
              <a:rPr lang="it-IT" sz="3600" i="1" dirty="0" err="1" smtClean="0"/>
              <a:t>transactions</a:t>
            </a:r>
            <a:r>
              <a:rPr lang="it-IT" sz="3600" dirty="0" smtClean="0"/>
              <a:t> </a:t>
            </a:r>
            <a:br>
              <a:rPr lang="it-IT" sz="3600" dirty="0" smtClean="0"/>
            </a:br>
            <a:r>
              <a:rPr lang="it-IT" sz="3600" dirty="0" smtClean="0"/>
              <a:t>(lenzuolo per operazioni “fuori bilancio” </a:t>
            </a:r>
            <a:endParaRPr lang="it-IT" sz="3600" dirty="0"/>
          </a:p>
        </p:txBody>
      </p:sp>
      <p:sp>
        <p:nvSpPr>
          <p:cNvPr id="3" name="Segnaposto contenuto 2"/>
          <p:cNvSpPr>
            <a:spLocks noGrp="1"/>
          </p:cNvSpPr>
          <p:nvPr>
            <p:ph idx="1"/>
          </p:nvPr>
        </p:nvSpPr>
        <p:spPr>
          <a:xfrm>
            <a:off x="258123" y="1600200"/>
            <a:ext cx="8662601" cy="4997108"/>
          </a:xfrm>
        </p:spPr>
        <p:txBody>
          <a:bodyPr>
            <a:normAutofit fontScale="70000" lnSpcReduction="20000"/>
          </a:bodyPr>
          <a:lstStyle/>
          <a:p>
            <a:r>
              <a:rPr lang="it-IT" dirty="0"/>
              <a:t>sono “operazioni coperte” effettuate con fondi neri accumulati o derivanti dall’impiego di linee di credito ottenute a fronte di garanzie prestate e non registrate</a:t>
            </a:r>
          </a:p>
          <a:p>
            <a:r>
              <a:rPr lang="it-IT" dirty="0"/>
              <a:t>Possono consistere di veri e propri investimenti fissi “sommersi” anche di notevole valore (ad es. in cd. “</a:t>
            </a:r>
            <a:r>
              <a:rPr lang="it-IT" i="1" dirty="0" err="1"/>
              <a:t>ghost</a:t>
            </a:r>
            <a:r>
              <a:rPr lang="it-IT" i="1" dirty="0"/>
              <a:t> </a:t>
            </a:r>
            <a:r>
              <a:rPr lang="it-IT" i="1" dirty="0" err="1"/>
              <a:t>equity</a:t>
            </a:r>
            <a:r>
              <a:rPr lang="it-IT" i="1" dirty="0"/>
              <a:t> holding</a:t>
            </a:r>
            <a:r>
              <a:rPr lang="it-IT" dirty="0"/>
              <a:t>” - </a:t>
            </a:r>
            <a:r>
              <a:rPr lang="it-IT" i="1" dirty="0" err="1"/>
              <a:t>equity</a:t>
            </a:r>
            <a:r>
              <a:rPr lang="it-IT" i="1" dirty="0"/>
              <a:t> </a:t>
            </a:r>
            <a:r>
              <a:rPr lang="it-IT" dirty="0"/>
              <a:t>= capitale proprio), oppure di operazioni illegali o che comunque non si vuole dichiarare, quali tipicamente le dazioni in danaro a esponenti politici, personale delle PA, responsabili degli acquisti nelle aziende clienti, dirigenti e funzionari di banca, etc. </a:t>
            </a:r>
          </a:p>
          <a:p>
            <a:r>
              <a:rPr lang="it-IT" dirty="0"/>
              <a:t>Talvolta sono attuate anche per acquistare in modo occulto azioni proprie oltre i limiti consentiti dalla legge, per aggirare i limiti legali delle partecipazioni incrociate, per evitare l’obbligo di OPA, etc. </a:t>
            </a:r>
          </a:p>
          <a:p>
            <a:r>
              <a:rPr lang="it-IT" dirty="0"/>
              <a:t>Il più delle volte sono realizzate “estero su estero” fruendo di formidabili e plurime schermature fiduciarie (cd «</a:t>
            </a:r>
            <a:r>
              <a:rPr lang="it-IT" i="1" dirty="0" err="1"/>
              <a:t>trustee-chains</a:t>
            </a:r>
            <a:r>
              <a:rPr lang="it-IT" dirty="0"/>
              <a:t>») </a:t>
            </a:r>
          </a:p>
        </p:txBody>
      </p:sp>
    </p:spTree>
    <p:extLst>
      <p:ext uri="{BB962C8B-B14F-4D97-AF65-F5344CB8AC3E}">
        <p14:creationId xmlns:p14="http://schemas.microsoft.com/office/powerpoint/2010/main" val="8397666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err="1"/>
              <a:t>ipr&amp;d</a:t>
            </a:r>
            <a:r>
              <a:rPr lang="it-IT" i="1" dirty="0"/>
              <a:t> (in-</a:t>
            </a:r>
            <a:r>
              <a:rPr lang="it-IT" i="1" dirty="0" err="1"/>
              <a:t>process</a:t>
            </a:r>
            <a:r>
              <a:rPr lang="it-IT" i="1" dirty="0"/>
              <a:t> </a:t>
            </a:r>
            <a:r>
              <a:rPr lang="it-IT" i="1" dirty="0" err="1"/>
              <a:t>r&amp;d</a:t>
            </a:r>
            <a:r>
              <a:rPr lang="it-IT" i="1" dirty="0" smtClean="0"/>
              <a:t>)</a:t>
            </a:r>
            <a:endParaRPr lang="it-IT" dirty="0"/>
          </a:p>
        </p:txBody>
      </p:sp>
      <p:sp>
        <p:nvSpPr>
          <p:cNvPr id="3" name="Segnaposto contenuto 2"/>
          <p:cNvSpPr>
            <a:spLocks noGrp="1"/>
          </p:cNvSpPr>
          <p:nvPr>
            <p:ph idx="1"/>
          </p:nvPr>
        </p:nvSpPr>
        <p:spPr/>
        <p:txBody>
          <a:bodyPr>
            <a:normAutofit fontScale="70000" lnSpcReduction="20000"/>
          </a:bodyPr>
          <a:lstStyle/>
          <a:p>
            <a:r>
              <a:rPr lang="it-IT" dirty="0"/>
              <a:t>investimento (o disinvestimento) di “</a:t>
            </a:r>
            <a:r>
              <a:rPr lang="it-IT" i="1" dirty="0" err="1"/>
              <a:t>intangible</a:t>
            </a:r>
            <a:r>
              <a:rPr lang="it-IT" dirty="0"/>
              <a:t> in corso di produzione”</a:t>
            </a:r>
          </a:p>
          <a:p>
            <a:r>
              <a:rPr lang="it-IT" dirty="0"/>
              <a:t>attengono perlopiù all’acquisto di progetti già avviati di ricerca e sviluppo, particolarmente nei settori cd. </a:t>
            </a:r>
            <a:r>
              <a:rPr lang="it-IT" i="1" dirty="0"/>
              <a:t>high-tech </a:t>
            </a:r>
            <a:r>
              <a:rPr lang="it-IT" dirty="0"/>
              <a:t>(farmaceutico, informatico, etc.)</a:t>
            </a:r>
          </a:p>
          <a:p>
            <a:r>
              <a:rPr lang="it-IT" dirty="0"/>
              <a:t>La labilità del valore in generale – ed in particolare al momento dell’acquisto, ove può essere facilmente alterato lo “stato di avanzamento” del progetto - fa sì che queste politiche siano impiegate al duplice fine di costituire fondi neri e di perpetrare frodi fiscali, considerato che è assai difficile stabilire in questi casi un “valore normale” degli scambi</a:t>
            </a:r>
          </a:p>
          <a:p>
            <a:r>
              <a:rPr lang="it-IT" dirty="0"/>
              <a:t>In tempi più recenti, queste politiche paiono applicate anche nel campo della moda (acquisti di collezioni sartoriali in corso di progettazione) e della cinematografia (acquisti di produzioni cinematografiche in corso di ripresa) </a:t>
            </a:r>
          </a:p>
        </p:txBody>
      </p:sp>
    </p:spTree>
    <p:extLst>
      <p:ext uri="{BB962C8B-B14F-4D97-AF65-F5344CB8AC3E}">
        <p14:creationId xmlns:p14="http://schemas.microsoft.com/office/powerpoint/2010/main" val="41685515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in-</a:t>
            </a:r>
            <a:r>
              <a:rPr lang="it-IT" i="1" dirty="0" err="1"/>
              <a:t>substance</a:t>
            </a:r>
            <a:r>
              <a:rPr lang="it-IT" i="1" dirty="0"/>
              <a:t> </a:t>
            </a:r>
            <a:r>
              <a:rPr lang="it-IT" i="1" dirty="0" err="1"/>
              <a:t>defeasance</a:t>
            </a:r>
            <a:r>
              <a:rPr lang="it-IT" i="1" dirty="0"/>
              <a:t> </a:t>
            </a:r>
            <a:endParaRPr lang="it-IT" dirty="0"/>
          </a:p>
        </p:txBody>
      </p:sp>
      <p:sp>
        <p:nvSpPr>
          <p:cNvPr id="3" name="Segnaposto contenuto 2"/>
          <p:cNvSpPr>
            <a:spLocks noGrp="1"/>
          </p:cNvSpPr>
          <p:nvPr>
            <p:ph idx="1"/>
          </p:nvPr>
        </p:nvSpPr>
        <p:spPr/>
        <p:txBody>
          <a:bodyPr>
            <a:normAutofit fontScale="92500"/>
          </a:bodyPr>
          <a:lstStyle/>
          <a:p>
            <a:r>
              <a:rPr lang="it-IT" dirty="0" smtClean="0"/>
              <a:t>(</a:t>
            </a:r>
            <a:r>
              <a:rPr lang="it-IT" dirty="0"/>
              <a:t>“</a:t>
            </a:r>
            <a:r>
              <a:rPr lang="it-IT" i="1" dirty="0"/>
              <a:t>annullamento</a:t>
            </a:r>
            <a:r>
              <a:rPr lang="it-IT" dirty="0"/>
              <a:t> occulto della solidità patrimoniale”</a:t>
            </a:r>
            <a:r>
              <a:rPr lang="it-IT" dirty="0" smtClean="0"/>
              <a:t>)</a:t>
            </a:r>
            <a:endParaRPr lang="it-IT" dirty="0"/>
          </a:p>
          <a:p>
            <a:r>
              <a:rPr lang="it-IT" dirty="0" smtClean="0"/>
              <a:t>Il </a:t>
            </a:r>
            <a:r>
              <a:rPr lang="it-IT" dirty="0"/>
              <a:t>caso Enron </a:t>
            </a:r>
            <a:r>
              <a:rPr lang="it-IT" i="1" dirty="0" err="1"/>
              <a:t>docet</a:t>
            </a:r>
            <a:r>
              <a:rPr lang="it-IT" dirty="0"/>
              <a:t>: si </a:t>
            </a:r>
            <a:r>
              <a:rPr lang="it-IT" dirty="0" smtClean="0"/>
              <a:t>tratta di </a:t>
            </a:r>
            <a:r>
              <a:rPr lang="it-IT" dirty="0"/>
              <a:t>politiche consistenti nell’indebitamento reale dell’entità interponendo una SPE </a:t>
            </a:r>
            <a:r>
              <a:rPr lang="it-IT" dirty="0" smtClean="0"/>
              <a:t>- </a:t>
            </a:r>
            <a:r>
              <a:rPr lang="it-IT" i="1" dirty="0" smtClean="0"/>
              <a:t>Special </a:t>
            </a:r>
            <a:r>
              <a:rPr lang="it-IT" i="1" dirty="0" err="1"/>
              <a:t>Purpose</a:t>
            </a:r>
            <a:r>
              <a:rPr lang="it-IT" i="1" dirty="0"/>
              <a:t> </a:t>
            </a:r>
            <a:r>
              <a:rPr lang="it-IT" i="1" dirty="0" err="1"/>
              <a:t>Entity</a:t>
            </a:r>
            <a:r>
              <a:rPr lang="it-IT" b="1" i="1" dirty="0"/>
              <a:t> </a:t>
            </a:r>
            <a:r>
              <a:rPr lang="it-IT" dirty="0" smtClean="0"/>
              <a:t>(</a:t>
            </a:r>
            <a:r>
              <a:rPr lang="it-IT" dirty="0"/>
              <a:t>la quale assume la titolarità </a:t>
            </a:r>
            <a:r>
              <a:rPr lang="it-IT" dirty="0" smtClean="0"/>
              <a:t>formale del </a:t>
            </a:r>
            <a:r>
              <a:rPr lang="it-IT" dirty="0"/>
              <a:t>debito) a fronte di garanzie reali rilasciate dall’entità al creditore e non segnalate nelle note al </a:t>
            </a:r>
            <a:r>
              <a:rPr lang="it-IT" dirty="0" smtClean="0"/>
              <a:t>bilancio</a:t>
            </a:r>
          </a:p>
          <a:p>
            <a:pPr marL="0" indent="0">
              <a:buNone/>
            </a:pPr>
            <a:r>
              <a:rPr lang="it-IT" dirty="0" smtClean="0"/>
              <a:t>Finanziatore 		SPE (estero) 		nostra società</a:t>
            </a:r>
            <a:endParaRPr lang="it-IT" dirty="0"/>
          </a:p>
        </p:txBody>
      </p:sp>
      <p:sp>
        <p:nvSpPr>
          <p:cNvPr id="5" name="Freccia destra 4"/>
          <p:cNvSpPr/>
          <p:nvPr/>
        </p:nvSpPr>
        <p:spPr>
          <a:xfrm flipV="1">
            <a:off x="5283881" y="5598372"/>
            <a:ext cx="650469" cy="354808"/>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Freccia destra 5"/>
          <p:cNvSpPr/>
          <p:nvPr/>
        </p:nvSpPr>
        <p:spPr>
          <a:xfrm flipV="1">
            <a:off x="2586606" y="5573368"/>
            <a:ext cx="650469" cy="354808"/>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Freccia sinistra 10"/>
          <p:cNvSpPr/>
          <p:nvPr/>
        </p:nvSpPr>
        <p:spPr>
          <a:xfrm>
            <a:off x="5134369" y="6148504"/>
            <a:ext cx="978408" cy="484632"/>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CasellaDiTesto 11"/>
          <p:cNvSpPr txBox="1"/>
          <p:nvPr/>
        </p:nvSpPr>
        <p:spPr>
          <a:xfrm>
            <a:off x="6504693" y="6185505"/>
            <a:ext cx="1641661" cy="523220"/>
          </a:xfrm>
          <a:prstGeom prst="rect">
            <a:avLst/>
          </a:prstGeom>
          <a:noFill/>
        </p:spPr>
        <p:txBody>
          <a:bodyPr wrap="square" rtlCol="0">
            <a:spAutoFit/>
          </a:bodyPr>
          <a:lstStyle/>
          <a:p>
            <a:r>
              <a:rPr lang="it-IT" sz="2800" dirty="0" smtClean="0"/>
              <a:t>garanzie</a:t>
            </a:r>
            <a:endParaRPr lang="it-IT" sz="2800" dirty="0"/>
          </a:p>
        </p:txBody>
      </p:sp>
    </p:spTree>
    <p:extLst>
      <p:ext uri="{BB962C8B-B14F-4D97-AF65-F5344CB8AC3E}">
        <p14:creationId xmlns:p14="http://schemas.microsoft.com/office/powerpoint/2010/main" val="19469706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big </a:t>
            </a:r>
            <a:r>
              <a:rPr lang="it-IT" i="1" dirty="0" err="1"/>
              <a:t>bath</a:t>
            </a:r>
            <a:r>
              <a:rPr lang="it-IT" i="1" dirty="0"/>
              <a:t> </a:t>
            </a:r>
            <a:r>
              <a:rPr lang="it-IT" i="1" dirty="0" err="1"/>
              <a:t>write</a:t>
            </a:r>
            <a:r>
              <a:rPr lang="it-IT" i="1" dirty="0"/>
              <a:t>-off </a:t>
            </a:r>
            <a:endParaRPr lang="it-IT" dirty="0"/>
          </a:p>
        </p:txBody>
      </p:sp>
      <p:sp>
        <p:nvSpPr>
          <p:cNvPr id="3" name="Segnaposto contenuto 2"/>
          <p:cNvSpPr>
            <a:spLocks noGrp="1"/>
          </p:cNvSpPr>
          <p:nvPr>
            <p:ph idx="1"/>
          </p:nvPr>
        </p:nvSpPr>
        <p:spPr>
          <a:xfrm>
            <a:off x="185848" y="1600200"/>
            <a:ext cx="8786500" cy="4525963"/>
          </a:xfrm>
        </p:spPr>
        <p:txBody>
          <a:bodyPr>
            <a:normAutofit fontScale="70000" lnSpcReduction="20000"/>
          </a:bodyPr>
          <a:lstStyle/>
          <a:p>
            <a:r>
              <a:rPr lang="it-IT" dirty="0" smtClean="0"/>
              <a:t>(</a:t>
            </a:r>
            <a:r>
              <a:rPr lang="it-IT" dirty="0"/>
              <a:t>“svalutazioni in seguito a un grande bagno”</a:t>
            </a:r>
            <a:r>
              <a:rPr lang="it-IT" dirty="0" smtClean="0"/>
              <a:t>)</a:t>
            </a:r>
            <a:endParaRPr lang="it-IT" dirty="0"/>
          </a:p>
          <a:p>
            <a:r>
              <a:rPr lang="it-IT" b="1" i="1" dirty="0"/>
              <a:t>Write-off</a:t>
            </a:r>
            <a:r>
              <a:rPr lang="it-IT" dirty="0"/>
              <a:t>: azzeramento. </a:t>
            </a:r>
            <a:r>
              <a:rPr lang="it-IT" b="1" i="1" dirty="0"/>
              <a:t>Write-down</a:t>
            </a:r>
            <a:r>
              <a:rPr lang="it-IT" dirty="0"/>
              <a:t>: svalutazione parziale del valore </a:t>
            </a:r>
            <a:r>
              <a:rPr lang="it-IT" dirty="0" smtClean="0"/>
              <a:t>dell’attività</a:t>
            </a:r>
          </a:p>
          <a:p>
            <a:r>
              <a:rPr lang="it-IT" dirty="0" smtClean="0"/>
              <a:t>Ci </a:t>
            </a:r>
            <a:r>
              <a:rPr lang="it-IT" dirty="0"/>
              <a:t>si riferisce a queste politiche quando </a:t>
            </a:r>
            <a:r>
              <a:rPr lang="it-IT" dirty="0" smtClean="0"/>
              <a:t>– essendovi </a:t>
            </a:r>
            <a:r>
              <a:rPr lang="it-IT" dirty="0"/>
              <a:t>già consistenti perdite pregresse in aziende in crisi conclamata – si decide di dare il “colpo di grazia</a:t>
            </a:r>
            <a:r>
              <a:rPr lang="it-IT" dirty="0" smtClean="0"/>
              <a:t>” all’entità </a:t>
            </a:r>
            <a:r>
              <a:rPr lang="it-IT" dirty="0"/>
              <a:t>per azzerare in maniera radicale la situazione – ad </a:t>
            </a:r>
            <a:r>
              <a:rPr lang="it-IT" dirty="0" smtClean="0"/>
              <a:t>es. ottenendo </a:t>
            </a:r>
            <a:r>
              <a:rPr lang="it-IT" dirty="0"/>
              <a:t>un’amministrazione giudiziale – e </a:t>
            </a:r>
            <a:r>
              <a:rPr lang="it-IT" dirty="0" smtClean="0"/>
              <a:t>così iniziare </a:t>
            </a:r>
            <a:r>
              <a:rPr lang="it-IT" dirty="0"/>
              <a:t>un processo di </a:t>
            </a:r>
            <a:r>
              <a:rPr lang="it-IT" dirty="0" smtClean="0"/>
              <a:t>risanamento</a:t>
            </a:r>
          </a:p>
          <a:p>
            <a:r>
              <a:rPr lang="it-IT" dirty="0" smtClean="0"/>
              <a:t>Registi </a:t>
            </a:r>
            <a:r>
              <a:rPr lang="it-IT" dirty="0"/>
              <a:t>di tale politica sono ovviamente i nuovi </a:t>
            </a:r>
            <a:r>
              <a:rPr lang="it-IT" i="1" dirty="0" smtClean="0"/>
              <a:t>manager</a:t>
            </a:r>
            <a:r>
              <a:rPr lang="it-IT" dirty="0" smtClean="0"/>
              <a:t> </a:t>
            </a:r>
            <a:r>
              <a:rPr lang="it-IT" dirty="0"/>
              <a:t>chiamati in </a:t>
            </a:r>
            <a:r>
              <a:rPr lang="it-IT" dirty="0" smtClean="0"/>
              <a:t>sostituzione di </a:t>
            </a:r>
            <a:r>
              <a:rPr lang="it-IT" dirty="0"/>
              <a:t>quelli alla cui gestione si attribuiscono le perdite pregresse ed i presupposti delle svalutazioni che si invocano </a:t>
            </a:r>
            <a:r>
              <a:rPr lang="it-IT" dirty="0" smtClean="0"/>
              <a:t>come dovute</a:t>
            </a:r>
          </a:p>
          <a:p>
            <a:r>
              <a:rPr lang="it-IT" dirty="0" smtClean="0"/>
              <a:t>In altri termini i nuovi </a:t>
            </a:r>
            <a:r>
              <a:rPr lang="it-IT" i="1" dirty="0" smtClean="0"/>
              <a:t>manager</a:t>
            </a:r>
            <a:r>
              <a:rPr lang="it-IT" dirty="0" smtClean="0"/>
              <a:t> svalutano oltre il consentito </a:t>
            </a:r>
          </a:p>
          <a:p>
            <a:r>
              <a:rPr lang="it-IT" dirty="0" smtClean="0"/>
              <a:t>il </a:t>
            </a:r>
            <a:r>
              <a:rPr lang="it-IT" dirty="0"/>
              <a:t>nuovo non sempre è necessariamente meglio del </a:t>
            </a:r>
            <a:r>
              <a:rPr lang="it-IT" dirty="0" smtClean="0"/>
              <a:t>vecchio …</a:t>
            </a:r>
            <a:endParaRPr lang="it-IT" dirty="0"/>
          </a:p>
        </p:txBody>
      </p:sp>
    </p:spTree>
    <p:extLst>
      <p:ext uri="{BB962C8B-B14F-4D97-AF65-F5344CB8AC3E}">
        <p14:creationId xmlns:p14="http://schemas.microsoft.com/office/powerpoint/2010/main" val="406327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Stili di </a:t>
            </a:r>
            <a:r>
              <a:rPr lang="it-IT" i="1" dirty="0" err="1" smtClean="0"/>
              <a:t>accounting</a:t>
            </a:r>
            <a:endParaRPr lang="it-IT" dirty="0"/>
          </a:p>
        </p:txBody>
      </p:sp>
      <p:sp>
        <p:nvSpPr>
          <p:cNvPr id="3" name="Segnaposto contenuto 2"/>
          <p:cNvSpPr>
            <a:spLocks noGrp="1"/>
          </p:cNvSpPr>
          <p:nvPr>
            <p:ph idx="1"/>
          </p:nvPr>
        </p:nvSpPr>
        <p:spPr>
          <a:xfrm>
            <a:off x="457200" y="1290553"/>
            <a:ext cx="8229600" cy="5244809"/>
          </a:xfrm>
        </p:spPr>
        <p:txBody>
          <a:bodyPr>
            <a:normAutofit fontScale="77500" lnSpcReduction="20000"/>
          </a:bodyPr>
          <a:lstStyle/>
          <a:p>
            <a:r>
              <a:rPr lang="it-IT" dirty="0"/>
              <a:t>la dimensione delle distorsioni e delle asimmetrie, nonché il fatto che la loro intensità attenga a una data “leva della conoscenza” piuttosto che ad un’altra, dipende dallo “stile di </a:t>
            </a:r>
            <a:r>
              <a:rPr lang="it-IT" i="1" dirty="0" err="1"/>
              <a:t>accounting</a:t>
            </a:r>
            <a:r>
              <a:rPr lang="it-IT" dirty="0"/>
              <a:t>” (</a:t>
            </a:r>
            <a:r>
              <a:rPr lang="it-IT" i="1" dirty="0"/>
              <a:t>conservative</a:t>
            </a:r>
            <a:r>
              <a:rPr lang="it-IT" dirty="0"/>
              <a:t>, </a:t>
            </a:r>
            <a:r>
              <a:rPr lang="it-IT" i="1" dirty="0"/>
              <a:t>moderate</a:t>
            </a:r>
            <a:r>
              <a:rPr lang="it-IT" dirty="0"/>
              <a:t>, </a:t>
            </a:r>
            <a:r>
              <a:rPr lang="it-IT" i="1" dirty="0"/>
              <a:t>aggressive</a:t>
            </a:r>
            <a:r>
              <a:rPr lang="it-IT" dirty="0"/>
              <a:t>, </a:t>
            </a:r>
            <a:r>
              <a:rPr lang="it-IT" i="1" dirty="0" err="1"/>
              <a:t>fraud</a:t>
            </a:r>
            <a:r>
              <a:rPr lang="it-IT" dirty="0"/>
              <a:t>)</a:t>
            </a:r>
          </a:p>
          <a:p>
            <a:r>
              <a:rPr lang="it-IT" dirty="0"/>
              <a:t>Nei casi di </a:t>
            </a:r>
            <a:r>
              <a:rPr lang="it-IT" i="1" dirty="0" err="1"/>
              <a:t>accounting</a:t>
            </a:r>
            <a:r>
              <a:rPr lang="it-IT" dirty="0"/>
              <a:t> “</a:t>
            </a:r>
            <a:r>
              <a:rPr lang="it-IT" i="1" dirty="0"/>
              <a:t>aggressive”</a:t>
            </a:r>
            <a:r>
              <a:rPr lang="it-IT" dirty="0"/>
              <a:t> e “</a:t>
            </a:r>
            <a:r>
              <a:rPr lang="it-IT" i="1" dirty="0" err="1"/>
              <a:t>fraud</a:t>
            </a:r>
            <a:r>
              <a:rPr lang="it-IT" i="1" dirty="0" smtClean="0"/>
              <a:t>”, </a:t>
            </a:r>
            <a:r>
              <a:rPr lang="it-IT" dirty="0"/>
              <a:t>lo scopo  delle politiche di bilancio è di tipo opportunistico e/o manipolatorio, con la conseguente configurazione di ipotesi di falso in bilancio e/o di frode fiscale </a:t>
            </a:r>
          </a:p>
          <a:p>
            <a:r>
              <a:rPr lang="it-IT" dirty="0"/>
              <a:t>Nel prosieguo verranno  trattate tali ultime politiche di bilancio, </a:t>
            </a:r>
            <a:r>
              <a:rPr lang="it-IT" dirty="0" smtClean="0"/>
              <a:t>dando all’EM una </a:t>
            </a:r>
            <a:r>
              <a:rPr lang="it-IT" dirty="0"/>
              <a:t>connotazione morale negativa</a:t>
            </a:r>
          </a:p>
          <a:p>
            <a:r>
              <a:rPr lang="it-IT" dirty="0" smtClean="0"/>
              <a:t>Va invece distinta </a:t>
            </a:r>
            <a:r>
              <a:rPr lang="it-IT" dirty="0"/>
              <a:t>l’ineludibile “politica del bilancio” </a:t>
            </a:r>
            <a:r>
              <a:rPr lang="it-IT" dirty="0" smtClean="0"/>
              <a:t>(es. politiche di perequazione dei dividendi e di autofinanziamento) dalle evitabili </a:t>
            </a:r>
            <a:r>
              <a:rPr lang="it-IT" dirty="0"/>
              <a:t>“politiche di bilancio consistenti in manovre di bilancio</a:t>
            </a:r>
            <a:r>
              <a:rPr lang="it-IT" dirty="0" smtClean="0"/>
              <a:t>”, che si realizzano soprattutto nelle scritture di assestamento e rettifica, caratterizzate da valutazioni e stime discrezionali</a:t>
            </a:r>
            <a:endParaRPr lang="it-IT" dirty="0"/>
          </a:p>
        </p:txBody>
      </p:sp>
    </p:spTree>
    <p:extLst>
      <p:ext uri="{BB962C8B-B14F-4D97-AF65-F5344CB8AC3E}">
        <p14:creationId xmlns:p14="http://schemas.microsoft.com/office/powerpoint/2010/main" val="29474337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cash on </a:t>
            </a:r>
            <a:r>
              <a:rPr lang="it-IT" i="1" dirty="0" err="1" smtClean="0"/>
              <a:t>hand</a:t>
            </a:r>
            <a:r>
              <a:rPr lang="it-IT" i="1" dirty="0" smtClean="0"/>
              <a:t> </a:t>
            </a:r>
            <a:r>
              <a:rPr lang="it-IT" i="1" dirty="0" err="1" smtClean="0"/>
              <a:t>enhancement</a:t>
            </a:r>
            <a:r>
              <a:rPr lang="it-IT" i="1" dirty="0" smtClean="0"/>
              <a:t> </a:t>
            </a:r>
            <a:r>
              <a:rPr lang="it-IT" dirty="0" smtClean="0"/>
              <a:t>(</a:t>
            </a:r>
            <a:r>
              <a:rPr lang="it-IT" dirty="0"/>
              <a:t>“accrescimento della liquidità”)</a:t>
            </a:r>
          </a:p>
        </p:txBody>
      </p:sp>
      <p:sp>
        <p:nvSpPr>
          <p:cNvPr id="3" name="Segnaposto contenuto 2"/>
          <p:cNvSpPr>
            <a:spLocks noGrp="1"/>
          </p:cNvSpPr>
          <p:nvPr>
            <p:ph idx="1"/>
          </p:nvPr>
        </p:nvSpPr>
        <p:spPr>
          <a:xfrm>
            <a:off x="1" y="1600200"/>
            <a:ext cx="9144000" cy="5257800"/>
          </a:xfrm>
        </p:spPr>
        <p:txBody>
          <a:bodyPr>
            <a:normAutofit fontScale="55000" lnSpcReduction="20000"/>
          </a:bodyPr>
          <a:lstStyle/>
          <a:p>
            <a:r>
              <a:rPr lang="it-IT" dirty="0" smtClean="0"/>
              <a:t>(“abbellimento” con denaro reale): politiche </a:t>
            </a:r>
            <a:r>
              <a:rPr lang="it-IT" dirty="0"/>
              <a:t>realizzate </a:t>
            </a:r>
            <a:r>
              <a:rPr lang="it-IT" dirty="0" smtClean="0"/>
              <a:t>attraverso operazioni </a:t>
            </a:r>
            <a:r>
              <a:rPr lang="it-IT" dirty="0"/>
              <a:t>di “</a:t>
            </a:r>
            <a:r>
              <a:rPr lang="it-IT" i="1" dirty="0"/>
              <a:t>fund </a:t>
            </a:r>
            <a:r>
              <a:rPr lang="it-IT" i="1" dirty="0" err="1"/>
              <a:t>lease</a:t>
            </a:r>
            <a:r>
              <a:rPr lang="it-IT" dirty="0"/>
              <a:t>” (affitto di fondi liquidi o di strumenti finanziari rappresentativi della liquidità), talora </a:t>
            </a:r>
            <a:r>
              <a:rPr lang="it-IT" dirty="0" smtClean="0"/>
              <a:t>diluite attraverso una </a:t>
            </a:r>
            <a:r>
              <a:rPr lang="it-IT" dirty="0"/>
              <a:t>SPV, ove il locatore è solitamente residente in un paese </a:t>
            </a:r>
            <a:r>
              <a:rPr lang="it-IT" i="1" dirty="0" smtClean="0"/>
              <a:t>offshore</a:t>
            </a:r>
            <a:endParaRPr lang="it-IT" dirty="0"/>
          </a:p>
          <a:p>
            <a:r>
              <a:rPr lang="it-IT" dirty="0" smtClean="0"/>
              <a:t>operazioni estremamente rischiose </a:t>
            </a:r>
            <a:r>
              <a:rPr lang="it-IT" dirty="0"/>
              <a:t>ed onerose, il cui costo richiede la disponibilità di fondi neri. </a:t>
            </a:r>
            <a:r>
              <a:rPr lang="it-IT" dirty="0" smtClean="0"/>
              <a:t>Ovviamente </a:t>
            </a:r>
            <a:r>
              <a:rPr lang="it-IT" dirty="0"/>
              <a:t>l’entità non dichiara che la liquidità </a:t>
            </a:r>
            <a:r>
              <a:rPr lang="it-IT" dirty="0" smtClean="0"/>
              <a:t>di cui </a:t>
            </a:r>
            <a:r>
              <a:rPr lang="it-IT" dirty="0"/>
              <a:t>apparentemente è titolare non soltanto non è di sua proprietà, ma neppure ne può disporre </a:t>
            </a:r>
            <a:r>
              <a:rPr lang="it-IT" dirty="0" smtClean="0"/>
              <a:t>(è depositata su </a:t>
            </a:r>
            <a:r>
              <a:rPr lang="it-IT" dirty="0"/>
              <a:t>cd “</a:t>
            </a:r>
            <a:r>
              <a:rPr lang="it-IT" i="1" dirty="0" err="1"/>
              <a:t>blocked</a:t>
            </a:r>
            <a:r>
              <a:rPr lang="it-IT" i="1" dirty="0"/>
              <a:t> accounts</a:t>
            </a:r>
            <a:r>
              <a:rPr lang="it-IT" dirty="0"/>
              <a:t>” intestati fittiziamente all’entità con la complicità della banca agente del locatore</a:t>
            </a:r>
            <a:r>
              <a:rPr lang="it-IT" dirty="0" smtClean="0"/>
              <a:t>)</a:t>
            </a:r>
            <a:endParaRPr lang="it-IT" dirty="0"/>
          </a:p>
          <a:p>
            <a:r>
              <a:rPr lang="it-IT" dirty="0"/>
              <a:t>Lo scopo </a:t>
            </a:r>
            <a:r>
              <a:rPr lang="it-IT" dirty="0" smtClean="0"/>
              <a:t>è quello </a:t>
            </a:r>
            <a:r>
              <a:rPr lang="it-IT" dirty="0"/>
              <a:t>di aumentare fittiziamente in misura notevole il proprio patrimonio </a:t>
            </a:r>
            <a:r>
              <a:rPr lang="it-IT" dirty="0" smtClean="0"/>
              <a:t>netto millantando </a:t>
            </a:r>
            <a:r>
              <a:rPr lang="it-IT" dirty="0"/>
              <a:t>l’ingresso di nuovi soci “stranieri”, </a:t>
            </a:r>
            <a:r>
              <a:rPr lang="it-IT" dirty="0" smtClean="0"/>
              <a:t>per migliorare </a:t>
            </a:r>
            <a:r>
              <a:rPr lang="it-IT" dirty="0"/>
              <a:t>il proprio </a:t>
            </a:r>
            <a:r>
              <a:rPr lang="it-IT" i="1" dirty="0"/>
              <a:t>rating</a:t>
            </a:r>
            <a:r>
              <a:rPr lang="it-IT" dirty="0"/>
              <a:t> e/o </a:t>
            </a:r>
            <a:r>
              <a:rPr lang="it-IT" dirty="0" smtClean="0"/>
              <a:t>essere </a:t>
            </a:r>
            <a:r>
              <a:rPr lang="it-IT" dirty="0"/>
              <a:t>ammessi </a:t>
            </a:r>
            <a:r>
              <a:rPr lang="it-IT" dirty="0" smtClean="0"/>
              <a:t>a partecipare </a:t>
            </a:r>
            <a:r>
              <a:rPr lang="it-IT" dirty="0"/>
              <a:t>a gare per grandi appalti e/o </a:t>
            </a:r>
            <a:r>
              <a:rPr lang="it-IT" dirty="0" smtClean="0"/>
              <a:t>accedere </a:t>
            </a:r>
            <a:r>
              <a:rPr lang="it-IT" dirty="0"/>
              <a:t>a dati finanziamenti pubblici o – ancora – per </a:t>
            </a:r>
            <a:r>
              <a:rPr lang="it-IT" dirty="0" smtClean="0"/>
              <a:t>ripianare contabilmente </a:t>
            </a:r>
            <a:r>
              <a:rPr lang="it-IT" dirty="0"/>
              <a:t>le perdite pregresse.</a:t>
            </a:r>
          </a:p>
          <a:p>
            <a:r>
              <a:rPr lang="it-IT" dirty="0"/>
              <a:t>La rischiosità (e l’illegalità) di queste operazioni </a:t>
            </a:r>
            <a:r>
              <a:rPr lang="it-IT" dirty="0" smtClean="0"/>
              <a:t>è ricollegata </a:t>
            </a:r>
            <a:r>
              <a:rPr lang="it-IT" dirty="0"/>
              <a:t>al fatto che i locatori dei fondi sono spesso </a:t>
            </a:r>
            <a:r>
              <a:rPr lang="it-IT" dirty="0" smtClean="0"/>
              <a:t>i terminali </a:t>
            </a:r>
            <a:r>
              <a:rPr lang="it-IT" dirty="0"/>
              <a:t>di organizzazioni criminali dedite al riciclaggio internazionale, </a:t>
            </a:r>
            <a:r>
              <a:rPr lang="it-IT" dirty="0" smtClean="0"/>
              <a:t>e che i </a:t>
            </a:r>
            <a:r>
              <a:rPr lang="it-IT" dirty="0"/>
              <a:t>“conti bloccati” </a:t>
            </a:r>
            <a:r>
              <a:rPr lang="it-IT" dirty="0" smtClean="0"/>
              <a:t>possono essere </a:t>
            </a:r>
            <a:r>
              <a:rPr lang="it-IT" dirty="0"/>
              <a:t>estinti in ogni momento dall’effettivo </a:t>
            </a:r>
            <a:r>
              <a:rPr lang="it-IT" dirty="0" smtClean="0"/>
              <a:t>disponente,  </a:t>
            </a:r>
            <a:r>
              <a:rPr lang="it-IT" dirty="0"/>
              <a:t>e quindi debbono essere sostituiti con altri: il che – </a:t>
            </a:r>
            <a:r>
              <a:rPr lang="it-IT" dirty="0" smtClean="0"/>
              <a:t>anche considerate </a:t>
            </a:r>
            <a:r>
              <a:rPr lang="it-IT" dirty="0"/>
              <a:t>le lettere di manleva richieste quando si attiva l’operazione - fa correre il rischio di essere ricattabili a </a:t>
            </a:r>
            <a:r>
              <a:rPr lang="it-IT" dirty="0" smtClean="0"/>
              <a:t>vita …</a:t>
            </a:r>
            <a:endParaRPr lang="it-IT" dirty="0"/>
          </a:p>
          <a:p>
            <a:r>
              <a:rPr lang="it-IT" dirty="0"/>
              <a:t>Al di là delle </a:t>
            </a:r>
            <a:r>
              <a:rPr lang="it-IT" dirty="0" smtClean="0"/>
              <a:t>gravissime </a:t>
            </a:r>
            <a:r>
              <a:rPr lang="it-IT" dirty="0"/>
              <a:t>valenze penali, si tratta di politiche </a:t>
            </a:r>
            <a:r>
              <a:rPr lang="it-IT" dirty="0" smtClean="0"/>
              <a:t>esiziali </a:t>
            </a:r>
            <a:r>
              <a:rPr lang="it-IT" dirty="0"/>
              <a:t>per chi le pone in </a:t>
            </a:r>
            <a:r>
              <a:rPr lang="it-IT" dirty="0" smtClean="0"/>
              <a:t>atto</a:t>
            </a:r>
            <a:endParaRPr lang="it-IT" dirty="0"/>
          </a:p>
        </p:txBody>
      </p:sp>
    </p:spTree>
    <p:extLst>
      <p:ext uri="{BB962C8B-B14F-4D97-AF65-F5344CB8AC3E}">
        <p14:creationId xmlns:p14="http://schemas.microsoft.com/office/powerpoint/2010/main" val="2723929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tax</a:t>
            </a:r>
            <a:r>
              <a:rPr lang="it-IT" i="1" dirty="0" smtClean="0"/>
              <a:t> (</a:t>
            </a:r>
            <a:r>
              <a:rPr lang="it-IT" i="1" dirty="0" err="1" smtClean="0"/>
              <a:t>land</a:t>
            </a:r>
            <a:r>
              <a:rPr lang="it-IT" i="1" dirty="0" smtClean="0"/>
              <a:t>/timing) </a:t>
            </a:r>
            <a:r>
              <a:rPr lang="it-IT" i="1" dirty="0" err="1" smtClean="0"/>
              <a:t>allocation</a:t>
            </a:r>
            <a:r>
              <a:rPr lang="it-IT" i="1" dirty="0" smtClean="0"/>
              <a:t> </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Si </a:t>
            </a:r>
            <a:r>
              <a:rPr lang="it-IT" dirty="0"/>
              <a:t>tratta di politiche che sovente «appaiono» perfettamente legali. Il caso</a:t>
            </a:r>
          </a:p>
          <a:p>
            <a:r>
              <a:rPr lang="it-IT" dirty="0"/>
              <a:t>“</a:t>
            </a:r>
            <a:r>
              <a:rPr lang="it-IT" i="1" dirty="0"/>
              <a:t>timing </a:t>
            </a:r>
            <a:r>
              <a:rPr lang="it-IT" i="1" dirty="0" err="1"/>
              <a:t>allocation</a:t>
            </a:r>
            <a:r>
              <a:rPr lang="it-IT" dirty="0"/>
              <a:t>” </a:t>
            </a:r>
            <a:r>
              <a:rPr lang="it-IT" dirty="0" smtClean="0"/>
              <a:t>(tempismo nell’allocazione) è </a:t>
            </a:r>
            <a:r>
              <a:rPr lang="it-IT" dirty="0"/>
              <a:t>– almeno nell’ipotesi della liceità - quello della tipica ottimizzazione fiscale, sfruttando a </a:t>
            </a:r>
            <a:r>
              <a:rPr lang="it-IT" dirty="0" smtClean="0"/>
              <a:t>proprio vantaggio </a:t>
            </a:r>
            <a:r>
              <a:rPr lang="it-IT" dirty="0"/>
              <a:t>le disposizioni delle norme tributarie e dei trattati </a:t>
            </a:r>
            <a:r>
              <a:rPr lang="it-IT" dirty="0" smtClean="0"/>
              <a:t>internazionali</a:t>
            </a:r>
          </a:p>
          <a:p>
            <a:r>
              <a:rPr lang="it-IT" dirty="0" smtClean="0"/>
              <a:t>“</a:t>
            </a:r>
            <a:r>
              <a:rPr lang="it-IT" i="1" dirty="0" err="1"/>
              <a:t>land</a:t>
            </a:r>
            <a:r>
              <a:rPr lang="it-IT" i="1" dirty="0"/>
              <a:t> </a:t>
            </a:r>
            <a:r>
              <a:rPr lang="it-IT" i="1" dirty="0" err="1"/>
              <a:t>allocation</a:t>
            </a:r>
            <a:r>
              <a:rPr lang="it-IT" dirty="0"/>
              <a:t>” è invece tipico </a:t>
            </a:r>
            <a:r>
              <a:rPr lang="it-IT" dirty="0" smtClean="0"/>
              <a:t>dei gruppi </a:t>
            </a:r>
            <a:r>
              <a:rPr lang="it-IT" dirty="0"/>
              <a:t>internazionali e consiste nel convogliare per quanto possibile la fiscalità nel paese avente la normativa </a:t>
            </a:r>
            <a:r>
              <a:rPr lang="it-IT" dirty="0" smtClean="0"/>
              <a:t>più vantaggiosa </a:t>
            </a:r>
            <a:r>
              <a:rPr lang="it-IT" dirty="0"/>
              <a:t>(es. FCA, Google, </a:t>
            </a:r>
            <a:r>
              <a:rPr lang="it-IT" dirty="0" err="1"/>
              <a:t>etc</a:t>
            </a:r>
            <a:r>
              <a:rPr lang="it-IT" dirty="0"/>
              <a:t>). Sovente queste politiche consistono in realtà di una cd «</a:t>
            </a:r>
            <a:r>
              <a:rPr lang="it-IT" dirty="0" err="1"/>
              <a:t>esterovestizione</a:t>
            </a:r>
            <a:r>
              <a:rPr lang="it-IT" dirty="0" smtClean="0"/>
              <a:t>»</a:t>
            </a:r>
            <a:endParaRPr lang="it-IT" dirty="0"/>
          </a:p>
        </p:txBody>
      </p:sp>
    </p:spTree>
    <p:extLst>
      <p:ext uri="{BB962C8B-B14F-4D97-AF65-F5344CB8AC3E}">
        <p14:creationId xmlns:p14="http://schemas.microsoft.com/office/powerpoint/2010/main" val="31361607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information </a:t>
            </a:r>
            <a:r>
              <a:rPr lang="it-IT" i="1" dirty="0" err="1" smtClean="0"/>
              <a:t>overstating</a:t>
            </a:r>
            <a:endParaRPr lang="it-IT" i="1" dirty="0"/>
          </a:p>
        </p:txBody>
      </p:sp>
      <p:sp>
        <p:nvSpPr>
          <p:cNvPr id="3" name="Segnaposto contenuto 2"/>
          <p:cNvSpPr>
            <a:spLocks noGrp="1"/>
          </p:cNvSpPr>
          <p:nvPr>
            <p:ph idx="1"/>
          </p:nvPr>
        </p:nvSpPr>
        <p:spPr/>
        <p:txBody>
          <a:bodyPr>
            <a:normAutofit fontScale="92500" lnSpcReduction="10000"/>
          </a:bodyPr>
          <a:lstStyle/>
          <a:p>
            <a:r>
              <a:rPr lang="it-IT" dirty="0" smtClean="0"/>
              <a:t>Una </a:t>
            </a:r>
            <a:r>
              <a:rPr lang="it-IT" dirty="0"/>
              <a:t>tecnica neppure troppo sottile per disinformare è </a:t>
            </a:r>
            <a:r>
              <a:rPr lang="it-IT" dirty="0" smtClean="0"/>
              <a:t>di  … informare </a:t>
            </a:r>
            <a:r>
              <a:rPr lang="it-IT" dirty="0"/>
              <a:t>troppo o </a:t>
            </a:r>
            <a:r>
              <a:rPr lang="it-IT" dirty="0" smtClean="0"/>
              <a:t>di enfatizzare </a:t>
            </a:r>
            <a:r>
              <a:rPr lang="it-IT" dirty="0"/>
              <a:t>eccessivamente talune informazioni anziché altre, spostando l’attenzione del fruitore dei bilanci su </a:t>
            </a:r>
            <a:r>
              <a:rPr lang="it-IT" dirty="0" smtClean="0"/>
              <a:t>aspetti lontani </a:t>
            </a:r>
            <a:r>
              <a:rPr lang="it-IT" dirty="0"/>
              <a:t>dall’informazione che si vuole sottacere o </a:t>
            </a:r>
            <a:r>
              <a:rPr lang="it-IT" dirty="0" smtClean="0"/>
              <a:t>edulcorare</a:t>
            </a:r>
          </a:p>
          <a:p>
            <a:r>
              <a:rPr lang="it-IT" dirty="0" smtClean="0"/>
              <a:t>Questa </a:t>
            </a:r>
            <a:r>
              <a:rPr lang="it-IT" dirty="0"/>
              <a:t>politica è infatti tipicamente realizzata </a:t>
            </a:r>
            <a:r>
              <a:rPr lang="it-IT" dirty="0" smtClean="0"/>
              <a:t>nell’ambito delle </a:t>
            </a:r>
            <a:r>
              <a:rPr lang="it-IT" dirty="0"/>
              <a:t>note al bilancio e del “bilancio evento” a cui si dedicano gli esperti di “</a:t>
            </a:r>
            <a:r>
              <a:rPr lang="it-IT" i="1" dirty="0"/>
              <a:t>Impact Management</a:t>
            </a:r>
            <a:r>
              <a:rPr lang="it-IT" dirty="0" smtClean="0"/>
              <a:t>”</a:t>
            </a:r>
            <a:endParaRPr lang="it-IT" dirty="0"/>
          </a:p>
        </p:txBody>
      </p:sp>
    </p:spTree>
    <p:extLst>
      <p:ext uri="{BB962C8B-B14F-4D97-AF65-F5344CB8AC3E}">
        <p14:creationId xmlns:p14="http://schemas.microsoft.com/office/powerpoint/2010/main" val="4012712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sz="3800" i="1" dirty="0"/>
              <a:t>alterazione </a:t>
            </a:r>
            <a:r>
              <a:rPr lang="it-IT" sz="3800" i="1" dirty="0" smtClean="0"/>
              <a:t>infragruppo </a:t>
            </a:r>
            <a:r>
              <a:rPr lang="it-IT" sz="3800" i="1" dirty="0"/>
              <a:t>del patrimonio </a:t>
            </a:r>
            <a:r>
              <a:rPr lang="it-IT" sz="3800" i="1" dirty="0" smtClean="0"/>
              <a:t>netto</a:t>
            </a:r>
            <a:endParaRPr lang="it-IT" sz="3800" dirty="0"/>
          </a:p>
        </p:txBody>
      </p:sp>
      <p:sp>
        <p:nvSpPr>
          <p:cNvPr id="3" name="Segnaposto contenuto 2"/>
          <p:cNvSpPr>
            <a:spLocks noGrp="1"/>
          </p:cNvSpPr>
          <p:nvPr>
            <p:ph idx="1"/>
          </p:nvPr>
        </p:nvSpPr>
        <p:spPr>
          <a:xfrm>
            <a:off x="457200" y="1600200"/>
            <a:ext cx="8229600" cy="4914513"/>
          </a:xfrm>
        </p:spPr>
        <p:txBody>
          <a:bodyPr>
            <a:normAutofit fontScale="77500" lnSpcReduction="20000"/>
          </a:bodyPr>
          <a:lstStyle/>
          <a:p>
            <a:r>
              <a:rPr lang="it-IT" dirty="0" smtClean="0"/>
              <a:t>Sono </a:t>
            </a:r>
            <a:r>
              <a:rPr lang="it-IT" dirty="0"/>
              <a:t>politiche che sfruttano lacune delle norme</a:t>
            </a:r>
            <a:r>
              <a:rPr lang="it-IT" dirty="0" smtClean="0"/>
              <a:t>, particolarmente </a:t>
            </a:r>
            <a:r>
              <a:rPr lang="it-IT" dirty="0"/>
              <a:t>con riguardo agli «strumenti ibridi» impiegati per aggirare le norme sulle </a:t>
            </a:r>
            <a:r>
              <a:rPr lang="it-IT" dirty="0" smtClean="0"/>
              <a:t>partecipazioni reciproche</a:t>
            </a:r>
          </a:p>
          <a:p>
            <a:r>
              <a:rPr lang="it-IT" dirty="0" smtClean="0"/>
              <a:t>strumenti come le </a:t>
            </a:r>
            <a:r>
              <a:rPr lang="it-IT" u="sng" dirty="0" smtClean="0"/>
              <a:t>azioni di risparmio</a:t>
            </a:r>
            <a:r>
              <a:rPr lang="it-IT" dirty="0" smtClean="0"/>
              <a:t> o </a:t>
            </a:r>
            <a:r>
              <a:rPr lang="it-IT" dirty="0"/>
              <a:t>le </a:t>
            </a:r>
            <a:r>
              <a:rPr lang="it-IT" u="sng" dirty="0"/>
              <a:t>obbligazioni convertibili</a:t>
            </a:r>
            <a:r>
              <a:rPr lang="it-IT" dirty="0"/>
              <a:t> o a </a:t>
            </a:r>
            <a:r>
              <a:rPr lang="it-IT" u="sng" dirty="0"/>
              <a:t>conversione obbligatoria</a:t>
            </a:r>
            <a:r>
              <a:rPr lang="it-IT" dirty="0"/>
              <a:t> </a:t>
            </a:r>
            <a:r>
              <a:rPr lang="it-IT" dirty="0" smtClean="0"/>
              <a:t>non </a:t>
            </a:r>
            <a:r>
              <a:rPr lang="it-IT" dirty="0"/>
              <a:t>sono, infatti, pienamente inquadrabili come “</a:t>
            </a:r>
            <a:r>
              <a:rPr lang="it-IT" i="1" dirty="0" err="1"/>
              <a:t>equity</a:t>
            </a:r>
            <a:r>
              <a:rPr lang="it-IT" dirty="0"/>
              <a:t>” (inteso come capitale di rischio) o come “</a:t>
            </a:r>
            <a:r>
              <a:rPr lang="it-IT" i="1" dirty="0" err="1"/>
              <a:t>debt</a:t>
            </a:r>
            <a:r>
              <a:rPr lang="it-IT" dirty="0"/>
              <a:t>” (inteso come capitale di debito), ma si pongono in una indeterminata e mobile terra di </a:t>
            </a:r>
            <a:r>
              <a:rPr lang="it-IT" dirty="0" smtClean="0"/>
              <a:t>confine</a:t>
            </a:r>
          </a:p>
          <a:p>
            <a:r>
              <a:rPr lang="it-IT" dirty="0"/>
              <a:t>Fra i pericoli degli strumenti ibridi di capitale il maggiore, infatti, è proprio in questa possibilità di rapida trasformazione di un titolo da capitale debito in capitale di rischio con le immaginabili conseguenze in caso di calo dei mercati azionari</a:t>
            </a:r>
          </a:p>
        </p:txBody>
      </p:sp>
    </p:spTree>
    <p:extLst>
      <p:ext uri="{BB962C8B-B14F-4D97-AF65-F5344CB8AC3E}">
        <p14:creationId xmlns:p14="http://schemas.microsoft.com/office/powerpoint/2010/main" val="23086909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81698"/>
          </a:xfrm>
        </p:spPr>
        <p:txBody>
          <a:bodyPr>
            <a:normAutofit fontScale="90000"/>
          </a:bodyPr>
          <a:lstStyle/>
          <a:p>
            <a:r>
              <a:rPr lang="it-IT" i="1" dirty="0"/>
              <a:t>catena delle azioni proprie </a:t>
            </a:r>
            <a:r>
              <a:rPr lang="it-IT" i="1" dirty="0" smtClean="0"/>
              <a:t>reciproche</a:t>
            </a:r>
            <a:endParaRPr lang="it-IT" i="1" dirty="0"/>
          </a:p>
        </p:txBody>
      </p:sp>
      <p:sp>
        <p:nvSpPr>
          <p:cNvPr id="3" name="Segnaposto contenuto 2"/>
          <p:cNvSpPr>
            <a:spLocks noGrp="1"/>
          </p:cNvSpPr>
          <p:nvPr>
            <p:ph idx="1"/>
          </p:nvPr>
        </p:nvSpPr>
        <p:spPr>
          <a:xfrm>
            <a:off x="237473" y="1383474"/>
            <a:ext cx="8610975" cy="5203510"/>
          </a:xfrm>
        </p:spPr>
        <p:txBody>
          <a:bodyPr>
            <a:normAutofit fontScale="85000" lnSpcReduction="20000"/>
          </a:bodyPr>
          <a:lstStyle/>
          <a:p>
            <a:r>
              <a:rPr lang="it-IT" dirty="0" smtClean="0"/>
              <a:t>Tipica nel mondo delle società quotate, questa politica consiste ora nel </a:t>
            </a:r>
            <a:r>
              <a:rPr lang="it-IT" i="1" dirty="0" smtClean="0"/>
              <a:t>back </a:t>
            </a:r>
            <a:r>
              <a:rPr lang="it-IT" i="1" dirty="0" err="1" smtClean="0"/>
              <a:t>covenant</a:t>
            </a:r>
            <a:r>
              <a:rPr lang="it-IT" dirty="0" smtClean="0"/>
              <a:t> con soggetti terzi (</a:t>
            </a:r>
            <a:r>
              <a:rPr lang="it-IT" dirty="0"/>
              <a:t>“prestanome”</a:t>
            </a:r>
            <a:r>
              <a:rPr lang="it-IT" dirty="0" smtClean="0"/>
              <a:t>) ora nell’attivazione di </a:t>
            </a:r>
            <a:r>
              <a:rPr lang="it-IT" i="1" dirty="0" err="1" smtClean="0"/>
              <a:t>ghost</a:t>
            </a:r>
            <a:r>
              <a:rPr lang="it-IT" i="1" dirty="0" smtClean="0"/>
              <a:t> </a:t>
            </a:r>
            <a:r>
              <a:rPr lang="it-IT" i="1" dirty="0" err="1" smtClean="0"/>
              <a:t>entities</a:t>
            </a:r>
            <a:r>
              <a:rPr lang="it-IT" i="1" dirty="0" smtClean="0"/>
              <a:t> </a:t>
            </a:r>
            <a:r>
              <a:rPr lang="it-IT" dirty="0" smtClean="0"/>
              <a:t>estero</a:t>
            </a:r>
            <a:r>
              <a:rPr lang="it-IT" dirty="0"/>
              <a:t>-</a:t>
            </a:r>
            <a:r>
              <a:rPr lang="it-IT" dirty="0" smtClean="0"/>
              <a:t>residenti al fine di violare i limiti legali delle azioni proprie in portafogli</a:t>
            </a:r>
          </a:p>
          <a:p>
            <a:r>
              <a:rPr lang="it-IT" dirty="0" smtClean="0"/>
              <a:t>Nella sua versione più raffinata, la tecnica si fonda sull’accordo di partecipazioni reciproche diluite</a:t>
            </a:r>
            <a:r>
              <a:rPr lang="it-IT" dirty="0"/>
              <a:t>/</a:t>
            </a:r>
            <a:r>
              <a:rPr lang="it-IT" dirty="0" smtClean="0"/>
              <a:t>mascherate fra gruppi economici “</a:t>
            </a:r>
            <a:r>
              <a:rPr lang="it-IT" dirty="0"/>
              <a:t>credibili”</a:t>
            </a:r>
            <a:r>
              <a:rPr lang="it-IT" dirty="0" smtClean="0"/>
              <a:t>, a fronte delle quali vi sono </a:t>
            </a:r>
            <a:r>
              <a:rPr lang="it-IT" i="1" dirty="0" smtClean="0"/>
              <a:t>back </a:t>
            </a:r>
            <a:r>
              <a:rPr lang="it-IT" i="1" dirty="0" err="1" smtClean="0"/>
              <a:t>covenants</a:t>
            </a:r>
            <a:r>
              <a:rPr lang="it-IT" i="1" dirty="0" smtClean="0"/>
              <a:t> </a:t>
            </a:r>
            <a:r>
              <a:rPr lang="it-IT" dirty="0" smtClean="0"/>
              <a:t>che di fatto attestano il controllo dell’entità sulle proprie azioni</a:t>
            </a:r>
          </a:p>
          <a:p>
            <a:r>
              <a:rPr lang="it-IT" dirty="0"/>
              <a:t>Fra i pericoli degli strumenti ibridi di </a:t>
            </a:r>
            <a:r>
              <a:rPr lang="it-IT" dirty="0" smtClean="0"/>
              <a:t>capitale, </a:t>
            </a:r>
            <a:r>
              <a:rPr lang="it-IT" dirty="0"/>
              <a:t>il </a:t>
            </a:r>
            <a:r>
              <a:rPr lang="it-IT" dirty="0" smtClean="0"/>
              <a:t>maggiore è nella </a:t>
            </a:r>
            <a:r>
              <a:rPr lang="it-IT" dirty="0"/>
              <a:t>possibilità di rapida trasformazione di un titolo da capitale debito in capitale di rischio con le immaginabili conseguenze in caso di calo dei mercati azionari</a:t>
            </a:r>
          </a:p>
        </p:txBody>
      </p:sp>
    </p:spTree>
    <p:extLst>
      <p:ext uri="{BB962C8B-B14F-4D97-AF65-F5344CB8AC3E}">
        <p14:creationId xmlns:p14="http://schemas.microsoft.com/office/powerpoint/2010/main" val="39022729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520343"/>
          </a:xfrm>
        </p:spPr>
        <p:txBody>
          <a:bodyPr>
            <a:normAutofit fontScale="90000"/>
          </a:bodyPr>
          <a:lstStyle/>
          <a:p>
            <a:r>
              <a:rPr lang="it-IT" dirty="0"/>
              <a:t>Gli effetti distorsivi della reciprocità</a:t>
            </a:r>
          </a:p>
        </p:txBody>
      </p:sp>
      <p:sp>
        <p:nvSpPr>
          <p:cNvPr id="3" name="Segnaposto contenuto 2"/>
          <p:cNvSpPr>
            <a:spLocks noGrp="1"/>
          </p:cNvSpPr>
          <p:nvPr>
            <p:ph idx="1"/>
          </p:nvPr>
        </p:nvSpPr>
        <p:spPr>
          <a:xfrm>
            <a:off x="457200" y="991146"/>
            <a:ext cx="8229600" cy="5135018"/>
          </a:xfrm>
        </p:spPr>
        <p:txBody>
          <a:bodyPr>
            <a:normAutofit lnSpcReduction="10000"/>
          </a:bodyPr>
          <a:lstStyle/>
          <a:p>
            <a:r>
              <a:rPr lang="it-IT" dirty="0"/>
              <a:t>la creazione di partecipazioni incrociate “costituisce uno degli strumenti più pericolosi per l’integrità del capitale sociale</a:t>
            </a:r>
            <a:r>
              <a:rPr lang="it-IT" dirty="0" smtClean="0"/>
              <a:t>”</a:t>
            </a:r>
            <a:endParaRPr lang="it-IT" dirty="0"/>
          </a:p>
          <a:p>
            <a:r>
              <a:rPr lang="it-IT" dirty="0" smtClean="0"/>
              <a:t>La </a:t>
            </a:r>
            <a:r>
              <a:rPr lang="it-IT" dirty="0"/>
              <a:t>pericolosità degli incroci azionari è ascrivibile al fatto che per mezzo di essi si verifica un fenomeno, comunemente definito “annacquamento del capitale”, che comporta una diminuzione risorse economiche della società, non conoscibile dai terzi </a:t>
            </a:r>
            <a:r>
              <a:rPr lang="it-IT" dirty="0" smtClean="0"/>
              <a:t>perché occultata </a:t>
            </a:r>
            <a:r>
              <a:rPr lang="it-IT" dirty="0"/>
              <a:t>proprio attraverso la partecipazione </a:t>
            </a:r>
            <a:r>
              <a:rPr lang="it-IT" dirty="0" smtClean="0"/>
              <a:t>reciproca</a:t>
            </a:r>
            <a:endParaRPr lang="it-IT" dirty="0"/>
          </a:p>
        </p:txBody>
      </p:sp>
    </p:spTree>
    <p:extLst>
      <p:ext uri="{BB962C8B-B14F-4D97-AF65-F5344CB8AC3E}">
        <p14:creationId xmlns:p14="http://schemas.microsoft.com/office/powerpoint/2010/main" val="10035624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71373"/>
          </a:xfrm>
        </p:spPr>
        <p:txBody>
          <a:bodyPr>
            <a:normAutofit/>
          </a:bodyPr>
          <a:lstStyle/>
          <a:p>
            <a:r>
              <a:rPr lang="it-IT" dirty="0" smtClean="0"/>
              <a:t>Duplicazione dei patrimoni</a:t>
            </a:r>
            <a:endParaRPr lang="it-IT" dirty="0"/>
          </a:p>
        </p:txBody>
      </p:sp>
      <p:sp>
        <p:nvSpPr>
          <p:cNvPr id="3" name="Segnaposto contenuto 2"/>
          <p:cNvSpPr>
            <a:spLocks noGrp="1"/>
          </p:cNvSpPr>
          <p:nvPr>
            <p:ph idx="1"/>
          </p:nvPr>
        </p:nvSpPr>
        <p:spPr>
          <a:xfrm>
            <a:off x="457200" y="1290554"/>
            <a:ext cx="8229600" cy="4835610"/>
          </a:xfrm>
        </p:spPr>
        <p:txBody>
          <a:bodyPr>
            <a:normAutofit fontScale="77500" lnSpcReduction="20000"/>
          </a:bodyPr>
          <a:lstStyle/>
          <a:p>
            <a:r>
              <a:rPr lang="it-IT" dirty="0"/>
              <a:t>Si ipotizzi che vi siano due società Alfa e Beta, ciascuna con un capitale di mille euro, suddiviso in cento azioni, e con un patrimonio di uguale </a:t>
            </a:r>
            <a:r>
              <a:rPr lang="it-IT" dirty="0" smtClean="0"/>
              <a:t>ammontare</a:t>
            </a:r>
          </a:p>
          <a:p>
            <a:r>
              <a:rPr lang="it-IT" dirty="0" smtClean="0"/>
              <a:t>Se </a:t>
            </a:r>
            <a:r>
              <a:rPr lang="it-IT" dirty="0"/>
              <a:t>Alfa acquista 1/10 delle azioni di B, si verifica ciò che viene definito “duplicazione” dei patrimoni, ossia il fatto che azioni diverse siano rappresentative dei medesimi beni </a:t>
            </a:r>
            <a:r>
              <a:rPr lang="it-IT" dirty="0" smtClean="0"/>
              <a:t>reali</a:t>
            </a:r>
          </a:p>
          <a:p>
            <a:r>
              <a:rPr lang="it-IT" dirty="0" smtClean="0"/>
              <a:t>Tale </a:t>
            </a:r>
            <a:r>
              <a:rPr lang="it-IT" dirty="0"/>
              <a:t>fenomeno si verifica ogni qual volta una società sostituisca le proprie attività patrimoniali con azioni di altra società; nell’esempio fatto ogni azione di Alfa rappresenta per 9/10 i beni della stessa Alfa, e per 1/10 azioni di Beta, rappresentative di beni </a:t>
            </a:r>
            <a:r>
              <a:rPr lang="it-IT" dirty="0" smtClean="0"/>
              <a:t>reali</a:t>
            </a:r>
          </a:p>
          <a:p>
            <a:r>
              <a:rPr lang="it-IT" dirty="0" smtClean="0"/>
              <a:t>Di </a:t>
            </a:r>
            <a:r>
              <a:rPr lang="it-IT" dirty="0"/>
              <a:t>riflesso</a:t>
            </a:r>
            <a:r>
              <a:rPr lang="it-IT" dirty="0" smtClean="0"/>
              <a:t>, le </a:t>
            </a:r>
            <a:r>
              <a:rPr lang="it-IT" dirty="0"/>
              <a:t>azioni di Alfa rappresentano in parte qua il valore dei beni costituenti il capitale di </a:t>
            </a:r>
            <a:r>
              <a:rPr lang="it-IT" dirty="0" smtClean="0"/>
              <a:t>B</a:t>
            </a:r>
            <a:endParaRPr lang="it-IT" dirty="0"/>
          </a:p>
        </p:txBody>
      </p:sp>
    </p:spTree>
    <p:extLst>
      <p:ext uri="{BB962C8B-B14F-4D97-AF65-F5344CB8AC3E}">
        <p14:creationId xmlns:p14="http://schemas.microsoft.com/office/powerpoint/2010/main" val="2161628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Annacquamento del capitale</a:t>
            </a:r>
            <a:endParaRPr lang="it-IT" dirty="0"/>
          </a:p>
        </p:txBody>
      </p:sp>
      <p:sp>
        <p:nvSpPr>
          <p:cNvPr id="3" name="Segnaposto contenuto 2"/>
          <p:cNvSpPr>
            <a:spLocks noGrp="1"/>
          </p:cNvSpPr>
          <p:nvPr>
            <p:ph idx="1"/>
          </p:nvPr>
        </p:nvSpPr>
        <p:spPr>
          <a:xfrm>
            <a:off x="457200" y="1417638"/>
            <a:ext cx="8229600" cy="5440362"/>
          </a:xfrm>
        </p:spPr>
        <p:txBody>
          <a:bodyPr>
            <a:normAutofit fontScale="77500" lnSpcReduction="20000"/>
          </a:bodyPr>
          <a:lstStyle/>
          <a:p>
            <a:r>
              <a:rPr lang="it-IT" dirty="0"/>
              <a:t>Nel momenti in cui anche Beta acquista 1/10 delle azioni di Alfa, si esce dal campo della duplicazione, e si verifica l’annacquamento: ogni azione di Alfa rappresenta per 9/10 beni reali e per 1/10 azioni di Beta, le quali a loro volta rappresentano per 1/10 azioni di Alfa </a:t>
            </a:r>
            <a:r>
              <a:rPr lang="it-IT" dirty="0" smtClean="0"/>
              <a:t>stessa</a:t>
            </a:r>
          </a:p>
          <a:p>
            <a:r>
              <a:rPr lang="it-IT" dirty="0" smtClean="0"/>
              <a:t>A </a:t>
            </a:r>
            <a:r>
              <a:rPr lang="it-IT" dirty="0"/>
              <a:t>seguito dell’incrocio le azioni di Alfa finiscono per rappresentare </a:t>
            </a:r>
            <a:r>
              <a:rPr lang="it-IT" dirty="0" smtClean="0"/>
              <a:t>sé </a:t>
            </a:r>
            <a:r>
              <a:rPr lang="it-IT" dirty="0"/>
              <a:t>stesse nella misura di 1/10 per 1/10 vale a dire 1/</a:t>
            </a:r>
            <a:r>
              <a:rPr lang="it-IT" dirty="0" smtClean="0"/>
              <a:t>100</a:t>
            </a:r>
          </a:p>
          <a:p>
            <a:r>
              <a:rPr lang="it-IT" dirty="0"/>
              <a:t>L’annacquamento si verifica pertanto in conseguenza del fatto che una società, attraverso l’incrocio, giunge a possedere azioni in cui è rappresentata essa stessa e diviene, paradossalmente, socia di </a:t>
            </a:r>
            <a:r>
              <a:rPr lang="it-IT" dirty="0" smtClean="0"/>
              <a:t>sé stessa</a:t>
            </a:r>
          </a:p>
          <a:p>
            <a:r>
              <a:rPr lang="it-IT" dirty="0"/>
              <a:t>in caso di partecipazione </a:t>
            </a:r>
            <a:r>
              <a:rPr lang="it-IT" dirty="0" smtClean="0"/>
              <a:t>reciproca, si </a:t>
            </a:r>
            <a:r>
              <a:rPr lang="it-IT" dirty="0"/>
              <a:t>determina l’eliminazione di una parte corrispondente dei capitali delle due società nonostante entrambi continuino a figurare come integralmente sottoscritti</a:t>
            </a:r>
          </a:p>
        </p:txBody>
      </p:sp>
    </p:spTree>
    <p:extLst>
      <p:ext uri="{BB962C8B-B14F-4D97-AF65-F5344CB8AC3E}">
        <p14:creationId xmlns:p14="http://schemas.microsoft.com/office/powerpoint/2010/main" val="11984710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995"/>
          </a:xfrm>
        </p:spPr>
        <p:txBody>
          <a:bodyPr/>
          <a:lstStyle/>
          <a:p>
            <a:r>
              <a:rPr lang="it-IT" dirty="0" smtClean="0"/>
              <a:t>Reciprocità integrale</a:t>
            </a:r>
            <a:endParaRPr lang="it-IT" dirty="0"/>
          </a:p>
        </p:txBody>
      </p:sp>
      <p:sp>
        <p:nvSpPr>
          <p:cNvPr id="3" name="Segnaposto contenuto 2"/>
          <p:cNvSpPr>
            <a:spLocks noGrp="1"/>
          </p:cNvSpPr>
          <p:nvPr>
            <p:ph idx="1"/>
          </p:nvPr>
        </p:nvSpPr>
        <p:spPr>
          <a:xfrm>
            <a:off x="457200" y="1197634"/>
            <a:ext cx="8229600" cy="5286106"/>
          </a:xfrm>
        </p:spPr>
        <p:txBody>
          <a:bodyPr>
            <a:normAutofit fontScale="85000" lnSpcReduction="20000"/>
          </a:bodyPr>
          <a:lstStyle/>
          <a:p>
            <a:r>
              <a:rPr lang="it-IT" dirty="0"/>
              <a:t>Se, per assurdo, Alfa investisse tutto il proprio patrimonio in azioni di Beta e questa a sua volta facesse lo stesso con azioni di Alfa, al termine dell’operazione i loro capitali sarebbero completamente </a:t>
            </a:r>
            <a:r>
              <a:rPr lang="it-IT" dirty="0" smtClean="0"/>
              <a:t>annacquati</a:t>
            </a:r>
            <a:endParaRPr lang="it-IT" dirty="0"/>
          </a:p>
          <a:p>
            <a:r>
              <a:rPr lang="it-IT" dirty="0" smtClean="0"/>
              <a:t>il </a:t>
            </a:r>
            <a:r>
              <a:rPr lang="it-IT" dirty="0"/>
              <a:t>capitale di Alfa sarebbe composto di azioni di Beta per il valore di un milione e quello di Beta sarebbe composto di azioni di Alfa per il medesimo </a:t>
            </a:r>
            <a:r>
              <a:rPr lang="it-IT" dirty="0" smtClean="0"/>
              <a:t>valore</a:t>
            </a:r>
            <a:endParaRPr lang="it-IT" dirty="0"/>
          </a:p>
          <a:p>
            <a:r>
              <a:rPr lang="it-IT" dirty="0" smtClean="0"/>
              <a:t>nei </a:t>
            </a:r>
            <a:r>
              <a:rPr lang="it-IT" dirty="0"/>
              <a:t>patrimoni delle due società non vi sarebbe però alcun bene reale, atteso che le azioni si rappresenterebbero reciprocamente e finirebbero per essere, come si suole dire, “carta contro carta</a:t>
            </a:r>
            <a:r>
              <a:rPr lang="it-IT" dirty="0" smtClean="0"/>
              <a:t>”</a:t>
            </a:r>
          </a:p>
          <a:p>
            <a:r>
              <a:rPr lang="it-IT" dirty="0"/>
              <a:t>l’ipotesi del controllo </a:t>
            </a:r>
            <a:r>
              <a:rPr lang="it-IT" dirty="0" smtClean="0"/>
              <a:t>reciproco</a:t>
            </a:r>
            <a:r>
              <a:rPr lang="it-IT" dirty="0"/>
              <a:t> </a:t>
            </a:r>
            <a:r>
              <a:rPr lang="it-IT" dirty="0" smtClean="0"/>
              <a:t>è </a:t>
            </a:r>
            <a:r>
              <a:rPr lang="it-IT" dirty="0"/>
              <a:t>impraticabile </a:t>
            </a:r>
            <a:r>
              <a:rPr lang="it-IT" dirty="0" smtClean="0"/>
              <a:t>sul </a:t>
            </a:r>
            <a:r>
              <a:rPr lang="it-IT" dirty="0"/>
              <a:t>piano giuridico (l’art. 2359</a:t>
            </a:r>
            <a:r>
              <a:rPr lang="it-IT" i="1" dirty="0"/>
              <a:t>bis</a:t>
            </a:r>
            <a:r>
              <a:rPr lang="it-IT" dirty="0"/>
              <a:t> </a:t>
            </a:r>
            <a:r>
              <a:rPr lang="it-IT" dirty="0" smtClean="0"/>
              <a:t>limita al 10</a:t>
            </a:r>
            <a:r>
              <a:rPr lang="it-IT" dirty="0"/>
              <a:t>% </a:t>
            </a:r>
            <a:r>
              <a:rPr lang="it-IT" dirty="0" smtClean="0"/>
              <a:t>l’acquisto </a:t>
            </a:r>
            <a:r>
              <a:rPr lang="it-IT" dirty="0"/>
              <a:t>di azioni della controllante da parte della controllata) </a:t>
            </a:r>
          </a:p>
        </p:txBody>
      </p:sp>
    </p:spTree>
    <p:extLst>
      <p:ext uri="{BB962C8B-B14F-4D97-AF65-F5344CB8AC3E}">
        <p14:creationId xmlns:p14="http://schemas.microsoft.com/office/powerpoint/2010/main" val="35941550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9427"/>
          </a:xfrm>
        </p:spPr>
        <p:txBody>
          <a:bodyPr/>
          <a:lstStyle/>
          <a:p>
            <a:r>
              <a:rPr lang="it-IT" dirty="0" smtClean="0"/>
              <a:t>Propagazione delle perdite</a:t>
            </a:r>
            <a:endParaRPr lang="it-IT" dirty="0"/>
          </a:p>
        </p:txBody>
      </p:sp>
      <p:sp>
        <p:nvSpPr>
          <p:cNvPr id="3" name="Segnaposto contenuto 2"/>
          <p:cNvSpPr>
            <a:spLocks noGrp="1"/>
          </p:cNvSpPr>
          <p:nvPr>
            <p:ph idx="1"/>
          </p:nvPr>
        </p:nvSpPr>
        <p:spPr>
          <a:xfrm>
            <a:off x="320072" y="1166660"/>
            <a:ext cx="8507728" cy="5420323"/>
          </a:xfrm>
        </p:spPr>
        <p:txBody>
          <a:bodyPr>
            <a:normAutofit fontScale="55000" lnSpcReduction="20000"/>
          </a:bodyPr>
          <a:lstStyle/>
          <a:p>
            <a:r>
              <a:rPr lang="it-IT" dirty="0"/>
              <a:t>Oltre a generare l’annacquamento del capitale, l’incrocio di partecipazione condiziona in qualche misura tutta l’attività economica della società, dando vita in particolare ad un </a:t>
            </a:r>
            <a:r>
              <a:rPr lang="it-IT" u="sng" dirty="0"/>
              <a:t>pericoloso meccanismo di propagazione delle perdite</a:t>
            </a:r>
            <a:r>
              <a:rPr lang="it-IT" dirty="0"/>
              <a:t>, che possono apparire </a:t>
            </a:r>
            <a:r>
              <a:rPr lang="it-IT" u="sng" dirty="0"/>
              <a:t>sottostimate nei </a:t>
            </a:r>
            <a:r>
              <a:rPr lang="it-IT" u="sng" dirty="0" smtClean="0"/>
              <a:t>bilanci</a:t>
            </a:r>
            <a:endParaRPr lang="it-IT" dirty="0"/>
          </a:p>
          <a:p>
            <a:r>
              <a:rPr lang="it-IT" dirty="0"/>
              <a:t>Ora, la </a:t>
            </a:r>
            <a:r>
              <a:rPr lang="it-IT" u="sng" dirty="0"/>
              <a:t>perdita di risorse economiche </a:t>
            </a:r>
            <a:r>
              <a:rPr lang="it-IT" dirty="0"/>
              <a:t>costituisce </a:t>
            </a:r>
            <a:r>
              <a:rPr lang="it-IT" u="sng" dirty="0"/>
              <a:t>elemento fisiologico</a:t>
            </a:r>
            <a:r>
              <a:rPr lang="it-IT" dirty="0"/>
              <a:t>, seppure sfavorevole, nella vita di una società, quando possa ascriversi al normale rischio d’impresa; pertanto se la società Alfa partecipa ad 1/4 della società Beta e questa, a causa di una sfortunata iniziativa commerciale, subisce una perdita di </a:t>
            </a:r>
            <a:r>
              <a:rPr lang="it-IT" dirty="0" smtClean="0"/>
              <a:t>1.000 €, </a:t>
            </a:r>
            <a:r>
              <a:rPr lang="it-IT" dirty="0"/>
              <a:t>la perdita di 250 </a:t>
            </a:r>
            <a:r>
              <a:rPr lang="it-IT" dirty="0" smtClean="0"/>
              <a:t>€ subita </a:t>
            </a:r>
            <a:r>
              <a:rPr lang="it-IT" dirty="0"/>
              <a:t>da Alfa in forza della sua partecipazione può considerarsi insita nel rischio connesso con l’investimento nell’attività di un </a:t>
            </a:r>
            <a:r>
              <a:rPr lang="it-IT" dirty="0" smtClean="0"/>
              <a:t>terzo</a:t>
            </a:r>
          </a:p>
          <a:p>
            <a:r>
              <a:rPr lang="it-IT" dirty="0" smtClean="0"/>
              <a:t>la </a:t>
            </a:r>
            <a:r>
              <a:rPr lang="it-IT" dirty="0"/>
              <a:t>legge non </a:t>
            </a:r>
            <a:r>
              <a:rPr lang="it-IT" dirty="0" smtClean="0"/>
              <a:t>pretende che </a:t>
            </a:r>
            <a:r>
              <a:rPr lang="it-IT" dirty="0"/>
              <a:t>ogni iniziativa economica delle società abbia esito </a:t>
            </a:r>
            <a:r>
              <a:rPr lang="it-IT" dirty="0" smtClean="0"/>
              <a:t>favorevole: l’attività </a:t>
            </a:r>
            <a:r>
              <a:rPr lang="it-IT" dirty="0"/>
              <a:t>sociale per sua natura </a:t>
            </a:r>
            <a:r>
              <a:rPr lang="it-IT" dirty="0" smtClean="0"/>
              <a:t>è caratterizzata </a:t>
            </a:r>
            <a:r>
              <a:rPr lang="it-IT" dirty="0"/>
              <a:t>dal c.d. rischio </a:t>
            </a:r>
            <a:r>
              <a:rPr lang="it-IT" dirty="0" smtClean="0"/>
              <a:t>d’impresa</a:t>
            </a:r>
            <a:endParaRPr lang="it-IT" dirty="0"/>
          </a:p>
          <a:p>
            <a:r>
              <a:rPr lang="it-IT" dirty="0"/>
              <a:t>La perdita stessa diventa </a:t>
            </a:r>
            <a:r>
              <a:rPr lang="it-IT" dirty="0" smtClean="0"/>
              <a:t>fenomeno </a:t>
            </a:r>
            <a:r>
              <a:rPr lang="it-IT" dirty="0"/>
              <a:t>patologico ove si produca solo e soltanto a causa dell’esistenza di un incrocio azionario: se </a:t>
            </a:r>
            <a:r>
              <a:rPr lang="it-IT" dirty="0" smtClean="0"/>
              <a:t>Beta </a:t>
            </a:r>
            <a:r>
              <a:rPr lang="it-IT" dirty="0"/>
              <a:t>fosse socia di Alfa per 1/2 del capitale, la perdita di 250 subita da Alfa ”tornerebbe” verso Beta nella misura della sua partecipazione (1/2 quindi 125 </a:t>
            </a:r>
            <a:r>
              <a:rPr lang="it-IT" dirty="0" smtClean="0"/>
              <a:t>€)</a:t>
            </a:r>
            <a:r>
              <a:rPr lang="it-IT" dirty="0"/>
              <a:t>, per poi propagarsi nuovamente verso A nella misura di 1/4 del suo nuovo ammontare. Questa sorta di moto circolare proseguirà all’infinito fino all’azzeramento della perdita stessa. Quindi la perdita complessiva subita dalla società sarà superiore ai 1000 </a:t>
            </a:r>
            <a:r>
              <a:rPr lang="it-IT" dirty="0" smtClean="0"/>
              <a:t>€ iniziali </a:t>
            </a:r>
            <a:r>
              <a:rPr lang="it-IT" dirty="0"/>
              <a:t>-ascrivibili al rischio d’impresa- e comprenderà la somma di tutte le perdite propagatesi </a:t>
            </a:r>
            <a:r>
              <a:rPr lang="it-IT" dirty="0" smtClean="0"/>
              <a:t>successivamente, dovute </a:t>
            </a:r>
            <a:r>
              <a:rPr lang="it-IT" dirty="0"/>
              <a:t>esclusivamente </a:t>
            </a:r>
            <a:r>
              <a:rPr lang="it-IT" dirty="0" smtClean="0"/>
              <a:t>alla reciprocità</a:t>
            </a:r>
            <a:r>
              <a:rPr lang="it-IT" dirty="0"/>
              <a:t>. Ma nulla di tutto ciò emergerà dai </a:t>
            </a:r>
            <a:r>
              <a:rPr lang="it-IT" dirty="0" smtClean="0"/>
              <a:t>bilanci</a:t>
            </a:r>
            <a:endParaRPr lang="it-IT" dirty="0"/>
          </a:p>
        </p:txBody>
      </p:sp>
    </p:spTree>
    <p:extLst>
      <p:ext uri="{BB962C8B-B14F-4D97-AF65-F5344CB8AC3E}">
        <p14:creationId xmlns:p14="http://schemas.microsoft.com/office/powerpoint/2010/main" val="2926579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Manipolazione e clausola generale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solidFill>
                  <a:srgbClr val="000000"/>
                </a:solidFill>
              </a:rPr>
              <a:t>la manipolazione delle «leve della conoscenza» comporta la violazione di uno o più dei tre principi inderogabili che reggono la «clausola generale del bilancio» (art 2423 n.2)</a:t>
            </a:r>
          </a:p>
          <a:p>
            <a:r>
              <a:rPr lang="it-IT" dirty="0" smtClean="0">
                <a:solidFill>
                  <a:srgbClr val="000000"/>
                </a:solidFill>
              </a:rPr>
              <a:t>correttezza ► affidabilità del bilancio</a:t>
            </a:r>
          </a:p>
          <a:p>
            <a:r>
              <a:rPr lang="it-IT" dirty="0">
                <a:solidFill>
                  <a:srgbClr val="000000"/>
                </a:solidFill>
              </a:rPr>
              <a:t>a</a:t>
            </a:r>
            <a:r>
              <a:rPr lang="it-IT" dirty="0" smtClean="0">
                <a:solidFill>
                  <a:srgbClr val="000000"/>
                </a:solidFill>
              </a:rPr>
              <a:t>derenza al vero ► credibilità del bilancio</a:t>
            </a:r>
          </a:p>
          <a:p>
            <a:r>
              <a:rPr lang="it-IT" dirty="0" smtClean="0">
                <a:solidFill>
                  <a:srgbClr val="000000"/>
                </a:solidFill>
              </a:rPr>
              <a:t>chiarezza ► comprensibilità del bilancio</a:t>
            </a:r>
          </a:p>
          <a:p>
            <a:r>
              <a:rPr lang="it-IT" dirty="0" smtClean="0">
                <a:solidFill>
                  <a:srgbClr val="000000"/>
                </a:solidFill>
              </a:rPr>
              <a:t>I tre principi – realizzando nella loro sinergica coazione il principio generale della «</a:t>
            </a:r>
            <a:r>
              <a:rPr lang="it-IT" i="1" dirty="0" err="1" smtClean="0">
                <a:solidFill>
                  <a:srgbClr val="000000"/>
                </a:solidFill>
              </a:rPr>
              <a:t>true</a:t>
            </a:r>
            <a:r>
              <a:rPr lang="it-IT" i="1" dirty="0" smtClean="0">
                <a:solidFill>
                  <a:srgbClr val="000000"/>
                </a:solidFill>
              </a:rPr>
              <a:t> and fair </a:t>
            </a:r>
            <a:r>
              <a:rPr lang="it-IT" i="1" dirty="0" err="1" smtClean="0">
                <a:solidFill>
                  <a:srgbClr val="000000"/>
                </a:solidFill>
              </a:rPr>
              <a:t>view</a:t>
            </a:r>
            <a:r>
              <a:rPr lang="it-IT" dirty="0" smtClean="0">
                <a:solidFill>
                  <a:srgbClr val="000000"/>
                </a:solidFill>
              </a:rPr>
              <a:t>» del bilancio (</a:t>
            </a:r>
            <a:r>
              <a:rPr lang="it-IT" dirty="0"/>
              <a:t>rappresentazione veritiera e corretta della situazione patrimoniale, finanziaria ed economica</a:t>
            </a:r>
            <a:r>
              <a:rPr lang="it-IT" dirty="0" smtClean="0"/>
              <a:t>”</a:t>
            </a:r>
            <a:r>
              <a:rPr lang="it-IT" dirty="0"/>
              <a:t> </a:t>
            </a:r>
            <a:r>
              <a:rPr lang="it-IT" dirty="0" smtClean="0"/>
              <a:t>dell’impresa) </a:t>
            </a:r>
            <a:r>
              <a:rPr lang="it-IT" dirty="0" smtClean="0">
                <a:solidFill>
                  <a:srgbClr val="000000"/>
                </a:solidFill>
              </a:rPr>
              <a:t>– sono condizioni indispensabili per soddisfare il fine ultimo di «utilità del bilanci</a:t>
            </a:r>
            <a:r>
              <a:rPr lang="it-IT" dirty="0" smtClean="0"/>
              <a:t>o»</a:t>
            </a:r>
            <a:endParaRPr lang="it-IT" dirty="0"/>
          </a:p>
        </p:txBody>
      </p:sp>
    </p:spTree>
    <p:extLst>
      <p:ext uri="{BB962C8B-B14F-4D97-AF65-F5344CB8AC3E}">
        <p14:creationId xmlns:p14="http://schemas.microsoft.com/office/powerpoint/2010/main" val="1518137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Impiego degli utili in partecipazioni</a:t>
            </a:r>
            <a:endParaRPr lang="it-IT" dirty="0"/>
          </a:p>
        </p:txBody>
      </p:sp>
      <p:sp>
        <p:nvSpPr>
          <p:cNvPr id="3" name="Segnaposto contenuto 2"/>
          <p:cNvSpPr>
            <a:spLocks noGrp="1"/>
          </p:cNvSpPr>
          <p:nvPr>
            <p:ph idx="1"/>
          </p:nvPr>
        </p:nvSpPr>
        <p:spPr>
          <a:xfrm>
            <a:off x="371697" y="1417638"/>
            <a:ext cx="8435453" cy="5128048"/>
          </a:xfrm>
        </p:spPr>
        <p:txBody>
          <a:bodyPr>
            <a:normAutofit fontScale="77500" lnSpcReduction="20000"/>
          </a:bodyPr>
          <a:lstStyle/>
          <a:p>
            <a:r>
              <a:rPr lang="it-IT" dirty="0"/>
              <a:t>Annacquamento del capitale e propagazione a catena delle perdite sono </a:t>
            </a:r>
            <a:r>
              <a:rPr lang="it-IT" dirty="0" smtClean="0"/>
              <a:t>gli </a:t>
            </a:r>
            <a:r>
              <a:rPr lang="it-IT" dirty="0"/>
              <a:t>effetti patrimoniali distorsivi degli </a:t>
            </a:r>
            <a:r>
              <a:rPr lang="it-IT" dirty="0" smtClean="0"/>
              <a:t>incroci</a:t>
            </a:r>
          </a:p>
          <a:p>
            <a:r>
              <a:rPr lang="it-IT" dirty="0" smtClean="0"/>
              <a:t>negli </a:t>
            </a:r>
            <a:r>
              <a:rPr lang="it-IT" dirty="0"/>
              <a:t>esempi fatti, si è dato per assunto che capitale e patrimonio sociale fossero di uguale ammontare, mentre nella realtà ciò accade </a:t>
            </a:r>
            <a:r>
              <a:rPr lang="it-IT" dirty="0" smtClean="0"/>
              <a:t>raramente: capitale </a:t>
            </a:r>
            <a:r>
              <a:rPr lang="it-IT" dirty="0"/>
              <a:t>e patrimonio sono grandezze differenziate, sia per composizione che per le finalità assolte: il primo è un’entità “statica”, espressione contabile dei conferimenti iniziali, mentre il patrimonio è un’entità “dinamica”, frutto della concreta attività di gestione </a:t>
            </a:r>
            <a:r>
              <a:rPr lang="it-IT" dirty="0" smtClean="0"/>
              <a:t>dell’impresa</a:t>
            </a:r>
          </a:p>
          <a:p>
            <a:r>
              <a:rPr lang="it-IT" dirty="0" smtClean="0"/>
              <a:t>Se </a:t>
            </a:r>
            <a:r>
              <a:rPr lang="it-IT" dirty="0"/>
              <a:t>quindi le partecipazioni vengono acquisite impiegando utili esistenti senza intaccare i beni che stanno a copertura del capitale (senza cioè “investire il capitale”, come alcuni impropriamente sostengono), l’annacquamento si ripercuoterà su detti utili, lasciando impregiudicato il capitale stesso</a:t>
            </a:r>
          </a:p>
        </p:txBody>
      </p:sp>
    </p:spTree>
    <p:extLst>
      <p:ext uri="{BB962C8B-B14F-4D97-AF65-F5344CB8AC3E}">
        <p14:creationId xmlns:p14="http://schemas.microsoft.com/office/powerpoint/2010/main" val="34859140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Autofit/>
          </a:bodyPr>
          <a:lstStyle/>
          <a:p>
            <a:r>
              <a:rPr lang="it-IT" sz="3600" i="1" dirty="0"/>
              <a:t>patrimonio netto effettivo allocato nel passivo</a:t>
            </a:r>
            <a:r>
              <a:rPr lang="it-IT" sz="3600" dirty="0"/>
              <a:t> </a:t>
            </a:r>
          </a:p>
        </p:txBody>
      </p:sp>
      <p:sp>
        <p:nvSpPr>
          <p:cNvPr id="3" name="Segnaposto contenuto 2"/>
          <p:cNvSpPr>
            <a:spLocks noGrp="1"/>
          </p:cNvSpPr>
          <p:nvPr>
            <p:ph idx="1"/>
          </p:nvPr>
        </p:nvSpPr>
        <p:spPr/>
        <p:txBody>
          <a:bodyPr>
            <a:normAutofit fontScale="85000" lnSpcReduction="20000"/>
          </a:bodyPr>
          <a:lstStyle/>
          <a:p>
            <a:r>
              <a:rPr lang="it-IT" dirty="0"/>
              <a:t>Politica diffusa tra le società di capitali, con cui si fanno rientrare fondi neri di cui si necessita per la gestione “ufficiale”</a:t>
            </a:r>
          </a:p>
          <a:p>
            <a:r>
              <a:rPr lang="it-IT" dirty="0"/>
              <a:t>realizzata perlopiù con l’emissione di obbligazioni al portatore convertibili in azioni, al cui collocamento provvedono una o più banche/fiduciarie incaricate, sovente estero-residenti</a:t>
            </a:r>
          </a:p>
          <a:p>
            <a:r>
              <a:rPr lang="it-IT" dirty="0"/>
              <a:t>il controvalore del collocamento sono spesso «fondi neri» accumulati in precedenza</a:t>
            </a:r>
          </a:p>
          <a:p>
            <a:r>
              <a:rPr lang="it-IT" dirty="0"/>
              <a:t>le cedole pagate e l’eventuale disaggio dell’emissione obbligazionaria sono redditi d’esercizio sottratti alla potestà assembleare </a:t>
            </a:r>
          </a:p>
        </p:txBody>
      </p:sp>
    </p:spTree>
    <p:extLst>
      <p:ext uri="{BB962C8B-B14F-4D97-AF65-F5344CB8AC3E}">
        <p14:creationId xmlns:p14="http://schemas.microsoft.com/office/powerpoint/2010/main" val="3381039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Autofit/>
          </a:bodyPr>
          <a:lstStyle/>
          <a:p>
            <a:r>
              <a:rPr lang="it-IT" sz="3600" i="1" dirty="0"/>
              <a:t>patrimonio netto effettivo allocato nel passivo</a:t>
            </a:r>
            <a:r>
              <a:rPr lang="it-IT" sz="3600" dirty="0"/>
              <a:t> </a:t>
            </a:r>
          </a:p>
        </p:txBody>
      </p:sp>
      <p:sp>
        <p:nvSpPr>
          <p:cNvPr id="3" name="Segnaposto contenuto 2"/>
          <p:cNvSpPr>
            <a:spLocks noGrp="1"/>
          </p:cNvSpPr>
          <p:nvPr>
            <p:ph idx="1"/>
          </p:nvPr>
        </p:nvSpPr>
        <p:spPr>
          <a:xfrm>
            <a:off x="457200" y="1600200"/>
            <a:ext cx="8229600" cy="4790620"/>
          </a:xfrm>
        </p:spPr>
        <p:txBody>
          <a:bodyPr>
            <a:normAutofit fontScale="77500" lnSpcReduction="20000"/>
          </a:bodyPr>
          <a:lstStyle/>
          <a:p>
            <a:r>
              <a:rPr lang="it-IT" dirty="0"/>
              <a:t>a monte del rientro “occulto” c’è evasione fiscale e riciclaggio/autoriciclaggio</a:t>
            </a:r>
          </a:p>
          <a:p>
            <a:r>
              <a:rPr lang="it-IT" dirty="0"/>
              <a:t>Il rimborso del capitale o la conversione in azioni a favore di soggetti esteri reiterano l’illecita costituzione di capitali all’estero</a:t>
            </a:r>
          </a:p>
          <a:p>
            <a:r>
              <a:rPr lang="it-IT" dirty="0"/>
              <a:t>Art. 12, comma 2 dl 78/2009: gli investimenti e le attività di natura finanziaria detenute negli Stati o territori a regime fiscale privilegiato …, in violazione degli obblighi di dichiarazione (</a:t>
            </a:r>
            <a:r>
              <a:rPr lang="it-IT" i="1" dirty="0"/>
              <a:t>valutaria</a:t>
            </a:r>
            <a:r>
              <a:rPr lang="it-IT" dirty="0"/>
              <a:t>), ai soli fini fiscali si presumono costituite, salva la prova contraria, mediante redditi sottratti a tassazione </a:t>
            </a:r>
          </a:p>
          <a:p>
            <a:r>
              <a:rPr lang="it-IT" dirty="0"/>
              <a:t>La scarsa regolamentazione concernente il trattamento contabile degli strumenti finanziari ibridi favorisce in maniera notevole questa specie di politiche </a:t>
            </a:r>
          </a:p>
        </p:txBody>
      </p:sp>
    </p:spTree>
    <p:extLst>
      <p:ext uri="{BB962C8B-B14F-4D97-AF65-F5344CB8AC3E}">
        <p14:creationId xmlns:p14="http://schemas.microsoft.com/office/powerpoint/2010/main" val="17756740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a:t>abuse</a:t>
            </a:r>
            <a:r>
              <a:rPr lang="it-IT" i="1" dirty="0"/>
              <a:t> of </a:t>
            </a:r>
            <a:r>
              <a:rPr lang="it-IT" i="1" dirty="0" err="1"/>
              <a:t>immaterial</a:t>
            </a:r>
            <a:r>
              <a:rPr lang="it-IT" i="1" dirty="0"/>
              <a:t> </a:t>
            </a:r>
            <a:r>
              <a:rPr lang="it-IT" i="1" dirty="0" err="1"/>
              <a:t>relevance</a:t>
            </a:r>
            <a:r>
              <a:rPr lang="it-IT" i="1" dirty="0"/>
              <a:t> </a:t>
            </a:r>
            <a:r>
              <a:rPr lang="it-IT" i="1" dirty="0" err="1"/>
              <a:t>rule</a:t>
            </a:r>
            <a:r>
              <a:rPr lang="it-IT" dirty="0"/>
              <a:t> </a:t>
            </a:r>
          </a:p>
        </p:txBody>
      </p:sp>
      <p:sp>
        <p:nvSpPr>
          <p:cNvPr id="3" name="Segnaposto contenuto 2"/>
          <p:cNvSpPr>
            <a:spLocks noGrp="1"/>
          </p:cNvSpPr>
          <p:nvPr>
            <p:ph idx="1"/>
          </p:nvPr>
        </p:nvSpPr>
        <p:spPr>
          <a:xfrm>
            <a:off x="457200" y="1417638"/>
            <a:ext cx="8229600" cy="5251941"/>
          </a:xfrm>
        </p:spPr>
        <p:txBody>
          <a:bodyPr>
            <a:normAutofit fontScale="70000" lnSpcReduction="20000"/>
          </a:bodyPr>
          <a:lstStyle/>
          <a:p>
            <a:r>
              <a:rPr lang="it-IT" dirty="0"/>
              <a:t>L’«</a:t>
            </a:r>
            <a:r>
              <a:rPr lang="it-IT" i="1" dirty="0" err="1"/>
              <a:t>Immaterial</a:t>
            </a:r>
            <a:r>
              <a:rPr lang="it-IT" i="1" dirty="0"/>
              <a:t> </a:t>
            </a:r>
            <a:r>
              <a:rPr lang="it-IT" i="1" dirty="0" err="1"/>
              <a:t>Relevance</a:t>
            </a:r>
            <a:r>
              <a:rPr lang="it-IT" i="1" dirty="0"/>
              <a:t> </a:t>
            </a:r>
            <a:r>
              <a:rPr lang="it-IT" i="1" dirty="0" err="1"/>
              <a:t>Rule</a:t>
            </a:r>
            <a:r>
              <a:rPr lang="it-IT" dirty="0"/>
              <a:t>» è previsto dal 2016 anche in Italia </a:t>
            </a:r>
            <a:r>
              <a:rPr lang="it-IT" dirty="0" smtClean="0"/>
              <a:t>(2423 </a:t>
            </a:r>
            <a:r>
              <a:rPr lang="it-IT" dirty="0"/>
              <a:t>n.</a:t>
            </a:r>
            <a:r>
              <a:rPr lang="it-IT" dirty="0" smtClean="0"/>
              <a:t>4): non </a:t>
            </a:r>
            <a:r>
              <a:rPr lang="it-IT" dirty="0"/>
              <a:t>occorre rispettare gli obblighi in tema di rilevazione, valutazione, presentazione e informativa quando la loro osservanza abbia effetti irrilevanti al fine di dare una rappresentazione veritiera e </a:t>
            </a:r>
            <a:r>
              <a:rPr lang="it-IT" dirty="0" smtClean="0"/>
              <a:t>corretta</a:t>
            </a:r>
            <a:endParaRPr lang="it-IT" dirty="0"/>
          </a:p>
          <a:p>
            <a:r>
              <a:rPr lang="it-IT" dirty="0"/>
              <a:t>In particolare nelle società non quotate e in quelle ove il controllo interno è di fatto blando o acquiescente, il ricorso distorto e strumentale a questa facoltà, che nulla ha a che vedere con l’obbligo della deroga </a:t>
            </a:r>
            <a:r>
              <a:rPr lang="it-IT" i="1" dirty="0"/>
              <a:t>ex</a:t>
            </a:r>
            <a:r>
              <a:rPr lang="it-IT" dirty="0"/>
              <a:t> art. 2423 n.5, può servire ai più disparati </a:t>
            </a:r>
            <a:r>
              <a:rPr lang="it-IT" dirty="0" smtClean="0"/>
              <a:t>scopi</a:t>
            </a:r>
            <a:endParaRPr lang="it-IT" dirty="0"/>
          </a:p>
          <a:p>
            <a:pPr lvl="1"/>
            <a:r>
              <a:rPr lang="it-IT" dirty="0" smtClean="0"/>
              <a:t>non </a:t>
            </a:r>
            <a:r>
              <a:rPr lang="it-IT" dirty="0"/>
              <a:t>considerare </a:t>
            </a:r>
            <a:r>
              <a:rPr lang="it-IT" dirty="0" smtClean="0"/>
              <a:t>perdite </a:t>
            </a:r>
            <a:r>
              <a:rPr lang="it-IT" dirty="0"/>
              <a:t>manifestatesi dopo la chiusura </a:t>
            </a:r>
            <a:r>
              <a:rPr lang="it-IT" dirty="0" smtClean="0"/>
              <a:t>dell’esercizio</a:t>
            </a:r>
            <a:endParaRPr lang="it-IT" dirty="0"/>
          </a:p>
          <a:p>
            <a:pPr lvl="1"/>
            <a:r>
              <a:rPr lang="it-IT" dirty="0" smtClean="0"/>
              <a:t>non </a:t>
            </a:r>
            <a:r>
              <a:rPr lang="it-IT" dirty="0"/>
              <a:t>iscrivere definiti fondi rischi (es. fondo rischi ambientali</a:t>
            </a:r>
            <a:r>
              <a:rPr lang="it-IT" dirty="0" smtClean="0"/>
              <a:t>)</a:t>
            </a:r>
            <a:endParaRPr lang="it-IT" dirty="0"/>
          </a:p>
          <a:p>
            <a:pPr lvl="1"/>
            <a:r>
              <a:rPr lang="it-IT" dirty="0" smtClean="0"/>
              <a:t>tralasciare </a:t>
            </a:r>
            <a:r>
              <a:rPr lang="it-IT" dirty="0"/>
              <a:t>l’iscrizione di fondi spese future concernenti impegni già assunti dall’impresa (es. fondo ripristino ambientale</a:t>
            </a:r>
            <a:r>
              <a:rPr lang="it-IT" dirty="0" smtClean="0"/>
              <a:t>)</a:t>
            </a:r>
            <a:endParaRPr lang="it-IT" dirty="0"/>
          </a:p>
          <a:p>
            <a:pPr lvl="1"/>
            <a:r>
              <a:rPr lang="it-IT" dirty="0" smtClean="0"/>
              <a:t>disapplicare </a:t>
            </a:r>
            <a:r>
              <a:rPr lang="it-IT" dirty="0"/>
              <a:t>l’obbligo dell’</a:t>
            </a:r>
            <a:r>
              <a:rPr lang="it-IT" i="1" dirty="0" err="1"/>
              <a:t>amortized</a:t>
            </a:r>
            <a:r>
              <a:rPr lang="it-IT" i="1" dirty="0"/>
              <a:t> </a:t>
            </a:r>
            <a:r>
              <a:rPr lang="it-IT" i="1" dirty="0" err="1"/>
              <a:t>cost</a:t>
            </a:r>
            <a:r>
              <a:rPr lang="it-IT" i="1" dirty="0"/>
              <a:t> </a:t>
            </a:r>
            <a:r>
              <a:rPr lang="it-IT" dirty="0"/>
              <a:t>per la valutazione di titoli, debiti e crediti </a:t>
            </a:r>
          </a:p>
        </p:txBody>
      </p:sp>
    </p:spTree>
    <p:extLst>
      <p:ext uri="{BB962C8B-B14F-4D97-AF65-F5344CB8AC3E}">
        <p14:creationId xmlns:p14="http://schemas.microsoft.com/office/powerpoint/2010/main" val="15325273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obbligo dell’</a:t>
            </a:r>
            <a:r>
              <a:rPr lang="it-IT" i="1" dirty="0" err="1"/>
              <a:t>amortized</a:t>
            </a:r>
            <a:r>
              <a:rPr lang="it-IT" i="1" dirty="0"/>
              <a:t> </a:t>
            </a:r>
            <a:r>
              <a:rPr lang="it-IT" i="1" dirty="0" err="1"/>
              <a:t>cost</a:t>
            </a:r>
            <a:endParaRPr lang="it-IT" dirty="0"/>
          </a:p>
        </p:txBody>
      </p:sp>
      <p:sp>
        <p:nvSpPr>
          <p:cNvPr id="3" name="Segnaposto contenuto 2"/>
          <p:cNvSpPr>
            <a:spLocks noGrp="1"/>
          </p:cNvSpPr>
          <p:nvPr>
            <p:ph idx="1"/>
          </p:nvPr>
        </p:nvSpPr>
        <p:spPr>
          <a:xfrm>
            <a:off x="457200" y="1600200"/>
            <a:ext cx="8229600" cy="5028082"/>
          </a:xfrm>
        </p:spPr>
        <p:txBody>
          <a:bodyPr>
            <a:normAutofit fontScale="77500" lnSpcReduction="20000"/>
          </a:bodyPr>
          <a:lstStyle/>
          <a:p>
            <a:r>
              <a:rPr lang="it-IT" dirty="0" smtClean="0"/>
              <a:t>Dal bilancio </a:t>
            </a:r>
            <a:r>
              <a:rPr lang="it-IT" dirty="0"/>
              <a:t>2016 </a:t>
            </a:r>
            <a:r>
              <a:rPr lang="it-IT" dirty="0" smtClean="0"/>
              <a:t>vige il </a:t>
            </a:r>
            <a:r>
              <a:rPr lang="it-IT" dirty="0"/>
              <a:t>criterio del COSTO </a:t>
            </a:r>
            <a:r>
              <a:rPr lang="it-IT" dirty="0" smtClean="0"/>
              <a:t>AMMORTIZZATO,</a:t>
            </a:r>
            <a:r>
              <a:rPr lang="it-IT" dirty="0"/>
              <a:t> per la valutazione dei crediti, dei debiti e dei titoli, </a:t>
            </a:r>
            <a:r>
              <a:rPr lang="it-IT" dirty="0" smtClean="0"/>
              <a:t>con rinvio alle </a:t>
            </a:r>
            <a:r>
              <a:rPr lang="it-IT" dirty="0"/>
              <a:t>disposizioni dei principi contabili internazionali per la definizione di tale </a:t>
            </a:r>
            <a:r>
              <a:rPr lang="it-IT" dirty="0" smtClean="0"/>
              <a:t>criterio</a:t>
            </a:r>
          </a:p>
          <a:p>
            <a:r>
              <a:rPr lang="it-IT" dirty="0" smtClean="0"/>
              <a:t>Sono </a:t>
            </a:r>
            <a:r>
              <a:rPr lang="it-IT" dirty="0"/>
              <a:t>obbligate all’applicazione del criterio le società di medie e grandi dimensioni.</a:t>
            </a:r>
          </a:p>
          <a:p>
            <a:r>
              <a:rPr lang="it-IT" dirty="0"/>
              <a:t>Il principio contabile internazionale </a:t>
            </a:r>
            <a:r>
              <a:rPr lang="it-IT" dirty="0" smtClean="0"/>
              <a:t>(IAS) </a:t>
            </a:r>
            <a:r>
              <a:rPr lang="it-IT" dirty="0"/>
              <a:t>39 definisce il </a:t>
            </a:r>
            <a:r>
              <a:rPr lang="it-IT" b="1" dirty="0"/>
              <a:t>costo ammortizzato </a:t>
            </a:r>
            <a:r>
              <a:rPr lang="it-IT" dirty="0"/>
              <a:t>come il valore a cui un attività o passività finanziaria è iscritta inizialmente, al netto dei rimborsi di capitale, rettificato in aumento o in diminuzione, all’ammortamento complessivo determinato utilizzando il criterio dell’interesse effettivo, su qualsiasi differenza tra il valore iniziale e quello a scadenza, ed eventualmente rettificato in </a:t>
            </a:r>
            <a:r>
              <a:rPr lang="it-IT" dirty="0" smtClean="0"/>
              <a:t>diminuzione</a:t>
            </a:r>
            <a:endParaRPr lang="it-IT" dirty="0"/>
          </a:p>
        </p:txBody>
      </p:sp>
    </p:spTree>
    <p:extLst>
      <p:ext uri="{BB962C8B-B14F-4D97-AF65-F5344CB8AC3E}">
        <p14:creationId xmlns:p14="http://schemas.microsoft.com/office/powerpoint/2010/main" val="1651796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obbligo dell’</a:t>
            </a:r>
            <a:r>
              <a:rPr lang="it-IT" i="1" dirty="0" err="1"/>
              <a:t>amortized</a:t>
            </a:r>
            <a:r>
              <a:rPr lang="it-IT" i="1" dirty="0"/>
              <a:t> </a:t>
            </a:r>
            <a:r>
              <a:rPr lang="it-IT" i="1" dirty="0" err="1"/>
              <a:t>cost</a:t>
            </a:r>
            <a:endParaRPr lang="it-IT" dirty="0"/>
          </a:p>
        </p:txBody>
      </p:sp>
      <p:sp>
        <p:nvSpPr>
          <p:cNvPr id="3" name="Segnaposto contenuto 2"/>
          <p:cNvSpPr>
            <a:spLocks noGrp="1"/>
          </p:cNvSpPr>
          <p:nvPr>
            <p:ph idx="1"/>
          </p:nvPr>
        </p:nvSpPr>
        <p:spPr>
          <a:xfrm>
            <a:off x="457200" y="1600200"/>
            <a:ext cx="8229600" cy="5028082"/>
          </a:xfrm>
        </p:spPr>
        <p:txBody>
          <a:bodyPr>
            <a:normAutofit fontScale="77500" lnSpcReduction="20000"/>
          </a:bodyPr>
          <a:lstStyle/>
          <a:p>
            <a:r>
              <a:rPr lang="it-IT" dirty="0" smtClean="0"/>
              <a:t>Costo </a:t>
            </a:r>
            <a:r>
              <a:rPr lang="it-IT" dirty="0"/>
              <a:t>ammortizzato: valore iniziale – quote rimborsate +/ – ammortamento complessivo </a:t>
            </a:r>
            <a:r>
              <a:rPr lang="it-IT" dirty="0" smtClean="0"/>
              <a:t>delle differenze </a:t>
            </a:r>
            <a:r>
              <a:rPr lang="it-IT" dirty="0"/>
              <a:t>tra valore iniziale e valore a scadenza al netto delle </a:t>
            </a:r>
            <a:r>
              <a:rPr lang="it-IT" dirty="0" smtClean="0"/>
              <a:t>svalutazioni</a:t>
            </a:r>
          </a:p>
          <a:p>
            <a:r>
              <a:rPr lang="it-IT" dirty="0"/>
              <a:t>Per calcolare il costo ammortizzato di un’attività o passività finanziaria e per imputare all’esercizio di competenza gli interessi attivi o passivi si utilizza il metodo del tasso di interesse effettivo, che è quel tasso di interesse che raccorda esattamente il valore contabile agli incassi o pagamenti futuri lungo la vita dello strumento </a:t>
            </a:r>
            <a:r>
              <a:rPr lang="it-IT" dirty="0" smtClean="0"/>
              <a:t>finanziario</a:t>
            </a:r>
          </a:p>
          <a:p>
            <a:r>
              <a:rPr lang="it-IT" dirty="0" smtClean="0"/>
              <a:t>Il </a:t>
            </a:r>
            <a:r>
              <a:rPr lang="it-IT" dirty="0"/>
              <a:t>calcolo comprende tutte le commissioni ed i margini pagati o ricevuti che sono parte integrante del tasso d’interesse, i costi di transazione e tutti gli altri premi o </a:t>
            </a:r>
            <a:r>
              <a:rPr lang="it-IT" dirty="0" smtClean="0"/>
              <a:t>sconti. </a:t>
            </a:r>
            <a:r>
              <a:rPr lang="it-IT" dirty="0" smtClean="0">
                <a:solidFill>
                  <a:srgbClr val="FF0000"/>
                </a:solidFill>
              </a:rPr>
              <a:t>Facciamo un esempio </a:t>
            </a:r>
            <a:r>
              <a:rPr lang="mr-IN" dirty="0" smtClean="0">
                <a:solidFill>
                  <a:srgbClr val="FF0000"/>
                </a:solidFill>
              </a:rPr>
              <a:t>…</a:t>
            </a:r>
            <a:r>
              <a:rPr lang="it-IT" dirty="0" smtClean="0">
                <a:solidFill>
                  <a:srgbClr val="FF0000"/>
                </a:solidFill>
              </a:rPr>
              <a:t> ?</a:t>
            </a:r>
          </a:p>
          <a:p>
            <a:endParaRPr lang="it-IT" dirty="0"/>
          </a:p>
        </p:txBody>
      </p:sp>
    </p:spTree>
    <p:extLst>
      <p:ext uri="{BB962C8B-B14F-4D97-AF65-F5344CB8AC3E}">
        <p14:creationId xmlns:p14="http://schemas.microsoft.com/office/powerpoint/2010/main" val="29608374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a:t>
            </a:r>
            <a:r>
              <a:rPr lang="it-IT" i="1" dirty="0" err="1" smtClean="0"/>
              <a:t>amortized</a:t>
            </a:r>
            <a:r>
              <a:rPr lang="it-IT" i="1" dirty="0" smtClean="0"/>
              <a:t> </a:t>
            </a:r>
            <a:r>
              <a:rPr lang="it-IT" i="1" dirty="0" err="1" smtClean="0"/>
              <a:t>cost</a:t>
            </a:r>
            <a:endParaRPr lang="it-IT" i="1" dirty="0"/>
          </a:p>
        </p:txBody>
      </p:sp>
      <p:graphicFrame>
        <p:nvGraphicFramePr>
          <p:cNvPr id="4" name="Oggetto 3"/>
          <p:cNvGraphicFramePr>
            <a:graphicFrameLocks noChangeAspect="1"/>
          </p:cNvGraphicFramePr>
          <p:nvPr>
            <p:extLst>
              <p:ext uri="{D42A27DB-BD31-4B8C-83A1-F6EECF244321}">
                <p14:modId xmlns:p14="http://schemas.microsoft.com/office/powerpoint/2010/main" val="3028163668"/>
              </p:ext>
            </p:extLst>
          </p:nvPr>
        </p:nvGraphicFramePr>
        <p:xfrm>
          <a:off x="457200" y="1548665"/>
          <a:ext cx="8391249" cy="4625342"/>
        </p:xfrm>
        <a:graphic>
          <a:graphicData uri="http://schemas.openxmlformats.org/presentationml/2006/ole">
            <mc:AlternateContent xmlns:mc="http://schemas.openxmlformats.org/markup-compatibility/2006">
              <mc:Choice xmlns:v="urn:schemas-microsoft-com:vml" Requires="v">
                <p:oleObj spid="_x0000_s1043" name="Documento" r:id="rId3" imgW="6121400" imgH="2235200" progId="Word.Document.12">
                  <p:embed/>
                </p:oleObj>
              </mc:Choice>
              <mc:Fallback>
                <p:oleObj name="Documento" r:id="rId3" imgW="6121400" imgH="2235200" progId="Word.Document.12">
                  <p:embed/>
                  <p:pic>
                    <p:nvPicPr>
                      <p:cNvPr id="0" name=""/>
                      <p:cNvPicPr/>
                      <p:nvPr/>
                    </p:nvPicPr>
                    <p:blipFill>
                      <a:blip r:embed="rId4"/>
                      <a:stretch>
                        <a:fillRect/>
                      </a:stretch>
                    </p:blipFill>
                    <p:spPr>
                      <a:xfrm>
                        <a:off x="457200" y="1548665"/>
                        <a:ext cx="8391249" cy="4625342"/>
                      </a:xfrm>
                      <a:prstGeom prst="rect">
                        <a:avLst/>
                      </a:prstGeom>
                    </p:spPr>
                  </p:pic>
                </p:oleObj>
              </mc:Fallback>
            </mc:AlternateContent>
          </a:graphicData>
        </a:graphic>
      </p:graphicFrame>
    </p:spTree>
    <p:extLst>
      <p:ext uri="{BB962C8B-B14F-4D97-AF65-F5344CB8AC3E}">
        <p14:creationId xmlns:p14="http://schemas.microsoft.com/office/powerpoint/2010/main" val="14813525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a:t>
            </a:r>
            <a:r>
              <a:rPr lang="it-IT" i="1" dirty="0" err="1" smtClean="0"/>
              <a:t>amortized</a:t>
            </a:r>
            <a:r>
              <a:rPr lang="it-IT" i="1" dirty="0" smtClean="0"/>
              <a:t> </a:t>
            </a:r>
            <a:r>
              <a:rPr lang="it-IT" i="1" dirty="0" err="1" smtClean="0"/>
              <a:t>cost</a:t>
            </a:r>
            <a:endParaRPr lang="it-IT" i="1" dirty="0"/>
          </a:p>
        </p:txBody>
      </p:sp>
      <p:sp>
        <p:nvSpPr>
          <p:cNvPr id="3" name="Rettangolo 2"/>
          <p:cNvSpPr/>
          <p:nvPr/>
        </p:nvSpPr>
        <p:spPr>
          <a:xfrm>
            <a:off x="598845" y="1582341"/>
            <a:ext cx="8087955" cy="4662814"/>
          </a:xfrm>
          <a:prstGeom prst="rect">
            <a:avLst/>
          </a:prstGeom>
        </p:spPr>
        <p:txBody>
          <a:bodyPr wrap="square">
            <a:spAutoFit/>
          </a:bodyPr>
          <a:lstStyle/>
          <a:p>
            <a:pPr marL="457200" indent="-457200">
              <a:buFont typeface="Arial"/>
              <a:buChar char="•"/>
            </a:pPr>
            <a:r>
              <a:rPr lang="it-IT" sz="2700" dirty="0"/>
              <a:t>Gli interessi impliciti costituiscono un costo da ammortizzare, ossia da ripartire in base al </a:t>
            </a:r>
            <a:r>
              <a:rPr lang="it-IT" sz="2700" dirty="0" smtClean="0"/>
              <a:t>tempo</a:t>
            </a:r>
          </a:p>
          <a:p>
            <a:pPr marL="457200" indent="-457200">
              <a:buFont typeface="Arial"/>
              <a:buChar char="•"/>
            </a:pPr>
            <a:r>
              <a:rPr lang="it-IT" sz="2700" dirty="0" smtClean="0"/>
              <a:t>In</a:t>
            </a:r>
            <a:r>
              <a:rPr lang="it-IT" sz="2700" dirty="0"/>
              <a:t> realtà l’espressione “costo da ammortizzare” è impropria, in quanto dal lato del venditore si dovrebbe parlare di “ricavo da ammortizzare</a:t>
            </a:r>
            <a:r>
              <a:rPr lang="it-IT" sz="2700" dirty="0" smtClean="0"/>
              <a:t>”</a:t>
            </a:r>
            <a:endParaRPr lang="it-IT" sz="2700" dirty="0"/>
          </a:p>
          <a:p>
            <a:pPr marL="457200" indent="-457200">
              <a:buFont typeface="Arial"/>
              <a:buChar char="•"/>
            </a:pPr>
            <a:r>
              <a:rPr lang="it-IT" sz="2700" dirty="0"/>
              <a:t>La suddivisione degli interessi nei </a:t>
            </a:r>
            <a:r>
              <a:rPr lang="it-IT" sz="2700" dirty="0" smtClean="0"/>
              <a:t>2 anni è:</a:t>
            </a:r>
            <a:endParaRPr lang="it-IT" sz="2700" dirty="0"/>
          </a:p>
          <a:p>
            <a:r>
              <a:rPr lang="it-IT" sz="2700" dirty="0"/>
              <a:t>Interessi di competenza dell’esercizio </a:t>
            </a:r>
            <a:r>
              <a:rPr lang="it-IT" sz="2700" dirty="0" err="1" smtClean="0"/>
              <a:t>n</a:t>
            </a:r>
            <a:r>
              <a:rPr lang="it-IT" sz="2700" dirty="0" smtClean="0"/>
              <a:t> = </a:t>
            </a:r>
          </a:p>
          <a:p>
            <a:r>
              <a:rPr lang="it-IT" sz="2700" dirty="0" smtClean="0"/>
              <a:t>73.964,49 </a:t>
            </a:r>
            <a:r>
              <a:rPr lang="it-IT" sz="2700" dirty="0"/>
              <a:t>x 4%= 2.958,57</a:t>
            </a:r>
          </a:p>
          <a:p>
            <a:r>
              <a:rPr lang="it-IT" sz="2700" dirty="0"/>
              <a:t>Interessi di competenza esercizio n+1 = 6035,50-2958,57=3.076,92</a:t>
            </a:r>
          </a:p>
          <a:p>
            <a:pPr marL="457200" indent="-457200">
              <a:buFont typeface="Arial"/>
              <a:buChar char="•"/>
            </a:pPr>
            <a:r>
              <a:rPr lang="it-IT" sz="2700" dirty="0"/>
              <a:t>Serve una registrazione </a:t>
            </a:r>
            <a:r>
              <a:rPr lang="it-IT" sz="2700" dirty="0" smtClean="0"/>
              <a:t>in </a:t>
            </a:r>
            <a:r>
              <a:rPr lang="it-IT" sz="2700" dirty="0"/>
              <a:t>Partita Doppia </a:t>
            </a:r>
          </a:p>
        </p:txBody>
      </p:sp>
    </p:spTree>
    <p:extLst>
      <p:ext uri="{BB962C8B-B14F-4D97-AF65-F5344CB8AC3E}">
        <p14:creationId xmlns:p14="http://schemas.microsoft.com/office/powerpoint/2010/main" val="1529893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a:stretch>
            <a:fillRect/>
          </a:stretch>
        </p:blipFill>
        <p:spPr>
          <a:xfrm>
            <a:off x="0" y="542357"/>
            <a:ext cx="9144000" cy="4475314"/>
          </a:xfrm>
          <a:prstGeom prst="rect">
            <a:avLst/>
          </a:prstGeom>
        </p:spPr>
      </p:pic>
      <p:sp>
        <p:nvSpPr>
          <p:cNvPr id="6" name="CasellaDiTesto 5"/>
          <p:cNvSpPr txBox="1"/>
          <p:nvPr/>
        </p:nvSpPr>
        <p:spPr>
          <a:xfrm>
            <a:off x="1" y="5017671"/>
            <a:ext cx="9143999" cy="1754327"/>
          </a:xfrm>
          <a:prstGeom prst="rect">
            <a:avLst/>
          </a:prstGeom>
          <a:noFill/>
        </p:spPr>
        <p:txBody>
          <a:bodyPr wrap="square" rtlCol="0">
            <a:spAutoFit/>
          </a:bodyPr>
          <a:lstStyle/>
          <a:p>
            <a:r>
              <a:rPr lang="it-IT" sz="2700" dirty="0"/>
              <a:t>* il conto rettifiche di ricavi è di natura economica e si porta in detrazione della voce ricavi di vendita</a:t>
            </a:r>
            <a:r>
              <a:rPr lang="it-IT" sz="2700" dirty="0" smtClean="0"/>
              <a:t>. Nell’esercizio </a:t>
            </a:r>
            <a:r>
              <a:rPr lang="it-IT" sz="2700" dirty="0"/>
              <a:t>n+1 il credito giunge a scadenza e si riscuotono 97.600 euro di cui 3.076,92 di interessi attivi di competenza dell’esercizio n+1</a:t>
            </a:r>
          </a:p>
        </p:txBody>
      </p:sp>
    </p:spTree>
    <p:extLst>
      <p:ext uri="{BB962C8B-B14F-4D97-AF65-F5344CB8AC3E}">
        <p14:creationId xmlns:p14="http://schemas.microsoft.com/office/powerpoint/2010/main" val="1486253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Momento di riscossione del credito </a:t>
            </a:r>
            <a:endParaRPr lang="it-IT" dirty="0"/>
          </a:p>
        </p:txBody>
      </p:sp>
      <p:pic>
        <p:nvPicPr>
          <p:cNvPr id="4" name="Immagine 3"/>
          <p:cNvPicPr>
            <a:picLocks noChangeAspect="1"/>
          </p:cNvPicPr>
          <p:nvPr/>
        </p:nvPicPr>
        <p:blipFill>
          <a:blip r:embed="rId2"/>
          <a:stretch>
            <a:fillRect/>
          </a:stretch>
        </p:blipFill>
        <p:spPr>
          <a:xfrm>
            <a:off x="0" y="2578100"/>
            <a:ext cx="9144000" cy="1700784"/>
          </a:xfrm>
          <a:prstGeom prst="rect">
            <a:avLst/>
          </a:prstGeom>
        </p:spPr>
      </p:pic>
    </p:spTree>
    <p:extLst>
      <p:ext uri="{BB962C8B-B14F-4D97-AF65-F5344CB8AC3E}">
        <p14:creationId xmlns:p14="http://schemas.microsoft.com/office/powerpoint/2010/main" val="4112906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28136"/>
          </a:xfrm>
        </p:spPr>
        <p:txBody>
          <a:bodyPr>
            <a:normAutofit/>
          </a:bodyPr>
          <a:lstStyle/>
          <a:p>
            <a:r>
              <a:rPr lang="it-IT" dirty="0"/>
              <a:t>il bilancio è un sistema di </a:t>
            </a:r>
            <a:r>
              <a:rPr lang="it-IT" dirty="0" smtClean="0"/>
              <a:t>scelte</a:t>
            </a:r>
            <a:endParaRPr lang="it-IT" dirty="0"/>
          </a:p>
        </p:txBody>
      </p:sp>
      <p:sp>
        <p:nvSpPr>
          <p:cNvPr id="3" name="Segnaposto contenuto 2"/>
          <p:cNvSpPr>
            <a:spLocks noGrp="1"/>
          </p:cNvSpPr>
          <p:nvPr>
            <p:ph idx="1"/>
          </p:nvPr>
        </p:nvSpPr>
        <p:spPr>
          <a:xfrm>
            <a:off x="457200" y="1425678"/>
            <a:ext cx="8229600" cy="5089036"/>
          </a:xfrm>
        </p:spPr>
        <p:txBody>
          <a:bodyPr>
            <a:normAutofit fontScale="92500" lnSpcReduction="20000"/>
          </a:bodyPr>
          <a:lstStyle/>
          <a:p>
            <a:r>
              <a:rPr lang="it-IT" dirty="0" smtClean="0"/>
              <a:t>Le scelte di classificazione contabile corrispondono a sei aree di discrezionalità, e sono cioè le scelte</a:t>
            </a:r>
          </a:p>
          <a:p>
            <a:pPr marL="914400" lvl="1" indent="-514350">
              <a:buFont typeface="+mj-lt"/>
              <a:buAutoNum type="arabicPeriod"/>
            </a:pPr>
            <a:r>
              <a:rPr lang="it-IT" dirty="0" smtClean="0"/>
              <a:t>di classificazione contabile sulla «natura» dei valori</a:t>
            </a:r>
          </a:p>
          <a:p>
            <a:pPr marL="914400" lvl="1" indent="-514350">
              <a:buFont typeface="+mj-lt"/>
              <a:buAutoNum type="arabicPeriod"/>
            </a:pPr>
            <a:r>
              <a:rPr lang="it-IT" dirty="0" smtClean="0"/>
              <a:t>di classificazione contabile sulla «destinazione» dei valori</a:t>
            </a:r>
          </a:p>
          <a:p>
            <a:pPr marL="914400" lvl="1" indent="-514350">
              <a:buFont typeface="+mj-lt"/>
              <a:buAutoNum type="arabicPeriod"/>
            </a:pPr>
            <a:r>
              <a:rPr lang="it-IT" dirty="0" smtClean="0"/>
              <a:t>di rilevazione "tecnica" dei valori</a:t>
            </a:r>
          </a:p>
          <a:p>
            <a:pPr marL="914400" lvl="1" indent="-514350">
              <a:buFont typeface="+mj-lt"/>
              <a:buAutoNum type="arabicPeriod"/>
            </a:pPr>
            <a:r>
              <a:rPr lang="it-IT" dirty="0" smtClean="0"/>
              <a:t>di comunicazione informativa di bilancio</a:t>
            </a:r>
          </a:p>
          <a:p>
            <a:pPr marL="914400" lvl="1" indent="-514350">
              <a:buFont typeface="+mj-lt"/>
              <a:buAutoNum type="arabicPeriod"/>
            </a:pPr>
            <a:r>
              <a:rPr lang="it-IT" dirty="0" smtClean="0"/>
              <a:t>di valutazione dei valori stimati e congetturati</a:t>
            </a:r>
          </a:p>
          <a:p>
            <a:pPr marL="914400" lvl="1" indent="-514350">
              <a:buFont typeface="+mj-lt"/>
              <a:buAutoNum type="arabicPeriod"/>
            </a:pPr>
            <a:r>
              <a:rPr lang="it-IT" dirty="0" smtClean="0"/>
              <a:t>per rappresentare gli «schemi» di bilancio</a:t>
            </a:r>
          </a:p>
          <a:p>
            <a:r>
              <a:rPr lang="it-IT" dirty="0" smtClean="0"/>
              <a:t>l’adozione di una o più scelte rappresenta lo stile di </a:t>
            </a:r>
            <a:r>
              <a:rPr lang="it-IT" i="1" dirty="0" err="1" smtClean="0"/>
              <a:t>accounting</a:t>
            </a:r>
            <a:endParaRPr lang="it-IT" i="1" dirty="0" smtClean="0"/>
          </a:p>
          <a:p>
            <a:endParaRPr lang="it-IT" dirty="0"/>
          </a:p>
        </p:txBody>
      </p:sp>
    </p:spTree>
    <p:extLst>
      <p:ext uri="{BB962C8B-B14F-4D97-AF65-F5344CB8AC3E}">
        <p14:creationId xmlns:p14="http://schemas.microsoft.com/office/powerpoint/2010/main" val="44844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il bilancio è un sistema di </a:t>
            </a:r>
            <a:r>
              <a:rPr lang="it-IT" dirty="0" smtClean="0"/>
              <a:t>scelte</a:t>
            </a:r>
            <a:endParaRPr lang="it-IT" dirty="0"/>
          </a:p>
        </p:txBody>
      </p:sp>
      <p:sp>
        <p:nvSpPr>
          <p:cNvPr id="3" name="Segnaposto contenuto 2"/>
          <p:cNvSpPr>
            <a:spLocks noGrp="1"/>
          </p:cNvSpPr>
          <p:nvPr>
            <p:ph idx="1"/>
          </p:nvPr>
        </p:nvSpPr>
        <p:spPr>
          <a:xfrm>
            <a:off x="457200" y="1600200"/>
            <a:ext cx="8229600" cy="4914513"/>
          </a:xfrm>
        </p:spPr>
        <p:txBody>
          <a:bodyPr>
            <a:normAutofit/>
          </a:bodyPr>
          <a:lstStyle/>
          <a:p>
            <a:r>
              <a:rPr lang="it-IT" dirty="0" smtClean="0"/>
              <a:t>Le scelte non sono </a:t>
            </a:r>
            <a:r>
              <a:rPr lang="it-IT" dirty="0"/>
              <a:t>completamente </a:t>
            </a:r>
            <a:r>
              <a:rPr lang="it-IT" dirty="0" smtClean="0"/>
              <a:t>libere, ma risultano circoscritte e limitate da:</a:t>
            </a:r>
          </a:p>
          <a:p>
            <a:pPr lvl="1"/>
            <a:r>
              <a:rPr lang="it-IT" dirty="0"/>
              <a:t>a</a:t>
            </a:r>
            <a:r>
              <a:rPr lang="it-IT" dirty="0" smtClean="0"/>
              <a:t>utodisciplina condivisa con l’ambiente</a:t>
            </a:r>
          </a:p>
          <a:p>
            <a:pPr lvl="1"/>
            <a:r>
              <a:rPr lang="it-IT" dirty="0"/>
              <a:t>l</a:t>
            </a:r>
            <a:r>
              <a:rPr lang="it-IT" dirty="0" smtClean="0"/>
              <a:t>eggi e principi contabili controlli legali</a:t>
            </a:r>
          </a:p>
          <a:p>
            <a:pPr lvl="1"/>
            <a:r>
              <a:rPr lang="it-IT" i="1" dirty="0" err="1"/>
              <a:t>r</a:t>
            </a:r>
            <a:r>
              <a:rPr lang="it-IT" i="1" dirty="0" err="1" smtClean="0"/>
              <a:t>eputation</a:t>
            </a:r>
            <a:r>
              <a:rPr lang="it-IT" dirty="0" smtClean="0"/>
              <a:t> ambientale e </a:t>
            </a:r>
            <a:r>
              <a:rPr lang="it-IT" i="1" dirty="0" smtClean="0"/>
              <a:t>moral suasion </a:t>
            </a:r>
            <a:r>
              <a:rPr lang="it-IT" dirty="0" smtClean="0"/>
              <a:t>(controllo sociale)</a:t>
            </a:r>
          </a:p>
          <a:p>
            <a:r>
              <a:rPr lang="it-IT" dirty="0"/>
              <a:t>i</a:t>
            </a:r>
            <a:r>
              <a:rPr lang="it-IT" dirty="0" smtClean="0"/>
              <a:t>l superamento di tali limiti configura abuso del diritto o falso in bilancio</a:t>
            </a:r>
          </a:p>
          <a:p>
            <a:endParaRPr lang="it-IT" dirty="0"/>
          </a:p>
        </p:txBody>
      </p:sp>
    </p:spTree>
    <p:extLst>
      <p:ext uri="{BB962C8B-B14F-4D97-AF65-F5344CB8AC3E}">
        <p14:creationId xmlns:p14="http://schemas.microsoft.com/office/powerpoint/2010/main" val="40995690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7051</TotalTime>
  <Words>8290</Words>
  <Application>Microsoft Macintosh PowerPoint</Application>
  <PresentationFormat>Presentazione su schermo (4:3)</PresentationFormat>
  <Paragraphs>433</Paragraphs>
  <Slides>79</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79</vt:i4>
      </vt:variant>
    </vt:vector>
  </HeadingPairs>
  <TitlesOfParts>
    <vt:vector size="81" baseType="lpstr">
      <vt:lpstr>Tema di Office</vt:lpstr>
      <vt:lpstr>Documento</vt:lpstr>
      <vt:lpstr>“abuse of earnings management” nella realtà delle imprese italiane: generi e specie di politiche di bilancio</vt:lpstr>
      <vt:lpstr>Presentazione di PowerPoint</vt:lpstr>
      <vt:lpstr>il lato oscuro dell’accounting</vt:lpstr>
      <vt:lpstr>il lato oscuro dell’accounting</vt:lpstr>
      <vt:lpstr>il lato oscuro dell’accounting </vt:lpstr>
      <vt:lpstr>Stili di accounting</vt:lpstr>
      <vt:lpstr>Manipolazione e clausola generale</vt:lpstr>
      <vt:lpstr>il bilancio è un sistema di scelte</vt:lpstr>
      <vt:lpstr>il bilancio è un sistema di scelte</vt:lpstr>
      <vt:lpstr>Presentazione di PowerPoint</vt:lpstr>
      <vt:lpstr>Genere delle politiche di bilancio e possibile coesistenza di più scelte </vt:lpstr>
      <vt:lpstr>Falsità legale ovvero non conformità del bilancio</vt:lpstr>
      <vt:lpstr>Politiche di bilancio e loro tratto dominante </vt:lpstr>
      <vt:lpstr>Politiche di bilancio e loro tratto dominante </vt:lpstr>
      <vt:lpstr>Politiche di bilancio e loro tratto dominante </vt:lpstr>
      <vt:lpstr>Alcuni indici</vt:lpstr>
      <vt:lpstr>Attivo dello stato patrimoniale</vt:lpstr>
      <vt:lpstr>Passivo dello stato patrimoniale</vt:lpstr>
      <vt:lpstr>Conto economico</vt:lpstr>
      <vt:lpstr>determinazione del NOPAT</vt:lpstr>
      <vt:lpstr>determinazione del Capitale Investito (CI) </vt:lpstr>
      <vt:lpstr>determinazione del costo medio del capitale  WACC Weighted Average Cost of Capital</vt:lpstr>
      <vt:lpstr>il costo del capitale proprio (equity)</vt:lpstr>
      <vt:lpstr>determinazione del costo medio del capitale  WACC Weighted Average Cost of Capital</vt:lpstr>
      <vt:lpstr>Calcolo dell’EVA</vt:lpstr>
      <vt:lpstr>Reddito Operativo</vt:lpstr>
      <vt:lpstr>Conto economico riclassificato secondo una logica di controllo di gestione</vt:lpstr>
      <vt:lpstr>“window-dressing” e ROI</vt:lpstr>
      <vt:lpstr>Politiche quali-quantitative delle omissioni di bilancio. Stile di accounting “aggressive”</vt:lpstr>
      <vt:lpstr>Politiche quali-quantitative delle omissioni di bilancio. Stile di accounting “fraud”</vt:lpstr>
      <vt:lpstr>politiche “quali-quantitative” delle fittizietà di bilancio </vt:lpstr>
      <vt:lpstr>politiche “quali-quantitative” delle distrazioni di bilancio </vt:lpstr>
      <vt:lpstr>politiche “quali-quantitative” delle distrazioni di bilancio </vt:lpstr>
      <vt:lpstr>specie di politiche di bilancio: Bill &amp; Hold</vt:lpstr>
      <vt:lpstr>specie di politiche di bilancio: Bill &amp; Hold</vt:lpstr>
      <vt:lpstr>Specie di politiche di bilancio: Bill &amp; Hold</vt:lpstr>
      <vt:lpstr>Specie di politiche di bilancio: all-inclusive earnings </vt:lpstr>
      <vt:lpstr>all-inclusive earnings – definizioni</vt:lpstr>
      <vt:lpstr>Specie di politiche di bilancio: boiler plate </vt:lpstr>
      <vt:lpstr>Stock option</vt:lpstr>
      <vt:lpstr>Specie di politiche di bilancio: channel stuffing </vt:lpstr>
      <vt:lpstr>Presentazione di PowerPoint</vt:lpstr>
      <vt:lpstr>transfer pricing abuse (profit split policies)</vt:lpstr>
      <vt:lpstr>Presentazione di PowerPoint</vt:lpstr>
      <vt:lpstr>Valore normale</vt:lpstr>
      <vt:lpstr>“cookiejar” accounts/reserves</vt:lpstr>
      <vt:lpstr>“cookiejar” accounts/reserves</vt:lpstr>
      <vt:lpstr>“Doppio binario”</vt:lpstr>
      <vt:lpstr>abuse of impairment</vt:lpstr>
      <vt:lpstr>extreme fair value </vt:lpstr>
      <vt:lpstr>foreign currency translation (Conversione valuta estera)</vt:lpstr>
      <vt:lpstr>dirty damage e dirty surplus (o dirty accounts - “conti sporchi”)</vt:lpstr>
      <vt:lpstr>Presentazione di PowerPoint</vt:lpstr>
      <vt:lpstr>buy&amp;sell (loss improvement- miglioramento della perdita) </vt:lpstr>
      <vt:lpstr>buy&amp;sell (liabilities improvement-miglioramento dei debiti) </vt:lpstr>
      <vt:lpstr>off-balance-sheet transactions  (lenzuolo per operazioni “fuori bilancio” </vt:lpstr>
      <vt:lpstr>ipr&amp;d (in-process r&amp;d)</vt:lpstr>
      <vt:lpstr>in-substance defeasance </vt:lpstr>
      <vt:lpstr>big bath write-off </vt:lpstr>
      <vt:lpstr>cash on hand enhancement (“accrescimento della liquidità”)</vt:lpstr>
      <vt:lpstr>tax (land/timing) allocation </vt:lpstr>
      <vt:lpstr>information overstating</vt:lpstr>
      <vt:lpstr>alterazione infragruppo del patrimonio netto</vt:lpstr>
      <vt:lpstr>catena delle azioni proprie reciproche</vt:lpstr>
      <vt:lpstr>Gli effetti distorsivi della reciprocità</vt:lpstr>
      <vt:lpstr>Duplicazione dei patrimoni</vt:lpstr>
      <vt:lpstr>Annacquamento del capitale</vt:lpstr>
      <vt:lpstr>Reciprocità integrale</vt:lpstr>
      <vt:lpstr>Propagazione delle perdite</vt:lpstr>
      <vt:lpstr>Impiego degli utili in partecipazioni</vt:lpstr>
      <vt:lpstr>patrimonio netto effettivo allocato nel passivo </vt:lpstr>
      <vt:lpstr>patrimonio netto effettivo allocato nel passivo </vt:lpstr>
      <vt:lpstr>abuse of immaterial relevance rule </vt:lpstr>
      <vt:lpstr>obbligo dell’amortized cost</vt:lpstr>
      <vt:lpstr>obbligo dell’amortized cost</vt:lpstr>
      <vt:lpstr>Esempio di amortized cost</vt:lpstr>
      <vt:lpstr>Esempio di amortized cost</vt:lpstr>
      <vt:lpstr>Presentazione di PowerPoint</vt:lpstr>
      <vt:lpstr>Momento di riscossione del credito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 “ABUSE OF EARNINGS MANAGEMENT” NELLA REALTA’ DELLE IMPRESE ITALIANE: 6GENERI E (ALMENO) 23 SPECIE DI POLITICHE DI BILANCIO</dc:title>
  <dc:creator>giorgio pani</dc:creator>
  <cp:lastModifiedBy>giorgio pani</cp:lastModifiedBy>
  <cp:revision>160</cp:revision>
  <dcterms:created xsi:type="dcterms:W3CDTF">2016-11-14T20:11:59Z</dcterms:created>
  <dcterms:modified xsi:type="dcterms:W3CDTF">2016-11-27T22:05:39Z</dcterms:modified>
</cp:coreProperties>
</file>