
<file path=[Content_Types].xml><?xml version="1.0" encoding="utf-8"?>
<Types xmlns="http://schemas.openxmlformats.org/package/2006/content-types">
  <Override PartName="/_rels/.rels" ContentType="application/vnd.openxmlformats-package.relationships+xml"/>
  <Override PartName="/ppt/notesSlides/_rels/notesSlide41.xml.rels" ContentType="application/vnd.openxmlformats-package.relationships+xml"/>
  <Override PartName="/ppt/notesSlides/_rels/notesSlide40.xml.rels" ContentType="application/vnd.openxmlformats-package.relationships+xml"/>
  <Override PartName="/ppt/notesSlides/_rels/notesSlide11.xml.rels" ContentType="application/vnd.openxmlformats-package.relationships+xml"/>
  <Override PartName="/ppt/notesSlides/_rels/notesSlide33.xml.rels" ContentType="application/vnd.openxmlformats-package.relationships+xml"/>
  <Override PartName="/ppt/notesSlides/_rels/notesSlide2.xml.rels" ContentType="application/vnd.openxmlformats-package.relationships+xml"/>
  <Override PartName="/ppt/notesSlides/_rels/notesSlide22.xml.rels" ContentType="application/vnd.openxmlformats-package.relationships+xml"/>
  <Override PartName="/ppt/notesSlides/_rels/notesSlide3.xml.rels" ContentType="application/vnd.openxmlformats-package.relationships+xml"/>
  <Override PartName="/ppt/notesSlides/_rels/notesSlide8.xml.rels" ContentType="application/vnd.openxmlformats-package.relationships+xml"/>
  <Override PartName="/ppt/notesSlides/_rels/notesSlide4.xml.rels" ContentType="application/vnd.openxmlformats-package.relationships+xml"/>
  <Override PartName="/ppt/notesSlides/notesSlide41.xml" ContentType="application/vnd.openxmlformats-officedocument.presentationml.notesSlide+xml"/>
  <Override PartName="/ppt/notesSlides/notesSlide22.xml" ContentType="application/vnd.openxmlformats-officedocument.presentationml.notesSlide+xml"/>
  <Override PartName="/ppt/notesSlides/notesSlide2.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_rels/presentation.xml.rels" ContentType="application/vnd.openxmlformats-package.relationships+xml"/>
  <Override PartName="/ppt/media/image40.png" ContentType="image/png"/>
  <Override PartName="/ppt/media/image39.png" ContentType="image/png"/>
  <Override PartName="/ppt/media/image35.jpeg" ContentType="image/jpeg"/>
  <Override PartName="/ppt/media/image33.jpeg" ContentType="image/jpeg"/>
  <Override PartName="/ppt/media/image32.jpeg" ContentType="image/jpeg"/>
  <Override PartName="/ppt/media/image31.jpeg" ContentType="image/jpeg"/>
  <Override PartName="/ppt/media/image30.jpeg" ContentType="image/jpeg"/>
  <Override PartName="/ppt/media/image29.jpeg" ContentType="image/jpeg"/>
  <Override PartName="/ppt/media/image28.jpeg" ContentType="image/jpeg"/>
  <Override PartName="/ppt/media/image27.jpeg" ContentType="image/jpeg"/>
  <Override PartName="/ppt/media/image26.png" ContentType="image/png"/>
  <Override PartName="/ppt/media/image34.jpeg" ContentType="image/jpeg"/>
  <Override PartName="/ppt/media/image24.png" ContentType="image/png"/>
  <Override PartName="/ppt/media/image10.png" ContentType="image/png"/>
  <Override PartName="/ppt/media/image13.jpeg" ContentType="image/jpeg"/>
  <Override PartName="/ppt/media/image9.jpeg" ContentType="image/jpeg"/>
  <Override PartName="/ppt/media/image23.jpeg" ContentType="image/jpeg"/>
  <Override PartName="/ppt/media/image7.jpeg" ContentType="image/jpeg"/>
  <Override PartName="/ppt/media/image25.png" ContentType="image/png"/>
  <Override PartName="/ppt/media/image8.jpeg" ContentType="image/jpeg"/>
  <Override PartName="/ppt/media/image17.png" ContentType="image/png"/>
  <Override PartName="/ppt/media/image1.png" ContentType="image/png"/>
  <Override PartName="/ppt/media/image38.png" ContentType="image/png"/>
  <Override PartName="/ppt/media/image3.png" ContentType="image/png"/>
  <Override PartName="/ppt/media/image4.jpeg" ContentType="image/jpeg"/>
  <Override PartName="/ppt/media/image6.jpeg" ContentType="image/jpeg"/>
  <Override PartName="/ppt/media/image22.jpeg" ContentType="image/jpeg"/>
  <Override PartName="/ppt/media/image36.jpeg" ContentType="image/jpeg"/>
  <Override PartName="/ppt/media/image11.jpeg" ContentType="image/jpeg"/>
  <Override PartName="/ppt/media/image37.jpeg" ContentType="image/jpeg"/>
  <Override PartName="/ppt/media/image12.jpeg" ContentType="image/jpeg"/>
  <Override PartName="/ppt/media/image19.png" ContentType="image/png"/>
  <Override PartName="/ppt/media/image14.jpeg" ContentType="image/jpeg"/>
  <Override PartName="/ppt/media/image20.png" ContentType="image/png"/>
  <Override PartName="/ppt/media/image15.jpeg" ContentType="image/jpeg"/>
  <Override PartName="/ppt/media/image41.png" ContentType="image/png"/>
  <Override PartName="/ppt/media/image16.jpeg" ContentType="image/jpeg"/>
  <Override PartName="/ppt/media/image2.jpeg" ContentType="image/jpeg"/>
  <Override PartName="/ppt/media/image18.png" ContentType="image/png"/>
  <Override PartName="/ppt/media/image5.jpeg" ContentType="image/jpeg"/>
  <Override PartName="/ppt/media/image21.jpeg" ContentType="image/jpeg"/>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36.xml.rels" ContentType="application/vnd.openxmlformats-package.relationships+xml"/>
  <Override PartName="/ppt/slides/_rels/slide35.xml.rels" ContentType="application/vnd.openxmlformats-package.relationships+xml"/>
  <Override PartName="/ppt/slides/_rels/slide45.xml.rels" ContentType="application/vnd.openxmlformats-package.relationships+xml"/>
  <Override PartName="/ppt/slides/_rels/slide34.xml.rels" ContentType="application/vnd.openxmlformats-package.relationships+xml"/>
  <Override PartName="/ppt/slides/_rels/slide44.xml.rels" ContentType="application/vnd.openxmlformats-package.relationships+xml"/>
  <Override PartName="/ppt/slides/_rels/slide33.xml.rels" ContentType="application/vnd.openxmlformats-package.relationships+xml"/>
  <Override PartName="/ppt/slides/_rels/slide30.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body"/>
          </p:nvPr>
        </p:nvSpPr>
        <p:spPr>
          <a:xfrm>
            <a:off x="756000" y="5078520"/>
            <a:ext cx="6047640" cy="4811040"/>
          </a:xfrm>
          <a:prstGeom prst="rect">
            <a:avLst/>
          </a:prstGeom>
        </p:spPr>
        <p:txBody>
          <a:bodyPr lIns="0" rIns="0" tIns="0" bIns="0"/>
          <a:p>
            <a:r>
              <a:rPr b="0" lang="it-IT" sz="2000" spc="-1" strike="noStrike">
                <a:solidFill>
                  <a:srgbClr val="000000"/>
                </a:solidFill>
                <a:uFill>
                  <a:solidFill>
                    <a:srgbClr val="ffffff"/>
                  </a:solidFill>
                </a:uFill>
                <a:latin typeface="Arial"/>
              </a:rPr>
              <a:t>Click to edit the notes format</a:t>
            </a:r>
            <a:endParaRPr b="0" lang="it-IT" sz="2000" spc="-1" strike="noStrike">
              <a:solidFill>
                <a:srgbClr val="000000"/>
              </a:solidFill>
              <a:uFill>
                <a:solidFill>
                  <a:srgbClr val="ffffff"/>
                </a:solidFill>
              </a:uFill>
              <a:latin typeface="Arial"/>
            </a:endParaRPr>
          </a:p>
        </p:txBody>
      </p:sp>
      <p:sp>
        <p:nvSpPr>
          <p:cNvPr id="149" name="PlaceHolder 2"/>
          <p:cNvSpPr>
            <a:spLocks noGrp="1"/>
          </p:cNvSpPr>
          <p:nvPr>
            <p:ph type="hdr"/>
          </p:nvPr>
        </p:nvSpPr>
        <p:spPr>
          <a:xfrm>
            <a:off x="0" y="0"/>
            <a:ext cx="3280680" cy="534240"/>
          </a:xfrm>
          <a:prstGeom prst="rect">
            <a:avLst/>
          </a:prstGeom>
        </p:spPr>
        <p:txBody>
          <a:bodyPr lIns="0" rIns="0" tIns="0" bIns="0"/>
          <a:p>
            <a:r>
              <a:rPr b="0" lang="it-IT" sz="1400" spc="-1" strike="noStrike">
                <a:solidFill>
                  <a:srgbClr val="000000"/>
                </a:solidFill>
                <a:uFill>
                  <a:solidFill>
                    <a:srgbClr val="ffffff"/>
                  </a:solidFill>
                </a:uFill>
                <a:latin typeface="Times New Roman"/>
              </a:rPr>
              <a:t>&lt;header&gt;</a:t>
            </a:r>
            <a:endParaRPr b="0" lang="it-IT" sz="1400" spc="-1" strike="noStrike">
              <a:solidFill>
                <a:srgbClr val="000000"/>
              </a:solidFill>
              <a:uFill>
                <a:solidFill>
                  <a:srgbClr val="ffffff"/>
                </a:solidFill>
              </a:uFill>
              <a:latin typeface="Times New Roman"/>
            </a:endParaRPr>
          </a:p>
        </p:txBody>
      </p:sp>
      <p:sp>
        <p:nvSpPr>
          <p:cNvPr id="150" name="PlaceHolder 3"/>
          <p:cNvSpPr>
            <a:spLocks noGrp="1"/>
          </p:cNvSpPr>
          <p:nvPr>
            <p:ph type="dt"/>
          </p:nvPr>
        </p:nvSpPr>
        <p:spPr>
          <a:xfrm>
            <a:off x="4278960" y="0"/>
            <a:ext cx="3280680" cy="534240"/>
          </a:xfrm>
          <a:prstGeom prst="rect">
            <a:avLst/>
          </a:prstGeom>
        </p:spPr>
        <p:txBody>
          <a:bodyPr lIns="0" rIns="0" tIns="0" bIns="0"/>
          <a:p>
            <a:pPr algn="r"/>
            <a:r>
              <a:rPr b="0" lang="it-IT" sz="1400" spc="-1" strike="noStrike">
                <a:solidFill>
                  <a:srgbClr val="000000"/>
                </a:solidFill>
                <a:uFill>
                  <a:solidFill>
                    <a:srgbClr val="ffffff"/>
                  </a:solidFill>
                </a:uFill>
                <a:latin typeface="Times New Roman"/>
              </a:rPr>
              <a:t>&lt;date/time&gt;</a:t>
            </a:r>
            <a:endParaRPr b="0" lang="it-IT" sz="1400" spc="-1" strike="noStrike">
              <a:solidFill>
                <a:srgbClr val="000000"/>
              </a:solidFill>
              <a:uFill>
                <a:solidFill>
                  <a:srgbClr val="ffffff"/>
                </a:solidFill>
              </a:uFill>
              <a:latin typeface="Times New Roman"/>
            </a:endParaRPr>
          </a:p>
        </p:txBody>
      </p:sp>
      <p:sp>
        <p:nvSpPr>
          <p:cNvPr id="151" name="PlaceHolder 4"/>
          <p:cNvSpPr>
            <a:spLocks noGrp="1"/>
          </p:cNvSpPr>
          <p:nvPr>
            <p:ph type="ftr"/>
          </p:nvPr>
        </p:nvSpPr>
        <p:spPr>
          <a:xfrm>
            <a:off x="0" y="10157400"/>
            <a:ext cx="3280680" cy="534240"/>
          </a:xfrm>
          <a:prstGeom prst="rect">
            <a:avLst/>
          </a:prstGeom>
        </p:spPr>
        <p:txBody>
          <a:bodyPr lIns="0" rIns="0" tIns="0" bIns="0" anchor="b"/>
          <a:p>
            <a:r>
              <a:rPr b="0" lang="it-IT" sz="1400" spc="-1" strike="noStrike">
                <a:solidFill>
                  <a:srgbClr val="000000"/>
                </a:solidFill>
                <a:uFill>
                  <a:solidFill>
                    <a:srgbClr val="ffffff"/>
                  </a:solidFill>
                </a:uFill>
                <a:latin typeface="Times New Roman"/>
              </a:rPr>
              <a:t>&lt;footer&gt;</a:t>
            </a:r>
            <a:endParaRPr b="0" lang="it-IT" sz="1400" spc="-1" strike="noStrike">
              <a:solidFill>
                <a:srgbClr val="000000"/>
              </a:solidFill>
              <a:uFill>
                <a:solidFill>
                  <a:srgbClr val="ffffff"/>
                </a:solidFill>
              </a:uFill>
              <a:latin typeface="Times New Roman"/>
            </a:endParaRPr>
          </a:p>
        </p:txBody>
      </p:sp>
      <p:sp>
        <p:nvSpPr>
          <p:cNvPr id="152" name="PlaceHolder 5"/>
          <p:cNvSpPr>
            <a:spLocks noGrp="1"/>
          </p:cNvSpPr>
          <p:nvPr>
            <p:ph type="sldNum"/>
          </p:nvPr>
        </p:nvSpPr>
        <p:spPr>
          <a:xfrm>
            <a:off x="4278960" y="10157400"/>
            <a:ext cx="3280680" cy="534240"/>
          </a:xfrm>
          <a:prstGeom prst="rect">
            <a:avLst/>
          </a:prstGeom>
        </p:spPr>
        <p:txBody>
          <a:bodyPr lIns="0" rIns="0" tIns="0" bIns="0" anchor="b"/>
          <a:p>
            <a:pPr algn="r"/>
            <a:fld id="{27EA4B22-D390-4184-B7B2-0F17AC1BA85D}" type="slidenum">
              <a:rPr b="0" lang="it-IT" sz="1400" spc="-1" strike="noStrike">
                <a:solidFill>
                  <a:srgbClr val="000000"/>
                </a:solidFill>
                <a:uFill>
                  <a:solidFill>
                    <a:srgbClr val="ffffff"/>
                  </a:solidFill>
                </a:uFill>
                <a:latin typeface="Times New Roman"/>
              </a:rPr>
              <a:t>&lt;number&gt;</a:t>
            </a:fld>
            <a:endParaRPr b="0" lang="it-IT"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body"/>
          </p:nvPr>
        </p:nvSpPr>
        <p:spPr>
          <a:xfrm>
            <a:off x="685800" y="4343400"/>
            <a:ext cx="5484960" cy="4113360"/>
          </a:xfrm>
          <a:prstGeom prst="rect">
            <a:avLst/>
          </a:prstGeom>
        </p:spPr>
        <p:txBody>
          <a:bodyPr lIns="0" rIns="0" tIns="0" bIns="0"/>
          <a:p>
            <a:endParaRPr b="0" lang="it-IT" sz="2000" spc="-1" strike="noStrike">
              <a:solidFill>
                <a:srgbClr val="000000"/>
              </a:solidFill>
              <a:uFill>
                <a:solidFill>
                  <a:srgbClr val="ffffff"/>
                </a:solidFill>
              </a:uFill>
              <a:latin typeface="Arial"/>
            </a:endParaRPr>
          </a:p>
          <a:p>
            <a:endParaRPr b="0" lang="it-IT" sz="2000" spc="-1" strike="noStrike">
              <a:solidFill>
                <a:srgbClr val="000000"/>
              </a:solidFill>
              <a:uFill>
                <a:solidFill>
                  <a:srgbClr val="ffffff"/>
                </a:solidFill>
              </a:uFill>
              <a:latin typeface="Arial"/>
            </a:endParaRPr>
          </a:p>
          <a:p>
            <a:r>
              <a:rPr b="0" lang="it-IT" sz="1400" spc="-1" strike="noStrike">
                <a:solidFill>
                  <a:srgbClr val="000000"/>
                </a:solidFill>
                <a:uFill>
                  <a:solidFill>
                    <a:srgbClr val="ffffff"/>
                  </a:solidFill>
                </a:uFill>
                <a:latin typeface="+mn-lt"/>
                <a:ea typeface="+mn-ea"/>
              </a:rPr>
              <a:t> </a:t>
            </a:r>
            <a:r>
              <a:rPr b="0" lang="it-IT" sz="1400" spc="-1" strike="noStrike">
                <a:solidFill>
                  <a:srgbClr val="000000"/>
                </a:solidFill>
                <a:uFill>
                  <a:solidFill>
                    <a:srgbClr val="ffffff"/>
                  </a:solidFill>
                </a:uFill>
                <a:latin typeface="+mn-lt"/>
                <a:ea typeface="+mn-ea"/>
              </a:rPr>
              <a:t>The PSC circumvents to some extent the problem of asexual reproduction, but it has been criticized for dividing organisms on the basis of characteristics that may have little biological relevance, and also for creating an overwhelmingly large number of species. Furthermore, two groups that are identified as separate species under the PSC may retain the potential to reproduce with one another. If reproduction between these two groups did occur, they would no longer be monophyletic and would therefore have to be reclassified as a single species.</a:t>
            </a:r>
            <a:endParaRPr b="0" lang="it-IT" sz="2000" spc="-1" strike="noStrike">
              <a:solidFill>
                <a:srgbClr val="000000"/>
              </a:solidFill>
              <a:uFill>
                <a:solidFill>
                  <a:srgbClr val="ffffff"/>
                </a:solidFill>
              </a:uFill>
              <a:latin typeface="Arial"/>
            </a:endParaRPr>
          </a:p>
        </p:txBody>
      </p:sp>
      <p:sp>
        <p:nvSpPr>
          <p:cNvPr id="308"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A6C4EAE6-7055-41B4-85A0-162647D814D6}" type="slidenum">
              <a:rPr b="0" lang="it-IT" sz="1200" spc="-1" strike="noStrike">
                <a:solidFill>
                  <a:srgbClr val="000000"/>
                </a:solidFill>
                <a:uFill>
                  <a:solidFill>
                    <a:srgbClr val="ffffff"/>
                  </a:solidFill>
                </a:uFill>
                <a:latin typeface="+mn-lt"/>
                <a:ea typeface="+mn-ea"/>
              </a:rPr>
              <a:t>&lt;number&gt;</a:t>
            </a:fld>
            <a:endParaRPr b="0" lang="it-IT" sz="1800" spc="-1" strike="noStrike">
              <a:solidFill>
                <a:srgbClr val="000000"/>
              </a:solidFill>
              <a:uFill>
                <a:solidFill>
                  <a:srgbClr val="ffffff"/>
                </a:solidFill>
              </a:u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body"/>
          </p:nvPr>
        </p:nvSpPr>
        <p:spPr>
          <a:xfrm>
            <a:off x="685800" y="4343400"/>
            <a:ext cx="5484960" cy="4113360"/>
          </a:xfrm>
          <a:prstGeom prst="rect">
            <a:avLst/>
          </a:prstGeom>
        </p:spPr>
        <p:txBody>
          <a:bodyPr lIns="0" rIns="0" tIns="0" bIns="0"/>
          <a:p>
            <a:r>
              <a:rPr b="0" lang="it-IT" sz="1200" spc="-1" strike="noStrike">
                <a:solidFill>
                  <a:srgbClr val="000000"/>
                </a:solidFill>
                <a:uFill>
                  <a:solidFill>
                    <a:srgbClr val="ffffff"/>
                  </a:solidFill>
                </a:uFill>
                <a:latin typeface="+mn-lt"/>
                <a:ea typeface="+mn-ea"/>
              </a:rPr>
              <a:t>We know from the fossil record that species diversity has been steadily increasing over the past 600 million years, despite the fact that as many as 99% of species that have ever lived are now extinct.</a:t>
            </a:r>
            <a:endParaRPr b="0" lang="it-IT" sz="2000" spc="-1" strike="noStrike">
              <a:solidFill>
                <a:srgbClr val="000000"/>
              </a:solidFill>
              <a:uFill>
                <a:solidFill>
                  <a:srgbClr val="ffffff"/>
                </a:solidFill>
              </a:uFill>
              <a:latin typeface="Arial"/>
            </a:endParaRPr>
          </a:p>
        </p:txBody>
      </p:sp>
      <p:sp>
        <p:nvSpPr>
          <p:cNvPr id="300"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879568C2-713B-41CE-A349-2BB63A4099FB}" type="slidenum">
              <a:rPr b="0" lang="it-IT" sz="1200" spc="-1" strike="noStrike">
                <a:solidFill>
                  <a:srgbClr val="000000"/>
                </a:solidFill>
                <a:uFill>
                  <a:solidFill>
                    <a:srgbClr val="ffffff"/>
                  </a:solidFill>
                </a:uFill>
                <a:latin typeface="+mn-lt"/>
                <a:ea typeface="+mn-ea"/>
              </a:rPr>
              <a:t>&lt;number&gt;</a:t>
            </a:fld>
            <a:endParaRPr b="0" lang="it-IT" sz="1800" spc="-1" strike="noStrike">
              <a:solidFill>
                <a:srgbClr val="000000"/>
              </a:solidFill>
              <a:uFill>
                <a:solidFill>
                  <a:srgbClr val="ffffff"/>
                </a:solidFill>
              </a:u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body"/>
          </p:nvPr>
        </p:nvSpPr>
        <p:spPr>
          <a:xfrm>
            <a:off x="685800" y="4343400"/>
            <a:ext cx="5484960" cy="4113360"/>
          </a:xfrm>
          <a:prstGeom prst="rect">
            <a:avLst/>
          </a:prstGeom>
        </p:spPr>
        <p:txBody>
          <a:bodyPr lIns="0" rIns="0" tIns="0" bIns="0"/>
          <a:p>
            <a:pPr marL="216000" indent="-215280">
              <a:lnSpc>
                <a:spcPct val="100000"/>
              </a:lnSpc>
            </a:pPr>
            <a:r>
              <a:rPr b="0" lang="it-IT" sz="1200" spc="-1" strike="noStrike">
                <a:solidFill>
                  <a:srgbClr val="000000"/>
                </a:solidFill>
                <a:uFill>
                  <a:solidFill>
                    <a:srgbClr val="ffffff"/>
                  </a:solidFill>
                </a:uFill>
                <a:latin typeface="Arial"/>
              </a:rPr>
              <a:t>The inaugural meeting for </a:t>
            </a:r>
            <a:r>
              <a:rPr b="0" lang="it-IT" sz="1200" spc="-1" strike="noStrike">
                <a:solidFill>
                  <a:srgbClr val="0066ff"/>
                </a:solidFill>
                <a:uFill>
                  <a:solidFill>
                    <a:srgbClr val="ffffff"/>
                  </a:solidFill>
                </a:uFill>
                <a:latin typeface="Arial"/>
              </a:rPr>
              <a:t>CBOL was held at The National Museum of Natural History, Washington DC in May 2004. The initial organizational support for CBOL was provided by a 2.5 year grant from the The Alfred P. Sloan Foundation, renewed in 2006 for 3 years. </a:t>
            </a:r>
            <a:endParaRPr b="0" lang="it-IT" sz="2000" spc="-1" strike="noStrike">
              <a:solidFill>
                <a:srgbClr val="000000"/>
              </a:solidFill>
              <a:uFill>
                <a:solidFill>
                  <a:srgbClr val="ffffff"/>
                </a:solidFill>
              </a:uFill>
              <a:latin typeface="Arial"/>
            </a:endParaRPr>
          </a:p>
          <a:p>
            <a:pPr marL="216000" indent="-215280">
              <a:lnSpc>
                <a:spcPct val="100000"/>
              </a:lnSpc>
            </a:pPr>
            <a:endParaRPr b="0" lang="it-IT" sz="2000" spc="-1" strike="noStrike">
              <a:solidFill>
                <a:srgbClr val="000000"/>
              </a:solidFill>
              <a:uFill>
                <a:solidFill>
                  <a:srgbClr val="ffffff"/>
                </a:solidFill>
              </a:uFill>
              <a:latin typeface="Arial"/>
            </a:endParaRPr>
          </a:p>
        </p:txBody>
      </p:sp>
      <p:sp>
        <p:nvSpPr>
          <p:cNvPr id="310"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DBFD96FD-1C7A-41CA-9318-75626F311CD5}" type="slidenum">
              <a:rPr b="0" lang="it-IT" sz="1200" spc="-1" strike="noStrike">
                <a:solidFill>
                  <a:srgbClr val="000000"/>
                </a:solidFill>
                <a:uFill>
                  <a:solidFill>
                    <a:srgbClr val="ffffff"/>
                  </a:solidFill>
                </a:uFill>
                <a:latin typeface="+mn-lt"/>
                <a:ea typeface="+mn-ea"/>
              </a:rPr>
              <a:t>&lt;number&gt;</a:t>
            </a:fld>
            <a:endParaRPr b="0" lang="it-IT" sz="1800" spc="-1" strike="noStrike">
              <a:solidFill>
                <a:srgbClr val="000000"/>
              </a:solidFill>
              <a:uFill>
                <a:solidFill>
                  <a:srgbClr val="ffffff"/>
                </a:solidFill>
              </a:u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body"/>
          </p:nvPr>
        </p:nvSpPr>
        <p:spPr>
          <a:xfrm>
            <a:off x="685800" y="4343400"/>
            <a:ext cx="5484960" cy="4113360"/>
          </a:xfrm>
          <a:prstGeom prst="rect">
            <a:avLst/>
          </a:prstGeom>
        </p:spPr>
        <p:txBody>
          <a:bodyPr lIns="0" rIns="0" tIns="0" bIns="0"/>
          <a:p>
            <a:r>
              <a:rPr b="0" lang="it-IT" sz="1200" spc="-1" strike="noStrike">
                <a:solidFill>
                  <a:srgbClr val="000000"/>
                </a:solidFill>
                <a:uFill>
                  <a:solidFill>
                    <a:srgbClr val="ffffff"/>
                  </a:solidFill>
                </a:uFill>
                <a:latin typeface="+mn-lt"/>
                <a:ea typeface="+mn-ea"/>
              </a:rPr>
              <a:t>The remaining 4% or so of all extinctions occurred during five separate mass extinctions, which are identified from the fossil record as periods in which an estimated 75% or more of all living species went extinct. The most recent mass extinction occurred in the late Cretaceous (65 million years ago) when approximately 85% of all species, including the dinosaurs, were wiped out.</a:t>
            </a:r>
            <a:endParaRPr b="0" lang="it-IT" sz="2000" spc="-1" strike="noStrike">
              <a:solidFill>
                <a:srgbClr val="000000"/>
              </a:solidFill>
              <a:uFill>
                <a:solidFill>
                  <a:srgbClr val="ffffff"/>
                </a:solidFill>
              </a:uFill>
              <a:latin typeface="Arial"/>
            </a:endParaRPr>
          </a:p>
        </p:txBody>
      </p:sp>
      <p:sp>
        <p:nvSpPr>
          <p:cNvPr id="302"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CC9B945D-1085-450D-AF3D-057AD88BFEFB}" type="slidenum">
              <a:rPr b="0" lang="it-IT" sz="1200" spc="-1" strike="noStrike">
                <a:solidFill>
                  <a:srgbClr val="000000"/>
                </a:solidFill>
                <a:uFill>
                  <a:solidFill>
                    <a:srgbClr val="ffffff"/>
                  </a:solidFill>
                </a:uFill>
                <a:latin typeface="+mn-lt"/>
                <a:ea typeface="+mn-ea"/>
              </a:rPr>
              <a:t>&lt;number&gt;</a:t>
            </a:fld>
            <a:endParaRPr b="0" lang="it-IT" sz="1800" spc="-1" strike="noStrike">
              <a:solidFill>
                <a:srgbClr val="000000"/>
              </a:solidFill>
              <a:uFill>
                <a:solidFill>
                  <a:srgbClr val="ffffff"/>
                </a:solidFill>
              </a:u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body"/>
          </p:nvPr>
        </p:nvSpPr>
        <p:spPr>
          <a:xfrm>
            <a:off x="685800" y="4343400"/>
            <a:ext cx="5484960" cy="4113360"/>
          </a:xfrm>
          <a:prstGeom prst="rect">
            <a:avLst/>
          </a:prstGeom>
        </p:spPr>
        <p:txBody>
          <a:bodyPr lIns="0" rIns="0" tIns="0" bIns="0"/>
          <a:p>
            <a:r>
              <a:rPr b="0" lang="it-IT" sz="1200" spc="-1" strike="noStrike">
                <a:solidFill>
                  <a:srgbClr val="000000"/>
                </a:solidFill>
                <a:uFill>
                  <a:solidFill>
                    <a:srgbClr val="ffffff"/>
                  </a:solidFill>
                </a:uFill>
                <a:latin typeface="+mn-lt"/>
                <a:ea typeface="+mn-ea"/>
              </a:rPr>
              <a:t>Genetic differentiation among populations from four different geographical regions around the bay was inferred from neutral microsatellite loci, and gene expression was quantified using a cDNA salmonid microarray. Microsatellite data showed differentiation among all four geographical areas; similarly, the transcriptomic variation showed that a greater number of genes were being differentially expressed between each of the four areas compared to between different sites within each of the four areas (Figure 8.8). In general, patterns of variation in gene expression were consistent with the levels of genetic differentiation that were based on microsatellite loci, although the two measures of genetic differentiation were not strongly correlated.</a:t>
            </a:r>
            <a:endParaRPr b="0" lang="it-IT" sz="2000" spc="-1" strike="noStrike">
              <a:solidFill>
                <a:srgbClr val="000000"/>
              </a:solidFill>
              <a:uFill>
                <a:solidFill>
                  <a:srgbClr val="ffffff"/>
                </a:solidFill>
              </a:uFill>
              <a:latin typeface="Arial"/>
            </a:endParaRPr>
          </a:p>
        </p:txBody>
      </p:sp>
      <p:sp>
        <p:nvSpPr>
          <p:cNvPr id="312"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55811FB0-0356-49BB-8491-56D7AB713F0F}" type="slidenum">
              <a:rPr b="0" lang="it-IT" sz="1200" spc="-1" strike="noStrike">
                <a:solidFill>
                  <a:srgbClr val="000000"/>
                </a:solidFill>
                <a:uFill>
                  <a:solidFill>
                    <a:srgbClr val="ffffff"/>
                  </a:solidFill>
                </a:uFill>
                <a:latin typeface="+mn-lt"/>
                <a:ea typeface="+mn-ea"/>
              </a:rPr>
              <a:t>&lt;number&gt;</a:t>
            </a:fld>
            <a:endParaRPr b="0" lang="it-IT" sz="1800" spc="-1" strike="noStrike">
              <a:solidFill>
                <a:srgbClr val="000000"/>
              </a:solidFill>
              <a:uFill>
                <a:solidFill>
                  <a:srgbClr val="ffffff"/>
                </a:solidFill>
              </a:u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PlaceHolder 1"/>
          <p:cNvSpPr>
            <a:spLocks noGrp="1"/>
          </p:cNvSpPr>
          <p:nvPr>
            <p:ph type="body"/>
          </p:nvPr>
        </p:nvSpPr>
        <p:spPr>
          <a:xfrm>
            <a:off x="685800" y="4343400"/>
            <a:ext cx="5484960" cy="4113360"/>
          </a:xfrm>
          <a:prstGeom prst="rect">
            <a:avLst/>
          </a:prstGeom>
        </p:spPr>
        <p:txBody>
          <a:bodyPr lIns="0" rIns="0" tIns="0" bIns="0"/>
          <a:p>
            <a:r>
              <a:rPr b="0" lang="it-IT" sz="1200" spc="-1" strike="noStrike">
                <a:solidFill>
                  <a:srgbClr val="000000"/>
                </a:solidFill>
                <a:uFill>
                  <a:solidFill>
                    <a:srgbClr val="ffffff"/>
                  </a:solidFill>
                </a:uFill>
                <a:latin typeface="+mn-lt"/>
                <a:ea typeface="+mn-ea"/>
              </a:rPr>
              <a:t>The remaining 4% or so of all extinctions occurred during five separate mass extinctions, which are identified from the fossil record as periods in which an estimated 75% or more of all living species went extinct. The most recent mass extinction occurred in the late Cretaceous (65 million years ago) when approximately 85% of all species, including the dinosaurs, were wiped out.</a:t>
            </a:r>
            <a:endParaRPr b="0" lang="it-IT" sz="2000" spc="-1" strike="noStrike">
              <a:solidFill>
                <a:srgbClr val="000000"/>
              </a:solidFill>
              <a:uFill>
                <a:solidFill>
                  <a:srgbClr val="ffffff"/>
                </a:solidFill>
              </a:uFill>
              <a:latin typeface="Arial"/>
            </a:endParaRPr>
          </a:p>
        </p:txBody>
      </p:sp>
      <p:sp>
        <p:nvSpPr>
          <p:cNvPr id="304"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87DB4670-4684-467B-90E9-A09626A4183B}" type="slidenum">
              <a:rPr b="0" lang="it-IT" sz="1200" spc="-1" strike="noStrike">
                <a:solidFill>
                  <a:srgbClr val="000000"/>
                </a:solidFill>
                <a:uFill>
                  <a:solidFill>
                    <a:srgbClr val="ffffff"/>
                  </a:solidFill>
                </a:uFill>
                <a:latin typeface="+mn-lt"/>
                <a:ea typeface="+mn-ea"/>
              </a:rPr>
              <a:t>&lt;number&gt;</a:t>
            </a:fld>
            <a:endParaRPr b="0" lang="it-IT" sz="1800" spc="-1" strike="noStrike">
              <a:solidFill>
                <a:srgbClr val="000000"/>
              </a:solidFill>
              <a:uFill>
                <a:solidFill>
                  <a:srgbClr val="ffffff"/>
                </a:solidFill>
              </a:uFill>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PlaceHolder 1"/>
          <p:cNvSpPr>
            <a:spLocks noGrp="1"/>
          </p:cNvSpPr>
          <p:nvPr>
            <p:ph type="body"/>
          </p:nvPr>
        </p:nvSpPr>
        <p:spPr>
          <a:xfrm>
            <a:off x="685800" y="4343400"/>
            <a:ext cx="5484960" cy="4113360"/>
          </a:xfrm>
          <a:prstGeom prst="rect">
            <a:avLst/>
          </a:prstGeom>
        </p:spPr>
        <p:txBody>
          <a:bodyPr lIns="0" rIns="0" tIns="0" bIns="0"/>
          <a:p>
            <a:r>
              <a:rPr b="0" lang="it-IT" sz="1200" spc="-1" strike="noStrike">
                <a:solidFill>
                  <a:srgbClr val="000000"/>
                </a:solidFill>
                <a:uFill>
                  <a:solidFill>
                    <a:srgbClr val="ffffff"/>
                  </a:solidFill>
                </a:uFill>
                <a:latin typeface="+mn-lt"/>
                <a:ea typeface="+mn-ea"/>
              </a:rPr>
              <a:t>Two genetic factors can lead to outbreeding depression. The first is the loss of locally adapted genotypes. If individuals from two populations that are each adapted to their natal environments hybridize, their offspring will contain a mixture of alleles that may not be well suited to either environment. When this occurs, outbreeding depression will be evident in the first generation of offspring.</a:t>
            </a:r>
            <a:endParaRPr b="0" lang="it-IT" sz="2000" spc="-1" strike="noStrike">
              <a:solidFill>
                <a:srgbClr val="000000"/>
              </a:solidFill>
              <a:uFill>
                <a:solidFill>
                  <a:srgbClr val="ffffff"/>
                </a:solidFill>
              </a:uFill>
              <a:latin typeface="Arial"/>
            </a:endParaRPr>
          </a:p>
        </p:txBody>
      </p:sp>
      <p:sp>
        <p:nvSpPr>
          <p:cNvPr id="314"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DE575014-5E67-43A6-A428-F08E9F1CA2D1}" type="slidenum">
              <a:rPr b="0" lang="it-IT" sz="1200" spc="-1" strike="noStrike">
                <a:solidFill>
                  <a:srgbClr val="000000"/>
                </a:solidFill>
                <a:uFill>
                  <a:solidFill>
                    <a:srgbClr val="ffffff"/>
                  </a:solidFill>
                </a:uFill>
                <a:latin typeface="+mn-lt"/>
                <a:ea typeface="+mn-ea"/>
              </a:rPr>
              <a:t>&lt;number&gt;</a:t>
            </a:fld>
            <a:endParaRPr b="0" lang="it-IT" sz="1800" spc="-1" strike="noStrike">
              <a:solidFill>
                <a:srgbClr val="000000"/>
              </a:solidFill>
              <a:uFill>
                <a:solidFill>
                  <a:srgbClr val="ffffff"/>
                </a:solidFill>
              </a:uFill>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PlaceHolder 1"/>
          <p:cNvSpPr>
            <a:spLocks noGrp="1"/>
          </p:cNvSpPr>
          <p:nvPr>
            <p:ph type="body"/>
          </p:nvPr>
        </p:nvSpPr>
        <p:spPr>
          <a:xfrm>
            <a:off x="685800" y="4343400"/>
            <a:ext cx="5484960" cy="4113360"/>
          </a:xfrm>
          <a:prstGeom prst="rect">
            <a:avLst/>
          </a:prstGeom>
        </p:spPr>
        <p:txBody>
          <a:bodyPr lIns="0" rIns="0" tIns="0" bIns="0"/>
          <a:p>
            <a:r>
              <a:rPr b="0" lang="it-IT" sz="1200" spc="-1" strike="noStrike">
                <a:solidFill>
                  <a:srgbClr val="000000"/>
                </a:solidFill>
                <a:uFill>
                  <a:solidFill>
                    <a:srgbClr val="ffffff"/>
                  </a:solidFill>
                </a:uFill>
                <a:latin typeface="+mn-lt"/>
                <a:ea typeface="+mn-ea"/>
              </a:rPr>
              <a:t>The group of loci involved in an epistatic interaction is known as a </a:t>
            </a:r>
            <a:r>
              <a:rPr b="1" lang="it-IT" sz="1200" spc="-1" strike="noStrike">
                <a:solidFill>
                  <a:srgbClr val="000000"/>
                </a:solidFill>
                <a:uFill>
                  <a:solidFill>
                    <a:srgbClr val="ffffff"/>
                  </a:solidFill>
                </a:uFill>
                <a:latin typeface="+mn-lt"/>
                <a:ea typeface="+mn-ea"/>
              </a:rPr>
              <a:t>co-adapted gene complex</a:t>
            </a:r>
            <a:r>
              <a:rPr b="0" lang="it-IT" sz="1200" spc="-1" strike="noStrike">
                <a:solidFill>
                  <a:srgbClr val="000000"/>
                </a:solidFill>
                <a:uFill>
                  <a:solidFill>
                    <a:srgbClr val="ffffff"/>
                  </a:solidFill>
                </a:uFill>
                <a:latin typeface="+mn-lt"/>
                <a:ea typeface="+mn-ea"/>
              </a:rPr>
              <a:t>, and if this complex is broken up through recombination then outbreeding depression may result.</a:t>
            </a:r>
            <a:endParaRPr b="0" lang="it-IT" sz="2000" spc="-1" strike="noStrike">
              <a:solidFill>
                <a:srgbClr val="000000"/>
              </a:solidFill>
              <a:uFill>
                <a:solidFill>
                  <a:srgbClr val="ffffff"/>
                </a:solidFill>
              </a:uFill>
              <a:latin typeface="Arial"/>
            </a:endParaRPr>
          </a:p>
        </p:txBody>
      </p:sp>
      <p:sp>
        <p:nvSpPr>
          <p:cNvPr id="316"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31894555-AB0A-427B-A7F7-F99C6689F475}" type="slidenum">
              <a:rPr b="0" lang="it-IT" sz="1200" spc="-1" strike="noStrike">
                <a:solidFill>
                  <a:srgbClr val="000000"/>
                </a:solidFill>
                <a:uFill>
                  <a:solidFill>
                    <a:srgbClr val="ffffff"/>
                  </a:solidFill>
                </a:uFill>
                <a:latin typeface="+mn-lt"/>
                <a:ea typeface="+mn-ea"/>
              </a:rPr>
              <a:t>&lt;number&gt;</a:t>
            </a:fld>
            <a:endParaRPr b="0" lang="it-IT" sz="1800" spc="-1" strike="noStrike">
              <a:solidFill>
                <a:srgbClr val="000000"/>
              </a:solidFill>
              <a:uFill>
                <a:solidFill>
                  <a:srgbClr val="ffffff"/>
                </a:solidFill>
              </a:u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body"/>
          </p:nvPr>
        </p:nvSpPr>
        <p:spPr>
          <a:xfrm>
            <a:off x="685800" y="4343400"/>
            <a:ext cx="5484960" cy="4113360"/>
          </a:xfrm>
          <a:prstGeom prst="rect">
            <a:avLst/>
          </a:prstGeom>
        </p:spPr>
        <p:txBody>
          <a:bodyPr lIns="0" rIns="0" tIns="0" bIns="0"/>
          <a:p>
            <a:r>
              <a:rPr b="0" lang="it-IT" sz="1200" spc="-1" strike="noStrike">
                <a:solidFill>
                  <a:srgbClr val="000000"/>
                </a:solidFill>
                <a:uFill>
                  <a:solidFill>
                    <a:srgbClr val="ffffff"/>
                  </a:solidFill>
                </a:uFill>
                <a:latin typeface="+mn-lt"/>
                <a:ea typeface="+mn-ea"/>
              </a:rPr>
              <a:t>Although these processes are diverse, a common outcome is a reduction in the sizes of wild populations. </a:t>
            </a:r>
            <a:endParaRPr b="0" lang="it-IT" sz="2000" spc="-1" strike="noStrike">
              <a:solidFill>
                <a:srgbClr val="000000"/>
              </a:solidFill>
              <a:uFill>
                <a:solidFill>
                  <a:srgbClr val="ffffff"/>
                </a:solidFill>
              </a:uFill>
              <a:latin typeface="Arial"/>
            </a:endParaRPr>
          </a:p>
          <a:p>
            <a:endParaRPr b="0" lang="it-IT" sz="2000" spc="-1" strike="noStrike">
              <a:solidFill>
                <a:srgbClr val="000000"/>
              </a:solidFill>
              <a:uFill>
                <a:solidFill>
                  <a:srgbClr val="ffffff"/>
                </a:solidFill>
              </a:uFill>
              <a:latin typeface="Arial"/>
            </a:endParaRPr>
          </a:p>
          <a:p>
            <a:r>
              <a:rPr b="0" lang="it-IT" sz="1200" spc="-1" strike="noStrike">
                <a:solidFill>
                  <a:srgbClr val="000000"/>
                </a:solidFill>
                <a:uFill>
                  <a:solidFill>
                    <a:srgbClr val="ffffff"/>
                  </a:solidFill>
                </a:uFill>
                <a:latin typeface="+mn-lt"/>
                <a:ea typeface="+mn-ea"/>
              </a:rPr>
              <a:t>When this occurs, species begin to suffer from reduced genetic diversity and inbreeding, and this is where conservation genetics comes into play. </a:t>
            </a:r>
            <a:endParaRPr b="0" lang="it-IT" sz="2000" spc="-1" strike="noStrike">
              <a:solidFill>
                <a:srgbClr val="000000"/>
              </a:solidFill>
              <a:uFill>
                <a:solidFill>
                  <a:srgbClr val="ffffff"/>
                </a:solidFill>
              </a:uFill>
              <a:latin typeface="Arial"/>
            </a:endParaRPr>
          </a:p>
        </p:txBody>
      </p:sp>
      <p:sp>
        <p:nvSpPr>
          <p:cNvPr id="306" name="CustomShape 2"/>
          <p:cNvSpPr/>
          <p:nvPr/>
        </p:nvSpPr>
        <p:spPr>
          <a:xfrm>
            <a:off x="3884760" y="8685360"/>
            <a:ext cx="2970360" cy="455760"/>
          </a:xfrm>
          <a:prstGeom prst="rect">
            <a:avLst/>
          </a:prstGeom>
          <a:noFill/>
          <a:ln>
            <a:noFill/>
          </a:ln>
        </p:spPr>
        <p:style>
          <a:lnRef idx="0"/>
          <a:fillRef idx="0"/>
          <a:effectRef idx="0"/>
          <a:fontRef idx="minor"/>
        </p:style>
        <p:txBody>
          <a:bodyPr lIns="90000" rIns="90000" tIns="45000" bIns="45000" anchor="b"/>
          <a:p>
            <a:pPr algn="r">
              <a:lnSpc>
                <a:spcPct val="100000"/>
              </a:lnSpc>
            </a:pPr>
            <a:fld id="{D7EFCDBB-3801-437D-B1C3-4860B1F7711E}" type="slidenum">
              <a:rPr b="0" lang="it-IT" sz="1200" spc="-1" strike="noStrike">
                <a:solidFill>
                  <a:srgbClr val="000000"/>
                </a:solidFill>
                <a:uFill>
                  <a:solidFill>
                    <a:srgbClr val="ffffff"/>
                  </a:solidFill>
                </a:uFill>
                <a:latin typeface="+mn-lt"/>
                <a:ea typeface="+mn-ea"/>
              </a:rPr>
              <a:t>&lt;number&gt;</a:t>
            </a:fld>
            <a:endParaRPr b="0" lang="it-IT" sz="18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46" name="PlaceHolder 2"/>
          <p:cNvSpPr>
            <a:spLocks noGrp="1"/>
          </p:cNvSpPr>
          <p:nvPr>
            <p:ph type="body"/>
          </p:nvPr>
        </p:nvSpPr>
        <p:spPr>
          <a:xfrm>
            <a:off x="457200" y="160452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47" name="PlaceHolder 3"/>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49"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50"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51"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52" name="PlaceHolder 5"/>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54" name="PlaceHolder 2"/>
          <p:cNvSpPr>
            <a:spLocks noGrp="1"/>
          </p:cNvSpPr>
          <p:nvPr>
            <p:ph type="body"/>
          </p:nvPr>
        </p:nvSpPr>
        <p:spPr>
          <a:xfrm>
            <a:off x="457200" y="160452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55" name="PlaceHolder 3"/>
          <p:cNvSpPr>
            <a:spLocks noGrp="1"/>
          </p:cNvSpPr>
          <p:nvPr>
            <p:ph type="body"/>
          </p:nvPr>
        </p:nvSpPr>
        <p:spPr>
          <a:xfrm>
            <a:off x="3239640" y="160452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56" name="PlaceHolder 4"/>
          <p:cNvSpPr>
            <a:spLocks noGrp="1"/>
          </p:cNvSpPr>
          <p:nvPr>
            <p:ph type="body"/>
          </p:nvPr>
        </p:nvSpPr>
        <p:spPr>
          <a:xfrm>
            <a:off x="6022080" y="160452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57" name="PlaceHolder 5"/>
          <p:cNvSpPr>
            <a:spLocks noGrp="1"/>
          </p:cNvSpPr>
          <p:nvPr>
            <p:ph type="body"/>
          </p:nvPr>
        </p:nvSpPr>
        <p:spPr>
          <a:xfrm>
            <a:off x="6022080" y="368208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58" name="PlaceHolder 6"/>
          <p:cNvSpPr>
            <a:spLocks noGrp="1"/>
          </p:cNvSpPr>
          <p:nvPr>
            <p:ph type="body"/>
          </p:nvPr>
        </p:nvSpPr>
        <p:spPr>
          <a:xfrm>
            <a:off x="3239640" y="368208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59" name="PlaceHolder 7"/>
          <p:cNvSpPr>
            <a:spLocks noGrp="1"/>
          </p:cNvSpPr>
          <p:nvPr>
            <p:ph type="body"/>
          </p:nvPr>
        </p:nvSpPr>
        <p:spPr>
          <a:xfrm>
            <a:off x="457200" y="368208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6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71"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73"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74" name="PlaceHolder 3"/>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6"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78"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79" name="PlaceHolder 3"/>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80" name="PlaceHolder 4"/>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25"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82"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83"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84"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86"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87"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88" name="PlaceHolder 4"/>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90" name="PlaceHolder 2"/>
          <p:cNvSpPr>
            <a:spLocks noGrp="1"/>
          </p:cNvSpPr>
          <p:nvPr>
            <p:ph type="body"/>
          </p:nvPr>
        </p:nvSpPr>
        <p:spPr>
          <a:xfrm>
            <a:off x="457200" y="160452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91" name="PlaceHolder 3"/>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93"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94"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95"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96" name="PlaceHolder 5"/>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98" name="PlaceHolder 2"/>
          <p:cNvSpPr>
            <a:spLocks noGrp="1"/>
          </p:cNvSpPr>
          <p:nvPr>
            <p:ph type="body"/>
          </p:nvPr>
        </p:nvSpPr>
        <p:spPr>
          <a:xfrm>
            <a:off x="457200" y="160452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99" name="PlaceHolder 3"/>
          <p:cNvSpPr>
            <a:spLocks noGrp="1"/>
          </p:cNvSpPr>
          <p:nvPr>
            <p:ph type="body"/>
          </p:nvPr>
        </p:nvSpPr>
        <p:spPr>
          <a:xfrm>
            <a:off x="3239640" y="160452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00" name="PlaceHolder 4"/>
          <p:cNvSpPr>
            <a:spLocks noGrp="1"/>
          </p:cNvSpPr>
          <p:nvPr>
            <p:ph type="body"/>
          </p:nvPr>
        </p:nvSpPr>
        <p:spPr>
          <a:xfrm>
            <a:off x="6022080" y="160452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01" name="PlaceHolder 5"/>
          <p:cNvSpPr>
            <a:spLocks noGrp="1"/>
          </p:cNvSpPr>
          <p:nvPr>
            <p:ph type="body"/>
          </p:nvPr>
        </p:nvSpPr>
        <p:spPr>
          <a:xfrm>
            <a:off x="6022080" y="368208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02" name="PlaceHolder 6"/>
          <p:cNvSpPr>
            <a:spLocks noGrp="1"/>
          </p:cNvSpPr>
          <p:nvPr>
            <p:ph type="body"/>
          </p:nvPr>
        </p:nvSpPr>
        <p:spPr>
          <a:xfrm>
            <a:off x="3239640" y="368208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03" name="PlaceHolder 7"/>
          <p:cNvSpPr>
            <a:spLocks noGrp="1"/>
          </p:cNvSpPr>
          <p:nvPr>
            <p:ph type="body"/>
          </p:nvPr>
        </p:nvSpPr>
        <p:spPr>
          <a:xfrm>
            <a:off x="457200" y="368208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1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15"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17"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18" name="PlaceHolder 3"/>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22"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23" name="PlaceHolder 3"/>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24" name="PlaceHolder 4"/>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26"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27"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28"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30"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1"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2" name="PlaceHolder 4"/>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34" name="PlaceHolder 2"/>
          <p:cNvSpPr>
            <a:spLocks noGrp="1"/>
          </p:cNvSpPr>
          <p:nvPr>
            <p:ph type="body"/>
          </p:nvPr>
        </p:nvSpPr>
        <p:spPr>
          <a:xfrm>
            <a:off x="457200" y="160452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5" name="PlaceHolder 3"/>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37"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8"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9"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40" name="PlaceHolder 5"/>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42" name="PlaceHolder 2"/>
          <p:cNvSpPr>
            <a:spLocks noGrp="1"/>
          </p:cNvSpPr>
          <p:nvPr>
            <p:ph type="body"/>
          </p:nvPr>
        </p:nvSpPr>
        <p:spPr>
          <a:xfrm>
            <a:off x="457200" y="160452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43" name="PlaceHolder 3"/>
          <p:cNvSpPr>
            <a:spLocks noGrp="1"/>
          </p:cNvSpPr>
          <p:nvPr>
            <p:ph type="body"/>
          </p:nvPr>
        </p:nvSpPr>
        <p:spPr>
          <a:xfrm>
            <a:off x="3239640" y="160452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44" name="PlaceHolder 4"/>
          <p:cNvSpPr>
            <a:spLocks noGrp="1"/>
          </p:cNvSpPr>
          <p:nvPr>
            <p:ph type="body"/>
          </p:nvPr>
        </p:nvSpPr>
        <p:spPr>
          <a:xfrm>
            <a:off x="6022080" y="160452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45" name="PlaceHolder 5"/>
          <p:cNvSpPr>
            <a:spLocks noGrp="1"/>
          </p:cNvSpPr>
          <p:nvPr>
            <p:ph type="body"/>
          </p:nvPr>
        </p:nvSpPr>
        <p:spPr>
          <a:xfrm>
            <a:off x="6022080" y="368208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46" name="PlaceHolder 6"/>
          <p:cNvSpPr>
            <a:spLocks noGrp="1"/>
          </p:cNvSpPr>
          <p:nvPr>
            <p:ph type="body"/>
          </p:nvPr>
        </p:nvSpPr>
        <p:spPr>
          <a:xfrm>
            <a:off x="3239640" y="368208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47" name="PlaceHolder 7"/>
          <p:cNvSpPr>
            <a:spLocks noGrp="1"/>
          </p:cNvSpPr>
          <p:nvPr>
            <p:ph type="body"/>
          </p:nvPr>
        </p:nvSpPr>
        <p:spPr>
          <a:xfrm>
            <a:off x="457200" y="3682080"/>
            <a:ext cx="26496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29"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30" name="PlaceHolder 3"/>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34"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35" name="PlaceHolder 3"/>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36" name="PlaceHolder 4"/>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38"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39"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40"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42"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43"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44" name="PlaceHolder 4"/>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8762760" y="0"/>
            <a:ext cx="360" cy="6858000"/>
          </a:xfrm>
          <a:prstGeom prst="line">
            <a:avLst/>
          </a:prstGeom>
          <a:ln w="38160">
            <a:solidFill>
              <a:schemeClr val="accent1">
                <a:tint val="60000"/>
                <a:alpha val="93000"/>
              </a:schemeClr>
            </a:solidFill>
            <a:round/>
          </a:ln>
        </p:spPr>
        <p:style>
          <a:lnRef idx="0"/>
          <a:fillRef idx="0"/>
          <a:effectRef idx="0"/>
          <a:fontRef idx="minor"/>
        </p:style>
      </p:sp>
      <p:sp>
        <p:nvSpPr>
          <p:cNvPr id="1" name="Line 2"/>
          <p:cNvSpPr/>
          <p:nvPr/>
        </p:nvSpPr>
        <p:spPr>
          <a:xfrm>
            <a:off x="75960" y="0"/>
            <a:ext cx="360" cy="6858000"/>
          </a:xfrm>
          <a:prstGeom prst="line">
            <a:avLst/>
          </a:prstGeom>
          <a:ln w="57240">
            <a:solidFill>
              <a:schemeClr val="accent1">
                <a:tint val="60000"/>
              </a:schemeClr>
            </a:solidFill>
            <a:round/>
          </a:ln>
        </p:spPr>
        <p:style>
          <a:lnRef idx="0"/>
          <a:fillRef idx="0"/>
          <a:effectRef idx="0"/>
          <a:fontRef idx="minor"/>
        </p:style>
      </p:sp>
      <p:sp>
        <p:nvSpPr>
          <p:cNvPr id="2" name="Line 3"/>
          <p:cNvSpPr/>
          <p:nvPr/>
        </p:nvSpPr>
        <p:spPr>
          <a:xfrm>
            <a:off x="8991360" y="0"/>
            <a:ext cx="360" cy="6858000"/>
          </a:xfrm>
          <a:prstGeom prst="line">
            <a:avLst/>
          </a:prstGeom>
          <a:ln w="19080">
            <a:solidFill>
              <a:schemeClr val="accent1"/>
            </a:solidFill>
            <a:round/>
          </a:ln>
        </p:spPr>
        <p:style>
          <a:lnRef idx="0"/>
          <a:fillRef idx="0"/>
          <a:effectRef idx="0"/>
          <a:fontRef idx="minor"/>
        </p:style>
      </p:sp>
      <p:sp>
        <p:nvSpPr>
          <p:cNvPr id="3" name="CustomShape 4" hidden="1"/>
          <p:cNvSpPr/>
          <p:nvPr/>
        </p:nvSpPr>
        <p:spPr>
          <a:xfrm>
            <a:off x="8839080" y="0"/>
            <a:ext cx="303480" cy="6856560"/>
          </a:xfrm>
          <a:prstGeom prst="rect">
            <a:avLst/>
          </a:prstGeom>
          <a:solidFill>
            <a:schemeClr val="accent1">
              <a:tint val="60000"/>
              <a:alpha val="87000"/>
            </a:schemeClr>
          </a:solidFill>
          <a:ln>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4" name="Line 5"/>
          <p:cNvSpPr/>
          <p:nvPr/>
        </p:nvSpPr>
        <p:spPr>
          <a:xfrm>
            <a:off x="8915400" y="0"/>
            <a:ext cx="360" cy="6858000"/>
          </a:xfrm>
          <a:prstGeom prst="line">
            <a:avLst/>
          </a:prstGeom>
          <a:ln w="9360">
            <a:solidFill>
              <a:schemeClr val="accent1"/>
            </a:solidFill>
            <a:round/>
          </a:ln>
        </p:spPr>
        <p:style>
          <a:lnRef idx="0"/>
          <a:fillRef idx="0"/>
          <a:effectRef idx="0"/>
          <a:fontRef idx="minor"/>
        </p:style>
      </p:sp>
      <p:sp>
        <p:nvSpPr>
          <p:cNvPr id="5" name="CustomShape 6" hidden="1"/>
          <p:cNvSpPr/>
          <p:nvPr/>
        </p:nvSpPr>
        <p:spPr>
          <a:xfrm>
            <a:off x="8156520" y="5715000"/>
            <a:ext cx="547200" cy="547200"/>
          </a:xfrm>
          <a:prstGeom prst="ellipse">
            <a:avLst/>
          </a:prstGeom>
          <a:ln>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6" name="CustomShape 7"/>
          <p:cNvSpPr/>
          <p:nvPr/>
        </p:nvSpPr>
        <p:spPr>
          <a:xfrm>
            <a:off x="380880" y="0"/>
            <a:ext cx="608040" cy="6856560"/>
          </a:xfrm>
          <a:prstGeom prst="rect">
            <a:avLst/>
          </a:prstGeom>
          <a:solidFill>
            <a:schemeClr val="accent1">
              <a:tint val="60000"/>
              <a:alpha val="54000"/>
            </a:schemeClr>
          </a:solidFill>
          <a:ln>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7" name="CustomShape 8"/>
          <p:cNvSpPr/>
          <p:nvPr/>
        </p:nvSpPr>
        <p:spPr>
          <a:xfrm>
            <a:off x="276480" y="0"/>
            <a:ext cx="103320" cy="6856560"/>
          </a:xfrm>
          <a:prstGeom prst="rect">
            <a:avLst/>
          </a:prstGeom>
          <a:solidFill>
            <a:schemeClr val="accent1">
              <a:tint val="40000"/>
              <a:alpha val="36000"/>
            </a:schemeClr>
          </a:solidFill>
          <a:ln>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8" name="CustomShape 9"/>
          <p:cNvSpPr/>
          <p:nvPr/>
        </p:nvSpPr>
        <p:spPr>
          <a:xfrm>
            <a:off x="990720" y="0"/>
            <a:ext cx="180360" cy="6856560"/>
          </a:xfrm>
          <a:prstGeom prst="rect">
            <a:avLst/>
          </a:prstGeom>
          <a:solidFill>
            <a:schemeClr val="accent1">
              <a:tint val="40000"/>
              <a:alpha val="70000"/>
            </a:schemeClr>
          </a:solidFill>
          <a:ln>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9" name="CustomShape 10"/>
          <p:cNvSpPr/>
          <p:nvPr/>
        </p:nvSpPr>
        <p:spPr>
          <a:xfrm>
            <a:off x="1141200" y="0"/>
            <a:ext cx="228960" cy="6856560"/>
          </a:xfrm>
          <a:prstGeom prst="rect">
            <a:avLst/>
          </a:prstGeom>
          <a:solidFill>
            <a:schemeClr val="accent1">
              <a:tint val="20000"/>
              <a:alpha val="71000"/>
            </a:schemeClr>
          </a:solidFill>
          <a:ln>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10" name="Line 11"/>
          <p:cNvSpPr/>
          <p:nvPr/>
        </p:nvSpPr>
        <p:spPr>
          <a:xfrm>
            <a:off x="106200" y="0"/>
            <a:ext cx="360" cy="6858000"/>
          </a:xfrm>
          <a:prstGeom prst="line">
            <a:avLst/>
          </a:prstGeom>
          <a:ln w="57240">
            <a:solidFill>
              <a:schemeClr val="accent1">
                <a:tint val="60000"/>
                <a:alpha val="73000"/>
              </a:schemeClr>
            </a:solidFill>
            <a:round/>
          </a:ln>
        </p:spPr>
        <p:style>
          <a:lnRef idx="0"/>
          <a:fillRef idx="0"/>
          <a:effectRef idx="0"/>
          <a:fontRef idx="minor"/>
        </p:style>
      </p:sp>
      <p:sp>
        <p:nvSpPr>
          <p:cNvPr id="11" name="Line 12"/>
          <p:cNvSpPr/>
          <p:nvPr/>
        </p:nvSpPr>
        <p:spPr>
          <a:xfrm>
            <a:off x="914400" y="0"/>
            <a:ext cx="360" cy="6858000"/>
          </a:xfrm>
          <a:prstGeom prst="line">
            <a:avLst/>
          </a:prstGeom>
          <a:ln w="57240">
            <a:solidFill>
              <a:schemeClr val="accent1">
                <a:tint val="20000"/>
                <a:alpha val="83000"/>
              </a:schemeClr>
            </a:solidFill>
            <a:round/>
          </a:ln>
        </p:spPr>
        <p:style>
          <a:lnRef idx="0"/>
          <a:fillRef idx="0"/>
          <a:effectRef idx="0"/>
          <a:fontRef idx="minor"/>
        </p:style>
      </p:sp>
      <p:sp>
        <p:nvSpPr>
          <p:cNvPr id="12" name="Line 13"/>
          <p:cNvSpPr/>
          <p:nvPr/>
        </p:nvSpPr>
        <p:spPr>
          <a:xfrm>
            <a:off x="853920" y="0"/>
            <a:ext cx="360" cy="6858000"/>
          </a:xfrm>
          <a:prstGeom prst="line">
            <a:avLst/>
          </a:prstGeom>
          <a:ln w="57240">
            <a:solidFill>
              <a:schemeClr val="accent1">
                <a:tint val="60000"/>
              </a:schemeClr>
            </a:solidFill>
            <a:round/>
          </a:ln>
        </p:spPr>
        <p:style>
          <a:lnRef idx="0"/>
          <a:fillRef idx="0"/>
          <a:effectRef idx="0"/>
          <a:fontRef idx="minor"/>
        </p:style>
      </p:sp>
      <p:sp>
        <p:nvSpPr>
          <p:cNvPr id="13" name="Line 14"/>
          <p:cNvSpPr/>
          <p:nvPr/>
        </p:nvSpPr>
        <p:spPr>
          <a:xfrm>
            <a:off x="1726560" y="0"/>
            <a:ext cx="360" cy="6858000"/>
          </a:xfrm>
          <a:prstGeom prst="line">
            <a:avLst/>
          </a:prstGeom>
          <a:ln w="28440">
            <a:solidFill>
              <a:schemeClr val="accent1">
                <a:tint val="60000"/>
                <a:alpha val="82000"/>
              </a:schemeClr>
            </a:solidFill>
            <a:round/>
          </a:ln>
        </p:spPr>
        <p:style>
          <a:lnRef idx="0"/>
          <a:fillRef idx="0"/>
          <a:effectRef idx="0"/>
          <a:fontRef idx="minor"/>
        </p:style>
      </p:sp>
      <p:sp>
        <p:nvSpPr>
          <p:cNvPr id="14" name="Line 15"/>
          <p:cNvSpPr/>
          <p:nvPr/>
        </p:nvSpPr>
        <p:spPr>
          <a:xfrm>
            <a:off x="1066680" y="0"/>
            <a:ext cx="360" cy="6858000"/>
          </a:xfrm>
          <a:prstGeom prst="line">
            <a:avLst/>
          </a:prstGeom>
          <a:ln w="9360">
            <a:solidFill>
              <a:schemeClr val="accent1">
                <a:tint val="60000"/>
              </a:schemeClr>
            </a:solidFill>
            <a:round/>
          </a:ln>
        </p:spPr>
        <p:style>
          <a:lnRef idx="0"/>
          <a:fillRef idx="0"/>
          <a:effectRef idx="0"/>
          <a:fontRef idx="minor"/>
        </p:style>
      </p:sp>
      <p:sp>
        <p:nvSpPr>
          <p:cNvPr id="15" name="Line 16"/>
          <p:cNvSpPr/>
          <p:nvPr/>
        </p:nvSpPr>
        <p:spPr>
          <a:xfrm>
            <a:off x="9113760" y="0"/>
            <a:ext cx="360" cy="6858000"/>
          </a:xfrm>
          <a:prstGeom prst="line">
            <a:avLst/>
          </a:prstGeom>
          <a:ln w="57240">
            <a:solidFill>
              <a:schemeClr val="accent1">
                <a:tint val="60000"/>
              </a:schemeClr>
            </a:solidFill>
            <a:round/>
          </a:ln>
        </p:spPr>
        <p:style>
          <a:lnRef idx="0"/>
          <a:fillRef idx="0"/>
          <a:effectRef idx="0"/>
          <a:fontRef idx="minor"/>
        </p:style>
      </p:sp>
      <p:sp>
        <p:nvSpPr>
          <p:cNvPr id="16" name="CustomShape 17"/>
          <p:cNvSpPr/>
          <p:nvPr/>
        </p:nvSpPr>
        <p:spPr>
          <a:xfrm>
            <a:off x="1219320" y="0"/>
            <a:ext cx="74880" cy="6856560"/>
          </a:xfrm>
          <a:prstGeom prst="rect">
            <a:avLst/>
          </a:prstGeom>
          <a:solidFill>
            <a:schemeClr val="accent1">
              <a:tint val="60000"/>
              <a:alpha val="51000"/>
            </a:schemeClr>
          </a:solidFill>
          <a:ln>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17" name="CustomShape 18"/>
          <p:cNvSpPr/>
          <p:nvPr/>
        </p:nvSpPr>
        <p:spPr>
          <a:xfrm>
            <a:off x="609480" y="3429000"/>
            <a:ext cx="1293840" cy="1293840"/>
          </a:xfrm>
          <a:prstGeom prst="ellipse">
            <a:avLst/>
          </a:prstGeom>
          <a:solidFill>
            <a:schemeClr val="accent1"/>
          </a:solidFill>
          <a:ln>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18" name="CustomShape 19"/>
          <p:cNvSpPr/>
          <p:nvPr/>
        </p:nvSpPr>
        <p:spPr>
          <a:xfrm>
            <a:off x="1309680" y="4866840"/>
            <a:ext cx="640080" cy="640080"/>
          </a:xfrm>
          <a:prstGeom prst="ellipse">
            <a:avLst/>
          </a:prstGeom>
          <a:ln w="2844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19" name="CustomShape 20"/>
          <p:cNvSpPr/>
          <p:nvPr/>
        </p:nvSpPr>
        <p:spPr>
          <a:xfrm>
            <a:off x="1091160" y="5500800"/>
            <a:ext cx="135720" cy="135720"/>
          </a:xfrm>
          <a:prstGeom prst="ellipse">
            <a:avLst/>
          </a:prstGeom>
          <a:ln w="1260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20" name="CustomShape 21"/>
          <p:cNvSpPr/>
          <p:nvPr/>
        </p:nvSpPr>
        <p:spPr>
          <a:xfrm>
            <a:off x="1664280" y="5788080"/>
            <a:ext cx="272880" cy="272880"/>
          </a:xfrm>
          <a:prstGeom prst="ellipse">
            <a:avLst/>
          </a:prstGeom>
          <a:ln w="1260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21" name="CustomShape 22"/>
          <p:cNvSpPr/>
          <p:nvPr/>
        </p:nvSpPr>
        <p:spPr>
          <a:xfrm>
            <a:off x="1905120" y="4495680"/>
            <a:ext cx="364320" cy="364320"/>
          </a:xfrm>
          <a:prstGeom prst="ellipse">
            <a:avLst/>
          </a:prstGeom>
          <a:ln w="28440">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22" name="PlaceHolder 23"/>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solidFill>
                  <a:srgbClr val="000000"/>
                </a:solidFill>
                <a:uFill>
                  <a:solidFill>
                    <a:srgbClr val="ffffff"/>
                  </a:solidFill>
                </a:uFill>
                <a:latin typeface="Arial"/>
              </a:rPr>
              <a:t>Click to edit the title text format</a:t>
            </a:r>
            <a:endParaRPr b="0" lang="it-IT" sz="4400" spc="-1" strike="noStrike">
              <a:solidFill>
                <a:srgbClr val="000000"/>
              </a:solidFill>
              <a:uFill>
                <a:solidFill>
                  <a:srgbClr val="ffffff"/>
                </a:solidFill>
              </a:uFill>
              <a:latin typeface="Arial"/>
            </a:endParaRPr>
          </a:p>
        </p:txBody>
      </p:sp>
      <p:sp>
        <p:nvSpPr>
          <p:cNvPr id="23" name="PlaceHolder 24"/>
          <p:cNvSpPr>
            <a:spLocks noGrp="1"/>
          </p:cNvSpPr>
          <p:nvPr>
            <p:ph type="body"/>
          </p:nvPr>
        </p:nvSpPr>
        <p:spPr>
          <a:xfrm>
            <a:off x="457200" y="1604520"/>
            <a:ext cx="8229240" cy="3977280"/>
          </a:xfrm>
          <a:prstGeom prst="rect">
            <a:avLst/>
          </a:prstGeom>
        </p:spPr>
        <p:txBody>
          <a:bodyPr lIns="0" rIns="0" tIns="0" bIns="0"/>
          <a:p>
            <a:pPr marL="432000" indent="-324000">
              <a:spcBef>
                <a:spcPts val="1417"/>
              </a:spcBef>
              <a:buClr>
                <a:srgbClr val="000000"/>
              </a:buClr>
              <a:buSzPct val="45000"/>
              <a:buFont typeface="Wingdings" charset="2"/>
              <a:buChar char=""/>
            </a:pPr>
            <a:r>
              <a:rPr b="0" lang="it-IT" sz="3200" spc="-1" strike="noStrike">
                <a:solidFill>
                  <a:srgbClr val="000000"/>
                </a:solidFill>
                <a:uFill>
                  <a:solidFill>
                    <a:srgbClr val="ffffff"/>
                  </a:solidFill>
                </a:uFill>
                <a:latin typeface="Arial"/>
              </a:rPr>
              <a:t>Click to edit the outline text format</a:t>
            </a:r>
            <a:endParaRPr b="0" lang="it-IT"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it-IT" sz="2800" spc="-1" strike="noStrike">
                <a:solidFill>
                  <a:srgbClr val="000000"/>
                </a:solidFill>
                <a:uFill>
                  <a:solidFill>
                    <a:srgbClr val="ffffff"/>
                  </a:solidFill>
                </a:uFill>
                <a:latin typeface="Arial"/>
              </a:rPr>
              <a:t>Second Outline Level</a:t>
            </a:r>
            <a:endParaRPr b="0" lang="it-IT"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it-IT" sz="2400" spc="-1" strike="noStrike">
                <a:solidFill>
                  <a:srgbClr val="000000"/>
                </a:solidFill>
                <a:uFill>
                  <a:solidFill>
                    <a:srgbClr val="ffffff"/>
                  </a:solidFill>
                </a:uFill>
                <a:latin typeface="Arial"/>
              </a:rPr>
              <a:t>Third Outline Level</a:t>
            </a:r>
            <a:endParaRPr b="0" lang="it-IT"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it-IT" sz="2000" spc="-1" strike="noStrike">
                <a:solidFill>
                  <a:srgbClr val="000000"/>
                </a:solidFill>
                <a:uFill>
                  <a:solidFill>
                    <a:srgbClr val="ffffff"/>
                  </a:solidFill>
                </a:uFill>
                <a:latin typeface="Arial"/>
              </a:rPr>
              <a:t>Fourth Outline Level</a:t>
            </a:r>
            <a:endParaRPr b="0" lang="it-IT"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uFill>
                  <a:solidFill>
                    <a:srgbClr val="ffffff"/>
                  </a:solidFill>
                </a:uFill>
                <a:latin typeface="Arial"/>
              </a:rPr>
              <a:t>Fifth Outline Level</a:t>
            </a:r>
            <a:endParaRPr b="0" lang="it-IT"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uFill>
                  <a:solidFill>
                    <a:srgbClr val="ffffff"/>
                  </a:solidFill>
                </a:uFill>
                <a:latin typeface="Arial"/>
              </a:rPr>
              <a:t>Sixth Outline Level</a:t>
            </a:r>
            <a:endParaRPr b="0" lang="it-IT"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uFill>
                  <a:solidFill>
                    <a:srgbClr val="ffffff"/>
                  </a:solidFill>
                </a:uFill>
                <a:latin typeface="Arial"/>
              </a:rPr>
              <a:t>Seventh Outline Level</a:t>
            </a:r>
            <a:endParaRPr b="0"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Line 1"/>
          <p:cNvSpPr/>
          <p:nvPr/>
        </p:nvSpPr>
        <p:spPr>
          <a:xfrm>
            <a:off x="8762760" y="0"/>
            <a:ext cx="360" cy="6858000"/>
          </a:xfrm>
          <a:prstGeom prst="line">
            <a:avLst/>
          </a:prstGeom>
          <a:ln w="38160">
            <a:solidFill>
              <a:schemeClr val="accent1">
                <a:tint val="60000"/>
                <a:alpha val="93000"/>
              </a:schemeClr>
            </a:solidFill>
            <a:round/>
          </a:ln>
        </p:spPr>
        <p:style>
          <a:lnRef idx="0"/>
          <a:fillRef idx="0"/>
          <a:effectRef idx="0"/>
          <a:fontRef idx="minor"/>
        </p:style>
      </p:sp>
      <p:sp>
        <p:nvSpPr>
          <p:cNvPr id="61" name="Line 2"/>
          <p:cNvSpPr/>
          <p:nvPr/>
        </p:nvSpPr>
        <p:spPr>
          <a:xfrm>
            <a:off x="75960" y="0"/>
            <a:ext cx="360" cy="6858000"/>
          </a:xfrm>
          <a:prstGeom prst="line">
            <a:avLst/>
          </a:prstGeom>
          <a:ln w="57240">
            <a:solidFill>
              <a:schemeClr val="accent1">
                <a:tint val="60000"/>
              </a:schemeClr>
            </a:solidFill>
            <a:round/>
          </a:ln>
        </p:spPr>
        <p:style>
          <a:lnRef idx="0"/>
          <a:fillRef idx="0"/>
          <a:effectRef idx="0"/>
          <a:fontRef idx="minor"/>
        </p:style>
      </p:sp>
      <p:sp>
        <p:nvSpPr>
          <p:cNvPr id="62" name="Line 3"/>
          <p:cNvSpPr/>
          <p:nvPr/>
        </p:nvSpPr>
        <p:spPr>
          <a:xfrm>
            <a:off x="8991360" y="0"/>
            <a:ext cx="360" cy="6858000"/>
          </a:xfrm>
          <a:prstGeom prst="line">
            <a:avLst/>
          </a:prstGeom>
          <a:ln w="19080">
            <a:solidFill>
              <a:schemeClr val="accent1"/>
            </a:solidFill>
            <a:round/>
          </a:ln>
        </p:spPr>
        <p:style>
          <a:lnRef idx="0"/>
          <a:fillRef idx="0"/>
          <a:effectRef idx="0"/>
          <a:fontRef idx="minor"/>
        </p:style>
      </p:sp>
      <p:sp>
        <p:nvSpPr>
          <p:cNvPr id="63" name="CustomShape 4"/>
          <p:cNvSpPr/>
          <p:nvPr/>
        </p:nvSpPr>
        <p:spPr>
          <a:xfrm>
            <a:off x="8839080" y="0"/>
            <a:ext cx="303480" cy="6856560"/>
          </a:xfrm>
          <a:prstGeom prst="rect">
            <a:avLst/>
          </a:prstGeom>
          <a:solidFill>
            <a:schemeClr val="accent1">
              <a:tint val="60000"/>
              <a:alpha val="87000"/>
            </a:schemeClr>
          </a:solidFill>
          <a:ln>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64" name="Line 5"/>
          <p:cNvSpPr/>
          <p:nvPr/>
        </p:nvSpPr>
        <p:spPr>
          <a:xfrm>
            <a:off x="8915400" y="0"/>
            <a:ext cx="360" cy="6858000"/>
          </a:xfrm>
          <a:prstGeom prst="line">
            <a:avLst/>
          </a:prstGeom>
          <a:ln w="9360">
            <a:solidFill>
              <a:schemeClr val="accent1"/>
            </a:solidFill>
            <a:round/>
          </a:ln>
        </p:spPr>
        <p:style>
          <a:lnRef idx="0"/>
          <a:fillRef idx="0"/>
          <a:effectRef idx="0"/>
          <a:fontRef idx="minor"/>
        </p:style>
      </p:sp>
      <p:sp>
        <p:nvSpPr>
          <p:cNvPr id="65" name="CustomShape 6"/>
          <p:cNvSpPr/>
          <p:nvPr/>
        </p:nvSpPr>
        <p:spPr>
          <a:xfrm>
            <a:off x="8156520" y="5715000"/>
            <a:ext cx="547200" cy="547200"/>
          </a:xfrm>
          <a:prstGeom prst="ellipse">
            <a:avLst/>
          </a:prstGeom>
          <a:ln>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66" name="PlaceHolder 7"/>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solidFill>
                  <a:srgbClr val="000000"/>
                </a:solidFill>
                <a:uFill>
                  <a:solidFill>
                    <a:srgbClr val="ffffff"/>
                  </a:solidFill>
                </a:uFill>
                <a:latin typeface="Arial"/>
              </a:rPr>
              <a:t>Click to edit the title text format</a:t>
            </a:r>
            <a:endParaRPr b="0" lang="it-IT" sz="4400" spc="-1" strike="noStrike">
              <a:solidFill>
                <a:srgbClr val="000000"/>
              </a:solidFill>
              <a:uFill>
                <a:solidFill>
                  <a:srgbClr val="ffffff"/>
                </a:solidFill>
              </a:uFill>
              <a:latin typeface="Arial"/>
            </a:endParaRPr>
          </a:p>
        </p:txBody>
      </p:sp>
      <p:sp>
        <p:nvSpPr>
          <p:cNvPr id="67" name="PlaceHolder 8"/>
          <p:cNvSpPr>
            <a:spLocks noGrp="1"/>
          </p:cNvSpPr>
          <p:nvPr>
            <p:ph type="body"/>
          </p:nvPr>
        </p:nvSpPr>
        <p:spPr>
          <a:xfrm>
            <a:off x="457200" y="1604520"/>
            <a:ext cx="8229240" cy="3977280"/>
          </a:xfrm>
          <a:prstGeom prst="rect">
            <a:avLst/>
          </a:prstGeom>
        </p:spPr>
        <p:txBody>
          <a:bodyPr lIns="0" rIns="0" tIns="0" bIns="0"/>
          <a:p>
            <a:pPr marL="432000" indent="-324000">
              <a:spcBef>
                <a:spcPts val="1417"/>
              </a:spcBef>
              <a:buClr>
                <a:srgbClr val="000000"/>
              </a:buClr>
              <a:buSzPct val="45000"/>
              <a:buFont typeface="Wingdings" charset="2"/>
              <a:buChar char=""/>
            </a:pPr>
            <a:r>
              <a:rPr b="0" lang="it-IT" sz="3200" spc="-1" strike="noStrike">
                <a:solidFill>
                  <a:srgbClr val="000000"/>
                </a:solidFill>
                <a:uFill>
                  <a:solidFill>
                    <a:srgbClr val="ffffff"/>
                  </a:solidFill>
                </a:uFill>
                <a:latin typeface="Arial"/>
              </a:rPr>
              <a:t>Click to edit the outline text format</a:t>
            </a:r>
            <a:endParaRPr b="0" lang="it-IT"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it-IT" sz="2800" spc="-1" strike="noStrike">
                <a:solidFill>
                  <a:srgbClr val="000000"/>
                </a:solidFill>
                <a:uFill>
                  <a:solidFill>
                    <a:srgbClr val="ffffff"/>
                  </a:solidFill>
                </a:uFill>
                <a:latin typeface="Arial"/>
              </a:rPr>
              <a:t>Second Outline Level</a:t>
            </a:r>
            <a:endParaRPr b="0" lang="it-IT"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it-IT" sz="2400" spc="-1" strike="noStrike">
                <a:solidFill>
                  <a:srgbClr val="000000"/>
                </a:solidFill>
                <a:uFill>
                  <a:solidFill>
                    <a:srgbClr val="ffffff"/>
                  </a:solidFill>
                </a:uFill>
                <a:latin typeface="Arial"/>
              </a:rPr>
              <a:t>Third Outline Level</a:t>
            </a:r>
            <a:endParaRPr b="0" lang="it-IT"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it-IT" sz="2000" spc="-1" strike="noStrike">
                <a:solidFill>
                  <a:srgbClr val="000000"/>
                </a:solidFill>
                <a:uFill>
                  <a:solidFill>
                    <a:srgbClr val="ffffff"/>
                  </a:solidFill>
                </a:uFill>
                <a:latin typeface="Arial"/>
              </a:rPr>
              <a:t>Fourth Outline Level</a:t>
            </a:r>
            <a:endParaRPr b="0" lang="it-IT"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uFill>
                  <a:solidFill>
                    <a:srgbClr val="ffffff"/>
                  </a:solidFill>
                </a:uFill>
                <a:latin typeface="Arial"/>
              </a:rPr>
              <a:t>Fifth Outline Level</a:t>
            </a:r>
            <a:endParaRPr b="0" lang="it-IT"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uFill>
                  <a:solidFill>
                    <a:srgbClr val="ffffff"/>
                  </a:solidFill>
                </a:uFill>
                <a:latin typeface="Arial"/>
              </a:rPr>
              <a:t>Sixth Outline Level</a:t>
            </a:r>
            <a:endParaRPr b="0" lang="it-IT"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uFill>
                  <a:solidFill>
                    <a:srgbClr val="ffffff"/>
                  </a:solidFill>
                </a:uFill>
                <a:latin typeface="Arial"/>
              </a:rPr>
              <a:t>Seventh Outline Level</a:t>
            </a:r>
            <a:endParaRPr b="0"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4" name="Line 1"/>
          <p:cNvSpPr/>
          <p:nvPr/>
        </p:nvSpPr>
        <p:spPr>
          <a:xfrm>
            <a:off x="8762760" y="0"/>
            <a:ext cx="360" cy="6858000"/>
          </a:xfrm>
          <a:prstGeom prst="line">
            <a:avLst/>
          </a:prstGeom>
          <a:ln w="38160">
            <a:solidFill>
              <a:schemeClr val="accent1">
                <a:tint val="60000"/>
                <a:alpha val="93000"/>
              </a:schemeClr>
            </a:solidFill>
            <a:round/>
          </a:ln>
        </p:spPr>
        <p:style>
          <a:lnRef idx="0"/>
          <a:fillRef idx="0"/>
          <a:effectRef idx="0"/>
          <a:fontRef idx="minor"/>
        </p:style>
      </p:sp>
      <p:sp>
        <p:nvSpPr>
          <p:cNvPr id="105" name="Line 2"/>
          <p:cNvSpPr/>
          <p:nvPr/>
        </p:nvSpPr>
        <p:spPr>
          <a:xfrm>
            <a:off x="75960" y="0"/>
            <a:ext cx="360" cy="6858000"/>
          </a:xfrm>
          <a:prstGeom prst="line">
            <a:avLst/>
          </a:prstGeom>
          <a:ln w="57240">
            <a:solidFill>
              <a:schemeClr val="accent1">
                <a:tint val="60000"/>
              </a:schemeClr>
            </a:solidFill>
            <a:round/>
          </a:ln>
        </p:spPr>
        <p:style>
          <a:lnRef idx="0"/>
          <a:fillRef idx="0"/>
          <a:effectRef idx="0"/>
          <a:fontRef idx="minor"/>
        </p:style>
      </p:sp>
      <p:sp>
        <p:nvSpPr>
          <p:cNvPr id="106" name="Line 3"/>
          <p:cNvSpPr/>
          <p:nvPr/>
        </p:nvSpPr>
        <p:spPr>
          <a:xfrm>
            <a:off x="8991360" y="0"/>
            <a:ext cx="360" cy="6858000"/>
          </a:xfrm>
          <a:prstGeom prst="line">
            <a:avLst/>
          </a:prstGeom>
          <a:ln w="19080">
            <a:solidFill>
              <a:schemeClr val="accent1"/>
            </a:solidFill>
            <a:round/>
          </a:ln>
        </p:spPr>
        <p:style>
          <a:lnRef idx="0"/>
          <a:fillRef idx="0"/>
          <a:effectRef idx="0"/>
          <a:fontRef idx="minor"/>
        </p:style>
      </p:sp>
      <p:sp>
        <p:nvSpPr>
          <p:cNvPr id="107" name="CustomShape 4"/>
          <p:cNvSpPr/>
          <p:nvPr/>
        </p:nvSpPr>
        <p:spPr>
          <a:xfrm>
            <a:off x="8839080" y="0"/>
            <a:ext cx="303480" cy="6856560"/>
          </a:xfrm>
          <a:prstGeom prst="rect">
            <a:avLst/>
          </a:prstGeom>
          <a:solidFill>
            <a:schemeClr val="accent1">
              <a:tint val="60000"/>
              <a:alpha val="87000"/>
            </a:schemeClr>
          </a:solidFill>
          <a:ln>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108" name="Line 5"/>
          <p:cNvSpPr/>
          <p:nvPr/>
        </p:nvSpPr>
        <p:spPr>
          <a:xfrm>
            <a:off x="8915400" y="0"/>
            <a:ext cx="360" cy="6858000"/>
          </a:xfrm>
          <a:prstGeom prst="line">
            <a:avLst/>
          </a:prstGeom>
          <a:ln w="9360">
            <a:solidFill>
              <a:schemeClr val="accent1"/>
            </a:solidFill>
            <a:round/>
          </a:ln>
        </p:spPr>
        <p:style>
          <a:lnRef idx="0"/>
          <a:fillRef idx="0"/>
          <a:effectRef idx="0"/>
          <a:fontRef idx="minor"/>
        </p:style>
      </p:sp>
      <p:sp>
        <p:nvSpPr>
          <p:cNvPr id="109" name="CustomShape 6"/>
          <p:cNvSpPr/>
          <p:nvPr/>
        </p:nvSpPr>
        <p:spPr>
          <a:xfrm>
            <a:off x="8156520" y="5715000"/>
            <a:ext cx="547200" cy="547200"/>
          </a:xfrm>
          <a:prstGeom prst="ellipse">
            <a:avLst/>
          </a:prstGeom>
          <a:ln>
            <a:noFill/>
          </a:ln>
          <a:effectLst>
            <a:outerShdw blurRad="50800" dir="5400000" dist="25000" rotWithShape="0">
              <a:srgbClr val="000000">
                <a:alpha val="40000"/>
              </a:srgbClr>
            </a:outerShdw>
          </a:effectLst>
        </p:spPr>
        <p:style>
          <a:lnRef idx="3">
            <a:schemeClr val="lt1"/>
          </a:lnRef>
          <a:fillRef idx="1">
            <a:schemeClr val="accent1"/>
          </a:fillRef>
          <a:effectRef idx="1">
            <a:schemeClr val="accent1"/>
          </a:effectRef>
          <a:fontRef idx="minor"/>
        </p:style>
      </p:sp>
      <p:sp>
        <p:nvSpPr>
          <p:cNvPr id="110" name="PlaceHolder 7"/>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solidFill>
                  <a:srgbClr val="000000"/>
                </a:solidFill>
                <a:uFill>
                  <a:solidFill>
                    <a:srgbClr val="ffffff"/>
                  </a:solidFill>
                </a:uFill>
                <a:latin typeface="Arial"/>
              </a:rPr>
              <a:t>Click to edit the title text format</a:t>
            </a:r>
            <a:endParaRPr b="0" lang="it-IT" sz="4400" spc="-1" strike="noStrike">
              <a:solidFill>
                <a:srgbClr val="000000"/>
              </a:solidFill>
              <a:uFill>
                <a:solidFill>
                  <a:srgbClr val="ffffff"/>
                </a:solidFill>
              </a:uFill>
              <a:latin typeface="Arial"/>
            </a:endParaRPr>
          </a:p>
        </p:txBody>
      </p:sp>
      <p:sp>
        <p:nvSpPr>
          <p:cNvPr id="111" name="PlaceHolder 8"/>
          <p:cNvSpPr>
            <a:spLocks noGrp="1"/>
          </p:cNvSpPr>
          <p:nvPr>
            <p:ph type="body"/>
          </p:nvPr>
        </p:nvSpPr>
        <p:spPr>
          <a:xfrm>
            <a:off x="457200" y="1604520"/>
            <a:ext cx="8229240" cy="3977280"/>
          </a:xfrm>
          <a:prstGeom prst="rect">
            <a:avLst/>
          </a:prstGeom>
        </p:spPr>
        <p:txBody>
          <a:bodyPr lIns="0" rIns="0" tIns="0" bIns="0"/>
          <a:p>
            <a:pPr marL="432000" indent="-324000">
              <a:spcBef>
                <a:spcPts val="1417"/>
              </a:spcBef>
              <a:buClr>
                <a:srgbClr val="000000"/>
              </a:buClr>
              <a:buSzPct val="45000"/>
              <a:buFont typeface="Wingdings" charset="2"/>
              <a:buChar char=""/>
            </a:pPr>
            <a:r>
              <a:rPr b="0" lang="it-IT" sz="3200" spc="-1" strike="noStrike">
                <a:solidFill>
                  <a:srgbClr val="000000"/>
                </a:solidFill>
                <a:uFill>
                  <a:solidFill>
                    <a:srgbClr val="ffffff"/>
                  </a:solidFill>
                </a:uFill>
                <a:latin typeface="Arial"/>
              </a:rPr>
              <a:t>Click to edit the outline text format</a:t>
            </a:r>
            <a:endParaRPr b="0" lang="it-IT"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it-IT" sz="2800" spc="-1" strike="noStrike">
                <a:solidFill>
                  <a:srgbClr val="000000"/>
                </a:solidFill>
                <a:uFill>
                  <a:solidFill>
                    <a:srgbClr val="ffffff"/>
                  </a:solidFill>
                </a:uFill>
                <a:latin typeface="Arial"/>
              </a:rPr>
              <a:t>Second Outline Level</a:t>
            </a:r>
            <a:endParaRPr b="0" lang="it-IT"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it-IT" sz="2400" spc="-1" strike="noStrike">
                <a:solidFill>
                  <a:srgbClr val="000000"/>
                </a:solidFill>
                <a:uFill>
                  <a:solidFill>
                    <a:srgbClr val="ffffff"/>
                  </a:solidFill>
                </a:uFill>
                <a:latin typeface="Arial"/>
              </a:rPr>
              <a:t>Third Outline Level</a:t>
            </a:r>
            <a:endParaRPr b="0" lang="it-IT"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it-IT" sz="2000" spc="-1" strike="noStrike">
                <a:solidFill>
                  <a:srgbClr val="000000"/>
                </a:solidFill>
                <a:uFill>
                  <a:solidFill>
                    <a:srgbClr val="ffffff"/>
                  </a:solidFill>
                </a:uFill>
                <a:latin typeface="Arial"/>
              </a:rPr>
              <a:t>Fourth Outline Level</a:t>
            </a:r>
            <a:endParaRPr b="0" lang="it-IT"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uFill>
                  <a:solidFill>
                    <a:srgbClr val="ffffff"/>
                  </a:solidFill>
                </a:uFill>
                <a:latin typeface="Arial"/>
              </a:rPr>
              <a:t>Fifth Outline Level</a:t>
            </a:r>
            <a:endParaRPr b="0" lang="it-IT"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uFill>
                  <a:solidFill>
                    <a:srgbClr val="ffffff"/>
                  </a:solidFill>
                </a:uFill>
                <a:latin typeface="Arial"/>
              </a:rPr>
              <a:t>Sixth Outline Level</a:t>
            </a:r>
            <a:endParaRPr b="0" lang="it-IT"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uFill>
                  <a:solidFill>
                    <a:srgbClr val="ffffff"/>
                  </a:solidFill>
                </a:uFill>
                <a:latin typeface="Arial"/>
              </a:rPr>
              <a:t>Seventh Outline Level</a:t>
            </a:r>
            <a:endParaRPr b="0"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jpeg"/><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3.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3.xml"/><Relationship Id="rId3"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hyperlink" Target="http://www.barcodeoflife.org/" TargetMode="External"/><Relationship Id="rId2" Type="http://schemas.openxmlformats.org/officeDocument/2006/relationships/hyperlink" Target="http://www.barcodeoflife.org/" TargetMode="External"/><Relationship Id="rId3" Type="http://schemas.openxmlformats.org/officeDocument/2006/relationships/hyperlink" Target="http://www.boldsystems.org/views/login.php" TargetMode="External"/><Relationship Id="rId4" Type="http://schemas.openxmlformats.org/officeDocument/2006/relationships/hyperlink" Target="http://www.boldsystems.org/views/login.php" TargetMode="External"/><Relationship Id="rId5" Type="http://schemas.openxmlformats.org/officeDocument/2006/relationships/hyperlink" Target="http://www.boldsystems.org/views/login.php" TargetMode="External"/><Relationship Id="rId6" Type="http://schemas.openxmlformats.org/officeDocument/2006/relationships/hyperlink" Target="http://www.boldsystems.org/views/login.php" TargetMode="External"/><Relationship Id="rId7" Type="http://schemas.openxmlformats.org/officeDocument/2006/relationships/hyperlink" Target="http://www.boldsystems.org/views/login.php" TargetMode="External"/><Relationship Id="rId8" Type="http://schemas.openxmlformats.org/officeDocument/2006/relationships/hyperlink" Target="http://www.iucn.org/" TargetMode="External"/><Relationship Id="rId9" Type="http://schemas.openxmlformats.org/officeDocument/2006/relationships/hyperlink" Target="http://www.iucn.org/" TargetMode="External"/><Relationship Id="rId10" Type="http://schemas.openxmlformats.org/officeDocument/2006/relationships/hyperlink" Target="http://www.birdlife.org/" TargetMode="External"/><Relationship Id="rId11" Type="http://schemas.openxmlformats.org/officeDocument/2006/relationships/hyperlink" Target="http://www.birdlife.org/" TargetMode="External"/><Relationship Id="rId12" Type="http://schemas.openxmlformats.org/officeDocument/2006/relationships/hyperlink" Target="http://www.aza.org/species-survival-plan-program/" TargetMode="External"/><Relationship Id="rId13" Type="http://schemas.openxmlformats.org/officeDocument/2006/relationships/hyperlink" Target="http://www2.unil.ch/popgen/softwares/fstat.htm" TargetMode="External"/><Relationship Id="rId14" Type="http://schemas.openxmlformats.org/officeDocument/2006/relationships/hyperlink" Target="http://www.gsoftnet.us/GSoft.html" TargetMode="External"/><Relationship Id="rId15" Type="http://schemas.openxmlformats.org/officeDocument/2006/relationships/hyperlink" Target="http://www.montana.edu/kalinowski/Software/MLRelate.htm" TargetMode="External"/><Relationship Id="rId16" Type="http://schemas.openxmlformats.org/officeDocument/2006/relationships/hyperlink" Target="http://www.zsl.org/science/research/software/" TargetMode="External"/><Relationship Id="rId17" Type="http://schemas.openxmlformats.org/officeDocument/2006/relationships/hyperlink" Target="http://www.zsl.org/science/research/software/" TargetMode="External"/><Relationship Id="rId18" Type="http://schemas.openxmlformats.org/officeDocument/2006/relationships/hyperlink" Target="http://web.me.com/tfrasier/Frasier_Lab/STORM.html" TargetMode="External"/><Relationship Id="rId19" Type="http://schemas.openxmlformats.org/officeDocument/2006/relationships/hyperlink" Target="http://web.me.com/tfrasier/Frasier_Lab/STORM.html" TargetMode="External"/><Relationship Id="rId20"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ustomShape 1"/>
          <p:cNvSpPr/>
          <p:nvPr/>
        </p:nvSpPr>
        <p:spPr>
          <a:xfrm>
            <a:off x="2286000" y="1676520"/>
            <a:ext cx="6780240" cy="3340800"/>
          </a:xfrm>
          <a:prstGeom prst="rect">
            <a:avLst/>
          </a:prstGeom>
          <a:noFill/>
          <a:ln>
            <a:noFill/>
          </a:ln>
        </p:spPr>
        <p:style>
          <a:lnRef idx="0"/>
          <a:fillRef idx="0"/>
          <a:effectRef idx="0"/>
          <a:fontRef idx="minor"/>
        </p:style>
        <p:txBody>
          <a:bodyPr lIns="90000" rIns="90000" tIns="45000" bIns="45000" anchor="b"/>
          <a:p>
            <a:r>
              <a:rPr b="1" lang="it-IT" sz="3000" spc="-1" strike="noStrike" cap="small">
                <a:solidFill>
                  <a:srgbClr val="575f6d"/>
                </a:solidFill>
                <a:uFill>
                  <a:solidFill>
                    <a:srgbClr val="ffffff"/>
                  </a:solidFill>
                </a:uFill>
                <a:latin typeface="Century Schoolbook"/>
                <a:ea typeface="DejaVu Sans"/>
              </a:rPr>
              <a:t>Genetics and Molecular Biology for Environmental Analysis</a:t>
            </a:r>
            <a:endParaRPr b="0" lang="it-IT" sz="1800" spc="-1" strike="noStrike">
              <a:solidFill>
                <a:srgbClr val="000000"/>
              </a:solidFill>
              <a:uFill>
                <a:solidFill>
                  <a:srgbClr val="ffffff"/>
                </a:solidFill>
              </a:uFill>
              <a:latin typeface="Arial"/>
            </a:endParaRPr>
          </a:p>
          <a:p>
            <a:endParaRPr b="0" lang="it-IT" sz="1800" spc="-1" strike="noStrike">
              <a:solidFill>
                <a:srgbClr val="000000"/>
              </a:solidFill>
              <a:uFill>
                <a:solidFill>
                  <a:srgbClr val="ffffff"/>
                </a:solidFill>
              </a:uFill>
              <a:latin typeface="Arial"/>
            </a:endParaRPr>
          </a:p>
          <a:p>
            <a:r>
              <a:rPr b="1" lang="it-IT" sz="3000" spc="-1" strike="noStrike" cap="small">
                <a:solidFill>
                  <a:srgbClr val="575f6d"/>
                </a:solidFill>
                <a:uFill>
                  <a:solidFill>
                    <a:srgbClr val="ffffff"/>
                  </a:solidFill>
                </a:uFill>
                <a:latin typeface="Century Schoolbook"/>
                <a:ea typeface="DejaVu Sans"/>
              </a:rPr>
              <a:t>Molecular Ecology</a:t>
            </a:r>
            <a:endParaRPr b="0" lang="it-IT" sz="1800" spc="-1" strike="noStrike">
              <a:solidFill>
                <a:srgbClr val="000000"/>
              </a:solidFill>
              <a:uFill>
                <a:solidFill>
                  <a:srgbClr val="ffffff"/>
                </a:solidFill>
              </a:uFill>
              <a:latin typeface="Arial"/>
            </a:endParaRPr>
          </a:p>
          <a:p>
            <a:pPr>
              <a:lnSpc>
                <a:spcPct val="100000"/>
              </a:lnSpc>
            </a:pPr>
            <a:r>
              <a:rPr b="1" lang="it-IT" sz="2400" spc="-1" strike="noStrike" cap="small">
                <a:solidFill>
                  <a:srgbClr val="575f6d"/>
                </a:solidFill>
                <a:uFill>
                  <a:solidFill>
                    <a:srgbClr val="ffffff"/>
                  </a:solidFill>
                </a:uFill>
                <a:latin typeface="Century Schoolbook"/>
                <a:ea typeface="DejaVu Sans"/>
              </a:rPr>
              <a:t>lesson 13: Conservation genetics</a:t>
            </a:r>
            <a:endParaRPr b="0" lang="it-IT" sz="1800" spc="-1" strike="noStrike">
              <a:solidFill>
                <a:srgbClr val="000000"/>
              </a:solidFill>
              <a:uFill>
                <a:solidFill>
                  <a:srgbClr val="ffffff"/>
                </a:solidFill>
              </a:uFill>
              <a:latin typeface="Arial"/>
            </a:endParaRPr>
          </a:p>
        </p:txBody>
      </p:sp>
      <p:sp>
        <p:nvSpPr>
          <p:cNvPr id="154" name="CustomShape 2"/>
          <p:cNvSpPr/>
          <p:nvPr/>
        </p:nvSpPr>
        <p:spPr>
          <a:xfrm>
            <a:off x="2286000" y="5003280"/>
            <a:ext cx="6170760" cy="137016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solidFill>
                <a:srgbClr val="000000"/>
              </a:solidFill>
              <a:uFill>
                <a:solidFill>
                  <a:srgbClr val="ffffff"/>
                </a:solidFill>
              </a:uFill>
              <a:latin typeface="Arial"/>
            </a:endParaRPr>
          </a:p>
          <a:p>
            <a:pPr>
              <a:lnSpc>
                <a:spcPct val="100000"/>
              </a:lnSpc>
            </a:pPr>
            <a:r>
              <a:rPr b="1" lang="it-IT" sz="1800" spc="-1" strike="noStrike">
                <a:solidFill>
                  <a:srgbClr val="575f6d"/>
                </a:solidFill>
                <a:uFill>
                  <a:solidFill>
                    <a:srgbClr val="ffffff"/>
                  </a:solidFill>
                </a:uFill>
                <a:latin typeface="Century Schoolbook"/>
                <a:ea typeface="DejaVu Sans"/>
              </a:rPr>
              <a:t>Prof. Alberto Pallavicini</a:t>
            </a:r>
            <a:endParaRPr b="0" lang="it-IT" sz="1800" spc="-1" strike="noStrike">
              <a:solidFill>
                <a:srgbClr val="000000"/>
              </a:solidFill>
              <a:uFill>
                <a:solidFill>
                  <a:srgbClr val="ffffff"/>
                </a:solidFill>
              </a:uFill>
              <a:latin typeface="Arial"/>
            </a:endParaRPr>
          </a:p>
          <a:p>
            <a:pPr>
              <a:lnSpc>
                <a:spcPct val="100000"/>
              </a:lnSpc>
            </a:pPr>
            <a:r>
              <a:rPr b="1" lang="it-IT" sz="1800" spc="-1" strike="noStrike">
                <a:solidFill>
                  <a:srgbClr val="575f6d"/>
                </a:solidFill>
                <a:uFill>
                  <a:solidFill>
                    <a:srgbClr val="ffffff"/>
                  </a:solidFill>
                </a:uFill>
                <a:latin typeface="Century Schoolbook"/>
                <a:ea typeface="DejaVu Sans"/>
              </a:rPr>
              <a:t>pallavic@units.it</a:t>
            </a:r>
            <a:endParaRPr b="0" lang="it-IT"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519120" y="5181480"/>
            <a:ext cx="10211040" cy="455040"/>
          </a:xfrm>
          <a:prstGeom prst="rect">
            <a:avLst/>
          </a:prstGeom>
          <a:noFill/>
          <a:ln w="9360">
            <a:noFill/>
          </a:ln>
        </p:spPr>
        <p:style>
          <a:lnRef idx="0"/>
          <a:fillRef idx="0"/>
          <a:effectRef idx="0"/>
          <a:fontRef idx="minor"/>
        </p:style>
        <p:txBody>
          <a:bodyPr wrap="none" lIns="90000" rIns="90000" tIns="45000" bIns="45000"/>
          <a:p>
            <a:pPr algn="ctr">
              <a:lnSpc>
                <a:spcPct val="100000"/>
              </a:lnSpc>
            </a:pPr>
            <a:r>
              <a:rPr b="1" lang="it-IT" sz="2400" spc="-1" strike="noStrike">
                <a:solidFill>
                  <a:srgbClr val="000000"/>
                </a:solidFill>
                <a:uFill>
                  <a:solidFill>
                    <a:srgbClr val="ffffff"/>
                  </a:solidFill>
                </a:uFill>
                <a:latin typeface="Calibri"/>
                <a:ea typeface="DejaVu Sans"/>
              </a:rPr>
              <a:t>Problem 2: </a:t>
            </a:r>
            <a:endParaRPr b="0" lang="it-IT" sz="1800" spc="-1" strike="noStrike">
              <a:solidFill>
                <a:srgbClr val="000000"/>
              </a:solidFill>
              <a:uFill>
                <a:solidFill>
                  <a:srgbClr val="ffffff"/>
                </a:solidFill>
              </a:uFill>
              <a:latin typeface="Arial"/>
            </a:endParaRPr>
          </a:p>
          <a:p>
            <a:pPr algn="ctr">
              <a:lnSpc>
                <a:spcPct val="100000"/>
              </a:lnSpc>
            </a:pPr>
            <a:r>
              <a:rPr b="1" lang="it-IT" sz="2400" spc="-1" strike="noStrike">
                <a:solidFill>
                  <a:srgbClr val="000000"/>
                </a:solidFill>
                <a:uFill>
                  <a:solidFill>
                    <a:srgbClr val="ffffff"/>
                  </a:solidFill>
                </a:uFill>
                <a:latin typeface="Calibri"/>
                <a:ea typeface="DejaVu Sans"/>
              </a:rPr>
              <a:t>Lack of agreement on what “species” means.  </a:t>
            </a:r>
            <a:endParaRPr b="0" lang="it-IT" sz="1800" spc="-1" strike="noStrike">
              <a:solidFill>
                <a:srgbClr val="000000"/>
              </a:solidFill>
              <a:uFill>
                <a:solidFill>
                  <a:srgbClr val="ffffff"/>
                </a:solidFill>
              </a:uFill>
              <a:latin typeface="Arial"/>
            </a:endParaRPr>
          </a:p>
        </p:txBody>
      </p:sp>
      <p:pic>
        <p:nvPicPr>
          <p:cNvPr id="175" name="Picture 1" descr=""/>
          <p:cNvPicPr/>
          <p:nvPr/>
        </p:nvPicPr>
        <p:blipFill>
          <a:blip r:embed="rId1"/>
          <a:stretch/>
        </p:blipFill>
        <p:spPr>
          <a:xfrm>
            <a:off x="2247840" y="571680"/>
            <a:ext cx="4227840" cy="4227840"/>
          </a:xfrm>
          <a:prstGeom prst="rect">
            <a:avLst/>
          </a:prstGeom>
          <a:ln w="9360">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1" lang="it-IT" sz="3000" spc="-1" strike="noStrike" cap="small">
                <a:solidFill>
                  <a:srgbClr val="575f6d"/>
                </a:solidFill>
                <a:uFill>
                  <a:solidFill>
                    <a:srgbClr val="ffffff"/>
                  </a:solidFill>
                </a:uFill>
                <a:latin typeface="Century Schoolbook"/>
                <a:ea typeface="DejaVu Sans"/>
              </a:rPr>
              <a:t>Species concepts</a:t>
            </a:r>
            <a:endParaRPr b="0" lang="it-IT" sz="1800" spc="-1" strike="noStrike">
              <a:solidFill>
                <a:srgbClr val="000000"/>
              </a:solidFill>
              <a:uFill>
                <a:solidFill>
                  <a:srgbClr val="ffffff"/>
                </a:solidFill>
              </a:uFill>
              <a:latin typeface="Arial"/>
            </a:endParaRPr>
          </a:p>
        </p:txBody>
      </p:sp>
      <p:sp>
        <p:nvSpPr>
          <p:cNvPr id="177"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pPr>
            <a:r>
              <a:rPr b="0" lang="it-IT" sz="2400" spc="-1" strike="noStrike">
                <a:solidFill>
                  <a:srgbClr val="000000"/>
                </a:solidFill>
                <a:uFill>
                  <a:solidFill>
                    <a:srgbClr val="ffffff"/>
                  </a:solidFill>
                </a:uFill>
                <a:latin typeface="Century Schoolbook"/>
                <a:ea typeface="DejaVu Sans"/>
              </a:rPr>
              <a:t> </a:t>
            </a: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More than 20 different species concepts can now be found in the literature.</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1" lang="it-IT" sz="2400" spc="-1" strike="noStrike">
                <a:solidFill>
                  <a:srgbClr val="000000"/>
                </a:solidFill>
                <a:uFill>
                  <a:solidFill>
                    <a:srgbClr val="ffffff"/>
                  </a:solidFill>
                </a:uFill>
                <a:latin typeface="Century Schoolbook"/>
                <a:ea typeface="DejaVu Sans"/>
              </a:rPr>
              <a:t>biological species concept (BSC)</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 </a:t>
            </a:r>
            <a:r>
              <a:rPr b="1" lang="it-IT" sz="2400" spc="-1" strike="noStrike">
                <a:solidFill>
                  <a:srgbClr val="000000"/>
                </a:solidFill>
                <a:uFill>
                  <a:solidFill>
                    <a:srgbClr val="ffffff"/>
                  </a:solidFill>
                </a:uFill>
                <a:latin typeface="Century Schoolbook"/>
                <a:ea typeface="DejaVu Sans"/>
              </a:rPr>
              <a:t>phylogenetic species concept (PSC)</a:t>
            </a:r>
            <a:r>
              <a:rPr b="0" lang="it-IT" sz="2400" spc="-1" strike="noStrike">
                <a:solidFill>
                  <a:srgbClr val="000000"/>
                </a:solidFill>
                <a:uFill>
                  <a:solidFill>
                    <a:srgbClr val="ffffff"/>
                  </a:solidFill>
                </a:uFill>
                <a:latin typeface="Century Schoolbook"/>
                <a:ea typeface="DejaVu Sans"/>
              </a:rPr>
              <a:t>.</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r>
              <a:rPr b="0" lang="it-IT" sz="1400" spc="-1" strike="noStrike">
                <a:solidFill>
                  <a:srgbClr val="000000"/>
                </a:solidFill>
                <a:uFill>
                  <a:solidFill>
                    <a:srgbClr val="ffffff"/>
                  </a:solidFill>
                </a:uFill>
                <a:latin typeface="Arial"/>
                <a:ea typeface="DejaVu Sans"/>
              </a:rPr>
              <a:t>The phylogenetic species concept defines a species as a group of organisms that shares a common ancestor and can be distinguished from other organisms that do not share that ancestor </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8" name="Picture 2" descr=""/>
          <p:cNvPicPr/>
          <p:nvPr/>
        </p:nvPicPr>
        <p:blipFill>
          <a:blip r:embed="rId1">
            <a:lum bright="10000"/>
          </a:blip>
          <a:stretch/>
        </p:blipFill>
        <p:spPr>
          <a:xfrm>
            <a:off x="604800" y="468360"/>
            <a:ext cx="1854360" cy="1675080"/>
          </a:xfrm>
          <a:prstGeom prst="rect">
            <a:avLst/>
          </a:prstGeom>
          <a:ln>
            <a:noFill/>
          </a:ln>
          <a:effectLst>
            <a:outerShdw algn="tl" blurRad="292100" dir="2700000" dist="139700" rotWithShape="0">
              <a:srgbClr val="333333">
                <a:alpha val="65000"/>
              </a:srgbClr>
            </a:outerShdw>
          </a:effectLst>
        </p:spPr>
      </p:pic>
      <p:pic>
        <p:nvPicPr>
          <p:cNvPr id="179" name="Picture 4" descr=""/>
          <p:cNvPicPr/>
          <p:nvPr/>
        </p:nvPicPr>
        <p:blipFill>
          <a:blip r:embed="rId2"/>
          <a:stretch/>
        </p:blipFill>
        <p:spPr>
          <a:xfrm>
            <a:off x="2822400" y="468360"/>
            <a:ext cx="1827360" cy="1690920"/>
          </a:xfrm>
          <a:prstGeom prst="rect">
            <a:avLst/>
          </a:prstGeom>
          <a:ln>
            <a:noFill/>
          </a:ln>
          <a:effectLst>
            <a:outerShdw algn="tl" blurRad="292100" dir="2700000" dist="139700" rotWithShape="0">
              <a:srgbClr val="333333">
                <a:alpha val="65000"/>
              </a:srgbClr>
            </a:outerShdw>
          </a:effectLst>
        </p:spPr>
      </p:pic>
      <p:sp>
        <p:nvSpPr>
          <p:cNvPr id="180" name="CustomShape 1"/>
          <p:cNvSpPr/>
          <p:nvPr/>
        </p:nvSpPr>
        <p:spPr>
          <a:xfrm>
            <a:off x="676440" y="2233440"/>
            <a:ext cx="1658520" cy="363600"/>
          </a:xfrm>
          <a:prstGeom prst="rect">
            <a:avLst/>
          </a:prstGeom>
          <a:noFill/>
          <a:ln w="9360">
            <a:noFill/>
          </a:ln>
        </p:spPr>
        <p:style>
          <a:lnRef idx="0"/>
          <a:fillRef idx="0"/>
          <a:effectRef idx="0"/>
          <a:fontRef idx="minor"/>
        </p:style>
        <p:txBody>
          <a:bodyPr wrap="none" lIns="90000" rIns="90000" tIns="45000" bIns="45000"/>
          <a:p>
            <a:pPr>
              <a:lnSpc>
                <a:spcPct val="100000"/>
              </a:lnSpc>
            </a:pPr>
            <a:r>
              <a:rPr b="1" i="1" lang="it-IT" sz="1800" spc="-1" strike="noStrike">
                <a:solidFill>
                  <a:srgbClr val="000000"/>
                </a:solidFill>
                <a:uFill>
                  <a:solidFill>
                    <a:srgbClr val="ffffff"/>
                  </a:solidFill>
                </a:uFill>
                <a:latin typeface="Calibri"/>
                <a:ea typeface="DejaVu Sans"/>
              </a:rPr>
              <a:t>Canis lupus</a:t>
            </a:r>
            <a:endParaRPr b="0" lang="it-IT" sz="1800" spc="-1" strike="noStrike">
              <a:solidFill>
                <a:srgbClr val="000000"/>
              </a:solidFill>
              <a:uFill>
                <a:solidFill>
                  <a:srgbClr val="ffffff"/>
                </a:solidFill>
              </a:uFill>
              <a:latin typeface="Arial"/>
            </a:endParaRPr>
          </a:p>
        </p:txBody>
      </p:sp>
      <p:sp>
        <p:nvSpPr>
          <p:cNvPr id="181" name="CustomShape 2"/>
          <p:cNvSpPr/>
          <p:nvPr/>
        </p:nvSpPr>
        <p:spPr>
          <a:xfrm>
            <a:off x="2196720" y="2220840"/>
            <a:ext cx="3151800" cy="363600"/>
          </a:xfrm>
          <a:prstGeom prst="rect">
            <a:avLst/>
          </a:prstGeom>
          <a:noFill/>
          <a:ln w="9360">
            <a:noFill/>
          </a:ln>
        </p:spPr>
        <p:style>
          <a:lnRef idx="0"/>
          <a:fillRef idx="0"/>
          <a:effectRef idx="0"/>
          <a:fontRef idx="minor"/>
        </p:style>
        <p:txBody>
          <a:bodyPr wrap="none" lIns="90000" rIns="90000" tIns="45000" bIns="45000"/>
          <a:p>
            <a:pPr>
              <a:lnSpc>
                <a:spcPct val="100000"/>
              </a:lnSpc>
            </a:pPr>
            <a:r>
              <a:rPr b="1" i="1" lang="it-IT" sz="1800" spc="-1" strike="noStrike">
                <a:solidFill>
                  <a:srgbClr val="000000"/>
                </a:solidFill>
                <a:uFill>
                  <a:solidFill>
                    <a:srgbClr val="ffffff"/>
                  </a:solidFill>
                </a:uFill>
                <a:latin typeface="Calibri"/>
                <a:ea typeface="DejaVu Sans"/>
              </a:rPr>
              <a:t>         </a:t>
            </a:r>
            <a:r>
              <a:rPr b="1" i="1" lang="it-IT" sz="1800" spc="-1" strike="noStrike">
                <a:solidFill>
                  <a:srgbClr val="000000"/>
                </a:solidFill>
                <a:uFill>
                  <a:solidFill>
                    <a:srgbClr val="ffffff"/>
                  </a:solidFill>
                </a:uFill>
                <a:latin typeface="Calibri"/>
                <a:ea typeface="DejaVu Sans"/>
              </a:rPr>
              <a:t>Canis lupus (familiaris)</a:t>
            </a:r>
            <a:endParaRPr b="0" lang="it-IT" sz="1800" spc="-1" strike="noStrike">
              <a:solidFill>
                <a:srgbClr val="000000"/>
              </a:solidFill>
              <a:uFill>
                <a:solidFill>
                  <a:srgbClr val="ffffff"/>
                </a:solidFill>
              </a:uFill>
              <a:latin typeface="Arial"/>
            </a:endParaRPr>
          </a:p>
        </p:txBody>
      </p:sp>
      <p:pic>
        <p:nvPicPr>
          <p:cNvPr id="182" name="Picture 6" descr=""/>
          <p:cNvPicPr/>
          <p:nvPr/>
        </p:nvPicPr>
        <p:blipFill>
          <a:blip r:embed="rId3"/>
          <a:stretch/>
        </p:blipFill>
        <p:spPr>
          <a:xfrm>
            <a:off x="612720" y="2906640"/>
            <a:ext cx="4077000" cy="3046680"/>
          </a:xfrm>
          <a:prstGeom prst="rect">
            <a:avLst/>
          </a:prstGeom>
          <a:ln>
            <a:noFill/>
          </a:ln>
          <a:effectLst>
            <a:outerShdw algn="tl" blurRad="292100" dir="2700000" dist="139700" rotWithShape="0">
              <a:srgbClr val="333333">
                <a:alpha val="65000"/>
              </a:srgbClr>
            </a:outerShdw>
          </a:effectLst>
        </p:spPr>
      </p:pic>
      <p:sp>
        <p:nvSpPr>
          <p:cNvPr id="183" name="CustomShape 3"/>
          <p:cNvSpPr/>
          <p:nvPr/>
        </p:nvSpPr>
        <p:spPr>
          <a:xfrm>
            <a:off x="1273680" y="6107040"/>
            <a:ext cx="2720520" cy="363600"/>
          </a:xfrm>
          <a:prstGeom prst="rect">
            <a:avLst/>
          </a:prstGeom>
          <a:noFill/>
          <a:ln w="9360">
            <a:noFill/>
          </a:ln>
        </p:spPr>
        <p:style>
          <a:lnRef idx="0"/>
          <a:fillRef idx="0"/>
          <a:effectRef idx="0"/>
          <a:fontRef idx="minor"/>
        </p:style>
        <p:txBody>
          <a:bodyPr wrap="none" lIns="90000" rIns="90000" tIns="45000" bIns="45000"/>
          <a:p>
            <a:pPr>
              <a:lnSpc>
                <a:spcPct val="100000"/>
              </a:lnSpc>
            </a:pPr>
            <a:r>
              <a:rPr b="1" i="1" lang="it-IT" sz="1800" spc="-1" strike="noStrike">
                <a:solidFill>
                  <a:srgbClr val="000000"/>
                </a:solidFill>
                <a:uFill>
                  <a:solidFill>
                    <a:srgbClr val="ffffff"/>
                  </a:solidFill>
                </a:uFill>
                <a:latin typeface="Calibri"/>
                <a:ea typeface="DejaVu Sans"/>
              </a:rPr>
              <a:t>Anas platyrhynchos</a:t>
            </a:r>
            <a:endParaRPr b="0" lang="it-IT" sz="1800" spc="-1" strike="noStrike">
              <a:solidFill>
                <a:srgbClr val="000000"/>
              </a:solidFill>
              <a:uFill>
                <a:solidFill>
                  <a:srgbClr val="ffffff"/>
                </a:solidFill>
              </a:uFill>
              <a:latin typeface="Arial"/>
            </a:endParaRPr>
          </a:p>
        </p:txBody>
      </p:sp>
      <p:sp>
        <p:nvSpPr>
          <p:cNvPr id="184" name="CustomShape 4"/>
          <p:cNvSpPr/>
          <p:nvPr/>
        </p:nvSpPr>
        <p:spPr>
          <a:xfrm>
            <a:off x="5078520" y="609480"/>
            <a:ext cx="3911760" cy="6306480"/>
          </a:xfrm>
          <a:prstGeom prst="rect">
            <a:avLst/>
          </a:prstGeom>
          <a:noFill/>
          <a:ln w="9360">
            <a:noFill/>
          </a:ln>
        </p:spPr>
        <p:style>
          <a:lnRef idx="0"/>
          <a:fillRef idx="0"/>
          <a:effectRef idx="0"/>
          <a:fontRef idx="minor"/>
        </p:style>
        <p:txBody>
          <a:bodyPr lIns="90000" rIns="90000" tIns="45000" bIns="45000"/>
          <a:p>
            <a:pPr algn="ctr">
              <a:lnSpc>
                <a:spcPct val="100000"/>
              </a:lnSpc>
            </a:pPr>
            <a:r>
              <a:rPr b="1" lang="it-IT" sz="2400" spc="-1" strike="noStrike">
                <a:solidFill>
                  <a:srgbClr val="000000"/>
                </a:solidFill>
                <a:uFill>
                  <a:solidFill>
                    <a:srgbClr val="ffffff"/>
                  </a:solidFill>
                </a:uFill>
                <a:latin typeface="Calibri"/>
                <a:ea typeface="DejaVu Sans"/>
              </a:rPr>
              <a:t>Defining what species are is a </a:t>
            </a:r>
            <a:endParaRPr b="0" lang="it-IT" sz="1800" spc="-1" strike="noStrike">
              <a:solidFill>
                <a:srgbClr val="000000"/>
              </a:solidFill>
              <a:uFill>
                <a:solidFill>
                  <a:srgbClr val="ffffff"/>
                </a:solidFill>
              </a:uFill>
              <a:latin typeface="Arial"/>
            </a:endParaRPr>
          </a:p>
          <a:p>
            <a:pPr algn="ctr">
              <a:lnSpc>
                <a:spcPct val="100000"/>
              </a:lnSpc>
            </a:pPr>
            <a:r>
              <a:rPr b="1" lang="it-IT" sz="2400" spc="-1" strike="noStrike">
                <a:solidFill>
                  <a:srgbClr val="000000"/>
                </a:solidFill>
                <a:uFill>
                  <a:solidFill>
                    <a:srgbClr val="ffffff"/>
                  </a:solidFill>
                </a:uFill>
                <a:latin typeface="Calibri"/>
                <a:ea typeface="DejaVu Sans"/>
              </a:rPr>
              <a:t>complex task</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0" lang="it-IT" sz="2400" spc="-1" strike="noStrike">
                <a:solidFill>
                  <a:srgbClr val="000000"/>
                </a:solidFill>
                <a:uFill>
                  <a:solidFill>
                    <a:srgbClr val="ffffff"/>
                  </a:solidFill>
                </a:uFill>
                <a:latin typeface="Calibri"/>
                <a:ea typeface="DejaVu Sans"/>
              </a:rPr>
              <a:t>Dependent on many factors</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16000" indent="-214920">
              <a:lnSpc>
                <a:spcPct val="100000"/>
              </a:lnSpc>
              <a:buClr>
                <a:srgbClr val="000000"/>
              </a:buClr>
              <a:buFont typeface="Arial"/>
              <a:buChar char="•"/>
            </a:pPr>
            <a:r>
              <a:rPr b="0" lang="it-IT" sz="2400" spc="-1" strike="noStrike">
                <a:solidFill>
                  <a:srgbClr val="000000"/>
                </a:solidFill>
                <a:uFill>
                  <a:solidFill>
                    <a:srgbClr val="ffffff"/>
                  </a:solidFill>
                </a:uFill>
                <a:latin typeface="Calibri"/>
                <a:ea typeface="DejaVu Sans"/>
              </a:rPr>
              <a:t> </a:t>
            </a:r>
            <a:r>
              <a:rPr b="0" lang="it-IT" sz="2400" spc="-1" strike="noStrike">
                <a:solidFill>
                  <a:srgbClr val="000000"/>
                </a:solidFill>
                <a:uFill>
                  <a:solidFill>
                    <a:srgbClr val="ffffff"/>
                  </a:solidFill>
                </a:uFill>
                <a:latin typeface="Calibri"/>
                <a:ea typeface="DejaVu Sans"/>
              </a:rPr>
              <a:t>Interbreeding capabilities</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16000" indent="-214920">
              <a:lnSpc>
                <a:spcPct val="100000"/>
              </a:lnSpc>
              <a:buClr>
                <a:srgbClr val="000000"/>
              </a:buClr>
              <a:buFont typeface="Arial"/>
              <a:buChar char="•"/>
            </a:pPr>
            <a:r>
              <a:rPr b="0" lang="it-IT" sz="2400" spc="-1" strike="noStrike">
                <a:solidFill>
                  <a:srgbClr val="000000"/>
                </a:solidFill>
                <a:uFill>
                  <a:solidFill>
                    <a:srgbClr val="ffffff"/>
                  </a:solidFill>
                </a:uFill>
                <a:latin typeface="Calibri"/>
                <a:ea typeface="DejaVu Sans"/>
              </a:rPr>
              <a:t> </a:t>
            </a:r>
            <a:r>
              <a:rPr b="0" lang="it-IT" sz="2400" spc="-1" strike="noStrike">
                <a:solidFill>
                  <a:srgbClr val="000000"/>
                </a:solidFill>
                <a:uFill>
                  <a:solidFill>
                    <a:srgbClr val="ffffff"/>
                  </a:solidFill>
                </a:uFill>
                <a:latin typeface="Calibri"/>
                <a:ea typeface="DejaVu Sans"/>
              </a:rPr>
              <a:t>Morphological variation</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16000" indent="-214920">
              <a:lnSpc>
                <a:spcPct val="100000"/>
              </a:lnSpc>
              <a:buClr>
                <a:srgbClr val="000000"/>
              </a:buClr>
              <a:buFont typeface="Arial"/>
              <a:buChar char="•"/>
            </a:pPr>
            <a:r>
              <a:rPr b="0" lang="it-IT" sz="2400" spc="-1" strike="noStrike">
                <a:solidFill>
                  <a:srgbClr val="000000"/>
                </a:solidFill>
                <a:uFill>
                  <a:solidFill>
                    <a:srgbClr val="ffffff"/>
                  </a:solidFill>
                </a:uFill>
                <a:latin typeface="Calibri"/>
                <a:ea typeface="DejaVu Sans"/>
              </a:rPr>
              <a:t> </a:t>
            </a:r>
            <a:r>
              <a:rPr b="0" lang="it-IT" sz="2400" spc="-1" strike="noStrike">
                <a:solidFill>
                  <a:srgbClr val="000000"/>
                </a:solidFill>
                <a:uFill>
                  <a:solidFill>
                    <a:srgbClr val="ffffff"/>
                  </a:solidFill>
                </a:uFill>
                <a:latin typeface="Calibri"/>
                <a:ea typeface="DejaVu Sans"/>
              </a:rPr>
              <a:t>Ecological context</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16000" indent="-214920">
              <a:lnSpc>
                <a:spcPct val="100000"/>
              </a:lnSpc>
              <a:buClr>
                <a:srgbClr val="000000"/>
              </a:buClr>
              <a:buFont typeface="Arial"/>
              <a:buChar char="•"/>
            </a:pPr>
            <a:r>
              <a:rPr b="0" lang="it-IT" sz="2400" spc="-1" strike="noStrike">
                <a:solidFill>
                  <a:srgbClr val="000000"/>
                </a:solidFill>
                <a:uFill>
                  <a:solidFill>
                    <a:srgbClr val="ffffff"/>
                  </a:solidFill>
                </a:uFill>
                <a:latin typeface="Calibri"/>
                <a:ea typeface="DejaVu Sans"/>
              </a:rPr>
              <a:t> </a:t>
            </a:r>
            <a:r>
              <a:rPr b="0" lang="it-IT" sz="2400" spc="-1" strike="noStrike">
                <a:solidFill>
                  <a:srgbClr val="000000"/>
                </a:solidFill>
                <a:uFill>
                  <a:solidFill>
                    <a:srgbClr val="ffffff"/>
                  </a:solidFill>
                </a:uFill>
                <a:latin typeface="Calibri"/>
                <a:ea typeface="DejaVu Sans"/>
              </a:rPr>
              <a:t>Genetic similarities</a:t>
            </a:r>
            <a:endParaRPr b="0" lang="it-IT" sz="18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637920" y="5257800"/>
            <a:ext cx="10557000" cy="455040"/>
          </a:xfrm>
          <a:prstGeom prst="rect">
            <a:avLst/>
          </a:prstGeom>
          <a:noFill/>
          <a:ln w="9360">
            <a:noFill/>
          </a:ln>
        </p:spPr>
        <p:style>
          <a:lnRef idx="0"/>
          <a:fillRef idx="0"/>
          <a:effectRef idx="0"/>
          <a:fontRef idx="minor"/>
        </p:style>
        <p:txBody>
          <a:bodyPr wrap="none" lIns="90000" rIns="90000" tIns="45000" bIns="45000"/>
          <a:p>
            <a:pPr algn="ctr">
              <a:lnSpc>
                <a:spcPct val="100000"/>
              </a:lnSpc>
            </a:pPr>
            <a:r>
              <a:rPr b="1" lang="it-IT" sz="2400" spc="-1" strike="noStrike">
                <a:solidFill>
                  <a:srgbClr val="000000"/>
                </a:solidFill>
                <a:uFill>
                  <a:solidFill>
                    <a:srgbClr val="ffffff"/>
                  </a:solidFill>
                </a:uFill>
                <a:latin typeface="Calibri"/>
                <a:ea typeface="DejaVu Sans"/>
              </a:rPr>
              <a:t>Problem 3:  </a:t>
            </a:r>
            <a:endParaRPr b="0" lang="it-IT" sz="1800" spc="-1" strike="noStrike">
              <a:solidFill>
                <a:srgbClr val="000000"/>
              </a:solidFill>
              <a:uFill>
                <a:solidFill>
                  <a:srgbClr val="ffffff"/>
                </a:solidFill>
              </a:uFill>
              <a:latin typeface="Arial"/>
            </a:endParaRPr>
          </a:p>
          <a:p>
            <a:pPr algn="ctr">
              <a:lnSpc>
                <a:spcPct val="100000"/>
              </a:lnSpc>
            </a:pPr>
            <a:r>
              <a:rPr b="1" lang="it-IT" sz="2400" spc="-1" strike="noStrike">
                <a:solidFill>
                  <a:srgbClr val="000000"/>
                </a:solidFill>
                <a:uFill>
                  <a:solidFill>
                    <a:srgbClr val="ffffff"/>
                  </a:solidFill>
                </a:uFill>
                <a:latin typeface="Calibri"/>
                <a:ea typeface="DejaVu Sans"/>
              </a:rPr>
              <a:t>Current taxonomic methods may be insufficient.</a:t>
            </a:r>
            <a:endParaRPr b="0" lang="it-IT" sz="1800" spc="-1" strike="noStrike">
              <a:solidFill>
                <a:srgbClr val="000000"/>
              </a:solidFill>
              <a:uFill>
                <a:solidFill>
                  <a:srgbClr val="ffffff"/>
                </a:solidFill>
              </a:uFill>
              <a:latin typeface="Arial"/>
            </a:endParaRPr>
          </a:p>
        </p:txBody>
      </p:sp>
      <p:pic>
        <p:nvPicPr>
          <p:cNvPr id="186" name="Picture 1" descr=""/>
          <p:cNvPicPr/>
          <p:nvPr/>
        </p:nvPicPr>
        <p:blipFill>
          <a:blip r:embed="rId1"/>
          <a:stretch/>
        </p:blipFill>
        <p:spPr>
          <a:xfrm>
            <a:off x="2247840" y="571680"/>
            <a:ext cx="4456440" cy="4456440"/>
          </a:xfrm>
          <a:prstGeom prst="rect">
            <a:avLst/>
          </a:prstGeom>
          <a:ln w="9360">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2057400" y="1295280"/>
            <a:ext cx="6094440" cy="1762560"/>
          </a:xfrm>
          <a:prstGeom prst="rect">
            <a:avLst/>
          </a:prstGeom>
          <a:noFill/>
          <a:ln w="9360">
            <a:noFill/>
          </a:ln>
        </p:spPr>
        <p:style>
          <a:lnRef idx="0"/>
          <a:fillRef idx="0"/>
          <a:effectRef idx="0"/>
          <a:fontRef idx="minor"/>
        </p:style>
        <p:txBody>
          <a:bodyPr lIns="90000" rIns="90000" tIns="45000" bIns="45000"/>
          <a:p>
            <a:pPr algn="just">
              <a:lnSpc>
                <a:spcPct val="100000"/>
              </a:lnSpc>
            </a:pPr>
            <a:r>
              <a:rPr b="0" lang="it-IT" sz="1100" spc="-1" strike="noStrike">
                <a:solidFill>
                  <a:srgbClr val="000000"/>
                </a:solidFill>
                <a:uFill>
                  <a:solidFill>
                    <a:srgbClr val="ffffff"/>
                  </a:solidFill>
                </a:uFill>
                <a:latin typeface="Calibri"/>
                <a:ea typeface="DejaVu Sans"/>
              </a:rPr>
              <a:t>Leaves </a:t>
            </a:r>
            <a:r>
              <a:rPr b="0" lang="it-IT" sz="1100" spc="-1" strike="noStrike" u="sng">
                <a:solidFill>
                  <a:srgbClr val="000000"/>
                </a:solidFill>
                <a:uFill>
                  <a:solidFill>
                    <a:srgbClr val="ffffff"/>
                  </a:solidFill>
                </a:uFill>
                <a:latin typeface="Calibri"/>
                <a:ea typeface="DejaVu Sans"/>
              </a:rPr>
              <a:t>alternate proximally</a:t>
            </a:r>
            <a:r>
              <a:rPr b="0" lang="it-IT" sz="1100" spc="-1" strike="noStrike">
                <a:solidFill>
                  <a:srgbClr val="000000"/>
                </a:solidFill>
                <a:uFill>
                  <a:solidFill>
                    <a:srgbClr val="ffffff"/>
                  </a:solidFill>
                </a:uFill>
                <a:latin typeface="Calibri"/>
                <a:ea typeface="DejaVu Sans"/>
              </a:rPr>
              <a:t>, opposite and ultimately </a:t>
            </a:r>
            <a:r>
              <a:rPr b="0" lang="it-IT" sz="1100" spc="-1" strike="noStrike" u="sng">
                <a:solidFill>
                  <a:srgbClr val="000000"/>
                </a:solidFill>
                <a:uFill>
                  <a:solidFill>
                    <a:srgbClr val="ffffff"/>
                  </a:solidFill>
                </a:uFill>
                <a:latin typeface="Calibri"/>
                <a:ea typeface="DejaVu Sans"/>
              </a:rPr>
              <a:t>decussate distally</a:t>
            </a:r>
            <a:r>
              <a:rPr b="0" lang="it-IT" sz="1100" spc="-1" strike="noStrike">
                <a:solidFill>
                  <a:srgbClr val="000000"/>
                </a:solidFill>
                <a:uFill>
                  <a:solidFill>
                    <a:srgbClr val="ffffff"/>
                  </a:solidFill>
                </a:uFill>
                <a:latin typeface="Calibri"/>
                <a:ea typeface="DejaVu Sans"/>
              </a:rPr>
              <a:t>, 6–16 × 4–13 cm; </a:t>
            </a:r>
            <a:r>
              <a:rPr b="0" lang="it-IT" sz="1100" spc="-1" strike="noStrike" u="sng">
                <a:solidFill>
                  <a:srgbClr val="000000"/>
                </a:solidFill>
                <a:uFill>
                  <a:solidFill>
                    <a:srgbClr val="ffffff"/>
                  </a:solidFill>
                </a:uFill>
                <a:latin typeface="Calibri"/>
                <a:ea typeface="DejaVu Sans"/>
              </a:rPr>
              <a:t>petiole</a:t>
            </a:r>
            <a:r>
              <a:rPr b="0" lang="it-IT" sz="1100" spc="-1" strike="noStrike">
                <a:solidFill>
                  <a:srgbClr val="000000"/>
                </a:solidFill>
                <a:uFill>
                  <a:solidFill>
                    <a:srgbClr val="ffffff"/>
                  </a:solidFill>
                </a:uFill>
                <a:latin typeface="Calibri"/>
                <a:ea typeface="DejaVu Sans"/>
              </a:rPr>
              <a:t> ca. as long as blade, </a:t>
            </a:r>
            <a:r>
              <a:rPr b="0" lang="it-IT" sz="1100" spc="-1" strike="noStrike" u="sng">
                <a:solidFill>
                  <a:srgbClr val="000000"/>
                </a:solidFill>
                <a:uFill>
                  <a:solidFill>
                    <a:srgbClr val="ffffff"/>
                  </a:solidFill>
                </a:uFill>
                <a:latin typeface="Calibri"/>
                <a:ea typeface="DejaVu Sans"/>
              </a:rPr>
              <a:t>winged</a:t>
            </a:r>
            <a:r>
              <a:rPr b="0" lang="it-IT" sz="1100" spc="-1" strike="noStrike">
                <a:solidFill>
                  <a:srgbClr val="000000"/>
                </a:solidFill>
                <a:uFill>
                  <a:solidFill>
                    <a:srgbClr val="ffffff"/>
                  </a:solidFill>
                </a:uFill>
                <a:latin typeface="Calibri"/>
                <a:ea typeface="DejaVu Sans"/>
              </a:rPr>
              <a:t>, base clasping, </a:t>
            </a:r>
            <a:r>
              <a:rPr b="0" lang="it-IT" sz="1100" spc="-1" strike="noStrike" u="sng">
                <a:solidFill>
                  <a:srgbClr val="000000"/>
                </a:solidFill>
                <a:uFill>
                  <a:solidFill>
                    <a:srgbClr val="ffffff"/>
                  </a:solidFill>
                </a:uFill>
                <a:latin typeface="Calibri"/>
                <a:ea typeface="DejaVu Sans"/>
              </a:rPr>
              <a:t>basal lobes stipulate</a:t>
            </a:r>
            <a:r>
              <a:rPr b="0" lang="it-IT" sz="1100" spc="-1" strike="noStrike">
                <a:solidFill>
                  <a:srgbClr val="000000"/>
                </a:solidFill>
                <a:uFill>
                  <a:solidFill>
                    <a:srgbClr val="ffffff"/>
                  </a:solidFill>
                </a:uFill>
                <a:latin typeface="Calibri"/>
                <a:ea typeface="DejaVu Sans"/>
              </a:rPr>
              <a:t>, growing as extensions of wings, less than </a:t>
            </a:r>
            <a:endParaRPr b="0" lang="it-IT" sz="1800" spc="-1" strike="noStrike">
              <a:solidFill>
                <a:srgbClr val="000000"/>
              </a:solidFill>
              <a:uFill>
                <a:solidFill>
                  <a:srgbClr val="ffffff"/>
                </a:solidFill>
              </a:uFill>
              <a:latin typeface="Arial"/>
            </a:endParaRPr>
          </a:p>
          <a:p>
            <a:pPr algn="just">
              <a:lnSpc>
                <a:spcPct val="100000"/>
              </a:lnSpc>
            </a:pPr>
            <a:r>
              <a:rPr b="0" lang="it-IT" sz="1100" spc="-1" strike="noStrike">
                <a:solidFill>
                  <a:srgbClr val="000000"/>
                </a:solidFill>
                <a:uFill>
                  <a:solidFill>
                    <a:srgbClr val="ffffff"/>
                  </a:solidFill>
                </a:uFill>
                <a:latin typeface="Calibri"/>
                <a:ea typeface="DejaVu Sans"/>
              </a:rPr>
              <a:t>1 mm wide; blade 5–7-veined, </a:t>
            </a:r>
            <a:r>
              <a:rPr b="0" lang="it-IT" sz="1100" spc="-1" strike="noStrike" u="sng">
                <a:solidFill>
                  <a:srgbClr val="000000"/>
                </a:solidFill>
                <a:uFill>
                  <a:solidFill>
                    <a:srgbClr val="ffffff"/>
                  </a:solidFill>
                </a:uFill>
                <a:latin typeface="Calibri"/>
                <a:ea typeface="DejaVu Sans"/>
              </a:rPr>
              <a:t>ovate</a:t>
            </a:r>
            <a:r>
              <a:rPr b="0" lang="it-IT" sz="1100" spc="-1" strike="noStrike">
                <a:solidFill>
                  <a:srgbClr val="000000"/>
                </a:solidFill>
                <a:uFill>
                  <a:solidFill>
                    <a:srgbClr val="ffffff"/>
                  </a:solidFill>
                </a:uFill>
                <a:latin typeface="Calibri"/>
                <a:ea typeface="DejaVu Sans"/>
              </a:rPr>
              <a:t>, </a:t>
            </a:r>
            <a:r>
              <a:rPr b="0" lang="it-IT" sz="1100" spc="-1" strike="noStrike" u="sng">
                <a:solidFill>
                  <a:srgbClr val="000000"/>
                </a:solidFill>
                <a:uFill>
                  <a:solidFill>
                    <a:srgbClr val="ffffff"/>
                  </a:solidFill>
                </a:uFill>
                <a:latin typeface="Calibri"/>
                <a:ea typeface="DejaVu Sans"/>
              </a:rPr>
              <a:t>glabrous</a:t>
            </a:r>
            <a:r>
              <a:rPr b="0" lang="it-IT" sz="1100" spc="-1" strike="noStrike">
                <a:solidFill>
                  <a:srgbClr val="000000"/>
                </a:solidFill>
                <a:uFill>
                  <a:solidFill>
                    <a:srgbClr val="ffffff"/>
                  </a:solidFill>
                </a:uFill>
                <a:latin typeface="Calibri"/>
                <a:ea typeface="DejaVu Sans"/>
              </a:rPr>
              <a:t>, base typically </a:t>
            </a:r>
            <a:r>
              <a:rPr b="0" lang="it-IT" sz="1100" spc="-1" strike="noStrike" u="sng">
                <a:solidFill>
                  <a:srgbClr val="000000"/>
                </a:solidFill>
                <a:uFill>
                  <a:solidFill>
                    <a:srgbClr val="ffffff"/>
                  </a:solidFill>
                </a:uFill>
                <a:latin typeface="Calibri"/>
                <a:ea typeface="DejaVu Sans"/>
              </a:rPr>
              <a:t>sagittate</a:t>
            </a:r>
            <a:r>
              <a:rPr b="0" lang="it-IT" sz="1100" spc="-1" strike="noStrike">
                <a:solidFill>
                  <a:srgbClr val="000000"/>
                </a:solidFill>
                <a:uFill>
                  <a:solidFill>
                    <a:srgbClr val="ffffff"/>
                  </a:solidFill>
                </a:uFill>
                <a:latin typeface="Calibri"/>
                <a:ea typeface="DejaVu Sans"/>
              </a:rPr>
              <a:t>, </a:t>
            </a:r>
            <a:r>
              <a:rPr b="0" lang="it-IT" sz="1100" spc="-1" strike="noStrike" u="sng">
                <a:solidFill>
                  <a:srgbClr val="000000"/>
                </a:solidFill>
                <a:uFill>
                  <a:solidFill>
                    <a:srgbClr val="ffffff"/>
                  </a:solidFill>
                </a:uFill>
                <a:latin typeface="Calibri"/>
                <a:ea typeface="DejaVu Sans"/>
              </a:rPr>
              <a:t>margins</a:t>
            </a:r>
            <a:r>
              <a:rPr b="0" lang="it-IT" sz="1100" spc="-1" strike="noStrike">
                <a:solidFill>
                  <a:srgbClr val="000000"/>
                </a:solidFill>
                <a:uFill>
                  <a:solidFill>
                    <a:srgbClr val="ffffff"/>
                  </a:solidFill>
                </a:uFill>
                <a:latin typeface="Calibri"/>
                <a:ea typeface="DejaVu Sans"/>
              </a:rPr>
              <a:t> entire, </a:t>
            </a:r>
            <a:r>
              <a:rPr b="0" lang="it-IT" sz="1100" spc="-1" strike="noStrike" u="sng">
                <a:solidFill>
                  <a:srgbClr val="000000"/>
                </a:solidFill>
                <a:uFill>
                  <a:solidFill>
                    <a:srgbClr val="ffffff"/>
                  </a:solidFill>
                </a:uFill>
                <a:latin typeface="Calibri"/>
                <a:ea typeface="DejaVu Sans"/>
              </a:rPr>
              <a:t>apex acute</a:t>
            </a:r>
            <a:r>
              <a:rPr b="0" lang="it-IT" sz="1100" spc="-1" strike="noStrike">
                <a:solidFill>
                  <a:srgbClr val="000000"/>
                </a:solidFill>
                <a:uFill>
                  <a:solidFill>
                    <a:srgbClr val="ffffff"/>
                  </a:solidFill>
                </a:uFill>
                <a:latin typeface="Calibri"/>
                <a:ea typeface="DejaVu Sans"/>
              </a:rPr>
              <a:t> to </a:t>
            </a:r>
            <a:r>
              <a:rPr b="0" lang="it-IT" sz="1100" spc="-1" strike="noStrike" u="sng">
                <a:solidFill>
                  <a:srgbClr val="000000"/>
                </a:solidFill>
                <a:uFill>
                  <a:solidFill>
                    <a:srgbClr val="ffffff"/>
                  </a:solidFill>
                </a:uFill>
                <a:latin typeface="Calibri"/>
                <a:ea typeface="DejaVu Sans"/>
              </a:rPr>
              <a:t>acuminate</a:t>
            </a:r>
            <a:r>
              <a:rPr b="0" lang="it-IT" sz="1100" spc="-1" strike="noStrike">
                <a:solidFill>
                  <a:srgbClr val="000000"/>
                </a:solidFill>
                <a:uFill>
                  <a:solidFill>
                    <a:srgbClr val="ffffff"/>
                  </a:solidFill>
                </a:uFill>
                <a:latin typeface="Calibri"/>
                <a:ea typeface="DejaVu Sans"/>
              </a:rPr>
              <a:t>. </a:t>
            </a:r>
            <a:r>
              <a:rPr b="0" lang="it-IT" sz="1100" spc="-1" strike="noStrike" u="sng">
                <a:solidFill>
                  <a:srgbClr val="000000"/>
                </a:solidFill>
                <a:uFill>
                  <a:solidFill>
                    <a:srgbClr val="ffffff"/>
                  </a:solidFill>
                </a:uFill>
                <a:latin typeface="Calibri"/>
                <a:ea typeface="DejaVu Sans"/>
              </a:rPr>
              <a:t>Staminate inflorescences  axillary</a:t>
            </a:r>
            <a:r>
              <a:rPr b="0" lang="it-IT" sz="1100" spc="-1" strike="noStrike">
                <a:solidFill>
                  <a:srgbClr val="000000"/>
                </a:solidFill>
                <a:uFill>
                  <a:solidFill>
                    <a:srgbClr val="ffffff"/>
                  </a:solidFill>
                </a:uFill>
                <a:latin typeface="Calibri"/>
                <a:ea typeface="DejaVu Sans"/>
              </a:rPr>
              <a:t>, 1–2 per </a:t>
            </a:r>
            <a:r>
              <a:rPr b="0" lang="it-IT" sz="1100" spc="-1" strike="noStrike" u="sng">
                <a:solidFill>
                  <a:srgbClr val="000000"/>
                </a:solidFill>
                <a:uFill>
                  <a:solidFill>
                    <a:srgbClr val="ffffff"/>
                  </a:solidFill>
                </a:uFill>
                <a:latin typeface="Calibri"/>
                <a:ea typeface="DejaVu Sans"/>
              </a:rPr>
              <a:t>axil</a:t>
            </a:r>
            <a:r>
              <a:rPr b="0" lang="it-IT" sz="1100" spc="-1" strike="noStrike">
                <a:solidFill>
                  <a:srgbClr val="000000"/>
                </a:solidFill>
                <a:uFill>
                  <a:solidFill>
                    <a:srgbClr val="ffffff"/>
                  </a:solidFill>
                </a:uFill>
                <a:latin typeface="Calibri"/>
                <a:ea typeface="DejaVu Sans"/>
              </a:rPr>
              <a:t>, </a:t>
            </a:r>
            <a:r>
              <a:rPr b="0" lang="it-IT" sz="1100" spc="-1" strike="noStrike" u="sng">
                <a:solidFill>
                  <a:srgbClr val="000000"/>
                </a:solidFill>
                <a:uFill>
                  <a:solidFill>
                    <a:srgbClr val="ffffff"/>
                  </a:solidFill>
                </a:uFill>
                <a:latin typeface="Calibri"/>
                <a:ea typeface="DejaVu Sans"/>
              </a:rPr>
              <a:t>paniculate</a:t>
            </a:r>
            <a:r>
              <a:rPr b="0" lang="it-IT" sz="1100" spc="-1" strike="noStrike">
                <a:solidFill>
                  <a:srgbClr val="000000"/>
                </a:solidFill>
                <a:uFill>
                  <a:solidFill>
                    <a:srgbClr val="ffffff"/>
                  </a:solidFill>
                </a:uFill>
                <a:latin typeface="Calibri"/>
                <a:ea typeface="DejaVu Sans"/>
              </a:rPr>
              <a:t>, </a:t>
            </a:r>
            <a:r>
              <a:rPr b="0" lang="it-IT" sz="1100" spc="-1" strike="noStrike" u="sng">
                <a:solidFill>
                  <a:srgbClr val="000000"/>
                </a:solidFill>
                <a:uFill>
                  <a:solidFill>
                    <a:srgbClr val="ffffff"/>
                  </a:solidFill>
                </a:uFill>
                <a:latin typeface="Calibri"/>
                <a:ea typeface="DejaVu Sans"/>
              </a:rPr>
              <a:t>fasciculate</a:t>
            </a:r>
            <a:r>
              <a:rPr b="0" lang="it-IT" sz="1100" spc="-1" strike="noStrike">
                <a:solidFill>
                  <a:srgbClr val="000000"/>
                </a:solidFill>
                <a:uFill>
                  <a:solidFill>
                    <a:srgbClr val="ffffff"/>
                  </a:solidFill>
                </a:uFill>
                <a:latin typeface="Calibri"/>
                <a:ea typeface="DejaVu Sans"/>
              </a:rPr>
              <a:t>; </a:t>
            </a:r>
            <a:r>
              <a:rPr b="0" lang="it-IT" sz="1100" spc="-1" strike="noStrike" u="sng">
                <a:solidFill>
                  <a:srgbClr val="000000"/>
                </a:solidFill>
                <a:uFill>
                  <a:solidFill>
                    <a:srgbClr val="ffffff"/>
                  </a:solidFill>
                </a:uFill>
                <a:latin typeface="Calibri"/>
                <a:ea typeface="DejaVu Sans"/>
              </a:rPr>
              <a:t>panicles</a:t>
            </a:r>
            <a:r>
              <a:rPr b="0" lang="it-IT" sz="1100" spc="-1" strike="noStrike">
                <a:solidFill>
                  <a:srgbClr val="000000"/>
                </a:solidFill>
                <a:uFill>
                  <a:solidFill>
                    <a:srgbClr val="ffffff"/>
                  </a:solidFill>
                </a:uFill>
                <a:latin typeface="Calibri"/>
                <a:ea typeface="DejaVu Sans"/>
              </a:rPr>
              <a:t> bearing flowers </a:t>
            </a:r>
            <a:r>
              <a:rPr b="0" lang="it-IT" sz="1100" spc="-1" strike="noStrike" u="sng">
                <a:solidFill>
                  <a:srgbClr val="000000"/>
                </a:solidFill>
                <a:uFill>
                  <a:solidFill>
                    <a:srgbClr val="ffffff"/>
                  </a:solidFill>
                </a:uFill>
                <a:latin typeface="Calibri"/>
                <a:ea typeface="DejaVu Sans"/>
              </a:rPr>
              <a:t>singly,bracteolate</a:t>
            </a:r>
            <a:r>
              <a:rPr b="0" lang="it-IT" sz="1100" spc="-1" strike="noStrike">
                <a:solidFill>
                  <a:srgbClr val="000000"/>
                </a:solidFill>
                <a:uFill>
                  <a:solidFill>
                    <a:srgbClr val="ffffff"/>
                  </a:solidFill>
                </a:uFill>
                <a:latin typeface="Calibri"/>
                <a:ea typeface="DejaVu Sans"/>
              </a:rPr>
              <a:t>, in a zigzag pattern along </a:t>
            </a:r>
            <a:r>
              <a:rPr b="0" lang="it-IT" sz="1100" spc="-1" strike="noStrike" u="sng">
                <a:solidFill>
                  <a:srgbClr val="000000"/>
                </a:solidFill>
                <a:uFill>
                  <a:solidFill>
                    <a:srgbClr val="ffffff"/>
                  </a:solidFill>
                </a:uFill>
                <a:latin typeface="Calibri"/>
                <a:ea typeface="DejaVu Sans"/>
              </a:rPr>
              <a:t>rachis</a:t>
            </a:r>
            <a:r>
              <a:rPr b="0" lang="it-IT" sz="1100" spc="-1" strike="noStrike">
                <a:solidFill>
                  <a:srgbClr val="000000"/>
                </a:solidFill>
                <a:uFill>
                  <a:solidFill>
                    <a:srgbClr val="ffffff"/>
                  </a:solidFill>
                </a:uFill>
                <a:latin typeface="Calibri"/>
                <a:ea typeface="DejaVu Sans"/>
              </a:rPr>
              <a:t>, </a:t>
            </a:r>
            <a:r>
              <a:rPr b="0" lang="it-IT" sz="1100" spc="-1" strike="noStrike" u="sng">
                <a:solidFill>
                  <a:srgbClr val="000000"/>
                </a:solidFill>
                <a:uFill>
                  <a:solidFill>
                    <a:srgbClr val="ffffff"/>
                  </a:solidFill>
                </a:uFill>
                <a:latin typeface="Calibri"/>
                <a:ea typeface="DejaVu Sans"/>
              </a:rPr>
              <a:t>internodes</a:t>
            </a:r>
            <a:r>
              <a:rPr b="0" lang="it-IT" sz="1100" spc="-1" strike="noStrike">
                <a:solidFill>
                  <a:srgbClr val="000000"/>
                </a:solidFill>
                <a:uFill>
                  <a:solidFill>
                    <a:srgbClr val="ffffff"/>
                  </a:solidFill>
                </a:uFill>
                <a:latin typeface="Calibri"/>
                <a:ea typeface="DejaVu Sans"/>
              </a:rPr>
              <a:t> less than 2 mm; </a:t>
            </a:r>
            <a:r>
              <a:rPr b="0" lang="it-IT" sz="1100" spc="-1" strike="noStrike" u="sng">
                <a:solidFill>
                  <a:srgbClr val="000000"/>
                </a:solidFill>
                <a:uFill>
                  <a:solidFill>
                    <a:srgbClr val="ffffff"/>
                  </a:solidFill>
                </a:uFill>
                <a:latin typeface="Calibri"/>
                <a:ea typeface="DejaVu Sans"/>
              </a:rPr>
              <a:t>rachis</a:t>
            </a:r>
            <a:r>
              <a:rPr b="0" lang="it-IT" sz="1100" spc="-1" strike="noStrike">
                <a:solidFill>
                  <a:srgbClr val="000000"/>
                </a:solidFill>
                <a:uFill>
                  <a:solidFill>
                    <a:srgbClr val="ffffff"/>
                  </a:solidFill>
                </a:uFill>
                <a:latin typeface="Calibri"/>
                <a:ea typeface="DejaVu Sans"/>
              </a:rPr>
              <a:t> to 25 cm, secondary axes 1–3(–6), </a:t>
            </a:r>
            <a:r>
              <a:rPr b="0" lang="it-IT" sz="1100" spc="-1" strike="noStrike" u="sng">
                <a:solidFill>
                  <a:srgbClr val="000000"/>
                </a:solidFill>
                <a:uFill>
                  <a:solidFill>
                    <a:srgbClr val="ffffff"/>
                  </a:solidFill>
                </a:uFill>
                <a:latin typeface="Calibri"/>
                <a:ea typeface="DejaVu Sans"/>
              </a:rPr>
              <a:t>fasciculate</a:t>
            </a:r>
            <a:r>
              <a:rPr b="0" lang="it-IT" sz="1100" spc="-1" strike="noStrike">
                <a:solidFill>
                  <a:srgbClr val="000000"/>
                </a:solidFill>
                <a:uFill>
                  <a:solidFill>
                    <a:srgbClr val="ffffff"/>
                  </a:solidFill>
                </a:uFill>
                <a:latin typeface="Calibri"/>
                <a:ea typeface="DejaVu Sans"/>
              </a:rPr>
              <a:t>, less than 3 cm, each  subtended by </a:t>
            </a:r>
            <a:r>
              <a:rPr b="0" lang="it-IT" sz="1100" spc="-1" strike="noStrike" u="sng">
                <a:solidFill>
                  <a:srgbClr val="000000"/>
                </a:solidFill>
                <a:uFill>
                  <a:solidFill>
                    <a:srgbClr val="ffffff"/>
                  </a:solidFill>
                </a:uFill>
                <a:latin typeface="Calibri"/>
                <a:ea typeface="DejaVu Sans"/>
              </a:rPr>
              <a:t>deltate-ovate</a:t>
            </a:r>
            <a:r>
              <a:rPr b="0" lang="it-IT" sz="1100" spc="-1" strike="noStrike">
                <a:solidFill>
                  <a:srgbClr val="000000"/>
                </a:solidFill>
                <a:uFill>
                  <a:solidFill>
                    <a:srgbClr val="ffffff"/>
                  </a:solidFill>
                </a:uFill>
                <a:latin typeface="Calibri"/>
                <a:ea typeface="DejaVu Sans"/>
              </a:rPr>
              <a:t> </a:t>
            </a:r>
            <a:r>
              <a:rPr b="0" lang="it-IT" sz="1100" spc="-1" strike="noStrike" u="sng">
                <a:solidFill>
                  <a:srgbClr val="000000"/>
                </a:solidFill>
                <a:uFill>
                  <a:solidFill>
                    <a:srgbClr val="ffffff"/>
                  </a:solidFill>
                </a:uFill>
                <a:latin typeface="Calibri"/>
                <a:ea typeface="DejaVu Sans"/>
              </a:rPr>
              <a:t>bracteole</a:t>
            </a:r>
            <a:r>
              <a:rPr b="0" lang="it-IT" sz="1100" spc="-1" strike="noStrike">
                <a:solidFill>
                  <a:srgbClr val="000000"/>
                </a:solidFill>
                <a:uFill>
                  <a:solidFill>
                    <a:srgbClr val="ffffff"/>
                  </a:solidFill>
                </a:uFill>
                <a:latin typeface="Calibri"/>
                <a:ea typeface="DejaVu Sans"/>
              </a:rPr>
              <a:t> shorter than 1 mm. </a:t>
            </a:r>
            <a:r>
              <a:rPr b="0" i="1" lang="it-IT" sz="1100" spc="-1" strike="noStrike">
                <a:solidFill>
                  <a:srgbClr val="000000"/>
                </a:solidFill>
                <a:uFill>
                  <a:solidFill>
                    <a:srgbClr val="ffffff"/>
                  </a:solidFill>
                </a:uFill>
                <a:latin typeface="Calibri"/>
                <a:ea typeface="DejaVu Sans"/>
              </a:rPr>
              <a:t>Pistillate</a:t>
            </a:r>
            <a:r>
              <a:rPr b="0" lang="it-IT" sz="1100" spc="-1" strike="noStrike">
                <a:solidFill>
                  <a:srgbClr val="000000"/>
                </a:solidFill>
                <a:uFill>
                  <a:solidFill>
                    <a:srgbClr val="ffffff"/>
                  </a:solidFill>
                </a:uFill>
                <a:latin typeface="Calibri"/>
                <a:ea typeface="DejaVu Sans"/>
              </a:rPr>
              <a:t> </a:t>
            </a:r>
            <a:r>
              <a:rPr b="0" lang="it-IT" sz="1100" spc="-1" strike="noStrike" u="sng">
                <a:solidFill>
                  <a:srgbClr val="000000"/>
                </a:solidFill>
                <a:uFill>
                  <a:solidFill>
                    <a:srgbClr val="ffffff"/>
                  </a:solidFill>
                </a:uFill>
                <a:latin typeface="Calibri"/>
                <a:ea typeface="DejaVu Sans"/>
              </a:rPr>
              <a:t>inflorescences</a:t>
            </a:r>
            <a:r>
              <a:rPr b="0" lang="it-IT" sz="1100" spc="-1" strike="noStrike">
                <a:solidFill>
                  <a:srgbClr val="000000"/>
                </a:solidFill>
                <a:uFill>
                  <a:solidFill>
                    <a:srgbClr val="ffffff"/>
                  </a:solidFill>
                </a:uFill>
                <a:latin typeface="Calibri"/>
                <a:ea typeface="DejaVu Sans"/>
              </a:rPr>
              <a:t> solitary,  4–8(–20)-flowered, 6–35 cm, </a:t>
            </a:r>
            <a:r>
              <a:rPr b="0" lang="it-IT" sz="1100" spc="-1" strike="noStrike" u="sng">
                <a:solidFill>
                  <a:srgbClr val="000000"/>
                </a:solidFill>
                <a:uFill>
                  <a:solidFill>
                    <a:srgbClr val="ffffff"/>
                  </a:solidFill>
                </a:uFill>
                <a:latin typeface="Calibri"/>
                <a:ea typeface="DejaVu Sans"/>
              </a:rPr>
              <a:t>internodes</a:t>
            </a:r>
            <a:r>
              <a:rPr b="0" lang="it-IT" sz="1100" spc="-1" strike="noStrike">
                <a:solidFill>
                  <a:srgbClr val="000000"/>
                </a:solidFill>
                <a:uFill>
                  <a:solidFill>
                    <a:srgbClr val="ffffff"/>
                  </a:solidFill>
                </a:uFill>
                <a:latin typeface="Calibri"/>
                <a:ea typeface="DejaVu Sans"/>
              </a:rPr>
              <a:t> ca. 1 cm</a:t>
            </a:r>
            <a:endParaRPr b="0" lang="it-IT" sz="1800" spc="-1" strike="noStrike">
              <a:solidFill>
                <a:srgbClr val="000000"/>
              </a:solidFill>
              <a:uFill>
                <a:solidFill>
                  <a:srgbClr val="ffffff"/>
                </a:solidFill>
              </a:uFill>
              <a:latin typeface="Arial"/>
            </a:endParaRPr>
          </a:p>
        </p:txBody>
      </p:sp>
      <p:pic>
        <p:nvPicPr>
          <p:cNvPr id="188" name="Picture 2" descr=""/>
          <p:cNvPicPr/>
          <p:nvPr/>
        </p:nvPicPr>
        <p:blipFill>
          <a:blip r:embed="rId1">
            <a:lum contrast="30000"/>
          </a:blip>
          <a:stretch/>
        </p:blipFill>
        <p:spPr>
          <a:xfrm>
            <a:off x="685800" y="1360440"/>
            <a:ext cx="1208160" cy="1609920"/>
          </a:xfrm>
          <a:prstGeom prst="rect">
            <a:avLst/>
          </a:prstGeom>
          <a:ln>
            <a:noFill/>
          </a:ln>
          <a:effectLst>
            <a:outerShdw algn="tl" blurRad="292100" dir="2700000" dist="139700" rotWithShape="0">
              <a:srgbClr val="333333">
                <a:alpha val="65000"/>
              </a:srgbClr>
            </a:outerShdw>
          </a:effectLst>
        </p:spPr>
      </p:pic>
      <p:sp>
        <p:nvSpPr>
          <p:cNvPr id="189" name="CustomShape 2"/>
          <p:cNvSpPr/>
          <p:nvPr/>
        </p:nvSpPr>
        <p:spPr>
          <a:xfrm>
            <a:off x="360000" y="152280"/>
            <a:ext cx="8279280" cy="1431000"/>
          </a:xfrm>
          <a:prstGeom prst="rect">
            <a:avLst/>
          </a:prstGeom>
          <a:noFill/>
          <a:ln w="9360">
            <a:noFill/>
          </a:ln>
        </p:spPr>
        <p:style>
          <a:lnRef idx="0"/>
          <a:fillRef idx="0"/>
          <a:effectRef idx="0"/>
          <a:fontRef idx="minor"/>
        </p:style>
      </p:sp>
      <p:pic>
        <p:nvPicPr>
          <p:cNvPr id="190" name="Picture 4" descr=""/>
          <p:cNvPicPr/>
          <p:nvPr/>
        </p:nvPicPr>
        <p:blipFill>
          <a:blip r:embed="rId2"/>
          <a:stretch/>
        </p:blipFill>
        <p:spPr>
          <a:xfrm>
            <a:off x="762120" y="3276720"/>
            <a:ext cx="1036800" cy="1686240"/>
          </a:xfrm>
          <a:prstGeom prst="rect">
            <a:avLst/>
          </a:prstGeom>
          <a:ln>
            <a:noFill/>
          </a:ln>
          <a:effectLst>
            <a:outerShdw algn="tl" blurRad="292100" dir="2700000" dist="139700" rotWithShape="0">
              <a:srgbClr val="333333">
                <a:alpha val="65000"/>
              </a:srgbClr>
            </a:outerShdw>
          </a:effectLst>
        </p:spPr>
      </p:pic>
      <p:sp>
        <p:nvSpPr>
          <p:cNvPr id="191" name="CustomShape 3"/>
          <p:cNvSpPr/>
          <p:nvPr/>
        </p:nvSpPr>
        <p:spPr>
          <a:xfrm>
            <a:off x="2057400" y="3276720"/>
            <a:ext cx="6170760" cy="1474200"/>
          </a:xfrm>
          <a:prstGeom prst="rect">
            <a:avLst/>
          </a:prstGeom>
          <a:noFill/>
          <a:ln w="9360">
            <a:noFill/>
          </a:ln>
        </p:spPr>
        <p:style>
          <a:lnRef idx="0"/>
          <a:fillRef idx="0"/>
          <a:effectRef idx="0"/>
          <a:fontRef idx="minor"/>
        </p:style>
        <p:txBody>
          <a:bodyPr lIns="90000" rIns="90000" tIns="45000" bIns="45000"/>
          <a:p>
            <a:pPr algn="just">
              <a:lnSpc>
                <a:spcPct val="100000"/>
              </a:lnSpc>
            </a:pPr>
            <a:r>
              <a:rPr b="0" lang="it-IT" sz="1000" spc="-1" strike="noStrike">
                <a:solidFill>
                  <a:srgbClr val="000000"/>
                </a:solidFill>
                <a:uFill>
                  <a:solidFill>
                    <a:srgbClr val="ffffff"/>
                  </a:solidFill>
                </a:uFill>
                <a:latin typeface="Calibri"/>
                <a:ea typeface="DejaVu Sans"/>
              </a:rPr>
              <a:t>The body form ranges from </a:t>
            </a:r>
            <a:r>
              <a:rPr b="0" lang="it-IT" sz="1000" spc="-1" strike="noStrike" u="sng">
                <a:solidFill>
                  <a:srgbClr val="000000"/>
                </a:solidFill>
                <a:uFill>
                  <a:solidFill>
                    <a:srgbClr val="ffffff"/>
                  </a:solidFill>
                </a:uFill>
                <a:latin typeface="Calibri"/>
                <a:ea typeface="DejaVu Sans"/>
              </a:rPr>
              <a:t>hemispherical</a:t>
            </a:r>
            <a:r>
              <a:rPr b="0" lang="it-IT" sz="1000" spc="-1" strike="noStrike">
                <a:solidFill>
                  <a:srgbClr val="000000"/>
                </a:solidFill>
                <a:uFill>
                  <a:solidFill>
                    <a:srgbClr val="ffffff"/>
                  </a:solidFill>
                </a:uFill>
                <a:latin typeface="Calibri"/>
                <a:ea typeface="DejaVu Sans"/>
              </a:rPr>
              <a:t> (e.g., </a:t>
            </a:r>
            <a:r>
              <a:rPr b="0" i="1" lang="it-IT" sz="1000" spc="-1" strike="noStrike">
                <a:solidFill>
                  <a:srgbClr val="000000"/>
                </a:solidFill>
                <a:uFill>
                  <a:solidFill>
                    <a:srgbClr val="ffffff"/>
                  </a:solidFill>
                </a:uFill>
                <a:latin typeface="Calibri"/>
                <a:ea typeface="DejaVu Sans"/>
              </a:rPr>
              <a:t>Cleidostethus</a:t>
            </a:r>
            <a:r>
              <a:rPr b="0" lang="it-IT" sz="1000" spc="-1" strike="noStrike">
                <a:solidFill>
                  <a:srgbClr val="000000"/>
                </a:solidFill>
                <a:uFill>
                  <a:solidFill>
                    <a:srgbClr val="ffffff"/>
                  </a:solidFill>
                </a:uFill>
                <a:latin typeface="Calibri"/>
                <a:ea typeface="DejaVu Sans"/>
              </a:rPr>
              <a:t>) to </a:t>
            </a:r>
            <a:r>
              <a:rPr b="0" lang="it-IT" sz="1000" spc="-1" strike="noStrike" u="sng">
                <a:solidFill>
                  <a:srgbClr val="000000"/>
                </a:solidFill>
                <a:uFill>
                  <a:solidFill>
                    <a:srgbClr val="ffffff"/>
                  </a:solidFill>
                </a:uFill>
                <a:latin typeface="Calibri"/>
                <a:ea typeface="DejaVu Sans"/>
              </a:rPr>
              <a:t>elongate</a:t>
            </a:r>
            <a:r>
              <a:rPr b="0" lang="it-IT" sz="1000" spc="-1" strike="noStrike">
                <a:solidFill>
                  <a:srgbClr val="000000"/>
                </a:solidFill>
                <a:uFill>
                  <a:solidFill>
                    <a:srgbClr val="ffffff"/>
                  </a:solidFill>
                </a:uFill>
                <a:latin typeface="Calibri"/>
                <a:ea typeface="DejaVu Sans"/>
              </a:rPr>
              <a:t> oval (e.g., </a:t>
            </a:r>
            <a:r>
              <a:rPr b="0" i="1" lang="it-IT" sz="1000" spc="-1" strike="noStrike">
                <a:solidFill>
                  <a:srgbClr val="000000"/>
                </a:solidFill>
                <a:uFill>
                  <a:solidFill>
                    <a:srgbClr val="ffffff"/>
                  </a:solidFill>
                </a:uFill>
                <a:latin typeface="Calibri"/>
                <a:ea typeface="DejaVu Sans"/>
              </a:rPr>
              <a:t>Clypastraea</a:t>
            </a:r>
            <a:r>
              <a:rPr b="0" lang="it-IT" sz="1000" spc="-1" strike="noStrike">
                <a:solidFill>
                  <a:srgbClr val="000000"/>
                </a:solidFill>
                <a:uFill>
                  <a:solidFill>
                    <a:srgbClr val="ffffff"/>
                  </a:solidFill>
                </a:uFill>
                <a:latin typeface="Calibri"/>
                <a:ea typeface="DejaVu Sans"/>
              </a:rPr>
              <a:t>) to latridiid-like (e.g., </a:t>
            </a:r>
            <a:r>
              <a:rPr b="0" i="1" lang="it-IT" sz="1000" spc="-1" strike="noStrike">
                <a:solidFill>
                  <a:srgbClr val="000000"/>
                </a:solidFill>
                <a:uFill>
                  <a:solidFill>
                    <a:srgbClr val="ffffff"/>
                  </a:solidFill>
                </a:uFill>
                <a:latin typeface="Calibri"/>
                <a:ea typeface="DejaVu Sans"/>
              </a:rPr>
              <a:t>Foadia</a:t>
            </a:r>
            <a:r>
              <a:rPr b="0" lang="it-IT" sz="1000" spc="-1" strike="noStrike">
                <a:solidFill>
                  <a:srgbClr val="000000"/>
                </a:solidFill>
                <a:uFill>
                  <a:solidFill>
                    <a:srgbClr val="ffffff"/>
                  </a:solidFill>
                </a:uFill>
                <a:latin typeface="Calibri"/>
                <a:ea typeface="DejaVu Sans"/>
              </a:rPr>
              <a:t>).  Corylophids are typically dull brown, but some species have contrasting yellowish-brown patches on the </a:t>
            </a:r>
            <a:r>
              <a:rPr b="0" lang="it-IT" sz="1000" spc="-1" strike="noStrike" u="sng">
                <a:solidFill>
                  <a:srgbClr val="000000"/>
                </a:solidFill>
                <a:uFill>
                  <a:solidFill>
                    <a:srgbClr val="ffffff"/>
                  </a:solidFill>
                </a:uFill>
                <a:latin typeface="Calibri"/>
                <a:ea typeface="DejaVu Sans"/>
              </a:rPr>
              <a:t>pronotum</a:t>
            </a:r>
            <a:r>
              <a:rPr b="0" lang="it-IT" sz="1000" spc="-1" strike="noStrike">
                <a:solidFill>
                  <a:srgbClr val="000000"/>
                </a:solidFill>
                <a:uFill>
                  <a:solidFill>
                    <a:srgbClr val="ffffff"/>
                  </a:solidFill>
                </a:uFill>
                <a:latin typeface="Calibri"/>
                <a:ea typeface="DejaVu Sans"/>
              </a:rPr>
              <a:t> or </a:t>
            </a:r>
            <a:r>
              <a:rPr b="0" lang="it-IT" sz="1000" spc="-1" strike="noStrike" u="sng">
                <a:solidFill>
                  <a:srgbClr val="000000"/>
                </a:solidFill>
                <a:uFill>
                  <a:solidFill>
                    <a:srgbClr val="ffffff"/>
                  </a:solidFill>
                </a:uFill>
                <a:latin typeface="Calibri"/>
                <a:ea typeface="DejaVu Sans"/>
              </a:rPr>
              <a:t>elytra</a:t>
            </a:r>
            <a:r>
              <a:rPr b="0" lang="it-IT" sz="1000" spc="-1" strike="noStrike">
                <a:solidFill>
                  <a:srgbClr val="000000"/>
                </a:solidFill>
                <a:uFill>
                  <a:solidFill>
                    <a:srgbClr val="ffffff"/>
                  </a:solidFill>
                </a:uFill>
                <a:latin typeface="Calibri"/>
                <a:ea typeface="DejaVu Sans"/>
              </a:rPr>
              <a:t>.  The </a:t>
            </a:r>
            <a:r>
              <a:rPr b="0" lang="it-IT" sz="1000" spc="-1" strike="noStrike" u="sng">
                <a:solidFill>
                  <a:srgbClr val="000000"/>
                </a:solidFill>
                <a:uFill>
                  <a:solidFill>
                    <a:srgbClr val="ffffff"/>
                  </a:solidFill>
                </a:uFill>
                <a:latin typeface="Calibri"/>
                <a:ea typeface="DejaVu Sans"/>
              </a:rPr>
              <a:t>integument</a:t>
            </a:r>
            <a:r>
              <a:rPr b="0" lang="it-IT" sz="1000" spc="-1" strike="noStrike">
                <a:solidFill>
                  <a:srgbClr val="000000"/>
                </a:solidFill>
                <a:uFill>
                  <a:solidFill>
                    <a:srgbClr val="ffffff"/>
                  </a:solidFill>
                </a:uFill>
                <a:latin typeface="Calibri"/>
                <a:ea typeface="DejaVu Sans"/>
              </a:rPr>
              <a:t> is often densely punctured and may be </a:t>
            </a:r>
            <a:r>
              <a:rPr b="0" lang="it-IT" sz="1000" spc="-1" strike="noStrike" u="sng">
                <a:solidFill>
                  <a:srgbClr val="000000"/>
                </a:solidFill>
                <a:uFill>
                  <a:solidFill>
                    <a:srgbClr val="ffffff"/>
                  </a:solidFill>
                </a:uFill>
                <a:latin typeface="Calibri"/>
                <a:ea typeface="DejaVu Sans"/>
              </a:rPr>
              <a:t>glabrous</a:t>
            </a:r>
            <a:r>
              <a:rPr b="0" lang="it-IT" sz="1000" spc="-1" strike="noStrike">
                <a:solidFill>
                  <a:srgbClr val="000000"/>
                </a:solidFill>
                <a:uFill>
                  <a:solidFill>
                    <a:srgbClr val="ffffff"/>
                  </a:solidFill>
                </a:uFill>
                <a:latin typeface="Calibri"/>
                <a:ea typeface="DejaVu Sans"/>
              </a:rPr>
              <a:t> or bear short, fine </a:t>
            </a:r>
            <a:r>
              <a:rPr b="0" lang="it-IT" sz="1000" spc="-1" strike="noStrike" u="sng">
                <a:solidFill>
                  <a:srgbClr val="000000"/>
                </a:solidFill>
                <a:uFill>
                  <a:solidFill>
                    <a:srgbClr val="ffffff"/>
                  </a:solidFill>
                </a:uFill>
                <a:latin typeface="Calibri"/>
                <a:ea typeface="DejaVu Sans"/>
              </a:rPr>
              <a:t>recumbent</a:t>
            </a:r>
            <a:r>
              <a:rPr b="0" lang="it-IT" sz="1000" spc="-1" strike="noStrike">
                <a:solidFill>
                  <a:srgbClr val="000000"/>
                </a:solidFill>
                <a:uFill>
                  <a:solidFill>
                    <a:srgbClr val="ffffff"/>
                  </a:solidFill>
                </a:uFill>
                <a:latin typeface="Calibri"/>
                <a:ea typeface="DejaVu Sans"/>
              </a:rPr>
              <a:t> </a:t>
            </a:r>
            <a:r>
              <a:rPr b="0" lang="it-IT" sz="1000" spc="-1" strike="noStrike" u="sng">
                <a:solidFill>
                  <a:srgbClr val="000000"/>
                </a:solidFill>
                <a:uFill>
                  <a:solidFill>
                    <a:srgbClr val="ffffff"/>
                  </a:solidFill>
                </a:uFill>
                <a:latin typeface="Calibri"/>
                <a:ea typeface="DejaVu Sans"/>
              </a:rPr>
              <a:t>setae</a:t>
            </a:r>
            <a:r>
              <a:rPr b="0" lang="it-IT" sz="1000" spc="-1" strike="noStrike">
                <a:solidFill>
                  <a:srgbClr val="000000"/>
                </a:solidFill>
                <a:uFill>
                  <a:solidFill>
                    <a:srgbClr val="ffffff"/>
                  </a:solidFill>
                </a:uFill>
                <a:latin typeface="Calibri"/>
                <a:ea typeface="DejaVu Sans"/>
              </a:rPr>
              <a:t>.  Most corylophid adults can be diagnosed using the following morphological features: </a:t>
            </a:r>
            <a:r>
              <a:rPr b="0" lang="it-IT" sz="1000" spc="-1" strike="noStrike" u="sng">
                <a:solidFill>
                  <a:srgbClr val="000000"/>
                </a:solidFill>
                <a:uFill>
                  <a:solidFill>
                    <a:srgbClr val="ffffff"/>
                  </a:solidFill>
                </a:uFill>
                <a:latin typeface="Calibri"/>
                <a:ea typeface="DejaVu Sans"/>
              </a:rPr>
              <a:t>Maxilla</a:t>
            </a:r>
            <a:r>
              <a:rPr b="0" lang="it-IT" sz="1000" spc="-1" strike="noStrike">
                <a:solidFill>
                  <a:srgbClr val="000000"/>
                </a:solidFill>
                <a:uFill>
                  <a:solidFill>
                    <a:srgbClr val="ffffff"/>
                  </a:solidFill>
                </a:uFill>
                <a:latin typeface="Calibri"/>
                <a:ea typeface="DejaVu Sans"/>
              </a:rPr>
              <a:t> with single </a:t>
            </a:r>
            <a:r>
              <a:rPr b="0" lang="it-IT" sz="1000" spc="-1" strike="noStrike" u="sng">
                <a:solidFill>
                  <a:srgbClr val="000000"/>
                </a:solidFill>
                <a:uFill>
                  <a:solidFill>
                    <a:srgbClr val="ffffff"/>
                  </a:solidFill>
                </a:uFill>
                <a:latin typeface="Calibri"/>
                <a:ea typeface="DejaVu Sans"/>
              </a:rPr>
              <a:t>apical lobe</a:t>
            </a:r>
            <a:r>
              <a:rPr b="0" lang="it-IT" sz="1000" spc="-1" strike="noStrike">
                <a:solidFill>
                  <a:srgbClr val="000000"/>
                </a:solidFill>
                <a:uFill>
                  <a:solidFill>
                    <a:srgbClr val="ffffff"/>
                  </a:solidFill>
                </a:uFill>
                <a:latin typeface="Calibri"/>
                <a:ea typeface="DejaVu Sans"/>
              </a:rPr>
              <a:t>; </a:t>
            </a:r>
            <a:r>
              <a:rPr b="0" lang="it-IT" sz="1000" spc="-1" strike="noStrike" u="sng">
                <a:solidFill>
                  <a:srgbClr val="000000"/>
                </a:solidFill>
                <a:uFill>
                  <a:solidFill>
                    <a:srgbClr val="ffffff"/>
                  </a:solidFill>
                </a:uFill>
                <a:latin typeface="Calibri"/>
                <a:ea typeface="DejaVu Sans"/>
              </a:rPr>
              <a:t>Mesotrochanter</a:t>
            </a:r>
            <a:r>
              <a:rPr b="0" lang="it-IT" sz="1000" spc="-1" strike="noStrike">
                <a:solidFill>
                  <a:srgbClr val="000000"/>
                </a:solidFill>
                <a:uFill>
                  <a:solidFill>
                    <a:srgbClr val="ffffff"/>
                  </a:solidFill>
                </a:uFill>
                <a:latin typeface="Calibri"/>
                <a:ea typeface="DejaVu Sans"/>
              </a:rPr>
              <a:t> short and strongly oblique; Head usually covered by </a:t>
            </a:r>
            <a:r>
              <a:rPr b="0" lang="it-IT" sz="1000" spc="-1" strike="noStrike" u="sng">
                <a:solidFill>
                  <a:srgbClr val="000000"/>
                </a:solidFill>
                <a:uFill>
                  <a:solidFill>
                    <a:srgbClr val="ffffff"/>
                  </a:solidFill>
                </a:uFill>
                <a:latin typeface="Calibri"/>
                <a:ea typeface="DejaVu Sans"/>
              </a:rPr>
              <a:t>pronotum</a:t>
            </a:r>
            <a:r>
              <a:rPr b="0" lang="it-IT" sz="1000" spc="-1" strike="noStrike">
                <a:solidFill>
                  <a:srgbClr val="000000"/>
                </a:solidFill>
                <a:uFill>
                  <a:solidFill>
                    <a:srgbClr val="ffffff"/>
                  </a:solidFill>
                </a:uFill>
                <a:latin typeface="Calibri"/>
                <a:ea typeface="DejaVu Sans"/>
              </a:rPr>
              <a:t>; </a:t>
            </a:r>
            <a:r>
              <a:rPr b="0" lang="it-IT" sz="1000" spc="-1" strike="noStrike" u="sng">
                <a:solidFill>
                  <a:srgbClr val="000000"/>
                </a:solidFill>
                <a:uFill>
                  <a:solidFill>
                    <a:srgbClr val="ffffff"/>
                  </a:solidFill>
                </a:uFill>
                <a:latin typeface="Calibri"/>
                <a:ea typeface="DejaVu Sans"/>
              </a:rPr>
              <a:t>Frontoclypeal suture</a:t>
            </a:r>
            <a:r>
              <a:rPr b="0" lang="it-IT" sz="1000" spc="-1" strike="noStrike">
                <a:solidFill>
                  <a:srgbClr val="000000"/>
                </a:solidFill>
                <a:uFill>
                  <a:solidFill>
                    <a:srgbClr val="ffffff"/>
                  </a:solidFill>
                </a:uFill>
                <a:latin typeface="Calibri"/>
                <a:ea typeface="DejaVu Sans"/>
              </a:rPr>
              <a:t> absent; Antennae elongate with </a:t>
            </a:r>
            <a:r>
              <a:rPr b="0" lang="it-IT" sz="1000" spc="-1" strike="noStrike" u="sng">
                <a:solidFill>
                  <a:srgbClr val="000000"/>
                </a:solidFill>
                <a:uFill>
                  <a:solidFill>
                    <a:srgbClr val="ffffff"/>
                  </a:solidFill>
                </a:uFill>
                <a:latin typeface="Calibri"/>
                <a:ea typeface="DejaVu Sans"/>
              </a:rPr>
              <a:t>3-segmented club</a:t>
            </a:r>
            <a:r>
              <a:rPr b="0" lang="it-IT" sz="1000" spc="-1" strike="noStrike">
                <a:solidFill>
                  <a:srgbClr val="000000"/>
                </a:solidFill>
                <a:uFill>
                  <a:solidFill>
                    <a:srgbClr val="ffffff"/>
                  </a:solidFill>
                </a:uFill>
                <a:latin typeface="Calibri"/>
                <a:ea typeface="DejaVu Sans"/>
              </a:rPr>
              <a:t>; </a:t>
            </a:r>
            <a:r>
              <a:rPr b="0" lang="it-IT" sz="1000" spc="-1" strike="noStrike" u="sng">
                <a:solidFill>
                  <a:srgbClr val="000000"/>
                </a:solidFill>
                <a:uFill>
                  <a:solidFill>
                    <a:srgbClr val="ffffff"/>
                  </a:solidFill>
                </a:uFill>
                <a:latin typeface="Calibri"/>
                <a:ea typeface="DejaVu Sans"/>
              </a:rPr>
              <a:t>Procoxal</a:t>
            </a:r>
            <a:r>
              <a:rPr b="0" lang="it-IT" sz="1000" spc="-1" strike="noStrike">
                <a:solidFill>
                  <a:srgbClr val="000000"/>
                </a:solidFill>
                <a:uFill>
                  <a:solidFill>
                    <a:srgbClr val="ffffff"/>
                  </a:solidFill>
                </a:uFill>
                <a:latin typeface="Calibri"/>
                <a:ea typeface="DejaVu Sans"/>
              </a:rPr>
              <a:t> cavities closed externally; </a:t>
            </a:r>
            <a:r>
              <a:rPr b="0" lang="it-IT" sz="1000" spc="-1" strike="noStrike" u="sng">
                <a:solidFill>
                  <a:srgbClr val="000000"/>
                </a:solidFill>
                <a:uFill>
                  <a:solidFill>
                    <a:srgbClr val="ffffff"/>
                  </a:solidFill>
                </a:uFill>
                <a:latin typeface="Calibri"/>
                <a:ea typeface="DejaVu Sans"/>
              </a:rPr>
              <a:t>Tarsal formula 4-4-4</a:t>
            </a:r>
            <a:r>
              <a:rPr b="0" lang="it-IT" sz="1000" spc="-1" strike="noStrike">
                <a:solidFill>
                  <a:srgbClr val="000000"/>
                </a:solidFill>
                <a:uFill>
                  <a:solidFill>
                    <a:srgbClr val="ffffff"/>
                  </a:solidFill>
                </a:uFill>
                <a:latin typeface="Calibri"/>
                <a:ea typeface="DejaVu Sans"/>
              </a:rPr>
              <a:t>; </a:t>
            </a:r>
            <a:r>
              <a:rPr b="0" lang="it-IT" sz="1000" spc="-1" strike="noStrike" u="sng">
                <a:solidFill>
                  <a:srgbClr val="000000"/>
                </a:solidFill>
                <a:uFill>
                  <a:solidFill>
                    <a:srgbClr val="ffffff"/>
                  </a:solidFill>
                </a:uFill>
                <a:latin typeface="Calibri"/>
                <a:ea typeface="DejaVu Sans"/>
              </a:rPr>
              <a:t>Pygidium</a:t>
            </a:r>
            <a:r>
              <a:rPr b="0" lang="it-IT" sz="1000" spc="-1" strike="noStrike">
                <a:solidFill>
                  <a:srgbClr val="000000"/>
                </a:solidFill>
                <a:uFill>
                  <a:solidFill>
                    <a:srgbClr val="ffffff"/>
                  </a:solidFill>
                </a:uFill>
                <a:latin typeface="Calibri"/>
                <a:ea typeface="DejaVu Sans"/>
              </a:rPr>
              <a:t> exposed</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sp>
        <p:nvSpPr>
          <p:cNvPr id="192" name="CustomShape 4"/>
          <p:cNvSpPr/>
          <p:nvPr/>
        </p:nvSpPr>
        <p:spPr>
          <a:xfrm>
            <a:off x="2808000" y="5562720"/>
            <a:ext cx="2303280" cy="6379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it-IT" sz="1800" spc="-1" strike="noStrike">
                <a:solidFill>
                  <a:srgbClr val="000000"/>
                </a:solidFill>
                <a:uFill>
                  <a:solidFill>
                    <a:srgbClr val="ffffff"/>
                  </a:solidFill>
                </a:uFill>
                <a:latin typeface="Calibri"/>
                <a:ea typeface="DejaVu Sans"/>
              </a:rPr>
              <a:t>.  </a:t>
            </a:r>
            <a:endParaRPr b="0" lang="it-IT" sz="1800" spc="-1" strike="noStrike">
              <a:solidFill>
                <a:srgbClr val="000000"/>
              </a:solidFill>
              <a:uFill>
                <a:solidFill>
                  <a:srgbClr val="ffffff"/>
                </a:solidFill>
              </a:uFill>
              <a:latin typeface="Arial"/>
            </a:endParaRPr>
          </a:p>
        </p:txBody>
      </p:sp>
      <p:sp>
        <p:nvSpPr>
          <p:cNvPr id="193" name="CustomShape 5"/>
          <p:cNvSpPr/>
          <p:nvPr/>
        </p:nvSpPr>
        <p:spPr>
          <a:xfrm>
            <a:off x="153360" y="87480"/>
            <a:ext cx="8485920" cy="1567800"/>
          </a:xfrm>
          <a:prstGeom prst="rect">
            <a:avLst/>
          </a:prstGeom>
          <a:noFill/>
          <a:ln>
            <a:noFill/>
          </a:ln>
        </p:spPr>
        <p:style>
          <a:lnRef idx="0"/>
          <a:fillRef idx="0"/>
          <a:effectRef idx="0"/>
          <a:fontRef idx="minor"/>
        </p:style>
        <p:txBody>
          <a:bodyPr lIns="90000" rIns="90000" tIns="45000" bIns="45000"/>
          <a:p>
            <a:pPr>
              <a:lnSpc>
                <a:spcPct val="100000"/>
              </a:lnSpc>
            </a:pPr>
            <a:r>
              <a:rPr b="1" lang="it-IT" sz="2000" spc="-1" strike="noStrike">
                <a:solidFill>
                  <a:srgbClr val="055c67"/>
                </a:solidFill>
                <a:uFill>
                  <a:solidFill>
                    <a:srgbClr val="ffffff"/>
                  </a:solidFill>
                </a:uFill>
                <a:latin typeface="Calibri"/>
                <a:ea typeface="DejaVu Sans"/>
              </a:rPr>
              <a:t>Classical  taxonomy uses terminology that can act as a barrier to understanding and  reduce the number of persons qualified to describe biodiversity</a:t>
            </a:r>
            <a:endParaRPr b="0" lang="it-IT" sz="1800" spc="-1" strike="noStrike">
              <a:solidFill>
                <a:srgbClr val="000000"/>
              </a:solidFill>
              <a:uFill>
                <a:solidFill>
                  <a:srgbClr val="ffffff"/>
                </a:solidFill>
              </a:uFill>
              <a:latin typeface="Arial"/>
            </a:endParaRPr>
          </a:p>
          <a:p>
            <a:pPr>
              <a:lnSpc>
                <a:spcPct val="100000"/>
              </a:lnSpc>
            </a:pPr>
            <a:r>
              <a:rPr b="1" lang="it-IT" sz="2000" spc="-1" strike="noStrike">
                <a:solidFill>
                  <a:srgbClr val="000000"/>
                </a:solidFill>
                <a:uFill>
                  <a:solidFill>
                    <a:srgbClr val="ffffff"/>
                  </a:solidFill>
                </a:uFill>
                <a:latin typeface="Calibri"/>
                <a:ea typeface="DejaVu Sans"/>
              </a:rPr>
              <a:t> </a:t>
            </a:r>
            <a:endParaRPr b="0" lang="it-IT" sz="1800" spc="-1" strike="noStrike">
              <a:solidFill>
                <a:srgbClr val="000000"/>
              </a:solidFill>
              <a:uFill>
                <a:solidFill>
                  <a:srgbClr val="ffffff"/>
                </a:solidFill>
              </a:uFill>
              <a:latin typeface="Arial"/>
            </a:endParaRPr>
          </a:p>
        </p:txBody>
      </p:sp>
      <p:sp>
        <p:nvSpPr>
          <p:cNvPr id="194" name="CustomShape 6"/>
          <p:cNvSpPr/>
          <p:nvPr/>
        </p:nvSpPr>
        <p:spPr>
          <a:xfrm>
            <a:off x="144000" y="5782680"/>
            <a:ext cx="7867080" cy="885960"/>
          </a:xfrm>
          <a:prstGeom prst="rect">
            <a:avLst/>
          </a:prstGeom>
          <a:noFill/>
          <a:ln>
            <a:noFill/>
          </a:ln>
        </p:spPr>
        <p:style>
          <a:lnRef idx="0"/>
          <a:fillRef idx="0"/>
          <a:effectRef idx="0"/>
          <a:fontRef idx="minor"/>
        </p:style>
        <p:txBody>
          <a:bodyPr lIns="90000" rIns="90000" tIns="45000" bIns="45000"/>
          <a:p>
            <a:pPr>
              <a:lnSpc>
                <a:spcPct val="100000"/>
              </a:lnSpc>
            </a:pPr>
            <a:r>
              <a:rPr b="0" lang="it-IT" sz="1800" spc="-1" strike="noStrike">
                <a:solidFill>
                  <a:srgbClr val="000000"/>
                </a:solidFill>
                <a:uFill>
                  <a:solidFill>
                    <a:srgbClr val="ffffff"/>
                  </a:solidFill>
                </a:uFill>
                <a:latin typeface="Calibri"/>
                <a:ea typeface="DejaVu Sans"/>
              </a:rPr>
              <a:t>Adding to the complexity, if the specimen to be identified is immature in its development or damaged and incomplete, identification may be impossible</a:t>
            </a:r>
            <a:endParaRPr b="0" lang="it-IT" sz="18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CustomShape 1"/>
          <p:cNvSpPr/>
          <p:nvPr/>
        </p:nvSpPr>
        <p:spPr>
          <a:xfrm>
            <a:off x="-517680" y="152280"/>
            <a:ext cx="10101240" cy="880920"/>
          </a:xfrm>
          <a:prstGeom prst="rect">
            <a:avLst/>
          </a:prstGeom>
          <a:noFill/>
          <a:ln w="9360">
            <a:noFill/>
          </a:ln>
        </p:spPr>
        <p:style>
          <a:lnRef idx="0"/>
          <a:fillRef idx="0"/>
          <a:effectRef idx="0"/>
          <a:fontRef idx="minor"/>
        </p:style>
      </p:sp>
      <p:pic>
        <p:nvPicPr>
          <p:cNvPr id="196" name="Picture 2" descr=""/>
          <p:cNvPicPr/>
          <p:nvPr/>
        </p:nvPicPr>
        <p:blipFill>
          <a:blip r:embed="rId1"/>
          <a:stretch/>
        </p:blipFill>
        <p:spPr>
          <a:xfrm>
            <a:off x="533520" y="1066680"/>
            <a:ext cx="3808440" cy="2961000"/>
          </a:xfrm>
          <a:prstGeom prst="rect">
            <a:avLst/>
          </a:prstGeom>
          <a:ln w="9360">
            <a:noFill/>
          </a:ln>
        </p:spPr>
      </p:pic>
      <p:pic>
        <p:nvPicPr>
          <p:cNvPr id="197" name="Picture 3" descr=""/>
          <p:cNvPicPr/>
          <p:nvPr/>
        </p:nvPicPr>
        <p:blipFill>
          <a:blip r:embed="rId2"/>
          <a:stretch/>
        </p:blipFill>
        <p:spPr>
          <a:xfrm>
            <a:off x="1550880" y="4243320"/>
            <a:ext cx="2981520" cy="2536920"/>
          </a:xfrm>
          <a:prstGeom prst="rect">
            <a:avLst/>
          </a:prstGeom>
          <a:ln w="9360">
            <a:noFill/>
          </a:ln>
        </p:spPr>
      </p:pic>
      <p:pic>
        <p:nvPicPr>
          <p:cNvPr id="198" name="Picture 4" descr=""/>
          <p:cNvPicPr/>
          <p:nvPr/>
        </p:nvPicPr>
        <p:blipFill>
          <a:blip r:embed="rId3"/>
          <a:stretch/>
        </p:blipFill>
        <p:spPr>
          <a:xfrm>
            <a:off x="4533840" y="1066680"/>
            <a:ext cx="4461120" cy="4216680"/>
          </a:xfrm>
          <a:prstGeom prst="rect">
            <a:avLst/>
          </a:prstGeom>
          <a:ln w="9360">
            <a:noFill/>
          </a:ln>
        </p:spPr>
      </p:pic>
      <p:pic>
        <p:nvPicPr>
          <p:cNvPr id="199" name="Picture 7" descr=""/>
          <p:cNvPicPr/>
          <p:nvPr/>
        </p:nvPicPr>
        <p:blipFill>
          <a:blip r:embed="rId4"/>
          <a:stretch/>
        </p:blipFill>
        <p:spPr>
          <a:xfrm>
            <a:off x="4608000" y="5400000"/>
            <a:ext cx="4161240" cy="1141200"/>
          </a:xfrm>
          <a:prstGeom prst="rect">
            <a:avLst/>
          </a:prstGeom>
          <a:ln w="9360">
            <a:noFill/>
          </a:ln>
        </p:spPr>
      </p:pic>
      <p:sp>
        <p:nvSpPr>
          <p:cNvPr id="200" name="CustomShape 2"/>
          <p:cNvSpPr/>
          <p:nvPr/>
        </p:nvSpPr>
        <p:spPr>
          <a:xfrm>
            <a:off x="255960" y="152280"/>
            <a:ext cx="8527320" cy="1324440"/>
          </a:xfrm>
          <a:prstGeom prst="rect">
            <a:avLst/>
          </a:prstGeom>
          <a:noFill/>
          <a:ln>
            <a:noFill/>
          </a:ln>
        </p:spPr>
        <p:style>
          <a:lnRef idx="0"/>
          <a:fillRef idx="0"/>
          <a:effectRef idx="0"/>
          <a:fontRef idx="minor"/>
        </p:style>
        <p:txBody>
          <a:bodyPr lIns="90000" rIns="90000" tIns="45000" bIns="45000"/>
          <a:p>
            <a:pPr>
              <a:lnSpc>
                <a:spcPct val="100000"/>
              </a:lnSpc>
            </a:pPr>
            <a:r>
              <a:rPr b="1" lang="it-IT" sz="2000" spc="-1" strike="noStrike">
                <a:solidFill>
                  <a:srgbClr val="055c67"/>
                </a:solidFill>
                <a:uFill>
                  <a:solidFill>
                    <a:srgbClr val="ffffff"/>
                  </a:solidFill>
                </a:uFill>
                <a:latin typeface="Calibri"/>
                <a:ea typeface="DejaVu Sans"/>
              </a:rPr>
              <a:t>Using DN</a:t>
            </a:r>
            <a:r>
              <a:rPr b="1" lang="it-IT" sz="1600" spc="-1" strike="noStrike">
                <a:solidFill>
                  <a:srgbClr val="000000"/>
                </a:solidFill>
                <a:uFill>
                  <a:solidFill>
                    <a:srgbClr val="ffffff"/>
                  </a:solidFill>
                </a:uFill>
                <a:latin typeface="Calibri"/>
                <a:ea typeface="DejaVu Sans"/>
              </a:rPr>
              <a:t>A can help clarify identity of different looking life forms, as well as provide the resolution that allows to differentiate species that appear identical, yet aren’t.</a:t>
            </a:r>
            <a:endParaRPr b="0" lang="it-IT" sz="1800" spc="-1" strike="noStrike">
              <a:solidFill>
                <a:srgbClr val="000000"/>
              </a:solidFill>
              <a:uFill>
                <a:solidFill>
                  <a:srgbClr val="ffffff"/>
                </a:solidFill>
              </a:uFill>
              <a:latin typeface="Arial"/>
            </a:endParaRPr>
          </a:p>
          <a:p>
            <a:pPr>
              <a:lnSpc>
                <a:spcPct val="100000"/>
              </a:lnSpc>
            </a:pPr>
            <a:r>
              <a:rPr b="1" lang="it-IT" sz="1600" spc="-1" strike="noStrike">
                <a:solidFill>
                  <a:srgbClr val="000000"/>
                </a:solidFill>
                <a:uFill>
                  <a:solidFill>
                    <a:srgbClr val="ffffff"/>
                  </a:solidFill>
                </a:uFill>
                <a:latin typeface="Calibri"/>
                <a:ea typeface="DejaVu Sans"/>
              </a:rPr>
              <a:t> </a:t>
            </a:r>
            <a:endParaRPr b="0" lang="it-IT" sz="18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1" lang="it-IT" sz="3000" spc="-1" strike="noStrike" cap="small">
                <a:solidFill>
                  <a:srgbClr val="575f6d"/>
                </a:solidFill>
                <a:uFill>
                  <a:solidFill>
                    <a:srgbClr val="ffffff"/>
                  </a:solidFill>
                </a:uFill>
                <a:latin typeface="Century Schoolbook"/>
                <a:ea typeface="DejaVu Sans"/>
              </a:rPr>
              <a:t>DNA barcoding</a:t>
            </a:r>
            <a:endParaRPr b="0" lang="it-IT" sz="1800" spc="-1" strike="noStrike">
              <a:solidFill>
                <a:srgbClr val="000000"/>
              </a:solidFill>
              <a:uFill>
                <a:solidFill>
                  <a:srgbClr val="ffffff"/>
                </a:solidFill>
              </a:uFill>
              <a:latin typeface="Arial"/>
            </a:endParaRPr>
          </a:p>
        </p:txBody>
      </p:sp>
      <p:sp>
        <p:nvSpPr>
          <p:cNvPr id="202"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A more recently established approach to taxonomy seeks to identify species solely on the basis of a </a:t>
            </a:r>
            <a:r>
              <a:rPr b="1" lang="it-IT" sz="2400" spc="-1" strike="noStrike">
                <a:solidFill>
                  <a:srgbClr val="000000"/>
                </a:solidFill>
                <a:uFill>
                  <a:solidFill>
                    <a:srgbClr val="ffffff"/>
                  </a:solidFill>
                </a:uFill>
                <a:latin typeface="Century Schoolbook"/>
                <a:ea typeface="DejaVu Sans"/>
              </a:rPr>
              <a:t>DNA barcode</a:t>
            </a:r>
            <a:r>
              <a:rPr b="0" lang="it-IT" sz="2400" spc="-1" strike="noStrike">
                <a:solidFill>
                  <a:srgbClr val="000000"/>
                </a:solidFill>
                <a:uFill>
                  <a:solidFill>
                    <a:srgbClr val="ffffff"/>
                  </a:solidFill>
                </a:uFill>
                <a:latin typeface="Century Schoolbook"/>
                <a:ea typeface="DejaVu Sans"/>
              </a:rPr>
              <a:t> (or </a:t>
            </a:r>
            <a:r>
              <a:rPr b="1" lang="it-IT" sz="2400" spc="-1" strike="noStrike">
                <a:solidFill>
                  <a:srgbClr val="000000"/>
                </a:solidFill>
                <a:uFill>
                  <a:solidFill>
                    <a:srgbClr val="ffffff"/>
                  </a:solidFill>
                </a:uFill>
                <a:latin typeface="Century Schoolbook"/>
                <a:ea typeface="DejaVu Sans"/>
              </a:rPr>
              <a:t>genetic barcode</a:t>
            </a:r>
            <a:r>
              <a:rPr b="0" lang="it-IT" sz="2400" spc="-1" strike="noStrike">
                <a:solidFill>
                  <a:srgbClr val="000000"/>
                </a:solidFill>
                <a:uFill>
                  <a:solidFill>
                    <a:srgbClr val="ffffff"/>
                  </a:solidFill>
                </a:uFill>
                <a:latin typeface="Century Schoolbook"/>
                <a:ea typeface="DejaVu Sans"/>
              </a:rPr>
              <a:t>), which consists of one or a few DNA sequences.</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Barcoding is founded on the premise that variation in the barcoding gene is lower within species than between species.</a:t>
            </a:r>
            <a:endParaRPr b="0" lang="it-IT" sz="18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3" name="Picture 2" descr=""/>
          <p:cNvPicPr/>
          <p:nvPr/>
        </p:nvPicPr>
        <p:blipFill>
          <a:blip r:embed="rId1">
            <a:lum contrast="30000"/>
          </a:blip>
          <a:stretch/>
        </p:blipFill>
        <p:spPr>
          <a:xfrm>
            <a:off x="192600" y="1436760"/>
            <a:ext cx="979560" cy="1305000"/>
          </a:xfrm>
          <a:prstGeom prst="rect">
            <a:avLst/>
          </a:prstGeom>
          <a:ln>
            <a:noFill/>
          </a:ln>
          <a:effectLst>
            <a:outerShdw algn="tl" blurRad="292100" dir="2700000" dist="139700" rotWithShape="0">
              <a:srgbClr val="333333">
                <a:alpha val="65000"/>
              </a:srgbClr>
            </a:outerShdw>
          </a:effectLst>
        </p:spPr>
      </p:pic>
      <p:pic>
        <p:nvPicPr>
          <p:cNvPr id="204" name="Picture 2" descr=""/>
          <p:cNvPicPr/>
          <p:nvPr/>
        </p:nvPicPr>
        <p:blipFill>
          <a:blip r:embed="rId2">
            <a:lum contrast="30000"/>
          </a:blip>
          <a:stretch/>
        </p:blipFill>
        <p:spPr>
          <a:xfrm>
            <a:off x="116280" y="4255920"/>
            <a:ext cx="979560" cy="1305000"/>
          </a:xfrm>
          <a:prstGeom prst="rect">
            <a:avLst/>
          </a:prstGeom>
          <a:ln>
            <a:noFill/>
          </a:ln>
          <a:effectLst>
            <a:outerShdw algn="tl" blurRad="292100" dir="2700000" dist="139700" rotWithShape="0">
              <a:srgbClr val="333333">
                <a:alpha val="65000"/>
              </a:srgbClr>
            </a:outerShdw>
          </a:effectLst>
        </p:spPr>
      </p:pic>
      <p:sp>
        <p:nvSpPr>
          <p:cNvPr id="205" name="CustomShape 1"/>
          <p:cNvSpPr/>
          <p:nvPr/>
        </p:nvSpPr>
        <p:spPr>
          <a:xfrm>
            <a:off x="1111680" y="3809880"/>
            <a:ext cx="7339680" cy="1749960"/>
          </a:xfrm>
          <a:prstGeom prst="rect">
            <a:avLst/>
          </a:prstGeom>
          <a:noFill/>
          <a:ln w="9360">
            <a:noFill/>
          </a:ln>
        </p:spPr>
        <p:style>
          <a:lnRef idx="0"/>
          <a:fillRef idx="0"/>
          <a:effectRef idx="0"/>
          <a:fontRef idx="minor"/>
        </p:style>
        <p:txBody>
          <a:bodyPr wrap="none" lIns="90000" rIns="90000" tIns="45000" bIns="45000"/>
          <a:p>
            <a:pPr>
              <a:lnSpc>
                <a:spcPct val="100000"/>
              </a:lnSpc>
            </a:pPr>
            <a:r>
              <a:rPr b="1" lang="it-IT" sz="1400" spc="-1" strike="noStrike">
                <a:solidFill>
                  <a:srgbClr val="000000"/>
                </a:solidFill>
                <a:uFill>
                  <a:solidFill>
                    <a:srgbClr val="ffffff"/>
                  </a:solidFill>
                </a:uFill>
                <a:latin typeface="Calibri"/>
                <a:ea typeface="DejaVu Sans"/>
              </a:rPr>
              <a:t>&gt;Dioscorea alata (matK) gene, partial</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r>
              <a:rPr b="0" lang="it-IT" sz="800" spc="-1" strike="noStrike">
                <a:solidFill>
                  <a:srgbClr val="000000"/>
                </a:solidFill>
                <a:uFill>
                  <a:solidFill>
                    <a:srgbClr val="ffffff"/>
                  </a:solidFill>
                </a:uFill>
                <a:latin typeface="Calibri"/>
                <a:ea typeface="DejaVu Sans"/>
              </a:rPr>
              <a:t>ATTTAAATTATGTGTCAGATATATTAATACCCCATCCCATCCATCTGGAAATCCTGGTTCAAATACTTCAATGCTGGACTCAAGATGTTTCCTCTT</a:t>
            </a:r>
            <a:endParaRPr b="0" lang="it-IT" sz="1800" spc="-1" strike="noStrike">
              <a:solidFill>
                <a:srgbClr val="000000"/>
              </a:solidFill>
              <a:uFill>
                <a:solidFill>
                  <a:srgbClr val="ffffff"/>
                </a:solidFill>
              </a:uFill>
              <a:latin typeface="Arial"/>
            </a:endParaRPr>
          </a:p>
          <a:p>
            <a:pPr>
              <a:lnSpc>
                <a:spcPct val="100000"/>
              </a:lnSpc>
            </a:pPr>
            <a:r>
              <a:rPr b="0" lang="it-IT" sz="800" spc="-1" strike="noStrike">
                <a:solidFill>
                  <a:srgbClr val="000000"/>
                </a:solidFill>
                <a:uFill>
                  <a:solidFill>
                    <a:srgbClr val="ffffff"/>
                  </a:solidFill>
                </a:uFill>
                <a:latin typeface="Calibri"/>
                <a:ea typeface="DejaVu Sans"/>
              </a:rPr>
              <a:t>TGCATTTATTGCGATTCTTTCTCCACGAATATCATAATTCGAAT AGTTTCATTACTCCGAAAAAACCTATTTACGTGATTTCAATTTCAAAAGAAA</a:t>
            </a:r>
            <a:endParaRPr b="0" lang="it-IT" sz="1800" spc="-1" strike="noStrike">
              <a:solidFill>
                <a:srgbClr val="000000"/>
              </a:solidFill>
              <a:uFill>
                <a:solidFill>
                  <a:srgbClr val="ffffff"/>
                </a:solidFill>
              </a:uFill>
              <a:latin typeface="Arial"/>
            </a:endParaRPr>
          </a:p>
          <a:p>
            <a:pPr>
              <a:lnSpc>
                <a:spcPct val="100000"/>
              </a:lnSpc>
            </a:pPr>
            <a:r>
              <a:rPr b="0" lang="it-IT" sz="800" spc="-1" strike="noStrike">
                <a:solidFill>
                  <a:srgbClr val="000000"/>
                </a:solidFill>
                <a:uFill>
                  <a:solidFill>
                    <a:srgbClr val="ffffff"/>
                  </a:solidFill>
                </a:uFill>
                <a:latin typeface="Calibri"/>
                <a:ea typeface="DejaVu Sans"/>
              </a:rPr>
              <a:t>ATAAAAGATTTTTTCGAT TCCTATATAATTCTTATGTATTTGAATGTGAATTTGTATTAGTTTTTTTTCATAAGCAATCCTCTTATTT ACGATCAA</a:t>
            </a:r>
            <a:endParaRPr b="0" lang="it-IT" sz="1800" spc="-1" strike="noStrike">
              <a:solidFill>
                <a:srgbClr val="000000"/>
              </a:solidFill>
              <a:uFill>
                <a:solidFill>
                  <a:srgbClr val="ffffff"/>
                </a:solidFill>
              </a:uFill>
              <a:latin typeface="Arial"/>
            </a:endParaRPr>
          </a:p>
          <a:p>
            <a:pPr>
              <a:lnSpc>
                <a:spcPct val="100000"/>
              </a:lnSpc>
            </a:pPr>
            <a:r>
              <a:rPr b="0" lang="it-IT" sz="800" spc="-1" strike="noStrike">
                <a:solidFill>
                  <a:srgbClr val="000000"/>
                </a:solidFill>
                <a:uFill>
                  <a:solidFill>
                    <a:srgbClr val="ffffff"/>
                  </a:solidFill>
                </a:uFill>
                <a:latin typeface="Calibri"/>
                <a:ea typeface="DejaVu Sans"/>
              </a:rPr>
              <a:t>GGTCCTCTGGAGTCTTTCTTGAGCGAACACATTTCTATGGAAAAATGGGGCATTTTTTAGTAGTGTGTTGTAATTATTTTCAGAAGACCCAATG</a:t>
            </a:r>
            <a:endParaRPr b="0" lang="it-IT" sz="1800" spc="-1" strike="noStrike">
              <a:solidFill>
                <a:srgbClr val="000000"/>
              </a:solidFill>
              <a:uFill>
                <a:solidFill>
                  <a:srgbClr val="ffffff"/>
                </a:solidFill>
              </a:uFill>
              <a:latin typeface="Arial"/>
            </a:endParaRPr>
          </a:p>
          <a:p>
            <a:pPr>
              <a:lnSpc>
                <a:spcPct val="100000"/>
              </a:lnSpc>
            </a:pPr>
            <a:r>
              <a:rPr b="0" lang="it-IT" sz="800" spc="-1" strike="noStrike">
                <a:solidFill>
                  <a:srgbClr val="000000"/>
                </a:solidFill>
                <a:uFill>
                  <a:solidFill>
                    <a:srgbClr val="ffffff"/>
                  </a:solidFill>
                </a:uFill>
                <a:latin typeface="Calibri"/>
                <a:ea typeface="DejaVu Sans"/>
              </a:rPr>
              <a:t>GTTCTTCAAAGATCCTTTTCTGCATTATGTTCGATATC AAGGAAAAGCAATTCTGGTGTCAAAGGGAACTCGTCTTTTGATGAGGAAATGGAGA</a:t>
            </a:r>
            <a:endParaRPr b="0" lang="it-IT" sz="1800" spc="-1" strike="noStrike">
              <a:solidFill>
                <a:srgbClr val="000000"/>
              </a:solidFill>
              <a:uFill>
                <a:solidFill>
                  <a:srgbClr val="ffffff"/>
                </a:solidFill>
              </a:uFill>
              <a:latin typeface="Arial"/>
            </a:endParaRPr>
          </a:p>
          <a:p>
            <a:pPr>
              <a:lnSpc>
                <a:spcPct val="100000"/>
              </a:lnSpc>
            </a:pPr>
            <a:r>
              <a:rPr b="0" lang="it-IT" sz="800" spc="-1" strike="noStrike">
                <a:solidFill>
                  <a:srgbClr val="000000"/>
                </a:solidFill>
                <a:uFill>
                  <a:solidFill>
                    <a:srgbClr val="ffffff"/>
                  </a:solidFill>
                </a:uFill>
                <a:latin typeface="Calibri"/>
                <a:ea typeface="DejaVu Sans"/>
              </a:rPr>
              <a:t>TCTTACCTTGTCCATTTTTGGCAATATTATTTTCAATTTTGGTCTCATCCGCATAGGATTCATATAAACCAATTATCAAATTATTCCTTCTGTTTTC</a:t>
            </a:r>
            <a:endParaRPr b="0" lang="it-IT" sz="1800" spc="-1" strike="noStrike">
              <a:solidFill>
                <a:srgbClr val="000000"/>
              </a:solidFill>
              <a:uFill>
                <a:solidFill>
                  <a:srgbClr val="ffffff"/>
                </a:solidFill>
              </a:uFill>
              <a:latin typeface="Arial"/>
            </a:endParaRPr>
          </a:p>
          <a:p>
            <a:pPr>
              <a:lnSpc>
                <a:spcPct val="100000"/>
              </a:lnSpc>
            </a:pPr>
            <a:r>
              <a:rPr b="0" lang="it-IT" sz="800" spc="-1" strike="noStrike">
                <a:solidFill>
                  <a:srgbClr val="000000"/>
                </a:solidFill>
                <a:uFill>
                  <a:solidFill>
                    <a:srgbClr val="ffffff"/>
                  </a:solidFill>
                </a:uFill>
                <a:latin typeface="Calibri"/>
                <a:ea typeface="DejaVu Sans"/>
              </a:rPr>
              <a:t>TGGGTTATCTTTCAAATGTACTAATAAATTTTTCCGTGGTAAGGAGTCAAATGTTAGAAAATTCATTTGTAATAGATACTCTTACTAAGAAATT</a:t>
            </a:r>
            <a:endParaRPr b="0" lang="it-IT" sz="1800" spc="-1" strike="noStrike">
              <a:solidFill>
                <a:srgbClr val="000000"/>
              </a:solidFill>
              <a:uFill>
                <a:solidFill>
                  <a:srgbClr val="ffffff"/>
                </a:solidFill>
              </a:uFill>
              <a:latin typeface="Arial"/>
            </a:endParaRPr>
          </a:p>
          <a:p>
            <a:pPr>
              <a:lnSpc>
                <a:spcPct val="100000"/>
              </a:lnSpc>
            </a:pPr>
            <a:r>
              <a:rPr b="0" lang="it-IT" sz="800" spc="-1" strike="noStrike">
                <a:solidFill>
                  <a:srgbClr val="000000"/>
                </a:solidFill>
                <a:uFill>
                  <a:solidFill>
                    <a:srgbClr val="ffffff"/>
                  </a:solidFill>
                </a:uFill>
                <a:latin typeface="Calibri"/>
                <a:ea typeface="DejaVu Sans"/>
              </a:rPr>
              <a:t>TGATACCAGAGTTTCAGTTATTGCTCTTATTCG ATCATTGTCTAAAGCGAAATTTTGTACCGTATCCGGGCATCCTATTAGTAAGTCAATATGGA</a:t>
            </a:r>
            <a:endParaRPr b="0" lang="it-IT" sz="1800" spc="-1" strike="noStrike">
              <a:solidFill>
                <a:srgbClr val="000000"/>
              </a:solidFill>
              <a:uFill>
                <a:solidFill>
                  <a:srgbClr val="ffffff"/>
                </a:solidFill>
              </a:uFill>
              <a:latin typeface="Arial"/>
            </a:endParaRPr>
          </a:p>
          <a:p>
            <a:pPr>
              <a:lnSpc>
                <a:spcPct val="100000"/>
              </a:lnSpc>
            </a:pPr>
            <a:r>
              <a:rPr b="0" lang="it-IT" sz="800" spc="-1" strike="noStrike">
                <a:solidFill>
                  <a:srgbClr val="000000"/>
                </a:solidFill>
                <a:uFill>
                  <a:solidFill>
                    <a:srgbClr val="ffffff"/>
                  </a:solidFill>
                </a:uFill>
                <a:latin typeface="Calibri"/>
                <a:ea typeface="DejaVu Sans"/>
              </a:rPr>
              <a:t>CAAATTTC TCAGATTTGGATATTATTCATCGATTTGGTTGGATATGTAGAA</a:t>
            </a:r>
            <a:endParaRPr b="0" lang="it-IT" sz="1800" spc="-1" strike="noStrike">
              <a:solidFill>
                <a:srgbClr val="000000"/>
              </a:solidFill>
              <a:uFill>
                <a:solidFill>
                  <a:srgbClr val="ffffff"/>
                </a:solidFill>
              </a:uFill>
              <a:latin typeface="Arial"/>
            </a:endParaRPr>
          </a:p>
        </p:txBody>
      </p:sp>
      <p:sp>
        <p:nvSpPr>
          <p:cNvPr id="206" name="CustomShape 2"/>
          <p:cNvSpPr/>
          <p:nvPr/>
        </p:nvSpPr>
        <p:spPr>
          <a:xfrm>
            <a:off x="1219320" y="1371600"/>
            <a:ext cx="6094440" cy="1367280"/>
          </a:xfrm>
          <a:prstGeom prst="rect">
            <a:avLst/>
          </a:prstGeom>
          <a:noFill/>
          <a:ln>
            <a:noFill/>
          </a:ln>
        </p:spPr>
        <p:style>
          <a:lnRef idx="0"/>
          <a:fillRef idx="0"/>
          <a:effectRef idx="0"/>
          <a:fontRef idx="minor"/>
        </p:style>
        <p:txBody>
          <a:bodyPr lIns="90000" rIns="90000" tIns="45000" bIns="45000"/>
          <a:p>
            <a:pPr algn="just">
              <a:lnSpc>
                <a:spcPct val="100000"/>
              </a:lnSpc>
            </a:pPr>
            <a:r>
              <a:rPr b="0" lang="it-IT" sz="1050" spc="-1" strike="noStrike">
                <a:solidFill>
                  <a:srgbClr val="000000"/>
                </a:solidFill>
                <a:uFill>
                  <a:solidFill>
                    <a:srgbClr val="ffffff"/>
                  </a:solidFill>
                </a:uFill>
                <a:latin typeface="Century Schoolbook"/>
                <a:ea typeface="DejaVu Sans"/>
              </a:rPr>
              <a:t>Leaves </a:t>
            </a:r>
            <a:r>
              <a:rPr b="0" lang="it-IT" sz="1050" spc="-1" strike="noStrike" u="sng">
                <a:solidFill>
                  <a:srgbClr val="000000"/>
                </a:solidFill>
                <a:uFill>
                  <a:solidFill>
                    <a:srgbClr val="ffffff"/>
                  </a:solidFill>
                </a:uFill>
                <a:latin typeface="Century Schoolbook"/>
                <a:ea typeface="DejaVu Sans"/>
              </a:rPr>
              <a:t>alternate proximally</a:t>
            </a:r>
            <a:r>
              <a:rPr b="0" lang="it-IT" sz="1050" spc="-1" strike="noStrike">
                <a:solidFill>
                  <a:srgbClr val="000000"/>
                </a:solidFill>
                <a:uFill>
                  <a:solidFill>
                    <a:srgbClr val="ffffff"/>
                  </a:solidFill>
                </a:uFill>
                <a:latin typeface="Century Schoolbook"/>
                <a:ea typeface="DejaVu Sans"/>
              </a:rPr>
              <a:t>, opposite and ultimately </a:t>
            </a:r>
            <a:r>
              <a:rPr b="0" lang="it-IT" sz="1050" spc="-1" strike="noStrike" u="sng">
                <a:solidFill>
                  <a:srgbClr val="000000"/>
                </a:solidFill>
                <a:uFill>
                  <a:solidFill>
                    <a:srgbClr val="ffffff"/>
                  </a:solidFill>
                </a:uFill>
                <a:latin typeface="Century Schoolbook"/>
                <a:ea typeface="DejaVu Sans"/>
              </a:rPr>
              <a:t>decussate distally</a:t>
            </a:r>
            <a:r>
              <a:rPr b="0" lang="it-IT" sz="1050" spc="-1" strike="noStrike">
                <a:solidFill>
                  <a:srgbClr val="000000"/>
                </a:solidFill>
                <a:uFill>
                  <a:solidFill>
                    <a:srgbClr val="ffffff"/>
                  </a:solidFill>
                </a:uFill>
                <a:latin typeface="Century Schoolbook"/>
                <a:ea typeface="DejaVu Sans"/>
              </a:rPr>
              <a:t>, 6–16 × 4–13 cm; </a:t>
            </a:r>
            <a:r>
              <a:rPr b="0" lang="it-IT" sz="1050" spc="-1" strike="noStrike" u="sng">
                <a:solidFill>
                  <a:srgbClr val="000000"/>
                </a:solidFill>
                <a:uFill>
                  <a:solidFill>
                    <a:srgbClr val="ffffff"/>
                  </a:solidFill>
                </a:uFill>
                <a:latin typeface="Century Schoolbook"/>
                <a:ea typeface="DejaVu Sans"/>
              </a:rPr>
              <a:t>petiole</a:t>
            </a:r>
            <a:r>
              <a:rPr b="0" lang="it-IT" sz="1050" spc="-1" strike="noStrike">
                <a:solidFill>
                  <a:srgbClr val="000000"/>
                </a:solidFill>
                <a:uFill>
                  <a:solidFill>
                    <a:srgbClr val="ffffff"/>
                  </a:solidFill>
                </a:uFill>
                <a:latin typeface="Century Schoolbook"/>
                <a:ea typeface="DejaVu Sans"/>
              </a:rPr>
              <a:t> ca. as long as blade, </a:t>
            </a:r>
            <a:r>
              <a:rPr b="0" lang="it-IT" sz="1050" spc="-1" strike="noStrike" u="sng">
                <a:solidFill>
                  <a:srgbClr val="000000"/>
                </a:solidFill>
                <a:uFill>
                  <a:solidFill>
                    <a:srgbClr val="ffffff"/>
                  </a:solidFill>
                </a:uFill>
                <a:latin typeface="Century Schoolbook"/>
                <a:ea typeface="DejaVu Sans"/>
              </a:rPr>
              <a:t>winged</a:t>
            </a:r>
            <a:r>
              <a:rPr b="0" lang="it-IT" sz="1050" spc="-1" strike="noStrike">
                <a:solidFill>
                  <a:srgbClr val="000000"/>
                </a:solidFill>
                <a:uFill>
                  <a:solidFill>
                    <a:srgbClr val="ffffff"/>
                  </a:solidFill>
                </a:uFill>
                <a:latin typeface="Century Schoolbook"/>
                <a:ea typeface="DejaVu Sans"/>
              </a:rPr>
              <a:t>, base clasping, </a:t>
            </a:r>
            <a:r>
              <a:rPr b="0" lang="it-IT" sz="1050" spc="-1" strike="noStrike" u="sng">
                <a:solidFill>
                  <a:srgbClr val="000000"/>
                </a:solidFill>
                <a:uFill>
                  <a:solidFill>
                    <a:srgbClr val="ffffff"/>
                  </a:solidFill>
                </a:uFill>
                <a:latin typeface="Century Schoolbook"/>
                <a:ea typeface="DejaVu Sans"/>
              </a:rPr>
              <a:t>basal lobes stipulate</a:t>
            </a:r>
            <a:r>
              <a:rPr b="0" lang="it-IT" sz="1050" spc="-1" strike="noStrike">
                <a:solidFill>
                  <a:srgbClr val="000000"/>
                </a:solidFill>
                <a:uFill>
                  <a:solidFill>
                    <a:srgbClr val="ffffff"/>
                  </a:solidFill>
                </a:uFill>
                <a:latin typeface="Century Schoolbook"/>
                <a:ea typeface="DejaVu Sans"/>
              </a:rPr>
              <a:t>, growing as extensions of wings, less  than 1 mm wide; blade 5–7-veined, </a:t>
            </a:r>
            <a:r>
              <a:rPr b="0" lang="it-IT" sz="1050" spc="-1" strike="noStrike" u="sng">
                <a:solidFill>
                  <a:srgbClr val="000000"/>
                </a:solidFill>
                <a:uFill>
                  <a:solidFill>
                    <a:srgbClr val="ffffff"/>
                  </a:solidFill>
                </a:uFill>
                <a:latin typeface="Century Schoolbook"/>
                <a:ea typeface="DejaVu Sans"/>
              </a:rPr>
              <a:t>ovate</a:t>
            </a:r>
            <a:r>
              <a:rPr b="0" lang="it-IT" sz="1050" spc="-1" strike="noStrike">
                <a:solidFill>
                  <a:srgbClr val="000000"/>
                </a:solidFill>
                <a:uFill>
                  <a:solidFill>
                    <a:srgbClr val="ffffff"/>
                  </a:solidFill>
                </a:uFill>
                <a:latin typeface="Century Schoolbook"/>
                <a:ea typeface="DejaVu Sans"/>
              </a:rPr>
              <a:t>, </a:t>
            </a:r>
            <a:r>
              <a:rPr b="0" lang="it-IT" sz="1050" spc="-1" strike="noStrike" u="sng">
                <a:solidFill>
                  <a:srgbClr val="000000"/>
                </a:solidFill>
                <a:uFill>
                  <a:solidFill>
                    <a:srgbClr val="ffffff"/>
                  </a:solidFill>
                </a:uFill>
                <a:latin typeface="Century Schoolbook"/>
                <a:ea typeface="DejaVu Sans"/>
              </a:rPr>
              <a:t>glabrous</a:t>
            </a:r>
            <a:r>
              <a:rPr b="0" lang="it-IT" sz="1050" spc="-1" strike="noStrike">
                <a:solidFill>
                  <a:srgbClr val="000000"/>
                </a:solidFill>
                <a:uFill>
                  <a:solidFill>
                    <a:srgbClr val="ffffff"/>
                  </a:solidFill>
                </a:uFill>
                <a:latin typeface="Century Schoolbook"/>
                <a:ea typeface="DejaVu Sans"/>
              </a:rPr>
              <a:t>, base typically </a:t>
            </a:r>
            <a:r>
              <a:rPr b="0" lang="it-IT" sz="1050" spc="-1" strike="noStrike" u="sng">
                <a:solidFill>
                  <a:srgbClr val="000000"/>
                </a:solidFill>
                <a:uFill>
                  <a:solidFill>
                    <a:srgbClr val="ffffff"/>
                  </a:solidFill>
                </a:uFill>
                <a:latin typeface="Century Schoolbook"/>
                <a:ea typeface="DejaVu Sans"/>
              </a:rPr>
              <a:t>sagittate</a:t>
            </a:r>
            <a:r>
              <a:rPr b="0" lang="it-IT" sz="1050" spc="-1" strike="noStrike">
                <a:solidFill>
                  <a:srgbClr val="000000"/>
                </a:solidFill>
                <a:uFill>
                  <a:solidFill>
                    <a:srgbClr val="ffffff"/>
                  </a:solidFill>
                </a:uFill>
                <a:latin typeface="Century Schoolbook"/>
                <a:ea typeface="DejaVu Sans"/>
              </a:rPr>
              <a:t>, m</a:t>
            </a:r>
            <a:r>
              <a:rPr b="0" lang="it-IT" sz="1050" spc="-1" strike="noStrike" u="sng">
                <a:solidFill>
                  <a:srgbClr val="000000"/>
                </a:solidFill>
                <a:uFill>
                  <a:solidFill>
                    <a:srgbClr val="ffffff"/>
                  </a:solidFill>
                </a:uFill>
                <a:latin typeface="Century Schoolbook"/>
                <a:ea typeface="DejaVu Sans"/>
              </a:rPr>
              <a:t>argins</a:t>
            </a:r>
            <a:r>
              <a:rPr b="0" lang="it-IT" sz="1050" spc="-1" strike="noStrike">
                <a:solidFill>
                  <a:srgbClr val="000000"/>
                </a:solidFill>
                <a:uFill>
                  <a:solidFill>
                    <a:srgbClr val="ffffff"/>
                  </a:solidFill>
                </a:uFill>
                <a:latin typeface="Century Schoolbook"/>
                <a:ea typeface="DejaVu Sans"/>
              </a:rPr>
              <a:t> entire, </a:t>
            </a:r>
            <a:r>
              <a:rPr b="0" lang="it-IT" sz="1050" spc="-1" strike="noStrike" u="sng">
                <a:solidFill>
                  <a:srgbClr val="000000"/>
                </a:solidFill>
                <a:uFill>
                  <a:solidFill>
                    <a:srgbClr val="ffffff"/>
                  </a:solidFill>
                </a:uFill>
                <a:latin typeface="Century Schoolbook"/>
                <a:ea typeface="DejaVu Sans"/>
              </a:rPr>
              <a:t>apex acute</a:t>
            </a:r>
            <a:r>
              <a:rPr b="0" lang="it-IT" sz="1050" spc="-1" strike="noStrike">
                <a:solidFill>
                  <a:srgbClr val="000000"/>
                </a:solidFill>
                <a:uFill>
                  <a:solidFill>
                    <a:srgbClr val="ffffff"/>
                  </a:solidFill>
                </a:uFill>
                <a:latin typeface="Century Schoolbook"/>
                <a:ea typeface="DejaVu Sans"/>
              </a:rPr>
              <a:t> to </a:t>
            </a:r>
            <a:r>
              <a:rPr b="0" lang="it-IT" sz="1050" spc="-1" strike="noStrike" u="sng">
                <a:solidFill>
                  <a:srgbClr val="000000"/>
                </a:solidFill>
                <a:uFill>
                  <a:solidFill>
                    <a:srgbClr val="ffffff"/>
                  </a:solidFill>
                </a:uFill>
                <a:latin typeface="Century Schoolbook"/>
                <a:ea typeface="DejaVu Sans"/>
              </a:rPr>
              <a:t>acuminate</a:t>
            </a:r>
            <a:r>
              <a:rPr b="0" lang="it-IT" sz="1050" spc="-1" strike="noStrike">
                <a:solidFill>
                  <a:srgbClr val="000000"/>
                </a:solidFill>
                <a:uFill>
                  <a:solidFill>
                    <a:srgbClr val="ffffff"/>
                  </a:solidFill>
                </a:uFill>
                <a:latin typeface="Century Schoolbook"/>
                <a:ea typeface="DejaVu Sans"/>
              </a:rPr>
              <a:t>. </a:t>
            </a:r>
            <a:r>
              <a:rPr b="0" lang="it-IT" sz="1050" spc="-1" strike="noStrike" u="sng">
                <a:solidFill>
                  <a:srgbClr val="000000"/>
                </a:solidFill>
                <a:uFill>
                  <a:solidFill>
                    <a:srgbClr val="ffffff"/>
                  </a:solidFill>
                </a:uFill>
                <a:latin typeface="Century Schoolbook"/>
                <a:ea typeface="DejaVu Sans"/>
              </a:rPr>
              <a:t>Staminate inflorescences axillary</a:t>
            </a:r>
            <a:r>
              <a:rPr b="0" lang="it-IT" sz="1050" spc="-1" strike="noStrike">
                <a:solidFill>
                  <a:srgbClr val="000000"/>
                </a:solidFill>
                <a:uFill>
                  <a:solidFill>
                    <a:srgbClr val="ffffff"/>
                  </a:solidFill>
                </a:uFill>
                <a:latin typeface="Century Schoolbook"/>
                <a:ea typeface="DejaVu Sans"/>
              </a:rPr>
              <a:t>, 1–2 per </a:t>
            </a:r>
            <a:r>
              <a:rPr b="0" lang="it-IT" sz="1050" spc="-1" strike="noStrike" u="sng">
                <a:solidFill>
                  <a:srgbClr val="000000"/>
                </a:solidFill>
                <a:uFill>
                  <a:solidFill>
                    <a:srgbClr val="ffffff"/>
                  </a:solidFill>
                </a:uFill>
                <a:latin typeface="Century Schoolbook"/>
                <a:ea typeface="DejaVu Sans"/>
              </a:rPr>
              <a:t>axil</a:t>
            </a:r>
            <a:r>
              <a:rPr b="0" lang="it-IT" sz="1050" spc="-1" strike="noStrike">
                <a:solidFill>
                  <a:srgbClr val="000000"/>
                </a:solidFill>
                <a:uFill>
                  <a:solidFill>
                    <a:srgbClr val="ffffff"/>
                  </a:solidFill>
                </a:uFill>
                <a:latin typeface="Century Schoolbook"/>
                <a:ea typeface="DejaVu Sans"/>
              </a:rPr>
              <a:t>, </a:t>
            </a:r>
            <a:r>
              <a:rPr b="0" lang="it-IT" sz="1050" spc="-1" strike="noStrike" u="sng">
                <a:solidFill>
                  <a:srgbClr val="000000"/>
                </a:solidFill>
                <a:uFill>
                  <a:solidFill>
                    <a:srgbClr val="ffffff"/>
                  </a:solidFill>
                </a:uFill>
                <a:latin typeface="Century Schoolbook"/>
                <a:ea typeface="DejaVu Sans"/>
              </a:rPr>
              <a:t>paniculate</a:t>
            </a:r>
            <a:r>
              <a:rPr b="0" lang="it-IT" sz="1050" spc="-1" strike="noStrike">
                <a:solidFill>
                  <a:srgbClr val="000000"/>
                </a:solidFill>
                <a:uFill>
                  <a:solidFill>
                    <a:srgbClr val="ffffff"/>
                  </a:solidFill>
                </a:uFill>
                <a:latin typeface="Century Schoolbook"/>
                <a:ea typeface="DejaVu Sans"/>
              </a:rPr>
              <a:t>, </a:t>
            </a:r>
            <a:r>
              <a:rPr b="0" lang="it-IT" sz="1050" spc="-1" strike="noStrike" u="sng">
                <a:solidFill>
                  <a:srgbClr val="000000"/>
                </a:solidFill>
                <a:uFill>
                  <a:solidFill>
                    <a:srgbClr val="ffffff"/>
                  </a:solidFill>
                </a:uFill>
                <a:latin typeface="Century Schoolbook"/>
                <a:ea typeface="DejaVu Sans"/>
              </a:rPr>
              <a:t>fasciculate</a:t>
            </a:r>
            <a:r>
              <a:rPr b="0" lang="it-IT" sz="1050" spc="-1" strike="noStrike">
                <a:solidFill>
                  <a:srgbClr val="000000"/>
                </a:solidFill>
                <a:uFill>
                  <a:solidFill>
                    <a:srgbClr val="ffffff"/>
                  </a:solidFill>
                </a:uFill>
                <a:latin typeface="Century Schoolbook"/>
                <a:ea typeface="DejaVu Sans"/>
              </a:rPr>
              <a:t>; </a:t>
            </a:r>
            <a:r>
              <a:rPr b="0" lang="it-IT" sz="1050" spc="-1" strike="noStrike" u="sng">
                <a:solidFill>
                  <a:srgbClr val="000000"/>
                </a:solidFill>
                <a:uFill>
                  <a:solidFill>
                    <a:srgbClr val="ffffff"/>
                  </a:solidFill>
                </a:uFill>
                <a:latin typeface="Century Schoolbook"/>
                <a:ea typeface="DejaVu Sans"/>
              </a:rPr>
              <a:t>panicles</a:t>
            </a:r>
            <a:r>
              <a:rPr b="0" lang="it-IT" sz="1050" spc="-1" strike="noStrike">
                <a:solidFill>
                  <a:srgbClr val="000000"/>
                </a:solidFill>
                <a:uFill>
                  <a:solidFill>
                    <a:srgbClr val="ffffff"/>
                  </a:solidFill>
                </a:uFill>
                <a:latin typeface="Century Schoolbook"/>
                <a:ea typeface="DejaVu Sans"/>
              </a:rPr>
              <a:t> bearing flowers </a:t>
            </a:r>
            <a:r>
              <a:rPr b="0" lang="it-IT" sz="1050" spc="-1" strike="noStrike" u="sng">
                <a:solidFill>
                  <a:srgbClr val="000000"/>
                </a:solidFill>
                <a:uFill>
                  <a:solidFill>
                    <a:srgbClr val="ffffff"/>
                  </a:solidFill>
                </a:uFill>
                <a:latin typeface="Century Schoolbook"/>
                <a:ea typeface="DejaVu Sans"/>
              </a:rPr>
              <a:t>singly,bracteolate</a:t>
            </a:r>
            <a:r>
              <a:rPr b="0" lang="it-IT" sz="1050" spc="-1" strike="noStrike">
                <a:solidFill>
                  <a:srgbClr val="000000"/>
                </a:solidFill>
                <a:uFill>
                  <a:solidFill>
                    <a:srgbClr val="ffffff"/>
                  </a:solidFill>
                </a:uFill>
                <a:latin typeface="Century Schoolbook"/>
                <a:ea typeface="DejaVu Sans"/>
              </a:rPr>
              <a:t>, in a zigzag pattern along </a:t>
            </a:r>
            <a:r>
              <a:rPr b="0" lang="it-IT" sz="1050" spc="-1" strike="noStrike" u="sng">
                <a:solidFill>
                  <a:srgbClr val="000000"/>
                </a:solidFill>
                <a:uFill>
                  <a:solidFill>
                    <a:srgbClr val="ffffff"/>
                  </a:solidFill>
                </a:uFill>
                <a:latin typeface="Century Schoolbook"/>
                <a:ea typeface="DejaVu Sans"/>
              </a:rPr>
              <a:t>rachis</a:t>
            </a:r>
            <a:r>
              <a:rPr b="0" lang="it-IT" sz="1050" spc="-1" strike="noStrike">
                <a:solidFill>
                  <a:srgbClr val="000000"/>
                </a:solidFill>
                <a:uFill>
                  <a:solidFill>
                    <a:srgbClr val="ffffff"/>
                  </a:solidFill>
                </a:uFill>
                <a:latin typeface="Century Schoolbook"/>
                <a:ea typeface="DejaVu Sans"/>
              </a:rPr>
              <a:t>, </a:t>
            </a:r>
            <a:r>
              <a:rPr b="0" lang="it-IT" sz="1050" spc="-1" strike="noStrike" u="sng">
                <a:solidFill>
                  <a:srgbClr val="000000"/>
                </a:solidFill>
                <a:uFill>
                  <a:solidFill>
                    <a:srgbClr val="ffffff"/>
                  </a:solidFill>
                </a:uFill>
                <a:latin typeface="Century Schoolbook"/>
                <a:ea typeface="DejaVu Sans"/>
              </a:rPr>
              <a:t>internodes</a:t>
            </a:r>
            <a:r>
              <a:rPr b="0" lang="it-IT" sz="1050" spc="-1" strike="noStrike">
                <a:solidFill>
                  <a:srgbClr val="000000"/>
                </a:solidFill>
                <a:uFill>
                  <a:solidFill>
                    <a:srgbClr val="ffffff"/>
                  </a:solidFill>
                </a:uFill>
                <a:latin typeface="Century Schoolbook"/>
                <a:ea typeface="DejaVu Sans"/>
              </a:rPr>
              <a:t> less than 2 mm; </a:t>
            </a:r>
            <a:r>
              <a:rPr b="0" lang="it-IT" sz="1050" spc="-1" strike="noStrike" u="sng">
                <a:solidFill>
                  <a:srgbClr val="000000"/>
                </a:solidFill>
                <a:uFill>
                  <a:solidFill>
                    <a:srgbClr val="ffffff"/>
                  </a:solidFill>
                </a:uFill>
                <a:latin typeface="Century Schoolbook"/>
                <a:ea typeface="DejaVu Sans"/>
              </a:rPr>
              <a:t>rachis</a:t>
            </a:r>
            <a:r>
              <a:rPr b="0" lang="it-IT" sz="1050" spc="-1" strike="noStrike">
                <a:solidFill>
                  <a:srgbClr val="000000"/>
                </a:solidFill>
                <a:uFill>
                  <a:solidFill>
                    <a:srgbClr val="ffffff"/>
                  </a:solidFill>
                </a:uFill>
                <a:latin typeface="Century Schoolbook"/>
                <a:ea typeface="DejaVu Sans"/>
              </a:rPr>
              <a:t> to 25 cm, secondary axes 1–3(–6), </a:t>
            </a:r>
            <a:r>
              <a:rPr b="0" lang="it-IT" sz="1050" spc="-1" strike="noStrike" u="sng">
                <a:solidFill>
                  <a:srgbClr val="000000"/>
                </a:solidFill>
                <a:uFill>
                  <a:solidFill>
                    <a:srgbClr val="ffffff"/>
                  </a:solidFill>
                </a:uFill>
                <a:latin typeface="Century Schoolbook"/>
                <a:ea typeface="DejaVu Sans"/>
              </a:rPr>
              <a:t>fasciculate</a:t>
            </a:r>
            <a:r>
              <a:rPr b="0" lang="it-IT" sz="1050" spc="-1" strike="noStrike">
                <a:solidFill>
                  <a:srgbClr val="000000"/>
                </a:solidFill>
                <a:uFill>
                  <a:solidFill>
                    <a:srgbClr val="ffffff"/>
                  </a:solidFill>
                </a:uFill>
                <a:latin typeface="Century Schoolbook"/>
                <a:ea typeface="DejaVu Sans"/>
              </a:rPr>
              <a:t>, less than 3 cm, each subtended by </a:t>
            </a:r>
            <a:r>
              <a:rPr b="0" lang="it-IT" sz="1050" spc="-1" strike="noStrike" u="sng">
                <a:solidFill>
                  <a:srgbClr val="000000"/>
                </a:solidFill>
                <a:uFill>
                  <a:solidFill>
                    <a:srgbClr val="ffffff"/>
                  </a:solidFill>
                </a:uFill>
                <a:latin typeface="Century Schoolbook"/>
                <a:ea typeface="DejaVu Sans"/>
              </a:rPr>
              <a:t>deltate-ovate</a:t>
            </a:r>
            <a:r>
              <a:rPr b="0" lang="it-IT" sz="1050" spc="-1" strike="noStrike">
                <a:solidFill>
                  <a:srgbClr val="000000"/>
                </a:solidFill>
                <a:uFill>
                  <a:solidFill>
                    <a:srgbClr val="ffffff"/>
                  </a:solidFill>
                </a:uFill>
                <a:latin typeface="Century Schoolbook"/>
                <a:ea typeface="DejaVu Sans"/>
              </a:rPr>
              <a:t> </a:t>
            </a:r>
            <a:r>
              <a:rPr b="0" lang="it-IT" sz="1050" spc="-1" strike="noStrike" u="sng">
                <a:solidFill>
                  <a:srgbClr val="000000"/>
                </a:solidFill>
                <a:uFill>
                  <a:solidFill>
                    <a:srgbClr val="ffffff"/>
                  </a:solidFill>
                </a:uFill>
                <a:latin typeface="Century Schoolbook"/>
                <a:ea typeface="DejaVu Sans"/>
              </a:rPr>
              <a:t>bracteole</a:t>
            </a:r>
            <a:r>
              <a:rPr b="0" lang="it-IT" sz="1050" spc="-1" strike="noStrike">
                <a:solidFill>
                  <a:srgbClr val="000000"/>
                </a:solidFill>
                <a:uFill>
                  <a:solidFill>
                    <a:srgbClr val="ffffff"/>
                  </a:solidFill>
                </a:uFill>
                <a:latin typeface="Century Schoolbook"/>
                <a:ea typeface="DejaVu Sans"/>
              </a:rPr>
              <a:t> shorter than 1 mm. </a:t>
            </a:r>
            <a:r>
              <a:rPr b="0" i="1" lang="it-IT" sz="1050" spc="-1" strike="noStrike">
                <a:solidFill>
                  <a:srgbClr val="000000"/>
                </a:solidFill>
                <a:uFill>
                  <a:solidFill>
                    <a:srgbClr val="ffffff"/>
                  </a:solidFill>
                </a:uFill>
                <a:latin typeface="Century Schoolbook"/>
                <a:ea typeface="DejaVu Sans"/>
              </a:rPr>
              <a:t>Pistillate</a:t>
            </a:r>
            <a:r>
              <a:rPr b="0" lang="it-IT" sz="1050" spc="-1" strike="noStrike">
                <a:solidFill>
                  <a:srgbClr val="000000"/>
                </a:solidFill>
                <a:uFill>
                  <a:solidFill>
                    <a:srgbClr val="ffffff"/>
                  </a:solidFill>
                </a:uFill>
                <a:latin typeface="Century Schoolbook"/>
                <a:ea typeface="DejaVu Sans"/>
              </a:rPr>
              <a:t> </a:t>
            </a:r>
            <a:r>
              <a:rPr b="0" lang="it-IT" sz="1050" spc="-1" strike="noStrike" u="sng">
                <a:solidFill>
                  <a:srgbClr val="000000"/>
                </a:solidFill>
                <a:uFill>
                  <a:solidFill>
                    <a:srgbClr val="ffffff"/>
                  </a:solidFill>
                </a:uFill>
                <a:latin typeface="Century Schoolbook"/>
                <a:ea typeface="DejaVu Sans"/>
              </a:rPr>
              <a:t>inflorescences</a:t>
            </a:r>
            <a:r>
              <a:rPr b="0" lang="it-IT" sz="1050" spc="-1" strike="noStrike">
                <a:solidFill>
                  <a:srgbClr val="000000"/>
                </a:solidFill>
                <a:uFill>
                  <a:solidFill>
                    <a:srgbClr val="ffffff"/>
                  </a:solidFill>
                </a:uFill>
                <a:latin typeface="Century Schoolbook"/>
                <a:ea typeface="DejaVu Sans"/>
              </a:rPr>
              <a:t> solitary,  4–8(–20)-flowered, 6–35 cm, </a:t>
            </a:r>
            <a:r>
              <a:rPr b="0" lang="it-IT" sz="1050" spc="-1" strike="noStrike" u="sng">
                <a:solidFill>
                  <a:srgbClr val="000000"/>
                </a:solidFill>
                <a:uFill>
                  <a:solidFill>
                    <a:srgbClr val="ffffff"/>
                  </a:solidFill>
                </a:uFill>
                <a:latin typeface="Century Schoolbook"/>
                <a:ea typeface="DejaVu Sans"/>
              </a:rPr>
              <a:t>internodes</a:t>
            </a:r>
            <a:r>
              <a:rPr b="0" lang="it-IT" sz="1050" spc="-1" strike="noStrike">
                <a:solidFill>
                  <a:srgbClr val="000000"/>
                </a:solidFill>
                <a:uFill>
                  <a:solidFill>
                    <a:srgbClr val="ffffff"/>
                  </a:solidFill>
                </a:uFill>
                <a:latin typeface="Century Schoolbook"/>
                <a:ea typeface="DejaVu Sans"/>
              </a:rPr>
              <a:t> ca. 1 cm</a:t>
            </a:r>
            <a:endParaRPr b="0" lang="it-IT" sz="1800" spc="-1" strike="noStrike">
              <a:solidFill>
                <a:srgbClr val="000000"/>
              </a:solidFill>
              <a:uFill>
                <a:solidFill>
                  <a:srgbClr val="ffffff"/>
                </a:solidFill>
              </a:uFill>
              <a:latin typeface="Arial"/>
            </a:endParaRPr>
          </a:p>
        </p:txBody>
      </p:sp>
      <p:sp>
        <p:nvSpPr>
          <p:cNvPr id="207" name="CustomShape 3"/>
          <p:cNvSpPr/>
          <p:nvPr/>
        </p:nvSpPr>
        <p:spPr>
          <a:xfrm>
            <a:off x="3581280" y="2819520"/>
            <a:ext cx="1141560" cy="836640"/>
          </a:xfrm>
          <a:prstGeom prst="downArrow">
            <a:avLst>
              <a:gd name="adj1" fmla="val 50000"/>
              <a:gd name="adj2" fmla="val 50000"/>
            </a:avLst>
          </a:prstGeom>
          <a:solidFill>
            <a:srgbClr val="ffff00"/>
          </a:solidFill>
          <a:ln>
            <a:round/>
          </a:ln>
          <a:effectLst>
            <a:outerShdw blurRad="50800" dir="5400000" dist="25000" rotWithShape="0">
              <a:srgbClr val="000000">
                <a:alpha val="40000"/>
              </a:srgbClr>
            </a:outerShdw>
          </a:effectLst>
        </p:spPr>
        <p:style>
          <a:lnRef idx="3">
            <a:schemeClr val="lt1"/>
          </a:lnRef>
          <a:fillRef idx="1">
            <a:schemeClr val="accent2"/>
          </a:fillRef>
          <a:effectRef idx="1">
            <a:schemeClr val="accent2"/>
          </a:effectRef>
          <a:fontRef idx="minor"/>
        </p:style>
      </p:sp>
      <p:sp>
        <p:nvSpPr>
          <p:cNvPr id="208" name="CustomShape 4"/>
          <p:cNvSpPr/>
          <p:nvPr/>
        </p:nvSpPr>
        <p:spPr>
          <a:xfrm>
            <a:off x="7467480" y="1447920"/>
            <a:ext cx="1447920" cy="4477680"/>
          </a:xfrm>
          <a:prstGeom prst="rect">
            <a:avLst/>
          </a:prstGeom>
          <a:noFill/>
          <a:ln w="9360">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uFill>
                  <a:solidFill>
                    <a:srgbClr val="ffffff"/>
                  </a:solidFill>
                </a:uFill>
                <a:latin typeface="Liberation Sans Narrow"/>
                <a:ea typeface="DejaVu Sans"/>
              </a:rPr>
              <a:t>Complex and </a:t>
            </a:r>
            <a:endParaRPr b="0" lang="it-IT" sz="1800" spc="-1" strike="noStrike">
              <a:solidFill>
                <a:srgbClr val="000000"/>
              </a:solidFill>
              <a:uFill>
                <a:solidFill>
                  <a:srgbClr val="ffffff"/>
                </a:solidFill>
              </a:uFill>
              <a:latin typeface="Arial"/>
            </a:endParaRPr>
          </a:p>
          <a:p>
            <a:pPr>
              <a:lnSpc>
                <a:spcPct val="100000"/>
              </a:lnSpc>
            </a:pPr>
            <a:r>
              <a:rPr b="1" lang="it-IT" sz="1800" spc="-1" strike="noStrike">
                <a:solidFill>
                  <a:srgbClr val="000000"/>
                </a:solidFill>
                <a:uFill>
                  <a:solidFill>
                    <a:srgbClr val="ffffff"/>
                  </a:solidFill>
                </a:uFill>
                <a:latin typeface="Liberation Sans Narrow"/>
                <a:ea typeface="DejaVu Sans"/>
              </a:rPr>
              <a:t>subjective</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r>
              <a:rPr b="1" lang="it-IT" sz="1800" spc="-1" strike="noStrike">
                <a:solidFill>
                  <a:srgbClr val="000000"/>
                </a:solidFill>
                <a:uFill>
                  <a:solidFill>
                    <a:srgbClr val="ffffff"/>
                  </a:solidFill>
                </a:uFill>
                <a:latin typeface="Liberation Sans Narrow"/>
                <a:ea typeface="DejaVu Sans"/>
              </a:rPr>
              <a:t>Simple (A,T,G, or C), objective</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1219320" y="1752480"/>
            <a:ext cx="7161480" cy="4173480"/>
          </a:xfrm>
          <a:prstGeom prst="rect">
            <a:avLst/>
          </a:prstGeom>
          <a:noFill/>
          <a:ln>
            <a:noFill/>
          </a:ln>
        </p:spPr>
        <p:style>
          <a:lnRef idx="0"/>
          <a:fillRef idx="0"/>
          <a:effectRef idx="0"/>
          <a:fontRef idx="minor"/>
        </p:style>
        <p:txBody>
          <a:bodyPr lIns="90000" rIns="90000" tIns="45000" bIns="45000"/>
          <a:p>
            <a:pPr>
              <a:lnSpc>
                <a:spcPct val="100000"/>
              </a:lnSpc>
            </a:pPr>
            <a:r>
              <a:rPr b="0" lang="it-IT" sz="2400" spc="-1" strike="noStrike">
                <a:solidFill>
                  <a:srgbClr val="000000"/>
                </a:solidFill>
                <a:uFill>
                  <a:solidFill>
                    <a:srgbClr val="ffffff"/>
                  </a:solidFill>
                </a:uFill>
                <a:latin typeface="Calibri"/>
                <a:ea typeface="ＭＳ Ｐゴシック"/>
              </a:rPr>
              <a:t>Several criteria go into selecting a DNA region that can serve as a barcode locus, including:</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30040" indent="-228600">
              <a:lnSpc>
                <a:spcPct val="100000"/>
              </a:lnSpc>
              <a:buClr>
                <a:srgbClr val="000000"/>
              </a:buClr>
              <a:buFont typeface="Arial"/>
              <a:buChar char="•"/>
            </a:pPr>
            <a:r>
              <a:rPr b="0" lang="it-IT" sz="2400" spc="-1" strike="noStrike">
                <a:solidFill>
                  <a:srgbClr val="000000"/>
                </a:solidFill>
                <a:uFill>
                  <a:solidFill>
                    <a:srgbClr val="ffffff"/>
                  </a:solidFill>
                </a:uFill>
                <a:latin typeface="Calibri"/>
                <a:ea typeface="ＭＳ Ｐゴシック"/>
              </a:rPr>
              <a:t>Discriminatory</a:t>
            </a:r>
            <a:endParaRPr b="0" lang="it-IT" sz="1800" spc="-1" strike="noStrike">
              <a:solidFill>
                <a:srgbClr val="000000"/>
              </a:solidFill>
              <a:uFill>
                <a:solidFill>
                  <a:srgbClr val="ffffff"/>
                </a:solidFill>
              </a:uFill>
              <a:latin typeface="Arial"/>
            </a:endParaRPr>
          </a:p>
          <a:p>
            <a:pPr lvl="1" marL="973080" indent="-228600">
              <a:lnSpc>
                <a:spcPct val="100000"/>
              </a:lnSpc>
              <a:buClr>
                <a:srgbClr val="000000"/>
              </a:buClr>
              <a:buFont typeface="Arial"/>
              <a:buChar char="•"/>
            </a:pPr>
            <a:r>
              <a:rPr b="0" lang="it-IT" sz="2000" spc="-1" strike="noStrike">
                <a:solidFill>
                  <a:srgbClr val="000000"/>
                </a:solidFill>
                <a:uFill>
                  <a:solidFill>
                    <a:srgbClr val="ffffff"/>
                  </a:solidFill>
                </a:uFill>
                <a:latin typeface="Calibri"/>
                <a:ea typeface="ＭＳ Ｐゴシック"/>
              </a:rPr>
              <a:t>Unique for species, identical for species members</a:t>
            </a:r>
            <a:endParaRPr b="0" lang="it-IT" sz="1800" spc="-1" strike="noStrike">
              <a:solidFill>
                <a:srgbClr val="000000"/>
              </a:solidFill>
              <a:uFill>
                <a:solidFill>
                  <a:srgbClr val="ffffff"/>
                </a:solidFill>
              </a:uFill>
              <a:latin typeface="Arial"/>
            </a:endParaRPr>
          </a:p>
          <a:p>
            <a:pPr marL="230040" indent="-228600">
              <a:lnSpc>
                <a:spcPct val="100000"/>
              </a:lnSpc>
              <a:buClr>
                <a:srgbClr val="000000"/>
              </a:buClr>
              <a:buFont typeface="Arial"/>
              <a:buChar char="•"/>
            </a:pPr>
            <a:r>
              <a:rPr b="0" lang="it-IT" sz="2400" spc="-1" strike="noStrike">
                <a:solidFill>
                  <a:srgbClr val="000000"/>
                </a:solidFill>
                <a:uFill>
                  <a:solidFill>
                    <a:srgbClr val="ffffff"/>
                  </a:solidFill>
                </a:uFill>
                <a:latin typeface="Calibri"/>
                <a:ea typeface="ＭＳ Ｐゴシック"/>
              </a:rPr>
              <a:t>Universal</a:t>
            </a:r>
            <a:endParaRPr b="0" lang="it-IT" sz="1800" spc="-1" strike="noStrike">
              <a:solidFill>
                <a:srgbClr val="000000"/>
              </a:solidFill>
              <a:uFill>
                <a:solidFill>
                  <a:srgbClr val="ffffff"/>
                </a:solidFill>
              </a:uFill>
              <a:latin typeface="Arial"/>
            </a:endParaRPr>
          </a:p>
          <a:p>
            <a:pPr lvl="1" marL="973080" indent="-228600">
              <a:lnSpc>
                <a:spcPct val="100000"/>
              </a:lnSpc>
              <a:buClr>
                <a:srgbClr val="000000"/>
              </a:buClr>
              <a:buFont typeface="Arial"/>
              <a:buChar char="•"/>
            </a:pPr>
            <a:r>
              <a:rPr b="0" lang="it-IT" sz="2000" spc="-1" strike="noStrike">
                <a:solidFill>
                  <a:srgbClr val="000000"/>
                </a:solidFill>
                <a:uFill>
                  <a:solidFill>
                    <a:srgbClr val="ffffff"/>
                  </a:solidFill>
                </a:uFill>
                <a:latin typeface="Calibri"/>
                <a:ea typeface="ＭＳ Ｐゴシック"/>
              </a:rPr>
              <a:t>Occurs in all species to be examined</a:t>
            </a:r>
            <a:endParaRPr b="0" lang="it-IT" sz="1800" spc="-1" strike="noStrike">
              <a:solidFill>
                <a:srgbClr val="000000"/>
              </a:solidFill>
              <a:uFill>
                <a:solidFill>
                  <a:srgbClr val="ffffff"/>
                </a:solidFill>
              </a:uFill>
              <a:latin typeface="Arial"/>
            </a:endParaRPr>
          </a:p>
          <a:p>
            <a:pPr marL="230040" indent="-228600">
              <a:lnSpc>
                <a:spcPct val="100000"/>
              </a:lnSpc>
              <a:buClr>
                <a:srgbClr val="000000"/>
              </a:buClr>
              <a:buFont typeface="Arial"/>
              <a:buChar char="•"/>
            </a:pPr>
            <a:r>
              <a:rPr b="0" lang="it-IT" sz="2400" spc="-1" strike="noStrike">
                <a:solidFill>
                  <a:srgbClr val="000000"/>
                </a:solidFill>
                <a:uFill>
                  <a:solidFill>
                    <a:srgbClr val="ffffff"/>
                  </a:solidFill>
                </a:uFill>
                <a:latin typeface="Calibri"/>
                <a:ea typeface="ＭＳ Ｐゴシック"/>
              </a:rPr>
              <a:t>Robust</a:t>
            </a:r>
            <a:endParaRPr b="0" lang="it-IT" sz="1800" spc="-1" strike="noStrike">
              <a:solidFill>
                <a:srgbClr val="000000"/>
              </a:solidFill>
              <a:uFill>
                <a:solidFill>
                  <a:srgbClr val="ffffff"/>
                </a:solidFill>
              </a:uFill>
              <a:latin typeface="Arial"/>
            </a:endParaRPr>
          </a:p>
          <a:p>
            <a:pPr lvl="1" marL="973080" indent="-228600">
              <a:lnSpc>
                <a:spcPct val="100000"/>
              </a:lnSpc>
              <a:buClr>
                <a:srgbClr val="000000"/>
              </a:buClr>
              <a:buFont typeface="Arial"/>
              <a:buChar char="•"/>
            </a:pPr>
            <a:r>
              <a:rPr b="0" lang="it-IT" sz="2000" spc="-1" strike="noStrike">
                <a:solidFill>
                  <a:srgbClr val="000000"/>
                </a:solidFill>
                <a:uFill>
                  <a:solidFill>
                    <a:srgbClr val="ffffff"/>
                  </a:solidFill>
                </a:uFill>
                <a:latin typeface="Calibri"/>
                <a:ea typeface="ＭＳ Ｐゴシック"/>
              </a:rPr>
              <a:t>Can be amplified by PCR, using a small number of primers</a:t>
            </a:r>
            <a:endParaRPr b="0" lang="it-IT" sz="1800" spc="-1" strike="noStrike">
              <a:solidFill>
                <a:srgbClr val="000000"/>
              </a:solidFill>
              <a:uFill>
                <a:solidFill>
                  <a:srgbClr val="ffffff"/>
                </a:solidFill>
              </a:uFill>
              <a:latin typeface="Arial"/>
            </a:endParaRPr>
          </a:p>
        </p:txBody>
      </p:sp>
      <p:sp>
        <p:nvSpPr>
          <p:cNvPr id="210" name="CustomShape 2"/>
          <p:cNvSpPr/>
          <p:nvPr/>
        </p:nvSpPr>
        <p:spPr>
          <a:xfrm>
            <a:off x="0" y="380880"/>
            <a:ext cx="9142560" cy="637920"/>
          </a:xfrm>
          <a:prstGeom prst="rect">
            <a:avLst/>
          </a:prstGeom>
          <a:noFill/>
          <a:ln w="9360">
            <a:noFill/>
          </a:ln>
        </p:spPr>
        <p:style>
          <a:lnRef idx="0"/>
          <a:fillRef idx="0"/>
          <a:effectRef idx="0"/>
          <a:fontRef idx="minor"/>
        </p:style>
        <p:txBody>
          <a:bodyPr lIns="90000" rIns="90000" tIns="45000" bIns="45000"/>
          <a:p>
            <a:pPr algn="ctr">
              <a:lnSpc>
                <a:spcPct val="100000"/>
              </a:lnSpc>
            </a:pPr>
            <a:r>
              <a:rPr b="0" lang="it-IT" sz="3600" spc="-1" strike="noStrike">
                <a:solidFill>
                  <a:srgbClr val="055c67"/>
                </a:solidFill>
                <a:uFill>
                  <a:solidFill>
                    <a:srgbClr val="ffffff"/>
                  </a:solidFill>
                </a:uFill>
                <a:latin typeface="Calibri"/>
                <a:ea typeface="DejaVu Sans"/>
              </a:rPr>
              <a:t>Choosing a DNA barcode</a:t>
            </a:r>
            <a:endParaRPr b="0" lang="it-IT" sz="1800" spc="-1" strike="noStrike">
              <a:solidFill>
                <a:srgbClr val="000000"/>
              </a:solidFill>
              <a:uFill>
                <a:solidFill>
                  <a:srgbClr val="ffffff"/>
                </a:solidFill>
              </a:uFill>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1" name="Picture 2" descr=""/>
          <p:cNvPicPr/>
          <p:nvPr/>
        </p:nvPicPr>
        <p:blipFill>
          <a:blip r:embed="rId1"/>
          <a:stretch/>
        </p:blipFill>
        <p:spPr>
          <a:xfrm>
            <a:off x="685800" y="1143000"/>
            <a:ext cx="7828200" cy="1065240"/>
          </a:xfrm>
          <a:prstGeom prst="rect">
            <a:avLst/>
          </a:prstGeom>
          <a:ln>
            <a:noFill/>
          </a:ln>
          <a:effectLst>
            <a:outerShdw algn="tl" blurRad="292100" dir="2700000" dist="139700" rotWithShape="0">
              <a:srgbClr val="333333">
                <a:alpha val="65000"/>
              </a:srgbClr>
            </a:outerShdw>
          </a:effectLst>
        </p:spPr>
      </p:pic>
      <p:pic>
        <p:nvPicPr>
          <p:cNvPr id="212" name="Picture 3" descr=""/>
          <p:cNvPicPr/>
          <p:nvPr/>
        </p:nvPicPr>
        <p:blipFill>
          <a:blip r:embed="rId2"/>
          <a:stretch/>
        </p:blipFill>
        <p:spPr>
          <a:xfrm>
            <a:off x="685800" y="2895480"/>
            <a:ext cx="7847280" cy="1046160"/>
          </a:xfrm>
          <a:prstGeom prst="rect">
            <a:avLst/>
          </a:prstGeom>
          <a:ln>
            <a:noFill/>
          </a:ln>
          <a:effectLst>
            <a:outerShdw algn="tl" blurRad="292100" dir="2700000" dist="139700" rotWithShape="0">
              <a:srgbClr val="333333">
                <a:alpha val="65000"/>
              </a:srgbClr>
            </a:outerShdw>
          </a:effectLst>
        </p:spPr>
      </p:pic>
      <p:pic>
        <p:nvPicPr>
          <p:cNvPr id="213" name="Picture 4" descr=""/>
          <p:cNvPicPr/>
          <p:nvPr/>
        </p:nvPicPr>
        <p:blipFill>
          <a:blip r:embed="rId3"/>
          <a:stretch/>
        </p:blipFill>
        <p:spPr>
          <a:xfrm>
            <a:off x="685800" y="4724280"/>
            <a:ext cx="7837560" cy="1084320"/>
          </a:xfrm>
          <a:prstGeom prst="rect">
            <a:avLst/>
          </a:prstGeom>
          <a:ln>
            <a:noFill/>
          </a:ln>
          <a:effectLst>
            <a:outerShdw algn="tl" blurRad="292100" dir="2700000" dist="139700" rotWithShape="0">
              <a:srgbClr val="333333">
                <a:alpha val="65000"/>
              </a:srgbClr>
            </a:outerShdw>
          </a:effectLst>
        </p:spPr>
      </p:pic>
      <p:sp>
        <p:nvSpPr>
          <p:cNvPr id="214" name="CustomShape 1"/>
          <p:cNvSpPr/>
          <p:nvPr/>
        </p:nvSpPr>
        <p:spPr>
          <a:xfrm>
            <a:off x="-865080" y="685800"/>
            <a:ext cx="11171160" cy="363600"/>
          </a:xfrm>
          <a:prstGeom prst="rect">
            <a:avLst/>
          </a:prstGeom>
          <a:noFill/>
          <a:ln w="9360">
            <a:noFill/>
          </a:ln>
        </p:spPr>
        <p:style>
          <a:lnRef idx="0"/>
          <a:fillRef idx="0"/>
          <a:effectRef idx="0"/>
          <a:fontRef idx="minor"/>
        </p:style>
      </p:sp>
      <p:sp>
        <p:nvSpPr>
          <p:cNvPr id="215" name="CustomShape 2"/>
          <p:cNvSpPr/>
          <p:nvPr/>
        </p:nvSpPr>
        <p:spPr>
          <a:xfrm>
            <a:off x="-821520" y="2438280"/>
            <a:ext cx="10645560" cy="363600"/>
          </a:xfrm>
          <a:prstGeom prst="rect">
            <a:avLst/>
          </a:prstGeom>
          <a:noFill/>
          <a:ln w="9360">
            <a:noFill/>
          </a:ln>
        </p:spPr>
        <p:style>
          <a:lnRef idx="0"/>
          <a:fillRef idx="0"/>
          <a:effectRef idx="0"/>
          <a:fontRef idx="minor"/>
        </p:style>
      </p:sp>
      <p:sp>
        <p:nvSpPr>
          <p:cNvPr id="216" name="CustomShape 3"/>
          <p:cNvSpPr/>
          <p:nvPr/>
        </p:nvSpPr>
        <p:spPr>
          <a:xfrm>
            <a:off x="0" y="76320"/>
            <a:ext cx="9142560" cy="576720"/>
          </a:xfrm>
          <a:prstGeom prst="rect">
            <a:avLst/>
          </a:prstGeom>
          <a:noFill/>
          <a:ln w="9360">
            <a:noFill/>
          </a:ln>
        </p:spPr>
        <p:style>
          <a:lnRef idx="0"/>
          <a:fillRef idx="0"/>
          <a:effectRef idx="0"/>
          <a:fontRef idx="minor"/>
        </p:style>
        <p:txBody>
          <a:bodyPr lIns="90000" rIns="90000" tIns="45000" bIns="45000"/>
          <a:p>
            <a:pPr algn="ctr">
              <a:lnSpc>
                <a:spcPct val="100000"/>
              </a:lnSpc>
            </a:pPr>
            <a:r>
              <a:rPr b="0" lang="it-IT" sz="3200" spc="-1" strike="noStrike">
                <a:solidFill>
                  <a:srgbClr val="055c67"/>
                </a:solidFill>
                <a:uFill>
                  <a:solidFill>
                    <a:srgbClr val="ffffff"/>
                  </a:solidFill>
                </a:uFill>
                <a:latin typeface="Calibri"/>
                <a:ea typeface="DejaVu Sans"/>
              </a:rPr>
              <a:t>Candidates</a:t>
            </a:r>
            <a:endParaRPr b="0" lang="it-IT" sz="1800" spc="-1" strike="noStrike">
              <a:solidFill>
                <a:srgbClr val="000000"/>
              </a:solidFill>
              <a:uFill>
                <a:solidFill>
                  <a:srgbClr val="ffffff"/>
                </a:solidFill>
              </a:uFill>
              <a:latin typeface="Arial"/>
            </a:endParaRPr>
          </a:p>
        </p:txBody>
      </p:sp>
      <p:sp>
        <p:nvSpPr>
          <p:cNvPr id="217" name="CustomShape 4"/>
          <p:cNvSpPr/>
          <p:nvPr/>
        </p:nvSpPr>
        <p:spPr>
          <a:xfrm>
            <a:off x="285840" y="653760"/>
            <a:ext cx="7705440" cy="62064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uFill>
                  <a:solidFill>
                    <a:srgbClr val="ffffff"/>
                  </a:solidFill>
                </a:uFill>
                <a:latin typeface="Calibri"/>
                <a:ea typeface="DejaVu Sans"/>
              </a:rPr>
              <a:t>Fail: Sequence is completely conserved, good for PCR, but uninformative as barcode </a:t>
            </a:r>
            <a:endParaRPr b="0" lang="it-IT" sz="1800" spc="-1" strike="noStrike">
              <a:solidFill>
                <a:srgbClr val="000000"/>
              </a:solidFill>
              <a:uFill>
                <a:solidFill>
                  <a:srgbClr val="ffffff"/>
                </a:solidFill>
              </a:uFill>
              <a:latin typeface="Arial"/>
            </a:endParaRPr>
          </a:p>
        </p:txBody>
      </p:sp>
      <p:sp>
        <p:nvSpPr>
          <p:cNvPr id="218" name="CustomShape 5"/>
          <p:cNvSpPr/>
          <p:nvPr/>
        </p:nvSpPr>
        <p:spPr>
          <a:xfrm>
            <a:off x="72000" y="2376000"/>
            <a:ext cx="9078480" cy="62064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uFill>
                  <a:solidFill>
                    <a:srgbClr val="ffffff"/>
                  </a:solidFill>
                </a:uFill>
                <a:latin typeface="Calibri"/>
                <a:ea typeface="DejaVu Sans"/>
              </a:rPr>
              <a:t>Fail: Sequence shows no conservation, impossible for PCR, but  good as barcode </a:t>
            </a:r>
            <a:endParaRPr b="0" lang="it-IT" sz="1800" spc="-1" strike="noStrike">
              <a:solidFill>
                <a:srgbClr val="000000"/>
              </a:solidFill>
              <a:uFill>
                <a:solidFill>
                  <a:srgbClr val="ffffff"/>
                </a:solidFill>
              </a:uFill>
              <a:latin typeface="Arial"/>
            </a:endParaRPr>
          </a:p>
        </p:txBody>
      </p:sp>
      <p:sp>
        <p:nvSpPr>
          <p:cNvPr id="219" name="CustomShape 6"/>
          <p:cNvSpPr/>
          <p:nvPr/>
        </p:nvSpPr>
        <p:spPr>
          <a:xfrm>
            <a:off x="-934920" y="4267080"/>
            <a:ext cx="11678760" cy="363600"/>
          </a:xfrm>
          <a:prstGeom prst="rect">
            <a:avLst/>
          </a:prstGeom>
          <a:noFill/>
          <a:ln w="9360">
            <a:noFill/>
          </a:ln>
        </p:spPr>
        <p:style>
          <a:lnRef idx="0"/>
          <a:fillRef idx="0"/>
          <a:effectRef idx="0"/>
          <a:fontRef idx="minor"/>
        </p:style>
      </p:sp>
      <p:sp>
        <p:nvSpPr>
          <p:cNvPr id="220" name="CustomShape 7"/>
          <p:cNvSpPr/>
          <p:nvPr/>
        </p:nvSpPr>
        <p:spPr>
          <a:xfrm>
            <a:off x="0" y="4058640"/>
            <a:ext cx="8711280" cy="62064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uFill>
                  <a:solidFill>
                    <a:srgbClr val="ffffff"/>
                  </a:solidFill>
                </a:uFill>
                <a:latin typeface="Calibri"/>
                <a:ea typeface="DejaVu Sans"/>
              </a:rPr>
              <a:t>Win: Sequence shows some (ideally ~70%) conservation, good for PCR, good as barcode </a:t>
            </a:r>
            <a:endParaRPr b="0" lang="it-IT" sz="1800" spc="-1" strike="noStrike">
              <a:solidFill>
                <a:srgbClr val="000000"/>
              </a:solidFill>
              <a:uFill>
                <a:solidFill>
                  <a:srgbClr val="ffffff"/>
                </a:solidFill>
              </a:uFill>
              <a:latin typeface="Arial"/>
            </a:endParaRPr>
          </a:p>
        </p:txBody>
      </p:sp>
    </p:spTree>
  </p:cSld>
  <p:timing>
    <p:tnLst>
      <p:par>
        <p:cTn id="41" dur="indefinite" restart="never" nodeType="tmRoot">
          <p:childTnLst>
            <p:seq>
              <p:cTn id="42" nodeType="mainSeq">
                <p:childTnLst>
                  <p:par>
                    <p:cTn id="43" fill="freeze">
                      <p:stCondLst>
                        <p:cond delay="indefinite"/>
                      </p:stCondLst>
                      <p:childTnLst>
                        <p:par>
                          <p:cTn id="44" fill="freeze">
                            <p:stCondLst>
                              <p:cond delay="0"/>
                            </p:stCondLst>
                            <p:childTnLst>
                              <p:par>
                                <p:cTn id="45" nodeType="clickEffect" fill="hold" presetClass="entr" presetID="1">
                                  <p:stCondLst>
                                    <p:cond delay="0"/>
                                  </p:stCondLst>
                                  <p:childTnLst>
                                    <p:set>
                                      <p:cBhvr>
                                        <p:cTn id="46" dur="1" fill="hold">
                                          <p:stCondLst>
                                            <p:cond delay="0"/>
                                          </p:stCondLst>
                                        </p:cTn>
                                        <p:tgtEl>
                                          <p:spTgt spid="212"/>
                                        </p:tgtEl>
                                        <p:attrNameLst>
                                          <p:attrName>style.visibility</p:attrName>
                                        </p:attrNameLst>
                                      </p:cBhvr>
                                      <p:to>
                                        <p:strVal val="visible"/>
                                      </p:to>
                                    </p:set>
                                  </p:childTnLst>
                                </p:cTn>
                              </p:par>
                              <p:par>
                                <p:cTn id="47" nodeType="withEffect" fill="hold" presetClass="entr" presetID="1">
                                  <p:stCondLst>
                                    <p:cond delay="0"/>
                                  </p:stCondLst>
                                  <p:childTnLst>
                                    <p:set>
                                      <p:cBhvr>
                                        <p:cTn id="48" dur="1" fill="hold">
                                          <p:stCondLst>
                                            <p:cond delay="0"/>
                                          </p:stCondLst>
                                        </p:cTn>
                                        <p:tgtEl>
                                          <p:spTgt spid="218"/>
                                        </p:tgtEl>
                                        <p:attrNameLst>
                                          <p:attrName>style.visibility</p:attrName>
                                        </p:attrNameLst>
                                      </p:cBhvr>
                                      <p:to>
                                        <p:strVal val="visible"/>
                                      </p:to>
                                    </p:set>
                                  </p:childTnLst>
                                </p:cTn>
                              </p:par>
                            </p:childTnLst>
                          </p:cTn>
                        </p:par>
                      </p:childTnLst>
                    </p:cTn>
                  </p:par>
                  <p:par>
                    <p:cTn id="49" fill="freeze">
                      <p:stCondLst>
                        <p:cond delay="indefinite"/>
                      </p:stCondLst>
                      <p:childTnLst>
                        <p:par>
                          <p:cTn id="50" fill="freeze">
                            <p:stCondLst>
                              <p:cond delay="0"/>
                            </p:stCondLst>
                            <p:childTnLst>
                              <p:par>
                                <p:cTn id="51" nodeType="clickEffect" fill="hold" presetClass="entr" presetID="1">
                                  <p:stCondLst>
                                    <p:cond delay="0"/>
                                  </p:stCondLst>
                                  <p:childTnLst>
                                    <p:set>
                                      <p:cBhvr>
                                        <p:cTn id="52" dur="1" fill="hold">
                                          <p:stCondLst>
                                            <p:cond delay="0"/>
                                          </p:stCondLst>
                                        </p:cTn>
                                        <p:tgtEl>
                                          <p:spTgt spid="213"/>
                                        </p:tgtEl>
                                        <p:attrNameLst>
                                          <p:attrName>style.visibility</p:attrName>
                                        </p:attrNameLst>
                                      </p:cBhvr>
                                      <p:to>
                                        <p:strVal val="visible"/>
                                      </p:to>
                                    </p:set>
                                  </p:childTnLst>
                                </p:cTn>
                              </p:par>
                              <p:par>
                                <p:cTn id="53" nodeType="withEffect" fill="hold" presetClass="entr" presetID="1">
                                  <p:stCondLst>
                                    <p:cond delay="0"/>
                                  </p:stCondLst>
                                  <p:childTnLst>
                                    <p:set>
                                      <p:cBhvr>
                                        <p:cTn id="54"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1" lang="it-IT" sz="3000" spc="-1" strike="noStrike" cap="small">
                <a:solidFill>
                  <a:srgbClr val="575f6d"/>
                </a:solidFill>
                <a:uFill>
                  <a:solidFill>
                    <a:srgbClr val="ffffff"/>
                  </a:solidFill>
                </a:uFill>
                <a:latin typeface="Century Schoolbook"/>
                <a:ea typeface="DejaVu Sans"/>
              </a:rPr>
              <a:t>The Need for Conservation</a:t>
            </a:r>
            <a:endParaRPr b="0" lang="it-IT" sz="1800" spc="-1" strike="noStrike">
              <a:solidFill>
                <a:srgbClr val="000000"/>
              </a:solidFill>
              <a:uFill>
                <a:solidFill>
                  <a:srgbClr val="ffffff"/>
                </a:solidFill>
              </a:uFill>
              <a:latin typeface="Arial"/>
            </a:endParaRPr>
          </a:p>
        </p:txBody>
      </p:sp>
      <p:sp>
        <p:nvSpPr>
          <p:cNvPr id="156"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Biodiversity quite simply refers to all of the different life forms on our planet, and includes species diversity and genetic diversity.</a:t>
            </a:r>
            <a:endParaRPr b="0" lang="it-IT" sz="1800" spc="-1" strike="noStrike">
              <a:solidFill>
                <a:srgbClr val="000000"/>
              </a:solidFill>
              <a:uFill>
                <a:solidFill>
                  <a:srgbClr val="ffffff"/>
                </a:solidFill>
              </a:uFill>
              <a:latin typeface="Arial"/>
            </a:endParaRPr>
          </a:p>
        </p:txBody>
      </p:sp>
      <p:pic>
        <p:nvPicPr>
          <p:cNvPr id="157" name="Picture 2" descr=""/>
          <p:cNvPicPr/>
          <p:nvPr/>
        </p:nvPicPr>
        <p:blipFill>
          <a:blip r:embed="rId1"/>
          <a:stretch/>
        </p:blipFill>
        <p:spPr>
          <a:xfrm>
            <a:off x="2304000" y="2952000"/>
            <a:ext cx="5561280" cy="3830400"/>
          </a:xfrm>
          <a:prstGeom prst="rect">
            <a:avLst/>
          </a:prstGeom>
          <a:ln w="9360">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0" lang="it-IT" sz="3000" spc="-1" strike="noStrike" cap="small">
                <a:solidFill>
                  <a:srgbClr val="575f6d"/>
                </a:solidFill>
                <a:uFill>
                  <a:solidFill>
                    <a:srgbClr val="ffffff"/>
                  </a:solidFill>
                </a:uFill>
                <a:latin typeface="Century Schoolbook"/>
                <a:ea typeface="DejaVu Sans"/>
              </a:rPr>
              <a:t>A good DNA barcode</a:t>
            </a:r>
            <a:endParaRPr b="0" lang="it-IT" sz="1800" spc="-1" strike="noStrike">
              <a:solidFill>
                <a:srgbClr val="000000"/>
              </a:solidFill>
              <a:uFill>
                <a:solidFill>
                  <a:srgbClr val="ffffff"/>
                </a:solidFill>
              </a:uFill>
              <a:latin typeface="Arial"/>
            </a:endParaRPr>
          </a:p>
        </p:txBody>
      </p:sp>
      <p:sp>
        <p:nvSpPr>
          <p:cNvPr id="222" name="CustomShape 2"/>
          <p:cNvSpPr/>
          <p:nvPr/>
        </p:nvSpPr>
        <p:spPr>
          <a:xfrm>
            <a:off x="457200" y="1600200"/>
            <a:ext cx="7466040" cy="4872240"/>
          </a:xfrm>
          <a:prstGeom prst="rect">
            <a:avLst/>
          </a:prstGeom>
          <a:noFill/>
          <a:ln>
            <a:noFill/>
          </a:ln>
        </p:spPr>
        <p:style>
          <a:lnRef idx="0"/>
          <a:fillRef idx="0"/>
          <a:effectRef idx="0"/>
          <a:fontRef idx="minor"/>
        </p:style>
      </p:sp>
      <p:pic>
        <p:nvPicPr>
          <p:cNvPr id="223" name="Picture 2" descr=""/>
          <p:cNvPicPr/>
          <p:nvPr/>
        </p:nvPicPr>
        <p:blipFill>
          <a:blip r:embed="rId1"/>
          <a:stretch/>
        </p:blipFill>
        <p:spPr>
          <a:xfrm>
            <a:off x="1371600" y="1600200"/>
            <a:ext cx="5713560" cy="5256360"/>
          </a:xfrm>
          <a:prstGeom prst="rect">
            <a:avLst/>
          </a:prstGeom>
          <a:ln>
            <a:noFill/>
          </a:ln>
        </p:spPr>
      </p:pic>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CustomShape 1"/>
          <p:cNvSpPr/>
          <p:nvPr/>
        </p:nvSpPr>
        <p:spPr>
          <a:xfrm>
            <a:off x="3464280" y="304920"/>
            <a:ext cx="4474800" cy="1186560"/>
          </a:xfrm>
          <a:prstGeom prst="rect">
            <a:avLst/>
          </a:prstGeom>
          <a:noFill/>
          <a:ln w="9360">
            <a:noFill/>
          </a:ln>
        </p:spPr>
        <p:style>
          <a:lnRef idx="0"/>
          <a:fillRef idx="0"/>
          <a:effectRef idx="0"/>
          <a:fontRef idx="minor"/>
        </p:style>
        <p:txBody>
          <a:bodyPr wrap="none" lIns="90000" rIns="90000" tIns="45000" bIns="45000"/>
          <a:p>
            <a:pPr algn="ctr">
              <a:lnSpc>
                <a:spcPct val="100000"/>
              </a:lnSpc>
            </a:pPr>
            <a:r>
              <a:rPr b="0" lang="it-IT" sz="3600" spc="-1" strike="noStrike">
                <a:solidFill>
                  <a:srgbClr val="055c67"/>
                </a:solidFill>
                <a:uFill>
                  <a:solidFill>
                    <a:srgbClr val="ffffff"/>
                  </a:solidFill>
                </a:uFill>
                <a:latin typeface="Calibri"/>
                <a:ea typeface="DejaVu Sans"/>
              </a:rPr>
              <a:t>DNA Barcoding</a:t>
            </a:r>
            <a:endParaRPr b="0" lang="it-IT" sz="1800" spc="-1" strike="noStrike">
              <a:solidFill>
                <a:srgbClr val="000000"/>
              </a:solidFill>
              <a:uFill>
                <a:solidFill>
                  <a:srgbClr val="ffffff"/>
                </a:solidFill>
              </a:uFill>
              <a:latin typeface="Arial"/>
            </a:endParaRPr>
          </a:p>
          <a:p>
            <a:pPr algn="ctr">
              <a:lnSpc>
                <a:spcPct val="100000"/>
              </a:lnSpc>
            </a:pPr>
            <a:r>
              <a:rPr b="0" lang="it-IT" sz="3600" spc="-1" strike="noStrike">
                <a:solidFill>
                  <a:srgbClr val="055c67"/>
                </a:solidFill>
                <a:uFill>
                  <a:solidFill>
                    <a:srgbClr val="ffffff"/>
                  </a:solidFill>
                </a:uFill>
                <a:latin typeface="Calibri"/>
                <a:ea typeface="DejaVu Sans"/>
              </a:rPr>
              <a:t>Plants  vs. Animals</a:t>
            </a:r>
            <a:endParaRPr b="0" lang="it-IT" sz="1800" spc="-1" strike="noStrike">
              <a:solidFill>
                <a:srgbClr val="000000"/>
              </a:solidFill>
              <a:uFill>
                <a:solidFill>
                  <a:srgbClr val="ffffff"/>
                </a:solidFill>
              </a:uFill>
              <a:latin typeface="Arial"/>
            </a:endParaRPr>
          </a:p>
        </p:txBody>
      </p:sp>
      <p:pic>
        <p:nvPicPr>
          <p:cNvPr id="225" name="Picture 2" descr=""/>
          <p:cNvPicPr/>
          <p:nvPr/>
        </p:nvPicPr>
        <p:blipFill>
          <a:blip r:embed="rId1">
            <a:lum contrast="30000"/>
          </a:blip>
          <a:stretch/>
        </p:blipFill>
        <p:spPr>
          <a:xfrm>
            <a:off x="457200" y="1143000"/>
            <a:ext cx="2843280" cy="2132280"/>
          </a:xfrm>
          <a:prstGeom prst="rect">
            <a:avLst/>
          </a:prstGeom>
          <a:ln>
            <a:noFill/>
          </a:ln>
          <a:effectLst>
            <a:softEdge rad="112500"/>
          </a:effectLst>
        </p:spPr>
      </p:pic>
      <p:pic>
        <p:nvPicPr>
          <p:cNvPr id="226" name="Picture 8" descr=""/>
          <p:cNvPicPr/>
          <p:nvPr/>
        </p:nvPicPr>
        <p:blipFill>
          <a:blip r:embed="rId2">
            <a:lum contrast="10000"/>
          </a:blip>
          <a:stretch/>
        </p:blipFill>
        <p:spPr>
          <a:xfrm>
            <a:off x="990720" y="3398400"/>
            <a:ext cx="1903680" cy="2841840"/>
          </a:xfrm>
          <a:prstGeom prst="rect">
            <a:avLst/>
          </a:prstGeom>
          <a:ln>
            <a:noFill/>
          </a:ln>
          <a:effectLst>
            <a:softEdge rad="112500"/>
          </a:effectLst>
        </p:spPr>
      </p:pic>
      <p:sp>
        <p:nvSpPr>
          <p:cNvPr id="227" name="CustomShape 2"/>
          <p:cNvSpPr/>
          <p:nvPr/>
        </p:nvSpPr>
        <p:spPr>
          <a:xfrm>
            <a:off x="3581280" y="1765440"/>
            <a:ext cx="5256360" cy="5209200"/>
          </a:xfrm>
          <a:prstGeom prst="rect">
            <a:avLst/>
          </a:prstGeom>
          <a:noFill/>
          <a:ln w="9360">
            <a:noFill/>
          </a:ln>
        </p:spPr>
        <p:style>
          <a:lnRef idx="0"/>
          <a:fillRef idx="0"/>
          <a:effectRef idx="0"/>
          <a:fontRef idx="minor"/>
        </p:style>
        <p:txBody>
          <a:bodyPr lIns="90000" rIns="90000" tIns="45000" bIns="45000"/>
          <a:p>
            <a:pPr>
              <a:lnSpc>
                <a:spcPct val="100000"/>
              </a:lnSpc>
            </a:pPr>
            <a:r>
              <a:rPr b="0" lang="it-IT" sz="2400" spc="-1" strike="noStrike">
                <a:solidFill>
                  <a:srgbClr val="000000"/>
                </a:solidFill>
                <a:uFill>
                  <a:solidFill>
                    <a:srgbClr val="ffffff"/>
                  </a:solidFill>
                </a:uFill>
                <a:latin typeface="Calibri"/>
                <a:ea typeface="DejaVu Sans"/>
              </a:rPr>
              <a:t>The Consortium for the Barcode of Life recommended to use the mitochondrial  gene for Cytochrome Oxidase I, </a:t>
            </a:r>
            <a:r>
              <a:rPr b="0" i="1" lang="it-IT" sz="2400" spc="-1" strike="noStrike">
                <a:solidFill>
                  <a:srgbClr val="000000"/>
                </a:solidFill>
                <a:uFill>
                  <a:solidFill>
                    <a:srgbClr val="ffffff"/>
                  </a:solidFill>
                </a:uFill>
                <a:latin typeface="Calibri"/>
                <a:ea typeface="DejaVu Sans"/>
              </a:rPr>
              <a:t>CO</a:t>
            </a:r>
            <a:r>
              <a:rPr b="0" lang="it-IT" sz="2400" spc="-1" strike="noStrike">
                <a:solidFill>
                  <a:srgbClr val="000000"/>
                </a:solidFill>
                <a:uFill>
                  <a:solidFill>
                    <a:srgbClr val="ffffff"/>
                  </a:solidFill>
                </a:uFill>
                <a:latin typeface="Calibri"/>
                <a:ea typeface="DejaVu Sans"/>
              </a:rPr>
              <a:t>I, as universal barcode for animals. </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r>
              <a:rPr b="0" lang="it-IT" sz="2400" spc="-1" strike="noStrike">
                <a:solidFill>
                  <a:srgbClr val="000000"/>
                </a:solidFill>
                <a:uFill>
                  <a:solidFill>
                    <a:srgbClr val="ffffff"/>
                  </a:solidFill>
                </a:uFill>
                <a:latin typeface="Calibri"/>
                <a:ea typeface="DejaVu Sans"/>
              </a:rPr>
              <a:t>Caveat: As any other potential DNA barcode locus, </a:t>
            </a:r>
            <a:r>
              <a:rPr b="0" i="1" lang="it-IT" sz="2400" spc="-1" strike="noStrike">
                <a:solidFill>
                  <a:srgbClr val="000000"/>
                </a:solidFill>
                <a:uFill>
                  <a:solidFill>
                    <a:srgbClr val="ffffff"/>
                  </a:solidFill>
                </a:uFill>
                <a:latin typeface="Calibri"/>
                <a:ea typeface="DejaVu Sans"/>
              </a:rPr>
              <a:t>CO</a:t>
            </a:r>
            <a:r>
              <a:rPr b="0" lang="it-IT" sz="2400" spc="-1" strike="noStrike">
                <a:solidFill>
                  <a:srgbClr val="000000"/>
                </a:solidFill>
                <a:uFill>
                  <a:solidFill>
                    <a:srgbClr val="ffffff"/>
                  </a:solidFill>
                </a:uFill>
                <a:latin typeface="Calibri"/>
                <a:ea typeface="DejaVu Sans"/>
              </a:rPr>
              <a:t>I also entails the possibility of failure. Barcoding specific animals for which </a:t>
            </a:r>
            <a:r>
              <a:rPr b="0" i="1" lang="it-IT" sz="2400" spc="-1" strike="noStrike">
                <a:solidFill>
                  <a:srgbClr val="000000"/>
                </a:solidFill>
                <a:uFill>
                  <a:solidFill>
                    <a:srgbClr val="ffffff"/>
                  </a:solidFill>
                </a:uFill>
                <a:latin typeface="Calibri"/>
                <a:ea typeface="DejaVu Sans"/>
              </a:rPr>
              <a:t>CO</a:t>
            </a:r>
            <a:r>
              <a:rPr b="0" lang="it-IT" sz="2400" spc="-1" strike="noStrike">
                <a:solidFill>
                  <a:srgbClr val="000000"/>
                </a:solidFill>
                <a:uFill>
                  <a:solidFill>
                    <a:srgbClr val="ffffff"/>
                  </a:solidFill>
                </a:uFill>
                <a:latin typeface="Calibri"/>
                <a:ea typeface="DejaVu Sans"/>
              </a:rPr>
              <a:t>I does not work may therefore require newly identifying an appropriate barcoding locus.</a:t>
            </a:r>
            <a:endParaRPr b="0" lang="it-IT" sz="1800" spc="-1" strike="noStrike">
              <a:solidFill>
                <a:srgbClr val="000000"/>
              </a:solidFill>
              <a:uFill>
                <a:solidFill>
                  <a:srgbClr val="ffffff"/>
                </a:solidFill>
              </a:uFill>
              <a:latin typeface="Arial"/>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380880" y="228600"/>
            <a:ext cx="8228160" cy="836640"/>
          </a:xfrm>
          <a:prstGeom prst="rect">
            <a:avLst/>
          </a:prstGeom>
          <a:noFill/>
          <a:ln>
            <a:noFill/>
          </a:ln>
        </p:spPr>
        <p:style>
          <a:lnRef idx="0"/>
          <a:fillRef idx="0"/>
          <a:effectRef idx="0"/>
          <a:fontRef idx="minor"/>
        </p:style>
        <p:txBody>
          <a:bodyPr lIns="90000" rIns="90000" tIns="45000" bIns="45000" anchor="b"/>
          <a:p>
            <a:pPr>
              <a:lnSpc>
                <a:spcPct val="100000"/>
              </a:lnSpc>
            </a:pPr>
            <a:r>
              <a:rPr b="0" lang="it-IT" sz="3600" spc="-1" strike="noStrike" cap="small">
                <a:solidFill>
                  <a:srgbClr val="0066ff"/>
                </a:solidFill>
                <a:uFill>
                  <a:solidFill>
                    <a:srgbClr val="ffffff"/>
                  </a:solidFill>
                </a:uFill>
                <a:latin typeface="Californian FB"/>
                <a:ea typeface="DejaVu Sans"/>
              </a:rPr>
              <a:t>Who is advancing barcoding?</a:t>
            </a:r>
            <a:r>
              <a:rPr b="0" lang="it-IT" sz="3000" spc="-1" strike="noStrike" cap="small">
                <a:solidFill>
                  <a:srgbClr val="0000ff"/>
                </a:solidFill>
                <a:uFill>
                  <a:solidFill>
                    <a:srgbClr val="ffffff"/>
                  </a:solidFill>
                </a:uFill>
                <a:latin typeface="Times New Roman"/>
                <a:ea typeface="DejaVu Sans"/>
              </a:rPr>
              <a:t> </a:t>
            </a:r>
            <a:endParaRPr b="0" lang="it-IT" sz="1800" spc="-1" strike="noStrike">
              <a:solidFill>
                <a:srgbClr val="000000"/>
              </a:solidFill>
              <a:uFill>
                <a:solidFill>
                  <a:srgbClr val="ffffff"/>
                </a:solidFill>
              </a:uFill>
              <a:latin typeface="Arial"/>
            </a:endParaRPr>
          </a:p>
        </p:txBody>
      </p:sp>
      <p:sp>
        <p:nvSpPr>
          <p:cNvPr id="229" name="CustomShape 2"/>
          <p:cNvSpPr/>
          <p:nvPr/>
        </p:nvSpPr>
        <p:spPr>
          <a:xfrm>
            <a:off x="228600" y="2819520"/>
            <a:ext cx="8913960" cy="3138480"/>
          </a:xfrm>
          <a:prstGeom prst="rect">
            <a:avLst/>
          </a:prstGeom>
          <a:noFill/>
          <a:ln w="9360">
            <a:noFill/>
          </a:ln>
        </p:spPr>
        <p:style>
          <a:lnRef idx="0"/>
          <a:fillRef idx="0"/>
          <a:effectRef idx="0"/>
          <a:fontRef idx="minor"/>
        </p:style>
        <p:txBody>
          <a:bodyPr lIns="90000" rIns="90000" tIns="45000" bIns="45000"/>
          <a:p>
            <a:pPr marL="609480" indent="-608040">
              <a:lnSpc>
                <a:spcPct val="100000"/>
              </a:lnSpc>
            </a:pPr>
            <a:r>
              <a:rPr b="0" lang="it-IT" sz="2000" spc="-1" strike="noStrike">
                <a:solidFill>
                  <a:srgbClr val="0066ff"/>
                </a:solidFill>
                <a:uFill>
                  <a:solidFill>
                    <a:srgbClr val="ffffff"/>
                  </a:solidFill>
                </a:uFill>
                <a:latin typeface="Century Schoolbook"/>
                <a:ea typeface="DejaVu Sans"/>
              </a:rPr>
              <a:t>CONSORTIUM FOR THE BARCODE OF LIFE (CBOL)</a:t>
            </a:r>
            <a:r>
              <a:rPr b="0" lang="it-IT" sz="2000" spc="-1" strike="noStrike">
                <a:solidFill>
                  <a:srgbClr val="000000"/>
                </a:solidFill>
                <a:uFill>
                  <a:solidFill>
                    <a:srgbClr val="ffffff"/>
                  </a:solidFill>
                </a:uFill>
                <a:latin typeface="Century Schoolbook"/>
                <a:ea typeface="DejaVu Sans"/>
              </a:rPr>
              <a:t> is an international initiative devoted to developing DNA barcoding as a global standard in taxonomy.</a:t>
            </a:r>
            <a:endParaRPr b="0" lang="it-IT" sz="1800" spc="-1" strike="noStrike">
              <a:solidFill>
                <a:srgbClr val="000000"/>
              </a:solidFill>
              <a:uFill>
                <a:solidFill>
                  <a:srgbClr val="ffffff"/>
                </a:solidFill>
              </a:uFill>
              <a:latin typeface="Arial"/>
            </a:endParaRPr>
          </a:p>
          <a:p>
            <a:pPr marL="609480" indent="-608040">
              <a:lnSpc>
                <a:spcPct val="100000"/>
              </a:lnSpc>
            </a:pPr>
            <a:r>
              <a:rPr b="0" lang="it-IT" sz="2000" spc="-1" strike="noStrike">
                <a:solidFill>
                  <a:srgbClr val="000000"/>
                </a:solidFill>
                <a:uFill>
                  <a:solidFill>
                    <a:srgbClr val="ffffff"/>
                  </a:solidFill>
                </a:uFill>
                <a:latin typeface="Century Schoolbook"/>
                <a:ea typeface="DejaVu Sans"/>
              </a:rPr>
              <a:t> </a:t>
            </a:r>
            <a:endParaRPr b="0" lang="it-IT" sz="1800" spc="-1" strike="noStrike">
              <a:solidFill>
                <a:srgbClr val="000000"/>
              </a:solidFill>
              <a:uFill>
                <a:solidFill>
                  <a:srgbClr val="ffffff"/>
                </a:solidFill>
              </a:uFill>
              <a:latin typeface="Arial"/>
            </a:endParaRPr>
          </a:p>
          <a:p>
            <a:pPr marL="609480" indent="-608040">
              <a:lnSpc>
                <a:spcPct val="100000"/>
              </a:lnSpc>
            </a:pPr>
            <a:r>
              <a:rPr b="0" lang="it-IT" sz="2000" spc="-1" strike="noStrike">
                <a:solidFill>
                  <a:srgbClr val="0066ff"/>
                </a:solidFill>
                <a:uFill>
                  <a:solidFill>
                    <a:srgbClr val="ffffff"/>
                  </a:solidFill>
                </a:uFill>
                <a:latin typeface="Century Schoolbook"/>
                <a:ea typeface="DejaVu Sans"/>
              </a:rPr>
              <a:t>CBOL</a:t>
            </a:r>
            <a:r>
              <a:rPr b="0" lang="it-IT" sz="2000" spc="-1" strike="noStrike">
                <a:solidFill>
                  <a:srgbClr val="000000"/>
                </a:solidFill>
                <a:uFill>
                  <a:solidFill>
                    <a:srgbClr val="ffffff"/>
                  </a:solidFill>
                </a:uFill>
                <a:latin typeface="Century Schoolbook"/>
                <a:ea typeface="DejaVu Sans"/>
              </a:rPr>
              <a:t> is a  collaboration of natural history museums, herbaria, biological repositories, and biodiversity inventory sites, together with academic and commercial experts in genomics, taxonomy, electronics, and computer science. CBOL has more than 100 institutional members in 40 countries.</a:t>
            </a:r>
            <a:endParaRPr b="0" lang="it-IT" sz="1800" spc="-1" strike="noStrike">
              <a:solidFill>
                <a:srgbClr val="000000"/>
              </a:solidFill>
              <a:uFill>
                <a:solidFill>
                  <a:srgbClr val="ffffff"/>
                </a:solidFill>
              </a:uFill>
              <a:latin typeface="Arial"/>
            </a:endParaRPr>
          </a:p>
          <a:p>
            <a:pPr marL="609480" indent="-608040">
              <a:lnSpc>
                <a:spcPct val="100000"/>
              </a:lnSpc>
            </a:pPr>
            <a:r>
              <a:rPr b="0" lang="it-IT" sz="2000" spc="-1" strike="noStrike">
                <a:solidFill>
                  <a:srgbClr val="000000"/>
                </a:solidFill>
                <a:uFill>
                  <a:solidFill>
                    <a:srgbClr val="ffffff"/>
                  </a:solidFill>
                </a:uFill>
                <a:latin typeface="Century Schoolbook"/>
                <a:ea typeface="DejaVu Sans"/>
              </a:rPr>
              <a:t> </a:t>
            </a:r>
            <a:endParaRPr b="0" lang="it-IT" sz="1800" spc="-1" strike="noStrike">
              <a:solidFill>
                <a:srgbClr val="000000"/>
              </a:solidFill>
              <a:uFill>
                <a:solidFill>
                  <a:srgbClr val="ffffff"/>
                </a:solidFill>
              </a:uFill>
              <a:latin typeface="Arial"/>
            </a:endParaRPr>
          </a:p>
        </p:txBody>
      </p:sp>
      <p:pic>
        <p:nvPicPr>
          <p:cNvPr id="230" name="Picture 9" descr=""/>
          <p:cNvPicPr/>
          <p:nvPr/>
        </p:nvPicPr>
        <p:blipFill>
          <a:blip r:embed="rId1"/>
          <a:stretch/>
        </p:blipFill>
        <p:spPr>
          <a:xfrm>
            <a:off x="1752480" y="1143000"/>
            <a:ext cx="5561280" cy="1238400"/>
          </a:xfrm>
          <a:prstGeom prst="rect">
            <a:avLst/>
          </a:prstGeom>
          <a:ln>
            <a:noFill/>
          </a:ln>
        </p:spPr>
      </p:pic>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1" name="Picture 2" descr=""/>
          <p:cNvPicPr/>
          <p:nvPr/>
        </p:nvPicPr>
        <p:blipFill>
          <a:blip r:embed="rId1"/>
          <a:stretch/>
        </p:blipFill>
        <p:spPr>
          <a:xfrm>
            <a:off x="609480" y="1461960"/>
            <a:ext cx="3549960" cy="5089680"/>
          </a:xfrm>
          <a:prstGeom prst="rect">
            <a:avLst/>
          </a:prstGeom>
          <a:ln>
            <a:noFill/>
          </a:ln>
          <a:effectLst>
            <a:outerShdw algn="tl" blurRad="292100" dir="2700000" dist="139700" rotWithShape="0">
              <a:srgbClr val="333333">
                <a:alpha val="65000"/>
              </a:srgbClr>
            </a:outerShdw>
          </a:effectLst>
        </p:spPr>
      </p:pic>
      <p:pic>
        <p:nvPicPr>
          <p:cNvPr id="232" name="Picture 3" descr=""/>
          <p:cNvPicPr/>
          <p:nvPr/>
        </p:nvPicPr>
        <p:blipFill>
          <a:blip r:embed="rId2"/>
          <a:stretch/>
        </p:blipFill>
        <p:spPr>
          <a:xfrm>
            <a:off x="914400" y="262080"/>
            <a:ext cx="6856560" cy="1082880"/>
          </a:xfrm>
          <a:prstGeom prst="rect">
            <a:avLst/>
          </a:prstGeom>
          <a:ln>
            <a:noFill/>
          </a:ln>
          <a:effectLst>
            <a:outerShdw algn="tl" blurRad="292100" dir="2700000" dist="139700" rotWithShape="0">
              <a:srgbClr val="333333">
                <a:alpha val="65000"/>
              </a:srgbClr>
            </a:outerShdw>
          </a:effectLst>
        </p:spPr>
      </p:pic>
      <p:pic>
        <p:nvPicPr>
          <p:cNvPr id="233" name="Picture 4" descr=""/>
          <p:cNvPicPr/>
          <p:nvPr/>
        </p:nvPicPr>
        <p:blipFill>
          <a:blip r:embed="rId3"/>
          <a:stretch/>
        </p:blipFill>
        <p:spPr>
          <a:xfrm>
            <a:off x="609480" y="262080"/>
            <a:ext cx="281160" cy="1108080"/>
          </a:xfrm>
          <a:prstGeom prst="rect">
            <a:avLst/>
          </a:prstGeom>
          <a:ln w="9360">
            <a:noFill/>
          </a:ln>
        </p:spPr>
      </p:pic>
      <p:sp>
        <p:nvSpPr>
          <p:cNvPr id="234" name="CustomShape 1"/>
          <p:cNvSpPr/>
          <p:nvPr/>
        </p:nvSpPr>
        <p:spPr>
          <a:xfrm>
            <a:off x="4419720" y="1523880"/>
            <a:ext cx="4341960" cy="6672240"/>
          </a:xfrm>
          <a:prstGeom prst="rect">
            <a:avLst/>
          </a:prstGeom>
          <a:noFill/>
          <a:ln w="9360">
            <a:noFill/>
          </a:ln>
        </p:spPr>
        <p:style>
          <a:lnRef idx="0"/>
          <a:fillRef idx="0"/>
          <a:effectRef idx="0"/>
          <a:fontRef idx="minor"/>
        </p:style>
        <p:txBody>
          <a:bodyPr lIns="90000" rIns="90000" tIns="45000" bIns="45000"/>
          <a:p>
            <a:pPr>
              <a:lnSpc>
                <a:spcPct val="100000"/>
              </a:lnSpc>
            </a:pPr>
            <a:r>
              <a:rPr b="0" lang="it-IT" sz="2400" spc="-1" strike="noStrike">
                <a:solidFill>
                  <a:srgbClr val="000000"/>
                </a:solidFill>
                <a:uFill>
                  <a:solidFill>
                    <a:srgbClr val="ffffff"/>
                  </a:solidFill>
                </a:uFill>
                <a:latin typeface="Calibri"/>
                <a:ea typeface="DejaVu Sans"/>
              </a:rPr>
              <a:t>The Consortium for the Barcode of Life recommended to use the chloroplast  genes </a:t>
            </a:r>
            <a:r>
              <a:rPr b="0" i="1" lang="it-IT" sz="2400" spc="-1" strike="noStrike">
                <a:solidFill>
                  <a:srgbClr val="000000"/>
                </a:solidFill>
                <a:uFill>
                  <a:solidFill>
                    <a:srgbClr val="ffffff"/>
                  </a:solidFill>
                </a:uFill>
                <a:latin typeface="Calibri"/>
                <a:ea typeface="DejaVu Sans"/>
              </a:rPr>
              <a:t>rbcL</a:t>
            </a:r>
            <a:r>
              <a:rPr b="0" lang="it-IT" sz="2400" spc="-1" strike="noStrike">
                <a:solidFill>
                  <a:srgbClr val="000000"/>
                </a:solidFill>
                <a:uFill>
                  <a:solidFill>
                    <a:srgbClr val="ffffff"/>
                  </a:solidFill>
                </a:uFill>
                <a:latin typeface="Calibri"/>
                <a:ea typeface="DejaVu Sans"/>
              </a:rPr>
              <a:t> and </a:t>
            </a:r>
            <a:r>
              <a:rPr b="0" i="1" lang="it-IT" sz="2400" spc="-1" strike="noStrike">
                <a:solidFill>
                  <a:srgbClr val="000000"/>
                </a:solidFill>
                <a:uFill>
                  <a:solidFill>
                    <a:srgbClr val="ffffff"/>
                  </a:solidFill>
                </a:uFill>
                <a:latin typeface="Calibri"/>
                <a:ea typeface="DejaVu Sans"/>
              </a:rPr>
              <a:t>matK</a:t>
            </a:r>
            <a:r>
              <a:rPr b="0" lang="it-IT" sz="2400" spc="-1" strike="noStrike">
                <a:solidFill>
                  <a:srgbClr val="000000"/>
                </a:solidFill>
                <a:uFill>
                  <a:solidFill>
                    <a:srgbClr val="ffffff"/>
                  </a:solidFill>
                </a:uFill>
                <a:latin typeface="Calibri"/>
                <a:ea typeface="DejaVu Sans"/>
              </a:rPr>
              <a:t> as universal plant barcodes. </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r>
              <a:rPr b="0" lang="it-IT" sz="1800" spc="-1" strike="noStrike">
                <a:solidFill>
                  <a:srgbClr val="000000"/>
                </a:solidFill>
                <a:uFill>
                  <a:solidFill>
                    <a:srgbClr val="ffffff"/>
                  </a:solidFill>
                </a:uFill>
                <a:latin typeface="Calibri"/>
                <a:ea typeface="DejaVu Sans"/>
              </a:rPr>
              <a:t>Caveat: As any other potential DNA barcode locus, </a:t>
            </a:r>
            <a:r>
              <a:rPr b="0" i="1" lang="it-IT" sz="1800" spc="-1" strike="noStrike">
                <a:solidFill>
                  <a:srgbClr val="000000"/>
                </a:solidFill>
                <a:uFill>
                  <a:solidFill>
                    <a:srgbClr val="ffffff"/>
                  </a:solidFill>
                </a:uFill>
                <a:latin typeface="Calibri"/>
                <a:ea typeface="DejaVu Sans"/>
              </a:rPr>
              <a:t>rbcL</a:t>
            </a:r>
            <a:r>
              <a:rPr b="0" lang="it-IT" sz="1800" spc="-1" strike="noStrike">
                <a:solidFill>
                  <a:srgbClr val="000000"/>
                </a:solidFill>
                <a:uFill>
                  <a:solidFill>
                    <a:srgbClr val="ffffff"/>
                  </a:solidFill>
                </a:uFill>
                <a:latin typeface="Calibri"/>
                <a:ea typeface="DejaVu Sans"/>
              </a:rPr>
              <a:t> and/or </a:t>
            </a:r>
            <a:r>
              <a:rPr b="0" i="1" lang="it-IT" sz="1800" spc="-1" strike="noStrike">
                <a:solidFill>
                  <a:srgbClr val="000000"/>
                </a:solidFill>
                <a:uFill>
                  <a:solidFill>
                    <a:srgbClr val="ffffff"/>
                  </a:solidFill>
                </a:uFill>
                <a:latin typeface="Calibri"/>
                <a:ea typeface="DejaVu Sans"/>
              </a:rPr>
              <a:t>matK</a:t>
            </a:r>
            <a:r>
              <a:rPr b="0" lang="it-IT" sz="1800" spc="-1" strike="noStrike">
                <a:solidFill>
                  <a:srgbClr val="000000"/>
                </a:solidFill>
                <a:uFill>
                  <a:solidFill>
                    <a:srgbClr val="ffffff"/>
                  </a:solidFill>
                </a:uFill>
                <a:latin typeface="Calibri"/>
                <a:ea typeface="DejaVu Sans"/>
              </a:rPr>
              <a:t> entail the possibility of failure. Barcoding specific plants for which </a:t>
            </a:r>
            <a:r>
              <a:rPr b="0" i="1" lang="it-IT" sz="1800" spc="-1" strike="noStrike">
                <a:solidFill>
                  <a:srgbClr val="000000"/>
                </a:solidFill>
                <a:uFill>
                  <a:solidFill>
                    <a:srgbClr val="ffffff"/>
                  </a:solidFill>
                </a:uFill>
                <a:latin typeface="Calibri"/>
                <a:ea typeface="DejaVu Sans"/>
              </a:rPr>
              <a:t>rbcL</a:t>
            </a:r>
            <a:r>
              <a:rPr b="0" lang="it-IT" sz="1800" spc="-1" strike="noStrike">
                <a:solidFill>
                  <a:srgbClr val="000000"/>
                </a:solidFill>
                <a:uFill>
                  <a:solidFill>
                    <a:srgbClr val="ffffff"/>
                  </a:solidFill>
                </a:uFill>
                <a:latin typeface="Calibri"/>
                <a:ea typeface="DejaVu Sans"/>
              </a:rPr>
              <a:t> and/or </a:t>
            </a:r>
            <a:r>
              <a:rPr b="0" i="1" lang="it-IT" sz="1800" spc="-1" strike="noStrike">
                <a:solidFill>
                  <a:srgbClr val="000000"/>
                </a:solidFill>
                <a:uFill>
                  <a:solidFill>
                    <a:srgbClr val="ffffff"/>
                  </a:solidFill>
                </a:uFill>
                <a:latin typeface="Calibri"/>
                <a:ea typeface="DejaVu Sans"/>
              </a:rPr>
              <a:t>matK</a:t>
            </a:r>
            <a:r>
              <a:rPr b="0" lang="it-IT" sz="1800" spc="-1" strike="noStrike">
                <a:solidFill>
                  <a:srgbClr val="000000"/>
                </a:solidFill>
                <a:uFill>
                  <a:solidFill>
                    <a:srgbClr val="ffffff"/>
                  </a:solidFill>
                </a:uFill>
                <a:latin typeface="Calibri"/>
                <a:ea typeface="DejaVu Sans"/>
              </a:rPr>
              <a:t> do not work may therefore require newly identifying an appropriate barcoding locus.</a:t>
            </a:r>
            <a:endParaRPr b="0" lang="it-IT" sz="1800" spc="-1" strike="noStrike">
              <a:solidFill>
                <a:srgbClr val="000000"/>
              </a:solidFill>
              <a:uFill>
                <a:solidFill>
                  <a:srgbClr val="ffffff"/>
                </a:solidFill>
              </a:uFill>
              <a:latin typeface="Arial"/>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5" name="Picture 2" descr=""/>
          <p:cNvPicPr/>
          <p:nvPr/>
        </p:nvPicPr>
        <p:blipFill>
          <a:blip r:embed="rId1"/>
          <a:stretch/>
        </p:blipFill>
        <p:spPr>
          <a:xfrm>
            <a:off x="6638760" y="1500120"/>
            <a:ext cx="1748160" cy="935280"/>
          </a:xfrm>
          <a:prstGeom prst="rect">
            <a:avLst/>
          </a:prstGeom>
          <a:ln w="9360">
            <a:noFill/>
          </a:ln>
        </p:spPr>
      </p:pic>
      <p:pic>
        <p:nvPicPr>
          <p:cNvPr id="236" name="Picture 3" descr=""/>
          <p:cNvPicPr/>
          <p:nvPr/>
        </p:nvPicPr>
        <p:blipFill>
          <a:blip r:embed="rId2"/>
          <a:stretch/>
        </p:blipFill>
        <p:spPr>
          <a:xfrm>
            <a:off x="685800" y="2784600"/>
            <a:ext cx="3732480" cy="3772080"/>
          </a:xfrm>
          <a:prstGeom prst="rect">
            <a:avLst/>
          </a:prstGeom>
          <a:ln w="9360">
            <a:noFill/>
          </a:ln>
        </p:spPr>
      </p:pic>
      <p:pic>
        <p:nvPicPr>
          <p:cNvPr id="237" name="Picture 4" descr=""/>
          <p:cNvPicPr/>
          <p:nvPr/>
        </p:nvPicPr>
        <p:blipFill>
          <a:blip r:embed="rId3"/>
          <a:stretch/>
        </p:blipFill>
        <p:spPr>
          <a:xfrm>
            <a:off x="5334120" y="2909880"/>
            <a:ext cx="3503880" cy="2978280"/>
          </a:xfrm>
          <a:prstGeom prst="rect">
            <a:avLst/>
          </a:prstGeom>
          <a:ln w="9360">
            <a:noFill/>
          </a:ln>
        </p:spPr>
      </p:pic>
      <p:sp>
        <p:nvSpPr>
          <p:cNvPr id="238" name="CustomShape 1"/>
          <p:cNvSpPr/>
          <p:nvPr/>
        </p:nvSpPr>
        <p:spPr>
          <a:xfrm>
            <a:off x="2057400" y="1109520"/>
            <a:ext cx="1675080" cy="455040"/>
          </a:xfrm>
          <a:prstGeom prst="rect">
            <a:avLst/>
          </a:prstGeom>
          <a:noFill/>
          <a:ln>
            <a:noFill/>
          </a:ln>
        </p:spPr>
        <p:style>
          <a:lnRef idx="0"/>
          <a:fillRef idx="0"/>
          <a:effectRef idx="0"/>
          <a:fontRef idx="minor"/>
        </p:style>
        <p:txBody>
          <a:bodyPr lIns="90000" rIns="90000" tIns="45000" bIns="45000"/>
          <a:p>
            <a:pPr>
              <a:lnSpc>
                <a:spcPct val="100000"/>
              </a:lnSpc>
            </a:pPr>
            <a:r>
              <a:rPr b="0" lang="it-IT" sz="2400" spc="-1" strike="noStrike">
                <a:solidFill>
                  <a:srgbClr val="000000"/>
                </a:solidFill>
                <a:uFill>
                  <a:solidFill>
                    <a:srgbClr val="ffffff"/>
                  </a:solidFill>
                </a:uFill>
                <a:latin typeface="Century Schoolbook"/>
                <a:ea typeface="DejaVu Sans"/>
              </a:rPr>
              <a:t>Plants</a:t>
            </a:r>
            <a:endParaRPr b="0" lang="it-IT" sz="1800" spc="-1" strike="noStrike">
              <a:solidFill>
                <a:srgbClr val="000000"/>
              </a:solidFill>
              <a:uFill>
                <a:solidFill>
                  <a:srgbClr val="ffffff"/>
                </a:solidFill>
              </a:uFill>
              <a:latin typeface="Arial"/>
            </a:endParaRPr>
          </a:p>
        </p:txBody>
      </p:sp>
      <p:sp>
        <p:nvSpPr>
          <p:cNvPr id="239" name="CustomShape 2"/>
          <p:cNvSpPr/>
          <p:nvPr/>
        </p:nvSpPr>
        <p:spPr>
          <a:xfrm>
            <a:off x="5929200" y="1143000"/>
            <a:ext cx="1293840" cy="820080"/>
          </a:xfrm>
          <a:prstGeom prst="rect">
            <a:avLst/>
          </a:prstGeom>
          <a:noFill/>
          <a:ln>
            <a:noFill/>
          </a:ln>
        </p:spPr>
        <p:style>
          <a:lnRef idx="0"/>
          <a:fillRef idx="0"/>
          <a:effectRef idx="0"/>
          <a:fontRef idx="minor"/>
        </p:style>
        <p:txBody>
          <a:bodyPr lIns="90000" rIns="90000" tIns="45000" bIns="45000"/>
          <a:p>
            <a:pPr>
              <a:lnSpc>
                <a:spcPct val="100000"/>
              </a:lnSpc>
            </a:pPr>
            <a:r>
              <a:rPr b="0" lang="it-IT" sz="2400" spc="-1" strike="noStrike">
                <a:solidFill>
                  <a:srgbClr val="000000"/>
                </a:solidFill>
                <a:uFill>
                  <a:solidFill>
                    <a:srgbClr val="ffffff"/>
                  </a:solidFill>
                </a:uFill>
                <a:latin typeface="Century Schoolbook"/>
                <a:ea typeface="DejaVu Sans"/>
              </a:rPr>
              <a:t>Animals</a:t>
            </a:r>
            <a:endParaRPr b="0" lang="it-IT" sz="1800" spc="-1" strike="noStrike">
              <a:solidFill>
                <a:srgbClr val="000000"/>
              </a:solidFill>
              <a:uFill>
                <a:solidFill>
                  <a:srgbClr val="ffffff"/>
                </a:solidFill>
              </a:uFill>
              <a:latin typeface="Arial"/>
            </a:endParaRPr>
          </a:p>
        </p:txBody>
      </p:sp>
      <p:sp>
        <p:nvSpPr>
          <p:cNvPr id="240" name="CustomShape 3"/>
          <p:cNvSpPr/>
          <p:nvPr/>
        </p:nvSpPr>
        <p:spPr>
          <a:xfrm>
            <a:off x="2819520" y="1760400"/>
            <a:ext cx="1065240" cy="820800"/>
          </a:xfrm>
          <a:prstGeom prst="rect">
            <a:avLst/>
          </a:prstGeom>
          <a:noFill/>
          <a:ln>
            <a:noFill/>
          </a:ln>
        </p:spPr>
        <p:style>
          <a:lnRef idx="0"/>
          <a:fillRef idx="0"/>
          <a:effectRef idx="0"/>
          <a:fontRef idx="minor"/>
        </p:style>
        <p:txBody>
          <a:bodyPr lIns="90000" rIns="90000" tIns="45000" bIns="45000"/>
          <a:p>
            <a:pPr algn="ctr">
              <a:lnSpc>
                <a:spcPct val="100000"/>
              </a:lnSpc>
            </a:pPr>
            <a:r>
              <a:rPr b="0" i="1" lang="it-IT" sz="2400" spc="-1" strike="noStrike">
                <a:solidFill>
                  <a:srgbClr val="000000"/>
                </a:solidFill>
                <a:uFill>
                  <a:solidFill>
                    <a:srgbClr val="ffffff"/>
                  </a:solidFill>
                </a:uFill>
                <a:latin typeface="Century Schoolbook"/>
                <a:ea typeface="DejaVu Sans"/>
              </a:rPr>
              <a:t>Rbc</a:t>
            </a:r>
            <a:r>
              <a:rPr b="0" lang="it-IT" sz="2400" spc="-1" strike="noStrike">
                <a:solidFill>
                  <a:srgbClr val="000000"/>
                </a:solidFill>
                <a:uFill>
                  <a:solidFill>
                    <a:srgbClr val="ffffff"/>
                  </a:solidFill>
                </a:uFill>
                <a:latin typeface="Century Schoolbook"/>
                <a:ea typeface="DejaVu Sans"/>
              </a:rPr>
              <a:t>L</a:t>
            </a:r>
            <a:endParaRPr b="0" lang="it-IT" sz="1800" spc="-1" strike="noStrike">
              <a:solidFill>
                <a:srgbClr val="000000"/>
              </a:solidFill>
              <a:uFill>
                <a:solidFill>
                  <a:srgbClr val="ffffff"/>
                </a:solidFill>
              </a:uFill>
              <a:latin typeface="Arial"/>
            </a:endParaRPr>
          </a:p>
          <a:p>
            <a:pPr algn="ctr">
              <a:lnSpc>
                <a:spcPct val="100000"/>
              </a:lnSpc>
            </a:pPr>
            <a:r>
              <a:rPr b="0" i="1" lang="it-IT" sz="2400" spc="-1" strike="noStrike">
                <a:solidFill>
                  <a:srgbClr val="000000"/>
                </a:solidFill>
                <a:uFill>
                  <a:solidFill>
                    <a:srgbClr val="ffffff"/>
                  </a:solidFill>
                </a:uFill>
                <a:latin typeface="Century Schoolbook"/>
                <a:ea typeface="DejaVu Sans"/>
              </a:rPr>
              <a:t>Mat</a:t>
            </a:r>
            <a:r>
              <a:rPr b="0" lang="it-IT" sz="2400" spc="-1" strike="noStrike">
                <a:solidFill>
                  <a:srgbClr val="000000"/>
                </a:solidFill>
                <a:uFill>
                  <a:solidFill>
                    <a:srgbClr val="ffffff"/>
                  </a:solidFill>
                </a:uFill>
                <a:latin typeface="Century Schoolbook"/>
                <a:ea typeface="DejaVu Sans"/>
              </a:rPr>
              <a:t>K</a:t>
            </a:r>
            <a:endParaRPr b="0" lang="it-IT" sz="1800" spc="-1" strike="noStrike">
              <a:solidFill>
                <a:srgbClr val="000000"/>
              </a:solidFill>
              <a:uFill>
                <a:solidFill>
                  <a:srgbClr val="ffffff"/>
                </a:solidFill>
              </a:uFill>
              <a:latin typeface="Arial"/>
            </a:endParaRPr>
          </a:p>
        </p:txBody>
      </p:sp>
      <p:sp>
        <p:nvSpPr>
          <p:cNvPr id="241" name="CustomShape 4"/>
          <p:cNvSpPr/>
          <p:nvPr/>
        </p:nvSpPr>
        <p:spPr>
          <a:xfrm>
            <a:off x="5524560" y="1968480"/>
            <a:ext cx="800280" cy="455040"/>
          </a:xfrm>
          <a:prstGeom prst="rect">
            <a:avLst/>
          </a:prstGeom>
          <a:noFill/>
          <a:ln>
            <a:noFill/>
          </a:ln>
        </p:spPr>
        <p:style>
          <a:lnRef idx="0"/>
          <a:fillRef idx="0"/>
          <a:effectRef idx="0"/>
          <a:fontRef idx="minor"/>
        </p:style>
        <p:txBody>
          <a:bodyPr lIns="90000" rIns="90000" tIns="45000" bIns="45000"/>
          <a:p>
            <a:pPr>
              <a:lnSpc>
                <a:spcPct val="100000"/>
              </a:lnSpc>
            </a:pPr>
            <a:r>
              <a:rPr b="0" i="1" lang="it-IT" sz="2400" spc="-1" strike="noStrike">
                <a:solidFill>
                  <a:srgbClr val="000000"/>
                </a:solidFill>
                <a:uFill>
                  <a:solidFill>
                    <a:srgbClr val="ffffff"/>
                  </a:solidFill>
                </a:uFill>
                <a:latin typeface="Century Schoolbook"/>
                <a:ea typeface="DejaVu Sans"/>
              </a:rPr>
              <a:t>CO</a:t>
            </a:r>
            <a:r>
              <a:rPr b="0" lang="it-IT" sz="2400" spc="-1" strike="noStrike">
                <a:solidFill>
                  <a:srgbClr val="000000"/>
                </a:solidFill>
                <a:uFill>
                  <a:solidFill>
                    <a:srgbClr val="ffffff"/>
                  </a:solidFill>
                </a:uFill>
                <a:latin typeface="Century Schoolbook"/>
                <a:ea typeface="DejaVu Sans"/>
              </a:rPr>
              <a:t>I</a:t>
            </a:r>
            <a:endParaRPr b="0" lang="it-IT" sz="1800" spc="-1" strike="noStrike">
              <a:solidFill>
                <a:srgbClr val="000000"/>
              </a:solidFill>
              <a:uFill>
                <a:solidFill>
                  <a:srgbClr val="ffffff"/>
                </a:solidFill>
              </a:uFill>
              <a:latin typeface="Arial"/>
            </a:endParaRPr>
          </a:p>
        </p:txBody>
      </p:sp>
      <p:sp>
        <p:nvSpPr>
          <p:cNvPr id="242" name="CustomShape 5"/>
          <p:cNvSpPr/>
          <p:nvPr/>
        </p:nvSpPr>
        <p:spPr>
          <a:xfrm>
            <a:off x="2041920" y="-57240"/>
            <a:ext cx="4474800" cy="1186560"/>
          </a:xfrm>
          <a:prstGeom prst="rect">
            <a:avLst/>
          </a:prstGeom>
          <a:noFill/>
          <a:ln w="9360">
            <a:noFill/>
          </a:ln>
        </p:spPr>
        <p:style>
          <a:lnRef idx="0"/>
          <a:fillRef idx="0"/>
          <a:effectRef idx="0"/>
          <a:fontRef idx="minor"/>
        </p:style>
        <p:txBody>
          <a:bodyPr wrap="none" lIns="90000" rIns="90000" tIns="45000" bIns="45000"/>
          <a:p>
            <a:pPr algn="ctr">
              <a:lnSpc>
                <a:spcPct val="100000"/>
              </a:lnSpc>
            </a:pPr>
            <a:r>
              <a:rPr b="0" lang="it-IT" sz="3600" spc="-1" strike="noStrike">
                <a:solidFill>
                  <a:srgbClr val="055c67"/>
                </a:solidFill>
                <a:uFill>
                  <a:solidFill>
                    <a:srgbClr val="ffffff"/>
                  </a:solidFill>
                </a:uFill>
                <a:latin typeface="Calibri"/>
                <a:ea typeface="DejaVu Sans"/>
              </a:rPr>
              <a:t>DNA Barcoding</a:t>
            </a:r>
            <a:endParaRPr b="0" lang="it-IT" sz="1800" spc="-1" strike="noStrike">
              <a:solidFill>
                <a:srgbClr val="000000"/>
              </a:solidFill>
              <a:uFill>
                <a:solidFill>
                  <a:srgbClr val="ffffff"/>
                </a:solidFill>
              </a:uFill>
              <a:latin typeface="Arial"/>
            </a:endParaRPr>
          </a:p>
          <a:p>
            <a:pPr algn="ctr">
              <a:lnSpc>
                <a:spcPct val="100000"/>
              </a:lnSpc>
            </a:pPr>
            <a:r>
              <a:rPr b="0" lang="it-IT" sz="3600" spc="-1" strike="noStrike">
                <a:solidFill>
                  <a:srgbClr val="055c67"/>
                </a:solidFill>
                <a:uFill>
                  <a:solidFill>
                    <a:srgbClr val="ffffff"/>
                  </a:solidFill>
                </a:uFill>
                <a:latin typeface="Calibri"/>
                <a:ea typeface="DejaVu Sans"/>
              </a:rPr>
              <a:t>Plants  vs. Animals</a:t>
            </a:r>
            <a:endParaRPr b="0" lang="it-IT" sz="1800" spc="-1" strike="noStrike">
              <a:solidFill>
                <a:srgbClr val="000000"/>
              </a:solidFill>
              <a:uFill>
                <a:solidFill>
                  <a:srgbClr val="ffffff"/>
                </a:solidFill>
              </a:uFill>
              <a:latin typeface="Arial"/>
            </a:endParaRPr>
          </a:p>
        </p:txBody>
      </p:sp>
      <p:pic>
        <p:nvPicPr>
          <p:cNvPr id="243" name="Picture 9" descr=""/>
          <p:cNvPicPr/>
          <p:nvPr/>
        </p:nvPicPr>
        <p:blipFill>
          <a:blip r:embed="rId4"/>
          <a:stretch/>
        </p:blipFill>
        <p:spPr>
          <a:xfrm>
            <a:off x="457200" y="685800"/>
            <a:ext cx="1455840" cy="1979640"/>
          </a:xfrm>
          <a:prstGeom prst="rect">
            <a:avLst/>
          </a:prstGeom>
          <a:ln w="9360">
            <a:noFill/>
          </a:ln>
        </p:spPr>
      </p:pic>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CustomShape 1"/>
          <p:cNvSpPr/>
          <p:nvPr/>
        </p:nvSpPr>
        <p:spPr>
          <a:xfrm>
            <a:off x="0" y="380880"/>
            <a:ext cx="9142560" cy="637920"/>
          </a:xfrm>
          <a:prstGeom prst="rect">
            <a:avLst/>
          </a:prstGeom>
          <a:noFill/>
          <a:ln w="9360">
            <a:noFill/>
          </a:ln>
        </p:spPr>
        <p:style>
          <a:lnRef idx="0"/>
          <a:fillRef idx="0"/>
          <a:effectRef idx="0"/>
          <a:fontRef idx="minor"/>
        </p:style>
        <p:txBody>
          <a:bodyPr lIns="90000" rIns="90000" tIns="45000" bIns="45000"/>
          <a:p>
            <a:pPr algn="ctr">
              <a:lnSpc>
                <a:spcPct val="100000"/>
              </a:lnSpc>
            </a:pPr>
            <a:r>
              <a:rPr b="0" lang="it-IT" sz="3600" spc="-1" strike="noStrike">
                <a:solidFill>
                  <a:srgbClr val="055c67"/>
                </a:solidFill>
                <a:uFill>
                  <a:solidFill>
                    <a:srgbClr val="ffffff"/>
                  </a:solidFill>
                </a:uFill>
                <a:latin typeface="Calibri"/>
                <a:ea typeface="DejaVu Sans"/>
              </a:rPr>
              <a:t>Contributing to Big Science</a:t>
            </a:r>
            <a:endParaRPr b="0" lang="it-IT" sz="1800" spc="-1" strike="noStrike">
              <a:solidFill>
                <a:srgbClr val="000000"/>
              </a:solidFill>
              <a:uFill>
                <a:solidFill>
                  <a:srgbClr val="ffffff"/>
                </a:solidFill>
              </a:uFill>
              <a:latin typeface="Arial"/>
            </a:endParaRPr>
          </a:p>
        </p:txBody>
      </p:sp>
      <p:pic>
        <p:nvPicPr>
          <p:cNvPr id="245" name="Picture 2" descr=""/>
          <p:cNvPicPr/>
          <p:nvPr/>
        </p:nvPicPr>
        <p:blipFill>
          <a:blip r:embed="rId1"/>
          <a:stretch/>
        </p:blipFill>
        <p:spPr>
          <a:xfrm>
            <a:off x="357120" y="1285920"/>
            <a:ext cx="8428320" cy="4284720"/>
          </a:xfrm>
          <a:prstGeom prst="rect">
            <a:avLst/>
          </a:prstGeom>
          <a:ln w="9360">
            <a:noFill/>
          </a:ln>
        </p:spPr>
      </p:pic>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CustomShape 1"/>
          <p:cNvSpPr/>
          <p:nvPr/>
        </p:nvSpPr>
        <p:spPr>
          <a:xfrm>
            <a:off x="0" y="380880"/>
            <a:ext cx="9142560" cy="637920"/>
          </a:xfrm>
          <a:prstGeom prst="rect">
            <a:avLst/>
          </a:prstGeom>
          <a:noFill/>
          <a:ln w="9360">
            <a:noFill/>
          </a:ln>
        </p:spPr>
        <p:style>
          <a:lnRef idx="0"/>
          <a:fillRef idx="0"/>
          <a:effectRef idx="0"/>
          <a:fontRef idx="minor"/>
        </p:style>
        <p:txBody>
          <a:bodyPr lIns="90000" rIns="90000" tIns="45000" bIns="45000"/>
          <a:p>
            <a:pPr algn="ctr">
              <a:lnSpc>
                <a:spcPct val="100000"/>
              </a:lnSpc>
            </a:pPr>
            <a:r>
              <a:rPr b="0" lang="it-IT" sz="3600" spc="-1" strike="noStrike">
                <a:solidFill>
                  <a:srgbClr val="055c67"/>
                </a:solidFill>
                <a:uFill>
                  <a:solidFill>
                    <a:srgbClr val="ffffff"/>
                  </a:solidFill>
                </a:uFill>
                <a:latin typeface="Calibri"/>
                <a:ea typeface="DejaVu Sans"/>
              </a:rPr>
              <a:t>DNA Barcoding: The Works</a:t>
            </a:r>
            <a:endParaRPr b="0" lang="it-IT" sz="1800" spc="-1" strike="noStrike">
              <a:solidFill>
                <a:srgbClr val="000000"/>
              </a:solidFill>
              <a:uFill>
                <a:solidFill>
                  <a:srgbClr val="ffffff"/>
                </a:solidFill>
              </a:uFill>
              <a:latin typeface="Arial"/>
            </a:endParaRPr>
          </a:p>
        </p:txBody>
      </p:sp>
      <p:pic>
        <p:nvPicPr>
          <p:cNvPr id="247" name="Picture 2" descr=""/>
          <p:cNvPicPr/>
          <p:nvPr/>
        </p:nvPicPr>
        <p:blipFill>
          <a:blip r:embed="rId1"/>
          <a:stretch/>
        </p:blipFill>
        <p:spPr>
          <a:xfrm>
            <a:off x="3043080" y="990720"/>
            <a:ext cx="2822760" cy="2105280"/>
          </a:xfrm>
          <a:prstGeom prst="rect">
            <a:avLst/>
          </a:prstGeom>
          <a:ln w="9360">
            <a:noFill/>
          </a:ln>
        </p:spPr>
      </p:pic>
      <p:pic>
        <p:nvPicPr>
          <p:cNvPr id="248" name="Picture 3" descr=""/>
          <p:cNvPicPr/>
          <p:nvPr/>
        </p:nvPicPr>
        <p:blipFill>
          <a:blip r:embed="rId2"/>
          <a:stretch/>
        </p:blipFill>
        <p:spPr>
          <a:xfrm>
            <a:off x="6095880" y="1692360"/>
            <a:ext cx="2698920" cy="1735200"/>
          </a:xfrm>
          <a:prstGeom prst="rect">
            <a:avLst/>
          </a:prstGeom>
          <a:ln w="9360">
            <a:noFill/>
          </a:ln>
        </p:spPr>
      </p:pic>
      <p:pic>
        <p:nvPicPr>
          <p:cNvPr id="249" name="Picture 5" descr=""/>
          <p:cNvPicPr/>
          <p:nvPr/>
        </p:nvPicPr>
        <p:blipFill>
          <a:blip r:embed="rId3"/>
          <a:stretch/>
        </p:blipFill>
        <p:spPr>
          <a:xfrm>
            <a:off x="2819520" y="4788000"/>
            <a:ext cx="3332160" cy="2297160"/>
          </a:xfrm>
          <a:prstGeom prst="rect">
            <a:avLst/>
          </a:prstGeom>
          <a:ln w="9360">
            <a:noFill/>
          </a:ln>
        </p:spPr>
      </p:pic>
      <p:pic>
        <p:nvPicPr>
          <p:cNvPr id="250" name="Picture 7" descr=""/>
          <p:cNvPicPr/>
          <p:nvPr/>
        </p:nvPicPr>
        <p:blipFill>
          <a:blip r:embed="rId4"/>
          <a:stretch/>
        </p:blipFill>
        <p:spPr>
          <a:xfrm>
            <a:off x="838080" y="4038480"/>
            <a:ext cx="1598760" cy="2051280"/>
          </a:xfrm>
          <a:prstGeom prst="rect">
            <a:avLst/>
          </a:prstGeom>
          <a:ln w="9360">
            <a:noFill/>
          </a:ln>
        </p:spPr>
      </p:pic>
      <p:pic>
        <p:nvPicPr>
          <p:cNvPr id="251" name="Picture 9" descr=""/>
          <p:cNvPicPr/>
          <p:nvPr/>
        </p:nvPicPr>
        <p:blipFill>
          <a:blip r:embed="rId5"/>
          <a:stretch/>
        </p:blipFill>
        <p:spPr>
          <a:xfrm>
            <a:off x="523800" y="1328760"/>
            <a:ext cx="2217960" cy="2436840"/>
          </a:xfrm>
          <a:prstGeom prst="rect">
            <a:avLst/>
          </a:prstGeom>
          <a:ln w="9360">
            <a:noFill/>
          </a:ln>
        </p:spPr>
      </p:pic>
      <p:sp>
        <p:nvSpPr>
          <p:cNvPr id="252" name="CustomShape 2"/>
          <p:cNvSpPr/>
          <p:nvPr/>
        </p:nvSpPr>
        <p:spPr>
          <a:xfrm>
            <a:off x="3124080" y="3097080"/>
            <a:ext cx="2741760" cy="2008800"/>
          </a:xfrm>
          <a:prstGeom prst="rect">
            <a:avLst/>
          </a:prstGeom>
          <a:noFill/>
          <a:ln w="9360">
            <a:noFill/>
          </a:ln>
        </p:spPr>
        <p:style>
          <a:lnRef idx="0"/>
          <a:fillRef idx="0"/>
          <a:effectRef idx="0"/>
          <a:fontRef idx="minor"/>
        </p:style>
        <p:txBody>
          <a:bodyPr lIns="90000" rIns="90000" tIns="45000" bIns="45000"/>
          <a:p>
            <a:pPr marL="111240" indent="-109800">
              <a:lnSpc>
                <a:spcPct val="150000"/>
              </a:lnSpc>
              <a:buClr>
                <a:srgbClr val="000000"/>
              </a:buClr>
              <a:buFont typeface="Arial"/>
              <a:buChar char="•"/>
            </a:pPr>
            <a:r>
              <a:rPr b="0" lang="it-IT" sz="1800" spc="-1" strike="noStrike">
                <a:solidFill>
                  <a:srgbClr val="000000"/>
                </a:solidFill>
                <a:uFill>
                  <a:solidFill>
                    <a:srgbClr val="ffffff"/>
                  </a:solidFill>
                </a:uFill>
                <a:latin typeface="Century Schoolbook"/>
                <a:ea typeface="DejaVu Sans"/>
              </a:rPr>
              <a:t>Extract DNA</a:t>
            </a:r>
            <a:endParaRPr b="0" lang="it-IT" sz="1800" spc="-1" strike="noStrike">
              <a:solidFill>
                <a:srgbClr val="000000"/>
              </a:solidFill>
              <a:uFill>
                <a:solidFill>
                  <a:srgbClr val="ffffff"/>
                </a:solidFill>
              </a:uFill>
              <a:latin typeface="Arial"/>
            </a:endParaRPr>
          </a:p>
          <a:p>
            <a:pPr marL="111240" indent="-109800">
              <a:lnSpc>
                <a:spcPct val="150000"/>
              </a:lnSpc>
              <a:buClr>
                <a:srgbClr val="000000"/>
              </a:buClr>
              <a:buFont typeface="Arial"/>
              <a:buChar char="•"/>
            </a:pPr>
            <a:r>
              <a:rPr b="0" lang="it-IT" sz="1800" spc="-1" strike="noStrike">
                <a:solidFill>
                  <a:srgbClr val="000000"/>
                </a:solidFill>
                <a:uFill>
                  <a:solidFill>
                    <a:srgbClr val="ffffff"/>
                  </a:solidFill>
                </a:uFill>
                <a:latin typeface="Century Schoolbook"/>
                <a:ea typeface="DejaVu Sans"/>
              </a:rPr>
              <a:t>Amplify barcoding locus</a:t>
            </a:r>
            <a:endParaRPr b="0" lang="it-IT" sz="1800" spc="-1" strike="noStrike">
              <a:solidFill>
                <a:srgbClr val="000000"/>
              </a:solidFill>
              <a:uFill>
                <a:solidFill>
                  <a:srgbClr val="ffffff"/>
                </a:solidFill>
              </a:uFill>
              <a:latin typeface="Arial"/>
            </a:endParaRPr>
          </a:p>
          <a:p>
            <a:pPr marL="111240" indent="-109800">
              <a:lnSpc>
                <a:spcPct val="150000"/>
              </a:lnSpc>
              <a:buClr>
                <a:srgbClr val="000000"/>
              </a:buClr>
              <a:buFont typeface="Arial"/>
              <a:buChar char="•"/>
            </a:pPr>
            <a:r>
              <a:rPr b="0" lang="it-IT" sz="1800" spc="-1" strike="noStrike">
                <a:solidFill>
                  <a:srgbClr val="000000"/>
                </a:solidFill>
                <a:uFill>
                  <a:solidFill>
                    <a:srgbClr val="ffffff"/>
                  </a:solidFill>
                </a:uFill>
                <a:latin typeface="Century Schoolbook"/>
                <a:ea typeface="DejaVu Sans"/>
              </a:rPr>
              <a:t>Sequence barcode</a:t>
            </a:r>
            <a:endParaRPr b="0" lang="it-IT" sz="1800" spc="-1" strike="noStrike">
              <a:solidFill>
                <a:srgbClr val="000000"/>
              </a:solidFill>
              <a:uFill>
                <a:solidFill>
                  <a:srgbClr val="ffffff"/>
                </a:solidFill>
              </a:uFill>
              <a:latin typeface="Arial"/>
            </a:endParaRPr>
          </a:p>
          <a:p>
            <a:pPr marL="111240" indent="-109800">
              <a:lnSpc>
                <a:spcPct val="150000"/>
              </a:lnSpc>
              <a:buClr>
                <a:srgbClr val="000000"/>
              </a:buClr>
              <a:buFont typeface="Arial"/>
              <a:buChar char="•"/>
            </a:pPr>
            <a:r>
              <a:rPr b="0" lang="it-IT" sz="1800" spc="-1" strike="noStrike">
                <a:solidFill>
                  <a:srgbClr val="000000"/>
                </a:solidFill>
                <a:uFill>
                  <a:solidFill>
                    <a:srgbClr val="ffffff"/>
                  </a:solidFill>
                </a:uFill>
                <a:latin typeface="Century Schoolbook"/>
                <a:ea typeface="DejaVu Sans"/>
              </a:rPr>
              <a:t>Analyze sequence</a:t>
            </a:r>
            <a:endParaRPr b="0" lang="it-IT" sz="1800" spc="-1" strike="noStrike">
              <a:solidFill>
                <a:srgbClr val="000000"/>
              </a:solidFill>
              <a:uFill>
                <a:solidFill>
                  <a:srgbClr val="ffffff"/>
                </a:solidFill>
              </a:uFill>
              <a:latin typeface="Arial"/>
            </a:endParaRPr>
          </a:p>
        </p:txBody>
      </p:sp>
      <p:pic>
        <p:nvPicPr>
          <p:cNvPr id="253" name="Picture 11" descr=""/>
          <p:cNvPicPr/>
          <p:nvPr/>
        </p:nvPicPr>
        <p:blipFill>
          <a:blip r:embed="rId6"/>
          <a:stretch/>
        </p:blipFill>
        <p:spPr>
          <a:xfrm>
            <a:off x="6132600" y="3871800"/>
            <a:ext cx="2662560" cy="1841760"/>
          </a:xfrm>
          <a:prstGeom prst="rect">
            <a:avLst/>
          </a:prstGeom>
          <a:ln w="9360">
            <a:noFill/>
          </a:ln>
        </p:spPr>
      </p:pic>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0" lang="it-IT" sz="3000" spc="-1" strike="noStrike" cap="small">
                <a:solidFill>
                  <a:srgbClr val="575f6d"/>
                </a:solidFill>
                <a:uFill>
                  <a:solidFill>
                    <a:srgbClr val="ffffff"/>
                  </a:solidFill>
                </a:uFill>
                <a:latin typeface="Century Schoolbook"/>
                <a:ea typeface="DejaVu Sans"/>
              </a:rPr>
              <a:t>CAVEATS</a:t>
            </a:r>
            <a:endParaRPr b="0" lang="it-IT" sz="1800" spc="-1" strike="noStrike">
              <a:solidFill>
                <a:srgbClr val="000000"/>
              </a:solidFill>
              <a:uFill>
                <a:solidFill>
                  <a:srgbClr val="ffffff"/>
                </a:solidFill>
              </a:uFill>
              <a:latin typeface="Arial"/>
            </a:endParaRPr>
          </a:p>
        </p:txBody>
      </p:sp>
      <p:sp>
        <p:nvSpPr>
          <p:cNvPr id="255"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Although increasingly widely used, DNA barcoding is not without controversy. Critics have pointed out that the range of intraspecific sequence divergence can be difficult to predict.</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Other researchers have highlighted potential issues surrounding the sample sizes on which DNA barcodes are typically based.</a:t>
            </a:r>
            <a:endParaRPr b="0" lang="it-IT" sz="1800" spc="-1" strike="noStrike">
              <a:solidFill>
                <a:srgbClr val="000000"/>
              </a:solidFill>
              <a:uFill>
                <a:solidFill>
                  <a:srgbClr val="ffffff"/>
                </a:solidFill>
              </a:uFill>
              <a:latin typeface="Arial"/>
            </a:endParaRPr>
          </a:p>
        </p:txBody>
      </p:sp>
      <p:sp>
        <p:nvSpPr>
          <p:cNvPr id="256" name="CustomShape 3"/>
          <p:cNvSpPr/>
          <p:nvPr/>
        </p:nvSpPr>
        <p:spPr>
          <a:xfrm>
            <a:off x="155520" y="-144360"/>
            <a:ext cx="303480" cy="303480"/>
          </a:xfrm>
          <a:prstGeom prst="rect">
            <a:avLst/>
          </a:prstGeom>
          <a:noFill/>
          <a:ln>
            <a:noFill/>
          </a:ln>
        </p:spPr>
        <p:style>
          <a:lnRef idx="0"/>
          <a:fillRef idx="0"/>
          <a:effectRef idx="0"/>
          <a:fontRef idx="minor"/>
        </p:style>
      </p:sp>
      <p:sp>
        <p:nvSpPr>
          <p:cNvPr id="257" name="CustomShape 4"/>
          <p:cNvSpPr/>
          <p:nvPr/>
        </p:nvSpPr>
        <p:spPr>
          <a:xfrm>
            <a:off x="155520" y="-144360"/>
            <a:ext cx="303480" cy="303480"/>
          </a:xfrm>
          <a:prstGeom prst="rect">
            <a:avLst/>
          </a:prstGeom>
          <a:noFill/>
          <a:ln>
            <a:noFill/>
          </a:ln>
        </p:spPr>
        <p:style>
          <a:lnRef idx="0"/>
          <a:fillRef idx="0"/>
          <a:effectRef idx="0"/>
          <a:fontRef idx="minor"/>
        </p:style>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CustomShape 1"/>
          <p:cNvSpPr/>
          <p:nvPr/>
        </p:nvSpPr>
        <p:spPr>
          <a:xfrm>
            <a:off x="457200" y="274680"/>
            <a:ext cx="7466040" cy="1141560"/>
          </a:xfrm>
          <a:prstGeom prst="rect">
            <a:avLst/>
          </a:prstGeom>
          <a:noFill/>
          <a:ln>
            <a:noFill/>
          </a:ln>
        </p:spPr>
        <p:style>
          <a:lnRef idx="0"/>
          <a:fillRef idx="0"/>
          <a:effectRef idx="0"/>
          <a:fontRef idx="minor"/>
        </p:style>
      </p:sp>
      <p:sp>
        <p:nvSpPr>
          <p:cNvPr id="259"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Although barcoding is not perfect we can argue that the same can be said for taxonomic delineations that are made on the basis of morphological characteristics; </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limitations of morphology are particularly evident in (but not limited to) cryptic species, cryptic life stages (e.g. beetle larvae), and microbial species that require (but will not always be amenable to) culturing prior to identification. </a:t>
            </a:r>
            <a:endParaRPr b="0" lang="it-IT" sz="1800" spc="-1" strike="noStrike">
              <a:solidFill>
                <a:srgbClr val="000000"/>
              </a:solidFill>
              <a:uFill>
                <a:solidFill>
                  <a:srgbClr val="ffffff"/>
                </a:solidFill>
              </a:uFill>
              <a:latin typeface="Arial"/>
            </a:endParaRPr>
          </a:p>
        </p:txBody>
      </p:sp>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457200" y="274680"/>
            <a:ext cx="7466040" cy="1141560"/>
          </a:xfrm>
          <a:prstGeom prst="rect">
            <a:avLst/>
          </a:prstGeom>
          <a:noFill/>
          <a:ln>
            <a:noFill/>
          </a:ln>
        </p:spPr>
        <p:style>
          <a:lnRef idx="0"/>
          <a:fillRef idx="0"/>
          <a:effectRef idx="0"/>
          <a:fontRef idx="minor"/>
        </p:style>
      </p:sp>
      <p:graphicFrame>
        <p:nvGraphicFramePr>
          <p:cNvPr id="261" name="Table 2"/>
          <p:cNvGraphicFramePr/>
          <p:nvPr/>
        </p:nvGraphicFramePr>
        <p:xfrm>
          <a:off x="304920" y="281880"/>
          <a:ext cx="8381160" cy="6256440"/>
        </p:xfrm>
        <a:graphic>
          <a:graphicData uri="http://schemas.openxmlformats.org/drawingml/2006/table">
            <a:tbl>
              <a:tblPr/>
              <a:tblGrid>
                <a:gridCol w="2133360"/>
                <a:gridCol w="4647960"/>
                <a:gridCol w="1600200"/>
              </a:tblGrid>
              <a:tr h="694440">
                <a:tc>
                  <a:txBody>
                    <a:bodyPr lIns="31680" rIns="31680"/>
                    <a:p>
                      <a:pPr>
                        <a:lnSpc>
                          <a:spcPct val="100000"/>
                        </a:lnSpc>
                      </a:pPr>
                      <a:r>
                        <a:rPr b="1" lang="it-IT" sz="1800" spc="-1" strike="noStrike">
                          <a:solidFill>
                            <a:srgbClr val="000000"/>
                          </a:solidFill>
                          <a:uFill>
                            <a:solidFill>
                              <a:srgbClr val="ffffff"/>
                            </a:solidFill>
                          </a:uFill>
                          <a:latin typeface="Century Schoolbook"/>
                        </a:rPr>
                        <a:t>Taxonomic group</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tc>
                  <a:txBody>
                    <a:bodyPr lIns="31680" rIns="31680"/>
                    <a:p>
                      <a:pPr>
                        <a:lnSpc>
                          <a:spcPct val="100000"/>
                        </a:lnSpc>
                      </a:pPr>
                      <a:r>
                        <a:rPr b="1" lang="it-IT" sz="1800" spc="-1" strike="noStrike">
                          <a:solidFill>
                            <a:srgbClr val="000000"/>
                          </a:solidFill>
                          <a:uFill>
                            <a:solidFill>
                              <a:srgbClr val="ffffff"/>
                            </a:solidFill>
                          </a:uFill>
                          <a:latin typeface="Century Schoolbook"/>
                        </a:rPr>
                        <a:t>Gene region</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tc>
                  <a:txBody>
                    <a:bodyPr lIns="31680" rIns="31680"/>
                    <a:p>
                      <a:pPr>
                        <a:lnSpc>
                          <a:spcPct val="100000"/>
                        </a:lnSpc>
                      </a:pPr>
                      <a:r>
                        <a:rPr b="1" lang="it-IT" sz="1800" spc="-1" strike="noStrike">
                          <a:solidFill>
                            <a:srgbClr val="000000"/>
                          </a:solidFill>
                          <a:uFill>
                            <a:solidFill>
                              <a:srgbClr val="ffffff"/>
                            </a:solidFill>
                          </a:uFill>
                          <a:latin typeface="Century Schoolbook"/>
                        </a:rPr>
                        <a:t>Reference</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tr>
              <a:tr h="670680">
                <a:tc>
                  <a:txBody>
                    <a:bodyPr lIns="31680" rIns="31680"/>
                    <a:p>
                      <a:pPr>
                        <a:lnSpc>
                          <a:spcPct val="100000"/>
                        </a:lnSpc>
                      </a:pPr>
                      <a:r>
                        <a:rPr b="0" lang="it-IT" sz="1800" spc="-1" strike="noStrike">
                          <a:solidFill>
                            <a:srgbClr val="000000"/>
                          </a:solidFill>
                          <a:uFill>
                            <a:solidFill>
                              <a:srgbClr val="ffffff"/>
                            </a:solidFill>
                          </a:uFill>
                          <a:latin typeface="Century Schoolbook"/>
                        </a:rPr>
                        <a:t>Animals</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lIns="31680" rIns="31680"/>
                    <a:p>
                      <a:pPr>
                        <a:lnSpc>
                          <a:spcPct val="100000"/>
                        </a:lnSpc>
                      </a:pPr>
                      <a:r>
                        <a:rPr b="0" lang="it-IT" sz="1800" spc="-1" strike="noStrike">
                          <a:solidFill>
                            <a:srgbClr val="000000"/>
                          </a:solidFill>
                          <a:uFill>
                            <a:solidFill>
                              <a:srgbClr val="ffffff"/>
                            </a:solidFill>
                          </a:uFill>
                          <a:latin typeface="Century Schoolbook"/>
                        </a:rPr>
                        <a:t>Cytochrome oxidase I (COI) mitochondrial region</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lIns="31680" rIns="31680"/>
                    <a:p>
                      <a:pPr>
                        <a:lnSpc>
                          <a:spcPct val="100000"/>
                        </a:lnSpc>
                      </a:pPr>
                      <a:r>
                        <a:rPr b="0" lang="it-IT" sz="1800" spc="-1" strike="noStrike">
                          <a:solidFill>
                            <a:srgbClr val="000000"/>
                          </a:solidFill>
                          <a:uFill>
                            <a:solidFill>
                              <a:srgbClr val="ffffff"/>
                            </a:solidFill>
                          </a:uFill>
                          <a:latin typeface="Century Schoolbook"/>
                        </a:rPr>
                        <a:t>Herbert </a:t>
                      </a:r>
                      <a:r>
                        <a:rPr b="0" i="1" lang="it-IT" sz="1800" spc="-1" strike="noStrike">
                          <a:solidFill>
                            <a:srgbClr val="000000"/>
                          </a:solidFill>
                          <a:uFill>
                            <a:solidFill>
                              <a:srgbClr val="ffffff"/>
                            </a:solidFill>
                          </a:uFill>
                          <a:latin typeface="Century Schoolbook"/>
                        </a:rPr>
                        <a:t>et al.</a:t>
                      </a:r>
                      <a:r>
                        <a:rPr b="0" lang="it-IT" sz="1800" spc="-1" strike="noStrike">
                          <a:solidFill>
                            <a:srgbClr val="000000"/>
                          </a:solidFill>
                          <a:uFill>
                            <a:solidFill>
                              <a:srgbClr val="ffffff"/>
                            </a:solidFill>
                          </a:uFill>
                          <a:latin typeface="Century Schoolbook"/>
                        </a:rPr>
                        <a:t> (2003)</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r>
              <a:tr h="955800">
                <a:tc>
                  <a:txBody>
                    <a:bodyPr lIns="31680" rIns="31680"/>
                    <a:p>
                      <a:pPr>
                        <a:lnSpc>
                          <a:spcPct val="100000"/>
                        </a:lnSpc>
                      </a:pPr>
                      <a:r>
                        <a:rPr b="0" lang="it-IT" sz="1800" spc="-1" strike="noStrike">
                          <a:solidFill>
                            <a:srgbClr val="000000"/>
                          </a:solidFill>
                          <a:uFill>
                            <a:solidFill>
                              <a:srgbClr val="ffffff"/>
                            </a:solidFill>
                          </a:uFill>
                          <a:latin typeface="Century Schoolbook"/>
                        </a:rPr>
                        <a:t>Plants</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lIns="31680" rIns="31680"/>
                    <a:p>
                      <a:pPr>
                        <a:lnSpc>
                          <a:spcPct val="100000"/>
                        </a:lnSpc>
                      </a:pPr>
                      <a:r>
                        <a:rPr b="0" lang="it-IT" sz="1800" spc="-1" strike="noStrike">
                          <a:solidFill>
                            <a:srgbClr val="000000"/>
                          </a:solidFill>
                          <a:uFill>
                            <a:solidFill>
                              <a:srgbClr val="ffffff"/>
                            </a:solidFill>
                          </a:uFill>
                          <a:latin typeface="Century Schoolbook"/>
                        </a:rPr>
                        <a:t>Two chloroplast regions, </a:t>
                      </a:r>
                      <a:r>
                        <a:rPr b="0" i="1" lang="it-IT" sz="1800" spc="-1" strike="noStrike">
                          <a:solidFill>
                            <a:srgbClr val="000000"/>
                          </a:solidFill>
                          <a:uFill>
                            <a:solidFill>
                              <a:srgbClr val="ffffff"/>
                            </a:solidFill>
                          </a:uFill>
                          <a:latin typeface="Century Schoolbook"/>
                        </a:rPr>
                        <a:t>rbcL</a:t>
                      </a:r>
                      <a:r>
                        <a:rPr b="0" lang="it-IT" sz="1800" spc="-1" strike="noStrike">
                          <a:solidFill>
                            <a:srgbClr val="000000"/>
                          </a:solidFill>
                          <a:uFill>
                            <a:solidFill>
                              <a:srgbClr val="ffffff"/>
                            </a:solidFill>
                          </a:uFill>
                          <a:latin typeface="Century Schoolbook"/>
                        </a:rPr>
                        <a:t> and </a:t>
                      </a:r>
                      <a:r>
                        <a:rPr b="0" i="1" lang="it-IT" sz="1800" spc="-1" strike="noStrike">
                          <a:solidFill>
                            <a:srgbClr val="000000"/>
                          </a:solidFill>
                          <a:uFill>
                            <a:solidFill>
                              <a:srgbClr val="ffffff"/>
                            </a:solidFill>
                          </a:uFill>
                          <a:latin typeface="Century Schoolbook"/>
                        </a:rPr>
                        <a:t>matK</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lIns="31680" rIns="31680"/>
                    <a:p>
                      <a:pPr>
                        <a:lnSpc>
                          <a:spcPct val="100000"/>
                        </a:lnSpc>
                      </a:pPr>
                      <a:r>
                        <a:rPr b="0" lang="it-IT" sz="1800" spc="-1" strike="noStrike">
                          <a:solidFill>
                            <a:srgbClr val="000000"/>
                          </a:solidFill>
                          <a:uFill>
                            <a:solidFill>
                              <a:srgbClr val="ffffff"/>
                            </a:solidFill>
                          </a:uFill>
                          <a:latin typeface="Century Schoolbook"/>
                        </a:rPr>
                        <a:t>CBOL Plant Working Group (2009)</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r>
              <a:tr h="670680">
                <a:tc>
                  <a:txBody>
                    <a:bodyPr lIns="31680" rIns="31680"/>
                    <a:p>
                      <a:pPr>
                        <a:lnSpc>
                          <a:spcPct val="100000"/>
                        </a:lnSpc>
                      </a:pPr>
                      <a:r>
                        <a:rPr b="0" lang="it-IT" sz="1800" spc="-1" strike="noStrike">
                          <a:solidFill>
                            <a:srgbClr val="000000"/>
                          </a:solidFill>
                          <a:uFill>
                            <a:solidFill>
                              <a:srgbClr val="ffffff"/>
                            </a:solidFill>
                          </a:uFill>
                          <a:latin typeface="Century Schoolbook"/>
                        </a:rPr>
                        <a:t>Plants</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lIns="31680" rIns="31680"/>
                    <a:p>
                      <a:pPr>
                        <a:lnSpc>
                          <a:spcPct val="100000"/>
                        </a:lnSpc>
                      </a:pPr>
                      <a:r>
                        <a:rPr b="0" lang="it-IT" sz="1800" spc="-1" strike="noStrike">
                          <a:solidFill>
                            <a:srgbClr val="000000"/>
                          </a:solidFill>
                          <a:uFill>
                            <a:solidFill>
                              <a:srgbClr val="ffffff"/>
                            </a:solidFill>
                          </a:uFill>
                          <a:latin typeface="Century Schoolbook"/>
                        </a:rPr>
                        <a:t>Second internal transcribed spacer (ITS2) of nuclear ribosomal DNA</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lIns="31680" rIns="31680"/>
                    <a:p>
                      <a:pPr>
                        <a:lnSpc>
                          <a:spcPct val="100000"/>
                        </a:lnSpc>
                      </a:pPr>
                      <a:r>
                        <a:rPr b="0" lang="it-IT" sz="1800" spc="-1" strike="noStrike">
                          <a:solidFill>
                            <a:srgbClr val="000000"/>
                          </a:solidFill>
                          <a:uFill>
                            <a:solidFill>
                              <a:srgbClr val="ffffff"/>
                            </a:solidFill>
                          </a:uFill>
                          <a:latin typeface="Century Schoolbook"/>
                        </a:rPr>
                        <a:t>Chen </a:t>
                      </a:r>
                      <a:r>
                        <a:rPr b="0" i="1" lang="it-IT" sz="1800" spc="-1" strike="noStrike">
                          <a:solidFill>
                            <a:srgbClr val="000000"/>
                          </a:solidFill>
                          <a:uFill>
                            <a:solidFill>
                              <a:srgbClr val="ffffff"/>
                            </a:solidFill>
                          </a:uFill>
                          <a:latin typeface="Century Schoolbook"/>
                        </a:rPr>
                        <a:t>et al.</a:t>
                      </a:r>
                      <a:r>
                        <a:rPr b="0" lang="it-IT" sz="1800" spc="-1" strike="noStrike">
                          <a:solidFill>
                            <a:srgbClr val="000000"/>
                          </a:solidFill>
                          <a:uFill>
                            <a:solidFill>
                              <a:srgbClr val="ffffff"/>
                            </a:solidFill>
                          </a:uFill>
                          <a:latin typeface="Century Schoolbook"/>
                        </a:rPr>
                        <a:t> (2010)</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r>
              <a:tr h="955800">
                <a:tc>
                  <a:txBody>
                    <a:bodyPr lIns="31680" rIns="31680"/>
                    <a:p>
                      <a:pPr>
                        <a:lnSpc>
                          <a:spcPct val="100000"/>
                        </a:lnSpc>
                      </a:pPr>
                      <a:r>
                        <a:rPr b="0" lang="it-IT" sz="1800" spc="-1" strike="noStrike">
                          <a:solidFill>
                            <a:srgbClr val="000000"/>
                          </a:solidFill>
                          <a:uFill>
                            <a:solidFill>
                              <a:srgbClr val="ffffff"/>
                            </a:solidFill>
                          </a:uFill>
                          <a:latin typeface="Century Schoolbook"/>
                        </a:rPr>
                        <a:t>Arbuscular mycorrhizal fungi</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lIns="31680" rIns="31680"/>
                    <a:p>
                      <a:pPr>
                        <a:lnSpc>
                          <a:spcPct val="100000"/>
                        </a:lnSpc>
                      </a:pPr>
                      <a:r>
                        <a:rPr b="0" lang="it-IT" sz="1800" spc="-1" strike="noStrike">
                          <a:solidFill>
                            <a:srgbClr val="000000"/>
                          </a:solidFill>
                          <a:uFill>
                            <a:solidFill>
                              <a:srgbClr val="ffffff"/>
                            </a:solidFill>
                          </a:uFill>
                          <a:latin typeface="Century Schoolbook"/>
                        </a:rPr>
                        <a:t>Nuclear rDNA (1500 bp fragment spanning small subunit, ITS region, and large subunit)</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lIns="31680" rIns="31680"/>
                    <a:p>
                      <a:pPr>
                        <a:lnSpc>
                          <a:spcPct val="100000"/>
                        </a:lnSpc>
                      </a:pPr>
                      <a:r>
                        <a:rPr b="0" lang="it-IT" sz="1800" spc="-1" strike="noStrike">
                          <a:solidFill>
                            <a:srgbClr val="000000"/>
                          </a:solidFill>
                          <a:uFill>
                            <a:solidFill>
                              <a:srgbClr val="ffffff"/>
                            </a:solidFill>
                          </a:uFill>
                          <a:latin typeface="Century Schoolbook"/>
                        </a:rPr>
                        <a:t>Stockinger </a:t>
                      </a:r>
                      <a:r>
                        <a:rPr b="0" i="1" lang="it-IT" sz="1800" spc="-1" strike="noStrike">
                          <a:solidFill>
                            <a:srgbClr val="000000"/>
                          </a:solidFill>
                          <a:uFill>
                            <a:solidFill>
                              <a:srgbClr val="ffffff"/>
                            </a:solidFill>
                          </a:uFill>
                          <a:latin typeface="Century Schoolbook"/>
                        </a:rPr>
                        <a:t>et al.</a:t>
                      </a:r>
                      <a:r>
                        <a:rPr b="0" lang="it-IT" sz="1800" spc="-1" strike="noStrike">
                          <a:solidFill>
                            <a:srgbClr val="000000"/>
                          </a:solidFill>
                          <a:uFill>
                            <a:solidFill>
                              <a:srgbClr val="ffffff"/>
                            </a:solidFill>
                          </a:uFill>
                          <a:latin typeface="Century Schoolbook"/>
                        </a:rPr>
                        <a:t> (2010)</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r>
              <a:tr h="670680">
                <a:tc>
                  <a:txBody>
                    <a:bodyPr lIns="31680" rIns="31680"/>
                    <a:p>
                      <a:pPr>
                        <a:lnSpc>
                          <a:spcPct val="100000"/>
                        </a:lnSpc>
                      </a:pPr>
                      <a:r>
                        <a:rPr b="0" lang="it-IT" sz="1800" spc="-1" strike="noStrike">
                          <a:solidFill>
                            <a:srgbClr val="000000"/>
                          </a:solidFill>
                          <a:uFill>
                            <a:solidFill>
                              <a:srgbClr val="ffffff"/>
                            </a:solidFill>
                          </a:uFill>
                          <a:latin typeface="Century Schoolbook"/>
                        </a:rPr>
                        <a:t>Red algae</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lIns="31680" rIns="31680"/>
                    <a:p>
                      <a:pPr>
                        <a:lnSpc>
                          <a:spcPct val="100000"/>
                        </a:lnSpc>
                      </a:pPr>
                      <a:r>
                        <a:rPr b="0" lang="it-IT" sz="1800" spc="-1" strike="noStrike">
                          <a:solidFill>
                            <a:srgbClr val="000000"/>
                          </a:solidFill>
                          <a:uFill>
                            <a:solidFill>
                              <a:srgbClr val="ffffff"/>
                            </a:solidFill>
                          </a:uFill>
                          <a:latin typeface="Century Schoolbook"/>
                        </a:rPr>
                        <a:t>Cytochrome oxidase I (COI) mitochondrial region</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lIns="31680" rIns="31680"/>
                    <a:p>
                      <a:pPr>
                        <a:lnSpc>
                          <a:spcPct val="100000"/>
                        </a:lnSpc>
                      </a:pPr>
                      <a:r>
                        <a:rPr b="0" lang="it-IT" sz="1800" spc="-1" strike="noStrike">
                          <a:solidFill>
                            <a:srgbClr val="000000"/>
                          </a:solidFill>
                          <a:uFill>
                            <a:solidFill>
                              <a:srgbClr val="ffffff"/>
                            </a:solidFill>
                          </a:uFill>
                          <a:latin typeface="Century Schoolbook"/>
                        </a:rPr>
                        <a:t>Robba </a:t>
                      </a:r>
                      <a:r>
                        <a:rPr b="0" i="1" lang="it-IT" sz="1800" spc="-1" strike="noStrike">
                          <a:solidFill>
                            <a:srgbClr val="000000"/>
                          </a:solidFill>
                          <a:uFill>
                            <a:solidFill>
                              <a:srgbClr val="ffffff"/>
                            </a:solidFill>
                          </a:uFill>
                          <a:latin typeface="Century Schoolbook"/>
                        </a:rPr>
                        <a:t>et al.</a:t>
                      </a:r>
                      <a:r>
                        <a:rPr b="0" lang="it-IT" sz="1800" spc="-1" strike="noStrike">
                          <a:solidFill>
                            <a:srgbClr val="000000"/>
                          </a:solidFill>
                          <a:uFill>
                            <a:solidFill>
                              <a:srgbClr val="ffffff"/>
                            </a:solidFill>
                          </a:uFill>
                          <a:latin typeface="Century Schoolbook"/>
                        </a:rPr>
                        <a:t> (2006)</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r>
              <a:tr h="670680">
                <a:tc>
                  <a:txBody>
                    <a:bodyPr lIns="31680" rIns="31680"/>
                    <a:p>
                      <a:pPr>
                        <a:lnSpc>
                          <a:spcPct val="100000"/>
                        </a:lnSpc>
                      </a:pPr>
                      <a:r>
                        <a:rPr b="0" lang="it-IT" sz="1800" spc="-1" strike="noStrike">
                          <a:solidFill>
                            <a:srgbClr val="000000"/>
                          </a:solidFill>
                          <a:uFill>
                            <a:solidFill>
                              <a:srgbClr val="ffffff"/>
                            </a:solidFill>
                          </a:uFill>
                          <a:latin typeface="Century Schoolbook"/>
                        </a:rPr>
                        <a:t>Microbial eukaryotes</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lIns="31680" rIns="31680"/>
                    <a:p>
                      <a:pPr>
                        <a:lnSpc>
                          <a:spcPct val="100000"/>
                        </a:lnSpc>
                      </a:pPr>
                      <a:r>
                        <a:rPr b="0" lang="it-IT" sz="1800" spc="-1" strike="noStrike">
                          <a:solidFill>
                            <a:srgbClr val="000000"/>
                          </a:solidFill>
                          <a:uFill>
                            <a:solidFill>
                              <a:srgbClr val="ffffff"/>
                            </a:solidFill>
                          </a:uFill>
                          <a:latin typeface="Century Schoolbook"/>
                        </a:rPr>
                        <a:t>Small subunit nuclear rDNA</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lIns="31680" rIns="31680"/>
                    <a:p>
                      <a:pPr>
                        <a:lnSpc>
                          <a:spcPct val="100000"/>
                        </a:lnSpc>
                      </a:pPr>
                      <a:r>
                        <a:rPr b="0" lang="it-IT" sz="1800" spc="-1" strike="noStrike">
                          <a:solidFill>
                            <a:srgbClr val="000000"/>
                          </a:solidFill>
                          <a:uFill>
                            <a:solidFill>
                              <a:srgbClr val="ffffff"/>
                            </a:solidFill>
                          </a:uFill>
                          <a:latin typeface="Century Schoolbook"/>
                        </a:rPr>
                        <a:t>Huber </a:t>
                      </a:r>
                      <a:r>
                        <a:rPr b="0" i="1" lang="it-IT" sz="1800" spc="-1" strike="noStrike">
                          <a:solidFill>
                            <a:srgbClr val="000000"/>
                          </a:solidFill>
                          <a:uFill>
                            <a:solidFill>
                              <a:srgbClr val="ffffff"/>
                            </a:solidFill>
                          </a:uFill>
                          <a:latin typeface="Century Schoolbook"/>
                        </a:rPr>
                        <a:t>et al.</a:t>
                      </a:r>
                      <a:r>
                        <a:rPr b="0" lang="it-IT" sz="1800" spc="-1" strike="noStrike">
                          <a:solidFill>
                            <a:srgbClr val="000000"/>
                          </a:solidFill>
                          <a:uFill>
                            <a:solidFill>
                              <a:srgbClr val="ffffff"/>
                            </a:solidFill>
                          </a:uFill>
                          <a:latin typeface="Century Schoolbook"/>
                        </a:rPr>
                        <a:t> (2007)</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r>
              <a:tr h="968040">
                <a:tc>
                  <a:txBody>
                    <a:bodyPr lIns="31680" rIns="31680"/>
                    <a:p>
                      <a:pPr>
                        <a:lnSpc>
                          <a:spcPct val="100000"/>
                        </a:lnSpc>
                      </a:pPr>
                      <a:r>
                        <a:rPr b="0" lang="it-IT" sz="1800" spc="-1" strike="noStrike">
                          <a:solidFill>
                            <a:srgbClr val="000000"/>
                          </a:solidFill>
                          <a:uFill>
                            <a:solidFill>
                              <a:srgbClr val="ffffff"/>
                            </a:solidFill>
                          </a:uFill>
                          <a:latin typeface="Century Schoolbook"/>
                        </a:rPr>
                        <a:t>Bamboo corals</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lIns="31680" rIns="31680"/>
                    <a:p>
                      <a:pPr>
                        <a:lnSpc>
                          <a:spcPct val="100000"/>
                        </a:lnSpc>
                      </a:pPr>
                      <a:r>
                        <a:rPr b="0" lang="it-IT" sz="1800" spc="-1" strike="noStrike">
                          <a:solidFill>
                            <a:srgbClr val="000000"/>
                          </a:solidFill>
                          <a:uFill>
                            <a:solidFill>
                              <a:srgbClr val="ffffff"/>
                            </a:solidFill>
                          </a:uFill>
                          <a:latin typeface="Century Schoolbook"/>
                        </a:rPr>
                        <a:t>Mitochondrial regions: mismatch repair gene homologue (msh1) and intergenic region (igr4) between cyt b and NADH6</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lIns="31680" rIns="31680"/>
                    <a:p>
                      <a:pPr>
                        <a:lnSpc>
                          <a:spcPct val="100000"/>
                        </a:lnSpc>
                      </a:pPr>
                      <a:r>
                        <a:rPr b="0" lang="it-IT" sz="1800" spc="-1" strike="noStrike">
                          <a:solidFill>
                            <a:srgbClr val="000000"/>
                          </a:solidFill>
                          <a:uFill>
                            <a:solidFill>
                              <a:srgbClr val="ffffff"/>
                            </a:solidFill>
                          </a:uFill>
                          <a:latin typeface="Century Schoolbook"/>
                        </a:rPr>
                        <a:t>van der Ham </a:t>
                      </a:r>
                      <a:r>
                        <a:rPr b="0" i="1" lang="it-IT" sz="1800" spc="-1" strike="noStrike">
                          <a:solidFill>
                            <a:srgbClr val="000000"/>
                          </a:solidFill>
                          <a:uFill>
                            <a:solidFill>
                              <a:srgbClr val="ffffff"/>
                            </a:solidFill>
                          </a:uFill>
                          <a:latin typeface="Century Schoolbook"/>
                        </a:rPr>
                        <a:t>et al.</a:t>
                      </a:r>
                      <a:r>
                        <a:rPr b="0" lang="it-IT" sz="1800" spc="-1" strike="noStrike">
                          <a:solidFill>
                            <a:srgbClr val="000000"/>
                          </a:solidFill>
                          <a:uFill>
                            <a:solidFill>
                              <a:srgbClr val="ffffff"/>
                            </a:solidFill>
                          </a:uFill>
                          <a:latin typeface="Century Schoolbook"/>
                        </a:rPr>
                        <a:t> (2009)</a:t>
                      </a:r>
                      <a:endParaRPr b="0" lang="it-IT" sz="1800" spc="-1" strike="noStrike">
                        <a:solidFill>
                          <a:srgbClr val="000000"/>
                        </a:solidFill>
                        <a:uFill>
                          <a:solidFill>
                            <a:srgbClr val="ffffff"/>
                          </a:solidFill>
                        </a:uFill>
                        <a:latin typeface="Arial"/>
                      </a:endParaRPr>
                    </a:p>
                  </a:txBody>
                  <a:tcPr marL="31680" marR="3168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r>
            </a:tbl>
          </a:graphicData>
        </a:graphic>
      </p:graphicFrame>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457200" y="274680"/>
            <a:ext cx="7466040" cy="1141560"/>
          </a:xfrm>
          <a:prstGeom prst="rect">
            <a:avLst/>
          </a:prstGeom>
          <a:noFill/>
          <a:ln>
            <a:noFill/>
          </a:ln>
        </p:spPr>
        <p:style>
          <a:lnRef idx="0"/>
          <a:fillRef idx="0"/>
          <a:effectRef idx="0"/>
          <a:fontRef idx="minor"/>
        </p:style>
      </p:sp>
      <p:sp>
        <p:nvSpPr>
          <p:cNvPr id="159"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Around 96% of all extinctions have occurred at a fairly constant rate, creating what is known as the background extinction rate. </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This has been estimated from the fossil record as an average of 25% of all living species going extinct every million years</a:t>
            </a:r>
            <a:endParaRPr b="0" lang="it-IT"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1" lang="it-IT" sz="3000" spc="-1" strike="noStrike" cap="small">
                <a:solidFill>
                  <a:srgbClr val="575f6d"/>
                </a:solidFill>
                <a:uFill>
                  <a:solidFill>
                    <a:srgbClr val="ffffff"/>
                  </a:solidFill>
                </a:uFill>
                <a:latin typeface="Century Schoolbook"/>
                <a:ea typeface="DejaVu Sans"/>
              </a:rPr>
              <a:t>Conservation units</a:t>
            </a:r>
            <a:endParaRPr b="0" lang="it-IT" sz="1800" spc="-1" strike="noStrike">
              <a:solidFill>
                <a:srgbClr val="000000"/>
              </a:solidFill>
              <a:uFill>
                <a:solidFill>
                  <a:srgbClr val="ffffff"/>
                </a:solidFill>
              </a:uFill>
              <a:latin typeface="Arial"/>
            </a:endParaRPr>
          </a:p>
        </p:txBody>
      </p:sp>
      <p:sp>
        <p:nvSpPr>
          <p:cNvPr id="263"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3200" spc="-1" strike="noStrike">
                <a:solidFill>
                  <a:srgbClr val="000000"/>
                </a:solidFill>
                <a:uFill>
                  <a:solidFill>
                    <a:srgbClr val="ffffff"/>
                  </a:solidFill>
                </a:uFill>
                <a:latin typeface="Century Schoolbook"/>
                <a:ea typeface="DejaVu Sans"/>
              </a:rPr>
              <a:t>In an attempt to circumvent some of the problems that may be associated with taxonomic classification, conservation biologists sometimes concentrate on:</a:t>
            </a:r>
            <a:endParaRPr b="0" lang="it-IT" sz="1800" spc="-1" strike="noStrike">
              <a:solidFill>
                <a:srgbClr val="000000"/>
              </a:solidFill>
              <a:uFill>
                <a:solidFill>
                  <a:srgbClr val="ffffff"/>
                </a:solidFill>
              </a:uFill>
              <a:latin typeface="Arial"/>
            </a:endParaRPr>
          </a:p>
          <a:p>
            <a:pPr lvl="1" marL="640080" indent="-272880">
              <a:lnSpc>
                <a:spcPct val="100000"/>
              </a:lnSpc>
              <a:buClr>
                <a:srgbClr val="fe8637"/>
              </a:buClr>
              <a:buSzPct val="80000"/>
              <a:buFont typeface="Wingdings 2" charset="2"/>
              <a:buChar char=""/>
            </a:pPr>
            <a:r>
              <a:rPr b="0" i="1" lang="it-IT" sz="3200" spc="-1" strike="noStrike">
                <a:solidFill>
                  <a:srgbClr val="000000"/>
                </a:solidFill>
                <a:uFill>
                  <a:solidFill>
                    <a:srgbClr val="ffffff"/>
                  </a:solidFill>
                </a:uFill>
                <a:latin typeface="Century Schoolbook"/>
                <a:ea typeface="DejaVu Sans"/>
              </a:rPr>
              <a:t>management units</a:t>
            </a:r>
            <a:r>
              <a:rPr b="0" lang="it-IT" sz="3200" spc="-1" strike="noStrike">
                <a:solidFill>
                  <a:srgbClr val="000000"/>
                </a:solidFill>
                <a:uFill>
                  <a:solidFill>
                    <a:srgbClr val="ffffff"/>
                  </a:solidFill>
                </a:uFill>
                <a:latin typeface="Century Schoolbook"/>
                <a:ea typeface="DejaVu Sans"/>
              </a:rPr>
              <a:t> (MU) and</a:t>
            </a:r>
            <a:endParaRPr b="0" lang="it-IT" sz="1800" spc="-1" strike="noStrike">
              <a:solidFill>
                <a:srgbClr val="000000"/>
              </a:solidFill>
              <a:uFill>
                <a:solidFill>
                  <a:srgbClr val="ffffff"/>
                </a:solidFill>
              </a:uFill>
              <a:latin typeface="Arial"/>
            </a:endParaRPr>
          </a:p>
          <a:p>
            <a:pPr lvl="1" marL="640080" indent="-272880">
              <a:lnSpc>
                <a:spcPct val="100000"/>
              </a:lnSpc>
              <a:buClr>
                <a:srgbClr val="fe8637"/>
              </a:buClr>
              <a:buSzPct val="80000"/>
              <a:buFont typeface="Wingdings 2" charset="2"/>
              <a:buChar char=""/>
            </a:pPr>
            <a:r>
              <a:rPr b="0" lang="it-IT" sz="3200" spc="-1" strike="noStrike">
                <a:solidFill>
                  <a:srgbClr val="000000"/>
                </a:solidFill>
                <a:uFill>
                  <a:solidFill>
                    <a:srgbClr val="ffffff"/>
                  </a:solidFill>
                </a:uFill>
                <a:latin typeface="Century Schoolbook"/>
                <a:ea typeface="DejaVu Sans"/>
              </a:rPr>
              <a:t> </a:t>
            </a:r>
            <a:r>
              <a:rPr b="0" i="1" lang="it-IT" sz="3200" spc="-1" strike="noStrike">
                <a:solidFill>
                  <a:srgbClr val="000000"/>
                </a:solidFill>
                <a:uFill>
                  <a:solidFill>
                    <a:srgbClr val="ffffff"/>
                  </a:solidFill>
                </a:uFill>
                <a:latin typeface="Century Schoolbook"/>
                <a:ea typeface="DejaVu Sans"/>
              </a:rPr>
              <a:t>evolutionarily significant units</a:t>
            </a:r>
            <a:r>
              <a:rPr b="0" lang="it-IT" sz="3200" spc="-1" strike="noStrike">
                <a:solidFill>
                  <a:srgbClr val="000000"/>
                </a:solidFill>
                <a:uFill>
                  <a:solidFill>
                    <a:srgbClr val="ffffff"/>
                  </a:solidFill>
                </a:uFill>
                <a:latin typeface="Century Schoolbook"/>
                <a:ea typeface="DejaVu Sans"/>
              </a:rPr>
              <a:t> (ESU).</a:t>
            </a:r>
            <a:endParaRPr b="0" lang="it-IT" sz="1800" spc="-1" strike="noStrike">
              <a:solidFill>
                <a:srgbClr val="000000"/>
              </a:solidFill>
              <a:uFill>
                <a:solidFill>
                  <a:srgbClr val="ffffff"/>
                </a:solidFill>
              </a:uFill>
              <a:latin typeface="Arial"/>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1" lang="it-IT" sz="3000" spc="-1" strike="noStrike" cap="small">
                <a:solidFill>
                  <a:srgbClr val="575f6d"/>
                </a:solidFill>
                <a:uFill>
                  <a:solidFill>
                    <a:srgbClr val="ffffff"/>
                  </a:solidFill>
                </a:uFill>
                <a:latin typeface="Century Schoolbook"/>
                <a:ea typeface="DejaVu Sans"/>
              </a:rPr>
              <a:t>Conservation units</a:t>
            </a:r>
            <a:endParaRPr b="0" lang="it-IT" sz="1800" spc="-1" strike="noStrike">
              <a:solidFill>
                <a:srgbClr val="000000"/>
              </a:solidFill>
              <a:uFill>
                <a:solidFill>
                  <a:srgbClr val="ffffff"/>
                </a:solidFill>
              </a:uFill>
              <a:latin typeface="Arial"/>
            </a:endParaRPr>
          </a:p>
        </p:txBody>
      </p:sp>
      <p:sp>
        <p:nvSpPr>
          <p:cNvPr id="265"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800" spc="-1" strike="noStrike">
                <a:solidFill>
                  <a:srgbClr val="000000"/>
                </a:solidFill>
                <a:uFill>
                  <a:solidFill>
                    <a:srgbClr val="ffffff"/>
                  </a:solidFill>
                </a:uFill>
                <a:latin typeface="Century Schoolbook"/>
                <a:ea typeface="DejaVu Sans"/>
              </a:rPr>
              <a:t>An MU is </a:t>
            </a:r>
            <a:r>
              <a:rPr b="0" lang="it-IT" sz="2800" spc="-1" strike="noStrike" u="sng">
                <a:solidFill>
                  <a:srgbClr val="000000"/>
                </a:solidFill>
                <a:uFill>
                  <a:solidFill>
                    <a:srgbClr val="ffffff"/>
                  </a:solidFill>
                </a:uFill>
                <a:latin typeface="Century Schoolbook"/>
                <a:ea typeface="DejaVu Sans"/>
              </a:rPr>
              <a:t>‘any population that exchanges so few migrants with others as to be genetically distinct from them’</a:t>
            </a:r>
            <a:r>
              <a:rPr b="0" lang="it-IT" sz="2800" spc="-1" strike="noStrike">
                <a:solidFill>
                  <a:srgbClr val="000000"/>
                </a:solidFill>
                <a:uFill>
                  <a:solidFill>
                    <a:srgbClr val="ffffff"/>
                  </a:solidFill>
                </a:uFill>
                <a:latin typeface="Century Schoolbook"/>
                <a:ea typeface="DejaVu Sans"/>
              </a:rPr>
              <a:t> (Avise, 2000), and is analogous to the stocks that are identified in fisheries. </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2800" spc="-1" strike="noStrike">
                <a:solidFill>
                  <a:srgbClr val="000000"/>
                </a:solidFill>
                <a:uFill>
                  <a:solidFill>
                    <a:srgbClr val="ffffff"/>
                  </a:solidFill>
                </a:uFill>
                <a:latin typeface="Century Schoolbook"/>
                <a:ea typeface="DejaVu Sans"/>
              </a:rPr>
              <a:t>Distinct MUs are often identified on the basis of significant differences in allele frequencies at multiple neutral loci. </a:t>
            </a:r>
            <a:endParaRPr b="0" lang="it-IT" sz="1800" spc="-1" strike="noStrike">
              <a:solidFill>
                <a:srgbClr val="000000"/>
              </a:solidFill>
              <a:uFill>
                <a:solidFill>
                  <a:srgbClr val="ffffff"/>
                </a:solidFill>
              </a:uFill>
              <a:latin typeface="Arial"/>
            </a:endParaRPr>
          </a:p>
        </p:txBody>
      </p:sp>
    </p:spTree>
  </p:cSld>
  <p:timing>
    <p:tnLst>
      <p:par>
        <p:cTn id="77" dur="indefinite" restart="never" nodeType="tmRoot">
          <p:childTnLst>
            <p:seq>
              <p:cTn id="78" nodeType="mainSeq">
                <p:childTnLst>
                  <p:par>
                    <p:cTn id="79" fill="freeze">
                      <p:stCondLst>
                        <p:cond delay="indefinite"/>
                      </p:stCondLst>
                      <p:childTnLst>
                        <p:par>
                          <p:cTn id="80" fill="freeze">
                            <p:stCondLst>
                              <p:cond delay="0"/>
                            </p:stCondLst>
                            <p:childTnLst>
                              <p:par>
                                <p:cTn id="81" nodeType="clickEffect" fill="hold" presetClass="entr" presetID="1">
                                  <p:stCondLst>
                                    <p:cond delay="0"/>
                                  </p:stCondLst>
                                  <p:childTnLst>
                                    <p:set>
                                      <p:cBhvr>
                                        <p:cTn id="82"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1" lang="it-IT" sz="3000" spc="-1" strike="noStrike" cap="small">
                <a:solidFill>
                  <a:srgbClr val="575f6d"/>
                </a:solidFill>
                <a:uFill>
                  <a:solidFill>
                    <a:srgbClr val="ffffff"/>
                  </a:solidFill>
                </a:uFill>
                <a:latin typeface="Century Schoolbook"/>
                <a:ea typeface="DejaVu Sans"/>
              </a:rPr>
              <a:t>Conservation units</a:t>
            </a:r>
            <a:endParaRPr b="0" lang="it-IT" sz="1800" spc="-1" strike="noStrike">
              <a:solidFill>
                <a:srgbClr val="000000"/>
              </a:solidFill>
              <a:uFill>
                <a:solidFill>
                  <a:srgbClr val="ffffff"/>
                </a:solidFill>
              </a:uFill>
              <a:latin typeface="Arial"/>
            </a:endParaRPr>
          </a:p>
        </p:txBody>
      </p:sp>
      <p:sp>
        <p:nvSpPr>
          <p:cNvPr id="267" name="CustomShape 2"/>
          <p:cNvSpPr/>
          <p:nvPr/>
        </p:nvSpPr>
        <p:spPr>
          <a:xfrm>
            <a:off x="457200" y="1600200"/>
            <a:ext cx="822816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800" spc="-1" strike="noStrike">
                <a:solidFill>
                  <a:srgbClr val="000000"/>
                </a:solidFill>
                <a:uFill>
                  <a:solidFill>
                    <a:srgbClr val="ffffff"/>
                  </a:solidFill>
                </a:uFill>
                <a:latin typeface="Century Schoolbook"/>
                <a:ea typeface="DejaVu Sans"/>
              </a:rPr>
              <a:t>An ESU consists of one or more populations that have been reproductively isolated for a considerable period of time, during which they have been following separate evolutionary pathways. </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Examples of this may include lineages that diverged in separate refugia during glacial periods. ESUs have often been characterized by reciprocal monophyly in mtDNA and significant allele frequency differences at neutral nuclear loci </a:t>
            </a:r>
            <a:endParaRPr b="0" lang="it-IT" sz="1800" spc="-1" strike="noStrike">
              <a:solidFill>
                <a:srgbClr val="000000"/>
              </a:solidFill>
              <a:uFill>
                <a:solidFill>
                  <a:srgbClr val="ffffff"/>
                </a:solidFill>
              </a:uFill>
              <a:latin typeface="Arial"/>
            </a:endParaRPr>
          </a:p>
        </p:txBody>
      </p:sp>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1" lang="it-IT" sz="3000" spc="-1" strike="noStrike" cap="small">
                <a:solidFill>
                  <a:srgbClr val="575f6d"/>
                </a:solidFill>
                <a:uFill>
                  <a:solidFill>
                    <a:srgbClr val="ffffff"/>
                  </a:solidFill>
                </a:uFill>
                <a:latin typeface="Century Schoolbook"/>
                <a:ea typeface="DejaVu Sans"/>
              </a:rPr>
              <a:t>Conservation units</a:t>
            </a:r>
            <a:endParaRPr b="0" lang="it-IT" sz="1800" spc="-1" strike="noStrike">
              <a:solidFill>
                <a:srgbClr val="000000"/>
              </a:solidFill>
              <a:uFill>
                <a:solidFill>
                  <a:srgbClr val="ffffff"/>
                </a:solidFill>
              </a:uFill>
              <a:latin typeface="Arial"/>
            </a:endParaRPr>
          </a:p>
        </p:txBody>
      </p:sp>
      <p:sp>
        <p:nvSpPr>
          <p:cNvPr id="269"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Non neutral markers</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pic>
        <p:nvPicPr>
          <p:cNvPr id="270" name="Picture 2" descr=""/>
          <p:cNvPicPr/>
          <p:nvPr/>
        </p:nvPicPr>
        <p:blipFill>
          <a:blip r:embed="rId1"/>
          <a:stretch/>
        </p:blipFill>
        <p:spPr>
          <a:xfrm>
            <a:off x="3888000" y="1944000"/>
            <a:ext cx="4840560" cy="3527280"/>
          </a:xfrm>
          <a:prstGeom prst="rect">
            <a:avLst/>
          </a:prstGeom>
          <a:ln w="9360">
            <a:noFill/>
          </a:ln>
        </p:spPr>
      </p:pic>
      <p:sp>
        <p:nvSpPr>
          <p:cNvPr id="271" name="CustomShape 3"/>
          <p:cNvSpPr/>
          <p:nvPr/>
        </p:nvSpPr>
        <p:spPr>
          <a:xfrm>
            <a:off x="114840" y="5511960"/>
            <a:ext cx="7372440" cy="703800"/>
          </a:xfrm>
          <a:prstGeom prst="rect">
            <a:avLst/>
          </a:prstGeom>
          <a:noFill/>
          <a:ln>
            <a:noFill/>
          </a:ln>
        </p:spPr>
        <p:style>
          <a:lnRef idx="0"/>
          <a:fillRef idx="0"/>
          <a:effectRef idx="0"/>
          <a:fontRef idx="minor"/>
        </p:style>
        <p:txBody>
          <a:bodyPr lIns="0" rIns="0" tIns="0" bIns="0"/>
          <a:p>
            <a:r>
              <a:rPr b="0" lang="it-IT" sz="1600" spc="-1" strike="noStrike">
                <a:solidFill>
                  <a:srgbClr val="000000"/>
                </a:solidFill>
                <a:uFill>
                  <a:solidFill>
                    <a:srgbClr val="ffffff"/>
                  </a:solidFill>
                </a:uFill>
                <a:latin typeface="Arial"/>
                <a:ea typeface="DejaVu Sans"/>
              </a:rPr>
              <a:t>A combination of neutral genetic data and data from the transcriptome  was used to characterize conservation units of threatened Atlantic salmon, </a:t>
            </a:r>
            <a:r>
              <a:rPr b="0" i="1" lang="it-IT" sz="1600" spc="-1" strike="noStrike">
                <a:solidFill>
                  <a:srgbClr val="000000"/>
                </a:solidFill>
                <a:uFill>
                  <a:solidFill>
                    <a:srgbClr val="ffffff"/>
                  </a:solidFill>
                </a:uFill>
                <a:latin typeface="Arial"/>
                <a:ea typeface="DejaVu Sans"/>
              </a:rPr>
              <a:t>Salmo salar</a:t>
            </a:r>
            <a:r>
              <a:rPr b="0" lang="it-IT" sz="1600" spc="-1" strike="noStrike">
                <a:solidFill>
                  <a:srgbClr val="000000"/>
                </a:solidFill>
                <a:uFill>
                  <a:solidFill>
                    <a:srgbClr val="ffffff"/>
                  </a:solidFill>
                </a:uFill>
                <a:latin typeface="Arial"/>
                <a:ea typeface="DejaVu Sans"/>
              </a:rPr>
              <a:t>, around the Bay of Fundy in Canada</a:t>
            </a:r>
            <a:r>
              <a:rPr b="0" lang="it-IT" sz="1200" spc="-1" strike="noStrike">
                <a:solidFill>
                  <a:srgbClr val="000000"/>
                </a:solidFill>
                <a:uFill>
                  <a:solidFill>
                    <a:srgbClr val="ffffff"/>
                  </a:solidFill>
                </a:uFill>
                <a:latin typeface="Arial"/>
                <a:ea typeface="DejaVu Sans"/>
              </a:rPr>
              <a:t>. </a:t>
            </a:r>
            <a:endParaRPr b="0" lang="it-IT" sz="1800" spc="-1" strike="noStrike">
              <a:solidFill>
                <a:srgbClr val="000000"/>
              </a:solidFill>
              <a:uFill>
                <a:solidFill>
                  <a:srgbClr val="ffffff"/>
                </a:solidFill>
              </a:uFill>
              <a:latin typeface="Arial"/>
            </a:endParaRPr>
          </a:p>
        </p:txBody>
      </p:sp>
    </p:spTree>
  </p:cSld>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CustomShape 1"/>
          <p:cNvSpPr/>
          <p:nvPr/>
        </p:nvSpPr>
        <p:spPr>
          <a:xfrm>
            <a:off x="457200" y="274680"/>
            <a:ext cx="7466040" cy="1141560"/>
          </a:xfrm>
          <a:prstGeom prst="rect">
            <a:avLst/>
          </a:prstGeom>
          <a:noFill/>
          <a:ln>
            <a:noFill/>
          </a:ln>
        </p:spPr>
        <p:style>
          <a:lnRef idx="0"/>
          <a:fillRef idx="0"/>
          <a:effectRef idx="0"/>
          <a:fontRef idx="minor"/>
        </p:style>
      </p:sp>
      <p:sp>
        <p:nvSpPr>
          <p:cNvPr id="273"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Threatened populations are usually small and therefore lose genetic diversity at a relatively rapid rate following genetic drift. </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Because drift is more important than selection at determining the fate of alleles in small populations, deleterious alleles are more likely to reach fixation and increase the genetic load</a:t>
            </a:r>
            <a:endParaRPr b="0" lang="it-IT" sz="1800" spc="-1" strike="noStrike">
              <a:solidFill>
                <a:srgbClr val="000000"/>
              </a:solidFill>
              <a:uFill>
                <a:solidFill>
                  <a:srgbClr val="ffffff"/>
                </a:solidFill>
              </a:uFill>
              <a:latin typeface="Arial"/>
            </a:endParaRPr>
          </a:p>
        </p:txBody>
      </p:sp>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0" lang="it-IT" sz="3000" spc="-1" strike="noStrike" cap="small">
                <a:solidFill>
                  <a:srgbClr val="575f6d"/>
                </a:solidFill>
                <a:uFill>
                  <a:solidFill>
                    <a:srgbClr val="ffffff"/>
                  </a:solidFill>
                </a:uFill>
                <a:latin typeface="Century Schoolbook"/>
                <a:ea typeface="DejaVu Sans"/>
              </a:rPr>
              <a:t>inbreeding</a:t>
            </a:r>
            <a:endParaRPr b="0" lang="it-IT" sz="1800" spc="-1" strike="noStrike">
              <a:solidFill>
                <a:srgbClr val="000000"/>
              </a:solidFill>
              <a:uFill>
                <a:solidFill>
                  <a:srgbClr val="ffffff"/>
                </a:solidFill>
              </a:uFill>
              <a:latin typeface="Arial"/>
            </a:endParaRPr>
          </a:p>
        </p:txBody>
      </p:sp>
      <p:sp>
        <p:nvSpPr>
          <p:cNvPr id="275"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Small populations are susceptible to inbreeding, and if this leads to a reduction in fitness as a result of either dominance or overdominance, then the population will experience inbreeding depression.</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 </a:t>
            </a:r>
            <a:r>
              <a:rPr b="0" lang="it-IT" sz="2400" spc="-1" strike="noStrike">
                <a:solidFill>
                  <a:srgbClr val="000000"/>
                </a:solidFill>
                <a:uFill>
                  <a:solidFill>
                    <a:srgbClr val="ffffff"/>
                  </a:solidFill>
                </a:uFill>
                <a:latin typeface="Century Schoolbook"/>
                <a:ea typeface="DejaVu Sans"/>
              </a:rPr>
              <a:t>In a diploid species, inbreeding increases the likelihood that an individual will have two alleles that are identical by descent at any given locus, and it therefore has the effect of increasing homozygosity at all loci.</a:t>
            </a:r>
            <a:endParaRPr b="0" lang="it-IT" sz="1800" spc="-1" strike="noStrike">
              <a:solidFill>
                <a:srgbClr val="000000"/>
              </a:solidFill>
              <a:uFill>
                <a:solidFill>
                  <a:srgbClr val="ffffff"/>
                </a:solidFill>
              </a:uFill>
              <a:latin typeface="Arial"/>
            </a:endParaRPr>
          </a:p>
        </p:txBody>
      </p:sp>
    </p:spTree>
  </p:cSld>
  <p:timing>
    <p:tnLst>
      <p:par>
        <p:cTn id="89" dur="indefinite" restart="never" nodeType="tmRoot">
          <p:childTnLst>
            <p:seq>
              <p:cTn id="9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0" lang="it-IT" sz="3000" spc="-1" strike="noStrike" cap="small">
                <a:solidFill>
                  <a:srgbClr val="575f6d"/>
                </a:solidFill>
                <a:uFill>
                  <a:solidFill>
                    <a:srgbClr val="ffffff"/>
                  </a:solidFill>
                </a:uFill>
                <a:latin typeface="Century Schoolbook"/>
                <a:ea typeface="DejaVu Sans"/>
              </a:rPr>
              <a:t>inbreeding coefficient </a:t>
            </a:r>
            <a:r>
              <a:rPr b="0" i="1" lang="it-IT" sz="3000" spc="-1" strike="noStrike" cap="small">
                <a:solidFill>
                  <a:srgbClr val="575f6d"/>
                </a:solidFill>
                <a:uFill>
                  <a:solidFill>
                    <a:srgbClr val="ffffff"/>
                  </a:solidFill>
                </a:uFill>
                <a:latin typeface="Century Schoolbook"/>
                <a:ea typeface="DejaVu Sans"/>
              </a:rPr>
              <a:t>F</a:t>
            </a:r>
            <a:endParaRPr b="0" lang="it-IT" sz="1800" spc="-1" strike="noStrike">
              <a:solidFill>
                <a:srgbClr val="000000"/>
              </a:solidFill>
              <a:uFill>
                <a:solidFill>
                  <a:srgbClr val="ffffff"/>
                </a:solidFill>
              </a:uFill>
              <a:latin typeface="Arial"/>
            </a:endParaRPr>
          </a:p>
        </p:txBody>
      </p:sp>
      <p:sp>
        <p:nvSpPr>
          <p:cNvPr id="277"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inbreeding accumulates at a rate that is inversely proportional to the size of the population </a:t>
            </a:r>
            <a:endParaRPr b="0" lang="it-IT" sz="1800" spc="-1" strike="noStrike">
              <a:solidFill>
                <a:srgbClr val="000000"/>
              </a:solidFill>
              <a:uFill>
                <a:solidFill>
                  <a:srgbClr val="ffffff"/>
                </a:solidFill>
              </a:uFill>
              <a:latin typeface="Arial"/>
            </a:endParaRPr>
          </a:p>
        </p:txBody>
      </p:sp>
      <p:pic>
        <p:nvPicPr>
          <p:cNvPr id="278" name="Picture 2" descr=""/>
          <p:cNvPicPr/>
          <p:nvPr/>
        </p:nvPicPr>
        <p:blipFill>
          <a:blip r:embed="rId1"/>
          <a:stretch/>
        </p:blipFill>
        <p:spPr>
          <a:xfrm>
            <a:off x="4368960" y="2736000"/>
            <a:ext cx="2246760" cy="1087560"/>
          </a:xfrm>
          <a:prstGeom prst="rect">
            <a:avLst/>
          </a:prstGeom>
          <a:ln w="9360">
            <a:noFill/>
          </a:ln>
        </p:spPr>
      </p:pic>
    </p:spTree>
  </p:cSld>
  <p:timing>
    <p:tnLst>
      <p:par>
        <p:cTn id="91" dur="indefinite" restart="never" nodeType="tmRoot">
          <p:childTnLst>
            <p:seq>
              <p:cTn id="9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CustomShape 1"/>
          <p:cNvSpPr/>
          <p:nvPr/>
        </p:nvSpPr>
        <p:spPr>
          <a:xfrm>
            <a:off x="457200" y="274680"/>
            <a:ext cx="7466040" cy="1141560"/>
          </a:xfrm>
          <a:prstGeom prst="rect">
            <a:avLst/>
          </a:prstGeom>
          <a:noFill/>
          <a:ln>
            <a:noFill/>
          </a:ln>
        </p:spPr>
        <p:style>
          <a:lnRef idx="0"/>
          <a:fillRef idx="0"/>
          <a:effectRef idx="0"/>
          <a:fontRef idx="minor"/>
        </p:style>
      </p:sp>
      <p:sp>
        <p:nvSpPr>
          <p:cNvPr id="280" name="CustomShape 2"/>
          <p:cNvSpPr/>
          <p:nvPr/>
        </p:nvSpPr>
        <p:spPr>
          <a:xfrm>
            <a:off x="380880" y="1600200"/>
            <a:ext cx="799956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The increase over time in the inbreeding coefficients (</a:t>
            </a:r>
            <a:r>
              <a:rPr b="0" i="1" lang="it-IT" sz="2400" spc="-1" strike="noStrike">
                <a:solidFill>
                  <a:srgbClr val="000000"/>
                </a:solidFill>
                <a:uFill>
                  <a:solidFill>
                    <a:srgbClr val="ffffff"/>
                  </a:solidFill>
                </a:uFill>
                <a:latin typeface="Century Schoolbook"/>
                <a:ea typeface="DejaVu Sans"/>
              </a:rPr>
              <a:t>F</a:t>
            </a:r>
            <a:r>
              <a:rPr b="0" lang="it-IT" sz="2400" spc="-1" strike="noStrike">
                <a:solidFill>
                  <a:srgbClr val="000000"/>
                </a:solidFill>
                <a:uFill>
                  <a:solidFill>
                    <a:srgbClr val="ffffff"/>
                  </a:solidFill>
                </a:uFill>
                <a:latin typeface="Century Schoolbook"/>
                <a:ea typeface="DejaVu Sans"/>
              </a:rPr>
              <a:t>) of five populations of different sizes</a:t>
            </a:r>
            <a:endParaRPr b="0" lang="it-IT" sz="1800" spc="-1" strike="noStrike">
              <a:solidFill>
                <a:srgbClr val="000000"/>
              </a:solidFill>
              <a:uFill>
                <a:solidFill>
                  <a:srgbClr val="ffffff"/>
                </a:solidFill>
              </a:uFill>
              <a:latin typeface="Arial"/>
            </a:endParaRPr>
          </a:p>
        </p:txBody>
      </p:sp>
      <p:pic>
        <p:nvPicPr>
          <p:cNvPr id="281" name="Picture 2" descr=""/>
          <p:cNvPicPr/>
          <p:nvPr/>
        </p:nvPicPr>
        <p:blipFill>
          <a:blip r:embed="rId1"/>
          <a:stretch/>
        </p:blipFill>
        <p:spPr>
          <a:xfrm>
            <a:off x="2952000" y="2592000"/>
            <a:ext cx="5789880" cy="4200480"/>
          </a:xfrm>
          <a:prstGeom prst="rect">
            <a:avLst/>
          </a:prstGeom>
          <a:ln w="9360">
            <a:noFill/>
          </a:ln>
        </p:spPr>
      </p:pic>
    </p:spTree>
  </p:cSld>
  <p:timing>
    <p:tnLst>
      <p:par>
        <p:cTn id="93" dur="indefinite" restart="never" nodeType="tmRoot">
          <p:childTnLst>
            <p:seq>
              <p:cTn id="9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1" lang="it-IT" sz="3000" spc="-1" strike="noStrike" cap="small">
                <a:solidFill>
                  <a:srgbClr val="575f6d"/>
                </a:solidFill>
                <a:uFill>
                  <a:solidFill>
                    <a:srgbClr val="ffffff"/>
                  </a:solidFill>
                </a:uFill>
                <a:latin typeface="Century Schoolbook"/>
                <a:ea typeface="DejaVu Sans"/>
              </a:rPr>
              <a:t>Inbreeding and genetic diversity</a:t>
            </a:r>
            <a:endParaRPr b="0" lang="it-IT" sz="1800" spc="-1" strike="noStrike">
              <a:solidFill>
                <a:srgbClr val="000000"/>
              </a:solidFill>
              <a:uFill>
                <a:solidFill>
                  <a:srgbClr val="ffffff"/>
                </a:solidFill>
              </a:uFill>
              <a:latin typeface="Arial"/>
            </a:endParaRPr>
          </a:p>
        </p:txBody>
      </p:sp>
      <p:sp>
        <p:nvSpPr>
          <p:cNvPr id="283"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Inbreeding threatens the survival of small populations when it leads to a reduction in fitness, a phenomenon that is known as </a:t>
            </a:r>
            <a:r>
              <a:rPr b="1" lang="it-IT" sz="2400" spc="-1" strike="noStrike">
                <a:solidFill>
                  <a:srgbClr val="000000"/>
                </a:solidFill>
                <a:uFill>
                  <a:solidFill>
                    <a:srgbClr val="ffffff"/>
                  </a:solidFill>
                </a:uFill>
                <a:latin typeface="Century Schoolbook"/>
                <a:ea typeface="DejaVu Sans"/>
              </a:rPr>
              <a:t>inbreeding depression</a:t>
            </a:r>
            <a:r>
              <a:rPr b="0" lang="it-IT" sz="2400" spc="-1" strike="noStrike">
                <a:solidFill>
                  <a:srgbClr val="000000"/>
                </a:solidFill>
                <a:uFill>
                  <a:solidFill>
                    <a:srgbClr val="ffffff"/>
                  </a:solidFill>
                </a:uFill>
                <a:latin typeface="Century Schoolbook"/>
                <a:ea typeface="DejaVu Sans"/>
              </a:rPr>
              <a:t>.</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spTree>
  </p:cSld>
  <p:timing>
    <p:tnLst>
      <p:par>
        <p:cTn id="95" dur="indefinite" restart="never" nodeType="tmRoot">
          <p:childTnLst>
            <p:seq>
              <p:cTn id="9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1" lang="it-IT" sz="3000" spc="-1" strike="noStrike" cap="small">
                <a:solidFill>
                  <a:srgbClr val="575f6d"/>
                </a:solidFill>
                <a:uFill>
                  <a:solidFill>
                    <a:srgbClr val="ffffff"/>
                  </a:solidFill>
                </a:uFill>
                <a:latin typeface="Century Schoolbook"/>
                <a:ea typeface="DejaVu Sans"/>
              </a:rPr>
              <a:t>Outbreeding depression</a:t>
            </a:r>
            <a:endParaRPr b="0" lang="it-IT" sz="1800" spc="-1" strike="noStrike">
              <a:solidFill>
                <a:srgbClr val="000000"/>
              </a:solidFill>
              <a:uFill>
                <a:solidFill>
                  <a:srgbClr val="ffffff"/>
                </a:solidFill>
              </a:uFill>
              <a:latin typeface="Arial"/>
            </a:endParaRPr>
          </a:p>
        </p:txBody>
      </p:sp>
      <p:sp>
        <p:nvSpPr>
          <p:cNvPr id="285"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800" spc="-1" strike="noStrike">
                <a:solidFill>
                  <a:srgbClr val="000000"/>
                </a:solidFill>
                <a:uFill>
                  <a:solidFill>
                    <a:srgbClr val="ffffff"/>
                  </a:solidFill>
                </a:uFill>
                <a:latin typeface="Century Schoolbook"/>
                <a:ea typeface="DejaVu Sans"/>
              </a:rPr>
              <a:t>Inbreeding depression is not the only possible deleterious outcome of mating between individuals with suboptimal levels of relatedness; another potential threat comes from </a:t>
            </a:r>
            <a:r>
              <a:rPr b="1" lang="it-IT" sz="2800" spc="-1" strike="noStrike">
                <a:solidFill>
                  <a:srgbClr val="000000"/>
                </a:solidFill>
                <a:uFill>
                  <a:solidFill>
                    <a:srgbClr val="ffffff"/>
                  </a:solidFill>
                </a:uFill>
                <a:latin typeface="Century Schoolbook"/>
                <a:ea typeface="DejaVu Sans"/>
              </a:rPr>
              <a:t>outbreeding depression</a:t>
            </a:r>
            <a:endParaRPr b="0" lang="it-IT" sz="1800" spc="-1" strike="noStrike">
              <a:solidFill>
                <a:srgbClr val="000000"/>
              </a:solidFill>
              <a:uFill>
                <a:solidFill>
                  <a:srgbClr val="ffffff"/>
                </a:solidFill>
              </a:uFill>
              <a:latin typeface="Arial"/>
            </a:endParaRPr>
          </a:p>
        </p:txBody>
      </p:sp>
    </p:spTree>
  </p:cSld>
  <p:timing>
    <p:tnLst>
      <p:par>
        <p:cTn id="97" dur="indefinite" restart="never" nodeType="tmRoot">
          <p:childTnLst>
            <p:seq>
              <p:cTn id="9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0" i="1" lang="it-IT" sz="3000" spc="-1" strike="noStrike" cap="small">
                <a:solidFill>
                  <a:srgbClr val="575f6d"/>
                </a:solidFill>
                <a:uFill>
                  <a:solidFill>
                    <a:srgbClr val="ffffff"/>
                  </a:solidFill>
                </a:uFill>
                <a:latin typeface="Century Schoolbook"/>
                <a:ea typeface="DejaVu Sans"/>
              </a:rPr>
              <a:t>The five major extinctions.</a:t>
            </a:r>
            <a:endParaRPr b="0" lang="it-IT" sz="1800" spc="-1" strike="noStrike">
              <a:solidFill>
                <a:srgbClr val="000000"/>
              </a:solidFill>
              <a:uFill>
                <a:solidFill>
                  <a:srgbClr val="ffffff"/>
                </a:solidFill>
              </a:uFill>
              <a:latin typeface="Arial"/>
            </a:endParaRPr>
          </a:p>
        </p:txBody>
      </p:sp>
      <p:sp>
        <p:nvSpPr>
          <p:cNvPr id="161" name="CustomShape 2"/>
          <p:cNvSpPr/>
          <p:nvPr/>
        </p:nvSpPr>
        <p:spPr>
          <a:xfrm>
            <a:off x="457200" y="1600200"/>
            <a:ext cx="7466040" cy="4872240"/>
          </a:xfrm>
          <a:prstGeom prst="rect">
            <a:avLst/>
          </a:prstGeom>
          <a:noFill/>
          <a:ln>
            <a:noFill/>
          </a:ln>
        </p:spPr>
        <p:style>
          <a:lnRef idx="0"/>
          <a:fillRef idx="0"/>
          <a:effectRef idx="0"/>
          <a:fontRef idx="minor"/>
        </p:style>
      </p:sp>
      <p:pic>
        <p:nvPicPr>
          <p:cNvPr id="162" name="Picture 2" descr=""/>
          <p:cNvPicPr/>
          <p:nvPr/>
        </p:nvPicPr>
        <p:blipFill>
          <a:blip r:embed="rId1"/>
          <a:stretch/>
        </p:blipFill>
        <p:spPr>
          <a:xfrm>
            <a:off x="457200" y="1600200"/>
            <a:ext cx="7390080" cy="518472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0" lang="it-IT" sz="3000" spc="-1" strike="noStrike" cap="small">
                <a:solidFill>
                  <a:srgbClr val="575f6d"/>
                </a:solidFill>
                <a:uFill>
                  <a:solidFill>
                    <a:srgbClr val="ffffff"/>
                  </a:solidFill>
                </a:uFill>
                <a:latin typeface="Century Schoolbook"/>
                <a:ea typeface="DejaVu Sans"/>
              </a:rPr>
              <a:t>loss of locally adapted genotypes</a:t>
            </a:r>
            <a:endParaRPr b="0" lang="it-IT" sz="1800" spc="-1" strike="noStrike">
              <a:solidFill>
                <a:srgbClr val="000000"/>
              </a:solidFill>
              <a:uFill>
                <a:solidFill>
                  <a:srgbClr val="ffffff"/>
                </a:solidFill>
              </a:uFill>
              <a:latin typeface="Arial"/>
            </a:endParaRPr>
          </a:p>
        </p:txBody>
      </p:sp>
      <p:sp>
        <p:nvSpPr>
          <p:cNvPr id="287"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800" spc="-1" strike="noStrike">
                <a:solidFill>
                  <a:srgbClr val="000000"/>
                </a:solidFill>
                <a:uFill>
                  <a:solidFill>
                    <a:srgbClr val="ffffff"/>
                  </a:solidFill>
                </a:uFill>
                <a:latin typeface="Century Schoolbook"/>
                <a:ea typeface="DejaVu Sans"/>
              </a:rPr>
              <a:t> </a:t>
            </a:r>
            <a:r>
              <a:rPr b="0" lang="it-IT" sz="2800" spc="-1" strike="noStrike">
                <a:solidFill>
                  <a:srgbClr val="000000"/>
                </a:solidFill>
                <a:uFill>
                  <a:solidFill>
                    <a:srgbClr val="ffffff"/>
                  </a:solidFill>
                </a:uFill>
                <a:latin typeface="Century Schoolbook"/>
                <a:ea typeface="DejaVu Sans"/>
              </a:rPr>
              <a:t>If individuals from two populations that are each adapted to their natal environments hybridize, their offspring will contain a mixture of alleles that may not be well suited to either environment. When this occurs, outbreeding depression will be evident in the first generation of offspring.</a:t>
            </a:r>
            <a:endParaRPr b="0" lang="it-IT" sz="1800" spc="-1" strike="noStrike">
              <a:solidFill>
                <a:srgbClr val="000000"/>
              </a:solidFill>
              <a:uFill>
                <a:solidFill>
                  <a:srgbClr val="ffffff"/>
                </a:solidFill>
              </a:uFill>
              <a:latin typeface="Arial"/>
            </a:endParaRPr>
          </a:p>
        </p:txBody>
      </p:sp>
    </p:spTree>
  </p:cSld>
  <p:timing>
    <p:tnLst>
      <p:par>
        <p:cTn id="99" dur="indefinite" restart="never" nodeType="tmRoot">
          <p:childTnLst>
            <p:seq>
              <p:cTn id="100" nodeType="mainSeq">
                <p:childTnLst>
                  <p:par>
                    <p:cTn id="101" fill="freeze">
                      <p:stCondLst>
                        <p:cond delay="indefinite"/>
                      </p:stCondLst>
                      <p:childTnLst>
                        <p:par>
                          <p:cTn id="102" fill="freeze">
                            <p:stCondLst>
                              <p:cond delay="0"/>
                            </p:stCondLst>
                            <p:childTnLst>
                              <p:par>
                                <p:cTn id="103" nodeType="clickEffect" fill="hold" presetClass="entr" presetID="1">
                                  <p:stCondLst>
                                    <p:cond delay="0"/>
                                  </p:stCondLst>
                                  <p:childTnLst>
                                    <p:set>
                                      <p:cBhvr>
                                        <p:cTn id="104" dur="1" fill="hold">
                                          <p:stCondLst>
                                            <p:cond delay="0"/>
                                          </p:stCondLst>
                                        </p:cTn>
                                        <p:tgtEl>
                                          <p:spTgt spid="287">
                                            <p:txEl>
                                              <p:pRg st="0" end="29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CustomShape 1"/>
          <p:cNvSpPr/>
          <p:nvPr/>
        </p:nvSpPr>
        <p:spPr>
          <a:xfrm>
            <a:off x="457200" y="274680"/>
            <a:ext cx="7999560" cy="1141560"/>
          </a:xfrm>
          <a:prstGeom prst="rect">
            <a:avLst/>
          </a:prstGeom>
          <a:noFill/>
          <a:ln>
            <a:noFill/>
          </a:ln>
        </p:spPr>
        <p:style>
          <a:lnRef idx="0"/>
          <a:fillRef idx="0"/>
          <a:effectRef idx="0"/>
          <a:fontRef idx="minor"/>
        </p:style>
        <p:txBody>
          <a:bodyPr lIns="90000" rIns="90000" tIns="45000" bIns="45000" anchor="b"/>
          <a:p>
            <a:pPr>
              <a:lnSpc>
                <a:spcPct val="100000"/>
              </a:lnSpc>
            </a:pPr>
            <a:r>
              <a:rPr b="0" lang="it-IT" sz="3000" spc="-1" strike="noStrike" cap="small">
                <a:solidFill>
                  <a:srgbClr val="575f6d"/>
                </a:solidFill>
                <a:uFill>
                  <a:solidFill>
                    <a:srgbClr val="ffffff"/>
                  </a:solidFill>
                </a:uFill>
                <a:latin typeface="Century Schoolbook"/>
                <a:ea typeface="DejaVu Sans"/>
              </a:rPr>
              <a:t> </a:t>
            </a:r>
            <a:r>
              <a:rPr b="0" lang="it-IT" sz="3000" spc="-1" strike="noStrike" cap="small">
                <a:solidFill>
                  <a:srgbClr val="575f6d"/>
                </a:solidFill>
                <a:uFill>
                  <a:solidFill>
                    <a:srgbClr val="ffffff"/>
                  </a:solidFill>
                </a:uFill>
                <a:latin typeface="Century Schoolbook"/>
                <a:ea typeface="DejaVu Sans"/>
              </a:rPr>
              <a:t>loss of positive epistatic interactions.</a:t>
            </a:r>
            <a:endParaRPr b="0" lang="it-IT" sz="1800" spc="-1" strike="noStrike">
              <a:solidFill>
                <a:srgbClr val="000000"/>
              </a:solidFill>
              <a:uFill>
                <a:solidFill>
                  <a:srgbClr val="ffffff"/>
                </a:solidFill>
              </a:uFill>
              <a:latin typeface="Arial"/>
            </a:endParaRPr>
          </a:p>
        </p:txBody>
      </p:sp>
      <p:sp>
        <p:nvSpPr>
          <p:cNvPr id="289"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1" lang="it-IT" sz="2400" spc="-1" strike="noStrike">
                <a:solidFill>
                  <a:srgbClr val="000000"/>
                </a:solidFill>
                <a:uFill>
                  <a:solidFill>
                    <a:srgbClr val="ffffff"/>
                  </a:solidFill>
                </a:uFill>
                <a:latin typeface="Century Schoolbook"/>
                <a:ea typeface="DejaVu Sans"/>
              </a:rPr>
              <a:t>Epistasis</a:t>
            </a:r>
            <a:r>
              <a:rPr b="0" lang="it-IT" sz="2400" spc="-1" strike="noStrike">
                <a:solidFill>
                  <a:srgbClr val="000000"/>
                </a:solidFill>
                <a:uFill>
                  <a:solidFill>
                    <a:srgbClr val="ffffff"/>
                  </a:solidFill>
                </a:uFill>
                <a:latin typeface="Century Schoolbook"/>
                <a:ea typeface="DejaVu Sans"/>
              </a:rPr>
              <a:t> refers to the interaction of genes from multiple loci, and their collective influence on particular traits.</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pic>
        <p:nvPicPr>
          <p:cNvPr id="290" name="Picture 2" descr=""/>
          <p:cNvPicPr/>
          <p:nvPr/>
        </p:nvPicPr>
        <p:blipFill>
          <a:blip r:embed="rId1"/>
          <a:stretch/>
        </p:blipFill>
        <p:spPr>
          <a:xfrm>
            <a:off x="36720" y="3124080"/>
            <a:ext cx="7760520" cy="3198960"/>
          </a:xfrm>
          <a:prstGeom prst="rect">
            <a:avLst/>
          </a:prstGeom>
          <a:ln w="9360">
            <a:noFill/>
          </a:ln>
        </p:spPr>
      </p:pic>
    </p:spTree>
  </p:cSld>
  <p:timing>
    <p:tnLst>
      <p:par>
        <p:cTn id="105" dur="indefinite" restart="never" nodeType="tmRoot">
          <p:childTnLst>
            <p:seq>
              <p:cTn id="106"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1" lang="it-IT" sz="3000" spc="-1" strike="noStrike" cap="small">
                <a:solidFill>
                  <a:srgbClr val="575f6d"/>
                </a:solidFill>
                <a:uFill>
                  <a:solidFill>
                    <a:srgbClr val="ffffff"/>
                  </a:solidFill>
                </a:uFill>
                <a:latin typeface="Century Schoolbook"/>
                <a:ea typeface="DejaVu Sans"/>
              </a:rPr>
              <a:t>Genetic rescue</a:t>
            </a:r>
            <a:endParaRPr b="0" lang="it-IT" sz="1800" spc="-1" strike="noStrike">
              <a:solidFill>
                <a:srgbClr val="000000"/>
              </a:solidFill>
              <a:uFill>
                <a:solidFill>
                  <a:srgbClr val="ffffff"/>
                </a:solidFill>
              </a:uFill>
              <a:latin typeface="Arial"/>
            </a:endParaRPr>
          </a:p>
        </p:txBody>
      </p:sp>
      <p:sp>
        <p:nvSpPr>
          <p:cNvPr id="292" name="CustomShape 2"/>
          <p:cNvSpPr/>
          <p:nvPr/>
        </p:nvSpPr>
        <p:spPr>
          <a:xfrm>
            <a:off x="457200" y="1371600"/>
            <a:ext cx="8456760" cy="548496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600" spc="-1" strike="noStrike">
                <a:solidFill>
                  <a:srgbClr val="000000"/>
                </a:solidFill>
                <a:uFill>
                  <a:solidFill>
                    <a:srgbClr val="ffffff"/>
                  </a:solidFill>
                </a:uFill>
                <a:latin typeface="Century Schoolbook"/>
                <a:ea typeface="DejaVu Sans"/>
              </a:rPr>
              <a:t>When migrants are translocated from one population to another, they will often introduce new alleles into the recipient population. If this results in a reduction of inbreeding depression, it is known as </a:t>
            </a:r>
            <a:r>
              <a:rPr b="1" lang="it-IT" sz="2600" spc="-1" strike="noStrike">
                <a:solidFill>
                  <a:srgbClr val="000000"/>
                </a:solidFill>
                <a:uFill>
                  <a:solidFill>
                    <a:srgbClr val="ffffff"/>
                  </a:solidFill>
                </a:uFill>
                <a:latin typeface="Century Schoolbook"/>
                <a:ea typeface="DejaVu Sans"/>
              </a:rPr>
              <a:t>genetic rescue</a:t>
            </a: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2600" spc="-1" strike="noStrike">
                <a:solidFill>
                  <a:srgbClr val="000000"/>
                </a:solidFill>
                <a:uFill>
                  <a:solidFill>
                    <a:srgbClr val="ffffff"/>
                  </a:solidFill>
                </a:uFill>
                <a:latin typeface="Century Schoolbook"/>
                <a:ea typeface="DejaVu Sans"/>
              </a:rPr>
              <a:t>Genetic rescue will increase the growth rate of a population over multiple generations from the time when the novel genes were introduced. This is usually attributed to </a:t>
            </a:r>
            <a:r>
              <a:rPr b="1" lang="it-IT" sz="2600" spc="-1" strike="noStrike">
                <a:solidFill>
                  <a:srgbClr val="000000"/>
                </a:solidFill>
                <a:uFill>
                  <a:solidFill>
                    <a:srgbClr val="ffffff"/>
                  </a:solidFill>
                </a:uFill>
                <a:latin typeface="Century Schoolbook"/>
                <a:ea typeface="DejaVu Sans"/>
              </a:rPr>
              <a:t>heterosis</a:t>
            </a:r>
            <a:r>
              <a:rPr b="0" lang="it-IT" sz="2600" spc="-1" strike="noStrike">
                <a:solidFill>
                  <a:srgbClr val="000000"/>
                </a:solidFill>
                <a:uFill>
                  <a:solidFill>
                    <a:srgbClr val="ffffff"/>
                  </a:solidFill>
                </a:uFill>
                <a:latin typeface="Century Schoolbook"/>
                <a:ea typeface="DejaVu Sans"/>
              </a:rPr>
              <a:t>, which is elevated fitness in the offspring of genetically divergent individuals (sometimes known as </a:t>
            </a:r>
            <a:r>
              <a:rPr b="1" lang="it-IT" sz="2600" spc="-1" strike="noStrike">
                <a:solidFill>
                  <a:srgbClr val="000000"/>
                </a:solidFill>
                <a:uFill>
                  <a:solidFill>
                    <a:srgbClr val="ffffff"/>
                  </a:solidFill>
                </a:uFill>
                <a:latin typeface="Century Schoolbook"/>
                <a:ea typeface="DejaVu Sans"/>
              </a:rPr>
              <a:t>hybrid vigour</a:t>
            </a:r>
            <a:r>
              <a:rPr b="0" lang="it-IT" sz="2600" spc="-1" strike="noStrike">
                <a:solidFill>
                  <a:srgbClr val="000000"/>
                </a:solidFill>
                <a:uFill>
                  <a:solidFill>
                    <a:srgbClr val="ffffff"/>
                  </a:solidFill>
                </a:uFill>
                <a:latin typeface="Century Schoolbook"/>
                <a:ea typeface="DejaVu Sans"/>
              </a:rPr>
              <a:t>).</a:t>
            </a:r>
            <a:r>
              <a:rPr b="0" lang="it-IT" sz="2400" spc="-1" strike="noStrike">
                <a:solidFill>
                  <a:srgbClr val="000000"/>
                </a:solidFill>
                <a:uFill>
                  <a:solidFill>
                    <a:srgbClr val="ffffff"/>
                  </a:solidFill>
                </a:uFill>
                <a:latin typeface="Century Schoolbook"/>
                <a:ea typeface="DejaVu Sans"/>
              </a:rPr>
              <a:t> </a:t>
            </a:r>
            <a:endParaRPr b="0" lang="it-IT" sz="1800" spc="-1" strike="noStrike">
              <a:solidFill>
                <a:srgbClr val="000000"/>
              </a:solidFill>
              <a:uFill>
                <a:solidFill>
                  <a:srgbClr val="ffffff"/>
                </a:solidFill>
              </a:uFill>
              <a:latin typeface="Arial"/>
            </a:endParaRPr>
          </a:p>
        </p:txBody>
      </p:sp>
    </p:spTree>
  </p:cSld>
  <p:timing>
    <p:tnLst>
      <p:par>
        <p:cTn id="107" dur="indefinite" restart="never" nodeType="tmRoot">
          <p:childTnLst>
            <p:seq>
              <p:cTn id="108"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0" lang="it-IT" sz="3000" spc="-1" strike="noStrike" cap="small">
                <a:solidFill>
                  <a:srgbClr val="575f6d"/>
                </a:solidFill>
                <a:uFill>
                  <a:solidFill>
                    <a:srgbClr val="ffffff"/>
                  </a:solidFill>
                </a:uFill>
                <a:latin typeface="Century Schoolbook"/>
                <a:ea typeface="DejaVu Sans"/>
              </a:rPr>
              <a:t>Translocations and captive breeding programmes</a:t>
            </a:r>
            <a:endParaRPr b="0" lang="it-IT" sz="1800" spc="-1" strike="noStrike">
              <a:solidFill>
                <a:srgbClr val="000000"/>
              </a:solidFill>
              <a:uFill>
                <a:solidFill>
                  <a:srgbClr val="ffffff"/>
                </a:solidFill>
              </a:uFill>
              <a:latin typeface="Arial"/>
            </a:endParaRPr>
          </a:p>
        </p:txBody>
      </p:sp>
      <p:sp>
        <p:nvSpPr>
          <p:cNvPr id="294"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600" spc="-1" strike="noStrike">
                <a:solidFill>
                  <a:srgbClr val="000000"/>
                </a:solidFill>
                <a:uFill>
                  <a:solidFill>
                    <a:srgbClr val="ffffff"/>
                  </a:solidFill>
                </a:uFill>
                <a:latin typeface="Century Schoolbook"/>
                <a:ea typeface="DejaVu Sans"/>
              </a:rPr>
              <a:t>Translocations can slow or reverse the decline of small populations through genetic rescue, although source and destination populations should be genetically compatible and founder effects should be avoided.</a:t>
            </a:r>
            <a:endParaRPr b="0" lang="it-IT" sz="2600" spc="-1" strike="noStrike">
              <a:solidFill>
                <a:srgbClr val="000000"/>
              </a:solidFill>
              <a:uFill>
                <a:solidFill>
                  <a:srgbClr val="ffffff"/>
                </a:solidFill>
              </a:uFill>
              <a:latin typeface="Arial"/>
            </a:endParaRPr>
          </a:p>
          <a:p>
            <a:pPr marL="274320" indent="-272880">
              <a:lnSpc>
                <a:spcPct val="100000"/>
              </a:lnSpc>
            </a:pPr>
            <a:endParaRPr b="0" lang="it-IT" sz="26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endParaRPr b="0" lang="it-IT" sz="2600" spc="-1" strike="noStrike">
              <a:solidFill>
                <a:srgbClr val="000000"/>
              </a:solidFill>
              <a:uFill>
                <a:solidFill>
                  <a:srgbClr val="ffffff"/>
                </a:solidFill>
              </a:uFill>
              <a:latin typeface="Arial"/>
            </a:endParaRPr>
          </a:p>
          <a:p>
            <a:pPr>
              <a:lnSpc>
                <a:spcPct val="100000"/>
              </a:lnSpc>
            </a:pPr>
            <a:endParaRPr b="0" lang="it-IT" sz="2600" spc="-1" strike="noStrike">
              <a:solidFill>
                <a:srgbClr val="000000"/>
              </a:solidFill>
              <a:uFill>
                <a:solidFill>
                  <a:srgbClr val="ffffff"/>
                </a:solidFill>
              </a:uFill>
              <a:latin typeface="Arial"/>
            </a:endParaRPr>
          </a:p>
        </p:txBody>
      </p:sp>
    </p:spTree>
  </p:cSld>
  <p:timing>
    <p:tnLst>
      <p:par>
        <p:cTn id="109" dur="indefinite" restart="never" nodeType="tmRoot">
          <p:childTnLst>
            <p:seq>
              <p:cTn id="110" nodeType="mainSeq">
                <p:childTnLst>
                  <p:par>
                    <p:cTn id="111" fill="freeze">
                      <p:stCondLst>
                        <p:cond delay="indefinite"/>
                      </p:stCondLst>
                      <p:childTnLst>
                        <p:par>
                          <p:cTn id="112" fill="freeze">
                            <p:stCondLst>
                              <p:cond delay="0"/>
                            </p:stCondLst>
                            <p:childTnLst>
                              <p:par>
                                <p:cTn id="113" nodeType="clickEffect" fill="hold" presetClass="entr" presetID="1">
                                  <p:stCondLst>
                                    <p:cond delay="0"/>
                                  </p:stCondLst>
                                  <p:childTnLst>
                                    <p:set>
                                      <p:cBhvr>
                                        <p:cTn id="114" dur="1" fill="hold">
                                          <p:stCondLst>
                                            <p:cond delay="0"/>
                                          </p:stCondLst>
                                        </p:cTn>
                                        <p:tgtEl>
                                          <p:spTgt spid="294">
                                            <p:txEl>
                                              <p:pRg st="211" end="21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0" lang="it-IT" sz="3000" spc="-1" strike="noStrike" cap="small">
                <a:solidFill>
                  <a:srgbClr val="575f6d"/>
                </a:solidFill>
                <a:uFill>
                  <a:solidFill>
                    <a:srgbClr val="ffffff"/>
                  </a:solidFill>
                </a:uFill>
                <a:latin typeface="Century Schoolbook"/>
                <a:ea typeface="DejaVu Sans"/>
              </a:rPr>
              <a:t>Translocations and captive breeding programmes</a:t>
            </a:r>
            <a:endParaRPr b="0" lang="it-IT" sz="1800" spc="-1" strike="noStrike">
              <a:solidFill>
                <a:srgbClr val="000000"/>
              </a:solidFill>
              <a:uFill>
                <a:solidFill>
                  <a:srgbClr val="ffffff"/>
                </a:solidFill>
              </a:uFill>
              <a:latin typeface="Arial"/>
            </a:endParaRPr>
          </a:p>
        </p:txBody>
      </p:sp>
      <p:sp>
        <p:nvSpPr>
          <p:cNvPr id="296"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a:lnSpc>
                <a:spcPct val="100000"/>
              </a:lnSpc>
            </a:pPr>
            <a:r>
              <a:rPr b="0" lang="it-IT" sz="2600" spc="-1" strike="noStrike">
                <a:solidFill>
                  <a:srgbClr val="000000"/>
                </a:solidFill>
                <a:uFill>
                  <a:solidFill>
                    <a:srgbClr val="ffffff"/>
                  </a:solidFill>
                </a:uFill>
                <a:latin typeface="Century Schoolbook"/>
                <a:ea typeface="DejaVu Sans"/>
              </a:rPr>
              <a:t>Small population sizes mean that captive breeding programmes must be carefully managed so as to minimize inbreeding depression and loss of genetic diversity. Pedigree information can be used to reduce inbreeding, and </a:t>
            </a:r>
            <a:r>
              <a:rPr b="0" i="1" lang="it-IT" sz="2600" spc="-1" strike="noStrike">
                <a:solidFill>
                  <a:srgbClr val="000000"/>
                </a:solidFill>
                <a:uFill>
                  <a:solidFill>
                    <a:srgbClr val="ffffff"/>
                  </a:solidFill>
                </a:uFill>
                <a:latin typeface="Century Schoolbook"/>
                <a:ea typeface="DejaVu Sans"/>
              </a:rPr>
              <a:t>N</a:t>
            </a:r>
            <a:r>
              <a:rPr b="0" lang="it-IT" sz="2600" spc="-1" strike="noStrike" baseline="-25000">
                <a:solidFill>
                  <a:srgbClr val="000000"/>
                </a:solidFill>
                <a:uFill>
                  <a:solidFill>
                    <a:srgbClr val="ffffff"/>
                  </a:solidFill>
                </a:uFill>
                <a:latin typeface="Century Schoolbook"/>
                <a:ea typeface="DejaVu Sans"/>
              </a:rPr>
              <a:t>e</a:t>
            </a:r>
            <a:r>
              <a:rPr b="0" lang="it-IT" sz="2600" spc="-1" strike="noStrike">
                <a:solidFill>
                  <a:srgbClr val="000000"/>
                </a:solidFill>
                <a:uFill>
                  <a:solidFill>
                    <a:srgbClr val="ffffff"/>
                  </a:solidFill>
                </a:uFill>
                <a:latin typeface="Century Schoolbook"/>
                <a:ea typeface="DejaVu Sans"/>
              </a:rPr>
              <a:t> can be maximized if bottlenecks are avoided and variation in reproductive success (VRS) is kept as low as possible.</a:t>
            </a:r>
            <a:endParaRPr b="0" lang="it-IT" sz="2600" spc="-1" strike="noStrike">
              <a:solidFill>
                <a:srgbClr val="000000"/>
              </a:solidFill>
              <a:uFill>
                <a:solidFill>
                  <a:srgbClr val="ffffff"/>
                </a:solidFill>
              </a:uFill>
              <a:latin typeface="Arial"/>
            </a:endParaRPr>
          </a:p>
          <a:p>
            <a:pPr marL="274320" indent="-272880">
              <a:lnSpc>
                <a:spcPct val="100000"/>
              </a:lnSpc>
            </a:pPr>
            <a:endParaRPr b="0" lang="it-IT" sz="26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endParaRPr b="0" lang="it-IT" sz="2600" spc="-1" strike="noStrike">
              <a:solidFill>
                <a:srgbClr val="000000"/>
              </a:solidFill>
              <a:uFill>
                <a:solidFill>
                  <a:srgbClr val="ffffff"/>
                </a:solidFill>
              </a:uFill>
              <a:latin typeface="Arial"/>
            </a:endParaRPr>
          </a:p>
          <a:p>
            <a:pPr>
              <a:lnSpc>
                <a:spcPct val="100000"/>
              </a:lnSpc>
            </a:pPr>
            <a:endParaRPr b="0" lang="it-IT" sz="2600" spc="-1" strike="noStrike">
              <a:solidFill>
                <a:srgbClr val="000000"/>
              </a:solidFill>
              <a:uFill>
                <a:solidFill>
                  <a:srgbClr val="ffffff"/>
                </a:solidFill>
              </a:uFill>
              <a:latin typeface="Arial"/>
            </a:endParaRPr>
          </a:p>
        </p:txBody>
      </p:sp>
    </p:spTree>
  </p:cSld>
  <p:timing>
    <p:tnLst>
      <p:par>
        <p:cTn id="115" dur="indefinite" restart="never" nodeType="tmRoot">
          <p:childTnLst>
            <p:seq>
              <p:cTn id="116" nodeType="mainSeq">
                <p:childTnLst>
                  <p:par>
                    <p:cTn id="117" fill="freeze">
                      <p:stCondLst>
                        <p:cond delay="indefinite"/>
                      </p:stCondLst>
                      <p:childTnLst>
                        <p:par>
                          <p:cTn id="118" fill="freeze">
                            <p:stCondLst>
                              <p:cond delay="0"/>
                            </p:stCondLst>
                            <p:childTnLst>
                              <p:par>
                                <p:cTn id="119" nodeType="clickEffect" fill="hold" presetClass="entr" presetID="1">
                                  <p:stCondLst>
                                    <p:cond delay="0"/>
                                  </p:stCondLst>
                                  <p:childTnLst>
                                    <p:set>
                                      <p:cBhvr>
                                        <p:cTn id="120" dur="1" fill="hold">
                                          <p:stCondLst>
                                            <p:cond delay="0"/>
                                          </p:stCondLst>
                                        </p:cTn>
                                        <p:tgtEl>
                                          <p:spTgt spid="296">
                                            <p:txEl>
                                              <p:pRg st="339" end="33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1" lang="it-IT" sz="3000" spc="-1" strike="noStrike" cap="small">
                <a:solidFill>
                  <a:srgbClr val="575f6d"/>
                </a:solidFill>
                <a:uFill>
                  <a:solidFill>
                    <a:srgbClr val="ffffff"/>
                  </a:solidFill>
                </a:uFill>
                <a:latin typeface="Century Schoolbook"/>
                <a:ea typeface="DejaVu Sans"/>
              </a:rPr>
              <a:t>Useful Websites and Software</a:t>
            </a:r>
            <a:endParaRPr b="0" lang="it-IT" sz="1800" spc="-1" strike="noStrike">
              <a:solidFill>
                <a:srgbClr val="000000"/>
              </a:solidFill>
              <a:uFill>
                <a:solidFill>
                  <a:srgbClr val="ffffff"/>
                </a:solidFill>
              </a:uFill>
              <a:latin typeface="Arial"/>
            </a:endParaRPr>
          </a:p>
        </p:txBody>
      </p:sp>
      <p:sp>
        <p:nvSpPr>
          <p:cNvPr id="298" name="CustomShape 2"/>
          <p:cNvSpPr/>
          <p:nvPr/>
        </p:nvSpPr>
        <p:spPr>
          <a:xfrm>
            <a:off x="152280" y="1447920"/>
            <a:ext cx="8456760" cy="54086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1600" spc="-1" strike="noStrike">
                <a:solidFill>
                  <a:srgbClr val="000000"/>
                </a:solidFill>
                <a:uFill>
                  <a:solidFill>
                    <a:srgbClr val="ffffff"/>
                  </a:solidFill>
                </a:uFill>
                <a:latin typeface="Century Schoolbook"/>
                <a:ea typeface="DejaVu Sans"/>
              </a:rPr>
              <a:t>Consortium for the barcode of life: </a:t>
            </a:r>
            <a:r>
              <a:rPr b="0" lang="it-IT" sz="1600" spc="-1" strike="noStrike" u="sng">
                <a:solidFill>
                  <a:srgbClr val="0000ff"/>
                </a:solidFill>
                <a:uFill>
                  <a:solidFill>
                    <a:srgbClr val="ffffff"/>
                  </a:solidFill>
                </a:uFill>
                <a:latin typeface="Century Schoolbook"/>
                <a:ea typeface="DejaVu Sans"/>
                <a:hlinkClick r:id="rId1"/>
              </a:rPr>
              <a:t>http://</a:t>
            </a:r>
            <a:r>
              <a:rPr b="0" lang="it-IT" sz="1600" spc="-1" strike="noStrike" u="sng">
                <a:solidFill>
                  <a:srgbClr val="0000ff"/>
                </a:solidFill>
                <a:uFill>
                  <a:solidFill>
                    <a:srgbClr val="ffffff"/>
                  </a:solidFill>
                </a:uFill>
                <a:latin typeface="Century Schoolbook"/>
                <a:ea typeface="DejaVu Sans"/>
                <a:hlinkClick r:id="rId2"/>
              </a:rPr>
              <a:t>www.barcodeoflife.org</a:t>
            </a:r>
            <a:r>
              <a:rPr b="0" lang="it-IT" sz="1600" spc="-1" strike="noStrike">
                <a:solidFill>
                  <a:srgbClr val="000000"/>
                </a:solidFill>
                <a:uFill>
                  <a:solidFill>
                    <a:srgbClr val="ffffff"/>
                  </a:solidFill>
                </a:uFill>
                <a:latin typeface="Century Schoolbook"/>
                <a:ea typeface="DejaVu Sans"/>
              </a:rPr>
              <a:t> </a:t>
            </a: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1600" spc="-1" strike="noStrike">
                <a:solidFill>
                  <a:srgbClr val="000000"/>
                </a:solidFill>
                <a:uFill>
                  <a:solidFill>
                    <a:srgbClr val="ffffff"/>
                  </a:solidFill>
                </a:uFill>
                <a:latin typeface="Century Schoolbook"/>
                <a:ea typeface="DejaVu Sans"/>
              </a:rPr>
              <a:t>Barcode of Life data systems – includes an option to compare a sequence against their database when looking for a species match:</a:t>
            </a:r>
            <a:r>
              <a:rPr b="0" lang="it-IT" sz="1600" spc="-1" strike="noStrike" u="sng">
                <a:solidFill>
                  <a:srgbClr val="0000ff"/>
                </a:solidFill>
                <a:uFill>
                  <a:solidFill>
                    <a:srgbClr val="ffffff"/>
                  </a:solidFill>
                </a:uFill>
                <a:latin typeface="Century Schoolbook"/>
                <a:ea typeface="DejaVu Sans"/>
                <a:hlinkClick r:id="rId3"/>
              </a:rPr>
              <a:t>http</a:t>
            </a:r>
            <a:r>
              <a:rPr b="0" lang="it-IT" sz="1600" spc="-1" strike="noStrike" u="sng">
                <a:solidFill>
                  <a:srgbClr val="0000ff"/>
                </a:solidFill>
                <a:uFill>
                  <a:solidFill>
                    <a:srgbClr val="ffffff"/>
                  </a:solidFill>
                </a:uFill>
                <a:latin typeface="Century Schoolbook"/>
                <a:ea typeface="DejaVu Sans"/>
                <a:hlinkClick r:id="rId4"/>
              </a:rPr>
              <a:t>://</a:t>
            </a:r>
            <a:r>
              <a:rPr b="0" lang="it-IT" sz="1600" spc="-1" strike="noStrike" u="sng">
                <a:solidFill>
                  <a:srgbClr val="0000ff"/>
                </a:solidFill>
                <a:uFill>
                  <a:solidFill>
                    <a:srgbClr val="ffffff"/>
                  </a:solidFill>
                </a:uFill>
                <a:latin typeface="Century Schoolbook"/>
                <a:ea typeface="DejaVu Sans"/>
                <a:hlinkClick r:id="rId5"/>
              </a:rPr>
              <a:t>www.boldsystems.org</a:t>
            </a:r>
            <a:r>
              <a:rPr b="0" lang="it-IT" sz="1600" spc="-1" strike="noStrike" u="sng">
                <a:solidFill>
                  <a:srgbClr val="0000ff"/>
                </a:solidFill>
                <a:uFill>
                  <a:solidFill>
                    <a:srgbClr val="ffffff"/>
                  </a:solidFill>
                </a:uFill>
                <a:latin typeface="Century Schoolbook"/>
                <a:ea typeface="DejaVu Sans"/>
                <a:hlinkClick r:id="rId6"/>
              </a:rPr>
              <a:t>/views/</a:t>
            </a:r>
            <a:r>
              <a:rPr b="0" lang="it-IT" sz="1600" spc="-1" strike="noStrike" u="sng">
                <a:solidFill>
                  <a:srgbClr val="0000ff"/>
                </a:solidFill>
                <a:uFill>
                  <a:solidFill>
                    <a:srgbClr val="ffffff"/>
                  </a:solidFill>
                </a:uFill>
                <a:latin typeface="Century Schoolbook"/>
                <a:ea typeface="DejaVu Sans"/>
                <a:hlinkClick r:id="rId7"/>
              </a:rPr>
              <a:t>login.php</a:t>
            </a: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1600" spc="-1" strike="noStrike">
                <a:solidFill>
                  <a:srgbClr val="000000"/>
                </a:solidFill>
                <a:uFill>
                  <a:solidFill>
                    <a:srgbClr val="ffffff"/>
                  </a:solidFill>
                </a:uFill>
                <a:latin typeface="Century Schoolbook"/>
                <a:ea typeface="DejaVu Sans"/>
              </a:rPr>
              <a:t>IUCN – The International Union for Conservation of Nature: </a:t>
            </a:r>
            <a:r>
              <a:rPr b="0" lang="it-IT" sz="1600" spc="-1" strike="noStrike" u="sng">
                <a:solidFill>
                  <a:srgbClr val="0000ff"/>
                </a:solidFill>
                <a:uFill>
                  <a:solidFill>
                    <a:srgbClr val="ffffff"/>
                  </a:solidFill>
                </a:uFill>
                <a:latin typeface="Century Schoolbook"/>
                <a:ea typeface="DejaVu Sans"/>
                <a:hlinkClick r:id="rId8"/>
              </a:rPr>
              <a:t>http://www.iucn.org</a:t>
            </a:r>
            <a:r>
              <a:rPr b="0" lang="it-IT" sz="1600" spc="-1" strike="noStrike" u="sng">
                <a:solidFill>
                  <a:srgbClr val="0000ff"/>
                </a:solidFill>
                <a:uFill>
                  <a:solidFill>
                    <a:srgbClr val="ffffff"/>
                  </a:solidFill>
                </a:uFill>
                <a:latin typeface="Century Schoolbook"/>
                <a:ea typeface="DejaVu Sans"/>
                <a:hlinkClick r:id="rId9"/>
              </a:rPr>
              <a:t>/</a:t>
            </a:r>
            <a:r>
              <a:rPr b="0" lang="it-IT" sz="1600" spc="-1" strike="noStrike">
                <a:solidFill>
                  <a:srgbClr val="000000"/>
                </a:solidFill>
                <a:uFill>
                  <a:solidFill>
                    <a:srgbClr val="ffffff"/>
                  </a:solidFill>
                </a:uFill>
                <a:latin typeface="Century Schoolbook"/>
                <a:ea typeface="DejaVu Sans"/>
              </a:rPr>
              <a:t> </a:t>
            </a: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1600" spc="-1" strike="noStrike">
                <a:solidFill>
                  <a:srgbClr val="000000"/>
                </a:solidFill>
                <a:uFill>
                  <a:solidFill>
                    <a:srgbClr val="ffffff"/>
                  </a:solidFill>
                </a:uFill>
                <a:latin typeface="Century Schoolbook"/>
                <a:ea typeface="DejaVu Sans"/>
              </a:rPr>
              <a:t>BirdLife International: </a:t>
            </a:r>
            <a:r>
              <a:rPr b="0" lang="it-IT" sz="1600" spc="-1" strike="noStrike" u="sng">
                <a:solidFill>
                  <a:srgbClr val="0000ff"/>
                </a:solidFill>
                <a:uFill>
                  <a:solidFill>
                    <a:srgbClr val="ffffff"/>
                  </a:solidFill>
                </a:uFill>
                <a:latin typeface="Century Schoolbook"/>
                <a:ea typeface="DejaVu Sans"/>
                <a:hlinkClick r:id="rId10"/>
              </a:rPr>
              <a:t>http://www.birdlife.org</a:t>
            </a:r>
            <a:r>
              <a:rPr b="0" lang="it-IT" sz="1600" spc="-1" strike="noStrike" u="sng">
                <a:solidFill>
                  <a:srgbClr val="0000ff"/>
                </a:solidFill>
                <a:uFill>
                  <a:solidFill>
                    <a:srgbClr val="ffffff"/>
                  </a:solidFill>
                </a:uFill>
                <a:latin typeface="Century Schoolbook"/>
                <a:ea typeface="DejaVu Sans"/>
                <a:hlinkClick r:id="rId11"/>
              </a:rPr>
              <a:t>/</a:t>
            </a: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1600" spc="-1" strike="noStrike">
                <a:solidFill>
                  <a:srgbClr val="000000"/>
                </a:solidFill>
                <a:uFill>
                  <a:solidFill>
                    <a:srgbClr val="ffffff"/>
                  </a:solidFill>
                </a:uFill>
                <a:latin typeface="Century Schoolbook"/>
                <a:ea typeface="DejaVu Sans"/>
              </a:rPr>
              <a:t>American Zoo and Aquarium Association Species Survival Plan Programs: </a:t>
            </a:r>
            <a:r>
              <a:rPr b="0" lang="it-IT" sz="1600" spc="-1" strike="noStrike" u="sng">
                <a:solidFill>
                  <a:srgbClr val="0000ff"/>
                </a:solidFill>
                <a:uFill>
                  <a:solidFill>
                    <a:srgbClr val="ffffff"/>
                  </a:solidFill>
                </a:uFill>
                <a:latin typeface="Century Schoolbook"/>
                <a:ea typeface="DejaVu Sans"/>
                <a:hlinkClick r:id="rId12"/>
              </a:rPr>
              <a:t>www.aza.org/species-survival-plan-program/</a:t>
            </a:r>
            <a:endParaRPr b="0" lang="it-IT" sz="1800" spc="-1" strike="noStrike">
              <a:solidFill>
                <a:srgbClr val="000000"/>
              </a:solidFill>
              <a:uFill>
                <a:solidFill>
                  <a:srgbClr val="ffffff"/>
                </a:solidFill>
              </a:uFill>
              <a:latin typeface="Arial"/>
            </a:endParaRPr>
          </a:p>
          <a:p>
            <a:pPr marL="274320" indent="-272880">
              <a:lnSpc>
                <a:spcPct val="100000"/>
              </a:lnSpc>
            </a:pPr>
            <a:endParaRPr b="0" lang="it-IT" sz="1800" spc="-1" strike="noStrike">
              <a:solidFill>
                <a:srgbClr val="000000"/>
              </a:solidFill>
              <a:uFill>
                <a:solidFill>
                  <a:srgbClr val="ffffff"/>
                </a:solidFill>
              </a:uFill>
              <a:latin typeface="Arial"/>
            </a:endParaRPr>
          </a:p>
          <a:p>
            <a:pPr marL="274320" indent="-272880">
              <a:lnSpc>
                <a:spcPct val="100000"/>
              </a:lnSpc>
            </a:pP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1600" spc="-1" strike="noStrike">
                <a:solidFill>
                  <a:srgbClr val="000000"/>
                </a:solidFill>
                <a:uFill>
                  <a:solidFill>
                    <a:srgbClr val="ffffff"/>
                  </a:solidFill>
                </a:uFill>
                <a:latin typeface="Century Schoolbook"/>
                <a:ea typeface="DejaVu Sans"/>
              </a:rPr>
              <a:t>FSTAT – software for calculating F statistics including inbreeding coefficients: </a:t>
            </a:r>
            <a:r>
              <a:rPr b="0" lang="it-IT" sz="1600" spc="-1" strike="noStrike" u="sng">
                <a:solidFill>
                  <a:srgbClr val="0000ff"/>
                </a:solidFill>
                <a:uFill>
                  <a:solidFill>
                    <a:srgbClr val="ffffff"/>
                  </a:solidFill>
                </a:uFill>
                <a:latin typeface="Century Schoolbook"/>
                <a:ea typeface="DejaVu Sans"/>
                <a:hlinkClick r:id="rId13"/>
              </a:rPr>
              <a:t>http://www2.unil.ch/popgen/softwares/fstat.htm</a:t>
            </a: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1600" spc="-1" strike="noStrike">
                <a:solidFill>
                  <a:srgbClr val="000000"/>
                </a:solidFill>
                <a:uFill>
                  <a:solidFill>
                    <a:srgbClr val="ffffff"/>
                  </a:solidFill>
                </a:uFill>
                <a:latin typeface="Century Schoolbook"/>
                <a:ea typeface="DejaVu Sans"/>
              </a:rPr>
              <a:t> </a:t>
            </a:r>
            <a:r>
              <a:rPr b="0" lang="it-IT" sz="1600" spc="-1" strike="noStrike">
                <a:solidFill>
                  <a:srgbClr val="000000"/>
                </a:solidFill>
                <a:uFill>
                  <a:solidFill>
                    <a:srgbClr val="ffffff"/>
                  </a:solidFill>
                </a:uFill>
                <a:latin typeface="Century Schoolbook"/>
                <a:ea typeface="DejaVu Sans"/>
              </a:rPr>
              <a:t>Software that can be used to estimate genetic relationships among individuals:</a:t>
            </a:r>
            <a:endParaRPr b="0" lang="it-IT" sz="1800" spc="-1" strike="noStrike">
              <a:solidFill>
                <a:srgbClr val="000000"/>
              </a:solidFill>
              <a:uFill>
                <a:solidFill>
                  <a:srgbClr val="ffffff"/>
                </a:solidFill>
              </a:uFill>
              <a:latin typeface="Arial"/>
            </a:endParaRPr>
          </a:p>
          <a:p>
            <a:pPr lvl="1" marL="640080" indent="-272880">
              <a:lnSpc>
                <a:spcPct val="100000"/>
              </a:lnSpc>
              <a:buClr>
                <a:srgbClr val="fe8637"/>
              </a:buClr>
              <a:buSzPct val="80000"/>
              <a:buFont typeface="Wingdings 2" charset="2"/>
              <a:buChar char=""/>
            </a:pPr>
            <a:r>
              <a:rPr b="0" lang="it-IT" sz="1600" spc="-1" strike="noStrike">
                <a:solidFill>
                  <a:srgbClr val="000000"/>
                </a:solidFill>
                <a:uFill>
                  <a:solidFill>
                    <a:srgbClr val="ffffff"/>
                  </a:solidFill>
                </a:uFill>
                <a:latin typeface="Century Schoolbook"/>
                <a:ea typeface="DejaVu Sans"/>
              </a:rPr>
              <a:t>Kinship and Relatedness: </a:t>
            </a:r>
            <a:r>
              <a:rPr b="0" lang="it-IT" sz="1600" spc="-1" strike="noStrike" u="sng">
                <a:solidFill>
                  <a:srgbClr val="0000ff"/>
                </a:solidFill>
                <a:uFill>
                  <a:solidFill>
                    <a:srgbClr val="ffffff"/>
                  </a:solidFill>
                </a:uFill>
                <a:latin typeface="Century Schoolbook"/>
                <a:ea typeface="DejaVu Sans"/>
                <a:hlinkClick r:id="rId14"/>
              </a:rPr>
              <a:t>http://www.gsoftnet.us/GSoft.html</a:t>
            </a:r>
            <a:endParaRPr b="0" lang="it-IT" sz="1800" spc="-1" strike="noStrike">
              <a:solidFill>
                <a:srgbClr val="000000"/>
              </a:solidFill>
              <a:uFill>
                <a:solidFill>
                  <a:srgbClr val="ffffff"/>
                </a:solidFill>
              </a:uFill>
              <a:latin typeface="Arial"/>
            </a:endParaRPr>
          </a:p>
          <a:p>
            <a:pPr lvl="1" marL="640080" indent="-272880">
              <a:lnSpc>
                <a:spcPct val="100000"/>
              </a:lnSpc>
              <a:buClr>
                <a:srgbClr val="fe8637"/>
              </a:buClr>
              <a:buSzPct val="80000"/>
              <a:buFont typeface="Wingdings 2" charset="2"/>
              <a:buChar char=""/>
            </a:pPr>
            <a:r>
              <a:rPr b="0" lang="it-IT" sz="1600" spc="-1" strike="noStrike">
                <a:solidFill>
                  <a:srgbClr val="000000"/>
                </a:solidFill>
                <a:uFill>
                  <a:solidFill>
                    <a:srgbClr val="ffffff"/>
                  </a:solidFill>
                </a:uFill>
                <a:latin typeface="Century Schoolbook"/>
                <a:ea typeface="DejaVu Sans"/>
              </a:rPr>
              <a:t>ML-relate: </a:t>
            </a:r>
            <a:r>
              <a:rPr b="0" lang="it-IT" sz="1600" spc="-1" strike="noStrike" u="sng">
                <a:solidFill>
                  <a:srgbClr val="0000ff"/>
                </a:solidFill>
                <a:uFill>
                  <a:solidFill>
                    <a:srgbClr val="ffffff"/>
                  </a:solidFill>
                </a:uFill>
                <a:latin typeface="Century Schoolbook"/>
                <a:ea typeface="DejaVu Sans"/>
                <a:hlinkClick r:id="rId15"/>
              </a:rPr>
              <a:t>http://www.montana.edu/kalinowski/Software/MLRelate.htm</a:t>
            </a:r>
            <a:endParaRPr b="0" lang="it-IT" sz="1800" spc="-1" strike="noStrike">
              <a:solidFill>
                <a:srgbClr val="000000"/>
              </a:solidFill>
              <a:uFill>
                <a:solidFill>
                  <a:srgbClr val="ffffff"/>
                </a:solidFill>
              </a:uFill>
              <a:latin typeface="Arial"/>
            </a:endParaRPr>
          </a:p>
          <a:p>
            <a:pPr lvl="1" marL="640080" indent="-272880">
              <a:lnSpc>
                <a:spcPct val="100000"/>
              </a:lnSpc>
              <a:buClr>
                <a:srgbClr val="fe8637"/>
              </a:buClr>
              <a:buSzPct val="80000"/>
              <a:buFont typeface="Wingdings 2" charset="2"/>
              <a:buChar char=""/>
            </a:pPr>
            <a:r>
              <a:rPr b="0" lang="it-IT" sz="1600" spc="-1" strike="noStrike">
                <a:solidFill>
                  <a:srgbClr val="000000"/>
                </a:solidFill>
                <a:uFill>
                  <a:solidFill>
                    <a:srgbClr val="ffffff"/>
                  </a:solidFill>
                </a:uFill>
                <a:latin typeface="Century Schoolbook"/>
                <a:ea typeface="DejaVu Sans"/>
              </a:rPr>
              <a:t>Coancestry and MER: </a:t>
            </a:r>
            <a:r>
              <a:rPr b="0" lang="it-IT" sz="1600" spc="-1" strike="noStrike" u="sng">
                <a:solidFill>
                  <a:srgbClr val="0000ff"/>
                </a:solidFill>
                <a:uFill>
                  <a:solidFill>
                    <a:srgbClr val="ffffff"/>
                  </a:solidFill>
                </a:uFill>
                <a:latin typeface="Century Schoolbook"/>
                <a:ea typeface="DejaVu Sans"/>
                <a:hlinkClick r:id="rId16"/>
              </a:rPr>
              <a:t>http://www.zsl.org/science/research/software</a:t>
            </a:r>
            <a:r>
              <a:rPr b="0" lang="it-IT" sz="1600" spc="-1" strike="noStrike" u="sng">
                <a:solidFill>
                  <a:srgbClr val="0000ff"/>
                </a:solidFill>
                <a:uFill>
                  <a:solidFill>
                    <a:srgbClr val="ffffff"/>
                  </a:solidFill>
                </a:uFill>
                <a:latin typeface="Century Schoolbook"/>
                <a:ea typeface="DejaVu Sans"/>
                <a:hlinkClick r:id="rId17"/>
              </a:rPr>
              <a:t>/</a:t>
            </a: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1600" spc="-1" strike="noStrike">
                <a:solidFill>
                  <a:srgbClr val="000000"/>
                </a:solidFill>
                <a:uFill>
                  <a:solidFill>
                    <a:srgbClr val="ffffff"/>
                  </a:solidFill>
                </a:uFill>
                <a:latin typeface="Century Schoolbook"/>
                <a:ea typeface="DejaVu Sans"/>
              </a:rPr>
              <a:t>STORM – a program to test a varieof hypotheses regarding relatedness and mating patterns: </a:t>
            </a:r>
            <a:r>
              <a:rPr b="0" lang="it-IT" sz="1600" spc="-1" strike="noStrike" u="sng">
                <a:solidFill>
                  <a:srgbClr val="0000ff"/>
                </a:solidFill>
                <a:uFill>
                  <a:solidFill>
                    <a:srgbClr val="ffffff"/>
                  </a:solidFill>
                </a:uFill>
                <a:latin typeface="Century Schoolbook"/>
                <a:ea typeface="DejaVu Sans"/>
                <a:hlinkClick r:id="rId18"/>
              </a:rPr>
              <a:t>http://</a:t>
            </a:r>
            <a:r>
              <a:rPr b="0" lang="it-IT" sz="1600" spc="-1" strike="noStrike" u="sng">
                <a:solidFill>
                  <a:srgbClr val="0000ff"/>
                </a:solidFill>
                <a:uFill>
                  <a:solidFill>
                    <a:srgbClr val="ffffff"/>
                  </a:solidFill>
                </a:uFill>
                <a:latin typeface="Century Schoolbook"/>
                <a:ea typeface="DejaVu Sans"/>
                <a:hlinkClick r:id="rId19"/>
              </a:rPr>
              <a:t>web.me.com/tfrasier/Frasier_Lab/STORM.html</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spTree>
  </p:cSld>
  <p:timing>
    <p:tnLst>
      <p:par>
        <p:cTn id="121" dur="indefinite" restart="never" nodeType="tmRoot">
          <p:childTnLst>
            <p:seq>
              <p:cTn id="122"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457200" y="274680"/>
            <a:ext cx="7966080" cy="1171800"/>
          </a:xfrm>
          <a:prstGeom prst="rect">
            <a:avLst/>
          </a:prstGeom>
          <a:noFill/>
          <a:ln>
            <a:noFill/>
          </a:ln>
        </p:spPr>
        <p:style>
          <a:lnRef idx="0"/>
          <a:fillRef idx="0"/>
          <a:effectRef idx="0"/>
          <a:fontRef idx="minor"/>
        </p:style>
        <p:txBody>
          <a:bodyPr lIns="90000" rIns="90000" tIns="45000" bIns="45000" anchor="b"/>
          <a:p>
            <a:pPr>
              <a:lnSpc>
                <a:spcPct val="100000"/>
              </a:lnSpc>
            </a:pPr>
            <a:r>
              <a:rPr b="0" lang="it-IT" sz="3000" spc="-1" strike="noStrike" cap="small">
                <a:solidFill>
                  <a:srgbClr val="575f6d"/>
                </a:solidFill>
                <a:uFill>
                  <a:solidFill>
                    <a:srgbClr val="ffffff"/>
                  </a:solidFill>
                </a:uFill>
                <a:latin typeface="Century Schoolbook"/>
                <a:ea typeface="DejaVu Sans"/>
              </a:rPr>
              <a:t>The numbers of species extinctions that have been recorded over the past 400 years</a:t>
            </a:r>
            <a:endParaRPr b="0" lang="it-IT" sz="1800" spc="-1" strike="noStrike">
              <a:solidFill>
                <a:srgbClr val="000000"/>
              </a:solidFill>
              <a:uFill>
                <a:solidFill>
                  <a:srgbClr val="ffffff"/>
                </a:solidFill>
              </a:uFill>
              <a:latin typeface="Arial"/>
            </a:endParaRPr>
          </a:p>
        </p:txBody>
      </p:sp>
      <p:graphicFrame>
        <p:nvGraphicFramePr>
          <p:cNvPr id="164" name="Table 2"/>
          <p:cNvGraphicFramePr/>
          <p:nvPr/>
        </p:nvGraphicFramePr>
        <p:xfrm>
          <a:off x="152280" y="1600200"/>
          <a:ext cx="8000280" cy="4758480"/>
        </p:xfrm>
        <a:graphic>
          <a:graphicData uri="http://schemas.openxmlformats.org/drawingml/2006/table">
            <a:tbl>
              <a:tblPr/>
              <a:tblGrid>
                <a:gridCol w="2666880"/>
                <a:gridCol w="2666880"/>
                <a:gridCol w="2666880"/>
              </a:tblGrid>
              <a:tr h="1354320">
                <a:tc>
                  <a:txBody>
                    <a:bodyPr/>
                    <a:p>
                      <a:pPr>
                        <a:lnSpc>
                          <a:spcPct val="100000"/>
                        </a:lnSpc>
                      </a:pPr>
                      <a:r>
                        <a:rPr b="1" lang="it-IT" sz="2400" spc="-1" strike="noStrike">
                          <a:solidFill>
                            <a:srgbClr val="000000"/>
                          </a:solidFill>
                          <a:uFill>
                            <a:solidFill>
                              <a:srgbClr val="ffffff"/>
                            </a:solidFill>
                          </a:uFill>
                          <a:latin typeface="Century Schoolbook"/>
                        </a:rPr>
                        <a:t>Taxonomic group</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tc>
                  <a:txBody>
                    <a:bodyPr/>
                    <a:p>
                      <a:pPr>
                        <a:lnSpc>
                          <a:spcPct val="100000"/>
                        </a:lnSpc>
                      </a:pPr>
                      <a:r>
                        <a:rPr b="1" lang="it-IT" sz="2400" spc="-1" strike="noStrike">
                          <a:solidFill>
                            <a:srgbClr val="000000"/>
                          </a:solidFill>
                          <a:uFill>
                            <a:solidFill>
                              <a:srgbClr val="ffffff"/>
                            </a:solidFill>
                          </a:uFill>
                          <a:latin typeface="Century Schoolbook"/>
                        </a:rPr>
                        <a:t>Number of extinctions</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tc>
                  <a:txBody>
                    <a:bodyPr/>
                    <a:p>
                      <a:pPr>
                        <a:lnSpc>
                          <a:spcPct val="100000"/>
                        </a:lnSpc>
                      </a:pPr>
                      <a:r>
                        <a:rPr b="1" lang="it-IT" sz="2400" spc="-1" strike="noStrike">
                          <a:solidFill>
                            <a:srgbClr val="000000"/>
                          </a:solidFill>
                          <a:uFill>
                            <a:solidFill>
                              <a:srgbClr val="ffffff"/>
                            </a:solidFill>
                          </a:uFill>
                          <a:latin typeface="Century Schoolbook"/>
                        </a:rPr>
                        <a:t>Percentage of taxonomic group</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tr>
              <a:tr h="486360">
                <a:tc>
                  <a:txBody>
                    <a:bodyPr/>
                    <a:p>
                      <a:pPr>
                        <a:lnSpc>
                          <a:spcPct val="100000"/>
                        </a:lnSpc>
                      </a:pPr>
                      <a:r>
                        <a:rPr b="0" lang="it-IT" sz="2400" spc="-1" strike="noStrike">
                          <a:solidFill>
                            <a:srgbClr val="000000"/>
                          </a:solidFill>
                          <a:uFill>
                            <a:solidFill>
                              <a:srgbClr val="ffffff"/>
                            </a:solidFill>
                          </a:uFill>
                          <a:latin typeface="Century Schoolbook"/>
                        </a:rPr>
                        <a:t>Mammals</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a:p>
                      <a:pPr>
                        <a:lnSpc>
                          <a:spcPct val="100000"/>
                        </a:lnSpc>
                      </a:pPr>
                      <a:r>
                        <a:rPr b="0" lang="it-IT" sz="2400" spc="-1" strike="noStrike">
                          <a:solidFill>
                            <a:srgbClr val="000000"/>
                          </a:solidFill>
                          <a:uFill>
                            <a:solidFill>
                              <a:srgbClr val="ffffff"/>
                            </a:solidFill>
                          </a:uFill>
                          <a:latin typeface="Century Schoolbook"/>
                        </a:rPr>
                        <a:t>85</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a:p>
                      <a:pPr>
                        <a:lnSpc>
                          <a:spcPct val="100000"/>
                        </a:lnSpc>
                      </a:pPr>
                      <a:r>
                        <a:rPr b="0" lang="it-IT" sz="2400" spc="-1" strike="noStrike">
                          <a:solidFill>
                            <a:srgbClr val="000000"/>
                          </a:solidFill>
                          <a:uFill>
                            <a:solidFill>
                              <a:srgbClr val="ffffff"/>
                            </a:solidFill>
                          </a:uFill>
                          <a:latin typeface="Century Schoolbook"/>
                        </a:rPr>
                        <a:t>2.1</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r>
              <a:tr h="486360">
                <a:tc>
                  <a:txBody>
                    <a:bodyPr/>
                    <a:p>
                      <a:pPr>
                        <a:lnSpc>
                          <a:spcPct val="100000"/>
                        </a:lnSpc>
                      </a:pPr>
                      <a:r>
                        <a:rPr b="0" lang="it-IT" sz="2400" spc="-1" strike="noStrike">
                          <a:solidFill>
                            <a:srgbClr val="000000"/>
                          </a:solidFill>
                          <a:uFill>
                            <a:solidFill>
                              <a:srgbClr val="ffffff"/>
                            </a:solidFill>
                          </a:uFill>
                          <a:latin typeface="Century Schoolbook"/>
                        </a:rPr>
                        <a:t>Birds</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a:p>
                      <a:pPr>
                        <a:lnSpc>
                          <a:spcPct val="100000"/>
                        </a:lnSpc>
                      </a:pPr>
                      <a:r>
                        <a:rPr b="0" lang="it-IT" sz="2400" spc="-1" strike="noStrike">
                          <a:solidFill>
                            <a:srgbClr val="000000"/>
                          </a:solidFill>
                          <a:uFill>
                            <a:solidFill>
                              <a:srgbClr val="ffffff"/>
                            </a:solidFill>
                          </a:uFill>
                          <a:latin typeface="Century Schoolbook"/>
                        </a:rPr>
                        <a:t>113</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a:p>
                      <a:pPr>
                        <a:lnSpc>
                          <a:spcPct val="100000"/>
                        </a:lnSpc>
                      </a:pPr>
                      <a:r>
                        <a:rPr b="0" lang="it-IT" sz="2400" spc="-1" strike="noStrike">
                          <a:solidFill>
                            <a:srgbClr val="000000"/>
                          </a:solidFill>
                          <a:uFill>
                            <a:solidFill>
                              <a:srgbClr val="ffffff"/>
                            </a:solidFill>
                          </a:uFill>
                          <a:latin typeface="Century Schoolbook"/>
                        </a:rPr>
                        <a:t>1.3</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r>
              <a:tr h="486360">
                <a:tc>
                  <a:txBody>
                    <a:bodyPr/>
                    <a:p>
                      <a:pPr>
                        <a:lnSpc>
                          <a:spcPct val="100000"/>
                        </a:lnSpc>
                      </a:pPr>
                      <a:r>
                        <a:rPr b="0" lang="it-IT" sz="2400" spc="-1" strike="noStrike">
                          <a:solidFill>
                            <a:srgbClr val="000000"/>
                          </a:solidFill>
                          <a:uFill>
                            <a:solidFill>
                              <a:srgbClr val="ffffff"/>
                            </a:solidFill>
                          </a:uFill>
                          <a:latin typeface="Century Schoolbook"/>
                        </a:rPr>
                        <a:t>Reptiles</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a:p>
                      <a:pPr>
                        <a:lnSpc>
                          <a:spcPct val="100000"/>
                        </a:lnSpc>
                      </a:pPr>
                      <a:r>
                        <a:rPr b="0" lang="it-IT" sz="2400" spc="-1" strike="noStrike">
                          <a:solidFill>
                            <a:srgbClr val="000000"/>
                          </a:solidFill>
                          <a:uFill>
                            <a:solidFill>
                              <a:srgbClr val="ffffff"/>
                            </a:solidFill>
                          </a:uFill>
                          <a:latin typeface="Century Schoolbook"/>
                        </a:rPr>
                        <a:t>21</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a:p>
                      <a:pPr>
                        <a:lnSpc>
                          <a:spcPct val="100000"/>
                        </a:lnSpc>
                      </a:pPr>
                      <a:r>
                        <a:rPr b="0" lang="it-IT" sz="2400" spc="-1" strike="noStrike">
                          <a:solidFill>
                            <a:srgbClr val="000000"/>
                          </a:solidFill>
                          <a:uFill>
                            <a:solidFill>
                              <a:srgbClr val="ffffff"/>
                            </a:solidFill>
                          </a:uFill>
                          <a:latin typeface="Century Schoolbook"/>
                        </a:rPr>
                        <a:t>0.3</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r>
              <a:tr h="486360">
                <a:tc>
                  <a:txBody>
                    <a:bodyPr/>
                    <a:p>
                      <a:pPr>
                        <a:lnSpc>
                          <a:spcPct val="100000"/>
                        </a:lnSpc>
                      </a:pPr>
                      <a:r>
                        <a:rPr b="0" lang="it-IT" sz="2400" spc="-1" strike="noStrike">
                          <a:solidFill>
                            <a:srgbClr val="000000"/>
                          </a:solidFill>
                          <a:uFill>
                            <a:solidFill>
                              <a:srgbClr val="ffffff"/>
                            </a:solidFill>
                          </a:uFill>
                          <a:latin typeface="Century Schoolbook"/>
                        </a:rPr>
                        <a:t>Amphibians</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a:p>
                      <a:pPr>
                        <a:lnSpc>
                          <a:spcPct val="100000"/>
                        </a:lnSpc>
                      </a:pPr>
                      <a:r>
                        <a:rPr b="0" lang="it-IT" sz="2400" spc="-1" strike="noStrike">
                          <a:solidFill>
                            <a:srgbClr val="000000"/>
                          </a:solidFill>
                          <a:uFill>
                            <a:solidFill>
                              <a:srgbClr val="ffffff"/>
                            </a:solidFill>
                          </a:uFill>
                          <a:latin typeface="Century Schoolbook"/>
                        </a:rPr>
                        <a:t>2</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a:p>
                      <a:pPr>
                        <a:lnSpc>
                          <a:spcPct val="100000"/>
                        </a:lnSpc>
                      </a:pPr>
                      <a:r>
                        <a:rPr b="0" lang="it-IT" sz="2400" spc="-1" strike="noStrike">
                          <a:solidFill>
                            <a:srgbClr val="000000"/>
                          </a:solidFill>
                          <a:uFill>
                            <a:solidFill>
                              <a:srgbClr val="ffffff"/>
                            </a:solidFill>
                          </a:uFill>
                          <a:latin typeface="Century Schoolbook"/>
                        </a:rPr>
                        <a:t>0.05</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r>
              <a:tr h="486360">
                <a:tc>
                  <a:txBody>
                    <a:bodyPr/>
                    <a:p>
                      <a:pPr>
                        <a:lnSpc>
                          <a:spcPct val="100000"/>
                        </a:lnSpc>
                      </a:pPr>
                      <a:r>
                        <a:rPr b="0" lang="it-IT" sz="2400" spc="-1" strike="noStrike">
                          <a:solidFill>
                            <a:srgbClr val="000000"/>
                          </a:solidFill>
                          <a:uFill>
                            <a:solidFill>
                              <a:srgbClr val="ffffff"/>
                            </a:solidFill>
                          </a:uFill>
                          <a:latin typeface="Century Schoolbook"/>
                        </a:rPr>
                        <a:t>Fish</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a:p>
                      <a:pPr>
                        <a:lnSpc>
                          <a:spcPct val="100000"/>
                        </a:lnSpc>
                      </a:pPr>
                      <a:r>
                        <a:rPr b="0" lang="it-IT" sz="2400" spc="-1" strike="noStrike">
                          <a:solidFill>
                            <a:srgbClr val="000000"/>
                          </a:solidFill>
                          <a:uFill>
                            <a:solidFill>
                              <a:srgbClr val="ffffff"/>
                            </a:solidFill>
                          </a:uFill>
                          <a:latin typeface="Century Schoolbook"/>
                        </a:rPr>
                        <a:t>23</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a:p>
                      <a:pPr>
                        <a:lnSpc>
                          <a:spcPct val="100000"/>
                        </a:lnSpc>
                      </a:pPr>
                      <a:r>
                        <a:rPr b="0" lang="it-IT" sz="2400" spc="-1" strike="noStrike">
                          <a:solidFill>
                            <a:srgbClr val="000000"/>
                          </a:solidFill>
                          <a:uFill>
                            <a:solidFill>
                              <a:srgbClr val="ffffff"/>
                            </a:solidFill>
                          </a:uFill>
                          <a:latin typeface="Century Schoolbook"/>
                        </a:rPr>
                        <a:t>0.1</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r>
              <a:tr h="486360">
                <a:tc>
                  <a:txBody>
                    <a:bodyPr/>
                    <a:p>
                      <a:pPr>
                        <a:lnSpc>
                          <a:spcPct val="100000"/>
                        </a:lnSpc>
                      </a:pPr>
                      <a:r>
                        <a:rPr b="0" lang="it-IT" sz="2400" spc="-1" strike="noStrike">
                          <a:solidFill>
                            <a:srgbClr val="000000"/>
                          </a:solidFill>
                          <a:uFill>
                            <a:solidFill>
                              <a:srgbClr val="ffffff"/>
                            </a:solidFill>
                          </a:uFill>
                          <a:latin typeface="Century Schoolbook"/>
                        </a:rPr>
                        <a:t>Invertebrates</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a:p>
                      <a:pPr>
                        <a:lnSpc>
                          <a:spcPct val="100000"/>
                        </a:lnSpc>
                      </a:pPr>
                      <a:r>
                        <a:rPr b="0" lang="it-IT" sz="2400" spc="-1" strike="noStrike">
                          <a:solidFill>
                            <a:srgbClr val="000000"/>
                          </a:solidFill>
                          <a:uFill>
                            <a:solidFill>
                              <a:srgbClr val="ffffff"/>
                            </a:solidFill>
                          </a:uFill>
                          <a:latin typeface="Century Schoolbook"/>
                        </a:rPr>
                        <a:t>98</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a:p>
                      <a:pPr>
                        <a:lnSpc>
                          <a:spcPct val="100000"/>
                        </a:lnSpc>
                      </a:pPr>
                      <a:r>
                        <a:rPr b="0" lang="it-IT" sz="2400" spc="-1" strike="noStrike">
                          <a:solidFill>
                            <a:srgbClr val="000000"/>
                          </a:solidFill>
                          <a:uFill>
                            <a:solidFill>
                              <a:srgbClr val="ffffff"/>
                            </a:solidFill>
                          </a:uFill>
                          <a:latin typeface="Century Schoolbook"/>
                        </a:rPr>
                        <a:t>0.01</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r>
              <a:tr h="486360">
                <a:tc>
                  <a:txBody>
                    <a:bodyPr/>
                    <a:p>
                      <a:pPr>
                        <a:lnSpc>
                          <a:spcPct val="100000"/>
                        </a:lnSpc>
                      </a:pPr>
                      <a:r>
                        <a:rPr b="0" lang="it-IT" sz="2400" spc="-1" strike="noStrike">
                          <a:solidFill>
                            <a:srgbClr val="000000"/>
                          </a:solidFill>
                          <a:uFill>
                            <a:solidFill>
                              <a:srgbClr val="ffffff"/>
                            </a:solidFill>
                          </a:uFill>
                          <a:latin typeface="Century Schoolbook"/>
                        </a:rPr>
                        <a:t>Flowering plants</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a:p>
                      <a:pPr>
                        <a:lnSpc>
                          <a:spcPct val="100000"/>
                        </a:lnSpc>
                      </a:pPr>
                      <a:r>
                        <a:rPr b="0" lang="it-IT" sz="2400" spc="-1" strike="noStrike">
                          <a:solidFill>
                            <a:srgbClr val="000000"/>
                          </a:solidFill>
                          <a:uFill>
                            <a:solidFill>
                              <a:srgbClr val="ffffff"/>
                            </a:solidFill>
                          </a:uFill>
                          <a:latin typeface="Century Schoolbook"/>
                        </a:rPr>
                        <a:t>384</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a:p>
                      <a:pPr>
                        <a:lnSpc>
                          <a:spcPct val="100000"/>
                        </a:lnSpc>
                      </a:pPr>
                      <a:r>
                        <a:rPr b="0" lang="it-IT" sz="2400" spc="-1" strike="noStrike">
                          <a:solidFill>
                            <a:srgbClr val="000000"/>
                          </a:solidFill>
                          <a:uFill>
                            <a:solidFill>
                              <a:srgbClr val="ffffff"/>
                            </a:solidFill>
                          </a:uFill>
                          <a:latin typeface="Century Schoolbook"/>
                        </a:rPr>
                        <a:t>0.2</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r>
            </a:tbl>
          </a:graphicData>
        </a:graphic>
      </p:graphicFrame>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0" lang="it-IT" sz="3000" spc="-1" strike="noStrike" cap="small">
                <a:solidFill>
                  <a:srgbClr val="575f6d"/>
                </a:solidFill>
                <a:uFill>
                  <a:solidFill>
                    <a:srgbClr val="ffffff"/>
                  </a:solidFill>
                </a:uFill>
                <a:latin typeface="Century Schoolbook"/>
                <a:ea typeface="DejaVu Sans"/>
              </a:rPr>
              <a:t>IUCN red list</a:t>
            </a:r>
            <a:endParaRPr b="0" lang="it-IT" sz="1800" spc="-1" strike="noStrike">
              <a:solidFill>
                <a:srgbClr val="000000"/>
              </a:solidFill>
              <a:uFill>
                <a:solidFill>
                  <a:srgbClr val="ffffff"/>
                </a:solidFill>
              </a:uFill>
              <a:latin typeface="Arial"/>
            </a:endParaRPr>
          </a:p>
        </p:txBody>
      </p:sp>
      <p:sp>
        <p:nvSpPr>
          <p:cNvPr id="166"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We know little about the total proportion of threatened species simply because we lack the relevant information for most species. </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74320" indent="-272880">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For example, 32% of fishes that have been evaluated are classified as threatened, but because only around 5% (4446 species out of an estimated 31 300 species) of all fish species have been assessed, this value gives us limited insight into the status of fishes as a whole.</a:t>
            </a:r>
            <a:endParaRPr b="0" lang="it-IT"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457200" y="274680"/>
            <a:ext cx="7466040" cy="1141560"/>
          </a:xfrm>
          <a:prstGeom prst="rect">
            <a:avLst/>
          </a:prstGeom>
          <a:noFill/>
          <a:ln>
            <a:noFill/>
          </a:ln>
        </p:spPr>
        <p:style>
          <a:lnRef idx="0"/>
          <a:fillRef idx="0"/>
          <a:effectRef idx="0"/>
          <a:fontRef idx="minor"/>
        </p:style>
      </p:sp>
      <p:sp>
        <p:nvSpPr>
          <p:cNvPr id="168" name="CustomShape 2"/>
          <p:cNvSpPr/>
          <p:nvPr/>
        </p:nvSpPr>
        <p:spPr>
          <a:xfrm>
            <a:off x="457200" y="1600200"/>
            <a:ext cx="7466040" cy="4872240"/>
          </a:xfrm>
          <a:prstGeom prst="rect">
            <a:avLst/>
          </a:prstGeom>
          <a:noFill/>
          <a:ln>
            <a:noFill/>
          </a:ln>
        </p:spPr>
        <p:style>
          <a:lnRef idx="0"/>
          <a:fillRef idx="0"/>
          <a:effectRef idx="0"/>
          <a:fontRef idx="minor"/>
        </p:style>
      </p:sp>
      <p:pic>
        <p:nvPicPr>
          <p:cNvPr id="169" name="Picture 1" descr=""/>
          <p:cNvPicPr/>
          <p:nvPr/>
        </p:nvPicPr>
        <p:blipFill>
          <a:blip r:embed="rId1"/>
          <a:stretch/>
        </p:blipFill>
        <p:spPr>
          <a:xfrm>
            <a:off x="304920" y="0"/>
            <a:ext cx="5942160" cy="6827760"/>
          </a:xfrm>
          <a:prstGeom prst="rect">
            <a:avLst/>
          </a:prstGeom>
          <a:ln w="9360">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0" lang="it-IT" sz="3000" spc="-1" strike="noStrike" cap="small">
                <a:solidFill>
                  <a:srgbClr val="575f6d"/>
                </a:solidFill>
                <a:uFill>
                  <a:solidFill>
                    <a:srgbClr val="ffffff"/>
                  </a:solidFill>
                </a:uFill>
                <a:latin typeface="Century Schoolbook"/>
                <a:ea typeface="DejaVu Sans"/>
              </a:rPr>
              <a:t>why are so many species threatened with extinction?</a:t>
            </a:r>
            <a:endParaRPr b="0" lang="it-IT" sz="1800" spc="-1" strike="noStrike">
              <a:solidFill>
                <a:srgbClr val="000000"/>
              </a:solidFill>
              <a:uFill>
                <a:solidFill>
                  <a:srgbClr val="ffffff"/>
                </a:solidFill>
              </a:uFill>
              <a:latin typeface="Arial"/>
            </a:endParaRPr>
          </a:p>
        </p:txBody>
      </p:sp>
      <p:sp>
        <p:nvSpPr>
          <p:cNvPr id="171"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gn="just">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In most cases, the answer to this is </a:t>
            </a:r>
            <a:r>
              <a:rPr b="0" lang="it-IT" sz="2400" spc="-1" strike="noStrike" u="sng">
                <a:solidFill>
                  <a:srgbClr val="000000"/>
                </a:solidFill>
                <a:uFill>
                  <a:solidFill>
                    <a:srgbClr val="ffffff"/>
                  </a:solidFill>
                </a:uFill>
                <a:latin typeface="Century Schoolbook"/>
                <a:ea typeface="DejaVu Sans"/>
              </a:rPr>
              <a:t>anthropogenic activity</a:t>
            </a:r>
            <a:r>
              <a:rPr b="0" lang="it-IT" sz="2400" spc="-1" strike="noStrike">
                <a:solidFill>
                  <a:srgbClr val="000000"/>
                </a:solidFill>
                <a:uFill>
                  <a:solidFill>
                    <a:srgbClr val="ffffff"/>
                  </a:solidFill>
                </a:uFill>
                <a:latin typeface="Century Schoolbook"/>
                <a:ea typeface="DejaVu Sans"/>
              </a:rPr>
              <a:t>. Farming, logging, mining, damming and building have destroyed the habitats of countless species around the world. </a:t>
            </a:r>
            <a:endParaRPr b="0" lang="it-IT" sz="1800" spc="-1" strike="noStrike">
              <a:solidFill>
                <a:srgbClr val="000000"/>
              </a:solidFill>
              <a:uFill>
                <a:solidFill>
                  <a:srgbClr val="ffffff"/>
                </a:solidFill>
              </a:uFill>
              <a:latin typeface="Arial"/>
            </a:endParaRPr>
          </a:p>
          <a:p>
            <a:pPr algn="just">
              <a:lnSpc>
                <a:spcPct val="100000"/>
              </a:lnSpc>
            </a:pPr>
            <a:endParaRPr b="0" lang="it-IT" sz="1800" spc="-1" strike="noStrike">
              <a:solidFill>
                <a:srgbClr val="000000"/>
              </a:solidFill>
              <a:uFill>
                <a:solidFill>
                  <a:srgbClr val="ffffff"/>
                </a:solidFill>
              </a:uFill>
              <a:latin typeface="Arial"/>
            </a:endParaRPr>
          </a:p>
          <a:p>
            <a:pPr marL="274320" indent="-272880" algn="just">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Many endemic species have suffered from human-mediated </a:t>
            </a:r>
            <a:r>
              <a:rPr b="0" lang="it-IT" sz="2400" spc="-1" strike="noStrike" u="sng">
                <a:solidFill>
                  <a:srgbClr val="000000"/>
                </a:solidFill>
                <a:uFill>
                  <a:solidFill>
                    <a:srgbClr val="ffffff"/>
                  </a:solidFill>
                </a:uFill>
                <a:latin typeface="Century Schoolbook"/>
                <a:ea typeface="DejaVu Sans"/>
              </a:rPr>
              <a:t>introductions of alien species,</a:t>
            </a:r>
            <a:r>
              <a:rPr b="0" lang="it-IT" sz="2400" spc="-1" strike="noStrike">
                <a:solidFill>
                  <a:srgbClr val="000000"/>
                </a:solidFill>
                <a:uFill>
                  <a:solidFill>
                    <a:srgbClr val="ffffff"/>
                  </a:solidFill>
                </a:uFill>
                <a:latin typeface="Century Schoolbook"/>
                <a:ea typeface="DejaVu Sans"/>
              </a:rPr>
              <a:t> both deliberate and accidental. Hunting, fishing and trading have led to the overexploitation of many species, while countless others have suffered from industrial or agricultural pollution</a:t>
            </a:r>
            <a:endParaRPr b="0" lang="it-IT"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childTnLst>
                  <p:par>
                    <p:cTn id="17" fill="freeze">
                      <p:stCondLst>
                        <p:cond delay="indefinite"/>
                      </p:stCondLst>
                      <p:childTnLst>
                        <p:par>
                          <p:cTn id="18" fill="freeze">
                            <p:stCondLst>
                              <p:cond delay="0"/>
                            </p:stCondLst>
                            <p:childTnLst>
                              <p:par>
                                <p:cTn id="19" nodeType="clickEffect" fill="hold" presetClass="entr" presetID="1">
                                  <p:stCondLst>
                                    <p:cond delay="0"/>
                                  </p:stCondLst>
                                  <p:childTnLst>
                                    <p:set>
                                      <p:cBhvr>
                                        <p:cTn id="20" dur="1" fill="hold">
                                          <p:stCondLst>
                                            <p:cond delay="0"/>
                                          </p:stCondLst>
                                        </p:cTn>
                                        <p:tgtEl>
                                          <p:spTgt spid="171">
                                            <p:txEl>
                                              <p:pRg st="454" end="45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457200" y="274680"/>
            <a:ext cx="7466040" cy="1141560"/>
          </a:xfrm>
          <a:prstGeom prst="rect">
            <a:avLst/>
          </a:prstGeom>
          <a:noFill/>
          <a:ln>
            <a:noFill/>
          </a:ln>
        </p:spPr>
        <p:style>
          <a:lnRef idx="0"/>
          <a:fillRef idx="0"/>
          <a:effectRef idx="0"/>
          <a:fontRef idx="minor"/>
        </p:style>
        <p:txBody>
          <a:bodyPr lIns="90000" rIns="90000" tIns="45000" bIns="45000" anchor="b"/>
          <a:p>
            <a:pPr>
              <a:lnSpc>
                <a:spcPct val="100000"/>
              </a:lnSpc>
            </a:pPr>
            <a:r>
              <a:rPr b="1" lang="it-IT" sz="3000" spc="-1" strike="noStrike" cap="small">
                <a:solidFill>
                  <a:srgbClr val="575f6d"/>
                </a:solidFill>
                <a:uFill>
                  <a:solidFill>
                    <a:srgbClr val="ffffff"/>
                  </a:solidFill>
                </a:uFill>
                <a:latin typeface="Century Schoolbook"/>
                <a:ea typeface="DejaVu Sans"/>
              </a:rPr>
              <a:t>Taxonomy</a:t>
            </a:r>
            <a:endParaRPr b="0" lang="it-IT" sz="1800" spc="-1" strike="noStrike">
              <a:solidFill>
                <a:srgbClr val="000000"/>
              </a:solidFill>
              <a:uFill>
                <a:solidFill>
                  <a:srgbClr val="ffffff"/>
                </a:solidFill>
              </a:uFill>
              <a:latin typeface="Arial"/>
            </a:endParaRPr>
          </a:p>
        </p:txBody>
      </p:sp>
      <p:sp>
        <p:nvSpPr>
          <p:cNvPr id="173" name="CustomShape 2"/>
          <p:cNvSpPr/>
          <p:nvPr/>
        </p:nvSpPr>
        <p:spPr>
          <a:xfrm>
            <a:off x="457200" y="1600200"/>
            <a:ext cx="7466040" cy="4872240"/>
          </a:xfrm>
          <a:prstGeom prst="rect">
            <a:avLst/>
          </a:prstGeom>
          <a:noFill/>
          <a:ln>
            <a:noFill/>
          </a:ln>
        </p:spPr>
        <p:style>
          <a:lnRef idx="0"/>
          <a:fillRef idx="0"/>
          <a:effectRef idx="0"/>
          <a:fontRef idx="minor"/>
        </p:style>
        <p:txBody>
          <a:bodyPr lIns="90000" rIns="90000" tIns="45000" bIns="45000"/>
          <a:p>
            <a:pPr marL="274320" indent="-272880" algn="just">
              <a:lnSpc>
                <a:spcPct val="100000"/>
              </a:lnSpc>
              <a:buClr>
                <a:srgbClr val="fe8637"/>
              </a:buClr>
              <a:buSzPct val="70000"/>
              <a:buFont typeface="Wingdings" charset="2"/>
              <a:buChar char=""/>
            </a:pPr>
            <a:r>
              <a:rPr b="0" lang="it-IT" sz="2400" spc="-1" strike="noStrike">
                <a:solidFill>
                  <a:srgbClr val="000000"/>
                </a:solidFill>
                <a:uFill>
                  <a:solidFill>
                    <a:srgbClr val="ffffff"/>
                  </a:solidFill>
                </a:uFill>
                <a:latin typeface="Century Schoolbook"/>
                <a:ea typeface="DejaVu Sans"/>
              </a:rPr>
              <a:t>Taxonomy is the science that enables us to quantify biodiversity, although its applications extend much further than this because without it our understanding of ecology and evolution would be greatly reduced: put simply, </a:t>
            </a:r>
            <a:r>
              <a:rPr b="1" lang="it-IT" sz="2400" spc="-1" strike="noStrike">
                <a:solidFill>
                  <a:srgbClr val="000000"/>
                </a:solidFill>
                <a:uFill>
                  <a:solidFill>
                    <a:srgbClr val="ffffff"/>
                  </a:solidFill>
                </a:uFill>
                <a:latin typeface="Century Schoolbook"/>
                <a:ea typeface="DejaVu Sans"/>
              </a:rPr>
              <a:t>species are the fundamental units of biology.</a:t>
            </a:r>
            <a:endParaRPr b="0" lang="it-IT" sz="18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Oriel</Template>
  <TotalTime>946</TotalTime>
  <Application>LibreOffice/5.3.1.2$Linux_X86_64 LibreOffice_project/30m0$Build-2</Application>
  <Words>2322</Words>
  <Paragraphs>251</Paragraphs>
  <Company>UNITS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2015-09-30T07:29:24Z</dcterms:created>
  <dc:creator>AP</dc:creator>
  <dc:description/>
  <dc:language>it-IT</dc:language>
  <cp:lastModifiedBy/>
  <dcterms:modified xsi:type="dcterms:W3CDTF">2017-11-17T10:15:06Z</dcterms:modified>
  <cp:revision>167</cp:revision>
  <dc:subject/>
  <dc:title>Molecular Ecology</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UNITS</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9</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45</vt:i4>
  </property>
</Properties>
</file>