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MOV" ContentType="video/quicktime"/>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9" r:id="rId4"/>
    <p:sldId id="258" r:id="rId5"/>
    <p:sldId id="261" r:id="rId6"/>
    <p:sldId id="262" r:id="rId7"/>
    <p:sldId id="260" r:id="rId8"/>
    <p:sldId id="263" r:id="rId9"/>
    <p:sldId id="264" r:id="rId10"/>
    <p:sldId id="265" r:id="rId11"/>
    <p:sldId id="266" r:id="rId12"/>
    <p:sldId id="26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366" y="-144"/>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stile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stile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aggiungere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stile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stile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Modifica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stile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stile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stile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stile</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stile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pPr/>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stile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stile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stile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aggiungere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11/28/2017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11/28/2017</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file:///C:\Users\utente\Desktop\Andrea%20filmat%20corretto%20poxd.wmv" TargetMode="External"/></Relationships>
</file>

<file path=ppt/slides/_rels/slide11.xml.rels><?xml version="1.0" encoding="UTF-8" standalone="yes"?>
<Relationships xmlns="http://schemas.openxmlformats.org/package/2006/relationships"><Relationship Id="rId3" Type="http://schemas.microsoft.com/office/2007/relationships/media" Target="../media/media3.MOV"/><Relationship Id="rId2" Type="http://schemas.openxmlformats.org/officeDocument/2006/relationships/slideLayout" Target="../slideLayouts/slideLayout2.xml"/><Relationship Id="rId1" Type="http://schemas.openxmlformats.org/officeDocument/2006/relationships/video" Target="../media/media3.MO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treccani.it/enciclopedia/louis-charles-henri-pieron/" TargetMode="External"/><Relationship Id="rId2" Type="http://schemas.openxmlformats.org/officeDocument/2006/relationships/hyperlink" Target="http://www.treccani.it/enciclopedia/francia/"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1.MOV"/><Relationship Id="rId2" Type="http://schemas.openxmlformats.org/officeDocument/2006/relationships/slideLayout" Target="../slideLayouts/slideLayout2.xml"/><Relationship Id="rId1" Type="http://schemas.openxmlformats.org/officeDocument/2006/relationships/video" Target="../media/media1.MO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941EE47E-6592-A64D-99D4-8F893562CCAD}"/>
              </a:ext>
            </a:extLst>
          </p:cNvPr>
          <p:cNvSpPr>
            <a:spLocks noGrp="1"/>
          </p:cNvSpPr>
          <p:nvPr>
            <p:ph type="ctrTitle"/>
          </p:nvPr>
        </p:nvSpPr>
        <p:spPr/>
        <p:txBody>
          <a:bodyPr/>
          <a:lstStyle/>
          <a:p>
            <a:r>
              <a:rPr lang="it-IT" b="1" dirty="0">
                <a:solidFill>
                  <a:schemeClr val="accent1"/>
                </a:solidFill>
              </a:rPr>
              <a:t>Come, Quando e Perché valutare?</a:t>
            </a:r>
          </a:p>
        </p:txBody>
      </p:sp>
      <p:sp>
        <p:nvSpPr>
          <p:cNvPr id="3" name="Sottotitolo 2">
            <a:extLst>
              <a:ext uri="{FF2B5EF4-FFF2-40B4-BE49-F238E27FC236}">
                <a16:creationId xmlns="" xmlns:a16="http://schemas.microsoft.com/office/drawing/2014/main" id="{DE7BE559-0D68-0041-B261-294F8136132E}"/>
              </a:ext>
            </a:extLst>
          </p:cNvPr>
          <p:cNvSpPr>
            <a:spLocks noGrp="1"/>
          </p:cNvSpPr>
          <p:nvPr>
            <p:ph type="subTitle" idx="1"/>
          </p:nvPr>
        </p:nvSpPr>
        <p:spPr/>
        <p:txBody>
          <a:bodyPr/>
          <a:lstStyle/>
          <a:p>
            <a:r>
              <a:rPr lang="it-IT" b="1" dirty="0">
                <a:solidFill>
                  <a:schemeClr val="accent4"/>
                </a:solidFill>
                <a:latin typeface="Verdana" pitchFamily="34" charset="0"/>
                <a:ea typeface="Verdana" pitchFamily="34" charset="0"/>
                <a:cs typeface="Verdana" pitchFamily="34" charset="0"/>
              </a:rPr>
              <a:t>Riflessioni sui metodi di valutazione e misurazione delle competenze.</a:t>
            </a:r>
          </a:p>
        </p:txBody>
      </p:sp>
    </p:spTree>
    <p:extLst>
      <p:ext uri="{BB962C8B-B14F-4D97-AF65-F5344CB8AC3E}">
        <p14:creationId xmlns="" xmlns:p14="http://schemas.microsoft.com/office/powerpoint/2010/main" val="2782702557"/>
      </p:ext>
    </p:extLst>
  </p:cSld>
  <p:clrMapOvr>
    <a:masterClrMapping/>
  </p:clrMapOvr>
  <p:transition>
    <p:split dir="in"/>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7209F60F-702A-864C-83F9-7F3DA7182252}"/>
              </a:ext>
            </a:extLst>
          </p:cNvPr>
          <p:cNvSpPr>
            <a:spLocks noGrp="1"/>
          </p:cNvSpPr>
          <p:nvPr>
            <p:ph type="title"/>
          </p:nvPr>
        </p:nvSpPr>
        <p:spPr/>
        <p:txBody>
          <a:bodyPr>
            <a:normAutofit/>
          </a:bodyPr>
          <a:lstStyle/>
          <a:p>
            <a:r>
              <a:rPr lang="it-IT" sz="2800" b="1" dirty="0">
                <a:solidFill>
                  <a:schemeClr val="bg1"/>
                </a:solidFill>
                <a:latin typeface="Verdana" pitchFamily="34" charset="0"/>
                <a:ea typeface="Verdana" pitchFamily="34" charset="0"/>
                <a:cs typeface="Verdana" pitchFamily="34" charset="0"/>
              </a:rPr>
              <a:t>Opinione personale di un </a:t>
            </a:r>
            <a:r>
              <a:rPr lang="it-IT" sz="2800" b="1" dirty="0" smtClean="0">
                <a:solidFill>
                  <a:schemeClr val="bg1"/>
                </a:solidFill>
                <a:latin typeface="Verdana" pitchFamily="34" charset="0"/>
                <a:ea typeface="Verdana" pitchFamily="34" charset="0"/>
                <a:cs typeface="Verdana" pitchFamily="34" charset="0"/>
              </a:rPr>
              <a:t>insegnante</a:t>
            </a:r>
            <a:br>
              <a:rPr lang="it-IT" sz="2800" b="1" dirty="0" smtClean="0">
                <a:solidFill>
                  <a:schemeClr val="bg1"/>
                </a:solidFill>
                <a:latin typeface="Verdana" pitchFamily="34" charset="0"/>
                <a:ea typeface="Verdana" pitchFamily="34" charset="0"/>
                <a:cs typeface="Verdana" pitchFamily="34" charset="0"/>
              </a:rPr>
            </a:br>
            <a:r>
              <a:rPr lang="it-IT" sz="2800" b="1" dirty="0" smtClean="0">
                <a:solidFill>
                  <a:schemeClr val="bg1"/>
                </a:solidFill>
                <a:latin typeface="Verdana" pitchFamily="34" charset="0"/>
                <a:ea typeface="Verdana" pitchFamily="34" charset="0"/>
                <a:cs typeface="Verdana" pitchFamily="34" charset="0"/>
              </a:rPr>
              <a:t> </a:t>
            </a:r>
            <a:r>
              <a:rPr lang="it-IT" sz="2800" b="1" dirty="0">
                <a:solidFill>
                  <a:schemeClr val="bg1"/>
                </a:solidFill>
                <a:latin typeface="Verdana" pitchFamily="34" charset="0"/>
                <a:ea typeface="Verdana" pitchFamily="34" charset="0"/>
                <a:cs typeface="Verdana" pitchFamily="34" charset="0"/>
              </a:rPr>
              <a:t>sui criteri di valutazione </a:t>
            </a:r>
          </a:p>
        </p:txBody>
      </p:sp>
      <p:pic>
        <p:nvPicPr>
          <p:cNvPr id="5" name="Andrea filmat corretto poxd.wmv">
            <a:hlinkClick r:id="" action="ppaction://media"/>
          </p:cNvPr>
          <p:cNvPicPr>
            <a:picLocks noGrp="1" noRot="1" noChangeAspect="1"/>
          </p:cNvPicPr>
          <p:nvPr>
            <p:ph idx="1"/>
            <a:videoFile r:link="rId1"/>
          </p:nvPr>
        </p:nvPicPr>
        <p:blipFill>
          <a:blip r:embed="rId3"/>
          <a:stretch>
            <a:fillRect/>
          </a:stretch>
        </p:blipFill>
        <p:spPr>
          <a:xfrm>
            <a:off x="3657600" y="2514600"/>
            <a:ext cx="4876800" cy="3657600"/>
          </a:xfrm>
          <a:prstGeom prst="rect">
            <a:avLst/>
          </a:prstGeom>
        </p:spPr>
      </p:pic>
    </p:spTree>
    <p:extLst>
      <p:ext uri="{BB962C8B-B14F-4D97-AF65-F5344CB8AC3E}">
        <p14:creationId xmlns="" xmlns:p14="http://schemas.microsoft.com/office/powerpoint/2010/main" val="1120698992"/>
      </p:ext>
    </p:extLst>
  </p:cSld>
  <p:clrMapOvr>
    <a:masterClrMapping/>
  </p:clrMapOvr>
  <p:transition>
    <p:split dir="in"/>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B2FFE02-6458-0841-8006-ADB5E793A1F0}"/>
              </a:ext>
            </a:extLst>
          </p:cNvPr>
          <p:cNvSpPr>
            <a:spLocks noGrp="1"/>
          </p:cNvSpPr>
          <p:nvPr>
            <p:ph type="title"/>
          </p:nvPr>
        </p:nvSpPr>
        <p:spPr/>
        <p:txBody>
          <a:bodyPr>
            <a:normAutofit/>
          </a:bodyPr>
          <a:lstStyle/>
          <a:p>
            <a:r>
              <a:rPr lang="it-IT" sz="2800" b="1" dirty="0">
                <a:solidFill>
                  <a:schemeClr val="accent2">
                    <a:lumMod val="60000"/>
                    <a:lumOff val="40000"/>
                  </a:schemeClr>
                </a:solidFill>
                <a:latin typeface="Verdana" pitchFamily="34" charset="0"/>
                <a:ea typeface="Verdana" pitchFamily="34" charset="0"/>
                <a:cs typeface="Verdana" pitchFamily="34" charset="0"/>
              </a:rPr>
              <a:t>Opinione personale sul giudizio nei bambini </a:t>
            </a:r>
          </a:p>
        </p:txBody>
      </p:sp>
      <p:pic>
        <p:nvPicPr>
          <p:cNvPr id="4" name="trim.F9CBB2B4-BB2B-4BF2-81BE-724BF318762F.MOV">
            <a:hlinkClick r:id="" action="ppaction://media"/>
            <a:extLst>
              <a:ext uri="{FF2B5EF4-FFF2-40B4-BE49-F238E27FC236}">
                <a16:creationId xmlns="" xmlns:a16="http://schemas.microsoft.com/office/drawing/2014/main" id="{4D584A27-FADA-3D4A-A76F-8BF1F64D23C3}"/>
              </a:ext>
            </a:extLst>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4495800" y="2557463"/>
            <a:ext cx="2489200" cy="3317875"/>
          </a:xfrm>
          <a:prstGeom prst="rect">
            <a:avLst/>
          </a:prstGeom>
        </p:spPr>
      </p:pic>
    </p:spTree>
    <p:extLst>
      <p:ext uri="{BB962C8B-B14F-4D97-AF65-F5344CB8AC3E}">
        <p14:creationId xmlns="" xmlns:p14="http://schemas.microsoft.com/office/powerpoint/2010/main" val="301109300"/>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p:cNvSpPr/>
          <p:nvPr/>
        </p:nvSpPr>
        <p:spPr>
          <a:xfrm rot="20901293">
            <a:off x="634119" y="1028311"/>
            <a:ext cx="10210800" cy="2308324"/>
          </a:xfrm>
          <a:prstGeom prst="rect">
            <a:avLst/>
          </a:prstGeom>
          <a:noFill/>
          <a:ln>
            <a:solidFill>
              <a:schemeClr val="tx1"/>
            </a:solid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4800" b="1" spc="50" dirty="0" smtClean="0">
                <a:ln w="11430"/>
                <a:solidFill>
                  <a:srgbClr val="00B050"/>
                </a:solidFill>
                <a:effectLst>
                  <a:outerShdw blurRad="76200" dist="50800" dir="5400000" algn="tl" rotWithShape="0">
                    <a:srgbClr val="000000">
                      <a:alpha val="65000"/>
                    </a:srgbClr>
                  </a:outerShdw>
                </a:effectLst>
                <a:latin typeface="Courier New" pitchFamily="49" charset="0"/>
                <a:ea typeface="Verdana" pitchFamily="34" charset="0"/>
                <a:cs typeface="Courier New" pitchFamily="49" charset="0"/>
              </a:rPr>
              <a:t>E dopo aver ascoltato </a:t>
            </a:r>
          </a:p>
          <a:p>
            <a:pPr algn="ctr"/>
            <a:r>
              <a:rPr lang="it-IT" sz="4800" b="1" spc="50" dirty="0" smtClean="0">
                <a:ln w="11430"/>
                <a:solidFill>
                  <a:srgbClr val="00B050"/>
                </a:solidFill>
                <a:effectLst>
                  <a:outerShdw blurRad="76200" dist="50800" dir="5400000" algn="tl" rotWithShape="0">
                    <a:srgbClr val="000000">
                      <a:alpha val="65000"/>
                    </a:srgbClr>
                  </a:outerShdw>
                </a:effectLst>
                <a:latin typeface="Courier New" pitchFamily="49" charset="0"/>
                <a:ea typeface="Verdana" pitchFamily="34" charset="0"/>
                <a:cs typeface="Courier New" pitchFamily="49" charset="0"/>
              </a:rPr>
              <a:t>la mia presentazione siate</a:t>
            </a:r>
          </a:p>
          <a:p>
            <a:pPr algn="ctr"/>
            <a:r>
              <a:rPr lang="it-IT" sz="4800" b="1" spc="50" dirty="0" smtClean="0">
                <a:ln w="11430"/>
                <a:solidFill>
                  <a:srgbClr val="00B050"/>
                </a:solidFill>
                <a:effectLst>
                  <a:outerShdw blurRad="76200" dist="50800" dir="5400000" algn="tl" rotWithShape="0">
                    <a:srgbClr val="000000">
                      <a:alpha val="65000"/>
                    </a:srgbClr>
                  </a:outerShdw>
                </a:effectLst>
                <a:latin typeface="Courier New" pitchFamily="49" charset="0"/>
                <a:ea typeface="Verdana" pitchFamily="34" charset="0"/>
                <a:cs typeface="Courier New" pitchFamily="49" charset="0"/>
              </a:rPr>
              <a:t>buoni nel valutarla.</a:t>
            </a:r>
            <a:endParaRPr lang="it-IT" sz="4800" b="1" cap="none" spc="50" dirty="0">
              <a:ln w="11430"/>
              <a:solidFill>
                <a:srgbClr val="00B050"/>
              </a:solidFill>
              <a:effectLst>
                <a:outerShdw blurRad="76200" dist="50800" dir="5400000" algn="tl" rotWithShape="0">
                  <a:srgbClr val="000000">
                    <a:alpha val="65000"/>
                  </a:srgbClr>
                </a:outerShdw>
              </a:effectLst>
              <a:latin typeface="Courier New" pitchFamily="49" charset="0"/>
              <a:ea typeface="Verdana" pitchFamily="34" charset="0"/>
              <a:cs typeface="Courier New" pitchFamily="49" charset="0"/>
            </a:endParaRPr>
          </a:p>
        </p:txBody>
      </p:sp>
      <p:pic>
        <p:nvPicPr>
          <p:cNvPr id="1030" name="Picture 6" descr="C:\Users\utente\AppData\Local\Microsoft\Windows\Temporary Internet Files\Content.IE5\HN13D2S7\scuola_insegnante[1].gif"/>
          <p:cNvPicPr>
            <a:picLocks noChangeAspect="1" noChangeArrowheads="1"/>
          </p:cNvPicPr>
          <p:nvPr/>
        </p:nvPicPr>
        <p:blipFill>
          <a:blip r:embed="rId2"/>
          <a:srcRect/>
          <a:stretch>
            <a:fillRect/>
          </a:stretch>
        </p:blipFill>
        <p:spPr bwMode="auto">
          <a:xfrm>
            <a:off x="9058275" y="3152775"/>
            <a:ext cx="3133725" cy="3705225"/>
          </a:xfrm>
          <a:prstGeom prst="rect">
            <a:avLst/>
          </a:prstGeom>
          <a:noFill/>
        </p:spPr>
      </p:pic>
    </p:spTree>
  </p:cSld>
  <p:clrMapOvr>
    <a:masterClrMapping/>
  </p:clrMapOvr>
  <p:transition>
    <p:spli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A7E8E66-7AB9-2C40-83A4-EC669B968D6E}"/>
              </a:ext>
            </a:extLst>
          </p:cNvPr>
          <p:cNvSpPr>
            <a:spLocks noGrp="1"/>
          </p:cNvSpPr>
          <p:nvPr>
            <p:ph type="title"/>
          </p:nvPr>
        </p:nvSpPr>
        <p:spPr/>
        <p:txBody>
          <a:bodyPr/>
          <a:lstStyle/>
          <a:p>
            <a:r>
              <a:rPr lang="it-IT" b="1" dirty="0">
                <a:solidFill>
                  <a:schemeClr val="bg1"/>
                </a:solidFill>
              </a:rPr>
              <a:t>Docimologia</a:t>
            </a:r>
          </a:p>
        </p:txBody>
      </p:sp>
      <p:sp>
        <p:nvSpPr>
          <p:cNvPr id="3" name="Segnaposto contenuto 2">
            <a:extLst>
              <a:ext uri="{FF2B5EF4-FFF2-40B4-BE49-F238E27FC236}">
                <a16:creationId xmlns="" xmlns:a16="http://schemas.microsoft.com/office/drawing/2014/main" id="{4701F9B1-C381-6748-903E-A3CFE0306A08}"/>
              </a:ext>
            </a:extLst>
          </p:cNvPr>
          <p:cNvSpPr>
            <a:spLocks noGrp="1"/>
          </p:cNvSpPr>
          <p:nvPr>
            <p:ph idx="1"/>
          </p:nvPr>
        </p:nvSpPr>
        <p:spPr/>
        <p:txBody>
          <a:bodyPr>
            <a:normAutofit fontScale="85000" lnSpcReduction="20000"/>
          </a:bodyPr>
          <a:lstStyle/>
          <a:p>
            <a:r>
              <a:rPr lang="it-IT" b="1" dirty="0" smtClean="0">
                <a:solidFill>
                  <a:srgbClr val="3E3F3E"/>
                </a:solidFill>
                <a:latin typeface="Crimson Text"/>
              </a:rPr>
              <a:t>D</a:t>
            </a:r>
            <a:r>
              <a:rPr lang="it-IT" b="1" i="0" dirty="0" smtClean="0">
                <a:solidFill>
                  <a:srgbClr val="3E3F3E"/>
                </a:solidFill>
                <a:effectLst/>
                <a:latin typeface="Crimson Text"/>
              </a:rPr>
              <a:t>ocimologia:</a:t>
            </a:r>
            <a:r>
              <a:rPr lang="it-IT" b="0" i="0" dirty="0">
                <a:solidFill>
                  <a:srgbClr val="3E3F3E"/>
                </a:solidFill>
                <a:effectLst/>
                <a:latin typeface="Crimson Text"/>
              </a:rPr>
              <a:t> </a:t>
            </a:r>
            <a:r>
              <a:rPr lang="it-IT" b="0" i="0" dirty="0">
                <a:solidFill>
                  <a:srgbClr val="3E3F3E"/>
                </a:solidFill>
                <a:effectLst/>
                <a:latin typeface="Verdana" pitchFamily="34" charset="0"/>
                <a:ea typeface="Verdana" pitchFamily="34" charset="0"/>
                <a:cs typeface="Verdana" pitchFamily="34" charset="0"/>
              </a:rPr>
              <a:t>Studio dei metodi di valutazione negli esami. Muovendo dalla preoccupazione di eliminare per quanto possibile l’elemento soggettivo del giudizio nelle prove di esame, la d. si occupa della rilevazione degli elementi da valutare, dell’allestimento delle tecniche più idonee per accertarli, dei metodi di misurazione, tabulazione e comparazione dei risultati. Introdotta nel 1922, in </a:t>
            </a:r>
            <a:r>
              <a:rPr lang="it-IT" b="0" i="0" u="none" strike="noStrike" dirty="0">
                <a:solidFill>
                  <a:srgbClr val="D20000"/>
                </a:solidFill>
                <a:effectLst/>
                <a:latin typeface="Verdana" pitchFamily="34" charset="0"/>
                <a:ea typeface="Verdana" pitchFamily="34" charset="0"/>
                <a:cs typeface="Verdana" pitchFamily="34" charset="0"/>
                <a:hlinkClick r:id="rId2"/>
              </a:rPr>
              <a:t>Francia</a:t>
            </a:r>
            <a:r>
              <a:rPr lang="it-IT" b="0" i="0" dirty="0">
                <a:solidFill>
                  <a:srgbClr val="3E3F3E"/>
                </a:solidFill>
                <a:effectLst/>
                <a:latin typeface="Verdana" pitchFamily="34" charset="0"/>
                <a:ea typeface="Verdana" pitchFamily="34" charset="0"/>
                <a:cs typeface="Verdana" pitchFamily="34" charset="0"/>
              </a:rPr>
              <a:t>, da </a:t>
            </a:r>
            <a:r>
              <a:rPr lang="it-IT" b="0" i="0" u="none" strike="noStrike" dirty="0">
                <a:solidFill>
                  <a:srgbClr val="D20000"/>
                </a:solidFill>
                <a:effectLst/>
                <a:latin typeface="Verdana" pitchFamily="34" charset="0"/>
                <a:ea typeface="Verdana" pitchFamily="34" charset="0"/>
                <a:cs typeface="Verdana" pitchFamily="34" charset="0"/>
                <a:hlinkClick r:id="rId3"/>
              </a:rPr>
              <a:t>H. </a:t>
            </a:r>
            <a:r>
              <a:rPr lang="it-IT" b="0" i="0" u="none" strike="noStrike" dirty="0" err="1">
                <a:solidFill>
                  <a:srgbClr val="D20000"/>
                </a:solidFill>
                <a:effectLst/>
                <a:latin typeface="Verdana" pitchFamily="34" charset="0"/>
                <a:ea typeface="Verdana" pitchFamily="34" charset="0"/>
                <a:cs typeface="Verdana" pitchFamily="34" charset="0"/>
                <a:hlinkClick r:id="rId3"/>
              </a:rPr>
              <a:t>Piéron</a:t>
            </a:r>
            <a:r>
              <a:rPr lang="it-IT" b="0" i="0" u="none" strike="noStrike" dirty="0">
                <a:solidFill>
                  <a:srgbClr val="D20000"/>
                </a:solidFill>
                <a:effectLst/>
                <a:latin typeface="Verdana" pitchFamily="34" charset="0"/>
                <a:ea typeface="Verdana" pitchFamily="34" charset="0"/>
                <a:cs typeface="Verdana" pitchFamily="34" charset="0"/>
              </a:rPr>
              <a:t> </a:t>
            </a:r>
            <a:r>
              <a:rPr lang="it-IT" b="0" i="0" dirty="0">
                <a:solidFill>
                  <a:srgbClr val="3E3F3E"/>
                </a:solidFill>
                <a:effectLst/>
                <a:latin typeface="Verdana" pitchFamily="34" charset="0"/>
                <a:ea typeface="Verdana" pitchFamily="34" charset="0"/>
                <a:cs typeface="Verdana" pitchFamily="34" charset="0"/>
              </a:rPr>
              <a:t>(con H. </a:t>
            </a:r>
            <a:r>
              <a:rPr lang="it-IT" b="0" i="0" dirty="0" err="1">
                <a:solidFill>
                  <a:srgbClr val="3E3F3E"/>
                </a:solidFill>
                <a:effectLst/>
                <a:latin typeface="Verdana" pitchFamily="34" charset="0"/>
                <a:ea typeface="Verdana" pitchFamily="34" charset="0"/>
                <a:cs typeface="Verdana" pitchFamily="34" charset="0"/>
              </a:rPr>
              <a:t>Laugier</a:t>
            </a:r>
            <a:r>
              <a:rPr lang="it-IT" b="0" i="0" dirty="0">
                <a:solidFill>
                  <a:srgbClr val="3E3F3E"/>
                </a:solidFill>
                <a:effectLst/>
                <a:latin typeface="Verdana" pitchFamily="34" charset="0"/>
                <a:ea typeface="Verdana" pitchFamily="34" charset="0"/>
                <a:cs typeface="Verdana" pitchFamily="34" charset="0"/>
              </a:rPr>
              <a:t> e D. Weinberg), ha avuto notevoli sviluppi, grazie anche all’utilizzo di metodi statistici, per quanto riguarda sia la verifica del processo didattico sia l’apprezzamento del profitto. </a:t>
            </a:r>
          </a:p>
          <a:p>
            <a:r>
              <a:rPr lang="it-IT" b="0" i="0" dirty="0">
                <a:solidFill>
                  <a:srgbClr val="3E3F3E"/>
                </a:solidFill>
                <a:effectLst/>
                <a:latin typeface="Verdana" pitchFamily="34" charset="0"/>
                <a:ea typeface="Verdana" pitchFamily="34" charset="0"/>
                <a:cs typeface="Verdana" pitchFamily="34" charset="0"/>
              </a:rPr>
              <a:t>Oltre che degli esami veri e propri, la d. si occupa, più generalmente, di ogni procedura didattica che fa uso di determinati criteri nella valutazione dell’apprendimento, delle conoscenze o delle abilità</a:t>
            </a:r>
            <a:r>
              <a:rPr lang="it-IT" b="0" i="0" dirty="0">
                <a:solidFill>
                  <a:srgbClr val="3E3F3E"/>
                </a:solidFill>
                <a:effectLst/>
                <a:latin typeface="Crimson Text"/>
              </a:rPr>
              <a:t>.</a:t>
            </a:r>
          </a:p>
          <a:p>
            <a:endParaRPr lang="it-IT" b="0" i="0" dirty="0">
              <a:solidFill>
                <a:srgbClr val="3E3F3E"/>
              </a:solidFill>
              <a:effectLst/>
              <a:latin typeface="Crimson Text"/>
            </a:endParaRPr>
          </a:p>
          <a:p>
            <a:endParaRPr lang="it-IT" dirty="0"/>
          </a:p>
        </p:txBody>
      </p:sp>
    </p:spTree>
    <p:extLst>
      <p:ext uri="{BB962C8B-B14F-4D97-AF65-F5344CB8AC3E}">
        <p14:creationId xmlns="" xmlns:p14="http://schemas.microsoft.com/office/powerpoint/2010/main" val="2494120074"/>
      </p:ext>
    </p:extLst>
  </p:cSld>
  <p:clrMapOvr>
    <a:masterClrMapping/>
  </p:clrMapOvr>
  <p:transition>
    <p:split dir="in"/>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59DFB8C1-8943-6E44-A7D2-5AEE04F253B7}"/>
              </a:ext>
            </a:extLst>
          </p:cNvPr>
          <p:cNvSpPr>
            <a:spLocks noGrp="1"/>
          </p:cNvSpPr>
          <p:nvPr>
            <p:ph type="ctrTitle"/>
          </p:nvPr>
        </p:nvSpPr>
        <p:spPr>
          <a:xfrm>
            <a:off x="2667000" y="1600200"/>
            <a:ext cx="6815669" cy="1820333"/>
          </a:xfrm>
        </p:spPr>
        <p:txBody>
          <a:bodyPr>
            <a:normAutofit fontScale="90000"/>
          </a:bodyPr>
          <a:lstStyle/>
          <a:p>
            <a:r>
              <a:rPr lang="it-IT" sz="3100" b="1" dirty="0">
                <a:solidFill>
                  <a:schemeClr val="bg1"/>
                </a:solidFill>
                <a:latin typeface="Verdana" pitchFamily="34" charset="0"/>
                <a:ea typeface="Verdana" pitchFamily="34" charset="0"/>
                <a:cs typeface="Verdana" pitchFamily="34" charset="0"/>
              </a:rPr>
              <a:t>MISURAZIONE = </a:t>
            </a:r>
            <a:r>
              <a:rPr lang="it-IT" sz="3100" dirty="0">
                <a:solidFill>
                  <a:schemeClr val="accent2"/>
                </a:solidFill>
                <a:latin typeface="Verdana" pitchFamily="34" charset="0"/>
                <a:ea typeface="Verdana" pitchFamily="34" charset="0"/>
                <a:cs typeface="Verdana" pitchFamily="34" charset="0"/>
              </a:rPr>
              <a:t>è un processo antecedente in cui si acquisiscono informazioni sugli apprendimenti degli </a:t>
            </a:r>
            <a:r>
              <a:rPr lang="it-IT" sz="3100" dirty="0" smtClean="0">
                <a:solidFill>
                  <a:schemeClr val="accent2"/>
                </a:solidFill>
                <a:latin typeface="Verdana" pitchFamily="34" charset="0"/>
                <a:ea typeface="Verdana" pitchFamily="34" charset="0"/>
                <a:cs typeface="Verdana" pitchFamily="34" charset="0"/>
              </a:rPr>
              <a:t>allievi.</a:t>
            </a:r>
            <a:endParaRPr lang="it-IT" sz="3100" dirty="0">
              <a:latin typeface="Verdana" pitchFamily="34" charset="0"/>
              <a:ea typeface="Verdana" pitchFamily="34" charset="0"/>
              <a:cs typeface="Verdana" pitchFamily="34" charset="0"/>
            </a:endParaRPr>
          </a:p>
        </p:txBody>
      </p:sp>
      <p:sp>
        <p:nvSpPr>
          <p:cNvPr id="3" name="Segnaposto contenuto 2">
            <a:extLst>
              <a:ext uri="{FF2B5EF4-FFF2-40B4-BE49-F238E27FC236}">
                <a16:creationId xmlns="" xmlns:a16="http://schemas.microsoft.com/office/drawing/2014/main" id="{6D71AA8D-12A4-F642-AF32-36D9D6F68F75}"/>
              </a:ext>
            </a:extLst>
          </p:cNvPr>
          <p:cNvSpPr>
            <a:spLocks noGrp="1"/>
          </p:cNvSpPr>
          <p:nvPr>
            <p:ph type="subTitle" idx="1"/>
          </p:nvPr>
        </p:nvSpPr>
        <p:spPr/>
        <p:txBody>
          <a:bodyPr>
            <a:normAutofit fontScale="92500" lnSpcReduction="10000"/>
          </a:bodyPr>
          <a:lstStyle/>
          <a:p>
            <a:r>
              <a:rPr lang="it-IT" sz="3000" b="1" dirty="0">
                <a:solidFill>
                  <a:schemeClr val="bg1"/>
                </a:solidFill>
                <a:latin typeface="Verdana" pitchFamily="34" charset="0"/>
                <a:ea typeface="Verdana" pitchFamily="34" charset="0"/>
                <a:cs typeface="Verdana" pitchFamily="34" charset="0"/>
              </a:rPr>
              <a:t>VALUTAZIONE = </a:t>
            </a:r>
            <a:r>
              <a:rPr lang="it-IT" sz="3000" dirty="0">
                <a:solidFill>
                  <a:srgbClr val="7030A0"/>
                </a:solidFill>
                <a:latin typeface="Verdana" pitchFamily="34" charset="0"/>
                <a:ea typeface="Verdana" pitchFamily="34" charset="0"/>
                <a:cs typeface="Verdana" pitchFamily="34" charset="0"/>
              </a:rPr>
              <a:t>è un processo successivo in cui si esprime un giudizio sulle informazioni ricavate</a:t>
            </a:r>
            <a:endParaRPr lang="it-IT" sz="3000" dirty="0">
              <a:latin typeface="Verdana" pitchFamily="34" charset="0"/>
              <a:ea typeface="Verdana" pitchFamily="34" charset="0"/>
              <a:cs typeface="Verdana" pitchFamily="34" charset="0"/>
            </a:endParaRPr>
          </a:p>
        </p:txBody>
      </p:sp>
    </p:spTree>
    <p:extLst>
      <p:ext uri="{BB962C8B-B14F-4D97-AF65-F5344CB8AC3E}">
        <p14:creationId xmlns="" xmlns:p14="http://schemas.microsoft.com/office/powerpoint/2010/main" val="850547435"/>
      </p:ext>
    </p:extLst>
  </p:cSld>
  <p:clrMapOvr>
    <a:masterClrMapping/>
  </p:clrMapOvr>
  <p:transition>
    <p:split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04FBA3A4-C32F-A043-B060-7C5A595697D1}"/>
              </a:ext>
            </a:extLst>
          </p:cNvPr>
          <p:cNvSpPr>
            <a:spLocks noGrp="1"/>
          </p:cNvSpPr>
          <p:nvPr>
            <p:ph type="title"/>
          </p:nvPr>
        </p:nvSpPr>
        <p:spPr/>
        <p:txBody>
          <a:bodyPr>
            <a:normAutofit/>
          </a:bodyPr>
          <a:lstStyle/>
          <a:p>
            <a:r>
              <a:rPr lang="it-IT" sz="3600" b="1" dirty="0">
                <a:solidFill>
                  <a:schemeClr val="accent5"/>
                </a:solidFill>
                <a:latin typeface="Verdana" pitchFamily="34" charset="0"/>
                <a:ea typeface="Verdana" pitchFamily="34" charset="0"/>
                <a:cs typeface="Verdana" pitchFamily="34" charset="0"/>
              </a:rPr>
              <a:t>A cosa serve la valutazione? </a:t>
            </a:r>
          </a:p>
        </p:txBody>
      </p:sp>
      <p:sp>
        <p:nvSpPr>
          <p:cNvPr id="3" name="Segnaposto contenuto 2">
            <a:extLst>
              <a:ext uri="{FF2B5EF4-FFF2-40B4-BE49-F238E27FC236}">
                <a16:creationId xmlns="" xmlns:a16="http://schemas.microsoft.com/office/drawing/2014/main" id="{D2C0811A-EE43-5C48-9630-6CF239AE3F6D}"/>
              </a:ext>
            </a:extLst>
          </p:cNvPr>
          <p:cNvSpPr>
            <a:spLocks noGrp="1"/>
          </p:cNvSpPr>
          <p:nvPr>
            <p:ph sz="half" idx="1"/>
          </p:nvPr>
        </p:nvSpPr>
        <p:spPr/>
        <p:txBody>
          <a:bodyPr>
            <a:normAutofit fontScale="92500" lnSpcReduction="10000"/>
          </a:bodyPr>
          <a:lstStyle/>
          <a:p>
            <a:pPr>
              <a:buNone/>
            </a:pPr>
            <a:r>
              <a:rPr lang="it-IT" dirty="0">
                <a:solidFill>
                  <a:schemeClr val="bg1"/>
                </a:solidFill>
                <a:latin typeface="Verdana" pitchFamily="34" charset="0"/>
                <a:ea typeface="Verdana" pitchFamily="34" charset="0"/>
                <a:cs typeface="Verdana" pitchFamily="34" charset="0"/>
              </a:rPr>
              <a:t>PRO</a:t>
            </a:r>
          </a:p>
          <a:p>
            <a:r>
              <a:rPr lang="it-IT" dirty="0">
                <a:solidFill>
                  <a:schemeClr val="bg1"/>
                </a:solidFill>
                <a:latin typeface="Verdana" pitchFamily="34" charset="0"/>
                <a:ea typeface="Verdana" pitchFamily="34" charset="0"/>
                <a:cs typeface="Verdana" pitchFamily="34" charset="0"/>
              </a:rPr>
              <a:t>Dare un effettivo feedback all’alunno – maturazione del giudizio personale</a:t>
            </a:r>
          </a:p>
          <a:p>
            <a:r>
              <a:rPr lang="it-IT" dirty="0">
                <a:solidFill>
                  <a:schemeClr val="bg1"/>
                </a:solidFill>
                <a:latin typeface="Verdana" pitchFamily="34" charset="0"/>
                <a:ea typeface="Verdana" pitchFamily="34" charset="0"/>
                <a:cs typeface="Verdana" pitchFamily="34" charset="0"/>
              </a:rPr>
              <a:t>Ricompensare l’apprendimento delle conoscenze acquisite</a:t>
            </a:r>
          </a:p>
          <a:p>
            <a:r>
              <a:rPr lang="it-IT" dirty="0">
                <a:solidFill>
                  <a:schemeClr val="bg1"/>
                </a:solidFill>
                <a:latin typeface="Verdana" pitchFamily="34" charset="0"/>
                <a:ea typeface="Verdana" pitchFamily="34" charset="0"/>
                <a:cs typeface="Verdana" pitchFamily="34" charset="0"/>
              </a:rPr>
              <a:t>Verificare proprio metodo di studio </a:t>
            </a:r>
          </a:p>
        </p:txBody>
      </p:sp>
      <p:sp>
        <p:nvSpPr>
          <p:cNvPr id="5" name="Segnaposto contenuto 4">
            <a:extLst>
              <a:ext uri="{FF2B5EF4-FFF2-40B4-BE49-F238E27FC236}">
                <a16:creationId xmlns="" xmlns:a16="http://schemas.microsoft.com/office/drawing/2014/main" id="{843CA678-D40F-6C43-A8B8-F584C7802F1B}"/>
              </a:ext>
            </a:extLst>
          </p:cNvPr>
          <p:cNvSpPr>
            <a:spLocks noGrp="1"/>
          </p:cNvSpPr>
          <p:nvPr>
            <p:ph sz="half" idx="2"/>
          </p:nvPr>
        </p:nvSpPr>
        <p:spPr>
          <a:xfrm>
            <a:off x="6096000" y="2560320"/>
            <a:ext cx="4718304" cy="3310128"/>
          </a:xfrm>
        </p:spPr>
        <p:txBody>
          <a:bodyPr>
            <a:normAutofit fontScale="92500" lnSpcReduction="10000"/>
          </a:bodyPr>
          <a:lstStyle/>
          <a:p>
            <a:pPr>
              <a:buNone/>
            </a:pPr>
            <a:r>
              <a:rPr lang="it-IT" dirty="0">
                <a:solidFill>
                  <a:schemeClr val="bg1"/>
                </a:solidFill>
                <a:latin typeface="Verdana" pitchFamily="34" charset="0"/>
                <a:ea typeface="Verdana" pitchFamily="34" charset="0"/>
                <a:cs typeface="Verdana" pitchFamily="34" charset="0"/>
              </a:rPr>
              <a:t>CONTRO</a:t>
            </a:r>
          </a:p>
          <a:p>
            <a:r>
              <a:rPr lang="it-IT" dirty="0">
                <a:solidFill>
                  <a:schemeClr val="bg1"/>
                </a:solidFill>
                <a:latin typeface="Verdana" pitchFamily="34" charset="0"/>
                <a:ea typeface="Verdana" pitchFamily="34" charset="0"/>
                <a:cs typeface="Verdana" pitchFamily="34" charset="0"/>
              </a:rPr>
              <a:t>Validità del giudizio (soggettività/oggettività &gt; effetti)</a:t>
            </a:r>
          </a:p>
          <a:p>
            <a:r>
              <a:rPr lang="it-IT" dirty="0">
                <a:solidFill>
                  <a:schemeClr val="bg1"/>
                </a:solidFill>
                <a:latin typeface="Verdana" pitchFamily="34" charset="0"/>
                <a:ea typeface="Verdana" pitchFamily="34" charset="0"/>
                <a:cs typeface="Verdana" pitchFamily="34" charset="0"/>
              </a:rPr>
              <a:t>Crea una sottostima nell’alunno</a:t>
            </a:r>
          </a:p>
          <a:p>
            <a:r>
              <a:rPr lang="it-IT" dirty="0">
                <a:solidFill>
                  <a:schemeClr val="bg1"/>
                </a:solidFill>
                <a:latin typeface="Verdana" pitchFamily="34" charset="0"/>
                <a:ea typeface="Verdana" pitchFamily="34" charset="0"/>
                <a:cs typeface="Verdana" pitchFamily="34" charset="0"/>
              </a:rPr>
              <a:t>Può un voto darci un’idea chiara sulle nostre competenze?</a:t>
            </a:r>
          </a:p>
        </p:txBody>
      </p:sp>
    </p:spTree>
    <p:extLst>
      <p:ext uri="{BB962C8B-B14F-4D97-AF65-F5344CB8AC3E}">
        <p14:creationId xmlns="" xmlns:p14="http://schemas.microsoft.com/office/powerpoint/2010/main" val="376177013"/>
      </p:ext>
    </p:extLst>
  </p:cSld>
  <p:clrMapOvr>
    <a:masterClrMapping/>
  </p:clrMapOvr>
  <p:transition>
    <p:split dir="in"/>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3C46D8B-9ADD-E148-B57B-2FDE05015023}"/>
              </a:ext>
            </a:extLst>
          </p:cNvPr>
          <p:cNvSpPr>
            <a:spLocks noGrp="1"/>
          </p:cNvSpPr>
          <p:nvPr>
            <p:ph type="title"/>
          </p:nvPr>
        </p:nvSpPr>
        <p:spPr/>
        <p:txBody>
          <a:bodyPr/>
          <a:lstStyle/>
          <a:p>
            <a:r>
              <a:rPr lang="it-IT" b="1" dirty="0">
                <a:solidFill>
                  <a:schemeClr val="bg1"/>
                </a:solidFill>
                <a:latin typeface="Verdana" pitchFamily="34" charset="0"/>
                <a:ea typeface="Verdana" pitchFamily="34" charset="0"/>
                <a:cs typeface="Verdana" pitchFamily="34" charset="0"/>
              </a:rPr>
              <a:t>Vari tipi di valutazione</a:t>
            </a:r>
          </a:p>
        </p:txBody>
      </p:sp>
      <p:sp>
        <p:nvSpPr>
          <p:cNvPr id="3" name="Segnaposto contenuto 2">
            <a:extLst>
              <a:ext uri="{FF2B5EF4-FFF2-40B4-BE49-F238E27FC236}">
                <a16:creationId xmlns="" xmlns:a16="http://schemas.microsoft.com/office/drawing/2014/main" id="{FAF78527-8125-4544-88D1-2A5E9F31A85B}"/>
              </a:ext>
            </a:extLst>
          </p:cNvPr>
          <p:cNvSpPr>
            <a:spLocks noGrp="1"/>
          </p:cNvSpPr>
          <p:nvPr>
            <p:ph idx="1"/>
          </p:nvPr>
        </p:nvSpPr>
        <p:spPr/>
        <p:txBody>
          <a:bodyPr/>
          <a:lstStyle/>
          <a:p>
            <a:r>
              <a:rPr lang="it-IT" dirty="0">
                <a:solidFill>
                  <a:srgbClr val="C00000"/>
                </a:solidFill>
                <a:latin typeface="Verdana" pitchFamily="34" charset="0"/>
                <a:ea typeface="Verdana" pitchFamily="34" charset="0"/>
                <a:cs typeface="Verdana" pitchFamily="34" charset="0"/>
              </a:rPr>
              <a:t>Valutazione </a:t>
            </a:r>
            <a:r>
              <a:rPr lang="it-IT" b="1" dirty="0">
                <a:solidFill>
                  <a:srgbClr val="C00000"/>
                </a:solidFill>
                <a:latin typeface="Verdana" pitchFamily="34" charset="0"/>
                <a:ea typeface="Verdana" pitchFamily="34" charset="0"/>
                <a:cs typeface="Verdana" pitchFamily="34" charset="0"/>
              </a:rPr>
              <a:t>formativa &gt; </a:t>
            </a:r>
            <a:r>
              <a:rPr lang="it-IT" dirty="0">
                <a:solidFill>
                  <a:srgbClr val="C00000"/>
                </a:solidFill>
                <a:latin typeface="Verdana" pitchFamily="34" charset="0"/>
                <a:ea typeface="Verdana" pitchFamily="34" charset="0"/>
                <a:cs typeface="Verdana" pitchFamily="34" charset="0"/>
              </a:rPr>
              <a:t>fornisce una informazione continua su come l’allievo procede nel suo apprendimento </a:t>
            </a:r>
          </a:p>
          <a:p>
            <a:r>
              <a:rPr lang="it-IT" dirty="0">
                <a:solidFill>
                  <a:srgbClr val="C00000"/>
                </a:solidFill>
                <a:latin typeface="Verdana" pitchFamily="34" charset="0"/>
                <a:ea typeface="Verdana" pitchFamily="34" charset="0"/>
                <a:cs typeface="Verdana" pitchFamily="34" charset="0"/>
              </a:rPr>
              <a:t>Valutazione </a:t>
            </a:r>
            <a:r>
              <a:rPr lang="it-IT" b="1" dirty="0" err="1">
                <a:solidFill>
                  <a:srgbClr val="C00000"/>
                </a:solidFill>
                <a:latin typeface="Verdana" pitchFamily="34" charset="0"/>
                <a:ea typeface="Verdana" pitchFamily="34" charset="0"/>
                <a:cs typeface="Verdana" pitchFamily="34" charset="0"/>
              </a:rPr>
              <a:t>sommativa</a:t>
            </a:r>
            <a:r>
              <a:rPr lang="it-IT" b="1" dirty="0">
                <a:solidFill>
                  <a:srgbClr val="C00000"/>
                </a:solidFill>
                <a:latin typeface="Verdana" pitchFamily="34" charset="0"/>
                <a:ea typeface="Verdana" pitchFamily="34" charset="0"/>
                <a:cs typeface="Verdana" pitchFamily="34" charset="0"/>
              </a:rPr>
              <a:t> &gt;  </a:t>
            </a:r>
            <a:r>
              <a:rPr lang="it-IT" dirty="0">
                <a:solidFill>
                  <a:srgbClr val="C00000"/>
                </a:solidFill>
                <a:latin typeface="Verdana" pitchFamily="34" charset="0"/>
                <a:ea typeface="Verdana" pitchFamily="34" charset="0"/>
                <a:cs typeface="Verdana" pitchFamily="34" charset="0"/>
              </a:rPr>
              <a:t>apprezza le capacità degli allievi di sfruttare le loro abilità e le conoscenze acquisite </a:t>
            </a:r>
          </a:p>
          <a:p>
            <a:r>
              <a:rPr lang="it-IT" dirty="0">
                <a:solidFill>
                  <a:srgbClr val="C00000"/>
                </a:solidFill>
                <a:latin typeface="Verdana" pitchFamily="34" charset="0"/>
                <a:ea typeface="Verdana" pitchFamily="34" charset="0"/>
                <a:cs typeface="Verdana" pitchFamily="34" charset="0"/>
              </a:rPr>
              <a:t>Valutazione </a:t>
            </a:r>
            <a:r>
              <a:rPr lang="it-IT" b="1" dirty="0">
                <a:solidFill>
                  <a:srgbClr val="C00000"/>
                </a:solidFill>
                <a:latin typeface="Verdana" pitchFamily="34" charset="0"/>
                <a:ea typeface="Verdana" pitchFamily="34" charset="0"/>
                <a:cs typeface="Verdana" pitchFamily="34" charset="0"/>
              </a:rPr>
              <a:t>della qualità dell’istruzione &gt; </a:t>
            </a:r>
            <a:r>
              <a:rPr lang="it-IT" dirty="0">
                <a:solidFill>
                  <a:srgbClr val="C00000"/>
                </a:solidFill>
                <a:latin typeface="Verdana" pitchFamily="34" charset="0"/>
                <a:ea typeface="Verdana" pitchFamily="34" charset="0"/>
                <a:cs typeface="Verdana" pitchFamily="34" charset="0"/>
              </a:rPr>
              <a:t>compito di valutazione più complesso, perché tiene conto del livello di apprendimento dell’allievo e di quanto è stato realizzato dal punto di vista organizzativo </a:t>
            </a:r>
          </a:p>
        </p:txBody>
      </p:sp>
    </p:spTree>
    <p:extLst>
      <p:ext uri="{BB962C8B-B14F-4D97-AF65-F5344CB8AC3E}">
        <p14:creationId xmlns="" xmlns:p14="http://schemas.microsoft.com/office/powerpoint/2010/main" val="3090723242"/>
      </p:ext>
    </p:extLst>
  </p:cSld>
  <p:clrMapOvr>
    <a:masterClrMapping/>
  </p:clrMapOvr>
  <p:transition>
    <p:split dir="in"/>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 xmlns:a16="http://schemas.microsoft.com/office/drawing/2014/main" id="{8F1D8C78-C091-8E40-ACC5-0A20D49A11F6}"/>
              </a:ext>
            </a:extLst>
          </p:cNvPr>
          <p:cNvSpPr>
            <a:spLocks noGrp="1"/>
          </p:cNvSpPr>
          <p:nvPr>
            <p:ph type="title"/>
          </p:nvPr>
        </p:nvSpPr>
        <p:spPr/>
        <p:txBody>
          <a:bodyPr/>
          <a:lstStyle/>
          <a:p>
            <a:r>
              <a:rPr lang="it-IT" b="1" dirty="0">
                <a:solidFill>
                  <a:schemeClr val="bg1"/>
                </a:solidFill>
                <a:latin typeface="Verdana" pitchFamily="34" charset="0"/>
                <a:ea typeface="Verdana" pitchFamily="34" charset="0"/>
                <a:cs typeface="Verdana" pitchFamily="34" charset="0"/>
              </a:rPr>
              <a:t>Come si valuta? </a:t>
            </a:r>
          </a:p>
        </p:txBody>
      </p:sp>
      <p:sp>
        <p:nvSpPr>
          <p:cNvPr id="7" name="Segnaposto contenuto 6">
            <a:extLst>
              <a:ext uri="{FF2B5EF4-FFF2-40B4-BE49-F238E27FC236}">
                <a16:creationId xmlns="" xmlns:a16="http://schemas.microsoft.com/office/drawing/2014/main" id="{CB3F0ECB-BC6F-3247-91D2-5FB29CC397BB}"/>
              </a:ext>
            </a:extLst>
          </p:cNvPr>
          <p:cNvSpPr>
            <a:spLocks noGrp="1"/>
          </p:cNvSpPr>
          <p:nvPr>
            <p:ph idx="1"/>
          </p:nvPr>
        </p:nvSpPr>
        <p:spPr/>
        <p:txBody>
          <a:bodyPr>
            <a:normAutofit lnSpcReduction="10000"/>
          </a:bodyPr>
          <a:lstStyle/>
          <a:p>
            <a:r>
              <a:rPr lang="it-IT" dirty="0">
                <a:solidFill>
                  <a:schemeClr val="bg1"/>
                </a:solidFill>
                <a:latin typeface="Verdana" pitchFamily="34" charset="0"/>
                <a:ea typeface="Verdana" pitchFamily="34" charset="0"/>
                <a:cs typeface="Verdana" pitchFamily="34" charset="0"/>
              </a:rPr>
              <a:t>Varie tipologie di prove per rispondere a vari stili di apprendimento  (test, prove strutturate, prove in itinere, interrogazioni...)</a:t>
            </a:r>
          </a:p>
          <a:p>
            <a:r>
              <a:rPr lang="it-IT" dirty="0">
                <a:solidFill>
                  <a:schemeClr val="bg1"/>
                </a:solidFill>
                <a:latin typeface="Verdana" pitchFamily="34" charset="0"/>
                <a:ea typeface="Verdana" pitchFamily="34" charset="0"/>
                <a:cs typeface="Verdana" pitchFamily="34" charset="0"/>
              </a:rPr>
              <a:t>Definendo uso di criteri diversi (assoluto-del confronto-riferito all'individuo)</a:t>
            </a:r>
          </a:p>
          <a:p>
            <a:r>
              <a:rPr lang="it-IT" dirty="0">
                <a:solidFill>
                  <a:schemeClr val="bg1"/>
                </a:solidFill>
                <a:latin typeface="Verdana" pitchFamily="34" charset="0"/>
                <a:ea typeface="Verdana" pitchFamily="34" charset="0"/>
                <a:cs typeface="Verdana" pitchFamily="34" charset="0"/>
              </a:rPr>
              <a:t>Chiarire obiettivi </a:t>
            </a:r>
          </a:p>
          <a:p>
            <a:r>
              <a:rPr lang="it-IT" dirty="0">
                <a:solidFill>
                  <a:schemeClr val="bg1"/>
                </a:solidFill>
                <a:latin typeface="Verdana" pitchFamily="34" charset="0"/>
                <a:ea typeface="Verdana" pitchFamily="34" charset="0"/>
                <a:cs typeface="Verdana" pitchFamily="34" charset="0"/>
              </a:rPr>
              <a:t>Riflettere sugli esiti per migliorare approccio didattico e valutativo</a:t>
            </a:r>
          </a:p>
          <a:p>
            <a:endParaRPr lang="it-IT" b="1" dirty="0">
              <a:solidFill>
                <a:schemeClr val="bg1"/>
              </a:solidFill>
              <a:latin typeface="Verdana" pitchFamily="34" charset="0"/>
              <a:ea typeface="Verdana" pitchFamily="34" charset="0"/>
              <a:cs typeface="Verdana" pitchFamily="34" charset="0"/>
            </a:endParaRPr>
          </a:p>
          <a:p>
            <a:endParaRPr lang="it-IT" b="1" dirty="0">
              <a:solidFill>
                <a:schemeClr val="bg1"/>
              </a:solidFill>
              <a:latin typeface="Verdana" pitchFamily="34" charset="0"/>
              <a:ea typeface="Verdana" pitchFamily="34" charset="0"/>
              <a:cs typeface="Verdana" pitchFamily="34" charset="0"/>
            </a:endParaRPr>
          </a:p>
        </p:txBody>
      </p:sp>
    </p:spTree>
    <p:extLst>
      <p:ext uri="{BB962C8B-B14F-4D97-AF65-F5344CB8AC3E}">
        <p14:creationId xmlns="" xmlns:p14="http://schemas.microsoft.com/office/powerpoint/2010/main" val="1478925021"/>
      </p:ext>
    </p:extLst>
  </p:cSld>
  <p:clrMapOvr>
    <a:masterClrMapping/>
  </p:clrMapOvr>
  <p:transition>
    <p:split dir="in"/>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D265D7D0-472C-0943-9894-5F1316D9D76F}"/>
              </a:ext>
            </a:extLst>
          </p:cNvPr>
          <p:cNvSpPr>
            <a:spLocks noGrp="1"/>
          </p:cNvSpPr>
          <p:nvPr>
            <p:ph type="title"/>
          </p:nvPr>
        </p:nvSpPr>
        <p:spPr/>
        <p:txBody>
          <a:bodyPr>
            <a:normAutofit/>
          </a:bodyPr>
          <a:lstStyle/>
          <a:p>
            <a:r>
              <a:rPr lang="it-IT" b="1" dirty="0">
                <a:solidFill>
                  <a:schemeClr val="bg1"/>
                </a:solidFill>
                <a:latin typeface="Verdana" pitchFamily="34" charset="0"/>
                <a:ea typeface="Verdana" pitchFamily="34" charset="0"/>
                <a:cs typeface="Verdana" pitchFamily="34" charset="0"/>
              </a:rPr>
              <a:t>Quando e perché si valuta?</a:t>
            </a:r>
          </a:p>
        </p:txBody>
      </p:sp>
      <p:sp>
        <p:nvSpPr>
          <p:cNvPr id="3" name="Segnaposto contenuto 2">
            <a:extLst>
              <a:ext uri="{FF2B5EF4-FFF2-40B4-BE49-F238E27FC236}">
                <a16:creationId xmlns="" xmlns:a16="http://schemas.microsoft.com/office/drawing/2014/main" id="{459E2A3C-DF2A-384F-B631-89C33FAB8E31}"/>
              </a:ext>
            </a:extLst>
          </p:cNvPr>
          <p:cNvSpPr>
            <a:spLocks noGrp="1"/>
          </p:cNvSpPr>
          <p:nvPr>
            <p:ph sz="half" idx="1"/>
          </p:nvPr>
        </p:nvSpPr>
        <p:spPr/>
        <p:txBody>
          <a:bodyPr>
            <a:normAutofit fontScale="92500" lnSpcReduction="20000"/>
          </a:bodyPr>
          <a:lstStyle/>
          <a:p>
            <a:pPr>
              <a:buNone/>
            </a:pPr>
            <a:r>
              <a:rPr lang="it-IT" dirty="0">
                <a:solidFill>
                  <a:schemeClr val="bg1"/>
                </a:solidFill>
                <a:latin typeface="Verdana" pitchFamily="34" charset="0"/>
                <a:ea typeface="Verdana" pitchFamily="34" charset="0"/>
                <a:cs typeface="Verdana" pitchFamily="34" charset="0"/>
              </a:rPr>
              <a:t>QUANDO</a:t>
            </a:r>
          </a:p>
          <a:p>
            <a:r>
              <a:rPr lang="it-IT" dirty="0">
                <a:solidFill>
                  <a:schemeClr val="bg1"/>
                </a:solidFill>
                <a:latin typeface="Verdana" pitchFamily="34" charset="0"/>
                <a:ea typeface="Verdana" pitchFamily="34" charset="0"/>
                <a:cs typeface="Verdana" pitchFamily="34" charset="0"/>
              </a:rPr>
              <a:t>Valutazione iniziale (scopo diagnostico) </a:t>
            </a:r>
          </a:p>
          <a:p>
            <a:r>
              <a:rPr lang="it-IT" dirty="0">
                <a:solidFill>
                  <a:schemeClr val="bg1"/>
                </a:solidFill>
                <a:latin typeface="Verdana" pitchFamily="34" charset="0"/>
                <a:ea typeface="Verdana" pitchFamily="34" charset="0"/>
                <a:cs typeface="Verdana" pitchFamily="34" charset="0"/>
              </a:rPr>
              <a:t>Valutazione intermedia (scopo formativo) </a:t>
            </a:r>
          </a:p>
          <a:p>
            <a:r>
              <a:rPr lang="it-IT" dirty="0">
                <a:solidFill>
                  <a:schemeClr val="bg1"/>
                </a:solidFill>
                <a:latin typeface="Verdana" pitchFamily="34" charset="0"/>
                <a:ea typeface="Verdana" pitchFamily="34" charset="0"/>
                <a:cs typeface="Verdana" pitchFamily="34" charset="0"/>
              </a:rPr>
              <a:t>Valutazione finale (scopo sommati o)</a:t>
            </a:r>
          </a:p>
        </p:txBody>
      </p:sp>
      <p:sp>
        <p:nvSpPr>
          <p:cNvPr id="5" name="Segnaposto contenuto 4">
            <a:extLst>
              <a:ext uri="{FF2B5EF4-FFF2-40B4-BE49-F238E27FC236}">
                <a16:creationId xmlns="" xmlns:a16="http://schemas.microsoft.com/office/drawing/2014/main" id="{964C8C20-A148-5942-A229-B42588EF3250}"/>
              </a:ext>
            </a:extLst>
          </p:cNvPr>
          <p:cNvSpPr>
            <a:spLocks noGrp="1"/>
          </p:cNvSpPr>
          <p:nvPr>
            <p:ph sz="half" idx="2"/>
          </p:nvPr>
        </p:nvSpPr>
        <p:spPr/>
        <p:txBody>
          <a:bodyPr>
            <a:normAutofit fontScale="92500" lnSpcReduction="20000"/>
          </a:bodyPr>
          <a:lstStyle/>
          <a:p>
            <a:pPr>
              <a:buNone/>
            </a:pPr>
            <a:r>
              <a:rPr lang="it-IT" dirty="0">
                <a:solidFill>
                  <a:schemeClr val="bg1"/>
                </a:solidFill>
                <a:latin typeface="Verdana" pitchFamily="34" charset="0"/>
                <a:ea typeface="Verdana" pitchFamily="34" charset="0"/>
                <a:cs typeface="Verdana" pitchFamily="34" charset="0"/>
              </a:rPr>
              <a:t>PERCHÉ</a:t>
            </a:r>
          </a:p>
          <a:p>
            <a:r>
              <a:rPr lang="it-IT" dirty="0">
                <a:solidFill>
                  <a:schemeClr val="bg1"/>
                </a:solidFill>
                <a:latin typeface="Verdana" pitchFamily="34" charset="0"/>
                <a:ea typeface="Verdana" pitchFamily="34" charset="0"/>
                <a:cs typeface="Verdana" pitchFamily="34" charset="0"/>
              </a:rPr>
              <a:t>Preventivare risultato del percorso </a:t>
            </a:r>
          </a:p>
          <a:p>
            <a:r>
              <a:rPr lang="it-IT" dirty="0">
                <a:solidFill>
                  <a:schemeClr val="bg1"/>
                </a:solidFill>
                <a:latin typeface="Verdana" pitchFamily="34" charset="0"/>
                <a:ea typeface="Verdana" pitchFamily="34" charset="0"/>
                <a:cs typeface="Verdana" pitchFamily="34" charset="0"/>
              </a:rPr>
              <a:t>Chiarire processo di apprendimento </a:t>
            </a:r>
          </a:p>
          <a:p>
            <a:r>
              <a:rPr lang="it-IT" dirty="0">
                <a:solidFill>
                  <a:schemeClr val="bg1"/>
                </a:solidFill>
                <a:latin typeface="Verdana" pitchFamily="34" charset="0"/>
                <a:ea typeface="Verdana" pitchFamily="34" charset="0"/>
                <a:cs typeface="Verdana" pitchFamily="34" charset="0"/>
              </a:rPr>
              <a:t>Rendere conto delle scelte prese </a:t>
            </a:r>
          </a:p>
          <a:p>
            <a:r>
              <a:rPr lang="it-IT" dirty="0">
                <a:solidFill>
                  <a:schemeClr val="bg1"/>
                </a:solidFill>
                <a:latin typeface="Verdana" pitchFamily="34" charset="0"/>
                <a:ea typeface="Verdana" pitchFamily="34" charset="0"/>
                <a:cs typeface="Verdana" pitchFamily="34" charset="0"/>
              </a:rPr>
              <a:t>Migliorare processi di apprendimento </a:t>
            </a:r>
          </a:p>
        </p:txBody>
      </p:sp>
    </p:spTree>
    <p:extLst>
      <p:ext uri="{BB962C8B-B14F-4D97-AF65-F5344CB8AC3E}">
        <p14:creationId xmlns="" xmlns:p14="http://schemas.microsoft.com/office/powerpoint/2010/main" val="1185937005"/>
      </p:ext>
    </p:extLst>
  </p:cSld>
  <p:clrMapOvr>
    <a:masterClrMapping/>
  </p:clrMapOvr>
  <p:transition>
    <p:split dir="in"/>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 xmlns:a16="http://schemas.microsoft.com/office/drawing/2014/main" id="{62CF9E62-AFAD-DD4B-B096-81229AF6E4EA}"/>
              </a:ext>
            </a:extLst>
          </p:cNvPr>
          <p:cNvSpPr>
            <a:spLocks noGrp="1"/>
          </p:cNvSpPr>
          <p:nvPr>
            <p:ph type="title"/>
          </p:nvPr>
        </p:nvSpPr>
        <p:spPr/>
        <p:txBody>
          <a:bodyPr>
            <a:normAutofit fontScale="90000"/>
          </a:bodyPr>
          <a:lstStyle/>
          <a:p>
            <a:r>
              <a:rPr lang="it-IT" b="1" dirty="0">
                <a:solidFill>
                  <a:srgbClr val="FFC000"/>
                </a:solidFill>
                <a:latin typeface="Verdana" pitchFamily="34" charset="0"/>
                <a:ea typeface="Verdana" pitchFamily="34" charset="0"/>
                <a:cs typeface="Verdana" pitchFamily="34" charset="0"/>
              </a:rPr>
              <a:t>Nuove soluzioni di valutazione </a:t>
            </a:r>
          </a:p>
        </p:txBody>
      </p:sp>
      <p:sp>
        <p:nvSpPr>
          <p:cNvPr id="3" name="Segnaposto contenuto 2">
            <a:extLst>
              <a:ext uri="{FF2B5EF4-FFF2-40B4-BE49-F238E27FC236}">
                <a16:creationId xmlns="" xmlns:a16="http://schemas.microsoft.com/office/drawing/2014/main" id="{2BFD3B43-E2AC-7D48-AA9A-5CCDEDFB83AA}"/>
              </a:ext>
            </a:extLst>
          </p:cNvPr>
          <p:cNvSpPr>
            <a:spLocks noGrp="1"/>
          </p:cNvSpPr>
          <p:nvPr>
            <p:ph idx="1"/>
          </p:nvPr>
        </p:nvSpPr>
        <p:spPr>
          <a:xfrm>
            <a:off x="3657600" y="2743200"/>
            <a:ext cx="4800599" cy="2624668"/>
          </a:xfrm>
        </p:spPr>
        <p:txBody>
          <a:bodyPr/>
          <a:lstStyle/>
          <a:p>
            <a:r>
              <a:rPr lang="it-IT" dirty="0" smtClean="0">
                <a:solidFill>
                  <a:schemeClr val="accent5"/>
                </a:solidFill>
                <a:latin typeface="Verdana" pitchFamily="34" charset="0"/>
                <a:ea typeface="Verdana" pitchFamily="34" charset="0"/>
                <a:cs typeface="Verdana" pitchFamily="34" charset="0"/>
              </a:rPr>
              <a:t>Autovalutazione</a:t>
            </a:r>
            <a:endParaRPr lang="it-IT" dirty="0">
              <a:solidFill>
                <a:schemeClr val="accent5"/>
              </a:solidFill>
              <a:latin typeface="Verdana" pitchFamily="34" charset="0"/>
              <a:ea typeface="Verdana" pitchFamily="34" charset="0"/>
              <a:cs typeface="Verdana" pitchFamily="34" charset="0"/>
            </a:endParaRPr>
          </a:p>
          <a:p>
            <a:r>
              <a:rPr lang="it-IT" dirty="0" smtClean="0">
                <a:solidFill>
                  <a:schemeClr val="accent5"/>
                </a:solidFill>
                <a:latin typeface="Verdana" pitchFamily="34" charset="0"/>
                <a:ea typeface="Verdana" pitchFamily="34" charset="0"/>
                <a:cs typeface="Verdana" pitchFamily="34" charset="0"/>
              </a:rPr>
              <a:t>Valutazione in itinere</a:t>
            </a:r>
            <a:endParaRPr lang="it-IT" dirty="0">
              <a:solidFill>
                <a:schemeClr val="accent5"/>
              </a:solidFill>
              <a:latin typeface="Verdana" pitchFamily="34" charset="0"/>
              <a:ea typeface="Verdana" pitchFamily="34" charset="0"/>
              <a:cs typeface="Verdana" pitchFamily="34" charset="0"/>
            </a:endParaRPr>
          </a:p>
          <a:p>
            <a:r>
              <a:rPr lang="it-IT" dirty="0" smtClean="0">
                <a:solidFill>
                  <a:schemeClr val="accent5"/>
                </a:solidFill>
                <a:latin typeface="Verdana" pitchFamily="34" charset="0"/>
                <a:ea typeface="Verdana" pitchFamily="34" charset="0"/>
                <a:cs typeface="Verdana" pitchFamily="34" charset="0"/>
              </a:rPr>
              <a:t>Nessun voto finale</a:t>
            </a:r>
            <a:endParaRPr lang="it-IT" dirty="0">
              <a:solidFill>
                <a:schemeClr val="accent5"/>
              </a:solidFill>
              <a:latin typeface="Verdana" pitchFamily="34" charset="0"/>
              <a:ea typeface="Verdana" pitchFamily="34" charset="0"/>
              <a:cs typeface="Verdana" pitchFamily="34" charset="0"/>
            </a:endParaRPr>
          </a:p>
          <a:p>
            <a:r>
              <a:rPr lang="it-IT" dirty="0" smtClean="0">
                <a:solidFill>
                  <a:schemeClr val="accent5"/>
                </a:solidFill>
                <a:latin typeface="Verdana" pitchFamily="34" charset="0"/>
                <a:ea typeface="Verdana" pitchFamily="34" charset="0"/>
                <a:cs typeface="Verdana" pitchFamily="34" charset="0"/>
              </a:rPr>
              <a:t>Rubrica </a:t>
            </a:r>
            <a:endParaRPr lang="it-IT" dirty="0">
              <a:solidFill>
                <a:schemeClr val="accent5"/>
              </a:solidFill>
              <a:latin typeface="Verdana" pitchFamily="34" charset="0"/>
              <a:ea typeface="Verdana" pitchFamily="34" charset="0"/>
              <a:cs typeface="Verdana" pitchFamily="34" charset="0"/>
            </a:endParaRPr>
          </a:p>
        </p:txBody>
      </p:sp>
    </p:spTree>
    <p:extLst>
      <p:ext uri="{BB962C8B-B14F-4D97-AF65-F5344CB8AC3E}">
        <p14:creationId xmlns="" xmlns:p14="http://schemas.microsoft.com/office/powerpoint/2010/main" val="350557572"/>
      </p:ext>
    </p:extLst>
  </p:cSld>
  <p:clrMapOvr>
    <a:masterClrMapping/>
  </p:clrMapOvr>
  <p:transition>
    <p:split dir="in"/>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im.0568BE7C-F6CE-4FF9-B021-4182E2B47143.MOV">
            <a:hlinkClick r:id="" action="ppaction://media"/>
            <a:extLst>
              <a:ext uri="{FF2B5EF4-FFF2-40B4-BE49-F238E27FC236}">
                <a16:creationId xmlns="" xmlns:a16="http://schemas.microsoft.com/office/drawing/2014/main" id="{4FC74741-F28C-F743-B1A9-38C5948E5347}"/>
              </a:ext>
            </a:extLst>
          </p:cNvPr>
          <p:cNvPicPr>
            <a:picLocks noChangeAspect="1"/>
          </p:cNvPicPr>
          <p:nvPr>
            <a:videoFile r:link="rId1"/>
            <p:extLst>
              <p:ext uri="{DAA4B4D4-6D71-4841-9C94-3DE7FCFB9230}">
                <p14:media xmlns="" xmlns:p14="http://schemas.microsoft.com/office/powerpoint/2010/main" r:embed="rId3"/>
              </p:ext>
            </p:extLst>
          </p:nvPr>
        </p:nvPicPr>
        <p:blipFill>
          <a:blip r:embed="rId4"/>
          <a:stretch>
            <a:fillRect/>
          </a:stretch>
        </p:blipFill>
        <p:spPr>
          <a:xfrm>
            <a:off x="2971800" y="2590800"/>
            <a:ext cx="6096000" cy="3352800"/>
          </a:xfrm>
          <a:prstGeom prst="rect">
            <a:avLst/>
          </a:prstGeom>
        </p:spPr>
      </p:pic>
      <p:sp>
        <p:nvSpPr>
          <p:cNvPr id="7" name="Titolo 6">
            <a:extLst>
              <a:ext uri="{FF2B5EF4-FFF2-40B4-BE49-F238E27FC236}">
                <a16:creationId xmlns="" xmlns:a16="http://schemas.microsoft.com/office/drawing/2014/main" id="{9D48ECB5-8DBB-CD49-ADE7-66B9791DBCF1}"/>
              </a:ext>
            </a:extLst>
          </p:cNvPr>
          <p:cNvSpPr>
            <a:spLocks noGrp="1"/>
          </p:cNvSpPr>
          <p:nvPr>
            <p:ph type="title"/>
          </p:nvPr>
        </p:nvSpPr>
        <p:spPr>
          <a:xfrm>
            <a:off x="1295401" y="905933"/>
            <a:ext cx="9601196" cy="1303867"/>
          </a:xfrm>
        </p:spPr>
        <p:txBody>
          <a:bodyPr>
            <a:normAutofit/>
          </a:bodyPr>
          <a:lstStyle/>
          <a:p>
            <a:r>
              <a:rPr lang="it-IT" sz="2800" b="1" dirty="0">
                <a:solidFill>
                  <a:schemeClr val="accent4">
                    <a:lumMod val="60000"/>
                    <a:lumOff val="40000"/>
                  </a:schemeClr>
                </a:solidFill>
                <a:latin typeface="Verdana" pitchFamily="34" charset="0"/>
                <a:ea typeface="Verdana" pitchFamily="34" charset="0"/>
                <a:cs typeface="Verdana" pitchFamily="34" charset="0"/>
              </a:rPr>
              <a:t>Opinione personale sulle prove strutturate</a:t>
            </a:r>
          </a:p>
        </p:txBody>
      </p:sp>
    </p:spTree>
    <p:extLst>
      <p:ext uri="{BB962C8B-B14F-4D97-AF65-F5344CB8AC3E}">
        <p14:creationId xmlns="" xmlns:p14="http://schemas.microsoft.com/office/powerpoint/2010/main" val="10349018"/>
      </p:ext>
    </p:extLst>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Naturale">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63</TotalTime>
  <Words>298</Words>
  <Application>Microsoft Office PowerPoint</Application>
  <PresentationFormat>Personalizzato</PresentationFormat>
  <Paragraphs>46</Paragraphs>
  <Slides>12</Slides>
  <Notes>0</Notes>
  <HiddenSlides>0</HiddenSlides>
  <MMClips>3</MMClips>
  <ScaleCrop>false</ScaleCrop>
  <HeadingPairs>
    <vt:vector size="4" baseType="variant">
      <vt:variant>
        <vt:lpstr>Tema</vt:lpstr>
      </vt:variant>
      <vt:variant>
        <vt:i4>1</vt:i4>
      </vt:variant>
      <vt:variant>
        <vt:lpstr>Titoli diapositive</vt:lpstr>
      </vt:variant>
      <vt:variant>
        <vt:i4>12</vt:i4>
      </vt:variant>
    </vt:vector>
  </HeadingPairs>
  <TitlesOfParts>
    <vt:vector size="13" baseType="lpstr">
      <vt:lpstr>Naturale</vt:lpstr>
      <vt:lpstr>Come, Quando e Perché valutare?</vt:lpstr>
      <vt:lpstr>Docimologia</vt:lpstr>
      <vt:lpstr>MISURAZIONE = è un processo antecedente in cui si acquisiscono informazioni sugli apprendimenti degli allievi.</vt:lpstr>
      <vt:lpstr>A cosa serve la valutazione? </vt:lpstr>
      <vt:lpstr>Vari tipi di valutazione</vt:lpstr>
      <vt:lpstr>Come si valuta? </vt:lpstr>
      <vt:lpstr>Quando e perché si valuta?</vt:lpstr>
      <vt:lpstr>Nuove soluzioni di valutazione </vt:lpstr>
      <vt:lpstr>Opinione personale sulle prove strutturate</vt:lpstr>
      <vt:lpstr>Opinione personale di un insegnante  sui criteri di valutazione </vt:lpstr>
      <vt:lpstr>Opinione personale sul giudizio nei bambini </vt:lpstr>
      <vt:lpstr>Diapositiva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 Quando e Perché valutare?</dc:title>
  <dc:creator>utente</dc:creator>
  <cp:lastModifiedBy>utente</cp:lastModifiedBy>
  <cp:revision>8</cp:revision>
  <dcterms:modified xsi:type="dcterms:W3CDTF">2017-11-28T14:04:28Z</dcterms:modified>
</cp:coreProperties>
</file>