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81" r:id="rId19"/>
    <p:sldId id="282" r:id="rId20"/>
    <p:sldId id="283" r:id="rId21"/>
    <p:sldId id="274" r:id="rId22"/>
    <p:sldId id="275" r:id="rId23"/>
    <p:sldId id="276" r:id="rId24"/>
    <p:sldId id="277" r:id="rId25"/>
    <p:sldId id="284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RTDA\Mitilo\Genome_Paper\Analisi_definitive\BUSCO\comparative_completeness_assess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genome completeness summary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BUSCOs!$B$1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BUSCOs!$B$18:$B$31</c:f>
              <c:numCache>
                <c:formatCode>General</c:formatCode>
                <c:ptCount val="14"/>
                <c:pt idx="0">
                  <c:v>746</c:v>
                </c:pt>
                <c:pt idx="1">
                  <c:v>458</c:v>
                </c:pt>
                <c:pt idx="2">
                  <c:v>812</c:v>
                </c:pt>
                <c:pt idx="3">
                  <c:v>655</c:v>
                </c:pt>
                <c:pt idx="4">
                  <c:v>793</c:v>
                </c:pt>
                <c:pt idx="5">
                  <c:v>538</c:v>
                </c:pt>
                <c:pt idx="6">
                  <c:v>709</c:v>
                </c:pt>
                <c:pt idx="7">
                  <c:v>915</c:v>
                </c:pt>
                <c:pt idx="8">
                  <c:v>561</c:v>
                </c:pt>
                <c:pt idx="9">
                  <c:v>928</c:v>
                </c:pt>
                <c:pt idx="10">
                  <c:v>312</c:v>
                </c:pt>
                <c:pt idx="11">
                  <c:v>753</c:v>
                </c:pt>
                <c:pt idx="12">
                  <c:v>657</c:v>
                </c:pt>
                <c:pt idx="13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F-44AA-A27D-55E5392D19FF}"/>
            </c:ext>
          </c:extLst>
        </c:ser>
        <c:ser>
          <c:idx val="1"/>
          <c:order val="1"/>
          <c:tx>
            <c:strRef>
              <c:f>BUSCOs!$C$17</c:f>
              <c:strCache>
                <c:ptCount val="1"/>
                <c:pt idx="0">
                  <c:v>duplicated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BUSCOs!$C$18:$C$31</c:f>
              <c:numCache>
                <c:formatCode>General</c:formatCode>
                <c:ptCount val="14"/>
                <c:pt idx="0">
                  <c:v>88</c:v>
                </c:pt>
                <c:pt idx="1">
                  <c:v>73</c:v>
                </c:pt>
                <c:pt idx="2">
                  <c:v>16</c:v>
                </c:pt>
                <c:pt idx="3">
                  <c:v>33</c:v>
                </c:pt>
                <c:pt idx="4">
                  <c:v>34</c:v>
                </c:pt>
                <c:pt idx="5">
                  <c:v>422</c:v>
                </c:pt>
                <c:pt idx="6">
                  <c:v>90</c:v>
                </c:pt>
                <c:pt idx="7">
                  <c:v>26</c:v>
                </c:pt>
                <c:pt idx="8">
                  <c:v>236</c:v>
                </c:pt>
                <c:pt idx="9">
                  <c:v>12</c:v>
                </c:pt>
                <c:pt idx="10">
                  <c:v>30</c:v>
                </c:pt>
                <c:pt idx="11">
                  <c:v>211</c:v>
                </c:pt>
                <c:pt idx="12">
                  <c:v>240</c:v>
                </c:pt>
                <c:pt idx="13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F-44AA-A27D-55E5392D19FF}"/>
            </c:ext>
          </c:extLst>
        </c:ser>
        <c:ser>
          <c:idx val="2"/>
          <c:order val="2"/>
          <c:tx>
            <c:strRef>
              <c:f>BUSCOs!$D$17</c:f>
              <c:strCache>
                <c:ptCount val="1"/>
                <c:pt idx="0">
                  <c:v>fragmented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BUSCOs!$D$18:$D$31</c:f>
              <c:numCache>
                <c:formatCode>General</c:formatCode>
                <c:ptCount val="14"/>
                <c:pt idx="0">
                  <c:v>59</c:v>
                </c:pt>
                <c:pt idx="1">
                  <c:v>228</c:v>
                </c:pt>
                <c:pt idx="2">
                  <c:v>102</c:v>
                </c:pt>
                <c:pt idx="3">
                  <c:v>169</c:v>
                </c:pt>
                <c:pt idx="4">
                  <c:v>56</c:v>
                </c:pt>
                <c:pt idx="5">
                  <c:v>2</c:v>
                </c:pt>
                <c:pt idx="6">
                  <c:v>76</c:v>
                </c:pt>
                <c:pt idx="7">
                  <c:v>17</c:v>
                </c:pt>
                <c:pt idx="8">
                  <c:v>129</c:v>
                </c:pt>
                <c:pt idx="9">
                  <c:v>16</c:v>
                </c:pt>
                <c:pt idx="10">
                  <c:v>242</c:v>
                </c:pt>
                <c:pt idx="11">
                  <c:v>4</c:v>
                </c:pt>
                <c:pt idx="12">
                  <c:v>51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F-44AA-A27D-55E5392D19FF}"/>
            </c:ext>
          </c:extLst>
        </c:ser>
        <c:ser>
          <c:idx val="3"/>
          <c:order val="3"/>
          <c:tx>
            <c:strRef>
              <c:f>BUSCOs!$E$17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BUSCOs!$E$18:$E$31</c:f>
              <c:numCache>
                <c:formatCode>General</c:formatCode>
                <c:ptCount val="14"/>
                <c:pt idx="0">
                  <c:v>85</c:v>
                </c:pt>
                <c:pt idx="1">
                  <c:v>219</c:v>
                </c:pt>
                <c:pt idx="2">
                  <c:v>48</c:v>
                </c:pt>
                <c:pt idx="3">
                  <c:v>121</c:v>
                </c:pt>
                <c:pt idx="4">
                  <c:v>95</c:v>
                </c:pt>
                <c:pt idx="5">
                  <c:v>16</c:v>
                </c:pt>
                <c:pt idx="6">
                  <c:v>103</c:v>
                </c:pt>
                <c:pt idx="7">
                  <c:v>20</c:v>
                </c:pt>
                <c:pt idx="8">
                  <c:v>52</c:v>
                </c:pt>
                <c:pt idx="9">
                  <c:v>22</c:v>
                </c:pt>
                <c:pt idx="10">
                  <c:v>394</c:v>
                </c:pt>
                <c:pt idx="11">
                  <c:v>10</c:v>
                </c:pt>
                <c:pt idx="12">
                  <c:v>30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F-44AA-A27D-55E5392D1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700896"/>
        <c:axId val="546704224"/>
      </c:barChart>
      <c:catAx>
        <c:axId val="5467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704224"/>
        <c:crosses val="autoZero"/>
        <c:auto val="1"/>
        <c:lblAlgn val="ctr"/>
        <c:lblOffset val="100"/>
        <c:noMultiLvlLbl val="0"/>
      </c:catAx>
      <c:valAx>
        <c:axId val="5467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7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71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5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3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0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66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6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21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82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A433-4C89-4451-986E-3EFCB59C0405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26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enomebiology.com/2012/13/4/243/figure/F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Qualche cenno sulle metodiche di assemblaggio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9473" cy="4351338"/>
          </a:xfrm>
        </p:spPr>
        <p:txBody>
          <a:bodyPr/>
          <a:lstStyle/>
          <a:p>
            <a:r>
              <a:rPr lang="it-IT" dirty="0" smtClean="0"/>
              <a:t>Utilizzeremo molti tool che utilizzavano delle «reference sequences»</a:t>
            </a:r>
          </a:p>
          <a:p>
            <a:r>
              <a:rPr lang="it-IT" dirty="0" smtClean="0"/>
              <a:t>Che di solito saranno genomi o trascrittomi</a:t>
            </a:r>
          </a:p>
          <a:p>
            <a:r>
              <a:rPr lang="it-IT" dirty="0" smtClean="0"/>
              <a:t>Ma come si fa ad ottenere una sequenza di riferimento a partire dai dati grezzi che ottengo da un sequenziatore?</a:t>
            </a:r>
            <a:endParaRPr lang="it-IT" dirty="0"/>
          </a:p>
        </p:txBody>
      </p:sp>
      <p:pic>
        <p:nvPicPr>
          <p:cNvPr id="1026" name="Picture 2" descr="https://people.eecs.berkeley.edu/~penpornk/cs267.spr15/hw3/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84" y="2077243"/>
            <a:ext cx="3848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4" y="1585081"/>
            <a:ext cx="6546273" cy="48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poi come assemblo le reads?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Dipende dal tipo di reads</a:t>
            </a:r>
          </a:p>
          <a:p>
            <a:r>
              <a:rPr lang="it-IT" dirty="0" smtClean="0"/>
              <a:t>Per reads lunghe (&gt; 500 nt) funzionano meglio gli algoritmi </a:t>
            </a:r>
            <a:r>
              <a:rPr lang="it-IT" b="1" dirty="0" smtClean="0">
                <a:solidFill>
                  <a:srgbClr val="FF0000"/>
                </a:solidFill>
              </a:rPr>
              <a:t>overlap/layout/consensus (OLC)</a:t>
            </a:r>
          </a:p>
          <a:p>
            <a:r>
              <a:rPr lang="it-IT" dirty="0" smtClean="0"/>
              <a:t>Per reads corte meglio utilizzare software basati sui </a:t>
            </a:r>
            <a:r>
              <a:rPr lang="it-IT" b="1" u="sng" dirty="0" smtClean="0">
                <a:solidFill>
                  <a:srgbClr val="FF0000"/>
                </a:solidFill>
              </a:rPr>
              <a:t>grafi di De Brujin</a:t>
            </a:r>
          </a:p>
          <a:p>
            <a:r>
              <a:rPr lang="it-IT" dirty="0" smtClean="0"/>
              <a:t>Metodi OLC sono stati usati per anni con le reads Sanger</a:t>
            </a:r>
          </a:p>
          <a:p>
            <a:r>
              <a:rPr lang="it-IT" dirty="0" smtClean="0"/>
              <a:t>Per assemblaggi Illumina si usano metodi basati sui De Brujin graph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6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Overlap Layout Consensus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4" y="1690688"/>
            <a:ext cx="3751118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Calcolano gli overlay (sovrapposizioni), cioè dove ci sono kmers comuni alle reads</a:t>
            </a:r>
          </a:p>
          <a:p>
            <a:r>
              <a:rPr lang="it-IT" dirty="0" smtClean="0"/>
              <a:t>Assemblano i grafi di layout e li semplificano eliminando le reads ridondanti</a:t>
            </a:r>
          </a:p>
          <a:p>
            <a:r>
              <a:rPr lang="it-IT" dirty="0" smtClean="0"/>
              <a:t>Generano una sequenza consenso basata sull’allineamento tra le reads rimaste</a:t>
            </a:r>
            <a:endParaRPr lang="it-IT" dirty="0"/>
          </a:p>
        </p:txBody>
      </p:sp>
      <p:pic>
        <p:nvPicPr>
          <p:cNvPr id="4" name="Picture 2" descr="http://image.slidesharecdn.com/gw-ntino-assemblers-111101162626-phpapp02/95/slide-8-728.jpg?13201829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9530"/>
          <a:stretch/>
        </p:blipFill>
        <p:spPr bwMode="auto">
          <a:xfrm>
            <a:off x="4156383" y="1825625"/>
            <a:ext cx="6934200" cy="40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042026"/>
            <a:ext cx="943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scopo è quello di individuare un path lineare hamiltoniano -&gt;assemblaggio di un genoma lineare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Assemblaggio OLC – esempio con testo</a:t>
            </a:r>
            <a:endParaRPr lang="it-IT" dirty="0"/>
          </a:p>
        </p:txBody>
      </p:sp>
      <p:pic>
        <p:nvPicPr>
          <p:cNvPr id="7170" name="Picture 2" descr="http://image.slidesharecdn.com/introtofieldofbioinformatics-130905153802-/95/intro-to-fieldofbioinformatics-18-638.jpg?cb=13783956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31970" r="1506" b="9726"/>
          <a:stretch/>
        </p:blipFill>
        <p:spPr bwMode="auto">
          <a:xfrm>
            <a:off x="282366" y="2119746"/>
            <a:ext cx="6754253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3018" y="2119745"/>
            <a:ext cx="3906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Computazionalmente troppo complesso per reads corte!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Tende a creare frammentazione -&gt; molti contigs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La complessità aumenta in modo esponenziale con la dimensione del genoma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E’ un metodo troppo lento!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798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 Brujin graph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93" y="1825625"/>
            <a:ext cx="7719613" cy="42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703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Conversione delle reads in un grafo di De Brujin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48" y="2414132"/>
            <a:ext cx="6414280" cy="3315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2202" y="2414132"/>
            <a:ext cx="2456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 con </a:t>
            </a:r>
            <a:r>
              <a:rPr lang="en-US" dirty="0" err="1" smtClean="0"/>
              <a:t>lunghezza</a:t>
            </a:r>
            <a:r>
              <a:rPr lang="en-US" dirty="0" smtClean="0"/>
              <a:t> = 7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Grafo</a:t>
            </a:r>
            <a:r>
              <a:rPr lang="en-US" dirty="0" smtClean="0"/>
              <a:t> con k=3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6579" y="4727564"/>
            <a:ext cx="34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Sequenza</a:t>
            </a:r>
            <a:r>
              <a:rPr lang="en-US" dirty="0" smtClean="0"/>
              <a:t> </a:t>
            </a:r>
            <a:r>
              <a:rPr lang="en-US" dirty="0" err="1" smtClean="0"/>
              <a:t>dedotta</a:t>
            </a:r>
            <a:r>
              <a:rPr lang="en-US" dirty="0" smtClean="0"/>
              <a:t>(</a:t>
            </a:r>
            <a:r>
              <a:rPr lang="en-US" dirty="0" err="1" smtClean="0"/>
              <a:t>ramo</a:t>
            </a:r>
            <a:r>
              <a:rPr lang="en-US" dirty="0" smtClean="0"/>
              <a:t> </a:t>
            </a:r>
            <a:r>
              <a:rPr lang="en-US" dirty="0" err="1" smtClean="0"/>
              <a:t>principale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0535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Path alternativi... Read 4 in comune e poi ho due alternative -&gt; aperura di una «bubble»</a:t>
            </a:r>
            <a:endParaRPr lang="it-IT" sz="3600" dirty="0"/>
          </a:p>
        </p:txBody>
      </p:sp>
      <p:pic>
        <p:nvPicPr>
          <p:cNvPr id="8194" name="Picture 2" descr="http://bmpvieira.github.io/assembly14/img/o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7" y="2084828"/>
            <a:ext cx="7457645" cy="39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dell’informazione paired-end</a:t>
            </a:r>
            <a:endParaRPr lang="it-IT" dirty="0"/>
          </a:p>
        </p:txBody>
      </p:sp>
      <p:sp>
        <p:nvSpPr>
          <p:cNvPr id="172" name="Line 2"/>
          <p:cNvSpPr>
            <a:spLocks noChangeShapeType="1"/>
          </p:cNvSpPr>
          <p:nvPr/>
        </p:nvSpPr>
        <p:spPr bwMode="auto">
          <a:xfrm>
            <a:off x="153720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3" name="Line 3"/>
          <p:cNvSpPr>
            <a:spLocks noChangeShapeType="1"/>
          </p:cNvSpPr>
          <p:nvPr/>
        </p:nvSpPr>
        <p:spPr bwMode="auto">
          <a:xfrm>
            <a:off x="2087275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4" name="Line 4"/>
          <p:cNvSpPr>
            <a:spLocks noChangeShapeType="1"/>
          </p:cNvSpPr>
          <p:nvPr/>
        </p:nvSpPr>
        <p:spPr bwMode="auto">
          <a:xfrm>
            <a:off x="2508756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5" name="Line 5"/>
          <p:cNvSpPr>
            <a:spLocks noChangeShapeType="1"/>
          </p:cNvSpPr>
          <p:nvPr/>
        </p:nvSpPr>
        <p:spPr bwMode="auto">
          <a:xfrm>
            <a:off x="2808794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6" name="Line 6"/>
          <p:cNvSpPr>
            <a:spLocks noChangeShapeType="1"/>
          </p:cNvSpPr>
          <p:nvPr/>
        </p:nvSpPr>
        <p:spPr bwMode="auto">
          <a:xfrm>
            <a:off x="319455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637467" y="5154105"/>
            <a:ext cx="1191" cy="184547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4141102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4955489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" name="Oval 10"/>
          <p:cNvSpPr>
            <a:spLocks noChangeArrowheads="1"/>
          </p:cNvSpPr>
          <p:nvPr/>
        </p:nvSpPr>
        <p:spPr bwMode="auto">
          <a:xfrm>
            <a:off x="5815121" y="4132548"/>
            <a:ext cx="1047750" cy="303610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1" name="Oval 11"/>
          <p:cNvSpPr>
            <a:spLocks noChangeArrowheads="1"/>
          </p:cNvSpPr>
          <p:nvPr/>
        </p:nvSpPr>
        <p:spPr bwMode="auto">
          <a:xfrm>
            <a:off x="5416261" y="4136119"/>
            <a:ext cx="1047750" cy="303609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2" name="Rectangle 12"/>
          <p:cNvSpPr>
            <a:spLocks noChangeArrowheads="1"/>
          </p:cNvSpPr>
          <p:nvPr/>
        </p:nvSpPr>
        <p:spPr bwMode="auto">
          <a:xfrm>
            <a:off x="5348396" y="4273042"/>
            <a:ext cx="1603772" cy="27384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3" name="Line 13"/>
          <p:cNvSpPr>
            <a:spLocks noChangeShapeType="1"/>
          </p:cNvSpPr>
          <p:nvPr/>
        </p:nvSpPr>
        <p:spPr bwMode="auto">
          <a:xfrm>
            <a:off x="4504244" y="2607358"/>
            <a:ext cx="1356122" cy="119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" name="Line 14"/>
          <p:cNvSpPr>
            <a:spLocks noChangeShapeType="1"/>
          </p:cNvSpPr>
          <p:nvPr/>
        </p:nvSpPr>
        <p:spPr bwMode="auto">
          <a:xfrm>
            <a:off x="4525673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" name="Line 15"/>
          <p:cNvSpPr>
            <a:spLocks noChangeShapeType="1"/>
          </p:cNvSpPr>
          <p:nvPr/>
        </p:nvSpPr>
        <p:spPr bwMode="auto">
          <a:xfrm>
            <a:off x="4818567" y="272165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6" name="Line 16"/>
          <p:cNvSpPr>
            <a:spLocks noChangeShapeType="1"/>
          </p:cNvSpPr>
          <p:nvPr/>
        </p:nvSpPr>
        <p:spPr bwMode="auto">
          <a:xfrm>
            <a:off x="5375780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7" name="Line 17"/>
          <p:cNvSpPr>
            <a:spLocks noChangeShapeType="1"/>
          </p:cNvSpPr>
          <p:nvPr/>
        </p:nvSpPr>
        <p:spPr bwMode="auto">
          <a:xfrm>
            <a:off x="5704392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8" name="Line 18"/>
          <p:cNvSpPr>
            <a:spLocks noChangeShapeType="1"/>
          </p:cNvSpPr>
          <p:nvPr/>
        </p:nvSpPr>
        <p:spPr bwMode="auto">
          <a:xfrm>
            <a:off x="4618542" y="277880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" name="Line 19"/>
          <p:cNvSpPr>
            <a:spLocks noChangeShapeType="1"/>
          </p:cNvSpPr>
          <p:nvPr/>
        </p:nvSpPr>
        <p:spPr bwMode="auto">
          <a:xfrm>
            <a:off x="4940011" y="27930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0" name="Line 20"/>
          <p:cNvSpPr>
            <a:spLocks noChangeShapeType="1"/>
          </p:cNvSpPr>
          <p:nvPr/>
        </p:nvSpPr>
        <p:spPr bwMode="auto">
          <a:xfrm>
            <a:off x="5204330" y="278595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1" name="Line 21"/>
          <p:cNvSpPr>
            <a:spLocks noChangeShapeType="1"/>
          </p:cNvSpPr>
          <p:nvPr/>
        </p:nvSpPr>
        <p:spPr bwMode="auto">
          <a:xfrm>
            <a:off x="5568661" y="28002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2" name="Line 22"/>
          <p:cNvSpPr>
            <a:spLocks noChangeShapeType="1"/>
          </p:cNvSpPr>
          <p:nvPr/>
        </p:nvSpPr>
        <p:spPr bwMode="auto">
          <a:xfrm>
            <a:off x="4582823" y="28645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3" name="Line 23"/>
          <p:cNvSpPr>
            <a:spLocks noChangeShapeType="1"/>
          </p:cNvSpPr>
          <p:nvPr/>
        </p:nvSpPr>
        <p:spPr bwMode="auto">
          <a:xfrm>
            <a:off x="5081696" y="273237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" name="Line 24"/>
          <p:cNvSpPr>
            <a:spLocks noChangeShapeType="1"/>
          </p:cNvSpPr>
          <p:nvPr/>
        </p:nvSpPr>
        <p:spPr bwMode="auto">
          <a:xfrm>
            <a:off x="48399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5" name="Line 25"/>
          <p:cNvSpPr>
            <a:spLocks noChangeShapeType="1"/>
          </p:cNvSpPr>
          <p:nvPr/>
        </p:nvSpPr>
        <p:spPr bwMode="auto">
          <a:xfrm>
            <a:off x="52971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6" name="Line 26"/>
          <p:cNvSpPr>
            <a:spLocks noChangeShapeType="1"/>
          </p:cNvSpPr>
          <p:nvPr/>
        </p:nvSpPr>
        <p:spPr bwMode="auto">
          <a:xfrm>
            <a:off x="5575805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7" name="Line 27"/>
          <p:cNvSpPr>
            <a:spLocks noChangeShapeType="1"/>
          </p:cNvSpPr>
          <p:nvPr/>
        </p:nvSpPr>
        <p:spPr bwMode="auto">
          <a:xfrm>
            <a:off x="4704267" y="292168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8" name="Line 28"/>
          <p:cNvSpPr>
            <a:spLocks noChangeShapeType="1"/>
          </p:cNvSpPr>
          <p:nvPr/>
        </p:nvSpPr>
        <p:spPr bwMode="auto">
          <a:xfrm>
            <a:off x="5104317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9" name="Line 29"/>
          <p:cNvSpPr>
            <a:spLocks noChangeShapeType="1"/>
          </p:cNvSpPr>
          <p:nvPr/>
        </p:nvSpPr>
        <p:spPr bwMode="auto">
          <a:xfrm>
            <a:off x="4997161" y="29574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0" name="Line 30"/>
          <p:cNvSpPr>
            <a:spLocks noChangeShapeType="1"/>
          </p:cNvSpPr>
          <p:nvPr/>
        </p:nvSpPr>
        <p:spPr bwMode="auto">
          <a:xfrm>
            <a:off x="5311486" y="2928826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1" name="Line 31"/>
          <p:cNvSpPr>
            <a:spLocks noChangeShapeType="1"/>
          </p:cNvSpPr>
          <p:nvPr/>
        </p:nvSpPr>
        <p:spPr bwMode="auto">
          <a:xfrm>
            <a:off x="4918580" y="30216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" name="Line 32"/>
          <p:cNvSpPr>
            <a:spLocks noChangeShapeType="1"/>
          </p:cNvSpPr>
          <p:nvPr/>
        </p:nvSpPr>
        <p:spPr bwMode="auto">
          <a:xfrm>
            <a:off x="5704392" y="2935969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3" name="Line 33"/>
          <p:cNvSpPr>
            <a:spLocks noChangeShapeType="1"/>
          </p:cNvSpPr>
          <p:nvPr/>
        </p:nvSpPr>
        <p:spPr bwMode="auto">
          <a:xfrm>
            <a:off x="4747130" y="29788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" name="Line 34"/>
          <p:cNvSpPr>
            <a:spLocks noChangeShapeType="1"/>
          </p:cNvSpPr>
          <p:nvPr/>
        </p:nvSpPr>
        <p:spPr bwMode="auto">
          <a:xfrm>
            <a:off x="4668548" y="30288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" name="Text Box 35"/>
          <p:cNvSpPr txBox="1">
            <a:spLocks noChangeArrowheads="1"/>
          </p:cNvSpPr>
          <p:nvPr/>
        </p:nvSpPr>
        <p:spPr bwMode="auto">
          <a:xfrm>
            <a:off x="5987762" y="2484722"/>
            <a:ext cx="168187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Consensus (15- 30Kbp)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" name="Text Box 36"/>
          <p:cNvSpPr txBox="1">
            <a:spLocks noChangeArrowheads="1"/>
          </p:cNvSpPr>
          <p:nvPr/>
        </p:nvSpPr>
        <p:spPr bwMode="auto">
          <a:xfrm>
            <a:off x="6002049" y="2777616"/>
            <a:ext cx="59022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Reads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" name="Text Box 37"/>
          <p:cNvSpPr txBox="1">
            <a:spLocks noChangeArrowheads="1"/>
          </p:cNvSpPr>
          <p:nvPr/>
        </p:nvSpPr>
        <p:spPr bwMode="auto">
          <a:xfrm>
            <a:off x="4073237" y="2308511"/>
            <a:ext cx="74251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08" name="Text Box 38"/>
          <p:cNvSpPr txBox="1">
            <a:spLocks noChangeArrowheads="1"/>
          </p:cNvSpPr>
          <p:nvPr/>
        </p:nvSpPr>
        <p:spPr bwMode="auto">
          <a:xfrm>
            <a:off x="1046668" y="2344229"/>
            <a:ext cx="2817019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pairing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l’assemblaggio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genera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molti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con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orientamento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reciproco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ignoto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09" name="Line 39"/>
          <p:cNvSpPr>
            <a:spLocks noChangeShapeType="1"/>
          </p:cNvSpPr>
          <p:nvPr/>
        </p:nvSpPr>
        <p:spPr bwMode="auto">
          <a:xfrm flipV="1">
            <a:off x="3117164" y="3109802"/>
            <a:ext cx="527447" cy="24407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0" name="Line 40"/>
          <p:cNvSpPr>
            <a:spLocks noChangeShapeType="1"/>
          </p:cNvSpPr>
          <p:nvPr/>
        </p:nvSpPr>
        <p:spPr bwMode="auto">
          <a:xfrm flipV="1">
            <a:off x="2967147" y="3409839"/>
            <a:ext cx="321469" cy="12620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1" name="Line 41"/>
          <p:cNvSpPr>
            <a:spLocks noChangeShapeType="1"/>
          </p:cNvSpPr>
          <p:nvPr/>
        </p:nvSpPr>
        <p:spPr bwMode="auto">
          <a:xfrm flipV="1">
            <a:off x="3482686" y="3083607"/>
            <a:ext cx="782241" cy="33218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2" name="Line 42"/>
          <p:cNvSpPr>
            <a:spLocks noChangeShapeType="1"/>
          </p:cNvSpPr>
          <p:nvPr/>
        </p:nvSpPr>
        <p:spPr bwMode="auto">
          <a:xfrm flipV="1">
            <a:off x="3323144" y="3422934"/>
            <a:ext cx="469106" cy="1952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3" name="Line 43"/>
          <p:cNvSpPr>
            <a:spLocks noChangeShapeType="1"/>
          </p:cNvSpPr>
          <p:nvPr/>
        </p:nvSpPr>
        <p:spPr bwMode="auto">
          <a:xfrm flipV="1">
            <a:off x="3791058" y="3369358"/>
            <a:ext cx="527447" cy="244078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4" name="Line 44"/>
          <p:cNvSpPr>
            <a:spLocks noChangeShapeType="1"/>
          </p:cNvSpPr>
          <p:nvPr/>
        </p:nvSpPr>
        <p:spPr bwMode="auto">
          <a:xfrm flipV="1">
            <a:off x="2934998" y="3612246"/>
            <a:ext cx="214313" cy="8691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" name="Line 45"/>
          <p:cNvSpPr>
            <a:spLocks noChangeShapeType="1"/>
          </p:cNvSpPr>
          <p:nvPr/>
        </p:nvSpPr>
        <p:spPr bwMode="auto">
          <a:xfrm flipV="1">
            <a:off x="3137405" y="3727735"/>
            <a:ext cx="214313" cy="86916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6" name="Line 46"/>
          <p:cNvSpPr>
            <a:spLocks noChangeShapeType="1"/>
          </p:cNvSpPr>
          <p:nvPr/>
        </p:nvSpPr>
        <p:spPr bwMode="auto">
          <a:xfrm flipV="1">
            <a:off x="3476733" y="3724164"/>
            <a:ext cx="214313" cy="869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7" name="Text Box 47"/>
          <p:cNvSpPr txBox="1">
            <a:spLocks noChangeArrowheads="1"/>
          </p:cNvSpPr>
          <p:nvPr/>
        </p:nvSpPr>
        <p:spPr bwMode="auto">
          <a:xfrm>
            <a:off x="4380418" y="3221720"/>
            <a:ext cx="311944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</a:endParaRPr>
          </a:p>
        </p:txBody>
      </p:sp>
      <p:sp>
        <p:nvSpPr>
          <p:cNvPr id="218" name="Text Box 48"/>
          <p:cNvSpPr txBox="1">
            <a:spLocks noChangeArrowheads="1"/>
          </p:cNvSpPr>
          <p:nvPr/>
        </p:nvSpPr>
        <p:spPr bwMode="auto">
          <a:xfrm>
            <a:off x="1121678" y="3964670"/>
            <a:ext cx="3755231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Le reads in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coppie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permettono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fare da “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ponte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”,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riunendo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contigs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unità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contiguità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più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lunghe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(scaffold)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19" name="Line 49"/>
          <p:cNvSpPr>
            <a:spLocks noChangeShapeType="1"/>
          </p:cNvSpPr>
          <p:nvPr/>
        </p:nvSpPr>
        <p:spPr bwMode="auto">
          <a:xfrm flipH="1">
            <a:off x="1797952" y="5152914"/>
            <a:ext cx="547688" cy="119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0" name="Line 50"/>
          <p:cNvSpPr>
            <a:spLocks noChangeShapeType="1"/>
          </p:cNvSpPr>
          <p:nvPr/>
        </p:nvSpPr>
        <p:spPr bwMode="auto">
          <a:xfrm flipV="1">
            <a:off x="1403856" y="5154103"/>
            <a:ext cx="335756" cy="119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1" name="Line 51"/>
          <p:cNvSpPr>
            <a:spLocks noChangeShapeType="1"/>
          </p:cNvSpPr>
          <p:nvPr/>
        </p:nvSpPr>
        <p:spPr bwMode="auto">
          <a:xfrm flipV="1">
            <a:off x="4523293" y="5152913"/>
            <a:ext cx="87511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" name="Line 52"/>
          <p:cNvSpPr>
            <a:spLocks noChangeShapeType="1"/>
          </p:cNvSpPr>
          <p:nvPr/>
        </p:nvSpPr>
        <p:spPr bwMode="auto">
          <a:xfrm flipV="1">
            <a:off x="2985005" y="5152914"/>
            <a:ext cx="490538" cy="2381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" name="Line 53"/>
          <p:cNvSpPr>
            <a:spLocks noChangeShapeType="1"/>
          </p:cNvSpPr>
          <p:nvPr/>
        </p:nvSpPr>
        <p:spPr bwMode="auto">
          <a:xfrm flipH="1" flipV="1">
            <a:off x="3810108" y="5152914"/>
            <a:ext cx="609600" cy="1190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4" name="Line 54"/>
          <p:cNvSpPr>
            <a:spLocks noChangeShapeType="1"/>
          </p:cNvSpPr>
          <p:nvPr/>
        </p:nvSpPr>
        <p:spPr bwMode="auto">
          <a:xfrm flipV="1">
            <a:off x="2414696" y="5152914"/>
            <a:ext cx="228600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" name="Line 55"/>
          <p:cNvSpPr>
            <a:spLocks noChangeShapeType="1"/>
          </p:cNvSpPr>
          <p:nvPr/>
        </p:nvSpPr>
        <p:spPr bwMode="auto">
          <a:xfrm flipH="1" flipV="1">
            <a:off x="2663536" y="5154103"/>
            <a:ext cx="228600" cy="1191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" name="Line 56"/>
          <p:cNvSpPr>
            <a:spLocks noChangeShapeType="1"/>
          </p:cNvSpPr>
          <p:nvPr/>
        </p:nvSpPr>
        <p:spPr bwMode="auto">
          <a:xfrm flipV="1">
            <a:off x="3542219" y="5154103"/>
            <a:ext cx="250031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27" name="Group 57"/>
          <p:cNvGrpSpPr>
            <a:grpSpLocks/>
          </p:cNvGrpSpPr>
          <p:nvPr/>
        </p:nvGrpSpPr>
        <p:grpSpPr bwMode="auto">
          <a:xfrm>
            <a:off x="1605072" y="5032659"/>
            <a:ext cx="354806" cy="82154"/>
            <a:chOff x="593" y="3483"/>
            <a:chExt cx="298" cy="69"/>
          </a:xfrm>
        </p:grpSpPr>
        <p:sp>
          <p:nvSpPr>
            <p:cNvPr id="228" name="Line 58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9" name="Line 59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0" name="Line 60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1" name="Line 61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2" name="Line 62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3" name="Group 63"/>
          <p:cNvGrpSpPr>
            <a:grpSpLocks/>
          </p:cNvGrpSpPr>
          <p:nvPr/>
        </p:nvGrpSpPr>
        <p:grpSpPr bwMode="auto">
          <a:xfrm>
            <a:off x="2221816" y="5026708"/>
            <a:ext cx="354806" cy="82153"/>
            <a:chOff x="593" y="3483"/>
            <a:chExt cx="298" cy="69"/>
          </a:xfrm>
        </p:grpSpPr>
        <p:sp>
          <p:nvSpPr>
            <p:cNvPr id="234" name="Line 64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5" name="Line 65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6" name="Line 66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7" name="Line 67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8" name="Line 68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9" name="Group 69"/>
          <p:cNvGrpSpPr>
            <a:grpSpLocks/>
          </p:cNvGrpSpPr>
          <p:nvPr/>
        </p:nvGrpSpPr>
        <p:grpSpPr bwMode="auto">
          <a:xfrm>
            <a:off x="2143235" y="5044566"/>
            <a:ext cx="354806" cy="82154"/>
            <a:chOff x="593" y="3483"/>
            <a:chExt cx="298" cy="69"/>
          </a:xfrm>
        </p:grpSpPr>
        <p:sp>
          <p:nvSpPr>
            <p:cNvPr id="240" name="Line 70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1" name="Line 71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2" name="Line 72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4" name="Line 74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45" name="Group 75"/>
          <p:cNvGrpSpPr>
            <a:grpSpLocks/>
          </p:cNvGrpSpPr>
          <p:nvPr/>
        </p:nvGrpSpPr>
        <p:grpSpPr bwMode="auto">
          <a:xfrm>
            <a:off x="2469466" y="5006466"/>
            <a:ext cx="354806" cy="82154"/>
            <a:chOff x="593" y="3483"/>
            <a:chExt cx="298" cy="69"/>
          </a:xfrm>
        </p:grpSpPr>
        <p:sp>
          <p:nvSpPr>
            <p:cNvPr id="246" name="Line 76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8" name="Line 78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9" name="Line 79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0" name="Line 80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1" name="Group 81"/>
          <p:cNvGrpSpPr>
            <a:grpSpLocks/>
          </p:cNvGrpSpPr>
          <p:nvPr/>
        </p:nvGrpSpPr>
        <p:grpSpPr bwMode="auto">
          <a:xfrm>
            <a:off x="2813556" y="5039803"/>
            <a:ext cx="354806" cy="82154"/>
            <a:chOff x="593" y="3483"/>
            <a:chExt cx="298" cy="69"/>
          </a:xfrm>
        </p:grpSpPr>
        <p:sp>
          <p:nvSpPr>
            <p:cNvPr id="252" name="Line 82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3" name="Line 83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4" name="Line 84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5" name="Line 85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" name="Line 86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7" name="Group 87"/>
          <p:cNvGrpSpPr>
            <a:grpSpLocks/>
          </p:cNvGrpSpPr>
          <p:nvPr/>
        </p:nvGrpSpPr>
        <p:grpSpPr bwMode="auto">
          <a:xfrm>
            <a:off x="2165856" y="4980273"/>
            <a:ext cx="579835" cy="116681"/>
            <a:chOff x="1137" y="3540"/>
            <a:chExt cx="487" cy="98"/>
          </a:xfrm>
        </p:grpSpPr>
        <p:sp>
          <p:nvSpPr>
            <p:cNvPr id="258" name="Line 8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9" name="Line 8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0" name="Line 9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1" name="Line 9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2" name="Line 9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3" name="Group 93"/>
          <p:cNvGrpSpPr>
            <a:grpSpLocks/>
          </p:cNvGrpSpPr>
          <p:nvPr/>
        </p:nvGrpSpPr>
        <p:grpSpPr bwMode="auto">
          <a:xfrm>
            <a:off x="2712352" y="5023136"/>
            <a:ext cx="579834" cy="116681"/>
            <a:chOff x="1137" y="3540"/>
            <a:chExt cx="487" cy="98"/>
          </a:xfrm>
        </p:grpSpPr>
        <p:sp>
          <p:nvSpPr>
            <p:cNvPr id="264" name="Line 9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5" name="Line 9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6" name="Line 9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7" name="Line 9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8" name="Line 9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9" name="Group 99"/>
          <p:cNvGrpSpPr>
            <a:grpSpLocks/>
          </p:cNvGrpSpPr>
          <p:nvPr/>
        </p:nvGrpSpPr>
        <p:grpSpPr bwMode="auto">
          <a:xfrm>
            <a:off x="1478865" y="4999323"/>
            <a:ext cx="579834" cy="116681"/>
            <a:chOff x="1137" y="3540"/>
            <a:chExt cx="487" cy="98"/>
          </a:xfrm>
        </p:grpSpPr>
        <p:sp>
          <p:nvSpPr>
            <p:cNvPr id="270" name="Line 10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1" name="Line 10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2" name="Line 10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3" name="Line 10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4" name="Line 10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75" name="Group 105"/>
          <p:cNvGrpSpPr>
            <a:grpSpLocks/>
          </p:cNvGrpSpPr>
          <p:nvPr/>
        </p:nvGrpSpPr>
        <p:grpSpPr bwMode="auto">
          <a:xfrm>
            <a:off x="1528871" y="5017183"/>
            <a:ext cx="579834" cy="116681"/>
            <a:chOff x="1137" y="3540"/>
            <a:chExt cx="487" cy="98"/>
          </a:xfrm>
        </p:grpSpPr>
        <p:sp>
          <p:nvSpPr>
            <p:cNvPr id="276" name="Line 10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7" name="Line 10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8" name="Line 10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9" name="Line 10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0" name="Line 11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1" name="Group 111"/>
          <p:cNvGrpSpPr>
            <a:grpSpLocks/>
          </p:cNvGrpSpPr>
          <p:nvPr/>
        </p:nvGrpSpPr>
        <p:grpSpPr bwMode="auto">
          <a:xfrm>
            <a:off x="3421965" y="5001705"/>
            <a:ext cx="579834" cy="116681"/>
            <a:chOff x="1137" y="3540"/>
            <a:chExt cx="487" cy="98"/>
          </a:xfrm>
        </p:grpSpPr>
        <p:sp>
          <p:nvSpPr>
            <p:cNvPr id="282" name="Line 11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3" name="Line 11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4" name="Line 11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5" name="Line 11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6" name="Line 11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7" name="Group 117"/>
          <p:cNvGrpSpPr>
            <a:grpSpLocks/>
          </p:cNvGrpSpPr>
          <p:nvPr/>
        </p:nvGrpSpPr>
        <p:grpSpPr bwMode="auto">
          <a:xfrm>
            <a:off x="3606512" y="5010039"/>
            <a:ext cx="579835" cy="116681"/>
            <a:chOff x="1137" y="3540"/>
            <a:chExt cx="487" cy="98"/>
          </a:xfrm>
        </p:grpSpPr>
        <p:sp>
          <p:nvSpPr>
            <p:cNvPr id="288" name="Line 11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9" name="Line 11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3" name="Group 123"/>
          <p:cNvGrpSpPr>
            <a:grpSpLocks/>
          </p:cNvGrpSpPr>
          <p:nvPr/>
        </p:nvGrpSpPr>
        <p:grpSpPr bwMode="auto">
          <a:xfrm>
            <a:off x="4189918" y="4974321"/>
            <a:ext cx="579835" cy="116681"/>
            <a:chOff x="1137" y="3540"/>
            <a:chExt cx="487" cy="98"/>
          </a:xfrm>
        </p:grpSpPr>
        <p:sp>
          <p:nvSpPr>
            <p:cNvPr id="294" name="Line 12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5" name="Line 12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6" name="Line 12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" name="Line 12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8" name="Line 12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9" name="Group 129"/>
          <p:cNvGrpSpPr>
            <a:grpSpLocks/>
          </p:cNvGrpSpPr>
          <p:nvPr/>
        </p:nvGrpSpPr>
        <p:grpSpPr bwMode="auto">
          <a:xfrm>
            <a:off x="4328031" y="5004086"/>
            <a:ext cx="579835" cy="116681"/>
            <a:chOff x="1137" y="3540"/>
            <a:chExt cx="487" cy="98"/>
          </a:xfrm>
        </p:grpSpPr>
        <p:sp>
          <p:nvSpPr>
            <p:cNvPr id="300" name="Line 13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1" name="Line 13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2" name="Line 13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3" name="Line 13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4" name="Line 13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05" name="Group 135"/>
          <p:cNvGrpSpPr>
            <a:grpSpLocks/>
          </p:cNvGrpSpPr>
          <p:nvPr/>
        </p:nvGrpSpPr>
        <p:grpSpPr bwMode="auto">
          <a:xfrm>
            <a:off x="4256593" y="4992180"/>
            <a:ext cx="579835" cy="116681"/>
            <a:chOff x="1137" y="3540"/>
            <a:chExt cx="487" cy="98"/>
          </a:xfrm>
        </p:grpSpPr>
        <p:sp>
          <p:nvSpPr>
            <p:cNvPr id="306" name="Line 13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7" name="Line 13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8" name="Line 13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9" name="Line 13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0" name="Line 14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1" name="Group 141"/>
          <p:cNvGrpSpPr>
            <a:grpSpLocks/>
          </p:cNvGrpSpPr>
          <p:nvPr/>
        </p:nvGrpSpPr>
        <p:grpSpPr bwMode="auto">
          <a:xfrm>
            <a:off x="4624496" y="5004086"/>
            <a:ext cx="579834" cy="116681"/>
            <a:chOff x="1137" y="3540"/>
            <a:chExt cx="487" cy="98"/>
          </a:xfrm>
        </p:grpSpPr>
        <p:sp>
          <p:nvSpPr>
            <p:cNvPr id="312" name="Line 14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3" name="Line 14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4" name="Line 14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5" name="Line 14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6" name="Line 14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7" name="Group 147"/>
          <p:cNvGrpSpPr>
            <a:grpSpLocks/>
          </p:cNvGrpSpPr>
          <p:nvPr/>
        </p:nvGrpSpPr>
        <p:grpSpPr bwMode="auto">
          <a:xfrm>
            <a:off x="3170743" y="4974321"/>
            <a:ext cx="579835" cy="116681"/>
            <a:chOff x="1137" y="3540"/>
            <a:chExt cx="487" cy="98"/>
          </a:xfrm>
        </p:grpSpPr>
        <p:sp>
          <p:nvSpPr>
            <p:cNvPr id="318" name="Line 14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9" name="Line 14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0" name="Line 15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1" name="Line 15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2" name="Line 15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23" name="Group 153"/>
          <p:cNvGrpSpPr>
            <a:grpSpLocks/>
          </p:cNvGrpSpPr>
          <p:nvPr/>
        </p:nvGrpSpPr>
        <p:grpSpPr bwMode="auto">
          <a:xfrm>
            <a:off x="3007627" y="4952889"/>
            <a:ext cx="579834" cy="116681"/>
            <a:chOff x="1137" y="3540"/>
            <a:chExt cx="487" cy="98"/>
          </a:xfrm>
        </p:grpSpPr>
        <p:sp>
          <p:nvSpPr>
            <p:cNvPr id="324" name="Line 15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5" name="Line 15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6" name="Line 15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7" name="Line 15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8" name="Line 15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29" name="Line 159"/>
          <p:cNvSpPr>
            <a:spLocks noChangeShapeType="1"/>
          </p:cNvSpPr>
          <p:nvPr/>
        </p:nvSpPr>
        <p:spPr bwMode="auto">
          <a:xfrm>
            <a:off x="4867383" y="4351622"/>
            <a:ext cx="1047750" cy="9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0" name="Line 160"/>
          <p:cNvSpPr>
            <a:spLocks noChangeShapeType="1"/>
          </p:cNvSpPr>
          <p:nvPr/>
        </p:nvSpPr>
        <p:spPr bwMode="auto">
          <a:xfrm>
            <a:off x="6303278" y="4358766"/>
            <a:ext cx="1154906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1" name="Line 161"/>
          <p:cNvSpPr>
            <a:spLocks noChangeShapeType="1"/>
          </p:cNvSpPr>
          <p:nvPr/>
        </p:nvSpPr>
        <p:spPr bwMode="auto">
          <a:xfrm>
            <a:off x="5181709" y="4273041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2" name="Line 162"/>
          <p:cNvSpPr>
            <a:spLocks noChangeShapeType="1"/>
          </p:cNvSpPr>
          <p:nvPr/>
        </p:nvSpPr>
        <p:spPr bwMode="auto">
          <a:xfrm>
            <a:off x="6440200" y="4269469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3" name="Line 163"/>
          <p:cNvSpPr>
            <a:spLocks noChangeShapeType="1"/>
          </p:cNvSpPr>
          <p:nvPr/>
        </p:nvSpPr>
        <p:spPr bwMode="auto">
          <a:xfrm>
            <a:off x="5576997" y="4277803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4" name="Line 164"/>
          <p:cNvSpPr>
            <a:spLocks noChangeShapeType="1"/>
          </p:cNvSpPr>
          <p:nvPr/>
        </p:nvSpPr>
        <p:spPr bwMode="auto">
          <a:xfrm>
            <a:off x="6845012" y="4274232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5" name="Text Box 165"/>
          <p:cNvSpPr txBox="1">
            <a:spLocks noChangeArrowheads="1"/>
          </p:cNvSpPr>
          <p:nvPr/>
        </p:nvSpPr>
        <p:spPr bwMode="auto">
          <a:xfrm>
            <a:off x="5756780" y="3833702"/>
            <a:ext cx="67839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2-pair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36" name="Text Box 166"/>
          <p:cNvSpPr txBox="1">
            <a:spLocks noChangeArrowheads="1"/>
          </p:cNvSpPr>
          <p:nvPr/>
        </p:nvSpPr>
        <p:spPr bwMode="auto">
          <a:xfrm>
            <a:off x="5701872" y="4563554"/>
            <a:ext cx="1624291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Mean &amp; Std.Dev.</a:t>
            </a:r>
          </a:p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is known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7" name="Line 167"/>
          <p:cNvSpPr>
            <a:spLocks noChangeShapeType="1"/>
          </p:cNvSpPr>
          <p:nvPr/>
        </p:nvSpPr>
        <p:spPr bwMode="auto">
          <a:xfrm flipH="1" flipV="1">
            <a:off x="6091347" y="4361147"/>
            <a:ext cx="88106" cy="2440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8" name="Text Box 168"/>
          <p:cNvSpPr txBox="1">
            <a:spLocks noChangeArrowheads="1"/>
          </p:cNvSpPr>
          <p:nvPr/>
        </p:nvSpPr>
        <p:spPr bwMode="auto">
          <a:xfrm>
            <a:off x="5192425" y="5266023"/>
            <a:ext cx="876907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Scaffold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9" name="Line 169"/>
          <p:cNvSpPr>
            <a:spLocks noChangeShapeType="1"/>
          </p:cNvSpPr>
          <p:nvPr/>
        </p:nvSpPr>
        <p:spPr bwMode="auto">
          <a:xfrm>
            <a:off x="1540778" y="5318409"/>
            <a:ext cx="3401615" cy="5954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0" name="Text Box 48"/>
          <p:cNvSpPr txBox="1">
            <a:spLocks noChangeArrowheads="1"/>
          </p:cNvSpPr>
          <p:nvPr/>
        </p:nvSpPr>
        <p:spPr bwMode="auto">
          <a:xfrm>
            <a:off x="8184574" y="2488814"/>
            <a:ext cx="3755231" cy="2862322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Ciò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è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possibile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dal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fatto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le reads paired è nota (la ho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selezionata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fase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preparazione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librerie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!</a:t>
            </a:r>
          </a:p>
          <a:p>
            <a:pPr eaLnBrk="1" hangingPunct="1"/>
            <a:endParaRPr lang="en-US" sz="15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Maggiore è la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le reads paired-end (o mate-pair)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maggiore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sarà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l’efficienza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procedura</a:t>
            </a:r>
            <a:endParaRPr lang="en-US" sz="15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endParaRPr lang="en-US" sz="15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Tuttavia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mi serve un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numero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congruo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reads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confermi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l’informazione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pairing</a:t>
            </a:r>
            <a:endParaRPr 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Nell’assemblaggio possono restare dei gap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1760" y="4675785"/>
            <a:ext cx="5807869" cy="14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Arial;Helvetica" charset="0"/>
              </a:rPr>
              <a:t>sequencing gap </a:t>
            </a:r>
            <a:r>
              <a:rPr lang="en-US" sz="1200" dirty="0" smtClean="0">
                <a:latin typeface="Arial;Helvetica" charset="0"/>
              </a:rPr>
              <a:t>– </a:t>
            </a:r>
            <a:r>
              <a:rPr lang="en-US" sz="1200" dirty="0" err="1" smtClean="0">
                <a:latin typeface="Arial;Helvetica" charset="0"/>
              </a:rPr>
              <a:t>conosciamo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l’ordine</a:t>
            </a:r>
            <a:r>
              <a:rPr lang="en-US" sz="1200" dirty="0" smtClean="0">
                <a:latin typeface="Arial;Helvetica" charset="0"/>
              </a:rPr>
              <a:t> e </a:t>
            </a:r>
            <a:r>
              <a:rPr lang="en-US" sz="1200" dirty="0" err="1" smtClean="0">
                <a:latin typeface="Arial;Helvetica" charset="0"/>
              </a:rPr>
              <a:t>l’orientamento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dei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contig</a:t>
            </a:r>
            <a:r>
              <a:rPr lang="en-US" sz="1200" dirty="0" smtClean="0">
                <a:latin typeface="Arial;Helvetica" charset="0"/>
              </a:rPr>
              <a:t> grazie a reads mate pair o paired-end </a:t>
            </a:r>
            <a:r>
              <a:rPr lang="en-US" sz="1200" dirty="0" err="1" smtClean="0">
                <a:latin typeface="Arial;Helvetica" charset="0"/>
              </a:rPr>
              <a:t>che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fanno</a:t>
            </a:r>
            <a:r>
              <a:rPr lang="en-US" sz="1200" dirty="0" smtClean="0">
                <a:latin typeface="Arial;Helvetica" charset="0"/>
              </a:rPr>
              <a:t> da “</a:t>
            </a:r>
            <a:r>
              <a:rPr lang="en-US" sz="1200" dirty="0" err="1" smtClean="0">
                <a:latin typeface="Arial;Helvetica" charset="0"/>
              </a:rPr>
              <a:t>ponte</a:t>
            </a:r>
            <a:r>
              <a:rPr lang="en-US" sz="1200" dirty="0" smtClean="0">
                <a:latin typeface="Arial;Helvetica" charset="0"/>
              </a:rPr>
              <a:t>”. Il gap </a:t>
            </a:r>
            <a:r>
              <a:rPr lang="en-US" sz="1200" dirty="0" err="1" smtClean="0">
                <a:latin typeface="Arial;Helvetica" charset="0"/>
              </a:rPr>
              <a:t>viene</a:t>
            </a:r>
            <a:r>
              <a:rPr lang="en-US" sz="1200" dirty="0" smtClean="0">
                <a:latin typeface="Arial;Helvetica" charset="0"/>
              </a:rPr>
              <a:t> “</a:t>
            </a:r>
            <a:r>
              <a:rPr lang="en-US" sz="1200" dirty="0" err="1" smtClean="0">
                <a:latin typeface="Arial;Helvetica" charset="0"/>
              </a:rPr>
              <a:t>riempito</a:t>
            </a:r>
            <a:r>
              <a:rPr lang="en-US" sz="1200" dirty="0" smtClean="0">
                <a:latin typeface="Arial;Helvetica" charset="0"/>
              </a:rPr>
              <a:t>” da </a:t>
            </a:r>
            <a:r>
              <a:rPr lang="en-US" sz="1200" dirty="0" err="1" smtClean="0">
                <a:latin typeface="Arial;Helvetica" charset="0"/>
              </a:rPr>
              <a:t>stringhe</a:t>
            </a:r>
            <a:r>
              <a:rPr lang="en-US" sz="1200" dirty="0" smtClean="0">
                <a:latin typeface="Arial;Helvetica" charset="0"/>
              </a:rPr>
              <a:t> di N (NNNNNNNNN…)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>
                <a:latin typeface="Arial;Helvetica" charset="0"/>
              </a:rPr>
              <a:t>physical </a:t>
            </a:r>
            <a:r>
              <a:rPr lang="en-US" sz="1200" b="1" dirty="0">
                <a:latin typeface="Arial;Helvetica" charset="0"/>
              </a:rPr>
              <a:t>gap</a:t>
            </a:r>
            <a:r>
              <a:rPr lang="en-US" sz="1200" dirty="0">
                <a:latin typeface="Arial;Helvetica" charset="0"/>
              </a:rPr>
              <a:t> </a:t>
            </a:r>
            <a:r>
              <a:rPr lang="en-US" sz="1200" dirty="0" smtClean="0">
                <a:latin typeface="Arial;Helvetica" charset="0"/>
              </a:rPr>
              <a:t>– Non </a:t>
            </a:r>
            <a:r>
              <a:rPr lang="en-US" sz="1200" dirty="0" err="1" smtClean="0">
                <a:latin typeface="Arial;Helvetica" charset="0"/>
              </a:rPr>
              <a:t>abbiamo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informazioni</a:t>
            </a:r>
            <a:r>
              <a:rPr lang="en-US" sz="1200" dirty="0" smtClean="0">
                <a:latin typeface="Arial;Helvetica" charset="0"/>
              </a:rPr>
              <a:t> relative </a:t>
            </a:r>
            <a:r>
              <a:rPr lang="en-US" sz="1200" dirty="0" err="1" smtClean="0">
                <a:latin typeface="Arial;Helvetica" charset="0"/>
              </a:rPr>
              <a:t>alla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relazione</a:t>
            </a:r>
            <a:r>
              <a:rPr lang="en-US" sz="1200" dirty="0" smtClean="0">
                <a:latin typeface="Arial;Helvetica" charset="0"/>
              </a:rPr>
              <a:t> con </a:t>
            </a:r>
            <a:r>
              <a:rPr lang="en-US" sz="1200" dirty="0" err="1" smtClean="0">
                <a:latin typeface="Arial;Helvetica" charset="0"/>
              </a:rPr>
              <a:t>contig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adiacenti</a:t>
            </a:r>
            <a:r>
              <a:rPr lang="en-US" sz="1200" dirty="0" smtClean="0">
                <a:latin typeface="Arial;Helvetica" charset="0"/>
              </a:rPr>
              <a:t>. </a:t>
            </a:r>
            <a:r>
              <a:rPr lang="en-US" sz="1200" dirty="0" err="1" smtClean="0">
                <a:latin typeface="Arial;Helvetica" charset="0"/>
              </a:rPr>
              <a:t>Potrebbero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corrispondere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potenzialmente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alle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estremità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delle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sequenze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dei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cromosomi</a:t>
            </a:r>
            <a:r>
              <a:rPr lang="en-US" sz="1200" dirty="0" smtClean="0">
                <a:latin typeface="Arial;Helvetica" charset="0"/>
              </a:rPr>
              <a:t> (se </a:t>
            </a:r>
            <a:r>
              <a:rPr lang="en-US" sz="1200" dirty="0" err="1" smtClean="0">
                <a:latin typeface="Arial;Helvetica" charset="0"/>
              </a:rPr>
              <a:t>assembliamo</a:t>
            </a:r>
            <a:r>
              <a:rPr lang="en-US" sz="1200" dirty="0" smtClean="0">
                <a:latin typeface="Arial;Helvetica" charset="0"/>
              </a:rPr>
              <a:t> un </a:t>
            </a:r>
            <a:r>
              <a:rPr lang="en-US" sz="1200" dirty="0" err="1" smtClean="0">
                <a:latin typeface="Arial;Helvetica" charset="0"/>
              </a:rPr>
              <a:t>genoma</a:t>
            </a:r>
            <a:r>
              <a:rPr lang="en-US" sz="1200" dirty="0" smtClean="0">
                <a:latin typeface="Arial;Helvetica" charset="0"/>
              </a:rPr>
              <a:t>) o </a:t>
            </a:r>
            <a:r>
              <a:rPr lang="en-US" sz="1200" dirty="0" err="1" smtClean="0">
                <a:latin typeface="Arial;Helvetica" charset="0"/>
              </a:rPr>
              <a:t>dei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messaggeri</a:t>
            </a:r>
            <a:r>
              <a:rPr lang="en-US" sz="1200" dirty="0" smtClean="0">
                <a:latin typeface="Arial;Helvetica" charset="0"/>
              </a:rPr>
              <a:t> (se </a:t>
            </a:r>
            <a:r>
              <a:rPr lang="en-US" sz="1200" dirty="0" err="1" smtClean="0">
                <a:latin typeface="Arial;Helvetica" charset="0"/>
              </a:rPr>
              <a:t>assembliamo</a:t>
            </a:r>
            <a:r>
              <a:rPr lang="en-US" sz="1200" dirty="0" smtClean="0">
                <a:latin typeface="Arial;Helvetica" charset="0"/>
              </a:rPr>
              <a:t> un </a:t>
            </a:r>
            <a:r>
              <a:rPr lang="en-US" sz="1200" dirty="0" err="1" smtClean="0">
                <a:latin typeface="Arial;Helvetica" charset="0"/>
              </a:rPr>
              <a:t>trascrittoma</a:t>
            </a:r>
            <a:r>
              <a:rPr lang="en-US" sz="1200" dirty="0" smtClean="0">
                <a:latin typeface="Arial;Helvetica" charset="0"/>
              </a:rPr>
              <a:t>)</a:t>
            </a:r>
            <a:endParaRPr lang="en-US" sz="1200" dirty="0">
              <a:latin typeface="Arial;Helvetica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37607" y="26481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629458" y="3016052"/>
            <a:ext cx="4358879" cy="584597"/>
            <a:chOff x="980" y="1893"/>
            <a:chExt cx="3661" cy="491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709" y="2237"/>
              <a:ext cx="711" cy="147"/>
              <a:chOff x="2709" y="2237"/>
              <a:chExt cx="711" cy="147"/>
            </a:xfrm>
          </p:grpSpPr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709" y="2294"/>
                <a:ext cx="711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09" y="2237"/>
                <a:ext cx="148" cy="147"/>
              </a:xfrm>
              <a:custGeom>
                <a:avLst/>
                <a:gdLst>
                  <a:gd name="T0" fmla="*/ 148 w 148"/>
                  <a:gd name="T1" fmla="*/ 0 h 147"/>
                  <a:gd name="T2" fmla="*/ 0 w 148"/>
                  <a:gd name="T3" fmla="*/ 73 h 147"/>
                  <a:gd name="T4" fmla="*/ 148 w 148"/>
                  <a:gd name="T5" fmla="*/ 147 h 147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47"/>
                  <a:gd name="T11" fmla="*/ 148 w 148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47">
                    <a:moveTo>
                      <a:pt x="148" y="0"/>
                    </a:moveTo>
                    <a:lnTo>
                      <a:pt x="0" y="73"/>
                    </a:lnTo>
                    <a:lnTo>
                      <a:pt x="148" y="147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828" y="2237"/>
              <a:ext cx="813" cy="147"/>
              <a:chOff x="3828" y="2237"/>
              <a:chExt cx="813" cy="147"/>
            </a:xfrm>
          </p:grpSpPr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3828" y="2294"/>
                <a:ext cx="813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495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980" y="2237"/>
              <a:ext cx="1118" cy="147"/>
              <a:chOff x="980" y="2237"/>
              <a:chExt cx="1118" cy="147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980" y="2294"/>
                <a:ext cx="1118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952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387" y="2310"/>
              <a:ext cx="10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285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489" y="2106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692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811" y="2204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218" y="2204"/>
              <a:ext cx="20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3929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4031" y="2106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896" y="2016"/>
              <a:ext cx="915" cy="196"/>
            </a:xfrm>
            <a:custGeom>
              <a:avLst/>
              <a:gdLst>
                <a:gd name="T0" fmla="*/ 0 w 915"/>
                <a:gd name="T1" fmla="*/ 196 h 196"/>
                <a:gd name="T2" fmla="*/ 66 w 915"/>
                <a:gd name="T3" fmla="*/ 159 h 196"/>
                <a:gd name="T4" fmla="*/ 133 w 915"/>
                <a:gd name="T5" fmla="*/ 124 h 196"/>
                <a:gd name="T6" fmla="*/ 198 w 915"/>
                <a:gd name="T7" fmla="*/ 92 h 196"/>
                <a:gd name="T8" fmla="*/ 264 w 915"/>
                <a:gd name="T9" fmla="*/ 62 h 196"/>
                <a:gd name="T10" fmla="*/ 296 w 915"/>
                <a:gd name="T11" fmla="*/ 49 h 196"/>
                <a:gd name="T12" fmla="*/ 327 w 915"/>
                <a:gd name="T13" fmla="*/ 37 h 196"/>
                <a:gd name="T14" fmla="*/ 359 w 915"/>
                <a:gd name="T15" fmla="*/ 26 h 196"/>
                <a:gd name="T16" fmla="*/ 389 w 915"/>
                <a:gd name="T17" fmla="*/ 17 h 196"/>
                <a:gd name="T18" fmla="*/ 420 w 915"/>
                <a:gd name="T19" fmla="*/ 9 h 196"/>
                <a:gd name="T20" fmla="*/ 450 w 915"/>
                <a:gd name="T21" fmla="*/ 4 h 196"/>
                <a:gd name="T22" fmla="*/ 479 w 915"/>
                <a:gd name="T23" fmla="*/ 1 h 196"/>
                <a:gd name="T24" fmla="*/ 508 w 915"/>
                <a:gd name="T25" fmla="*/ 0 h 196"/>
                <a:gd name="T26" fmla="*/ 536 w 915"/>
                <a:gd name="T27" fmla="*/ 1 h 196"/>
                <a:gd name="T28" fmla="*/ 564 w 915"/>
                <a:gd name="T29" fmla="*/ 4 h 196"/>
                <a:gd name="T30" fmla="*/ 591 w 915"/>
                <a:gd name="T31" fmla="*/ 9 h 196"/>
                <a:gd name="T32" fmla="*/ 617 w 915"/>
                <a:gd name="T33" fmla="*/ 17 h 196"/>
                <a:gd name="T34" fmla="*/ 645 w 915"/>
                <a:gd name="T35" fmla="*/ 26 h 196"/>
                <a:gd name="T36" fmla="*/ 669 w 915"/>
                <a:gd name="T37" fmla="*/ 37 h 196"/>
                <a:gd name="T38" fmla="*/ 696 w 915"/>
                <a:gd name="T39" fmla="*/ 49 h 196"/>
                <a:gd name="T40" fmla="*/ 720 w 915"/>
                <a:gd name="T41" fmla="*/ 62 h 196"/>
                <a:gd name="T42" fmla="*/ 770 w 915"/>
                <a:gd name="T43" fmla="*/ 92 h 196"/>
                <a:gd name="T44" fmla="*/ 818 w 915"/>
                <a:gd name="T45" fmla="*/ 124 h 196"/>
                <a:gd name="T46" fmla="*/ 867 w 915"/>
                <a:gd name="T47" fmla="*/ 159 h 196"/>
                <a:gd name="T48" fmla="*/ 915 w 915"/>
                <a:gd name="T49" fmla="*/ 196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5"/>
                <a:gd name="T76" fmla="*/ 0 h 196"/>
                <a:gd name="T77" fmla="*/ 915 w 915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5" h="196">
                  <a:moveTo>
                    <a:pt x="0" y="196"/>
                  </a:moveTo>
                  <a:lnTo>
                    <a:pt x="66" y="159"/>
                  </a:lnTo>
                  <a:lnTo>
                    <a:pt x="133" y="124"/>
                  </a:lnTo>
                  <a:lnTo>
                    <a:pt x="198" y="92"/>
                  </a:lnTo>
                  <a:lnTo>
                    <a:pt x="264" y="62"/>
                  </a:lnTo>
                  <a:lnTo>
                    <a:pt x="296" y="49"/>
                  </a:lnTo>
                  <a:lnTo>
                    <a:pt x="327" y="37"/>
                  </a:lnTo>
                  <a:lnTo>
                    <a:pt x="359" y="26"/>
                  </a:lnTo>
                  <a:lnTo>
                    <a:pt x="389" y="17"/>
                  </a:lnTo>
                  <a:lnTo>
                    <a:pt x="420" y="9"/>
                  </a:lnTo>
                  <a:lnTo>
                    <a:pt x="450" y="4"/>
                  </a:lnTo>
                  <a:lnTo>
                    <a:pt x="479" y="1"/>
                  </a:lnTo>
                  <a:lnTo>
                    <a:pt x="508" y="0"/>
                  </a:lnTo>
                  <a:lnTo>
                    <a:pt x="536" y="1"/>
                  </a:lnTo>
                  <a:lnTo>
                    <a:pt x="564" y="4"/>
                  </a:lnTo>
                  <a:lnTo>
                    <a:pt x="591" y="9"/>
                  </a:lnTo>
                  <a:lnTo>
                    <a:pt x="617" y="17"/>
                  </a:lnTo>
                  <a:lnTo>
                    <a:pt x="645" y="26"/>
                  </a:lnTo>
                  <a:lnTo>
                    <a:pt x="669" y="37"/>
                  </a:lnTo>
                  <a:lnTo>
                    <a:pt x="696" y="49"/>
                  </a:lnTo>
                  <a:lnTo>
                    <a:pt x="720" y="62"/>
                  </a:lnTo>
                  <a:lnTo>
                    <a:pt x="770" y="92"/>
                  </a:lnTo>
                  <a:lnTo>
                    <a:pt x="818" y="124"/>
                  </a:lnTo>
                  <a:lnTo>
                    <a:pt x="867" y="159"/>
                  </a:lnTo>
                  <a:lnTo>
                    <a:pt x="915" y="19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20" y="2015"/>
              <a:ext cx="598" cy="197"/>
            </a:xfrm>
            <a:custGeom>
              <a:avLst/>
              <a:gdLst>
                <a:gd name="T0" fmla="*/ 0 w 598"/>
                <a:gd name="T1" fmla="*/ 197 h 197"/>
                <a:gd name="T2" fmla="*/ 45 w 598"/>
                <a:gd name="T3" fmla="*/ 162 h 197"/>
                <a:gd name="T4" fmla="*/ 89 w 598"/>
                <a:gd name="T5" fmla="*/ 128 h 197"/>
                <a:gd name="T6" fmla="*/ 134 w 598"/>
                <a:gd name="T7" fmla="*/ 97 h 197"/>
                <a:gd name="T8" fmla="*/ 178 w 598"/>
                <a:gd name="T9" fmla="*/ 68 h 197"/>
                <a:gd name="T10" fmla="*/ 220 w 598"/>
                <a:gd name="T11" fmla="*/ 44 h 197"/>
                <a:gd name="T12" fmla="*/ 261 w 598"/>
                <a:gd name="T13" fmla="*/ 25 h 197"/>
                <a:gd name="T14" fmla="*/ 282 w 598"/>
                <a:gd name="T15" fmla="*/ 17 h 197"/>
                <a:gd name="T16" fmla="*/ 302 w 598"/>
                <a:gd name="T17" fmla="*/ 10 h 197"/>
                <a:gd name="T18" fmla="*/ 322 w 598"/>
                <a:gd name="T19" fmla="*/ 5 h 197"/>
                <a:gd name="T20" fmla="*/ 340 w 598"/>
                <a:gd name="T21" fmla="*/ 1 h 197"/>
                <a:gd name="T22" fmla="*/ 358 w 598"/>
                <a:gd name="T23" fmla="*/ 0 h 197"/>
                <a:gd name="T24" fmla="*/ 378 w 598"/>
                <a:gd name="T25" fmla="*/ 1 h 197"/>
                <a:gd name="T26" fmla="*/ 396 w 598"/>
                <a:gd name="T27" fmla="*/ 4 h 197"/>
                <a:gd name="T28" fmla="*/ 414 w 598"/>
                <a:gd name="T29" fmla="*/ 9 h 197"/>
                <a:gd name="T30" fmla="*/ 432 w 598"/>
                <a:gd name="T31" fmla="*/ 16 h 197"/>
                <a:gd name="T32" fmla="*/ 451 w 598"/>
                <a:gd name="T33" fmla="*/ 22 h 197"/>
                <a:gd name="T34" fmla="*/ 486 w 598"/>
                <a:gd name="T35" fmla="*/ 40 h 197"/>
                <a:gd name="T36" fmla="*/ 519 w 598"/>
                <a:gd name="T37" fmla="*/ 60 h 197"/>
                <a:gd name="T38" fmla="*/ 549 w 598"/>
                <a:gd name="T39" fmla="*/ 80 h 197"/>
                <a:gd name="T40" fmla="*/ 576 w 598"/>
                <a:gd name="T41" fmla="*/ 95 h 197"/>
                <a:gd name="T42" fmla="*/ 588 w 598"/>
                <a:gd name="T43" fmla="*/ 102 h 197"/>
                <a:gd name="T44" fmla="*/ 598 w 598"/>
                <a:gd name="T45" fmla="*/ 107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8"/>
                <a:gd name="T70" fmla="*/ 0 h 197"/>
                <a:gd name="T71" fmla="*/ 598 w 598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8" h="197">
                  <a:moveTo>
                    <a:pt x="0" y="197"/>
                  </a:moveTo>
                  <a:lnTo>
                    <a:pt x="45" y="162"/>
                  </a:lnTo>
                  <a:lnTo>
                    <a:pt x="89" y="128"/>
                  </a:lnTo>
                  <a:lnTo>
                    <a:pt x="134" y="97"/>
                  </a:lnTo>
                  <a:lnTo>
                    <a:pt x="178" y="68"/>
                  </a:lnTo>
                  <a:lnTo>
                    <a:pt x="220" y="44"/>
                  </a:lnTo>
                  <a:lnTo>
                    <a:pt x="261" y="25"/>
                  </a:lnTo>
                  <a:lnTo>
                    <a:pt x="282" y="17"/>
                  </a:lnTo>
                  <a:lnTo>
                    <a:pt x="302" y="10"/>
                  </a:lnTo>
                  <a:lnTo>
                    <a:pt x="322" y="5"/>
                  </a:lnTo>
                  <a:lnTo>
                    <a:pt x="340" y="1"/>
                  </a:lnTo>
                  <a:lnTo>
                    <a:pt x="358" y="0"/>
                  </a:lnTo>
                  <a:lnTo>
                    <a:pt x="378" y="1"/>
                  </a:lnTo>
                  <a:lnTo>
                    <a:pt x="396" y="4"/>
                  </a:lnTo>
                  <a:lnTo>
                    <a:pt x="414" y="9"/>
                  </a:lnTo>
                  <a:lnTo>
                    <a:pt x="432" y="16"/>
                  </a:lnTo>
                  <a:lnTo>
                    <a:pt x="451" y="22"/>
                  </a:lnTo>
                  <a:lnTo>
                    <a:pt x="486" y="40"/>
                  </a:lnTo>
                  <a:lnTo>
                    <a:pt x="519" y="60"/>
                  </a:lnTo>
                  <a:lnTo>
                    <a:pt x="549" y="80"/>
                  </a:lnTo>
                  <a:lnTo>
                    <a:pt x="576" y="95"/>
                  </a:lnTo>
                  <a:lnTo>
                    <a:pt x="588" y="102"/>
                  </a:lnTo>
                  <a:lnTo>
                    <a:pt x="598" y="10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1692" y="1893"/>
              <a:ext cx="2237" cy="319"/>
            </a:xfrm>
            <a:custGeom>
              <a:avLst/>
              <a:gdLst>
                <a:gd name="T0" fmla="*/ 0 w 2237"/>
                <a:gd name="T1" fmla="*/ 221 h 319"/>
                <a:gd name="T2" fmla="*/ 19 w 2237"/>
                <a:gd name="T3" fmla="*/ 217 h 319"/>
                <a:gd name="T4" fmla="*/ 39 w 2237"/>
                <a:gd name="T5" fmla="*/ 212 h 319"/>
                <a:gd name="T6" fmla="*/ 63 w 2237"/>
                <a:gd name="T7" fmla="*/ 207 h 319"/>
                <a:gd name="T8" fmla="*/ 88 w 2237"/>
                <a:gd name="T9" fmla="*/ 200 h 319"/>
                <a:gd name="T10" fmla="*/ 114 w 2237"/>
                <a:gd name="T11" fmla="*/ 194 h 319"/>
                <a:gd name="T12" fmla="*/ 143 w 2237"/>
                <a:gd name="T13" fmla="*/ 186 h 319"/>
                <a:gd name="T14" fmla="*/ 173 w 2237"/>
                <a:gd name="T15" fmla="*/ 177 h 319"/>
                <a:gd name="T16" fmla="*/ 204 w 2237"/>
                <a:gd name="T17" fmla="*/ 169 h 319"/>
                <a:gd name="T18" fmla="*/ 237 w 2237"/>
                <a:gd name="T19" fmla="*/ 160 h 319"/>
                <a:gd name="T20" fmla="*/ 270 w 2237"/>
                <a:gd name="T21" fmla="*/ 151 h 319"/>
                <a:gd name="T22" fmla="*/ 341 w 2237"/>
                <a:gd name="T23" fmla="*/ 131 h 319"/>
                <a:gd name="T24" fmla="*/ 417 w 2237"/>
                <a:gd name="T25" fmla="*/ 110 h 319"/>
                <a:gd name="T26" fmla="*/ 495 w 2237"/>
                <a:gd name="T27" fmla="*/ 91 h 319"/>
                <a:gd name="T28" fmla="*/ 575 w 2237"/>
                <a:gd name="T29" fmla="*/ 71 h 319"/>
                <a:gd name="T30" fmla="*/ 657 w 2237"/>
                <a:gd name="T31" fmla="*/ 54 h 319"/>
                <a:gd name="T32" fmla="*/ 739 w 2237"/>
                <a:gd name="T33" fmla="*/ 37 h 319"/>
                <a:gd name="T34" fmla="*/ 821 w 2237"/>
                <a:gd name="T35" fmla="*/ 23 h 319"/>
                <a:gd name="T36" fmla="*/ 901 w 2237"/>
                <a:gd name="T37" fmla="*/ 12 h 319"/>
                <a:gd name="T38" fmla="*/ 981 w 2237"/>
                <a:gd name="T39" fmla="*/ 4 h 319"/>
                <a:gd name="T40" fmla="*/ 1056 w 2237"/>
                <a:gd name="T41" fmla="*/ 0 h 319"/>
                <a:gd name="T42" fmla="*/ 1128 w 2237"/>
                <a:gd name="T43" fmla="*/ 0 h 319"/>
                <a:gd name="T44" fmla="*/ 1200 w 2237"/>
                <a:gd name="T45" fmla="*/ 6 h 319"/>
                <a:gd name="T46" fmla="*/ 1273 w 2237"/>
                <a:gd name="T47" fmla="*/ 16 h 319"/>
                <a:gd name="T48" fmla="*/ 1349 w 2237"/>
                <a:gd name="T49" fmla="*/ 30 h 319"/>
                <a:gd name="T50" fmla="*/ 1426 w 2237"/>
                <a:gd name="T51" fmla="*/ 47 h 319"/>
                <a:gd name="T52" fmla="*/ 1504 w 2237"/>
                <a:gd name="T53" fmla="*/ 68 h 319"/>
                <a:gd name="T54" fmla="*/ 1581 w 2237"/>
                <a:gd name="T55" fmla="*/ 92 h 319"/>
                <a:gd name="T56" fmla="*/ 1659 w 2237"/>
                <a:gd name="T57" fmla="*/ 115 h 319"/>
                <a:gd name="T58" fmla="*/ 1735 w 2237"/>
                <a:gd name="T59" fmla="*/ 141 h 319"/>
                <a:gd name="T60" fmla="*/ 1809 w 2237"/>
                <a:gd name="T61" fmla="*/ 168 h 319"/>
                <a:gd name="T62" fmla="*/ 1882 w 2237"/>
                <a:gd name="T63" fmla="*/ 194 h 319"/>
                <a:gd name="T64" fmla="*/ 1952 w 2237"/>
                <a:gd name="T65" fmla="*/ 219 h 319"/>
                <a:gd name="T66" fmla="*/ 2018 w 2237"/>
                <a:gd name="T67" fmla="*/ 243 h 319"/>
                <a:gd name="T68" fmla="*/ 2081 w 2237"/>
                <a:gd name="T69" fmla="*/ 267 h 319"/>
                <a:gd name="T70" fmla="*/ 2138 w 2237"/>
                <a:gd name="T71" fmla="*/ 286 h 319"/>
                <a:gd name="T72" fmla="*/ 2166 w 2237"/>
                <a:gd name="T73" fmla="*/ 297 h 319"/>
                <a:gd name="T74" fmla="*/ 2190 w 2237"/>
                <a:gd name="T75" fmla="*/ 305 h 319"/>
                <a:gd name="T76" fmla="*/ 2215 w 2237"/>
                <a:gd name="T77" fmla="*/ 313 h 319"/>
                <a:gd name="T78" fmla="*/ 2237 w 2237"/>
                <a:gd name="T79" fmla="*/ 319 h 3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37"/>
                <a:gd name="T121" fmla="*/ 0 h 319"/>
                <a:gd name="T122" fmla="*/ 2237 w 2237"/>
                <a:gd name="T123" fmla="*/ 319 h 3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37" h="319">
                  <a:moveTo>
                    <a:pt x="0" y="221"/>
                  </a:moveTo>
                  <a:lnTo>
                    <a:pt x="19" y="217"/>
                  </a:lnTo>
                  <a:lnTo>
                    <a:pt x="39" y="212"/>
                  </a:lnTo>
                  <a:lnTo>
                    <a:pt x="63" y="207"/>
                  </a:lnTo>
                  <a:lnTo>
                    <a:pt x="88" y="200"/>
                  </a:lnTo>
                  <a:lnTo>
                    <a:pt x="114" y="194"/>
                  </a:lnTo>
                  <a:lnTo>
                    <a:pt x="143" y="186"/>
                  </a:lnTo>
                  <a:lnTo>
                    <a:pt x="173" y="177"/>
                  </a:lnTo>
                  <a:lnTo>
                    <a:pt x="204" y="169"/>
                  </a:lnTo>
                  <a:lnTo>
                    <a:pt x="237" y="160"/>
                  </a:lnTo>
                  <a:lnTo>
                    <a:pt x="270" y="151"/>
                  </a:lnTo>
                  <a:lnTo>
                    <a:pt x="341" y="131"/>
                  </a:lnTo>
                  <a:lnTo>
                    <a:pt x="417" y="110"/>
                  </a:lnTo>
                  <a:lnTo>
                    <a:pt x="495" y="91"/>
                  </a:lnTo>
                  <a:lnTo>
                    <a:pt x="575" y="71"/>
                  </a:lnTo>
                  <a:lnTo>
                    <a:pt x="657" y="54"/>
                  </a:lnTo>
                  <a:lnTo>
                    <a:pt x="739" y="37"/>
                  </a:lnTo>
                  <a:lnTo>
                    <a:pt x="821" y="23"/>
                  </a:lnTo>
                  <a:lnTo>
                    <a:pt x="901" y="12"/>
                  </a:lnTo>
                  <a:lnTo>
                    <a:pt x="981" y="4"/>
                  </a:lnTo>
                  <a:lnTo>
                    <a:pt x="1056" y="0"/>
                  </a:lnTo>
                  <a:lnTo>
                    <a:pt x="1128" y="0"/>
                  </a:lnTo>
                  <a:lnTo>
                    <a:pt x="1200" y="6"/>
                  </a:lnTo>
                  <a:lnTo>
                    <a:pt x="1273" y="16"/>
                  </a:lnTo>
                  <a:lnTo>
                    <a:pt x="1349" y="30"/>
                  </a:lnTo>
                  <a:lnTo>
                    <a:pt x="1426" y="47"/>
                  </a:lnTo>
                  <a:lnTo>
                    <a:pt x="1504" y="68"/>
                  </a:lnTo>
                  <a:lnTo>
                    <a:pt x="1581" y="92"/>
                  </a:lnTo>
                  <a:lnTo>
                    <a:pt x="1659" y="115"/>
                  </a:lnTo>
                  <a:lnTo>
                    <a:pt x="1735" y="141"/>
                  </a:lnTo>
                  <a:lnTo>
                    <a:pt x="1809" y="168"/>
                  </a:lnTo>
                  <a:lnTo>
                    <a:pt x="1882" y="194"/>
                  </a:lnTo>
                  <a:lnTo>
                    <a:pt x="1952" y="219"/>
                  </a:lnTo>
                  <a:lnTo>
                    <a:pt x="2018" y="243"/>
                  </a:lnTo>
                  <a:lnTo>
                    <a:pt x="2081" y="267"/>
                  </a:lnTo>
                  <a:lnTo>
                    <a:pt x="2138" y="286"/>
                  </a:lnTo>
                  <a:lnTo>
                    <a:pt x="2166" y="297"/>
                  </a:lnTo>
                  <a:lnTo>
                    <a:pt x="2190" y="305"/>
                  </a:lnTo>
                  <a:lnTo>
                    <a:pt x="2215" y="313"/>
                  </a:lnTo>
                  <a:lnTo>
                    <a:pt x="2237" y="3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299906" y="3930453"/>
            <a:ext cx="933450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873601" y="39816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663046" y="2648150"/>
            <a:ext cx="934641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092676" y="2699347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250966" y="3962600"/>
            <a:ext cx="1675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Sequencing gaps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21865" y="2362399"/>
            <a:ext cx="1374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Physical gaps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5320146" y="3562549"/>
            <a:ext cx="457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6348846" y="3562549"/>
            <a:ext cx="400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3091296" y="2533849"/>
            <a:ext cx="21717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520296" y="2533849"/>
            <a:ext cx="18859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862696" y="3505399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8120496" y="3505399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75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Altro problema… </a:t>
            </a:r>
            <a:r>
              <a:rPr lang="it-IT" dirty="0" err="1" smtClean="0"/>
              <a:t>eterozigosità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664669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Per </a:t>
            </a:r>
            <a:r>
              <a:rPr lang="it-IT" dirty="0" err="1" smtClean="0"/>
              <a:t>eterozigosità</a:t>
            </a:r>
            <a:r>
              <a:rPr lang="it-IT" dirty="0" smtClean="0"/>
              <a:t> si intende la misura in cui le sequenze dei due cromosomi omologhi divergono</a:t>
            </a:r>
          </a:p>
          <a:p>
            <a:r>
              <a:rPr lang="it-IT" dirty="0" smtClean="0"/>
              <a:t>Dipende in sostanza dalla variabilità genetica della popolazione e quindi dipende dalla specie</a:t>
            </a:r>
          </a:p>
          <a:p>
            <a:r>
              <a:rPr lang="it-IT" dirty="0" smtClean="0"/>
              <a:t>Tipicamente specie con una piccola popolazione riproduttiva avranno una bassa </a:t>
            </a:r>
            <a:r>
              <a:rPr lang="it-IT" dirty="0" err="1" smtClean="0"/>
              <a:t>eterozigosità</a:t>
            </a:r>
            <a:r>
              <a:rPr lang="it-IT" dirty="0" smtClean="0"/>
              <a:t> e viceversa</a:t>
            </a:r>
          </a:p>
          <a:p>
            <a:r>
              <a:rPr lang="it-IT" dirty="0" smtClean="0"/>
              <a:t>Anche le modalità di riproduzione influiscono… specie marine che si riproducono disperdendo gameti tendono ad avere una alta </a:t>
            </a:r>
            <a:r>
              <a:rPr lang="it-IT" dirty="0" err="1" smtClean="0"/>
              <a:t>eterozigosità</a:t>
            </a:r>
            <a:endParaRPr lang="it-IT" dirty="0" smtClean="0"/>
          </a:p>
          <a:p>
            <a:r>
              <a:rPr lang="it-IT" dirty="0" smtClean="0"/>
              <a:t>Uomo -&gt; </a:t>
            </a:r>
            <a:r>
              <a:rPr lang="it-IT" dirty="0" err="1" smtClean="0"/>
              <a:t>eterozigotà</a:t>
            </a:r>
            <a:r>
              <a:rPr lang="it-IT" dirty="0" smtClean="0"/>
              <a:t> molto bassa (0,1%)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42" y="147145"/>
            <a:ext cx="2438647" cy="65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Come si </a:t>
            </a:r>
            <a:r>
              <a:rPr lang="it-IT" sz="3200" b="1" dirty="0" err="1" smtClean="0"/>
              <a:t>valutà</a:t>
            </a:r>
            <a:r>
              <a:rPr lang="it-IT" sz="3200" b="1" dirty="0" smtClean="0"/>
              <a:t> l’</a:t>
            </a:r>
            <a:r>
              <a:rPr lang="it-IT" sz="3200" b="1" dirty="0" err="1" smtClean="0"/>
              <a:t>eterozigosità</a:t>
            </a:r>
            <a:r>
              <a:rPr lang="it-IT" sz="3200" b="1" dirty="0" smtClean="0"/>
              <a:t> e che problemi può causare?</a:t>
            </a:r>
            <a:endParaRPr lang="en-US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24607"/>
            <a:ext cx="6434959" cy="505235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Nel caso di genomi altamente eterozigoti le differenze tra i due cromosomi omologhi possono portare all’assemblaggio separato dei due </a:t>
            </a:r>
            <a:r>
              <a:rPr lang="it-IT" b="1" u="sng" dirty="0" err="1" smtClean="0"/>
              <a:t>aplomi</a:t>
            </a:r>
            <a:endParaRPr lang="it-IT" b="1" u="sng" dirty="0" smtClean="0"/>
          </a:p>
          <a:p>
            <a:r>
              <a:rPr lang="it-IT" dirty="0" smtClean="0"/>
              <a:t>In sostanza, i grafi seguono due percorsi alternativi ed assemblano alcune regioni genomiche dove le differenze sono concentrate come regioni diverse</a:t>
            </a:r>
          </a:p>
          <a:p>
            <a:r>
              <a:rPr lang="it-IT" dirty="0" smtClean="0"/>
              <a:t>Di conseguenza, aumenta la dimensione del genoma assemblato rispetto a quella reale</a:t>
            </a:r>
          </a:p>
          <a:p>
            <a:r>
              <a:rPr lang="it-IT" dirty="0" smtClean="0"/>
              <a:t>L’</a:t>
            </a:r>
            <a:r>
              <a:rPr lang="it-IT" dirty="0" err="1" smtClean="0"/>
              <a:t>eterozigotà</a:t>
            </a:r>
            <a:r>
              <a:rPr lang="it-IT" dirty="0" smtClean="0"/>
              <a:t> di valuta tramite dei grafici della distribuzione dei k-</a:t>
            </a:r>
            <a:r>
              <a:rPr lang="it-IT" dirty="0" err="1" smtClean="0"/>
              <a:t>mers</a:t>
            </a:r>
            <a:r>
              <a:rPr lang="it-IT" dirty="0" smtClean="0"/>
              <a:t> con software come </a:t>
            </a:r>
            <a:r>
              <a:rPr lang="it-IT" b="1" u="sng" dirty="0" err="1" smtClean="0"/>
              <a:t>Jellyfish</a:t>
            </a:r>
            <a:endParaRPr lang="en-US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24" y="987972"/>
            <a:ext cx="4464995" cy="28798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82" y="3867865"/>
            <a:ext cx="4156202" cy="266716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00322" y="1942625"/>
            <a:ext cx="6202680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Tanto più aumenta l’altezza relativa del picco a sinistra, tanto più il genoma è eterozigote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in completa omozigosi noterò un unico picco con copertura pari alla profondità di sequenziamento del genoma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eterozigote noterò sempre un secondo picco, più o meno alto, localizzato esattamente alla metà del primo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Si nota sempre un alto picco a zero dovuto a k-meri che contengono errori di sequenziamento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Nella parte destra del grafico sono presenti k-meri trovati molte volte nel genoma, cioè quelli derivati da regioni ripetute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De novo </a:t>
            </a:r>
            <a:r>
              <a:rPr lang="it-IT" dirty="0" smtClean="0"/>
              <a:t>assembly vs resequencing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0" y="1825625"/>
            <a:ext cx="3924300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Applicazioni diverse (come vedremo nel dettaglio nelle prossime lezioni)</a:t>
            </a:r>
          </a:p>
          <a:p>
            <a:r>
              <a:rPr lang="it-IT" dirty="0" smtClean="0"/>
              <a:t>Il de novo assembly necessita di accorgimenti (e software) specializzati a seconda che si stia lavorando con un genoma o un trascrittoma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28996"/>
            <a:ext cx="5882640" cy="38821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1145" y="3309261"/>
            <a:ext cx="3405049" cy="264438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/>
          </a:bodyPr>
          <a:lstStyle/>
          <a:p>
            <a:r>
              <a:rPr lang="it-IT" sz="3600" b="1" dirty="0"/>
              <a:t>P</a:t>
            </a:r>
            <a:r>
              <a:rPr lang="it-IT" sz="3600" b="1" dirty="0" smtClean="0"/>
              <a:t>roviamo a pianificare un sequenziamento genomico…</a:t>
            </a:r>
            <a:endParaRPr lang="en-US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75657"/>
            <a:ext cx="5497286" cy="284117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Supponiamo di avere scritto un progetto che prevede studi genomici negli onicofori</a:t>
            </a:r>
          </a:p>
          <a:p>
            <a:r>
              <a:rPr lang="it-IT" dirty="0" smtClean="0"/>
              <a:t>Siamo però stati un po’ sprovveduti e non abbiamo valutato attentamente i costi</a:t>
            </a:r>
          </a:p>
          <a:p>
            <a:r>
              <a:rPr lang="it-IT" dirty="0" smtClean="0"/>
              <a:t>Il genoma di questa specie sembra essere particolarmente grande (e probabilmente complesso)</a:t>
            </a:r>
          </a:p>
          <a:p>
            <a:r>
              <a:rPr lang="it-IT" dirty="0" smtClean="0"/>
              <a:t>Per ovviare ai probabili problemi relativi al suo assemblaggio dovrò combinare sequenziamenti Illumina e </a:t>
            </a:r>
            <a:r>
              <a:rPr lang="it-IT" dirty="0" err="1" smtClean="0"/>
              <a:t>PacBio</a:t>
            </a:r>
            <a:endParaRPr lang="en-US" dirty="0"/>
          </a:p>
        </p:txBody>
      </p:sp>
      <p:pic>
        <p:nvPicPr>
          <p:cNvPr id="1026" name="Picture 2" descr="http://d3lp4xedbqa8a5.cloudfront.net/s3/digital-cougar-assets/AusGeo/2014/02/06/38238/velvet-worm-australian-geographi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12" y="1175657"/>
            <a:ext cx="4644174" cy="2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51172" y="4234544"/>
            <a:ext cx="5225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Organismo target: </a:t>
            </a:r>
            <a:r>
              <a:rPr lang="it-IT" b="1" i="1" dirty="0" err="1" smtClean="0"/>
              <a:t>Euperipatoides</a:t>
            </a:r>
            <a:r>
              <a:rPr lang="it-IT" b="1" i="1" dirty="0" smtClean="0"/>
              <a:t> </a:t>
            </a:r>
            <a:r>
              <a:rPr lang="it-IT" b="1" i="1" dirty="0" err="1" smtClean="0"/>
              <a:t>rowelli</a:t>
            </a:r>
            <a:endParaRPr lang="it-IT" b="1" i="1" dirty="0" smtClean="0"/>
          </a:p>
          <a:p>
            <a:r>
              <a:rPr lang="it-IT" dirty="0" err="1" smtClean="0"/>
              <a:t>Onychophora</a:t>
            </a:r>
            <a:r>
              <a:rPr lang="it-IT" dirty="0" smtClean="0"/>
              <a:t> (</a:t>
            </a:r>
            <a:r>
              <a:rPr lang="it-IT" dirty="0" err="1" smtClean="0"/>
              <a:t>velvet</a:t>
            </a:r>
            <a:r>
              <a:rPr lang="it-IT" dirty="0" smtClean="0"/>
              <a:t> </a:t>
            </a:r>
            <a:r>
              <a:rPr lang="it-IT" dirty="0" err="1" smtClean="0"/>
              <a:t>worms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Nessun altro genoma di onicofori è mai stato sequenziato prima</a:t>
            </a:r>
          </a:p>
          <a:p>
            <a:endParaRPr lang="it-IT" dirty="0"/>
          </a:p>
          <a:p>
            <a:r>
              <a:rPr lang="it-IT" dirty="0" smtClean="0"/>
              <a:t>L’unica informazione che abbiamo è che il genoma ha una dimensione stimata di </a:t>
            </a:r>
            <a:r>
              <a:rPr lang="it-IT" b="1" u="sng" dirty="0" smtClean="0"/>
              <a:t>6.14 </a:t>
            </a:r>
            <a:r>
              <a:rPr lang="it-IT" b="1" u="sng" dirty="0" err="1" smtClean="0"/>
              <a:t>Gb</a:t>
            </a:r>
            <a:endParaRPr lang="en-US" b="1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4234544"/>
            <a:ext cx="5421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Quanto dovrò sequenziare?</a:t>
            </a:r>
          </a:p>
          <a:p>
            <a:r>
              <a:rPr lang="it-IT" dirty="0" smtClean="0"/>
              <a:t>Quanto dovrò spendere (ricordiamoci il costo sia di </a:t>
            </a:r>
            <a:r>
              <a:rPr lang="it-IT" dirty="0" err="1" smtClean="0"/>
              <a:t>sequenzimento</a:t>
            </a:r>
            <a:r>
              <a:rPr lang="it-IT" dirty="0" smtClean="0"/>
              <a:t> che di preparazione delle librerie!)?</a:t>
            </a:r>
          </a:p>
          <a:p>
            <a:endParaRPr lang="it-IT" dirty="0"/>
          </a:p>
          <a:p>
            <a:r>
              <a:rPr lang="it-IT" dirty="0" smtClean="0"/>
              <a:t>Target di esempio: sequenziamento Illumina </a:t>
            </a:r>
            <a:r>
              <a:rPr lang="it-IT" dirty="0" err="1" smtClean="0"/>
              <a:t>paired</a:t>
            </a:r>
            <a:r>
              <a:rPr lang="it-IT" dirty="0" smtClean="0"/>
              <a:t>-end con copertura 300X + </a:t>
            </a:r>
            <a:r>
              <a:rPr lang="it-IT" dirty="0" err="1" smtClean="0"/>
              <a:t>PacBio</a:t>
            </a:r>
            <a:r>
              <a:rPr lang="it-IT" dirty="0" smtClean="0"/>
              <a:t> 10X</a:t>
            </a:r>
          </a:p>
          <a:p>
            <a:endParaRPr lang="it-IT" dirty="0"/>
          </a:p>
          <a:p>
            <a:r>
              <a:rPr lang="it-IT" dirty="0" smtClean="0"/>
              <a:t>Facciamo un po’ di conti…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4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smtClean="0"/>
              <a:t>Fatto l’assemblaggio, come valuto la sua qualità?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541" y="1555606"/>
            <a:ext cx="10515600" cy="4351338"/>
          </a:xfrm>
        </p:spPr>
        <p:txBody>
          <a:bodyPr/>
          <a:lstStyle/>
          <a:p>
            <a:r>
              <a:rPr lang="it-IT" dirty="0" smtClean="0"/>
              <a:t>Se ho una stima della dimensione del genoma, posso valutare quanto la dimensione del genoma assemblato ci si avvicina</a:t>
            </a:r>
          </a:p>
          <a:p>
            <a:r>
              <a:rPr lang="it-IT" dirty="0" smtClean="0"/>
              <a:t>Quante scaffold ho ottenuto? Come è distribuita la loro lunghezza?</a:t>
            </a:r>
          </a:p>
          <a:p>
            <a:r>
              <a:rPr lang="it-IT" dirty="0" smtClean="0"/>
              <a:t>I contig e le scaffold sono state assemblate correttamente?</a:t>
            </a:r>
          </a:p>
          <a:p>
            <a:r>
              <a:rPr lang="it-IT" dirty="0" smtClean="0"/>
              <a:t>Nel mio assemblaggio trovo tutti i geni che mi aspetto? Se manca un gene housekeeping forse qualcosa non quadra!</a:t>
            </a:r>
          </a:p>
          <a:p>
            <a:r>
              <a:rPr lang="it-IT" dirty="0" smtClean="0"/>
              <a:t>E le repeats? Come le ho gestite?</a:t>
            </a:r>
            <a:endParaRPr lang="it-IT" dirty="0"/>
          </a:p>
        </p:txBody>
      </p:sp>
      <p:pic>
        <p:nvPicPr>
          <p:cNvPr id="9218" name="Picture 2" descr="http://www.selectwork.it/imgs/foto_sezioni/terziario_servizi/controllo_qual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381499"/>
            <a:ext cx="6381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di qualità basata sulla lunghezza dei contigs (o delle scaffold): l’N50</a:t>
            </a:r>
            <a:endParaRPr lang="it-IT" dirty="0"/>
          </a:p>
        </p:txBody>
      </p:sp>
      <p:pic>
        <p:nvPicPr>
          <p:cNvPr id="4" name="Picture 2" descr="http://image.slidesharecdn.com/assemblathon2talk-130425131109-phpapp02/95/slide-21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245"/>
          <a:stretch/>
        </p:blipFill>
        <p:spPr bwMode="auto">
          <a:xfrm>
            <a:off x="4780807" y="1984281"/>
            <a:ext cx="5606143" cy="41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1" y="2169040"/>
            <a:ext cx="3691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N50 = </a:t>
            </a:r>
            <a:r>
              <a:rPr lang="en-US" dirty="0" err="1" smtClean="0"/>
              <a:t>lunghezza</a:t>
            </a:r>
            <a:r>
              <a:rPr lang="en-US" dirty="0" smtClean="0"/>
              <a:t> del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in un set di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globalmente</a:t>
            </a:r>
            <a:r>
              <a:rPr lang="en-US" dirty="0" smtClean="0"/>
              <a:t> </a:t>
            </a:r>
            <a:r>
              <a:rPr lang="en-US" dirty="0" err="1" smtClean="0"/>
              <a:t>raggiungono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50%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dell’assemblaggio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Cioè</a:t>
            </a:r>
            <a:r>
              <a:rPr lang="en-US" dirty="0" smtClean="0"/>
              <a:t>: se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ordinassi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I </a:t>
            </a:r>
            <a:r>
              <a:rPr lang="en-US" dirty="0" err="1" smtClean="0"/>
              <a:t>contigs</a:t>
            </a:r>
            <a:r>
              <a:rPr lang="en-US" dirty="0" smtClean="0"/>
              <a:t> dal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, </a:t>
            </a:r>
            <a:r>
              <a:rPr lang="en-US" dirty="0" err="1" smtClean="0"/>
              <a:t>calcolassi</a:t>
            </a:r>
            <a:r>
              <a:rPr lang="en-US" dirty="0" smtClean="0"/>
              <a:t> la </a:t>
            </a:r>
            <a:r>
              <a:rPr lang="en-US" dirty="0" err="1" smtClean="0"/>
              <a:t>somma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lunghezze</a:t>
            </a:r>
            <a:r>
              <a:rPr lang="en-US" dirty="0" smtClean="0"/>
              <a:t> e mi </a:t>
            </a:r>
            <a:r>
              <a:rPr lang="en-US" dirty="0" err="1" smtClean="0"/>
              <a:t>fermassi</a:t>
            </a:r>
            <a:r>
              <a:rPr lang="en-US" dirty="0" smtClean="0"/>
              <a:t> non </a:t>
            </a:r>
            <a:r>
              <a:rPr lang="en-US" dirty="0" err="1" smtClean="0"/>
              <a:t>appena</a:t>
            </a:r>
            <a:r>
              <a:rPr lang="en-US" dirty="0" smtClean="0"/>
              <a:t> ho </a:t>
            </a:r>
            <a:r>
              <a:rPr lang="en-US" dirty="0" err="1" smtClean="0"/>
              <a:t>raggiunto</a:t>
            </a:r>
            <a:r>
              <a:rPr lang="en-US" dirty="0" smtClean="0"/>
              <a:t> la </a:t>
            </a:r>
            <a:r>
              <a:rPr lang="en-US" dirty="0" err="1" smtClean="0"/>
              <a:t>metà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,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cui mi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fermato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numero di geni assemblati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1469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CEGMA: </a:t>
            </a:r>
            <a:r>
              <a:rPr lang="en-US" dirty="0" smtClean="0"/>
              <a:t>Core Eukaryotic Genes Mapping Approach</a:t>
            </a:r>
          </a:p>
          <a:p>
            <a:r>
              <a:rPr lang="en-US" dirty="0" err="1" smtClean="0"/>
              <a:t>Valuto</a:t>
            </a:r>
            <a:r>
              <a:rPr lang="en-US" dirty="0" smtClean="0"/>
              <a:t> se un set di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conservati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maggior</a:t>
            </a:r>
            <a:r>
              <a:rPr lang="en-US" dirty="0" smtClean="0"/>
              <a:t> parte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eucarioti</a:t>
            </a:r>
            <a:r>
              <a:rPr lang="en-US" dirty="0" smtClean="0"/>
              <a:t> è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mio</a:t>
            </a:r>
            <a:r>
              <a:rPr lang="en-US" dirty="0" smtClean="0"/>
              <a:t> </a:t>
            </a:r>
            <a:r>
              <a:rPr lang="en-US" dirty="0" err="1" smtClean="0"/>
              <a:t>assemblaggio</a:t>
            </a:r>
            <a:endParaRPr lang="en-US" dirty="0" smtClean="0"/>
          </a:p>
          <a:p>
            <a:r>
              <a:rPr lang="it-IT" dirty="0" smtClean="0"/>
              <a:t>Nell’ipotesi per cui un assemblaggio di bassa qualità sarà mancante di alcuni geni conservati oppure, se presenti, questi saranno in parte frammentati</a:t>
            </a:r>
            <a:endParaRPr lang="en-US" dirty="0" smtClean="0"/>
          </a:p>
          <a:p>
            <a:r>
              <a:rPr lang="en-US" dirty="0" smtClean="0"/>
              <a:t>Ma…</a:t>
            </a:r>
            <a:endParaRPr lang="it-IT" dirty="0"/>
          </a:p>
        </p:txBody>
      </p:sp>
      <p:pic>
        <p:nvPicPr>
          <p:cNvPr id="4" name="Picture 4" descr="An external file that holds a picture, illustration, etc.&#10;Object name is gkn91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8309"/>
            <a:ext cx="47244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dapted from this flick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0069"/>
            <a:ext cx="4845361" cy="36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simile con BUSCO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Benchmarking Universal Single-Copy </a:t>
            </a:r>
            <a:r>
              <a:rPr lang="it-IT" dirty="0" smtClean="0"/>
              <a:t>Orthologs, ha soppiantato CEGMA</a:t>
            </a:r>
          </a:p>
          <a:p>
            <a:r>
              <a:rPr lang="it-IT" i="1" dirty="0" smtClean="0"/>
              <a:t>«Collections of orthologous groups with near-universally-distributed single-copy genes in each species, selected from OrthoDB root-level orthology delineations across arthropods, vertebrates, metazoans, fungi, and eukaryotes»</a:t>
            </a:r>
          </a:p>
          <a:p>
            <a:r>
              <a:rPr lang="it-IT" dirty="0" smtClean="0"/>
              <a:t>Ottimo anche per valutare la completezza dei trascrittomi, non solo in termini di presenza/assenza, ma anche in termini di % di lunghezza assemblata rispetto a quella attesa se il trascritto fosse completo</a:t>
            </a:r>
            <a:endParaRPr lang="it-IT" dirty="0"/>
          </a:p>
        </p:txBody>
      </p:sp>
      <p:pic>
        <p:nvPicPr>
          <p:cNvPr id="11266" name="Picture 2" descr="BUSC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57" y="5549900"/>
            <a:ext cx="2609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Esempio: valutazione comparativa dell’assemblaggio dei genomi di molluschi bivalvi</a:t>
            </a:r>
            <a:endParaRPr lang="en-US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165607"/>
              </p:ext>
            </p:extLst>
          </p:nvPr>
        </p:nvGraphicFramePr>
        <p:xfrm>
          <a:off x="1068935" y="2060028"/>
          <a:ext cx="6424942" cy="426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987862" y="2427890"/>
            <a:ext cx="355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Posso capire quale genoma è «migliore»?</a:t>
            </a:r>
          </a:p>
          <a:p>
            <a:endParaRPr lang="it-IT" dirty="0"/>
          </a:p>
          <a:p>
            <a:r>
              <a:rPr lang="it-IT" dirty="0" smtClean="0"/>
              <a:t>Notiamo la presenza di BUSCO frammentati (potrebbe indicare un basso N50)</a:t>
            </a:r>
          </a:p>
          <a:p>
            <a:endParaRPr lang="it-IT" dirty="0"/>
          </a:p>
          <a:p>
            <a:r>
              <a:rPr lang="it-IT" dirty="0" err="1" smtClean="0"/>
              <a:t>BUSCOs</a:t>
            </a:r>
            <a:r>
              <a:rPr lang="it-IT" dirty="0" smtClean="0"/>
              <a:t> duplicati invece potrebbero indicare che è stata assemblata della sequenza genomica in modo ridondante, forse per l’alta </a:t>
            </a:r>
            <a:r>
              <a:rPr lang="it-IT" dirty="0" err="1" smtClean="0"/>
              <a:t>eterozigosità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Teniamo presente che nessun genoma è perfetto... I miglioramenti tecnologici aiutano!</a:t>
            </a:r>
            <a:endParaRPr lang="it-IT" sz="3600" dirty="0"/>
          </a:p>
        </p:txBody>
      </p:sp>
      <p:pic>
        <p:nvPicPr>
          <p:cNvPr id="4" name="Picture 2" descr="http://image.slidesharecdn.com/assemblathon2talk-130425131109-phpapp02/95/slide-56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2"/>
          <a:stretch/>
        </p:blipFill>
        <p:spPr bwMode="auto">
          <a:xfrm>
            <a:off x="3252354" y="1942407"/>
            <a:ext cx="5497285" cy="41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Non esiste un assembler perfetto!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01" y="1825625"/>
            <a:ext cx="7776839" cy="25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22" y="4354675"/>
            <a:ext cx="7836432" cy="22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Anche perchè non basta valutare la qualità... Entrano in gioco i parametri tempo e risorse hardware!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1555441" y="2049510"/>
            <a:ext cx="9081117" cy="4373261"/>
            <a:chOff x="739563" y="0"/>
            <a:chExt cx="10675453" cy="6849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563" y="22382"/>
              <a:ext cx="4664769" cy="68267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6939" y="0"/>
              <a:ext cx="4888077" cy="6849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9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726382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genoma è molto più grande -&gt; richiede uno sforzo di sequenziamento maggiore -&gt; più costi, più tempo, più fatica</a:t>
            </a:r>
          </a:p>
          <a:p>
            <a:r>
              <a:rPr lang="it-IT" dirty="0" smtClean="0"/>
              <a:t>Il trascrittoma è una riduzione del genoma, ma rappresenta soltanto la porzione trascritta</a:t>
            </a:r>
          </a:p>
          <a:p>
            <a:r>
              <a:rPr lang="it-IT" dirty="0" smtClean="0"/>
              <a:t>Non posso studiare elementi di regolazione</a:t>
            </a:r>
          </a:p>
          <a:p>
            <a:r>
              <a:rPr lang="it-IT" dirty="0" smtClean="0"/>
              <a:t>Applicazioni molto ristrette (sostanzialmente studi di espressione genica)</a:t>
            </a:r>
          </a:p>
          <a:p>
            <a:r>
              <a:rPr lang="it-IT" dirty="0" smtClean="0"/>
              <a:t>Complessità più alta del previsto: i trascritti sono espressi a livelli molto diversi, mentre un genoma avrà copertura di sequenziamento uniforme</a:t>
            </a:r>
            <a:endParaRPr lang="it-IT" dirty="0"/>
          </a:p>
        </p:txBody>
      </p:sp>
      <p:pic>
        <p:nvPicPr>
          <p:cNvPr id="2050" name="Picture 2" descr="http://www.mun.ca/biology/desmid/brian/BIOL2060/BIOL2060-18/1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924791"/>
            <a:ext cx="4428664" cy="48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2273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Dipende dall’applicazione</a:t>
            </a:r>
          </a:p>
          <a:p>
            <a:r>
              <a:rPr lang="it-IT" dirty="0" smtClean="0"/>
              <a:t>Dipende dall’organismo target</a:t>
            </a:r>
          </a:p>
          <a:p>
            <a:r>
              <a:rPr lang="it-IT" dirty="0" smtClean="0"/>
              <a:t>Potendo scegliere, è sempre consigliabile lavorare su un genoma di riferimento, anche per studi di gene expression</a:t>
            </a:r>
          </a:p>
          <a:p>
            <a:r>
              <a:rPr lang="it-IT" dirty="0" smtClean="0"/>
              <a:t>Gestisco meglio paralogie, varianti alleliche, ecc.</a:t>
            </a:r>
          </a:p>
          <a:p>
            <a:r>
              <a:rPr lang="it-IT" dirty="0" smtClean="0"/>
              <a:t>In alcuni casi siamo costretti a lavorare su un trascrittoma</a:t>
            </a:r>
            <a:endParaRPr lang="it-IT" dirty="0"/>
          </a:p>
        </p:txBody>
      </p:sp>
      <p:pic>
        <p:nvPicPr>
          <p:cNvPr id="3074" name="Picture 2" descr="https://sixlegsphoto.files.wordpress.com/2014/04/protopteru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91" y="1027906"/>
            <a:ext cx="3730046" cy="24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0609" y="3494615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130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vertebrates.si.edu/fishes/fugu_highlight/usnm_394112_takifugu_xanthopterus_photograph_lateral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4427694"/>
            <a:ext cx="3023464" cy="12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0608" y="5992297"/>
            <a:ext cx="19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0,3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microbewiki.kenyon.edu/images/thumb/1/18/Amoeba_2.jpg/400px-Amoeb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593869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0464" y="4582197"/>
            <a:ext cx="198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670 Gb genome!!!!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nomebiology.com/content/figures/gb-2012-13-4-243-1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" y="678992"/>
            <a:ext cx="3817287" cy="5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4696" y="647656"/>
            <a:ext cx="6732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semplice</a:t>
            </a:r>
            <a:r>
              <a:rPr lang="en-US" dirty="0" smtClean="0"/>
              <a:t> schema per un </a:t>
            </a:r>
            <a:r>
              <a:rPr lang="en-US" dirty="0" err="1" smtClean="0"/>
              <a:t>assemblaggio</a:t>
            </a:r>
            <a:r>
              <a:rPr lang="en-US" dirty="0" smtClean="0"/>
              <a:t> </a:t>
            </a:r>
            <a:r>
              <a:rPr lang="en-US" i="1" dirty="0" smtClean="0"/>
              <a:t>de novo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err="1" smtClean="0"/>
              <a:t>Sequenziamento</a:t>
            </a:r>
            <a:r>
              <a:rPr lang="en-US" dirty="0" smtClean="0"/>
              <a:t> di DNA (o RNA) dal </a:t>
            </a:r>
            <a:r>
              <a:rPr lang="en-US" dirty="0" err="1" smtClean="0"/>
              <a:t>campione</a:t>
            </a:r>
            <a:r>
              <a:rPr lang="en-US" dirty="0" smtClean="0"/>
              <a:t> </a:t>
            </a:r>
            <a:r>
              <a:rPr lang="en-US" dirty="0" err="1" smtClean="0"/>
              <a:t>biologico</a:t>
            </a:r>
            <a:r>
              <a:rPr lang="en-US" dirty="0" smtClean="0"/>
              <a:t> di </a:t>
            </a:r>
            <a:r>
              <a:rPr lang="en-US" dirty="0" err="1" smtClean="0"/>
              <a:t>interesse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err="1" smtClean="0"/>
              <a:t>L’output</a:t>
            </a:r>
            <a:r>
              <a:rPr lang="en-US" dirty="0" smtClean="0"/>
              <a:t> del </a:t>
            </a:r>
            <a:r>
              <a:rPr lang="en-US" dirty="0" err="1" smtClean="0"/>
              <a:t>sequenziamento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milioni</a:t>
            </a:r>
            <a:r>
              <a:rPr lang="en-US" dirty="0" smtClean="0"/>
              <a:t> (ma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miliardi</a:t>
            </a:r>
            <a:r>
              <a:rPr lang="en-US" dirty="0" smtClean="0"/>
              <a:t>!) di reads </a:t>
            </a:r>
            <a:r>
              <a:rPr lang="en-US" dirty="0" err="1" smtClean="0"/>
              <a:t>corte</a:t>
            </a:r>
            <a:r>
              <a:rPr lang="en-US" dirty="0" smtClean="0"/>
              <a:t> e </a:t>
            </a:r>
            <a:r>
              <a:rPr lang="en-US" dirty="0" err="1" smtClean="0"/>
              <a:t>disordinate</a:t>
            </a:r>
            <a:r>
              <a:rPr lang="en-US" dirty="0" smtClean="0"/>
              <a:t> generate da </a:t>
            </a:r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casuali</a:t>
            </a:r>
            <a:r>
              <a:rPr lang="en-US" dirty="0" smtClean="0"/>
              <a:t> del </a:t>
            </a:r>
            <a:r>
              <a:rPr lang="en-US" dirty="0" err="1" smtClean="0"/>
              <a:t>genoma</a:t>
            </a:r>
            <a:r>
              <a:rPr lang="en-US" dirty="0" smtClean="0"/>
              <a:t> (o del </a:t>
            </a:r>
            <a:r>
              <a:rPr lang="en-US" dirty="0" err="1" smtClean="0"/>
              <a:t>trascrittoma</a:t>
            </a:r>
            <a:r>
              <a:rPr lang="en-US" dirty="0" smtClean="0"/>
              <a:t>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 reads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comparate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per </a:t>
            </a:r>
            <a:r>
              <a:rPr lang="en-US" dirty="0" err="1" smtClean="0"/>
              <a:t>scoprire</a:t>
            </a:r>
            <a:r>
              <a:rPr lang="en-US" dirty="0" smtClean="0"/>
              <a:t> le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sovrapposizione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riunite</a:t>
            </a:r>
            <a:r>
              <a:rPr lang="en-US" dirty="0" smtClean="0"/>
              <a:t> in un </a:t>
            </a:r>
            <a:r>
              <a:rPr lang="en-US" dirty="0" err="1" smtClean="0"/>
              <a:t>grosso</a:t>
            </a:r>
            <a:r>
              <a:rPr lang="en-US" dirty="0" smtClean="0"/>
              <a:t> “</a:t>
            </a:r>
            <a:r>
              <a:rPr lang="en-US" dirty="0" err="1" smtClean="0"/>
              <a:t>grafo</a:t>
            </a:r>
            <a:r>
              <a:rPr lang="en-US" dirty="0" smtClean="0"/>
              <a:t>” in cui I </a:t>
            </a:r>
            <a:r>
              <a:rPr lang="en-US" dirty="0" err="1" smtClean="0"/>
              <a:t>nodi</a:t>
            </a:r>
            <a:r>
              <a:rPr lang="en-US" dirty="0" smtClean="0"/>
              <a:t> </a:t>
            </a:r>
            <a:r>
              <a:rPr lang="en-US" dirty="0" err="1" smtClean="0"/>
              <a:t>rappresentatono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</a:t>
            </a:r>
            <a:r>
              <a:rPr lang="en-US" dirty="0" err="1" smtClean="0"/>
              <a:t>collegati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reciproche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Il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rifinito</a:t>
            </a:r>
            <a:r>
              <a:rPr lang="en-US" dirty="0" smtClean="0"/>
              <a:t> per </a:t>
            </a:r>
            <a:r>
              <a:rPr lang="en-US" dirty="0" err="1" smtClean="0"/>
              <a:t>correggere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r>
              <a:rPr lang="en-US" dirty="0" smtClean="0"/>
              <a:t> e </a:t>
            </a:r>
            <a:r>
              <a:rPr lang="en-US" dirty="0" err="1" smtClean="0"/>
              <a:t>semplificare</a:t>
            </a:r>
            <a:r>
              <a:rPr lang="en-US" dirty="0" smtClean="0"/>
              <a:t> le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in </a:t>
            </a:r>
            <a:r>
              <a:rPr lang="en-US" dirty="0" err="1" smtClean="0"/>
              <a:t>lunghe</a:t>
            </a:r>
            <a:r>
              <a:rPr lang="en-US" dirty="0" smtClean="0"/>
              <a:t>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contiguità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contigs</a:t>
            </a:r>
            <a:r>
              <a:rPr lang="en-US" dirty="0" smtClean="0"/>
              <a:t>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e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accessiorie</a:t>
            </a:r>
            <a:r>
              <a:rPr lang="en-US" dirty="0" smtClean="0"/>
              <a:t> (ad 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/>
              <a:t>l</a:t>
            </a:r>
            <a:r>
              <a:rPr lang="en-US" dirty="0" err="1" smtClean="0"/>
              <a:t>’appaiamento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reads paired end)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utilizzate</a:t>
            </a:r>
            <a:r>
              <a:rPr lang="en-US" dirty="0" smtClean="0"/>
              <a:t> per </a:t>
            </a:r>
            <a:r>
              <a:rPr lang="en-US" dirty="0" err="1" smtClean="0"/>
              <a:t>orientare</a:t>
            </a:r>
            <a:r>
              <a:rPr lang="en-US" dirty="0" smtClean="0"/>
              <a:t> e </a:t>
            </a:r>
            <a:r>
              <a:rPr lang="en-US" dirty="0" err="1" smtClean="0"/>
              <a:t>riunire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in scaffold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lunghe</a:t>
            </a:r>
            <a:r>
              <a:rPr lang="en-US" dirty="0" smtClean="0"/>
              <a:t>, </a:t>
            </a:r>
            <a:r>
              <a:rPr lang="en-US" dirty="0" err="1" smtClean="0"/>
              <a:t>risolvendo</a:t>
            </a:r>
            <a:r>
              <a:rPr lang="en-US" dirty="0" smtClean="0"/>
              <a:t> </a:t>
            </a:r>
            <a:r>
              <a:rPr lang="en-US" dirty="0" err="1" smtClean="0"/>
              <a:t>eventuali</a:t>
            </a:r>
            <a:r>
              <a:rPr lang="en-US" dirty="0" smtClean="0"/>
              <a:t> </a:t>
            </a:r>
            <a:r>
              <a:rPr lang="en-US" dirty="0" err="1" smtClean="0"/>
              <a:t>conflitti</a:t>
            </a:r>
            <a:endParaRPr lang="en-US" dirty="0" smtClean="0"/>
          </a:p>
          <a:p>
            <a:pPr marL="342900" indent="-342900">
              <a:buAutoNum type="alphaLcParenBoth"/>
            </a:pPr>
            <a:endParaRPr lang="en-US" dirty="0" smtClean="0"/>
          </a:p>
          <a:p>
            <a:r>
              <a:rPr lang="en-US" dirty="0" smtClean="0"/>
              <a:t>Schatz et al. Genome Biology 2012 13:243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cosa è un kmero?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91872"/>
            <a:ext cx="3692237" cy="17033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err="1" smtClean="0"/>
              <a:t>kmeri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sottostringhe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k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contenute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stringa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n</a:t>
            </a:r>
            <a:endParaRPr lang="it-IT" dirty="0"/>
          </a:p>
        </p:txBody>
      </p:sp>
      <p:pic>
        <p:nvPicPr>
          <p:cNvPr id="4098" name="Picture 2" descr="http://www.homolog.us/Tutorials/Tut-Img/Set1/fig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92" y="2118745"/>
            <a:ext cx="7293169" cy="38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199" y="3796439"/>
            <a:ext cx="2912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Nell’esempio a fianco la sequenza in rosso è associata a tutti i possibili k-meri che la compongono di lunghezza k=7</a:t>
            </a:r>
          </a:p>
          <a:p>
            <a:endParaRPr lang="it-IT" dirty="0"/>
          </a:p>
          <a:p>
            <a:r>
              <a:rPr lang="it-IT" dirty="0" smtClean="0"/>
              <a:t>Dovrebbe risultare evidente come la sovrapposizione tra kmeri possa essere sfruttata per un assemblaggio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9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82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Pianifichiamo il sequenziamento di un genoma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4882" cy="3629602"/>
          </a:xfrm>
        </p:spPr>
        <p:txBody>
          <a:bodyPr/>
          <a:lstStyle/>
          <a:p>
            <a:r>
              <a:rPr lang="it-IT" dirty="0" smtClean="0"/>
              <a:t>Quanto è grande il mio genoma?</a:t>
            </a:r>
          </a:p>
          <a:p>
            <a:r>
              <a:rPr lang="it-IT" dirty="0" smtClean="0"/>
              <a:t>Quanti elementi ripetuti ha e come sono distribuiti?</a:t>
            </a:r>
          </a:p>
          <a:p>
            <a:r>
              <a:rPr lang="it-IT" dirty="0" smtClean="0"/>
              <a:t>E’già disponibile un genoma di una specie vicina a quella di interesse per farsi un’idea delle sue caratteristiche?</a:t>
            </a:r>
          </a:p>
          <a:p>
            <a:r>
              <a:rPr lang="it-IT" dirty="0" smtClean="0"/>
              <a:t>Che tipo di sequenziamento devo usare e che tipo di librerie? </a:t>
            </a:r>
            <a:endParaRPr lang="it-IT" dirty="0"/>
          </a:p>
        </p:txBody>
      </p:sp>
      <p:pic>
        <p:nvPicPr>
          <p:cNvPr id="5124" name="Picture 4" descr="https://media.licdn.com/mpr/mpr/AAEAAQAAAAAAAALwAAAAJGVlZDM2MzEzLTRhMTYtNDY0Ni1hZDFiLWU2MzJlYTllNmYz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64" y="2337954"/>
            <a:ext cx="4528416" cy="25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0035" y="5657671"/>
            <a:ext cx="97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Illumina? PacBio? Illumina + PacBio? Quante reads mi servono per ottenere un genoma con copertura 300X? Faccio librerie paired-end? O Mate pair? O entrambe? E di che lunghezza? E in che proporzione? Ecc. Ecc. Ecc.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Problema! Il contenuto in repeats...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416"/>
            <a:ext cx="5406736" cy="4720648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Molti genomi sono ricchi in elementi ripetuti</a:t>
            </a:r>
          </a:p>
          <a:p>
            <a:r>
              <a:rPr lang="it-IT" dirty="0" smtClean="0"/>
              <a:t>50% del genoma umano!</a:t>
            </a:r>
          </a:p>
          <a:p>
            <a:r>
              <a:rPr lang="it-IT" dirty="0" smtClean="0"/>
              <a:t>Fonte più comune di errori di assemblaggio</a:t>
            </a:r>
          </a:p>
          <a:p>
            <a:r>
              <a:rPr lang="it-IT" dirty="0" smtClean="0"/>
              <a:t>Se uso reads con dimensione n &gt; dimensione repeated region supero il problema</a:t>
            </a:r>
          </a:p>
          <a:p>
            <a:r>
              <a:rPr lang="it-IT" dirty="0" smtClean="0"/>
              <a:t>Soluzione: librerie mate-pair lunghe (più costose, ne faccio meno e le combino con tante paired-end standard)</a:t>
            </a:r>
          </a:p>
          <a:p>
            <a:r>
              <a:rPr lang="it-IT" dirty="0" smtClean="0"/>
              <a:t>Futuro: PacBio, Nanopore</a:t>
            </a:r>
          </a:p>
          <a:p>
            <a:r>
              <a:rPr lang="it-IT" dirty="0" smtClean="0"/>
              <a:t>Sanger era decisamente meglio sotto questo punto di vista! Reads più lunghe, ma più costoso</a:t>
            </a:r>
            <a:endParaRPr lang="it-IT" dirty="0"/>
          </a:p>
        </p:txBody>
      </p:sp>
      <p:pic>
        <p:nvPicPr>
          <p:cNvPr id="6146" name="Picture 2" descr="Repetitive DNA and next-generation sequencing: computational challenges and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3426"/>
            <a:ext cx="5564910" cy="38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della presenza di repeats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77" y="5667533"/>
            <a:ext cx="10515600" cy="58506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Gli assemblaggi possono «collassare» attorno a regioni con repeats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77" y="2175342"/>
            <a:ext cx="7804800" cy="17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7914" y="4738197"/>
            <a:ext cx="391824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 err="1">
                <a:latin typeface="Arial" panose="020B0604020202020204" pitchFamily="34" charset="0"/>
              </a:rPr>
              <a:t>Salzberg</a:t>
            </a:r>
            <a:r>
              <a:rPr lang="en-GB" altLang="en-US" sz="1089" b="1" dirty="0">
                <a:latin typeface="Arial" panose="020B0604020202020204" pitchFamily="34" charset="0"/>
              </a:rPr>
              <a:t> S L , and </a:t>
            </a:r>
            <a:r>
              <a:rPr lang="en-GB" altLang="en-US" sz="1089" b="1" dirty="0" err="1">
                <a:latin typeface="Arial" panose="020B0604020202020204" pitchFamily="34" charset="0"/>
              </a:rPr>
              <a:t>Yorke</a:t>
            </a:r>
            <a:r>
              <a:rPr lang="en-GB" altLang="en-US" sz="1089" b="1" dirty="0">
                <a:latin typeface="Arial" panose="020B0604020202020204" pitchFamily="34" charset="0"/>
              </a:rPr>
              <a:t> J A Bioinformatics 2005;21:4320-4321</a:t>
            </a:r>
          </a:p>
        </p:txBody>
      </p:sp>
    </p:spTree>
    <p:extLst>
      <p:ext uri="{BB962C8B-B14F-4D97-AF65-F5344CB8AC3E}">
        <p14:creationId xmlns:p14="http://schemas.microsoft.com/office/powerpoint/2010/main" val="22006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1790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Arial;Helvetica</vt:lpstr>
      <vt:lpstr>Calibri</vt:lpstr>
      <vt:lpstr>Calibri Light</vt:lpstr>
      <vt:lpstr>msgothic</vt:lpstr>
      <vt:lpstr>Times New Roman</vt:lpstr>
      <vt:lpstr>Wingdings</vt:lpstr>
      <vt:lpstr>Office Theme</vt:lpstr>
      <vt:lpstr>Qualche cenno sulle metodiche di assemblaggio</vt:lpstr>
      <vt:lpstr>De novo assembly vs resequencing</vt:lpstr>
      <vt:lpstr>Genoma o trascrittoma?</vt:lpstr>
      <vt:lpstr>Genoma o trascrittoma?</vt:lpstr>
      <vt:lpstr>Presentazione standard di PowerPoint</vt:lpstr>
      <vt:lpstr>Ma cosa è un kmero?</vt:lpstr>
      <vt:lpstr>Pianifichiamo il sequenziamento di un genoma</vt:lpstr>
      <vt:lpstr>Problema! Il contenuto in repeats...</vt:lpstr>
      <vt:lpstr>Effetto della presenza di repeats</vt:lpstr>
      <vt:lpstr>Ma poi come assemblo le reads?</vt:lpstr>
      <vt:lpstr>Metodi Overlap Layout Consensus</vt:lpstr>
      <vt:lpstr>Assemblaggio OLC – esempio con testo</vt:lpstr>
      <vt:lpstr>De Brujin graph</vt:lpstr>
      <vt:lpstr>Conversione delle reads in un grafo di De Brujin</vt:lpstr>
      <vt:lpstr>Path alternativi... Read 4 in comune e poi ho due alternative -&gt; aperura di una «bubble»</vt:lpstr>
      <vt:lpstr>L’importanza dell’informazione paired-end</vt:lpstr>
      <vt:lpstr>Nell’assemblaggio possono restare dei gap</vt:lpstr>
      <vt:lpstr>Altro problema… eterozigosità</vt:lpstr>
      <vt:lpstr>Come si valutà l’eterozigosità e che problemi può causare?</vt:lpstr>
      <vt:lpstr>Proviamo a pianificare un sequenziamento genomico…</vt:lpstr>
      <vt:lpstr>Fatto l’assemblaggio, come valuto la sua qualità?</vt:lpstr>
      <vt:lpstr>Misura di qualità basata sulla lunghezza dei contigs (o delle scaffold): l’N50</vt:lpstr>
      <vt:lpstr>Valutazione del numero di geni assemblati</vt:lpstr>
      <vt:lpstr>Approccio simile con BUSCO</vt:lpstr>
      <vt:lpstr>Esempio: valutazione comparativa dell’assemblaggio dei genomi di molluschi bivalvi</vt:lpstr>
      <vt:lpstr>Teniamo presente che nessun genoma è perfetto... I miglioramenti tecnologici aiutano!</vt:lpstr>
      <vt:lpstr>Non esiste un assembler perfetto!</vt:lpstr>
      <vt:lpstr>Anche perchè non basta valutare la qualità... Entrano in gioco i parametri tempo e risorse hardware!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Qualche cenno sulle metodiche di assemblaggio</dc:title>
  <dc:creator>marco gerdol</dc:creator>
  <cp:lastModifiedBy>marco gerdol</cp:lastModifiedBy>
  <cp:revision>33</cp:revision>
  <dcterms:created xsi:type="dcterms:W3CDTF">2016-12-06T22:28:50Z</dcterms:created>
  <dcterms:modified xsi:type="dcterms:W3CDTF">2017-11-22T15:48:07Z</dcterms:modified>
</cp:coreProperties>
</file>