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0" r:id="rId25"/>
    <p:sldId id="282" r:id="rId26"/>
    <p:sldId id="283" r:id="rId27"/>
    <p:sldId id="295" r:id="rId28"/>
    <p:sldId id="296" r:id="rId29"/>
    <p:sldId id="309" r:id="rId30"/>
    <p:sldId id="297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24" r:id="rId41"/>
    <p:sldId id="308" r:id="rId42"/>
    <p:sldId id="325" r:id="rId43"/>
    <p:sldId id="320" r:id="rId44"/>
    <p:sldId id="321" r:id="rId45"/>
    <p:sldId id="322" r:id="rId46"/>
    <p:sldId id="323" r:id="rId47"/>
    <p:sldId id="284" r:id="rId48"/>
    <p:sldId id="310" r:id="rId49"/>
    <p:sldId id="289" r:id="rId50"/>
    <p:sldId id="311" r:id="rId51"/>
    <p:sldId id="290" r:id="rId52"/>
    <p:sldId id="291" r:id="rId53"/>
    <p:sldId id="312" r:id="rId54"/>
    <p:sldId id="285" r:id="rId55"/>
    <p:sldId id="313" r:id="rId56"/>
    <p:sldId id="292" r:id="rId57"/>
    <p:sldId id="314" r:id="rId5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420C9E-68D4-40AF-9CF8-B79CE5945CBA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40E029-7ECD-412D-880C-DDD6522927CD}" type="slidenum">
              <a:rPr lang="it-IT"/>
              <a:pPr/>
              <a:t>1</a:t>
            </a:fld>
            <a:endParaRPr lang="it-IT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288421-A920-46F6-960B-48C6B365834D}" type="slidenum">
              <a:rPr lang="it-IT"/>
              <a:pPr/>
              <a:t>10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B24FE2-46C9-4CFF-95A4-18686C033D10}" type="slidenum">
              <a:rPr lang="it-IT"/>
              <a:pPr/>
              <a:t>11</a:t>
            </a:fld>
            <a:endParaRPr lang="it-IT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F28AE6-0B32-4A89-953F-B489F33D82BC}" type="slidenum">
              <a:rPr lang="it-IT"/>
              <a:pPr/>
              <a:t>12</a:t>
            </a:fld>
            <a:endParaRPr 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D8436C-1381-44EE-AC30-6EE3862474FD}" type="slidenum">
              <a:rPr lang="it-IT"/>
              <a:pPr/>
              <a:t>13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4C08EC-2D0F-4534-8B17-ADD6A32A778E}" type="slidenum">
              <a:rPr lang="it-IT"/>
              <a:pPr/>
              <a:t>14</a:t>
            </a:fld>
            <a:endParaRPr 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640D7-0D3C-4EF4-A04C-B763F850DAAC}" type="slidenum">
              <a:rPr lang="it-IT"/>
              <a:pPr/>
              <a:t>15</a:t>
            </a:fld>
            <a:endParaRPr lang="it-IT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8B6A71-88EB-47AC-AE5A-9FD0BEFA4983}" type="slidenum">
              <a:rPr lang="it-IT"/>
              <a:pPr/>
              <a:t>16</a:t>
            </a:fld>
            <a:endParaRPr 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AD29F8-6CA9-42D9-928E-436C490718CD}" type="slidenum">
              <a:rPr lang="it-IT"/>
              <a:pPr/>
              <a:t>17</a:t>
            </a:fld>
            <a:endParaRPr lang="it-IT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F7385E-37ED-4BB8-B665-04ED75B3CAAC}" type="slidenum">
              <a:rPr lang="it-IT"/>
              <a:pPr/>
              <a:t>18</a:t>
            </a:fld>
            <a:endParaRPr lang="it-IT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34C1C4-28B8-45EE-96A5-2A715CF55346}" type="slidenum">
              <a:rPr lang="it-IT"/>
              <a:pPr/>
              <a:t>19</a:t>
            </a:fld>
            <a:endParaRPr lang="it-IT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5488AAE-05B9-4AF8-B221-151A8A793E4A}" type="slidenum">
              <a:rPr lang="it-IT"/>
              <a:pPr/>
              <a:t>2</a:t>
            </a:fld>
            <a:endParaRPr 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B04344-3CC1-46D2-ACF9-62A732284DA2}" type="slidenum">
              <a:rPr lang="it-IT"/>
              <a:pPr/>
              <a:t>20</a:t>
            </a:fld>
            <a:endParaRPr lang="it-IT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304396-6953-4936-BA60-1CA056290563}" type="slidenum">
              <a:rPr lang="it-IT"/>
              <a:pPr/>
              <a:t>21</a:t>
            </a:fld>
            <a:endParaRPr lang="it-IT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A70AD5-CA33-4051-A43F-B923C49CE725}" type="slidenum">
              <a:rPr lang="it-IT"/>
              <a:pPr/>
              <a:t>22</a:t>
            </a:fld>
            <a:endParaRPr 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400536-255A-4F25-BBE7-B830057B6F36}" type="slidenum">
              <a:rPr lang="it-IT"/>
              <a:pPr/>
              <a:t>23</a:t>
            </a:fld>
            <a:endParaRPr lang="it-IT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FF4EC2-B9A7-40BD-B350-75B98AC3FA0C}" type="slidenum">
              <a:rPr lang="it-IT"/>
              <a:pPr/>
              <a:t>24</a:t>
            </a:fld>
            <a:endParaRPr lang="it-IT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80BE59-9717-451E-BB47-EB7B3D6D93F0}" type="slidenum">
              <a:rPr lang="it-IT"/>
              <a:pPr/>
              <a:t>25</a:t>
            </a:fld>
            <a:endParaRPr lang="it-IT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48B0D0-3838-4A1F-AEB3-C8B4C794323C}" type="slidenum">
              <a:rPr lang="it-IT"/>
              <a:pPr/>
              <a:t>26</a:t>
            </a:fld>
            <a:endParaRPr lang="it-IT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A28803-7C47-4AFE-BF47-3D71EC01E95E}" type="slidenum">
              <a:rPr lang="it-IT"/>
              <a:pPr/>
              <a:t>47</a:t>
            </a:fld>
            <a:endParaRPr lang="it-IT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C76077-258B-4002-BF5B-968249D90AFD}" type="slidenum">
              <a:rPr lang="it-IT"/>
              <a:pPr/>
              <a:t>48</a:t>
            </a:fld>
            <a:endParaRPr lang="it-IT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014904-4F90-4D2C-BE35-DBFCB1F551EB}" type="slidenum">
              <a:rPr lang="it-IT"/>
              <a:pPr/>
              <a:t>49</a:t>
            </a:fld>
            <a:endParaRPr lang="it-I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6E472C-394D-4B41-8A7A-95EB5D4BBE2A}" type="slidenum">
              <a:rPr lang="it-IT"/>
              <a:pPr/>
              <a:t>3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336389-F4EA-478F-B541-21171D412199}" type="slidenum">
              <a:rPr lang="it-IT"/>
              <a:pPr/>
              <a:t>51</a:t>
            </a:fld>
            <a:endParaRPr lang="it-IT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55E0ED-7A18-4C8A-9946-5AA21EC9D5A7}" type="slidenum">
              <a:rPr lang="it-IT"/>
              <a:pPr/>
              <a:t>52</a:t>
            </a:fld>
            <a:endParaRPr lang="it-IT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0AAE7E-F03F-4898-8877-163E2458CEAC}" type="slidenum">
              <a:rPr lang="it-IT"/>
              <a:pPr/>
              <a:t>54</a:t>
            </a:fld>
            <a:endParaRPr lang="it-IT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F2BC1D-4808-4739-87B7-B0BD1B7D9EFC}" type="slidenum">
              <a:rPr lang="it-IT"/>
              <a:pPr/>
              <a:t>56</a:t>
            </a:fld>
            <a:endParaRPr lang="it-IT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E8D1E6-F07C-4994-ACFD-CD462F582B3C}" type="slidenum">
              <a:rPr lang="it-IT"/>
              <a:pPr/>
              <a:t>57</a:t>
            </a:fld>
            <a:endParaRPr lang="it-IT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78D58C-63E8-49A2-A5C3-CF31A5344C00}" type="slidenum">
              <a:rPr lang="it-IT"/>
              <a:pPr/>
              <a:t>4</a:t>
            </a:fld>
            <a:endParaRPr 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33971A-E88F-4529-BCA8-971AB96835DE}" type="slidenum">
              <a:rPr lang="it-IT"/>
              <a:pPr/>
              <a:t>5</a:t>
            </a:fld>
            <a:endParaRPr lang="it-I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352953-FC2B-4538-9427-739470597622}" type="slidenum">
              <a:rPr lang="it-IT"/>
              <a:pPr/>
              <a:t>6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6E7932-3FB2-459B-9E1D-EB7F60F09691}" type="slidenum">
              <a:rPr lang="it-IT"/>
              <a:pPr/>
              <a:t>7</a:t>
            </a:fld>
            <a:endParaRPr lang="it-IT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6E9ED3-8D6D-4ECC-AAF9-A738AAD567B4}" type="slidenum">
              <a:rPr lang="it-IT"/>
              <a:pPr/>
              <a:t>8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6A1618-3F9B-47D5-8FFB-E127DB61D443}" type="slidenum">
              <a:rPr lang="it-IT"/>
              <a:pPr/>
              <a:t>9</a:t>
            </a:fld>
            <a:endParaRPr lang="it-IT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4CCC1-ED89-41C5-9FF7-452BE548680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69931A-175F-4FB1-8024-191B839A1C5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0A17E-DE3A-4152-8D1A-9D148C5ED3B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5BFE5-AAF1-4135-B30C-1112B5915F74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EE4AF-2C29-421A-B495-F310C927001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462AB-B3CD-4757-80FD-D780EA38A50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64EAC-25EE-4856-B7CB-3E207A0BED66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C1E2A-01D7-4AB4-BC0D-05C6BA21D8E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99F18-D224-4334-B2BE-BE440273B64A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B567B-294D-4DFA-B343-3F787D45812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CA963-D89F-4CA6-ADE0-AF3232B03F75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A206E-9CBD-4D01-AEEC-72350527F25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08977A-B8EE-4AF4-89AA-2BAD8F5BD41D}" type="slidenum">
              <a:rPr lang="it-IT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Attivazione degli stereotipi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Priming semantico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Wittenbrink, Judd &amp; Park</a:t>
            </a:r>
          </a:p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Partecipanti: Europeo-Americani</a:t>
            </a:r>
          </a:p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Paradigma: Priming semantico subliminale</a:t>
            </a:r>
          </a:p>
          <a:p>
            <a:pPr eaLnBrk="1" hangingPunct="1"/>
            <a:endParaRPr lang="it-IT" sz="2800" smtClean="0"/>
          </a:p>
          <a:p>
            <a:pPr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Wittenbrink, Judd &amp; Park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Prime 15ms</a:t>
            </a:r>
          </a:p>
          <a:p>
            <a:pPr lvl="1" eaLnBrk="1" hangingPunct="1"/>
            <a:r>
              <a:rPr lang="it-IT" smtClean="0"/>
              <a:t>Black</a:t>
            </a:r>
          </a:p>
          <a:p>
            <a:pPr lvl="1" eaLnBrk="1" hangingPunct="1"/>
            <a:r>
              <a:rPr lang="it-IT" smtClean="0"/>
              <a:t>White</a:t>
            </a:r>
          </a:p>
          <a:p>
            <a:pPr eaLnBrk="1" hangingPunct="1"/>
            <a:r>
              <a:rPr lang="it-IT" smtClean="0"/>
              <a:t>Target:</a:t>
            </a:r>
          </a:p>
          <a:p>
            <a:pPr lvl="1" eaLnBrk="1" hangingPunct="1"/>
            <a:r>
              <a:rPr lang="it-IT" smtClean="0"/>
              <a:t>Rilevanza (StB vs StW)</a:t>
            </a:r>
          </a:p>
          <a:p>
            <a:pPr lvl="1" eaLnBrk="1" hangingPunct="1"/>
            <a:r>
              <a:rPr lang="it-IT" smtClean="0"/>
              <a:t>Valenza (positivi vs negativi)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/>
              <a:t>Target:</a:t>
            </a:r>
            <a:br>
              <a:rPr lang="it-IT" sz="4000" smtClean="0"/>
            </a:br>
            <a:endParaRPr lang="it-IT" sz="4000" smtClean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742113" cy="4114800"/>
          </a:xfrm>
        </p:spPr>
        <p:txBody>
          <a:bodyPr/>
          <a:lstStyle/>
          <a:p>
            <a:pPr eaLnBrk="1" hangingPunct="1"/>
            <a:r>
              <a:rPr lang="it-IT" sz="2800" smtClean="0"/>
              <a:t>                 ST. WHITE     ST. BLACK</a:t>
            </a:r>
          </a:p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POSITIVI</a:t>
            </a:r>
          </a:p>
          <a:p>
            <a:pPr eaLnBrk="1" hangingPunct="1"/>
            <a:endParaRPr lang="it-IT" sz="2800" smtClean="0"/>
          </a:p>
          <a:p>
            <a:pPr eaLnBrk="1" hangingPunct="1"/>
            <a:endParaRPr lang="it-IT" sz="2800" smtClean="0"/>
          </a:p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NEGATIVI</a:t>
            </a:r>
          </a:p>
        </p:txBody>
      </p:sp>
      <p:graphicFrame>
        <p:nvGraphicFramePr>
          <p:cNvPr id="16399" name="Group 15"/>
          <p:cNvGraphicFramePr>
            <a:graphicFrameLocks noGrp="1"/>
          </p:cNvGraphicFramePr>
          <p:nvPr>
            <p:ph sz="half" idx="2"/>
          </p:nvPr>
        </p:nvGraphicFramePr>
        <p:xfrm>
          <a:off x="2895600" y="2743200"/>
          <a:ext cx="4556125" cy="3552825"/>
        </p:xfrm>
        <a:graphic>
          <a:graphicData uri="http://schemas.openxmlformats.org/drawingml/2006/table">
            <a:tbl>
              <a:tblPr/>
              <a:tblGrid>
                <a:gridCol w="2244725"/>
                <a:gridCol w="2311400"/>
              </a:tblGrid>
              <a:tr h="177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9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Gli autori vollero indagare che tipo di relazione c</a:t>
            </a:r>
            <a:r>
              <a:rPr lang="ja-JP" altLang="it-IT" smtClean="0"/>
              <a:t>’</a:t>
            </a:r>
            <a:r>
              <a:rPr lang="it-IT" altLang="ja-JP" smtClean="0"/>
              <a:t>era tra il prime e il target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In funzione del tipo di prime</a:t>
            </a:r>
          </a:p>
          <a:p>
            <a:pPr eaLnBrk="1" hangingPunct="1"/>
            <a:r>
              <a:rPr lang="it-IT" smtClean="0"/>
              <a:t>In funzione del tipo di target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prime WHITE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ST. WHITE     ST.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POSITIVI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NEGATIVI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sz="half" idx="2"/>
          </p:nvPr>
        </p:nvGraphicFramePr>
        <p:xfrm>
          <a:off x="2668588" y="2792413"/>
          <a:ext cx="4556125" cy="3579812"/>
        </p:xfrm>
        <a:graphic>
          <a:graphicData uri="http://schemas.openxmlformats.org/drawingml/2006/table">
            <a:tbl>
              <a:tblPr/>
              <a:tblGrid>
                <a:gridCol w="2244725"/>
                <a:gridCol w="2311400"/>
              </a:tblGrid>
              <a:tr h="180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prime BLACK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ST. WHITE     ST.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POSITIVI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NEGATIVI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sz="half" idx="2"/>
          </p:nvPr>
        </p:nvGraphicFramePr>
        <p:xfrm>
          <a:off x="2668588" y="2792413"/>
          <a:ext cx="4556125" cy="3579812"/>
        </p:xfrm>
        <a:graphic>
          <a:graphicData uri="http://schemas.openxmlformats.org/drawingml/2006/table">
            <a:tbl>
              <a:tblPr/>
              <a:tblGrid>
                <a:gridCol w="2244725"/>
                <a:gridCol w="2311400"/>
              </a:tblGrid>
              <a:tr h="180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/>
              <a:t>Se questa ipotesi fosse stata verificata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it-IT" sz="2800" smtClean="0"/>
          </a:p>
          <a:p>
            <a:pPr lvl="1" eaLnBrk="1" hangingPunct="1"/>
            <a:r>
              <a:rPr lang="it-IT" sz="2400" smtClean="0"/>
              <a:t>Esiste una differenza tra il prime White e il prime Black in termini valutativi</a:t>
            </a:r>
          </a:p>
          <a:p>
            <a:pPr lvl="1" eaLnBrk="1" hangingPunct="1"/>
            <a:r>
              <a:rPr lang="it-IT" sz="2400" smtClean="0"/>
              <a:t>Ossia indipendentemente dal tipo di target, fosse esso stereotipico dei W o dei B, il prime W rende accessibile i target positivi mentre il prime B rende accessibile i target negativi</a:t>
            </a:r>
          </a:p>
          <a:p>
            <a:pPr lvl="1" eaLnBrk="1" hangingPunct="1"/>
            <a:r>
              <a:rPr lang="it-IT" sz="2400" smtClean="0"/>
              <a:t>Le due categorie differiscono in termini valutativi </a:t>
            </a:r>
            <a:r>
              <a:rPr lang="it-IT" sz="2400" smtClean="0">
                <a:sym typeface="Wingdings" pitchFamily="2" charset="2"/>
              </a:rPr>
              <a:t> pregiudizio</a:t>
            </a: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prime WHITE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ST. WHITE     ST.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POSITIVI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NEGATIVI</a:t>
            </a:r>
          </a:p>
        </p:txBody>
      </p:sp>
      <p:graphicFrame>
        <p:nvGraphicFramePr>
          <p:cNvPr id="21518" name="Group 14"/>
          <p:cNvGraphicFramePr>
            <a:graphicFrameLocks noGrp="1"/>
          </p:cNvGraphicFramePr>
          <p:nvPr>
            <p:ph sz="half" idx="2"/>
          </p:nvPr>
        </p:nvGraphicFramePr>
        <p:xfrm>
          <a:off x="2668588" y="2792413"/>
          <a:ext cx="4722812" cy="3579812"/>
        </p:xfrm>
        <a:graphic>
          <a:graphicData uri="http://schemas.openxmlformats.org/drawingml/2006/table">
            <a:tbl>
              <a:tblPr/>
              <a:tblGrid>
                <a:gridCol w="2244725"/>
                <a:gridCol w="2478087"/>
              </a:tblGrid>
              <a:tr h="180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prime BLACK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ST. WHITE     ST.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POSITIVI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NEGATIVI</a:t>
            </a:r>
          </a:p>
        </p:txBody>
      </p:sp>
      <p:graphicFrame>
        <p:nvGraphicFramePr>
          <p:cNvPr id="22542" name="Group 14"/>
          <p:cNvGraphicFramePr>
            <a:graphicFrameLocks noGrp="1"/>
          </p:cNvGraphicFramePr>
          <p:nvPr>
            <p:ph sz="half" idx="2"/>
          </p:nvPr>
        </p:nvGraphicFramePr>
        <p:xfrm>
          <a:off x="2668588" y="2792413"/>
          <a:ext cx="4646612" cy="3579812"/>
        </p:xfrm>
        <a:graphic>
          <a:graphicData uri="http://schemas.openxmlformats.org/drawingml/2006/table">
            <a:tbl>
              <a:tblPr/>
              <a:tblGrid>
                <a:gridCol w="2244725"/>
                <a:gridCol w="2401887"/>
              </a:tblGrid>
              <a:tr h="180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smtClean="0"/>
              <a:t>Se questa ipotesi fosse stata verificata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it-IT" sz="2400" smtClean="0"/>
              <a:t>Esiste una differenza tra il prime White e il prime Black in termini descrittivi</a:t>
            </a:r>
          </a:p>
          <a:p>
            <a:pPr lvl="1" eaLnBrk="1" hangingPunct="1"/>
            <a:r>
              <a:rPr lang="it-IT" sz="2400" smtClean="0"/>
              <a:t>Ossia indipendentemente dalla valenza del target, fosse questa positiva o negativa, il prime W rende accessibile i target stereotipici dei W mentre il prime B rende accessibile i target stereotipici dei B</a:t>
            </a:r>
          </a:p>
          <a:p>
            <a:pPr lvl="1" eaLnBrk="1" hangingPunct="1"/>
            <a:r>
              <a:rPr lang="it-IT" sz="2400" smtClean="0"/>
              <a:t>Le due categorie differiscono in termini descrittivi </a:t>
            </a:r>
            <a:r>
              <a:rPr lang="it-IT" sz="2400" smtClean="0">
                <a:sym typeface="Wingdings" pitchFamily="2" charset="2"/>
              </a:rPr>
              <a:t> stereotipo</a:t>
            </a:r>
            <a:endParaRPr lang="it-IT" sz="2400" smtClean="0"/>
          </a:p>
          <a:p>
            <a:pPr eaLnBrk="1" hangingPunct="1"/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Priming semantico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257800"/>
          </a:xfrm>
        </p:spPr>
        <p:txBody>
          <a:bodyPr/>
          <a:lstStyle/>
          <a:p>
            <a:pPr eaLnBrk="1" hangingPunct="1"/>
            <a:r>
              <a:rPr lang="it-IT" sz="2800" smtClean="0"/>
              <a:t>I partecipanti devono compiere una decisione semantica</a:t>
            </a:r>
          </a:p>
          <a:p>
            <a:pPr eaLnBrk="1" hangingPunct="1"/>
            <a:r>
              <a:rPr lang="it-IT" sz="2800" smtClean="0"/>
              <a:t>Ossia vengono presentate loro delle stringhe di lettere  e devono decidere se queste costituiscono una parola o una non parola</a:t>
            </a:r>
          </a:p>
          <a:p>
            <a:pPr eaLnBrk="1" hangingPunct="1"/>
            <a:r>
              <a:rPr lang="it-IT" smtClean="0"/>
              <a:t>esdra            (Target)       margherita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03350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227763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39750" y="5013325"/>
            <a:ext cx="1871663" cy="865188"/>
          </a:xfrm>
          <a:prstGeom prst="ellipse">
            <a:avLst/>
          </a:prstGeom>
          <a:solidFill>
            <a:srgbClr val="D5641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148263" y="5013325"/>
            <a:ext cx="1944687" cy="8651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risultati dimostrarono che esisteva una relazione </a:t>
            </a:r>
          </a:p>
          <a:p>
            <a:pPr eaLnBrk="1" hangingPunct="1"/>
            <a:endParaRPr lang="it-IT" smtClean="0"/>
          </a:p>
          <a:p>
            <a:pPr lvl="1" eaLnBrk="1" hangingPunct="1"/>
            <a:r>
              <a:rPr lang="it-IT" smtClean="0"/>
              <a:t>Valutativa (pregiudizio)</a:t>
            </a:r>
          </a:p>
          <a:p>
            <a:pPr lvl="1" eaLnBrk="1" hangingPunct="1"/>
            <a:r>
              <a:rPr lang="it-IT" smtClean="0"/>
              <a:t>Descrittiva (stereotipo)</a:t>
            </a:r>
          </a:p>
          <a:p>
            <a:pPr lvl="1" eaLnBrk="1" hangingPunct="1"/>
            <a:endParaRPr lang="it-IT" smtClean="0"/>
          </a:p>
          <a:p>
            <a:pPr lvl="1" eaLnBrk="1" hangingPunct="1">
              <a:buFontTx/>
              <a:buNone/>
            </a:pPr>
            <a:r>
              <a:rPr lang="it-IT" smtClean="0"/>
              <a:t>Ma non solo…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prime WHITE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ST. WHITE     ST.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POSITIVI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NEGATIVI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half" idx="2"/>
          </p:nvPr>
        </p:nvGraphicFramePr>
        <p:xfrm>
          <a:off x="2668588" y="2792413"/>
          <a:ext cx="4556125" cy="3579812"/>
        </p:xfrm>
        <a:graphic>
          <a:graphicData uri="http://schemas.openxmlformats.org/drawingml/2006/table">
            <a:tbl>
              <a:tblPr/>
              <a:tblGrid>
                <a:gridCol w="2244725"/>
                <a:gridCol w="2311400"/>
              </a:tblGrid>
              <a:tr h="180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8362950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Il prime BLACK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                      ST. WHITE     ST. BLACK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POSITIVI</a:t>
            </a:r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r>
              <a:rPr lang="it-IT" sz="2400" smtClean="0"/>
              <a:t>NEGATIVI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sz="half" idx="2"/>
          </p:nvPr>
        </p:nvGraphicFramePr>
        <p:xfrm>
          <a:off x="2668588" y="2792413"/>
          <a:ext cx="4556125" cy="3579812"/>
        </p:xfrm>
        <a:graphic>
          <a:graphicData uri="http://schemas.openxmlformats.org/drawingml/2006/table">
            <a:tbl>
              <a:tblPr/>
              <a:tblGrid>
                <a:gridCol w="2244725"/>
                <a:gridCol w="2311400"/>
              </a:tblGrid>
              <a:tr h="180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Progressista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Pulito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Sportivo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Ospitale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Intollerante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Individualista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64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Aggressivo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Superstizioso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Esisteva una relazione di interazione tra l</a:t>
            </a:r>
            <a:r>
              <a:rPr lang="ja-JP" altLang="it-IT" smtClean="0"/>
              <a:t>’</a:t>
            </a:r>
            <a:r>
              <a:rPr lang="it-IT" altLang="ja-JP" smtClean="0"/>
              <a:t>associazione semantica e valutativa</a:t>
            </a:r>
          </a:p>
          <a:p>
            <a:pPr eaLnBrk="1" hangingPunct="1">
              <a:lnSpc>
                <a:spcPct val="90000"/>
              </a:lnSpc>
            </a:pP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Il prime W </a:t>
            </a:r>
            <a:r>
              <a:rPr lang="it-IT" smtClean="0">
                <a:sym typeface="Wingdings" pitchFamily="2" charset="2"/>
              </a:rPr>
              <a:t> i target stereotipici W +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ym typeface="Wingdings" pitchFamily="2" charset="2"/>
              </a:rPr>
              <a:t>Il prime B   i target stereotipici B   </a:t>
            </a:r>
            <a:r>
              <a:rPr lang="it-IT" sz="3600" smtClean="0">
                <a:sym typeface="Wingdings" pitchFamily="2" charset="2"/>
              </a:rPr>
              <a:t>-</a:t>
            </a:r>
          </a:p>
          <a:p>
            <a:pPr eaLnBrk="1" hangingPunct="1">
              <a:lnSpc>
                <a:spcPct val="90000"/>
              </a:lnSpc>
            </a:pPr>
            <a:endParaRPr lang="it-IT" sz="36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3600" smtClean="0">
                <a:sym typeface="Wingdings" pitchFamily="2" charset="2"/>
              </a:rPr>
              <a:t>Pregiudizio stereotipico</a:t>
            </a:r>
            <a:endParaRPr lang="it-IT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Attivazione spontanea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 eaLnBrk="1" hangingPunct="1"/>
            <a:r>
              <a:rPr lang="it-IT" smtClean="0"/>
              <a:t>Devine (1989)</a:t>
            </a:r>
          </a:p>
          <a:p>
            <a:pPr lvl="1" eaLnBrk="1" hangingPunct="1"/>
            <a:r>
              <a:rPr lang="it-IT" smtClean="0"/>
              <a:t>PP: EA</a:t>
            </a:r>
          </a:p>
          <a:p>
            <a:pPr lvl="1" eaLnBrk="1" hangingPunct="1"/>
            <a:r>
              <a:rPr lang="it-IT" smtClean="0"/>
              <a:t>Prime: 80%StB 20% irr vs. 20% StB vs 80%irr</a:t>
            </a:r>
          </a:p>
          <a:p>
            <a:pPr lvl="1" eaLnBrk="1" hangingPunct="1"/>
            <a:r>
              <a:rPr lang="it-IT" smtClean="0"/>
              <a:t>Prime subliminale</a:t>
            </a:r>
          </a:p>
          <a:p>
            <a:pPr lvl="1" eaLnBrk="1" hangingPunct="1"/>
            <a:r>
              <a:rPr lang="it-IT" smtClean="0"/>
              <a:t>Presentazione di una descrizione: Donald</a:t>
            </a:r>
          </a:p>
          <a:p>
            <a:pPr lvl="1" eaLnBrk="1" hangingPunct="1"/>
            <a:r>
              <a:rPr lang="it-IT" smtClean="0"/>
              <a:t>Descrizione ambigua lungo la dimensione aggressività</a:t>
            </a:r>
          </a:p>
          <a:p>
            <a:pPr lvl="1" eaLnBrk="1" hangingPunct="1"/>
            <a:r>
              <a:rPr lang="it-IT" smtClean="0"/>
              <a:t>Nessuna menzione al gruppo etnico di Donald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/>
              <a:t>Processo: 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se il prime attiva lo stereotipo Black, allora il tratto aggressivo deve altresì essere attivo, poiché parte dello stereotipo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Nota bene che tra i prime non c</a:t>
            </a:r>
            <a:r>
              <a:rPr lang="ja-JP" altLang="it-IT" smtClean="0"/>
              <a:t>’</a:t>
            </a:r>
            <a:r>
              <a:rPr lang="it-IT" altLang="ja-JP" smtClean="0"/>
              <a:t>è nessun termine legato all</a:t>
            </a:r>
            <a:r>
              <a:rPr lang="ja-JP" altLang="it-IT" smtClean="0"/>
              <a:t>’</a:t>
            </a:r>
            <a:r>
              <a:rPr lang="it-IT" altLang="ja-JP" smtClean="0"/>
              <a:t>aggressività, o sinonimi dell</a:t>
            </a:r>
            <a:r>
              <a:rPr lang="ja-JP" altLang="it-IT" smtClean="0"/>
              <a:t>’</a:t>
            </a:r>
            <a:r>
              <a:rPr lang="it-IT" altLang="ja-JP" smtClean="0"/>
              <a:t>aggressività (</a:t>
            </a:r>
            <a:r>
              <a:rPr lang="it-IT" altLang="ja-JP" i="1" smtClean="0"/>
              <a:t>black, nigger,lazy</a:t>
            </a:r>
            <a:r>
              <a:rPr lang="it-IT" altLang="ja-JP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it-IT" smtClean="0"/>
              <a:t>Questo effetto deve essere più forte quanto più elevata è l</a:t>
            </a:r>
            <a:r>
              <a:rPr lang="ja-JP" altLang="it-IT" smtClean="0"/>
              <a:t>’</a:t>
            </a:r>
            <a:r>
              <a:rPr lang="it-IT" altLang="ja-JP" smtClean="0"/>
              <a:t>attivazione dello stereotipo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it-IT" smtClean="0"/>
              <a:t>80% StB :  AGGRESSIVO &gt; 20% StB</a:t>
            </a:r>
          </a:p>
          <a:p>
            <a:pPr lvl="1" eaLnBrk="1" hangingPunct="1">
              <a:buFontTx/>
              <a:buNone/>
            </a:pPr>
            <a:endParaRPr lang="it-IT" smtClean="0"/>
          </a:p>
          <a:p>
            <a:pPr lvl="1" eaLnBrk="1" hangingPunct="1">
              <a:buFontTx/>
              <a:buNone/>
            </a:pPr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it-IT" smtClean="0"/>
              <a:t>(?) esistono differenze individuali che possono moderare questo effetto? </a:t>
            </a:r>
          </a:p>
          <a:p>
            <a:pPr marL="342900" lvl="1" indent="-342900">
              <a:buFontTx/>
              <a:buChar char="•"/>
            </a:pPr>
            <a:endParaRPr lang="it-IT" smtClean="0"/>
          </a:p>
          <a:p>
            <a:pPr marL="342900" lvl="1" indent="-342900">
              <a:buFontTx/>
              <a:buChar char="•"/>
            </a:pPr>
            <a:r>
              <a:rPr lang="it-IT" smtClean="0"/>
              <a:t>Individui ad alto e basso pregiudizio reagiscono differentemente a questa manipolazione?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Differenze tra individui ad alto e basso pregiudizio</a:t>
            </a:r>
          </a:p>
          <a:p>
            <a:endParaRPr lang="en-US" smtClean="0"/>
          </a:p>
          <a:p>
            <a:r>
              <a:rPr lang="en-US" smtClean="0"/>
              <a:t>Possiedono gli stessi stereotipi </a:t>
            </a:r>
            <a:r>
              <a:rPr lang="en-US" altLang="it-IT" smtClean="0"/>
              <a:t>‘</a:t>
            </a:r>
            <a:r>
              <a:rPr lang="en-US" altLang="ja-JP" smtClean="0"/>
              <a:t>culturali</a:t>
            </a:r>
            <a:r>
              <a:rPr lang="en-US" altLang="it-IT" smtClean="0"/>
              <a:t>’</a:t>
            </a:r>
            <a:r>
              <a:rPr lang="en-US" altLang="ja-JP" smtClean="0"/>
              <a:t>?</a:t>
            </a:r>
          </a:p>
          <a:p>
            <a:r>
              <a:rPr lang="en-US" smtClean="0"/>
              <a:t>Stereotipi culturali = conoscenze che abbiamo appreso sui gruppi sociali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Partecipanti EA</a:t>
            </a:r>
          </a:p>
          <a:p>
            <a:endParaRPr lang="en-US" smtClean="0"/>
          </a:p>
          <a:p>
            <a:r>
              <a:rPr lang="en-US" smtClean="0"/>
              <a:t>Ai parteicpanti viene chiesto di indicare quello che la società pensa degli AA</a:t>
            </a:r>
          </a:p>
          <a:p>
            <a:endParaRPr lang="en-US" smtClean="0"/>
          </a:p>
          <a:p>
            <a:r>
              <a:rPr lang="en-US" smtClean="0"/>
              <a:t>Non la propria opinione, ma quello che pensano che la società reputi tipico degli AA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Relazione semantica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 target sono però preceduti da un</a:t>
            </a:r>
            <a:r>
              <a:rPr lang="ja-JP" altLang="it-IT" smtClean="0"/>
              <a:t>’</a:t>
            </a:r>
            <a:r>
              <a:rPr lang="it-IT" altLang="ja-JP" smtClean="0"/>
              <a:t>altra parola detta prime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Prime     Fiore			Utensile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Target    Margherita	        	Margherita</a:t>
            </a:r>
          </a:p>
          <a:p>
            <a:pPr eaLnBrk="1" hangingPunct="1"/>
            <a:endParaRPr lang="it-IT" smtClean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276600" y="41910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858000" y="43434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Differenze tra individui ad alto e basso pregiudizio</a:t>
            </a:r>
          </a:p>
          <a:p>
            <a:endParaRPr lang="en-US" smtClean="0"/>
          </a:p>
          <a:p>
            <a:r>
              <a:rPr lang="en-US" smtClean="0"/>
              <a:t>Possiedono gli stessi stereotipi </a:t>
            </a:r>
            <a:r>
              <a:rPr lang="en-US" altLang="it-IT" smtClean="0"/>
              <a:t>‘</a:t>
            </a:r>
            <a:r>
              <a:rPr lang="en-US" altLang="ja-JP" smtClean="0"/>
              <a:t>culturali</a:t>
            </a:r>
            <a:r>
              <a:rPr lang="en-US" altLang="it-IT" smtClean="0"/>
              <a:t>’</a:t>
            </a:r>
            <a:r>
              <a:rPr lang="en-US" altLang="ja-JP" smtClean="0"/>
              <a:t>?</a:t>
            </a:r>
          </a:p>
          <a:p>
            <a:r>
              <a:rPr lang="en-US" smtClean="0"/>
              <a:t>Oppure differiscono e hanno appreso contenuti diversi?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Questionario è anonimo</a:t>
            </a:r>
          </a:p>
          <a:p>
            <a:endParaRPr lang="en-US" smtClean="0"/>
          </a:p>
          <a:p>
            <a:r>
              <a:rPr lang="en-US" smtClean="0"/>
              <a:t>Viene messo in una busta</a:t>
            </a:r>
          </a:p>
          <a:p>
            <a:endParaRPr lang="en-US" smtClean="0"/>
          </a:p>
          <a:p>
            <a:r>
              <a:rPr lang="en-US" smtClean="0"/>
              <a:t>E viene chiesto di non riportare nessuna informazione personale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Compilano la Modern Racism Scale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737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111500"/>
            <a:ext cx="59769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Compilano la Modern Racism Scale</a:t>
            </a:r>
          </a:p>
          <a:p>
            <a:endParaRPr lang="en-US" smtClean="0"/>
          </a:p>
          <a:p>
            <a:r>
              <a:rPr lang="en-US" smtClean="0"/>
              <a:t>Sulla base della Mediana, è possibile dividere i partecipanti in HP e LP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Due giudici </a:t>
            </a:r>
            <a:r>
              <a:rPr lang="en-US" altLang="it-IT" smtClean="0"/>
              <a:t>‘</a:t>
            </a:r>
            <a:r>
              <a:rPr lang="en-US" smtClean="0"/>
              <a:t>blind</a:t>
            </a:r>
            <a:r>
              <a:rPr lang="en-US" altLang="it-IT" smtClean="0"/>
              <a:t>’</a:t>
            </a:r>
            <a:r>
              <a:rPr lang="en-US" smtClean="0"/>
              <a:t> devono categorizzare gli attributi riportati dai partecipanti rispetto a 16 categorie</a:t>
            </a:r>
          </a:p>
          <a:p>
            <a:endParaRPr lang="en-US" smtClean="0"/>
          </a:p>
          <a:p>
            <a:r>
              <a:rPr lang="en-US" smtClean="0"/>
              <a:t>E.g., concetti legati alla povertà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 giudici </a:t>
            </a:r>
            <a:r>
              <a:rPr lang="en-US" altLang="it-IT" smtClean="0"/>
              <a:t>‘</a:t>
            </a:r>
            <a:r>
              <a:rPr lang="en-US" smtClean="0"/>
              <a:t>blind</a:t>
            </a:r>
            <a:r>
              <a:rPr lang="en-US" altLang="it-IT" smtClean="0"/>
              <a:t>’</a:t>
            </a:r>
            <a:r>
              <a:rPr lang="en-US" smtClean="0"/>
              <a:t> eseguono il compito in maniera autonoma</a:t>
            </a:r>
          </a:p>
          <a:p>
            <a:endParaRPr lang="en-US" smtClean="0"/>
          </a:p>
          <a:p>
            <a:r>
              <a:rPr lang="en-US" smtClean="0"/>
              <a:t>Viene calcolato un indice di accordo tra I giudici (circ 90%)</a:t>
            </a:r>
          </a:p>
          <a:p>
            <a:endParaRPr lang="en-US" smtClean="0"/>
          </a:p>
          <a:p>
            <a:r>
              <a:rPr lang="en-US" smtClean="0"/>
              <a:t> Il disaccordo viene risolto col consenso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782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1375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Su </a:t>
            </a:r>
            <a:r>
              <a:rPr lang="en-US" dirty="0" err="1" smtClean="0"/>
              <a:t>nessuna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16 </a:t>
            </a:r>
            <a:r>
              <a:rPr lang="en-US" dirty="0" err="1" smtClean="0"/>
              <a:t>caratteristiche</a:t>
            </a:r>
            <a:r>
              <a:rPr lang="en-US" dirty="0" smtClean="0"/>
              <a:t> emerge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differenza</a:t>
            </a:r>
            <a:r>
              <a:rPr lang="en-US" dirty="0" smtClean="0"/>
              <a:t> </a:t>
            </a:r>
            <a:r>
              <a:rPr lang="en-US" dirty="0" err="1" smtClean="0"/>
              <a:t>significativa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individui</a:t>
            </a:r>
            <a:r>
              <a:rPr lang="en-US" dirty="0" smtClean="0"/>
              <a:t> a HP e LP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7987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Un altro campione di partecipanti, riceve I questionari compilati dai partecipanti HP e LP</a:t>
            </a:r>
          </a:p>
          <a:p>
            <a:endParaRPr lang="en-US" smtClean="0"/>
          </a:p>
          <a:p>
            <a:r>
              <a:rPr lang="en-US" smtClean="0"/>
              <a:t>Non sanno chi ha scritto cosa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8089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Devono indicare se l</a:t>
            </a:r>
            <a:r>
              <a:rPr lang="en-US" altLang="it-IT" smtClean="0"/>
              <a:t>’</a:t>
            </a:r>
            <a:r>
              <a:rPr lang="en-US" smtClean="0"/>
              <a:t>autore è ad HP o BP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Priming semantico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eaLnBrk="1" hangingPunct="1"/>
            <a:endParaRPr lang="it-IT" sz="2800" smtClean="0"/>
          </a:p>
          <a:p>
            <a:pPr eaLnBrk="1" hangingPunct="1"/>
            <a:r>
              <a:rPr lang="it-IT" sz="2800" smtClean="0"/>
              <a:t>Se tra il prime e il target esiste una relazione di congruenza (semantica-valutativa)</a:t>
            </a:r>
          </a:p>
          <a:p>
            <a:pPr lvl="1" eaLnBrk="1" hangingPunct="1"/>
            <a:r>
              <a:rPr lang="it-IT" sz="2400" smtClean="0"/>
              <a:t>Allora i tempi di risposta sono brevi</a:t>
            </a:r>
          </a:p>
          <a:p>
            <a:pPr eaLnBrk="1" hangingPunct="1"/>
            <a:r>
              <a:rPr lang="it-IT" sz="2800" smtClean="0"/>
              <a:t>Se tra il prime e il target esiste una relazione semantica incongruente (semantica-valutativa)</a:t>
            </a:r>
          </a:p>
          <a:p>
            <a:pPr lvl="1" eaLnBrk="1" hangingPunct="1"/>
            <a:r>
              <a:rPr lang="it-IT" sz="2400" smtClean="0"/>
              <a:t>Allora i tempi di risposta sono lunghi</a:t>
            </a:r>
          </a:p>
          <a:p>
            <a:pPr eaLnBrk="1" hangingPunct="1"/>
            <a:endParaRPr lang="it-IT" sz="2800" smtClean="0"/>
          </a:p>
          <a:p>
            <a:pPr eaLnBrk="1" hangingPunct="1">
              <a:buFontTx/>
              <a:buNone/>
            </a:pPr>
            <a:endParaRPr lang="it-IT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819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808080"/>
                </a:solidFill>
              </a:rPr>
              <a:t>Devono indicare se l</a:t>
            </a:r>
            <a:r>
              <a:rPr lang="en-US" altLang="it-IT" smtClean="0">
                <a:solidFill>
                  <a:srgbClr val="808080"/>
                </a:solidFill>
              </a:rPr>
              <a:t>’</a:t>
            </a:r>
            <a:r>
              <a:rPr lang="en-US" smtClean="0">
                <a:solidFill>
                  <a:srgbClr val="808080"/>
                </a:solidFill>
              </a:rPr>
              <a:t>autore è ad HP o BP</a:t>
            </a:r>
          </a:p>
          <a:p>
            <a:endParaRPr lang="en-US" smtClean="0"/>
          </a:p>
          <a:p>
            <a:r>
              <a:rPr lang="en-US" smtClean="0"/>
              <a:t>Non c</a:t>
            </a:r>
            <a:r>
              <a:rPr lang="en-US" altLang="it-IT" smtClean="0"/>
              <a:t>’</a:t>
            </a:r>
            <a:r>
              <a:rPr lang="en-US" smtClean="0"/>
              <a:t>è nessuna associazione tra gli steretotipi riportati e il livello di pregiudizio attribuito all</a:t>
            </a:r>
            <a:r>
              <a:rPr lang="en-US" altLang="it-IT" smtClean="0"/>
              <a:t>’</a:t>
            </a:r>
            <a:r>
              <a:rPr lang="en-US" smtClean="0"/>
              <a:t>autore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82946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989888" cy="4543425"/>
          </a:xfrm>
        </p:spPr>
        <p:txBody>
          <a:bodyPr/>
          <a:lstStyle/>
          <a:p>
            <a:r>
              <a:rPr lang="en-US" smtClean="0"/>
              <a:t>I partecipanti a HP e BP:</a:t>
            </a:r>
          </a:p>
          <a:p>
            <a:endParaRPr lang="en-US" smtClean="0"/>
          </a:p>
          <a:p>
            <a:r>
              <a:rPr lang="en-US" smtClean="0"/>
              <a:t>Condividono le stesse consocenze sugli AE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(1989)</a:t>
            </a:r>
          </a:p>
        </p:txBody>
      </p:sp>
      <p:sp>
        <p:nvSpPr>
          <p:cNvPr id="83970" name="Content Placeholder 3"/>
          <p:cNvSpPr>
            <a:spLocks noGrp="1"/>
          </p:cNvSpPr>
          <p:nvPr>
            <p:ph idx="1"/>
          </p:nvPr>
        </p:nvSpPr>
        <p:spPr>
          <a:xfrm>
            <a:off x="685800" y="1981200"/>
            <a:ext cx="7989888" cy="4543425"/>
          </a:xfrm>
        </p:spPr>
        <p:txBody>
          <a:bodyPr/>
          <a:lstStyle/>
          <a:p>
            <a:r>
              <a:rPr lang="en-US" smtClean="0"/>
              <a:t>I partecipanti a HP e BP:</a:t>
            </a:r>
          </a:p>
          <a:p>
            <a:endParaRPr lang="en-US" smtClean="0"/>
          </a:p>
          <a:p>
            <a:r>
              <a:rPr lang="en-US" smtClean="0">
                <a:solidFill>
                  <a:srgbClr val="808080"/>
                </a:solidFill>
              </a:rPr>
              <a:t>Condividono le stesse consocenze sugli AE</a:t>
            </a:r>
          </a:p>
          <a:p>
            <a:endParaRPr lang="en-US" smtClean="0"/>
          </a:p>
          <a:p>
            <a:r>
              <a:rPr lang="en-US" smtClean="0"/>
              <a:t>Sono stati esposti a sorgenti di informazioni simili (…vivono nello stesso contesto)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(1989, Studio 3)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 un punto di vista delle credenze/stereotipi personali</a:t>
            </a:r>
          </a:p>
          <a:p>
            <a:endParaRPr lang="en-US" smtClean="0"/>
          </a:p>
          <a:p>
            <a:r>
              <a:rPr lang="en-US" smtClean="0"/>
              <a:t>Gli individui ad alto e basso pregiudizio, differiscono?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(1989, Studio 3)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7772400" cy="4114800"/>
          </a:xfrm>
        </p:spPr>
        <p:txBody>
          <a:bodyPr/>
          <a:lstStyle/>
          <a:p>
            <a:r>
              <a:rPr lang="en-US" smtClean="0"/>
              <a:t>I partecipanti ad Alto pregiudizio riportano più tratti negativi che positivi</a:t>
            </a:r>
          </a:p>
          <a:p>
            <a:endParaRPr lang="en-US" smtClean="0"/>
          </a:p>
          <a:p>
            <a:r>
              <a:rPr lang="en-US" smtClean="0"/>
              <a:t>I parteicpanti a Basso pregiudizio riportano più tratti positivi che negativi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(1989, Studio 3)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7772400" cy="4114800"/>
          </a:xfrm>
        </p:spPr>
        <p:txBody>
          <a:bodyPr/>
          <a:lstStyle/>
          <a:p>
            <a:r>
              <a:rPr lang="en-US" smtClean="0"/>
              <a:t>I partecipanti ad Alto pregiduizio riportano maggiori tratti stereotipici (aggressività) rispetto ai partecipanti a basso pregiduizio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Devine (1989, Studio 3)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50825" y="1700213"/>
            <a:ext cx="7772400" cy="4114800"/>
          </a:xfrm>
        </p:spPr>
        <p:txBody>
          <a:bodyPr/>
          <a:lstStyle/>
          <a:p>
            <a:r>
              <a:rPr lang="en-US" smtClean="0"/>
              <a:t>Da un punto di vista degli stereotipi culturali</a:t>
            </a:r>
          </a:p>
          <a:p>
            <a:pPr lvl="1"/>
            <a:r>
              <a:rPr lang="en-US" smtClean="0"/>
              <a:t>I pp ad Alto e Basso pregiudizio, non differiscono</a:t>
            </a:r>
          </a:p>
          <a:p>
            <a:r>
              <a:rPr lang="en-US" smtClean="0"/>
              <a:t>Da un punto di vista degli stereotipi idnividuali</a:t>
            </a:r>
          </a:p>
          <a:p>
            <a:pPr lvl="1"/>
            <a:r>
              <a:rPr lang="en-US" smtClean="0"/>
              <a:t>I pp ad Alto e Basso pregiudizio, differiscono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Devine (1989, studio 2)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Suddivide i partecipanti in funzione del loro livello di pregiudizio (alto vs. basso)</a:t>
            </a:r>
          </a:p>
          <a:p>
            <a:pPr lvl="1" eaLnBrk="1" hangingPunct="1"/>
            <a:r>
              <a:rPr lang="it-IT" smtClean="0"/>
              <a:t>Scala: Modern Racism Scale</a:t>
            </a:r>
          </a:p>
          <a:p>
            <a:pPr lvl="1" eaLnBrk="1" hangingPunct="1"/>
            <a:r>
              <a:rPr lang="it-IT" smtClean="0"/>
              <a:t>Procedura identica all</a:t>
            </a:r>
            <a:r>
              <a:rPr lang="ja-JP" altLang="it-IT" smtClean="0"/>
              <a:t>’</a:t>
            </a:r>
            <a:r>
              <a:rPr lang="it-IT" altLang="ja-JP" smtClean="0"/>
              <a:t>esperimento precedente</a:t>
            </a:r>
          </a:p>
          <a:p>
            <a:pPr lvl="1" eaLnBrk="1" hangingPunct="1"/>
            <a:r>
              <a:rPr lang="it-IT" smtClean="0"/>
              <a:t>Prime: 80%Stb vs 20%Stb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Devine (1989, studio 2)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it-IT" smtClean="0"/>
              <a:t>Leggono la descrizione di Donald</a:t>
            </a:r>
          </a:p>
          <a:p>
            <a:pPr marL="457200" lvl="1" indent="0" eaLnBrk="1" hangingPunct="1">
              <a:buFontTx/>
              <a:buNone/>
            </a:pPr>
            <a:endParaRPr lang="it-IT" smtClean="0"/>
          </a:p>
          <a:p>
            <a:pPr marL="457200" lvl="1" indent="0" eaLnBrk="1" hangingPunct="1">
              <a:buFontTx/>
              <a:buNone/>
            </a:pPr>
            <a:r>
              <a:rPr lang="it-IT" smtClean="0"/>
              <a:t>Devono giudicare Donald rispetto a </a:t>
            </a:r>
          </a:p>
          <a:p>
            <a:pPr marL="457200" lvl="1" indent="0" eaLnBrk="1" hangingPunct="1">
              <a:buFontTx/>
              <a:buNone/>
            </a:pPr>
            <a:endParaRPr lang="it-IT" smtClean="0"/>
          </a:p>
          <a:p>
            <a:pPr marL="457200" lvl="1" indent="0" eaLnBrk="1" hangingPunct="1">
              <a:buFontTx/>
              <a:buNone/>
            </a:pPr>
            <a:r>
              <a:rPr lang="it-IT" smtClean="0"/>
              <a:t>5 items legati allo stereotipo-aggressivo</a:t>
            </a:r>
          </a:p>
          <a:p>
            <a:pPr marL="457200" lvl="1" indent="0" eaLnBrk="1" hangingPunct="1">
              <a:buFontTx/>
              <a:buNone/>
            </a:pPr>
            <a:endParaRPr lang="it-IT" smtClean="0"/>
          </a:p>
          <a:p>
            <a:pPr marL="457200" lvl="1" indent="0" eaLnBrk="1" hangingPunct="1">
              <a:buFontTx/>
              <a:buNone/>
            </a:pPr>
            <a:r>
              <a:rPr lang="it-IT" smtClean="0"/>
              <a:t>5 items negativi irrilevanti per lo stereotipo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it-IT" smtClean="0"/>
              <a:t>Individui ad alto pregiudizio considerano gli stereotipi relativi ad un gruppo come descrizioni vere, spesso accurate del gruppo, e considerano le distinzioni tra i gruppi come giustificate.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Relazione semantica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Prime     Fiore			Utensile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Target    Margherita	        	Margherita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RTs        Brevi                       Lunghi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00400" y="25908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705600" y="25146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200400" y="36576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705600" y="37338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it-IT" smtClean="0"/>
              <a:t>Individui a basso pregiudizio non considerano gli stereotipi relativi ad un gruppo come delle descrizioni accurate e tendono ad abbracciare ideali egalitari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IP1</a:t>
            </a:r>
          </a:p>
          <a:p>
            <a:pPr lvl="1" eaLnBrk="1" hangingPunct="1"/>
            <a:r>
              <a:rPr lang="it-IT" smtClean="0"/>
              <a:t>Gli individui ad alto pregiudizio applicheranno maggiormente le conoscenze categoriali ad un target di giudizio rispetto agli individui con basso pregiudizio</a:t>
            </a:r>
          </a:p>
          <a:p>
            <a:pPr lvl="1" eaLnBrk="1" hangingPunct="1"/>
            <a:endParaRPr lang="fr-FR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/>
              <a:t>IP2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Noi tutti, indipendentemente dal nostro grado di convinzione che gli stereotipi siano credenze corrette, siamo esposti continuamente a conoscenze stereotipiche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Attraverso i media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I processi di socializzazione primaria e secondaria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it-IT" sz="2400" smtClean="0"/>
          </a:p>
          <a:p>
            <a:pPr lvl="1" eaLnBrk="1" hangingPunct="1">
              <a:lnSpc>
                <a:spcPct val="90000"/>
              </a:lnSpc>
            </a:pPr>
            <a:endParaRPr lang="it-IT" sz="2400" smtClean="0"/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Gli stereotipi sono culturali (o culturalmente trasmessi e socialmente appresi)</a:t>
            </a:r>
          </a:p>
          <a:p>
            <a:pPr lvl="1" eaLnBrk="1" hangingPunct="1">
              <a:lnSpc>
                <a:spcPct val="90000"/>
              </a:lnSpc>
            </a:pPr>
            <a:endParaRPr lang="it-IT" sz="2400" smtClean="0"/>
          </a:p>
          <a:p>
            <a:pPr lvl="1" eaLnBrk="1" hangingPunct="1">
              <a:lnSpc>
                <a:spcPct val="90000"/>
              </a:lnSpc>
            </a:pPr>
            <a:endParaRPr lang="it-IT" sz="2400" smtClean="0"/>
          </a:p>
          <a:p>
            <a:pPr lvl="1" eaLnBrk="1" hangingPunct="1">
              <a:lnSpc>
                <a:spcPct val="90000"/>
              </a:lnSpc>
            </a:pPr>
            <a:r>
              <a:rPr lang="it-IT" sz="2400" smtClean="0"/>
              <a:t>Non vi sarà alcuna differenza tra gli individui ad alto e basso pregiudizio in termini di accessibilità delle conoscenze categoriali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75297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AGGRESSIVO (p &lt; .03):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80% StB  (M = 7.52) 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20% StB (M =  6.87)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IRRILEVANTI NEGATIVI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80% StB  (M = 5.89) 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it-IT" sz="2400" smtClean="0"/>
              <a:t>20% StB (M =  6.00)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it-IT" sz="2400" smtClean="0"/>
          </a:p>
          <a:p>
            <a:pPr eaLnBrk="1" hangingPunct="1">
              <a:lnSpc>
                <a:spcPct val="90000"/>
              </a:lnSpc>
            </a:pPr>
            <a:endParaRPr lang="it-IT" sz="2800" smtClean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38200" y="4267200"/>
            <a:ext cx="7848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 partecipanti ad alto e basso pregiudizio non differiscono tra loro in termini di accessibilità delle credenze stereotipiche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>
                <a:sym typeface="Wingdings" pitchFamily="2" charset="2"/>
              </a:rPr>
              <a:t>tutti gli individui (indipendentemente dal loro grado di pregiudizio esplicito) attivano associazioni stereotipiche simili e nello stesso modo</a:t>
            </a:r>
          </a:p>
          <a:p>
            <a:pPr eaLnBrk="1" hangingPunct="1">
              <a:lnSpc>
                <a:spcPct val="90000"/>
              </a:lnSpc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>
                <a:sym typeface="Wingdings" pitchFamily="2" charset="2"/>
              </a:rPr>
              <a:t>quando gli individui con obiettivi ugualitari non possono esercitare un controllo sulle proprie risposte allora hanno una reazione identica agli individui che mostrano apertamente comportamenti discriminatori  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Fiore</a:t>
            </a:r>
            <a:r>
              <a:rPr lang="it-IT" smtClean="0">
                <a:sym typeface="Wingdings" pitchFamily="2" charset="2"/>
              </a:rPr>
              <a:t> rende accessibile il Nodo che è associato a degli attributi ed esemplari</a:t>
            </a:r>
          </a:p>
          <a:p>
            <a:pPr eaLnBrk="1" hangingPunct="1">
              <a:buFontTx/>
              <a:buNone/>
            </a:pPr>
            <a:endParaRPr lang="it-IT" smtClean="0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1763713" y="3141663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fiore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771775" y="3933825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339975" y="4941888"/>
            <a:ext cx="1871663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margherita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419475" y="3573463"/>
            <a:ext cx="2016125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435600" y="4581525"/>
            <a:ext cx="1944688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rosa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4500563" y="3141663"/>
            <a:ext cx="3671887" cy="7921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utensile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Relazione valutativa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Prime  Margherita		Scarafaggio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Target    Bello                       Bello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RTs	   Breve                    Lungo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971800" y="24384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200400" y="3733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6553200" y="25146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6705600" y="37338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Scaraffaggio</a:t>
            </a:r>
            <a:r>
              <a:rPr lang="it-IT" smtClean="0">
                <a:sym typeface="Wingdings" pitchFamily="2" charset="2"/>
              </a:rPr>
              <a:t> rende accessibile il Nodo che è associato a degli attributi negativi</a:t>
            </a:r>
            <a:endParaRPr lang="it-IT" smtClean="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1295400" y="3352800"/>
            <a:ext cx="15843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scarafaggio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743200" y="3962400"/>
            <a:ext cx="3603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627313" y="4941888"/>
            <a:ext cx="187166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schifo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71800" y="3657600"/>
            <a:ext cx="20161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435600" y="4581525"/>
            <a:ext cx="1944688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sporco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4500563" y="3141663"/>
            <a:ext cx="3671887" cy="7921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it-IT" sz="1800">
                <a:latin typeface="Arial" charset="0"/>
                <a:ea typeface="ＭＳ Ｐゴシック" charset="0"/>
              </a:rPr>
              <a:t>margherita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Priming semantico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Il prime può essere </a:t>
            </a:r>
          </a:p>
          <a:p>
            <a:pPr eaLnBrk="1" hangingPunct="1"/>
            <a:endParaRPr lang="it-IT" smtClean="0"/>
          </a:p>
          <a:p>
            <a:pPr lvl="1" eaLnBrk="1" hangingPunct="1"/>
            <a:r>
              <a:rPr lang="it-IT" smtClean="0"/>
              <a:t>Subliminare (&lt; 15ms, per es. Wittenbrink et al. 1997)</a:t>
            </a:r>
          </a:p>
          <a:p>
            <a:pPr lvl="1" eaLnBrk="1" hangingPunct="1"/>
            <a:endParaRPr lang="it-IT" smtClean="0"/>
          </a:p>
          <a:p>
            <a:pPr lvl="1" eaLnBrk="1" hangingPunct="1"/>
            <a:r>
              <a:rPr lang="it-IT" smtClean="0"/>
              <a:t>Sovraliminare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1514</Words>
  <Application>Microsoft Office PowerPoint</Application>
  <PresentationFormat>On-screen Show (4:3)</PresentationFormat>
  <Paragraphs>429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ＭＳ Ｐゴシック</vt:lpstr>
      <vt:lpstr>Wingdings</vt:lpstr>
      <vt:lpstr>Presentazione vuota</vt:lpstr>
      <vt:lpstr>Attivazione degli stereotipi</vt:lpstr>
      <vt:lpstr>Priming semantico</vt:lpstr>
      <vt:lpstr>Relazione semantica</vt:lpstr>
      <vt:lpstr>Priming semantico</vt:lpstr>
      <vt:lpstr>Relazione semantica</vt:lpstr>
      <vt:lpstr>Slide 6</vt:lpstr>
      <vt:lpstr>Relazione valutativa</vt:lpstr>
      <vt:lpstr>Slide 8</vt:lpstr>
      <vt:lpstr>Priming semantico</vt:lpstr>
      <vt:lpstr>Priming semantico</vt:lpstr>
      <vt:lpstr>Wittenbrink, Judd &amp; Park</vt:lpstr>
      <vt:lpstr>Target: </vt:lpstr>
      <vt:lpstr>Slide 13</vt:lpstr>
      <vt:lpstr>Slide 14</vt:lpstr>
      <vt:lpstr>Slide 15</vt:lpstr>
      <vt:lpstr>Se questa ipotesi fosse stata verificata</vt:lpstr>
      <vt:lpstr>Slide 17</vt:lpstr>
      <vt:lpstr>Slide 18</vt:lpstr>
      <vt:lpstr>Se questa ipotesi fosse stata verificata</vt:lpstr>
      <vt:lpstr>Slide 20</vt:lpstr>
      <vt:lpstr>Slide 21</vt:lpstr>
      <vt:lpstr>Slide 22</vt:lpstr>
      <vt:lpstr>Slide 23</vt:lpstr>
      <vt:lpstr>Attivazione spontanea</vt:lpstr>
      <vt:lpstr>Slide 25</vt:lpstr>
      <vt:lpstr>Slide 26</vt:lpstr>
      <vt:lpstr>Slide 27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(1989)</vt:lpstr>
      <vt:lpstr>Devine (1989, Studio 3)</vt:lpstr>
      <vt:lpstr>Devine (1989, Studio 3)</vt:lpstr>
      <vt:lpstr>Devine (1989, Studio 3)</vt:lpstr>
      <vt:lpstr>Devine (1989, Studio 3)</vt:lpstr>
      <vt:lpstr>Devine (1989, studio 2)</vt:lpstr>
      <vt:lpstr>Devine (1989, studio 2)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dpss unipd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Attivazione degli stereotipi</dc:title>
  <dc:creator>dpss unipd</dc:creator>
  <cp:lastModifiedBy>Valentina</cp:lastModifiedBy>
  <cp:revision>19</cp:revision>
  <dcterms:created xsi:type="dcterms:W3CDTF">2007-12-03T11:42:54Z</dcterms:created>
  <dcterms:modified xsi:type="dcterms:W3CDTF">2017-12-05T08:06:05Z</dcterms:modified>
</cp:coreProperties>
</file>