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8" r:id="rId3"/>
    <p:sldId id="268" r:id="rId4"/>
    <p:sldId id="274" r:id="rId5"/>
    <p:sldId id="269" r:id="rId6"/>
    <p:sldId id="270" r:id="rId7"/>
    <p:sldId id="273" r:id="rId8"/>
    <p:sldId id="272" r:id="rId9"/>
    <p:sldId id="271" r:id="rId10"/>
    <p:sldId id="275" r:id="rId11"/>
    <p:sldId id="259" r:id="rId12"/>
    <p:sldId id="276" r:id="rId13"/>
    <p:sldId id="277" r:id="rId14"/>
    <p:sldId id="278" r:id="rId15"/>
    <p:sldId id="279" r:id="rId16"/>
    <p:sldId id="260" r:id="rId17"/>
    <p:sldId id="280" r:id="rId18"/>
    <p:sldId id="281" r:id="rId19"/>
    <p:sldId id="282" r:id="rId20"/>
    <p:sldId id="283" r:id="rId21"/>
    <p:sldId id="284" r:id="rId22"/>
    <p:sldId id="262" r:id="rId23"/>
    <p:sldId id="261" r:id="rId24"/>
    <p:sldId id="285" r:id="rId25"/>
    <p:sldId id="286" r:id="rId26"/>
    <p:sldId id="287" r:id="rId27"/>
    <p:sldId id="288" r:id="rId28"/>
    <p:sldId id="289" r:id="rId29"/>
    <p:sldId id="301" r:id="rId30"/>
    <p:sldId id="302" r:id="rId31"/>
    <p:sldId id="303" r:id="rId32"/>
    <p:sldId id="304" r:id="rId33"/>
    <p:sldId id="305" r:id="rId34"/>
    <p:sldId id="307" r:id="rId35"/>
    <p:sldId id="308" r:id="rId36"/>
    <p:sldId id="309" r:id="rId37"/>
    <p:sldId id="310" r:id="rId38"/>
    <p:sldId id="290" r:id="rId39"/>
    <p:sldId id="291" r:id="rId40"/>
    <p:sldId id="292" r:id="rId41"/>
    <p:sldId id="293" r:id="rId42"/>
    <p:sldId id="294" r:id="rId43"/>
    <p:sldId id="295" r:id="rId44"/>
    <p:sldId id="264" r:id="rId45"/>
    <p:sldId id="266" r:id="rId46"/>
    <p:sldId id="267" r:id="rId47"/>
    <p:sldId id="296" r:id="rId48"/>
    <p:sldId id="297" r:id="rId49"/>
    <p:sldId id="298" r:id="rId50"/>
    <p:sldId id="299" r:id="rId51"/>
    <p:sldId id="300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D2889-6CF1-AA47-ABA3-E6CF10CA068E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B1253-F847-C840-B74D-82CD6FF560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410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332AA4-16BF-F941-8270-78D27353F770}" type="slidenum">
              <a:rPr lang="it-IT" sz="1200"/>
              <a:pPr/>
              <a:t>2</a:t>
            </a:fld>
            <a:endParaRPr lang="it-IT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8DFCA49-3358-6E48-B115-1E04C1A5C61A}" type="slidenum">
              <a:rPr lang="it-IT" sz="1200"/>
              <a:pPr/>
              <a:t>11</a:t>
            </a:fld>
            <a:endParaRPr lang="it-IT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8DFCA49-3358-6E48-B115-1E04C1A5C61A}" type="slidenum">
              <a:rPr lang="it-IT" sz="1200"/>
              <a:pPr/>
              <a:t>12</a:t>
            </a:fld>
            <a:endParaRPr lang="it-IT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8DFCA49-3358-6E48-B115-1E04C1A5C61A}" type="slidenum">
              <a:rPr lang="it-IT" sz="1200"/>
              <a:pPr/>
              <a:t>13</a:t>
            </a:fld>
            <a:endParaRPr lang="it-IT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8DFCA49-3358-6E48-B115-1E04C1A5C61A}" type="slidenum">
              <a:rPr lang="it-IT" sz="1200"/>
              <a:pPr/>
              <a:t>14</a:t>
            </a:fld>
            <a:endParaRPr lang="it-IT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8DFCA49-3358-6E48-B115-1E04C1A5C61A}" type="slidenum">
              <a:rPr lang="it-IT" sz="1200"/>
              <a:pPr/>
              <a:t>15</a:t>
            </a:fld>
            <a:endParaRPr lang="it-IT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3DE5293-D866-C846-A21F-3C71B3639B47}" type="slidenum">
              <a:rPr lang="it-IT" sz="1200"/>
              <a:pPr/>
              <a:t>16</a:t>
            </a:fld>
            <a:endParaRPr lang="it-IT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3DE5293-D866-C846-A21F-3C71B3639B47}" type="slidenum">
              <a:rPr lang="it-IT" sz="1200"/>
              <a:pPr/>
              <a:t>17</a:t>
            </a:fld>
            <a:endParaRPr lang="it-IT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3DE5293-D866-C846-A21F-3C71B3639B47}" type="slidenum">
              <a:rPr lang="it-IT" sz="1200"/>
              <a:pPr/>
              <a:t>18</a:t>
            </a:fld>
            <a:endParaRPr lang="it-IT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3DE5293-D866-C846-A21F-3C71B3639B47}" type="slidenum">
              <a:rPr lang="it-IT" sz="1200"/>
              <a:pPr/>
              <a:t>19</a:t>
            </a:fld>
            <a:endParaRPr lang="it-IT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3DE5293-D866-C846-A21F-3C71B3639B47}" type="slidenum">
              <a:rPr lang="it-IT" sz="1200"/>
              <a:pPr/>
              <a:t>20</a:t>
            </a:fld>
            <a:endParaRPr lang="it-IT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332AA4-16BF-F941-8270-78D27353F770}" type="slidenum">
              <a:rPr lang="it-IT" sz="1200"/>
              <a:pPr/>
              <a:t>3</a:t>
            </a:fld>
            <a:endParaRPr lang="it-IT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3DE5293-D866-C846-A21F-3C71B3639B47}" type="slidenum">
              <a:rPr lang="it-IT" sz="1200"/>
              <a:pPr/>
              <a:t>21</a:t>
            </a:fld>
            <a:endParaRPr lang="it-IT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96DFC1-E69F-7645-8F68-5EECE5A12893}" type="slidenum">
              <a:rPr lang="it-IT" sz="1200"/>
              <a:pPr/>
              <a:t>22</a:t>
            </a:fld>
            <a:endParaRPr lang="it-IT" sz="12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9E77409-0282-DC4C-A240-0373F0C2848A}" type="slidenum">
              <a:rPr lang="it-IT" sz="1200"/>
              <a:pPr/>
              <a:t>23</a:t>
            </a:fld>
            <a:endParaRPr lang="it-IT" sz="120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96DFC1-E69F-7645-8F68-5EECE5A12893}" type="slidenum">
              <a:rPr lang="it-IT" sz="1200"/>
              <a:pPr/>
              <a:t>24</a:t>
            </a:fld>
            <a:endParaRPr lang="it-IT" sz="12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96DFC1-E69F-7645-8F68-5EECE5A12893}" type="slidenum">
              <a:rPr lang="it-IT" sz="1200"/>
              <a:pPr/>
              <a:t>25</a:t>
            </a:fld>
            <a:endParaRPr lang="it-IT" sz="12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96DFC1-E69F-7645-8F68-5EECE5A12893}" type="slidenum">
              <a:rPr lang="it-IT" sz="1200"/>
              <a:pPr/>
              <a:t>26</a:t>
            </a:fld>
            <a:endParaRPr lang="it-IT" sz="12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96DFC1-E69F-7645-8F68-5EECE5A12893}" type="slidenum">
              <a:rPr lang="it-IT" sz="1200"/>
              <a:pPr/>
              <a:t>27</a:t>
            </a:fld>
            <a:endParaRPr lang="it-IT" sz="12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96DFC1-E69F-7645-8F68-5EECE5A12893}" type="slidenum">
              <a:rPr lang="it-IT" sz="1200"/>
              <a:pPr/>
              <a:t>28</a:t>
            </a:fld>
            <a:endParaRPr lang="it-IT" sz="12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96DFC1-E69F-7645-8F68-5EECE5A12893}" type="slidenum">
              <a:rPr lang="it-IT" sz="1200"/>
              <a:pPr/>
              <a:t>29</a:t>
            </a:fld>
            <a:endParaRPr lang="it-IT" sz="12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96DFC1-E69F-7645-8F68-5EECE5A12893}" type="slidenum">
              <a:rPr lang="it-IT" sz="1200"/>
              <a:pPr/>
              <a:t>30</a:t>
            </a:fld>
            <a:endParaRPr lang="it-IT" sz="12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332AA4-16BF-F941-8270-78D27353F770}" type="slidenum">
              <a:rPr lang="it-IT" sz="1200"/>
              <a:pPr/>
              <a:t>4</a:t>
            </a:fld>
            <a:endParaRPr lang="it-IT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96DFC1-E69F-7645-8F68-5EECE5A12893}" type="slidenum">
              <a:rPr lang="it-IT" sz="1200"/>
              <a:pPr/>
              <a:t>31</a:t>
            </a:fld>
            <a:endParaRPr lang="it-IT" sz="12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96DFC1-E69F-7645-8F68-5EECE5A12893}" type="slidenum">
              <a:rPr lang="it-IT" sz="1200"/>
              <a:pPr/>
              <a:t>32</a:t>
            </a:fld>
            <a:endParaRPr lang="it-IT" sz="12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96DFC1-E69F-7645-8F68-5EECE5A12893}" type="slidenum">
              <a:rPr lang="it-IT" sz="1200"/>
              <a:pPr/>
              <a:t>33</a:t>
            </a:fld>
            <a:endParaRPr lang="it-IT" sz="12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96DFC1-E69F-7645-8F68-5EECE5A12893}" type="slidenum">
              <a:rPr lang="it-IT" sz="1200"/>
              <a:pPr/>
              <a:t>34</a:t>
            </a:fld>
            <a:endParaRPr lang="it-IT" sz="12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96DFC1-E69F-7645-8F68-5EECE5A12893}" type="slidenum">
              <a:rPr lang="it-IT" sz="1200"/>
              <a:pPr/>
              <a:t>35</a:t>
            </a:fld>
            <a:endParaRPr lang="it-IT" sz="12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96DFC1-E69F-7645-8F68-5EECE5A12893}" type="slidenum">
              <a:rPr lang="it-IT" sz="1200"/>
              <a:pPr/>
              <a:t>36</a:t>
            </a:fld>
            <a:endParaRPr lang="it-IT" sz="12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96DFC1-E69F-7645-8F68-5EECE5A12893}" type="slidenum">
              <a:rPr lang="it-IT" sz="1200"/>
              <a:pPr/>
              <a:t>37</a:t>
            </a:fld>
            <a:endParaRPr lang="it-IT" sz="12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96DFC1-E69F-7645-8F68-5EECE5A12893}" type="slidenum">
              <a:rPr lang="it-IT" sz="1200"/>
              <a:pPr/>
              <a:t>38</a:t>
            </a:fld>
            <a:endParaRPr lang="it-IT" sz="12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96DFC1-E69F-7645-8F68-5EECE5A12893}" type="slidenum">
              <a:rPr lang="it-IT" sz="1200"/>
              <a:pPr/>
              <a:t>39</a:t>
            </a:fld>
            <a:endParaRPr lang="it-IT" sz="12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96DFC1-E69F-7645-8F68-5EECE5A12893}" type="slidenum">
              <a:rPr lang="it-IT" sz="1200"/>
              <a:pPr/>
              <a:t>40</a:t>
            </a:fld>
            <a:endParaRPr lang="it-IT" sz="12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332AA4-16BF-F941-8270-78D27353F770}" type="slidenum">
              <a:rPr lang="it-IT" sz="1200"/>
              <a:pPr/>
              <a:t>5</a:t>
            </a:fld>
            <a:endParaRPr lang="it-IT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96DFC1-E69F-7645-8F68-5EECE5A12893}" type="slidenum">
              <a:rPr lang="it-IT" sz="1200"/>
              <a:pPr/>
              <a:t>41</a:t>
            </a:fld>
            <a:endParaRPr lang="it-IT" sz="12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96DFC1-E69F-7645-8F68-5EECE5A12893}" type="slidenum">
              <a:rPr lang="it-IT" sz="1200"/>
              <a:pPr/>
              <a:t>42</a:t>
            </a:fld>
            <a:endParaRPr lang="it-IT" sz="12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96DFC1-E69F-7645-8F68-5EECE5A12893}" type="slidenum">
              <a:rPr lang="it-IT" sz="1200"/>
              <a:pPr/>
              <a:t>43</a:t>
            </a:fld>
            <a:endParaRPr lang="it-IT" sz="12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5A12F38-E19D-034D-9C66-7BCA20BF51E7}" type="slidenum">
              <a:rPr lang="it-IT" sz="1200"/>
              <a:pPr/>
              <a:t>44</a:t>
            </a:fld>
            <a:endParaRPr lang="it-IT" sz="120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3EBDC6C-4194-3843-9F19-BD090BBF9714}" type="slidenum">
              <a:rPr lang="it-IT" sz="1200"/>
              <a:pPr/>
              <a:t>45</a:t>
            </a:fld>
            <a:endParaRPr lang="it-IT" sz="12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576088B-67CE-1943-A715-F9DCBC3D5C59}" type="slidenum">
              <a:rPr lang="it-IT" sz="1200"/>
              <a:pPr/>
              <a:t>46</a:t>
            </a:fld>
            <a:endParaRPr lang="it-IT" sz="12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576088B-67CE-1943-A715-F9DCBC3D5C59}" type="slidenum">
              <a:rPr lang="it-IT" sz="1200"/>
              <a:pPr/>
              <a:t>47</a:t>
            </a:fld>
            <a:endParaRPr lang="it-IT" sz="12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576088B-67CE-1943-A715-F9DCBC3D5C59}" type="slidenum">
              <a:rPr lang="it-IT" sz="1200"/>
              <a:pPr/>
              <a:t>48</a:t>
            </a:fld>
            <a:endParaRPr lang="it-IT" sz="12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576088B-67CE-1943-A715-F9DCBC3D5C59}" type="slidenum">
              <a:rPr lang="it-IT" sz="1200"/>
              <a:pPr/>
              <a:t>49</a:t>
            </a:fld>
            <a:endParaRPr lang="it-IT" sz="12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576088B-67CE-1943-A715-F9DCBC3D5C59}" type="slidenum">
              <a:rPr lang="it-IT" sz="1200"/>
              <a:pPr/>
              <a:t>50</a:t>
            </a:fld>
            <a:endParaRPr lang="it-IT" sz="12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332AA4-16BF-F941-8270-78D27353F770}" type="slidenum">
              <a:rPr lang="it-IT" sz="1200"/>
              <a:pPr/>
              <a:t>6</a:t>
            </a:fld>
            <a:endParaRPr lang="it-IT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576088B-67CE-1943-A715-F9DCBC3D5C59}" type="slidenum">
              <a:rPr lang="it-IT" sz="1200"/>
              <a:pPr/>
              <a:t>51</a:t>
            </a:fld>
            <a:endParaRPr lang="it-IT" sz="12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332AA4-16BF-F941-8270-78D27353F770}" type="slidenum">
              <a:rPr lang="it-IT" sz="1200"/>
              <a:pPr/>
              <a:t>7</a:t>
            </a:fld>
            <a:endParaRPr lang="it-IT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332AA4-16BF-F941-8270-78D27353F770}" type="slidenum">
              <a:rPr lang="it-IT" sz="1200"/>
              <a:pPr/>
              <a:t>8</a:t>
            </a:fld>
            <a:endParaRPr lang="it-IT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332AA4-16BF-F941-8270-78D27353F770}" type="slidenum">
              <a:rPr lang="it-IT" sz="1200"/>
              <a:pPr/>
              <a:t>9</a:t>
            </a:fld>
            <a:endParaRPr lang="it-IT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332AA4-16BF-F941-8270-78D27353F770}" type="slidenum">
              <a:rPr lang="it-IT" sz="1200"/>
              <a:pPr/>
              <a:t>10</a:t>
            </a:fld>
            <a:endParaRPr lang="it-IT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pPr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pPr/>
              <a:t>12/5/2017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pPr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pPr/>
              <a:t>12/5/2017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pPr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pPr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Stereotyping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6375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Lepore &amp; Brown (1997)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Critica 1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r>
              <a:rPr lang="it-IT" sz="2800" dirty="0">
                <a:latin typeface="Arial" charset="0"/>
                <a:ea typeface="ＭＳ Ｐゴシック" charset="0"/>
                <a:cs typeface="ＭＳ Ｐゴシック" charset="0"/>
              </a:rPr>
              <a:t>Se uso Black, </a:t>
            </a:r>
            <a:r>
              <a:rPr lang="it-IT" sz="2800" dirty="0" err="1">
                <a:latin typeface="Arial" charset="0"/>
                <a:ea typeface="ＭＳ Ｐゴシック" charset="0"/>
                <a:cs typeface="ＭＳ Ｐゴシック" charset="0"/>
              </a:rPr>
              <a:t>African</a:t>
            </a:r>
            <a:r>
              <a:rPr lang="it-IT" sz="2800" dirty="0">
                <a:latin typeface="Arial" charset="0"/>
                <a:ea typeface="ＭＳ Ｐゴシック" charset="0"/>
                <a:cs typeface="ＭＳ Ｐゴシック" charset="0"/>
              </a:rPr>
              <a:t>-American come prime, vuol dire che sto usando le etichette </a:t>
            </a: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categoriali</a:t>
            </a:r>
          </a:p>
          <a:p>
            <a:pPr>
              <a:lnSpc>
                <a:spcPct val="90000"/>
              </a:lnSpc>
              <a:defRPr/>
            </a:pPr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Le quali hanno associazioni differenziate per frequenza/importanza</a:t>
            </a:r>
          </a:p>
          <a:p>
            <a:pPr>
              <a:lnSpc>
                <a:spcPct val="90000"/>
              </a:lnSpc>
              <a:defRPr/>
            </a:pPr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Le faccio emergere tra High e </a:t>
            </a:r>
            <a:r>
              <a:rPr lang="it-IT" sz="2800" dirty="0" err="1" smtClean="0">
                <a:latin typeface="Arial" charset="0"/>
                <a:ea typeface="ＭＳ Ｐゴシック" charset="0"/>
                <a:cs typeface="ＭＳ Ｐゴシック" charset="0"/>
              </a:rPr>
              <a:t>Low</a:t>
            </a: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800" dirty="0" err="1" smtClean="0">
                <a:latin typeface="Arial" charset="0"/>
                <a:ea typeface="ＭＳ Ｐゴシック" charset="0"/>
                <a:cs typeface="ＭＳ Ｐゴシック" charset="0"/>
              </a:rPr>
              <a:t>prejudice</a:t>
            </a:r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674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Lepore &amp; Brown (1997)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Critica 2: 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non si tratta di una misura di accessibilità delle conoscenze stereotipiche ma di un classico effetto prime semantico (coraggioso vs temerario)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it-IT" sz="2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29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Lepore &amp; Brown (1997)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Critica 2: 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si tratta di una misura di accessibilità </a:t>
            </a:r>
            <a:r>
              <a:rPr lang="it-IT" sz="2800" dirty="0" err="1" smtClean="0">
                <a:latin typeface="Arial" charset="0"/>
                <a:ea typeface="ＭＳ Ｐゴシック" charset="0"/>
                <a:cs typeface="ＭＳ Ｐゴシック" charset="0"/>
              </a:rPr>
              <a:t>semantcia</a:t>
            </a: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, ossia un classico effetto prime semantico 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Prime coraggioso vs temerario</a:t>
            </a:r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VD: correlata al prime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it-IT" sz="2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064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Lepore &amp; Brown (1997)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Critica 2: 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Se attivo una rete semantica (stereotipo), attraverso un concetto (nigger, </a:t>
            </a:r>
            <a:r>
              <a:rPr lang="it-IT" sz="2800" dirty="0" err="1" smtClean="0">
                <a:latin typeface="Arial" charset="0"/>
                <a:ea typeface="ＭＳ Ｐゴシック" charset="0"/>
                <a:cs typeface="ＭＳ Ｐゴシック" charset="0"/>
              </a:rPr>
              <a:t>poor</a:t>
            </a: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, ghetto)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Attivo un concetto semantico (aggressive)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it-IT" sz="2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3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Lepore &amp; Brown (1997)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Critica 2: 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Attivo un concetto semantico (aggressive)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Indipendente dal livello di </a:t>
            </a:r>
            <a:r>
              <a:rPr lang="it-IT" sz="2800" dirty="0" err="1" smtClean="0">
                <a:latin typeface="Arial" charset="0"/>
                <a:ea typeface="ＭＳ Ｐゴシック" charset="0"/>
                <a:cs typeface="ＭＳ Ｐゴシック" charset="0"/>
              </a:rPr>
              <a:t>pregiudizo</a:t>
            </a:r>
            <a:endParaRPr lang="it-IT" sz="2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Il concetto è accessibile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Quindi si applica alla VD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it-IT" sz="2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3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Lepore &amp; Brown (1997)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La Critica 1 e 2 non sono in contraddizione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Sottolineano che: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Bisogna usare un prime categoriale, per attivare la categoria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it-IT" sz="2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64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Lepore &amp; Brown (1997)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it-IT" sz="2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Ripetono </a:t>
            </a:r>
            <a:r>
              <a:rPr lang="it-IT" sz="2800" dirty="0" err="1" smtClean="0">
                <a:latin typeface="Arial" charset="0"/>
                <a:ea typeface="ＭＳ Ｐゴシック" charset="0"/>
                <a:cs typeface="ＭＳ Ｐゴシック" charset="0"/>
              </a:rPr>
              <a:t>l’exp</a:t>
            </a: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 1 di </a:t>
            </a:r>
            <a:r>
              <a:rPr lang="it-IT" sz="2800" dirty="0" err="1" smtClean="0">
                <a:latin typeface="Arial" charset="0"/>
                <a:ea typeface="ＭＳ Ｐゴシック" charset="0"/>
                <a:cs typeface="ＭＳ Ｐゴシック" charset="0"/>
              </a:rPr>
              <a:t>Devine</a:t>
            </a:r>
            <a:endParaRPr lang="it-IT" sz="2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it-IT" altLang="ja-JP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Individuano un gruppo minoritario etnico paragonabile agli AA (adattamento del contenuto)</a:t>
            </a:r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it-IT" sz="2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868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Lepore &amp; Brown (1997)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it-IT" sz="2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Ripetono </a:t>
            </a:r>
            <a:r>
              <a:rPr lang="it-IT" sz="2800" dirty="0" err="1" smtClean="0">
                <a:latin typeface="Arial" charset="0"/>
                <a:ea typeface="ＭＳ Ｐゴシック" charset="0"/>
                <a:cs typeface="ＭＳ Ｐゴシック" charset="0"/>
              </a:rPr>
              <a:t>l’exp</a:t>
            </a: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 1 di </a:t>
            </a:r>
            <a:r>
              <a:rPr lang="it-IT" sz="2800" dirty="0" err="1" smtClean="0">
                <a:latin typeface="Arial" charset="0"/>
                <a:ea typeface="ＭＳ Ｐゴシック" charset="0"/>
                <a:cs typeface="ＭＳ Ｐゴシック" charset="0"/>
              </a:rPr>
              <a:t>Devine</a:t>
            </a:r>
            <a:endParaRPr lang="it-IT" sz="2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it-IT" altLang="ja-JP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r>
              <a:rPr lang="it-IT" altLang="ja-JP" sz="2800" dirty="0">
                <a:latin typeface="Arial" charset="0"/>
                <a:ea typeface="ＭＳ Ｐゴシック" charset="0"/>
                <a:cs typeface="ＭＳ Ｐゴシック" charset="0"/>
              </a:rPr>
              <a:t>Partecipanti riportano le conoscenze stereotipiche</a:t>
            </a:r>
          </a:p>
          <a:p>
            <a:pPr>
              <a:lnSpc>
                <a:spcPct val="90000"/>
              </a:lnSpc>
              <a:defRPr/>
            </a:pPr>
            <a:endParaRPr lang="it-IT" altLang="ja-JP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r>
              <a:rPr lang="it-IT" altLang="ja-JP" sz="2800" dirty="0">
                <a:latin typeface="Arial" charset="0"/>
                <a:ea typeface="ＭＳ Ｐゴシック" charset="0"/>
                <a:cs typeface="ＭＳ Ｐゴシック" charset="0"/>
              </a:rPr>
              <a:t>Compilano </a:t>
            </a:r>
            <a:r>
              <a:rPr lang="it-IT" altLang="ja-JP" sz="2800" dirty="0" smtClean="0">
                <a:latin typeface="Arial" charset="0"/>
                <a:ea typeface="ＭＳ Ｐゴシック" charset="0"/>
                <a:cs typeface="ＭＳ Ｐゴシック" charset="0"/>
              </a:rPr>
              <a:t>MRS</a:t>
            </a:r>
            <a:endParaRPr lang="it-IT" altLang="ja-JP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it-IT" sz="2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061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712"/>
            <a:ext cx="8162764" cy="1453904"/>
          </a:xfrm>
        </p:spPr>
        <p:txBody>
          <a:bodyPr/>
          <a:lstStyle/>
          <a:p>
            <a:pPr eaLnBrk="1" hangingPunct="1"/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Lepore &amp; </a:t>
            </a:r>
            <a:r>
              <a:rPr lang="it-IT" dirty="0" err="1">
                <a:latin typeface="Arial" charset="0"/>
                <a:ea typeface="ＭＳ Ｐゴシック" charset="0"/>
                <a:cs typeface="ＭＳ Ｐゴシック" charset="0"/>
              </a:rPr>
              <a:t>Brown</a:t>
            </a: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 (1997)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it-IT" sz="2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it-IT" sz="2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672" y="1320212"/>
            <a:ext cx="9010327" cy="53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39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Lepore &amp; Brown (1997)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it-IT" sz="2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Studio 2 </a:t>
            </a:r>
          </a:p>
          <a:p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Suddivisione </a:t>
            </a:r>
            <a:r>
              <a:rPr lang="it-IT" sz="2800" dirty="0">
                <a:latin typeface="Arial" charset="0"/>
                <a:ea typeface="ＭＳ Ｐゴシック" charset="0"/>
                <a:cs typeface="ＭＳ Ｐゴシック" charset="0"/>
              </a:rPr>
              <a:t>dei partecipanti: Alto vs </a:t>
            </a: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basso</a:t>
            </a:r>
          </a:p>
          <a:p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it-IT" sz="2800" dirty="0" err="1" smtClean="0">
                <a:latin typeface="Arial" charset="0"/>
                <a:ea typeface="ＭＳ Ｐゴシック" charset="0"/>
                <a:cs typeface="ＭＳ Ｐゴシック" charset="0"/>
              </a:rPr>
              <a:t>Priming</a:t>
            </a:r>
            <a:r>
              <a:rPr lang="it-IT" sz="2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task</a:t>
            </a:r>
          </a:p>
          <a:p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it-IT" sz="2800" dirty="0">
                <a:latin typeface="Arial" charset="0"/>
                <a:ea typeface="ＭＳ Ｐゴシック" charset="0"/>
                <a:cs typeface="ＭＳ Ｐゴシック" charset="0"/>
              </a:rPr>
              <a:t>Prime categoriali Black ma non stereotipici né stereotipici </a:t>
            </a: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negativi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it-IT" sz="2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888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Lepore &amp; Brown (1997)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Critica 1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I prime utilizzati da </a:t>
            </a:r>
            <a:r>
              <a:rPr lang="it-IT" sz="2800" dirty="0" err="1" smtClean="0">
                <a:latin typeface="Arial" charset="0"/>
                <a:ea typeface="ＭＳ Ｐゴシック" charset="0"/>
                <a:cs typeface="ＭＳ Ｐゴシック" charset="0"/>
              </a:rPr>
              <a:t>Devine</a:t>
            </a: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 sono prime stereotipici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Ossia ha utilizzato caratteristiche stereotipiche come prime</a:t>
            </a:r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3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Lepore &amp; Brown (1997)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800" dirty="0" err="1" smtClean="0">
                <a:latin typeface="Arial" charset="0"/>
                <a:ea typeface="ＭＳ Ｐゴシック" charset="0"/>
                <a:cs typeface="ＭＳ Ｐゴシック" charset="0"/>
              </a:rPr>
              <a:t>Primes</a:t>
            </a: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</a:p>
          <a:p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it-IT" sz="2800" dirty="0" err="1" smtClean="0">
                <a:latin typeface="Arial" charset="0"/>
                <a:ea typeface="ＭＳ Ｐゴシック" charset="0"/>
                <a:cs typeface="ＭＳ Ｐゴシック" charset="0"/>
              </a:rPr>
              <a:t>Blacks</a:t>
            </a: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, Afro-Caribbean, West </a:t>
            </a:r>
            <a:r>
              <a:rPr lang="it-IT" sz="2800" dirty="0" err="1" smtClean="0">
                <a:latin typeface="Arial" charset="0"/>
                <a:ea typeface="ＭＳ Ｐゴシック" charset="0"/>
                <a:cs typeface="ＭＳ Ｐゴシック" charset="0"/>
              </a:rPr>
              <a:t>Indians</a:t>
            </a: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it-IT" sz="2800" dirty="0" err="1" smtClean="0">
                <a:latin typeface="Arial" charset="0"/>
                <a:ea typeface="ＭＳ Ｐゴシック" charset="0"/>
                <a:cs typeface="ＭＳ Ｐゴシック" charset="0"/>
              </a:rPr>
              <a:t>colored</a:t>
            </a: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, Brixton, </a:t>
            </a:r>
            <a:r>
              <a:rPr lang="it-IT" sz="2800" dirty="0" err="1" smtClean="0">
                <a:latin typeface="Arial" charset="0"/>
                <a:ea typeface="ＭＳ Ｐゴシック" charset="0"/>
                <a:cs typeface="ＭＳ Ｐゴシック" charset="0"/>
              </a:rPr>
              <a:t>Notting</a:t>
            </a: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 Hill, </a:t>
            </a:r>
            <a:r>
              <a:rPr lang="it-IT" sz="2800" dirty="0" err="1" smtClean="0">
                <a:latin typeface="Arial" charset="0"/>
                <a:ea typeface="ＭＳ Ｐゴシック" charset="0"/>
                <a:cs typeface="ＭＳ Ｐゴシック" charset="0"/>
              </a:rPr>
              <a:t>Rastafarain</a:t>
            </a: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it-IT" sz="2800" dirty="0" err="1" smtClean="0">
                <a:latin typeface="Arial" charset="0"/>
                <a:ea typeface="ＭＳ Ｐゴシック" charset="0"/>
                <a:cs typeface="ＭＳ Ｐゴシック" charset="0"/>
              </a:rPr>
              <a:t>dreadlocks</a:t>
            </a: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, afro</a:t>
            </a:r>
          </a:p>
          <a:p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it-IT" sz="2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865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Lepore &amp; Brown (1997)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sz="2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Descrizione di Donald</a:t>
            </a:r>
          </a:p>
          <a:p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VD su tratti stereotipici positivi e negativi</a:t>
            </a:r>
          </a:p>
          <a:p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it-IT" sz="2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315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Lepore &amp; Brown (1997)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dirty="0" err="1" smtClean="0">
                <a:latin typeface="Arial" charset="0"/>
                <a:ea typeface="ＭＳ Ｐゴシック" charset="0"/>
                <a:cs typeface="ＭＳ Ｐゴシック" charset="0"/>
              </a:rPr>
              <a:t>Main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dirty="0" err="1" smtClean="0">
                <a:latin typeface="Arial" charset="0"/>
                <a:ea typeface="ＭＳ Ｐゴシック" charset="0"/>
                <a:cs typeface="ＭＳ Ｐゴシック" charset="0"/>
              </a:rPr>
              <a:t>effect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 of </a:t>
            </a:r>
            <a:r>
              <a:rPr lang="it-IT" dirty="0" err="1" smtClean="0">
                <a:latin typeface="Arial" charset="0"/>
                <a:ea typeface="ＭＳ Ｐゴシック" charset="0"/>
                <a:cs typeface="ＭＳ Ｐゴシック" charset="0"/>
              </a:rPr>
              <a:t>valence</a:t>
            </a:r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it-IT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Three-ways </a:t>
            </a:r>
            <a:r>
              <a:rPr lang="it-IT" dirty="0" err="1" smtClean="0">
                <a:latin typeface="Arial" charset="0"/>
                <a:ea typeface="ＭＳ Ｐゴシック" charset="0"/>
                <a:cs typeface="ＭＳ Ｐゴシック" charset="0"/>
              </a:rPr>
              <a:t>interaction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it-IT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No prime: no </a:t>
            </a:r>
            <a:r>
              <a:rPr lang="it-IT" dirty="0" err="1" smtClean="0">
                <a:latin typeface="Arial" charset="0"/>
                <a:ea typeface="ＭＳ Ｐゴシック" charset="0"/>
                <a:cs typeface="ＭＳ Ｐゴシック" charset="0"/>
              </a:rPr>
              <a:t>valence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 x </a:t>
            </a:r>
            <a:r>
              <a:rPr lang="it-IT" dirty="0" err="1" smtClean="0">
                <a:latin typeface="Arial" charset="0"/>
                <a:ea typeface="ＭＳ Ｐゴシック" charset="0"/>
                <a:cs typeface="ＭＳ Ｐゴシック" charset="0"/>
              </a:rPr>
              <a:t>prejudice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dirty="0" err="1" smtClean="0">
                <a:latin typeface="Arial" charset="0"/>
                <a:ea typeface="ＭＳ Ｐゴシック" charset="0"/>
                <a:cs typeface="ＭＳ Ｐゴシック" charset="0"/>
              </a:rPr>
              <a:t>interaction</a:t>
            </a:r>
            <a:endParaRPr lang="it-IT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Prime: yes </a:t>
            </a:r>
            <a:r>
              <a:rPr lang="it-IT" dirty="0" err="1" smtClean="0">
                <a:latin typeface="Arial" charset="0"/>
                <a:ea typeface="ＭＳ Ｐゴシック" charset="0"/>
                <a:cs typeface="ＭＳ Ｐゴシック" charset="0"/>
              </a:rPr>
              <a:t>valence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 x </a:t>
            </a:r>
            <a:r>
              <a:rPr lang="it-IT" dirty="0" err="1" smtClean="0">
                <a:latin typeface="Arial" charset="0"/>
                <a:ea typeface="ＭＳ Ｐゴシック" charset="0"/>
                <a:cs typeface="ＭＳ Ｐゴシック" charset="0"/>
              </a:rPr>
              <a:t>prejudice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dirty="0" err="1" smtClean="0">
                <a:latin typeface="Arial" charset="0"/>
                <a:ea typeface="ＭＳ Ｐゴシック" charset="0"/>
                <a:cs typeface="ＭＳ Ｐゴシック" charset="0"/>
              </a:rPr>
              <a:t>interaction</a:t>
            </a:r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016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Lepore &amp; Brown (1997)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772400" cy="4114800"/>
          </a:xfrm>
        </p:spPr>
        <p:txBody>
          <a:bodyPr/>
          <a:lstStyle/>
          <a:p>
            <a:pPr eaLnBrk="1" hangingPunct="1"/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180" y="1600200"/>
            <a:ext cx="8655262" cy="50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6075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Lepore &amp; Brown (1997)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Replica concettuale di </a:t>
            </a:r>
            <a:r>
              <a:rPr lang="it-IT" dirty="0" err="1" smtClean="0">
                <a:latin typeface="Arial" charset="0"/>
                <a:ea typeface="ＭＳ Ｐゴシック" charset="0"/>
                <a:cs typeface="ＭＳ Ｐゴシック" charset="0"/>
              </a:rPr>
              <a:t>Devine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 (Studio 3)</a:t>
            </a:r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it-IT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Procedura identica alla precedente</a:t>
            </a:r>
          </a:p>
          <a:p>
            <a:pPr eaLnBrk="1" hangingPunct="1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Prime: categoriale (Black, Afro) + stereotipi (nigger, rude, ghetto)</a:t>
            </a:r>
          </a:p>
          <a:p>
            <a:pPr eaLnBrk="1" hangingPunct="1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Stesso prime </a:t>
            </a:r>
            <a:r>
              <a:rPr lang="it-IT" dirty="0" err="1" smtClean="0">
                <a:latin typeface="Arial" charset="0"/>
                <a:ea typeface="ＭＳ Ｐゴシック" charset="0"/>
                <a:cs typeface="ＭＳ Ｐゴシック" charset="0"/>
              </a:rPr>
              <a:t>Devine</a:t>
            </a:r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7043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Lepore &amp; Brown (1997)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053" y="1600199"/>
            <a:ext cx="8402747" cy="510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38177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Lepore &amp; Brown (1997)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To </a:t>
            </a:r>
            <a:r>
              <a:rPr lang="it-IT" dirty="0" err="1" smtClean="0">
                <a:latin typeface="Arial" charset="0"/>
                <a:ea typeface="ＭＳ Ｐゴシック" charset="0"/>
                <a:cs typeface="ＭＳ Ｐゴシック" charset="0"/>
              </a:rPr>
              <a:t>recap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</a:p>
          <a:p>
            <a:pPr eaLnBrk="1" hangingPunct="1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1) se il prime è categoriale, i partecipanti ad alto e basso pregiudizio differiscono in termini di accessibilità</a:t>
            </a:r>
          </a:p>
          <a:p>
            <a:pPr eaLnBrk="1" hangingPunct="1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2) se il prime è stereotipico, nessuna differenza emerge tra i due gruppi in funzione del loro livello di pregiudizio</a:t>
            </a:r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8749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Lepore &amp; Brown (1997)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To </a:t>
            </a:r>
            <a:r>
              <a:rPr lang="it-IT" dirty="0" err="1" smtClean="0">
                <a:latin typeface="Arial" charset="0"/>
                <a:ea typeface="ＭＳ Ｐゴシック" charset="0"/>
                <a:cs typeface="ＭＳ Ｐゴシック" charset="0"/>
              </a:rPr>
              <a:t>recap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</a:p>
          <a:p>
            <a:pPr eaLnBrk="1" hangingPunct="1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3) il prime è categoriale permette di far emergere le differenze in termini di frequenza di associazione</a:t>
            </a:r>
          </a:p>
          <a:p>
            <a:pPr eaLnBrk="1" hangingPunct="1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4) il prime stereotipico funziona come prime semantico</a:t>
            </a:r>
          </a:p>
          <a:p>
            <a:pPr eaLnBrk="1" hangingPunct="1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65757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Lepore &amp; Brown (1997)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To </a:t>
            </a:r>
            <a:r>
              <a:rPr lang="it-IT" dirty="0" err="1" smtClean="0">
                <a:latin typeface="Arial" charset="0"/>
                <a:ea typeface="ＭＳ Ｐゴシック" charset="0"/>
                <a:cs typeface="ＭＳ Ｐゴシック" charset="0"/>
              </a:rPr>
              <a:t>recap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</a:p>
          <a:p>
            <a:pPr eaLnBrk="1" hangingPunct="1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3) il prime è categoriale permette di far emergere le differenze in termini di frequenza di associazione</a:t>
            </a:r>
          </a:p>
          <a:p>
            <a:pPr eaLnBrk="1" hangingPunct="1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it-IT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4) il prime stereotipico funziona come prime semantico</a:t>
            </a:r>
          </a:p>
          <a:p>
            <a:pPr eaLnBrk="1" hangingPunct="1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31933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Lepore &amp; Brown (1997)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Replica concettuale</a:t>
            </a:r>
          </a:p>
          <a:p>
            <a:pPr eaLnBrk="1" hangingPunct="1"/>
            <a:endParaRPr lang="it-IT" dirty="0">
              <a:solidFill>
                <a:schemeClr val="bg2">
                  <a:lumMod val="25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it-IT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Ossia, si utilizza una metodologia diversa</a:t>
            </a:r>
          </a:p>
          <a:p>
            <a:pPr eaLnBrk="1" hangingPunct="1"/>
            <a:endParaRPr lang="it-IT" dirty="0">
              <a:solidFill>
                <a:schemeClr val="bg2">
                  <a:lumMod val="25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it-IT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E si verifica se si giunge a risultati affini a quelli precedentemente rilevati</a:t>
            </a:r>
          </a:p>
          <a:p>
            <a:pPr eaLnBrk="1" hangingPunct="1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2174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Lepore &amp; Brown (1997)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Critica 1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Quindi se uso uno stereotipo come prime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Rendo i concetti stereotipici attivi, anche quelli non compresi nel prime</a:t>
            </a:r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041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Lepore &amp; Brown (1997)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dirty="0" err="1" smtClean="0">
                <a:latin typeface="Arial" charset="0"/>
                <a:ea typeface="ＭＳ Ｐゴシック" charset="0"/>
                <a:cs typeface="ＭＳ Ｐゴシック" charset="0"/>
              </a:rPr>
              <a:t>Priming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 task</a:t>
            </a:r>
          </a:p>
          <a:p>
            <a:pPr eaLnBrk="1" hangingPunct="1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it-IT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Una condizione termini legati alla categoria dei West </a:t>
            </a:r>
            <a:r>
              <a:rPr lang="it-IT" dirty="0" err="1" smtClean="0">
                <a:latin typeface="Arial" charset="0"/>
                <a:ea typeface="ＭＳ Ｐゴシック" charset="0"/>
                <a:cs typeface="ＭＳ Ｐゴシック" charset="0"/>
              </a:rPr>
              <a:t>Indians</a:t>
            </a:r>
            <a:endParaRPr lang="it-IT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Una condizione i prime non sono legati a nessun gruppo etnico</a:t>
            </a:r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51683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Lepore &amp; Brown (1997)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dirty="0" err="1" smtClean="0">
                <a:latin typeface="Arial" charset="0"/>
                <a:ea typeface="ＭＳ Ｐゴシック" charset="0"/>
                <a:cs typeface="ＭＳ Ｐゴシック" charset="0"/>
              </a:rPr>
              <a:t>Lexical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dirty="0" err="1" smtClean="0">
                <a:latin typeface="Arial" charset="0"/>
                <a:ea typeface="ＭＳ Ｐゴシック" charset="0"/>
                <a:cs typeface="ＭＳ Ｐゴシック" charset="0"/>
              </a:rPr>
              <a:t>decision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 task</a:t>
            </a:r>
          </a:p>
          <a:p>
            <a:pPr eaLnBrk="1" hangingPunct="1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it-IT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46 targets</a:t>
            </a:r>
          </a:p>
          <a:p>
            <a:pPr eaLnBrk="1" hangingPunct="1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26 parole –non associate al prime</a:t>
            </a:r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74021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Lepore &amp; Brown (1997)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Presentazione di una descrizione DONALD</a:t>
            </a:r>
          </a:p>
          <a:p>
            <a:pPr eaLnBrk="1" hangingPunct="1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Descritto da 8 frasi</a:t>
            </a:r>
          </a:p>
          <a:p>
            <a:pPr eaLnBrk="1" hangingPunct="1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Ciascuna rappresenta un comportamento</a:t>
            </a:r>
          </a:p>
          <a:p>
            <a:pPr eaLnBrk="1" hangingPunct="1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37191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Lepore &amp; Brown (1997)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I comportamenti sono diagnostici di 4 tratti</a:t>
            </a:r>
          </a:p>
          <a:p>
            <a:pPr eaLnBrk="1" hangingPunct="1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Atletico</a:t>
            </a:r>
          </a:p>
          <a:p>
            <a:pPr eaLnBrk="1" hangingPunct="1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Amante del divertimento</a:t>
            </a:r>
          </a:p>
          <a:p>
            <a:pPr eaLnBrk="1" hangingPunct="1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Aggressivo</a:t>
            </a:r>
          </a:p>
          <a:p>
            <a:pPr eaLnBrk="1" hangingPunct="1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Inaffidabile</a:t>
            </a:r>
          </a:p>
          <a:p>
            <a:pPr eaLnBrk="1" hangingPunct="1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45164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Lepore &amp; Brown (1997)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I comportamenti sono diagnostici di 4 tratti</a:t>
            </a:r>
          </a:p>
          <a:p>
            <a:pPr eaLnBrk="1" hangingPunct="1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Atletico</a:t>
            </a:r>
          </a:p>
          <a:p>
            <a:pPr eaLnBrk="1" hangingPunct="1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Amente del divertimento</a:t>
            </a:r>
          </a:p>
          <a:p>
            <a:pPr eaLnBrk="1" hangingPunct="1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Aggressivo</a:t>
            </a:r>
          </a:p>
          <a:p>
            <a:pPr eaLnBrk="1" hangingPunct="1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Inaffidabile</a:t>
            </a:r>
          </a:p>
          <a:p>
            <a:pPr eaLnBrk="1" hangingPunct="1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5351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Lepore &amp; Brown (1997)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Valutano Donald su 20 tratti</a:t>
            </a:r>
          </a:p>
          <a:p>
            <a:pPr eaLnBrk="1" hangingPunct="1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it-IT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Legati ai 4 tratti stereotipici (quindi due positivi e due negativi)</a:t>
            </a:r>
          </a:p>
          <a:p>
            <a:pPr eaLnBrk="1" hangingPunct="1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02487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Lepore &amp; Brown (1997)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8445" y="1638299"/>
            <a:ext cx="7279994" cy="448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54009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Lepore &amp; Brown (1997)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Replica concettuale</a:t>
            </a:r>
          </a:p>
          <a:p>
            <a:pPr eaLnBrk="1" hangingPunct="1">
              <a:buFontTx/>
              <a:buNone/>
            </a:pPr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I partecipanti con differente livello di pregiudizio, mostrano un’accessibilità differente, se il prime è di tipo categoriale</a:t>
            </a:r>
          </a:p>
          <a:p>
            <a:pPr eaLnBrk="1" hangingPunct="1">
              <a:buFontTx/>
              <a:buNone/>
            </a:pPr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it-IT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74856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Lepore &amp; Brown (1997)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I partecipanti ad alto e basso pregiudizio differiscono in termini di accessibilità cronica e contestuale?</a:t>
            </a:r>
          </a:p>
          <a:p>
            <a:pPr eaLnBrk="1" hangingPunct="1"/>
            <a:endParaRPr lang="it-IT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it-IT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36203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Lepore &amp; Brown (1997)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Usare uno stereotipo come prime</a:t>
            </a:r>
          </a:p>
          <a:p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Occulta le differenze tra le partecipanti ad alto e basso pregiudizio</a:t>
            </a:r>
          </a:p>
          <a:p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Rende a tutti accessibile lo stereotipo</a:t>
            </a:r>
          </a:p>
          <a:p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Anche di quei tratti non inclusi nel prime</a:t>
            </a:r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it-IT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it-IT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4178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Lepore &amp; Brown (1997)</a:t>
            </a:r>
          </a:p>
        </p:txBody>
      </p:sp>
      <p:sp>
        <p:nvSpPr>
          <p:cNvPr id="2" name="Rectangle 1"/>
          <p:cNvSpPr/>
          <p:nvPr/>
        </p:nvSpPr>
        <p:spPr>
          <a:xfrm>
            <a:off x="922011" y="1930851"/>
            <a:ext cx="2104968" cy="921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BLACK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748047" y="2852789"/>
            <a:ext cx="434910" cy="13046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000590" y="2852789"/>
            <a:ext cx="0" cy="16525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818222" y="2852789"/>
            <a:ext cx="208757" cy="7131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57200" y="4148720"/>
            <a:ext cx="1056290" cy="643617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poor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1513490" y="4514016"/>
            <a:ext cx="1704850" cy="78588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dirty="0" smtClean="0"/>
              <a:t>ghetto</a:t>
            </a:r>
            <a:endParaRPr lang="en-US" dirty="0"/>
          </a:p>
        </p:txBody>
      </p:sp>
      <p:sp>
        <p:nvSpPr>
          <p:cNvPr id="13" name="Text Placeholder 11"/>
          <p:cNvSpPr txBox="1">
            <a:spLocks/>
          </p:cNvSpPr>
          <p:nvPr/>
        </p:nvSpPr>
        <p:spPr>
          <a:xfrm>
            <a:off x="2000589" y="3565986"/>
            <a:ext cx="2313725" cy="785881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aggressive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818222" y="4351867"/>
            <a:ext cx="208757" cy="1621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182957" y="4792337"/>
            <a:ext cx="33053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1182957" y="2852789"/>
            <a:ext cx="539290" cy="34094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11"/>
          <p:cNvSpPr txBox="1">
            <a:spLocks/>
          </p:cNvSpPr>
          <p:nvPr/>
        </p:nvSpPr>
        <p:spPr>
          <a:xfrm>
            <a:off x="1113372" y="6059266"/>
            <a:ext cx="1704850" cy="78588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athletic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1722247" y="5299897"/>
            <a:ext cx="417514" cy="7593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683876" y="1930851"/>
            <a:ext cx="2104968" cy="921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African-American</a:t>
            </a:r>
            <a:endParaRPr lang="en-US" dirty="0"/>
          </a:p>
        </p:txBody>
      </p:sp>
      <p:cxnSp>
        <p:nvCxnSpPr>
          <p:cNvPr id="5" name="Straight Arrow Connector 4"/>
          <p:cNvCxnSpPr>
            <a:stCxn id="34" idx="2"/>
          </p:cNvCxnSpPr>
          <p:nvPr/>
        </p:nvCxnSpPr>
        <p:spPr>
          <a:xfrm flipH="1">
            <a:off x="3948990" y="2852789"/>
            <a:ext cx="787370" cy="7131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" idx="3"/>
            <a:endCxn id="34" idx="1"/>
          </p:cNvCxnSpPr>
          <p:nvPr/>
        </p:nvCxnSpPr>
        <p:spPr>
          <a:xfrm>
            <a:off x="3026979" y="2391820"/>
            <a:ext cx="65689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3526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Lepore &amp; Brown (1997)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Questa accessibilità semantica decade nel tempo</a:t>
            </a:r>
          </a:p>
          <a:p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Ossia se tra il prime e il giudizio sul target si interpone un intervallo di tempo sufficiente, l’effetto del prime dovrebbe decadere </a:t>
            </a:r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it-IT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it-IT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43983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Lepore &amp; Brown (1997)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L’effetto del prime semantico dovrebbe decadere</a:t>
            </a:r>
          </a:p>
          <a:p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Ma l’effetto dell’accessibilità cronica dovrebbe persistere </a:t>
            </a:r>
          </a:p>
          <a:p>
            <a:pPr eaLnBrk="1" hangingPunct="1"/>
            <a:endParaRPr lang="it-IT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it-IT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94643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Lepore &amp; Brown (1997)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I partecipanti a basso pregiudizio, dovrebbero essere sensibili alla distanza tra prime e giudizio (decadenza)</a:t>
            </a:r>
          </a:p>
          <a:p>
            <a:pPr eaLnBrk="1" hangingPunct="1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I partecipanti ad alto pregiudizio, non dovrebbero essere sensibili alla distanza tra prime e giudizio (cronico)</a:t>
            </a:r>
          </a:p>
          <a:p>
            <a:pPr eaLnBrk="1" hangingPunct="1"/>
            <a:endParaRPr lang="it-IT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90659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Lepore &amp; Brown (1997)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Prime stereotipico (come in </a:t>
            </a:r>
            <a:r>
              <a:rPr lang="it-IT" dirty="0" err="1" smtClean="0">
                <a:latin typeface="Arial" charset="0"/>
                <a:ea typeface="ＭＳ Ｐゴシック" charset="0"/>
                <a:cs typeface="ＭＳ Ｐゴシック" charset="0"/>
              </a:rPr>
              <a:t>Devine</a:t>
            </a:r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Compito di formazione di impressione </a:t>
            </a:r>
          </a:p>
          <a:p>
            <a:pPr eaLnBrk="1" hangingPunct="1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it-IT" dirty="0" smtClean="0">
                <a:latin typeface="Arial" charset="0"/>
                <a:ea typeface="ＭＳ Ｐゴシック" charset="0"/>
                <a:cs typeface="ＭＳ Ｐゴシック" charset="0"/>
              </a:rPr>
              <a:t>Donald</a:t>
            </a:r>
          </a:p>
          <a:p>
            <a:pPr eaLnBrk="1" hangingPunct="1"/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endParaRPr lang="it-IT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it-IT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35138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it-IT" sz="2800" dirty="0">
                <a:latin typeface="Arial" charset="0"/>
                <a:ea typeface="ＭＳ Ｐゴシック" charset="0"/>
                <a:cs typeface="ＭＳ Ｐゴシック" charset="0"/>
              </a:rPr>
              <a:t>Al fine di verificare gli effetti </a:t>
            </a:r>
            <a:r>
              <a:rPr lang="it-IT" sz="2800" dirty="0" err="1">
                <a:latin typeface="Arial" charset="0"/>
                <a:ea typeface="ＭＳ Ｐゴシック" charset="0"/>
                <a:cs typeface="ＭＳ Ｐゴシック" charset="0"/>
              </a:rPr>
              <a:t>dell</a:t>
            </a:r>
            <a:r>
              <a:rPr lang="ja-JP" altLang="it-IT" sz="28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it-IT" altLang="ja-JP" sz="2800" dirty="0">
                <a:latin typeface="Arial" charset="0"/>
                <a:ea typeface="ＭＳ Ｐゴシック" charset="0"/>
                <a:cs typeface="ＭＳ Ｐゴシック" charset="0"/>
              </a:rPr>
              <a:t>accessibilità temporanea vs. </a:t>
            </a:r>
            <a:r>
              <a:rPr lang="it-IT" altLang="ja-JP" sz="2800" dirty="0" smtClean="0">
                <a:latin typeface="Arial" charset="0"/>
                <a:ea typeface="ＭＳ Ｐゴシック" charset="0"/>
                <a:cs typeface="ＭＳ Ｐゴシック" charset="0"/>
              </a:rPr>
              <a:t>cronica</a:t>
            </a:r>
          </a:p>
          <a:p>
            <a:pPr marL="0" indent="0" eaLnBrk="1" hangingPunct="1">
              <a:buNone/>
            </a:pPr>
            <a:endParaRPr lang="it-IT" altLang="ja-JP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it-IT" sz="2400" dirty="0">
                <a:latin typeface="Arial" charset="0"/>
                <a:ea typeface="ＭＳ Ｐゴシック" charset="0"/>
              </a:rPr>
              <a:t>Metà dei partecipanti attuano il compito di FI subito dopo il prime (accessibilità temporanea) </a:t>
            </a:r>
            <a:r>
              <a:rPr lang="it-IT" sz="2400" dirty="0" smtClean="0">
                <a:latin typeface="Arial" charset="0"/>
                <a:ea typeface="ＭＳ Ｐゴシック" charset="0"/>
              </a:rPr>
              <a:t>G1</a:t>
            </a:r>
          </a:p>
          <a:p>
            <a:pPr lvl="1"/>
            <a:r>
              <a:rPr lang="it-IT" sz="2400" dirty="0">
                <a:latin typeface="Arial" charset="0"/>
                <a:ea typeface="ＭＳ Ｐゴシック" charset="0"/>
                <a:cs typeface="ＭＳ Ｐゴシック" charset="0"/>
              </a:rPr>
              <a:t>I partecipanti ad alto e basso pregiudizio differiscono in termini di accessibilità cronica e contestuale?</a:t>
            </a:r>
          </a:p>
          <a:p>
            <a:pPr marL="457200" lvl="1" indent="0" eaLnBrk="1" hangingPunct="1">
              <a:buNone/>
            </a:pPr>
            <a:endParaRPr lang="it-IT" sz="2400" dirty="0">
              <a:latin typeface="Arial" charset="0"/>
              <a:ea typeface="ＭＳ Ｐゴシック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Lepore &amp; Brown (1997)</a:t>
            </a:r>
          </a:p>
        </p:txBody>
      </p:sp>
    </p:spTree>
    <p:extLst>
      <p:ext uri="{BB962C8B-B14F-4D97-AF65-F5344CB8AC3E}">
        <p14:creationId xmlns:p14="http://schemas.microsoft.com/office/powerpoint/2010/main" xmlns="" val="4778451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799"/>
            <a:ext cx="7772400" cy="3475375"/>
          </a:xfrm>
        </p:spPr>
        <p:txBody>
          <a:bodyPr>
            <a:noAutofit/>
          </a:bodyPr>
          <a:lstStyle/>
          <a:p>
            <a:pPr eaLnBrk="1" hangingPunct="1"/>
            <a:r>
              <a:rPr lang="it-IT" sz="3600" dirty="0" smtClean="0">
                <a:latin typeface="Arial" charset="0"/>
                <a:ea typeface="ＭＳ Ｐゴシック" charset="0"/>
                <a:cs typeface="ＭＳ Ｐゴシック" charset="0"/>
              </a:rPr>
              <a:t>IP 1</a:t>
            </a:r>
            <a:endParaRPr lang="it-IT" sz="3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it-IT" sz="3600" dirty="0">
                <a:latin typeface="Arial" charset="0"/>
                <a:ea typeface="ＭＳ Ｐゴシック" charset="0"/>
              </a:rPr>
              <a:t>Se i partecipanti ad AP = BP, allora non ci devono essere differenze nella valutazione di Donald in G1 e neanche in G2</a:t>
            </a:r>
          </a:p>
        </p:txBody>
      </p:sp>
    </p:spTree>
    <p:extLst>
      <p:ext uri="{BB962C8B-B14F-4D97-AF65-F5344CB8AC3E}">
        <p14:creationId xmlns:p14="http://schemas.microsoft.com/office/powerpoint/2010/main" xmlns="" val="14763107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5410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sz="3200" dirty="0" smtClean="0">
                <a:latin typeface="Arial" charset="0"/>
                <a:ea typeface="ＭＳ Ｐゴシック" charset="0"/>
                <a:cs typeface="ＭＳ Ｐゴシック" charset="0"/>
              </a:rPr>
              <a:t>IP 2</a:t>
            </a:r>
          </a:p>
          <a:p>
            <a:pPr lvl="1" eaLnBrk="1" hangingPunct="1">
              <a:defRPr/>
            </a:pPr>
            <a:r>
              <a:rPr lang="it-IT" sz="3200" dirty="0" smtClean="0">
                <a:latin typeface="Arial" charset="0"/>
                <a:ea typeface="ＭＳ Ｐゴシック" charset="0"/>
              </a:rPr>
              <a:t>Se i partecipanti ad AP # BP</a:t>
            </a:r>
          </a:p>
          <a:p>
            <a:pPr lvl="2" eaLnBrk="1" hangingPunct="1">
              <a:defRPr/>
            </a:pPr>
            <a:r>
              <a:rPr lang="it-IT" sz="3200" dirty="0" smtClean="0">
                <a:latin typeface="Arial" charset="0"/>
                <a:ea typeface="ＭＳ Ｐゴシック" charset="0"/>
              </a:rPr>
              <a:t>allora non ci devono essere differenze nella valutazione di Donald in G1 </a:t>
            </a:r>
          </a:p>
          <a:p>
            <a:pPr marL="914400" lvl="2" indent="0" eaLnBrk="1" hangingPunct="1">
              <a:buFontTx/>
              <a:buNone/>
              <a:defRPr/>
            </a:pPr>
            <a:endParaRPr lang="it-IT" sz="3200" dirty="0" smtClean="0">
              <a:latin typeface="Arial" charset="0"/>
              <a:ea typeface="ＭＳ Ｐゴシック" charset="0"/>
            </a:endParaRPr>
          </a:p>
          <a:p>
            <a:pPr lvl="2" eaLnBrk="1" hangingPunct="1">
              <a:defRPr/>
            </a:pPr>
            <a:r>
              <a:rPr lang="it-IT" sz="3200" dirty="0" smtClean="0">
                <a:latin typeface="Arial" charset="0"/>
                <a:ea typeface="ＭＳ Ｐゴシック" charset="0"/>
              </a:rPr>
              <a:t>Ma ci devono essere differenze nella valutazione di Donald in G2 ( AP &gt; BP sulla dimensione stereotipica)</a:t>
            </a:r>
            <a:endParaRPr lang="it-IT" sz="32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3359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5410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sz="3200" dirty="0" smtClean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IP 2</a:t>
            </a:r>
          </a:p>
          <a:p>
            <a:pPr lvl="1" eaLnBrk="1" hangingPunct="1">
              <a:defRPr/>
            </a:pPr>
            <a:r>
              <a:rPr lang="it-IT" sz="3200" dirty="0" smtClean="0">
                <a:solidFill>
                  <a:schemeClr val="tx2"/>
                </a:solidFill>
                <a:latin typeface="Arial" charset="0"/>
                <a:ea typeface="ＭＳ Ｐゴシック" charset="0"/>
              </a:rPr>
              <a:t>Se i partecipanti ad AP # BP</a:t>
            </a:r>
          </a:p>
          <a:p>
            <a:pPr lvl="2" eaLnBrk="1" hangingPunct="1">
              <a:defRPr/>
            </a:pPr>
            <a:r>
              <a:rPr lang="it-IT" sz="3200" dirty="0" smtClean="0">
                <a:solidFill>
                  <a:schemeClr val="tx2"/>
                </a:solidFill>
                <a:latin typeface="Arial" charset="0"/>
                <a:ea typeface="ＭＳ Ｐゴシック" charset="0"/>
              </a:rPr>
              <a:t>allora non ci devono essere differenze nella valutazione di Donald in G1 </a:t>
            </a:r>
          </a:p>
          <a:p>
            <a:pPr marL="914400" lvl="2" indent="0" eaLnBrk="1" hangingPunct="1">
              <a:buFontTx/>
              <a:buNone/>
              <a:defRPr/>
            </a:pPr>
            <a:endParaRPr lang="it-IT" sz="3200" dirty="0" smtClean="0">
              <a:solidFill>
                <a:schemeClr val="tx2"/>
              </a:solidFill>
              <a:latin typeface="Arial" charset="0"/>
              <a:ea typeface="ＭＳ Ｐゴシック" charset="0"/>
            </a:endParaRPr>
          </a:p>
          <a:p>
            <a:pPr lvl="2" eaLnBrk="1" hangingPunct="1">
              <a:defRPr/>
            </a:pPr>
            <a:r>
              <a:rPr lang="it-IT" sz="3200" dirty="0" smtClean="0">
                <a:solidFill>
                  <a:schemeClr val="tx2"/>
                </a:solidFill>
                <a:latin typeface="Arial" charset="0"/>
                <a:ea typeface="ＭＳ Ｐゴシック" charset="0"/>
              </a:rPr>
              <a:t>Ma ci devono essere differenze nella valutazione di Donald in G2 ( AP &gt; BP sulla dimensione stereotipica)</a:t>
            </a:r>
            <a:endParaRPr lang="it-IT" sz="3200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13704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5410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sz="3200" dirty="0" smtClean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Gli individui ad alto e basso pregiudizio</a:t>
            </a:r>
          </a:p>
          <a:p>
            <a:pPr eaLnBrk="1" hangingPunct="1">
              <a:defRPr/>
            </a:pPr>
            <a:endParaRPr lang="it-IT" sz="3200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it-IT" sz="3200" dirty="0" smtClean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Non differiscono in termini di accessibilità temporanea degli stereotipi</a:t>
            </a:r>
          </a:p>
          <a:p>
            <a:pPr lvl="1">
              <a:defRPr/>
            </a:pPr>
            <a:r>
              <a:rPr lang="it-IT" dirty="0" smtClean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Prime semantico</a:t>
            </a:r>
          </a:p>
          <a:p>
            <a:pPr lvl="1">
              <a:defRPr/>
            </a:pPr>
            <a:endParaRPr lang="it-IT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endParaRPr lang="it-IT" dirty="0" smtClean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it-IT" sz="3200" dirty="0" smtClean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Differiscono </a:t>
            </a:r>
            <a:r>
              <a:rPr lang="it-IT" sz="32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in termini di accessibilità </a:t>
            </a:r>
            <a:r>
              <a:rPr lang="it-IT" sz="3200" dirty="0" smtClean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cronica </a:t>
            </a:r>
            <a:r>
              <a:rPr lang="it-IT" sz="32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degli stereotipi</a:t>
            </a:r>
          </a:p>
          <a:p>
            <a:pPr lvl="1">
              <a:defRPr/>
            </a:pPr>
            <a:r>
              <a:rPr lang="it-IT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Prime semantico</a:t>
            </a:r>
          </a:p>
          <a:p>
            <a:pPr lvl="1">
              <a:defRPr/>
            </a:pPr>
            <a:endParaRPr lang="it-IT" dirty="0" smtClean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endParaRPr lang="it-IT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endParaRPr lang="it-IT" dirty="0" smtClean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65463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5410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sz="3200" dirty="0" smtClean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Prove indirette</a:t>
            </a:r>
          </a:p>
          <a:p>
            <a:pPr eaLnBrk="1" hangingPunct="1">
              <a:defRPr/>
            </a:pPr>
            <a:endParaRPr lang="it-IT" sz="3200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it-IT" sz="3200" dirty="0" smtClean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Correlazioni tra misure automatiche e livello di pregiudizio (alto e basso)</a:t>
            </a:r>
            <a:endParaRPr lang="it-IT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endParaRPr lang="it-IT" dirty="0" smtClean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endParaRPr lang="it-IT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endParaRPr lang="it-IT" dirty="0" smtClean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8528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Lepore &amp; Brown (1997)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Critica 1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Se invece uso le etichette categoriali come prime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E quindi non utilizzo gli stereotipi come prime</a:t>
            </a:r>
          </a:p>
        </p:txBody>
      </p:sp>
    </p:spTree>
    <p:extLst>
      <p:ext uri="{BB962C8B-B14F-4D97-AF65-F5344CB8AC3E}">
        <p14:creationId xmlns:p14="http://schemas.microsoft.com/office/powerpoint/2010/main" xmlns="" val="265875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5410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sz="3200" dirty="0" smtClean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Prove indirette</a:t>
            </a:r>
          </a:p>
          <a:p>
            <a:pPr eaLnBrk="1" hangingPunct="1">
              <a:defRPr/>
            </a:pPr>
            <a:endParaRPr lang="it-IT" sz="3200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it-IT" sz="3200" dirty="0" err="1" smtClean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Wittenbrink</a:t>
            </a:r>
            <a:r>
              <a:rPr lang="it-IT" sz="3200" dirty="0" smtClean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 et al. 1997</a:t>
            </a:r>
          </a:p>
          <a:p>
            <a:pPr eaLnBrk="1" hangingPunct="1">
              <a:defRPr/>
            </a:pPr>
            <a:endParaRPr lang="it-IT" sz="3200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it-IT" sz="3200" dirty="0" err="1" smtClean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Priming</a:t>
            </a:r>
            <a:r>
              <a:rPr lang="it-IT" sz="3200" dirty="0" smtClean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it-IT" sz="3200" dirty="0" err="1" smtClean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lexical</a:t>
            </a:r>
            <a:r>
              <a:rPr lang="it-IT" sz="3200" dirty="0" smtClean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3200" dirty="0" err="1" smtClean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decision</a:t>
            </a:r>
            <a:r>
              <a:rPr lang="it-IT" sz="3200" dirty="0" smtClean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 task</a:t>
            </a:r>
          </a:p>
          <a:p>
            <a:pPr eaLnBrk="1" hangingPunct="1">
              <a:defRPr/>
            </a:pPr>
            <a:endParaRPr lang="it-IT" sz="3200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it-IT" sz="3200" dirty="0" err="1" smtClean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Modern</a:t>
            </a:r>
            <a:r>
              <a:rPr lang="it-IT" sz="3200" dirty="0" smtClean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3200" dirty="0" err="1" smtClean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Racism</a:t>
            </a:r>
            <a:r>
              <a:rPr lang="it-IT" sz="3200" dirty="0" smtClean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 Scale</a:t>
            </a:r>
          </a:p>
          <a:p>
            <a:pPr eaLnBrk="1" hangingPunct="1">
              <a:defRPr/>
            </a:pPr>
            <a:endParaRPr lang="it-IT" sz="3200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it-IT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endParaRPr lang="it-IT" dirty="0" smtClean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endParaRPr lang="it-IT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endParaRPr lang="it-IT" dirty="0" smtClean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86241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5410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it-IT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endParaRPr lang="it-IT" dirty="0" smtClean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endParaRPr lang="it-IT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endParaRPr lang="it-IT" dirty="0" smtClean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" y="1015999"/>
            <a:ext cx="8288866" cy="563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1879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Lepore &amp; Brown (1997)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Critica 1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È più probabile che la frequenza di attivazione</a:t>
            </a:r>
            <a:r>
              <a:rPr lang="it-IT" sz="2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categoria (prime)-attributo sia differente tra High and </a:t>
            </a:r>
            <a:r>
              <a:rPr lang="it-IT" sz="2800" dirty="0" err="1" smtClean="0">
                <a:latin typeface="Arial" charset="0"/>
                <a:ea typeface="ＭＳ Ｐゴシック" charset="0"/>
                <a:cs typeface="ＭＳ Ｐゴシック" charset="0"/>
              </a:rPr>
              <a:t>Low</a:t>
            </a: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800" dirty="0" err="1" smtClean="0">
                <a:latin typeface="Arial" charset="0"/>
                <a:ea typeface="ＭＳ Ｐゴシック" charset="0"/>
                <a:cs typeface="ＭＳ Ｐゴシック" charset="0"/>
              </a:rPr>
              <a:t>prejudice</a:t>
            </a:r>
            <a:endParaRPr lang="it-IT" sz="2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388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Lepore &amp; Brown (1997)</a:t>
            </a:r>
          </a:p>
        </p:txBody>
      </p:sp>
      <p:sp>
        <p:nvSpPr>
          <p:cNvPr id="2" name="Rectangle 1"/>
          <p:cNvSpPr/>
          <p:nvPr/>
        </p:nvSpPr>
        <p:spPr>
          <a:xfrm>
            <a:off x="922011" y="1930851"/>
            <a:ext cx="2104968" cy="92193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BLACK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748047" y="2852789"/>
            <a:ext cx="434910" cy="13046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000590" y="2852789"/>
            <a:ext cx="0" cy="16525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818222" y="2852789"/>
            <a:ext cx="208757" cy="7131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57200" y="4148720"/>
            <a:ext cx="1056290" cy="6436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poor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1513490" y="4514016"/>
            <a:ext cx="1704850" cy="78588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dirty="0" smtClean="0"/>
              <a:t>ghetto</a:t>
            </a:r>
            <a:endParaRPr lang="en-US" dirty="0"/>
          </a:p>
        </p:txBody>
      </p:sp>
      <p:sp>
        <p:nvSpPr>
          <p:cNvPr id="13" name="Text Placeholder 11"/>
          <p:cNvSpPr txBox="1">
            <a:spLocks/>
          </p:cNvSpPr>
          <p:nvPr/>
        </p:nvSpPr>
        <p:spPr>
          <a:xfrm>
            <a:off x="2000589" y="3565986"/>
            <a:ext cx="2313725" cy="78588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aggressive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818222" y="4351867"/>
            <a:ext cx="208757" cy="1621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182957" y="4792337"/>
            <a:ext cx="33053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058193" y="1870355"/>
            <a:ext cx="2104968" cy="92193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BLACK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136772" y="2792293"/>
            <a:ext cx="0" cy="16525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593382" y="4088224"/>
            <a:ext cx="1056290" cy="6436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poor</a:t>
            </a:r>
            <a:endParaRPr lang="en-US" dirty="0"/>
          </a:p>
        </p:txBody>
      </p:sp>
      <p:sp>
        <p:nvSpPr>
          <p:cNvPr id="28" name="Text Placeholder 11"/>
          <p:cNvSpPr txBox="1">
            <a:spLocks/>
          </p:cNvSpPr>
          <p:nvPr/>
        </p:nvSpPr>
        <p:spPr>
          <a:xfrm>
            <a:off x="5649672" y="4453520"/>
            <a:ext cx="1704850" cy="78588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mtClean="0"/>
              <a:t>ghetto</a:t>
            </a:r>
            <a:endParaRPr lang="en-US" dirty="0"/>
          </a:p>
        </p:txBody>
      </p:sp>
      <p:sp>
        <p:nvSpPr>
          <p:cNvPr id="29" name="Text Placeholder 11"/>
          <p:cNvSpPr txBox="1">
            <a:spLocks/>
          </p:cNvSpPr>
          <p:nvPr/>
        </p:nvSpPr>
        <p:spPr>
          <a:xfrm>
            <a:off x="6136771" y="3505490"/>
            <a:ext cx="2313725" cy="78588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aggressive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5058193" y="2792293"/>
            <a:ext cx="434910" cy="13046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319139" y="4731841"/>
            <a:ext cx="33053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863253" y="4282674"/>
            <a:ext cx="208757" cy="1621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1182957" y="2852789"/>
            <a:ext cx="539290" cy="34094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11"/>
          <p:cNvSpPr txBox="1">
            <a:spLocks/>
          </p:cNvSpPr>
          <p:nvPr/>
        </p:nvSpPr>
        <p:spPr>
          <a:xfrm>
            <a:off x="1182957" y="6059266"/>
            <a:ext cx="1704850" cy="78588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athletic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5110382" y="2783982"/>
            <a:ext cx="539290" cy="34094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8" name="Text Placeholder 11"/>
          <p:cNvSpPr txBox="1">
            <a:spLocks/>
          </p:cNvSpPr>
          <p:nvPr/>
        </p:nvSpPr>
        <p:spPr>
          <a:xfrm>
            <a:off x="4797247" y="6072119"/>
            <a:ext cx="1704850" cy="78588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athletic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6863253" y="2852789"/>
            <a:ext cx="208757" cy="6527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722247" y="5299897"/>
            <a:ext cx="417514" cy="7593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8" idx="0"/>
          </p:cNvCxnSpPr>
          <p:nvPr/>
        </p:nvCxnSpPr>
        <p:spPr>
          <a:xfrm flipV="1">
            <a:off x="5649672" y="5239401"/>
            <a:ext cx="487099" cy="8327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5886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Lepore &amp; Brown (1997)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Critica 1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Se gli High-</a:t>
            </a:r>
            <a:r>
              <a:rPr lang="it-IT" sz="2800" dirty="0" err="1" smtClean="0">
                <a:latin typeface="Arial" charset="0"/>
                <a:ea typeface="ＭＳ Ｐゴシック" charset="0"/>
                <a:cs typeface="ＭＳ Ｐゴシック" charset="0"/>
              </a:rPr>
              <a:t>P</a:t>
            </a: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 (rispetto agli </a:t>
            </a:r>
            <a:r>
              <a:rPr lang="it-IT" sz="2800" dirty="0" err="1" smtClean="0">
                <a:latin typeface="Arial" charset="0"/>
                <a:ea typeface="ＭＳ Ｐゴシック" charset="0"/>
                <a:cs typeface="ＭＳ Ｐゴシック" charset="0"/>
              </a:rPr>
              <a:t>Low-P</a:t>
            </a: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) utilizzano di più quell’attributo quando pensano a quella categoria 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Se attivo la categoria, dovrei trovare quell’attributo più accessibile negli High che nei </a:t>
            </a:r>
            <a:r>
              <a:rPr lang="it-IT" sz="2800" dirty="0" err="1" smtClean="0">
                <a:latin typeface="Arial" charset="0"/>
                <a:ea typeface="ＭＳ Ｐゴシック" charset="0"/>
                <a:cs typeface="ＭＳ Ｐゴシック" charset="0"/>
              </a:rPr>
              <a:t>Low</a:t>
            </a:r>
            <a:endParaRPr lang="it-IT" sz="2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010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Lepore &amp; Brown (1997)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Critica 1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Quindi se uso come prime </a:t>
            </a:r>
            <a:r>
              <a:rPr lang="it-IT" sz="2800" i="1" dirty="0" smtClean="0">
                <a:latin typeface="Arial" charset="0"/>
                <a:ea typeface="ＭＳ Ｐゴシック" charset="0"/>
                <a:cs typeface="ＭＳ Ｐゴシック" charset="0"/>
              </a:rPr>
              <a:t>nigger</a:t>
            </a: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it-IT" sz="2800" dirty="0" err="1" smtClean="0">
                <a:latin typeface="Arial" charset="0"/>
                <a:ea typeface="ＭＳ Ｐゴシック" charset="0"/>
                <a:cs typeface="ＭＳ Ｐゴシック" charset="0"/>
              </a:rPr>
              <a:t>poor</a:t>
            </a: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 e </a:t>
            </a:r>
            <a:r>
              <a:rPr lang="it-IT" sz="2800" dirty="0" err="1" smtClean="0">
                <a:latin typeface="Arial" charset="0"/>
                <a:ea typeface="ＭＳ Ｐゴシック" charset="0"/>
                <a:cs typeface="ＭＳ Ｐゴシック" charset="0"/>
              </a:rPr>
              <a:t>leazy</a:t>
            </a: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 sto usando uno stereotipo come prime 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latin typeface="Arial" charset="0"/>
                <a:ea typeface="ＭＳ Ｐゴシック" charset="0"/>
                <a:cs typeface="ＭＳ Ｐゴシック" charset="0"/>
              </a:rPr>
              <a:t>Rendo in tutti, indipendentemente dal livello di pregiudizio, aggressivo attivo</a:t>
            </a:r>
            <a:endParaRPr lang="it-IT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769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328</TotalTime>
  <Words>1349</Words>
  <Application>Microsoft Office PowerPoint</Application>
  <PresentationFormat>On-screen Show (4:3)</PresentationFormat>
  <Paragraphs>370</Paragraphs>
  <Slides>51</Slides>
  <Notes>50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Executive</vt:lpstr>
      <vt:lpstr>Stereotyping</vt:lpstr>
      <vt:lpstr>Lepore &amp; Brown (1997)</vt:lpstr>
      <vt:lpstr>Lepore &amp; Brown (1997)</vt:lpstr>
      <vt:lpstr>Lepore &amp; Brown (1997)</vt:lpstr>
      <vt:lpstr>Lepore &amp; Brown (1997)</vt:lpstr>
      <vt:lpstr>Lepore &amp; Brown (1997)</vt:lpstr>
      <vt:lpstr>Lepore &amp; Brown (1997)</vt:lpstr>
      <vt:lpstr>Lepore &amp; Brown (1997)</vt:lpstr>
      <vt:lpstr>Lepore &amp; Brown (1997)</vt:lpstr>
      <vt:lpstr>Lepore &amp; Brown (1997)</vt:lpstr>
      <vt:lpstr>Lepore &amp; Brown (1997)</vt:lpstr>
      <vt:lpstr>Lepore &amp; Brown (1997)</vt:lpstr>
      <vt:lpstr>Lepore &amp; Brown (1997)</vt:lpstr>
      <vt:lpstr>Lepore &amp; Brown (1997)</vt:lpstr>
      <vt:lpstr>Lepore &amp; Brown (1997)</vt:lpstr>
      <vt:lpstr>Lepore &amp; Brown (1997)</vt:lpstr>
      <vt:lpstr>Lepore &amp; Brown (1997)</vt:lpstr>
      <vt:lpstr>Lepore &amp; Brown (1997)</vt:lpstr>
      <vt:lpstr>Lepore &amp; Brown (1997)</vt:lpstr>
      <vt:lpstr>Lepore &amp; Brown (1997)</vt:lpstr>
      <vt:lpstr>Lepore &amp; Brown (1997)</vt:lpstr>
      <vt:lpstr>Lepore &amp; Brown (1997)</vt:lpstr>
      <vt:lpstr>Lepore &amp; Brown (1997)</vt:lpstr>
      <vt:lpstr>Lepore &amp; Brown (1997)</vt:lpstr>
      <vt:lpstr>Lepore &amp; Brown (1997)</vt:lpstr>
      <vt:lpstr>Lepore &amp; Brown (1997)</vt:lpstr>
      <vt:lpstr>Lepore &amp; Brown (1997)</vt:lpstr>
      <vt:lpstr>Lepore &amp; Brown (1997)</vt:lpstr>
      <vt:lpstr>Lepore &amp; Brown (1997)</vt:lpstr>
      <vt:lpstr>Lepore &amp; Brown (1997)</vt:lpstr>
      <vt:lpstr>Lepore &amp; Brown (1997)</vt:lpstr>
      <vt:lpstr>Lepore &amp; Brown (1997)</vt:lpstr>
      <vt:lpstr>Lepore &amp; Brown (1997)</vt:lpstr>
      <vt:lpstr>Lepore &amp; Brown (1997)</vt:lpstr>
      <vt:lpstr>Lepore &amp; Brown (1997)</vt:lpstr>
      <vt:lpstr>Lepore &amp; Brown (1997)</vt:lpstr>
      <vt:lpstr>Lepore &amp; Brown (1997)</vt:lpstr>
      <vt:lpstr>Lepore &amp; Brown (1997)</vt:lpstr>
      <vt:lpstr>Lepore &amp; Brown (1997)</vt:lpstr>
      <vt:lpstr>Lepore &amp; Brown (1997)</vt:lpstr>
      <vt:lpstr>Lepore &amp; Brown (1997)</vt:lpstr>
      <vt:lpstr>Lepore &amp; Brown (1997)</vt:lpstr>
      <vt:lpstr>Lepore &amp; Brown (1997)</vt:lpstr>
      <vt:lpstr>Lepore &amp; Brown (1997)</vt:lpstr>
      <vt:lpstr>Slide 45</vt:lpstr>
      <vt:lpstr>Slide 46</vt:lpstr>
      <vt:lpstr>Slide 47</vt:lpstr>
      <vt:lpstr>Slide 48</vt:lpstr>
      <vt:lpstr>Slide 49</vt:lpstr>
      <vt:lpstr>Slide 50</vt:lpstr>
      <vt:lpstr>Slide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Stereotyping</dc:title>
  <dc:creator>Andrea Carnaghi</dc:creator>
  <cp:lastModifiedBy>Valentina</cp:lastModifiedBy>
  <cp:revision>28</cp:revision>
  <dcterms:created xsi:type="dcterms:W3CDTF">2013-12-02T18:44:07Z</dcterms:created>
  <dcterms:modified xsi:type="dcterms:W3CDTF">2017-12-05T08:06:25Z</dcterms:modified>
</cp:coreProperties>
</file>