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97" r:id="rId6"/>
    <p:sldId id="323" r:id="rId7"/>
    <p:sldId id="299" r:id="rId8"/>
    <p:sldId id="300" r:id="rId9"/>
    <p:sldId id="261" r:id="rId10"/>
    <p:sldId id="279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263" r:id="rId20"/>
    <p:sldId id="264" r:id="rId21"/>
    <p:sldId id="265" r:id="rId22"/>
    <p:sldId id="266" r:id="rId23"/>
    <p:sldId id="267" r:id="rId24"/>
    <p:sldId id="321" r:id="rId25"/>
    <p:sldId id="309" r:id="rId26"/>
    <p:sldId id="310" r:id="rId27"/>
    <p:sldId id="275" r:id="rId28"/>
    <p:sldId id="313" r:id="rId29"/>
    <p:sldId id="316" r:id="rId30"/>
    <p:sldId id="311" r:id="rId31"/>
    <p:sldId id="315" r:id="rId32"/>
    <p:sldId id="328" r:id="rId33"/>
    <p:sldId id="277" r:id="rId34"/>
    <p:sldId id="278" r:id="rId35"/>
    <p:sldId id="290" r:id="rId36"/>
    <p:sldId id="292" r:id="rId37"/>
    <p:sldId id="293" r:id="rId38"/>
    <p:sldId id="291" r:id="rId39"/>
    <p:sldId id="294" r:id="rId40"/>
    <p:sldId id="287" r:id="rId41"/>
    <p:sldId id="288" r:id="rId42"/>
    <p:sldId id="289" r:id="rId43"/>
    <p:sldId id="296" r:id="rId44"/>
    <p:sldId id="320" r:id="rId45"/>
    <p:sldId id="295" r:id="rId4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8" autoAdjust="0"/>
    <p:restoredTop sz="94660"/>
  </p:normalViewPr>
  <p:slideViewPr>
    <p:cSldViewPr>
      <p:cViewPr varScale="1">
        <p:scale>
          <a:sx n="64" d="100"/>
          <a:sy n="64" d="100"/>
        </p:scale>
        <p:origin x="-15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49FD-5431-46C9-99E3-862C2957C478}" type="datetimeFigureOut">
              <a:rPr lang="it-IT" smtClean="0"/>
              <a:pPr/>
              <a:t>05/12/2017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AFB6-4624-401D-82DE-ADEA5916DF3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49FD-5431-46C9-99E3-862C2957C478}" type="datetimeFigureOut">
              <a:rPr lang="it-IT" smtClean="0"/>
              <a:pPr/>
              <a:t>05/12/2017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AFB6-4624-401D-82DE-ADEA5916DF3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49FD-5431-46C9-99E3-862C2957C478}" type="datetimeFigureOut">
              <a:rPr lang="it-IT" smtClean="0"/>
              <a:pPr/>
              <a:t>05/12/2017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AFB6-4624-401D-82DE-ADEA5916DF3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49FD-5431-46C9-99E3-862C2957C478}" type="datetimeFigureOut">
              <a:rPr lang="it-IT" smtClean="0"/>
              <a:pPr/>
              <a:t>05/12/2017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AFB6-4624-401D-82DE-ADEA5916DF3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49FD-5431-46C9-99E3-862C2957C478}" type="datetimeFigureOut">
              <a:rPr lang="it-IT" smtClean="0"/>
              <a:pPr/>
              <a:t>05/12/2017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AFB6-4624-401D-82DE-ADEA5916DF3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49FD-5431-46C9-99E3-862C2957C478}" type="datetimeFigureOut">
              <a:rPr lang="it-IT" smtClean="0"/>
              <a:pPr/>
              <a:t>05/12/2017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AFB6-4624-401D-82DE-ADEA5916DF3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49FD-5431-46C9-99E3-862C2957C478}" type="datetimeFigureOut">
              <a:rPr lang="it-IT" smtClean="0"/>
              <a:pPr/>
              <a:t>05/12/2017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AFB6-4624-401D-82DE-ADEA5916DF3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49FD-5431-46C9-99E3-862C2957C478}" type="datetimeFigureOut">
              <a:rPr lang="it-IT" smtClean="0"/>
              <a:pPr/>
              <a:t>05/12/2017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AFB6-4624-401D-82DE-ADEA5916DF3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49FD-5431-46C9-99E3-862C2957C478}" type="datetimeFigureOut">
              <a:rPr lang="it-IT" smtClean="0"/>
              <a:pPr/>
              <a:t>05/12/2017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AFB6-4624-401D-82DE-ADEA5916DF3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49FD-5431-46C9-99E3-862C2957C478}" type="datetimeFigureOut">
              <a:rPr lang="it-IT" smtClean="0"/>
              <a:pPr/>
              <a:t>05/12/2017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AFB6-4624-401D-82DE-ADEA5916DF3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49FD-5431-46C9-99E3-862C2957C478}" type="datetimeFigureOut">
              <a:rPr lang="it-IT" smtClean="0"/>
              <a:pPr/>
              <a:t>05/12/2017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AFB6-4624-401D-82DE-ADEA5916DF3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A49FD-5431-46C9-99E3-862C2957C478}" type="datetimeFigureOut">
              <a:rPr lang="it-IT" smtClean="0"/>
              <a:pPr/>
              <a:t>05/12/2017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7AFB6-4624-401D-82DE-ADEA5916DF32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918648" cy="2666727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ATTEGGIAMENTI IMPLICITI</a:t>
            </a:r>
            <a:br>
              <a:rPr lang="it-IT" b="1" dirty="0" smtClean="0"/>
            </a:br>
            <a:r>
              <a:rPr lang="it-IT" b="1" dirty="0" smtClean="0"/>
              <a:t>e </a:t>
            </a:r>
            <a:br>
              <a:rPr lang="it-IT" b="1" dirty="0" smtClean="0"/>
            </a:br>
            <a:r>
              <a:rPr lang="it-IT" b="1" dirty="0" smtClean="0"/>
              <a:t>STRUMENTI DI MISURAZIONE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/>
              <a:t>      </a:t>
            </a:r>
          </a:p>
          <a:p>
            <a:pPr algn="ctr">
              <a:buNone/>
            </a:pPr>
            <a:endParaRPr lang="it-IT" b="1" dirty="0"/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b="1" dirty="0"/>
              <a:t> </a:t>
            </a:r>
            <a:r>
              <a:rPr lang="it-IT" b="1" dirty="0" smtClean="0"/>
              <a:t>  </a:t>
            </a:r>
            <a:r>
              <a:rPr lang="it-IT" sz="4200" b="1" dirty="0" smtClean="0"/>
              <a:t>IMPLICIT </a:t>
            </a:r>
            <a:r>
              <a:rPr lang="it-IT" sz="4200" b="1" dirty="0"/>
              <a:t>ASSOCIATION TEST </a:t>
            </a:r>
            <a:r>
              <a:rPr lang="it-IT" sz="4200" b="1" dirty="0" smtClean="0"/>
              <a:t>(</a:t>
            </a:r>
            <a:r>
              <a:rPr lang="it-IT" sz="4200" b="1" dirty="0"/>
              <a:t>IAT) </a:t>
            </a:r>
          </a:p>
          <a:p>
            <a:pPr algn="ctr">
              <a:buNone/>
            </a:pPr>
            <a:r>
              <a:rPr lang="it-IT" dirty="0"/>
              <a:t>Greenwald et al.,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IMPLICIT ASSOCIATION TEST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b="1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dirty="0" smtClean="0"/>
              <a:t>    Misura la forza di ASSOCIAZIONE differenziale tra due concetti e due attributi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Ci permette di comprendere come le </a:t>
            </a:r>
          </a:p>
          <a:p>
            <a:pPr>
              <a:buNone/>
            </a:pPr>
            <a:r>
              <a:rPr lang="it-IT" b="1" i="1" dirty="0" smtClean="0"/>
              <a:t>    informazioni categoriali sono organizzate in memoria; </a:t>
            </a:r>
          </a:p>
          <a:p>
            <a:pPr>
              <a:buNone/>
            </a:pPr>
            <a:r>
              <a:rPr lang="it-IT" dirty="0" smtClean="0"/>
              <a:t>                    i contenuti delle categorie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rappresentazioni mentali delle conoscenze che possediamo rispetto ad una categoria (es. un gruppo sociale) </a:t>
            </a:r>
            <a:endParaRPr lang="it-IT" dirty="0"/>
          </a:p>
        </p:txBody>
      </p:sp>
      <p:sp>
        <p:nvSpPr>
          <p:cNvPr id="4" name="Down Arrow 3"/>
          <p:cNvSpPr/>
          <p:nvPr/>
        </p:nvSpPr>
        <p:spPr>
          <a:xfrm>
            <a:off x="4067944" y="3789040"/>
            <a:ext cx="86409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MODELLO ASSOCIATIVO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Ipotizza che le categorie (rappresentazioni) siano organizzate in memoria sottoforma di network, ossia reti associative costituite da nodi concettuali. </a:t>
            </a:r>
          </a:p>
          <a:p>
            <a:pPr>
              <a:buNone/>
            </a:pPr>
            <a:r>
              <a:rPr lang="it-IT" dirty="0" smtClean="0"/>
              <a:t>   </a:t>
            </a:r>
          </a:p>
          <a:p>
            <a:pPr>
              <a:buNone/>
            </a:pPr>
            <a:r>
              <a:rPr lang="it-IT" dirty="0" smtClean="0"/>
              <a:t>   I nodi sono </a:t>
            </a:r>
            <a:r>
              <a:rPr lang="it-IT" b="1" dirty="0" smtClean="0"/>
              <a:t>associati ad altri nodi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Per associazione si intende il legame tra due rappresentazioni;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    Ad esempio...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Content Placeholder 3" descr="porta-interna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844824"/>
            <a:ext cx="2857500" cy="3810000"/>
          </a:xfrm>
        </p:spPr>
      </p:pic>
      <p:pic>
        <p:nvPicPr>
          <p:cNvPr id="5" name="Picture 4" descr="download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4221088"/>
            <a:ext cx="2914650" cy="15716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07904" y="594928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SEMANTICA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Content Placeholder 3" descr="download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844824"/>
            <a:ext cx="3528392" cy="2247623"/>
          </a:xfrm>
        </p:spPr>
      </p:pic>
      <p:pic>
        <p:nvPicPr>
          <p:cNvPr id="5" name="Picture 4" descr="download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4005064"/>
            <a:ext cx="2827951" cy="19442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59832" y="616530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VALUTATIVA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Content Placeholder 3" descr="download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844823"/>
            <a:ext cx="3816424" cy="2137197"/>
          </a:xfrm>
        </p:spPr>
      </p:pic>
      <p:pic>
        <p:nvPicPr>
          <p:cNvPr id="5" name="Picture 4" descr="imag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3110326"/>
            <a:ext cx="2189678" cy="25002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59832" y="58052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DESCRITTIVA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Ciascun nodo può avere molteplici legami e questi si possono differenziare per forza di associazione; ce ne sono alcuni che sono più forti di altri all'interno dello stesso network; </a:t>
            </a:r>
          </a:p>
          <a:p>
            <a:r>
              <a:rPr lang="it-IT" dirty="0" smtClean="0"/>
              <a:t> Ogni nodo possiede un livello specifico di attivazione che se raggiunto rende molto alta la probabilità che altri nodi ad esso collegati si attivino: esempio ...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IAT CARTACEO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2 BLOCCHI: CONGRUENTE e INCONGRUENTE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4 categorie di stimolo: due concetti, due polarità opposte di una dimensione di attributo </a:t>
            </a:r>
            <a:endParaRPr lang="it-IT" dirty="0" smtClean="0"/>
          </a:p>
          <a:p>
            <a:pPr>
              <a:buNone/>
            </a:pPr>
            <a:endParaRPr lang="it-IT" dirty="0"/>
          </a:p>
          <a:p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MENÙ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it-IT" dirty="0" smtClean="0"/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Modelli teorici</a:t>
            </a:r>
          </a:p>
          <a:p>
            <a:pPr>
              <a:buFont typeface="Wingdings" pitchFamily="2" charset="2"/>
              <a:buChar char="ü"/>
            </a:pPr>
            <a:endParaRPr lang="it-IT" dirty="0" smtClean="0"/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Implicit association test (come si costruisce?)</a:t>
            </a:r>
          </a:p>
          <a:p>
            <a:pPr>
              <a:buNone/>
            </a:pPr>
            <a:endParaRPr lang="it-IT" dirty="0" smtClean="0"/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Misure implicite</a:t>
            </a:r>
          </a:p>
          <a:p>
            <a:pPr>
              <a:buNone/>
            </a:pPr>
            <a:endParaRPr lang="it-IT" dirty="0" smtClean="0"/>
          </a:p>
          <a:p>
            <a:pPr>
              <a:buFont typeface="Wingdings" pitchFamily="2" charset="2"/>
              <a:buChar char="ü"/>
            </a:pPr>
            <a:r>
              <a:rPr lang="it-IT" dirty="0"/>
              <a:t> </a:t>
            </a:r>
            <a:r>
              <a:rPr lang="it-IT" dirty="0" smtClean="0"/>
              <a:t>Misure esplicite e implicite a confronto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ESEMPIO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/>
              <a:t>2 CATEGORIE: </a:t>
            </a:r>
          </a:p>
          <a:p>
            <a:pPr algn="ctr">
              <a:buNone/>
            </a:pPr>
            <a:endParaRPr lang="it-IT" dirty="0"/>
          </a:p>
        </p:txBody>
      </p:sp>
      <p:pic>
        <p:nvPicPr>
          <p:cNvPr id="4" name="Picture 3" descr="download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780928"/>
            <a:ext cx="2678400" cy="2232000"/>
          </a:xfrm>
          <a:prstGeom prst="rect">
            <a:avLst/>
          </a:prstGeom>
        </p:spPr>
      </p:pic>
      <p:pic>
        <p:nvPicPr>
          <p:cNvPr id="5" name="Picture 4" descr="download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2924944"/>
            <a:ext cx="1588773" cy="219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it-IT" b="1" dirty="0" smtClean="0"/>
              <a:t>ESEMPIO</a:t>
            </a:r>
            <a:endParaRPr lang="it-IT" b="1" dirty="0"/>
          </a:p>
        </p:txBody>
      </p:sp>
      <p:pic>
        <p:nvPicPr>
          <p:cNvPr id="4" name="Content Placeholder 3" descr="pict1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2492896"/>
            <a:ext cx="2448272" cy="2480771"/>
          </a:xfrm>
        </p:spPr>
      </p:pic>
      <p:pic>
        <p:nvPicPr>
          <p:cNvPr id="5" name="Picture 4" descr="pict1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2276872"/>
            <a:ext cx="2520280" cy="25091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55776" y="1412776"/>
            <a:ext cx="338437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200" dirty="0" smtClean="0"/>
              <a:t>2 ATTRIBUTI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ESEMPIO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Coca-Cola </a:t>
            </a:r>
            <a:r>
              <a:rPr lang="it-IT" i="1" dirty="0" smtClean="0"/>
              <a:t>vs. </a:t>
            </a:r>
            <a:r>
              <a:rPr lang="it-IT" dirty="0" smtClean="0"/>
              <a:t>Pepsi                Positivo </a:t>
            </a:r>
            <a:r>
              <a:rPr lang="it-IT" i="1" dirty="0" smtClean="0"/>
              <a:t>vs. </a:t>
            </a:r>
            <a:r>
              <a:rPr lang="it-IT" dirty="0" smtClean="0"/>
              <a:t>Negativo</a:t>
            </a:r>
          </a:p>
          <a:p>
            <a:pPr algn="ctr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    Amore</a:t>
            </a:r>
          </a:p>
          <a:p>
            <a:pPr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                  Felicità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                     Odio </a:t>
            </a:r>
          </a:p>
          <a:p>
            <a:pPr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                   Guerra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 smtClean="0"/>
              <a:t>      </a:t>
            </a:r>
          </a:p>
        </p:txBody>
      </p:sp>
      <p:pic>
        <p:nvPicPr>
          <p:cNvPr id="5" name="Picture 4" descr="download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2204864"/>
            <a:ext cx="2088232" cy="1740193"/>
          </a:xfrm>
          <a:prstGeom prst="rect">
            <a:avLst/>
          </a:prstGeom>
        </p:spPr>
      </p:pic>
      <p:pic>
        <p:nvPicPr>
          <p:cNvPr id="6" name="Picture 5" descr="download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4077072"/>
            <a:ext cx="1224136" cy="1691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LOGICA DELLO IAT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 smtClean="0"/>
              <a:t>    Se </a:t>
            </a:r>
            <a:r>
              <a:rPr lang="it-IT" dirty="0"/>
              <a:t>un concetto e un attributo o due concetti </a:t>
            </a:r>
            <a:r>
              <a:rPr lang="it-IT" dirty="0" smtClean="0"/>
              <a:t>sono molto </a:t>
            </a:r>
            <a:r>
              <a:rPr lang="it-IT" dirty="0"/>
              <a:t>associati tra di loro, dovrebbe essere più facile dare ad entrambi la stessa risposta comportamentale, rispetto ad una situazione in </a:t>
            </a:r>
            <a:r>
              <a:rPr lang="it-IT" dirty="0" smtClean="0"/>
              <a:t>cui </a:t>
            </a:r>
            <a:r>
              <a:rPr lang="it-IT" dirty="0"/>
              <a:t>si debba dare loro due risposte </a:t>
            </a:r>
            <a:r>
              <a:rPr lang="it-IT" dirty="0" smtClean="0"/>
              <a:t>diverse (Greenwald</a:t>
            </a:r>
            <a:r>
              <a:rPr lang="it-IT" dirty="0"/>
              <a:t>, Nosek, 2001).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LOGICA DELLO IAT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ciascun concetto è associato nella risposta a ciascuna delle due polarità dell’attributo (in due blocchi diversi) </a:t>
            </a:r>
          </a:p>
          <a:p>
            <a:r>
              <a:rPr lang="it-IT" dirty="0" smtClean="0"/>
              <a:t>uno dei due compiti critici è </a:t>
            </a:r>
            <a:r>
              <a:rPr lang="it-IT" b="1" dirty="0" smtClean="0"/>
              <a:t>più facile per il rispondente (congruente vs. incongruente)</a:t>
            </a:r>
          </a:p>
          <a:p>
            <a:r>
              <a:rPr lang="it-IT" dirty="0" smtClean="0"/>
              <a:t>la facilità: </a:t>
            </a:r>
            <a:r>
              <a:rPr lang="it-IT" b="1" dirty="0" smtClean="0"/>
              <a:t>velocità ed accuratezza delle risposte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SCORE IAT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numero di errori e gli stimoli categorizzati correttamente risultano essere più bassi nel compito congruente rispetto al compito incongruente </a:t>
            </a:r>
          </a:p>
          <a:p>
            <a:pPr>
              <a:buNone/>
            </a:pPr>
            <a:r>
              <a:rPr lang="it-IT" dirty="0" smtClean="0"/>
              <a:t>   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Score IAT = </a:t>
            </a:r>
            <a:r>
              <a:rPr lang="it-IT" b="1" dirty="0" smtClean="0"/>
              <a:t>[accuratezza Congruente]- [(accuratezza)Incongruente]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IAT COMPUTERIZZATO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3 Blocchi di prova</a:t>
            </a:r>
          </a:p>
          <a:p>
            <a:r>
              <a:rPr lang="it-IT" dirty="0" smtClean="0"/>
              <a:t>2 compiti critici </a:t>
            </a:r>
          </a:p>
          <a:p>
            <a:r>
              <a:rPr lang="it-IT" dirty="0" smtClean="0"/>
              <a:t>4 categorie di stimolo: due concetti, due polarità opposte di una dimensione di attributo </a:t>
            </a:r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Esempio: preferenza per coca-cola o pepsi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BLOCCO 1 (prova)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Categorizzazione degli stimoli appartenenti ai </a:t>
            </a:r>
            <a:r>
              <a:rPr lang="it-IT" dirty="0" smtClean="0"/>
              <a:t>due concetti:</a:t>
            </a:r>
            <a:endParaRPr lang="it-IT" b="1" dirty="0" smtClean="0"/>
          </a:p>
          <a:p>
            <a:pPr>
              <a:buNone/>
            </a:pPr>
            <a:r>
              <a:rPr lang="it-IT" dirty="0" smtClean="0"/>
              <a:t>  </a:t>
            </a:r>
            <a:endParaRPr lang="it-IT" dirty="0"/>
          </a:p>
        </p:txBody>
      </p:sp>
      <p:pic>
        <p:nvPicPr>
          <p:cNvPr id="4" name="Picture 3" descr="download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212976"/>
            <a:ext cx="2693099" cy="2244249"/>
          </a:xfrm>
          <a:prstGeom prst="rect">
            <a:avLst/>
          </a:prstGeom>
        </p:spPr>
      </p:pic>
      <p:pic>
        <p:nvPicPr>
          <p:cNvPr id="5" name="Picture 4" descr="download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3284984"/>
            <a:ext cx="1512168" cy="20901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BLOCCO 2 (prova)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Categorizzazione degli stimoli appartenenti ai due </a:t>
            </a:r>
            <a:r>
              <a:rPr lang="it-IT" dirty="0" smtClean="0"/>
              <a:t>attributi: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POSITIVO                                           NEGATIVO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                      Amore  </a:t>
            </a:r>
            <a:r>
              <a:rPr lang="it-IT" i="1" dirty="0" smtClean="0"/>
              <a:t>vs.</a:t>
            </a:r>
            <a:r>
              <a:rPr lang="it-IT" dirty="0" smtClean="0"/>
              <a:t> Odio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BLOCCO 3 (critico)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Categorizzazione degli stimoli appartenenti sia ai </a:t>
            </a:r>
            <a:r>
              <a:rPr lang="it-IT" dirty="0" smtClean="0"/>
              <a:t>concetti </a:t>
            </a:r>
            <a:r>
              <a:rPr lang="it-IT" dirty="0"/>
              <a:t>che agli attributi </a:t>
            </a:r>
          </a:p>
          <a:p>
            <a:pPr>
              <a:buNone/>
            </a:pPr>
            <a:r>
              <a:rPr lang="it-IT" b="1" dirty="0" smtClean="0"/>
              <a:t>COCA COLA </a:t>
            </a:r>
            <a:r>
              <a:rPr lang="it-IT" b="1" dirty="0"/>
              <a:t>e </a:t>
            </a:r>
            <a:r>
              <a:rPr lang="it-IT" b="1" dirty="0" smtClean="0"/>
              <a:t>POSITIVO           PEPSI e NEGATIVO </a:t>
            </a:r>
            <a:endParaRPr lang="it-IT" b="1" dirty="0"/>
          </a:p>
          <a:p>
            <a:pPr>
              <a:buNone/>
            </a:pPr>
            <a:r>
              <a:rPr lang="it-IT" dirty="0" smtClean="0"/>
              <a:t>                            </a:t>
            </a:r>
          </a:p>
          <a:p>
            <a:pPr>
              <a:buNone/>
            </a:pPr>
            <a:r>
              <a:rPr lang="it-IT" dirty="0" smtClean="0"/>
              <a:t>                                               e Amore</a:t>
            </a:r>
            <a:endParaRPr lang="it-IT" dirty="0"/>
          </a:p>
          <a:p>
            <a:pPr>
              <a:buNone/>
            </a:pPr>
            <a:r>
              <a:rPr lang="it-IT" dirty="0" smtClean="0"/>
              <a:t>                       </a:t>
            </a:r>
          </a:p>
          <a:p>
            <a:pPr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     </a:t>
            </a:r>
            <a:r>
              <a:rPr lang="it-IT" dirty="0"/>
              <a:t>e </a:t>
            </a:r>
            <a:r>
              <a:rPr lang="it-IT" dirty="0" smtClean="0"/>
              <a:t>Odio</a:t>
            </a:r>
            <a:endParaRPr lang="it-IT" dirty="0"/>
          </a:p>
        </p:txBody>
      </p:sp>
      <p:pic>
        <p:nvPicPr>
          <p:cNvPr id="4" name="Picture 3" descr="download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284984"/>
            <a:ext cx="2088232" cy="1596177"/>
          </a:xfrm>
          <a:prstGeom prst="rect">
            <a:avLst/>
          </a:prstGeom>
        </p:spPr>
      </p:pic>
      <p:pic>
        <p:nvPicPr>
          <p:cNvPr id="5" name="Picture 4" descr="download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4869160"/>
            <a:ext cx="1224136" cy="1691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MODE model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Motivation and Opportunity as </a:t>
            </a:r>
            <a:r>
              <a:rPr lang="en-US" b="1" dirty="0" err="1" smtClean="0"/>
              <a:t>DEterminants</a:t>
            </a:r>
            <a:r>
              <a:rPr lang="en-US" b="1" dirty="0" smtClean="0"/>
              <a:t> (</a:t>
            </a:r>
            <a:r>
              <a:rPr lang="en-US" b="1" i="1" dirty="0" smtClean="0"/>
              <a:t>Fazio, 1990)</a:t>
            </a:r>
            <a:br>
              <a:rPr lang="en-US" b="1" i="1" dirty="0" smtClean="0"/>
            </a:br>
            <a:endParaRPr lang="it-IT" dirty="0" smtClean="0"/>
          </a:p>
          <a:p>
            <a:pPr>
              <a:buNone/>
            </a:pPr>
            <a:r>
              <a:rPr lang="it-IT" dirty="0" smtClean="0"/>
              <a:t>    Gli </a:t>
            </a:r>
            <a:r>
              <a:rPr lang="it-IT" dirty="0"/>
              <a:t>atteggiamenti sono rappresentati in memoria come </a:t>
            </a:r>
            <a:r>
              <a:rPr lang="it-IT" dirty="0" smtClean="0"/>
              <a:t>associazioni </a:t>
            </a:r>
            <a:r>
              <a:rPr lang="it-IT" b="1" dirty="0"/>
              <a:t>oggetto-valutazione con forza variabile (Fazio, 1995)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BLOCCO 4 (prova)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Categorizzazione degli stimoli appartenenti ai due </a:t>
            </a:r>
            <a:r>
              <a:rPr lang="it-IT" dirty="0" smtClean="0"/>
              <a:t>attributi: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NEGATIVO                                             POSITIVO </a:t>
            </a:r>
          </a:p>
          <a:p>
            <a:pPr>
              <a:buNone/>
            </a:pPr>
            <a:r>
              <a:rPr lang="it-IT" dirty="0" smtClean="0"/>
              <a:t>  </a:t>
            </a:r>
          </a:p>
          <a:p>
            <a:pPr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Odio vs. Amore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BLOCCO 5 (critico)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Categorizzazione degli stimoli appartenenti sia ai </a:t>
            </a:r>
            <a:r>
              <a:rPr lang="it-IT" dirty="0" smtClean="0"/>
              <a:t>concetti </a:t>
            </a:r>
            <a:r>
              <a:rPr lang="it-IT" dirty="0"/>
              <a:t>che agli attributi </a:t>
            </a:r>
          </a:p>
          <a:p>
            <a:pPr>
              <a:buNone/>
            </a:pPr>
            <a:r>
              <a:rPr lang="it-IT" b="1" dirty="0" smtClean="0"/>
              <a:t>COCA COLA </a:t>
            </a:r>
            <a:r>
              <a:rPr lang="it-IT" b="1" dirty="0"/>
              <a:t>e </a:t>
            </a:r>
            <a:r>
              <a:rPr lang="it-IT" b="1" dirty="0" smtClean="0"/>
              <a:t>NEGATIVO           PEPSI e POSITIVO </a:t>
            </a:r>
            <a:endParaRPr lang="it-IT" b="1" dirty="0"/>
          </a:p>
          <a:p>
            <a:pPr>
              <a:buNone/>
            </a:pPr>
            <a:r>
              <a:rPr lang="it-IT" dirty="0" smtClean="0"/>
              <a:t>                            </a:t>
            </a:r>
          </a:p>
          <a:p>
            <a:pPr>
              <a:buNone/>
            </a:pPr>
            <a:r>
              <a:rPr lang="it-IT" dirty="0" smtClean="0"/>
              <a:t>                                               e Odio</a:t>
            </a:r>
            <a:endParaRPr lang="it-IT" dirty="0"/>
          </a:p>
          <a:p>
            <a:pPr>
              <a:buNone/>
            </a:pPr>
            <a:r>
              <a:rPr lang="it-IT" dirty="0" smtClean="0"/>
              <a:t>                       </a:t>
            </a:r>
          </a:p>
          <a:p>
            <a:pPr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     </a:t>
            </a:r>
            <a:r>
              <a:rPr lang="it-IT" dirty="0"/>
              <a:t>e </a:t>
            </a:r>
            <a:r>
              <a:rPr lang="it-IT" dirty="0" smtClean="0"/>
              <a:t>Amore</a:t>
            </a:r>
            <a:endParaRPr lang="it-IT" dirty="0"/>
          </a:p>
        </p:txBody>
      </p:sp>
      <p:pic>
        <p:nvPicPr>
          <p:cNvPr id="4" name="Picture 3" descr="download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284984"/>
            <a:ext cx="2088232" cy="1596177"/>
          </a:xfrm>
          <a:prstGeom prst="rect">
            <a:avLst/>
          </a:prstGeom>
        </p:spPr>
      </p:pic>
      <p:pic>
        <p:nvPicPr>
          <p:cNvPr id="5" name="Picture 4" descr="download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4869160"/>
            <a:ext cx="1224136" cy="1691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IAT COMPUTERIZZATO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pPr algn="ctr">
              <a:buNone/>
            </a:pPr>
            <a:r>
              <a:rPr lang="it-IT" sz="3800" b="1" dirty="0" smtClean="0"/>
              <a:t>PROVA...</a:t>
            </a:r>
          </a:p>
          <a:p>
            <a:pPr algn="ctr">
              <a:buNone/>
            </a:pPr>
            <a:r>
              <a:rPr lang="it-IT" sz="3800" b="1" dirty="0" smtClean="0"/>
              <a:t>VOLONTARI?</a:t>
            </a:r>
            <a:endParaRPr lang="it-IT" sz="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SCORE IAT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</a:t>
            </a:r>
          </a:p>
          <a:p>
            <a:pPr>
              <a:buNone/>
            </a:pPr>
            <a:r>
              <a:rPr lang="it-IT" dirty="0"/>
              <a:t> </a:t>
            </a:r>
            <a:r>
              <a:rPr lang="it-IT" dirty="0" smtClean="0"/>
              <a:t>   I </a:t>
            </a:r>
            <a:r>
              <a:rPr lang="it-IT" dirty="0"/>
              <a:t>tempi di reazione e il numero di errori risultano essere più bassi nel compito congruente rispetto all'incongruente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b="1" dirty="0" smtClean="0"/>
              <a:t>Quanti </a:t>
            </a:r>
            <a:r>
              <a:rPr lang="it-IT" b="1" dirty="0"/>
              <a:t>stimoli per ogni categoria? </a:t>
            </a:r>
          </a:p>
          <a:p>
            <a:pPr>
              <a:buFont typeface="Wingdings" pitchFamily="2" charset="2"/>
              <a:buChar char="§"/>
            </a:pPr>
            <a:r>
              <a:rPr lang="it-IT" dirty="0" smtClean="0"/>
              <a:t> Di </a:t>
            </a:r>
            <a:r>
              <a:rPr lang="it-IT" dirty="0"/>
              <a:t>solito tra 4 e 6 stimoli per categoria </a:t>
            </a:r>
            <a:endParaRPr lang="it-IT" dirty="0" smtClean="0"/>
          </a:p>
          <a:p>
            <a:pPr>
              <a:buNone/>
            </a:pPr>
            <a:r>
              <a:rPr lang="it-IT" b="1" dirty="0" smtClean="0"/>
              <a:t>Quante </a:t>
            </a:r>
            <a:r>
              <a:rPr lang="it-IT" b="1" dirty="0"/>
              <a:t>prove nei blocchi critici? </a:t>
            </a:r>
          </a:p>
          <a:p>
            <a:pPr>
              <a:buFont typeface="Wingdings" pitchFamily="2" charset="2"/>
              <a:buChar char="§"/>
            </a:pPr>
            <a:r>
              <a:rPr lang="it-IT" dirty="0" smtClean="0"/>
              <a:t>60 </a:t>
            </a:r>
            <a:r>
              <a:rPr lang="it-IT" dirty="0"/>
              <a:t>nei compiti critici </a:t>
            </a:r>
          </a:p>
          <a:p>
            <a:pPr>
              <a:buFont typeface="Wingdings" pitchFamily="2" charset="2"/>
              <a:buChar char="§"/>
            </a:pPr>
            <a:r>
              <a:rPr lang="it-IT" dirty="0" smtClean="0"/>
              <a:t>20 </a:t>
            </a:r>
            <a:r>
              <a:rPr lang="it-IT" dirty="0"/>
              <a:t>prove nel </a:t>
            </a:r>
            <a:r>
              <a:rPr lang="it-IT" dirty="0" smtClean="0"/>
              <a:t>primo, </a:t>
            </a:r>
            <a:r>
              <a:rPr lang="it-IT" dirty="0"/>
              <a:t>secondo </a:t>
            </a:r>
            <a:r>
              <a:rPr lang="it-IT" dirty="0" smtClean="0"/>
              <a:t>e quarto blocco di prova. 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VANTAGGI DELLO IAT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FLESSIBILITÀ: Inizialmente </a:t>
            </a:r>
            <a:r>
              <a:rPr lang="it-IT" dirty="0"/>
              <a:t>è stato sviluppato come strumento per la rilevazione delle valutazioni spontanee nei confronti dei gruppi sociali </a:t>
            </a:r>
          </a:p>
          <a:p>
            <a:r>
              <a:rPr lang="it-IT" dirty="0"/>
              <a:t>Ad esempio: </a:t>
            </a:r>
            <a:r>
              <a:rPr lang="it-IT" b="1" dirty="0" smtClean="0"/>
              <a:t>Europeo </a:t>
            </a:r>
            <a:r>
              <a:rPr lang="it-IT" b="1" dirty="0"/>
              <a:t>Americano vs. Afro Americano </a:t>
            </a:r>
            <a:r>
              <a:rPr lang="it-IT" b="1" dirty="0" smtClean="0"/>
              <a:t>/Positivo </a:t>
            </a:r>
            <a:r>
              <a:rPr lang="it-IT" b="1" dirty="0"/>
              <a:t>vs. Negativo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VANTAGGI DELLO IAT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</a:t>
            </a:r>
          </a:p>
          <a:p>
            <a:pPr>
              <a:buNone/>
            </a:pPr>
            <a:endParaRPr lang="it-IT" dirty="0"/>
          </a:p>
          <a:p>
            <a:pPr algn="just">
              <a:buNone/>
            </a:pPr>
            <a:r>
              <a:rPr lang="it-IT" dirty="0" smtClean="0"/>
              <a:t>     Lasciando </a:t>
            </a:r>
            <a:r>
              <a:rPr lang="it-IT" dirty="0"/>
              <a:t>inalterata la struttura generale </a:t>
            </a:r>
            <a:r>
              <a:rPr lang="it-IT" dirty="0" smtClean="0"/>
              <a:t>dello strumento </a:t>
            </a:r>
            <a:r>
              <a:rPr lang="it-IT" dirty="0"/>
              <a:t>e modificando unicamente i concetti o gli attributi è possibile studiare vari tipi di </a:t>
            </a:r>
            <a:r>
              <a:rPr lang="it-IT" dirty="0" smtClean="0"/>
              <a:t>atteggiamenti...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VANTAGGI DELLO IAT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</a:t>
            </a:r>
          </a:p>
          <a:p>
            <a:pPr>
              <a:buNone/>
            </a:pPr>
            <a:r>
              <a:rPr lang="it-IT" smtClean="0"/>
              <a:t>    Gli </a:t>
            </a:r>
            <a:r>
              <a:rPr lang="it-IT" dirty="0"/>
              <a:t>effetti che si ottengono dall'applicazione dello IAT sono generalmente di ampiezza molto elevata, soprattutto nei contesti in cui vi sono problemi di desiderabilità sociale. È una misura più sensibile delle misure esplicite (es. questionari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CORRELAZIONI CON MISURE ESPLICITE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/>
              <a:t>Generalmente i costrutti impliciti vengono considerati, come collegati, ma distinti, rispetto a quelli espliciti;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Ci </a:t>
            </a:r>
            <a:r>
              <a:rPr lang="it-IT" dirty="0"/>
              <a:t>si aspetta un quadro variegato costituito </a:t>
            </a:r>
            <a:r>
              <a:rPr lang="it-IT" dirty="0" smtClean="0"/>
              <a:t>da: </a:t>
            </a:r>
            <a:endParaRPr lang="it-IT" dirty="0"/>
          </a:p>
          <a:p>
            <a:r>
              <a:rPr lang="it-IT" dirty="0" smtClean="0"/>
              <a:t> </a:t>
            </a:r>
            <a:r>
              <a:rPr lang="it-IT" dirty="0"/>
              <a:t>correlazioni moderate ma significative tra misure esplicite e IAT per tematiche non affette da </a:t>
            </a:r>
            <a:r>
              <a:rPr lang="it-IT" dirty="0" smtClean="0"/>
              <a:t>desiderabilità </a:t>
            </a:r>
            <a:r>
              <a:rPr lang="it-IT" dirty="0"/>
              <a:t>sociale e facilmente accessibili </a:t>
            </a:r>
            <a:r>
              <a:rPr lang="it-IT" dirty="0" smtClean="0"/>
              <a:t>all'introspezione</a:t>
            </a:r>
            <a:r>
              <a:rPr lang="it-IT" dirty="0"/>
              <a:t>; </a:t>
            </a:r>
          </a:p>
          <a:p>
            <a:r>
              <a:rPr lang="it-IT" dirty="0" smtClean="0"/>
              <a:t> </a:t>
            </a:r>
            <a:r>
              <a:rPr lang="it-IT" dirty="0"/>
              <a:t>correlazioni basse o assenti per atteggiamenti sensibili (es. gruppi etnici)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/>
              <a:t>Perché si ricorre a strumenti </a:t>
            </a:r>
            <a:r>
              <a:rPr lang="it-IT" b="1" dirty="0" smtClean="0"/>
              <a:t> impliciti</a:t>
            </a:r>
            <a:r>
              <a:rPr lang="it-IT" b="1" dirty="0"/>
              <a:t>? </a:t>
            </a:r>
            <a:endParaRPr lang="it-IT" b="1" dirty="0" smtClean="0"/>
          </a:p>
          <a:p>
            <a:pPr>
              <a:buNone/>
            </a:pPr>
            <a:endParaRPr lang="it-IT" b="1" dirty="0" smtClean="0"/>
          </a:p>
          <a:p>
            <a:r>
              <a:rPr lang="it-IT" dirty="0" smtClean="0"/>
              <a:t> </a:t>
            </a:r>
            <a:r>
              <a:rPr lang="it-IT" dirty="0"/>
              <a:t>Difficoltà di contraffazione delle risposte </a:t>
            </a:r>
          </a:p>
          <a:p>
            <a:r>
              <a:rPr lang="it-IT" dirty="0" smtClean="0"/>
              <a:t>Ottenere </a:t>
            </a:r>
            <a:r>
              <a:rPr lang="it-IT" dirty="0"/>
              <a:t>misurazioni non distorte da strategie di </a:t>
            </a:r>
            <a:r>
              <a:rPr lang="it-IT" dirty="0" smtClean="0"/>
              <a:t>auto </a:t>
            </a:r>
            <a:r>
              <a:rPr lang="it-IT" dirty="0"/>
              <a:t>presentazione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Se </a:t>
            </a:r>
            <a:r>
              <a:rPr lang="it-IT" dirty="0"/>
              <a:t>l’associazione è sufficientemente </a:t>
            </a:r>
            <a:r>
              <a:rPr lang="it-IT" b="1" dirty="0"/>
              <a:t>forte: </a:t>
            </a:r>
            <a:endParaRPr lang="it-IT" b="1" dirty="0" smtClean="0"/>
          </a:p>
          <a:p>
            <a:pPr>
              <a:buNone/>
            </a:pPr>
            <a:endParaRPr lang="it-IT" b="1" dirty="0"/>
          </a:p>
          <a:p>
            <a:pPr>
              <a:buNone/>
            </a:pPr>
            <a:endParaRPr lang="it-IT" b="1" dirty="0"/>
          </a:p>
          <a:p>
            <a:pPr>
              <a:buNone/>
            </a:pPr>
            <a:endParaRPr lang="it-IT" dirty="0"/>
          </a:p>
        </p:txBody>
      </p:sp>
      <p:pic>
        <p:nvPicPr>
          <p:cNvPr id="4" name="Picture 3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8304" y="3789040"/>
            <a:ext cx="1562100" cy="2286000"/>
          </a:xfrm>
          <a:prstGeom prst="rect">
            <a:avLst/>
          </a:prstGeom>
        </p:spPr>
      </p:pic>
      <p:pic>
        <p:nvPicPr>
          <p:cNvPr id="5" name="Picture 4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2636912"/>
            <a:ext cx="2466975" cy="1847850"/>
          </a:xfrm>
          <a:prstGeom prst="rect">
            <a:avLst/>
          </a:prstGeom>
        </p:spPr>
      </p:pic>
      <p:pic>
        <p:nvPicPr>
          <p:cNvPr id="6" name="Picture 5" descr="download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1920" y="3645024"/>
            <a:ext cx="2286000" cy="15716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1600" y="47251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oggetto</a:t>
            </a:r>
            <a:endParaRPr lang="it-IT" dirty="0"/>
          </a:p>
        </p:txBody>
      </p:sp>
      <p:sp>
        <p:nvSpPr>
          <p:cNvPr id="8" name="TextBox 7"/>
          <p:cNvSpPr txBox="1"/>
          <p:nvPr/>
        </p:nvSpPr>
        <p:spPr>
          <a:xfrm>
            <a:off x="4427984" y="558924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valutazione</a:t>
            </a:r>
            <a:endParaRPr lang="it-IT" dirty="0"/>
          </a:p>
        </p:txBody>
      </p:sp>
      <p:sp>
        <p:nvSpPr>
          <p:cNvPr id="9" name="TextBox 8"/>
          <p:cNvSpPr txBox="1"/>
          <p:nvPr/>
        </p:nvSpPr>
        <p:spPr>
          <a:xfrm>
            <a:off x="7271792" y="623731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comportamento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LIMITI DELLO IAT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Misura relativa</a:t>
            </a:r>
            <a:endParaRPr lang="it-IT" dirty="0"/>
          </a:p>
          <a:p>
            <a:endParaRPr lang="it-IT" dirty="0"/>
          </a:p>
          <a:p>
            <a:r>
              <a:rPr lang="it-IT" dirty="0" smtClean="0"/>
              <a:t>È ottimale </a:t>
            </a:r>
            <a:r>
              <a:rPr lang="it-IT" dirty="0"/>
              <a:t>per quei costrutti che hanno una controparte naturale (es. donne-uomini) </a:t>
            </a:r>
            <a:endParaRPr lang="it-IT" dirty="0" smtClean="0"/>
          </a:p>
          <a:p>
            <a:r>
              <a:rPr lang="it-IT" dirty="0" smtClean="0"/>
              <a:t>Non sempre esiste una categoria contrapposta (es. </a:t>
            </a:r>
            <a:r>
              <a:rPr lang="it-IT" dirty="0"/>
              <a:t>p</a:t>
            </a:r>
            <a:r>
              <a:rPr lang="it-IT" dirty="0" smtClean="0"/>
              <a:t>aura dei ragni)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Si ricorre a: </a:t>
            </a:r>
          </a:p>
          <a:p>
            <a:pPr>
              <a:buNone/>
            </a:pPr>
            <a:endParaRPr lang="it-IT" dirty="0"/>
          </a:p>
          <a:p>
            <a:r>
              <a:rPr lang="it-IT" dirty="0"/>
              <a:t>Go/No-Go Association Task (GNAT, Nosek &amp; Banaji, 2001); bassa affidabilità </a:t>
            </a:r>
          </a:p>
          <a:p>
            <a:r>
              <a:rPr lang="nl-NL" dirty="0" smtClean="0"/>
              <a:t>Single </a:t>
            </a:r>
            <a:r>
              <a:rPr lang="nl-NL" dirty="0"/>
              <a:t>Target IAT (Wigboldus, Holland, &amp; van Knippenberg,2004) </a:t>
            </a:r>
          </a:p>
          <a:p>
            <a:r>
              <a:rPr lang="it-IT" dirty="0" smtClean="0"/>
              <a:t>Single </a:t>
            </a:r>
            <a:r>
              <a:rPr lang="it-IT" dirty="0"/>
              <a:t>Attribute IAT (Penke, Eichstaedt, &amp; Asendorpf) </a:t>
            </a:r>
          </a:p>
          <a:p>
            <a:r>
              <a:rPr lang="en-US" dirty="0" smtClean="0"/>
              <a:t>Single-Category </a:t>
            </a:r>
            <a:r>
              <a:rPr lang="en-US" dirty="0"/>
              <a:t>IAT (SC-IAT, </a:t>
            </a:r>
            <a:r>
              <a:rPr lang="en-US" dirty="0" err="1"/>
              <a:t>Karpinski</a:t>
            </a:r>
            <a:r>
              <a:rPr lang="en-US" dirty="0"/>
              <a:t> &amp; Steinman, 2006)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Single-Category IAT </a:t>
            </a:r>
            <a:r>
              <a:rPr lang="it-IT" b="1" dirty="0"/>
              <a:t/>
            </a:r>
            <a:br>
              <a:rPr lang="it-IT" b="1" dirty="0"/>
            </a:br>
            <a:r>
              <a:rPr lang="it-IT" b="1" dirty="0"/>
              <a:t>Karpinski &amp; Steinman, 2006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u="sng" dirty="0" smtClean="0"/>
              <a:t>Autostima </a:t>
            </a:r>
          </a:p>
          <a:p>
            <a:pPr>
              <a:buNone/>
            </a:pPr>
            <a:r>
              <a:rPr lang="it-IT" dirty="0" smtClean="0"/>
              <a:t>4 BLOCCHI </a:t>
            </a:r>
          </a:p>
          <a:p>
            <a:pPr>
              <a:buNone/>
            </a:pPr>
            <a:r>
              <a:rPr lang="it-IT" dirty="0" smtClean="0"/>
              <a:t>1) Sè/ Positivo            vs.        Negativo (prova)</a:t>
            </a:r>
          </a:p>
          <a:p>
            <a:pPr>
              <a:buNone/>
            </a:pPr>
            <a:r>
              <a:rPr lang="it-IT" dirty="0" smtClean="0"/>
              <a:t>2) Sè/ Positivo            vs.        Negativo (critico)</a:t>
            </a:r>
          </a:p>
          <a:p>
            <a:pPr>
              <a:buNone/>
            </a:pPr>
            <a:r>
              <a:rPr lang="it-IT" dirty="0"/>
              <a:t>3</a:t>
            </a:r>
            <a:r>
              <a:rPr lang="it-IT" dirty="0" smtClean="0"/>
              <a:t>) Sè/ Negativo           vs.       Positivo (prova)</a:t>
            </a:r>
          </a:p>
          <a:p>
            <a:pPr>
              <a:buNone/>
            </a:pPr>
            <a:r>
              <a:rPr lang="it-IT" dirty="0"/>
              <a:t>4</a:t>
            </a:r>
            <a:r>
              <a:rPr lang="it-IT" dirty="0" smtClean="0"/>
              <a:t>) Sè/ Negativo            vs. </a:t>
            </a:r>
            <a:r>
              <a:rPr lang="it-IT" dirty="0"/>
              <a:t> </a:t>
            </a:r>
            <a:r>
              <a:rPr lang="it-IT" dirty="0" smtClean="0"/>
              <a:t>    Positivo (critico)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SC-IAT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 Atteggiamento </a:t>
            </a:r>
            <a:r>
              <a:rPr lang="it-IT" dirty="0"/>
              <a:t>implicito verso un </a:t>
            </a:r>
            <a:r>
              <a:rPr lang="it-IT" dirty="0" smtClean="0"/>
              <a:t>concetto (non è una misura di preferenza )</a:t>
            </a:r>
          </a:p>
          <a:p>
            <a:pPr>
              <a:buNone/>
            </a:pPr>
            <a:r>
              <a:rPr lang="it-IT" dirty="0" smtClean="0"/>
              <a:t> </a:t>
            </a:r>
          </a:p>
          <a:p>
            <a:r>
              <a:rPr lang="it-IT" dirty="0"/>
              <a:t> </a:t>
            </a:r>
            <a:r>
              <a:rPr lang="it-IT" dirty="0" smtClean="0"/>
              <a:t> Simile </a:t>
            </a:r>
            <a:r>
              <a:rPr lang="it-IT" dirty="0"/>
              <a:t>allo IAT, </a:t>
            </a:r>
            <a:r>
              <a:rPr lang="it-IT" dirty="0" smtClean="0"/>
              <a:t>ma con 1 categoria e 2 attributi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Affidabilità minore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BRIEF IAT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Minor n° di trials </a:t>
            </a:r>
          </a:p>
          <a:p>
            <a:r>
              <a:rPr lang="it-IT" dirty="0" smtClean="0"/>
              <a:t>Non ci sono i blocchi di apprendimento </a:t>
            </a:r>
          </a:p>
          <a:p>
            <a:r>
              <a:rPr lang="it-IT" dirty="0" smtClean="0"/>
              <a:t>Focus su due categorie (chiamate focali: es fiori &amp; positivo vs. Insetti &amp; positivi). </a:t>
            </a:r>
          </a:p>
          <a:p>
            <a:r>
              <a:rPr lang="it-IT" dirty="0" smtClean="0"/>
              <a:t>Più affidabile se ‘positivo’ è focale (anziché ‘negativo’) </a:t>
            </a:r>
          </a:p>
          <a:p>
            <a:r>
              <a:rPr lang="it-IT" dirty="0" smtClean="0"/>
              <a:t>Più affidabile se ‘sé’ è focale (anziché ‘altri’)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b="1" dirty="0"/>
          </a:p>
          <a:p>
            <a:pPr algn="ctr">
              <a:buNone/>
            </a:pPr>
            <a:r>
              <a:rPr lang="it-IT" b="1" dirty="0" smtClean="0"/>
              <a:t>  http</a:t>
            </a:r>
            <a:r>
              <a:rPr lang="it-IT" b="1" dirty="0"/>
              <a:t>://implicit.harvard.edu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MODE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dirty="0" smtClean="0"/>
              <a:t>   Attivazione </a:t>
            </a:r>
            <a:r>
              <a:rPr lang="it-IT" dirty="0"/>
              <a:t>cognitiva dell’oggetto </a:t>
            </a:r>
            <a:r>
              <a:rPr lang="it-IT" dirty="0" smtClean="0"/>
              <a:t>d’atteggiamento</a:t>
            </a:r>
          </a:p>
          <a:p>
            <a:pPr>
              <a:buNone/>
            </a:pPr>
            <a:endParaRPr lang="it-IT" b="1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Attivazione </a:t>
            </a:r>
            <a:r>
              <a:rPr lang="it-IT" dirty="0"/>
              <a:t>automatica della </a:t>
            </a:r>
            <a:r>
              <a:rPr lang="it-IT" dirty="0" smtClean="0"/>
              <a:t>valuazione</a:t>
            </a:r>
          </a:p>
          <a:p>
            <a:pPr>
              <a:buNone/>
            </a:pPr>
            <a:r>
              <a:rPr lang="it-IT" dirty="0" smtClean="0"/>
              <a:t>    </a:t>
            </a:r>
          </a:p>
          <a:p>
            <a:pPr algn="ctr">
              <a:buNone/>
            </a:pPr>
            <a:r>
              <a:rPr lang="it-IT" dirty="0" smtClean="0"/>
              <a:t>         </a:t>
            </a:r>
          </a:p>
          <a:p>
            <a:pPr algn="ctr">
              <a:buNone/>
            </a:pPr>
            <a:r>
              <a:rPr lang="it-IT" dirty="0" smtClean="0"/>
              <a:t>Comportamento</a:t>
            </a:r>
            <a:endParaRPr lang="it-IT" i="1" dirty="0"/>
          </a:p>
        </p:txBody>
      </p:sp>
      <p:sp>
        <p:nvSpPr>
          <p:cNvPr id="9" name="Down Arrow 8"/>
          <p:cNvSpPr/>
          <p:nvPr/>
        </p:nvSpPr>
        <p:spPr>
          <a:xfrm>
            <a:off x="4067944" y="2708920"/>
            <a:ext cx="1224136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Down Arrow 9"/>
          <p:cNvSpPr/>
          <p:nvPr/>
        </p:nvSpPr>
        <p:spPr>
          <a:xfrm>
            <a:off x="4139952" y="4221088"/>
            <a:ext cx="1224136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MODE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Come si misura l’atteggiamento?</a:t>
            </a:r>
          </a:p>
          <a:p>
            <a:r>
              <a:rPr lang="it-IT" dirty="0" smtClean="0"/>
              <a:t> Lo stesso atteggiamento può essere misurato con strumenti diversi...</a:t>
            </a:r>
          </a:p>
          <a:p>
            <a:pPr algn="ctr">
              <a:buNone/>
            </a:pPr>
            <a:r>
              <a:rPr lang="it-IT" b="1" dirty="0" smtClean="0"/>
              <a:t>MISURE ESPLICITE  </a:t>
            </a:r>
            <a:r>
              <a:rPr lang="it-IT" b="1" i="1" dirty="0" smtClean="0"/>
              <a:t>vs. </a:t>
            </a:r>
            <a:r>
              <a:rPr lang="it-IT" b="1" dirty="0" smtClean="0"/>
              <a:t>MISURE IMPLICITE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MISURE ESPLICITE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basano prevalentemente su tecniche di </a:t>
            </a:r>
            <a:r>
              <a:rPr lang="it-IT" b="1" i="1" dirty="0"/>
              <a:t>sel- report (questionari di atteggiamento o sondaggi di </a:t>
            </a:r>
            <a:r>
              <a:rPr lang="it-IT" b="1" i="1" dirty="0" smtClean="0"/>
              <a:t>opinione</a:t>
            </a:r>
            <a:r>
              <a:rPr lang="it-IT" dirty="0"/>
              <a:t>) </a:t>
            </a:r>
          </a:p>
          <a:p>
            <a:r>
              <a:rPr lang="it-IT" dirty="0" smtClean="0"/>
              <a:t> </a:t>
            </a:r>
            <a:r>
              <a:rPr lang="it-IT" dirty="0"/>
              <a:t>Sono soggette ad alto controllo da parte del partecipante ( per es. per motivi di auto- presentazione, di desiderabilità sociale,e di conformismo alle norme sociali)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MISURE IMPLICITE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sono scarsamente influenzabili </a:t>
            </a:r>
            <a:r>
              <a:rPr lang="it-IT" dirty="0" smtClean="0"/>
              <a:t>dal </a:t>
            </a:r>
            <a:r>
              <a:rPr lang="it-IT" dirty="0"/>
              <a:t>controllo </a:t>
            </a:r>
            <a:r>
              <a:rPr lang="it-IT" dirty="0" smtClean="0"/>
              <a:t>intenzionale</a:t>
            </a:r>
            <a:r>
              <a:rPr lang="it-IT" dirty="0"/>
              <a:t>; </a:t>
            </a:r>
          </a:p>
          <a:p>
            <a:r>
              <a:rPr lang="it-IT" dirty="0"/>
              <a:t>inferiscono in modo indiretto </a:t>
            </a:r>
            <a:r>
              <a:rPr lang="it-IT" dirty="0" smtClean="0"/>
              <a:t>un comportamento</a:t>
            </a:r>
            <a:r>
              <a:rPr lang="it-IT" dirty="0"/>
              <a:t>; 	</a:t>
            </a:r>
          </a:p>
          <a:p>
            <a:r>
              <a:rPr lang="it-IT" dirty="0" smtClean="0"/>
              <a:t>inferiscono </a:t>
            </a:r>
            <a:r>
              <a:rPr lang="it-IT" dirty="0"/>
              <a:t>il costrutto </a:t>
            </a:r>
            <a:r>
              <a:rPr lang="it-IT" dirty="0" smtClean="0"/>
              <a:t>da misurare da risposte comportamentali (es. </a:t>
            </a:r>
            <a:r>
              <a:rPr lang="it-IT" dirty="0"/>
              <a:t>t</a:t>
            </a:r>
            <a:r>
              <a:rPr lang="it-IT" dirty="0" smtClean="0"/>
              <a:t>empi di reazione)</a:t>
            </a:r>
            <a:r>
              <a:rPr lang="it-IT" dirty="0"/>
              <a:t>	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MISURARE GLI ATTEGGIAMENTI IMPLICITI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    </a:t>
            </a:r>
          </a:p>
          <a:p>
            <a:pPr>
              <a:buNone/>
            </a:pPr>
            <a:r>
              <a:rPr lang="it-IT" dirty="0"/>
              <a:t> </a:t>
            </a:r>
            <a:r>
              <a:rPr lang="it-IT" dirty="0" smtClean="0"/>
              <a:t>   Implicit association test </a:t>
            </a:r>
            <a:r>
              <a:rPr lang="it-IT" dirty="0"/>
              <a:t>e varianti (GNAT, SC-IAT</a:t>
            </a:r>
            <a:r>
              <a:rPr lang="it-IT" dirty="0" smtClean="0"/>
              <a:t>, Brief-IAT…) </a:t>
            </a:r>
            <a:endParaRPr lang="it-IT" dirty="0"/>
          </a:p>
          <a:p>
            <a:pPr>
              <a:buNone/>
            </a:pPr>
            <a:r>
              <a:rPr lang="it-IT" dirty="0" smtClean="0"/>
              <a:t>    Procedure </a:t>
            </a:r>
            <a:r>
              <a:rPr lang="it-IT" dirty="0"/>
              <a:t>di priming sequenziale </a:t>
            </a:r>
            <a:r>
              <a:rPr lang="it-IT" dirty="0" smtClean="0"/>
              <a:t>(lexical decision task) </a:t>
            </a:r>
            <a:endParaRPr lang="it-IT" dirty="0"/>
          </a:p>
          <a:p>
            <a:pPr>
              <a:buNone/>
            </a:pPr>
            <a:r>
              <a:rPr lang="it-IT" dirty="0" smtClean="0"/>
              <a:t>    Misure </a:t>
            </a:r>
            <a:r>
              <a:rPr lang="it-IT" dirty="0"/>
              <a:t>carta-e-matita </a:t>
            </a:r>
            <a:r>
              <a:rPr lang="it-IT" dirty="0" smtClean="0"/>
              <a:t>(</a:t>
            </a:r>
            <a:r>
              <a:rPr lang="it-IT" dirty="0"/>
              <a:t>e.g., IAT </a:t>
            </a:r>
            <a:r>
              <a:rPr lang="it-IT" dirty="0" smtClean="0"/>
              <a:t>cartaceo)</a:t>
            </a:r>
            <a:endParaRPr lang="it-IT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1175</Words>
  <Application>Microsoft Office PowerPoint</Application>
  <PresentationFormat>On-screen Show (4:3)</PresentationFormat>
  <Paragraphs>202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 ATTEGGIAMENTI IMPLICITI e  STRUMENTI DI MISURAZIONE</vt:lpstr>
      <vt:lpstr>MENÙ</vt:lpstr>
      <vt:lpstr>MODE model</vt:lpstr>
      <vt:lpstr>Slide 4</vt:lpstr>
      <vt:lpstr>MODE</vt:lpstr>
      <vt:lpstr>MODE</vt:lpstr>
      <vt:lpstr>MISURE ESPLICITE</vt:lpstr>
      <vt:lpstr>MISURE IMPLICITE</vt:lpstr>
      <vt:lpstr>MISURARE GLI ATTEGGIAMENTI IMPLICITI</vt:lpstr>
      <vt:lpstr>Slide 10</vt:lpstr>
      <vt:lpstr>IMPLICIT ASSOCIATION TEST</vt:lpstr>
      <vt:lpstr>Slide 12</vt:lpstr>
      <vt:lpstr>MODELLO ASSOCIATIVO</vt:lpstr>
      <vt:lpstr>Slide 14</vt:lpstr>
      <vt:lpstr>Slide 15</vt:lpstr>
      <vt:lpstr>Slide 16</vt:lpstr>
      <vt:lpstr>Slide 17</vt:lpstr>
      <vt:lpstr>Slide 18</vt:lpstr>
      <vt:lpstr>IAT CARTACEO</vt:lpstr>
      <vt:lpstr>ESEMPIO</vt:lpstr>
      <vt:lpstr>ESEMPIO</vt:lpstr>
      <vt:lpstr>ESEMPIO</vt:lpstr>
      <vt:lpstr>LOGICA DELLO IAT</vt:lpstr>
      <vt:lpstr>LOGICA DELLO IAT</vt:lpstr>
      <vt:lpstr>SCORE IAT</vt:lpstr>
      <vt:lpstr>IAT COMPUTERIZZATO</vt:lpstr>
      <vt:lpstr>BLOCCO 1 (prova)</vt:lpstr>
      <vt:lpstr>BLOCCO 2 (prova)</vt:lpstr>
      <vt:lpstr>BLOCCO 3 (critico)</vt:lpstr>
      <vt:lpstr>BLOCCO 4 (prova)</vt:lpstr>
      <vt:lpstr>BLOCCO 5 (critico)</vt:lpstr>
      <vt:lpstr>IAT COMPUTERIZZATO</vt:lpstr>
      <vt:lpstr>SCORE IAT</vt:lpstr>
      <vt:lpstr>Slide 34</vt:lpstr>
      <vt:lpstr>VANTAGGI DELLO IAT</vt:lpstr>
      <vt:lpstr>VANTAGGI DELLO IAT</vt:lpstr>
      <vt:lpstr>VANTAGGI DELLO IAT</vt:lpstr>
      <vt:lpstr>CORRELAZIONI CON MISURE ESPLICITE</vt:lpstr>
      <vt:lpstr>Slide 39</vt:lpstr>
      <vt:lpstr>LIMITI DELLO IAT</vt:lpstr>
      <vt:lpstr>Slide 41</vt:lpstr>
      <vt:lpstr>Single-Category IAT  Karpinski &amp; Steinman, 2006</vt:lpstr>
      <vt:lpstr>SC-IAT</vt:lpstr>
      <vt:lpstr>BRIEF IAT</vt:lpstr>
      <vt:lpstr>Slide 45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MISURE ESPLICITE E IMPLICITE</dc:title>
  <dc:creator>Valentina</dc:creator>
  <cp:lastModifiedBy>Valentina</cp:lastModifiedBy>
  <cp:revision>140</cp:revision>
  <dcterms:created xsi:type="dcterms:W3CDTF">2014-11-27T13:38:12Z</dcterms:created>
  <dcterms:modified xsi:type="dcterms:W3CDTF">2017-12-05T08:09:12Z</dcterms:modified>
</cp:coreProperties>
</file>