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328" r:id="rId2"/>
    <p:sldId id="258" r:id="rId3"/>
    <p:sldId id="314" r:id="rId4"/>
    <p:sldId id="515" r:id="rId5"/>
    <p:sldId id="410" r:id="rId6"/>
    <p:sldId id="411" r:id="rId7"/>
    <p:sldId id="519" r:id="rId8"/>
    <p:sldId id="520" r:id="rId9"/>
    <p:sldId id="415" r:id="rId10"/>
    <p:sldId id="420" r:id="rId11"/>
    <p:sldId id="419" r:id="rId12"/>
    <p:sldId id="513" r:id="rId13"/>
    <p:sldId id="412" r:id="rId14"/>
    <p:sldId id="423" r:id="rId15"/>
    <p:sldId id="424" r:id="rId16"/>
    <p:sldId id="421" r:id="rId17"/>
    <p:sldId id="422" r:id="rId18"/>
    <p:sldId id="418" r:id="rId19"/>
    <p:sldId id="414" r:id="rId20"/>
    <p:sldId id="514" r:id="rId21"/>
    <p:sldId id="416" r:id="rId22"/>
    <p:sldId id="417" r:id="rId23"/>
    <p:sldId id="518" r:id="rId24"/>
    <p:sldId id="517" r:id="rId25"/>
    <p:sldId id="426" r:id="rId26"/>
    <p:sldId id="257" r:id="rId27"/>
    <p:sldId id="347" r:id="rId28"/>
    <p:sldId id="348" r:id="rId29"/>
    <p:sldId id="425" r:id="rId30"/>
    <p:sldId id="470" r:id="rId31"/>
    <p:sldId id="471" r:id="rId32"/>
    <p:sldId id="472" r:id="rId33"/>
    <p:sldId id="473" r:id="rId34"/>
    <p:sldId id="474" r:id="rId35"/>
    <p:sldId id="512" r:id="rId36"/>
    <p:sldId id="522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2" r:id="rId45"/>
    <p:sldId id="483" r:id="rId46"/>
    <p:sldId id="484" r:id="rId47"/>
    <p:sldId id="485" r:id="rId48"/>
    <p:sldId id="486" r:id="rId49"/>
    <p:sldId id="487" r:id="rId50"/>
    <p:sldId id="488" r:id="rId51"/>
    <p:sldId id="489" r:id="rId52"/>
    <p:sldId id="490" r:id="rId53"/>
    <p:sldId id="491" r:id="rId54"/>
    <p:sldId id="492" r:id="rId55"/>
    <p:sldId id="493" r:id="rId56"/>
    <p:sldId id="494" r:id="rId57"/>
    <p:sldId id="495" r:id="rId58"/>
    <p:sldId id="496" r:id="rId59"/>
    <p:sldId id="523" r:id="rId60"/>
    <p:sldId id="498" r:id="rId61"/>
    <p:sldId id="499" r:id="rId62"/>
    <p:sldId id="500" r:id="rId63"/>
    <p:sldId id="501" r:id="rId64"/>
    <p:sldId id="502" r:id="rId65"/>
    <p:sldId id="503" r:id="rId66"/>
    <p:sldId id="504" r:id="rId67"/>
    <p:sldId id="505" r:id="rId68"/>
    <p:sldId id="506" r:id="rId69"/>
    <p:sldId id="507" r:id="rId70"/>
    <p:sldId id="508" r:id="rId71"/>
    <p:sldId id="510" r:id="rId72"/>
  </p:sldIdLst>
  <p:sldSz cx="9144000" cy="6858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SICH Alba" initials="LA" lastIdx="17" clrIdx="0"/>
  <p:cmAuthor id="2" name="FONTANIN MATILDE" initials="FM" lastIdx="4" clrIdx="1"/>
  <p:cmAuthor id="3" name="SOMMARIVA MICHELE" initials="SM" lastIdx="0" clrIdx="2">
    <p:extLst>
      <p:ext uri="{19B8F6BF-5375-455C-9EA6-DF929625EA0E}">
        <p15:presenceInfo xmlns:p15="http://schemas.microsoft.com/office/powerpoint/2012/main" userId="S-1-5-21-436374069-1659004503-1417001333-1585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C9B"/>
    <a:srgbClr val="F93F2B"/>
    <a:srgbClr val="23C808"/>
    <a:srgbClr val="99FF99"/>
    <a:srgbClr val="FFCC99"/>
    <a:srgbClr val="FAC086"/>
    <a:srgbClr val="F9B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4505" autoAdjust="0"/>
  </p:normalViewPr>
  <p:slideViewPr>
    <p:cSldViewPr>
      <p:cViewPr varScale="1">
        <p:scale>
          <a:sx n="116" d="100"/>
          <a:sy n="116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4F5FB4-B411-4A93-B393-C787BAABE29D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9DDBD6-7B59-4400-973F-A39D7DD4C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372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C58C62-A5F7-4715-B29D-0486556BF08E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6D1DD5-8E59-480B-8489-648B902DFE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9181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B006DC-2919-470D-A3E2-94418FF180B0}" type="slidenum">
              <a:rPr lang="it-IT" altLang="it-IT" smtClean="0">
                <a:latin typeface="Calibri" panose="020F0502020204030204" pitchFamily="34" charset="0"/>
              </a:rPr>
              <a:pPr/>
              <a:t>2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2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72D404-DCAD-422F-822B-E76039CAA457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4469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9F7E38-EE76-400B-8864-165943AF8F89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050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94B5A0-2EF2-46F5-8E19-78841E888021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0799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7BF592-191E-4D1D-87E8-45E58E73CAF1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996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260324-C501-4EBC-8634-C0DBC8577A17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3417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06F696-DCE0-4503-AF7D-E8DF0FC09D93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0388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81B3BB-70AD-4E3D-AB6A-63597B524F02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9089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283772-AF3C-4A22-90BF-6D5D8E43DB85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063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07398-8F28-4DCC-AD46-DC750E567511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5900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5C99C7-C483-4944-8B42-8D2395D46192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372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F26EAB-F731-4FA0-8E59-DAD45D72A77E}" type="slidenum">
              <a:rPr lang="it-IT" altLang="it-IT" smtClean="0">
                <a:latin typeface="Calibri" panose="020F0502020204030204" pitchFamily="34" charset="0"/>
              </a:rPr>
              <a:pPr/>
              <a:t>26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12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C1A511-DBEA-4A9B-A11B-49A8D4E3178F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7858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B0F00B-67E1-46A6-B313-551D287D4C8B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7198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3ADF55-150C-4AFF-8CDA-A8306ACCBE72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9702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BC64C8-9B32-4DCA-8B3A-157BD8C0C0F4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4262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5B95C7-C7B1-471B-99B3-2BB984C5D14A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2272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372AD5-1870-48A5-9AAE-8DE011D418F1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1877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B52E51-7C1D-4025-A0D6-BD3C12D65AA5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490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AB10E0-E26F-4A8F-AD66-6AB689F0E19A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4752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687DD6-6D9D-42BE-AA82-C1F369B15833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7320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D7A686-C98E-4BFD-8882-91FCECB96841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40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it-IT" altLang="it-IT" smtClean="0"/>
              <a:t>Linguette cliccabili</a:t>
            </a:r>
          </a:p>
          <a:p>
            <a:pPr marL="171450" indent="-171450">
              <a:buFontTx/>
              <a:buChar char="-"/>
            </a:pPr>
            <a:r>
              <a:rPr lang="it-IT" altLang="it-IT" smtClean="0"/>
              <a:t>Perché questa struttura? Dal generale al particolare, il DS ingloba le risorse successive (non tutte)</a:t>
            </a: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D61988-E28F-463D-8A81-A2BE77A32C27}" type="slidenum">
              <a:rPr lang="it-IT" altLang="it-IT" smtClean="0">
                <a:latin typeface="Calibri" panose="020F0502020204030204" pitchFamily="34" charset="0"/>
              </a:rPr>
              <a:pPr/>
              <a:t>28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55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BC51CB-2680-4FE8-A3DB-F1BAF14B5B04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3533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D95C2-C360-45D6-AE32-0214FB2757FB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329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28854A-11C5-4B96-9355-DEBBBB3C65B9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4108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D32E25-DB67-45E9-8DFD-A2C6C814F227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87215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87041F-B3C0-426C-B2F6-1012E1846295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10440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E66DCB-AFB2-459B-BBAB-8E4F7D7508A7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11699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717B88-5935-4B08-B308-A9C8675C40BE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0806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353D1B-E1A4-43BA-9C6C-6AF406879EA3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5954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F7A7B2-5594-4BB5-A4A1-96ED99AC90FB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20186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60D7D8-6961-46A3-9495-46C18ED20475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900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17B5EE-B77E-4BD2-9879-D849919A4A6D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4449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B3B4C6-F912-4113-B3E2-1C9FF394A0EC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75678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E5C122-D6FC-40D2-9372-C3B250200E48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28703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5CB4C3-57D5-424D-BB96-7DF31D78BAEC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00816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85B89D-3626-4B21-AF63-8D15325C6483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297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D63491-C43F-4F37-A326-E269CE75073A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245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A8BE47-F6E9-420A-AC51-0331B19803C1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896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FFCAA3-25F2-4667-AFA4-65D92F23C89A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1701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D82450-8ABF-4831-BEE1-2969C583049A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51388"/>
            <a:ext cx="5438775" cy="3887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568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Info biblioteca di riferimento, tessera</a:t>
            </a: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D48303-F3A3-49D9-BDDF-ED9C1A01A2DD}" type="slidenum">
              <a:rPr lang="it-IT" altLang="it-IT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35</a:t>
            </a:fld>
            <a:endParaRPr lang="it-IT" altLang="it-IT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4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B056-4159-4B96-8E1F-1C8B72B51834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822FF-1678-4CD9-B1D3-C32A16F61E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94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5A9F-82BF-4187-BA29-7F44B617AAF1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CCDE9-C9A7-424B-B4B2-A5444D9E83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80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6C207-FA4C-4A44-88CC-0FE6E16605EE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2D322-EE7E-4D91-8A06-7A611D0EEB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8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D6824-F762-455C-AC03-8AF8F97233AC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2E4B3-E1D8-4BD0-AC0C-C861679AA8E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70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9F421-B38E-4257-B785-AF8804DE00E2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FB55D-C54D-4971-9A68-DE654F05FB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88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964C3-99E8-4A31-8F80-EF73E1AF0280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372BC-03FD-489A-8E8B-754D0128D7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3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1940-501D-40EA-BBEF-BF4DC2153371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13D9E-628E-49F0-B618-19431CC4F2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71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8240F-EF8A-4C2F-8FEA-3490F0A02D01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50565-6D7C-4595-BFE5-DE8BDC28C7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61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98EE-B3C0-4E04-9D7D-23119B343709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6A706-B4F3-401A-8F17-17CD3DD2B6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3956C-D50E-4768-955A-2417B2B4C18E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919D-8F75-4496-9FFB-1332BBAEA1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192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25CA-2E2C-4247-9A0D-390280611D02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8C4B2-A866-4E3A-92F5-A7E9D148C4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64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C808">
                <a:lumMod val="90000"/>
                <a:lumOff val="10000"/>
              </a:srgb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4A74F5-C89A-44FE-A03C-9D676C5F967D}" type="datetimeFigureOut">
              <a:rPr lang="it-IT"/>
              <a:pPr>
                <a:defRPr/>
              </a:pPr>
              <a:t>05/12/2017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B04618-5997-4923-B626-F3DA7848C8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8862\AppData\Local\Temp\7\prestiti.bsp@units.it" TargetMode="External"/><Relationship Id="rId2" Type="http://schemas.openxmlformats.org/officeDocument/2006/relationships/hyperlink" Target="https://www.biblio.units.it/DV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o.units.it/pe0" TargetMode="External"/><Relationship Id="rId2" Type="http://schemas.openxmlformats.org/officeDocument/2006/relationships/hyperlink" Target="https://www.biblio.units.it/SL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blio.units.it/PI1" TargetMode="External"/><Relationship Id="rId4" Type="http://schemas.openxmlformats.org/officeDocument/2006/relationships/hyperlink" Target="https://www.biblio.units.it/RL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o.units.it/tutorial" TargetMode="External"/><Relationship Id="rId2" Type="http://schemas.openxmlformats.org/officeDocument/2006/relationships/hyperlink" Target="https://www.biblio.units.it/FD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blio.units.it/BAI" TargetMode="External"/><Relationship Id="rId4" Type="http://schemas.openxmlformats.org/officeDocument/2006/relationships/hyperlink" Target="https://www.biblio.units.it/ap0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8862\AppData\Local\Temp\7\bgprestito@units.it" TargetMode="External"/><Relationship Id="rId2" Type="http://schemas.openxmlformats.org/officeDocument/2006/relationships/hyperlink" Target="https://www.biblio.units.it/BG" TargetMode="Externa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mailto:zilli@units.it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8862\AppData\Local\Temp\7\dsgprestito@units.it" TargetMode="External"/><Relationship Id="rId2" Type="http://schemas.openxmlformats.org/officeDocument/2006/relationships/hyperlink" Target="https://www.biblio.units.it/S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219" y="1583544"/>
            <a:ext cx="7929563" cy="369091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IL BANCO PRESTITI</a:t>
            </a:r>
            <a:endParaRPr lang="it-IT" b="1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877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L’AULA STUDIO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8" y="1600200"/>
            <a:ext cx="7450144" cy="4525963"/>
          </a:xfrm>
        </p:spPr>
      </p:pic>
    </p:spTree>
    <p:extLst>
      <p:ext uri="{BB962C8B-B14F-4D97-AF65-F5344CB8AC3E}">
        <p14:creationId xmlns:p14="http://schemas.microsoft.com/office/powerpoint/2010/main" val="34818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LE RIVISTE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048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BIBLIOTECA</a:t>
            </a:r>
            <a:r>
              <a:rPr lang="it-IT" dirty="0" smtClean="0"/>
              <a:t> </a:t>
            </a:r>
            <a:r>
              <a:rPr lang="it-IT" b="1" dirty="0" smtClean="0"/>
              <a:t>SOCIO-POLITICA</a:t>
            </a:r>
            <a:endParaRPr lang="it-IT" b="1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b="1" dirty="0"/>
              <a:t>Aree disciplinari</a:t>
            </a:r>
            <a:r>
              <a:rPr lang="it-IT" dirty="0"/>
              <a:t>: politologia, sociologia, diritto, relazioni internazionali, scienze del territorio, economia e statistica, storia e </a:t>
            </a:r>
            <a:r>
              <a:rPr lang="it-IT" dirty="0" smtClean="0"/>
              <a:t>filosofia</a:t>
            </a:r>
          </a:p>
          <a:p>
            <a:pPr marL="0" indent="0" algn="just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040.558.3212</a:t>
            </a:r>
            <a:r>
              <a:rPr lang="it-IT" dirty="0"/>
              <a:t/>
            </a:r>
            <a:br>
              <a:rPr lang="it-IT" dirty="0"/>
            </a:br>
            <a:r>
              <a:rPr lang="it-IT" u="sng" dirty="0">
                <a:hlinkClick r:id="rId2"/>
              </a:rPr>
              <a:t>https://www.biblio.units.it/DV</a:t>
            </a:r>
            <a:endParaRPr lang="it-IT" dirty="0"/>
          </a:p>
          <a:p>
            <a:pPr marL="0" indent="0" algn="ctr">
              <a:buNone/>
            </a:pPr>
            <a:r>
              <a:rPr lang="it-IT" u="sng" dirty="0" smtClean="0">
                <a:hlinkClick r:id="rId3"/>
              </a:rPr>
              <a:t>prestiti.bsp@units.it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21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IL BANCO PRESTITI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L’EMEROTECA</a:t>
            </a:r>
            <a:endParaRPr lang="it-IT" b="1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I DEPOSITI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I DEPOSITI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9" y="1600200"/>
            <a:ext cx="764682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L’AULA STUDIO</a:t>
            </a:r>
            <a:endParaRPr lang="it-IT" b="1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INTEGRAZIONE ORARI</a:t>
            </a:r>
            <a:endParaRPr lang="it-IT" b="1" dirty="0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Gli orari della Biblioteca Europa sono integrati e consentono l'accesso a tutte le collezioni da lunedì a venerdì dalle 9 alle 19.</a:t>
            </a:r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28354"/>
              </p:ext>
            </p:extLst>
          </p:nvPr>
        </p:nvGraphicFramePr>
        <p:xfrm>
          <a:off x="1403648" y="4005064"/>
          <a:ext cx="609600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8803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Biblioteca</a:t>
                      </a:r>
                      <a:r>
                        <a:rPr lang="it-IT" baseline="0" dirty="0" smtClean="0"/>
                        <a:t> Generale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Biblioteca Socio-politica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Biblioteca di Scienze giuridiche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Lun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- </a:t>
                      </a:r>
                      <a:r>
                        <a:rPr lang="it-IT" dirty="0" err="1" smtClean="0"/>
                        <a:t>Giov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17.00-19.00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9.00-17.00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9.00-17.00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Ven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13.00-19.00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9.00-13.00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9.00-13.00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ctrTitle"/>
          </p:nvPr>
        </p:nvSpPr>
        <p:spPr>
          <a:xfrm>
            <a:off x="685800" y="1886967"/>
            <a:ext cx="7772400" cy="14700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5400" dirty="0" smtClean="0"/>
              <a:t>Biblioteca:</a:t>
            </a:r>
            <a:br>
              <a:rPr lang="it-IT" altLang="it-IT" sz="5400" dirty="0" smtClean="0"/>
            </a:br>
            <a:r>
              <a:rPr lang="it-IT" altLang="it-IT" sz="5400" dirty="0" smtClean="0"/>
              <a:t>istruzioni per l’uso</a:t>
            </a:r>
          </a:p>
        </p:txBody>
      </p:sp>
      <p:pic>
        <p:nvPicPr>
          <p:cNvPr id="410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6847" r="61610" b="83759"/>
          <a:stretch>
            <a:fillRect/>
          </a:stretch>
        </p:blipFill>
        <p:spPr bwMode="auto">
          <a:xfrm>
            <a:off x="0" y="1588"/>
            <a:ext cx="3816350" cy="915987"/>
          </a:xfrm>
          <a:prstGeom prst="rect">
            <a:avLst/>
          </a:prstGeom>
          <a:blipFill dpi="0" rotWithShape="1">
            <a:blip r:embed="rId4"/>
            <a:srcRect l="7088" t="6847" r="61610" b="8375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23837" r="8066" b="66040"/>
          <a:stretch>
            <a:fillRect/>
          </a:stretch>
        </p:blipFill>
        <p:spPr bwMode="auto">
          <a:xfrm>
            <a:off x="685800" y="4708624"/>
            <a:ext cx="77168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5741115"/>
            <a:ext cx="6400800" cy="1000253"/>
          </a:xfrm>
        </p:spPr>
        <p:txBody>
          <a:bodyPr/>
          <a:lstStyle/>
          <a:p>
            <a:r>
              <a:rPr lang="it-IT" sz="2800" b="1" dirty="0" smtClean="0">
                <a:solidFill>
                  <a:schemeClr val="tx1"/>
                </a:solidFill>
              </a:rPr>
              <a:t>Biblioteca Europa. Socio-politica</a:t>
            </a:r>
            <a:endParaRPr lang="it-IT" sz="2800" b="1" dirty="0">
              <a:solidFill>
                <a:schemeClr val="tx1"/>
              </a:solidFill>
            </a:endParaRPr>
          </a:p>
          <a:p>
            <a:r>
              <a:rPr lang="it-IT" sz="2800" b="1" dirty="0" smtClean="0">
                <a:solidFill>
                  <a:schemeClr val="tx1"/>
                </a:solidFill>
              </a:rPr>
              <a:t>A. A. 2017/2018</a:t>
            </a:r>
            <a:endParaRPr lang="it-IT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 smtClean="0"/>
              <a:t>APERTURA GARANTITA TUTTA L’ANNO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lang="it-IT" dirty="0" smtClean="0"/>
              <a:t>In </a:t>
            </a:r>
            <a:r>
              <a:rPr lang="it-IT" dirty="0"/>
              <a:t>estate la Biblioteca non chiude, ma ha un orario ridotto</a:t>
            </a:r>
            <a:r>
              <a:rPr lang="it-IT" dirty="0" smtClean="0"/>
              <a:t>.</a:t>
            </a:r>
          </a:p>
          <a:p>
            <a:r>
              <a:rPr lang="it-IT" dirty="0" smtClean="0"/>
              <a:t>Eventuali periodi di chiusura corrispondono alle chiusure dell’Ateneo</a:t>
            </a:r>
            <a:r>
              <a:rPr lang="it-IT" dirty="0"/>
              <a:t>.</a:t>
            </a:r>
          </a:p>
          <a:p>
            <a:r>
              <a:rPr lang="it-IT" dirty="0" smtClean="0"/>
              <a:t>L’orario </a:t>
            </a:r>
            <a:r>
              <a:rPr lang="it-IT" dirty="0"/>
              <a:t>aggiornato e gli avvisi sono sulla pagina web della biblioteca.</a:t>
            </a:r>
          </a:p>
          <a:p>
            <a:pPr marL="0" indent="0">
              <a:buNone/>
            </a:pPr>
            <a:endParaRPr lang="it-IT" dirty="0" smtClean="0">
              <a:latin typeface="Georgia, serif"/>
            </a:endParaRPr>
          </a:p>
          <a:p>
            <a:pPr algn="just"/>
            <a:endParaRPr lang="it-IT" dirty="0">
              <a:latin typeface="Georgia, serif"/>
            </a:endParaRPr>
          </a:p>
          <a:p>
            <a:pPr algn="just"/>
            <a:endParaRPr lang="it-IT" dirty="0" smtClean="0">
              <a:latin typeface="Georgia, serif"/>
            </a:endParaRPr>
          </a:p>
          <a:p>
            <a:pPr algn="just"/>
            <a:endParaRPr lang="it-IT" dirty="0">
              <a:latin typeface="Georgia, serif"/>
            </a:endParaRPr>
          </a:p>
          <a:p>
            <a:pPr algn="just"/>
            <a:endParaRPr lang="it-IT" dirty="0" smtClean="0">
              <a:latin typeface="Georgia, serif"/>
            </a:endParaRPr>
          </a:p>
          <a:p>
            <a:pPr algn="just"/>
            <a:r>
              <a:rPr lang="it-IT" dirty="0" smtClean="0">
                <a:latin typeface="Georgia, serif"/>
              </a:rPr>
              <a:t>Eventuali periodi di chiusura corrispondono alle chiusure programmate per tutto l’Ateneo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4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SERVIZI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2"/>
              </a:rPr>
              <a:t>Spazi studio e attrezzature</a:t>
            </a:r>
            <a:b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2"/>
              </a:rPr>
            </a:b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>Sale lettura e studio, accesso ad Internet, terminali per accedere alle risorse bibliotecarie, fotocopiatrici, ecc.</a:t>
            </a:r>
          </a:p>
          <a:p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3"/>
              </a:rPr>
              <a:t>Prestito e consultazione </a:t>
            </a:r>
            <a:b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3"/>
              </a:rPr>
            </a:b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>prendi in prestito o consulta libri, periodici, materiali multimediali, ecc.</a:t>
            </a:r>
          </a:p>
          <a:p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4"/>
              </a:rPr>
              <a:t>Restituzione libri fuori orario</a:t>
            </a:r>
            <a:b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4"/>
              </a:rPr>
            </a:b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>se la biblioteca è chiusa restituisci i libri depositandoli nel box</a:t>
            </a:r>
          </a:p>
          <a:p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  <a:t>Prestito </a:t>
            </a:r>
            <a:r>
              <a:rPr lang="it-IT" sz="2200" u="sng" dirty="0" err="1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  <a:t>interbibliotecario</a:t>
            </a:r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  <a:t> / </a:t>
            </a:r>
            <a:r>
              <a:rPr lang="it-IT" sz="2200" u="sng" dirty="0" err="1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  <a:t>Interlibrary</a:t>
            </a:r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  <a:t> </a:t>
            </a:r>
            <a:r>
              <a:rPr lang="it-IT" sz="2200" u="sng" dirty="0" err="1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  <a:t>Loan</a:t>
            </a:r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  <a:t> (ILL) </a:t>
            </a:r>
            <a:b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</a:b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>se non trovi un libro nelle biblioteche locali lo richiederemo in prestito ad un'altra </a:t>
            </a:r>
            <a:r>
              <a:rPr lang="it-IT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biblioteca</a:t>
            </a:r>
            <a:endParaRPr lang="it-IT" sz="22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SERVIZI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2"/>
              </a:rPr>
              <a:t>Fornitura articoli / </a:t>
            </a:r>
            <a:r>
              <a:rPr lang="it-IT" sz="2200" u="sng" dirty="0" err="1">
                <a:solidFill>
                  <a:srgbClr val="949494"/>
                </a:solidFill>
                <a:latin typeface="Tahoma" panose="020B0604030504040204" pitchFamily="34" charset="0"/>
                <a:hlinkClick r:id="rId2"/>
              </a:rPr>
              <a:t>Document</a:t>
            </a:r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2"/>
              </a:rPr>
              <a:t> Delivery (DD)</a:t>
            </a: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>se non trovi un articolo di periodico nelle biblioteche locali ne richiederemo una copia ad un'altra biblioteca</a:t>
            </a:r>
          </a:p>
          <a:p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3"/>
              </a:rPr>
              <a:t>Guide e tutorial per la ricerca bibliografica</a:t>
            </a: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>impara a cercare informazione in biblioteca e in Internet</a:t>
            </a:r>
          </a:p>
          <a:p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4"/>
              </a:rPr>
              <a:t>Assistenza per la ricerca bibliografica </a:t>
            </a:r>
            <a:b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4"/>
              </a:rPr>
            </a:b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>un bibliotecario ti aiuterà a trovare libri, articoli, pagine web, ecc. per la tua tesi, tesina o ricerca in genere</a:t>
            </a:r>
          </a:p>
          <a:p>
            <a:r>
              <a:rPr lang="it-IT" sz="2200" u="sng" dirty="0">
                <a:solidFill>
                  <a:srgbClr val="949494"/>
                </a:solidFill>
                <a:latin typeface="Tahoma" panose="020B0604030504040204" pitchFamily="34" charset="0"/>
                <a:hlinkClick r:id="rId5"/>
              </a:rPr>
              <a:t>Biblioteca accessibile</a:t>
            </a: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it-IT" sz="2200" dirty="0">
                <a:solidFill>
                  <a:srgbClr val="000000"/>
                </a:solidFill>
                <a:latin typeface="Tahoma" panose="020B0604030504040204" pitchFamily="34" charset="0"/>
              </a:rPr>
              <a:t>La Biblioteca Europa dispone di una postazione di lavoro multimediale per facilitare la lettura e la elaborazione di testi nel caso di disabilità visive di diverso grado, disabilità motorie, dislessia.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101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/>
              <a:t>Occorre la tessera per: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2706445"/>
            <a:ext cx="8285162" cy="1684337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Accesso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Prestito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Prestito in tutto il Polo</a:t>
            </a:r>
          </a:p>
        </p:txBody>
      </p:sp>
      <p:sp>
        <p:nvSpPr>
          <p:cNvPr id="11" name="Parentesi graffa chiusa 10"/>
          <p:cNvSpPr/>
          <p:nvPr/>
        </p:nvSpPr>
        <p:spPr>
          <a:xfrm>
            <a:off x="5508104" y="2791321"/>
            <a:ext cx="576263" cy="1501775"/>
          </a:xfrm>
          <a:prstGeom prst="rightBrac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1205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89" y="2031944"/>
            <a:ext cx="2084511" cy="273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/>
              <a:t>Per fare la tessera occorre: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6738" y="2655888"/>
            <a:ext cx="8285162" cy="1684337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Documento personale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Prova di iscrizione all’Università</a:t>
            </a:r>
          </a:p>
        </p:txBody>
      </p:sp>
      <p:sp>
        <p:nvSpPr>
          <p:cNvPr id="11" name="Parentesi graffa chiusa 10"/>
          <p:cNvSpPr/>
          <p:nvPr/>
        </p:nvSpPr>
        <p:spPr>
          <a:xfrm>
            <a:off x="6184900" y="2746375"/>
            <a:ext cx="576263" cy="1501775"/>
          </a:xfrm>
          <a:prstGeom prst="rightBrac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222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131949"/>
            <a:ext cx="1925637" cy="252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091113"/>
            <a:ext cx="9144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 si ha già una tessera di Polo (biblioteche pubbliche) portare anche quella</a:t>
            </a:r>
          </a:p>
        </p:txBody>
      </p:sp>
    </p:spTree>
    <p:extLst>
      <p:ext uri="{BB962C8B-B14F-4D97-AF65-F5344CB8AC3E}">
        <p14:creationId xmlns:p14="http://schemas.microsoft.com/office/powerpoint/2010/main" val="22234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/>
              <a:t>Passiamo alla ricerca…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7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 smtClean="0"/>
              <a:t>Cosa trovo nel catalogo?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>
          <a:xfrm>
            <a:off x="457201" y="1600200"/>
            <a:ext cx="3898776" cy="44210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sz="2800" i="1" dirty="0"/>
              <a:t>d</a:t>
            </a:r>
            <a:r>
              <a:rPr lang="it-IT" altLang="it-IT" sz="2800" i="1" dirty="0" smtClean="0"/>
              <a:t>escrizione di:</a:t>
            </a:r>
          </a:p>
          <a:p>
            <a:pPr eaLnBrk="1" hangingPunct="1"/>
            <a:r>
              <a:rPr lang="it-IT" altLang="it-IT" dirty="0"/>
              <a:t>l</a:t>
            </a:r>
            <a:r>
              <a:rPr lang="it-IT" altLang="it-IT" dirty="0" smtClean="0"/>
              <a:t>ibri</a:t>
            </a:r>
          </a:p>
          <a:p>
            <a:pPr eaLnBrk="1" hangingPunct="1"/>
            <a:r>
              <a:rPr lang="it-IT" altLang="it-IT" dirty="0"/>
              <a:t>p</a:t>
            </a:r>
            <a:r>
              <a:rPr lang="it-IT" altLang="it-IT" dirty="0" smtClean="0"/>
              <a:t>eriodici</a:t>
            </a:r>
          </a:p>
          <a:p>
            <a:pPr eaLnBrk="1" hangingPunct="1"/>
            <a:r>
              <a:rPr lang="it-IT" altLang="it-IT" dirty="0"/>
              <a:t>a</a:t>
            </a:r>
            <a:r>
              <a:rPr lang="it-IT" altLang="it-IT" dirty="0" smtClean="0"/>
              <a:t>udiovisivi</a:t>
            </a:r>
          </a:p>
          <a:p>
            <a:pPr eaLnBrk="1" hangingPunct="1"/>
            <a:endParaRPr lang="it-IT" altLang="it-IT" sz="2000" dirty="0" smtClean="0"/>
          </a:p>
          <a:p>
            <a:pPr marL="0" indent="0" eaLnBrk="1" hangingPunct="1">
              <a:buNone/>
            </a:pPr>
            <a:r>
              <a:rPr lang="it-IT" altLang="it-IT" sz="2800" i="1" dirty="0"/>
              <a:t>a</a:t>
            </a:r>
            <a:r>
              <a:rPr lang="it-IT" altLang="it-IT" sz="2800" i="1" dirty="0" smtClean="0"/>
              <a:t>ccesso a:</a:t>
            </a:r>
          </a:p>
          <a:p>
            <a:pPr eaLnBrk="1" hangingPunct="1"/>
            <a:r>
              <a:rPr lang="it-IT" altLang="it-IT" dirty="0"/>
              <a:t>r</a:t>
            </a:r>
            <a:r>
              <a:rPr lang="it-IT" altLang="it-IT" dirty="0" smtClean="0"/>
              <a:t>isorse elettroniche </a:t>
            </a:r>
            <a:r>
              <a:rPr lang="it-IT" altLang="it-IT" sz="2400" dirty="0" smtClean="0"/>
              <a:t>(e-book, e-journal, musica, film </a:t>
            </a:r>
            <a:r>
              <a:rPr lang="it-IT" altLang="it-IT" sz="2400" dirty="0" err="1" smtClean="0"/>
              <a:t>etc</a:t>
            </a:r>
            <a:r>
              <a:rPr lang="it-IT" altLang="it-IT" sz="2400" dirty="0" smtClean="0"/>
              <a:t>)</a:t>
            </a:r>
          </a:p>
          <a:p>
            <a:pPr marL="0" indent="0" eaLnBrk="1" hangingPunct="1">
              <a:buNone/>
            </a:pPr>
            <a:endParaRPr lang="it-IT" altLang="it-IT" sz="2400" dirty="0" smtClean="0"/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endParaRPr lang="it-IT" altLang="it-IT" dirty="0" smtClean="0"/>
          </a:p>
        </p:txBody>
      </p:sp>
      <p:pic>
        <p:nvPicPr>
          <p:cNvPr id="2560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90405"/>
            <a:ext cx="3384376" cy="333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8" y="1124744"/>
            <a:ext cx="8485512" cy="5073427"/>
          </a:xfrm>
        </p:spPr>
      </p:pic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altLang="it-IT" sz="2800" b="1" dirty="0" smtClean="0"/>
              <a:t>Ma partiamo dall’inizio…</a:t>
            </a:r>
          </a:p>
        </p:txBody>
      </p:sp>
      <p:sp>
        <p:nvSpPr>
          <p:cNvPr id="2" name="Rettangolo 1"/>
          <p:cNvSpPr/>
          <p:nvPr/>
        </p:nvSpPr>
        <p:spPr>
          <a:xfrm>
            <a:off x="6516216" y="1124744"/>
            <a:ext cx="576064" cy="211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724128" y="3549490"/>
            <a:ext cx="936104" cy="239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564904"/>
            <a:ext cx="2663950" cy="3538692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4283968" y="3717032"/>
            <a:ext cx="144016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90066"/>
          </a:xfrm>
        </p:spPr>
        <p:txBody>
          <a:bodyPr anchor="b"/>
          <a:lstStyle/>
          <a:p>
            <a:r>
              <a:rPr lang="it-IT" altLang="it-IT" sz="3200" dirty="0" smtClean="0"/>
              <a:t>www.biblio.units.it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5566" y="764704"/>
            <a:ext cx="7704856" cy="59268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reccia in giù 4"/>
          <p:cNvSpPr/>
          <p:nvPr/>
        </p:nvSpPr>
        <p:spPr>
          <a:xfrm>
            <a:off x="4031940" y="764704"/>
            <a:ext cx="216024" cy="864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555776" y="3789040"/>
            <a:ext cx="1044116" cy="216024"/>
          </a:xfrm>
          <a:prstGeom prst="rect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502055" y="5013176"/>
            <a:ext cx="792088" cy="216024"/>
          </a:xfrm>
          <a:prstGeom prst="rect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2512338" y="4005064"/>
            <a:ext cx="85054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ight Arrow 1"/>
          <p:cNvSpPr/>
          <p:nvPr/>
        </p:nvSpPr>
        <p:spPr>
          <a:xfrm flipH="1">
            <a:off x="3995936" y="2780928"/>
            <a:ext cx="1044116" cy="1897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784757" y="4005064"/>
            <a:ext cx="38764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8000" dirty="0" smtClean="0"/>
              <a:t>www.biblioest.it</a:t>
            </a:r>
            <a:endParaRPr lang="it-IT" sz="8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p</a:t>
            </a:r>
            <a:r>
              <a:rPr lang="it-IT" sz="4000" dirty="0" smtClean="0">
                <a:solidFill>
                  <a:schemeClr val="tx1"/>
                </a:solidFill>
              </a:rPr>
              <a:t>er collegarsi direttamente al catalogo</a:t>
            </a:r>
            <a:endParaRPr lang="it-IT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 smtClean="0"/>
              <a:t>Di cosa parleremo</a:t>
            </a:r>
          </a:p>
        </p:txBody>
      </p:sp>
      <p:sp>
        <p:nvSpPr>
          <p:cNvPr id="6147" name="Segnaposto contenuto 2"/>
          <p:cNvSpPr>
            <a:spLocks noGrp="1"/>
          </p:cNvSpPr>
          <p:nvPr>
            <p:ph sz="half" idx="1"/>
          </p:nvPr>
        </p:nvSpPr>
        <p:spPr>
          <a:xfrm>
            <a:off x="390525" y="1700808"/>
            <a:ext cx="8362950" cy="2664296"/>
          </a:xfrm>
        </p:spPr>
        <p:txBody>
          <a:bodyPr/>
          <a:lstStyle/>
          <a:p>
            <a:pPr eaLnBrk="1" hangingPunct="1"/>
            <a:r>
              <a:rPr lang="it-IT" altLang="it-IT" sz="3200" dirty="0" smtClean="0"/>
              <a:t>La vostra biblioteca e il sistema di Ateneo</a:t>
            </a:r>
          </a:p>
          <a:p>
            <a:pPr eaLnBrk="1" hangingPunct="1"/>
            <a:r>
              <a:rPr lang="it-IT" altLang="it-IT" sz="3200" dirty="0" smtClean="0"/>
              <a:t>La biblioteca digitale</a:t>
            </a:r>
          </a:p>
          <a:p>
            <a:pPr eaLnBrk="1" hangingPunct="1"/>
            <a:r>
              <a:rPr lang="it-IT" altLang="it-IT" sz="3200" dirty="0" smtClean="0"/>
              <a:t>Come e dove trovare quello che vi serve</a:t>
            </a:r>
          </a:p>
          <a:p>
            <a:pPr eaLnBrk="1" hangingPunct="1"/>
            <a:r>
              <a:rPr lang="it-IT" altLang="it-IT" sz="3200" dirty="0" smtClean="0"/>
              <a:t>I nostri servizi per lo studio e la ricerca</a:t>
            </a:r>
          </a:p>
        </p:txBody>
      </p:sp>
      <p:pic>
        <p:nvPicPr>
          <p:cNvPr id="6148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00" y="4365104"/>
            <a:ext cx="3203575" cy="239871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ADDEE51-A5C4-45D7-A06E-41C6EC41C0FF}" type="slidenum">
              <a:rPr lang="it-IT" altLang="it-IT" sz="1400"/>
              <a:pPr algn="r" eaLnBrk="1" hangingPunct="1">
                <a:buClrTx/>
                <a:buFontTx/>
                <a:buNone/>
              </a:pPr>
              <a:t>30</a:t>
            </a:fld>
            <a:endParaRPr lang="it-IT" altLang="it-IT" sz="1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143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D4E5C33-2216-4C51-BFA5-E37CEBD7637B}" type="slidenum">
              <a:rPr lang="it-IT" altLang="it-IT" sz="1400"/>
              <a:pPr algn="r" eaLnBrk="1" hangingPunct="1">
                <a:buClrTx/>
                <a:buFontTx/>
                <a:buNone/>
              </a:pPr>
              <a:t>31</a:t>
            </a:fld>
            <a:endParaRPr lang="it-IT" altLang="it-IT" sz="14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9575"/>
            <a:ext cx="8928992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3284538"/>
            <a:ext cx="2124075" cy="431800"/>
          </a:xfrm>
          <a:prstGeom prst="rect">
            <a:avLst/>
          </a:prstGeom>
          <a:noFill/>
          <a:ln w="349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494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4AE39AF-83A3-4D35-9E59-71DE15D5ABFA}" type="slidenum">
              <a:rPr lang="it-IT" altLang="it-IT" sz="1400"/>
              <a:pPr algn="r" eaLnBrk="1" hangingPunct="1">
                <a:buClrTx/>
                <a:buFontTx/>
                <a:buNone/>
              </a:pPr>
              <a:t>32</a:t>
            </a:fld>
            <a:endParaRPr lang="it-IT" altLang="it-IT" sz="14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6138"/>
            <a:ext cx="8928992" cy="516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724525" y="4221163"/>
            <a:ext cx="1727200" cy="503237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910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1B76345-860C-4417-A173-345AC1B895F2}" type="slidenum">
              <a:rPr lang="it-IT" altLang="it-IT" sz="1400"/>
              <a:pPr algn="r" eaLnBrk="1" hangingPunct="1">
                <a:buClrTx/>
                <a:buFontTx/>
                <a:buNone/>
              </a:pPr>
              <a:t>33</a:t>
            </a:fld>
            <a:endParaRPr lang="it-IT" altLang="it-IT" sz="14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5888"/>
            <a:ext cx="8928992" cy="660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79388" y="2565400"/>
            <a:ext cx="6913562" cy="576263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545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EA7B048-1747-4D40-BA47-E2487DDFCDAD}" type="slidenum">
              <a:rPr lang="it-IT" altLang="it-IT" sz="1400"/>
              <a:pPr algn="r" eaLnBrk="1" hangingPunct="1">
                <a:buClrTx/>
                <a:buFontTx/>
                <a:buNone/>
              </a:pPr>
              <a:t>34</a:t>
            </a:fld>
            <a:endParaRPr lang="it-IT" altLang="it-IT" sz="14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8" y="117947"/>
            <a:ext cx="8926418" cy="660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3850" y="3141663"/>
            <a:ext cx="6229350" cy="863600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794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 smtClean="0"/>
              <a:t>Ho trovato nel catalogo il libro che mi interessa…</a:t>
            </a:r>
          </a:p>
        </p:txBody>
      </p:sp>
      <p:sp>
        <p:nvSpPr>
          <p:cNvPr id="45059" name="Segnaposto contenuto 2"/>
          <p:cNvSpPr>
            <a:spLocks noGrp="1"/>
          </p:cNvSpPr>
          <p:nvPr>
            <p:ph idx="1"/>
          </p:nvPr>
        </p:nvSpPr>
        <p:spPr>
          <a:xfrm>
            <a:off x="323528" y="2027981"/>
            <a:ext cx="8363272" cy="4785395"/>
          </a:xfrm>
        </p:spPr>
        <p:txBody>
          <a:bodyPr/>
          <a:lstStyle/>
          <a:p>
            <a:r>
              <a:rPr lang="it-IT" altLang="it-IT" dirty="0" smtClean="0"/>
              <a:t>È posseduto dalla biblioteca di…</a:t>
            </a:r>
          </a:p>
          <a:p>
            <a:r>
              <a:rPr lang="it-IT" altLang="it-IT" dirty="0" smtClean="0"/>
              <a:t>La collocazione è…</a:t>
            </a:r>
          </a:p>
          <a:p>
            <a:r>
              <a:rPr lang="it-IT" altLang="it-IT" dirty="0" smtClean="0"/>
              <a:t>Vorrei prenderlo in prestito…</a:t>
            </a:r>
          </a:p>
          <a:p>
            <a:r>
              <a:rPr lang="it-IT" altLang="it-IT" dirty="0" smtClean="0"/>
              <a:t>Registro il prestito allo sportello della biblioteca</a:t>
            </a:r>
          </a:p>
          <a:p>
            <a:r>
              <a:rPr lang="it-IT" altLang="it-IT" dirty="0" smtClean="0"/>
              <a:t>Posso anche richiedere il prestito on-line e poi ritirare il libro allo sportello</a:t>
            </a:r>
          </a:p>
          <a:p>
            <a:pPr marL="0" indent="0">
              <a:buNone/>
            </a:pPr>
            <a:endParaRPr lang="it-IT" altLang="it-IT" dirty="0" smtClean="0"/>
          </a:p>
          <a:p>
            <a:endParaRPr lang="it-IT" altLang="it-IT" dirty="0" smtClean="0"/>
          </a:p>
          <a:p>
            <a:pPr marL="0" indent="0">
              <a:buNone/>
            </a:pPr>
            <a:endParaRPr lang="it-IT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31552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Prestito e consultazione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360000">
              <a:lnSpc>
                <a:spcPct val="150000"/>
              </a:lnSpc>
            </a:pPr>
            <a:r>
              <a:rPr lang="it-IT" dirty="0" smtClean="0"/>
              <a:t>Consultazione giornaliera (testi d’esame, dizionari, enciclopedie, </a:t>
            </a:r>
            <a:r>
              <a:rPr lang="it-IT" dirty="0" err="1" smtClean="0"/>
              <a:t>etc</a:t>
            </a:r>
            <a:r>
              <a:rPr lang="it-IT" dirty="0" smtClean="0"/>
              <a:t>)</a:t>
            </a:r>
            <a:endParaRPr lang="it-IT" dirty="0"/>
          </a:p>
          <a:p>
            <a:pPr marL="360000">
              <a:lnSpc>
                <a:spcPct val="150000"/>
              </a:lnSpc>
            </a:pPr>
            <a:r>
              <a:rPr lang="it-IT" dirty="0"/>
              <a:t>Prestito 30 gg (</a:t>
            </a:r>
            <a:r>
              <a:rPr lang="it-IT" dirty="0" err="1"/>
              <a:t>max</a:t>
            </a:r>
            <a:r>
              <a:rPr lang="it-IT" dirty="0"/>
              <a:t> </a:t>
            </a:r>
            <a:r>
              <a:rPr lang="it-IT" dirty="0" smtClean="0"/>
              <a:t>5 </a:t>
            </a:r>
            <a:r>
              <a:rPr lang="it-IT" dirty="0"/>
              <a:t>prestiti</a:t>
            </a:r>
            <a:r>
              <a:rPr lang="it-IT" dirty="0" smtClean="0"/>
              <a:t>)</a:t>
            </a:r>
            <a:endParaRPr lang="it-IT" dirty="0"/>
          </a:p>
          <a:p>
            <a:pPr marL="17100" indent="0">
              <a:lnSpc>
                <a:spcPct val="150000"/>
              </a:lnSpc>
              <a:buNone/>
            </a:pPr>
            <a:endParaRPr lang="it-IT" dirty="0"/>
          </a:p>
          <a:p>
            <a:pPr marL="0" indent="0">
              <a:buNone/>
            </a:pPr>
            <a:r>
              <a:rPr lang="it-IT" sz="2800" dirty="0" smtClean="0"/>
              <a:t>NB: le modalità </a:t>
            </a:r>
            <a:r>
              <a:rPr lang="it-IT" sz="2800" dirty="0"/>
              <a:t>variano da biblioteca a biblioteca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92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525DD77-78AA-4C1D-A0D9-C9C17992A2CF}" type="slidenum">
              <a:rPr lang="it-IT" altLang="it-IT" sz="1400"/>
              <a:pPr algn="r" eaLnBrk="1" hangingPunct="1">
                <a:buClrTx/>
                <a:buFontTx/>
                <a:buNone/>
              </a:pPr>
              <a:t>37</a:t>
            </a:fld>
            <a:endParaRPr lang="it-IT" altLang="it-IT" sz="14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888"/>
            <a:ext cx="8928992" cy="660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276600" y="1844675"/>
            <a:ext cx="2735263" cy="863600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570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BB7916D-81B4-4738-A882-23449A2A9C4D}" type="slidenum">
              <a:rPr lang="it-IT" altLang="it-IT" sz="1400"/>
              <a:pPr algn="r" eaLnBrk="1" hangingPunct="1">
                <a:buClrTx/>
                <a:buFontTx/>
                <a:buNone/>
              </a:pPr>
              <a:t>38</a:t>
            </a:fld>
            <a:endParaRPr lang="it-IT" altLang="it-IT" sz="140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857108" cy="660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9388" y="4292600"/>
            <a:ext cx="4897437" cy="936625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460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4CF7283-707B-4DBC-8E82-DF4E3DF52C30}" type="slidenum">
              <a:rPr lang="it-IT" altLang="it-IT" sz="1400"/>
              <a:pPr algn="r" eaLnBrk="1" hangingPunct="1">
                <a:buClrTx/>
                <a:buFontTx/>
                <a:buNone/>
              </a:pPr>
              <a:t>39</a:t>
            </a:fld>
            <a:endParaRPr lang="it-IT" altLang="it-IT" sz="14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9875"/>
            <a:ext cx="8784976" cy="63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091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4581128"/>
            <a:ext cx="5702424" cy="2078906"/>
          </a:xfrm>
        </p:spPr>
        <p:txBody>
          <a:bodyPr/>
          <a:lstStyle/>
          <a:p>
            <a:r>
              <a:rPr lang="it-IT" sz="1400" dirty="0"/>
              <a:t/>
            </a:r>
            <a:br>
              <a:rPr lang="it-IT" sz="1400" dirty="0"/>
            </a:br>
            <a:endParaRPr lang="it-IT" sz="14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725144"/>
            <a:ext cx="5486400" cy="1447056"/>
          </a:xfrm>
        </p:spPr>
        <p:txBody>
          <a:bodyPr/>
          <a:lstStyle/>
          <a:p>
            <a:pPr algn="ctr"/>
            <a:r>
              <a:rPr lang="it-IT" sz="2400" b="1" dirty="0" smtClean="0">
                <a:solidFill>
                  <a:prstClr val="black"/>
                </a:solidFill>
                <a:ea typeface="+mj-ea"/>
                <a:cs typeface="+mj-cs"/>
              </a:rPr>
              <a:t>EUROPA</a:t>
            </a:r>
            <a:r>
              <a:rPr lang="it-IT" sz="2400" b="1" dirty="0">
                <a:solidFill>
                  <a:prstClr val="black"/>
                </a:solidFill>
                <a:ea typeface="+mj-ea"/>
                <a:cs typeface="+mj-cs"/>
              </a:rPr>
              <a:t> </a:t>
            </a:r>
            <a:br>
              <a:rPr lang="it-IT" sz="24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it-IT" sz="2400" b="1" dirty="0">
                <a:solidFill>
                  <a:prstClr val="black"/>
                </a:solidFill>
                <a:ea typeface="+mj-ea"/>
                <a:cs typeface="+mj-cs"/>
              </a:rPr>
              <a:t>Sistema Bibliotecario d’Ateneo</a:t>
            </a:r>
            <a:br>
              <a:rPr lang="it-IT" sz="24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it-IT" sz="2400" b="1" dirty="0">
                <a:solidFill>
                  <a:prstClr val="black"/>
                </a:solidFill>
                <a:ea typeface="+mj-ea"/>
                <a:cs typeface="+mj-cs"/>
              </a:rPr>
              <a:t>Università degli Studi di </a:t>
            </a:r>
            <a:r>
              <a:rPr lang="it-IT" sz="2400" b="1" dirty="0" smtClean="0">
                <a:solidFill>
                  <a:prstClr val="black"/>
                </a:solidFill>
                <a:ea typeface="+mj-ea"/>
                <a:cs typeface="+mj-cs"/>
              </a:rPr>
              <a:t>Trieste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Piazzale </a:t>
            </a:r>
            <a:r>
              <a:rPr lang="it-IT" sz="2400" b="1" dirty="0"/>
              <a:t>Europa, 1</a:t>
            </a:r>
            <a:br>
              <a:rPr lang="it-IT" sz="2400" b="1" dirty="0"/>
            </a:br>
            <a:r>
              <a:rPr lang="it-IT" sz="2400" b="1" dirty="0"/>
              <a:t>34127 Trieste</a:t>
            </a:r>
          </a:p>
          <a:p>
            <a:pPr algn="ctr"/>
            <a:endParaRPr lang="it-IT" dirty="0"/>
          </a:p>
        </p:txBody>
      </p:sp>
      <p:pic>
        <p:nvPicPr>
          <p:cNvPr id="1026" name="Picture 2" descr="Risultati immagini per università triest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6800"/>
          <a:stretch>
            <a:fillRect/>
          </a:stretch>
        </p:blipFill>
        <p:spPr bwMode="auto">
          <a:xfrm>
            <a:off x="1773680" y="260648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872186D-B0DA-4DCA-81E4-6E4ADA095B77}" type="slidenum">
              <a:rPr lang="it-IT" altLang="it-IT" sz="1400"/>
              <a:pPr algn="r" eaLnBrk="1" hangingPunct="1">
                <a:buClrTx/>
                <a:buFontTx/>
                <a:buNone/>
              </a:pPr>
              <a:t>40</a:t>
            </a:fld>
            <a:endParaRPr lang="it-IT" altLang="it-IT" sz="14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7388"/>
            <a:ext cx="8856984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611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9656EC7-0D7E-4862-A780-F32F28996CA7}" type="slidenum">
              <a:rPr lang="it-IT" altLang="it-IT" sz="1400"/>
              <a:pPr algn="r" eaLnBrk="1" hangingPunct="1">
                <a:buClrTx/>
                <a:buFontTx/>
                <a:buNone/>
              </a:pPr>
              <a:t>41</a:t>
            </a:fld>
            <a:endParaRPr lang="it-IT" altLang="it-IT" sz="140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3458" r="15349" b="13458"/>
          <a:stretch>
            <a:fillRect/>
          </a:stretch>
        </p:blipFill>
        <p:spPr bwMode="auto">
          <a:xfrm>
            <a:off x="179512" y="333375"/>
            <a:ext cx="8784976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987" t="13458" r="15349" b="134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139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57E45FC-6024-4B52-8239-094DD354D532}" type="slidenum">
              <a:rPr lang="it-IT" altLang="it-IT" sz="1400"/>
              <a:pPr algn="r" eaLnBrk="1" hangingPunct="1">
                <a:buClrTx/>
                <a:buFontTx/>
                <a:buNone/>
              </a:pPr>
              <a:t>42</a:t>
            </a:fld>
            <a:endParaRPr lang="it-IT" altLang="it-IT" sz="14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21021" r="14561" b="8423"/>
          <a:stretch>
            <a:fillRect/>
          </a:stretch>
        </p:blipFill>
        <p:spPr bwMode="auto">
          <a:xfrm>
            <a:off x="107504" y="404664"/>
            <a:ext cx="8876035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774" t="21021" r="14561" b="84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03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E3B7E53-2217-4B9D-A354-9FA1B8769A01}" type="slidenum">
              <a:rPr lang="it-IT" altLang="it-IT" sz="1400"/>
              <a:pPr algn="r" eaLnBrk="1" hangingPunct="1">
                <a:buClrTx/>
                <a:buFontTx/>
                <a:buNone/>
              </a:pPr>
              <a:t>43</a:t>
            </a:fld>
            <a:endParaRPr lang="it-IT" altLang="it-IT" sz="140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3" y="135781"/>
            <a:ext cx="8942893" cy="660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15900" y="1916113"/>
            <a:ext cx="6337300" cy="720725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159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AB81031-D138-4856-B7C7-AE2B5920B83B}" type="slidenum">
              <a:rPr lang="it-IT" altLang="it-IT" sz="1400"/>
              <a:pPr algn="r" eaLnBrk="1" hangingPunct="1">
                <a:buClrTx/>
                <a:buFontTx/>
                <a:buNone/>
              </a:pPr>
              <a:t>44</a:t>
            </a:fld>
            <a:endParaRPr lang="it-IT" altLang="it-IT" sz="140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8013"/>
            <a:ext cx="8856984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216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6286C90-7699-4C7F-B98A-CAA1975F580F}" type="slidenum">
              <a:rPr lang="it-IT" altLang="it-IT" sz="1400"/>
              <a:pPr algn="r" eaLnBrk="1" hangingPunct="1">
                <a:buClrTx/>
                <a:buFontTx/>
                <a:buNone/>
              </a:pPr>
              <a:t>45</a:t>
            </a:fld>
            <a:endParaRPr lang="it-IT" altLang="it-IT" sz="140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138"/>
            <a:ext cx="8856984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085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A646E37-AF60-4BF5-A74B-9294DC715543}" type="slidenum">
              <a:rPr lang="it-IT" altLang="it-IT" sz="1400"/>
              <a:pPr algn="r" eaLnBrk="1" hangingPunct="1">
                <a:buClrTx/>
                <a:buFontTx/>
                <a:buNone/>
              </a:pPr>
              <a:t>46</a:t>
            </a:fld>
            <a:endParaRPr lang="it-IT" altLang="it-IT" sz="140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875"/>
            <a:ext cx="8856984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3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BE99BE0-233A-48D9-AC8D-F0C5C216A468}" type="slidenum">
              <a:rPr lang="it-IT" altLang="it-IT" sz="1400"/>
              <a:pPr algn="r" eaLnBrk="1" hangingPunct="1">
                <a:buClrTx/>
                <a:buFontTx/>
                <a:buNone/>
              </a:pPr>
              <a:t>47</a:t>
            </a:fld>
            <a:endParaRPr lang="it-IT" altLang="it-IT" sz="140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888"/>
            <a:ext cx="8856984" cy="660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411413" y="115888"/>
            <a:ext cx="5761037" cy="792162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754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2E79450-B317-402C-BEA9-5194D70916EA}" type="slidenum">
              <a:rPr lang="it-IT" altLang="it-IT" sz="1400"/>
              <a:pPr algn="r" eaLnBrk="1" hangingPunct="1">
                <a:buClrTx/>
                <a:buFontTx/>
                <a:buNone/>
              </a:pPr>
              <a:t>48</a:t>
            </a:fld>
            <a:endParaRPr lang="it-IT" altLang="it-IT" sz="1400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68538" y="65088"/>
            <a:ext cx="4102100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4400" b="1">
                <a:solidFill>
                  <a:srgbClr val="FF0000"/>
                </a:solidFill>
                <a:latin typeface="Calibri Light" panose="020F0302020204030204" pitchFamily="34" charset="0"/>
              </a:rPr>
              <a:t>APP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7042" r="14563" b="22662"/>
          <a:stretch>
            <a:fillRect/>
          </a:stretch>
        </p:blipFill>
        <p:spPr bwMode="auto">
          <a:xfrm>
            <a:off x="107504" y="1052513"/>
            <a:ext cx="8928992" cy="542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776" t="7042" r="14563" b="226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323850" y="2924175"/>
            <a:ext cx="1584325" cy="1009650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14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8E0917A-EEE9-4C73-B71E-8A2BDC9E3317}" type="slidenum">
              <a:rPr lang="it-IT" altLang="it-IT" sz="1400"/>
              <a:pPr algn="r" eaLnBrk="1" hangingPunct="1">
                <a:buClrTx/>
                <a:buFontTx/>
                <a:buNone/>
              </a:pPr>
              <a:t>49</a:t>
            </a:fld>
            <a:endParaRPr lang="it-IT" altLang="it-IT" sz="140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286000" y="3105150"/>
            <a:ext cx="4572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/>
            </a:r>
            <a:br>
              <a:rPr lang="it-IT" altLang="it-IT"/>
            </a:br>
            <a:endParaRPr lang="it-IT" altLang="it-IT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8288"/>
            <a:ext cx="3497262" cy="621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88913"/>
            <a:ext cx="2901950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59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BIBLIOTECA EUROPA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8363272" cy="4891682"/>
          </a:xfrm>
        </p:spPr>
        <p:txBody>
          <a:bodyPr/>
          <a:lstStyle/>
          <a:p>
            <a:pPr marL="0" indent="0" algn="just">
              <a:buNone/>
            </a:pPr>
            <a:r>
              <a:rPr lang="it-IT" sz="3000" dirty="0"/>
              <a:t>'</a:t>
            </a:r>
            <a:r>
              <a:rPr lang="it-IT" sz="3000" b="1" dirty="0"/>
              <a:t>Biblioteca Europa</a:t>
            </a:r>
            <a:r>
              <a:rPr lang="it-IT" sz="3000" dirty="0"/>
              <a:t>' è un progetto di </a:t>
            </a:r>
            <a:r>
              <a:rPr lang="it-IT" sz="3000" b="1" dirty="0"/>
              <a:t>ristrutturazione edilizia</a:t>
            </a:r>
            <a:r>
              <a:rPr lang="it-IT" sz="3000" dirty="0"/>
              <a:t> e </a:t>
            </a:r>
            <a:r>
              <a:rPr lang="it-IT" sz="3000" b="1" dirty="0"/>
              <a:t>riorganizzazione bibliotecaria</a:t>
            </a:r>
            <a:r>
              <a:rPr lang="it-IT" sz="3000" dirty="0"/>
              <a:t> delle biblioteche dell'edificio centrale di Piazzale Europa: </a:t>
            </a:r>
            <a:r>
              <a:rPr lang="it-IT" sz="3000" b="1" dirty="0"/>
              <a:t>Biblioteca Generale</a:t>
            </a:r>
            <a:r>
              <a:rPr lang="it-IT" sz="3000" dirty="0"/>
              <a:t>, </a:t>
            </a:r>
            <a:r>
              <a:rPr lang="it-IT" sz="3000" b="1" dirty="0" smtClean="0"/>
              <a:t>Biblioteca </a:t>
            </a:r>
            <a:r>
              <a:rPr lang="it-IT" sz="3000" b="1" dirty="0"/>
              <a:t>di scienze giuridiche </a:t>
            </a:r>
            <a:r>
              <a:rPr lang="it-IT" sz="3000" b="1" dirty="0" smtClean="0"/>
              <a:t>e Biblioteca Socio-politica</a:t>
            </a:r>
            <a:r>
              <a:rPr lang="it-IT" sz="3000" dirty="0" smtClean="0"/>
              <a:t>. Ciò garantisce:</a:t>
            </a:r>
          </a:p>
          <a:p>
            <a:pPr algn="just"/>
            <a:r>
              <a:rPr lang="it-IT" sz="3000" b="1" dirty="0"/>
              <a:t>integrazione</a:t>
            </a:r>
            <a:r>
              <a:rPr lang="it-IT" sz="3000" dirty="0"/>
              <a:t> dei </a:t>
            </a:r>
            <a:r>
              <a:rPr lang="it-IT" sz="3000" b="1" dirty="0"/>
              <a:t>servizi</a:t>
            </a:r>
            <a:r>
              <a:rPr lang="it-IT" sz="3000" dirty="0"/>
              <a:t> delle biblioteche:</a:t>
            </a:r>
          </a:p>
          <a:p>
            <a:pPr algn="just"/>
            <a:r>
              <a:rPr lang="it-IT" sz="3000" dirty="0"/>
              <a:t>integrazione degli orari di apertura</a:t>
            </a:r>
          </a:p>
          <a:p>
            <a:pPr algn="just"/>
            <a:r>
              <a:rPr lang="it-IT" sz="3000" dirty="0"/>
              <a:t>accorpamento del servizio Assistenza per la ricerca</a:t>
            </a:r>
          </a:p>
          <a:p>
            <a:pPr algn="just"/>
            <a:r>
              <a:rPr lang="it-IT" sz="3000" dirty="0"/>
              <a:t>complementarietà fra le Biblioteche</a:t>
            </a:r>
          </a:p>
          <a:p>
            <a:pPr marL="0" indent="0">
              <a:buNone/>
            </a:pP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7240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23850" y="138113"/>
            <a:ext cx="7993063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4400">
                <a:solidFill>
                  <a:srgbClr val="FF0000"/>
                </a:solidFill>
              </a:rPr>
              <a:t>EBOOK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E15536B-7520-43C7-A136-2863427609A4}" type="slidenum">
              <a:rPr lang="it-IT" altLang="it-IT" sz="1400"/>
              <a:pPr algn="r" eaLnBrk="1" hangingPunct="1">
                <a:buClrTx/>
                <a:buFontTx/>
                <a:buNone/>
              </a:pPr>
              <a:t>50</a:t>
            </a:fld>
            <a:endParaRPr lang="it-IT" altLang="it-IT" sz="140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979613" y="2994025"/>
            <a:ext cx="5184775" cy="5048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017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FCC684C-73C9-454A-A241-1B501707E994}" type="slidenum">
              <a:rPr lang="it-IT" altLang="it-IT" sz="1400"/>
              <a:pPr algn="r" eaLnBrk="1" hangingPunct="1">
                <a:buClrTx/>
                <a:buFontTx/>
                <a:buNone/>
              </a:pPr>
              <a:t>51</a:t>
            </a:fld>
            <a:endParaRPr lang="it-IT" altLang="it-IT" sz="140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3713"/>
            <a:ext cx="8928992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551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484D8DD-49D2-44CE-938D-4E00CA7145DD}" type="slidenum">
              <a:rPr lang="it-IT" altLang="it-IT" sz="1400"/>
              <a:pPr algn="r" eaLnBrk="1" hangingPunct="1">
                <a:buClrTx/>
                <a:buFontTx/>
                <a:buNone/>
              </a:pPr>
              <a:t>52</a:t>
            </a:fld>
            <a:endParaRPr lang="it-IT" altLang="it-IT" sz="14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713"/>
            <a:ext cx="892899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187450" y="1844675"/>
            <a:ext cx="2592388" cy="4318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187450" y="3500438"/>
            <a:ext cx="4176713" cy="433387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187450" y="5157788"/>
            <a:ext cx="3600450" cy="431800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637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4D5D497-1882-45A0-BF6D-6099AF3E7222}" type="slidenum">
              <a:rPr lang="it-IT" altLang="it-IT" sz="1400"/>
              <a:pPr algn="r" eaLnBrk="1" hangingPunct="1">
                <a:buClrTx/>
                <a:buFontTx/>
                <a:buNone/>
              </a:pPr>
              <a:t>53</a:t>
            </a:fld>
            <a:endParaRPr lang="it-IT" altLang="it-IT" sz="1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175"/>
            <a:ext cx="8677151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380288" y="3284538"/>
            <a:ext cx="1368425" cy="1296987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515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03FEF36-5200-45E6-B978-237D8E0BD153}" type="slidenum">
              <a:rPr lang="it-IT" altLang="it-IT" sz="1400"/>
              <a:pPr algn="r" eaLnBrk="1" hangingPunct="1">
                <a:buClrTx/>
                <a:buFontTx/>
                <a:buNone/>
              </a:pPr>
              <a:t>54</a:t>
            </a:fld>
            <a:endParaRPr lang="it-IT" altLang="it-IT" sz="140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2425"/>
            <a:ext cx="8726488" cy="63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68313" y="4365625"/>
            <a:ext cx="3959225" cy="935038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196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E033E2A-2201-401A-9E37-595D1899D309}" type="slidenum">
              <a:rPr lang="it-IT" altLang="it-IT" sz="1400"/>
              <a:pPr algn="r" eaLnBrk="1" hangingPunct="1">
                <a:buClrTx/>
                <a:buFontTx/>
                <a:buNone/>
              </a:pPr>
              <a:t>55</a:t>
            </a:fld>
            <a:endParaRPr lang="it-IT" altLang="it-IT" sz="140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4638"/>
            <a:ext cx="8928992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0068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9E37914-9CA4-40C9-942C-ACE4104ADB50}" type="slidenum">
              <a:rPr lang="it-IT" altLang="it-IT" sz="1400"/>
              <a:pPr algn="r" eaLnBrk="1" hangingPunct="1">
                <a:buClrTx/>
                <a:buFontTx/>
                <a:buNone/>
              </a:pPr>
              <a:t>56</a:t>
            </a:fld>
            <a:endParaRPr lang="it-IT" altLang="it-IT" sz="140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4675"/>
            <a:ext cx="8784976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287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D3E04EC-341B-41DB-A121-35BA1CF1F7A2}" type="slidenum">
              <a:rPr lang="it-IT" altLang="it-IT" sz="1400"/>
              <a:pPr algn="r" eaLnBrk="1" hangingPunct="1">
                <a:buClrTx/>
                <a:buFontTx/>
                <a:buNone/>
              </a:pPr>
              <a:t>57</a:t>
            </a:fld>
            <a:endParaRPr lang="it-IT" altLang="it-IT" sz="140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8288"/>
            <a:ext cx="8928992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26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0FF2B3E-983C-47C5-8A3E-49587687A1A5}" type="slidenum">
              <a:rPr lang="it-IT" altLang="it-IT" sz="1400"/>
              <a:pPr algn="r" eaLnBrk="1" hangingPunct="1">
                <a:buClrTx/>
                <a:buFontTx/>
                <a:buNone/>
              </a:pPr>
              <a:t>58</a:t>
            </a:fld>
            <a:endParaRPr lang="it-IT" altLang="it-IT" sz="140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689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6057900" y="5541169"/>
            <a:ext cx="1600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9DCBA27-BAE4-4EA2-8B7C-CE3E216BCB66}" type="slidenum">
              <a:rPr lang="it-IT" altLang="it-IT" sz="1050"/>
              <a:pPr algn="r" eaLnBrk="1" hangingPunct="1">
                <a:buClrTx/>
                <a:buFontTx/>
                <a:buNone/>
              </a:pPr>
              <a:t>59</a:t>
            </a:fld>
            <a:endParaRPr lang="it-IT" altLang="it-IT" sz="105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944725"/>
            <a:ext cx="6583301" cy="495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060923" y="4364186"/>
            <a:ext cx="700185" cy="72162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23" y="4364187"/>
            <a:ext cx="700185" cy="7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75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BIBLIOTECA GENERALE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it-IT" sz="3200" b="1" dirty="0"/>
              <a:t>Aree disciplinari</a:t>
            </a:r>
            <a:r>
              <a:rPr lang="it-IT" sz="3200" dirty="0"/>
              <a:t>: tutte. Specializzazioni: opere di consultazione, bibliografie, biblioteconomia, storia locale, pubblicazioni dell'Università di Trieste, scambi con altre università e enti di ricerca</a:t>
            </a:r>
            <a:r>
              <a:rPr lang="it-IT" sz="3200" dirty="0" smtClean="0"/>
              <a:t>.</a:t>
            </a:r>
          </a:p>
          <a:p>
            <a:pPr marL="0" indent="0" algn="ctr">
              <a:buNone/>
            </a:pPr>
            <a:r>
              <a:rPr lang="it-IT" sz="3200" dirty="0"/>
              <a:t>040.558.3169 </a:t>
            </a:r>
          </a:p>
          <a:p>
            <a:pPr marL="0" indent="0" algn="ctr">
              <a:buNone/>
            </a:pPr>
            <a:r>
              <a:rPr lang="it-IT" sz="3200" u="sng" dirty="0">
                <a:hlinkClick r:id="rId2"/>
              </a:rPr>
              <a:t>https://www.biblio.units.it/BG</a:t>
            </a:r>
            <a:endParaRPr lang="it-IT" sz="3200" dirty="0"/>
          </a:p>
          <a:p>
            <a:pPr marL="0" indent="0" algn="ctr">
              <a:buNone/>
            </a:pPr>
            <a:r>
              <a:rPr lang="it-IT" sz="3200" u="sng" dirty="0">
                <a:hlinkClick r:id="rId3"/>
              </a:rPr>
              <a:t>bgprestito@units.it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6875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C1617E0-AAE3-4A20-890E-9501208C8B58}" type="slidenum">
              <a:rPr lang="it-IT" altLang="it-IT" sz="1400"/>
              <a:pPr algn="r" eaLnBrk="1" hangingPunct="1">
                <a:buClrTx/>
                <a:buFontTx/>
                <a:buNone/>
              </a:pPr>
              <a:t>60</a:t>
            </a:fld>
            <a:endParaRPr lang="it-IT" altLang="it-IT" sz="140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4200"/>
            <a:ext cx="8928992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808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A1BDD96-0F53-4623-B61C-30B7F5C632D2}" type="slidenum">
              <a:rPr lang="it-IT" altLang="it-IT" sz="1400"/>
              <a:pPr algn="r" eaLnBrk="1" hangingPunct="1">
                <a:buClrTx/>
                <a:buFontTx/>
                <a:buNone/>
              </a:pPr>
              <a:t>61</a:t>
            </a:fld>
            <a:endParaRPr lang="it-IT" altLang="it-IT" sz="140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8325"/>
            <a:ext cx="8928992" cy="5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008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165BCC2-83C6-462A-ADCF-8EC11F80CC1B}" type="slidenum">
              <a:rPr lang="it-IT" altLang="it-IT" sz="1400"/>
              <a:pPr algn="r" eaLnBrk="1" hangingPunct="1">
                <a:buClrTx/>
                <a:buFontTx/>
                <a:buNone/>
              </a:pPr>
              <a:t>62</a:t>
            </a:fld>
            <a:endParaRPr lang="it-IT" altLang="it-IT" sz="140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3785046" cy="676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7999"/>
          <a:stretch>
            <a:fillRect/>
          </a:stretch>
        </p:blipFill>
        <p:spPr bwMode="auto">
          <a:xfrm>
            <a:off x="4140931" y="116631"/>
            <a:ext cx="4824537" cy="663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301" b="7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976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5CE7B25-96A9-4A7F-9694-73E3C7A3020F}" type="slidenum">
              <a:rPr lang="it-IT" altLang="it-IT" sz="1400"/>
              <a:pPr algn="r" eaLnBrk="1" hangingPunct="1">
                <a:buClrTx/>
                <a:buFontTx/>
                <a:buNone/>
              </a:pPr>
              <a:t>63</a:t>
            </a:fld>
            <a:endParaRPr lang="it-IT" altLang="it-IT" sz="140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33078" r="15349" b="13550"/>
          <a:stretch>
            <a:fillRect/>
          </a:stretch>
        </p:blipFill>
        <p:spPr bwMode="auto">
          <a:xfrm>
            <a:off x="-31750" y="0"/>
            <a:ext cx="920750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776" t="33078" r="15349" b="135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4819" name="AutoShape 3"/>
          <p:cNvCxnSpPr>
            <a:cxnSpLocks noChangeShapeType="1"/>
          </p:cNvCxnSpPr>
          <p:nvPr/>
        </p:nvCxnSpPr>
        <p:spPr bwMode="auto">
          <a:xfrm>
            <a:off x="684213" y="4149725"/>
            <a:ext cx="719137" cy="503238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476375" y="3716338"/>
            <a:ext cx="590391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b="1">
                <a:latin typeface="Calibri Light" panose="020F0302020204030204" pitchFamily="34" charset="0"/>
              </a:rPr>
              <a:t>5 ebook al mese</a:t>
            </a:r>
          </a:p>
          <a:p>
            <a:pPr>
              <a:buClrTx/>
              <a:buFontTx/>
              <a:buNone/>
            </a:pPr>
            <a:r>
              <a:rPr lang="it-IT" altLang="it-IT" sz="2800" b="1">
                <a:latin typeface="Calibri Light" panose="020F0302020204030204" pitchFamily="34" charset="0"/>
              </a:rPr>
              <a:t>14 giorni di durata del prestito</a:t>
            </a:r>
          </a:p>
          <a:p>
            <a:pPr>
              <a:buClrTx/>
              <a:buFontTx/>
              <a:buNone/>
            </a:pPr>
            <a:r>
              <a:rPr lang="it-IT" altLang="it-IT" sz="2800" b="1">
                <a:latin typeface="Calibri Light" panose="020F0302020204030204" pitchFamily="34" charset="0"/>
              </a:rPr>
              <a:t>Prenotazioni illimitate</a:t>
            </a:r>
          </a:p>
          <a:p>
            <a:pPr>
              <a:buClrTx/>
              <a:buFontTx/>
              <a:buNone/>
            </a:pPr>
            <a:r>
              <a:rPr lang="it-IT" altLang="it-IT" sz="2800" b="1">
                <a:latin typeface="Calibri Light" panose="020F0302020204030204" pitchFamily="34" charset="0"/>
              </a:rPr>
              <a:t>48 ore di tempo per scaricare il documento prenotato</a:t>
            </a:r>
          </a:p>
          <a:p>
            <a:pPr>
              <a:buClrTx/>
              <a:buFontTx/>
              <a:buNone/>
            </a:pPr>
            <a:r>
              <a:rPr lang="it-IT" altLang="it-IT" sz="2800" b="1">
                <a:latin typeface="Calibri Light" panose="020F0302020204030204" pitchFamily="34" charset="0"/>
              </a:rPr>
              <a:t>Scaricabile su max 5 device</a:t>
            </a:r>
          </a:p>
        </p:txBody>
      </p:sp>
    </p:spTree>
    <p:extLst>
      <p:ext uri="{BB962C8B-B14F-4D97-AF65-F5344CB8AC3E}">
        <p14:creationId xmlns:p14="http://schemas.microsoft.com/office/powerpoint/2010/main" val="1627497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4998BD0-9AEE-4663-8DF0-86F58A64F775}" type="slidenum">
              <a:rPr lang="it-IT" altLang="it-IT" sz="1400"/>
              <a:pPr algn="r" eaLnBrk="1" hangingPunct="1">
                <a:buClrTx/>
                <a:buFontTx/>
                <a:buNone/>
              </a:pPr>
              <a:t>64</a:t>
            </a:fld>
            <a:endParaRPr lang="it-IT" altLang="it-IT" sz="140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238"/>
            <a:ext cx="8856984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4365625"/>
            <a:ext cx="3059113" cy="2087563"/>
          </a:xfrm>
          <a:prstGeom prst="rect">
            <a:avLst/>
          </a:prstGeom>
          <a:noFill/>
          <a:ln w="349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797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8FF7C39-CE38-4111-B538-89D08E11C310}" type="slidenum">
              <a:rPr lang="it-IT" altLang="it-IT" sz="1400"/>
              <a:pPr algn="r" eaLnBrk="1" hangingPunct="1">
                <a:buClrTx/>
                <a:buFontTx/>
                <a:buNone/>
              </a:pPr>
              <a:t>65</a:t>
            </a:fld>
            <a:endParaRPr lang="it-IT" altLang="it-IT" sz="140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8"/>
          <a:stretch>
            <a:fillRect/>
          </a:stretch>
        </p:blipFill>
        <p:spPr bwMode="auto">
          <a:xfrm>
            <a:off x="251520" y="981174"/>
            <a:ext cx="863371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5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937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1DB7A50-D801-476D-9976-F987B4B057E9}" type="slidenum">
              <a:rPr lang="it-IT" altLang="it-IT" sz="1400"/>
              <a:pPr algn="r" eaLnBrk="1" hangingPunct="1">
                <a:buClrTx/>
                <a:buFontTx/>
                <a:buNone/>
              </a:pPr>
              <a:t>66</a:t>
            </a:fld>
            <a:endParaRPr lang="it-IT" altLang="it-IT" sz="140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2250" r="14563" b="7042"/>
          <a:stretch>
            <a:fillRect/>
          </a:stretch>
        </p:blipFill>
        <p:spPr bwMode="auto">
          <a:xfrm>
            <a:off x="107504" y="188640"/>
            <a:ext cx="8928992" cy="606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776" t="12250" r="14563" b="70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35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9A64D3A-06E8-44F3-B88E-578AF0140381}" type="slidenum">
              <a:rPr lang="it-IT" altLang="it-IT" sz="1400"/>
              <a:pPr algn="r" eaLnBrk="1" hangingPunct="1">
                <a:buClrTx/>
                <a:buFontTx/>
                <a:buNone/>
              </a:pPr>
              <a:t>67</a:t>
            </a:fld>
            <a:endParaRPr lang="it-IT" altLang="it-IT" sz="140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3550" r="12201" b="3137"/>
          <a:stretch>
            <a:fillRect/>
          </a:stretch>
        </p:blipFill>
        <p:spPr bwMode="auto">
          <a:xfrm>
            <a:off x="323850" y="188640"/>
            <a:ext cx="813658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738" t="13550" r="12201" b="31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030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D6DC9F1-5B0D-4A45-A3D3-CEEE8677D6DF}" type="slidenum">
              <a:rPr lang="it-IT" altLang="it-IT" sz="1400"/>
              <a:pPr algn="r" eaLnBrk="1" hangingPunct="1">
                <a:buClrTx/>
                <a:buFontTx/>
                <a:buNone/>
              </a:pPr>
              <a:t>68</a:t>
            </a:fld>
            <a:endParaRPr lang="it-IT" altLang="it-IT" sz="140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7042" r="15349" b="1834"/>
          <a:stretch>
            <a:fillRect/>
          </a:stretch>
        </p:blipFill>
        <p:spPr bwMode="auto">
          <a:xfrm>
            <a:off x="179512" y="188640"/>
            <a:ext cx="8784976" cy="653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987" t="7042" r="15349" b="18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053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C6540B8-68CC-4ED4-8A8D-180B66B92030}" type="slidenum">
              <a:rPr lang="it-IT" altLang="it-IT" sz="1400"/>
              <a:pPr algn="r" eaLnBrk="1" hangingPunct="1">
                <a:buClrTx/>
                <a:buFontTx/>
                <a:buNone/>
              </a:pPr>
              <a:t>69</a:t>
            </a:fld>
            <a:endParaRPr lang="it-IT" altLang="it-IT" sz="140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22662" r="13776" b="3137"/>
          <a:stretch>
            <a:fillRect/>
          </a:stretch>
        </p:blipFill>
        <p:spPr bwMode="auto">
          <a:xfrm>
            <a:off x="323850" y="115888"/>
            <a:ext cx="8208963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526" t="22662" r="13776" b="31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550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IL PRESTITO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016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3218222-6112-48B6-8087-03CC6E91C7B1}" type="slidenum">
              <a:rPr lang="it-IT" altLang="it-IT" sz="1400"/>
              <a:pPr algn="r" eaLnBrk="1" hangingPunct="1">
                <a:buClrTx/>
                <a:buFontTx/>
                <a:buNone/>
              </a:pPr>
              <a:t>70</a:t>
            </a:fld>
            <a:endParaRPr lang="it-IT" altLang="it-IT" sz="1400"/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132138" y="0"/>
            <a:ext cx="2376487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4000" b="1">
                <a:solidFill>
                  <a:srgbClr val="FF0000"/>
                </a:solidFill>
                <a:latin typeface="Calibri Light" panose="020F0302020204030204" pitchFamily="34" charset="0"/>
              </a:rPr>
              <a:t>Istruzioni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9639" r="18887" b="7053"/>
          <a:stretch>
            <a:fillRect/>
          </a:stretch>
        </p:blipFill>
        <p:spPr bwMode="auto">
          <a:xfrm>
            <a:off x="144463" y="665163"/>
            <a:ext cx="7475537" cy="605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900" t="9639" r="18887" b="70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1273175" y="354013"/>
            <a:ext cx="1584325" cy="1008062"/>
          </a:xfrm>
          <a:prstGeom prst="ellipse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-107950" y="5589588"/>
            <a:ext cx="1584325" cy="792162"/>
          </a:xfrm>
          <a:prstGeom prst="ellips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211638" y="2143125"/>
            <a:ext cx="4068762" cy="28051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 b="1">
                <a:latin typeface="Calibri Light" panose="020F0302020204030204" pitchFamily="34" charset="0"/>
              </a:rPr>
              <a:t>TUTORIAL</a:t>
            </a:r>
          </a:p>
          <a:p>
            <a:pPr>
              <a:buClrTx/>
              <a:buFontTx/>
              <a:buNone/>
            </a:pPr>
            <a:r>
              <a:rPr lang="it-IT" altLang="it-IT" sz="3200" b="1">
                <a:latin typeface="Calibri Light" panose="020F0302020204030204" pitchFamily="34" charset="0"/>
              </a:rPr>
              <a:t>http://www.biblio.units.it/images/page591/BiblioEstScaricareDRM/story.html </a:t>
            </a:r>
            <a:r>
              <a:rPr lang="it-IT" altLang="it-IT" b="1">
                <a:latin typeface="Calibri Light" panose="020F0302020204030204" pitchFamily="34" charset="0"/>
              </a:rPr>
              <a:t/>
            </a:r>
            <a:br>
              <a:rPr lang="it-IT" altLang="it-IT" b="1">
                <a:latin typeface="Calibri Light" panose="020F0302020204030204" pitchFamily="34" charset="0"/>
              </a:rPr>
            </a:br>
            <a:endParaRPr lang="it-IT" altLang="it-IT" b="1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36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 dirty="0" smtClean="0"/>
              <a:t>Grazie!</a:t>
            </a:r>
            <a:endParaRPr lang="it-IT" sz="54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ctr" eaLnBrk="1" hangingPunct="1">
              <a:spcBef>
                <a:spcPts val="800"/>
              </a:spcBef>
              <a:buNone/>
            </a:pPr>
            <a:r>
              <a:rPr lang="it-IT" altLang="it-IT" sz="3200" b="1" dirty="0">
                <a:solidFill>
                  <a:prstClr val="black"/>
                </a:solidFill>
                <a:latin typeface="Calibri Light" panose="020F0302020204030204" pitchFamily="34" charset="0"/>
              </a:rPr>
              <a:t>Elisa Zilli</a:t>
            </a:r>
          </a:p>
          <a:p>
            <a:pPr marL="0" lvl="0" indent="0" algn="ctr" eaLnBrk="1" hangingPunct="1">
              <a:spcBef>
                <a:spcPts val="500"/>
              </a:spcBef>
              <a:buNone/>
            </a:pPr>
            <a:r>
              <a:rPr lang="it-IT" altLang="it-IT" sz="2000" b="1" dirty="0">
                <a:solidFill>
                  <a:prstClr val="black"/>
                </a:solidFill>
                <a:latin typeface="Calibri Light" panose="020F0302020204030204" pitchFamily="34" charset="0"/>
              </a:rPr>
              <a:t>Università di Trieste - Biblioteca Digitale – Servizio Centrale di Polo TSA del Servizio Bibliotecario Nazionale</a:t>
            </a:r>
          </a:p>
          <a:p>
            <a:pPr marL="0" lvl="0" indent="0" algn="ctr" eaLnBrk="1" hangingPunct="1">
              <a:spcBef>
                <a:spcPts val="800"/>
              </a:spcBef>
              <a:buNone/>
            </a:pPr>
            <a:r>
              <a:rPr lang="it-IT" altLang="it-IT" sz="3200" b="1" dirty="0" smtClean="0">
                <a:solidFill>
                  <a:srgbClr val="009999"/>
                </a:solidFill>
                <a:latin typeface="Calibri Light" panose="020F0302020204030204" pitchFamily="34" charset="0"/>
                <a:hlinkClick r:id="rId2"/>
              </a:rPr>
              <a:t>zilli@units.it</a:t>
            </a:r>
            <a:endParaRPr lang="it-IT" altLang="it-IT" sz="3200" b="1" dirty="0">
              <a:solidFill>
                <a:srgbClr val="009999"/>
              </a:solidFill>
              <a:latin typeface="Calibri Light" panose="020F0302020204030204" pitchFamily="34" charset="0"/>
              <a:hlinkClick r:id="rId2"/>
            </a:endParaRPr>
          </a:p>
          <a:p>
            <a:pPr marL="0" lvl="0" indent="0" algn="ctr" eaLnBrk="1" hangingPunct="1">
              <a:spcBef>
                <a:spcPts val="800"/>
              </a:spcBef>
              <a:buNone/>
            </a:pPr>
            <a:endParaRPr lang="it-IT" altLang="it-IT" sz="3200" b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lvl="0" indent="0" algn="ctr" eaLnBrk="1" hangingPunct="1">
              <a:spcBef>
                <a:spcPts val="800"/>
              </a:spcBef>
              <a:buNone/>
            </a:pPr>
            <a:r>
              <a:rPr lang="it-IT" altLang="it-IT" sz="32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Tel</a:t>
            </a:r>
            <a:r>
              <a:rPr lang="it-IT" altLang="it-IT" sz="3200" b="1" dirty="0">
                <a:solidFill>
                  <a:prstClr val="black"/>
                </a:solidFill>
                <a:latin typeface="Calibri Light" panose="020F0302020204030204" pitchFamily="34" charset="0"/>
              </a:rPr>
              <a:t>. 0405582998</a:t>
            </a:r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ctr" eaLnBrk="1" hangingPunct="1">
              <a:spcBef>
                <a:spcPts val="800"/>
              </a:spcBef>
              <a:buNone/>
            </a:pPr>
            <a:r>
              <a:rPr lang="it-IT" altLang="it-IT" sz="32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Marzia Vidmar</a:t>
            </a:r>
            <a:endParaRPr lang="it-IT" altLang="it-IT" sz="3200" b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lvl="0" indent="0" algn="ctr" eaLnBrk="1" hangingPunct="1">
              <a:spcBef>
                <a:spcPts val="500"/>
              </a:spcBef>
              <a:buNone/>
            </a:pPr>
            <a:r>
              <a:rPr lang="it-IT" altLang="it-IT" sz="2000" b="1" dirty="0">
                <a:solidFill>
                  <a:prstClr val="black"/>
                </a:solidFill>
                <a:latin typeface="Calibri Light" panose="020F0302020204030204" pitchFamily="34" charset="0"/>
              </a:rPr>
              <a:t>Università di Trieste - Biblioteca </a:t>
            </a:r>
            <a:r>
              <a:rPr lang="it-IT" altLang="it-IT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Europa – Scienze giuridiche</a:t>
            </a:r>
          </a:p>
          <a:p>
            <a:pPr marL="0" lvl="0" indent="0" algn="ctr" eaLnBrk="1" hangingPunct="1">
              <a:spcBef>
                <a:spcPts val="500"/>
              </a:spcBef>
              <a:buNone/>
            </a:pPr>
            <a:endParaRPr lang="it-IT" altLang="it-IT" sz="2000" b="1" dirty="0">
              <a:solidFill>
                <a:prstClr val="black"/>
              </a:solidFill>
              <a:latin typeface="Calibri Light" panose="020F0302020204030204" pitchFamily="34" charset="0"/>
              <a:hlinkClick r:id="rId2"/>
            </a:endParaRPr>
          </a:p>
          <a:p>
            <a:pPr marL="0" lvl="0" indent="0" algn="ctr" eaLnBrk="1" hangingPunct="1">
              <a:spcBef>
                <a:spcPts val="500"/>
              </a:spcBef>
              <a:buNone/>
            </a:pPr>
            <a:r>
              <a:rPr lang="it-IT" altLang="it-IT" sz="3200" b="1" dirty="0" smtClean="0">
                <a:solidFill>
                  <a:srgbClr val="009999"/>
                </a:solidFill>
                <a:latin typeface="Calibri Light" panose="020F0302020204030204" pitchFamily="34" charset="0"/>
                <a:hlinkClick r:id="rId2"/>
              </a:rPr>
              <a:t>vidmar@units.it</a:t>
            </a:r>
            <a:endParaRPr lang="it-IT" altLang="it-IT" sz="3200" b="1" dirty="0">
              <a:solidFill>
                <a:srgbClr val="009999"/>
              </a:solidFill>
              <a:latin typeface="Calibri Light" panose="020F0302020204030204" pitchFamily="34" charset="0"/>
              <a:hlinkClick r:id="rId2"/>
            </a:endParaRPr>
          </a:p>
          <a:p>
            <a:pPr marL="0" lvl="0" indent="0" algn="ctr" eaLnBrk="1" hangingPunct="1">
              <a:spcBef>
                <a:spcPts val="800"/>
              </a:spcBef>
              <a:buNone/>
            </a:pPr>
            <a:endParaRPr lang="it-IT" altLang="it-IT" sz="3200" b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lvl="0" indent="0" algn="ctr" eaLnBrk="1" hangingPunct="1">
              <a:spcBef>
                <a:spcPts val="800"/>
              </a:spcBef>
              <a:buNone/>
            </a:pPr>
            <a:r>
              <a:rPr lang="it-IT" altLang="it-IT" sz="3200" b="1" dirty="0">
                <a:solidFill>
                  <a:prstClr val="black"/>
                </a:solidFill>
                <a:latin typeface="Calibri Light" panose="020F0302020204030204" pitchFamily="34" charset="0"/>
              </a:rPr>
              <a:t>Tel. </a:t>
            </a:r>
            <a:r>
              <a:rPr lang="it-IT" altLang="it-IT" sz="32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0405583149</a:t>
            </a:r>
            <a:endParaRPr lang="it-IT" altLang="it-IT" sz="3200" b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L’AULA STUDIO</a:t>
            </a:r>
            <a:endParaRPr lang="it-IT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496944" cy="47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BIBLIOTECA DI SCIENZE GIURIDICHE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896544"/>
          </a:xfrm>
        </p:spPr>
        <p:txBody>
          <a:bodyPr/>
          <a:lstStyle/>
          <a:p>
            <a:pPr marL="0" indent="0" algn="just">
              <a:buNone/>
            </a:pPr>
            <a:r>
              <a:rPr lang="it-IT" b="1" dirty="0"/>
              <a:t>Aree disciplinari</a:t>
            </a:r>
            <a:r>
              <a:rPr lang="it-IT" dirty="0"/>
              <a:t>: diritto privato, diritto civile, diritto pubblico, diritto penale, diritto internazionale, diritto dell'Unione Europea, diritto comparato, diritto romano, storia del diritto, diritto del lavoro, diritto commerciale</a:t>
            </a:r>
            <a:r>
              <a:rPr lang="it-IT" dirty="0" smtClean="0"/>
              <a:t>.</a:t>
            </a:r>
          </a:p>
          <a:p>
            <a:pPr marL="0" indent="0" algn="just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040.558.3200</a:t>
            </a:r>
            <a:endParaRPr lang="it-IT" dirty="0"/>
          </a:p>
          <a:p>
            <a:pPr marL="0" indent="0" algn="ctr">
              <a:buNone/>
            </a:pPr>
            <a:r>
              <a:rPr lang="it-IT" u="sng" dirty="0">
                <a:hlinkClick r:id="rId2"/>
              </a:rPr>
              <a:t>https://www.biblio.units.it/SG</a:t>
            </a:r>
            <a:endParaRPr lang="it-IT" dirty="0"/>
          </a:p>
          <a:p>
            <a:pPr marL="0" indent="0" algn="ctr">
              <a:buNone/>
            </a:pPr>
            <a:r>
              <a:rPr lang="it-IT" u="sng" dirty="0">
                <a:hlinkClick r:id="rId3"/>
              </a:rPr>
              <a:t>dsgprestito@units.it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32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5235</TotalTime>
  <Words>610</Words>
  <Application>Microsoft Office PowerPoint</Application>
  <PresentationFormat>Presentazione su schermo (4:3)</PresentationFormat>
  <Paragraphs>218</Paragraphs>
  <Slides>71</Slides>
  <Notes>43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8" baseType="lpstr">
      <vt:lpstr>Microsoft YaHei</vt:lpstr>
      <vt:lpstr>Arial</vt:lpstr>
      <vt:lpstr>Calibri</vt:lpstr>
      <vt:lpstr>Calibri Light</vt:lpstr>
      <vt:lpstr>Georgia, serif</vt:lpstr>
      <vt:lpstr>Tahoma</vt:lpstr>
      <vt:lpstr>Tema di Office</vt:lpstr>
      <vt:lpstr>Presentazione standard di PowerPoint</vt:lpstr>
      <vt:lpstr>Biblioteca: istruzioni per l’uso</vt:lpstr>
      <vt:lpstr>Di cosa parleremo</vt:lpstr>
      <vt:lpstr> </vt:lpstr>
      <vt:lpstr>BIBLIOTECA EUROPA</vt:lpstr>
      <vt:lpstr>BIBLIOTECA GENERALE</vt:lpstr>
      <vt:lpstr>IL PRESTITO</vt:lpstr>
      <vt:lpstr>L’AULA STUDIO</vt:lpstr>
      <vt:lpstr>BIBLIOTECA DI SCIENZE GIURIDICHE</vt:lpstr>
      <vt:lpstr>IL BANCO PRESTITI</vt:lpstr>
      <vt:lpstr>L’AULA STUDIO</vt:lpstr>
      <vt:lpstr>LE RIVISTE</vt:lpstr>
      <vt:lpstr>BIBLIOTECA SOCIO-POLITICA</vt:lpstr>
      <vt:lpstr>IL BANCO PRESTITI</vt:lpstr>
      <vt:lpstr>L’EMEROTECA</vt:lpstr>
      <vt:lpstr>I DEPOSITI</vt:lpstr>
      <vt:lpstr>I DEPOSITI</vt:lpstr>
      <vt:lpstr>L’AULA STUDIO</vt:lpstr>
      <vt:lpstr>INTEGRAZIONE ORARI</vt:lpstr>
      <vt:lpstr>APERTURA GARANTITA TUTTA L’ANNO</vt:lpstr>
      <vt:lpstr>SERVIZI</vt:lpstr>
      <vt:lpstr>SERVIZI</vt:lpstr>
      <vt:lpstr>Occorre la tessera per:</vt:lpstr>
      <vt:lpstr>Per fare la tessera occorre:</vt:lpstr>
      <vt:lpstr>Passiamo alla ricerca…</vt:lpstr>
      <vt:lpstr>Cosa trovo nel catalogo?</vt:lpstr>
      <vt:lpstr>Ma partiamo dall’inizio…</vt:lpstr>
      <vt:lpstr>www.biblio.units.it</vt:lpstr>
      <vt:lpstr>www.biblioest.it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 trovato nel catalogo il libro che mi interessa…</vt:lpstr>
      <vt:lpstr>Prestito e consultazione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Grazie!</vt:lpstr>
    </vt:vector>
  </TitlesOfParts>
  <Company>Università di Trieste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Colleghi UNITS</dc:title>
  <dc:creator>FONTANIN MATILDE</dc:creator>
  <cp:lastModifiedBy>VIDMAR MARZIA</cp:lastModifiedBy>
  <cp:revision>320</cp:revision>
  <cp:lastPrinted>2017-10-02T06:45:46Z</cp:lastPrinted>
  <dcterms:created xsi:type="dcterms:W3CDTF">2014-12-19T11:22:14Z</dcterms:created>
  <dcterms:modified xsi:type="dcterms:W3CDTF">2017-12-05T10:50:20Z</dcterms:modified>
</cp:coreProperties>
</file>