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44"/>
  </p:notesMasterIdLst>
  <p:handoutMasterIdLst>
    <p:handoutMasterId r:id="rId45"/>
  </p:handoutMasterIdLst>
  <p:sldIdLst>
    <p:sldId id="328" r:id="rId2"/>
    <p:sldId id="338" r:id="rId3"/>
    <p:sldId id="339" r:id="rId4"/>
    <p:sldId id="340" r:id="rId5"/>
    <p:sldId id="374" r:id="rId6"/>
    <p:sldId id="385" r:id="rId7"/>
    <p:sldId id="387" r:id="rId8"/>
    <p:sldId id="379" r:id="rId9"/>
    <p:sldId id="380" r:id="rId10"/>
    <p:sldId id="381" r:id="rId11"/>
    <p:sldId id="388" r:id="rId12"/>
    <p:sldId id="383" r:id="rId13"/>
    <p:sldId id="384" r:id="rId14"/>
    <p:sldId id="375" r:id="rId15"/>
    <p:sldId id="341" r:id="rId16"/>
    <p:sldId id="365" r:id="rId17"/>
    <p:sldId id="366" r:id="rId18"/>
    <p:sldId id="367" r:id="rId19"/>
    <p:sldId id="371" r:id="rId20"/>
    <p:sldId id="343" r:id="rId21"/>
    <p:sldId id="344" r:id="rId22"/>
    <p:sldId id="347" r:id="rId23"/>
    <p:sldId id="372" r:id="rId24"/>
    <p:sldId id="373" r:id="rId25"/>
    <p:sldId id="348" r:id="rId26"/>
    <p:sldId id="349" r:id="rId27"/>
    <p:sldId id="354" r:id="rId28"/>
    <p:sldId id="355" r:id="rId29"/>
    <p:sldId id="361" r:id="rId30"/>
    <p:sldId id="350" r:id="rId31"/>
    <p:sldId id="377" r:id="rId32"/>
    <p:sldId id="351" r:id="rId33"/>
    <p:sldId id="352" r:id="rId34"/>
    <p:sldId id="353" r:id="rId35"/>
    <p:sldId id="376" r:id="rId36"/>
    <p:sldId id="345" r:id="rId37"/>
    <p:sldId id="346" r:id="rId38"/>
    <p:sldId id="358" r:id="rId39"/>
    <p:sldId id="359" r:id="rId40"/>
    <p:sldId id="360" r:id="rId41"/>
    <p:sldId id="362" r:id="rId42"/>
    <p:sldId id="363" r:id="rId43"/>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94849" autoAdjust="0"/>
  </p:normalViewPr>
  <p:slideViewPr>
    <p:cSldViewPr>
      <p:cViewPr>
        <p:scale>
          <a:sx n="65" d="100"/>
          <a:sy n="65" d="100"/>
        </p:scale>
        <p:origin x="-154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310" y="-348"/>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E187A46E-50F6-4EC2-A1B9-3366B1C400A8}" type="slidenum">
              <a:rPr lang="it-IT"/>
              <a:pPr>
                <a:defRPr/>
              </a:pPr>
              <a:t>‹N›</a:t>
            </a:fld>
            <a:endParaRPr lang="it-IT"/>
          </a:p>
        </p:txBody>
      </p:sp>
    </p:spTree>
    <p:extLst>
      <p:ext uri="{BB962C8B-B14F-4D97-AF65-F5344CB8AC3E}">
        <p14:creationId xmlns:p14="http://schemas.microsoft.com/office/powerpoint/2010/main" val="286576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307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9A551D0F-60C2-4B73-8976-1C2F4460E650}" type="slidenum">
              <a:rPr lang="it-IT"/>
              <a:pPr>
                <a:defRPr/>
              </a:pPr>
              <a:t>‹N›</a:t>
            </a:fld>
            <a:endParaRPr lang="it-IT"/>
          </a:p>
        </p:txBody>
      </p:sp>
    </p:spTree>
    <p:extLst>
      <p:ext uri="{BB962C8B-B14F-4D97-AF65-F5344CB8AC3E}">
        <p14:creationId xmlns:p14="http://schemas.microsoft.com/office/powerpoint/2010/main" val="338394075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etdimes.org/"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www.isc.org/" TargetMode="External"/><Relationship Id="rId4" Type="http://schemas.openxmlformats.org/officeDocument/2006/relationships/hyperlink" Target="mailto:chris.harrison@cs.cmu.edu"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acebook.com/paulgb"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en.wikipedia.org/wiki/Great-circle_distance" TargetMode="External"/><Relationship Id="rId5" Type="http://schemas.openxmlformats.org/officeDocument/2006/relationships/hyperlink" Target="http://www.r-project.org/" TargetMode="External"/><Relationship Id="rId4" Type="http://schemas.openxmlformats.org/officeDocument/2006/relationships/hyperlink" Target="http://hadoop.apache.org/hiv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Geografia delle Reti EC 503</a:t>
            </a:r>
          </a:p>
          <a:p>
            <a:pPr eaLnBrk="0" hangingPunct="0"/>
            <a:r>
              <a:rPr lang="it-IT" sz="1200"/>
              <a:t>I Modulo</a:t>
            </a:r>
          </a:p>
          <a:p>
            <a:pPr eaLnBrk="0" hangingPunct="0"/>
            <a:r>
              <a:rPr lang="it-IT" sz="1200"/>
              <a:t>Giuseppe Borruso</a:t>
            </a:r>
          </a:p>
        </p:txBody>
      </p:sp>
      <p:sp>
        <p:nvSpPr>
          <p:cNvPr id="6146"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72C443E6-AA64-4D61-B9A7-B718B38AD796}" type="slidenum">
              <a:rPr lang="it-IT" sz="1200"/>
              <a:pPr algn="r" eaLnBrk="0" hangingPunct="0"/>
              <a:t>1</a:t>
            </a:fld>
            <a:endParaRPr lang="it-IT"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r>
              <a:rPr lang="it-IT" smtClean="0"/>
              <a:t>Slides with (*) in footnotes realized by Jean-Paul Rodrigue and modified. (See copyright). I have modified and elaborated materials in order to be suitable for the current course. </a:t>
            </a:r>
          </a:p>
          <a:p>
            <a:pPr eaLnBrk="1" hangingPunct="1">
              <a:spcBef>
                <a:spcPct val="0"/>
              </a:spcBef>
            </a:pPr>
            <a:r>
              <a:rPr lang="en-US" smtClean="0">
                <a:solidFill>
                  <a:srgbClr val="1C1C1C"/>
                </a:solidFill>
              </a:rPr>
              <a:t>Copyright ©, Dr. Jean-Paul Rodrigue, Dept. of Global Studies &amp; Geography, Hofstra University. For personal or classroom use ONLY. </a:t>
            </a:r>
          </a:p>
          <a:p>
            <a:pPr eaLnBrk="1" hangingPunct="1">
              <a:spcBef>
                <a:spcPct val="0"/>
              </a:spcBef>
            </a:pP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xfrm>
            <a:off x="909638" y="744538"/>
            <a:ext cx="4962525" cy="3722687"/>
          </a:xfrm>
          <a:ln/>
        </p:spPr>
      </p:sp>
      <p:sp>
        <p:nvSpPr>
          <p:cNvPr id="34818" name="Notes Placeholder 2"/>
          <p:cNvSpPr>
            <a:spLocks noGrp="1"/>
          </p:cNvSpPr>
          <p:nvPr>
            <p:ph type="body" idx="1"/>
          </p:nvPr>
        </p:nvSpPr>
        <p:spPr>
          <a:xfrm>
            <a:off x="904875" y="4714875"/>
            <a:ext cx="4972050" cy="4467225"/>
          </a:xfrm>
          <a:noFill/>
          <a:ln/>
        </p:spPr>
        <p:txBody>
          <a:bodyPr lIns="91440" tIns="45720" rIns="91440" bIns="45720"/>
          <a:lstStyle/>
          <a:p>
            <a:r>
              <a:rPr lang="it-IT" smtClean="0"/>
              <a:t>(*)</a:t>
            </a:r>
          </a:p>
        </p:txBody>
      </p:sp>
      <p:sp>
        <p:nvSpPr>
          <p:cNvPr id="34819"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AA1544A0-4A63-4334-A6B8-6BAEA9739B2F}" type="slidenum">
              <a:rPr lang="en-US" sz="1200"/>
              <a:pPr algn="r" eaLnBrk="0" hangingPunct="0"/>
              <a:t>38</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909638" y="744538"/>
            <a:ext cx="4962525" cy="3722687"/>
          </a:xfrm>
          <a:ln/>
        </p:spPr>
      </p:sp>
      <p:sp>
        <p:nvSpPr>
          <p:cNvPr id="36866" name="Notes Placeholder 2"/>
          <p:cNvSpPr>
            <a:spLocks noGrp="1"/>
          </p:cNvSpPr>
          <p:nvPr>
            <p:ph type="body" idx="1"/>
          </p:nvPr>
        </p:nvSpPr>
        <p:spPr>
          <a:xfrm>
            <a:off x="904875" y="4714875"/>
            <a:ext cx="4972050" cy="4467225"/>
          </a:xfrm>
          <a:noFill/>
          <a:ln/>
        </p:spPr>
        <p:txBody>
          <a:bodyPr lIns="91440" tIns="45720" rIns="91440" bIns="45720"/>
          <a:lstStyle/>
          <a:p>
            <a:r>
              <a:rPr lang="it-IT" smtClean="0"/>
              <a:t>(*)</a:t>
            </a:r>
          </a:p>
          <a:p>
            <a:endParaRPr lang="it-IT" smtClean="0"/>
          </a:p>
        </p:txBody>
      </p:sp>
      <p:sp>
        <p:nvSpPr>
          <p:cNvPr id="36867"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F6D7BC9C-DF4D-4D70-B1FE-61ACE45DE5A1}" type="slidenum">
              <a:rPr lang="en-US" sz="1200"/>
              <a:pPr algn="r" eaLnBrk="0" hangingPunct="0"/>
              <a:t>39</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909638" y="744538"/>
            <a:ext cx="4962525" cy="3722687"/>
          </a:xfrm>
          <a:ln/>
        </p:spPr>
      </p:sp>
      <p:sp>
        <p:nvSpPr>
          <p:cNvPr id="38914" name="Notes Placeholder 2"/>
          <p:cNvSpPr>
            <a:spLocks noGrp="1"/>
          </p:cNvSpPr>
          <p:nvPr>
            <p:ph type="body" idx="1"/>
          </p:nvPr>
        </p:nvSpPr>
        <p:spPr>
          <a:xfrm>
            <a:off x="904875" y="4714875"/>
            <a:ext cx="4972050" cy="4467225"/>
          </a:xfrm>
          <a:noFill/>
          <a:ln/>
        </p:spPr>
        <p:txBody>
          <a:bodyPr lIns="91440" tIns="45720" rIns="91440" bIns="45720"/>
          <a:lstStyle/>
          <a:p>
            <a:r>
              <a:rPr lang="it-IT" smtClean="0"/>
              <a:t>(*)</a:t>
            </a:r>
          </a:p>
          <a:p>
            <a:endParaRPr lang="it-IT" smtClean="0"/>
          </a:p>
        </p:txBody>
      </p:sp>
      <p:sp>
        <p:nvSpPr>
          <p:cNvPr id="38915"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D0BBB6EE-0AB7-473C-A4CB-C4FE1F28FCED}" type="slidenum">
              <a:rPr lang="en-US" sz="1200"/>
              <a:pPr algn="r" eaLnBrk="0" hangingPunct="0"/>
              <a:t>40</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44035"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65C99596-4584-47C6-88F9-B1C08852E7F1}" type="slidenum">
              <a:rPr lang="it-IT" sz="1200"/>
              <a:pPr algn="r" eaLnBrk="0" hangingPunct="0"/>
              <a:t>41</a:t>
            </a:fld>
            <a:endParaRPr lang="it-IT" sz="1200"/>
          </a:p>
        </p:txBody>
      </p:sp>
      <p:sp>
        <p:nvSpPr>
          <p:cNvPr id="44036" name="Rectangle 2"/>
          <p:cNvSpPr>
            <a:spLocks noGrp="1" noRot="1" noChangeAspect="1" noChangeArrowheads="1" noTextEdit="1"/>
          </p:cNvSpPr>
          <p:nvPr>
            <p:ph type="sldImg"/>
          </p:nvPr>
        </p:nvSpPr>
        <p:spPr>
          <a:xfrm>
            <a:off x="909638" y="744538"/>
            <a:ext cx="4964112" cy="3722687"/>
          </a:xfrm>
          <a:ln/>
        </p:spPr>
      </p:sp>
      <p:sp>
        <p:nvSpPr>
          <p:cNvPr id="44037"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46083"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8CA4B277-4CA9-4777-B047-06397953B04A}" type="slidenum">
              <a:rPr lang="it-IT" sz="1200"/>
              <a:pPr algn="r" eaLnBrk="0" hangingPunct="0"/>
              <a:t>42</a:t>
            </a:fld>
            <a:endParaRPr lang="it-IT" sz="1200"/>
          </a:p>
        </p:txBody>
      </p:sp>
      <p:sp>
        <p:nvSpPr>
          <p:cNvPr id="46084" name="Rectangle 2"/>
          <p:cNvSpPr>
            <a:spLocks noGrp="1" noRot="1" noChangeAspect="1" noChangeArrowheads="1" noTextEdit="1"/>
          </p:cNvSpPr>
          <p:nvPr>
            <p:ph type="sldImg"/>
          </p:nvPr>
        </p:nvSpPr>
        <p:spPr>
          <a:xfrm>
            <a:off x="909638" y="744538"/>
            <a:ext cx="4964112" cy="3722687"/>
          </a:xfrm>
          <a:ln/>
        </p:spPr>
      </p:sp>
      <p:sp>
        <p:nvSpPr>
          <p:cNvPr id="46085" name="Rectangle 3"/>
          <p:cNvSpPr>
            <a:spLocks noGrp="1" noChangeArrowheads="1"/>
          </p:cNvSpPr>
          <p:nvPr>
            <p:ph type="body" idx="1"/>
          </p:nvPr>
        </p:nvSpPr>
        <p:spPr>
          <a:noFill/>
          <a:ln/>
        </p:spPr>
        <p:txBody>
          <a:bodyPr/>
          <a:lstStyle/>
          <a:p>
            <a:pPr eaLnBrk="1" hangingPunct="1"/>
            <a:r>
              <a:rPr lang="it-IT"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9218"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38163A31-3D3D-4862-9FE9-4A659BB9776E}" type="slidenum">
              <a:rPr lang="it-IT" sz="1200"/>
              <a:pPr algn="r" eaLnBrk="0" hangingPunct="0"/>
              <a:t>3</a:t>
            </a:fld>
            <a:endParaRPr lang="it-IT" sz="1200"/>
          </a:p>
        </p:txBody>
      </p:sp>
      <p:sp>
        <p:nvSpPr>
          <p:cNvPr id="9219" name="Rectangle 2"/>
          <p:cNvSpPr>
            <a:spLocks noGrp="1" noRot="1" noChangeAspect="1" noChangeArrowheads="1" noTextEdit="1"/>
          </p:cNvSpPr>
          <p:nvPr>
            <p:ph type="sldImg"/>
          </p:nvPr>
        </p:nvSpPr>
        <p:spPr>
          <a:xfrm>
            <a:off x="909638" y="744538"/>
            <a:ext cx="4964112" cy="3722687"/>
          </a:xfrm>
          <a:ln/>
        </p:spPr>
      </p:sp>
      <p:sp>
        <p:nvSpPr>
          <p:cNvPr id="92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it-IT" altLang="it-IT" smtClean="0"/>
              <a:t>a) e b): flussi e reti. Interazioni spaziali tra un insediamento e l’area circostante in termini di movimenti di persone, beni, fondi finanziari, informazioni.</a:t>
            </a:r>
          </a:p>
          <a:p>
            <a:pPr marL="228600" indent="-228600"/>
            <a:r>
              <a:rPr lang="it-IT" altLang="it-IT" smtClean="0"/>
              <a:t>I flussi sono di solito incanalati in reti discrete che collegano tra loro singoli insediamenti.</a:t>
            </a:r>
          </a:p>
          <a:p>
            <a:pPr marL="228600" indent="-228600"/>
            <a:r>
              <a:rPr lang="it-IT" altLang="it-IT" smtClean="0"/>
              <a:t>c) e d): i nodi sono localizzati in punti critici delle reti, e formano gerarchie articolate. Si notano anche i rapporti tra interazioni, reti, nodi e gerarchie.</a:t>
            </a:r>
          </a:p>
          <a:p>
            <a:pPr marL="228600" indent="-228600"/>
            <a:r>
              <a:rPr lang="it-IT" altLang="it-IT" smtClean="0"/>
              <a:t>e) ed f): struttura regionale nodale in termini di superfici continue di valori indicatori, a descrivere qualche aspetto della geografia umana della regione; processi di diffusione.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E4C22C43-1954-4CE7-BAF4-24A65A734001}" type="slidenum">
              <a:rPr lang="it-IT" sz="1200"/>
              <a:pPr algn="r" eaLnBrk="0" hangingPunct="0"/>
              <a:t>20</a:t>
            </a:fld>
            <a:endParaRPr lang="it-IT" sz="1200"/>
          </a:p>
        </p:txBody>
      </p:sp>
      <p:sp>
        <p:nvSpPr>
          <p:cNvPr id="15363" name="Rectangle 2"/>
          <p:cNvSpPr>
            <a:spLocks noGrp="1" noRot="1" noChangeAspect="1" noChangeArrowheads="1" noTextEdit="1"/>
          </p:cNvSpPr>
          <p:nvPr>
            <p:ph type="sldImg"/>
          </p:nvPr>
        </p:nvSpPr>
        <p:spPr>
          <a:xfrm>
            <a:off x="909638" y="744538"/>
            <a:ext cx="4964112" cy="3722687"/>
          </a:xfrm>
          <a:ln/>
        </p:spPr>
      </p:sp>
      <p:sp>
        <p:nvSpPr>
          <p:cNvPr id="15364" name="Rectangle 3"/>
          <p:cNvSpPr>
            <a:spLocks noGrp="1" noChangeArrowheads="1"/>
          </p:cNvSpPr>
          <p:nvPr>
            <p:ph type="body" idx="1"/>
          </p:nvPr>
        </p:nvSpPr>
        <p:spPr>
          <a:noFill/>
          <a:ln/>
        </p:spPr>
        <p:txBody>
          <a:bodyPr/>
          <a:lstStyle/>
          <a:p>
            <a:pPr eaLnBrk="1" hangingPunct="1"/>
            <a:r>
              <a:rPr lang="it-IT" smtClean="0"/>
              <a:t>1 ora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09638" y="744538"/>
            <a:ext cx="4962525" cy="3722687"/>
          </a:xfrm>
          <a:ln/>
        </p:spPr>
      </p:sp>
      <p:sp>
        <p:nvSpPr>
          <p:cNvPr id="23554" name="Notes Placeholder 2"/>
          <p:cNvSpPr>
            <a:spLocks noGrp="1"/>
          </p:cNvSpPr>
          <p:nvPr>
            <p:ph type="body" idx="1"/>
          </p:nvPr>
        </p:nvSpPr>
        <p:spPr>
          <a:xfrm>
            <a:off x="904875" y="4714875"/>
            <a:ext cx="4972050" cy="4467225"/>
          </a:xfrm>
          <a:noFill/>
          <a:ln/>
        </p:spPr>
        <p:txBody>
          <a:bodyPr lIns="91440" tIns="45720" rIns="91440" bIns="45720"/>
          <a:lstStyle/>
          <a:p>
            <a:endParaRPr lang="it-IT" smtClean="0"/>
          </a:p>
        </p:txBody>
      </p:sp>
      <p:sp>
        <p:nvSpPr>
          <p:cNvPr id="23555"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BCC646FA-D4BF-4000-8062-E042787E2011}" type="slidenum">
              <a:rPr lang="en-US" sz="1200"/>
              <a:pPr algn="r" eaLnBrk="0" hangingPunct="0"/>
              <a:t>29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noTextEdit="1"/>
          </p:cNvSpPr>
          <p:nvPr>
            <p:ph type="sldImg"/>
          </p:nvPr>
        </p:nvSpPr>
        <p:spPr>
          <a:ln/>
        </p:spPr>
      </p:sp>
      <p:sp>
        <p:nvSpPr>
          <p:cNvPr id="26626" name="Segnaposto note 2"/>
          <p:cNvSpPr>
            <a:spLocks noGrp="1"/>
          </p:cNvSpPr>
          <p:nvPr>
            <p:ph type="body" idx="1"/>
          </p:nvPr>
        </p:nvSpPr>
        <p:spPr>
          <a:noFill/>
          <a:ln/>
        </p:spPr>
        <p:txBody>
          <a:bodyPr/>
          <a:lstStyle/>
          <a:p>
            <a:r>
              <a:rPr lang="en-US" smtClean="0"/>
              <a:t>Created almost a hundred years later in 1945, the map</a:t>
            </a:r>
          </a:p>
          <a:p>
            <a:r>
              <a:rPr lang="en-US" smtClean="0"/>
              <a:t>is a colorful and attractive marketing map designed to promote</a:t>
            </a:r>
          </a:p>
          <a:p>
            <a:r>
              <a:rPr lang="en-US" smtClean="0"/>
              <a:t>the global telecommunications network of Cable &amp; Wireless. </a:t>
            </a:r>
          </a:p>
          <a:p>
            <a:r>
              <a:rPr lang="en-US" smtClean="0"/>
              <a:t>C&amp;W provided communications with the many</a:t>
            </a:r>
          </a:p>
          <a:p>
            <a:r>
              <a:rPr lang="en-US" smtClean="0"/>
              <a:t>distant colonies, colored red on the map. The map was created</a:t>
            </a:r>
          </a:p>
          <a:p>
            <a:r>
              <a:rPr lang="en-US" smtClean="0"/>
              <a:t>by MacDonald Gill, a noted artist and calligrapher in the 1930s</a:t>
            </a:r>
          </a:p>
          <a:p>
            <a:r>
              <a:rPr lang="en-US" smtClean="0"/>
              <a:t>and 1940s, whose work was published in many books and as</a:t>
            </a:r>
          </a:p>
          <a:p>
            <a:r>
              <a:rPr lang="en-US" smtClean="0"/>
              <a:t>posters. </a:t>
            </a:r>
          </a:p>
          <a:p>
            <a:r>
              <a:rPr lang="en-US" smtClean="0"/>
              <a:t>To illustrate Britain’s role as the hub of this empire, a polar</a:t>
            </a:r>
          </a:p>
          <a:p>
            <a:r>
              <a:rPr lang="en-US" smtClean="0"/>
              <a:t>projection has been employed, placing Britain at the center of</a:t>
            </a:r>
          </a:p>
          <a:p>
            <a:r>
              <a:rPr lang="en-US" smtClean="0"/>
              <a:t>the map. The C&amp;W telecommunications network consisted of a</a:t>
            </a:r>
          </a:p>
          <a:p>
            <a:r>
              <a:rPr lang="en-US" smtClean="0"/>
              <a:t>vast system of undersea cables and wireless stations that</a:t>
            </a:r>
          </a:p>
          <a:p>
            <a:r>
              <a:rPr lang="en-US" smtClean="0"/>
              <a:t>traversed the globe, and these are represented on the map by</a:t>
            </a:r>
          </a:p>
          <a:p>
            <a:r>
              <a:rPr lang="en-US" smtClean="0"/>
              <a:t>solid and dotted lines. The map is clearly designed for</a:t>
            </a:r>
          </a:p>
          <a:p>
            <a:r>
              <a:rPr lang="en-US" smtClean="0"/>
              <a:t>promotional purposes, with its rich decorative border aimed to</a:t>
            </a:r>
          </a:p>
          <a:p>
            <a:r>
              <a:rPr lang="en-US" smtClean="0"/>
              <a:t>appeal to the general public. (Dodge &amp; Kitchin, Atlas of Cyberspace, Addison, 2001, p. 14)</a:t>
            </a:r>
            <a:endParaRPr lang="it-IT" smtClean="0"/>
          </a:p>
        </p:txBody>
      </p:sp>
      <p:sp>
        <p:nvSpPr>
          <p:cNvPr id="26627" name="Segnaposto intestazione 3"/>
          <p:cNvSpPr txBox="1">
            <a:spLocks noGrp="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26628" name="Segnaposto numero diapositiva 4"/>
          <p:cNvSpPr txBox="1">
            <a:spLocks noGrp="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389BAF8A-52A2-473D-8B7B-F2CE4BBEF10B}" type="slidenum">
              <a:rPr lang="it-IT" sz="1200"/>
              <a:pPr algn="r" eaLnBrk="0" hangingPunct="0"/>
              <a:t>32</a:t>
            </a:fld>
            <a:endParaRPr lang="it-IT"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657DFFF8-9F94-4B58-8FF9-E183E75A0170}" type="slidenum">
              <a:rPr lang="it-IT" sz="1200"/>
              <a:pPr algn="r" eaLnBrk="0" hangingPunct="0"/>
              <a:t>33</a:t>
            </a:fld>
            <a:endParaRPr lang="it-IT"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lnSpc>
                <a:spcPct val="80000"/>
              </a:lnSpc>
            </a:pPr>
            <a:r>
              <a:rPr lang="it-IT" sz="1000" smtClean="0"/>
              <a:t>http://www.chrisharrison.net/projects/InternetMap/</a:t>
            </a:r>
          </a:p>
          <a:p>
            <a:pPr eaLnBrk="1" hangingPunct="1">
              <a:lnSpc>
                <a:spcPct val="80000"/>
              </a:lnSpc>
            </a:pPr>
            <a:r>
              <a:rPr lang="en-US" sz="1000" smtClean="0">
                <a:hlinkClick r:id="rId3"/>
              </a:rPr>
              <a:t>The Dimes Project</a:t>
            </a:r>
            <a:r>
              <a:rPr lang="en-US" sz="1000" smtClean="0"/>
              <a:t> provides several excellent data sets that describe the structure of the Internet. Using their most recent data at the time (Feb 2007), I created a set of visualizations that display how cities across the globe are interconnected (by router configuration and not physical backbone). In total, there are 89,344 connections. </a:t>
            </a:r>
          </a:p>
          <a:p>
            <a:pPr eaLnBrk="1" hangingPunct="1">
              <a:lnSpc>
                <a:spcPct val="80000"/>
              </a:lnSpc>
            </a:pPr>
            <a:r>
              <a:rPr lang="en-US" sz="1000" smtClean="0"/>
              <a:t>The first rendering displays the relative densities of Internet connectivity across the globe. The stronger the contrast, the more connectivity there is. It is immediately obvious, for example, that North America and Europe are considerably more connected than Africa or South America. However, it is important to note that this only reflects density of connections, and not usage - hundreds of people may utilize a single connection in an internet cafe, often the only form of connectivity people have access to in developing nations. </a:t>
            </a:r>
          </a:p>
          <a:p>
            <a:pPr eaLnBrk="1" hangingPunct="1">
              <a:lnSpc>
                <a:spcPct val="80000"/>
              </a:lnSpc>
            </a:pPr>
            <a:r>
              <a:rPr lang="en-US" sz="1000" smtClean="0"/>
              <a:t>Additionally, three graphs were created that display how the net is connected. I should note this is not the first time graphs like this have been created - I've seen several variations, most being practical in nature (e.g. cable locations, bandwidth). I decided to pursue an aesthetic approach - one more visually intriguing and interesting to explore than useful. The intensity of edge contrast reflects the number of connections between the two points. No country borders or geographic features are shown - the only thing you see is the data. However, it should be fairly easy to orient yourself. </a:t>
            </a:r>
          </a:p>
          <a:p>
            <a:pPr eaLnBrk="1" hangingPunct="1">
              <a:lnSpc>
                <a:spcPct val="80000"/>
              </a:lnSpc>
            </a:pPr>
            <a:r>
              <a:rPr lang="en-US" sz="1000" smtClean="0"/>
              <a:t>Note: These visualizations use a cylindrical equidistant projection. Point latitudes and longitudes were rounded to the nearest whole number and used in a flat coordinate system. This means that the planetary surface area represented by each point varies, skewing density data (both point and edge)! </a:t>
            </a:r>
          </a:p>
          <a:p>
            <a:pPr eaLnBrk="1" hangingPunct="1">
              <a:lnSpc>
                <a:spcPct val="80000"/>
              </a:lnSpc>
            </a:pPr>
            <a:r>
              <a:rPr lang="en-US" sz="1000" smtClean="0"/>
              <a:t>Very high resolution versions have been provided for more detailed examination or print purposes. If you do decide to print, please let me know. I'd love to see a photograph of it in your home or office. Email me: </a:t>
            </a:r>
            <a:r>
              <a:rPr lang="en-US" sz="1000" smtClean="0">
                <a:hlinkClick r:id="rId4"/>
              </a:rPr>
              <a:t>chris.harrison@cs.cmu.edu</a:t>
            </a:r>
            <a:r>
              <a:rPr lang="en-US" sz="1000" smtClean="0"/>
              <a:t>. </a:t>
            </a:r>
          </a:p>
          <a:p>
            <a:pPr eaLnBrk="1" hangingPunct="1">
              <a:lnSpc>
                <a:spcPct val="80000"/>
              </a:lnSpc>
            </a:pPr>
            <a:r>
              <a:rPr lang="en-US" sz="1000" smtClean="0"/>
              <a:t>This page was Slashdotted on Oct 5th, 2007 and in the Digg top ten on the 7th. The site survived the onslaught thanks to Hesham, Joe (courtesy of </a:t>
            </a:r>
            <a:r>
              <a:rPr lang="en-US" sz="1000" smtClean="0">
                <a:hlinkClick r:id="rId5"/>
              </a:rPr>
              <a:t>ISC</a:t>
            </a:r>
            <a:r>
              <a:rPr lang="en-US" sz="1000" smtClean="0"/>
              <a:t>), and photobucket. </a:t>
            </a:r>
          </a:p>
          <a:p>
            <a:pPr eaLnBrk="1" hangingPunct="1">
              <a:lnSpc>
                <a:spcPct val="80000"/>
              </a:lnSpc>
            </a:pPr>
            <a:r>
              <a:rPr lang="en-US" sz="1000"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a:lnSpc>
                <a:spcPct val="80000"/>
              </a:lnSpc>
            </a:pPr>
            <a:r>
              <a:rPr lang="it-IT" sz="800" smtClean="0"/>
              <a:t>http://www.facebook.com/notes/facebook-engineering/visualizing-friendships/469716398919</a:t>
            </a:r>
          </a:p>
          <a:p>
            <a:pPr>
              <a:lnSpc>
                <a:spcPct val="80000"/>
              </a:lnSpc>
            </a:pPr>
            <a:endParaRPr lang="it-IT" sz="800" smtClean="0"/>
          </a:p>
          <a:p>
            <a:pPr>
              <a:lnSpc>
                <a:spcPct val="80000"/>
              </a:lnSpc>
            </a:pPr>
            <a:r>
              <a:rPr lang="en-US" sz="800" b="1" smtClean="0"/>
              <a:t>Visualizing Friendships</a:t>
            </a:r>
            <a:endParaRPr lang="it-IT" sz="800" b="1" smtClean="0"/>
          </a:p>
          <a:p>
            <a:pPr>
              <a:lnSpc>
                <a:spcPct val="80000"/>
              </a:lnSpc>
            </a:pPr>
            <a:r>
              <a:rPr lang="it-IT" sz="800" smtClean="0"/>
              <a:t>pubblicata da </a:t>
            </a:r>
            <a:r>
              <a:rPr lang="it-IT" sz="800" smtClean="0">
                <a:hlinkClick r:id="rId3"/>
              </a:rPr>
              <a:t>Paul Butler</a:t>
            </a:r>
            <a:r>
              <a:rPr lang="it-IT" sz="800" smtClean="0"/>
              <a:t> il giorno martedì 14 dicembre 2010 alle ore 2.16</a:t>
            </a:r>
          </a:p>
          <a:p>
            <a:pPr>
              <a:lnSpc>
                <a:spcPct val="80000"/>
              </a:lnSpc>
            </a:pPr>
            <a:r>
              <a:rPr lang="en-US" sz="800" smtClean="0"/>
              <a:t>Visualizing data is like photography. Instead of starting with a blank canvas, you manipulate the lens used to present the data from a certain angle.</a:t>
            </a:r>
          </a:p>
          <a:p>
            <a:pPr>
              <a:lnSpc>
                <a:spcPct val="80000"/>
              </a:lnSpc>
            </a:pPr>
            <a:r>
              <a:rPr lang="en-US" sz="800" smtClean="0"/>
              <a:t>When the data is the social graph of 500 million people, there are a lot of lenses through which you can view it. One that piqued my curiosity was the locality of friendship. I was interested in seeing how geography and political borders affected where people lived relative to their friends. I wanted a visualization that would show which cities had a lot of friendships between them.</a:t>
            </a:r>
          </a:p>
          <a:p>
            <a:pPr>
              <a:lnSpc>
                <a:spcPct val="80000"/>
              </a:lnSpc>
            </a:pPr>
            <a:r>
              <a:rPr lang="en-US" sz="800" smtClean="0"/>
              <a:t>I began by taking a sample of about ten million pairs of friends from </a:t>
            </a:r>
            <a:r>
              <a:rPr lang="en-US" sz="800" smtClean="0">
                <a:hlinkClick r:id="rId4" tooltip="http://hadoop.apache.org/hive/"/>
              </a:rPr>
              <a:t>Apache Hive</a:t>
            </a:r>
            <a:r>
              <a:rPr lang="en-US" sz="800" smtClean="0"/>
              <a:t>, our data warehouse. I combined that data with each user's current city and summed the number of friends between each pair of cities. Then I merged the data with the longitude and latitude of each city.</a:t>
            </a:r>
          </a:p>
          <a:p>
            <a:pPr>
              <a:lnSpc>
                <a:spcPct val="80000"/>
              </a:lnSpc>
            </a:pPr>
            <a:r>
              <a:rPr lang="en-US" sz="800" smtClean="0"/>
              <a:t>At that point, I began exploring it in </a:t>
            </a:r>
            <a:r>
              <a:rPr lang="en-US" sz="800" smtClean="0">
                <a:hlinkClick r:id="rId5" tooltip="http://www.r-project.org/"/>
              </a:rPr>
              <a:t>R</a:t>
            </a:r>
            <a:r>
              <a:rPr lang="en-US" sz="800" smtClean="0"/>
              <a:t>, an open-source statistics environment. As a sanity check, I plotted points at some of the latitude and longitude coordinates. To my relief, what I saw was roughly an outline of the world. Next I erased the dots and plotted lines between the points. After a few minutes of rendering, a big white blob appeared in the center of the map. Some of the outer edges of the blob vaguely resembled the continents, but it was clear that I had too much data to get interesting results just by drawing lines. I thought that making the lines semi-transparent would do the trick, but I quickly realized that my graphing environment couldn't handle enough shades of color for it to work the way I wanted.</a:t>
            </a:r>
          </a:p>
          <a:p>
            <a:pPr>
              <a:lnSpc>
                <a:spcPct val="80000"/>
              </a:lnSpc>
            </a:pPr>
            <a:r>
              <a:rPr lang="en-US" sz="800" smtClean="0"/>
              <a:t>Instead I found a way to simulate the effect I wanted. I defined weights for each pair of cities as a function of the Euclidean distance between them and the number of friends between them. Then I plotted lines between the pairs by weight, so that pairs of cities with the most friendships between them were drawn on top of the others. I used a color ramp from black to blue to white, with each line's color depending on its weight. I also transformed some of the lines to wrap around the image, rather spanning more than halfway around the world.</a:t>
            </a:r>
          </a:p>
          <a:p>
            <a:pPr>
              <a:lnSpc>
                <a:spcPct val="80000"/>
              </a:lnSpc>
            </a:pPr>
            <a:r>
              <a:rPr lang="en-US" sz="800" smtClean="0"/>
              <a:t>After a few minutes of rendering, the new plot appeared, and I was a bit taken aback by what I saw. The blob had turned into a surprisingly detailed map of the world. Not only were continents visible, certain international borders were apparent as well. What really struck me, though, was knowing that the lines didn't represent coasts or rivers or political borders, but real human relationships. Each line might represent a friendship made while travelling, a family member abroad, or an old college friend pulled away by the various forces of life.</a:t>
            </a:r>
          </a:p>
          <a:p>
            <a:pPr>
              <a:lnSpc>
                <a:spcPct val="80000"/>
              </a:lnSpc>
            </a:pPr>
            <a:r>
              <a:rPr lang="en-US" sz="800" smtClean="0"/>
              <a:t>Later I replaced the lines with </a:t>
            </a:r>
            <a:r>
              <a:rPr lang="en-US" sz="800" smtClean="0">
                <a:hlinkClick r:id="rId6" tooltip="http://en.wikipedia.org/wiki/Great-circle_distance"/>
              </a:rPr>
              <a:t>great circle arcs</a:t>
            </a:r>
            <a:r>
              <a:rPr lang="en-US" sz="800" smtClean="0"/>
              <a:t>, which are the shortest routes between two points on the Earth. Because the Earth is a sphere, these are often not straight lines on the projection.</a:t>
            </a:r>
          </a:p>
          <a:p>
            <a:pPr>
              <a:lnSpc>
                <a:spcPct val="80000"/>
              </a:lnSpc>
            </a:pPr>
            <a:r>
              <a:rPr lang="en-US" sz="800" smtClean="0"/>
              <a:t>When I shared the image with others within Facebook, it resonated with many people. It's not just a pretty picture, it's a reaffirmation of the impact we have in connecting people, even across oceans and borders.</a:t>
            </a:r>
            <a:endParaRPr lang="en-US" sz="800" i="1" smtClean="0"/>
          </a:p>
          <a:p>
            <a:pPr>
              <a:lnSpc>
                <a:spcPct val="80000"/>
              </a:lnSpc>
            </a:pPr>
            <a:r>
              <a:rPr lang="en-US" sz="800" i="1" smtClean="0"/>
              <a:t>Paul is an intern on Facebook’s data infrastructure engineering team.</a:t>
            </a:r>
            <a:endParaRPr lang="it-IT" sz="800" i="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72DD26BE-E036-440F-88EF-2A8CE58962A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solidFill>
                <a:srgbClr val="40458C"/>
              </a:solidFill>
            </a:endParaRPr>
          </a:p>
        </p:txBody>
      </p:sp>
      <p:sp>
        <p:nvSpPr>
          <p:cNvPr id="5" name="Rectangle 66"/>
          <p:cNvSpPr>
            <a:spLocks noGrp="1" noChangeArrowheads="1"/>
          </p:cNvSpPr>
          <p:nvPr>
            <p:ph type="ftr" sz="quarter" idx="11"/>
          </p:nvPr>
        </p:nvSpPr>
        <p:spPr>
          <a:ln/>
        </p:spPr>
        <p:txBody>
          <a:bodyPr/>
          <a:lstStyle>
            <a:lvl1pPr>
              <a:defRPr/>
            </a:lvl1pPr>
          </a:lstStyle>
          <a:p>
            <a:pPr>
              <a:defRPr/>
            </a:pPr>
            <a:endParaRPr lang="it-IT">
              <a:solidFill>
                <a:srgbClr val="40458C"/>
              </a:solidFill>
            </a:endParaRPr>
          </a:p>
        </p:txBody>
      </p:sp>
      <p:sp>
        <p:nvSpPr>
          <p:cNvPr id="6" name="Rectangle 67"/>
          <p:cNvSpPr>
            <a:spLocks noGrp="1" noChangeArrowheads="1"/>
          </p:cNvSpPr>
          <p:nvPr>
            <p:ph type="sldNum" sz="quarter" idx="12"/>
          </p:nvPr>
        </p:nvSpPr>
        <p:spPr>
          <a:ln/>
        </p:spPr>
        <p:txBody>
          <a:bodyPr/>
          <a:lstStyle>
            <a:lvl1pPr>
              <a:defRPr/>
            </a:lvl1pPr>
          </a:lstStyle>
          <a:p>
            <a:pPr>
              <a:defRPr/>
            </a:pPr>
            <a:fld id="{2584D20A-178F-4216-AADE-FBDCD910FC6A}" type="slidenum">
              <a:rPr lang="it-IT">
                <a:solidFill>
                  <a:srgbClr val="40458C"/>
                </a:solidFill>
              </a:rPr>
              <a:pPr>
                <a:defRPr/>
              </a:pPr>
              <a:t>‹N›</a:t>
            </a:fld>
            <a:endParaRPr lang="it-IT">
              <a:solidFill>
                <a:srgbClr val="40458C"/>
              </a:solidFill>
            </a:endParaRPr>
          </a:p>
        </p:txBody>
      </p:sp>
    </p:spTree>
    <p:extLst>
      <p:ext uri="{BB962C8B-B14F-4D97-AF65-F5344CB8AC3E}">
        <p14:creationId xmlns:p14="http://schemas.microsoft.com/office/powerpoint/2010/main" val="189654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9996C4E4-810F-40E1-9289-8730D44D0A85}" type="slidenum">
              <a:rPr lang="it-IT"/>
              <a:pPr>
                <a:defRPr/>
              </a:pPr>
              <a:t>‹N›</a:t>
            </a:fld>
            <a:endParaRPr lang="it-IT"/>
          </a:p>
        </p:txBody>
      </p:sp>
    </p:spTree>
    <p:extLst>
      <p:ext uri="{BB962C8B-B14F-4D97-AF65-F5344CB8AC3E}">
        <p14:creationId xmlns:p14="http://schemas.microsoft.com/office/powerpoint/2010/main" val="815283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33"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0" hangingPunct="0">
              <a:defRPr sz="1400">
                <a:latin typeface="+mn-lt"/>
              </a:defRPr>
            </a:lvl1pPr>
          </a:lstStyle>
          <a:p>
            <a:pPr>
              <a:defRPr/>
            </a:pPr>
            <a:endParaRPr lang="it-IT"/>
          </a:p>
        </p:txBody>
      </p:sp>
      <p:sp>
        <p:nvSpPr>
          <p:cNvPr id="134"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0" hangingPunct="0">
              <a:defRPr sz="1400">
                <a:latin typeface="+mn-lt"/>
              </a:defRPr>
            </a:lvl1pPr>
          </a:lstStyle>
          <a:p>
            <a:pPr>
              <a:defRPr/>
            </a:pPr>
            <a:endParaRPr lang="it-IT"/>
          </a:p>
        </p:txBody>
      </p:sp>
      <p:sp>
        <p:nvSpPr>
          <p:cNvPr id="135"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defRPr sz="1400">
                <a:latin typeface="+mn-lt"/>
              </a:defRPr>
            </a:lvl1pPr>
          </a:lstStyle>
          <a:p>
            <a:pPr>
              <a:defRPr/>
            </a:pPr>
            <a:fld id="{80D56FB0-C8B8-4E80-8F17-FA4D7D85ECA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l" rtl="0" eaLnBrk="0" fontAlgn="base" hangingPunct="0">
        <a:spcBef>
          <a:spcPct val="0"/>
        </a:spcBef>
        <a:spcAft>
          <a:spcPct val="0"/>
        </a:spcAft>
        <a:defRPr sz="4400">
          <a:solidFill>
            <a:schemeClr val="tx2"/>
          </a:solidFill>
          <a:latin typeface="Arial" charset="0"/>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990600" y="1857375"/>
            <a:ext cx="7772400" cy="1143000"/>
          </a:xfrm>
        </p:spPr>
        <p:txBody>
          <a:bodyPr/>
          <a:lstStyle/>
          <a:p>
            <a:pPr eaLnBrk="1" hangingPunct="1"/>
            <a:r>
              <a:rPr lang="en-GB" sz="3600" b="1" dirty="0" smtClean="0"/>
              <a:t>Economic Geography </a:t>
            </a:r>
            <a:br>
              <a:rPr lang="en-GB" sz="3600" b="1" dirty="0" smtClean="0"/>
            </a:br>
            <a:r>
              <a:rPr lang="en-GB" sz="3600" b="1" dirty="0" smtClean="0"/>
              <a:t/>
            </a:r>
            <a:br>
              <a:rPr lang="en-GB" sz="3600" b="1" dirty="0" smtClean="0"/>
            </a:br>
            <a:r>
              <a:rPr lang="en-GB" sz="2800" dirty="0" smtClean="0">
                <a:latin typeface="Tahoma" pitchFamily="34" charset="0"/>
              </a:rPr>
              <a:t>1 – Geography and Economic Geography </a:t>
            </a:r>
            <a:br>
              <a:rPr lang="en-GB" sz="2800" dirty="0" smtClean="0">
                <a:latin typeface="Tahoma" pitchFamily="34" charset="0"/>
              </a:rPr>
            </a:br>
            <a:r>
              <a:rPr lang="en-GB" sz="2800" dirty="0" smtClean="0">
                <a:latin typeface="Tahoma" pitchFamily="34" charset="0"/>
              </a:rPr>
              <a:t>(What is Economic Geography?)</a:t>
            </a:r>
            <a:endParaRPr lang="en-GB" sz="2400" b="1" i="1" dirty="0" smtClean="0"/>
          </a:p>
        </p:txBody>
      </p:sp>
      <p:pic>
        <p:nvPicPr>
          <p:cNvPr id="5" name="Picture 4" descr="Università degli Studi di Trie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descr="Rectangle: Click to edit Master text styles&#10;Second level&#10;Third level&#10;Fourth level&#10;Fifth level"/>
          <p:cNvSpPr>
            <a:spLocks noGrp="1" noChangeArrowheads="1"/>
          </p:cNvSpPr>
          <p:nvPr>
            <p:ph type="subTitle" idx="4294967295"/>
          </p:nvPr>
        </p:nvSpPr>
        <p:spPr>
          <a:xfrm>
            <a:off x="957263" y="3309938"/>
            <a:ext cx="6400800" cy="1752600"/>
          </a:xfrm>
        </p:spPr>
        <p:txBody>
          <a:bodyPr/>
          <a:lstStyle/>
          <a:p>
            <a:pPr marL="0" indent="0" eaLnBrk="1" hangingPunct="1">
              <a:buFont typeface="Wingdings" pitchFamily="2" charset="2"/>
              <a:buNone/>
            </a:pPr>
            <a:endParaRPr lang="it-IT" sz="1800" dirty="0" smtClean="0">
              <a:latin typeface="Arial" charset="0"/>
            </a:endParaRPr>
          </a:p>
          <a:p>
            <a:pPr marL="0" indent="0" eaLnBrk="1" hangingPunct="1">
              <a:buFont typeface="Wingdings" pitchFamily="2" charset="2"/>
              <a:buNone/>
            </a:pPr>
            <a:r>
              <a:rPr lang="it-IT" sz="1800" dirty="0" smtClean="0">
                <a:latin typeface="Arial" charset="0"/>
              </a:rPr>
              <a:t>121EC</a:t>
            </a:r>
          </a:p>
          <a:p>
            <a:pPr marL="0" indent="0" eaLnBrk="1" hangingPunct="1">
              <a:buFont typeface="Wingdings" pitchFamily="2" charset="2"/>
              <a:buNone/>
            </a:pPr>
            <a:endParaRPr lang="it-IT" sz="1800" dirty="0" smtClean="0">
              <a:latin typeface="Arial" charset="0"/>
            </a:endParaRPr>
          </a:p>
          <a:p>
            <a:pPr marL="0" indent="0" eaLnBrk="1" hangingPunct="1">
              <a:buFont typeface="Wingdings" pitchFamily="2" charset="2"/>
              <a:buNone/>
            </a:pPr>
            <a:endParaRPr lang="it-IT" sz="1800" dirty="0" smtClean="0">
              <a:latin typeface="Arial" charset="0"/>
            </a:endParaRPr>
          </a:p>
          <a:p>
            <a:pPr marL="0" indent="0" eaLnBrk="1" hangingPunct="1">
              <a:spcBef>
                <a:spcPct val="15000"/>
              </a:spcBef>
              <a:buFont typeface="Wingdings" pitchFamily="2" charset="2"/>
              <a:buNone/>
            </a:pPr>
            <a:r>
              <a:rPr lang="en-GB" sz="1600" dirty="0" smtClean="0">
                <a:latin typeface="Arial" charset="0"/>
              </a:rPr>
              <a:t>A.Y. 2017/2018</a:t>
            </a:r>
          </a:p>
          <a:p>
            <a:pPr marL="0" indent="0" eaLnBrk="1" hangingPunct="1">
              <a:spcBef>
                <a:spcPct val="15000"/>
              </a:spcBef>
              <a:buFont typeface="Wingdings" pitchFamily="2" charset="2"/>
              <a:buNone/>
            </a:pPr>
            <a:r>
              <a:rPr lang="en-GB" sz="1600" dirty="0" err="1" smtClean="0">
                <a:latin typeface="Arial" charset="0"/>
              </a:rPr>
              <a:t>Prof.</a:t>
            </a:r>
            <a:r>
              <a:rPr lang="en-GB" sz="1600" dirty="0" smtClean="0">
                <a:latin typeface="Arial" charset="0"/>
              </a:rPr>
              <a:t> Giuseppe Borruso</a:t>
            </a:r>
          </a:p>
          <a:p>
            <a:pPr marL="0" indent="0" eaLnBrk="1" hangingPunct="1">
              <a:spcBef>
                <a:spcPct val="15000"/>
              </a:spcBef>
              <a:buFont typeface="Wingdings" pitchFamily="2" charset="2"/>
              <a:buNone/>
            </a:pPr>
            <a:r>
              <a:rPr lang="en-GB" sz="1600" dirty="0" smtClean="0">
                <a:latin typeface="Arial" charset="0"/>
              </a:rPr>
              <a:t>Department of Economics, Business, Mathematics and Statistics</a:t>
            </a:r>
          </a:p>
          <a:p>
            <a:pPr marL="0" indent="0" eaLnBrk="1" hangingPunct="1">
              <a:spcBef>
                <a:spcPct val="15000"/>
              </a:spcBef>
              <a:buFont typeface="Wingdings" pitchFamily="2" charset="2"/>
              <a:buNone/>
            </a:pPr>
            <a:r>
              <a:rPr lang="en-GB" sz="1600" dirty="0" smtClean="0">
                <a:latin typeface="Arial" charset="0"/>
              </a:rPr>
              <a:t>University of Trieste</a:t>
            </a:r>
          </a:p>
          <a:p>
            <a:pPr marL="0" indent="0" eaLnBrk="1" hangingPunct="1">
              <a:spcBef>
                <a:spcPct val="15000"/>
              </a:spcBef>
              <a:buFont typeface="Wingdings" pitchFamily="2" charset="2"/>
              <a:buNone/>
            </a:pPr>
            <a:r>
              <a:rPr lang="en-GB" sz="1600" dirty="0" smtClean="0">
                <a:latin typeface="Arial" charset="0"/>
              </a:rPr>
              <a:t>E-mail. </a:t>
            </a:r>
            <a:r>
              <a:rPr lang="en-GB" sz="1600" dirty="0" smtClean="0">
                <a:latin typeface="Arial" charset="0"/>
                <a:hlinkClick r:id="rId4"/>
              </a:rPr>
              <a:t>giuseppe.borruso@econ.units.it</a:t>
            </a:r>
            <a:endParaRPr lang="en-GB" sz="1600" dirty="0" smtClean="0">
              <a:latin typeface="Arial" charset="0"/>
            </a:endParaRPr>
          </a:p>
          <a:p>
            <a:pPr marL="0" indent="0" eaLnBrk="1" hangingPunct="1">
              <a:spcBef>
                <a:spcPct val="15000"/>
              </a:spcBef>
              <a:buFont typeface="Wingdings" pitchFamily="2" charset="2"/>
              <a:buNone/>
            </a:pPr>
            <a:r>
              <a:rPr lang="en-GB" sz="1600" dirty="0" smtClean="0">
                <a:latin typeface="Arial" charset="0"/>
              </a:rPr>
              <a:t>Ph. +39 040 558 </a:t>
            </a:r>
            <a:r>
              <a:rPr lang="en-GB" sz="1600" b="1" dirty="0" smtClean="0">
                <a:latin typeface="Arial" charset="0"/>
              </a:rPr>
              <a:t>7008</a:t>
            </a:r>
          </a:p>
          <a:p>
            <a:pPr marL="0" indent="0" eaLnBrk="1" hangingPunct="1">
              <a:spcBef>
                <a:spcPct val="15000"/>
              </a:spcBef>
              <a:buFont typeface="Wingdings" pitchFamily="2" charset="2"/>
              <a:buNone/>
            </a:pPr>
            <a:r>
              <a:rPr lang="en-GB" sz="1600" dirty="0" smtClean="0">
                <a:latin typeface="Arial" charset="0"/>
              </a:rPr>
              <a:t>Skype:  </a:t>
            </a:r>
            <a:r>
              <a:rPr lang="en-GB" sz="1600" dirty="0" err="1" smtClean="0">
                <a:latin typeface="Arial" charset="0"/>
              </a:rPr>
              <a:t>giuseppe.borruso</a:t>
            </a:r>
            <a:r>
              <a:rPr lang="en-GB" sz="1600" dirty="0" smtClean="0">
                <a:latin typeface="Arial"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Functional regions</a:t>
            </a:r>
            <a:endParaRPr lang="it-IT" dirty="0"/>
          </a:p>
        </p:txBody>
      </p:sp>
      <p:sp>
        <p:nvSpPr>
          <p:cNvPr id="3" name="Segnaposto contenuto 2"/>
          <p:cNvSpPr>
            <a:spLocks noGrp="1"/>
          </p:cNvSpPr>
          <p:nvPr>
            <p:ph idx="1"/>
          </p:nvPr>
        </p:nvSpPr>
        <p:spPr/>
        <p:txBody>
          <a:bodyPr>
            <a:normAutofit fontScale="92500"/>
          </a:bodyPr>
          <a:lstStyle/>
          <a:p>
            <a:r>
              <a:rPr lang="en-US" dirty="0"/>
              <a:t>Functional regions are defined by a system of interactions. </a:t>
            </a:r>
            <a:endParaRPr lang="en-US" dirty="0" smtClean="0"/>
          </a:p>
          <a:p>
            <a:r>
              <a:rPr lang="en-US" dirty="0" smtClean="0"/>
              <a:t>Picture </a:t>
            </a:r>
            <a:r>
              <a:rPr lang="en-US" dirty="0"/>
              <a:t>a bicycle wheel with a central axel in the middle of the wheel, which represents the center of all the activity</a:t>
            </a:r>
            <a:r>
              <a:rPr lang="en-US" dirty="0" smtClean="0"/>
              <a:t>.</a:t>
            </a:r>
          </a:p>
          <a:p>
            <a:r>
              <a:rPr lang="en-US" dirty="0" smtClean="0"/>
              <a:t>The </a:t>
            </a:r>
            <a:r>
              <a:rPr lang="en-US" dirty="0"/>
              <a:t>spokes of the wheel represent links to outside areas (the tire) through transportation, communication and trade.</a:t>
            </a:r>
            <a:endParaRPr lang="it-IT" dirty="0"/>
          </a:p>
        </p:txBody>
      </p:sp>
    </p:spTree>
    <p:extLst>
      <p:ext uri="{BB962C8B-B14F-4D97-AF65-F5344CB8AC3E}">
        <p14:creationId xmlns:p14="http://schemas.microsoft.com/office/powerpoint/2010/main" val="3972505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50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16" t="11756" r="31048" b="31040"/>
          <a:stretch/>
        </p:blipFill>
        <p:spPr bwMode="auto">
          <a:xfrm>
            <a:off x="737419" y="486697"/>
            <a:ext cx="7669161" cy="5884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797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System </a:t>
            </a:r>
            <a:r>
              <a:rPr lang="it-IT" dirty="0" err="1" smtClean="0"/>
              <a:t>region</a:t>
            </a:r>
            <a:endParaRPr lang="it-IT" dirty="0"/>
          </a:p>
        </p:txBody>
      </p:sp>
      <p:sp>
        <p:nvSpPr>
          <p:cNvPr id="3" name="Segnaposto contenuto 2"/>
          <p:cNvSpPr>
            <a:spLocks noGrp="1"/>
          </p:cNvSpPr>
          <p:nvPr>
            <p:ph idx="1"/>
          </p:nvPr>
        </p:nvSpPr>
        <p:spPr/>
        <p:txBody>
          <a:bodyPr/>
          <a:lstStyle/>
          <a:p>
            <a:r>
              <a:rPr lang="it-IT" dirty="0" smtClean="0"/>
              <a:t>Natural, </a:t>
            </a:r>
            <a:r>
              <a:rPr lang="it-IT" dirty="0" err="1" smtClean="0"/>
              <a:t>anthropic</a:t>
            </a:r>
            <a:r>
              <a:rPr lang="it-IT" dirty="0" smtClean="0"/>
              <a:t> </a:t>
            </a:r>
            <a:r>
              <a:rPr lang="it-IT" dirty="0" err="1" smtClean="0"/>
              <a:t>elements</a:t>
            </a:r>
            <a:r>
              <a:rPr lang="it-IT" dirty="0" smtClean="0"/>
              <a:t> </a:t>
            </a:r>
            <a:r>
              <a:rPr lang="it-IT" dirty="0" err="1" smtClean="0"/>
              <a:t>interact</a:t>
            </a:r>
            <a:r>
              <a:rPr lang="it-IT" dirty="0" smtClean="0"/>
              <a:t> in </a:t>
            </a:r>
            <a:r>
              <a:rPr lang="it-IT" dirty="0" err="1" smtClean="0"/>
              <a:t>space</a:t>
            </a:r>
            <a:r>
              <a:rPr lang="it-IT" dirty="0" smtClean="0"/>
              <a:t>;</a:t>
            </a:r>
          </a:p>
          <a:p>
            <a:r>
              <a:rPr lang="it-IT" dirty="0" err="1" smtClean="0"/>
              <a:t>Different</a:t>
            </a:r>
            <a:r>
              <a:rPr lang="it-IT" dirty="0" smtClean="0"/>
              <a:t> ‘</a:t>
            </a:r>
            <a:r>
              <a:rPr lang="it-IT" dirty="0" err="1" smtClean="0"/>
              <a:t>layers</a:t>
            </a:r>
            <a:r>
              <a:rPr lang="it-IT" dirty="0" smtClean="0"/>
              <a:t>’ of </a:t>
            </a:r>
            <a:r>
              <a:rPr lang="it-IT" dirty="0" err="1" smtClean="0"/>
              <a:t>activities</a:t>
            </a:r>
            <a:r>
              <a:rPr lang="it-IT" dirty="0" smtClean="0"/>
              <a:t> do </a:t>
            </a:r>
            <a:r>
              <a:rPr lang="it-IT" dirty="0" err="1" smtClean="0"/>
              <a:t>exist</a:t>
            </a:r>
            <a:r>
              <a:rPr lang="it-IT" dirty="0" smtClean="0"/>
              <a:t> and </a:t>
            </a:r>
            <a:r>
              <a:rPr lang="it-IT" dirty="0" err="1" smtClean="0"/>
              <a:t>interact</a:t>
            </a:r>
            <a:endParaRPr lang="it-IT" dirty="0"/>
          </a:p>
        </p:txBody>
      </p:sp>
    </p:spTree>
    <p:extLst>
      <p:ext uri="{BB962C8B-B14F-4D97-AF65-F5344CB8AC3E}">
        <p14:creationId xmlns:p14="http://schemas.microsoft.com/office/powerpoint/2010/main" val="3563334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idx="4294967295"/>
          </p:nvPr>
        </p:nvSpPr>
        <p:spPr/>
        <p:txBody>
          <a:bodyPr anchor="ctr"/>
          <a:lstStyle/>
          <a:p>
            <a:pPr eaLnBrk="1" hangingPunct="1"/>
            <a:r>
              <a:rPr lang="it-IT" altLang="it-IT" sz="2400" dirty="0" err="1" smtClean="0"/>
              <a:t>Nodal</a:t>
            </a:r>
            <a:r>
              <a:rPr lang="it-IT" altLang="it-IT" sz="2400" dirty="0" smtClean="0"/>
              <a:t> / System </a:t>
            </a:r>
            <a:r>
              <a:rPr lang="it-IT" altLang="it-IT" sz="2400" dirty="0" err="1" smtClean="0"/>
              <a:t>regions</a:t>
            </a:r>
            <a:r>
              <a:rPr lang="it-IT" altLang="it-IT" sz="2400" dirty="0" smtClean="0"/>
              <a:t/>
            </a:r>
            <a:br>
              <a:rPr lang="it-IT" altLang="it-IT" sz="2400" dirty="0" smtClean="0"/>
            </a:br>
            <a:r>
              <a:rPr lang="it-IT" altLang="it-IT" sz="2400" dirty="0" smtClean="0"/>
              <a:t>(</a:t>
            </a:r>
            <a:r>
              <a:rPr lang="it-IT" altLang="it-IT" sz="2400" dirty="0" err="1" smtClean="0"/>
              <a:t>Haggett</a:t>
            </a:r>
            <a:r>
              <a:rPr lang="it-IT" altLang="it-IT" sz="2400" dirty="0" smtClean="0"/>
              <a:t>, 2001)</a:t>
            </a:r>
            <a:br>
              <a:rPr lang="it-IT" altLang="it-IT" sz="2400" dirty="0" smtClean="0"/>
            </a:br>
            <a:endParaRPr lang="it-IT" altLang="it-IT" sz="2400" dirty="0" smtClean="0"/>
          </a:p>
        </p:txBody>
      </p:sp>
      <p:pic>
        <p:nvPicPr>
          <p:cNvPr id="4" name="Immagine 3" descr="Haggett_regioni_a.tif"/>
          <p:cNvPicPr>
            <a:picLocks noChangeAspect="1"/>
          </p:cNvPicPr>
          <p:nvPr/>
        </p:nvPicPr>
        <p:blipFill>
          <a:blip r:embed="rId3"/>
          <a:stretch>
            <a:fillRect/>
          </a:stretch>
        </p:blipFill>
        <p:spPr>
          <a:xfrm>
            <a:off x="173038" y="1265238"/>
            <a:ext cx="2879725" cy="2225675"/>
          </a:xfrm>
          <a:prstGeom prst="rect">
            <a:avLst/>
          </a:prstGeom>
          <a:ln>
            <a:solidFill>
              <a:schemeClr val="accent1">
                <a:shade val="50000"/>
              </a:schemeClr>
            </a:solidFill>
          </a:ln>
        </p:spPr>
      </p:pic>
      <p:pic>
        <p:nvPicPr>
          <p:cNvPr id="5" name="Immagine 4" descr="Haggett_regioni_b.tif"/>
          <p:cNvPicPr>
            <a:picLocks noChangeAspect="1"/>
          </p:cNvPicPr>
          <p:nvPr/>
        </p:nvPicPr>
        <p:blipFill>
          <a:blip r:embed="rId4"/>
          <a:stretch>
            <a:fillRect/>
          </a:stretch>
        </p:blipFill>
        <p:spPr>
          <a:xfrm>
            <a:off x="3136900" y="1268413"/>
            <a:ext cx="2879725" cy="2225675"/>
          </a:xfrm>
          <a:prstGeom prst="rect">
            <a:avLst/>
          </a:prstGeom>
          <a:ln>
            <a:solidFill>
              <a:schemeClr val="accent1">
                <a:shade val="50000"/>
              </a:schemeClr>
            </a:solidFill>
          </a:ln>
        </p:spPr>
      </p:pic>
      <p:pic>
        <p:nvPicPr>
          <p:cNvPr id="6" name="Immagine 5" descr="Haggett_regioni_c.tif"/>
          <p:cNvPicPr>
            <a:picLocks noChangeAspect="1"/>
          </p:cNvPicPr>
          <p:nvPr/>
        </p:nvPicPr>
        <p:blipFill>
          <a:blip r:embed="rId5"/>
          <a:stretch>
            <a:fillRect/>
          </a:stretch>
        </p:blipFill>
        <p:spPr>
          <a:xfrm>
            <a:off x="6083300" y="1265238"/>
            <a:ext cx="2879725" cy="2225675"/>
          </a:xfrm>
          <a:prstGeom prst="rect">
            <a:avLst/>
          </a:prstGeom>
          <a:ln>
            <a:solidFill>
              <a:schemeClr val="accent1">
                <a:shade val="50000"/>
              </a:schemeClr>
            </a:solidFill>
          </a:ln>
        </p:spPr>
      </p:pic>
      <p:pic>
        <p:nvPicPr>
          <p:cNvPr id="7" name="Immagine 6" descr="Haggett_regioni_d.tif"/>
          <p:cNvPicPr>
            <a:picLocks noChangeAspect="1"/>
          </p:cNvPicPr>
          <p:nvPr/>
        </p:nvPicPr>
        <p:blipFill>
          <a:blip r:embed="rId6"/>
          <a:stretch>
            <a:fillRect/>
          </a:stretch>
        </p:blipFill>
        <p:spPr>
          <a:xfrm>
            <a:off x="173038" y="3967163"/>
            <a:ext cx="2879725" cy="2225675"/>
          </a:xfrm>
          <a:prstGeom prst="rect">
            <a:avLst/>
          </a:prstGeom>
          <a:ln>
            <a:solidFill>
              <a:schemeClr val="accent1">
                <a:shade val="50000"/>
              </a:schemeClr>
            </a:solidFill>
          </a:ln>
        </p:spPr>
      </p:pic>
      <p:pic>
        <p:nvPicPr>
          <p:cNvPr id="8" name="Immagine 7" descr="Haggett_regioni_e.tif"/>
          <p:cNvPicPr>
            <a:picLocks noChangeAspect="1"/>
          </p:cNvPicPr>
          <p:nvPr/>
        </p:nvPicPr>
        <p:blipFill>
          <a:blip r:embed="rId7"/>
          <a:stretch>
            <a:fillRect/>
          </a:stretch>
        </p:blipFill>
        <p:spPr>
          <a:xfrm>
            <a:off x="3143250" y="3967163"/>
            <a:ext cx="2879725" cy="2225675"/>
          </a:xfrm>
          <a:prstGeom prst="rect">
            <a:avLst/>
          </a:prstGeom>
          <a:ln>
            <a:solidFill>
              <a:schemeClr val="accent1">
                <a:shade val="50000"/>
              </a:schemeClr>
            </a:solidFill>
          </a:ln>
        </p:spPr>
      </p:pic>
      <p:pic>
        <p:nvPicPr>
          <p:cNvPr id="9" name="Immagine 8" descr="Haggett_regioni_f.tif"/>
          <p:cNvPicPr>
            <a:picLocks noChangeAspect="1"/>
          </p:cNvPicPr>
          <p:nvPr/>
        </p:nvPicPr>
        <p:blipFill>
          <a:blip r:embed="rId8"/>
          <a:stretch>
            <a:fillRect/>
          </a:stretch>
        </p:blipFill>
        <p:spPr>
          <a:xfrm>
            <a:off x="6091238" y="3968750"/>
            <a:ext cx="2879725" cy="2225675"/>
          </a:xfrm>
          <a:prstGeom prst="rect">
            <a:avLst/>
          </a:prstGeom>
          <a:ln>
            <a:solidFill>
              <a:schemeClr val="accent1">
                <a:shade val="50000"/>
              </a:schemeClr>
            </a:solidFill>
          </a:ln>
        </p:spPr>
      </p:pic>
      <p:sp>
        <p:nvSpPr>
          <p:cNvPr id="11273" name="CasellaDiTesto 9"/>
          <p:cNvSpPr txBox="1">
            <a:spLocks noChangeArrowheads="1"/>
          </p:cNvSpPr>
          <p:nvPr/>
        </p:nvSpPr>
        <p:spPr bwMode="auto">
          <a:xfrm>
            <a:off x="500063" y="3575050"/>
            <a:ext cx="22573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a) </a:t>
            </a:r>
            <a:r>
              <a:rPr lang="it-IT" altLang="it-IT" sz="1200" dirty="0" err="1" smtClean="0">
                <a:latin typeface="Arial" pitchFamily="34" charset="0"/>
              </a:rPr>
              <a:t>Interaction</a:t>
            </a:r>
            <a:r>
              <a:rPr lang="it-IT" altLang="it-IT" sz="1200" dirty="0" smtClean="0">
                <a:latin typeface="Arial" pitchFamily="34" charset="0"/>
              </a:rPr>
              <a:t> and </a:t>
            </a:r>
            <a:r>
              <a:rPr lang="it-IT" altLang="it-IT" sz="1200" dirty="0" err="1" smtClean="0">
                <a:latin typeface="Arial" pitchFamily="34" charset="0"/>
              </a:rPr>
              <a:t>spatial</a:t>
            </a:r>
            <a:r>
              <a:rPr lang="it-IT" altLang="it-IT" sz="1200" dirty="0" smtClean="0">
                <a:latin typeface="Arial" pitchFamily="34" charset="0"/>
              </a:rPr>
              <a:t> </a:t>
            </a:r>
            <a:r>
              <a:rPr lang="it-IT" altLang="it-IT" sz="1200" dirty="0" err="1" smtClean="0">
                <a:latin typeface="Arial" pitchFamily="34" charset="0"/>
              </a:rPr>
              <a:t>flows</a:t>
            </a:r>
            <a:endParaRPr lang="it-IT" altLang="it-IT" sz="1200" dirty="0">
              <a:latin typeface="Arial" pitchFamily="34" charset="0"/>
            </a:endParaRPr>
          </a:p>
        </p:txBody>
      </p:sp>
      <p:sp>
        <p:nvSpPr>
          <p:cNvPr id="11274" name="CasellaDiTesto 10"/>
          <p:cNvSpPr txBox="1">
            <a:spLocks noChangeArrowheads="1"/>
          </p:cNvSpPr>
          <p:nvPr/>
        </p:nvSpPr>
        <p:spPr bwMode="auto">
          <a:xfrm>
            <a:off x="3571875" y="3575050"/>
            <a:ext cx="2324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b) </a:t>
            </a:r>
            <a:r>
              <a:rPr lang="it-IT" altLang="it-IT" sz="1200" dirty="0" err="1" smtClean="0">
                <a:latin typeface="Arial" pitchFamily="34" charset="0"/>
              </a:rPr>
              <a:t>Netgworks</a:t>
            </a:r>
            <a:r>
              <a:rPr lang="it-IT" altLang="it-IT" sz="1200" dirty="0" smtClean="0">
                <a:latin typeface="Arial" pitchFamily="34" charset="0"/>
              </a:rPr>
              <a:t> </a:t>
            </a:r>
            <a:r>
              <a:rPr lang="it-IT" altLang="it-IT" sz="1200" dirty="0" err="1" smtClean="0">
                <a:latin typeface="Arial" pitchFamily="34" charset="0"/>
              </a:rPr>
              <a:t>determining</a:t>
            </a:r>
            <a:r>
              <a:rPr lang="it-IT" altLang="it-IT" sz="1200" dirty="0" smtClean="0">
                <a:latin typeface="Arial" pitchFamily="34" charset="0"/>
              </a:rPr>
              <a:t> </a:t>
            </a:r>
            <a:r>
              <a:rPr lang="it-IT" altLang="it-IT" sz="1200" dirty="0" err="1" smtClean="0">
                <a:latin typeface="Arial" pitchFamily="34" charset="0"/>
              </a:rPr>
              <a:t>flows</a:t>
            </a:r>
            <a:endParaRPr lang="it-IT" altLang="it-IT" sz="1200" dirty="0">
              <a:latin typeface="Arial" pitchFamily="34" charset="0"/>
            </a:endParaRPr>
          </a:p>
        </p:txBody>
      </p:sp>
      <p:sp>
        <p:nvSpPr>
          <p:cNvPr id="11275" name="CasellaDiTesto 11"/>
          <p:cNvSpPr txBox="1">
            <a:spLocks noChangeArrowheads="1"/>
          </p:cNvSpPr>
          <p:nvPr/>
        </p:nvSpPr>
        <p:spPr bwMode="auto">
          <a:xfrm>
            <a:off x="6643688" y="3575050"/>
            <a:ext cx="2387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c) </a:t>
            </a:r>
            <a:r>
              <a:rPr lang="it-IT" altLang="it-IT" sz="1200" dirty="0" err="1" smtClean="0">
                <a:latin typeface="Arial" pitchFamily="34" charset="0"/>
              </a:rPr>
              <a:t>Nodes</a:t>
            </a:r>
            <a:r>
              <a:rPr lang="it-IT" altLang="it-IT" sz="1200" dirty="0" smtClean="0">
                <a:latin typeface="Arial" pitchFamily="34" charset="0"/>
              </a:rPr>
              <a:t> </a:t>
            </a:r>
            <a:r>
              <a:rPr lang="it-IT" altLang="it-IT" sz="1200" dirty="0" err="1" smtClean="0">
                <a:latin typeface="Arial" pitchFamily="34" charset="0"/>
              </a:rPr>
              <a:t>created</a:t>
            </a:r>
            <a:r>
              <a:rPr lang="it-IT" altLang="it-IT" sz="1200" dirty="0" smtClean="0">
                <a:latin typeface="Arial" pitchFamily="34" charset="0"/>
              </a:rPr>
              <a:t> </a:t>
            </a:r>
            <a:r>
              <a:rPr lang="it-IT" altLang="it-IT" sz="1200" dirty="0" err="1" smtClean="0">
                <a:latin typeface="Arial" pitchFamily="34" charset="0"/>
              </a:rPr>
              <a:t>at</a:t>
            </a:r>
            <a:r>
              <a:rPr lang="it-IT" altLang="it-IT" sz="1200" dirty="0" smtClean="0">
                <a:latin typeface="Arial" pitchFamily="34" charset="0"/>
              </a:rPr>
              <a:t> </a:t>
            </a:r>
            <a:r>
              <a:rPr lang="it-IT" altLang="it-IT" sz="1200" dirty="0" err="1" smtClean="0">
                <a:latin typeface="Arial" pitchFamily="34" charset="0"/>
              </a:rPr>
              <a:t>junctions</a:t>
            </a:r>
            <a:r>
              <a:rPr lang="it-IT" altLang="it-IT" sz="1200" dirty="0" smtClean="0">
                <a:latin typeface="Arial" pitchFamily="34" charset="0"/>
              </a:rPr>
              <a:t> of </a:t>
            </a:r>
            <a:br>
              <a:rPr lang="it-IT" altLang="it-IT" sz="1200" dirty="0" smtClean="0">
                <a:latin typeface="Arial" pitchFamily="34" charset="0"/>
              </a:rPr>
            </a:br>
            <a:r>
              <a:rPr lang="it-IT" altLang="it-IT" sz="1200" dirty="0" err="1" smtClean="0">
                <a:latin typeface="Arial" pitchFamily="34" charset="0"/>
              </a:rPr>
              <a:t>links</a:t>
            </a:r>
            <a:endParaRPr lang="it-IT" altLang="it-IT" sz="1200" dirty="0">
              <a:latin typeface="Arial" pitchFamily="34" charset="0"/>
            </a:endParaRPr>
          </a:p>
        </p:txBody>
      </p:sp>
      <p:sp>
        <p:nvSpPr>
          <p:cNvPr id="11276" name="CasellaDiTesto 12"/>
          <p:cNvSpPr txBox="1">
            <a:spLocks noChangeArrowheads="1"/>
          </p:cNvSpPr>
          <p:nvPr/>
        </p:nvSpPr>
        <p:spPr bwMode="auto">
          <a:xfrm>
            <a:off x="193675" y="6396038"/>
            <a:ext cx="2109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d) </a:t>
            </a:r>
            <a:r>
              <a:rPr lang="it-IT" altLang="it-IT" sz="1200" dirty="0" err="1" smtClean="0">
                <a:latin typeface="Arial" pitchFamily="34" charset="0"/>
              </a:rPr>
              <a:t>Hierarchies</a:t>
            </a:r>
            <a:r>
              <a:rPr lang="it-IT" altLang="it-IT" sz="1200" dirty="0" smtClean="0">
                <a:latin typeface="Arial" pitchFamily="34" charset="0"/>
              </a:rPr>
              <a:t> </a:t>
            </a:r>
            <a:r>
              <a:rPr lang="it-IT" altLang="it-IT" sz="1200" dirty="0" err="1" smtClean="0">
                <a:latin typeface="Arial" pitchFamily="34" charset="0"/>
              </a:rPr>
              <a:t>among</a:t>
            </a:r>
            <a:r>
              <a:rPr lang="it-IT" altLang="it-IT" sz="1200" dirty="0" smtClean="0">
                <a:latin typeface="Arial" pitchFamily="34" charset="0"/>
              </a:rPr>
              <a:t> </a:t>
            </a:r>
            <a:r>
              <a:rPr lang="it-IT" altLang="it-IT" sz="1200" dirty="0" err="1" smtClean="0">
                <a:latin typeface="Arial" pitchFamily="34" charset="0"/>
              </a:rPr>
              <a:t>nodes</a:t>
            </a:r>
            <a:endParaRPr lang="it-IT" altLang="it-IT" sz="1200" dirty="0">
              <a:latin typeface="Arial" pitchFamily="34" charset="0"/>
            </a:endParaRPr>
          </a:p>
        </p:txBody>
      </p:sp>
      <p:sp>
        <p:nvSpPr>
          <p:cNvPr id="11277" name="CasellaDiTesto 13"/>
          <p:cNvSpPr txBox="1">
            <a:spLocks noChangeArrowheads="1"/>
          </p:cNvSpPr>
          <p:nvPr/>
        </p:nvSpPr>
        <p:spPr bwMode="auto">
          <a:xfrm>
            <a:off x="3143250" y="6408738"/>
            <a:ext cx="2598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e) </a:t>
            </a:r>
            <a:r>
              <a:rPr lang="it-IT" altLang="it-IT" sz="1200" dirty="0" err="1" smtClean="0">
                <a:latin typeface="Arial" pitchFamily="34" charset="0"/>
              </a:rPr>
              <a:t>Surfaces</a:t>
            </a:r>
            <a:r>
              <a:rPr lang="it-IT" altLang="it-IT" sz="1200" dirty="0" smtClean="0">
                <a:latin typeface="Arial" pitchFamily="34" charset="0"/>
              </a:rPr>
              <a:t> </a:t>
            </a:r>
            <a:r>
              <a:rPr lang="it-IT" altLang="it-IT" sz="1200" dirty="0" err="1" smtClean="0">
                <a:latin typeface="Arial" pitchFamily="34" charset="0"/>
              </a:rPr>
              <a:t>as</a:t>
            </a:r>
            <a:r>
              <a:rPr lang="it-IT" altLang="it-IT" sz="1200" dirty="0" smtClean="0">
                <a:latin typeface="Arial" pitchFamily="34" charset="0"/>
              </a:rPr>
              <a:t> </a:t>
            </a:r>
            <a:r>
              <a:rPr lang="it-IT" altLang="it-IT" sz="1200" dirty="0" err="1" smtClean="0">
                <a:latin typeface="Arial" pitchFamily="34" charset="0"/>
              </a:rPr>
              <a:t>gradients</a:t>
            </a:r>
            <a:r>
              <a:rPr lang="it-IT" altLang="it-IT" sz="1200" dirty="0" smtClean="0">
                <a:latin typeface="Arial" pitchFamily="34" charset="0"/>
              </a:rPr>
              <a:t> (</a:t>
            </a:r>
            <a:r>
              <a:rPr lang="it-IT" altLang="it-IT" sz="1200" dirty="0" err="1" smtClean="0">
                <a:latin typeface="Arial" pitchFamily="34" charset="0"/>
              </a:rPr>
              <a:t>densities</a:t>
            </a:r>
            <a:r>
              <a:rPr lang="it-IT" altLang="it-IT" sz="1200" dirty="0" smtClean="0">
                <a:latin typeface="Arial" pitchFamily="34" charset="0"/>
              </a:rPr>
              <a:t>)</a:t>
            </a:r>
            <a:endParaRPr lang="it-IT" altLang="it-IT" sz="1200" dirty="0">
              <a:latin typeface="Arial" pitchFamily="34" charset="0"/>
            </a:endParaRPr>
          </a:p>
        </p:txBody>
      </p:sp>
      <p:sp>
        <p:nvSpPr>
          <p:cNvPr id="11278" name="CasellaDiTesto 14"/>
          <p:cNvSpPr txBox="1">
            <a:spLocks noChangeArrowheads="1"/>
          </p:cNvSpPr>
          <p:nvPr/>
        </p:nvSpPr>
        <p:spPr bwMode="auto">
          <a:xfrm>
            <a:off x="5738813" y="6408738"/>
            <a:ext cx="35353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f) </a:t>
            </a:r>
            <a:r>
              <a:rPr lang="it-IT" altLang="it-IT" sz="1200" dirty="0" err="1" smtClean="0">
                <a:latin typeface="Arial" pitchFamily="34" charset="0"/>
              </a:rPr>
              <a:t>Diffusion</a:t>
            </a:r>
            <a:r>
              <a:rPr lang="it-IT" altLang="it-IT" sz="1200" dirty="0" smtClean="0">
                <a:latin typeface="Arial" pitchFamily="34" charset="0"/>
              </a:rPr>
              <a:t> </a:t>
            </a:r>
            <a:r>
              <a:rPr lang="it-IT" altLang="it-IT" sz="1200" dirty="0" err="1" smtClean="0">
                <a:latin typeface="Arial" pitchFamily="34" charset="0"/>
              </a:rPr>
              <a:t>waves</a:t>
            </a:r>
            <a:r>
              <a:rPr lang="it-IT" altLang="it-IT" sz="1200" dirty="0" smtClean="0">
                <a:latin typeface="Arial" pitchFamily="34" charset="0"/>
              </a:rPr>
              <a:t> </a:t>
            </a:r>
            <a:r>
              <a:rPr lang="it-IT" altLang="it-IT" sz="1200" dirty="0" err="1" smtClean="0">
                <a:latin typeface="Arial" pitchFamily="34" charset="0"/>
              </a:rPr>
              <a:t>through</a:t>
            </a:r>
            <a:r>
              <a:rPr lang="it-IT" altLang="it-IT" sz="1200" dirty="0" smtClean="0">
                <a:latin typeface="Arial" pitchFamily="34" charset="0"/>
              </a:rPr>
              <a:t> </a:t>
            </a:r>
            <a:r>
              <a:rPr lang="it-IT" altLang="it-IT" sz="1200" dirty="0" err="1" smtClean="0">
                <a:latin typeface="Arial" pitchFamily="34" charset="0"/>
              </a:rPr>
              <a:t>surfaces</a:t>
            </a:r>
            <a:r>
              <a:rPr lang="it-IT" altLang="it-IT" sz="1200" dirty="0" smtClean="0">
                <a:latin typeface="Arial" pitchFamily="34" charset="0"/>
              </a:rPr>
              <a:t> and networks</a:t>
            </a:r>
            <a:endParaRPr lang="it-IT" altLang="it-IT" sz="1200" dirty="0">
              <a:latin typeface="Arial" pitchFamily="34" charset="0"/>
            </a:endParaRPr>
          </a:p>
        </p:txBody>
      </p:sp>
    </p:spTree>
    <p:extLst>
      <p:ext uri="{BB962C8B-B14F-4D97-AF65-F5344CB8AC3E}">
        <p14:creationId xmlns:p14="http://schemas.microsoft.com/office/powerpoint/2010/main" val="153834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5058" name="Picture 2" descr="Risultati immagini per geographical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375628" cy="628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81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323850" y="304800"/>
            <a:ext cx="8569325" cy="1143000"/>
          </a:xfrm>
        </p:spPr>
        <p:txBody>
          <a:bodyPr/>
          <a:lstStyle/>
          <a:p>
            <a:pPr eaLnBrk="1" hangingPunct="1"/>
            <a:r>
              <a:rPr lang="en-GB" sz="2800" dirty="0" smtClean="0">
                <a:latin typeface="Tahoma" pitchFamily="34" charset="0"/>
              </a:rPr>
              <a:t>Geographical Space and Economic Geography (2/4)</a:t>
            </a:r>
          </a:p>
        </p:txBody>
      </p:sp>
      <p:sp>
        <p:nvSpPr>
          <p:cNvPr id="11266"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it-IT" sz="2000" b="1" dirty="0" err="1" smtClean="0"/>
              <a:t>Geography</a:t>
            </a:r>
            <a:r>
              <a:rPr lang="it-IT" sz="2000" b="1" dirty="0" smtClean="0"/>
              <a:t> </a:t>
            </a:r>
            <a:r>
              <a:rPr lang="it-IT" sz="2000" b="1" dirty="0" err="1" smtClean="0"/>
              <a:t>Concepts</a:t>
            </a:r>
            <a:endParaRPr lang="it-IT" sz="2000" b="1" dirty="0" smtClean="0"/>
          </a:p>
          <a:p>
            <a:pPr lvl="1" eaLnBrk="1" hangingPunct="1">
              <a:lnSpc>
                <a:spcPct val="80000"/>
              </a:lnSpc>
            </a:pPr>
            <a:r>
              <a:rPr lang="en-US" sz="1600" b="1" dirty="0" smtClean="0"/>
              <a:t>Location/Place</a:t>
            </a:r>
            <a:r>
              <a:rPr lang="en-US" sz="1600" dirty="0" smtClean="0"/>
              <a:t/>
            </a:r>
            <a:br>
              <a:rPr lang="en-US" sz="1600" dirty="0" smtClean="0"/>
            </a:br>
            <a:r>
              <a:rPr lang="en-US" sz="1600" dirty="0" smtClean="0"/>
              <a:t>Location: Where is it? Place: What is it like?</a:t>
            </a:r>
            <a:endParaRPr lang="it-IT" sz="1600" b="1" dirty="0" smtClean="0"/>
          </a:p>
          <a:p>
            <a:pPr lvl="1" eaLnBrk="1" hangingPunct="1">
              <a:lnSpc>
                <a:spcPct val="80000"/>
              </a:lnSpc>
            </a:pPr>
            <a:r>
              <a:rPr lang="en-US" sz="1600" b="1" dirty="0" smtClean="0"/>
              <a:t>Environment</a:t>
            </a:r>
            <a:r>
              <a:rPr lang="en-US" sz="1600" dirty="0" smtClean="0"/>
              <a:t/>
            </a:r>
            <a:br>
              <a:rPr lang="en-US" sz="1600" dirty="0" smtClean="0"/>
            </a:br>
            <a:r>
              <a:rPr lang="en-US" sz="1600" dirty="0" smtClean="0"/>
              <a:t>The surrounding air, land, and water shared by all living and non-living things</a:t>
            </a:r>
          </a:p>
          <a:p>
            <a:pPr lvl="1" eaLnBrk="1" hangingPunct="1">
              <a:lnSpc>
                <a:spcPct val="80000"/>
              </a:lnSpc>
            </a:pPr>
            <a:r>
              <a:rPr lang="en-US" sz="1600" b="1" dirty="0" smtClean="0"/>
              <a:t>Interaction</a:t>
            </a:r>
            <a:r>
              <a:rPr lang="en-US" sz="1600" dirty="0" smtClean="0"/>
              <a:t/>
            </a:r>
            <a:br>
              <a:rPr lang="en-US" sz="1600" dirty="0" smtClean="0"/>
            </a:br>
            <a:r>
              <a:rPr lang="en-US" sz="1600" dirty="0" smtClean="0"/>
              <a:t>The relationship between people and the environment and the resulting patterns/ consequences</a:t>
            </a:r>
          </a:p>
          <a:p>
            <a:pPr lvl="1" eaLnBrk="1" hangingPunct="1">
              <a:lnSpc>
                <a:spcPct val="80000"/>
              </a:lnSpc>
            </a:pPr>
            <a:r>
              <a:rPr lang="en-US" sz="1600" b="1" dirty="0" smtClean="0"/>
              <a:t>Region</a:t>
            </a:r>
            <a:r>
              <a:rPr lang="en-US" sz="1600" dirty="0" smtClean="0"/>
              <a:t/>
            </a:r>
            <a:br>
              <a:rPr lang="en-US" sz="1600" dirty="0" smtClean="0"/>
            </a:br>
            <a:r>
              <a:rPr lang="en-US" sz="1600" dirty="0" smtClean="0"/>
              <a:t>An area with common characteristics that are different from those of surrounding areas</a:t>
            </a:r>
          </a:p>
          <a:p>
            <a:pPr lvl="1" eaLnBrk="1" hangingPunct="1">
              <a:lnSpc>
                <a:spcPct val="80000"/>
              </a:lnSpc>
            </a:pPr>
            <a:r>
              <a:rPr lang="en-US" sz="1600" b="1" dirty="0" smtClean="0"/>
              <a:t>Movement</a:t>
            </a:r>
            <a:r>
              <a:rPr lang="en-US" sz="1600" dirty="0" smtClean="0"/>
              <a:t/>
            </a:r>
            <a:br>
              <a:rPr lang="en-US" sz="1600" dirty="0" smtClean="0"/>
            </a:br>
            <a:r>
              <a:rPr lang="en-US" sz="1600" dirty="0" smtClean="0"/>
              <a:t>The exchange among places of products, people, and ideas</a:t>
            </a:r>
          </a:p>
          <a:p>
            <a:pPr lvl="1" eaLnBrk="1" hangingPunct="1">
              <a:lnSpc>
                <a:spcPct val="80000"/>
              </a:lnSpc>
            </a:pPr>
            <a:r>
              <a:rPr lang="en-US" sz="1600" b="1" dirty="0" smtClean="0"/>
              <a:t>Pattern</a:t>
            </a:r>
            <a:r>
              <a:rPr lang="en-US" sz="1600" dirty="0" smtClean="0"/>
              <a:t/>
            </a:r>
            <a:br>
              <a:rPr lang="en-US" sz="1600" dirty="0" smtClean="0"/>
            </a:br>
            <a:r>
              <a:rPr lang="en-US" sz="1600" dirty="0" smtClean="0"/>
              <a:t>An arrangement of features</a:t>
            </a:r>
          </a:p>
          <a:p>
            <a:pPr lvl="1" eaLnBrk="1" hangingPunct="1">
              <a:lnSpc>
                <a:spcPct val="80000"/>
              </a:lnSpc>
            </a:pPr>
            <a:r>
              <a:rPr lang="en-US" sz="1600" b="1" dirty="0" smtClean="0"/>
              <a:t>Sustainability</a:t>
            </a:r>
            <a:r>
              <a:rPr lang="en-US" sz="1600" dirty="0" smtClean="0"/>
              <a:t/>
            </a:r>
            <a:br>
              <a:rPr lang="en-US" sz="1600" dirty="0" smtClean="0"/>
            </a:br>
            <a:r>
              <a:rPr lang="en-US" sz="1600" dirty="0" smtClean="0"/>
              <a:t>Ensuring renewal and re-growth of resources as they are consumed (used)</a:t>
            </a:r>
          </a:p>
          <a:p>
            <a:pPr lvl="1" eaLnBrk="1" hangingPunct="1">
              <a:lnSpc>
                <a:spcPct val="80000"/>
              </a:lnSpc>
            </a:pPr>
            <a:r>
              <a:rPr lang="en-US" sz="1600" b="1" dirty="0" smtClean="0"/>
              <a:t>Stewardship</a:t>
            </a:r>
            <a:r>
              <a:rPr lang="en-US" sz="1600" dirty="0" smtClean="0"/>
              <a:t/>
            </a:r>
            <a:br>
              <a:rPr lang="en-US" sz="1600" dirty="0" smtClean="0"/>
            </a:br>
            <a:r>
              <a:rPr lang="en-US" sz="1600" dirty="0" smtClean="0"/>
              <a:t>Human responsibility for the Earth’s well-being</a:t>
            </a:r>
            <a:endParaRPr lang="en-GB" sz="1600" dirty="0" smtClean="0">
              <a:latin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323850" y="304800"/>
            <a:ext cx="8569325" cy="1143000"/>
          </a:xfrm>
        </p:spPr>
        <p:txBody>
          <a:bodyPr/>
          <a:lstStyle/>
          <a:p>
            <a:pPr eaLnBrk="1" hangingPunct="1"/>
            <a:r>
              <a:rPr lang="en-GB" sz="2800" dirty="0" smtClean="0">
                <a:latin typeface="Tahoma" pitchFamily="34" charset="0"/>
              </a:rPr>
              <a:t>Geographical Space and Economic Geography (3/4)</a:t>
            </a:r>
          </a:p>
        </p:txBody>
      </p:sp>
      <p:sp>
        <p:nvSpPr>
          <p:cNvPr id="11266"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sz="2000" dirty="0" smtClean="0">
                <a:latin typeface="Tahoma" pitchFamily="34" charset="0"/>
              </a:rPr>
              <a:t>1st law of Geography (Tobler, 1970): “</a:t>
            </a:r>
            <a:r>
              <a:rPr lang="en-GB" sz="2000" i="1" dirty="0" smtClean="0">
                <a:latin typeface="Tahoma" pitchFamily="34" charset="0"/>
              </a:rPr>
              <a:t>Everything is related to everything else, but near things are more related than those far apart” </a:t>
            </a:r>
            <a:r>
              <a:rPr lang="en-GB" sz="2000" dirty="0" smtClean="0">
                <a:latin typeface="Tahoma" pitchFamily="34" charset="0"/>
              </a:rPr>
              <a:t>(distance decay effect)</a:t>
            </a:r>
          </a:p>
          <a:p>
            <a:pPr lvl="1" eaLnBrk="1" hangingPunct="1">
              <a:lnSpc>
                <a:spcPct val="80000"/>
              </a:lnSpc>
            </a:pPr>
            <a:r>
              <a:rPr lang="en-GB" sz="1800" dirty="0" smtClean="0">
                <a:latin typeface="Tahoma" pitchFamily="34" charset="0"/>
              </a:rPr>
              <a:t>=&gt; Law: spatial autocorrelation (statistics) – if particular attributes of the population display a non-uniform and non-random patterning but are clustered into particular localities</a:t>
            </a:r>
            <a:endParaRPr lang="en-GB" sz="1800" i="1" dirty="0" smtClean="0">
              <a:latin typeface="Tahoma" pitchFamily="34" charset="0"/>
            </a:endParaRPr>
          </a:p>
          <a:p>
            <a:pPr lvl="1" eaLnBrk="1" hangingPunct="1">
              <a:lnSpc>
                <a:spcPct val="80000"/>
              </a:lnSpc>
            </a:pPr>
            <a:r>
              <a:rPr lang="en-GB" sz="1800" dirty="0" smtClean="0">
                <a:latin typeface="Tahoma" pitchFamily="34" charset="0"/>
              </a:rPr>
              <a:t>“Birds of a feather flock together”?</a:t>
            </a:r>
            <a:br>
              <a:rPr lang="en-GB" sz="1800" dirty="0" smtClean="0">
                <a:latin typeface="Tahoma" pitchFamily="34" charset="0"/>
              </a:rPr>
            </a:br>
            <a:r>
              <a:rPr lang="en-GB" sz="1800" dirty="0" smtClean="0">
                <a:latin typeface="Tahoma" pitchFamily="34" charset="0"/>
              </a:rPr>
              <a:t>=&gt; very few of us live in complete isolation from the rest of society. </a:t>
            </a:r>
            <a:br>
              <a:rPr lang="en-GB" sz="1800" dirty="0" smtClean="0">
                <a:latin typeface="Tahoma" pitchFamily="34" charset="0"/>
              </a:rPr>
            </a:br>
            <a:r>
              <a:rPr lang="en-GB" sz="1800" dirty="0" smtClean="0">
                <a:latin typeface="Tahoma" pitchFamily="34" charset="0"/>
              </a:rPr>
              <a:t>It is likely that many of our behaviours, choices, aspirations and ideals are influenced  by those with whom we interact in our everyday lives. </a:t>
            </a:r>
            <a:br>
              <a:rPr lang="en-GB" sz="1800" dirty="0" smtClean="0">
                <a:latin typeface="Tahoma" pitchFamily="34" charset="0"/>
              </a:rPr>
            </a:br>
            <a:r>
              <a:rPr lang="en-GB" sz="1800" dirty="0" smtClean="0">
                <a:latin typeface="Tahoma" pitchFamily="34" charset="0"/>
              </a:rPr>
              <a:t>Geographical distance and location impart constraints on who we meet and when.</a:t>
            </a:r>
          </a:p>
          <a:p>
            <a:pPr eaLnBrk="1" hangingPunct="1">
              <a:lnSpc>
                <a:spcPct val="80000"/>
              </a:lnSpc>
            </a:pPr>
            <a:r>
              <a:rPr lang="en-GB" sz="2000" dirty="0" smtClean="0">
                <a:latin typeface="Tahoma" pitchFamily="34" charset="0"/>
              </a:rPr>
              <a:t>Concept of </a:t>
            </a:r>
            <a:r>
              <a:rPr lang="en-GB" sz="2000" b="1" i="1" u="sng" dirty="0" smtClean="0">
                <a:latin typeface="Tahoma" pitchFamily="34" charset="0"/>
              </a:rPr>
              <a:t>distance </a:t>
            </a:r>
            <a:r>
              <a:rPr lang="en-GB" sz="2000" dirty="0" smtClean="0">
                <a:latin typeface="Tahoma" pitchFamily="34" charset="0"/>
              </a:rPr>
              <a:t>and </a:t>
            </a:r>
            <a:r>
              <a:rPr lang="en-GB" sz="2000" b="1" i="1" u="sng" dirty="0" smtClean="0">
                <a:latin typeface="Tahoma" pitchFamily="34" charset="0"/>
              </a:rPr>
              <a:t>economical distance </a:t>
            </a:r>
            <a:r>
              <a:rPr lang="en-GB" sz="2000" dirty="0" smtClean="0">
                <a:latin typeface="Tahoma" pitchFamily="34" charset="0"/>
              </a:rPr>
              <a:t>(= physical distance </a:t>
            </a:r>
            <a:r>
              <a:rPr lang="en-GB" sz="2000" b="1" dirty="0" smtClean="0">
                <a:latin typeface="Tahoma" pitchFamily="34" charset="0"/>
              </a:rPr>
              <a:t>* </a:t>
            </a:r>
            <a:r>
              <a:rPr lang="en-GB" sz="2000" dirty="0" smtClean="0">
                <a:latin typeface="Tahoma" pitchFamily="34" charset="0"/>
              </a:rPr>
              <a:t>the cost of transport </a:t>
            </a:r>
            <a:r>
              <a:rPr lang="en-GB" sz="2000" b="1" dirty="0" smtClean="0">
                <a:latin typeface="Tahoma" pitchFamily="34" charset="0"/>
              </a:rPr>
              <a:t>* </a:t>
            </a:r>
            <a:r>
              <a:rPr lang="en-GB" sz="2000" dirty="0" smtClean="0">
                <a:latin typeface="Tahoma" pitchFamily="34" charset="0"/>
              </a:rPr>
              <a:t>weight of good demanded/supplied or to be acquired)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p:txBody>
          <a:bodyPr/>
          <a:lstStyle/>
          <a:p>
            <a:r>
              <a:rPr lang="it-IT" altLang="it-IT" sz="2800" dirty="0" err="1" smtClean="0"/>
              <a:t>Spatial</a:t>
            </a:r>
            <a:r>
              <a:rPr lang="it-IT" altLang="it-IT" sz="2800" dirty="0" smtClean="0"/>
              <a:t> </a:t>
            </a:r>
            <a:r>
              <a:rPr lang="it-IT" altLang="it-IT" sz="2800" dirty="0" err="1" smtClean="0"/>
              <a:t>Interaction</a:t>
            </a:r>
            <a:r>
              <a:rPr lang="it-IT" altLang="it-IT" sz="2800" dirty="0" smtClean="0"/>
              <a:t> (</a:t>
            </a:r>
            <a:r>
              <a:rPr lang="it-IT" altLang="it-IT" sz="2800" dirty="0" err="1" smtClean="0"/>
              <a:t>Ullman</a:t>
            </a:r>
            <a:r>
              <a:rPr lang="it-IT" altLang="it-IT" sz="2800" dirty="0" smtClean="0"/>
              <a:t>, 1956; Conti, 1996)</a:t>
            </a:r>
            <a:r>
              <a:rPr lang="it-IT" altLang="it-IT" sz="3600" dirty="0" smtClean="0"/>
              <a:t/>
            </a:r>
            <a:br>
              <a:rPr lang="it-IT" altLang="it-IT" sz="3600" dirty="0" smtClean="0"/>
            </a:br>
            <a:endParaRPr lang="it-IT" altLang="it-IT" sz="3600" dirty="0" smtClean="0"/>
          </a:p>
        </p:txBody>
      </p:sp>
      <p:sp>
        <p:nvSpPr>
          <p:cNvPr id="3" name="Segnaposto contenuto 2" descr="Rectangle: Click to edit Master text styles&#10;Second level&#10;Third level&#10;Fourth level&#10;Fifth level"/>
          <p:cNvSpPr>
            <a:spLocks noGrp="1"/>
          </p:cNvSpPr>
          <p:nvPr>
            <p:ph idx="1"/>
          </p:nvPr>
        </p:nvSpPr>
        <p:spPr>
          <a:xfrm>
            <a:off x="838200" y="968896"/>
            <a:ext cx="7772400" cy="4476328"/>
          </a:xfrm>
        </p:spPr>
        <p:txBody>
          <a:bodyPr>
            <a:noAutofit/>
          </a:bodyPr>
          <a:lstStyle/>
          <a:p>
            <a:pPr>
              <a:defRPr/>
            </a:pPr>
            <a:r>
              <a:rPr lang="en-GB" sz="1600" dirty="0" smtClean="0"/>
              <a:t>= simplest way of conceiving relations between places and between people and places.</a:t>
            </a:r>
          </a:p>
          <a:p>
            <a:pPr lvl="1">
              <a:defRPr/>
            </a:pPr>
            <a:r>
              <a:rPr lang="en-GB" sz="1400" dirty="0" smtClean="0"/>
              <a:t>The non-availability of a product in a certain place is enough to move to that place to get it</a:t>
            </a:r>
          </a:p>
          <a:p>
            <a:pPr lvl="1">
              <a:defRPr/>
            </a:pPr>
            <a:r>
              <a:rPr lang="en-GB" sz="1400" dirty="0" smtClean="0"/>
              <a:t>The presence of two or more specialized places in the production of different goods will establish an interaction between them.</a:t>
            </a:r>
          </a:p>
          <a:p>
            <a:pPr>
              <a:defRPr/>
            </a:pPr>
            <a:r>
              <a:rPr lang="en-GB" sz="1600" dirty="0" smtClean="0"/>
              <a:t>Functional distance substitute the physical distance</a:t>
            </a:r>
          </a:p>
          <a:p>
            <a:pPr lvl="1">
              <a:defRPr/>
            </a:pPr>
            <a:r>
              <a:rPr lang="en-GB" sz="1400" dirty="0" smtClean="0"/>
              <a:t>The relation is not linear but relative to the functions plaid by places.</a:t>
            </a:r>
          </a:p>
          <a:p>
            <a:pPr lvl="1">
              <a:defRPr/>
            </a:pPr>
            <a:r>
              <a:rPr lang="it-IT" sz="1400" dirty="0" smtClean="0"/>
              <a:t>Relazione non è lineare ma relativa alle funzioni che le località svolgono</a:t>
            </a:r>
          </a:p>
          <a:p>
            <a:pPr>
              <a:defRPr/>
            </a:pPr>
            <a:r>
              <a:rPr lang="it-IT" sz="1600" dirty="0" err="1" smtClean="0"/>
              <a:t>Conditions</a:t>
            </a:r>
            <a:r>
              <a:rPr lang="it-IT" sz="1600" dirty="0" smtClean="0"/>
              <a:t> for a </a:t>
            </a:r>
            <a:r>
              <a:rPr lang="it-IT" sz="1600" dirty="0" err="1" smtClean="0"/>
              <a:t>good</a:t>
            </a:r>
            <a:r>
              <a:rPr lang="it-IT" sz="1600" dirty="0" smtClean="0"/>
              <a:t> </a:t>
            </a:r>
            <a:r>
              <a:rPr lang="it-IT" sz="1600" dirty="0" err="1" smtClean="0"/>
              <a:t>working</a:t>
            </a:r>
            <a:r>
              <a:rPr lang="it-IT" sz="1600" dirty="0" smtClean="0"/>
              <a:t> of the </a:t>
            </a:r>
            <a:r>
              <a:rPr lang="it-IT" sz="1600" dirty="0" err="1" smtClean="0"/>
              <a:t>economic</a:t>
            </a:r>
            <a:r>
              <a:rPr lang="it-IT" sz="1600" dirty="0" smtClean="0"/>
              <a:t> </a:t>
            </a:r>
            <a:r>
              <a:rPr lang="it-IT" sz="1600" dirty="0" err="1" smtClean="0"/>
              <a:t>system</a:t>
            </a:r>
            <a:endParaRPr lang="it-IT" sz="1600" dirty="0" smtClean="0"/>
          </a:p>
          <a:p>
            <a:pPr lvl="1">
              <a:defRPr/>
            </a:pPr>
            <a:r>
              <a:rPr lang="it-IT" sz="1400" dirty="0" smtClean="0"/>
              <a:t>High </a:t>
            </a:r>
            <a:r>
              <a:rPr lang="it-IT" sz="1400" dirty="0" err="1" smtClean="0"/>
              <a:t>level</a:t>
            </a:r>
            <a:r>
              <a:rPr lang="it-IT" sz="1400" dirty="0" smtClean="0"/>
              <a:t> of </a:t>
            </a:r>
            <a:r>
              <a:rPr lang="it-IT" sz="1400" dirty="0" err="1" smtClean="0"/>
              <a:t>interaction</a:t>
            </a:r>
            <a:endParaRPr lang="it-IT" sz="1400" dirty="0" smtClean="0"/>
          </a:p>
          <a:p>
            <a:pPr lvl="1">
              <a:defRPr/>
            </a:pPr>
            <a:r>
              <a:rPr lang="it-IT" sz="1400" dirty="0" err="1" smtClean="0"/>
              <a:t>Need</a:t>
            </a:r>
            <a:r>
              <a:rPr lang="it-IT" sz="1400" dirty="0" smtClean="0"/>
              <a:t> to reduce the </a:t>
            </a:r>
            <a:r>
              <a:rPr lang="it-IT" sz="1400" dirty="0" err="1" smtClean="0"/>
              <a:t>cost</a:t>
            </a:r>
            <a:r>
              <a:rPr lang="it-IT" sz="1400" dirty="0" smtClean="0"/>
              <a:t> of the </a:t>
            </a:r>
            <a:r>
              <a:rPr lang="it-IT" sz="1400" dirty="0" err="1" smtClean="0"/>
              <a:t>the</a:t>
            </a:r>
            <a:r>
              <a:rPr lang="it-IT" sz="1400" dirty="0" smtClean="0"/>
              <a:t> </a:t>
            </a:r>
            <a:r>
              <a:rPr lang="it-IT" sz="1400" dirty="0" err="1" smtClean="0"/>
              <a:t>flows</a:t>
            </a:r>
            <a:r>
              <a:rPr lang="it-IT" sz="1400" dirty="0" smtClean="0"/>
              <a:t> of </a:t>
            </a:r>
            <a:r>
              <a:rPr lang="it-IT" sz="1400" dirty="0" err="1" smtClean="0"/>
              <a:t>goods</a:t>
            </a:r>
            <a:r>
              <a:rPr lang="it-IT" sz="1400" dirty="0" smtClean="0"/>
              <a:t>, </a:t>
            </a:r>
            <a:r>
              <a:rPr lang="it-IT" sz="1400" dirty="0" err="1" smtClean="0"/>
              <a:t>services</a:t>
            </a:r>
            <a:r>
              <a:rPr lang="it-IT" sz="1400" dirty="0" smtClean="0"/>
              <a:t>, </a:t>
            </a:r>
            <a:r>
              <a:rPr lang="it-IT" sz="1400" dirty="0" err="1" smtClean="0"/>
              <a:t>people</a:t>
            </a:r>
            <a:endParaRPr lang="it-IT" sz="1400" dirty="0" smtClean="0"/>
          </a:p>
          <a:p>
            <a:pPr>
              <a:defRPr/>
            </a:pPr>
            <a:r>
              <a:rPr lang="it-IT" sz="1600" dirty="0" smtClean="0"/>
              <a:t>Targets:</a:t>
            </a:r>
          </a:p>
          <a:p>
            <a:pPr lvl="1">
              <a:defRPr/>
            </a:pPr>
            <a:r>
              <a:rPr lang="it-IT" sz="1400" dirty="0" err="1" smtClean="0"/>
              <a:t>Maximization</a:t>
            </a:r>
            <a:r>
              <a:rPr lang="it-IT" sz="1400" dirty="0" smtClean="0"/>
              <a:t> of the </a:t>
            </a:r>
            <a:r>
              <a:rPr lang="it-IT" sz="1400" dirty="0" err="1" smtClean="0"/>
              <a:t>interactions</a:t>
            </a:r>
            <a:endParaRPr lang="it-IT" sz="1400" dirty="0" smtClean="0"/>
          </a:p>
          <a:p>
            <a:pPr lvl="1">
              <a:defRPr/>
            </a:pPr>
            <a:r>
              <a:rPr lang="it-IT" sz="1400" dirty="0" err="1" smtClean="0"/>
              <a:t>Minimization</a:t>
            </a:r>
            <a:r>
              <a:rPr lang="it-IT" sz="1400" dirty="0" smtClean="0"/>
              <a:t> of the </a:t>
            </a:r>
            <a:r>
              <a:rPr lang="it-IT" sz="1400" dirty="0" err="1" smtClean="0"/>
              <a:t>costs</a:t>
            </a:r>
            <a:endParaRPr lang="it-IT" sz="1400" dirty="0" smtClean="0"/>
          </a:p>
          <a:p>
            <a:pPr>
              <a:defRPr/>
            </a:pPr>
            <a:r>
              <a:rPr lang="it-IT" sz="1600" dirty="0" err="1" smtClean="0"/>
              <a:t>Places</a:t>
            </a:r>
            <a:r>
              <a:rPr lang="it-IT" sz="1600" dirty="0" smtClean="0"/>
              <a:t> and </a:t>
            </a:r>
            <a:r>
              <a:rPr lang="it-IT" sz="1600" dirty="0" err="1" smtClean="0"/>
              <a:t>interactions</a:t>
            </a:r>
            <a:r>
              <a:rPr lang="it-IT" sz="1600" dirty="0" smtClean="0"/>
              <a:t> </a:t>
            </a:r>
            <a:r>
              <a:rPr lang="it-IT" sz="1600" dirty="0" err="1" smtClean="0"/>
              <a:t>among</a:t>
            </a:r>
            <a:r>
              <a:rPr lang="it-IT" sz="1600" dirty="0" smtClean="0"/>
              <a:t> </a:t>
            </a:r>
            <a:r>
              <a:rPr lang="it-IT" sz="1600" dirty="0" err="1" smtClean="0"/>
              <a:t>places</a:t>
            </a:r>
            <a:r>
              <a:rPr lang="it-IT" sz="1600" dirty="0" smtClean="0"/>
              <a:t> are the building </a:t>
            </a:r>
            <a:r>
              <a:rPr lang="it-IT" sz="1600" dirty="0" err="1" smtClean="0"/>
              <a:t>elements</a:t>
            </a:r>
            <a:r>
              <a:rPr lang="it-IT" sz="1600" dirty="0" smtClean="0"/>
              <a:t> of the </a:t>
            </a:r>
            <a:r>
              <a:rPr lang="it-IT" sz="1600" dirty="0" err="1" smtClean="0"/>
              <a:t>different</a:t>
            </a:r>
            <a:r>
              <a:rPr lang="it-IT" sz="1600" dirty="0" smtClean="0"/>
              <a:t> </a:t>
            </a:r>
            <a:r>
              <a:rPr lang="it-IT" sz="1600" dirty="0" err="1" smtClean="0"/>
              <a:t>forms</a:t>
            </a:r>
            <a:r>
              <a:rPr lang="it-IT" sz="1600" dirty="0" smtClean="0"/>
              <a:t> of </a:t>
            </a:r>
            <a:r>
              <a:rPr lang="it-IT" sz="1600" dirty="0" err="1" smtClean="0"/>
              <a:t>organization</a:t>
            </a:r>
            <a:r>
              <a:rPr lang="it-IT" sz="1600" dirty="0" smtClean="0"/>
              <a:t> in </a:t>
            </a:r>
            <a:r>
              <a:rPr lang="it-IT" sz="1600" dirty="0" err="1" smtClean="0"/>
              <a:t>space</a:t>
            </a:r>
            <a:r>
              <a:rPr lang="it-IT" sz="1600" dirty="0" smtClean="0"/>
              <a:t>.</a:t>
            </a:r>
          </a:p>
          <a:p>
            <a:pPr>
              <a:defRPr/>
            </a:pPr>
            <a:r>
              <a:rPr lang="it-IT" sz="1600" dirty="0" err="1" smtClean="0"/>
              <a:t>Places</a:t>
            </a:r>
            <a:r>
              <a:rPr lang="it-IT" sz="1600" dirty="0" smtClean="0"/>
              <a:t> on the </a:t>
            </a:r>
            <a:r>
              <a:rPr lang="it-IT" sz="1600" dirty="0" err="1" smtClean="0"/>
              <a:t>terrestrial</a:t>
            </a:r>
            <a:r>
              <a:rPr lang="it-IT" sz="1600" dirty="0" smtClean="0"/>
              <a:t> </a:t>
            </a:r>
            <a:r>
              <a:rPr lang="it-IT" sz="1600" dirty="0" err="1" smtClean="0"/>
              <a:t>space</a:t>
            </a:r>
            <a:r>
              <a:rPr lang="it-IT" sz="1600" dirty="0" smtClean="0"/>
              <a:t>:</a:t>
            </a:r>
          </a:p>
          <a:p>
            <a:pPr lvl="1">
              <a:defRPr/>
            </a:pPr>
            <a:r>
              <a:rPr lang="it-IT" sz="1400" dirty="0" smtClean="0"/>
              <a:t>Do </a:t>
            </a:r>
            <a:r>
              <a:rPr lang="it-IT" sz="1400" dirty="0" err="1" smtClean="0"/>
              <a:t>not</a:t>
            </a:r>
            <a:r>
              <a:rPr lang="it-IT" sz="1400" dirty="0" smtClean="0"/>
              <a:t> </a:t>
            </a:r>
            <a:r>
              <a:rPr lang="it-IT" sz="1400" dirty="0" err="1" smtClean="0"/>
              <a:t>hold</a:t>
            </a:r>
            <a:r>
              <a:rPr lang="it-IT" sz="1400" dirty="0" smtClean="0"/>
              <a:t> ‘personal’ </a:t>
            </a:r>
            <a:r>
              <a:rPr lang="it-IT" sz="1400" dirty="0" err="1" smtClean="0"/>
              <a:t>quailties</a:t>
            </a:r>
            <a:r>
              <a:rPr lang="it-IT" sz="1400" dirty="0" smtClean="0"/>
              <a:t>’;</a:t>
            </a:r>
          </a:p>
          <a:p>
            <a:pPr lvl="1">
              <a:defRPr/>
            </a:pPr>
            <a:r>
              <a:rPr lang="it-IT" sz="1400" dirty="0" smtClean="0"/>
              <a:t>Are </a:t>
            </a:r>
            <a:r>
              <a:rPr lang="it-IT" sz="1400" dirty="0" err="1" smtClean="0"/>
              <a:t>characterized</a:t>
            </a:r>
            <a:r>
              <a:rPr lang="it-IT" sz="1400" dirty="0" smtClean="0"/>
              <a:t> by</a:t>
            </a:r>
          </a:p>
          <a:p>
            <a:pPr lvl="1">
              <a:defRPr/>
            </a:pPr>
            <a:r>
              <a:rPr lang="it-IT" sz="1400" dirty="0" smtClean="0"/>
              <a:t>The position </a:t>
            </a:r>
            <a:r>
              <a:rPr lang="it-IT" sz="1400" dirty="0" err="1" smtClean="0"/>
              <a:t>occupied</a:t>
            </a:r>
            <a:r>
              <a:rPr lang="it-IT" sz="1400" dirty="0" smtClean="0"/>
              <a:t> in </a:t>
            </a:r>
            <a:r>
              <a:rPr lang="it-IT" sz="1400" dirty="0" err="1" smtClean="0"/>
              <a:t>comparision</a:t>
            </a:r>
            <a:r>
              <a:rPr lang="it-IT" sz="1400" dirty="0" smtClean="0"/>
              <a:t> to </a:t>
            </a:r>
            <a:r>
              <a:rPr lang="it-IT" sz="1400" dirty="0" err="1" smtClean="0"/>
              <a:t>other</a:t>
            </a:r>
            <a:r>
              <a:rPr lang="it-IT" sz="1400" dirty="0" smtClean="0"/>
              <a:t> </a:t>
            </a:r>
            <a:r>
              <a:rPr lang="it-IT" sz="1400" dirty="0" err="1" smtClean="0"/>
              <a:t>places</a:t>
            </a:r>
            <a:r>
              <a:rPr lang="it-IT" sz="1400" dirty="0" smtClean="0"/>
              <a:t> with </a:t>
            </a:r>
            <a:r>
              <a:rPr lang="it-IT" sz="1400" dirty="0" err="1" smtClean="0"/>
              <a:t>which</a:t>
            </a:r>
            <a:r>
              <a:rPr lang="it-IT" sz="1400" dirty="0" smtClean="0"/>
              <a:t> </a:t>
            </a:r>
            <a:r>
              <a:rPr lang="it-IT" sz="1400" dirty="0" err="1" smtClean="0"/>
              <a:t>they</a:t>
            </a:r>
            <a:r>
              <a:rPr lang="it-IT" sz="1400" dirty="0" smtClean="0"/>
              <a:t> relate</a:t>
            </a:r>
          </a:p>
          <a:p>
            <a:pPr lvl="1">
              <a:defRPr/>
            </a:pPr>
            <a:r>
              <a:rPr lang="it-IT" sz="1400" dirty="0" smtClean="0"/>
              <a:t>The </a:t>
            </a:r>
            <a:r>
              <a:rPr lang="it-IT" sz="1400" dirty="0" err="1" smtClean="0"/>
              <a:t>intensity</a:t>
            </a:r>
            <a:r>
              <a:rPr lang="it-IT" sz="1400" dirty="0" smtClean="0"/>
              <a:t> of </a:t>
            </a:r>
            <a:r>
              <a:rPr lang="it-IT" sz="1400" dirty="0" err="1" smtClean="0"/>
              <a:t>contacts</a:t>
            </a:r>
            <a:r>
              <a:rPr lang="it-IT" sz="1400" dirty="0" smtClean="0"/>
              <a:t> and </a:t>
            </a:r>
            <a:r>
              <a:rPr lang="it-IT" sz="1400" dirty="0" err="1" smtClean="0"/>
              <a:t>reciprocal</a:t>
            </a:r>
            <a:r>
              <a:rPr lang="it-IT" sz="1400" dirty="0" smtClean="0"/>
              <a:t> </a:t>
            </a:r>
            <a:r>
              <a:rPr lang="it-IT" sz="1400" dirty="0" err="1" smtClean="0"/>
              <a:t>exchanges</a:t>
            </a:r>
            <a:endParaRPr lang="it-IT" sz="1400" dirty="0" smtClean="0"/>
          </a:p>
        </p:txBody>
      </p:sp>
    </p:spTree>
    <p:extLst>
      <p:ext uri="{BB962C8B-B14F-4D97-AF65-F5344CB8AC3E}">
        <p14:creationId xmlns:p14="http://schemas.microsoft.com/office/powerpoint/2010/main" val="1239705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p:txBody>
          <a:bodyPr>
            <a:normAutofit fontScale="90000"/>
          </a:bodyPr>
          <a:lstStyle/>
          <a:p>
            <a:r>
              <a:rPr lang="it-IT" altLang="it-IT" sz="3100" dirty="0" err="1" smtClean="0"/>
              <a:t>Spatial</a:t>
            </a:r>
            <a:r>
              <a:rPr lang="it-IT" altLang="it-IT" sz="3100" dirty="0" smtClean="0"/>
              <a:t> </a:t>
            </a:r>
            <a:r>
              <a:rPr lang="it-IT" altLang="it-IT" sz="3100" dirty="0" err="1" smtClean="0"/>
              <a:t>Interaction</a:t>
            </a:r>
            <a:r>
              <a:rPr lang="it-IT" altLang="it-IT" sz="3100" dirty="0" smtClean="0"/>
              <a:t> (</a:t>
            </a:r>
            <a:r>
              <a:rPr lang="it-IT" altLang="it-IT" sz="3100" dirty="0" err="1" smtClean="0"/>
              <a:t>Ullman</a:t>
            </a:r>
            <a:r>
              <a:rPr lang="it-IT" altLang="it-IT" sz="3100" dirty="0" smtClean="0"/>
              <a:t>, 1956; Conti, 1996)</a:t>
            </a:r>
            <a:r>
              <a:rPr lang="it-IT" altLang="it-IT" sz="3600" dirty="0" smtClean="0"/>
              <a:t/>
            </a:r>
            <a:br>
              <a:rPr lang="it-IT" altLang="it-IT" sz="3600" dirty="0" smtClean="0"/>
            </a:br>
            <a:endParaRPr lang="it-IT" altLang="it-IT" sz="3600" dirty="0" smtClean="0"/>
          </a:p>
        </p:txBody>
      </p:sp>
      <p:sp>
        <p:nvSpPr>
          <p:cNvPr id="3" name="Segnaposto contenuto 2" descr="Rectangle: Click to edit Master text styles&#10;Second level&#10;Third level&#10;Fourth level&#10;Fifth level"/>
          <p:cNvSpPr>
            <a:spLocks noGrp="1"/>
          </p:cNvSpPr>
          <p:nvPr>
            <p:ph idx="1"/>
          </p:nvPr>
        </p:nvSpPr>
        <p:spPr/>
        <p:txBody>
          <a:bodyPr>
            <a:noAutofit/>
          </a:bodyPr>
          <a:lstStyle/>
          <a:p>
            <a:pPr>
              <a:defRPr/>
            </a:pPr>
            <a:r>
              <a:rPr lang="it-IT" sz="1600" dirty="0" err="1" smtClean="0"/>
              <a:t>Necessary</a:t>
            </a:r>
            <a:r>
              <a:rPr lang="it-IT" sz="1600" dirty="0" smtClean="0"/>
              <a:t> </a:t>
            </a:r>
            <a:r>
              <a:rPr lang="it-IT" sz="1600" dirty="0" err="1" smtClean="0"/>
              <a:t>conditions</a:t>
            </a:r>
            <a:r>
              <a:rPr lang="it-IT" sz="1600" dirty="0" smtClean="0"/>
              <a:t> for </a:t>
            </a:r>
            <a:r>
              <a:rPr lang="it-IT" sz="1600" dirty="0" err="1" smtClean="0"/>
              <a:t>realizing</a:t>
            </a:r>
            <a:r>
              <a:rPr lang="it-IT" sz="1600" dirty="0" smtClean="0"/>
              <a:t> </a:t>
            </a:r>
            <a:r>
              <a:rPr lang="it-IT" sz="1600" dirty="0" err="1" smtClean="0"/>
              <a:t>interaction</a:t>
            </a:r>
            <a:r>
              <a:rPr lang="it-IT" sz="1600" dirty="0" smtClean="0"/>
              <a:t> (</a:t>
            </a:r>
            <a:r>
              <a:rPr lang="it-IT" sz="1600" dirty="0" err="1" smtClean="0"/>
              <a:t>Ullman</a:t>
            </a:r>
            <a:r>
              <a:rPr lang="it-IT" sz="1600" dirty="0" smtClean="0"/>
              <a:t>, 1956):</a:t>
            </a:r>
          </a:p>
          <a:p>
            <a:pPr>
              <a:defRPr/>
            </a:pPr>
            <a:r>
              <a:rPr lang="it-IT" sz="1600" dirty="0" err="1" smtClean="0"/>
              <a:t>Complementarity</a:t>
            </a:r>
            <a:endParaRPr lang="it-IT" sz="1600" dirty="0" smtClean="0"/>
          </a:p>
          <a:p>
            <a:pPr lvl="1">
              <a:defRPr/>
            </a:pPr>
            <a:r>
              <a:rPr lang="it-IT" sz="1400" dirty="0" err="1" smtClean="0"/>
              <a:t>If</a:t>
            </a:r>
            <a:r>
              <a:rPr lang="it-IT" sz="1400" dirty="0" smtClean="0"/>
              <a:t> the </a:t>
            </a:r>
            <a:r>
              <a:rPr lang="it-IT" sz="1400" dirty="0" err="1" smtClean="0"/>
              <a:t>demand</a:t>
            </a:r>
            <a:r>
              <a:rPr lang="it-IT" sz="1400" dirty="0" smtClean="0"/>
              <a:t> for a </a:t>
            </a:r>
            <a:r>
              <a:rPr lang="it-IT" sz="1400" dirty="0" err="1" smtClean="0"/>
              <a:t>given</a:t>
            </a:r>
            <a:r>
              <a:rPr lang="it-IT" sz="1400" dirty="0" smtClean="0"/>
              <a:t> </a:t>
            </a:r>
            <a:r>
              <a:rPr lang="it-IT" sz="1400" dirty="0" err="1" smtClean="0"/>
              <a:t>good</a:t>
            </a:r>
            <a:r>
              <a:rPr lang="it-IT" sz="1400" dirty="0" smtClean="0"/>
              <a:t> </a:t>
            </a:r>
            <a:r>
              <a:rPr lang="it-IT" sz="1400" dirty="0" err="1" smtClean="0"/>
              <a:t>cannot</a:t>
            </a:r>
            <a:r>
              <a:rPr lang="it-IT" sz="1400" dirty="0" smtClean="0"/>
              <a:t> be </a:t>
            </a:r>
            <a:r>
              <a:rPr lang="it-IT" sz="1400" dirty="0" err="1" smtClean="0"/>
              <a:t>satisfied</a:t>
            </a:r>
            <a:r>
              <a:rPr lang="it-IT" sz="1400" dirty="0" smtClean="0"/>
              <a:t> </a:t>
            </a:r>
            <a:r>
              <a:rPr lang="it-IT" sz="1400" dirty="0" err="1" smtClean="0"/>
              <a:t>locally</a:t>
            </a:r>
            <a:r>
              <a:rPr lang="it-IT" sz="1400" dirty="0" smtClean="0"/>
              <a:t>, </a:t>
            </a:r>
            <a:r>
              <a:rPr lang="it-IT" sz="1400" dirty="0" err="1" smtClean="0"/>
              <a:t>we</a:t>
            </a:r>
            <a:r>
              <a:rPr lang="it-IT" sz="1400" dirty="0" smtClean="0"/>
              <a:t> must </a:t>
            </a:r>
            <a:r>
              <a:rPr lang="it-IT" sz="1400" dirty="0" err="1" smtClean="0"/>
              <a:t>move</a:t>
            </a:r>
            <a:r>
              <a:rPr lang="it-IT" sz="1400" dirty="0" smtClean="0"/>
              <a:t> to </a:t>
            </a:r>
            <a:r>
              <a:rPr lang="it-IT" sz="1400" dirty="0" err="1" smtClean="0"/>
              <a:t>other</a:t>
            </a:r>
            <a:r>
              <a:rPr lang="it-IT" sz="1400" dirty="0" smtClean="0"/>
              <a:t> </a:t>
            </a:r>
            <a:r>
              <a:rPr lang="it-IT" sz="1400" dirty="0" err="1" smtClean="0"/>
              <a:t>locations</a:t>
            </a:r>
            <a:r>
              <a:rPr lang="it-IT" sz="1400" dirty="0" smtClean="0"/>
              <a:t> </a:t>
            </a:r>
            <a:r>
              <a:rPr lang="it-IT" sz="1400" dirty="0" err="1" smtClean="0"/>
              <a:t>where</a:t>
            </a:r>
            <a:r>
              <a:rPr lang="it-IT" sz="1400" dirty="0" smtClean="0"/>
              <a:t> </a:t>
            </a:r>
            <a:r>
              <a:rPr lang="it-IT" sz="1400" dirty="0" err="1" smtClean="0"/>
              <a:t>it</a:t>
            </a:r>
            <a:r>
              <a:rPr lang="it-IT" sz="1400" dirty="0" smtClean="0"/>
              <a:t> </a:t>
            </a:r>
            <a:r>
              <a:rPr lang="it-IT" sz="1400" dirty="0" err="1" smtClean="0"/>
              <a:t>is</a:t>
            </a:r>
            <a:r>
              <a:rPr lang="it-IT" sz="1400" dirty="0" smtClean="0"/>
              <a:t> </a:t>
            </a:r>
            <a:r>
              <a:rPr lang="it-IT" sz="1400" dirty="0" err="1" smtClean="0"/>
              <a:t>available</a:t>
            </a:r>
            <a:r>
              <a:rPr lang="it-IT" sz="1400" dirty="0" smtClean="0"/>
              <a:t>;</a:t>
            </a:r>
          </a:p>
          <a:p>
            <a:pPr lvl="1">
              <a:defRPr/>
            </a:pPr>
            <a:r>
              <a:rPr lang="it-IT" sz="1400" dirty="0" err="1" smtClean="0"/>
              <a:t>These</a:t>
            </a:r>
            <a:r>
              <a:rPr lang="it-IT" sz="1400" dirty="0" smtClean="0"/>
              <a:t> </a:t>
            </a:r>
            <a:r>
              <a:rPr lang="it-IT" sz="1400" dirty="0" err="1" smtClean="0"/>
              <a:t>locations</a:t>
            </a:r>
            <a:r>
              <a:rPr lang="it-IT" sz="1400" dirty="0" smtClean="0"/>
              <a:t> </a:t>
            </a:r>
            <a:r>
              <a:rPr lang="it-IT" sz="1400" dirty="0" err="1" smtClean="0"/>
              <a:t>will</a:t>
            </a:r>
            <a:r>
              <a:rPr lang="it-IT" sz="1400" dirty="0" smtClean="0"/>
              <a:t> import </a:t>
            </a:r>
            <a:r>
              <a:rPr lang="it-IT" sz="1400" dirty="0" err="1" smtClean="0"/>
              <a:t>goods</a:t>
            </a:r>
            <a:r>
              <a:rPr lang="it-IT" sz="1400" dirty="0" smtClean="0"/>
              <a:t> from </a:t>
            </a:r>
            <a:r>
              <a:rPr lang="it-IT" sz="1400" dirty="0" err="1" smtClean="0"/>
              <a:t>other</a:t>
            </a:r>
            <a:r>
              <a:rPr lang="it-IT" sz="1400" dirty="0" smtClean="0"/>
              <a:t> </a:t>
            </a:r>
            <a:r>
              <a:rPr lang="it-IT" sz="1400" dirty="0" err="1" smtClean="0"/>
              <a:t>locations</a:t>
            </a:r>
            <a:r>
              <a:rPr lang="it-IT" sz="1400" dirty="0" smtClean="0"/>
              <a:t> </a:t>
            </a:r>
            <a:r>
              <a:rPr lang="it-IT" sz="1400" dirty="0" err="1" smtClean="0"/>
              <a:t>where</a:t>
            </a:r>
            <a:r>
              <a:rPr lang="it-IT" sz="1400" dirty="0" smtClean="0"/>
              <a:t> </a:t>
            </a:r>
            <a:r>
              <a:rPr lang="it-IT" sz="1400" dirty="0" err="1" smtClean="0"/>
              <a:t>they</a:t>
            </a:r>
            <a:r>
              <a:rPr lang="it-IT" sz="1400" dirty="0" smtClean="0"/>
              <a:t> can be </a:t>
            </a:r>
            <a:r>
              <a:rPr lang="it-IT" sz="1400" dirty="0" err="1" smtClean="0"/>
              <a:t>produced</a:t>
            </a:r>
            <a:r>
              <a:rPr lang="it-IT" sz="1400" dirty="0" smtClean="0"/>
              <a:t>;</a:t>
            </a:r>
          </a:p>
          <a:p>
            <a:pPr lvl="1">
              <a:defRPr/>
            </a:pPr>
            <a:r>
              <a:rPr lang="it-IT" sz="1400" dirty="0" smtClean="0"/>
              <a:t>i.e., </a:t>
            </a:r>
            <a:r>
              <a:rPr lang="it-IT" sz="1400" dirty="0" err="1" smtClean="0"/>
              <a:t>flows</a:t>
            </a:r>
            <a:r>
              <a:rPr lang="it-IT" sz="1400" dirty="0" smtClean="0"/>
              <a:t> of </a:t>
            </a:r>
            <a:r>
              <a:rPr lang="it-IT" sz="1400" dirty="0" err="1" smtClean="0"/>
              <a:t>commuters</a:t>
            </a:r>
            <a:r>
              <a:rPr lang="it-IT" sz="1400" dirty="0" smtClean="0"/>
              <a:t> </a:t>
            </a:r>
            <a:r>
              <a:rPr lang="it-IT" sz="1400" dirty="0" err="1" smtClean="0"/>
              <a:t>moving</a:t>
            </a:r>
            <a:r>
              <a:rPr lang="it-IT" sz="1400" dirty="0" smtClean="0"/>
              <a:t> to a city =&gt; </a:t>
            </a:r>
            <a:r>
              <a:rPr lang="it-IT" sz="1400" dirty="0" err="1" smtClean="0"/>
              <a:t>complementarity</a:t>
            </a:r>
            <a:r>
              <a:rPr lang="it-IT" sz="1400" dirty="0" smtClean="0"/>
              <a:t> </a:t>
            </a:r>
            <a:r>
              <a:rPr lang="it-IT" sz="1400" dirty="0" err="1" smtClean="0"/>
              <a:t>between</a:t>
            </a:r>
            <a:r>
              <a:rPr lang="it-IT" sz="1400" dirty="0" smtClean="0"/>
              <a:t> the </a:t>
            </a:r>
            <a:r>
              <a:rPr lang="it-IT" sz="1400" dirty="0" err="1" smtClean="0"/>
              <a:t>urban</a:t>
            </a:r>
            <a:r>
              <a:rPr lang="it-IT" sz="1400" dirty="0" smtClean="0"/>
              <a:t> centre and </a:t>
            </a:r>
            <a:r>
              <a:rPr lang="it-IT" sz="1400" dirty="0" err="1" smtClean="0"/>
              <a:t>its</a:t>
            </a:r>
            <a:r>
              <a:rPr lang="it-IT" sz="1400" dirty="0" smtClean="0"/>
              <a:t> hinterland.</a:t>
            </a:r>
          </a:p>
          <a:p>
            <a:pPr>
              <a:defRPr/>
            </a:pPr>
            <a:r>
              <a:rPr lang="it-IT" sz="1600" dirty="0" err="1" smtClean="0"/>
              <a:t>Transferability</a:t>
            </a:r>
            <a:endParaRPr lang="it-IT" sz="1600" dirty="0" smtClean="0"/>
          </a:p>
          <a:p>
            <a:pPr lvl="1">
              <a:defRPr/>
            </a:pPr>
            <a:r>
              <a:rPr lang="it-IT" sz="1400" dirty="0" err="1" smtClean="0"/>
              <a:t>Each</a:t>
            </a:r>
            <a:r>
              <a:rPr lang="it-IT" sz="1400" dirty="0" smtClean="0"/>
              <a:t> </a:t>
            </a:r>
            <a:r>
              <a:rPr lang="it-IT" sz="1400" dirty="0" err="1" smtClean="0"/>
              <a:t>movement</a:t>
            </a:r>
            <a:r>
              <a:rPr lang="it-IT" sz="1400" dirty="0" smtClean="0"/>
              <a:t> </a:t>
            </a:r>
            <a:r>
              <a:rPr lang="it-IT" sz="1400" dirty="0" err="1" smtClean="0"/>
              <a:t>is</a:t>
            </a:r>
            <a:r>
              <a:rPr lang="it-IT" sz="1400" dirty="0" smtClean="0"/>
              <a:t> a </a:t>
            </a:r>
            <a:r>
              <a:rPr lang="it-IT" sz="1400" dirty="0" err="1" smtClean="0"/>
              <a:t>tributary</a:t>
            </a:r>
            <a:r>
              <a:rPr lang="it-IT" sz="1400" dirty="0" smtClean="0"/>
              <a:t> of </a:t>
            </a:r>
            <a:r>
              <a:rPr lang="it-IT" sz="1400" b="1" i="1" dirty="0" err="1" smtClean="0"/>
              <a:t>distance</a:t>
            </a:r>
            <a:r>
              <a:rPr lang="it-IT" sz="1400" b="1" i="1" dirty="0" smtClean="0"/>
              <a:t> </a:t>
            </a:r>
            <a:r>
              <a:rPr lang="it-IT" sz="1400" dirty="0" smtClean="0"/>
              <a:t>and </a:t>
            </a:r>
            <a:r>
              <a:rPr lang="it-IT" sz="1400" dirty="0" err="1" smtClean="0"/>
              <a:t>related</a:t>
            </a:r>
            <a:r>
              <a:rPr lang="it-IT" sz="1400" dirty="0" smtClean="0"/>
              <a:t> </a:t>
            </a:r>
            <a:r>
              <a:rPr lang="it-IT" sz="1400" b="1" i="1" dirty="0" err="1" smtClean="0"/>
              <a:t>costs</a:t>
            </a:r>
            <a:r>
              <a:rPr lang="it-IT" sz="1400" dirty="0" smtClean="0"/>
              <a:t>;</a:t>
            </a:r>
          </a:p>
          <a:p>
            <a:pPr lvl="1">
              <a:defRPr/>
            </a:pPr>
            <a:r>
              <a:rPr lang="it-IT" sz="1400" dirty="0" err="1" smtClean="0"/>
              <a:t>Transferability</a:t>
            </a:r>
            <a:r>
              <a:rPr lang="it-IT" sz="1400" dirty="0" smtClean="0"/>
              <a:t> </a:t>
            </a:r>
            <a:r>
              <a:rPr lang="it-IT" sz="1400" dirty="0" err="1" smtClean="0"/>
              <a:t>takes</a:t>
            </a:r>
            <a:r>
              <a:rPr lang="it-IT" sz="1400" dirty="0" smtClean="0"/>
              <a:t> </a:t>
            </a:r>
            <a:r>
              <a:rPr lang="it-IT" sz="1400" dirty="0" err="1" smtClean="0"/>
              <a:t>place</a:t>
            </a:r>
            <a:r>
              <a:rPr lang="it-IT" sz="1400" dirty="0" smtClean="0"/>
              <a:t> </a:t>
            </a:r>
            <a:r>
              <a:rPr lang="it-IT" sz="1400" dirty="0" err="1" smtClean="0"/>
              <a:t>when</a:t>
            </a:r>
            <a:r>
              <a:rPr lang="it-IT" sz="1400" dirty="0" smtClean="0"/>
              <a:t> the </a:t>
            </a:r>
            <a:r>
              <a:rPr lang="it-IT" sz="1400" dirty="0" err="1" smtClean="0"/>
              <a:t>costs</a:t>
            </a:r>
            <a:r>
              <a:rPr lang="it-IT" sz="1400" dirty="0" smtClean="0"/>
              <a:t> of </a:t>
            </a:r>
            <a:r>
              <a:rPr lang="it-IT" sz="1400" dirty="0" err="1" smtClean="0"/>
              <a:t>transport</a:t>
            </a:r>
            <a:r>
              <a:rPr lang="it-IT" sz="1400" dirty="0" smtClean="0"/>
              <a:t> </a:t>
            </a:r>
            <a:r>
              <a:rPr lang="it-IT" sz="1400" dirty="0" err="1" smtClean="0"/>
              <a:t>pay</a:t>
            </a:r>
            <a:r>
              <a:rPr lang="it-IT" sz="1400" dirty="0" smtClean="0"/>
              <a:t> the utility </a:t>
            </a:r>
            <a:r>
              <a:rPr lang="it-IT" sz="1400" dirty="0" err="1" smtClean="0"/>
              <a:t>exptessed</a:t>
            </a:r>
            <a:r>
              <a:rPr lang="it-IT" sz="1400" dirty="0" smtClean="0"/>
              <a:t> in </a:t>
            </a:r>
            <a:r>
              <a:rPr lang="it-IT" sz="1400" dirty="0" err="1" smtClean="0"/>
              <a:t>economical</a:t>
            </a:r>
            <a:r>
              <a:rPr lang="it-IT" sz="1400" dirty="0" smtClean="0"/>
              <a:t> </a:t>
            </a:r>
            <a:r>
              <a:rPr lang="it-IT" sz="1400" dirty="0" err="1" smtClean="0"/>
              <a:t>terms</a:t>
            </a:r>
            <a:r>
              <a:rPr lang="it-IT" sz="1400" dirty="0" smtClean="0"/>
              <a:t>; </a:t>
            </a:r>
            <a:endParaRPr lang="it-IT" sz="1400" dirty="0"/>
          </a:p>
          <a:p>
            <a:pPr lvl="1">
              <a:defRPr/>
            </a:pPr>
            <a:r>
              <a:rPr lang="it-IT" sz="1400" dirty="0" smtClean="0"/>
              <a:t>i.e., </a:t>
            </a:r>
            <a:r>
              <a:rPr lang="it-IT" sz="1400" dirty="0" err="1" smtClean="0"/>
              <a:t>Oil</a:t>
            </a:r>
            <a:r>
              <a:rPr lang="it-IT" sz="1400" dirty="0" smtClean="0"/>
              <a:t>: long </a:t>
            </a:r>
            <a:r>
              <a:rPr lang="it-IT" sz="1400" dirty="0" err="1" smtClean="0"/>
              <a:t>distances</a:t>
            </a:r>
            <a:r>
              <a:rPr lang="it-IT" sz="1400" dirty="0" smtClean="0"/>
              <a:t>. </a:t>
            </a:r>
            <a:r>
              <a:rPr lang="it-IT" sz="1400" dirty="0" err="1" smtClean="0"/>
              <a:t>Bread</a:t>
            </a:r>
            <a:r>
              <a:rPr lang="it-IT" sz="1400" dirty="0" smtClean="0"/>
              <a:t>: short </a:t>
            </a:r>
            <a:r>
              <a:rPr lang="it-IT" sz="1400" dirty="0" err="1" smtClean="0"/>
              <a:t>distances</a:t>
            </a:r>
            <a:r>
              <a:rPr lang="it-IT" sz="1400" dirty="0" smtClean="0"/>
              <a:t> (</a:t>
            </a:r>
            <a:r>
              <a:rPr lang="it-IT" sz="1400" dirty="0" err="1" smtClean="0"/>
              <a:t>neighbourhood</a:t>
            </a:r>
            <a:r>
              <a:rPr lang="it-IT" sz="1400" dirty="0" smtClean="0"/>
              <a:t>).</a:t>
            </a:r>
          </a:p>
          <a:p>
            <a:pPr>
              <a:defRPr/>
            </a:pPr>
            <a:r>
              <a:rPr lang="it-IT" sz="1600" dirty="0" err="1" smtClean="0"/>
              <a:t>Intervening</a:t>
            </a:r>
            <a:r>
              <a:rPr lang="it-IT" sz="1600" dirty="0" smtClean="0"/>
              <a:t> </a:t>
            </a:r>
            <a:r>
              <a:rPr lang="it-IT" sz="1600" dirty="0" err="1" smtClean="0"/>
              <a:t>Opportunities</a:t>
            </a:r>
            <a:endParaRPr lang="it-IT" sz="1600" dirty="0" smtClean="0"/>
          </a:p>
          <a:p>
            <a:pPr lvl="1">
              <a:defRPr/>
            </a:pPr>
            <a:r>
              <a:rPr lang="it-IT" sz="1400" dirty="0" err="1" smtClean="0"/>
              <a:t>Factors</a:t>
            </a:r>
            <a:r>
              <a:rPr lang="it-IT" sz="1400" dirty="0" smtClean="0"/>
              <a:t> </a:t>
            </a:r>
            <a:r>
              <a:rPr lang="it-IT" sz="1400" dirty="0" err="1" smtClean="0"/>
              <a:t>incentivating</a:t>
            </a:r>
            <a:r>
              <a:rPr lang="it-IT" sz="1400" dirty="0" smtClean="0"/>
              <a:t> the </a:t>
            </a:r>
            <a:r>
              <a:rPr lang="it-IT" sz="1400" dirty="0" err="1" smtClean="0"/>
              <a:t>movement</a:t>
            </a:r>
            <a:r>
              <a:rPr lang="it-IT" sz="1400" dirty="0" smtClean="0"/>
              <a:t> of </a:t>
            </a:r>
            <a:r>
              <a:rPr lang="it-IT" sz="1400" dirty="0" err="1" smtClean="0"/>
              <a:t>peopole</a:t>
            </a:r>
            <a:r>
              <a:rPr lang="it-IT" sz="1400" dirty="0" smtClean="0"/>
              <a:t> or </a:t>
            </a:r>
            <a:r>
              <a:rPr lang="it-IT" sz="1400" dirty="0" err="1" smtClean="0"/>
              <a:t>goods</a:t>
            </a:r>
            <a:r>
              <a:rPr lang="it-IT" sz="1400" dirty="0" smtClean="0"/>
              <a:t> from </a:t>
            </a:r>
            <a:r>
              <a:rPr lang="it-IT" sz="1400" dirty="0" err="1" smtClean="0"/>
              <a:t>one</a:t>
            </a:r>
            <a:r>
              <a:rPr lang="it-IT" sz="1400" dirty="0" smtClean="0"/>
              <a:t> location to </a:t>
            </a:r>
            <a:r>
              <a:rPr lang="it-IT" sz="1400" dirty="0" err="1" smtClean="0"/>
              <a:t>another</a:t>
            </a:r>
            <a:r>
              <a:rPr lang="it-IT" sz="1400" dirty="0" smtClean="0"/>
              <a:t> </a:t>
            </a:r>
            <a:r>
              <a:rPr lang="it-IT" sz="1400" dirty="0" err="1" smtClean="0"/>
              <a:t>one</a:t>
            </a:r>
            <a:r>
              <a:rPr lang="it-IT" sz="1400" dirty="0" smtClean="0"/>
              <a:t>, </a:t>
            </a:r>
            <a:r>
              <a:rPr lang="it-IT" sz="1400" dirty="0" err="1" smtClean="0"/>
              <a:t>chosen</a:t>
            </a:r>
            <a:r>
              <a:rPr lang="it-IT" sz="1400" dirty="0" smtClean="0"/>
              <a:t> </a:t>
            </a:r>
            <a:r>
              <a:rPr lang="it-IT" sz="1400" dirty="0" err="1" smtClean="0"/>
              <a:t>among</a:t>
            </a:r>
            <a:r>
              <a:rPr lang="it-IT" sz="1400" dirty="0" smtClean="0"/>
              <a:t> a set of </a:t>
            </a:r>
            <a:r>
              <a:rPr lang="it-IT" sz="1400" i="1" dirty="0" err="1" smtClean="0"/>
              <a:t>alternatives</a:t>
            </a:r>
            <a:r>
              <a:rPr lang="it-IT" sz="1400" i="1" dirty="0" smtClean="0"/>
              <a:t>, </a:t>
            </a:r>
            <a:r>
              <a:rPr lang="it-IT" sz="1400" i="1" dirty="0" err="1" smtClean="0"/>
              <a:t>virtually</a:t>
            </a:r>
            <a:r>
              <a:rPr lang="it-IT" sz="1400" i="1" dirty="0" smtClean="0"/>
              <a:t> </a:t>
            </a:r>
            <a:r>
              <a:rPr lang="it-IT" sz="1400" i="1" dirty="0" err="1" smtClean="0"/>
              <a:t>complementary</a:t>
            </a:r>
            <a:endParaRPr lang="it-IT" sz="1400" i="1" u="sng" dirty="0" smtClean="0"/>
          </a:p>
          <a:p>
            <a:pPr lvl="1">
              <a:defRPr/>
            </a:pPr>
            <a:r>
              <a:rPr lang="it-IT" sz="1400" dirty="0" smtClean="0"/>
              <a:t>i.e. </a:t>
            </a:r>
            <a:r>
              <a:rPr lang="it-IT" sz="1400" dirty="0" err="1" smtClean="0"/>
              <a:t>urban</a:t>
            </a:r>
            <a:r>
              <a:rPr lang="it-IT" sz="1400" dirty="0" smtClean="0"/>
              <a:t> </a:t>
            </a:r>
            <a:r>
              <a:rPr lang="it-IT" sz="1400" dirty="0" err="1" smtClean="0"/>
              <a:t>agglomeration</a:t>
            </a:r>
            <a:r>
              <a:rPr lang="it-IT" sz="1400" dirty="0" smtClean="0"/>
              <a:t> </a:t>
            </a:r>
            <a:r>
              <a:rPr lang="it-IT" sz="1400" dirty="0" err="1" smtClean="0"/>
              <a:t>favouring</a:t>
            </a:r>
            <a:r>
              <a:rPr lang="it-IT" sz="1400" dirty="0" smtClean="0"/>
              <a:t> </a:t>
            </a:r>
            <a:r>
              <a:rPr lang="it-IT" sz="1400" dirty="0" err="1" smtClean="0"/>
              <a:t>clustering</a:t>
            </a:r>
            <a:r>
              <a:rPr lang="it-IT" sz="1400" dirty="0" smtClean="0"/>
              <a:t> of </a:t>
            </a:r>
            <a:r>
              <a:rPr lang="it-IT" sz="1400" dirty="0" err="1" smtClean="0"/>
              <a:t>economic</a:t>
            </a:r>
            <a:r>
              <a:rPr lang="it-IT" sz="1400" dirty="0" smtClean="0"/>
              <a:t> and </a:t>
            </a:r>
            <a:r>
              <a:rPr lang="it-IT" sz="1400" dirty="0" err="1" smtClean="0"/>
              <a:t>population</a:t>
            </a:r>
            <a:r>
              <a:rPr lang="it-IT" sz="1400" dirty="0" smtClean="0"/>
              <a:t> </a:t>
            </a:r>
            <a:r>
              <a:rPr lang="it-IT" sz="1400" dirty="0" err="1" smtClean="0"/>
              <a:t>activities</a:t>
            </a:r>
            <a:r>
              <a:rPr lang="it-IT" sz="1400" dirty="0" smtClean="0"/>
              <a:t>; </a:t>
            </a:r>
          </a:p>
          <a:p>
            <a:pPr lvl="1">
              <a:defRPr/>
            </a:pPr>
            <a:r>
              <a:rPr lang="it-IT" sz="1400" dirty="0" smtClean="0"/>
              <a:t>i.e. Top </a:t>
            </a:r>
            <a:r>
              <a:rPr lang="it-IT" sz="1400" dirty="0" err="1" smtClean="0"/>
              <a:t>University</a:t>
            </a:r>
            <a:r>
              <a:rPr lang="it-IT" sz="1400" dirty="0" smtClean="0"/>
              <a:t> </a:t>
            </a:r>
            <a:r>
              <a:rPr lang="it-IT" sz="1400" dirty="0" err="1" smtClean="0"/>
              <a:t>cities</a:t>
            </a:r>
            <a:r>
              <a:rPr lang="it-IT" sz="1400" dirty="0" smtClean="0"/>
              <a:t> </a:t>
            </a:r>
            <a:r>
              <a:rPr lang="it-IT" sz="1400" dirty="0" err="1" smtClean="0"/>
              <a:t>attracting</a:t>
            </a:r>
            <a:r>
              <a:rPr lang="it-IT" sz="1400" dirty="0" smtClean="0"/>
              <a:t> </a:t>
            </a:r>
            <a:r>
              <a:rPr lang="it-IT" sz="1400" dirty="0" err="1" smtClean="0"/>
              <a:t>peopole</a:t>
            </a:r>
            <a:r>
              <a:rPr lang="it-IT" sz="1400" dirty="0" smtClean="0"/>
              <a:t> from </a:t>
            </a:r>
            <a:r>
              <a:rPr lang="it-IT" sz="1400" dirty="0" err="1" smtClean="0"/>
              <a:t>other</a:t>
            </a:r>
            <a:r>
              <a:rPr lang="it-IT" sz="1400" dirty="0" smtClean="0"/>
              <a:t> </a:t>
            </a:r>
            <a:r>
              <a:rPr lang="it-IT" sz="1400" dirty="0" err="1" smtClean="0"/>
              <a:t>cities</a:t>
            </a:r>
            <a:r>
              <a:rPr lang="it-IT" sz="1400" dirty="0" smtClean="0"/>
              <a:t> with </a:t>
            </a:r>
            <a:r>
              <a:rPr lang="it-IT" sz="1400" dirty="0" err="1" smtClean="0"/>
              <a:t>universities</a:t>
            </a:r>
            <a:endParaRPr lang="it-IT" sz="1400" dirty="0" smtClean="0"/>
          </a:p>
        </p:txBody>
      </p:sp>
    </p:spTree>
    <p:extLst>
      <p:ext uri="{BB962C8B-B14F-4D97-AF65-F5344CB8AC3E}">
        <p14:creationId xmlns:p14="http://schemas.microsoft.com/office/powerpoint/2010/main" val="1764877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olo 16"/>
          <p:cNvSpPr>
            <a:spLocks noGrp="1"/>
          </p:cNvSpPr>
          <p:nvPr>
            <p:ph type="title" idx="4294967295"/>
          </p:nvPr>
        </p:nvSpPr>
        <p:spPr/>
        <p:txBody>
          <a:bodyPr/>
          <a:lstStyle/>
          <a:p>
            <a:r>
              <a:rPr lang="en-GB" sz="2400" i="1" smtClean="0"/>
              <a:t>Distance decay</a:t>
            </a:r>
            <a:r>
              <a:rPr lang="en-GB" sz="2400" smtClean="0"/>
              <a:t/>
            </a:r>
            <a:br>
              <a:rPr lang="en-GB" sz="2400" smtClean="0"/>
            </a:br>
            <a:r>
              <a:rPr lang="en-GB" sz="2400" smtClean="0"/>
              <a:t/>
            </a:r>
            <a:br>
              <a:rPr lang="en-GB" sz="2400" smtClean="0"/>
            </a:br>
            <a:endParaRPr lang="en-GB" sz="2400" smtClean="0"/>
          </a:p>
        </p:txBody>
      </p:sp>
      <p:sp>
        <p:nvSpPr>
          <p:cNvPr id="30" name="Segnaposto contenuto 29" descr="Rectangle: Click to edit Master text styles&#10;Second level&#10;Third level&#10;Fourth level&#10;Fifth level"/>
          <p:cNvSpPr>
            <a:spLocks noGrp="1"/>
          </p:cNvSpPr>
          <p:nvPr>
            <p:ph idx="4294967295"/>
          </p:nvPr>
        </p:nvSpPr>
        <p:spPr>
          <a:xfrm>
            <a:off x="423863" y="781050"/>
            <a:ext cx="8434387" cy="2647950"/>
          </a:xfrm>
        </p:spPr>
        <p:txBody>
          <a:bodyPr>
            <a:normAutofit/>
          </a:bodyPr>
          <a:lstStyle/>
          <a:p>
            <a:pPr>
              <a:lnSpc>
                <a:spcPct val="70000"/>
              </a:lnSpc>
            </a:pPr>
            <a:r>
              <a:rPr lang="en-GB" sz="1400" smtClean="0"/>
              <a:t>The level of spatial interaction – flows between nodes / regions – is related to distance  by an inverse relation;</a:t>
            </a:r>
          </a:p>
          <a:p>
            <a:pPr>
              <a:lnSpc>
                <a:spcPct val="70000"/>
              </a:lnSpc>
            </a:pPr>
            <a:r>
              <a:rPr lang="en-GB" sz="1400" smtClean="0"/>
              <a:t>Closer regions have a higher rate of interaction than those located far apart</a:t>
            </a:r>
          </a:p>
          <a:p>
            <a:pPr>
              <a:lnSpc>
                <a:spcPct val="70000"/>
              </a:lnSpc>
            </a:pPr>
            <a:r>
              <a:rPr lang="en-GB" sz="1400" smtClean="0"/>
              <a:t>Empirical evidence shows that spatial interaction is related to a relation  inverse to the squared distance between settlements.</a:t>
            </a:r>
          </a:p>
          <a:p>
            <a:pPr>
              <a:lnSpc>
                <a:spcPct val="70000"/>
              </a:lnSpc>
            </a:pPr>
            <a:r>
              <a:rPr lang="en-GB" sz="1400" smtClean="0"/>
              <a:t>Pareto function – relation between flows and distance</a:t>
            </a:r>
          </a:p>
          <a:p>
            <a:pPr>
              <a:lnSpc>
                <a:spcPct val="70000"/>
              </a:lnSpc>
            </a:pPr>
            <a:endParaRPr lang="en-GB" sz="1400" smtClean="0"/>
          </a:p>
          <a:p>
            <a:pPr>
              <a:lnSpc>
                <a:spcPct val="70000"/>
              </a:lnSpc>
            </a:pPr>
            <a:endParaRPr lang="en-GB" sz="1400" i="1" smtClean="0"/>
          </a:p>
          <a:p>
            <a:pPr>
              <a:lnSpc>
                <a:spcPct val="70000"/>
              </a:lnSpc>
            </a:pPr>
            <a:r>
              <a:rPr lang="en-GB" sz="1400" i="1" smtClean="0"/>
              <a:t>F</a:t>
            </a:r>
            <a:r>
              <a:rPr lang="en-GB" sz="1400" smtClean="0"/>
              <a:t> = flow; </a:t>
            </a:r>
            <a:r>
              <a:rPr lang="en-GB" sz="1400" i="1" smtClean="0"/>
              <a:t>D </a:t>
            </a:r>
            <a:r>
              <a:rPr lang="en-GB" sz="1400" smtClean="0"/>
              <a:t>= distance; </a:t>
            </a:r>
            <a:r>
              <a:rPr lang="en-GB" sz="1400" i="1" smtClean="0"/>
              <a:t>a</a:t>
            </a:r>
            <a:r>
              <a:rPr lang="en-GB" sz="1400" smtClean="0"/>
              <a:t> and </a:t>
            </a:r>
            <a:r>
              <a:rPr lang="en-GB" sz="1400" i="1" smtClean="0"/>
              <a:t>b</a:t>
            </a:r>
            <a:r>
              <a:rPr lang="en-GB" sz="1400" smtClean="0"/>
              <a:t> = constant</a:t>
            </a:r>
          </a:p>
          <a:p>
            <a:pPr>
              <a:lnSpc>
                <a:spcPct val="70000"/>
              </a:lnSpc>
            </a:pPr>
            <a:r>
              <a:rPr lang="en-GB" sz="1400" smtClean="0"/>
              <a:t>Low values of </a:t>
            </a:r>
            <a:r>
              <a:rPr lang="en-GB" sz="1400" i="1" smtClean="0"/>
              <a:t>b</a:t>
            </a:r>
            <a:r>
              <a:rPr lang="en-GB" sz="1400" smtClean="0"/>
              <a:t> =&gt; low slope curve – flows on a wide area</a:t>
            </a:r>
          </a:p>
          <a:p>
            <a:pPr>
              <a:lnSpc>
                <a:spcPct val="70000"/>
              </a:lnSpc>
            </a:pPr>
            <a:r>
              <a:rPr lang="en-GB" sz="1400" smtClean="0"/>
              <a:t>High values of </a:t>
            </a:r>
            <a:r>
              <a:rPr lang="en-GB" sz="1400" i="1" smtClean="0"/>
              <a:t>b </a:t>
            </a:r>
            <a:r>
              <a:rPr lang="en-GB" sz="1400" smtClean="0"/>
              <a:t>=&gt; higher slope curve – flows on a restricted area</a:t>
            </a:r>
          </a:p>
          <a:p>
            <a:pPr>
              <a:lnSpc>
                <a:spcPct val="70000"/>
              </a:lnSpc>
            </a:pPr>
            <a:r>
              <a:rPr lang="en-GB" sz="1400" smtClean="0"/>
              <a:t>Studies on migrations  </a:t>
            </a:r>
            <a:r>
              <a:rPr lang="en-GB" sz="1400" i="1" smtClean="0"/>
              <a:t>b </a:t>
            </a:r>
            <a:r>
              <a:rPr lang="en-GB" sz="1400" smtClean="0"/>
              <a:t>= -2</a:t>
            </a:r>
          </a:p>
          <a:p>
            <a:pPr>
              <a:lnSpc>
                <a:spcPct val="70000"/>
              </a:lnSpc>
            </a:pPr>
            <a:r>
              <a:rPr lang="en-GB" sz="1400" smtClean="0"/>
              <a:t>(a similar structure deals with gravitation of urban areas / shopping centres)</a:t>
            </a:r>
          </a:p>
        </p:txBody>
      </p:sp>
      <p:sp>
        <p:nvSpPr>
          <p:cNvPr id="152580" name="Freeform 36"/>
          <p:cNvSpPr>
            <a:spLocks/>
          </p:cNvSpPr>
          <p:nvPr/>
        </p:nvSpPr>
        <p:spPr bwMode="auto">
          <a:xfrm>
            <a:off x="5397500" y="3441700"/>
            <a:ext cx="2960688" cy="2770188"/>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25400" cap="rnd" cmpd="sng">
            <a:solidFill>
              <a:srgbClr val="808080"/>
            </a:solidFill>
            <a:prstDash val="solid"/>
            <a:round/>
            <a:headEnd type="triangle" w="med" len="lg"/>
            <a:tailEnd type="triangle" w="med" len="lg"/>
          </a:ln>
        </p:spPr>
        <p:txBody>
          <a:bodyPr/>
          <a:lstStyle/>
          <a:p>
            <a:endParaRPr lang="it-IT"/>
          </a:p>
        </p:txBody>
      </p:sp>
      <p:sp>
        <p:nvSpPr>
          <p:cNvPr id="152581" name="Rectangle 37"/>
          <p:cNvSpPr>
            <a:spLocks noChangeArrowheads="1"/>
          </p:cNvSpPr>
          <p:nvPr/>
        </p:nvSpPr>
        <p:spPr bwMode="auto">
          <a:xfrm>
            <a:off x="6461125" y="6443663"/>
            <a:ext cx="987425" cy="244475"/>
          </a:xfrm>
          <a:prstGeom prst="rect">
            <a:avLst/>
          </a:prstGeom>
          <a:noFill/>
          <a:ln w="9525">
            <a:noFill/>
            <a:miter lim="800000"/>
            <a:headEnd/>
            <a:tailEnd/>
          </a:ln>
        </p:spPr>
        <p:txBody>
          <a:bodyPr wrap="none" lIns="0" tIns="0" rIns="0" bIns="0"/>
          <a:lstStyle/>
          <a:p>
            <a:pPr defTabSz="457200">
              <a:buFont typeface="Monotype Sorts" pitchFamily="2" charset="2"/>
              <a:buNone/>
            </a:pPr>
            <a:r>
              <a:rPr lang="en-GB" sz="1600" b="1">
                <a:solidFill>
                  <a:srgbClr val="000000"/>
                </a:solidFill>
                <a:latin typeface="AvantGarde Bk BT" pitchFamily="34" charset="0"/>
              </a:rPr>
              <a:t>Distance</a:t>
            </a:r>
          </a:p>
        </p:txBody>
      </p:sp>
      <p:sp>
        <p:nvSpPr>
          <p:cNvPr id="152582" name="Rectangle 65"/>
          <p:cNvSpPr>
            <a:spLocks noChangeArrowheads="1"/>
          </p:cNvSpPr>
          <p:nvPr/>
        </p:nvSpPr>
        <p:spPr bwMode="auto">
          <a:xfrm>
            <a:off x="6419850" y="3848100"/>
            <a:ext cx="1049338" cy="493713"/>
          </a:xfrm>
          <a:prstGeom prst="rect">
            <a:avLst/>
          </a:prstGeom>
          <a:noFill/>
          <a:ln w="9525">
            <a:noFill/>
            <a:miter lim="800000"/>
            <a:headEnd/>
            <a:tailEnd/>
          </a:ln>
        </p:spPr>
        <p:txBody>
          <a:bodyPr wrap="none" lIns="92075" tIns="46038" rIns="92075" bIns="46038">
            <a:spAutoFit/>
          </a:bodyPr>
          <a:lstStyle/>
          <a:p>
            <a:pPr>
              <a:buFont typeface="Monotype Sorts" pitchFamily="2" charset="2"/>
              <a:buNone/>
            </a:pPr>
            <a:r>
              <a:rPr lang="en-GB" sz="1200" b="1">
                <a:latin typeface="AvantGarde Bk BT" pitchFamily="34" charset="0"/>
              </a:rPr>
              <a:t>Exponential</a:t>
            </a:r>
          </a:p>
          <a:p>
            <a:pPr>
              <a:buFont typeface="Monotype Sorts" pitchFamily="2" charset="2"/>
              <a:buNone/>
            </a:pPr>
            <a:r>
              <a:rPr lang="en-GB" sz="1200" b="1">
                <a:latin typeface="AvantGarde Bk BT" pitchFamily="34" charset="0"/>
              </a:rPr>
              <a:t>function</a:t>
            </a:r>
          </a:p>
        </p:txBody>
      </p:sp>
      <p:sp>
        <p:nvSpPr>
          <p:cNvPr id="152583" name="Arc 68"/>
          <p:cNvSpPr>
            <a:spLocks/>
          </p:cNvSpPr>
          <p:nvPr/>
        </p:nvSpPr>
        <p:spPr bwMode="auto">
          <a:xfrm rot="10800000">
            <a:off x="5561013" y="3457575"/>
            <a:ext cx="2465387" cy="2516188"/>
          </a:xfrm>
          <a:custGeom>
            <a:avLst/>
            <a:gdLst>
              <a:gd name="T0" fmla="*/ 2147483647 w 21336"/>
              <a:gd name="T1" fmla="*/ 0 h 21580"/>
              <a:gd name="T2" fmla="*/ 2147483647 w 21336"/>
              <a:gd name="T3" fmla="*/ 2147483647 h 21580"/>
              <a:gd name="T4" fmla="*/ 0 w 21336"/>
              <a:gd name="T5" fmla="*/ 2147483647 h 21580"/>
              <a:gd name="T6" fmla="*/ 0 60000 65536"/>
              <a:gd name="T7" fmla="*/ 0 60000 65536"/>
              <a:gd name="T8" fmla="*/ 0 60000 65536"/>
              <a:gd name="T9" fmla="*/ 0 w 21336"/>
              <a:gd name="T10" fmla="*/ 0 h 21580"/>
              <a:gd name="T11" fmla="*/ 21336 w 21336"/>
              <a:gd name="T12" fmla="*/ 21580 h 21580"/>
            </a:gdLst>
            <a:ahLst/>
            <a:cxnLst>
              <a:cxn ang="T6">
                <a:pos x="T0" y="T1"/>
              </a:cxn>
              <a:cxn ang="T7">
                <a:pos x="T2" y="T3"/>
              </a:cxn>
              <a:cxn ang="T8">
                <a:pos x="T4" y="T5"/>
              </a:cxn>
            </a:cxnLst>
            <a:rect l="T9" t="T10" r="T11" b="T12"/>
            <a:pathLst>
              <a:path w="21336" h="21580" fill="none" extrusionOk="0">
                <a:moveTo>
                  <a:pt x="940" y="0"/>
                </a:moveTo>
                <a:cubicBezTo>
                  <a:pt x="11205" y="448"/>
                  <a:pt x="19734" y="8064"/>
                  <a:pt x="21336" y="18213"/>
                </a:cubicBezTo>
              </a:path>
              <a:path w="21336" h="21580" stroke="0" extrusionOk="0">
                <a:moveTo>
                  <a:pt x="940" y="0"/>
                </a:moveTo>
                <a:cubicBezTo>
                  <a:pt x="11205" y="448"/>
                  <a:pt x="19734" y="8064"/>
                  <a:pt x="21336" y="18213"/>
                </a:cubicBezTo>
                <a:lnTo>
                  <a:pt x="0" y="21580"/>
                </a:lnTo>
                <a:close/>
              </a:path>
            </a:pathLst>
          </a:custGeom>
          <a:noFill/>
          <a:ln w="38100" cap="rnd">
            <a:solidFill>
              <a:srgbClr val="003300"/>
            </a:solidFill>
            <a:round/>
            <a:headEnd type="none" w="sm" len="sm"/>
            <a:tailEnd type="none" w="sm" len="sm"/>
          </a:ln>
        </p:spPr>
        <p:txBody>
          <a:bodyPr wrap="none" anchor="ctr"/>
          <a:lstStyle/>
          <a:p>
            <a:endParaRPr lang="it-IT"/>
          </a:p>
        </p:txBody>
      </p:sp>
      <p:sp>
        <p:nvSpPr>
          <p:cNvPr id="152584" name="Text Box 69"/>
          <p:cNvSpPr txBox="1">
            <a:spLocks noChangeArrowheads="1"/>
          </p:cNvSpPr>
          <p:nvPr/>
        </p:nvSpPr>
        <p:spPr bwMode="auto">
          <a:xfrm rot="-5400000">
            <a:off x="4050507" y="4769644"/>
            <a:ext cx="1928812" cy="336550"/>
          </a:xfrm>
          <a:prstGeom prst="rect">
            <a:avLst/>
          </a:prstGeom>
          <a:noFill/>
          <a:ln w="12700">
            <a:noFill/>
            <a:miter lim="800000"/>
            <a:headEnd type="none" w="sm" len="sm"/>
            <a:tailEnd type="none" w="sm" len="sm"/>
          </a:ln>
        </p:spPr>
        <p:txBody>
          <a:bodyPr wrap="none"/>
          <a:lstStyle/>
          <a:p>
            <a:pPr>
              <a:buFont typeface="Monotype Sorts" pitchFamily="2" charset="2"/>
              <a:buNone/>
            </a:pPr>
            <a:r>
              <a:rPr lang="en-GB" sz="1600" b="1">
                <a:latin typeface="AvantGarde Bk BT" pitchFamily="34" charset="0"/>
              </a:rPr>
              <a:t>Spatial interaction</a:t>
            </a:r>
          </a:p>
        </p:txBody>
      </p:sp>
      <p:sp>
        <p:nvSpPr>
          <p:cNvPr id="152585" name="Freeform 36"/>
          <p:cNvSpPr>
            <a:spLocks/>
          </p:cNvSpPr>
          <p:nvPr/>
        </p:nvSpPr>
        <p:spPr bwMode="auto">
          <a:xfrm>
            <a:off x="1100138" y="3429000"/>
            <a:ext cx="2960687" cy="2770188"/>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25400" cap="rnd" cmpd="sng">
            <a:solidFill>
              <a:srgbClr val="808080"/>
            </a:solidFill>
            <a:prstDash val="solid"/>
            <a:round/>
            <a:headEnd type="triangle" w="med" len="lg"/>
            <a:tailEnd type="triangle" w="med" len="lg"/>
          </a:ln>
        </p:spPr>
        <p:txBody>
          <a:bodyPr/>
          <a:lstStyle/>
          <a:p>
            <a:endParaRPr lang="it-IT"/>
          </a:p>
        </p:txBody>
      </p:sp>
      <p:sp>
        <p:nvSpPr>
          <p:cNvPr id="152586" name="Rectangle 37"/>
          <p:cNvSpPr>
            <a:spLocks noChangeArrowheads="1"/>
          </p:cNvSpPr>
          <p:nvPr/>
        </p:nvSpPr>
        <p:spPr bwMode="auto">
          <a:xfrm>
            <a:off x="2163763" y="6430963"/>
            <a:ext cx="987425" cy="244475"/>
          </a:xfrm>
          <a:prstGeom prst="rect">
            <a:avLst/>
          </a:prstGeom>
          <a:noFill/>
          <a:ln w="9525">
            <a:noFill/>
            <a:miter lim="800000"/>
            <a:headEnd/>
            <a:tailEnd/>
          </a:ln>
        </p:spPr>
        <p:txBody>
          <a:bodyPr wrap="none" lIns="0" tIns="0" rIns="0" bIns="0"/>
          <a:lstStyle/>
          <a:p>
            <a:pPr defTabSz="457200">
              <a:buFont typeface="Monotype Sorts" pitchFamily="2" charset="2"/>
              <a:buNone/>
            </a:pPr>
            <a:r>
              <a:rPr lang="en-GB" sz="1600" b="1">
                <a:solidFill>
                  <a:srgbClr val="000000"/>
                </a:solidFill>
                <a:latin typeface="AvantGarde Bk BT" pitchFamily="34" charset="0"/>
              </a:rPr>
              <a:t>Distance</a:t>
            </a:r>
          </a:p>
        </p:txBody>
      </p:sp>
      <p:sp>
        <p:nvSpPr>
          <p:cNvPr id="152587" name="Rectangle 65"/>
          <p:cNvSpPr>
            <a:spLocks noChangeArrowheads="1"/>
          </p:cNvSpPr>
          <p:nvPr/>
        </p:nvSpPr>
        <p:spPr bwMode="auto">
          <a:xfrm>
            <a:off x="2262188" y="3835400"/>
            <a:ext cx="787400" cy="493713"/>
          </a:xfrm>
          <a:prstGeom prst="rect">
            <a:avLst/>
          </a:prstGeom>
          <a:noFill/>
          <a:ln w="9525">
            <a:noFill/>
            <a:miter lim="800000"/>
            <a:headEnd/>
            <a:tailEnd/>
          </a:ln>
        </p:spPr>
        <p:txBody>
          <a:bodyPr wrap="none" lIns="92075" tIns="46038" rIns="92075" bIns="46038">
            <a:spAutoFit/>
          </a:bodyPr>
          <a:lstStyle/>
          <a:p>
            <a:pPr>
              <a:buFont typeface="Monotype Sorts" pitchFamily="2" charset="2"/>
              <a:buNone/>
            </a:pPr>
            <a:r>
              <a:rPr lang="en-GB" sz="1200" b="1">
                <a:latin typeface="AvantGarde Bk BT" pitchFamily="34" charset="0"/>
              </a:rPr>
              <a:t>Linear </a:t>
            </a:r>
          </a:p>
          <a:p>
            <a:pPr>
              <a:buFont typeface="Monotype Sorts" pitchFamily="2" charset="2"/>
              <a:buNone/>
            </a:pPr>
            <a:r>
              <a:rPr lang="en-GB" sz="1200" b="1">
                <a:latin typeface="AvantGarde Bk BT" pitchFamily="34" charset="0"/>
              </a:rPr>
              <a:t>function</a:t>
            </a:r>
          </a:p>
        </p:txBody>
      </p:sp>
      <p:sp>
        <p:nvSpPr>
          <p:cNvPr id="152588" name="Text Box 69"/>
          <p:cNvSpPr txBox="1">
            <a:spLocks noChangeArrowheads="1"/>
          </p:cNvSpPr>
          <p:nvPr/>
        </p:nvSpPr>
        <p:spPr bwMode="auto">
          <a:xfrm rot="-5400000">
            <a:off x="-246856" y="4756944"/>
            <a:ext cx="1928812" cy="336550"/>
          </a:xfrm>
          <a:prstGeom prst="rect">
            <a:avLst/>
          </a:prstGeom>
          <a:noFill/>
          <a:ln w="12700">
            <a:noFill/>
            <a:miter lim="800000"/>
            <a:headEnd type="none" w="sm" len="sm"/>
            <a:tailEnd type="none" w="sm" len="sm"/>
          </a:ln>
        </p:spPr>
        <p:txBody>
          <a:bodyPr wrap="none"/>
          <a:lstStyle/>
          <a:p>
            <a:pPr>
              <a:buFont typeface="Monotype Sorts" pitchFamily="2" charset="2"/>
              <a:buNone/>
            </a:pPr>
            <a:r>
              <a:rPr lang="en-GB" sz="1600" b="1">
                <a:latin typeface="AvantGarde Bk BT" pitchFamily="34" charset="0"/>
              </a:rPr>
              <a:t>Spatial interaction</a:t>
            </a:r>
          </a:p>
        </p:txBody>
      </p:sp>
      <p:cxnSp>
        <p:nvCxnSpPr>
          <p:cNvPr id="152589" name="Connettore 1 27"/>
          <p:cNvCxnSpPr>
            <a:cxnSpLocks noChangeShapeType="1"/>
          </p:cNvCxnSpPr>
          <p:nvPr/>
        </p:nvCxnSpPr>
        <p:spPr bwMode="auto">
          <a:xfrm>
            <a:off x="1274763" y="3830638"/>
            <a:ext cx="2346325" cy="2130425"/>
          </a:xfrm>
          <a:prstGeom prst="line">
            <a:avLst/>
          </a:prstGeom>
          <a:noFill/>
          <a:ln w="19050" algn="ctr">
            <a:solidFill>
              <a:srgbClr val="333333"/>
            </a:solidFill>
            <a:round/>
            <a:headEnd/>
            <a:tailEnd/>
          </a:ln>
        </p:spPr>
      </p:cxnSp>
      <p:sp>
        <p:nvSpPr>
          <p:cNvPr id="152590" name="CasellaDiTesto 30"/>
          <p:cNvSpPr txBox="1">
            <a:spLocks noChangeArrowheads="1"/>
          </p:cNvSpPr>
          <p:nvPr/>
        </p:nvSpPr>
        <p:spPr bwMode="auto">
          <a:xfrm>
            <a:off x="3627438" y="1916113"/>
            <a:ext cx="1254125" cy="396875"/>
          </a:xfrm>
          <a:prstGeom prst="rect">
            <a:avLst/>
          </a:prstGeom>
          <a:noFill/>
          <a:ln w="9525">
            <a:noFill/>
            <a:miter lim="800000"/>
            <a:headEnd/>
            <a:tailEnd/>
          </a:ln>
        </p:spPr>
        <p:txBody>
          <a:bodyPr wrap="none">
            <a:spAutoFit/>
          </a:bodyPr>
          <a:lstStyle/>
          <a:p>
            <a:pPr>
              <a:buFont typeface="Monotype Sorts" pitchFamily="2" charset="2"/>
              <a:buNone/>
            </a:pPr>
            <a:r>
              <a:rPr lang="it-IT" sz="2000" i="1">
                <a:latin typeface="Tahoma" pitchFamily="34" charset="0"/>
              </a:rPr>
              <a:t>F = a*D</a:t>
            </a:r>
            <a:r>
              <a:rPr lang="it-IT" sz="2000" i="1" baseline="30000">
                <a:latin typeface="Tahoma" pitchFamily="34" charset="0"/>
              </a:rPr>
              <a:t>-b</a:t>
            </a:r>
          </a:p>
        </p:txBody>
      </p:sp>
      <p:sp>
        <p:nvSpPr>
          <p:cNvPr id="152591" name="CasellaDiTesto 31"/>
          <p:cNvSpPr txBox="1">
            <a:spLocks noChangeArrowheads="1"/>
          </p:cNvSpPr>
          <p:nvPr/>
        </p:nvSpPr>
        <p:spPr bwMode="auto">
          <a:xfrm>
            <a:off x="3424238" y="3463925"/>
            <a:ext cx="1662112" cy="396875"/>
          </a:xfrm>
          <a:prstGeom prst="rect">
            <a:avLst/>
          </a:prstGeom>
          <a:noFill/>
          <a:ln w="9525">
            <a:noFill/>
            <a:miter lim="800000"/>
            <a:headEnd/>
            <a:tailEnd/>
          </a:ln>
        </p:spPr>
        <p:txBody>
          <a:bodyPr wrap="none">
            <a:spAutoFit/>
          </a:bodyPr>
          <a:lstStyle/>
          <a:p>
            <a:pPr>
              <a:buFont typeface="Monotype Sorts" pitchFamily="2" charset="2"/>
              <a:buNone/>
            </a:pPr>
            <a:r>
              <a:rPr lang="it-IT" sz="2000" i="1">
                <a:latin typeface="Tahoma" pitchFamily="34" charset="0"/>
              </a:rPr>
              <a:t>F = a*(1/D</a:t>
            </a:r>
            <a:r>
              <a:rPr lang="it-IT" sz="2000" i="1" baseline="30000">
                <a:latin typeface="Tahoma" pitchFamily="34" charset="0"/>
              </a:rPr>
              <a:t> 2</a:t>
            </a:r>
            <a:r>
              <a:rPr lang="it-IT" sz="2000" i="1"/>
              <a:t>)</a:t>
            </a:r>
            <a:endParaRPr lang="it-IT" sz="2000" i="1" baseline="30000">
              <a:latin typeface="Tahoma" pitchFamily="34" charset="0"/>
            </a:endParaRPr>
          </a:p>
        </p:txBody>
      </p:sp>
    </p:spTree>
    <p:extLst>
      <p:ext uri="{BB962C8B-B14F-4D97-AF65-F5344CB8AC3E}">
        <p14:creationId xmlns:p14="http://schemas.microsoft.com/office/powerpoint/2010/main" val="2067225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a:xfrm>
            <a:off x="611188" y="333375"/>
            <a:ext cx="7772400" cy="1143000"/>
          </a:xfrm>
        </p:spPr>
        <p:txBody>
          <a:bodyPr/>
          <a:lstStyle/>
          <a:p>
            <a:pPr eaLnBrk="1" hangingPunct="1"/>
            <a:r>
              <a:rPr lang="en-GB" sz="3600" smtClean="0">
                <a:latin typeface="Tahoma" pitchFamily="34" charset="0"/>
              </a:rPr>
              <a:t>Learning Objectives</a:t>
            </a:r>
          </a:p>
        </p:txBody>
      </p:sp>
      <p:sp>
        <p:nvSpPr>
          <p:cNvPr id="7170" name="Rectangle 3" descr="Rectangle: Click to edit Master text styles&#10;Second level&#10;Third level&#10;Fourth level&#10;Fifth level"/>
          <p:cNvSpPr>
            <a:spLocks noGrp="1" noChangeArrowheads="1"/>
          </p:cNvSpPr>
          <p:nvPr>
            <p:ph type="body" idx="4294967295"/>
          </p:nvPr>
        </p:nvSpPr>
        <p:spPr>
          <a:xfrm>
            <a:off x="838200" y="1628800"/>
            <a:ext cx="7772400" cy="4619625"/>
          </a:xfrm>
        </p:spPr>
        <p:txBody>
          <a:bodyPr/>
          <a:lstStyle/>
          <a:p>
            <a:pPr eaLnBrk="1" hangingPunct="1"/>
            <a:r>
              <a:rPr lang="en-GB" sz="2800" dirty="0" smtClean="0">
                <a:latin typeface="Tahoma" pitchFamily="34" charset="0"/>
              </a:rPr>
              <a:t>In general: provide the instruments that can help explaining the locations of economic activities and the relationships between activities located in space</a:t>
            </a:r>
          </a:p>
          <a:p>
            <a:pPr eaLnBrk="1" hangingPunct="1"/>
            <a:r>
              <a:rPr lang="en-GB" sz="2800" dirty="0" smtClean="0">
                <a:latin typeface="Tahoma" pitchFamily="34" charset="0"/>
              </a:rPr>
              <a:t>In this lesson we will:</a:t>
            </a:r>
          </a:p>
          <a:p>
            <a:pPr lvl="1" eaLnBrk="1" hangingPunct="1"/>
            <a:r>
              <a:rPr lang="en-GB" sz="2400" dirty="0" smtClean="0">
                <a:latin typeface="Tahoma" pitchFamily="34" charset="0"/>
              </a:rPr>
              <a:t>Start to think why ‘geography matters’;</a:t>
            </a:r>
          </a:p>
          <a:p>
            <a:pPr lvl="1" eaLnBrk="1" hangingPunct="1"/>
            <a:r>
              <a:rPr lang="en-GB" sz="2400" dirty="0" smtClean="0">
                <a:latin typeface="Tahoma" pitchFamily="34" charset="0"/>
              </a:rPr>
              <a:t>Explore the links between geography and economics; </a:t>
            </a:r>
          </a:p>
          <a:p>
            <a:pPr lvl="1" eaLnBrk="1" hangingPunct="1"/>
            <a:r>
              <a:rPr lang="en-GB" sz="2400" dirty="0" smtClean="0">
                <a:latin typeface="Tahoma" pitchFamily="34" charset="0"/>
              </a:rPr>
              <a:t>Define a geographical space and the topics of economic geography;</a:t>
            </a:r>
          </a:p>
          <a:p>
            <a:pPr lvl="1" eaLnBrk="1" hangingPunct="1"/>
            <a:r>
              <a:rPr lang="en-GB" sz="2400" dirty="0" smtClean="0">
                <a:latin typeface="Tahoma" pitchFamily="34" charset="0"/>
              </a:rPr>
              <a:t>Express a definition of economic geography and its study area.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r>
              <a:rPr lang="en-GB" sz="3600" smtClean="0">
                <a:latin typeface="Tahoma" pitchFamily="34" charset="0"/>
              </a:rPr>
              <a:t>Gravitation</a:t>
            </a:r>
          </a:p>
        </p:txBody>
      </p:sp>
      <p:sp>
        <p:nvSpPr>
          <p:cNvPr id="14338"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sz="2400" smtClean="0">
                <a:latin typeface="Tahoma" pitchFamily="34" charset="0"/>
              </a:rPr>
              <a:t>Reilly’s law (1929) on the forming of retail areas</a:t>
            </a:r>
          </a:p>
          <a:p>
            <a:pPr eaLnBrk="1" hangingPunct="1">
              <a:lnSpc>
                <a:spcPct val="80000"/>
              </a:lnSpc>
            </a:pPr>
            <a:r>
              <a:rPr lang="en-GB" sz="2400" smtClean="0">
                <a:latin typeface="Tahoma" pitchFamily="34" charset="0"/>
              </a:rPr>
              <a:t>Interaction of a city and its service area can be expressed as :</a:t>
            </a:r>
          </a:p>
          <a:p>
            <a:pPr algn="ctr" eaLnBrk="1" hangingPunct="1">
              <a:lnSpc>
                <a:spcPct val="80000"/>
              </a:lnSpc>
              <a:buFont typeface="Wingdings" pitchFamily="2" charset="2"/>
              <a:buNone/>
            </a:pPr>
            <a:r>
              <a:rPr lang="en-GB" sz="2400" i="1" smtClean="0">
                <a:latin typeface="Tahoma" pitchFamily="34" charset="0"/>
              </a:rPr>
              <a:t>F = a * D </a:t>
            </a:r>
            <a:r>
              <a:rPr lang="en-GB" sz="2400" i="1" baseline="30000" smtClean="0">
                <a:latin typeface="Tahoma" pitchFamily="34" charset="0"/>
              </a:rPr>
              <a:t>– b</a:t>
            </a:r>
          </a:p>
          <a:p>
            <a:pPr eaLnBrk="1" hangingPunct="1">
              <a:lnSpc>
                <a:spcPct val="80000"/>
              </a:lnSpc>
            </a:pPr>
            <a:r>
              <a:rPr lang="en-GB" sz="2400" i="1" smtClean="0">
                <a:latin typeface="Tahoma" pitchFamily="34" charset="0"/>
              </a:rPr>
              <a:t>a </a:t>
            </a:r>
            <a:r>
              <a:rPr lang="en-GB" sz="2400" smtClean="0">
                <a:latin typeface="Tahoma" pitchFamily="34" charset="0"/>
              </a:rPr>
              <a:t>= mass of a city (population or other indexes of ‘centrality’) </a:t>
            </a:r>
          </a:p>
          <a:p>
            <a:pPr eaLnBrk="1" hangingPunct="1">
              <a:lnSpc>
                <a:spcPct val="80000"/>
              </a:lnSpc>
            </a:pPr>
            <a:r>
              <a:rPr lang="en-GB" sz="2400" i="1" smtClean="0">
                <a:latin typeface="Tahoma" pitchFamily="34" charset="0"/>
              </a:rPr>
              <a:t>D </a:t>
            </a:r>
            <a:r>
              <a:rPr lang="en-GB" sz="2400" smtClean="0">
                <a:latin typeface="Tahoma" pitchFamily="34" charset="0"/>
              </a:rPr>
              <a:t>= distance of places out and around the city</a:t>
            </a:r>
          </a:p>
          <a:p>
            <a:pPr eaLnBrk="1" hangingPunct="1">
              <a:lnSpc>
                <a:spcPct val="80000"/>
              </a:lnSpc>
            </a:pPr>
            <a:r>
              <a:rPr lang="en-GB" sz="2400" i="1" smtClean="0">
                <a:latin typeface="Tahoma" pitchFamily="34" charset="0"/>
              </a:rPr>
              <a:t>b</a:t>
            </a:r>
            <a:r>
              <a:rPr lang="en-GB" sz="2400" smtClean="0">
                <a:latin typeface="Tahoma" pitchFamily="34" charset="0"/>
              </a:rPr>
              <a:t> = parameter to indicate the slope (=&gt; extension of the gravitating area)</a:t>
            </a:r>
            <a:endParaRPr lang="en-GB" sz="2400" i="1" smtClean="0">
              <a:latin typeface="Tahoma" pitchFamily="34" charset="0"/>
            </a:endParaRPr>
          </a:p>
          <a:p>
            <a:pPr eaLnBrk="1" hangingPunct="1">
              <a:lnSpc>
                <a:spcPct val="80000"/>
              </a:lnSpc>
            </a:pPr>
            <a:r>
              <a:rPr lang="en-GB" sz="2400" i="1" smtClean="0">
                <a:latin typeface="Tahoma" pitchFamily="34" charset="0"/>
              </a:rPr>
              <a:t>[the formula can also express the attraction generated by a mall on its catchment area, where “a” represents a measure of attraction as the floor space]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179388" y="304800"/>
            <a:ext cx="8713787" cy="1143000"/>
          </a:xfrm>
        </p:spPr>
        <p:txBody>
          <a:bodyPr/>
          <a:lstStyle/>
          <a:p>
            <a:r>
              <a:rPr lang="en-GB" sz="2800" dirty="0" smtClean="0">
                <a:latin typeface="Tahoma" pitchFamily="34" charset="0"/>
              </a:rPr>
              <a:t>Geographical Space and Economic Geography  (4/4)</a:t>
            </a:r>
            <a:endParaRPr lang="it-IT" sz="2800" dirty="0" smtClean="0">
              <a:latin typeface="Tahoma" pitchFamily="34" charset="0"/>
            </a:endParaRPr>
          </a:p>
        </p:txBody>
      </p:sp>
      <p:sp>
        <p:nvSpPr>
          <p:cNvPr id="16386"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b="1" dirty="0" smtClean="0">
                <a:latin typeface="Tahoma" pitchFamily="34" charset="0"/>
              </a:rPr>
              <a:t>Economic Geography:</a:t>
            </a:r>
          </a:p>
          <a:p>
            <a:pPr lvl="1" eaLnBrk="1" hangingPunct="1">
              <a:lnSpc>
                <a:spcPct val="90000"/>
              </a:lnSpc>
            </a:pPr>
            <a:r>
              <a:rPr lang="en-GB" dirty="0" smtClean="0">
                <a:latin typeface="Tahoma" pitchFamily="34" charset="0"/>
              </a:rPr>
              <a:t>Focuses on the </a:t>
            </a:r>
            <a:r>
              <a:rPr lang="en-GB" b="1" dirty="0" smtClean="0">
                <a:latin typeface="Tahoma" pitchFamily="34" charset="0"/>
              </a:rPr>
              <a:t>knowledge </a:t>
            </a:r>
            <a:r>
              <a:rPr lang="en-GB" dirty="0" smtClean="0">
                <a:latin typeface="Tahoma" pitchFamily="34" charset="0"/>
              </a:rPr>
              <a:t>of the geographical space (as an index of human and natural evolutions) and on the </a:t>
            </a:r>
            <a:r>
              <a:rPr lang="en-GB" b="1" dirty="0" smtClean="0">
                <a:latin typeface="Tahoma" pitchFamily="34" charset="0"/>
              </a:rPr>
              <a:t>management </a:t>
            </a:r>
            <a:r>
              <a:rPr lang="en-GB" dirty="0" smtClean="0">
                <a:latin typeface="Tahoma" pitchFamily="34" charset="0"/>
              </a:rPr>
              <a:t>of space (as an index of the social, political and economical evolutions)</a:t>
            </a:r>
          </a:p>
          <a:p>
            <a:pPr lvl="1" eaLnBrk="1" hangingPunct="1">
              <a:lnSpc>
                <a:spcPct val="90000"/>
              </a:lnSpc>
            </a:pPr>
            <a:r>
              <a:rPr lang="en-GB" dirty="0" smtClean="0">
                <a:latin typeface="Tahoma" pitchFamily="34" charset="0"/>
              </a:rPr>
              <a:t>focuses on the processes of </a:t>
            </a:r>
            <a:r>
              <a:rPr lang="en-GB" b="1" dirty="0" smtClean="0">
                <a:latin typeface="Tahoma" pitchFamily="34" charset="0"/>
              </a:rPr>
              <a:t>management of production </a:t>
            </a:r>
            <a:r>
              <a:rPr lang="en-GB" dirty="0" smtClean="0">
                <a:latin typeface="Tahoma" pitchFamily="34" charset="0"/>
              </a:rPr>
              <a:t>of goods and services in </a:t>
            </a:r>
            <a:r>
              <a:rPr lang="en-GB" b="1" dirty="0" smtClean="0">
                <a:latin typeface="Tahoma" pitchFamily="34" charset="0"/>
              </a:rPr>
              <a:t>cities </a:t>
            </a:r>
            <a:r>
              <a:rPr lang="en-GB" dirty="0" smtClean="0">
                <a:latin typeface="Tahoma" pitchFamily="34" charset="0"/>
              </a:rPr>
              <a:t>and </a:t>
            </a:r>
            <a:r>
              <a:rPr lang="en-GB" b="1" dirty="0" smtClean="0">
                <a:latin typeface="Tahoma" pitchFamily="34" charset="0"/>
              </a:rPr>
              <a:t>space </a:t>
            </a:r>
            <a:r>
              <a:rPr lang="en-GB" dirty="0" smtClean="0">
                <a:latin typeface="Tahoma" pitchFamily="34" charset="0"/>
              </a:rPr>
              <a:t>(more in general)</a:t>
            </a:r>
          </a:p>
          <a:p>
            <a:pPr>
              <a:lnSpc>
                <a:spcPct val="90000"/>
              </a:lnSpc>
            </a:pPr>
            <a:endParaRPr lang="it-IT" dirty="0" smtClean="0">
              <a:latin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idx="4294967295"/>
          </p:nvPr>
        </p:nvSpPr>
        <p:spPr/>
        <p:txBody>
          <a:bodyPr/>
          <a:lstStyle/>
          <a:p>
            <a:r>
              <a:rPr lang="en-GB" smtClean="0">
                <a:latin typeface="Tahoma" pitchFamily="34" charset="0"/>
              </a:rPr>
              <a:t>What is economic geography?</a:t>
            </a:r>
          </a:p>
        </p:txBody>
      </p:sp>
      <p:sp>
        <p:nvSpPr>
          <p:cNvPr id="3" name="Segnaposto contenuto 2" descr="Rectangle: Click to edit Master text styles&#10;Second level&#10;Third level&#10;Fourth level&#10;Fifth level"/>
          <p:cNvSpPr>
            <a:spLocks noGrp="1"/>
          </p:cNvSpPr>
          <p:nvPr>
            <p:ph idx="4294967295"/>
          </p:nvPr>
        </p:nvSpPr>
        <p:spPr/>
        <p:txBody>
          <a:bodyPr>
            <a:normAutofit/>
          </a:bodyPr>
          <a:lstStyle/>
          <a:p>
            <a:pPr>
              <a:lnSpc>
                <a:spcPct val="80000"/>
              </a:lnSpc>
            </a:pPr>
            <a:r>
              <a:rPr lang="en-GB" sz="2000" smtClean="0"/>
              <a:t>Explaining the causes and consequences of uneven development within and between regions is a central concern for economic geographers</a:t>
            </a:r>
          </a:p>
          <a:p>
            <a:pPr>
              <a:lnSpc>
                <a:spcPct val="80000"/>
              </a:lnSpc>
            </a:pPr>
            <a:r>
              <a:rPr lang="en-GB" sz="2000" smtClean="0"/>
              <a:t>The discipline’s goal has long been to offer multi-faceted explanations for economic processes (growth and prosperity as well as crises and decline ) manifested across territories at various scales: local, regional, national and global. </a:t>
            </a:r>
          </a:p>
          <a:p>
            <a:pPr>
              <a:lnSpc>
                <a:spcPct val="80000"/>
              </a:lnSpc>
            </a:pPr>
            <a:r>
              <a:rPr lang="en-GB" sz="2000" smtClean="0"/>
              <a:t>Contemporary economic geographers study geographically specific factors that shape economic processes and identify:</a:t>
            </a:r>
          </a:p>
          <a:p>
            <a:pPr lvl="1">
              <a:lnSpc>
                <a:spcPct val="80000"/>
              </a:lnSpc>
            </a:pPr>
            <a:r>
              <a:rPr lang="en-GB" sz="1800" smtClean="0"/>
              <a:t>key agents (firms, labour and the state) </a:t>
            </a:r>
          </a:p>
          <a:p>
            <a:pPr lvl="1">
              <a:lnSpc>
                <a:spcPct val="80000"/>
              </a:lnSpc>
            </a:pPr>
            <a:r>
              <a:rPr lang="en-GB" sz="1800" smtClean="0"/>
              <a:t>And drivers (innovation, institutions, entrepreneurship and accessibility) </a:t>
            </a:r>
          </a:p>
          <a:p>
            <a:pPr lvl="1">
              <a:lnSpc>
                <a:spcPct val="80000"/>
              </a:lnSpc>
              <a:buClr>
                <a:schemeClr val="hlink"/>
              </a:buClr>
              <a:buSzPct val="110000"/>
              <a:buFont typeface="Wingdings" pitchFamily="2" charset="2"/>
              <a:buChar char="w"/>
            </a:pPr>
            <a:r>
              <a:rPr lang="en-GB" sz="2000" smtClean="0"/>
              <a:t>that prompt uneven territorial development and change (such as industrial clusters, regional disparities and core – periphery).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Economic</a:t>
            </a:r>
            <a:r>
              <a:rPr lang="it-IT" dirty="0" smtClean="0"/>
              <a:t> </a:t>
            </a:r>
            <a:r>
              <a:rPr lang="it-IT" dirty="0" err="1" smtClean="0"/>
              <a:t>Geography</a:t>
            </a:r>
            <a:endParaRPr lang="it-IT" dirty="0"/>
          </a:p>
        </p:txBody>
      </p:sp>
      <p:sp>
        <p:nvSpPr>
          <p:cNvPr id="3" name="Segnaposto contenuto 2"/>
          <p:cNvSpPr>
            <a:spLocks noGrp="1"/>
          </p:cNvSpPr>
          <p:nvPr>
            <p:ph idx="1"/>
          </p:nvPr>
        </p:nvSpPr>
        <p:spPr/>
        <p:txBody>
          <a:bodyPr/>
          <a:lstStyle/>
          <a:p>
            <a:r>
              <a:rPr lang="it-IT" sz="2800" dirty="0" err="1" smtClean="0"/>
              <a:t>Economic</a:t>
            </a:r>
            <a:r>
              <a:rPr lang="it-IT" sz="2800" dirty="0" smtClean="0"/>
              <a:t> </a:t>
            </a:r>
            <a:r>
              <a:rPr lang="it-IT" sz="2800" dirty="0" err="1" smtClean="0"/>
              <a:t>geographers</a:t>
            </a:r>
            <a:r>
              <a:rPr lang="it-IT" sz="2800" dirty="0" smtClean="0"/>
              <a:t> </a:t>
            </a:r>
            <a:r>
              <a:rPr lang="it-IT" sz="2800" dirty="0" err="1" smtClean="0"/>
              <a:t>study</a:t>
            </a:r>
            <a:r>
              <a:rPr lang="it-IT" sz="2800" dirty="0" smtClean="0"/>
              <a:t> and </a:t>
            </a:r>
            <a:r>
              <a:rPr lang="it-IT" sz="2800" dirty="0" err="1" smtClean="0"/>
              <a:t>attemp</a:t>
            </a:r>
            <a:r>
              <a:rPr lang="it-IT" sz="2800" dirty="0" smtClean="0"/>
              <a:t> to </a:t>
            </a:r>
            <a:r>
              <a:rPr lang="it-IT" sz="2800" dirty="0" err="1" smtClean="0"/>
              <a:t>explain</a:t>
            </a:r>
            <a:r>
              <a:rPr lang="it-IT" sz="2800" dirty="0" smtClean="0"/>
              <a:t> the </a:t>
            </a:r>
            <a:r>
              <a:rPr lang="it-IT" sz="2800" dirty="0" err="1" smtClean="0"/>
              <a:t>spatial</a:t>
            </a:r>
            <a:r>
              <a:rPr lang="it-IT" sz="2800" dirty="0" smtClean="0"/>
              <a:t> </a:t>
            </a:r>
            <a:r>
              <a:rPr lang="it-IT" sz="2800" dirty="0" err="1" smtClean="0"/>
              <a:t>configuration</a:t>
            </a:r>
            <a:r>
              <a:rPr lang="it-IT" sz="2800" dirty="0" smtClean="0"/>
              <a:t> of </a:t>
            </a:r>
            <a:r>
              <a:rPr lang="it-IT" sz="2800" dirty="0" err="1" smtClean="0"/>
              <a:t>economic</a:t>
            </a:r>
            <a:r>
              <a:rPr lang="it-IT" sz="2800" dirty="0" smtClean="0"/>
              <a:t> </a:t>
            </a:r>
            <a:r>
              <a:rPr lang="it-IT" sz="2800" dirty="0" err="1" smtClean="0"/>
              <a:t>activities</a:t>
            </a:r>
            <a:endParaRPr lang="it-IT" sz="2800" dirty="0" smtClean="0"/>
          </a:p>
          <a:p>
            <a:r>
              <a:rPr lang="it-IT" sz="2800" dirty="0" err="1" smtClean="0"/>
              <a:t>Economic</a:t>
            </a:r>
            <a:r>
              <a:rPr lang="it-IT" sz="2800" dirty="0" smtClean="0"/>
              <a:t> </a:t>
            </a:r>
            <a:r>
              <a:rPr lang="it-IT" sz="2800" dirty="0" err="1" smtClean="0"/>
              <a:t>activities</a:t>
            </a:r>
            <a:r>
              <a:rPr lang="it-IT" sz="2800" dirty="0" smtClean="0"/>
              <a:t>:</a:t>
            </a:r>
          </a:p>
          <a:p>
            <a:pPr lvl="1"/>
            <a:r>
              <a:rPr lang="it-IT" sz="2400" dirty="0" smtClean="0"/>
              <a:t>Produce </a:t>
            </a:r>
            <a:r>
              <a:rPr lang="it-IT" sz="2400" dirty="0" err="1" smtClean="0"/>
              <a:t>goods</a:t>
            </a:r>
            <a:r>
              <a:rPr lang="it-IT" sz="2400" dirty="0" smtClean="0"/>
              <a:t> and </a:t>
            </a:r>
            <a:r>
              <a:rPr lang="it-IT" sz="2400" dirty="0" err="1" smtClean="0"/>
              <a:t>services</a:t>
            </a:r>
            <a:r>
              <a:rPr lang="it-IT" sz="2400" dirty="0" smtClean="0"/>
              <a:t>;</a:t>
            </a:r>
          </a:p>
          <a:p>
            <a:pPr lvl="1"/>
            <a:r>
              <a:rPr lang="it-IT" sz="2400" dirty="0" smtClean="0"/>
              <a:t>Transfer </a:t>
            </a:r>
            <a:r>
              <a:rPr lang="it-IT" sz="2400" dirty="0" err="1" smtClean="0"/>
              <a:t>goods</a:t>
            </a:r>
            <a:r>
              <a:rPr lang="it-IT" sz="2400" dirty="0" smtClean="0"/>
              <a:t> and </a:t>
            </a:r>
            <a:r>
              <a:rPr lang="it-IT" sz="2400" dirty="0" err="1" smtClean="0"/>
              <a:t>services</a:t>
            </a:r>
            <a:r>
              <a:rPr lang="it-IT" sz="2400" dirty="0" smtClean="0"/>
              <a:t> from </a:t>
            </a:r>
            <a:r>
              <a:rPr lang="it-IT" sz="2400" dirty="0" err="1" smtClean="0"/>
              <a:t>one</a:t>
            </a:r>
            <a:r>
              <a:rPr lang="it-IT" sz="2400" dirty="0" smtClean="0"/>
              <a:t> </a:t>
            </a:r>
            <a:r>
              <a:rPr lang="it-IT" sz="2400" dirty="0" err="1" smtClean="0"/>
              <a:t>economic</a:t>
            </a:r>
            <a:r>
              <a:rPr lang="it-IT" sz="2400" dirty="0" smtClean="0"/>
              <a:t> agent to </a:t>
            </a:r>
            <a:r>
              <a:rPr lang="it-IT" sz="2400" dirty="0" err="1" smtClean="0"/>
              <a:t>another</a:t>
            </a:r>
            <a:r>
              <a:rPr lang="it-IT" sz="2400" dirty="0" smtClean="0"/>
              <a:t> </a:t>
            </a:r>
            <a:r>
              <a:rPr lang="it-IT" sz="2400" dirty="0" err="1" smtClean="0"/>
              <a:t>one</a:t>
            </a:r>
            <a:r>
              <a:rPr lang="it-IT" sz="2400" dirty="0" smtClean="0"/>
              <a:t>;</a:t>
            </a:r>
          </a:p>
          <a:p>
            <a:pPr lvl="1"/>
            <a:r>
              <a:rPr lang="it-IT" sz="2400" dirty="0" err="1" smtClean="0"/>
              <a:t>Transform</a:t>
            </a:r>
            <a:r>
              <a:rPr lang="it-IT" sz="2400" dirty="0" smtClean="0"/>
              <a:t> </a:t>
            </a:r>
            <a:r>
              <a:rPr lang="it-IT" sz="2400" dirty="0" err="1" smtClean="0"/>
              <a:t>goods</a:t>
            </a:r>
            <a:r>
              <a:rPr lang="it-IT" sz="2400" dirty="0" smtClean="0"/>
              <a:t> and </a:t>
            </a:r>
            <a:r>
              <a:rPr lang="it-IT" sz="2400" dirty="0" err="1" smtClean="0"/>
              <a:t>services</a:t>
            </a:r>
            <a:r>
              <a:rPr lang="it-IT" sz="2400" dirty="0" smtClean="0"/>
              <a:t> </a:t>
            </a:r>
            <a:r>
              <a:rPr lang="it-IT" sz="2400" dirty="0" err="1" smtClean="0"/>
              <a:t>into</a:t>
            </a:r>
            <a:r>
              <a:rPr lang="it-IT" sz="2400" dirty="0" smtClean="0"/>
              <a:t> utility </a:t>
            </a:r>
            <a:r>
              <a:rPr lang="it-IT" sz="2400" dirty="0" err="1" smtClean="0"/>
              <a:t>through</a:t>
            </a:r>
            <a:r>
              <a:rPr lang="it-IT" sz="2400" dirty="0" smtClean="0"/>
              <a:t> the </a:t>
            </a:r>
            <a:r>
              <a:rPr lang="it-IT" sz="2400" dirty="0" err="1" smtClean="0"/>
              <a:t>act</a:t>
            </a:r>
            <a:r>
              <a:rPr lang="it-IT" sz="2400" dirty="0" smtClean="0"/>
              <a:t> of </a:t>
            </a:r>
            <a:r>
              <a:rPr lang="it-IT" sz="2400" dirty="0" err="1" smtClean="0"/>
              <a:t>consumption</a:t>
            </a:r>
            <a:endParaRPr lang="it-IT" sz="2400" dirty="0" smtClean="0"/>
          </a:p>
          <a:p>
            <a:pPr lvl="1"/>
            <a:r>
              <a:rPr lang="it-IT" sz="2400" i="1" dirty="0" err="1" smtClean="0"/>
              <a:t>All</a:t>
            </a:r>
            <a:r>
              <a:rPr lang="it-IT" sz="2400" i="1" dirty="0" smtClean="0"/>
              <a:t> of </a:t>
            </a:r>
            <a:r>
              <a:rPr lang="it-IT" sz="2400" i="1" dirty="0" err="1" smtClean="0"/>
              <a:t>these</a:t>
            </a:r>
            <a:r>
              <a:rPr lang="it-IT" sz="2400" i="1" dirty="0" smtClean="0"/>
              <a:t> </a:t>
            </a:r>
            <a:r>
              <a:rPr lang="it-IT" sz="2400" i="1" dirty="0" err="1" smtClean="0"/>
              <a:t>activities</a:t>
            </a:r>
            <a:r>
              <a:rPr lang="it-IT" sz="2400" i="1" dirty="0" smtClean="0"/>
              <a:t> take </a:t>
            </a:r>
            <a:r>
              <a:rPr lang="it-IT" sz="2400" i="1" dirty="0" err="1" smtClean="0"/>
              <a:t>place</a:t>
            </a:r>
            <a:r>
              <a:rPr lang="it-IT" sz="2400" i="1" dirty="0" smtClean="0"/>
              <a:t> in </a:t>
            </a:r>
            <a:r>
              <a:rPr lang="it-IT" sz="2400" i="1" dirty="0" err="1" smtClean="0"/>
              <a:t>space</a:t>
            </a:r>
            <a:endParaRPr lang="it-IT" sz="2400" i="1" dirty="0"/>
          </a:p>
        </p:txBody>
      </p:sp>
    </p:spTree>
    <p:extLst>
      <p:ext uri="{BB962C8B-B14F-4D97-AF65-F5344CB8AC3E}">
        <p14:creationId xmlns:p14="http://schemas.microsoft.com/office/powerpoint/2010/main" val="4060590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Economic</a:t>
            </a:r>
            <a:r>
              <a:rPr lang="it-IT" dirty="0" smtClean="0"/>
              <a:t> </a:t>
            </a:r>
            <a:r>
              <a:rPr lang="it-IT" dirty="0" err="1" smtClean="0"/>
              <a:t>Geography</a:t>
            </a:r>
            <a:endParaRPr lang="it-IT" dirty="0"/>
          </a:p>
        </p:txBody>
      </p:sp>
      <p:sp>
        <p:nvSpPr>
          <p:cNvPr id="3" name="Segnaposto contenuto 2"/>
          <p:cNvSpPr>
            <a:spLocks noGrp="1"/>
          </p:cNvSpPr>
          <p:nvPr>
            <p:ph idx="1"/>
          </p:nvPr>
        </p:nvSpPr>
        <p:spPr/>
        <p:txBody>
          <a:bodyPr/>
          <a:lstStyle/>
          <a:p>
            <a:r>
              <a:rPr lang="it-IT" sz="2800" dirty="0" smtClean="0"/>
              <a:t>The </a:t>
            </a:r>
            <a:r>
              <a:rPr lang="it-IT" sz="2800" dirty="0" err="1" smtClean="0"/>
              <a:t>role</a:t>
            </a:r>
            <a:r>
              <a:rPr lang="it-IT" sz="2800" dirty="0" smtClean="0"/>
              <a:t> of </a:t>
            </a:r>
            <a:r>
              <a:rPr lang="it-IT" sz="2800" dirty="0" err="1" smtClean="0"/>
              <a:t>economic</a:t>
            </a:r>
            <a:r>
              <a:rPr lang="it-IT" sz="2800" dirty="0" smtClean="0"/>
              <a:t> </a:t>
            </a:r>
            <a:r>
              <a:rPr lang="it-IT" sz="2800" dirty="0" err="1" smtClean="0"/>
              <a:t>geographer</a:t>
            </a:r>
            <a:endParaRPr lang="it-IT" sz="2800" dirty="0" smtClean="0"/>
          </a:p>
          <a:p>
            <a:r>
              <a:rPr lang="it-IT" sz="2800" i="1" dirty="0" smtClean="0"/>
              <a:t>To </a:t>
            </a:r>
            <a:r>
              <a:rPr lang="it-IT" sz="2800" i="1" dirty="0" err="1" smtClean="0"/>
              <a:t>perceive</a:t>
            </a:r>
            <a:r>
              <a:rPr lang="it-IT" sz="2800" i="1" dirty="0" smtClean="0"/>
              <a:t> </a:t>
            </a:r>
            <a:r>
              <a:rPr lang="it-IT" sz="2800" i="1" dirty="0" err="1" smtClean="0"/>
              <a:t>order</a:t>
            </a:r>
            <a:r>
              <a:rPr lang="it-IT" sz="2800" i="1" dirty="0" smtClean="0"/>
              <a:t> in the </a:t>
            </a:r>
            <a:r>
              <a:rPr lang="it-IT" sz="2800" i="1" dirty="0" err="1" smtClean="0"/>
              <a:t>complexity</a:t>
            </a:r>
            <a:r>
              <a:rPr lang="it-IT" sz="2800" i="1" dirty="0" smtClean="0"/>
              <a:t> of the </a:t>
            </a:r>
            <a:r>
              <a:rPr lang="it-IT" sz="2800" i="1" dirty="0" err="1" smtClean="0"/>
              <a:t>economic</a:t>
            </a:r>
            <a:r>
              <a:rPr lang="it-IT" sz="2800" i="1" dirty="0" smtClean="0"/>
              <a:t> </a:t>
            </a:r>
            <a:r>
              <a:rPr lang="it-IT" sz="2800" i="1" dirty="0" err="1" smtClean="0"/>
              <a:t>space</a:t>
            </a:r>
            <a:endParaRPr lang="it-IT" sz="2800" i="1" dirty="0" smtClean="0"/>
          </a:p>
          <a:p>
            <a:r>
              <a:rPr lang="it-IT" sz="2800" i="1" dirty="0" err="1" smtClean="0"/>
              <a:t>Untangle</a:t>
            </a:r>
            <a:r>
              <a:rPr lang="it-IT" sz="2800" i="1" dirty="0" smtClean="0"/>
              <a:t> </a:t>
            </a:r>
            <a:r>
              <a:rPr lang="it-IT" sz="2800" i="1" dirty="0" err="1" smtClean="0"/>
              <a:t>webs</a:t>
            </a:r>
            <a:r>
              <a:rPr lang="it-IT" sz="2800" i="1" dirty="0" smtClean="0"/>
              <a:t> of </a:t>
            </a:r>
            <a:r>
              <a:rPr lang="it-IT" sz="2800" i="1" dirty="0" err="1" smtClean="0"/>
              <a:t>interrelated</a:t>
            </a:r>
            <a:r>
              <a:rPr lang="it-IT" sz="2800" i="1" dirty="0" smtClean="0"/>
              <a:t> </a:t>
            </a:r>
            <a:r>
              <a:rPr lang="it-IT" sz="2800" i="1" dirty="0" err="1" smtClean="0"/>
              <a:t>decision</a:t>
            </a:r>
            <a:r>
              <a:rPr lang="it-IT" sz="2800" i="1" dirty="0" smtClean="0"/>
              <a:t> </a:t>
            </a:r>
            <a:r>
              <a:rPr lang="it-IT" sz="2800" i="1" dirty="0" err="1" smtClean="0"/>
              <a:t>making</a:t>
            </a:r>
            <a:r>
              <a:rPr lang="it-IT" sz="2800" i="1" dirty="0" smtClean="0"/>
              <a:t> </a:t>
            </a:r>
          </a:p>
          <a:p>
            <a:r>
              <a:rPr lang="it-IT" sz="2800" i="1" dirty="0" smtClean="0"/>
              <a:t>To </a:t>
            </a:r>
            <a:r>
              <a:rPr lang="it-IT" sz="2800" i="1" dirty="0" err="1" smtClean="0"/>
              <a:t>elicit</a:t>
            </a:r>
            <a:r>
              <a:rPr lang="it-IT" sz="2800" i="1" dirty="0" smtClean="0"/>
              <a:t> some </a:t>
            </a:r>
            <a:r>
              <a:rPr lang="it-IT" sz="2800" i="1" dirty="0" err="1" smtClean="0"/>
              <a:t>principles</a:t>
            </a:r>
            <a:r>
              <a:rPr lang="it-IT" sz="2800" i="1" dirty="0" smtClean="0"/>
              <a:t> </a:t>
            </a:r>
            <a:r>
              <a:rPr lang="it-IT" sz="2800" i="1" dirty="0" err="1" smtClean="0"/>
              <a:t>that</a:t>
            </a:r>
            <a:r>
              <a:rPr lang="it-IT" sz="2800" i="1" dirty="0" smtClean="0"/>
              <a:t> drive the </a:t>
            </a:r>
            <a:r>
              <a:rPr lang="it-IT" sz="2800" i="1" dirty="0" err="1" smtClean="0"/>
              <a:t>evolution</a:t>
            </a:r>
            <a:r>
              <a:rPr lang="it-IT" sz="2800" i="1" dirty="0" smtClean="0"/>
              <a:t> of the </a:t>
            </a:r>
            <a:r>
              <a:rPr lang="it-IT" sz="2800" i="1" dirty="0" err="1" smtClean="0"/>
              <a:t>economic</a:t>
            </a:r>
            <a:r>
              <a:rPr lang="it-IT" sz="2800" i="1" dirty="0" smtClean="0"/>
              <a:t> </a:t>
            </a:r>
            <a:r>
              <a:rPr lang="it-IT" sz="2800" i="1" dirty="0" err="1" smtClean="0"/>
              <a:t>landscape</a:t>
            </a:r>
            <a:endParaRPr lang="it-IT" sz="2800" i="1" dirty="0" smtClean="0"/>
          </a:p>
          <a:p>
            <a:r>
              <a:rPr lang="it-IT" sz="2800" dirty="0" smtClean="0"/>
              <a:t>=&gt; Building </a:t>
            </a:r>
            <a:r>
              <a:rPr lang="it-IT" sz="2800" dirty="0" err="1" smtClean="0"/>
              <a:t>models</a:t>
            </a:r>
            <a:r>
              <a:rPr lang="it-IT" sz="2800" dirty="0" smtClean="0"/>
              <a:t> to </a:t>
            </a:r>
            <a:r>
              <a:rPr lang="it-IT" sz="2800" dirty="0" err="1" smtClean="0"/>
              <a:t>abstract</a:t>
            </a:r>
            <a:r>
              <a:rPr lang="it-IT" sz="2800" dirty="0" smtClean="0"/>
              <a:t> from </a:t>
            </a:r>
            <a:r>
              <a:rPr lang="it-IT" sz="2800" dirty="0" err="1" smtClean="0"/>
              <a:t>superflous</a:t>
            </a:r>
            <a:r>
              <a:rPr lang="it-IT" sz="2800" dirty="0" smtClean="0"/>
              <a:t> </a:t>
            </a:r>
            <a:r>
              <a:rPr lang="it-IT" sz="2800" dirty="0" err="1" smtClean="0"/>
              <a:t>details</a:t>
            </a:r>
            <a:r>
              <a:rPr lang="it-IT" sz="2800" dirty="0" smtClean="0"/>
              <a:t> to focus on the </a:t>
            </a:r>
            <a:r>
              <a:rPr lang="it-IT" sz="2800" dirty="0" err="1" smtClean="0"/>
              <a:t>main</a:t>
            </a:r>
            <a:r>
              <a:rPr lang="it-IT" sz="2800" dirty="0" smtClean="0"/>
              <a:t> </a:t>
            </a:r>
            <a:r>
              <a:rPr lang="it-IT" sz="2800" dirty="0" err="1" smtClean="0"/>
              <a:t>driving</a:t>
            </a:r>
            <a:r>
              <a:rPr lang="it-IT" sz="2800" dirty="0" smtClean="0"/>
              <a:t> </a:t>
            </a:r>
            <a:r>
              <a:rPr lang="it-IT" sz="2800" dirty="0" err="1" smtClean="0"/>
              <a:t>forces</a:t>
            </a:r>
            <a:r>
              <a:rPr lang="it-IT" sz="2800" dirty="0" smtClean="0"/>
              <a:t> of the </a:t>
            </a:r>
            <a:r>
              <a:rPr lang="it-IT" sz="2800" dirty="0" err="1" smtClean="0"/>
              <a:t>spatial</a:t>
            </a:r>
            <a:r>
              <a:rPr lang="it-IT" sz="2800" dirty="0" smtClean="0"/>
              <a:t> economy.</a:t>
            </a:r>
            <a:endParaRPr lang="it-IT" sz="2400" dirty="0"/>
          </a:p>
        </p:txBody>
      </p:sp>
    </p:spTree>
    <p:extLst>
      <p:ext uri="{BB962C8B-B14F-4D97-AF65-F5344CB8AC3E}">
        <p14:creationId xmlns:p14="http://schemas.microsoft.com/office/powerpoint/2010/main" val="737678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idx="4294967295"/>
          </p:nvPr>
        </p:nvSpPr>
        <p:spPr/>
        <p:txBody>
          <a:bodyPr/>
          <a:lstStyle/>
          <a:p>
            <a:r>
              <a:rPr lang="en-GB" dirty="0" smtClean="0">
                <a:latin typeface="Tahoma" pitchFamily="34" charset="0"/>
              </a:rPr>
              <a:t>Economic geography and time</a:t>
            </a:r>
          </a:p>
        </p:txBody>
      </p:sp>
      <p:sp>
        <p:nvSpPr>
          <p:cNvPr id="18434" name="Segnaposto contenuto 2" descr="Rectangle: Click to edit Master text styles&#10;Second level&#10;Third level&#10;Fourth level&#10;Fifth level"/>
          <p:cNvSpPr>
            <a:spLocks noGrp="1"/>
          </p:cNvSpPr>
          <p:nvPr>
            <p:ph idx="4294967295"/>
          </p:nvPr>
        </p:nvSpPr>
        <p:spPr/>
        <p:txBody>
          <a:bodyPr/>
          <a:lstStyle/>
          <a:p>
            <a:pPr>
              <a:lnSpc>
                <a:spcPct val="80000"/>
              </a:lnSpc>
            </a:pPr>
            <a:r>
              <a:rPr lang="en-GB" sz="1700" smtClean="0">
                <a:latin typeface="Tahoma" pitchFamily="34" charset="0"/>
              </a:rPr>
              <a:t>Economic geographers have considered various key geographically specific endowments as drivers of territorial development</a:t>
            </a:r>
          </a:p>
          <a:p>
            <a:pPr>
              <a:lnSpc>
                <a:spcPct val="80000"/>
              </a:lnSpc>
            </a:pPr>
            <a:r>
              <a:rPr lang="en-GB" sz="1700" smtClean="0">
                <a:latin typeface="Tahoma" pitchFamily="34" charset="0"/>
              </a:rPr>
              <a:t>Early stages: agriculture, climate and natural-resources, labour supply</a:t>
            </a:r>
          </a:p>
          <a:p>
            <a:pPr>
              <a:lnSpc>
                <a:spcPct val="80000"/>
              </a:lnSpc>
            </a:pPr>
            <a:r>
              <a:rPr lang="en-GB" sz="1700" smtClean="0">
                <a:latin typeface="Tahoma" pitchFamily="34" charset="0"/>
              </a:rPr>
              <a:t>Industrialization: focus shifted to the geography of firms and industries, factory wages, production processes, technology and innovation, the quality and skills of labour, and the role of the state in inducing and promoting industrialization</a:t>
            </a:r>
          </a:p>
          <a:p>
            <a:pPr>
              <a:lnSpc>
                <a:spcPct val="80000"/>
              </a:lnSpc>
            </a:pPr>
            <a:r>
              <a:rPr lang="en-GB" sz="1700" smtClean="0">
                <a:latin typeface="Tahoma" pitchFamily="34" charset="0"/>
              </a:rPr>
              <a:t>Recently: unquantifiable and intangible contributions to territorial development, institutions, networks, knowledge and culture</a:t>
            </a:r>
          </a:p>
          <a:p>
            <a:pPr>
              <a:lnSpc>
                <a:spcPct val="80000"/>
              </a:lnSpc>
            </a:pPr>
            <a:r>
              <a:rPr lang="en-GB" sz="1700" smtClean="0">
                <a:latin typeface="Tahoma" pitchFamily="34" charset="0"/>
              </a:rPr>
              <a:t>New research themes are also emerging, ones that focus for example on financialization, consumption, the knowledge economy and sustainable development.</a:t>
            </a:r>
          </a:p>
          <a:p>
            <a:pPr>
              <a:lnSpc>
                <a:spcPct val="80000"/>
              </a:lnSpc>
            </a:pPr>
            <a:r>
              <a:rPr lang="en-GB" sz="1700" smtClean="0">
                <a:latin typeface="Tahoma" pitchFamily="34" charset="0"/>
              </a:rPr>
              <a:t>Economic geographers are bound together by a common interest in economic processes as fundamentally territorial processes as manifested in the economic fates of communities, cities and regions</a:t>
            </a:r>
          </a:p>
          <a:p>
            <a:pPr>
              <a:lnSpc>
                <a:spcPct val="80000"/>
              </a:lnSpc>
            </a:pPr>
            <a:r>
              <a:rPr lang="en-GB" sz="1700" smtClean="0">
                <a:latin typeface="Tahoma" pitchFamily="34" charset="0"/>
              </a:rPr>
              <a:t>The goal of the economic geography is to understand the economic processes of a place, rather than using economic factors as independent or intervening variables to explain environmental change (cultural ecologists) or socio-cultural change (cultural/social geographers).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GB" smtClean="0">
                <a:latin typeface="Tahoma" pitchFamily="34" charset="0"/>
              </a:rPr>
              <a:t>Origins</a:t>
            </a:r>
          </a:p>
        </p:txBody>
      </p:sp>
      <p:sp>
        <p:nvSpPr>
          <p:cNvPr id="19458"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GB" sz="1600" smtClean="0">
                <a:latin typeface="Tahoma" pitchFamily="34" charset="0"/>
              </a:rPr>
              <a:t>British colonialism – need to study commercial geography to better understand and improve trade routes and modes of transport;</a:t>
            </a:r>
          </a:p>
          <a:p>
            <a:pPr>
              <a:lnSpc>
                <a:spcPct val="80000"/>
              </a:lnSpc>
            </a:pPr>
            <a:r>
              <a:rPr lang="en-GB" sz="1600" smtClean="0">
                <a:latin typeface="Tahoma" pitchFamily="34" charset="0"/>
              </a:rPr>
              <a:t>Germanic location theories of Heinrich Von Thünen and Alfred Weber (who were then followed by Walter Christaller and August Lösch) as the roots of economic geography. </a:t>
            </a:r>
          </a:p>
          <a:p>
            <a:pPr lvl="1">
              <a:lnSpc>
                <a:spcPct val="80000"/>
              </a:lnSpc>
            </a:pPr>
            <a:r>
              <a:rPr lang="en-GB" sz="1400" smtClean="0">
                <a:latin typeface="Tahoma" pitchFamily="34" charset="0"/>
              </a:rPr>
              <a:t>Their goal was to develop optimal location patterns for the most efficient functioning of farms, factories and cities, given geographical endowments and accessibility (e.g. transport costs).</a:t>
            </a:r>
          </a:p>
          <a:p>
            <a:pPr lvl="1">
              <a:lnSpc>
                <a:spcPct val="80000"/>
              </a:lnSpc>
            </a:pPr>
            <a:r>
              <a:rPr lang="en-GB" sz="1400" smtClean="0">
                <a:latin typeface="Tahoma" pitchFamily="34" charset="0"/>
              </a:rPr>
              <a:t>Location modelling subsequently crossed the Atlantic, where it was incorporated into North American economic geography and became an important foundation of regional science, thanks to Walter Isard.</a:t>
            </a:r>
          </a:p>
          <a:p>
            <a:pPr>
              <a:lnSpc>
                <a:spcPct val="80000"/>
              </a:lnSpc>
            </a:pPr>
            <a:r>
              <a:rPr lang="en-GB" sz="1600" smtClean="0">
                <a:latin typeface="Tahoma" pitchFamily="34" charset="0"/>
              </a:rPr>
              <a:t>Alfred Marshall – British Economist - the first to articulate the phenomenon of industrial agglomerations and he highlighted the importance of economies of scale in industrialization.</a:t>
            </a:r>
          </a:p>
          <a:p>
            <a:pPr lvl="1">
              <a:lnSpc>
                <a:spcPct val="80000"/>
              </a:lnSpc>
            </a:pPr>
            <a:r>
              <a:rPr lang="en-GB" sz="1400" smtClean="0">
                <a:latin typeface="Tahoma" pitchFamily="34" charset="0"/>
              </a:rPr>
              <a:t>agglomerations/clusters continue to occupy centre stage in contemporary economic geography, although today attention is increasingly shifting from economic to social, cultural and institutional dimensions of clusters</a:t>
            </a:r>
          </a:p>
          <a:p>
            <a:pPr>
              <a:lnSpc>
                <a:spcPct val="80000"/>
              </a:lnSpc>
            </a:pPr>
            <a:r>
              <a:rPr lang="en-GB" sz="1600" smtClean="0">
                <a:latin typeface="Tahoma" pitchFamily="34" charset="0"/>
              </a:rPr>
              <a:t>human-environmental geography - extractive resources in a territory preoccupied scholars and policy makers</a:t>
            </a:r>
          </a:p>
          <a:p>
            <a:pPr>
              <a:lnSpc>
                <a:spcPct val="80000"/>
              </a:lnSpc>
            </a:pPr>
            <a:r>
              <a:rPr lang="en-GB" sz="1600" smtClean="0">
                <a:latin typeface="Tahoma" pitchFamily="34" charset="0"/>
              </a:rPr>
              <a:t>economic geography since its inception combined multiple trajectories involving multiple, and sometimes contradictory, epistemologies and methodologies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en-GB" smtClean="0">
                <a:latin typeface="Tahoma" pitchFamily="34" charset="0"/>
              </a:rPr>
              <a:t>Origins</a:t>
            </a:r>
          </a:p>
        </p:txBody>
      </p:sp>
      <p:sp>
        <p:nvSpPr>
          <p:cNvPr id="20482"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GB" sz="1800" smtClean="0">
                <a:latin typeface="Tahoma" pitchFamily="34" charset="0"/>
              </a:rPr>
              <a:t>Beginning: descriptive studies, deterministic theories;</a:t>
            </a:r>
          </a:p>
          <a:p>
            <a:pPr>
              <a:lnSpc>
                <a:spcPct val="80000"/>
              </a:lnSpc>
            </a:pPr>
            <a:r>
              <a:rPr lang="en-GB" sz="1800" smtClean="0">
                <a:latin typeface="Tahoma" pitchFamily="34" charset="0"/>
              </a:rPr>
              <a:t>neo-classical economics and Marxist structuralism (post WWII period);</a:t>
            </a:r>
          </a:p>
          <a:p>
            <a:pPr>
              <a:lnSpc>
                <a:spcPct val="80000"/>
              </a:lnSpc>
            </a:pPr>
            <a:r>
              <a:rPr lang="en-GB" sz="1800" smtClean="0">
                <a:latin typeface="Tahoma" pitchFamily="34" charset="0"/>
              </a:rPr>
              <a:t>shift towards spatial science in economic geography:</a:t>
            </a:r>
          </a:p>
          <a:p>
            <a:pPr lvl="1">
              <a:lnSpc>
                <a:spcPct val="80000"/>
              </a:lnSpc>
            </a:pPr>
            <a:r>
              <a:rPr lang="en-GB" sz="1600" smtClean="0">
                <a:latin typeface="Tahoma" pitchFamily="34" charset="0"/>
              </a:rPr>
              <a:t>quantitative, theoretical economic geographers and regional scientists sought to develop universal, abstract, and explanatory spatial theories for industrial location and regional economic evolution:</a:t>
            </a:r>
          </a:p>
          <a:p>
            <a:pPr lvl="1">
              <a:lnSpc>
                <a:spcPct val="80000"/>
              </a:lnSpc>
            </a:pPr>
            <a:r>
              <a:rPr lang="en-GB" sz="1600" smtClean="0">
                <a:latin typeface="Tahoma" pitchFamily="34" charset="0"/>
              </a:rPr>
              <a:t>Transport geography; urban geography, etc. </a:t>
            </a:r>
          </a:p>
          <a:p>
            <a:pPr>
              <a:lnSpc>
                <a:spcPct val="80000"/>
              </a:lnSpc>
            </a:pPr>
            <a:r>
              <a:rPr lang="en-GB" sz="1800" smtClean="0">
                <a:latin typeface="Tahoma" pitchFamily="34" charset="0"/>
              </a:rPr>
              <a:t>New issues: 1970 – 1990</a:t>
            </a:r>
          </a:p>
          <a:p>
            <a:pPr lvl="1">
              <a:lnSpc>
                <a:spcPct val="80000"/>
              </a:lnSpc>
            </a:pPr>
            <a:r>
              <a:rPr lang="en-GB" sz="1600" smtClean="0">
                <a:latin typeface="Tahoma" pitchFamily="34" charset="0"/>
              </a:rPr>
              <a:t>Deindustrialization; Institutions; Business management;</a:t>
            </a:r>
          </a:p>
          <a:p>
            <a:pPr lvl="1">
              <a:lnSpc>
                <a:spcPct val="80000"/>
              </a:lnSpc>
            </a:pPr>
            <a:r>
              <a:rPr lang="en-GB" sz="1600" smtClean="0">
                <a:latin typeface="Tahoma" pitchFamily="34" charset="0"/>
              </a:rPr>
              <a:t>Post-modernism, post-structuralism, feminist theory and cultural geography; globalization and social aspects – ‘cultural turn’ in Geography</a:t>
            </a:r>
          </a:p>
          <a:p>
            <a:pPr>
              <a:lnSpc>
                <a:spcPct val="80000"/>
              </a:lnSpc>
            </a:pPr>
            <a:r>
              <a:rPr lang="en-GB" sz="1800" smtClean="0">
                <a:latin typeface="Tahoma" pitchFamily="34" charset="0"/>
              </a:rPr>
              <a:t>1990 -&gt;</a:t>
            </a:r>
          </a:p>
          <a:p>
            <a:pPr lvl="1">
              <a:lnSpc>
                <a:spcPct val="80000"/>
              </a:lnSpc>
            </a:pPr>
            <a:r>
              <a:rPr lang="en-GB" sz="1600" smtClean="0">
                <a:latin typeface="Tahoma" pitchFamily="34" charset="0"/>
              </a:rPr>
              <a:t>‘new economic geography’ (NEG: geographical economists like Krugman);</a:t>
            </a:r>
          </a:p>
          <a:p>
            <a:pPr lvl="1">
              <a:lnSpc>
                <a:spcPct val="80000"/>
              </a:lnSpc>
            </a:pPr>
            <a:r>
              <a:rPr lang="en-GB" sz="1600" smtClean="0">
                <a:latin typeface="Tahoma" pitchFamily="34" charset="0"/>
              </a:rPr>
              <a:t>Geographically specific endowments and global networks; </a:t>
            </a:r>
          </a:p>
          <a:p>
            <a:pPr lvl="1">
              <a:lnSpc>
                <a:spcPct val="80000"/>
              </a:lnSpc>
            </a:pPr>
            <a:r>
              <a:rPr lang="en-GB" sz="1600" smtClean="0">
                <a:latin typeface="Tahoma" pitchFamily="34" charset="0"/>
              </a:rPr>
              <a:t>economic geographers and development geographers: shift from predominantly industrialized economies to include emerging economies</a:t>
            </a:r>
          </a:p>
          <a:p>
            <a:pPr lvl="1">
              <a:lnSpc>
                <a:spcPct val="80000"/>
              </a:lnSpc>
            </a:pPr>
            <a:endParaRPr lang="en-GB" sz="1600" smtClean="0">
              <a:latin typeface="Tahom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r>
              <a:rPr lang="en-GB" sz="3600" smtClean="0">
                <a:latin typeface="Tahoma" pitchFamily="34" charset="0"/>
              </a:rPr>
              <a:t>Economics and Economic Geography</a:t>
            </a:r>
          </a:p>
        </p:txBody>
      </p:sp>
      <p:sp>
        <p:nvSpPr>
          <p:cNvPr id="21506" name="Rectangle 3" descr="Rectangle: Click to edit Master text styles&#10;Second level&#10;Third level&#10;Fourth level&#10;Fifth level"/>
          <p:cNvSpPr>
            <a:spLocks noGrp="1" noChangeArrowheads="1"/>
          </p:cNvSpPr>
          <p:nvPr>
            <p:ph type="body" idx="4294967295"/>
          </p:nvPr>
        </p:nvSpPr>
        <p:spPr>
          <a:xfrm>
            <a:off x="838200" y="1773238"/>
            <a:ext cx="7772400" cy="4114800"/>
          </a:xfrm>
        </p:spPr>
        <p:txBody>
          <a:bodyPr/>
          <a:lstStyle/>
          <a:p>
            <a:r>
              <a:rPr lang="en-GB" sz="2000" dirty="0" smtClean="0">
                <a:latin typeface="Tahoma" pitchFamily="34" charset="0"/>
              </a:rPr>
              <a:t>Economic geography remains a distinctive sub-discipline in geography that focuses on economic differences, distinctiveness and disparity across places; the political, cultural, social and historical dimensions of industrial and regional development; inter-scalar (e.g. global-to-local) economic relationships and their significance for firms, industries and  regions; and the causes and consequences of unevenness in the world economy. </a:t>
            </a:r>
          </a:p>
          <a:p>
            <a:endParaRPr lang="en-GB" sz="2000" dirty="0" smtClean="0">
              <a:latin typeface="Tahoma" pitchFamily="34" charset="0"/>
            </a:endParaRPr>
          </a:p>
          <a:p>
            <a:r>
              <a:rPr lang="en-GB" sz="2000" dirty="0" smtClean="0">
                <a:latin typeface="Tahoma" pitchFamily="34" charset="0"/>
              </a:rPr>
              <a:t>Regardless of multiple trajectories, one of the most important and distinguishing features of economic geography from economists has been its empirical orientation. Globalization has raised new and important questions about the interconnections and interdependencies among economies, about the processes through which regions develop and compete, and about the utility of classical theories for explaining contemporary economic trends and challenges.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idx="4294967295"/>
          </p:nvPr>
        </p:nvSpPr>
        <p:spPr/>
        <p:txBody>
          <a:bodyPr anchor="ctr"/>
          <a:lstStyle/>
          <a:p>
            <a:r>
              <a:rPr lang="en-GB" sz="3600" smtClean="0">
                <a:latin typeface="Tahoma" pitchFamily="34" charset="0"/>
              </a:rPr>
              <a:t>Economics and Economic Geography</a:t>
            </a:r>
          </a:p>
        </p:txBody>
      </p:sp>
      <p:sp>
        <p:nvSpPr>
          <p:cNvPr id="22530" name="Content Placeholder 3" descr="Rectangle: Click to edit Master text styles&#10;Second level&#10;Third level&#10;Fourth level&#10;Fifth level"/>
          <p:cNvSpPr>
            <a:spLocks noGrp="1"/>
          </p:cNvSpPr>
          <p:nvPr>
            <p:ph idx="4294967295"/>
          </p:nvPr>
        </p:nvSpPr>
        <p:spPr/>
        <p:txBody>
          <a:bodyPr/>
          <a:lstStyle/>
          <a:p>
            <a:r>
              <a:rPr lang="en-US" sz="2000" smtClean="0"/>
              <a:t>Similar problems; different approaches</a:t>
            </a:r>
          </a:p>
          <a:p>
            <a:pPr lvl="1"/>
            <a:r>
              <a:rPr lang="en-US" sz="1800" smtClean="0"/>
              <a:t>Economic geography:</a:t>
            </a:r>
          </a:p>
          <a:p>
            <a:pPr lvl="2"/>
            <a:r>
              <a:rPr lang="en-US" sz="1600" smtClean="0"/>
              <a:t>Conceptualize economic issues in terms of space, place and scale.</a:t>
            </a:r>
          </a:p>
          <a:p>
            <a:pPr lvl="2"/>
            <a:r>
              <a:rPr lang="en-US" sz="1600" smtClean="0"/>
              <a:t>Tend to be empirically based.</a:t>
            </a:r>
          </a:p>
          <a:p>
            <a:pPr lvl="1"/>
            <a:r>
              <a:rPr lang="en-US" sz="1800" smtClean="0"/>
              <a:t>Economics:</a:t>
            </a:r>
          </a:p>
          <a:p>
            <a:pPr lvl="2"/>
            <a:r>
              <a:rPr lang="en-US" sz="1600" smtClean="0"/>
              <a:t>Tends to homogenize the economic world.</a:t>
            </a:r>
          </a:p>
          <a:p>
            <a:pPr lvl="2"/>
            <a:r>
              <a:rPr lang="en-US" sz="1600" smtClean="0"/>
              <a:t>The “market” is often considered as “aspatial”.</a:t>
            </a:r>
          </a:p>
          <a:p>
            <a:pPr lvl="1"/>
            <a:r>
              <a:rPr lang="en-US" sz="1800" smtClean="0"/>
              <a:t>Main areas of investigation:</a:t>
            </a:r>
          </a:p>
          <a:p>
            <a:pPr lvl="2"/>
            <a:r>
              <a:rPr lang="en-US" sz="1600" smtClean="0"/>
              <a:t>Technological change </a:t>
            </a:r>
          </a:p>
          <a:p>
            <a:pPr lvl="2"/>
            <a:r>
              <a:rPr lang="en-US" sz="1600" smtClean="0"/>
              <a:t>Geopolitics</a:t>
            </a:r>
          </a:p>
          <a:p>
            <a:pPr lvl="2"/>
            <a:r>
              <a:rPr lang="en-US" sz="1600" smtClean="0"/>
              <a:t>Cultural homogenization/localization</a:t>
            </a:r>
          </a:p>
          <a:p>
            <a:pPr lvl="2"/>
            <a:r>
              <a:rPr lang="en-US" sz="1600" smtClean="0"/>
              <a:t>Transport &amp; communication cost reductions</a:t>
            </a:r>
          </a:p>
          <a:p>
            <a:pPr lvl="2"/>
            <a:r>
              <a:rPr lang="en-US" sz="1600" smtClean="0"/>
              <a:t>Fall of centrally planned economies</a:t>
            </a:r>
          </a:p>
          <a:p>
            <a:pPr lvl="2"/>
            <a:r>
              <a:rPr lang="en-US" sz="1600" smtClean="0"/>
              <a:t>Rise of global capital markets</a:t>
            </a:r>
          </a:p>
          <a:p>
            <a:pPr lvl="2"/>
            <a:r>
              <a:rPr lang="en-US" sz="1600" smtClean="0"/>
              <a:t>Institutions and governance World Bank, IMF, WTO, OPEC, OECD….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p:txBody>
          <a:bodyPr/>
          <a:lstStyle/>
          <a:p>
            <a:pPr eaLnBrk="1" hangingPunct="1"/>
            <a:r>
              <a:rPr lang="en-GB" sz="3600" smtClean="0">
                <a:latin typeface="Tahoma" pitchFamily="34" charset="0"/>
              </a:rPr>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533400" indent="-533400" eaLnBrk="1" hangingPunct="1">
              <a:lnSpc>
                <a:spcPct val="90000"/>
              </a:lnSpc>
              <a:buFont typeface="Wingdings" pitchFamily="2" charset="2"/>
              <a:buAutoNum type="arabicPeriod"/>
            </a:pPr>
            <a:r>
              <a:rPr lang="en-GB" sz="2800" dirty="0" smtClean="0">
                <a:latin typeface="Tahoma" pitchFamily="34" charset="0"/>
              </a:rPr>
              <a:t>Geographical space, geographical concepts and Economic Geography</a:t>
            </a:r>
          </a:p>
          <a:p>
            <a:pPr marL="533400" indent="-533400" eaLnBrk="1" hangingPunct="1">
              <a:lnSpc>
                <a:spcPct val="90000"/>
              </a:lnSpc>
              <a:buFont typeface="Wingdings" pitchFamily="2" charset="2"/>
              <a:buAutoNum type="arabicPeriod"/>
            </a:pPr>
            <a:r>
              <a:rPr lang="en-GB" sz="2800" dirty="0" smtClean="0">
                <a:latin typeface="Tahoma" pitchFamily="34" charset="0"/>
              </a:rPr>
              <a:t>What is economic Geography?</a:t>
            </a:r>
          </a:p>
          <a:p>
            <a:pPr marL="533400" indent="-533400" eaLnBrk="1" hangingPunct="1">
              <a:lnSpc>
                <a:spcPct val="90000"/>
              </a:lnSpc>
              <a:buFont typeface="Wingdings" pitchFamily="2" charset="2"/>
              <a:buAutoNum type="arabicPeriod"/>
            </a:pPr>
            <a:r>
              <a:rPr lang="en-GB" sz="2800" dirty="0" smtClean="0">
                <a:latin typeface="Tahoma" pitchFamily="34" charset="0"/>
              </a:rPr>
              <a:t>Origins and evolutions of Economic Geography</a:t>
            </a:r>
          </a:p>
          <a:p>
            <a:pPr marL="533400" indent="-533400" eaLnBrk="1" hangingPunct="1">
              <a:lnSpc>
                <a:spcPct val="90000"/>
              </a:lnSpc>
              <a:buFont typeface="Wingdings" pitchFamily="2" charset="2"/>
              <a:buAutoNum type="arabicPeriod"/>
            </a:pPr>
            <a:r>
              <a:rPr lang="en-GB" sz="2800" dirty="0" smtClean="0">
                <a:latin typeface="Tahoma" pitchFamily="34" charset="0"/>
              </a:rPr>
              <a:t>Geographical models and the study of human space</a:t>
            </a:r>
          </a:p>
          <a:p>
            <a:pPr marL="533400" indent="-533400" eaLnBrk="1" hangingPunct="1">
              <a:lnSpc>
                <a:spcPct val="90000"/>
              </a:lnSpc>
              <a:buFont typeface="Wingdings" pitchFamily="2" charset="2"/>
              <a:buAutoNum type="arabicPeriod"/>
            </a:pPr>
            <a:r>
              <a:rPr lang="en-GB" sz="2800" dirty="0" smtClean="0">
                <a:latin typeface="Tahoma" pitchFamily="34" charset="0"/>
              </a:rPr>
              <a:t>Models in Economic Geography (anticipation)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world_ports"/>
          <p:cNvPicPr>
            <a:picLocks noGrp="1" noChangeAspect="1" noChangeArrowheads="1"/>
          </p:cNvPicPr>
          <p:nvPr>
            <p:ph idx="4294967295"/>
          </p:nvPr>
        </p:nvPicPr>
        <p:blipFill>
          <a:blip r:embed="rId2" cstate="print"/>
          <a:srcRect/>
          <a:stretch>
            <a:fillRect/>
          </a:stretch>
        </p:blipFill>
        <p:spPr>
          <a:xfrm>
            <a:off x="0" y="1009650"/>
            <a:ext cx="9144000" cy="5715000"/>
          </a:xfrm>
        </p:spPr>
      </p:pic>
      <p:sp>
        <p:nvSpPr>
          <p:cNvPr id="24578" name="Titolo 1"/>
          <p:cNvSpPr>
            <a:spLocks noGrp="1"/>
          </p:cNvSpPr>
          <p:nvPr>
            <p:ph type="title" idx="4294967295"/>
          </p:nvPr>
        </p:nvSpPr>
        <p:spPr/>
        <p:txBody>
          <a:bodyPr/>
          <a:lstStyle/>
          <a:p>
            <a:r>
              <a:rPr lang="it-IT" sz="4000" smtClean="0">
                <a:latin typeface="Tahoma" pitchFamily="34" charset="0"/>
              </a:rPr>
              <a:t>World ports </a:t>
            </a:r>
            <a:br>
              <a:rPr lang="it-IT" sz="4000" smtClean="0">
                <a:latin typeface="Tahoma" pitchFamily="34" charset="0"/>
              </a:rPr>
            </a:br>
            <a:endParaRPr lang="it-IT" sz="4000" smtClean="0">
              <a:latin typeface="Tahom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Maritime </a:t>
            </a:r>
            <a:r>
              <a:rPr lang="it-IT" sz="3200" dirty="0" err="1"/>
              <a:t>Routes</a:t>
            </a:r>
            <a:r>
              <a:rPr lang="it-IT" sz="3200" dirty="0"/>
              <a:t> and Strategic </a:t>
            </a:r>
            <a:r>
              <a:rPr lang="it-IT" sz="3200" dirty="0" err="1"/>
              <a:t>Passages</a:t>
            </a:r>
            <a:endParaRPr lang="it-IT" sz="3200" dirty="0"/>
          </a:p>
        </p:txBody>
      </p:sp>
      <p:pic>
        <p:nvPicPr>
          <p:cNvPr id="47106" name="Picture 2" descr="https://people.hofstra.edu/geotrans/eng/ch1en/appl1en/img/map_strategic_passag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78152"/>
            <a:ext cx="7772400" cy="3968496"/>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683568" y="6021288"/>
            <a:ext cx="8136904" cy="369332"/>
          </a:xfrm>
          <a:prstGeom prst="rect">
            <a:avLst/>
          </a:prstGeom>
        </p:spPr>
        <p:txBody>
          <a:bodyPr wrap="square">
            <a:spAutoFit/>
          </a:bodyPr>
          <a:lstStyle/>
          <a:p>
            <a:r>
              <a:rPr lang="it-IT" sz="1800" dirty="0"/>
              <a:t>https://people.hofstra.edu/geotrans/eng/ch1en/appl1en/maritimeroutes.html</a:t>
            </a:r>
          </a:p>
        </p:txBody>
      </p:sp>
    </p:spTree>
    <p:extLst>
      <p:ext uri="{BB962C8B-B14F-4D97-AF65-F5344CB8AC3E}">
        <p14:creationId xmlns:p14="http://schemas.microsoft.com/office/powerpoint/2010/main" val="4225229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cstate="print"/>
          <a:srcRect/>
          <a:stretch>
            <a:fillRect/>
          </a:stretch>
        </p:blipFill>
        <p:spPr bwMode="auto">
          <a:xfrm>
            <a:off x="428625" y="317500"/>
            <a:ext cx="8215313" cy="6526213"/>
          </a:xfrm>
          <a:prstGeom prst="rect">
            <a:avLst/>
          </a:prstGeom>
          <a:noFill/>
          <a:ln w="19050" algn="ctr">
            <a:noFill/>
            <a:miter lim="800000"/>
            <a:headEnd/>
            <a:tailEnd/>
          </a:ln>
        </p:spPr>
      </p:pic>
      <p:sp>
        <p:nvSpPr>
          <p:cNvPr id="25602" name="Titolo 3"/>
          <p:cNvSpPr>
            <a:spLocks noGrp="1"/>
          </p:cNvSpPr>
          <p:nvPr>
            <p:ph type="title" idx="4294967295"/>
          </p:nvPr>
        </p:nvSpPr>
        <p:spPr/>
        <p:txBody>
          <a:bodyPr/>
          <a:lstStyle/>
          <a:p>
            <a:r>
              <a:rPr lang="it-IT" sz="1800" smtClean="0">
                <a:latin typeface="Tahoma" pitchFamily="34" charset="0"/>
              </a:rPr>
              <a:t>Communication networks: Cable &amp; Wirless – telegraph cables (1945)</a:t>
            </a:r>
            <a:br>
              <a:rPr lang="it-IT" sz="1800" smtClean="0">
                <a:latin typeface="Tahoma" pitchFamily="34" charset="0"/>
              </a:rPr>
            </a:br>
            <a:r>
              <a:rPr lang="it-IT" sz="2400" smtClean="0">
                <a:latin typeface="Tahoma" pitchFamily="34" charset="0"/>
              </a:rPr>
              <a:t/>
            </a:r>
            <a:br>
              <a:rPr lang="it-IT" sz="2400" smtClean="0">
                <a:latin typeface="Tahoma" pitchFamily="34" charset="0"/>
              </a:rPr>
            </a:br>
            <a:r>
              <a:rPr lang="it-IT" sz="2400" smtClean="0">
                <a:latin typeface="Tahoma" pitchFamily="34" charset="0"/>
              </a:rPr>
              <a:t/>
            </a:r>
            <a:br>
              <a:rPr lang="it-IT" sz="2400" smtClean="0">
                <a:latin typeface="Tahoma" pitchFamily="34" charset="0"/>
              </a:rPr>
            </a:br>
            <a:endParaRPr lang="it-IT" sz="2400" smtClean="0">
              <a:latin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pPr eaLnBrk="1" hangingPunct="1"/>
            <a:r>
              <a:rPr lang="it-IT" sz="2000" smtClean="0">
                <a:latin typeface="Tahoma" pitchFamily="34" charset="0"/>
              </a:rPr>
              <a:t>Communication flows: Internet</a:t>
            </a:r>
            <a:br>
              <a:rPr lang="it-IT" sz="2000" smtClean="0">
                <a:latin typeface="Tahoma" pitchFamily="34" charset="0"/>
              </a:rPr>
            </a:br>
            <a:endParaRPr lang="it-IT" smtClean="0">
              <a:latin typeface="Tahoma" pitchFamily="34" charset="0"/>
            </a:endParaRPr>
          </a:p>
        </p:txBody>
      </p:sp>
      <p:sp>
        <p:nvSpPr>
          <p:cNvPr id="27650"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endParaRPr lang="it-IT" smtClean="0">
              <a:latin typeface="Tahoma" pitchFamily="34" charset="0"/>
            </a:endParaRPr>
          </a:p>
        </p:txBody>
      </p:sp>
      <p:pic>
        <p:nvPicPr>
          <p:cNvPr id="27651" name="Picture 4" descr="worldWhite"/>
          <p:cNvPicPr>
            <a:picLocks noChangeAspect="1" noChangeArrowheads="1"/>
          </p:cNvPicPr>
          <p:nvPr/>
        </p:nvPicPr>
        <p:blipFill>
          <a:blip r:embed="rId3" cstate="print"/>
          <a:srcRect/>
          <a:stretch>
            <a:fillRect/>
          </a:stretch>
        </p:blipFill>
        <p:spPr bwMode="auto">
          <a:xfrm>
            <a:off x="0" y="1482725"/>
            <a:ext cx="9144000" cy="4110038"/>
          </a:xfrm>
          <a:prstGeom prst="rect">
            <a:avLst/>
          </a:prstGeom>
          <a:noFill/>
          <a:ln w="9525">
            <a:noFill/>
            <a:miter lim="800000"/>
            <a:headEnd/>
            <a:tailEnd/>
          </a:ln>
        </p:spPr>
      </p:pic>
      <p:sp>
        <p:nvSpPr>
          <p:cNvPr id="27652" name="Rectangle 5"/>
          <p:cNvSpPr>
            <a:spLocks noChangeArrowheads="1"/>
          </p:cNvSpPr>
          <p:nvPr/>
        </p:nvSpPr>
        <p:spPr bwMode="auto">
          <a:xfrm>
            <a:off x="1936750" y="6249988"/>
            <a:ext cx="5213350" cy="366712"/>
          </a:xfrm>
          <a:prstGeom prst="rect">
            <a:avLst/>
          </a:prstGeom>
          <a:noFill/>
          <a:ln w="9525">
            <a:noFill/>
            <a:miter lim="800000"/>
            <a:headEnd/>
            <a:tailEnd/>
          </a:ln>
        </p:spPr>
        <p:txBody>
          <a:bodyPr wrap="none">
            <a:spAutoFit/>
          </a:bodyPr>
          <a:lstStyle/>
          <a:p>
            <a:pPr algn="ctr" eaLnBrk="0" hangingPunct="0">
              <a:spcBef>
                <a:spcPct val="20000"/>
              </a:spcBef>
              <a:buClr>
                <a:schemeClr val="bg2"/>
              </a:buClr>
              <a:buFont typeface="Monotype Sorts"/>
              <a:buChar char="è"/>
            </a:pPr>
            <a:r>
              <a:rPr lang="it-IT"/>
              <a:t>http://www.chrisharrison.net/projects/InternetMap/</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r>
              <a:rPr lang="it-IT" sz="4000" smtClean="0">
                <a:latin typeface="Tahoma" pitchFamily="34" charset="0"/>
              </a:rPr>
              <a:t>Visualizing Friendships</a:t>
            </a:r>
            <a:br>
              <a:rPr lang="it-IT" sz="4000" smtClean="0">
                <a:latin typeface="Tahoma" pitchFamily="34" charset="0"/>
              </a:rPr>
            </a:br>
            <a:r>
              <a:rPr lang="it-IT" sz="2400" smtClean="0">
                <a:latin typeface="Tahoma" pitchFamily="34" charset="0"/>
              </a:rPr>
              <a:t>(Paul Butler, 14 dicembre 2010)</a:t>
            </a:r>
          </a:p>
        </p:txBody>
      </p:sp>
      <p:sp>
        <p:nvSpPr>
          <p:cNvPr id="29698" name="Rectangle 3" descr="Rectangle: Click to edit Master text styles&#10;Second level&#10;Third level&#10;Fourth level&#10;Fifth level"/>
          <p:cNvSpPr>
            <a:spLocks noGrp="1" noChangeArrowheads="1"/>
          </p:cNvSpPr>
          <p:nvPr>
            <p:ph type="body" idx="4294967295"/>
          </p:nvPr>
        </p:nvSpPr>
        <p:spPr/>
        <p:txBody>
          <a:bodyPr/>
          <a:lstStyle/>
          <a:p>
            <a:endParaRPr lang="it-IT" smtClean="0">
              <a:latin typeface="Tahoma" pitchFamily="34" charset="0"/>
            </a:endParaRPr>
          </a:p>
        </p:txBody>
      </p:sp>
      <p:pic>
        <p:nvPicPr>
          <p:cNvPr id="29699" name="Picture 4" descr="facebook_conn_image_976x462"/>
          <p:cNvPicPr>
            <a:picLocks noChangeAspect="1" noChangeArrowheads="1"/>
          </p:cNvPicPr>
          <p:nvPr/>
        </p:nvPicPr>
        <p:blipFill>
          <a:blip r:embed="rId3" cstate="print"/>
          <a:srcRect/>
          <a:stretch>
            <a:fillRect/>
          </a:stretch>
        </p:blipFill>
        <p:spPr bwMode="auto">
          <a:xfrm>
            <a:off x="123825" y="1844675"/>
            <a:ext cx="8896350" cy="4211638"/>
          </a:xfrm>
          <a:prstGeom prst="rect">
            <a:avLst/>
          </a:prstGeom>
          <a:noFill/>
          <a:ln w="9525">
            <a:noFill/>
            <a:miter lim="800000"/>
            <a:headEnd/>
            <a:tailEnd/>
          </a:ln>
        </p:spPr>
      </p:pic>
      <p:sp>
        <p:nvSpPr>
          <p:cNvPr id="29700" name="Rectangle 5"/>
          <p:cNvSpPr>
            <a:spLocks noChangeArrowheads="1"/>
          </p:cNvSpPr>
          <p:nvPr/>
        </p:nvSpPr>
        <p:spPr bwMode="auto">
          <a:xfrm>
            <a:off x="1047750" y="6381750"/>
            <a:ext cx="7053263" cy="304800"/>
          </a:xfrm>
          <a:prstGeom prst="rect">
            <a:avLst/>
          </a:prstGeom>
          <a:noFill/>
          <a:ln w="19050" algn="ctr">
            <a:noFill/>
            <a:miter lim="800000"/>
            <a:headEnd/>
            <a:tailEnd/>
          </a:ln>
        </p:spPr>
        <p:txBody>
          <a:bodyPr wrap="none">
            <a:spAutoFit/>
          </a:bodyPr>
          <a:lstStyle/>
          <a:p>
            <a:pPr algn="ctr" eaLnBrk="0" hangingPunct="0">
              <a:spcBef>
                <a:spcPct val="20000"/>
              </a:spcBef>
              <a:buClr>
                <a:schemeClr val="bg2"/>
              </a:buClr>
              <a:buFont typeface="Monotype Sorts"/>
              <a:buChar char="è"/>
            </a:pPr>
            <a:r>
              <a:rPr lang="it-IT" sz="1400"/>
              <a:t>http://www.facebook.com/notes/facebook-engineering/visualizing-friendships/469716398919</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6084" name="Picture 4" descr="http://www.sgi.com/go/twitter/images/hires/figure13.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137" y="1484784"/>
            <a:ext cx="8927359" cy="446449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2410956" y="6361583"/>
            <a:ext cx="4572000" cy="307777"/>
          </a:xfrm>
          <a:prstGeom prst="rect">
            <a:avLst/>
          </a:prstGeom>
        </p:spPr>
        <p:txBody>
          <a:bodyPr>
            <a:spAutoFit/>
          </a:bodyPr>
          <a:lstStyle/>
          <a:p>
            <a:r>
              <a:rPr lang="it-IT" sz="1400" dirty="0"/>
              <a:t>http://www.sgi.com/go/twitter/images/hires/figure13.png</a:t>
            </a:r>
          </a:p>
        </p:txBody>
      </p:sp>
      <p:sp>
        <p:nvSpPr>
          <p:cNvPr id="5" name="Rettangolo 4"/>
          <p:cNvSpPr/>
          <p:nvPr/>
        </p:nvSpPr>
        <p:spPr>
          <a:xfrm>
            <a:off x="2286000" y="5939988"/>
            <a:ext cx="4572000" cy="369332"/>
          </a:xfrm>
          <a:prstGeom prst="rect">
            <a:avLst/>
          </a:prstGeom>
        </p:spPr>
        <p:txBody>
          <a:bodyPr>
            <a:spAutoFit/>
          </a:bodyPr>
          <a:lstStyle/>
          <a:p>
            <a:r>
              <a:rPr lang="it-IT" sz="1800" dirty="0"/>
              <a:t>http://firstmonday.org/article/view/4366/3654</a:t>
            </a:r>
          </a:p>
        </p:txBody>
      </p:sp>
    </p:spTree>
    <p:extLst>
      <p:ext uri="{BB962C8B-B14F-4D97-AF65-F5344CB8AC3E}">
        <p14:creationId xmlns:p14="http://schemas.microsoft.com/office/powerpoint/2010/main" val="30725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609600" y="304800"/>
            <a:ext cx="8283575" cy="1143000"/>
          </a:xfrm>
        </p:spPr>
        <p:txBody>
          <a:bodyPr/>
          <a:lstStyle/>
          <a:p>
            <a:pPr eaLnBrk="1" hangingPunct="1"/>
            <a:r>
              <a:rPr lang="en-GB" sz="2400" smtClean="0">
                <a:latin typeface="Tahoma" pitchFamily="34" charset="0"/>
              </a:rPr>
              <a:t>Geographical models and the study of human space (1/2)</a:t>
            </a:r>
            <a:r>
              <a:rPr lang="en-GB" sz="4000" smtClean="0">
                <a:latin typeface="Tahoma" pitchFamily="34" charset="0"/>
              </a:rPr>
              <a:t> </a:t>
            </a:r>
          </a:p>
        </p:txBody>
      </p:sp>
      <p:sp>
        <p:nvSpPr>
          <p:cNvPr id="31746" name="Rectangle 3" descr="Rectangle: Click to edit Master text styles&#10;Second level&#10;Third level&#10;Fourth level&#10;Fifth level"/>
          <p:cNvSpPr>
            <a:spLocks noGrp="1" noChangeArrowheads="1"/>
          </p:cNvSpPr>
          <p:nvPr>
            <p:ph type="body" idx="4294967295"/>
          </p:nvPr>
        </p:nvSpPr>
        <p:spPr>
          <a:xfrm>
            <a:off x="838200" y="1905000"/>
            <a:ext cx="7772400" cy="4953000"/>
          </a:xfrm>
        </p:spPr>
        <p:txBody>
          <a:bodyPr/>
          <a:lstStyle/>
          <a:p>
            <a:pPr eaLnBrk="1" hangingPunct="1">
              <a:lnSpc>
                <a:spcPct val="80000"/>
              </a:lnSpc>
            </a:pPr>
            <a:r>
              <a:rPr lang="en-GB" sz="2000" smtClean="0">
                <a:latin typeface="Tahoma" pitchFamily="34" charset="0"/>
              </a:rPr>
              <a:t>Complexity of relations taking place and needs to balance between economic growth and respect of biodiversity require the definition of organizational models to transform </a:t>
            </a:r>
            <a:r>
              <a:rPr lang="en-GB" sz="2000" i="1" u="sng" smtClean="0">
                <a:latin typeface="Tahoma" pitchFamily="34" charset="0"/>
              </a:rPr>
              <a:t>limited resources from a geographical space </a:t>
            </a:r>
            <a:r>
              <a:rPr lang="en-GB" sz="2000" smtClean="0">
                <a:latin typeface="Tahoma" pitchFamily="34" charset="0"/>
              </a:rPr>
              <a:t>into </a:t>
            </a:r>
            <a:r>
              <a:rPr lang="en-GB" sz="2000" i="1" u="sng" smtClean="0">
                <a:latin typeface="Tahoma" pitchFamily="34" charset="0"/>
              </a:rPr>
              <a:t>social and economical opportunities </a:t>
            </a:r>
            <a:r>
              <a:rPr lang="en-GB" sz="2000" smtClean="0">
                <a:latin typeface="Tahoma" pitchFamily="34" charset="0"/>
              </a:rPr>
              <a:t>of development</a:t>
            </a:r>
          </a:p>
          <a:p>
            <a:pPr>
              <a:lnSpc>
                <a:spcPct val="80000"/>
              </a:lnSpc>
            </a:pPr>
            <a:r>
              <a:rPr lang="en-GB" sz="2000" b="1" smtClean="0">
                <a:latin typeface="Tahoma" pitchFamily="34" charset="0"/>
              </a:rPr>
              <a:t>Model </a:t>
            </a:r>
            <a:r>
              <a:rPr lang="en-GB" sz="2000" smtClean="0">
                <a:latin typeface="Tahoma" pitchFamily="34" charset="0"/>
              </a:rPr>
              <a:t>= idealized representation of the real world, built to present some properties (</a:t>
            </a:r>
            <a:r>
              <a:rPr lang="en-GB" sz="2000" i="1" smtClean="0">
                <a:latin typeface="Tahoma" pitchFamily="34" charset="0"/>
              </a:rPr>
              <a:t>social and economical phenomena</a:t>
            </a:r>
            <a:r>
              <a:rPr lang="en-GB" sz="2000" smtClean="0">
                <a:latin typeface="Tahoma" pitchFamily="34" charset="0"/>
              </a:rPr>
              <a:t>). </a:t>
            </a:r>
          </a:p>
          <a:p>
            <a:pPr>
              <a:lnSpc>
                <a:spcPct val="80000"/>
              </a:lnSpc>
            </a:pPr>
            <a:r>
              <a:rPr lang="en-GB" sz="2000" smtClean="0">
                <a:latin typeface="Tahoma" pitchFamily="34" charset="0"/>
              </a:rPr>
              <a:t>Models become necessary  as reality is </a:t>
            </a:r>
            <a:r>
              <a:rPr lang="en-GB" sz="2000" b="1" smtClean="0">
                <a:latin typeface="Tahoma" pitchFamily="34" charset="0"/>
              </a:rPr>
              <a:t>complex</a:t>
            </a:r>
          </a:p>
          <a:p>
            <a:pPr>
              <a:lnSpc>
                <a:spcPct val="80000"/>
              </a:lnSpc>
            </a:pPr>
            <a:r>
              <a:rPr lang="en-GB" sz="2000" b="1" smtClean="0">
                <a:latin typeface="Tahoma" pitchFamily="34" charset="0"/>
              </a:rPr>
              <a:t>Paradigm </a:t>
            </a:r>
            <a:r>
              <a:rPr lang="en-GB" sz="2000" smtClean="0">
                <a:latin typeface="Tahoma" pitchFamily="34" charset="0"/>
              </a:rPr>
              <a:t>= a supermodel (Haggett, 2001), supplying intuitive and inductive </a:t>
            </a:r>
            <a:r>
              <a:rPr lang="en-GB" sz="2000" b="1" i="1" smtClean="0">
                <a:latin typeface="Tahoma" pitchFamily="34" charset="0"/>
              </a:rPr>
              <a:t>rules</a:t>
            </a:r>
            <a:r>
              <a:rPr lang="en-GB" sz="2000" smtClean="0">
                <a:latin typeface="Tahoma" pitchFamily="34" charset="0"/>
              </a:rPr>
              <a:t> on the types of phenomena under exam and the best method for their analysis</a:t>
            </a:r>
          </a:p>
          <a:p>
            <a:pPr>
              <a:lnSpc>
                <a:spcPct val="80000"/>
              </a:lnSpc>
            </a:pPr>
            <a:r>
              <a:rPr lang="en-GB" sz="2000" smtClean="0">
                <a:latin typeface="Tahoma" pitchFamily="34" charset="0"/>
              </a:rPr>
              <a:t>In time, Geography and Economics reduced space to its essential (basic) elements, and by their analysis comprehend the dynamics of an organized system (i.e., human settlements,  productive processes, etc.).</a:t>
            </a:r>
          </a:p>
          <a:p>
            <a:pPr eaLnBrk="1" hangingPunct="1">
              <a:lnSpc>
                <a:spcPct val="80000"/>
              </a:lnSpc>
            </a:pPr>
            <a:endParaRPr lang="en-GB" sz="2000" smtClean="0">
              <a:latin typeface="Tahoma" pitchFamily="34" charset="0"/>
            </a:endParaRPr>
          </a:p>
          <a:p>
            <a:pPr eaLnBrk="1" hangingPunct="1">
              <a:lnSpc>
                <a:spcPct val="80000"/>
              </a:lnSpc>
            </a:pPr>
            <a:endParaRPr lang="en-GB" sz="2000" smtClean="0">
              <a:latin typeface="Tahom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609600" y="304800"/>
            <a:ext cx="8283575" cy="1143000"/>
          </a:xfrm>
        </p:spPr>
        <p:txBody>
          <a:bodyPr/>
          <a:lstStyle/>
          <a:p>
            <a:pPr eaLnBrk="1" hangingPunct="1"/>
            <a:r>
              <a:rPr lang="en-GB" sz="2400" dirty="0" smtClean="0">
                <a:latin typeface="Tahoma" pitchFamily="34" charset="0"/>
              </a:rPr>
              <a:t>Geographical models and the study of human space (2/2)</a:t>
            </a:r>
            <a:r>
              <a:rPr lang="en-GB" sz="4000" dirty="0" smtClean="0">
                <a:latin typeface="Tahoma" pitchFamily="34" charset="0"/>
              </a:rPr>
              <a:t> </a:t>
            </a:r>
          </a:p>
        </p:txBody>
      </p:sp>
      <p:sp>
        <p:nvSpPr>
          <p:cNvPr id="32770" name="Rectangle 3" descr="Rectangle: Click to edit Master text styles&#10;Second level&#10;Third level&#10;Fourth level&#10;Fifth level"/>
          <p:cNvSpPr>
            <a:spLocks noGrp="1" noChangeArrowheads="1"/>
          </p:cNvSpPr>
          <p:nvPr>
            <p:ph type="body" idx="4294967295"/>
          </p:nvPr>
        </p:nvSpPr>
        <p:spPr>
          <a:xfrm>
            <a:off x="838200" y="1571625"/>
            <a:ext cx="7772400" cy="4953000"/>
          </a:xfrm>
        </p:spPr>
        <p:txBody>
          <a:bodyPr/>
          <a:lstStyle/>
          <a:p>
            <a:pPr eaLnBrk="1" hangingPunct="1">
              <a:lnSpc>
                <a:spcPct val="80000"/>
              </a:lnSpc>
            </a:pPr>
            <a:r>
              <a:rPr lang="en-GB" sz="1600" b="1" dirty="0" smtClean="0">
                <a:latin typeface="Tahoma" pitchFamily="34" charset="0"/>
              </a:rPr>
              <a:t>Economic  geography</a:t>
            </a:r>
            <a:r>
              <a:rPr lang="en-GB" sz="1600" dirty="0" smtClean="0">
                <a:latin typeface="Tahoma" pitchFamily="34" charset="0"/>
              </a:rPr>
              <a:t> contributed to implementing theories based on the use of the geographical space and on criteria that orientate the location of human settlements and production activities</a:t>
            </a:r>
          </a:p>
          <a:p>
            <a:pPr algn="ctr" eaLnBrk="1" hangingPunct="1">
              <a:lnSpc>
                <a:spcPct val="80000"/>
              </a:lnSpc>
              <a:buFont typeface="Wingdings" pitchFamily="2" charset="2"/>
              <a:buNone/>
            </a:pPr>
            <a:r>
              <a:rPr lang="en-GB" sz="1600" dirty="0" smtClean="0">
                <a:latin typeface="Tahoma" pitchFamily="34" charset="0"/>
              </a:rPr>
              <a:t>=&gt; </a:t>
            </a:r>
          </a:p>
          <a:p>
            <a:pPr eaLnBrk="1" hangingPunct="1">
              <a:lnSpc>
                <a:spcPct val="80000"/>
              </a:lnSpc>
            </a:pPr>
            <a:r>
              <a:rPr lang="en-GB" sz="1600" dirty="0" smtClean="0">
                <a:latin typeface="Tahoma" pitchFamily="34" charset="0"/>
              </a:rPr>
              <a:t>how humans transform their environment to satisfy their needs</a:t>
            </a:r>
          </a:p>
          <a:p>
            <a:pPr eaLnBrk="1" hangingPunct="1">
              <a:lnSpc>
                <a:spcPct val="80000"/>
              </a:lnSpc>
            </a:pPr>
            <a:r>
              <a:rPr lang="en-GB" sz="1600" dirty="0" smtClean="0">
                <a:latin typeface="Tahoma" pitchFamily="34" charset="0"/>
              </a:rPr>
              <a:t>In time Geography and Economics reduced space to its essentials, by which analyse to understand the dynamics of an organized system (settlements or production).</a:t>
            </a:r>
          </a:p>
          <a:p>
            <a:pPr eaLnBrk="1" hangingPunct="1">
              <a:lnSpc>
                <a:spcPct val="80000"/>
              </a:lnSpc>
            </a:pPr>
            <a:r>
              <a:rPr lang="en-GB" sz="1600" dirty="0" smtClean="0">
                <a:latin typeface="Tahoma" pitchFamily="34" charset="0"/>
              </a:rPr>
              <a:t>Economic geographers simulated reality from empirical observations in order to understand and explain the complexity of the geographical space.</a:t>
            </a:r>
          </a:p>
          <a:p>
            <a:pPr eaLnBrk="1" hangingPunct="1">
              <a:lnSpc>
                <a:spcPct val="80000"/>
              </a:lnSpc>
            </a:pPr>
            <a:r>
              <a:rPr lang="en-GB" sz="1600" dirty="0" smtClean="0">
                <a:latin typeface="Tahoma" pitchFamily="34" charset="0"/>
              </a:rPr>
              <a:t>The </a:t>
            </a:r>
            <a:r>
              <a:rPr lang="en-GB" sz="1600" i="1" dirty="0" smtClean="0">
                <a:latin typeface="Tahoma" pitchFamily="34" charset="0"/>
              </a:rPr>
              <a:t>simplification </a:t>
            </a:r>
            <a:r>
              <a:rPr lang="en-GB" sz="1600" dirty="0" smtClean="0">
                <a:latin typeface="Tahoma" pitchFamily="34" charset="0"/>
              </a:rPr>
              <a:t>become a geographical economical model, based on </a:t>
            </a:r>
            <a:r>
              <a:rPr lang="en-GB" sz="1600" b="1" dirty="0" smtClean="0">
                <a:latin typeface="Tahoma" pitchFamily="34" charset="0"/>
              </a:rPr>
              <a:t>inductive research </a:t>
            </a:r>
            <a:r>
              <a:rPr lang="en-GB" sz="1600" dirty="0" smtClean="0">
                <a:latin typeface="Tahoma" pitchFamily="34" charset="0"/>
              </a:rPr>
              <a:t>(top down) rather than the </a:t>
            </a:r>
            <a:r>
              <a:rPr lang="en-GB" sz="1600" b="1" dirty="0" smtClean="0">
                <a:latin typeface="Tahoma" pitchFamily="34" charset="0"/>
              </a:rPr>
              <a:t>micro and macro </a:t>
            </a:r>
            <a:r>
              <a:rPr lang="en-GB" sz="1600" dirty="0" smtClean="0">
                <a:latin typeface="Tahoma" pitchFamily="34" charset="0"/>
              </a:rPr>
              <a:t>approach proper of economics.</a:t>
            </a:r>
          </a:p>
          <a:p>
            <a:pPr eaLnBrk="1" hangingPunct="1">
              <a:lnSpc>
                <a:spcPct val="80000"/>
              </a:lnSpc>
            </a:pPr>
            <a:r>
              <a:rPr lang="en-GB" sz="1600" dirty="0" smtClean="0">
                <a:latin typeface="Tahoma" pitchFamily="34" charset="0"/>
              </a:rPr>
              <a:t>First geographical economical models and the economical ones share schematic and simplified representations of reality and the reduced number of elements of reality (</a:t>
            </a:r>
            <a:r>
              <a:rPr lang="en-GB" sz="1600" b="1" dirty="0" smtClean="0">
                <a:latin typeface="Tahoma" pitchFamily="34" charset="0"/>
              </a:rPr>
              <a:t>new geography</a:t>
            </a:r>
            <a:r>
              <a:rPr lang="en-GB" sz="1600" dirty="0" smtClean="0">
                <a:latin typeface="Tahoma" pitchFamily="34" charset="0"/>
              </a:rPr>
              <a:t> and </a:t>
            </a:r>
            <a:r>
              <a:rPr lang="en-GB" sz="1600" b="1" dirty="0" smtClean="0">
                <a:latin typeface="Tahoma" pitchFamily="34" charset="0"/>
              </a:rPr>
              <a:t>quantitative geography</a:t>
            </a:r>
            <a:r>
              <a:rPr lang="en-GB" sz="1600" dirty="0" smtClean="0">
                <a:latin typeface="Tahoma" pitchFamily="34" charset="0"/>
              </a:rPr>
              <a:t>).</a:t>
            </a:r>
          </a:p>
          <a:p>
            <a:pPr eaLnBrk="1" hangingPunct="1">
              <a:lnSpc>
                <a:spcPct val="80000"/>
              </a:lnSpc>
            </a:pPr>
            <a:r>
              <a:rPr lang="en-GB" sz="1600" dirty="0" smtClean="0">
                <a:latin typeface="Tahoma" pitchFamily="34" charset="0"/>
              </a:rPr>
              <a:t>A model as a simplified description of reality to represent social and / or economical phenomena. </a:t>
            </a:r>
          </a:p>
          <a:p>
            <a:pPr eaLnBrk="1" hangingPunct="1">
              <a:lnSpc>
                <a:spcPct val="80000"/>
              </a:lnSpc>
            </a:pPr>
            <a:r>
              <a:rPr lang="en-GB" sz="1600" dirty="0" smtClean="0">
                <a:latin typeface="Tahoma" pitchFamily="34" charset="0"/>
              </a:rPr>
              <a:t>The models to be examined will focus on the </a:t>
            </a:r>
            <a:r>
              <a:rPr lang="en-GB" sz="1600" b="1" dirty="0" smtClean="0">
                <a:latin typeface="Tahoma" pitchFamily="34" charset="0"/>
              </a:rPr>
              <a:t>localisation</a:t>
            </a:r>
            <a:r>
              <a:rPr lang="en-GB" sz="1600" dirty="0" smtClean="0">
                <a:latin typeface="Tahoma" pitchFamily="34" charset="0"/>
              </a:rPr>
              <a:t> </a:t>
            </a:r>
            <a:r>
              <a:rPr lang="en-GB" sz="1600" dirty="0" smtClean="0">
                <a:latin typeface="Tahoma" pitchFamily="34" charset="0"/>
              </a:rPr>
              <a:t>of:</a:t>
            </a:r>
            <a:endParaRPr lang="en-GB" sz="1600" dirty="0" smtClean="0">
              <a:latin typeface="Tahoma" pitchFamily="34" charset="0"/>
            </a:endParaRPr>
          </a:p>
          <a:p>
            <a:pPr lvl="1" eaLnBrk="1" hangingPunct="1">
              <a:lnSpc>
                <a:spcPct val="80000"/>
              </a:lnSpc>
            </a:pPr>
            <a:r>
              <a:rPr lang="en-GB" sz="1400" dirty="0" smtClean="0">
                <a:latin typeface="Tahoma" pitchFamily="34" charset="0"/>
              </a:rPr>
              <a:t>Agriculture</a:t>
            </a:r>
          </a:p>
          <a:p>
            <a:pPr lvl="1" eaLnBrk="1" hangingPunct="1">
              <a:lnSpc>
                <a:spcPct val="80000"/>
              </a:lnSpc>
            </a:pPr>
            <a:r>
              <a:rPr lang="en-GB" sz="1400" dirty="0" smtClean="0">
                <a:latin typeface="Tahoma" pitchFamily="34" charset="0"/>
              </a:rPr>
              <a:t>Industry</a:t>
            </a:r>
          </a:p>
          <a:p>
            <a:pPr lvl="1" eaLnBrk="1" hangingPunct="1">
              <a:lnSpc>
                <a:spcPct val="80000"/>
              </a:lnSpc>
            </a:pPr>
            <a:r>
              <a:rPr lang="en-GB" sz="1400" dirty="0" smtClean="0">
                <a:latin typeface="Tahoma" pitchFamily="34" charset="0"/>
              </a:rPr>
              <a:t>Services (including transport)</a:t>
            </a:r>
          </a:p>
          <a:p>
            <a:pPr lvl="1" eaLnBrk="1" hangingPunct="1">
              <a:lnSpc>
                <a:spcPct val="80000"/>
              </a:lnSpc>
            </a:pPr>
            <a:r>
              <a:rPr lang="en-GB" sz="1400" dirty="0" smtClean="0">
                <a:latin typeface="Tahoma" pitchFamily="34" charset="0"/>
              </a:rPr>
              <a:t>Human settlements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chor="ctr"/>
          <a:lstStyle/>
          <a:p>
            <a:r>
              <a:rPr lang="en-US" smtClean="0">
                <a:effectLst>
                  <a:outerShdw blurRad="38100" dist="38100" dir="2700000" algn="tl">
                    <a:srgbClr val="C0C0C0"/>
                  </a:outerShdw>
                </a:effectLst>
              </a:rPr>
              <a:t>Location Theory</a:t>
            </a:r>
          </a:p>
        </p:txBody>
      </p:sp>
      <p:sp>
        <p:nvSpPr>
          <p:cNvPr id="33794" name="Content Placeholder 4" descr="Rectangle: Click to edit Master text styles&#10;Second level&#10;Third level&#10;Fourth level&#10;Fifth level"/>
          <p:cNvSpPr>
            <a:spLocks noGrp="1"/>
          </p:cNvSpPr>
          <p:nvPr>
            <p:ph idx="4294967295"/>
          </p:nvPr>
        </p:nvSpPr>
        <p:spPr/>
        <p:txBody>
          <a:bodyPr/>
          <a:lstStyle/>
          <a:p>
            <a:r>
              <a:rPr lang="en-US" sz="2800" smtClean="0"/>
              <a:t>Concept of location</a:t>
            </a:r>
          </a:p>
          <a:p>
            <a:pPr lvl="1"/>
            <a:r>
              <a:rPr lang="en-US" sz="2400" smtClean="0"/>
              <a:t>Absolute location (coordinate system).</a:t>
            </a:r>
          </a:p>
          <a:p>
            <a:pPr lvl="1"/>
            <a:r>
              <a:rPr lang="en-US" sz="2400" smtClean="0"/>
              <a:t>Relative location (referring to other locations)</a:t>
            </a:r>
          </a:p>
          <a:p>
            <a:r>
              <a:rPr lang="en-US" sz="2800" smtClean="0"/>
              <a:t>Definition</a:t>
            </a:r>
          </a:p>
          <a:p>
            <a:pPr lvl="1"/>
            <a:r>
              <a:rPr lang="en-US" sz="2400" smtClean="0"/>
              <a:t>Analyzing location decisions of firms and individuals.</a:t>
            </a:r>
          </a:p>
          <a:p>
            <a:pPr lvl="2"/>
            <a:r>
              <a:rPr lang="en-US" sz="2000" smtClean="0"/>
              <a:t>What locates where?</a:t>
            </a:r>
          </a:p>
          <a:p>
            <a:pPr lvl="1"/>
            <a:r>
              <a:rPr lang="en-US" sz="2400" smtClean="0"/>
              <a:t>Looking for a formulation / rules of behavior.</a:t>
            </a:r>
          </a:p>
          <a:p>
            <a:pPr lvl="2"/>
            <a:r>
              <a:rPr lang="en-US" sz="2000" smtClean="0"/>
              <a:t>Why?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a:spLocks noChangeArrowheads="1"/>
          </p:cNvSpPr>
          <p:nvPr/>
        </p:nvSpPr>
        <p:spPr bwMode="auto">
          <a:xfrm>
            <a:off x="4017963" y="1539875"/>
            <a:ext cx="1281112" cy="1279525"/>
          </a:xfrm>
          <a:prstGeom prst="ellipse">
            <a:avLst/>
          </a:prstGeom>
          <a:solidFill>
            <a:srgbClr val="FFFFFF"/>
          </a:solidFill>
          <a:ln w="63500">
            <a:solidFill>
              <a:schemeClr val="accent2">
                <a:lumMod val="50000"/>
              </a:schemeClr>
            </a:solidFill>
            <a:round/>
            <a:headEnd/>
            <a:tailEnd/>
          </a:ln>
        </p:spPr>
        <p:txBody>
          <a:bodyPr wrap="none" anchor="ctr"/>
          <a:lstStyle/>
          <a:p>
            <a:pPr algn="ctr">
              <a:defRPr/>
            </a:pPr>
            <a:r>
              <a:rPr lang="en-US" sz="1800" b="1">
                <a:effectLst>
                  <a:outerShdw blurRad="38100" dist="38100" dir="2700000" algn="tl">
                    <a:srgbClr val="000000">
                      <a:alpha val="43137"/>
                    </a:srgbClr>
                  </a:outerShdw>
                </a:effectLst>
                <a:latin typeface="Agency FB" pitchFamily="34" charset="0"/>
              </a:rPr>
              <a:t>Location</a:t>
            </a:r>
          </a:p>
        </p:txBody>
      </p:sp>
      <p:sp>
        <p:nvSpPr>
          <p:cNvPr id="4" name="Title 3"/>
          <p:cNvSpPr>
            <a:spLocks noGrp="1"/>
          </p:cNvSpPr>
          <p:nvPr>
            <p:ph type="title" idx="4294967295"/>
          </p:nvPr>
        </p:nvSpPr>
        <p:spPr/>
        <p:txBody>
          <a:bodyPr anchor="ctr"/>
          <a:lstStyle/>
          <a:p>
            <a:pPr>
              <a:defRPr/>
            </a:pPr>
            <a:r>
              <a:rPr lang="en-US" smtClean="0">
                <a:effectLst>
                  <a:outerShdw blurRad="38100" dist="38100" dir="2700000" algn="tl">
                    <a:srgbClr val="C0C0C0"/>
                  </a:outerShdw>
                </a:effectLst>
              </a:rPr>
              <a:t>Basic Location Factors</a:t>
            </a:r>
          </a:p>
        </p:txBody>
      </p:sp>
      <p:pic>
        <p:nvPicPr>
          <p:cNvPr id="6" name="Content Placeholder 5"/>
          <p:cNvPicPr>
            <a:picLocks noGrp="1" noChangeAspect="1" noChangeArrowheads="1"/>
          </p:cNvPicPr>
          <p:nvPr>
            <p:ph idx="4294967295"/>
          </p:nvPr>
        </p:nvPicPr>
        <p:blipFill>
          <a:blip r:embed="rId3" cstate="print"/>
          <a:srcRect/>
          <a:stretch>
            <a:fillRect/>
          </a:stretch>
        </p:blipFill>
        <p:spPr>
          <a:xfrm>
            <a:off x="1390650" y="2359025"/>
            <a:ext cx="6534150" cy="4254500"/>
          </a:xfrm>
          <a:solidFill>
            <a:schemeClr val="bg2">
              <a:alpha val="50000"/>
            </a:schemeClr>
          </a:solidFill>
        </p:spPr>
      </p:pic>
      <p:sp>
        <p:nvSpPr>
          <p:cNvPr id="35844" name="Rectangle 7"/>
          <p:cNvSpPr>
            <a:spLocks noChangeArrowheads="1"/>
          </p:cNvSpPr>
          <p:nvPr/>
        </p:nvSpPr>
        <p:spPr bwMode="auto">
          <a:xfrm>
            <a:off x="503238" y="2832100"/>
            <a:ext cx="3270250" cy="647700"/>
          </a:xfrm>
          <a:prstGeom prst="rect">
            <a:avLst/>
          </a:prstGeom>
          <a:noFill/>
          <a:ln w="9525">
            <a:noFill/>
            <a:miter lim="800000"/>
            <a:headEnd/>
            <a:tailEnd/>
          </a:ln>
        </p:spPr>
        <p:txBody>
          <a:bodyPr>
            <a:spAutoFit/>
          </a:bodyPr>
          <a:lstStyle/>
          <a:p>
            <a:r>
              <a:rPr lang="en-US" sz="1800" b="1">
                <a:latin typeface="Agency FB" pitchFamily="34" charset="0"/>
              </a:rPr>
              <a:t>Land, utilities, visibility, transportation (local access), amenities</a:t>
            </a:r>
          </a:p>
        </p:txBody>
      </p:sp>
      <p:sp>
        <p:nvSpPr>
          <p:cNvPr id="35845" name="Rectangle 8"/>
          <p:cNvSpPr>
            <a:spLocks noChangeArrowheads="1"/>
          </p:cNvSpPr>
          <p:nvPr/>
        </p:nvSpPr>
        <p:spPr bwMode="auto">
          <a:xfrm>
            <a:off x="503238" y="4129088"/>
            <a:ext cx="3200400" cy="646112"/>
          </a:xfrm>
          <a:prstGeom prst="rect">
            <a:avLst/>
          </a:prstGeom>
          <a:noFill/>
          <a:ln w="9525">
            <a:noFill/>
            <a:miter lim="800000"/>
            <a:headEnd/>
            <a:tailEnd/>
          </a:ln>
        </p:spPr>
        <p:txBody>
          <a:bodyPr>
            <a:spAutoFit/>
          </a:bodyPr>
          <a:lstStyle/>
          <a:p>
            <a:r>
              <a:rPr lang="en-US" sz="1800" b="1">
                <a:latin typeface="Agency FB" pitchFamily="34" charset="0"/>
              </a:rPr>
              <a:t>Labor, materials, energy, markets, suppliers / customers</a:t>
            </a:r>
          </a:p>
        </p:txBody>
      </p:sp>
      <p:sp>
        <p:nvSpPr>
          <p:cNvPr id="35846" name="Rectangle 9"/>
          <p:cNvSpPr>
            <a:spLocks noChangeArrowheads="1"/>
          </p:cNvSpPr>
          <p:nvPr/>
        </p:nvSpPr>
        <p:spPr bwMode="auto">
          <a:xfrm>
            <a:off x="503238" y="5468938"/>
            <a:ext cx="2576512" cy="646112"/>
          </a:xfrm>
          <a:prstGeom prst="rect">
            <a:avLst/>
          </a:prstGeom>
          <a:noFill/>
          <a:ln w="9525">
            <a:noFill/>
            <a:miter lim="800000"/>
            <a:headEnd/>
            <a:tailEnd/>
          </a:ln>
        </p:spPr>
        <p:txBody>
          <a:bodyPr>
            <a:spAutoFit/>
          </a:bodyPr>
          <a:lstStyle/>
          <a:p>
            <a:r>
              <a:rPr lang="en-US" sz="1800" b="1">
                <a:latin typeface="Agency FB" pitchFamily="34" charset="0"/>
              </a:rPr>
              <a:t>Capital, subsidies, regulations, taxation, technology</a:t>
            </a:r>
          </a:p>
        </p:txBody>
      </p:sp>
      <p:sp>
        <p:nvSpPr>
          <p:cNvPr id="11" name="Text Box 19"/>
          <p:cNvSpPr txBox="1">
            <a:spLocks noChangeArrowheads="1"/>
          </p:cNvSpPr>
          <p:nvPr/>
        </p:nvSpPr>
        <p:spPr bwMode="auto">
          <a:xfrm>
            <a:off x="7446963" y="5654675"/>
            <a:ext cx="1446212" cy="307975"/>
          </a:xfrm>
          <a:prstGeom prst="rect">
            <a:avLst/>
          </a:prstGeom>
          <a:noFill/>
          <a:ln w="9525">
            <a:noFill/>
            <a:miter lim="800000"/>
            <a:headEnd/>
            <a:tailEnd/>
          </a:ln>
        </p:spPr>
        <p:txBody>
          <a:bodyPr wrap="none" lIns="0" tIns="0" rIns="0" bIns="0">
            <a:spAutoFit/>
          </a:bodyPr>
          <a:lstStyle/>
          <a:p>
            <a:pPr>
              <a:defRPr/>
            </a:pPr>
            <a:r>
              <a:rPr lang="en-US" sz="2000" b="1" dirty="0">
                <a:effectLst>
                  <a:outerShdw blurRad="38100" dist="38100" dir="2700000" algn="tl">
                    <a:srgbClr val="000000">
                      <a:alpha val="43137"/>
                    </a:srgbClr>
                  </a:outerShdw>
                </a:effectLst>
                <a:latin typeface="Agency FB" pitchFamily="34" charset="0"/>
              </a:rPr>
              <a:t>Macro (national)</a:t>
            </a:r>
          </a:p>
        </p:txBody>
      </p:sp>
      <p:sp>
        <p:nvSpPr>
          <p:cNvPr id="12" name="Text Box 20"/>
          <p:cNvSpPr txBox="1">
            <a:spLocks noChangeArrowheads="1"/>
          </p:cNvSpPr>
          <p:nvPr/>
        </p:nvSpPr>
        <p:spPr bwMode="auto">
          <a:xfrm>
            <a:off x="5422900" y="2979738"/>
            <a:ext cx="1114425" cy="307975"/>
          </a:xfrm>
          <a:prstGeom prst="rect">
            <a:avLst/>
          </a:prstGeom>
          <a:noFill/>
          <a:ln w="9525">
            <a:noFill/>
            <a:miter lim="800000"/>
            <a:headEnd/>
            <a:tailEnd/>
          </a:ln>
        </p:spPr>
        <p:txBody>
          <a:bodyPr wrap="none" lIns="0" tIns="0" rIns="0" bIns="0">
            <a:spAutoFit/>
          </a:bodyPr>
          <a:lstStyle/>
          <a:p>
            <a:pPr>
              <a:defRPr/>
            </a:pPr>
            <a:r>
              <a:rPr lang="en-US" sz="2000" b="1" dirty="0">
                <a:effectLst>
                  <a:outerShdw blurRad="38100" dist="38100" dir="2700000" algn="tl">
                    <a:srgbClr val="000000">
                      <a:alpha val="43137"/>
                    </a:srgbClr>
                  </a:outerShdw>
                </a:effectLst>
                <a:latin typeface="Agency FB" pitchFamily="34" charset="0"/>
              </a:rPr>
              <a:t>Micro (local)</a:t>
            </a:r>
          </a:p>
        </p:txBody>
      </p:sp>
      <p:sp>
        <p:nvSpPr>
          <p:cNvPr id="13" name="Text Box 21"/>
          <p:cNvSpPr txBox="1">
            <a:spLocks noChangeArrowheads="1"/>
          </p:cNvSpPr>
          <p:nvPr/>
        </p:nvSpPr>
        <p:spPr bwMode="auto">
          <a:xfrm>
            <a:off x="6357938" y="4200525"/>
            <a:ext cx="1371600" cy="307975"/>
          </a:xfrm>
          <a:prstGeom prst="rect">
            <a:avLst/>
          </a:prstGeom>
          <a:noFill/>
          <a:ln w="9525">
            <a:noFill/>
            <a:miter lim="800000"/>
            <a:headEnd/>
            <a:tailEnd/>
          </a:ln>
        </p:spPr>
        <p:txBody>
          <a:bodyPr wrap="none" lIns="0" tIns="0" rIns="0" bIns="0">
            <a:spAutoFit/>
          </a:bodyPr>
          <a:lstStyle/>
          <a:p>
            <a:pPr>
              <a:defRPr/>
            </a:pPr>
            <a:r>
              <a:rPr lang="en-US" sz="2000" b="1" dirty="0" err="1">
                <a:effectLst>
                  <a:outerShdw blurRad="38100" dist="38100" dir="2700000" algn="tl">
                    <a:srgbClr val="000000">
                      <a:alpha val="43137"/>
                    </a:srgbClr>
                  </a:outerShdw>
                </a:effectLst>
                <a:latin typeface="Agency FB" pitchFamily="34" charset="0"/>
              </a:rPr>
              <a:t>Meso</a:t>
            </a:r>
            <a:r>
              <a:rPr lang="en-US" sz="2000" b="1" dirty="0">
                <a:effectLst>
                  <a:outerShdw blurRad="38100" dist="38100" dir="2700000" algn="tl">
                    <a:srgbClr val="000000">
                      <a:alpha val="43137"/>
                    </a:srgbClr>
                  </a:outerShdw>
                </a:effectLst>
                <a:latin typeface="Agency FB" pitchFamily="34" charset="0"/>
              </a:rPr>
              <a:t> (regional)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a:xfrm>
            <a:off x="323850" y="304800"/>
            <a:ext cx="8569325" cy="1143000"/>
          </a:xfrm>
        </p:spPr>
        <p:txBody>
          <a:bodyPr/>
          <a:lstStyle/>
          <a:p>
            <a:pPr eaLnBrk="1" hangingPunct="1"/>
            <a:r>
              <a:rPr lang="en-GB" sz="2800" dirty="0" smtClean="0">
                <a:latin typeface="Tahoma" pitchFamily="34" charset="0"/>
              </a:rPr>
              <a:t>Geographical Space and Economic Geography (1/4)</a:t>
            </a:r>
          </a:p>
        </p:txBody>
      </p:sp>
      <p:sp>
        <p:nvSpPr>
          <p:cNvPr id="10242"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sz="1800" b="1" dirty="0" smtClean="0">
                <a:latin typeface="Tahoma" pitchFamily="34" charset="0"/>
              </a:rPr>
              <a:t>Geography (today) </a:t>
            </a:r>
          </a:p>
          <a:p>
            <a:pPr lvl="1" eaLnBrk="1" hangingPunct="1">
              <a:lnSpc>
                <a:spcPct val="80000"/>
              </a:lnSpc>
            </a:pPr>
            <a:r>
              <a:rPr lang="en-GB" sz="1600" dirty="0" smtClean="0">
                <a:latin typeface="Tahoma" pitchFamily="34" charset="0"/>
              </a:rPr>
              <a:t>= science of interpretation of the organized space</a:t>
            </a:r>
          </a:p>
          <a:p>
            <a:pPr lvl="1" eaLnBrk="1" hangingPunct="1">
              <a:lnSpc>
                <a:spcPct val="80000"/>
              </a:lnSpc>
            </a:pPr>
            <a:r>
              <a:rPr lang="en-GB" sz="1600" dirty="0" smtClean="0">
                <a:latin typeface="Tahoma" pitchFamily="34" charset="0"/>
              </a:rPr>
              <a:t>Studies issues connected to</a:t>
            </a:r>
          </a:p>
          <a:p>
            <a:pPr lvl="2" eaLnBrk="1" hangingPunct="1">
              <a:lnSpc>
                <a:spcPct val="80000"/>
              </a:lnSpc>
            </a:pPr>
            <a:r>
              <a:rPr lang="en-GB" sz="1400" dirty="0" smtClean="0">
                <a:latin typeface="Tahoma" pitchFamily="34" charset="0"/>
              </a:rPr>
              <a:t>Localisation (= precise spatial position of objects within a particular area of Hearth’s surface)</a:t>
            </a:r>
          </a:p>
          <a:p>
            <a:pPr lvl="2" eaLnBrk="1" hangingPunct="1">
              <a:lnSpc>
                <a:spcPct val="80000"/>
              </a:lnSpc>
            </a:pPr>
            <a:r>
              <a:rPr lang="en-GB" sz="1400" b="1" u="sng" dirty="0" smtClean="0">
                <a:latin typeface="Tahoma" pitchFamily="34" charset="0"/>
              </a:rPr>
              <a:t>Human – environment relationship</a:t>
            </a:r>
          </a:p>
          <a:p>
            <a:pPr lvl="2" eaLnBrk="1" hangingPunct="1">
              <a:lnSpc>
                <a:spcPct val="80000"/>
              </a:lnSpc>
            </a:pPr>
            <a:r>
              <a:rPr lang="en-GB" sz="1400" dirty="0" smtClean="0">
                <a:latin typeface="Tahoma" pitchFamily="34" charset="0"/>
              </a:rPr>
              <a:t>Regions and identification of the distinctive characters of particular partitions of space</a:t>
            </a:r>
          </a:p>
          <a:p>
            <a:pPr lvl="1" eaLnBrk="1" hangingPunct="1">
              <a:lnSpc>
                <a:spcPct val="80000"/>
              </a:lnSpc>
            </a:pPr>
            <a:r>
              <a:rPr lang="en-GB" sz="1600" dirty="0" smtClean="0">
                <a:latin typeface="Tahoma" pitchFamily="34" charset="0"/>
              </a:rPr>
              <a:t>Role of geography. Supply:</a:t>
            </a:r>
          </a:p>
          <a:p>
            <a:pPr lvl="2" eaLnBrk="1" hangingPunct="1">
              <a:lnSpc>
                <a:spcPct val="80000"/>
              </a:lnSpc>
            </a:pPr>
            <a:r>
              <a:rPr lang="en-GB" sz="1400" dirty="0" smtClean="0">
                <a:latin typeface="Tahoma" pitchFamily="34" charset="0"/>
              </a:rPr>
              <a:t>Positional information on the exact position of events; </a:t>
            </a:r>
          </a:p>
          <a:p>
            <a:pPr lvl="2" eaLnBrk="1" hangingPunct="1">
              <a:lnSpc>
                <a:spcPct val="80000"/>
              </a:lnSpc>
            </a:pPr>
            <a:r>
              <a:rPr lang="en-GB" sz="1400" dirty="0" smtClean="0">
                <a:latin typeface="Tahoma" pitchFamily="34" charset="0"/>
              </a:rPr>
              <a:t>Environmental information on quality of particular areas;</a:t>
            </a:r>
          </a:p>
          <a:p>
            <a:pPr lvl="2" eaLnBrk="1" hangingPunct="1">
              <a:lnSpc>
                <a:spcPct val="80000"/>
              </a:lnSpc>
            </a:pPr>
            <a:r>
              <a:rPr lang="en-GB" sz="1400" dirty="0" smtClean="0">
                <a:latin typeface="Tahoma" pitchFamily="34" charset="0"/>
              </a:rPr>
              <a:t>Optimization = finding the ‘best’ position for things and the ‘best’ use of areas</a:t>
            </a:r>
          </a:p>
          <a:p>
            <a:pPr eaLnBrk="1" hangingPunct="1">
              <a:lnSpc>
                <a:spcPct val="80000"/>
              </a:lnSpc>
            </a:pPr>
            <a:r>
              <a:rPr lang="en-GB" sz="1800" b="1" dirty="0" smtClean="0">
                <a:latin typeface="Tahoma" pitchFamily="34" charset="0"/>
              </a:rPr>
              <a:t>Geographical space</a:t>
            </a:r>
          </a:p>
          <a:p>
            <a:pPr lvl="1" eaLnBrk="1" hangingPunct="1">
              <a:lnSpc>
                <a:spcPct val="80000"/>
              </a:lnSpc>
            </a:pPr>
            <a:r>
              <a:rPr lang="en-GB" sz="1600" b="1" dirty="0" smtClean="0">
                <a:latin typeface="Tahoma" pitchFamily="34" charset="0"/>
              </a:rPr>
              <a:t> </a:t>
            </a:r>
            <a:r>
              <a:rPr lang="en-GB" sz="1600" dirty="0" smtClean="0">
                <a:latin typeface="Tahoma" pitchFamily="34" charset="0"/>
              </a:rPr>
              <a:t>= part of the Earth’s surface </a:t>
            </a:r>
            <a:r>
              <a:rPr lang="en-GB" sz="1600" u="sng" dirty="0" smtClean="0">
                <a:latin typeface="Tahoma" pitchFamily="34" charset="0"/>
              </a:rPr>
              <a:t>inhabited</a:t>
            </a:r>
            <a:r>
              <a:rPr lang="en-GB" sz="1600" dirty="0" smtClean="0">
                <a:latin typeface="Tahoma" pitchFamily="34" charset="0"/>
              </a:rPr>
              <a:t>, </a:t>
            </a:r>
            <a:r>
              <a:rPr lang="en-GB" sz="1600" u="sng" dirty="0" smtClean="0">
                <a:latin typeface="Tahoma" pitchFamily="34" charset="0"/>
              </a:rPr>
              <a:t>lived </a:t>
            </a:r>
            <a:r>
              <a:rPr lang="en-GB" sz="1600" dirty="0" smtClean="0">
                <a:latin typeface="Tahoma" pitchFamily="34" charset="0"/>
              </a:rPr>
              <a:t>and </a:t>
            </a:r>
            <a:r>
              <a:rPr lang="en-GB" sz="1600" u="sng" dirty="0" smtClean="0">
                <a:latin typeface="Tahoma" pitchFamily="34" charset="0"/>
              </a:rPr>
              <a:t>organized </a:t>
            </a:r>
            <a:r>
              <a:rPr lang="en-GB" sz="1600" dirty="0" smtClean="0">
                <a:latin typeface="Tahoma" pitchFamily="34" charset="0"/>
              </a:rPr>
              <a:t>by human beings. </a:t>
            </a:r>
          </a:p>
          <a:p>
            <a:pPr lvl="1" eaLnBrk="1" hangingPunct="1">
              <a:lnSpc>
                <a:spcPct val="80000"/>
              </a:lnSpc>
            </a:pPr>
            <a:r>
              <a:rPr lang="en-GB" sz="1600" dirty="0" smtClean="0">
                <a:latin typeface="Tahoma" pitchFamily="34" charset="0"/>
              </a:rPr>
              <a:t>Realm in which human actions take place and interact with nature.</a:t>
            </a:r>
          </a:p>
          <a:p>
            <a:pPr eaLnBrk="1" hangingPunct="1">
              <a:lnSpc>
                <a:spcPct val="80000"/>
              </a:lnSpc>
            </a:pPr>
            <a:r>
              <a:rPr lang="en-GB" sz="1800" b="1" dirty="0" smtClean="0">
                <a:latin typeface="Tahoma" pitchFamily="34" charset="0"/>
              </a:rPr>
              <a:t>Environment </a:t>
            </a:r>
            <a:r>
              <a:rPr lang="en-GB" sz="1800" dirty="0" smtClean="0">
                <a:latin typeface="Tahoma" pitchFamily="34" charset="0"/>
              </a:rPr>
              <a:t>= total sum of the conditions that regard and individual in a given point on the Earth’s surface</a:t>
            </a:r>
            <a:endParaRPr lang="en-GB" sz="1800" b="1" dirty="0" smtClean="0">
              <a:latin typeface="Tahoma" pitchFamily="34" charset="0"/>
            </a:endParaRPr>
          </a:p>
        </p:txBody>
      </p:sp>
      <p:sp>
        <p:nvSpPr>
          <p:cNvPr id="10243" name="Rectangle 5"/>
          <p:cNvSpPr>
            <a:spLocks noChangeArrowheads="1"/>
          </p:cNvSpPr>
          <p:nvPr/>
        </p:nvSpPr>
        <p:spPr bwMode="auto">
          <a:xfrm>
            <a:off x="539750" y="4567238"/>
            <a:ext cx="7993063" cy="1944687"/>
          </a:xfrm>
          <a:prstGeom prst="rect">
            <a:avLst/>
          </a:prstGeom>
          <a:noFill/>
          <a:ln w="28575" algn="ctr">
            <a:solidFill>
              <a:srgbClr val="FF0000"/>
            </a:solidFill>
            <a:miter lim="800000"/>
            <a:headEnd/>
            <a:tailEnd/>
          </a:ln>
        </p:spPr>
        <p:txBody>
          <a:bodyPr wrap="none" anchor="ctr"/>
          <a:lstStyle/>
          <a:p>
            <a:pPr algn="ctr" eaLnBrk="0" hangingPunct="0">
              <a:spcBef>
                <a:spcPct val="20000"/>
              </a:spcBef>
              <a:buClr>
                <a:schemeClr val="bg2"/>
              </a:buClr>
              <a:buFont typeface="Monotype Sorts"/>
              <a:buChar char="è"/>
            </a:pPr>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chor="ctr"/>
          <a:lstStyle/>
          <a:p>
            <a:r>
              <a:rPr lang="en-US" smtClean="0">
                <a:effectLst>
                  <a:outerShdw blurRad="38100" dist="38100" dir="2700000" algn="tl">
                    <a:srgbClr val="C0C0C0"/>
                  </a:outerShdw>
                </a:effectLst>
              </a:rPr>
              <a:t>Location Theory</a:t>
            </a:r>
          </a:p>
        </p:txBody>
      </p:sp>
      <p:sp>
        <p:nvSpPr>
          <p:cNvPr id="37890" name="Content Placeholder 4" descr="Rectangle: Click to edit Master text styles&#10;Second level&#10;Third level&#10;Fourth level&#10;Fifth level"/>
          <p:cNvSpPr>
            <a:spLocks noGrp="1"/>
          </p:cNvSpPr>
          <p:nvPr>
            <p:ph idx="4294967295"/>
          </p:nvPr>
        </p:nvSpPr>
        <p:spPr/>
        <p:txBody>
          <a:bodyPr/>
          <a:lstStyle/>
          <a:p>
            <a:r>
              <a:rPr lang="en-US" sz="2800" smtClean="0"/>
              <a:t>Relevance of geography</a:t>
            </a:r>
          </a:p>
          <a:p>
            <a:pPr lvl="1"/>
            <a:r>
              <a:rPr lang="en-US" sz="2400" smtClean="0"/>
              <a:t>Location is a resource multiplier:</a:t>
            </a:r>
          </a:p>
          <a:p>
            <a:pPr lvl="2"/>
            <a:r>
              <a:rPr lang="en-US" sz="2000" smtClean="0"/>
              <a:t>Using resources more effectively.</a:t>
            </a:r>
          </a:p>
          <a:p>
            <a:pPr lvl="2"/>
            <a:r>
              <a:rPr lang="en-US" sz="2000" smtClean="0"/>
              <a:t>A city is a more effective production and consumption structure.</a:t>
            </a:r>
          </a:p>
          <a:p>
            <a:pPr lvl="2"/>
            <a:r>
              <a:rPr lang="en-US" sz="2000" smtClean="0"/>
              <a:t>Some locations have higher sale potential; they differ mainly because of their accessibility.</a:t>
            </a:r>
          </a:p>
          <a:p>
            <a:pPr lvl="2"/>
            <a:r>
              <a:rPr lang="en-US" sz="2000" smtClean="0"/>
              <a:t>Accessibility can be a proxy for the value of space.</a:t>
            </a:r>
          </a:p>
          <a:p>
            <a:pPr lvl="1"/>
            <a:r>
              <a:rPr lang="en-US" sz="2400" smtClean="0"/>
              <a:t>A location can be a resource in itself:</a:t>
            </a:r>
          </a:p>
          <a:p>
            <a:pPr lvl="2"/>
            <a:r>
              <a:rPr lang="en-US" sz="2000" smtClean="0"/>
              <a:t>Bottleneck rent effect on flows (canals, bridges, tunnels).</a:t>
            </a:r>
          </a:p>
          <a:p>
            <a:pPr lvl="2"/>
            <a:r>
              <a:rPr lang="en-US" sz="2000" smtClean="0"/>
              <a:t>Capturing rent for right of passage (plus construction and maintenance of infrastructure).</a:t>
            </a:r>
          </a:p>
          <a:p>
            <a:endParaRPr lang="en-US" sz="28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p:cNvSpPr>
            <a:spLocks noChangeArrowheads="1"/>
          </p:cNvSpPr>
          <p:nvPr/>
        </p:nvSpPr>
        <p:spPr bwMode="auto">
          <a:xfrm>
            <a:off x="1531938" y="2300288"/>
            <a:ext cx="5675312" cy="1719262"/>
          </a:xfrm>
          <a:prstGeom prst="ellipse">
            <a:avLst/>
          </a:prstGeom>
          <a:solidFill>
            <a:srgbClr val="FFFF99"/>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11" name="Oval 3"/>
          <p:cNvSpPr>
            <a:spLocks noChangeArrowheads="1"/>
          </p:cNvSpPr>
          <p:nvPr/>
        </p:nvSpPr>
        <p:spPr bwMode="auto">
          <a:xfrm>
            <a:off x="3276600" y="2852738"/>
            <a:ext cx="2146300" cy="531812"/>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12" name="Rectangle 4"/>
          <p:cNvSpPr>
            <a:spLocks noGrp="1" noChangeArrowheads="1"/>
          </p:cNvSpPr>
          <p:nvPr>
            <p:ph type="title" idx="4294967295"/>
          </p:nvPr>
        </p:nvSpPr>
        <p:spPr/>
        <p:txBody>
          <a:bodyPr/>
          <a:lstStyle/>
          <a:p>
            <a:pPr eaLnBrk="1" hangingPunct="1"/>
            <a:r>
              <a:rPr lang="en-US" sz="2800" smtClean="0">
                <a:latin typeface="Tahoma" pitchFamily="34" charset="0"/>
              </a:rPr>
              <a:t>Von Thunen’s model of land use</a:t>
            </a:r>
            <a:br>
              <a:rPr lang="en-US" sz="2800" smtClean="0">
                <a:latin typeface="Tahoma" pitchFamily="34" charset="0"/>
              </a:rPr>
            </a:br>
            <a:r>
              <a:rPr lang="en-US" sz="2800" smtClean="0">
                <a:latin typeface="Tahoma" pitchFamily="34" charset="0"/>
              </a:rPr>
              <a:t>the rent function</a:t>
            </a:r>
            <a:br>
              <a:rPr lang="en-US" sz="2800" smtClean="0">
                <a:latin typeface="Tahoma" pitchFamily="34" charset="0"/>
              </a:rPr>
            </a:br>
            <a:endParaRPr lang="en-US" sz="2800" smtClean="0">
              <a:latin typeface="Tahoma" pitchFamily="34" charset="0"/>
            </a:endParaRPr>
          </a:p>
        </p:txBody>
      </p:sp>
      <p:graphicFrame>
        <p:nvGraphicFramePr>
          <p:cNvPr id="125957" name="Group 5"/>
          <p:cNvGraphicFramePr>
            <a:graphicFrameLocks noGrp="1"/>
          </p:cNvGraphicFramePr>
          <p:nvPr>
            <p:ph sz="half" idx="4294967295"/>
          </p:nvPr>
        </p:nvGraphicFramePr>
        <p:xfrm>
          <a:off x="838200" y="4135438"/>
          <a:ext cx="7910513" cy="1524000"/>
        </p:xfrm>
        <a:graphic>
          <a:graphicData uri="http://schemas.openxmlformats.org/drawingml/2006/table">
            <a:tbl>
              <a:tblPr/>
              <a:tblGrid>
                <a:gridCol w="1319213"/>
                <a:gridCol w="1317625"/>
                <a:gridCol w="1319212"/>
                <a:gridCol w="1317625"/>
                <a:gridCol w="1319213"/>
                <a:gridCol w="1317625"/>
              </a:tblGrid>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smtClean="0">
                          <a:ln>
                            <a:noFill/>
                          </a:ln>
                          <a:solidFill>
                            <a:schemeClr val="tx1"/>
                          </a:solidFill>
                          <a:effectLst/>
                          <a:latin typeface="Tahoma" pitchFamily="34" charset="0"/>
                        </a:rPr>
                        <a:t>d</a:t>
                      </a:r>
                      <a:r>
                        <a:rPr kumimoji="0" lang="it-IT" sz="1400" b="1" i="1" u="none" strike="noStrike" cap="none" normalizeH="0" baseline="-25000" smtClean="0">
                          <a:ln>
                            <a:noFill/>
                          </a:ln>
                          <a:solidFill>
                            <a:schemeClr val="tx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smtClean="0">
                          <a:ln>
                            <a:noFill/>
                          </a:ln>
                          <a:solidFill>
                            <a:schemeClr val="tx1"/>
                          </a:solidFill>
                          <a:effectLst/>
                          <a:latin typeface="Tahoma"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57" name="Oval 49"/>
          <p:cNvSpPr>
            <a:spLocks noChangeArrowheads="1"/>
          </p:cNvSpPr>
          <p:nvPr/>
        </p:nvSpPr>
        <p:spPr bwMode="auto">
          <a:xfrm>
            <a:off x="3900488" y="2954338"/>
            <a:ext cx="938212" cy="284162"/>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58" name="Text Box 50"/>
          <p:cNvSpPr txBox="1">
            <a:spLocks noChangeArrowheads="1"/>
          </p:cNvSpPr>
          <p:nvPr/>
        </p:nvSpPr>
        <p:spPr bwMode="auto">
          <a:xfrm>
            <a:off x="7115175" y="3124200"/>
            <a:ext cx="8572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43059" name="Text Box 51"/>
          <p:cNvSpPr txBox="1">
            <a:spLocks noChangeArrowheads="1"/>
          </p:cNvSpPr>
          <p:nvPr/>
        </p:nvSpPr>
        <p:spPr bwMode="auto">
          <a:xfrm>
            <a:off x="3979863" y="2903538"/>
            <a:ext cx="276225" cy="336550"/>
          </a:xfrm>
          <a:prstGeom prst="rect">
            <a:avLst/>
          </a:prstGeom>
          <a:noFill/>
          <a:ln w="9525">
            <a:noFill/>
            <a:miter lim="800000"/>
            <a:headEnd/>
            <a:tailEnd/>
          </a:ln>
        </p:spPr>
        <p:txBody>
          <a:bodyPr wrap="none">
            <a:spAutoFit/>
          </a:bodyPr>
          <a:lstStyle/>
          <a:p>
            <a:pPr eaLnBrk="0" hangingPunct="0"/>
            <a:r>
              <a:rPr lang="en-US" sz="1600" b="1">
                <a:solidFill>
                  <a:schemeClr val="folHlink"/>
                </a:solidFill>
                <a:latin typeface="Arial Narrow" pitchFamily="34" charset="0"/>
              </a:rPr>
              <a:t>a</a:t>
            </a:r>
          </a:p>
        </p:txBody>
      </p:sp>
      <p:sp>
        <p:nvSpPr>
          <p:cNvPr id="43060" name="Text Box 52"/>
          <p:cNvSpPr txBox="1">
            <a:spLocks noChangeArrowheads="1"/>
          </p:cNvSpPr>
          <p:nvPr/>
        </p:nvSpPr>
        <p:spPr bwMode="auto">
          <a:xfrm>
            <a:off x="3565525" y="2997200"/>
            <a:ext cx="2857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b</a:t>
            </a:r>
          </a:p>
        </p:txBody>
      </p:sp>
      <p:sp>
        <p:nvSpPr>
          <p:cNvPr id="43061" name="Text Box 53"/>
          <p:cNvSpPr txBox="1">
            <a:spLocks noChangeArrowheads="1"/>
          </p:cNvSpPr>
          <p:nvPr/>
        </p:nvSpPr>
        <p:spPr bwMode="auto">
          <a:xfrm>
            <a:off x="1835150" y="3352800"/>
            <a:ext cx="276225"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c</a:t>
            </a:r>
          </a:p>
        </p:txBody>
      </p:sp>
      <p:sp>
        <p:nvSpPr>
          <p:cNvPr id="43062" name="Freeform 54"/>
          <p:cNvSpPr>
            <a:spLocks/>
          </p:cNvSpPr>
          <p:nvPr/>
        </p:nvSpPr>
        <p:spPr bwMode="auto">
          <a:xfrm>
            <a:off x="4360863" y="668338"/>
            <a:ext cx="35988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43063" name="Text Box 55"/>
          <p:cNvSpPr txBox="1">
            <a:spLocks noChangeArrowheads="1"/>
          </p:cNvSpPr>
          <p:nvPr/>
        </p:nvSpPr>
        <p:spPr bwMode="auto">
          <a:xfrm>
            <a:off x="4037013" y="620713"/>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a</a:t>
            </a:r>
          </a:p>
        </p:txBody>
      </p:sp>
      <p:sp>
        <p:nvSpPr>
          <p:cNvPr id="43064" name="Line 56"/>
          <p:cNvSpPr>
            <a:spLocks noChangeShapeType="1"/>
          </p:cNvSpPr>
          <p:nvPr/>
        </p:nvSpPr>
        <p:spPr bwMode="auto">
          <a:xfrm flipH="1" flipV="1">
            <a:off x="4859338" y="2133600"/>
            <a:ext cx="0" cy="935038"/>
          </a:xfrm>
          <a:prstGeom prst="line">
            <a:avLst/>
          </a:prstGeom>
          <a:noFill/>
          <a:ln w="15875">
            <a:solidFill>
              <a:schemeClr val="tx1"/>
            </a:solidFill>
            <a:prstDash val="dash"/>
            <a:round/>
            <a:headEnd/>
            <a:tailEnd/>
          </a:ln>
        </p:spPr>
        <p:txBody>
          <a:bodyPr/>
          <a:lstStyle/>
          <a:p>
            <a:endParaRPr lang="it-IT"/>
          </a:p>
        </p:txBody>
      </p:sp>
      <p:sp>
        <p:nvSpPr>
          <p:cNvPr id="43065" name="Text Box 57"/>
          <p:cNvSpPr txBox="1">
            <a:spLocks noChangeArrowheads="1"/>
          </p:cNvSpPr>
          <p:nvPr/>
        </p:nvSpPr>
        <p:spPr bwMode="auto">
          <a:xfrm>
            <a:off x="4427538" y="693738"/>
            <a:ext cx="319087"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A</a:t>
            </a:r>
            <a:endParaRPr lang="el-GR" sz="1600" b="1" i="1">
              <a:cs typeface="Times New Roman" pitchFamily="18" charset="0"/>
            </a:endParaRPr>
          </a:p>
        </p:txBody>
      </p:sp>
      <p:sp>
        <p:nvSpPr>
          <p:cNvPr id="43066" name="Rectangle 58"/>
          <p:cNvSpPr>
            <a:spLocks noChangeArrowheads="1"/>
          </p:cNvSpPr>
          <p:nvPr/>
        </p:nvSpPr>
        <p:spPr bwMode="auto">
          <a:xfrm>
            <a:off x="3635375" y="874713"/>
            <a:ext cx="508000"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Rent</a:t>
            </a:r>
          </a:p>
        </p:txBody>
      </p:sp>
      <p:sp>
        <p:nvSpPr>
          <p:cNvPr id="43067" name="Line 59"/>
          <p:cNvSpPr>
            <a:spLocks noChangeShapeType="1"/>
          </p:cNvSpPr>
          <p:nvPr/>
        </p:nvSpPr>
        <p:spPr bwMode="auto">
          <a:xfrm flipH="1">
            <a:off x="2700338" y="3084513"/>
            <a:ext cx="1655762" cy="936625"/>
          </a:xfrm>
          <a:prstGeom prst="line">
            <a:avLst/>
          </a:prstGeom>
          <a:noFill/>
          <a:ln w="44450">
            <a:solidFill>
              <a:srgbClr val="808080"/>
            </a:solidFill>
            <a:round/>
            <a:headEnd/>
            <a:tailEnd type="triangle" w="med" len="med"/>
          </a:ln>
        </p:spPr>
        <p:txBody>
          <a:bodyPr/>
          <a:lstStyle/>
          <a:p>
            <a:endParaRPr lang="it-IT"/>
          </a:p>
        </p:txBody>
      </p:sp>
      <p:sp>
        <p:nvSpPr>
          <p:cNvPr id="43068" name="Line 60"/>
          <p:cNvSpPr>
            <a:spLocks noChangeShapeType="1"/>
          </p:cNvSpPr>
          <p:nvPr/>
        </p:nvSpPr>
        <p:spPr bwMode="auto">
          <a:xfrm>
            <a:off x="4384675" y="865188"/>
            <a:ext cx="863600" cy="2233612"/>
          </a:xfrm>
          <a:prstGeom prst="line">
            <a:avLst/>
          </a:prstGeom>
          <a:noFill/>
          <a:ln w="38100">
            <a:solidFill>
              <a:srgbClr val="993300"/>
            </a:solidFill>
            <a:round/>
            <a:headEnd/>
            <a:tailEnd/>
          </a:ln>
        </p:spPr>
        <p:txBody>
          <a:bodyPr/>
          <a:lstStyle/>
          <a:p>
            <a:endParaRPr lang="it-IT"/>
          </a:p>
        </p:txBody>
      </p:sp>
      <p:sp>
        <p:nvSpPr>
          <p:cNvPr id="43069" name="Line 61"/>
          <p:cNvSpPr>
            <a:spLocks noChangeShapeType="1"/>
          </p:cNvSpPr>
          <p:nvPr/>
        </p:nvSpPr>
        <p:spPr bwMode="auto">
          <a:xfrm>
            <a:off x="4368800" y="1857375"/>
            <a:ext cx="2303463" cy="1225550"/>
          </a:xfrm>
          <a:prstGeom prst="line">
            <a:avLst/>
          </a:prstGeom>
          <a:noFill/>
          <a:ln w="38100">
            <a:solidFill>
              <a:srgbClr val="FF9900"/>
            </a:solidFill>
            <a:round/>
            <a:headEnd/>
            <a:tailEnd/>
          </a:ln>
        </p:spPr>
        <p:txBody>
          <a:bodyPr/>
          <a:lstStyle/>
          <a:p>
            <a:endParaRPr lang="it-IT"/>
          </a:p>
        </p:txBody>
      </p:sp>
      <p:sp>
        <p:nvSpPr>
          <p:cNvPr id="43070" name="Line 62"/>
          <p:cNvSpPr>
            <a:spLocks noChangeShapeType="1"/>
          </p:cNvSpPr>
          <p:nvPr/>
        </p:nvSpPr>
        <p:spPr bwMode="auto">
          <a:xfrm>
            <a:off x="4337050" y="2089150"/>
            <a:ext cx="3330575" cy="981075"/>
          </a:xfrm>
          <a:prstGeom prst="line">
            <a:avLst/>
          </a:prstGeom>
          <a:noFill/>
          <a:ln w="38100">
            <a:solidFill>
              <a:srgbClr val="FFCC00"/>
            </a:solidFill>
            <a:round/>
            <a:headEnd/>
            <a:tailEnd/>
          </a:ln>
        </p:spPr>
        <p:txBody>
          <a:bodyPr/>
          <a:lstStyle/>
          <a:p>
            <a:endParaRPr lang="it-IT"/>
          </a:p>
        </p:txBody>
      </p:sp>
      <p:sp>
        <p:nvSpPr>
          <p:cNvPr id="43071" name="Line 63"/>
          <p:cNvSpPr>
            <a:spLocks noChangeShapeType="1"/>
          </p:cNvSpPr>
          <p:nvPr/>
        </p:nvSpPr>
        <p:spPr bwMode="auto">
          <a:xfrm flipH="1" flipV="1">
            <a:off x="5435600" y="2420938"/>
            <a:ext cx="0" cy="649287"/>
          </a:xfrm>
          <a:prstGeom prst="line">
            <a:avLst/>
          </a:prstGeom>
          <a:noFill/>
          <a:ln w="15875">
            <a:solidFill>
              <a:schemeClr val="tx1"/>
            </a:solidFill>
            <a:prstDash val="dash"/>
            <a:round/>
            <a:headEnd/>
            <a:tailEnd/>
          </a:ln>
        </p:spPr>
        <p:txBody>
          <a:bodyPr/>
          <a:lstStyle/>
          <a:p>
            <a:endParaRPr lang="it-IT"/>
          </a:p>
        </p:txBody>
      </p:sp>
      <p:sp>
        <p:nvSpPr>
          <p:cNvPr id="43072" name="Text Box 64"/>
          <p:cNvSpPr txBox="1">
            <a:spLocks noChangeArrowheads="1"/>
          </p:cNvSpPr>
          <p:nvPr/>
        </p:nvSpPr>
        <p:spPr bwMode="auto">
          <a:xfrm>
            <a:off x="5294313" y="3070225"/>
            <a:ext cx="285750"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5</a:t>
            </a:r>
            <a:endParaRPr lang="el-GR" sz="1600" b="1" i="1">
              <a:cs typeface="Times New Roman" pitchFamily="18" charset="0"/>
            </a:endParaRPr>
          </a:p>
        </p:txBody>
      </p:sp>
      <p:sp>
        <p:nvSpPr>
          <p:cNvPr id="43073" name="Text Box 65"/>
          <p:cNvSpPr txBox="1">
            <a:spLocks noChangeArrowheads="1"/>
          </p:cNvSpPr>
          <p:nvPr/>
        </p:nvSpPr>
        <p:spPr bwMode="auto">
          <a:xfrm>
            <a:off x="6484938" y="3070225"/>
            <a:ext cx="387350" cy="336550"/>
          </a:xfrm>
          <a:prstGeom prst="rect">
            <a:avLst/>
          </a:prstGeom>
          <a:noFill/>
          <a:ln w="9525">
            <a:noFill/>
            <a:miter lim="800000"/>
            <a:headEnd/>
            <a:tailEnd/>
          </a:ln>
        </p:spPr>
        <p:txBody>
          <a:bodyPr wrap="none">
            <a:spAutoFit/>
          </a:bodyPr>
          <a:lstStyle/>
          <a:p>
            <a:pPr eaLnBrk="0" hangingPunct="0"/>
            <a:r>
              <a:rPr lang="en-US" sz="1600" b="1" i="1"/>
              <a:t>10</a:t>
            </a:r>
          </a:p>
        </p:txBody>
      </p:sp>
      <p:sp>
        <p:nvSpPr>
          <p:cNvPr id="43074" name="Text Box 66"/>
          <p:cNvSpPr txBox="1">
            <a:spLocks noChangeArrowheads="1"/>
          </p:cNvSpPr>
          <p:nvPr/>
        </p:nvSpPr>
        <p:spPr bwMode="auto">
          <a:xfrm>
            <a:off x="4037013" y="14859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b</a:t>
            </a:r>
          </a:p>
        </p:txBody>
      </p:sp>
      <p:sp>
        <p:nvSpPr>
          <p:cNvPr id="43075" name="Text Box 67"/>
          <p:cNvSpPr txBox="1">
            <a:spLocks noChangeArrowheads="1"/>
          </p:cNvSpPr>
          <p:nvPr/>
        </p:nvSpPr>
        <p:spPr bwMode="auto">
          <a:xfrm>
            <a:off x="684213" y="1025525"/>
            <a:ext cx="2663825" cy="849313"/>
          </a:xfrm>
          <a:prstGeom prst="rect">
            <a:avLst/>
          </a:prstGeom>
          <a:noFill/>
          <a:ln w="25400" algn="ctr">
            <a:solidFill>
              <a:schemeClr val="tx1"/>
            </a:solidFill>
            <a:miter lim="800000"/>
            <a:headEnd/>
            <a:tailEnd/>
          </a:ln>
        </p:spPr>
        <p:txBody>
          <a:bodyPr>
            <a:spAutoFit/>
          </a:bodyPr>
          <a:lstStyle/>
          <a:p>
            <a:pPr marL="457200" indent="-457200" eaLnBrk="0" hangingPunct="0">
              <a:spcBef>
                <a:spcPct val="50000"/>
              </a:spcBef>
              <a:buClr>
                <a:schemeClr val="bg2"/>
              </a:buClr>
              <a:buFont typeface="Monotype Sorts"/>
              <a:buNone/>
            </a:pPr>
            <a:r>
              <a:rPr lang="it-IT" sz="1200" b="1"/>
              <a:t>a</a:t>
            </a:r>
            <a:r>
              <a:rPr lang="it-IT" sz="1200"/>
              <a:t>: colture a</a:t>
            </a:r>
          </a:p>
          <a:p>
            <a:pPr marL="457200" indent="-457200" eaLnBrk="0" hangingPunct="0">
              <a:spcBef>
                <a:spcPct val="50000"/>
              </a:spcBef>
              <a:buClr>
                <a:schemeClr val="bg2"/>
              </a:buClr>
              <a:buFont typeface="Monotype Sorts"/>
              <a:buNone/>
            </a:pPr>
            <a:r>
              <a:rPr lang="it-IT" sz="1200" b="1"/>
              <a:t>b</a:t>
            </a:r>
            <a:r>
              <a:rPr lang="it-IT" sz="1200"/>
              <a:t>: colture b</a:t>
            </a:r>
          </a:p>
          <a:p>
            <a:pPr marL="457200" indent="-457200" eaLnBrk="0" hangingPunct="0">
              <a:spcBef>
                <a:spcPct val="50000"/>
              </a:spcBef>
              <a:buClr>
                <a:schemeClr val="bg2"/>
              </a:buClr>
              <a:buFont typeface="Monotype Sorts"/>
              <a:buNone/>
            </a:pPr>
            <a:r>
              <a:rPr lang="it-IT" sz="1200" b="1"/>
              <a:t>c</a:t>
            </a:r>
            <a:r>
              <a:rPr lang="it-IT" sz="1200"/>
              <a:t>: colture c</a:t>
            </a:r>
          </a:p>
        </p:txBody>
      </p:sp>
      <p:sp>
        <p:nvSpPr>
          <p:cNvPr id="43076" name="Line 68"/>
          <p:cNvSpPr>
            <a:spLocks noChangeShapeType="1"/>
          </p:cNvSpPr>
          <p:nvPr/>
        </p:nvSpPr>
        <p:spPr bwMode="auto">
          <a:xfrm>
            <a:off x="4356100" y="2420938"/>
            <a:ext cx="1800225" cy="649287"/>
          </a:xfrm>
          <a:prstGeom prst="line">
            <a:avLst/>
          </a:prstGeom>
          <a:noFill/>
          <a:ln w="38100">
            <a:solidFill>
              <a:schemeClr val="tx2"/>
            </a:solidFill>
            <a:round/>
            <a:headEnd/>
            <a:tailEnd/>
          </a:ln>
        </p:spPr>
        <p:txBody>
          <a:bodyPr/>
          <a:lstStyle/>
          <a:p>
            <a:endParaRPr lang="it-IT"/>
          </a:p>
        </p:txBody>
      </p:sp>
      <p:sp>
        <p:nvSpPr>
          <p:cNvPr id="43077" name="Text Box 69"/>
          <p:cNvSpPr txBox="1">
            <a:spLocks noChangeArrowheads="1"/>
          </p:cNvSpPr>
          <p:nvPr/>
        </p:nvSpPr>
        <p:spPr bwMode="auto">
          <a:xfrm>
            <a:off x="4038600" y="1931988"/>
            <a:ext cx="381000"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c</a:t>
            </a:r>
          </a:p>
        </p:txBody>
      </p:sp>
      <p:sp>
        <p:nvSpPr>
          <p:cNvPr id="43078" name="Text Box 70"/>
          <p:cNvSpPr txBox="1">
            <a:spLocks noChangeArrowheads="1"/>
          </p:cNvSpPr>
          <p:nvPr/>
        </p:nvSpPr>
        <p:spPr bwMode="auto">
          <a:xfrm>
            <a:off x="4024313" y="23495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d</a:t>
            </a:r>
          </a:p>
        </p:txBody>
      </p:sp>
      <p:sp>
        <p:nvSpPr>
          <p:cNvPr id="43079" name="Text Box 71"/>
          <p:cNvSpPr txBox="1">
            <a:spLocks noChangeArrowheads="1"/>
          </p:cNvSpPr>
          <p:nvPr/>
        </p:nvSpPr>
        <p:spPr bwMode="auto">
          <a:xfrm>
            <a:off x="6659563" y="6092825"/>
            <a:ext cx="2303462" cy="396875"/>
          </a:xfrm>
          <a:prstGeom prst="rect">
            <a:avLst/>
          </a:prstGeom>
          <a:noFill/>
          <a:ln w="19050" algn="ctr">
            <a:noFill/>
            <a:miter lim="800000"/>
            <a:headEnd/>
            <a:tailEnd/>
          </a:ln>
        </p:spPr>
        <p:txBody>
          <a:bodyPr>
            <a:spAutoFit/>
          </a:bodyPr>
          <a:lstStyle/>
          <a:p>
            <a:pPr eaLnBrk="0" hangingPunct="0">
              <a:spcBef>
                <a:spcPct val="50000"/>
              </a:spcBef>
              <a:buClr>
                <a:schemeClr val="bg2"/>
              </a:buClr>
              <a:buFont typeface="Monotype Sorts"/>
              <a:buNone/>
            </a:pPr>
            <a:r>
              <a:rPr lang="it-IT" sz="2000"/>
              <a:t>=&gt; D</a:t>
            </a:r>
            <a:r>
              <a:rPr lang="it-IT" sz="2000" baseline="-25000"/>
              <a:t>1</a:t>
            </a:r>
            <a:r>
              <a:rPr lang="it-IT" sz="2000"/>
              <a:t> = 2,5; D</a:t>
            </a:r>
            <a:r>
              <a:rPr lang="it-IT" sz="2000" baseline="-25000"/>
              <a:t>2</a:t>
            </a:r>
            <a:r>
              <a:rPr lang="it-IT" sz="2000"/>
              <a:t> = 5</a:t>
            </a:r>
          </a:p>
        </p:txBody>
      </p:sp>
      <p:graphicFrame>
        <p:nvGraphicFramePr>
          <p:cNvPr id="43080" name="Object 72"/>
          <p:cNvGraphicFramePr>
            <a:graphicFrameLocks noGrp="1" noChangeAspect="1"/>
          </p:cNvGraphicFramePr>
          <p:nvPr>
            <p:ph sz="half" idx="4294967295"/>
          </p:nvPr>
        </p:nvGraphicFramePr>
        <p:xfrm>
          <a:off x="755650" y="5805488"/>
          <a:ext cx="5903913" cy="1022350"/>
        </p:xfrm>
        <a:graphic>
          <a:graphicData uri="http://schemas.openxmlformats.org/presentationml/2006/ole">
            <mc:AlternateContent xmlns:mc="http://schemas.openxmlformats.org/markup-compatibility/2006">
              <mc:Choice xmlns:v="urn:schemas-microsoft-com:vml" Requires="v">
                <p:oleObj spid="_x0000_s43112" name="Equation" r:id="rId4" imgW="2451100" imgH="469900" progId="Equation.3">
                  <p:embed/>
                </p:oleObj>
              </mc:Choice>
              <mc:Fallback>
                <p:oleObj name="Equation" r:id="rId4" imgW="2451100" imgH="469900" progId="Equation.3">
                  <p:embed/>
                  <p:pic>
                    <p:nvPicPr>
                      <p:cNvPr id="0" name="Picture 7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5805488"/>
                        <a:ext cx="5903913"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81" name="Text Box 73"/>
          <p:cNvSpPr txBox="1">
            <a:spLocks noChangeArrowheads="1"/>
          </p:cNvSpPr>
          <p:nvPr/>
        </p:nvSpPr>
        <p:spPr bwMode="auto">
          <a:xfrm>
            <a:off x="5580063" y="908050"/>
            <a:ext cx="3171825" cy="528638"/>
          </a:xfrm>
          <a:prstGeom prst="rect">
            <a:avLst/>
          </a:prstGeom>
          <a:noFill/>
          <a:ln w="9525">
            <a:solidFill>
              <a:schemeClr val="tx1"/>
            </a:solidFill>
            <a:miter lim="800000"/>
            <a:headEnd/>
            <a:tailEnd/>
          </a:ln>
          <a:effectLst/>
        </p:spPr>
        <p:txBody>
          <a:bodyPr wrap="none">
            <a:spAutoFit/>
          </a:bodyPr>
          <a:lstStyle/>
          <a:p>
            <a:r>
              <a:rPr lang="it-IT">
                <a:solidFill>
                  <a:schemeClr val="tx2"/>
                </a:solidFill>
                <a:latin typeface="Courier" pitchFamily="49" charset="0"/>
              </a:rPr>
              <a:t>A step forward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22300" y="1365250"/>
            <a:ext cx="2532063" cy="4983163"/>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59" name="Oval 3"/>
          <p:cNvSpPr>
            <a:spLocks noChangeArrowheads="1"/>
          </p:cNvSpPr>
          <p:nvPr/>
        </p:nvSpPr>
        <p:spPr bwMode="auto">
          <a:xfrm>
            <a:off x="803275" y="1577975"/>
            <a:ext cx="4648200" cy="4648200"/>
          </a:xfrm>
          <a:prstGeom prst="ellipse">
            <a:avLst/>
          </a:prstGeom>
          <a:solidFill>
            <a:srgbClr val="FFCC99"/>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0" name="Oval 4"/>
          <p:cNvSpPr>
            <a:spLocks noChangeArrowheads="1"/>
          </p:cNvSpPr>
          <p:nvPr/>
        </p:nvSpPr>
        <p:spPr bwMode="auto">
          <a:xfrm>
            <a:off x="1336675" y="2111375"/>
            <a:ext cx="3581400" cy="3581400"/>
          </a:xfrm>
          <a:prstGeom prst="ellipse">
            <a:avLst/>
          </a:prstGeom>
          <a:solidFill>
            <a:srgbClr val="CCFFCC"/>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1"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2" name="Oval 6"/>
          <p:cNvSpPr>
            <a:spLocks noChangeArrowheads="1"/>
          </p:cNvSpPr>
          <p:nvPr/>
        </p:nvSpPr>
        <p:spPr bwMode="auto">
          <a:xfrm>
            <a:off x="2555875" y="3330575"/>
            <a:ext cx="1143000" cy="1143000"/>
          </a:xfrm>
          <a:prstGeom prst="ellipse">
            <a:avLst/>
          </a:prstGeom>
          <a:solidFill>
            <a:srgbClr val="99CC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3" name="Oval 7"/>
          <p:cNvSpPr>
            <a:spLocks noChangeArrowheads="1"/>
          </p:cNvSpPr>
          <p:nvPr/>
        </p:nvSpPr>
        <p:spPr bwMode="auto">
          <a:xfrm>
            <a:off x="2708275" y="3482975"/>
            <a:ext cx="838200" cy="838200"/>
          </a:xfrm>
          <a:prstGeom prst="ellipse">
            <a:avLst/>
          </a:prstGeom>
          <a:solidFill>
            <a:srgbClr val="0080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4" name="Oval 8"/>
          <p:cNvSpPr>
            <a:spLocks noChangeArrowheads="1"/>
          </p:cNvSpPr>
          <p:nvPr/>
        </p:nvSpPr>
        <p:spPr bwMode="auto">
          <a:xfrm>
            <a:off x="2860675" y="3635375"/>
            <a:ext cx="533400" cy="533400"/>
          </a:xfrm>
          <a:prstGeom prst="ellipse">
            <a:avLst/>
          </a:prstGeom>
          <a:solidFill>
            <a:srgbClr val="00808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5" name="Freeform 9"/>
          <p:cNvSpPr>
            <a:spLocks/>
          </p:cNvSpPr>
          <p:nvPr/>
        </p:nvSpPr>
        <p:spPr bwMode="auto">
          <a:xfrm>
            <a:off x="3317875" y="1577975"/>
            <a:ext cx="1066800" cy="609600"/>
          </a:xfrm>
          <a:custGeom>
            <a:avLst/>
            <a:gdLst>
              <a:gd name="T0" fmla="*/ 0 w 672"/>
              <a:gd name="T1" fmla="*/ 0 h 384"/>
              <a:gd name="T2" fmla="*/ 0 w 672"/>
              <a:gd name="T3" fmla="*/ 2147483647 h 384"/>
              <a:gd name="T4" fmla="*/ 2147483647 w 672"/>
              <a:gd name="T5" fmla="*/ 2147483647 h 384"/>
              <a:gd name="T6" fmla="*/ 2147483647 w 672"/>
              <a:gd name="T7" fmla="*/ 2147483647 h 384"/>
              <a:gd name="T8" fmla="*/ 2147483647 w 672"/>
              <a:gd name="T9" fmla="*/ 2147483647 h 384"/>
              <a:gd name="T10" fmla="*/ 2147483647 w 672"/>
              <a:gd name="T11" fmla="*/ 2147483647 h 384"/>
              <a:gd name="T12" fmla="*/ 2147483647 w 672"/>
              <a:gd name="T13" fmla="*/ 2147483647 h 384"/>
              <a:gd name="T14" fmla="*/ 0 w 672"/>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384"/>
              <a:gd name="T26" fmla="*/ 672 w 672"/>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384">
                <a:moveTo>
                  <a:pt x="0" y="0"/>
                </a:moveTo>
                <a:lnTo>
                  <a:pt x="0" y="336"/>
                </a:lnTo>
                <a:lnTo>
                  <a:pt x="240" y="384"/>
                </a:lnTo>
                <a:lnTo>
                  <a:pt x="528" y="384"/>
                </a:lnTo>
                <a:lnTo>
                  <a:pt x="672" y="192"/>
                </a:lnTo>
                <a:lnTo>
                  <a:pt x="432" y="96"/>
                </a:lnTo>
                <a:lnTo>
                  <a:pt x="192" y="48"/>
                </a:lnTo>
                <a:lnTo>
                  <a:pt x="0" y="0"/>
                </a:lnTo>
                <a:close/>
              </a:path>
            </a:pathLst>
          </a:custGeom>
          <a:solidFill>
            <a:srgbClr val="FFCC99"/>
          </a:solidFill>
          <a:ln w="9525">
            <a:noFill/>
            <a:round/>
            <a:headEnd/>
            <a:tailEnd/>
          </a:ln>
        </p:spPr>
        <p:txBody>
          <a:bodyPr wrap="none" anchor="ctr"/>
          <a:lstStyle/>
          <a:p>
            <a:endParaRPr lang="it-IT"/>
          </a:p>
        </p:txBody>
      </p:sp>
      <p:sp>
        <p:nvSpPr>
          <p:cNvPr id="45066" name="Freeform 10"/>
          <p:cNvSpPr>
            <a:spLocks/>
          </p:cNvSpPr>
          <p:nvPr/>
        </p:nvSpPr>
        <p:spPr bwMode="auto">
          <a:xfrm>
            <a:off x="3317875" y="2111375"/>
            <a:ext cx="838200" cy="457200"/>
          </a:xfrm>
          <a:custGeom>
            <a:avLst/>
            <a:gdLst>
              <a:gd name="T0" fmla="*/ 0 w 528"/>
              <a:gd name="T1" fmla="*/ 0 h 288"/>
              <a:gd name="T2" fmla="*/ 0 w 528"/>
              <a:gd name="T3" fmla="*/ 2147483647 h 288"/>
              <a:gd name="T4" fmla="*/ 2147483647 w 528"/>
              <a:gd name="T5" fmla="*/ 2147483647 h 288"/>
              <a:gd name="T6" fmla="*/ 2147483647 w 528"/>
              <a:gd name="T7" fmla="*/ 2147483647 h 288"/>
              <a:gd name="T8" fmla="*/ 2147483647 w 528"/>
              <a:gd name="T9" fmla="*/ 2147483647 h 288"/>
              <a:gd name="T10" fmla="*/ 0 w 528"/>
              <a:gd name="T11" fmla="*/ 0 h 288"/>
              <a:gd name="T12" fmla="*/ 0 60000 65536"/>
              <a:gd name="T13" fmla="*/ 0 60000 65536"/>
              <a:gd name="T14" fmla="*/ 0 60000 65536"/>
              <a:gd name="T15" fmla="*/ 0 60000 65536"/>
              <a:gd name="T16" fmla="*/ 0 60000 65536"/>
              <a:gd name="T17" fmla="*/ 0 60000 65536"/>
              <a:gd name="T18" fmla="*/ 0 w 528"/>
              <a:gd name="T19" fmla="*/ 0 h 288"/>
              <a:gd name="T20" fmla="*/ 528 w 528"/>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528" h="288">
                <a:moveTo>
                  <a:pt x="0" y="0"/>
                </a:moveTo>
                <a:lnTo>
                  <a:pt x="0" y="288"/>
                </a:lnTo>
                <a:lnTo>
                  <a:pt x="384" y="240"/>
                </a:lnTo>
                <a:lnTo>
                  <a:pt x="528" y="48"/>
                </a:lnTo>
                <a:lnTo>
                  <a:pt x="147" y="18"/>
                </a:lnTo>
                <a:lnTo>
                  <a:pt x="0" y="0"/>
                </a:lnTo>
                <a:close/>
              </a:path>
            </a:pathLst>
          </a:custGeom>
          <a:solidFill>
            <a:srgbClr val="CCFFCC"/>
          </a:solidFill>
          <a:ln w="9525">
            <a:noFill/>
            <a:round/>
            <a:headEnd/>
            <a:tailEnd/>
          </a:ln>
        </p:spPr>
        <p:txBody>
          <a:bodyPr wrap="none" anchor="ctr"/>
          <a:lstStyle/>
          <a:p>
            <a:endParaRPr lang="it-IT"/>
          </a:p>
        </p:txBody>
      </p:sp>
      <p:sp>
        <p:nvSpPr>
          <p:cNvPr id="45067" name="Freeform 11" descr="Solid diamond"/>
          <p:cNvSpPr>
            <a:spLocks/>
          </p:cNvSpPr>
          <p:nvPr/>
        </p:nvSpPr>
        <p:spPr bwMode="auto">
          <a:xfrm>
            <a:off x="3317875" y="2492375"/>
            <a:ext cx="2286000" cy="1600200"/>
          </a:xfrm>
          <a:custGeom>
            <a:avLst/>
            <a:gdLst>
              <a:gd name="T0" fmla="*/ 0 w 1440"/>
              <a:gd name="T1" fmla="*/ 2147483647 h 1008"/>
              <a:gd name="T2" fmla="*/ 0 w 1440"/>
              <a:gd name="T3" fmla="*/ 2147483647 h 1008"/>
              <a:gd name="T4" fmla="*/ 2147483647 w 1440"/>
              <a:gd name="T5" fmla="*/ 2147483647 h 1008"/>
              <a:gd name="T6" fmla="*/ 2147483647 w 1440"/>
              <a:gd name="T7" fmla="*/ 2147483647 h 1008"/>
              <a:gd name="T8" fmla="*/ 2147483647 w 1440"/>
              <a:gd name="T9" fmla="*/ 2147483647 h 1008"/>
              <a:gd name="T10" fmla="*/ 2147483647 w 1440"/>
              <a:gd name="T11" fmla="*/ 2147483647 h 1008"/>
              <a:gd name="T12" fmla="*/ 2147483647 w 1440"/>
              <a:gd name="T13" fmla="*/ 2147483647 h 1008"/>
              <a:gd name="T14" fmla="*/ 2147483647 w 1440"/>
              <a:gd name="T15" fmla="*/ 2147483647 h 1008"/>
              <a:gd name="T16" fmla="*/ 2147483647 w 1440"/>
              <a:gd name="T17" fmla="*/ 2147483647 h 1008"/>
              <a:gd name="T18" fmla="*/ 2147483647 w 1440"/>
              <a:gd name="T19" fmla="*/ 2147483647 h 1008"/>
              <a:gd name="T20" fmla="*/ 2147483647 w 1440"/>
              <a:gd name="T21" fmla="*/ 2147483647 h 1008"/>
              <a:gd name="T22" fmla="*/ 2147483647 w 1440"/>
              <a:gd name="T23" fmla="*/ 2147483647 h 1008"/>
              <a:gd name="T24" fmla="*/ 2147483647 w 1440"/>
              <a:gd name="T25" fmla="*/ 2147483647 h 1008"/>
              <a:gd name="T26" fmla="*/ 2147483647 w 1440"/>
              <a:gd name="T27" fmla="*/ 2147483647 h 1008"/>
              <a:gd name="T28" fmla="*/ 2147483647 w 1440"/>
              <a:gd name="T29" fmla="*/ 2147483647 h 1008"/>
              <a:gd name="T30" fmla="*/ 2147483647 w 1440"/>
              <a:gd name="T31" fmla="*/ 2147483647 h 1008"/>
              <a:gd name="T32" fmla="*/ 2147483647 w 1440"/>
              <a:gd name="T33" fmla="*/ 2147483647 h 1008"/>
              <a:gd name="T34" fmla="*/ 2147483647 w 1440"/>
              <a:gd name="T35" fmla="*/ 2147483647 h 1008"/>
              <a:gd name="T36" fmla="*/ 2147483647 w 1440"/>
              <a:gd name="T37" fmla="*/ 2147483647 h 1008"/>
              <a:gd name="T38" fmla="*/ 2147483647 w 1440"/>
              <a:gd name="T39" fmla="*/ 2147483647 h 1008"/>
              <a:gd name="T40" fmla="*/ 2147483647 w 1440"/>
              <a:gd name="T41" fmla="*/ 2147483647 h 1008"/>
              <a:gd name="T42" fmla="*/ 2147483647 w 1440"/>
              <a:gd name="T43" fmla="*/ 2147483647 h 1008"/>
              <a:gd name="T44" fmla="*/ 2147483647 w 1440"/>
              <a:gd name="T45" fmla="*/ 0 h 1008"/>
              <a:gd name="T46" fmla="*/ 0 w 1440"/>
              <a:gd name="T47" fmla="*/ 2147483647 h 10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
              <a:gd name="T73" fmla="*/ 0 h 1008"/>
              <a:gd name="T74" fmla="*/ 1440 w 1440"/>
              <a:gd name="T75" fmla="*/ 1008 h 10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 h="1008">
                <a:moveTo>
                  <a:pt x="0" y="48"/>
                </a:moveTo>
                <a:lnTo>
                  <a:pt x="0" y="576"/>
                </a:lnTo>
                <a:lnTo>
                  <a:pt x="96" y="624"/>
                </a:lnTo>
                <a:lnTo>
                  <a:pt x="288" y="576"/>
                </a:lnTo>
                <a:lnTo>
                  <a:pt x="432" y="528"/>
                </a:lnTo>
                <a:lnTo>
                  <a:pt x="528" y="576"/>
                </a:lnTo>
                <a:lnTo>
                  <a:pt x="672" y="672"/>
                </a:lnTo>
                <a:lnTo>
                  <a:pt x="720" y="816"/>
                </a:lnTo>
                <a:lnTo>
                  <a:pt x="816" y="960"/>
                </a:lnTo>
                <a:lnTo>
                  <a:pt x="912" y="1008"/>
                </a:lnTo>
                <a:lnTo>
                  <a:pt x="1056" y="960"/>
                </a:lnTo>
                <a:lnTo>
                  <a:pt x="1200" y="912"/>
                </a:lnTo>
                <a:lnTo>
                  <a:pt x="1440" y="912"/>
                </a:lnTo>
                <a:lnTo>
                  <a:pt x="1406" y="630"/>
                </a:lnTo>
                <a:lnTo>
                  <a:pt x="1296" y="336"/>
                </a:lnTo>
                <a:lnTo>
                  <a:pt x="960" y="336"/>
                </a:lnTo>
                <a:lnTo>
                  <a:pt x="864" y="240"/>
                </a:lnTo>
                <a:lnTo>
                  <a:pt x="720" y="144"/>
                </a:lnTo>
                <a:lnTo>
                  <a:pt x="624" y="288"/>
                </a:lnTo>
                <a:lnTo>
                  <a:pt x="480" y="288"/>
                </a:lnTo>
                <a:lnTo>
                  <a:pt x="432" y="240"/>
                </a:lnTo>
                <a:lnTo>
                  <a:pt x="336" y="144"/>
                </a:lnTo>
                <a:lnTo>
                  <a:pt x="384" y="0"/>
                </a:lnTo>
                <a:lnTo>
                  <a:pt x="0" y="48"/>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45068" name="Freeform 12"/>
          <p:cNvSpPr>
            <a:spLocks/>
          </p:cNvSpPr>
          <p:nvPr/>
        </p:nvSpPr>
        <p:spPr bwMode="auto">
          <a:xfrm>
            <a:off x="4689475" y="2187575"/>
            <a:ext cx="609600" cy="609600"/>
          </a:xfrm>
          <a:custGeom>
            <a:avLst/>
            <a:gdLst>
              <a:gd name="T0" fmla="*/ 2147483647 w 384"/>
              <a:gd name="T1" fmla="*/ 0 h 384"/>
              <a:gd name="T2" fmla="*/ 2147483647 w 384"/>
              <a:gd name="T3" fmla="*/ 2147483647 h 384"/>
              <a:gd name="T4" fmla="*/ 2147483647 w 384"/>
              <a:gd name="T5" fmla="*/ 2147483647 h 384"/>
              <a:gd name="T6" fmla="*/ 2147483647 w 384"/>
              <a:gd name="T7" fmla="*/ 2147483647 h 384"/>
              <a:gd name="T8" fmla="*/ 0 w 384"/>
              <a:gd name="T9" fmla="*/ 2147483647 h 384"/>
              <a:gd name="T10" fmla="*/ 2147483647 w 384"/>
              <a:gd name="T11" fmla="*/ 0 h 384"/>
              <a:gd name="T12" fmla="*/ 0 60000 65536"/>
              <a:gd name="T13" fmla="*/ 0 60000 65536"/>
              <a:gd name="T14" fmla="*/ 0 60000 65536"/>
              <a:gd name="T15" fmla="*/ 0 60000 65536"/>
              <a:gd name="T16" fmla="*/ 0 60000 65536"/>
              <a:gd name="T17" fmla="*/ 0 60000 65536"/>
              <a:gd name="T18" fmla="*/ 0 w 384"/>
              <a:gd name="T19" fmla="*/ 0 h 384"/>
              <a:gd name="T20" fmla="*/ 384 w 38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84" h="384">
                <a:moveTo>
                  <a:pt x="96" y="0"/>
                </a:moveTo>
                <a:lnTo>
                  <a:pt x="288" y="240"/>
                </a:lnTo>
                <a:lnTo>
                  <a:pt x="384" y="384"/>
                </a:lnTo>
                <a:lnTo>
                  <a:pt x="192" y="288"/>
                </a:lnTo>
                <a:lnTo>
                  <a:pt x="0" y="144"/>
                </a:lnTo>
                <a:lnTo>
                  <a:pt x="96" y="0"/>
                </a:lnTo>
                <a:close/>
              </a:path>
            </a:pathLst>
          </a:custGeom>
          <a:solidFill>
            <a:srgbClr val="FFCC99"/>
          </a:solidFill>
          <a:ln w="9525">
            <a:noFill/>
            <a:round/>
            <a:headEnd/>
            <a:tailEnd/>
          </a:ln>
        </p:spPr>
        <p:txBody>
          <a:bodyPr wrap="none" anchor="ctr"/>
          <a:lstStyle/>
          <a:p>
            <a:endParaRPr lang="it-IT"/>
          </a:p>
        </p:txBody>
      </p:sp>
      <p:sp>
        <p:nvSpPr>
          <p:cNvPr id="45069" name="Freeform 13"/>
          <p:cNvSpPr>
            <a:spLocks/>
          </p:cNvSpPr>
          <p:nvPr/>
        </p:nvSpPr>
        <p:spPr bwMode="auto">
          <a:xfrm>
            <a:off x="4460875" y="2416175"/>
            <a:ext cx="914400" cy="609600"/>
          </a:xfrm>
          <a:custGeom>
            <a:avLst/>
            <a:gdLst>
              <a:gd name="T0" fmla="*/ 2147483647 w 576"/>
              <a:gd name="T1" fmla="*/ 0 h 384"/>
              <a:gd name="T2" fmla="*/ 0 w 576"/>
              <a:gd name="T3" fmla="*/ 2147483647 h 384"/>
              <a:gd name="T4" fmla="*/ 2147483647 w 576"/>
              <a:gd name="T5" fmla="*/ 2147483647 h 384"/>
              <a:gd name="T6" fmla="*/ 2147483647 w 576"/>
              <a:gd name="T7" fmla="*/ 2147483647 h 384"/>
              <a:gd name="T8" fmla="*/ 2147483647 w 576"/>
              <a:gd name="T9" fmla="*/ 2147483647 h 384"/>
              <a:gd name="T10" fmla="*/ 2147483647 w 576"/>
              <a:gd name="T11" fmla="*/ 2147483647 h 384"/>
              <a:gd name="T12" fmla="*/ 2147483647 w 576"/>
              <a:gd name="T13" fmla="*/ 2147483647 h 384"/>
              <a:gd name="T14" fmla="*/ 2147483647 w 576"/>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384"/>
              <a:gd name="T26" fmla="*/ 576 w 576"/>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384">
                <a:moveTo>
                  <a:pt x="144" y="0"/>
                </a:moveTo>
                <a:lnTo>
                  <a:pt x="0" y="192"/>
                </a:lnTo>
                <a:lnTo>
                  <a:pt x="144" y="288"/>
                </a:lnTo>
                <a:lnTo>
                  <a:pt x="240" y="384"/>
                </a:lnTo>
                <a:lnTo>
                  <a:pt x="576" y="384"/>
                </a:lnTo>
                <a:lnTo>
                  <a:pt x="528" y="240"/>
                </a:lnTo>
                <a:lnTo>
                  <a:pt x="336" y="144"/>
                </a:lnTo>
                <a:lnTo>
                  <a:pt x="144" y="0"/>
                </a:lnTo>
                <a:close/>
              </a:path>
            </a:pathLst>
          </a:custGeom>
          <a:solidFill>
            <a:srgbClr val="CCFFCC"/>
          </a:solidFill>
          <a:ln w="9525">
            <a:noFill/>
            <a:round/>
            <a:headEnd/>
            <a:tailEnd/>
          </a:ln>
        </p:spPr>
        <p:txBody>
          <a:bodyPr wrap="none" anchor="ctr"/>
          <a:lstStyle/>
          <a:p>
            <a:endParaRPr lang="it-IT"/>
          </a:p>
        </p:txBody>
      </p:sp>
      <p:sp>
        <p:nvSpPr>
          <p:cNvPr id="45070" name="Freeform 14"/>
          <p:cNvSpPr>
            <a:spLocks/>
          </p:cNvSpPr>
          <p:nvPr/>
        </p:nvSpPr>
        <p:spPr bwMode="auto">
          <a:xfrm>
            <a:off x="3317875" y="3330575"/>
            <a:ext cx="2290763" cy="990600"/>
          </a:xfrm>
          <a:custGeom>
            <a:avLst/>
            <a:gdLst>
              <a:gd name="T0" fmla="*/ 0 w 1443"/>
              <a:gd name="T1" fmla="*/ 2147483647 h 624"/>
              <a:gd name="T2" fmla="*/ 0 w 1443"/>
              <a:gd name="T3" fmla="*/ 2147483647 h 624"/>
              <a:gd name="T4" fmla="*/ 2147483647 w 1443"/>
              <a:gd name="T5" fmla="*/ 2147483647 h 624"/>
              <a:gd name="T6" fmla="*/ 2147483647 w 1443"/>
              <a:gd name="T7" fmla="*/ 2147483647 h 624"/>
              <a:gd name="T8" fmla="*/ 2147483647 w 1443"/>
              <a:gd name="T9" fmla="*/ 2147483647 h 624"/>
              <a:gd name="T10" fmla="*/ 2147483647 w 1443"/>
              <a:gd name="T11" fmla="*/ 2147483647 h 624"/>
              <a:gd name="T12" fmla="*/ 2147483647 w 1443"/>
              <a:gd name="T13" fmla="*/ 2147483647 h 624"/>
              <a:gd name="T14" fmla="*/ 2147483647 w 1443"/>
              <a:gd name="T15" fmla="*/ 2147483647 h 624"/>
              <a:gd name="T16" fmla="*/ 2147483647 w 1443"/>
              <a:gd name="T17" fmla="*/ 2147483647 h 624"/>
              <a:gd name="T18" fmla="*/ 2147483647 w 1443"/>
              <a:gd name="T19" fmla="*/ 2147483647 h 624"/>
              <a:gd name="T20" fmla="*/ 2147483647 w 1443"/>
              <a:gd name="T21" fmla="*/ 2147483647 h 624"/>
              <a:gd name="T22" fmla="*/ 2147483647 w 1443"/>
              <a:gd name="T23" fmla="*/ 2147483647 h 624"/>
              <a:gd name="T24" fmla="*/ 2147483647 w 1443"/>
              <a:gd name="T25" fmla="*/ 2147483647 h 624"/>
              <a:gd name="T26" fmla="*/ 2147483647 w 1443"/>
              <a:gd name="T27" fmla="*/ 2147483647 h 624"/>
              <a:gd name="T28" fmla="*/ 2147483647 w 1443"/>
              <a:gd name="T29" fmla="*/ 2147483647 h 624"/>
              <a:gd name="T30" fmla="*/ 2147483647 w 1443"/>
              <a:gd name="T31" fmla="*/ 2147483647 h 624"/>
              <a:gd name="T32" fmla="*/ 2147483647 w 1443"/>
              <a:gd name="T33" fmla="*/ 2147483647 h 624"/>
              <a:gd name="T34" fmla="*/ 2147483647 w 1443"/>
              <a:gd name="T35" fmla="*/ 2147483647 h 624"/>
              <a:gd name="T36" fmla="*/ 2147483647 w 1443"/>
              <a:gd name="T37" fmla="*/ 0 h 624"/>
              <a:gd name="T38" fmla="*/ 2147483647 w 1443"/>
              <a:gd name="T39" fmla="*/ 2147483647 h 624"/>
              <a:gd name="T40" fmla="*/ 0 w 1443"/>
              <a:gd name="T41" fmla="*/ 2147483647 h 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3"/>
              <a:gd name="T64" fmla="*/ 0 h 624"/>
              <a:gd name="T65" fmla="*/ 1443 w 1443"/>
              <a:gd name="T66" fmla="*/ 624 h 6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3" h="624">
                <a:moveTo>
                  <a:pt x="0" y="48"/>
                </a:moveTo>
                <a:lnTo>
                  <a:pt x="0" y="240"/>
                </a:lnTo>
                <a:lnTo>
                  <a:pt x="96" y="240"/>
                </a:lnTo>
                <a:lnTo>
                  <a:pt x="384" y="192"/>
                </a:lnTo>
                <a:lnTo>
                  <a:pt x="528" y="192"/>
                </a:lnTo>
                <a:lnTo>
                  <a:pt x="672" y="384"/>
                </a:lnTo>
                <a:lnTo>
                  <a:pt x="672" y="576"/>
                </a:lnTo>
                <a:lnTo>
                  <a:pt x="720" y="624"/>
                </a:lnTo>
                <a:lnTo>
                  <a:pt x="816" y="624"/>
                </a:lnTo>
                <a:lnTo>
                  <a:pt x="1008" y="576"/>
                </a:lnTo>
                <a:lnTo>
                  <a:pt x="1200" y="480"/>
                </a:lnTo>
                <a:lnTo>
                  <a:pt x="1440" y="480"/>
                </a:lnTo>
                <a:lnTo>
                  <a:pt x="1443" y="369"/>
                </a:lnTo>
                <a:lnTo>
                  <a:pt x="1200" y="384"/>
                </a:lnTo>
                <a:lnTo>
                  <a:pt x="912" y="480"/>
                </a:lnTo>
                <a:lnTo>
                  <a:pt x="816" y="432"/>
                </a:lnTo>
                <a:lnTo>
                  <a:pt x="720" y="288"/>
                </a:lnTo>
                <a:lnTo>
                  <a:pt x="672" y="144"/>
                </a:lnTo>
                <a:lnTo>
                  <a:pt x="432" y="0"/>
                </a:lnTo>
                <a:lnTo>
                  <a:pt x="96" y="96"/>
                </a:lnTo>
                <a:lnTo>
                  <a:pt x="0" y="48"/>
                </a:lnTo>
                <a:close/>
              </a:path>
            </a:pathLst>
          </a:custGeom>
          <a:solidFill>
            <a:srgbClr val="99CC00"/>
          </a:solidFill>
          <a:ln w="9525">
            <a:noFill/>
            <a:round/>
            <a:headEnd/>
            <a:tailEnd/>
          </a:ln>
        </p:spPr>
        <p:txBody>
          <a:bodyPr wrap="none" anchor="ctr"/>
          <a:lstStyle/>
          <a:p>
            <a:endParaRPr lang="it-IT"/>
          </a:p>
        </p:txBody>
      </p:sp>
      <p:sp>
        <p:nvSpPr>
          <p:cNvPr id="45071" name="Freeform 15"/>
          <p:cNvSpPr>
            <a:spLocks/>
          </p:cNvSpPr>
          <p:nvPr/>
        </p:nvSpPr>
        <p:spPr bwMode="auto">
          <a:xfrm>
            <a:off x="3317875" y="3711575"/>
            <a:ext cx="2286000" cy="838200"/>
          </a:xfrm>
          <a:custGeom>
            <a:avLst/>
            <a:gdLst>
              <a:gd name="T0" fmla="*/ 0 w 1440"/>
              <a:gd name="T1" fmla="*/ 0 h 528"/>
              <a:gd name="T2" fmla="*/ 0 w 1440"/>
              <a:gd name="T3" fmla="*/ 2147483647 h 528"/>
              <a:gd name="T4" fmla="*/ 2147483647 w 1440"/>
              <a:gd name="T5" fmla="*/ 2147483647 h 528"/>
              <a:gd name="T6" fmla="*/ 2147483647 w 1440"/>
              <a:gd name="T7" fmla="*/ 2147483647 h 528"/>
              <a:gd name="T8" fmla="*/ 2147483647 w 1440"/>
              <a:gd name="T9" fmla="*/ 2147483647 h 528"/>
              <a:gd name="T10" fmla="*/ 2147483647 w 1440"/>
              <a:gd name="T11" fmla="*/ 2147483647 h 528"/>
              <a:gd name="T12" fmla="*/ 2147483647 w 1440"/>
              <a:gd name="T13" fmla="*/ 2147483647 h 528"/>
              <a:gd name="T14" fmla="*/ 2147483647 w 1440"/>
              <a:gd name="T15" fmla="*/ 2147483647 h 528"/>
              <a:gd name="T16" fmla="*/ 2147483647 w 1440"/>
              <a:gd name="T17" fmla="*/ 2147483647 h 528"/>
              <a:gd name="T18" fmla="*/ 2147483647 w 1440"/>
              <a:gd name="T19" fmla="*/ 2147483647 h 528"/>
              <a:gd name="T20" fmla="*/ 2147483647 w 1440"/>
              <a:gd name="T21" fmla="*/ 2147483647 h 528"/>
              <a:gd name="T22" fmla="*/ 2147483647 w 1440"/>
              <a:gd name="T23" fmla="*/ 2147483647 h 528"/>
              <a:gd name="T24" fmla="*/ 2147483647 w 1440"/>
              <a:gd name="T25" fmla="*/ 2147483647 h 528"/>
              <a:gd name="T26" fmla="*/ 2147483647 w 1440"/>
              <a:gd name="T27" fmla="*/ 2147483647 h 528"/>
              <a:gd name="T28" fmla="*/ 2147483647 w 1440"/>
              <a:gd name="T29" fmla="*/ 2147483647 h 528"/>
              <a:gd name="T30" fmla="*/ 2147483647 w 1440"/>
              <a:gd name="T31" fmla="*/ 2147483647 h 528"/>
              <a:gd name="T32" fmla="*/ 2147483647 w 1440"/>
              <a:gd name="T33" fmla="*/ 2147483647 h 528"/>
              <a:gd name="T34" fmla="*/ 2147483647 w 1440"/>
              <a:gd name="T35" fmla="*/ 2147483647 h 528"/>
              <a:gd name="T36" fmla="*/ 2147483647 w 1440"/>
              <a:gd name="T37" fmla="*/ 2147483647 h 528"/>
              <a:gd name="T38" fmla="*/ 2147483647 w 1440"/>
              <a:gd name="T39" fmla="*/ 2147483647 h 528"/>
              <a:gd name="T40" fmla="*/ 2147483647 w 1440"/>
              <a:gd name="T41" fmla="*/ 2147483647 h 528"/>
              <a:gd name="T42" fmla="*/ 2147483647 w 1440"/>
              <a:gd name="T43" fmla="*/ 2147483647 h 528"/>
              <a:gd name="T44" fmla="*/ 2147483647 w 1440"/>
              <a:gd name="T45" fmla="*/ 2147483647 h 528"/>
              <a:gd name="T46" fmla="*/ 2147483647 w 1440"/>
              <a:gd name="T47" fmla="*/ 2147483647 h 528"/>
              <a:gd name="T48" fmla="*/ 2147483647 w 1440"/>
              <a:gd name="T49" fmla="*/ 0 h 528"/>
              <a:gd name="T50" fmla="*/ 0 w 1440"/>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0"/>
              <a:gd name="T79" fmla="*/ 0 h 528"/>
              <a:gd name="T80" fmla="*/ 1440 w 1440"/>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0" h="528">
                <a:moveTo>
                  <a:pt x="0" y="0"/>
                </a:moveTo>
                <a:lnTo>
                  <a:pt x="0" y="240"/>
                </a:lnTo>
                <a:lnTo>
                  <a:pt x="192" y="240"/>
                </a:lnTo>
                <a:lnTo>
                  <a:pt x="336" y="192"/>
                </a:lnTo>
                <a:lnTo>
                  <a:pt x="384" y="144"/>
                </a:lnTo>
                <a:lnTo>
                  <a:pt x="480" y="144"/>
                </a:lnTo>
                <a:lnTo>
                  <a:pt x="480" y="240"/>
                </a:lnTo>
                <a:lnTo>
                  <a:pt x="624" y="528"/>
                </a:lnTo>
                <a:lnTo>
                  <a:pt x="768" y="528"/>
                </a:lnTo>
                <a:lnTo>
                  <a:pt x="912" y="480"/>
                </a:lnTo>
                <a:lnTo>
                  <a:pt x="1056" y="384"/>
                </a:lnTo>
                <a:lnTo>
                  <a:pt x="1200" y="336"/>
                </a:lnTo>
                <a:lnTo>
                  <a:pt x="1431" y="333"/>
                </a:lnTo>
                <a:lnTo>
                  <a:pt x="1440" y="240"/>
                </a:lnTo>
                <a:lnTo>
                  <a:pt x="1200" y="240"/>
                </a:lnTo>
                <a:lnTo>
                  <a:pt x="960" y="336"/>
                </a:lnTo>
                <a:lnTo>
                  <a:pt x="864" y="432"/>
                </a:lnTo>
                <a:lnTo>
                  <a:pt x="720" y="432"/>
                </a:lnTo>
                <a:lnTo>
                  <a:pt x="624" y="384"/>
                </a:lnTo>
                <a:lnTo>
                  <a:pt x="576" y="288"/>
                </a:lnTo>
                <a:lnTo>
                  <a:pt x="576" y="144"/>
                </a:lnTo>
                <a:lnTo>
                  <a:pt x="528" y="48"/>
                </a:lnTo>
                <a:lnTo>
                  <a:pt x="432" y="48"/>
                </a:lnTo>
                <a:lnTo>
                  <a:pt x="192" y="96"/>
                </a:lnTo>
                <a:lnTo>
                  <a:pt x="96" y="0"/>
                </a:lnTo>
                <a:lnTo>
                  <a:pt x="0" y="0"/>
                </a:lnTo>
                <a:close/>
              </a:path>
            </a:pathLst>
          </a:custGeom>
          <a:solidFill>
            <a:srgbClr val="008080"/>
          </a:solidFill>
          <a:ln w="9525">
            <a:noFill/>
            <a:round/>
            <a:headEnd/>
            <a:tailEnd/>
          </a:ln>
        </p:spPr>
        <p:txBody>
          <a:bodyPr wrap="none" anchor="ctr"/>
          <a:lstStyle/>
          <a:p>
            <a:endParaRPr lang="it-IT"/>
          </a:p>
        </p:txBody>
      </p:sp>
      <p:sp>
        <p:nvSpPr>
          <p:cNvPr id="45072" name="Freeform 16"/>
          <p:cNvSpPr>
            <a:spLocks/>
          </p:cNvSpPr>
          <p:nvPr/>
        </p:nvSpPr>
        <p:spPr bwMode="auto">
          <a:xfrm>
            <a:off x="3317875" y="3940175"/>
            <a:ext cx="1676400" cy="762000"/>
          </a:xfrm>
          <a:custGeom>
            <a:avLst/>
            <a:gdLst>
              <a:gd name="T0" fmla="*/ 0 w 1056"/>
              <a:gd name="T1" fmla="*/ 2147483647 h 480"/>
              <a:gd name="T2" fmla="*/ 2147483647 w 1056"/>
              <a:gd name="T3" fmla="*/ 2147483647 h 480"/>
              <a:gd name="T4" fmla="*/ 2147483647 w 1056"/>
              <a:gd name="T5" fmla="*/ 2147483647 h 480"/>
              <a:gd name="T6" fmla="*/ 2147483647 w 1056"/>
              <a:gd name="T7" fmla="*/ 2147483647 h 480"/>
              <a:gd name="T8" fmla="*/ 2147483647 w 1056"/>
              <a:gd name="T9" fmla="*/ 2147483647 h 480"/>
              <a:gd name="T10" fmla="*/ 2147483647 w 1056"/>
              <a:gd name="T11" fmla="*/ 2147483647 h 480"/>
              <a:gd name="T12" fmla="*/ 2147483647 w 1056"/>
              <a:gd name="T13" fmla="*/ 2147483647 h 480"/>
              <a:gd name="T14" fmla="*/ 2147483647 w 1056"/>
              <a:gd name="T15" fmla="*/ 2147483647 h 480"/>
              <a:gd name="T16" fmla="*/ 2147483647 w 1056"/>
              <a:gd name="T17" fmla="*/ 2147483647 h 480"/>
              <a:gd name="T18" fmla="*/ 2147483647 w 1056"/>
              <a:gd name="T19" fmla="*/ 2147483647 h 480"/>
              <a:gd name="T20" fmla="*/ 2147483647 w 1056"/>
              <a:gd name="T21" fmla="*/ 2147483647 h 480"/>
              <a:gd name="T22" fmla="*/ 2147483647 w 1056"/>
              <a:gd name="T23" fmla="*/ 2147483647 h 480"/>
              <a:gd name="T24" fmla="*/ 2147483647 w 1056"/>
              <a:gd name="T25" fmla="*/ 2147483647 h 480"/>
              <a:gd name="T26" fmla="*/ 2147483647 w 1056"/>
              <a:gd name="T27" fmla="*/ 0 h 480"/>
              <a:gd name="T28" fmla="*/ 2147483647 w 1056"/>
              <a:gd name="T29" fmla="*/ 0 h 480"/>
              <a:gd name="T30" fmla="*/ 2147483647 w 1056"/>
              <a:gd name="T31" fmla="*/ 2147483647 h 480"/>
              <a:gd name="T32" fmla="*/ 2147483647 w 1056"/>
              <a:gd name="T33" fmla="*/ 2147483647 h 480"/>
              <a:gd name="T34" fmla="*/ 0 w 1056"/>
              <a:gd name="T35" fmla="*/ 2147483647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480"/>
              <a:gd name="T56" fmla="*/ 1056 w 1056"/>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480">
                <a:moveTo>
                  <a:pt x="0" y="96"/>
                </a:moveTo>
                <a:lnTo>
                  <a:pt x="192" y="144"/>
                </a:lnTo>
                <a:lnTo>
                  <a:pt x="384" y="96"/>
                </a:lnTo>
                <a:lnTo>
                  <a:pt x="432" y="240"/>
                </a:lnTo>
                <a:lnTo>
                  <a:pt x="576" y="432"/>
                </a:lnTo>
                <a:lnTo>
                  <a:pt x="672" y="480"/>
                </a:lnTo>
                <a:lnTo>
                  <a:pt x="864" y="432"/>
                </a:lnTo>
                <a:lnTo>
                  <a:pt x="960" y="336"/>
                </a:lnTo>
                <a:lnTo>
                  <a:pt x="1056" y="240"/>
                </a:lnTo>
                <a:lnTo>
                  <a:pt x="912" y="336"/>
                </a:lnTo>
                <a:lnTo>
                  <a:pt x="768" y="384"/>
                </a:lnTo>
                <a:lnTo>
                  <a:pt x="624" y="384"/>
                </a:lnTo>
                <a:lnTo>
                  <a:pt x="480" y="96"/>
                </a:lnTo>
                <a:lnTo>
                  <a:pt x="480" y="0"/>
                </a:lnTo>
                <a:lnTo>
                  <a:pt x="384" y="0"/>
                </a:lnTo>
                <a:lnTo>
                  <a:pt x="336" y="48"/>
                </a:lnTo>
                <a:lnTo>
                  <a:pt x="192" y="96"/>
                </a:lnTo>
                <a:lnTo>
                  <a:pt x="0" y="96"/>
                </a:lnTo>
                <a:close/>
              </a:path>
            </a:pathLst>
          </a:custGeom>
          <a:solidFill>
            <a:srgbClr val="008000"/>
          </a:solidFill>
          <a:ln w="9525">
            <a:noFill/>
            <a:round/>
            <a:headEnd/>
            <a:tailEnd/>
          </a:ln>
        </p:spPr>
        <p:txBody>
          <a:bodyPr wrap="none" anchor="ctr"/>
          <a:lstStyle/>
          <a:p>
            <a:endParaRPr lang="it-IT"/>
          </a:p>
        </p:txBody>
      </p:sp>
      <p:sp>
        <p:nvSpPr>
          <p:cNvPr id="45073" name="Freeform 17"/>
          <p:cNvSpPr>
            <a:spLocks/>
          </p:cNvSpPr>
          <p:nvPr/>
        </p:nvSpPr>
        <p:spPr bwMode="auto">
          <a:xfrm>
            <a:off x="3317875" y="4092575"/>
            <a:ext cx="2266950" cy="762000"/>
          </a:xfrm>
          <a:custGeom>
            <a:avLst/>
            <a:gdLst>
              <a:gd name="T0" fmla="*/ 0 w 1428"/>
              <a:gd name="T1" fmla="*/ 0 h 480"/>
              <a:gd name="T2" fmla="*/ 0 w 1428"/>
              <a:gd name="T3" fmla="*/ 2147483647 h 480"/>
              <a:gd name="T4" fmla="*/ 2147483647 w 1428"/>
              <a:gd name="T5" fmla="*/ 2147483647 h 480"/>
              <a:gd name="T6" fmla="*/ 2147483647 w 1428"/>
              <a:gd name="T7" fmla="*/ 2147483647 h 480"/>
              <a:gd name="T8" fmla="*/ 2147483647 w 1428"/>
              <a:gd name="T9" fmla="*/ 2147483647 h 480"/>
              <a:gd name="T10" fmla="*/ 2147483647 w 1428"/>
              <a:gd name="T11" fmla="*/ 2147483647 h 480"/>
              <a:gd name="T12" fmla="*/ 2147483647 w 1428"/>
              <a:gd name="T13" fmla="*/ 2147483647 h 480"/>
              <a:gd name="T14" fmla="*/ 2147483647 w 1428"/>
              <a:gd name="T15" fmla="*/ 2147483647 h 480"/>
              <a:gd name="T16" fmla="*/ 2147483647 w 1428"/>
              <a:gd name="T17" fmla="*/ 2147483647 h 480"/>
              <a:gd name="T18" fmla="*/ 2147483647 w 1428"/>
              <a:gd name="T19" fmla="*/ 2147483647 h 480"/>
              <a:gd name="T20" fmla="*/ 2147483647 w 1428"/>
              <a:gd name="T21" fmla="*/ 2147483647 h 480"/>
              <a:gd name="T22" fmla="*/ 2147483647 w 1428"/>
              <a:gd name="T23" fmla="*/ 2147483647 h 480"/>
              <a:gd name="T24" fmla="*/ 2147483647 w 1428"/>
              <a:gd name="T25" fmla="*/ 2147483647 h 480"/>
              <a:gd name="T26" fmla="*/ 2147483647 w 1428"/>
              <a:gd name="T27" fmla="*/ 2147483647 h 480"/>
              <a:gd name="T28" fmla="*/ 2147483647 w 1428"/>
              <a:gd name="T29" fmla="*/ 2147483647 h 480"/>
              <a:gd name="T30" fmla="*/ 2147483647 w 1428"/>
              <a:gd name="T31" fmla="*/ 2147483647 h 480"/>
              <a:gd name="T32" fmla="*/ 2147483647 w 1428"/>
              <a:gd name="T33" fmla="*/ 2147483647 h 480"/>
              <a:gd name="T34" fmla="*/ 2147483647 w 1428"/>
              <a:gd name="T35" fmla="*/ 0 h 480"/>
              <a:gd name="T36" fmla="*/ 2147483647 w 1428"/>
              <a:gd name="T37" fmla="*/ 2147483647 h 480"/>
              <a:gd name="T38" fmla="*/ 0 w 1428"/>
              <a:gd name="T39" fmla="*/ 0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8"/>
              <a:gd name="T61" fmla="*/ 0 h 480"/>
              <a:gd name="T62" fmla="*/ 1428 w 1428"/>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8" h="480">
                <a:moveTo>
                  <a:pt x="0" y="0"/>
                </a:moveTo>
                <a:lnTo>
                  <a:pt x="0" y="144"/>
                </a:lnTo>
                <a:lnTo>
                  <a:pt x="192" y="144"/>
                </a:lnTo>
                <a:lnTo>
                  <a:pt x="288" y="192"/>
                </a:lnTo>
                <a:lnTo>
                  <a:pt x="432" y="384"/>
                </a:lnTo>
                <a:lnTo>
                  <a:pt x="576" y="432"/>
                </a:lnTo>
                <a:lnTo>
                  <a:pt x="864" y="480"/>
                </a:lnTo>
                <a:lnTo>
                  <a:pt x="1008" y="384"/>
                </a:lnTo>
                <a:lnTo>
                  <a:pt x="1152" y="240"/>
                </a:lnTo>
                <a:lnTo>
                  <a:pt x="1392" y="240"/>
                </a:lnTo>
                <a:lnTo>
                  <a:pt x="1428" y="96"/>
                </a:lnTo>
                <a:lnTo>
                  <a:pt x="1200" y="96"/>
                </a:lnTo>
                <a:lnTo>
                  <a:pt x="1056" y="144"/>
                </a:lnTo>
                <a:lnTo>
                  <a:pt x="864" y="336"/>
                </a:lnTo>
                <a:lnTo>
                  <a:pt x="672" y="384"/>
                </a:lnTo>
                <a:lnTo>
                  <a:pt x="576" y="336"/>
                </a:lnTo>
                <a:lnTo>
                  <a:pt x="432" y="144"/>
                </a:lnTo>
                <a:lnTo>
                  <a:pt x="384" y="0"/>
                </a:lnTo>
                <a:lnTo>
                  <a:pt x="192" y="48"/>
                </a:lnTo>
                <a:lnTo>
                  <a:pt x="0" y="0"/>
                </a:lnTo>
                <a:close/>
              </a:path>
            </a:pathLst>
          </a:custGeom>
          <a:solidFill>
            <a:srgbClr val="99CC00"/>
          </a:solidFill>
          <a:ln w="9525">
            <a:noFill/>
            <a:round/>
            <a:headEnd/>
            <a:tailEnd/>
          </a:ln>
        </p:spPr>
        <p:txBody>
          <a:bodyPr wrap="none" anchor="ctr"/>
          <a:lstStyle/>
          <a:p>
            <a:endParaRPr lang="it-IT"/>
          </a:p>
        </p:txBody>
      </p:sp>
      <p:sp>
        <p:nvSpPr>
          <p:cNvPr id="45074" name="Freeform 18" descr="Solid diamond"/>
          <p:cNvSpPr>
            <a:spLocks/>
          </p:cNvSpPr>
          <p:nvPr/>
        </p:nvSpPr>
        <p:spPr bwMode="auto">
          <a:xfrm>
            <a:off x="3317875" y="4321175"/>
            <a:ext cx="2209800" cy="1158875"/>
          </a:xfrm>
          <a:custGeom>
            <a:avLst/>
            <a:gdLst>
              <a:gd name="T0" fmla="*/ 0 w 1392"/>
              <a:gd name="T1" fmla="*/ 0 h 730"/>
              <a:gd name="T2" fmla="*/ 0 w 1392"/>
              <a:gd name="T3" fmla="*/ 2147483647 h 730"/>
              <a:gd name="T4" fmla="*/ 2147483647 w 1392"/>
              <a:gd name="T5" fmla="*/ 2147483647 h 730"/>
              <a:gd name="T6" fmla="*/ 2147483647 w 1392"/>
              <a:gd name="T7" fmla="*/ 2147483647 h 730"/>
              <a:gd name="T8" fmla="*/ 2147483647 w 1392"/>
              <a:gd name="T9" fmla="*/ 2147483647 h 730"/>
              <a:gd name="T10" fmla="*/ 2147483647 w 1392"/>
              <a:gd name="T11" fmla="*/ 2147483647 h 730"/>
              <a:gd name="T12" fmla="*/ 2147483647 w 1392"/>
              <a:gd name="T13" fmla="*/ 2147483647 h 730"/>
              <a:gd name="T14" fmla="*/ 2147483647 w 1392"/>
              <a:gd name="T15" fmla="*/ 2147483647 h 730"/>
              <a:gd name="T16" fmla="*/ 2147483647 w 1392"/>
              <a:gd name="T17" fmla="*/ 2147483647 h 730"/>
              <a:gd name="T18" fmla="*/ 2147483647 w 1392"/>
              <a:gd name="T19" fmla="*/ 2147483647 h 730"/>
              <a:gd name="T20" fmla="*/ 2147483647 w 1392"/>
              <a:gd name="T21" fmla="*/ 2147483647 h 730"/>
              <a:gd name="T22" fmla="*/ 2147483647 w 1392"/>
              <a:gd name="T23" fmla="*/ 2147483647 h 730"/>
              <a:gd name="T24" fmla="*/ 2147483647 w 1392"/>
              <a:gd name="T25" fmla="*/ 2147483647 h 730"/>
              <a:gd name="T26" fmla="*/ 2147483647 w 1392"/>
              <a:gd name="T27" fmla="*/ 2147483647 h 730"/>
              <a:gd name="T28" fmla="*/ 2147483647 w 1392"/>
              <a:gd name="T29" fmla="*/ 2147483647 h 730"/>
              <a:gd name="T30" fmla="*/ 2147483647 w 1392"/>
              <a:gd name="T31" fmla="*/ 0 h 730"/>
              <a:gd name="T32" fmla="*/ 0 w 1392"/>
              <a:gd name="T33" fmla="*/ 0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30"/>
              <a:gd name="T53" fmla="*/ 1392 w 1392"/>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30">
                <a:moveTo>
                  <a:pt x="0" y="0"/>
                </a:moveTo>
                <a:lnTo>
                  <a:pt x="0" y="576"/>
                </a:lnTo>
                <a:lnTo>
                  <a:pt x="144" y="528"/>
                </a:lnTo>
                <a:lnTo>
                  <a:pt x="432" y="672"/>
                </a:lnTo>
                <a:lnTo>
                  <a:pt x="643" y="730"/>
                </a:lnTo>
                <a:lnTo>
                  <a:pt x="912" y="720"/>
                </a:lnTo>
                <a:lnTo>
                  <a:pt x="1104" y="672"/>
                </a:lnTo>
                <a:lnTo>
                  <a:pt x="1200" y="528"/>
                </a:lnTo>
                <a:lnTo>
                  <a:pt x="1344" y="240"/>
                </a:lnTo>
                <a:lnTo>
                  <a:pt x="1392" y="96"/>
                </a:lnTo>
                <a:lnTo>
                  <a:pt x="1152" y="96"/>
                </a:lnTo>
                <a:lnTo>
                  <a:pt x="1008" y="240"/>
                </a:lnTo>
                <a:lnTo>
                  <a:pt x="864" y="336"/>
                </a:lnTo>
                <a:lnTo>
                  <a:pt x="432" y="240"/>
                </a:lnTo>
                <a:lnTo>
                  <a:pt x="288" y="48"/>
                </a:lnTo>
                <a:lnTo>
                  <a:pt x="192" y="0"/>
                </a:lnTo>
                <a:lnTo>
                  <a:pt x="0" y="0"/>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45075" name="Freeform 19"/>
          <p:cNvSpPr>
            <a:spLocks/>
          </p:cNvSpPr>
          <p:nvPr/>
        </p:nvSpPr>
        <p:spPr bwMode="auto">
          <a:xfrm>
            <a:off x="3317875" y="5159375"/>
            <a:ext cx="1752600" cy="838200"/>
          </a:xfrm>
          <a:custGeom>
            <a:avLst/>
            <a:gdLst>
              <a:gd name="T0" fmla="*/ 0 w 1104"/>
              <a:gd name="T1" fmla="*/ 2147483647 h 528"/>
              <a:gd name="T2" fmla="*/ 0 w 1104"/>
              <a:gd name="T3" fmla="*/ 2147483647 h 528"/>
              <a:gd name="T4" fmla="*/ 2147483647 w 1104"/>
              <a:gd name="T5" fmla="*/ 2147483647 h 528"/>
              <a:gd name="T6" fmla="*/ 2147483647 w 1104"/>
              <a:gd name="T7" fmla="*/ 2147483647 h 528"/>
              <a:gd name="T8" fmla="*/ 2147483647 w 1104"/>
              <a:gd name="T9" fmla="*/ 2147483647 h 528"/>
              <a:gd name="T10" fmla="*/ 2147483647 w 1104"/>
              <a:gd name="T11" fmla="*/ 2147483647 h 528"/>
              <a:gd name="T12" fmla="*/ 2147483647 w 1104"/>
              <a:gd name="T13" fmla="*/ 2147483647 h 528"/>
              <a:gd name="T14" fmla="*/ 2147483647 w 1104"/>
              <a:gd name="T15" fmla="*/ 2147483647 h 528"/>
              <a:gd name="T16" fmla="*/ 2147483647 w 1104"/>
              <a:gd name="T17" fmla="*/ 2147483647 h 528"/>
              <a:gd name="T18" fmla="*/ 2147483647 w 1104"/>
              <a:gd name="T19" fmla="*/ 2147483647 h 528"/>
              <a:gd name="T20" fmla="*/ 2147483647 w 1104"/>
              <a:gd name="T21" fmla="*/ 2147483647 h 528"/>
              <a:gd name="T22" fmla="*/ 2147483647 w 1104"/>
              <a:gd name="T23" fmla="*/ 2147483647 h 528"/>
              <a:gd name="T24" fmla="*/ 2147483647 w 1104"/>
              <a:gd name="T25" fmla="*/ 0 h 528"/>
              <a:gd name="T26" fmla="*/ 0 w 1104"/>
              <a:gd name="T27" fmla="*/ 2147483647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528"/>
              <a:gd name="T44" fmla="*/ 1104 w 110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528">
                <a:moveTo>
                  <a:pt x="0" y="48"/>
                </a:moveTo>
                <a:lnTo>
                  <a:pt x="0" y="336"/>
                </a:lnTo>
                <a:lnTo>
                  <a:pt x="96" y="288"/>
                </a:lnTo>
                <a:lnTo>
                  <a:pt x="288" y="432"/>
                </a:lnTo>
                <a:lnTo>
                  <a:pt x="480" y="480"/>
                </a:lnTo>
                <a:lnTo>
                  <a:pt x="576" y="432"/>
                </a:lnTo>
                <a:lnTo>
                  <a:pt x="624" y="528"/>
                </a:lnTo>
                <a:lnTo>
                  <a:pt x="912" y="336"/>
                </a:lnTo>
                <a:lnTo>
                  <a:pt x="1104" y="144"/>
                </a:lnTo>
                <a:lnTo>
                  <a:pt x="912" y="192"/>
                </a:lnTo>
                <a:lnTo>
                  <a:pt x="624" y="192"/>
                </a:lnTo>
                <a:lnTo>
                  <a:pt x="432" y="144"/>
                </a:lnTo>
                <a:lnTo>
                  <a:pt x="144" y="0"/>
                </a:lnTo>
                <a:lnTo>
                  <a:pt x="0" y="48"/>
                </a:lnTo>
                <a:close/>
              </a:path>
            </a:pathLst>
          </a:custGeom>
          <a:solidFill>
            <a:srgbClr val="CCFFCC"/>
          </a:solidFill>
          <a:ln w="9525">
            <a:noFill/>
            <a:round/>
            <a:headEnd/>
            <a:tailEnd/>
          </a:ln>
        </p:spPr>
        <p:txBody>
          <a:bodyPr wrap="none" anchor="ctr"/>
          <a:lstStyle/>
          <a:p>
            <a:endParaRPr lang="it-IT"/>
          </a:p>
        </p:txBody>
      </p:sp>
      <p:sp>
        <p:nvSpPr>
          <p:cNvPr id="45076" name="Freeform 20"/>
          <p:cNvSpPr>
            <a:spLocks/>
          </p:cNvSpPr>
          <p:nvPr/>
        </p:nvSpPr>
        <p:spPr bwMode="auto">
          <a:xfrm>
            <a:off x="3317875" y="5616575"/>
            <a:ext cx="990600" cy="609600"/>
          </a:xfrm>
          <a:custGeom>
            <a:avLst/>
            <a:gdLst>
              <a:gd name="T0" fmla="*/ 0 w 624"/>
              <a:gd name="T1" fmla="*/ 2147483647 h 384"/>
              <a:gd name="T2" fmla="*/ 0 w 624"/>
              <a:gd name="T3" fmla="*/ 2147483647 h 384"/>
              <a:gd name="T4" fmla="*/ 2147483647 w 624"/>
              <a:gd name="T5" fmla="*/ 2147483647 h 384"/>
              <a:gd name="T6" fmla="*/ 2147483647 w 624"/>
              <a:gd name="T7" fmla="*/ 2147483647 h 384"/>
              <a:gd name="T8" fmla="*/ 2147483647 w 624"/>
              <a:gd name="T9" fmla="*/ 2147483647 h 384"/>
              <a:gd name="T10" fmla="*/ 2147483647 w 624"/>
              <a:gd name="T11" fmla="*/ 2147483647 h 384"/>
              <a:gd name="T12" fmla="*/ 2147483647 w 624"/>
              <a:gd name="T13" fmla="*/ 2147483647 h 384"/>
              <a:gd name="T14" fmla="*/ 2147483647 w 624"/>
              <a:gd name="T15" fmla="*/ 0 h 384"/>
              <a:gd name="T16" fmla="*/ 0 w 624"/>
              <a:gd name="T17" fmla="*/ 2147483647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384"/>
              <a:gd name="T29" fmla="*/ 624 w 624"/>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384">
                <a:moveTo>
                  <a:pt x="0" y="48"/>
                </a:moveTo>
                <a:lnTo>
                  <a:pt x="0" y="384"/>
                </a:lnTo>
                <a:lnTo>
                  <a:pt x="288" y="336"/>
                </a:lnTo>
                <a:lnTo>
                  <a:pt x="624" y="240"/>
                </a:lnTo>
                <a:lnTo>
                  <a:pt x="576" y="144"/>
                </a:lnTo>
                <a:lnTo>
                  <a:pt x="480" y="192"/>
                </a:lnTo>
                <a:lnTo>
                  <a:pt x="288" y="144"/>
                </a:lnTo>
                <a:lnTo>
                  <a:pt x="96" y="0"/>
                </a:lnTo>
                <a:lnTo>
                  <a:pt x="0" y="48"/>
                </a:lnTo>
                <a:close/>
              </a:path>
            </a:pathLst>
          </a:custGeom>
          <a:solidFill>
            <a:srgbClr val="FFCC99"/>
          </a:solidFill>
          <a:ln w="9525">
            <a:noFill/>
            <a:round/>
            <a:headEnd/>
            <a:tailEnd/>
          </a:ln>
        </p:spPr>
        <p:txBody>
          <a:bodyPr wrap="none" anchor="ctr"/>
          <a:lstStyle/>
          <a:p>
            <a:endParaRPr lang="it-IT"/>
          </a:p>
        </p:txBody>
      </p:sp>
      <p:sp>
        <p:nvSpPr>
          <p:cNvPr id="45077" name="Rectangle 21"/>
          <p:cNvSpPr>
            <a:spLocks noChangeArrowheads="1"/>
          </p:cNvSpPr>
          <p:nvPr/>
        </p:nvSpPr>
        <p:spPr bwMode="auto">
          <a:xfrm>
            <a:off x="3013075" y="1501775"/>
            <a:ext cx="304800" cy="4800600"/>
          </a:xfrm>
          <a:prstGeom prst="rect">
            <a:avLst/>
          </a:prstGeom>
          <a:solidFill>
            <a:srgbClr val="FFFFFF"/>
          </a:solidFill>
          <a:ln w="9525">
            <a:no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78" name="Freeform 22"/>
          <p:cNvSpPr>
            <a:spLocks/>
          </p:cNvSpPr>
          <p:nvPr/>
        </p:nvSpPr>
        <p:spPr bwMode="auto">
          <a:xfrm>
            <a:off x="3851275" y="1882775"/>
            <a:ext cx="990600" cy="1079500"/>
          </a:xfrm>
          <a:custGeom>
            <a:avLst/>
            <a:gdLst>
              <a:gd name="T0" fmla="*/ 2147483647 w 624"/>
              <a:gd name="T1" fmla="*/ 0 h 680"/>
              <a:gd name="T2" fmla="*/ 2147483647 w 624"/>
              <a:gd name="T3" fmla="*/ 2147483647 h 680"/>
              <a:gd name="T4" fmla="*/ 2147483647 w 624"/>
              <a:gd name="T5" fmla="*/ 2147483647 h 680"/>
              <a:gd name="T6" fmla="*/ 2147483647 w 624"/>
              <a:gd name="T7" fmla="*/ 2147483647 h 680"/>
              <a:gd name="T8" fmla="*/ 2147483647 w 624"/>
              <a:gd name="T9" fmla="*/ 2147483647 h 680"/>
              <a:gd name="T10" fmla="*/ 0 w 624"/>
              <a:gd name="T11" fmla="*/ 2147483647 h 680"/>
              <a:gd name="T12" fmla="*/ 2147483647 w 624"/>
              <a:gd name="T13" fmla="*/ 2147483647 h 680"/>
              <a:gd name="T14" fmla="*/ 2147483647 w 624"/>
              <a:gd name="T15" fmla="*/ 2147483647 h 680"/>
              <a:gd name="T16" fmla="*/ 2147483647 w 624"/>
              <a:gd name="T17" fmla="*/ 2147483647 h 680"/>
              <a:gd name="T18" fmla="*/ 2147483647 w 624"/>
              <a:gd name="T19" fmla="*/ 2147483647 h 680"/>
              <a:gd name="T20" fmla="*/ 2147483647 w 624"/>
              <a:gd name="T21" fmla="*/ 2147483647 h 680"/>
              <a:gd name="T22" fmla="*/ 2147483647 w 624"/>
              <a:gd name="T23" fmla="*/ 2147483647 h 680"/>
              <a:gd name="T24" fmla="*/ 2147483647 w 624"/>
              <a:gd name="T25" fmla="*/ 2147483647 h 680"/>
              <a:gd name="T26" fmla="*/ 2147483647 w 624"/>
              <a:gd name="T27" fmla="*/ 2147483647 h 680"/>
              <a:gd name="T28" fmla="*/ 2147483647 w 624"/>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680"/>
              <a:gd name="T47" fmla="*/ 624 w 624"/>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680">
                <a:moveTo>
                  <a:pt x="336" y="0"/>
                </a:moveTo>
                <a:lnTo>
                  <a:pt x="192" y="192"/>
                </a:lnTo>
                <a:lnTo>
                  <a:pt x="112" y="299"/>
                </a:lnTo>
                <a:lnTo>
                  <a:pt x="48" y="384"/>
                </a:lnTo>
                <a:lnTo>
                  <a:pt x="16" y="449"/>
                </a:lnTo>
                <a:lnTo>
                  <a:pt x="0" y="528"/>
                </a:lnTo>
                <a:lnTo>
                  <a:pt x="31" y="599"/>
                </a:lnTo>
                <a:lnTo>
                  <a:pt x="88" y="650"/>
                </a:lnTo>
                <a:lnTo>
                  <a:pt x="144" y="672"/>
                </a:lnTo>
                <a:lnTo>
                  <a:pt x="214" y="680"/>
                </a:lnTo>
                <a:lnTo>
                  <a:pt x="292" y="659"/>
                </a:lnTo>
                <a:lnTo>
                  <a:pt x="394" y="542"/>
                </a:lnTo>
                <a:lnTo>
                  <a:pt x="528" y="336"/>
                </a:lnTo>
                <a:lnTo>
                  <a:pt x="624" y="192"/>
                </a:lnTo>
                <a:lnTo>
                  <a:pt x="336" y="0"/>
                </a:lnTo>
                <a:close/>
              </a:path>
            </a:pathLst>
          </a:custGeom>
          <a:solidFill>
            <a:srgbClr val="FFFFFF"/>
          </a:solidFill>
          <a:ln w="9525">
            <a:noFill/>
            <a:round/>
            <a:headEnd/>
            <a:tailEnd/>
          </a:ln>
        </p:spPr>
        <p:txBody>
          <a:bodyPr wrap="none" anchor="ctr"/>
          <a:lstStyle/>
          <a:p>
            <a:endParaRPr lang="it-IT"/>
          </a:p>
        </p:txBody>
      </p:sp>
      <p:sp>
        <p:nvSpPr>
          <p:cNvPr id="45079" name="Freeform 23"/>
          <p:cNvSpPr>
            <a:spLocks/>
          </p:cNvSpPr>
          <p:nvPr/>
        </p:nvSpPr>
        <p:spPr bwMode="auto">
          <a:xfrm>
            <a:off x="3317875" y="3863975"/>
            <a:ext cx="2266950" cy="609600"/>
          </a:xfrm>
          <a:custGeom>
            <a:avLst/>
            <a:gdLst>
              <a:gd name="T0" fmla="*/ 0 w 1428"/>
              <a:gd name="T1" fmla="*/ 2147483647 h 384"/>
              <a:gd name="T2" fmla="*/ 2147483647 w 1428"/>
              <a:gd name="T3" fmla="*/ 2147483647 h 384"/>
              <a:gd name="T4" fmla="*/ 2147483647 w 1428"/>
              <a:gd name="T5" fmla="*/ 2147483647 h 384"/>
              <a:gd name="T6" fmla="*/ 2147483647 w 1428"/>
              <a:gd name="T7" fmla="*/ 0 h 384"/>
              <a:gd name="T8" fmla="*/ 2147483647 w 1428"/>
              <a:gd name="T9" fmla="*/ 0 h 384"/>
              <a:gd name="T10" fmla="*/ 2147483647 w 1428"/>
              <a:gd name="T11" fmla="*/ 2147483647 h 384"/>
              <a:gd name="T12" fmla="*/ 2147483647 w 1428"/>
              <a:gd name="T13" fmla="*/ 2147483647 h 384"/>
              <a:gd name="T14" fmla="*/ 2147483647 w 1428"/>
              <a:gd name="T15" fmla="*/ 2147483647 h 384"/>
              <a:gd name="T16" fmla="*/ 2147483647 w 1428"/>
              <a:gd name="T17" fmla="*/ 2147483647 h 384"/>
              <a:gd name="T18" fmla="*/ 2147483647 w 1428"/>
              <a:gd name="T19" fmla="*/ 2147483647 h 384"/>
              <a:gd name="T20" fmla="*/ 2147483647 w 1428"/>
              <a:gd name="T21" fmla="*/ 2147483647 h 384"/>
              <a:gd name="T22" fmla="*/ 2147483647 w 1428"/>
              <a:gd name="T23" fmla="*/ 2147483647 h 384"/>
              <a:gd name="T24" fmla="*/ 2147483647 w 1428"/>
              <a:gd name="T25" fmla="*/ 2147483647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8"/>
              <a:gd name="T40" fmla="*/ 0 h 384"/>
              <a:gd name="T41" fmla="*/ 1428 w 142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8" h="384">
                <a:moveTo>
                  <a:pt x="0" y="30"/>
                </a:moveTo>
                <a:lnTo>
                  <a:pt x="144" y="96"/>
                </a:lnTo>
                <a:lnTo>
                  <a:pt x="240" y="48"/>
                </a:lnTo>
                <a:lnTo>
                  <a:pt x="384" y="0"/>
                </a:lnTo>
                <a:lnTo>
                  <a:pt x="480" y="0"/>
                </a:lnTo>
                <a:lnTo>
                  <a:pt x="528" y="48"/>
                </a:lnTo>
                <a:lnTo>
                  <a:pt x="528" y="192"/>
                </a:lnTo>
                <a:lnTo>
                  <a:pt x="624" y="336"/>
                </a:lnTo>
                <a:lnTo>
                  <a:pt x="720" y="384"/>
                </a:lnTo>
                <a:lnTo>
                  <a:pt x="864" y="384"/>
                </a:lnTo>
                <a:lnTo>
                  <a:pt x="1056" y="240"/>
                </a:lnTo>
                <a:lnTo>
                  <a:pt x="1248" y="192"/>
                </a:lnTo>
                <a:lnTo>
                  <a:pt x="1428" y="188"/>
                </a:lnTo>
              </a:path>
            </a:pathLst>
          </a:custGeom>
          <a:noFill/>
          <a:ln w="25400">
            <a:solidFill>
              <a:srgbClr val="00FFFF"/>
            </a:solidFill>
            <a:round/>
            <a:headEnd/>
            <a:tailEnd/>
          </a:ln>
        </p:spPr>
        <p:txBody>
          <a:bodyPr wrap="none" anchor="ctr"/>
          <a:lstStyle/>
          <a:p>
            <a:endParaRPr lang="it-IT"/>
          </a:p>
        </p:txBody>
      </p:sp>
      <p:sp>
        <p:nvSpPr>
          <p:cNvPr id="45080" name="Freeform 24"/>
          <p:cNvSpPr>
            <a:spLocks/>
          </p:cNvSpPr>
          <p:nvPr/>
        </p:nvSpPr>
        <p:spPr bwMode="auto">
          <a:xfrm>
            <a:off x="3470275" y="3635375"/>
            <a:ext cx="1371600" cy="774700"/>
          </a:xfrm>
          <a:custGeom>
            <a:avLst/>
            <a:gdLst>
              <a:gd name="T0" fmla="*/ 0 w 864"/>
              <a:gd name="T1" fmla="*/ 2147483647 h 488"/>
              <a:gd name="T2" fmla="*/ 2147483647 w 864"/>
              <a:gd name="T3" fmla="*/ 2147483647 h 488"/>
              <a:gd name="T4" fmla="*/ 2147483647 w 864"/>
              <a:gd name="T5" fmla="*/ 2147483647 h 488"/>
              <a:gd name="T6" fmla="*/ 2147483647 w 864"/>
              <a:gd name="T7" fmla="*/ 2147483647 h 488"/>
              <a:gd name="T8" fmla="*/ 2147483647 w 864"/>
              <a:gd name="T9" fmla="*/ 2147483647 h 488"/>
              <a:gd name="T10" fmla="*/ 2147483647 w 864"/>
              <a:gd name="T11" fmla="*/ 2147483647 h 488"/>
              <a:gd name="T12" fmla="*/ 2147483647 w 864"/>
              <a:gd name="T13" fmla="*/ 2147483647 h 488"/>
              <a:gd name="T14" fmla="*/ 2147483647 w 864"/>
              <a:gd name="T15" fmla="*/ 2147483647 h 488"/>
              <a:gd name="T16" fmla="*/ 2147483647 w 864"/>
              <a:gd name="T17" fmla="*/ 2147483647 h 488"/>
              <a:gd name="T18" fmla="*/ 2147483647 w 864"/>
              <a:gd name="T19" fmla="*/ 2147483647 h 488"/>
              <a:gd name="T20" fmla="*/ 2147483647 w 864"/>
              <a:gd name="T21" fmla="*/ 2147483647 h 488"/>
              <a:gd name="T22" fmla="*/ 2147483647 w 864"/>
              <a:gd name="T23" fmla="*/ 2147483647 h 488"/>
              <a:gd name="T24" fmla="*/ 2147483647 w 864"/>
              <a:gd name="T25" fmla="*/ 2147483647 h 488"/>
              <a:gd name="T26" fmla="*/ 2147483647 w 864"/>
              <a:gd name="T27" fmla="*/ 2147483647 h 488"/>
              <a:gd name="T28" fmla="*/ 2147483647 w 864"/>
              <a:gd name="T29" fmla="*/ 0 h 488"/>
              <a:gd name="T30" fmla="*/ 2147483647 w 864"/>
              <a:gd name="T31" fmla="*/ 0 h 488"/>
              <a:gd name="T32" fmla="*/ 0 w 864"/>
              <a:gd name="T33" fmla="*/ 2147483647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4"/>
              <a:gd name="T52" fmla="*/ 0 h 488"/>
              <a:gd name="T53" fmla="*/ 864 w 864"/>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4" h="488">
                <a:moveTo>
                  <a:pt x="0" y="48"/>
                </a:moveTo>
                <a:lnTo>
                  <a:pt x="96" y="144"/>
                </a:lnTo>
                <a:lnTo>
                  <a:pt x="336" y="96"/>
                </a:lnTo>
                <a:lnTo>
                  <a:pt x="432" y="96"/>
                </a:lnTo>
                <a:lnTo>
                  <a:pt x="480" y="192"/>
                </a:lnTo>
                <a:lnTo>
                  <a:pt x="480" y="336"/>
                </a:lnTo>
                <a:lnTo>
                  <a:pt x="528" y="432"/>
                </a:lnTo>
                <a:lnTo>
                  <a:pt x="636" y="488"/>
                </a:lnTo>
                <a:lnTo>
                  <a:pt x="768" y="480"/>
                </a:lnTo>
                <a:lnTo>
                  <a:pt x="864" y="384"/>
                </a:lnTo>
                <a:lnTo>
                  <a:pt x="720" y="432"/>
                </a:lnTo>
                <a:lnTo>
                  <a:pt x="624" y="432"/>
                </a:lnTo>
                <a:lnTo>
                  <a:pt x="576" y="384"/>
                </a:lnTo>
                <a:lnTo>
                  <a:pt x="576" y="192"/>
                </a:lnTo>
                <a:lnTo>
                  <a:pt x="432" y="0"/>
                </a:lnTo>
                <a:lnTo>
                  <a:pt x="240" y="0"/>
                </a:lnTo>
                <a:lnTo>
                  <a:pt x="0" y="48"/>
                </a:lnTo>
                <a:close/>
              </a:path>
            </a:pathLst>
          </a:custGeom>
          <a:solidFill>
            <a:srgbClr val="008000"/>
          </a:solidFill>
          <a:ln w="9525">
            <a:noFill/>
            <a:round/>
            <a:headEnd/>
            <a:tailEnd/>
          </a:ln>
        </p:spPr>
        <p:txBody>
          <a:bodyPr wrap="none" anchor="ctr"/>
          <a:lstStyle/>
          <a:p>
            <a:endParaRPr lang="it-IT"/>
          </a:p>
        </p:txBody>
      </p:sp>
      <p:sp>
        <p:nvSpPr>
          <p:cNvPr id="45081" name="Oval 25"/>
          <p:cNvSpPr>
            <a:spLocks noChangeArrowheads="1"/>
          </p:cNvSpPr>
          <p:nvPr/>
        </p:nvSpPr>
        <p:spPr bwMode="auto">
          <a:xfrm>
            <a:off x="4079875" y="2568575"/>
            <a:ext cx="152400" cy="1524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2" name="Text Box 26"/>
          <p:cNvSpPr txBox="1">
            <a:spLocks noChangeArrowheads="1"/>
          </p:cNvSpPr>
          <p:nvPr/>
        </p:nvSpPr>
        <p:spPr bwMode="auto">
          <a:xfrm>
            <a:off x="749300" y="1443038"/>
            <a:ext cx="17176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The isolated state</a:t>
            </a:r>
          </a:p>
        </p:txBody>
      </p:sp>
      <p:sp>
        <p:nvSpPr>
          <p:cNvPr id="45083" name="Text Box 27"/>
          <p:cNvSpPr txBox="1">
            <a:spLocks noChangeArrowheads="1"/>
          </p:cNvSpPr>
          <p:nvPr/>
        </p:nvSpPr>
        <p:spPr bwMode="auto">
          <a:xfrm>
            <a:off x="3538538" y="1412875"/>
            <a:ext cx="19208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Modified conditions</a:t>
            </a:r>
          </a:p>
        </p:txBody>
      </p:sp>
      <p:sp>
        <p:nvSpPr>
          <p:cNvPr id="45084" name="Rectangle 28"/>
          <p:cNvSpPr>
            <a:spLocks noChangeArrowheads="1"/>
          </p:cNvSpPr>
          <p:nvPr/>
        </p:nvSpPr>
        <p:spPr bwMode="auto">
          <a:xfrm>
            <a:off x="5794375" y="2782888"/>
            <a:ext cx="381000" cy="76200"/>
          </a:xfrm>
          <a:prstGeom prst="rect">
            <a:avLst/>
          </a:prstGeom>
          <a:solidFill>
            <a:srgbClr val="00FFFF"/>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5" name="Text Box 29"/>
          <p:cNvSpPr txBox="1">
            <a:spLocks noChangeArrowheads="1"/>
          </p:cNvSpPr>
          <p:nvPr/>
        </p:nvSpPr>
        <p:spPr bwMode="auto">
          <a:xfrm>
            <a:off x="6519863" y="2693988"/>
            <a:ext cx="444500" cy="192087"/>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River</a:t>
            </a:r>
          </a:p>
        </p:txBody>
      </p:sp>
      <p:sp>
        <p:nvSpPr>
          <p:cNvPr id="45086" name="Rectangle 30"/>
          <p:cNvSpPr>
            <a:spLocks noGrp="1" noChangeArrowheads="1"/>
          </p:cNvSpPr>
          <p:nvPr>
            <p:ph type="title" idx="4294967295"/>
          </p:nvPr>
        </p:nvSpPr>
        <p:spPr/>
        <p:txBody>
          <a:bodyPr/>
          <a:lstStyle/>
          <a:p>
            <a:pPr eaLnBrk="1" hangingPunct="1"/>
            <a:r>
              <a:rPr lang="en-US" sz="3200" smtClean="0">
                <a:latin typeface="Tahoma" pitchFamily="34" charset="0"/>
              </a:rPr>
              <a:t>Von Thunen’s model of land use</a:t>
            </a:r>
            <a:br>
              <a:rPr lang="en-US" sz="3200" smtClean="0">
                <a:latin typeface="Tahoma" pitchFamily="34" charset="0"/>
              </a:rPr>
            </a:br>
            <a:endParaRPr lang="en-US" sz="3200" smtClean="0">
              <a:latin typeface="Tahoma" pitchFamily="34" charset="0"/>
            </a:endParaRPr>
          </a:p>
        </p:txBody>
      </p:sp>
      <p:sp>
        <p:nvSpPr>
          <p:cNvPr id="45087" name="Rectangle 31"/>
          <p:cNvSpPr>
            <a:spLocks noChangeArrowheads="1"/>
          </p:cNvSpPr>
          <p:nvPr/>
        </p:nvSpPr>
        <p:spPr bwMode="auto">
          <a:xfrm>
            <a:off x="3152775" y="1363663"/>
            <a:ext cx="2532063" cy="4983162"/>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8" name="Oval 32"/>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9" name="Text Box 33"/>
          <p:cNvSpPr txBox="1">
            <a:spLocks noChangeArrowheads="1"/>
          </p:cNvSpPr>
          <p:nvPr/>
        </p:nvSpPr>
        <p:spPr bwMode="auto">
          <a:xfrm rot="-3206594">
            <a:off x="3790950" y="2352675"/>
            <a:ext cx="1538288"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Secondary market</a:t>
            </a:r>
          </a:p>
        </p:txBody>
      </p:sp>
      <p:sp>
        <p:nvSpPr>
          <p:cNvPr id="45090" name="Rectangle 34"/>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1" name="Rectangle 36"/>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2" name="Rectangle 38"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3" name="Rectangle 39"/>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4" name="Rectangle 42"/>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5" name="Rectangle 44"/>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6" name="Oval 46"/>
          <p:cNvSpPr>
            <a:spLocks noChangeArrowheads="1"/>
          </p:cNvSpPr>
          <p:nvPr/>
        </p:nvSpPr>
        <p:spPr bwMode="auto">
          <a:xfrm>
            <a:off x="5870575" y="2381250"/>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7" name="Text Box 48"/>
          <p:cNvSpPr txBox="1">
            <a:spLocks noChangeArrowheads="1"/>
          </p:cNvSpPr>
          <p:nvPr/>
        </p:nvSpPr>
        <p:spPr bwMode="auto">
          <a:xfrm>
            <a:off x="6516688" y="5391150"/>
            <a:ext cx="20177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Extensive stock grazing</a:t>
            </a:r>
          </a:p>
        </p:txBody>
      </p:sp>
      <p:sp>
        <p:nvSpPr>
          <p:cNvPr id="45098" name="Text Box 49"/>
          <p:cNvSpPr txBox="1">
            <a:spLocks noChangeArrowheads="1"/>
          </p:cNvSpPr>
          <p:nvPr/>
        </p:nvSpPr>
        <p:spPr bwMode="auto">
          <a:xfrm>
            <a:off x="6516688" y="4997450"/>
            <a:ext cx="27066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Three-field crop rotation system</a:t>
            </a:r>
          </a:p>
        </p:txBody>
      </p:sp>
      <p:sp>
        <p:nvSpPr>
          <p:cNvPr id="45099" name="Text Box 50"/>
          <p:cNvSpPr txBox="1">
            <a:spLocks noChangeArrowheads="1"/>
          </p:cNvSpPr>
          <p:nvPr/>
        </p:nvSpPr>
        <p:spPr bwMode="auto">
          <a:xfrm>
            <a:off x="6516688" y="4511675"/>
            <a:ext cx="17033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Arable and pastures</a:t>
            </a:r>
          </a:p>
        </p:txBody>
      </p:sp>
      <p:sp>
        <p:nvSpPr>
          <p:cNvPr id="45100" name="Text Box 51"/>
          <p:cNvSpPr txBox="1">
            <a:spLocks noChangeArrowheads="1"/>
          </p:cNvSpPr>
          <p:nvPr/>
        </p:nvSpPr>
        <p:spPr bwMode="auto">
          <a:xfrm>
            <a:off x="6516688" y="4013200"/>
            <a:ext cx="19081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Intensive crop rotation</a:t>
            </a:r>
          </a:p>
        </p:txBody>
      </p:sp>
      <p:sp>
        <p:nvSpPr>
          <p:cNvPr id="45101" name="Text Box 52"/>
          <p:cNvSpPr txBox="1">
            <a:spLocks noChangeArrowheads="1"/>
          </p:cNvSpPr>
          <p:nvPr/>
        </p:nvSpPr>
        <p:spPr bwMode="auto">
          <a:xfrm>
            <a:off x="6516688" y="3549650"/>
            <a:ext cx="660400"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forestry</a:t>
            </a:r>
          </a:p>
        </p:txBody>
      </p:sp>
      <p:sp>
        <p:nvSpPr>
          <p:cNvPr id="45102" name="Text Box 53"/>
          <p:cNvSpPr txBox="1">
            <a:spLocks noChangeArrowheads="1"/>
          </p:cNvSpPr>
          <p:nvPr/>
        </p:nvSpPr>
        <p:spPr bwMode="auto">
          <a:xfrm>
            <a:off x="6516688" y="2997200"/>
            <a:ext cx="15652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dairy &amp; vegetables</a:t>
            </a:r>
          </a:p>
        </p:txBody>
      </p:sp>
      <p:sp>
        <p:nvSpPr>
          <p:cNvPr id="45103" name="Text Box 54"/>
          <p:cNvSpPr txBox="1">
            <a:spLocks noChangeArrowheads="1"/>
          </p:cNvSpPr>
          <p:nvPr/>
        </p:nvSpPr>
        <p:spPr bwMode="auto">
          <a:xfrm>
            <a:off x="6516688" y="2368550"/>
            <a:ext cx="12430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Central market</a:t>
            </a:r>
          </a:p>
        </p:txBody>
      </p:sp>
      <p:sp>
        <p:nvSpPr>
          <p:cNvPr id="45104" name="Text Box 48"/>
          <p:cNvSpPr txBox="1">
            <a:spLocks noChangeArrowheads="1"/>
          </p:cNvSpPr>
          <p:nvPr/>
        </p:nvSpPr>
        <p:spPr bwMode="auto">
          <a:xfrm>
            <a:off x="5721350" y="908050"/>
            <a:ext cx="3171825" cy="528638"/>
          </a:xfrm>
          <a:prstGeom prst="rect">
            <a:avLst/>
          </a:prstGeom>
          <a:noFill/>
          <a:ln w="9525">
            <a:solidFill>
              <a:schemeClr val="tx1"/>
            </a:solidFill>
            <a:miter lim="800000"/>
            <a:headEnd/>
            <a:tailEnd/>
          </a:ln>
          <a:effectLst/>
        </p:spPr>
        <p:txBody>
          <a:bodyPr wrap="none">
            <a:spAutoFit/>
          </a:bodyPr>
          <a:lstStyle/>
          <a:p>
            <a:r>
              <a:rPr lang="it-IT">
                <a:solidFill>
                  <a:schemeClr val="tx2"/>
                </a:solidFill>
                <a:latin typeface="Courier" pitchFamily="49" charset="0"/>
              </a:rPr>
              <a:t>A step forward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Geographical</a:t>
            </a:r>
            <a:r>
              <a:rPr lang="it-IT" sz="2800" dirty="0" smtClean="0"/>
              <a:t> </a:t>
            </a:r>
            <a:r>
              <a:rPr lang="it-IT" sz="2800" dirty="0" err="1" smtClean="0"/>
              <a:t>space</a:t>
            </a:r>
            <a:r>
              <a:rPr lang="it-IT" sz="2800" dirty="0" smtClean="0"/>
              <a:t>, </a:t>
            </a:r>
            <a:r>
              <a:rPr lang="it-IT" sz="2800" dirty="0" err="1" smtClean="0"/>
              <a:t>geographical</a:t>
            </a:r>
            <a:r>
              <a:rPr lang="it-IT" sz="2800" dirty="0" smtClean="0"/>
              <a:t> </a:t>
            </a:r>
            <a:r>
              <a:rPr lang="it-IT" sz="2800" dirty="0" err="1" smtClean="0"/>
              <a:t>changes</a:t>
            </a:r>
            <a:r>
              <a:rPr lang="it-IT" sz="2800" dirty="0" smtClean="0"/>
              <a:t/>
            </a:r>
            <a:br>
              <a:rPr lang="it-IT" sz="2800" dirty="0" smtClean="0"/>
            </a:br>
            <a:r>
              <a:rPr lang="it-IT" sz="2800" dirty="0" smtClean="0"/>
              <a:t>(Manhattan Island, New York)</a:t>
            </a:r>
            <a:br>
              <a:rPr lang="it-IT" sz="2800" dirty="0" smtClean="0"/>
            </a:br>
            <a:endParaRPr lang="it-IT" sz="2800" dirty="0"/>
          </a:p>
        </p:txBody>
      </p:sp>
      <p:pic>
        <p:nvPicPr>
          <p:cNvPr id="44034" name="Picture 2" descr="http://learningisfun.bligoo.com.co/media/users/20/1001953/images/public/240423/mannahatt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841870" cy="560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91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a:xfrm>
            <a:off x="323850" y="304800"/>
            <a:ext cx="8569325" cy="1143000"/>
          </a:xfrm>
        </p:spPr>
        <p:txBody>
          <a:bodyPr/>
          <a:lstStyle/>
          <a:p>
            <a:pPr eaLnBrk="1" hangingPunct="1"/>
            <a:r>
              <a:rPr lang="en-GB" sz="2800" dirty="0" smtClean="0">
                <a:latin typeface="Tahoma" pitchFamily="34" charset="0"/>
              </a:rPr>
              <a:t>Regions</a:t>
            </a:r>
            <a:endParaRPr lang="en-GB" sz="2800" dirty="0" smtClean="0">
              <a:latin typeface="Tahoma" pitchFamily="34" charset="0"/>
            </a:endParaRPr>
          </a:p>
        </p:txBody>
      </p:sp>
      <p:sp>
        <p:nvSpPr>
          <p:cNvPr id="10242"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it-IT" sz="1800" b="1" dirty="0" err="1"/>
              <a:t>Geographic</a:t>
            </a:r>
            <a:r>
              <a:rPr lang="it-IT" sz="1800" b="1" dirty="0"/>
              <a:t> </a:t>
            </a:r>
            <a:r>
              <a:rPr lang="it-IT" sz="1800" b="1" dirty="0" err="1" smtClean="0"/>
              <a:t>Regions</a:t>
            </a:r>
            <a:r>
              <a:rPr lang="it-IT" sz="1800" b="1" dirty="0" smtClean="0"/>
              <a:t> </a:t>
            </a:r>
          </a:p>
          <a:p>
            <a:pPr eaLnBrk="1" hangingPunct="1">
              <a:lnSpc>
                <a:spcPct val="80000"/>
              </a:lnSpc>
            </a:pPr>
            <a:r>
              <a:rPr lang="en-US" sz="1800" dirty="0" smtClean="0"/>
              <a:t>Represent </a:t>
            </a:r>
            <a:r>
              <a:rPr lang="en-US" sz="1800" dirty="0"/>
              <a:t>great clusters of </a:t>
            </a:r>
            <a:r>
              <a:rPr lang="en-US" sz="1800" dirty="0" smtClean="0"/>
              <a:t>humankind, or physical characteristics</a:t>
            </a:r>
          </a:p>
          <a:p>
            <a:pPr eaLnBrk="1" hangingPunct="1">
              <a:lnSpc>
                <a:spcPct val="80000"/>
              </a:lnSpc>
            </a:pPr>
            <a:r>
              <a:rPr lang="it-IT" sz="1800" dirty="0" err="1"/>
              <a:t>Change</a:t>
            </a:r>
            <a:r>
              <a:rPr lang="it-IT" sz="1800" dirty="0"/>
              <a:t> over </a:t>
            </a:r>
            <a:r>
              <a:rPr lang="it-IT" sz="1800" dirty="0" smtClean="0"/>
              <a:t>time</a:t>
            </a:r>
          </a:p>
          <a:p>
            <a:pPr eaLnBrk="1" hangingPunct="1">
              <a:lnSpc>
                <a:spcPct val="80000"/>
              </a:lnSpc>
            </a:pPr>
            <a:r>
              <a:rPr lang="en-US" sz="1800" dirty="0"/>
              <a:t>May differ based on point of </a:t>
            </a:r>
            <a:r>
              <a:rPr lang="en-US" sz="1800" dirty="0" smtClean="0"/>
              <a:t>view</a:t>
            </a:r>
          </a:p>
          <a:p>
            <a:pPr eaLnBrk="1" hangingPunct="1">
              <a:lnSpc>
                <a:spcPct val="80000"/>
              </a:lnSpc>
            </a:pPr>
            <a:r>
              <a:rPr lang="it-IT" sz="1800" dirty="0" err="1"/>
              <a:t>Vary</a:t>
            </a:r>
            <a:r>
              <a:rPr lang="it-IT" sz="1800" dirty="0"/>
              <a:t> in </a:t>
            </a:r>
            <a:r>
              <a:rPr lang="it-IT" sz="1800" dirty="0" err="1" smtClean="0"/>
              <a:t>size</a:t>
            </a:r>
            <a:endParaRPr lang="it-IT" sz="1800" dirty="0" smtClean="0"/>
          </a:p>
          <a:p>
            <a:pPr eaLnBrk="1" hangingPunct="1">
              <a:lnSpc>
                <a:spcPct val="80000"/>
              </a:lnSpc>
            </a:pPr>
            <a:r>
              <a:rPr lang="en-US" sz="1800" dirty="0" smtClean="0"/>
              <a:t>Separated from other regions by </a:t>
            </a:r>
            <a:r>
              <a:rPr lang="en-US" sz="1800" b="1" dirty="0" smtClean="0"/>
              <a:t>transition zones</a:t>
            </a:r>
          </a:p>
          <a:p>
            <a:pPr eaLnBrk="1" hangingPunct="1">
              <a:lnSpc>
                <a:spcPct val="80000"/>
              </a:lnSpc>
            </a:pPr>
            <a:endParaRPr lang="en-US" sz="1800" b="1" dirty="0">
              <a:latin typeface="Tahoma" pitchFamily="34" charset="0"/>
            </a:endParaRPr>
          </a:p>
          <a:p>
            <a:pPr eaLnBrk="1" hangingPunct="1">
              <a:lnSpc>
                <a:spcPct val="80000"/>
              </a:lnSpc>
            </a:pPr>
            <a:r>
              <a:rPr lang="it-IT" sz="1800" b="1" dirty="0" err="1"/>
              <a:t>Transition</a:t>
            </a:r>
            <a:r>
              <a:rPr lang="it-IT" sz="1800" b="1" dirty="0"/>
              <a:t> </a:t>
            </a:r>
            <a:r>
              <a:rPr lang="it-IT" sz="1800" b="1" dirty="0" err="1"/>
              <a:t>Zones</a:t>
            </a:r>
            <a:r>
              <a:rPr lang="it-IT" sz="1800" b="1" dirty="0"/>
              <a:t> </a:t>
            </a:r>
            <a:endParaRPr lang="it-IT" sz="1800" b="1" dirty="0" smtClean="0"/>
          </a:p>
          <a:p>
            <a:pPr eaLnBrk="1" hangingPunct="1">
              <a:lnSpc>
                <a:spcPct val="80000"/>
              </a:lnSpc>
            </a:pPr>
            <a:r>
              <a:rPr lang="en-US" sz="1800" dirty="0"/>
              <a:t>Location: Edge of a region</a:t>
            </a:r>
          </a:p>
          <a:p>
            <a:pPr eaLnBrk="1" hangingPunct="1">
              <a:lnSpc>
                <a:spcPct val="80000"/>
              </a:lnSpc>
            </a:pPr>
            <a:r>
              <a:rPr lang="en-US" sz="1800" dirty="0" smtClean="0"/>
              <a:t>An </a:t>
            </a:r>
            <a:r>
              <a:rPr lang="en-US" sz="1800" dirty="0"/>
              <a:t>area of spatial change where peripheries of two adjacent regions </a:t>
            </a:r>
            <a:r>
              <a:rPr lang="en-US" sz="1800" dirty="0" smtClean="0"/>
              <a:t>join</a:t>
            </a:r>
          </a:p>
          <a:p>
            <a:pPr eaLnBrk="1" hangingPunct="1">
              <a:lnSpc>
                <a:spcPct val="80000"/>
              </a:lnSpc>
            </a:pPr>
            <a:r>
              <a:rPr lang="en-US" sz="1800" dirty="0"/>
              <a:t>Marked by a gradual shift (rather than a sharp break) in the characteristics that distinguish neighboring </a:t>
            </a:r>
            <a:r>
              <a:rPr lang="en-US" sz="1800" dirty="0" smtClean="0"/>
              <a:t>regions</a:t>
            </a:r>
          </a:p>
          <a:p>
            <a:pPr eaLnBrk="1" hangingPunct="1">
              <a:lnSpc>
                <a:spcPct val="80000"/>
              </a:lnSpc>
            </a:pPr>
            <a:r>
              <a:rPr lang="en-US" sz="1800" dirty="0" smtClean="0">
                <a:latin typeface="Tahoma" pitchFamily="34" charset="0"/>
              </a:rPr>
              <a:t>Area of mixed characteristics</a:t>
            </a:r>
          </a:p>
          <a:p>
            <a:pPr eaLnBrk="1" hangingPunct="1">
              <a:lnSpc>
                <a:spcPct val="80000"/>
              </a:lnSpc>
            </a:pPr>
            <a:endParaRPr lang="en-GB" sz="1800" dirty="0" smtClean="0">
              <a:latin typeface="Tahoma" pitchFamily="34" charset="0"/>
            </a:endParaRPr>
          </a:p>
        </p:txBody>
      </p:sp>
    </p:spTree>
    <p:extLst>
      <p:ext uri="{BB962C8B-B14F-4D97-AF65-F5344CB8AC3E}">
        <p14:creationId xmlns:p14="http://schemas.microsoft.com/office/powerpoint/2010/main" val="1334655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a:xfrm>
            <a:off x="323850" y="304800"/>
            <a:ext cx="8569325" cy="1143000"/>
          </a:xfrm>
        </p:spPr>
        <p:txBody>
          <a:bodyPr/>
          <a:lstStyle/>
          <a:p>
            <a:pPr eaLnBrk="1" hangingPunct="1"/>
            <a:r>
              <a:rPr lang="en-GB" sz="2800" dirty="0" smtClean="0">
                <a:latin typeface="Tahoma" pitchFamily="34" charset="0"/>
              </a:rPr>
              <a:t>What defines a region?</a:t>
            </a:r>
            <a:endParaRPr lang="en-GB" sz="2800" dirty="0" smtClean="0">
              <a:latin typeface="Tahoma" pitchFamily="34" charset="0"/>
            </a:endParaRPr>
          </a:p>
        </p:txBody>
      </p:sp>
      <p:sp>
        <p:nvSpPr>
          <p:cNvPr id="10242"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US" sz="2800" dirty="0"/>
              <a:t>Regions are based on Spatial </a:t>
            </a:r>
            <a:r>
              <a:rPr lang="en-US" sz="2800" dirty="0" smtClean="0"/>
              <a:t>Criteria</a:t>
            </a:r>
          </a:p>
          <a:p>
            <a:pPr eaLnBrk="1" hangingPunct="1">
              <a:lnSpc>
                <a:spcPct val="80000"/>
              </a:lnSpc>
            </a:pPr>
            <a:r>
              <a:rPr lang="en-US" sz="2800" dirty="0" smtClean="0"/>
              <a:t>Common characteristics</a:t>
            </a:r>
          </a:p>
          <a:p>
            <a:pPr lvl="1" eaLnBrk="1" hangingPunct="1">
              <a:lnSpc>
                <a:spcPct val="80000"/>
              </a:lnSpc>
            </a:pPr>
            <a:r>
              <a:rPr lang="it-IT" sz="2000" dirty="0" err="1" smtClean="0"/>
              <a:t>Physical</a:t>
            </a:r>
            <a:r>
              <a:rPr lang="it-IT" sz="2000" dirty="0" smtClean="0"/>
              <a:t> (Natural)</a:t>
            </a:r>
          </a:p>
          <a:p>
            <a:pPr lvl="2" eaLnBrk="1" hangingPunct="1">
              <a:lnSpc>
                <a:spcPct val="80000"/>
              </a:lnSpc>
            </a:pPr>
            <a:r>
              <a:rPr lang="it-IT" sz="1200" dirty="0" err="1"/>
              <a:t>Climate</a:t>
            </a:r>
            <a:r>
              <a:rPr lang="it-IT" sz="1200" dirty="0"/>
              <a:t>, </a:t>
            </a:r>
            <a:r>
              <a:rPr lang="it-IT" sz="1200" dirty="0" err="1"/>
              <a:t>landforms</a:t>
            </a:r>
            <a:r>
              <a:rPr lang="it-IT" sz="1200" dirty="0"/>
              <a:t>, </a:t>
            </a:r>
            <a:r>
              <a:rPr lang="it-IT" sz="1200" dirty="0" err="1"/>
              <a:t>vegetation</a:t>
            </a:r>
            <a:r>
              <a:rPr lang="it-IT" sz="1200" dirty="0"/>
              <a:t>, </a:t>
            </a:r>
            <a:r>
              <a:rPr lang="it-IT" sz="1200" dirty="0" err="1"/>
              <a:t>river</a:t>
            </a:r>
            <a:r>
              <a:rPr lang="it-IT" sz="1200" dirty="0"/>
              <a:t>…</a:t>
            </a:r>
            <a:endParaRPr lang="it-IT" sz="1200" dirty="0" smtClean="0"/>
          </a:p>
          <a:p>
            <a:pPr lvl="1" eaLnBrk="1" hangingPunct="1">
              <a:lnSpc>
                <a:spcPct val="80000"/>
              </a:lnSpc>
            </a:pPr>
            <a:r>
              <a:rPr lang="it-IT" sz="2000" dirty="0" smtClean="0"/>
              <a:t>Human (Cultural)</a:t>
            </a:r>
          </a:p>
          <a:p>
            <a:pPr lvl="2" eaLnBrk="1" hangingPunct="1">
              <a:lnSpc>
                <a:spcPct val="80000"/>
              </a:lnSpc>
            </a:pPr>
            <a:r>
              <a:rPr lang="it-IT" sz="1200" dirty="0" smtClean="0"/>
              <a:t>Language, </a:t>
            </a:r>
            <a:r>
              <a:rPr lang="it-IT" sz="1200" dirty="0" err="1" smtClean="0"/>
              <a:t>political</a:t>
            </a:r>
            <a:r>
              <a:rPr lang="it-IT" sz="1200" dirty="0" smtClean="0"/>
              <a:t>, </a:t>
            </a:r>
            <a:r>
              <a:rPr lang="it-IT" sz="1200" dirty="0" err="1" smtClean="0"/>
              <a:t>religion</a:t>
            </a:r>
            <a:r>
              <a:rPr lang="it-IT" sz="1200" dirty="0" smtClean="0"/>
              <a:t>, </a:t>
            </a:r>
            <a:r>
              <a:rPr lang="it-IT" sz="1200" dirty="0" err="1" smtClean="0"/>
              <a:t>ethnicity</a:t>
            </a:r>
            <a:r>
              <a:rPr lang="it-IT" sz="1200" dirty="0" smtClean="0"/>
              <a:t>, </a:t>
            </a:r>
            <a:r>
              <a:rPr lang="it-IT" sz="1200" dirty="0" err="1" smtClean="0"/>
              <a:t>disease</a:t>
            </a:r>
            <a:endParaRPr lang="it-IT" sz="1200" dirty="0" smtClean="0"/>
          </a:p>
          <a:p>
            <a:pPr lvl="1" eaLnBrk="1" hangingPunct="1">
              <a:lnSpc>
                <a:spcPct val="80000"/>
              </a:lnSpc>
            </a:pPr>
            <a:endParaRPr lang="it-IT" sz="2000" b="1" dirty="0" smtClean="0"/>
          </a:p>
          <a:p>
            <a:pPr eaLnBrk="1" hangingPunct="1">
              <a:lnSpc>
                <a:spcPct val="80000"/>
              </a:lnSpc>
            </a:pPr>
            <a:r>
              <a:rPr lang="it-IT" sz="2800" dirty="0" err="1"/>
              <a:t>Formal</a:t>
            </a:r>
            <a:r>
              <a:rPr lang="it-IT" sz="2800" dirty="0"/>
              <a:t> </a:t>
            </a:r>
            <a:r>
              <a:rPr lang="it-IT" sz="2800" dirty="0" err="1"/>
              <a:t>Region</a:t>
            </a:r>
            <a:r>
              <a:rPr lang="it-IT" sz="2800" dirty="0"/>
              <a:t> -&gt; </a:t>
            </a:r>
            <a:r>
              <a:rPr lang="it-IT" sz="2800" dirty="0" err="1"/>
              <a:t>Landscape</a:t>
            </a:r>
            <a:endParaRPr lang="it-IT" sz="2800" dirty="0"/>
          </a:p>
          <a:p>
            <a:pPr eaLnBrk="1" hangingPunct="1">
              <a:lnSpc>
                <a:spcPct val="80000"/>
              </a:lnSpc>
            </a:pPr>
            <a:r>
              <a:rPr lang="it-IT" sz="2800" dirty="0" err="1"/>
              <a:t>Functional</a:t>
            </a:r>
            <a:r>
              <a:rPr lang="it-IT" sz="2800" dirty="0"/>
              <a:t> </a:t>
            </a:r>
            <a:r>
              <a:rPr lang="it-IT" sz="2800" dirty="0" err="1"/>
              <a:t>Region</a:t>
            </a:r>
            <a:r>
              <a:rPr lang="it-IT" sz="2800" dirty="0"/>
              <a:t> -&gt; </a:t>
            </a:r>
            <a:r>
              <a:rPr lang="it-IT" sz="2800" dirty="0" err="1"/>
              <a:t>Function</a:t>
            </a:r>
            <a:endParaRPr lang="it-IT" sz="2800" dirty="0"/>
          </a:p>
          <a:p>
            <a:pPr eaLnBrk="1" hangingPunct="1">
              <a:lnSpc>
                <a:spcPct val="80000"/>
              </a:lnSpc>
            </a:pPr>
            <a:r>
              <a:rPr lang="it-IT" sz="2800" dirty="0"/>
              <a:t>System </a:t>
            </a:r>
            <a:r>
              <a:rPr lang="it-IT" sz="2800" dirty="0" err="1"/>
              <a:t>Region</a:t>
            </a:r>
            <a:r>
              <a:rPr lang="it-IT" sz="2800" dirty="0"/>
              <a:t> -&gt; System</a:t>
            </a:r>
          </a:p>
          <a:p>
            <a:pPr lvl="1" eaLnBrk="1" hangingPunct="1">
              <a:lnSpc>
                <a:spcPct val="80000"/>
              </a:lnSpc>
            </a:pPr>
            <a:endParaRPr lang="it-IT" sz="1400" b="1" dirty="0" smtClean="0"/>
          </a:p>
        </p:txBody>
      </p:sp>
    </p:spTree>
    <p:extLst>
      <p:ext uri="{BB962C8B-B14F-4D97-AF65-F5344CB8AC3E}">
        <p14:creationId xmlns:p14="http://schemas.microsoft.com/office/powerpoint/2010/main" val="2053161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FORMAL </a:t>
            </a:r>
            <a:r>
              <a:rPr lang="en-US" dirty="0" smtClean="0"/>
              <a:t>REGIONS</a:t>
            </a:r>
            <a:endParaRPr lang="it-IT" dirty="0"/>
          </a:p>
        </p:txBody>
      </p:sp>
      <p:sp>
        <p:nvSpPr>
          <p:cNvPr id="3" name="Segnaposto contenuto 2"/>
          <p:cNvSpPr>
            <a:spLocks noGrp="1"/>
          </p:cNvSpPr>
          <p:nvPr>
            <p:ph idx="1"/>
          </p:nvPr>
        </p:nvSpPr>
        <p:spPr/>
        <p:txBody>
          <a:bodyPr>
            <a:normAutofit fontScale="85000" lnSpcReduction="10000"/>
          </a:bodyPr>
          <a:lstStyle/>
          <a:p>
            <a:r>
              <a:rPr lang="en-US" dirty="0" smtClean="0"/>
              <a:t>Geographers </a:t>
            </a:r>
            <a:r>
              <a:rPr lang="en-US" dirty="0"/>
              <a:t>draw formal regions on the basis of one or more measurable, shared traits that distinguish them from the surrounding area. </a:t>
            </a:r>
            <a:endParaRPr lang="en-US" dirty="0" smtClean="0"/>
          </a:p>
          <a:p>
            <a:r>
              <a:rPr lang="en-US" dirty="0" smtClean="0"/>
              <a:t>These </a:t>
            </a:r>
            <a:r>
              <a:rPr lang="en-US" dirty="0"/>
              <a:t>traits can range from such characteristics of the local population as language, income, or religion to such physical characteristics as elevation or climate. </a:t>
            </a:r>
            <a:endParaRPr lang="en-US" dirty="0" smtClean="0"/>
          </a:p>
          <a:p>
            <a:r>
              <a:rPr lang="en-US" dirty="0" smtClean="0"/>
              <a:t>Many </a:t>
            </a:r>
            <a:r>
              <a:rPr lang="en-US" dirty="0"/>
              <a:t>physical features, such as valleys, are easy to map as formal regions using naturally occurring boundaries. </a:t>
            </a:r>
            <a:endParaRPr lang="it-IT" dirty="0"/>
          </a:p>
        </p:txBody>
      </p:sp>
    </p:spTree>
    <p:extLst>
      <p:ext uri="{BB962C8B-B14F-4D97-AF65-F5344CB8AC3E}">
        <p14:creationId xmlns:p14="http://schemas.microsoft.com/office/powerpoint/2010/main" val="1096989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40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38" t="21648" r="28871" b="19428"/>
          <a:stretch/>
        </p:blipFill>
        <p:spPr bwMode="auto">
          <a:xfrm>
            <a:off x="539552" y="463756"/>
            <a:ext cx="8008375" cy="606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749463"/>
      </p:ext>
    </p:extLst>
  </p:cSld>
  <p:clrMapOvr>
    <a:masterClrMapping/>
  </p:clrMapOvr>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15282</TotalTime>
  <Words>4431</Words>
  <Application>Microsoft Office PowerPoint</Application>
  <PresentationFormat>Presentazione su schermo (4:3)</PresentationFormat>
  <Paragraphs>419</Paragraphs>
  <Slides>42</Slides>
  <Notes>14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42</vt:i4>
      </vt:variant>
    </vt:vector>
  </HeadingPairs>
  <TitlesOfParts>
    <vt:vector size="44" baseType="lpstr">
      <vt:lpstr>AV2_1</vt:lpstr>
      <vt:lpstr>Equation</vt:lpstr>
      <vt:lpstr>Economic Geography   1 – Geography and Economic Geography  (What is Economic Geography?)</vt:lpstr>
      <vt:lpstr>Learning Objectives</vt:lpstr>
      <vt:lpstr>Topics</vt:lpstr>
      <vt:lpstr>Geographical Space and Economic Geography (1/4)</vt:lpstr>
      <vt:lpstr>Geographical space, geographical changes (Manhattan Island, New York) </vt:lpstr>
      <vt:lpstr>Regions</vt:lpstr>
      <vt:lpstr>What defines a region?</vt:lpstr>
      <vt:lpstr>FORMAL REGIONS</vt:lpstr>
      <vt:lpstr>Presentazione standard di PowerPoint</vt:lpstr>
      <vt:lpstr>Functional regions</vt:lpstr>
      <vt:lpstr>Presentazione standard di PowerPoint</vt:lpstr>
      <vt:lpstr>System region</vt:lpstr>
      <vt:lpstr>Nodal / System regions (Haggett, 2001) </vt:lpstr>
      <vt:lpstr>Presentazione standard di PowerPoint</vt:lpstr>
      <vt:lpstr>Geographical Space and Economic Geography (2/4)</vt:lpstr>
      <vt:lpstr>Geographical Space and Economic Geography (3/4)</vt:lpstr>
      <vt:lpstr>Spatial Interaction (Ullman, 1956; Conti, 1996) </vt:lpstr>
      <vt:lpstr>Spatial Interaction (Ullman, 1956; Conti, 1996) </vt:lpstr>
      <vt:lpstr>Distance decay  </vt:lpstr>
      <vt:lpstr>Gravitation</vt:lpstr>
      <vt:lpstr>Geographical Space and Economic Geography  (4/4)</vt:lpstr>
      <vt:lpstr>What is economic geography?</vt:lpstr>
      <vt:lpstr>Economic Geography</vt:lpstr>
      <vt:lpstr>Economic Geography</vt:lpstr>
      <vt:lpstr>Economic geography and time</vt:lpstr>
      <vt:lpstr>Origins</vt:lpstr>
      <vt:lpstr>Origins</vt:lpstr>
      <vt:lpstr>Economics and Economic Geography</vt:lpstr>
      <vt:lpstr>Economics and Economic Geography</vt:lpstr>
      <vt:lpstr>World ports  </vt:lpstr>
      <vt:lpstr>Maritime Routes and Strategic Passages</vt:lpstr>
      <vt:lpstr>Communication networks: Cable &amp; Wirless – telegraph cables (1945)   </vt:lpstr>
      <vt:lpstr>Communication flows: Internet </vt:lpstr>
      <vt:lpstr>Visualizing Friendships (Paul Butler, 14 dicembre 2010)</vt:lpstr>
      <vt:lpstr>Presentazione standard di PowerPoint</vt:lpstr>
      <vt:lpstr>Geographical models and the study of human space (1/2) </vt:lpstr>
      <vt:lpstr>Geographical models and the study of human space (2/2) </vt:lpstr>
      <vt:lpstr>Location Theory</vt:lpstr>
      <vt:lpstr>Basic Location Factors</vt:lpstr>
      <vt:lpstr>Location Theory</vt:lpstr>
      <vt:lpstr>Von Thunen’s model of land use the rent function </vt:lpstr>
      <vt:lpstr>Von Thunen’s model of land use </vt:lpstr>
    </vt:vector>
  </TitlesOfParts>
  <Company>DSGS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9373</cp:lastModifiedBy>
  <cp:revision>361</cp:revision>
  <cp:lastPrinted>2001-12-11T18:28:57Z</cp:lastPrinted>
  <dcterms:created xsi:type="dcterms:W3CDTF">2000-04-10T11:43:56Z</dcterms:created>
  <dcterms:modified xsi:type="dcterms:W3CDTF">2017-10-17T06:15:18Z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