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86" r:id="rId2"/>
    <p:sldId id="287" r:id="rId3"/>
    <p:sldId id="256" r:id="rId4"/>
    <p:sldId id="258" r:id="rId5"/>
    <p:sldId id="288" r:id="rId6"/>
    <p:sldId id="259" r:id="rId7"/>
    <p:sldId id="260" r:id="rId8"/>
    <p:sldId id="261" r:id="rId9"/>
    <p:sldId id="262" r:id="rId10"/>
    <p:sldId id="263" r:id="rId11"/>
    <p:sldId id="264" r:id="rId12"/>
    <p:sldId id="265" r:id="rId13"/>
    <p:sldId id="266" r:id="rId14"/>
    <p:sldId id="289" r:id="rId15"/>
    <p:sldId id="267" r:id="rId16"/>
    <p:sldId id="268" r:id="rId17"/>
    <p:sldId id="269" r:id="rId18"/>
    <p:sldId id="283" r:id="rId19"/>
    <p:sldId id="290" r:id="rId20"/>
    <p:sldId id="270" r:id="rId21"/>
    <p:sldId id="291" r:id="rId22"/>
    <p:sldId id="271" r:id="rId23"/>
    <p:sldId id="285" r:id="rId24"/>
    <p:sldId id="272" r:id="rId25"/>
    <p:sldId id="273" r:id="rId26"/>
    <p:sldId id="274" r:id="rId27"/>
    <p:sldId id="275" r:id="rId28"/>
    <p:sldId id="276" r:id="rId29"/>
    <p:sldId id="292" r:id="rId30"/>
    <p:sldId id="277" r:id="rId31"/>
    <p:sldId id="278" r:id="rId32"/>
    <p:sldId id="279" r:id="rId33"/>
    <p:sldId id="280" r:id="rId34"/>
    <p:sldId id="293" r:id="rId35"/>
    <p:sldId id="281" r:id="rId36"/>
    <p:sldId id="294" r:id="rId37"/>
    <p:sldId id="282" r:id="rId38"/>
    <p:sldId id="284" r:id="rId3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5" d="100"/>
          <a:sy n="105" d="100"/>
        </p:scale>
        <p:origin x="-376" y="-11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1770888" y="1295401"/>
            <a:ext cx="8650224"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763895" y="1524000"/>
            <a:ext cx="8664211"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1763895" y="3299013"/>
            <a:ext cx="8664212"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0185D9C7-03A8-42E7-919A-36500587546B}" type="datetimeFigureOut">
              <a:rPr lang="it-IT" smtClean="0"/>
              <a:t>27/11/17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E0C0573-98B9-46CB-B9DA-4228285D4C51}"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11198" y="611872"/>
            <a:ext cx="5439393" cy="1162050"/>
          </a:xfrm>
        </p:spPr>
        <p:txBody>
          <a:bodyPr anchor="b"/>
          <a:lstStyle>
            <a:lvl1pPr algn="ctr">
              <a:defRPr sz="3600" b="0"/>
            </a:lvl1pPr>
          </a:lstStyle>
          <a:p>
            <a:r>
              <a:rPr lang="it-IT" smtClean="0"/>
              <a:t>Fare clic per modificare stile</a:t>
            </a:r>
            <a:endParaRPr/>
          </a:p>
        </p:txBody>
      </p:sp>
      <p:sp>
        <p:nvSpPr>
          <p:cNvPr id="4" name="Text Placeholder 3"/>
          <p:cNvSpPr>
            <a:spLocks noGrp="1"/>
          </p:cNvSpPr>
          <p:nvPr>
            <p:ph type="body" sz="half" idx="2"/>
          </p:nvPr>
        </p:nvSpPr>
        <p:spPr>
          <a:xfrm>
            <a:off x="711198" y="1787856"/>
            <a:ext cx="5439393"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0185D9C7-03A8-42E7-919A-36500587546B}" type="datetimeFigureOut">
              <a:rPr lang="it-IT" smtClean="0"/>
              <a:t>27/11/17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E0C0573-98B9-46CB-B9DA-4228285D4C51}" type="slidenum">
              <a:rPr lang="it-IT" smtClean="0"/>
              <a:t>‹n.›</a:t>
            </a:fld>
            <a:endParaRPr lang="it-IT"/>
          </a:p>
        </p:txBody>
      </p:sp>
      <p:sp>
        <p:nvSpPr>
          <p:cNvPr id="8" name="Picture Placeholder 2"/>
          <p:cNvSpPr>
            <a:spLocks noGrp="1"/>
          </p:cNvSpPr>
          <p:nvPr>
            <p:ph type="pic" idx="1"/>
          </p:nvPr>
        </p:nvSpPr>
        <p:spPr>
          <a:xfrm>
            <a:off x="6787489" y="359393"/>
            <a:ext cx="48768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0185D9C7-03A8-42E7-919A-36500587546B}" type="datetimeFigureOut">
              <a:rPr lang="it-IT" smtClean="0"/>
              <a:t>27/11/17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E0C0573-98B9-46CB-B9DA-4228285D4C51}"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6389" y="368301"/>
            <a:ext cx="2032000" cy="5575300"/>
          </a:xfrm>
        </p:spPr>
        <p:txBody>
          <a:bodyPr vert="eaVert"/>
          <a:lstStyle/>
          <a:p>
            <a:r>
              <a:rPr lang="it-IT" smtClean="0"/>
              <a:t>Fare clic per modificare stile</a:t>
            </a:r>
            <a:endParaRPr/>
          </a:p>
        </p:txBody>
      </p:sp>
      <p:sp>
        <p:nvSpPr>
          <p:cNvPr id="3" name="Vertical Text Placeholder 2"/>
          <p:cNvSpPr>
            <a:spLocks noGrp="1"/>
          </p:cNvSpPr>
          <p:nvPr>
            <p:ph type="body" orient="vert" idx="1"/>
          </p:nvPr>
        </p:nvSpPr>
        <p:spPr>
          <a:xfrm>
            <a:off x="732365" y="368301"/>
            <a:ext cx="8919635" cy="5575300"/>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0185D9C7-03A8-42E7-919A-36500587546B}" type="datetimeFigureOut">
              <a:rPr lang="it-IT" smtClean="0"/>
              <a:t>27/11/17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E0C0573-98B9-46CB-B9DA-4228285D4C51}"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0185D9C7-03A8-42E7-919A-36500587546B}" type="datetimeFigureOut">
              <a:rPr lang="it-IT" smtClean="0"/>
              <a:t>27/11/17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E0C0573-98B9-46CB-B9DA-4228285D4C51}"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484718" y="3352802"/>
            <a:ext cx="11222567" cy="1470025"/>
          </a:xfrm>
        </p:spPr>
        <p:txBody>
          <a:bodyPr/>
          <a:lstStyle/>
          <a:p>
            <a:r>
              <a:rPr lang="it-IT" smtClean="0"/>
              <a:t>Fare clic per modificare stile</a:t>
            </a:r>
            <a:endParaRPr dirty="0"/>
          </a:p>
        </p:txBody>
      </p:sp>
      <p:sp>
        <p:nvSpPr>
          <p:cNvPr id="3" name="Subtitle 2"/>
          <p:cNvSpPr>
            <a:spLocks noGrp="1"/>
          </p:cNvSpPr>
          <p:nvPr>
            <p:ph type="subTitle" idx="1"/>
          </p:nvPr>
        </p:nvSpPr>
        <p:spPr>
          <a:xfrm>
            <a:off x="484718" y="4771030"/>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0185D9C7-03A8-42E7-919A-36500587546B}" type="datetimeFigureOut">
              <a:rPr lang="it-IT" smtClean="0"/>
              <a:t>27/11/17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E0C0573-98B9-46CB-B9DA-4228285D4C51}" type="slidenum">
              <a:rPr lang="it-IT" smtClean="0"/>
              <a:t>‹n.›</a:t>
            </a:fld>
            <a:endParaRPr lang="it-IT"/>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5"/>
            <a:ext cx="10742084" cy="1362075"/>
          </a:xfrm>
        </p:spPr>
        <p:txBody>
          <a:bodyPr anchor="b" anchorCtr="0"/>
          <a:lstStyle>
            <a:lvl1pPr algn="ctr">
              <a:defRPr sz="4600" b="0" cap="none" baseline="0"/>
            </a:lvl1pPr>
          </a:lstStyle>
          <a:p>
            <a:r>
              <a:rPr lang="it-IT" smtClean="0"/>
              <a:t>Fare clic per modificare stile</a:t>
            </a:r>
            <a:endParaRPr/>
          </a:p>
        </p:txBody>
      </p:sp>
      <p:sp>
        <p:nvSpPr>
          <p:cNvPr id="3" name="Text Placeholder 2"/>
          <p:cNvSpPr>
            <a:spLocks noGrp="1"/>
          </p:cNvSpPr>
          <p:nvPr>
            <p:ph type="body" idx="1"/>
          </p:nvPr>
        </p:nvSpPr>
        <p:spPr>
          <a:xfrm>
            <a:off x="732367" y="3736006"/>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0185D9C7-03A8-42E7-919A-36500587546B}" type="datetimeFigureOut">
              <a:rPr lang="it-IT" smtClean="0"/>
              <a:t>27/11/17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E0C0573-98B9-46CB-B9DA-4228285D4C51}"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1336956"/>
          </a:xfrm>
        </p:spPr>
        <p:txBody>
          <a:bodyPr/>
          <a:lstStyle/>
          <a:p>
            <a:r>
              <a:rPr lang="it-IT" smtClean="0"/>
              <a:t>Fare clic per modificare stile</a:t>
            </a:r>
            <a:endParaRPr/>
          </a:p>
        </p:txBody>
      </p:sp>
      <p:sp>
        <p:nvSpPr>
          <p:cNvPr id="3" name="Content Placeholder 2"/>
          <p:cNvSpPr>
            <a:spLocks noGrp="1"/>
          </p:cNvSpPr>
          <p:nvPr>
            <p:ph sz="half" idx="1"/>
          </p:nvPr>
        </p:nvSpPr>
        <p:spPr>
          <a:xfrm>
            <a:off x="732367"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6334761"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0185D9C7-03A8-42E7-919A-36500587546B}" type="datetimeFigureOut">
              <a:rPr lang="it-IT" smtClean="0"/>
              <a:t>27/11/17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E0C0573-98B9-46CB-B9DA-4228285D4C51}"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732365"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732365"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6334760"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6334760"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0185D9C7-03A8-42E7-919A-36500587546B}" type="datetimeFigureOut">
              <a:rPr lang="it-IT" smtClean="0"/>
              <a:t>27/11/17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E0C0573-98B9-46CB-B9DA-4228285D4C51}"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0185D9C7-03A8-42E7-919A-36500587546B}" type="datetimeFigureOut">
              <a:rPr lang="it-IT" smtClean="0"/>
              <a:t>27/11/17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E0C0573-98B9-46CB-B9DA-4228285D4C51}"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5D9C7-03A8-42E7-919A-36500587546B}" type="datetimeFigureOut">
              <a:rPr lang="it-IT" smtClean="0"/>
              <a:t>27/11/17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E0C0573-98B9-46CB-B9DA-4228285D4C51}"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11199" y="611872"/>
            <a:ext cx="5120640" cy="1162050"/>
          </a:xfrm>
        </p:spPr>
        <p:txBody>
          <a:bodyPr anchor="b"/>
          <a:lstStyle>
            <a:lvl1pPr algn="ctr">
              <a:defRPr sz="3600" b="0"/>
            </a:lvl1pPr>
          </a:lstStyle>
          <a:p>
            <a:r>
              <a:rPr lang="it-IT" smtClean="0"/>
              <a:t>Fare clic per modificare stile</a:t>
            </a:r>
            <a:endParaRPr/>
          </a:p>
        </p:txBody>
      </p:sp>
      <p:sp>
        <p:nvSpPr>
          <p:cNvPr id="3" name="Content Placeholder 2"/>
          <p:cNvSpPr>
            <a:spLocks noGrp="1"/>
          </p:cNvSpPr>
          <p:nvPr>
            <p:ph idx="1"/>
          </p:nvPr>
        </p:nvSpPr>
        <p:spPr>
          <a:xfrm>
            <a:off x="6323765" y="368300"/>
            <a:ext cx="512064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711199" y="1787856"/>
            <a:ext cx="512064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0185D9C7-03A8-42E7-919A-36500587546B}" type="datetimeFigureOut">
              <a:rPr lang="it-IT" smtClean="0"/>
              <a:t>27/11/17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E0C0573-98B9-46CB-B9DA-4228285D4C51}"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7" y="107576"/>
            <a:ext cx="10723035" cy="1336956"/>
          </a:xfrm>
          <a:prstGeom prst="rect">
            <a:avLst/>
          </a:prstGeom>
        </p:spPr>
        <p:txBody>
          <a:bodyPr vert="horz" lIns="91440" tIns="45720" rIns="91440" bIns="45720" rtlCol="0" anchor="b" anchorCtr="0">
            <a:noAutofit/>
          </a:bodyPr>
          <a:lstStyle/>
          <a:p>
            <a:r>
              <a:rPr lang="it-IT" smtClean="0"/>
              <a:t>Fare clic per modificare stile</a:t>
            </a:r>
            <a:endParaRPr/>
          </a:p>
        </p:txBody>
      </p:sp>
      <p:sp>
        <p:nvSpPr>
          <p:cNvPr id="3" name="Text Placeholder 2"/>
          <p:cNvSpPr>
            <a:spLocks noGrp="1"/>
          </p:cNvSpPr>
          <p:nvPr>
            <p:ph type="body" idx="1"/>
          </p:nvPr>
        </p:nvSpPr>
        <p:spPr>
          <a:xfrm>
            <a:off x="732367" y="1600201"/>
            <a:ext cx="10723035" cy="43434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2"/>
          </p:nvPr>
        </p:nvSpPr>
        <p:spPr>
          <a:xfrm>
            <a:off x="7506447" y="6275669"/>
            <a:ext cx="2844800" cy="365125"/>
          </a:xfrm>
          <a:prstGeom prst="rect">
            <a:avLst/>
          </a:prstGeom>
        </p:spPr>
        <p:txBody>
          <a:bodyPr vert="horz" lIns="91440" tIns="45720" rIns="91440" bIns="45720" rtlCol="0" anchor="ctr"/>
          <a:lstStyle>
            <a:lvl1pPr algn="r">
              <a:defRPr sz="1200">
                <a:solidFill>
                  <a:schemeClr val="bg1"/>
                </a:solidFill>
              </a:defRPr>
            </a:lvl1pPr>
          </a:lstStyle>
          <a:p>
            <a:fld id="{0185D9C7-03A8-42E7-919A-36500587546B}" type="datetimeFigureOut">
              <a:rPr lang="it-IT" smtClean="0"/>
              <a:t>27/11/17</a:t>
            </a:fld>
            <a:endParaRPr lang="it-IT"/>
          </a:p>
        </p:txBody>
      </p:sp>
      <p:sp>
        <p:nvSpPr>
          <p:cNvPr id="5" name="Footer Placeholder 4"/>
          <p:cNvSpPr>
            <a:spLocks noGrp="1"/>
          </p:cNvSpPr>
          <p:nvPr>
            <p:ph type="ftr" sz="quarter" idx="3"/>
          </p:nvPr>
        </p:nvSpPr>
        <p:spPr>
          <a:xfrm>
            <a:off x="352611" y="6275669"/>
            <a:ext cx="6454588" cy="365125"/>
          </a:xfrm>
          <a:prstGeom prst="rect">
            <a:avLst/>
          </a:prstGeom>
        </p:spPr>
        <p:txBody>
          <a:bodyPr vert="horz" lIns="91440" tIns="45720" rIns="91440" bIns="45720" rtlCol="0" anchor="ctr"/>
          <a:lstStyle>
            <a:lvl1pPr algn="l">
              <a:defRPr sz="1200">
                <a:solidFill>
                  <a:schemeClr val="bg1"/>
                </a:solidFill>
              </a:defRPr>
            </a:lvl1pPr>
          </a:lstStyle>
          <a:p>
            <a:endParaRPr lang="it-IT"/>
          </a:p>
        </p:txBody>
      </p:sp>
      <p:sp>
        <p:nvSpPr>
          <p:cNvPr id="6" name="Slide Number Placeholder 5"/>
          <p:cNvSpPr>
            <a:spLocks noGrp="1"/>
          </p:cNvSpPr>
          <p:nvPr>
            <p:ph type="sldNum" sz="quarter" idx="4"/>
          </p:nvPr>
        </p:nvSpPr>
        <p:spPr>
          <a:xfrm>
            <a:off x="10530541" y="6275669"/>
            <a:ext cx="1320800" cy="365125"/>
          </a:xfrm>
          <a:prstGeom prst="rect">
            <a:avLst/>
          </a:prstGeom>
        </p:spPr>
        <p:txBody>
          <a:bodyPr vert="horz" lIns="91440" tIns="45720" rIns="91440" bIns="45720" rtlCol="0" anchor="ctr"/>
          <a:lstStyle>
            <a:lvl1pPr algn="r">
              <a:defRPr sz="3600">
                <a:solidFill>
                  <a:schemeClr val="bg1"/>
                </a:solidFill>
              </a:defRPr>
            </a:lvl1pPr>
          </a:lstStyle>
          <a:p>
            <a:fld id="{2E0C0573-98B9-46CB-B9DA-4228285D4C51}"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b="1" dirty="0" smtClean="0"/>
              <a:t>Lingua neogreca di base</a:t>
            </a:r>
            <a:br>
              <a:rPr lang="it-IT" b="1" dirty="0" smtClean="0"/>
            </a:br>
            <a:r>
              <a:rPr lang="it-IT" b="1" dirty="0" err="1" smtClean="0"/>
              <a:t>a.a</a:t>
            </a:r>
            <a:r>
              <a:rPr lang="it-IT" b="1" dirty="0"/>
              <a:t>.</a:t>
            </a:r>
            <a:r>
              <a:rPr lang="it-IT" b="1" dirty="0" smtClean="0"/>
              <a:t> 2017/2018</a:t>
            </a:r>
            <a:endParaRPr lang="it-IT" b="1" dirty="0"/>
          </a:p>
        </p:txBody>
      </p:sp>
      <p:sp>
        <p:nvSpPr>
          <p:cNvPr id="3" name="Sottotitolo 2"/>
          <p:cNvSpPr>
            <a:spLocks noGrp="1"/>
          </p:cNvSpPr>
          <p:nvPr>
            <p:ph type="subTitle" idx="1"/>
          </p:nvPr>
        </p:nvSpPr>
        <p:spPr/>
        <p:txBody>
          <a:bodyPr/>
          <a:lstStyle/>
          <a:p>
            <a:endParaRPr lang="it-IT" dirty="0" smtClean="0"/>
          </a:p>
          <a:p>
            <a:endParaRPr lang="it-IT" dirty="0"/>
          </a:p>
          <a:p>
            <a:endParaRPr lang="it-IT" dirty="0"/>
          </a:p>
        </p:txBody>
      </p:sp>
      <p:sp>
        <p:nvSpPr>
          <p:cNvPr id="4" name="CasellaDiTesto 3"/>
          <p:cNvSpPr txBox="1"/>
          <p:nvPr/>
        </p:nvSpPr>
        <p:spPr>
          <a:xfrm>
            <a:off x="5583291" y="3672856"/>
            <a:ext cx="926735" cy="369332"/>
          </a:xfrm>
          <a:prstGeom prst="rect">
            <a:avLst/>
          </a:prstGeom>
          <a:noFill/>
        </p:spPr>
        <p:txBody>
          <a:bodyPr wrap="square" rtlCol="0">
            <a:spAutoFit/>
          </a:bodyPr>
          <a:lstStyle/>
          <a:p>
            <a:endParaRPr lang="it-IT" dirty="0"/>
          </a:p>
        </p:txBody>
      </p:sp>
      <p:sp>
        <p:nvSpPr>
          <p:cNvPr id="7" name="CasellaDiTesto 6"/>
          <p:cNvSpPr txBox="1"/>
          <p:nvPr/>
        </p:nvSpPr>
        <p:spPr>
          <a:xfrm>
            <a:off x="3302768" y="4016113"/>
            <a:ext cx="4932374" cy="461665"/>
          </a:xfrm>
          <a:prstGeom prst="rect">
            <a:avLst/>
          </a:prstGeom>
          <a:noFill/>
        </p:spPr>
        <p:txBody>
          <a:bodyPr wrap="none" rtlCol="0">
            <a:spAutoFit/>
          </a:bodyPr>
          <a:lstStyle/>
          <a:p>
            <a:pPr algn="ctr"/>
            <a:r>
              <a:rPr lang="it-IT" sz="2400" b="1" dirty="0" smtClean="0"/>
              <a:t>Giacomo Klein </a:t>
            </a:r>
            <a:r>
              <a:rPr lang="mr-IN" sz="2400" b="1" dirty="0" smtClean="0"/>
              <a:t>–</a:t>
            </a:r>
            <a:r>
              <a:rPr lang="it-IT" sz="2400" b="1" dirty="0" smtClean="0"/>
              <a:t> </a:t>
            </a:r>
            <a:r>
              <a:rPr lang="it-IT" sz="2400" b="1" dirty="0" err="1" smtClean="0"/>
              <a:t>gklein@units.it</a:t>
            </a:r>
            <a:endParaRPr lang="it-IT" sz="2400" b="1" dirty="0"/>
          </a:p>
        </p:txBody>
      </p:sp>
    </p:spTree>
    <p:extLst>
      <p:ext uri="{BB962C8B-B14F-4D97-AF65-F5344CB8AC3E}">
        <p14:creationId xmlns:p14="http://schemas.microsoft.com/office/powerpoint/2010/main" val="73803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b="1" dirty="0" smtClean="0"/>
              <a:t>Periodo Bizantino (323 – 1453 </a:t>
            </a:r>
            <a:r>
              <a:rPr lang="it-IT" b="1" dirty="0" err="1" smtClean="0"/>
              <a:t>d.C</a:t>
            </a:r>
            <a:r>
              <a:rPr lang="it-IT" b="1"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7471" y="3560762"/>
            <a:ext cx="1743316" cy="102255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6600" y="2296300"/>
            <a:ext cx="5769750" cy="2976972"/>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202" y="2315192"/>
            <a:ext cx="4612798" cy="3069608"/>
          </a:xfrm>
          <a:prstGeom prst="rect">
            <a:avLst/>
          </a:prstGeom>
        </p:spPr>
      </p:pic>
    </p:spTree>
    <p:extLst>
      <p:ext uri="{BB962C8B-B14F-4D97-AF65-F5344CB8AC3E}">
        <p14:creationId xmlns:p14="http://schemas.microsoft.com/office/powerpoint/2010/main" val="1234240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077342" cy="6858000"/>
          </a:xfrm>
        </p:spPr>
        <p:txBody>
          <a:bodyPr>
            <a:normAutofit fontScale="90000"/>
          </a:bodyPr>
          <a:lstStyle/>
          <a:p>
            <a:r>
              <a:rPr lang="it-IT" sz="4000" b="1" dirty="0" smtClean="0"/>
              <a:t>A Costantinopoli greco e latino coesistono e si influenzano a vicenda. Il greco ricopre il ruolo di lingua dei mestieri e del commercio mentre il latino risulta usato più al livello familiare. Per questo motivo si assiste alla grecizzazione di molte parole latine.</a:t>
            </a:r>
            <a:br>
              <a:rPr lang="it-IT" sz="4000" b="1" dirty="0" smtClean="0"/>
            </a:br>
            <a:r>
              <a:rPr lang="it-IT" sz="4000" b="1" dirty="0" err="1" smtClean="0"/>
              <a:t>familia</a:t>
            </a:r>
            <a:r>
              <a:rPr lang="it-IT" sz="4000" b="1" dirty="0" smtClean="0"/>
              <a:t> -&gt; </a:t>
            </a:r>
            <a:r>
              <a:rPr lang="el-GR" sz="4000" b="1" dirty="0" smtClean="0"/>
              <a:t>φαμέλια</a:t>
            </a:r>
            <a:br>
              <a:rPr lang="el-GR" sz="4000" b="1" dirty="0" smtClean="0"/>
            </a:br>
            <a:r>
              <a:rPr lang="it-IT" sz="4000" b="1" dirty="0" err="1" smtClean="0"/>
              <a:t>caballarius</a:t>
            </a:r>
            <a:r>
              <a:rPr lang="it-IT" sz="4000" b="1" dirty="0" smtClean="0"/>
              <a:t> -&gt; </a:t>
            </a:r>
            <a:r>
              <a:rPr lang="el-GR" sz="4000" b="1" dirty="0" smtClean="0"/>
              <a:t>καβαλλάρης</a:t>
            </a:r>
            <a:br>
              <a:rPr lang="el-GR" sz="4000" b="1" dirty="0" smtClean="0"/>
            </a:br>
            <a:r>
              <a:rPr lang="it-IT" sz="4000" b="1" dirty="0" err="1" smtClean="0"/>
              <a:t>servus</a:t>
            </a:r>
            <a:r>
              <a:rPr lang="it-IT" sz="4000" b="1" dirty="0" smtClean="0"/>
              <a:t> -&gt; </a:t>
            </a:r>
            <a:r>
              <a:rPr lang="el-GR" sz="4000" b="1" dirty="0" smtClean="0"/>
              <a:t>σέρβος</a:t>
            </a:r>
            <a:r>
              <a:rPr lang="it-IT" sz="4000" b="1" dirty="0" smtClean="0"/>
              <a:t/>
            </a:r>
            <a:br>
              <a:rPr lang="it-IT" sz="4000" b="1" dirty="0" smtClean="0"/>
            </a:br>
            <a:r>
              <a:rPr lang="it-IT" sz="4000" b="1" dirty="0" err="1" smtClean="0"/>
              <a:t>mandatum</a:t>
            </a:r>
            <a:r>
              <a:rPr lang="it-IT" sz="4000" b="1" dirty="0" smtClean="0"/>
              <a:t>-&gt;</a:t>
            </a:r>
            <a:r>
              <a:rPr lang="el-GR" sz="4000" b="1" dirty="0" smtClean="0"/>
              <a:t> μανδάτον </a:t>
            </a:r>
            <a:r>
              <a:rPr lang="it-IT" sz="4000" b="1" dirty="0" smtClean="0"/>
              <a:t>-&gt; </a:t>
            </a:r>
            <a:r>
              <a:rPr lang="el-GR" sz="4000" b="1" dirty="0" smtClean="0"/>
              <a:t>μαντάτο</a:t>
            </a:r>
            <a:br>
              <a:rPr lang="el-GR" sz="4000" b="1" dirty="0" smtClean="0"/>
            </a:br>
            <a:r>
              <a:rPr lang="el-GR" sz="4000" dirty="0" smtClean="0"/>
              <a:t>         </a:t>
            </a:r>
            <a:br>
              <a:rPr lang="el-GR" sz="4000" dirty="0" smtClean="0"/>
            </a:br>
            <a:r>
              <a:rPr lang="el-GR" sz="4000" dirty="0"/>
              <a:t> </a:t>
            </a:r>
            <a:r>
              <a:rPr lang="el-GR" sz="4000" dirty="0" smtClean="0"/>
              <a:t>         </a:t>
            </a:r>
            <a:endParaRPr lang="it-IT" sz="4000" dirty="0"/>
          </a:p>
        </p:txBody>
      </p:sp>
    </p:spTree>
    <p:extLst>
      <p:ext uri="{BB962C8B-B14F-4D97-AF65-F5344CB8AC3E}">
        <p14:creationId xmlns:p14="http://schemas.microsoft.com/office/powerpoint/2010/main" val="2280742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308"/>
            <a:ext cx="12192000" cy="6596379"/>
          </a:xfrm>
        </p:spPr>
        <p:txBody>
          <a:bodyPr>
            <a:normAutofit/>
          </a:bodyPr>
          <a:lstStyle/>
          <a:p>
            <a:r>
              <a:rPr lang="it-IT" b="1" dirty="0" smtClean="0"/>
              <a:t>Greco VS Greco</a:t>
            </a:r>
            <a:br>
              <a:rPr lang="it-IT" b="1" dirty="0" smtClean="0"/>
            </a:br>
            <a:r>
              <a:rPr lang="it-IT" b="1" dirty="0" smtClean="0"/>
              <a:t/>
            </a:r>
            <a:br>
              <a:rPr lang="it-IT" b="1" dirty="0" smtClean="0"/>
            </a:br>
            <a:r>
              <a:rPr lang="it-IT" b="1" dirty="0" smtClean="0"/>
              <a:t>Lo sviluppo della lingua greca si scontra, in questo periodo, con una tendenza classicista che coinvolge soprattutto la chiesa (inni in greco antico). D’altro canto lo svilupparsi della letteratura (romanzi) e della scienza portano a un uso sempre maggiore del greco ‘’ moderno’’ parlato. </a:t>
            </a:r>
            <a:endParaRPr lang="it-IT" b="1" dirty="0"/>
          </a:p>
        </p:txBody>
      </p:sp>
    </p:spTree>
    <p:extLst>
      <p:ext uri="{BB962C8B-B14F-4D97-AF65-F5344CB8AC3E}">
        <p14:creationId xmlns:p14="http://schemas.microsoft.com/office/powerpoint/2010/main" val="854562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137400"/>
          </a:xfrm>
        </p:spPr>
        <p:txBody>
          <a:bodyPr>
            <a:normAutofit fontScale="90000"/>
          </a:bodyPr>
          <a:lstStyle/>
          <a:p>
            <a:r>
              <a:rPr lang="it-IT" dirty="0" smtClean="0"/>
              <a:t/>
            </a:r>
            <a:br>
              <a:rPr lang="it-IT" dirty="0" smtClean="0"/>
            </a:br>
            <a:r>
              <a:rPr lang="it-IT" dirty="0"/>
              <a:t/>
            </a:r>
            <a:br>
              <a:rPr lang="it-IT" dirty="0"/>
            </a:br>
            <a:r>
              <a:rPr lang="it-IT" dirty="0" smtClean="0"/>
              <a:t/>
            </a:r>
            <a:br>
              <a:rPr lang="it-IT" dirty="0" smtClean="0"/>
            </a:br>
            <a:r>
              <a:rPr lang="it-IT" dirty="0"/>
              <a:t/>
            </a:r>
            <a:br>
              <a:rPr lang="it-IT" dirty="0"/>
            </a:br>
            <a:r>
              <a:rPr lang="it-IT" b="1" dirty="0" smtClean="0"/>
              <a:t>Questo è anche il periodo in cui il greco incontra e subisce l’influenza di varie altre lingue come:</a:t>
            </a:r>
            <a:br>
              <a:rPr lang="it-IT" b="1" dirty="0" smtClean="0"/>
            </a:br>
            <a:r>
              <a:rPr lang="it-IT" b="1" dirty="0"/>
              <a:t/>
            </a:r>
            <a:br>
              <a:rPr lang="it-IT" b="1" dirty="0"/>
            </a:br>
            <a:r>
              <a:rPr lang="it-IT" b="1" dirty="0" smtClean="0"/>
              <a:t>- L’arabo</a:t>
            </a:r>
            <a:br>
              <a:rPr lang="it-IT" b="1" dirty="0" smtClean="0"/>
            </a:br>
            <a:r>
              <a:rPr lang="it-IT" b="1" dirty="0" smtClean="0"/>
              <a:t>- Le lingue slave</a:t>
            </a:r>
            <a:br>
              <a:rPr lang="it-IT" b="1" dirty="0" smtClean="0"/>
            </a:br>
            <a:r>
              <a:rPr lang="it-IT" b="1" dirty="0" smtClean="0"/>
              <a:t>- Le lingue franche e il veneziano</a:t>
            </a:r>
            <a:br>
              <a:rPr lang="it-IT" b="1" dirty="0" smtClean="0"/>
            </a:br>
            <a:r>
              <a:rPr lang="it-IT" b="1" dirty="0" smtClean="0"/>
              <a:t>- Il turco</a:t>
            </a:r>
            <a:br>
              <a:rPr lang="it-IT" b="1" dirty="0" smtClean="0"/>
            </a:br>
            <a:r>
              <a:rPr lang="it-IT" dirty="0"/>
              <a:t/>
            </a:r>
            <a:br>
              <a:rPr lang="it-IT" dirty="0"/>
            </a:br>
            <a:r>
              <a:rPr lang="it-IT" dirty="0" smtClean="0"/>
              <a:t>. </a:t>
            </a:r>
            <a:endParaRPr lang="it-IT" dirty="0"/>
          </a:p>
        </p:txBody>
      </p:sp>
    </p:spTree>
    <p:extLst>
      <p:ext uri="{BB962C8B-B14F-4D97-AF65-F5344CB8AC3E}">
        <p14:creationId xmlns:p14="http://schemas.microsoft.com/office/powerpoint/2010/main" val="4088530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2367" y="107576"/>
            <a:ext cx="10723035" cy="4395834"/>
          </a:xfrm>
        </p:spPr>
        <p:txBody>
          <a:bodyPr/>
          <a:lstStyle/>
          <a:p>
            <a:r>
              <a:rPr lang="it-IT" b="1" dirty="0"/>
              <a:t>Questo primo contatto tra il greche e altre realtà linguistiche ha portato a dei prestiti linguistici che sono stati assimilati dalla lingua greca e che sono in parte presenti anche ai giorni nostri. </a:t>
            </a:r>
          </a:p>
        </p:txBody>
      </p:sp>
    </p:spTree>
    <p:extLst>
      <p:ext uri="{BB962C8B-B14F-4D97-AF65-F5344CB8AC3E}">
        <p14:creationId xmlns:p14="http://schemas.microsoft.com/office/powerpoint/2010/main" val="2624730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375"/>
            <a:ext cx="10515600" cy="2292858"/>
          </a:xfrm>
        </p:spPr>
        <p:txBody>
          <a:bodyPr>
            <a:normAutofit/>
          </a:bodyPr>
          <a:lstStyle/>
          <a:p>
            <a:pPr algn="ctr"/>
            <a:r>
              <a:rPr lang="it-IT" b="1" dirty="0" smtClean="0"/>
              <a:t>Assedio di Costantinopoli e impero ottomano</a:t>
            </a:r>
            <a:br>
              <a:rPr lang="it-IT" b="1" dirty="0" smtClean="0"/>
            </a:br>
            <a:r>
              <a:rPr lang="it-IT" b="1" dirty="0" smtClean="0"/>
              <a:t>(1453-1821)</a:t>
            </a:r>
            <a:endParaRPr lang="it-IT"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1" y="2529910"/>
            <a:ext cx="7874000" cy="4057650"/>
          </a:xfrm>
          <a:prstGeom prst="rect">
            <a:avLst/>
          </a:prstGeom>
        </p:spPr>
      </p:pic>
    </p:spTree>
    <p:extLst>
      <p:ext uri="{BB962C8B-B14F-4D97-AF65-F5344CB8AC3E}">
        <p14:creationId xmlns:p14="http://schemas.microsoft.com/office/powerpoint/2010/main" val="492371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07957"/>
          </a:xfrm>
        </p:spPr>
        <p:txBody>
          <a:bodyPr>
            <a:normAutofit fontScale="90000"/>
          </a:bodyPr>
          <a:lstStyle/>
          <a:p>
            <a:r>
              <a:rPr lang="it-IT" b="1" dirty="0" smtClean="0"/>
              <a:t>Lo sviluppo della lingua greca risentì molto della </a:t>
            </a:r>
            <a:r>
              <a:rPr lang="it-IT" b="1" dirty="0" err="1" smtClean="0"/>
              <a:t>quadrisecolare</a:t>
            </a:r>
            <a:r>
              <a:rPr lang="it-IT" b="1" dirty="0" smtClean="0"/>
              <a:t> dominazione ottomana. Il greco cominciò</a:t>
            </a:r>
            <a:r>
              <a:rPr lang="el-GR" b="1" dirty="0" smtClean="0"/>
              <a:t> </a:t>
            </a:r>
            <a:r>
              <a:rPr lang="it-IT" b="1" dirty="0" smtClean="0"/>
              <a:t>quindi a ridividersi in dialetti. Oltre ai dialetti, assistiamo anche alla formazione del greco delle grandi città (Costantinopoli, Salonicco) e di varianti locali come il cretese, lingua di una letteratura fiorente nel XVI e nel XVII secolo. </a:t>
            </a:r>
            <a:endParaRPr lang="it-IT" b="1" dirty="0"/>
          </a:p>
        </p:txBody>
      </p:sp>
    </p:spTree>
    <p:extLst>
      <p:ext uri="{BB962C8B-B14F-4D97-AF65-F5344CB8AC3E}">
        <p14:creationId xmlns:p14="http://schemas.microsoft.com/office/powerpoint/2010/main" val="457025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132"/>
            <a:ext cx="10515600" cy="6669867"/>
          </a:xfrm>
        </p:spPr>
        <p:txBody>
          <a:bodyPr>
            <a:normAutofit fontScale="90000"/>
          </a:bodyPr>
          <a:lstStyle/>
          <a:p>
            <a:r>
              <a:rPr lang="it-IT" b="1" dirty="0" smtClean="0"/>
              <a:t>In generale si può dire che il periodo dell’occupazione ottomana è dominato dalla coesistenza dei dialetti, i quali possono essere divisi sulla base di aree geografiche ben precise: Creta, il Peloponneso, il Ponto, la Cappadocia, la Macedonia, l’</a:t>
            </a:r>
            <a:r>
              <a:rPr lang="it-IT" b="1" dirty="0" err="1" smtClean="0"/>
              <a:t>Eptaneso</a:t>
            </a:r>
            <a:r>
              <a:rPr lang="it-IT" b="1" dirty="0" smtClean="0"/>
              <a:t> ecc.</a:t>
            </a:r>
            <a:br>
              <a:rPr lang="it-IT" b="1" dirty="0" smtClean="0"/>
            </a:br>
            <a:r>
              <a:rPr lang="it-IT" dirty="0"/>
              <a:t/>
            </a:r>
            <a:br>
              <a:rPr lang="it-IT" dirty="0"/>
            </a:br>
            <a:endParaRPr lang="it-IT" dirty="0"/>
          </a:p>
        </p:txBody>
      </p:sp>
    </p:spTree>
    <p:extLst>
      <p:ext uri="{BB962C8B-B14F-4D97-AF65-F5344CB8AC3E}">
        <p14:creationId xmlns:p14="http://schemas.microsoft.com/office/powerpoint/2010/main" val="3097447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smtClean="0"/>
              <a:t>I dialetti nati in quell’epoca sopravvivono</a:t>
            </a:r>
            <a:r>
              <a:rPr lang="el-GR" b="1" dirty="0" smtClean="0"/>
              <a:t>, </a:t>
            </a:r>
            <a:r>
              <a:rPr lang="it-IT" b="1" dirty="0" smtClean="0"/>
              <a:t>in parte, anche oggi…</a:t>
            </a:r>
            <a:endParaRPr lang="it-IT"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400" y="2235200"/>
            <a:ext cx="7264400" cy="3759200"/>
          </a:xfrm>
          <a:prstGeom prst="rect">
            <a:avLst/>
          </a:prstGeom>
        </p:spPr>
      </p:pic>
    </p:spTree>
    <p:extLst>
      <p:ext uri="{BB962C8B-B14F-4D97-AF65-F5344CB8AC3E}">
        <p14:creationId xmlns:p14="http://schemas.microsoft.com/office/powerpoint/2010/main" val="1985560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4126" y="-691986"/>
            <a:ext cx="10723035" cy="4313527"/>
          </a:xfrm>
        </p:spPr>
        <p:txBody>
          <a:bodyPr/>
          <a:lstStyle/>
          <a:p>
            <a:r>
              <a:rPr lang="it-IT" sz="4000" b="1" dirty="0"/>
              <a:t>Un altro aspetto importante per la nascita di una lingua demotica ebbe la canzona popolare greca. Si tratta di una fonte di tradizione importantissima nella storia della Grecia e della sua lingua. </a:t>
            </a:r>
          </a:p>
        </p:txBody>
      </p:sp>
      <p:pic>
        <p:nvPicPr>
          <p:cNvPr id="3" name="Immagine 2" descr="2a[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6786" y="3656817"/>
            <a:ext cx="4215142" cy="2918986"/>
          </a:xfrm>
          <a:prstGeom prst="rect">
            <a:avLst/>
          </a:prstGeom>
        </p:spPr>
      </p:pic>
    </p:spTree>
    <p:extLst>
      <p:ext uri="{BB962C8B-B14F-4D97-AF65-F5344CB8AC3E}">
        <p14:creationId xmlns:p14="http://schemas.microsoft.com/office/powerpoint/2010/main" val="3620082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Programma del corso</a:t>
            </a:r>
            <a:endParaRPr lang="it-IT" dirty="0"/>
          </a:p>
        </p:txBody>
      </p:sp>
      <p:sp>
        <p:nvSpPr>
          <p:cNvPr id="3" name="Segnaposto contenuto 2"/>
          <p:cNvSpPr>
            <a:spLocks noGrp="1"/>
          </p:cNvSpPr>
          <p:nvPr>
            <p:ph idx="1"/>
          </p:nvPr>
        </p:nvSpPr>
        <p:spPr/>
        <p:txBody>
          <a:bodyPr/>
          <a:lstStyle/>
          <a:p>
            <a:endParaRPr lang="it-IT" dirty="0" smtClean="0"/>
          </a:p>
          <a:p>
            <a:endParaRPr lang="it-IT" dirty="0"/>
          </a:p>
          <a:p>
            <a:r>
              <a:rPr lang="it-IT" b="1" dirty="0" smtClean="0"/>
              <a:t>Introduzione alla storia della lingua neogreca</a:t>
            </a:r>
          </a:p>
          <a:p>
            <a:r>
              <a:rPr lang="it-IT" b="1" dirty="0"/>
              <a:t> </a:t>
            </a:r>
            <a:r>
              <a:rPr lang="it-IT" b="1" dirty="0" smtClean="0"/>
              <a:t>Le influenze di altre lingue sul greco</a:t>
            </a:r>
          </a:p>
          <a:p>
            <a:r>
              <a:rPr lang="it-IT" b="1" dirty="0" smtClean="0"/>
              <a:t>Traduzione passiva EL-IT per unità tematiche</a:t>
            </a:r>
          </a:p>
          <a:p>
            <a:endParaRPr lang="it-IT" dirty="0"/>
          </a:p>
          <a:p>
            <a:pPr marL="0" indent="0">
              <a:buNone/>
            </a:pPr>
            <a:endParaRPr lang="it-IT" dirty="0" smtClean="0"/>
          </a:p>
          <a:p>
            <a:pPr marL="0" indent="0">
              <a:buNone/>
            </a:pPr>
            <a:endParaRPr lang="it-IT" dirty="0"/>
          </a:p>
        </p:txBody>
      </p:sp>
    </p:spTree>
    <p:extLst>
      <p:ext uri="{BB962C8B-B14F-4D97-AF65-F5344CB8AC3E}">
        <p14:creationId xmlns:p14="http://schemas.microsoft.com/office/powerpoint/2010/main" val="3239889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42420"/>
          </a:xfrm>
        </p:spPr>
        <p:txBody>
          <a:bodyPr>
            <a:normAutofit/>
          </a:bodyPr>
          <a:lstStyle/>
          <a:p>
            <a:r>
              <a:rPr lang="it-IT" b="1" dirty="0" smtClean="0"/>
              <a:t>La Grecia si trova in una fase di stallo per i quattro secoli di schiavitù imposta dal regime ottomano. Questa condizione colpisce anche lo sviluppo della lingua greca con i primi scontri tra i sostenitori del greco demotico e i nostalgici del greco antico. </a:t>
            </a:r>
            <a:endParaRPr lang="it-IT" b="1" dirty="0"/>
          </a:p>
        </p:txBody>
      </p:sp>
    </p:spTree>
    <p:extLst>
      <p:ext uri="{BB962C8B-B14F-4D97-AF65-F5344CB8AC3E}">
        <p14:creationId xmlns:p14="http://schemas.microsoft.com/office/powerpoint/2010/main" val="1661855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2367" y="107575"/>
            <a:ext cx="10723035" cy="5872970"/>
          </a:xfrm>
        </p:spPr>
        <p:txBody>
          <a:bodyPr/>
          <a:lstStyle/>
          <a:p>
            <a:r>
              <a:rPr lang="it-IT" sz="3200" b="1" dirty="0"/>
              <a:t>In questo contesto emerge anche il problema dell’insegnamento del greco nelle scuole, dal momento che si era capito fin sa allora che la lingua rappresentava uno strumento forte di unità nazionale, uno strumento che avrebbe potuto aiutare nel caso di una rivoluzione. </a:t>
            </a:r>
            <a:r>
              <a:rPr lang="it-IT" sz="3200" b="1" dirty="0" smtClean="0"/>
              <a:t>Dato che la maggior parte dei maestri di lingua greca erano uomini di chiesa la lingua parlata e le prime forme di neogreco venivano trascurate a favore di un insegnamento del greco antico (Omero, tragici, Isocrate ecc.)</a:t>
            </a:r>
            <a:endParaRPr lang="it-IT" sz="3200" b="1" dirty="0"/>
          </a:p>
        </p:txBody>
      </p:sp>
    </p:spTree>
    <p:extLst>
      <p:ext uri="{BB962C8B-B14F-4D97-AF65-F5344CB8AC3E}">
        <p14:creationId xmlns:p14="http://schemas.microsoft.com/office/powerpoint/2010/main" val="1197728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4000" b="1" dirty="0" smtClean="0"/>
              <a:t>Il greco dell’era moderna: dalla rivoluzione a oggi</a:t>
            </a:r>
            <a:endParaRPr lang="it-IT" sz="40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0122" y="1570183"/>
            <a:ext cx="5160242" cy="4597400"/>
          </a:xfrm>
          <a:prstGeom prst="rect">
            <a:avLst/>
          </a:prstGeom>
        </p:spPr>
      </p:pic>
    </p:spTree>
    <p:extLst>
      <p:ext uri="{BB962C8B-B14F-4D97-AF65-F5344CB8AC3E}">
        <p14:creationId xmlns:p14="http://schemas.microsoft.com/office/powerpoint/2010/main" val="1857437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smtClean="0"/>
              <a:t>Storia e date della lotta per l’indipendenza greca</a:t>
            </a:r>
            <a:endParaRPr lang="it-IT"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00" y="1570181"/>
            <a:ext cx="10134600" cy="5010727"/>
          </a:xfrm>
          <a:prstGeom prst="rect">
            <a:avLst/>
          </a:prstGeom>
        </p:spPr>
      </p:pic>
    </p:spTree>
    <p:extLst>
      <p:ext uri="{BB962C8B-B14F-4D97-AF65-F5344CB8AC3E}">
        <p14:creationId xmlns:p14="http://schemas.microsoft.com/office/powerpoint/2010/main" val="1595257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1"/>
            <a:ext cx="10502900" cy="6210299"/>
          </a:xfrm>
        </p:spPr>
        <p:txBody>
          <a:bodyPr>
            <a:normAutofit/>
          </a:bodyPr>
          <a:lstStyle/>
          <a:p>
            <a:r>
              <a:rPr lang="it-IT" sz="3600" b="1" dirty="0" smtClean="0"/>
              <a:t>Siamo in un periodo in cui il greco parlato comincia a farla da padrone e sarà proprio questa la base di quello che chiamiamo lingua neogreca, quindi della lingua che viene parlata in Grecia oggi. In questo periodo nasce la distinzione che sarà la base della questione della lingua greca fino alla fine del XX secolo (se non fino ad oggi) e cioè quella tra </a:t>
            </a:r>
            <a:r>
              <a:rPr lang="it-IT" sz="3600" b="1" dirty="0" err="1" smtClean="0"/>
              <a:t>katharèvousa</a:t>
            </a:r>
            <a:r>
              <a:rPr lang="it-IT" sz="3600" b="1" dirty="0" smtClean="0"/>
              <a:t> (</a:t>
            </a:r>
            <a:r>
              <a:rPr lang="el-GR" sz="3600" b="1" dirty="0" smtClean="0"/>
              <a:t>καθαρεύουσα</a:t>
            </a:r>
            <a:r>
              <a:rPr lang="it-IT" sz="3600" b="1" dirty="0" smtClean="0"/>
              <a:t>) e </a:t>
            </a:r>
            <a:r>
              <a:rPr lang="it-IT" sz="3600" b="1" dirty="0" err="1" smtClean="0"/>
              <a:t>dimotiki</a:t>
            </a:r>
            <a:r>
              <a:rPr lang="it-IT" sz="3600" b="1" dirty="0" smtClean="0"/>
              <a:t> (</a:t>
            </a:r>
            <a:r>
              <a:rPr lang="el-GR" sz="3600" b="1" dirty="0" smtClean="0"/>
              <a:t>δημοτική</a:t>
            </a:r>
            <a:r>
              <a:rPr lang="it-IT" sz="3600" b="1" dirty="0" smtClean="0"/>
              <a:t>)</a:t>
            </a:r>
            <a:r>
              <a:rPr lang="el-GR" sz="3600" b="1" dirty="0" smtClean="0"/>
              <a:t>.</a:t>
            </a:r>
            <a:r>
              <a:rPr lang="it-IT" sz="3600" b="1" dirty="0" smtClean="0"/>
              <a:t> </a:t>
            </a:r>
            <a:endParaRPr lang="it-IT" sz="3600" b="1" dirty="0"/>
          </a:p>
        </p:txBody>
      </p:sp>
    </p:spTree>
    <p:extLst>
      <p:ext uri="{BB962C8B-B14F-4D97-AF65-F5344CB8AC3E}">
        <p14:creationId xmlns:p14="http://schemas.microsoft.com/office/powerpoint/2010/main" val="1785935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07420"/>
          </a:xfrm>
        </p:spPr>
        <p:txBody>
          <a:bodyPr>
            <a:noAutofit/>
          </a:bodyPr>
          <a:lstStyle/>
          <a:p>
            <a:r>
              <a:rPr lang="it-IT" sz="3600" b="1" dirty="0" smtClean="0"/>
              <a:t>« Problema di tutti i greci che hanno lottato per la demotica, fino quasi ai giorni nostri, è stato il bisogno di </a:t>
            </a:r>
            <a:r>
              <a:rPr lang="it-IT" sz="3600" b="1" u="sng" dirty="0" smtClean="0"/>
              <a:t>giustificare il ‘’volgare’’ </a:t>
            </a:r>
            <a:r>
              <a:rPr lang="it-IT" sz="3600" b="1" dirty="0" smtClean="0"/>
              <a:t>neogreco, di </a:t>
            </a:r>
            <a:r>
              <a:rPr lang="it-IT" sz="3600" b="1" u="sng" dirty="0" smtClean="0"/>
              <a:t>legittimarlo in quanto degno successore</a:t>
            </a:r>
            <a:r>
              <a:rPr lang="it-IT" sz="3600" b="1" dirty="0" smtClean="0"/>
              <a:t> della gloriosa tradizione antica, e non figlio degenere e </a:t>
            </a:r>
            <a:r>
              <a:rPr lang="it-IT" sz="3600" b="1" u="sng" dirty="0" smtClean="0"/>
              <a:t>imbastardito</a:t>
            </a:r>
            <a:r>
              <a:rPr lang="it-IT" sz="3600" b="1" dirty="0" smtClean="0"/>
              <a:t> da apporti esterni e ‘’inferiori’’, quanto a illustri precedenti come le lingue slave, l’albanese, il turco, ecc.»</a:t>
            </a:r>
            <a:endParaRPr lang="it-IT" sz="3600" b="1" dirty="0"/>
          </a:p>
        </p:txBody>
      </p:sp>
    </p:spTree>
    <p:extLst>
      <p:ext uri="{BB962C8B-B14F-4D97-AF65-F5344CB8AC3E}">
        <p14:creationId xmlns:p14="http://schemas.microsoft.com/office/powerpoint/2010/main" val="3205631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24375"/>
          </a:xfrm>
        </p:spPr>
        <p:txBody>
          <a:bodyPr>
            <a:normAutofit/>
          </a:bodyPr>
          <a:lstStyle/>
          <a:p>
            <a:r>
              <a:rPr lang="it-IT" sz="3600" b="1" dirty="0" smtClean="0"/>
              <a:t>Vediamo alcuni aspetti della diatriba tra i promotori della lingua demotica e della </a:t>
            </a:r>
            <a:r>
              <a:rPr lang="it-IT" sz="3600" b="1" dirty="0" err="1" smtClean="0"/>
              <a:t>katharèvousa</a:t>
            </a:r>
            <a:r>
              <a:rPr lang="it-IT" sz="3600" b="1" dirty="0" smtClean="0"/>
              <a:t>:</a:t>
            </a:r>
            <a:br>
              <a:rPr lang="it-IT" sz="3600" b="1" dirty="0" smtClean="0"/>
            </a:br>
            <a:r>
              <a:rPr lang="it-IT" sz="3600" b="1" dirty="0"/>
              <a:t/>
            </a:r>
            <a:br>
              <a:rPr lang="it-IT" sz="3600" b="1" dirty="0"/>
            </a:br>
            <a:r>
              <a:rPr lang="it-IT" sz="3600" b="1" dirty="0" smtClean="0"/>
              <a:t>- Rivalutazione della lingua popolare da parte del filologo </a:t>
            </a:r>
            <a:r>
              <a:rPr lang="it-IT" sz="3600" b="1" dirty="0" err="1" smtClean="0"/>
              <a:t>Adamandios</a:t>
            </a:r>
            <a:r>
              <a:rPr lang="it-IT" sz="3600" b="1" dirty="0" smtClean="0"/>
              <a:t> </a:t>
            </a:r>
            <a:r>
              <a:rPr lang="it-IT" sz="3600" b="1" dirty="0" err="1" smtClean="0"/>
              <a:t>Korais</a:t>
            </a:r>
            <a:r>
              <a:rPr lang="it-IT" sz="3600" b="1" dirty="0" smtClean="0"/>
              <a:t>       avvicinamento del greco parlato agli standard antichi        nascita della </a:t>
            </a:r>
            <a:r>
              <a:rPr lang="it-IT" sz="3600" b="1" dirty="0" err="1" smtClean="0"/>
              <a:t>katharèvousa</a:t>
            </a:r>
            <a:endParaRPr lang="it-IT" sz="3600" b="1" dirty="0"/>
          </a:p>
        </p:txBody>
      </p:sp>
      <p:sp>
        <p:nvSpPr>
          <p:cNvPr id="3" name="Right Arrow 2"/>
          <p:cNvSpPr/>
          <p:nvPr/>
        </p:nvSpPr>
        <p:spPr>
          <a:xfrm>
            <a:off x="9649691" y="3259715"/>
            <a:ext cx="533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ight Arrow 3"/>
          <p:cNvSpPr/>
          <p:nvPr/>
        </p:nvSpPr>
        <p:spPr>
          <a:xfrm>
            <a:off x="3723409" y="4356256"/>
            <a:ext cx="5461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87816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00775"/>
          </a:xfrm>
        </p:spPr>
        <p:txBody>
          <a:bodyPr>
            <a:normAutofit fontScale="90000"/>
          </a:bodyPr>
          <a:lstStyle/>
          <a:p>
            <a:r>
              <a:rPr lang="it-IT" dirty="0" smtClean="0"/>
              <a:t>- </a:t>
            </a:r>
            <a:r>
              <a:rPr lang="it-IT" sz="4000" dirty="0" smtClean="0"/>
              <a:t>Tendenze pro demotica nella Scuola Poetica dell’</a:t>
            </a:r>
            <a:r>
              <a:rPr lang="it-IT" sz="4000" dirty="0" err="1" smtClean="0"/>
              <a:t>Eptaneso</a:t>
            </a:r>
            <a:r>
              <a:rPr lang="it-IT" sz="4000" dirty="0"/>
              <a:t> </a:t>
            </a:r>
            <a:r>
              <a:rPr lang="it-IT" sz="4000" dirty="0" smtClean="0"/>
              <a:t>con principale esponente </a:t>
            </a:r>
            <a:r>
              <a:rPr lang="it-IT" sz="4000" dirty="0" err="1" smtClean="0"/>
              <a:t>Dionisios</a:t>
            </a:r>
            <a:r>
              <a:rPr lang="it-IT" sz="4000" dirty="0" smtClean="0"/>
              <a:t> </a:t>
            </a:r>
            <a:r>
              <a:rPr lang="it-IT" sz="4000" dirty="0" err="1" smtClean="0"/>
              <a:t>Solomòs</a:t>
            </a:r>
            <a:r>
              <a:rPr lang="it-IT" sz="4000" dirty="0" smtClean="0"/>
              <a:t> (1798-1857).</a:t>
            </a:r>
            <a:br>
              <a:rPr lang="it-IT" sz="4000" dirty="0" smtClean="0"/>
            </a:br>
            <a:r>
              <a:rPr lang="it-IT" sz="4000" dirty="0"/>
              <a:t/>
            </a:r>
            <a:br>
              <a:rPr lang="it-IT" sz="4000" dirty="0"/>
            </a:br>
            <a:r>
              <a:rPr lang="it-IT" sz="4000" b="1" dirty="0" smtClean="0"/>
              <a:t>- Reazione pro </a:t>
            </a:r>
            <a:r>
              <a:rPr lang="it-IT" sz="4000" b="1" dirty="0" err="1" smtClean="0"/>
              <a:t>katharèvousa</a:t>
            </a:r>
            <a:r>
              <a:rPr lang="it-IT" sz="4000" b="1" dirty="0" smtClean="0"/>
              <a:t> dei istituzioni come l’Università di Atene</a:t>
            </a:r>
            <a:br>
              <a:rPr lang="it-IT" sz="4000" b="1" dirty="0" smtClean="0"/>
            </a:br>
            <a:r>
              <a:rPr lang="it-IT" sz="4000" b="1" dirty="0"/>
              <a:t/>
            </a:r>
            <a:br>
              <a:rPr lang="it-IT" sz="4000" b="1" dirty="0"/>
            </a:br>
            <a:r>
              <a:rPr lang="it-IT" sz="4000" b="1" dirty="0" smtClean="0"/>
              <a:t>- La lingua demotica (o prevalentemente demotica) la fa da padrone nell’ambito poetico con esponenti di spicco come </a:t>
            </a:r>
            <a:r>
              <a:rPr lang="it-IT" sz="4000" b="1" dirty="0" err="1" smtClean="0"/>
              <a:t>Kostìs</a:t>
            </a:r>
            <a:r>
              <a:rPr lang="it-IT" sz="4000" b="1" dirty="0" smtClean="0"/>
              <a:t> </a:t>
            </a:r>
            <a:r>
              <a:rPr lang="it-IT" sz="4000" b="1" dirty="0" err="1" smtClean="0"/>
              <a:t>Palamàs</a:t>
            </a:r>
            <a:r>
              <a:rPr lang="it-IT" sz="4000" b="1" dirty="0" smtClean="0"/>
              <a:t> e Konstantinos </a:t>
            </a:r>
            <a:r>
              <a:rPr lang="it-IT" sz="4000" b="1" dirty="0" err="1" smtClean="0"/>
              <a:t>Kavafis</a:t>
            </a:r>
            <a:r>
              <a:rPr lang="it-IT" sz="4000" b="1" dirty="0" smtClean="0"/>
              <a:t>.</a:t>
            </a:r>
            <a:br>
              <a:rPr lang="it-IT" sz="4000" b="1" dirty="0" smtClean="0"/>
            </a:br>
            <a:r>
              <a:rPr lang="it-IT" sz="4000" b="1" dirty="0"/>
              <a:t/>
            </a:r>
            <a:br>
              <a:rPr lang="it-IT" sz="4000" b="1" dirty="0"/>
            </a:br>
            <a:r>
              <a:rPr lang="it-IT" sz="4000" b="1" dirty="0" smtClean="0"/>
              <a:t>- L’inizio dell’uso della demotica in prosa lo segna </a:t>
            </a:r>
            <a:r>
              <a:rPr lang="it-IT" sz="4000" b="1" dirty="0" err="1" smtClean="0"/>
              <a:t>Psicharis</a:t>
            </a:r>
            <a:r>
              <a:rPr lang="it-IT" sz="4000" b="1" dirty="0" smtClean="0"/>
              <a:t> con la sua opera «Il mio viaggio» (1988)</a:t>
            </a:r>
            <a:endParaRPr lang="it-IT" sz="4000" b="1" dirty="0"/>
          </a:p>
        </p:txBody>
      </p:sp>
    </p:spTree>
    <p:extLst>
      <p:ext uri="{BB962C8B-B14F-4D97-AF65-F5344CB8AC3E}">
        <p14:creationId xmlns:p14="http://schemas.microsoft.com/office/powerpoint/2010/main" val="2598714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00775"/>
          </a:xfrm>
        </p:spPr>
        <p:txBody>
          <a:bodyPr>
            <a:noAutofit/>
          </a:bodyPr>
          <a:lstStyle/>
          <a:p>
            <a:r>
              <a:rPr lang="it-IT" sz="3200" b="1" dirty="0" smtClean="0"/>
              <a:t>- La posizione di </a:t>
            </a:r>
            <a:r>
              <a:rPr lang="it-IT" sz="3200" b="1" dirty="0" err="1" smtClean="0"/>
              <a:t>Psicharis</a:t>
            </a:r>
            <a:r>
              <a:rPr lang="it-IT" sz="3200" b="1" dirty="0" smtClean="0"/>
              <a:t> ebbe grande risonanza e la demotica si afferma come lingua nazionale ma… </a:t>
            </a:r>
            <a:br>
              <a:rPr lang="it-IT" sz="3200" b="1" dirty="0" smtClean="0"/>
            </a:br>
            <a:r>
              <a:rPr lang="it-IT" sz="3200" b="1" dirty="0"/>
              <a:t/>
            </a:r>
            <a:br>
              <a:rPr lang="it-IT" sz="3200" b="1" dirty="0"/>
            </a:br>
            <a:r>
              <a:rPr lang="it-IT" sz="3200" b="1" dirty="0" smtClean="0"/>
              <a:t>- Nel 1911 la </a:t>
            </a:r>
            <a:r>
              <a:rPr lang="it-IT" sz="3200" b="1" dirty="0" err="1" smtClean="0"/>
              <a:t>katharèvousa</a:t>
            </a:r>
            <a:r>
              <a:rPr lang="it-IT" sz="3200" b="1" dirty="0" smtClean="0"/>
              <a:t> viene paradossalmente ufficializzata per legge. «</a:t>
            </a:r>
            <a:r>
              <a:rPr lang="el-GR" sz="3200" b="1" dirty="0" smtClean="0"/>
              <a:t>Πάσα παραφθοράν (της καθαρεύουσης) επέμβασης απαγορεύεται</a:t>
            </a:r>
            <a:r>
              <a:rPr lang="it-IT" sz="3200" b="1" dirty="0" smtClean="0"/>
              <a:t>» «è vietato ogni intervento inteso a corromperla (la </a:t>
            </a:r>
            <a:r>
              <a:rPr lang="it-IT" sz="3200" b="1" dirty="0" err="1" smtClean="0"/>
              <a:t>katharèvousa</a:t>
            </a:r>
            <a:r>
              <a:rPr lang="it-IT" sz="3200" b="1" dirty="0" smtClean="0"/>
              <a:t>). </a:t>
            </a:r>
            <a:r>
              <a:rPr lang="it-IT" sz="3600" b="1" dirty="0" smtClean="0"/>
              <a:t/>
            </a:r>
            <a:br>
              <a:rPr lang="it-IT" sz="3600" b="1" dirty="0" smtClean="0"/>
            </a:br>
            <a:r>
              <a:rPr lang="it-IT" sz="3600" dirty="0"/>
              <a:t/>
            </a:r>
            <a:br>
              <a:rPr lang="it-IT" sz="3600" dirty="0"/>
            </a:br>
            <a:endParaRPr lang="it-IT" sz="3600" dirty="0"/>
          </a:p>
        </p:txBody>
      </p:sp>
    </p:spTree>
    <p:extLst>
      <p:ext uri="{BB962C8B-B14F-4D97-AF65-F5344CB8AC3E}">
        <p14:creationId xmlns:p14="http://schemas.microsoft.com/office/powerpoint/2010/main" val="489359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2367" y="107576"/>
            <a:ext cx="10723035" cy="5145606"/>
          </a:xfrm>
        </p:spPr>
        <p:txBody>
          <a:bodyPr/>
          <a:lstStyle/>
          <a:p>
            <a:r>
              <a:rPr lang="it-IT" sz="4800" dirty="0"/>
              <a:t>- </a:t>
            </a:r>
            <a:r>
              <a:rPr lang="it-IT" sz="4800" b="1" dirty="0"/>
              <a:t>Con la scissione del 1916 tra il Primo Ministro </a:t>
            </a:r>
            <a:r>
              <a:rPr lang="it-IT" sz="4800" b="1" dirty="0" err="1"/>
              <a:t>Venizelos</a:t>
            </a:r>
            <a:r>
              <a:rPr lang="it-IT" sz="4800" b="1" dirty="0"/>
              <a:t> e il re Konstantinos I inizia una fase di bilinguismo che si rispecchia anche nel sistema scolastico dove vengono insegnate sia la demotica che la </a:t>
            </a:r>
            <a:r>
              <a:rPr lang="it-IT" sz="4800" b="1" dirty="0" err="1"/>
              <a:t>katharèvousa</a:t>
            </a:r>
            <a:endParaRPr lang="it-IT" b="1" dirty="0"/>
          </a:p>
        </p:txBody>
      </p:sp>
    </p:spTree>
    <p:extLst>
      <p:ext uri="{BB962C8B-B14F-4D97-AF65-F5344CB8AC3E}">
        <p14:creationId xmlns:p14="http://schemas.microsoft.com/office/powerpoint/2010/main" val="605978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12192000" cy="1636194"/>
          </a:xfrm>
        </p:spPr>
        <p:txBody>
          <a:bodyPr/>
          <a:lstStyle/>
          <a:p>
            <a:pPr algn="ctr"/>
            <a:r>
              <a:rPr lang="it-IT" sz="3600" b="1" dirty="0" smtClean="0"/>
              <a:t>Breve introduzione alla storia della lingua neogreca</a:t>
            </a:r>
            <a:endParaRPr lang="it-IT"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013" y="2046958"/>
            <a:ext cx="6540572" cy="3764133"/>
          </a:xfrm>
          <a:prstGeom prst="rect">
            <a:avLst/>
          </a:prstGeom>
        </p:spPr>
      </p:pic>
    </p:spTree>
    <p:extLst>
      <p:ext uri="{BB962C8B-B14F-4D97-AF65-F5344CB8AC3E}">
        <p14:creationId xmlns:p14="http://schemas.microsoft.com/office/powerpoint/2010/main" val="2499210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92875"/>
          </a:xfrm>
        </p:spPr>
        <p:txBody>
          <a:bodyPr>
            <a:normAutofit/>
          </a:bodyPr>
          <a:lstStyle/>
          <a:p>
            <a:r>
              <a:rPr lang="it-IT" sz="3200" b="1" dirty="0" smtClean="0"/>
              <a:t>- Gli anni dal 1925 alla fine della Seconda Guerra Mondiale sono caratterizzati dalle guerre balcaniche, da un’alternanza di dittature (</a:t>
            </a:r>
            <a:r>
              <a:rPr lang="it-IT" sz="3200" b="1" dirty="0" err="1" smtClean="0"/>
              <a:t>Pàngalos</a:t>
            </a:r>
            <a:r>
              <a:rPr lang="it-IT" sz="3200" b="1" dirty="0" smtClean="0"/>
              <a:t> e </a:t>
            </a:r>
            <a:r>
              <a:rPr lang="it-IT" sz="3200" b="1" dirty="0" err="1" smtClean="0"/>
              <a:t>Metaxàs</a:t>
            </a:r>
            <a:r>
              <a:rPr lang="it-IT" sz="3200" b="1" dirty="0" smtClean="0"/>
              <a:t>) e dal quadriennio d’oro della presidenza di </a:t>
            </a:r>
            <a:r>
              <a:rPr lang="it-IT" sz="3200" b="1" dirty="0" err="1" smtClean="0"/>
              <a:t>Venizèlos</a:t>
            </a:r>
            <a:r>
              <a:rPr lang="it-IT" sz="3200" b="1" dirty="0" smtClean="0"/>
              <a:t> (1928-1932) e da una grande confusione dal punto di vista linguistico e glottodidattico in cui persiste la coesistenza di demotica e </a:t>
            </a:r>
            <a:r>
              <a:rPr lang="it-IT" sz="3200" b="1" dirty="0" err="1" smtClean="0"/>
              <a:t>katharèvousa</a:t>
            </a:r>
            <a:r>
              <a:rPr lang="it-IT" sz="3200" b="1" dirty="0" smtClean="0"/>
              <a:t>. Sarà proprio in questo periodo che </a:t>
            </a:r>
            <a:r>
              <a:rPr lang="it-IT" sz="3200" b="1" dirty="0" err="1" smtClean="0"/>
              <a:t>Triandafyllidis</a:t>
            </a:r>
            <a:r>
              <a:rPr lang="it-IT" sz="3200" b="1" dirty="0" smtClean="0"/>
              <a:t> riuscì a compilare la prima grammatica della lingua greca demotica (1941). </a:t>
            </a:r>
            <a:br>
              <a:rPr lang="it-IT" sz="3200" b="1" dirty="0" smtClean="0"/>
            </a:br>
            <a:r>
              <a:rPr lang="it-IT" sz="3200" dirty="0"/>
              <a:t/>
            </a:r>
            <a:br>
              <a:rPr lang="it-IT" sz="3200" dirty="0"/>
            </a:br>
            <a:endParaRPr lang="it-IT" sz="3200" dirty="0"/>
          </a:p>
        </p:txBody>
      </p:sp>
    </p:spTree>
    <p:extLst>
      <p:ext uri="{BB962C8B-B14F-4D97-AF65-F5344CB8AC3E}">
        <p14:creationId xmlns:p14="http://schemas.microsoft.com/office/powerpoint/2010/main" val="3066979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92693"/>
          </a:xfrm>
        </p:spPr>
        <p:txBody>
          <a:bodyPr>
            <a:noAutofit/>
          </a:bodyPr>
          <a:lstStyle/>
          <a:p>
            <a:r>
              <a:rPr lang="it-IT" sz="3200" dirty="0" smtClean="0"/>
              <a:t>- </a:t>
            </a:r>
            <a:r>
              <a:rPr lang="it-IT" sz="3200" b="1" dirty="0" smtClean="0"/>
              <a:t>Dopo la fine della Seconda Guerra Mondiale la Grecia è vittima di un’atroce guerra civile (1946-1949) tra la guerriglia comunista appoggiata dalla Jugoslavia e dall’ Unione Sovietica e il governo monarchico sostenuto invece dal Regno Unito e gli Stati Uniti. Nessuno, ovviamente, si occupò della questione linguistica in questo periodo. </a:t>
            </a:r>
            <a:br>
              <a:rPr lang="it-IT" sz="3200" b="1" dirty="0" smtClean="0"/>
            </a:br>
            <a:r>
              <a:rPr lang="it-IT" sz="3200" b="1" dirty="0"/>
              <a:t/>
            </a:r>
            <a:br>
              <a:rPr lang="it-IT" sz="3200" b="1" dirty="0"/>
            </a:br>
            <a:r>
              <a:rPr lang="it-IT" sz="3200" b="1" dirty="0" smtClean="0"/>
              <a:t>- Dopo i primi tentativi di rimettere ordine nella situazione linguistica greca avviene il colpo di stato che porta poi alla dittatura dei colonnelli (1967-1974)</a:t>
            </a:r>
            <a:endParaRPr lang="it-IT" sz="3200" b="1" dirty="0"/>
          </a:p>
        </p:txBody>
      </p:sp>
    </p:spTree>
    <p:extLst>
      <p:ext uri="{BB962C8B-B14F-4D97-AF65-F5344CB8AC3E}">
        <p14:creationId xmlns:p14="http://schemas.microsoft.com/office/powerpoint/2010/main" val="728164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5"/>
            <a:ext cx="10723035" cy="2074515"/>
          </a:xfrm>
        </p:spPr>
        <p:txBody>
          <a:bodyPr>
            <a:normAutofit fontScale="90000"/>
          </a:bodyPr>
          <a:lstStyle/>
          <a:p>
            <a:r>
              <a:rPr lang="it-IT" b="1" dirty="0" smtClean="0"/>
              <a:t>Nel periodo dei colonnelli viene nuovamente istituita la </a:t>
            </a:r>
            <a:r>
              <a:rPr lang="it-IT" b="1" dirty="0" err="1" smtClean="0"/>
              <a:t>katharèvousa</a:t>
            </a:r>
            <a:r>
              <a:rPr lang="it-IT" b="1" dirty="0" smtClean="0"/>
              <a:t> sia nell’ambito amministrativo sia in quello scolastico. </a:t>
            </a:r>
            <a:endParaRPr lang="it-IT"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6398" y="2355273"/>
            <a:ext cx="7118638" cy="3559319"/>
          </a:xfrm>
          <a:prstGeom prst="rect">
            <a:avLst/>
          </a:prstGeom>
        </p:spPr>
      </p:pic>
    </p:spTree>
    <p:extLst>
      <p:ext uri="{BB962C8B-B14F-4D97-AF65-F5344CB8AC3E}">
        <p14:creationId xmlns:p14="http://schemas.microsoft.com/office/powerpoint/2010/main" val="2078204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700" y="568325"/>
            <a:ext cx="10515600" cy="4854575"/>
          </a:xfrm>
        </p:spPr>
        <p:txBody>
          <a:bodyPr>
            <a:noAutofit/>
          </a:bodyPr>
          <a:lstStyle/>
          <a:p>
            <a:r>
              <a:rPr lang="it-IT" sz="3200" b="1" dirty="0" smtClean="0"/>
              <a:t>Dopo la caduta dei colonnelli nel 1974, viene approvata la legge 309 del 1976 che stabilisce la legittimità della lingua demotica. Viene ristampata la grammatica del </a:t>
            </a:r>
            <a:r>
              <a:rPr lang="it-IT" sz="3200" b="1" dirty="0" err="1" smtClean="0"/>
              <a:t>Triantafyllidis</a:t>
            </a:r>
            <a:r>
              <a:rPr lang="it-IT" sz="3200" b="1" dirty="0" smtClean="0"/>
              <a:t> e nel 1982 viene approvato un Decreto Presidenziale che stabilisce l’applicazione del sistema </a:t>
            </a:r>
            <a:r>
              <a:rPr lang="it-IT" sz="3200" b="1" dirty="0" err="1" smtClean="0"/>
              <a:t>monotonico</a:t>
            </a:r>
            <a:r>
              <a:rPr lang="it-IT" sz="3200" b="1" dirty="0" smtClean="0"/>
              <a:t> (un solo tipo di accento). Infine, dal dicembre del 1985 anche la giustizia comincia a venir amministrata in lingua demotica e vengono tradotti dalla </a:t>
            </a:r>
            <a:r>
              <a:rPr lang="it-IT" sz="3200" b="1" dirty="0" err="1" smtClean="0"/>
              <a:t>katharèvousa</a:t>
            </a:r>
            <a:r>
              <a:rPr lang="it-IT" sz="3200" b="1" dirty="0" smtClean="0"/>
              <a:t> codici e leggi. </a:t>
            </a:r>
            <a:endParaRPr lang="it-IT" sz="3200" b="1" dirty="0"/>
          </a:p>
        </p:txBody>
      </p:sp>
    </p:spTree>
    <p:extLst>
      <p:ext uri="{BB962C8B-B14F-4D97-AF65-F5344CB8AC3E}">
        <p14:creationId xmlns:p14="http://schemas.microsoft.com/office/powerpoint/2010/main" val="1810400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2367" y="107575"/>
            <a:ext cx="10723035" cy="5607425"/>
          </a:xfrm>
        </p:spPr>
        <p:txBody>
          <a:bodyPr/>
          <a:lstStyle/>
          <a:p>
            <a:r>
              <a:rPr lang="it-IT" b="1" dirty="0" smtClean="0"/>
              <a:t>La travagliata storia del popolo greco si rispecchia anche nella sua identità linguistica. Le recenti leggi hanno finalmente permesso la creazione di un’identità linguistica greca anche se gli aspetti conflittuali non sono pochi</a:t>
            </a:r>
            <a:r>
              <a:rPr lang="mr-IN" b="1" dirty="0" smtClean="0"/>
              <a:t>…</a:t>
            </a:r>
            <a:r>
              <a:rPr lang="it-IT" b="1" dirty="0" smtClean="0"/>
              <a:t> </a:t>
            </a:r>
            <a:endParaRPr lang="it-IT" b="1" dirty="0"/>
          </a:p>
        </p:txBody>
      </p:sp>
    </p:spTree>
    <p:extLst>
      <p:ext uri="{BB962C8B-B14F-4D97-AF65-F5344CB8AC3E}">
        <p14:creationId xmlns:p14="http://schemas.microsoft.com/office/powerpoint/2010/main" val="443492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smtClean="0"/>
              <a:t>Ma la </a:t>
            </a:r>
            <a:r>
              <a:rPr lang="it-IT" b="1" dirty="0" err="1" smtClean="0"/>
              <a:t>katharèvousa</a:t>
            </a:r>
            <a:r>
              <a:rPr lang="it-IT" b="1" dirty="0" smtClean="0"/>
              <a:t> è davvero scomparsa?</a:t>
            </a:r>
            <a:endParaRPr lang="it-IT"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550" y="1973262"/>
            <a:ext cx="7429500" cy="4181475"/>
          </a:xfrm>
          <a:prstGeom prst="rect">
            <a:avLst/>
          </a:prstGeom>
        </p:spPr>
      </p:pic>
    </p:spTree>
    <p:extLst>
      <p:ext uri="{BB962C8B-B14F-4D97-AF65-F5344CB8AC3E}">
        <p14:creationId xmlns:p14="http://schemas.microsoft.com/office/powerpoint/2010/main" val="3638027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2367" y="107574"/>
            <a:ext cx="10723035" cy="4682139"/>
          </a:xfrm>
        </p:spPr>
        <p:txBody>
          <a:bodyPr/>
          <a:lstStyle/>
          <a:p>
            <a:r>
              <a:rPr lang="it-IT" b="1" i="1" dirty="0" smtClean="0">
                <a:latin typeface="Times New Roman"/>
                <a:cs typeface="Times New Roman"/>
              </a:rPr>
              <a:t>“</a:t>
            </a:r>
            <a:r>
              <a:rPr lang="el-GR" b="1" i="1" dirty="0" smtClean="0">
                <a:latin typeface="Times New Roman"/>
                <a:cs typeface="Times New Roman"/>
              </a:rPr>
              <a:t>Η αληθινή γλώσσα ενού Γένου είναι η κοινή και συνηθισμένη σε όλους</a:t>
            </a:r>
            <a:r>
              <a:rPr lang="it-IT" b="1" i="1" dirty="0" smtClean="0">
                <a:latin typeface="Times New Roman"/>
                <a:cs typeface="Times New Roman"/>
              </a:rPr>
              <a:t>”</a:t>
            </a:r>
            <a:br>
              <a:rPr lang="it-IT" b="1" i="1" dirty="0" smtClean="0">
                <a:latin typeface="Times New Roman"/>
                <a:cs typeface="Times New Roman"/>
              </a:rPr>
            </a:br>
            <a:r>
              <a:rPr lang="it-IT" sz="2000" i="1" dirty="0">
                <a:latin typeface="Times New Roman"/>
                <a:cs typeface="Times New Roman"/>
              </a:rPr>
              <a:t/>
            </a:r>
            <a:br>
              <a:rPr lang="it-IT" sz="2000" i="1" dirty="0">
                <a:latin typeface="Times New Roman"/>
                <a:cs typeface="Times New Roman"/>
              </a:rPr>
            </a:br>
            <a:endParaRPr lang="it-IT" b="1" i="1" dirty="0">
              <a:latin typeface="Times New Roman"/>
              <a:cs typeface="Times New Roman"/>
            </a:endParaRPr>
          </a:p>
        </p:txBody>
      </p:sp>
    </p:spTree>
    <p:extLst>
      <p:ext uri="{BB962C8B-B14F-4D97-AF65-F5344CB8AC3E}">
        <p14:creationId xmlns:p14="http://schemas.microsoft.com/office/powerpoint/2010/main" val="3231209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5"/>
            <a:ext cx="10723035" cy="5237970"/>
          </a:xfrm>
        </p:spPr>
        <p:txBody>
          <a:bodyPr>
            <a:normAutofit fontScale="90000"/>
          </a:bodyPr>
          <a:lstStyle/>
          <a:p>
            <a:pPr algn="just"/>
            <a:r>
              <a:rPr lang="it-IT" sz="3100" dirty="0" smtClean="0"/>
              <a:t>Bibliografia: </a:t>
            </a:r>
            <a:br>
              <a:rPr lang="it-IT" sz="3100" dirty="0" smtClean="0"/>
            </a:br>
            <a:r>
              <a:rPr lang="it-IT" sz="3100" dirty="0"/>
              <a:t/>
            </a:r>
            <a:br>
              <a:rPr lang="it-IT" sz="3100" dirty="0"/>
            </a:br>
            <a:r>
              <a:rPr lang="it-IT" sz="3100" dirty="0" smtClean="0"/>
              <a:t>- </a:t>
            </a:r>
            <a:r>
              <a:rPr lang="it-IT" sz="3100" i="1" dirty="0" smtClean="0"/>
              <a:t>Istoria </a:t>
            </a:r>
            <a:r>
              <a:rPr lang="it-IT" sz="3100" i="1" dirty="0" err="1" smtClean="0"/>
              <a:t>tis</a:t>
            </a:r>
            <a:r>
              <a:rPr lang="it-IT" sz="3100" i="1" dirty="0" smtClean="0"/>
              <a:t> </a:t>
            </a:r>
            <a:r>
              <a:rPr lang="it-IT" sz="3100" i="1" dirty="0" err="1" smtClean="0"/>
              <a:t>Ellinikis</a:t>
            </a:r>
            <a:r>
              <a:rPr lang="it-IT" sz="3100" i="1" dirty="0" smtClean="0"/>
              <a:t> </a:t>
            </a:r>
            <a:r>
              <a:rPr lang="it-IT" sz="3100" i="1" dirty="0" err="1" smtClean="0"/>
              <a:t>Glossas</a:t>
            </a:r>
            <a:r>
              <a:rPr lang="it-IT" sz="3100" dirty="0"/>
              <a:t>, </a:t>
            </a:r>
            <a:r>
              <a:rPr lang="it-IT" sz="3100" dirty="0" smtClean="0"/>
              <a:t>M.Z. </a:t>
            </a:r>
            <a:r>
              <a:rPr lang="it-IT" sz="3100" dirty="0" err="1" smtClean="0"/>
              <a:t>Kopidakis</a:t>
            </a:r>
            <a:r>
              <a:rPr lang="it-IT" sz="3100" dirty="0" smtClean="0"/>
              <a:t>, </a:t>
            </a:r>
            <a:r>
              <a:rPr lang="it-IT" sz="3100" dirty="0" err="1" smtClean="0"/>
              <a:t>Idryma</a:t>
            </a:r>
            <a:r>
              <a:rPr lang="it-IT" sz="3100" dirty="0"/>
              <a:t> </a:t>
            </a:r>
            <a:r>
              <a:rPr lang="it-IT" sz="3100" dirty="0" err="1" smtClean="0"/>
              <a:t>Ethnikis</a:t>
            </a:r>
            <a:r>
              <a:rPr lang="it-IT" sz="3100" dirty="0" smtClean="0"/>
              <a:t> </a:t>
            </a:r>
            <a:r>
              <a:rPr lang="it-IT" sz="3100" dirty="0" err="1" smtClean="0"/>
              <a:t>Trapezis</a:t>
            </a:r>
            <a:r>
              <a:rPr lang="it-IT" sz="3100" dirty="0" smtClean="0"/>
              <a:t>, 2010</a:t>
            </a:r>
            <a:r>
              <a:rPr lang="it-IT" sz="3100" dirty="0"/>
              <a:t/>
            </a:r>
            <a:br>
              <a:rPr lang="it-IT" sz="3100" dirty="0"/>
            </a:br>
            <a:r>
              <a:rPr lang="it-IT" sz="3100" dirty="0" smtClean="0"/>
              <a:t/>
            </a:r>
            <a:br>
              <a:rPr lang="it-IT" sz="3100" dirty="0" smtClean="0"/>
            </a:br>
            <a:r>
              <a:rPr lang="it-IT" sz="3100" dirty="0" smtClean="0"/>
              <a:t>- </a:t>
            </a:r>
            <a:r>
              <a:rPr lang="it-IT" sz="3100" i="1" dirty="0" smtClean="0"/>
              <a:t>Storia Neogreca</a:t>
            </a:r>
            <a:r>
              <a:rPr lang="it-IT" sz="3100" dirty="0"/>
              <a:t>, </a:t>
            </a:r>
            <a:r>
              <a:rPr lang="it-IT" sz="3100" dirty="0" smtClean="0"/>
              <a:t>R. </a:t>
            </a:r>
            <a:r>
              <a:rPr lang="it-IT" sz="3100" dirty="0" err="1" smtClean="0"/>
              <a:t>Clogg</a:t>
            </a:r>
            <a:r>
              <a:rPr lang="it-IT" sz="3100" dirty="0"/>
              <a:t>, </a:t>
            </a:r>
            <a:r>
              <a:rPr lang="it-IT" sz="3100" dirty="0" smtClean="0"/>
              <a:t>Storia della Grecia Moderna (</a:t>
            </a:r>
            <a:r>
              <a:rPr lang="it-IT" sz="3100" dirty="0" err="1" smtClean="0"/>
              <a:t>trad</a:t>
            </a:r>
            <a:r>
              <a:rPr lang="it-IT" sz="3100" dirty="0"/>
              <a:t>. </a:t>
            </a:r>
            <a:r>
              <a:rPr lang="it-IT" sz="3100" dirty="0" err="1"/>
              <a:t>it</a:t>
            </a:r>
            <a:r>
              <a:rPr lang="it-IT" sz="3100" dirty="0"/>
              <a:t>. A. </a:t>
            </a:r>
            <a:r>
              <a:rPr lang="it-IT" sz="3100" dirty="0" smtClean="0"/>
              <a:t>Di Gregorio), Milano, Bompiani, 1996</a:t>
            </a:r>
            <a:br>
              <a:rPr lang="it-IT" sz="3100" dirty="0" smtClean="0"/>
            </a:br>
            <a:r>
              <a:rPr lang="it-IT" dirty="0"/>
              <a:t/>
            </a:r>
            <a:br>
              <a:rPr lang="it-IT" dirty="0"/>
            </a:br>
            <a:r>
              <a:rPr lang="it-IT" dirty="0" smtClean="0"/>
              <a:t>- </a:t>
            </a:r>
            <a:r>
              <a:rPr lang="it-IT" sz="3200" i="1" dirty="0" smtClean="0"/>
              <a:t>Lingua e identità dei Greci nel divenire storico, </a:t>
            </a:r>
            <a:r>
              <a:rPr lang="it-IT" sz="3200" dirty="0" smtClean="0"/>
              <a:t>Guido Bonelli,   in </a:t>
            </a:r>
            <a:r>
              <a:rPr lang="it-IT" sz="3200" i="1" dirty="0" smtClean="0"/>
              <a:t>Le lingue del mondo</a:t>
            </a:r>
            <a:r>
              <a:rPr lang="it-IT" sz="3200" dirty="0" smtClean="0"/>
              <a:t>, anno LIV, numero 1, 1989 </a:t>
            </a:r>
            <a:endParaRPr lang="it-IT" dirty="0"/>
          </a:p>
        </p:txBody>
      </p:sp>
    </p:spTree>
    <p:extLst>
      <p:ext uri="{BB962C8B-B14F-4D97-AF65-F5344CB8AC3E}">
        <p14:creationId xmlns:p14="http://schemas.microsoft.com/office/powerpoint/2010/main" val="3221576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52875"/>
          </a:xfrm>
        </p:spPr>
        <p:txBody>
          <a:bodyPr>
            <a:normAutofit/>
          </a:bodyPr>
          <a:lstStyle/>
          <a:p>
            <a:pPr algn="ctr"/>
            <a:r>
              <a:rPr lang="it-IT" b="1" dirty="0" smtClean="0">
                <a:solidFill>
                  <a:srgbClr val="00B0F0"/>
                </a:solidFill>
              </a:rPr>
              <a:t>GRAZIE PER LA VOSTRA ATTENZIONE</a:t>
            </a:r>
            <a:br>
              <a:rPr lang="it-IT" b="1" dirty="0" smtClean="0">
                <a:solidFill>
                  <a:srgbClr val="00B0F0"/>
                </a:solidFill>
              </a:rPr>
            </a:br>
            <a:r>
              <a:rPr lang="it-IT" b="1" dirty="0" smtClean="0">
                <a:solidFill>
                  <a:srgbClr val="00B0F0"/>
                </a:solidFill>
              </a:rPr>
              <a:t/>
            </a:r>
            <a:br>
              <a:rPr lang="it-IT" b="1" dirty="0" smtClean="0">
                <a:solidFill>
                  <a:srgbClr val="00B0F0"/>
                </a:solidFill>
              </a:rPr>
            </a:br>
            <a:r>
              <a:rPr lang="el-GR" b="1" dirty="0" smtClean="0">
                <a:solidFill>
                  <a:srgbClr val="00B0F0"/>
                </a:solidFill>
              </a:rPr>
              <a:t>ΕΥΧΑΡΙΣΤΩ ΓΙΑ ΤΗΝ ΠΡΟΣΟΧΗ ΣΑΣ</a:t>
            </a:r>
            <a:endParaRPr lang="it-IT" b="1" dirty="0">
              <a:solidFill>
                <a:srgbClr val="00B0F0"/>
              </a:solidFill>
            </a:endParaRPr>
          </a:p>
        </p:txBody>
      </p:sp>
    </p:spTree>
    <p:extLst>
      <p:ext uri="{BB962C8B-B14F-4D97-AF65-F5344CB8AC3E}">
        <p14:creationId xmlns:p14="http://schemas.microsoft.com/office/powerpoint/2010/main" val="87011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255868"/>
          </a:xfrm>
        </p:spPr>
        <p:txBody>
          <a:bodyPr>
            <a:normAutofit/>
          </a:bodyPr>
          <a:lstStyle/>
          <a:p>
            <a:r>
              <a:rPr lang="it-IT" b="1" dirty="0" smtClean="0"/>
              <a:t>Il greco appartiene alla famiglia linguistica indoeuropea ma si sviluppa in maniera diversa rispetto alle altre lingue</a:t>
            </a:r>
            <a:r>
              <a:rPr lang="mr-IN" b="1" dirty="0" smtClean="0"/>
              <a:t>…</a:t>
            </a:r>
            <a:endParaRPr lang="it-IT" b="1" dirty="0"/>
          </a:p>
        </p:txBody>
      </p:sp>
    </p:spTree>
    <p:extLst>
      <p:ext uri="{BB962C8B-B14F-4D97-AF65-F5344CB8AC3E}">
        <p14:creationId xmlns:p14="http://schemas.microsoft.com/office/powerpoint/2010/main" val="299450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cinque periodi della storia della lingua greca</a:t>
            </a:r>
            <a:endParaRPr lang="it-IT" dirty="0"/>
          </a:p>
        </p:txBody>
      </p:sp>
      <p:sp>
        <p:nvSpPr>
          <p:cNvPr id="3" name="Segnaposto contenuto 2"/>
          <p:cNvSpPr>
            <a:spLocks noGrp="1"/>
          </p:cNvSpPr>
          <p:nvPr>
            <p:ph idx="1"/>
          </p:nvPr>
        </p:nvSpPr>
        <p:spPr/>
        <p:txBody>
          <a:bodyPr/>
          <a:lstStyle/>
          <a:p>
            <a:endParaRPr lang="it-IT" dirty="0" smtClean="0"/>
          </a:p>
          <a:p>
            <a:r>
              <a:rPr lang="it-IT" b="1" dirty="0" smtClean="0"/>
              <a:t>Antichità: dal XV secolo a.C. fino al 323 </a:t>
            </a:r>
            <a:r>
              <a:rPr lang="it-IT" b="1" dirty="0" err="1" smtClean="0"/>
              <a:t>d.C</a:t>
            </a:r>
            <a:endParaRPr lang="it-IT" b="1" dirty="0" smtClean="0"/>
          </a:p>
          <a:p>
            <a:r>
              <a:rPr lang="it-IT" b="1" dirty="0" smtClean="0"/>
              <a:t>Periodo della </a:t>
            </a:r>
            <a:r>
              <a:rPr lang="el-GR" b="1" dirty="0" smtClean="0"/>
              <a:t>κοινή   διάλεκτος </a:t>
            </a:r>
            <a:r>
              <a:rPr lang="it-IT" b="1" dirty="0" smtClean="0"/>
              <a:t> fino al 565 </a:t>
            </a:r>
            <a:r>
              <a:rPr lang="it-IT" b="1" dirty="0" err="1" smtClean="0"/>
              <a:t>d.C</a:t>
            </a:r>
            <a:r>
              <a:rPr lang="it-IT" b="1" dirty="0" smtClean="0"/>
              <a:t> </a:t>
            </a:r>
          </a:p>
          <a:p>
            <a:r>
              <a:rPr lang="it-IT" b="1" dirty="0" smtClean="0"/>
              <a:t>Periodo bizantino e medievale fino al 1453 </a:t>
            </a:r>
          </a:p>
          <a:p>
            <a:r>
              <a:rPr lang="it-IT" b="1" dirty="0" smtClean="0"/>
              <a:t>Periodo postbizantino fino all’indipendenza dall’Impero Ottomano</a:t>
            </a:r>
          </a:p>
          <a:p>
            <a:r>
              <a:rPr lang="it-IT" b="1" dirty="0" smtClean="0"/>
              <a:t>Periodo moderno: il greco di oggi</a:t>
            </a:r>
            <a:endParaRPr lang="it-IT" b="1" dirty="0"/>
          </a:p>
        </p:txBody>
      </p:sp>
    </p:spTree>
    <p:extLst>
      <p:ext uri="{BB962C8B-B14F-4D97-AF65-F5344CB8AC3E}">
        <p14:creationId xmlns:p14="http://schemas.microsoft.com/office/powerpoint/2010/main" val="4294752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4389098"/>
          </a:xfrm>
        </p:spPr>
        <p:txBody>
          <a:bodyPr>
            <a:normAutofit/>
          </a:bodyPr>
          <a:lstStyle/>
          <a:p>
            <a:r>
              <a:rPr lang="it-IT" b="1" dirty="0" smtClean="0"/>
              <a:t>Il greco</a:t>
            </a:r>
            <a:r>
              <a:rPr lang="el-GR" b="1" dirty="0" smtClean="0"/>
              <a:t> </a:t>
            </a:r>
            <a:r>
              <a:rPr lang="it-IT" b="1" dirty="0" smtClean="0"/>
              <a:t>antico era formato da vari dialetti ed è solo nel periodo ellenistico (323 – 30 </a:t>
            </a:r>
            <a:r>
              <a:rPr lang="it-IT" b="1" dirty="0" err="1" smtClean="0"/>
              <a:t>a.C</a:t>
            </a:r>
            <a:r>
              <a:rPr lang="it-IT" b="1" dirty="0" smtClean="0"/>
              <a:t>) che si forma la prima lingua greca unificata, la koinè </a:t>
            </a:r>
            <a:r>
              <a:rPr lang="it-IT" b="1" dirty="0" err="1" smtClean="0"/>
              <a:t>dialektos</a:t>
            </a:r>
            <a:r>
              <a:rPr lang="it-IT" b="1" dirty="0"/>
              <a:t> </a:t>
            </a:r>
            <a:r>
              <a:rPr lang="it-IT" b="1" dirty="0" smtClean="0"/>
              <a:t>(</a:t>
            </a:r>
            <a:r>
              <a:rPr lang="el-GR" b="1" dirty="0" smtClean="0"/>
              <a:t>κοινή διάλεκτος). </a:t>
            </a:r>
            <a:r>
              <a:rPr lang="it-IT" b="1" dirty="0" smtClean="0"/>
              <a:t> </a:t>
            </a:r>
            <a:endParaRPr lang="it-IT" b="1" dirty="0"/>
          </a:p>
        </p:txBody>
      </p:sp>
    </p:spTree>
    <p:extLst>
      <p:ext uri="{BB962C8B-B14F-4D97-AF65-F5344CB8AC3E}">
        <p14:creationId xmlns:p14="http://schemas.microsoft.com/office/powerpoint/2010/main" val="1011396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809054"/>
          </a:xfrm>
        </p:spPr>
        <p:txBody>
          <a:bodyPr>
            <a:normAutofit fontScale="90000"/>
          </a:bodyPr>
          <a:lstStyle/>
          <a:p>
            <a:r>
              <a:rPr lang="it-IT" b="1" dirty="0" smtClean="0"/>
              <a:t>In questo periodo il greco comincia a subire dei cambiamenti, in particolare per quanto riguarda il sistema vocalico. Da un sistema vocalico di 12 vocali (5 brevi e sette lunghe) si passa a un sistema vocalico a 6 vocali (</a:t>
            </a:r>
            <a:r>
              <a:rPr lang="it-IT" b="1" dirty="0" err="1" smtClean="0"/>
              <a:t>a,e,i,o,u</a:t>
            </a:r>
            <a:r>
              <a:rPr lang="it-IT" b="1" dirty="0" smtClean="0"/>
              <a:t>,</a:t>
            </a:r>
            <a:r>
              <a:rPr lang="el-GR" b="1" dirty="0" smtClean="0"/>
              <a:t>ü</a:t>
            </a:r>
            <a:r>
              <a:rPr lang="it-IT" b="1" dirty="0" smtClean="0"/>
              <a:t>)</a:t>
            </a:r>
            <a:r>
              <a:rPr lang="it-IT" dirty="0" smtClean="0"/>
              <a:t>. </a:t>
            </a:r>
            <a:endParaRPr lang="it-IT" dirty="0"/>
          </a:p>
        </p:txBody>
      </p:sp>
    </p:spTree>
    <p:extLst>
      <p:ext uri="{BB962C8B-B14F-4D97-AF65-F5344CB8AC3E}">
        <p14:creationId xmlns:p14="http://schemas.microsoft.com/office/powerpoint/2010/main" val="2570989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6492875"/>
          </a:xfrm>
        </p:spPr>
        <p:txBody>
          <a:bodyPr>
            <a:normAutofit fontScale="90000"/>
          </a:bodyPr>
          <a:lstStyle/>
          <a:p>
            <a:r>
              <a:rPr lang="it-IT" b="1" dirty="0" smtClean="0"/>
              <a:t>Inoltre, il sistema degli accenti si trasforma da musicale (voce acuta o grave) in dinamico (intensità della voce). </a:t>
            </a:r>
            <a:br>
              <a:rPr lang="it-IT" b="1" dirty="0" smtClean="0"/>
            </a:br>
            <a:r>
              <a:rPr lang="it-IT" b="1" dirty="0"/>
              <a:t/>
            </a:r>
            <a:br>
              <a:rPr lang="it-IT" b="1" dirty="0"/>
            </a:br>
            <a:r>
              <a:rPr lang="it-IT" b="1" dirty="0" smtClean="0"/>
              <a:t>L’accento che si incontra nel greco di oggi è dinamico-tonico e indica, quindi, la sillaba su cui cade l’accento.</a:t>
            </a:r>
            <a:br>
              <a:rPr lang="it-IT" b="1" dirty="0" smtClean="0"/>
            </a:br>
            <a:r>
              <a:rPr lang="it-IT" dirty="0"/>
              <a:t/>
            </a:r>
            <a:br>
              <a:rPr lang="it-IT" dirty="0"/>
            </a:br>
            <a:r>
              <a:rPr lang="it-IT" dirty="0" smtClean="0"/>
              <a:t/>
            </a:r>
            <a:br>
              <a:rPr lang="it-IT" dirty="0" smtClean="0"/>
            </a:br>
            <a:endParaRPr lang="it-IT" dirty="0"/>
          </a:p>
        </p:txBody>
      </p:sp>
    </p:spTree>
    <p:extLst>
      <p:ext uri="{BB962C8B-B14F-4D97-AF65-F5344CB8AC3E}">
        <p14:creationId xmlns:p14="http://schemas.microsoft.com/office/powerpoint/2010/main" val="1914100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7" y="740770"/>
            <a:ext cx="10723035" cy="4338795"/>
          </a:xfrm>
        </p:spPr>
        <p:txBody>
          <a:bodyPr>
            <a:normAutofit/>
          </a:bodyPr>
          <a:lstStyle/>
          <a:p>
            <a:r>
              <a:rPr lang="it-IT" b="1" dirty="0" smtClean="0"/>
              <a:t>È proprio in questo periodo che cominciano a sparire il caso dativo e il modo infinito del verbo, due caratteristiche pregnanti del greco antico. Anche oggi</a:t>
            </a:r>
            <a:r>
              <a:rPr lang="mr-IN" b="1" dirty="0" smtClean="0"/>
              <a:t>…</a:t>
            </a:r>
            <a:endParaRPr lang="it-IT" b="1" dirty="0"/>
          </a:p>
        </p:txBody>
      </p:sp>
    </p:spTree>
    <p:extLst>
      <p:ext uri="{BB962C8B-B14F-4D97-AF65-F5344CB8AC3E}">
        <p14:creationId xmlns:p14="http://schemas.microsoft.com/office/powerpoint/2010/main" val="3547812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zza">
  <a:themeElements>
    <a:clrScheme name="Brezz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zza">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z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Brezza.thmx</Template>
  <TotalTime>472</TotalTime>
  <Words>1197</Words>
  <Application>Microsoft Macintosh PowerPoint</Application>
  <PresentationFormat>Personalizzato</PresentationFormat>
  <Paragraphs>52</Paragraphs>
  <Slides>38</Slides>
  <Notes>0</Notes>
  <HiddenSlides>0</HiddenSlides>
  <MMClips>0</MMClips>
  <ScaleCrop>false</ScaleCrop>
  <HeadingPairs>
    <vt:vector size="4" baseType="variant">
      <vt:variant>
        <vt:lpstr>Tema</vt:lpstr>
      </vt:variant>
      <vt:variant>
        <vt:i4>1</vt:i4>
      </vt:variant>
      <vt:variant>
        <vt:lpstr>Titoli diapositive</vt:lpstr>
      </vt:variant>
      <vt:variant>
        <vt:i4>38</vt:i4>
      </vt:variant>
    </vt:vector>
  </HeadingPairs>
  <TitlesOfParts>
    <vt:vector size="39" baseType="lpstr">
      <vt:lpstr>Brezza</vt:lpstr>
      <vt:lpstr>Lingua neogreca di base a.a. 2017/2018</vt:lpstr>
      <vt:lpstr>Programma del corso</vt:lpstr>
      <vt:lpstr>Breve introduzione alla storia della lingua neogreca</vt:lpstr>
      <vt:lpstr>Il greco appartiene alla famiglia linguistica indoeuropea ma si sviluppa in maniera diversa rispetto alle altre lingue…</vt:lpstr>
      <vt:lpstr>I cinque periodi della storia della lingua greca</vt:lpstr>
      <vt:lpstr>Il greco antico era formato da vari dialetti ed è solo nel periodo ellenistico (323 – 30 a.C) che si forma la prima lingua greca unificata, la koinè dialektos (κοινή διάλεκτος).  </vt:lpstr>
      <vt:lpstr>In questo periodo il greco comincia a subire dei cambiamenti, in particolare per quanto riguarda il sistema vocalico. Da un sistema vocalico di 12 vocali (5 brevi e sette lunghe) si passa a un sistema vocalico a 6 vocali (a,e,i,o,u,ü). </vt:lpstr>
      <vt:lpstr>Inoltre, il sistema degli accenti si trasforma da musicale (voce acuta o grave) in dinamico (intensità della voce).   L’accento che si incontra nel greco di oggi è dinamico-tonico e indica, quindi, la sillaba su cui cade l’accento.   </vt:lpstr>
      <vt:lpstr>È proprio in questo periodo che cominciano a sparire il caso dativo e il modo infinito del verbo, due caratteristiche pregnanti del greco antico. Anche oggi…</vt:lpstr>
      <vt:lpstr>Periodo Bizantino (323 – 1453 d.C)</vt:lpstr>
      <vt:lpstr>A Costantinopoli greco e latino coesistono e si influenzano a vicenda. Il greco ricopre il ruolo di lingua dei mestieri e del commercio mentre il latino risulta usato più al livello familiare. Per questo motivo si assiste alla grecizzazione di molte parole latine. familia -&gt; φαμέλια caballarius -&gt; καβαλλάρης servus -&gt; σέρβος mandatum-&gt; μανδάτον -&gt; μαντάτο                     </vt:lpstr>
      <vt:lpstr>Greco VS Greco  Lo sviluppo della lingua greca si scontra, in questo periodo, con una tendenza classicista che coinvolge soprattutto la chiesa (inni in greco antico). D’altro canto lo svilupparsi della letteratura (romanzi) e della scienza portano a un uso sempre maggiore del greco ‘’ moderno’’ parlato. </vt:lpstr>
      <vt:lpstr>    Questo è anche il periodo in cui il greco incontra e subisce l’influenza di varie altre lingue come:  - L’arabo - Le lingue slave - Le lingue franche e il veneziano - Il turco  . </vt:lpstr>
      <vt:lpstr>Questo primo contatto tra il greche e altre realtà linguistiche ha portato a dei prestiti linguistici che sono stati assimilati dalla lingua greca e che sono in parte presenti anche ai giorni nostri. </vt:lpstr>
      <vt:lpstr>Assedio di Costantinopoli e impero ottomano (1453-1821)</vt:lpstr>
      <vt:lpstr>Lo sviluppo della lingua greca risentì molto della quadrisecolare dominazione ottomana. Il greco cominciò quindi a ridividersi in dialetti. Oltre ai dialetti, assistiamo anche alla formazione del greco delle grandi città (Costantinopoli, Salonicco) e di varianti locali come il cretese, lingua di una letteratura fiorente nel XVI e nel XVII secolo. </vt:lpstr>
      <vt:lpstr>In generale si può dire che il periodo dell’occupazione ottomana è dominato dalla coesistenza dei dialetti, i quali possono essere divisi sulla base di aree geografiche ben precise: Creta, il Peloponneso, il Ponto, la Cappadocia, la Macedonia, l’Eptaneso ecc.  </vt:lpstr>
      <vt:lpstr>I dialetti nati in quell’epoca sopravvivono, in parte, anche oggi…</vt:lpstr>
      <vt:lpstr>Un altro aspetto importante per la nascita di una lingua demotica ebbe la canzona popolare greca. Si tratta di una fonte di tradizione importantissima nella storia della Grecia e della sua lingua. </vt:lpstr>
      <vt:lpstr>La Grecia si trova in una fase di stallo per i quattro secoli di schiavitù imposta dal regime ottomano. Questa condizione colpisce anche lo sviluppo della lingua greca con i primi scontri tra i sostenitori del greco demotico e i nostalgici del greco antico. </vt:lpstr>
      <vt:lpstr>In questo contesto emerge anche il problema dell’insegnamento del greco nelle scuole, dal momento che si era capito fin sa allora che la lingua rappresentava uno strumento forte di unità nazionale, uno strumento che avrebbe potuto aiutare nel caso di una rivoluzione. Dato che la maggior parte dei maestri di lingua greca erano uomini di chiesa la lingua parlata e le prime forme di neogreco venivano trascurate a favore di un insegnamento del greco antico (Omero, tragici, Isocrate ecc.)</vt:lpstr>
      <vt:lpstr>Il greco dell’era moderna: dalla rivoluzione a oggi</vt:lpstr>
      <vt:lpstr>Storia e date della lotta per l’indipendenza greca</vt:lpstr>
      <vt:lpstr>Siamo in un periodo in cui il greco parlato comincia a farla da padrone e sarà proprio questa la base di quello che chiamiamo lingua neogreca, quindi della lingua che viene parlata in Grecia oggi. In questo periodo nasce la distinzione che sarà la base della questione della lingua greca fino alla fine del XX secolo (se non fino ad oggi) e cioè quella tra katharèvousa (καθαρεύουσα) e dimotiki (δημοτική). </vt:lpstr>
      <vt:lpstr>« Problema di tutti i greci che hanno lottato per la demotica, fino quasi ai giorni nostri, è stato il bisogno di giustificare il ‘’volgare’’ neogreco, di legittimarlo in quanto degno successore della gloriosa tradizione antica, e non figlio degenere e imbastardito da apporti esterni e ‘’inferiori’’, quanto a illustri precedenti come le lingue slave, l’albanese, il turco, ecc.»</vt:lpstr>
      <vt:lpstr>Vediamo alcuni aspetti della diatriba tra i promotori della lingua demotica e della katharèvousa:  - Rivalutazione della lingua popolare da parte del filologo Adamandios Korais       avvicinamento del greco parlato agli standard antichi        nascita della katharèvousa</vt:lpstr>
      <vt:lpstr>- Tendenze pro demotica nella Scuola Poetica dell’Eptaneso con principale esponente Dionisios Solomòs (1798-1857).  - Reazione pro katharèvousa dei istituzioni come l’Università di Atene  - La lingua demotica (o prevalentemente demotica) la fa da padrone nell’ambito poetico con esponenti di spicco come Kostìs Palamàs e Konstantinos Kavafis.  - L’inizio dell’uso della demotica in prosa lo segna Psicharis con la sua opera «Il mio viaggio» (1988)</vt:lpstr>
      <vt:lpstr>- La posizione di Psicharis ebbe grande risonanza e la demotica si afferma come lingua nazionale ma…   - Nel 1911 la katharèvousa viene paradossalmente ufficializzata per legge. «Πάσα παραφθοράν (της καθαρεύουσης) επέμβασης απαγορεύεται» «è vietato ogni intervento inteso a corromperla (la katharèvousa).   </vt:lpstr>
      <vt:lpstr>- Con la scissione del 1916 tra il Primo Ministro Venizelos e il re Konstantinos I inizia una fase di bilinguismo che si rispecchia anche nel sistema scolastico dove vengono insegnate sia la demotica che la katharèvousa</vt:lpstr>
      <vt:lpstr>- Gli anni dal 1925 alla fine della Seconda Guerra Mondiale sono caratterizzati dalle guerre balcaniche, da un’alternanza di dittature (Pàngalos e Metaxàs) e dal quadriennio d’oro della presidenza di Venizèlos (1928-1932) e da una grande confusione dal punto di vista linguistico e glottodidattico in cui persiste la coesistenza di demotica e katharèvousa. Sarà proprio in questo periodo che Triandafyllidis riuscì a compilare la prima grammatica della lingua greca demotica (1941).   </vt:lpstr>
      <vt:lpstr>- Dopo la fine della Seconda Guerra Mondiale la Grecia è vittima di un’atroce guerra civile (1946-1949) tra la guerriglia comunista appoggiata dalla Jugoslavia e dall’ Unione Sovietica e il governo monarchico sostenuto invece dal Regno Unito e gli Stati Uniti. Nessuno, ovviamente, si occupò della questione linguistica in questo periodo.   - Dopo i primi tentativi di rimettere ordine nella situazione linguistica greca avviene il colpo di stato che porta poi alla dittatura dei colonnelli (1967-1974)</vt:lpstr>
      <vt:lpstr>Nel periodo dei colonnelli viene nuovamente istituita la katharèvousa sia nell’ambito amministrativo sia in quello scolastico. </vt:lpstr>
      <vt:lpstr>Dopo la caduta dei colonnelli nel 1974, viene approvata la legge 309 del 1976 che stabilisce la legittimità della lingua demotica. Viene ristampata la grammatica del Triantafyllidis e nel 1982 viene approvato un Decreto Presidenziale che stabilisce l’applicazione del sistema monotonico (un solo tipo di accento). Infine, dal dicembre del 1985 anche la giustizia comincia a venir amministrata in lingua demotica e vengono tradotti dalla katharèvousa codici e leggi. </vt:lpstr>
      <vt:lpstr>La travagliata storia del popolo greco si rispecchia anche nella sua identità linguistica. Le recenti leggi hanno finalmente permesso la creazione di un’identità linguistica greca anche se gli aspetti conflittuali non sono pochi… </vt:lpstr>
      <vt:lpstr>Ma la katharèvousa è davvero scomparsa?</vt:lpstr>
      <vt:lpstr>“Η αληθινή γλώσσα ενού Γένου είναι η κοινή και συνηθισμένη σε όλους”  </vt:lpstr>
      <vt:lpstr>Bibliografia:   - Istoria tis Ellinikis Glossas, M.Z. Kopidakis, Idryma Ethnikis Trapezis, 2010  - Storia Neogreca, R. Clogg, Storia della Grecia Moderna (trad. it. A. Di Gregorio), Milano, Bompiani, 1996  - Lingua e identità dei Greci nel divenire storico, Guido Bonelli,   in Le lingue del mondo, anno LIV, numero 1, 1989 </vt:lpstr>
      <vt:lpstr>GRAZIE PER LA VOSTRA ATTENZIONE  ΕΥΧΑΡΙΣΤΩ ΓΙΑ ΤΗΝ ΠΡΟΣΟΧΗ ΣΑΣ</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Breve introduzione alla storia della lingua neogreca</dc:title>
  <dc:creator>KLEIN GIACOMO</dc:creator>
  <cp:lastModifiedBy>Giacomo Klein</cp:lastModifiedBy>
  <cp:revision>61</cp:revision>
  <dcterms:created xsi:type="dcterms:W3CDTF">2017-10-10T12:24:11Z</dcterms:created>
  <dcterms:modified xsi:type="dcterms:W3CDTF">2017-11-27T10:38:36Z</dcterms:modified>
</cp:coreProperties>
</file>