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1" r:id="rId26"/>
    <p:sldId id="282" r:id="rId27"/>
    <p:sldId id="280" r:id="rId28"/>
    <p:sldId id="284" r:id="rId29"/>
    <p:sldId id="283" r:id="rId30"/>
    <p:sldId id="285" r:id="rId31"/>
    <p:sldId id="286" r:id="rId32"/>
    <p:sldId id="289" r:id="rId33"/>
    <p:sldId id="290" r:id="rId34"/>
    <p:sldId id="291" r:id="rId35"/>
    <p:sldId id="287" r:id="rId36"/>
    <p:sldId id="292" r:id="rId37"/>
    <p:sldId id="293" r:id="rId38"/>
    <p:sldId id="288" r:id="rId39"/>
    <p:sldId id="294" r:id="rId40"/>
    <p:sldId id="296" r:id="rId41"/>
    <p:sldId id="299" r:id="rId42"/>
    <p:sldId id="297" r:id="rId43"/>
    <p:sldId id="298" r:id="rId44"/>
    <p:sldId id="300" r:id="rId45"/>
    <p:sldId id="302" r:id="rId46"/>
    <p:sldId id="301" r:id="rId47"/>
    <p:sldId id="303" r:id="rId48"/>
    <p:sldId id="304" r:id="rId49"/>
    <p:sldId id="308" r:id="rId50"/>
    <p:sldId id="306" r:id="rId51"/>
    <p:sldId id="309" r:id="rId52"/>
    <p:sldId id="310" r:id="rId53"/>
    <p:sldId id="307" r:id="rId54"/>
    <p:sldId id="311" r:id="rId55"/>
    <p:sldId id="312" r:id="rId56"/>
    <p:sldId id="315" r:id="rId57"/>
    <p:sldId id="316" r:id="rId58"/>
    <p:sldId id="317" r:id="rId59"/>
    <p:sldId id="313" r:id="rId60"/>
    <p:sldId id="314" r:id="rId61"/>
    <p:sldId id="322" r:id="rId62"/>
    <p:sldId id="318" r:id="rId63"/>
    <p:sldId id="319" r:id="rId64"/>
    <p:sldId id="324" r:id="rId65"/>
    <p:sldId id="323" r:id="rId66"/>
    <p:sldId id="325" r:id="rId67"/>
    <p:sldId id="320" r:id="rId68"/>
    <p:sldId id="326" r:id="rId69"/>
    <p:sldId id="321" r:id="rId70"/>
    <p:sldId id="327" r:id="rId71"/>
    <p:sldId id="328" r:id="rId72"/>
    <p:sldId id="329" r:id="rId73"/>
    <p:sldId id="331" r:id="rId74"/>
    <p:sldId id="332" r:id="rId75"/>
    <p:sldId id="333" r:id="rId76"/>
    <p:sldId id="334" r:id="rId77"/>
    <p:sldId id="336" r:id="rId78"/>
    <p:sldId id="335" r:id="rId79"/>
    <p:sldId id="337" r:id="rId80"/>
    <p:sldId id="330" r:id="rId81"/>
    <p:sldId id="338" r:id="rId82"/>
    <p:sldId id="339" r:id="rId83"/>
    <p:sldId id="340" r:id="rId84"/>
    <p:sldId id="344" r:id="rId85"/>
    <p:sldId id="341" r:id="rId86"/>
    <p:sldId id="345" r:id="rId87"/>
    <p:sldId id="346" r:id="rId88"/>
    <p:sldId id="342" r:id="rId89"/>
    <p:sldId id="343" r:id="rId90"/>
    <p:sldId id="347" r:id="rId91"/>
    <p:sldId id="348" r:id="rId92"/>
    <p:sldId id="349" r:id="rId93"/>
    <p:sldId id="350" r:id="rId94"/>
    <p:sldId id="352" r:id="rId95"/>
    <p:sldId id="354" r:id="rId96"/>
    <p:sldId id="353" r:id="rId97"/>
    <p:sldId id="351" r:id="rId98"/>
    <p:sldId id="355" r:id="rId99"/>
    <p:sldId id="356" r:id="rId100"/>
    <p:sldId id="357" r:id="rId101"/>
    <p:sldId id="359" r:id="rId102"/>
    <p:sldId id="363" r:id="rId103"/>
    <p:sldId id="358" r:id="rId104"/>
    <p:sldId id="360" r:id="rId105"/>
    <p:sldId id="361" r:id="rId106"/>
    <p:sldId id="362" r:id="rId10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1" d="100"/>
          <a:sy n="101" d="100"/>
        </p:scale>
        <p:origin x="-4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notesMaster" Target="notesMasters/notesMaster1.xml"/><Relationship Id="rId109"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presProps" Target="presProp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viewProps" Target="viewProps.xml"/><Relationship Id="rId112" Type="http://schemas.openxmlformats.org/officeDocument/2006/relationships/theme" Target="theme/theme1.xml"/><Relationship Id="rId113"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8020DC-0191-B54E-A7DF-ED1F4659D973}" type="datetimeFigureOut">
              <a:rPr lang="it-IT" smtClean="0"/>
              <a:t>09/12/17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35AF14-AE89-4C47-AF4F-CB2A73427756}" type="slidenum">
              <a:rPr lang="it-IT" smtClean="0"/>
              <a:t>‹n.›</a:t>
            </a:fld>
            <a:endParaRPr lang="it-IT"/>
          </a:p>
        </p:txBody>
      </p:sp>
    </p:spTree>
    <p:extLst>
      <p:ext uri="{BB962C8B-B14F-4D97-AF65-F5344CB8AC3E}">
        <p14:creationId xmlns:p14="http://schemas.microsoft.com/office/powerpoint/2010/main" val="200403839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435AF14-AE89-4C47-AF4F-CB2A73427756}" type="slidenum">
              <a:rPr lang="it-IT" smtClean="0"/>
              <a:t>3</a:t>
            </a:fld>
            <a:endParaRPr lang="it-IT"/>
          </a:p>
        </p:txBody>
      </p:sp>
    </p:spTree>
    <p:extLst>
      <p:ext uri="{BB962C8B-B14F-4D97-AF65-F5344CB8AC3E}">
        <p14:creationId xmlns:p14="http://schemas.microsoft.com/office/powerpoint/2010/main" val="130950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5FB1B1D-A73A-ED47-B562-E1BC79B007E2}" type="datetimeFigureOut">
              <a:rPr lang="it-IT" smtClean="0"/>
              <a:t>09/12/17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246787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FB1B1D-A73A-ED47-B562-E1BC79B007E2}" type="datetimeFigureOut">
              <a:rPr lang="it-IT" smtClean="0"/>
              <a:t>09/12/17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2201962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FB1B1D-A73A-ED47-B562-E1BC79B007E2}" type="datetimeFigureOut">
              <a:rPr lang="it-IT" smtClean="0"/>
              <a:t>09/12/17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285699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FB1B1D-A73A-ED47-B562-E1BC79B007E2}" type="datetimeFigureOut">
              <a:rPr lang="it-IT" smtClean="0"/>
              <a:t>09/12/17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396642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55FB1B1D-A73A-ED47-B562-E1BC79B007E2}" type="datetimeFigureOut">
              <a:rPr lang="it-IT" smtClean="0"/>
              <a:t>09/12/17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193286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5FB1B1D-A73A-ED47-B562-E1BC79B007E2}" type="datetimeFigureOut">
              <a:rPr lang="it-IT" smtClean="0"/>
              <a:t>09/12/17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169183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5FB1B1D-A73A-ED47-B562-E1BC79B007E2}" type="datetimeFigureOut">
              <a:rPr lang="it-IT" smtClean="0"/>
              <a:t>09/12/17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2812902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55FB1B1D-A73A-ED47-B562-E1BC79B007E2}" type="datetimeFigureOut">
              <a:rPr lang="it-IT" smtClean="0"/>
              <a:t>09/12/17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4293067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5FB1B1D-A73A-ED47-B562-E1BC79B007E2}" type="datetimeFigureOut">
              <a:rPr lang="it-IT" smtClean="0"/>
              <a:t>09/12/17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3731874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5FB1B1D-A73A-ED47-B562-E1BC79B007E2}" type="datetimeFigureOut">
              <a:rPr lang="it-IT" smtClean="0"/>
              <a:t>09/12/17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4058948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5FB1B1D-A73A-ED47-B562-E1BC79B007E2}" type="datetimeFigureOut">
              <a:rPr lang="it-IT" smtClean="0"/>
              <a:t>09/12/17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4630395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B1B1D-A73A-ED47-B562-E1BC79B007E2}" type="datetimeFigureOut">
              <a:rPr lang="it-IT" smtClean="0"/>
              <a:t>09/12/17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549A5-6B5E-944A-9DDA-10490CEF509A}" type="slidenum">
              <a:rPr lang="it-IT" smtClean="0"/>
              <a:t>‹n.›</a:t>
            </a:fld>
            <a:endParaRPr lang="it-IT"/>
          </a:p>
        </p:txBody>
      </p:sp>
    </p:spTree>
    <p:extLst>
      <p:ext uri="{BB962C8B-B14F-4D97-AF65-F5344CB8AC3E}">
        <p14:creationId xmlns:p14="http://schemas.microsoft.com/office/powerpoint/2010/main" val="2706109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2182743"/>
          </a:xfrm>
        </p:spPr>
        <p:txBody>
          <a:bodyPr>
            <a:normAutofit fontScale="90000"/>
          </a:bodyPr>
          <a:lstStyle/>
          <a:p>
            <a:r>
              <a:rPr lang="it-IT" dirty="0"/>
              <a:t/>
            </a:r>
            <a:br>
              <a:rPr lang="it-IT" dirty="0"/>
            </a:br>
            <a:r>
              <a:rPr lang="it-IT" dirty="0" smtClean="0"/>
              <a:t>riflessi sui principi </a:t>
            </a:r>
            <a:r>
              <a:rPr lang="it-IT" dirty="0"/>
              <a:t>contabili OIC </a:t>
            </a:r>
            <a:r>
              <a:rPr lang="it-IT" dirty="0" smtClean="0"/>
              <a:t>dopo la DIRETTIVA </a:t>
            </a:r>
            <a:r>
              <a:rPr lang="it-IT" dirty="0"/>
              <a:t>2013/34/UE </a:t>
            </a:r>
            <a:br>
              <a:rPr lang="it-IT" dirty="0"/>
            </a:br>
            <a:r>
              <a:rPr lang="it-IT" dirty="0" smtClean="0"/>
              <a:t>  </a:t>
            </a:r>
            <a:r>
              <a:rPr lang="ru-RU" dirty="0" smtClean="0"/>
              <a:t> </a:t>
            </a:r>
            <a:endParaRPr lang="it-IT" dirty="0"/>
          </a:p>
        </p:txBody>
      </p:sp>
    </p:spTree>
    <p:extLst>
      <p:ext uri="{BB962C8B-B14F-4D97-AF65-F5344CB8AC3E}">
        <p14:creationId xmlns:p14="http://schemas.microsoft.com/office/powerpoint/2010/main" val="1826781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Novità sostanziali in tema di bilancio</a:t>
            </a:r>
            <a:endParaRPr lang="it-IT" dirty="0"/>
          </a:p>
        </p:txBody>
      </p:sp>
      <p:sp>
        <p:nvSpPr>
          <p:cNvPr id="3" name="Segnaposto contenuto 2"/>
          <p:cNvSpPr>
            <a:spLocks noGrp="1"/>
          </p:cNvSpPr>
          <p:nvPr>
            <p:ph idx="1"/>
          </p:nvPr>
        </p:nvSpPr>
        <p:spPr/>
        <p:txBody>
          <a:bodyPr>
            <a:normAutofit/>
          </a:bodyPr>
          <a:lstStyle/>
          <a:p>
            <a:r>
              <a:rPr lang="it-IT" dirty="0" smtClean="0"/>
              <a:t>prospetti dello SP e del CE e obbligo del rendiconto finanziario </a:t>
            </a:r>
          </a:p>
          <a:p>
            <a:r>
              <a:rPr lang="it-IT" dirty="0" smtClean="0"/>
              <a:t>principi di redazione del bilancio </a:t>
            </a:r>
          </a:p>
          <a:p>
            <a:r>
              <a:rPr lang="it-IT" dirty="0" smtClean="0"/>
              <a:t>metodi di valutazione </a:t>
            </a:r>
          </a:p>
          <a:p>
            <a:r>
              <a:rPr lang="it-IT" dirty="0" smtClean="0"/>
              <a:t>informativa da dare in nota integrativa e nella relazione sulla gestione</a:t>
            </a:r>
            <a:endParaRPr lang="it-IT" dirty="0"/>
          </a:p>
        </p:txBody>
      </p:sp>
    </p:spTree>
    <p:extLst>
      <p:ext uri="{BB962C8B-B14F-4D97-AF65-F5344CB8AC3E}">
        <p14:creationId xmlns:p14="http://schemas.microsoft.com/office/powerpoint/2010/main" val="273901801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Imposte differite</a:t>
            </a:r>
            <a:endParaRPr lang="it-IT" dirty="0"/>
          </a:p>
        </p:txBody>
      </p:sp>
      <p:sp>
        <p:nvSpPr>
          <p:cNvPr id="3" name="Segnaposto contenuto 2"/>
          <p:cNvSpPr>
            <a:spLocks noGrp="1"/>
          </p:cNvSpPr>
          <p:nvPr>
            <p:ph idx="1"/>
          </p:nvPr>
        </p:nvSpPr>
        <p:spPr/>
        <p:txBody>
          <a:bodyPr/>
          <a:lstStyle/>
          <a:p>
            <a:r>
              <a:rPr lang="it-IT" dirty="0"/>
              <a:t>differenze temporanee che, nella determinazione del reddito imponibile (perdita fiscale) di esercizi successivi, si </a:t>
            </a:r>
            <a:r>
              <a:rPr lang="it-IT" dirty="0" smtClean="0"/>
              <a:t>tradurranno </a:t>
            </a:r>
            <a:r>
              <a:rPr lang="it-IT" dirty="0"/>
              <a:t>in importi imponibili quando il valore contabile dell’attività o della passività sarà estinto o realizzato, in tutto o in </a:t>
            </a:r>
            <a:r>
              <a:rPr lang="it-IT" dirty="0" smtClean="0"/>
              <a:t>parte</a:t>
            </a:r>
            <a:endParaRPr lang="it-IT" dirty="0"/>
          </a:p>
        </p:txBody>
      </p:sp>
    </p:spTree>
    <p:extLst>
      <p:ext uri="{BB962C8B-B14F-4D97-AF65-F5344CB8AC3E}">
        <p14:creationId xmlns:p14="http://schemas.microsoft.com/office/powerpoint/2010/main" val="119048461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Es. Rateizzazione imposte su plusvalenza patrimoniale Art. 86 c.4 </a:t>
            </a:r>
            <a:r>
              <a:rPr lang="it-IT" sz="3600" dirty="0" err="1"/>
              <a:t>Tuir</a:t>
            </a:r>
            <a:r>
              <a:rPr lang="it-IT" sz="3600" dirty="0"/>
              <a:t> </a:t>
            </a:r>
          </a:p>
        </p:txBody>
      </p:sp>
      <p:sp>
        <p:nvSpPr>
          <p:cNvPr id="3" name="Segnaposto contenuto 2"/>
          <p:cNvSpPr>
            <a:spLocks noGrp="1"/>
          </p:cNvSpPr>
          <p:nvPr>
            <p:ph idx="1"/>
          </p:nvPr>
        </p:nvSpPr>
        <p:spPr>
          <a:xfrm>
            <a:off x="301761" y="1600200"/>
            <a:ext cx="8625348" cy="4525963"/>
          </a:xfrm>
        </p:spPr>
        <p:txBody>
          <a:bodyPr>
            <a:normAutofit fontScale="70000" lnSpcReduction="20000"/>
          </a:bodyPr>
          <a:lstStyle/>
          <a:p>
            <a:r>
              <a:rPr lang="it-IT" dirty="0"/>
              <a:t>Le plusvalenze realizzate … determinate a norma del c.2, concorrono a formare il reddito, per l'intero ammontare nell'esercizio in cui sono state realizzate ovvero, se i beni sono stati posseduti per un periodo non inferiore a tre anni, … a scelta del contribuente, in quote costanti nell'esercizio stesso e nei successivi, ma non oltre il quarto</a:t>
            </a:r>
          </a:p>
          <a:p>
            <a:r>
              <a:rPr lang="it-IT" dirty="0"/>
              <a:t>PLUSVALENZA PATRIMONIALE: 100 </a:t>
            </a:r>
          </a:p>
          <a:p>
            <a:r>
              <a:rPr lang="it-IT" dirty="0"/>
              <a:t>Quote costanti nell’esercizio e nei quattro successivi </a:t>
            </a:r>
          </a:p>
          <a:p>
            <a:r>
              <a:rPr lang="it-IT" dirty="0"/>
              <a:t>Pertanto, negli esercizi successivi avremo certezza della ripresa in aumento di 20 in ogni esercizio e di 80 complessivi: Ripresa certa: 80 IRES: 24% Imposte differite: 19,2</a:t>
            </a:r>
          </a:p>
          <a:p>
            <a:r>
              <a:rPr lang="it-IT" dirty="0"/>
              <a:t>La contropartita al conto economico degli accantonamenti al fondo per imposte è rappresentata dalla voce 20 “imposte sul reddito dell’esercizio correnti, differite e anticipate”</a:t>
            </a:r>
          </a:p>
          <a:p>
            <a:endParaRPr lang="it-IT" dirty="0"/>
          </a:p>
        </p:txBody>
      </p:sp>
    </p:spTree>
    <p:extLst>
      <p:ext uri="{BB962C8B-B14F-4D97-AF65-F5344CB8AC3E}">
        <p14:creationId xmlns:p14="http://schemas.microsoft.com/office/powerpoint/2010/main" val="122276723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33145"/>
          </a:xfrm>
        </p:spPr>
        <p:txBody>
          <a:bodyPr>
            <a:normAutofit fontScale="90000"/>
          </a:bodyPr>
          <a:lstStyle/>
          <a:p>
            <a:r>
              <a:rPr lang="it-IT" dirty="0" smtClean="0"/>
              <a:t>Imposte differite - Esercizi successivi </a:t>
            </a:r>
            <a:endParaRPr lang="it-IT" dirty="0"/>
          </a:p>
        </p:txBody>
      </p:sp>
      <p:sp>
        <p:nvSpPr>
          <p:cNvPr id="3" name="Segnaposto contenuto 2"/>
          <p:cNvSpPr>
            <a:spLocks noGrp="1"/>
          </p:cNvSpPr>
          <p:nvPr>
            <p:ph idx="1"/>
          </p:nvPr>
        </p:nvSpPr>
        <p:spPr/>
        <p:txBody>
          <a:bodyPr>
            <a:normAutofit fontScale="92500"/>
          </a:bodyPr>
          <a:lstStyle/>
          <a:p>
            <a:pPr marL="0" indent="0" algn="ctr">
              <a:buNone/>
            </a:pPr>
            <a:r>
              <a:rPr lang="it-IT" i="1" dirty="0"/>
              <a:t>Anno di realizzazione di plusvalenza</a:t>
            </a:r>
            <a:r>
              <a:rPr lang="it-IT" dirty="0"/>
              <a:t> </a:t>
            </a:r>
          </a:p>
          <a:p>
            <a:r>
              <a:rPr lang="it-IT" dirty="0"/>
              <a:t>Imposte correnti (voce 20 C/E) a Debiti tributari (D12) 4,8  </a:t>
            </a:r>
          </a:p>
          <a:p>
            <a:pPr marL="0" indent="0">
              <a:buNone/>
            </a:pPr>
            <a:r>
              <a:rPr lang="it-IT" sz="2600" dirty="0"/>
              <a:t>Imposte differite (voce 20 C/E) a </a:t>
            </a:r>
            <a:r>
              <a:rPr lang="it-IT" sz="2600" dirty="0" err="1"/>
              <a:t>F.do</a:t>
            </a:r>
            <a:r>
              <a:rPr lang="it-IT" sz="2600" dirty="0"/>
              <a:t> Imposte differite  (B2)19,2     </a:t>
            </a:r>
          </a:p>
          <a:p>
            <a:pPr marL="0" indent="0" algn="ctr">
              <a:buNone/>
            </a:pPr>
            <a:r>
              <a:rPr lang="it-IT" i="1" dirty="0"/>
              <a:t>Anno successivo </a:t>
            </a:r>
            <a:endParaRPr lang="it-IT" dirty="0"/>
          </a:p>
          <a:p>
            <a:r>
              <a:rPr lang="it-IT" dirty="0"/>
              <a:t>In correlazione con la variazione in diminuzione in dichiarazione dei redditi: </a:t>
            </a:r>
            <a:endParaRPr lang="it-IT" dirty="0" smtClean="0"/>
          </a:p>
          <a:p>
            <a:pPr marL="0" indent="0">
              <a:buNone/>
            </a:pPr>
            <a:r>
              <a:rPr lang="it-IT" sz="2600" dirty="0" err="1" smtClean="0"/>
              <a:t>F.do</a:t>
            </a:r>
            <a:r>
              <a:rPr lang="it-IT" sz="2600" dirty="0" smtClean="0"/>
              <a:t> </a:t>
            </a:r>
            <a:r>
              <a:rPr lang="it-IT" sz="2600" dirty="0"/>
              <a:t>Imposte differite (B2) a Imposte differite (voce 20 C/E) 4,8</a:t>
            </a:r>
            <a:r>
              <a:rPr lang="it-IT" sz="2600" dirty="0"/>
              <a:t> </a:t>
            </a:r>
          </a:p>
        </p:txBody>
      </p:sp>
    </p:spTree>
    <p:extLst>
      <p:ext uri="{BB962C8B-B14F-4D97-AF65-F5344CB8AC3E}">
        <p14:creationId xmlns:p14="http://schemas.microsoft.com/office/powerpoint/2010/main" val="6122927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57696"/>
          </a:xfrm>
        </p:spPr>
        <p:txBody>
          <a:bodyPr>
            <a:normAutofit fontScale="90000"/>
          </a:bodyPr>
          <a:lstStyle/>
          <a:p>
            <a:r>
              <a:rPr lang="it-IT" dirty="0" smtClean="0"/>
              <a:t>Compensazione dei “</a:t>
            </a:r>
            <a:r>
              <a:rPr lang="it-IT" i="1" dirty="0"/>
              <a:t>debiti tributari</a:t>
            </a:r>
            <a:r>
              <a:rPr lang="it-IT" dirty="0"/>
              <a:t>”</a:t>
            </a:r>
            <a:r>
              <a:rPr lang="it-IT" dirty="0"/>
              <a:t> </a:t>
            </a:r>
          </a:p>
        </p:txBody>
      </p:sp>
      <p:sp>
        <p:nvSpPr>
          <p:cNvPr id="3" name="Segnaposto contenuto 2"/>
          <p:cNvSpPr>
            <a:spLocks noGrp="1"/>
          </p:cNvSpPr>
          <p:nvPr>
            <p:ph idx="1"/>
          </p:nvPr>
        </p:nvSpPr>
        <p:spPr>
          <a:xfrm>
            <a:off x="457200" y="1232334"/>
            <a:ext cx="8229600" cy="5319154"/>
          </a:xfrm>
        </p:spPr>
        <p:txBody>
          <a:bodyPr>
            <a:normAutofit/>
          </a:bodyPr>
          <a:lstStyle/>
          <a:p>
            <a:pPr marL="0" indent="0">
              <a:buNone/>
            </a:pPr>
            <a:r>
              <a:rPr lang="it-IT" dirty="0"/>
              <a:t>Ai fini della classificazione in bilancio, la società effettua la compensazione dei crediti e debiti tributari solo se:  </a:t>
            </a:r>
          </a:p>
          <a:p>
            <a:pPr marL="0" indent="0">
              <a:buNone/>
            </a:pPr>
            <a:r>
              <a:rPr lang="it-IT" dirty="0"/>
              <a:t>i) ha un diritto legale a compensare gli importi rilevati in base alla legislazione fiscale</a:t>
            </a:r>
          </a:p>
          <a:p>
            <a:pPr marL="0" indent="0">
              <a:buNone/>
            </a:pPr>
            <a:r>
              <a:rPr lang="it-IT" dirty="0"/>
              <a:t>ii) intende regolare i debiti e i crediti tributari su base netta mediante un unico pagamento</a:t>
            </a:r>
            <a:r>
              <a:rPr lang="it-IT" dirty="0"/>
              <a:t> </a:t>
            </a:r>
          </a:p>
        </p:txBody>
      </p:sp>
    </p:spTree>
    <p:extLst>
      <p:ext uri="{BB962C8B-B14F-4D97-AF65-F5344CB8AC3E}">
        <p14:creationId xmlns:p14="http://schemas.microsoft.com/office/powerpoint/2010/main" val="169632386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RILEVAZIONE DELLA FISCALITÀ CORRENTE </a:t>
            </a:r>
            <a:r>
              <a:rPr lang="it-IT" dirty="0" smtClean="0"/>
              <a:t>OIC 15/19</a:t>
            </a:r>
            <a:endParaRPr lang="it-IT" dirty="0"/>
          </a:p>
        </p:txBody>
      </p:sp>
      <p:sp>
        <p:nvSpPr>
          <p:cNvPr id="3" name="Segnaposto contenuto 2"/>
          <p:cNvSpPr>
            <a:spLocks noGrp="1"/>
          </p:cNvSpPr>
          <p:nvPr>
            <p:ph idx="1"/>
          </p:nvPr>
        </p:nvSpPr>
        <p:spPr>
          <a:xfrm>
            <a:off x="457200" y="1600200"/>
            <a:ext cx="8229600" cy="5127336"/>
          </a:xfrm>
        </p:spPr>
        <p:txBody>
          <a:bodyPr>
            <a:normAutofit fontScale="77500" lnSpcReduction="20000"/>
          </a:bodyPr>
          <a:lstStyle/>
          <a:p>
            <a:r>
              <a:rPr lang="it-IT" dirty="0"/>
              <a:t>Alla fine dell’esercizio, in sede di redazione del bilancio, la società determina l’ammontare delle imposte</a:t>
            </a:r>
          </a:p>
          <a:p>
            <a:r>
              <a:rPr lang="it-IT" dirty="0"/>
              <a:t>Il costo derivante delle imposte correnti (o dovute) è calcolato in base al reddito  imponibile e alle aliquote d’imposta vigenti alla data di bilancio</a:t>
            </a:r>
          </a:p>
          <a:p>
            <a:r>
              <a:rPr lang="it-IT" dirty="0"/>
              <a:t>I crediti e debiti tributari sono esposti in bilancio secondo quanto previsto dall’OIC 15 e dall’OIC 19</a:t>
            </a:r>
          </a:p>
          <a:p>
            <a:r>
              <a:rPr lang="it-IT" dirty="0"/>
              <a:t>Per i crediti e i debiti derivanti da imposte sul reddito inferiori a 12 mesi non si applica il costo ammortizzato</a:t>
            </a:r>
          </a:p>
          <a:p>
            <a:r>
              <a:rPr lang="it-IT" dirty="0"/>
              <a:t>Nell’esercizio di definizione del contenzioso o dell’accertamento, se l’ammontare accantonato nel fondo imposte in esercizi precedenti risulta eccedente (carente) rispetto all’ammontare dovuto, la differenza positiva (negativa) è imputata a conto economico nella Voce 20 del Conto </a:t>
            </a:r>
            <a:r>
              <a:rPr lang="it-IT" dirty="0" smtClean="0"/>
              <a:t>Economico</a:t>
            </a:r>
            <a:endParaRPr lang="it-IT" dirty="0"/>
          </a:p>
        </p:txBody>
      </p:sp>
    </p:spTree>
    <p:extLst>
      <p:ext uri="{BB962C8B-B14F-4D97-AF65-F5344CB8AC3E}">
        <p14:creationId xmlns:p14="http://schemas.microsoft.com/office/powerpoint/2010/main" val="1808510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Voce 20 del Conto Economico </a:t>
            </a:r>
          </a:p>
        </p:txBody>
      </p:sp>
      <p:sp>
        <p:nvSpPr>
          <p:cNvPr id="3" name="Segnaposto contenuto 2"/>
          <p:cNvSpPr>
            <a:spLocks noGrp="1"/>
          </p:cNvSpPr>
          <p:nvPr>
            <p:ph idx="1"/>
          </p:nvPr>
        </p:nvSpPr>
        <p:spPr>
          <a:xfrm>
            <a:off x="457200" y="1600200"/>
            <a:ext cx="8229600" cy="5127336"/>
          </a:xfrm>
        </p:spPr>
        <p:txBody>
          <a:bodyPr>
            <a:normAutofit fontScale="85000" lnSpcReduction="20000"/>
          </a:bodyPr>
          <a:lstStyle/>
          <a:p>
            <a:pPr marL="0" indent="0">
              <a:buNone/>
            </a:pPr>
            <a:r>
              <a:rPr lang="it-IT" dirty="0"/>
              <a:t>Voce </a:t>
            </a:r>
            <a:r>
              <a:rPr lang="it-IT" dirty="0" smtClean="0"/>
              <a:t>20 </a:t>
            </a:r>
            <a:r>
              <a:rPr lang="it-IT" i="1" dirty="0" smtClean="0"/>
              <a:t>Varie </a:t>
            </a:r>
            <a:r>
              <a:rPr lang="it-IT" i="1" dirty="0"/>
              <a:t>componenti </a:t>
            </a:r>
            <a:endParaRPr lang="it-IT" i="1" dirty="0" smtClean="0"/>
          </a:p>
          <a:p>
            <a:pPr marL="514350" indent="-514350">
              <a:buFont typeface="+mj-lt"/>
              <a:buAutoNum type="arabicPeriod"/>
            </a:pPr>
            <a:r>
              <a:rPr lang="it-IT" b="1" dirty="0" smtClean="0"/>
              <a:t>Imposte correnti</a:t>
            </a:r>
            <a:r>
              <a:rPr lang="it-IT" dirty="0" smtClean="0"/>
              <a:t>:</a:t>
            </a:r>
            <a:r>
              <a:rPr lang="it-IT" b="1" dirty="0" smtClean="0"/>
              <a:t> </a:t>
            </a:r>
            <a:r>
              <a:rPr lang="it-IT" dirty="0" smtClean="0"/>
              <a:t>accoglie </a:t>
            </a:r>
            <a:r>
              <a:rPr lang="it-IT" dirty="0"/>
              <a:t>le imposte dovute sul reddito imponibile dell’esercizio</a:t>
            </a:r>
          </a:p>
          <a:p>
            <a:pPr marL="0" indent="0">
              <a:buNone/>
            </a:pPr>
            <a:r>
              <a:rPr lang="it-IT" dirty="0" smtClean="0"/>
              <a:t>	La voce comprende anche le eventuali sanzioni 	pecuniarie e gli interessi maturati attinenti ad 	eventi dell’esercizio (es. ritardato versamento degli 	acconti ed altre irregolarità)</a:t>
            </a:r>
          </a:p>
          <a:p>
            <a:pPr marL="514350" indent="-514350">
              <a:buFont typeface="+mj-lt"/>
              <a:buAutoNum type="arabicPeriod" startAt="2"/>
            </a:pPr>
            <a:r>
              <a:rPr lang="it-IT" b="1" dirty="0" smtClean="0"/>
              <a:t>Imposte relative a esercizi precedenti</a:t>
            </a:r>
            <a:r>
              <a:rPr lang="it-IT" dirty="0" smtClean="0"/>
              <a:t>:</a:t>
            </a:r>
            <a:r>
              <a:rPr lang="it-IT" b="1" dirty="0" smtClean="0"/>
              <a:t> </a:t>
            </a:r>
            <a:r>
              <a:rPr lang="it-IT" dirty="0"/>
              <a:t>l</a:t>
            </a:r>
            <a:r>
              <a:rPr lang="it-IT" dirty="0" smtClean="0"/>
              <a:t>e imposte relative ad esercizi precedenti, comprensive dei relativi oneri accessori (interessi e sanzioni) possono derivare, ad esempio, da iscrizioni a ruolo, avvisi di liquidazione, avvisi di pagamento, avvisi di accertamento e di  rettifica ed altre situazioni di contenzioso  con l’Amministrazione Finanziaria</a:t>
            </a:r>
            <a:endParaRPr lang="it-IT" dirty="0"/>
          </a:p>
        </p:txBody>
      </p:sp>
    </p:spTree>
    <p:extLst>
      <p:ext uri="{BB962C8B-B14F-4D97-AF65-F5344CB8AC3E}">
        <p14:creationId xmlns:p14="http://schemas.microsoft.com/office/powerpoint/2010/main" val="69692506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31947"/>
          </a:xfrm>
        </p:spPr>
        <p:txBody>
          <a:bodyPr>
            <a:normAutofit/>
          </a:bodyPr>
          <a:lstStyle/>
          <a:p>
            <a:r>
              <a:rPr lang="it-IT" dirty="0"/>
              <a:t>Voce 20 del Conto Economico </a:t>
            </a:r>
          </a:p>
        </p:txBody>
      </p:sp>
      <p:sp>
        <p:nvSpPr>
          <p:cNvPr id="3" name="Segnaposto contenuto 2"/>
          <p:cNvSpPr>
            <a:spLocks noGrp="1"/>
          </p:cNvSpPr>
          <p:nvPr>
            <p:ph idx="1"/>
          </p:nvPr>
        </p:nvSpPr>
        <p:spPr>
          <a:xfrm>
            <a:off x="457200" y="1106585"/>
            <a:ext cx="8229600" cy="5620951"/>
          </a:xfrm>
        </p:spPr>
        <p:txBody>
          <a:bodyPr>
            <a:normAutofit fontScale="77500" lnSpcReduction="20000"/>
          </a:bodyPr>
          <a:lstStyle/>
          <a:p>
            <a:pPr marL="0" indent="0">
              <a:buNone/>
            </a:pPr>
            <a:r>
              <a:rPr lang="it-IT" dirty="0"/>
              <a:t>Voce </a:t>
            </a:r>
            <a:r>
              <a:rPr lang="it-IT" dirty="0" smtClean="0"/>
              <a:t>20 </a:t>
            </a:r>
            <a:r>
              <a:rPr lang="it-IT" i="1" dirty="0" smtClean="0"/>
              <a:t>Varie componenti</a:t>
            </a:r>
          </a:p>
          <a:p>
            <a:pPr marL="514350" indent="-514350">
              <a:buFont typeface="+mj-lt"/>
              <a:buAutoNum type="arabicPeriod" startAt="3"/>
            </a:pPr>
            <a:r>
              <a:rPr lang="it-IT" dirty="0" smtClean="0"/>
              <a:t> </a:t>
            </a:r>
            <a:r>
              <a:rPr lang="it-IT" b="1" dirty="0" smtClean="0"/>
              <a:t>imposte differite e antici</a:t>
            </a:r>
            <a:r>
              <a:rPr lang="it-IT" b="1" dirty="0"/>
              <a:t>pate</a:t>
            </a:r>
          </a:p>
          <a:p>
            <a:pPr marL="571500" indent="-571500">
              <a:buAutoNum type="romanLcParenR"/>
            </a:pPr>
            <a:r>
              <a:rPr lang="it-IT" dirty="0" smtClean="0"/>
              <a:t>con </a:t>
            </a:r>
            <a:r>
              <a:rPr lang="it-IT" dirty="0"/>
              <a:t>segno positivo l’accantonamento al fondo per imposte differite e l’utilizzo delle attività per imposte anticipate; e  </a:t>
            </a:r>
            <a:endParaRPr lang="it-IT" dirty="0" smtClean="0"/>
          </a:p>
          <a:p>
            <a:pPr marL="571500" indent="-571500">
              <a:buAutoNum type="romanLcParenR"/>
            </a:pPr>
            <a:r>
              <a:rPr lang="it-IT" dirty="0" smtClean="0"/>
              <a:t>con </a:t>
            </a:r>
            <a:r>
              <a:rPr lang="it-IT" dirty="0"/>
              <a:t>segno negativo, le imposte anticipate e l’utilizzo del fondo imposte differite; esse concorrono con tale segno ad </a:t>
            </a:r>
            <a:r>
              <a:rPr lang="it-IT" dirty="0" smtClean="0"/>
              <a:t>identificare, nella </a:t>
            </a:r>
            <a:r>
              <a:rPr lang="it-IT" dirty="0"/>
              <a:t>voce 20, l’importo complessivo delle imposte sul reddito di competenza </a:t>
            </a:r>
            <a:r>
              <a:rPr lang="it-IT" dirty="0" smtClean="0"/>
              <a:t>dell’esercizio</a:t>
            </a:r>
          </a:p>
          <a:p>
            <a:pPr marL="0" indent="0">
              <a:buNone/>
            </a:pPr>
            <a:r>
              <a:rPr lang="it-IT" dirty="0" smtClean="0"/>
              <a:t>La </a:t>
            </a:r>
            <a:r>
              <a:rPr lang="it-IT" dirty="0"/>
              <a:t>voce accoglie sia le imposte differite e anticipate dell’esercizio sia quelle provenienti da esercizi precedenti. </a:t>
            </a:r>
            <a:r>
              <a:rPr lang="it-IT" dirty="0" smtClean="0"/>
              <a:t>Più </a:t>
            </a:r>
            <a:r>
              <a:rPr lang="it-IT" dirty="0"/>
              <a:t>in generale, tutte le variazioni delle attività per imposte anticipate e delle passività per imposte differite </a:t>
            </a:r>
            <a:r>
              <a:rPr lang="it-IT" dirty="0" smtClean="0"/>
              <a:t>sono </a:t>
            </a:r>
            <a:r>
              <a:rPr lang="it-IT" dirty="0"/>
              <a:t>iscritte </a:t>
            </a:r>
            <a:r>
              <a:rPr lang="it-IT" dirty="0" smtClean="0"/>
              <a:t>a CE nella </a:t>
            </a:r>
            <a:r>
              <a:rPr lang="it-IT" dirty="0"/>
              <a:t>voce </a:t>
            </a:r>
            <a:r>
              <a:rPr lang="it-IT" dirty="0" smtClean="0"/>
              <a:t>20“Imposte </a:t>
            </a:r>
            <a:r>
              <a:rPr lang="it-IT" dirty="0"/>
              <a:t>sul reddito dell’esercizio, correnti, differite e anticipate</a:t>
            </a:r>
            <a:r>
              <a:rPr lang="it-IT" dirty="0" smtClean="0"/>
              <a:t>” </a:t>
            </a:r>
            <a:endParaRPr lang="it-IT" dirty="0"/>
          </a:p>
        </p:txBody>
      </p:sp>
    </p:spTree>
    <p:extLst>
      <p:ext uri="{BB962C8B-B14F-4D97-AF65-F5344CB8AC3E}">
        <p14:creationId xmlns:p14="http://schemas.microsoft.com/office/powerpoint/2010/main" val="155123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Nuovo schema di bilancio: il rendiconto finanziario</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Art. 2423 </a:t>
            </a:r>
            <a:r>
              <a:rPr lang="it-IT" dirty="0"/>
              <a:t>(Redazione del bilancio) </a:t>
            </a:r>
          </a:p>
          <a:p>
            <a:r>
              <a:rPr lang="it-IT" dirty="0"/>
              <a:t>Gli amministratori devono redigere il bilancio di esercizio, costituito dallo stato patrimoniale, dal conto </a:t>
            </a:r>
            <a:r>
              <a:rPr lang="it-IT" dirty="0" smtClean="0"/>
              <a:t>economico</a:t>
            </a:r>
            <a:r>
              <a:rPr lang="it-IT" dirty="0"/>
              <a:t>, </a:t>
            </a:r>
            <a:r>
              <a:rPr lang="it-IT" b="1" dirty="0"/>
              <a:t>dal rendiconto finanziario </a:t>
            </a:r>
            <a:r>
              <a:rPr lang="it-IT" dirty="0"/>
              <a:t>e dalla nota </a:t>
            </a:r>
            <a:r>
              <a:rPr lang="it-IT" dirty="0" smtClean="0"/>
              <a:t>integrativa</a:t>
            </a:r>
            <a:endParaRPr lang="it-IT" dirty="0"/>
          </a:p>
        </p:txBody>
      </p:sp>
    </p:spTree>
    <p:extLst>
      <p:ext uri="{BB962C8B-B14F-4D97-AF65-F5344CB8AC3E}">
        <p14:creationId xmlns:p14="http://schemas.microsoft.com/office/powerpoint/2010/main" val="1025111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principio di rilevanza o materialità</a:t>
            </a:r>
            <a:r>
              <a:rPr lang="it-IT" dirty="0" smtClean="0">
                <a:effectLst/>
              </a:rPr>
              <a:t> </a:t>
            </a:r>
            <a:endParaRPr lang="it-IT" dirty="0"/>
          </a:p>
        </p:txBody>
      </p:sp>
      <p:sp>
        <p:nvSpPr>
          <p:cNvPr id="3" name="Segnaposto contenuto 2"/>
          <p:cNvSpPr>
            <a:spLocks noGrp="1"/>
          </p:cNvSpPr>
          <p:nvPr>
            <p:ph idx="1"/>
          </p:nvPr>
        </p:nvSpPr>
        <p:spPr>
          <a:xfrm>
            <a:off x="457200" y="1600200"/>
            <a:ext cx="8229600" cy="4989013"/>
          </a:xfrm>
        </p:spPr>
        <p:txBody>
          <a:bodyPr>
            <a:normAutofit fontScale="92500" lnSpcReduction="20000"/>
          </a:bodyPr>
          <a:lstStyle/>
          <a:p>
            <a:pPr marL="0" indent="0">
              <a:spcBef>
                <a:spcPts val="1320"/>
              </a:spcBef>
              <a:buNone/>
            </a:pPr>
            <a:r>
              <a:rPr lang="it-IT" dirty="0" smtClean="0"/>
              <a:t>Nuovo </a:t>
            </a:r>
            <a:r>
              <a:rPr lang="it-IT" dirty="0"/>
              <a:t>comma dopo il 3° nell’art. </a:t>
            </a:r>
            <a:r>
              <a:rPr lang="it-IT" dirty="0" smtClean="0"/>
              <a:t>2423</a:t>
            </a:r>
            <a:r>
              <a:rPr lang="it-IT" dirty="0"/>
              <a:t>:</a:t>
            </a:r>
            <a:endParaRPr lang="it-IT" dirty="0" smtClean="0"/>
          </a:p>
          <a:p>
            <a:pPr marL="0" indent="0">
              <a:spcBef>
                <a:spcPts val="1320"/>
              </a:spcBef>
              <a:buNone/>
            </a:pPr>
            <a:r>
              <a:rPr lang="it-IT" dirty="0" smtClean="0"/>
              <a:t>“</a:t>
            </a:r>
            <a:r>
              <a:rPr lang="it-IT" dirty="0"/>
              <a:t>Non occorre rispettare gli obblighi in tema di rilevazione, valutazione, presentazione e informativa quando la loro osservanza abbia effetti irrilevanti al fine di dare una rappresentazione veritiera e corretta. </a:t>
            </a:r>
          </a:p>
          <a:p>
            <a:pPr marL="0" indent="0">
              <a:spcBef>
                <a:spcPts val="1320"/>
              </a:spcBef>
              <a:buNone/>
            </a:pPr>
            <a:r>
              <a:rPr lang="it-IT" dirty="0"/>
              <a:t>Rimangono fermi gli obblighi in tema di regolare tenuta delle scritture contabili. </a:t>
            </a:r>
          </a:p>
          <a:p>
            <a:pPr marL="0" indent="0">
              <a:spcBef>
                <a:spcPts val="1320"/>
              </a:spcBef>
              <a:buNone/>
            </a:pPr>
            <a:r>
              <a:rPr lang="it-IT" dirty="0"/>
              <a:t>Le società illustrano nella nota integrativa i criteri con i quali hanno dato attuazione alla presente disposizione”.</a:t>
            </a:r>
            <a:r>
              <a:rPr lang="it-IT" dirty="0" smtClean="0">
                <a:effectLst/>
              </a:rPr>
              <a:t> </a:t>
            </a:r>
            <a:endParaRPr lang="it-IT" dirty="0"/>
          </a:p>
        </p:txBody>
      </p:sp>
    </p:spTree>
    <p:extLst>
      <p:ext uri="{BB962C8B-B14F-4D97-AF65-F5344CB8AC3E}">
        <p14:creationId xmlns:p14="http://schemas.microsoft.com/office/powerpoint/2010/main" val="199395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4223"/>
          </a:xfrm>
        </p:spPr>
        <p:txBody>
          <a:bodyPr>
            <a:normAutofit fontScale="90000"/>
          </a:bodyPr>
          <a:lstStyle/>
          <a:p>
            <a:r>
              <a:rPr lang="it-IT" dirty="0" smtClean="0"/>
              <a:t>Esemplificazione del principio di rilevanza o materialità </a:t>
            </a:r>
            <a:r>
              <a:rPr lang="mr-IN" dirty="0" smtClean="0"/>
              <a:t>–</a:t>
            </a:r>
            <a:r>
              <a:rPr lang="it-IT" dirty="0" smtClean="0"/>
              <a:t> OIC 19</a:t>
            </a:r>
            <a:r>
              <a:rPr lang="it-IT" dirty="0" smtClean="0">
                <a:effectLst/>
              </a:rPr>
              <a:t> </a:t>
            </a:r>
            <a:endParaRPr lang="it-IT" dirty="0"/>
          </a:p>
        </p:txBody>
      </p:sp>
      <p:sp>
        <p:nvSpPr>
          <p:cNvPr id="3" name="Segnaposto contenuto 2"/>
          <p:cNvSpPr>
            <a:spLocks noGrp="1"/>
          </p:cNvSpPr>
          <p:nvPr>
            <p:ph idx="1"/>
          </p:nvPr>
        </p:nvSpPr>
        <p:spPr>
          <a:xfrm>
            <a:off x="457200" y="1348703"/>
            <a:ext cx="8229600" cy="5403983"/>
          </a:xfrm>
        </p:spPr>
        <p:txBody>
          <a:bodyPr>
            <a:normAutofit lnSpcReduction="10000"/>
          </a:bodyPr>
          <a:lstStyle/>
          <a:p>
            <a:pPr marL="0" indent="0">
              <a:buNone/>
            </a:pPr>
            <a:r>
              <a:rPr lang="it-IT" dirty="0"/>
              <a:t>U</a:t>
            </a:r>
            <a:r>
              <a:rPr lang="it-IT" dirty="0" smtClean="0"/>
              <a:t>na società </a:t>
            </a:r>
            <a:r>
              <a:rPr lang="it-IT" dirty="0"/>
              <a:t>tenuta all’applicazione del criterio del costo ammortizzato decide </a:t>
            </a:r>
            <a:endParaRPr lang="it-IT" dirty="0" smtClean="0"/>
          </a:p>
          <a:p>
            <a:r>
              <a:rPr lang="it-IT" dirty="0" smtClean="0"/>
              <a:t>di </a:t>
            </a:r>
            <a:r>
              <a:rPr lang="it-IT" dirty="0"/>
              <a:t>non </a:t>
            </a:r>
            <a:r>
              <a:rPr lang="it-IT" dirty="0" smtClean="0"/>
              <a:t>utilizzarlo per </a:t>
            </a:r>
            <a:r>
              <a:rPr lang="it-IT" dirty="0"/>
              <a:t>i debiti con scadenza inferiore ai 12 mesi </a:t>
            </a:r>
            <a:endParaRPr lang="it-IT" dirty="0" smtClean="0"/>
          </a:p>
          <a:p>
            <a:r>
              <a:rPr lang="it-IT" dirty="0" smtClean="0"/>
              <a:t>o </a:t>
            </a:r>
            <a:r>
              <a:rPr lang="it-IT" dirty="0"/>
              <a:t>di non attualizzare un debito nel caso in cui il tasso di interesse desumibile dalle condizioni contrattuali non sia significativamente diverso dal tasso di interesse di </a:t>
            </a:r>
            <a:r>
              <a:rPr lang="it-IT" dirty="0" smtClean="0"/>
              <a:t>mercato</a:t>
            </a:r>
          </a:p>
          <a:p>
            <a:pPr marL="0" indent="0">
              <a:buNone/>
            </a:pPr>
            <a:endParaRPr lang="it-IT" dirty="0"/>
          </a:p>
          <a:p>
            <a:pPr marL="0" indent="0">
              <a:buNone/>
            </a:pPr>
            <a:r>
              <a:rPr lang="it-IT" dirty="0" smtClean="0"/>
              <a:t>la </a:t>
            </a:r>
            <a:r>
              <a:rPr lang="it-IT" dirty="0"/>
              <a:t>società </a:t>
            </a:r>
            <a:r>
              <a:rPr lang="it-IT" dirty="0" smtClean="0"/>
              <a:t>deve </a:t>
            </a:r>
            <a:r>
              <a:rPr lang="it-IT" dirty="0"/>
              <a:t>illustrare in nota integrativa le politiche di bilancio adottate</a:t>
            </a:r>
            <a:r>
              <a:rPr lang="it-IT" dirty="0" smtClean="0">
                <a:effectLst/>
              </a:rPr>
              <a:t> </a:t>
            </a:r>
            <a:endParaRPr lang="it-IT" dirty="0"/>
          </a:p>
        </p:txBody>
      </p:sp>
      <p:sp>
        <p:nvSpPr>
          <p:cNvPr id="4" name="Freccia giù 3"/>
          <p:cNvSpPr/>
          <p:nvPr/>
        </p:nvSpPr>
        <p:spPr>
          <a:xfrm>
            <a:off x="4501275" y="5105383"/>
            <a:ext cx="484632" cy="61616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82483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4223"/>
          </a:xfrm>
        </p:spPr>
        <p:txBody>
          <a:bodyPr>
            <a:noAutofit/>
          </a:bodyPr>
          <a:lstStyle/>
          <a:p>
            <a:r>
              <a:rPr lang="it-IT" sz="3200" dirty="0" smtClean="0"/>
              <a:t>Esemplificazione del principio di rilevanza o materialità </a:t>
            </a:r>
            <a:r>
              <a:rPr lang="mr-IN" sz="3200" dirty="0" smtClean="0"/>
              <a:t>–</a:t>
            </a:r>
            <a:r>
              <a:rPr lang="it-IT" sz="3200" dirty="0" smtClean="0"/>
              <a:t> OIC 16</a:t>
            </a:r>
            <a:r>
              <a:rPr lang="it-IT" sz="3200" dirty="0" smtClean="0">
                <a:effectLst/>
              </a:rPr>
              <a:t> (immobilizzazioni materiali)</a:t>
            </a:r>
            <a:endParaRPr lang="it-IT" sz="3200" dirty="0"/>
          </a:p>
        </p:txBody>
      </p:sp>
      <p:sp>
        <p:nvSpPr>
          <p:cNvPr id="3" name="Segnaposto contenuto 2"/>
          <p:cNvSpPr>
            <a:spLocks noGrp="1"/>
          </p:cNvSpPr>
          <p:nvPr>
            <p:ph idx="1"/>
          </p:nvPr>
        </p:nvSpPr>
        <p:spPr>
          <a:xfrm>
            <a:off x="457200" y="1348703"/>
            <a:ext cx="8229600" cy="5403983"/>
          </a:xfrm>
        </p:spPr>
        <p:txBody>
          <a:bodyPr>
            <a:normAutofit fontScale="92500" lnSpcReduction="20000"/>
          </a:bodyPr>
          <a:lstStyle/>
          <a:p>
            <a:pPr marL="0" indent="0">
              <a:buNone/>
            </a:pPr>
            <a:r>
              <a:rPr lang="it-IT" dirty="0" smtClean="0"/>
              <a:t>Iscrizione in bilancio ad un valore costante delle attrezzature industriali e commerciali, qualora:</a:t>
            </a:r>
          </a:p>
          <a:p>
            <a:r>
              <a:rPr lang="it-IT" dirty="0" smtClean="0"/>
              <a:t>siano costantemente rinnovate e complessivamente di scarsa rilevanza rispetto all'attivo di bilancio e quando non si hanno variazioni sensibili nell'entità, valore e composizione di tali immobilizzazioni materiali, </a:t>
            </a:r>
          </a:p>
          <a:p>
            <a:r>
              <a:rPr lang="it-IT" dirty="0"/>
              <a:t>o</a:t>
            </a:r>
            <a:r>
              <a:rPr lang="it-IT" dirty="0" smtClean="0"/>
              <a:t> vi sia l'utilizzo ai fini dell'ammortamento della metà dell'aliquota normale per i cespiti acquistati nell'anno, se la quota di ammortamento così ottenuta non si discosta significativamente dalla quota calcolata a partire dal momento in cui il cespite </a:t>
            </a:r>
            <a:r>
              <a:rPr lang="it-IT" dirty="0"/>
              <a:t>è</a:t>
            </a:r>
            <a:r>
              <a:rPr lang="it-IT" dirty="0" smtClean="0"/>
              <a:t> disponibile e pronto per l’uso </a:t>
            </a:r>
            <a:endParaRPr lang="it-IT" dirty="0"/>
          </a:p>
        </p:txBody>
      </p:sp>
    </p:spTree>
    <p:extLst>
      <p:ext uri="{BB962C8B-B14F-4D97-AF65-F5344CB8AC3E}">
        <p14:creationId xmlns:p14="http://schemas.microsoft.com/office/powerpoint/2010/main" val="14736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2423-</a:t>
            </a:r>
            <a:r>
              <a:rPr lang="it-IT" sz="3600" i="1" dirty="0" smtClean="0"/>
              <a:t>bis</a:t>
            </a:r>
            <a:r>
              <a:rPr lang="it-IT" sz="3600" dirty="0" smtClean="0"/>
              <a:t> (Principi di redazione del bilancio) </a:t>
            </a:r>
            <a:endParaRPr lang="it-IT" sz="3600" dirty="0"/>
          </a:p>
        </p:txBody>
      </p:sp>
      <p:sp>
        <p:nvSpPr>
          <p:cNvPr id="3" name="Segnaposto contenuto 2"/>
          <p:cNvSpPr>
            <a:spLocks noGrp="1"/>
          </p:cNvSpPr>
          <p:nvPr>
            <p:ph idx="1"/>
          </p:nvPr>
        </p:nvSpPr>
        <p:spPr/>
        <p:txBody>
          <a:bodyPr/>
          <a:lstStyle/>
          <a:p>
            <a:pPr marL="0" indent="0">
              <a:buNone/>
            </a:pPr>
            <a:r>
              <a:rPr lang="it-IT" i="1" dirty="0"/>
              <a:t>C</a:t>
            </a:r>
            <a:r>
              <a:rPr lang="it-IT" i="1" dirty="0" smtClean="0"/>
              <a:t>omma </a:t>
            </a:r>
            <a:r>
              <a:rPr lang="it-IT" i="1" dirty="0"/>
              <a:t>1: </a:t>
            </a:r>
            <a:endParaRPr lang="it-IT" dirty="0"/>
          </a:p>
          <a:p>
            <a:pPr marL="514350" indent="-514350">
              <a:buAutoNum type="arabicParenR"/>
            </a:pPr>
            <a:r>
              <a:rPr lang="it-IT" dirty="0" smtClean="0"/>
              <a:t>la </a:t>
            </a:r>
            <a:r>
              <a:rPr lang="it-IT" dirty="0"/>
              <a:t>valutazione delle voci deve essere fatta secondo prudenza e nella prospettiva della continuazione </a:t>
            </a:r>
            <a:r>
              <a:rPr lang="it-IT" dirty="0" smtClean="0"/>
              <a:t>dell'attività</a:t>
            </a:r>
            <a:r>
              <a:rPr lang="it-IT" dirty="0" smtClean="0">
                <a:solidFill>
                  <a:srgbClr val="FF0000"/>
                </a:solidFill>
              </a:rPr>
              <a:t>, </a:t>
            </a:r>
            <a:r>
              <a:rPr lang="it-IT" dirty="0">
                <a:solidFill>
                  <a:srgbClr val="FF0000"/>
                </a:solidFill>
              </a:rPr>
              <a:t>nonché tenendo conto della funzione economica dell’elemento dell’attivo o del passivo considerato</a:t>
            </a:r>
            <a:r>
              <a:rPr lang="it-IT" dirty="0"/>
              <a:t>; </a:t>
            </a:r>
            <a:endParaRPr lang="it-IT" dirty="0" smtClean="0"/>
          </a:p>
          <a:p>
            <a:pPr marL="0" indent="0">
              <a:buNone/>
            </a:pPr>
            <a:endParaRPr lang="it-IT" dirty="0"/>
          </a:p>
        </p:txBody>
      </p:sp>
    </p:spTree>
    <p:extLst>
      <p:ext uri="{BB962C8B-B14F-4D97-AF65-F5344CB8AC3E}">
        <p14:creationId xmlns:p14="http://schemas.microsoft.com/office/powerpoint/2010/main" val="1306904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2423-</a:t>
            </a:r>
            <a:r>
              <a:rPr lang="it-IT" sz="3600" i="1" dirty="0" smtClean="0"/>
              <a:t>bis</a:t>
            </a:r>
            <a:r>
              <a:rPr lang="it-IT" sz="3600" dirty="0" smtClean="0"/>
              <a:t> (Principi di redazione del bilancio) </a:t>
            </a:r>
            <a:endParaRPr lang="it-IT" sz="3600" dirty="0"/>
          </a:p>
        </p:txBody>
      </p:sp>
      <p:sp>
        <p:nvSpPr>
          <p:cNvPr id="3" name="Segnaposto contenuto 2"/>
          <p:cNvSpPr>
            <a:spLocks noGrp="1"/>
          </p:cNvSpPr>
          <p:nvPr>
            <p:ph idx="1"/>
          </p:nvPr>
        </p:nvSpPr>
        <p:spPr/>
        <p:txBody>
          <a:bodyPr>
            <a:normAutofit/>
          </a:bodyPr>
          <a:lstStyle/>
          <a:p>
            <a:pPr marL="0" indent="0">
              <a:buNone/>
            </a:pPr>
            <a:r>
              <a:rPr lang="it-IT" i="1" dirty="0" smtClean="0"/>
              <a:t>Inserimento del n.1-bis </a:t>
            </a:r>
            <a:r>
              <a:rPr lang="it-IT" dirty="0" smtClean="0"/>
              <a:t>(prevalenza della sostanza sulla forma) </a:t>
            </a:r>
            <a:endParaRPr lang="it-IT" dirty="0"/>
          </a:p>
          <a:p>
            <a:pPr marL="0" indent="0">
              <a:buNone/>
            </a:pPr>
            <a:r>
              <a:rPr lang="it-IT" dirty="0" smtClean="0"/>
              <a:t>“la </a:t>
            </a:r>
            <a:r>
              <a:rPr lang="it-IT" dirty="0"/>
              <a:t>rilevazione e la presentazione delle voci è</a:t>
            </a:r>
            <a:r>
              <a:rPr lang="it-IT" dirty="0" smtClean="0"/>
              <a:t> </a:t>
            </a:r>
            <a:r>
              <a:rPr lang="it-IT" dirty="0"/>
              <a:t>effettuata tenendo conto della sostanza dell'operazione o del </a:t>
            </a:r>
            <a:r>
              <a:rPr lang="it-IT" dirty="0" smtClean="0"/>
              <a:t>contratto”</a:t>
            </a:r>
            <a:endParaRPr lang="it-IT" dirty="0"/>
          </a:p>
        </p:txBody>
      </p:sp>
    </p:spTree>
    <p:extLst>
      <p:ext uri="{BB962C8B-B14F-4D97-AF65-F5344CB8AC3E}">
        <p14:creationId xmlns:p14="http://schemas.microsoft.com/office/powerpoint/2010/main" val="2927730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perché delle modifiche</a:t>
            </a:r>
            <a:endParaRPr lang="it-IT" dirty="0"/>
          </a:p>
        </p:txBody>
      </p:sp>
      <p:sp>
        <p:nvSpPr>
          <p:cNvPr id="3" name="Segnaposto contenuto 2"/>
          <p:cNvSpPr>
            <a:spLocks noGrp="1"/>
          </p:cNvSpPr>
          <p:nvPr>
            <p:ph idx="1"/>
          </p:nvPr>
        </p:nvSpPr>
        <p:spPr/>
        <p:txBody>
          <a:bodyPr>
            <a:normAutofit fontScale="85000" lnSpcReduction="20000"/>
          </a:bodyPr>
          <a:lstStyle/>
          <a:p>
            <a:r>
              <a:rPr lang="it-IT" dirty="0"/>
              <a:t>Eliminando </a:t>
            </a:r>
            <a:r>
              <a:rPr lang="it-IT" dirty="0" smtClean="0"/>
              <a:t>l’inciso </a:t>
            </a:r>
            <a:r>
              <a:rPr lang="it-IT" dirty="0"/>
              <a:t>n</a:t>
            </a:r>
            <a:r>
              <a:rPr lang="it-IT" dirty="0" smtClean="0"/>
              <a:t>el comma 1 (riferimento alla funzione economica) e </a:t>
            </a:r>
            <a:r>
              <a:rPr lang="it-IT" dirty="0"/>
              <a:t>inserendo un </a:t>
            </a:r>
            <a:r>
              <a:rPr lang="it-IT" dirty="0" smtClean="0"/>
              <a:t>numero </a:t>
            </a:r>
            <a:r>
              <a:rPr lang="it-IT" dirty="0"/>
              <a:t>1-</a:t>
            </a:r>
            <a:r>
              <a:rPr lang="it-IT" i="1" dirty="0"/>
              <a:t>bis</a:t>
            </a:r>
            <a:r>
              <a:rPr lang="it-IT" dirty="0"/>
              <a:t>), si chiarisce che la valutazione delle voci deve invece essere fatta tenendo conto della </a:t>
            </a:r>
            <a:r>
              <a:rPr lang="it-IT" b="1" dirty="0"/>
              <a:t>sostanza dell'operazione o</a:t>
            </a:r>
            <a:r>
              <a:rPr lang="it-IT" dirty="0"/>
              <a:t> </a:t>
            </a:r>
            <a:r>
              <a:rPr lang="it-IT" b="1" dirty="0"/>
              <a:t>del contratto</a:t>
            </a:r>
            <a:r>
              <a:rPr lang="it-IT" dirty="0"/>
              <a:t>, secondo quanto prescritto nei principi generali elencati nell'articolo 6 della direttiva. </a:t>
            </a:r>
          </a:p>
          <a:p>
            <a:r>
              <a:rPr lang="it-IT" dirty="0" smtClean="0"/>
              <a:t>sebbene </a:t>
            </a:r>
            <a:r>
              <a:rPr lang="it-IT" dirty="0"/>
              <a:t>l’articolo 6 della direttiva attribuisca agli Stati membri la possibilità di esonerare le società dall'ottemperanza di tale obbligo, con </a:t>
            </a:r>
            <a:r>
              <a:rPr lang="it-IT" dirty="0" smtClean="0"/>
              <a:t>tali modifiche si </a:t>
            </a:r>
            <a:r>
              <a:rPr lang="it-IT" dirty="0"/>
              <a:t>intende superare i problemi interpretativi legati al </a:t>
            </a:r>
            <a:r>
              <a:rPr lang="it-IT" dirty="0" smtClean="0"/>
              <a:t>precedente concetto </a:t>
            </a:r>
            <a:r>
              <a:rPr lang="it-IT" dirty="0"/>
              <a:t>di “funzione economica” dell’elemento dell'attivo o del passivo</a:t>
            </a:r>
            <a:r>
              <a:rPr lang="it-IT" dirty="0" smtClean="0">
                <a:effectLst/>
              </a:rPr>
              <a:t> </a:t>
            </a:r>
            <a:endParaRPr lang="it-IT" dirty="0"/>
          </a:p>
        </p:txBody>
      </p:sp>
    </p:spTree>
    <p:extLst>
      <p:ext uri="{BB962C8B-B14F-4D97-AF65-F5344CB8AC3E}">
        <p14:creationId xmlns:p14="http://schemas.microsoft.com/office/powerpoint/2010/main" val="4207223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OIC 16 </a:t>
            </a:r>
            <a:r>
              <a:rPr lang="mr-IN" dirty="0" smtClean="0"/>
              <a:t>–</a:t>
            </a:r>
            <a:r>
              <a:rPr lang="it-IT" dirty="0" smtClean="0"/>
              <a:t> immobilizzazioni materiali </a:t>
            </a:r>
            <a:r>
              <a:rPr lang="mr-IN" dirty="0" smtClean="0"/>
              <a:t>–</a:t>
            </a:r>
            <a:r>
              <a:rPr lang="it-IT" dirty="0" smtClean="0"/>
              <a:t> prevalenza della sostanza sulla forma</a:t>
            </a:r>
            <a:endParaRPr lang="it-IT" dirty="0"/>
          </a:p>
        </p:txBody>
      </p:sp>
      <p:sp>
        <p:nvSpPr>
          <p:cNvPr id="3" name="Segnaposto contenuto 2"/>
          <p:cNvSpPr>
            <a:spLocks noGrp="1"/>
          </p:cNvSpPr>
          <p:nvPr>
            <p:ph idx="1"/>
          </p:nvPr>
        </p:nvSpPr>
        <p:spPr>
          <a:xfrm>
            <a:off x="264041" y="1600200"/>
            <a:ext cx="8663068" cy="4525963"/>
          </a:xfrm>
        </p:spPr>
        <p:txBody>
          <a:bodyPr>
            <a:normAutofit fontScale="85000" lnSpcReduction="20000"/>
          </a:bodyPr>
          <a:lstStyle/>
          <a:p>
            <a:r>
              <a:rPr lang="it-IT" dirty="0" smtClean="0"/>
              <a:t>le </a:t>
            </a:r>
            <a:r>
              <a:rPr lang="it-IT" dirty="0"/>
              <a:t>stesse sono rilevate inizialmente alla data in cui avviene il trasferimento dei rischi </a:t>
            </a:r>
            <a:r>
              <a:rPr lang="it-IT" dirty="0" smtClean="0"/>
              <a:t>(obsolescenza-deterioramento-perdita) e </a:t>
            </a:r>
            <a:r>
              <a:rPr lang="it-IT" dirty="0"/>
              <a:t>dei benefici </a:t>
            </a:r>
            <a:r>
              <a:rPr lang="it-IT" dirty="0" smtClean="0"/>
              <a:t>(utilizzo) connessi </a:t>
            </a:r>
            <a:r>
              <a:rPr lang="it-IT" dirty="0"/>
              <a:t>al bene </a:t>
            </a:r>
            <a:r>
              <a:rPr lang="it-IT" dirty="0" smtClean="0"/>
              <a:t>acquisito</a:t>
            </a:r>
          </a:p>
          <a:p>
            <a:r>
              <a:rPr lang="it-IT" dirty="0" smtClean="0"/>
              <a:t>il </a:t>
            </a:r>
            <a:r>
              <a:rPr lang="it-IT" dirty="0"/>
              <a:t>trasferimento dei rischi e dei benefici avviene di solito quando viene trasferito il titolo di </a:t>
            </a:r>
            <a:r>
              <a:rPr lang="it-IT" dirty="0" smtClean="0"/>
              <a:t>proprietà</a:t>
            </a:r>
          </a:p>
          <a:p>
            <a:r>
              <a:rPr lang="it-IT" dirty="0" smtClean="0"/>
              <a:t>“</a:t>
            </a:r>
            <a:r>
              <a:rPr lang="it-IT" dirty="0"/>
              <a:t>se, in virtù di specifiche clausole contrattuali, non vi sia coincidenza tra la data in cui avviene il trasferimento dei rischi e dei benefici e la data in cui viene trasferito il titolo di proprietà, prevale la data in cui è avvenuto il trasferimento dei rischi e dei benefici” </a:t>
            </a:r>
            <a:endParaRPr lang="it-IT" dirty="0" smtClean="0"/>
          </a:p>
          <a:p>
            <a:r>
              <a:rPr lang="it-IT" dirty="0" smtClean="0"/>
              <a:t>comunque </a:t>
            </a:r>
            <a:r>
              <a:rPr lang="it-IT" dirty="0"/>
              <a:t>“nell’effettuare tale analisi occorre analizzare tutte le clausole </a:t>
            </a:r>
            <a:r>
              <a:rPr lang="it-IT" dirty="0" smtClean="0"/>
              <a:t>contrattuali”</a:t>
            </a:r>
            <a:endParaRPr lang="it-IT" dirty="0"/>
          </a:p>
        </p:txBody>
      </p:sp>
    </p:spTree>
    <p:extLst>
      <p:ext uri="{BB962C8B-B14F-4D97-AF65-F5344CB8AC3E}">
        <p14:creationId xmlns:p14="http://schemas.microsoft.com/office/powerpoint/2010/main" val="819903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Mutamenti nello Stato </a:t>
            </a:r>
            <a:r>
              <a:rPr lang="it-IT" dirty="0"/>
              <a:t>P</a:t>
            </a:r>
            <a:r>
              <a:rPr lang="it-IT" dirty="0" smtClean="0"/>
              <a:t>atrimoniale</a:t>
            </a:r>
            <a:endParaRPr lang="it-IT" dirty="0"/>
          </a:p>
        </p:txBody>
      </p:sp>
      <p:sp>
        <p:nvSpPr>
          <p:cNvPr id="3" name="Segnaposto contenuto 2"/>
          <p:cNvSpPr>
            <a:spLocks noGrp="1"/>
          </p:cNvSpPr>
          <p:nvPr>
            <p:ph idx="1"/>
          </p:nvPr>
        </p:nvSpPr>
        <p:spPr/>
        <p:txBody>
          <a:bodyPr>
            <a:normAutofit/>
          </a:bodyPr>
          <a:lstStyle/>
          <a:p>
            <a:pPr marL="0" indent="0">
              <a:buNone/>
            </a:pPr>
            <a:r>
              <a:rPr lang="it-IT" dirty="0"/>
              <a:t>Attivo: </a:t>
            </a:r>
          </a:p>
          <a:p>
            <a:pPr marL="0" indent="0">
              <a:buNone/>
            </a:pPr>
            <a:r>
              <a:rPr lang="it-IT" dirty="0"/>
              <a:t>A) …. </a:t>
            </a:r>
          </a:p>
          <a:p>
            <a:pPr marL="0" indent="0">
              <a:buNone/>
            </a:pPr>
            <a:r>
              <a:rPr lang="it-IT" dirty="0"/>
              <a:t>B) Immobilizzazioni, con separata indicazione di quelle </a:t>
            </a:r>
            <a:r>
              <a:rPr lang="it-IT" dirty="0" smtClean="0"/>
              <a:t>concesse </a:t>
            </a:r>
            <a:r>
              <a:rPr lang="it-IT" dirty="0"/>
              <a:t>in locazione finanziaria: </a:t>
            </a:r>
          </a:p>
          <a:p>
            <a:pPr marL="0" indent="0">
              <a:buNone/>
            </a:pPr>
            <a:r>
              <a:rPr lang="it-IT" dirty="0" smtClean="0"/>
              <a:t>	I </a:t>
            </a:r>
            <a:r>
              <a:rPr lang="it-IT" dirty="0"/>
              <a:t>- Immobilizzazioni immateriali: </a:t>
            </a:r>
          </a:p>
          <a:p>
            <a:pPr marL="0" indent="0">
              <a:buNone/>
            </a:pPr>
            <a:r>
              <a:rPr lang="it-IT" dirty="0" smtClean="0"/>
              <a:t>		1</a:t>
            </a:r>
            <a:r>
              <a:rPr lang="it-IT" dirty="0"/>
              <a:t>) costi di impianto e di ampliamento; </a:t>
            </a:r>
          </a:p>
          <a:p>
            <a:pPr marL="0" indent="0">
              <a:buNone/>
            </a:pPr>
            <a:r>
              <a:rPr lang="it-IT" dirty="0" smtClean="0"/>
              <a:t>		2</a:t>
            </a:r>
            <a:r>
              <a:rPr lang="it-IT" dirty="0"/>
              <a:t>) costi di </a:t>
            </a:r>
            <a:r>
              <a:rPr lang="it-IT" dirty="0" smtClean="0"/>
              <a:t>sviluppo </a:t>
            </a:r>
            <a:r>
              <a:rPr lang="it-IT" dirty="0">
                <a:solidFill>
                  <a:srgbClr val="FF0000"/>
                </a:solidFill>
              </a:rPr>
              <a:t>(</a:t>
            </a:r>
            <a:r>
              <a:rPr lang="it-IT" i="1" dirty="0">
                <a:solidFill>
                  <a:srgbClr val="FF0000"/>
                </a:solidFill>
              </a:rPr>
              <a:t>“costi di ricerca, di </a:t>
            </a:r>
            <a:r>
              <a:rPr lang="it-IT" i="1" dirty="0" smtClean="0">
                <a:solidFill>
                  <a:srgbClr val="FF0000"/>
                </a:solidFill>
              </a:rPr>
              <a:t>			sviluppo </a:t>
            </a:r>
            <a:r>
              <a:rPr lang="it-IT" i="1" dirty="0">
                <a:solidFill>
                  <a:srgbClr val="FF0000"/>
                </a:solidFill>
              </a:rPr>
              <a:t>e di pubblicità</a:t>
            </a:r>
            <a:r>
              <a:rPr lang="it-IT" dirty="0" smtClean="0">
                <a:solidFill>
                  <a:srgbClr val="FF0000"/>
                </a:solidFill>
              </a:rPr>
              <a:t>)</a:t>
            </a:r>
            <a:r>
              <a:rPr lang="it-IT" dirty="0" smtClean="0"/>
              <a:t>;</a:t>
            </a:r>
            <a:endParaRPr lang="it-IT" dirty="0"/>
          </a:p>
          <a:p>
            <a:endParaRPr lang="it-IT" dirty="0"/>
          </a:p>
        </p:txBody>
      </p:sp>
    </p:spTree>
    <p:extLst>
      <p:ext uri="{BB962C8B-B14F-4D97-AF65-F5344CB8AC3E}">
        <p14:creationId xmlns:p14="http://schemas.microsoft.com/office/powerpoint/2010/main" val="361529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143000"/>
          </a:xfrm>
        </p:spPr>
        <p:txBody>
          <a:bodyPr/>
          <a:lstStyle/>
          <a:p>
            <a:r>
              <a:rPr lang="it-IT" dirty="0" smtClean="0"/>
              <a:t>Le norme</a:t>
            </a:r>
            <a:endParaRPr lang="it-IT" dirty="0"/>
          </a:p>
        </p:txBody>
      </p:sp>
      <p:sp>
        <p:nvSpPr>
          <p:cNvPr id="3" name="Segnaposto contenuto 2"/>
          <p:cNvSpPr>
            <a:spLocks noGrp="1"/>
          </p:cNvSpPr>
          <p:nvPr>
            <p:ph idx="1"/>
          </p:nvPr>
        </p:nvSpPr>
        <p:spPr>
          <a:xfrm>
            <a:off x="457200" y="1143000"/>
            <a:ext cx="8229600" cy="4525963"/>
          </a:xfrm>
        </p:spPr>
        <p:txBody>
          <a:bodyPr>
            <a:normAutofit fontScale="92500" lnSpcReduction="10000"/>
          </a:bodyPr>
          <a:lstStyle/>
          <a:p>
            <a:pPr marL="0" indent="0">
              <a:buNone/>
            </a:pPr>
            <a:r>
              <a:rPr lang="it-IT" dirty="0"/>
              <a:t>L</a:t>
            </a:r>
            <a:r>
              <a:rPr lang="it-IT" dirty="0" smtClean="0"/>
              <a:t>a direttiva 2013/34/UE ha abolito la 4</a:t>
            </a:r>
            <a:r>
              <a:rPr lang="it-IT" baseline="30000" dirty="0" smtClean="0"/>
              <a:t>a</a:t>
            </a:r>
            <a:r>
              <a:rPr lang="it-IT" dirty="0" smtClean="0"/>
              <a:t> e la 7</a:t>
            </a:r>
            <a:r>
              <a:rPr lang="it-IT" baseline="30000" dirty="0" smtClean="0"/>
              <a:t>a</a:t>
            </a:r>
            <a:r>
              <a:rPr lang="it-IT" dirty="0" smtClean="0"/>
              <a:t> direttiva </a:t>
            </a:r>
            <a:endParaRPr lang="mr-IN" dirty="0" smtClean="0"/>
          </a:p>
          <a:p>
            <a:pPr marL="0" indent="0">
              <a:buNone/>
            </a:pPr>
            <a:r>
              <a:rPr lang="it-IT" dirty="0" smtClean="0"/>
              <a:t>Recepimento nazionale:</a:t>
            </a:r>
          </a:p>
          <a:p>
            <a:r>
              <a:rPr lang="it-IT" dirty="0" smtClean="0"/>
              <a:t>Decreto legislativo 139 del 18 agosto 2015 attuazione della direttiva per la parte relativa alla disciplina del bilancio di esercizio e di quello consolidato per le società di capitali e gli altri soggetti individuati dalla legge</a:t>
            </a:r>
          </a:p>
          <a:p>
            <a:r>
              <a:rPr lang="it-IT" dirty="0" smtClean="0"/>
              <a:t>Decreto legislativo 138 del 18 agosto 2015 </a:t>
            </a:r>
            <a:r>
              <a:rPr lang="mr-IN" dirty="0" smtClean="0"/>
              <a:t>…</a:t>
            </a:r>
            <a:r>
              <a:rPr lang="it-IT" dirty="0" smtClean="0"/>
              <a:t> banche e altri istituti finanziari</a:t>
            </a:r>
          </a:p>
        </p:txBody>
      </p:sp>
    </p:spTree>
    <p:extLst>
      <p:ext uri="{BB962C8B-B14F-4D97-AF65-F5344CB8AC3E}">
        <p14:creationId xmlns:p14="http://schemas.microsoft.com/office/powerpoint/2010/main" val="3601938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Mutamenti nello Stato </a:t>
            </a:r>
            <a:r>
              <a:rPr lang="it-IT" dirty="0"/>
              <a:t>P</a:t>
            </a:r>
            <a:r>
              <a:rPr lang="it-IT" dirty="0" smtClean="0"/>
              <a:t>atrimoniale</a:t>
            </a:r>
            <a:endParaRPr lang="it-IT" dirty="0"/>
          </a:p>
        </p:txBody>
      </p:sp>
      <p:sp>
        <p:nvSpPr>
          <p:cNvPr id="3" name="Segnaposto contenuto 2"/>
          <p:cNvSpPr>
            <a:spLocks noGrp="1"/>
          </p:cNvSpPr>
          <p:nvPr>
            <p:ph idx="1"/>
          </p:nvPr>
        </p:nvSpPr>
        <p:spPr>
          <a:xfrm>
            <a:off x="457200" y="1310979"/>
            <a:ext cx="8229600" cy="5391407"/>
          </a:xfrm>
        </p:spPr>
        <p:txBody>
          <a:bodyPr>
            <a:normAutofit/>
          </a:bodyPr>
          <a:lstStyle/>
          <a:p>
            <a:pPr marL="0" indent="0">
              <a:buNone/>
            </a:pPr>
            <a:r>
              <a:rPr lang="it-IT" dirty="0" smtClean="0"/>
              <a:t>III </a:t>
            </a:r>
            <a:r>
              <a:rPr lang="it-IT" dirty="0"/>
              <a:t>- Immobilizzazioni finanziarie, con separata indicazione, per ciascuna voce dei crediti, degli importi </a:t>
            </a:r>
            <a:r>
              <a:rPr lang="it-IT" dirty="0" smtClean="0"/>
              <a:t>esigibili </a:t>
            </a:r>
            <a:r>
              <a:rPr lang="it-IT" dirty="0"/>
              <a:t>entro l'esercizio successivo: </a:t>
            </a:r>
          </a:p>
          <a:p>
            <a:pPr marL="0" indent="0">
              <a:buNone/>
            </a:pPr>
            <a:r>
              <a:rPr lang="it-IT" dirty="0"/>
              <a:t>	</a:t>
            </a:r>
            <a:r>
              <a:rPr lang="it-IT" dirty="0" smtClean="0"/>
              <a:t>4</a:t>
            </a:r>
            <a:r>
              <a:rPr lang="it-IT" dirty="0"/>
              <a:t>) Strumenti derivati finanziari </a:t>
            </a:r>
            <a:r>
              <a:rPr lang="it-IT" dirty="0" smtClean="0"/>
              <a:t>attivi (</a:t>
            </a:r>
            <a:r>
              <a:rPr lang="it-IT" dirty="0">
                <a:solidFill>
                  <a:srgbClr val="FF0000"/>
                </a:solidFill>
              </a:rPr>
              <a:t>“azioni </a:t>
            </a:r>
            <a:r>
              <a:rPr lang="it-IT" dirty="0" smtClean="0">
                <a:solidFill>
                  <a:srgbClr val="FF0000"/>
                </a:solidFill>
              </a:rPr>
              <a:t>	proprie </a:t>
            </a:r>
            <a:r>
              <a:rPr lang="it-IT" dirty="0">
                <a:solidFill>
                  <a:srgbClr val="FF0000"/>
                </a:solidFill>
              </a:rPr>
              <a:t>con indicazione anche del valore </a:t>
            </a:r>
            <a:r>
              <a:rPr lang="it-IT" dirty="0" smtClean="0">
                <a:solidFill>
                  <a:srgbClr val="FF0000"/>
                </a:solidFill>
              </a:rPr>
              <a:t>	nominale complessivo”</a:t>
            </a:r>
            <a:r>
              <a:rPr lang="it-IT" dirty="0" smtClean="0"/>
              <a:t>)</a:t>
            </a:r>
            <a:endParaRPr lang="it-IT" dirty="0"/>
          </a:p>
        </p:txBody>
      </p:sp>
    </p:spTree>
    <p:extLst>
      <p:ext uri="{BB962C8B-B14F-4D97-AF65-F5344CB8AC3E}">
        <p14:creationId xmlns:p14="http://schemas.microsoft.com/office/powerpoint/2010/main" val="1723026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43924"/>
          </a:xfrm>
        </p:spPr>
        <p:txBody>
          <a:bodyPr>
            <a:normAutofit fontScale="90000"/>
          </a:bodyPr>
          <a:lstStyle/>
          <a:p>
            <a:r>
              <a:rPr lang="it-IT" dirty="0" smtClean="0"/>
              <a:t>Le azioni proprie</a:t>
            </a:r>
            <a:endParaRPr lang="it-IT" dirty="0"/>
          </a:p>
        </p:txBody>
      </p:sp>
      <p:sp>
        <p:nvSpPr>
          <p:cNvPr id="3" name="Segnaposto contenuto 2"/>
          <p:cNvSpPr>
            <a:spLocks noGrp="1"/>
          </p:cNvSpPr>
          <p:nvPr>
            <p:ph idx="1"/>
          </p:nvPr>
        </p:nvSpPr>
        <p:spPr>
          <a:xfrm>
            <a:off x="457200" y="1156885"/>
            <a:ext cx="8229600" cy="5382029"/>
          </a:xfrm>
        </p:spPr>
        <p:txBody>
          <a:bodyPr>
            <a:normAutofit fontScale="77500" lnSpcReduction="20000"/>
          </a:bodyPr>
          <a:lstStyle/>
          <a:p>
            <a:r>
              <a:rPr lang="it-IT" dirty="0"/>
              <a:t>Il</a:t>
            </a:r>
            <a:r>
              <a:rPr lang="it-IT" b="1" dirty="0"/>
              <a:t> nuovo </a:t>
            </a:r>
            <a:r>
              <a:rPr lang="it-IT" b="1" dirty="0" smtClean="0"/>
              <a:t>2357</a:t>
            </a:r>
            <a:r>
              <a:rPr lang="it-IT" b="1" dirty="0"/>
              <a:t>-</a:t>
            </a:r>
            <a:r>
              <a:rPr lang="it-IT" b="1" i="1" dirty="0"/>
              <a:t>ter</a:t>
            </a:r>
            <a:r>
              <a:rPr lang="it-IT" dirty="0"/>
              <a:t>  prevede che le </a:t>
            </a:r>
            <a:r>
              <a:rPr lang="it-IT" b="1" dirty="0"/>
              <a:t>azioni proprie</a:t>
            </a:r>
            <a:r>
              <a:rPr lang="it-IT" dirty="0"/>
              <a:t> (anche non destinate a permanere durevolmente nel patrimonio della società) siano iscritte in bilancio in </a:t>
            </a:r>
            <a:r>
              <a:rPr lang="it-IT" b="1" dirty="0"/>
              <a:t>diretta</a:t>
            </a:r>
            <a:r>
              <a:rPr lang="it-IT" dirty="0"/>
              <a:t> </a:t>
            </a:r>
            <a:r>
              <a:rPr lang="it-IT" b="1" dirty="0"/>
              <a:t>riduzione del patrimonio netto</a:t>
            </a:r>
            <a:r>
              <a:rPr lang="it-IT" dirty="0"/>
              <a:t> (l’art.10 della direttiva non consente l'iscrizione nell’attivo immobilizzato delle azioni proprie)</a:t>
            </a:r>
          </a:p>
          <a:p>
            <a:r>
              <a:rPr lang="it-IT" dirty="0"/>
              <a:t>Per opportuno coordinamento </a:t>
            </a:r>
            <a:r>
              <a:rPr lang="it-IT" dirty="0" smtClean="0"/>
              <a:t>sono modificati</a:t>
            </a:r>
            <a:r>
              <a:rPr lang="it-IT" dirty="0"/>
              <a:t> </a:t>
            </a:r>
            <a:r>
              <a:rPr lang="it-IT" dirty="0" smtClean="0"/>
              <a:t>il </a:t>
            </a:r>
            <a:r>
              <a:rPr lang="it-IT" b="1" dirty="0" smtClean="0"/>
              <a:t>2424</a:t>
            </a:r>
            <a:r>
              <a:rPr lang="it-IT" dirty="0" smtClean="0"/>
              <a:t> (</a:t>
            </a:r>
            <a:r>
              <a:rPr lang="it-IT" dirty="0"/>
              <a:t>contenuto SP) e </a:t>
            </a:r>
            <a:r>
              <a:rPr lang="it-IT" dirty="0" smtClean="0"/>
              <a:t>il </a:t>
            </a:r>
            <a:r>
              <a:rPr lang="it-IT" b="1" dirty="0" smtClean="0"/>
              <a:t>2424</a:t>
            </a:r>
            <a:r>
              <a:rPr lang="it-IT" b="1" dirty="0"/>
              <a:t>-</a:t>
            </a:r>
            <a:r>
              <a:rPr lang="it-IT" b="1" i="1" dirty="0" smtClean="0"/>
              <a:t>bis</a:t>
            </a:r>
            <a:r>
              <a:rPr lang="it-IT" dirty="0" smtClean="0"/>
              <a:t> (</a:t>
            </a:r>
            <a:r>
              <a:rPr lang="it-IT" dirty="0"/>
              <a:t>disposizioni </a:t>
            </a:r>
            <a:r>
              <a:rPr lang="it-IT" dirty="0" smtClean="0"/>
              <a:t>su </a:t>
            </a:r>
            <a:r>
              <a:rPr lang="it-IT" dirty="0"/>
              <a:t>singole voci SP)</a:t>
            </a:r>
          </a:p>
          <a:p>
            <a:r>
              <a:rPr lang="it-IT" dirty="0"/>
              <a:t>Prima le azioni proprie erano iscritte nell'attivo, separatamente dalle altre partecipazioni. Nella voce, accanto al valore contabile delle azioni proprie, era indicato il valore nominale complessivo; al momento dell’iscrizione delle azioni proprie nell'attivo dello stato patrimoniale andava costituita una riserva di pari ammontare da indicare nel PN, quale contropartita di pari ammontare, alla voce “Riserva per azioni proprie in portafoglio”</a:t>
            </a:r>
            <a:r>
              <a:rPr lang="it-IT" dirty="0" smtClean="0">
                <a:effectLst/>
              </a:rPr>
              <a:t> </a:t>
            </a:r>
            <a:endParaRPr lang="it-IT" dirty="0"/>
          </a:p>
        </p:txBody>
      </p:sp>
    </p:spTree>
    <p:extLst>
      <p:ext uri="{BB962C8B-B14F-4D97-AF65-F5344CB8AC3E}">
        <p14:creationId xmlns:p14="http://schemas.microsoft.com/office/powerpoint/2010/main" val="2421808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Crediti vs le c.d. “imprese sorelle”</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a:t>C) ATTIVO CIRCOLANTE </a:t>
            </a:r>
          </a:p>
          <a:p>
            <a:pPr marL="0" indent="0">
              <a:buNone/>
            </a:pPr>
            <a:r>
              <a:rPr lang="it-IT" dirty="0"/>
              <a:t>II - </a:t>
            </a:r>
            <a:r>
              <a:rPr lang="it-IT" b="1" dirty="0"/>
              <a:t>Crediti</a:t>
            </a:r>
            <a:r>
              <a:rPr lang="it-IT" dirty="0"/>
              <a:t>, con separata indicazione, per ciascuna voce, degli importi esigibili oltre l'esercizio successivo: </a:t>
            </a:r>
          </a:p>
          <a:p>
            <a:pPr marL="0" indent="0">
              <a:buNone/>
            </a:pPr>
            <a:r>
              <a:rPr lang="it-IT" dirty="0" smtClean="0"/>
              <a:t>	1</a:t>
            </a:r>
            <a:r>
              <a:rPr lang="it-IT" dirty="0"/>
              <a:t>) verso clienti; </a:t>
            </a:r>
          </a:p>
          <a:p>
            <a:pPr marL="0" indent="0">
              <a:buNone/>
            </a:pPr>
            <a:r>
              <a:rPr lang="it-IT" dirty="0" smtClean="0"/>
              <a:t>	2</a:t>
            </a:r>
            <a:r>
              <a:rPr lang="it-IT" dirty="0"/>
              <a:t>) verso imprese controllate; </a:t>
            </a:r>
          </a:p>
          <a:p>
            <a:pPr marL="0" indent="0">
              <a:buNone/>
            </a:pPr>
            <a:r>
              <a:rPr lang="it-IT" dirty="0" smtClean="0"/>
              <a:t>	3</a:t>
            </a:r>
            <a:r>
              <a:rPr lang="it-IT" dirty="0"/>
              <a:t>) verso imprese collegate; </a:t>
            </a:r>
          </a:p>
          <a:p>
            <a:pPr marL="0" indent="0">
              <a:buNone/>
            </a:pPr>
            <a:r>
              <a:rPr lang="it-IT" dirty="0" smtClean="0"/>
              <a:t>	4</a:t>
            </a:r>
            <a:r>
              <a:rPr lang="it-IT" dirty="0"/>
              <a:t>) verso controllanti; </a:t>
            </a:r>
          </a:p>
          <a:p>
            <a:pPr marL="0" indent="0">
              <a:buNone/>
            </a:pPr>
            <a:r>
              <a:rPr lang="it-IT" b="1" dirty="0" smtClean="0"/>
              <a:t>	5</a:t>
            </a:r>
            <a:r>
              <a:rPr lang="it-IT" b="1" dirty="0"/>
              <a:t>) verso imprese sottoposte al controllo delle controllanti; </a:t>
            </a:r>
            <a:endParaRPr lang="it-IT" dirty="0"/>
          </a:p>
          <a:p>
            <a:pPr marL="0" indent="0">
              <a:buNone/>
            </a:pPr>
            <a:r>
              <a:rPr lang="it-IT" dirty="0" smtClean="0"/>
              <a:t>	5</a:t>
            </a:r>
            <a:r>
              <a:rPr lang="it-IT" dirty="0"/>
              <a:t>-bis) crediti tributari; </a:t>
            </a:r>
          </a:p>
          <a:p>
            <a:pPr marL="0" indent="0">
              <a:buNone/>
            </a:pPr>
            <a:r>
              <a:rPr lang="it-IT" dirty="0" smtClean="0"/>
              <a:t>	5</a:t>
            </a:r>
            <a:r>
              <a:rPr lang="it-IT" dirty="0"/>
              <a:t>-ter)imposte anticipate; </a:t>
            </a:r>
          </a:p>
          <a:p>
            <a:pPr marL="0" indent="0">
              <a:buNone/>
            </a:pPr>
            <a:r>
              <a:rPr lang="it-IT" dirty="0" smtClean="0"/>
              <a:t>	5</a:t>
            </a:r>
            <a:r>
              <a:rPr lang="it-IT" dirty="0"/>
              <a:t>-quater) verso altri</a:t>
            </a:r>
            <a:r>
              <a:rPr lang="it-IT" dirty="0" smtClean="0">
                <a:effectLst/>
              </a:rPr>
              <a:t> </a:t>
            </a:r>
          </a:p>
          <a:p>
            <a:pPr marL="0" indent="0">
              <a:buNone/>
            </a:pPr>
            <a:r>
              <a:rPr lang="it-IT" dirty="0" smtClean="0"/>
              <a:t>(</a:t>
            </a:r>
            <a:r>
              <a:rPr lang="it-IT" i="1" dirty="0" smtClean="0"/>
              <a:t>introduzione di una specifica voce di dettaglio</a:t>
            </a:r>
            <a:r>
              <a:rPr lang="it-IT" dirty="0" smtClean="0"/>
              <a:t>)</a:t>
            </a:r>
            <a:endParaRPr lang="it-IT" dirty="0"/>
          </a:p>
        </p:txBody>
      </p:sp>
    </p:spTree>
    <p:extLst>
      <p:ext uri="{BB962C8B-B14F-4D97-AF65-F5344CB8AC3E}">
        <p14:creationId xmlns:p14="http://schemas.microsoft.com/office/powerpoint/2010/main" val="754469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Crediti vs le c.d. “imprese sorelle”</a:t>
            </a:r>
            <a:endParaRPr lang="it-IT" dirty="0"/>
          </a:p>
        </p:txBody>
      </p:sp>
      <p:sp>
        <p:nvSpPr>
          <p:cNvPr id="3" name="Segnaposto contenuto 2"/>
          <p:cNvSpPr>
            <a:spLocks noGrp="1"/>
          </p:cNvSpPr>
          <p:nvPr>
            <p:ph idx="1"/>
          </p:nvPr>
        </p:nvSpPr>
        <p:spPr>
          <a:xfrm>
            <a:off x="251467" y="1600200"/>
            <a:ext cx="8725935" cy="4525963"/>
          </a:xfrm>
        </p:spPr>
        <p:txBody>
          <a:bodyPr>
            <a:normAutofit fontScale="62500" lnSpcReduction="20000"/>
          </a:bodyPr>
          <a:lstStyle/>
          <a:p>
            <a:pPr marL="0" indent="0">
              <a:buNone/>
            </a:pPr>
            <a:r>
              <a:rPr lang="it-IT" dirty="0"/>
              <a:t>C) ATTIVO CIRCOLANTE </a:t>
            </a:r>
          </a:p>
          <a:p>
            <a:pPr marL="0" indent="0">
              <a:buNone/>
            </a:pPr>
            <a:r>
              <a:rPr lang="it-IT" dirty="0"/>
              <a:t>III - </a:t>
            </a:r>
            <a:r>
              <a:rPr lang="it-IT" b="1" dirty="0"/>
              <a:t>Attività finanziarie </a:t>
            </a:r>
            <a:r>
              <a:rPr lang="it-IT" dirty="0"/>
              <a:t>che </a:t>
            </a:r>
            <a:r>
              <a:rPr lang="it-IT" b="1" dirty="0"/>
              <a:t>non</a:t>
            </a:r>
            <a:r>
              <a:rPr lang="it-IT" dirty="0"/>
              <a:t> </a:t>
            </a:r>
            <a:r>
              <a:rPr lang="it-IT" dirty="0" smtClean="0"/>
              <a:t>costituiscono </a:t>
            </a:r>
            <a:r>
              <a:rPr lang="it-IT" b="1" dirty="0" smtClean="0"/>
              <a:t>immobilizzazioni</a:t>
            </a:r>
            <a:r>
              <a:rPr lang="it-IT" dirty="0"/>
              <a:t>: </a:t>
            </a:r>
          </a:p>
          <a:p>
            <a:pPr marL="0" indent="0">
              <a:buNone/>
            </a:pPr>
            <a:r>
              <a:rPr lang="it-IT" dirty="0" smtClean="0"/>
              <a:t>	1</a:t>
            </a:r>
            <a:r>
              <a:rPr lang="it-IT" dirty="0"/>
              <a:t>) partecipazioni in imprese controllate; </a:t>
            </a:r>
          </a:p>
          <a:p>
            <a:pPr marL="0" indent="0">
              <a:buNone/>
            </a:pPr>
            <a:r>
              <a:rPr lang="it-IT" dirty="0" smtClean="0"/>
              <a:t>	2</a:t>
            </a:r>
            <a:r>
              <a:rPr lang="it-IT" dirty="0"/>
              <a:t>) partecipazioni in imprese collegate; </a:t>
            </a:r>
          </a:p>
          <a:p>
            <a:pPr marL="0" indent="0">
              <a:buNone/>
            </a:pPr>
            <a:r>
              <a:rPr lang="it-IT" dirty="0" smtClean="0"/>
              <a:t>	3</a:t>
            </a:r>
            <a:r>
              <a:rPr lang="it-IT" dirty="0"/>
              <a:t>) partecipazioni in imprese controllanti; </a:t>
            </a:r>
          </a:p>
          <a:p>
            <a:pPr marL="0" indent="0">
              <a:buNone/>
            </a:pPr>
            <a:r>
              <a:rPr lang="it-IT" b="1" dirty="0" smtClean="0"/>
              <a:t>	3</a:t>
            </a:r>
            <a:r>
              <a:rPr lang="it-IT" b="1" dirty="0"/>
              <a:t>-bis) partecipazioni in imprese sottoposte al controllo </a:t>
            </a:r>
            <a:r>
              <a:rPr lang="it-IT" b="1" dirty="0" smtClean="0"/>
              <a:t>	delle 	controllanti</a:t>
            </a:r>
            <a:r>
              <a:rPr lang="it-IT" b="1" dirty="0"/>
              <a:t>; </a:t>
            </a:r>
            <a:endParaRPr lang="it-IT" dirty="0"/>
          </a:p>
          <a:p>
            <a:pPr marL="0" indent="0">
              <a:buNone/>
            </a:pPr>
            <a:r>
              <a:rPr lang="it-IT" dirty="0" smtClean="0"/>
              <a:t>	4</a:t>
            </a:r>
            <a:r>
              <a:rPr lang="it-IT" dirty="0"/>
              <a:t>) altre partecipazioni; </a:t>
            </a:r>
          </a:p>
          <a:p>
            <a:pPr marL="0" indent="0">
              <a:buNone/>
            </a:pPr>
            <a:r>
              <a:rPr lang="it-IT" b="1" dirty="0" smtClean="0"/>
              <a:t>	5</a:t>
            </a:r>
            <a:r>
              <a:rPr lang="it-IT" b="1" dirty="0"/>
              <a:t>) strumenti finanziari derivati </a:t>
            </a:r>
            <a:r>
              <a:rPr lang="it-IT" b="1" dirty="0" smtClean="0"/>
              <a:t>attivi </a:t>
            </a:r>
            <a:r>
              <a:rPr lang="it-IT" dirty="0"/>
              <a:t>(</a:t>
            </a:r>
            <a:r>
              <a:rPr lang="it-IT" b="1" dirty="0">
                <a:solidFill>
                  <a:srgbClr val="FF0000"/>
                </a:solidFill>
              </a:rPr>
              <a:t>azioni proprie, con </a:t>
            </a:r>
            <a:r>
              <a:rPr lang="it-IT" b="1" dirty="0" smtClean="0">
                <a:solidFill>
                  <a:srgbClr val="FF0000"/>
                </a:solidFill>
              </a:rPr>
              <a:t>indicazione </a:t>
            </a:r>
            <a:r>
              <a:rPr lang="it-IT" b="1" dirty="0">
                <a:solidFill>
                  <a:srgbClr val="FF0000"/>
                </a:solidFill>
              </a:rPr>
              <a:t>anche del valore nominale </a:t>
            </a:r>
            <a:r>
              <a:rPr lang="it-IT" b="1" dirty="0" smtClean="0">
                <a:solidFill>
                  <a:srgbClr val="FF0000"/>
                </a:solidFill>
              </a:rPr>
              <a:t>complessivo </a:t>
            </a:r>
            <a:r>
              <a:rPr lang="mr-IN" b="1" dirty="0" smtClean="0">
                <a:solidFill>
                  <a:srgbClr val="000000"/>
                </a:solidFill>
              </a:rPr>
              <a:t>–</a:t>
            </a:r>
            <a:r>
              <a:rPr lang="it-IT" b="1" dirty="0" smtClean="0">
                <a:solidFill>
                  <a:srgbClr val="000000"/>
                </a:solidFill>
              </a:rPr>
              <a:t> </a:t>
            </a:r>
            <a:r>
              <a:rPr lang="it-IT" i="1" dirty="0" smtClean="0"/>
              <a:t>eliminazione coerente con l’art. 2357-ter</a:t>
            </a:r>
            <a:r>
              <a:rPr lang="it-IT" dirty="0" smtClean="0"/>
              <a:t>); </a:t>
            </a:r>
            <a:endParaRPr lang="it-IT" dirty="0"/>
          </a:p>
          <a:p>
            <a:pPr marL="0" indent="0">
              <a:buNone/>
            </a:pPr>
            <a:r>
              <a:rPr lang="it-IT" dirty="0" smtClean="0"/>
              <a:t>	6</a:t>
            </a:r>
            <a:r>
              <a:rPr lang="it-IT" dirty="0"/>
              <a:t>) altri titoli.</a:t>
            </a:r>
            <a:r>
              <a:rPr lang="it-IT" dirty="0" smtClean="0">
                <a:effectLst/>
              </a:rPr>
              <a:t> </a:t>
            </a:r>
            <a:r>
              <a:rPr lang="it-IT" dirty="0" smtClean="0"/>
              <a:t> </a:t>
            </a:r>
            <a:endParaRPr lang="it-IT" dirty="0"/>
          </a:p>
          <a:p>
            <a:pPr marL="0" indent="0">
              <a:buNone/>
            </a:pPr>
            <a:r>
              <a:rPr lang="it-IT" b="1" dirty="0"/>
              <a:t>D) Ratei e risconti</a:t>
            </a:r>
            <a:r>
              <a:rPr lang="it-IT" b="1" dirty="0">
                <a:solidFill>
                  <a:srgbClr val="FF0000"/>
                </a:solidFill>
              </a:rPr>
              <a:t>, con separata indicazione del disaggio su </a:t>
            </a:r>
            <a:r>
              <a:rPr lang="it-IT" b="1" dirty="0" smtClean="0">
                <a:solidFill>
                  <a:srgbClr val="FF0000"/>
                </a:solidFill>
              </a:rPr>
              <a:t>prestiti </a:t>
            </a:r>
            <a:r>
              <a:rPr lang="it-IT" dirty="0" smtClean="0"/>
              <a:t>(</a:t>
            </a:r>
            <a:r>
              <a:rPr lang="it-IT" i="1" dirty="0" smtClean="0"/>
              <a:t>eliminazione coerente con l’introduzione del criterio del costo ammortizzato</a:t>
            </a:r>
            <a:r>
              <a:rPr lang="it-IT" dirty="0" smtClean="0"/>
              <a:t>)</a:t>
            </a:r>
            <a:endParaRPr lang="it-IT" dirty="0"/>
          </a:p>
        </p:txBody>
      </p:sp>
    </p:spTree>
    <p:extLst>
      <p:ext uri="{BB962C8B-B14F-4D97-AF65-F5344CB8AC3E}">
        <p14:creationId xmlns:p14="http://schemas.microsoft.com/office/powerpoint/2010/main" val="1052989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8024"/>
            <a:ext cx="8229600" cy="817364"/>
          </a:xfrm>
        </p:spPr>
        <p:txBody>
          <a:bodyPr>
            <a:normAutofit/>
          </a:bodyPr>
          <a:lstStyle/>
          <a:p>
            <a:r>
              <a:rPr lang="it-IT" dirty="0" smtClean="0"/>
              <a:t>Influssi sul Passivo</a:t>
            </a:r>
            <a:endParaRPr lang="it-IT" dirty="0"/>
          </a:p>
        </p:txBody>
      </p:sp>
      <p:sp>
        <p:nvSpPr>
          <p:cNvPr id="3" name="Segnaposto contenuto 2"/>
          <p:cNvSpPr>
            <a:spLocks noGrp="1"/>
          </p:cNvSpPr>
          <p:nvPr>
            <p:ph idx="1"/>
          </p:nvPr>
        </p:nvSpPr>
        <p:spPr>
          <a:xfrm>
            <a:off x="457200" y="1194609"/>
            <a:ext cx="8229600" cy="5507777"/>
          </a:xfrm>
        </p:spPr>
        <p:txBody>
          <a:bodyPr>
            <a:normAutofit fontScale="85000" lnSpcReduction="20000"/>
          </a:bodyPr>
          <a:lstStyle/>
          <a:p>
            <a:pPr marL="0" indent="0">
              <a:buNone/>
            </a:pPr>
            <a:r>
              <a:rPr lang="it-IT" dirty="0" smtClean="0"/>
              <a:t>A</a:t>
            </a:r>
            <a:r>
              <a:rPr lang="it-IT" dirty="0"/>
              <a:t>) Patrimonio netto: </a:t>
            </a:r>
          </a:p>
          <a:p>
            <a:pPr marL="0" indent="0">
              <a:buNone/>
            </a:pPr>
            <a:r>
              <a:rPr lang="it-IT" dirty="0" smtClean="0"/>
              <a:t>	I</a:t>
            </a:r>
            <a:r>
              <a:rPr lang="it-IT" dirty="0"/>
              <a:t>- Capitale. </a:t>
            </a:r>
          </a:p>
          <a:p>
            <a:pPr marL="0" indent="0">
              <a:buNone/>
            </a:pPr>
            <a:r>
              <a:rPr lang="it-IT" dirty="0" smtClean="0"/>
              <a:t>	II </a:t>
            </a:r>
            <a:r>
              <a:rPr lang="it-IT" dirty="0"/>
              <a:t>- Riserva da soprapprezzo delle azioni. </a:t>
            </a:r>
          </a:p>
          <a:p>
            <a:pPr marL="0" indent="0">
              <a:buNone/>
            </a:pPr>
            <a:r>
              <a:rPr lang="it-IT" dirty="0" smtClean="0"/>
              <a:t>	III </a:t>
            </a:r>
            <a:r>
              <a:rPr lang="it-IT" dirty="0"/>
              <a:t>- Riserve di rivalutazione. </a:t>
            </a:r>
          </a:p>
          <a:p>
            <a:pPr marL="0" indent="0">
              <a:buNone/>
            </a:pPr>
            <a:r>
              <a:rPr lang="it-IT" dirty="0" smtClean="0"/>
              <a:t>	IV </a:t>
            </a:r>
            <a:r>
              <a:rPr lang="it-IT" dirty="0"/>
              <a:t>- Riserva legale. </a:t>
            </a:r>
          </a:p>
          <a:p>
            <a:pPr marL="0" indent="0">
              <a:buNone/>
            </a:pPr>
            <a:r>
              <a:rPr lang="it-IT" dirty="0" smtClean="0"/>
              <a:t>	V </a:t>
            </a:r>
            <a:r>
              <a:rPr lang="it-IT" dirty="0"/>
              <a:t>- Riserve statutarie. </a:t>
            </a:r>
          </a:p>
          <a:p>
            <a:pPr marL="0" indent="0">
              <a:buNone/>
            </a:pPr>
            <a:r>
              <a:rPr lang="it-IT" b="1" dirty="0" smtClean="0"/>
              <a:t>	VI </a:t>
            </a:r>
            <a:r>
              <a:rPr lang="it-IT" b="1" dirty="0"/>
              <a:t>- Altre riserve, distintamente </a:t>
            </a:r>
            <a:r>
              <a:rPr lang="it-IT" b="1" dirty="0" smtClean="0"/>
              <a:t>indicate (</a:t>
            </a:r>
            <a:r>
              <a:rPr lang="it-IT" b="1" dirty="0">
                <a:solidFill>
                  <a:srgbClr val="FF0000"/>
                </a:solidFill>
              </a:rPr>
              <a:t>Riserva per azioni </a:t>
            </a:r>
            <a:r>
              <a:rPr lang="it-IT" b="1" dirty="0" smtClean="0">
                <a:solidFill>
                  <a:srgbClr val="FF0000"/>
                </a:solidFill>
              </a:rPr>
              <a:t>proprie </a:t>
            </a:r>
            <a:r>
              <a:rPr lang="it-IT" b="1" dirty="0">
                <a:solidFill>
                  <a:srgbClr val="FF0000"/>
                </a:solidFill>
              </a:rPr>
              <a:t>in portafoglio</a:t>
            </a:r>
            <a:r>
              <a:rPr lang="it-IT" dirty="0"/>
              <a:t>) </a:t>
            </a:r>
          </a:p>
          <a:p>
            <a:pPr marL="0" indent="0">
              <a:buNone/>
            </a:pPr>
            <a:r>
              <a:rPr lang="it-IT" b="1" dirty="0" smtClean="0"/>
              <a:t>	VII </a:t>
            </a:r>
            <a:r>
              <a:rPr lang="it-IT" b="1" dirty="0"/>
              <a:t>- Riserva per operazioni di copertura dei flussi finanziari </a:t>
            </a:r>
            <a:r>
              <a:rPr lang="it-IT" b="1" dirty="0" smtClean="0"/>
              <a:t>attesi</a:t>
            </a:r>
            <a:r>
              <a:rPr lang="it-IT" dirty="0"/>
              <a:t>. </a:t>
            </a:r>
          </a:p>
          <a:p>
            <a:pPr marL="0" indent="0">
              <a:buNone/>
            </a:pPr>
            <a:r>
              <a:rPr lang="it-IT" dirty="0" smtClean="0"/>
              <a:t>	VIII </a:t>
            </a:r>
            <a:r>
              <a:rPr lang="it-IT" dirty="0"/>
              <a:t>- Utili (perdite) portati a nuovo. </a:t>
            </a:r>
          </a:p>
          <a:p>
            <a:pPr marL="0" indent="0">
              <a:buNone/>
            </a:pPr>
            <a:r>
              <a:rPr lang="it-IT" dirty="0" smtClean="0"/>
              <a:t>	IX </a:t>
            </a:r>
            <a:r>
              <a:rPr lang="it-IT" dirty="0"/>
              <a:t>- Utile (perdita) dell'esercizio. </a:t>
            </a:r>
          </a:p>
          <a:p>
            <a:pPr marL="0" indent="0">
              <a:buNone/>
            </a:pPr>
            <a:r>
              <a:rPr lang="it-IT" b="1" dirty="0" smtClean="0"/>
              <a:t>	X </a:t>
            </a:r>
            <a:r>
              <a:rPr lang="it-IT" b="1" dirty="0"/>
              <a:t>- Riserva negativa per azioni proprie in portafoglio</a:t>
            </a:r>
            <a:r>
              <a:rPr lang="it-IT" dirty="0" smtClean="0">
                <a:effectLst/>
              </a:rPr>
              <a:t> </a:t>
            </a:r>
            <a:endParaRPr lang="it-IT" dirty="0"/>
          </a:p>
        </p:txBody>
      </p:sp>
    </p:spTree>
    <p:extLst>
      <p:ext uri="{BB962C8B-B14F-4D97-AF65-F5344CB8AC3E}">
        <p14:creationId xmlns:p14="http://schemas.microsoft.com/office/powerpoint/2010/main" val="539559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8024"/>
            <a:ext cx="8229600" cy="817364"/>
          </a:xfrm>
        </p:spPr>
        <p:txBody>
          <a:bodyPr>
            <a:normAutofit/>
          </a:bodyPr>
          <a:lstStyle/>
          <a:p>
            <a:r>
              <a:rPr lang="it-IT" dirty="0" smtClean="0"/>
              <a:t>Influssi sul Passivo</a:t>
            </a:r>
            <a:endParaRPr lang="it-IT" dirty="0"/>
          </a:p>
        </p:txBody>
      </p:sp>
      <p:sp>
        <p:nvSpPr>
          <p:cNvPr id="3" name="Segnaposto contenuto 2"/>
          <p:cNvSpPr>
            <a:spLocks noGrp="1"/>
          </p:cNvSpPr>
          <p:nvPr>
            <p:ph idx="1"/>
          </p:nvPr>
        </p:nvSpPr>
        <p:spPr>
          <a:xfrm>
            <a:off x="457200" y="1194609"/>
            <a:ext cx="8229600" cy="5507777"/>
          </a:xfrm>
        </p:spPr>
        <p:txBody>
          <a:bodyPr>
            <a:normAutofit/>
          </a:bodyPr>
          <a:lstStyle/>
          <a:p>
            <a:pPr marL="0" indent="0">
              <a:buNone/>
            </a:pPr>
            <a:r>
              <a:rPr lang="it-IT" dirty="0"/>
              <a:t>B) Fondi per rischi e oneri: </a:t>
            </a:r>
          </a:p>
          <a:p>
            <a:pPr marL="0" indent="0">
              <a:buNone/>
            </a:pPr>
            <a:r>
              <a:rPr lang="it-IT" dirty="0" smtClean="0"/>
              <a:t>	1</a:t>
            </a:r>
            <a:r>
              <a:rPr lang="it-IT" dirty="0"/>
              <a:t>) per trattamento </a:t>
            </a:r>
            <a:r>
              <a:rPr lang="it-IT" dirty="0" smtClean="0"/>
              <a:t>di quiescenza </a:t>
            </a:r>
            <a:r>
              <a:rPr lang="it-IT" dirty="0"/>
              <a:t>e obblighi </a:t>
            </a:r>
            <a:r>
              <a:rPr lang="it-IT" dirty="0" smtClean="0"/>
              <a:t>	simili</a:t>
            </a:r>
            <a:r>
              <a:rPr lang="it-IT" dirty="0"/>
              <a:t>; </a:t>
            </a:r>
          </a:p>
          <a:p>
            <a:pPr marL="0" indent="0">
              <a:buNone/>
            </a:pPr>
            <a:r>
              <a:rPr lang="it-IT" dirty="0" smtClean="0"/>
              <a:t>	2</a:t>
            </a:r>
            <a:r>
              <a:rPr lang="it-IT" dirty="0"/>
              <a:t>) per imposte, anche differite; </a:t>
            </a:r>
          </a:p>
          <a:p>
            <a:pPr marL="0" indent="0">
              <a:buNone/>
            </a:pPr>
            <a:r>
              <a:rPr lang="it-IT" b="1" dirty="0" smtClean="0"/>
              <a:t>	3</a:t>
            </a:r>
            <a:r>
              <a:rPr lang="it-IT" b="1" dirty="0"/>
              <a:t>) strumenti finanziari derivati passivi</a:t>
            </a:r>
            <a:r>
              <a:rPr lang="it-IT" dirty="0"/>
              <a:t>; </a:t>
            </a:r>
          </a:p>
          <a:p>
            <a:pPr marL="0" indent="0">
              <a:buNone/>
            </a:pPr>
            <a:r>
              <a:rPr lang="it-IT" dirty="0" smtClean="0"/>
              <a:t>	4</a:t>
            </a:r>
            <a:r>
              <a:rPr lang="it-IT" dirty="0"/>
              <a:t>) altri</a:t>
            </a:r>
            <a:r>
              <a:rPr lang="it-IT" dirty="0" smtClean="0">
                <a:effectLst/>
              </a:rPr>
              <a:t> </a:t>
            </a:r>
          </a:p>
          <a:p>
            <a:pPr marL="0" indent="0">
              <a:buNone/>
            </a:pPr>
            <a:r>
              <a:rPr lang="it-IT" b="1" dirty="0" smtClean="0"/>
              <a:t>I nuovi artt. </a:t>
            </a:r>
            <a:r>
              <a:rPr lang="it-IT" b="1" dirty="0"/>
              <a:t>2424</a:t>
            </a:r>
            <a:r>
              <a:rPr lang="it-IT" dirty="0"/>
              <a:t> </a:t>
            </a:r>
            <a:r>
              <a:rPr lang="it-IT" dirty="0" smtClean="0"/>
              <a:t>e 2424-bis recepiscono </a:t>
            </a:r>
            <a:r>
              <a:rPr lang="it-IT" dirty="0"/>
              <a:t>gli effetti sulle voci di bilancio derivanti dalla </a:t>
            </a:r>
            <a:r>
              <a:rPr lang="it-IT" b="1" dirty="0"/>
              <a:t>nuova disciplina sugli strumenti </a:t>
            </a:r>
            <a:r>
              <a:rPr lang="it-IT" b="1" dirty="0" smtClean="0"/>
              <a:t>derivati</a:t>
            </a:r>
            <a:r>
              <a:rPr lang="it-IT" dirty="0" smtClean="0"/>
              <a:t>. È corretta pertanto una separata evidenziazione</a:t>
            </a:r>
            <a:endParaRPr lang="it-IT" dirty="0"/>
          </a:p>
        </p:txBody>
      </p:sp>
    </p:spTree>
    <p:extLst>
      <p:ext uri="{BB962C8B-B14F-4D97-AF65-F5344CB8AC3E}">
        <p14:creationId xmlns:p14="http://schemas.microsoft.com/office/powerpoint/2010/main" val="3050600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8024"/>
            <a:ext cx="8229600" cy="817364"/>
          </a:xfrm>
        </p:spPr>
        <p:txBody>
          <a:bodyPr>
            <a:normAutofit/>
          </a:bodyPr>
          <a:lstStyle/>
          <a:p>
            <a:r>
              <a:rPr lang="it-IT" dirty="0" smtClean="0"/>
              <a:t>Influssi sul Passivo</a:t>
            </a:r>
            <a:endParaRPr lang="it-IT" dirty="0"/>
          </a:p>
        </p:txBody>
      </p:sp>
      <p:sp>
        <p:nvSpPr>
          <p:cNvPr id="3" name="Segnaposto contenuto 2"/>
          <p:cNvSpPr>
            <a:spLocks noGrp="1"/>
          </p:cNvSpPr>
          <p:nvPr>
            <p:ph idx="1"/>
          </p:nvPr>
        </p:nvSpPr>
        <p:spPr>
          <a:xfrm>
            <a:off x="125735" y="1068860"/>
            <a:ext cx="8864242" cy="5507777"/>
          </a:xfrm>
        </p:spPr>
        <p:txBody>
          <a:bodyPr>
            <a:normAutofit fontScale="62500" lnSpcReduction="20000"/>
          </a:bodyPr>
          <a:lstStyle/>
          <a:p>
            <a:pPr marL="0" indent="0">
              <a:buNone/>
            </a:pPr>
            <a:r>
              <a:rPr lang="it-IT" dirty="0" smtClean="0"/>
              <a:t>D) </a:t>
            </a:r>
            <a:r>
              <a:rPr lang="it-IT" dirty="0"/>
              <a:t>Debiti, con separata indicazione, per ciascuna voce, degli importi esigibili oltre l'esercizio successivo: </a:t>
            </a:r>
          </a:p>
          <a:p>
            <a:pPr marL="0" indent="0">
              <a:buNone/>
            </a:pPr>
            <a:r>
              <a:rPr lang="it-IT" dirty="0" smtClean="0"/>
              <a:t>	1</a:t>
            </a:r>
            <a:r>
              <a:rPr lang="it-IT" dirty="0"/>
              <a:t>) obbligazioni; </a:t>
            </a:r>
          </a:p>
          <a:p>
            <a:pPr marL="0" indent="0">
              <a:buNone/>
            </a:pPr>
            <a:r>
              <a:rPr lang="it-IT" dirty="0" smtClean="0"/>
              <a:t>	2</a:t>
            </a:r>
            <a:r>
              <a:rPr lang="it-IT" dirty="0"/>
              <a:t>) obbligazioni convertibili; </a:t>
            </a:r>
          </a:p>
          <a:p>
            <a:pPr marL="0" indent="0">
              <a:buNone/>
            </a:pPr>
            <a:r>
              <a:rPr lang="it-IT" dirty="0" smtClean="0"/>
              <a:t>	3</a:t>
            </a:r>
            <a:r>
              <a:rPr lang="it-IT" dirty="0"/>
              <a:t>) debiti verso soci per finanziamenti; </a:t>
            </a:r>
          </a:p>
          <a:p>
            <a:pPr marL="0" indent="0">
              <a:buNone/>
            </a:pPr>
            <a:r>
              <a:rPr lang="it-IT" dirty="0" smtClean="0"/>
              <a:t>	4</a:t>
            </a:r>
            <a:r>
              <a:rPr lang="it-IT" dirty="0"/>
              <a:t>) debiti verso banche; </a:t>
            </a:r>
          </a:p>
          <a:p>
            <a:pPr marL="0" indent="0">
              <a:buNone/>
            </a:pPr>
            <a:r>
              <a:rPr lang="it-IT" dirty="0" smtClean="0"/>
              <a:t>	5</a:t>
            </a:r>
            <a:r>
              <a:rPr lang="it-IT" dirty="0"/>
              <a:t>) debiti verso altri finanziatori; </a:t>
            </a:r>
          </a:p>
          <a:p>
            <a:pPr marL="0" indent="0">
              <a:buNone/>
            </a:pPr>
            <a:r>
              <a:rPr lang="it-IT" dirty="0" smtClean="0"/>
              <a:t>	6</a:t>
            </a:r>
            <a:r>
              <a:rPr lang="it-IT" dirty="0"/>
              <a:t>) acconti; </a:t>
            </a:r>
          </a:p>
          <a:p>
            <a:pPr marL="0" indent="0">
              <a:buNone/>
            </a:pPr>
            <a:r>
              <a:rPr lang="it-IT" dirty="0" smtClean="0"/>
              <a:t>	7</a:t>
            </a:r>
            <a:r>
              <a:rPr lang="it-IT" dirty="0"/>
              <a:t>) debiti verso fornitori; </a:t>
            </a:r>
          </a:p>
          <a:p>
            <a:pPr marL="0" indent="0">
              <a:buNone/>
            </a:pPr>
            <a:r>
              <a:rPr lang="it-IT" dirty="0" smtClean="0"/>
              <a:t>	8</a:t>
            </a:r>
            <a:r>
              <a:rPr lang="it-IT" dirty="0"/>
              <a:t>) debiti rappresentati da titoli di credito; </a:t>
            </a:r>
          </a:p>
          <a:p>
            <a:pPr marL="0" indent="0">
              <a:buNone/>
            </a:pPr>
            <a:r>
              <a:rPr lang="it-IT" dirty="0" smtClean="0"/>
              <a:t>	9</a:t>
            </a:r>
            <a:r>
              <a:rPr lang="it-IT" dirty="0"/>
              <a:t>) debiti verso imprese controllate; </a:t>
            </a:r>
          </a:p>
          <a:p>
            <a:pPr marL="0" indent="0">
              <a:buNone/>
            </a:pPr>
            <a:r>
              <a:rPr lang="it-IT" dirty="0" smtClean="0"/>
              <a:t>	10</a:t>
            </a:r>
            <a:r>
              <a:rPr lang="it-IT" dirty="0"/>
              <a:t>) debiti verso imprese collegate; </a:t>
            </a:r>
          </a:p>
          <a:p>
            <a:pPr marL="0" indent="0">
              <a:buNone/>
            </a:pPr>
            <a:r>
              <a:rPr lang="it-IT" dirty="0" smtClean="0"/>
              <a:t>	11</a:t>
            </a:r>
            <a:r>
              <a:rPr lang="it-IT" dirty="0"/>
              <a:t>) debiti verso controllanti; </a:t>
            </a:r>
          </a:p>
          <a:p>
            <a:pPr marL="0" indent="0">
              <a:buNone/>
            </a:pPr>
            <a:r>
              <a:rPr lang="it-IT" b="1" dirty="0" smtClean="0"/>
              <a:t>	11</a:t>
            </a:r>
            <a:r>
              <a:rPr lang="it-IT" b="1" dirty="0"/>
              <a:t>-bis) debiti verso imprese sottoposte al controllo delle </a:t>
            </a:r>
            <a:r>
              <a:rPr lang="it-IT" b="1" dirty="0" smtClean="0"/>
              <a:t>controllanti</a:t>
            </a:r>
            <a:r>
              <a:rPr lang="it-IT" dirty="0" smtClean="0">
                <a:effectLst/>
              </a:rPr>
              <a:t> </a:t>
            </a:r>
          </a:p>
          <a:p>
            <a:pPr marL="0" indent="0">
              <a:buNone/>
            </a:pPr>
            <a:r>
              <a:rPr lang="it-IT" b="1" dirty="0"/>
              <a:t>E</a:t>
            </a:r>
            <a:r>
              <a:rPr lang="it-IT" b="1" dirty="0" smtClean="0"/>
              <a:t>) Ratei e risconti</a:t>
            </a:r>
            <a:r>
              <a:rPr lang="it-IT" b="1" dirty="0" smtClean="0">
                <a:solidFill>
                  <a:srgbClr val="FF0000"/>
                </a:solidFill>
              </a:rPr>
              <a:t>, con separata indicazione dell’aggio su prestiti </a:t>
            </a:r>
            <a:r>
              <a:rPr lang="it-IT" dirty="0" smtClean="0"/>
              <a:t>(</a:t>
            </a:r>
            <a:r>
              <a:rPr lang="it-IT" i="1" dirty="0" smtClean="0"/>
              <a:t>eliminazione coerente con l’introduzione del criterio del costo ammortizzato</a:t>
            </a:r>
            <a:r>
              <a:rPr lang="it-IT" dirty="0" smtClean="0"/>
              <a:t>)</a:t>
            </a:r>
          </a:p>
        </p:txBody>
      </p:sp>
    </p:spTree>
    <p:extLst>
      <p:ext uri="{BB962C8B-B14F-4D97-AF65-F5344CB8AC3E}">
        <p14:creationId xmlns:p14="http://schemas.microsoft.com/office/powerpoint/2010/main" val="4017961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31947"/>
          </a:xfrm>
        </p:spPr>
        <p:txBody>
          <a:bodyPr>
            <a:normAutofit/>
          </a:bodyPr>
          <a:lstStyle/>
          <a:p>
            <a:r>
              <a:rPr lang="it-IT" dirty="0" smtClean="0"/>
              <a:t>cosa cambia nel C.E. ?</a:t>
            </a:r>
            <a:r>
              <a:rPr lang="it-IT" dirty="0" smtClean="0">
                <a:effectLst/>
              </a:rPr>
              <a:t> </a:t>
            </a:r>
            <a:endParaRPr lang="it-IT" dirty="0"/>
          </a:p>
        </p:txBody>
      </p:sp>
      <p:sp>
        <p:nvSpPr>
          <p:cNvPr id="3" name="Segnaposto contenuto 2"/>
          <p:cNvSpPr>
            <a:spLocks noGrp="1"/>
          </p:cNvSpPr>
          <p:nvPr>
            <p:ph idx="1"/>
          </p:nvPr>
        </p:nvSpPr>
        <p:spPr>
          <a:xfrm>
            <a:off x="457200" y="1295208"/>
            <a:ext cx="8229600" cy="4830955"/>
          </a:xfrm>
        </p:spPr>
        <p:txBody>
          <a:bodyPr>
            <a:normAutofit fontScale="85000" lnSpcReduction="20000"/>
          </a:bodyPr>
          <a:lstStyle/>
          <a:p>
            <a:pPr marL="0" indent="0">
              <a:buNone/>
            </a:pPr>
            <a:r>
              <a:rPr lang="it-IT" dirty="0"/>
              <a:t>C) Proventi e </a:t>
            </a:r>
            <a:r>
              <a:rPr lang="it-IT" dirty="0" smtClean="0"/>
              <a:t>Oneri Finanziari</a:t>
            </a:r>
            <a:r>
              <a:rPr lang="it-IT" dirty="0"/>
              <a:t>:</a:t>
            </a:r>
            <a:r>
              <a:rPr lang="it-IT" dirty="0" smtClean="0">
                <a:effectLst/>
              </a:rPr>
              <a:t> </a:t>
            </a:r>
          </a:p>
          <a:p>
            <a:pPr marL="0" indent="0">
              <a:buNone/>
            </a:pPr>
            <a:r>
              <a:rPr lang="it-IT" dirty="0" smtClean="0"/>
              <a:t>	15</a:t>
            </a:r>
            <a:r>
              <a:rPr lang="it-IT" dirty="0"/>
              <a:t>) proventi da partecipazioni, con separata indicazione di </a:t>
            </a:r>
            <a:r>
              <a:rPr lang="it-IT" dirty="0" smtClean="0"/>
              <a:t>	quelli </a:t>
            </a:r>
            <a:r>
              <a:rPr lang="it-IT" dirty="0"/>
              <a:t>relativi ad imprese controllate e collegate </a:t>
            </a:r>
            <a:r>
              <a:rPr lang="it-IT" b="1" dirty="0"/>
              <a:t>e di quelli </a:t>
            </a:r>
            <a:r>
              <a:rPr lang="it-IT" b="1" dirty="0" smtClean="0"/>
              <a:t>	relativi </a:t>
            </a:r>
            <a:r>
              <a:rPr lang="it-IT" b="1" dirty="0"/>
              <a:t>a controllanti e a imprese sottoposte al controllo </a:t>
            </a:r>
            <a:r>
              <a:rPr lang="it-IT" b="1" dirty="0" smtClean="0"/>
              <a:t>	di </a:t>
            </a:r>
            <a:r>
              <a:rPr lang="it-IT" b="1" dirty="0"/>
              <a:t>queste ultime; </a:t>
            </a:r>
            <a:endParaRPr lang="it-IT" dirty="0"/>
          </a:p>
          <a:p>
            <a:pPr marL="0" indent="0">
              <a:buNone/>
            </a:pPr>
            <a:r>
              <a:rPr lang="it-IT" dirty="0" smtClean="0"/>
              <a:t>	16</a:t>
            </a:r>
            <a:r>
              <a:rPr lang="it-IT" dirty="0"/>
              <a:t>) altri </a:t>
            </a:r>
            <a:r>
              <a:rPr lang="it-IT" dirty="0" smtClean="0"/>
              <a:t>Proventi </a:t>
            </a:r>
            <a:r>
              <a:rPr lang="it-IT" dirty="0"/>
              <a:t>F</a:t>
            </a:r>
            <a:r>
              <a:rPr lang="it-IT" dirty="0" smtClean="0"/>
              <a:t>inanziari: </a:t>
            </a:r>
            <a:endParaRPr lang="it-IT" dirty="0"/>
          </a:p>
          <a:p>
            <a:pPr marL="914400" lvl="1" indent="-514350">
              <a:buAutoNum type="alphaLcParenR"/>
            </a:pPr>
            <a:r>
              <a:rPr lang="it-IT" dirty="0" smtClean="0"/>
              <a:t>da </a:t>
            </a:r>
            <a:r>
              <a:rPr lang="it-IT" dirty="0"/>
              <a:t>crediti iscritti nelle immobilizzazioni, con separata indicazione di quelli da imprese controllate e collegate, di quelli da </a:t>
            </a:r>
            <a:r>
              <a:rPr lang="it-IT" b="1" dirty="0"/>
              <a:t>controllanti e da imprese sottoposte al controllo di queste ultime</a:t>
            </a:r>
            <a:r>
              <a:rPr lang="it-IT" b="1" dirty="0" smtClean="0"/>
              <a:t>;</a:t>
            </a:r>
          </a:p>
          <a:p>
            <a:pPr marL="914400" lvl="1" indent="-514350">
              <a:buFont typeface="+mj-lt"/>
              <a:buAutoNum type="alphaLcParenR" startAt="4"/>
            </a:pPr>
            <a:r>
              <a:rPr lang="it-IT" dirty="0" smtClean="0"/>
              <a:t>proventi </a:t>
            </a:r>
            <a:r>
              <a:rPr lang="it-IT" dirty="0"/>
              <a:t>diversi dai precedenti, con separata indicazione di quelli da imprese controllate e collegate, di quelli da controllanti </a:t>
            </a:r>
            <a:r>
              <a:rPr lang="it-IT" b="1" dirty="0"/>
              <a:t>e da imprese sottoposte al controllo di queste ultime;</a:t>
            </a:r>
            <a:r>
              <a:rPr lang="it-IT" dirty="0" smtClean="0">
                <a:effectLst/>
              </a:rPr>
              <a:t> </a:t>
            </a:r>
            <a:endParaRPr lang="it-IT" dirty="0"/>
          </a:p>
        </p:txBody>
      </p:sp>
    </p:spTree>
    <p:extLst>
      <p:ext uri="{BB962C8B-B14F-4D97-AF65-F5344CB8AC3E}">
        <p14:creationId xmlns:p14="http://schemas.microsoft.com/office/powerpoint/2010/main" val="293643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31947"/>
          </a:xfrm>
        </p:spPr>
        <p:txBody>
          <a:bodyPr>
            <a:normAutofit/>
          </a:bodyPr>
          <a:lstStyle/>
          <a:p>
            <a:r>
              <a:rPr lang="it-IT" dirty="0" smtClean="0"/>
              <a:t>cosa cambia nel C.E. ?</a:t>
            </a:r>
            <a:r>
              <a:rPr lang="it-IT" dirty="0" smtClean="0">
                <a:effectLst/>
              </a:rPr>
              <a:t> </a:t>
            </a:r>
            <a:endParaRPr lang="it-IT" dirty="0"/>
          </a:p>
        </p:txBody>
      </p:sp>
      <p:sp>
        <p:nvSpPr>
          <p:cNvPr id="3" name="Segnaposto contenuto 2"/>
          <p:cNvSpPr>
            <a:spLocks noGrp="1"/>
          </p:cNvSpPr>
          <p:nvPr>
            <p:ph idx="1"/>
          </p:nvPr>
        </p:nvSpPr>
        <p:spPr>
          <a:xfrm>
            <a:off x="0" y="1295208"/>
            <a:ext cx="9144000" cy="4830955"/>
          </a:xfrm>
        </p:spPr>
        <p:txBody>
          <a:bodyPr>
            <a:normAutofit fontScale="70000" lnSpcReduction="20000"/>
          </a:bodyPr>
          <a:lstStyle/>
          <a:p>
            <a:pPr marL="0" indent="0">
              <a:buNone/>
            </a:pPr>
            <a:r>
              <a:rPr lang="it-IT" dirty="0" smtClean="0"/>
              <a:t>D) Rettifiche di valore di Attività e Passività Finanziarie:</a:t>
            </a:r>
            <a:r>
              <a:rPr lang="it-IT" dirty="0" smtClean="0">
                <a:effectLst/>
              </a:rPr>
              <a:t> </a:t>
            </a:r>
          </a:p>
          <a:p>
            <a:pPr marL="0" indent="0">
              <a:buNone/>
            </a:pPr>
            <a:r>
              <a:rPr lang="it-IT" dirty="0" smtClean="0"/>
              <a:t>	18) rivalutazioni:</a:t>
            </a:r>
          </a:p>
          <a:p>
            <a:pPr marL="0" indent="0">
              <a:buNone/>
            </a:pPr>
            <a:r>
              <a:rPr lang="it-IT" dirty="0" smtClean="0"/>
              <a:t>		a</a:t>
            </a:r>
            <a:r>
              <a:rPr lang="it-IT" dirty="0"/>
              <a:t>) di partecipazioni; </a:t>
            </a:r>
          </a:p>
          <a:p>
            <a:pPr marL="0" indent="0">
              <a:buNone/>
            </a:pPr>
            <a:r>
              <a:rPr lang="it-IT" dirty="0" smtClean="0"/>
              <a:t>		b</a:t>
            </a:r>
            <a:r>
              <a:rPr lang="it-IT" dirty="0"/>
              <a:t>) di immobilizzazioni finanziarie che non costituiscono </a:t>
            </a:r>
            <a:r>
              <a:rPr lang="it-IT" dirty="0" smtClean="0"/>
              <a:t>partecipazioni</a:t>
            </a:r>
            <a:r>
              <a:rPr lang="it-IT" dirty="0"/>
              <a:t>; </a:t>
            </a:r>
          </a:p>
          <a:p>
            <a:pPr marL="0" indent="0">
              <a:buNone/>
            </a:pPr>
            <a:r>
              <a:rPr lang="it-IT" dirty="0" smtClean="0"/>
              <a:t>		c</a:t>
            </a:r>
            <a:r>
              <a:rPr lang="it-IT" dirty="0"/>
              <a:t>) di titoli iscritti </a:t>
            </a:r>
            <a:r>
              <a:rPr lang="it-IT" dirty="0" smtClean="0"/>
              <a:t>all’A. </a:t>
            </a:r>
            <a:r>
              <a:rPr lang="it-IT" dirty="0"/>
              <a:t>circolante che non costituiscono </a:t>
            </a:r>
            <a:r>
              <a:rPr lang="it-IT" dirty="0" smtClean="0"/>
              <a:t>partecipazioni</a:t>
            </a:r>
            <a:r>
              <a:rPr lang="it-IT" dirty="0"/>
              <a:t>; </a:t>
            </a:r>
          </a:p>
          <a:p>
            <a:pPr marL="0" indent="0">
              <a:buNone/>
            </a:pPr>
            <a:r>
              <a:rPr lang="it-IT" b="1" dirty="0" smtClean="0"/>
              <a:t>		d</a:t>
            </a:r>
            <a:r>
              <a:rPr lang="it-IT" b="1" dirty="0"/>
              <a:t>) di strumenti finanziari derivati;</a:t>
            </a:r>
            <a:r>
              <a:rPr lang="it-IT" dirty="0" smtClean="0">
                <a:effectLst/>
              </a:rPr>
              <a:t> </a:t>
            </a:r>
            <a:endParaRPr lang="it-IT" dirty="0"/>
          </a:p>
          <a:p>
            <a:pPr marL="0" indent="0">
              <a:buNone/>
            </a:pPr>
            <a:r>
              <a:rPr lang="it-IT" dirty="0" smtClean="0"/>
              <a:t>	19) svalutazioni: </a:t>
            </a:r>
          </a:p>
          <a:p>
            <a:pPr marL="0" indent="0">
              <a:buNone/>
            </a:pPr>
            <a:r>
              <a:rPr lang="it-IT" dirty="0" smtClean="0"/>
              <a:t>		a) di partecipazioni; </a:t>
            </a:r>
          </a:p>
          <a:p>
            <a:pPr marL="0" indent="0">
              <a:buNone/>
            </a:pPr>
            <a:r>
              <a:rPr lang="it-IT" dirty="0" smtClean="0"/>
              <a:t>		b) di immobilizzazioni finanziarie che non costituiscono partecipazioni; </a:t>
            </a:r>
          </a:p>
          <a:p>
            <a:pPr marL="0" indent="0">
              <a:buNone/>
            </a:pPr>
            <a:r>
              <a:rPr lang="it-IT" dirty="0" smtClean="0"/>
              <a:t>		c) di titoli iscritti all’A. circolante che non costituiscono partecipazioni; </a:t>
            </a:r>
          </a:p>
          <a:p>
            <a:pPr marL="0" indent="0">
              <a:buNone/>
            </a:pPr>
            <a:r>
              <a:rPr lang="it-IT" b="1" dirty="0" smtClean="0"/>
              <a:t>		d) di strumenti finanziari derivati;</a:t>
            </a:r>
            <a:r>
              <a:rPr lang="it-IT" dirty="0" smtClean="0">
                <a:effectLst/>
              </a:rPr>
              <a:t> </a:t>
            </a:r>
            <a:endParaRPr lang="it-IT" dirty="0"/>
          </a:p>
        </p:txBody>
      </p:sp>
    </p:spTree>
    <p:extLst>
      <p:ext uri="{BB962C8B-B14F-4D97-AF65-F5344CB8AC3E}">
        <p14:creationId xmlns:p14="http://schemas.microsoft.com/office/powerpoint/2010/main" val="20254340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Eliminazione della sezione </a:t>
            </a:r>
            <a:br>
              <a:rPr lang="it-IT" dirty="0" smtClean="0"/>
            </a:br>
            <a:r>
              <a:rPr lang="it-IT" b="1" dirty="0" smtClean="0"/>
              <a:t>E</a:t>
            </a:r>
            <a:r>
              <a:rPr lang="it-IT" b="1" dirty="0"/>
              <a:t>) Proventi e oneri straordinari</a:t>
            </a:r>
            <a:r>
              <a:rPr lang="it-IT" dirty="0" smtClean="0">
                <a:effectLst/>
              </a:rPr>
              <a:t> </a:t>
            </a:r>
            <a:endParaRPr lang="it-IT" dirty="0"/>
          </a:p>
        </p:txBody>
      </p:sp>
      <p:sp>
        <p:nvSpPr>
          <p:cNvPr id="3" name="Segnaposto contenuto 2"/>
          <p:cNvSpPr>
            <a:spLocks noGrp="1"/>
          </p:cNvSpPr>
          <p:nvPr>
            <p:ph idx="1"/>
          </p:nvPr>
        </p:nvSpPr>
        <p:spPr/>
        <p:txBody>
          <a:bodyPr>
            <a:normAutofit/>
          </a:bodyPr>
          <a:lstStyle/>
          <a:p>
            <a:pPr marL="0" indent="0">
              <a:buNone/>
            </a:pPr>
            <a:r>
              <a:rPr lang="it-IT" b="1" dirty="0" smtClean="0">
                <a:solidFill>
                  <a:srgbClr val="FF0000"/>
                </a:solidFill>
              </a:rPr>
              <a:t>20</a:t>
            </a:r>
            <a:r>
              <a:rPr lang="it-IT" b="1" dirty="0">
                <a:solidFill>
                  <a:srgbClr val="FF0000"/>
                </a:solidFill>
              </a:rPr>
              <a:t>) proventi, con separata indicazione delle plusvalenze da alienazioni i cui ricavi non sono iscrivibili al n. 5); </a:t>
            </a:r>
            <a:endParaRPr lang="it-IT" dirty="0" smtClean="0">
              <a:solidFill>
                <a:srgbClr val="FF0000"/>
              </a:solidFill>
            </a:endParaRPr>
          </a:p>
          <a:p>
            <a:pPr marL="0" indent="0">
              <a:buNone/>
            </a:pPr>
            <a:r>
              <a:rPr lang="it-IT" b="1" dirty="0" smtClean="0">
                <a:solidFill>
                  <a:srgbClr val="FF0000"/>
                </a:solidFill>
              </a:rPr>
              <a:t>21</a:t>
            </a:r>
            <a:r>
              <a:rPr lang="it-IT" b="1" dirty="0">
                <a:solidFill>
                  <a:srgbClr val="FF0000"/>
                </a:solidFill>
              </a:rPr>
              <a:t>) oneri, con separata indicazione delle minusvalenze da alienazioni, i cui effetti contabili non sono iscrivibili al n. 14), e delle imposte relative a esercizi precedenti. </a:t>
            </a:r>
            <a:endParaRPr lang="it-IT" b="1" dirty="0" smtClean="0">
              <a:solidFill>
                <a:srgbClr val="FF0000"/>
              </a:solidFill>
            </a:endParaRPr>
          </a:p>
          <a:p>
            <a:pPr marL="0" indent="0">
              <a:buNone/>
            </a:pPr>
            <a:r>
              <a:rPr lang="it-IT" b="1" dirty="0" smtClean="0">
                <a:solidFill>
                  <a:srgbClr val="FF0000"/>
                </a:solidFill>
              </a:rPr>
              <a:t>Totale </a:t>
            </a:r>
            <a:r>
              <a:rPr lang="it-IT" b="1" dirty="0">
                <a:solidFill>
                  <a:srgbClr val="FF0000"/>
                </a:solidFill>
              </a:rPr>
              <a:t>delle partite straordinarie (20-21).</a:t>
            </a:r>
            <a:r>
              <a:rPr lang="it-IT" dirty="0" smtClean="0">
                <a:solidFill>
                  <a:srgbClr val="FF0000"/>
                </a:solidFill>
                <a:effectLst/>
              </a:rPr>
              <a:t> </a:t>
            </a:r>
            <a:endParaRPr lang="it-IT" dirty="0">
              <a:solidFill>
                <a:srgbClr val="FF0000"/>
              </a:solidFill>
            </a:endParaRPr>
          </a:p>
        </p:txBody>
      </p:sp>
    </p:spTree>
    <p:extLst>
      <p:ext uri="{BB962C8B-B14F-4D97-AF65-F5344CB8AC3E}">
        <p14:creationId xmlns:p14="http://schemas.microsoft.com/office/powerpoint/2010/main" val="2658002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Modifiche per le società commerciali</a:t>
            </a:r>
            <a:endParaRPr lang="it-IT" dirty="0"/>
          </a:p>
        </p:txBody>
      </p:sp>
      <p:sp>
        <p:nvSpPr>
          <p:cNvPr id="3" name="Segnaposto contenuto 2"/>
          <p:cNvSpPr>
            <a:spLocks noGrp="1"/>
          </p:cNvSpPr>
          <p:nvPr>
            <p:ph idx="1"/>
          </p:nvPr>
        </p:nvSpPr>
        <p:spPr/>
        <p:txBody>
          <a:bodyPr/>
          <a:lstStyle/>
          <a:p>
            <a:r>
              <a:rPr lang="it-IT" dirty="0" smtClean="0"/>
              <a:t>codice </a:t>
            </a:r>
            <a:r>
              <a:rPr lang="it-IT" dirty="0"/>
              <a:t>civile: </a:t>
            </a:r>
            <a:r>
              <a:rPr lang="it-IT" dirty="0" smtClean="0"/>
              <a:t>da </a:t>
            </a:r>
            <a:r>
              <a:rPr lang="it-IT" dirty="0"/>
              <a:t>2423 </a:t>
            </a:r>
            <a:r>
              <a:rPr lang="it-IT" dirty="0" smtClean="0"/>
              <a:t>a </a:t>
            </a:r>
            <a:r>
              <a:rPr lang="it-IT" dirty="0"/>
              <a:t>2428; </a:t>
            </a:r>
            <a:r>
              <a:rPr lang="it-IT" dirty="0" smtClean="0"/>
              <a:t>2435-</a:t>
            </a:r>
            <a:r>
              <a:rPr lang="it-IT" i="1" dirty="0" smtClean="0"/>
              <a:t>bis</a:t>
            </a:r>
            <a:r>
              <a:rPr lang="it-IT" i="1" dirty="0"/>
              <a:t>; </a:t>
            </a:r>
            <a:r>
              <a:rPr lang="it-IT" dirty="0" smtClean="0"/>
              <a:t>2435-</a:t>
            </a:r>
            <a:r>
              <a:rPr lang="it-IT" i="1" dirty="0" smtClean="0"/>
              <a:t>ter</a:t>
            </a:r>
            <a:r>
              <a:rPr lang="it-IT" dirty="0"/>
              <a:t>; </a:t>
            </a:r>
            <a:r>
              <a:rPr lang="it-IT" dirty="0" smtClean="0"/>
              <a:t>2478-</a:t>
            </a:r>
            <a:r>
              <a:rPr lang="it-IT" i="1" dirty="0" smtClean="0"/>
              <a:t>bis</a:t>
            </a:r>
            <a:r>
              <a:rPr lang="it-IT" i="1" dirty="0"/>
              <a:t>; </a:t>
            </a:r>
            <a:r>
              <a:rPr lang="it-IT" dirty="0" smtClean="0"/>
              <a:t>2357-</a:t>
            </a:r>
            <a:r>
              <a:rPr lang="it-IT" i="1" dirty="0" smtClean="0"/>
              <a:t>ter </a:t>
            </a:r>
            <a:endParaRPr lang="it-IT" dirty="0"/>
          </a:p>
          <a:p>
            <a:r>
              <a:rPr lang="it-IT" dirty="0"/>
              <a:t>n</a:t>
            </a:r>
            <a:r>
              <a:rPr lang="it-IT" dirty="0" smtClean="0"/>
              <a:t>orme del </a:t>
            </a:r>
            <a:r>
              <a:rPr lang="it-IT" dirty="0" err="1"/>
              <a:t>D.Lgs</a:t>
            </a:r>
            <a:r>
              <a:rPr lang="it-IT" dirty="0"/>
              <a:t> 127/91 </a:t>
            </a:r>
            <a:r>
              <a:rPr lang="it-IT" dirty="0" smtClean="0"/>
              <a:t>sul bilancio </a:t>
            </a:r>
            <a:r>
              <a:rPr lang="it-IT" dirty="0"/>
              <a:t>consolidato </a:t>
            </a:r>
          </a:p>
          <a:p>
            <a:r>
              <a:rPr lang="it-IT" dirty="0"/>
              <a:t>a</a:t>
            </a:r>
            <a:r>
              <a:rPr lang="it-IT" dirty="0" smtClean="0"/>
              <a:t>rt. </a:t>
            </a:r>
            <a:r>
              <a:rPr lang="it-IT" dirty="0"/>
              <a:t>14 </a:t>
            </a:r>
            <a:r>
              <a:rPr lang="it-IT" dirty="0" err="1" smtClean="0"/>
              <a:t>D.Lgs</a:t>
            </a:r>
            <a:r>
              <a:rPr lang="it-IT" dirty="0" smtClean="0"/>
              <a:t> </a:t>
            </a:r>
            <a:r>
              <a:rPr lang="it-IT" dirty="0"/>
              <a:t>39/2010 per adeguare il giudizio del </a:t>
            </a:r>
            <a:r>
              <a:rPr lang="it-IT" dirty="0" smtClean="0"/>
              <a:t>revisore</a:t>
            </a:r>
            <a:endParaRPr lang="it-IT" dirty="0"/>
          </a:p>
        </p:txBody>
      </p:sp>
    </p:spTree>
    <p:extLst>
      <p:ext uri="{BB962C8B-B14F-4D97-AF65-F5344CB8AC3E}">
        <p14:creationId xmlns:p14="http://schemas.microsoft.com/office/powerpoint/2010/main" val="3114927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Introduzione 2425</a:t>
            </a:r>
            <a:r>
              <a:rPr lang="it-IT" dirty="0"/>
              <a:t>-</a:t>
            </a:r>
            <a:r>
              <a:rPr lang="it-IT" i="1" dirty="0"/>
              <a:t>ter</a:t>
            </a:r>
            <a:r>
              <a:rPr lang="it-IT" dirty="0"/>
              <a:t> </a:t>
            </a:r>
            <a:r>
              <a:rPr lang="it-IT" dirty="0" smtClean="0"/>
              <a:t/>
            </a:r>
            <a:br>
              <a:rPr lang="it-IT" dirty="0" smtClean="0"/>
            </a:br>
            <a:r>
              <a:rPr lang="it-IT" dirty="0" smtClean="0"/>
              <a:t>(</a:t>
            </a:r>
            <a:r>
              <a:rPr lang="it-IT" dirty="0"/>
              <a:t>Rendiconto finanziario)</a:t>
            </a:r>
            <a:r>
              <a:rPr lang="it-IT" dirty="0" smtClean="0">
                <a:effectLst/>
              </a:rPr>
              <a:t> </a:t>
            </a:r>
            <a:endParaRPr lang="it-IT" dirty="0"/>
          </a:p>
        </p:txBody>
      </p:sp>
      <p:sp>
        <p:nvSpPr>
          <p:cNvPr id="3" name="Segnaposto contenuto 2"/>
          <p:cNvSpPr>
            <a:spLocks noGrp="1"/>
          </p:cNvSpPr>
          <p:nvPr>
            <p:ph idx="1"/>
          </p:nvPr>
        </p:nvSpPr>
        <p:spPr>
          <a:xfrm>
            <a:off x="0" y="1600200"/>
            <a:ext cx="9144000" cy="4525963"/>
          </a:xfrm>
        </p:spPr>
        <p:txBody>
          <a:bodyPr>
            <a:normAutofit fontScale="85000" lnSpcReduction="10000"/>
          </a:bodyPr>
          <a:lstStyle/>
          <a:p>
            <a:pPr marL="0" indent="0">
              <a:buNone/>
            </a:pPr>
            <a:r>
              <a:rPr lang="it-IT" dirty="0"/>
              <a:t>Dal rendiconto finanziario risultano, </a:t>
            </a:r>
            <a:endParaRPr lang="it-IT" dirty="0" smtClean="0"/>
          </a:p>
          <a:p>
            <a:pPr>
              <a:buFontTx/>
              <a:buChar char="-"/>
            </a:pPr>
            <a:r>
              <a:rPr lang="it-IT" dirty="0" smtClean="0"/>
              <a:t>per </a:t>
            </a:r>
            <a:r>
              <a:rPr lang="it-IT" dirty="0"/>
              <a:t>l'esercizio a cui è riferito il bilancio </a:t>
            </a:r>
            <a:endParaRPr lang="it-IT" dirty="0" smtClean="0"/>
          </a:p>
          <a:p>
            <a:pPr>
              <a:buFontTx/>
              <a:buChar char="-"/>
            </a:pPr>
            <a:r>
              <a:rPr lang="it-IT" dirty="0" smtClean="0"/>
              <a:t>e </a:t>
            </a:r>
            <a:r>
              <a:rPr lang="it-IT" dirty="0"/>
              <a:t>per quello precedente, </a:t>
            </a:r>
            <a:endParaRPr lang="it-IT" dirty="0" smtClean="0"/>
          </a:p>
          <a:p>
            <a:r>
              <a:rPr lang="it-IT" dirty="0" smtClean="0"/>
              <a:t>l'ammontare </a:t>
            </a:r>
            <a:r>
              <a:rPr lang="it-IT" dirty="0"/>
              <a:t>e la composizione delle disponibilità liquide, all'inizio e alla fine dell'esercizio</a:t>
            </a:r>
            <a:r>
              <a:rPr lang="it-IT" dirty="0" smtClean="0"/>
              <a:t>, e </a:t>
            </a:r>
          </a:p>
          <a:p>
            <a:r>
              <a:rPr lang="it-IT" dirty="0" smtClean="0"/>
              <a:t>i </a:t>
            </a:r>
            <a:r>
              <a:rPr lang="it-IT" dirty="0"/>
              <a:t>flussi finanziari dell'esercizio </a:t>
            </a:r>
            <a:r>
              <a:rPr lang="it-IT" dirty="0" smtClean="0"/>
              <a:t>derivanti</a:t>
            </a:r>
          </a:p>
          <a:p>
            <a:pPr lvl="1"/>
            <a:r>
              <a:rPr lang="it-IT" dirty="0" smtClean="0"/>
              <a:t>dall'attività </a:t>
            </a:r>
            <a:r>
              <a:rPr lang="it-IT" dirty="0"/>
              <a:t>operativa, </a:t>
            </a:r>
            <a:endParaRPr lang="it-IT" dirty="0" smtClean="0"/>
          </a:p>
          <a:p>
            <a:pPr lvl="1"/>
            <a:r>
              <a:rPr lang="it-IT" dirty="0" smtClean="0"/>
              <a:t>da </a:t>
            </a:r>
            <a:r>
              <a:rPr lang="it-IT" dirty="0"/>
              <a:t>quella di investimento, </a:t>
            </a:r>
            <a:endParaRPr lang="it-IT" dirty="0" smtClean="0"/>
          </a:p>
          <a:p>
            <a:pPr lvl="1"/>
            <a:r>
              <a:rPr lang="it-IT" dirty="0" smtClean="0"/>
              <a:t>da </a:t>
            </a:r>
            <a:r>
              <a:rPr lang="it-IT" dirty="0"/>
              <a:t>quella di finanziamento, </a:t>
            </a:r>
            <a:endParaRPr lang="it-IT" dirty="0" smtClean="0"/>
          </a:p>
          <a:p>
            <a:pPr lvl="1"/>
            <a:r>
              <a:rPr lang="it-IT" dirty="0" smtClean="0"/>
              <a:t>ivi </a:t>
            </a:r>
            <a:r>
              <a:rPr lang="it-IT" dirty="0"/>
              <a:t>comprese, con autonoma indicazione, le operazioni con i soci</a:t>
            </a:r>
            <a:r>
              <a:rPr lang="it-IT" dirty="0" smtClean="0">
                <a:effectLst/>
              </a:rPr>
              <a:t> </a:t>
            </a:r>
            <a:endParaRPr lang="it-IT" dirty="0"/>
          </a:p>
        </p:txBody>
      </p:sp>
    </p:spTree>
    <p:extLst>
      <p:ext uri="{BB962C8B-B14F-4D97-AF65-F5344CB8AC3E}">
        <p14:creationId xmlns:p14="http://schemas.microsoft.com/office/powerpoint/2010/main" val="1814886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3473"/>
            <a:ext cx="8229600" cy="892813"/>
          </a:xfrm>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a:xfrm>
            <a:off x="457200" y="1210380"/>
            <a:ext cx="8229600" cy="5127336"/>
          </a:xfrm>
        </p:spPr>
        <p:txBody>
          <a:bodyPr>
            <a:normAutofit fontScale="92500" lnSpcReduction="20000"/>
          </a:bodyPr>
          <a:lstStyle/>
          <a:p>
            <a:pPr marL="0" indent="0">
              <a:buNone/>
            </a:pPr>
            <a:r>
              <a:rPr lang="it-IT" dirty="0" smtClean="0"/>
              <a:t>3) </a:t>
            </a:r>
            <a:r>
              <a:rPr lang="it-IT" dirty="0"/>
              <a:t>la composizione delle voci</a:t>
            </a:r>
            <a:r>
              <a:rPr lang="it-IT" dirty="0" smtClean="0"/>
              <a:t>: “costi </a:t>
            </a:r>
            <a:r>
              <a:rPr lang="it-IT" dirty="0"/>
              <a:t>di impianto e di </a:t>
            </a:r>
            <a:r>
              <a:rPr lang="it-IT" dirty="0" smtClean="0"/>
              <a:t>ampliamento” </a:t>
            </a:r>
            <a:r>
              <a:rPr lang="it-IT" dirty="0"/>
              <a:t>e </a:t>
            </a:r>
            <a:r>
              <a:rPr lang="it-IT" dirty="0" smtClean="0"/>
              <a:t>“costi </a:t>
            </a:r>
            <a:r>
              <a:rPr lang="it-IT" dirty="0" smtClean="0">
                <a:solidFill>
                  <a:srgbClr val="FF0000"/>
                </a:solidFill>
              </a:rPr>
              <a:t>di ricerca, </a:t>
            </a:r>
            <a:r>
              <a:rPr lang="it-IT" dirty="0" smtClean="0"/>
              <a:t>di </a:t>
            </a:r>
            <a:r>
              <a:rPr lang="it-IT" dirty="0"/>
              <a:t>sviluppo </a:t>
            </a:r>
            <a:r>
              <a:rPr lang="it-IT" dirty="0">
                <a:solidFill>
                  <a:srgbClr val="FF0000"/>
                </a:solidFill>
              </a:rPr>
              <a:t>e di </a:t>
            </a:r>
            <a:r>
              <a:rPr lang="it-IT" dirty="0" smtClean="0">
                <a:solidFill>
                  <a:srgbClr val="FF0000"/>
                </a:solidFill>
              </a:rPr>
              <a:t>pubblicità</a:t>
            </a:r>
            <a:r>
              <a:rPr lang="it-IT" dirty="0" smtClean="0"/>
              <a:t>”</a:t>
            </a:r>
            <a:r>
              <a:rPr lang="it-IT" dirty="0" smtClean="0">
                <a:solidFill>
                  <a:srgbClr val="FF0000"/>
                </a:solidFill>
              </a:rPr>
              <a:t> </a:t>
            </a:r>
            <a:r>
              <a:rPr lang="it-IT" dirty="0"/>
              <a:t>nonché le ragioni della iscrizione ed i rispettivi criteri di ammortamento</a:t>
            </a:r>
            <a:r>
              <a:rPr lang="it-IT" dirty="0" smtClean="0">
                <a:effectLst/>
              </a:rPr>
              <a:t> (</a:t>
            </a:r>
            <a:r>
              <a:rPr lang="it-IT" i="1" u="sng" dirty="0" smtClean="0">
                <a:effectLst/>
              </a:rPr>
              <a:t>eliminati in quanto costi non più capitalizzabili</a:t>
            </a:r>
            <a:r>
              <a:rPr lang="it-IT" dirty="0" smtClean="0">
                <a:effectLst/>
              </a:rPr>
              <a:t>)</a:t>
            </a:r>
          </a:p>
          <a:p>
            <a:pPr marL="0" indent="0">
              <a:buNone/>
            </a:pPr>
            <a:r>
              <a:rPr lang="it-IT" dirty="0" smtClean="0"/>
              <a:t>7) La composizione delle voci “ratei e risconti attivi” e “ratei e risconti passivi” e della voce “altri fondi” dello SP, </a:t>
            </a:r>
            <a:r>
              <a:rPr lang="it-IT" dirty="0" smtClean="0">
                <a:solidFill>
                  <a:srgbClr val="FF0000"/>
                </a:solidFill>
              </a:rPr>
              <a:t>quando il loro ammontare sia apprezzabile, </a:t>
            </a:r>
            <a:r>
              <a:rPr lang="it-IT" dirty="0" smtClean="0"/>
              <a:t>nonché la composizione della voce “altre riserve” (</a:t>
            </a:r>
            <a:r>
              <a:rPr lang="it-IT" i="1" u="sng" dirty="0" smtClean="0"/>
              <a:t>eliminazione di </a:t>
            </a:r>
            <a:r>
              <a:rPr lang="it-IT" i="1" u="sng" dirty="0"/>
              <a:t>alcuni riferimenti </a:t>
            </a:r>
            <a:r>
              <a:rPr lang="it-IT" i="1" u="sng" dirty="0" smtClean="0"/>
              <a:t>testuali presenti nel 2427 </a:t>
            </a:r>
            <a:r>
              <a:rPr lang="it-IT" i="1" u="sng" dirty="0"/>
              <a:t>alla “significatività” o alla “rilevanza</a:t>
            </a:r>
            <a:r>
              <a:rPr lang="it-IT" i="1" u="sng" dirty="0" smtClean="0"/>
              <a:t>”: si </a:t>
            </a:r>
            <a:r>
              <a:rPr lang="it-IT" i="1" u="sng" dirty="0"/>
              <a:t>tratta di valutazioni già ricomprese nel più generale principio di </a:t>
            </a:r>
            <a:r>
              <a:rPr lang="it-IT" i="1" u="sng" dirty="0" smtClean="0"/>
              <a:t>rilevanza</a:t>
            </a:r>
            <a:r>
              <a:rPr lang="it-IT" dirty="0" smtClean="0"/>
              <a:t>)</a:t>
            </a:r>
            <a:endParaRPr lang="it-IT" dirty="0">
              <a:solidFill>
                <a:srgbClr val="FF0000"/>
              </a:solidFill>
            </a:endParaRPr>
          </a:p>
        </p:txBody>
      </p:sp>
    </p:spTree>
    <p:extLst>
      <p:ext uri="{BB962C8B-B14F-4D97-AF65-F5344CB8AC3E}">
        <p14:creationId xmlns:p14="http://schemas.microsoft.com/office/powerpoint/2010/main" val="1260719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3473"/>
            <a:ext cx="8229600" cy="892813"/>
          </a:xfrm>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a:xfrm>
            <a:off x="289188" y="1210379"/>
            <a:ext cx="8537334" cy="5441707"/>
          </a:xfrm>
        </p:spPr>
        <p:txBody>
          <a:bodyPr>
            <a:normAutofit fontScale="77500" lnSpcReduction="20000"/>
          </a:bodyPr>
          <a:lstStyle/>
          <a:p>
            <a:pPr marL="0" indent="0">
              <a:buNone/>
            </a:pPr>
            <a:r>
              <a:rPr lang="it-IT" dirty="0" smtClean="0">
                <a:solidFill>
                  <a:srgbClr val="FF0000"/>
                </a:solidFill>
              </a:rPr>
              <a:t>9) gli </a:t>
            </a:r>
            <a:r>
              <a:rPr lang="it-IT" dirty="0">
                <a:solidFill>
                  <a:srgbClr val="FF0000"/>
                </a:solidFill>
              </a:rPr>
              <a:t>impegni non risultanti dallo stato patrimoniale; le notizie sulla composizione e natura di tali impegni e dei conti d'ordine, la cui conoscenza sia utile per valutare la situazione patrimoniale e finanziaria della </a:t>
            </a:r>
            <a:r>
              <a:rPr lang="it-IT" dirty="0" smtClean="0">
                <a:solidFill>
                  <a:srgbClr val="FF0000"/>
                </a:solidFill>
              </a:rPr>
              <a:t>società, </a:t>
            </a:r>
            <a:r>
              <a:rPr lang="it-IT" dirty="0">
                <a:solidFill>
                  <a:srgbClr val="FF0000"/>
                </a:solidFill>
              </a:rPr>
              <a:t>specificando quelli relativi a imprese controllate, collegate, controllanti e a imprese sottoposte al controllo di queste ultime </a:t>
            </a:r>
            <a:endParaRPr lang="it-IT" dirty="0" smtClean="0">
              <a:solidFill>
                <a:srgbClr val="FF0000"/>
              </a:solidFill>
            </a:endParaRPr>
          </a:p>
          <a:p>
            <a:pPr marL="0" indent="0">
              <a:buNone/>
            </a:pPr>
            <a:r>
              <a:rPr lang="it-IT" dirty="0"/>
              <a:t>(</a:t>
            </a:r>
            <a:r>
              <a:rPr lang="it-IT" b="1" i="1" u="sng" dirty="0"/>
              <a:t>in precedenza</a:t>
            </a:r>
            <a:r>
              <a:rPr lang="it-IT" i="1" u="sng" dirty="0"/>
              <a:t>: </a:t>
            </a:r>
            <a:r>
              <a:rPr lang="it-IT" i="1" u="sng" dirty="0" smtClean="0"/>
              <a:t>in nota </a:t>
            </a:r>
            <a:r>
              <a:rPr lang="it-IT" i="1" u="sng" dirty="0"/>
              <a:t>integrativa gli impegni non risultanti dallo SP, le notizie sulla composizione e natura di tali impegni e dei conti d'ordine, la cui conoscenza sia utile per valutare la situazione patrimoniale e finanziaria della società, distinti per controllate, collegate, controllanti e consorelle. </a:t>
            </a:r>
            <a:r>
              <a:rPr lang="it-IT" b="1" i="1" u="sng" dirty="0">
                <a:solidFill>
                  <a:srgbClr val="008000"/>
                </a:solidFill>
              </a:rPr>
              <a:t>Ora</a:t>
            </a:r>
            <a:r>
              <a:rPr lang="it-IT" i="1" u="sng" dirty="0">
                <a:solidFill>
                  <a:srgbClr val="008000"/>
                </a:solidFill>
              </a:rPr>
              <a:t>: importo complessivo degli impegni, delle garanzie e delle passività potenziali non risultanti dallo SP, con indicazione della natura delle garanzie reali prestate; gli impegni esistenti in materia di trattamento di quiescenza e simili, nonché gli impegni assunti nei confronti di imprese controllale, collegate, nonché controllanti e consorelle, sono distintamente indicati</a:t>
            </a:r>
            <a:r>
              <a:rPr lang="it-IT" dirty="0" smtClean="0"/>
              <a:t>)</a:t>
            </a:r>
            <a:endParaRPr lang="it-IT" dirty="0">
              <a:solidFill>
                <a:srgbClr val="FF0000"/>
              </a:solidFill>
            </a:endParaRPr>
          </a:p>
        </p:txBody>
      </p:sp>
    </p:spTree>
    <p:extLst>
      <p:ext uri="{BB962C8B-B14F-4D97-AF65-F5344CB8AC3E}">
        <p14:creationId xmlns:p14="http://schemas.microsoft.com/office/powerpoint/2010/main" val="11421735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3473"/>
            <a:ext cx="8229600" cy="892813"/>
          </a:xfrm>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a:xfrm>
            <a:off x="289188" y="1210380"/>
            <a:ext cx="8537334" cy="5127336"/>
          </a:xfrm>
        </p:spPr>
        <p:txBody>
          <a:bodyPr>
            <a:normAutofit fontScale="85000" lnSpcReduction="10000"/>
          </a:bodyPr>
          <a:lstStyle/>
          <a:p>
            <a:pPr marL="0" indent="0">
              <a:buNone/>
            </a:pPr>
            <a:r>
              <a:rPr lang="it-IT" dirty="0" smtClean="0"/>
              <a:t>10</a:t>
            </a:r>
            <a:r>
              <a:rPr lang="it-IT" dirty="0"/>
              <a:t>) </a:t>
            </a:r>
            <a:r>
              <a:rPr lang="it-IT" dirty="0">
                <a:solidFill>
                  <a:srgbClr val="FF0000"/>
                </a:solidFill>
              </a:rPr>
              <a:t>Se significativa, </a:t>
            </a:r>
            <a:r>
              <a:rPr lang="it-IT" dirty="0"/>
              <a:t>la ripartizione dei ricavi delle vendite e delle prestazioni secondo categorie di attività e secondo aree geografiche; </a:t>
            </a:r>
          </a:p>
          <a:p>
            <a:pPr marL="0" indent="0">
              <a:buNone/>
            </a:pPr>
            <a:r>
              <a:rPr lang="it-IT" dirty="0"/>
              <a:t>13) </a:t>
            </a:r>
            <a:r>
              <a:rPr lang="it-IT" dirty="0">
                <a:solidFill>
                  <a:srgbClr val="FF0000"/>
                </a:solidFill>
              </a:rPr>
              <a:t>La composizione delle voci: "proventi straordinari" e: "oneri straordinari" del conto economico, quando il loro ammontare sia apprezzabile; </a:t>
            </a:r>
            <a:r>
              <a:rPr lang="it-IT" dirty="0"/>
              <a:t>l'importo e la natura dei singoli elementi di ricavo o di costo di entità o incidenza </a:t>
            </a:r>
            <a:r>
              <a:rPr lang="it-IT" dirty="0" smtClean="0"/>
              <a:t>eccezionali (</a:t>
            </a:r>
            <a:r>
              <a:rPr lang="it-IT" i="1" u="sng" dirty="0"/>
              <a:t>eliminata </a:t>
            </a:r>
            <a:r>
              <a:rPr lang="it-IT" i="1" u="sng" dirty="0" smtClean="0"/>
              <a:t>l'informativa sulla</a:t>
            </a:r>
            <a:r>
              <a:rPr lang="it-IT" i="1" u="sng" dirty="0"/>
              <a:t> </a:t>
            </a:r>
            <a:r>
              <a:rPr lang="it-IT" b="1" i="1" u="sng" dirty="0" smtClean="0"/>
              <a:t>composizione</a:t>
            </a:r>
            <a:r>
              <a:rPr lang="it-IT" i="1" u="sng" dirty="0" smtClean="0"/>
              <a:t> delle</a:t>
            </a:r>
            <a:r>
              <a:rPr lang="it-IT" i="1" u="sng" dirty="0"/>
              <a:t> </a:t>
            </a:r>
            <a:r>
              <a:rPr lang="it-IT" b="1" i="1" u="sng" dirty="0"/>
              <a:t>voci straordinarie del conto economico</a:t>
            </a:r>
            <a:r>
              <a:rPr lang="it-IT" i="1" u="sng" dirty="0"/>
              <a:t> in nota integrativa, sostituita ora dalle informazioni circa l'importo e la natura dei singoli elementi di ricavo o di costo di entità o incidenza </a:t>
            </a:r>
            <a:r>
              <a:rPr lang="it-IT" i="1" u="sng" dirty="0" smtClean="0"/>
              <a:t>eccezionali</a:t>
            </a:r>
            <a:r>
              <a:rPr lang="it-IT" dirty="0" smtClean="0">
                <a:effectLst/>
              </a:rPr>
              <a:t>)</a:t>
            </a:r>
            <a:r>
              <a:rPr lang="it-IT" dirty="0" smtClean="0"/>
              <a:t>;</a:t>
            </a:r>
            <a:r>
              <a:rPr lang="it-IT" dirty="0" smtClean="0">
                <a:effectLst/>
              </a:rPr>
              <a:t> </a:t>
            </a:r>
            <a:endParaRPr lang="it-IT" dirty="0">
              <a:solidFill>
                <a:srgbClr val="FF0000"/>
              </a:solidFill>
            </a:endParaRPr>
          </a:p>
        </p:txBody>
      </p:sp>
    </p:spTree>
    <p:extLst>
      <p:ext uri="{BB962C8B-B14F-4D97-AF65-F5344CB8AC3E}">
        <p14:creationId xmlns:p14="http://schemas.microsoft.com/office/powerpoint/2010/main" val="3875160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3473"/>
            <a:ext cx="8229600" cy="892813"/>
          </a:xfrm>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a:xfrm>
            <a:off x="289188" y="1210380"/>
            <a:ext cx="8537334" cy="5127336"/>
          </a:xfrm>
        </p:spPr>
        <p:txBody>
          <a:bodyPr>
            <a:normAutofit fontScale="92500"/>
          </a:bodyPr>
          <a:lstStyle/>
          <a:p>
            <a:pPr marL="0" indent="0">
              <a:buNone/>
            </a:pPr>
            <a:r>
              <a:rPr lang="it-IT" dirty="0" smtClean="0"/>
              <a:t>16</a:t>
            </a:r>
            <a:r>
              <a:rPr lang="it-IT" dirty="0"/>
              <a:t>) l'ammontare dei compensi, </a:t>
            </a:r>
            <a:r>
              <a:rPr lang="it-IT" b="1" dirty="0"/>
              <a:t>delle anticipazioni e dei crediti concessi agli </a:t>
            </a:r>
            <a:r>
              <a:rPr lang="it-IT" dirty="0"/>
              <a:t>spettanti agli amministratori e ai sindaci, cumulativamente per ciascuna categoria, </a:t>
            </a:r>
            <a:r>
              <a:rPr lang="it-IT" b="1" dirty="0"/>
              <a:t>precisando il tasso d'interesse, le principali condizioni e gli importi eventualmente rimborsati, cancellati o oggetto di rinuncia, nonché gli impegni assunti per loro conto per effetto di garanzie di qualsiasi tipo prestate, precisando il totale per ciascuna categoria</a:t>
            </a:r>
            <a:r>
              <a:rPr lang="it-IT" dirty="0" smtClean="0">
                <a:effectLst/>
              </a:rPr>
              <a:t> (</a:t>
            </a:r>
            <a:r>
              <a:rPr lang="it-IT" i="1" u="sng" dirty="0"/>
              <a:t>si integrano le informazioni da fornire </a:t>
            </a:r>
            <a:r>
              <a:rPr lang="it-IT" i="1" u="sng" dirty="0" smtClean="0"/>
              <a:t>sui </a:t>
            </a:r>
            <a:r>
              <a:rPr lang="it-IT" b="1" i="1" u="sng" dirty="0"/>
              <a:t>rapporti economici </a:t>
            </a:r>
            <a:r>
              <a:rPr lang="it-IT" i="1" u="sng" dirty="0"/>
              <a:t>che possono intercorrere tra </a:t>
            </a:r>
            <a:r>
              <a:rPr lang="it-IT" b="1" i="1" u="sng" dirty="0"/>
              <a:t>società, amministratori e </a:t>
            </a:r>
            <a:r>
              <a:rPr lang="it-IT" b="1" i="1" u="sng" dirty="0" smtClean="0"/>
              <a:t>sindaci</a:t>
            </a:r>
            <a:r>
              <a:rPr lang="it-IT" dirty="0" smtClean="0">
                <a:effectLst/>
              </a:rPr>
              <a:t>)</a:t>
            </a:r>
          </a:p>
          <a:p>
            <a:pPr marL="0" indent="0">
              <a:buNone/>
            </a:pPr>
            <a:endParaRPr lang="it-IT" dirty="0">
              <a:solidFill>
                <a:srgbClr val="FF0000"/>
              </a:solidFill>
            </a:endParaRPr>
          </a:p>
        </p:txBody>
      </p:sp>
    </p:spTree>
    <p:extLst>
      <p:ext uri="{BB962C8B-B14F-4D97-AF65-F5344CB8AC3E}">
        <p14:creationId xmlns:p14="http://schemas.microsoft.com/office/powerpoint/2010/main" val="24311100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18) le azioni di godimento, le obbligazioni convertibili in azioni, </a:t>
            </a:r>
            <a:r>
              <a:rPr lang="it-IT" b="1" dirty="0"/>
              <a:t>i warrants, le opzioni </a:t>
            </a:r>
            <a:r>
              <a:rPr lang="it-IT" dirty="0"/>
              <a:t>e i titoli o valori simili emessi dalla società, specificando il loro numero e i diritti che essi attribuiscono; </a:t>
            </a:r>
          </a:p>
          <a:p>
            <a:pPr marL="0" indent="0">
              <a:buNone/>
            </a:pPr>
            <a:r>
              <a:rPr lang="it-IT" dirty="0"/>
              <a:t>22-bis) le operazioni realizzate con parti correlate, precisando l'importo, la natura del rapporto e ogni altra informazione necessaria per la comprensione del bilancio relativa a tali operazioni, qualora le stesse </a:t>
            </a:r>
            <a:r>
              <a:rPr lang="it-IT" b="1" dirty="0">
                <a:solidFill>
                  <a:srgbClr val="FF0000"/>
                </a:solidFill>
              </a:rPr>
              <a:t>siano rilevanti e </a:t>
            </a:r>
            <a:r>
              <a:rPr lang="it-IT" dirty="0"/>
              <a:t>non siano state concluse a normali condizioni di mercato.</a:t>
            </a:r>
            <a:r>
              <a:rPr lang="it-IT" dirty="0" smtClean="0">
                <a:effectLst/>
              </a:rPr>
              <a:t> </a:t>
            </a:r>
            <a:endParaRPr lang="it-IT" dirty="0"/>
          </a:p>
        </p:txBody>
      </p:sp>
    </p:spTree>
    <p:extLst>
      <p:ext uri="{BB962C8B-B14F-4D97-AF65-F5344CB8AC3E}">
        <p14:creationId xmlns:p14="http://schemas.microsoft.com/office/powerpoint/2010/main" val="23029959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p:txBody>
          <a:bodyPr>
            <a:normAutofit fontScale="92500"/>
          </a:bodyPr>
          <a:lstStyle/>
          <a:p>
            <a:pPr marL="0" indent="0">
              <a:buNone/>
            </a:pPr>
            <a:r>
              <a:rPr lang="it-IT" dirty="0" smtClean="0">
                <a:solidFill>
                  <a:srgbClr val="008000"/>
                </a:solidFill>
              </a:rPr>
              <a:t>22</a:t>
            </a:r>
            <a:r>
              <a:rPr lang="it-IT" dirty="0">
                <a:solidFill>
                  <a:srgbClr val="008000"/>
                </a:solidFill>
              </a:rPr>
              <a:t>-quater) </a:t>
            </a:r>
            <a:r>
              <a:rPr lang="it-IT" dirty="0"/>
              <a:t>la natura e l'effetto patrimoniale, finanziario ed economico dei fatti di rilievo avvenuti dopo la chiusura dell'esercizio; </a:t>
            </a:r>
          </a:p>
          <a:p>
            <a:pPr marL="0" indent="0">
              <a:buNone/>
            </a:pPr>
            <a:r>
              <a:rPr lang="it-IT" dirty="0">
                <a:solidFill>
                  <a:srgbClr val="008000"/>
                </a:solidFill>
              </a:rPr>
              <a:t>22-quinquies) </a:t>
            </a:r>
            <a:r>
              <a:rPr lang="it-IT" dirty="0"/>
              <a:t>il nome e la sede legale dell'impresa che redige il bilancio consolidato dell'insieme </a:t>
            </a:r>
            <a:r>
              <a:rPr lang="it-IT" dirty="0" smtClean="0"/>
              <a:t>più </a:t>
            </a:r>
            <a:r>
              <a:rPr lang="it-IT" dirty="0"/>
              <a:t>grande di imprese di cui l'impresa fa parte in quanto impresa controllata, </a:t>
            </a:r>
            <a:r>
              <a:rPr lang="it-IT" dirty="0" smtClean="0"/>
              <a:t>nonché </a:t>
            </a:r>
            <a:r>
              <a:rPr lang="it-IT" dirty="0"/>
              <a:t>il luogo in cui è</a:t>
            </a:r>
            <a:r>
              <a:rPr lang="it-IT" dirty="0" smtClean="0"/>
              <a:t> </a:t>
            </a:r>
            <a:r>
              <a:rPr lang="it-IT" dirty="0"/>
              <a:t>disponibile la copia del bilancio consolidato; </a:t>
            </a:r>
            <a:r>
              <a:rPr lang="it-IT" dirty="0" smtClean="0"/>
              <a:t>(</a:t>
            </a:r>
            <a:r>
              <a:rPr lang="it-IT" i="1" u="sng" dirty="0" smtClean="0"/>
              <a:t>potrebbero esserci più controlli</a:t>
            </a:r>
            <a:r>
              <a:rPr lang="it-IT" dirty="0" smtClean="0"/>
              <a:t>)</a:t>
            </a:r>
            <a:endParaRPr lang="it-IT" dirty="0"/>
          </a:p>
        </p:txBody>
      </p:sp>
    </p:spTree>
    <p:extLst>
      <p:ext uri="{BB962C8B-B14F-4D97-AF65-F5344CB8AC3E}">
        <p14:creationId xmlns:p14="http://schemas.microsoft.com/office/powerpoint/2010/main" val="33865653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p:txBody>
          <a:bodyPr>
            <a:normAutofit/>
          </a:bodyPr>
          <a:lstStyle/>
          <a:p>
            <a:pPr marL="0" indent="0">
              <a:buNone/>
            </a:pPr>
            <a:r>
              <a:rPr lang="it-IT" dirty="0" smtClean="0">
                <a:solidFill>
                  <a:srgbClr val="008000"/>
                </a:solidFill>
              </a:rPr>
              <a:t>22</a:t>
            </a:r>
            <a:r>
              <a:rPr lang="it-IT" dirty="0">
                <a:solidFill>
                  <a:srgbClr val="008000"/>
                </a:solidFill>
              </a:rPr>
              <a:t>-sexies</a:t>
            </a:r>
            <a:r>
              <a:rPr lang="it-IT" dirty="0"/>
              <a:t>) il nome e la sede legale dell'impresa che redige il bilancio consolidato dell'insieme </a:t>
            </a:r>
            <a:r>
              <a:rPr lang="it-IT" dirty="0" smtClean="0"/>
              <a:t>più </a:t>
            </a:r>
            <a:r>
              <a:rPr lang="it-IT" dirty="0"/>
              <a:t>piccolo di imprese di cui l'impresa fa parte in quanto impresa controllata </a:t>
            </a:r>
            <a:r>
              <a:rPr lang="it-IT" dirty="0" smtClean="0"/>
              <a:t>nonché </a:t>
            </a:r>
            <a:r>
              <a:rPr lang="it-IT" dirty="0"/>
              <a:t>il luogo in cui è</a:t>
            </a:r>
            <a:r>
              <a:rPr lang="it-IT" dirty="0" smtClean="0"/>
              <a:t> </a:t>
            </a:r>
            <a:r>
              <a:rPr lang="it-IT" dirty="0"/>
              <a:t>disponibile la copia del bilancio consolidato; </a:t>
            </a:r>
          </a:p>
          <a:p>
            <a:pPr marL="0" indent="0">
              <a:buNone/>
            </a:pPr>
            <a:r>
              <a:rPr lang="it-IT" dirty="0">
                <a:solidFill>
                  <a:srgbClr val="008000"/>
                </a:solidFill>
              </a:rPr>
              <a:t>22-septies</a:t>
            </a:r>
            <a:r>
              <a:rPr lang="it-IT" dirty="0"/>
              <a:t>) la proposta di destinazione degli utili o di copertura delle perdite; </a:t>
            </a:r>
          </a:p>
        </p:txBody>
      </p:sp>
    </p:spTree>
    <p:extLst>
      <p:ext uri="{BB962C8B-B14F-4D97-AF65-F5344CB8AC3E}">
        <p14:creationId xmlns:p14="http://schemas.microsoft.com/office/powerpoint/2010/main" val="31315827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2427: precedente 2° comma</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a:solidFill>
                  <a:srgbClr val="FF0000"/>
                </a:solidFill>
              </a:rPr>
              <a:t>Ai fini dell'applicazione del </a:t>
            </a:r>
            <a:r>
              <a:rPr lang="it-IT" dirty="0" smtClean="0">
                <a:solidFill>
                  <a:srgbClr val="FF0000"/>
                </a:solidFill>
              </a:rPr>
              <a:t>1°comma</a:t>
            </a:r>
            <a:r>
              <a:rPr lang="it-IT" dirty="0">
                <a:solidFill>
                  <a:srgbClr val="FF0000"/>
                </a:solidFill>
              </a:rPr>
              <a:t>, numeri 22-bis) e 22-ter), e degli articoli 2427-bis e 2428, terzo comma, numero 6-bis), per le definizioni di "strumento finanziario", "strumento finanziario derivato", "</a:t>
            </a:r>
            <a:r>
              <a:rPr lang="it-IT" i="1" dirty="0">
                <a:solidFill>
                  <a:srgbClr val="FF0000"/>
                </a:solidFill>
              </a:rPr>
              <a:t>fair </a:t>
            </a:r>
            <a:r>
              <a:rPr lang="it-IT" i="1" dirty="0" err="1">
                <a:solidFill>
                  <a:srgbClr val="FF0000"/>
                </a:solidFill>
              </a:rPr>
              <a:t>value</a:t>
            </a:r>
            <a:r>
              <a:rPr lang="it-IT" dirty="0">
                <a:solidFill>
                  <a:srgbClr val="FF0000"/>
                </a:solidFill>
              </a:rPr>
              <a:t>", "parte correlata" e "modello e tecnica di valutazione generalmente accettato" si fa riferimento ai principi contabili internazionali adottati </a:t>
            </a:r>
            <a:r>
              <a:rPr lang="it-IT" dirty="0" smtClean="0">
                <a:solidFill>
                  <a:srgbClr val="FF0000"/>
                </a:solidFill>
              </a:rPr>
              <a:t>dall'UE</a:t>
            </a:r>
            <a:r>
              <a:rPr lang="it-IT" dirty="0" smtClean="0"/>
              <a:t>.</a:t>
            </a:r>
            <a:r>
              <a:rPr lang="it-IT" dirty="0" smtClean="0">
                <a:effectLst/>
              </a:rPr>
              <a:t> </a:t>
            </a:r>
          </a:p>
          <a:p>
            <a:pPr marL="0" indent="0">
              <a:buNone/>
            </a:pPr>
            <a:r>
              <a:rPr lang="it-IT" dirty="0" smtClean="0"/>
              <a:t>(</a:t>
            </a:r>
            <a:r>
              <a:rPr lang="it-IT" i="1" u="sng" dirty="0" smtClean="0"/>
              <a:t>ora n.11-bis del 2426 sui criteri di valutazione</a:t>
            </a:r>
            <a:r>
              <a:rPr lang="it-IT" dirty="0" smtClean="0"/>
              <a:t>)</a:t>
            </a:r>
            <a:endParaRPr lang="it-IT" dirty="0" smtClean="0">
              <a:effectLst/>
            </a:endParaRPr>
          </a:p>
        </p:txBody>
      </p:sp>
    </p:spTree>
    <p:extLst>
      <p:ext uri="{BB962C8B-B14F-4D97-AF65-F5344CB8AC3E}">
        <p14:creationId xmlns:p14="http://schemas.microsoft.com/office/powerpoint/2010/main" val="35669555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Vigente art. 2427 c.c. 2°comma</a:t>
            </a:r>
            <a:endParaRPr lang="it-IT" dirty="0"/>
          </a:p>
        </p:txBody>
      </p:sp>
      <p:sp>
        <p:nvSpPr>
          <p:cNvPr id="3" name="Segnaposto contenuto 2"/>
          <p:cNvSpPr>
            <a:spLocks noGrp="1"/>
          </p:cNvSpPr>
          <p:nvPr>
            <p:ph idx="1"/>
          </p:nvPr>
        </p:nvSpPr>
        <p:spPr/>
        <p:txBody>
          <a:bodyPr/>
          <a:lstStyle/>
          <a:p>
            <a:pPr marL="0" indent="0">
              <a:buNone/>
            </a:pPr>
            <a:r>
              <a:rPr lang="it-IT" dirty="0" smtClean="0"/>
              <a:t>Le </a:t>
            </a:r>
            <a:r>
              <a:rPr lang="it-IT" dirty="0"/>
              <a:t>informazioni in nota integrativa relative alle voci dello stato patrimoniale e del conto economico sono presentate secondo l'ordine in cui le relative voci sono indicate nello stato patrimoniale e nel conto </a:t>
            </a:r>
            <a:r>
              <a:rPr lang="it-IT" dirty="0" smtClean="0"/>
              <a:t>economico</a:t>
            </a:r>
            <a:r>
              <a:rPr lang="it-IT" dirty="0"/>
              <a:t> </a:t>
            </a:r>
            <a:endParaRPr lang="it-IT" dirty="0" smtClean="0"/>
          </a:p>
          <a:p>
            <a:pPr marL="0" indent="0">
              <a:buNone/>
            </a:pPr>
            <a:r>
              <a:rPr lang="it-IT" dirty="0" smtClean="0"/>
              <a:t>(</a:t>
            </a:r>
            <a:r>
              <a:rPr lang="it-IT" i="1" u="sng" dirty="0" smtClean="0"/>
              <a:t>norma di coordinamento</a:t>
            </a:r>
            <a:r>
              <a:rPr lang="it-IT" dirty="0" smtClean="0"/>
              <a:t>)</a:t>
            </a:r>
            <a:endParaRPr lang="it-IT" dirty="0"/>
          </a:p>
        </p:txBody>
      </p:sp>
    </p:spTree>
    <p:extLst>
      <p:ext uri="{BB962C8B-B14F-4D97-AF65-F5344CB8AC3E}">
        <p14:creationId xmlns:p14="http://schemas.microsoft.com/office/powerpoint/2010/main" val="249533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Principi contabili OIC modificati</a:t>
            </a:r>
            <a:endParaRPr lang="it-IT" dirty="0"/>
          </a:p>
        </p:txBody>
      </p:sp>
      <p:sp>
        <p:nvSpPr>
          <p:cNvPr id="3" name="Segnaposto contenuto 2"/>
          <p:cNvSpPr>
            <a:spLocks noGrp="1"/>
          </p:cNvSpPr>
          <p:nvPr>
            <p:ph idx="1"/>
          </p:nvPr>
        </p:nvSpPr>
        <p:spPr>
          <a:xfrm>
            <a:off x="457200" y="1600200"/>
            <a:ext cx="8229600" cy="4699792"/>
          </a:xfrm>
        </p:spPr>
        <p:txBody>
          <a:bodyPr>
            <a:normAutofit fontScale="92500" lnSpcReduction="20000"/>
          </a:bodyPr>
          <a:lstStyle/>
          <a:p>
            <a:r>
              <a:rPr lang="it-IT" dirty="0" smtClean="0"/>
              <a:t>18 </a:t>
            </a:r>
            <a:r>
              <a:rPr lang="it-IT" dirty="0"/>
              <a:t>Ratei e risconti </a:t>
            </a:r>
            <a:endParaRPr lang="it-IT" dirty="0" smtClean="0"/>
          </a:p>
          <a:p>
            <a:r>
              <a:rPr lang="it-IT" dirty="0" smtClean="0"/>
              <a:t>19 </a:t>
            </a:r>
            <a:r>
              <a:rPr lang="it-IT" dirty="0"/>
              <a:t>Debiti </a:t>
            </a:r>
            <a:endParaRPr lang="it-IT" dirty="0" smtClean="0"/>
          </a:p>
          <a:p>
            <a:r>
              <a:rPr lang="it-IT" dirty="0" smtClean="0"/>
              <a:t>20 </a:t>
            </a:r>
            <a:r>
              <a:rPr lang="it-IT" dirty="0"/>
              <a:t>Titoli di debito </a:t>
            </a:r>
            <a:endParaRPr lang="it-IT" dirty="0" smtClean="0"/>
          </a:p>
          <a:p>
            <a:r>
              <a:rPr lang="it-IT" dirty="0" smtClean="0"/>
              <a:t>21 </a:t>
            </a:r>
            <a:r>
              <a:rPr lang="it-IT" dirty="0"/>
              <a:t>Partecipazioni </a:t>
            </a:r>
            <a:endParaRPr lang="it-IT" dirty="0" smtClean="0"/>
          </a:p>
          <a:p>
            <a:r>
              <a:rPr lang="it-IT" dirty="0" smtClean="0"/>
              <a:t>23 </a:t>
            </a:r>
            <a:r>
              <a:rPr lang="it-IT" dirty="0"/>
              <a:t>Lavori in corso su ordinazione </a:t>
            </a:r>
            <a:endParaRPr lang="it-IT" dirty="0" smtClean="0"/>
          </a:p>
          <a:p>
            <a:r>
              <a:rPr lang="it-IT" dirty="0" smtClean="0"/>
              <a:t>24 </a:t>
            </a:r>
            <a:r>
              <a:rPr lang="it-IT" dirty="0"/>
              <a:t>Immobilizzazioni immateriali </a:t>
            </a:r>
            <a:endParaRPr lang="it-IT" dirty="0" smtClean="0"/>
          </a:p>
          <a:p>
            <a:r>
              <a:rPr lang="it-IT" dirty="0" smtClean="0"/>
              <a:t>25 </a:t>
            </a:r>
            <a:r>
              <a:rPr lang="it-IT" dirty="0"/>
              <a:t>Imposte sul reddito </a:t>
            </a:r>
            <a:endParaRPr lang="it-IT" dirty="0" smtClean="0"/>
          </a:p>
          <a:p>
            <a:r>
              <a:rPr lang="it-IT" dirty="0" smtClean="0"/>
              <a:t>26 </a:t>
            </a:r>
            <a:r>
              <a:rPr lang="it-IT" dirty="0"/>
              <a:t>Operazioni, attività e passività in valuta estera </a:t>
            </a:r>
            <a:endParaRPr lang="it-IT" dirty="0" smtClean="0"/>
          </a:p>
          <a:p>
            <a:r>
              <a:rPr lang="it-IT" dirty="0" smtClean="0"/>
              <a:t>28 </a:t>
            </a:r>
            <a:r>
              <a:rPr lang="it-IT" dirty="0"/>
              <a:t>Patrimonio netto </a:t>
            </a:r>
            <a:endParaRPr lang="it-IT" dirty="0" smtClean="0"/>
          </a:p>
          <a:p>
            <a:r>
              <a:rPr lang="it-IT" dirty="0" smtClean="0"/>
              <a:t>31 </a:t>
            </a:r>
            <a:r>
              <a:rPr lang="it-IT" dirty="0"/>
              <a:t>Fondi per rischi e oneri e </a:t>
            </a:r>
            <a:r>
              <a:rPr lang="it-IT" dirty="0" smtClean="0"/>
              <a:t>TFR</a:t>
            </a:r>
            <a:endParaRPr lang="it-IT" dirty="0"/>
          </a:p>
        </p:txBody>
      </p:sp>
    </p:spTree>
    <p:extLst>
      <p:ext uri="{BB962C8B-B14F-4D97-AF65-F5344CB8AC3E}">
        <p14:creationId xmlns:p14="http://schemas.microsoft.com/office/powerpoint/2010/main" val="32420944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2427-bis: </a:t>
            </a:r>
            <a:r>
              <a:rPr lang="it-IT" dirty="0"/>
              <a:t>Informazioni relative al "fair </a:t>
            </a:r>
            <a:r>
              <a:rPr lang="it-IT" dirty="0" err="1"/>
              <a:t>value</a:t>
            </a:r>
            <a:r>
              <a:rPr lang="it-IT" dirty="0"/>
              <a:t>" degli strumenti </a:t>
            </a:r>
            <a:r>
              <a:rPr lang="it-IT" dirty="0" smtClean="0"/>
              <a:t>finanziari</a:t>
            </a:r>
            <a:endParaRPr lang="it-IT" dirty="0"/>
          </a:p>
        </p:txBody>
      </p:sp>
      <p:sp>
        <p:nvSpPr>
          <p:cNvPr id="3" name="Segnaposto contenuto 2"/>
          <p:cNvSpPr>
            <a:spLocks noGrp="1"/>
          </p:cNvSpPr>
          <p:nvPr>
            <p:ph idx="1"/>
          </p:nvPr>
        </p:nvSpPr>
        <p:spPr>
          <a:xfrm>
            <a:off x="264041" y="1600200"/>
            <a:ext cx="8612774" cy="4525963"/>
          </a:xfrm>
        </p:spPr>
        <p:txBody>
          <a:bodyPr>
            <a:normAutofit fontScale="85000" lnSpcReduction="10000"/>
          </a:bodyPr>
          <a:lstStyle/>
          <a:p>
            <a:pPr marL="514350" indent="-514350">
              <a:buAutoNum type="arabicPeriod"/>
            </a:pPr>
            <a:r>
              <a:rPr lang="it-IT" dirty="0" smtClean="0"/>
              <a:t>Nella </a:t>
            </a:r>
            <a:r>
              <a:rPr lang="it-IT" dirty="0"/>
              <a:t>nota integrativa sono indicati: </a:t>
            </a:r>
          </a:p>
          <a:p>
            <a:pPr marL="0" indent="0">
              <a:buNone/>
            </a:pPr>
            <a:r>
              <a:rPr lang="it-IT" dirty="0" smtClean="0"/>
              <a:t>1</a:t>
            </a:r>
            <a:r>
              <a:rPr lang="it-IT" dirty="0"/>
              <a:t>) per ciascuna categoria di strumenti finanziari derivati: </a:t>
            </a:r>
          </a:p>
          <a:p>
            <a:pPr marL="0" indent="0">
              <a:buNone/>
            </a:pPr>
            <a:r>
              <a:rPr lang="it-IT" dirty="0" smtClean="0"/>
              <a:t>	a</a:t>
            </a:r>
            <a:r>
              <a:rPr lang="it-IT" dirty="0"/>
              <a:t>) il loro fair </a:t>
            </a:r>
            <a:r>
              <a:rPr lang="it-IT" dirty="0" err="1"/>
              <a:t>value</a:t>
            </a:r>
            <a:r>
              <a:rPr lang="it-IT" dirty="0"/>
              <a:t>; </a:t>
            </a:r>
          </a:p>
          <a:p>
            <a:pPr marL="0" indent="0">
              <a:buNone/>
            </a:pPr>
            <a:r>
              <a:rPr lang="it-IT" dirty="0" smtClean="0"/>
              <a:t>	b</a:t>
            </a:r>
            <a:r>
              <a:rPr lang="it-IT" dirty="0"/>
              <a:t>) informazioni sulla loro entità e sulla loro natura, compresi i termini e le condizioni significative che possono influenzare l'importo, le scadenze e la certezza dei flussi finanziari futuri; </a:t>
            </a:r>
          </a:p>
          <a:p>
            <a:pPr marL="0" indent="0">
              <a:buNone/>
            </a:pPr>
            <a:r>
              <a:rPr lang="it-IT" dirty="0" smtClean="0"/>
              <a:t>	b</a:t>
            </a:r>
            <a:r>
              <a:rPr lang="it-IT" dirty="0"/>
              <a:t>-bis) gli assunti fondamentali su cui si basano i modelli e le tecniche di valutazione, qualora il fair </a:t>
            </a:r>
            <a:r>
              <a:rPr lang="it-IT" dirty="0" err="1"/>
              <a:t>value</a:t>
            </a:r>
            <a:r>
              <a:rPr lang="it-IT" dirty="0"/>
              <a:t> non sia stato determinato sulla base di evidenze di mercato;</a:t>
            </a:r>
            <a:r>
              <a:rPr lang="it-IT" dirty="0" smtClean="0">
                <a:effectLst/>
              </a:rPr>
              <a:t> </a:t>
            </a:r>
            <a:endParaRPr lang="it-IT" dirty="0"/>
          </a:p>
        </p:txBody>
      </p:sp>
    </p:spTree>
    <p:extLst>
      <p:ext uri="{BB962C8B-B14F-4D97-AF65-F5344CB8AC3E}">
        <p14:creationId xmlns:p14="http://schemas.microsoft.com/office/powerpoint/2010/main" val="14564010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2427-bis: </a:t>
            </a:r>
            <a:r>
              <a:rPr lang="it-IT" dirty="0"/>
              <a:t>Informazioni relative al "fair </a:t>
            </a:r>
            <a:r>
              <a:rPr lang="it-IT" dirty="0" err="1"/>
              <a:t>value</a:t>
            </a:r>
            <a:r>
              <a:rPr lang="it-IT" dirty="0"/>
              <a:t>" degli strumenti </a:t>
            </a:r>
            <a:r>
              <a:rPr lang="it-IT" dirty="0" smtClean="0"/>
              <a:t>finanziari</a:t>
            </a:r>
            <a:endParaRPr lang="it-IT" dirty="0"/>
          </a:p>
        </p:txBody>
      </p:sp>
      <p:sp>
        <p:nvSpPr>
          <p:cNvPr id="3" name="Segnaposto contenuto 2"/>
          <p:cNvSpPr>
            <a:spLocks noGrp="1"/>
          </p:cNvSpPr>
          <p:nvPr>
            <p:ph idx="1"/>
          </p:nvPr>
        </p:nvSpPr>
        <p:spPr>
          <a:xfrm>
            <a:off x="264041" y="1600200"/>
            <a:ext cx="8612774" cy="4989013"/>
          </a:xfrm>
        </p:spPr>
        <p:txBody>
          <a:bodyPr>
            <a:normAutofit fontScale="70000" lnSpcReduction="20000"/>
          </a:bodyPr>
          <a:lstStyle/>
          <a:p>
            <a:pPr marL="514350" indent="-514350">
              <a:buAutoNum type="arabicPeriod"/>
            </a:pPr>
            <a:r>
              <a:rPr lang="it-IT" dirty="0" smtClean="0"/>
              <a:t>Nella </a:t>
            </a:r>
            <a:r>
              <a:rPr lang="it-IT" dirty="0"/>
              <a:t>nota integrativa sono indicati: </a:t>
            </a:r>
          </a:p>
          <a:p>
            <a:pPr marL="514350" indent="-514350">
              <a:buAutoNum type="arabicParenR"/>
            </a:pPr>
            <a:r>
              <a:rPr lang="it-IT" dirty="0" smtClean="0"/>
              <a:t>per </a:t>
            </a:r>
            <a:r>
              <a:rPr lang="it-IT" dirty="0"/>
              <a:t>ciascuna categoria di strumenti finanziari derivati: </a:t>
            </a:r>
          </a:p>
          <a:p>
            <a:pPr marL="0" indent="0">
              <a:buNone/>
            </a:pPr>
            <a:r>
              <a:rPr lang="it-IT" dirty="0" smtClean="0"/>
              <a:t>	b</a:t>
            </a:r>
            <a:r>
              <a:rPr lang="it-IT" dirty="0"/>
              <a:t>-ter) le variazioni di valore iscritte direttamente nel conto </a:t>
            </a:r>
            <a:r>
              <a:rPr lang="it-IT" dirty="0" smtClean="0"/>
              <a:t>	economico</a:t>
            </a:r>
            <a:r>
              <a:rPr lang="it-IT" dirty="0"/>
              <a:t>, </a:t>
            </a:r>
            <a:r>
              <a:rPr lang="it-IT" dirty="0" smtClean="0"/>
              <a:t>nonché </a:t>
            </a:r>
            <a:r>
              <a:rPr lang="it-IT" dirty="0"/>
              <a:t>quelle imputate alle riserve di patrimonio netto; </a:t>
            </a:r>
          </a:p>
          <a:p>
            <a:pPr marL="0" indent="0">
              <a:buNone/>
            </a:pPr>
            <a:r>
              <a:rPr lang="it-IT" dirty="0" smtClean="0"/>
              <a:t>	b</a:t>
            </a:r>
            <a:r>
              <a:rPr lang="it-IT" dirty="0"/>
              <a:t>-quater) una tabella che indichi i movimenti delle riserve di fair </a:t>
            </a:r>
            <a:r>
              <a:rPr lang="it-IT" dirty="0" err="1"/>
              <a:t>value</a:t>
            </a:r>
            <a:r>
              <a:rPr lang="it-IT" dirty="0"/>
              <a:t> </a:t>
            </a:r>
            <a:r>
              <a:rPr lang="it-IT" dirty="0" smtClean="0"/>
              <a:t>	avvenuti </a:t>
            </a:r>
            <a:r>
              <a:rPr lang="it-IT" dirty="0"/>
              <a:t>nell'esercizio.; </a:t>
            </a:r>
          </a:p>
          <a:p>
            <a:pPr marL="0" indent="0">
              <a:buNone/>
            </a:pPr>
            <a:r>
              <a:rPr lang="it-IT" dirty="0"/>
              <a:t>2) per le immobilizzazioni finanziarie iscritte a un valore superiore al loro fair </a:t>
            </a:r>
            <a:r>
              <a:rPr lang="it-IT" dirty="0" err="1"/>
              <a:t>value</a:t>
            </a:r>
            <a:r>
              <a:rPr lang="it-IT" dirty="0"/>
              <a:t>, con esclusione delle partecipazioni in </a:t>
            </a:r>
            <a:r>
              <a:rPr lang="it-IT" dirty="0" smtClean="0"/>
              <a:t>società </a:t>
            </a:r>
            <a:r>
              <a:rPr lang="it-IT" dirty="0"/>
              <a:t>controllate e collegate ai sensi dell'art. 2359 e delle partecipazioni in joint venture: </a:t>
            </a:r>
          </a:p>
          <a:p>
            <a:pPr marL="0" indent="0">
              <a:buNone/>
            </a:pPr>
            <a:r>
              <a:rPr lang="it-IT" dirty="0" smtClean="0"/>
              <a:t>	a</a:t>
            </a:r>
            <a:r>
              <a:rPr lang="it-IT" dirty="0"/>
              <a:t>) il valore contabile e il fair </a:t>
            </a:r>
            <a:r>
              <a:rPr lang="it-IT" dirty="0" err="1"/>
              <a:t>value</a:t>
            </a:r>
            <a:r>
              <a:rPr lang="it-IT" dirty="0"/>
              <a:t> delle singole </a:t>
            </a:r>
            <a:r>
              <a:rPr lang="it-IT" dirty="0" smtClean="0"/>
              <a:t>attività, </a:t>
            </a:r>
            <a:r>
              <a:rPr lang="it-IT" dirty="0"/>
              <a:t>o di </a:t>
            </a:r>
            <a:r>
              <a:rPr lang="it-IT" dirty="0" smtClean="0"/>
              <a:t>	appropriati </a:t>
            </a:r>
            <a:r>
              <a:rPr lang="it-IT" dirty="0"/>
              <a:t>raggruppamenti di tali </a:t>
            </a:r>
            <a:r>
              <a:rPr lang="it-IT" dirty="0" smtClean="0"/>
              <a:t>attività; </a:t>
            </a:r>
            <a:endParaRPr lang="it-IT" dirty="0"/>
          </a:p>
          <a:p>
            <a:pPr marL="0" indent="0">
              <a:buNone/>
            </a:pPr>
            <a:r>
              <a:rPr lang="it-IT" dirty="0" smtClean="0"/>
              <a:t>	b</a:t>
            </a:r>
            <a:r>
              <a:rPr lang="it-IT" dirty="0"/>
              <a:t>) i motivi per i quali il valore contabile non è</a:t>
            </a:r>
            <a:r>
              <a:rPr lang="it-IT" dirty="0" smtClean="0"/>
              <a:t> </a:t>
            </a:r>
            <a:r>
              <a:rPr lang="it-IT" dirty="0"/>
              <a:t>stato ridotto, inclusa la </a:t>
            </a:r>
            <a:r>
              <a:rPr lang="it-IT" dirty="0" smtClean="0"/>
              <a:t>	natura </a:t>
            </a:r>
            <a:r>
              <a:rPr lang="it-IT" dirty="0"/>
              <a:t>degli elementi sostanziali sui quali si basa il convincimento che </a:t>
            </a:r>
            <a:r>
              <a:rPr lang="it-IT" dirty="0" smtClean="0"/>
              <a:t>	tale </a:t>
            </a:r>
            <a:r>
              <a:rPr lang="it-IT" dirty="0"/>
              <a:t>valore possa essere recuperato</a:t>
            </a:r>
            <a:r>
              <a:rPr lang="it-IT" dirty="0" smtClean="0"/>
              <a:t>.</a:t>
            </a:r>
            <a:endParaRPr lang="it-IT" dirty="0"/>
          </a:p>
        </p:txBody>
      </p:sp>
    </p:spTree>
    <p:extLst>
      <p:ext uri="{BB962C8B-B14F-4D97-AF65-F5344CB8AC3E}">
        <p14:creationId xmlns:p14="http://schemas.microsoft.com/office/powerpoint/2010/main" val="2364041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2428: relazione sulla gestione</a:t>
            </a:r>
            <a:endParaRPr lang="it-IT" dirty="0"/>
          </a:p>
        </p:txBody>
      </p:sp>
      <p:sp>
        <p:nvSpPr>
          <p:cNvPr id="3" name="Segnaposto contenuto 2"/>
          <p:cNvSpPr>
            <a:spLocks noGrp="1"/>
          </p:cNvSpPr>
          <p:nvPr>
            <p:ph idx="1"/>
          </p:nvPr>
        </p:nvSpPr>
        <p:spPr/>
        <p:txBody>
          <a:bodyPr/>
          <a:lstStyle/>
          <a:p>
            <a:pPr marL="0" indent="0">
              <a:buNone/>
            </a:pPr>
            <a:r>
              <a:rPr lang="it-IT" dirty="0" smtClean="0"/>
              <a:t>eliminato </a:t>
            </a:r>
            <a:r>
              <a:rPr lang="it-IT" dirty="0"/>
              <a:t>il riferimento all'informativa sui fatti di rilievo avvenuti dopo la chiusura </a:t>
            </a:r>
            <a:r>
              <a:rPr lang="it-IT" dirty="0" smtClean="0"/>
              <a:t>dell'esercizio (era nel c.3), </a:t>
            </a:r>
            <a:r>
              <a:rPr lang="it-IT" dirty="0"/>
              <a:t>in attuazione delle modificazioni apportate dalla direttiva (</a:t>
            </a:r>
            <a:r>
              <a:rPr lang="it-IT" dirty="0" smtClean="0"/>
              <a:t>art.19)</a:t>
            </a:r>
            <a:endParaRPr lang="it-IT" dirty="0"/>
          </a:p>
          <a:p>
            <a:pPr marL="0" indent="0">
              <a:buNone/>
            </a:pPr>
            <a:r>
              <a:rPr lang="it-IT" dirty="0" smtClean="0"/>
              <a:t>L’informazione </a:t>
            </a:r>
            <a:r>
              <a:rPr lang="it-IT" dirty="0"/>
              <a:t>è </a:t>
            </a:r>
            <a:r>
              <a:rPr lang="it-IT" dirty="0" smtClean="0"/>
              <a:t>ora compresa </a:t>
            </a:r>
            <a:r>
              <a:rPr lang="it-IT" dirty="0"/>
              <a:t>nell'ambito della nota integrativa (articolo 2427, comma 1, nuovo numero 22-</a:t>
            </a:r>
            <a:r>
              <a:rPr lang="it-IT" i="1" dirty="0"/>
              <a:t>quater</a:t>
            </a:r>
            <a:r>
              <a:rPr lang="it-IT" dirty="0"/>
              <a:t>)</a:t>
            </a:r>
            <a:r>
              <a:rPr lang="it-IT" dirty="0" smtClean="0">
                <a:effectLst/>
              </a:rPr>
              <a:t> </a:t>
            </a:r>
            <a:endParaRPr lang="it-IT" dirty="0"/>
          </a:p>
        </p:txBody>
      </p:sp>
    </p:spTree>
    <p:extLst>
      <p:ext uri="{BB962C8B-B14F-4D97-AF65-F5344CB8AC3E}">
        <p14:creationId xmlns:p14="http://schemas.microsoft.com/office/powerpoint/2010/main" val="42274292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2435-bis: bilancio in forma abbreviata</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516387252"/>
              </p:ext>
            </p:extLst>
          </p:nvPr>
        </p:nvGraphicFramePr>
        <p:xfrm>
          <a:off x="457200" y="1480512"/>
          <a:ext cx="8229600" cy="2557672"/>
        </p:xfrm>
        <a:graphic>
          <a:graphicData uri="http://schemas.openxmlformats.org/drawingml/2006/table">
            <a:tbl>
              <a:tblPr firstRow="1" bandRow="1">
                <a:tableStyleId>{5C22544A-7EE6-4342-B048-85BDC9FD1C3A}</a:tableStyleId>
              </a:tblPr>
              <a:tblGrid>
                <a:gridCol w="2057400"/>
                <a:gridCol w="2057400"/>
                <a:gridCol w="2057400"/>
                <a:gridCol w="2057400"/>
              </a:tblGrid>
              <a:tr h="639418">
                <a:tc>
                  <a:txBody>
                    <a:bodyPr/>
                    <a:lstStyle/>
                    <a:p>
                      <a:pPr>
                        <a:spcAft>
                          <a:spcPts val="0"/>
                        </a:spcAft>
                      </a:pPr>
                      <a:r>
                        <a:rPr lang="it-IT" sz="1800" b="1" dirty="0" smtClean="0">
                          <a:solidFill>
                            <a:srgbClr val="000000"/>
                          </a:solidFill>
                          <a:effectLst/>
                          <a:latin typeface="Calibri"/>
                          <a:ea typeface="ＭＳ 明朝"/>
                          <a:cs typeface="Calibri"/>
                        </a:rPr>
                        <a:t>Tipologia </a:t>
                      </a:r>
                      <a:endParaRPr lang="it-IT" sz="1200" dirty="0" smtClean="0">
                        <a:solidFill>
                          <a:srgbClr val="000000"/>
                        </a:solidFill>
                        <a:effectLst/>
                        <a:latin typeface="Calibri"/>
                        <a:ea typeface="ＭＳ 明朝"/>
                        <a:cs typeface="Calibri"/>
                      </a:endParaRPr>
                    </a:p>
                  </a:txBody>
                  <a:tcPr/>
                </a:tc>
                <a:tc>
                  <a:txBody>
                    <a:bodyPr/>
                    <a:lstStyle/>
                    <a:p>
                      <a:pPr>
                        <a:spcAft>
                          <a:spcPts val="0"/>
                        </a:spcAft>
                      </a:pPr>
                      <a:r>
                        <a:rPr lang="it-IT" sz="1800" b="1" dirty="0" smtClean="0">
                          <a:solidFill>
                            <a:srgbClr val="000000"/>
                          </a:solidFill>
                          <a:effectLst/>
                          <a:latin typeface="Calibri"/>
                          <a:ea typeface="ＭＳ 明朝"/>
                          <a:cs typeface="Calibri"/>
                        </a:rPr>
                        <a:t>Attivo </a:t>
                      </a:r>
                      <a:endParaRPr lang="it-IT" sz="1200" dirty="0" smtClean="0">
                        <a:solidFill>
                          <a:srgbClr val="000000"/>
                        </a:solidFill>
                        <a:effectLst/>
                        <a:latin typeface="Calibri"/>
                        <a:ea typeface="ＭＳ 明朝"/>
                        <a:cs typeface="Calibri"/>
                      </a:endParaRPr>
                    </a:p>
                  </a:txBody>
                  <a:tcPr/>
                </a:tc>
                <a:tc>
                  <a:txBody>
                    <a:bodyPr/>
                    <a:lstStyle/>
                    <a:p>
                      <a:pPr>
                        <a:spcAft>
                          <a:spcPts val="0"/>
                        </a:spcAft>
                      </a:pPr>
                      <a:r>
                        <a:rPr lang="it-IT" sz="1800" b="1" dirty="0" smtClean="0">
                          <a:solidFill>
                            <a:srgbClr val="000000"/>
                          </a:solidFill>
                          <a:effectLst/>
                          <a:latin typeface="Calibri"/>
                          <a:ea typeface="ＭＳ 明朝"/>
                          <a:cs typeface="Calibri"/>
                        </a:rPr>
                        <a:t>Ricavi </a:t>
                      </a:r>
                      <a:endParaRPr lang="it-IT" sz="1200" dirty="0" smtClean="0">
                        <a:solidFill>
                          <a:srgbClr val="000000"/>
                        </a:solidFill>
                        <a:effectLst/>
                        <a:latin typeface="Calibri"/>
                        <a:ea typeface="ＭＳ 明朝"/>
                        <a:cs typeface="Calibri"/>
                      </a:endParaRPr>
                    </a:p>
                  </a:txBody>
                  <a:tcPr/>
                </a:tc>
                <a:tc>
                  <a:txBody>
                    <a:bodyPr/>
                    <a:lstStyle/>
                    <a:p>
                      <a:pPr>
                        <a:spcAft>
                          <a:spcPts val="0"/>
                        </a:spcAft>
                      </a:pPr>
                      <a:r>
                        <a:rPr lang="it-IT" sz="1800" b="1" dirty="0" smtClean="0">
                          <a:solidFill>
                            <a:srgbClr val="000000"/>
                          </a:solidFill>
                          <a:effectLst/>
                          <a:latin typeface="Calibri"/>
                          <a:ea typeface="ＭＳ 明朝"/>
                          <a:cs typeface="Calibri"/>
                        </a:rPr>
                        <a:t>N° dipendenti</a:t>
                      </a:r>
                      <a:endParaRPr lang="it-IT" sz="1200" dirty="0">
                        <a:solidFill>
                          <a:srgbClr val="000000"/>
                        </a:solidFill>
                        <a:effectLst/>
                        <a:latin typeface="Calibri"/>
                        <a:ea typeface="ＭＳ 明朝"/>
                        <a:cs typeface="Calibri"/>
                      </a:endParaRPr>
                    </a:p>
                  </a:txBody>
                  <a:tcPr/>
                </a:tc>
              </a:tr>
              <a:tr h="639418">
                <a:tc>
                  <a:txBody>
                    <a:bodyPr/>
                    <a:lstStyle/>
                    <a:p>
                      <a:r>
                        <a:rPr lang="it-IT" dirty="0" smtClean="0"/>
                        <a:t>micro</a:t>
                      </a:r>
                      <a:endParaRPr lang="it-IT" dirty="0"/>
                    </a:p>
                  </a:txBody>
                  <a:tcPr/>
                </a:tc>
                <a:tc>
                  <a:txBody>
                    <a:bodyPr/>
                    <a:lstStyle/>
                    <a:p>
                      <a:r>
                        <a:rPr lang="it-IT" dirty="0" smtClean="0"/>
                        <a:t>350.000</a:t>
                      </a:r>
                      <a:endParaRPr lang="it-IT" dirty="0"/>
                    </a:p>
                  </a:txBody>
                  <a:tcPr/>
                </a:tc>
                <a:tc>
                  <a:txBody>
                    <a:bodyPr/>
                    <a:lstStyle/>
                    <a:p>
                      <a:r>
                        <a:rPr lang="it-IT" dirty="0" smtClean="0"/>
                        <a:t>700.000</a:t>
                      </a:r>
                      <a:endParaRPr lang="it-IT" dirty="0"/>
                    </a:p>
                  </a:txBody>
                  <a:tcPr/>
                </a:tc>
                <a:tc>
                  <a:txBody>
                    <a:bodyPr/>
                    <a:lstStyle/>
                    <a:p>
                      <a:r>
                        <a:rPr lang="it-IT" dirty="0" smtClean="0"/>
                        <a:t>10</a:t>
                      </a:r>
                      <a:endParaRPr lang="it-IT" dirty="0"/>
                    </a:p>
                  </a:txBody>
                  <a:tcPr/>
                </a:tc>
              </a:tr>
              <a:tr h="639418">
                <a:tc>
                  <a:txBody>
                    <a:bodyPr/>
                    <a:lstStyle/>
                    <a:p>
                      <a:r>
                        <a:rPr lang="it-IT" dirty="0" smtClean="0"/>
                        <a:t>piccole</a:t>
                      </a:r>
                      <a:endParaRPr lang="it-IT" dirty="0"/>
                    </a:p>
                  </a:txBody>
                  <a:tcPr/>
                </a:tc>
                <a:tc>
                  <a:txBody>
                    <a:bodyPr/>
                    <a:lstStyle/>
                    <a:p>
                      <a:r>
                        <a:rPr lang="it-IT" dirty="0" smtClean="0"/>
                        <a:t>4.400.000</a:t>
                      </a:r>
                      <a:endParaRPr lang="it-IT" dirty="0"/>
                    </a:p>
                  </a:txBody>
                  <a:tcPr/>
                </a:tc>
                <a:tc>
                  <a:txBody>
                    <a:bodyPr/>
                    <a:lstStyle/>
                    <a:p>
                      <a:r>
                        <a:rPr lang="it-IT" dirty="0" smtClean="0"/>
                        <a:t>8.800.000</a:t>
                      </a:r>
                      <a:endParaRPr lang="it-IT" dirty="0"/>
                    </a:p>
                  </a:txBody>
                  <a:tcPr/>
                </a:tc>
                <a:tc>
                  <a:txBody>
                    <a:bodyPr/>
                    <a:lstStyle/>
                    <a:p>
                      <a:r>
                        <a:rPr lang="it-IT" dirty="0" smtClean="0"/>
                        <a:t>50</a:t>
                      </a:r>
                      <a:endParaRPr lang="it-IT" dirty="0"/>
                    </a:p>
                  </a:txBody>
                  <a:tcPr/>
                </a:tc>
              </a:tr>
              <a:tr h="639418">
                <a:tc>
                  <a:txBody>
                    <a:bodyPr/>
                    <a:lstStyle/>
                    <a:p>
                      <a:r>
                        <a:rPr lang="it-IT" dirty="0" smtClean="0"/>
                        <a:t>grandi</a:t>
                      </a:r>
                      <a:endParaRPr lang="it-IT" dirty="0"/>
                    </a:p>
                  </a:txBody>
                  <a:tcPr/>
                </a:tc>
                <a:tc gridSpan="3">
                  <a:txBody>
                    <a:bodyPr/>
                    <a:lstStyle/>
                    <a:p>
                      <a:pPr algn="ctr"/>
                      <a:r>
                        <a:rPr lang="it-IT" dirty="0" smtClean="0"/>
                        <a:t>Superare 2 dei 3 limiti</a:t>
                      </a:r>
                      <a:endParaRPr lang="it-IT" dirty="0"/>
                    </a:p>
                  </a:txBody>
                  <a:tcPr/>
                </a:tc>
                <a:tc hMerge="1">
                  <a:txBody>
                    <a:bodyPr/>
                    <a:lstStyle/>
                    <a:p>
                      <a:endParaRPr lang="it-IT" dirty="0"/>
                    </a:p>
                  </a:txBody>
                  <a:tcPr/>
                </a:tc>
                <a:tc hMerge="1">
                  <a:txBody>
                    <a:bodyPr/>
                    <a:lstStyle/>
                    <a:p>
                      <a:endParaRPr lang="it-IT" dirty="0"/>
                    </a:p>
                  </a:txBody>
                  <a:tcPr/>
                </a:tc>
              </a:tr>
            </a:tbl>
          </a:graphicData>
        </a:graphic>
      </p:graphicFrame>
      <p:sp>
        <p:nvSpPr>
          <p:cNvPr id="5" name="CasellaDiTesto 4"/>
          <p:cNvSpPr txBox="1"/>
          <p:nvPr/>
        </p:nvSpPr>
        <p:spPr>
          <a:xfrm>
            <a:off x="457200" y="4379737"/>
            <a:ext cx="8229600" cy="1785104"/>
          </a:xfrm>
          <a:prstGeom prst="rect">
            <a:avLst/>
          </a:prstGeom>
          <a:noFill/>
        </p:spPr>
        <p:txBody>
          <a:bodyPr wrap="square" rtlCol="0">
            <a:spAutoFit/>
          </a:bodyPr>
          <a:lstStyle/>
          <a:p>
            <a:r>
              <a:rPr lang="it-IT" sz="2200" dirty="0"/>
              <a:t>Possibile forma abbreviata se, nel 1° esercizio o, successivamente, per 2 </a:t>
            </a:r>
            <a:r>
              <a:rPr lang="it-IT" sz="2200" dirty="0" smtClean="0"/>
              <a:t>esercizi consecutivi</a:t>
            </a:r>
            <a:r>
              <a:rPr lang="it-IT" sz="2200" dirty="0"/>
              <a:t>, non abbiano superato 2 dei seguenti limiti: </a:t>
            </a:r>
          </a:p>
          <a:p>
            <a:r>
              <a:rPr lang="it-IT" sz="2200" dirty="0"/>
              <a:t>1) totale dell'attivo dello stato patrimoniale: </a:t>
            </a:r>
            <a:r>
              <a:rPr lang="it-IT" sz="2200" dirty="0" smtClean="0"/>
              <a:t>4.400.000 </a:t>
            </a:r>
            <a:r>
              <a:rPr lang="it-IT" sz="2200" dirty="0"/>
              <a:t>€; </a:t>
            </a:r>
          </a:p>
          <a:p>
            <a:r>
              <a:rPr lang="it-IT" sz="2200" dirty="0"/>
              <a:t>2) ricavi delle vendite e delle prestazioni: 8.800.000 </a:t>
            </a:r>
            <a:r>
              <a:rPr lang="it-IT" sz="2200" dirty="0" smtClean="0"/>
              <a:t>€</a:t>
            </a:r>
            <a:r>
              <a:rPr lang="it-IT" sz="2200" dirty="0"/>
              <a:t>; </a:t>
            </a:r>
          </a:p>
          <a:p>
            <a:r>
              <a:rPr lang="it-IT" sz="2200" dirty="0"/>
              <a:t>3) dipendenti occupati in media durante l'esercizio: 50 </a:t>
            </a:r>
            <a:r>
              <a:rPr lang="it-IT" sz="2200" dirty="0" smtClean="0"/>
              <a:t>unità</a:t>
            </a:r>
            <a:r>
              <a:rPr lang="it-IT" sz="2200" dirty="0" smtClean="0">
                <a:effectLst/>
              </a:rPr>
              <a:t> </a:t>
            </a:r>
            <a:endParaRPr lang="it-IT" sz="2200" dirty="0"/>
          </a:p>
        </p:txBody>
      </p:sp>
    </p:spTree>
    <p:extLst>
      <p:ext uri="{BB962C8B-B14F-4D97-AF65-F5344CB8AC3E}">
        <p14:creationId xmlns:p14="http://schemas.microsoft.com/office/powerpoint/2010/main" val="28355098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6049"/>
            <a:ext cx="8229600" cy="792214"/>
          </a:xfrm>
        </p:spPr>
        <p:txBody>
          <a:bodyPr/>
          <a:lstStyle/>
          <a:p>
            <a:r>
              <a:rPr lang="it-IT" dirty="0" smtClean="0"/>
              <a:t>2435-</a:t>
            </a:r>
            <a:r>
              <a:rPr lang="it-IT" i="1" dirty="0" smtClean="0"/>
              <a:t>bis</a:t>
            </a:r>
            <a:r>
              <a:rPr lang="it-IT" dirty="0" smtClean="0"/>
              <a:t>: S.P.</a:t>
            </a:r>
            <a:endParaRPr lang="it-IT" dirty="0"/>
          </a:p>
        </p:txBody>
      </p:sp>
      <p:sp>
        <p:nvSpPr>
          <p:cNvPr id="3" name="Segnaposto contenuto 2"/>
          <p:cNvSpPr>
            <a:spLocks noGrp="1"/>
          </p:cNvSpPr>
          <p:nvPr>
            <p:ph idx="1"/>
          </p:nvPr>
        </p:nvSpPr>
        <p:spPr>
          <a:xfrm>
            <a:off x="457200" y="968263"/>
            <a:ext cx="8229600" cy="5696399"/>
          </a:xfrm>
        </p:spPr>
        <p:txBody>
          <a:bodyPr>
            <a:normAutofit fontScale="77500" lnSpcReduction="20000"/>
          </a:bodyPr>
          <a:lstStyle/>
          <a:p>
            <a:r>
              <a:rPr lang="it-IT" dirty="0"/>
              <a:t>comprende solo le voci contrassegnate nell'art. 2424 con lettere maiuscole e con numeri romani </a:t>
            </a:r>
          </a:p>
          <a:p>
            <a:r>
              <a:rPr lang="it-IT" b="1" dirty="0"/>
              <a:t>le voci A </a:t>
            </a:r>
            <a:r>
              <a:rPr lang="it-IT" dirty="0"/>
              <a:t>(</a:t>
            </a:r>
            <a:r>
              <a:rPr lang="it-IT" i="1" dirty="0"/>
              <a:t>Crediti verso soci per versamenti ancora dovuti, con separata indicazione della parte già richiamata</a:t>
            </a:r>
            <a:r>
              <a:rPr lang="it-IT" dirty="0"/>
              <a:t>) </a:t>
            </a:r>
            <a:r>
              <a:rPr lang="it-IT" b="1" dirty="0"/>
              <a:t>e D</a:t>
            </a:r>
            <a:r>
              <a:rPr lang="it-IT" dirty="0"/>
              <a:t> (</a:t>
            </a:r>
            <a:r>
              <a:rPr lang="it-IT" i="1" dirty="0"/>
              <a:t>Ratei e risconti</a:t>
            </a:r>
            <a:r>
              <a:rPr lang="it-IT" dirty="0"/>
              <a:t>) </a:t>
            </a:r>
            <a:r>
              <a:rPr lang="it-IT" b="1" dirty="0"/>
              <a:t>dell’Attivo </a:t>
            </a:r>
            <a:r>
              <a:rPr lang="it-IT" dirty="0"/>
              <a:t>possono essere inserite nella voce C II (Crediti, con separata indicazione, per ciascuna voce, degli importi esigibili oltre l'esercizio successivo) </a:t>
            </a:r>
            <a:endParaRPr lang="it-IT" dirty="0" smtClean="0"/>
          </a:p>
          <a:p>
            <a:r>
              <a:rPr lang="it-IT" dirty="0"/>
              <a:t>la </a:t>
            </a:r>
            <a:r>
              <a:rPr lang="it-IT" b="1" dirty="0"/>
              <a:t>voce E </a:t>
            </a:r>
            <a:r>
              <a:rPr lang="it-IT" dirty="0"/>
              <a:t>(</a:t>
            </a:r>
            <a:r>
              <a:rPr lang="it-IT" i="1" dirty="0"/>
              <a:t>Ratei e risconti</a:t>
            </a:r>
            <a:r>
              <a:rPr lang="it-IT" dirty="0"/>
              <a:t>) del </a:t>
            </a:r>
            <a:r>
              <a:rPr lang="it-IT" b="1" dirty="0"/>
              <a:t>Passivo</a:t>
            </a:r>
            <a:r>
              <a:rPr lang="it-IT" dirty="0"/>
              <a:t> può essere inserita nella voce D (</a:t>
            </a:r>
            <a:r>
              <a:rPr lang="it-IT" i="1" dirty="0"/>
              <a:t>Debiti</a:t>
            </a:r>
            <a:r>
              <a:rPr lang="it-IT" dirty="0"/>
              <a:t>) </a:t>
            </a:r>
          </a:p>
          <a:p>
            <a:r>
              <a:rPr lang="it-IT" dirty="0"/>
              <a:t>nelle </a:t>
            </a:r>
            <a:r>
              <a:rPr lang="it-IT" b="1" dirty="0"/>
              <a:t>voci CII </a:t>
            </a:r>
            <a:r>
              <a:rPr lang="it-IT" dirty="0" smtClean="0"/>
              <a:t>dell’</a:t>
            </a:r>
            <a:r>
              <a:rPr lang="it-IT" b="1" dirty="0" smtClean="0"/>
              <a:t>Attivo</a:t>
            </a:r>
            <a:r>
              <a:rPr lang="it-IT" dirty="0" smtClean="0"/>
              <a:t> </a:t>
            </a:r>
            <a:r>
              <a:rPr lang="it-IT" dirty="0"/>
              <a:t>(</a:t>
            </a:r>
            <a:r>
              <a:rPr lang="it-IT" i="1" dirty="0"/>
              <a:t>Crediti</a:t>
            </a:r>
            <a:r>
              <a:rPr lang="it-IT" dirty="0"/>
              <a:t>) e </a:t>
            </a:r>
            <a:r>
              <a:rPr lang="it-IT" b="1" dirty="0"/>
              <a:t>D</a:t>
            </a:r>
            <a:r>
              <a:rPr lang="it-IT" dirty="0"/>
              <a:t> del </a:t>
            </a:r>
            <a:r>
              <a:rPr lang="it-IT" b="1" dirty="0" smtClean="0"/>
              <a:t>Passivo</a:t>
            </a:r>
            <a:r>
              <a:rPr lang="it-IT" dirty="0" smtClean="0"/>
              <a:t> </a:t>
            </a:r>
            <a:r>
              <a:rPr lang="it-IT" dirty="0"/>
              <a:t>(</a:t>
            </a:r>
            <a:r>
              <a:rPr lang="it-IT" i="1" dirty="0"/>
              <a:t>Debiti</a:t>
            </a:r>
            <a:r>
              <a:rPr lang="it-IT" dirty="0"/>
              <a:t>) devono essere separatamente indicati i crediti e i debiti esigibili oltre l'esercizio successivo</a:t>
            </a:r>
            <a:r>
              <a:rPr lang="it-IT" dirty="0" smtClean="0">
                <a:effectLst/>
              </a:rPr>
              <a:t> </a:t>
            </a:r>
          </a:p>
          <a:p>
            <a:r>
              <a:rPr lang="it-IT" dirty="0"/>
              <a:t>eliminata la previsione secondo cui dalle immobilizzazioni immateriali e materiali iscritte nell'attivo dello stato patrimoniale devono essere detratti in forma esplicita gli ammortamenti e le svalutazioni</a:t>
            </a:r>
            <a:r>
              <a:rPr lang="it-IT" dirty="0" smtClean="0">
                <a:effectLst/>
              </a:rPr>
              <a:t> </a:t>
            </a:r>
            <a:endParaRPr lang="it-IT" dirty="0"/>
          </a:p>
        </p:txBody>
      </p:sp>
    </p:spTree>
    <p:extLst>
      <p:ext uri="{BB962C8B-B14F-4D97-AF65-F5344CB8AC3E}">
        <p14:creationId xmlns:p14="http://schemas.microsoft.com/office/powerpoint/2010/main" val="16445659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2435-</a:t>
            </a:r>
            <a:r>
              <a:rPr lang="it-IT" i="1" dirty="0" smtClean="0"/>
              <a:t>bis</a:t>
            </a:r>
            <a:r>
              <a:rPr lang="it-IT" dirty="0" smtClean="0"/>
              <a:t>: rendiconto finanziario</a:t>
            </a:r>
            <a:endParaRPr lang="it-IT" dirty="0"/>
          </a:p>
        </p:txBody>
      </p:sp>
      <p:sp>
        <p:nvSpPr>
          <p:cNvPr id="3" name="Segnaposto contenuto 2"/>
          <p:cNvSpPr>
            <a:spLocks noGrp="1"/>
          </p:cNvSpPr>
          <p:nvPr>
            <p:ph idx="1"/>
          </p:nvPr>
        </p:nvSpPr>
        <p:spPr/>
        <p:txBody>
          <a:bodyPr>
            <a:normAutofit/>
          </a:bodyPr>
          <a:lstStyle/>
          <a:p>
            <a:r>
              <a:rPr lang="it-IT" dirty="0"/>
              <a:t>Le società che redigono il bilancio in forma abbreviata sono </a:t>
            </a:r>
            <a:r>
              <a:rPr lang="it-IT" b="1" dirty="0"/>
              <a:t>esonerate </a:t>
            </a:r>
            <a:r>
              <a:rPr lang="it-IT" dirty="0"/>
              <a:t>dalla redazione del rendiconto finanziario</a:t>
            </a:r>
            <a:r>
              <a:rPr lang="it-IT" dirty="0" smtClean="0">
                <a:effectLst/>
              </a:rPr>
              <a:t> </a:t>
            </a:r>
            <a:endParaRPr lang="it-IT" dirty="0"/>
          </a:p>
        </p:txBody>
      </p:sp>
    </p:spTree>
    <p:extLst>
      <p:ext uri="{BB962C8B-B14F-4D97-AF65-F5344CB8AC3E}">
        <p14:creationId xmlns:p14="http://schemas.microsoft.com/office/powerpoint/2010/main" val="12049867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2435-bis: C/E </a:t>
            </a:r>
            <a:r>
              <a:rPr lang="mr-IN" dirty="0" smtClean="0"/>
              <a:t>–</a:t>
            </a:r>
            <a:r>
              <a:rPr lang="it-IT" dirty="0" smtClean="0"/>
              <a:t> possibili raggruppamenti di voci</a:t>
            </a:r>
            <a:endParaRPr lang="it-IT" dirty="0"/>
          </a:p>
        </p:txBody>
      </p:sp>
      <p:sp>
        <p:nvSpPr>
          <p:cNvPr id="3" name="Segnaposto contenuto 2"/>
          <p:cNvSpPr>
            <a:spLocks noGrp="1"/>
          </p:cNvSpPr>
          <p:nvPr>
            <p:ph idx="1"/>
          </p:nvPr>
        </p:nvSpPr>
        <p:spPr/>
        <p:txBody>
          <a:bodyPr>
            <a:normAutofit/>
          </a:bodyPr>
          <a:lstStyle/>
          <a:p>
            <a:pPr marL="0" indent="0">
              <a:buNone/>
            </a:pPr>
            <a:r>
              <a:rPr lang="it-IT" dirty="0"/>
              <a:t>A.2) variazioni delle rimanenze di prodotti in corso di lavorazione, semilavorati e </a:t>
            </a:r>
            <a:r>
              <a:rPr lang="it-IT" dirty="0" smtClean="0"/>
              <a:t>finiti</a:t>
            </a:r>
            <a:endParaRPr lang="it-IT" dirty="0"/>
          </a:p>
          <a:p>
            <a:pPr marL="0" indent="0">
              <a:buNone/>
            </a:pPr>
            <a:r>
              <a:rPr lang="it-IT" dirty="0" smtClean="0"/>
              <a:t>A</a:t>
            </a:r>
            <a:r>
              <a:rPr lang="it-IT" dirty="0"/>
              <a:t>.3) variazioni dei lavori in corso su </a:t>
            </a:r>
            <a:r>
              <a:rPr lang="it-IT" dirty="0" smtClean="0"/>
              <a:t>ordinazione</a:t>
            </a:r>
          </a:p>
          <a:p>
            <a:pPr marL="0" indent="0">
              <a:spcBef>
                <a:spcPts val="4224"/>
              </a:spcBef>
              <a:buNone/>
            </a:pPr>
            <a:r>
              <a:rPr lang="it-IT" dirty="0"/>
              <a:t>B9 c) d) e) </a:t>
            </a:r>
          </a:p>
          <a:p>
            <a:pPr marL="0" indent="0">
              <a:buNone/>
            </a:pPr>
            <a:r>
              <a:rPr lang="it-IT" dirty="0"/>
              <a:t>c) trattamento di fine rapporto; </a:t>
            </a:r>
          </a:p>
          <a:p>
            <a:pPr marL="0" indent="0">
              <a:buNone/>
            </a:pPr>
            <a:r>
              <a:rPr lang="it-IT" dirty="0"/>
              <a:t>d) trattamento di quiescenza e simili; </a:t>
            </a:r>
          </a:p>
          <a:p>
            <a:pPr marL="0" indent="0">
              <a:buNone/>
            </a:pPr>
            <a:r>
              <a:rPr lang="it-IT" dirty="0"/>
              <a:t>e) altri costi </a:t>
            </a:r>
          </a:p>
          <a:p>
            <a:pPr marL="0" indent="0">
              <a:buNone/>
            </a:pPr>
            <a:endParaRPr lang="it-IT" dirty="0"/>
          </a:p>
        </p:txBody>
      </p:sp>
    </p:spTree>
    <p:extLst>
      <p:ext uri="{BB962C8B-B14F-4D97-AF65-F5344CB8AC3E}">
        <p14:creationId xmlns:p14="http://schemas.microsoft.com/office/powerpoint/2010/main" val="22931018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2435-bis: C/E </a:t>
            </a:r>
            <a:r>
              <a:rPr lang="mr-IN" dirty="0" smtClean="0"/>
              <a:t>–</a:t>
            </a:r>
            <a:r>
              <a:rPr lang="it-IT" dirty="0" smtClean="0"/>
              <a:t> possibili raggruppamenti di voci</a:t>
            </a:r>
            <a:endParaRPr lang="it-IT" dirty="0"/>
          </a:p>
        </p:txBody>
      </p:sp>
      <p:sp>
        <p:nvSpPr>
          <p:cNvPr id="3" name="Segnaposto contenuto 2"/>
          <p:cNvSpPr>
            <a:spLocks noGrp="1"/>
          </p:cNvSpPr>
          <p:nvPr>
            <p:ph idx="1"/>
          </p:nvPr>
        </p:nvSpPr>
        <p:spPr/>
        <p:txBody>
          <a:bodyPr>
            <a:normAutofit fontScale="92500" lnSpcReduction="20000"/>
          </a:bodyPr>
          <a:lstStyle/>
          <a:p>
            <a:pPr marL="0" indent="0">
              <a:spcBef>
                <a:spcPts val="4224"/>
              </a:spcBef>
              <a:buNone/>
            </a:pPr>
            <a:r>
              <a:rPr lang="it-IT" dirty="0" smtClean="0"/>
              <a:t>B10 </a:t>
            </a:r>
            <a:r>
              <a:rPr lang="it-IT" dirty="0"/>
              <a:t>a</a:t>
            </a:r>
            <a:r>
              <a:rPr lang="it-IT" dirty="0" smtClean="0"/>
              <a:t>) b) c) </a:t>
            </a:r>
            <a:endParaRPr lang="it-IT" dirty="0"/>
          </a:p>
          <a:p>
            <a:pPr marL="0" indent="0" fontAlgn="base">
              <a:buNone/>
            </a:pPr>
            <a:r>
              <a:rPr lang="it-IT" dirty="0"/>
              <a:t>a) </a:t>
            </a:r>
            <a:r>
              <a:rPr lang="it-IT" dirty="0" smtClean="0"/>
              <a:t>Ammortamento immobilizzazioni </a:t>
            </a:r>
            <a:r>
              <a:rPr lang="it-IT" dirty="0"/>
              <a:t>immateriali;</a:t>
            </a:r>
          </a:p>
          <a:p>
            <a:pPr marL="0" indent="0" fontAlgn="base">
              <a:buNone/>
            </a:pPr>
            <a:r>
              <a:rPr lang="it-IT" dirty="0"/>
              <a:t>b) </a:t>
            </a:r>
            <a:r>
              <a:rPr lang="it-IT" dirty="0" smtClean="0"/>
              <a:t>Ammortamento immobilizzazioni </a:t>
            </a:r>
            <a:r>
              <a:rPr lang="it-IT" dirty="0"/>
              <a:t>materiali;</a:t>
            </a:r>
          </a:p>
          <a:p>
            <a:pPr marL="0" indent="0">
              <a:buNone/>
            </a:pPr>
            <a:r>
              <a:rPr lang="it-IT" dirty="0"/>
              <a:t>c) altre svalutazioni delle immobilizzazioni;</a:t>
            </a:r>
            <a:r>
              <a:rPr lang="it-IT" dirty="0" smtClean="0">
                <a:effectLst/>
              </a:rPr>
              <a:t> </a:t>
            </a:r>
          </a:p>
          <a:p>
            <a:pPr marL="0" indent="0">
              <a:spcBef>
                <a:spcPts val="3720"/>
              </a:spcBef>
              <a:buNone/>
            </a:pPr>
            <a:r>
              <a:rPr lang="it-IT" dirty="0"/>
              <a:t>C16 b) c) (</a:t>
            </a:r>
            <a:r>
              <a:rPr lang="it-IT" i="1" dirty="0"/>
              <a:t>Altri proventi finanziari) </a:t>
            </a:r>
            <a:endParaRPr lang="it-IT" dirty="0"/>
          </a:p>
          <a:p>
            <a:pPr marL="0" indent="0">
              <a:buNone/>
            </a:pPr>
            <a:r>
              <a:rPr lang="it-IT" dirty="0"/>
              <a:t>b) da titoli iscritti nelle immobilizzazioni che non costituiscono partecipazioni; </a:t>
            </a:r>
          </a:p>
          <a:p>
            <a:pPr marL="0" indent="0">
              <a:buNone/>
            </a:pPr>
            <a:r>
              <a:rPr lang="it-IT" dirty="0"/>
              <a:t>c) da titoli iscritti nell'attivo circolante che non costituiscono partecipazioni;</a:t>
            </a:r>
            <a:r>
              <a:rPr lang="it-IT" dirty="0" smtClean="0">
                <a:effectLst/>
              </a:rPr>
              <a:t> </a:t>
            </a:r>
            <a:endParaRPr lang="it-IT" dirty="0"/>
          </a:p>
        </p:txBody>
      </p:sp>
    </p:spTree>
    <p:extLst>
      <p:ext uri="{BB962C8B-B14F-4D97-AF65-F5344CB8AC3E}">
        <p14:creationId xmlns:p14="http://schemas.microsoft.com/office/powerpoint/2010/main" val="34001491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2435-bis: C/E </a:t>
            </a:r>
            <a:r>
              <a:rPr lang="mr-IN" dirty="0" smtClean="0"/>
              <a:t>–</a:t>
            </a:r>
            <a:r>
              <a:rPr lang="it-IT" dirty="0" smtClean="0"/>
              <a:t> possibili raggruppamenti di voci</a:t>
            </a:r>
            <a:endParaRPr lang="it-IT" dirty="0"/>
          </a:p>
        </p:txBody>
      </p:sp>
      <p:sp>
        <p:nvSpPr>
          <p:cNvPr id="3" name="Segnaposto contenuto 2"/>
          <p:cNvSpPr>
            <a:spLocks noGrp="1"/>
          </p:cNvSpPr>
          <p:nvPr>
            <p:ph idx="1"/>
          </p:nvPr>
        </p:nvSpPr>
        <p:spPr>
          <a:xfrm>
            <a:off x="457200" y="1600200"/>
            <a:ext cx="8229600" cy="4989013"/>
          </a:xfrm>
        </p:spPr>
        <p:txBody>
          <a:bodyPr>
            <a:normAutofit fontScale="70000" lnSpcReduction="20000"/>
          </a:bodyPr>
          <a:lstStyle/>
          <a:p>
            <a:pPr marL="0" indent="0">
              <a:buNone/>
            </a:pPr>
            <a:r>
              <a:rPr lang="it-IT" dirty="0"/>
              <a:t>D) Rettifiche di valore di attività e passività finanziarie: </a:t>
            </a:r>
          </a:p>
          <a:p>
            <a:pPr marL="0" indent="0">
              <a:buNone/>
            </a:pPr>
            <a:r>
              <a:rPr lang="it-IT" dirty="0"/>
              <a:t>18) rivalutazioni: </a:t>
            </a:r>
          </a:p>
          <a:p>
            <a:pPr marL="0" indent="0">
              <a:buNone/>
            </a:pPr>
            <a:r>
              <a:rPr lang="it-IT" dirty="0"/>
              <a:t>a) di partecipazioni; </a:t>
            </a:r>
          </a:p>
          <a:p>
            <a:pPr marL="0" indent="0">
              <a:buNone/>
            </a:pPr>
            <a:r>
              <a:rPr lang="it-IT" dirty="0"/>
              <a:t>b) di immobilizzazioni finanziarie che non </a:t>
            </a:r>
            <a:r>
              <a:rPr lang="it-IT" dirty="0" smtClean="0"/>
              <a:t>costituiscono </a:t>
            </a:r>
            <a:r>
              <a:rPr lang="it-IT" dirty="0"/>
              <a:t>partecipazioni; </a:t>
            </a:r>
          </a:p>
          <a:p>
            <a:pPr marL="0" indent="0">
              <a:buNone/>
            </a:pPr>
            <a:r>
              <a:rPr lang="it-IT" dirty="0"/>
              <a:t>c) di titoli iscritti all'attivo circolante che non </a:t>
            </a:r>
            <a:r>
              <a:rPr lang="it-IT" dirty="0" smtClean="0"/>
              <a:t>costituiscono </a:t>
            </a:r>
            <a:r>
              <a:rPr lang="it-IT" dirty="0"/>
              <a:t>partecipazioni; </a:t>
            </a:r>
            <a:endParaRPr lang="it-IT" dirty="0" smtClean="0"/>
          </a:p>
          <a:p>
            <a:pPr marL="0" indent="0">
              <a:buNone/>
            </a:pPr>
            <a:r>
              <a:rPr lang="it-IT" dirty="0" smtClean="0"/>
              <a:t>d</a:t>
            </a:r>
            <a:r>
              <a:rPr lang="it-IT" dirty="0"/>
              <a:t>) di strumenti finanziari derivati</a:t>
            </a:r>
          </a:p>
          <a:p>
            <a:pPr marL="0" indent="0">
              <a:buNone/>
            </a:pPr>
            <a:r>
              <a:rPr lang="it-IT" dirty="0"/>
              <a:t> </a:t>
            </a:r>
          </a:p>
          <a:p>
            <a:pPr marL="0" indent="0">
              <a:buNone/>
            </a:pPr>
            <a:r>
              <a:rPr lang="it-IT" dirty="0"/>
              <a:t>19) svalutazioni: </a:t>
            </a:r>
          </a:p>
          <a:p>
            <a:pPr marL="0" indent="0">
              <a:buNone/>
            </a:pPr>
            <a:r>
              <a:rPr lang="it-IT" dirty="0"/>
              <a:t>a) di partecipazioni; </a:t>
            </a:r>
          </a:p>
          <a:p>
            <a:pPr marL="0" indent="0">
              <a:buNone/>
            </a:pPr>
            <a:r>
              <a:rPr lang="it-IT" dirty="0"/>
              <a:t>b) di immobilizzazioni finanziarie che non </a:t>
            </a:r>
            <a:r>
              <a:rPr lang="it-IT" dirty="0" smtClean="0"/>
              <a:t>costituiscono </a:t>
            </a:r>
            <a:r>
              <a:rPr lang="it-IT" dirty="0"/>
              <a:t>partecipazioni; </a:t>
            </a:r>
          </a:p>
          <a:p>
            <a:pPr marL="0" indent="0">
              <a:buNone/>
            </a:pPr>
            <a:r>
              <a:rPr lang="it-IT" dirty="0"/>
              <a:t>c) di titoli iscritti nell'attivo circolante che non </a:t>
            </a:r>
            <a:r>
              <a:rPr lang="it-IT" dirty="0" smtClean="0"/>
              <a:t>costituiscono </a:t>
            </a:r>
            <a:r>
              <a:rPr lang="it-IT" dirty="0"/>
              <a:t>partecipazioni. </a:t>
            </a:r>
            <a:endParaRPr lang="it-IT" dirty="0" smtClean="0"/>
          </a:p>
          <a:p>
            <a:pPr marL="0" indent="0">
              <a:buNone/>
            </a:pPr>
            <a:r>
              <a:rPr lang="it-IT" dirty="0" smtClean="0"/>
              <a:t>d</a:t>
            </a:r>
            <a:r>
              <a:rPr lang="it-IT" dirty="0"/>
              <a:t>) di strumenti finanziari derivati</a:t>
            </a:r>
          </a:p>
        </p:txBody>
      </p:sp>
    </p:spTree>
    <p:extLst>
      <p:ext uri="{BB962C8B-B14F-4D97-AF65-F5344CB8AC3E}">
        <p14:creationId xmlns:p14="http://schemas.microsoft.com/office/powerpoint/2010/main" val="27796527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piccole imprese: nota integrativa </a:t>
            </a:r>
            <a:endParaRPr lang="it-IT" dirty="0"/>
          </a:p>
        </p:txBody>
      </p:sp>
      <p:sp>
        <p:nvSpPr>
          <p:cNvPr id="3" name="Segnaposto contenuto 2"/>
          <p:cNvSpPr>
            <a:spLocks noGrp="1"/>
          </p:cNvSpPr>
          <p:nvPr>
            <p:ph idx="1"/>
          </p:nvPr>
        </p:nvSpPr>
        <p:spPr/>
        <p:txBody>
          <a:bodyPr/>
          <a:lstStyle/>
          <a:p>
            <a:pPr marL="0" indent="0">
              <a:buNone/>
            </a:pPr>
            <a:r>
              <a:rPr lang="it-IT" dirty="0"/>
              <a:t>Se le informazioni richieste da specifiche disposizioni di legge non sono sufficienti a dare una rappresentazione veritiera e corretta, </a:t>
            </a:r>
            <a:endParaRPr lang="it-IT" dirty="0" smtClean="0"/>
          </a:p>
          <a:p>
            <a:endParaRPr lang="it-IT" dirty="0"/>
          </a:p>
          <a:p>
            <a:pPr marL="0" indent="0">
              <a:buNone/>
            </a:pPr>
            <a:endParaRPr lang="it-IT" dirty="0" smtClean="0"/>
          </a:p>
          <a:p>
            <a:pPr marL="0" indent="0">
              <a:buNone/>
            </a:pPr>
            <a:r>
              <a:rPr lang="it-IT" dirty="0" smtClean="0"/>
              <a:t>si </a:t>
            </a:r>
            <a:r>
              <a:rPr lang="it-IT" dirty="0"/>
              <a:t>devono fornire le informazioni </a:t>
            </a:r>
            <a:r>
              <a:rPr lang="it-IT" dirty="0" smtClean="0"/>
              <a:t>complementari </a:t>
            </a:r>
            <a:r>
              <a:rPr lang="it-IT" dirty="0"/>
              <a:t>necessarie allo </a:t>
            </a:r>
            <a:r>
              <a:rPr lang="it-IT" dirty="0" smtClean="0"/>
              <a:t>scopo</a:t>
            </a:r>
            <a:endParaRPr lang="it-IT" dirty="0"/>
          </a:p>
          <a:p>
            <a:pPr marL="0" indent="0">
              <a:buNone/>
            </a:pPr>
            <a:r>
              <a:rPr lang="it-IT" dirty="0" smtClean="0"/>
              <a:t>Principio </a:t>
            </a:r>
            <a:r>
              <a:rPr lang="it-IT" dirty="0"/>
              <a:t>della rilevanza o materialità</a:t>
            </a:r>
            <a:r>
              <a:rPr lang="it-IT" dirty="0" smtClean="0">
                <a:effectLst/>
              </a:rPr>
              <a:t> </a:t>
            </a:r>
            <a:endParaRPr lang="it-IT" dirty="0"/>
          </a:p>
        </p:txBody>
      </p:sp>
      <p:sp>
        <p:nvSpPr>
          <p:cNvPr id="4" name="Freccia giù 3"/>
          <p:cNvSpPr/>
          <p:nvPr/>
        </p:nvSpPr>
        <p:spPr>
          <a:xfrm>
            <a:off x="4098926" y="3333545"/>
            <a:ext cx="484632" cy="97840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97280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a:t>
            </a:r>
            <a:r>
              <a:rPr lang="it-IT" dirty="0" smtClean="0"/>
              <a:t>ffetti della novella</a:t>
            </a:r>
            <a:endParaRPr lang="it-IT" dirty="0"/>
          </a:p>
        </p:txBody>
      </p:sp>
      <p:sp>
        <p:nvSpPr>
          <p:cNvPr id="3" name="Segnaposto contenuto 2"/>
          <p:cNvSpPr>
            <a:spLocks noGrp="1"/>
          </p:cNvSpPr>
          <p:nvPr>
            <p:ph idx="1"/>
          </p:nvPr>
        </p:nvSpPr>
        <p:spPr>
          <a:xfrm>
            <a:off x="457200" y="1323554"/>
            <a:ext cx="8229600" cy="4525963"/>
          </a:xfrm>
        </p:spPr>
        <p:txBody>
          <a:bodyPr>
            <a:normAutofit fontScale="85000" lnSpcReduction="20000"/>
          </a:bodyPr>
          <a:lstStyle/>
          <a:p>
            <a:pPr marL="0" indent="0">
              <a:buNone/>
            </a:pPr>
            <a:r>
              <a:rPr lang="it-IT" dirty="0" smtClean="0"/>
              <a:t>Abrogazioni: </a:t>
            </a:r>
          </a:p>
          <a:p>
            <a:pPr>
              <a:buFontTx/>
              <a:buChar char="-"/>
            </a:pPr>
            <a:r>
              <a:rPr lang="it-IT" dirty="0" smtClean="0"/>
              <a:t>OIC 22: Conti d’ordine </a:t>
            </a:r>
          </a:p>
          <a:p>
            <a:pPr>
              <a:buFontTx/>
              <a:buChar char="-"/>
            </a:pPr>
            <a:r>
              <a:rPr lang="it-IT" dirty="0" smtClean="0"/>
              <a:t>OIC 3: Informazioni sugli strumenti finanziari da includere nella Nota integrativa e nella relazione sulla gestione </a:t>
            </a:r>
          </a:p>
          <a:p>
            <a:pPr marL="0" indent="0">
              <a:buNone/>
            </a:pPr>
            <a:r>
              <a:rPr lang="it-IT" dirty="0" smtClean="0"/>
              <a:t>Introduzione: </a:t>
            </a:r>
          </a:p>
          <a:p>
            <a:pPr>
              <a:buFontTx/>
              <a:buChar char="-"/>
            </a:pPr>
            <a:r>
              <a:rPr lang="it-IT" dirty="0" smtClean="0"/>
              <a:t>OIC 32: Strumenti finanziari derivati</a:t>
            </a:r>
          </a:p>
          <a:p>
            <a:pPr marL="0" indent="0">
              <a:buNone/>
            </a:pPr>
            <a:r>
              <a:rPr lang="it-IT" dirty="0" smtClean="0"/>
              <a:t>Modifica: </a:t>
            </a:r>
          </a:p>
          <a:p>
            <a:pPr>
              <a:buFontTx/>
              <a:buChar char="-"/>
            </a:pPr>
            <a:r>
              <a:rPr lang="it-IT" dirty="0" smtClean="0"/>
              <a:t>OIC </a:t>
            </a:r>
            <a:r>
              <a:rPr lang="it-IT" dirty="0"/>
              <a:t>29 Cambiamenti di principi contabili, cambiamenti di stime contabili, correzione di errori, fatti intervenuti dopo la chiusura dell’esercizio </a:t>
            </a:r>
          </a:p>
          <a:p>
            <a:endParaRPr lang="it-IT" dirty="0"/>
          </a:p>
        </p:txBody>
      </p:sp>
    </p:spTree>
    <p:extLst>
      <p:ext uri="{BB962C8B-B14F-4D97-AF65-F5344CB8AC3E}">
        <p14:creationId xmlns:p14="http://schemas.microsoft.com/office/powerpoint/2010/main" val="1234247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3174"/>
            <a:ext cx="9144000" cy="1244908"/>
          </a:xfrm>
        </p:spPr>
        <p:txBody>
          <a:bodyPr>
            <a:noAutofit/>
          </a:bodyPr>
          <a:lstStyle/>
          <a:p>
            <a:r>
              <a:rPr lang="it-IT" sz="3600" dirty="0" smtClean="0"/>
              <a:t>Presupposti nota integrativa (2423, c. 3, 4 e 5)</a:t>
            </a:r>
            <a:endParaRPr lang="it-IT" sz="3600" dirty="0"/>
          </a:p>
        </p:txBody>
      </p:sp>
      <p:sp>
        <p:nvSpPr>
          <p:cNvPr id="3" name="Segnaposto contenuto 2"/>
          <p:cNvSpPr>
            <a:spLocks noGrp="1"/>
          </p:cNvSpPr>
          <p:nvPr>
            <p:ph idx="1"/>
          </p:nvPr>
        </p:nvSpPr>
        <p:spPr/>
        <p:txBody>
          <a:bodyPr>
            <a:normAutofit fontScale="85000" lnSpcReduction="10000"/>
          </a:bodyPr>
          <a:lstStyle/>
          <a:p>
            <a:r>
              <a:rPr lang="it-IT" dirty="0"/>
              <a:t>Se, in casi eccezionali, l'applicazione di una disposizione degli articoli seguenti è incompatibile con la rappresentazione veritiera e corretta, la disposizione non deve essere applicata</a:t>
            </a:r>
          </a:p>
          <a:p>
            <a:r>
              <a:rPr lang="it-IT" dirty="0"/>
              <a:t>La nota integrativa deve motivare la deroga e deve indicarne l'influenza sulla rappresentazione della situazione patrimoniale, finanziaria e del risultato economico</a:t>
            </a:r>
          </a:p>
          <a:p>
            <a:r>
              <a:rPr lang="it-IT" dirty="0"/>
              <a:t>Gli eventuali utili derivanti dalla deroga devono essere iscritti in una riserva non distribuibile se non in misura corrispondente al valore recuperato. </a:t>
            </a:r>
          </a:p>
        </p:txBody>
      </p:sp>
    </p:spTree>
    <p:extLst>
      <p:ext uri="{BB962C8B-B14F-4D97-AF65-F5344CB8AC3E}">
        <p14:creationId xmlns:p14="http://schemas.microsoft.com/office/powerpoint/2010/main" val="17800277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3174"/>
            <a:ext cx="9144000" cy="1270058"/>
          </a:xfrm>
        </p:spPr>
        <p:txBody>
          <a:bodyPr>
            <a:noAutofit/>
          </a:bodyPr>
          <a:lstStyle/>
          <a:p>
            <a:r>
              <a:rPr lang="it-IT" sz="3200" dirty="0" smtClean="0"/>
              <a:t>Presupposti nota integrativa (</a:t>
            </a:r>
            <a:r>
              <a:rPr lang="it-IT" sz="3200" dirty="0"/>
              <a:t>art. </a:t>
            </a:r>
            <a:r>
              <a:rPr lang="it-IT" sz="3200" dirty="0" smtClean="0"/>
              <a:t>2424, c.2)</a:t>
            </a:r>
            <a:endParaRPr lang="it-IT" sz="3200" dirty="0"/>
          </a:p>
        </p:txBody>
      </p:sp>
      <p:sp>
        <p:nvSpPr>
          <p:cNvPr id="3" name="Segnaposto contenuto 2"/>
          <p:cNvSpPr>
            <a:spLocks noGrp="1"/>
          </p:cNvSpPr>
          <p:nvPr>
            <p:ph idx="1"/>
          </p:nvPr>
        </p:nvSpPr>
        <p:spPr/>
        <p:txBody>
          <a:bodyPr>
            <a:normAutofit/>
          </a:bodyPr>
          <a:lstStyle/>
          <a:p>
            <a:pPr marL="0" indent="0">
              <a:buNone/>
            </a:pPr>
            <a:r>
              <a:rPr lang="it-IT" dirty="0"/>
              <a:t>Se un elemento dell'attivo o del passivo ricade sotto più voci dello schema, nella nota integrativa deve annotarsi, qualora ciò sia necessario ai fini della comprensione del bilancio, la sua appartenenza anche a voci diverse da quella nella quale è iscritto</a:t>
            </a:r>
            <a:r>
              <a:rPr lang="it-IT" dirty="0" smtClean="0">
                <a:effectLst/>
              </a:rPr>
              <a:t> </a:t>
            </a:r>
            <a:r>
              <a:rPr lang="it-IT" dirty="0" smtClean="0"/>
              <a:t> </a:t>
            </a:r>
            <a:endParaRPr lang="it-IT" dirty="0"/>
          </a:p>
        </p:txBody>
      </p:sp>
    </p:spTree>
    <p:extLst>
      <p:ext uri="{BB962C8B-B14F-4D97-AF65-F5344CB8AC3E}">
        <p14:creationId xmlns:p14="http://schemas.microsoft.com/office/powerpoint/2010/main" val="19011700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3174"/>
            <a:ext cx="9144000" cy="1270058"/>
          </a:xfrm>
        </p:spPr>
        <p:txBody>
          <a:bodyPr>
            <a:noAutofit/>
          </a:bodyPr>
          <a:lstStyle/>
          <a:p>
            <a:r>
              <a:rPr lang="it-IT" sz="3200" dirty="0" smtClean="0"/>
              <a:t>Presupposti nota integrativa (</a:t>
            </a:r>
            <a:r>
              <a:rPr lang="it-IT" sz="3200" dirty="0"/>
              <a:t>art. </a:t>
            </a:r>
            <a:r>
              <a:rPr lang="it-IT" sz="3200" dirty="0" smtClean="0"/>
              <a:t>2426, c.1, </a:t>
            </a:r>
            <a:r>
              <a:rPr lang="it-IT" sz="3200" dirty="0" err="1" smtClean="0"/>
              <a:t>nn</a:t>
            </a:r>
            <a:r>
              <a:rPr lang="it-IT" sz="3200" dirty="0" smtClean="0"/>
              <a:t> 4 e 6)</a:t>
            </a:r>
            <a:endParaRPr lang="it-IT" sz="3200" dirty="0"/>
          </a:p>
        </p:txBody>
      </p:sp>
      <p:sp>
        <p:nvSpPr>
          <p:cNvPr id="3" name="Segnaposto contenuto 2"/>
          <p:cNvSpPr>
            <a:spLocks noGrp="1"/>
          </p:cNvSpPr>
          <p:nvPr>
            <p:ph idx="1"/>
          </p:nvPr>
        </p:nvSpPr>
        <p:spPr>
          <a:xfrm>
            <a:off x="457200" y="1273255"/>
            <a:ext cx="8229600" cy="5039312"/>
          </a:xfrm>
        </p:spPr>
        <p:txBody>
          <a:bodyPr>
            <a:normAutofit fontScale="92500" lnSpcReduction="20000"/>
          </a:bodyPr>
          <a:lstStyle/>
          <a:p>
            <a:pPr marL="0" indent="0">
              <a:spcBef>
                <a:spcPts val="0"/>
              </a:spcBef>
              <a:spcAft>
                <a:spcPts val="2400"/>
              </a:spcAft>
              <a:buNone/>
            </a:pPr>
            <a:r>
              <a:rPr lang="it-IT" dirty="0"/>
              <a:t>Possibilità di </a:t>
            </a:r>
            <a:r>
              <a:rPr lang="it-IT" dirty="0" smtClean="0"/>
              <a:t>iscrivere </a:t>
            </a:r>
            <a:r>
              <a:rPr lang="it-IT" dirty="0"/>
              <a:t>le partecipazioni nell’attivo con il metodo del patrimonio netto “</a:t>
            </a:r>
            <a:r>
              <a:rPr lang="it-IT" i="1" dirty="0"/>
              <a:t>ma il costo di acquisto superiore al valore corrispondente del patrimonio netto riferito alla data di acquisizione o risultante dall'ultimo bilancio dell'impresa controllata o collegata può essere iscritto nell'attivo, purché ne siano indicate le ragioni nella nota </a:t>
            </a:r>
            <a:r>
              <a:rPr lang="it-IT" i="1" dirty="0" smtClean="0"/>
              <a:t>integrativa”</a:t>
            </a:r>
          </a:p>
          <a:p>
            <a:pPr marL="0" indent="0">
              <a:buNone/>
            </a:pPr>
            <a:r>
              <a:rPr lang="it-IT" dirty="0" smtClean="0"/>
              <a:t>Modalità di iscrizione e di ammortamento dell’avviamento:</a:t>
            </a:r>
            <a:r>
              <a:rPr lang="it-IT" i="1" dirty="0" smtClean="0"/>
              <a:t> “Nella </a:t>
            </a:r>
            <a:r>
              <a:rPr lang="it-IT" i="1" dirty="0"/>
              <a:t>nota integrativa è</a:t>
            </a:r>
            <a:r>
              <a:rPr lang="it-IT" i="1" dirty="0" smtClean="0"/>
              <a:t> </a:t>
            </a:r>
            <a:r>
              <a:rPr lang="it-IT" i="1" dirty="0"/>
              <a:t>fornita una spiegazione del periodo di ammortamento </a:t>
            </a:r>
            <a:r>
              <a:rPr lang="it-IT" i="1" dirty="0" smtClean="0"/>
              <a:t>dell'avviamento”</a:t>
            </a:r>
            <a:endParaRPr lang="it-IT" dirty="0"/>
          </a:p>
        </p:txBody>
      </p:sp>
    </p:spTree>
    <p:extLst>
      <p:ext uri="{BB962C8B-B14F-4D97-AF65-F5344CB8AC3E}">
        <p14:creationId xmlns:p14="http://schemas.microsoft.com/office/powerpoint/2010/main" val="28529655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r>
              <a:rPr lang="it-IT" dirty="0" smtClean="0"/>
              <a:t>CON L’ABOLIZIONE DEI CONTI D’ORDINE L’INDICAZIONE IN NOTA INTEGRATIVA DIVENTA L’UNICA INFORMATIVA </a:t>
            </a:r>
          </a:p>
          <a:p>
            <a:pPr marL="0" indent="0">
              <a:buNone/>
            </a:pPr>
            <a:r>
              <a:rPr lang="it-IT" dirty="0" smtClean="0"/>
              <a:t>1</a:t>
            </a:r>
            <a:r>
              <a:rPr lang="it-IT" dirty="0"/>
              <a:t>) </a:t>
            </a:r>
            <a:r>
              <a:rPr lang="it-IT" b="1" dirty="0" smtClean="0"/>
              <a:t>criteri </a:t>
            </a:r>
            <a:r>
              <a:rPr lang="it-IT" b="1" dirty="0"/>
              <a:t>applicati nella valutazione delle voci del bilancio</a:t>
            </a:r>
            <a:r>
              <a:rPr lang="it-IT" dirty="0"/>
              <a:t>, nelle rettifiche di valore e nella conversione dei valori non espressi all'origine in moneta avente corso legale nello Stato; </a:t>
            </a:r>
          </a:p>
          <a:p>
            <a:pPr marL="0" indent="0" algn="just">
              <a:buNone/>
            </a:pPr>
            <a:r>
              <a:rPr lang="it-IT" dirty="0"/>
              <a:t>2) </a:t>
            </a:r>
            <a:r>
              <a:rPr lang="it-IT" b="1" dirty="0" smtClean="0"/>
              <a:t>movimenti </a:t>
            </a:r>
            <a:r>
              <a:rPr lang="it-IT" b="1" dirty="0"/>
              <a:t>delle immobilizzazioni</a:t>
            </a:r>
            <a:r>
              <a:rPr lang="it-IT" dirty="0"/>
              <a:t>, specificando per ciascuna voce</a:t>
            </a:r>
            <a:r>
              <a:rPr lang="it-IT" dirty="0" smtClean="0"/>
              <a:t>:</a:t>
            </a:r>
          </a:p>
          <a:p>
            <a:pPr algn="just"/>
            <a:r>
              <a:rPr lang="it-IT" dirty="0" smtClean="0"/>
              <a:t>il </a:t>
            </a:r>
            <a:r>
              <a:rPr lang="it-IT" dirty="0"/>
              <a:t>costo; </a:t>
            </a:r>
            <a:endParaRPr lang="it-IT" dirty="0" smtClean="0"/>
          </a:p>
          <a:p>
            <a:pPr algn="just"/>
            <a:r>
              <a:rPr lang="it-IT" dirty="0" smtClean="0"/>
              <a:t>le </a:t>
            </a:r>
            <a:r>
              <a:rPr lang="it-IT" dirty="0"/>
              <a:t>precedenti rivalutazioni, ammortamenti e svalutazioni</a:t>
            </a:r>
            <a:r>
              <a:rPr lang="it-IT" dirty="0" smtClean="0"/>
              <a:t>;</a:t>
            </a:r>
          </a:p>
          <a:p>
            <a:pPr algn="just"/>
            <a:r>
              <a:rPr lang="it-IT" dirty="0" smtClean="0"/>
              <a:t>le </a:t>
            </a:r>
            <a:r>
              <a:rPr lang="it-IT" dirty="0"/>
              <a:t>acquisizioni, gli spostamenti da una ad altra voce, le alienazioni avvenuti </a:t>
            </a:r>
            <a:r>
              <a:rPr lang="it-IT" dirty="0" smtClean="0"/>
              <a:t>nell'esercizio</a:t>
            </a:r>
            <a:r>
              <a:rPr lang="it-IT" dirty="0"/>
              <a:t>; </a:t>
            </a:r>
            <a:endParaRPr lang="it-IT" dirty="0" smtClean="0"/>
          </a:p>
          <a:p>
            <a:pPr algn="just"/>
            <a:r>
              <a:rPr lang="it-IT" dirty="0" smtClean="0"/>
              <a:t>le </a:t>
            </a:r>
            <a:r>
              <a:rPr lang="it-IT" dirty="0"/>
              <a:t>rivalutazioni, gli ammortamenti e le svalutazioni effettuati nell'esercizio; </a:t>
            </a:r>
            <a:endParaRPr lang="it-IT" dirty="0" smtClean="0"/>
          </a:p>
          <a:p>
            <a:pPr algn="just"/>
            <a:r>
              <a:rPr lang="it-IT" dirty="0" smtClean="0"/>
              <a:t>il </a:t>
            </a:r>
            <a:r>
              <a:rPr lang="it-IT" dirty="0"/>
              <a:t>totale delle rivalutazioni riguardanti le immobilizzazioni esistenti alla chiusura dell'esercizio;</a:t>
            </a:r>
            <a:r>
              <a:rPr lang="it-IT" dirty="0" smtClean="0">
                <a:effectLst/>
              </a:rPr>
              <a:t> </a:t>
            </a:r>
            <a:endParaRPr lang="it-IT" dirty="0"/>
          </a:p>
        </p:txBody>
      </p:sp>
    </p:spTree>
    <p:extLst>
      <p:ext uri="{BB962C8B-B14F-4D97-AF65-F5344CB8AC3E}">
        <p14:creationId xmlns:p14="http://schemas.microsoft.com/office/powerpoint/2010/main" val="13576612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a:bodyPr>
          <a:lstStyle/>
          <a:p>
            <a:pPr marL="0" indent="0">
              <a:buNone/>
            </a:pPr>
            <a:r>
              <a:rPr lang="it-IT" dirty="0"/>
              <a:t>6) distintamente per ciascuna voce, l'ammontare dei </a:t>
            </a:r>
            <a:r>
              <a:rPr lang="it-IT" dirty="0" smtClean="0"/>
              <a:t>crediti </a:t>
            </a:r>
            <a:r>
              <a:rPr lang="it-IT" dirty="0"/>
              <a:t>e dei debiti di durata residua superiore a cinque </a:t>
            </a:r>
            <a:r>
              <a:rPr lang="it-IT" dirty="0" smtClean="0"/>
              <a:t>anni</a:t>
            </a:r>
            <a:r>
              <a:rPr lang="it-IT" dirty="0"/>
              <a:t>, e dei debiti assistiti da garanzie reali su beni </a:t>
            </a:r>
            <a:r>
              <a:rPr lang="it-IT" dirty="0" smtClean="0"/>
              <a:t>sociali</a:t>
            </a:r>
            <a:r>
              <a:rPr lang="it-IT" dirty="0"/>
              <a:t>, con specifica indicazione della natura delle </a:t>
            </a:r>
            <a:r>
              <a:rPr lang="it-IT" dirty="0" smtClean="0"/>
              <a:t>garanzie </a:t>
            </a:r>
            <a:r>
              <a:rPr lang="it-IT" dirty="0">
                <a:solidFill>
                  <a:srgbClr val="FF0000"/>
                </a:solidFill>
              </a:rPr>
              <a:t>e con specifica ripartizione secondo le aree geografiche</a:t>
            </a:r>
            <a:r>
              <a:rPr lang="it-IT" dirty="0"/>
              <a:t>;</a:t>
            </a:r>
            <a:r>
              <a:rPr lang="it-IT" dirty="0" smtClean="0">
                <a:effectLst/>
              </a:rPr>
              <a:t> </a:t>
            </a:r>
          </a:p>
          <a:p>
            <a:pPr marL="0" indent="0">
              <a:buNone/>
            </a:pPr>
            <a:endParaRPr lang="it-IT" dirty="0"/>
          </a:p>
        </p:txBody>
      </p:sp>
    </p:spTree>
    <p:extLst>
      <p:ext uri="{BB962C8B-B14F-4D97-AF65-F5344CB8AC3E}">
        <p14:creationId xmlns:p14="http://schemas.microsoft.com/office/powerpoint/2010/main" val="28212756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smtClean="0"/>
              <a:t>8</a:t>
            </a:r>
            <a:r>
              <a:rPr lang="it-IT" dirty="0"/>
              <a:t>) l'ammontare degli </a:t>
            </a:r>
            <a:r>
              <a:rPr lang="it-IT" b="1" dirty="0"/>
              <a:t>oneri finanziari imputati nell'esercizio ai valori iscritti nell'attivo </a:t>
            </a:r>
            <a:r>
              <a:rPr lang="it-IT" dirty="0"/>
              <a:t>dello stato patrimoniale, distintamente per ogni voce; </a:t>
            </a:r>
          </a:p>
          <a:p>
            <a:pPr marL="0" indent="0">
              <a:buNone/>
            </a:pPr>
            <a:r>
              <a:rPr lang="it-IT" dirty="0"/>
              <a:t>9) l'importo complessivo degli impegni, delle garanzie e delle </a:t>
            </a:r>
            <a:r>
              <a:rPr lang="it-IT" dirty="0" smtClean="0"/>
              <a:t>passività </a:t>
            </a:r>
            <a:r>
              <a:rPr lang="it-IT" dirty="0"/>
              <a:t>potenziali non risultanti dallo stato patrimoniale, con indicazione della natura delle garanzie reali prestate; gli impegni esistenti in materia di trattamento di quiescenza e simili, </a:t>
            </a:r>
            <a:r>
              <a:rPr lang="it-IT" dirty="0" smtClean="0"/>
              <a:t>nonché </a:t>
            </a:r>
            <a:r>
              <a:rPr lang="it-IT" dirty="0"/>
              <a:t>gli impegni assunti nei confronti di imprese controllate, collegate, </a:t>
            </a:r>
            <a:r>
              <a:rPr lang="it-IT" dirty="0" smtClean="0"/>
              <a:t>nonché </a:t>
            </a:r>
            <a:r>
              <a:rPr lang="it-IT" dirty="0"/>
              <a:t>controllanti e imprese sottoposte al controllo di quest'ultime sono distintamente indicati </a:t>
            </a:r>
          </a:p>
        </p:txBody>
      </p:sp>
    </p:spTree>
    <p:extLst>
      <p:ext uri="{BB962C8B-B14F-4D97-AF65-F5344CB8AC3E}">
        <p14:creationId xmlns:p14="http://schemas.microsoft.com/office/powerpoint/2010/main" val="36680540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a:bodyPr>
          <a:lstStyle/>
          <a:p>
            <a:pPr marL="0" indent="0">
              <a:buNone/>
            </a:pPr>
            <a:r>
              <a:rPr lang="it-IT" dirty="0"/>
              <a:t>13) l'importo e la natura dei singoli elementi di ricavo o di costo di entità o incidenza eccezionali; </a:t>
            </a:r>
          </a:p>
          <a:p>
            <a:pPr marL="0" indent="0">
              <a:buNone/>
            </a:pPr>
            <a:r>
              <a:rPr lang="it-IT" dirty="0"/>
              <a:t>15) il numero medio dei dipendenti</a:t>
            </a:r>
            <a:r>
              <a:rPr lang="it-IT" dirty="0">
                <a:solidFill>
                  <a:srgbClr val="FF0000"/>
                </a:solidFill>
              </a:rPr>
              <a:t>, ripartito per categoria</a:t>
            </a:r>
            <a:r>
              <a:rPr lang="it-IT" dirty="0"/>
              <a:t>; </a:t>
            </a:r>
          </a:p>
          <a:p>
            <a:pPr marL="0" indent="0">
              <a:buNone/>
            </a:pPr>
            <a:r>
              <a:rPr lang="it-IT" dirty="0"/>
              <a:t>16) l'ammontare dei compensi, delle anticipazioni e dei crediti concessi agli spettanti agli amministratori ed ai sindaci,</a:t>
            </a:r>
            <a:r>
              <a:rPr lang="it-IT" dirty="0" smtClean="0">
                <a:effectLst/>
              </a:rPr>
              <a:t> </a:t>
            </a:r>
            <a:endParaRPr lang="it-IT" dirty="0"/>
          </a:p>
        </p:txBody>
      </p:sp>
    </p:spTree>
    <p:extLst>
      <p:ext uri="{BB962C8B-B14F-4D97-AF65-F5344CB8AC3E}">
        <p14:creationId xmlns:p14="http://schemas.microsoft.com/office/powerpoint/2010/main" val="35996387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smtClean="0"/>
              <a:t>22</a:t>
            </a:r>
            <a:r>
              <a:rPr lang="it-IT" dirty="0"/>
              <a:t>-bis) le operazioni realizzate con </a:t>
            </a:r>
            <a:r>
              <a:rPr lang="it-IT" b="1" dirty="0"/>
              <a:t>parti correlate</a:t>
            </a:r>
            <a:r>
              <a:rPr lang="it-IT" dirty="0"/>
              <a:t>, precisando l'importo, la natura del rapporto e ogni altra informazione necessaria per la comprensione del bilancio relativa a tali operazioni, qualora le stesse non siano state concluse a normali condizioni di </a:t>
            </a:r>
            <a:r>
              <a:rPr lang="it-IT" dirty="0" smtClean="0"/>
              <a:t>mercato.</a:t>
            </a:r>
          </a:p>
          <a:p>
            <a:pPr marL="0" indent="0">
              <a:buNone/>
            </a:pPr>
            <a:r>
              <a:rPr lang="it-IT" dirty="0" smtClean="0"/>
              <a:t>Le </a:t>
            </a:r>
            <a:r>
              <a:rPr lang="it-IT" dirty="0"/>
              <a:t>informazioni relative alle singole operazioni possono essere aggregate secondo la loro natura, salvo quando la loro separata evidenziazione sia necessaria per comprendere gli effetti delle operazioni medesime sulla situazione </a:t>
            </a:r>
            <a:r>
              <a:rPr lang="it-IT" dirty="0" smtClean="0"/>
              <a:t>patrimoniale </a:t>
            </a:r>
            <a:r>
              <a:rPr lang="it-IT" dirty="0"/>
              <a:t>e finanziaria e sul risultato economico della </a:t>
            </a:r>
            <a:r>
              <a:rPr lang="it-IT" dirty="0" smtClean="0"/>
              <a:t>società; </a:t>
            </a:r>
            <a:endParaRPr lang="it-IT" dirty="0"/>
          </a:p>
        </p:txBody>
      </p:sp>
    </p:spTree>
    <p:extLst>
      <p:ext uri="{BB962C8B-B14F-4D97-AF65-F5344CB8AC3E}">
        <p14:creationId xmlns:p14="http://schemas.microsoft.com/office/powerpoint/2010/main" val="9914373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Parti correlate</a:t>
            </a:r>
            <a:endParaRPr lang="it-IT" dirty="0"/>
          </a:p>
        </p:txBody>
      </p:sp>
      <p:sp>
        <p:nvSpPr>
          <p:cNvPr id="3" name="Segnaposto contenuto 2"/>
          <p:cNvSpPr>
            <a:spLocks noGrp="1"/>
          </p:cNvSpPr>
          <p:nvPr>
            <p:ph idx="1"/>
          </p:nvPr>
        </p:nvSpPr>
        <p:spPr/>
        <p:txBody>
          <a:bodyPr>
            <a:normAutofit/>
          </a:bodyPr>
          <a:lstStyle/>
          <a:p>
            <a:pPr marL="0" indent="0">
              <a:buNone/>
            </a:pPr>
            <a:r>
              <a:rPr lang="it-IT" dirty="0"/>
              <a:t>Le informazioni possono essere limitate alle operazioni realizzate direttamente o indirettamente </a:t>
            </a:r>
          </a:p>
          <a:p>
            <a:pPr marL="0" indent="0">
              <a:buNone/>
            </a:pPr>
            <a:r>
              <a:rPr lang="it-IT" dirty="0"/>
              <a:t>- con i loro maggiori azionisti </a:t>
            </a:r>
          </a:p>
          <a:p>
            <a:pPr marL="0" indent="0">
              <a:buNone/>
            </a:pPr>
            <a:r>
              <a:rPr lang="it-IT" dirty="0"/>
              <a:t>- quelle con i membri degli organi di amministrazione e controllo, </a:t>
            </a:r>
          </a:p>
          <a:p>
            <a:pPr marL="0" indent="0">
              <a:buNone/>
            </a:pPr>
            <a:r>
              <a:rPr lang="it-IT" dirty="0"/>
              <a:t>- con le imprese in cui la società stessa detiene una partecipazione. </a:t>
            </a:r>
          </a:p>
        </p:txBody>
      </p:sp>
    </p:spTree>
    <p:extLst>
      <p:ext uri="{BB962C8B-B14F-4D97-AF65-F5344CB8AC3E}">
        <p14:creationId xmlns:p14="http://schemas.microsoft.com/office/powerpoint/2010/main" val="34032816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descr="particorrelate2.gif"/>
          <p:cNvPicPr>
            <a:picLocks noGrp="1" noChangeAspect="1"/>
          </p:cNvPicPr>
          <p:nvPr>
            <p:ph idx="1"/>
          </p:nvPr>
        </p:nvPicPr>
        <p:blipFill rotWithShape="1">
          <a:blip r:embed="rId2">
            <a:extLst>
              <a:ext uri="{28A0092B-C50C-407E-A947-70E740481C1C}">
                <a14:useLocalDpi xmlns:a14="http://schemas.microsoft.com/office/drawing/2010/main" val="0"/>
              </a:ext>
            </a:extLst>
          </a:blip>
          <a:srcRect l="-45585" r="-45585"/>
          <a:stretch/>
        </p:blipFill>
        <p:spPr>
          <a:xfrm>
            <a:off x="2476957" y="0"/>
            <a:ext cx="8751081" cy="6858000"/>
          </a:xfrm>
        </p:spPr>
      </p:pic>
      <p:sp>
        <p:nvSpPr>
          <p:cNvPr id="6" name="CasellaDiTesto 5"/>
          <p:cNvSpPr txBox="1"/>
          <p:nvPr/>
        </p:nvSpPr>
        <p:spPr>
          <a:xfrm>
            <a:off x="0" y="2760045"/>
            <a:ext cx="4483720" cy="276999"/>
          </a:xfrm>
          <a:prstGeom prst="rect">
            <a:avLst/>
          </a:prstGeom>
          <a:noFill/>
        </p:spPr>
        <p:txBody>
          <a:bodyPr wrap="square" rtlCol="0">
            <a:spAutoFit/>
          </a:bodyPr>
          <a:lstStyle/>
          <a:p>
            <a:r>
              <a:rPr lang="it-IT" sz="1200" dirty="0" err="1" smtClean="0"/>
              <a:t>www.borsaitaliana.it</a:t>
            </a:r>
            <a:r>
              <a:rPr lang="it-IT" sz="1200" dirty="0" smtClean="0"/>
              <a:t>/notizie/sotto-la-lente/particorrelate-213.htm</a:t>
            </a:r>
            <a:endParaRPr lang="it-IT" sz="1200" dirty="0"/>
          </a:p>
        </p:txBody>
      </p:sp>
    </p:spTree>
    <p:extLst>
      <p:ext uri="{BB962C8B-B14F-4D97-AF65-F5344CB8AC3E}">
        <p14:creationId xmlns:p14="http://schemas.microsoft.com/office/powerpoint/2010/main" val="733473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Ulteriori variazioni degli OIC</a:t>
            </a:r>
            <a:endParaRPr lang="it-IT" dirty="0"/>
          </a:p>
        </p:txBody>
      </p:sp>
      <p:sp>
        <p:nvSpPr>
          <p:cNvPr id="3" name="Segnaposto contenuto 2"/>
          <p:cNvSpPr>
            <a:spLocks noGrp="1"/>
          </p:cNvSpPr>
          <p:nvPr>
            <p:ph idx="1"/>
          </p:nvPr>
        </p:nvSpPr>
        <p:spPr>
          <a:xfrm>
            <a:off x="457200" y="1417638"/>
            <a:ext cx="8229600" cy="4525963"/>
          </a:xfrm>
        </p:spPr>
        <p:txBody>
          <a:bodyPr>
            <a:normAutofit fontScale="92500" lnSpcReduction="20000"/>
          </a:bodyPr>
          <a:lstStyle/>
          <a:p>
            <a:r>
              <a:rPr lang="it-IT" dirty="0" smtClean="0"/>
              <a:t>9 svalutazioni per perdite durevoli di valore delle immobilizzazioni materiali e immateriali</a:t>
            </a:r>
          </a:p>
          <a:p>
            <a:r>
              <a:rPr lang="it-IT" dirty="0" smtClean="0"/>
              <a:t>10 rendiconto finanziario </a:t>
            </a:r>
          </a:p>
          <a:p>
            <a:r>
              <a:rPr lang="it-IT" dirty="0" smtClean="0"/>
              <a:t>11 composizione schemi del bilancio d’esercizio</a:t>
            </a:r>
          </a:p>
          <a:p>
            <a:r>
              <a:rPr lang="it-IT" dirty="0" smtClean="0"/>
              <a:t>13 rimanenze </a:t>
            </a:r>
          </a:p>
          <a:p>
            <a:r>
              <a:rPr lang="it-IT" dirty="0" smtClean="0"/>
              <a:t>14 disponibilità liquide </a:t>
            </a:r>
          </a:p>
          <a:p>
            <a:r>
              <a:rPr lang="it-IT" dirty="0" smtClean="0"/>
              <a:t>15 crediti</a:t>
            </a:r>
          </a:p>
          <a:p>
            <a:r>
              <a:rPr lang="it-IT" dirty="0" smtClean="0"/>
              <a:t>16 immobilizzazioni materiali</a:t>
            </a:r>
          </a:p>
          <a:p>
            <a:r>
              <a:rPr lang="it-IT" dirty="0" smtClean="0"/>
              <a:t>17 bilancio consolidato e metodo del patrimonio netto </a:t>
            </a:r>
          </a:p>
          <a:p>
            <a:endParaRPr lang="it-IT" dirty="0"/>
          </a:p>
        </p:txBody>
      </p:sp>
    </p:spTree>
    <p:extLst>
      <p:ext uri="{BB962C8B-B14F-4D97-AF65-F5344CB8AC3E}">
        <p14:creationId xmlns:p14="http://schemas.microsoft.com/office/powerpoint/2010/main" val="11454988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22</a:t>
            </a:r>
            <a:r>
              <a:rPr lang="it-IT" dirty="0"/>
              <a:t>-ter) la natura e l'obiettivo economico di accordi </a:t>
            </a:r>
            <a:r>
              <a:rPr lang="it-IT" dirty="0" smtClean="0"/>
              <a:t>non </a:t>
            </a:r>
            <a:r>
              <a:rPr lang="it-IT" dirty="0"/>
              <a:t>risultanti dallo stato patrimoniale, </a:t>
            </a:r>
            <a:r>
              <a:rPr lang="it-IT" dirty="0">
                <a:solidFill>
                  <a:srgbClr val="FF0000"/>
                </a:solidFill>
              </a:rPr>
              <a:t>con indicazione </a:t>
            </a:r>
            <a:r>
              <a:rPr lang="it-IT" dirty="0" smtClean="0">
                <a:solidFill>
                  <a:srgbClr val="FF0000"/>
                </a:solidFill>
              </a:rPr>
              <a:t>del </a:t>
            </a:r>
            <a:r>
              <a:rPr lang="it-IT" dirty="0">
                <a:solidFill>
                  <a:srgbClr val="FF0000"/>
                </a:solidFill>
              </a:rPr>
              <a:t>loro effetto patrimoniale, finanziario ed economico, </a:t>
            </a:r>
            <a:r>
              <a:rPr lang="it-IT" dirty="0"/>
              <a:t>a </a:t>
            </a:r>
            <a:r>
              <a:rPr lang="it-IT" dirty="0" smtClean="0"/>
              <a:t>condizione </a:t>
            </a:r>
            <a:r>
              <a:rPr lang="it-IT" dirty="0"/>
              <a:t>che i rischi e i benefici da essi derivanti </a:t>
            </a:r>
            <a:r>
              <a:rPr lang="it-IT" dirty="0" smtClean="0"/>
              <a:t>siano </a:t>
            </a:r>
            <a:r>
              <a:rPr lang="it-IT" dirty="0"/>
              <a:t>significativi e l'indicazione degli stessi sia </a:t>
            </a:r>
            <a:r>
              <a:rPr lang="it-IT" dirty="0" smtClean="0"/>
              <a:t>necessaria </a:t>
            </a:r>
            <a:r>
              <a:rPr lang="it-IT" dirty="0"/>
              <a:t>per valutare la situazione patrimoniale e </a:t>
            </a:r>
            <a:r>
              <a:rPr lang="it-IT" dirty="0" smtClean="0"/>
              <a:t>finanziaria </a:t>
            </a:r>
            <a:r>
              <a:rPr lang="it-IT" dirty="0"/>
              <a:t>e il risultato economico della </a:t>
            </a:r>
            <a:r>
              <a:rPr lang="it-IT" dirty="0" smtClean="0"/>
              <a:t>società </a:t>
            </a:r>
            <a:endParaRPr lang="it-IT" dirty="0"/>
          </a:p>
        </p:txBody>
      </p:sp>
    </p:spTree>
    <p:extLst>
      <p:ext uri="{BB962C8B-B14F-4D97-AF65-F5344CB8AC3E}">
        <p14:creationId xmlns:p14="http://schemas.microsoft.com/office/powerpoint/2010/main" val="1445884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fontScale="92500"/>
          </a:bodyPr>
          <a:lstStyle/>
          <a:p>
            <a:pPr marL="0" indent="0">
              <a:buNone/>
            </a:pPr>
            <a:r>
              <a:rPr lang="it-IT" dirty="0" smtClean="0"/>
              <a:t>22</a:t>
            </a:r>
            <a:r>
              <a:rPr lang="it-IT" dirty="0"/>
              <a:t>-quater) la natura e l'effetto patrimoniale, </a:t>
            </a:r>
            <a:r>
              <a:rPr lang="it-IT" dirty="0" smtClean="0"/>
              <a:t>finanziario </a:t>
            </a:r>
            <a:r>
              <a:rPr lang="it-IT" dirty="0"/>
              <a:t>ed economico dei fatti di </a:t>
            </a:r>
            <a:r>
              <a:rPr lang="it-IT" dirty="0" smtClean="0"/>
              <a:t>rilievo </a:t>
            </a:r>
            <a:r>
              <a:rPr lang="it-IT" dirty="0"/>
              <a:t>avvenuti dopo </a:t>
            </a:r>
            <a:r>
              <a:rPr lang="it-IT" dirty="0" smtClean="0"/>
              <a:t>la </a:t>
            </a:r>
            <a:r>
              <a:rPr lang="it-IT" dirty="0"/>
              <a:t>chiusura </a:t>
            </a:r>
            <a:r>
              <a:rPr lang="it-IT" dirty="0" smtClean="0"/>
              <a:t>dell'esercizio</a:t>
            </a:r>
            <a:r>
              <a:rPr lang="it-IT" dirty="0"/>
              <a:t> </a:t>
            </a:r>
            <a:r>
              <a:rPr lang="it-IT" dirty="0" smtClean="0"/>
              <a:t>(</a:t>
            </a:r>
            <a:r>
              <a:rPr lang="it-IT" i="1" u="sng" dirty="0" smtClean="0"/>
              <a:t>non più inserita nella relazione sulla gestione</a:t>
            </a:r>
            <a:r>
              <a:rPr lang="it-IT" dirty="0" smtClean="0"/>
              <a:t>);</a:t>
            </a:r>
            <a:endParaRPr lang="it-IT" dirty="0"/>
          </a:p>
          <a:p>
            <a:pPr marL="0" indent="0">
              <a:buNone/>
            </a:pPr>
            <a:r>
              <a:rPr lang="it-IT" dirty="0"/>
              <a:t>22-sexies) il nome e la sede legale dell'impresa che redige il bilancio consolidato dell'insieme </a:t>
            </a:r>
            <a:r>
              <a:rPr lang="it-IT" dirty="0" smtClean="0"/>
              <a:t>più </a:t>
            </a:r>
            <a:r>
              <a:rPr lang="it-IT" dirty="0"/>
              <a:t>piccolo di imprese di cui l'impresa fa parte in quanto impresa controllata </a:t>
            </a:r>
            <a:r>
              <a:rPr lang="it-IT" dirty="0" smtClean="0">
                <a:solidFill>
                  <a:srgbClr val="FF0000"/>
                </a:solidFill>
              </a:rPr>
              <a:t>nonché </a:t>
            </a:r>
            <a:r>
              <a:rPr lang="it-IT" dirty="0">
                <a:solidFill>
                  <a:srgbClr val="FF0000"/>
                </a:solidFill>
              </a:rPr>
              <a:t>il luogo in cui è</a:t>
            </a:r>
            <a:r>
              <a:rPr lang="it-IT" dirty="0" smtClean="0">
                <a:solidFill>
                  <a:srgbClr val="FF0000"/>
                </a:solidFill>
              </a:rPr>
              <a:t> </a:t>
            </a:r>
            <a:r>
              <a:rPr lang="it-IT" dirty="0">
                <a:solidFill>
                  <a:srgbClr val="FF0000"/>
                </a:solidFill>
              </a:rPr>
              <a:t>disponibile la copia del bilancio consolidato</a:t>
            </a:r>
            <a:r>
              <a:rPr lang="it-IT" dirty="0"/>
              <a:t>; </a:t>
            </a:r>
          </a:p>
        </p:txBody>
      </p:sp>
    </p:spTree>
    <p:extLst>
      <p:ext uri="{BB962C8B-B14F-4D97-AF65-F5344CB8AC3E}">
        <p14:creationId xmlns:p14="http://schemas.microsoft.com/office/powerpoint/2010/main" val="22515206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Piccole Imprese: possibile esenzione dalla relazione sulla gestione</a:t>
            </a:r>
            <a:r>
              <a:rPr lang="it-IT" dirty="0" smtClean="0">
                <a:effectLst/>
              </a:rPr>
              <a:t> </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smtClean="0"/>
              <a:t>Se le piccole imprese forniscono </a:t>
            </a:r>
            <a:r>
              <a:rPr lang="it-IT" dirty="0"/>
              <a:t>nella nota integrativa le informazioni richieste dai </a:t>
            </a:r>
            <a:r>
              <a:rPr lang="it-IT" dirty="0" err="1" smtClean="0"/>
              <a:t>nn</a:t>
            </a:r>
            <a:r>
              <a:rPr lang="it-IT" dirty="0" smtClean="0"/>
              <a:t> 3</a:t>
            </a:r>
            <a:r>
              <a:rPr lang="it-IT" dirty="0"/>
              <a:t>) e 4) </a:t>
            </a:r>
            <a:r>
              <a:rPr lang="it-IT" dirty="0" smtClean="0"/>
              <a:t>del </a:t>
            </a:r>
            <a:r>
              <a:rPr lang="it-IT" dirty="0"/>
              <a:t>2428, </a:t>
            </a:r>
            <a:r>
              <a:rPr lang="it-IT" dirty="0" smtClean="0"/>
              <a:t>sono </a:t>
            </a:r>
            <a:r>
              <a:rPr lang="it-IT" dirty="0"/>
              <a:t>esonerate dalla redazione della relazione sulla </a:t>
            </a:r>
            <a:r>
              <a:rPr lang="it-IT" dirty="0" smtClean="0"/>
              <a:t>gestione</a:t>
            </a:r>
            <a:endParaRPr lang="it-IT" dirty="0"/>
          </a:p>
          <a:p>
            <a:pPr marL="0" indent="0" fontAlgn="base">
              <a:buNone/>
            </a:pPr>
            <a:r>
              <a:rPr lang="it-IT" dirty="0"/>
              <a:t>3) il numero e il valore nominale sia delle azioni proprie sia delle azioni o quote di società controllanti possedute dalla società, anche per tramite di società fiduciaria o per interposta persona, con l'indicazione della parte di capitale </a:t>
            </a:r>
            <a:r>
              <a:rPr lang="it-IT" dirty="0" smtClean="0"/>
              <a:t>corrispondente;</a:t>
            </a:r>
          </a:p>
          <a:p>
            <a:pPr marL="0" indent="0">
              <a:buNone/>
            </a:pPr>
            <a:r>
              <a:rPr lang="it-IT" dirty="0" smtClean="0"/>
              <a:t>4) il numero e il valore nominale sia delle azioni proprie sia delle azioni o quote di società controllanti acquistate o alienate dalla società, nel corso dell'esercizio, anche per tramite di società fiduciaria o per interposta persona, con l'indicazione della corrispondente parte di capitale, dei corrispettivi e dei motivi degli acquisti e delle alienazioni;</a:t>
            </a:r>
            <a:r>
              <a:rPr lang="it-IT" dirty="0" smtClean="0">
                <a:effectLst/>
              </a:rPr>
              <a:t> </a:t>
            </a:r>
            <a:endParaRPr lang="it-IT" dirty="0"/>
          </a:p>
        </p:txBody>
      </p:sp>
    </p:spTree>
    <p:extLst>
      <p:ext uri="{BB962C8B-B14F-4D97-AF65-F5344CB8AC3E}">
        <p14:creationId xmlns:p14="http://schemas.microsoft.com/office/powerpoint/2010/main" val="30502742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COSTO AMMORTIZZATO: deroga per le Piccole Imprese</a:t>
            </a:r>
            <a:r>
              <a:rPr lang="it-IT" dirty="0" smtClean="0">
                <a:effectLst/>
              </a:rPr>
              <a:t> </a:t>
            </a:r>
            <a:endParaRPr lang="it-IT" dirty="0"/>
          </a:p>
        </p:txBody>
      </p:sp>
      <p:sp>
        <p:nvSpPr>
          <p:cNvPr id="3" name="Segnaposto contenuto 2"/>
          <p:cNvSpPr>
            <a:spLocks noGrp="1"/>
          </p:cNvSpPr>
          <p:nvPr>
            <p:ph idx="1"/>
          </p:nvPr>
        </p:nvSpPr>
        <p:spPr/>
        <p:txBody>
          <a:bodyPr/>
          <a:lstStyle/>
          <a:p>
            <a:pPr marL="0" indent="0">
              <a:buNone/>
            </a:pPr>
            <a:r>
              <a:rPr lang="it-IT" dirty="0"/>
              <a:t>Le società che redigono il bilancio in forma abbreviata, in deroga a quanto disposto dal 2426, </a:t>
            </a:r>
            <a:r>
              <a:rPr lang="it-IT" b="1" dirty="0"/>
              <a:t>possono </a:t>
            </a:r>
            <a:r>
              <a:rPr lang="it-IT" dirty="0"/>
              <a:t>iscrivere</a:t>
            </a:r>
            <a:r>
              <a:rPr lang="it-IT" b="1" dirty="0"/>
              <a:t> </a:t>
            </a:r>
            <a:endParaRPr lang="it-IT" dirty="0"/>
          </a:p>
          <a:p>
            <a:pPr marL="0" indent="0">
              <a:buNone/>
            </a:pPr>
            <a:r>
              <a:rPr lang="it-IT" dirty="0"/>
              <a:t>- i titoli al costo di acquisto </a:t>
            </a:r>
          </a:p>
          <a:p>
            <a:pPr marL="0" indent="0">
              <a:buNone/>
            </a:pPr>
            <a:r>
              <a:rPr lang="it-IT" dirty="0"/>
              <a:t>- i crediti al valore di presumibile realizzo </a:t>
            </a:r>
          </a:p>
          <a:p>
            <a:pPr marL="0" indent="0">
              <a:buNone/>
            </a:pPr>
            <a:r>
              <a:rPr lang="it-IT" dirty="0"/>
              <a:t>- i debiti al valore nominale</a:t>
            </a:r>
            <a:r>
              <a:rPr lang="it-IT" dirty="0" smtClean="0">
                <a:effectLst/>
              </a:rPr>
              <a:t> </a:t>
            </a:r>
            <a:endParaRPr lang="it-IT" dirty="0"/>
          </a:p>
        </p:txBody>
      </p:sp>
    </p:spTree>
    <p:extLst>
      <p:ext uri="{BB962C8B-B14F-4D97-AF65-F5344CB8AC3E}">
        <p14:creationId xmlns:p14="http://schemas.microsoft.com/office/powerpoint/2010/main" val="3581385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Micro imprese: caratteristiche</a:t>
            </a:r>
            <a:endParaRPr lang="it-IT" dirty="0"/>
          </a:p>
        </p:txBody>
      </p:sp>
      <p:sp>
        <p:nvSpPr>
          <p:cNvPr id="3" name="Segnaposto contenuto 2"/>
          <p:cNvSpPr>
            <a:spLocks noGrp="1"/>
          </p:cNvSpPr>
          <p:nvPr>
            <p:ph idx="1"/>
          </p:nvPr>
        </p:nvSpPr>
        <p:spPr/>
        <p:txBody>
          <a:bodyPr>
            <a:normAutofit/>
          </a:bodyPr>
          <a:lstStyle/>
          <a:p>
            <a:pPr marL="0" indent="0" algn="ctr">
              <a:buNone/>
            </a:pPr>
            <a:r>
              <a:rPr lang="it-IT" sz="3600" baseline="30000" dirty="0"/>
              <a:t>Nuovo art. 2435 </a:t>
            </a:r>
            <a:r>
              <a:rPr lang="it-IT" sz="3600" baseline="30000" dirty="0" smtClean="0"/>
              <a:t>ter</a:t>
            </a:r>
            <a:endParaRPr lang="it-IT" sz="3600" baseline="30000" dirty="0"/>
          </a:p>
          <a:p>
            <a:pPr marL="0" indent="0">
              <a:buNone/>
            </a:pPr>
            <a:r>
              <a:rPr lang="it-IT" sz="3600" baseline="30000" dirty="0" smtClean="0"/>
              <a:t>Sono  </a:t>
            </a:r>
            <a:r>
              <a:rPr lang="it-IT" sz="3600" baseline="30000" dirty="0"/>
              <a:t>considerate micro-imprese le </a:t>
            </a:r>
            <a:r>
              <a:rPr lang="it-IT" sz="3600" baseline="30000" dirty="0" smtClean="0"/>
              <a:t>società </a:t>
            </a:r>
            <a:r>
              <a:rPr lang="it-IT" sz="3600" baseline="30000" dirty="0"/>
              <a:t>di cui </a:t>
            </a:r>
            <a:r>
              <a:rPr lang="it-IT" sz="3600" baseline="30000" dirty="0" smtClean="0"/>
              <a:t>all'art.2435</a:t>
            </a:r>
            <a:r>
              <a:rPr lang="it-IT" sz="3600" baseline="30000" dirty="0"/>
              <a:t>-bis che nel  primo esercizio o</a:t>
            </a:r>
            <a:r>
              <a:rPr lang="it-IT" sz="3600" baseline="30000" dirty="0" smtClean="0"/>
              <a:t>, </a:t>
            </a:r>
            <a:r>
              <a:rPr lang="it-IT" sz="3600" baseline="30000" dirty="0"/>
              <a:t>successivamente, </a:t>
            </a:r>
            <a:r>
              <a:rPr lang="it-IT" sz="3600" baseline="30000" dirty="0" smtClean="0"/>
              <a:t>per due </a:t>
            </a:r>
            <a:r>
              <a:rPr lang="it-IT" sz="3600" baseline="30000" dirty="0"/>
              <a:t>esercizi </a:t>
            </a:r>
            <a:r>
              <a:rPr lang="it-IT" sz="3600" baseline="30000" dirty="0" smtClean="0"/>
              <a:t>consecutivi, </a:t>
            </a:r>
            <a:r>
              <a:rPr lang="it-IT" sz="3600" baseline="30000" dirty="0"/>
              <a:t>non abbiano superato due dei seguenti limiti: </a:t>
            </a:r>
            <a:endParaRPr lang="it-IT" sz="3600" baseline="30000" dirty="0" smtClean="0"/>
          </a:p>
          <a:p>
            <a:pPr marL="514350" indent="-514350">
              <a:buAutoNum type="arabicParenR"/>
            </a:pPr>
            <a:r>
              <a:rPr lang="it-IT" sz="3600" baseline="30000" dirty="0" smtClean="0"/>
              <a:t>totale </a:t>
            </a:r>
            <a:r>
              <a:rPr lang="it-IT" sz="3600" baseline="30000" dirty="0"/>
              <a:t>dell'attivo dello stato patrimoniale: 175.000 </a:t>
            </a:r>
            <a:r>
              <a:rPr lang="it-IT" sz="3600" baseline="30000" dirty="0" smtClean="0"/>
              <a:t>€</a:t>
            </a:r>
          </a:p>
          <a:p>
            <a:pPr marL="514350" indent="-514350">
              <a:buAutoNum type="arabicParenR"/>
            </a:pPr>
            <a:r>
              <a:rPr lang="it-IT" sz="3600" baseline="30000" dirty="0" smtClean="0"/>
              <a:t>ricavi </a:t>
            </a:r>
            <a:r>
              <a:rPr lang="it-IT" sz="3600" baseline="30000" dirty="0"/>
              <a:t>delle vendite e delle prestazioni: 350.000 </a:t>
            </a:r>
            <a:r>
              <a:rPr lang="it-IT" sz="3600" baseline="30000" dirty="0" smtClean="0"/>
              <a:t>€</a:t>
            </a:r>
          </a:p>
          <a:p>
            <a:pPr marL="514350" indent="-514350">
              <a:buAutoNum type="arabicParenR"/>
            </a:pPr>
            <a:r>
              <a:rPr lang="it-IT" sz="3600" baseline="30000" dirty="0" smtClean="0"/>
              <a:t>dipendenti </a:t>
            </a:r>
            <a:r>
              <a:rPr lang="it-IT" sz="3600" baseline="30000" dirty="0"/>
              <a:t>occupati in media durante l'esercizio: 5 </a:t>
            </a:r>
            <a:r>
              <a:rPr lang="it-IT" sz="3600" baseline="30000" dirty="0" smtClean="0"/>
              <a:t>unità </a:t>
            </a:r>
            <a:endParaRPr lang="it-IT" sz="3600" dirty="0"/>
          </a:p>
        </p:txBody>
      </p:sp>
    </p:spTree>
    <p:extLst>
      <p:ext uri="{BB962C8B-B14F-4D97-AF65-F5344CB8AC3E}">
        <p14:creationId xmlns:p14="http://schemas.microsoft.com/office/powerpoint/2010/main" val="4656587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Micro imprese: esoneri</a:t>
            </a:r>
            <a:endParaRPr lang="it-IT" i="1" dirty="0"/>
          </a:p>
        </p:txBody>
      </p:sp>
      <p:sp>
        <p:nvSpPr>
          <p:cNvPr id="3" name="Segnaposto contenuto 2"/>
          <p:cNvSpPr>
            <a:spLocks noGrp="1"/>
          </p:cNvSpPr>
          <p:nvPr>
            <p:ph idx="1"/>
          </p:nvPr>
        </p:nvSpPr>
        <p:spPr/>
        <p:txBody>
          <a:bodyPr>
            <a:normAutofit/>
          </a:bodyPr>
          <a:lstStyle/>
          <a:p>
            <a:pPr marL="0" indent="0">
              <a:buNone/>
            </a:pPr>
            <a:r>
              <a:rPr lang="it-IT" sz="4000" baseline="30000" dirty="0" smtClean="0"/>
              <a:t>l'art. </a:t>
            </a:r>
            <a:r>
              <a:rPr lang="it-IT" sz="4000" baseline="30000" dirty="0"/>
              <a:t>2435-bis </a:t>
            </a:r>
            <a:r>
              <a:rPr lang="it-IT" sz="4000" baseline="30000" dirty="0"/>
              <a:t>determina gli schemi di  bilancio e i criteri  di  valutazione   delle  micro-imprese </a:t>
            </a:r>
            <a:endParaRPr lang="it-IT" sz="4000" baseline="30000" dirty="0" smtClean="0"/>
          </a:p>
          <a:p>
            <a:pPr marL="0" indent="0">
              <a:buNone/>
            </a:pPr>
            <a:r>
              <a:rPr lang="it-IT" sz="4000" b="1" baseline="30000" dirty="0" smtClean="0"/>
              <a:t>Le Micro Imprese</a:t>
            </a:r>
            <a:r>
              <a:rPr lang="it-IT" sz="4000" b="1" baseline="30000" dirty="0"/>
              <a:t> </a:t>
            </a:r>
            <a:r>
              <a:rPr lang="it-IT" sz="4000" b="1" baseline="30000" dirty="0" smtClean="0"/>
              <a:t>sono </a:t>
            </a:r>
            <a:r>
              <a:rPr lang="it-IT" sz="4000" b="1" baseline="30000" dirty="0"/>
              <a:t>ESONERATE DALLA </a:t>
            </a:r>
            <a:r>
              <a:rPr lang="it-IT" sz="4000" b="1" baseline="30000" dirty="0" smtClean="0"/>
              <a:t>REDAZIONE</a:t>
            </a:r>
          </a:p>
          <a:p>
            <a:pPr>
              <a:buFontTx/>
              <a:buChar char="-"/>
            </a:pPr>
            <a:r>
              <a:rPr lang="it-IT" sz="4000" baseline="30000" dirty="0" smtClean="0"/>
              <a:t>del </a:t>
            </a:r>
            <a:r>
              <a:rPr lang="it-IT" sz="4000" baseline="30000" dirty="0"/>
              <a:t>rendiconto </a:t>
            </a:r>
            <a:r>
              <a:rPr lang="it-IT" sz="4000" baseline="30000" dirty="0" smtClean="0"/>
              <a:t>finanziario</a:t>
            </a:r>
          </a:p>
          <a:p>
            <a:pPr>
              <a:buFontTx/>
              <a:buChar char="-"/>
            </a:pPr>
            <a:r>
              <a:rPr lang="it-IT" sz="4000" baseline="30000" dirty="0" smtClean="0"/>
              <a:t>della </a:t>
            </a:r>
            <a:r>
              <a:rPr lang="it-IT" sz="4000" baseline="30000" dirty="0"/>
              <a:t>relazione sulla  </a:t>
            </a:r>
            <a:r>
              <a:rPr lang="it-IT" sz="4000" baseline="30000" dirty="0" smtClean="0"/>
              <a:t>gestione (se</a:t>
            </a:r>
            <a:r>
              <a:rPr lang="it-IT" sz="4000" dirty="0" smtClean="0"/>
              <a:t> </a:t>
            </a:r>
            <a:r>
              <a:rPr lang="it-IT" sz="4000" baseline="30000" dirty="0" smtClean="0"/>
              <a:t>in  </a:t>
            </a:r>
            <a:r>
              <a:rPr lang="it-IT" sz="4000" baseline="30000" dirty="0"/>
              <a:t>calce  allo  stato patrimoniale </a:t>
            </a:r>
            <a:r>
              <a:rPr lang="it-IT" sz="4000" baseline="30000" dirty="0" smtClean="0"/>
              <a:t>risultano </a:t>
            </a:r>
            <a:r>
              <a:rPr lang="it-IT" sz="4000" baseline="30000" dirty="0"/>
              <a:t>le informazioni richieste dai numeri 3)  e  4) </a:t>
            </a:r>
            <a:r>
              <a:rPr lang="it-IT" sz="4000" baseline="30000" dirty="0" smtClean="0"/>
              <a:t>dell'art. 2428) </a:t>
            </a:r>
            <a:endParaRPr lang="it-IT" sz="4000" dirty="0"/>
          </a:p>
        </p:txBody>
      </p:sp>
    </p:spTree>
    <p:extLst>
      <p:ext uri="{BB962C8B-B14F-4D97-AF65-F5344CB8AC3E}">
        <p14:creationId xmlns:p14="http://schemas.microsoft.com/office/powerpoint/2010/main" val="23055277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0898"/>
            <a:ext cx="8229600" cy="754490"/>
          </a:xfrm>
        </p:spPr>
        <p:txBody>
          <a:bodyPr>
            <a:normAutofit fontScale="90000"/>
          </a:bodyPr>
          <a:lstStyle/>
          <a:p>
            <a:r>
              <a:rPr lang="it-IT" dirty="0" smtClean="0"/>
              <a:t>Micro imprese: altri esoneri</a:t>
            </a:r>
            <a:endParaRPr lang="it-IT" i="1" dirty="0"/>
          </a:p>
        </p:txBody>
      </p:sp>
      <p:sp>
        <p:nvSpPr>
          <p:cNvPr id="3" name="Segnaposto contenuto 2"/>
          <p:cNvSpPr>
            <a:spLocks noGrp="1"/>
          </p:cNvSpPr>
          <p:nvPr>
            <p:ph idx="1"/>
          </p:nvPr>
        </p:nvSpPr>
        <p:spPr>
          <a:xfrm>
            <a:off x="457200" y="1081436"/>
            <a:ext cx="8229600" cy="5294005"/>
          </a:xfrm>
        </p:spPr>
        <p:txBody>
          <a:bodyPr>
            <a:noAutofit/>
          </a:bodyPr>
          <a:lstStyle/>
          <a:p>
            <a:pPr marL="0" indent="0">
              <a:buNone/>
            </a:pPr>
            <a:r>
              <a:rPr lang="it-IT" sz="2200" b="1" dirty="0" smtClean="0"/>
              <a:t>ESONERO </a:t>
            </a:r>
            <a:r>
              <a:rPr lang="it-IT" sz="2200" b="1" dirty="0"/>
              <a:t>DALLA </a:t>
            </a:r>
            <a:r>
              <a:rPr lang="it-IT" sz="2200" b="1" dirty="0" smtClean="0"/>
              <a:t>REDAZIONE</a:t>
            </a:r>
            <a:r>
              <a:rPr lang="it-IT" sz="2200" dirty="0" smtClean="0"/>
              <a:t> </a:t>
            </a:r>
            <a:r>
              <a:rPr lang="it-IT" sz="2200" b="1" dirty="0"/>
              <a:t>della nota integrativa </a:t>
            </a:r>
            <a:r>
              <a:rPr lang="it-IT" sz="2200" dirty="0" smtClean="0"/>
              <a:t>se in </a:t>
            </a:r>
            <a:r>
              <a:rPr lang="it-IT" sz="2200" dirty="0"/>
              <a:t>calce </a:t>
            </a:r>
            <a:r>
              <a:rPr lang="it-IT" sz="2200" dirty="0" smtClean="0"/>
              <a:t>allo SP risultano </a:t>
            </a:r>
            <a:r>
              <a:rPr lang="it-IT" sz="2200" dirty="0"/>
              <a:t>le </a:t>
            </a:r>
            <a:r>
              <a:rPr lang="it-IT" sz="2200" dirty="0" smtClean="0"/>
              <a:t>informazioni di cui al 1°c. del 2427</a:t>
            </a:r>
            <a:r>
              <a:rPr lang="it-IT" sz="2200" dirty="0"/>
              <a:t>, </a:t>
            </a:r>
            <a:r>
              <a:rPr lang="it-IT" sz="2200" dirty="0" err="1" smtClean="0"/>
              <a:t>nn</a:t>
            </a:r>
            <a:r>
              <a:rPr lang="it-IT" sz="2200" dirty="0" smtClean="0"/>
              <a:t> 9</a:t>
            </a:r>
            <a:r>
              <a:rPr lang="it-IT" sz="2200" dirty="0"/>
              <a:t>) e 16): </a:t>
            </a:r>
            <a:endParaRPr lang="it-IT" sz="2200" dirty="0" smtClean="0"/>
          </a:p>
          <a:p>
            <a:pPr marL="0" indent="0">
              <a:buNone/>
            </a:pPr>
            <a:r>
              <a:rPr lang="it-IT" sz="2200" dirty="0" smtClean="0"/>
              <a:t>9</a:t>
            </a:r>
            <a:r>
              <a:rPr lang="it-IT" sz="2200" dirty="0"/>
              <a:t>)l'importo complessivo degli </a:t>
            </a:r>
            <a:r>
              <a:rPr lang="it-IT" sz="2200" b="1" dirty="0"/>
              <a:t>impegni</a:t>
            </a:r>
            <a:r>
              <a:rPr lang="it-IT" sz="2200" dirty="0"/>
              <a:t>, delle  </a:t>
            </a:r>
            <a:r>
              <a:rPr lang="it-IT" sz="2200" b="1" dirty="0" smtClean="0"/>
              <a:t>garanzie</a:t>
            </a:r>
            <a:r>
              <a:rPr lang="it-IT" sz="2200" dirty="0" smtClean="0"/>
              <a:t> e delle </a:t>
            </a:r>
            <a:r>
              <a:rPr lang="it-IT" sz="2200" b="1" dirty="0" smtClean="0"/>
              <a:t>passività </a:t>
            </a:r>
            <a:r>
              <a:rPr lang="it-IT" sz="2200" b="1" dirty="0"/>
              <a:t>potenziali</a:t>
            </a:r>
            <a:r>
              <a:rPr lang="it-IT" sz="2200" dirty="0"/>
              <a:t> </a:t>
            </a:r>
            <a:r>
              <a:rPr lang="it-IT" sz="2200" b="1" dirty="0" smtClean="0"/>
              <a:t>non risultanti dallo SP</a:t>
            </a:r>
            <a:r>
              <a:rPr lang="it-IT" sz="2200" dirty="0" smtClean="0"/>
              <a:t>, </a:t>
            </a:r>
            <a:r>
              <a:rPr lang="it-IT" sz="2200" dirty="0"/>
              <a:t>con indicazione della </a:t>
            </a:r>
            <a:r>
              <a:rPr lang="it-IT" sz="2200" dirty="0" smtClean="0"/>
              <a:t>natura delle garanzie reali </a:t>
            </a:r>
            <a:r>
              <a:rPr lang="it-IT" sz="2200" dirty="0"/>
              <a:t>prestate</a:t>
            </a:r>
            <a:r>
              <a:rPr lang="it-IT" sz="2200" dirty="0" smtClean="0"/>
              <a:t>; gli </a:t>
            </a:r>
            <a:r>
              <a:rPr lang="it-IT" sz="2200" b="1" dirty="0" smtClean="0"/>
              <a:t>impegni</a:t>
            </a:r>
            <a:r>
              <a:rPr lang="it-IT" sz="2200" dirty="0" smtClean="0"/>
              <a:t> esistenti in materia di </a:t>
            </a:r>
            <a:r>
              <a:rPr lang="it-IT" sz="2200" b="1" dirty="0" smtClean="0"/>
              <a:t>trattamento </a:t>
            </a:r>
            <a:r>
              <a:rPr lang="it-IT" sz="2200" b="1" dirty="0"/>
              <a:t>di quiescenza</a:t>
            </a:r>
            <a:r>
              <a:rPr lang="it-IT" sz="2200" dirty="0"/>
              <a:t> </a:t>
            </a:r>
            <a:r>
              <a:rPr lang="it-IT" sz="2200" dirty="0" smtClean="0"/>
              <a:t>e </a:t>
            </a:r>
            <a:r>
              <a:rPr lang="it-IT" sz="2200" dirty="0"/>
              <a:t>simili</a:t>
            </a:r>
            <a:r>
              <a:rPr lang="it-IT" sz="2200" dirty="0" smtClean="0"/>
              <a:t>, nonché gli </a:t>
            </a:r>
            <a:r>
              <a:rPr lang="it-IT" sz="2200" b="1" dirty="0" smtClean="0"/>
              <a:t>impegni</a:t>
            </a:r>
            <a:r>
              <a:rPr lang="it-IT" sz="2200" dirty="0" smtClean="0"/>
              <a:t> </a:t>
            </a:r>
            <a:r>
              <a:rPr lang="it-IT" sz="2200" dirty="0"/>
              <a:t>assunti nei confronti </a:t>
            </a:r>
            <a:r>
              <a:rPr lang="it-IT" sz="2200" dirty="0" smtClean="0"/>
              <a:t>di imprese </a:t>
            </a:r>
            <a:r>
              <a:rPr lang="it-IT" sz="2200" b="1" dirty="0"/>
              <a:t>controllate</a:t>
            </a:r>
            <a:r>
              <a:rPr lang="it-IT" sz="2200" dirty="0" smtClean="0"/>
              <a:t>, </a:t>
            </a:r>
            <a:r>
              <a:rPr lang="it-IT" sz="2200" b="1" dirty="0"/>
              <a:t>collegate</a:t>
            </a:r>
            <a:r>
              <a:rPr lang="it-IT" sz="2200" dirty="0"/>
              <a:t>, </a:t>
            </a:r>
            <a:r>
              <a:rPr lang="it-IT" sz="2200" dirty="0" smtClean="0"/>
              <a:t>nonch</a:t>
            </a:r>
            <a:r>
              <a:rPr lang="it-IT" sz="2200" dirty="0"/>
              <a:t>é</a:t>
            </a:r>
            <a:r>
              <a:rPr lang="it-IT" sz="2200" dirty="0" smtClean="0"/>
              <a:t> </a:t>
            </a:r>
            <a:r>
              <a:rPr lang="it-IT" sz="2200" b="1" dirty="0"/>
              <a:t>controllanti</a:t>
            </a:r>
            <a:r>
              <a:rPr lang="it-IT" sz="2200" dirty="0"/>
              <a:t> e </a:t>
            </a:r>
            <a:r>
              <a:rPr lang="it-IT" sz="2200" b="1" dirty="0" smtClean="0"/>
              <a:t>consorelle</a:t>
            </a:r>
            <a:r>
              <a:rPr lang="it-IT" sz="2200" dirty="0" smtClean="0"/>
              <a:t> sono distintamente indicati</a:t>
            </a:r>
            <a:r>
              <a:rPr lang="it-IT" sz="2200" dirty="0"/>
              <a:t>;   </a:t>
            </a:r>
            <a:endParaRPr lang="it-IT" sz="2200" dirty="0" smtClean="0"/>
          </a:p>
          <a:p>
            <a:pPr marL="0" indent="0">
              <a:buNone/>
            </a:pPr>
            <a:r>
              <a:rPr lang="it-IT" sz="2200" dirty="0" smtClean="0"/>
              <a:t>16</a:t>
            </a:r>
            <a:r>
              <a:rPr lang="it-IT" sz="2200" dirty="0"/>
              <a:t>) l'ammontare dei </a:t>
            </a:r>
            <a:r>
              <a:rPr lang="it-IT" sz="2200" b="1" dirty="0"/>
              <a:t>compensi</a:t>
            </a:r>
            <a:r>
              <a:rPr lang="it-IT" sz="2200" dirty="0"/>
              <a:t>, delle </a:t>
            </a:r>
            <a:r>
              <a:rPr lang="it-IT" sz="2200" b="1" dirty="0"/>
              <a:t>anticipazioni</a:t>
            </a:r>
            <a:r>
              <a:rPr lang="it-IT" sz="2200" dirty="0"/>
              <a:t> e dei </a:t>
            </a:r>
            <a:r>
              <a:rPr lang="it-IT" sz="2200" b="1" dirty="0" smtClean="0"/>
              <a:t>crediti</a:t>
            </a:r>
            <a:r>
              <a:rPr lang="it-IT" sz="2200" dirty="0" smtClean="0"/>
              <a:t> concessi </a:t>
            </a:r>
            <a:r>
              <a:rPr lang="it-IT" sz="2200" dirty="0"/>
              <a:t>agli spettanti agli </a:t>
            </a:r>
            <a:r>
              <a:rPr lang="it-IT" sz="2200" b="1" dirty="0" smtClean="0"/>
              <a:t>amministratori</a:t>
            </a:r>
            <a:r>
              <a:rPr lang="it-IT" sz="2200" dirty="0" smtClean="0"/>
              <a:t> ed </a:t>
            </a:r>
            <a:r>
              <a:rPr lang="it-IT" sz="2200" dirty="0"/>
              <a:t>ai </a:t>
            </a:r>
            <a:r>
              <a:rPr lang="it-IT" sz="2200" b="1" dirty="0"/>
              <a:t>sindaci</a:t>
            </a:r>
            <a:r>
              <a:rPr lang="it-IT" sz="2200" dirty="0"/>
              <a:t>, </a:t>
            </a:r>
            <a:r>
              <a:rPr lang="it-IT" sz="2200" dirty="0"/>
              <a:t>per ciascuna </a:t>
            </a:r>
            <a:r>
              <a:rPr lang="it-IT" sz="2200" dirty="0" smtClean="0"/>
              <a:t>categoria cumulativamente, precisando il tasso </a:t>
            </a:r>
            <a:r>
              <a:rPr lang="it-IT" sz="2200" dirty="0"/>
              <a:t>d'interesse</a:t>
            </a:r>
            <a:r>
              <a:rPr lang="it-IT" sz="2200" dirty="0" smtClean="0"/>
              <a:t>, le principali </a:t>
            </a:r>
            <a:r>
              <a:rPr lang="it-IT" sz="2200" dirty="0"/>
              <a:t>condizioni </a:t>
            </a:r>
            <a:r>
              <a:rPr lang="it-IT" sz="2200" dirty="0" smtClean="0"/>
              <a:t>e gli </a:t>
            </a:r>
            <a:r>
              <a:rPr lang="it-IT" sz="2200" dirty="0"/>
              <a:t>importi eventualmente rimborsati, cancellati o  oggetto </a:t>
            </a:r>
            <a:r>
              <a:rPr lang="it-IT" sz="2200" dirty="0" smtClean="0"/>
              <a:t>di </a:t>
            </a:r>
            <a:r>
              <a:rPr lang="it-IT" sz="2200" dirty="0"/>
              <a:t>rinuncia, </a:t>
            </a:r>
            <a:r>
              <a:rPr lang="it-IT" sz="2200" dirty="0" smtClean="0"/>
              <a:t>nonché </a:t>
            </a:r>
            <a:r>
              <a:rPr lang="it-IT" sz="2200" dirty="0"/>
              <a:t>gli </a:t>
            </a:r>
            <a:r>
              <a:rPr lang="it-IT" sz="2200" b="1" dirty="0"/>
              <a:t>impegni assunti </a:t>
            </a:r>
            <a:r>
              <a:rPr lang="it-IT" sz="2200" b="1" dirty="0" smtClean="0"/>
              <a:t>per </a:t>
            </a:r>
            <a:r>
              <a:rPr lang="it-IT" sz="2200" b="1" dirty="0"/>
              <a:t>loro </a:t>
            </a:r>
            <a:r>
              <a:rPr lang="it-IT" sz="2200" b="1" dirty="0" smtClean="0"/>
              <a:t>conto </a:t>
            </a:r>
            <a:r>
              <a:rPr lang="it-IT" sz="2200" dirty="0" smtClean="0"/>
              <a:t>per    </a:t>
            </a:r>
            <a:r>
              <a:rPr lang="it-IT" sz="2200" dirty="0"/>
              <a:t>effetto di </a:t>
            </a:r>
            <a:r>
              <a:rPr lang="it-IT" sz="2200" b="1" dirty="0"/>
              <a:t>garanzie</a:t>
            </a:r>
            <a:r>
              <a:rPr lang="it-IT" sz="2200" dirty="0"/>
              <a:t> di qualsiasi tipo prestate</a:t>
            </a:r>
            <a:r>
              <a:rPr lang="it-IT" sz="2200" dirty="0" smtClean="0"/>
              <a:t>, </a:t>
            </a:r>
            <a:r>
              <a:rPr lang="it-IT" sz="2200" dirty="0"/>
              <a:t>precisando </a:t>
            </a:r>
            <a:r>
              <a:rPr lang="it-IT" sz="2200" dirty="0" smtClean="0"/>
              <a:t>il </a:t>
            </a:r>
            <a:r>
              <a:rPr lang="it-IT" sz="2200" dirty="0"/>
              <a:t>totale </a:t>
            </a:r>
            <a:r>
              <a:rPr lang="it-IT" sz="2200" dirty="0" smtClean="0"/>
              <a:t>per ciascuna </a:t>
            </a:r>
            <a:r>
              <a:rPr lang="it-IT" sz="2200" dirty="0"/>
              <a:t>categoria </a:t>
            </a:r>
            <a:endParaRPr lang="it-IT" sz="2200" dirty="0"/>
          </a:p>
        </p:txBody>
      </p:sp>
    </p:spTree>
    <p:extLst>
      <p:ext uri="{BB962C8B-B14F-4D97-AF65-F5344CB8AC3E}">
        <p14:creationId xmlns:p14="http://schemas.microsoft.com/office/powerpoint/2010/main" val="18271215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Inapplicabilità art. 2423</a:t>
            </a:r>
            <a:r>
              <a:rPr lang="it-IT" dirty="0"/>
              <a:t>, </a:t>
            </a:r>
            <a:r>
              <a:rPr lang="it-IT" dirty="0" smtClean="0"/>
              <a:t>c.5 </a:t>
            </a:r>
            <a:r>
              <a:rPr lang="it-IT" dirty="0"/>
              <a:t>sulla deroga per casi eccezionali </a:t>
            </a:r>
            <a:r>
              <a:rPr lang="it-IT" dirty="0" smtClean="0"/>
              <a:t>alle M.I.</a:t>
            </a:r>
            <a:endParaRPr lang="it-IT" dirty="0"/>
          </a:p>
        </p:txBody>
      </p:sp>
      <p:sp>
        <p:nvSpPr>
          <p:cNvPr id="3" name="Segnaposto contenuto 2"/>
          <p:cNvSpPr>
            <a:spLocks noGrp="1"/>
          </p:cNvSpPr>
          <p:nvPr>
            <p:ph idx="1"/>
          </p:nvPr>
        </p:nvSpPr>
        <p:spPr/>
        <p:txBody>
          <a:bodyPr>
            <a:normAutofit fontScale="85000" lnSpcReduction="20000"/>
          </a:bodyPr>
          <a:lstStyle/>
          <a:p>
            <a:r>
              <a:rPr lang="it-IT" sz="3400" dirty="0" smtClean="0"/>
              <a:t>Se, in </a:t>
            </a:r>
            <a:r>
              <a:rPr lang="it-IT" sz="3400" dirty="0"/>
              <a:t>casi </a:t>
            </a:r>
            <a:r>
              <a:rPr lang="it-IT" sz="3400" dirty="0" smtClean="0"/>
              <a:t>eccezionali, </a:t>
            </a:r>
            <a:r>
              <a:rPr lang="it-IT" sz="3400" dirty="0"/>
              <a:t>l'applicazione </a:t>
            </a:r>
            <a:r>
              <a:rPr lang="it-IT" sz="3400" dirty="0" smtClean="0"/>
              <a:t>di una disposizione degli articoli seguenti è </a:t>
            </a:r>
            <a:r>
              <a:rPr lang="it-IT" sz="3400" dirty="0"/>
              <a:t>incompatibile </a:t>
            </a:r>
            <a:r>
              <a:rPr lang="it-IT" sz="3400" dirty="0" smtClean="0"/>
              <a:t>con la </a:t>
            </a:r>
            <a:r>
              <a:rPr lang="it-IT" sz="3400" dirty="0"/>
              <a:t>rappresentazione veritiera e corretta, </a:t>
            </a:r>
            <a:r>
              <a:rPr lang="it-IT" sz="3400" dirty="0" smtClean="0"/>
              <a:t>la disposizione non </a:t>
            </a:r>
            <a:r>
              <a:rPr lang="it-IT" sz="3400" dirty="0"/>
              <a:t>deve </a:t>
            </a:r>
            <a:r>
              <a:rPr lang="it-IT" sz="3400" dirty="0" smtClean="0"/>
              <a:t>essere applicata</a:t>
            </a:r>
            <a:r>
              <a:rPr lang="it-IT" sz="3400" dirty="0"/>
              <a:t>. </a:t>
            </a:r>
            <a:endParaRPr lang="it-IT" sz="3400" dirty="0" smtClean="0"/>
          </a:p>
          <a:p>
            <a:r>
              <a:rPr lang="it-IT" sz="3400" i="1" dirty="0" smtClean="0"/>
              <a:t>La </a:t>
            </a:r>
            <a:r>
              <a:rPr lang="it-IT" sz="3400" i="1" dirty="0"/>
              <a:t>nota </a:t>
            </a:r>
            <a:r>
              <a:rPr lang="it-IT" sz="3400" i="1" dirty="0" smtClean="0"/>
              <a:t>integrativa </a:t>
            </a:r>
            <a:r>
              <a:rPr lang="it-IT" sz="3400" i="1" dirty="0"/>
              <a:t>deve </a:t>
            </a:r>
            <a:r>
              <a:rPr lang="it-IT" sz="3400" i="1" dirty="0" smtClean="0"/>
              <a:t>motivare la deroga </a:t>
            </a:r>
            <a:r>
              <a:rPr lang="it-IT" sz="3400" i="1" dirty="0"/>
              <a:t>e </a:t>
            </a:r>
            <a:r>
              <a:rPr lang="it-IT" sz="3400" i="1" dirty="0" smtClean="0"/>
              <a:t>deve </a:t>
            </a:r>
            <a:r>
              <a:rPr lang="it-IT" sz="3400" i="1" dirty="0"/>
              <a:t>indicarne </a:t>
            </a:r>
            <a:r>
              <a:rPr lang="it-IT" sz="3400" i="1" dirty="0" smtClean="0"/>
              <a:t>l'influenza sulla rappresentazione della </a:t>
            </a:r>
            <a:r>
              <a:rPr lang="it-IT" sz="3400" i="1" dirty="0"/>
              <a:t>situazione </a:t>
            </a:r>
            <a:r>
              <a:rPr lang="it-IT" sz="3400" i="1" dirty="0" smtClean="0"/>
              <a:t>patrimoniale</a:t>
            </a:r>
            <a:r>
              <a:rPr lang="it-IT" sz="3400" i="1" dirty="0"/>
              <a:t>, </a:t>
            </a:r>
            <a:r>
              <a:rPr lang="it-IT" sz="3400" i="1" dirty="0" smtClean="0"/>
              <a:t>finanziaria </a:t>
            </a:r>
            <a:r>
              <a:rPr lang="it-IT" sz="3400" i="1" dirty="0"/>
              <a:t>e </a:t>
            </a:r>
            <a:r>
              <a:rPr lang="it-IT" sz="3400" i="1" dirty="0" smtClean="0"/>
              <a:t>del risultato </a:t>
            </a:r>
            <a:r>
              <a:rPr lang="it-IT" sz="3400" i="1" dirty="0"/>
              <a:t>economico</a:t>
            </a:r>
            <a:r>
              <a:rPr lang="it-IT" sz="3400" dirty="0"/>
              <a:t>. </a:t>
            </a:r>
            <a:endParaRPr lang="it-IT" sz="3400" dirty="0" smtClean="0"/>
          </a:p>
          <a:p>
            <a:r>
              <a:rPr lang="it-IT" sz="3400" dirty="0" smtClean="0"/>
              <a:t>Gli eventuali </a:t>
            </a:r>
            <a:r>
              <a:rPr lang="it-IT" sz="3400" dirty="0"/>
              <a:t>utili </a:t>
            </a:r>
            <a:r>
              <a:rPr lang="it-IT" sz="3400" dirty="0" smtClean="0"/>
              <a:t>derivanti dalla </a:t>
            </a:r>
            <a:r>
              <a:rPr lang="it-IT" sz="3400" dirty="0"/>
              <a:t>deroga devono essere </a:t>
            </a:r>
            <a:r>
              <a:rPr lang="it-IT" sz="3400" dirty="0" smtClean="0"/>
              <a:t>iscritti </a:t>
            </a:r>
            <a:r>
              <a:rPr lang="it-IT" sz="3400" dirty="0"/>
              <a:t>in </a:t>
            </a:r>
            <a:r>
              <a:rPr lang="it-IT" sz="3400" dirty="0" smtClean="0"/>
              <a:t>una riserva non distribuibile </a:t>
            </a:r>
            <a:r>
              <a:rPr lang="it-IT" sz="3400" dirty="0"/>
              <a:t>se non </a:t>
            </a:r>
            <a:r>
              <a:rPr lang="it-IT" sz="3400" dirty="0" smtClean="0"/>
              <a:t>in misura </a:t>
            </a:r>
            <a:r>
              <a:rPr lang="it-IT" sz="3400" dirty="0"/>
              <a:t>corrispondente </a:t>
            </a:r>
            <a:r>
              <a:rPr lang="it-IT" sz="3400" dirty="0" smtClean="0"/>
              <a:t>al valore recuperato</a:t>
            </a:r>
            <a:endParaRPr lang="it-IT" sz="3400" dirty="0"/>
          </a:p>
        </p:txBody>
      </p:sp>
    </p:spTree>
    <p:extLst>
      <p:ext uri="{BB962C8B-B14F-4D97-AF65-F5344CB8AC3E}">
        <p14:creationId xmlns:p14="http://schemas.microsoft.com/office/powerpoint/2010/main" val="20197354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8601" y="274638"/>
            <a:ext cx="8801375" cy="907396"/>
          </a:xfrm>
        </p:spPr>
        <p:txBody>
          <a:bodyPr>
            <a:normAutofit/>
          </a:bodyPr>
          <a:lstStyle/>
          <a:p>
            <a:r>
              <a:rPr lang="it-IT" dirty="0" smtClean="0"/>
              <a:t>Inapplicabilità art. 2426, c.1 n.11-bis</a:t>
            </a:r>
            <a:endParaRPr lang="it-IT" dirty="0"/>
          </a:p>
        </p:txBody>
      </p:sp>
      <p:sp>
        <p:nvSpPr>
          <p:cNvPr id="3" name="Segnaposto contenuto 2"/>
          <p:cNvSpPr>
            <a:spLocks noGrp="1"/>
          </p:cNvSpPr>
          <p:nvPr>
            <p:ph idx="1"/>
          </p:nvPr>
        </p:nvSpPr>
        <p:spPr>
          <a:xfrm>
            <a:off x="457200" y="1386428"/>
            <a:ext cx="8229600" cy="4525963"/>
          </a:xfrm>
        </p:spPr>
        <p:txBody>
          <a:bodyPr>
            <a:normAutofit/>
          </a:bodyPr>
          <a:lstStyle/>
          <a:p>
            <a:r>
              <a:rPr lang="it-IT" dirty="0" smtClean="0"/>
              <a:t>disposizioni </a:t>
            </a:r>
            <a:r>
              <a:rPr lang="it-IT" dirty="0"/>
              <a:t>di </a:t>
            </a:r>
            <a:r>
              <a:rPr lang="it-IT" dirty="0" smtClean="0"/>
              <a:t>cui </a:t>
            </a:r>
            <a:r>
              <a:rPr lang="it-IT" dirty="0"/>
              <a:t>al numero 11-bis </a:t>
            </a:r>
            <a:r>
              <a:rPr lang="it-IT" dirty="0" smtClean="0"/>
              <a:t>del 1°comma </a:t>
            </a:r>
            <a:r>
              <a:rPr lang="it-IT" dirty="0"/>
              <a:t>dell'articolo </a:t>
            </a:r>
            <a:r>
              <a:rPr lang="it-IT" dirty="0" smtClean="0"/>
              <a:t>2426: </a:t>
            </a:r>
            <a:r>
              <a:rPr lang="it-IT" dirty="0"/>
              <a:t>la nuova disciplina sulla valutazione al </a:t>
            </a:r>
            <a:r>
              <a:rPr lang="it-IT" i="1" dirty="0"/>
              <a:t>fair </a:t>
            </a:r>
            <a:r>
              <a:rPr lang="it-IT" i="1" dirty="0" err="1"/>
              <a:t>value</a:t>
            </a:r>
            <a:r>
              <a:rPr lang="it-IT" dirty="0"/>
              <a:t> degli strumenti finanziari </a:t>
            </a:r>
            <a:r>
              <a:rPr lang="it-IT" dirty="0" smtClean="0"/>
              <a:t>derivati</a:t>
            </a:r>
            <a:endParaRPr lang="it-IT" sz="3400" dirty="0"/>
          </a:p>
        </p:txBody>
      </p:sp>
    </p:spTree>
    <p:extLst>
      <p:ext uri="{BB962C8B-B14F-4D97-AF65-F5344CB8AC3E}">
        <p14:creationId xmlns:p14="http://schemas.microsoft.com/office/powerpoint/2010/main" val="15074316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179174"/>
          </a:xfrm>
        </p:spPr>
        <p:txBody>
          <a:bodyPr>
            <a:normAutofit fontScale="90000"/>
          </a:bodyPr>
          <a:lstStyle/>
          <a:p>
            <a:r>
              <a:rPr lang="it-IT" dirty="0" smtClean="0"/>
              <a:t>il criterio del costo ammortizzato per attività , passività e titoli</a:t>
            </a:r>
            <a:endParaRPr lang="it-IT" dirty="0"/>
          </a:p>
        </p:txBody>
      </p:sp>
      <p:sp>
        <p:nvSpPr>
          <p:cNvPr id="3" name="Segnaposto contenuto 2"/>
          <p:cNvSpPr>
            <a:spLocks noGrp="1"/>
          </p:cNvSpPr>
          <p:nvPr>
            <p:ph idx="1"/>
          </p:nvPr>
        </p:nvSpPr>
        <p:spPr>
          <a:xfrm>
            <a:off x="457200" y="1269881"/>
            <a:ext cx="8229600" cy="5588120"/>
          </a:xfrm>
        </p:spPr>
        <p:txBody>
          <a:bodyPr>
            <a:normAutofit fontScale="77500" lnSpcReduction="20000"/>
          </a:bodyPr>
          <a:lstStyle/>
          <a:p>
            <a:pPr marL="0" indent="0" algn="ctr">
              <a:buNone/>
            </a:pPr>
            <a:r>
              <a:rPr lang="it-IT" dirty="0" smtClean="0"/>
              <a:t>2426 </a:t>
            </a:r>
            <a:r>
              <a:rPr lang="it-IT" dirty="0"/>
              <a:t>C.C. (Criteri di valutazione) </a:t>
            </a:r>
            <a:endParaRPr lang="it-IT" dirty="0" smtClean="0"/>
          </a:p>
          <a:p>
            <a:pPr marL="0" indent="0">
              <a:buNone/>
            </a:pPr>
            <a:r>
              <a:rPr lang="it-IT" dirty="0" smtClean="0"/>
              <a:t>«</a:t>
            </a:r>
            <a:r>
              <a:rPr lang="it-IT" dirty="0"/>
              <a:t>1) </a:t>
            </a:r>
            <a:r>
              <a:rPr lang="it-IT" dirty="0" smtClean="0"/>
              <a:t>le </a:t>
            </a:r>
            <a:r>
              <a:rPr lang="it-IT" dirty="0"/>
              <a:t>immobilizzazioni </a:t>
            </a:r>
            <a:r>
              <a:rPr lang="it-IT" dirty="0" smtClean="0"/>
              <a:t>sono iscritte </a:t>
            </a:r>
            <a:r>
              <a:rPr lang="it-IT" dirty="0"/>
              <a:t>al </a:t>
            </a:r>
            <a:r>
              <a:rPr lang="it-IT" dirty="0" smtClean="0"/>
              <a:t>costo di acquisto o di  produzione</a:t>
            </a:r>
            <a:r>
              <a:rPr lang="it-IT" dirty="0"/>
              <a:t>.</a:t>
            </a:r>
            <a:r>
              <a:rPr lang="it-IT" dirty="0" smtClean="0"/>
              <a:t> </a:t>
            </a:r>
          </a:p>
          <a:p>
            <a:pPr marL="0" indent="0">
              <a:buNone/>
            </a:pPr>
            <a:r>
              <a:rPr lang="it-IT" dirty="0" smtClean="0"/>
              <a:t>Nel costo di acquisto si </a:t>
            </a:r>
            <a:r>
              <a:rPr lang="it-IT" dirty="0"/>
              <a:t>computano anche i costi accessori</a:t>
            </a:r>
            <a:r>
              <a:rPr lang="it-IT" dirty="0" smtClean="0"/>
              <a:t>.</a:t>
            </a:r>
          </a:p>
          <a:p>
            <a:pPr marL="0" indent="0">
              <a:buNone/>
            </a:pPr>
            <a:r>
              <a:rPr lang="it-IT" dirty="0" smtClean="0"/>
              <a:t>Il </a:t>
            </a:r>
            <a:r>
              <a:rPr lang="it-IT" dirty="0"/>
              <a:t>costo </a:t>
            </a:r>
            <a:r>
              <a:rPr lang="it-IT" dirty="0" smtClean="0"/>
              <a:t>di </a:t>
            </a:r>
            <a:r>
              <a:rPr lang="it-IT" dirty="0"/>
              <a:t>produzione comprende </a:t>
            </a:r>
            <a:r>
              <a:rPr lang="it-IT" dirty="0" smtClean="0"/>
              <a:t>tutti </a:t>
            </a:r>
            <a:r>
              <a:rPr lang="it-IT" dirty="0"/>
              <a:t>i </a:t>
            </a:r>
            <a:r>
              <a:rPr lang="it-IT" dirty="0" smtClean="0"/>
              <a:t>costi </a:t>
            </a:r>
            <a:r>
              <a:rPr lang="it-IT" dirty="0"/>
              <a:t>direttamente </a:t>
            </a:r>
            <a:r>
              <a:rPr lang="it-IT" dirty="0" smtClean="0"/>
              <a:t>imputabili al </a:t>
            </a:r>
            <a:r>
              <a:rPr lang="it-IT" dirty="0"/>
              <a:t>prodotto</a:t>
            </a:r>
            <a:r>
              <a:rPr lang="it-IT" dirty="0" smtClean="0"/>
              <a:t>.</a:t>
            </a:r>
          </a:p>
          <a:p>
            <a:pPr marL="0" indent="0">
              <a:buNone/>
            </a:pPr>
            <a:r>
              <a:rPr lang="it-IT" dirty="0" smtClean="0"/>
              <a:t>Può </a:t>
            </a:r>
            <a:r>
              <a:rPr lang="it-IT" dirty="0"/>
              <a:t>comprendere anche altri costi, per </a:t>
            </a:r>
            <a:r>
              <a:rPr lang="it-IT" dirty="0" smtClean="0"/>
              <a:t>la </a:t>
            </a:r>
            <a:r>
              <a:rPr lang="it-IT" dirty="0"/>
              <a:t>quota </a:t>
            </a:r>
            <a:r>
              <a:rPr lang="it-IT" dirty="0" smtClean="0"/>
              <a:t>ragionevolmente </a:t>
            </a:r>
            <a:r>
              <a:rPr lang="it-IT" dirty="0"/>
              <a:t>imputabile al prodotto, relativi al periodo di fabbricazione e fino </a:t>
            </a:r>
            <a:r>
              <a:rPr lang="it-IT" dirty="0" smtClean="0"/>
              <a:t>al momento </a:t>
            </a:r>
            <a:r>
              <a:rPr lang="it-IT" dirty="0"/>
              <a:t>dal quale il </a:t>
            </a:r>
            <a:r>
              <a:rPr lang="it-IT" dirty="0" smtClean="0"/>
              <a:t>bene può </a:t>
            </a:r>
            <a:r>
              <a:rPr lang="it-IT" dirty="0"/>
              <a:t>essere utilizzato; </a:t>
            </a:r>
            <a:endParaRPr lang="it-IT" dirty="0" smtClean="0"/>
          </a:p>
          <a:p>
            <a:pPr marL="0" indent="0">
              <a:buNone/>
            </a:pPr>
            <a:r>
              <a:rPr lang="it-IT" dirty="0" smtClean="0"/>
              <a:t>con </a:t>
            </a:r>
            <a:r>
              <a:rPr lang="it-IT" dirty="0"/>
              <a:t>gli stessi </a:t>
            </a:r>
            <a:r>
              <a:rPr lang="it-IT" dirty="0" smtClean="0"/>
              <a:t>criteri possono </a:t>
            </a:r>
            <a:r>
              <a:rPr lang="it-IT" dirty="0"/>
              <a:t>essere </a:t>
            </a:r>
            <a:r>
              <a:rPr lang="it-IT" dirty="0" smtClean="0"/>
              <a:t>aggiunti gli oneri relativi </a:t>
            </a:r>
            <a:r>
              <a:rPr lang="it-IT" dirty="0"/>
              <a:t>al </a:t>
            </a:r>
            <a:r>
              <a:rPr lang="it-IT" dirty="0" smtClean="0"/>
              <a:t>finanziamento della </a:t>
            </a:r>
            <a:r>
              <a:rPr lang="it-IT" dirty="0"/>
              <a:t>fabbricazione, interna o presso terzi</a:t>
            </a:r>
            <a:r>
              <a:rPr lang="it-IT" dirty="0" smtClean="0"/>
              <a:t>; </a:t>
            </a:r>
          </a:p>
          <a:p>
            <a:pPr marL="0" indent="0">
              <a:buNone/>
            </a:pPr>
            <a:r>
              <a:rPr lang="it-IT" b="1" dirty="0" smtClean="0"/>
              <a:t>le </a:t>
            </a:r>
            <a:r>
              <a:rPr lang="it-IT" b="1" dirty="0"/>
              <a:t>immobilizzazioni rappresentate da titoli sono rilevate </a:t>
            </a:r>
            <a:r>
              <a:rPr lang="it-IT" b="1" dirty="0" smtClean="0"/>
              <a:t>in bilancio con il criterio </a:t>
            </a:r>
            <a:r>
              <a:rPr lang="it-IT" b="1" dirty="0"/>
              <a:t>del costo ammortizzato, ove applicabile; </a:t>
            </a:r>
            <a:endParaRPr lang="it-IT" dirty="0"/>
          </a:p>
        </p:txBody>
      </p:sp>
    </p:spTree>
    <p:extLst>
      <p:ext uri="{BB962C8B-B14F-4D97-AF65-F5344CB8AC3E}">
        <p14:creationId xmlns:p14="http://schemas.microsoft.com/office/powerpoint/2010/main" val="3943974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Entrata in vigore della norma</a:t>
            </a:r>
            <a:endParaRPr lang="it-IT" dirty="0"/>
          </a:p>
        </p:txBody>
      </p:sp>
      <p:sp>
        <p:nvSpPr>
          <p:cNvPr id="3" name="Segnaposto contenuto 2"/>
          <p:cNvSpPr>
            <a:spLocks noGrp="1"/>
          </p:cNvSpPr>
          <p:nvPr>
            <p:ph idx="1"/>
          </p:nvPr>
        </p:nvSpPr>
        <p:spPr/>
        <p:txBody>
          <a:bodyPr/>
          <a:lstStyle/>
          <a:p>
            <a:r>
              <a:rPr lang="it-IT" dirty="0" smtClean="0"/>
              <a:t>1° gennaio 2016</a:t>
            </a:r>
          </a:p>
          <a:p>
            <a:r>
              <a:rPr lang="it-IT" dirty="0" smtClean="0"/>
              <a:t>applicazione i bilanci relativi agli esercizi finanziari aventi inizio dal 1 gennaio 2016 </a:t>
            </a:r>
          </a:p>
          <a:p>
            <a:r>
              <a:rPr lang="it-IT" dirty="0" smtClean="0"/>
              <a:t>conseguenze: obbligo di riprendere i saldi del bilancio precedente esprimendoli con i nuovi criteri </a:t>
            </a:r>
            <a:endParaRPr lang="it-IT" dirty="0"/>
          </a:p>
        </p:txBody>
      </p:sp>
    </p:spTree>
    <p:extLst>
      <p:ext uri="{BB962C8B-B14F-4D97-AF65-F5344CB8AC3E}">
        <p14:creationId xmlns:p14="http://schemas.microsoft.com/office/powerpoint/2010/main" val="17784810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dirty="0" smtClean="0"/>
              <a:t>Costo ammortizzato per crediti e debiti</a:t>
            </a:r>
            <a:endParaRPr lang="it-IT" dirty="0"/>
          </a:p>
        </p:txBody>
      </p:sp>
      <p:sp>
        <p:nvSpPr>
          <p:cNvPr id="3" name="Segnaposto contenuto 2"/>
          <p:cNvSpPr>
            <a:spLocks noGrp="1"/>
          </p:cNvSpPr>
          <p:nvPr>
            <p:ph idx="1"/>
          </p:nvPr>
        </p:nvSpPr>
        <p:spPr/>
        <p:txBody>
          <a:bodyPr/>
          <a:lstStyle/>
          <a:p>
            <a:r>
              <a:rPr lang="it-IT" dirty="0" smtClean="0"/>
              <a:t>art</a:t>
            </a:r>
            <a:r>
              <a:rPr lang="it-IT" dirty="0"/>
              <a:t>. 2426 c.c. (criteri di valutazione) n. 8</a:t>
            </a:r>
          </a:p>
          <a:p>
            <a:r>
              <a:rPr lang="it-IT" dirty="0"/>
              <a:t>i crediti e i debiti sono rilevati in bilancio secondo il criterio del costo ammortizzato, tenendo conto del fattore temporale e, per quanto riguarda i crediti, del valore di presumibile realizzo; </a:t>
            </a:r>
            <a:endParaRPr lang="it-IT" dirty="0"/>
          </a:p>
        </p:txBody>
      </p:sp>
    </p:spTree>
    <p:extLst>
      <p:ext uri="{BB962C8B-B14F-4D97-AF65-F5344CB8AC3E}">
        <p14:creationId xmlns:p14="http://schemas.microsoft.com/office/powerpoint/2010/main" val="40997781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dirty="0" smtClean="0"/>
              <a:t>Costo ammortizzato IAS 39</a:t>
            </a:r>
            <a:endParaRPr lang="it-IT" dirty="0"/>
          </a:p>
        </p:txBody>
      </p:sp>
      <p:sp>
        <p:nvSpPr>
          <p:cNvPr id="3" name="Segnaposto contenuto 2"/>
          <p:cNvSpPr>
            <a:spLocks noGrp="1"/>
          </p:cNvSpPr>
          <p:nvPr>
            <p:ph idx="1"/>
          </p:nvPr>
        </p:nvSpPr>
        <p:spPr/>
        <p:txBody>
          <a:bodyPr>
            <a:normAutofit fontScale="85000" lnSpcReduction="20000"/>
          </a:bodyPr>
          <a:lstStyle/>
          <a:p>
            <a:r>
              <a:rPr lang="it-IT" dirty="0"/>
              <a:t>Il costo ammortizzato di un’attività o passività finanziaria è il valore a cui l’attività o la passività finanziaria è stata valutata al </a:t>
            </a:r>
            <a:r>
              <a:rPr lang="it-IT" b="1" dirty="0"/>
              <a:t>momento della rilevazione iniziale </a:t>
            </a:r>
            <a:endParaRPr lang="it-IT" b="1" dirty="0" smtClean="0"/>
          </a:p>
          <a:p>
            <a:r>
              <a:rPr lang="it-IT" dirty="0" smtClean="0"/>
              <a:t>al </a:t>
            </a:r>
            <a:r>
              <a:rPr lang="it-IT" b="1" dirty="0"/>
              <a:t>netto dei rimborsi di capitale</a:t>
            </a:r>
            <a:r>
              <a:rPr lang="it-IT" dirty="0"/>
              <a:t>, </a:t>
            </a:r>
            <a:endParaRPr lang="it-IT" dirty="0" smtClean="0"/>
          </a:p>
          <a:p>
            <a:r>
              <a:rPr lang="it-IT" b="1" dirty="0" smtClean="0"/>
              <a:t>aumentato </a:t>
            </a:r>
            <a:r>
              <a:rPr lang="it-IT" b="1" dirty="0"/>
              <a:t>o diminuito dall’ammortamento cumulato utilizzando il criterio dell’interesse effettivo </a:t>
            </a:r>
            <a:endParaRPr lang="it-IT" b="1" dirty="0" smtClean="0"/>
          </a:p>
          <a:p>
            <a:r>
              <a:rPr lang="it-IT" dirty="0" smtClean="0"/>
              <a:t>su </a:t>
            </a:r>
            <a:r>
              <a:rPr lang="it-IT" b="1" dirty="0" smtClean="0"/>
              <a:t>qualsiasi </a:t>
            </a:r>
            <a:r>
              <a:rPr lang="it-IT" b="1" dirty="0"/>
              <a:t>differenza tra il valore iniziale e quello a </a:t>
            </a:r>
            <a:r>
              <a:rPr lang="it-IT" b="1" dirty="0" smtClean="0"/>
              <a:t>scadenza</a:t>
            </a:r>
          </a:p>
          <a:p>
            <a:r>
              <a:rPr lang="it-IT" b="1" dirty="0" smtClean="0"/>
              <a:t>dedotta </a:t>
            </a:r>
            <a:r>
              <a:rPr lang="it-IT" b="1" dirty="0"/>
              <a:t>qualsiasi riduzione </a:t>
            </a:r>
            <a:r>
              <a:rPr lang="it-IT" dirty="0"/>
              <a:t>(operata </a:t>
            </a:r>
            <a:r>
              <a:rPr lang="it-IT" b="1" dirty="0"/>
              <a:t>direttamente</a:t>
            </a:r>
            <a:r>
              <a:rPr lang="it-IT" dirty="0"/>
              <a:t> o attraverso l’uso di un </a:t>
            </a:r>
            <a:r>
              <a:rPr lang="it-IT" b="1" dirty="0"/>
              <a:t>accantonamento</a:t>
            </a:r>
            <a:r>
              <a:rPr lang="it-IT" dirty="0"/>
              <a:t>) a </a:t>
            </a:r>
            <a:r>
              <a:rPr lang="it-IT" b="1" dirty="0"/>
              <a:t>seguito di una riduzione di valore o di </a:t>
            </a:r>
            <a:r>
              <a:rPr lang="it-IT" b="1" dirty="0" smtClean="0"/>
              <a:t>irrecuperabilità</a:t>
            </a:r>
            <a:endParaRPr lang="it-IT" b="1" dirty="0"/>
          </a:p>
        </p:txBody>
      </p:sp>
    </p:spTree>
    <p:extLst>
      <p:ext uri="{BB962C8B-B14F-4D97-AF65-F5344CB8AC3E}">
        <p14:creationId xmlns:p14="http://schemas.microsoft.com/office/powerpoint/2010/main" val="5973662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6048"/>
            <a:ext cx="8229600" cy="867663"/>
          </a:xfrm>
        </p:spPr>
        <p:txBody>
          <a:bodyPr/>
          <a:lstStyle/>
          <a:p>
            <a:r>
              <a:rPr lang="it-IT" dirty="0" smtClean="0"/>
              <a:t>attività finanziaria (IAS 32)</a:t>
            </a:r>
            <a:endParaRPr lang="it-IT" dirty="0"/>
          </a:p>
        </p:txBody>
      </p:sp>
      <p:sp>
        <p:nvSpPr>
          <p:cNvPr id="3" name="Segnaposto contenuto 2"/>
          <p:cNvSpPr>
            <a:spLocks noGrp="1"/>
          </p:cNvSpPr>
          <p:nvPr>
            <p:ph idx="1"/>
          </p:nvPr>
        </p:nvSpPr>
        <p:spPr>
          <a:xfrm>
            <a:off x="457200" y="1307783"/>
            <a:ext cx="8229600" cy="5117957"/>
          </a:xfrm>
        </p:spPr>
        <p:txBody>
          <a:bodyPr>
            <a:normAutofit fontScale="85000" lnSpcReduction="10000"/>
          </a:bodyPr>
          <a:lstStyle/>
          <a:p>
            <a:pPr marL="0" indent="0">
              <a:buNone/>
            </a:pPr>
            <a:r>
              <a:rPr lang="it-IT" dirty="0" smtClean="0"/>
              <a:t>Un’</a:t>
            </a:r>
            <a:r>
              <a:rPr lang="it-IT" i="1" dirty="0" smtClean="0"/>
              <a:t>attività </a:t>
            </a:r>
            <a:r>
              <a:rPr lang="it-IT" i="1" dirty="0"/>
              <a:t>finanziaria </a:t>
            </a:r>
            <a:r>
              <a:rPr lang="it-IT" dirty="0"/>
              <a:t>è qualsiasi attività che sia:</a:t>
            </a:r>
          </a:p>
          <a:p>
            <a:pPr marL="0" indent="0">
              <a:buNone/>
            </a:pPr>
            <a:r>
              <a:rPr lang="it-IT" b="1" dirty="0"/>
              <a:t>a</a:t>
            </a:r>
            <a:r>
              <a:rPr lang="it-IT" dirty="0"/>
              <a:t>) disponibilità liquide; </a:t>
            </a:r>
          </a:p>
          <a:p>
            <a:pPr marL="0" indent="0">
              <a:buNone/>
            </a:pPr>
            <a:r>
              <a:rPr lang="it-IT" b="1" dirty="0"/>
              <a:t>b</a:t>
            </a:r>
            <a:r>
              <a:rPr lang="it-IT" dirty="0"/>
              <a:t>) uno strumento rappresentativo di capitale di un'altra entità; </a:t>
            </a:r>
          </a:p>
          <a:p>
            <a:pPr marL="0" indent="0">
              <a:buNone/>
            </a:pPr>
            <a:r>
              <a:rPr lang="it-IT" b="1" dirty="0"/>
              <a:t>c</a:t>
            </a:r>
            <a:r>
              <a:rPr lang="it-IT" dirty="0"/>
              <a:t>) un diritto contrattuale: </a:t>
            </a:r>
          </a:p>
          <a:p>
            <a:pPr marL="400050" lvl="1" indent="0">
              <a:buNone/>
            </a:pPr>
            <a:r>
              <a:rPr lang="it-IT" b="1" dirty="0"/>
              <a:t>i</a:t>
            </a:r>
            <a:r>
              <a:rPr lang="it-IT" dirty="0"/>
              <a:t>) a ricevere disponibilità liquide o un'altra attività finanziaria da un'altra entità; o </a:t>
            </a:r>
          </a:p>
          <a:p>
            <a:pPr marL="400050" lvl="1" indent="0">
              <a:buNone/>
            </a:pPr>
            <a:r>
              <a:rPr lang="it-IT" b="1" dirty="0"/>
              <a:t>ii</a:t>
            </a:r>
            <a:r>
              <a:rPr lang="it-IT" dirty="0"/>
              <a:t>) a scambiare attività o passività finanziarie con un'altra entità a condizioni che sono potenzialmente favorevoli all'entità; </a:t>
            </a:r>
          </a:p>
          <a:p>
            <a:pPr marL="0" indent="0">
              <a:buNone/>
            </a:pPr>
            <a:r>
              <a:rPr lang="it-IT" b="1" dirty="0"/>
              <a:t>d</a:t>
            </a:r>
            <a:r>
              <a:rPr lang="it-IT" dirty="0"/>
              <a:t>) un contratto che sarà o potrà essere estinto tramite strumenti rappresentativi di capitale </a:t>
            </a:r>
            <a:r>
              <a:rPr lang="it-IT" dirty="0" smtClean="0"/>
              <a:t>dell'entità</a:t>
            </a:r>
            <a:endParaRPr lang="it-IT" dirty="0"/>
          </a:p>
        </p:txBody>
      </p:sp>
    </p:spTree>
    <p:extLst>
      <p:ext uri="{BB962C8B-B14F-4D97-AF65-F5344CB8AC3E}">
        <p14:creationId xmlns:p14="http://schemas.microsoft.com/office/powerpoint/2010/main" val="36262820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6048"/>
            <a:ext cx="8229600" cy="867663"/>
          </a:xfrm>
        </p:spPr>
        <p:txBody>
          <a:bodyPr/>
          <a:lstStyle/>
          <a:p>
            <a:r>
              <a:rPr lang="it-IT" dirty="0" smtClean="0"/>
              <a:t>passività finanziaria (IAS 32)</a:t>
            </a:r>
            <a:endParaRPr lang="it-IT" dirty="0"/>
          </a:p>
        </p:txBody>
      </p:sp>
      <p:sp>
        <p:nvSpPr>
          <p:cNvPr id="3" name="Segnaposto contenuto 2"/>
          <p:cNvSpPr>
            <a:spLocks noGrp="1"/>
          </p:cNvSpPr>
          <p:nvPr>
            <p:ph idx="1"/>
          </p:nvPr>
        </p:nvSpPr>
        <p:spPr>
          <a:xfrm>
            <a:off x="113161" y="1307783"/>
            <a:ext cx="9030839" cy="5117957"/>
          </a:xfrm>
        </p:spPr>
        <p:txBody>
          <a:bodyPr>
            <a:normAutofit/>
          </a:bodyPr>
          <a:lstStyle/>
          <a:p>
            <a:pPr marL="0" indent="0">
              <a:buNone/>
            </a:pPr>
            <a:r>
              <a:rPr lang="it-IT" dirty="0"/>
              <a:t>Una </a:t>
            </a:r>
            <a:r>
              <a:rPr lang="it-IT" i="1" dirty="0"/>
              <a:t>passività finanziaria </a:t>
            </a:r>
            <a:r>
              <a:rPr lang="it-IT" dirty="0"/>
              <a:t>è qualsiasi passività che sia: </a:t>
            </a:r>
          </a:p>
          <a:p>
            <a:pPr marL="0" indent="0">
              <a:buNone/>
            </a:pPr>
            <a:r>
              <a:rPr lang="it-IT" b="1" dirty="0"/>
              <a:t>a</a:t>
            </a:r>
            <a:r>
              <a:rPr lang="it-IT" dirty="0"/>
              <a:t>) un'obbligazione contrattuale: </a:t>
            </a:r>
          </a:p>
          <a:p>
            <a:pPr marL="400050" lvl="1" indent="0">
              <a:buNone/>
            </a:pPr>
            <a:r>
              <a:rPr lang="it-IT" b="1" dirty="0"/>
              <a:t>i</a:t>
            </a:r>
            <a:r>
              <a:rPr lang="it-IT" dirty="0"/>
              <a:t>) a consegnare disponibilità liquide o un'altra attività finanziaria a un'altra entità; o  </a:t>
            </a:r>
          </a:p>
          <a:p>
            <a:pPr marL="400050" lvl="1" indent="0">
              <a:buNone/>
            </a:pPr>
            <a:r>
              <a:rPr lang="it-IT" b="1" dirty="0"/>
              <a:t>ii</a:t>
            </a:r>
            <a:r>
              <a:rPr lang="it-IT" dirty="0"/>
              <a:t>) a scambiare attività o passività finanziarie con un'altra entità a condizioni che sono potenzialmente sfavorevoli all'entità; o  </a:t>
            </a:r>
          </a:p>
          <a:p>
            <a:pPr marL="0" indent="0">
              <a:buNone/>
            </a:pPr>
            <a:r>
              <a:rPr lang="it-IT" b="1" dirty="0"/>
              <a:t>b</a:t>
            </a:r>
            <a:r>
              <a:rPr lang="it-IT" dirty="0"/>
              <a:t>) un contratto che sarà o potrà essere estinto tramite strumenti rappresentativi di capitale dell'entità</a:t>
            </a:r>
            <a:r>
              <a:rPr lang="it-IT" dirty="0"/>
              <a:t> </a:t>
            </a:r>
            <a:endParaRPr lang="it-IT" dirty="0"/>
          </a:p>
        </p:txBody>
      </p:sp>
    </p:spTree>
    <p:extLst>
      <p:ext uri="{BB962C8B-B14F-4D97-AF65-F5344CB8AC3E}">
        <p14:creationId xmlns:p14="http://schemas.microsoft.com/office/powerpoint/2010/main" val="8890110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3141"/>
            <a:ext cx="8229600" cy="1143000"/>
          </a:xfrm>
        </p:spPr>
        <p:txBody>
          <a:bodyPr>
            <a:normAutofit fontScale="90000"/>
          </a:bodyPr>
          <a:lstStyle/>
          <a:p>
            <a:r>
              <a:rPr lang="it-IT" dirty="0" smtClean="0"/>
              <a:t>Costo ammortizzato: cosa è </a:t>
            </a:r>
            <a:br>
              <a:rPr lang="it-IT" dirty="0" smtClean="0"/>
            </a:br>
            <a:r>
              <a:rPr lang="it-IT" dirty="0" smtClean="0"/>
              <a:t>possibili deroghe</a:t>
            </a:r>
            <a:endParaRPr lang="it-IT" dirty="0"/>
          </a:p>
        </p:txBody>
      </p:sp>
      <p:sp>
        <p:nvSpPr>
          <p:cNvPr id="3" name="Segnaposto contenuto 2"/>
          <p:cNvSpPr>
            <a:spLocks noGrp="1"/>
          </p:cNvSpPr>
          <p:nvPr>
            <p:ph idx="1"/>
          </p:nvPr>
        </p:nvSpPr>
        <p:spPr>
          <a:xfrm>
            <a:off x="457200" y="1470433"/>
            <a:ext cx="8229600" cy="5244527"/>
          </a:xfrm>
        </p:spPr>
        <p:txBody>
          <a:bodyPr>
            <a:normAutofit fontScale="77500" lnSpcReduction="20000"/>
          </a:bodyPr>
          <a:lstStyle/>
          <a:p>
            <a:r>
              <a:rPr lang="it-IT" dirty="0"/>
              <a:t>Obiettivo del costo ammortizzato </a:t>
            </a:r>
            <a:r>
              <a:rPr lang="it-IT" dirty="0">
                <a:latin typeface="Wingdings"/>
              </a:rPr>
              <a:t>à</a:t>
            </a:r>
            <a:r>
              <a:rPr lang="it-IT" dirty="0"/>
              <a:t> ripartire tra i periodi di competenza non l'intero valore dell'investimento, ma solamente la differenza tra l’importo dell’investimento iniziale e il valore di rimborso</a:t>
            </a:r>
            <a:r>
              <a:rPr lang="it-IT" dirty="0"/>
              <a:t> </a:t>
            </a:r>
            <a:endParaRPr lang="it-IT" dirty="0" smtClean="0"/>
          </a:p>
          <a:p>
            <a:r>
              <a:rPr lang="it-IT" dirty="0" smtClean="0"/>
              <a:t>OIC </a:t>
            </a:r>
            <a:r>
              <a:rPr lang="it-IT" dirty="0"/>
              <a:t>15 Il criterio del costo ammortizzato può non essere applicato ai crediti se gli effetti sono irrilevanti rispetto al valore </a:t>
            </a:r>
            <a:r>
              <a:rPr lang="it-IT" dirty="0" smtClean="0"/>
              <a:t>determinato</a:t>
            </a:r>
          </a:p>
          <a:p>
            <a:r>
              <a:rPr lang="it-IT" dirty="0" smtClean="0"/>
              <a:t>Generalmente </a:t>
            </a:r>
            <a:r>
              <a:rPr lang="it-IT" dirty="0"/>
              <a:t>gli effetti sono irrilevanti se i crediti sono a breve termine </a:t>
            </a:r>
            <a:r>
              <a:rPr lang="it-IT" dirty="0" smtClean="0"/>
              <a:t>(scadenza </a:t>
            </a:r>
            <a:r>
              <a:rPr lang="it-IT" dirty="0"/>
              <a:t>inferiore ai 12 mesi) </a:t>
            </a:r>
            <a:endParaRPr lang="it-IT" dirty="0" smtClean="0"/>
          </a:p>
          <a:p>
            <a:r>
              <a:rPr lang="it-IT" dirty="0" smtClean="0"/>
              <a:t>OIC </a:t>
            </a:r>
            <a:r>
              <a:rPr lang="it-IT" dirty="0"/>
              <a:t>19 Il criterio del costo ammortizzato può non essere applicato ai debiti se gli effetti sono irrilevanti rispetto al valore </a:t>
            </a:r>
            <a:r>
              <a:rPr lang="it-IT" dirty="0" smtClean="0"/>
              <a:t>determinato</a:t>
            </a:r>
          </a:p>
          <a:p>
            <a:r>
              <a:rPr lang="it-IT" dirty="0" smtClean="0"/>
              <a:t>Generalmente </a:t>
            </a:r>
            <a:r>
              <a:rPr lang="it-IT" dirty="0"/>
              <a:t>gli effetti sono irrilevanti se i debiti sono a breve termine </a:t>
            </a:r>
            <a:r>
              <a:rPr lang="it-IT" dirty="0" smtClean="0"/>
              <a:t>(scadenza </a:t>
            </a:r>
            <a:r>
              <a:rPr lang="it-IT" dirty="0"/>
              <a:t>inferiore ai 12 mesi</a:t>
            </a:r>
            <a:r>
              <a:rPr lang="it-IT" dirty="0" smtClean="0"/>
              <a:t>)</a:t>
            </a:r>
            <a:endParaRPr lang="it-IT" dirty="0"/>
          </a:p>
        </p:txBody>
      </p:sp>
    </p:spTree>
    <p:extLst>
      <p:ext uri="{BB962C8B-B14F-4D97-AF65-F5344CB8AC3E}">
        <p14:creationId xmlns:p14="http://schemas.microsoft.com/office/powerpoint/2010/main" val="25674505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Calcolo del costo ammortizzato</a:t>
            </a:r>
            <a:endParaRPr lang="it-IT" dirty="0"/>
          </a:p>
        </p:txBody>
      </p:sp>
      <p:sp>
        <p:nvSpPr>
          <p:cNvPr id="3" name="Segnaposto contenuto 2"/>
          <p:cNvSpPr>
            <a:spLocks noGrp="1"/>
          </p:cNvSpPr>
          <p:nvPr>
            <p:ph idx="1"/>
          </p:nvPr>
        </p:nvSpPr>
        <p:spPr/>
        <p:txBody>
          <a:bodyPr/>
          <a:lstStyle/>
          <a:p>
            <a:pPr marL="0" indent="0">
              <a:buNone/>
            </a:pPr>
            <a:r>
              <a:rPr lang="it-IT" dirty="0"/>
              <a:t>il costo ammortizzato di un'attività o passività finanziaria è determinato: </a:t>
            </a:r>
          </a:p>
          <a:p>
            <a:r>
              <a:rPr lang="it-IT" i="1" dirty="0"/>
              <a:t>Valore di iscrizione iniziale </a:t>
            </a:r>
            <a:endParaRPr lang="it-IT" i="1" dirty="0" smtClean="0"/>
          </a:p>
          <a:p>
            <a:r>
              <a:rPr lang="it-IT" i="1" dirty="0" smtClean="0"/>
              <a:t>+</a:t>
            </a:r>
            <a:r>
              <a:rPr lang="it-IT" i="1" dirty="0"/>
              <a:t>/- ammortamento cumulato differenza tra valore iniziale e valore finale dello strumento calcolato in base al tasso di interesse </a:t>
            </a:r>
            <a:r>
              <a:rPr lang="it-IT" i="1" dirty="0" smtClean="0"/>
              <a:t>effettivo</a:t>
            </a:r>
          </a:p>
          <a:p>
            <a:r>
              <a:rPr lang="it-IT" i="1" dirty="0" smtClean="0"/>
              <a:t>- </a:t>
            </a:r>
            <a:r>
              <a:rPr lang="it-IT" i="1" dirty="0"/>
              <a:t>svalutazioni durature </a:t>
            </a:r>
            <a:endParaRPr lang="it-IT" i="1" dirty="0" smtClean="0"/>
          </a:p>
          <a:p>
            <a:r>
              <a:rPr lang="it-IT" i="1" dirty="0" smtClean="0"/>
              <a:t>- </a:t>
            </a:r>
            <a:r>
              <a:rPr lang="it-IT" i="1" dirty="0"/>
              <a:t>Rimborsi di capitale</a:t>
            </a:r>
            <a:r>
              <a:rPr lang="it-IT" dirty="0"/>
              <a:t> </a:t>
            </a:r>
          </a:p>
        </p:txBody>
      </p:sp>
    </p:spTree>
    <p:extLst>
      <p:ext uri="{BB962C8B-B14F-4D97-AF65-F5344CB8AC3E}">
        <p14:creationId xmlns:p14="http://schemas.microsoft.com/office/powerpoint/2010/main" val="18172473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costi di </a:t>
            </a:r>
            <a:r>
              <a:rPr lang="it-IT" dirty="0" smtClean="0">
                <a:solidFill>
                  <a:srgbClr val="FF0000"/>
                </a:solidFill>
              </a:rPr>
              <a:t>ricerca, </a:t>
            </a:r>
            <a:r>
              <a:rPr lang="it-IT" dirty="0" smtClean="0"/>
              <a:t>sviluppo </a:t>
            </a:r>
            <a:r>
              <a:rPr lang="it-IT" dirty="0" smtClean="0">
                <a:solidFill>
                  <a:srgbClr val="FF0000"/>
                </a:solidFill>
              </a:rPr>
              <a:t>e pubblicità</a:t>
            </a:r>
            <a:endParaRPr lang="it-IT" dirty="0">
              <a:solidFill>
                <a:srgbClr val="FF0000"/>
              </a:solidFill>
            </a:endParaRPr>
          </a:p>
        </p:txBody>
      </p:sp>
      <p:sp>
        <p:nvSpPr>
          <p:cNvPr id="3" name="Segnaposto contenuto 2"/>
          <p:cNvSpPr>
            <a:spLocks noGrp="1"/>
          </p:cNvSpPr>
          <p:nvPr>
            <p:ph idx="1"/>
          </p:nvPr>
        </p:nvSpPr>
        <p:spPr>
          <a:xfrm>
            <a:off x="545214" y="1600200"/>
            <a:ext cx="8229600" cy="4525963"/>
          </a:xfrm>
        </p:spPr>
        <p:txBody>
          <a:bodyPr>
            <a:normAutofit fontScale="92500" lnSpcReduction="20000"/>
          </a:bodyPr>
          <a:lstStyle/>
          <a:p>
            <a:pPr marL="0" indent="0" algn="ctr">
              <a:buNone/>
            </a:pPr>
            <a:r>
              <a:rPr lang="it-IT" dirty="0" smtClean="0"/>
              <a:t>Vecchio art. 2426 c.c. (criteri di valutazione)</a:t>
            </a:r>
          </a:p>
          <a:p>
            <a:pPr marL="0" indent="0">
              <a:buNone/>
            </a:pPr>
            <a:r>
              <a:rPr lang="it-IT" dirty="0" smtClean="0">
                <a:solidFill>
                  <a:srgbClr val="FF0000"/>
                </a:solidFill>
              </a:rPr>
              <a:t>«5) i costi di impianto e di ampliamento, i costi di ricerca, di sviluppo e di pubblicità aventi utilità pluriennale possono essere iscritti nell’Attivo con il consenso, ove esistente, del collegio sindacale e devono essere ammortizzati entro un periodo non superiore a 5 anni. </a:t>
            </a:r>
          </a:p>
          <a:p>
            <a:pPr marL="0" indent="0">
              <a:buNone/>
            </a:pPr>
            <a:r>
              <a:rPr lang="it-IT" dirty="0">
                <a:solidFill>
                  <a:srgbClr val="FF0000"/>
                </a:solidFill>
              </a:rPr>
              <a:t>F</a:t>
            </a:r>
            <a:r>
              <a:rPr lang="it-IT" dirty="0" smtClean="0">
                <a:solidFill>
                  <a:srgbClr val="FF0000"/>
                </a:solidFill>
              </a:rPr>
              <a:t>ino a che l'ammortamento non è completato possono essere distribuiti dividendi solo se residuano riserve disponibili sufficienti a coprire l'ammontare dei costi non ammortizzati; </a:t>
            </a:r>
            <a:endParaRPr lang="it-IT" dirty="0">
              <a:solidFill>
                <a:srgbClr val="FF0000"/>
              </a:solidFill>
            </a:endParaRPr>
          </a:p>
        </p:txBody>
      </p:sp>
    </p:spTree>
    <p:extLst>
      <p:ext uri="{BB962C8B-B14F-4D97-AF65-F5344CB8AC3E}">
        <p14:creationId xmlns:p14="http://schemas.microsoft.com/office/powerpoint/2010/main" val="6726140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33145"/>
          </a:xfrm>
        </p:spPr>
        <p:txBody>
          <a:bodyPr>
            <a:normAutofit fontScale="90000"/>
          </a:bodyPr>
          <a:lstStyle/>
          <a:p>
            <a:r>
              <a:rPr lang="it-IT" dirty="0" smtClean="0"/>
              <a:t>i costi di </a:t>
            </a:r>
            <a:r>
              <a:rPr lang="it-IT" dirty="0" smtClean="0">
                <a:solidFill>
                  <a:srgbClr val="FF0000"/>
                </a:solidFill>
              </a:rPr>
              <a:t>ricerca, </a:t>
            </a:r>
            <a:r>
              <a:rPr lang="it-IT" dirty="0" smtClean="0"/>
              <a:t>sviluppo </a:t>
            </a:r>
            <a:r>
              <a:rPr lang="it-IT" dirty="0" smtClean="0">
                <a:solidFill>
                  <a:srgbClr val="FF0000"/>
                </a:solidFill>
              </a:rPr>
              <a:t>e pubblicità</a:t>
            </a:r>
            <a:endParaRPr lang="it-IT" dirty="0">
              <a:solidFill>
                <a:srgbClr val="FF0000"/>
              </a:solidFill>
            </a:endParaRPr>
          </a:p>
        </p:txBody>
      </p:sp>
      <p:sp>
        <p:nvSpPr>
          <p:cNvPr id="3" name="Segnaposto contenuto 2"/>
          <p:cNvSpPr>
            <a:spLocks noGrp="1"/>
          </p:cNvSpPr>
          <p:nvPr>
            <p:ph idx="1"/>
          </p:nvPr>
        </p:nvSpPr>
        <p:spPr>
          <a:xfrm>
            <a:off x="545214" y="1417638"/>
            <a:ext cx="8229600" cy="5440362"/>
          </a:xfrm>
        </p:spPr>
        <p:txBody>
          <a:bodyPr>
            <a:normAutofit fontScale="77500" lnSpcReduction="20000"/>
          </a:bodyPr>
          <a:lstStyle/>
          <a:p>
            <a:pPr marL="0" indent="0" algn="ctr">
              <a:buNone/>
            </a:pPr>
            <a:r>
              <a:rPr lang="it-IT" dirty="0" smtClean="0"/>
              <a:t>novità nell’art. 2426 c.c. (criteri di valutazione)</a:t>
            </a:r>
          </a:p>
          <a:p>
            <a:pPr marL="0" indent="0">
              <a:buNone/>
            </a:pPr>
            <a:r>
              <a:rPr lang="it-IT" dirty="0"/>
              <a:t>5) i costi di impianto e di ampliamento </a:t>
            </a:r>
            <a:r>
              <a:rPr lang="it-IT" dirty="0" smtClean="0"/>
              <a:t>e </a:t>
            </a:r>
            <a:r>
              <a:rPr lang="it-IT" dirty="0"/>
              <a:t>i </a:t>
            </a:r>
            <a:r>
              <a:rPr lang="it-IT" dirty="0" smtClean="0"/>
              <a:t>costi di </a:t>
            </a:r>
            <a:r>
              <a:rPr lang="it-IT" dirty="0"/>
              <a:t>sviluppo </a:t>
            </a:r>
            <a:r>
              <a:rPr lang="it-IT" dirty="0" smtClean="0"/>
              <a:t>aventi utilità pluriennale </a:t>
            </a:r>
            <a:r>
              <a:rPr lang="it-IT" dirty="0"/>
              <a:t>possono </a:t>
            </a:r>
            <a:r>
              <a:rPr lang="it-IT" dirty="0" smtClean="0"/>
              <a:t>essere </a:t>
            </a:r>
            <a:r>
              <a:rPr lang="it-IT" dirty="0"/>
              <a:t>iscritti nell'attivo con il consenso</a:t>
            </a:r>
            <a:r>
              <a:rPr lang="it-IT" dirty="0" smtClean="0"/>
              <a:t>, ove </a:t>
            </a:r>
            <a:r>
              <a:rPr lang="it-IT" dirty="0"/>
              <a:t>esistente</a:t>
            </a:r>
            <a:r>
              <a:rPr lang="it-IT" dirty="0" smtClean="0"/>
              <a:t>, </a:t>
            </a:r>
            <a:r>
              <a:rPr lang="it-IT" dirty="0"/>
              <a:t>del </a:t>
            </a:r>
            <a:r>
              <a:rPr lang="it-IT" dirty="0" smtClean="0"/>
              <a:t>collegio </a:t>
            </a:r>
            <a:r>
              <a:rPr lang="it-IT" dirty="0"/>
              <a:t>sindacale. </a:t>
            </a:r>
            <a:endParaRPr lang="it-IT" dirty="0" smtClean="0"/>
          </a:p>
          <a:p>
            <a:pPr marL="0" indent="0">
              <a:buNone/>
            </a:pPr>
            <a:r>
              <a:rPr lang="it-IT" dirty="0" smtClean="0"/>
              <a:t>I costi  </a:t>
            </a:r>
            <a:r>
              <a:rPr lang="it-IT" dirty="0"/>
              <a:t>di </a:t>
            </a:r>
            <a:r>
              <a:rPr lang="it-IT" dirty="0" smtClean="0"/>
              <a:t>impianto e ampliamento </a:t>
            </a:r>
            <a:r>
              <a:rPr lang="it-IT" dirty="0"/>
              <a:t>devono essere ammortizzati entro un periodo non superiore a </a:t>
            </a:r>
            <a:r>
              <a:rPr lang="it-IT" dirty="0" smtClean="0"/>
              <a:t>5 anni</a:t>
            </a:r>
            <a:r>
              <a:rPr lang="it-IT" dirty="0"/>
              <a:t>. </a:t>
            </a:r>
            <a:endParaRPr lang="it-IT" dirty="0" smtClean="0"/>
          </a:p>
          <a:p>
            <a:pPr marL="0" indent="0">
              <a:buNone/>
            </a:pPr>
            <a:r>
              <a:rPr lang="it-IT" dirty="0" smtClean="0"/>
              <a:t>I </a:t>
            </a:r>
            <a:r>
              <a:rPr lang="it-IT" dirty="0"/>
              <a:t>costi di sviluppo sono ammortizzati </a:t>
            </a:r>
            <a:r>
              <a:rPr lang="it-IT" dirty="0" smtClean="0"/>
              <a:t>secondo </a:t>
            </a:r>
            <a:r>
              <a:rPr lang="it-IT" dirty="0"/>
              <a:t>la loro vita utile; </a:t>
            </a:r>
            <a:endParaRPr lang="it-IT" dirty="0" smtClean="0"/>
          </a:p>
          <a:p>
            <a:pPr marL="0" indent="0">
              <a:buNone/>
            </a:pPr>
            <a:r>
              <a:rPr lang="it-IT" dirty="0" smtClean="0"/>
              <a:t>nei </a:t>
            </a:r>
            <a:r>
              <a:rPr lang="it-IT" dirty="0"/>
              <a:t>casi </a:t>
            </a:r>
            <a:r>
              <a:rPr lang="it-IT" dirty="0" smtClean="0"/>
              <a:t>eccezionali in cui </a:t>
            </a:r>
            <a:r>
              <a:rPr lang="it-IT" dirty="0"/>
              <a:t>non </a:t>
            </a:r>
            <a:r>
              <a:rPr lang="it-IT" dirty="0" smtClean="0"/>
              <a:t>è possibile stimarne </a:t>
            </a:r>
            <a:r>
              <a:rPr lang="it-IT" dirty="0"/>
              <a:t>attendibilmente  la </a:t>
            </a:r>
            <a:r>
              <a:rPr lang="it-IT" dirty="0" smtClean="0"/>
              <a:t>vita </a:t>
            </a:r>
            <a:r>
              <a:rPr lang="it-IT" dirty="0"/>
              <a:t>utile</a:t>
            </a:r>
            <a:r>
              <a:rPr lang="it-IT" dirty="0" smtClean="0"/>
              <a:t>, </a:t>
            </a:r>
            <a:r>
              <a:rPr lang="it-IT" dirty="0"/>
              <a:t>sono ammortizzati entro un periodo </a:t>
            </a:r>
            <a:r>
              <a:rPr lang="it-IT" dirty="0" smtClean="0"/>
              <a:t>non superiore </a:t>
            </a:r>
            <a:r>
              <a:rPr lang="it-IT" dirty="0"/>
              <a:t>a </a:t>
            </a:r>
            <a:r>
              <a:rPr lang="it-IT" dirty="0" smtClean="0"/>
              <a:t>5 anni.</a:t>
            </a:r>
          </a:p>
          <a:p>
            <a:pPr marL="0" indent="0">
              <a:buNone/>
            </a:pPr>
            <a:r>
              <a:rPr lang="it-IT" dirty="0" smtClean="0"/>
              <a:t>Fino a che l'ammortamento dei </a:t>
            </a:r>
            <a:r>
              <a:rPr lang="it-IT" dirty="0"/>
              <a:t>costi </a:t>
            </a:r>
            <a:r>
              <a:rPr lang="it-IT" dirty="0" smtClean="0"/>
              <a:t>di impianto </a:t>
            </a:r>
            <a:r>
              <a:rPr lang="it-IT" dirty="0"/>
              <a:t>e </a:t>
            </a:r>
            <a:r>
              <a:rPr lang="it-IT" dirty="0" smtClean="0"/>
              <a:t>ampliamento </a:t>
            </a:r>
            <a:r>
              <a:rPr lang="it-IT" dirty="0"/>
              <a:t>e di sviluppo non </a:t>
            </a:r>
            <a:r>
              <a:rPr lang="it-IT" dirty="0"/>
              <a:t>è</a:t>
            </a:r>
            <a:r>
              <a:rPr lang="it-IT" dirty="0" smtClean="0"/>
              <a:t> </a:t>
            </a:r>
            <a:r>
              <a:rPr lang="it-IT" dirty="0"/>
              <a:t>completato </a:t>
            </a:r>
            <a:r>
              <a:rPr lang="it-IT" dirty="0" smtClean="0"/>
              <a:t>possono </a:t>
            </a:r>
            <a:r>
              <a:rPr lang="it-IT" dirty="0"/>
              <a:t>essere distribuiti dividendi solo se residuano riserve disponibili </a:t>
            </a:r>
            <a:r>
              <a:rPr lang="it-IT" dirty="0" smtClean="0"/>
              <a:t>sufficienti a coprire l'ammontare </a:t>
            </a:r>
            <a:r>
              <a:rPr lang="it-IT" dirty="0"/>
              <a:t>dei </a:t>
            </a:r>
            <a:r>
              <a:rPr lang="it-IT" dirty="0" smtClean="0"/>
              <a:t>costi </a:t>
            </a:r>
            <a:r>
              <a:rPr lang="it-IT" dirty="0"/>
              <a:t>non </a:t>
            </a:r>
            <a:r>
              <a:rPr lang="it-IT" dirty="0" smtClean="0"/>
              <a:t>ammortizzati </a:t>
            </a:r>
            <a:endParaRPr lang="it-IT" dirty="0">
              <a:solidFill>
                <a:srgbClr val="FF0000"/>
              </a:solidFill>
            </a:endParaRPr>
          </a:p>
        </p:txBody>
      </p:sp>
    </p:spTree>
    <p:extLst>
      <p:ext uri="{BB962C8B-B14F-4D97-AF65-F5344CB8AC3E}">
        <p14:creationId xmlns:p14="http://schemas.microsoft.com/office/powerpoint/2010/main" val="206312160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OIC 24 – immobilizzazioni immateriali</a:t>
            </a:r>
            <a:r>
              <a:rPr lang="it-IT" dirty="0"/>
              <a:t> </a:t>
            </a:r>
          </a:p>
        </p:txBody>
      </p:sp>
      <p:sp>
        <p:nvSpPr>
          <p:cNvPr id="3" name="Segnaposto contenuto 2"/>
          <p:cNvSpPr>
            <a:spLocks noGrp="1"/>
          </p:cNvSpPr>
          <p:nvPr>
            <p:ph idx="1"/>
          </p:nvPr>
        </p:nvSpPr>
        <p:spPr>
          <a:xfrm>
            <a:off x="457200" y="1600200"/>
            <a:ext cx="8229600" cy="4951288"/>
          </a:xfrm>
        </p:spPr>
        <p:txBody>
          <a:bodyPr>
            <a:normAutofit fontScale="85000" lnSpcReduction="20000"/>
          </a:bodyPr>
          <a:lstStyle/>
          <a:p>
            <a:r>
              <a:rPr lang="it-IT" dirty="0"/>
              <a:t>PUNTO 7) Lo </a:t>
            </a:r>
            <a:r>
              <a:rPr lang="it-IT" b="1" dirty="0"/>
              <a:t>sviluppo</a:t>
            </a:r>
            <a:r>
              <a:rPr lang="it-IT" dirty="0"/>
              <a:t> è l’applicazione dei risultati della ricerca di base o di altre conoscenze possedute o acquisite in un piano o in un progetto per la produzione di materiali, dispositivi, processi, sistemi o servizi, nuovi o sostanzialmente migliorati, prima dell’inizio della produzione commerciale o </a:t>
            </a:r>
            <a:r>
              <a:rPr lang="it-IT" dirty="0" smtClean="0"/>
              <a:t>dell’utilizzazione</a:t>
            </a:r>
            <a:endParaRPr lang="it-IT" dirty="0"/>
          </a:p>
          <a:p>
            <a:r>
              <a:rPr lang="it-IT" dirty="0"/>
              <a:t>(PUNTO 8) La </a:t>
            </a:r>
            <a:r>
              <a:rPr lang="it-IT" b="1" dirty="0"/>
              <a:t>ricerca di base</a:t>
            </a:r>
            <a:r>
              <a:rPr lang="it-IT" dirty="0"/>
              <a:t> è un’indagine originale e pianificata intrapresa con la prospettiva di conseguire nuove conoscenze e scoperte, scientifiche o tecniche, che si considera di utilità generica alla società. I costi di ricerca di base sono normalmente precedenti a quelli sostenuti una volta identificato lo specifico prodotto o processo che si intende sviluppare</a:t>
            </a:r>
            <a:r>
              <a:rPr lang="it-IT" dirty="0"/>
              <a:t> </a:t>
            </a:r>
          </a:p>
        </p:txBody>
      </p:sp>
    </p:spTree>
    <p:extLst>
      <p:ext uri="{BB962C8B-B14F-4D97-AF65-F5344CB8AC3E}">
        <p14:creationId xmlns:p14="http://schemas.microsoft.com/office/powerpoint/2010/main" val="11824613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OIC 24 – immobilizzazioni immateriali</a:t>
            </a:r>
            <a:r>
              <a:rPr lang="it-IT" dirty="0"/>
              <a:t> </a:t>
            </a:r>
          </a:p>
        </p:txBody>
      </p:sp>
      <p:sp>
        <p:nvSpPr>
          <p:cNvPr id="3" name="Segnaposto contenuto 2"/>
          <p:cNvSpPr>
            <a:spLocks noGrp="1"/>
          </p:cNvSpPr>
          <p:nvPr>
            <p:ph idx="1"/>
          </p:nvPr>
        </p:nvSpPr>
        <p:spPr>
          <a:xfrm>
            <a:off x="457200" y="1600200"/>
            <a:ext cx="8229600" cy="4951288"/>
          </a:xfrm>
        </p:spPr>
        <p:txBody>
          <a:bodyPr>
            <a:normAutofit fontScale="77500" lnSpcReduction="20000"/>
          </a:bodyPr>
          <a:lstStyle/>
          <a:p>
            <a:pPr marL="0" indent="0" algn="ctr">
              <a:buNone/>
            </a:pPr>
            <a:r>
              <a:rPr lang="it-IT" dirty="0"/>
              <a:t>PUNTO </a:t>
            </a:r>
            <a:r>
              <a:rPr lang="it-IT" dirty="0" smtClean="0"/>
              <a:t>26) </a:t>
            </a:r>
            <a:r>
              <a:rPr lang="it-IT" i="1" dirty="0"/>
              <a:t>Stato patrimoniale </a:t>
            </a:r>
            <a:endParaRPr lang="it-IT" i="1" dirty="0" smtClean="0"/>
          </a:p>
          <a:p>
            <a:pPr marL="0" indent="0">
              <a:buNone/>
            </a:pPr>
            <a:r>
              <a:rPr lang="it-IT" dirty="0" smtClean="0"/>
              <a:t>La </a:t>
            </a:r>
            <a:r>
              <a:rPr lang="it-IT" dirty="0"/>
              <a:t>voce BI2 “</a:t>
            </a:r>
            <a:r>
              <a:rPr lang="it-IT" b="1" dirty="0"/>
              <a:t>costi di sviluppo</a:t>
            </a:r>
            <a:r>
              <a:rPr lang="it-IT" dirty="0"/>
              <a:t>” può </a:t>
            </a:r>
            <a:r>
              <a:rPr lang="it-IT" dirty="0" smtClean="0"/>
              <a:t>comprendere i costi per : </a:t>
            </a:r>
          </a:p>
          <a:p>
            <a:pPr>
              <a:buFontTx/>
              <a:buChar char="-"/>
            </a:pPr>
            <a:r>
              <a:rPr lang="it-IT" dirty="0" smtClean="0"/>
              <a:t>la </a:t>
            </a:r>
            <a:r>
              <a:rPr lang="it-IT" dirty="0"/>
              <a:t>progettazione, la costruzione e la verifica di prototipi o modelli che precedono la produzione o l’utilizzo degli </a:t>
            </a:r>
            <a:r>
              <a:rPr lang="it-IT" dirty="0" smtClean="0"/>
              <a:t>stessi</a:t>
            </a:r>
          </a:p>
          <a:p>
            <a:pPr>
              <a:buFontTx/>
              <a:buChar char="-"/>
            </a:pPr>
            <a:r>
              <a:rPr lang="it-IT" dirty="0" smtClean="0"/>
              <a:t>la </a:t>
            </a:r>
            <a:r>
              <a:rPr lang="it-IT" dirty="0"/>
              <a:t>progettazione di mezzi, prove, stampi e matrici concernenti la nuova </a:t>
            </a:r>
            <a:r>
              <a:rPr lang="it-IT" dirty="0" smtClean="0"/>
              <a:t>tecnologia</a:t>
            </a:r>
          </a:p>
          <a:p>
            <a:pPr>
              <a:buFontTx/>
              <a:buChar char="-"/>
            </a:pPr>
            <a:r>
              <a:rPr lang="it-IT" dirty="0" smtClean="0"/>
              <a:t>la </a:t>
            </a:r>
            <a:r>
              <a:rPr lang="it-IT" dirty="0"/>
              <a:t>progettazione, la costruzione e l’attivazione di un  impianto pilota che non è di dimensioni economicamente idonee per  la produzione </a:t>
            </a:r>
            <a:r>
              <a:rPr lang="it-IT" dirty="0" smtClean="0"/>
              <a:t>commerciale</a:t>
            </a:r>
          </a:p>
          <a:p>
            <a:pPr>
              <a:buFontTx/>
              <a:buChar char="-"/>
            </a:pPr>
            <a:r>
              <a:rPr lang="it-IT" dirty="0" smtClean="0"/>
              <a:t>la </a:t>
            </a:r>
            <a:r>
              <a:rPr lang="it-IT" dirty="0"/>
              <a:t>progettazione, la costruzione e la prova di materiali,  progetti, prodotti, processi, sistemi o servizi nuovi o </a:t>
            </a:r>
            <a:r>
              <a:rPr lang="it-IT" dirty="0" smtClean="0"/>
              <a:t>migliorati</a:t>
            </a:r>
          </a:p>
          <a:p>
            <a:pPr>
              <a:buFontTx/>
              <a:buChar char="-"/>
            </a:pPr>
            <a:r>
              <a:rPr lang="it-IT" dirty="0" smtClean="0"/>
              <a:t>i </a:t>
            </a:r>
            <a:r>
              <a:rPr lang="it-IT" dirty="0"/>
              <a:t>costi per l’applicazione della ricerca di base</a:t>
            </a:r>
            <a:r>
              <a:rPr lang="it-IT" dirty="0"/>
              <a:t> </a:t>
            </a:r>
          </a:p>
        </p:txBody>
      </p:sp>
    </p:spTree>
    <p:extLst>
      <p:ext uri="{BB962C8B-B14F-4D97-AF65-F5344CB8AC3E}">
        <p14:creationId xmlns:p14="http://schemas.microsoft.com/office/powerpoint/2010/main" val="353450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3467"/>
          </a:xfrm>
        </p:spPr>
        <p:txBody>
          <a:bodyPr/>
          <a:lstStyle/>
          <a:p>
            <a:r>
              <a:rPr lang="it-IT" dirty="0" smtClean="0"/>
              <a:t>Valore legale dell’OIC</a:t>
            </a:r>
            <a:endParaRPr lang="it-IT" dirty="0"/>
          </a:p>
        </p:txBody>
      </p:sp>
      <p:sp>
        <p:nvSpPr>
          <p:cNvPr id="3" name="Segnaposto contenuto 2"/>
          <p:cNvSpPr>
            <a:spLocks noGrp="1"/>
          </p:cNvSpPr>
          <p:nvPr>
            <p:ph idx="1"/>
          </p:nvPr>
        </p:nvSpPr>
        <p:spPr>
          <a:xfrm>
            <a:off x="457200" y="1248105"/>
            <a:ext cx="8229600" cy="5202785"/>
          </a:xfrm>
        </p:spPr>
        <p:txBody>
          <a:bodyPr>
            <a:normAutofit fontScale="70000" lnSpcReduction="20000"/>
          </a:bodyPr>
          <a:lstStyle/>
          <a:p>
            <a:pPr marL="0" indent="0">
              <a:buNone/>
            </a:pPr>
            <a:r>
              <a:rPr lang="it-IT" dirty="0" smtClean="0"/>
              <a:t>L'Organismo </a:t>
            </a:r>
            <a:r>
              <a:rPr lang="it-IT" dirty="0"/>
              <a:t>Italiano di </a:t>
            </a:r>
            <a:r>
              <a:rPr lang="it-IT" dirty="0" smtClean="0"/>
              <a:t>Contabilità (</a:t>
            </a:r>
            <a:r>
              <a:rPr lang="it-IT" dirty="0"/>
              <a:t>OIC</a:t>
            </a:r>
            <a:r>
              <a:rPr lang="it-IT" dirty="0" smtClean="0"/>
              <a:t>) ha un evidente ruolo pubblicistico </a:t>
            </a:r>
          </a:p>
          <a:p>
            <a:pPr marL="0" indent="0">
              <a:buNone/>
            </a:pPr>
            <a:r>
              <a:rPr lang="it-IT" dirty="0" smtClean="0"/>
              <a:t>È FONTE NORMATIVA SECONDARIA </a:t>
            </a:r>
          </a:p>
          <a:p>
            <a:pPr marL="0" indent="0">
              <a:buNone/>
            </a:pPr>
            <a:r>
              <a:rPr lang="it-IT" dirty="0" smtClean="0"/>
              <a:t>Ha funzione di </a:t>
            </a:r>
            <a:r>
              <a:rPr lang="it-IT" i="1" dirty="0" smtClean="0"/>
              <a:t>standard </a:t>
            </a:r>
            <a:r>
              <a:rPr lang="it-IT" i="1" dirty="0"/>
              <a:t>setter </a:t>
            </a:r>
            <a:r>
              <a:rPr lang="it-IT" dirty="0"/>
              <a:t>nazionale, </a:t>
            </a:r>
            <a:r>
              <a:rPr lang="it-IT" dirty="0" smtClean="0"/>
              <a:t>oltre che di </a:t>
            </a:r>
            <a:r>
              <a:rPr lang="it-IT" i="1" dirty="0" smtClean="0"/>
              <a:t>consulente</a:t>
            </a:r>
            <a:r>
              <a:rPr lang="it-IT" dirty="0" smtClean="0"/>
              <a:t> </a:t>
            </a:r>
            <a:r>
              <a:rPr lang="it-IT" dirty="0"/>
              <a:t>degli organi </a:t>
            </a:r>
            <a:r>
              <a:rPr lang="it-IT" dirty="0" smtClean="0"/>
              <a:t>che legiferano in materia</a:t>
            </a:r>
          </a:p>
          <a:p>
            <a:pPr marL="0" indent="0">
              <a:buNone/>
            </a:pPr>
            <a:r>
              <a:rPr lang="nb-NO" dirty="0"/>
              <a:t>L</a:t>
            </a:r>
            <a:r>
              <a:rPr lang="nb-NO" dirty="0" smtClean="0"/>
              <a:t>egge </a:t>
            </a:r>
            <a:r>
              <a:rPr lang="nb-NO" dirty="0"/>
              <a:t>116/</a:t>
            </a:r>
            <a:r>
              <a:rPr lang="nb-NO" dirty="0" smtClean="0"/>
              <a:t>2014 (</a:t>
            </a:r>
            <a:r>
              <a:rPr lang="nb-NO" dirty="0" err="1" smtClean="0"/>
              <a:t>conversione</a:t>
            </a:r>
            <a:r>
              <a:rPr lang="nb-NO" dirty="0" smtClean="0"/>
              <a:t> </a:t>
            </a:r>
            <a:r>
              <a:rPr lang="nb-NO" dirty="0"/>
              <a:t>D.L. </a:t>
            </a:r>
            <a:r>
              <a:rPr lang="nb-NO" dirty="0" smtClean="0"/>
              <a:t>91/2014). OIC</a:t>
            </a:r>
            <a:r>
              <a:rPr lang="it-IT" dirty="0" smtClean="0"/>
              <a:t>: </a:t>
            </a:r>
          </a:p>
          <a:p>
            <a:r>
              <a:rPr lang="it-IT" dirty="0" smtClean="0"/>
              <a:t>emana </a:t>
            </a:r>
            <a:r>
              <a:rPr lang="it-IT" dirty="0"/>
              <a:t>i principi contabili nazionali, ispirati alla migliore prassi operativa, per la redazione dei bilanci ai sensi delle disposizioni previste dal Codice </a:t>
            </a:r>
            <a:r>
              <a:rPr lang="it-IT" dirty="0" smtClean="0"/>
              <a:t>Civile</a:t>
            </a:r>
            <a:endParaRPr lang="it-IT" dirty="0"/>
          </a:p>
          <a:p>
            <a:r>
              <a:rPr lang="it-IT" dirty="0"/>
              <a:t>s</a:t>
            </a:r>
            <a:r>
              <a:rPr lang="it-IT" dirty="0" smtClean="0"/>
              <a:t>upporta l'attività </a:t>
            </a:r>
            <a:r>
              <a:rPr lang="it-IT" dirty="0"/>
              <a:t>parlamentare in materia di normativa </a:t>
            </a:r>
            <a:r>
              <a:rPr lang="it-IT" dirty="0" smtClean="0"/>
              <a:t>contabile</a:t>
            </a:r>
          </a:p>
          <a:p>
            <a:r>
              <a:rPr lang="it-IT" dirty="0" smtClean="0"/>
              <a:t>esprime </a:t>
            </a:r>
            <a:r>
              <a:rPr lang="it-IT" dirty="0"/>
              <a:t>pareri su richiesta delle istituzioni pubbliche o per </a:t>
            </a:r>
            <a:r>
              <a:rPr lang="it-IT" dirty="0" smtClean="0"/>
              <a:t>legge</a:t>
            </a:r>
          </a:p>
          <a:p>
            <a:r>
              <a:rPr lang="it-IT" dirty="0" smtClean="0"/>
              <a:t>partecipa </a:t>
            </a:r>
            <a:r>
              <a:rPr lang="it-IT" dirty="0"/>
              <a:t>al processo di elaborazione dei principi contabili internazionali, collaborando con IASB (</a:t>
            </a:r>
            <a:r>
              <a:rPr lang="it-IT" i="1" dirty="0"/>
              <a:t>International Accounting </a:t>
            </a:r>
            <a:r>
              <a:rPr lang="it-IT" i="1" dirty="0" err="1"/>
              <a:t>Standards</a:t>
            </a:r>
            <a:r>
              <a:rPr lang="it-IT" i="1" dirty="0"/>
              <a:t> Board</a:t>
            </a:r>
            <a:r>
              <a:rPr lang="it-IT" dirty="0"/>
              <a:t>), EFRAG (</a:t>
            </a:r>
            <a:r>
              <a:rPr lang="it-IT" i="1" dirty="0" err="1"/>
              <a:t>European</a:t>
            </a:r>
            <a:r>
              <a:rPr lang="it-IT" i="1" dirty="0"/>
              <a:t> Financial Reporting </a:t>
            </a:r>
            <a:r>
              <a:rPr lang="it-IT" i="1" dirty="0" err="1"/>
              <a:t>Advisory</a:t>
            </a:r>
            <a:r>
              <a:rPr lang="it-IT" i="1" dirty="0"/>
              <a:t> Group</a:t>
            </a:r>
            <a:r>
              <a:rPr lang="it-IT" dirty="0"/>
              <a:t>) ed altri organismi </a:t>
            </a:r>
            <a:r>
              <a:rPr lang="it-IT" dirty="0" smtClean="0"/>
              <a:t>contabili</a:t>
            </a:r>
            <a:endParaRPr lang="it-IT" dirty="0"/>
          </a:p>
        </p:txBody>
      </p:sp>
    </p:spTree>
    <p:extLst>
      <p:ext uri="{BB962C8B-B14F-4D97-AF65-F5344CB8AC3E}">
        <p14:creationId xmlns:p14="http://schemas.microsoft.com/office/powerpoint/2010/main" val="27492160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68475"/>
          </a:xfrm>
        </p:spPr>
        <p:txBody>
          <a:bodyPr>
            <a:noAutofit/>
          </a:bodyPr>
          <a:lstStyle/>
          <a:p>
            <a:r>
              <a:rPr lang="it-IT" sz="3200" dirty="0" smtClean="0"/>
              <a:t>Previgente regime per ricerca di base e applicata</a:t>
            </a:r>
            <a:endParaRPr lang="it-IT" sz="3200" dirty="0"/>
          </a:p>
        </p:txBody>
      </p:sp>
      <p:sp>
        <p:nvSpPr>
          <p:cNvPr id="3" name="Segnaposto contenuto 2"/>
          <p:cNvSpPr>
            <a:spLocks noGrp="1"/>
          </p:cNvSpPr>
          <p:nvPr>
            <p:ph idx="1"/>
          </p:nvPr>
        </p:nvSpPr>
        <p:spPr>
          <a:xfrm>
            <a:off x="457200" y="1207184"/>
            <a:ext cx="8229600" cy="4918979"/>
          </a:xfrm>
        </p:spPr>
        <p:txBody>
          <a:bodyPr>
            <a:normAutofit fontScale="85000" lnSpcReduction="20000"/>
          </a:bodyPr>
          <a:lstStyle/>
          <a:p>
            <a:r>
              <a:rPr lang="it-IT" b="1" i="1" dirty="0"/>
              <a:t>Ricerca di </a:t>
            </a:r>
            <a:r>
              <a:rPr lang="it-IT" b="1" i="1" dirty="0" smtClean="0"/>
              <a:t>base</a:t>
            </a:r>
            <a:r>
              <a:rPr lang="it-IT" dirty="0" smtClean="0"/>
              <a:t>: </a:t>
            </a:r>
            <a:r>
              <a:rPr lang="it-IT" dirty="0"/>
              <a:t>studi, ricerche, esperimenti ed indagini che non hanno un obiettivo specifico e che servono ad accrescere le conoscenze generiche dell’impresa. Questi costi, fino all’entrata in vigore del DLGS 139 erano trattati come costi di competenza del periodo in cui sono sostenuti</a:t>
            </a:r>
          </a:p>
          <a:p>
            <a:r>
              <a:rPr lang="it-IT" b="1" i="1" dirty="0"/>
              <a:t>Ricerca applicata</a:t>
            </a:r>
            <a:r>
              <a:rPr lang="it-IT" dirty="0"/>
              <a:t>: rientrano in questa categoria studi, ricerche ed esperimenti che hanno un preciso obiettivo in termini di produzione di un nuovo prodotto, un processo o un servizio, o miglioramenti di un prodotto esistente. Questi costi, fino all’entrata in vigore del DLGS 139, potevano essere capitalizzati o imputati a CE, e essere ammortizzati nel limite dei 5 anni. Dal bilancio 2016 non possono essere più capitalizzati</a:t>
            </a:r>
            <a:r>
              <a:rPr lang="it-IT" dirty="0"/>
              <a:t> </a:t>
            </a:r>
          </a:p>
        </p:txBody>
      </p:sp>
    </p:spTree>
    <p:extLst>
      <p:ext uri="{BB962C8B-B14F-4D97-AF65-F5344CB8AC3E}">
        <p14:creationId xmlns:p14="http://schemas.microsoft.com/office/powerpoint/2010/main" val="21856337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Capitalizzazione delle spese di sviluppo (punti 46-49 OIC 24)</a:t>
            </a:r>
            <a:r>
              <a:rPr lang="it-IT" dirty="0"/>
              <a:t> </a:t>
            </a:r>
            <a:r>
              <a:rPr lang="mr-IN" dirty="0" smtClean="0"/>
              <a:t>–</a:t>
            </a:r>
            <a:r>
              <a:rPr lang="it-IT" dirty="0" smtClean="0"/>
              <a:t> </a:t>
            </a:r>
            <a:r>
              <a:rPr lang="it-IT" b="1" dirty="0" smtClean="0"/>
              <a:t>ricerca di base</a:t>
            </a:r>
            <a:endParaRPr lang="it-IT" b="1" dirty="0"/>
          </a:p>
        </p:txBody>
      </p:sp>
      <p:sp>
        <p:nvSpPr>
          <p:cNvPr id="3" name="Segnaposto contenuto 2"/>
          <p:cNvSpPr>
            <a:spLocks noGrp="1"/>
          </p:cNvSpPr>
          <p:nvPr>
            <p:ph idx="1"/>
          </p:nvPr>
        </p:nvSpPr>
        <p:spPr/>
        <p:txBody>
          <a:bodyPr/>
          <a:lstStyle/>
          <a:p>
            <a:r>
              <a:rPr lang="it-IT" dirty="0"/>
              <a:t>I costi sostenuti per la </a:t>
            </a:r>
            <a:r>
              <a:rPr lang="it-IT" b="1" dirty="0"/>
              <a:t>ricerca di base </a:t>
            </a:r>
            <a:r>
              <a:rPr lang="it-IT" dirty="0"/>
              <a:t>sono costi di periodo e sono addebitati al </a:t>
            </a:r>
            <a:r>
              <a:rPr lang="it-IT" b="1" dirty="0"/>
              <a:t>conto economico dell'esercizio in cui sono sostenuti</a:t>
            </a:r>
          </a:p>
          <a:p>
            <a:r>
              <a:rPr lang="it-IT" dirty="0"/>
              <a:t>Essi rientrano nella </a:t>
            </a:r>
            <a:r>
              <a:rPr lang="it-IT" b="1" dirty="0"/>
              <a:t>ricorrente operatività dell'impresa </a:t>
            </a:r>
            <a:r>
              <a:rPr lang="it-IT" dirty="0"/>
              <a:t>e sono, </a:t>
            </a:r>
            <a:r>
              <a:rPr lang="it-IT" dirty="0" smtClean="0"/>
              <a:t>in sostanza</a:t>
            </a:r>
            <a:r>
              <a:rPr lang="it-IT" dirty="0"/>
              <a:t>, di </a:t>
            </a:r>
            <a:r>
              <a:rPr lang="it-IT" b="1" dirty="0"/>
              <a:t>supporto ordinario all’attività imprenditoriale </a:t>
            </a:r>
            <a:r>
              <a:rPr lang="it-IT" dirty="0"/>
              <a:t>della stessa</a:t>
            </a:r>
            <a:r>
              <a:rPr lang="it-IT" dirty="0"/>
              <a:t> </a:t>
            </a:r>
          </a:p>
        </p:txBody>
      </p:sp>
    </p:spTree>
    <p:extLst>
      <p:ext uri="{BB962C8B-B14F-4D97-AF65-F5344CB8AC3E}">
        <p14:creationId xmlns:p14="http://schemas.microsoft.com/office/powerpoint/2010/main" val="11182913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Sviluppo: cosa è capitalizzabile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Gli stipendi</a:t>
            </a:r>
            <a:r>
              <a:rPr lang="it-IT" dirty="0"/>
              <a:t>, i salari e gli altri costi relativi al personale impegnato; </a:t>
            </a:r>
          </a:p>
          <a:p>
            <a:r>
              <a:rPr lang="it-IT" dirty="0"/>
              <a:t>i costi dei materiali e dei servizi impiegati nell’attività di sviluppo;</a:t>
            </a:r>
          </a:p>
          <a:p>
            <a:r>
              <a:rPr lang="it-IT" dirty="0"/>
              <a:t>l’ammortamento di immobili, impianti e macchinari, nella misura in cui tali beni sono impiegati nell’attività di sviluppo;</a:t>
            </a:r>
          </a:p>
          <a:p>
            <a:r>
              <a:rPr lang="it-IT" dirty="0"/>
              <a:t>i costi indiretti, diversi dai costi e dalle spese generali ed amministrativi, relativi all’attività di sviluppo; </a:t>
            </a:r>
          </a:p>
          <a:p>
            <a:r>
              <a:rPr lang="it-IT" dirty="0"/>
              <a:t>gli altri costi, quali ad esempio l'ammortamento di brevetti e licenze, nella misura in cui tali beni sono impiegati nell'attività di sviluppo</a:t>
            </a:r>
            <a:r>
              <a:rPr lang="it-IT" dirty="0"/>
              <a:t> </a:t>
            </a:r>
          </a:p>
        </p:txBody>
      </p:sp>
    </p:spTree>
    <p:extLst>
      <p:ext uri="{BB962C8B-B14F-4D97-AF65-F5344CB8AC3E}">
        <p14:creationId xmlns:p14="http://schemas.microsoft.com/office/powerpoint/2010/main" val="17523603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43325"/>
          </a:xfrm>
        </p:spPr>
        <p:txBody>
          <a:bodyPr>
            <a:normAutofit fontScale="90000"/>
          </a:bodyPr>
          <a:lstStyle/>
          <a:p>
            <a:r>
              <a:rPr lang="it-IT" dirty="0" smtClean="0"/>
              <a:t>Condizioni per la capitalizzazione</a:t>
            </a:r>
            <a:endParaRPr lang="it-IT" dirty="0"/>
          </a:p>
        </p:txBody>
      </p:sp>
      <p:sp>
        <p:nvSpPr>
          <p:cNvPr id="3" name="Segnaposto contenuto 2"/>
          <p:cNvSpPr>
            <a:spLocks noGrp="1"/>
          </p:cNvSpPr>
          <p:nvPr>
            <p:ph idx="1"/>
          </p:nvPr>
        </p:nvSpPr>
        <p:spPr>
          <a:xfrm>
            <a:off x="457200" y="1131735"/>
            <a:ext cx="8229600" cy="5432327"/>
          </a:xfrm>
        </p:spPr>
        <p:txBody>
          <a:bodyPr>
            <a:normAutofit fontScale="70000" lnSpcReduction="20000"/>
          </a:bodyPr>
          <a:lstStyle/>
          <a:p>
            <a:pPr marL="0" indent="0">
              <a:buNone/>
            </a:pPr>
            <a:r>
              <a:rPr lang="it-IT" i="1" dirty="0"/>
              <a:t>1.PRODOTTO / PROCESSO DEFINITO, IDENTIFICABILE E MISURABILE</a:t>
            </a:r>
            <a:r>
              <a:rPr lang="it-IT" dirty="0"/>
              <a:t> La società deve essere in grado di dimostrare, per es., che i costi di sviluppo hanno diretta inerenza al prodotto, al processo o al progetto per la cui realizzazione essi sono stati sostenuti. </a:t>
            </a:r>
            <a:r>
              <a:rPr lang="it-IT" i="1" dirty="0"/>
              <a:t>Nei casi in cui risulti dubbio se un costo di natura generica possa essere attribuito ad un progetto specifico, ovvero alla gestione quotidiana e ricorrente, il costo non sarà capitalizzato ma spesato al conto economico</a:t>
            </a:r>
            <a:endParaRPr lang="it-IT" dirty="0"/>
          </a:p>
          <a:p>
            <a:pPr marL="0" indent="0">
              <a:buNone/>
            </a:pPr>
            <a:r>
              <a:rPr lang="it-IT" i="1" dirty="0"/>
              <a:t>2. PROGETTO REALIZZABILE, TECNICAMENTE FATTIBILE</a:t>
            </a:r>
            <a:r>
              <a:rPr lang="it-IT" dirty="0"/>
              <a:t> La realizzabilità del progetto è, di regola, frutto di un processo di stima che dimostri la fattibilità tecnica del prodotto o del processo ed è connessa all’intenzione della direzione di produrre e commercializzare il prodotto o utilizzare o sfruttare il processo</a:t>
            </a:r>
          </a:p>
          <a:p>
            <a:pPr marL="0" indent="0">
              <a:buNone/>
            </a:pPr>
            <a:r>
              <a:rPr lang="it-IT" dirty="0"/>
              <a:t>3. </a:t>
            </a:r>
            <a:r>
              <a:rPr lang="it-IT" i="1" dirty="0"/>
              <a:t>COSTI RECUPERABILI</a:t>
            </a:r>
            <a:r>
              <a:rPr lang="it-IT" dirty="0"/>
              <a:t> La società deve avere prospettive di reddito in modo che i ricavi che prevede di realizzare dal progetto siano almeno sufficienti a coprire i costi sostenuti per lo studio dello stesso, dopo aver dedotto tutti gli altri costi di sviluppo, i costi di produzione e di vendita che si sosterranno per la commercializzazione del prodotto</a:t>
            </a:r>
          </a:p>
          <a:p>
            <a:endParaRPr lang="it-IT" dirty="0"/>
          </a:p>
        </p:txBody>
      </p:sp>
    </p:spTree>
    <p:extLst>
      <p:ext uri="{BB962C8B-B14F-4D97-AF65-F5344CB8AC3E}">
        <p14:creationId xmlns:p14="http://schemas.microsoft.com/office/powerpoint/2010/main" val="42596719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OIC 24 – immobilizzazioni immateriali  decorrenza dell’ammortamento</a:t>
            </a:r>
            <a:endParaRPr lang="it-IT" dirty="0"/>
          </a:p>
        </p:txBody>
      </p:sp>
      <p:sp>
        <p:nvSpPr>
          <p:cNvPr id="3" name="Segnaposto contenuto 2"/>
          <p:cNvSpPr>
            <a:spLocks noGrp="1"/>
          </p:cNvSpPr>
          <p:nvPr>
            <p:ph idx="1"/>
          </p:nvPr>
        </p:nvSpPr>
        <p:spPr/>
        <p:txBody>
          <a:bodyPr>
            <a:normAutofit fontScale="85000" lnSpcReduction="20000"/>
          </a:bodyPr>
          <a:lstStyle/>
          <a:p>
            <a:r>
              <a:rPr lang="it-IT" dirty="0"/>
              <a:t>L'ammortamento decorre dal momento in cui l'immobilizzazione è disponibile e pronta per l'uso</a:t>
            </a:r>
          </a:p>
          <a:p>
            <a:r>
              <a:rPr lang="it-IT" dirty="0"/>
              <a:t>La sistematicità dell’ammortamento è definita nel piano di ammortamento, che è funzionale alla correlazione dei benefici attesi</a:t>
            </a:r>
          </a:p>
          <a:p>
            <a:r>
              <a:rPr lang="it-IT" dirty="0"/>
              <a:t>Oltre all’utilizzo di piani di ammortamento a quote costanti, è ammesso anche l'utilizzo di piani a quote decrescenti, oppure parametrati ad altre variabili quantitative</a:t>
            </a:r>
          </a:p>
          <a:p>
            <a:r>
              <a:rPr lang="it-IT" dirty="0"/>
              <a:t>La sistematicità dell’ammortamento non presuppone necessariamente l’applicazione del metodo a quote costanti</a:t>
            </a:r>
            <a:r>
              <a:rPr lang="it-IT" dirty="0"/>
              <a:t> </a:t>
            </a:r>
          </a:p>
        </p:txBody>
      </p:sp>
    </p:spTree>
    <p:extLst>
      <p:ext uri="{BB962C8B-B14F-4D97-AF65-F5344CB8AC3E}">
        <p14:creationId xmlns:p14="http://schemas.microsoft.com/office/powerpoint/2010/main" val="32601910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modifica dell’ammortamento dell’avviamento (art. 2426, 1° c., n. 6</a:t>
            </a:r>
            <a:r>
              <a:rPr lang="it-IT" sz="3200" dirty="0" smtClean="0"/>
              <a:t>): </a:t>
            </a:r>
            <a:r>
              <a:rPr lang="it-IT" sz="3200" dirty="0"/>
              <a:t>vecchio testo</a:t>
            </a:r>
            <a:r>
              <a:rPr lang="it-IT" sz="3200" i="1" dirty="0" smtClean="0"/>
              <a:t>:</a:t>
            </a:r>
            <a:endParaRPr lang="it-IT" sz="3200" dirty="0"/>
          </a:p>
        </p:txBody>
      </p:sp>
      <p:sp>
        <p:nvSpPr>
          <p:cNvPr id="3" name="Segnaposto contenuto 2"/>
          <p:cNvSpPr>
            <a:spLocks noGrp="1"/>
          </p:cNvSpPr>
          <p:nvPr>
            <p:ph idx="1"/>
          </p:nvPr>
        </p:nvSpPr>
        <p:spPr/>
        <p:txBody>
          <a:bodyPr>
            <a:normAutofit fontScale="92500" lnSpcReduction="20000"/>
          </a:bodyPr>
          <a:lstStyle/>
          <a:p>
            <a:r>
              <a:rPr lang="it-IT" dirty="0" smtClean="0"/>
              <a:t>L’avviamento </a:t>
            </a:r>
            <a:r>
              <a:rPr lang="it-IT" dirty="0"/>
              <a:t>può essere iscritto nell’attivo con il consenso, ove esistente, del collegio sindacale, se acquisito a titolo oneroso, nei limiti del costo per esso sostenuto </a:t>
            </a:r>
            <a:r>
              <a:rPr lang="it-IT" dirty="0">
                <a:solidFill>
                  <a:srgbClr val="FF0000"/>
                </a:solidFill>
              </a:rPr>
              <a:t>e deve essere ammortizzato entro un periodo di cinque anni. </a:t>
            </a:r>
          </a:p>
          <a:p>
            <a:r>
              <a:rPr lang="it-IT" dirty="0">
                <a:solidFill>
                  <a:srgbClr val="FF0000"/>
                </a:solidFill>
              </a:rPr>
              <a:t>È tuttavia consentito ammortizzare sistematicamente l’avviamento in un periodo limitato di durata superiore, purché esso non superi la durata per l’utilizzazione di questo attivo e ne sia data adeguata motivazione nella nota integrativa;</a:t>
            </a:r>
          </a:p>
          <a:p>
            <a:endParaRPr lang="it-IT" dirty="0"/>
          </a:p>
        </p:txBody>
      </p:sp>
    </p:spTree>
    <p:extLst>
      <p:ext uri="{BB962C8B-B14F-4D97-AF65-F5344CB8AC3E}">
        <p14:creationId xmlns:p14="http://schemas.microsoft.com/office/powerpoint/2010/main" val="17060451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modifica dell’ammortamento dell’avviamento (art. 2426, 1° c., n. 6</a:t>
            </a:r>
            <a:r>
              <a:rPr lang="it-IT" sz="3200" dirty="0" smtClean="0"/>
              <a:t>): nuovo testo</a:t>
            </a:r>
            <a:r>
              <a:rPr lang="it-IT" sz="3200" i="1" dirty="0" smtClean="0"/>
              <a:t>:</a:t>
            </a:r>
            <a:endParaRPr lang="it-IT" sz="3200" dirty="0"/>
          </a:p>
        </p:txBody>
      </p:sp>
      <p:sp>
        <p:nvSpPr>
          <p:cNvPr id="3" name="Segnaposto contenuto 2"/>
          <p:cNvSpPr>
            <a:spLocks noGrp="1"/>
          </p:cNvSpPr>
          <p:nvPr>
            <p:ph idx="1"/>
          </p:nvPr>
        </p:nvSpPr>
        <p:spPr/>
        <p:txBody>
          <a:bodyPr>
            <a:normAutofit fontScale="92500" lnSpcReduction="20000"/>
          </a:bodyPr>
          <a:lstStyle/>
          <a:p>
            <a:r>
              <a:rPr lang="it-IT" dirty="0" smtClean="0"/>
              <a:t>L’avviamento </a:t>
            </a:r>
            <a:r>
              <a:rPr lang="it-IT" dirty="0"/>
              <a:t>può essere iscritto nell’attivo con il consenso, ove esistente, del collegio sindacale, se acquisito a titolo oneroso, nei limiti del costo per esso </a:t>
            </a:r>
            <a:r>
              <a:rPr lang="it-IT" dirty="0" smtClean="0"/>
              <a:t>sostenuto.</a:t>
            </a:r>
            <a:endParaRPr lang="it-IT" dirty="0" smtClean="0">
              <a:solidFill>
                <a:srgbClr val="FF0000"/>
              </a:solidFill>
            </a:endParaRPr>
          </a:p>
          <a:p>
            <a:r>
              <a:rPr lang="it-IT" dirty="0">
                <a:solidFill>
                  <a:srgbClr val="008000"/>
                </a:solidFill>
              </a:rPr>
              <a:t>L'ammortamento dell'avviamento è effettuato secondo la sua vita utile; nei casi eccezionali in cui  non è possibile stimarne attendibilmente la vita utile, è ammortizzato entro un periodo non superiore a </a:t>
            </a:r>
            <a:r>
              <a:rPr lang="it-IT" dirty="0" smtClean="0">
                <a:solidFill>
                  <a:srgbClr val="008000"/>
                </a:solidFill>
              </a:rPr>
              <a:t>10 anni</a:t>
            </a:r>
            <a:r>
              <a:rPr lang="it-IT" dirty="0">
                <a:solidFill>
                  <a:srgbClr val="008000"/>
                </a:solidFill>
              </a:rPr>
              <a:t>. Nella nota integrativa è fornita una spiegazione del periodo di ammortamento </a:t>
            </a:r>
            <a:r>
              <a:rPr lang="it-IT" dirty="0" smtClean="0">
                <a:solidFill>
                  <a:srgbClr val="008000"/>
                </a:solidFill>
              </a:rPr>
              <a:t>dell'avviamento</a:t>
            </a:r>
            <a:endParaRPr lang="it-IT" dirty="0">
              <a:solidFill>
                <a:srgbClr val="008000"/>
              </a:solidFill>
            </a:endParaRPr>
          </a:p>
        </p:txBody>
      </p:sp>
    </p:spTree>
    <p:extLst>
      <p:ext uri="{BB962C8B-B14F-4D97-AF65-F5344CB8AC3E}">
        <p14:creationId xmlns:p14="http://schemas.microsoft.com/office/powerpoint/2010/main" val="83104830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4522"/>
          </a:xfrm>
        </p:spPr>
        <p:txBody>
          <a:bodyPr>
            <a:noAutofit/>
          </a:bodyPr>
          <a:lstStyle/>
          <a:p>
            <a:r>
              <a:rPr lang="it-IT" sz="3200" dirty="0" smtClean="0"/>
              <a:t>ammortamento dell’avviamento: processo </a:t>
            </a:r>
            <a:r>
              <a:rPr lang="it-IT" sz="3200" dirty="0"/>
              <a:t>di stima della vita </a:t>
            </a:r>
            <a:r>
              <a:rPr lang="it-IT" sz="3200" dirty="0" smtClean="0"/>
              <a:t>utile (OIC 24 §68 e §70):</a:t>
            </a:r>
            <a:endParaRPr lang="it-IT" sz="3200" dirty="0"/>
          </a:p>
        </p:txBody>
      </p:sp>
      <p:sp>
        <p:nvSpPr>
          <p:cNvPr id="3" name="Segnaposto contenuto 2"/>
          <p:cNvSpPr>
            <a:spLocks noGrp="1"/>
          </p:cNvSpPr>
          <p:nvPr>
            <p:ph idx="1"/>
          </p:nvPr>
        </p:nvSpPr>
        <p:spPr>
          <a:xfrm>
            <a:off x="457200" y="1207184"/>
            <a:ext cx="8229600" cy="5520352"/>
          </a:xfrm>
        </p:spPr>
        <p:txBody>
          <a:bodyPr>
            <a:normAutofit fontScale="77500" lnSpcReduction="20000"/>
          </a:bodyPr>
          <a:lstStyle/>
          <a:p>
            <a:pPr marL="0" indent="0">
              <a:buNone/>
            </a:pPr>
            <a:r>
              <a:rPr lang="it-IT" dirty="0"/>
              <a:t>a. il periodo di tempo entro il quale la società si attende di godere dei benefici economici addizionali legati alle prospettive reddituali favorevoli della società oggetto di aggregazione e alle sinergie generate dall’operazione straordinaria</a:t>
            </a:r>
          </a:p>
          <a:p>
            <a:pPr marL="0" indent="0">
              <a:buNone/>
            </a:pPr>
            <a:r>
              <a:rPr lang="it-IT" dirty="0"/>
              <a:t>b. il periodo di tempo entro il quale l’impresa si attende di recuperare, in termini finanziari o reddituali, l’investimento effettuato (cd </a:t>
            </a:r>
            <a:r>
              <a:rPr lang="it-IT" dirty="0" err="1"/>
              <a:t>payback</a:t>
            </a:r>
            <a:r>
              <a:rPr lang="it-IT" dirty="0"/>
              <a:t> </a:t>
            </a:r>
            <a:r>
              <a:rPr lang="it-IT" dirty="0" err="1"/>
              <a:t>period</a:t>
            </a:r>
            <a:r>
              <a:rPr lang="it-IT" dirty="0"/>
              <a:t>) sulla base di quanto previsto formalmente dall’organo decisionale della società</a:t>
            </a:r>
          </a:p>
          <a:p>
            <a:pPr marL="0" indent="0">
              <a:buNone/>
            </a:pPr>
            <a:r>
              <a:rPr lang="it-IT" dirty="0"/>
              <a:t>c. la media ponderata delle vite utili delle principali attività (core </a:t>
            </a:r>
            <a:r>
              <a:rPr lang="it-IT" dirty="0" err="1"/>
              <a:t>assets</a:t>
            </a:r>
            <a:r>
              <a:rPr lang="it-IT" dirty="0"/>
              <a:t>) acquisite con l’operazione di aggregazione aziendale (incluse le immobilizzazioni immateriali)</a:t>
            </a:r>
          </a:p>
          <a:p>
            <a:pPr marL="0" indent="0">
              <a:buNone/>
            </a:pPr>
            <a:r>
              <a:rPr lang="it-IT" i="1" dirty="0"/>
              <a:t>Quando l’applicazione degli elementi di cui al § 68 determina una stima della vita utile dell’avviamento superiore ai 10 anni, occorrono fatti e circostanze oggettivi a supporto di tale stima. In ogni caso la vita utile dell’avviamento non può superare i 20 anni</a:t>
            </a:r>
            <a:r>
              <a:rPr lang="it-IT" dirty="0"/>
              <a:t> </a:t>
            </a:r>
            <a:endParaRPr lang="it-IT" dirty="0">
              <a:solidFill>
                <a:srgbClr val="008000"/>
              </a:solidFill>
            </a:endParaRPr>
          </a:p>
        </p:txBody>
      </p:sp>
    </p:spTree>
    <p:extLst>
      <p:ext uri="{BB962C8B-B14F-4D97-AF65-F5344CB8AC3E}">
        <p14:creationId xmlns:p14="http://schemas.microsoft.com/office/powerpoint/2010/main" val="191831820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Imposte sul reddito OIC 25 </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a:t>H</a:t>
            </a:r>
            <a:r>
              <a:rPr lang="it-IT" dirty="0" smtClean="0"/>
              <a:t>a </a:t>
            </a:r>
            <a:r>
              <a:rPr lang="it-IT" dirty="0"/>
              <a:t>lo scopo di definire i criteri per la rilevazione, classificazione e valutazione delle imposte sul reddito, nonché le informazioni da presentare nella nota integrativa</a:t>
            </a:r>
          </a:p>
          <a:p>
            <a:pPr marL="0" indent="0">
              <a:buNone/>
            </a:pPr>
            <a:r>
              <a:rPr lang="it-IT" dirty="0"/>
              <a:t>2424 cc: nello SP, le </a:t>
            </a:r>
            <a:r>
              <a:rPr lang="it-IT" b="1" dirty="0"/>
              <a:t>attività</a:t>
            </a:r>
            <a:r>
              <a:rPr lang="it-IT" dirty="0"/>
              <a:t> correlate alle imposte correnti e alle imposte anticipate vanno rilevate nelle seguenti voci: </a:t>
            </a:r>
          </a:p>
          <a:p>
            <a:r>
              <a:rPr lang="it-IT" dirty="0"/>
              <a:t>CII5-bis “crediti tributari”</a:t>
            </a:r>
          </a:p>
          <a:p>
            <a:r>
              <a:rPr lang="it-IT" dirty="0"/>
              <a:t>CII5-ter “imposte anticipate”</a:t>
            </a:r>
            <a:r>
              <a:rPr lang="it-IT" dirty="0"/>
              <a:t> </a:t>
            </a:r>
          </a:p>
        </p:txBody>
      </p:sp>
    </p:spTree>
    <p:extLst>
      <p:ext uri="{BB962C8B-B14F-4D97-AF65-F5344CB8AC3E}">
        <p14:creationId xmlns:p14="http://schemas.microsoft.com/office/powerpoint/2010/main" val="39064096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Crediti tributari</a:t>
            </a:r>
            <a:endParaRPr lang="it-IT" dirty="0"/>
          </a:p>
        </p:txBody>
      </p:sp>
      <p:sp>
        <p:nvSpPr>
          <p:cNvPr id="3" name="Segnaposto contenuto 2"/>
          <p:cNvSpPr>
            <a:spLocks noGrp="1"/>
          </p:cNvSpPr>
          <p:nvPr>
            <p:ph idx="1"/>
          </p:nvPr>
        </p:nvSpPr>
        <p:spPr/>
        <p:txBody>
          <a:bodyPr>
            <a:normAutofit fontScale="92500" lnSpcReduction="20000"/>
          </a:bodyPr>
          <a:lstStyle/>
          <a:p>
            <a:r>
              <a:rPr lang="it-IT" dirty="0"/>
              <a:t>Voce che accoglie </a:t>
            </a:r>
            <a:r>
              <a:rPr lang="it-IT" dirty="0" smtClean="0"/>
              <a:t>i valori certi </a:t>
            </a:r>
            <a:r>
              <a:rPr lang="it-IT" dirty="0"/>
              <a:t>e determinati per i quali la </a:t>
            </a:r>
            <a:r>
              <a:rPr lang="it-IT" dirty="0" smtClean="0"/>
              <a:t>società </a:t>
            </a:r>
            <a:r>
              <a:rPr lang="it-IT" dirty="0"/>
              <a:t>ha un diritto al realizzo tramite rimborso o compensazione, quali ad esempio</a:t>
            </a:r>
          </a:p>
          <a:p>
            <a:r>
              <a:rPr lang="it-IT" dirty="0"/>
              <a:t>i crediti per eccedenze d’imposte correnti per i quali è stato richiesto il rimborso</a:t>
            </a:r>
          </a:p>
          <a:p>
            <a:r>
              <a:rPr lang="it-IT" dirty="0"/>
              <a:t>l’IVA a credito da portare a nuovo</a:t>
            </a:r>
          </a:p>
          <a:p>
            <a:r>
              <a:rPr lang="it-IT" dirty="0"/>
              <a:t>le ritenute a titolo di acconto subite all’atto della riscossione di determinati proventi</a:t>
            </a:r>
          </a:p>
          <a:p>
            <a:r>
              <a:rPr lang="it-IT" dirty="0"/>
              <a:t>Gli acconti eccedenti il debito tributario per imposte correnti</a:t>
            </a:r>
            <a:r>
              <a:rPr lang="it-IT" dirty="0"/>
              <a:t> </a:t>
            </a:r>
          </a:p>
        </p:txBody>
      </p:sp>
    </p:spTree>
    <p:extLst>
      <p:ext uri="{BB962C8B-B14F-4D97-AF65-F5344CB8AC3E}">
        <p14:creationId xmlns:p14="http://schemas.microsoft.com/office/powerpoint/2010/main" val="4146170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Ruolo e funzioni dell’OIC</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Art</a:t>
            </a:r>
            <a:r>
              <a:rPr lang="it-IT" dirty="0"/>
              <a:t>. 9-bis </a:t>
            </a:r>
            <a:r>
              <a:rPr lang="it-IT" dirty="0" err="1"/>
              <a:t>DLgs</a:t>
            </a:r>
            <a:r>
              <a:rPr lang="it-IT" dirty="0"/>
              <a:t> 38/2005 – Ruolo e funzioni dell’Organismo Italiano di Contabilità </a:t>
            </a:r>
            <a:endParaRPr lang="it-IT" dirty="0" smtClean="0"/>
          </a:p>
          <a:p>
            <a:pPr marL="514350" indent="-514350">
              <a:buAutoNum type="arabicPeriod"/>
            </a:pPr>
            <a:r>
              <a:rPr lang="it-IT" dirty="0" smtClean="0"/>
              <a:t>L’Organismo </a:t>
            </a:r>
            <a:r>
              <a:rPr lang="it-IT" dirty="0"/>
              <a:t>Italiano di Contabilità, istituto nazionale per i principi contabili: </a:t>
            </a:r>
            <a:endParaRPr lang="it-IT" dirty="0" smtClean="0"/>
          </a:p>
          <a:p>
            <a:pPr marL="400050" lvl="1" indent="0">
              <a:buNone/>
            </a:pPr>
            <a:r>
              <a:rPr lang="it-IT" dirty="0" smtClean="0"/>
              <a:t>a</a:t>
            </a:r>
            <a:r>
              <a:rPr lang="it-IT" dirty="0"/>
              <a:t>) emana i principi contabili nazionali, ispirati alla migliore prassi operativa, per la redazione dei bilanci secondo le disposizioni del codice </a:t>
            </a:r>
            <a:r>
              <a:rPr lang="it-IT" dirty="0" smtClean="0"/>
              <a:t>civile</a:t>
            </a:r>
            <a:endParaRPr lang="it-IT" dirty="0"/>
          </a:p>
          <a:p>
            <a:endParaRPr lang="it-IT" dirty="0"/>
          </a:p>
        </p:txBody>
      </p:sp>
    </p:spTree>
    <p:extLst>
      <p:ext uri="{BB962C8B-B14F-4D97-AF65-F5344CB8AC3E}">
        <p14:creationId xmlns:p14="http://schemas.microsoft.com/office/powerpoint/2010/main" val="379006840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Imposte anticipate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Voce </a:t>
            </a:r>
            <a:r>
              <a:rPr lang="it-IT" dirty="0"/>
              <a:t>accoglie le attività per le imposte anticipate determinate in base alle differenze temporanee deducibili </a:t>
            </a:r>
            <a:r>
              <a:rPr lang="it-IT" dirty="0" smtClean="0"/>
              <a:t>negli </a:t>
            </a:r>
            <a:r>
              <a:rPr lang="it-IT" dirty="0"/>
              <a:t>esercizi successivi o al riporto a nuovo delle perdite </a:t>
            </a:r>
            <a:r>
              <a:rPr lang="it-IT" dirty="0" smtClean="0"/>
              <a:t>fiscali</a:t>
            </a:r>
          </a:p>
          <a:p>
            <a:r>
              <a:rPr lang="it-IT" dirty="0" smtClean="0"/>
              <a:t>Per </a:t>
            </a:r>
            <a:r>
              <a:rPr lang="it-IT" dirty="0"/>
              <a:t>le imposte anticipate non è fornita l’indicazione separata di quelle esigibili oltre l’esercizio </a:t>
            </a:r>
            <a:r>
              <a:rPr lang="it-IT" dirty="0" smtClean="0"/>
              <a:t>successivo</a:t>
            </a:r>
            <a:endParaRPr lang="it-IT" dirty="0"/>
          </a:p>
          <a:p>
            <a:r>
              <a:rPr lang="it-IT" dirty="0"/>
              <a:t>Le </a:t>
            </a:r>
            <a:r>
              <a:rPr lang="it-IT" dirty="0"/>
              <a:t>attività per imposte anticipate sono rilevate, nel rispetto del  principio della prudenza, solo quando vi è la </a:t>
            </a:r>
            <a:r>
              <a:rPr lang="it-IT" b="1" dirty="0"/>
              <a:t>ragionevole certezza del loro futuro </a:t>
            </a:r>
            <a:r>
              <a:rPr lang="it-IT" b="1" dirty="0" smtClean="0"/>
              <a:t>recupero</a:t>
            </a:r>
            <a:endParaRPr lang="it-IT" b="1" dirty="0"/>
          </a:p>
        </p:txBody>
      </p:sp>
    </p:spTree>
    <p:extLst>
      <p:ext uri="{BB962C8B-B14F-4D97-AF65-F5344CB8AC3E}">
        <p14:creationId xmlns:p14="http://schemas.microsoft.com/office/powerpoint/2010/main" val="7294123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25748"/>
            <a:ext cx="8229600" cy="1068861"/>
          </a:xfrm>
        </p:spPr>
        <p:txBody>
          <a:bodyPr>
            <a:normAutofit fontScale="90000"/>
          </a:bodyPr>
          <a:lstStyle/>
          <a:p>
            <a:r>
              <a:rPr lang="it-IT" sz="3600" dirty="0" smtClean="0"/>
              <a:t>Ragionevole certezza e Differenza temporanea: elementi (OIC25)</a:t>
            </a:r>
            <a:endParaRPr lang="it-IT" sz="3600" dirty="0"/>
          </a:p>
        </p:txBody>
      </p:sp>
      <p:sp>
        <p:nvSpPr>
          <p:cNvPr id="3" name="Segnaposto contenuto 2"/>
          <p:cNvSpPr>
            <a:spLocks noGrp="1"/>
          </p:cNvSpPr>
          <p:nvPr>
            <p:ph idx="1"/>
          </p:nvPr>
        </p:nvSpPr>
        <p:spPr>
          <a:xfrm>
            <a:off x="457200" y="1420834"/>
            <a:ext cx="8229600" cy="5039312"/>
          </a:xfrm>
        </p:spPr>
        <p:txBody>
          <a:bodyPr>
            <a:normAutofit fontScale="77500" lnSpcReduction="20000"/>
          </a:bodyPr>
          <a:lstStyle/>
          <a:p>
            <a:pPr marL="370800" indent="-370800" algn="just">
              <a:buFont typeface="+mj-lt"/>
              <a:buAutoNum type="arabicPeriod"/>
            </a:pPr>
            <a:r>
              <a:rPr lang="it-IT" dirty="0"/>
              <a:t>esiste una proiezione dei risultati fiscali della società (pianificazione fiscale) per un periodo di tempo ragionevole, da cui si evince l’esistenza, negli esercizi in cui si annulleranno </a:t>
            </a:r>
            <a:r>
              <a:rPr lang="it-IT" dirty="0" smtClean="0"/>
              <a:t>le </a:t>
            </a:r>
            <a:r>
              <a:rPr lang="it-IT" dirty="0"/>
              <a:t>differenze temporanee deducibili, di redditi imponibili non inferiori all’ammontare delle differenze che si annulleranno</a:t>
            </a:r>
          </a:p>
          <a:p>
            <a:pPr marL="370800" indent="-370800" algn="just">
              <a:buFont typeface="+mj-lt"/>
              <a:buAutoNum type="arabicPeriod"/>
            </a:pPr>
            <a:r>
              <a:rPr lang="it-IT" dirty="0"/>
              <a:t>negli esercizi in cui si prevede l’annullamento della differenza temporanea deducibile, vi sono sufficienti differenze temporanee </a:t>
            </a:r>
            <a:r>
              <a:rPr lang="it-IT" dirty="0" smtClean="0"/>
              <a:t>imponibili </a:t>
            </a:r>
            <a:r>
              <a:rPr lang="it-IT" dirty="0"/>
              <a:t>di cui si prevede </a:t>
            </a:r>
            <a:r>
              <a:rPr lang="it-IT" dirty="0" smtClean="0"/>
              <a:t>l’annullamento</a:t>
            </a:r>
            <a:endParaRPr lang="it-IT" dirty="0"/>
          </a:p>
          <a:p>
            <a:pPr algn="just"/>
            <a:r>
              <a:rPr lang="it-IT" dirty="0"/>
              <a:t>Una </a:t>
            </a:r>
            <a:r>
              <a:rPr lang="it-IT" b="1" dirty="0"/>
              <a:t>differenza temporanea </a:t>
            </a:r>
            <a:r>
              <a:rPr lang="it-IT" dirty="0"/>
              <a:t>rappresenta, ad una certa data, la differenza tra il valore di una attività o una passività determinato con criteri di valutazione civilistici ed il loro valore riconosciuto </a:t>
            </a:r>
            <a:r>
              <a:rPr lang="it-IT" dirty="0" smtClean="0"/>
              <a:t>ai fini fiscali</a:t>
            </a:r>
            <a:r>
              <a:rPr lang="it-IT" dirty="0"/>
              <a:t>, destinate ad annullarsi negli esercizi successivi</a:t>
            </a:r>
            <a:r>
              <a:rPr lang="it-IT" dirty="0"/>
              <a:t> </a:t>
            </a:r>
          </a:p>
        </p:txBody>
      </p:sp>
    </p:spTree>
    <p:extLst>
      <p:ext uri="{BB962C8B-B14F-4D97-AF65-F5344CB8AC3E}">
        <p14:creationId xmlns:p14="http://schemas.microsoft.com/office/powerpoint/2010/main" val="367418664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007995"/>
          </a:xfrm>
        </p:spPr>
        <p:txBody>
          <a:bodyPr>
            <a:normAutofit/>
          </a:bodyPr>
          <a:lstStyle/>
          <a:p>
            <a:r>
              <a:rPr lang="it-IT" sz="3200" dirty="0"/>
              <a:t>operazioni che hanno effetto sul conto economico  </a:t>
            </a:r>
          </a:p>
        </p:txBody>
      </p:sp>
      <p:sp>
        <p:nvSpPr>
          <p:cNvPr id="3" name="Segnaposto contenuto 2"/>
          <p:cNvSpPr>
            <a:spLocks noGrp="1"/>
          </p:cNvSpPr>
          <p:nvPr>
            <p:ph idx="1"/>
          </p:nvPr>
        </p:nvSpPr>
        <p:spPr>
          <a:xfrm>
            <a:off x="457200" y="1411578"/>
            <a:ext cx="8229600" cy="4525963"/>
          </a:xfrm>
        </p:spPr>
        <p:txBody>
          <a:bodyPr>
            <a:normAutofit fontScale="92500" lnSpcReduction="20000"/>
          </a:bodyPr>
          <a:lstStyle/>
          <a:p>
            <a:r>
              <a:rPr lang="it-IT" dirty="0" smtClean="0"/>
              <a:t>Sono componenti </a:t>
            </a:r>
            <a:r>
              <a:rPr lang="it-IT" dirty="0"/>
              <a:t>negativi (o positivi) di reddito parzialmente o totalmente indeducibili (o imponibili) ai fini fiscali</a:t>
            </a:r>
          </a:p>
          <a:p>
            <a:r>
              <a:rPr lang="it-IT" dirty="0" smtClean="0"/>
              <a:t>tali </a:t>
            </a:r>
            <a:r>
              <a:rPr lang="it-IT" dirty="0"/>
              <a:t>differenze derivano dalle differenze tra il risultato civilistico e il reddito imponibile, che hanno origine in un esercizio e si annullano in uno o più esercizi successivi</a:t>
            </a:r>
          </a:p>
          <a:p>
            <a:r>
              <a:rPr lang="it-IT" dirty="0"/>
              <a:t>si tratta, dunque, di ricavi e costi (o di parte di essi) che concorrono a formare il reddito imponibile in un esercizio diverso da quello nel quale concorrono a formare il risultato civilistico</a:t>
            </a:r>
            <a:r>
              <a:rPr lang="it-IT" dirty="0"/>
              <a:t> </a:t>
            </a:r>
          </a:p>
        </p:txBody>
      </p:sp>
    </p:spTree>
    <p:extLst>
      <p:ext uri="{BB962C8B-B14F-4D97-AF65-F5344CB8AC3E}">
        <p14:creationId xmlns:p14="http://schemas.microsoft.com/office/powerpoint/2010/main" val="267724981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4522"/>
          </a:xfrm>
        </p:spPr>
        <p:txBody>
          <a:bodyPr/>
          <a:lstStyle/>
          <a:p>
            <a:r>
              <a:rPr lang="it-IT" dirty="0"/>
              <a:t>differenza permanente</a:t>
            </a:r>
            <a:r>
              <a:rPr lang="it-IT" b="1" dirty="0"/>
              <a:t> </a:t>
            </a:r>
            <a:endParaRPr lang="it-IT" dirty="0"/>
          </a:p>
        </p:txBody>
      </p:sp>
      <p:sp>
        <p:nvSpPr>
          <p:cNvPr id="3" name="Segnaposto contenuto 2"/>
          <p:cNvSpPr>
            <a:spLocks noGrp="1"/>
          </p:cNvSpPr>
          <p:nvPr>
            <p:ph idx="1"/>
          </p:nvPr>
        </p:nvSpPr>
        <p:spPr>
          <a:xfrm>
            <a:off x="457200" y="1282634"/>
            <a:ext cx="8229600" cy="4843530"/>
          </a:xfrm>
        </p:spPr>
        <p:txBody>
          <a:bodyPr>
            <a:normAutofit fontScale="92500" lnSpcReduction="20000"/>
          </a:bodyPr>
          <a:lstStyle/>
          <a:p>
            <a:r>
              <a:rPr lang="it-IT" dirty="0" smtClean="0"/>
              <a:t>È, </a:t>
            </a:r>
            <a:r>
              <a:rPr lang="it-IT" dirty="0"/>
              <a:t>ad una certa data, una differenza tra il reddito imponibile e il risultato civilistico che non è destinata ad annullarsi negli esercizi </a:t>
            </a:r>
            <a:r>
              <a:rPr lang="it-IT" dirty="0" smtClean="0"/>
              <a:t>successivi</a:t>
            </a:r>
          </a:p>
          <a:p>
            <a:r>
              <a:rPr lang="it-IT" dirty="0" smtClean="0"/>
              <a:t>Si </a:t>
            </a:r>
            <a:r>
              <a:rPr lang="it-IT" dirty="0"/>
              <a:t>tratta, ad esempio, di componenti negativi o positivi di reddito parzialmente o totalmente indeducibili o esenti ai fini fiscali</a:t>
            </a:r>
            <a:r>
              <a:rPr lang="it-IT" dirty="0"/>
              <a:t> </a:t>
            </a:r>
            <a:endParaRPr lang="it-IT" dirty="0" smtClean="0"/>
          </a:p>
          <a:p>
            <a:r>
              <a:rPr lang="it-IT" dirty="0"/>
              <a:t>Esempio Art. 109, c.5 </a:t>
            </a:r>
            <a:r>
              <a:rPr lang="it-IT" dirty="0" err="1"/>
              <a:t>Tuir</a:t>
            </a:r>
            <a:r>
              <a:rPr lang="it-IT" dirty="0"/>
              <a:t> spese relative a prestazioni alberghiere e a somministrazioni di alimenti e bevande, diverse da quelle di cui al c.3 dell'art. 95, sono deducibili nella misura del 75%</a:t>
            </a:r>
          </a:p>
          <a:p>
            <a:r>
              <a:rPr lang="it-IT" dirty="0"/>
              <a:t>Spese alberghiere 100 Deducibili 75 Indeducibili 25 </a:t>
            </a:r>
            <a:r>
              <a:rPr lang="it-IT" dirty="0">
                <a:latin typeface="Wingdings"/>
              </a:rPr>
              <a:t>à</a:t>
            </a:r>
            <a:r>
              <a:rPr lang="it-IT" dirty="0"/>
              <a:t> DIFFERENZA </a:t>
            </a:r>
            <a:r>
              <a:rPr lang="it-IT" dirty="0" smtClean="0"/>
              <a:t>PERMANENTE</a:t>
            </a:r>
            <a:endParaRPr lang="it-IT" dirty="0"/>
          </a:p>
        </p:txBody>
      </p:sp>
    </p:spTree>
    <p:extLst>
      <p:ext uri="{BB962C8B-B14F-4D97-AF65-F5344CB8AC3E}">
        <p14:creationId xmlns:p14="http://schemas.microsoft.com/office/powerpoint/2010/main" val="6793003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Differenze temporanee deducibili negli esercizi successivi</a:t>
            </a:r>
            <a:r>
              <a:rPr lang="it-IT" dirty="0"/>
              <a:t> </a:t>
            </a:r>
          </a:p>
        </p:txBody>
      </p:sp>
      <p:sp>
        <p:nvSpPr>
          <p:cNvPr id="3" name="Segnaposto contenuto 2"/>
          <p:cNvSpPr>
            <a:spLocks noGrp="1"/>
          </p:cNvSpPr>
          <p:nvPr>
            <p:ph idx="1"/>
          </p:nvPr>
        </p:nvSpPr>
        <p:spPr/>
        <p:txBody>
          <a:bodyPr/>
          <a:lstStyle/>
          <a:p>
            <a:r>
              <a:rPr lang="it-IT" dirty="0"/>
              <a:t>differenze temporanee che, nella determinazione del reddito imponibile (perdita fiscale) di esercizi successivi, si tradurranno in importi deducibili quando il valore contabile dell’attività o della passività sarà estinto o realizzato, in tutto o in parte</a:t>
            </a:r>
            <a:r>
              <a:rPr lang="it-IT" dirty="0"/>
              <a:t> </a:t>
            </a:r>
          </a:p>
        </p:txBody>
      </p:sp>
    </p:spTree>
    <p:extLst>
      <p:ext uri="{BB962C8B-B14F-4D97-AF65-F5344CB8AC3E}">
        <p14:creationId xmlns:p14="http://schemas.microsoft.com/office/powerpoint/2010/main" val="406523476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56498"/>
          </a:xfrm>
        </p:spPr>
        <p:txBody>
          <a:bodyPr>
            <a:normAutofit fontScale="90000"/>
          </a:bodyPr>
          <a:lstStyle/>
          <a:p>
            <a:r>
              <a:rPr lang="it-IT" dirty="0"/>
              <a:t>Differenze </a:t>
            </a:r>
            <a:r>
              <a:rPr lang="it-IT" dirty="0" smtClean="0"/>
              <a:t>temporanee: esempi</a:t>
            </a:r>
            <a:endParaRPr lang="it-IT" dirty="0"/>
          </a:p>
        </p:txBody>
      </p:sp>
      <p:sp>
        <p:nvSpPr>
          <p:cNvPr id="3" name="Segnaposto contenuto 2"/>
          <p:cNvSpPr>
            <a:spLocks noGrp="1"/>
          </p:cNvSpPr>
          <p:nvPr>
            <p:ph idx="1"/>
          </p:nvPr>
        </p:nvSpPr>
        <p:spPr>
          <a:xfrm>
            <a:off x="457200" y="1270058"/>
            <a:ext cx="8229600" cy="5294005"/>
          </a:xfrm>
        </p:spPr>
        <p:txBody>
          <a:bodyPr>
            <a:normAutofit fontScale="70000" lnSpcReduction="20000"/>
          </a:bodyPr>
          <a:lstStyle/>
          <a:p>
            <a:pPr marL="0" indent="0">
              <a:buNone/>
            </a:pPr>
            <a:r>
              <a:rPr lang="it-IT" dirty="0"/>
              <a:t>Art. 102 c.6 </a:t>
            </a:r>
            <a:r>
              <a:rPr lang="it-IT" dirty="0" err="1"/>
              <a:t>Tuir</a:t>
            </a:r>
            <a:r>
              <a:rPr lang="it-IT" dirty="0"/>
              <a:t> Le spese di manutenzione, riparazione, ammodernamento e trasformazione, che dal bilancio non risultino imputate ad incremento del costo dei beni ai quali si riferiscono, sono deducibili nel limite del 5% del costo complessivo di tutti i beni materiali ammortizzabili quale risulta all'inizio dell'esercizio dal registro dei beni ammortizzabili</a:t>
            </a:r>
          </a:p>
          <a:p>
            <a:pPr marL="0" indent="0">
              <a:buNone/>
            </a:pPr>
            <a:r>
              <a:rPr lang="it-IT" dirty="0"/>
              <a:t>L'eccedenza è deducibile per quote costanti nei </a:t>
            </a:r>
            <a:r>
              <a:rPr lang="it-IT" dirty="0" smtClean="0"/>
              <a:t>5 esercizi </a:t>
            </a:r>
            <a:r>
              <a:rPr lang="it-IT" dirty="0"/>
              <a:t>successivi</a:t>
            </a:r>
          </a:p>
          <a:p>
            <a:r>
              <a:rPr lang="it-IT" dirty="0"/>
              <a:t>COSTO BENI MATERIALI AMMORTIZZABILI ALL’1/1: 100 </a:t>
            </a:r>
          </a:p>
          <a:p>
            <a:r>
              <a:rPr lang="it-IT" dirty="0"/>
              <a:t>SPESE DI MANUTENZIONE: 15 DEDUCIBILI: </a:t>
            </a:r>
          </a:p>
          <a:p>
            <a:r>
              <a:rPr lang="it-IT" dirty="0"/>
              <a:t>5 ECCEDENZA DEDUCIBILE NEI CINQUE ESERCIZI SUCCESSIVI: </a:t>
            </a:r>
          </a:p>
          <a:p>
            <a:r>
              <a:rPr lang="it-IT" dirty="0"/>
              <a:t>10 </a:t>
            </a:r>
            <a:r>
              <a:rPr lang="it-IT" dirty="0">
                <a:latin typeface="Wingdings"/>
              </a:rPr>
              <a:t>à</a:t>
            </a:r>
            <a:r>
              <a:rPr lang="it-IT" dirty="0"/>
              <a:t> DIFFERENZA TEMPORANEA 128 </a:t>
            </a:r>
          </a:p>
          <a:p>
            <a:pPr marL="0" indent="0">
              <a:buNone/>
            </a:pPr>
            <a:r>
              <a:rPr lang="it-IT" dirty="0"/>
              <a:t>se ammissibile, si calcolerà l’effetto fiscale di recupero dell’imposta nei futuri esercizi:  </a:t>
            </a:r>
            <a:endParaRPr lang="it-IT" dirty="0" smtClean="0"/>
          </a:p>
          <a:p>
            <a:r>
              <a:rPr lang="it-IT" dirty="0" smtClean="0"/>
              <a:t>IRES </a:t>
            </a:r>
            <a:r>
              <a:rPr lang="it-IT" dirty="0"/>
              <a:t>24% </a:t>
            </a:r>
            <a:endParaRPr lang="it-IT" dirty="0" smtClean="0"/>
          </a:p>
          <a:p>
            <a:r>
              <a:rPr lang="it-IT" dirty="0" smtClean="0"/>
              <a:t>Manutenzioni </a:t>
            </a:r>
            <a:r>
              <a:rPr lang="it-IT" dirty="0"/>
              <a:t>deducibili nei futuri esercizi: 10 </a:t>
            </a:r>
            <a:endParaRPr lang="it-IT" dirty="0" smtClean="0"/>
          </a:p>
          <a:p>
            <a:r>
              <a:rPr lang="it-IT" dirty="0" smtClean="0"/>
              <a:t>Imposte </a:t>
            </a:r>
            <a:r>
              <a:rPr lang="it-IT" dirty="0"/>
              <a:t>anticipate 2,4</a:t>
            </a:r>
            <a:r>
              <a:rPr lang="it-IT" dirty="0"/>
              <a:t> </a:t>
            </a:r>
          </a:p>
        </p:txBody>
      </p:sp>
    </p:spTree>
    <p:extLst>
      <p:ext uri="{BB962C8B-B14F-4D97-AF65-F5344CB8AC3E}">
        <p14:creationId xmlns:p14="http://schemas.microsoft.com/office/powerpoint/2010/main" val="339787844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61" y="174039"/>
            <a:ext cx="8487041" cy="869672"/>
          </a:xfrm>
        </p:spPr>
        <p:txBody>
          <a:bodyPr>
            <a:normAutofit fontScale="90000"/>
          </a:bodyPr>
          <a:lstStyle/>
          <a:p>
            <a:r>
              <a:rPr lang="it-IT" dirty="0"/>
              <a:t>perdite pregresse riportabili </a:t>
            </a:r>
            <a:r>
              <a:rPr lang="it-IT" dirty="0" smtClean="0"/>
              <a:t>art</a:t>
            </a:r>
            <a:r>
              <a:rPr lang="it-IT" dirty="0"/>
              <a:t>. 84 </a:t>
            </a:r>
            <a:r>
              <a:rPr lang="it-IT" dirty="0" err="1"/>
              <a:t>Tuir</a:t>
            </a:r>
            <a:r>
              <a:rPr lang="it-IT" dirty="0"/>
              <a:t> </a:t>
            </a:r>
          </a:p>
        </p:txBody>
      </p:sp>
      <p:sp>
        <p:nvSpPr>
          <p:cNvPr id="3" name="Segnaposto contenuto 2"/>
          <p:cNvSpPr>
            <a:spLocks noGrp="1"/>
          </p:cNvSpPr>
          <p:nvPr>
            <p:ph idx="1"/>
          </p:nvPr>
        </p:nvSpPr>
        <p:spPr>
          <a:xfrm>
            <a:off x="457200" y="1194609"/>
            <a:ext cx="8229600" cy="5243705"/>
          </a:xfrm>
        </p:spPr>
        <p:txBody>
          <a:bodyPr/>
          <a:lstStyle/>
          <a:p>
            <a:r>
              <a:rPr lang="it-IT" dirty="0"/>
              <a:t>La perdita di un periodo d'imposta, determinata con le stesse norme valevoli per la determinazione del reddito, può essere computata in diminuzione del reddito dei periodi d'imposta successivi in misura non superiore all'80% del reddito imponibile di ciascuno di essi e per l'intero importo che trova capienza in tale ammontare</a:t>
            </a:r>
            <a:r>
              <a:rPr lang="it-IT" dirty="0"/>
              <a:t> </a:t>
            </a:r>
            <a:r>
              <a:rPr lang="it-IT" dirty="0" smtClean="0"/>
              <a:t> </a:t>
            </a:r>
            <a:endParaRPr lang="it-IT" dirty="0"/>
          </a:p>
        </p:txBody>
      </p:sp>
    </p:spTree>
    <p:extLst>
      <p:ext uri="{BB962C8B-B14F-4D97-AF65-F5344CB8AC3E}">
        <p14:creationId xmlns:p14="http://schemas.microsoft.com/office/powerpoint/2010/main" val="159366270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162660992"/>
              </p:ext>
            </p:extLst>
          </p:nvPr>
        </p:nvGraphicFramePr>
        <p:xfrm>
          <a:off x="457200" y="490420"/>
          <a:ext cx="8229600" cy="598469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553291">
                <a:tc>
                  <a:txBody>
                    <a:bodyPr/>
                    <a:lstStyle/>
                    <a:p>
                      <a:pPr>
                        <a:lnSpc>
                          <a:spcPts val="1200"/>
                        </a:lnSpc>
                        <a:spcAft>
                          <a:spcPts val="0"/>
                        </a:spcAft>
                      </a:pPr>
                      <a:r>
                        <a:rPr lang="it-IT" sz="1000" b="1" i="1">
                          <a:solidFill>
                            <a:srgbClr val="000000"/>
                          </a:solidFill>
                          <a:effectLst/>
                          <a:latin typeface="Verdana"/>
                          <a:ea typeface="ＭＳ 明朝"/>
                          <a:cs typeface="Times New Roman"/>
                        </a:rPr>
                        <a:t>ANNO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b="1" i="1">
                          <a:solidFill>
                            <a:srgbClr val="000000"/>
                          </a:solidFill>
                          <a:effectLst/>
                          <a:latin typeface="Verdana"/>
                          <a:ea typeface="ＭＳ 明朝"/>
                          <a:cs typeface="Times New Roman"/>
                        </a:rPr>
                        <a:t>REDDITO CONSEGUITO</a:t>
                      </a:r>
                      <a:endParaRPr lang="it-IT" sz="1200">
                        <a:effectLst/>
                        <a:latin typeface="Cambria"/>
                        <a:ea typeface="ＭＳ 明朝"/>
                        <a:cs typeface="Times New Roman"/>
                      </a:endParaRPr>
                    </a:p>
                    <a:p>
                      <a:pPr>
                        <a:lnSpc>
                          <a:spcPts val="1200"/>
                        </a:lnSpc>
                        <a:spcAft>
                          <a:spcPts val="0"/>
                        </a:spcAft>
                      </a:pPr>
                      <a:r>
                        <a:rPr lang="it-IT" sz="1000">
                          <a:solidFill>
                            <a:srgbClr val="000000"/>
                          </a:solidFill>
                          <a:effectLst/>
                          <a:latin typeface="Verdana"/>
                          <a:ea typeface="ＭＳ 明朝"/>
                          <a:cs typeface="Times New Roman"/>
                        </a:rPr>
                        <a:t>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b="1" i="1">
                          <a:solidFill>
                            <a:srgbClr val="000000"/>
                          </a:solidFill>
                          <a:effectLst/>
                          <a:latin typeface="Verdana"/>
                          <a:ea typeface="ＭＳ 明朝"/>
                          <a:cs typeface="Times New Roman"/>
                        </a:rPr>
                        <a:t>PERDITA DEDUCIBILE</a:t>
                      </a:r>
                      <a:endParaRPr lang="it-IT" sz="1200">
                        <a:effectLst/>
                        <a:latin typeface="Cambria"/>
                        <a:ea typeface="ＭＳ 明朝"/>
                        <a:cs typeface="Times New Roman"/>
                      </a:endParaRPr>
                    </a:p>
                    <a:p>
                      <a:pPr>
                        <a:lnSpc>
                          <a:spcPts val="1200"/>
                        </a:lnSpc>
                        <a:spcAft>
                          <a:spcPts val="0"/>
                        </a:spcAft>
                      </a:pPr>
                      <a:r>
                        <a:rPr lang="it-IT" sz="1000">
                          <a:solidFill>
                            <a:srgbClr val="000000"/>
                          </a:solidFill>
                          <a:effectLst/>
                          <a:latin typeface="Verdana"/>
                          <a:ea typeface="ＭＳ 明朝"/>
                          <a:cs typeface="Times New Roman"/>
                        </a:rPr>
                        <a:t>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b="1" i="1">
                          <a:solidFill>
                            <a:srgbClr val="000000"/>
                          </a:solidFill>
                          <a:effectLst/>
                          <a:latin typeface="Verdana"/>
                          <a:ea typeface="ＭＳ 明朝"/>
                          <a:cs typeface="Times New Roman"/>
                        </a:rPr>
                        <a:t>REDDITO IMPONIBILE</a:t>
                      </a:r>
                      <a:endParaRPr lang="it-IT" sz="1200">
                        <a:effectLst/>
                        <a:latin typeface="Cambria"/>
                        <a:ea typeface="ＭＳ 明朝"/>
                        <a:cs typeface="Times New Roman"/>
                      </a:endParaRPr>
                    </a:p>
                    <a:p>
                      <a:pPr>
                        <a:lnSpc>
                          <a:spcPts val="1200"/>
                        </a:lnSpc>
                        <a:spcAft>
                          <a:spcPts val="0"/>
                        </a:spcAft>
                      </a:pPr>
                      <a:r>
                        <a:rPr lang="it-IT" sz="1000">
                          <a:solidFill>
                            <a:srgbClr val="000000"/>
                          </a:solidFill>
                          <a:effectLst/>
                          <a:latin typeface="Verdana"/>
                          <a:ea typeface="ＭＳ 明朝"/>
                          <a:cs typeface="Times New Roman"/>
                        </a:rPr>
                        <a:t>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b="1" i="1">
                          <a:solidFill>
                            <a:srgbClr val="000000"/>
                          </a:solidFill>
                          <a:effectLst/>
                          <a:latin typeface="Verdana"/>
                          <a:ea typeface="ＭＳ 明朝"/>
                          <a:cs typeface="Times New Roman"/>
                        </a:rPr>
                        <a:t>PERDITA PORTATA A NUOVO</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2011</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Perdita fiscale:</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 60.000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a:solidFill>
                            <a:srgbClr val="000000"/>
                          </a:solidFill>
                          <a:effectLst/>
                          <a:latin typeface="Verdana"/>
                          <a:ea typeface="ＭＳ 明朝"/>
                          <a:cs typeface="Times New Roman"/>
                        </a:rPr>
                        <a:t>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60.000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2012</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 </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10.000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10.000 x 80% = 8.000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10.000 – 8.000 = 2.000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52.000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2013</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 12.000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12.000 x 80% = 9.600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12.000 – 9.600= 2.400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42.400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2014</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 15.000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15.000 x 80% = 12.000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15.000 – 12.000= 3.000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30.400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2015</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 18.000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18.000 x 80% = 14.400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18.000-14.400= 3.600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16.000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2016</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 </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20.000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20.000 x 80% = 16.000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20.000 – 16.000= 4.000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4.000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2017</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 </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25.000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dirty="0">
                          <a:solidFill>
                            <a:srgbClr val="000000"/>
                          </a:solidFill>
                          <a:effectLst/>
                          <a:latin typeface="Verdana"/>
                          <a:ea typeface="ＭＳ 明朝"/>
                          <a:cs typeface="Times New Roman"/>
                        </a:rPr>
                        <a:t>25.000 x 80% = 20.000</a:t>
                      </a:r>
                      <a:endParaRPr lang="it-IT" sz="1200" dirty="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25.000 – 4.000= 21.000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dirty="0">
                          <a:solidFill>
                            <a:srgbClr val="FF0000"/>
                          </a:solidFill>
                          <a:effectLst/>
                          <a:latin typeface="Verdana"/>
                          <a:ea typeface="ＭＳ 明朝"/>
                          <a:cs typeface="Times New Roman"/>
                        </a:rPr>
                        <a:t>-</a:t>
                      </a:r>
                      <a:endParaRPr lang="it-IT" sz="1200" dirty="0">
                        <a:effectLst/>
                        <a:latin typeface="Cambria"/>
                        <a:ea typeface="ＭＳ 明朝"/>
                        <a:cs typeface="Times New Roman"/>
                      </a:endParaRPr>
                    </a:p>
                  </a:txBody>
                  <a:tcPr marL="44450" marR="44450" marT="0" marB="0"/>
                </a:tc>
              </a:tr>
            </a:tbl>
          </a:graphicData>
        </a:graphic>
      </p:graphicFrame>
    </p:spTree>
    <p:extLst>
      <p:ext uri="{BB962C8B-B14F-4D97-AF65-F5344CB8AC3E}">
        <p14:creationId xmlns:p14="http://schemas.microsoft.com/office/powerpoint/2010/main" val="6131422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3747" y="274638"/>
            <a:ext cx="8713361" cy="844522"/>
          </a:xfrm>
        </p:spPr>
        <p:txBody>
          <a:bodyPr>
            <a:normAutofit fontScale="90000"/>
          </a:bodyPr>
          <a:lstStyle/>
          <a:p>
            <a:r>
              <a:rPr lang="it-IT" dirty="0"/>
              <a:t>perdite pregresse riportabili art. 84 </a:t>
            </a:r>
            <a:r>
              <a:rPr lang="it-IT" dirty="0" err="1"/>
              <a:t>Tuir</a:t>
            </a:r>
            <a:r>
              <a:rPr lang="it-IT" dirty="0"/>
              <a:t> </a:t>
            </a:r>
          </a:p>
        </p:txBody>
      </p:sp>
      <p:sp>
        <p:nvSpPr>
          <p:cNvPr id="3" name="Segnaposto contenuto 2"/>
          <p:cNvSpPr>
            <a:spLocks noGrp="1"/>
          </p:cNvSpPr>
          <p:nvPr>
            <p:ph idx="1"/>
          </p:nvPr>
        </p:nvSpPr>
        <p:spPr>
          <a:xfrm>
            <a:off x="457200" y="1244910"/>
            <a:ext cx="8229600" cy="5457476"/>
          </a:xfrm>
        </p:spPr>
        <p:txBody>
          <a:bodyPr>
            <a:normAutofit fontScale="85000" lnSpcReduction="20000"/>
          </a:bodyPr>
          <a:lstStyle/>
          <a:p>
            <a:pPr marL="0" indent="0">
              <a:buNone/>
            </a:pPr>
            <a:r>
              <a:rPr lang="it-IT" dirty="0"/>
              <a:t>Il beneficio connesso a una perdita fiscale è rilevato tra le attività dello SP alla voce CII5-ter “</a:t>
            </a:r>
            <a:r>
              <a:rPr lang="it-IT" i="1" dirty="0"/>
              <a:t>imposte anticipate</a:t>
            </a:r>
            <a:r>
              <a:rPr lang="it-IT" dirty="0"/>
              <a:t>” solo se sussiste la ragionevole certezza del loro futuro recupero</a:t>
            </a:r>
          </a:p>
          <a:p>
            <a:pPr marL="0" indent="0">
              <a:buNone/>
            </a:pPr>
            <a:r>
              <a:rPr lang="it-IT" dirty="0"/>
              <a:t>L’esistenza di perdite fiscali non utilizzate è un indicatore significativo del fatto che potrebbe non essere disponibile un reddito imponibile futuro, ciò soprattutto se la società ha una storia di perdite recenti</a:t>
            </a:r>
          </a:p>
          <a:p>
            <a:pPr marL="0" indent="0">
              <a:buNone/>
            </a:pPr>
            <a:r>
              <a:rPr lang="it-IT" dirty="0"/>
              <a:t>Un’attività per imposte anticipate derivante dal riporto a nuovo di perdite fiscali, </a:t>
            </a:r>
            <a:r>
              <a:rPr lang="it-IT" b="1" dirty="0"/>
              <a:t>non contabilizzata in esercizi precedenti in quanto non sussistevano i requisiti per il suo riconoscimento</a:t>
            </a:r>
            <a:r>
              <a:rPr lang="it-IT" dirty="0"/>
              <a:t>, è iscritta nell’esercizio in cui sono soddisfatti tali requisiti alla voce CII5- Ter “imposte anticipate” dell’attivo, in contropartita alla voce 20 del conto economico (</a:t>
            </a:r>
            <a:r>
              <a:rPr lang="it-IT" i="1" dirty="0"/>
              <a:t>Imposte e tasse)</a:t>
            </a:r>
            <a:r>
              <a:rPr lang="it-IT" dirty="0"/>
              <a:t> </a:t>
            </a:r>
          </a:p>
        </p:txBody>
      </p:sp>
    </p:spTree>
    <p:extLst>
      <p:ext uri="{BB962C8B-B14F-4D97-AF65-F5344CB8AC3E}">
        <p14:creationId xmlns:p14="http://schemas.microsoft.com/office/powerpoint/2010/main" val="4656621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81049"/>
          </a:xfrm>
        </p:spPr>
        <p:txBody>
          <a:bodyPr>
            <a:normAutofit fontScale="90000"/>
          </a:bodyPr>
          <a:lstStyle/>
          <a:p>
            <a:r>
              <a:rPr lang="it-IT" dirty="0"/>
              <a:t>STATO PATRIMONIALE - PASSIVO</a:t>
            </a:r>
            <a:r>
              <a:rPr lang="it-IT" dirty="0"/>
              <a:t> </a:t>
            </a:r>
          </a:p>
        </p:txBody>
      </p:sp>
      <p:sp>
        <p:nvSpPr>
          <p:cNvPr id="3" name="Segnaposto contenuto 2"/>
          <p:cNvSpPr>
            <a:spLocks noGrp="1"/>
          </p:cNvSpPr>
          <p:nvPr>
            <p:ph idx="1"/>
          </p:nvPr>
        </p:nvSpPr>
        <p:spPr>
          <a:xfrm>
            <a:off x="457200" y="1182034"/>
            <a:ext cx="8229600" cy="4944129"/>
          </a:xfrm>
        </p:spPr>
        <p:txBody>
          <a:bodyPr/>
          <a:lstStyle/>
          <a:p>
            <a:pPr marL="0" indent="0" algn="ctr">
              <a:buNone/>
            </a:pPr>
            <a:r>
              <a:rPr lang="it-IT" b="1" dirty="0" smtClean="0"/>
              <a:t>B2</a:t>
            </a:r>
            <a:r>
              <a:rPr lang="it-IT" dirty="0" smtClean="0"/>
              <a:t> </a:t>
            </a:r>
            <a:r>
              <a:rPr lang="it-IT" dirty="0"/>
              <a:t>– </a:t>
            </a:r>
            <a:r>
              <a:rPr lang="it-IT" b="1" dirty="0"/>
              <a:t>FONDO IMPOSTE</a:t>
            </a:r>
            <a:r>
              <a:rPr lang="it-IT" dirty="0"/>
              <a:t>: </a:t>
            </a:r>
          </a:p>
          <a:p>
            <a:r>
              <a:rPr lang="it-IT" dirty="0"/>
              <a:t>le passività per </a:t>
            </a:r>
            <a:r>
              <a:rPr lang="it-IT" b="1" dirty="0"/>
              <a:t>imposte probabili</a:t>
            </a:r>
            <a:r>
              <a:rPr lang="it-IT" dirty="0"/>
              <a:t>, aventi ammontare o data di sopravvenienza indeterminata, derivanti, ad esempio, da accertamenti non definitivi o contenziosi in corso e altre fattispecie similari</a:t>
            </a:r>
          </a:p>
          <a:p>
            <a:r>
              <a:rPr lang="it-IT" dirty="0"/>
              <a:t>le passività per </a:t>
            </a:r>
            <a:r>
              <a:rPr lang="it-IT" b="1" dirty="0"/>
              <a:t>imposte differite </a:t>
            </a:r>
            <a:r>
              <a:rPr lang="it-IT" dirty="0"/>
              <a:t>determinate in base alle differenze temporanee imponibili</a:t>
            </a:r>
            <a:r>
              <a:rPr lang="it-IT" dirty="0"/>
              <a:t> </a:t>
            </a:r>
          </a:p>
        </p:txBody>
      </p:sp>
    </p:spTree>
    <p:extLst>
      <p:ext uri="{BB962C8B-B14F-4D97-AF65-F5344CB8AC3E}">
        <p14:creationId xmlns:p14="http://schemas.microsoft.com/office/powerpoint/2010/main" val="253477379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1011</TotalTime>
  <Words>7965</Words>
  <Application>Microsoft Macintosh PowerPoint</Application>
  <PresentationFormat>Presentazione su schermo (4:3)</PresentationFormat>
  <Paragraphs>605</Paragraphs>
  <Slides>106</Slides>
  <Notes>1</Notes>
  <HiddenSlides>0</HiddenSlides>
  <MMClips>0</MMClips>
  <ScaleCrop>false</ScaleCrop>
  <HeadingPairs>
    <vt:vector size="4" baseType="variant">
      <vt:variant>
        <vt:lpstr>Tema</vt:lpstr>
      </vt:variant>
      <vt:variant>
        <vt:i4>1</vt:i4>
      </vt:variant>
      <vt:variant>
        <vt:lpstr>Titoli diapositive</vt:lpstr>
      </vt:variant>
      <vt:variant>
        <vt:i4>106</vt:i4>
      </vt:variant>
    </vt:vector>
  </HeadingPairs>
  <TitlesOfParts>
    <vt:vector size="107" baseType="lpstr">
      <vt:lpstr>Tema di Office</vt:lpstr>
      <vt:lpstr> riflessi sui principi contabili OIC dopo la DIRETTIVA 2013/34/UE     </vt:lpstr>
      <vt:lpstr>Le norme</vt:lpstr>
      <vt:lpstr>Modifiche per le società commerciali</vt:lpstr>
      <vt:lpstr>Principi contabili OIC modificati</vt:lpstr>
      <vt:lpstr>Effetti della novella</vt:lpstr>
      <vt:lpstr>Ulteriori variazioni degli OIC</vt:lpstr>
      <vt:lpstr>Entrata in vigore della norma</vt:lpstr>
      <vt:lpstr>Valore legale dell’OIC</vt:lpstr>
      <vt:lpstr>Ruolo e funzioni dell’OIC</vt:lpstr>
      <vt:lpstr>Novità sostanziali in tema di bilancio</vt:lpstr>
      <vt:lpstr>Nuovo schema di bilancio: il rendiconto finanziario</vt:lpstr>
      <vt:lpstr>principio di rilevanza o materialità </vt:lpstr>
      <vt:lpstr>Esemplificazione del principio di rilevanza o materialità – OIC 19 </vt:lpstr>
      <vt:lpstr>Esemplificazione del principio di rilevanza o materialità – OIC 16 (immobilizzazioni materiali)</vt:lpstr>
      <vt:lpstr>2423-bis (Principi di redazione del bilancio) </vt:lpstr>
      <vt:lpstr>2423-bis (Principi di redazione del bilancio) </vt:lpstr>
      <vt:lpstr>Il perché delle modifiche</vt:lpstr>
      <vt:lpstr>OIC 16 – immobilizzazioni materiali – prevalenza della sostanza sulla forma</vt:lpstr>
      <vt:lpstr>Mutamenti nello Stato Patrimoniale</vt:lpstr>
      <vt:lpstr>Mutamenti nello Stato Patrimoniale</vt:lpstr>
      <vt:lpstr>Le azioni proprie</vt:lpstr>
      <vt:lpstr>Crediti vs le c.d. “imprese sorelle”</vt:lpstr>
      <vt:lpstr>Crediti vs le c.d. “imprese sorelle”</vt:lpstr>
      <vt:lpstr>Influssi sul Passivo</vt:lpstr>
      <vt:lpstr>Influssi sul Passivo</vt:lpstr>
      <vt:lpstr>Influssi sul Passivo</vt:lpstr>
      <vt:lpstr>cosa cambia nel C.E. ? </vt:lpstr>
      <vt:lpstr>cosa cambia nel C.E. ? </vt:lpstr>
      <vt:lpstr>Eliminazione della sezione  E) Proventi e oneri straordinari </vt:lpstr>
      <vt:lpstr>Introduzione 2425-ter  (Rendiconto finanziario) </vt:lpstr>
      <vt:lpstr>Cosa cambia nel 2427 “nota integrativa”</vt:lpstr>
      <vt:lpstr>Cosa cambia nel 2427 “nota integrativa”</vt:lpstr>
      <vt:lpstr>Cosa cambia nel 2427 “nota integrativa”</vt:lpstr>
      <vt:lpstr>Cosa cambia nel 2427 “nota integrativa”</vt:lpstr>
      <vt:lpstr>Cosa cambia nel 2427 “nota integrativa”</vt:lpstr>
      <vt:lpstr>Cosa cambia nel 2427 “nota integrativa”</vt:lpstr>
      <vt:lpstr>Cosa cambia nel 2427 “nota integrativa”</vt:lpstr>
      <vt:lpstr>2427: precedente 2° comma</vt:lpstr>
      <vt:lpstr>Vigente art. 2427 c.c. 2°comma</vt:lpstr>
      <vt:lpstr>2427-bis: Informazioni relative al "fair value" degli strumenti finanziari</vt:lpstr>
      <vt:lpstr>2427-bis: Informazioni relative al "fair value" degli strumenti finanziari</vt:lpstr>
      <vt:lpstr>2428: relazione sulla gestione</vt:lpstr>
      <vt:lpstr>2435-bis: bilancio in forma abbreviata</vt:lpstr>
      <vt:lpstr>2435-bis: S.P.</vt:lpstr>
      <vt:lpstr>2435-bis: rendiconto finanziario</vt:lpstr>
      <vt:lpstr>2435-bis: C/E – possibili raggruppamenti di voci</vt:lpstr>
      <vt:lpstr>2435-bis: C/E – possibili raggruppamenti di voci</vt:lpstr>
      <vt:lpstr>2435-bis: C/E – possibili raggruppamenti di voci</vt:lpstr>
      <vt:lpstr>piccole imprese: nota integrativa </vt:lpstr>
      <vt:lpstr>Presupposti nota integrativa (2423, c. 3, 4 e 5)</vt:lpstr>
      <vt:lpstr>Presupposti nota integrativa (art. 2424, c.2)</vt:lpstr>
      <vt:lpstr>Presupposti nota integrativa (art. 2426, c.1, nn 4 e 6)</vt:lpstr>
      <vt:lpstr>contenuto minimo nota integrativa piccole imprese </vt:lpstr>
      <vt:lpstr>contenuto minimo nota integrativa piccole imprese </vt:lpstr>
      <vt:lpstr>contenuto minimo nota integrativa piccole imprese </vt:lpstr>
      <vt:lpstr>contenuto minimo nota integrativa piccole imprese </vt:lpstr>
      <vt:lpstr>contenuto minimo nota integrativa piccole imprese </vt:lpstr>
      <vt:lpstr>Parti correlate</vt:lpstr>
      <vt:lpstr>Presentazione di PowerPoint</vt:lpstr>
      <vt:lpstr>contenuto minimo nota integrativa piccole imprese </vt:lpstr>
      <vt:lpstr>contenuto minimo nota integrativa piccole imprese </vt:lpstr>
      <vt:lpstr>Piccole Imprese: possibile esenzione dalla relazione sulla gestione </vt:lpstr>
      <vt:lpstr>COSTO AMMORTIZZATO: deroga per le Piccole Imprese </vt:lpstr>
      <vt:lpstr>Micro imprese: caratteristiche</vt:lpstr>
      <vt:lpstr>Micro imprese: esoneri</vt:lpstr>
      <vt:lpstr>Micro imprese: altri esoneri</vt:lpstr>
      <vt:lpstr>Inapplicabilità art. 2423, c.5 sulla deroga per casi eccezionali alle M.I.</vt:lpstr>
      <vt:lpstr>Inapplicabilità art. 2426, c.1 n.11-bis</vt:lpstr>
      <vt:lpstr>il criterio del costo ammortizzato per attività , passività e titoli</vt:lpstr>
      <vt:lpstr>Costo ammortizzato per crediti e debiti</vt:lpstr>
      <vt:lpstr>Costo ammortizzato IAS 39</vt:lpstr>
      <vt:lpstr>attività finanziaria (IAS 32)</vt:lpstr>
      <vt:lpstr>passività finanziaria (IAS 32)</vt:lpstr>
      <vt:lpstr>Costo ammortizzato: cosa è  possibili deroghe</vt:lpstr>
      <vt:lpstr>Calcolo del costo ammortizzato</vt:lpstr>
      <vt:lpstr>i costi di ricerca, sviluppo e pubblicità</vt:lpstr>
      <vt:lpstr>i costi di ricerca, sviluppo e pubblicità</vt:lpstr>
      <vt:lpstr>OIC 24 – immobilizzazioni immateriali </vt:lpstr>
      <vt:lpstr>OIC 24 – immobilizzazioni immateriali </vt:lpstr>
      <vt:lpstr>Previgente regime per ricerca di base e applicata</vt:lpstr>
      <vt:lpstr>Capitalizzazione delle spese di sviluppo (punti 46-49 OIC 24) – ricerca di base</vt:lpstr>
      <vt:lpstr>Sviluppo: cosa è capitalizzabile</vt:lpstr>
      <vt:lpstr>Condizioni per la capitalizzazione</vt:lpstr>
      <vt:lpstr>OIC 24 – immobilizzazioni immateriali  decorrenza dell’ammortamento</vt:lpstr>
      <vt:lpstr>modifica dell’ammortamento dell’avviamento (art. 2426, 1° c., n. 6): vecchio testo:</vt:lpstr>
      <vt:lpstr>modifica dell’ammortamento dell’avviamento (art. 2426, 1° c., n. 6): nuovo testo:</vt:lpstr>
      <vt:lpstr>ammortamento dell’avviamento: processo di stima della vita utile (OIC 24 §68 e §70):</vt:lpstr>
      <vt:lpstr>Imposte sul reddito OIC 25 </vt:lpstr>
      <vt:lpstr>Crediti tributari</vt:lpstr>
      <vt:lpstr>Imposte anticipate</vt:lpstr>
      <vt:lpstr>Ragionevole certezza e Differenza temporanea: elementi (OIC25)</vt:lpstr>
      <vt:lpstr>operazioni che hanno effetto sul conto economico  </vt:lpstr>
      <vt:lpstr>differenza permanente </vt:lpstr>
      <vt:lpstr>Differenze temporanee deducibili negli esercizi successivi </vt:lpstr>
      <vt:lpstr>Differenze temporanee: esempi</vt:lpstr>
      <vt:lpstr>perdite pregresse riportabili art. 84 Tuir </vt:lpstr>
      <vt:lpstr>Presentazione di PowerPoint</vt:lpstr>
      <vt:lpstr>perdite pregresse riportabili art. 84 Tuir </vt:lpstr>
      <vt:lpstr>STATO PATRIMONIALE - PASSIVO </vt:lpstr>
      <vt:lpstr>Imposte differite</vt:lpstr>
      <vt:lpstr>Es. Rateizzazione imposte su plusvalenza patrimoniale Art. 86 c.4 Tuir </vt:lpstr>
      <vt:lpstr>Imposte differite - Esercizi successivi </vt:lpstr>
      <vt:lpstr>Compensazione dei “debiti tributari” </vt:lpstr>
      <vt:lpstr>RILEVAZIONE DELLA FISCALITÀ CORRENTE OIC 15/19</vt:lpstr>
      <vt:lpstr>Voce 20 del Conto Economico </vt:lpstr>
      <vt:lpstr>Voce 20 del Conto Economico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riflessi sui principi contabili OIC dopo la DIRETTIVA 2013/34/UE     </dc:title>
  <dc:creator>giorgio pani</dc:creator>
  <cp:lastModifiedBy>giorgio pani</cp:lastModifiedBy>
  <cp:revision>87</cp:revision>
  <dcterms:created xsi:type="dcterms:W3CDTF">2017-12-08T08:34:01Z</dcterms:created>
  <dcterms:modified xsi:type="dcterms:W3CDTF">2017-12-09T17:21:18Z</dcterms:modified>
</cp:coreProperties>
</file>