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57" r:id="rId3"/>
    <p:sldId id="258" r:id="rId4"/>
    <p:sldId id="259" r:id="rId5"/>
    <p:sldId id="262" r:id="rId6"/>
    <p:sldId id="384" r:id="rId7"/>
    <p:sldId id="385" r:id="rId8"/>
    <p:sldId id="386" r:id="rId9"/>
    <p:sldId id="388" r:id="rId10"/>
    <p:sldId id="391" r:id="rId11"/>
    <p:sldId id="392" r:id="rId12"/>
    <p:sldId id="393" r:id="rId13"/>
    <p:sldId id="394" r:id="rId14"/>
    <p:sldId id="395" r:id="rId15"/>
    <p:sldId id="396" r:id="rId16"/>
    <p:sldId id="311" r:id="rId17"/>
    <p:sldId id="263" r:id="rId18"/>
    <p:sldId id="390" r:id="rId19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BA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8" autoAdjust="0"/>
    <p:restoredTop sz="94660"/>
  </p:normalViewPr>
  <p:slideViewPr>
    <p:cSldViewPr>
      <p:cViewPr varScale="1">
        <p:scale>
          <a:sx n="77" d="100"/>
          <a:sy n="77" d="100"/>
        </p:scale>
        <p:origin x="12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F7C14-604C-42FD-8C0C-E63C6335FF94}" type="datetimeFigureOut">
              <a:rPr lang="it-IT" smtClean="0"/>
              <a:pPr/>
              <a:t>13/12/2017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56280-FEE6-46D8-AFB3-D9C9E49390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465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645A1-5029-4367-8946-F78A99A54AF4}" type="datetimeFigureOut">
              <a:rPr lang="it-IT" smtClean="0"/>
              <a:pPr/>
              <a:t>13/12/2017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E57AB-76B7-4136-A510-0BEC07F4257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81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D643C-F855-4E39-9688-3DA8DB904123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r>
              <a:rPr lang="it-IT" sz="1600" dirty="0" smtClean="0"/>
              <a:t>Il tessuto nervoso è parte integrante di un sistema organizzato, il </a:t>
            </a:r>
            <a:r>
              <a:rPr lang="it-IT" sz="1600" b="1" dirty="0" smtClean="0"/>
              <a:t>sistema nervoso</a:t>
            </a:r>
            <a:r>
              <a:rPr lang="it-IT" sz="1600" dirty="0" smtClean="0"/>
              <a:t>, che rappresenta uno dei sistemi integrativi del nostro organismo oltre che la sede di fenomeni psichici elevati.</a:t>
            </a:r>
          </a:p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89446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DFCA-AA48-4211-A09F-C7376BBFA8AB}" type="datetimeFigureOut">
              <a:rPr lang="it-IT" smtClean="0"/>
              <a:pPr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DFCA-AA48-4211-A09F-C7376BBFA8AB}" type="datetimeFigureOut">
              <a:rPr lang="it-IT" smtClean="0"/>
              <a:pPr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DFCA-AA48-4211-A09F-C7376BBFA8AB}" type="datetimeFigureOut">
              <a:rPr lang="it-IT" smtClean="0"/>
              <a:pPr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ogobianc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6092825"/>
            <a:ext cx="136683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4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DFCA-AA48-4211-A09F-C7376BBFA8AB}" type="datetimeFigureOut">
              <a:rPr lang="it-IT" smtClean="0"/>
              <a:pPr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DFCA-AA48-4211-A09F-C7376BBFA8AB}" type="datetimeFigureOut">
              <a:rPr lang="it-IT" smtClean="0"/>
              <a:pPr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DFCA-AA48-4211-A09F-C7376BBFA8AB}" type="datetimeFigureOut">
              <a:rPr lang="it-IT" smtClean="0"/>
              <a:pPr/>
              <a:t>13/12/2017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DFCA-AA48-4211-A09F-C7376BBFA8AB}" type="datetimeFigureOut">
              <a:rPr lang="it-IT" smtClean="0"/>
              <a:pPr/>
              <a:t>13/12/2017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DFCA-AA48-4211-A09F-C7376BBFA8AB}" type="datetimeFigureOut">
              <a:rPr lang="it-IT" smtClean="0"/>
              <a:pPr/>
              <a:t>13/12/2017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DFCA-AA48-4211-A09F-C7376BBFA8AB}" type="datetimeFigureOut">
              <a:rPr lang="it-IT" smtClean="0"/>
              <a:pPr/>
              <a:t>13/12/2017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DFCA-AA48-4211-A09F-C7376BBFA8AB}" type="datetimeFigureOut">
              <a:rPr lang="it-IT" smtClean="0"/>
              <a:pPr/>
              <a:t>13/12/2017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DFCA-AA48-4211-A09F-C7376BBFA8AB}" type="datetimeFigureOut">
              <a:rPr lang="it-IT" smtClean="0"/>
              <a:pPr/>
              <a:t>13/12/2017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2DFCA-AA48-4211-A09F-C7376BBFA8AB}" type="datetimeFigureOut">
              <a:rPr lang="it-IT" smtClean="0"/>
              <a:pPr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2D54E-C381-4C6C-BC34-6B681F04E30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4400" b="1" dirty="0" smtClean="0">
                <a:solidFill>
                  <a:srgbClr val="FF0000"/>
                </a:solidFill>
              </a:rPr>
              <a:t>INTRODUZIONE AL SISTEMA NERVOSO</a:t>
            </a:r>
            <a:endParaRPr lang="it-IT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484969" cy="403789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30952" y="443711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latin typeface="+mj-lt"/>
              </a:rPr>
              <a:t>Cellula ependimale</a:t>
            </a:r>
            <a:r>
              <a:rPr lang="it-IT" sz="1600" dirty="0">
                <a:latin typeface="+mj-lt"/>
              </a:rPr>
              <a:t>: epitelio cubico, alcune con ciglia, senza </a:t>
            </a:r>
            <a:r>
              <a:rPr lang="it-IT" sz="1600" dirty="0" smtClean="0">
                <a:latin typeface="+mj-lt"/>
              </a:rPr>
              <a:t>membrana </a:t>
            </a:r>
            <a:r>
              <a:rPr lang="it-IT" sz="1600" dirty="0">
                <a:latin typeface="+mj-lt"/>
              </a:rPr>
              <a:t>basale </a:t>
            </a:r>
            <a:r>
              <a:rPr lang="it-IT" sz="1600" dirty="0" smtClean="0">
                <a:latin typeface="+mj-lt"/>
              </a:rPr>
              <a:t>ma con </a:t>
            </a:r>
            <a:r>
              <a:rPr lang="it-IT" sz="1600" dirty="0">
                <a:latin typeface="+mj-lt"/>
              </a:rPr>
              <a:t>processi che penetrano il tessuto sottostante.</a:t>
            </a:r>
          </a:p>
          <a:p>
            <a:r>
              <a:rPr lang="it-IT" sz="1600" dirty="0">
                <a:latin typeface="+mj-lt"/>
              </a:rPr>
              <a:t>Producono LIQUIDO CEFALORACHIDIANO</a:t>
            </a:r>
          </a:p>
          <a:p>
            <a:endParaRPr lang="it-IT" sz="1600" b="1" dirty="0" smtClean="0">
              <a:latin typeface="+mj-lt"/>
            </a:endParaRPr>
          </a:p>
          <a:p>
            <a:r>
              <a:rPr lang="it-IT" sz="1600" b="1" dirty="0" err="1" smtClean="0">
                <a:latin typeface="+mj-lt"/>
              </a:rPr>
              <a:t>Microglia</a:t>
            </a:r>
            <a:r>
              <a:rPr lang="it-IT" sz="1600" dirty="0">
                <a:latin typeface="+mj-lt"/>
              </a:rPr>
              <a:t>: piccoli macrofagi che originano dai monociti. Perlustrano il SNC </a:t>
            </a:r>
            <a:r>
              <a:rPr lang="it-IT" sz="1600" dirty="0" smtClean="0">
                <a:latin typeface="+mj-lt"/>
              </a:rPr>
              <a:t>e fagocitano </a:t>
            </a:r>
            <a:r>
              <a:rPr lang="it-IT" sz="1600" dirty="0">
                <a:latin typeface="+mj-lt"/>
              </a:rPr>
              <a:t>i detriti cellulari dovuti a necrosi.</a:t>
            </a:r>
          </a:p>
          <a:p>
            <a:endParaRPr lang="it-IT" sz="1600" b="1" dirty="0" smtClean="0">
              <a:latin typeface="+mj-lt"/>
            </a:endParaRPr>
          </a:p>
          <a:p>
            <a:r>
              <a:rPr lang="it-IT" sz="1600" b="1" dirty="0" err="1" smtClean="0">
                <a:latin typeface="+mj-lt"/>
              </a:rPr>
              <a:t>Astrociti</a:t>
            </a:r>
            <a:r>
              <a:rPr lang="it-IT" sz="1600" dirty="0">
                <a:latin typeface="+mj-lt"/>
              </a:rPr>
              <a:t>: costituiscono circa il 90% del tessuto del SNC. Hanno una forma a stella.</a:t>
            </a:r>
          </a:p>
          <a:p>
            <a:r>
              <a:rPr lang="it-IT" sz="1600" dirty="0">
                <a:latin typeface="+mj-lt"/>
              </a:rPr>
              <a:t>Funzioni più comuni: rete di sostegno per il SN</a:t>
            </a:r>
          </a:p>
        </p:txBody>
      </p:sp>
    </p:spTree>
    <p:extLst>
      <p:ext uri="{BB962C8B-B14F-4D97-AF65-F5344CB8AC3E}">
        <p14:creationId xmlns:p14="http://schemas.microsoft.com/office/powerpoint/2010/main" val="23339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83671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latin typeface="+mj-lt"/>
              </a:rPr>
              <a:t>Cellule satelliti</a:t>
            </a:r>
            <a:r>
              <a:rPr lang="it-IT" sz="1600" dirty="0">
                <a:latin typeface="+mj-lt"/>
              </a:rPr>
              <a:t>: circondano i corpi cellulari nei gangli del SNP</a:t>
            </a:r>
          </a:p>
          <a:p>
            <a:pPr algn="just"/>
            <a:endParaRPr lang="it-IT" sz="1600" dirty="0">
              <a:latin typeface="+mj-lt"/>
            </a:endParaRPr>
          </a:p>
          <a:p>
            <a:pPr algn="just"/>
            <a:endParaRPr lang="it-IT" sz="1600" dirty="0">
              <a:latin typeface="+mj-lt"/>
            </a:endParaRPr>
          </a:p>
          <a:p>
            <a:pPr algn="just"/>
            <a:r>
              <a:rPr lang="it-IT" sz="1600" b="1" dirty="0">
                <a:latin typeface="+mj-lt"/>
              </a:rPr>
              <a:t>Cellule </a:t>
            </a:r>
            <a:r>
              <a:rPr lang="it-IT" sz="1600" b="1" dirty="0">
                <a:latin typeface="+mj-lt"/>
              </a:rPr>
              <a:t>di </a:t>
            </a:r>
            <a:r>
              <a:rPr lang="it-IT" sz="1600" b="1" dirty="0" err="1">
                <a:latin typeface="+mj-lt"/>
              </a:rPr>
              <a:t>Schwann</a:t>
            </a:r>
            <a:r>
              <a:rPr lang="it-IT" sz="1600" dirty="0">
                <a:latin typeface="+mj-lt"/>
              </a:rPr>
              <a:t>: ricoprono le fibre nervose del SNP formando </a:t>
            </a:r>
            <a:r>
              <a:rPr lang="it-IT" sz="1600" dirty="0" smtClean="0">
                <a:latin typeface="+mj-lt"/>
              </a:rPr>
              <a:t>una sorta </a:t>
            </a:r>
            <a:r>
              <a:rPr lang="it-IT" sz="1600" dirty="0">
                <a:latin typeface="+mj-lt"/>
              </a:rPr>
              <a:t>di manicotto.</a:t>
            </a:r>
          </a:p>
          <a:p>
            <a:pPr algn="just"/>
            <a:endParaRPr lang="it-IT" sz="1600" dirty="0">
              <a:latin typeface="+mj-lt"/>
            </a:endParaRPr>
          </a:p>
          <a:p>
            <a:pPr algn="just"/>
            <a:endParaRPr lang="it-IT" sz="1600" dirty="0">
              <a:latin typeface="+mj-lt"/>
            </a:endParaRPr>
          </a:p>
          <a:p>
            <a:pPr algn="just"/>
            <a:r>
              <a:rPr lang="it-IT" sz="1600" b="1" dirty="0">
                <a:latin typeface="+mj-lt"/>
              </a:rPr>
              <a:t>Oligodendrocita</a:t>
            </a:r>
            <a:r>
              <a:rPr lang="it-IT" sz="1600" dirty="0">
                <a:latin typeface="+mj-lt"/>
              </a:rPr>
              <a:t>: hanno la forma di un polpo con circa 15 tentacoli.</a:t>
            </a:r>
          </a:p>
          <a:p>
            <a:pPr algn="just"/>
            <a:r>
              <a:rPr lang="it-IT" sz="1600" dirty="0">
                <a:latin typeface="+mj-lt"/>
              </a:rPr>
              <a:t>Ogni processo avvolge una fibra nervosa come un nastro isolante </a:t>
            </a:r>
            <a:r>
              <a:rPr lang="it-IT" sz="1600" dirty="0" smtClean="0">
                <a:latin typeface="+mj-lt"/>
              </a:rPr>
              <a:t>avvolge ripetutamente </a:t>
            </a:r>
            <a:r>
              <a:rPr lang="it-IT" sz="1600" dirty="0">
                <a:latin typeface="+mj-lt"/>
              </a:rPr>
              <a:t>un filo elettrico. L’avvolgimento è la </a:t>
            </a:r>
            <a:r>
              <a:rPr lang="it-IT" sz="1600" dirty="0" smtClean="0">
                <a:latin typeface="+mj-lt"/>
              </a:rPr>
              <a:t>GUAINA MIELINICA </a:t>
            </a:r>
            <a:r>
              <a:rPr lang="it-IT" sz="1600" dirty="0">
                <a:latin typeface="+mj-lt"/>
              </a:rPr>
              <a:t>che isola la fibra dal fluido extracellulare.</a:t>
            </a:r>
          </a:p>
        </p:txBody>
      </p:sp>
    </p:spTree>
    <p:extLst>
      <p:ext uri="{BB962C8B-B14F-4D97-AF65-F5344CB8AC3E}">
        <p14:creationId xmlns:p14="http://schemas.microsoft.com/office/powerpoint/2010/main" val="23634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7504" y="476672"/>
            <a:ext cx="82809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MIELINA</a:t>
            </a:r>
          </a:p>
          <a:p>
            <a:pPr algn="ctr"/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dirty="0"/>
              <a:t>La guaina mielinica è uno strato isolante intorno alla </a:t>
            </a:r>
            <a:r>
              <a:rPr lang="it-IT" dirty="0" smtClean="0"/>
              <a:t>fibra nervosa </a:t>
            </a:r>
            <a:r>
              <a:rPr lang="it-IT" dirty="0"/>
              <a:t>formata dalle membrane plasmatiche delle cellule </a:t>
            </a:r>
            <a:r>
              <a:rPr lang="it-IT" dirty="0" smtClean="0"/>
              <a:t>gliali: gli </a:t>
            </a:r>
            <a:r>
              <a:rPr lang="it-IT" dirty="0"/>
              <a:t>oligodendrociti formano la guaina intorno alle fibre del SNC</a:t>
            </a:r>
            <a:r>
              <a:rPr lang="it-IT" dirty="0" smtClean="0"/>
              <a:t>, le </a:t>
            </a:r>
            <a:r>
              <a:rPr lang="it-IT" dirty="0"/>
              <a:t>cellule di </a:t>
            </a:r>
            <a:r>
              <a:rPr lang="it-IT" dirty="0" err="1"/>
              <a:t>Schwann</a:t>
            </a:r>
            <a:r>
              <a:rPr lang="it-IT" dirty="0"/>
              <a:t> intorno alle fibre del SNP.</a:t>
            </a:r>
          </a:p>
          <a:p>
            <a:endParaRPr lang="it-IT" dirty="0" smtClean="0"/>
          </a:p>
          <a:p>
            <a:r>
              <a:rPr lang="it-IT" b="1" dirty="0" smtClean="0"/>
              <a:t>COLORE</a:t>
            </a:r>
            <a:r>
              <a:rPr lang="it-IT" dirty="0"/>
              <a:t>: bianco lucido.</a:t>
            </a:r>
          </a:p>
          <a:p>
            <a:r>
              <a:rPr lang="it-IT" dirty="0"/>
              <a:t>Costituisce la SOSTANZA BIANCA dell’encefalo e del midollo spinale.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b="1" dirty="0" smtClean="0"/>
              <a:t>MIELINIZZAZIONE</a:t>
            </a:r>
            <a:r>
              <a:rPr lang="it-IT" dirty="0"/>
              <a:t>: è il processo di formazione </a:t>
            </a:r>
            <a:r>
              <a:rPr lang="it-IT" dirty="0" smtClean="0"/>
              <a:t>della guaina </a:t>
            </a:r>
            <a:r>
              <a:rPr lang="it-IT" dirty="0"/>
              <a:t>mielinica.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Per </a:t>
            </a:r>
            <a:r>
              <a:rPr lang="it-IT" dirty="0"/>
              <a:t>es. nel SNP una cellula di </a:t>
            </a:r>
            <a:r>
              <a:rPr lang="it-IT" dirty="0" err="1"/>
              <a:t>Schwann</a:t>
            </a:r>
            <a:r>
              <a:rPr lang="it-IT" dirty="0"/>
              <a:t> si avvolge a spirale </a:t>
            </a:r>
            <a:r>
              <a:rPr lang="it-IT" dirty="0" smtClean="0"/>
              <a:t>attorno ad </a:t>
            </a:r>
            <a:r>
              <a:rPr lang="it-IT" dirty="0"/>
              <a:t>una fibra nervosa per un centinaio di strati </a:t>
            </a:r>
            <a:r>
              <a:rPr lang="it-IT" dirty="0" smtClean="0"/>
              <a:t>compatti (manca </a:t>
            </a:r>
            <a:r>
              <a:rPr lang="it-IT" dirty="0"/>
              <a:t>quasi completamente il citoplasma).</a:t>
            </a:r>
          </a:p>
        </p:txBody>
      </p:sp>
    </p:spTree>
    <p:extLst>
      <p:ext uri="{BB962C8B-B14F-4D97-AF65-F5344CB8AC3E}">
        <p14:creationId xmlns:p14="http://schemas.microsoft.com/office/powerpoint/2010/main" val="23904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5007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Cellula di </a:t>
            </a:r>
            <a:r>
              <a:rPr lang="it-IT" b="1" dirty="0" err="1">
                <a:solidFill>
                  <a:srgbClr val="FF0000"/>
                </a:solidFill>
              </a:rPr>
              <a:t>Schwann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(a): la mielina si avvolge dall’interno verso </a:t>
            </a:r>
            <a:r>
              <a:rPr lang="it-IT" dirty="0" smtClean="0"/>
              <a:t>l’esterno inglobando </a:t>
            </a:r>
            <a:r>
              <a:rPr lang="it-IT" dirty="0"/>
              <a:t>la fibra nervosa.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938337"/>
            <a:ext cx="4967355" cy="497636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9512" y="5960609"/>
            <a:ext cx="5616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Oligodendrocita </a:t>
            </a:r>
            <a:r>
              <a:rPr lang="it-IT" b="1" dirty="0"/>
              <a:t>(b): </a:t>
            </a:r>
            <a:r>
              <a:rPr lang="it-IT" b="1" dirty="0" smtClean="0"/>
              <a:t>avvolge più </a:t>
            </a:r>
            <a:r>
              <a:rPr lang="it-IT" b="1" dirty="0"/>
              <a:t>neuroni.</a:t>
            </a:r>
          </a:p>
          <a:p>
            <a:r>
              <a:rPr lang="it-IT" b="1" dirty="0"/>
              <a:t>L’avvolgimento </a:t>
            </a:r>
            <a:r>
              <a:rPr lang="it-IT" b="1" dirty="0" smtClean="0"/>
              <a:t>avviene dall’esterno </a:t>
            </a:r>
            <a:r>
              <a:rPr lang="it-IT" b="1" dirty="0"/>
              <a:t>verso l’interno</a:t>
            </a:r>
            <a:r>
              <a:rPr lang="it-IT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44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7504" y="1166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La guaina mielinica è segmentata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r>
              <a:rPr lang="it-IT" dirty="0"/>
              <a:t>-</a:t>
            </a:r>
            <a:r>
              <a:rPr lang="it-IT" b="1" dirty="0"/>
              <a:t>Nodi di </a:t>
            </a:r>
            <a:r>
              <a:rPr lang="it-IT" b="1" dirty="0" err="1"/>
              <a:t>Ranvier</a:t>
            </a:r>
            <a:endParaRPr lang="it-IT" b="1" dirty="0"/>
          </a:p>
          <a:p>
            <a:r>
              <a:rPr lang="it-IT" b="1" dirty="0"/>
              <a:t>-internodi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908720"/>
            <a:ext cx="4698541" cy="534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1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13787" cy="1223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defRPr/>
            </a:pPr>
            <a:r>
              <a:rPr lang="en-US" sz="3200" dirty="0" smtClean="0"/>
              <a:t>Il </a:t>
            </a:r>
            <a:r>
              <a:rPr lang="en-US" sz="3200" dirty="0" err="1" smtClean="0"/>
              <a:t>tessuto</a:t>
            </a:r>
            <a:r>
              <a:rPr lang="en-US" sz="3200" dirty="0" smtClean="0"/>
              <a:t> </a:t>
            </a:r>
            <a:r>
              <a:rPr lang="en-US" sz="3200" dirty="0" err="1" smtClean="0"/>
              <a:t>nervoso</a:t>
            </a:r>
            <a:r>
              <a:rPr lang="en-US" sz="3200" dirty="0" smtClean="0"/>
              <a:t> è parte </a:t>
            </a:r>
            <a:r>
              <a:rPr lang="en-US" sz="3200" dirty="0" err="1" smtClean="0"/>
              <a:t>integrante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un </a:t>
            </a:r>
            <a:r>
              <a:rPr lang="en-US" sz="3200" dirty="0" err="1" smtClean="0"/>
              <a:t>sistema</a:t>
            </a:r>
            <a:r>
              <a:rPr lang="en-US" sz="3200" dirty="0" smtClean="0"/>
              <a:t> </a:t>
            </a:r>
            <a:r>
              <a:rPr lang="en-US" sz="3200" dirty="0" err="1" smtClean="0"/>
              <a:t>organizzato</a:t>
            </a:r>
            <a:r>
              <a:rPr lang="en-US" sz="3200" dirty="0" smtClean="0"/>
              <a:t> (SN)…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Fornisce</a:t>
            </a:r>
            <a:r>
              <a:rPr lang="en-US" sz="2800" dirty="0" smtClean="0"/>
              <a:t> </a:t>
            </a:r>
            <a:r>
              <a:rPr lang="en-US" sz="2800" dirty="0" err="1" smtClean="0"/>
              <a:t>sensazioni</a:t>
            </a:r>
            <a:r>
              <a:rPr lang="en-US" sz="2800" dirty="0" smtClean="0"/>
              <a:t> </a:t>
            </a:r>
            <a:r>
              <a:rPr lang="en-US" sz="2800" dirty="0" err="1" smtClean="0"/>
              <a:t>sull’ambiente</a:t>
            </a:r>
            <a:r>
              <a:rPr lang="en-US" sz="2800" dirty="0" smtClean="0"/>
              <a:t> </a:t>
            </a:r>
            <a:r>
              <a:rPr lang="en-US" sz="2800" u="sng" dirty="0" err="1" smtClean="0">
                <a:solidFill>
                  <a:srgbClr val="FF0A12"/>
                </a:solidFill>
              </a:rPr>
              <a:t>interno</a:t>
            </a:r>
            <a:r>
              <a:rPr lang="en-US" sz="2800" dirty="0" smtClean="0"/>
              <a:t> </a:t>
            </a:r>
            <a:r>
              <a:rPr lang="en-US" sz="2800" dirty="0" err="1" smtClean="0"/>
              <a:t>ed</a:t>
            </a:r>
            <a:r>
              <a:rPr lang="en-US" sz="2800" dirty="0" smtClean="0"/>
              <a:t> </a:t>
            </a:r>
            <a:r>
              <a:rPr lang="en-US" sz="2800" u="sng" dirty="0" err="1" smtClean="0">
                <a:solidFill>
                  <a:srgbClr val="FF0A12"/>
                </a:solidFill>
              </a:rPr>
              <a:t>esterno</a:t>
            </a:r>
            <a:endParaRPr lang="en-US" sz="2800" u="sng" dirty="0" smtClean="0">
              <a:solidFill>
                <a:srgbClr val="FF0A12"/>
              </a:solidFill>
            </a:endParaRPr>
          </a:p>
          <a:p>
            <a:pPr eaLnBrk="1" hangingPunct="1">
              <a:defRPr/>
            </a:pPr>
            <a:endParaRPr lang="en-US" sz="2800" u="sng" dirty="0" smtClean="0">
              <a:solidFill>
                <a:srgbClr val="FF0A12"/>
              </a:solidFill>
            </a:endParaRPr>
          </a:p>
          <a:p>
            <a:pPr eaLnBrk="1" hangingPunct="1">
              <a:defRPr/>
            </a:pPr>
            <a:r>
              <a:rPr lang="en-US" sz="2800" dirty="0" smtClean="0"/>
              <a:t>Integra le </a:t>
            </a:r>
            <a:r>
              <a:rPr lang="en-US" sz="2800" dirty="0" err="1" smtClean="0"/>
              <a:t>informazioni</a:t>
            </a:r>
            <a:r>
              <a:rPr lang="en-US" sz="2800" dirty="0" smtClean="0"/>
              <a:t> </a:t>
            </a:r>
            <a:r>
              <a:rPr lang="en-US" sz="2800" dirty="0" err="1" smtClean="0"/>
              <a:t>sensoriali</a:t>
            </a: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/>
              <a:t>Coordina</a:t>
            </a:r>
            <a:r>
              <a:rPr lang="en-US" sz="2800" dirty="0" smtClean="0"/>
              <a:t> le </a:t>
            </a:r>
            <a:r>
              <a:rPr lang="en-US" sz="2800" dirty="0" err="1" smtClean="0"/>
              <a:t>attivit</a:t>
            </a:r>
            <a:r>
              <a:rPr lang="it-IT" sz="2800" dirty="0" smtClean="0"/>
              <a:t>à</a:t>
            </a:r>
            <a:r>
              <a:rPr lang="en-US" sz="2800" dirty="0" smtClean="0"/>
              <a:t> </a:t>
            </a:r>
            <a:r>
              <a:rPr lang="en-US" sz="2800" dirty="0" err="1" smtClean="0"/>
              <a:t>volontarie</a:t>
            </a:r>
            <a:r>
              <a:rPr lang="en-US" sz="2800" dirty="0" smtClean="0"/>
              <a:t> e </a:t>
            </a:r>
            <a:r>
              <a:rPr lang="en-US" sz="2800" dirty="0" err="1" smtClean="0"/>
              <a:t>involontarie</a:t>
            </a: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E’ </a:t>
            </a:r>
            <a:r>
              <a:rPr lang="en-US" sz="2800" dirty="0" err="1" smtClean="0"/>
              <a:t>sede</a:t>
            </a:r>
            <a:r>
              <a:rPr lang="en-US" sz="2800" dirty="0" smtClean="0"/>
              <a:t> </a:t>
            </a:r>
            <a:r>
              <a:rPr lang="en-US" sz="2800" dirty="0" err="1" smtClean="0"/>
              <a:t>della</a:t>
            </a:r>
            <a:r>
              <a:rPr lang="en-US" sz="2800" dirty="0" smtClean="0"/>
              <a:t> </a:t>
            </a:r>
            <a:r>
              <a:rPr lang="en-US" sz="2800" dirty="0" err="1" smtClean="0"/>
              <a:t>cognizione</a:t>
            </a:r>
            <a:r>
              <a:rPr lang="en-US" sz="2800" dirty="0" smtClean="0"/>
              <a:t>, </a:t>
            </a:r>
            <a:r>
              <a:rPr lang="en-US" sz="2800" dirty="0" err="1" smtClean="0"/>
              <a:t>delle</a:t>
            </a:r>
            <a:r>
              <a:rPr lang="en-US" sz="2800" dirty="0" smtClean="0"/>
              <a:t> </a:t>
            </a:r>
            <a:r>
              <a:rPr lang="en-US" sz="2800" dirty="0" err="1" smtClean="0"/>
              <a:t>emozioni</a:t>
            </a:r>
            <a:r>
              <a:rPr lang="en-US" sz="2800" dirty="0" smtClean="0"/>
              <a:t>, </a:t>
            </a:r>
            <a:r>
              <a:rPr lang="en-US" sz="2800" dirty="0" err="1" smtClean="0"/>
              <a:t>della</a:t>
            </a:r>
            <a:r>
              <a:rPr lang="en-US" sz="2800" dirty="0" smtClean="0"/>
              <a:t> </a:t>
            </a:r>
            <a:r>
              <a:rPr lang="en-US" sz="2800" dirty="0" err="1" smtClean="0"/>
              <a:t>memoria</a:t>
            </a:r>
            <a:r>
              <a:rPr lang="en-US" sz="2800" dirty="0" smtClean="0"/>
              <a:t>, </a:t>
            </a:r>
            <a:r>
              <a:rPr lang="en-US" sz="2800" dirty="0" err="1" smtClean="0"/>
              <a:t>ecc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egnaposto contenuto 3" descr="1302.gif"/>
          <p:cNvPicPr>
            <a:picLocks noGrp="1" noChangeAspect="1"/>
          </p:cNvPicPr>
          <p:nvPr>
            <p:ph/>
          </p:nvPr>
        </p:nvPicPr>
        <p:blipFill>
          <a:blip r:embed="rId2" cstate="print"/>
          <a:srcRect l="2669"/>
          <a:stretch>
            <a:fillRect/>
          </a:stretch>
        </p:blipFill>
        <p:spPr>
          <a:xfrm>
            <a:off x="0" y="620688"/>
            <a:ext cx="9209118" cy="6093297"/>
          </a:xfrm>
        </p:spPr>
      </p:pic>
      <p:sp>
        <p:nvSpPr>
          <p:cNvPr id="3" name="Rettangolo 2"/>
          <p:cNvSpPr/>
          <p:nvPr/>
        </p:nvSpPr>
        <p:spPr bwMode="auto">
          <a:xfrm>
            <a:off x="0" y="5373216"/>
            <a:ext cx="2736304" cy="9361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0" y="548680"/>
            <a:ext cx="2843808" cy="119675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1250" y="5661248"/>
            <a:ext cx="1656184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rgbClr val="2B5481"/>
                </a:solidFill>
              </a:rPr>
              <a:t>STIMOLO</a:t>
            </a:r>
          </a:p>
        </p:txBody>
      </p:sp>
      <p:cxnSp>
        <p:nvCxnSpPr>
          <p:cNvPr id="8" name="Connettore 2 7"/>
          <p:cNvCxnSpPr/>
          <p:nvPr/>
        </p:nvCxnSpPr>
        <p:spPr bwMode="auto">
          <a:xfrm flipV="1">
            <a:off x="251520" y="5517232"/>
            <a:ext cx="0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Connettore 2 9"/>
          <p:cNvCxnSpPr/>
          <p:nvPr/>
        </p:nvCxnSpPr>
        <p:spPr bwMode="auto">
          <a:xfrm flipH="1" flipV="1">
            <a:off x="827584" y="1052736"/>
            <a:ext cx="72008" cy="4536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CasellaDiTesto 10"/>
          <p:cNvSpPr txBox="1"/>
          <p:nvPr/>
        </p:nvSpPr>
        <p:spPr>
          <a:xfrm>
            <a:off x="539552" y="692696"/>
            <a:ext cx="2016224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rgbClr val="2B5481"/>
                </a:solidFill>
              </a:rPr>
              <a:t>ELABORAZIONE</a:t>
            </a:r>
          </a:p>
        </p:txBody>
      </p:sp>
      <p:cxnSp>
        <p:nvCxnSpPr>
          <p:cNvPr id="17" name="Connettore 2 16"/>
          <p:cNvCxnSpPr/>
          <p:nvPr/>
        </p:nvCxnSpPr>
        <p:spPr bwMode="auto">
          <a:xfrm>
            <a:off x="2123728" y="1052736"/>
            <a:ext cx="0" cy="32403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CasellaDiTesto 17"/>
          <p:cNvSpPr txBox="1"/>
          <p:nvPr/>
        </p:nvSpPr>
        <p:spPr>
          <a:xfrm>
            <a:off x="1115616" y="4365104"/>
            <a:ext cx="1728192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2B5481"/>
                </a:solidFill>
              </a:rPr>
              <a:t>RISPOSTA</a:t>
            </a:r>
            <a:endParaRPr lang="it-IT" sz="1200" b="1" dirty="0">
              <a:solidFill>
                <a:srgbClr val="2B5481"/>
              </a:solidFill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4067944" y="2082620"/>
            <a:ext cx="720080" cy="28803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6372200" y="2089312"/>
            <a:ext cx="720080" cy="28803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5" name="Connettore 2 14"/>
          <p:cNvCxnSpPr/>
          <p:nvPr/>
        </p:nvCxnSpPr>
        <p:spPr bwMode="auto">
          <a:xfrm flipV="1">
            <a:off x="3059832" y="1628800"/>
            <a:ext cx="0" cy="43924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Connettore 2 18"/>
          <p:cNvCxnSpPr/>
          <p:nvPr/>
        </p:nvCxnSpPr>
        <p:spPr bwMode="auto">
          <a:xfrm flipV="1">
            <a:off x="3059832" y="1412776"/>
            <a:ext cx="0" cy="475252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CasellaDiTesto 19"/>
          <p:cNvSpPr txBox="1"/>
          <p:nvPr/>
        </p:nvSpPr>
        <p:spPr>
          <a:xfrm>
            <a:off x="2595126" y="6171996"/>
            <a:ext cx="1008112" cy="43088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FF0000"/>
                </a:solidFill>
              </a:rPr>
              <a:t>AFFERENTE</a:t>
            </a:r>
          </a:p>
          <a:p>
            <a:r>
              <a:rPr lang="it-IT" sz="1100" b="1" dirty="0" smtClean="0">
                <a:solidFill>
                  <a:srgbClr val="FF0000"/>
                </a:solidFill>
              </a:rPr>
              <a:t>(sensitivo)</a:t>
            </a:r>
            <a:endParaRPr lang="it-IT" sz="1100" b="1" dirty="0">
              <a:solidFill>
                <a:srgbClr val="FF0000"/>
              </a:solidFill>
            </a:endParaRPr>
          </a:p>
        </p:txBody>
      </p:sp>
      <p:cxnSp>
        <p:nvCxnSpPr>
          <p:cNvPr id="21" name="Connettore 2 20"/>
          <p:cNvCxnSpPr/>
          <p:nvPr/>
        </p:nvCxnSpPr>
        <p:spPr bwMode="auto">
          <a:xfrm>
            <a:off x="8892480" y="908720"/>
            <a:ext cx="8384" cy="519296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Rettangolo 24"/>
          <p:cNvSpPr/>
          <p:nvPr/>
        </p:nvSpPr>
        <p:spPr>
          <a:xfrm>
            <a:off x="8141803" y="620688"/>
            <a:ext cx="992579" cy="4308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it-IT" sz="1100" b="1" dirty="0" smtClean="0">
                <a:solidFill>
                  <a:srgbClr val="FF0000"/>
                </a:solidFill>
              </a:rPr>
              <a:t>EFFERENTE</a:t>
            </a:r>
          </a:p>
          <a:p>
            <a:pPr lvl="0"/>
            <a:r>
              <a:rPr lang="it-IT" sz="1100" b="1" dirty="0" smtClean="0">
                <a:solidFill>
                  <a:srgbClr val="FF0000"/>
                </a:solidFill>
              </a:rPr>
              <a:t>(motorio)</a:t>
            </a:r>
            <a:endParaRPr lang="it-IT" sz="1100" b="1" dirty="0">
              <a:solidFill>
                <a:srgbClr val="FF0000"/>
              </a:solidFill>
            </a:endParaRPr>
          </a:p>
        </p:txBody>
      </p:sp>
      <p:sp>
        <p:nvSpPr>
          <p:cNvPr id="22" name="Rettangolo 21"/>
          <p:cNvSpPr/>
          <p:nvPr/>
        </p:nvSpPr>
        <p:spPr bwMode="auto">
          <a:xfrm>
            <a:off x="5868144" y="2923678"/>
            <a:ext cx="1008112" cy="397310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Rettangolo 23"/>
          <p:cNvSpPr/>
          <p:nvPr/>
        </p:nvSpPr>
        <p:spPr bwMode="auto">
          <a:xfrm>
            <a:off x="7121467" y="2938693"/>
            <a:ext cx="1008112" cy="397310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egnaposto contenuto 3" descr="131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r="2702" b="19014"/>
          <a:stretch>
            <a:fillRect/>
          </a:stretch>
        </p:blipFill>
        <p:spPr bwMode="auto">
          <a:xfrm>
            <a:off x="0" y="849313"/>
            <a:ext cx="9144000" cy="60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asellaDiTesto 4"/>
          <p:cNvSpPr txBox="1">
            <a:spLocks noChangeArrowheads="1"/>
          </p:cNvSpPr>
          <p:nvPr/>
        </p:nvSpPr>
        <p:spPr bwMode="auto">
          <a:xfrm>
            <a:off x="1752600" y="228600"/>
            <a:ext cx="5097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800"/>
              <a:t>TERMINOLOGIA ANATOMICA</a:t>
            </a:r>
          </a:p>
        </p:txBody>
      </p:sp>
    </p:spTree>
    <p:extLst>
      <p:ext uri="{BB962C8B-B14F-4D97-AF65-F5344CB8AC3E}">
        <p14:creationId xmlns:p14="http://schemas.microsoft.com/office/powerpoint/2010/main" val="414597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7772400" cy="1143000"/>
          </a:xfrm>
        </p:spPr>
        <p:txBody>
          <a:bodyPr/>
          <a:lstStyle/>
          <a:p>
            <a:pPr eaLnBrk="1" hangingPunct="1"/>
            <a:r>
              <a:rPr lang="it-IT" sz="2800" b="1" dirty="0" smtClean="0">
                <a:solidFill>
                  <a:srgbClr val="CC3300"/>
                </a:solidFill>
              </a:rPr>
              <a:t>OMEOSTASI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760"/>
            <a:ext cx="8663880" cy="46831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it-IT" sz="2000" dirty="0" smtClean="0">
                <a:solidFill>
                  <a:schemeClr val="tx1"/>
                </a:solidFill>
              </a:rPr>
              <a:t>Questo termine esprime la capacità dell’organismo di mantenere in condizioni relativamente stabili, costanti il proprio interno, </a:t>
            </a:r>
            <a:r>
              <a:rPr lang="it-IT" sz="2000" dirty="0" err="1" smtClean="0">
                <a:solidFill>
                  <a:schemeClr val="tx1"/>
                </a:solidFill>
              </a:rPr>
              <a:t>affinchè</a:t>
            </a:r>
            <a:r>
              <a:rPr lang="it-IT" sz="2000" dirty="0" smtClean="0">
                <a:solidFill>
                  <a:schemeClr val="tx1"/>
                </a:solidFill>
              </a:rPr>
              <a:t> le cellule del nostro organismo lavorino in buone condizioni “di salute”</a:t>
            </a:r>
          </a:p>
          <a:p>
            <a:pPr eaLnBrk="1" hangingPunct="1">
              <a:lnSpc>
                <a:spcPct val="150000"/>
              </a:lnSpc>
              <a:defRPr/>
            </a:pPr>
            <a:endParaRPr lang="it-IT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it-IT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it-IT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it-IT" sz="2000" dirty="0" smtClean="0">
                <a:solidFill>
                  <a:schemeClr val="tx1"/>
                </a:solidFill>
              </a:rPr>
              <a:t>Per il mantenimento dell’omeostasi è perciò essenziale che tra le varie parti dell’organismo ci siano sistemi di “comunicazione”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6313" y="260350"/>
            <a:ext cx="7772400" cy="1143000"/>
          </a:xfrm>
          <a:ln>
            <a:solidFill>
              <a:srgbClr val="CC3300"/>
            </a:solidFill>
          </a:ln>
        </p:spPr>
        <p:txBody>
          <a:bodyPr/>
          <a:lstStyle/>
          <a:p>
            <a:pPr eaLnBrk="1" hangingPunct="1"/>
            <a:r>
              <a:rPr lang="it-IT" sz="2800" b="1" dirty="0" smtClean="0">
                <a:solidFill>
                  <a:srgbClr val="CC3300"/>
                </a:solidFill>
              </a:rPr>
              <a:t>Sistemi Nervoso e Endocrino</a:t>
            </a:r>
            <a:r>
              <a:rPr lang="it-IT" sz="2800" dirty="0" smtClean="0">
                <a:solidFill>
                  <a:srgbClr val="CC3300"/>
                </a:solidFill>
              </a:rPr>
              <a:t/>
            </a:r>
            <a:br>
              <a:rPr lang="it-IT" sz="2800" dirty="0" smtClean="0">
                <a:solidFill>
                  <a:srgbClr val="CC3300"/>
                </a:solidFill>
              </a:rPr>
            </a:b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coordinano e integrano le funzioni di tutti i sistemi del corpo</a:t>
            </a:r>
            <a:b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mantengono l’omeostasi</a:t>
            </a:r>
            <a:endParaRPr lang="it-IT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6851" name="Picture 3" descr="Sistema nervos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8238" y="1633538"/>
            <a:ext cx="3217862" cy="5035550"/>
          </a:xfrm>
          <a:noFill/>
        </p:spPr>
      </p:pic>
      <p:pic>
        <p:nvPicPr>
          <p:cNvPr id="206852" name="Picture 4" descr="Sistema endocr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3338" y="1633538"/>
            <a:ext cx="3275012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370" y="1"/>
            <a:ext cx="7407006" cy="69110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67544" y="0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chemeClr val="bg1"/>
                </a:solidFill>
              </a:rPr>
              <a:t>2kg, 3% peso corporeo</a:t>
            </a:r>
            <a:endParaRPr lang="it-IT" sz="1100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27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 SN: massa di 2Kg, 3% del peso corporeo</a:t>
            </a:r>
            <a:endParaRPr lang="it-IT" sz="1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egnaposto contenuto 3" descr="13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1596" r="2490" b="36043"/>
          <a:stretch>
            <a:fillRect/>
          </a:stretch>
        </p:blipFill>
        <p:spPr bwMode="auto">
          <a:xfrm>
            <a:off x="0" y="1852613"/>
            <a:ext cx="91440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asellaDiTesto 4"/>
          <p:cNvSpPr txBox="1">
            <a:spLocks noChangeArrowheads="1"/>
          </p:cNvSpPr>
          <p:nvPr/>
        </p:nvSpPr>
        <p:spPr bwMode="auto">
          <a:xfrm>
            <a:off x="2057400" y="304800"/>
            <a:ext cx="501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800" dirty="0">
                <a:solidFill>
                  <a:srgbClr val="FF0000"/>
                </a:solidFill>
              </a:rPr>
              <a:t>STRUTTURA DEL NEURONE</a:t>
            </a:r>
          </a:p>
        </p:txBody>
      </p:sp>
    </p:spTree>
    <p:extLst>
      <p:ext uri="{BB962C8B-B14F-4D97-AF65-F5344CB8AC3E}">
        <p14:creationId xmlns:p14="http://schemas.microsoft.com/office/powerpoint/2010/main" val="21854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egnaposto contenuto 3" descr="130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0" t="42702" b="11250"/>
          <a:stretch>
            <a:fillRect/>
          </a:stretch>
        </p:blipFill>
        <p:spPr bwMode="auto">
          <a:xfrm>
            <a:off x="1819275" y="1163638"/>
            <a:ext cx="5419725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asellaDiTesto 4"/>
          <p:cNvSpPr txBox="1">
            <a:spLocks noChangeArrowheads="1"/>
          </p:cNvSpPr>
          <p:nvPr/>
        </p:nvSpPr>
        <p:spPr bwMode="auto">
          <a:xfrm>
            <a:off x="2266950" y="228600"/>
            <a:ext cx="405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800"/>
              <a:t>TIPI DI INNERVAZIONE</a:t>
            </a:r>
          </a:p>
        </p:txBody>
      </p:sp>
    </p:spTree>
    <p:extLst>
      <p:ext uri="{BB962C8B-B14F-4D97-AF65-F5344CB8AC3E}">
        <p14:creationId xmlns:p14="http://schemas.microsoft.com/office/powerpoint/2010/main" val="10559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egnaposto contenuto 3" descr="13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r="1665" b="31606"/>
          <a:stretch>
            <a:fillRect/>
          </a:stretch>
        </p:blipFill>
        <p:spPr bwMode="auto">
          <a:xfrm>
            <a:off x="152400" y="820738"/>
            <a:ext cx="8839200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asellaDiTesto 4"/>
          <p:cNvSpPr txBox="1">
            <a:spLocks noChangeArrowheads="1"/>
          </p:cNvSpPr>
          <p:nvPr/>
        </p:nvSpPr>
        <p:spPr bwMode="auto">
          <a:xfrm>
            <a:off x="304800" y="228600"/>
            <a:ext cx="854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800"/>
              <a:t>CLASSIFICAZIONE STRUTTURALE DEI NEURONI</a:t>
            </a:r>
          </a:p>
        </p:txBody>
      </p:sp>
    </p:spTree>
    <p:extLst>
      <p:ext uri="{BB962C8B-B14F-4D97-AF65-F5344CB8AC3E}">
        <p14:creationId xmlns:p14="http://schemas.microsoft.com/office/powerpoint/2010/main" val="17129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egnaposto contenuto 3" descr="131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820738"/>
            <a:ext cx="5672137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asellaDiTesto 4"/>
          <p:cNvSpPr txBox="1">
            <a:spLocks noChangeArrowheads="1"/>
          </p:cNvSpPr>
          <p:nvPr/>
        </p:nvSpPr>
        <p:spPr bwMode="auto">
          <a:xfrm>
            <a:off x="3811588" y="228600"/>
            <a:ext cx="1598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800" dirty="0">
                <a:solidFill>
                  <a:srgbClr val="FF0000"/>
                </a:solidFill>
              </a:rPr>
              <a:t>SINAPSI</a:t>
            </a:r>
          </a:p>
        </p:txBody>
      </p:sp>
    </p:spTree>
    <p:extLst>
      <p:ext uri="{BB962C8B-B14F-4D97-AF65-F5344CB8AC3E}">
        <p14:creationId xmlns:p14="http://schemas.microsoft.com/office/powerpoint/2010/main" val="9456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476672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ComicSansMS,Bold"/>
              </a:rPr>
              <a:t>NEUROGLIA O CELLULE GLIALI</a:t>
            </a:r>
          </a:p>
          <a:p>
            <a:r>
              <a:rPr lang="it-IT" b="1" dirty="0">
                <a:latin typeface="Calibri" panose="020F0502020204030204" pitchFamily="34" charset="0"/>
              </a:rPr>
              <a:t>Sono cellule di supporto ai neuroni e sono in rapporto di circa 50:1</a:t>
            </a:r>
          </a:p>
          <a:p>
            <a:endParaRPr lang="it-IT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it-IT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it-IT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/>
            <a:r>
              <a:rPr lang="it-IT" b="1" u="sng" dirty="0" smtClean="0">
                <a:latin typeface="Calibri" panose="020F0502020204030204" pitchFamily="34" charset="0"/>
              </a:rPr>
              <a:t>FUNZIONE</a:t>
            </a:r>
            <a:r>
              <a:rPr lang="it-IT" b="1" dirty="0">
                <a:latin typeface="Calibri" panose="020F0502020204030204" pitchFamily="34" charset="0"/>
              </a:rPr>
              <a:t>: proteggono i neuroni e li aiutano a </a:t>
            </a:r>
            <a:r>
              <a:rPr lang="it-IT" b="1" dirty="0" smtClean="0">
                <a:latin typeface="Calibri" panose="020F0502020204030204" pitchFamily="34" charset="0"/>
              </a:rPr>
              <a:t>funzionare!!!</a:t>
            </a:r>
            <a:endParaRPr lang="it-IT" b="1" dirty="0">
              <a:latin typeface="Calibri" panose="020F0502020204030204" pitchFamily="34" charset="0"/>
            </a:endParaRPr>
          </a:p>
          <a:p>
            <a:pPr algn="just"/>
            <a:r>
              <a:rPr lang="it-IT" b="1" dirty="0">
                <a:latin typeface="Calibri" panose="020F0502020204030204" pitchFamily="34" charset="0"/>
              </a:rPr>
              <a:t>Per es. un neurone che non deve essere in contatto con altri neuroni </a:t>
            </a:r>
            <a:r>
              <a:rPr lang="it-IT" b="1" dirty="0" smtClean="0">
                <a:latin typeface="Calibri" panose="020F0502020204030204" pitchFamily="34" charset="0"/>
              </a:rPr>
              <a:t>è completamente </a:t>
            </a:r>
            <a:r>
              <a:rPr lang="it-IT" b="1" dirty="0">
                <a:latin typeface="Calibri" panose="020F0502020204030204" pitchFamily="34" charset="0"/>
              </a:rPr>
              <a:t>coperto da neuroglia</a:t>
            </a:r>
          </a:p>
          <a:p>
            <a:endParaRPr lang="it-IT" b="1" dirty="0">
              <a:latin typeface="Calibri" panose="020F0502020204030204" pitchFamily="34" charset="0"/>
            </a:endParaRPr>
          </a:p>
          <a:p>
            <a:r>
              <a:rPr lang="it-IT" b="1" dirty="0" smtClean="0">
                <a:latin typeface="Calibri" panose="020F0502020204030204" pitchFamily="34" charset="0"/>
              </a:rPr>
              <a:t>SEI </a:t>
            </a:r>
            <a:r>
              <a:rPr lang="it-IT" b="1" dirty="0">
                <a:latin typeface="Calibri" panose="020F0502020204030204" pitchFamily="34" charset="0"/>
              </a:rPr>
              <a:t>TIPI DI NEUROGLIA</a:t>
            </a:r>
            <a:r>
              <a:rPr lang="it-IT" b="1" dirty="0" smtClean="0">
                <a:latin typeface="Calibri" panose="020F0502020204030204" pitchFamily="34" charset="0"/>
              </a:rPr>
              <a:t>:</a:t>
            </a:r>
          </a:p>
          <a:p>
            <a:endParaRPr lang="it-IT" b="1" dirty="0">
              <a:latin typeface="Calibri" panose="020F0502020204030204" pitchFamily="34" charset="0"/>
            </a:endParaRPr>
          </a:p>
          <a:p>
            <a:r>
              <a:rPr lang="it-IT" b="1" dirty="0">
                <a:latin typeface="Calibri" panose="020F0502020204030204" pitchFamily="34" charset="0"/>
              </a:rPr>
              <a:t>1- OLIGODENDROCITI</a:t>
            </a:r>
          </a:p>
          <a:p>
            <a:r>
              <a:rPr lang="it-IT" b="1" dirty="0">
                <a:latin typeface="Calibri" panose="020F0502020204030204" pitchFamily="34" charset="0"/>
              </a:rPr>
              <a:t>2- CELLULE EPENDIMALI</a:t>
            </a:r>
          </a:p>
          <a:p>
            <a:r>
              <a:rPr lang="it-IT" b="1" dirty="0">
                <a:latin typeface="Calibri" panose="020F0502020204030204" pitchFamily="34" charset="0"/>
              </a:rPr>
              <a:t>3-MICROGLIA</a:t>
            </a:r>
          </a:p>
          <a:p>
            <a:r>
              <a:rPr lang="it-IT" b="1" dirty="0">
                <a:latin typeface="Calibri" panose="020F0502020204030204" pitchFamily="34" charset="0"/>
              </a:rPr>
              <a:t>4-ASTROCITI</a:t>
            </a:r>
          </a:p>
          <a:p>
            <a:r>
              <a:rPr lang="it-IT" b="1" dirty="0">
                <a:latin typeface="Calibri" panose="020F0502020204030204" pitchFamily="34" charset="0"/>
              </a:rPr>
              <a:t>5-CELLULE DI SCHWANN</a:t>
            </a:r>
          </a:p>
          <a:p>
            <a:r>
              <a:rPr lang="it-IT" b="1" dirty="0">
                <a:latin typeface="Calibri" panose="020F0502020204030204" pitchFamily="34" charset="0"/>
              </a:rPr>
              <a:t>6-CELLULE SATELLITI</a:t>
            </a:r>
            <a:endParaRPr lang="it-IT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to">
  <a:themeElements>
    <a:clrScheme name="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Strutturato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2922</TotalTime>
  <Words>530</Words>
  <Application>Microsoft Office PowerPoint</Application>
  <PresentationFormat>Presentazione su schermo (4:3)</PresentationFormat>
  <Paragraphs>83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ComicSansMS,Bold</vt:lpstr>
      <vt:lpstr>Tahoma</vt:lpstr>
      <vt:lpstr>Wingdings</vt:lpstr>
      <vt:lpstr>Tema di Office</vt:lpstr>
      <vt:lpstr>Strutturato</vt:lpstr>
      <vt:lpstr>Presentazione standard di PowerPoint</vt:lpstr>
      <vt:lpstr>OMEOSTASI</vt:lpstr>
      <vt:lpstr>Sistemi Nervoso e Endocrino coordinano e integrano le funzioni di tutti i sistemi del corpo mantengono l’omeostasi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tessuto nervoso è parte integrante di un sistema organizzato (SN)…</vt:lpstr>
      <vt:lpstr>Presentazione standard di PowerPoint</vt:lpstr>
      <vt:lpstr>Presentazione standard di PowerPoint</vt:lpstr>
    </vt:vector>
  </TitlesOfParts>
  <Company>Università di Ferrara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Ary</dc:creator>
  <cp:lastModifiedBy>Annalisa</cp:lastModifiedBy>
  <cp:revision>234</cp:revision>
  <dcterms:created xsi:type="dcterms:W3CDTF">2013-09-24T12:19:32Z</dcterms:created>
  <dcterms:modified xsi:type="dcterms:W3CDTF">2017-12-13T22:25:54Z</dcterms:modified>
</cp:coreProperties>
</file>