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65" r:id="rId3"/>
    <p:sldId id="267" r:id="rId4"/>
    <p:sldId id="268" r:id="rId5"/>
    <p:sldId id="266" r:id="rId6"/>
    <p:sldId id="269" r:id="rId7"/>
    <p:sldId id="270" r:id="rId8"/>
    <p:sldId id="286" r:id="rId9"/>
    <p:sldId id="294" r:id="rId10"/>
    <p:sldId id="274" r:id="rId11"/>
    <p:sldId id="275" r:id="rId12"/>
    <p:sldId id="280" r:id="rId13"/>
    <p:sldId id="283" r:id="rId14"/>
    <p:sldId id="284" r:id="rId15"/>
    <p:sldId id="287" r:id="rId16"/>
    <p:sldId id="288" r:id="rId17"/>
    <p:sldId id="289" r:id="rId18"/>
    <p:sldId id="291" r:id="rId19"/>
    <p:sldId id="292" r:id="rId20"/>
    <p:sldId id="293" r:id="rId2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 varScale="1">
        <p:scale>
          <a:sx n="71" d="100"/>
          <a:sy n="71" d="100"/>
        </p:scale>
        <p:origin x="11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1A319-5112-455F-A94C-3017E1B558B4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A9F9F-C8AB-473A-BD6D-81A96322D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05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00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4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4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22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10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64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08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6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7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29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19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2550-FF53-40C3-B6C8-5D256B2DD04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BA1A-A994-424A-B27A-03C8DA3B28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egnaposto contenuto 3" descr="13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r="2831" b="20570"/>
          <a:stretch>
            <a:fillRect/>
          </a:stretch>
        </p:blipFill>
        <p:spPr bwMode="auto">
          <a:xfrm>
            <a:off x="2667000" y="869950"/>
            <a:ext cx="340995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asellaDiTesto 4"/>
          <p:cNvSpPr txBox="1">
            <a:spLocks noChangeArrowheads="1"/>
          </p:cNvSpPr>
          <p:nvPr/>
        </p:nvSpPr>
        <p:spPr bwMode="auto">
          <a:xfrm>
            <a:off x="2744788" y="152400"/>
            <a:ext cx="4011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IL SISTEMA NERVOSO</a:t>
            </a:r>
          </a:p>
        </p:txBody>
      </p:sp>
    </p:spTree>
    <p:extLst>
      <p:ext uri="{BB962C8B-B14F-4D97-AF65-F5344CB8AC3E}">
        <p14:creationId xmlns:p14="http://schemas.microsoft.com/office/powerpoint/2010/main" val="30742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4"/>
          <p:cNvSpPr txBox="1">
            <a:spLocks noChangeArrowheads="1"/>
          </p:cNvSpPr>
          <p:nvPr/>
        </p:nvSpPr>
        <p:spPr bwMode="auto">
          <a:xfrm>
            <a:off x="838200" y="228600"/>
            <a:ext cx="7932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ORGANIZZAZIONE DELLA SOSTANZA GRIGIA</a:t>
            </a:r>
          </a:p>
        </p:txBody>
      </p:sp>
      <p:grpSp>
        <p:nvGrpSpPr>
          <p:cNvPr id="17411" name="Gruppo 13"/>
          <p:cNvGrpSpPr>
            <a:grpSpLocks/>
          </p:cNvGrpSpPr>
          <p:nvPr/>
        </p:nvGrpSpPr>
        <p:grpSpPr bwMode="auto">
          <a:xfrm>
            <a:off x="68263" y="2819400"/>
            <a:ext cx="8948737" cy="3962400"/>
            <a:chOff x="68263" y="1066800"/>
            <a:chExt cx="8948737" cy="3962400"/>
          </a:xfrm>
        </p:grpSpPr>
        <p:pic>
          <p:nvPicPr>
            <p:cNvPr id="17413" name="Segnaposto contenuto 3" descr="140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5" t="34225" r="12363" b="41454"/>
            <a:stretch>
              <a:fillRect/>
            </a:stretch>
          </p:blipFill>
          <p:spPr bwMode="auto">
            <a:xfrm>
              <a:off x="68263" y="1295400"/>
              <a:ext cx="8948737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CasellaDiTesto 3"/>
            <p:cNvSpPr txBox="1">
              <a:spLocks noChangeArrowheads="1"/>
            </p:cNvSpPr>
            <p:nvPr/>
          </p:nvSpPr>
          <p:spPr bwMode="auto">
            <a:xfrm>
              <a:off x="76200" y="2514600"/>
              <a:ext cx="1142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Arial" pitchFamily="34" charset="0"/>
                </a:rPr>
                <a:t>Ganglio della radice dorsale</a:t>
              </a:r>
            </a:p>
          </p:txBody>
        </p:sp>
        <p:cxnSp>
          <p:nvCxnSpPr>
            <p:cNvPr id="6" name="Connettore 2 5"/>
            <p:cNvCxnSpPr>
              <a:stCxn id="17414" idx="3"/>
            </p:cNvCxnSpPr>
            <p:nvPr/>
          </p:nvCxnSpPr>
          <p:spPr>
            <a:xfrm>
              <a:off x="1219200" y="2744788"/>
              <a:ext cx="457200" cy="2270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flipH="1">
              <a:off x="1835696" y="2900536"/>
              <a:ext cx="56388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tangolo arrotondato 9"/>
            <p:cNvSpPr/>
            <p:nvPr/>
          </p:nvSpPr>
          <p:spPr>
            <a:xfrm>
              <a:off x="7848600" y="2362200"/>
              <a:ext cx="1143000" cy="457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7848600" y="3124200"/>
              <a:ext cx="1143000" cy="457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419" name="CasellaDiTesto 11"/>
            <p:cNvSpPr txBox="1">
              <a:spLocks noChangeArrowheads="1"/>
            </p:cNvSpPr>
            <p:nvPr/>
          </p:nvSpPr>
          <p:spPr bwMode="auto">
            <a:xfrm>
              <a:off x="7346516" y="1066800"/>
              <a:ext cx="13901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  <a:latin typeface="Arial" pitchFamily="34" charset="0"/>
                </a:rPr>
                <a:t>Posteriore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  <a:latin typeface="Arial" pitchFamily="34" charset="0"/>
                </a:rPr>
                <a:t>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  <a:latin typeface="Arial" pitchFamily="34" charset="0"/>
                </a:rPr>
                <a:t>Dorsale </a:t>
              </a:r>
            </a:p>
          </p:txBody>
        </p:sp>
        <p:sp>
          <p:nvSpPr>
            <p:cNvPr id="17420" name="CasellaDiTesto 12"/>
            <p:cNvSpPr txBox="1">
              <a:spLocks noChangeArrowheads="1"/>
            </p:cNvSpPr>
            <p:nvPr/>
          </p:nvSpPr>
          <p:spPr bwMode="auto">
            <a:xfrm>
              <a:off x="7372908" y="4105870"/>
              <a:ext cx="127470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  <a:latin typeface="Arial" pitchFamily="34" charset="0"/>
                </a:rPr>
                <a:t>Anteriore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  <a:latin typeface="Arial" pitchFamily="34" charset="0"/>
                </a:rPr>
                <a:t>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  <a:latin typeface="Arial" pitchFamily="34" charset="0"/>
                </a:rPr>
                <a:t>Ventrale </a:t>
              </a:r>
            </a:p>
          </p:txBody>
        </p:sp>
      </p:grpSp>
      <p:sp>
        <p:nvSpPr>
          <p:cNvPr id="17412" name="CasellaDiTesto 12"/>
          <p:cNvSpPr txBox="1">
            <a:spLocks noChangeArrowheads="1"/>
          </p:cNvSpPr>
          <p:nvPr/>
        </p:nvSpPr>
        <p:spPr bwMode="auto">
          <a:xfrm>
            <a:off x="533400" y="836712"/>
            <a:ext cx="64556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I nuclei sensitivi e motori possono essere somatici o viscerali.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I nuclei più interni sono sempre viscerali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I nuclei più esterni sono sempre somatici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8263" y="4724400"/>
            <a:ext cx="903337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35496" y="5195177"/>
            <a:ext cx="903337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35496" y="3392210"/>
            <a:ext cx="903337" cy="381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8171" y="4843034"/>
            <a:ext cx="981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100" b="1" dirty="0">
                <a:solidFill>
                  <a:srgbClr val="FF0000"/>
                </a:solidFill>
                <a:latin typeface="Arial" pitchFamily="34" charset="0"/>
              </a:rPr>
              <a:t>(tra T1 e L2)</a:t>
            </a:r>
          </a:p>
        </p:txBody>
      </p:sp>
      <p:sp>
        <p:nvSpPr>
          <p:cNvPr id="17" name="CasellaDiTesto 14"/>
          <p:cNvSpPr txBox="1">
            <a:spLocks noChangeArrowheads="1"/>
          </p:cNvSpPr>
          <p:nvPr/>
        </p:nvSpPr>
        <p:spPr bwMode="auto">
          <a:xfrm>
            <a:off x="468171" y="2559844"/>
            <a:ext cx="576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Nel MS la sostanza grigia ha una conformazione ad H.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73592" y="5654907"/>
            <a:ext cx="1210582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76269" y="3815166"/>
            <a:ext cx="1210582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0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4"/>
          <p:cNvSpPr txBox="1">
            <a:spLocks noChangeArrowheads="1"/>
          </p:cNvSpPr>
          <p:nvPr/>
        </p:nvSpPr>
        <p:spPr bwMode="auto">
          <a:xfrm>
            <a:off x="685800" y="228600"/>
            <a:ext cx="7932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ORGANIZZAZIONE DELLA SOSTANZA GRIGIA</a:t>
            </a:r>
          </a:p>
        </p:txBody>
      </p:sp>
      <p:sp>
        <p:nvSpPr>
          <p:cNvPr id="18435" name="CasellaDiTesto 7"/>
          <p:cNvSpPr txBox="1">
            <a:spLocks noChangeArrowheads="1"/>
          </p:cNvSpPr>
          <p:nvPr/>
        </p:nvSpPr>
        <p:spPr bwMode="auto">
          <a:xfrm>
            <a:off x="228600" y="7620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Posizione dei NUCLEI MOTORI nella sostanza grigia: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Es ARTO SUPERIORE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I nuclei dei nervi diretti verso i muscoli scheletrici di strutture più prossimali (es tronco e spalla) sono localizzati in posizione più mediale rispetto ai nuclei dei nervi di strutture più distali (es mano).</a:t>
            </a:r>
          </a:p>
        </p:txBody>
      </p:sp>
      <p:grpSp>
        <p:nvGrpSpPr>
          <p:cNvPr id="18436" name="Gruppo 11"/>
          <p:cNvGrpSpPr>
            <a:grpSpLocks/>
          </p:cNvGrpSpPr>
          <p:nvPr/>
        </p:nvGrpSpPr>
        <p:grpSpPr bwMode="auto">
          <a:xfrm>
            <a:off x="533400" y="2590800"/>
            <a:ext cx="8345488" cy="3590925"/>
            <a:chOff x="533400" y="2743200"/>
            <a:chExt cx="8346251" cy="3590330"/>
          </a:xfrm>
        </p:grpSpPr>
        <p:pic>
          <p:nvPicPr>
            <p:cNvPr id="18438" name="Segnaposto contenuto 3" descr="140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9" t="64061" r="22000" b="14725"/>
            <a:stretch>
              <a:fillRect/>
            </a:stretch>
          </p:blipFill>
          <p:spPr bwMode="auto">
            <a:xfrm>
              <a:off x="533400" y="2743200"/>
              <a:ext cx="7850188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CasellaDiTesto 3"/>
            <p:cNvSpPr txBox="1">
              <a:spLocks noChangeArrowheads="1"/>
            </p:cNvSpPr>
            <p:nvPr/>
          </p:nvSpPr>
          <p:spPr bwMode="auto">
            <a:xfrm>
              <a:off x="7848600" y="5410200"/>
              <a:ext cx="103105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itchFamily="34" charset="0"/>
                </a:rPr>
                <a:t>Nuclei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itchFamily="34" charset="0"/>
                </a:rPr>
                <a:t>Motori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itchFamily="34" charset="0"/>
                </a:rPr>
                <a:t>somatici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334439" y="2743200"/>
              <a:ext cx="2438623" cy="152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219263" y="4114573"/>
              <a:ext cx="914484" cy="914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3" name="Rettangolo 12"/>
          <p:cNvSpPr/>
          <p:nvPr/>
        </p:nvSpPr>
        <p:spPr>
          <a:xfrm>
            <a:off x="4495800" y="4343400"/>
            <a:ext cx="32766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9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4"/>
          <p:cNvSpPr txBox="1">
            <a:spLocks noChangeArrowheads="1"/>
          </p:cNvSpPr>
          <p:nvPr/>
        </p:nvSpPr>
        <p:spPr bwMode="auto">
          <a:xfrm>
            <a:off x="685800" y="228600"/>
            <a:ext cx="740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ORGANIZZAZIONE REGIONALE DEI FASCI</a:t>
            </a:r>
          </a:p>
        </p:txBody>
      </p:sp>
      <p:grpSp>
        <p:nvGrpSpPr>
          <p:cNvPr id="23555" name="Gruppo 6"/>
          <p:cNvGrpSpPr>
            <a:grpSpLocks/>
          </p:cNvGrpSpPr>
          <p:nvPr/>
        </p:nvGrpSpPr>
        <p:grpSpPr bwMode="auto">
          <a:xfrm>
            <a:off x="533400" y="1752600"/>
            <a:ext cx="8153400" cy="5029200"/>
            <a:chOff x="533400" y="1066800"/>
            <a:chExt cx="8153400" cy="5029200"/>
          </a:xfrm>
        </p:grpSpPr>
        <p:pic>
          <p:nvPicPr>
            <p:cNvPr id="23558" name="Segnaposto contenuto 3" descr="140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9" t="58875" r="22000" b="10953"/>
            <a:stretch>
              <a:fillRect/>
            </a:stretch>
          </p:blipFill>
          <p:spPr bwMode="auto">
            <a:xfrm>
              <a:off x="533400" y="1219200"/>
              <a:ext cx="7850188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CasellaDiTesto 4"/>
            <p:cNvSpPr txBox="1">
              <a:spLocks noChangeArrowheads="1"/>
            </p:cNvSpPr>
            <p:nvPr/>
          </p:nvSpPr>
          <p:spPr bwMode="auto">
            <a:xfrm>
              <a:off x="7694221" y="1066800"/>
              <a:ext cx="9925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itchFamily="34" charset="0"/>
                </a:rPr>
                <a:t>mediale</a:t>
              </a:r>
            </a:p>
          </p:txBody>
        </p:sp>
        <p:sp>
          <p:nvSpPr>
            <p:cNvPr id="23560" name="CasellaDiTesto 5"/>
            <p:cNvSpPr txBox="1">
              <a:spLocks noChangeArrowheads="1"/>
            </p:cNvSpPr>
            <p:nvPr/>
          </p:nvSpPr>
          <p:spPr bwMode="auto">
            <a:xfrm>
              <a:off x="7759085" y="1981200"/>
              <a:ext cx="851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itchFamily="34" charset="0"/>
                </a:rPr>
                <a:t>distale</a:t>
              </a:r>
            </a:p>
          </p:txBody>
        </p:sp>
      </p:grpSp>
      <p:sp>
        <p:nvSpPr>
          <p:cNvPr id="23556" name="CasellaDiTesto 7"/>
          <p:cNvSpPr txBox="1">
            <a:spLocks noChangeArrowheads="1"/>
          </p:cNvSpPr>
          <p:nvPr/>
        </p:nvSpPr>
        <p:spPr bwMode="auto">
          <a:xfrm>
            <a:off x="228600" y="762000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Posizione dei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fasci sensitivi </a:t>
            </a:r>
            <a:r>
              <a:rPr lang="it-IT" altLang="it-IT" sz="1800">
                <a:latin typeface="Arial" pitchFamily="34" charset="0"/>
              </a:rPr>
              <a:t>nella sostanza bianca (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colonne posteriori</a:t>
            </a:r>
            <a:r>
              <a:rPr lang="it-IT" altLang="it-IT" sz="1800">
                <a:latin typeface="Arial" pitchFamily="34" charset="0"/>
              </a:rPr>
              <a:t>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le fibre che entrano nel MS più in basso (es arto inferiore) sono in posizione più mediana rispetto alle fibre che entrano più in alto (es tronco e arto sup). </a:t>
            </a:r>
          </a:p>
        </p:txBody>
      </p:sp>
      <p:sp>
        <p:nvSpPr>
          <p:cNvPr id="9" name="Ovale 8"/>
          <p:cNvSpPr/>
          <p:nvPr/>
        </p:nvSpPr>
        <p:spPr>
          <a:xfrm>
            <a:off x="4191000" y="24384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arrotondato 1"/>
          <p:cNvSpPr/>
          <p:nvPr/>
        </p:nvSpPr>
        <p:spPr>
          <a:xfrm>
            <a:off x="3013950" y="1991762"/>
            <a:ext cx="1398438" cy="50113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2824539" y="6280666"/>
            <a:ext cx="1398438" cy="50113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115616" y="4092832"/>
            <a:ext cx="936104" cy="77632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6714412" y="6267603"/>
            <a:ext cx="1502223" cy="50113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0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3" descr="140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19415"/>
          <a:stretch>
            <a:fillRect/>
          </a:stretch>
        </p:blipFill>
        <p:spPr bwMode="auto">
          <a:xfrm>
            <a:off x="4787900" y="152400"/>
            <a:ext cx="35179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sellaDiTesto 4"/>
          <p:cNvSpPr txBox="1">
            <a:spLocks noChangeArrowheads="1"/>
          </p:cNvSpPr>
          <p:nvPr/>
        </p:nvSpPr>
        <p:spPr bwMode="auto">
          <a:xfrm>
            <a:off x="838200" y="228600"/>
            <a:ext cx="284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DERMATOMERI</a:t>
            </a:r>
          </a:p>
        </p:txBody>
      </p:sp>
      <p:sp>
        <p:nvSpPr>
          <p:cNvPr id="27652" name="CasellaDiTesto 3"/>
          <p:cNvSpPr txBox="1">
            <a:spLocks noChangeArrowheads="1"/>
          </p:cNvSpPr>
          <p:nvPr/>
        </p:nvSpPr>
        <p:spPr bwMode="auto">
          <a:xfrm>
            <a:off x="381000" y="1557338"/>
            <a:ext cx="4724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Ogni paio di nervi spinali controlla una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specifica regione della superficie cutanea </a:t>
            </a:r>
            <a:r>
              <a:rPr lang="it-IT" altLang="it-IT" sz="1800">
                <a:latin typeface="Arial" pitchFamily="34" charset="0"/>
              </a:rPr>
              <a:t>(dermatomero).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Clinicamente importanti: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La perdita di sensibilità in un particolare distretto cutaneo riflette un danno ad uno specifico nervo spinale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3" descr="14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10683"/>
          <a:stretch>
            <a:fillRect/>
          </a:stretch>
        </p:blipFill>
        <p:spPr bwMode="auto">
          <a:xfrm>
            <a:off x="68263" y="0"/>
            <a:ext cx="3970337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asellaDiTesto 2"/>
          <p:cNvSpPr txBox="1">
            <a:spLocks noChangeArrowheads="1"/>
          </p:cNvSpPr>
          <p:nvPr/>
        </p:nvSpPr>
        <p:spPr bwMode="auto">
          <a:xfrm>
            <a:off x="4252913" y="609600"/>
            <a:ext cx="443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NERVI PERIFERICI E PLESSI NERVOSI</a:t>
            </a:r>
          </a:p>
        </p:txBody>
      </p:sp>
      <p:sp>
        <p:nvSpPr>
          <p:cNvPr id="28676" name="CasellaDiTesto 3"/>
          <p:cNvSpPr txBox="1">
            <a:spLocks noChangeArrowheads="1"/>
          </p:cNvSpPr>
          <p:nvPr/>
        </p:nvSpPr>
        <p:spPr bwMode="auto">
          <a:xfrm>
            <a:off x="5105400" y="1828800"/>
            <a:ext cx="18774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Da ricordare: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Plesso cervicale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Plesso brachiale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Plesso lombare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Plesso </a:t>
            </a:r>
            <a:r>
              <a:rPr lang="it-IT" altLang="it-IT" sz="1800" dirty="0" smtClean="0">
                <a:latin typeface="Arial" pitchFamily="34" charset="0"/>
              </a:rPr>
              <a:t>sacrale</a:t>
            </a:r>
            <a:endParaRPr lang="it-IT" altLang="it-IT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egnaposto contenuto 3" descr="14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85"/>
          <a:stretch>
            <a:fillRect/>
          </a:stretch>
        </p:blipFill>
        <p:spPr bwMode="auto">
          <a:xfrm>
            <a:off x="2627784" y="587869"/>
            <a:ext cx="3678230" cy="31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4"/>
          <p:cNvSpPr txBox="1">
            <a:spLocks noChangeArrowheads="1"/>
          </p:cNvSpPr>
          <p:nvPr/>
        </p:nvSpPr>
        <p:spPr bwMode="auto">
          <a:xfrm>
            <a:off x="1385601" y="116632"/>
            <a:ext cx="6426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Arial" pitchFamily="34" charset="0"/>
              </a:rPr>
              <a:t>Distribuzione periferica dei nervi spinali</a:t>
            </a:r>
            <a:endParaRPr lang="it-IT" altLang="it-IT" sz="2800" dirty="0">
              <a:latin typeface="Arial" pitchFamily="34" charset="0"/>
            </a:endParaRPr>
          </a:p>
        </p:txBody>
      </p:sp>
      <p:pic>
        <p:nvPicPr>
          <p:cNvPr id="4" name="Segnaposto contenuto 3" descr="14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8" b="19157"/>
          <a:stretch>
            <a:fillRect/>
          </a:stretch>
        </p:blipFill>
        <p:spPr bwMode="auto">
          <a:xfrm>
            <a:off x="2361265" y="3861048"/>
            <a:ext cx="41404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2987824" y="2420888"/>
            <a:ext cx="1443671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3563888" y="5541946"/>
            <a:ext cx="86760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79256" y="2972238"/>
            <a:ext cx="465141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4839512" y="3235556"/>
            <a:ext cx="465141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7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p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04800"/>
            <a:ext cx="6510337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p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95696"/>
            <a:ext cx="6510337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2456202" y="116632"/>
            <a:ext cx="4564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Arial" pitchFamily="34" charset="0"/>
              </a:rPr>
              <a:t>Sistema nervoso autonomo</a:t>
            </a:r>
            <a:endParaRPr lang="it-IT" altLang="it-IT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047750"/>
            <a:ext cx="8001000" cy="51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 descr="simpatico-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42590"/>
            <a:ext cx="3790950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4149502" y="2190328"/>
            <a:ext cx="8382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4225702" y="3714328"/>
            <a:ext cx="8382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3387502" y="1656928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3387502" y="3104728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3206527" y="2799928"/>
            <a:ext cx="685800" cy="685800"/>
          </a:xfrm>
          <a:prstGeom prst="ellipse">
            <a:avLst/>
          </a:prstGeom>
          <a:noFill/>
          <a:ln w="635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827584" y="241484"/>
            <a:ext cx="764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Arial" pitchFamily="34" charset="0"/>
              </a:rPr>
              <a:t>Organizzazione del sistema nervoso autonomo</a:t>
            </a:r>
            <a:endParaRPr lang="it-IT" altLang="it-IT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 descr="simpatico-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0648"/>
            <a:ext cx="5165725" cy="6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1304925" y="1154410"/>
            <a:ext cx="8382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" name="Picture 2" descr="simpatico-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8150"/>
            <a:ext cx="4320480" cy="45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3851920" y="729436"/>
            <a:ext cx="936104" cy="9819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878275" y="42490"/>
            <a:ext cx="32592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Arial" pitchFamily="34" charset="0"/>
              </a:rPr>
              <a:t>Sistema nervoso simpatico </a:t>
            </a:r>
            <a:r>
              <a:rPr lang="it-IT" altLang="it-IT" sz="1800" dirty="0" smtClean="0">
                <a:latin typeface="Arial" pitchFamily="34" charset="0"/>
              </a:rPr>
              <a:t>(divisione </a:t>
            </a:r>
            <a:r>
              <a:rPr lang="it-IT" altLang="it-IT" sz="1800" dirty="0" err="1" smtClean="0">
                <a:latin typeface="Arial" pitchFamily="34" charset="0"/>
              </a:rPr>
              <a:t>toracolombare</a:t>
            </a:r>
            <a:r>
              <a:rPr lang="it-IT" altLang="it-IT" sz="1800" dirty="0" smtClean="0">
                <a:latin typeface="Arial" pitchFamily="34" charset="0"/>
              </a:rPr>
              <a:t>)</a:t>
            </a:r>
            <a:endParaRPr lang="it-IT" altLang="it-IT" sz="1800" dirty="0">
              <a:latin typeface="Arial" pitchFamily="34" charset="0"/>
            </a:endParaRP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1364114" y="692696"/>
            <a:ext cx="1191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Arial" pitchFamily="34" charset="0"/>
              </a:rPr>
              <a:t>Paravertebrali o laterali</a:t>
            </a:r>
            <a:endParaRPr lang="it-IT" altLang="it-IT" sz="1200" dirty="0">
              <a:latin typeface="Arial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565088" y="1397513"/>
            <a:ext cx="1383176" cy="490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796162" y="6165304"/>
            <a:ext cx="1191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Arial" pitchFamily="34" charset="0"/>
              </a:rPr>
              <a:t>Gangli collaterali o prevertebrali</a:t>
            </a:r>
            <a:endParaRPr lang="it-IT" altLang="it-IT" sz="1200" dirty="0">
              <a:latin typeface="Arial" pitchFamily="34" charset="0"/>
            </a:endParaRPr>
          </a:p>
        </p:txBody>
      </p:sp>
      <p:cxnSp>
        <p:nvCxnSpPr>
          <p:cNvPr id="5" name="Connettore 2 4"/>
          <p:cNvCxnSpPr>
            <a:stCxn id="9" idx="0"/>
          </p:cNvCxnSpPr>
          <p:nvPr/>
        </p:nvCxnSpPr>
        <p:spPr>
          <a:xfrm flipV="1">
            <a:off x="2391993" y="537321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24522" y="6165303"/>
            <a:ext cx="1047277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4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" y="404937"/>
            <a:ext cx="4011204" cy="576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800" b="1" dirty="0" smtClean="0">
                <a:solidFill>
                  <a:srgbClr val="FF0000"/>
                </a:solidFill>
                <a:latin typeface="Times New Roman" pitchFamily="18" charset="0"/>
              </a:rPr>
              <a:t>Midollo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itchFamily="18" charset="0"/>
              </a:rPr>
              <a:t>spinale</a:t>
            </a:r>
          </a:p>
          <a:p>
            <a:pPr eaLnBrk="1" hangingPunct="1"/>
            <a:r>
              <a:rPr lang="it-IT" altLang="it-IT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it-IT" altLang="it-IT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it-IT" altLang="it-IT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lunghezza: circa </a:t>
            </a:r>
            <a:r>
              <a:rPr lang="it-IT" altLang="it-IT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45 cm</a:t>
            </a:r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; (CV -&gt; 71cm) (28g) </a:t>
            </a:r>
          </a:p>
          <a:p>
            <a:pPr eaLnBrk="1" hangingPunct="1"/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-diametro </a:t>
            </a:r>
            <a:r>
              <a:rPr lang="it-IT" altLang="it-IT" sz="16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ventro</a:t>
            </a:r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-dorsale: circa 1 cm</a:t>
            </a:r>
            <a:b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endParaRPr lang="it-IT" altLang="it-IT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it-IT" altLang="it-IT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-limite superiore (convenzionale):  </a:t>
            </a:r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 livello del grande foro occipitale </a:t>
            </a:r>
          </a:p>
          <a:p>
            <a:pPr eaLnBrk="1" hangingPunct="1"/>
            <a:endParaRPr lang="it-IT" altLang="it-IT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it-IT" altLang="it-IT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it-IT" altLang="it-IT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-limite inferiore: cono midollare</a:t>
            </a:r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corrisponde al disco intervertebrale tra L1 ed L2 nell'adulto;</a:t>
            </a:r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(margine inferiore di L3 nel neonato)</a:t>
            </a:r>
          </a:p>
          <a:p>
            <a:pPr eaLnBrk="1" hangingPunct="1"/>
            <a:endParaRPr lang="it-IT" altLang="it-IT" sz="1600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/>
            <a:endParaRPr lang="it-IT" altLang="it-IT" sz="1600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/>
            <a:endParaRPr lang="it-IT" altLang="it-IT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it-IT" altLang="it-IT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 rigonfiamenti</a:t>
            </a:r>
            <a:r>
              <a:rPr lang="it-IT" altLang="it-IT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 cervicale e lombo-sacrale per innervazione arti </a:t>
            </a:r>
          </a:p>
          <a:p>
            <a:pPr eaLnBrk="1" hangingPunct="1"/>
            <a:endParaRPr lang="it-IT" altLang="it-IT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it-IT" altLang="it-IT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it-IT" altLang="it-IT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endParaRPr lang="it-IT" altLang="it-IT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it-IT" altLang="it-IT" sz="4400" dirty="0">
                <a:solidFill>
                  <a:srgbClr val="000000"/>
                </a:solidFill>
                <a:latin typeface="New York"/>
              </a:rPr>
              <a:t/>
            </a:r>
            <a:br>
              <a:rPr lang="it-IT" altLang="it-IT" sz="4400" dirty="0">
                <a:solidFill>
                  <a:srgbClr val="000000"/>
                </a:solidFill>
                <a:latin typeface="New York"/>
              </a:rPr>
            </a:br>
            <a:endParaRPr lang="it-IT" altLang="it-IT" sz="4400" dirty="0">
              <a:solidFill>
                <a:srgbClr val="000000"/>
              </a:solidFill>
              <a:latin typeface="New York"/>
            </a:endParaRPr>
          </a:p>
        </p:txBody>
      </p:sp>
      <p:pic>
        <p:nvPicPr>
          <p:cNvPr id="9" name="Segnaposto contenuto 3" descr="14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2098" b="24867"/>
          <a:stretch>
            <a:fillRect/>
          </a:stretch>
        </p:blipFill>
        <p:spPr bwMode="auto">
          <a:xfrm>
            <a:off x="4037330" y="360040"/>
            <a:ext cx="511206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5324899" y="1628800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5311836" y="3310177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292822" y="3781931"/>
            <a:ext cx="595107" cy="3273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755576" y="178417"/>
            <a:ext cx="8171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800" dirty="0" smtClean="0">
                <a:latin typeface="Arial" pitchFamily="34" charset="0"/>
              </a:rPr>
              <a:t>Sistema nervoso parasimpatico </a:t>
            </a:r>
            <a:r>
              <a:rPr lang="it-IT" altLang="it-IT" sz="1800" dirty="0" smtClean="0">
                <a:latin typeface="Arial" pitchFamily="34" charset="0"/>
              </a:rPr>
              <a:t>(</a:t>
            </a:r>
            <a:r>
              <a:rPr lang="it-IT" altLang="it-IT" sz="1800" dirty="0">
                <a:latin typeface="Arial" pitchFamily="34" charset="0"/>
              </a:rPr>
              <a:t>divisione </a:t>
            </a:r>
            <a:r>
              <a:rPr lang="it-IT" altLang="it-IT" sz="1800" dirty="0" err="1" smtClean="0">
                <a:latin typeface="Arial" pitchFamily="34" charset="0"/>
              </a:rPr>
              <a:t>craniosacrale</a:t>
            </a:r>
            <a:r>
              <a:rPr lang="it-IT" altLang="it-IT" sz="1800" dirty="0" smtClean="0">
                <a:latin typeface="Arial" pitchFamily="34" charset="0"/>
              </a:rPr>
              <a:t>)</a:t>
            </a:r>
            <a:endParaRPr lang="it-IT" altLang="it-IT" sz="1800" dirty="0">
              <a:latin typeface="Arial" pitchFamily="34" charset="0"/>
            </a:endParaRPr>
          </a:p>
        </p:txBody>
      </p:sp>
      <p:pic>
        <p:nvPicPr>
          <p:cNvPr id="5" name="Picture 2" descr="1709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746345"/>
            <a:ext cx="5280248" cy="6067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1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r="24446" b="9238"/>
          <a:stretch>
            <a:fillRect/>
          </a:stretch>
        </p:blipFill>
        <p:spPr bwMode="auto">
          <a:xfrm>
            <a:off x="395288" y="0"/>
            <a:ext cx="2447925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76600" y="115888"/>
            <a:ext cx="5867400" cy="18161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70C0"/>
                </a:solidFill>
                <a:latin typeface="Arial" charset="0"/>
              </a:rPr>
              <a:t>Il midollo è collegato alla periferia/bersagli  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da </a:t>
            </a:r>
            <a:r>
              <a:rPr lang="it-IT" sz="1600" b="1" dirty="0" smtClean="0">
                <a:solidFill>
                  <a:srgbClr val="FF0000"/>
                </a:solidFill>
                <a:latin typeface="Arial" charset="0"/>
              </a:rPr>
              <a:t>33 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paia di nervi </a:t>
            </a:r>
            <a:r>
              <a:rPr lang="it-IT" sz="1600" b="1" dirty="0">
                <a:solidFill>
                  <a:srgbClr val="0070C0"/>
                </a:solidFill>
                <a:latin typeface="Arial" charset="0"/>
              </a:rPr>
              <a:t>spinali.</a:t>
            </a:r>
          </a:p>
          <a:p>
            <a:pPr>
              <a:defRPr/>
            </a:pPr>
            <a:endParaRPr lang="it-IT" sz="1600" b="1" dirty="0">
              <a:solidFill>
                <a:srgbClr val="0070C0"/>
              </a:solidFill>
              <a:latin typeface="Arial" charset="0"/>
            </a:endParaRPr>
          </a:p>
          <a:p>
            <a:pPr>
              <a:defRPr/>
            </a:pPr>
            <a:r>
              <a:rPr lang="it-IT" sz="1600" b="1" dirty="0">
                <a:solidFill>
                  <a:srgbClr val="0070C0"/>
                </a:solidFill>
                <a:latin typeface="Arial" charset="0"/>
              </a:rPr>
              <a:t>Ciascun NERVO SPINALE origina dall’unione di 2 RADICI  (ANTERIORE E POSTERIORE)  ed esce dal CANALE VERTEBRALE attraverso i FORI INTERVERTRALI  presenti TRA 2 VERTEBRE CONTIGUE. </a:t>
            </a:r>
          </a:p>
        </p:txBody>
      </p:sp>
      <p:pic>
        <p:nvPicPr>
          <p:cNvPr id="7172" name="Picture 2" descr="0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" b="12393"/>
          <a:stretch>
            <a:fillRect/>
          </a:stretch>
        </p:blipFill>
        <p:spPr bwMode="auto">
          <a:xfrm>
            <a:off x="4067175" y="2178050"/>
            <a:ext cx="43259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563"/>
            <a:ext cx="36576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6238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sellaDiTesto 5"/>
          <p:cNvSpPr txBox="1">
            <a:spLocks noChangeArrowheads="1"/>
          </p:cNvSpPr>
          <p:nvPr/>
        </p:nvSpPr>
        <p:spPr bwMode="auto">
          <a:xfrm>
            <a:off x="250825" y="2349500"/>
            <a:ext cx="4392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1600" dirty="0">
                <a:cs typeface="Arial" pitchFamily="34" charset="0"/>
              </a:rPr>
              <a:t>A livello LOMBARE, SACRALE E COCCIGEO i nervi che emergono dal MS non abbandonano la colonna vertebrale allo stesso livello della loro emergenza.</a:t>
            </a:r>
          </a:p>
          <a:p>
            <a:pPr eaLnBrk="1" hangingPunct="1"/>
            <a:endParaRPr lang="it-IT" altLang="it-IT" sz="1600" dirty="0">
              <a:cs typeface="Arial" pitchFamily="34" charset="0"/>
            </a:endParaRPr>
          </a:p>
          <a:p>
            <a:pPr eaLnBrk="1" hangingPunct="1"/>
            <a:r>
              <a:rPr lang="it-IT" altLang="it-IT" sz="1600" dirty="0">
                <a:cs typeface="Arial" pitchFamily="34" charset="0"/>
              </a:rPr>
              <a:t>Le radici di questi nervi spinali si piegano verso il basso, </a:t>
            </a:r>
            <a:r>
              <a:rPr lang="it-IT" altLang="it-IT" sz="1600" dirty="0" smtClean="0">
                <a:cs typeface="Arial" pitchFamily="34" charset="0"/>
              </a:rPr>
              <a:t>allungandosi molto </a:t>
            </a:r>
            <a:r>
              <a:rPr lang="it-IT" altLang="it-IT" sz="1600" dirty="0">
                <a:cs typeface="Arial" pitchFamily="34" charset="0"/>
              </a:rPr>
              <a:t>verso il basso,  per raggiungere il foro intervertebrale </a:t>
            </a:r>
            <a:r>
              <a:rPr lang="it-IT" altLang="it-IT" sz="1600" dirty="0" err="1">
                <a:cs typeface="Arial" pitchFamily="34" charset="0"/>
              </a:rPr>
              <a:t>corrispondente</a:t>
            </a:r>
            <a:r>
              <a:rPr lang="it-IT" altLang="it-IT" sz="1600" dirty="0" err="1">
                <a:cs typeface="Arial" pitchFamily="34" charset="0"/>
                <a:sym typeface="Wingdings" pitchFamily="2" charset="2"/>
              </a:rPr>
              <a:t></a:t>
            </a:r>
            <a:r>
              <a:rPr lang="it-IT" altLang="it-IT" sz="1600" b="1" dirty="0" err="1">
                <a:cs typeface="Arial" pitchFamily="34" charset="0"/>
                <a:sym typeface="Wingdings" pitchFamily="2" charset="2"/>
              </a:rPr>
              <a:t>cauda</a:t>
            </a:r>
            <a:r>
              <a:rPr lang="it-IT" altLang="it-IT" sz="1600" b="1" dirty="0">
                <a:cs typeface="Arial" pitchFamily="34" charset="0"/>
                <a:sym typeface="Wingdings" pitchFamily="2" charset="2"/>
              </a:rPr>
              <a:t> equina</a:t>
            </a:r>
            <a:endParaRPr lang="it-IT" altLang="it-IT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uda lp b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4"/>
          <a:stretch>
            <a:fillRect/>
          </a:stretch>
        </p:blipFill>
        <p:spPr bwMode="auto">
          <a:xfrm>
            <a:off x="1692275" y="1052513"/>
            <a:ext cx="503555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sellaDiTesto 4"/>
          <p:cNvSpPr txBox="1">
            <a:spLocks noChangeArrowheads="1"/>
          </p:cNvSpPr>
          <p:nvPr/>
        </p:nvSpPr>
        <p:spPr bwMode="auto">
          <a:xfrm>
            <a:off x="3286125" y="44450"/>
            <a:ext cx="298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</a:rPr>
              <a:t>CAUDA EQUINA</a:t>
            </a:r>
          </a:p>
        </p:txBody>
      </p:sp>
      <p:sp>
        <p:nvSpPr>
          <p:cNvPr id="6148" name="CasellaDiTesto 3"/>
          <p:cNvSpPr txBox="1">
            <a:spLocks noChangeArrowheads="1"/>
          </p:cNvSpPr>
          <p:nvPr/>
        </p:nvSpPr>
        <p:spPr bwMode="auto">
          <a:xfrm>
            <a:off x="0" y="54451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  <a:cs typeface="Arial" pitchFamily="34" charset="0"/>
              </a:rPr>
              <a:t>Insieme delle radici degli ultimi nervi spinali che devono raggiungere i fori corrispondenti per originare il nervo spinale ed emergere dalla colonna vertebrale.</a:t>
            </a:r>
          </a:p>
          <a:p>
            <a:pPr eaLnBrk="1" hangingPunct="1"/>
            <a:endParaRPr lang="it-IT" altLang="it-IT" b="1">
              <a:solidFill>
                <a:srgbClr val="FF0000"/>
              </a:solidFill>
              <a:cs typeface="Arial" pitchFamily="34" charset="0"/>
            </a:endParaRPr>
          </a:p>
          <a:p>
            <a:pPr eaLnBrk="1" hangingPunct="1"/>
            <a:r>
              <a:rPr lang="it-IT" altLang="it-IT" b="1">
                <a:solidFill>
                  <a:srgbClr val="FF0000"/>
                </a:solidFill>
                <a:cs typeface="Arial" pitchFamily="34" charset="0"/>
              </a:rPr>
              <a:t>Queste radici accompagnano il filum terminale e formano la cauda equina.</a:t>
            </a:r>
          </a:p>
        </p:txBody>
      </p:sp>
    </p:spTree>
    <p:extLst>
      <p:ext uri="{BB962C8B-B14F-4D97-AF65-F5344CB8AC3E}">
        <p14:creationId xmlns:p14="http://schemas.microsoft.com/office/powerpoint/2010/main" val="10916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14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7" t="2089" r="2238" b="60817"/>
          <a:stretch>
            <a:fillRect/>
          </a:stretch>
        </p:blipFill>
        <p:spPr bwMode="auto">
          <a:xfrm>
            <a:off x="4648200" y="16764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sellaDiTesto 4"/>
          <p:cNvSpPr txBox="1">
            <a:spLocks noChangeArrowheads="1"/>
          </p:cNvSpPr>
          <p:nvPr/>
        </p:nvSpPr>
        <p:spPr bwMode="auto">
          <a:xfrm>
            <a:off x="2900363" y="76200"/>
            <a:ext cx="319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MENINGI SPINALI</a:t>
            </a:r>
          </a:p>
        </p:txBody>
      </p:sp>
      <p:sp>
        <p:nvSpPr>
          <p:cNvPr id="11268" name="CasellaDiTesto 3"/>
          <p:cNvSpPr txBox="1">
            <a:spLocks noChangeArrowheads="1"/>
          </p:cNvSpPr>
          <p:nvPr/>
        </p:nvSpPr>
        <p:spPr bwMode="auto">
          <a:xfrm>
            <a:off x="228600" y="6096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 Le meningi sono membrane specializzate che offrono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stabilità fisica </a:t>
            </a:r>
            <a:r>
              <a:rPr lang="it-IT" altLang="it-IT" sz="1800">
                <a:latin typeface="Arial" pitchFamily="34" charset="0"/>
              </a:rPr>
              <a:t>e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protezione</a:t>
            </a:r>
            <a:r>
              <a:rPr lang="it-IT" altLang="it-IT" sz="1800">
                <a:latin typeface="Arial" pitchFamily="34" charset="0"/>
              </a:rPr>
              <a:t> dagli urti. Coprono il MS e le radici dei nervi spinali. A livello del forame magno le meningi spinali si proseguono con le meningi encefaliche.</a:t>
            </a:r>
          </a:p>
        </p:txBody>
      </p:sp>
      <p:sp>
        <p:nvSpPr>
          <p:cNvPr id="11269" name="CasellaDiTesto 4"/>
          <p:cNvSpPr txBox="1">
            <a:spLocks noChangeArrowheads="1"/>
          </p:cNvSpPr>
          <p:nvPr/>
        </p:nvSpPr>
        <p:spPr bwMode="auto">
          <a:xfrm>
            <a:off x="152400" y="1676400"/>
            <a:ext cx="449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DURA MADRE </a:t>
            </a:r>
            <a:r>
              <a:rPr lang="it-IT" altLang="it-IT" sz="1800">
                <a:latin typeface="Arial" pitchFamily="34" charset="0"/>
              </a:rPr>
              <a:t>è la più esterna,  robusta e fibrosa. E’ uno strato di tessuto connettivo denso le cui sup sono ricoperte da epitelio pavimentoso.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Dà stabilità al MS grazie alle inserzioni con il forame magno, le vertebre c2 e c3, e il sacro. Si unisce al filamento terminale a formare il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legamento coccigeo</a:t>
            </a:r>
            <a:r>
              <a:rPr lang="it-IT" altLang="it-IT" sz="180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ARACNOIDE</a:t>
            </a:r>
            <a:r>
              <a:rPr lang="it-IT" altLang="it-IT" sz="1800">
                <a:latin typeface="Arial" pitchFamily="34" charset="0"/>
              </a:rPr>
              <a:t> è lo strato meningeo intermedio composto da epit pavimentoso semplice.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PIA MADRE </a:t>
            </a:r>
            <a:r>
              <a:rPr lang="it-IT" altLang="it-IT" sz="1800">
                <a:latin typeface="Arial" pitchFamily="34" charset="0"/>
              </a:rPr>
              <a:t>è lo strato meningeo più interno. Strettamente adesa al sottostante tessuto nervoso. Al suo interno scorrono i vasi sanguigni che irrorano il MS.</a:t>
            </a:r>
          </a:p>
        </p:txBody>
      </p:sp>
    </p:spTree>
    <p:extLst>
      <p:ext uri="{BB962C8B-B14F-4D97-AF65-F5344CB8AC3E}">
        <p14:creationId xmlns:p14="http://schemas.microsoft.com/office/powerpoint/2010/main" val="37170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4"/>
          <p:cNvSpPr txBox="1">
            <a:spLocks noChangeArrowheads="1"/>
          </p:cNvSpPr>
          <p:nvPr/>
        </p:nvSpPr>
        <p:spPr bwMode="auto">
          <a:xfrm>
            <a:off x="2800350" y="161925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SPAZI MENINGEI</a:t>
            </a:r>
          </a:p>
        </p:txBody>
      </p:sp>
      <p:sp>
        <p:nvSpPr>
          <p:cNvPr id="12291" name="CasellaDiTesto 4"/>
          <p:cNvSpPr txBox="1">
            <a:spLocks noChangeArrowheads="1"/>
          </p:cNvSpPr>
          <p:nvPr/>
        </p:nvSpPr>
        <p:spPr bwMode="auto">
          <a:xfrm>
            <a:off x="228600" y="1163638"/>
            <a:ext cx="48768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Tra la DURA MADRE e le pareti del canale vertebrale c’è lo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spazio epidurale </a:t>
            </a:r>
            <a:r>
              <a:rPr lang="it-IT" altLang="it-IT" sz="1800">
                <a:latin typeface="Arial" pitchFamily="34" charset="0"/>
              </a:rPr>
              <a:t>che contiene tessuto connettivo, vasi sanguigni e tessuto adiposo.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Tra la DURA MADRE e l’aracnoide esiste solo nei preparati anatomici (ma </a:t>
            </a:r>
            <a:r>
              <a:rPr lang="it-IT" altLang="it-IT" sz="1800" u="sng">
                <a:latin typeface="Arial" pitchFamily="34" charset="0"/>
              </a:rPr>
              <a:t>non nel vivente</a:t>
            </a:r>
            <a:r>
              <a:rPr lang="it-IT" altLang="it-IT" sz="1800">
                <a:latin typeface="Arial" pitchFamily="34" charset="0"/>
              </a:rPr>
              <a:t>) uno spazio subdurale.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Tra l’ARACNOIDE e la PIA MADRE esiste uno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spazio subaracnoideo </a:t>
            </a:r>
            <a:r>
              <a:rPr lang="it-IT" altLang="it-IT" sz="1800">
                <a:latin typeface="Arial" pitchFamily="34" charset="0"/>
              </a:rPr>
              <a:t>ripieno di liquido cerebrospinale.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</p:txBody>
      </p:sp>
      <p:pic>
        <p:nvPicPr>
          <p:cNvPr id="12292" name="Segnaposto contenuto 3" descr="14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6" t="42702" b="27634"/>
          <a:stretch>
            <a:fillRect/>
          </a:stretch>
        </p:blipFill>
        <p:spPr bwMode="auto">
          <a:xfrm>
            <a:off x="5240338" y="838200"/>
            <a:ext cx="39036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asellaDiTesto 6"/>
          <p:cNvSpPr txBox="1">
            <a:spLocks noChangeArrowheads="1"/>
          </p:cNvSpPr>
          <p:nvPr/>
        </p:nvSpPr>
        <p:spPr bwMode="auto">
          <a:xfrm>
            <a:off x="5410200" y="4114800"/>
            <a:ext cx="350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Il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LCS</a:t>
            </a:r>
            <a:r>
              <a:rPr lang="it-IT" altLang="it-IT" sz="1800">
                <a:latin typeface="Arial" pitchFamily="34" charset="0"/>
              </a:rPr>
              <a:t> nello spazio sub-aracnoideo scorre tra fibre elastiche e collagene.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Il LCS è un agente protettivo e un mezzo di diffusione per sostanze nutritizie e metaboliti.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7308304" y="3356992"/>
            <a:ext cx="720080" cy="453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1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14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2098" r="4427" b="24867"/>
          <a:stretch>
            <a:fillRect/>
          </a:stretch>
        </p:blipFill>
        <p:spPr bwMode="auto">
          <a:xfrm>
            <a:off x="39188" y="100149"/>
            <a:ext cx="4930709" cy="672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sellaDiTesto 2"/>
          <p:cNvSpPr txBox="1">
            <a:spLocks noChangeArrowheads="1"/>
          </p:cNvSpPr>
          <p:nvPr/>
        </p:nvSpPr>
        <p:spPr bwMode="auto">
          <a:xfrm>
            <a:off x="5074096" y="206052"/>
            <a:ext cx="39624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" pitchFamily="34" charset="0"/>
              </a:rPr>
              <a:t>Struttura interna del 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1800" dirty="0">
                <a:latin typeface="Arial" pitchFamily="34" charset="0"/>
              </a:rPr>
              <a:t>Il </a:t>
            </a:r>
            <a:r>
              <a:rPr lang="it-IT" altLang="it-IT" sz="1800" b="1" dirty="0">
                <a:solidFill>
                  <a:srgbClr val="FF0000"/>
                </a:solidFill>
                <a:latin typeface="Arial" pitchFamily="34" charset="0"/>
              </a:rPr>
              <a:t>solco mediano posteriore</a:t>
            </a:r>
            <a:r>
              <a:rPr lang="it-IT" altLang="it-IT" sz="1800" dirty="0">
                <a:latin typeface="Arial" pitchFamily="34" charset="0"/>
              </a:rPr>
              <a:t> e la </a:t>
            </a:r>
            <a:r>
              <a:rPr lang="it-IT" altLang="it-IT" sz="1800" b="1" dirty="0">
                <a:solidFill>
                  <a:srgbClr val="FF0000"/>
                </a:solidFill>
                <a:latin typeface="Arial" pitchFamily="34" charset="0"/>
              </a:rPr>
              <a:t>fessura mediana anteriore </a:t>
            </a:r>
            <a:r>
              <a:rPr lang="it-IT" altLang="it-IT" sz="1800" dirty="0">
                <a:latin typeface="Arial" pitchFamily="34" charset="0"/>
              </a:rPr>
              <a:t>dividono il MS in due metà uguali e simmetriche (dx e </a:t>
            </a:r>
            <a:r>
              <a:rPr lang="it-IT" altLang="it-IT" sz="1800" dirty="0" err="1">
                <a:latin typeface="Arial" pitchFamily="34" charset="0"/>
              </a:rPr>
              <a:t>sn</a:t>
            </a:r>
            <a:r>
              <a:rPr lang="it-IT" altLang="it-IT" sz="1800" dirty="0">
                <a:latin typeface="Arial" pitchFamily="34" charset="0"/>
              </a:rPr>
              <a:t>) e si estendono lungo tutto il MS (dal bulbo al cono midollare</a:t>
            </a:r>
            <a:r>
              <a:rPr lang="it-IT" altLang="it-IT" sz="1800" dirty="0" smtClean="0">
                <a:latin typeface="Arial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it-IT" altLang="it-IT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In sezione trasversa si riconoscono la </a:t>
            </a:r>
            <a:r>
              <a:rPr lang="it-IT" altLang="it-IT" sz="1800" b="1" dirty="0">
                <a:solidFill>
                  <a:srgbClr val="FF0000"/>
                </a:solidFill>
                <a:latin typeface="Arial" pitchFamily="34" charset="0"/>
              </a:rPr>
              <a:t>sostanza grigia </a:t>
            </a:r>
            <a:r>
              <a:rPr lang="it-IT" altLang="it-IT" sz="1800" dirty="0">
                <a:latin typeface="Arial" pitchFamily="34" charset="0"/>
              </a:rPr>
              <a:t>che occupa la parte interna dell’organo e la </a:t>
            </a:r>
            <a:r>
              <a:rPr lang="it-IT" altLang="it-IT" sz="1800" b="1" dirty="0">
                <a:solidFill>
                  <a:srgbClr val="FF0000"/>
                </a:solidFill>
                <a:latin typeface="Arial" pitchFamily="34" charset="0"/>
              </a:rPr>
              <a:t>sostanza bianca </a:t>
            </a:r>
            <a:r>
              <a:rPr lang="it-IT" altLang="it-IT" sz="1800" dirty="0">
                <a:latin typeface="Arial" pitchFamily="34" charset="0"/>
              </a:rPr>
              <a:t>che occupa la periferia.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All’interno della sostanza grigia decorre il </a:t>
            </a:r>
            <a:r>
              <a:rPr lang="it-IT" altLang="it-IT" sz="1800" b="1" dirty="0">
                <a:solidFill>
                  <a:srgbClr val="FF0000"/>
                </a:solidFill>
                <a:latin typeface="Arial" pitchFamily="34" charset="0"/>
              </a:rPr>
              <a:t>canale centrale </a:t>
            </a:r>
            <a:r>
              <a:rPr lang="it-IT" altLang="it-IT" sz="1800" dirty="0">
                <a:latin typeface="Arial" pitchFamily="34" charset="0"/>
              </a:rPr>
              <a:t>per tutta la lunghezza del MS.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itchFamily="34" charset="0"/>
              </a:rPr>
              <a:t>Il diametro e la conformazione del MS lungo la sua lunghezza cambiano a seconda delle regioni anatomiche</a:t>
            </a:r>
            <a:r>
              <a:rPr lang="it-IT" altLang="it-IT" sz="1800" dirty="0" smtClean="0">
                <a:latin typeface="Arial" pitchFamily="34" charset="0"/>
              </a:rPr>
              <a:t>.</a:t>
            </a:r>
            <a:endParaRPr lang="it-IT" altLang="it-IT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4"/>
          <p:cNvSpPr txBox="1">
            <a:spLocks noChangeArrowheads="1"/>
          </p:cNvSpPr>
          <p:nvPr/>
        </p:nvSpPr>
        <p:spPr bwMode="auto">
          <a:xfrm>
            <a:off x="1908175" y="0"/>
            <a:ext cx="464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RADICI dei NERVI SPINALI</a:t>
            </a:r>
          </a:p>
        </p:txBody>
      </p:sp>
      <p:sp>
        <p:nvSpPr>
          <p:cNvPr id="14339" name="CasellaDiTesto 7"/>
          <p:cNvSpPr txBox="1">
            <a:spLocks noChangeArrowheads="1"/>
          </p:cNvSpPr>
          <p:nvPr/>
        </p:nvSpPr>
        <p:spPr bwMode="auto">
          <a:xfrm>
            <a:off x="304800" y="1066800"/>
            <a:ext cx="434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Nervi spinali: 33 per lato (destro e sinistro)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Ogni nervo spinale ha 2 radici per lato: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>
                <a:latin typeface="Arial" pitchFamily="34" charset="0"/>
              </a:rPr>
              <a:t> radice anteriore o ventrale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>
                <a:latin typeface="Arial" pitchFamily="34" charset="0"/>
              </a:rPr>
              <a:t> radice posteriore o dorsale</a:t>
            </a:r>
          </a:p>
        </p:txBody>
      </p:sp>
      <p:grpSp>
        <p:nvGrpSpPr>
          <p:cNvPr id="14340" name="Gruppo 10"/>
          <p:cNvGrpSpPr>
            <a:grpSpLocks/>
          </p:cNvGrpSpPr>
          <p:nvPr/>
        </p:nvGrpSpPr>
        <p:grpSpPr bwMode="auto">
          <a:xfrm>
            <a:off x="4343400" y="914400"/>
            <a:ext cx="4495800" cy="2286000"/>
            <a:chOff x="4419600" y="2667000"/>
            <a:chExt cx="4495800" cy="2286000"/>
          </a:xfrm>
        </p:grpSpPr>
        <p:pic>
          <p:nvPicPr>
            <p:cNvPr id="14350" name="Segnaposto contenuto 3" descr="140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4" t="2098" r="3470" b="80049"/>
            <a:stretch>
              <a:fillRect/>
            </a:stretch>
          </p:blipFill>
          <p:spPr bwMode="auto">
            <a:xfrm>
              <a:off x="4419600" y="2667000"/>
              <a:ext cx="4495800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4419600" y="3886200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4341" name="CasellaDiTesto 12"/>
          <p:cNvSpPr txBox="1">
            <a:spLocks noChangeArrowheads="1"/>
          </p:cNvSpPr>
          <p:nvPr/>
        </p:nvSpPr>
        <p:spPr bwMode="auto">
          <a:xfrm>
            <a:off x="228600" y="3200400"/>
            <a:ext cx="419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La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radice dorsale </a:t>
            </a:r>
            <a:r>
              <a:rPr lang="it-IT" altLang="it-IT" sz="1800">
                <a:latin typeface="Arial" pitchFamily="34" charset="0"/>
              </a:rPr>
              <a:t>è associata ad un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ganglio</a:t>
            </a:r>
            <a:r>
              <a:rPr lang="it-IT" altLang="it-IT" sz="1800">
                <a:latin typeface="Arial" pitchFamily="34" charset="0"/>
              </a:rPr>
              <a:t> composto da pirenofori di neuroni sensitivi (afferenti).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DORSALE=SENSITIVA=AFFERENTE</a:t>
            </a:r>
          </a:p>
        </p:txBody>
      </p:sp>
      <p:sp>
        <p:nvSpPr>
          <p:cNvPr id="14342" name="CasellaDiTesto 13"/>
          <p:cNvSpPr txBox="1">
            <a:spLocks noChangeArrowheads="1"/>
          </p:cNvSpPr>
          <p:nvPr/>
        </p:nvSpPr>
        <p:spPr bwMode="auto">
          <a:xfrm>
            <a:off x="5041900" y="7620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destro</a:t>
            </a:r>
          </a:p>
        </p:txBody>
      </p:sp>
      <p:sp>
        <p:nvSpPr>
          <p:cNvPr id="14343" name="CasellaDiTesto 14"/>
          <p:cNvSpPr txBox="1">
            <a:spLocks noChangeArrowheads="1"/>
          </p:cNvSpPr>
          <p:nvPr/>
        </p:nvSpPr>
        <p:spPr bwMode="auto">
          <a:xfrm>
            <a:off x="7923213" y="762000"/>
            <a:ext cx="91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sinistro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7010400" y="457200"/>
            <a:ext cx="0" cy="29718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CasellaDiTesto 17"/>
          <p:cNvSpPr txBox="1">
            <a:spLocks noChangeArrowheads="1"/>
          </p:cNvSpPr>
          <p:nvPr/>
        </p:nvSpPr>
        <p:spPr bwMode="auto">
          <a:xfrm>
            <a:off x="4876800" y="4114800"/>
            <a:ext cx="426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La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radice ventrale </a:t>
            </a:r>
            <a:r>
              <a:rPr lang="it-IT" altLang="it-IT" sz="1800">
                <a:latin typeface="Arial" pitchFamily="34" charset="0"/>
              </a:rPr>
              <a:t>non ha il ganglio perché è costituta da assoni dei neuroni motori (efferenti).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VENTRALE=MOTORIA=EFFERENTE</a:t>
            </a: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2209800" y="1752600"/>
            <a:ext cx="32004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5791200" y="2819400"/>
            <a:ext cx="762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CasellaDiTesto 22"/>
          <p:cNvSpPr txBox="1">
            <a:spLocks noChangeArrowheads="1"/>
          </p:cNvSpPr>
          <p:nvPr/>
        </p:nvSpPr>
        <p:spPr bwMode="auto">
          <a:xfrm>
            <a:off x="228600" y="51054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</a:rPr>
              <a:t>In posizione distale rispetto al ganglio, le fibre sensitive e motorie si riuniscono in un unico nervo, che per questa ragione viene detto </a:t>
            </a:r>
            <a:r>
              <a:rPr lang="it-IT" altLang="it-IT" sz="1800" b="1">
                <a:solidFill>
                  <a:srgbClr val="FF0000"/>
                </a:solidFill>
                <a:latin typeface="Arial" pitchFamily="34" charset="0"/>
              </a:rPr>
              <a:t>nervo misto</a:t>
            </a:r>
            <a:r>
              <a:rPr lang="it-IT" altLang="it-IT" sz="1800">
                <a:latin typeface="Arial" pitchFamily="34" charset="0"/>
              </a:rPr>
              <a:t>.</a:t>
            </a:r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4191000" y="3124200"/>
            <a:ext cx="838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4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819</Words>
  <Application>Microsoft Office PowerPoint</Application>
  <PresentationFormat>Presentazione su schermo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New York</vt:lpstr>
      <vt:lpstr>Tahoma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Erika</dc:creator>
  <cp:lastModifiedBy>Annalisa</cp:lastModifiedBy>
  <cp:revision>65</cp:revision>
  <cp:lastPrinted>2014-12-03T14:24:45Z</cp:lastPrinted>
  <dcterms:created xsi:type="dcterms:W3CDTF">2014-12-03T12:02:29Z</dcterms:created>
  <dcterms:modified xsi:type="dcterms:W3CDTF">2016-12-19T09:11:54Z</dcterms:modified>
</cp:coreProperties>
</file>