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xlsx" ContentType="application/vnd.openxmlformats-officedocument.spreadsheetml.shee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7" r:id="rId22"/>
    <p:sldId id="278" r:id="rId23"/>
    <p:sldId id="280" r:id="rId24"/>
    <p:sldId id="279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2" d="100"/>
          <a:sy n="102" d="100"/>
        </p:scale>
        <p:origin x="-5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printerSettings" Target="printerSettings/printerSettings1.bin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Microsoft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pos</c:v>
                </c:pt>
              </c:strCache>
            </c:strRef>
          </c:tx>
          <c:marker>
            <c:symbol val="none"/>
          </c:marker>
          <c:cat>
            <c:strRef>
              <c:f>Foglio1!$A$2:$A$3</c:f>
              <c:strCache>
                <c:ptCount val="2"/>
                <c:pt idx="0">
                  <c:v>prime W</c:v>
                </c:pt>
                <c:pt idx="1">
                  <c:v>prime B</c:v>
                </c:pt>
              </c:strCache>
            </c:strRef>
          </c:cat>
          <c:val>
            <c:numRef>
              <c:f>Foglio1!$B$2:$B$3</c:f>
              <c:numCache>
                <c:formatCode>General</c:formatCode>
                <c:ptCount val="2"/>
                <c:pt idx="0">
                  <c:v>0.02</c:v>
                </c:pt>
                <c:pt idx="1">
                  <c:v>-0.03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neg</c:v>
                </c:pt>
              </c:strCache>
            </c:strRef>
          </c:tx>
          <c:marker>
            <c:symbol val="none"/>
          </c:marker>
          <c:cat>
            <c:strRef>
              <c:f>Foglio1!$A$2:$A$3</c:f>
              <c:strCache>
                <c:ptCount val="2"/>
                <c:pt idx="0">
                  <c:v>prime W</c:v>
                </c:pt>
                <c:pt idx="1">
                  <c:v>prime B</c:v>
                </c:pt>
              </c:strCache>
            </c:strRef>
          </c:cat>
          <c:val>
            <c:numRef>
              <c:f>Foglio1!$C$2:$C$3</c:f>
              <c:numCache>
                <c:formatCode>General</c:formatCode>
                <c:ptCount val="2"/>
                <c:pt idx="0">
                  <c:v>0.004</c:v>
                </c:pt>
                <c:pt idx="1">
                  <c:v>0.03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32347544"/>
        <c:axId val="2133141256"/>
      </c:lineChart>
      <c:catAx>
        <c:axId val="2132347544"/>
        <c:scaling>
          <c:orientation val="minMax"/>
        </c:scaling>
        <c:delete val="0"/>
        <c:axPos val="b"/>
        <c:majorTickMark val="out"/>
        <c:minorTickMark val="none"/>
        <c:tickLblPos val="nextTo"/>
        <c:crossAx val="2133141256"/>
        <c:crosses val="autoZero"/>
        <c:auto val="1"/>
        <c:lblAlgn val="ctr"/>
        <c:lblOffset val="100"/>
        <c:noMultiLvlLbl val="0"/>
      </c:catAx>
      <c:valAx>
        <c:axId val="21331412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3234754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pos</c:v>
                </c:pt>
              </c:strCache>
            </c:strRef>
          </c:tx>
          <c:marker>
            <c:symbol val="none"/>
          </c:marker>
          <c:cat>
            <c:strRef>
              <c:f>Foglio1!$A$2:$A$3</c:f>
              <c:strCache>
                <c:ptCount val="2"/>
                <c:pt idx="0">
                  <c:v>prime W</c:v>
                </c:pt>
                <c:pt idx="1">
                  <c:v>prime B</c:v>
                </c:pt>
              </c:strCache>
            </c:strRef>
          </c:cat>
          <c:val>
            <c:numRef>
              <c:f>Foglio1!$B$2:$B$3</c:f>
              <c:numCache>
                <c:formatCode>General</c:formatCode>
                <c:ptCount val="2"/>
                <c:pt idx="0">
                  <c:v>-0.05</c:v>
                </c:pt>
                <c:pt idx="1">
                  <c:v>0.004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neg</c:v>
                </c:pt>
              </c:strCache>
            </c:strRef>
          </c:tx>
          <c:marker>
            <c:symbol val="none"/>
          </c:marker>
          <c:cat>
            <c:strRef>
              <c:f>Foglio1!$A$2:$A$3</c:f>
              <c:strCache>
                <c:ptCount val="2"/>
                <c:pt idx="0">
                  <c:v>prime W</c:v>
                </c:pt>
                <c:pt idx="1">
                  <c:v>prime B</c:v>
                </c:pt>
              </c:strCache>
            </c:strRef>
          </c:cat>
          <c:val>
            <c:numRef>
              <c:f>Foglio1!$C$2:$C$3</c:f>
              <c:numCache>
                <c:formatCode>General</c:formatCode>
                <c:ptCount val="2"/>
                <c:pt idx="0">
                  <c:v>-0.033</c:v>
                </c:pt>
                <c:pt idx="1">
                  <c:v>-0.08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47404040"/>
        <c:axId val="2104180952"/>
      </c:lineChart>
      <c:catAx>
        <c:axId val="-2147404040"/>
        <c:scaling>
          <c:orientation val="minMax"/>
        </c:scaling>
        <c:delete val="0"/>
        <c:axPos val="b"/>
        <c:majorTickMark val="out"/>
        <c:minorTickMark val="none"/>
        <c:tickLblPos val="nextTo"/>
        <c:crossAx val="2104180952"/>
        <c:crosses val="autoZero"/>
        <c:auto val="1"/>
        <c:lblAlgn val="ctr"/>
        <c:lblOffset val="100"/>
        <c:noMultiLvlLbl val="0"/>
      </c:catAx>
      <c:valAx>
        <c:axId val="21041809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4740404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White</c:v>
                </c:pt>
              </c:strCache>
            </c:strRef>
          </c:tx>
          <c:marker>
            <c:symbol val="none"/>
          </c:marker>
          <c:cat>
            <c:strRef>
              <c:f>Foglio1!$A$2:$A$3</c:f>
              <c:strCache>
                <c:ptCount val="2"/>
                <c:pt idx="0">
                  <c:v>Avoidance</c:v>
                </c:pt>
                <c:pt idx="1">
                  <c:v>Approach</c:v>
                </c:pt>
              </c:strCache>
            </c:strRef>
          </c:cat>
          <c:val>
            <c:numRef>
              <c:f>Foglio1!$B$2:$B$3</c:f>
              <c:numCache>
                <c:formatCode>General</c:formatCode>
                <c:ptCount val="2"/>
                <c:pt idx="0">
                  <c:v>883.0</c:v>
                </c:pt>
                <c:pt idx="1">
                  <c:v>800.0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Black</c:v>
                </c:pt>
              </c:strCache>
            </c:strRef>
          </c:tx>
          <c:marker>
            <c:symbol val="none"/>
          </c:marker>
          <c:cat>
            <c:strRef>
              <c:f>Foglio1!$A$2:$A$3</c:f>
              <c:strCache>
                <c:ptCount val="2"/>
                <c:pt idx="0">
                  <c:v>Avoidance</c:v>
                </c:pt>
                <c:pt idx="1">
                  <c:v>Approach</c:v>
                </c:pt>
              </c:strCache>
            </c:strRef>
          </c:cat>
          <c:val>
            <c:numRef>
              <c:f>Foglio1!$C$2:$C$3</c:f>
              <c:numCache>
                <c:formatCode>General</c:formatCode>
                <c:ptCount val="2"/>
                <c:pt idx="0">
                  <c:v>830.0</c:v>
                </c:pt>
                <c:pt idx="1">
                  <c:v>780.0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43904312"/>
        <c:axId val="-2143909640"/>
      </c:lineChart>
      <c:catAx>
        <c:axId val="-2143904312"/>
        <c:scaling>
          <c:orientation val="minMax"/>
        </c:scaling>
        <c:delete val="0"/>
        <c:axPos val="b"/>
        <c:majorTickMark val="out"/>
        <c:minorTickMark val="none"/>
        <c:tickLblPos val="nextTo"/>
        <c:crossAx val="-2143909640"/>
        <c:crosses val="autoZero"/>
        <c:auto val="1"/>
        <c:lblAlgn val="ctr"/>
        <c:lblOffset val="100"/>
        <c:noMultiLvlLbl val="0"/>
      </c:catAx>
      <c:valAx>
        <c:axId val="-21439096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4390431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White</c:v>
                </c:pt>
              </c:strCache>
            </c:strRef>
          </c:tx>
          <c:marker>
            <c:symbol val="none"/>
          </c:marker>
          <c:cat>
            <c:strRef>
              <c:f>Foglio1!$A$2:$A$3</c:f>
              <c:strCache>
                <c:ptCount val="2"/>
                <c:pt idx="0">
                  <c:v>Avoidance</c:v>
                </c:pt>
                <c:pt idx="1">
                  <c:v>Approach</c:v>
                </c:pt>
              </c:strCache>
            </c:strRef>
          </c:cat>
          <c:val>
            <c:numRef>
              <c:f>Foglio1!$B$2:$B$3</c:f>
              <c:numCache>
                <c:formatCode>General</c:formatCode>
                <c:ptCount val="2"/>
                <c:pt idx="0">
                  <c:v>900.0</c:v>
                </c:pt>
                <c:pt idx="1">
                  <c:v>1015.0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Black</c:v>
                </c:pt>
              </c:strCache>
            </c:strRef>
          </c:tx>
          <c:marker>
            <c:symbol val="none"/>
          </c:marker>
          <c:cat>
            <c:strRef>
              <c:f>Foglio1!$A$2:$A$3</c:f>
              <c:strCache>
                <c:ptCount val="2"/>
                <c:pt idx="0">
                  <c:v>Avoidance</c:v>
                </c:pt>
                <c:pt idx="1">
                  <c:v>Approach</c:v>
                </c:pt>
              </c:strCache>
            </c:strRef>
          </c:cat>
          <c:val>
            <c:numRef>
              <c:f>Foglio1!$C$2:$C$3</c:f>
              <c:numCache>
                <c:formatCode>General</c:formatCode>
                <c:ptCount val="2"/>
                <c:pt idx="0">
                  <c:v>910.0</c:v>
                </c:pt>
                <c:pt idx="1">
                  <c:v>955.0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40500936"/>
        <c:axId val="-2140498232"/>
      </c:lineChart>
      <c:catAx>
        <c:axId val="-2140500936"/>
        <c:scaling>
          <c:orientation val="minMax"/>
        </c:scaling>
        <c:delete val="0"/>
        <c:axPos val="b"/>
        <c:majorTickMark val="out"/>
        <c:minorTickMark val="none"/>
        <c:tickLblPos val="nextTo"/>
        <c:crossAx val="-2140498232"/>
        <c:crosses val="autoZero"/>
        <c:auto val="1"/>
        <c:lblAlgn val="ctr"/>
        <c:lblOffset val="100"/>
        <c:noMultiLvlLbl val="0"/>
      </c:catAx>
      <c:valAx>
        <c:axId val="-21404982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4050093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D7005-0677-384D-9D6C-D9B1E5397A75}" type="datetimeFigureOut">
              <a:rPr lang="it-IT" smtClean="0"/>
              <a:t>07/12/17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8C52B-BE2B-CF4E-B298-086518493E61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34271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D7005-0677-384D-9D6C-D9B1E5397A75}" type="datetimeFigureOut">
              <a:rPr lang="it-IT" smtClean="0"/>
              <a:t>07/12/17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8C52B-BE2B-CF4E-B298-086518493E61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9117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D7005-0677-384D-9D6C-D9B1E5397A75}" type="datetimeFigureOut">
              <a:rPr lang="it-IT" smtClean="0"/>
              <a:t>07/12/17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8C52B-BE2B-CF4E-B298-086518493E61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576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D7005-0677-384D-9D6C-D9B1E5397A75}" type="datetimeFigureOut">
              <a:rPr lang="it-IT" smtClean="0"/>
              <a:t>07/12/17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8C52B-BE2B-CF4E-B298-086518493E61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9478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D7005-0677-384D-9D6C-D9B1E5397A75}" type="datetimeFigureOut">
              <a:rPr lang="it-IT" smtClean="0"/>
              <a:t>07/12/17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8C52B-BE2B-CF4E-B298-086518493E61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3712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D7005-0677-384D-9D6C-D9B1E5397A75}" type="datetimeFigureOut">
              <a:rPr lang="it-IT" smtClean="0"/>
              <a:t>07/12/17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8C52B-BE2B-CF4E-B298-086518493E61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9992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D7005-0677-384D-9D6C-D9B1E5397A75}" type="datetimeFigureOut">
              <a:rPr lang="it-IT" smtClean="0"/>
              <a:t>07/12/17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8C52B-BE2B-CF4E-B298-086518493E61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1671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D7005-0677-384D-9D6C-D9B1E5397A75}" type="datetimeFigureOut">
              <a:rPr lang="it-IT" smtClean="0"/>
              <a:t>07/12/17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8C52B-BE2B-CF4E-B298-086518493E61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13444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D7005-0677-384D-9D6C-D9B1E5397A75}" type="datetimeFigureOut">
              <a:rPr lang="it-IT" smtClean="0"/>
              <a:t>07/12/17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8C52B-BE2B-CF4E-B298-086518493E61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987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D7005-0677-384D-9D6C-D9B1E5397A75}" type="datetimeFigureOut">
              <a:rPr lang="it-IT" smtClean="0"/>
              <a:t>07/12/17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8C52B-BE2B-CF4E-B298-086518493E61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9756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D7005-0677-384D-9D6C-D9B1E5397A75}" type="datetimeFigureOut">
              <a:rPr lang="it-IT" smtClean="0"/>
              <a:t>07/12/17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8C52B-BE2B-CF4E-B298-086518493E61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9553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ED7005-0677-384D-9D6C-D9B1E5397A75}" type="datetimeFigureOut">
              <a:rPr lang="it-IT" smtClean="0"/>
              <a:t>07/12/17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38C52B-BE2B-CF4E-B298-086518493E61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76475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Contesti di maggioranza e minoranza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55058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Studio in contesti EU</a:t>
            </a:r>
          </a:p>
          <a:p>
            <a:endParaRPr lang="it-IT" dirty="0"/>
          </a:p>
          <a:p>
            <a:r>
              <a:rPr lang="it-IT" dirty="0" smtClean="0"/>
              <a:t>Bianchi, Carnaghi, </a:t>
            </a:r>
            <a:r>
              <a:rPr lang="it-IT" dirty="0" err="1" smtClean="0"/>
              <a:t>Shamloo</a:t>
            </a:r>
            <a:r>
              <a:rPr lang="it-IT" dirty="0" smtClean="0"/>
              <a:t> (2018)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43997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Lisbona (Portogallo)</a:t>
            </a:r>
          </a:p>
          <a:p>
            <a:endParaRPr lang="it-IT" dirty="0"/>
          </a:p>
          <a:p>
            <a:r>
              <a:rPr lang="it-IT" dirty="0" smtClean="0"/>
              <a:t>Partecipanti Black e Partecipanti White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465007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Misura 1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35532"/>
          </a:xfrm>
        </p:spPr>
        <p:txBody>
          <a:bodyPr/>
          <a:lstStyle/>
          <a:p>
            <a:r>
              <a:rPr lang="it-IT" dirty="0" err="1" smtClean="0"/>
              <a:t>Priming</a:t>
            </a:r>
            <a:r>
              <a:rPr lang="it-IT" dirty="0" smtClean="0"/>
              <a:t> Valutativo:</a:t>
            </a:r>
          </a:p>
          <a:p>
            <a:endParaRPr lang="it-IT" dirty="0"/>
          </a:p>
          <a:p>
            <a:r>
              <a:rPr lang="it-IT" dirty="0" smtClean="0"/>
              <a:t>Prime: Black vs White vs XXXXX</a:t>
            </a:r>
          </a:p>
          <a:p>
            <a:r>
              <a:rPr lang="it-IT" dirty="0" smtClean="0"/>
              <a:t>Target: Parole Positive vs. Parole Negative</a:t>
            </a:r>
          </a:p>
          <a:p>
            <a:endParaRPr lang="it-IT" dirty="0"/>
          </a:p>
          <a:p>
            <a:r>
              <a:rPr lang="it-IT" dirty="0" smtClean="0"/>
              <a:t>Task: categorizzare le parole in positive/negative</a:t>
            </a:r>
          </a:p>
          <a:p>
            <a:r>
              <a:rPr lang="it-IT" dirty="0" smtClean="0"/>
              <a:t>DV: </a:t>
            </a:r>
            <a:r>
              <a:rPr lang="it-IT" dirty="0" err="1" smtClean="0"/>
              <a:t>RTs</a:t>
            </a:r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813228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Risultati 1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445554" cy="5068655"/>
          </a:xfrm>
        </p:spPr>
        <p:txBody>
          <a:bodyPr/>
          <a:lstStyle/>
          <a:p>
            <a:r>
              <a:rPr lang="it-IT" dirty="0" smtClean="0"/>
              <a:t>Partecipanti White:</a:t>
            </a:r>
          </a:p>
          <a:p>
            <a:endParaRPr lang="it-IT" dirty="0"/>
          </a:p>
        </p:txBody>
      </p:sp>
      <p:graphicFrame>
        <p:nvGraphicFramePr>
          <p:cNvPr id="4" name="Grafico 3"/>
          <p:cNvGraphicFramePr/>
          <p:nvPr>
            <p:extLst>
              <p:ext uri="{D42A27DB-BD31-4B8C-83A1-F6EECF244321}">
                <p14:modId xmlns:p14="http://schemas.microsoft.com/office/powerpoint/2010/main" val="82267069"/>
              </p:ext>
            </p:extLst>
          </p:nvPr>
        </p:nvGraphicFramePr>
        <p:xfrm>
          <a:off x="1237618" y="2604855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709307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Risultati 1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445554" cy="5068655"/>
          </a:xfrm>
        </p:spPr>
        <p:txBody>
          <a:bodyPr/>
          <a:lstStyle/>
          <a:p>
            <a:r>
              <a:rPr lang="it-IT" dirty="0" smtClean="0"/>
              <a:t>Partecipanti Black:</a:t>
            </a:r>
          </a:p>
          <a:p>
            <a:endParaRPr lang="it-IT" dirty="0"/>
          </a:p>
        </p:txBody>
      </p:sp>
      <p:graphicFrame>
        <p:nvGraphicFramePr>
          <p:cNvPr id="4" name="Grafico 3"/>
          <p:cNvGraphicFramePr/>
          <p:nvPr>
            <p:extLst>
              <p:ext uri="{D42A27DB-BD31-4B8C-83A1-F6EECF244321}">
                <p14:modId xmlns:p14="http://schemas.microsoft.com/office/powerpoint/2010/main" val="1546827971"/>
              </p:ext>
            </p:extLst>
          </p:nvPr>
        </p:nvGraphicFramePr>
        <p:xfrm>
          <a:off x="1237618" y="2604855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048200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La preferenza per l’</a:t>
            </a:r>
            <a:r>
              <a:rPr lang="it-IT" dirty="0" err="1" smtClean="0"/>
              <a:t>ingroup</a:t>
            </a:r>
            <a:r>
              <a:rPr lang="it-IT" dirty="0" smtClean="0"/>
              <a:t> non è moderata dal gruppo di appartenenza, sia questi un gruppo maggioritario o minoritario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491121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Misura 2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" y="1600200"/>
            <a:ext cx="9039718" cy="4525963"/>
          </a:xfrm>
        </p:spPr>
        <p:txBody>
          <a:bodyPr/>
          <a:lstStyle/>
          <a:p>
            <a:r>
              <a:rPr lang="it-IT" dirty="0" err="1" smtClean="0"/>
              <a:t>Implicit</a:t>
            </a:r>
            <a:r>
              <a:rPr lang="it-IT" dirty="0" smtClean="0"/>
              <a:t> </a:t>
            </a:r>
            <a:r>
              <a:rPr lang="it-IT" dirty="0" err="1" smtClean="0"/>
              <a:t>Approach-Avoidance</a:t>
            </a:r>
            <a:r>
              <a:rPr lang="it-IT" dirty="0" smtClean="0"/>
              <a:t> Task</a:t>
            </a:r>
          </a:p>
          <a:p>
            <a:endParaRPr lang="it-IT" dirty="0"/>
          </a:p>
          <a:p>
            <a:r>
              <a:rPr lang="it-IT" dirty="0" smtClean="0"/>
              <a:t>Network associativo </a:t>
            </a:r>
            <a:r>
              <a:rPr lang="mr-IN" dirty="0" smtClean="0"/>
              <a:t>–</a:t>
            </a:r>
            <a:r>
              <a:rPr lang="it-IT" dirty="0" smtClean="0"/>
              <a:t> tendenze motorie</a:t>
            </a:r>
          </a:p>
          <a:p>
            <a:endParaRPr lang="it-IT" dirty="0" smtClean="0"/>
          </a:p>
          <a:p>
            <a:r>
              <a:rPr lang="it-IT" dirty="0" smtClean="0"/>
              <a:t>Nodo </a:t>
            </a:r>
            <a:r>
              <a:rPr lang="mr-IN" dirty="0" smtClean="0"/>
              <a:t>–</a:t>
            </a:r>
            <a:r>
              <a:rPr lang="it-IT" dirty="0" smtClean="0"/>
              <a:t>attiva- Positivo - tendenza all’approccio</a:t>
            </a:r>
          </a:p>
          <a:p>
            <a:r>
              <a:rPr lang="it-IT" dirty="0" smtClean="0"/>
              <a:t>Nodo </a:t>
            </a:r>
            <a:r>
              <a:rPr lang="mr-IN" dirty="0" smtClean="0"/>
              <a:t>–</a:t>
            </a:r>
            <a:r>
              <a:rPr lang="it-IT" dirty="0" smtClean="0"/>
              <a:t>attiva- Negativo </a:t>
            </a:r>
            <a:r>
              <a:rPr lang="mr-IN" dirty="0" smtClean="0"/>
              <a:t>–</a:t>
            </a:r>
            <a:r>
              <a:rPr lang="it-IT" dirty="0" smtClean="0"/>
              <a:t> tendenza all’</a:t>
            </a:r>
            <a:r>
              <a:rPr lang="it-IT" dirty="0" err="1" smtClean="0"/>
              <a:t>evitamento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130895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rcRect l="-17408" r="-1740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373421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Compito di classificazione</a:t>
            </a:r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3760324" y="2527778"/>
            <a:ext cx="1270043" cy="74712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Stimolo</a:t>
            </a:r>
            <a:endParaRPr lang="it-IT" dirty="0"/>
          </a:p>
        </p:txBody>
      </p:sp>
      <p:sp>
        <p:nvSpPr>
          <p:cNvPr id="6" name="Rettangolo 5"/>
          <p:cNvSpPr/>
          <p:nvPr/>
        </p:nvSpPr>
        <p:spPr>
          <a:xfrm>
            <a:off x="5503521" y="3274905"/>
            <a:ext cx="859147" cy="249042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Ovale 6"/>
          <p:cNvSpPr/>
          <p:nvPr/>
        </p:nvSpPr>
        <p:spPr>
          <a:xfrm>
            <a:off x="5615582" y="3368295"/>
            <a:ext cx="498057" cy="560345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8" name="Ovale 7"/>
          <p:cNvSpPr/>
          <p:nvPr/>
        </p:nvSpPr>
        <p:spPr>
          <a:xfrm>
            <a:off x="5615582" y="4990044"/>
            <a:ext cx="498057" cy="560345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8380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Compito di classificazione</a:t>
            </a:r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3760324" y="2527778"/>
            <a:ext cx="1270043" cy="74712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CATEGORIA</a:t>
            </a:r>
            <a:endParaRPr lang="it-IT" dirty="0"/>
          </a:p>
        </p:txBody>
      </p:sp>
      <p:sp>
        <p:nvSpPr>
          <p:cNvPr id="6" name="Rettangolo 5"/>
          <p:cNvSpPr/>
          <p:nvPr/>
        </p:nvSpPr>
        <p:spPr>
          <a:xfrm>
            <a:off x="5503521" y="3274905"/>
            <a:ext cx="859147" cy="249042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Ovale 6"/>
          <p:cNvSpPr/>
          <p:nvPr/>
        </p:nvSpPr>
        <p:spPr>
          <a:xfrm>
            <a:off x="5615582" y="3368295"/>
            <a:ext cx="498057" cy="560345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8" name="Ovale 7"/>
          <p:cNvSpPr/>
          <p:nvPr/>
        </p:nvSpPr>
        <p:spPr>
          <a:xfrm>
            <a:off x="5615582" y="4990044"/>
            <a:ext cx="498057" cy="560345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563928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Priming valutativo</a:t>
            </a:r>
          </a:p>
        </p:txBody>
      </p:sp>
      <p:sp>
        <p:nvSpPr>
          <p:cNvPr id="3891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Prime (Arabo) --&gt; risposta valutativa</a:t>
            </a:r>
          </a:p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Target (verme) --&gt; risposta valutativa</a:t>
            </a:r>
          </a:p>
          <a:p>
            <a:pPr eaLnBrk="1" hangingPunct="1"/>
            <a:endParaRPr lang="en-US">
              <a:latin typeface="Arial" charset="0"/>
              <a:ea typeface="ＭＳ Ｐゴシック" charset="0"/>
            </a:endParaRPr>
          </a:p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Se la risposta valutativa è compatibile (incompatibile) con quella sollecitata dal prime, allora facilitazione (inibizione) della risposta al target</a:t>
            </a:r>
          </a:p>
        </p:txBody>
      </p:sp>
    </p:spTree>
    <p:extLst>
      <p:ext uri="{BB962C8B-B14F-4D97-AF65-F5344CB8AC3E}">
        <p14:creationId xmlns:p14="http://schemas.microsoft.com/office/powerpoint/2010/main" val="1192975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 smtClean="0"/>
          </a:p>
          <a:p>
            <a:r>
              <a:rPr lang="it-IT" dirty="0" smtClean="0"/>
              <a:t>Categoria: foto di Black &amp; White</a:t>
            </a:r>
          </a:p>
          <a:p>
            <a:endParaRPr lang="it-IT" dirty="0"/>
          </a:p>
          <a:p>
            <a:r>
              <a:rPr lang="it-IT" dirty="0" smtClean="0"/>
              <a:t>Partecipante deve categorizzare le foto</a:t>
            </a:r>
          </a:p>
        </p:txBody>
      </p:sp>
    </p:spTree>
    <p:extLst>
      <p:ext uri="{BB962C8B-B14F-4D97-AF65-F5344CB8AC3E}">
        <p14:creationId xmlns:p14="http://schemas.microsoft.com/office/powerpoint/2010/main" val="19471601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Compito di classificazione: Sessione 1</a:t>
            </a:r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3760324" y="2527778"/>
            <a:ext cx="1270043" cy="74712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White</a:t>
            </a:r>
            <a:endParaRPr lang="it-IT" dirty="0"/>
          </a:p>
        </p:txBody>
      </p:sp>
      <p:sp>
        <p:nvSpPr>
          <p:cNvPr id="6" name="Rettangolo 5"/>
          <p:cNvSpPr/>
          <p:nvPr/>
        </p:nvSpPr>
        <p:spPr>
          <a:xfrm>
            <a:off x="5503521" y="3274905"/>
            <a:ext cx="859147" cy="249042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Ovale 6"/>
          <p:cNvSpPr/>
          <p:nvPr/>
        </p:nvSpPr>
        <p:spPr>
          <a:xfrm>
            <a:off x="5615582" y="3368295"/>
            <a:ext cx="498057" cy="560345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4081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Compito di classificazione: Sessione 1</a:t>
            </a:r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3760324" y="2527778"/>
            <a:ext cx="1270043" cy="74712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Black</a:t>
            </a:r>
            <a:endParaRPr lang="it-IT" dirty="0"/>
          </a:p>
        </p:txBody>
      </p:sp>
      <p:sp>
        <p:nvSpPr>
          <p:cNvPr id="6" name="Rettangolo 5"/>
          <p:cNvSpPr/>
          <p:nvPr/>
        </p:nvSpPr>
        <p:spPr>
          <a:xfrm>
            <a:off x="5503521" y="3274905"/>
            <a:ext cx="859147" cy="249042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Ovale 7"/>
          <p:cNvSpPr/>
          <p:nvPr/>
        </p:nvSpPr>
        <p:spPr>
          <a:xfrm>
            <a:off x="5615582" y="4990044"/>
            <a:ext cx="498057" cy="560345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412032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Compito di classificazione: sessione 2</a:t>
            </a:r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3760324" y="2527778"/>
            <a:ext cx="1270043" cy="74712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White</a:t>
            </a:r>
            <a:endParaRPr lang="it-IT" dirty="0"/>
          </a:p>
        </p:txBody>
      </p:sp>
      <p:sp>
        <p:nvSpPr>
          <p:cNvPr id="6" name="Rettangolo 5"/>
          <p:cNvSpPr/>
          <p:nvPr/>
        </p:nvSpPr>
        <p:spPr>
          <a:xfrm>
            <a:off x="5503521" y="3274905"/>
            <a:ext cx="859147" cy="249042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Ovale 7"/>
          <p:cNvSpPr/>
          <p:nvPr/>
        </p:nvSpPr>
        <p:spPr>
          <a:xfrm>
            <a:off x="5615582" y="4990044"/>
            <a:ext cx="498057" cy="560345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1605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Compito di classificazione: Sessione 2</a:t>
            </a:r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3760324" y="2527778"/>
            <a:ext cx="1270043" cy="74712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Black</a:t>
            </a:r>
            <a:endParaRPr lang="it-IT" dirty="0"/>
          </a:p>
        </p:txBody>
      </p:sp>
      <p:sp>
        <p:nvSpPr>
          <p:cNvPr id="6" name="Rettangolo 5"/>
          <p:cNvSpPr/>
          <p:nvPr/>
        </p:nvSpPr>
        <p:spPr>
          <a:xfrm>
            <a:off x="5503521" y="3274905"/>
            <a:ext cx="859147" cy="249042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Ovale 6"/>
          <p:cNvSpPr/>
          <p:nvPr/>
        </p:nvSpPr>
        <p:spPr>
          <a:xfrm>
            <a:off x="5615582" y="3368295"/>
            <a:ext cx="498057" cy="560345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501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Per ogni categoria (</a:t>
            </a:r>
            <a:r>
              <a:rPr lang="it-IT" dirty="0" err="1" smtClean="0"/>
              <a:t>black</a:t>
            </a:r>
            <a:r>
              <a:rPr lang="it-IT" dirty="0" smtClean="0"/>
              <a:t> vs. </a:t>
            </a:r>
            <a:r>
              <a:rPr lang="it-IT" dirty="0" err="1" smtClean="0"/>
              <a:t>white</a:t>
            </a:r>
            <a:r>
              <a:rPr lang="it-IT" dirty="0" smtClean="0"/>
              <a:t>)</a:t>
            </a:r>
          </a:p>
          <a:p>
            <a:endParaRPr lang="it-IT" dirty="0" smtClean="0"/>
          </a:p>
          <a:p>
            <a:r>
              <a:rPr lang="it-IT" dirty="0" smtClean="0"/>
              <a:t>Ottengo il tempo impiegato per il movimento</a:t>
            </a:r>
          </a:p>
          <a:p>
            <a:endParaRPr lang="it-IT" dirty="0" smtClean="0"/>
          </a:p>
          <a:p>
            <a:r>
              <a:rPr lang="it-IT" dirty="0" err="1" smtClean="0"/>
              <a:t>Approach</a:t>
            </a:r>
            <a:r>
              <a:rPr lang="it-IT" dirty="0" smtClean="0"/>
              <a:t> vs. </a:t>
            </a:r>
            <a:r>
              <a:rPr lang="it-IT" dirty="0" err="1" smtClean="0"/>
              <a:t>Avoidance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96082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Misura 2</a:t>
            </a:r>
            <a:endParaRPr lang="it-IT" dirty="0"/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2642205"/>
              </p:ext>
            </p:extLst>
          </p:nvPr>
        </p:nvGraphicFramePr>
        <p:xfrm>
          <a:off x="295331" y="2332037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sellaDiTesto 4"/>
          <p:cNvSpPr txBox="1"/>
          <p:nvPr/>
        </p:nvSpPr>
        <p:spPr>
          <a:xfrm>
            <a:off x="2154093" y="1618774"/>
            <a:ext cx="1922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White </a:t>
            </a:r>
            <a:r>
              <a:rPr lang="it-IT" dirty="0" err="1" smtClean="0"/>
              <a:t>participants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38375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Misura 2</a:t>
            </a:r>
            <a:endParaRPr lang="it-IT" dirty="0"/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6940048"/>
              </p:ext>
            </p:extLst>
          </p:nvPr>
        </p:nvGraphicFramePr>
        <p:xfrm>
          <a:off x="295331" y="2332037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sellaDiTesto 4"/>
          <p:cNvSpPr txBox="1"/>
          <p:nvPr/>
        </p:nvSpPr>
        <p:spPr>
          <a:xfrm>
            <a:off x="2154093" y="1618774"/>
            <a:ext cx="1922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White </a:t>
            </a:r>
            <a:r>
              <a:rPr lang="it-IT" dirty="0" err="1" smtClean="0"/>
              <a:t>participants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11270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I partecipanti B and </a:t>
            </a:r>
            <a:r>
              <a:rPr lang="it-IT" dirty="0" err="1" smtClean="0"/>
              <a:t>W</a:t>
            </a:r>
            <a:r>
              <a:rPr lang="it-IT" dirty="0" smtClean="0"/>
              <a:t> hanno due risposte motorie differenti</a:t>
            </a:r>
          </a:p>
          <a:p>
            <a:endParaRPr lang="it-IT" dirty="0"/>
          </a:p>
          <a:p>
            <a:r>
              <a:rPr lang="it-IT" dirty="0" smtClean="0"/>
              <a:t>I </a:t>
            </a:r>
            <a:r>
              <a:rPr lang="it-IT" dirty="0" err="1" smtClean="0"/>
              <a:t>W</a:t>
            </a:r>
            <a:r>
              <a:rPr lang="it-IT" dirty="0" smtClean="0"/>
              <a:t>, evitano più velocemente i B che i </a:t>
            </a:r>
            <a:r>
              <a:rPr lang="it-IT" dirty="0" err="1" smtClean="0"/>
              <a:t>W</a:t>
            </a:r>
            <a:endParaRPr lang="it-IT" dirty="0" smtClean="0"/>
          </a:p>
          <a:p>
            <a:r>
              <a:rPr lang="it-IT" dirty="0" smtClean="0"/>
              <a:t>(motivazione difensiva)</a:t>
            </a:r>
          </a:p>
          <a:p>
            <a:r>
              <a:rPr lang="it-IT" dirty="0" smtClean="0"/>
              <a:t>I B, approcciano più velocemente i B che i </a:t>
            </a:r>
            <a:r>
              <a:rPr lang="it-IT" dirty="0" err="1" smtClean="0"/>
              <a:t>W</a:t>
            </a:r>
            <a:endParaRPr lang="it-IT" dirty="0" smtClean="0"/>
          </a:p>
          <a:p>
            <a:r>
              <a:rPr lang="it-IT" dirty="0" smtClean="0"/>
              <a:t>(motivazione affiliazione)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171139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System </a:t>
            </a:r>
            <a:r>
              <a:rPr lang="it-IT" dirty="0" err="1" smtClean="0"/>
              <a:t>Justification</a:t>
            </a:r>
            <a:r>
              <a:rPr lang="it-IT" dirty="0" smtClean="0"/>
              <a:t> </a:t>
            </a:r>
            <a:r>
              <a:rPr lang="it-IT" dirty="0" err="1" smtClean="0"/>
              <a:t>Theory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Le categorie sono organizzate in termini di potere/status (sistema)</a:t>
            </a:r>
          </a:p>
          <a:p>
            <a:endParaRPr lang="it-IT" dirty="0"/>
          </a:p>
          <a:p>
            <a:r>
              <a:rPr lang="it-IT" dirty="0" smtClean="0"/>
              <a:t>Tale processo è appreso durante la crescita</a:t>
            </a:r>
          </a:p>
          <a:p>
            <a:r>
              <a:rPr lang="it-IT" dirty="0" smtClean="0"/>
              <a:t>Sia dalla maggioranza/dominante che dalla minoranza/dominata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84720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993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</a:rPr>
              <a:t>PP: AA </a:t>
            </a:r>
            <a:r>
              <a:rPr lang="en-US" dirty="0" err="1">
                <a:latin typeface="Arial" charset="0"/>
                <a:ea typeface="ＭＳ Ｐゴシック" charset="0"/>
              </a:rPr>
              <a:t>vs</a:t>
            </a:r>
            <a:r>
              <a:rPr lang="en-US" dirty="0">
                <a:latin typeface="Arial" charset="0"/>
                <a:ea typeface="ＭＳ Ｐゴシック" charset="0"/>
              </a:rPr>
              <a:t> EA</a:t>
            </a:r>
          </a:p>
          <a:p>
            <a:pPr eaLnBrk="1" hangingPunct="1"/>
            <a:endParaRPr lang="en-US" dirty="0" smtClean="0">
              <a:latin typeface="Arial" charset="0"/>
              <a:ea typeface="ＭＳ Ｐゴシック" charset="0"/>
            </a:endParaRPr>
          </a:p>
          <a:p>
            <a:pPr eaLnBrk="1" hangingPunct="1"/>
            <a:r>
              <a:rPr lang="en-US" dirty="0" smtClean="0">
                <a:latin typeface="Arial" charset="0"/>
                <a:ea typeface="ＭＳ Ｐゴシック" charset="0"/>
              </a:rPr>
              <a:t>FASE </a:t>
            </a:r>
            <a:r>
              <a:rPr lang="en-US" dirty="0">
                <a:latin typeface="Arial" charset="0"/>
                <a:ea typeface="ＭＳ Ｐゴシック" charset="0"/>
              </a:rPr>
              <a:t>1</a:t>
            </a:r>
          </a:p>
          <a:p>
            <a:pPr eaLnBrk="1" hangingPunct="1"/>
            <a:endParaRPr lang="en-US" dirty="0" smtClean="0">
              <a:latin typeface="Arial" charset="0"/>
              <a:ea typeface="ＭＳ Ｐゴシック" charset="0"/>
            </a:endParaRPr>
          </a:p>
          <a:p>
            <a:pPr eaLnBrk="1" hangingPunct="1"/>
            <a:r>
              <a:rPr lang="en-US" dirty="0" err="1" smtClean="0">
                <a:latin typeface="Arial" charset="0"/>
                <a:ea typeface="ＭＳ Ｐゴシック" charset="0"/>
              </a:rPr>
              <a:t>Classificazione</a:t>
            </a:r>
            <a:r>
              <a:rPr lang="en-US" dirty="0" smtClean="0">
                <a:latin typeface="Arial" charset="0"/>
                <a:ea typeface="ＭＳ Ｐゴシック" charset="0"/>
              </a:rPr>
              <a:t> </a:t>
            </a:r>
            <a:r>
              <a:rPr lang="en-US" dirty="0">
                <a:latin typeface="Arial" charset="0"/>
                <a:ea typeface="ＭＳ Ｐゴシック" charset="0"/>
              </a:rPr>
              <a:t>di parole 12 positive vs. 12 negative</a:t>
            </a:r>
          </a:p>
          <a:p>
            <a:pPr eaLnBrk="1" hangingPunct="1"/>
            <a:endParaRPr lang="en-US" dirty="0" smtClean="0">
              <a:latin typeface="Arial" charset="0"/>
              <a:ea typeface="ＭＳ Ｐゴシック" charset="0"/>
            </a:endParaRPr>
          </a:p>
          <a:p>
            <a:pPr eaLnBrk="1" hangingPunct="1"/>
            <a:r>
              <a:rPr lang="en-US" dirty="0" smtClean="0">
                <a:latin typeface="Arial" charset="0"/>
                <a:ea typeface="ＭＳ Ｐゴシック" charset="0"/>
              </a:rPr>
              <a:t>DV </a:t>
            </a:r>
            <a:r>
              <a:rPr lang="en-US" dirty="0">
                <a:latin typeface="Arial" charset="0"/>
                <a:ea typeface="ＭＳ Ｐゴシック" charset="0"/>
              </a:rPr>
              <a:t>= RTs</a:t>
            </a:r>
          </a:p>
        </p:txBody>
      </p:sp>
    </p:spTree>
    <p:extLst>
      <p:ext uri="{BB962C8B-B14F-4D97-AF65-F5344CB8AC3E}">
        <p14:creationId xmlns:p14="http://schemas.microsoft.com/office/powerpoint/2010/main" val="41886256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I membri di gruppi minoritari interiorizzano il sistema</a:t>
            </a:r>
          </a:p>
          <a:p>
            <a:endParaRPr lang="it-IT" dirty="0"/>
          </a:p>
          <a:p>
            <a:r>
              <a:rPr lang="it-IT" dirty="0" smtClean="0"/>
              <a:t>A differenza dei gruppi maggioritari, questo sistema li svantaggia</a:t>
            </a:r>
          </a:p>
          <a:p>
            <a:pPr marL="0" indent="0">
              <a:buNone/>
            </a:pPr>
            <a:r>
              <a:rPr lang="it-IT" dirty="0" smtClean="0"/>
              <a:t>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740800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Se hanno interiorizzato il sistema</a:t>
            </a:r>
          </a:p>
          <a:p>
            <a:endParaRPr lang="it-IT" dirty="0"/>
          </a:p>
          <a:p>
            <a:r>
              <a:rPr lang="it-IT" dirty="0" smtClean="0"/>
              <a:t>Non dovrebbero mostrare preferenza per l’</a:t>
            </a:r>
            <a:r>
              <a:rPr lang="it-IT" dirty="0" err="1" smtClean="0"/>
              <a:t>ingroup</a:t>
            </a:r>
            <a:endParaRPr lang="it-IT" dirty="0" smtClean="0"/>
          </a:p>
          <a:p>
            <a:endParaRPr lang="it-IT" dirty="0"/>
          </a:p>
          <a:p>
            <a:r>
              <a:rPr lang="it-IT" dirty="0" smtClean="0"/>
              <a:t>O mostrarla in maniera minore dei membri di maggioranza</a:t>
            </a:r>
          </a:p>
          <a:p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31071740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The IAT web </a:t>
            </a:r>
            <a:r>
              <a:rPr lang="it-IT" dirty="0" err="1" smtClean="0"/>
              <a:t>project</a:t>
            </a:r>
            <a:endParaRPr lang="it-IT" dirty="0" smtClean="0"/>
          </a:p>
          <a:p>
            <a:endParaRPr lang="it-IT" dirty="0"/>
          </a:p>
          <a:p>
            <a:r>
              <a:rPr lang="it-IT" dirty="0" smtClean="0"/>
              <a:t>Raccolta on-line IAT  (misura implicita)</a:t>
            </a:r>
          </a:p>
          <a:p>
            <a:r>
              <a:rPr lang="it-IT" dirty="0" smtClean="0"/>
              <a:t>Raccolta on-line atteggiamenti (misura esplicita)</a:t>
            </a:r>
          </a:p>
        </p:txBody>
      </p:sp>
    </p:spTree>
    <p:extLst>
      <p:ext uri="{BB962C8B-B14F-4D97-AF65-F5344CB8AC3E}">
        <p14:creationId xmlns:p14="http://schemas.microsoft.com/office/powerpoint/2010/main" val="30873950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The IAT web </a:t>
            </a:r>
            <a:r>
              <a:rPr lang="it-IT" dirty="0" err="1" smtClean="0"/>
              <a:t>project</a:t>
            </a:r>
            <a:endParaRPr lang="it-IT" dirty="0" smtClean="0"/>
          </a:p>
          <a:p>
            <a:endParaRPr lang="it-IT" dirty="0"/>
          </a:p>
          <a:p>
            <a:r>
              <a:rPr lang="it-IT" dirty="0" smtClean="0"/>
              <a:t>Raccolta on-line IAT  (misura implicita)</a:t>
            </a:r>
          </a:p>
          <a:p>
            <a:r>
              <a:rPr lang="it-IT" dirty="0" smtClean="0"/>
              <a:t>Black/White </a:t>
            </a:r>
            <a:r>
              <a:rPr lang="mr-IN" dirty="0" smtClean="0"/>
              <a:t>–</a:t>
            </a:r>
            <a:r>
              <a:rPr lang="it-IT" dirty="0" smtClean="0"/>
              <a:t> </a:t>
            </a:r>
            <a:r>
              <a:rPr lang="it-IT" dirty="0" err="1" smtClean="0"/>
              <a:t>Pos</a:t>
            </a:r>
            <a:r>
              <a:rPr lang="it-IT" dirty="0" smtClean="0"/>
              <a:t>/</a:t>
            </a:r>
            <a:r>
              <a:rPr lang="it-IT" dirty="0" err="1" smtClean="0"/>
              <a:t>neg</a:t>
            </a: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26275210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The IAT web </a:t>
            </a:r>
            <a:r>
              <a:rPr lang="it-IT" dirty="0" err="1" smtClean="0"/>
              <a:t>project</a:t>
            </a:r>
            <a:endParaRPr lang="it-IT" dirty="0" smtClean="0"/>
          </a:p>
          <a:p>
            <a:endParaRPr lang="it-IT" dirty="0"/>
          </a:p>
          <a:p>
            <a:r>
              <a:rPr lang="it-IT" dirty="0" smtClean="0"/>
              <a:t>Raccolta on-line atteggiamenti (misura esplicita)</a:t>
            </a:r>
          </a:p>
          <a:p>
            <a:r>
              <a:rPr lang="it-IT" dirty="0" smtClean="0"/>
              <a:t>Preferenza per Black/White</a:t>
            </a:r>
          </a:p>
        </p:txBody>
      </p:sp>
    </p:spTree>
    <p:extLst>
      <p:ext uri="{BB962C8B-B14F-4D97-AF65-F5344CB8AC3E}">
        <p14:creationId xmlns:p14="http://schemas.microsoft.com/office/powerpoint/2010/main" val="22965241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The IAT web </a:t>
            </a:r>
            <a:r>
              <a:rPr lang="it-IT" dirty="0" err="1" smtClean="0"/>
              <a:t>project</a:t>
            </a:r>
            <a:endParaRPr lang="it-IT" dirty="0" smtClean="0"/>
          </a:p>
          <a:p>
            <a:endParaRPr lang="it-IT" dirty="0"/>
          </a:p>
          <a:p>
            <a:r>
              <a:rPr lang="it-IT" dirty="0" smtClean="0"/>
              <a:t>Partecipanti: Black &amp; White</a:t>
            </a:r>
          </a:p>
        </p:txBody>
      </p:sp>
    </p:spTree>
    <p:extLst>
      <p:ext uri="{BB962C8B-B14F-4D97-AF65-F5344CB8AC3E}">
        <p14:creationId xmlns:p14="http://schemas.microsoft.com/office/powerpoint/2010/main" val="92887747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Risultati:</a:t>
            </a:r>
          </a:p>
          <a:p>
            <a:endParaRPr lang="it-IT" dirty="0" smtClean="0"/>
          </a:p>
          <a:p>
            <a:endParaRPr lang="it-IT" dirty="0"/>
          </a:p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855" y="1650637"/>
            <a:ext cx="6769515" cy="4980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25010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rcRect t="-4996" b="-4996"/>
          <a:stretch>
            <a:fillRect/>
          </a:stretch>
        </p:blipFill>
        <p:spPr>
          <a:xfrm>
            <a:off x="457200" y="1600200"/>
            <a:ext cx="8728220" cy="4800185"/>
          </a:xfrm>
        </p:spPr>
      </p:pic>
    </p:spTree>
    <p:extLst>
      <p:ext uri="{BB962C8B-B14F-4D97-AF65-F5344CB8AC3E}">
        <p14:creationId xmlns:p14="http://schemas.microsoft.com/office/powerpoint/2010/main" val="211968320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Bambini 5 </a:t>
            </a:r>
            <a:r>
              <a:rPr lang="mr-IN" dirty="0" smtClean="0"/>
              <a:t>–</a:t>
            </a:r>
            <a:r>
              <a:rPr lang="it-IT" dirty="0" smtClean="0"/>
              <a:t> 12 anni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rcRect t="-9579" b="-9579"/>
          <a:stretch>
            <a:fillRect/>
          </a:stretch>
        </p:blipFill>
        <p:spPr>
          <a:xfrm>
            <a:off x="367510" y="1270116"/>
            <a:ext cx="9011432" cy="4955940"/>
          </a:xfrm>
        </p:spPr>
      </p:pic>
    </p:spTree>
    <p:extLst>
      <p:ext uri="{BB962C8B-B14F-4D97-AF65-F5344CB8AC3E}">
        <p14:creationId xmlns:p14="http://schemas.microsoft.com/office/powerpoint/2010/main" val="280413492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Bambini 5 </a:t>
            </a:r>
            <a:r>
              <a:rPr lang="mr-IN" dirty="0" smtClean="0"/>
              <a:t>–</a:t>
            </a:r>
            <a:r>
              <a:rPr lang="it-IT" dirty="0" smtClean="0"/>
              <a:t> 12 anni</a:t>
            </a:r>
            <a:endParaRPr lang="it-IT" dirty="0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2"/>
          <a:srcRect t="-19721" b="-19721"/>
          <a:stretch>
            <a:fillRect/>
          </a:stretch>
        </p:blipFill>
        <p:spPr>
          <a:xfrm>
            <a:off x="-165638" y="1257664"/>
            <a:ext cx="9309638" cy="5119942"/>
          </a:xfrm>
        </p:spPr>
      </p:pic>
    </p:spTree>
    <p:extLst>
      <p:ext uri="{BB962C8B-B14F-4D97-AF65-F5344CB8AC3E}">
        <p14:creationId xmlns:p14="http://schemas.microsoft.com/office/powerpoint/2010/main" val="27922968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096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pPr eaLnBrk="1" hangingPunct="1"/>
            <a:r>
              <a:rPr lang="en-US" dirty="0" err="1">
                <a:latin typeface="Arial" charset="0"/>
                <a:ea typeface="ＭＳ Ｐゴシック" charset="0"/>
              </a:rPr>
              <a:t>Fase</a:t>
            </a:r>
            <a:r>
              <a:rPr lang="en-US" dirty="0">
                <a:latin typeface="Arial" charset="0"/>
                <a:ea typeface="ＭＳ Ｐゴシック" charset="0"/>
              </a:rPr>
              <a:t> 2</a:t>
            </a:r>
          </a:p>
          <a:p>
            <a:pPr eaLnBrk="1" hangingPunct="1"/>
            <a:endParaRPr lang="en-US" dirty="0" smtClean="0">
              <a:latin typeface="Arial" charset="0"/>
              <a:ea typeface="ＭＳ Ｐゴシック" charset="0"/>
            </a:endParaRPr>
          </a:p>
          <a:p>
            <a:pPr eaLnBrk="1" hangingPunct="1"/>
            <a:r>
              <a:rPr lang="en-US" dirty="0" err="1" smtClean="0">
                <a:latin typeface="Arial" charset="0"/>
                <a:ea typeface="ＭＳ Ｐゴシック" charset="0"/>
              </a:rPr>
              <a:t>Classificazione</a:t>
            </a:r>
            <a:r>
              <a:rPr lang="en-US" dirty="0" smtClean="0">
                <a:latin typeface="Arial" charset="0"/>
                <a:ea typeface="ＭＳ Ｐゴシック" charset="0"/>
              </a:rPr>
              <a:t> </a:t>
            </a:r>
            <a:r>
              <a:rPr lang="en-US" dirty="0" err="1">
                <a:latin typeface="Arial" charset="0"/>
                <a:ea typeface="ＭＳ Ｐゴシック" charset="0"/>
              </a:rPr>
              <a:t>delle</a:t>
            </a:r>
            <a:r>
              <a:rPr lang="en-US" dirty="0">
                <a:latin typeface="Arial" charset="0"/>
                <a:ea typeface="ＭＳ Ｐゴシック" charset="0"/>
              </a:rPr>
              <a:t> </a:t>
            </a:r>
            <a:r>
              <a:rPr lang="en-US" dirty="0" err="1">
                <a:latin typeface="Arial" charset="0"/>
                <a:ea typeface="ＭＳ Ｐゴシック" charset="0"/>
              </a:rPr>
              <a:t>medesime</a:t>
            </a:r>
            <a:r>
              <a:rPr lang="en-US" dirty="0">
                <a:latin typeface="Arial" charset="0"/>
                <a:ea typeface="ＭＳ Ｐゴシック" charset="0"/>
              </a:rPr>
              <a:t> </a:t>
            </a:r>
            <a:r>
              <a:rPr lang="en-US" dirty="0" smtClean="0">
                <a:latin typeface="Arial" charset="0"/>
                <a:ea typeface="ＭＳ Ｐゴシック" charset="0"/>
              </a:rPr>
              <a:t>parole FASE 1</a:t>
            </a:r>
            <a:endParaRPr lang="en-US" dirty="0">
              <a:latin typeface="Arial" charset="0"/>
              <a:ea typeface="ＭＳ Ｐゴシック" charset="0"/>
            </a:endParaRPr>
          </a:p>
          <a:p>
            <a:pPr eaLnBrk="1" hangingPunct="1"/>
            <a:endParaRPr lang="en-US" dirty="0" smtClean="0">
              <a:latin typeface="Arial" charset="0"/>
              <a:ea typeface="ＭＳ Ｐゴシック" charset="0"/>
            </a:endParaRPr>
          </a:p>
          <a:p>
            <a:pPr eaLnBrk="1" hangingPunct="1"/>
            <a:r>
              <a:rPr lang="en-US" dirty="0" smtClean="0">
                <a:latin typeface="Arial" charset="0"/>
                <a:ea typeface="ＭＳ Ｐゴシック" charset="0"/>
              </a:rPr>
              <a:t>Prime</a:t>
            </a:r>
            <a:r>
              <a:rPr lang="en-US" dirty="0">
                <a:latin typeface="Arial" charset="0"/>
                <a:ea typeface="ＭＳ Ｐゴシック" charset="0"/>
              </a:rPr>
              <a:t>: </a:t>
            </a:r>
            <a:r>
              <a:rPr lang="en-US" dirty="0" err="1">
                <a:latin typeface="Arial" charset="0"/>
                <a:ea typeface="ＭＳ Ｐゴシック" charset="0"/>
              </a:rPr>
              <a:t>foto</a:t>
            </a:r>
            <a:r>
              <a:rPr lang="en-US" dirty="0">
                <a:latin typeface="Arial" charset="0"/>
                <a:ea typeface="ＭＳ Ｐゴシック" charset="0"/>
              </a:rPr>
              <a:t> AA </a:t>
            </a:r>
            <a:r>
              <a:rPr lang="en-US" dirty="0" err="1">
                <a:latin typeface="Arial" charset="0"/>
                <a:ea typeface="ＭＳ Ｐゴシック" charset="0"/>
              </a:rPr>
              <a:t>vs</a:t>
            </a:r>
            <a:r>
              <a:rPr lang="en-US" dirty="0">
                <a:latin typeface="Arial" charset="0"/>
                <a:ea typeface="ＭＳ Ｐゴシック" charset="0"/>
              </a:rPr>
              <a:t> </a:t>
            </a:r>
            <a:r>
              <a:rPr lang="en-US" dirty="0" err="1">
                <a:latin typeface="Arial" charset="0"/>
                <a:ea typeface="ＭＳ Ｐゴシック" charset="0"/>
              </a:rPr>
              <a:t>foto</a:t>
            </a:r>
            <a:r>
              <a:rPr lang="en-US" dirty="0">
                <a:latin typeface="Arial" charset="0"/>
                <a:ea typeface="ＭＳ Ｐゴシック" charset="0"/>
              </a:rPr>
              <a:t> EA</a:t>
            </a:r>
          </a:p>
          <a:p>
            <a:pPr eaLnBrk="1" hangingPunct="1"/>
            <a:endParaRPr lang="en-US" dirty="0" smtClean="0">
              <a:latin typeface="Arial" charset="0"/>
              <a:ea typeface="ＭＳ Ｐゴシック" charset="0"/>
            </a:endParaRPr>
          </a:p>
          <a:p>
            <a:pPr eaLnBrk="1" hangingPunct="1"/>
            <a:r>
              <a:rPr lang="en-US" dirty="0" err="1" smtClean="0">
                <a:latin typeface="Arial" charset="0"/>
                <a:ea typeface="ＭＳ Ｐゴシック" charset="0"/>
              </a:rPr>
              <a:t>Quindi</a:t>
            </a:r>
            <a:r>
              <a:rPr lang="en-US" dirty="0" smtClean="0">
                <a:latin typeface="Arial" charset="0"/>
                <a:ea typeface="ＭＳ Ｐゴシック" charset="0"/>
              </a:rPr>
              <a:t> </a:t>
            </a:r>
            <a:r>
              <a:rPr lang="en-US" dirty="0" err="1">
                <a:latin typeface="Arial" charset="0"/>
                <a:ea typeface="ＭＳ Ｐゴシック" charset="0"/>
              </a:rPr>
              <a:t>ogni</a:t>
            </a:r>
            <a:r>
              <a:rPr lang="en-US" dirty="0">
                <a:latin typeface="Arial" charset="0"/>
                <a:ea typeface="ＭＳ Ｐゴシック" charset="0"/>
              </a:rPr>
              <a:t> target era </a:t>
            </a:r>
            <a:r>
              <a:rPr lang="en-US" dirty="0" err="1">
                <a:latin typeface="Arial" charset="0"/>
                <a:ea typeface="ＭＳ Ｐゴシック" charset="0"/>
              </a:rPr>
              <a:t>preceduto</a:t>
            </a:r>
            <a:r>
              <a:rPr lang="en-US" dirty="0">
                <a:latin typeface="Arial" charset="0"/>
                <a:ea typeface="ＭＳ Ｐゴシック" charset="0"/>
              </a:rPr>
              <a:t> </a:t>
            </a:r>
            <a:r>
              <a:rPr lang="en-US" dirty="0" err="1">
                <a:latin typeface="Arial" charset="0"/>
                <a:ea typeface="ＭＳ Ｐゴシック" charset="0"/>
              </a:rPr>
              <a:t>una</a:t>
            </a:r>
            <a:r>
              <a:rPr lang="en-US" dirty="0">
                <a:latin typeface="Arial" charset="0"/>
                <a:ea typeface="ＭＳ Ｐゴシック" charset="0"/>
              </a:rPr>
              <a:t> </a:t>
            </a:r>
            <a:r>
              <a:rPr lang="en-US" dirty="0" err="1">
                <a:latin typeface="Arial" charset="0"/>
                <a:ea typeface="ＭＳ Ｐゴシック" charset="0"/>
              </a:rPr>
              <a:t>volta</a:t>
            </a:r>
            <a:r>
              <a:rPr lang="en-US" dirty="0">
                <a:latin typeface="Arial" charset="0"/>
                <a:ea typeface="ＭＳ Ｐゴシック" charset="0"/>
              </a:rPr>
              <a:t> da prime AA e da prime EA</a:t>
            </a:r>
          </a:p>
          <a:p>
            <a:pPr eaLnBrk="1" hangingPunct="1"/>
            <a:endParaRPr lang="en-US" dirty="0" smtClean="0">
              <a:latin typeface="Arial" charset="0"/>
              <a:ea typeface="ＭＳ Ｐゴシック" charset="0"/>
            </a:endParaRPr>
          </a:p>
          <a:p>
            <a:pPr eaLnBrk="1" hangingPunct="1"/>
            <a:r>
              <a:rPr lang="en-US" dirty="0" smtClean="0">
                <a:latin typeface="Arial" charset="0"/>
                <a:ea typeface="ＭＳ Ｐゴシック" charset="0"/>
              </a:rPr>
              <a:t>DV </a:t>
            </a:r>
            <a:r>
              <a:rPr lang="en-US" dirty="0">
                <a:latin typeface="Arial" charset="0"/>
                <a:ea typeface="ＭＳ Ｐゴシック" charset="0"/>
              </a:rPr>
              <a:t>= RTs</a:t>
            </a:r>
          </a:p>
        </p:txBody>
      </p:sp>
    </p:spTree>
    <p:extLst>
      <p:ext uri="{BB962C8B-B14F-4D97-AF65-F5344CB8AC3E}">
        <p14:creationId xmlns:p14="http://schemas.microsoft.com/office/powerpoint/2010/main" val="24233526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Arial" charset="0"/>
              <a:ea typeface="ＭＳ Ｐゴシック" charset="0"/>
            </a:endParaRPr>
          </a:p>
        </p:txBody>
      </p:sp>
      <p:pic>
        <p:nvPicPr>
          <p:cNvPr id="51202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194" r="-3119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930742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5222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</a:rPr>
              <a:t>Prime : reazione valutativa</a:t>
            </a:r>
          </a:p>
          <a:p>
            <a:r>
              <a:rPr lang="en-US">
                <a:latin typeface="Arial" charset="0"/>
                <a:ea typeface="ＭＳ Ｐゴシック" charset="0"/>
              </a:rPr>
              <a:t>Target: reazione valutativa</a:t>
            </a:r>
          </a:p>
          <a:p>
            <a:endParaRPr lang="en-US">
              <a:latin typeface="Arial" charset="0"/>
              <a:ea typeface="ＭＳ Ｐゴシック" charset="0"/>
            </a:endParaRPr>
          </a:p>
          <a:p>
            <a:r>
              <a:rPr lang="en-US">
                <a:latin typeface="Arial" charset="0"/>
                <a:ea typeface="ＭＳ Ｐゴシック" charset="0"/>
              </a:rPr>
              <a:t>Relazione tra le due reazioni</a:t>
            </a:r>
          </a:p>
          <a:p>
            <a:pPr lvl="1"/>
            <a:r>
              <a:rPr lang="en-US">
                <a:latin typeface="Arial" charset="0"/>
                <a:ea typeface="ＭＳ Ｐゴシック" charset="0"/>
              </a:rPr>
              <a:t>Congruente: speed up</a:t>
            </a:r>
          </a:p>
          <a:p>
            <a:pPr lvl="1"/>
            <a:r>
              <a:rPr lang="en-US">
                <a:latin typeface="Arial" charset="0"/>
                <a:ea typeface="ＭＳ Ｐゴシック" charset="0"/>
              </a:rPr>
              <a:t>Incongruente: slow down</a:t>
            </a:r>
          </a:p>
        </p:txBody>
      </p:sp>
    </p:spTree>
    <p:extLst>
      <p:ext uri="{BB962C8B-B14F-4D97-AF65-F5344CB8AC3E}">
        <p14:creationId xmlns:p14="http://schemas.microsoft.com/office/powerpoint/2010/main" val="26119169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Arial" charset="0"/>
              <a:ea typeface="ＭＳ Ｐゴシック" charset="0"/>
            </a:endParaRPr>
          </a:p>
        </p:txBody>
      </p:sp>
      <p:pic>
        <p:nvPicPr>
          <p:cNvPr id="53250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32" b="1173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685052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err="1">
                <a:latin typeface="Arial" charset="0"/>
                <a:ea typeface="ＭＳ Ｐゴシック" charset="0"/>
              </a:rPr>
              <a:t>Risultati</a:t>
            </a:r>
            <a:endParaRPr lang="en-US" dirty="0">
              <a:latin typeface="Arial" charset="0"/>
              <a:ea typeface="ＭＳ Ｐゴシック" charset="0"/>
            </a:endParaRPr>
          </a:p>
          <a:p>
            <a:pPr eaLnBrk="1" hangingPunct="1"/>
            <a:r>
              <a:rPr lang="en-US" dirty="0" err="1">
                <a:latin typeface="Arial" charset="0"/>
                <a:ea typeface="ＭＳ Ｐゴシック" charset="0"/>
              </a:rPr>
              <a:t>Facilitazione</a:t>
            </a:r>
            <a:r>
              <a:rPr lang="en-US" dirty="0">
                <a:latin typeface="Arial" charset="0"/>
                <a:ea typeface="ＭＳ Ｐゴシック" charset="0"/>
              </a:rPr>
              <a:t> per </a:t>
            </a:r>
            <a:r>
              <a:rPr lang="en-US" dirty="0" err="1">
                <a:latin typeface="Arial" charset="0"/>
                <a:ea typeface="ＭＳ Ｐゴシック" charset="0"/>
              </a:rPr>
              <a:t>foto</a:t>
            </a:r>
            <a:r>
              <a:rPr lang="en-US" dirty="0">
                <a:latin typeface="Arial" charset="0"/>
                <a:ea typeface="ＭＳ Ｐゴシック" charset="0"/>
              </a:rPr>
              <a:t> </a:t>
            </a:r>
            <a:r>
              <a:rPr lang="en-US" dirty="0" err="1">
                <a:latin typeface="Arial" charset="0"/>
                <a:ea typeface="ＭＳ Ｐゴシック" charset="0"/>
              </a:rPr>
              <a:t>ingroup</a:t>
            </a:r>
            <a:r>
              <a:rPr lang="en-US" dirty="0">
                <a:latin typeface="Arial" charset="0"/>
                <a:ea typeface="ＭＳ Ｐゴシック" charset="0"/>
              </a:rPr>
              <a:t> + parole positive/</a:t>
            </a:r>
            <a:r>
              <a:rPr lang="en-US" dirty="0" err="1">
                <a:latin typeface="Arial" charset="0"/>
                <a:ea typeface="ＭＳ Ｐゴシック" charset="0"/>
              </a:rPr>
              <a:t>foto</a:t>
            </a:r>
            <a:r>
              <a:rPr lang="en-US" dirty="0">
                <a:latin typeface="Arial" charset="0"/>
                <a:ea typeface="ＭＳ Ｐゴシック" charset="0"/>
              </a:rPr>
              <a:t> </a:t>
            </a:r>
            <a:r>
              <a:rPr lang="en-US" dirty="0" err="1">
                <a:latin typeface="Arial" charset="0"/>
                <a:ea typeface="ＭＳ Ｐゴシック" charset="0"/>
              </a:rPr>
              <a:t>outgroup</a:t>
            </a:r>
            <a:r>
              <a:rPr lang="en-US" dirty="0">
                <a:latin typeface="Arial" charset="0"/>
                <a:ea typeface="ＭＳ Ｐゴシック" charset="0"/>
              </a:rPr>
              <a:t> + parole negative</a:t>
            </a:r>
          </a:p>
          <a:p>
            <a:pPr eaLnBrk="1" hangingPunct="1"/>
            <a:r>
              <a:rPr lang="en-US" dirty="0" err="1">
                <a:latin typeface="Arial" charset="0"/>
                <a:ea typeface="ＭＳ Ｐゴシック" charset="0"/>
              </a:rPr>
              <a:t>Sia</a:t>
            </a:r>
            <a:r>
              <a:rPr lang="en-US" dirty="0">
                <a:latin typeface="Arial" charset="0"/>
                <a:ea typeface="ＭＳ Ｐゴシック" charset="0"/>
              </a:rPr>
              <a:t> per AA </a:t>
            </a:r>
            <a:r>
              <a:rPr lang="en-US" dirty="0" err="1">
                <a:latin typeface="Arial" charset="0"/>
                <a:ea typeface="ＭＳ Ｐゴシック" charset="0"/>
              </a:rPr>
              <a:t>che</a:t>
            </a:r>
            <a:r>
              <a:rPr lang="en-US" dirty="0">
                <a:latin typeface="Arial" charset="0"/>
                <a:ea typeface="ＭＳ Ｐゴシック" charset="0"/>
              </a:rPr>
              <a:t> per EA</a:t>
            </a:r>
          </a:p>
          <a:p>
            <a:pPr eaLnBrk="1" hangingPunct="1"/>
            <a:endParaRPr lang="en-US" dirty="0"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24215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La preferenza per l’</a:t>
            </a:r>
            <a:r>
              <a:rPr lang="it-IT" dirty="0" err="1" smtClean="0"/>
              <a:t>ingroup</a:t>
            </a:r>
            <a:r>
              <a:rPr lang="it-IT" dirty="0" smtClean="0"/>
              <a:t> non è moderata dal gruppo di appartenenza, sia questi un gruppo maggioritario o minoritario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1343488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539</Words>
  <Application>Microsoft Macintosh PowerPoint</Application>
  <PresentationFormat>Presentazione su schermo (4:3)</PresentationFormat>
  <Paragraphs>123</Paragraphs>
  <Slides>39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39</vt:i4>
      </vt:variant>
    </vt:vector>
  </HeadingPairs>
  <TitlesOfParts>
    <vt:vector size="40" baseType="lpstr">
      <vt:lpstr>Tema di Office</vt:lpstr>
      <vt:lpstr>Contesti di maggioranza e minoranza</vt:lpstr>
      <vt:lpstr>Priming valutativo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Misura 1</vt:lpstr>
      <vt:lpstr>Risultati 1</vt:lpstr>
      <vt:lpstr>Risultati 1</vt:lpstr>
      <vt:lpstr>Presentazione di PowerPoint</vt:lpstr>
      <vt:lpstr>Misura 2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Misura 2</vt:lpstr>
      <vt:lpstr>Misura 2</vt:lpstr>
      <vt:lpstr>Presentazione di PowerPoint</vt:lpstr>
      <vt:lpstr>System Justification Theory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Bambini 5 – 12 anni</vt:lpstr>
      <vt:lpstr>Bambini 5 – 12 anni</vt:lpstr>
    </vt:vector>
  </TitlesOfParts>
  <Company>Università di Trieste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Contesti di maggioranza e minoranza</dc:title>
  <dc:creator>Andrea Carnaghi</dc:creator>
  <cp:lastModifiedBy>Andrea Carnaghi</cp:lastModifiedBy>
  <cp:revision>7</cp:revision>
  <dcterms:created xsi:type="dcterms:W3CDTF">2017-12-07T10:36:52Z</dcterms:created>
  <dcterms:modified xsi:type="dcterms:W3CDTF">2017-12-07T11:52:29Z</dcterms:modified>
</cp:coreProperties>
</file>