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Default Extension="xlsm" ContentType="application/vnd.ms-excel.sheet.macroEnabled.12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57" r:id="rId16"/>
    <p:sldId id="258" r:id="rId17"/>
    <p:sldId id="259" r:id="rId18"/>
    <p:sldId id="260" r:id="rId19"/>
    <p:sldId id="286" r:id="rId20"/>
    <p:sldId id="267" r:id="rId21"/>
    <p:sldId id="268" r:id="rId22"/>
    <p:sldId id="269" r:id="rId23"/>
    <p:sldId id="270" r:id="rId24"/>
    <p:sldId id="271" r:id="rId25"/>
    <p:sldId id="27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.xlsm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2.xlsm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3.xlsm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31914893617021"/>
          <c:y val="0.0268199233716475"/>
          <c:w val="0.864741641337386"/>
          <c:h val="0.8275862068965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</c:v>
                </c:pt>
              </c:strCache>
            </c:strRef>
          </c:tx>
          <c:invertIfNegative val="0"/>
          <c:cat>
            <c:strRef>
              <c:f>Sheet1!$B$1:$C$1</c:f>
              <c:strCache>
                <c:ptCount val="2"/>
                <c:pt idx="0">
                  <c:v>No differenza</c:v>
                </c:pt>
                <c:pt idx="1">
                  <c:v>Differenza di genere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16.0</c:v>
                </c:pt>
                <c:pt idx="1">
                  <c:v>6.0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</c:v>
                </c:pt>
              </c:strCache>
            </c:strRef>
          </c:tx>
          <c:invertIfNegative val="0"/>
          <c:cat>
            <c:strRef>
              <c:f>Sheet1!$B$1:$C$1</c:f>
              <c:strCache>
                <c:ptCount val="2"/>
                <c:pt idx="0">
                  <c:v>No differenza</c:v>
                </c:pt>
                <c:pt idx="1">
                  <c:v>Differenza di genere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17.0</c:v>
                </c:pt>
                <c:pt idx="1">
                  <c:v>25.0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41132744"/>
        <c:axId val="-2012935288"/>
      </c:barChart>
      <c:catAx>
        <c:axId val="-2041132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en-US"/>
          </a:p>
        </c:txPr>
        <c:crossAx val="-2012935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2012935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-2041132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30091185410334"/>
          <c:y val="0.417624521072797"/>
          <c:w val="0.0699088752151014"/>
          <c:h val="0.18080484401475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77507598784194"/>
          <c:y val="0.0268199233716475"/>
          <c:w val="0.861702127659574"/>
          <c:h val="0.8237547892720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2"/>
                <c:pt idx="0">
                  <c:v>"logica"</c:v>
                </c:pt>
                <c:pt idx="1">
                  <c:v>"sociale"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2"/>
                <c:pt idx="0">
                  <c:v>2.7</c:v>
                </c:pt>
                <c:pt idx="1">
                  <c:v>3.6</c:v>
                </c:pt>
              </c:numCache>
            </c:numRef>
          </c:val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M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2"/>
                <c:pt idx="0">
                  <c:v>"logica"</c:v>
                </c:pt>
                <c:pt idx="1">
                  <c:v>"sociale"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2"/>
                <c:pt idx="0">
                  <c:v>3.9</c:v>
                </c:pt>
                <c:pt idx="1">
                  <c:v>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40649992"/>
        <c:axId val="-2041390856"/>
      </c:barChart>
      <c:catAx>
        <c:axId val="-2040649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en-US"/>
          </a:p>
        </c:txPr>
        <c:crossAx val="-2041390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2041390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-2040649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3161094224924"/>
          <c:y val="0.413793103448276"/>
          <c:w val="0.068389085884132"/>
          <c:h val="0.18080484401475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ND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differenzat1-t2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Sex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differenzat1-t2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Genetic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differenzat1-t2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3.7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Esperienza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differenzat1-t2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41425496"/>
        <c:axId val="-2012278312"/>
      </c:barChart>
      <c:catAx>
        <c:axId val="-2041425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12278312"/>
        <c:crosses val="autoZero"/>
        <c:auto val="1"/>
        <c:lblAlgn val="ctr"/>
        <c:lblOffset val="100"/>
        <c:noMultiLvlLbl val="0"/>
      </c:catAx>
      <c:valAx>
        <c:axId val="-20122783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414254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AfroAm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diagnostica</c:v>
                </c:pt>
                <c:pt idx="1">
                  <c:v>non diagnostica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5.8</c:v>
                </c:pt>
                <c:pt idx="1">
                  <c:v>7.9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EuroAM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diagnostica</c:v>
                </c:pt>
                <c:pt idx="1">
                  <c:v>non diagnostica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10.0</c:v>
                </c:pt>
                <c:pt idx="1">
                  <c:v>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69654104"/>
        <c:axId val="-2010757064"/>
      </c:barChart>
      <c:catAx>
        <c:axId val="-2069654104"/>
        <c:scaling>
          <c:orientation val="minMax"/>
        </c:scaling>
        <c:delete val="0"/>
        <c:axPos val="b"/>
        <c:majorTickMark val="out"/>
        <c:minorTickMark val="none"/>
        <c:tickLblPos val="nextTo"/>
        <c:crossAx val="-2010757064"/>
        <c:crosses val="autoZero"/>
        <c:auto val="1"/>
        <c:lblAlgn val="ctr"/>
        <c:lblOffset val="100"/>
        <c:noMultiLvlLbl val="0"/>
      </c:catAx>
      <c:valAx>
        <c:axId val="-2010757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696541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ND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differenzat1-t2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Sex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differenzat1-t2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Genetic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differenzat1-t2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3.7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Esperienza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differenzat1-t2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43320824"/>
        <c:axId val="-2065430952"/>
      </c:barChart>
      <c:catAx>
        <c:axId val="-2043320824"/>
        <c:scaling>
          <c:orientation val="minMax"/>
        </c:scaling>
        <c:delete val="0"/>
        <c:axPos val="b"/>
        <c:majorTickMark val="out"/>
        <c:minorTickMark val="none"/>
        <c:tickLblPos val="nextTo"/>
        <c:crossAx val="-2065430952"/>
        <c:crosses val="autoZero"/>
        <c:auto val="1"/>
        <c:lblAlgn val="ctr"/>
        <c:lblOffset val="100"/>
        <c:noMultiLvlLbl val="0"/>
      </c:catAx>
      <c:valAx>
        <c:axId val="-2065430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433208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AA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abilità nautrali</c:v>
                </c:pt>
                <c:pt idx="1">
                  <c:v>strategiche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21.0</c:v>
                </c:pt>
                <c:pt idx="1">
                  <c:v>27.0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EA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abilità nautrali</c:v>
                </c:pt>
                <c:pt idx="1">
                  <c:v>strategiche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27.0</c:v>
                </c:pt>
                <c:pt idx="1">
                  <c:v>20.0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43567480"/>
        <c:axId val="-2069701976"/>
      </c:barChart>
      <c:catAx>
        <c:axId val="-2043567480"/>
        <c:scaling>
          <c:orientation val="minMax"/>
        </c:scaling>
        <c:delete val="0"/>
        <c:axPos val="b"/>
        <c:majorTickMark val="out"/>
        <c:minorTickMark val="none"/>
        <c:tickLblPos val="nextTo"/>
        <c:crossAx val="-2069701976"/>
        <c:crosses val="autoZero"/>
        <c:auto val="1"/>
        <c:lblAlgn val="ctr"/>
        <c:lblOffset val="100"/>
        <c:noMultiLvlLbl val="0"/>
      </c:catAx>
      <c:valAx>
        <c:axId val="-2069701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435674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482ED-CA89-3845-90D7-D572600BD2C4}" type="datetimeFigureOut">
              <a:rPr lang="en-US" smtClean="0"/>
              <a:t>12/18/13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05A0D-37B1-BE46-A655-0113D0F3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824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05A0D-37B1-BE46-A655-0113D0F30F6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29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12/18/13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12/18/13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12/18/13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29EDC-4395-F14E-A38E-6D7BB64216E3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700405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12/18/13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12/18/13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12/18/13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12/18/13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12/18/13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12/18/13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12/18/13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12/18/13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12/18/13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2800" dirty="0" smtClean="0"/>
              <a:t>Minaccia dello stereotipo</a:t>
            </a:r>
            <a:endParaRPr lang="it-IT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2265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207265" y="145992"/>
            <a:ext cx="6781800" cy="237639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altLang="en-US" dirty="0"/>
              <a:t>Attivazione dello stereotipo in modo diretto o indiretto</a:t>
            </a:r>
            <a:endParaRPr lang="it-IT" altLang="en-US" dirty="0" smtClean="0">
              <a:cs typeface="+mj-cs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6017" y="2522021"/>
            <a:ext cx="7543800" cy="3886200"/>
          </a:xfrm>
        </p:spPr>
        <p:txBody>
          <a:bodyPr/>
          <a:lstStyle/>
          <a:p>
            <a:pPr>
              <a:defRPr/>
            </a:pPr>
            <a:r>
              <a:rPr lang="it-IT" altLang="en-US" dirty="0" smtClean="0">
                <a:cs typeface="+mn-cs"/>
              </a:rPr>
              <a:t>Esempio: test di logica-matematica</a:t>
            </a:r>
          </a:p>
          <a:p>
            <a:pPr lvl="1">
              <a:defRPr/>
            </a:pPr>
            <a:r>
              <a:rPr lang="it-IT" altLang="en-US" dirty="0" err="1" smtClean="0"/>
              <a:t>Masss</a:t>
            </a:r>
            <a:r>
              <a:rPr lang="it-IT" altLang="en-US" dirty="0" smtClean="0"/>
              <a:t> &amp; </a:t>
            </a:r>
            <a:r>
              <a:rPr lang="it-IT" altLang="en-US" dirty="0" err="1" smtClean="0"/>
              <a:t>Cadinu</a:t>
            </a:r>
            <a:r>
              <a:rPr lang="it-IT" altLang="en-US" dirty="0" smtClean="0"/>
              <a:t> (EJSP 2003); </a:t>
            </a:r>
            <a:r>
              <a:rPr lang="it-IT" altLang="en-US" dirty="0" err="1" smtClean="0"/>
              <a:t>Huguet</a:t>
            </a:r>
            <a:r>
              <a:rPr lang="it-IT" altLang="en-US" dirty="0" smtClean="0"/>
              <a:t> et al. (EJP 2007) </a:t>
            </a:r>
            <a:endParaRPr lang="it-IT" altLang="en-US" dirty="0" smtClean="0">
              <a:cs typeface="+mn-cs"/>
            </a:endParaRPr>
          </a:p>
          <a:p>
            <a:pPr>
              <a:defRPr/>
            </a:pPr>
            <a:r>
              <a:rPr lang="it-IT" altLang="it-IT" dirty="0" smtClean="0">
                <a:cs typeface="+mn-cs"/>
              </a:rPr>
              <a:t>Stesso identico test, ma diversa etichetta:</a:t>
            </a:r>
            <a:endParaRPr lang="it-IT" altLang="it-IT" b="1" dirty="0" smtClean="0">
              <a:cs typeface="+mn-cs"/>
            </a:endParaRPr>
          </a:p>
          <a:p>
            <a:pPr lvl="1">
              <a:defRPr/>
            </a:pPr>
            <a:r>
              <a:rPr lang="ja-JP" altLang="it-IT" b="1" dirty="0" smtClean="0">
                <a:latin typeface="Arial"/>
              </a:rPr>
              <a:t>“</a:t>
            </a:r>
            <a:r>
              <a:rPr lang="it-IT" altLang="it-IT" b="1" dirty="0" smtClean="0"/>
              <a:t>Intelligenza sociale</a:t>
            </a:r>
            <a:r>
              <a:rPr lang="ja-JP" altLang="it-IT" b="1" dirty="0" smtClean="0">
                <a:latin typeface="Arial"/>
              </a:rPr>
              <a:t>”</a:t>
            </a:r>
            <a:endParaRPr lang="it-IT" altLang="it-IT" b="1" dirty="0" smtClean="0"/>
          </a:p>
          <a:p>
            <a:pPr lvl="1">
              <a:defRPr/>
            </a:pPr>
            <a:r>
              <a:rPr lang="ja-JP" altLang="it-IT" b="1" dirty="0" smtClean="0">
                <a:latin typeface="Arial"/>
              </a:rPr>
              <a:t>“</a:t>
            </a:r>
            <a:r>
              <a:rPr lang="it-IT" altLang="it-IT" b="1" dirty="0" smtClean="0"/>
              <a:t>Intelligenza logica</a:t>
            </a:r>
            <a:r>
              <a:rPr lang="ja-JP" altLang="it-IT" b="1" dirty="0" smtClean="0">
                <a:latin typeface="Arial"/>
              </a:rPr>
              <a:t>”</a:t>
            </a:r>
            <a:endParaRPr lang="it-IT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901512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altLang="it-IT" sz="3600" smtClean="0">
                <a:cs typeface="+mj-cs"/>
              </a:rPr>
              <a:t>PRESTAZIONE NEL COMPITO DI INTELLIGENZA</a:t>
            </a:r>
            <a:r>
              <a:rPr lang="it-IT" altLang="it-IT" sz="3700" smtClean="0">
                <a:cs typeface="+mj-cs"/>
              </a:rPr>
              <a:t> </a:t>
            </a:r>
            <a:endParaRPr lang="it-IT" altLang="it-IT" smtClean="0">
              <a:cs typeface="+mj-cs"/>
            </a:endParaRPr>
          </a:p>
        </p:txBody>
      </p:sp>
      <p:graphicFrame>
        <p:nvGraphicFramePr>
          <p:cNvPr id="5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917911854"/>
              </p:ext>
            </p:extLst>
          </p:nvPr>
        </p:nvGraphicFramePr>
        <p:xfrm>
          <a:off x="736600" y="2032000"/>
          <a:ext cx="767080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5915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8650" y="732395"/>
            <a:ext cx="6781800" cy="1600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altLang="en-US" dirty="0" smtClean="0">
                <a:cs typeface="+mj-cs"/>
              </a:rPr>
              <a:t>Credenze sulla genesi delle differenze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70445"/>
            <a:ext cx="7772400" cy="3429000"/>
          </a:xfrm>
        </p:spPr>
        <p:txBody>
          <a:bodyPr/>
          <a:lstStyle/>
          <a:p>
            <a:pPr>
              <a:defRPr/>
            </a:pPr>
            <a:r>
              <a:rPr lang="it-IT" altLang="en-US" dirty="0" smtClean="0">
                <a:cs typeface="+mn-cs"/>
              </a:rPr>
              <a:t>Partecipanti Donne</a:t>
            </a:r>
          </a:p>
          <a:p>
            <a:pPr>
              <a:defRPr/>
            </a:pPr>
            <a:r>
              <a:rPr lang="it-IT" altLang="en-US" dirty="0" smtClean="0"/>
              <a:t>Compito di matematica 1</a:t>
            </a:r>
          </a:p>
          <a:p>
            <a:pPr>
              <a:defRPr/>
            </a:pPr>
            <a:r>
              <a:rPr lang="it-IT" altLang="en-US" dirty="0" smtClean="0"/>
              <a:t>Compito di matematica 2</a:t>
            </a:r>
          </a:p>
          <a:p>
            <a:pPr>
              <a:defRPr/>
            </a:pPr>
            <a:r>
              <a:rPr lang="it-IT" altLang="en-US" dirty="0" smtClean="0"/>
              <a:t>E’ la </a:t>
            </a:r>
            <a:r>
              <a:rPr lang="it-IT" altLang="en-US" dirty="0" err="1" smtClean="0"/>
              <a:t>perfomance</a:t>
            </a:r>
            <a:r>
              <a:rPr lang="it-IT" altLang="en-US" dirty="0" smtClean="0"/>
              <a:t> della stessa persona</a:t>
            </a:r>
          </a:p>
          <a:p>
            <a:pPr>
              <a:defRPr/>
            </a:pPr>
            <a:endParaRPr lang="it-IT" alt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9524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1863" y="387277"/>
            <a:ext cx="6781800" cy="1600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altLang="en-US" dirty="0" smtClean="0">
                <a:cs typeface="+mj-cs"/>
              </a:rPr>
              <a:t>Credenze sulla genesi delle differenze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70445"/>
            <a:ext cx="7772400" cy="3429000"/>
          </a:xfrm>
        </p:spPr>
        <p:txBody>
          <a:bodyPr/>
          <a:lstStyle/>
          <a:p>
            <a:pPr>
              <a:defRPr/>
            </a:pPr>
            <a:r>
              <a:rPr lang="it-IT" altLang="en-US" dirty="0" smtClean="0">
                <a:cs typeface="+mn-cs"/>
              </a:rPr>
              <a:t>Tra la prima prova di matematica e la seconda:</a:t>
            </a:r>
          </a:p>
          <a:p>
            <a:pPr>
              <a:defRPr/>
            </a:pPr>
            <a:r>
              <a:rPr lang="it-IT" altLang="en-US" dirty="0" smtClean="0"/>
              <a:t>Riporta il tuo genere sessuale M </a:t>
            </a:r>
            <a:r>
              <a:rPr lang="it-IT" altLang="en-US" dirty="0" err="1" smtClean="0"/>
              <a:t>F</a:t>
            </a:r>
            <a:endParaRPr lang="it-IT" altLang="en-US" dirty="0" smtClean="0"/>
          </a:p>
          <a:p>
            <a:pPr>
              <a:defRPr/>
            </a:pPr>
            <a:r>
              <a:rPr lang="it-IT" altLang="en-US" dirty="0" smtClean="0"/>
              <a:t>Le differenze in matematica tra M </a:t>
            </a:r>
            <a:r>
              <a:rPr lang="it-IT" altLang="en-US" dirty="0" err="1" smtClean="0"/>
              <a:t>F</a:t>
            </a:r>
            <a:r>
              <a:rPr lang="it-IT" altLang="en-US" dirty="0" smtClean="0"/>
              <a:t> sono genetiche</a:t>
            </a:r>
          </a:p>
          <a:p>
            <a:pPr>
              <a:defRPr/>
            </a:pPr>
            <a:r>
              <a:rPr lang="it-IT" altLang="en-US" dirty="0"/>
              <a:t>Le differenze in matematica tra M </a:t>
            </a:r>
            <a:r>
              <a:rPr lang="it-IT" altLang="en-US" dirty="0" err="1"/>
              <a:t>F</a:t>
            </a:r>
            <a:r>
              <a:rPr lang="it-IT" altLang="en-US" dirty="0"/>
              <a:t> sono </a:t>
            </a:r>
            <a:r>
              <a:rPr lang="it-IT" altLang="en-US" dirty="0" smtClean="0"/>
              <a:t>legate all’educazione</a:t>
            </a:r>
          </a:p>
          <a:p>
            <a:pPr>
              <a:defRPr/>
            </a:pPr>
            <a:r>
              <a:rPr lang="it-IT" altLang="en-US" dirty="0" smtClean="0"/>
              <a:t>Non ci sono differenze tra M e </a:t>
            </a:r>
            <a:r>
              <a:rPr lang="it-IT" altLang="en-US" dirty="0" err="1" smtClean="0"/>
              <a:t>F</a:t>
            </a:r>
            <a:r>
              <a:rPr lang="it-IT" altLang="en-US" dirty="0" smtClean="0"/>
              <a:t> in matematica</a:t>
            </a:r>
            <a:endParaRPr lang="it-IT" altLang="en-US" dirty="0"/>
          </a:p>
          <a:p>
            <a:pPr>
              <a:defRPr/>
            </a:pPr>
            <a:endParaRPr lang="it-IT" altLang="en-US" dirty="0" smtClean="0"/>
          </a:p>
          <a:p>
            <a:pPr>
              <a:defRPr/>
            </a:pPr>
            <a:endParaRPr lang="it-IT" altLang="en-US" dirty="0" smtClean="0"/>
          </a:p>
          <a:p>
            <a:pPr>
              <a:defRPr/>
            </a:pPr>
            <a:endParaRPr lang="it-IT" alt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1256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>
                <a:cs typeface="+mj-cs"/>
              </a:rPr>
              <a:t>Ruolo delle credenze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246707041"/>
              </p:ext>
            </p:extLst>
          </p:nvPr>
        </p:nvGraphicFramePr>
        <p:xfrm>
          <a:off x="685800" y="19812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3854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Steele</a:t>
            </a:r>
            <a:r>
              <a:rPr lang="it-IT" sz="2800" dirty="0" smtClean="0"/>
              <a:t> &amp; </a:t>
            </a:r>
            <a:r>
              <a:rPr lang="it-IT" sz="2800" dirty="0" err="1" smtClean="0"/>
              <a:t>Aronson</a:t>
            </a:r>
            <a:endParaRPr lang="it-IT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Prova tipicamente utilizzate nei test di ammissione universitaria </a:t>
            </a:r>
          </a:p>
          <a:p>
            <a:r>
              <a:rPr lang="it-IT" dirty="0" smtClean="0"/>
              <a:t>Partecipanti Afro- vs. Europei-Americani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6684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Manipolazione:</a:t>
            </a:r>
          </a:p>
          <a:p>
            <a:pPr lvl="1"/>
            <a:r>
              <a:rPr lang="it-IT" dirty="0" smtClean="0"/>
              <a:t>Misura l’abilità verbale </a:t>
            </a:r>
          </a:p>
          <a:p>
            <a:pPr lvl="1"/>
            <a:r>
              <a:rPr lang="it-IT" dirty="0" smtClean="0"/>
              <a:t>Misura la capacità di risoluzione dei problemi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2905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Abilità verbale: dimensione stereotipica della rappresentazione degli AA.</a:t>
            </a:r>
          </a:p>
          <a:p>
            <a:r>
              <a:rPr lang="it-IT" dirty="0" smtClean="0"/>
              <a:t>Abilità verbale: viene vissuta come un test diagnostico, che è in grado di identificare i </a:t>
            </a:r>
            <a:r>
              <a:rPr lang="it-IT" dirty="0" err="1" smtClean="0"/>
              <a:t>pp</a:t>
            </a:r>
            <a:r>
              <a:rPr lang="it-IT" dirty="0" smtClean="0"/>
              <a:t> che sono potenzialmente AA</a:t>
            </a:r>
          </a:p>
        </p:txBody>
      </p:sp>
    </p:spTree>
    <p:extLst>
      <p:ext uri="{BB962C8B-B14F-4D97-AF65-F5344CB8AC3E}">
        <p14:creationId xmlns:p14="http://schemas.microsoft.com/office/powerpoint/2010/main" val="3552095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9010992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96144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it-IT" altLang="en-US" smtClean="0">
                <a:cs typeface="+mj-cs"/>
              </a:rPr>
              <a:t>Implicazioni pratiche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97411"/>
            <a:ext cx="9144000" cy="5334000"/>
          </a:xfrm>
        </p:spPr>
        <p:txBody>
          <a:bodyPr/>
          <a:lstStyle/>
          <a:p>
            <a:pPr lvl="1"/>
            <a:r>
              <a:rPr lang="en-AU" sz="3200" dirty="0" smtClean="0">
                <a:solidFill>
                  <a:srgbClr val="5B6C73"/>
                </a:solidFill>
                <a:latin typeface="Times New Roman" charset="0"/>
                <a:ea typeface="ＭＳ Ｐゴシック" charset="0"/>
              </a:rPr>
              <a:t>“</a:t>
            </a:r>
            <a:r>
              <a:rPr lang="en-AU" sz="3200" dirty="0">
                <a:solidFill>
                  <a:srgbClr val="5B6C73"/>
                </a:solidFill>
                <a:latin typeface="Times New Roman" charset="0"/>
                <a:ea typeface="ＭＳ Ｐゴシック" charset="0"/>
              </a:rPr>
              <a:t>…</a:t>
            </a:r>
            <a:r>
              <a:rPr lang="en-AU" sz="3200" dirty="0" smtClean="0">
                <a:solidFill>
                  <a:srgbClr val="5B6C73"/>
                </a:solidFill>
                <a:latin typeface="Times New Roman" charset="0"/>
                <a:ea typeface="ＭＳ Ｐゴシック" charset="0"/>
              </a:rPr>
              <a:t>.</a:t>
            </a:r>
            <a:r>
              <a:rPr lang="it-IT" sz="3200" dirty="0" smtClean="0">
                <a:solidFill>
                  <a:srgbClr val="5B6C73"/>
                </a:solidFill>
                <a:latin typeface="Times New Roman" charset="0"/>
                <a:ea typeface="ＭＳ Ｐゴシック" charset="0"/>
              </a:rPr>
              <a:t>. se l’indicazione di genere e del gruppo etnico fosse regolarmente richiesta alla fine anziché all’inizio del test di calcolo, 2,837 delle 17,000 giovani donne che eseguono il test ogni anno avrebbero maggiori probabilità di ammissione</a:t>
            </a:r>
            <a:r>
              <a:rPr lang="it-IT" altLang="ja-JP" sz="3200" dirty="0" smtClean="0">
                <a:solidFill>
                  <a:srgbClr val="5B6C73"/>
                </a:solidFill>
                <a:latin typeface="Arial" charset="0"/>
                <a:ea typeface="ＭＳ Ｐゴシック" charset="0"/>
              </a:rPr>
              <a:t>”</a:t>
            </a:r>
            <a:r>
              <a:rPr lang="it-IT" altLang="ja-JP" sz="3200" dirty="0" smtClean="0">
                <a:solidFill>
                  <a:srgbClr val="5B6C73"/>
                </a:solidFill>
                <a:latin typeface="Times New Roman" charset="0"/>
                <a:ea typeface="ＭＳ Ｐゴシック" charset="0"/>
              </a:rPr>
              <a:t>.</a:t>
            </a:r>
          </a:p>
          <a:p>
            <a:pPr lvl="1"/>
            <a:endParaRPr lang="en-AU" sz="2400" dirty="0" smtClean="0">
              <a:solidFill>
                <a:srgbClr val="FFCC00"/>
              </a:solidFill>
              <a:latin typeface="Times New Roman" charset="0"/>
              <a:ea typeface="ＭＳ Ｐゴシック" charset="0"/>
            </a:endParaRPr>
          </a:p>
          <a:p>
            <a:pPr lvl="2"/>
            <a:r>
              <a:rPr lang="it-IT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charset="0"/>
                <a:ea typeface="ＭＳ Ｐゴシック" charset="0"/>
              </a:rPr>
              <a:t>Christian </a:t>
            </a:r>
            <a:r>
              <a:rPr lang="it-IT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charset="0"/>
                <a:ea typeface="ＭＳ Ｐゴシック" charset="0"/>
              </a:rPr>
              <a:t>Crandall</a:t>
            </a:r>
            <a:r>
              <a:rPr lang="it-IT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charset="0"/>
                <a:ea typeface="ＭＳ Ｐゴシック" charset="0"/>
              </a:rPr>
              <a:t> sul test di ammissione all’università negli USA (Educational </a:t>
            </a:r>
            <a:r>
              <a:rPr lang="it-IT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charset="0"/>
                <a:ea typeface="ＭＳ Ｐゴシック" charset="0"/>
              </a:rPr>
              <a:t>Testing</a:t>
            </a:r>
            <a:r>
              <a:rPr lang="it-IT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charset="0"/>
                <a:ea typeface="ＭＳ Ｐゴシック" charset="0"/>
              </a:rPr>
              <a:t> Service)</a:t>
            </a:r>
          </a:p>
          <a:p>
            <a:pPr lvl="1"/>
            <a:endParaRPr lang="it-IT" altLang="ja-JP" dirty="0" smtClean="0">
              <a:solidFill>
                <a:srgbClr val="5B6C73"/>
              </a:solidFill>
              <a:latin typeface="Times New Roman" charset="0"/>
              <a:ea typeface="ＭＳ Ｐゴシック" charset="0"/>
            </a:endParaRPr>
          </a:p>
          <a:p>
            <a:pPr lvl="1"/>
            <a:endParaRPr lang="it-IT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972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609599" y="559350"/>
            <a:ext cx="2422183" cy="1219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AU" sz="2800" dirty="0" err="1">
                <a:cs typeface="+mn-cs"/>
              </a:rPr>
              <a:t>Stereotipi</a:t>
            </a:r>
            <a:endParaRPr lang="en-AU" sz="2800" dirty="0">
              <a:cs typeface="+mn-cs"/>
            </a:endParaRPr>
          </a:p>
          <a:p>
            <a:pPr algn="ctr">
              <a:defRPr/>
            </a:pPr>
            <a:r>
              <a:rPr lang="en-AU" sz="2800" dirty="0" err="1">
                <a:cs typeface="+mn-cs"/>
              </a:rPr>
              <a:t>socialmente</a:t>
            </a:r>
            <a:endParaRPr lang="en-AU" sz="2800" dirty="0">
              <a:cs typeface="+mn-cs"/>
            </a:endParaRPr>
          </a:p>
          <a:p>
            <a:pPr algn="ctr">
              <a:defRPr/>
            </a:pPr>
            <a:r>
              <a:rPr lang="en-AU" sz="2800" dirty="0" err="1">
                <a:cs typeface="+mn-cs"/>
              </a:rPr>
              <a:t>condivisi</a:t>
            </a:r>
            <a:r>
              <a:rPr lang="en-AU" sz="2800" dirty="0">
                <a:cs typeface="+mn-cs"/>
              </a:rPr>
              <a:t> </a:t>
            </a: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2563751" y="5013660"/>
            <a:ext cx="2681407" cy="1295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AU" sz="2800" dirty="0" err="1" smtClean="0">
                <a:cs typeface="+mn-cs"/>
              </a:rPr>
              <a:t>Scelta</a:t>
            </a:r>
            <a:r>
              <a:rPr lang="en-AU" sz="2800" dirty="0" smtClean="0">
                <a:cs typeface="+mn-cs"/>
              </a:rPr>
              <a:t> </a:t>
            </a:r>
            <a:r>
              <a:rPr lang="en-AU" sz="2800" dirty="0" err="1" smtClean="0">
                <a:cs typeface="+mn-cs"/>
              </a:rPr>
              <a:t>conforme</a:t>
            </a:r>
            <a:endParaRPr lang="en-AU" sz="2800" dirty="0">
              <a:cs typeface="+mn-cs"/>
            </a:endParaRPr>
          </a:p>
        </p:txBody>
      </p:sp>
      <p:sp>
        <p:nvSpPr>
          <p:cNvPr id="89098" name="Rectangle 10"/>
          <p:cNvSpPr>
            <a:spLocks noChangeArrowheads="1"/>
          </p:cNvSpPr>
          <p:nvPr/>
        </p:nvSpPr>
        <p:spPr bwMode="auto">
          <a:xfrm>
            <a:off x="1225034" y="2120398"/>
            <a:ext cx="2283845" cy="129222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AU" sz="2800" dirty="0" err="1">
                <a:cs typeface="+mn-cs"/>
              </a:rPr>
              <a:t>Aspettativa</a:t>
            </a:r>
            <a:endParaRPr lang="en-AU" sz="2800" dirty="0">
              <a:cs typeface="+mn-cs"/>
            </a:endParaRPr>
          </a:p>
          <a:p>
            <a:pPr algn="ctr">
              <a:defRPr/>
            </a:pPr>
            <a:r>
              <a:rPr lang="en-AU" sz="2800" dirty="0" smtClean="0"/>
              <a:t>Della </a:t>
            </a:r>
            <a:r>
              <a:rPr lang="en-AU" sz="2800" dirty="0" err="1" smtClean="0"/>
              <a:t>società</a:t>
            </a:r>
            <a:endParaRPr lang="en-AU" sz="2800" dirty="0">
              <a:cs typeface="+mn-cs"/>
            </a:endParaRPr>
          </a:p>
        </p:txBody>
      </p:sp>
      <p:sp>
        <p:nvSpPr>
          <p:cNvPr id="89099" name="Rectangle 11"/>
          <p:cNvSpPr>
            <a:spLocks noChangeArrowheads="1"/>
          </p:cNvSpPr>
          <p:nvPr/>
        </p:nvSpPr>
        <p:spPr bwMode="auto">
          <a:xfrm>
            <a:off x="1924908" y="3631923"/>
            <a:ext cx="2315491" cy="129222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AU" sz="2800" dirty="0">
                <a:cs typeface="+mn-cs"/>
              </a:rPr>
              <a:t>Comport.</a:t>
            </a:r>
          </a:p>
          <a:p>
            <a:pPr algn="ctr">
              <a:defRPr/>
            </a:pPr>
            <a:r>
              <a:rPr lang="en-AU" sz="2800" dirty="0" err="1" smtClean="0">
                <a:cs typeface="+mn-cs"/>
              </a:rPr>
              <a:t>Dell’altro</a:t>
            </a:r>
            <a:endParaRPr lang="en-AU" sz="2800" dirty="0">
              <a:cs typeface="+mn-cs"/>
            </a:endParaRPr>
          </a:p>
        </p:txBody>
      </p:sp>
      <p:sp>
        <p:nvSpPr>
          <p:cNvPr id="2" name="Curved Left Arrow 1"/>
          <p:cNvSpPr/>
          <p:nvPr/>
        </p:nvSpPr>
        <p:spPr>
          <a:xfrm>
            <a:off x="3738019" y="1170474"/>
            <a:ext cx="1004759" cy="1216152"/>
          </a:xfrm>
          <a:prstGeom prst="curvedLef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3" name="Curved Left Arrow 12"/>
          <p:cNvSpPr/>
          <p:nvPr/>
        </p:nvSpPr>
        <p:spPr>
          <a:xfrm>
            <a:off x="4513638" y="3023847"/>
            <a:ext cx="731520" cy="1216152"/>
          </a:xfrm>
          <a:prstGeom prst="curvedLef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5" name="Curved Left Arrow 14"/>
          <p:cNvSpPr/>
          <p:nvPr/>
        </p:nvSpPr>
        <p:spPr>
          <a:xfrm>
            <a:off x="5306117" y="4445208"/>
            <a:ext cx="788525" cy="1216152"/>
          </a:xfrm>
          <a:prstGeom prst="curvedLeftArrow">
            <a:avLst/>
          </a:prstGeom>
          <a:solidFill>
            <a:srgbClr val="FFFF0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872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Dar-</a:t>
            </a:r>
            <a:r>
              <a:rPr lang="it-IT" sz="2400" dirty="0" err="1" smtClean="0"/>
              <a:t>Nimond</a:t>
            </a:r>
            <a:r>
              <a:rPr lang="it-IT" sz="2400" dirty="0" smtClean="0"/>
              <a:t> &amp; </a:t>
            </a:r>
            <a:r>
              <a:rPr lang="it-IT" sz="2400" dirty="0" err="1" smtClean="0"/>
              <a:t>Heine</a:t>
            </a:r>
            <a:endParaRPr lang="it-IT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Moderazione delle credenze sulle differenze di genere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4614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Prova matematica (t1) e re-test (t2)</a:t>
            </a:r>
          </a:p>
          <a:p>
            <a:r>
              <a:rPr lang="it-IT" dirty="0" smtClean="0"/>
              <a:t>Tra le due prove: VI</a:t>
            </a:r>
          </a:p>
          <a:p>
            <a:pPr lvl="1"/>
            <a:r>
              <a:rPr lang="it-IT" dirty="0" smtClean="0"/>
              <a:t>Differenze tra generi causa genetica</a:t>
            </a:r>
          </a:p>
          <a:p>
            <a:pPr lvl="1"/>
            <a:r>
              <a:rPr lang="it-IT" dirty="0"/>
              <a:t>Differenze tra generi </a:t>
            </a:r>
            <a:r>
              <a:rPr lang="it-IT" dirty="0" smtClean="0"/>
              <a:t>causa esperienziale</a:t>
            </a:r>
          </a:p>
          <a:p>
            <a:pPr lvl="1"/>
            <a:r>
              <a:rPr lang="it-IT" dirty="0" smtClean="0"/>
              <a:t>Non c’è differenza tra i generi</a:t>
            </a:r>
          </a:p>
          <a:p>
            <a:pPr lvl="1"/>
            <a:r>
              <a:rPr lang="it-IT" dirty="0" smtClean="0"/>
              <a:t>Riporta il tuo genere</a:t>
            </a:r>
          </a:p>
          <a:p>
            <a:pPr lvl="1"/>
            <a:endParaRPr lang="it-IT" dirty="0" smtClean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28392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9988533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39365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STONE &amp; AL. 1998</a:t>
            </a:r>
            <a:endParaRPr lang="it-IT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Partecipanti AA e EU</a:t>
            </a:r>
          </a:p>
          <a:p>
            <a:r>
              <a:rPr lang="it-IT" dirty="0" smtClean="0"/>
              <a:t>Presentazione di un compito sportivo come</a:t>
            </a:r>
          </a:p>
          <a:p>
            <a:pPr lvl="1"/>
            <a:r>
              <a:rPr lang="it-IT" dirty="0" smtClean="0"/>
              <a:t>Abilità atletica legata a fattori di tipo naturale</a:t>
            </a:r>
          </a:p>
          <a:p>
            <a:pPr lvl="1"/>
            <a:r>
              <a:rPr lang="it-IT" dirty="0" smtClean="0"/>
              <a:t>Abilità atletica legata all’intelligenza strategica in ambito sportivo</a:t>
            </a:r>
          </a:p>
          <a:p>
            <a:r>
              <a:rPr lang="it-IT" dirty="0" smtClean="0"/>
              <a:t>Golf</a:t>
            </a:r>
            <a:endParaRPr lang="it-IT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8566950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7719174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90776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meccanismi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Ansietà (misurazioni fisiologiche)</a:t>
            </a:r>
            <a:endParaRPr lang="it-IT" dirty="0" smtClean="0"/>
          </a:p>
          <a:p>
            <a:r>
              <a:rPr lang="it-IT" dirty="0" smtClean="0"/>
              <a:t>Attivazione dello </a:t>
            </a:r>
            <a:r>
              <a:rPr lang="it-IT" dirty="0" smtClean="0"/>
              <a:t>stereotipo </a:t>
            </a:r>
            <a:r>
              <a:rPr lang="it-IT" dirty="0" err="1" smtClean="0"/>
              <a:t>Prevention</a:t>
            </a:r>
            <a:r>
              <a:rPr lang="it-IT" dirty="0" smtClean="0"/>
              <a:t> </a:t>
            </a:r>
            <a:r>
              <a:rPr lang="it-IT" dirty="0" err="1" smtClean="0"/>
              <a:t>strategy</a:t>
            </a:r>
            <a:endParaRPr lang="it-IT" dirty="0" smtClean="0"/>
          </a:p>
          <a:p>
            <a:r>
              <a:rPr lang="it-IT" dirty="0" smtClean="0"/>
              <a:t>Attivazione dello stereotipo </a:t>
            </a:r>
            <a:r>
              <a:rPr lang="it-IT" dirty="0" err="1" smtClean="0"/>
              <a:t>Divided</a:t>
            </a:r>
            <a:r>
              <a:rPr lang="it-IT" dirty="0" smtClean="0"/>
              <a:t> </a:t>
            </a:r>
            <a:r>
              <a:rPr lang="it-IT" dirty="0" err="1" smtClean="0"/>
              <a:t>attention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955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609600" y="2362200"/>
            <a:ext cx="2286000" cy="1219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AU" sz="2800" dirty="0" err="1">
                <a:latin typeface="Garamond"/>
                <a:cs typeface="Garamond"/>
              </a:rPr>
              <a:t>Stereotipi</a:t>
            </a:r>
            <a:endParaRPr lang="en-AU" sz="2800" dirty="0">
              <a:latin typeface="Garamond"/>
              <a:cs typeface="Garamond"/>
            </a:endParaRPr>
          </a:p>
          <a:p>
            <a:pPr algn="ctr">
              <a:defRPr/>
            </a:pPr>
            <a:r>
              <a:rPr lang="en-AU" sz="2800" dirty="0" err="1">
                <a:latin typeface="Garamond"/>
                <a:cs typeface="Garamond"/>
              </a:rPr>
              <a:t>socialmente</a:t>
            </a:r>
            <a:endParaRPr lang="en-AU" sz="2800" dirty="0">
              <a:latin typeface="Garamond"/>
              <a:cs typeface="Garamond"/>
            </a:endParaRPr>
          </a:p>
          <a:p>
            <a:pPr algn="ctr">
              <a:defRPr/>
            </a:pPr>
            <a:r>
              <a:rPr lang="en-AU" sz="2800" dirty="0" err="1">
                <a:latin typeface="Garamond"/>
                <a:cs typeface="Garamond"/>
              </a:rPr>
              <a:t>appresi</a:t>
            </a:r>
            <a:endParaRPr lang="en-AU" sz="2800" dirty="0">
              <a:latin typeface="Garamond"/>
              <a:cs typeface="Garamond"/>
            </a:endParaRP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3657600" y="152400"/>
            <a:ext cx="2133600" cy="1447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AU" sz="2800">
                <a:latin typeface="Garamond"/>
                <a:cs typeface="Garamond"/>
              </a:rPr>
              <a:t>Stereotipo  </a:t>
            </a:r>
          </a:p>
          <a:p>
            <a:pPr algn="ctr">
              <a:defRPr/>
            </a:pPr>
            <a:r>
              <a:rPr lang="en-AU" sz="2800">
                <a:latin typeface="Garamond"/>
                <a:cs typeface="Garamond"/>
              </a:rPr>
              <a:t>internalizzato</a:t>
            </a:r>
          </a:p>
          <a:p>
            <a:pPr algn="ctr">
              <a:defRPr/>
            </a:pPr>
            <a:r>
              <a:rPr lang="en-AU" sz="2800">
                <a:latin typeface="Garamond"/>
                <a:cs typeface="Garamond"/>
              </a:rPr>
              <a:t>dalla ragazza</a:t>
            </a: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6587518" y="2070100"/>
            <a:ext cx="1828800" cy="1295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AU" sz="2800">
                <a:latin typeface="Garamond"/>
                <a:cs typeface="Garamond"/>
              </a:rPr>
              <a:t>Calo di</a:t>
            </a:r>
          </a:p>
          <a:p>
            <a:pPr algn="ctr">
              <a:defRPr/>
            </a:pPr>
            <a:r>
              <a:rPr lang="en-AU" sz="2800">
                <a:latin typeface="Garamond"/>
                <a:cs typeface="Garamond"/>
              </a:rPr>
              <a:t>prestazione</a:t>
            </a:r>
          </a:p>
        </p:txBody>
      </p:sp>
      <p:sp>
        <p:nvSpPr>
          <p:cNvPr id="88069" name="AutoShape 5"/>
          <p:cNvSpPr>
            <a:spLocks noChangeArrowheads="1"/>
          </p:cNvSpPr>
          <p:nvPr/>
        </p:nvSpPr>
        <p:spPr bwMode="auto">
          <a:xfrm>
            <a:off x="1752600" y="914400"/>
            <a:ext cx="814388" cy="8382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88070" name="AutoShape 6"/>
          <p:cNvSpPr>
            <a:spLocks noChangeArrowheads="1"/>
          </p:cNvSpPr>
          <p:nvPr/>
        </p:nvSpPr>
        <p:spPr bwMode="auto">
          <a:xfrm rot="5472335">
            <a:off x="6731794" y="888206"/>
            <a:ext cx="814388" cy="866775"/>
          </a:xfrm>
          <a:custGeom>
            <a:avLst/>
            <a:gdLst>
              <a:gd name="G0" fmla="+- 14484 0 0"/>
              <a:gd name="G1" fmla="+- 3244 0 0"/>
              <a:gd name="G2" fmla="+- 12158 0 3244"/>
              <a:gd name="G3" fmla="+- G2 0 3244"/>
              <a:gd name="G4" fmla="*/ G3 32768 32059"/>
              <a:gd name="G5" fmla="*/ G4 1 2"/>
              <a:gd name="G6" fmla="+- 21600 0 14484"/>
              <a:gd name="G7" fmla="*/ G6 3244 6079"/>
              <a:gd name="G8" fmla="+- G7 14484 0"/>
              <a:gd name="T0" fmla="*/ 14484 w 21600"/>
              <a:gd name="T1" fmla="*/ 0 h 21600"/>
              <a:gd name="T2" fmla="*/ 14484 w 21600"/>
              <a:gd name="T3" fmla="*/ 12158 h 21600"/>
              <a:gd name="T4" fmla="*/ 2898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484" y="0"/>
                </a:lnTo>
                <a:lnTo>
                  <a:pt x="14484" y="3244"/>
                </a:lnTo>
                <a:lnTo>
                  <a:pt x="12427" y="3244"/>
                </a:lnTo>
                <a:cubicBezTo>
                  <a:pt x="5564" y="3244"/>
                  <a:pt x="0" y="7235"/>
                  <a:pt x="0" y="12158"/>
                </a:cubicBezTo>
                <a:lnTo>
                  <a:pt x="0" y="21600"/>
                </a:lnTo>
                <a:lnTo>
                  <a:pt x="5795" y="21600"/>
                </a:lnTo>
                <a:lnTo>
                  <a:pt x="5795" y="12158"/>
                </a:lnTo>
                <a:cubicBezTo>
                  <a:pt x="5795" y="10366"/>
                  <a:pt x="8764" y="8914"/>
                  <a:pt x="12427" y="8914"/>
                </a:cubicBezTo>
                <a:lnTo>
                  <a:pt x="14484" y="8914"/>
                </a:lnTo>
                <a:lnTo>
                  <a:pt x="14484" y="1215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2771775" y="4099295"/>
            <a:ext cx="3671888" cy="1943100"/>
          </a:xfrm>
          <a:prstGeom prst="ellipse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>
              <a:defRPr/>
            </a:pPr>
            <a:r>
              <a:rPr lang="it-IT" sz="2800" dirty="0">
                <a:latin typeface="Garamond"/>
                <a:cs typeface="Garamond"/>
              </a:rPr>
              <a:t>Abbandono ambito scientifico</a:t>
            </a:r>
          </a:p>
        </p:txBody>
      </p:sp>
      <p:sp>
        <p:nvSpPr>
          <p:cNvPr id="6" name="Right Arrow 5"/>
          <p:cNvSpPr/>
          <p:nvPr/>
        </p:nvSpPr>
        <p:spPr bwMode="auto">
          <a:xfrm rot="8289139">
            <a:off x="6624638" y="3836988"/>
            <a:ext cx="979487" cy="485775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14" name="Right Arrow 13"/>
          <p:cNvSpPr/>
          <p:nvPr/>
        </p:nvSpPr>
        <p:spPr bwMode="auto">
          <a:xfrm rot="5400000">
            <a:off x="4415631" y="2961482"/>
            <a:ext cx="923925" cy="436562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2391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1595"/>
            <a:ext cx="6781800" cy="1600200"/>
          </a:xfrm>
        </p:spPr>
        <p:txBody>
          <a:bodyPr/>
          <a:lstStyle/>
          <a:p>
            <a:pPr>
              <a:defRPr/>
            </a:pPr>
            <a:r>
              <a:rPr lang="it-IT" altLang="en-US" dirty="0" smtClean="0">
                <a:solidFill>
                  <a:srgbClr val="0000A1"/>
                </a:solidFill>
                <a:cs typeface="+mj-cs"/>
              </a:rPr>
              <a:t>Quando avviene?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772400" cy="3581400"/>
          </a:xfrm>
        </p:spPr>
        <p:txBody>
          <a:bodyPr/>
          <a:lstStyle/>
          <a:p>
            <a:pPr>
              <a:defRPr/>
            </a:pPr>
            <a:r>
              <a:rPr lang="it-IT" altLang="en-US" sz="2800" dirty="0" smtClean="0">
                <a:latin typeface="Garamond"/>
                <a:cs typeface="Garamond"/>
              </a:rPr>
              <a:t>Quando, nella situazione di </a:t>
            </a:r>
            <a:r>
              <a:rPr lang="it-IT" altLang="en-US" sz="2800" dirty="0" err="1" smtClean="0">
                <a:latin typeface="Garamond"/>
                <a:cs typeface="Garamond"/>
              </a:rPr>
              <a:t>testing</a:t>
            </a:r>
            <a:r>
              <a:rPr lang="it-IT" altLang="en-US" sz="2800" dirty="0" smtClean="0">
                <a:latin typeface="Garamond"/>
                <a:cs typeface="Garamond"/>
              </a:rPr>
              <a:t>, viene attivato/ricordato lo stereotipo</a:t>
            </a:r>
          </a:p>
          <a:p>
            <a:pPr>
              <a:defRPr/>
            </a:pPr>
            <a:r>
              <a:rPr lang="it-IT" altLang="en-US" sz="2800" dirty="0">
                <a:latin typeface="Garamond"/>
                <a:cs typeface="Garamond"/>
              </a:rPr>
              <a:t>Quando il test/prova è</a:t>
            </a:r>
            <a:r>
              <a:rPr lang="en-US" altLang="en-US" sz="2800" dirty="0">
                <a:latin typeface="Garamond"/>
                <a:cs typeface="Garamond"/>
              </a:rPr>
              <a:t> </a:t>
            </a:r>
            <a:r>
              <a:rPr lang="it-IT" altLang="en-US" sz="2800" dirty="0">
                <a:latin typeface="Garamond"/>
                <a:cs typeface="Garamond"/>
              </a:rPr>
              <a:t> legato ad un dominio che non è </a:t>
            </a:r>
            <a:r>
              <a:rPr lang="it-IT" altLang="en-US" sz="2800" dirty="0" err="1">
                <a:latin typeface="Garamond"/>
                <a:cs typeface="Garamond"/>
              </a:rPr>
              <a:t>stereotipicamente</a:t>
            </a:r>
            <a:r>
              <a:rPr lang="it-IT" altLang="en-US" sz="2800" dirty="0">
                <a:latin typeface="Garamond"/>
                <a:cs typeface="Garamond"/>
              </a:rPr>
              <a:t> associato alle donne</a:t>
            </a:r>
          </a:p>
          <a:p>
            <a:pPr>
              <a:defRPr/>
            </a:pPr>
            <a:endParaRPr lang="it-IT" alt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8789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700398" y="789474"/>
            <a:ext cx="7091573" cy="15150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altLang="en-US" dirty="0" smtClean="0">
                <a:solidFill>
                  <a:srgbClr val="0000A1"/>
                </a:solidFill>
                <a:latin typeface="Garamond"/>
                <a:cs typeface="Garamond"/>
              </a:rPr>
              <a:t>Attivazione dello stereotipo in modo diretto o indiretto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3167" y="2304512"/>
            <a:ext cx="7772400" cy="3886200"/>
          </a:xfrm>
        </p:spPr>
        <p:txBody>
          <a:bodyPr/>
          <a:lstStyle/>
          <a:p>
            <a:pPr>
              <a:defRPr/>
            </a:pPr>
            <a:r>
              <a:rPr lang="it-IT" altLang="en-US" sz="2800" u="sng" dirty="0" smtClean="0">
                <a:latin typeface="Garamond"/>
                <a:cs typeface="Garamond"/>
              </a:rPr>
              <a:t>Diretto</a:t>
            </a:r>
            <a:r>
              <a:rPr lang="it-IT" altLang="en-US" sz="2800" dirty="0" smtClean="0">
                <a:latin typeface="Garamond"/>
                <a:cs typeface="Garamond"/>
              </a:rPr>
              <a:t>: esempio esperimento americano</a:t>
            </a:r>
            <a:endParaRPr lang="it-IT" altLang="en-US" dirty="0" smtClean="0">
              <a:latin typeface="Garamond"/>
              <a:cs typeface="Garamond"/>
            </a:endParaRPr>
          </a:p>
          <a:p>
            <a:pPr>
              <a:defRPr/>
            </a:pPr>
            <a:r>
              <a:rPr lang="it-IT" altLang="en-US" sz="2800" dirty="0" smtClean="0">
                <a:latin typeface="Garamond"/>
                <a:cs typeface="Garamond"/>
              </a:rPr>
              <a:t>Test di matematica:</a:t>
            </a:r>
          </a:p>
          <a:p>
            <a:pPr>
              <a:defRPr/>
            </a:pPr>
            <a:r>
              <a:rPr lang="it-IT" altLang="it-IT" sz="2800" dirty="0" smtClean="0">
                <a:latin typeface="Garamond"/>
                <a:cs typeface="Garamond"/>
              </a:rPr>
              <a:t>Metà studenti: </a:t>
            </a:r>
            <a:r>
              <a:rPr lang="ja-JP" altLang="it-IT" sz="2800" dirty="0" smtClean="0">
                <a:latin typeface="Garamond"/>
                <a:cs typeface="Garamond"/>
              </a:rPr>
              <a:t>“</a:t>
            </a:r>
            <a:r>
              <a:rPr lang="it-IT" altLang="it-IT" sz="2800" dirty="0" smtClean="0">
                <a:latin typeface="Garamond"/>
                <a:cs typeface="Garamond"/>
              </a:rPr>
              <a:t>vi sono differenze fra donne  e uomini in matematica…</a:t>
            </a:r>
            <a:r>
              <a:rPr lang="ja-JP" altLang="it-IT" sz="2800" dirty="0" smtClean="0">
                <a:latin typeface="Garamond"/>
                <a:cs typeface="Garamond"/>
              </a:rPr>
              <a:t>”</a:t>
            </a:r>
            <a:r>
              <a:rPr lang="it-IT" altLang="it-IT" sz="2800" dirty="0" smtClean="0">
                <a:latin typeface="Garamond"/>
                <a:cs typeface="Garamond"/>
              </a:rPr>
              <a:t> (sottointeso..)</a:t>
            </a:r>
          </a:p>
          <a:p>
            <a:pPr>
              <a:defRPr/>
            </a:pPr>
            <a:r>
              <a:rPr lang="it-IT" altLang="it-IT" sz="2800" dirty="0" smtClean="0">
                <a:latin typeface="Garamond"/>
                <a:cs typeface="Garamond"/>
              </a:rPr>
              <a:t>Metà studenti: </a:t>
            </a:r>
            <a:r>
              <a:rPr lang="ja-JP" altLang="it-IT" sz="2800" dirty="0" smtClean="0">
                <a:latin typeface="Garamond"/>
                <a:cs typeface="Garamond"/>
              </a:rPr>
              <a:t>“</a:t>
            </a:r>
            <a:r>
              <a:rPr lang="it-IT" altLang="it-IT" sz="2800" dirty="0" smtClean="0">
                <a:latin typeface="Garamond"/>
                <a:cs typeface="Garamond"/>
              </a:rPr>
              <a:t>non vi sono differenze …</a:t>
            </a:r>
            <a:r>
              <a:rPr lang="ja-JP" altLang="it-IT" sz="2800" dirty="0" smtClean="0">
                <a:latin typeface="Garamond"/>
                <a:cs typeface="Garamond"/>
              </a:rPr>
              <a:t>”</a:t>
            </a:r>
            <a:r>
              <a:rPr lang="it-IT" altLang="en-US" dirty="0" smtClean="0">
                <a:latin typeface="Garamond"/>
                <a:cs typeface="Garamond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7250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altLang="en-US" b="1" dirty="0" smtClean="0">
                <a:latin typeface="Garamond"/>
                <a:cs typeface="Garamond"/>
              </a:rPr>
              <a:t>Risultati: Prestazione</a:t>
            </a:r>
            <a:br>
              <a:rPr lang="it-IT" altLang="en-US" b="1" dirty="0" smtClean="0">
                <a:latin typeface="Garamond"/>
                <a:cs typeface="Garamond"/>
              </a:rPr>
            </a:br>
            <a:r>
              <a:rPr lang="it-IT" altLang="en-US" sz="2800" b="1" dirty="0" err="1" smtClean="0">
                <a:latin typeface="Garamond"/>
                <a:cs typeface="Garamond"/>
              </a:rPr>
              <a:t>Cadinu</a:t>
            </a:r>
            <a:r>
              <a:rPr lang="it-IT" altLang="en-US" sz="2800" b="1" dirty="0" smtClean="0">
                <a:latin typeface="Garamond"/>
                <a:cs typeface="Garamond"/>
              </a:rPr>
              <a:t> et al. (2005 </a:t>
            </a:r>
            <a:r>
              <a:rPr lang="it-IT" altLang="en-US" sz="2800" b="1" dirty="0" err="1" smtClean="0">
                <a:latin typeface="Garamond"/>
                <a:cs typeface="Garamond"/>
              </a:rPr>
              <a:t>PsychScience</a:t>
            </a:r>
            <a:r>
              <a:rPr lang="it-IT" altLang="en-US" sz="2800" b="1" dirty="0" smtClean="0">
                <a:latin typeface="Garamond"/>
                <a:cs typeface="Garamond"/>
              </a:rPr>
              <a:t>)</a:t>
            </a:r>
            <a:endParaRPr lang="it-IT" altLang="en-US" b="1" dirty="0" smtClean="0">
              <a:latin typeface="Garamond"/>
              <a:cs typeface="Garamond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860755724"/>
              </p:ext>
            </p:extLst>
          </p:nvPr>
        </p:nvGraphicFramePr>
        <p:xfrm>
          <a:off x="736600" y="2032000"/>
          <a:ext cx="767080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442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67846" y="540173"/>
            <a:ext cx="6781800" cy="218660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altLang="en-US" dirty="0" smtClean="0">
                <a:cs typeface="+mj-cs"/>
              </a:rPr>
              <a:t>Attivazione dello stereotipo in modo diretto o indiretto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7680" y="2726776"/>
            <a:ext cx="7772400" cy="3369224"/>
          </a:xfrm>
        </p:spPr>
        <p:txBody>
          <a:bodyPr/>
          <a:lstStyle/>
          <a:p>
            <a:pPr>
              <a:defRPr/>
            </a:pPr>
            <a:r>
              <a:rPr lang="it-IT" altLang="en-US" u="sng" dirty="0" smtClean="0">
                <a:cs typeface="+mn-cs"/>
              </a:rPr>
              <a:t>Indiretto</a:t>
            </a:r>
            <a:r>
              <a:rPr lang="it-IT" altLang="en-US" dirty="0" smtClean="0">
                <a:cs typeface="+mn-cs"/>
              </a:rPr>
              <a:t>:</a:t>
            </a:r>
          </a:p>
          <a:p>
            <a:pPr>
              <a:defRPr/>
            </a:pPr>
            <a:r>
              <a:rPr lang="it-IT" altLang="en-US" dirty="0" smtClean="0">
                <a:cs typeface="+mn-cs"/>
              </a:rPr>
              <a:t>dover indicare, prima del test:</a:t>
            </a:r>
          </a:p>
          <a:p>
            <a:pPr>
              <a:defRPr/>
            </a:pPr>
            <a:r>
              <a:rPr lang="it-IT" altLang="en-US" dirty="0" smtClean="0">
                <a:cs typeface="+mn-cs"/>
              </a:rPr>
              <a:t>                   sesso  </a:t>
            </a:r>
            <a:r>
              <a:rPr lang="it-IT" altLang="en-US" dirty="0" err="1" smtClean="0">
                <a:cs typeface="+mn-cs"/>
              </a:rPr>
              <a:t>F</a:t>
            </a:r>
            <a:r>
              <a:rPr lang="it-IT" altLang="en-US" dirty="0" smtClean="0">
                <a:cs typeface="+mn-cs"/>
              </a:rPr>
              <a:t>    M</a:t>
            </a:r>
          </a:p>
          <a:p>
            <a:pPr>
              <a:defRPr/>
            </a:pPr>
            <a:r>
              <a:rPr lang="it-IT" altLang="en-US" dirty="0" smtClean="0">
                <a:cs typeface="+mn-cs"/>
              </a:rPr>
              <a:t>                   etnia :    ________________</a:t>
            </a:r>
          </a:p>
          <a:p>
            <a:pPr>
              <a:defRPr/>
            </a:pPr>
            <a:r>
              <a:rPr lang="it-IT" altLang="en-US" dirty="0" smtClean="0">
                <a:cs typeface="+mn-cs"/>
              </a:rPr>
              <a:t>                   nazionalità: ____________</a:t>
            </a:r>
          </a:p>
          <a:p>
            <a:pPr>
              <a:defRPr/>
            </a:pPr>
            <a:r>
              <a:rPr lang="it-IT" altLang="en-US" dirty="0" smtClean="0">
                <a:cs typeface="+mn-cs"/>
              </a:rPr>
              <a:t>                   residenza: _____________</a:t>
            </a:r>
          </a:p>
          <a:p>
            <a:pPr>
              <a:defRPr/>
            </a:pPr>
            <a:endParaRPr lang="it-IT" alt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3250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980975" y="423378"/>
            <a:ext cx="6781800" cy="221580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altLang="en-US" dirty="0" smtClean="0">
                <a:cs typeface="+mj-cs"/>
              </a:rPr>
              <a:t>Attivazione dello stereotipo in modo diretto o indiretto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162" y="3424335"/>
            <a:ext cx="7626098" cy="2300193"/>
          </a:xfrm>
        </p:spPr>
        <p:txBody>
          <a:bodyPr/>
          <a:lstStyle/>
          <a:p>
            <a:pPr>
              <a:defRPr/>
            </a:pPr>
            <a:r>
              <a:rPr lang="it-IT" altLang="en-US" u="sng" dirty="0" smtClean="0">
                <a:cs typeface="+mn-cs"/>
              </a:rPr>
              <a:t>Indiretto</a:t>
            </a:r>
            <a:r>
              <a:rPr lang="it-IT" altLang="en-US" dirty="0" smtClean="0">
                <a:cs typeface="+mn-cs"/>
              </a:rPr>
              <a:t>:</a:t>
            </a:r>
          </a:p>
          <a:p>
            <a:pPr>
              <a:defRPr/>
            </a:pPr>
            <a:endParaRPr lang="it-IT" altLang="en-US" dirty="0" smtClean="0">
              <a:cs typeface="+mn-cs"/>
            </a:endParaRPr>
          </a:p>
          <a:p>
            <a:pPr>
              <a:defRPr/>
            </a:pPr>
            <a:r>
              <a:rPr lang="it-IT" altLang="en-US" dirty="0" smtClean="0">
                <a:cs typeface="+mn-cs"/>
              </a:rPr>
              <a:t>distribuzione numerica squilibrata che rende genere saliente </a:t>
            </a:r>
          </a:p>
          <a:p>
            <a:pPr>
              <a:defRPr/>
            </a:pPr>
            <a:r>
              <a:rPr lang="it-IT" altLang="en-US" dirty="0" smtClean="0">
                <a:cs typeface="+mn-cs"/>
              </a:rPr>
              <a:t>(per esempio poche </a:t>
            </a:r>
            <a:r>
              <a:rPr lang="it-IT" altLang="en-US" dirty="0" err="1" smtClean="0">
                <a:cs typeface="+mn-cs"/>
              </a:rPr>
              <a:t>F</a:t>
            </a:r>
            <a:r>
              <a:rPr lang="it-IT" altLang="en-US" dirty="0" smtClean="0">
                <a:cs typeface="+mn-cs"/>
              </a:rPr>
              <a:t> e molti M)</a:t>
            </a:r>
          </a:p>
          <a:p>
            <a:pPr>
              <a:defRPr/>
            </a:pPr>
            <a:endParaRPr lang="it-IT" alt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4651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53248" y="496375"/>
            <a:ext cx="6781800" cy="2245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altLang="en-US" dirty="0" smtClean="0">
                <a:cs typeface="+mj-cs"/>
              </a:rPr>
              <a:t>Attivazione dello stereotipo in modo diretto o indiretto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7680" y="2550206"/>
            <a:ext cx="7772400" cy="3429000"/>
          </a:xfrm>
        </p:spPr>
        <p:txBody>
          <a:bodyPr/>
          <a:lstStyle/>
          <a:p>
            <a:pPr>
              <a:defRPr/>
            </a:pPr>
            <a:r>
              <a:rPr lang="it-IT" altLang="en-US" u="sng" dirty="0" smtClean="0">
                <a:cs typeface="+mn-cs"/>
              </a:rPr>
              <a:t>Indiretto</a:t>
            </a:r>
            <a:r>
              <a:rPr lang="it-IT" altLang="en-US" dirty="0" smtClean="0">
                <a:cs typeface="+mn-cs"/>
              </a:rPr>
              <a:t>:</a:t>
            </a:r>
          </a:p>
          <a:p>
            <a:pPr>
              <a:defRPr/>
            </a:pPr>
            <a:r>
              <a:rPr lang="it-IT" altLang="en-US" dirty="0" smtClean="0">
                <a:cs typeface="+mn-cs"/>
              </a:rPr>
              <a:t>L</a:t>
            </a:r>
            <a:r>
              <a:rPr lang="it-IT" altLang="en-US" dirty="0" smtClean="0">
                <a:latin typeface="Arial"/>
              </a:rPr>
              <a:t>’</a:t>
            </a:r>
            <a:r>
              <a:rPr lang="it-IT" altLang="en-US" dirty="0" smtClean="0">
                <a:cs typeface="+mn-cs"/>
              </a:rPr>
              <a:t>etichetta del test/prova indica un compito tipicamente maschile o femminile</a:t>
            </a:r>
          </a:p>
          <a:p>
            <a:pPr>
              <a:defRPr/>
            </a:pPr>
            <a:endParaRPr lang="it-IT" alt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6303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97</TotalTime>
  <Words>541</Words>
  <Application>Microsoft Macintosh PowerPoint</Application>
  <PresentationFormat>On-screen Show (4:3)</PresentationFormat>
  <Paragraphs>93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Newsprint</vt:lpstr>
      <vt:lpstr>Minaccia dello stereotipo</vt:lpstr>
      <vt:lpstr>PowerPoint Presentation</vt:lpstr>
      <vt:lpstr>PowerPoint Presentation</vt:lpstr>
      <vt:lpstr>Quando avviene?</vt:lpstr>
      <vt:lpstr>Attivazione dello stereotipo in modo diretto o indiretto</vt:lpstr>
      <vt:lpstr>Risultati: Prestazione Cadinu et al. (2005 PsychScience)</vt:lpstr>
      <vt:lpstr>Attivazione dello stereotipo in modo diretto o indiretto</vt:lpstr>
      <vt:lpstr>Attivazione dello stereotipo in modo diretto o indiretto</vt:lpstr>
      <vt:lpstr>Attivazione dello stereotipo in modo diretto o indiretto</vt:lpstr>
      <vt:lpstr>Attivazione dello stereotipo in modo diretto o indiretto</vt:lpstr>
      <vt:lpstr>PRESTAZIONE NEL COMPITO DI INTELLIGENZA </vt:lpstr>
      <vt:lpstr>Credenze sulla genesi delle differenze</vt:lpstr>
      <vt:lpstr>Credenze sulla genesi delle differenze</vt:lpstr>
      <vt:lpstr>Ruolo delle credenze</vt:lpstr>
      <vt:lpstr>Steele &amp; Aronson</vt:lpstr>
      <vt:lpstr>PowerPoint Presentation</vt:lpstr>
      <vt:lpstr>PowerPoint Presentation</vt:lpstr>
      <vt:lpstr>PowerPoint Presentation</vt:lpstr>
      <vt:lpstr>Implicazioni pratiche</vt:lpstr>
      <vt:lpstr>Dar-Nimond &amp; Heine</vt:lpstr>
      <vt:lpstr>PowerPoint Presentation</vt:lpstr>
      <vt:lpstr>PowerPoint Presentation</vt:lpstr>
      <vt:lpstr>STONE &amp; AL. 1998</vt:lpstr>
      <vt:lpstr>PowerPoint Presentation</vt:lpstr>
      <vt:lpstr>meccanismi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Minaccia dello stereotipo</dc:title>
  <dc:creator>Andrea Carnaghi</dc:creator>
  <cp:lastModifiedBy>Andrea Carnaghi</cp:lastModifiedBy>
  <cp:revision>7</cp:revision>
  <dcterms:created xsi:type="dcterms:W3CDTF">2012-12-10T11:19:50Z</dcterms:created>
  <dcterms:modified xsi:type="dcterms:W3CDTF">2013-12-18T07:30:55Z</dcterms:modified>
</cp:coreProperties>
</file>