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 varScale="1">
        <p:scale>
          <a:sx n="58" d="100"/>
          <a:sy n="58" d="100"/>
        </p:scale>
        <p:origin x="-147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40971" name="Rectangle 1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0825" cy="399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9" name="Rectangle 11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7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0" y="0"/>
            <a:ext cx="3281363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278313" y="0"/>
            <a:ext cx="3281362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0" y="10156825"/>
            <a:ext cx="3281363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707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pitchFamily="32" charset="0"/>
              </a:defRPr>
            </a:lvl1pPr>
          </a:lstStyle>
          <a:p>
            <a:pPr>
              <a:defRPr/>
            </a:pPr>
            <a:fld id="{DAD1403F-6417-4278-A08A-E36459607F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E65AC2-4572-49EE-92AE-984D00BD3D70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6A953BE-1ABF-49CE-AC6F-8616A2751D7A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C5139BD-0EBE-444D-A5D3-0A203E6A245A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852D79-801C-432F-AAC8-FD88679D4024}" type="slidenum">
              <a:rPr lang="it-IT" smtClean="0"/>
              <a:pPr/>
              <a:t>12</a:t>
            </a:fld>
            <a:endParaRPr lang="it-IT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574933-08BF-4D31-99A0-6CDEC2FE2ACE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440FDAC-EB67-4EE5-90EB-2399A29733D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A366218-834A-4492-B6F6-F331B6F4A73C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BB273D-9202-4F45-994C-AE9E0437A4EA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D4E7CAB-7EC0-4E01-8D9D-BCF9FA999443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8ADC80F-0E9F-463B-9D3B-63D87BA572EF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09BB817-F2A7-4CF2-B61A-77A8C9FC422C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AC1353E-AA0E-4B22-B24D-E8DC084E847E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0B5E2A8-960F-4108-BA17-6BE505348ECC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4FA8794-7B33-4072-8497-380A62F07B5F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7F67AF7-272C-4CB9-9554-872819604844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3A78AE8-4712-4D97-BC08-6D96C58FD2B2}" type="slidenum">
              <a:rPr lang="it-IT" smtClean="0"/>
              <a:pPr/>
              <a:t>23</a:t>
            </a:fld>
            <a:endParaRPr lang="it-IT" smtClean="0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745BC2C-26F6-4BF5-9B1F-3F333A7F5E65}" type="slidenum">
              <a:rPr lang="it-IT" smtClean="0"/>
              <a:pPr/>
              <a:t>24</a:t>
            </a:fld>
            <a:endParaRPr lang="it-IT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F26740A-36BC-4F33-A12E-E7AE8A0636F8}" type="slidenum">
              <a:rPr lang="it-IT" smtClean="0"/>
              <a:pPr/>
              <a:t>25</a:t>
            </a:fld>
            <a:endParaRPr lang="it-IT" smtClean="0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CC4AD3F-BFB5-455E-87DA-6D290107873E}" type="slidenum">
              <a:rPr lang="it-IT" smtClean="0"/>
              <a:pPr/>
              <a:t>26</a:t>
            </a:fld>
            <a:endParaRPr lang="it-IT" smtClean="0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82E9E01-7DD1-4FB2-9415-B2079B828AEF}" type="slidenum">
              <a:rPr lang="it-IT" smtClean="0"/>
              <a:pPr/>
              <a:t>27</a:t>
            </a:fld>
            <a:endParaRPr lang="it-IT" smtClean="0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14613A7-C3D4-4D55-BE03-D969D15767DF}" type="slidenum">
              <a:rPr lang="it-IT" smtClean="0"/>
              <a:pPr/>
              <a:t>28</a:t>
            </a:fld>
            <a:endParaRPr lang="it-IT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34000" cy="3997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DBAA3E-E6C9-4D75-B3C3-6D21E9CFA941}" type="slidenum">
              <a:rPr lang="it-IT" smtClean="0"/>
              <a:pPr/>
              <a:t>29</a:t>
            </a:fld>
            <a:endParaRPr lang="it-IT" smtClean="0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3F68FD8-E1B6-4D92-BCEC-DBE0AB3B13EC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037118B-F48E-445B-A74E-7ADA7BDCB646}" type="slidenum">
              <a:rPr lang="it-IT" smtClean="0"/>
              <a:pPr/>
              <a:t>30</a:t>
            </a:fld>
            <a:endParaRPr lang="it-IT" smtClean="0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B46A620-042A-4BFC-BFE8-D7D98EB9C087}" type="slidenum">
              <a:rPr lang="it-IT" smtClean="0"/>
              <a:pPr/>
              <a:t>31</a:t>
            </a:fld>
            <a:endParaRPr lang="it-IT" smtClean="0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7E4972-7F18-4668-8E70-B61278DCA282}" type="slidenum">
              <a:rPr lang="it-IT" smtClean="0"/>
              <a:pPr/>
              <a:t>32</a:t>
            </a:fld>
            <a:endParaRPr lang="it-IT" smtClean="0"/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7468F46-7B32-44D5-9D30-CCDA6255D54B}" type="slidenum">
              <a:rPr lang="it-IT" smtClean="0"/>
              <a:pPr/>
              <a:t>33</a:t>
            </a:fld>
            <a:endParaRPr lang="it-IT" smtClean="0"/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B0E1F80-44D3-4DFB-9923-B8526AAFF1FB}" type="slidenum">
              <a:rPr lang="it-IT" smtClean="0"/>
              <a:pPr/>
              <a:t>34</a:t>
            </a:fld>
            <a:endParaRPr lang="it-IT" smtClean="0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809BC94-4431-46F7-8A05-BC56AC3FA319}" type="slidenum">
              <a:rPr lang="it-IT" smtClean="0"/>
              <a:pPr/>
              <a:t>35</a:t>
            </a:fld>
            <a:endParaRPr lang="it-IT" smtClean="0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9E3135-C1A1-409D-AF85-F320ACFB0DEA}" type="slidenum">
              <a:rPr lang="it-IT" smtClean="0"/>
              <a:pPr/>
              <a:t>36</a:t>
            </a:fld>
            <a:endParaRPr lang="it-IT" smtClean="0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E371A56-8844-4AED-BFC3-8CD99AAF9E80}" type="slidenum">
              <a:rPr lang="it-IT" smtClean="0"/>
              <a:pPr/>
              <a:t>37</a:t>
            </a:fld>
            <a:endParaRPr lang="it-IT" smtClean="0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37175" cy="40005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73B27A-A09A-482A-B452-BB1E3AE60F0A}" type="slidenum">
              <a:rPr lang="it-IT" smtClean="0"/>
              <a:pPr/>
              <a:t>38</a:t>
            </a:fld>
            <a:endParaRPr lang="it-IT" smtClean="0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39EFD4A-F3DD-4F34-A17F-814239E29D35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E0ADD17-6F5F-43C7-A354-E39E8EC5658F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69FF42-7C0F-4277-AE83-C9125C49E28A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2EA0228-F605-4417-B714-FBC2F2ECDF70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306441-709B-4174-A929-717CAE421DDC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7DA62B4-8641-4165-929B-9F5DE27D82A2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5675" cy="479901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82C8-FE2C-473D-A14E-5D570BBA564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DC724-EB33-40B2-BD32-B3BF22D9840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7738" y="261938"/>
            <a:ext cx="2263775" cy="648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261938"/>
            <a:ext cx="6642100" cy="648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7A30C-5581-4D81-86FF-0C941A1038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61938"/>
            <a:ext cx="9058275" cy="1331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62279-A5CA-4534-B516-8CA58F9CFA8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61938"/>
            <a:ext cx="9058275" cy="1331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3238" y="1768475"/>
            <a:ext cx="9058275" cy="4975225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FCA71-ABBB-469D-B76C-32A31565FE1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1A245-614C-4172-BE65-B570E1C55F7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A5A13-75CD-4757-916F-297FA72D6B0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2937" cy="4975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8575" y="1768475"/>
            <a:ext cx="4452938" cy="4975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DFFC6-C4F1-4518-AA84-E7D5FF42688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7882-E9EB-448F-9187-4AF764F4F20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44F32-5A14-4C3E-ADA7-BB5459FC039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7BC6C-C84F-4CA7-880B-AF19E9AE5CF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F8230-68E5-4308-93FA-F0273512D90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1588D-3276-4027-9D9D-490F9D8B9F5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61938"/>
            <a:ext cx="9058275" cy="1331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8275" cy="4975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49500" cy="522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94050" cy="522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3625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pitchFamily="32" charset="0"/>
              </a:defRPr>
            </a:lvl1pPr>
          </a:lstStyle>
          <a:p>
            <a:pPr>
              <a:defRPr/>
            </a:pPr>
            <a:fld id="{6917D82D-52B8-45EC-AB45-283D697B09C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5pPr>
      <a:lvl6pPr marL="4572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6pPr>
      <a:lvl7pPr marL="9144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7pPr>
      <a:lvl8pPr marL="1371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8pPr>
      <a:lvl9pPr marL="18288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1F497D"/>
        </a:buClr>
        <a:buSzPct val="100000"/>
        <a:buFont typeface="Arial" charset="0"/>
        <a:defRPr sz="4400">
          <a:solidFill>
            <a:srgbClr val="1F497D"/>
          </a:solidFill>
          <a:latin typeface="Arial" charset="0"/>
          <a:ea typeface="MS Gothic" pitchFamily="49" charset="-128"/>
        </a:defRPr>
      </a:lvl9pPr>
    </p:titleStyle>
    <p:bodyStyle>
      <a:lvl1pPr marL="417513" indent="-312738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28663" indent="-2714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75816" y="-280988"/>
            <a:ext cx="9180959" cy="795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it-IT" sz="4400" b="1" dirty="0">
                <a:solidFill>
                  <a:srgbClr val="000000"/>
                </a:solidFill>
                <a:latin typeface="Arial" charset="0"/>
              </a:rPr>
            </a:br>
            <a:r>
              <a:rPr lang="it-IT" sz="4400" b="1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it-IT" sz="4400" b="1" dirty="0">
                <a:solidFill>
                  <a:srgbClr val="000000"/>
                </a:solidFill>
                <a:latin typeface="Arial" charset="0"/>
              </a:rPr>
            </a:br>
            <a:r>
              <a:rPr lang="it-IT" sz="4400" b="1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it-IT" sz="4400" b="1" dirty="0">
                <a:solidFill>
                  <a:srgbClr val="000000"/>
                </a:solidFill>
                <a:latin typeface="Arial" charset="0"/>
              </a:rPr>
            </a:br>
            <a:r>
              <a:rPr lang="it-IT" sz="4400" b="1" dirty="0" smtClean="0">
                <a:solidFill>
                  <a:srgbClr val="000000"/>
                </a:solidFill>
                <a:latin typeface="Arial" charset="0"/>
              </a:rPr>
              <a:t>ATTEGGIAMENTI </a:t>
            </a:r>
            <a:r>
              <a:rPr lang="it-IT" sz="4400" b="1" dirty="0">
                <a:solidFill>
                  <a:srgbClr val="000000"/>
                </a:solidFill>
                <a:latin typeface="Arial" charset="0"/>
              </a:rPr>
              <a:t>AUTOMATICI VERSO IMMIGRATI- ITALIANI E PAURA DELLA CRIMINALITÀ</a:t>
            </a:r>
            <a:br>
              <a:rPr lang="it-IT" sz="4400" b="1" dirty="0">
                <a:solidFill>
                  <a:srgbClr val="000000"/>
                </a:solidFill>
                <a:latin typeface="Arial" charset="0"/>
              </a:rPr>
            </a:br>
            <a:endParaRPr lang="it-IT" sz="26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87784" y="179438"/>
            <a:ext cx="9577064" cy="738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                      		 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					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										          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IAT VALUTATIVO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85825" algn="l"/>
                <a:tab pos="1800225" algn="l"/>
                <a:tab pos="2714625" algn="l"/>
                <a:tab pos="3629025" algn="l"/>
                <a:tab pos="4543425" algn="l"/>
                <a:tab pos="5457825" algn="l"/>
                <a:tab pos="6372225" algn="l"/>
                <a:tab pos="7286625" algn="l"/>
                <a:tab pos="8201025" algn="l"/>
                <a:tab pos="9115425" algn="l"/>
                <a:tab pos="10029825" algn="l"/>
                <a:tab pos="10307638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IAT DESCRITTIVO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248150" y="900113"/>
            <a:ext cx="5544690" cy="69121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 algn="ct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u="sng" dirty="0">
              <a:solidFill>
                <a:srgbClr val="000000"/>
              </a:solidFill>
              <a:latin typeface="Arial" charset="0"/>
            </a:endParaRPr>
          </a:p>
          <a:p>
            <a:pPr marL="417513" indent="-312738" algn="ct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u="sng" dirty="0">
              <a:solidFill>
                <a:srgbClr val="000000"/>
              </a:solidFill>
              <a:latin typeface="Arial" charset="0"/>
            </a:endParaRPr>
          </a:p>
          <a:p>
            <a:pPr marL="417513" indent="-312738" algn="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u="sng" dirty="0" smtClean="0">
                <a:solidFill>
                  <a:srgbClr val="000000"/>
                </a:solidFill>
                <a:latin typeface="Arial" charset="0"/>
              </a:rPr>
              <a:t>AMIGDALA</a:t>
            </a:r>
          </a:p>
          <a:p>
            <a:pPr marL="417513" indent="-312738" algn="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u="sng" dirty="0" smtClean="0">
                <a:solidFill>
                  <a:srgbClr val="000000"/>
                </a:solidFill>
                <a:latin typeface="Arial" charset="0"/>
              </a:rPr>
              <a:t>(emozioni, paura)</a:t>
            </a:r>
            <a:endParaRPr lang="it-IT" sz="3200" u="sng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 algn="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" name="Freeform 3"/>
          <p:cNvSpPr>
            <a:spLocks noChangeArrowheads="1"/>
          </p:cNvSpPr>
          <p:nvPr/>
        </p:nvSpPr>
        <p:spPr bwMode="auto">
          <a:xfrm>
            <a:off x="4392613" y="2124075"/>
            <a:ext cx="1800225" cy="900113"/>
          </a:xfrm>
          <a:custGeom>
            <a:avLst/>
            <a:gdLst>
              <a:gd name="T0" fmla="*/ 0 w 21600"/>
              <a:gd name="T1" fmla="*/ 9377343 h 21600"/>
              <a:gd name="T2" fmla="*/ 112528149 w 21600"/>
              <a:gd name="T3" fmla="*/ 9377343 h 21600"/>
              <a:gd name="T4" fmla="*/ 112528149 w 21600"/>
              <a:gd name="T5" fmla="*/ 0 h 21600"/>
              <a:gd name="T6" fmla="*/ 150037490 w 21600"/>
              <a:gd name="T7" fmla="*/ 18754728 h 21600"/>
              <a:gd name="T8" fmla="*/ 112528149 w 21600"/>
              <a:gd name="T9" fmla="*/ 37509414 h 21600"/>
              <a:gd name="T10" fmla="*/ 112528149 w 21600"/>
              <a:gd name="T11" fmla="*/ 28132074 h 21600"/>
              <a:gd name="T12" fmla="*/ 0 w 21600"/>
              <a:gd name="T13" fmla="*/ 28132074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37" name="Freeform 4"/>
          <p:cNvSpPr>
            <a:spLocks noChangeArrowheads="1"/>
          </p:cNvSpPr>
          <p:nvPr/>
        </p:nvSpPr>
        <p:spPr bwMode="auto">
          <a:xfrm>
            <a:off x="4319588" y="4859338"/>
            <a:ext cx="1800225" cy="900112"/>
          </a:xfrm>
          <a:custGeom>
            <a:avLst/>
            <a:gdLst>
              <a:gd name="T0" fmla="*/ 0 w 21600"/>
              <a:gd name="T1" fmla="*/ 9377333 h 21600"/>
              <a:gd name="T2" fmla="*/ 112528149 w 21600"/>
              <a:gd name="T3" fmla="*/ 9377333 h 21600"/>
              <a:gd name="T4" fmla="*/ 112528149 w 21600"/>
              <a:gd name="T5" fmla="*/ 0 h 21600"/>
              <a:gd name="T6" fmla="*/ 150037490 w 21600"/>
              <a:gd name="T7" fmla="*/ 18754665 h 21600"/>
              <a:gd name="T8" fmla="*/ 112528149 w 21600"/>
              <a:gd name="T9" fmla="*/ 37509331 h 21600"/>
              <a:gd name="T10" fmla="*/ 112528149 w 21600"/>
              <a:gd name="T11" fmla="*/ 28132001 h 21600"/>
              <a:gd name="T12" fmla="*/ 0 w 21600"/>
              <a:gd name="T13" fmla="*/ 28132001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6264447" y="4499917"/>
            <a:ext cx="3816177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7513" indent="-312738" algn="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 u="sng" dirty="0" smtClean="0">
                <a:solidFill>
                  <a:srgbClr val="000000"/>
                </a:solidFill>
                <a:latin typeface="Arial" charset="0"/>
              </a:rPr>
              <a:t>CORTECCIA PREFRONTALE posteriore(pPFC)</a:t>
            </a:r>
          </a:p>
          <a:p>
            <a:pPr marL="417513" indent="-312738" algn="r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Processi semantici</a:t>
            </a:r>
            <a:r>
              <a:rPr lang="ar-SA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QUESITO DI RICERCA 1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539750" y="1736725"/>
            <a:ext cx="9072563" cy="530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just" hangingPunct="0">
              <a:spcAft>
                <a:spcPts val="1138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  La paura della criminalità è associata ad un atteggiamento valutativo e/o ad un atteggiamento stereotipico nei confronti degli immigrati ?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           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            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IPOTESI A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68313" y="1760538"/>
            <a:ext cx="9251950" cy="544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0" name="Oval 3"/>
          <p:cNvSpPr>
            <a:spLocks noChangeArrowheads="1"/>
          </p:cNvSpPr>
          <p:nvPr/>
        </p:nvSpPr>
        <p:spPr bwMode="auto">
          <a:xfrm>
            <a:off x="900113" y="1800225"/>
            <a:ext cx="3959225" cy="41402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ASSOCIAZIONE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VALUTATIVA</a:t>
            </a:r>
          </a:p>
        </p:txBody>
      </p:sp>
      <p:sp>
        <p:nvSpPr>
          <p:cNvPr id="19461" name="Oval 4"/>
          <p:cNvSpPr>
            <a:spLocks noChangeArrowheads="1"/>
          </p:cNvSpPr>
          <p:nvPr/>
        </p:nvSpPr>
        <p:spPr bwMode="auto">
          <a:xfrm>
            <a:off x="4140200" y="1800225"/>
            <a:ext cx="3959225" cy="41402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4319588" y="3419475"/>
            <a:ext cx="2700337" cy="1800225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000000"/>
                </a:solidFill>
              </a:rPr>
              <a:t>PAURA della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000000"/>
                </a:solidFill>
              </a:rPr>
              <a:t>CRIMINALITÀ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5219700" y="2519363"/>
            <a:ext cx="16192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 PAURA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IPOTESI B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4400" b="1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4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68313" y="1760538"/>
            <a:ext cx="9251950" cy="544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503238" y="261938"/>
            <a:ext cx="9067800" cy="1341437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/>
              <a:t>  </a:t>
            </a: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3238" y="900113"/>
            <a:ext cx="9067800" cy="5992812"/>
          </a:xfrm>
        </p:spPr>
        <p:txBody>
          <a:bodyPr/>
          <a:lstStyle/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mtClean="0"/>
              <a:t>Dixon(2008): </a:t>
            </a:r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</p:txBody>
      </p:sp>
      <p:sp>
        <p:nvSpPr>
          <p:cNvPr id="20486" name="Oval 5"/>
          <p:cNvSpPr>
            <a:spLocks noChangeArrowheads="1"/>
          </p:cNvSpPr>
          <p:nvPr/>
        </p:nvSpPr>
        <p:spPr bwMode="auto">
          <a:xfrm>
            <a:off x="3240088" y="720725"/>
            <a:ext cx="2700337" cy="900113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>
                <a:solidFill>
                  <a:srgbClr val="000000"/>
                </a:solidFill>
              </a:rPr>
              <a:t>IMMIGRATO</a:t>
            </a:r>
          </a:p>
        </p:txBody>
      </p:sp>
      <p:sp>
        <p:nvSpPr>
          <p:cNvPr id="20487" name="Oval 6"/>
          <p:cNvSpPr>
            <a:spLocks noChangeArrowheads="1"/>
          </p:cNvSpPr>
          <p:nvPr/>
        </p:nvSpPr>
        <p:spPr bwMode="auto">
          <a:xfrm>
            <a:off x="5580063" y="720725"/>
            <a:ext cx="2879725" cy="900113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60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>
                <a:solidFill>
                  <a:srgbClr val="000000"/>
                </a:solidFill>
              </a:rPr>
              <a:t>CRIMINALITÀ  </a:t>
            </a:r>
          </a:p>
        </p:txBody>
      </p:sp>
      <p:sp>
        <p:nvSpPr>
          <p:cNvPr id="20488" name="Oval 7"/>
          <p:cNvSpPr>
            <a:spLocks noChangeArrowheads="1"/>
          </p:cNvSpPr>
          <p:nvPr/>
        </p:nvSpPr>
        <p:spPr bwMode="auto">
          <a:xfrm>
            <a:off x="1260475" y="2519363"/>
            <a:ext cx="3779838" cy="3779837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ASSOCIAZIONE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DESCRITTIVA</a:t>
            </a:r>
          </a:p>
        </p:txBody>
      </p:sp>
      <p:sp>
        <p:nvSpPr>
          <p:cNvPr id="20489" name="Oval 8"/>
          <p:cNvSpPr>
            <a:spLocks noChangeArrowheads="1"/>
          </p:cNvSpPr>
          <p:nvPr/>
        </p:nvSpPr>
        <p:spPr bwMode="auto">
          <a:xfrm>
            <a:off x="4500563" y="2339975"/>
            <a:ext cx="3598862" cy="3959225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90" name="Oval 9"/>
          <p:cNvSpPr>
            <a:spLocks noChangeArrowheads="1"/>
          </p:cNvSpPr>
          <p:nvPr/>
        </p:nvSpPr>
        <p:spPr bwMode="auto">
          <a:xfrm>
            <a:off x="4140200" y="4319588"/>
            <a:ext cx="1588" cy="179387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91" name="Oval 10"/>
          <p:cNvSpPr>
            <a:spLocks noChangeArrowheads="1"/>
          </p:cNvSpPr>
          <p:nvPr/>
        </p:nvSpPr>
        <p:spPr bwMode="auto">
          <a:xfrm>
            <a:off x="4500563" y="4500563"/>
            <a:ext cx="2519362" cy="16192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PAURA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5400675" y="3408363"/>
            <a:ext cx="1800225" cy="57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CRIMINE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9539287" cy="2160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STUDIO 1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it-IT" sz="4400" b="1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sz="2600" b="1">
                <a:solidFill>
                  <a:srgbClr val="000000"/>
                </a:solidFill>
                <a:latin typeface="Arial" charset="0"/>
              </a:rPr>
              <a:t>Verifica della ipotesi B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it-IT" sz="2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503238" y="1814513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600" b="1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dirty="0">
                <a:solidFill>
                  <a:srgbClr val="000000"/>
                </a:solidFill>
                <a:latin typeface="Arial" charset="0"/>
              </a:rPr>
              <a:t>PARTECIPANTI</a:t>
            </a: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N = 92 ( M = 28, F = 64)</a:t>
            </a:r>
            <a:r>
              <a:rPr lang="ar-SA" sz="3200" dirty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 smtClean="0">
                <a:solidFill>
                  <a:srgbClr val="000000"/>
                </a:solidFill>
                <a:latin typeface="Arial" charset="0"/>
              </a:rPr>
              <a:t>Età = 18 - 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38, </a:t>
            </a:r>
            <a:r>
              <a:rPr lang="it-IT" sz="3200" i="1" dirty="0">
                <a:solidFill>
                  <a:srgbClr val="000000"/>
                </a:solidFill>
                <a:latin typeface="Arial" charset="0"/>
              </a:rPr>
              <a:t>M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= 19,79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PROCEDURA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503238" y="835025"/>
            <a:ext cx="9072562" cy="685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IAT DESCRITTIVO: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compito congruente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             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b="1">
                <a:solidFill>
                  <a:srgbClr val="000000"/>
                </a:solidFill>
                <a:latin typeface="Arial" charset="0"/>
              </a:rPr>
              <a:t>concetti</a:t>
            </a:r>
            <a:r>
              <a:rPr lang="it-IT" sz="2400">
                <a:solidFill>
                  <a:srgbClr val="000000"/>
                </a:solidFill>
                <a:latin typeface="Arial" charset="0"/>
              </a:rPr>
              <a:t>: Immigrato (Aziz, Ieton) – Italiano (Marco, Paolo)</a:t>
            </a:r>
            <a:r>
              <a:rPr lang="ar-SA" sz="24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4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b="1">
                <a:solidFill>
                  <a:srgbClr val="000000"/>
                </a:solidFill>
                <a:latin typeface="Arial" charset="0"/>
              </a:rPr>
              <a:t>attribut</a:t>
            </a:r>
            <a:r>
              <a:rPr lang="it-IT" sz="2400">
                <a:solidFill>
                  <a:srgbClr val="000000"/>
                </a:solidFill>
                <a:latin typeface="Arial" charset="0"/>
              </a:rPr>
              <a:t>i: Criminalità (Spaccio, Furto) – Giustizia (Onestà, Lecito)</a:t>
            </a:r>
            <a:r>
              <a:rPr lang="ar-SA" sz="24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4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6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compito incongruente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              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b="1">
                <a:solidFill>
                  <a:srgbClr val="000000"/>
                </a:solidFill>
                <a:latin typeface="Arial" charset="0"/>
              </a:rPr>
              <a:t>concetti</a:t>
            </a:r>
            <a:r>
              <a:rPr lang="it-IT" sz="2400">
                <a:solidFill>
                  <a:srgbClr val="000000"/>
                </a:solidFill>
                <a:latin typeface="Arial" charset="0"/>
              </a:rPr>
              <a:t>: Immigrato (Aziz, Ieton) – Italiano (Marco, Paolo)</a:t>
            </a:r>
            <a:r>
              <a:rPr lang="ar-SA" sz="24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4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b="1">
                <a:solidFill>
                  <a:srgbClr val="000000"/>
                </a:solidFill>
                <a:latin typeface="Arial" charset="0"/>
              </a:rPr>
              <a:t>attribut</a:t>
            </a:r>
            <a:r>
              <a:rPr lang="it-IT" sz="2400">
                <a:solidFill>
                  <a:srgbClr val="000000"/>
                </a:solidFill>
                <a:latin typeface="Arial" charset="0"/>
              </a:rPr>
              <a:t>i:Giustizia (Onestà,  Lecito)- Criminalità (Spaccio, Furto)</a:t>
            </a:r>
            <a:r>
              <a:rPr lang="ar-SA" sz="24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4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4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503238" y="261938"/>
            <a:ext cx="9072562" cy="1341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PROCEDURA</a:t>
            </a:r>
            <a:br>
              <a:rPr lang="it-IT" sz="4400" b="1">
                <a:solidFill>
                  <a:srgbClr val="000000"/>
                </a:solidFill>
                <a:latin typeface="Arial" charset="0"/>
              </a:rPr>
            </a:br>
            <a:endParaRPr lang="it-IT" sz="4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68313" y="1230313"/>
            <a:ext cx="9070975" cy="6364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SCALA PAURA DEL CRIMINE (</a:t>
            </a:r>
            <a:r>
              <a:rPr lang="it-IT" sz="3200" i="1">
                <a:solidFill>
                  <a:srgbClr val="000000"/>
                </a:solidFill>
                <a:latin typeface="Arial" charset="0"/>
              </a:rPr>
              <a:t>Jackson, 2004</a:t>
            </a:r>
            <a:r>
              <a:rPr lang="it-IT" sz="3200">
                <a:solidFill>
                  <a:srgbClr val="000000"/>
                </a:solidFill>
                <a:latin typeface="Arial" charset="0"/>
              </a:rPr>
              <a:t>)</a:t>
            </a:r>
            <a:r>
              <a:rPr lang="ar-SA" sz="32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tre sottoscale: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PREOCCUPAZIONE</a:t>
            </a:r>
            <a:r>
              <a:rPr lang="it-IT" sz="32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3000">
                <a:solidFill>
                  <a:srgbClr val="000000"/>
                </a:solidFill>
                <a:latin typeface="Arial" charset="0"/>
              </a:rPr>
              <a:t>(α = .</a:t>
            </a:r>
            <a:r>
              <a:rPr lang="it-IT" sz="2800">
                <a:solidFill>
                  <a:srgbClr val="000000"/>
                </a:solidFill>
                <a:latin typeface="Arial" charset="0"/>
              </a:rPr>
              <a:t>82)</a:t>
            </a:r>
            <a:r>
              <a:rPr lang="ar-SA" sz="28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8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>
                <a:solidFill>
                  <a:srgbClr val="000000"/>
                </a:solidFill>
                <a:latin typeface="Arial" charset="0"/>
              </a:rPr>
              <a:t>es ...di essere preoccupato/a di essere derubato/a per strada?</a:t>
            </a: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PROBABILITÀ</a:t>
            </a:r>
            <a:r>
              <a:rPr lang="it-IT" sz="2800">
                <a:solidFill>
                  <a:srgbClr val="000000"/>
                </a:solidFill>
                <a:latin typeface="Arial" charset="0"/>
              </a:rPr>
              <a:t>(α = .90)</a:t>
            </a:r>
            <a:r>
              <a:rPr lang="ar-SA" sz="28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8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>
                <a:solidFill>
                  <a:srgbClr val="000000"/>
                </a:solidFill>
                <a:latin typeface="Arial" charset="0"/>
              </a:rPr>
              <a:t>es ...di stimare la probabilità di essere derubato/a per strada?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CONTROLLO </a:t>
            </a:r>
            <a:r>
              <a:rPr lang="it-IT" sz="2800">
                <a:solidFill>
                  <a:srgbClr val="000000"/>
                </a:solidFill>
                <a:latin typeface="Arial" charset="0"/>
              </a:rPr>
              <a:t>(α = .84)</a:t>
            </a:r>
            <a:r>
              <a:rPr lang="ar-SA" sz="28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8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>
                <a:solidFill>
                  <a:srgbClr val="000000"/>
                </a:solidFill>
                <a:latin typeface="Arial" charset="0"/>
              </a:rPr>
              <a:t>es ...di controllare la probabilità di essere derubato/a per strada?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6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6388"/>
            <a:ext cx="9067800" cy="1250950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smtClean="0">
                <a:solidFill>
                  <a:srgbClr val="000000"/>
                </a:solidFill>
              </a:rPr>
              <a:t>MODELLO DI ANALISI e RISULTATI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7800" cy="4895850"/>
          </a:xfrm>
        </p:spPr>
        <p:txBody>
          <a:bodyPr/>
          <a:lstStyle/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SCORE IAT: risp corrette compito congruente -</a:t>
            </a:r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                      risp corrette compito incongruente</a:t>
            </a:r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dirty="0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T-TEST PER CAMPIONE UNICO (test value = 0)</a:t>
            </a:r>
            <a:r>
              <a:rPr lang="ar-SA" dirty="0" smtClean="0">
                <a:cs typeface="Arial" charset="0"/>
              </a:rPr>
              <a:t>‏</a:t>
            </a:r>
            <a:endParaRPr lang="it-IT" dirty="0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                                  </a:t>
            </a:r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dirty="0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                                    </a:t>
            </a:r>
            <a:r>
              <a:rPr lang="it-IT" i="1" dirty="0" smtClean="0"/>
              <a:t>t</a:t>
            </a:r>
            <a:r>
              <a:rPr lang="it-IT" dirty="0" smtClean="0"/>
              <a:t>(89)</a:t>
            </a:r>
            <a:r>
              <a:rPr lang="it-IT" dirty="0" smtClean="0">
                <a:cs typeface="Arial" charset="0"/>
              </a:rPr>
              <a:t> = 6.32, </a:t>
            </a:r>
            <a:r>
              <a:rPr lang="it-IT" i="1" dirty="0" smtClean="0">
                <a:cs typeface="Arial" charset="0"/>
              </a:rPr>
              <a:t>p</a:t>
            </a:r>
            <a:r>
              <a:rPr lang="it-IT" dirty="0" smtClean="0">
                <a:cs typeface="Arial" charset="0"/>
              </a:rPr>
              <a:t> &lt; .001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81088" y="4375150"/>
          <a:ext cx="2879725" cy="2339975"/>
        </p:xfrm>
        <a:graphic>
          <a:graphicData uri="http://schemas.openxmlformats.org/presentationml/2006/ole">
            <p:oleObj spid="_x0000_s1026" r:id="rId4" imgW="2457000" imgH="1999440" progId="">
              <p:embed/>
            </p:oleObj>
          </a:graphicData>
        </a:graphic>
      </p:graphicFrame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2339975" y="5399088"/>
            <a:ext cx="360363" cy="1081087"/>
          </a:xfrm>
          <a:prstGeom prst="roundRect">
            <a:avLst>
              <a:gd name="adj" fmla="val 44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MODELLO DI ANALISI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PREDITTORE</a:t>
            </a:r>
          </a:p>
        </p:txBody>
      </p:sp>
      <p:sp>
        <p:nvSpPr>
          <p:cNvPr id="24580" name="Freeform 3"/>
          <p:cNvSpPr>
            <a:spLocks noChangeArrowheads="1"/>
          </p:cNvSpPr>
          <p:nvPr/>
        </p:nvSpPr>
        <p:spPr bwMode="auto">
          <a:xfrm>
            <a:off x="3779838" y="3779838"/>
            <a:ext cx="1079500" cy="900112"/>
          </a:xfrm>
          <a:custGeom>
            <a:avLst/>
            <a:gdLst>
              <a:gd name="T0" fmla="*/ 0 w 21600"/>
              <a:gd name="T1" fmla="*/ 9377333 h 21600"/>
              <a:gd name="T2" fmla="*/ 40462507 w 21600"/>
              <a:gd name="T3" fmla="*/ 9377333 h 21600"/>
              <a:gd name="T4" fmla="*/ 40462507 w 21600"/>
              <a:gd name="T5" fmla="*/ 0 h 21600"/>
              <a:gd name="T6" fmla="*/ 53950017 w 21600"/>
              <a:gd name="T7" fmla="*/ 18754665 h 21600"/>
              <a:gd name="T8" fmla="*/ 40462507 w 21600"/>
              <a:gd name="T9" fmla="*/ 37509331 h 21600"/>
              <a:gd name="T10" fmla="*/ 40462507 w 21600"/>
              <a:gd name="T11" fmla="*/ 28132001 h 21600"/>
              <a:gd name="T12" fmla="*/ 0 w 21600"/>
              <a:gd name="T13" fmla="*/ 28132001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4859338" y="2519363"/>
            <a:ext cx="4860925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>
                <a:solidFill>
                  <a:srgbClr val="000000"/>
                </a:solidFill>
                <a:latin typeface="Arial" charset="0"/>
              </a:rPr>
              <a:t>3 sottoscale: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0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>
                <a:solidFill>
                  <a:srgbClr val="000000"/>
                </a:solidFill>
                <a:latin typeface="Arial" charset="0"/>
              </a:rPr>
              <a:t>PREOCCUPAZIONE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0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>
                <a:solidFill>
                  <a:srgbClr val="000000"/>
                </a:solidFill>
                <a:latin typeface="Arial" charset="0"/>
              </a:rPr>
              <a:t>PROBABILITÀ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0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>
                <a:solidFill>
                  <a:srgbClr val="000000"/>
                </a:solidFill>
                <a:latin typeface="Arial" charset="0"/>
              </a:rPr>
              <a:t>CONTROLLO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>
                <a:solidFill>
                  <a:srgbClr val="000000"/>
                </a:solidFill>
                <a:latin typeface="Arial" charset="0"/>
              </a:rPr>
              <a:t>                                             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>
                <a:solidFill>
                  <a:srgbClr val="000000"/>
                </a:solidFill>
                <a:latin typeface="Arial" charset="0"/>
              </a:rPr>
              <a:t>											  					  	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6013450" y="1800225"/>
            <a:ext cx="2446338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CRITERIO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-901700" y="3365500"/>
            <a:ext cx="6480175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    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          </a:t>
            </a:r>
            <a:r>
              <a:rPr lang="it-IT" sz="3000">
                <a:solidFill>
                  <a:srgbClr val="000000"/>
                </a:solidFill>
                <a:latin typeface="Arial" charset="0"/>
              </a:rPr>
              <a:t>IAT DESCRITTIVO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RISULTATI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68313" y="2112963"/>
            <a:ext cx="9070975" cy="5267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 dirty="0">
                <a:solidFill>
                  <a:srgbClr val="000000"/>
                </a:solidFill>
                <a:latin typeface="Arial" charset="0"/>
              </a:rPr>
              <a:t>PREOCCUPAZIONE: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  <a:cs typeface="Arial" charset="0"/>
              </a:rPr>
              <a:t>β = .</a:t>
            </a:r>
            <a:r>
              <a:rPr lang="it-IT" sz="3200" b="1" dirty="0">
                <a:solidFill>
                  <a:srgbClr val="000000"/>
                </a:solidFill>
                <a:latin typeface="Arial" charset="0"/>
                <a:cs typeface="Arial" charset="0"/>
              </a:rPr>
              <a:t>20</a:t>
            </a:r>
            <a:r>
              <a:rPr lang="it-IT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t (89) = 1.9, p = </a:t>
            </a:r>
            <a:r>
              <a:rPr lang="it-IT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.055</a:t>
            </a:r>
            <a:endParaRPr lang="it-IT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 dirty="0">
                <a:solidFill>
                  <a:srgbClr val="000000"/>
                </a:solidFill>
                <a:latin typeface="Arial" charset="0"/>
              </a:rPr>
              <a:t>PROBABILITÀ: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  <a:cs typeface="Arial" charset="0"/>
              </a:rPr>
              <a:t>β = .07 t(89) = .61, p = .54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 dirty="0">
                <a:solidFill>
                  <a:srgbClr val="000000"/>
                </a:solidFill>
                <a:latin typeface="Arial" charset="0"/>
              </a:rPr>
              <a:t>CONTROLLO: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  <a:cs typeface="Arial" charset="0"/>
              </a:rPr>
              <a:t>β = -1,2 t(89) = -1,1, p =.25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OBIETTIVI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396412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Relazione tra atteggiamenti automatici (IAT)</a:t>
            </a:r>
            <a:r>
              <a:rPr lang="ar-SA" sz="3200" dirty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</a:rPr>
              <a:t>1)    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PREGIUDIZIO                      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                                 </a:t>
            </a:r>
            <a:r>
              <a:rPr lang="it-IT" sz="2400" dirty="0" smtClean="0">
                <a:solidFill>
                  <a:srgbClr val="000000"/>
                </a:solidFill>
                <a:latin typeface="Arial" charset="0"/>
              </a:rPr>
              <a:t>			 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PAURA CRIMINALITÀ 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     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     STETEROTIPO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400" dirty="0">
              <a:solidFill>
                <a:srgbClr val="000000"/>
              </a:solidFill>
              <a:latin typeface="Arial" charset="0"/>
            </a:endParaRP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2) PREGIUDIZIO</a:t>
            </a:r>
            <a:r>
              <a:rPr lang="it-IT" sz="2600" dirty="0">
                <a:solidFill>
                  <a:srgbClr val="000000"/>
                </a:solidFill>
                <a:latin typeface="Arial" charset="0"/>
              </a:rPr>
              <a:t>                                       </a:t>
            </a:r>
            <a:r>
              <a:rPr lang="it-IT" sz="2200" dirty="0">
                <a:solidFill>
                  <a:srgbClr val="000000"/>
                </a:solidFill>
                <a:latin typeface="Arial" charset="0"/>
              </a:rPr>
              <a:t>INNOCENTI-COLPEVOLI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</a:rPr>
              <a:t>                                </a:t>
            </a:r>
            <a:r>
              <a:rPr lang="it-IT" sz="2200" dirty="0">
                <a:solidFill>
                  <a:srgbClr val="000000"/>
                </a:solidFill>
                <a:latin typeface="Arial" charset="0"/>
              </a:rPr>
              <a:t>ENCODING/RECAL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it-IT" sz="2600" dirty="0">
                <a:solidFill>
                  <a:srgbClr val="000000"/>
                </a:solidFill>
                <a:latin typeface="Arial" charset="0"/>
              </a:rPr>
              <a:t>     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</a:rPr>
              <a:t>													 </a:t>
            </a:r>
            <a:r>
              <a:rPr lang="it-IT" sz="2200" dirty="0">
                <a:solidFill>
                  <a:srgbClr val="000000"/>
                </a:solidFill>
                <a:latin typeface="Arial" charset="0"/>
              </a:rPr>
              <a:t>IMMIGRATI vs. ITALIANI 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STEREOTIPO</a:t>
            </a:r>
            <a:r>
              <a:rPr lang="it-IT" sz="2600" dirty="0">
                <a:solidFill>
                  <a:srgbClr val="000000"/>
                </a:solidFill>
                <a:latin typeface="Arial" charset="0"/>
              </a:rPr>
              <a:t>                                               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                                         </a:t>
            </a: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 algn="just">
              <a:spcAft>
                <a:spcPts val="1413"/>
              </a:spcAft>
              <a:buSzPct val="45000"/>
              <a:buFont typeface="Wingdings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9220" name="AutoShape 3"/>
          <p:cNvSpPr>
            <a:spLocks noChangeArrowheads="1"/>
          </p:cNvSpPr>
          <p:nvPr/>
        </p:nvSpPr>
        <p:spPr bwMode="auto">
          <a:xfrm>
            <a:off x="1800225" y="3059113"/>
            <a:ext cx="1260475" cy="720725"/>
          </a:xfrm>
          <a:prstGeom prst="rightArrow">
            <a:avLst>
              <a:gd name="adj1" fmla="val 50000"/>
              <a:gd name="adj2" fmla="val 4372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221" name="AutoShape 4"/>
          <p:cNvSpPr>
            <a:spLocks noChangeArrowheads="1"/>
          </p:cNvSpPr>
          <p:nvPr/>
        </p:nvSpPr>
        <p:spPr bwMode="auto">
          <a:xfrm>
            <a:off x="1798638" y="5759450"/>
            <a:ext cx="1260475" cy="720725"/>
          </a:xfrm>
          <a:prstGeom prst="rightArrow">
            <a:avLst>
              <a:gd name="adj1" fmla="val 50000"/>
              <a:gd name="adj2" fmla="val 4372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 flipV="1">
            <a:off x="6119813" y="5397500"/>
            <a:ext cx="360362" cy="5461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>
            <a:off x="6119813" y="6119813"/>
            <a:ext cx="179387" cy="3603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DISCUSSIONE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529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600">
                <a:solidFill>
                  <a:srgbClr val="000000"/>
                </a:solidFill>
                <a:latin typeface="Arial" charset="0"/>
              </a:rPr>
              <a:t> IAT descrittivo predice la preoccupazione del crimine (non probabilità e controllo)</a:t>
            </a:r>
            <a:r>
              <a:rPr lang="ar-SA" sz="36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60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60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                </a:t>
            </a:r>
            <a:r>
              <a:rPr lang="it-IT" sz="3600">
                <a:solidFill>
                  <a:srgbClr val="000000"/>
                </a:solidFill>
                <a:latin typeface="Arial" charset="0"/>
              </a:rPr>
              <a:t>IAT descrittivo: associato ad una reazione più di tipo emotivo che di tipo cognitivo (probabilità) e di strategie comportamentali(controllo)</a:t>
            </a:r>
            <a:r>
              <a:rPr lang="ar-SA" sz="360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Freeform 3"/>
          <p:cNvSpPr>
            <a:spLocks noChangeArrowheads="1"/>
          </p:cNvSpPr>
          <p:nvPr/>
        </p:nvSpPr>
        <p:spPr bwMode="auto">
          <a:xfrm>
            <a:off x="720725" y="3600450"/>
            <a:ext cx="1439863" cy="720725"/>
          </a:xfrm>
          <a:custGeom>
            <a:avLst/>
            <a:gdLst>
              <a:gd name="T0" fmla="*/ 0 w 21600"/>
              <a:gd name="T1" fmla="*/ 6012081 h 21600"/>
              <a:gd name="T2" fmla="*/ 71986291 w 21600"/>
              <a:gd name="T3" fmla="*/ 6012081 h 21600"/>
              <a:gd name="T4" fmla="*/ 71986291 w 21600"/>
              <a:gd name="T5" fmla="*/ 0 h 21600"/>
              <a:gd name="T6" fmla="*/ 95981733 w 21600"/>
              <a:gd name="T7" fmla="*/ 12024195 h 21600"/>
              <a:gd name="T8" fmla="*/ 71986291 w 21600"/>
              <a:gd name="T9" fmla="*/ 24048357 h 21600"/>
              <a:gd name="T10" fmla="*/ 71986291 w 21600"/>
              <a:gd name="T11" fmla="*/ 18036278 h 21600"/>
              <a:gd name="T12" fmla="*/ 0 w 21600"/>
              <a:gd name="T13" fmla="*/ 18036278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68313" y="360363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STUDIO 2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Confronteremo direttamente: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le ipotesi 1A e 1B;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utilizzeremo lo  IAT valutativo e lo IAT descrittivo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Inoltre: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verificheremo la validità interna ed esterna utilizzando un'altra scala di paura del crimine che si focalizza solo sugli aspetti emotivi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STUDIO 2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PARTECIPANTI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N = 29 (M = 9, F = 20)</a:t>
            </a:r>
            <a:r>
              <a:rPr lang="ar-SA" sz="3200" dirty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 smtClean="0">
                <a:solidFill>
                  <a:srgbClr val="000000"/>
                </a:solidFill>
                <a:latin typeface="Arial" charset="0"/>
              </a:rPr>
              <a:t>età= 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23 - 52, </a:t>
            </a:r>
            <a:r>
              <a:rPr lang="it-IT" sz="3200" i="1" dirty="0">
                <a:solidFill>
                  <a:srgbClr val="000000"/>
                </a:solidFill>
                <a:latin typeface="Arial" charset="0"/>
              </a:rPr>
              <a:t>M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= 28,1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PROCEDURA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4427537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IAT DESCRITTIVO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Immigrato vs. Italiano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Criminalità vs. Giustizia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Hassad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Onestà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Spaccio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Mario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5151438" y="1768475"/>
            <a:ext cx="4427537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IAT VALUTATIVO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Immigrato vs. Italiano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Negativo vs. Positivo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Goran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Vomito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Enrico</a:t>
            </a:r>
          </a:p>
          <a:p>
            <a:pPr marL="417513" indent="-312738" algn="ctr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Amore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PROCEDURA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528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SCALA DI PAURA DEL CRIMINE (</a:t>
            </a:r>
            <a:r>
              <a:rPr lang="it-IT" sz="3200" dirty="0">
                <a:solidFill>
                  <a:srgbClr val="000000"/>
                </a:solidFill>
                <a:latin typeface="Arial" charset="0"/>
                <a:cs typeface="Arial" charset="0"/>
              </a:rPr>
              <a:t>α =.85)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  <a:cs typeface="Arial" charset="0"/>
              </a:rPr>
              <a:t>Quanto ti senti sicuro da solo per le strade del tuo quartiere di notte?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  <a:cs typeface="Arial" charset="0"/>
              </a:rPr>
              <a:t>Com’è  il centro della tua città di notte?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  <a:cs typeface="Arial" charset="0"/>
              </a:rPr>
              <a:t>Quanto ti senti sicuro quando da solo cammini per le strade di notte?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600" dirty="0">
                <a:solidFill>
                  <a:srgbClr val="000000"/>
                </a:solidFill>
                <a:latin typeface="Arial" charset="0"/>
                <a:cs typeface="Arial" charset="0"/>
              </a:rPr>
              <a:t>Quanto pensi sia sicura una ragazza adolescente che vorrebbe uscire da sola di notte per le strade della tua città?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1(=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COMPLETAMENTE INSICURO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) 6 (=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COMPLETAMENTE SICURO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  <a:r>
              <a:rPr lang="ar-SA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"/>
          <p:cNvSpPr txBox="1">
            <a:spLocks noChangeArrowheads="1"/>
          </p:cNvSpPr>
          <p:nvPr/>
        </p:nvSpPr>
        <p:spPr bwMode="auto">
          <a:xfrm>
            <a:off x="503238" y="261938"/>
            <a:ext cx="9072562" cy="1341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MODELLO DI ANALISI E RISULTATI</a:t>
            </a:r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468313" y="1941513"/>
            <a:ext cx="9070975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just">
              <a:spcAft>
                <a:spcPts val="1413"/>
              </a:spcAft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T- TEST PER CAMPIONE UNICO (test value= 0)</a:t>
            </a:r>
            <a:r>
              <a:rPr lang="ar-SA" sz="3200" dirty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3200" dirty="0">
              <a:solidFill>
                <a:srgbClr val="000000"/>
              </a:solidFill>
              <a:latin typeface="Arial" charset="0"/>
            </a:endParaRP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IAT VALUTATIVO                   IAT DESCRITTIVO</a:t>
            </a: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000" dirty="0">
              <a:solidFill>
                <a:srgbClr val="000000"/>
              </a:solidFill>
              <a:latin typeface="Arial" charset="0"/>
            </a:endParaRP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000" dirty="0">
              <a:solidFill>
                <a:srgbClr val="000000"/>
              </a:solidFill>
              <a:latin typeface="Arial" charset="0"/>
            </a:endParaRP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000" dirty="0">
              <a:solidFill>
                <a:srgbClr val="000000"/>
              </a:solidFill>
              <a:latin typeface="Arial" charset="0"/>
            </a:endParaRP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dirty="0">
                <a:solidFill>
                  <a:srgbClr val="000000"/>
                </a:solidFill>
                <a:latin typeface="Arial" charset="0"/>
              </a:rPr>
              <a:t>                                                                                                                                                 </a:t>
            </a: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dirty="0">
                <a:solidFill>
                  <a:srgbClr val="000000"/>
                </a:solidFill>
                <a:latin typeface="Arial" charset="0"/>
              </a:rPr>
              <a:t>             </a:t>
            </a:r>
          </a:p>
          <a:p>
            <a:pPr algn="just">
              <a:spcAft>
                <a:spcPts val="1413"/>
              </a:spcAft>
              <a:buSzPct val="45000"/>
              <a:buFont typeface="Symbol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t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(27) = </a:t>
            </a:r>
            <a:r>
              <a:rPr lang="it-IT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5.18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p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.001  </a:t>
            </a:r>
            <a:r>
              <a:rPr lang="it-IT" sz="2000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   </a:t>
            </a:r>
            <a:r>
              <a:rPr lang="it-IT" sz="2000" i="1" dirty="0">
                <a:solidFill>
                  <a:srgbClr val="000000"/>
                </a:solidFill>
                <a:latin typeface="Arial" charset="0"/>
                <a:cs typeface="Arial" charset="0"/>
              </a:rPr>
              <a:t>t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(27) = </a:t>
            </a:r>
            <a:r>
              <a:rPr lang="it-IT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6.07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p</a:t>
            </a:r>
            <a:r>
              <a:rPr lang="it-IT" sz="2400" dirty="0">
                <a:solidFill>
                  <a:srgbClr val="000000"/>
                </a:solidFill>
                <a:latin typeface="Arial" charset="0"/>
                <a:cs typeface="Arial" charset="0"/>
              </a:rPr>
              <a:t>= .001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260475" y="3781425"/>
          <a:ext cx="2879725" cy="2519363"/>
        </p:xfrm>
        <a:graphic>
          <a:graphicData uri="http://schemas.openxmlformats.org/presentationml/2006/ole">
            <p:oleObj spid="_x0000_s2050" r:id="rId4" imgW="2880000" imgH="2519280" progId="">
              <p:embed/>
            </p:oleObj>
          </a:graphicData>
        </a:graphic>
      </p:graphicFrame>
      <p:sp>
        <p:nvSpPr>
          <p:cNvPr id="2054" name="AutoShape 4"/>
          <p:cNvSpPr>
            <a:spLocks noChangeArrowheads="1"/>
          </p:cNvSpPr>
          <p:nvPr/>
        </p:nvSpPr>
        <p:spPr bwMode="auto">
          <a:xfrm>
            <a:off x="2339975" y="5040313"/>
            <a:ext cx="360363" cy="1079500"/>
          </a:xfrm>
          <a:prstGeom prst="roundRect">
            <a:avLst>
              <a:gd name="adj" fmla="val 44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6300788" y="3779838"/>
          <a:ext cx="2879725" cy="2339975"/>
        </p:xfrm>
        <a:graphic>
          <a:graphicData uri="http://schemas.openxmlformats.org/presentationml/2006/ole">
            <p:oleObj spid="_x0000_s2051" r:id="rId5" imgW="2457000" imgH="1999080" progId="">
              <p:embed/>
            </p:oleObj>
          </a:graphicData>
        </a:graphic>
      </p:graphicFrame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7559675" y="4859338"/>
            <a:ext cx="360363" cy="1079500"/>
          </a:xfrm>
          <a:prstGeom prst="roundRect">
            <a:avLst>
              <a:gd name="adj" fmla="val 44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503238" y="261938"/>
            <a:ext cx="9072562" cy="1341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MODELLO DI ANALISI  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PREDITTORE</a:t>
            </a:r>
          </a:p>
        </p:txBody>
      </p:sp>
      <p:sp>
        <p:nvSpPr>
          <p:cNvPr id="31748" name="Freeform 3"/>
          <p:cNvSpPr>
            <a:spLocks noChangeArrowheads="1"/>
          </p:cNvSpPr>
          <p:nvPr/>
        </p:nvSpPr>
        <p:spPr bwMode="auto">
          <a:xfrm>
            <a:off x="4319588" y="3598863"/>
            <a:ext cx="1081087" cy="900112"/>
          </a:xfrm>
          <a:custGeom>
            <a:avLst/>
            <a:gdLst>
              <a:gd name="T0" fmla="*/ 0 w 21600"/>
              <a:gd name="T1" fmla="*/ 9377333 h 21600"/>
              <a:gd name="T2" fmla="*/ 40581551 w 21600"/>
              <a:gd name="T3" fmla="*/ 9377333 h 21600"/>
              <a:gd name="T4" fmla="*/ 40581551 w 21600"/>
              <a:gd name="T5" fmla="*/ 0 h 21600"/>
              <a:gd name="T6" fmla="*/ 54108760 w 21600"/>
              <a:gd name="T7" fmla="*/ 18754665 h 21600"/>
              <a:gd name="T8" fmla="*/ 40581551 w 21600"/>
              <a:gd name="T9" fmla="*/ 37509331 h 21600"/>
              <a:gd name="T10" fmla="*/ 40581551 w 21600"/>
              <a:gd name="T11" fmla="*/ 28132001 h 21600"/>
              <a:gd name="T12" fmla="*/ 0 w 21600"/>
              <a:gd name="T13" fmla="*/ 28132001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859338" y="2159000"/>
            <a:ext cx="4860925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dirty="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              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SCALA   				</a:t>
            </a:r>
            <a:r>
              <a:rPr lang="it-IT" sz="3200" dirty="0" smtClean="0">
                <a:solidFill>
                  <a:srgbClr val="000000"/>
                </a:solidFill>
                <a:latin typeface="Arial" charset="0"/>
              </a:rPr>
              <a:t>  		PAURA</a:t>
            </a:r>
            <a:r>
              <a:rPr lang="it-IT" sz="3000" dirty="0">
                <a:solidFill>
                  <a:srgbClr val="000000"/>
                </a:solidFill>
                <a:latin typeface="Arial" charset="0"/>
              </a:rPr>
              <a:t>										  					  	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6013450" y="1800225"/>
            <a:ext cx="2446338" cy="414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CRITERIO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 u="sng">
              <a:solidFill>
                <a:srgbClr val="000000"/>
              </a:solidFill>
              <a:latin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179388" y="2339975"/>
            <a:ext cx="9540875" cy="6464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Char char="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 IAT VALUTATIVO  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  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Char char="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 IAT DESCRITTIVO                                                      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r>
              <a:rPr lang="it-IT" sz="3400">
                <a:solidFill>
                  <a:srgbClr val="000000"/>
                </a:solidFill>
                <a:latin typeface="Segoe UI" pitchFamily="32" charset="0"/>
                <a:cs typeface="Segoe UI" pitchFamily="32" charset="0"/>
              </a:rPr>
              <a:t>  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endParaRPr lang="it-IT" sz="32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endParaRPr lang="it-IT" sz="34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  <a:tab pos="9410700" algn="l"/>
              </a:tabLst>
            </a:pPr>
            <a:endParaRPr lang="it-IT" sz="3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6388"/>
            <a:ext cx="9070975" cy="125095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smtClean="0">
                <a:solidFill>
                  <a:srgbClr val="000000"/>
                </a:solidFill>
              </a:rPr>
              <a:t>RISULTATI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899025"/>
          </a:xfrm>
        </p:spPr>
        <p:txBody>
          <a:bodyPr/>
          <a:lstStyle/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IAT VALUTATIVO:</a:t>
            </a:r>
          </a:p>
          <a:p>
            <a:pPr>
              <a:lnSpc>
                <a:spcPct val="111000"/>
              </a:lnSpc>
              <a:buFont typeface="Calibri" pitchFamily="32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>
                <a:latin typeface="Segoe UI" pitchFamily="32" charset="0"/>
                <a:cs typeface="Segoe UI" pitchFamily="32" charset="0"/>
              </a:rPr>
              <a:t>   β</a:t>
            </a:r>
            <a:r>
              <a:rPr lang="it-IT" dirty="0" smtClean="0">
                <a:cs typeface="Arial" charset="0"/>
              </a:rPr>
              <a:t> = -.15, t(27) = .75, p = .46</a:t>
            </a:r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dirty="0" smtClean="0"/>
          </a:p>
          <a:p>
            <a:pPr>
              <a:buFont typeface="Arial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/>
              <a:t>IAT DESCRITTIVO:</a:t>
            </a:r>
          </a:p>
          <a:p>
            <a:pPr>
              <a:lnSpc>
                <a:spcPct val="111000"/>
              </a:lnSpc>
              <a:buFont typeface="Calibri" pitchFamily="32" charset="0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dirty="0" smtClean="0">
                <a:latin typeface="Segoe UI" pitchFamily="32" charset="0"/>
                <a:cs typeface="Segoe UI" pitchFamily="32" charset="0"/>
              </a:rPr>
              <a:t> β</a:t>
            </a:r>
            <a:r>
              <a:rPr lang="it-IT" dirty="0" smtClean="0">
                <a:cs typeface="Arial" charset="0"/>
              </a:rPr>
              <a:t> =</a:t>
            </a:r>
            <a:r>
              <a:rPr lang="it-IT" b="1" dirty="0" smtClean="0">
                <a:cs typeface="Arial" charset="0"/>
              </a:rPr>
              <a:t> -.42,</a:t>
            </a:r>
            <a:r>
              <a:rPr lang="it-IT" dirty="0" smtClean="0">
                <a:cs typeface="Arial" charset="0"/>
              </a:rPr>
              <a:t> t(27) = - 2.06, p = </a:t>
            </a:r>
            <a:r>
              <a:rPr lang="it-IT" smtClean="0">
                <a:cs typeface="Arial" charset="0"/>
              </a:rPr>
              <a:t>.049</a:t>
            </a:r>
            <a:endParaRPr lang="it-IT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6388"/>
            <a:ext cx="9061450" cy="12446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smtClean="0"/>
              <a:t>DISCUSSIONE PARZIALE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1450" cy="4889500"/>
          </a:xfrm>
        </p:spPr>
        <p:txBody>
          <a:bodyPr/>
          <a:lstStyle/>
          <a:p>
            <a:pPr>
              <a:buFont typeface="Arial" charset="0"/>
              <a:buNone/>
            </a:pPr>
            <a:endParaRPr lang="it-IT" smtClean="0"/>
          </a:p>
        </p:txBody>
      </p:sp>
      <p:sp>
        <p:nvSpPr>
          <p:cNvPr id="33796" name="Oval 3"/>
          <p:cNvSpPr>
            <a:spLocks noChangeArrowheads="1"/>
          </p:cNvSpPr>
          <p:nvPr/>
        </p:nvSpPr>
        <p:spPr bwMode="auto">
          <a:xfrm>
            <a:off x="1260475" y="2519363"/>
            <a:ext cx="3779838" cy="3779837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ASSOCIAZIONE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DESCRITTIVA</a:t>
            </a:r>
          </a:p>
        </p:txBody>
      </p:sp>
      <p:sp>
        <p:nvSpPr>
          <p:cNvPr id="33797" name="Oval 4"/>
          <p:cNvSpPr>
            <a:spLocks noChangeArrowheads="1"/>
          </p:cNvSpPr>
          <p:nvPr/>
        </p:nvSpPr>
        <p:spPr bwMode="auto">
          <a:xfrm>
            <a:off x="4500563" y="2339975"/>
            <a:ext cx="3598862" cy="3959225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CRIMINALITÀ</a:t>
            </a:r>
          </a:p>
        </p:txBody>
      </p:sp>
      <p:sp>
        <p:nvSpPr>
          <p:cNvPr id="33798" name="Oval 5"/>
          <p:cNvSpPr>
            <a:spLocks noChangeArrowheads="1"/>
          </p:cNvSpPr>
          <p:nvPr/>
        </p:nvSpPr>
        <p:spPr bwMode="auto">
          <a:xfrm>
            <a:off x="4679950" y="4679950"/>
            <a:ext cx="2519363" cy="1439863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</a:rPr>
              <a:t>PAURA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61938"/>
            <a:ext cx="9067800" cy="1341437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smtClean="0">
                <a:solidFill>
                  <a:srgbClr val="000000"/>
                </a:solidFill>
              </a:rPr>
              <a:t>OBIETTIVO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7800" cy="5016500"/>
          </a:xfrm>
        </p:spPr>
        <p:txBody>
          <a:bodyPr/>
          <a:lstStyle/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z="2600" smtClean="0"/>
              <a:t>PREGIUDIZIO                                                 </a:t>
            </a:r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z="2600" smtClean="0"/>
              <a:t>                                                    </a:t>
            </a:r>
            <a:r>
              <a:rPr lang="it-IT" smtClean="0"/>
              <a:t>ENCODING/RECALL</a:t>
            </a:r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z="2600" smtClean="0"/>
              <a:t>STEREOTIPO                                                 </a:t>
            </a:r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mtClean="0"/>
              <a:t>                                                  </a:t>
            </a:r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mtClean="0"/>
              <a:t>                           </a:t>
            </a:r>
            <a:r>
              <a:rPr lang="it-IT" sz="2600" smtClean="0"/>
              <a:t> INNOCENTE </a:t>
            </a:r>
            <a:r>
              <a:rPr lang="it-IT" smtClean="0"/>
              <a:t>               </a:t>
            </a:r>
            <a:r>
              <a:rPr lang="it-IT" sz="2600" smtClean="0"/>
              <a:t>COLPEVOLE</a:t>
            </a:r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z="2600" smtClean="0"/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z="2600" smtClean="0"/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endParaRPr lang="it-IT" sz="2600" smtClean="0"/>
          </a:p>
          <a:p>
            <a:pPr>
              <a:buSzPct val="45000"/>
              <a:buFont typeface="Wingdings" charset="2"/>
              <a:buNone/>
              <a:tabLst>
                <a:tab pos="4175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it-IT" sz="2600" smtClean="0"/>
              <a:t>                                               IMMIGRATO VS. ITALIANO</a:t>
            </a:r>
          </a:p>
        </p:txBody>
      </p:sp>
      <p:sp>
        <p:nvSpPr>
          <p:cNvPr id="34820" name="AutoShape 3"/>
          <p:cNvSpPr>
            <a:spLocks noChangeArrowheads="1"/>
          </p:cNvSpPr>
          <p:nvPr/>
        </p:nvSpPr>
        <p:spPr bwMode="auto">
          <a:xfrm>
            <a:off x="3060700" y="1979613"/>
            <a:ext cx="1800225" cy="720725"/>
          </a:xfrm>
          <a:prstGeom prst="rightArrow">
            <a:avLst>
              <a:gd name="adj1" fmla="val 50000"/>
              <a:gd name="adj2" fmla="val 62445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1" name="Line 4"/>
          <p:cNvSpPr>
            <a:spLocks noChangeShapeType="1"/>
          </p:cNvSpPr>
          <p:nvPr/>
        </p:nvSpPr>
        <p:spPr bwMode="auto">
          <a:xfrm flipH="1">
            <a:off x="4670425" y="2700338"/>
            <a:ext cx="1458913" cy="12604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7380288" y="2700338"/>
            <a:ext cx="1260475" cy="12604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3" name="Line 6"/>
          <p:cNvSpPr>
            <a:spLocks noChangeShapeType="1"/>
          </p:cNvSpPr>
          <p:nvPr/>
        </p:nvSpPr>
        <p:spPr bwMode="auto">
          <a:xfrm flipH="1">
            <a:off x="7189788" y="4500563"/>
            <a:ext cx="919162" cy="14398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>
            <a:off x="5219700" y="4679950"/>
            <a:ext cx="1260475" cy="12604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03238" y="1814513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6388"/>
            <a:ext cx="9067800" cy="125095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/>
              <a:t>ATTEGGIAMENTO: modello associativo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812925"/>
            <a:ext cx="9067800" cy="4895850"/>
          </a:xfrm>
        </p:spPr>
        <p:txBody>
          <a:bodyPr anchor="ctr"/>
          <a:lstStyle/>
          <a:p>
            <a:pPr marL="457200" lvl="1" indent="0" algn="ctr">
              <a:spcBef>
                <a:spcPct val="0"/>
              </a:spcBef>
              <a:spcAft>
                <a:spcPts val="1413"/>
              </a:spcAft>
              <a:buFont typeface="Arial" charset="0"/>
              <a:buNone/>
              <a:tabLst>
                <a:tab pos="45720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it-IT" sz="2000" dirty="0" smtClean="0"/>
              <a:t>legame</a:t>
            </a:r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720725" y="3959225"/>
            <a:ext cx="2879725" cy="1260475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>
                <a:solidFill>
                  <a:srgbClr val="000000"/>
                </a:solidFill>
              </a:rPr>
              <a:t>GRUPPO</a:t>
            </a:r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3779838" y="4679950"/>
            <a:ext cx="2160587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247" name="Oval 6"/>
          <p:cNvSpPr>
            <a:spLocks noChangeArrowheads="1"/>
          </p:cNvSpPr>
          <p:nvPr/>
        </p:nvSpPr>
        <p:spPr bwMode="auto">
          <a:xfrm>
            <a:off x="6300788" y="3779838"/>
            <a:ext cx="3059112" cy="1258887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>
                <a:solidFill>
                  <a:srgbClr val="000000"/>
                </a:solidFill>
              </a:rPr>
              <a:t>ATTRIBUTO/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>
                <a:solidFill>
                  <a:srgbClr val="000000"/>
                </a:solidFill>
              </a:rPr>
              <a:t>DESCRIZIONE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PROCEDURA</a:t>
            </a:r>
            <a:r>
              <a:rPr lang="it-IT" sz="2000" b="1">
                <a:solidFill>
                  <a:srgbClr val="000000"/>
                </a:solidFill>
                <a:latin typeface="Arial" charset="0"/>
              </a:rPr>
              <a:t>(STESSI PARTECIPANTI STUDIO 2)</a:t>
            </a:r>
            <a:r>
              <a:rPr lang="ar-SA" sz="2000" b="1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4427537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COLPEVOLI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Paolo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Goran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Antonio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Hassan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Abdel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Matteo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5151438" y="1768475"/>
            <a:ext cx="4427537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INNOCENTI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Youssef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Luca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Adil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Andrea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Ghali</a:t>
            </a:r>
          </a:p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Franco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D'PRIME (d')</a:t>
            </a:r>
            <a:r>
              <a:rPr lang="ar-SA" sz="4400" b="1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4400" b="1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1911350"/>
          <a:ext cx="9947275" cy="2328863"/>
        </p:xfrm>
        <a:graphic>
          <a:graphicData uri="http://schemas.openxmlformats.org/presentationml/2006/ole">
            <p:oleObj spid="_x0000_s3074" r:id="rId4" imgW="6118920" imgH="1442880" progId="Word.OpenDocumentText.12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4500563"/>
          <a:ext cx="10080625" cy="2049462"/>
        </p:xfrm>
        <a:graphic>
          <a:graphicData uri="http://schemas.openxmlformats.org/presentationml/2006/ole">
            <p:oleObj spid="_x0000_s3075" r:id="rId5" imgW="6118920" imgH="1267200" progId="Word.OpenDocumentTex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D'PRIME (d')</a:t>
            </a:r>
            <a:r>
              <a:rPr lang="ar-SA" sz="4400" b="1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4400" b="1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1966913"/>
          <a:ext cx="10080625" cy="2317750"/>
        </p:xfrm>
        <a:graphic>
          <a:graphicData uri="http://schemas.openxmlformats.org/presentationml/2006/ole">
            <p:oleObj spid="_x0000_s4098" r:id="rId4" imgW="6118920" imgH="1442880" progId="Word.OpenDocumentText.12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0" y="4787900"/>
          <a:ext cx="10080625" cy="2016125"/>
        </p:xfrm>
        <a:graphic>
          <a:graphicData uri="http://schemas.openxmlformats.org/presentationml/2006/ole">
            <p:oleObj spid="_x0000_s4099" r:id="rId5" imgW="6118920" imgH="1267200" progId="Word.OpenDocumentTex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D'PRIME (</a:t>
            </a:r>
            <a:r>
              <a:rPr lang="it-IT" sz="4400" b="1" i="1">
                <a:solidFill>
                  <a:srgbClr val="000000"/>
                </a:solidFill>
                <a:latin typeface="Arial" charset="0"/>
              </a:rPr>
              <a:t>d')</a:t>
            </a:r>
            <a:r>
              <a:rPr lang="ar-SA" sz="4400" b="1" i="1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4400" b="1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468313" y="887413"/>
            <a:ext cx="9070975" cy="6538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Abbiamo ottenuto 4</a:t>
            </a:r>
            <a:r>
              <a:rPr lang="it-IT" sz="3200" i="1">
                <a:solidFill>
                  <a:srgbClr val="000000"/>
                </a:solidFill>
                <a:latin typeface="Arial" charset="0"/>
              </a:rPr>
              <a:t> d</a:t>
            </a:r>
            <a:r>
              <a:rPr lang="it-IT" sz="3200">
                <a:solidFill>
                  <a:srgbClr val="000000"/>
                </a:solidFill>
                <a:latin typeface="Arial" charset="0"/>
              </a:rPr>
              <a:t>'prime:</a:t>
            </a: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- italiano colpevole</a:t>
            </a: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- immigrato colpevole</a:t>
            </a: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- italiano innocente</a:t>
            </a: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- immigrato innocente</a:t>
            </a: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03238" y="1744663"/>
            <a:ext cx="9072562" cy="5037137"/>
          </a:xfrm>
        </p:spPr>
        <p:txBody>
          <a:bodyPr/>
          <a:lstStyle/>
          <a:p>
            <a:pPr marL="417513" lvl="1" indent="-207963" algn="just" eaLnBrk="1"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sz="2600" smtClean="0">
                <a:solidFill>
                  <a:srgbClr val="000000"/>
                </a:solidFill>
              </a:rPr>
              <a:t>Associazioni semantiche (ma non valutative) predicono inferenze e prese di decisione di tipo stereotipico (ma non di pregiudizio) (</a:t>
            </a:r>
            <a:r>
              <a:rPr lang="it-IT" sz="2600" i="1" smtClean="0">
                <a:solidFill>
                  <a:srgbClr val="000000"/>
                </a:solidFill>
              </a:rPr>
              <a:t>Amodio, 2008)</a:t>
            </a:r>
            <a:r>
              <a:rPr lang="ar-SA" sz="2600" i="1" smtClean="0">
                <a:solidFill>
                  <a:srgbClr val="000000"/>
                </a:solidFill>
                <a:cs typeface="Arial" charset="0"/>
              </a:rPr>
              <a:t>‏</a:t>
            </a:r>
            <a:endParaRPr lang="it-IT" sz="2600" i="1" smtClean="0">
              <a:solidFill>
                <a:srgbClr val="000000"/>
              </a:solidFill>
            </a:endParaRPr>
          </a:p>
          <a:p>
            <a:pPr marL="417513" lvl="1" indent="-207963" algn="just" eaLnBrk="1"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endParaRPr lang="it-IT" sz="2600" smtClean="0">
              <a:solidFill>
                <a:srgbClr val="000000"/>
              </a:solidFill>
            </a:endParaRPr>
          </a:p>
          <a:p>
            <a:pPr marL="417513" lvl="1" indent="-207963" algn="just" eaLnBrk="1"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endParaRPr lang="it-IT" sz="2600" smtClean="0">
              <a:solidFill>
                <a:srgbClr val="000000"/>
              </a:solidFill>
            </a:endParaRPr>
          </a:p>
          <a:p>
            <a:pPr marL="417513" lvl="1" indent="-207963" algn="just" eaLnBrk="1"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sz="2600" smtClean="0">
                <a:solidFill>
                  <a:srgbClr val="000000"/>
                </a:solidFill>
              </a:rPr>
              <a:t>  L'acquisizione delle informazioni, conferma gli atteggiamenti impliciti, rinforzandoli</a:t>
            </a:r>
          </a:p>
          <a:p>
            <a:pPr marL="417513" lvl="1" indent="-207963" algn="just" eaLnBrk="1"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endParaRPr lang="it-IT" sz="2600" smtClean="0">
              <a:solidFill>
                <a:srgbClr val="000000"/>
              </a:solidFill>
            </a:endParaRPr>
          </a:p>
          <a:p>
            <a:pPr marL="417513" lvl="1" indent="-207963" algn="l" eaLnBrk="1" hangingPunct="1">
              <a:spcAft>
                <a:spcPts val="1413"/>
              </a:spcAft>
              <a:buClr>
                <a:srgbClr val="000000"/>
              </a:buClr>
              <a:buFont typeface="Arial" charset="0"/>
              <a:buChar char="–"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r>
              <a:rPr lang="it-IT" sz="2800" smtClean="0">
                <a:solidFill>
                  <a:srgbClr val="000000"/>
                </a:solidFill>
              </a:rPr>
              <a:t> Informazioni politiche </a:t>
            </a:r>
            <a:r>
              <a:rPr lang="it-IT" sz="2800" i="1" smtClean="0">
                <a:solidFill>
                  <a:srgbClr val="000000"/>
                </a:solidFill>
              </a:rPr>
              <a:t>(Galdi, Arcuri, Gawronski, 2008)</a:t>
            </a:r>
            <a:r>
              <a:rPr lang="ar-SA" sz="2800" i="1" smtClean="0">
                <a:solidFill>
                  <a:srgbClr val="000000"/>
                </a:solidFill>
                <a:cs typeface="Arial" charset="0"/>
              </a:rPr>
              <a:t>‏</a:t>
            </a:r>
            <a:endParaRPr lang="it-IT" sz="2800" i="1" smtClean="0">
              <a:solidFill>
                <a:srgbClr val="000000"/>
              </a:solidFill>
            </a:endParaRPr>
          </a:p>
          <a:p>
            <a:pPr marL="417513" lvl="1" indent="-207963" algn="just" eaLnBrk="1"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417513" algn="l"/>
                <a:tab pos="769938" algn="l"/>
                <a:tab pos="1219200" algn="l"/>
                <a:tab pos="1668463" algn="l"/>
                <a:tab pos="2117725" algn="l"/>
                <a:tab pos="2566988" algn="l"/>
                <a:tab pos="3016250" algn="l"/>
                <a:tab pos="3465513" algn="l"/>
                <a:tab pos="3914775" algn="l"/>
                <a:tab pos="4364038" algn="l"/>
                <a:tab pos="4813300" algn="l"/>
                <a:tab pos="5262563" algn="l"/>
                <a:tab pos="5711825" algn="l"/>
                <a:tab pos="6161088" algn="l"/>
                <a:tab pos="6610350" algn="l"/>
                <a:tab pos="7059613" algn="l"/>
                <a:tab pos="7508875" algn="l"/>
                <a:tab pos="7958138" algn="l"/>
                <a:tab pos="8407400" algn="l"/>
                <a:tab pos="8856663" algn="l"/>
                <a:tab pos="9305925" algn="l"/>
              </a:tabLst>
            </a:pPr>
            <a:endParaRPr lang="it-IT" sz="2800" i="1" smtClean="0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84188"/>
            <a:ext cx="9072562" cy="1343025"/>
          </a:xfrm>
        </p:spPr>
        <p:txBody>
          <a:bodyPr/>
          <a:lstStyle/>
          <a:p>
            <a:endParaRPr lang="it-IT" smtClean="0"/>
          </a:p>
        </p:txBody>
      </p:sp>
      <p:sp>
        <p:nvSpPr>
          <p:cNvPr id="37892" name="AutoShape 3"/>
          <p:cNvSpPr>
            <a:spLocks noChangeArrowheads="1"/>
          </p:cNvSpPr>
          <p:nvPr/>
        </p:nvSpPr>
        <p:spPr bwMode="auto">
          <a:xfrm>
            <a:off x="575816" y="3419797"/>
            <a:ext cx="900113" cy="539750"/>
          </a:xfrm>
          <a:prstGeom prst="rightArrow">
            <a:avLst>
              <a:gd name="adj1" fmla="val 50000"/>
              <a:gd name="adj2" fmla="val 41691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61938"/>
            <a:ext cx="9067800" cy="1341437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smtClean="0">
                <a:solidFill>
                  <a:srgbClr val="000000"/>
                </a:solidFill>
              </a:rPr>
              <a:t>IPOTESI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619250" y="2189163"/>
          <a:ext cx="5689600" cy="1951037"/>
        </p:xfrm>
        <a:graphic>
          <a:graphicData uri="http://schemas.openxmlformats.org/presentationml/2006/ole">
            <p:oleObj spid="_x0000_s5122" r:id="rId4" imgW="5690160" imgH="1950840" progId="opendocument.CalcDocument.1">
              <p:embed/>
            </p:oleObj>
          </a:graphicData>
        </a:graphic>
      </p:graphicFrame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762125"/>
            <a:ext cx="9067800" cy="4897438"/>
          </a:xfrm>
        </p:spPr>
        <p:txBody>
          <a:bodyPr/>
          <a:lstStyle/>
          <a:p>
            <a:pPr>
              <a:buFont typeface="Arial" charset="0"/>
              <a:buNone/>
            </a:pPr>
            <a:endParaRPr lang="it-IT" smtClean="0"/>
          </a:p>
        </p:txBody>
      </p:sp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079500" y="1979613"/>
          <a:ext cx="7712075" cy="4537075"/>
        </p:xfrm>
        <a:graphic>
          <a:graphicData uri="http://schemas.openxmlformats.org/presentationml/2006/ole">
            <p:oleObj spid="_x0000_s5123" r:id="rId5" imgW="6086880" imgH="1600560" progId="opendocument.WriterDocument.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2562" cy="117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MODELLO DI ANALISI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PREDITTORI</a:t>
            </a:r>
          </a:p>
        </p:txBody>
      </p:sp>
      <p:sp>
        <p:nvSpPr>
          <p:cNvPr id="38916" name="Freeform 3"/>
          <p:cNvSpPr>
            <a:spLocks noChangeArrowheads="1"/>
          </p:cNvSpPr>
          <p:nvPr/>
        </p:nvSpPr>
        <p:spPr bwMode="auto">
          <a:xfrm>
            <a:off x="3959225" y="3779838"/>
            <a:ext cx="1081088" cy="900112"/>
          </a:xfrm>
          <a:custGeom>
            <a:avLst/>
            <a:gdLst>
              <a:gd name="T0" fmla="*/ 0 w 21600"/>
              <a:gd name="T1" fmla="*/ 9377333 h 21600"/>
              <a:gd name="T2" fmla="*/ 40581639 w 21600"/>
              <a:gd name="T3" fmla="*/ 9377333 h 21600"/>
              <a:gd name="T4" fmla="*/ 40581639 w 21600"/>
              <a:gd name="T5" fmla="*/ 0 h 21600"/>
              <a:gd name="T6" fmla="*/ 54108860 w 21600"/>
              <a:gd name="T7" fmla="*/ 18754665 h 21600"/>
              <a:gd name="T8" fmla="*/ 40581639 w 21600"/>
              <a:gd name="T9" fmla="*/ 37509331 h 21600"/>
              <a:gd name="T10" fmla="*/ 40581639 w 21600"/>
              <a:gd name="T11" fmla="*/ 28132001 h 21600"/>
              <a:gd name="T12" fmla="*/ 0 w 21600"/>
              <a:gd name="T13" fmla="*/ 28132001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219700" y="855663"/>
            <a:ext cx="4679950" cy="6704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0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>
                <a:solidFill>
                  <a:srgbClr val="000000"/>
                </a:solidFill>
                <a:latin typeface="Arial" charset="0"/>
              </a:rPr>
              <a:t>4 </a:t>
            </a:r>
            <a:r>
              <a:rPr lang="it-IT" sz="2800" i="1">
                <a:solidFill>
                  <a:srgbClr val="000000"/>
                </a:solidFill>
                <a:latin typeface="Arial" charset="0"/>
              </a:rPr>
              <a:t>d' prime: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 i="1">
                <a:solidFill>
                  <a:srgbClr val="000000"/>
                </a:solidFill>
                <a:latin typeface="Arial" charset="0"/>
              </a:rPr>
              <a:t>- italiano criminale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 i="1">
                <a:solidFill>
                  <a:srgbClr val="000000"/>
                </a:solidFill>
                <a:latin typeface="Arial" charset="0"/>
              </a:rPr>
              <a:t>- immigrato criminale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 i="1">
                <a:solidFill>
                  <a:srgbClr val="000000"/>
                </a:solidFill>
                <a:latin typeface="Arial" charset="0"/>
              </a:rPr>
              <a:t>- italiano innocente</a:t>
            </a: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buFont typeface="Arial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 i="1">
                <a:solidFill>
                  <a:srgbClr val="000000"/>
                </a:solidFill>
                <a:latin typeface="Arial" charset="0"/>
              </a:rPr>
              <a:t>- immigrato innocente</a:t>
            </a:r>
            <a:r>
              <a:rPr lang="it-IT" sz="3000" i="1">
                <a:solidFill>
                  <a:srgbClr val="000000"/>
                </a:solidFill>
                <a:latin typeface="Arial" charset="0"/>
              </a:rPr>
              <a:t> 			  	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6013450" y="1800225"/>
            <a:ext cx="2446338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CRITERIO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0" y="3365500"/>
            <a:ext cx="6480175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Char char="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000">
                <a:solidFill>
                  <a:srgbClr val="000000"/>
                </a:solidFill>
                <a:latin typeface="Arial" charset="0"/>
              </a:rPr>
              <a:t>   IAT VALUTATIVO</a:t>
            </a: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000">
              <a:solidFill>
                <a:srgbClr val="000000"/>
              </a:solidFill>
              <a:latin typeface="Arial" charset="0"/>
            </a:endParaRPr>
          </a:p>
          <a:p>
            <a:pPr marL="417513" lvl="1" indent="-312738" hangingPunct="0">
              <a:spcAft>
                <a:spcPts val="1138"/>
              </a:spcAft>
              <a:buSzPct val="75000"/>
              <a:buFont typeface="Symbol" charset="2"/>
              <a:buChar char="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3000">
                <a:solidFill>
                  <a:srgbClr val="000000"/>
                </a:solidFill>
                <a:latin typeface="Arial" charset="0"/>
              </a:rPr>
              <a:t>IAT DESCRITTIVO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6388"/>
            <a:ext cx="9064625" cy="124777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smtClean="0">
                <a:solidFill>
                  <a:srgbClr val="000000"/>
                </a:solidFill>
              </a:rPr>
              <a:t>RISULTATI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20725" y="1800225"/>
          <a:ext cx="8280400" cy="4500563"/>
        </p:xfrm>
        <a:graphic>
          <a:graphicData uri="http://schemas.openxmlformats.org/presentationml/2006/ole">
            <p:oleObj spid="_x0000_s6146" r:id="rId4" imgW="6496200" imgH="1301400" progId="opendocument.WriterDocument.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400" b="1">
                <a:solidFill>
                  <a:srgbClr val="000000"/>
                </a:solidFill>
                <a:latin typeface="Arial" charset="0"/>
              </a:rPr>
              <a:t>DISCUSSIONE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2562" cy="507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buSzPct val="4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Associazioni automatiche </a:t>
            </a:r>
            <a:r>
              <a:rPr lang="it-IT" sz="3200" dirty="0" smtClean="0">
                <a:solidFill>
                  <a:srgbClr val="000000"/>
                </a:solidFill>
                <a:latin typeface="Arial" charset="0"/>
              </a:rPr>
              <a:t>pregiudizio stereotipiche (controllando </a:t>
            </a:r>
            <a:r>
              <a:rPr lang="it-IT" sz="3200" dirty="0">
                <a:solidFill>
                  <a:srgbClr val="000000"/>
                </a:solidFill>
                <a:latin typeface="Arial" charset="0"/>
              </a:rPr>
              <a:t>per le valutative) predicono: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la paura del crimine;</a:t>
            </a:r>
          </a:p>
          <a:p>
            <a:pPr marL="417513" indent="-31273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dirty="0">
                <a:solidFill>
                  <a:srgbClr val="000000"/>
                </a:solidFill>
                <a:latin typeface="Arial" charset="0"/>
              </a:rPr>
              <a:t> l'acquisizione delle informazioni congruenti con l'atteggiamento implicito migliorando la discriminazione per quanto riguarda gli immigrati considerati colpevoli di crimini e gli italiani considerati invece innocenti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60363" y="1096963"/>
            <a:ext cx="9359900" cy="680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Tale associazione può essere di due tipi: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VALUTATIVA:</a:t>
            </a: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DESCRITTIVA:</a:t>
            </a: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7" name="Freeform 2"/>
          <p:cNvSpPr>
            <a:spLocks noChangeArrowheads="1"/>
          </p:cNvSpPr>
          <p:nvPr/>
        </p:nvSpPr>
        <p:spPr bwMode="auto">
          <a:xfrm>
            <a:off x="3779838" y="3779838"/>
            <a:ext cx="1079500" cy="360362"/>
          </a:xfrm>
          <a:custGeom>
            <a:avLst/>
            <a:gdLst>
              <a:gd name="T0" fmla="*/ 0 w 21600"/>
              <a:gd name="T1" fmla="*/ 1503027 h 21600"/>
              <a:gd name="T2" fmla="*/ 40462507 w 21600"/>
              <a:gd name="T3" fmla="*/ 1503027 h 21600"/>
              <a:gd name="T4" fmla="*/ 40462507 w 21600"/>
              <a:gd name="T5" fmla="*/ 0 h 21600"/>
              <a:gd name="T6" fmla="*/ 53950017 w 21600"/>
              <a:gd name="T7" fmla="*/ 3006036 h 21600"/>
              <a:gd name="T8" fmla="*/ 40462507 w 21600"/>
              <a:gd name="T9" fmla="*/ 6012073 h 21600"/>
              <a:gd name="T10" fmla="*/ 40462507 w 21600"/>
              <a:gd name="T11" fmla="*/ 4509047 h 21600"/>
              <a:gd name="T12" fmla="*/ 0 w 21600"/>
              <a:gd name="T13" fmla="*/ 4509047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0066CC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68" name="AutoShape 3"/>
          <p:cNvSpPr>
            <a:spLocks noChangeArrowheads="1"/>
          </p:cNvSpPr>
          <p:nvPr/>
        </p:nvSpPr>
        <p:spPr bwMode="auto">
          <a:xfrm>
            <a:off x="5400675" y="3419475"/>
            <a:ext cx="2159000" cy="900113"/>
          </a:xfrm>
          <a:custGeom>
            <a:avLst/>
            <a:gdLst>
              <a:gd name="T0" fmla="*/ 1078500 w 2160000"/>
              <a:gd name="T1" fmla="*/ 0 h 900000"/>
              <a:gd name="T2" fmla="*/ 0 w 2160000"/>
              <a:gd name="T3" fmla="*/ 450171 h 900000"/>
              <a:gd name="T4" fmla="*/ 1078500 w 2160000"/>
              <a:gd name="T5" fmla="*/ 900339 h 900000"/>
              <a:gd name="T6" fmla="*/ 2157001 w 2160000"/>
              <a:gd name="T7" fmla="*/ 450171 h 900000"/>
              <a:gd name="T8" fmla="*/ 0 60000 65536"/>
              <a:gd name="T9" fmla="*/ 0 60000 65536"/>
              <a:gd name="T10" fmla="*/ 0 60000 65536"/>
              <a:gd name="T11" fmla="*/ 0 60000 65536"/>
              <a:gd name="T12" fmla="*/ 316325 w 2160000"/>
              <a:gd name="T13" fmla="*/ 131802 h 900000"/>
              <a:gd name="T14" fmla="*/ 1843675 w 2160000"/>
              <a:gd name="T15" fmla="*/ 768198 h 90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00" h="900000">
                <a:moveTo>
                  <a:pt x="0" y="450000"/>
                </a:moveTo>
                <a:lnTo>
                  <a:pt x="0" y="450000"/>
                </a:lnTo>
                <a:cubicBezTo>
                  <a:pt x="1" y="201472"/>
                  <a:pt x="483533" y="0"/>
                  <a:pt x="1080000" y="1"/>
                </a:cubicBezTo>
                <a:cubicBezTo>
                  <a:pt x="1080000" y="1"/>
                  <a:pt x="1080000" y="1"/>
                  <a:pt x="1080000" y="1"/>
                </a:cubicBezTo>
                <a:cubicBezTo>
                  <a:pt x="1676468" y="1"/>
                  <a:pt x="2160000" y="201473"/>
                  <a:pt x="2160000" y="450001"/>
                </a:cubicBezTo>
                <a:cubicBezTo>
                  <a:pt x="2160000" y="450001"/>
                  <a:pt x="2159999" y="450002"/>
                  <a:pt x="2159999" y="450002"/>
                </a:cubicBezTo>
                <a:lnTo>
                  <a:pt x="2160000" y="450003"/>
                </a:lnTo>
                <a:cubicBezTo>
                  <a:pt x="2160000" y="698531"/>
                  <a:pt x="1676467" y="900002"/>
                  <a:pt x="1080000" y="900003"/>
                </a:cubicBezTo>
                <a:cubicBezTo>
                  <a:pt x="483532" y="900003"/>
                  <a:pt x="0" y="698531"/>
                  <a:pt x="0" y="450003"/>
                </a:cubicBezTo>
                <a:cubicBezTo>
                  <a:pt x="-1" y="450002"/>
                  <a:pt x="0" y="450002"/>
                  <a:pt x="0" y="450002"/>
                </a:cubicBez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5000" rIns="90000" bIns="45000" anchor="ctr" anchorCtr="1"/>
          <a:lstStyle/>
          <a:p>
            <a:pPr algn="ctr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>
                <a:solidFill>
                  <a:srgbClr val="000000"/>
                </a:solidFill>
                <a:latin typeface="Arial" charset="0"/>
              </a:rPr>
              <a:t>POSITIVO VS.</a:t>
            </a:r>
          </a:p>
          <a:p>
            <a:pPr algn="ctr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>
                <a:solidFill>
                  <a:srgbClr val="000000"/>
                </a:solidFill>
                <a:latin typeface="Arial" charset="0"/>
              </a:rPr>
              <a:t>NEGATIVO</a:t>
            </a:r>
          </a:p>
        </p:txBody>
      </p:sp>
      <p:sp>
        <p:nvSpPr>
          <p:cNvPr id="11269" name="AutoShape 4"/>
          <p:cNvSpPr>
            <a:spLocks noChangeArrowheads="1"/>
          </p:cNvSpPr>
          <p:nvPr/>
        </p:nvSpPr>
        <p:spPr bwMode="auto">
          <a:xfrm>
            <a:off x="1079500" y="3419475"/>
            <a:ext cx="1981200" cy="900113"/>
          </a:xfrm>
          <a:custGeom>
            <a:avLst/>
            <a:gdLst>
              <a:gd name="T0" fmla="*/ 991801 w 1980000"/>
              <a:gd name="T1" fmla="*/ 0 h 900000"/>
              <a:gd name="T2" fmla="*/ 0 w 1980000"/>
              <a:gd name="T3" fmla="*/ 450171 h 900000"/>
              <a:gd name="T4" fmla="*/ 991801 w 1980000"/>
              <a:gd name="T5" fmla="*/ 900339 h 900000"/>
              <a:gd name="T6" fmla="*/ 1983602 w 1980000"/>
              <a:gd name="T7" fmla="*/ 450171 h 900000"/>
              <a:gd name="T8" fmla="*/ 0 60000 65536"/>
              <a:gd name="T9" fmla="*/ 0 60000 65536"/>
              <a:gd name="T10" fmla="*/ 0 60000 65536"/>
              <a:gd name="T11" fmla="*/ 0 60000 65536"/>
              <a:gd name="T12" fmla="*/ 289964 w 1980000"/>
              <a:gd name="T13" fmla="*/ 131802 h 900000"/>
              <a:gd name="T14" fmla="*/ 1690036 w 1980000"/>
              <a:gd name="T15" fmla="*/ 768198 h 90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000" h="900000">
                <a:moveTo>
                  <a:pt x="0" y="450000"/>
                </a:moveTo>
                <a:lnTo>
                  <a:pt x="0" y="450000"/>
                </a:lnTo>
                <a:cubicBezTo>
                  <a:pt x="1" y="201472"/>
                  <a:pt x="443238" y="0"/>
                  <a:pt x="990000" y="1"/>
                </a:cubicBezTo>
                <a:cubicBezTo>
                  <a:pt x="990000" y="1"/>
                  <a:pt x="990000" y="1"/>
                  <a:pt x="990000" y="1"/>
                </a:cubicBezTo>
                <a:cubicBezTo>
                  <a:pt x="1536762" y="1"/>
                  <a:pt x="1980000" y="201473"/>
                  <a:pt x="1980000" y="450001"/>
                </a:cubicBezTo>
                <a:cubicBezTo>
                  <a:pt x="1980000" y="450001"/>
                  <a:pt x="1979999" y="450002"/>
                  <a:pt x="1979999" y="450002"/>
                </a:cubicBezTo>
                <a:lnTo>
                  <a:pt x="1980000" y="450003"/>
                </a:lnTo>
                <a:cubicBezTo>
                  <a:pt x="1980000" y="698531"/>
                  <a:pt x="1536761" y="900002"/>
                  <a:pt x="990000" y="900003"/>
                </a:cubicBezTo>
                <a:cubicBezTo>
                  <a:pt x="443238" y="900003"/>
                  <a:pt x="0" y="698531"/>
                  <a:pt x="0" y="450003"/>
                </a:cubicBezTo>
                <a:cubicBezTo>
                  <a:pt x="-1" y="450002"/>
                  <a:pt x="0" y="450002"/>
                  <a:pt x="0" y="450002"/>
                </a:cubicBez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5000" rIns="90000" bIns="45000" anchor="ctr" anchorCtr="1"/>
          <a:lstStyle/>
          <a:p>
            <a:pPr algn="ctr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>
                <a:solidFill>
                  <a:srgbClr val="000000"/>
                </a:solidFill>
                <a:latin typeface="Arial" charset="0"/>
              </a:rPr>
              <a:t>TARGET</a:t>
            </a:r>
          </a:p>
        </p:txBody>
      </p:sp>
      <p:sp>
        <p:nvSpPr>
          <p:cNvPr id="11270" name="AutoShape 5"/>
          <p:cNvSpPr>
            <a:spLocks noChangeArrowheads="1"/>
          </p:cNvSpPr>
          <p:nvPr/>
        </p:nvSpPr>
        <p:spPr bwMode="auto">
          <a:xfrm>
            <a:off x="900113" y="5400675"/>
            <a:ext cx="2160587" cy="900113"/>
          </a:xfrm>
          <a:custGeom>
            <a:avLst/>
            <a:gdLst>
              <a:gd name="T0" fmla="*/ 1080881 w 2160000"/>
              <a:gd name="T1" fmla="*/ 0 h 900000"/>
              <a:gd name="T2" fmla="*/ 0 w 2160000"/>
              <a:gd name="T3" fmla="*/ 450171 h 900000"/>
              <a:gd name="T4" fmla="*/ 1080881 w 2160000"/>
              <a:gd name="T5" fmla="*/ 900339 h 900000"/>
              <a:gd name="T6" fmla="*/ 2161759 w 2160000"/>
              <a:gd name="T7" fmla="*/ 450171 h 900000"/>
              <a:gd name="T8" fmla="*/ 0 60000 65536"/>
              <a:gd name="T9" fmla="*/ 0 60000 65536"/>
              <a:gd name="T10" fmla="*/ 0 60000 65536"/>
              <a:gd name="T11" fmla="*/ 0 60000 65536"/>
              <a:gd name="T12" fmla="*/ 316325 w 2160000"/>
              <a:gd name="T13" fmla="*/ 131802 h 900000"/>
              <a:gd name="T14" fmla="*/ 1843675 w 2160000"/>
              <a:gd name="T15" fmla="*/ 768198 h 90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00" h="900000">
                <a:moveTo>
                  <a:pt x="0" y="450000"/>
                </a:moveTo>
                <a:lnTo>
                  <a:pt x="0" y="450000"/>
                </a:lnTo>
                <a:cubicBezTo>
                  <a:pt x="1" y="201472"/>
                  <a:pt x="483533" y="0"/>
                  <a:pt x="1080000" y="1"/>
                </a:cubicBezTo>
                <a:cubicBezTo>
                  <a:pt x="1080000" y="1"/>
                  <a:pt x="1080000" y="1"/>
                  <a:pt x="1080000" y="1"/>
                </a:cubicBezTo>
                <a:cubicBezTo>
                  <a:pt x="1676468" y="1"/>
                  <a:pt x="2160000" y="201473"/>
                  <a:pt x="2160000" y="450001"/>
                </a:cubicBezTo>
                <a:cubicBezTo>
                  <a:pt x="2160000" y="450001"/>
                  <a:pt x="2159999" y="450002"/>
                  <a:pt x="2159999" y="450002"/>
                </a:cubicBezTo>
                <a:lnTo>
                  <a:pt x="2160000" y="450003"/>
                </a:lnTo>
                <a:cubicBezTo>
                  <a:pt x="2160000" y="698531"/>
                  <a:pt x="1676467" y="900002"/>
                  <a:pt x="1080000" y="900003"/>
                </a:cubicBezTo>
                <a:cubicBezTo>
                  <a:pt x="483532" y="900003"/>
                  <a:pt x="0" y="698531"/>
                  <a:pt x="0" y="450003"/>
                </a:cubicBezTo>
                <a:cubicBezTo>
                  <a:pt x="-1" y="450002"/>
                  <a:pt x="0" y="450002"/>
                  <a:pt x="0" y="450002"/>
                </a:cubicBez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5000" rIns="90000" bIns="45000" anchor="ctr" anchorCtr="1"/>
          <a:lstStyle/>
          <a:p>
            <a:pPr algn="ctr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>
                <a:solidFill>
                  <a:srgbClr val="000000"/>
                </a:solidFill>
                <a:latin typeface="Arial" charset="0"/>
              </a:rPr>
              <a:t>TARGET</a:t>
            </a:r>
          </a:p>
        </p:txBody>
      </p:sp>
      <p:sp>
        <p:nvSpPr>
          <p:cNvPr id="11271" name="Freeform 6"/>
          <p:cNvSpPr>
            <a:spLocks noChangeArrowheads="1"/>
          </p:cNvSpPr>
          <p:nvPr/>
        </p:nvSpPr>
        <p:spPr bwMode="auto">
          <a:xfrm>
            <a:off x="3419475" y="5759450"/>
            <a:ext cx="1081088" cy="360363"/>
          </a:xfrm>
          <a:custGeom>
            <a:avLst/>
            <a:gdLst>
              <a:gd name="T0" fmla="*/ 0 w 21600"/>
              <a:gd name="T1" fmla="*/ 1503031 h 21600"/>
              <a:gd name="T2" fmla="*/ 40581639 w 21600"/>
              <a:gd name="T3" fmla="*/ 1503031 h 21600"/>
              <a:gd name="T4" fmla="*/ 40581639 w 21600"/>
              <a:gd name="T5" fmla="*/ 0 h 21600"/>
              <a:gd name="T6" fmla="*/ 54108860 w 21600"/>
              <a:gd name="T7" fmla="*/ 3006061 h 21600"/>
              <a:gd name="T8" fmla="*/ 40581639 w 21600"/>
              <a:gd name="T9" fmla="*/ 6012106 h 21600"/>
              <a:gd name="T10" fmla="*/ 40581639 w 21600"/>
              <a:gd name="T11" fmla="*/ 4509076 h 21600"/>
              <a:gd name="T12" fmla="*/ 0 w 21600"/>
              <a:gd name="T13" fmla="*/ 4509076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5400 h 21600"/>
              <a:gd name="T23" fmla="*/ 18900 w 21600"/>
              <a:gd name="T24" fmla="*/ 162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5400"/>
                </a:moveTo>
                <a:lnTo>
                  <a:pt x="16200" y="540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lnTo>
                  <a:pt x="1620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0066CC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72" name="AutoShape 7"/>
          <p:cNvSpPr>
            <a:spLocks noChangeArrowheads="1"/>
          </p:cNvSpPr>
          <p:nvPr/>
        </p:nvSpPr>
        <p:spPr bwMode="auto">
          <a:xfrm>
            <a:off x="5219700" y="5400675"/>
            <a:ext cx="2339975" cy="900113"/>
          </a:xfrm>
          <a:custGeom>
            <a:avLst/>
            <a:gdLst>
              <a:gd name="T0" fmla="*/ 1373081 w 2160000"/>
              <a:gd name="T1" fmla="*/ 0 h 900000"/>
              <a:gd name="T2" fmla="*/ 0 w 2160000"/>
              <a:gd name="T3" fmla="*/ 450171 h 900000"/>
              <a:gd name="T4" fmla="*/ 1373081 w 2160000"/>
              <a:gd name="T5" fmla="*/ 900339 h 900000"/>
              <a:gd name="T6" fmla="*/ 2746160 w 2160000"/>
              <a:gd name="T7" fmla="*/ 450171 h 900000"/>
              <a:gd name="T8" fmla="*/ 0 60000 65536"/>
              <a:gd name="T9" fmla="*/ 0 60000 65536"/>
              <a:gd name="T10" fmla="*/ 0 60000 65536"/>
              <a:gd name="T11" fmla="*/ 0 60000 65536"/>
              <a:gd name="T12" fmla="*/ 316325 w 2160000"/>
              <a:gd name="T13" fmla="*/ 131802 h 900000"/>
              <a:gd name="T14" fmla="*/ 1843675 w 2160000"/>
              <a:gd name="T15" fmla="*/ 768198 h 90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00" h="900000">
                <a:moveTo>
                  <a:pt x="0" y="450000"/>
                </a:moveTo>
                <a:lnTo>
                  <a:pt x="0" y="450000"/>
                </a:lnTo>
                <a:cubicBezTo>
                  <a:pt x="1" y="201472"/>
                  <a:pt x="483533" y="0"/>
                  <a:pt x="1080000" y="1"/>
                </a:cubicBezTo>
                <a:cubicBezTo>
                  <a:pt x="1080000" y="1"/>
                  <a:pt x="1080000" y="1"/>
                  <a:pt x="1080000" y="1"/>
                </a:cubicBezTo>
                <a:cubicBezTo>
                  <a:pt x="1676468" y="1"/>
                  <a:pt x="2160000" y="201473"/>
                  <a:pt x="2160000" y="450001"/>
                </a:cubicBezTo>
                <a:cubicBezTo>
                  <a:pt x="2160000" y="450001"/>
                  <a:pt x="2159999" y="450002"/>
                  <a:pt x="2159999" y="450002"/>
                </a:cubicBezTo>
                <a:lnTo>
                  <a:pt x="2160000" y="450003"/>
                </a:lnTo>
                <a:cubicBezTo>
                  <a:pt x="2160000" y="698531"/>
                  <a:pt x="1676467" y="900002"/>
                  <a:pt x="1080000" y="900003"/>
                </a:cubicBezTo>
                <a:cubicBezTo>
                  <a:pt x="483532" y="900003"/>
                  <a:pt x="0" y="698531"/>
                  <a:pt x="0" y="450003"/>
                </a:cubicBezTo>
                <a:cubicBezTo>
                  <a:pt x="-1" y="450002"/>
                  <a:pt x="0" y="450002"/>
                  <a:pt x="0" y="450002"/>
                </a:cubicBezTo>
                <a:close/>
              </a:path>
            </a:pathLst>
          </a:cu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5000" rIns="90000" bIns="45000" anchor="ctr" anchorCtr="1"/>
          <a:lstStyle/>
          <a:p>
            <a:pPr algn="ctr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>
                <a:solidFill>
                  <a:srgbClr val="000000"/>
                </a:solidFill>
                <a:latin typeface="Arial" charset="0"/>
              </a:rPr>
              <a:t>CONCETTO/SEMANTICA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Tale distinzione definisce: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associazione valutativa = </a:t>
            </a: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PREGIUDIZIO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 u="sng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associazione descrittiva = </a:t>
            </a: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STEREOTIPO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68313" y="860425"/>
            <a:ext cx="9251950" cy="729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Nel linguaggio comune, però, le due componenti non sono scisse: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IMMIGRATO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>
              <a:solidFill>
                <a:srgbClr val="000000"/>
              </a:solidFill>
              <a:latin typeface="Arial" charset="0"/>
            </a:endParaRP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     </a:t>
            </a: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valutativa</a:t>
            </a:r>
            <a:r>
              <a:rPr lang="it-IT" sz="3200" b="1">
                <a:solidFill>
                  <a:srgbClr val="000000"/>
                </a:solidFill>
                <a:latin typeface="Arial" charset="0"/>
              </a:rPr>
              <a:t>                                 </a:t>
            </a:r>
            <a:r>
              <a:rPr lang="it-IT" sz="3200" b="1" u="sng">
                <a:solidFill>
                  <a:srgbClr val="000000"/>
                </a:solidFill>
                <a:latin typeface="Arial" charset="0"/>
              </a:rPr>
              <a:t>descrittiva</a:t>
            </a:r>
          </a:p>
          <a:p>
            <a:pPr marL="417513" lvl="1" indent="-207963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      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b="1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b="1">
                <a:solidFill>
                  <a:srgbClr val="000000"/>
                </a:solidFill>
                <a:latin typeface="Arial" charset="0"/>
              </a:rPr>
              <a:t>CRIMINALE</a:t>
            </a: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  <a:p>
            <a:pPr marL="417513" lvl="1" indent="-207963" algn="ctr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3779838" y="4140200"/>
            <a:ext cx="1587" cy="1619250"/>
          </a:xfrm>
          <a:prstGeom prst="line">
            <a:avLst/>
          </a:prstGeom>
          <a:noFill/>
          <a:ln w="9360">
            <a:solidFill>
              <a:srgbClr val="00008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16" name="Line 3"/>
          <p:cNvSpPr>
            <a:spLocks noChangeShapeType="1"/>
          </p:cNvSpPr>
          <p:nvPr/>
        </p:nvSpPr>
        <p:spPr bwMode="auto">
          <a:xfrm>
            <a:off x="6480175" y="4140200"/>
            <a:ext cx="1588" cy="1619250"/>
          </a:xfrm>
          <a:prstGeom prst="line">
            <a:avLst/>
          </a:prstGeom>
          <a:noFill/>
          <a:ln w="9360">
            <a:solidFill>
              <a:srgbClr val="00008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60363" y="1249363"/>
            <a:ext cx="9359900" cy="608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 i="1">
                <a:solidFill>
                  <a:srgbClr val="000000"/>
                </a:solidFill>
                <a:latin typeface="Arial" charset="0"/>
              </a:rPr>
              <a:t>Wittenbrink, Judd, Park </a:t>
            </a:r>
            <a:r>
              <a:rPr lang="it-IT" sz="2800">
                <a:solidFill>
                  <a:srgbClr val="000000"/>
                </a:solidFill>
                <a:latin typeface="Arial" charset="0"/>
              </a:rPr>
              <a:t>(1997): </a:t>
            </a:r>
            <a:r>
              <a:rPr lang="it-IT" sz="3200">
                <a:solidFill>
                  <a:srgbClr val="000000"/>
                </a:solidFill>
                <a:latin typeface="Arial" charset="0"/>
              </a:rPr>
              <a:t>priming semantico subliminale 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hanno individuato: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- il prime Black vs. White attiva costrutti negativi e inibisce costrutti positivi;</a:t>
            </a:r>
          </a:p>
          <a:p>
            <a:pPr marL="417513" lvl="1" indent="-207963" algn="just" hangingPunct="0">
              <a:spcAft>
                <a:spcPts val="1138"/>
              </a:spcAft>
              <a:buSzPct val="75000"/>
              <a:buFont typeface="Symbol" charset="2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- il prime Black vs. White attiva costrutti stereotipici Black vs. stereotipici White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6388"/>
            <a:ext cx="9067800" cy="1250950"/>
          </a:xfrm>
        </p:spPr>
        <p:txBody>
          <a:bodyPr/>
          <a:lstStyle/>
          <a:p>
            <a:pPr marL="417513" indent="-207963" algn="just" eaLnBrk="1">
              <a:spcAft>
                <a:spcPts val="1138"/>
              </a:spcAft>
              <a:buClr>
                <a:srgbClr val="000000"/>
              </a:buClr>
              <a:buFont typeface="Calibri" pitchFamily="32" charset="0"/>
              <a:buNone/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smtClean="0">
                <a:solidFill>
                  <a:srgbClr val="000000"/>
                </a:solidFill>
              </a:rPr>
              <a:t>Metologicamente le due associazioni possono essere scisse: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800225"/>
            <a:ext cx="9428163" cy="4895850"/>
          </a:xfrm>
        </p:spPr>
        <p:txBody>
          <a:bodyPr/>
          <a:lstStyle/>
          <a:p>
            <a:pPr>
              <a:buFont typeface="Arial" charset="0"/>
              <a:buNone/>
            </a:pPr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528638"/>
            <a:ext cx="9067800" cy="1250950"/>
          </a:xfrm>
        </p:spPr>
        <p:txBody>
          <a:bodyPr/>
          <a:lstStyle/>
          <a:p>
            <a:endParaRPr lang="it-IT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7800" cy="48958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it-IT" dirty="0" smtClean="0"/>
              <a:t>Ricerche in Neuoroscienze</a:t>
            </a:r>
          </a:p>
          <a:p>
            <a:pPr algn="ctr">
              <a:buFont typeface="Arial" charset="0"/>
              <a:buNone/>
            </a:pPr>
            <a:endParaRPr lang="it-IT" dirty="0" smtClean="0"/>
          </a:p>
          <a:p>
            <a:pPr algn="ctr">
              <a:buFont typeface="Arial" charset="0"/>
              <a:buNone/>
            </a:pPr>
            <a:endParaRPr lang="it-IT" dirty="0" smtClean="0"/>
          </a:p>
          <a:p>
            <a:pPr algn="ctr">
              <a:buFont typeface="Arial" charset="0"/>
              <a:buNone/>
            </a:pPr>
            <a:endParaRPr lang="it-IT" dirty="0" smtClean="0"/>
          </a:p>
          <a:p>
            <a:pPr algn="ctr">
              <a:buFont typeface="Arial" charset="0"/>
              <a:buNone/>
            </a:pPr>
            <a:r>
              <a:rPr lang="it-IT" dirty="0" smtClean="0"/>
              <a:t>l'associazione valutativa e descrittiva, che hanno come target dei gruppi, hanno neuro correlati differenti (Amodio, 2008)</a:t>
            </a:r>
            <a:r>
              <a:rPr lang="ar-SA" dirty="0" smtClean="0">
                <a:cs typeface="Arial" charset="0"/>
              </a:rPr>
              <a:t>‏</a:t>
            </a:r>
            <a:endParaRPr lang="it-IT" dirty="0" smtClean="0"/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4679950" y="2339975"/>
            <a:ext cx="1079500" cy="1800225"/>
          </a:xfrm>
          <a:prstGeom prst="downArrow">
            <a:avLst>
              <a:gd name="adj1" fmla="val 50000"/>
              <a:gd name="adj2" fmla="val 41691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600" dirty="0" smtClean="0">
                <a:solidFill>
                  <a:srgbClr val="000000"/>
                </a:solidFill>
                <a:latin typeface="Arial" charset="0"/>
              </a:rPr>
              <a:t>Amodio, 2008</a:t>
            </a:r>
            <a:r>
              <a:rPr lang="ar-SA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36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619250"/>
            <a:ext cx="10795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1619250"/>
            <a:ext cx="1081088" cy="1441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60700" y="1619250"/>
            <a:ext cx="1079500" cy="1441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0200" y="1619250"/>
            <a:ext cx="1079500" cy="1441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60363" y="-857250"/>
            <a:ext cx="9215437" cy="129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 u="sng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 u="sng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 u="sng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u="sng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							</a:t>
            </a:r>
            <a:r>
              <a:rPr lang="it-IT" sz="3200" i="1">
                <a:solidFill>
                  <a:srgbClr val="000000"/>
                </a:solidFill>
                <a:latin typeface="Arial" charset="0"/>
              </a:rPr>
              <a:t>                       </a:t>
            </a:r>
            <a:r>
              <a:rPr lang="it-IT" sz="3200" i="1" u="sng">
                <a:solidFill>
                  <a:srgbClr val="000000"/>
                </a:solidFill>
                <a:latin typeface="Arial" charset="0"/>
              </a:rPr>
              <a:t>IAT VALUTATIVO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							                      </a:t>
            </a:r>
            <a:r>
              <a:rPr lang="it-IT" sz="2800" i="1">
                <a:solidFill>
                  <a:srgbClr val="000000"/>
                </a:solidFill>
                <a:latin typeface="Arial" charset="0"/>
              </a:rPr>
              <a:t>(black vs.white/+ vs. -)</a:t>
            </a:r>
            <a:r>
              <a:rPr lang="ar-SA" sz="2800" i="1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Friend?            Friend?          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                                              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                                                </a:t>
            </a:r>
            <a:r>
              <a:rPr lang="it-IT" sz="3200" i="1" u="sng">
                <a:solidFill>
                  <a:srgbClr val="000000"/>
                </a:solidFill>
                <a:latin typeface="Arial" charset="0"/>
              </a:rPr>
              <a:t> IAT DESCRITTIVO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>
                <a:solidFill>
                  <a:srgbClr val="000000"/>
                </a:solidFill>
                <a:latin typeface="Arial" charset="0"/>
              </a:rPr>
              <a:t>                                                    </a:t>
            </a:r>
            <a:r>
              <a:rPr lang="it-IT" sz="2800" i="1">
                <a:solidFill>
                  <a:srgbClr val="000000"/>
                </a:solidFill>
                <a:latin typeface="Arial" charset="0"/>
              </a:rPr>
              <a:t>(black vs. white/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2800" i="1">
                <a:solidFill>
                  <a:srgbClr val="000000"/>
                </a:solidFill>
                <a:latin typeface="Arial" charset="0"/>
              </a:rPr>
              <a:t>                                                          athletic vs. mental)</a:t>
            </a:r>
            <a:r>
              <a:rPr lang="ar-SA" sz="2800" i="1">
                <a:solidFill>
                  <a:srgbClr val="000000"/>
                </a:solidFill>
                <a:latin typeface="Arial" charset="0"/>
                <a:cs typeface="Arial" charset="0"/>
              </a:rPr>
              <a:t>‏</a:t>
            </a: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Athletic?              Athletic?  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 u="sng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r>
              <a:rPr lang="it-IT" sz="3200" i="1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28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>
              <a:solidFill>
                <a:srgbClr val="000000"/>
              </a:solidFill>
              <a:latin typeface="Arial" charset="0"/>
            </a:endParaRPr>
          </a:p>
          <a:p>
            <a:pPr marL="417513" indent="-312738">
              <a:spcAft>
                <a:spcPts val="1413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</a:pPr>
            <a:endParaRPr lang="it-IT" sz="3200" i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639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60700" y="4356100"/>
            <a:ext cx="107950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93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40200" y="4319588"/>
            <a:ext cx="1079500" cy="1439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94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750" y="4319588"/>
            <a:ext cx="1079500" cy="1439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95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9250" y="4319588"/>
            <a:ext cx="1081088" cy="1439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ea typeface="MS Gothic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1043</Words>
  <Application>Microsoft Office PowerPoint</Application>
  <PresentationFormat>Custom</PresentationFormat>
  <Paragraphs>360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Office Theme</vt:lpstr>
      <vt:lpstr>OpenDocument Text</vt:lpstr>
      <vt:lpstr>OpenDocument - Foglio elettronico</vt:lpstr>
      <vt:lpstr>OpenDocument - Testo</vt:lpstr>
      <vt:lpstr>Slide 1</vt:lpstr>
      <vt:lpstr>Slide 2</vt:lpstr>
      <vt:lpstr>ATTEGGIAMENTO: modello associativo</vt:lpstr>
      <vt:lpstr>Slide 4</vt:lpstr>
      <vt:lpstr>Slide 5</vt:lpstr>
      <vt:lpstr>Slide 6</vt:lpstr>
      <vt:lpstr>Metologicamente le due associazioni possono essere scisse:</vt:lpstr>
      <vt:lpstr>Slide 8</vt:lpstr>
      <vt:lpstr>Slide 9</vt:lpstr>
      <vt:lpstr>Slide 10</vt:lpstr>
      <vt:lpstr>Slide 11</vt:lpstr>
      <vt:lpstr>Slide 12</vt:lpstr>
      <vt:lpstr>  </vt:lpstr>
      <vt:lpstr>Slide 14</vt:lpstr>
      <vt:lpstr>Slide 15</vt:lpstr>
      <vt:lpstr>Slide 16</vt:lpstr>
      <vt:lpstr>MODELLO DI ANALISI e RISULTATI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RISULTATI</vt:lpstr>
      <vt:lpstr>DISCUSSIONE PARZIALE</vt:lpstr>
      <vt:lpstr>OBIETTIVO</vt:lpstr>
      <vt:lpstr>Slide 30</vt:lpstr>
      <vt:lpstr>Slide 31</vt:lpstr>
      <vt:lpstr>Slide 32</vt:lpstr>
      <vt:lpstr>Slide 33</vt:lpstr>
      <vt:lpstr>Slide 34</vt:lpstr>
      <vt:lpstr>IPOTESI</vt:lpstr>
      <vt:lpstr>Slide 36</vt:lpstr>
      <vt:lpstr>RISULTATI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“CHI HA PAURA DI CHI?ATTEGGIAMENTI AUTOMATICI VERSO ITALIANI E IMMIGRATI E LA PAURA DELLA CRIMINALITÀ”   V. Piccoli, A. Carnaghi, F. Del Missier</dc:title>
  <dc:creator>valentina piccoli</dc:creator>
  <cp:lastModifiedBy>Valentina</cp:lastModifiedBy>
  <cp:revision>19</cp:revision>
  <dcterms:modified xsi:type="dcterms:W3CDTF">2017-12-12T11:00:44Z</dcterms:modified>
</cp:coreProperties>
</file>