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15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t>06/12/17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it-IT" smtClean="0"/>
              <a:t>Fare clic per modificare stile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it-IT" smtClean="0"/>
              <a:t>Fare clic per modificare stile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251665B-C24A-4702-B522-6A4334602E03}" type="datetimeFigureOut">
              <a:rPr lang="en-US" smtClean="0"/>
              <a:t>06/12/17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251665B-C24A-4702-B522-6A4334602E03}" type="datetimeFigureOut">
              <a:rPr lang="en-US" smtClean="0"/>
              <a:t>06/12/17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it-IT" smtClean="0"/>
              <a:t>Fare clic per modificare stile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251665B-C24A-4702-B522-6A4334602E03}" type="datetimeFigureOut">
              <a:rPr lang="en-US" smtClean="0"/>
              <a:t>06/12/17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uto, immagine e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06/12/17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it-IT" smtClean="0"/>
              <a:t>Fare clic per modificare stile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it-IT" smtClean="0"/>
              <a:t>Trascinare l'immagine su un segnaposto o fare clic sull'icona per aggiungerla</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Immagini con didascalia">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251665B-C24A-4702-B522-6A4334602E03}" type="datetimeFigureOut">
              <a:rPr lang="en-US" smtClean="0"/>
              <a:t>06/12/17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06/12/17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it-IT" smtClean="0"/>
              <a:t>Fare clic per modificare stile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06/12/17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t>06/12/17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t>06/12/17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it-IT" smtClean="0"/>
              <a:t>Trascinare l'immagine su un segnaposto o fare clic sull'icona per aggiungerla</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it-IT" smtClean="0"/>
              <a:t>Fare clic per modificare stile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it-IT" smtClean="0"/>
              <a:t>Fare clic per modificare stile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it-IT" smtClean="0"/>
              <a:t>Fare clic per modificare gli stili del testo dello schema</a:t>
            </a:r>
          </a:p>
        </p:txBody>
      </p:sp>
      <p:sp>
        <p:nvSpPr>
          <p:cNvPr id="4" name="Date Placeholder 3"/>
          <p:cNvSpPr>
            <a:spLocks noGrp="1"/>
          </p:cNvSpPr>
          <p:nvPr>
            <p:ph type="dt" sz="half" idx="10"/>
          </p:nvPr>
        </p:nvSpPr>
        <p:spPr/>
        <p:txBody>
          <a:bodyPr/>
          <a:lstStyle/>
          <a:p>
            <a:fld id="{4251665B-C24A-4702-B522-6A4334602E03}" type="datetimeFigureOut">
              <a:rPr lang="en-US" smtClean="0"/>
              <a:t>06/12/17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zione con immagin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it-IT" smtClean="0"/>
              <a:t>Trascinare l'immagine su un segnaposto o fare clic sull'icona per aggiungerla</a:t>
            </a:r>
            <a:endParaRPr/>
          </a:p>
        </p:txBody>
      </p:sp>
      <p:sp>
        <p:nvSpPr>
          <p:cNvPr id="4" name="Date Placeholder 3"/>
          <p:cNvSpPr>
            <a:spLocks noGrp="1"/>
          </p:cNvSpPr>
          <p:nvPr>
            <p:ph type="dt" sz="half" idx="10"/>
          </p:nvPr>
        </p:nvSpPr>
        <p:spPr/>
        <p:txBody>
          <a:bodyPr/>
          <a:lstStyle/>
          <a:p>
            <a:fld id="{4251665B-C24A-4702-B522-6A4334602E03}" type="datetimeFigureOut">
              <a:rPr lang="en-US" smtClean="0"/>
              <a:t>06/12/17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t>‹n.›</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it-IT" smtClean="0"/>
              <a:t>Fare clic per modificare stile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t>06/12/17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t>06/12/17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4251665B-C24A-4702-B522-6A4334602E03}" type="datetimeFigureOut">
              <a:rPr lang="en-US" smtClean="0"/>
              <a:t>06/12/17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t>06/12/17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t>‹n.›</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t>06/12/17</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t>‹n.›</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it-IT" smtClean="0"/>
              <a:t>Fare clic per modificare stile</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Prova di autovalutazione</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838246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Analisi metodologica</a:t>
            </a:r>
            <a:endParaRPr lang="it-IT" dirty="0"/>
          </a:p>
        </p:txBody>
      </p:sp>
      <p:sp>
        <p:nvSpPr>
          <p:cNvPr id="3" name="Segnaposto contenuto 2"/>
          <p:cNvSpPr>
            <a:spLocks noGrp="1"/>
          </p:cNvSpPr>
          <p:nvPr>
            <p:ph idx="1"/>
          </p:nvPr>
        </p:nvSpPr>
        <p:spPr>
          <a:xfrm>
            <a:off x="471715" y="2133600"/>
            <a:ext cx="8386536" cy="3992563"/>
          </a:xfrm>
        </p:spPr>
        <p:txBody>
          <a:bodyPr>
            <a:normAutofit lnSpcReduction="10000"/>
          </a:bodyPr>
          <a:lstStyle/>
          <a:p>
            <a:r>
              <a:rPr lang="it-IT" dirty="0" smtClean="0"/>
              <a:t>I partecipanti devono giudicare il gruppo degli italiani e degli stranieri, su tratti positivi e negativi, e su tratti stereotipici degli italiani o irrilevanti per lo stereotipo. I tratti sono quindi organizzati in maniera ortogonale. Inoltre, tale giudizio viene raccolto in una stanza illuminata o in una stanza buia. I risultati mostrano che l’</a:t>
            </a:r>
            <a:r>
              <a:rPr lang="it-IT" dirty="0" err="1" smtClean="0"/>
              <a:t>ingroup</a:t>
            </a:r>
            <a:r>
              <a:rPr lang="it-IT" dirty="0" smtClean="0"/>
              <a:t> è valutato più positivamente dell’</a:t>
            </a:r>
            <a:r>
              <a:rPr lang="it-IT" dirty="0" err="1" smtClean="0"/>
              <a:t>outgroup</a:t>
            </a:r>
            <a:r>
              <a:rPr lang="it-IT" dirty="0" smtClean="0"/>
              <a:t> e tale risultato era più forte nella condizione di stanza buia rispetto alla condizione di stanza illuminata. Infine, questo pattern era più forte nei partecipanti con elevato livello di preferenza per gli ambienti illuminati rispetto agli ambienti scarsamente illuminati.</a:t>
            </a:r>
            <a:endParaRPr lang="it-IT" dirty="0"/>
          </a:p>
        </p:txBody>
      </p:sp>
    </p:spTree>
    <p:extLst>
      <p:ext uri="{BB962C8B-B14F-4D97-AF65-F5344CB8AC3E}">
        <p14:creationId xmlns:p14="http://schemas.microsoft.com/office/powerpoint/2010/main" val="3641990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Indica la risposta corretta</a:t>
            </a:r>
            <a:endParaRPr lang="it-IT" dirty="0"/>
          </a:p>
        </p:txBody>
      </p:sp>
      <p:sp>
        <p:nvSpPr>
          <p:cNvPr id="3" name="Segnaposto contenuto 2"/>
          <p:cNvSpPr>
            <a:spLocks noGrp="1"/>
          </p:cNvSpPr>
          <p:nvPr>
            <p:ph idx="1"/>
          </p:nvPr>
        </p:nvSpPr>
        <p:spPr/>
        <p:txBody>
          <a:bodyPr/>
          <a:lstStyle/>
          <a:p>
            <a:r>
              <a:rPr lang="it-IT" b="1" dirty="0" smtClean="0"/>
              <a:t>1) </a:t>
            </a:r>
            <a:r>
              <a:rPr lang="it-IT" b="1" dirty="0"/>
              <a:t>Nella teoria dell’Identità Sociale è stato verificato che il favoritismo per l’</a:t>
            </a:r>
            <a:r>
              <a:rPr lang="it-IT" b="1" dirty="0" err="1"/>
              <a:t>ingroup</a:t>
            </a:r>
            <a:r>
              <a:rPr lang="it-IT" b="1" dirty="0"/>
              <a:t>  </a:t>
            </a:r>
            <a:endParaRPr lang="it-IT" dirty="0"/>
          </a:p>
          <a:p>
            <a:r>
              <a:rPr lang="it-IT" b="1" dirty="0" smtClean="0"/>
              <a:t>a</a:t>
            </a:r>
            <a:r>
              <a:rPr lang="it-IT" b="1" dirty="0"/>
              <a:t>)</a:t>
            </a:r>
            <a:r>
              <a:rPr lang="it-IT" dirty="0"/>
              <a:t> emerge se c’è una competizione tra i gruppi per un bene simbolico o materiale </a:t>
            </a:r>
          </a:p>
          <a:p>
            <a:r>
              <a:rPr lang="it-IT" b="1" dirty="0" smtClean="0"/>
              <a:t>b</a:t>
            </a:r>
            <a:r>
              <a:rPr lang="it-IT" b="1" dirty="0"/>
              <a:t>)</a:t>
            </a:r>
            <a:r>
              <a:rPr lang="it-IT" dirty="0"/>
              <a:t> emerge in situazioni di conflitto tra i gruppi</a:t>
            </a:r>
          </a:p>
          <a:p>
            <a:r>
              <a:rPr lang="it-IT" b="1" dirty="0" smtClean="0"/>
              <a:t>c</a:t>
            </a:r>
            <a:r>
              <a:rPr lang="it-IT" b="1" dirty="0"/>
              <a:t>)</a:t>
            </a:r>
            <a:r>
              <a:rPr lang="it-IT" dirty="0"/>
              <a:t> è conseguenza della semplice categorizzazione</a:t>
            </a:r>
          </a:p>
          <a:p>
            <a:endParaRPr lang="it-IT" dirty="0"/>
          </a:p>
        </p:txBody>
      </p:sp>
    </p:spTree>
    <p:extLst>
      <p:ext uri="{BB962C8B-B14F-4D97-AF65-F5344CB8AC3E}">
        <p14:creationId xmlns:p14="http://schemas.microsoft.com/office/powerpoint/2010/main" val="75592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Indica la risposta corretta</a:t>
            </a:r>
            <a:endParaRPr lang="it-IT" dirty="0"/>
          </a:p>
        </p:txBody>
      </p:sp>
      <p:sp>
        <p:nvSpPr>
          <p:cNvPr id="3" name="Segnaposto contenuto 2"/>
          <p:cNvSpPr>
            <a:spLocks noGrp="1"/>
          </p:cNvSpPr>
          <p:nvPr>
            <p:ph idx="1"/>
          </p:nvPr>
        </p:nvSpPr>
        <p:spPr/>
        <p:txBody>
          <a:bodyPr>
            <a:normAutofit fontScale="92500" lnSpcReduction="10000"/>
          </a:bodyPr>
          <a:lstStyle/>
          <a:p>
            <a:r>
              <a:rPr lang="it-IT" b="1" dirty="0" smtClean="0"/>
              <a:t>2) il processo di monitoraggio nella soppressione degli stereotipi</a:t>
            </a:r>
          </a:p>
          <a:p>
            <a:endParaRPr lang="it-IT" b="1" dirty="0" smtClean="0"/>
          </a:p>
          <a:p>
            <a:r>
              <a:rPr lang="it-IT" dirty="0" smtClean="0"/>
              <a:t>A) avviene solo se il soggetto ha elevate risorse cognitive</a:t>
            </a:r>
          </a:p>
          <a:p>
            <a:r>
              <a:rPr lang="it-IT" dirty="0" smtClean="0"/>
              <a:t>B) </a:t>
            </a:r>
            <a:r>
              <a:rPr lang="it-IT" dirty="0"/>
              <a:t>avviene solo se il soggetto ha </a:t>
            </a:r>
            <a:r>
              <a:rPr lang="it-IT" dirty="0" smtClean="0"/>
              <a:t>basse </a:t>
            </a:r>
            <a:r>
              <a:rPr lang="it-IT" dirty="0"/>
              <a:t>risorse cognitive</a:t>
            </a:r>
          </a:p>
          <a:p>
            <a:r>
              <a:rPr lang="it-IT" dirty="0" smtClean="0"/>
              <a:t>C) </a:t>
            </a:r>
            <a:r>
              <a:rPr lang="it-IT" dirty="0"/>
              <a:t>avviene </a:t>
            </a:r>
            <a:r>
              <a:rPr lang="it-IT" dirty="0" smtClean="0"/>
              <a:t>anche se il soggetto ha elevate risorse </a:t>
            </a:r>
            <a:r>
              <a:rPr lang="it-IT" dirty="0"/>
              <a:t>cognitive</a:t>
            </a:r>
          </a:p>
          <a:p>
            <a:pPr marL="0" indent="0">
              <a:buNone/>
            </a:pPr>
            <a:r>
              <a:rPr lang="it-IT" dirty="0" smtClean="0"/>
              <a:t> </a:t>
            </a:r>
            <a:endParaRPr lang="it-IT" dirty="0"/>
          </a:p>
        </p:txBody>
      </p:sp>
    </p:spTree>
    <p:extLst>
      <p:ext uri="{BB962C8B-B14F-4D97-AF65-F5344CB8AC3E}">
        <p14:creationId xmlns:p14="http://schemas.microsoft.com/office/powerpoint/2010/main" val="194184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967840"/>
            <a:ext cx="9144000" cy="5890160"/>
          </a:xfrm>
        </p:spPr>
        <p:txBody>
          <a:bodyPr>
            <a:normAutofit fontScale="85000" lnSpcReduction="20000"/>
          </a:bodyPr>
          <a:lstStyle/>
          <a:p>
            <a:endParaRPr lang="it-IT" sz="2500" b="1" dirty="0" smtClean="0"/>
          </a:p>
          <a:p>
            <a:endParaRPr lang="it-IT" sz="2500" b="1" dirty="0" smtClean="0"/>
          </a:p>
          <a:p>
            <a:r>
              <a:rPr lang="it-IT" sz="2500" b="1" dirty="0" smtClean="0"/>
              <a:t>Nell’esperimento </a:t>
            </a:r>
            <a:r>
              <a:rPr lang="it-IT" sz="2500" b="1" dirty="0"/>
              <a:t>di </a:t>
            </a:r>
            <a:r>
              <a:rPr lang="it-IT" sz="2500" b="1" dirty="0" err="1"/>
              <a:t>Ito</a:t>
            </a:r>
            <a:r>
              <a:rPr lang="it-IT" sz="2500" b="1" dirty="0"/>
              <a:t> &amp; </a:t>
            </a:r>
            <a:r>
              <a:rPr lang="it-IT" sz="2500" b="1" dirty="0" err="1"/>
              <a:t>Urland</a:t>
            </a:r>
            <a:r>
              <a:rPr lang="it-IT" sz="2500" b="1" dirty="0"/>
              <a:t>, l’analisi dei potenziali evocati ha messo in luce che</a:t>
            </a:r>
            <a:r>
              <a:rPr lang="it-IT" b="1" dirty="0"/>
              <a:t>:</a:t>
            </a:r>
            <a:endParaRPr lang="it-IT" dirty="0"/>
          </a:p>
          <a:p>
            <a:r>
              <a:rPr lang="it-IT" b="1" dirty="0" smtClean="0"/>
              <a:t>a</a:t>
            </a:r>
            <a:r>
              <a:rPr lang="it-IT" b="1" dirty="0"/>
              <a:t>) </a:t>
            </a:r>
            <a:r>
              <a:rPr lang="it-IT" dirty="0"/>
              <a:t> l’ampiezza della P300 aumenta quando vi è un’incongruenza tra il target da categorizzare e il contesto, indipendentemente dal fatto che tale incongruenza riguardi o meno la dimensione  che il partecipante deve usare per categorizzare il target (per es. </a:t>
            </a:r>
            <a:r>
              <a:rPr lang="it-IT" dirty="0" smtClean="0"/>
              <a:t>genere </a:t>
            </a:r>
            <a:r>
              <a:rPr lang="it-IT" dirty="0"/>
              <a:t>o gruppo etnico)</a:t>
            </a:r>
          </a:p>
          <a:p>
            <a:r>
              <a:rPr lang="it-IT" b="1" dirty="0" smtClean="0"/>
              <a:t>b</a:t>
            </a:r>
            <a:r>
              <a:rPr lang="it-IT" b="1" dirty="0"/>
              <a:t>)</a:t>
            </a:r>
            <a:r>
              <a:rPr lang="it-IT" dirty="0"/>
              <a:t>  l’ampiezza della P300 aumenta quando vi è congruenza tra il target da categorizzare e il contesto, indipendentemente dal fatto che tale congruenza riguardi o meno la dimensione  che il partecipante deve usare per categorizzare il target (per es. </a:t>
            </a:r>
            <a:r>
              <a:rPr lang="it-IT" dirty="0" smtClean="0"/>
              <a:t>genere </a:t>
            </a:r>
            <a:r>
              <a:rPr lang="it-IT" dirty="0"/>
              <a:t>o gruppo etnico)</a:t>
            </a:r>
          </a:p>
          <a:p>
            <a:r>
              <a:rPr lang="it-IT" b="1" dirty="0" smtClean="0"/>
              <a:t>c</a:t>
            </a:r>
            <a:r>
              <a:rPr lang="it-IT" b="1" dirty="0"/>
              <a:t>) </a:t>
            </a:r>
            <a:r>
              <a:rPr lang="it-IT" dirty="0"/>
              <a:t> l’ampiezza della P300 aumenta quando vi è un’incongruenza tra il target da categorizzare e il contesto; tale risultato è ancora più marcato quando l’incongruenza target-contesto riguarda la dimensione  che il partecipante deve usare per categorizzare il target (per es. genere o gruppo etnico)</a:t>
            </a:r>
          </a:p>
          <a:p>
            <a:r>
              <a:rPr lang="it-IT" dirty="0"/>
              <a:t> </a:t>
            </a:r>
          </a:p>
          <a:p>
            <a:endParaRPr lang="it-IT" dirty="0"/>
          </a:p>
        </p:txBody>
      </p:sp>
      <p:sp>
        <p:nvSpPr>
          <p:cNvPr id="4" name="Titolo 3"/>
          <p:cNvSpPr>
            <a:spLocks noGrp="1"/>
          </p:cNvSpPr>
          <p:nvPr>
            <p:ph type="title"/>
          </p:nvPr>
        </p:nvSpPr>
        <p:spPr>
          <a:xfrm>
            <a:off x="284163" y="86096"/>
            <a:ext cx="8574087" cy="967840"/>
          </a:xfrm>
        </p:spPr>
        <p:txBody>
          <a:bodyPr/>
          <a:lstStyle/>
          <a:p>
            <a:endParaRPr lang="it-IT"/>
          </a:p>
        </p:txBody>
      </p:sp>
    </p:spTree>
    <p:extLst>
      <p:ext uri="{BB962C8B-B14F-4D97-AF65-F5344CB8AC3E}">
        <p14:creationId xmlns:p14="http://schemas.microsoft.com/office/powerpoint/2010/main" val="2213903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Indica la risposta corretta</a:t>
            </a:r>
            <a:endParaRPr lang="it-IT" dirty="0"/>
          </a:p>
        </p:txBody>
      </p:sp>
      <p:sp>
        <p:nvSpPr>
          <p:cNvPr id="3" name="Segnaposto contenuto 2"/>
          <p:cNvSpPr>
            <a:spLocks noGrp="1"/>
          </p:cNvSpPr>
          <p:nvPr>
            <p:ph idx="1"/>
          </p:nvPr>
        </p:nvSpPr>
        <p:spPr>
          <a:xfrm>
            <a:off x="0" y="2074408"/>
            <a:ext cx="9144000" cy="4783592"/>
          </a:xfrm>
        </p:spPr>
        <p:txBody>
          <a:bodyPr>
            <a:normAutofit/>
          </a:bodyPr>
          <a:lstStyle/>
          <a:p>
            <a:r>
              <a:rPr lang="it-IT" b="1" dirty="0" smtClean="0"/>
              <a:t>4) Negli studi sul prime semantico, è stato dimostrato che</a:t>
            </a:r>
          </a:p>
          <a:p>
            <a:r>
              <a:rPr lang="it-IT" dirty="0" smtClean="0"/>
              <a:t>A)  </a:t>
            </a:r>
            <a:r>
              <a:rPr lang="it-IT" dirty="0"/>
              <a:t>se il prime e il target </a:t>
            </a:r>
            <a:r>
              <a:rPr lang="it-IT" dirty="0" smtClean="0"/>
              <a:t>sono </a:t>
            </a:r>
            <a:r>
              <a:rPr lang="it-IT" dirty="0"/>
              <a:t>legati tra </a:t>
            </a:r>
            <a:r>
              <a:rPr lang="it-IT" dirty="0" smtClean="0"/>
              <a:t>loro da una relazione di congruenza, </a:t>
            </a:r>
            <a:r>
              <a:rPr lang="it-IT" dirty="0"/>
              <a:t>il target è riconosciuto più lentamente rispetto a quando il prime e il </a:t>
            </a:r>
            <a:r>
              <a:rPr lang="it-IT" dirty="0" smtClean="0"/>
              <a:t>target </a:t>
            </a:r>
            <a:r>
              <a:rPr lang="it-IT" dirty="0"/>
              <a:t> </a:t>
            </a:r>
            <a:r>
              <a:rPr lang="it-IT" dirty="0" smtClean="0"/>
              <a:t>non </a:t>
            </a:r>
            <a:r>
              <a:rPr lang="it-IT" dirty="0"/>
              <a:t>hanno una relazione semantica</a:t>
            </a:r>
            <a:endParaRPr lang="it-IT" dirty="0" smtClean="0"/>
          </a:p>
          <a:p>
            <a:r>
              <a:rPr lang="it-IT" dirty="0" smtClean="0"/>
              <a:t>B)</a:t>
            </a:r>
            <a:r>
              <a:rPr lang="it-IT" dirty="0"/>
              <a:t> </a:t>
            </a:r>
            <a:r>
              <a:rPr lang="it-IT" dirty="0"/>
              <a:t>se il prime e il target hanno una relazione di </a:t>
            </a:r>
            <a:r>
              <a:rPr lang="it-IT" dirty="0" smtClean="0"/>
              <a:t>incongruenza</a:t>
            </a:r>
            <a:r>
              <a:rPr lang="it-IT" dirty="0"/>
              <a:t>, </a:t>
            </a:r>
            <a:r>
              <a:rPr lang="it-IT" dirty="0" smtClean="0"/>
              <a:t>il riconoscimento del target è facilitato a causa della relazione semantica </a:t>
            </a:r>
          </a:p>
          <a:p>
            <a:r>
              <a:rPr lang="it-IT" dirty="0" smtClean="0"/>
              <a:t>C) se il prime e il target non sono legati tra loro semanticamente, il target è riconosciuto più lentamente rispetto a quando il prime e il target hanno una relazione semantica di congruenza</a:t>
            </a:r>
            <a:endParaRPr lang="it-IT" dirty="0"/>
          </a:p>
          <a:p>
            <a:endParaRPr lang="it-IT" dirty="0"/>
          </a:p>
        </p:txBody>
      </p:sp>
    </p:spTree>
    <p:extLst>
      <p:ext uri="{BB962C8B-B14F-4D97-AF65-F5344CB8AC3E}">
        <p14:creationId xmlns:p14="http://schemas.microsoft.com/office/powerpoint/2010/main" val="1999007641"/>
      </p:ext>
    </p:extLst>
  </p:cSld>
  <p:clrMapOvr>
    <a:masterClrMapping/>
  </p:clrMapOvr>
</p:sld>
</file>

<file path=ppt/theme/theme1.xml><?xml version="1.0" encoding="utf-8"?>
<a:theme xmlns:a="http://schemas.openxmlformats.org/drawingml/2006/main" name="Multicolore">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Multicolore.thmx</Template>
  <TotalTime>55</TotalTime>
  <Words>429</Words>
  <Application>Microsoft Macintosh PowerPoint</Application>
  <PresentationFormat>Presentazione su schermo (4:3)</PresentationFormat>
  <Paragraphs>27</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Multicolore</vt:lpstr>
      <vt:lpstr>Prova di autovalutazione</vt:lpstr>
      <vt:lpstr>Analisi metodologica</vt:lpstr>
      <vt:lpstr>Indica la risposta corretta</vt:lpstr>
      <vt:lpstr>Indica la risposta corretta</vt:lpstr>
      <vt:lpstr>Presentazione di PowerPoint</vt:lpstr>
      <vt:lpstr>Indica la risposta corretta</vt:lpstr>
    </vt:vector>
  </TitlesOfParts>
  <Company>Università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Prova di autovalutazione</dc:title>
  <dc:creator>Andrea Carnaghi</dc:creator>
  <cp:lastModifiedBy>Andrea Carnaghi</cp:lastModifiedBy>
  <cp:revision>5</cp:revision>
  <dcterms:created xsi:type="dcterms:W3CDTF">2017-12-06T10:48:12Z</dcterms:created>
  <dcterms:modified xsi:type="dcterms:W3CDTF">2017-12-06T11:44:01Z</dcterms:modified>
</cp:coreProperties>
</file>