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12/21/2017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bg2">
                    <a:lumMod val="50000"/>
                  </a:schemeClr>
                </a:solidFill>
                <a:latin typeface="Arial Black" panose="020B0A04020102020204" pitchFamily="34" charset="0"/>
              </a:rPr>
              <a:t>THE MULTIMODAL TEXT</a:t>
            </a:r>
            <a:endParaRPr lang="it-IT" b="1" dirty="0">
              <a:solidFill>
                <a:schemeClr val="bg2">
                  <a:lumMod val="50000"/>
                </a:schemeClr>
              </a:solidFill>
              <a:latin typeface="Arial Black" panose="020B0A04020102020204" pitchFamily="34" charset="0"/>
            </a:endParaRPr>
          </a:p>
        </p:txBody>
      </p:sp>
      <p:sp>
        <p:nvSpPr>
          <p:cNvPr id="3" name="Segnaposto contenuto 2"/>
          <p:cNvSpPr>
            <a:spLocks noGrp="1"/>
          </p:cNvSpPr>
          <p:nvPr>
            <p:ph idx="1"/>
          </p:nvPr>
        </p:nvSpPr>
        <p:spPr/>
        <p:txBody>
          <a:bodyPr>
            <a:normAutofit/>
          </a:bodyPr>
          <a:lstStyle/>
          <a:p>
            <a:r>
              <a:rPr lang="en-US" sz="4000" b="1" dirty="0"/>
              <a:t>What are multimodal texts? </a:t>
            </a:r>
          </a:p>
          <a:p>
            <a:r>
              <a:rPr lang="en-US" sz="4000" b="1" dirty="0"/>
              <a:t>A text may be defined as multimodal when it combines two or more semiotic systems. There are five semiotic systems in </a:t>
            </a:r>
            <a:r>
              <a:rPr lang="en-US" sz="4000" b="1" dirty="0" smtClean="0"/>
              <a:t>total.</a:t>
            </a:r>
            <a:endParaRPr lang="en-US" sz="4000" b="1" dirty="0"/>
          </a:p>
        </p:txBody>
      </p:sp>
    </p:spTree>
    <p:extLst>
      <p:ext uri="{BB962C8B-B14F-4D97-AF65-F5344CB8AC3E}">
        <p14:creationId xmlns:p14="http://schemas.microsoft.com/office/powerpoint/2010/main" val="1854526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noAutofit/>
          </a:bodyPr>
          <a:lstStyle/>
          <a:p>
            <a:r>
              <a:rPr lang="en-US" sz="2000" b="1" dirty="0" smtClean="0"/>
              <a:t>“During </a:t>
            </a:r>
            <a:r>
              <a:rPr lang="en-US" sz="2000" b="1" dirty="0"/>
              <a:t>the early 80's in Ireland we witnessed the first effective teaser ad campaign. Billboards sprung up around the country with carried the notice 'Big Ed Loves Mona'. Nobody really knew what it was about and it wasn't long before speculation and </a:t>
            </a:r>
            <a:r>
              <a:rPr lang="en-US" sz="2000" b="1" dirty="0" err="1"/>
              <a:t>rumours</a:t>
            </a:r>
            <a:r>
              <a:rPr lang="en-US" sz="2000" b="1" dirty="0"/>
              <a:t> were flying. 'It's a lonely American who fell in love with an Irish girl called Mona and he's trying to find her' I tell </a:t>
            </a:r>
            <a:r>
              <a:rPr lang="en-US" sz="2000" b="1" dirty="0" err="1"/>
              <a:t>ya</a:t>
            </a:r>
            <a:r>
              <a:rPr lang="en-US" sz="2000" b="1" dirty="0"/>
              <a:t>, was the main thought going round. Truth be told, it was a animated character and Mona was a yoghurt, bit of an anti-climax to be honest when it was eventually </a:t>
            </a:r>
            <a:r>
              <a:rPr lang="en-US" sz="2000" b="1" dirty="0" smtClean="0"/>
              <a:t>revealed </a:t>
            </a:r>
            <a:r>
              <a:rPr lang="en-US" sz="2000" b="1" dirty="0"/>
              <a:t>but a great ad campaign none the </a:t>
            </a:r>
            <a:r>
              <a:rPr lang="en-US" sz="2000" b="1" dirty="0" smtClean="0"/>
              <a:t>less”. </a:t>
            </a:r>
            <a:endParaRPr lang="it-IT" sz="2000" b="1" dirty="0"/>
          </a:p>
        </p:txBody>
      </p:sp>
    </p:spTree>
    <p:extLst>
      <p:ext uri="{BB962C8B-B14F-4D97-AF65-F5344CB8AC3E}">
        <p14:creationId xmlns:p14="http://schemas.microsoft.com/office/powerpoint/2010/main" val="261321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solidFill>
                  <a:schemeClr val="bg2">
                    <a:lumMod val="50000"/>
                  </a:schemeClr>
                </a:solidFill>
                <a:latin typeface="Arial Black" panose="020B0A04020102020204" pitchFamily="34" charset="0"/>
              </a:rPr>
              <a:t>What</a:t>
            </a:r>
            <a:r>
              <a:rPr lang="it-IT" dirty="0" smtClean="0">
                <a:solidFill>
                  <a:schemeClr val="bg2">
                    <a:lumMod val="50000"/>
                  </a:schemeClr>
                </a:solidFill>
                <a:latin typeface="Arial Black" panose="020B0A04020102020204" pitchFamily="34" charset="0"/>
              </a:rPr>
              <a:t> </a:t>
            </a:r>
            <a:r>
              <a:rPr lang="it-IT" dirty="0" err="1" smtClean="0">
                <a:solidFill>
                  <a:schemeClr val="bg2">
                    <a:lumMod val="50000"/>
                  </a:schemeClr>
                </a:solidFill>
                <a:latin typeface="Arial Black" panose="020B0A04020102020204" pitchFamily="34" charset="0"/>
              </a:rPr>
              <a:t>is</a:t>
            </a:r>
            <a:r>
              <a:rPr lang="it-IT" dirty="0" smtClean="0">
                <a:solidFill>
                  <a:schemeClr val="bg2">
                    <a:lumMod val="50000"/>
                  </a:schemeClr>
                </a:solidFill>
                <a:latin typeface="Arial Black" panose="020B0A04020102020204" pitchFamily="34" charset="0"/>
              </a:rPr>
              <a:t> audio </a:t>
            </a:r>
            <a:r>
              <a:rPr lang="it-IT" dirty="0" err="1" smtClean="0">
                <a:solidFill>
                  <a:schemeClr val="bg2">
                    <a:lumMod val="50000"/>
                  </a:schemeClr>
                </a:solidFill>
                <a:latin typeface="Arial Black" panose="020B0A04020102020204" pitchFamily="34" charset="0"/>
              </a:rPr>
              <a:t>description</a:t>
            </a:r>
            <a:r>
              <a:rPr lang="it-IT" dirty="0" smtClean="0">
                <a:solidFill>
                  <a:schemeClr val="bg2">
                    <a:lumMod val="50000"/>
                  </a:schemeClr>
                </a:solidFill>
                <a:latin typeface="Arial Black" panose="020B0A04020102020204" pitchFamily="34" charset="0"/>
              </a:rPr>
              <a:t>?</a:t>
            </a:r>
            <a:endParaRPr lang="it-IT" dirty="0">
              <a:solidFill>
                <a:schemeClr val="bg2">
                  <a:lumMod val="50000"/>
                </a:schemeClr>
              </a:solidFill>
              <a:latin typeface="Arial Black" panose="020B0A04020102020204" pitchFamily="34" charset="0"/>
            </a:endParaRPr>
          </a:p>
        </p:txBody>
      </p:sp>
      <p:sp>
        <p:nvSpPr>
          <p:cNvPr id="3" name="Segnaposto contenuto 2"/>
          <p:cNvSpPr>
            <a:spLocks noGrp="1"/>
          </p:cNvSpPr>
          <p:nvPr>
            <p:ph idx="1"/>
          </p:nvPr>
        </p:nvSpPr>
        <p:spPr/>
        <p:txBody>
          <a:bodyPr>
            <a:normAutofit/>
          </a:bodyPr>
          <a:lstStyle/>
          <a:p>
            <a:r>
              <a:rPr lang="en-US" sz="4000" dirty="0"/>
              <a:t>Audio Description involves the accessibility of the visual images of theater, television, movies, and other art forms for people who are blind, have low vision, or who are otherwise visually impaired. </a:t>
            </a:r>
            <a:endParaRPr lang="en-US" sz="4000" dirty="0" smtClean="0"/>
          </a:p>
        </p:txBody>
      </p:sp>
    </p:spTree>
    <p:extLst>
      <p:ext uri="{BB962C8B-B14F-4D97-AF65-F5344CB8AC3E}">
        <p14:creationId xmlns:p14="http://schemas.microsoft.com/office/powerpoint/2010/main" val="1490763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solidFill>
                  <a:schemeClr val="bg2">
                    <a:lumMod val="50000"/>
                  </a:schemeClr>
                </a:solidFill>
                <a:latin typeface="Arial Black" panose="020B0A04020102020204" pitchFamily="34" charset="0"/>
              </a:rPr>
              <a:t>What</a:t>
            </a:r>
            <a:r>
              <a:rPr lang="it-IT" dirty="0">
                <a:solidFill>
                  <a:schemeClr val="bg2">
                    <a:lumMod val="50000"/>
                  </a:schemeClr>
                </a:solidFill>
                <a:latin typeface="Arial Black" panose="020B0A04020102020204" pitchFamily="34" charset="0"/>
              </a:rPr>
              <a:t> </a:t>
            </a:r>
            <a:r>
              <a:rPr lang="it-IT" dirty="0" err="1">
                <a:solidFill>
                  <a:schemeClr val="bg2">
                    <a:lumMod val="50000"/>
                  </a:schemeClr>
                </a:solidFill>
                <a:latin typeface="Arial Black" panose="020B0A04020102020204" pitchFamily="34" charset="0"/>
              </a:rPr>
              <a:t>is</a:t>
            </a:r>
            <a:r>
              <a:rPr lang="it-IT" dirty="0">
                <a:solidFill>
                  <a:schemeClr val="bg2">
                    <a:lumMod val="50000"/>
                  </a:schemeClr>
                </a:solidFill>
                <a:latin typeface="Arial Black" panose="020B0A04020102020204" pitchFamily="34" charset="0"/>
              </a:rPr>
              <a:t> audio </a:t>
            </a:r>
            <a:r>
              <a:rPr lang="it-IT" dirty="0" err="1">
                <a:solidFill>
                  <a:schemeClr val="bg2">
                    <a:lumMod val="50000"/>
                  </a:schemeClr>
                </a:solidFill>
                <a:latin typeface="Arial Black" panose="020B0A04020102020204" pitchFamily="34" charset="0"/>
              </a:rPr>
              <a:t>description</a:t>
            </a:r>
            <a:r>
              <a:rPr lang="it-IT" dirty="0">
                <a:solidFill>
                  <a:schemeClr val="bg2">
                    <a:lumMod val="50000"/>
                  </a:schemeClr>
                </a:solidFill>
                <a:latin typeface="Arial Black" panose="020B0A04020102020204" pitchFamily="34" charset="0"/>
              </a:rPr>
              <a:t>?</a:t>
            </a:r>
            <a:endParaRPr lang="it-IT" dirty="0"/>
          </a:p>
        </p:txBody>
      </p:sp>
      <p:sp>
        <p:nvSpPr>
          <p:cNvPr id="3" name="Segnaposto contenuto 2"/>
          <p:cNvSpPr>
            <a:spLocks noGrp="1"/>
          </p:cNvSpPr>
          <p:nvPr>
            <p:ph idx="1"/>
          </p:nvPr>
        </p:nvSpPr>
        <p:spPr/>
        <p:txBody>
          <a:bodyPr>
            <a:noAutofit/>
          </a:bodyPr>
          <a:lstStyle/>
          <a:p>
            <a:r>
              <a:rPr lang="en-US" sz="3600" dirty="0"/>
              <a:t>It is a narration service that attempts to describe what the sighted person takes for granted -- those images that a person who is blind or visually impaired formerly could only experience through the whispered asides from a sighted companion. </a:t>
            </a:r>
          </a:p>
        </p:txBody>
      </p:sp>
    </p:spTree>
    <p:extLst>
      <p:ext uri="{BB962C8B-B14F-4D97-AF65-F5344CB8AC3E}">
        <p14:creationId xmlns:p14="http://schemas.microsoft.com/office/powerpoint/2010/main" val="1877284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solidFill>
                  <a:schemeClr val="bg2">
                    <a:lumMod val="50000"/>
                  </a:schemeClr>
                </a:solidFill>
                <a:latin typeface="Arial Black" panose="020B0A04020102020204" pitchFamily="34" charset="0"/>
              </a:rPr>
              <a:t>What</a:t>
            </a:r>
            <a:r>
              <a:rPr lang="it-IT" dirty="0">
                <a:solidFill>
                  <a:schemeClr val="bg2">
                    <a:lumMod val="50000"/>
                  </a:schemeClr>
                </a:solidFill>
                <a:latin typeface="Arial Black" panose="020B0A04020102020204" pitchFamily="34" charset="0"/>
              </a:rPr>
              <a:t> </a:t>
            </a:r>
            <a:r>
              <a:rPr lang="it-IT" dirty="0" err="1">
                <a:solidFill>
                  <a:schemeClr val="bg2">
                    <a:lumMod val="50000"/>
                  </a:schemeClr>
                </a:solidFill>
                <a:latin typeface="Arial Black" panose="020B0A04020102020204" pitchFamily="34" charset="0"/>
              </a:rPr>
              <a:t>is</a:t>
            </a:r>
            <a:r>
              <a:rPr lang="it-IT" dirty="0">
                <a:solidFill>
                  <a:schemeClr val="bg2">
                    <a:lumMod val="50000"/>
                  </a:schemeClr>
                </a:solidFill>
                <a:latin typeface="Arial Black" panose="020B0A04020102020204" pitchFamily="34" charset="0"/>
              </a:rPr>
              <a:t> audio </a:t>
            </a:r>
            <a:r>
              <a:rPr lang="it-IT" dirty="0" err="1">
                <a:solidFill>
                  <a:schemeClr val="bg2">
                    <a:lumMod val="50000"/>
                  </a:schemeClr>
                </a:solidFill>
                <a:latin typeface="Arial Black" panose="020B0A04020102020204" pitchFamily="34" charset="0"/>
              </a:rPr>
              <a:t>description</a:t>
            </a:r>
            <a:r>
              <a:rPr lang="it-IT" dirty="0">
                <a:solidFill>
                  <a:schemeClr val="bg2">
                    <a:lumMod val="50000"/>
                  </a:schemeClr>
                </a:solidFill>
                <a:latin typeface="Arial Black" panose="020B0A04020102020204" pitchFamily="34" charset="0"/>
              </a:rPr>
              <a:t>?</a:t>
            </a:r>
            <a:endParaRPr lang="it-IT" dirty="0"/>
          </a:p>
        </p:txBody>
      </p:sp>
      <p:sp>
        <p:nvSpPr>
          <p:cNvPr id="3" name="Segnaposto contenuto 2"/>
          <p:cNvSpPr>
            <a:spLocks noGrp="1"/>
          </p:cNvSpPr>
          <p:nvPr>
            <p:ph idx="1"/>
          </p:nvPr>
        </p:nvSpPr>
        <p:spPr/>
        <p:txBody>
          <a:bodyPr>
            <a:normAutofit/>
          </a:bodyPr>
          <a:lstStyle/>
          <a:p>
            <a:r>
              <a:rPr lang="en-US" sz="2800" dirty="0"/>
              <a:t>In theaters, in museums, and accompanying television, film, and video presentations, Audio Description is commentary and narration which guides the listener through the presentation with concise, objective descriptions of new scenes, settings, costumes, body language, and "sight gags," all slipped in between portions of dialogue or songs.  </a:t>
            </a:r>
          </a:p>
        </p:txBody>
      </p:sp>
    </p:spTree>
    <p:extLst>
      <p:ext uri="{BB962C8B-B14F-4D97-AF65-F5344CB8AC3E}">
        <p14:creationId xmlns:p14="http://schemas.microsoft.com/office/powerpoint/2010/main" val="756072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solidFill>
                  <a:schemeClr val="bg2">
                    <a:lumMod val="50000"/>
                  </a:schemeClr>
                </a:solidFill>
                <a:latin typeface="Arial Black" panose="020B0A04020102020204" pitchFamily="34" charset="0"/>
              </a:rPr>
              <a:t>What</a:t>
            </a:r>
            <a:r>
              <a:rPr lang="it-IT" dirty="0">
                <a:solidFill>
                  <a:schemeClr val="bg2">
                    <a:lumMod val="50000"/>
                  </a:schemeClr>
                </a:solidFill>
                <a:latin typeface="Arial Black" panose="020B0A04020102020204" pitchFamily="34" charset="0"/>
              </a:rPr>
              <a:t> </a:t>
            </a:r>
            <a:r>
              <a:rPr lang="it-IT" dirty="0" err="1">
                <a:solidFill>
                  <a:schemeClr val="bg2">
                    <a:lumMod val="50000"/>
                  </a:schemeClr>
                </a:solidFill>
                <a:latin typeface="Arial Black" panose="020B0A04020102020204" pitchFamily="34" charset="0"/>
              </a:rPr>
              <a:t>is</a:t>
            </a:r>
            <a:r>
              <a:rPr lang="it-IT" dirty="0">
                <a:solidFill>
                  <a:schemeClr val="bg2">
                    <a:lumMod val="50000"/>
                  </a:schemeClr>
                </a:solidFill>
                <a:latin typeface="Arial Black" panose="020B0A04020102020204" pitchFamily="34" charset="0"/>
              </a:rPr>
              <a:t> audio </a:t>
            </a:r>
            <a:r>
              <a:rPr lang="it-IT" dirty="0" err="1">
                <a:solidFill>
                  <a:schemeClr val="bg2">
                    <a:lumMod val="50000"/>
                  </a:schemeClr>
                </a:solidFill>
                <a:latin typeface="Arial Black" panose="020B0A04020102020204" pitchFamily="34" charset="0"/>
              </a:rPr>
              <a:t>description</a:t>
            </a:r>
            <a:r>
              <a:rPr lang="it-IT" dirty="0">
                <a:solidFill>
                  <a:schemeClr val="bg2">
                    <a:lumMod val="50000"/>
                  </a:schemeClr>
                </a:solidFill>
                <a:latin typeface="Arial Black" panose="020B0A04020102020204" pitchFamily="34" charset="0"/>
              </a:rPr>
              <a:t>?</a:t>
            </a:r>
            <a:endParaRPr lang="it-IT" dirty="0"/>
          </a:p>
        </p:txBody>
      </p:sp>
      <p:pic>
        <p:nvPicPr>
          <p:cNvPr id="4" name="Segnaposto contenuto 3"/>
          <p:cNvPicPr>
            <a:picLocks noGrp="1" noChangeAspect="1"/>
          </p:cNvPicPr>
          <p:nvPr>
            <p:ph idx="1"/>
          </p:nvPr>
        </p:nvPicPr>
        <p:blipFill>
          <a:blip r:embed="rId2"/>
          <a:stretch>
            <a:fillRect/>
          </a:stretch>
        </p:blipFill>
        <p:spPr>
          <a:xfrm>
            <a:off x="2621843" y="2133600"/>
            <a:ext cx="8850139" cy="3778250"/>
          </a:xfrm>
          <a:prstGeom prst="rect">
            <a:avLst/>
          </a:prstGeom>
        </p:spPr>
      </p:pic>
    </p:spTree>
    <p:extLst>
      <p:ext uri="{BB962C8B-B14F-4D97-AF65-F5344CB8AC3E}">
        <p14:creationId xmlns:p14="http://schemas.microsoft.com/office/powerpoint/2010/main" val="145221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normAutofit/>
          </a:bodyPr>
          <a:lstStyle/>
          <a:p>
            <a:r>
              <a:rPr lang="en-US" sz="2000" b="1" dirty="0">
                <a:solidFill>
                  <a:schemeClr val="accent6">
                    <a:lumMod val="75000"/>
                  </a:schemeClr>
                </a:solidFill>
              </a:rPr>
              <a:t>Linguistic</a:t>
            </a:r>
            <a:r>
              <a:rPr lang="en-US" sz="2000" b="1" dirty="0"/>
              <a:t>: comprising aspects such as vocabulary, generic structure and the grammar of oral and written language</a:t>
            </a:r>
          </a:p>
          <a:p>
            <a:r>
              <a:rPr lang="en-US" sz="2000" b="1" dirty="0">
                <a:solidFill>
                  <a:schemeClr val="accent6">
                    <a:lumMod val="75000"/>
                  </a:schemeClr>
                </a:solidFill>
              </a:rPr>
              <a:t>Visual</a:t>
            </a:r>
            <a:r>
              <a:rPr lang="en-US" sz="2000" b="1" dirty="0"/>
              <a:t>: comprising aspects such as </a:t>
            </a:r>
            <a:r>
              <a:rPr lang="en-US" sz="2000" b="1" dirty="0" err="1"/>
              <a:t>colour</a:t>
            </a:r>
            <a:r>
              <a:rPr lang="en-US" sz="2000" b="1" dirty="0"/>
              <a:t>, vectors and viewpoint in still and moving images</a:t>
            </a:r>
          </a:p>
          <a:p>
            <a:r>
              <a:rPr lang="en-US" sz="2000" b="1" dirty="0">
                <a:solidFill>
                  <a:schemeClr val="accent6">
                    <a:lumMod val="75000"/>
                  </a:schemeClr>
                </a:solidFill>
              </a:rPr>
              <a:t>Audio</a:t>
            </a:r>
            <a:r>
              <a:rPr lang="en-US" sz="2000" b="1" dirty="0"/>
              <a:t>: comprising aspects such as volume, pitch and rhythm of music and sound effects</a:t>
            </a:r>
          </a:p>
          <a:p>
            <a:r>
              <a:rPr lang="en-US" sz="2000" b="1" dirty="0">
                <a:solidFill>
                  <a:schemeClr val="accent6">
                    <a:lumMod val="75000"/>
                  </a:schemeClr>
                </a:solidFill>
              </a:rPr>
              <a:t>Gestural</a:t>
            </a:r>
            <a:r>
              <a:rPr lang="en-US" sz="2000" b="1" dirty="0"/>
              <a:t>: comprising aspects such as movement, speed and stillness in facial expression and body language</a:t>
            </a:r>
          </a:p>
          <a:p>
            <a:r>
              <a:rPr lang="en-US" sz="2000" b="1" dirty="0">
                <a:solidFill>
                  <a:schemeClr val="accent6">
                    <a:lumMod val="75000"/>
                  </a:schemeClr>
                </a:solidFill>
              </a:rPr>
              <a:t>Spatial</a:t>
            </a:r>
            <a:r>
              <a:rPr lang="en-US" sz="2000" b="1" dirty="0"/>
              <a:t>: comprising aspects such as proximity, direction, position of layout and </a:t>
            </a:r>
            <a:r>
              <a:rPr lang="en-US" sz="2000" b="1" dirty="0" err="1"/>
              <a:t>organisation</a:t>
            </a:r>
            <a:r>
              <a:rPr lang="en-US" sz="2000" b="1" dirty="0"/>
              <a:t> of objects in space.</a:t>
            </a:r>
          </a:p>
        </p:txBody>
      </p:sp>
    </p:spTree>
    <p:extLst>
      <p:ext uri="{BB962C8B-B14F-4D97-AF65-F5344CB8AC3E}">
        <p14:creationId xmlns:p14="http://schemas.microsoft.com/office/powerpoint/2010/main" val="281222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normAutofit fontScale="92500" lnSpcReduction="10000"/>
          </a:bodyPr>
          <a:lstStyle/>
          <a:p>
            <a:r>
              <a:rPr lang="en-US" sz="3200" dirty="0"/>
              <a:t>Examples of multimodal texts are:</a:t>
            </a:r>
          </a:p>
          <a:p>
            <a:r>
              <a:rPr lang="en-US" sz="2200" b="1" dirty="0">
                <a:solidFill>
                  <a:srgbClr val="FF0000"/>
                </a:solidFill>
              </a:rPr>
              <a:t>a picture book</a:t>
            </a:r>
            <a:r>
              <a:rPr lang="en-US" sz="2200" b="1" dirty="0"/>
              <a:t>, in which the textual and visual elements are arranged on individual pages that contribute to an overall set of bound pages</a:t>
            </a:r>
          </a:p>
          <a:p>
            <a:r>
              <a:rPr lang="en-US" sz="2200" b="1" dirty="0">
                <a:solidFill>
                  <a:srgbClr val="FF0000"/>
                </a:solidFill>
              </a:rPr>
              <a:t>a webpage</a:t>
            </a:r>
            <a:r>
              <a:rPr lang="en-US" sz="2200" b="1" dirty="0"/>
              <a:t>, in which elements such as sound effects, oral language, written language, music and still or moving images are combined</a:t>
            </a:r>
          </a:p>
          <a:p>
            <a:r>
              <a:rPr lang="en-US" sz="2200" b="1" dirty="0">
                <a:solidFill>
                  <a:srgbClr val="FF0000"/>
                </a:solidFill>
              </a:rPr>
              <a:t>a live ballet performance</a:t>
            </a:r>
            <a:r>
              <a:rPr lang="en-US" sz="2200" b="1" dirty="0"/>
              <a:t>, in which gesture, music, and space are the main elements.</a:t>
            </a:r>
          </a:p>
          <a:p>
            <a:pPr marL="0" indent="0">
              <a:buNone/>
            </a:pPr>
            <a:r>
              <a:rPr lang="en-US" sz="2200" b="1" dirty="0"/>
              <a:t>Multimodal texts can be delivered via different media or technologies. They may be live, paper, or digital </a:t>
            </a:r>
            <a:r>
              <a:rPr lang="en-US" sz="2200" b="1" dirty="0" smtClean="0"/>
              <a:t>electronic.</a:t>
            </a:r>
            <a:endParaRPr lang="en-US" sz="2200" b="1" dirty="0"/>
          </a:p>
        </p:txBody>
      </p:sp>
    </p:spTree>
    <p:extLst>
      <p:ext uri="{BB962C8B-B14F-4D97-AF65-F5344CB8AC3E}">
        <p14:creationId xmlns:p14="http://schemas.microsoft.com/office/powerpoint/2010/main" val="270696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normAutofit/>
          </a:bodyPr>
          <a:lstStyle/>
          <a:p>
            <a:r>
              <a:rPr lang="en-US" sz="5400" b="1" dirty="0"/>
              <a:t>Each </a:t>
            </a:r>
            <a:r>
              <a:rPr lang="en-US" sz="5400" b="1" dirty="0" smtClean="0"/>
              <a:t>mode of the five semiotic systems  </a:t>
            </a:r>
            <a:r>
              <a:rPr lang="en-US" sz="5400" b="1" dirty="0"/>
              <a:t>has its </a:t>
            </a:r>
            <a:r>
              <a:rPr lang="en-US" sz="5400" b="1" dirty="0">
                <a:solidFill>
                  <a:srgbClr val="FF0000"/>
                </a:solidFill>
              </a:rPr>
              <a:t>own </a:t>
            </a:r>
            <a:r>
              <a:rPr lang="en-US" sz="5400" b="1" dirty="0" smtClean="0">
                <a:solidFill>
                  <a:srgbClr val="FF0000"/>
                </a:solidFill>
              </a:rPr>
              <a:t>rules </a:t>
            </a:r>
            <a:r>
              <a:rPr lang="en-US" sz="5400" b="1" dirty="0"/>
              <a:t>and </a:t>
            </a:r>
            <a:r>
              <a:rPr lang="en-US" sz="5400" b="1" dirty="0">
                <a:solidFill>
                  <a:srgbClr val="FF0000"/>
                </a:solidFill>
              </a:rPr>
              <a:t>constraints</a:t>
            </a:r>
            <a:r>
              <a:rPr lang="en-US" sz="5400" b="1" dirty="0"/>
              <a:t>. </a:t>
            </a:r>
            <a:endParaRPr lang="en-US" sz="5400" b="1" dirty="0" smtClean="0"/>
          </a:p>
        </p:txBody>
      </p:sp>
    </p:spTree>
    <p:extLst>
      <p:ext uri="{BB962C8B-B14F-4D97-AF65-F5344CB8AC3E}">
        <p14:creationId xmlns:p14="http://schemas.microsoft.com/office/powerpoint/2010/main" val="127821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noAutofit/>
          </a:bodyPr>
          <a:lstStyle/>
          <a:p>
            <a:r>
              <a:rPr lang="en-US" sz="2400" b="1" dirty="0"/>
              <a:t>For example: </a:t>
            </a:r>
            <a:r>
              <a:rPr lang="en-US" sz="2400" b="1" dirty="0">
                <a:solidFill>
                  <a:srgbClr val="FF0000"/>
                </a:solidFill>
              </a:rPr>
              <a:t>alphabetic texts </a:t>
            </a:r>
            <a:r>
              <a:rPr lang="en-US" sz="2400" b="1" dirty="0"/>
              <a:t>are great at sending a message across, but they can also lead to multiple interpretations or ambiguity at times.</a:t>
            </a:r>
          </a:p>
          <a:p>
            <a:r>
              <a:rPr lang="en-US" sz="2400" b="1" dirty="0">
                <a:solidFill>
                  <a:srgbClr val="FF0000"/>
                </a:solidFill>
              </a:rPr>
              <a:t>Visual texts </a:t>
            </a:r>
            <a:r>
              <a:rPr lang="en-US" sz="2400" b="1" dirty="0"/>
              <a:t>are better at giving </a:t>
            </a:r>
            <a:r>
              <a:rPr lang="en-US" sz="2400" b="1" dirty="0">
                <a:solidFill>
                  <a:srgbClr val="FF0000"/>
                </a:solidFill>
              </a:rPr>
              <a:t>a sense of size, color, space, etc.</a:t>
            </a:r>
            <a:r>
              <a:rPr lang="en-US" sz="2400" b="1" dirty="0"/>
              <a:t> When looking at a picture, you do not have to start from left to right or top to bottom. You are free to explore the space as you “read” the image. </a:t>
            </a:r>
          </a:p>
        </p:txBody>
      </p:sp>
    </p:spTree>
    <p:extLst>
      <p:ext uri="{BB962C8B-B14F-4D97-AF65-F5344CB8AC3E}">
        <p14:creationId xmlns:p14="http://schemas.microsoft.com/office/powerpoint/2010/main" val="396179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p:txBody>
          <a:bodyPr/>
          <a:lstStyle/>
          <a:p>
            <a:r>
              <a:rPr lang="en-US" sz="3600" b="1" dirty="0"/>
              <a:t>What is even better is that using two or more of these modes of representation together can enrich our </a:t>
            </a:r>
            <a:r>
              <a:rPr lang="en-US" sz="3600" b="1" dirty="0">
                <a:solidFill>
                  <a:srgbClr val="FF0000"/>
                </a:solidFill>
              </a:rPr>
              <a:t>understanding of a topic </a:t>
            </a:r>
            <a:r>
              <a:rPr lang="en-US" sz="3600" b="1" dirty="0"/>
              <a:t>as they can be designed </a:t>
            </a:r>
            <a:r>
              <a:rPr lang="en-US" sz="3600" b="1" dirty="0">
                <a:solidFill>
                  <a:srgbClr val="FF0000"/>
                </a:solidFill>
              </a:rPr>
              <a:t>to act as complementary to each </a:t>
            </a:r>
            <a:r>
              <a:rPr lang="en-US" sz="3600" b="1" dirty="0" smtClean="0">
                <a:solidFill>
                  <a:srgbClr val="FF0000"/>
                </a:solidFill>
              </a:rPr>
              <a:t>other</a:t>
            </a:r>
            <a:r>
              <a:rPr lang="en-US" sz="3600" b="1" dirty="0" smtClean="0"/>
              <a:t>.</a:t>
            </a:r>
            <a:endParaRPr lang="en-US" sz="3600" b="1" dirty="0"/>
          </a:p>
        </p:txBody>
      </p:sp>
    </p:spTree>
    <p:extLst>
      <p:ext uri="{BB962C8B-B14F-4D97-AF65-F5344CB8AC3E}">
        <p14:creationId xmlns:p14="http://schemas.microsoft.com/office/powerpoint/2010/main" val="111728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sp>
        <p:nvSpPr>
          <p:cNvPr id="3" name="Segnaposto contenuto 2"/>
          <p:cNvSpPr>
            <a:spLocks noGrp="1"/>
          </p:cNvSpPr>
          <p:nvPr>
            <p:ph idx="1"/>
          </p:nvPr>
        </p:nvSpPr>
        <p:spPr>
          <a:xfrm>
            <a:off x="2215724" y="1905000"/>
            <a:ext cx="8915400" cy="3777622"/>
          </a:xfrm>
        </p:spPr>
        <p:txBody>
          <a:bodyPr>
            <a:normAutofit lnSpcReduction="10000"/>
          </a:bodyPr>
          <a:lstStyle/>
          <a:p>
            <a:pPr marL="0" indent="0">
              <a:buNone/>
            </a:pPr>
            <a:r>
              <a:rPr lang="it-IT" sz="3200" b="1" dirty="0" smtClean="0"/>
              <a:t>In </a:t>
            </a:r>
            <a:r>
              <a:rPr lang="it-IT" sz="3200" b="1" dirty="0" err="1" smtClean="0"/>
              <a:t>order</a:t>
            </a:r>
            <a:r>
              <a:rPr lang="it-IT" sz="3200" b="1" dirty="0" smtClean="0"/>
              <a:t> to </a:t>
            </a:r>
            <a:r>
              <a:rPr lang="it-IT" sz="3200" b="1" dirty="0" err="1" smtClean="0"/>
              <a:t>make</a:t>
            </a:r>
            <a:r>
              <a:rPr lang="it-IT" sz="3200" b="1" dirty="0" smtClean="0"/>
              <a:t> </a:t>
            </a:r>
            <a:r>
              <a:rPr lang="it-IT" sz="3200" b="1" dirty="0" err="1" smtClean="0"/>
              <a:t>these</a:t>
            </a:r>
            <a:r>
              <a:rPr lang="it-IT" sz="3200" b="1" dirty="0" smtClean="0"/>
              <a:t> </a:t>
            </a:r>
            <a:r>
              <a:rPr lang="it-IT" sz="3200" b="1" dirty="0" err="1" smtClean="0"/>
              <a:t>two</a:t>
            </a:r>
            <a:r>
              <a:rPr lang="it-IT" sz="3200" b="1" dirty="0" smtClean="0"/>
              <a:t> </a:t>
            </a:r>
            <a:r>
              <a:rPr lang="it-IT" sz="3200" b="1" dirty="0" err="1" smtClean="0"/>
              <a:t>modes</a:t>
            </a:r>
            <a:r>
              <a:rPr lang="it-IT" sz="3200" b="1" dirty="0" smtClean="0"/>
              <a:t> </a:t>
            </a:r>
            <a:r>
              <a:rPr lang="it-IT" sz="3200" b="1" dirty="0" err="1" smtClean="0"/>
              <a:t>enhance</a:t>
            </a:r>
            <a:r>
              <a:rPr lang="it-IT" sz="3200" b="1" dirty="0" smtClean="0"/>
              <a:t> </a:t>
            </a:r>
            <a:r>
              <a:rPr lang="it-IT" sz="3200" b="1" dirty="0" err="1" smtClean="0"/>
              <a:t>our</a:t>
            </a:r>
            <a:r>
              <a:rPr lang="it-IT" sz="3200" b="1" dirty="0" smtClean="0"/>
              <a:t> </a:t>
            </a:r>
            <a:r>
              <a:rPr lang="it-IT" sz="3200" b="1" dirty="0" err="1" smtClean="0"/>
              <a:t>understanding</a:t>
            </a:r>
            <a:r>
              <a:rPr lang="it-IT" sz="3200" b="1" dirty="0" smtClean="0"/>
              <a:t> of a </a:t>
            </a:r>
            <a:r>
              <a:rPr lang="it-IT" sz="3200" b="1" dirty="0" err="1" smtClean="0"/>
              <a:t>topic</a:t>
            </a:r>
            <a:r>
              <a:rPr lang="it-IT" sz="3200" b="1" dirty="0" smtClean="0"/>
              <a:t> and </a:t>
            </a:r>
            <a:r>
              <a:rPr lang="it-IT" sz="3200" b="1" dirty="0" err="1" smtClean="0"/>
              <a:t>make</a:t>
            </a:r>
            <a:r>
              <a:rPr lang="it-IT" sz="3200" b="1" dirty="0" smtClean="0"/>
              <a:t> </a:t>
            </a:r>
            <a:r>
              <a:rPr lang="it-IT" sz="3200" b="1" dirty="0" err="1" smtClean="0"/>
              <a:t>them</a:t>
            </a:r>
            <a:r>
              <a:rPr lang="it-IT" sz="3200" b="1" dirty="0" smtClean="0"/>
              <a:t> to </a:t>
            </a:r>
            <a:r>
              <a:rPr lang="it-IT" sz="3200" b="1" dirty="0" err="1" smtClean="0"/>
              <a:t>complement</a:t>
            </a:r>
            <a:r>
              <a:rPr lang="it-IT" sz="3200" b="1" dirty="0" smtClean="0"/>
              <a:t> </a:t>
            </a:r>
            <a:r>
              <a:rPr lang="it-IT" sz="3200" b="1" dirty="0" err="1" smtClean="0"/>
              <a:t>each</a:t>
            </a:r>
            <a:r>
              <a:rPr lang="it-IT" sz="3200" b="1" dirty="0" smtClean="0"/>
              <a:t> </a:t>
            </a:r>
            <a:r>
              <a:rPr lang="it-IT" sz="3200" b="1" dirty="0" err="1" smtClean="0"/>
              <a:t>other</a:t>
            </a:r>
            <a:r>
              <a:rPr lang="it-IT" sz="3200" b="1" dirty="0" smtClean="0"/>
              <a:t>:   </a:t>
            </a:r>
          </a:p>
          <a:p>
            <a:pPr marL="0" indent="0" algn="ctr">
              <a:buNone/>
            </a:pPr>
            <a:endParaRPr lang="it-IT" sz="3200" b="1" dirty="0"/>
          </a:p>
          <a:p>
            <a:pPr marL="0" indent="0" algn="ctr">
              <a:buNone/>
            </a:pPr>
            <a:r>
              <a:rPr lang="it-IT" sz="3200" b="1" dirty="0" smtClean="0">
                <a:effectLst>
                  <a:outerShdw blurRad="38100" dist="38100" dir="2700000" algn="tl">
                    <a:srgbClr val="000000">
                      <a:alpha val="43137"/>
                    </a:srgbClr>
                  </a:outerShdw>
                </a:effectLst>
              </a:rPr>
              <a:t>IMPORTANCE OF THE CONTEXT OF CULTURE</a:t>
            </a:r>
          </a:p>
          <a:p>
            <a:pPr marL="0" indent="0" algn="ctr">
              <a:buNone/>
            </a:pPr>
            <a:endParaRPr lang="it-IT" sz="3200" b="1" dirty="0" smtClean="0">
              <a:effectLst>
                <a:outerShdw blurRad="38100" dist="38100" dir="2700000" algn="tl">
                  <a:srgbClr val="000000">
                    <a:alpha val="43137"/>
                  </a:srgbClr>
                </a:outerShdw>
              </a:effectLst>
            </a:endParaRPr>
          </a:p>
          <a:p>
            <a:pPr marL="0" indent="0" algn="ctr">
              <a:buNone/>
            </a:pPr>
            <a:r>
              <a:rPr lang="it-IT" sz="3200" b="1" dirty="0" smtClean="0">
                <a:effectLst>
                  <a:outerShdw blurRad="38100" dist="38100" dir="2700000" algn="tl">
                    <a:srgbClr val="000000">
                      <a:alpha val="43137"/>
                    </a:srgbClr>
                  </a:outerShdw>
                </a:effectLst>
              </a:rPr>
              <a:t>SHARED KNOWLEDGE</a:t>
            </a:r>
            <a:endParaRPr lang="it-IT"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029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pic>
        <p:nvPicPr>
          <p:cNvPr id="4" name="Segnaposto contenuto 3"/>
          <p:cNvPicPr>
            <a:picLocks noGrp="1" noChangeAspect="1"/>
          </p:cNvPicPr>
          <p:nvPr>
            <p:ph idx="1"/>
          </p:nvPr>
        </p:nvPicPr>
        <p:blipFill>
          <a:blip r:embed="rId2"/>
          <a:stretch>
            <a:fillRect/>
          </a:stretch>
        </p:blipFill>
        <p:spPr>
          <a:xfrm>
            <a:off x="3895658" y="1905000"/>
            <a:ext cx="3778250" cy="3778250"/>
          </a:xfrm>
          <a:prstGeom prst="rect">
            <a:avLst/>
          </a:prstGeom>
        </p:spPr>
      </p:pic>
    </p:spTree>
    <p:extLst>
      <p:ext uri="{BB962C8B-B14F-4D97-AF65-F5344CB8AC3E}">
        <p14:creationId xmlns:p14="http://schemas.microsoft.com/office/powerpoint/2010/main" val="54896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bg2">
                    <a:lumMod val="50000"/>
                  </a:schemeClr>
                </a:solidFill>
                <a:latin typeface="Arial Black" panose="020B0A04020102020204" pitchFamily="34" charset="0"/>
              </a:rPr>
              <a:t>THE MULTIMODAL TEXT</a:t>
            </a:r>
            <a:endParaRPr lang="it-IT" dirty="0"/>
          </a:p>
        </p:txBody>
      </p:sp>
      <p:pic>
        <p:nvPicPr>
          <p:cNvPr id="4" name="Segnaposto contenuto 3"/>
          <p:cNvPicPr>
            <a:picLocks noGrp="1" noChangeAspect="1"/>
          </p:cNvPicPr>
          <p:nvPr>
            <p:ph idx="1"/>
          </p:nvPr>
        </p:nvPicPr>
        <p:blipFill>
          <a:blip r:embed="rId2"/>
          <a:stretch>
            <a:fillRect/>
          </a:stretch>
        </p:blipFill>
        <p:spPr>
          <a:xfrm>
            <a:off x="2592924" y="2533873"/>
            <a:ext cx="4358372" cy="3312000"/>
          </a:xfrm>
          <a:prstGeom prst="rect">
            <a:avLst/>
          </a:prstGeom>
        </p:spPr>
      </p:pic>
      <p:pic>
        <p:nvPicPr>
          <p:cNvPr id="5" name="Immagine 4"/>
          <p:cNvPicPr>
            <a:picLocks noChangeAspect="1"/>
          </p:cNvPicPr>
          <p:nvPr/>
        </p:nvPicPr>
        <p:blipFill>
          <a:blip r:embed="rId3"/>
          <a:stretch>
            <a:fillRect/>
          </a:stretch>
        </p:blipFill>
        <p:spPr>
          <a:xfrm>
            <a:off x="7048768" y="2515555"/>
            <a:ext cx="4824000" cy="3348636"/>
          </a:xfrm>
          <a:prstGeom prst="rect">
            <a:avLst/>
          </a:prstGeom>
        </p:spPr>
      </p:pic>
    </p:spTree>
    <p:extLst>
      <p:ext uri="{BB962C8B-B14F-4D97-AF65-F5344CB8AC3E}">
        <p14:creationId xmlns:p14="http://schemas.microsoft.com/office/powerpoint/2010/main" val="18924393"/>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TotalTime>
  <Words>675</Words>
  <Application>Microsoft Office PowerPoint</Application>
  <PresentationFormat>Widescreen</PresentationFormat>
  <Paragraphs>39</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Arial Black</vt:lpstr>
      <vt:lpstr>Century Gothic</vt:lpstr>
      <vt:lpstr>Wingdings 3</vt:lpstr>
      <vt:lpstr>Filo</vt:lpstr>
      <vt:lpstr>THE MULTIMODAL TEXT</vt:lpstr>
      <vt:lpstr>THE MULTIMODAL TEXT</vt:lpstr>
      <vt:lpstr>THE MULTIMODAL TEXT</vt:lpstr>
      <vt:lpstr>THE MULTIMODAL TEXT</vt:lpstr>
      <vt:lpstr>THE MULTIMODAL TEXT</vt:lpstr>
      <vt:lpstr>THE MULTIMODAL TEXT</vt:lpstr>
      <vt:lpstr>THE MULTIMODAL TEXT</vt:lpstr>
      <vt:lpstr>THE MULTIMODAL TEXT</vt:lpstr>
      <vt:lpstr>THE MULTIMODAL TEXT</vt:lpstr>
      <vt:lpstr>THE MULTIMODAL TEXT</vt:lpstr>
      <vt:lpstr>What is audio description?</vt:lpstr>
      <vt:lpstr>What is audio description?</vt:lpstr>
      <vt:lpstr>What is audio description?</vt:lpstr>
      <vt:lpstr>What is audio description?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MULTIMODAL TEXT</dc:title>
  <dc:creator>Monica Randaccio</dc:creator>
  <cp:lastModifiedBy>Monica Randaccio</cp:lastModifiedBy>
  <cp:revision>1</cp:revision>
  <dcterms:created xsi:type="dcterms:W3CDTF">2017-12-20T23:14:03Z</dcterms:created>
  <dcterms:modified xsi:type="dcterms:W3CDTF">2017-12-20T23:16:15Z</dcterms:modified>
</cp:coreProperties>
</file>