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a Cellini" initials="AC" lastIdx="1" clrIdx="0">
    <p:extLst>
      <p:ext uri="{19B8F6BF-5375-455C-9EA6-DF929625EA0E}">
        <p15:presenceInfo xmlns:p15="http://schemas.microsoft.com/office/powerpoint/2012/main" userId="0218333c900319f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578D9-9290-4E4C-8FF6-B5F0B98D6D8D}" type="datetimeFigureOut">
              <a:rPr lang="it-IT" smtClean="0"/>
              <a:t>20/12/2017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4CB83-BD6D-4090-AED4-785AFA10240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689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F1178B-48DC-40D2-944E-C1366D055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692579A-6CB8-4FC9-9194-B04BC074DB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380A705-4E0A-4F3D-B1AB-F809FB8A1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F44A2-CFC5-4BF7-A07D-E22138EA8A5B}" type="datetimeFigureOut">
              <a:rPr lang="it-IT" smtClean="0"/>
              <a:t>20/12/2017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373A175-82B3-4C53-AE42-E0E056D8C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F36DF2-D5D7-4FED-869F-C5065C616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F07D-D866-4FD3-AA51-C468013377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3904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89BA10-18F0-4550-9786-31BA1FE9E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D7D094B-4E47-49A6-A792-C5D8C28F6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21B3CBF-BB6E-487A-9717-2FD87D454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F44A2-CFC5-4BF7-A07D-E22138EA8A5B}" type="datetimeFigureOut">
              <a:rPr lang="it-IT" smtClean="0"/>
              <a:t>20/12/2017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9365F6-A383-4536-B27B-7F7D722C9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EEE3A3B-C0CF-464A-97CF-014178975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F07D-D866-4FD3-AA51-C468013377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2336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0524D2D-6625-4A5E-A499-79CFE7C080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6FE1762-7FA3-4536-B9FC-1B98367A97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2CE59A0-4DF8-48B2-BF6D-513509F5B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F44A2-CFC5-4BF7-A07D-E22138EA8A5B}" type="datetimeFigureOut">
              <a:rPr lang="it-IT" smtClean="0"/>
              <a:t>20/12/2017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D3A3F3-6CED-4A05-8374-28B755F46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10334ED-EB12-4233-B917-27A183F44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F07D-D866-4FD3-AA51-C468013377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9363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28CB0E-DAEC-44A1-8435-4B5A53035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936584-61FF-47C5-A027-DE48EF1C17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2B3135-E596-48E6-ACAC-195D5F328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F44A2-CFC5-4BF7-A07D-E22138EA8A5B}" type="datetimeFigureOut">
              <a:rPr lang="it-IT" smtClean="0"/>
              <a:t>20/12/2017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8D7A312-2157-4CE2-BEA5-86DD66BA9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AAE1806-2A4A-430F-AD48-A4A785E22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F07D-D866-4FD3-AA51-C468013377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618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CDEFCD-6696-4989-92D2-BAC3A60FE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691D5A2-DCEA-4697-84A9-4989828AA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9C5DCC6-034A-4C6B-8E0E-8AF5D48EF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F44A2-CFC5-4BF7-A07D-E22138EA8A5B}" type="datetimeFigureOut">
              <a:rPr lang="it-IT" smtClean="0"/>
              <a:t>20/12/2017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893B5A-0F2C-4901-B415-9E1327DA7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8BFA6FC-9F3A-44B4-8ED8-CC627F2F0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F07D-D866-4FD3-AA51-C468013377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752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921C35-C910-4047-A31B-B373FF824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CC3D527-0D36-4E4B-BF72-C469BC68E4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F1BE6AC-20BC-47D3-A1DB-B6EBD1F63F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1A1BB07-D67C-49BA-A431-85B7DEA80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F44A2-CFC5-4BF7-A07D-E22138EA8A5B}" type="datetimeFigureOut">
              <a:rPr lang="it-IT" smtClean="0"/>
              <a:t>20/12/2017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2ABE58E-6115-4985-8CBF-75DE6D71C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21A85F0-08F2-4689-9B6F-148BEDAD0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F07D-D866-4FD3-AA51-C468013377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6270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1BA3E4-A2CF-45AA-9683-276A56B5E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38FEF98-EA99-4945-9CF2-9B9EFBC3E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8E4BA79-B81D-42CF-BECD-BC69A61B25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CC8780C-7A89-425C-A45B-906725A26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7C0F92A-613E-4102-AE4A-55722FDE4D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87B1896-AE0E-4291-AFBB-2061BD4B3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F44A2-CFC5-4BF7-A07D-E22138EA8A5B}" type="datetimeFigureOut">
              <a:rPr lang="it-IT" smtClean="0"/>
              <a:t>20/12/2017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38807F0-ED21-48F5-BC5C-A14E0AB3B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AB844D0-5E11-4046-AAF7-44316BDF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F07D-D866-4FD3-AA51-C468013377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7947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1F5FD8-995C-4121-8FBA-271C1268A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69B2C95-28A7-49FF-9A8A-0BB4E3359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F44A2-CFC5-4BF7-A07D-E22138EA8A5B}" type="datetimeFigureOut">
              <a:rPr lang="it-IT" smtClean="0"/>
              <a:t>20/12/2017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86ED288-D864-4537-9D6B-9EE990DF2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E31275C-6A7C-48A0-9ADD-A581B1E68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F07D-D866-4FD3-AA51-C468013377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7206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6D7D9ED-AF0F-4677-B7EF-AD9F04D5D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F44A2-CFC5-4BF7-A07D-E22138EA8A5B}" type="datetimeFigureOut">
              <a:rPr lang="it-IT" smtClean="0"/>
              <a:t>20/12/2017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9B4C237-B0BC-4DD6-A136-EE9F6DE30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EE8E854-7B04-4A92-B344-7EAF263DA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F07D-D866-4FD3-AA51-C468013377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9727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671C08-C279-4D02-9D7A-45E2EF796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5AD6FA-E993-4A40-A9A5-D76B099D3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E5C7AE9-5406-481C-8A9C-52CBFEA68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C6E6191-D4E3-400B-9167-78B95A9C6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F44A2-CFC5-4BF7-A07D-E22138EA8A5B}" type="datetimeFigureOut">
              <a:rPr lang="it-IT" smtClean="0"/>
              <a:t>20/12/2017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22721F0-09CD-4D46-A4D2-0446FF128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1A0B006-D4C0-4B24-9DAE-2801B6B2E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F07D-D866-4FD3-AA51-C468013377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1501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25D927-0033-4D40-A6FE-2CE3EE14B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8B0F01C-2D12-4228-AED2-6FF189A706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B055A07-0DC2-4423-B002-F0C8A9BDFC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8557C39-C379-4B73-B45C-5696FDAF4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F44A2-CFC5-4BF7-A07D-E22138EA8A5B}" type="datetimeFigureOut">
              <a:rPr lang="it-IT" smtClean="0"/>
              <a:t>20/12/2017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DF4B114-F2D0-42C6-9C10-BE021871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39CE07E-8E72-45DF-8A7B-68B6A1E9D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6F07D-D866-4FD3-AA51-C468013377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148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F2736A7-396F-4999-9733-9CF009CD6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3A19EB1-3D55-498F-B804-18C40CEA3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82E3A71-F684-42AC-8DC5-0131FB1097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F44A2-CFC5-4BF7-A07D-E22138EA8A5B}" type="datetimeFigureOut">
              <a:rPr lang="it-IT" smtClean="0"/>
              <a:t>20/12/2017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F156BDE-B305-4B18-8B80-C44EC4E436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379554-9DCB-4162-B695-393D8187AD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6F07D-D866-4FD3-AA51-C4680133774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7599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nl/vraag-vraagteken-tekens-verzoek-479660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mages-na.ssl-images-amazon.com/images/I/41djLesdIML._SX340_BO1,204,203,200_.jpg">
            <a:extLst>
              <a:ext uri="{FF2B5EF4-FFF2-40B4-BE49-F238E27FC236}">
                <a16:creationId xmlns:a16="http://schemas.microsoft.com/office/drawing/2014/main" id="{6C2288FF-A4F5-4BC0-8D7D-BD9BA647D3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214" y="1052512"/>
            <a:ext cx="3257550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8FA60561-AF18-4335-A0CF-11DD855721F1}"/>
              </a:ext>
            </a:extLst>
          </p:cNvPr>
          <p:cNvSpPr txBox="1"/>
          <p:nvPr/>
        </p:nvSpPr>
        <p:spPr>
          <a:xfrm>
            <a:off x="1172614" y="448191"/>
            <a:ext cx="11603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Comic Sans MS" panose="030F0702030302020204" pitchFamily="66" charset="0"/>
              </a:rPr>
              <a:t>COORDINATE PER UNA RIFLESSIONE SUL METODO NEL SERVIZIO SOCIALE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321F7EB-F1F1-4259-B611-36CA8EC41900}"/>
              </a:ext>
            </a:extLst>
          </p:cNvPr>
          <p:cNvSpPr txBox="1"/>
          <p:nvPr/>
        </p:nvSpPr>
        <p:spPr>
          <a:xfrm>
            <a:off x="1346660" y="1702402"/>
            <a:ext cx="4749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/>
              <a:t>TRIDIMENSIONALITA’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E1219CD-A3E0-413B-A40A-68058C343E7A}"/>
              </a:ext>
            </a:extLst>
          </p:cNvPr>
          <p:cNvSpPr txBox="1"/>
          <p:nvPr/>
        </p:nvSpPr>
        <p:spPr>
          <a:xfrm>
            <a:off x="1346660" y="2679434"/>
            <a:ext cx="53652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/>
              <a:t>DIMENSIONE DI RICERCA</a:t>
            </a:r>
          </a:p>
          <a:p>
            <a:endParaRPr lang="it-IT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C3AEEB7-258B-4E24-9098-76A517442806}"/>
              </a:ext>
            </a:extLst>
          </p:cNvPr>
          <p:cNvSpPr txBox="1"/>
          <p:nvPr/>
        </p:nvSpPr>
        <p:spPr>
          <a:xfrm>
            <a:off x="1346660" y="3592097"/>
            <a:ext cx="60941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/>
              <a:t>DIMENSIONE DI RIFLESSIVITA’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E99E997B-8A1F-4159-AD0F-0F7DB0A51300}"/>
              </a:ext>
            </a:extLst>
          </p:cNvPr>
          <p:cNvSpPr txBox="1"/>
          <p:nvPr/>
        </p:nvSpPr>
        <p:spPr>
          <a:xfrm>
            <a:off x="1340515" y="4525592"/>
            <a:ext cx="4422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/>
              <a:t>DIMENSIONE ETICA</a:t>
            </a:r>
          </a:p>
          <a:p>
            <a:endParaRPr lang="it-IT" dirty="0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7402F1B1-45D3-4C89-B76F-8FF3CAF3AD4C}"/>
              </a:ext>
            </a:extLst>
          </p:cNvPr>
          <p:cNvSpPr txBox="1"/>
          <p:nvPr/>
        </p:nvSpPr>
        <p:spPr>
          <a:xfrm>
            <a:off x="3490703" y="5425849"/>
            <a:ext cx="6442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err="1">
                <a:solidFill>
                  <a:srgbClr val="FF0000"/>
                </a:solidFill>
              </a:rPr>
              <a:t>A</a:t>
            </a:r>
            <a:r>
              <a:rPr lang="it-IT" sz="2800" dirty="0" err="1"/>
              <a:t>ppiah</a:t>
            </a:r>
            <a:r>
              <a:rPr lang="it-IT" sz="2800" dirty="0"/>
              <a:t>  -  </a:t>
            </a:r>
            <a:r>
              <a:rPr lang="it-IT" sz="2800" dirty="0">
                <a:solidFill>
                  <a:srgbClr val="FF0000"/>
                </a:solidFill>
              </a:rPr>
              <a:t>B</a:t>
            </a:r>
            <a:r>
              <a:rPr lang="it-IT" sz="2800" dirty="0"/>
              <a:t>arro  -  </a:t>
            </a:r>
            <a:r>
              <a:rPr lang="it-IT" sz="2800" dirty="0">
                <a:solidFill>
                  <a:srgbClr val="FF0000"/>
                </a:solidFill>
              </a:rPr>
              <a:t>C</a:t>
            </a:r>
            <a:r>
              <a:rPr lang="it-IT" sz="2800" dirty="0"/>
              <a:t>ellini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796F1974-2BD3-4D20-B0C7-4E0F8959CB3F}"/>
              </a:ext>
            </a:extLst>
          </p:cNvPr>
          <p:cNvSpPr txBox="1"/>
          <p:nvPr/>
        </p:nvSpPr>
        <p:spPr>
          <a:xfrm>
            <a:off x="787686" y="6267495"/>
            <a:ext cx="5170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Corso di metodi e tecniche 3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86FEE11A-90F4-42EB-935B-4245A05A7F3D}"/>
              </a:ext>
            </a:extLst>
          </p:cNvPr>
          <p:cNvSpPr txBox="1"/>
          <p:nvPr/>
        </p:nvSpPr>
        <p:spPr>
          <a:xfrm>
            <a:off x="4321630" y="6267495"/>
            <a:ext cx="3035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Anno accademico 2017/2018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E6572888-B082-44A0-861E-D94117480756}"/>
              </a:ext>
            </a:extLst>
          </p:cNvPr>
          <p:cNvSpPr txBox="1"/>
          <p:nvPr/>
        </p:nvSpPr>
        <p:spPr>
          <a:xfrm>
            <a:off x="9492147" y="6267495"/>
            <a:ext cx="1329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20/12/2017</a:t>
            </a:r>
          </a:p>
        </p:txBody>
      </p:sp>
    </p:spTree>
    <p:extLst>
      <p:ext uri="{BB962C8B-B14F-4D97-AF65-F5344CB8AC3E}">
        <p14:creationId xmlns:p14="http://schemas.microsoft.com/office/powerpoint/2010/main" val="251282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6D40D3-7889-4826-8B41-AEF7E6658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METODOLOGIA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805F4E-BCB6-4F1F-84FC-54005BFBC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600" dirty="0"/>
              <a:t>«riflessione»		«ragionamento»		«discorso»</a:t>
            </a:r>
          </a:p>
          <a:p>
            <a:pPr marL="0" indent="0" algn="just">
              <a:buNone/>
            </a:pPr>
            <a:endParaRPr lang="it-IT" sz="3600" dirty="0"/>
          </a:p>
          <a:p>
            <a:pPr lvl="1" algn="just"/>
            <a:r>
              <a:rPr lang="it-IT" sz="2800" b="1" dirty="0"/>
              <a:t>orientano</a:t>
            </a:r>
            <a:r>
              <a:rPr lang="it-IT" sz="2800" dirty="0"/>
              <a:t> le procedure finalizzate alla conoscenza scientifica e all’azione.</a:t>
            </a:r>
          </a:p>
          <a:p>
            <a:pPr lvl="1" algn="just"/>
            <a:r>
              <a:rPr lang="it-IT" sz="2800" b="1" dirty="0"/>
              <a:t>guidano</a:t>
            </a:r>
            <a:r>
              <a:rPr lang="it-IT" sz="2800" dirty="0"/>
              <a:t> in ogni disciplina  il processo per il raggiungimento di acquisizione di conoscenze o realizzazione di azioni.</a:t>
            </a:r>
          </a:p>
          <a:p>
            <a:pPr lvl="1" algn="just"/>
            <a:endParaRPr lang="it-IT" sz="1000" dirty="0"/>
          </a:p>
          <a:p>
            <a:pPr lvl="1" algn="just"/>
            <a:endParaRPr lang="it-IT" sz="1000" dirty="0"/>
          </a:p>
          <a:p>
            <a:pPr marL="457200" lvl="1" indent="0" algn="just">
              <a:buNone/>
            </a:pPr>
            <a:endParaRPr lang="it-IT" sz="1000" dirty="0"/>
          </a:p>
          <a:p>
            <a:pPr marL="0" indent="0" algn="ctr">
              <a:buNone/>
            </a:pPr>
            <a:r>
              <a:rPr lang="it-IT" sz="3200" dirty="0"/>
              <a:t>La riflessione teorica parte da una prospettiva costruttivista.</a:t>
            </a:r>
          </a:p>
          <a:p>
            <a:pPr marL="0" indent="0" algn="just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32C3806-E03D-4F90-97E3-4139742A0DBE}"/>
              </a:ext>
            </a:extLst>
          </p:cNvPr>
          <p:cNvSpPr txBox="1"/>
          <p:nvPr/>
        </p:nvSpPr>
        <p:spPr>
          <a:xfrm>
            <a:off x="787686" y="6267495"/>
            <a:ext cx="5170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Corso di metodi e tecniche 3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D384EC1-6717-4899-A8AD-75F6E093C9ED}"/>
              </a:ext>
            </a:extLst>
          </p:cNvPr>
          <p:cNvSpPr txBox="1"/>
          <p:nvPr/>
        </p:nvSpPr>
        <p:spPr>
          <a:xfrm>
            <a:off x="4321630" y="6267495"/>
            <a:ext cx="3035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Anno accademico 2017/2018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D77B580-F6DC-4750-9158-403CB90ACFE6}"/>
              </a:ext>
            </a:extLst>
          </p:cNvPr>
          <p:cNvSpPr txBox="1"/>
          <p:nvPr/>
        </p:nvSpPr>
        <p:spPr>
          <a:xfrm>
            <a:off x="9492147" y="6222767"/>
            <a:ext cx="1329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20/12/2017</a:t>
            </a:r>
          </a:p>
        </p:txBody>
      </p:sp>
    </p:spTree>
    <p:extLst>
      <p:ext uri="{BB962C8B-B14F-4D97-AF65-F5344CB8AC3E}">
        <p14:creationId xmlns:p14="http://schemas.microsoft.com/office/powerpoint/2010/main" val="284094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252A67-BA2B-4AFE-82F2-143DFF357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TRIDIMENSIONALITA’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9E8045-59A4-4F29-865A-EDD0BC574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0899"/>
            <a:ext cx="10515600" cy="4966596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endParaRPr lang="it-IT" sz="800" dirty="0"/>
          </a:p>
          <a:p>
            <a:pPr lvl="2" algn="just">
              <a:lnSpc>
                <a:spcPct val="100000"/>
              </a:lnSpc>
            </a:pPr>
            <a:r>
              <a:rPr lang="it-IT" sz="2400" dirty="0"/>
              <a:t>Anni ‘50: processo di «colonizzazione culturale»</a:t>
            </a:r>
          </a:p>
          <a:p>
            <a:pPr lvl="2" algn="just">
              <a:lnSpc>
                <a:spcPct val="100000"/>
              </a:lnSpc>
            </a:pPr>
            <a:r>
              <a:rPr lang="it-IT" sz="2400" dirty="0"/>
              <a:t>Anni ‘60: processo di «</a:t>
            </a:r>
            <a:r>
              <a:rPr lang="it-IT" sz="2400" dirty="0" err="1"/>
              <a:t>indigenizzazione</a:t>
            </a:r>
            <a:r>
              <a:rPr lang="it-IT" sz="2400" dirty="0"/>
              <a:t>».</a:t>
            </a:r>
          </a:p>
          <a:p>
            <a:pPr lvl="2" algn="just">
              <a:lnSpc>
                <a:spcPct val="100000"/>
              </a:lnSpc>
            </a:pPr>
            <a:r>
              <a:rPr lang="it-IT" sz="2400" dirty="0"/>
              <a:t>Anni ’70: critiche ai metodi U.S.A – </a:t>
            </a:r>
            <a:r>
              <a:rPr lang="it-IT" sz="2400" dirty="0" err="1"/>
              <a:t>psicologizzazione</a:t>
            </a:r>
            <a:r>
              <a:rPr lang="it-IT" sz="2400" dirty="0"/>
              <a:t> dei problemi sociali</a:t>
            </a:r>
          </a:p>
          <a:p>
            <a:pPr lvl="2" algn="just">
              <a:lnSpc>
                <a:spcPct val="100000"/>
              </a:lnSpc>
            </a:pPr>
            <a:r>
              <a:rPr lang="it-IT" sz="2400" dirty="0"/>
              <a:t>Anni ‘80: si afferma l’approccio unitario.</a:t>
            </a:r>
          </a:p>
          <a:p>
            <a:pPr lvl="2" algn="just">
              <a:lnSpc>
                <a:spcPct val="100000"/>
              </a:lnSpc>
            </a:pPr>
            <a:endParaRPr lang="it-IT" sz="2400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it-IT" dirty="0"/>
              <a:t>L’approccio unitario collega i </a:t>
            </a:r>
            <a:r>
              <a:rPr lang="it-IT" b="1" dirty="0"/>
              <a:t>livelli</a:t>
            </a:r>
            <a:r>
              <a:rPr lang="it-IT" dirty="0"/>
              <a:t> e le </a:t>
            </a:r>
            <a:r>
              <a:rPr lang="it-IT" b="1" dirty="0"/>
              <a:t>dimensioni</a:t>
            </a:r>
            <a:r>
              <a:rPr lang="it-IT" dirty="0"/>
              <a:t> dell’intervento sociale, guardando ai problemi e situazioni da più prospettive: UTENTE/COMUNITA’/ISTITUZIONE.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 smtClean="0">
                <a:solidFill>
                  <a:srgbClr val="00B0F0"/>
                </a:solidFill>
              </a:rPr>
              <a:t>		EFFETTO</a:t>
            </a:r>
            <a:r>
              <a:rPr lang="it-IT" dirty="0"/>
              <a:t>				        </a:t>
            </a:r>
            <a:r>
              <a:rPr lang="it-IT" b="1" dirty="0">
                <a:solidFill>
                  <a:srgbClr val="FFC000"/>
                </a:solidFill>
              </a:rPr>
              <a:t>IMPATTO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6F16E96-ADFE-4FCB-8C44-B8995AE2F169}"/>
              </a:ext>
            </a:extLst>
          </p:cNvPr>
          <p:cNvSpPr txBox="1"/>
          <p:nvPr/>
        </p:nvSpPr>
        <p:spPr>
          <a:xfrm>
            <a:off x="787686" y="6267495"/>
            <a:ext cx="5170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Corso di metodi e tecniche 3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3D04ACD6-BA60-4A12-BCE9-B548675A41E3}"/>
              </a:ext>
            </a:extLst>
          </p:cNvPr>
          <p:cNvSpPr txBox="1"/>
          <p:nvPr/>
        </p:nvSpPr>
        <p:spPr>
          <a:xfrm>
            <a:off x="4308513" y="6267495"/>
            <a:ext cx="3035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Anno accademico 2017/2018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2305320-4EC3-41DB-9510-E6A619097526}"/>
              </a:ext>
            </a:extLst>
          </p:cNvPr>
          <p:cNvSpPr txBox="1"/>
          <p:nvPr/>
        </p:nvSpPr>
        <p:spPr>
          <a:xfrm>
            <a:off x="9475424" y="6194487"/>
            <a:ext cx="1329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20/12/2017</a:t>
            </a:r>
          </a:p>
        </p:txBody>
      </p:sp>
    </p:spTree>
    <p:extLst>
      <p:ext uri="{BB962C8B-B14F-4D97-AF65-F5344CB8AC3E}">
        <p14:creationId xmlns:p14="http://schemas.microsoft.com/office/powerpoint/2010/main" val="141212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C3D4A7-A837-4059-ABFF-438CD7FE3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8000" dirty="0" smtClean="0"/>
              <a:t>RICERCA</a:t>
            </a:r>
            <a:endParaRPr lang="it-IT" sz="8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578A37-6A30-4B13-B0CC-CE1E7ADD8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sz="3900" dirty="0" smtClean="0">
                <a:solidFill>
                  <a:srgbClr val="FF0000"/>
                </a:solidFill>
              </a:rPr>
              <a:t>Inscritta </a:t>
            </a:r>
            <a:r>
              <a:rPr lang="it-IT" sz="3900" dirty="0" smtClean="0">
                <a:solidFill>
                  <a:srgbClr val="FF0000"/>
                </a:solidFill>
              </a:rPr>
              <a:t>nelle </a:t>
            </a:r>
            <a:r>
              <a:rPr lang="it-IT" sz="3900" dirty="0">
                <a:solidFill>
                  <a:srgbClr val="FF0000"/>
                </a:solidFill>
              </a:rPr>
              <a:t>pratiche di servizio sociale.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it-IT" dirty="0" err="1"/>
              <a:t>Reid</a:t>
            </a:r>
            <a:r>
              <a:rPr lang="it-IT" dirty="0"/>
              <a:t> (2001) rappresenta il rapporto fra pratiche e scienza in due modi:</a:t>
            </a:r>
            <a:endParaRPr lang="it-IT" sz="1800" dirty="0"/>
          </a:p>
          <a:p>
            <a:pPr marL="514350" indent="-514350" algn="just">
              <a:lnSpc>
                <a:spcPct val="160000"/>
              </a:lnSpc>
              <a:buFont typeface="+mj-lt"/>
              <a:buAutoNum type="arabicPeriod"/>
            </a:pPr>
            <a:r>
              <a:rPr lang="it-IT" dirty="0"/>
              <a:t>c</a:t>
            </a:r>
            <a:r>
              <a:rPr lang="it-IT" sz="2800" dirty="0"/>
              <a:t>onsiderare nella pratica i risultati della ricerca scientifica;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/>
              <a:t>applicare un modello metodologico rigoroso/scientifico nell’agire quotidiano.</a:t>
            </a:r>
          </a:p>
          <a:p>
            <a:pPr marL="0" indent="0" algn="just">
              <a:buNone/>
            </a:pPr>
            <a:endParaRPr lang="it-IT" sz="2800" dirty="0"/>
          </a:p>
          <a:p>
            <a:pPr marL="0" indent="0" algn="just">
              <a:buNone/>
            </a:pPr>
            <a:r>
              <a:rPr lang="it-IT" dirty="0"/>
              <a:t>			E.B.P.  -  </a:t>
            </a:r>
            <a:r>
              <a:rPr lang="it-IT" dirty="0" err="1"/>
              <a:t>Evidence-Based</a:t>
            </a:r>
            <a:r>
              <a:rPr lang="it-IT" dirty="0"/>
              <a:t> </a:t>
            </a:r>
            <a:r>
              <a:rPr lang="it-IT" dirty="0" err="1"/>
              <a:t>Practice</a:t>
            </a:r>
            <a:endParaRPr lang="it-IT" dirty="0"/>
          </a:p>
          <a:p>
            <a:pPr marL="0" indent="0" algn="just">
              <a:buNone/>
            </a:pPr>
            <a:r>
              <a:rPr lang="it-IT" sz="2800" dirty="0"/>
              <a:t>			P</a:t>
            </a:r>
            <a:r>
              <a:rPr lang="it-IT" dirty="0"/>
              <a:t>.R.     -  </a:t>
            </a:r>
            <a:r>
              <a:rPr lang="it-IT" dirty="0" err="1"/>
              <a:t>Practice</a:t>
            </a:r>
            <a:r>
              <a:rPr lang="it-IT" dirty="0"/>
              <a:t> </a:t>
            </a:r>
            <a:r>
              <a:rPr lang="it-IT" dirty="0" err="1"/>
              <a:t>Research</a:t>
            </a:r>
            <a:endParaRPr lang="it-IT" dirty="0"/>
          </a:p>
          <a:p>
            <a:pPr marL="0" indent="0" algn="just">
              <a:buNone/>
            </a:pPr>
            <a:r>
              <a:rPr lang="it-IT" sz="2800" dirty="0"/>
              <a:t>			E.I.P.   -  </a:t>
            </a:r>
            <a:r>
              <a:rPr lang="it-IT" sz="2800" dirty="0" err="1"/>
              <a:t>Evidence-Informed</a:t>
            </a:r>
            <a:r>
              <a:rPr lang="it-IT" sz="2800" dirty="0"/>
              <a:t> </a:t>
            </a:r>
            <a:r>
              <a:rPr lang="it-IT" sz="2800" dirty="0" err="1"/>
              <a:t>Practice</a:t>
            </a:r>
            <a:endParaRPr lang="it-IT" sz="28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DB6E8AB-F36C-4179-8AB8-6BEE069E500B}"/>
              </a:ext>
            </a:extLst>
          </p:cNvPr>
          <p:cNvSpPr txBox="1"/>
          <p:nvPr/>
        </p:nvSpPr>
        <p:spPr>
          <a:xfrm>
            <a:off x="9475424" y="6194487"/>
            <a:ext cx="1329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20/12/2017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18C5867-84BA-475C-91B9-957D7EFA96F0}"/>
              </a:ext>
            </a:extLst>
          </p:cNvPr>
          <p:cNvSpPr txBox="1"/>
          <p:nvPr/>
        </p:nvSpPr>
        <p:spPr>
          <a:xfrm>
            <a:off x="4308513" y="6267495"/>
            <a:ext cx="3035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Anno accademico 2017/2018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3EE73B9-0660-453D-B5E7-11FBB410D7FC}"/>
              </a:ext>
            </a:extLst>
          </p:cNvPr>
          <p:cNvSpPr txBox="1"/>
          <p:nvPr/>
        </p:nvSpPr>
        <p:spPr>
          <a:xfrm>
            <a:off x="787686" y="6267495"/>
            <a:ext cx="5170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Corso di metodi e tecniche 3</a:t>
            </a:r>
          </a:p>
        </p:txBody>
      </p:sp>
    </p:spTree>
    <p:extLst>
      <p:ext uri="{BB962C8B-B14F-4D97-AF65-F5344CB8AC3E}">
        <p14:creationId xmlns:p14="http://schemas.microsoft.com/office/powerpoint/2010/main" val="74626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8E1651-D620-4EED-9B3E-4D76610E0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DIMENSIONE DI RICERCA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7473FE-6F0A-45AC-AB21-D917E9A5C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804" y="1825625"/>
            <a:ext cx="11557262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it-IT" dirty="0"/>
              <a:t>E.B.P.     - Mutuato dalla medicina in cui pratiche ed interventi sono fondati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it-IT" dirty="0"/>
              <a:t>                  sull’evidenza empirica.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dirty="0"/>
              <a:t>               - Lontananza dei contesti accademici (ricerca) con la realtà lavorativa del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dirty="0"/>
              <a:t>                 servizio sociale</a:t>
            </a:r>
            <a:r>
              <a:rPr lang="it-IT" dirty="0" smtClean="0"/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dirty="0"/>
              <a:t>E.I.P.      - Metodologia come sostegno per attivare processi di ricerca specifici.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it-IT" dirty="0"/>
          </a:p>
          <a:p>
            <a:pPr marL="0" indent="0" algn="just">
              <a:lnSpc>
                <a:spcPct val="160000"/>
              </a:lnSpc>
              <a:buNone/>
            </a:pPr>
            <a:r>
              <a:rPr lang="it-IT" dirty="0"/>
              <a:t>P.R.         - Costruire conoscenza a partire dalla saggezza pratica degli operatori.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dirty="0"/>
              <a:t>               - Sviluppo delle pratiche attraverso la valorizzazione critica e la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dirty="0"/>
              <a:t>                  sistematizzazione dei </a:t>
            </a:r>
            <a:r>
              <a:rPr lang="it-IT" dirty="0" err="1"/>
              <a:t>saperi</a:t>
            </a:r>
            <a:r>
              <a:rPr lang="it-IT" dirty="0"/>
              <a:t> maturati sul campo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CABD3B6-76A5-4BA6-80F2-A8A42A34F594}"/>
              </a:ext>
            </a:extLst>
          </p:cNvPr>
          <p:cNvSpPr txBox="1"/>
          <p:nvPr/>
        </p:nvSpPr>
        <p:spPr>
          <a:xfrm>
            <a:off x="787686" y="6267495"/>
            <a:ext cx="5170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Corso di metodi e tecniche 3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5F3F564-FFCE-4674-8C7D-D068EDCF4EA5}"/>
              </a:ext>
            </a:extLst>
          </p:cNvPr>
          <p:cNvSpPr txBox="1"/>
          <p:nvPr/>
        </p:nvSpPr>
        <p:spPr>
          <a:xfrm>
            <a:off x="4308513" y="6267495"/>
            <a:ext cx="3035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Anno accademico 2017/2018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FE8A840-B9F2-4610-A848-BC4DA3110CDC}"/>
              </a:ext>
            </a:extLst>
          </p:cNvPr>
          <p:cNvSpPr txBox="1"/>
          <p:nvPr/>
        </p:nvSpPr>
        <p:spPr>
          <a:xfrm>
            <a:off x="9475424" y="6194487"/>
            <a:ext cx="1329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20/12/2017</a:t>
            </a:r>
          </a:p>
        </p:txBody>
      </p:sp>
    </p:spTree>
    <p:extLst>
      <p:ext uri="{BB962C8B-B14F-4D97-AF65-F5344CB8AC3E}">
        <p14:creationId xmlns:p14="http://schemas.microsoft.com/office/powerpoint/2010/main" val="37128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0A80B7D0-6B8B-4319-A072-F4D58A1A57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1524000" y="1346200"/>
            <a:ext cx="9144000" cy="4267200"/>
          </a:xfr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32A49582-0FD6-4A30-A055-CB00ADE0C96C}"/>
              </a:ext>
            </a:extLst>
          </p:cNvPr>
          <p:cNvSpPr txBox="1"/>
          <p:nvPr/>
        </p:nvSpPr>
        <p:spPr>
          <a:xfrm>
            <a:off x="787686" y="6267495"/>
            <a:ext cx="5170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Corso di metodi e tecniche 3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E5715CB-E890-4DDE-A430-3FE7473789A8}"/>
              </a:ext>
            </a:extLst>
          </p:cNvPr>
          <p:cNvSpPr txBox="1"/>
          <p:nvPr/>
        </p:nvSpPr>
        <p:spPr>
          <a:xfrm>
            <a:off x="4308513" y="6267495"/>
            <a:ext cx="3035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Anno accademico 2017/2018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C187E158-CAAB-460B-A340-EFB80F505AED}"/>
              </a:ext>
            </a:extLst>
          </p:cNvPr>
          <p:cNvSpPr txBox="1"/>
          <p:nvPr/>
        </p:nvSpPr>
        <p:spPr>
          <a:xfrm>
            <a:off x="9475424" y="6194487"/>
            <a:ext cx="1329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20/12/2017</a:t>
            </a:r>
          </a:p>
        </p:txBody>
      </p:sp>
    </p:spTree>
    <p:extLst>
      <p:ext uri="{BB962C8B-B14F-4D97-AF65-F5344CB8AC3E}">
        <p14:creationId xmlns:p14="http://schemas.microsoft.com/office/powerpoint/2010/main" val="244705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278</Words>
  <Application>Microsoft Office PowerPoint</Application>
  <PresentationFormat>Widescreen</PresentationFormat>
  <Paragraphs>62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Tema di Office</vt:lpstr>
      <vt:lpstr>PowerPoint Presentation</vt:lpstr>
      <vt:lpstr>METODOLOGIA</vt:lpstr>
      <vt:lpstr>TRIDIMENSIONALITA’</vt:lpstr>
      <vt:lpstr>RICERCA</vt:lpstr>
      <vt:lpstr>DIMENSIONE DI RICERCA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Andrea Cellini</dc:creator>
  <cp:lastModifiedBy>CELLINI ANDREA [SF0300453]</cp:lastModifiedBy>
  <cp:revision>20</cp:revision>
  <dcterms:created xsi:type="dcterms:W3CDTF">2017-12-17T06:09:14Z</dcterms:created>
  <dcterms:modified xsi:type="dcterms:W3CDTF">2017-12-20T08:24:32Z</dcterms:modified>
</cp:coreProperties>
</file>