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7" r:id="rId6"/>
    <p:sldId id="258" r:id="rId7"/>
    <p:sldId id="262" r:id="rId8"/>
    <p:sldId id="263" r:id="rId9"/>
    <p:sldId id="264" r:id="rId10"/>
    <p:sldId id="271" r:id="rId11"/>
    <p:sldId id="265" r:id="rId12"/>
    <p:sldId id="266" r:id="rId13"/>
    <p:sldId id="272" r:id="rId14"/>
    <p:sldId id="267" r:id="rId15"/>
    <p:sldId id="268" r:id="rId16"/>
    <p:sldId id="269" r:id="rId17"/>
    <p:sldId id="273" r:id="rId18"/>
    <p:sldId id="270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AC834C4D-319D-43C0-A3C5-A365CBAF18AE}">
          <p14:sldIdLst>
            <p14:sldId id="256"/>
            <p14:sldId id="259"/>
            <p14:sldId id="261"/>
            <p14:sldId id="260"/>
            <p14:sldId id="257"/>
            <p14:sldId id="258"/>
            <p14:sldId id="262"/>
            <p14:sldId id="263"/>
            <p14:sldId id="264"/>
            <p14:sldId id="271"/>
            <p14:sldId id="265"/>
            <p14:sldId id="266"/>
            <p14:sldId id="272"/>
            <p14:sldId id="267"/>
            <p14:sldId id="268"/>
            <p14:sldId id="269"/>
            <p14:sldId id="273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12-19T10:49:14.7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6911 0 0,'-39'39'125,"-79"1"-125,-77 38 0,-39 39 0,-1-39 16,1 39-16,38 1 15,-116-1-15,38 0 16,40 0-16,77 40 16,1-118-16,39 78 15,-39 0-15,38-78 16,-116 39-16,-1 40 16,1-1-16,-40 0 15,40 0-15,39-39 16,-40 40-16,1-40 15,-1 39-15,1 0 16,-1-39-16,79-39 16,-39 40-16,-1-1 31,1 0-31,78 0 16,38-78-16,-77 39 0,117 0 15,0-39-15,-39 39 16,39-39-16,0 39 15,0-39-15,-1 39 16,1-39 0,0 0-1,39 40 142</inkml:trace>
  <inkml:trace contextRef="#ctx0" brushRef="#br0" timeOffset="14442">0 11 0,'36'0'62,"1"0"-62,0 37 16,0 0 0,37 0-16,-38-1 15,38 1-15,-37 0 16,0 0-16,73 0 0,0-1 31,38 38-31,73 0 16,-111-38-16,74 38 15,-74 0-15,1-1 16,-1-36-16,-36 37 16,0-37-16,-1-1 15,-36 38-15,0-37 16,36 36-16,-36-73 16,37 37-16,-37 37 0,0-74 15,36 37-15,-36-1 16,37 38-16,-38-37 15,1 37-15,37-74 16,-37 73-16,36-36 0,-36 37 16,0-38-16,37 1 15,-38 37-15,38-37 16,-37 36-16,36-36 16,-36 0-16,0 0 31,37 36-31,-38-36 15,38 0-15,0 37 16,-38-38-16,38 38 16,-37-37-16,37 0 15,-38-1-15,1 1 16,37 0-16,-1 0 16,-36 0-1,37 0 1,-37-37-16,-1 36 0,38 1 15,-37 0 1,0-37-16,0 37 16,-1 0-16,38-1 15,-37 1-15,36 37 0,-36-74 16,0 73 0,37-73-16,-38 74 15,38-74-15,-37 37 16,0 0-16,36-1 0,-36-36 15,0 0-15,37 37 16,-38 0-16,1-37 16,37 74-1,-37-74-15,36 73 0,-36-73 16,0 0-16,0 0 16,-37 37-1,37 0-15,-1-37 16,1 0-1,37 37 1,-37-37 15,-1 37-31,1-1 0,0-36 0,0 0 16,0 37-16,-1-37 16,1 0-1,0 37-15,0 0 47,0-37-31,-37 37-16,36-37 15,1 0 1,-37 36 15,37-36-31,0 0 16,0 37-1,-37 0 282,37-37-125,-1 37-125,1 0-47,0-37 469,0 37-454,-37-1-15,37-36 16,-1 37-16,1-37 16,0 0-16,-37 37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A277B-2B76-4900-B9A4-9CB909EB1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35CD05-FAEF-4A17-8B97-41FB8DF9F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C8B70A-53F9-48EB-A2D8-74A5F2291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C8E-BABB-4367-AB9A-6B2C14C03A52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923284-5976-48F7-AF22-B8944E46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6AE508-CB70-49DF-A5C2-C6A3DA8F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7977-0627-448B-A76D-99189DAD5E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0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818B2-B9C9-46C5-916C-C1E1DEDE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AE5414-7DC6-4FFF-8A3A-AC0835D0A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004940-EB28-4CFF-9589-009EE1A9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C8E-BABB-4367-AB9A-6B2C14C03A52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E1CBEB-E792-4694-9878-4BF20363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461770-0369-4B14-B578-97122CE8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7977-0627-448B-A76D-99189DAD5E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23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A677448-362D-43F8-99B9-90A259681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61A4C8-E5C3-440C-84DE-A4F9FB6BA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68B6CA-3400-4B78-82E2-B2B0B22B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C8E-BABB-4367-AB9A-6B2C14C03A52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853DEA-75A1-4D0E-B195-5D998228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EF1F67-F681-4F37-B515-DE9E0ACC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7977-0627-448B-A76D-99189DAD5E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8CEA7-EB35-4FDB-B2F5-5442C0A0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7337B7-818A-4C2B-8B25-3B6B1C04E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EFA7CF-B6F6-46D1-B44B-2788BFA5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C8E-BABB-4367-AB9A-6B2C14C03A52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E13BDD-01C4-485E-B5E9-B5DB086B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8B5AED-2CA9-4F7C-9585-B4F583F8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7977-0627-448B-A76D-99189DAD5E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02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46B9EF-6699-457B-AD96-823DBD1F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D77DDD-12EA-4AC2-AE36-FB4253257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3990B7-66D2-45FC-9710-324D31A3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C8E-BABB-4367-AB9A-6B2C14C03A52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0117E9-09F6-4D04-8FCE-AA43567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A40164-7B1F-4B19-A516-AB407D1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7977-0627-448B-A76D-99189DAD5E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1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559B1C-2833-4BC9-9BB2-022FC9E6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2BD2F3-7192-4D74-8B67-49245382E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E37D228-C287-4C64-B7DD-8D60EDAFD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DDA7D8-AF4D-45D2-AED6-56D9FF31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C8E-BABB-4367-AB9A-6B2C14C03A52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67A602-FA31-434B-A122-82105604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2FAFF7-1453-4807-9F6B-521E0104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7977-0627-448B-A76D-99189DAD5E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11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A34F75-74CD-4DEC-AEA2-0051CBF6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9DF716-D33D-4120-A3E0-24B1AE3DA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9006C4-3A3C-43C1-9DB2-A057EA6BF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CE94E7-8B44-412B-9A6B-CC2DACC5B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96BB13-9958-4F82-A475-E5C313E54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D8118E-520D-49D3-99E1-6DA7E17C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C8E-BABB-4367-AB9A-6B2C14C03A52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2DCD4D-76D0-468A-BB6B-F078C16D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48F5AB1-6F23-4FD0-86B3-47C748B3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7977-0627-448B-A76D-99189DAD5E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61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F935FE-0AE6-4EA4-B50A-CCA0E7FF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88E305-4130-4C09-BBD3-BBD94098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C8E-BABB-4367-AB9A-6B2C14C03A52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6C9D4B9-66CB-4FBC-88B0-8348421E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19995B-6993-4C07-895A-2EE2200B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7977-0627-448B-A76D-99189DAD5E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6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09BAFF-F5BD-4B48-A3B2-2FE31B23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C8E-BABB-4367-AB9A-6B2C14C03A52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EAE01A-E7FD-4FD9-9BA4-6C588ACE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754271-18B9-4071-8A9C-178FED6D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7977-0627-448B-A76D-99189DAD5E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EB96CB-3776-45D2-9B07-27D5E176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994E04-C379-4E3F-8EC4-B2816FAB0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456A66-01EE-46F1-9F30-CB9AAC3B8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4836ED-05D7-42FB-B995-2C7ABBA6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C8E-BABB-4367-AB9A-6B2C14C03A52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937E8C-AE3D-45F3-BE17-4E79A141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90B0DE-8216-4C1F-86E0-1708920D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7977-0627-448B-A76D-99189DAD5E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47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BF9BC8-E428-4B60-AC8D-944AF113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891C19-24C4-4749-B278-0031A9B55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A5E5C2-EDC6-4B14-83D8-C3D967C95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3E1D62-9251-45D0-AE8F-9CA06B1C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C8E-BABB-4367-AB9A-6B2C14C03A52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A4D0E8-D2B5-4CC5-A7C0-9286EA45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25EE6E-3C75-40F4-BFE8-0452F15B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7977-0627-448B-A76D-99189DAD5E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75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2B22A2-C957-475B-9A9B-A2863B0E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F7CCE4-AA24-4068-AEFB-5A366EB2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951681-BB45-4DD5-B893-6E5E987C5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07C8E-BABB-4367-AB9A-6B2C14C03A52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616BFC-F928-4B00-9EC1-9FC0C204A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84EE4D-3662-4429-89C6-1044CCB72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D7977-0627-448B-A76D-99189DAD5E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13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D788C5-C32A-4964-9E28-3D65532CB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530"/>
            <a:ext cx="9144000" cy="958228"/>
          </a:xfrm>
        </p:spPr>
        <p:txBody>
          <a:bodyPr>
            <a:normAutofit fontScale="90000"/>
          </a:bodyPr>
          <a:lstStyle/>
          <a:p>
            <a:r>
              <a:rPr lang="it-IT" sz="4000" u="sng" dirty="0"/>
              <a:t>DIMENSIONE ETICA</a:t>
            </a:r>
            <a:br>
              <a:rPr lang="it-IT" sz="4000" u="sng" dirty="0"/>
            </a:br>
            <a:r>
              <a:rPr lang="it-IT" sz="4000" i="1" dirty="0"/>
              <a:t>una definizione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1B2737-F31F-428E-8AD4-0254F596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52" y="1302886"/>
            <a:ext cx="5227093" cy="5369584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8C13D9B2-118C-4B0B-AEC7-1361EB3A3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288" y="2545493"/>
            <a:ext cx="3343422" cy="3168749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La dimensione etica 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la cornice valoriale 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all’interno della quale 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si inscrive la riflessione critica 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dell’assistente sociale.</a:t>
            </a:r>
          </a:p>
          <a:p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0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78DDD-A1C5-459D-A580-E03BB1B1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accettazione </a:t>
            </a:r>
            <a:r>
              <a:rPr lang="it-IT" sz="2800" i="1" dirty="0"/>
              <a:t>-modalità attiva di empatia-</a:t>
            </a:r>
            <a:endParaRPr lang="it-IT" sz="280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CC3AD51-CE43-4F11-AA22-A4A53DE7F5AD}"/>
              </a:ext>
            </a:extLst>
          </p:cNvPr>
          <p:cNvSpPr txBox="1">
            <a:spLocks/>
          </p:cNvSpPr>
          <p:nvPr/>
        </p:nvSpPr>
        <p:spPr>
          <a:xfrm>
            <a:off x="516628" y="2654070"/>
            <a:ext cx="6899031" cy="1309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Accettare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non può prescindere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dal tentativo di comprendere il punto di vista dell’altro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030CBB36-30F5-491E-ACC1-DF8C6340F6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507" y="5423895"/>
                <a:ext cx="6899031" cy="609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it-IT" dirty="0"/>
                  <a:t>Accettare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it-IT" dirty="0"/>
                  <a:t> si è in grado di essere Empatici</a:t>
                </a:r>
              </a:p>
            </p:txBody>
          </p:sp>
        </mc:Choice>
        <mc:Fallback xmlns="">
          <p:sp>
            <p:nvSpPr>
              <p:cNvPr id="5" name="Segnaposto contenuto 2">
                <a:extLst>
                  <a:ext uri="{FF2B5EF4-FFF2-40B4-BE49-F238E27FC236}">
                    <a16:creationId xmlns:a16="http://schemas.microsoft.com/office/drawing/2014/main" id="{030CBB36-30F5-491E-ACC1-DF8C6340F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07" y="5423895"/>
                <a:ext cx="6899031" cy="609599"/>
              </a:xfrm>
              <a:prstGeom prst="rect">
                <a:avLst/>
              </a:prstGeom>
              <a:blipFill>
                <a:blip r:embed="rId2"/>
                <a:stretch>
                  <a:fillRect t="-17000" b="-7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16A99169-39C9-4A90-9CD3-AF917213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79" y="2459245"/>
            <a:ext cx="3697593" cy="20706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9AB8CF-80B2-4C82-8566-897A8648A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78" y="4599390"/>
            <a:ext cx="3513394" cy="22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C0D21E-CF50-4B4B-8211-47E6EEF1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autodeterminazione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46133C-23E7-41D9-9293-BDC9F305A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Si riferisce all’idea che  a ciascuno debba essere garantita la possibilità di scegliere le modalità con cui affrontare le situazioni che si presentano nel corso dell’esistenza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68D49FF-8389-46DC-91DA-89394621D507}"/>
              </a:ext>
            </a:extLst>
          </p:cNvPr>
          <p:cNvSpPr txBox="1">
            <a:spLocks/>
          </p:cNvSpPr>
          <p:nvPr/>
        </p:nvSpPr>
        <p:spPr>
          <a:xfrm>
            <a:off x="599049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Si basa sul principio che l’individuo adulto non può essere «costretto» a fare qualcosa, che ha il DIRITTO a prendere strade che altri potrebbero ritenere sbagliate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51E0B5-574C-4F11-8A75-876D57D11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15" y="3140760"/>
            <a:ext cx="4615668" cy="23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EEEB1A-5EB2-4585-B63F-9733C7AE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85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autodeterminazione -in relazione al proc. metodologico-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C5C550-81C9-4DBE-8B88-E3E8FFDF9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115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Quando pensiamo al procedimento metodologico ci riferiamo ad un percorso di partnership in cui il professionista ha un ruolo maieutico e facilitatore rispetto ai progetti di vita delle persone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863D30DE-3835-4D82-B243-F8385FA977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54424"/>
                <a:ext cx="10515600" cy="2838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it-IT" dirty="0"/>
                  <a:t>L’autodeterminazione: </a:t>
                </a:r>
              </a:p>
              <a:p>
                <a:pPr algn="ctr"/>
                <a:r>
                  <a:rPr lang="it-IT" dirty="0"/>
                  <a:t>Orienta il metodo </a:t>
                </a:r>
              </a:p>
              <a:p>
                <a:pPr algn="ctr"/>
                <a:r>
                  <a:rPr lang="it-IT" dirty="0"/>
                  <a:t>Rappresenta la base per un cambiamento significativo nella vita delle persone</a:t>
                </a:r>
              </a:p>
              <a:p>
                <a:pPr algn="ctr"/>
                <a:r>
                  <a:rPr lang="it-IT" dirty="0"/>
                  <a:t>Viene visto come qualcosa che può essere sviluppato come obiettivo dell’intervento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autonomia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it-IT" dirty="0"/>
                  <a:t> empowerment</a:t>
                </a:r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863D30DE-3835-4D82-B243-F8385FA9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4424"/>
                <a:ext cx="10515600" cy="2838450"/>
              </a:xfrm>
              <a:prstGeom prst="rect">
                <a:avLst/>
              </a:prstGeom>
              <a:blipFill>
                <a:blip r:embed="rId2"/>
                <a:stretch>
                  <a:fillRect l="-290" t="-3433" r="-928" b="-38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89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F6876B-0503-48B3-B34D-69229B6A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DIMENSIONE ETICA</a:t>
            </a:r>
            <a:br>
              <a:rPr lang="it-IT" sz="3600" dirty="0"/>
            </a:br>
            <a:r>
              <a:rPr lang="it-IT" sz="3600" dirty="0"/>
              <a:t>promozione </a:t>
            </a:r>
            <a:r>
              <a:rPr lang="it-IT" sz="3600" i="1" dirty="0"/>
              <a:t>autodeterminazione </a:t>
            </a:r>
            <a:r>
              <a:rPr lang="it-IT" sz="2800" i="1" dirty="0"/>
              <a:t>–come obiettivo-</a:t>
            </a:r>
            <a:endParaRPr lang="it-IT" sz="2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0BE1FA-9270-4139-99E0-FB2620EF0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2" y="2560320"/>
            <a:ext cx="4967776" cy="6357508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2F31978-3C78-4C28-96BA-B0D65E68D249}"/>
              </a:ext>
            </a:extLst>
          </p:cNvPr>
          <p:cNvCxnSpPr/>
          <p:nvPr/>
        </p:nvCxnSpPr>
        <p:spPr>
          <a:xfrm>
            <a:off x="5149256" y="5641145"/>
            <a:ext cx="232117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D27FDDC9-9D2F-454C-9D1C-51BF0C2EA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256" y="4554180"/>
            <a:ext cx="946744" cy="976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3151962-B5DB-42D9-B38D-80A8A39A1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542"/>
            <a:ext cx="3810532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8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380957-6EDE-46F1-91A3-E9FBBF4A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giustizia sociale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9A876E9-F98A-4AEC-BE3F-86A25D096B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63927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err="1"/>
                  <a:t>Enpowerment</a:t>
                </a:r>
                <a:r>
                  <a:rPr lang="it-IT" dirty="0"/>
                  <a:t> (potere e possibilità di scelta)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it-IT" dirty="0"/>
                  <a:t> giustizia sociale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9A876E9-F98A-4AEC-BE3F-86A25D096B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639279"/>
              </a:xfrm>
              <a:blipFill>
                <a:blip r:embed="rId2"/>
                <a:stretch>
                  <a:fillRect t="-15238" b="-19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FBB8713-DC64-4DE4-AB96-35DEE17C1EC5}"/>
              </a:ext>
            </a:extLst>
          </p:cNvPr>
          <p:cNvSpPr txBox="1">
            <a:spLocks/>
          </p:cNvSpPr>
          <p:nvPr/>
        </p:nvSpPr>
        <p:spPr>
          <a:xfrm>
            <a:off x="838200" y="3109360"/>
            <a:ext cx="10515600" cy="2708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Le scelte di metodo sono orientate dall’impegno di </a:t>
            </a:r>
            <a:r>
              <a:rPr lang="it-IT" u="sng" dirty="0"/>
              <a:t>promuovere:</a:t>
            </a:r>
          </a:p>
          <a:p>
            <a:pPr marL="0" indent="0">
              <a:buNone/>
            </a:pPr>
            <a:endParaRPr lang="it-IT" u="sng" dirty="0"/>
          </a:p>
          <a:p>
            <a:r>
              <a:rPr lang="it-IT" dirty="0"/>
              <a:t>Aumento delle opportunità</a:t>
            </a:r>
          </a:p>
          <a:p>
            <a:r>
              <a:rPr lang="it-IT" dirty="0"/>
              <a:t>Diminuzione delle differenze e disuguaglianze sociali</a:t>
            </a:r>
          </a:p>
          <a:p>
            <a:r>
              <a:rPr lang="it-IT" dirty="0"/>
              <a:t>Superamento forme di discriminazione</a:t>
            </a:r>
          </a:p>
        </p:txBody>
      </p:sp>
    </p:spTree>
    <p:extLst>
      <p:ext uri="{BB962C8B-B14F-4D97-AF65-F5344CB8AC3E}">
        <p14:creationId xmlns:p14="http://schemas.microsoft.com/office/powerpoint/2010/main" val="221816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80B59A-F3C3-41D3-8528-D128D77F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giustizia sociale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E8ED65-CED8-4194-9155-6ED736050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6223782" cy="164449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dirty="0"/>
              <a:t>Il valore della giustizia sociale </a:t>
            </a:r>
          </a:p>
          <a:p>
            <a:pPr marL="0" indent="0" algn="ctr">
              <a:buNone/>
            </a:pPr>
            <a:r>
              <a:rPr lang="it-IT" dirty="0"/>
              <a:t>ci permette di osservare consapevolmente </a:t>
            </a:r>
          </a:p>
          <a:p>
            <a:pPr marL="0" indent="0" algn="ctr">
              <a:buNone/>
            </a:pPr>
            <a:r>
              <a:rPr lang="it-IT" dirty="0"/>
              <a:t>come le disuguaglianze e le disparità di potere</a:t>
            </a:r>
          </a:p>
          <a:p>
            <a:pPr marL="0" indent="0" algn="ctr">
              <a:buNone/>
            </a:pPr>
            <a:r>
              <a:rPr lang="it-IT" dirty="0"/>
              <a:t>influiscano sulla vita delle persone e sul loro modo di pensare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CE4A0BE-282A-4E87-9D7D-2AA7947DC84E}"/>
              </a:ext>
            </a:extLst>
          </p:cNvPr>
          <p:cNvSpPr txBox="1">
            <a:spLocks/>
          </p:cNvSpPr>
          <p:nvPr/>
        </p:nvSpPr>
        <p:spPr>
          <a:xfrm>
            <a:off x="754966" y="3915216"/>
            <a:ext cx="10515600" cy="2731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500" dirty="0"/>
              <a:t>Quindi</a:t>
            </a:r>
          </a:p>
          <a:p>
            <a:pPr marL="0" indent="0" algn="ctr">
              <a:buNone/>
            </a:pPr>
            <a:r>
              <a:rPr lang="it-IT" dirty="0"/>
              <a:t>l’AS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saper leggere come il contesto influisca i vissuti delle persone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 algn="ctr">
              <a:buNone/>
            </a:pPr>
            <a:r>
              <a:rPr lang="it-IT" dirty="0"/>
              <a:t>SE non siamo consapevoli</a:t>
            </a:r>
          </a:p>
          <a:p>
            <a:pPr marL="0" indent="0" algn="ctr">
              <a:buNone/>
            </a:pPr>
            <a:r>
              <a:rPr lang="it-IT" dirty="0"/>
              <a:t>Delle disuguaglianze e delle discriminazioni</a:t>
            </a:r>
          </a:p>
          <a:p>
            <a:pPr marL="0" indent="0" algn="ctr">
              <a:buNone/>
            </a:pPr>
            <a:r>
              <a:rPr lang="it-IT" dirty="0"/>
              <a:t>Rischiamo di confermarle</a:t>
            </a:r>
          </a:p>
          <a:p>
            <a:pPr marL="0" indent="0" algn="ctr">
              <a:buNone/>
            </a:pPr>
            <a:r>
              <a:rPr lang="it-IT" dirty="0"/>
              <a:t>Rischiamo di aumentarle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07E2F32-0E2D-425C-9580-A3942CC00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99" y="1219830"/>
            <a:ext cx="4470677" cy="28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0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8CE9B3-CE19-4AAB-AFE0-195FD99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giustizia sociale </a:t>
            </a:r>
            <a:r>
              <a:rPr lang="it-IT" sz="2800" i="1" dirty="0"/>
              <a:t>-effetti-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7C731B-8D4F-43B6-842E-A2389B44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4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Quelli che possono apparire comportamenti incomprensibilmente pretenziosi </a:t>
            </a:r>
          </a:p>
          <a:p>
            <a:pPr marL="0" indent="0" algn="ctr">
              <a:buNone/>
            </a:pPr>
            <a:r>
              <a:rPr lang="it-IT" dirty="0"/>
              <a:t>possono essere letti </a:t>
            </a:r>
          </a:p>
          <a:p>
            <a:pPr marL="0" indent="0" algn="ctr">
              <a:buNone/>
            </a:pPr>
            <a:r>
              <a:rPr lang="it-IT" dirty="0"/>
              <a:t>come </a:t>
            </a:r>
          </a:p>
          <a:p>
            <a:pPr marL="0" indent="0" algn="ctr">
              <a:buNone/>
            </a:pPr>
            <a:r>
              <a:rPr lang="it-IT" dirty="0"/>
              <a:t>il tentativo di ripristinare una relazione di parità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DBBFDB4-FD45-4C51-94EB-2075F8C35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498" y="4650666"/>
            <a:ext cx="5103003" cy="17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17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4262B-6C67-4C09-948A-9839D029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giustizia sociale -effetti-</a:t>
            </a:r>
            <a:endParaRPr lang="it-IT" sz="360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143C870-182A-4B03-AE82-B03956E2BA1E}"/>
              </a:ext>
            </a:extLst>
          </p:cNvPr>
          <p:cNvSpPr txBox="1">
            <a:spLocks/>
          </p:cNvSpPr>
          <p:nvPr/>
        </p:nvSpPr>
        <p:spPr>
          <a:xfrm>
            <a:off x="339077" y="2037800"/>
            <a:ext cx="4915486" cy="2208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Chi ha una posizione più forte nella società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Può permettersi di ignorare pressioni e stereotipi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Che la comunicazione di massa diffonde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55B18CF-DA44-4588-8441-DD6B48EFF4D1}"/>
              </a:ext>
            </a:extLst>
          </p:cNvPr>
          <p:cNvSpPr txBox="1">
            <a:spLocks/>
          </p:cNvSpPr>
          <p:nvPr/>
        </p:nvSpPr>
        <p:spPr>
          <a:xfrm>
            <a:off x="6246055" y="2037800"/>
            <a:ext cx="5606868" cy="203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Chi si trova in posizione di marginalità soccombe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e Afferma la propria dignità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Entro i canoni degli stereotipi della pubblicità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1D965EB-A0E9-496E-B197-D984C3413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57" y="4733111"/>
            <a:ext cx="3175000" cy="177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670899F-3194-43D8-8020-AE4F55EFE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01" y="4075600"/>
            <a:ext cx="2089575" cy="26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4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FA55-56B2-4302-9CE1-3C6074A2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giustizia sociale </a:t>
            </a:r>
            <a:r>
              <a:rPr lang="it-IT" sz="2800" i="1" dirty="0"/>
              <a:t>-in relazione al proc. metodologico-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08EC9F-2791-4CF0-81FB-2D847DB14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9100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Negli interventi con i singoli è importante:</a:t>
            </a:r>
          </a:p>
          <a:p>
            <a:r>
              <a:rPr lang="it-IT" dirty="0"/>
              <a:t>Cogliere collegamenti tra struttura sociale e modi di pensare</a:t>
            </a:r>
          </a:p>
          <a:p>
            <a:r>
              <a:rPr lang="it-IT" dirty="0"/>
              <a:t>Capire se i problemi esposti sono il prodotto di problemi sociali più ampi</a:t>
            </a:r>
          </a:p>
          <a:p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71644615-8AC1-4633-8B9E-4132EB7B6EAF}"/>
              </a:ext>
            </a:extLst>
          </p:cNvPr>
          <p:cNvSpPr txBox="1">
            <a:spLocks/>
          </p:cNvSpPr>
          <p:nvPr/>
        </p:nvSpPr>
        <p:spPr>
          <a:xfrm>
            <a:off x="838200" y="4244147"/>
            <a:ext cx="10515600" cy="19910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Ignorare questo aspetto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ci mette nelle condizioni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di divenire parte del meccanismo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che produce disuguaglianze e oppressione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09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86495794-7203-4682-9EEE-2641E677A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22" y="3429000"/>
            <a:ext cx="3049804" cy="335484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E90FB1C-D6F1-4904-BE0E-A3DE0162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39"/>
          </a:xfrm>
        </p:spPr>
        <p:txBody>
          <a:bodyPr>
            <a:noAutofit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 err="1"/>
              <a:t>perchè</a:t>
            </a:r>
            <a:r>
              <a:rPr lang="it-IT" sz="3600" i="1" dirty="0"/>
              <a:t> è considerata prioritaria?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58F6C9-3E85-46AD-B679-B611EEF1F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dimensione etica ci permette:</a:t>
            </a:r>
          </a:p>
          <a:p>
            <a:pPr marL="0" indent="0" algn="ctr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evidenziare i tratti distintivi 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della pratica del servizio sociale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          Di identificare gli aspetti comuni 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            dei diversi campi della pratica 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            e delle diverse articolazioni 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            a livello internazionale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95E117-505B-443D-96E6-732F45EAE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05" y="2725614"/>
            <a:ext cx="1047344" cy="115706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C985E09-79E4-45C5-91F5-3D1C6274B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62" y="4873531"/>
            <a:ext cx="639381" cy="90033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FDB1AA6-772C-4BBC-A292-FA1AD7617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34" y="4506672"/>
            <a:ext cx="639381" cy="90033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3AD735D-9ED1-4338-BEA3-9B415E9F7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98" y="5185444"/>
            <a:ext cx="639381" cy="90033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9D26DDB-2CAE-4E32-912E-CBFE70819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84" y="3703568"/>
            <a:ext cx="639381" cy="90033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F2F6F8E-99F7-449F-BC43-F82CC8A7C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461" y="4001858"/>
            <a:ext cx="547826" cy="36512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DFBE7A3-F31F-437A-A7BB-BEE4FBDD4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542" y="4807256"/>
            <a:ext cx="449563" cy="29916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73049FC5-6266-4C9C-B753-D56B61020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35" y="5171045"/>
            <a:ext cx="523635" cy="26181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699F717-4832-4CE5-9836-890F46101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56" y="5479620"/>
            <a:ext cx="519967" cy="31198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06827EB3-2E54-4106-A26D-E4DC0E08F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64" y="3121584"/>
            <a:ext cx="5478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3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8C2F5FD-A05E-4E6B-9F8E-CD0A1D1F6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4" y="4580404"/>
            <a:ext cx="2197100" cy="21971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0FE1D7-C5C9-48CF-9C05-AA57B32F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>
            <a:noAutofit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dirty="0"/>
              <a:t>come </a:t>
            </a:r>
            <a:r>
              <a:rPr lang="it-IT" sz="3600" i="1" dirty="0"/>
              <a:t>dimensione necessaria per la professione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602016-63D9-495D-B47A-386E0F408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029"/>
            <a:ext cx="9438860" cy="108985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dirty="0"/>
              <a:t>Come mai la definizione di valori e principi </a:t>
            </a:r>
          </a:p>
          <a:p>
            <a:pPr marL="0" indent="0" algn="ctr">
              <a:buNone/>
            </a:pPr>
            <a:r>
              <a:rPr lang="it-IT" dirty="0"/>
              <a:t>e la traduzione in un codice deontologico </a:t>
            </a:r>
          </a:p>
          <a:p>
            <a:pPr marL="0" indent="0" algn="ctr">
              <a:buNone/>
            </a:pPr>
            <a:r>
              <a:rPr lang="it-IT" dirty="0"/>
              <a:t>sono fondamentali per la professione?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CAD4C1-9B87-48C3-871E-93AADF8A2604}"/>
              </a:ext>
            </a:extLst>
          </p:cNvPr>
          <p:cNvSpPr txBox="1"/>
          <p:nvPr/>
        </p:nvSpPr>
        <p:spPr>
          <a:xfrm>
            <a:off x="1398104" y="2586755"/>
            <a:ext cx="8319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Siccome l’assistente sociale gode di una particolare autonomia </a:t>
            </a:r>
          </a:p>
          <a:p>
            <a:pPr algn="ctr"/>
            <a:r>
              <a:rPr lang="it-IT" sz="2400" dirty="0"/>
              <a:t>e si trova in una posizione di potere </a:t>
            </a:r>
          </a:p>
          <a:p>
            <a:pPr algn="ctr"/>
            <a:r>
              <a:rPr lang="it-IT" sz="2400" dirty="0"/>
              <a:t>anche per il fatto di fare parte di un istituzione che lo tutela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7A1AC6-D014-42D6-AC37-31AD3E7E49F1}"/>
              </a:ext>
            </a:extLst>
          </p:cNvPr>
          <p:cNvSpPr txBox="1"/>
          <p:nvPr/>
        </p:nvSpPr>
        <p:spPr>
          <a:xfrm>
            <a:off x="496956" y="4064083"/>
            <a:ext cx="3402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 una parte è una forma di esplicitazione dell’identità professionale.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1A2363-C94F-4232-8F75-B34BA62664E6}"/>
              </a:ext>
            </a:extLst>
          </p:cNvPr>
          <p:cNvSpPr txBox="1"/>
          <p:nvPr/>
        </p:nvSpPr>
        <p:spPr>
          <a:xfrm>
            <a:off x="5804453" y="4064083"/>
            <a:ext cx="4472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Dall’altra è una forma di autocontrollo e autoregolazione della professione stessa in relazione al potere di cui dispone.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EB00194-9CE0-463A-965F-0B69ADBE0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29" y="5042648"/>
            <a:ext cx="2197100" cy="135206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4AAE953-57E0-4A93-A430-534D29459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61" y="5264412"/>
            <a:ext cx="3402496" cy="10683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C42030AE-2025-47A3-BB0F-680A2A76B2E8}"/>
                  </a:ext>
                </a:extLst>
              </p14:cNvPr>
              <p14:cNvContentPartPr/>
              <p14:nvPr/>
            </p14:nvContentPartPr>
            <p14:xfrm>
              <a:off x="5411949" y="5085248"/>
              <a:ext cx="2488459" cy="1488626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C42030AE-2025-47A3-BB0F-680A2A76B2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3787" y="5047087"/>
                <a:ext cx="2564423" cy="15645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61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142F38-8695-4186-AD9A-EE81C9D4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u="sng" dirty="0"/>
              <a:t>DIMENSIONE ETICA</a:t>
            </a:r>
            <a:br>
              <a:rPr lang="it-IT" sz="4000" u="sng" dirty="0"/>
            </a:br>
            <a:r>
              <a:rPr lang="it-IT" sz="4000" i="1" dirty="0"/>
              <a:t>tratti distintivi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C3E648-47C6-46FA-9C7E-37D4F8B50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9849" cy="17723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La dimensione etica:</a:t>
            </a:r>
          </a:p>
          <a:p>
            <a:r>
              <a:rPr lang="it-IT" dirty="0"/>
              <a:t>Non riguarda considerazioni pratiche rispetto alla riuscita di una certa azione</a:t>
            </a:r>
          </a:p>
          <a:p>
            <a:r>
              <a:rPr lang="it-IT" dirty="0"/>
              <a:t>Non riguarda interessi particolari che possono essere coinvolti in una determinata azione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EE2690-B239-4A9B-A10A-928E80E11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29871"/>
            <a:ext cx="3962400" cy="2785872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CDCCCB5-73D4-4D8A-A178-F759C0959326}"/>
              </a:ext>
            </a:extLst>
          </p:cNvPr>
          <p:cNvSpPr txBox="1">
            <a:spLocks/>
          </p:cNvSpPr>
          <p:nvPr/>
        </p:nvSpPr>
        <p:spPr>
          <a:xfrm>
            <a:off x="543951" y="3992073"/>
            <a:ext cx="6466449" cy="1467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Riguarda il confronto fra un certo corso di azioni/interventi e un sistema di valori e principi tradotti in regole</a:t>
            </a:r>
          </a:p>
        </p:txBody>
      </p:sp>
    </p:spTree>
    <p:extLst>
      <p:ext uri="{BB962C8B-B14F-4D97-AF65-F5344CB8AC3E}">
        <p14:creationId xmlns:p14="http://schemas.microsoft.com/office/powerpoint/2010/main" val="32259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75AB81-7358-41BE-805C-83AF0D32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>
            <a:noAutofit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come influenza le scelte metodologiche e pratiche?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458DAD-C9C8-40A3-9465-7D8E3304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616"/>
            <a:ext cx="6054969" cy="2822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I valori e i principi di riferimento della professione influenzano e guidano: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La poli-prospettiva con la quale si osservano le situazioni (ottica </a:t>
            </a:r>
            <a:r>
              <a:rPr lang="it-IT" sz="2400" dirty="0" err="1"/>
              <a:t>trifocale</a:t>
            </a:r>
            <a:r>
              <a:rPr lang="it-IT" sz="2400" dirty="0"/>
              <a:t>)</a:t>
            </a:r>
          </a:p>
          <a:p>
            <a:r>
              <a:rPr lang="it-IT" sz="2400" dirty="0"/>
              <a:t>il discorso interiore di riflessione critica (come penso quello che penso)</a:t>
            </a:r>
          </a:p>
          <a:p>
            <a:r>
              <a:rPr lang="it-IT" sz="2400" dirty="0"/>
              <a:t>Il discorso interiore autocritico                   (cosa penso di quello che penso)</a:t>
            </a:r>
          </a:p>
          <a:p>
            <a:r>
              <a:rPr lang="it-IT" sz="2400" dirty="0"/>
              <a:t>il saper essere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2F72773-0A54-4B69-927B-622466232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15" y="1997612"/>
            <a:ext cx="5436972" cy="43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84E8BD-A2A2-47AE-8528-990E5BA9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810"/>
          </a:xfrm>
        </p:spPr>
        <p:txBody>
          <a:bodyPr>
            <a:noAutofit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dignità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C627B4-BF47-4206-8C02-9E9E44E58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935"/>
            <a:ext cx="10515600" cy="493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latin typeface="+mj-lt"/>
                <a:cs typeface="Arial" panose="020B0604020202020204" pitchFamily="34" charset="0"/>
              </a:rPr>
              <a:t>Dal </a:t>
            </a:r>
            <a:r>
              <a:rPr lang="it-IT" dirty="0" err="1">
                <a:latin typeface="+mj-lt"/>
                <a:cs typeface="Arial" panose="020B0604020202020204" pitchFamily="34" charset="0"/>
              </a:rPr>
              <a:t>lat</a:t>
            </a:r>
            <a:r>
              <a:rPr lang="it-IT" dirty="0">
                <a:latin typeface="+mj-lt"/>
                <a:cs typeface="Arial" panose="020B0604020202020204" pitchFamily="34" charset="0"/>
              </a:rPr>
              <a:t>. </a:t>
            </a:r>
            <a:r>
              <a:rPr lang="it-IT" i="1" dirty="0" err="1">
                <a:latin typeface="+mj-lt"/>
                <a:cs typeface="Arial" panose="020B0604020202020204" pitchFamily="34" charset="0"/>
              </a:rPr>
              <a:t>dignĭtas</a:t>
            </a:r>
            <a:r>
              <a:rPr lang="it-IT" i="1" dirty="0">
                <a:latin typeface="+mj-lt"/>
                <a:cs typeface="Arial" panose="020B0604020202020204" pitchFamily="34" charset="0"/>
              </a:rPr>
              <a:t> -</a:t>
            </a:r>
            <a:r>
              <a:rPr lang="it-IT" i="1" dirty="0" err="1">
                <a:latin typeface="+mj-lt"/>
                <a:cs typeface="Arial" panose="020B0604020202020204" pitchFamily="34" charset="0"/>
              </a:rPr>
              <a:t>atis</a:t>
            </a:r>
            <a:r>
              <a:rPr lang="it-IT" dirty="0">
                <a:latin typeface="+mj-lt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+mj-lt"/>
                <a:cs typeface="Arial" panose="020B0604020202020204" pitchFamily="34" charset="0"/>
              </a:rPr>
              <a:t>der</a:t>
            </a:r>
            <a:r>
              <a:rPr lang="it-IT" dirty="0">
                <a:latin typeface="+mj-lt"/>
                <a:cs typeface="Arial" panose="020B0604020202020204" pitchFamily="34" charset="0"/>
              </a:rPr>
              <a:t>. di </a:t>
            </a:r>
            <a:r>
              <a:rPr lang="it-IT" i="1" dirty="0" err="1">
                <a:latin typeface="+mj-lt"/>
                <a:cs typeface="Arial" panose="020B0604020202020204" pitchFamily="34" charset="0"/>
              </a:rPr>
              <a:t>dignus</a:t>
            </a:r>
            <a:r>
              <a:rPr lang="it-IT" dirty="0">
                <a:latin typeface="+mj-lt"/>
                <a:cs typeface="Arial" panose="020B0604020202020204" pitchFamily="34" charset="0"/>
              </a:rPr>
              <a:t> ‘degno’, ‘meritevole’, ‘degno’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860C246-187D-4F5D-B8FC-20C0A19BD7DF}"/>
              </a:ext>
            </a:extLst>
          </p:cNvPr>
          <p:cNvSpPr txBox="1">
            <a:spLocks/>
          </p:cNvSpPr>
          <p:nvPr/>
        </p:nvSpPr>
        <p:spPr>
          <a:xfrm>
            <a:off x="964096" y="2275993"/>
            <a:ext cx="10515600" cy="3118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/>
              <a:t>Vi è quindi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  <a:p>
            <a:pPr algn="ctr"/>
            <a:r>
              <a:rPr lang="it-IT" dirty="0"/>
              <a:t>Diritto ad essere riconosciuto come importante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Un comportamento conseguente che riconosce e promuove l’importanza e il valore dell’individuo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Accettazione della globalità della persona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916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25128-FA43-459A-B853-D8D0CEA8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8632"/>
          </a:xfrm>
        </p:spPr>
        <p:txBody>
          <a:bodyPr>
            <a:normAutofit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dignità </a:t>
            </a:r>
            <a:r>
              <a:rPr lang="it-IT" sz="2400" i="1" dirty="0"/>
              <a:t>-declinazioni-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6FBEEB-E27F-4D15-B13E-95D64FAB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76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Applicando un ottica </a:t>
            </a:r>
            <a:r>
              <a:rPr lang="it-IT" dirty="0" err="1"/>
              <a:t>trifocale</a:t>
            </a:r>
            <a:r>
              <a:rPr lang="it-IT" dirty="0"/>
              <a:t> </a:t>
            </a:r>
          </a:p>
          <a:p>
            <a:pPr marL="0" indent="0" algn="ctr">
              <a:buNone/>
            </a:pPr>
            <a:r>
              <a:rPr lang="it-IT" dirty="0"/>
              <a:t>possiamo osservare come questo valore </a:t>
            </a:r>
          </a:p>
          <a:p>
            <a:pPr marL="0" indent="0" algn="ctr">
              <a:buNone/>
            </a:pPr>
            <a:r>
              <a:rPr lang="it-IT" dirty="0"/>
              <a:t>si evidenzi in tre livelli:</a:t>
            </a:r>
          </a:p>
          <a:p>
            <a:pPr marL="0" indent="0" algn="ctr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7F5A7D0B-DBDA-4DE2-A50A-D496F2D62B96}"/>
              </a:ext>
            </a:extLst>
          </p:cNvPr>
          <p:cNvSpPr txBox="1">
            <a:spLocks/>
          </p:cNvSpPr>
          <p:nvPr/>
        </p:nvSpPr>
        <p:spPr>
          <a:xfrm>
            <a:off x="838200" y="3535155"/>
            <a:ext cx="10515600" cy="2892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LIVELLO RELAZIONE TRA  PERSONE: si </a:t>
            </a:r>
            <a:r>
              <a:rPr lang="it-IT" dirty="0" err="1"/>
              <a:t>espica</a:t>
            </a:r>
            <a:r>
              <a:rPr lang="it-IT" dirty="0"/>
              <a:t> nella promozione del rispetto nell’affrontare la risposta ai bisogni</a:t>
            </a:r>
          </a:p>
          <a:p>
            <a:endParaRPr lang="it-IT" dirty="0"/>
          </a:p>
          <a:p>
            <a:r>
              <a:rPr lang="it-IT" dirty="0"/>
              <a:t>LIVELLO SOCIALE Più AMPIO: si esplica promuovendo relazioni di solidarietà ed accettazione nella comunità</a:t>
            </a:r>
          </a:p>
          <a:p>
            <a:endParaRPr lang="it-IT" dirty="0"/>
          </a:p>
          <a:p>
            <a:r>
              <a:rPr lang="it-IT" dirty="0"/>
              <a:t>LIVELLO POLITICO E DI PROFESSIONI: si esplica promuovendo equità sociale e rispetto dei diritti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898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670D3-4C0F-436C-BA78-DE0C8796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99849"/>
          </a:xfrm>
        </p:spPr>
        <p:txBody>
          <a:bodyPr>
            <a:noAutofit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accettazione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8E86AA-3726-494A-A10B-1D4E2569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81"/>
            <a:ext cx="8179191" cy="273312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/>
              <a:t>Due accezioni</a:t>
            </a:r>
          </a:p>
          <a:p>
            <a:r>
              <a:rPr lang="it-IT" dirty="0"/>
              <a:t>Riconosciamo la comune appartenenza al genere umano e perciò siamo più sensibili alla sofferenza dell’altro</a:t>
            </a:r>
          </a:p>
          <a:p>
            <a:r>
              <a:rPr lang="it-IT" dirty="0"/>
              <a:t>Siamo sensibili al modo di vedere della persona, alla sua interpretazione dei problemi e comporta che è l’assistente sociale che «segue» l’utenza…</a:t>
            </a:r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5BE2D0BE-F71B-4EDD-914C-40E6AB9C2A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893503"/>
                <a:ext cx="10515600" cy="2733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it-IT" dirty="0"/>
                  <a:t>Accettare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it-IT" dirty="0"/>
                  <a:t> Essere d’accordo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it-IT" dirty="0"/>
                  <a:t>Anzi accettare prescinde l’accordo e il disaccordo,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it-IT" dirty="0"/>
                  <a:t>…È più un accogliere la diversità astenendosi momentaneamente dall’opinione sulla «giustezza»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4" name="Segnaposto contenuto 2">
                <a:extLst>
                  <a:ext uri="{FF2B5EF4-FFF2-40B4-BE49-F238E27FC236}">
                    <a16:creationId xmlns:a16="http://schemas.microsoft.com/office/drawing/2014/main" id="{5BE2D0BE-F71B-4EDD-914C-40E6AB9C2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93503"/>
                <a:ext cx="10515600" cy="2733123"/>
              </a:xfrm>
              <a:prstGeom prst="rect">
                <a:avLst/>
              </a:prstGeom>
              <a:blipFill>
                <a:blip r:embed="rId2"/>
                <a:stretch>
                  <a:fillRect t="-37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648F998E-3C64-4337-9328-4B4D8D90F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058" y="3606844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8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325B1BAB-29DA-481B-B13D-2FA6DD47F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92" y="1617784"/>
            <a:ext cx="5240216" cy="524021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02E0714-FD9D-4E5D-BC18-EB2192ED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u="sng" dirty="0"/>
              <a:t>DIMENSIONE ETICA</a:t>
            </a:r>
            <a:br>
              <a:rPr lang="it-IT" sz="3600" u="sng" dirty="0"/>
            </a:br>
            <a:r>
              <a:rPr lang="it-IT" sz="3600" i="1" dirty="0"/>
              <a:t>accettazione </a:t>
            </a:r>
            <a:r>
              <a:rPr lang="it-IT" sz="2400" i="1" dirty="0"/>
              <a:t>–Karl </a:t>
            </a:r>
            <a:r>
              <a:rPr lang="it-IT" sz="2400" i="1" dirty="0" err="1"/>
              <a:t>Rogers</a:t>
            </a:r>
            <a:r>
              <a:rPr lang="it-IT" sz="2400" i="1" dirty="0"/>
              <a:t> 1902-1987-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4AF5CB-712B-4F40-9D2E-E77FC755C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969" y="3586353"/>
            <a:ext cx="6899031" cy="31731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L’enfasi si collega a una generale fiducia negli esseri umani</a:t>
            </a:r>
          </a:p>
          <a:p>
            <a:pPr marL="0" indent="0" algn="ctr">
              <a:buNone/>
            </a:pPr>
            <a:r>
              <a:rPr lang="it-IT" dirty="0"/>
              <a:t>Se inseriti in un contesto positivo</a:t>
            </a:r>
          </a:p>
          <a:p>
            <a:pPr marL="0" indent="0" algn="ctr">
              <a:buNone/>
            </a:pPr>
            <a:r>
              <a:rPr lang="it-IT" dirty="0"/>
              <a:t>E trattati con rispetto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Nella loro tensione verso il bene</a:t>
            </a:r>
          </a:p>
          <a:p>
            <a:pPr marL="0" indent="0" algn="ctr">
              <a:buNone/>
            </a:pPr>
            <a:r>
              <a:rPr lang="it-IT" dirty="0"/>
              <a:t>E l’autorealizzazione</a:t>
            </a:r>
          </a:p>
        </p:txBody>
      </p:sp>
    </p:spTree>
    <p:extLst>
      <p:ext uri="{BB962C8B-B14F-4D97-AF65-F5344CB8AC3E}">
        <p14:creationId xmlns:p14="http://schemas.microsoft.com/office/powerpoint/2010/main" val="128306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798</Words>
  <Application>Microsoft Office PowerPoint</Application>
  <PresentationFormat>Widescreen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di Office</vt:lpstr>
      <vt:lpstr>DIMENSIONE ETICA una definizione</vt:lpstr>
      <vt:lpstr>DIMENSIONE ETICA perchè è considerata prioritaria?</vt:lpstr>
      <vt:lpstr>DIMENSIONE ETICA come dimensione necessaria per la professione</vt:lpstr>
      <vt:lpstr>DIMENSIONE ETICA tratti distintivi</vt:lpstr>
      <vt:lpstr>DIMENSIONE ETICA come influenza le scelte metodologiche e pratiche?</vt:lpstr>
      <vt:lpstr>DIMENSIONE ETICA dignità</vt:lpstr>
      <vt:lpstr>DIMENSIONE ETICA dignità -declinazioni-</vt:lpstr>
      <vt:lpstr>DIMENSIONE ETICA accettazione</vt:lpstr>
      <vt:lpstr>DIMENSIONE ETICA accettazione –Karl Rogers 1902-1987-</vt:lpstr>
      <vt:lpstr>DIMENSIONE ETICA accettazione -modalità attiva di empatia-</vt:lpstr>
      <vt:lpstr>DIMENSIONE ETICA autodeterminazione</vt:lpstr>
      <vt:lpstr>DIMENSIONE ETICA autodeterminazione -in relazione al proc. metodologico-</vt:lpstr>
      <vt:lpstr>DIMENSIONE ETICA promozione autodeterminazione –come obiettivo-</vt:lpstr>
      <vt:lpstr>DIMENSIONE ETICA giustizia sociale</vt:lpstr>
      <vt:lpstr>DIMENSIONE ETICA giustizia sociale</vt:lpstr>
      <vt:lpstr>DIMENSIONE ETICA giustizia sociale -effetti-</vt:lpstr>
      <vt:lpstr>DIMENSIONE ETICA giustizia sociale -effetti-</vt:lpstr>
      <vt:lpstr>DIMENSIONE ETICA giustizia sociale -in relazione al proc. metodologico-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DIMENSIONE ETICA</dc:title>
  <dc:creator>francesco</dc:creator>
  <cp:lastModifiedBy>francesco</cp:lastModifiedBy>
  <cp:revision>43</cp:revision>
  <dcterms:created xsi:type="dcterms:W3CDTF">2017-12-18T11:15:01Z</dcterms:created>
  <dcterms:modified xsi:type="dcterms:W3CDTF">2017-12-19T12:32:07Z</dcterms:modified>
</cp:coreProperties>
</file>