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41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31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35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61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65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2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97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39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86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49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98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E696-AD7E-48E5-BCE3-31F62A596AE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90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Concetti chiave per un’analisi RNA-</a:t>
            </a:r>
            <a:r>
              <a:rPr lang="it-IT" dirty="0" err="1" smtClean="0"/>
              <a:t>seq</a:t>
            </a:r>
            <a:endParaRPr lang="it-IT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8022021" cy="4627727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Il confronto tra campioni (o tra gruppi di campioni) permette l’individuazione dei geni </a:t>
            </a:r>
            <a:r>
              <a:rPr lang="it-IT" dirty="0" err="1" smtClean="0"/>
              <a:t>differenzialmente</a:t>
            </a:r>
            <a:r>
              <a:rPr lang="it-IT" dirty="0" smtClean="0"/>
              <a:t> espressi e si parla pertanto di una analisi di </a:t>
            </a:r>
            <a:r>
              <a:rPr lang="it-IT" b="1" u="sng" dirty="0" err="1" smtClean="0"/>
              <a:t>differential</a:t>
            </a:r>
            <a:r>
              <a:rPr lang="it-IT" b="1" u="sng" dirty="0" smtClean="0"/>
              <a:t> gene </a:t>
            </a:r>
            <a:r>
              <a:rPr lang="it-IT" b="1" u="sng" dirty="0" err="1" smtClean="0"/>
              <a:t>expression</a:t>
            </a:r>
            <a:r>
              <a:rPr lang="it-IT" b="1" u="sng" dirty="0" smtClean="0"/>
              <a:t> (DGE)</a:t>
            </a:r>
          </a:p>
          <a:p>
            <a:r>
              <a:rPr lang="it-IT" dirty="0" smtClean="0"/>
              <a:t>I geni (o trascritti) individuati sono contrassegnati da un </a:t>
            </a:r>
            <a:r>
              <a:rPr lang="it-IT" b="1" u="sng" dirty="0" err="1" smtClean="0"/>
              <a:t>fold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change</a:t>
            </a:r>
            <a:r>
              <a:rPr lang="it-IT" b="1" u="sng" dirty="0" smtClean="0"/>
              <a:t> (FC) </a:t>
            </a:r>
            <a:r>
              <a:rPr lang="it-IT" dirty="0" smtClean="0"/>
              <a:t>che indica l’intensità dell’alterazione dell’espressione rispetto ad un controllo. Il suo segno identifica geni down-regolati (segno -) o up-regolati (segno +)</a:t>
            </a:r>
          </a:p>
          <a:p>
            <a:r>
              <a:rPr lang="it-IT" dirty="0" smtClean="0"/>
              <a:t>Tuttavia il FC da solo non ci da una misura di significatività, che è data da un </a:t>
            </a:r>
            <a:r>
              <a:rPr lang="it-IT" b="1" u="sng" dirty="0" smtClean="0"/>
              <a:t>p-</a:t>
            </a:r>
            <a:r>
              <a:rPr lang="it-IT" b="1" u="sng" dirty="0" err="1" smtClean="0"/>
              <a:t>value</a:t>
            </a:r>
            <a:r>
              <a:rPr lang="it-IT" dirty="0" smtClean="0"/>
              <a:t>, che solitamente viene corretto per limitare il numero di falsi positivi (errori di tipo I) nei test multipli, con il metodo di correzione </a:t>
            </a:r>
            <a:r>
              <a:rPr lang="it-IT" b="1" u="sng" dirty="0" smtClean="0"/>
              <a:t>False </a:t>
            </a:r>
            <a:r>
              <a:rPr lang="it-IT" b="1" u="sng" dirty="0" err="1" smtClean="0"/>
              <a:t>Discovery</a:t>
            </a:r>
            <a:r>
              <a:rPr lang="it-IT" b="1" u="sng" dirty="0" smtClean="0"/>
              <a:t> Rate (FDR) o </a:t>
            </a:r>
            <a:r>
              <a:rPr lang="it-IT" b="1" u="sng" dirty="0" err="1" smtClean="0"/>
              <a:t>Bonferroni</a:t>
            </a:r>
            <a:endParaRPr lang="it-IT" b="1" u="sng" dirty="0"/>
          </a:p>
        </p:txBody>
      </p:sp>
      <p:pic>
        <p:nvPicPr>
          <p:cNvPr id="1026" name="Picture 2" descr="https://upload.wikimedia.org/wikipedia/commons/thumb/d/de/Carlo_Emilio_Bonferroni.jpg/220px-Carlo_Emilio_Bonferro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38" y="1471495"/>
            <a:ext cx="1830662" cy="28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1.wp.com/bulenkov.com/wp-content/uploads/2015/09/type_of_err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39" y="4292379"/>
            <a:ext cx="3234901" cy="24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dei Volcano Plot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9" y="1051731"/>
            <a:ext cx="3636581" cy="279435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28" y="977460"/>
            <a:ext cx="3829892" cy="294289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56" y="951185"/>
            <a:ext cx="3911961" cy="300595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15007" y="4172607"/>
            <a:ext cx="3310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Selezione effettuata sulla sola base del FC</a:t>
            </a:r>
            <a:r>
              <a:rPr lang="it-IT" dirty="0" smtClean="0"/>
              <a:t>, indipendentemente dalla significatività statistica: selezione effettuata solo sull’asse X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71094" y="4162097"/>
            <a:ext cx="3310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Selezione effettuata sulla sola base del p-</a:t>
            </a:r>
            <a:r>
              <a:rPr lang="it-IT" b="1" dirty="0" err="1" smtClean="0"/>
              <a:t>value</a:t>
            </a:r>
            <a:r>
              <a:rPr lang="it-IT" dirty="0" smtClean="0"/>
              <a:t>, indipendentemente dal FC: selezione effettuata solo sull’asse Y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323135" y="4172607"/>
            <a:ext cx="3310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Selezione effettuata sulla combinazione dei due fattori: i geni </a:t>
            </a:r>
            <a:r>
              <a:rPr lang="it-IT" b="1" dirty="0" err="1" smtClean="0"/>
              <a:t>differenzialmente</a:t>
            </a:r>
            <a:r>
              <a:rPr lang="it-IT" b="1" dirty="0" smtClean="0"/>
              <a:t> espressi si trovano nel quadrante in alto a sinistra (down-regolati) ed in alto a destra (up-regolati)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06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91834"/>
            <a:ext cx="10515600" cy="759482"/>
          </a:xfrm>
        </p:spPr>
        <p:txBody>
          <a:bodyPr/>
          <a:lstStyle/>
          <a:p>
            <a:r>
              <a:rPr lang="it-IT" dirty="0" err="1" smtClean="0"/>
              <a:t>Heat</a:t>
            </a:r>
            <a:r>
              <a:rPr lang="it-IT" dirty="0" smtClean="0"/>
              <a:t> </a:t>
            </a:r>
            <a:r>
              <a:rPr lang="it-IT" dirty="0" err="1" smtClean="0"/>
              <a:t>map</a:t>
            </a:r>
            <a:r>
              <a:rPr lang="it-IT" dirty="0" smtClean="0"/>
              <a:t>: significato ed interpretazione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5"/>
          <a:stretch/>
        </p:blipFill>
        <p:spPr>
          <a:xfrm>
            <a:off x="764627" y="1153945"/>
            <a:ext cx="4513789" cy="4742640"/>
          </a:xfrm>
        </p:spPr>
      </p:pic>
      <p:sp>
        <p:nvSpPr>
          <p:cNvPr id="5" name="CasellaDiTesto 4"/>
          <p:cNvSpPr txBox="1"/>
          <p:nvPr/>
        </p:nvSpPr>
        <p:spPr>
          <a:xfrm>
            <a:off x="5969876" y="1124608"/>
            <a:ext cx="53839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Ci permette di visualizzare graficamente i profili di espressione di più tessuti o condizioni sperimentali simultaneamente</a:t>
            </a:r>
            <a:r>
              <a:rPr lang="it-IT" dirty="0" smtClean="0"/>
              <a:t>, a differenza di </a:t>
            </a:r>
            <a:r>
              <a:rPr lang="it-IT" dirty="0" err="1" smtClean="0"/>
              <a:t>scatter</a:t>
            </a:r>
            <a:r>
              <a:rPr lang="it-IT" dirty="0" smtClean="0"/>
              <a:t> e </a:t>
            </a:r>
            <a:r>
              <a:rPr lang="it-IT" dirty="0" err="1" smtClean="0"/>
              <a:t>volcano</a:t>
            </a:r>
            <a:r>
              <a:rPr lang="it-IT" dirty="0" smtClean="0"/>
              <a:t> plot che ci mostrano soltanto comparazioni a coppie</a:t>
            </a:r>
          </a:p>
          <a:p>
            <a:endParaRPr lang="it-IT" dirty="0"/>
          </a:p>
          <a:p>
            <a:r>
              <a:rPr lang="it-IT" dirty="0" smtClean="0"/>
              <a:t>Di solito si usa per un subset di geni (non l’intero genoma o </a:t>
            </a:r>
            <a:r>
              <a:rPr lang="it-IT" dirty="0" err="1" smtClean="0"/>
              <a:t>trascrittoma</a:t>
            </a:r>
            <a:r>
              <a:rPr lang="it-IT" dirty="0" smtClean="0"/>
              <a:t>), mostrando soltanto quelli più esemplificativi (ad esempio molto espressi o con </a:t>
            </a:r>
            <a:r>
              <a:rPr lang="it-IT" dirty="0" err="1" smtClean="0"/>
              <a:t>diferenze</a:t>
            </a:r>
            <a:r>
              <a:rPr lang="it-IT" dirty="0" smtClean="0"/>
              <a:t> significative)</a:t>
            </a:r>
          </a:p>
          <a:p>
            <a:endParaRPr lang="it-IT" dirty="0"/>
          </a:p>
          <a:p>
            <a:r>
              <a:rPr lang="it-IT" dirty="0" smtClean="0"/>
              <a:t>Spesso è associato ad un </a:t>
            </a:r>
            <a:r>
              <a:rPr lang="it-IT" b="1" u="sng" dirty="0" err="1" smtClean="0"/>
              <a:t>clustering</a:t>
            </a:r>
            <a:r>
              <a:rPr lang="it-IT" b="1" u="sng" dirty="0" smtClean="0"/>
              <a:t> gerarchico </a:t>
            </a:r>
            <a:r>
              <a:rPr lang="it-IT" dirty="0" smtClean="0"/>
              <a:t>(l’albero nella figura a fianco, che ci mostra gruppi di geni regolati in modo simile (</a:t>
            </a:r>
            <a:r>
              <a:rPr lang="it-IT" b="1" u="sng" dirty="0" smtClean="0"/>
              <a:t>co-regolati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smtClean="0"/>
              <a:t>Si notano bene nell’esempio dei cluster di geni piede- e </a:t>
            </a:r>
            <a:r>
              <a:rPr lang="it-IT" dirty="0"/>
              <a:t>g</a:t>
            </a:r>
            <a:r>
              <a:rPr lang="it-IT" dirty="0" smtClean="0"/>
              <a:t>hiandola digestiva-specifici, espressi ad alto livello solo in questi due tessuti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97876" y="60725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I geni vengono colorati in base al livello di espressione. Anche in questo caso si usano di solito i valori </a:t>
            </a:r>
            <a:r>
              <a:rPr lang="it-IT" b="1" u="sng" dirty="0" err="1" smtClean="0"/>
              <a:t>transformati</a:t>
            </a:r>
            <a:r>
              <a:rPr lang="it-IT" b="1" u="sng" dirty="0" smtClean="0"/>
              <a:t> per semplicità di rappresentazione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9372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biologica dei risultati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87669"/>
            <a:ext cx="10515600" cy="498929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Solitamente il risultato di una DGE </a:t>
            </a:r>
            <a:r>
              <a:rPr lang="it-IT" dirty="0" err="1" smtClean="0"/>
              <a:t>analysis</a:t>
            </a:r>
            <a:r>
              <a:rPr lang="it-IT" dirty="0" smtClean="0"/>
              <a:t> è una </a:t>
            </a:r>
            <a:r>
              <a:rPr lang="it-IT" b="1" u="sng" dirty="0" smtClean="0"/>
              <a:t>lista di alcune centinaia (ma talvolta anche alcune migliaia!) di geni </a:t>
            </a:r>
            <a:r>
              <a:rPr lang="it-IT" b="1" u="sng" dirty="0" err="1" smtClean="0"/>
              <a:t>differenzialmente</a:t>
            </a:r>
            <a:r>
              <a:rPr lang="it-IT" b="1" u="sng" dirty="0" smtClean="0"/>
              <a:t> espressi</a:t>
            </a:r>
            <a:r>
              <a:rPr lang="it-IT" dirty="0" smtClean="0"/>
              <a:t>, anche se come abbiamo vista questo numero, se eccessivo, può essere diminuito utilizzando parametri più stringenti per l’analisi statistica</a:t>
            </a:r>
          </a:p>
          <a:p>
            <a:r>
              <a:rPr lang="it-IT" dirty="0" smtClean="0"/>
              <a:t>Impossibile ad ogni modo studiarli tutti uno per uno</a:t>
            </a:r>
          </a:p>
          <a:p>
            <a:r>
              <a:rPr lang="it-IT" dirty="0" smtClean="0"/>
              <a:t>Devo pensare ad un’analisi di tipo euristico, che mi permetta di studiare se vi siano dei </a:t>
            </a:r>
            <a:r>
              <a:rPr lang="it-IT" b="1" u="sng" dirty="0" smtClean="0"/>
              <a:t>pattern relativi a geni coinvolti in determinate funzioni</a:t>
            </a:r>
          </a:p>
          <a:p>
            <a:r>
              <a:rPr lang="it-IT" dirty="0" smtClean="0"/>
              <a:t>Posso valutare se nel set di geni DE ci sia una </a:t>
            </a:r>
            <a:r>
              <a:rPr lang="it-IT" b="1" u="sng" dirty="0" smtClean="0"/>
              <a:t>sovra-rappresentazione di alcune annotazioni</a:t>
            </a:r>
            <a:r>
              <a:rPr lang="it-IT" dirty="0" smtClean="0"/>
              <a:t> (ad esempio Gene </a:t>
            </a:r>
            <a:r>
              <a:rPr lang="it-IT" dirty="0" err="1" smtClean="0"/>
              <a:t>Ontology</a:t>
            </a:r>
            <a:r>
              <a:rPr lang="it-IT" dirty="0" smtClean="0"/>
              <a:t>, quindi funzionali, oppure relative a domini proteici conservati </a:t>
            </a:r>
            <a:r>
              <a:rPr lang="it-IT" dirty="0" err="1" smtClean="0"/>
              <a:t>InterPro</a:t>
            </a:r>
            <a:r>
              <a:rPr lang="it-IT" dirty="0" smtClean="0"/>
              <a:t> o </a:t>
            </a:r>
            <a:r>
              <a:rPr lang="it-IT" dirty="0" err="1" smtClean="0"/>
              <a:t>Pfam</a:t>
            </a:r>
            <a:r>
              <a:rPr lang="it-IT" dirty="0" smtClean="0"/>
              <a:t>, indicativi di famiglie geniche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55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biologica dei risultati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87669"/>
            <a:ext cx="10515600" cy="4989294"/>
          </a:xfrm>
        </p:spPr>
        <p:txBody>
          <a:bodyPr>
            <a:normAutofit/>
          </a:bodyPr>
          <a:lstStyle/>
          <a:p>
            <a:r>
              <a:rPr lang="it-IT" dirty="0" smtClean="0"/>
              <a:t>Queste analisi vengono definite </a:t>
            </a:r>
            <a:r>
              <a:rPr lang="it-IT" b="1" u="sng" dirty="0" smtClean="0"/>
              <a:t>test </a:t>
            </a:r>
            <a:r>
              <a:rPr lang="it-IT" b="1" u="sng" dirty="0" err="1" smtClean="0"/>
              <a:t>ipergeometrici</a:t>
            </a:r>
            <a:r>
              <a:rPr lang="it-IT" b="1" u="sng" dirty="0" smtClean="0"/>
              <a:t> sulle annotazioni </a:t>
            </a:r>
            <a:r>
              <a:rPr lang="it-IT" dirty="0" smtClean="0"/>
              <a:t>oppure </a:t>
            </a:r>
            <a:r>
              <a:rPr lang="it-IT" b="1" u="sng" dirty="0" smtClean="0"/>
              <a:t>gene set </a:t>
            </a:r>
            <a:r>
              <a:rPr lang="it-IT" b="1" u="sng" dirty="0" err="1" smtClean="0"/>
              <a:t>enrichment</a:t>
            </a:r>
            <a:endParaRPr lang="it-IT" b="1" u="sng" dirty="0" smtClean="0"/>
          </a:p>
          <a:p>
            <a:r>
              <a:rPr lang="it-IT" dirty="0" smtClean="0"/>
              <a:t>Il confronto avviene tra l’intero genoma o </a:t>
            </a:r>
            <a:r>
              <a:rPr lang="it-IT" dirty="0" err="1" smtClean="0"/>
              <a:t>trascrittoma</a:t>
            </a:r>
            <a:r>
              <a:rPr lang="it-IT" dirty="0" smtClean="0"/>
              <a:t> di riferimento ed il subset dei geni DE</a:t>
            </a:r>
          </a:p>
          <a:p>
            <a:r>
              <a:rPr lang="it-IT" b="1" u="sng" dirty="0" smtClean="0"/>
              <a:t>Il concetto è simile a quello di un test chi quadro</a:t>
            </a:r>
            <a:r>
              <a:rPr lang="it-IT" dirty="0" smtClean="0"/>
              <a:t>: se nel genoma abbiamo 10,000 geni totali e 1,000 sono DE, significa che il 10% dei geni sono DE</a:t>
            </a:r>
          </a:p>
          <a:p>
            <a:r>
              <a:rPr lang="it-IT" dirty="0" smtClean="0"/>
              <a:t>Se nel genoma troviamo 10 geni annotati come «actina», nel subset dei DE me ne aspetterei soltanto il 10%, cioè 1. Se invece ne osservo 5 c’è una </a:t>
            </a:r>
            <a:r>
              <a:rPr lang="it-IT" b="1" u="sng" dirty="0" smtClean="0"/>
              <a:t>sovra-rappresentazione</a:t>
            </a:r>
          </a:p>
          <a:p>
            <a:r>
              <a:rPr lang="it-IT" dirty="0" smtClean="0"/>
              <a:t>Mi devo chiedere se questa sovra-rappresentazione è casuale o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2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biologica dei risultati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87669"/>
            <a:ext cx="10515600" cy="4989294"/>
          </a:xfrm>
        </p:spPr>
        <p:txBody>
          <a:bodyPr>
            <a:normAutofit fontScale="92500"/>
          </a:bodyPr>
          <a:lstStyle/>
          <a:p>
            <a:r>
              <a:rPr lang="it-IT" b="1" u="sng" dirty="0" smtClean="0"/>
              <a:t>Il test mi restituisce quindi dei p-</a:t>
            </a:r>
            <a:r>
              <a:rPr lang="it-IT" b="1" u="sng" dirty="0" err="1" smtClean="0"/>
              <a:t>value</a:t>
            </a:r>
            <a:r>
              <a:rPr lang="it-IT" b="1" u="sng" dirty="0" smtClean="0"/>
              <a:t> per ciascuna annotazione</a:t>
            </a:r>
            <a:r>
              <a:rPr lang="it-IT" dirty="0" smtClean="0"/>
              <a:t>, oltre a dei valori attesi (E) ed i valori osservati (O). Il p-</a:t>
            </a:r>
            <a:r>
              <a:rPr lang="it-IT" dirty="0" err="1" smtClean="0"/>
              <a:t>value</a:t>
            </a:r>
            <a:r>
              <a:rPr lang="it-IT" dirty="0" smtClean="0"/>
              <a:t> è tanto più significativo tanto maggiore è la differenza tra O ed E</a:t>
            </a:r>
          </a:p>
          <a:p>
            <a:r>
              <a:rPr lang="it-IT" b="1" u="sng" dirty="0" smtClean="0"/>
              <a:t>Annotazioni con p-</a:t>
            </a:r>
            <a:r>
              <a:rPr lang="it-IT" b="1" u="sng" dirty="0" err="1" smtClean="0"/>
              <a:t>value</a:t>
            </a:r>
            <a:r>
              <a:rPr lang="it-IT" b="1" u="sng" dirty="0" smtClean="0"/>
              <a:t> significativo mi indicano che quel processo o quella famiglia genica sono presenti con frequenza maggiore rispetto a quanto mi aspettavo tra i geni DE, e quindi posso ipotizzare che questi processi o famiglie geniche abbiano qualcosa a che vedere con gli effetti dell’esperimento</a:t>
            </a:r>
          </a:p>
          <a:p>
            <a:r>
              <a:rPr lang="it-IT" dirty="0" smtClean="0"/>
              <a:t>Per esempio, se in seguito ad un esperimento di stress termico in una stella marina osservo che le </a:t>
            </a:r>
            <a:r>
              <a:rPr lang="it-IT" dirty="0" err="1" smtClean="0"/>
              <a:t>heat</a:t>
            </a:r>
            <a:r>
              <a:rPr lang="it-IT" dirty="0" smtClean="0"/>
              <a:t> shock </a:t>
            </a:r>
            <a:r>
              <a:rPr lang="it-IT" dirty="0" err="1" smtClean="0"/>
              <a:t>proteins</a:t>
            </a:r>
            <a:r>
              <a:rPr lang="it-IT" dirty="0" smtClean="0"/>
              <a:t> hanno un p-</a:t>
            </a:r>
            <a:r>
              <a:rPr lang="it-IT" dirty="0" err="1" smtClean="0"/>
              <a:t>value</a:t>
            </a:r>
            <a:r>
              <a:rPr lang="it-IT" dirty="0" smtClean="0"/>
              <a:t> = 0,000002 (</a:t>
            </a:r>
            <a:r>
              <a:rPr lang="it-IT" dirty="0" err="1" smtClean="0"/>
              <a:t>expected</a:t>
            </a:r>
            <a:r>
              <a:rPr lang="it-IT" dirty="0" smtClean="0"/>
              <a:t>=5, </a:t>
            </a:r>
            <a:r>
              <a:rPr lang="it-IT" dirty="0" err="1" smtClean="0"/>
              <a:t>observed</a:t>
            </a:r>
            <a:r>
              <a:rPr lang="it-IT" dirty="0" smtClean="0"/>
              <a:t>=30), questa è una forte indicazione che trovo 6 volte più HSP nel set dei geni DE rispetto alle previsioni, indicando che le HSP sono probabilmente coinvolte nel processo di risposta a stress termico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90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biologica dei risultati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87669"/>
            <a:ext cx="10515600" cy="4989294"/>
          </a:xfrm>
        </p:spPr>
        <p:txBody>
          <a:bodyPr>
            <a:normAutofit lnSpcReduction="10000"/>
          </a:bodyPr>
          <a:lstStyle/>
          <a:p>
            <a:r>
              <a:rPr lang="it-IT" b="1" u="sng" dirty="0" smtClean="0"/>
              <a:t>Questi test sono limitati ai geni che sono annotabili! Soprattutto nelle specie non-modello, in cui molti geni sono a funzione ignota, perdo parecchie informazioni funzionali, ma si tratta tuttavia dell’unica possibilità di procedere</a:t>
            </a:r>
          </a:p>
          <a:p>
            <a:r>
              <a:rPr lang="it-IT" dirty="0" smtClean="0"/>
              <a:t>Geni a funzione ignota ma eventualmente di interesse potranno poi essere caratterizzati funzionalmente in seguito con altri approcci</a:t>
            </a:r>
          </a:p>
          <a:p>
            <a:r>
              <a:rPr lang="it-IT" dirty="0" smtClean="0"/>
              <a:t>Fortunatamente per uomo e topo, per i quali è disponibile una mole di letteratura notevole, è stato sviluppato un database chiamato </a:t>
            </a:r>
            <a:r>
              <a:rPr lang="it-IT" b="1" u="sng" dirty="0" err="1" smtClean="0"/>
              <a:t>Ingenuity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Pathway</a:t>
            </a:r>
            <a:r>
              <a:rPr lang="it-IT" b="1" u="sng" dirty="0" smtClean="0"/>
              <a:t> Analysis </a:t>
            </a:r>
            <a:r>
              <a:rPr lang="it-IT" dirty="0" smtClean="0"/>
              <a:t>(ma sono molti altri i </a:t>
            </a:r>
            <a:r>
              <a:rPr lang="it-IT" dirty="0" err="1" smtClean="0"/>
              <a:t>tool</a:t>
            </a:r>
            <a:r>
              <a:rPr lang="it-IT" dirty="0" smtClean="0"/>
              <a:t> simili in via di sviluppo) che ci permette di implementare notevolmente la formulazione di ipotesi biologiche</a:t>
            </a:r>
          </a:p>
          <a:p>
            <a:r>
              <a:rPr lang="it-IT" b="1" u="sng" dirty="0" smtClean="0"/>
              <a:t>Per tutti gli altri organismi siamo forzatamente limitati a test </a:t>
            </a:r>
            <a:r>
              <a:rPr lang="it-IT" b="1" u="sng" dirty="0" err="1" smtClean="0"/>
              <a:t>ipergeometrici</a:t>
            </a:r>
            <a:r>
              <a:rPr lang="it-IT" b="1" u="sng" dirty="0" smtClean="0"/>
              <a:t> e intense ricerche di letteratura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1965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Concetti chiave per un’analisi RNA-</a:t>
            </a:r>
            <a:r>
              <a:rPr lang="it-IT" dirty="0" err="1" smtClean="0"/>
              <a:t>seq</a:t>
            </a:r>
            <a:endParaRPr lang="it-IT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7727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Il </a:t>
            </a:r>
            <a:r>
              <a:rPr lang="it-IT" dirty="0" err="1" smtClean="0"/>
              <a:t>fold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 non può bastare perché il confronto tra due valori di espressione molto piccoli (ed esempio 0 e 0,000001) ci darà un FC = +infinito… ma sappiamo bene che il valore 0,000001 non è significativo dal punto di vista biologico e che, essendo i valori di espressione derivati dal numero di </a:t>
            </a:r>
            <a:r>
              <a:rPr lang="it-IT" dirty="0" err="1" smtClean="0"/>
              <a:t>reads</a:t>
            </a:r>
            <a:r>
              <a:rPr lang="it-IT" dirty="0" smtClean="0"/>
              <a:t> contate, questo confronto potrebbe derivare da zero conte contro 1, quindi valori del tutto compatibili con il caso</a:t>
            </a:r>
          </a:p>
          <a:p>
            <a:r>
              <a:rPr lang="it-IT" dirty="0" smtClean="0"/>
              <a:t>FC e </a:t>
            </a:r>
            <a:r>
              <a:rPr lang="it-IT" dirty="0" err="1" smtClean="0"/>
              <a:t>corrected</a:t>
            </a:r>
            <a:r>
              <a:rPr lang="it-IT" dirty="0" smtClean="0"/>
              <a:t> p-</a:t>
            </a:r>
            <a:r>
              <a:rPr lang="it-IT" dirty="0" err="1" smtClean="0"/>
              <a:t>value</a:t>
            </a:r>
            <a:r>
              <a:rPr lang="it-IT" dirty="0" smtClean="0"/>
              <a:t> vengono calcolati da un’</a:t>
            </a:r>
            <a:r>
              <a:rPr lang="it-IT" b="1" u="sng" dirty="0" smtClean="0"/>
              <a:t>analisi statistica </a:t>
            </a:r>
            <a:r>
              <a:rPr lang="it-IT" dirty="0" smtClean="0"/>
              <a:t>che prende in considerazione il campione (o i campioni) di interesse rispetto ad un controllo e naturalmente varia a seconda del numero di repliche tecniche o biologiche a disposizione e del disegno sperimentale</a:t>
            </a:r>
          </a:p>
          <a:p>
            <a:r>
              <a:rPr lang="it-IT" dirty="0" smtClean="0"/>
              <a:t>Il tipo di test statistico da utilizzarsi nei vari casi tuttavia non sarà argomento di questo corso. </a:t>
            </a:r>
            <a:r>
              <a:rPr lang="it-IT" b="1" u="sng" dirty="0" smtClean="0"/>
              <a:t>Ricordiamoci però i suoi output: una lista di geni o trascritti, abbinati a FC e </a:t>
            </a:r>
            <a:r>
              <a:rPr lang="it-IT" b="1" u="sng" dirty="0" err="1" smtClean="0"/>
              <a:t>corrected</a:t>
            </a:r>
            <a:r>
              <a:rPr lang="it-IT" b="1" u="sng" dirty="0" smtClean="0"/>
              <a:t> p-</a:t>
            </a:r>
            <a:r>
              <a:rPr lang="it-IT" b="1" u="sng" dirty="0" err="1" smtClean="0"/>
              <a:t>value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34859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Concetti chiave per un’analisi RNA-</a:t>
            </a:r>
            <a:r>
              <a:rPr lang="it-IT" dirty="0" err="1" smtClean="0"/>
              <a:t>seq</a:t>
            </a:r>
            <a:endParaRPr lang="it-IT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7727"/>
          </a:xfrm>
        </p:spPr>
        <p:txBody>
          <a:bodyPr>
            <a:normAutofit/>
          </a:bodyPr>
          <a:lstStyle/>
          <a:p>
            <a:r>
              <a:rPr lang="it-IT" b="1" u="sng" dirty="0" smtClean="0"/>
              <a:t>E’ fondamentale partire da valori di espressione corretti </a:t>
            </a:r>
            <a:r>
              <a:rPr lang="it-IT" dirty="0" smtClean="0"/>
              <a:t>(di solito conte normalizzate sul totale oppure TPM) per permettere una corretta comparazione tra i campioni (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samples</a:t>
            </a:r>
            <a:r>
              <a:rPr lang="it-IT" dirty="0" smtClean="0"/>
              <a:t>)</a:t>
            </a:r>
          </a:p>
          <a:p>
            <a:r>
              <a:rPr lang="it-IT" dirty="0" smtClean="0"/>
              <a:t>Altrettanto importante è la </a:t>
            </a:r>
            <a:r>
              <a:rPr lang="it-IT" b="1" u="sng" dirty="0" smtClean="0"/>
              <a:t>visualizzazione grafica </a:t>
            </a:r>
            <a:r>
              <a:rPr lang="it-IT" dirty="0" smtClean="0"/>
              <a:t>dei risultati che ci può aiutare a capire meglio come p-</a:t>
            </a:r>
            <a:r>
              <a:rPr lang="it-IT" dirty="0" err="1" smtClean="0"/>
              <a:t>value</a:t>
            </a:r>
            <a:r>
              <a:rPr lang="it-IT" dirty="0" smtClean="0"/>
              <a:t> e FC vengano determinati</a:t>
            </a:r>
          </a:p>
          <a:p>
            <a:r>
              <a:rPr lang="it-IT" dirty="0" smtClean="0"/>
              <a:t>Di solito si usa </a:t>
            </a:r>
            <a:r>
              <a:rPr lang="it-IT" b="1" dirty="0" smtClean="0"/>
              <a:t>trasformare i dati di espressione in scala logaritmica</a:t>
            </a:r>
            <a:r>
              <a:rPr lang="it-IT" dirty="0" smtClean="0"/>
              <a:t> oppure con radice quadrata per distribuirli in modo più uniforme nello spazio cartesiano. </a:t>
            </a:r>
            <a:r>
              <a:rPr lang="it-IT" b="1" u="sng" dirty="0" smtClean="0"/>
              <a:t>Questa trasformazione non ha effetto sull’analisi statistica (che deve analizzare i livelli di espressione normalizzati, ma non trasformati!) e serve solo a scopo grafico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1646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/>
          </a:bodyPr>
          <a:lstStyle/>
          <a:p>
            <a:r>
              <a:rPr lang="it-IT" sz="2800" dirty="0" smtClean="0"/>
              <a:t>Effetto della trasformazione logaritmica sullo </a:t>
            </a:r>
            <a:r>
              <a:rPr lang="it-IT" sz="2800" dirty="0" err="1" smtClean="0"/>
              <a:t>scatter</a:t>
            </a:r>
            <a:r>
              <a:rPr lang="it-IT" sz="2800" dirty="0" smtClean="0"/>
              <a:t> plot</a:t>
            </a:r>
            <a:endParaRPr lang="it-IT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216025"/>
            <a:ext cx="10515600" cy="486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                               TPM                                                     log10 TPM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62" y="1702677"/>
            <a:ext cx="5033571" cy="38678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2677"/>
            <a:ext cx="5006214" cy="384678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08266" y="5704305"/>
            <a:ext cx="10279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due grafici mostrano gli stessi dati! Come si può notare però nel grafico a sinistra (dati normalizzati ma non trasformati) tutti i valori sono schiacciati verso l’origine degli assi -&gt; ci sono pochi geni altamente espressi e la maggior parte hanno livelli di espressione medio/bassi. Il grafico a destra li distribuisce molto meglio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</a:t>
            </a:r>
            <a:r>
              <a:rPr lang="it-IT" dirty="0" err="1" smtClean="0"/>
              <a:t>scatter</a:t>
            </a:r>
            <a:r>
              <a:rPr lang="it-IT" dirty="0" smtClean="0"/>
              <a:t> plot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3" y="1133765"/>
            <a:ext cx="4900612" cy="4109017"/>
          </a:xfrm>
        </p:spPr>
      </p:pic>
      <p:sp>
        <p:nvSpPr>
          <p:cNvPr id="5" name="CasellaDiTesto 4"/>
          <p:cNvSpPr txBox="1"/>
          <p:nvPr/>
        </p:nvSpPr>
        <p:spPr>
          <a:xfrm>
            <a:off x="5654566" y="1355834"/>
            <a:ext cx="59278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 livelli di espressione nei due campioni da confrontare sono plottati sui due assi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u="sng" dirty="0" smtClean="0"/>
              <a:t>Geni espressi a livelli simili nei due campioni saranno localizzati in prossimità della bisettrice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Geni altamente espressi in entrambi i campioni saranno presenti nel settore in alto a destra (come il gene 2 nell’esempio)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Geni scarsamente espressi in entrambi i campioni saranno presenti nel settore in basso a sinistra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u="sng" dirty="0" smtClean="0"/>
              <a:t>I geni </a:t>
            </a:r>
            <a:r>
              <a:rPr lang="it-IT" b="1" u="sng" dirty="0" err="1" smtClean="0"/>
              <a:t>differenzialmente</a:t>
            </a:r>
            <a:r>
              <a:rPr lang="it-IT" b="1" u="sng" dirty="0" smtClean="0"/>
              <a:t> espressi (con FC alto) saranno localizzati sopra o sotto la bisettrice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Il gene 1 in esempio è </a:t>
            </a:r>
            <a:r>
              <a:rPr lang="it-IT" dirty="0" err="1" smtClean="0"/>
              <a:t>sovraespresso</a:t>
            </a:r>
            <a:r>
              <a:rPr lang="it-IT" dirty="0" smtClean="0"/>
              <a:t> nel campione trattato, viceversa il gene 3 è </a:t>
            </a:r>
            <a:r>
              <a:rPr lang="it-IT" dirty="0" err="1" smtClean="0"/>
              <a:t>sottoespresso</a:t>
            </a:r>
            <a:r>
              <a:rPr lang="it-IT" dirty="0" smtClean="0"/>
              <a:t> nel trattato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Notiamo anche che il gene 2 ed il gene 3 sono espressi allo stesso livello nel controllo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Mentre il gene 1 ed il gene 2 sono espressi allo stesso livello nel trattato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14844" y="5496910"/>
            <a:ext cx="490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Uno </a:t>
            </a:r>
            <a:r>
              <a:rPr lang="it-IT" b="1" u="sng" dirty="0" err="1" smtClean="0"/>
              <a:t>scatter</a:t>
            </a:r>
            <a:r>
              <a:rPr lang="it-IT" b="1" u="sng" dirty="0" smtClean="0"/>
              <a:t> plot però non ci dice nulla riguardo alla significatività statistica del </a:t>
            </a:r>
            <a:r>
              <a:rPr lang="it-IT" b="1" u="sng" dirty="0" err="1" smtClean="0"/>
              <a:t>Fold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Change</a:t>
            </a:r>
            <a:r>
              <a:rPr lang="it-IT" b="1" u="sng" dirty="0" smtClean="0"/>
              <a:t>, cioè non incorpora il p-</a:t>
            </a:r>
            <a:r>
              <a:rPr lang="it-IT" b="1" u="sng" dirty="0" err="1" smtClean="0"/>
              <a:t>value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03956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Filtro per solo </a:t>
            </a:r>
            <a:r>
              <a:rPr lang="it-IT" dirty="0" err="1" smtClean="0"/>
              <a:t>Fold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8" y="987972"/>
            <a:ext cx="4451997" cy="34209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758" y="914400"/>
            <a:ext cx="4536079" cy="348553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14704" y="4708635"/>
            <a:ext cx="10531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Geni </a:t>
            </a:r>
            <a:r>
              <a:rPr lang="it-IT" dirty="0" err="1" smtClean="0"/>
              <a:t>differenzialmente</a:t>
            </a:r>
            <a:r>
              <a:rPr lang="it-IT" dirty="0" smtClean="0"/>
              <a:t> espressi in rosso</a:t>
            </a:r>
          </a:p>
          <a:p>
            <a:endParaRPr lang="it-IT" dirty="0" smtClean="0"/>
          </a:p>
          <a:p>
            <a:r>
              <a:rPr lang="it-IT" dirty="0" smtClean="0"/>
              <a:t>A sinistra FC &gt; 2 (in valore assoluto), a destra FC &gt; 10 (in valore assoluto): notate la selezione dei geni con rette parallele alla bisettrice.</a:t>
            </a:r>
          </a:p>
          <a:p>
            <a:r>
              <a:rPr lang="it-IT" dirty="0" smtClean="0"/>
              <a:t>Più aumento il FC, più mi allontano dalla bisettrice e più divento stringente. Se avessi selezionato soltanto FC &gt; +2 avrei selezionato soltanto i geni </a:t>
            </a:r>
            <a:r>
              <a:rPr lang="it-IT" dirty="0" err="1" smtClean="0"/>
              <a:t>sovraespressi</a:t>
            </a:r>
            <a:r>
              <a:rPr lang="it-IT" dirty="0" smtClean="0"/>
              <a:t> (sopra la bisettrice), viceversa con FC &lt; -2 quello </a:t>
            </a:r>
            <a:r>
              <a:rPr lang="it-IT" dirty="0" err="1" smtClean="0"/>
              <a:t>sottoespressi</a:t>
            </a:r>
            <a:r>
              <a:rPr lang="it-IT" dirty="0" smtClean="0"/>
              <a:t> (sotto la bisettrice)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1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Filtro per solo FDR p-</a:t>
            </a:r>
            <a:r>
              <a:rPr lang="it-IT" dirty="0" err="1" smtClean="0"/>
              <a:t>value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666185" y="1229711"/>
            <a:ext cx="4687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Notate come la selezione in questo caso sia fatta tramite delle curve. Il valore selezionato è FDR p-</a:t>
            </a:r>
            <a:r>
              <a:rPr lang="it-IT" dirty="0" err="1" smtClean="0"/>
              <a:t>value</a:t>
            </a:r>
            <a:r>
              <a:rPr lang="it-IT" dirty="0" smtClean="0"/>
              <a:t> &gt; 0,05, cioè sono stati evidenziati tutti i geni che, indipendentemente dal FC, hanno un valore di FDR p-</a:t>
            </a:r>
            <a:r>
              <a:rPr lang="it-IT" dirty="0" err="1" smtClean="0"/>
              <a:t>value</a:t>
            </a:r>
            <a:r>
              <a:rPr lang="it-IT" dirty="0" smtClean="0"/>
              <a:t> statisticamente significativo</a:t>
            </a:r>
          </a:p>
          <a:p>
            <a:endParaRPr lang="it-IT" dirty="0" smtClean="0"/>
          </a:p>
          <a:p>
            <a:r>
              <a:rPr lang="it-IT" b="1" u="sng" dirty="0" smtClean="0"/>
              <a:t>Potete intuire che per geni poco espressi (= con basso numero di </a:t>
            </a:r>
            <a:r>
              <a:rPr lang="it-IT" b="1" u="sng" dirty="0" err="1" smtClean="0"/>
              <a:t>reads</a:t>
            </a:r>
            <a:r>
              <a:rPr lang="it-IT" b="1" u="sng" dirty="0" smtClean="0"/>
              <a:t>) siano necessari livelli di FC maggiori per raggiungere significatività statistica</a:t>
            </a:r>
          </a:p>
          <a:p>
            <a:endParaRPr lang="it-IT" dirty="0"/>
          </a:p>
          <a:p>
            <a:r>
              <a:rPr lang="it-IT" dirty="0" smtClean="0"/>
              <a:t>Tuttavia, sembra che per quanto riguarda i geni altamente espressi bastino FC piccolissimi (la curva si avvicina moltissimo alla bisettrice. </a:t>
            </a:r>
            <a:r>
              <a:rPr lang="it-IT" b="1" u="sng" dirty="0" smtClean="0"/>
              <a:t>Non è detto che FC molto piccolo (ad esempio 1,5) siano biologicamente significativi</a:t>
            </a:r>
            <a:endParaRPr lang="it-IT" b="1" u="sng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3" y="1650124"/>
            <a:ext cx="5849873" cy="44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27884"/>
            <a:ext cx="5037083" cy="5492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Combiniamo FDR p-</a:t>
            </a:r>
            <a:r>
              <a:rPr lang="it-IT" dirty="0" err="1" smtClean="0"/>
              <a:t>value</a:t>
            </a:r>
            <a:r>
              <a:rPr lang="it-IT" dirty="0" smtClean="0"/>
              <a:t> e FC…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592613" y="515007"/>
            <a:ext cx="52630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 solito la selezione dei geni </a:t>
            </a:r>
            <a:r>
              <a:rPr lang="it-IT" dirty="0" err="1" smtClean="0"/>
              <a:t>differenzialmente</a:t>
            </a:r>
            <a:r>
              <a:rPr lang="it-IT" dirty="0" smtClean="0"/>
              <a:t> espressi si opera con la combinazione di FC e FDR-</a:t>
            </a:r>
            <a:r>
              <a:rPr lang="it-IT" dirty="0" err="1" smtClean="0"/>
              <a:t>pvalue</a:t>
            </a:r>
            <a:endParaRPr lang="it-IT" dirty="0" smtClean="0"/>
          </a:p>
          <a:p>
            <a:endParaRPr lang="it-IT" b="1" u="sng" dirty="0"/>
          </a:p>
          <a:p>
            <a:r>
              <a:rPr lang="it-IT" b="1" u="sng" dirty="0" smtClean="0"/>
              <a:t>Nell’esempio a fianco abbiamo una combinazione tra FC &gt; |10| e FDR p-</a:t>
            </a:r>
            <a:r>
              <a:rPr lang="it-IT" b="1" u="sng" dirty="0" err="1" smtClean="0"/>
              <a:t>value</a:t>
            </a:r>
            <a:r>
              <a:rPr lang="it-IT" b="1" u="sng" dirty="0" smtClean="0"/>
              <a:t> &lt; 0,05</a:t>
            </a:r>
          </a:p>
          <a:p>
            <a:endParaRPr lang="it-IT" b="1" u="sng" dirty="0"/>
          </a:p>
          <a:p>
            <a:r>
              <a:rPr lang="it-IT" dirty="0" smtClean="0"/>
              <a:t>Notate come a questo punto i geni con FC basso (&lt;|10|) non siano più selezionati, nonostante il p-</a:t>
            </a:r>
            <a:r>
              <a:rPr lang="it-IT" dirty="0" err="1" smtClean="0"/>
              <a:t>value</a:t>
            </a:r>
            <a:r>
              <a:rPr lang="it-IT" dirty="0" smtClean="0"/>
              <a:t> significativo.</a:t>
            </a:r>
          </a:p>
          <a:p>
            <a:r>
              <a:rPr lang="it-IT" dirty="0" smtClean="0"/>
              <a:t>Allo stesso tempo geni con alto FC ma scarsamente espressi non sono selezionati.</a:t>
            </a:r>
          </a:p>
          <a:p>
            <a:endParaRPr lang="it-IT" dirty="0"/>
          </a:p>
          <a:p>
            <a:r>
              <a:rPr lang="it-IT" b="1" u="sng" dirty="0" smtClean="0"/>
              <a:t>La selezione dei geni </a:t>
            </a:r>
            <a:r>
              <a:rPr lang="it-IT" b="1" u="sng" dirty="0" err="1" smtClean="0"/>
              <a:t>differenzialmente</a:t>
            </a:r>
            <a:r>
              <a:rPr lang="it-IT" b="1" u="sng" dirty="0" smtClean="0"/>
              <a:t> espressi va adoperata con la combinazione di questi due parametri, le cui soglie restano comunque arbitrarie</a:t>
            </a:r>
          </a:p>
          <a:p>
            <a:endParaRPr lang="it-IT" dirty="0"/>
          </a:p>
          <a:p>
            <a:r>
              <a:rPr lang="it-IT" dirty="0" smtClean="0"/>
              <a:t>Di norma un FDR p-</a:t>
            </a:r>
            <a:r>
              <a:rPr lang="it-IT" dirty="0" err="1" smtClean="0"/>
              <a:t>value</a:t>
            </a:r>
            <a:r>
              <a:rPr lang="it-IT" dirty="0" smtClean="0"/>
              <a:t> &lt; 0,05 è considerato lo standard di riferimento, mentre per quanto riguarda il FC c’è più flessibilità sulla base dell’intensità del fenomeno biologico osservato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5" y="1797270"/>
            <a:ext cx="5922653" cy="4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1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78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Volcano plot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3858"/>
            <a:ext cx="5245344" cy="4098666"/>
          </a:xfrm>
        </p:spPr>
      </p:pic>
      <p:sp>
        <p:nvSpPr>
          <p:cNvPr id="5" name="CasellaDiTesto 4"/>
          <p:cNvSpPr txBox="1"/>
          <p:nvPr/>
        </p:nvSpPr>
        <p:spPr>
          <a:xfrm>
            <a:off x="6096000" y="642280"/>
            <a:ext cx="5393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abbiamo già detto gli </a:t>
            </a:r>
            <a:r>
              <a:rPr lang="it-IT" dirty="0" err="1" smtClean="0"/>
              <a:t>scatter</a:t>
            </a:r>
            <a:r>
              <a:rPr lang="it-IT" dirty="0" smtClean="0"/>
              <a:t> plot non incorporano i p-</a:t>
            </a:r>
            <a:r>
              <a:rPr lang="it-IT" dirty="0" err="1" smtClean="0"/>
              <a:t>value</a:t>
            </a:r>
            <a:endParaRPr lang="it-IT" dirty="0" smtClean="0"/>
          </a:p>
          <a:p>
            <a:endParaRPr lang="it-IT" dirty="0"/>
          </a:p>
          <a:p>
            <a:r>
              <a:rPr lang="it-IT" b="1" u="sng" dirty="0" smtClean="0"/>
              <a:t>Un altro tipo di grafico detto </a:t>
            </a:r>
            <a:r>
              <a:rPr lang="it-IT" b="1" u="sng" dirty="0" err="1" smtClean="0"/>
              <a:t>volcano</a:t>
            </a:r>
            <a:r>
              <a:rPr lang="it-IT" b="1" u="sng" dirty="0" smtClean="0"/>
              <a:t> plot mostra i p-</a:t>
            </a:r>
            <a:r>
              <a:rPr lang="it-IT" b="1" u="sng" dirty="0" err="1" smtClean="0"/>
              <a:t>value</a:t>
            </a:r>
            <a:r>
              <a:rPr lang="it-IT" b="1" u="sng" dirty="0" smtClean="0"/>
              <a:t> (in scala logaritmica negativa) sull’asse Y e il FC (sempre in scala logaritmica) sull’asse X</a:t>
            </a:r>
          </a:p>
          <a:p>
            <a:endParaRPr lang="it-IT" dirty="0"/>
          </a:p>
          <a:p>
            <a:r>
              <a:rPr lang="it-IT" dirty="0" smtClean="0"/>
              <a:t>Geni molto </a:t>
            </a:r>
            <a:r>
              <a:rPr lang="it-IT" dirty="0" err="1" smtClean="0"/>
              <a:t>differenzialmente</a:t>
            </a:r>
            <a:r>
              <a:rPr lang="it-IT" dirty="0" smtClean="0"/>
              <a:t> espressi si troveranno verso destra (over-espressi) o sinistra (under-espressi), e la significatività sarà indicata sull’asse Y (in alto geni molto significativi, in basso poco significativi)</a:t>
            </a:r>
          </a:p>
          <a:p>
            <a:endParaRPr lang="it-IT" dirty="0"/>
          </a:p>
          <a:p>
            <a:r>
              <a:rPr lang="it-IT" dirty="0" smtClean="0"/>
              <a:t>Nell’esempio, A è un gene molto down-regolato, sia in termini di FC che di probabilità</a:t>
            </a:r>
          </a:p>
          <a:p>
            <a:endParaRPr lang="it-IT" dirty="0"/>
          </a:p>
          <a:p>
            <a:r>
              <a:rPr lang="it-IT" dirty="0" smtClean="0"/>
              <a:t>B ha un basso FC di </a:t>
            </a:r>
            <a:r>
              <a:rPr lang="it-IT" dirty="0" err="1" smtClean="0"/>
              <a:t>sovraespressione</a:t>
            </a:r>
            <a:r>
              <a:rPr lang="it-IT" dirty="0" smtClean="0"/>
              <a:t>, ma è molto significativo (probabilmente perché è molto espresso)</a:t>
            </a:r>
          </a:p>
          <a:p>
            <a:endParaRPr lang="it-IT" dirty="0"/>
          </a:p>
          <a:p>
            <a:r>
              <a:rPr lang="it-IT" dirty="0" smtClean="0"/>
              <a:t>C e D hanno un FC simile, ma D è molto meno significativo di C (probabilmente perché meno espresso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88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1818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Concetti chiave per un’analisi RNA-seq</vt:lpstr>
      <vt:lpstr>Concetti chiave per un’analisi RNA-seq</vt:lpstr>
      <vt:lpstr>Concetti chiave per un’analisi RNA-seq</vt:lpstr>
      <vt:lpstr>Effetto della trasformazione logaritmica sullo scatter plot</vt:lpstr>
      <vt:lpstr>Interpretazione scatter plot</vt:lpstr>
      <vt:lpstr>Filtro per solo Fold Change</vt:lpstr>
      <vt:lpstr>Filtro per solo FDR p-value</vt:lpstr>
      <vt:lpstr>Combiniamo FDR p-value e FC…</vt:lpstr>
      <vt:lpstr>Volcano plot</vt:lpstr>
      <vt:lpstr>Interpretazione dei Volcano Plot</vt:lpstr>
      <vt:lpstr>Heat map: significato ed interpretazione</vt:lpstr>
      <vt:lpstr>Interpretazione biologica dei risultati</vt:lpstr>
      <vt:lpstr>Interpretazione biologica dei risultati</vt:lpstr>
      <vt:lpstr>Interpretazione biologica dei risultati</vt:lpstr>
      <vt:lpstr>Interpretazione biologica dei risultati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Quantificazione dei livelli di espressione in RNA-seq, un compito non banale!</dc:title>
  <dc:creator>marco gerdol</dc:creator>
  <cp:lastModifiedBy>marco gerdol</cp:lastModifiedBy>
  <cp:revision>41</cp:revision>
  <dcterms:created xsi:type="dcterms:W3CDTF">2016-11-25T14:56:12Z</dcterms:created>
  <dcterms:modified xsi:type="dcterms:W3CDTF">2018-01-08T14:37:48Z</dcterms:modified>
</cp:coreProperties>
</file>